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4356" r:id="rId2"/>
    <p:sldMasterId id="2147485116" r:id="rId3"/>
  </p:sldMasterIdLst>
  <p:notesMasterIdLst>
    <p:notesMasterId r:id="rId42"/>
  </p:notesMasterIdLst>
  <p:handoutMasterIdLst>
    <p:handoutMasterId r:id="rId43"/>
  </p:handoutMasterIdLst>
  <p:sldIdLst>
    <p:sldId id="260" r:id="rId4"/>
    <p:sldId id="295" r:id="rId5"/>
    <p:sldId id="330" r:id="rId6"/>
    <p:sldId id="309" r:id="rId7"/>
    <p:sldId id="365" r:id="rId8"/>
    <p:sldId id="307" r:id="rId9"/>
    <p:sldId id="262" r:id="rId10"/>
    <p:sldId id="308" r:id="rId11"/>
    <p:sldId id="288" r:id="rId12"/>
    <p:sldId id="339" r:id="rId13"/>
    <p:sldId id="366" r:id="rId14"/>
    <p:sldId id="367" r:id="rId15"/>
    <p:sldId id="289" r:id="rId16"/>
    <p:sldId id="341" r:id="rId17"/>
    <p:sldId id="357" r:id="rId18"/>
    <p:sldId id="351" r:id="rId19"/>
    <p:sldId id="368" r:id="rId20"/>
    <p:sldId id="364" r:id="rId21"/>
    <p:sldId id="338" r:id="rId22"/>
    <p:sldId id="362" r:id="rId23"/>
    <p:sldId id="318" r:id="rId24"/>
    <p:sldId id="315" r:id="rId25"/>
    <p:sldId id="320" r:id="rId26"/>
    <p:sldId id="358" r:id="rId27"/>
    <p:sldId id="311" r:id="rId28"/>
    <p:sldId id="323" r:id="rId29"/>
    <p:sldId id="325" r:id="rId30"/>
    <p:sldId id="332" r:id="rId31"/>
    <p:sldId id="324" r:id="rId32"/>
    <p:sldId id="361" r:id="rId33"/>
    <p:sldId id="354" r:id="rId34"/>
    <p:sldId id="355" r:id="rId35"/>
    <p:sldId id="334" r:id="rId36"/>
    <p:sldId id="363" r:id="rId37"/>
    <p:sldId id="337" r:id="rId38"/>
    <p:sldId id="349" r:id="rId39"/>
    <p:sldId id="350" r:id="rId40"/>
    <p:sldId id="356" r:id="rId41"/>
  </p:sldIdLst>
  <p:sldSz cx="9144000" cy="6858000" type="screen4x3"/>
  <p:notesSz cx="6735763" cy="9866313"/>
  <p:defaultTextStyle>
    <a:defPPr>
      <a:defRPr lang="ja-JP"/>
    </a:defPPr>
    <a:lvl1pPr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FF9900"/>
    <a:srgbClr val="070000"/>
    <a:srgbClr val="EAEAEA"/>
    <a:srgbClr val="DDDDDD"/>
    <a:srgbClr val="CC6600"/>
    <a:srgbClr val="0066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91" autoAdjust="0"/>
    <p:restoredTop sz="89228" autoAdjust="0"/>
  </p:normalViewPr>
  <p:slideViewPr>
    <p:cSldViewPr>
      <p:cViewPr varScale="1">
        <p:scale>
          <a:sx n="62" d="100"/>
          <a:sy n="62" d="100"/>
        </p:scale>
        <p:origin x="8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8621" cy="493237"/>
          </a:xfrm>
          <a:prstGeom prst="rect">
            <a:avLst/>
          </a:prstGeom>
        </p:spPr>
        <p:txBody>
          <a:bodyPr vert="horz" lIns="90625" tIns="45311" rIns="90625" bIns="45311" rtlCol="0"/>
          <a:lstStyle>
            <a:lvl1pPr algn="l" eaLnBrk="1" hangingPunct="1">
              <a:defRPr sz="1200">
                <a:ea typeface="ＭＳ Ｐゴシック" charset="-128"/>
              </a:defRPr>
            </a:lvl1pPr>
          </a:lstStyle>
          <a:p>
            <a:pPr>
              <a:defRPr/>
            </a:pPr>
            <a:r>
              <a:rPr lang="ja-JP" altLang="en-US"/>
              <a:t>未定稿</a:t>
            </a:r>
            <a:endParaRPr lang="ja-JP" altLang="en-US" dirty="0"/>
          </a:p>
        </p:txBody>
      </p:sp>
      <p:sp>
        <p:nvSpPr>
          <p:cNvPr id="3" name="日付プレースホルダー 2"/>
          <p:cNvSpPr>
            <a:spLocks noGrp="1"/>
          </p:cNvSpPr>
          <p:nvPr>
            <p:ph type="dt" sz="quarter" idx="1"/>
          </p:nvPr>
        </p:nvSpPr>
        <p:spPr>
          <a:xfrm>
            <a:off x="3815575" y="0"/>
            <a:ext cx="2918621" cy="493237"/>
          </a:xfrm>
          <a:prstGeom prst="rect">
            <a:avLst/>
          </a:prstGeom>
        </p:spPr>
        <p:txBody>
          <a:bodyPr vert="horz" lIns="90625" tIns="45311" rIns="90625" bIns="45311" rtlCol="0"/>
          <a:lstStyle>
            <a:lvl1pPr algn="r" eaLnBrk="1" hangingPunct="1">
              <a:defRPr sz="1200">
                <a:ea typeface="ＭＳ Ｐゴシック" charset="-128"/>
              </a:defRPr>
            </a:lvl1pPr>
          </a:lstStyle>
          <a:p>
            <a:pPr>
              <a:defRPr/>
            </a:pPr>
            <a:fld id="{FFD044DD-1698-4DBE-A146-A4D10BD8C919}" type="datetimeFigureOut">
              <a:rPr lang="ja-JP" altLang="en-US"/>
              <a:pPr>
                <a:defRPr/>
              </a:pPr>
              <a:t>2022/10/12</a:t>
            </a:fld>
            <a:endParaRPr lang="ja-JP" altLang="en-US" dirty="0"/>
          </a:p>
        </p:txBody>
      </p:sp>
      <p:sp>
        <p:nvSpPr>
          <p:cNvPr id="4" name="フッター プレースホルダー 3"/>
          <p:cNvSpPr>
            <a:spLocks noGrp="1"/>
          </p:cNvSpPr>
          <p:nvPr>
            <p:ph type="ftr" sz="quarter" idx="2"/>
          </p:nvPr>
        </p:nvSpPr>
        <p:spPr>
          <a:xfrm>
            <a:off x="4" y="9371503"/>
            <a:ext cx="2918621" cy="493236"/>
          </a:xfrm>
          <a:prstGeom prst="rect">
            <a:avLst/>
          </a:prstGeom>
        </p:spPr>
        <p:txBody>
          <a:bodyPr vert="horz" lIns="90625" tIns="45311" rIns="90625" bIns="45311" rtlCol="0" anchor="b"/>
          <a:lstStyle>
            <a:lvl1pPr algn="l" eaLnBrk="1" hangingPunct="1">
              <a:defRPr sz="1200">
                <a:ea typeface="ＭＳ Ｐゴシック" charset="-128"/>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15575" y="9371503"/>
            <a:ext cx="2918621" cy="493236"/>
          </a:xfrm>
          <a:prstGeom prst="rect">
            <a:avLst/>
          </a:prstGeom>
        </p:spPr>
        <p:txBody>
          <a:bodyPr vert="horz" wrap="square" lIns="90625" tIns="45311" rIns="90625" bIns="45311" numCol="1" anchor="b" anchorCtr="0" compatLnSpc="1">
            <a:prstTxWarp prst="textNoShape">
              <a:avLst/>
            </a:prstTxWarp>
          </a:bodyPr>
          <a:lstStyle>
            <a:lvl1pPr algn="r" eaLnBrk="1" hangingPunct="1">
              <a:defRPr sz="1200"/>
            </a:lvl1pPr>
          </a:lstStyle>
          <a:p>
            <a:pPr>
              <a:defRPr/>
            </a:pPr>
            <a:fld id="{5AF73DDC-7463-49A5-8AE1-2FCC65437949}" type="slidenum">
              <a:rPr lang="ja-JP" altLang="en-US"/>
              <a:pPr>
                <a:defRPr/>
              </a:pPr>
              <a:t>‹#›</a:t>
            </a:fld>
            <a:endParaRPr lang="ja-JP" altLang="en-US" dirty="0"/>
          </a:p>
        </p:txBody>
      </p:sp>
    </p:spTree>
    <p:extLst>
      <p:ext uri="{BB962C8B-B14F-4D97-AF65-F5344CB8AC3E}">
        <p14:creationId xmlns:p14="http://schemas.microsoft.com/office/powerpoint/2010/main" val="249414127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4" y="0"/>
            <a:ext cx="2918621"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5" tIns="45311" rIns="90625" bIns="45311" numCol="1" anchor="t" anchorCtr="0" compatLnSpc="1">
            <a:prstTxWarp prst="textNoShape">
              <a:avLst/>
            </a:prstTxWarp>
          </a:bodyPr>
          <a:lstStyle>
            <a:lvl1pPr algn="l" eaLnBrk="1" hangingPunct="1">
              <a:defRPr sz="1200">
                <a:ea typeface="ＭＳ Ｐゴシック" pitchFamily="50" charset="-128"/>
              </a:defRPr>
            </a:lvl1pPr>
          </a:lstStyle>
          <a:p>
            <a:pPr>
              <a:defRPr/>
            </a:pPr>
            <a:r>
              <a:rPr lang="ja-JP" altLang="en-US"/>
              <a:t>未定稿</a:t>
            </a:r>
            <a:endParaRPr lang="en-US" altLang="ja-JP" dirty="0"/>
          </a:p>
        </p:txBody>
      </p:sp>
      <p:sp>
        <p:nvSpPr>
          <p:cNvPr id="54275" name="Rectangle 3"/>
          <p:cNvSpPr>
            <a:spLocks noGrp="1" noChangeArrowheads="1"/>
          </p:cNvSpPr>
          <p:nvPr>
            <p:ph type="dt" idx="1"/>
          </p:nvPr>
        </p:nvSpPr>
        <p:spPr bwMode="auto">
          <a:xfrm>
            <a:off x="3817145" y="0"/>
            <a:ext cx="2918621"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5" tIns="45311" rIns="90625" bIns="45311" numCol="1" anchor="t" anchorCtr="0" compatLnSpc="1">
            <a:prstTxWarp prst="textNoShape">
              <a:avLst/>
            </a:prstTxWarp>
          </a:bodyPr>
          <a:lstStyle>
            <a:lvl1pPr algn="r" eaLnBrk="1" hangingPunct="1">
              <a:defRPr sz="1200">
                <a:ea typeface="ＭＳ Ｐゴシック" pitchFamily="50" charset="-128"/>
              </a:defRPr>
            </a:lvl1pPr>
          </a:lstStyle>
          <a:p>
            <a:pPr>
              <a:defRPr/>
            </a:pPr>
            <a:endParaRPr lang="en-US" altLang="ja-JP" dirty="0"/>
          </a:p>
        </p:txBody>
      </p:sp>
      <p:sp>
        <p:nvSpPr>
          <p:cNvPr id="37892" name="Rectangle 4"/>
          <p:cNvSpPr>
            <a:spLocks noGrp="1" noRot="1" noChangeAspect="1" noChangeArrowheads="1" noTextEdit="1"/>
          </p:cNvSpPr>
          <p:nvPr>
            <p:ph type="sldImg" idx="2"/>
          </p:nvPr>
        </p:nvSpPr>
        <p:spPr bwMode="auto">
          <a:xfrm>
            <a:off x="903288" y="741363"/>
            <a:ext cx="4929187" cy="36972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898521" y="4686538"/>
            <a:ext cx="4938722" cy="4439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5" tIns="45311" rIns="90625" bIns="4531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4278" name="Rectangle 6"/>
          <p:cNvSpPr>
            <a:spLocks noGrp="1" noChangeArrowheads="1"/>
          </p:cNvSpPr>
          <p:nvPr>
            <p:ph type="ftr" sz="quarter" idx="4"/>
          </p:nvPr>
        </p:nvSpPr>
        <p:spPr bwMode="auto">
          <a:xfrm>
            <a:off x="4" y="9373079"/>
            <a:ext cx="2918621"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5" tIns="45311" rIns="90625" bIns="45311" numCol="1" anchor="b" anchorCtr="0" compatLnSpc="1">
            <a:prstTxWarp prst="textNoShape">
              <a:avLst/>
            </a:prstTxWarp>
          </a:bodyPr>
          <a:lstStyle>
            <a:lvl1pPr algn="l" eaLnBrk="1" hangingPunct="1">
              <a:defRPr sz="1200">
                <a:ea typeface="ＭＳ Ｐゴシック" pitchFamily="50" charset="-128"/>
              </a:defRPr>
            </a:lvl1pPr>
          </a:lstStyle>
          <a:p>
            <a:pPr>
              <a:defRPr/>
            </a:pPr>
            <a:endParaRPr lang="en-US" altLang="ja-JP" dirty="0"/>
          </a:p>
        </p:txBody>
      </p:sp>
      <p:sp>
        <p:nvSpPr>
          <p:cNvPr id="54279" name="Rectangle 7"/>
          <p:cNvSpPr>
            <a:spLocks noGrp="1" noChangeArrowheads="1"/>
          </p:cNvSpPr>
          <p:nvPr>
            <p:ph type="sldNum" sz="quarter" idx="5"/>
          </p:nvPr>
        </p:nvSpPr>
        <p:spPr bwMode="auto">
          <a:xfrm>
            <a:off x="3817145" y="9373079"/>
            <a:ext cx="2918621"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5" tIns="45311" rIns="90625" bIns="45311" numCol="1" anchor="b" anchorCtr="0" compatLnSpc="1">
            <a:prstTxWarp prst="textNoShape">
              <a:avLst/>
            </a:prstTxWarp>
          </a:bodyPr>
          <a:lstStyle>
            <a:lvl1pPr algn="r" eaLnBrk="1" hangingPunct="1">
              <a:defRPr sz="1200"/>
            </a:lvl1pPr>
          </a:lstStyle>
          <a:p>
            <a:pPr>
              <a:defRPr/>
            </a:pPr>
            <a:fld id="{7F734C8B-AA08-42AA-82B5-BA2070E0233D}" type="slidenum">
              <a:rPr lang="en-US" altLang="ja-JP"/>
              <a:pPr>
                <a:defRPr/>
              </a:pPr>
              <a:t>‹#›</a:t>
            </a:fld>
            <a:endParaRPr lang="en-US" altLang="ja-JP" dirty="0"/>
          </a:p>
        </p:txBody>
      </p:sp>
    </p:spTree>
    <p:extLst>
      <p:ext uri="{BB962C8B-B14F-4D97-AF65-F5344CB8AC3E}">
        <p14:creationId xmlns:p14="http://schemas.microsoft.com/office/powerpoint/2010/main" val="213685382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p:cNvSpPr>
            <a:spLocks noGrp="1" noRot="1" noChangeAspect="1" noTextEdit="1"/>
          </p:cNvSpPr>
          <p:nvPr>
            <p:ph type="sldImg"/>
          </p:nvPr>
        </p:nvSpPr>
        <p:spPr>
          <a:ln/>
        </p:spPr>
      </p:sp>
      <p:sp>
        <p:nvSpPr>
          <p:cNvPr id="38915"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38916"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5572E3E7-79F1-44A1-92ED-8302D184EF4D}" type="slidenum">
              <a:rPr lang="en-US" altLang="ja-JP" smtClean="0">
                <a:solidFill>
                  <a:srgbClr val="000000"/>
                </a:solidFill>
                <a:ea typeface="ＭＳ Ｐゴシック" charset="-128"/>
              </a:rPr>
              <a:pPr>
                <a:spcBef>
                  <a:spcPct val="0"/>
                </a:spcBef>
              </a:pPr>
              <a:t>3</a:t>
            </a:fld>
            <a:endParaRPr lang="en-US" altLang="ja-JP" dirty="0">
              <a:solidFill>
                <a:srgbClr val="000000"/>
              </a:solidFill>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a:ln/>
        </p:spPr>
      </p:sp>
      <p:sp>
        <p:nvSpPr>
          <p:cNvPr id="44035"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4036"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8A47358E-777A-4BC4-8C9D-A1E19606E0E3}" type="slidenum">
              <a:rPr lang="en-US" altLang="ja-JP" smtClean="0">
                <a:ea typeface="ＭＳ Ｐゴシック" charset="-128"/>
              </a:rPr>
              <a:pPr>
                <a:spcBef>
                  <a:spcPct val="0"/>
                </a:spcBef>
              </a:pPr>
              <a:t>16</a:t>
            </a:fld>
            <a:endParaRPr lang="en-US" altLang="ja-JP">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extLst>
      <p:ext uri="{BB962C8B-B14F-4D97-AF65-F5344CB8AC3E}">
        <p14:creationId xmlns:p14="http://schemas.microsoft.com/office/powerpoint/2010/main" val="1671591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a:ln/>
        </p:spPr>
      </p:sp>
      <p:sp>
        <p:nvSpPr>
          <p:cNvPr id="44035"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4036"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8A47358E-777A-4BC4-8C9D-A1E19606E0E3}" type="slidenum">
              <a:rPr lang="en-US" altLang="ja-JP" smtClean="0">
                <a:ea typeface="ＭＳ Ｐゴシック" charset="-128"/>
              </a:rPr>
              <a:pPr>
                <a:spcBef>
                  <a:spcPct val="0"/>
                </a:spcBef>
              </a:pPr>
              <a:t>17</a:t>
            </a:fld>
            <a:endParaRPr lang="en-US" altLang="ja-JP">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extLst>
      <p:ext uri="{BB962C8B-B14F-4D97-AF65-F5344CB8AC3E}">
        <p14:creationId xmlns:p14="http://schemas.microsoft.com/office/powerpoint/2010/main" val="1558056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a:ln/>
        </p:spPr>
      </p:sp>
      <p:sp>
        <p:nvSpPr>
          <p:cNvPr id="44035"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4036"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8A47358E-777A-4BC4-8C9D-A1E19606E0E3}" type="slidenum">
              <a:rPr lang="en-US" altLang="ja-JP" smtClean="0">
                <a:ea typeface="ＭＳ Ｐゴシック" charset="-128"/>
              </a:rPr>
              <a:pPr>
                <a:spcBef>
                  <a:spcPct val="0"/>
                </a:spcBef>
              </a:pPr>
              <a:t>24</a:t>
            </a:fld>
            <a:endParaRPr lang="en-US" altLang="ja-JP">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TextEdit="1"/>
          </p:cNvSpPr>
          <p:nvPr>
            <p:ph type="sldImg"/>
          </p:nvPr>
        </p:nvSpPr>
        <p:spPr>
          <a:ln/>
        </p:spPr>
      </p:sp>
      <p:sp>
        <p:nvSpPr>
          <p:cNvPr id="45059"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5060"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2D3B9F6F-F524-4DAF-97C7-F94C71D7AAC0}" type="slidenum">
              <a:rPr lang="en-US" altLang="ja-JP" smtClean="0">
                <a:solidFill>
                  <a:srgbClr val="000000"/>
                </a:solidFill>
                <a:ea typeface="ＭＳ Ｐゴシック" charset="-128"/>
              </a:rPr>
              <a:pPr>
                <a:spcBef>
                  <a:spcPct val="0"/>
                </a:spcBef>
              </a:pPr>
              <a:t>25</a:t>
            </a:fld>
            <a:endParaRPr lang="en-US" altLang="ja-JP" dirty="0">
              <a:solidFill>
                <a:srgbClr val="000000"/>
              </a:solidFill>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p:cNvSpPr>
            <a:spLocks noGrp="1" noRot="1" noChangeAspect="1" noTextEdit="1"/>
          </p:cNvSpPr>
          <p:nvPr>
            <p:ph type="sldImg"/>
          </p:nvPr>
        </p:nvSpPr>
        <p:spPr>
          <a:ln/>
        </p:spPr>
      </p:sp>
      <p:sp>
        <p:nvSpPr>
          <p:cNvPr id="46083"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6084"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4ABAF47C-7BE5-4904-8473-36188F2B9540}" type="slidenum">
              <a:rPr lang="en-US" altLang="ja-JP" smtClean="0">
                <a:solidFill>
                  <a:srgbClr val="000000"/>
                </a:solidFill>
                <a:ea typeface="ＭＳ Ｐゴシック" charset="-128"/>
              </a:rPr>
              <a:pPr>
                <a:spcBef>
                  <a:spcPct val="0"/>
                </a:spcBef>
              </a:pPr>
              <a:t>26</a:t>
            </a:fld>
            <a:endParaRPr lang="en-US" altLang="ja-JP" dirty="0">
              <a:solidFill>
                <a:srgbClr val="000000"/>
              </a:solidFill>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p:cNvSpPr>
            <a:spLocks noGrp="1" noRot="1" noChangeAspect="1" noTextEdit="1"/>
          </p:cNvSpPr>
          <p:nvPr>
            <p:ph type="sldImg"/>
          </p:nvPr>
        </p:nvSpPr>
        <p:spPr>
          <a:ln/>
        </p:spPr>
      </p:sp>
      <p:sp>
        <p:nvSpPr>
          <p:cNvPr id="47107" name="ノート プレースホルダー 2"/>
          <p:cNvSpPr>
            <a:spLocks noGrp="1"/>
          </p:cNvSpPr>
          <p:nvPr>
            <p:ph type="body" idx="1"/>
          </p:nvPr>
        </p:nvSpPr>
        <p:spPr>
          <a:noFill/>
        </p:spPr>
        <p:txBody>
          <a:bodyPr/>
          <a:lstStyle/>
          <a:p>
            <a:endParaRPr lang="ja-JP" altLang="en-US">
              <a:ea typeface="ＭＳ Ｐ明朝" charset="-128"/>
            </a:endParaRPr>
          </a:p>
        </p:txBody>
      </p:sp>
      <p:sp>
        <p:nvSpPr>
          <p:cNvPr id="47108"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ED3CEA4F-B503-4A3B-8006-DAC14E47734E}" type="slidenum">
              <a:rPr lang="en-US" altLang="ja-JP" smtClean="0">
                <a:solidFill>
                  <a:srgbClr val="000000"/>
                </a:solidFill>
                <a:ea typeface="ＭＳ Ｐゴシック" charset="-128"/>
              </a:rPr>
              <a:pPr>
                <a:spcBef>
                  <a:spcPct val="0"/>
                </a:spcBef>
              </a:pPr>
              <a:t>27</a:t>
            </a:fld>
            <a:endParaRPr lang="en-US" altLang="ja-JP">
              <a:solidFill>
                <a:srgbClr val="000000"/>
              </a:solidFill>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p:spPr>
        <p:txBody>
          <a:bodyPr/>
          <a:lstStyle/>
          <a:p>
            <a:endParaRPr lang="ja-JP" altLang="en-US">
              <a:ea typeface="ＭＳ Ｐ明朝" charset="-128"/>
            </a:endParaRPr>
          </a:p>
        </p:txBody>
      </p:sp>
      <p:sp>
        <p:nvSpPr>
          <p:cNvPr id="48132"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18573444-F62F-4927-BCB0-B533B2F385C6}" type="slidenum">
              <a:rPr lang="en-US" altLang="ja-JP" smtClean="0">
                <a:solidFill>
                  <a:srgbClr val="000000"/>
                </a:solidFill>
                <a:ea typeface="ＭＳ Ｐゴシック" charset="-128"/>
              </a:rPr>
              <a:pPr>
                <a:spcBef>
                  <a:spcPct val="0"/>
                </a:spcBef>
              </a:pPr>
              <a:t>28</a:t>
            </a:fld>
            <a:endParaRPr lang="en-US" altLang="ja-JP">
              <a:solidFill>
                <a:srgbClr val="000000"/>
              </a:solidFill>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p:cNvSpPr>
            <a:spLocks noGrp="1" noRot="1" noChangeAspect="1" noTextEdit="1"/>
          </p:cNvSpPr>
          <p:nvPr>
            <p:ph type="sldImg"/>
          </p:nvPr>
        </p:nvSpPr>
        <p:spPr>
          <a:ln/>
        </p:spPr>
      </p:sp>
      <p:sp>
        <p:nvSpPr>
          <p:cNvPr id="46083"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6084"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4ABAF47C-7BE5-4904-8473-36188F2B9540}" type="slidenum">
              <a:rPr lang="en-US" altLang="ja-JP" smtClean="0">
                <a:solidFill>
                  <a:srgbClr val="000000"/>
                </a:solidFill>
                <a:ea typeface="ＭＳ Ｐゴシック" charset="-128"/>
              </a:rPr>
              <a:pPr>
                <a:spcBef>
                  <a:spcPct val="0"/>
                </a:spcBef>
              </a:pPr>
              <a:t>29</a:t>
            </a:fld>
            <a:endParaRPr lang="en-US" altLang="ja-JP" dirty="0">
              <a:solidFill>
                <a:srgbClr val="000000"/>
              </a:solidFill>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F734C8B-AA08-42AA-82B5-BA2070E0233D}" type="slidenum">
              <a:rPr lang="en-US" altLang="ja-JP" smtClean="0"/>
              <a:pPr>
                <a:defRPr/>
              </a:pPr>
              <a:t>31</a:t>
            </a:fld>
            <a:endParaRPr lang="en-US" altLang="ja-JP" dirty="0"/>
          </a:p>
        </p:txBody>
      </p:sp>
      <p:sp>
        <p:nvSpPr>
          <p:cNvPr id="5" name="ヘッダー プレースホルダー 4"/>
          <p:cNvSpPr>
            <a:spLocks noGrp="1"/>
          </p:cNvSpPr>
          <p:nvPr>
            <p:ph type="hdr" sz="quarter" idx="11"/>
          </p:nvPr>
        </p:nvSpPr>
        <p:spPr/>
        <p:txBody>
          <a:bodyPr/>
          <a:lstStyle/>
          <a:p>
            <a:pPr>
              <a:defRPr/>
            </a:pPr>
            <a:r>
              <a:rPr lang="ja-JP" altLang="en-US"/>
              <a:t>未定稿</a:t>
            </a:r>
            <a:endParaRPr lang="en-US" altLang="ja-JP" dirty="0"/>
          </a:p>
        </p:txBody>
      </p:sp>
    </p:spTree>
    <p:extLst>
      <p:ext uri="{BB962C8B-B14F-4D97-AF65-F5344CB8AC3E}">
        <p14:creationId xmlns:p14="http://schemas.microsoft.com/office/powerpoint/2010/main" val="1475903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F734C8B-AA08-42AA-82B5-BA2070E0233D}" type="slidenum">
              <a:rPr lang="en-US" altLang="ja-JP" smtClean="0"/>
              <a:pPr>
                <a:defRPr/>
              </a:pPr>
              <a:t>36</a:t>
            </a:fld>
            <a:endParaRPr lang="en-US" altLang="ja-JP" dirty="0"/>
          </a:p>
        </p:txBody>
      </p:sp>
      <p:sp>
        <p:nvSpPr>
          <p:cNvPr id="5" name="ヘッダー プレースホルダー 4"/>
          <p:cNvSpPr>
            <a:spLocks noGrp="1"/>
          </p:cNvSpPr>
          <p:nvPr>
            <p:ph type="hdr" sz="quarter" idx="11"/>
          </p:nvPr>
        </p:nvSpPr>
        <p:spPr/>
        <p:txBody>
          <a:bodyPr/>
          <a:lstStyle/>
          <a:p>
            <a:pPr>
              <a:defRPr/>
            </a:pPr>
            <a:r>
              <a:rPr lang="ja-JP" altLang="en-US"/>
              <a:t>未定稿</a:t>
            </a:r>
            <a:endParaRPr lang="en-US" altLang="ja-JP" dirty="0"/>
          </a:p>
        </p:txBody>
      </p:sp>
    </p:spTree>
    <p:extLst>
      <p:ext uri="{BB962C8B-B14F-4D97-AF65-F5344CB8AC3E}">
        <p14:creationId xmlns:p14="http://schemas.microsoft.com/office/powerpoint/2010/main" val="1475903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p:cNvSpPr>
            <a:spLocks noGrp="1" noRot="1" noChangeAspect="1" noTextEdit="1"/>
          </p:cNvSpPr>
          <p:nvPr>
            <p:ph type="sldImg"/>
          </p:nvPr>
        </p:nvSpPr>
        <p:spPr>
          <a:ln/>
        </p:spPr>
      </p:sp>
      <p:sp>
        <p:nvSpPr>
          <p:cNvPr id="38915"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38916"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5572E3E7-79F1-44A1-92ED-8302D184EF4D}" type="slidenum">
              <a:rPr lang="en-US" altLang="ja-JP" smtClean="0">
                <a:solidFill>
                  <a:srgbClr val="000000"/>
                </a:solidFill>
                <a:ea typeface="ＭＳ Ｐゴシック" charset="-128"/>
              </a:rPr>
              <a:pPr>
                <a:spcBef>
                  <a:spcPct val="0"/>
                </a:spcBef>
              </a:pPr>
              <a:t>4</a:t>
            </a:fld>
            <a:endParaRPr lang="en-US" altLang="ja-JP" dirty="0">
              <a:solidFill>
                <a:srgbClr val="000000"/>
              </a:solidFill>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extLst>
      <p:ext uri="{BB962C8B-B14F-4D97-AF65-F5344CB8AC3E}">
        <p14:creationId xmlns:p14="http://schemas.microsoft.com/office/powerpoint/2010/main" val="464979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F734C8B-AA08-42AA-82B5-BA2070E0233D}" type="slidenum">
              <a:rPr lang="en-US" altLang="ja-JP" smtClean="0"/>
              <a:pPr>
                <a:defRPr/>
              </a:pPr>
              <a:t>37</a:t>
            </a:fld>
            <a:endParaRPr lang="en-US" altLang="ja-JP" dirty="0"/>
          </a:p>
        </p:txBody>
      </p:sp>
      <p:sp>
        <p:nvSpPr>
          <p:cNvPr id="5" name="ヘッダー プレースホルダー 4"/>
          <p:cNvSpPr>
            <a:spLocks noGrp="1"/>
          </p:cNvSpPr>
          <p:nvPr>
            <p:ph type="hdr" sz="quarter" idx="11"/>
          </p:nvPr>
        </p:nvSpPr>
        <p:spPr/>
        <p:txBody>
          <a:bodyPr/>
          <a:lstStyle/>
          <a:p>
            <a:pPr>
              <a:defRPr/>
            </a:pPr>
            <a:r>
              <a:rPr lang="ja-JP" altLang="en-US"/>
              <a:t>未定稿</a:t>
            </a:r>
            <a:endParaRPr lang="en-US" altLang="ja-JP" dirty="0"/>
          </a:p>
        </p:txBody>
      </p:sp>
    </p:spTree>
    <p:extLst>
      <p:ext uri="{BB962C8B-B14F-4D97-AF65-F5344CB8AC3E}">
        <p14:creationId xmlns:p14="http://schemas.microsoft.com/office/powerpoint/2010/main" val="147590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0964"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EC646350-1414-4F91-99CC-E4F101B8EC0C}" type="slidenum">
              <a:rPr lang="en-US" altLang="ja-JP" smtClean="0">
                <a:ea typeface="ＭＳ Ｐゴシック" charset="-128"/>
              </a:rPr>
              <a:pPr>
                <a:spcBef>
                  <a:spcPct val="0"/>
                </a:spcBef>
              </a:pPr>
              <a:t>6</a:t>
            </a:fld>
            <a:endParaRPr lang="en-US" altLang="ja-JP" dirty="0">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p:cNvSpPr>
            <a:spLocks noGrp="1" noRot="1" noChangeAspect="1" noTextEdit="1"/>
          </p:cNvSpPr>
          <p:nvPr>
            <p:ph type="sldImg"/>
          </p:nvPr>
        </p:nvSpPr>
        <p:spPr>
          <a:ln/>
        </p:spPr>
      </p:sp>
      <p:sp>
        <p:nvSpPr>
          <p:cNvPr id="41987"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1988"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2B28285B-E8AA-442D-AAF9-1E2DE301ABB0}" type="slidenum">
              <a:rPr lang="en-US" altLang="ja-JP" smtClean="0">
                <a:solidFill>
                  <a:srgbClr val="000000"/>
                </a:solidFill>
                <a:ea typeface="ＭＳ Ｐゴシック" charset="-128"/>
              </a:rPr>
              <a:pPr>
                <a:spcBef>
                  <a:spcPct val="0"/>
                </a:spcBef>
              </a:pPr>
              <a:t>7</a:t>
            </a:fld>
            <a:endParaRPr lang="en-US" altLang="ja-JP" dirty="0">
              <a:solidFill>
                <a:srgbClr val="000000"/>
              </a:solidFill>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ー 1"/>
          <p:cNvSpPr>
            <a:spLocks noGrp="1" noRot="1" noChangeAspect="1" noTextEdit="1"/>
          </p:cNvSpPr>
          <p:nvPr>
            <p:ph type="sldImg"/>
          </p:nvPr>
        </p:nvSpPr>
        <p:spPr>
          <a:ln/>
        </p:spPr>
      </p:sp>
      <p:sp>
        <p:nvSpPr>
          <p:cNvPr id="43011"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3012"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E609639E-C1D8-438D-92C0-2B435337CADB}" type="slidenum">
              <a:rPr lang="en-US" altLang="ja-JP" smtClean="0">
                <a:solidFill>
                  <a:srgbClr val="000000"/>
                </a:solidFill>
                <a:ea typeface="ＭＳ Ｐゴシック" charset="-128"/>
              </a:rPr>
              <a:pPr>
                <a:spcBef>
                  <a:spcPct val="0"/>
                </a:spcBef>
              </a:pPr>
              <a:t>9</a:t>
            </a:fld>
            <a:endParaRPr lang="en-US" altLang="ja-JP" dirty="0">
              <a:solidFill>
                <a:srgbClr val="000000"/>
              </a:solidFill>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F734C8B-AA08-42AA-82B5-BA2070E0233D}" type="slidenum">
              <a:rPr lang="en-US" altLang="ja-JP" smtClean="0"/>
              <a:pPr>
                <a:defRPr/>
              </a:pPr>
              <a:t>10</a:t>
            </a:fld>
            <a:endParaRPr lang="en-US" altLang="ja-JP" dirty="0"/>
          </a:p>
        </p:txBody>
      </p:sp>
      <p:sp>
        <p:nvSpPr>
          <p:cNvPr id="5" name="ヘッダー プレースホルダー 4"/>
          <p:cNvSpPr>
            <a:spLocks noGrp="1"/>
          </p:cNvSpPr>
          <p:nvPr>
            <p:ph type="hdr" sz="quarter" idx="11"/>
          </p:nvPr>
        </p:nvSpPr>
        <p:spPr/>
        <p:txBody>
          <a:bodyPr/>
          <a:lstStyle/>
          <a:p>
            <a:pPr>
              <a:defRPr/>
            </a:pPr>
            <a:r>
              <a:rPr lang="ja-JP" altLang="en-US"/>
              <a:t>未定稿</a:t>
            </a:r>
            <a:endParaRPr lang="en-US" altLang="ja-JP" dirty="0"/>
          </a:p>
        </p:txBody>
      </p:sp>
    </p:spTree>
    <p:extLst>
      <p:ext uri="{BB962C8B-B14F-4D97-AF65-F5344CB8AC3E}">
        <p14:creationId xmlns:p14="http://schemas.microsoft.com/office/powerpoint/2010/main" val="2035615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F734C8B-AA08-42AA-82B5-BA2070E0233D}" type="slidenum">
              <a:rPr lang="en-US" altLang="ja-JP" smtClean="0"/>
              <a:pPr>
                <a:defRPr/>
              </a:pPr>
              <a:t>11</a:t>
            </a:fld>
            <a:endParaRPr lang="en-US" altLang="ja-JP" dirty="0"/>
          </a:p>
        </p:txBody>
      </p:sp>
      <p:sp>
        <p:nvSpPr>
          <p:cNvPr id="5" name="ヘッダー プレースホルダー 4"/>
          <p:cNvSpPr>
            <a:spLocks noGrp="1"/>
          </p:cNvSpPr>
          <p:nvPr>
            <p:ph type="hdr" sz="quarter" idx="11"/>
          </p:nvPr>
        </p:nvSpPr>
        <p:spPr/>
        <p:txBody>
          <a:bodyPr/>
          <a:lstStyle/>
          <a:p>
            <a:pPr>
              <a:defRPr/>
            </a:pPr>
            <a:r>
              <a:rPr lang="ja-JP" altLang="en-US"/>
              <a:t>未定稿</a:t>
            </a:r>
            <a:endParaRPr lang="en-US" altLang="ja-JP" dirty="0"/>
          </a:p>
        </p:txBody>
      </p:sp>
    </p:spTree>
    <p:extLst>
      <p:ext uri="{BB962C8B-B14F-4D97-AF65-F5344CB8AC3E}">
        <p14:creationId xmlns:p14="http://schemas.microsoft.com/office/powerpoint/2010/main" val="397344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F734C8B-AA08-42AA-82B5-BA2070E0233D}" type="slidenum">
              <a:rPr lang="en-US" altLang="ja-JP" smtClean="0"/>
              <a:pPr>
                <a:defRPr/>
              </a:pPr>
              <a:t>12</a:t>
            </a:fld>
            <a:endParaRPr lang="en-US" altLang="ja-JP" dirty="0"/>
          </a:p>
        </p:txBody>
      </p:sp>
      <p:sp>
        <p:nvSpPr>
          <p:cNvPr id="5" name="ヘッダー プレースホルダー 4"/>
          <p:cNvSpPr>
            <a:spLocks noGrp="1"/>
          </p:cNvSpPr>
          <p:nvPr>
            <p:ph type="hdr" sz="quarter" idx="11"/>
          </p:nvPr>
        </p:nvSpPr>
        <p:spPr/>
        <p:txBody>
          <a:bodyPr/>
          <a:lstStyle/>
          <a:p>
            <a:pPr>
              <a:defRPr/>
            </a:pPr>
            <a:r>
              <a:rPr lang="ja-JP" altLang="en-US"/>
              <a:t>未定稿</a:t>
            </a:r>
            <a:endParaRPr lang="en-US" altLang="ja-JP" dirty="0"/>
          </a:p>
        </p:txBody>
      </p:sp>
    </p:spTree>
    <p:extLst>
      <p:ext uri="{BB962C8B-B14F-4D97-AF65-F5344CB8AC3E}">
        <p14:creationId xmlns:p14="http://schemas.microsoft.com/office/powerpoint/2010/main" val="3875723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a:ln/>
        </p:spPr>
      </p:sp>
      <p:sp>
        <p:nvSpPr>
          <p:cNvPr id="44035" name="ノート プレースホルダー 2"/>
          <p:cNvSpPr>
            <a:spLocks noGrp="1"/>
          </p:cNvSpPr>
          <p:nvPr>
            <p:ph type="body" idx="1"/>
          </p:nvPr>
        </p:nvSpPr>
        <p:spPr>
          <a:noFill/>
        </p:spPr>
        <p:txBody>
          <a:bodyPr/>
          <a:lstStyle/>
          <a:p>
            <a:endParaRPr lang="ja-JP" altLang="en-US" dirty="0">
              <a:ea typeface="ＭＳ Ｐ明朝" charset="-128"/>
            </a:endParaRPr>
          </a:p>
        </p:txBody>
      </p:sp>
      <p:sp>
        <p:nvSpPr>
          <p:cNvPr id="44036"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Times New Roman" pitchFamily="18" charset="0"/>
                <a:ea typeface="ＭＳ Ｐ明朝" charset="-128"/>
              </a:defRPr>
            </a:lvl1pPr>
            <a:lvl2pPr marL="736317" indent="-283199">
              <a:spcBef>
                <a:spcPct val="30000"/>
              </a:spcBef>
              <a:defRPr kumimoji="1" sz="1200">
                <a:solidFill>
                  <a:schemeClr val="tx1"/>
                </a:solidFill>
                <a:latin typeface="Times New Roman" pitchFamily="18" charset="0"/>
                <a:ea typeface="ＭＳ Ｐ明朝" charset="-128"/>
              </a:defRPr>
            </a:lvl2pPr>
            <a:lvl3pPr marL="1132795" indent="-226558">
              <a:spcBef>
                <a:spcPct val="30000"/>
              </a:spcBef>
              <a:defRPr kumimoji="1" sz="1200">
                <a:solidFill>
                  <a:schemeClr val="tx1"/>
                </a:solidFill>
                <a:latin typeface="Times New Roman" pitchFamily="18" charset="0"/>
                <a:ea typeface="ＭＳ Ｐ明朝" charset="-128"/>
              </a:defRPr>
            </a:lvl3pPr>
            <a:lvl4pPr marL="1585913" indent="-226558">
              <a:spcBef>
                <a:spcPct val="30000"/>
              </a:spcBef>
              <a:defRPr kumimoji="1" sz="1200">
                <a:solidFill>
                  <a:schemeClr val="tx1"/>
                </a:solidFill>
                <a:latin typeface="Times New Roman" pitchFamily="18" charset="0"/>
                <a:ea typeface="ＭＳ Ｐ明朝" charset="-128"/>
              </a:defRPr>
            </a:lvl4pPr>
            <a:lvl5pPr marL="2039032" indent="-226558">
              <a:spcBef>
                <a:spcPct val="30000"/>
              </a:spcBef>
              <a:defRPr kumimoji="1" sz="1200">
                <a:solidFill>
                  <a:schemeClr val="tx1"/>
                </a:solidFill>
                <a:latin typeface="Times New Roman" pitchFamily="18" charset="0"/>
                <a:ea typeface="ＭＳ Ｐ明朝" charset="-128"/>
              </a:defRPr>
            </a:lvl5pPr>
            <a:lvl6pPr marL="2492150"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6pPr>
            <a:lvl7pPr marL="2945268"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7pPr>
            <a:lvl8pPr marL="3398386"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8pPr>
            <a:lvl9pPr marL="3851505" indent="-226558" eaLnBrk="0" fontAlgn="base" hangingPunct="0">
              <a:spcBef>
                <a:spcPct val="30000"/>
              </a:spcBef>
              <a:spcAft>
                <a:spcPct val="0"/>
              </a:spcAft>
              <a:defRPr kumimoji="1" sz="1200">
                <a:solidFill>
                  <a:schemeClr val="tx1"/>
                </a:solidFill>
                <a:latin typeface="Times New Roman" pitchFamily="18" charset="0"/>
                <a:ea typeface="ＭＳ Ｐ明朝" charset="-128"/>
              </a:defRPr>
            </a:lvl9pPr>
          </a:lstStyle>
          <a:p>
            <a:pPr>
              <a:spcBef>
                <a:spcPct val="0"/>
              </a:spcBef>
            </a:pPr>
            <a:fld id="{8A47358E-777A-4BC4-8C9D-A1E19606E0E3}" type="slidenum">
              <a:rPr lang="en-US" altLang="ja-JP" smtClean="0">
                <a:ea typeface="ＭＳ Ｐゴシック" charset="-128"/>
              </a:rPr>
              <a:pPr>
                <a:spcBef>
                  <a:spcPct val="0"/>
                </a:spcBef>
              </a:pPr>
              <a:t>15</a:t>
            </a:fld>
            <a:endParaRPr lang="en-US" altLang="ja-JP">
              <a:ea typeface="ＭＳ Ｐゴシック" charset="-128"/>
            </a:endParaRPr>
          </a:p>
        </p:txBody>
      </p:sp>
      <p:sp>
        <p:nvSpPr>
          <p:cNvPr id="2" name="ヘッダー プレースホルダー 1"/>
          <p:cNvSpPr>
            <a:spLocks noGrp="1"/>
          </p:cNvSpPr>
          <p:nvPr>
            <p:ph type="hdr" sz="quarter" idx="10"/>
          </p:nvPr>
        </p:nvSpPr>
        <p:spPr/>
        <p:txBody>
          <a:bodyPr/>
          <a:lstStyle/>
          <a:p>
            <a:pPr>
              <a:defRPr/>
            </a:pPr>
            <a:r>
              <a:rPr lang="ja-JP" altLang="en-US"/>
              <a:t>未定稿</a:t>
            </a:r>
            <a:endParaRPr lang="en-US"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1295400" y="533400"/>
            <a:ext cx="7848600" cy="152400"/>
          </a:xfrm>
          <a:prstGeom prst="rect">
            <a:avLst/>
          </a:prstGeom>
          <a:gradFill rotWithShape="0">
            <a:gsLst>
              <a:gs pos="0">
                <a:srgbClr val="000066"/>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p>
        </p:txBody>
      </p:sp>
      <p:sp>
        <p:nvSpPr>
          <p:cNvPr id="4" name="Rectangle 3"/>
          <p:cNvSpPr>
            <a:spLocks noChangeArrowheads="1"/>
          </p:cNvSpPr>
          <p:nvPr userDrawn="1"/>
        </p:nvSpPr>
        <p:spPr bwMode="auto">
          <a:xfrm>
            <a:off x="23813" y="533400"/>
            <a:ext cx="1524000" cy="152400"/>
          </a:xfrm>
          <a:prstGeom prst="rect">
            <a:avLst/>
          </a:prstGeom>
          <a:gradFill rotWithShape="0">
            <a:gsLst>
              <a:gs pos="0">
                <a:schemeClr val="bg1"/>
              </a:gs>
              <a:gs pos="100000">
                <a:srgbClr val="0000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p>
        </p:txBody>
      </p:sp>
      <p:sp>
        <p:nvSpPr>
          <p:cNvPr id="26628" name="Rectangle 4"/>
          <p:cNvSpPr>
            <a:spLocks noGrp="1" noChangeArrowheads="1"/>
          </p:cNvSpPr>
          <p:nvPr>
            <p:ph type="ctrTitle"/>
          </p:nvPr>
        </p:nvSpPr>
        <p:spPr>
          <a:xfrm>
            <a:off x="685800" y="2286000"/>
            <a:ext cx="7772400" cy="1143000"/>
          </a:xfrm>
        </p:spPr>
        <p:txBody>
          <a:bodyPr/>
          <a:lstStyle>
            <a:lvl1pPr algn="ctr">
              <a:defRPr sz="3600"/>
            </a:lvl1pPr>
          </a:lstStyle>
          <a:p>
            <a:pPr lvl="0"/>
            <a:r>
              <a:rPr lang="ja-JP" altLang="en-US" noProof="0"/>
              <a:t>タイトル</a:t>
            </a:r>
            <a:br>
              <a:rPr lang="ja-JP" altLang="en-US" noProof="0"/>
            </a:br>
            <a:r>
              <a:rPr lang="ja-JP" altLang="en-US" noProof="0"/>
              <a:t>（スローガン）</a:t>
            </a:r>
          </a:p>
        </p:txBody>
      </p:sp>
      <p:sp>
        <p:nvSpPr>
          <p:cNvPr id="5" name="Rectangle 8"/>
          <p:cNvSpPr>
            <a:spLocks noGrp="1" noChangeArrowheads="1"/>
          </p:cNvSpPr>
          <p:nvPr>
            <p:ph type="sldNum" sz="quarter" idx="10"/>
          </p:nvPr>
        </p:nvSpPr>
        <p:spPr/>
        <p:txBody>
          <a:bodyPr/>
          <a:lstStyle>
            <a:lvl1pPr>
              <a:defRPr/>
            </a:lvl1pPr>
          </a:lstStyle>
          <a:p>
            <a:pPr>
              <a:defRPr/>
            </a:pPr>
            <a:fld id="{70CC91F5-07F1-4B15-ADF5-E69054FD381D}" type="slidenum">
              <a:rPr lang="en-US" altLang="ja-JP"/>
              <a:pPr>
                <a:defRPr/>
              </a:pPr>
              <a:t>‹#›</a:t>
            </a:fld>
            <a:endParaRPr lang="en-US" altLang="ja-JP" dirty="0"/>
          </a:p>
        </p:txBody>
      </p:sp>
    </p:spTree>
    <p:extLst>
      <p:ext uri="{BB962C8B-B14F-4D97-AF65-F5344CB8AC3E}">
        <p14:creationId xmlns:p14="http://schemas.microsoft.com/office/powerpoint/2010/main" val="338045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2"/>
          <p:cNvSpPr>
            <a:spLocks noGrp="1" noChangeArrowheads="1"/>
          </p:cNvSpPr>
          <p:nvPr>
            <p:ph type="sldNum" sz="quarter" idx="10"/>
          </p:nvPr>
        </p:nvSpPr>
        <p:spPr>
          <a:ln/>
        </p:spPr>
        <p:txBody>
          <a:bodyPr/>
          <a:lstStyle>
            <a:lvl1pPr>
              <a:defRPr/>
            </a:lvl1pPr>
          </a:lstStyle>
          <a:p>
            <a:pPr>
              <a:defRPr/>
            </a:pPr>
            <a:fld id="{E908DB6E-1AC1-48A7-8478-7FACFC92F765}" type="slidenum">
              <a:rPr lang="en-US" altLang="ja-JP"/>
              <a:pPr>
                <a:defRPr/>
              </a:pPr>
              <a:t>‹#›</a:t>
            </a:fld>
            <a:endParaRPr lang="en-US" altLang="ja-JP" dirty="0"/>
          </a:p>
        </p:txBody>
      </p:sp>
    </p:spTree>
    <p:extLst>
      <p:ext uri="{BB962C8B-B14F-4D97-AF65-F5344CB8AC3E}">
        <p14:creationId xmlns:p14="http://schemas.microsoft.com/office/powerpoint/2010/main" val="815241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12616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0" y="0"/>
            <a:ext cx="6705600" cy="61261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2"/>
          <p:cNvSpPr>
            <a:spLocks noGrp="1" noChangeArrowheads="1"/>
          </p:cNvSpPr>
          <p:nvPr>
            <p:ph type="sldNum" sz="quarter" idx="10"/>
          </p:nvPr>
        </p:nvSpPr>
        <p:spPr>
          <a:ln/>
        </p:spPr>
        <p:txBody>
          <a:bodyPr/>
          <a:lstStyle>
            <a:lvl1pPr>
              <a:defRPr/>
            </a:lvl1pPr>
          </a:lstStyle>
          <a:p>
            <a:pPr>
              <a:defRPr/>
            </a:pPr>
            <a:fld id="{1151DD85-E6D8-4F5F-AFD7-EF4947367E55}" type="slidenum">
              <a:rPr lang="en-US" altLang="ja-JP"/>
              <a:pPr>
                <a:defRPr/>
              </a:pPr>
              <a:t>‹#›</a:t>
            </a:fld>
            <a:endParaRPr lang="en-US" altLang="ja-JP" dirty="0"/>
          </a:p>
        </p:txBody>
      </p:sp>
    </p:spTree>
    <p:extLst>
      <p:ext uri="{BB962C8B-B14F-4D97-AF65-F5344CB8AC3E}">
        <p14:creationId xmlns:p14="http://schemas.microsoft.com/office/powerpoint/2010/main" val="934098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1295400" y="533400"/>
            <a:ext cx="7848600" cy="152400"/>
          </a:xfrm>
          <a:prstGeom prst="rect">
            <a:avLst/>
          </a:prstGeom>
          <a:gradFill rotWithShape="0">
            <a:gsLst>
              <a:gs pos="0">
                <a:srgbClr val="000066"/>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solidFill>
                <a:srgbClr val="000000"/>
              </a:solidFill>
            </a:endParaRPr>
          </a:p>
        </p:txBody>
      </p:sp>
      <p:sp>
        <p:nvSpPr>
          <p:cNvPr id="4" name="Rectangle 3"/>
          <p:cNvSpPr>
            <a:spLocks noChangeArrowheads="1"/>
          </p:cNvSpPr>
          <p:nvPr userDrawn="1"/>
        </p:nvSpPr>
        <p:spPr bwMode="auto">
          <a:xfrm>
            <a:off x="23813" y="533400"/>
            <a:ext cx="1524000" cy="152400"/>
          </a:xfrm>
          <a:prstGeom prst="rect">
            <a:avLst/>
          </a:prstGeom>
          <a:gradFill rotWithShape="0">
            <a:gsLst>
              <a:gs pos="0">
                <a:schemeClr val="bg1"/>
              </a:gs>
              <a:gs pos="100000">
                <a:srgbClr val="0000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solidFill>
                <a:srgbClr val="000000"/>
              </a:solidFill>
            </a:endParaRPr>
          </a:p>
        </p:txBody>
      </p:sp>
      <p:sp>
        <p:nvSpPr>
          <p:cNvPr id="26628" name="Rectangle 4"/>
          <p:cNvSpPr>
            <a:spLocks noGrp="1" noChangeArrowheads="1"/>
          </p:cNvSpPr>
          <p:nvPr>
            <p:ph type="ctrTitle"/>
          </p:nvPr>
        </p:nvSpPr>
        <p:spPr>
          <a:xfrm>
            <a:off x="685800" y="2286000"/>
            <a:ext cx="7772400" cy="1143000"/>
          </a:xfrm>
        </p:spPr>
        <p:txBody>
          <a:bodyPr/>
          <a:lstStyle>
            <a:lvl1pPr algn="ctr">
              <a:defRPr sz="3600"/>
            </a:lvl1pPr>
          </a:lstStyle>
          <a:p>
            <a:pPr lvl="0"/>
            <a:r>
              <a:rPr lang="ja-JP" altLang="en-US" noProof="0"/>
              <a:t>タイトル</a:t>
            </a:r>
            <a:br>
              <a:rPr lang="ja-JP" altLang="en-US" noProof="0"/>
            </a:br>
            <a:r>
              <a:rPr lang="ja-JP" altLang="en-US" noProof="0"/>
              <a:t>（スローガン）</a:t>
            </a:r>
          </a:p>
        </p:txBody>
      </p:sp>
      <p:sp>
        <p:nvSpPr>
          <p:cNvPr id="5" name="Rectangle 8"/>
          <p:cNvSpPr>
            <a:spLocks noGrp="1" noChangeArrowheads="1"/>
          </p:cNvSpPr>
          <p:nvPr>
            <p:ph type="sldNum" sz="quarter" idx="10"/>
          </p:nvPr>
        </p:nvSpPr>
        <p:spPr/>
        <p:txBody>
          <a:bodyPr/>
          <a:lstStyle>
            <a:lvl1pPr>
              <a:defRPr/>
            </a:lvl1pPr>
          </a:lstStyle>
          <a:p>
            <a:pPr>
              <a:defRPr/>
            </a:pPr>
            <a:fld id="{66F77E7D-7FCC-4F8D-92E2-FF2068FB7357}" type="slidenum">
              <a:rPr lang="en-US" altLang="ja-JP"/>
              <a:pPr>
                <a:defRPr/>
              </a:pPr>
              <a:t>‹#›</a:t>
            </a:fld>
            <a:endParaRPr lang="en-US" altLang="ja-JP" dirty="0"/>
          </a:p>
        </p:txBody>
      </p:sp>
    </p:spTree>
    <p:extLst>
      <p:ext uri="{BB962C8B-B14F-4D97-AF65-F5344CB8AC3E}">
        <p14:creationId xmlns:p14="http://schemas.microsoft.com/office/powerpoint/2010/main" val="714274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2"/>
          <p:cNvSpPr>
            <a:spLocks noGrp="1" noChangeArrowheads="1"/>
          </p:cNvSpPr>
          <p:nvPr>
            <p:ph type="sldNum" sz="quarter" idx="10"/>
          </p:nvPr>
        </p:nvSpPr>
        <p:spPr>
          <a:ln/>
        </p:spPr>
        <p:txBody>
          <a:bodyPr/>
          <a:lstStyle>
            <a:lvl1pPr>
              <a:defRPr/>
            </a:lvl1pPr>
          </a:lstStyle>
          <a:p>
            <a:pPr>
              <a:defRPr/>
            </a:pPr>
            <a:fld id="{24460E61-67F3-4A56-91A8-13BF58F4FC3D}" type="slidenum">
              <a:rPr lang="en-US" altLang="ja-JP"/>
              <a:pPr>
                <a:defRPr/>
              </a:pPr>
              <a:t>‹#›</a:t>
            </a:fld>
            <a:endParaRPr lang="en-US" altLang="ja-JP" dirty="0"/>
          </a:p>
        </p:txBody>
      </p:sp>
    </p:spTree>
    <p:extLst>
      <p:ext uri="{BB962C8B-B14F-4D97-AF65-F5344CB8AC3E}">
        <p14:creationId xmlns:p14="http://schemas.microsoft.com/office/powerpoint/2010/main" val="483420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2"/>
          <p:cNvSpPr>
            <a:spLocks noGrp="1" noChangeArrowheads="1"/>
          </p:cNvSpPr>
          <p:nvPr>
            <p:ph type="sldNum" sz="quarter" idx="10"/>
          </p:nvPr>
        </p:nvSpPr>
        <p:spPr>
          <a:ln/>
        </p:spPr>
        <p:txBody>
          <a:bodyPr/>
          <a:lstStyle>
            <a:lvl1pPr>
              <a:defRPr/>
            </a:lvl1pPr>
          </a:lstStyle>
          <a:p>
            <a:pPr>
              <a:defRPr/>
            </a:pPr>
            <a:fld id="{9DD721DC-F6FE-40F6-A55D-0EA29D759569}" type="slidenum">
              <a:rPr lang="en-US" altLang="ja-JP"/>
              <a:pPr>
                <a:defRPr/>
              </a:pPr>
              <a:t>‹#›</a:t>
            </a:fld>
            <a:endParaRPr lang="en-US" altLang="ja-JP" dirty="0"/>
          </a:p>
        </p:txBody>
      </p:sp>
    </p:spTree>
    <p:extLst>
      <p:ext uri="{BB962C8B-B14F-4D97-AF65-F5344CB8AC3E}">
        <p14:creationId xmlns:p14="http://schemas.microsoft.com/office/powerpoint/2010/main" val="1627246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2"/>
          <p:cNvSpPr>
            <a:spLocks noGrp="1" noChangeArrowheads="1"/>
          </p:cNvSpPr>
          <p:nvPr>
            <p:ph type="sldNum" sz="quarter" idx="10"/>
          </p:nvPr>
        </p:nvSpPr>
        <p:spPr>
          <a:ln/>
        </p:spPr>
        <p:txBody>
          <a:bodyPr/>
          <a:lstStyle>
            <a:lvl1pPr>
              <a:defRPr/>
            </a:lvl1pPr>
          </a:lstStyle>
          <a:p>
            <a:pPr>
              <a:defRPr/>
            </a:pPr>
            <a:fld id="{2B4A8859-30A7-496E-964C-5BA7FDE00684}" type="slidenum">
              <a:rPr lang="en-US" altLang="ja-JP"/>
              <a:pPr>
                <a:defRPr/>
              </a:pPr>
              <a:t>‹#›</a:t>
            </a:fld>
            <a:endParaRPr lang="en-US" altLang="ja-JP" dirty="0"/>
          </a:p>
        </p:txBody>
      </p:sp>
    </p:spTree>
    <p:extLst>
      <p:ext uri="{BB962C8B-B14F-4D97-AF65-F5344CB8AC3E}">
        <p14:creationId xmlns:p14="http://schemas.microsoft.com/office/powerpoint/2010/main" val="3294384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2"/>
          <p:cNvSpPr>
            <a:spLocks noGrp="1" noChangeArrowheads="1"/>
          </p:cNvSpPr>
          <p:nvPr>
            <p:ph type="sldNum" sz="quarter" idx="10"/>
          </p:nvPr>
        </p:nvSpPr>
        <p:spPr>
          <a:ln/>
        </p:spPr>
        <p:txBody>
          <a:bodyPr/>
          <a:lstStyle>
            <a:lvl1pPr>
              <a:defRPr/>
            </a:lvl1pPr>
          </a:lstStyle>
          <a:p>
            <a:pPr>
              <a:defRPr/>
            </a:pPr>
            <a:fld id="{5A56AD2F-D447-481B-8FB0-F990CD8A5643}" type="slidenum">
              <a:rPr lang="en-US" altLang="ja-JP"/>
              <a:pPr>
                <a:defRPr/>
              </a:pPr>
              <a:t>‹#›</a:t>
            </a:fld>
            <a:endParaRPr lang="en-US" altLang="ja-JP" dirty="0"/>
          </a:p>
        </p:txBody>
      </p:sp>
    </p:spTree>
    <p:extLst>
      <p:ext uri="{BB962C8B-B14F-4D97-AF65-F5344CB8AC3E}">
        <p14:creationId xmlns:p14="http://schemas.microsoft.com/office/powerpoint/2010/main" val="465598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2"/>
          <p:cNvSpPr>
            <a:spLocks noGrp="1" noChangeArrowheads="1"/>
          </p:cNvSpPr>
          <p:nvPr>
            <p:ph type="sldNum" sz="quarter" idx="10"/>
          </p:nvPr>
        </p:nvSpPr>
        <p:spPr>
          <a:ln/>
        </p:spPr>
        <p:txBody>
          <a:bodyPr/>
          <a:lstStyle>
            <a:lvl1pPr>
              <a:defRPr/>
            </a:lvl1pPr>
          </a:lstStyle>
          <a:p>
            <a:pPr>
              <a:defRPr/>
            </a:pPr>
            <a:fld id="{083A0C60-CEE1-463C-A726-DDF7F38567B4}" type="slidenum">
              <a:rPr lang="en-US" altLang="ja-JP"/>
              <a:pPr>
                <a:defRPr/>
              </a:pPr>
              <a:t>‹#›</a:t>
            </a:fld>
            <a:endParaRPr lang="en-US" altLang="ja-JP" dirty="0"/>
          </a:p>
        </p:txBody>
      </p:sp>
    </p:spTree>
    <p:extLst>
      <p:ext uri="{BB962C8B-B14F-4D97-AF65-F5344CB8AC3E}">
        <p14:creationId xmlns:p14="http://schemas.microsoft.com/office/powerpoint/2010/main" val="277339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3989B731-CD27-46D6-8984-8FF41CA6038C}" type="slidenum">
              <a:rPr lang="en-US" altLang="ja-JP"/>
              <a:pPr>
                <a:defRPr/>
              </a:pPr>
              <a:t>‹#›</a:t>
            </a:fld>
            <a:endParaRPr lang="en-US" altLang="ja-JP" dirty="0"/>
          </a:p>
        </p:txBody>
      </p:sp>
    </p:spTree>
    <p:extLst>
      <p:ext uri="{BB962C8B-B14F-4D97-AF65-F5344CB8AC3E}">
        <p14:creationId xmlns:p14="http://schemas.microsoft.com/office/powerpoint/2010/main" val="3811219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2"/>
          <p:cNvSpPr>
            <a:spLocks noGrp="1" noChangeArrowheads="1"/>
          </p:cNvSpPr>
          <p:nvPr>
            <p:ph type="sldNum" sz="quarter" idx="10"/>
          </p:nvPr>
        </p:nvSpPr>
        <p:spPr>
          <a:ln/>
        </p:spPr>
        <p:txBody>
          <a:bodyPr/>
          <a:lstStyle>
            <a:lvl1pPr>
              <a:defRPr/>
            </a:lvl1pPr>
          </a:lstStyle>
          <a:p>
            <a:pPr>
              <a:defRPr/>
            </a:pPr>
            <a:fld id="{C228F339-1BAA-4BB5-AFCC-76FE001CE832}" type="slidenum">
              <a:rPr lang="en-US" altLang="ja-JP"/>
              <a:pPr>
                <a:defRPr/>
              </a:pPr>
              <a:t>‹#›</a:t>
            </a:fld>
            <a:endParaRPr lang="en-US" altLang="ja-JP" dirty="0"/>
          </a:p>
        </p:txBody>
      </p:sp>
    </p:spTree>
    <p:extLst>
      <p:ext uri="{BB962C8B-B14F-4D97-AF65-F5344CB8AC3E}">
        <p14:creationId xmlns:p14="http://schemas.microsoft.com/office/powerpoint/2010/main" val="253969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2"/>
          <p:cNvSpPr>
            <a:spLocks noGrp="1" noChangeArrowheads="1"/>
          </p:cNvSpPr>
          <p:nvPr>
            <p:ph type="sldNum" sz="quarter" idx="10"/>
          </p:nvPr>
        </p:nvSpPr>
        <p:spPr>
          <a:ln/>
        </p:spPr>
        <p:txBody>
          <a:bodyPr/>
          <a:lstStyle>
            <a:lvl1pPr>
              <a:defRPr/>
            </a:lvl1pPr>
          </a:lstStyle>
          <a:p>
            <a:pPr>
              <a:defRPr/>
            </a:pPr>
            <a:fld id="{466BA1D8-3894-4AB0-9D80-B4514C89792D}" type="slidenum">
              <a:rPr lang="en-US" altLang="ja-JP"/>
              <a:pPr>
                <a:defRPr/>
              </a:pPr>
              <a:t>‹#›</a:t>
            </a:fld>
            <a:endParaRPr lang="en-US" altLang="ja-JP" dirty="0"/>
          </a:p>
        </p:txBody>
      </p:sp>
    </p:spTree>
    <p:extLst>
      <p:ext uri="{BB962C8B-B14F-4D97-AF65-F5344CB8AC3E}">
        <p14:creationId xmlns:p14="http://schemas.microsoft.com/office/powerpoint/2010/main" val="838466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2"/>
          <p:cNvSpPr>
            <a:spLocks noGrp="1" noChangeArrowheads="1"/>
          </p:cNvSpPr>
          <p:nvPr>
            <p:ph type="sldNum" sz="quarter" idx="10"/>
          </p:nvPr>
        </p:nvSpPr>
        <p:spPr>
          <a:ln/>
        </p:spPr>
        <p:txBody>
          <a:bodyPr/>
          <a:lstStyle>
            <a:lvl1pPr>
              <a:defRPr/>
            </a:lvl1pPr>
          </a:lstStyle>
          <a:p>
            <a:pPr>
              <a:defRPr/>
            </a:pPr>
            <a:fld id="{EB462B5C-F71A-4977-B117-84A4BCBB9696}" type="slidenum">
              <a:rPr lang="en-US" altLang="ja-JP"/>
              <a:pPr>
                <a:defRPr/>
              </a:pPr>
              <a:t>‹#›</a:t>
            </a:fld>
            <a:endParaRPr lang="en-US" altLang="ja-JP" dirty="0"/>
          </a:p>
        </p:txBody>
      </p:sp>
    </p:spTree>
    <p:extLst>
      <p:ext uri="{BB962C8B-B14F-4D97-AF65-F5344CB8AC3E}">
        <p14:creationId xmlns:p14="http://schemas.microsoft.com/office/powerpoint/2010/main" val="37460710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2"/>
          <p:cNvSpPr>
            <a:spLocks noGrp="1" noChangeArrowheads="1"/>
          </p:cNvSpPr>
          <p:nvPr>
            <p:ph type="sldNum" sz="quarter" idx="10"/>
          </p:nvPr>
        </p:nvSpPr>
        <p:spPr>
          <a:ln/>
        </p:spPr>
        <p:txBody>
          <a:bodyPr/>
          <a:lstStyle>
            <a:lvl1pPr>
              <a:defRPr/>
            </a:lvl1pPr>
          </a:lstStyle>
          <a:p>
            <a:pPr>
              <a:defRPr/>
            </a:pPr>
            <a:fld id="{351E81ED-7F34-467D-A23F-94EDD144494E}" type="slidenum">
              <a:rPr lang="en-US" altLang="ja-JP"/>
              <a:pPr>
                <a:defRPr/>
              </a:pPr>
              <a:t>‹#›</a:t>
            </a:fld>
            <a:endParaRPr lang="en-US" altLang="ja-JP" dirty="0"/>
          </a:p>
        </p:txBody>
      </p:sp>
    </p:spTree>
    <p:extLst>
      <p:ext uri="{BB962C8B-B14F-4D97-AF65-F5344CB8AC3E}">
        <p14:creationId xmlns:p14="http://schemas.microsoft.com/office/powerpoint/2010/main" val="3424027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12616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0" y="0"/>
            <a:ext cx="6705600" cy="61261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2"/>
          <p:cNvSpPr>
            <a:spLocks noGrp="1" noChangeArrowheads="1"/>
          </p:cNvSpPr>
          <p:nvPr>
            <p:ph type="sldNum" sz="quarter" idx="10"/>
          </p:nvPr>
        </p:nvSpPr>
        <p:spPr>
          <a:ln/>
        </p:spPr>
        <p:txBody>
          <a:bodyPr/>
          <a:lstStyle>
            <a:lvl1pPr>
              <a:defRPr/>
            </a:lvl1pPr>
          </a:lstStyle>
          <a:p>
            <a:pPr>
              <a:defRPr/>
            </a:pPr>
            <a:fld id="{40EC53B2-30DC-4B78-95FE-4F1BF50F8397}" type="slidenum">
              <a:rPr lang="en-US" altLang="ja-JP"/>
              <a:pPr>
                <a:defRPr/>
              </a:pPr>
              <a:t>‹#›</a:t>
            </a:fld>
            <a:endParaRPr lang="en-US" altLang="ja-JP" dirty="0"/>
          </a:p>
        </p:txBody>
      </p:sp>
    </p:spTree>
    <p:extLst>
      <p:ext uri="{BB962C8B-B14F-4D97-AF65-F5344CB8AC3E}">
        <p14:creationId xmlns:p14="http://schemas.microsoft.com/office/powerpoint/2010/main" val="30570026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1295400" y="533400"/>
            <a:ext cx="7848600" cy="152400"/>
          </a:xfrm>
          <a:prstGeom prst="rect">
            <a:avLst/>
          </a:prstGeom>
          <a:gradFill rotWithShape="0">
            <a:gsLst>
              <a:gs pos="0">
                <a:srgbClr val="000066"/>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solidFill>
                <a:srgbClr val="000000"/>
              </a:solidFill>
            </a:endParaRPr>
          </a:p>
        </p:txBody>
      </p:sp>
      <p:sp>
        <p:nvSpPr>
          <p:cNvPr id="4" name="Rectangle 3"/>
          <p:cNvSpPr>
            <a:spLocks noChangeArrowheads="1"/>
          </p:cNvSpPr>
          <p:nvPr userDrawn="1"/>
        </p:nvSpPr>
        <p:spPr bwMode="auto">
          <a:xfrm>
            <a:off x="23813" y="533400"/>
            <a:ext cx="1524000" cy="152400"/>
          </a:xfrm>
          <a:prstGeom prst="rect">
            <a:avLst/>
          </a:prstGeom>
          <a:gradFill rotWithShape="0">
            <a:gsLst>
              <a:gs pos="0">
                <a:schemeClr val="bg1"/>
              </a:gs>
              <a:gs pos="100000">
                <a:srgbClr val="0000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solidFill>
                <a:srgbClr val="000000"/>
              </a:solidFill>
            </a:endParaRPr>
          </a:p>
        </p:txBody>
      </p:sp>
      <p:sp>
        <p:nvSpPr>
          <p:cNvPr id="26628" name="Rectangle 4"/>
          <p:cNvSpPr>
            <a:spLocks noGrp="1" noChangeArrowheads="1"/>
          </p:cNvSpPr>
          <p:nvPr>
            <p:ph type="ctrTitle"/>
          </p:nvPr>
        </p:nvSpPr>
        <p:spPr>
          <a:xfrm>
            <a:off x="685800" y="2286000"/>
            <a:ext cx="7772400" cy="1143000"/>
          </a:xfrm>
        </p:spPr>
        <p:txBody>
          <a:bodyPr/>
          <a:lstStyle>
            <a:lvl1pPr algn="ctr">
              <a:defRPr sz="3600"/>
            </a:lvl1pPr>
          </a:lstStyle>
          <a:p>
            <a:pPr lvl="0"/>
            <a:r>
              <a:rPr lang="ja-JP" altLang="en-US" noProof="0"/>
              <a:t>タイトル</a:t>
            </a:r>
            <a:br>
              <a:rPr lang="ja-JP" altLang="en-US" noProof="0"/>
            </a:br>
            <a:r>
              <a:rPr lang="ja-JP" altLang="en-US" noProof="0"/>
              <a:t>（スローガン）</a:t>
            </a:r>
          </a:p>
        </p:txBody>
      </p:sp>
      <p:sp>
        <p:nvSpPr>
          <p:cNvPr id="5" name="Rectangle 8"/>
          <p:cNvSpPr>
            <a:spLocks noGrp="1" noChangeArrowheads="1"/>
          </p:cNvSpPr>
          <p:nvPr>
            <p:ph type="sldNum" sz="quarter" idx="10"/>
          </p:nvPr>
        </p:nvSpPr>
        <p:spPr/>
        <p:txBody>
          <a:bodyPr/>
          <a:lstStyle>
            <a:lvl1pPr>
              <a:defRPr/>
            </a:lvl1pPr>
          </a:lstStyle>
          <a:p>
            <a:pPr>
              <a:defRPr/>
            </a:pPr>
            <a:fld id="{A8B8E986-DEA2-4ABC-826F-3480B6485493}" type="slidenum">
              <a:rPr lang="en-US" altLang="ja-JP"/>
              <a:pPr>
                <a:defRPr/>
              </a:pPr>
              <a:t>‹#›</a:t>
            </a:fld>
            <a:endParaRPr lang="en-US" altLang="ja-JP" dirty="0"/>
          </a:p>
        </p:txBody>
      </p:sp>
    </p:spTree>
    <p:extLst>
      <p:ext uri="{BB962C8B-B14F-4D97-AF65-F5344CB8AC3E}">
        <p14:creationId xmlns:p14="http://schemas.microsoft.com/office/powerpoint/2010/main" val="26755158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2"/>
          <p:cNvSpPr>
            <a:spLocks noGrp="1" noChangeArrowheads="1"/>
          </p:cNvSpPr>
          <p:nvPr>
            <p:ph type="sldNum" sz="quarter" idx="10"/>
          </p:nvPr>
        </p:nvSpPr>
        <p:spPr>
          <a:ln/>
        </p:spPr>
        <p:txBody>
          <a:bodyPr/>
          <a:lstStyle>
            <a:lvl1pPr>
              <a:defRPr/>
            </a:lvl1pPr>
          </a:lstStyle>
          <a:p>
            <a:pPr>
              <a:defRPr/>
            </a:pPr>
            <a:fld id="{DE4B57AB-63DB-49FB-BEE3-5FEA39F237CD}" type="slidenum">
              <a:rPr lang="en-US" altLang="ja-JP"/>
              <a:pPr>
                <a:defRPr/>
              </a:pPr>
              <a:t>‹#›</a:t>
            </a:fld>
            <a:endParaRPr lang="en-US" altLang="ja-JP" dirty="0"/>
          </a:p>
        </p:txBody>
      </p:sp>
    </p:spTree>
    <p:extLst>
      <p:ext uri="{BB962C8B-B14F-4D97-AF65-F5344CB8AC3E}">
        <p14:creationId xmlns:p14="http://schemas.microsoft.com/office/powerpoint/2010/main" val="31546106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2"/>
          <p:cNvSpPr>
            <a:spLocks noGrp="1" noChangeArrowheads="1"/>
          </p:cNvSpPr>
          <p:nvPr>
            <p:ph type="sldNum" sz="quarter" idx="10"/>
          </p:nvPr>
        </p:nvSpPr>
        <p:spPr>
          <a:ln/>
        </p:spPr>
        <p:txBody>
          <a:bodyPr/>
          <a:lstStyle>
            <a:lvl1pPr>
              <a:defRPr/>
            </a:lvl1pPr>
          </a:lstStyle>
          <a:p>
            <a:pPr>
              <a:defRPr/>
            </a:pPr>
            <a:fld id="{4F85D73B-9104-43DE-AFA9-C036E45BD149}" type="slidenum">
              <a:rPr lang="en-US" altLang="ja-JP"/>
              <a:pPr>
                <a:defRPr/>
              </a:pPr>
              <a:t>‹#›</a:t>
            </a:fld>
            <a:endParaRPr lang="en-US" altLang="ja-JP" dirty="0"/>
          </a:p>
        </p:txBody>
      </p:sp>
    </p:spTree>
    <p:extLst>
      <p:ext uri="{BB962C8B-B14F-4D97-AF65-F5344CB8AC3E}">
        <p14:creationId xmlns:p14="http://schemas.microsoft.com/office/powerpoint/2010/main" val="13816824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2"/>
          <p:cNvSpPr>
            <a:spLocks noGrp="1" noChangeArrowheads="1"/>
          </p:cNvSpPr>
          <p:nvPr>
            <p:ph type="sldNum" sz="quarter" idx="10"/>
          </p:nvPr>
        </p:nvSpPr>
        <p:spPr>
          <a:ln/>
        </p:spPr>
        <p:txBody>
          <a:bodyPr/>
          <a:lstStyle>
            <a:lvl1pPr>
              <a:defRPr/>
            </a:lvl1pPr>
          </a:lstStyle>
          <a:p>
            <a:pPr>
              <a:defRPr/>
            </a:pPr>
            <a:fld id="{3B5F345D-9324-47AC-AF78-EDAFFAC5CB98}" type="slidenum">
              <a:rPr lang="en-US" altLang="ja-JP"/>
              <a:pPr>
                <a:defRPr/>
              </a:pPr>
              <a:t>‹#›</a:t>
            </a:fld>
            <a:endParaRPr lang="en-US" altLang="ja-JP" dirty="0"/>
          </a:p>
        </p:txBody>
      </p:sp>
    </p:spTree>
    <p:extLst>
      <p:ext uri="{BB962C8B-B14F-4D97-AF65-F5344CB8AC3E}">
        <p14:creationId xmlns:p14="http://schemas.microsoft.com/office/powerpoint/2010/main" val="16918830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2"/>
          <p:cNvSpPr>
            <a:spLocks noGrp="1" noChangeArrowheads="1"/>
          </p:cNvSpPr>
          <p:nvPr>
            <p:ph type="sldNum" sz="quarter" idx="10"/>
          </p:nvPr>
        </p:nvSpPr>
        <p:spPr>
          <a:ln/>
        </p:spPr>
        <p:txBody>
          <a:bodyPr/>
          <a:lstStyle>
            <a:lvl1pPr>
              <a:defRPr/>
            </a:lvl1pPr>
          </a:lstStyle>
          <a:p>
            <a:pPr>
              <a:defRPr/>
            </a:pPr>
            <a:fld id="{0F899E02-D8BA-4F49-8751-6C99A214625B}" type="slidenum">
              <a:rPr lang="en-US" altLang="ja-JP"/>
              <a:pPr>
                <a:defRPr/>
              </a:pPr>
              <a:t>‹#›</a:t>
            </a:fld>
            <a:endParaRPr lang="en-US" altLang="ja-JP" dirty="0"/>
          </a:p>
        </p:txBody>
      </p:sp>
    </p:spTree>
    <p:extLst>
      <p:ext uri="{BB962C8B-B14F-4D97-AF65-F5344CB8AC3E}">
        <p14:creationId xmlns:p14="http://schemas.microsoft.com/office/powerpoint/2010/main" val="2429890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2"/>
          <p:cNvSpPr>
            <a:spLocks noGrp="1" noChangeArrowheads="1"/>
          </p:cNvSpPr>
          <p:nvPr>
            <p:ph type="sldNum" sz="quarter" idx="10"/>
          </p:nvPr>
        </p:nvSpPr>
        <p:spPr>
          <a:ln/>
        </p:spPr>
        <p:txBody>
          <a:bodyPr/>
          <a:lstStyle>
            <a:lvl1pPr>
              <a:defRPr/>
            </a:lvl1pPr>
          </a:lstStyle>
          <a:p>
            <a:pPr>
              <a:defRPr/>
            </a:pPr>
            <a:fld id="{988DF671-AB6F-4B90-96AA-80003F3159D7}" type="slidenum">
              <a:rPr lang="en-US" altLang="ja-JP"/>
              <a:pPr>
                <a:defRPr/>
              </a:pPr>
              <a:t>‹#›</a:t>
            </a:fld>
            <a:endParaRPr lang="en-US" altLang="ja-JP" dirty="0"/>
          </a:p>
        </p:txBody>
      </p:sp>
    </p:spTree>
    <p:extLst>
      <p:ext uri="{BB962C8B-B14F-4D97-AF65-F5344CB8AC3E}">
        <p14:creationId xmlns:p14="http://schemas.microsoft.com/office/powerpoint/2010/main" val="3847370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2D53B146-5757-4E9C-ACCA-1D20ACF0F387}" type="slidenum">
              <a:rPr lang="en-US" altLang="ja-JP"/>
              <a:pPr>
                <a:defRPr/>
              </a:pPr>
              <a:t>‹#›</a:t>
            </a:fld>
            <a:endParaRPr lang="en-US" altLang="ja-JP" dirty="0"/>
          </a:p>
        </p:txBody>
      </p:sp>
    </p:spTree>
    <p:extLst>
      <p:ext uri="{BB962C8B-B14F-4D97-AF65-F5344CB8AC3E}">
        <p14:creationId xmlns:p14="http://schemas.microsoft.com/office/powerpoint/2010/main" val="346402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2"/>
          <p:cNvSpPr>
            <a:spLocks noGrp="1" noChangeArrowheads="1"/>
          </p:cNvSpPr>
          <p:nvPr>
            <p:ph type="sldNum" sz="quarter" idx="10"/>
          </p:nvPr>
        </p:nvSpPr>
        <p:spPr>
          <a:ln/>
        </p:spPr>
        <p:txBody>
          <a:bodyPr/>
          <a:lstStyle>
            <a:lvl1pPr>
              <a:defRPr/>
            </a:lvl1pPr>
          </a:lstStyle>
          <a:p>
            <a:pPr>
              <a:defRPr/>
            </a:pPr>
            <a:fld id="{B7DFD7C7-3112-4E28-9770-3CE77D6C3D5B}" type="slidenum">
              <a:rPr lang="en-US" altLang="ja-JP"/>
              <a:pPr>
                <a:defRPr/>
              </a:pPr>
              <a:t>‹#›</a:t>
            </a:fld>
            <a:endParaRPr lang="en-US" altLang="ja-JP" dirty="0"/>
          </a:p>
        </p:txBody>
      </p:sp>
    </p:spTree>
    <p:extLst>
      <p:ext uri="{BB962C8B-B14F-4D97-AF65-F5344CB8AC3E}">
        <p14:creationId xmlns:p14="http://schemas.microsoft.com/office/powerpoint/2010/main" val="41951061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2"/>
          <p:cNvSpPr>
            <a:spLocks noGrp="1" noChangeArrowheads="1"/>
          </p:cNvSpPr>
          <p:nvPr>
            <p:ph type="sldNum" sz="quarter" idx="10"/>
          </p:nvPr>
        </p:nvSpPr>
        <p:spPr>
          <a:ln/>
        </p:spPr>
        <p:txBody>
          <a:bodyPr/>
          <a:lstStyle>
            <a:lvl1pPr>
              <a:defRPr/>
            </a:lvl1pPr>
          </a:lstStyle>
          <a:p>
            <a:pPr>
              <a:defRPr/>
            </a:pPr>
            <a:fld id="{C7DB7E12-E558-4708-9C2A-B9CA38F49849}" type="slidenum">
              <a:rPr lang="en-US" altLang="ja-JP"/>
              <a:pPr>
                <a:defRPr/>
              </a:pPr>
              <a:t>‹#›</a:t>
            </a:fld>
            <a:endParaRPr lang="en-US" altLang="ja-JP" dirty="0"/>
          </a:p>
        </p:txBody>
      </p:sp>
    </p:spTree>
    <p:extLst>
      <p:ext uri="{BB962C8B-B14F-4D97-AF65-F5344CB8AC3E}">
        <p14:creationId xmlns:p14="http://schemas.microsoft.com/office/powerpoint/2010/main" val="39203461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2"/>
          <p:cNvSpPr>
            <a:spLocks noGrp="1" noChangeArrowheads="1"/>
          </p:cNvSpPr>
          <p:nvPr>
            <p:ph type="sldNum" sz="quarter" idx="10"/>
          </p:nvPr>
        </p:nvSpPr>
        <p:spPr>
          <a:ln/>
        </p:spPr>
        <p:txBody>
          <a:bodyPr/>
          <a:lstStyle>
            <a:lvl1pPr>
              <a:defRPr/>
            </a:lvl1pPr>
          </a:lstStyle>
          <a:p>
            <a:pPr>
              <a:defRPr/>
            </a:pPr>
            <a:fld id="{ABA32638-1F82-41D0-B400-A2D54DAA18F8}" type="slidenum">
              <a:rPr lang="en-US" altLang="ja-JP"/>
              <a:pPr>
                <a:defRPr/>
              </a:pPr>
              <a:t>‹#›</a:t>
            </a:fld>
            <a:endParaRPr lang="en-US" altLang="ja-JP" dirty="0"/>
          </a:p>
        </p:txBody>
      </p:sp>
    </p:spTree>
    <p:extLst>
      <p:ext uri="{BB962C8B-B14F-4D97-AF65-F5344CB8AC3E}">
        <p14:creationId xmlns:p14="http://schemas.microsoft.com/office/powerpoint/2010/main" val="13686398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2"/>
          <p:cNvSpPr>
            <a:spLocks noGrp="1" noChangeArrowheads="1"/>
          </p:cNvSpPr>
          <p:nvPr>
            <p:ph type="sldNum" sz="quarter" idx="10"/>
          </p:nvPr>
        </p:nvSpPr>
        <p:spPr>
          <a:ln/>
        </p:spPr>
        <p:txBody>
          <a:bodyPr/>
          <a:lstStyle>
            <a:lvl1pPr>
              <a:defRPr/>
            </a:lvl1pPr>
          </a:lstStyle>
          <a:p>
            <a:pPr>
              <a:defRPr/>
            </a:pPr>
            <a:fld id="{7EDC6E5C-2764-40C4-AEE4-DCEB508011DD}" type="slidenum">
              <a:rPr lang="en-US" altLang="ja-JP"/>
              <a:pPr>
                <a:defRPr/>
              </a:pPr>
              <a:t>‹#›</a:t>
            </a:fld>
            <a:endParaRPr lang="en-US" altLang="ja-JP" dirty="0"/>
          </a:p>
        </p:txBody>
      </p:sp>
    </p:spTree>
    <p:extLst>
      <p:ext uri="{BB962C8B-B14F-4D97-AF65-F5344CB8AC3E}">
        <p14:creationId xmlns:p14="http://schemas.microsoft.com/office/powerpoint/2010/main" val="1845660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12616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0" y="0"/>
            <a:ext cx="6705600" cy="61261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2"/>
          <p:cNvSpPr>
            <a:spLocks noGrp="1" noChangeArrowheads="1"/>
          </p:cNvSpPr>
          <p:nvPr>
            <p:ph type="sldNum" sz="quarter" idx="10"/>
          </p:nvPr>
        </p:nvSpPr>
        <p:spPr>
          <a:ln/>
        </p:spPr>
        <p:txBody>
          <a:bodyPr/>
          <a:lstStyle>
            <a:lvl1pPr>
              <a:defRPr/>
            </a:lvl1pPr>
          </a:lstStyle>
          <a:p>
            <a:pPr>
              <a:defRPr/>
            </a:pPr>
            <a:fld id="{4F8E8E92-7995-4F2C-9C09-2E591090F75F}" type="slidenum">
              <a:rPr lang="en-US" altLang="ja-JP"/>
              <a:pPr>
                <a:defRPr/>
              </a:pPr>
              <a:t>‹#›</a:t>
            </a:fld>
            <a:endParaRPr lang="en-US" altLang="ja-JP" dirty="0"/>
          </a:p>
        </p:txBody>
      </p:sp>
    </p:spTree>
    <p:extLst>
      <p:ext uri="{BB962C8B-B14F-4D97-AF65-F5344CB8AC3E}">
        <p14:creationId xmlns:p14="http://schemas.microsoft.com/office/powerpoint/2010/main" val="143123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2"/>
          <p:cNvSpPr>
            <a:spLocks noGrp="1" noChangeArrowheads="1"/>
          </p:cNvSpPr>
          <p:nvPr>
            <p:ph type="sldNum" sz="quarter" idx="10"/>
          </p:nvPr>
        </p:nvSpPr>
        <p:spPr>
          <a:ln/>
        </p:spPr>
        <p:txBody>
          <a:bodyPr/>
          <a:lstStyle>
            <a:lvl1pPr>
              <a:defRPr/>
            </a:lvl1pPr>
          </a:lstStyle>
          <a:p>
            <a:pPr>
              <a:defRPr/>
            </a:pPr>
            <a:fld id="{125F3DA6-ACE2-4D73-AD58-F1CAA8F5913C}" type="slidenum">
              <a:rPr lang="en-US" altLang="ja-JP"/>
              <a:pPr>
                <a:defRPr/>
              </a:pPr>
              <a:t>‹#›</a:t>
            </a:fld>
            <a:endParaRPr lang="en-US" altLang="ja-JP" dirty="0"/>
          </a:p>
        </p:txBody>
      </p:sp>
    </p:spTree>
    <p:extLst>
      <p:ext uri="{BB962C8B-B14F-4D97-AF65-F5344CB8AC3E}">
        <p14:creationId xmlns:p14="http://schemas.microsoft.com/office/powerpoint/2010/main" val="108683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2"/>
          <p:cNvSpPr>
            <a:spLocks noGrp="1" noChangeArrowheads="1"/>
          </p:cNvSpPr>
          <p:nvPr>
            <p:ph type="sldNum" sz="quarter" idx="10"/>
          </p:nvPr>
        </p:nvSpPr>
        <p:spPr>
          <a:ln/>
        </p:spPr>
        <p:txBody>
          <a:bodyPr/>
          <a:lstStyle>
            <a:lvl1pPr>
              <a:defRPr/>
            </a:lvl1pPr>
          </a:lstStyle>
          <a:p>
            <a:pPr>
              <a:defRPr/>
            </a:pPr>
            <a:fld id="{DD2291EC-46C2-4651-9A5A-9E780C1FDAF5}" type="slidenum">
              <a:rPr lang="en-US" altLang="ja-JP"/>
              <a:pPr>
                <a:defRPr/>
              </a:pPr>
              <a:t>‹#›</a:t>
            </a:fld>
            <a:endParaRPr lang="en-US" altLang="ja-JP" dirty="0"/>
          </a:p>
        </p:txBody>
      </p:sp>
    </p:spTree>
    <p:extLst>
      <p:ext uri="{BB962C8B-B14F-4D97-AF65-F5344CB8AC3E}">
        <p14:creationId xmlns:p14="http://schemas.microsoft.com/office/powerpoint/2010/main" val="367360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2"/>
          <p:cNvSpPr>
            <a:spLocks noGrp="1" noChangeArrowheads="1"/>
          </p:cNvSpPr>
          <p:nvPr>
            <p:ph type="sldNum" sz="quarter" idx="10"/>
          </p:nvPr>
        </p:nvSpPr>
        <p:spPr>
          <a:ln/>
        </p:spPr>
        <p:txBody>
          <a:bodyPr/>
          <a:lstStyle>
            <a:lvl1pPr>
              <a:defRPr/>
            </a:lvl1pPr>
          </a:lstStyle>
          <a:p>
            <a:pPr>
              <a:defRPr/>
            </a:pPr>
            <a:fld id="{C994A404-BE64-400A-A499-54DE246302EA}" type="slidenum">
              <a:rPr lang="en-US" altLang="ja-JP"/>
              <a:pPr>
                <a:defRPr/>
              </a:pPr>
              <a:t>‹#›</a:t>
            </a:fld>
            <a:endParaRPr lang="en-US" altLang="ja-JP" dirty="0"/>
          </a:p>
        </p:txBody>
      </p:sp>
    </p:spTree>
    <p:extLst>
      <p:ext uri="{BB962C8B-B14F-4D97-AF65-F5344CB8AC3E}">
        <p14:creationId xmlns:p14="http://schemas.microsoft.com/office/powerpoint/2010/main" val="389463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5F2A237E-32E8-42E3-8A41-3EBA5DC1190A}" type="slidenum">
              <a:rPr lang="en-US" altLang="ja-JP"/>
              <a:pPr>
                <a:defRPr/>
              </a:pPr>
              <a:t>‹#›</a:t>
            </a:fld>
            <a:endParaRPr lang="en-US" altLang="ja-JP" dirty="0"/>
          </a:p>
        </p:txBody>
      </p:sp>
    </p:spTree>
    <p:extLst>
      <p:ext uri="{BB962C8B-B14F-4D97-AF65-F5344CB8AC3E}">
        <p14:creationId xmlns:p14="http://schemas.microsoft.com/office/powerpoint/2010/main" val="234144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2"/>
          <p:cNvSpPr>
            <a:spLocks noGrp="1" noChangeArrowheads="1"/>
          </p:cNvSpPr>
          <p:nvPr>
            <p:ph type="sldNum" sz="quarter" idx="10"/>
          </p:nvPr>
        </p:nvSpPr>
        <p:spPr>
          <a:ln/>
        </p:spPr>
        <p:txBody>
          <a:bodyPr/>
          <a:lstStyle>
            <a:lvl1pPr>
              <a:defRPr/>
            </a:lvl1pPr>
          </a:lstStyle>
          <a:p>
            <a:pPr>
              <a:defRPr/>
            </a:pPr>
            <a:fld id="{E1C630CD-5F16-4F42-BD1A-7C37912800DD}" type="slidenum">
              <a:rPr lang="en-US" altLang="ja-JP"/>
              <a:pPr>
                <a:defRPr/>
              </a:pPr>
              <a:t>‹#›</a:t>
            </a:fld>
            <a:endParaRPr lang="en-US" altLang="ja-JP" dirty="0"/>
          </a:p>
        </p:txBody>
      </p:sp>
    </p:spTree>
    <p:extLst>
      <p:ext uri="{BB962C8B-B14F-4D97-AF65-F5344CB8AC3E}">
        <p14:creationId xmlns:p14="http://schemas.microsoft.com/office/powerpoint/2010/main" val="289146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2"/>
          <p:cNvSpPr>
            <a:spLocks noGrp="1" noChangeArrowheads="1"/>
          </p:cNvSpPr>
          <p:nvPr>
            <p:ph type="sldNum" sz="quarter" idx="10"/>
          </p:nvPr>
        </p:nvSpPr>
        <p:spPr>
          <a:ln/>
        </p:spPr>
        <p:txBody>
          <a:bodyPr/>
          <a:lstStyle>
            <a:lvl1pPr>
              <a:defRPr/>
            </a:lvl1pPr>
          </a:lstStyle>
          <a:p>
            <a:pPr>
              <a:defRPr/>
            </a:pPr>
            <a:fld id="{C3C1B2D3-ED83-4FCF-AFE8-D677D9BBED74}" type="slidenum">
              <a:rPr lang="en-US" altLang="ja-JP"/>
              <a:pPr>
                <a:defRPr/>
              </a:pPr>
              <a:t>‹#›</a:t>
            </a:fld>
            <a:endParaRPr lang="en-US" altLang="ja-JP" dirty="0"/>
          </a:p>
        </p:txBody>
      </p:sp>
    </p:spTree>
    <p:extLst>
      <p:ext uri="{BB962C8B-B14F-4D97-AF65-F5344CB8AC3E}">
        <p14:creationId xmlns:p14="http://schemas.microsoft.com/office/powerpoint/2010/main" val="156208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1295400" y="533400"/>
            <a:ext cx="7848600" cy="152400"/>
          </a:xfrm>
          <a:prstGeom prst="rect">
            <a:avLst/>
          </a:prstGeom>
          <a:gradFill rotWithShape="0">
            <a:gsLst>
              <a:gs pos="0">
                <a:srgbClr val="000066"/>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p>
        </p:txBody>
      </p:sp>
      <p:sp>
        <p:nvSpPr>
          <p:cNvPr id="1027" name="Rectangle 8"/>
          <p:cNvSpPr>
            <a:spLocks noChangeArrowheads="1"/>
          </p:cNvSpPr>
          <p:nvPr/>
        </p:nvSpPr>
        <p:spPr bwMode="auto">
          <a:xfrm>
            <a:off x="23813" y="533400"/>
            <a:ext cx="1524000" cy="152400"/>
          </a:xfrm>
          <a:prstGeom prst="rect">
            <a:avLst/>
          </a:prstGeom>
          <a:gradFill rotWithShape="0">
            <a:gsLst>
              <a:gs pos="0">
                <a:schemeClr val="bg1"/>
              </a:gs>
              <a:gs pos="100000">
                <a:srgbClr val="0000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p>
        </p:txBody>
      </p:sp>
      <p:sp>
        <p:nvSpPr>
          <p:cNvPr id="1028" name="Rectangle 10"/>
          <p:cNvSpPr>
            <a:spLocks noGrp="1" noChangeArrowheads="1"/>
          </p:cNvSpPr>
          <p:nvPr>
            <p:ph type="title"/>
          </p:nvPr>
        </p:nvSpPr>
        <p:spPr bwMode="auto">
          <a:xfrm>
            <a:off x="0" y="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6000" tIns="45720" rIns="91440" bIns="45720" numCol="1" anchor="ctr" anchorCtr="0" compatLnSpc="1">
            <a:prstTxWarp prst="textNoShape">
              <a:avLst/>
            </a:prstTxWarp>
          </a:bodyPr>
          <a:lstStyle/>
          <a:p>
            <a:pPr lvl="0"/>
            <a:r>
              <a:rPr lang="ja-JP" altLang="en-US"/>
              <a:t>マスタ タイトルの書式設定</a:t>
            </a:r>
          </a:p>
        </p:txBody>
      </p:sp>
      <p:sp>
        <p:nvSpPr>
          <p:cNvPr id="1036" name="Rectangle 12"/>
          <p:cNvSpPr>
            <a:spLocks noGrp="1" noChangeArrowheads="1"/>
          </p:cNvSpPr>
          <p:nvPr>
            <p:ph type="sldNum" sz="quarter" idx="4"/>
          </p:nvPr>
        </p:nvSpPr>
        <p:spPr bwMode="auto">
          <a:xfrm>
            <a:off x="8610600" y="6629400"/>
            <a:ext cx="533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230EB99D-C931-4162-A7E1-379F783944CB}"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90501" r:id="rId1"/>
    <p:sldLayoutId id="2147490471" r:id="rId2"/>
    <p:sldLayoutId id="2147490472" r:id="rId3"/>
    <p:sldLayoutId id="2147490473" r:id="rId4"/>
    <p:sldLayoutId id="2147490474" r:id="rId5"/>
    <p:sldLayoutId id="2147490475" r:id="rId6"/>
    <p:sldLayoutId id="2147490476" r:id="rId7"/>
    <p:sldLayoutId id="2147490477" r:id="rId8"/>
    <p:sldLayoutId id="2147490478" r:id="rId9"/>
    <p:sldLayoutId id="2147490479" r:id="rId10"/>
    <p:sldLayoutId id="2147490480" r:id="rId11"/>
  </p:sldLayoutIdLst>
  <p:hf hdr="0" ftr="0" dt="0"/>
  <p:txStyles>
    <p:titleStyle>
      <a:lvl1pPr algn="l" rtl="0" eaLnBrk="0" fontAlgn="base" hangingPunct="0">
        <a:spcBef>
          <a:spcPct val="0"/>
        </a:spcBef>
        <a:spcAft>
          <a:spcPct val="0"/>
        </a:spcAft>
        <a:defRPr kumimoji="1" sz="2400" b="1">
          <a:solidFill>
            <a:schemeClr val="tx2"/>
          </a:solidFill>
          <a:latin typeface="+mj-lt"/>
          <a:ea typeface="+mj-ea"/>
          <a:cs typeface="+mj-cs"/>
        </a:defRPr>
      </a:lvl1pPr>
      <a:lvl2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1295400" y="533400"/>
            <a:ext cx="7848600" cy="152400"/>
          </a:xfrm>
          <a:prstGeom prst="rect">
            <a:avLst/>
          </a:prstGeom>
          <a:gradFill rotWithShape="0">
            <a:gsLst>
              <a:gs pos="0">
                <a:srgbClr val="000066"/>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solidFill>
                <a:srgbClr val="000000"/>
              </a:solidFill>
            </a:endParaRPr>
          </a:p>
        </p:txBody>
      </p:sp>
      <p:sp>
        <p:nvSpPr>
          <p:cNvPr id="2051" name="Rectangle 8"/>
          <p:cNvSpPr>
            <a:spLocks noChangeArrowheads="1"/>
          </p:cNvSpPr>
          <p:nvPr/>
        </p:nvSpPr>
        <p:spPr bwMode="auto">
          <a:xfrm>
            <a:off x="23813" y="533400"/>
            <a:ext cx="1524000" cy="152400"/>
          </a:xfrm>
          <a:prstGeom prst="rect">
            <a:avLst/>
          </a:prstGeom>
          <a:gradFill rotWithShape="0">
            <a:gsLst>
              <a:gs pos="0">
                <a:schemeClr val="bg1"/>
              </a:gs>
              <a:gs pos="100000">
                <a:srgbClr val="0000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solidFill>
                <a:srgbClr val="000000"/>
              </a:solidFill>
            </a:endParaRPr>
          </a:p>
        </p:txBody>
      </p:sp>
      <p:sp>
        <p:nvSpPr>
          <p:cNvPr id="2052" name="Rectangle 10"/>
          <p:cNvSpPr>
            <a:spLocks noGrp="1" noChangeArrowheads="1"/>
          </p:cNvSpPr>
          <p:nvPr>
            <p:ph type="title"/>
          </p:nvPr>
        </p:nvSpPr>
        <p:spPr bwMode="auto">
          <a:xfrm>
            <a:off x="0" y="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6000" tIns="45720" rIns="91440" bIns="45720" numCol="1" anchor="ctr" anchorCtr="0" compatLnSpc="1">
            <a:prstTxWarp prst="textNoShape">
              <a:avLst/>
            </a:prstTxWarp>
          </a:bodyPr>
          <a:lstStyle/>
          <a:p>
            <a:pPr lvl="0"/>
            <a:r>
              <a:rPr lang="ja-JP" altLang="en-US"/>
              <a:t>マスタ タイトルの書式設定</a:t>
            </a:r>
          </a:p>
        </p:txBody>
      </p:sp>
      <p:sp>
        <p:nvSpPr>
          <p:cNvPr id="1036" name="Rectangle 12"/>
          <p:cNvSpPr>
            <a:spLocks noGrp="1" noChangeArrowheads="1"/>
          </p:cNvSpPr>
          <p:nvPr>
            <p:ph type="sldNum" sz="quarter" idx="4"/>
          </p:nvPr>
        </p:nvSpPr>
        <p:spPr bwMode="auto">
          <a:xfrm>
            <a:off x="8610600" y="6629400"/>
            <a:ext cx="533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rgbClr val="000000"/>
                </a:solidFill>
              </a:defRPr>
            </a:lvl1pPr>
          </a:lstStyle>
          <a:p>
            <a:pPr>
              <a:defRPr/>
            </a:pPr>
            <a:fld id="{870585B4-A7CE-44AF-993B-68904E92F8C9}"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90502" r:id="rId1"/>
    <p:sldLayoutId id="2147490481" r:id="rId2"/>
    <p:sldLayoutId id="2147490482" r:id="rId3"/>
    <p:sldLayoutId id="2147490483" r:id="rId4"/>
    <p:sldLayoutId id="2147490484" r:id="rId5"/>
    <p:sldLayoutId id="2147490485" r:id="rId6"/>
    <p:sldLayoutId id="2147490486" r:id="rId7"/>
    <p:sldLayoutId id="2147490487" r:id="rId8"/>
    <p:sldLayoutId id="2147490488" r:id="rId9"/>
    <p:sldLayoutId id="2147490489" r:id="rId10"/>
    <p:sldLayoutId id="2147490490" r:id="rId11"/>
  </p:sldLayoutIdLst>
  <p:hf hdr="0" ftr="0" dt="0"/>
  <p:txStyles>
    <p:titleStyle>
      <a:lvl1pPr algn="l" rtl="0" eaLnBrk="0" fontAlgn="base" hangingPunct="0">
        <a:spcBef>
          <a:spcPct val="0"/>
        </a:spcBef>
        <a:spcAft>
          <a:spcPct val="0"/>
        </a:spcAft>
        <a:defRPr kumimoji="1" sz="2400" b="1">
          <a:solidFill>
            <a:schemeClr val="tx2"/>
          </a:solidFill>
          <a:latin typeface="+mj-lt"/>
          <a:ea typeface="+mj-ea"/>
          <a:cs typeface="+mj-cs"/>
        </a:defRPr>
      </a:lvl1pPr>
      <a:lvl2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7"/>
          <p:cNvSpPr>
            <a:spLocks noChangeArrowheads="1"/>
          </p:cNvSpPr>
          <p:nvPr/>
        </p:nvSpPr>
        <p:spPr bwMode="auto">
          <a:xfrm>
            <a:off x="1295400" y="533400"/>
            <a:ext cx="7848600" cy="152400"/>
          </a:xfrm>
          <a:prstGeom prst="rect">
            <a:avLst/>
          </a:prstGeom>
          <a:gradFill rotWithShape="0">
            <a:gsLst>
              <a:gs pos="0">
                <a:srgbClr val="000066"/>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solidFill>
                <a:srgbClr val="000000"/>
              </a:solidFill>
            </a:endParaRPr>
          </a:p>
        </p:txBody>
      </p:sp>
      <p:sp>
        <p:nvSpPr>
          <p:cNvPr id="3075" name="Rectangle 8"/>
          <p:cNvSpPr>
            <a:spLocks noChangeArrowheads="1"/>
          </p:cNvSpPr>
          <p:nvPr/>
        </p:nvSpPr>
        <p:spPr bwMode="auto">
          <a:xfrm>
            <a:off x="23813" y="533400"/>
            <a:ext cx="1524000" cy="152400"/>
          </a:xfrm>
          <a:prstGeom prst="rect">
            <a:avLst/>
          </a:prstGeom>
          <a:gradFill rotWithShape="0">
            <a:gsLst>
              <a:gs pos="0">
                <a:schemeClr val="bg1"/>
              </a:gs>
              <a:gs pos="100000">
                <a:srgbClr val="0000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defRPr/>
            </a:pPr>
            <a:endParaRPr lang="ja-JP" altLang="en-US" dirty="0">
              <a:solidFill>
                <a:srgbClr val="000000"/>
              </a:solidFill>
            </a:endParaRPr>
          </a:p>
        </p:txBody>
      </p:sp>
      <p:sp>
        <p:nvSpPr>
          <p:cNvPr id="3076" name="Rectangle 10"/>
          <p:cNvSpPr>
            <a:spLocks noGrp="1" noChangeArrowheads="1"/>
          </p:cNvSpPr>
          <p:nvPr>
            <p:ph type="title"/>
          </p:nvPr>
        </p:nvSpPr>
        <p:spPr bwMode="auto">
          <a:xfrm>
            <a:off x="0" y="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6000" tIns="45720" rIns="91440" bIns="45720" numCol="1" anchor="ctr" anchorCtr="0" compatLnSpc="1">
            <a:prstTxWarp prst="textNoShape">
              <a:avLst/>
            </a:prstTxWarp>
          </a:bodyPr>
          <a:lstStyle/>
          <a:p>
            <a:pPr lvl="0"/>
            <a:r>
              <a:rPr lang="ja-JP" altLang="en-US"/>
              <a:t>マスタ タイトルの書式設定</a:t>
            </a:r>
          </a:p>
        </p:txBody>
      </p:sp>
      <p:sp>
        <p:nvSpPr>
          <p:cNvPr id="1036" name="Rectangle 12"/>
          <p:cNvSpPr>
            <a:spLocks noGrp="1" noChangeArrowheads="1"/>
          </p:cNvSpPr>
          <p:nvPr>
            <p:ph type="sldNum" sz="quarter" idx="4"/>
          </p:nvPr>
        </p:nvSpPr>
        <p:spPr bwMode="auto">
          <a:xfrm>
            <a:off x="8610600" y="6629400"/>
            <a:ext cx="533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rgbClr val="000000"/>
                </a:solidFill>
              </a:defRPr>
            </a:lvl1pPr>
          </a:lstStyle>
          <a:p>
            <a:pPr>
              <a:defRPr/>
            </a:pPr>
            <a:fld id="{D8FA0CD3-24DC-4BDB-9A1F-6507FDAA5AD4}"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90503" r:id="rId1"/>
    <p:sldLayoutId id="2147490491" r:id="rId2"/>
    <p:sldLayoutId id="2147490492" r:id="rId3"/>
    <p:sldLayoutId id="2147490493" r:id="rId4"/>
    <p:sldLayoutId id="2147490494" r:id="rId5"/>
    <p:sldLayoutId id="2147490495" r:id="rId6"/>
    <p:sldLayoutId id="2147490496" r:id="rId7"/>
    <p:sldLayoutId id="2147490497" r:id="rId8"/>
    <p:sldLayoutId id="2147490498" r:id="rId9"/>
    <p:sldLayoutId id="2147490499" r:id="rId10"/>
    <p:sldLayoutId id="2147490500" r:id="rId11"/>
  </p:sldLayoutIdLst>
  <p:hf hdr="0" ftr="0" dt="0"/>
  <p:txStyles>
    <p:titleStyle>
      <a:lvl1pPr algn="l" rtl="0" eaLnBrk="0" fontAlgn="base" hangingPunct="0">
        <a:spcBef>
          <a:spcPct val="0"/>
        </a:spcBef>
        <a:spcAft>
          <a:spcPct val="0"/>
        </a:spcAft>
        <a:defRPr kumimoji="1" sz="2400" b="1">
          <a:solidFill>
            <a:schemeClr val="tx2"/>
          </a:solidFill>
          <a:latin typeface="+mj-lt"/>
          <a:ea typeface="+mj-ea"/>
          <a:cs typeface="+mj-cs"/>
        </a:defRPr>
      </a:lvl1pPr>
      <a:lvl2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4.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1.emf"/><Relationship Id="rId4" Type="http://schemas.openxmlformats.org/officeDocument/2006/relationships/image" Target="../media/image20.emf"/></Relationships>
</file>

<file path=ppt/slides/_rels/slide1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4.emf"/><Relationship Id="rId4" Type="http://schemas.openxmlformats.org/officeDocument/2006/relationships/image" Target="../media/image23.emf"/></Relationships>
</file>

<file path=ppt/slides/_rels/slide1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19.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8.emf"/><Relationship Id="rId4" Type="http://schemas.openxmlformats.org/officeDocument/2006/relationships/image" Target="../media/image37.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notesSlide" Target="../notesSlides/notesSlide14.xml"/><Relationship Id="rId1" Type="http://schemas.openxmlformats.org/officeDocument/2006/relationships/slideLayout" Target="../slideLayouts/slideLayout24.xml"/><Relationship Id="rId4" Type="http://schemas.openxmlformats.org/officeDocument/2006/relationships/image" Target="../media/image40.emf"/></Relationships>
</file>

<file path=ppt/slides/_rels/slide28.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notesSlide" Target="../notesSlides/notesSlide15.xml"/><Relationship Id="rId1" Type="http://schemas.openxmlformats.org/officeDocument/2006/relationships/slideLayout" Target="../slideLayouts/slideLayout24.xml"/><Relationship Id="rId4" Type="http://schemas.openxmlformats.org/officeDocument/2006/relationships/image" Target="../media/image42.emf"/></Relationships>
</file>

<file path=ppt/slides/_rels/slide2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notesSlide" Target="../notesSlides/notesSlide16.xml"/><Relationship Id="rId1" Type="http://schemas.openxmlformats.org/officeDocument/2006/relationships/slideLayout" Target="../slideLayouts/slideLayout24.xml"/><Relationship Id="rId4" Type="http://schemas.openxmlformats.org/officeDocument/2006/relationships/image" Target="../media/image4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notesSlide" Target="../notesSlides/notesSlide17.xml"/><Relationship Id="rId1" Type="http://schemas.openxmlformats.org/officeDocument/2006/relationships/slideLayout" Target="../slideLayouts/slideLayout24.xml"/><Relationship Id="rId4" Type="http://schemas.openxmlformats.org/officeDocument/2006/relationships/image" Target="../media/image46.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685800" y="414908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000" anchor="ct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r>
              <a:rPr lang="ja-JP" altLang="en-US" sz="2800" dirty="0" smtClean="0">
                <a:latin typeface="HGP創英角ｺﾞｼｯｸUB" pitchFamily="50" charset="-128"/>
                <a:ea typeface="HGP創英角ｺﾞｼｯｸUB" pitchFamily="50" charset="-128"/>
              </a:rPr>
              <a:t>令和４年</a:t>
            </a:r>
            <a:r>
              <a:rPr lang="en-US" altLang="ja-JP" sz="2800" dirty="0" smtClean="0">
                <a:latin typeface="HGP創英角ｺﾞｼｯｸUB" pitchFamily="50" charset="-128"/>
                <a:ea typeface="HGP創英角ｺﾞｼｯｸUB" pitchFamily="50" charset="-128"/>
              </a:rPr>
              <a:t>10</a:t>
            </a:r>
            <a:r>
              <a:rPr lang="ja-JP" altLang="en-US" sz="2800" dirty="0" smtClean="0">
                <a:latin typeface="HGP創英角ｺﾞｼｯｸUB" pitchFamily="50" charset="-128"/>
                <a:ea typeface="HGP創英角ｺﾞｼｯｸUB" pitchFamily="50" charset="-128"/>
              </a:rPr>
              <a:t>月</a:t>
            </a:r>
            <a:endParaRPr lang="en-US" altLang="ja-JP" sz="2800" dirty="0">
              <a:latin typeface="HGP創英角ｺﾞｼｯｸUB" pitchFamily="50" charset="-128"/>
              <a:ea typeface="HGP創英角ｺﾞｼｯｸUB" pitchFamily="50" charset="-128"/>
            </a:endParaRPr>
          </a:p>
        </p:txBody>
      </p:sp>
      <p:sp>
        <p:nvSpPr>
          <p:cNvPr id="7171" name="Rectangle 5"/>
          <p:cNvSpPr>
            <a:spLocks noChangeArrowheads="1"/>
          </p:cNvSpPr>
          <p:nvPr/>
        </p:nvSpPr>
        <p:spPr bwMode="auto">
          <a:xfrm>
            <a:off x="685800" y="5257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000" anchor="ct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r>
              <a:rPr lang="ja-JP" altLang="en-US" sz="2800" dirty="0">
                <a:solidFill>
                  <a:schemeClr val="tx2"/>
                </a:solidFill>
                <a:latin typeface="HGP創英角ｺﾞｼｯｸUB" pitchFamily="50" charset="-128"/>
                <a:ea typeface="HGP創英角ｺﾞｼｯｸUB" pitchFamily="50" charset="-128"/>
              </a:rPr>
              <a:t>大阪府</a:t>
            </a:r>
          </a:p>
        </p:txBody>
      </p:sp>
      <p:sp>
        <p:nvSpPr>
          <p:cNvPr id="7172" name="Rectangle 6"/>
          <p:cNvSpPr>
            <a:spLocks noGrp="1" noChangeArrowheads="1"/>
          </p:cNvSpPr>
          <p:nvPr>
            <p:ph type="ctrTitle"/>
          </p:nvPr>
        </p:nvSpPr>
        <p:spPr>
          <a:xfrm>
            <a:off x="685800" y="2286000"/>
            <a:ext cx="7918450" cy="1143000"/>
          </a:xfrm>
        </p:spPr>
        <p:txBody>
          <a:bodyPr/>
          <a:lstStyle/>
          <a:p>
            <a:pPr eaLnBrk="1" hangingPunct="1">
              <a:lnSpc>
                <a:spcPct val="120000"/>
              </a:lnSpc>
            </a:pPr>
            <a:r>
              <a:rPr lang="ja-JP" altLang="en-US" dirty="0" smtClean="0">
                <a:solidFill>
                  <a:schemeClr val="tx1"/>
                </a:solidFill>
                <a:latin typeface="HGP創英角ｺﾞｼｯｸUB" pitchFamily="50" charset="-128"/>
                <a:ea typeface="HGP創英角ｺﾞｼｯｸUB" pitchFamily="50" charset="-128"/>
              </a:rPr>
              <a:t>令和３年度</a:t>
            </a:r>
            <a:r>
              <a:rPr lang="ja-JP" altLang="en-US" dirty="0">
                <a:solidFill>
                  <a:schemeClr val="tx1"/>
                </a:solidFill>
                <a:latin typeface="HGP創英角ｺﾞｼｯｸUB" pitchFamily="50" charset="-128"/>
                <a:ea typeface="HGP創英角ｺﾞｼｯｸUB" pitchFamily="50" charset="-128"/>
              </a:rPr>
              <a:t>実施の相対評価による</a:t>
            </a:r>
            <a:r>
              <a:rPr lang="en-US" altLang="ja-JP" dirty="0">
                <a:solidFill>
                  <a:schemeClr val="tx1"/>
                </a:solidFill>
                <a:latin typeface="HGP創英角ｺﾞｼｯｸUB" pitchFamily="50" charset="-128"/>
                <a:ea typeface="HGP創英角ｺﾞｼｯｸUB" pitchFamily="50" charset="-128"/>
              </a:rPr>
              <a:t/>
            </a:r>
            <a:br>
              <a:rPr lang="en-US" altLang="ja-JP" dirty="0">
                <a:solidFill>
                  <a:schemeClr val="tx1"/>
                </a:solidFill>
                <a:latin typeface="HGP創英角ｺﾞｼｯｸUB" pitchFamily="50" charset="-128"/>
                <a:ea typeface="HGP創英角ｺﾞｼｯｸUB" pitchFamily="50" charset="-128"/>
              </a:rPr>
            </a:br>
            <a:r>
              <a:rPr lang="ja-JP" altLang="en-US" dirty="0">
                <a:solidFill>
                  <a:schemeClr val="tx1"/>
                </a:solidFill>
                <a:latin typeface="HGP創英角ｺﾞｼｯｸUB" pitchFamily="50" charset="-128"/>
                <a:ea typeface="HGP創英角ｺﾞｼｯｸUB" pitchFamily="50" charset="-128"/>
              </a:rPr>
              <a:t>人事評価制度の検証について</a:t>
            </a:r>
            <a:endParaRPr lang="ja-JP" altLang="en-US" sz="3200" b="0" dirty="0">
              <a:solidFill>
                <a:schemeClr val="tx1"/>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0CBEF929-782A-48C4-AB5A-1DA17A8FB91C}" type="slidenum">
              <a:rPr lang="en-US" altLang="ja-JP" sz="1200" smtClean="0">
                <a:solidFill>
                  <a:srgbClr val="000000"/>
                </a:solidFill>
              </a:rPr>
              <a:pPr/>
              <a:t>9</a:t>
            </a:fld>
            <a:endParaRPr lang="en-US" altLang="ja-JP" sz="1200" dirty="0">
              <a:solidFill>
                <a:srgbClr val="000000"/>
              </a:solidFill>
            </a:endParaRPr>
          </a:p>
        </p:txBody>
      </p:sp>
      <p:sp>
        <p:nvSpPr>
          <p:cNvPr id="16387"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8201" name="Rectangle 80"/>
          <p:cNvSpPr>
            <a:spLocks noChangeArrowheads="1"/>
          </p:cNvSpPr>
          <p:nvPr/>
        </p:nvSpPr>
        <p:spPr bwMode="auto">
          <a:xfrm>
            <a:off x="257175" y="5877272"/>
            <a:ext cx="8513763" cy="648072"/>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nchorCtr="0"/>
          <a:lstStyle/>
          <a:p>
            <a:pPr eaLnBrk="1" hangingPunct="1">
              <a:lnSpc>
                <a:spcPct val="150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○絶対評価、相対評価ともに納得感が高いのは評価結果が高い職員であり、相対評価結果が低い職員は</a:t>
            </a:r>
            <a:r>
              <a:rPr lang="ja-JP" altLang="en-US" sz="1300" dirty="0" smtClean="0">
                <a:solidFill>
                  <a:schemeClr val="tx1"/>
                </a:solidFill>
                <a:latin typeface="Meiryo UI" pitchFamily="50" charset="-128"/>
                <a:ea typeface="Meiryo UI" pitchFamily="50" charset="-128"/>
                <a:cs typeface="Meiryo UI" pitchFamily="50" charset="-128"/>
              </a:rPr>
              <a:t>、特に納得</a:t>
            </a:r>
            <a:r>
              <a:rPr lang="ja-JP" altLang="en-US" sz="1300" dirty="0">
                <a:solidFill>
                  <a:schemeClr val="tx1"/>
                </a:solidFill>
                <a:latin typeface="Meiryo UI" pitchFamily="50" charset="-128"/>
                <a:ea typeface="Meiryo UI" pitchFamily="50" charset="-128"/>
                <a:cs typeface="Meiryo UI" pitchFamily="50" charset="-128"/>
              </a:rPr>
              <a:t>できなかった</a:t>
            </a:r>
            <a:r>
              <a:rPr lang="ja-JP" altLang="en-US" sz="1300" dirty="0" smtClean="0">
                <a:solidFill>
                  <a:schemeClr val="tx1"/>
                </a:solidFill>
                <a:latin typeface="Meiryo UI" pitchFamily="50" charset="-128"/>
                <a:ea typeface="Meiryo UI" pitchFamily="50" charset="-128"/>
                <a:cs typeface="Meiryo UI" pitchFamily="50" charset="-128"/>
              </a:rPr>
              <a:t>と感じる</a:t>
            </a:r>
            <a:r>
              <a:rPr lang="ja-JP" altLang="en-US" sz="1300" dirty="0">
                <a:solidFill>
                  <a:schemeClr val="tx1"/>
                </a:solidFill>
                <a:latin typeface="Meiryo UI" pitchFamily="50" charset="-128"/>
                <a:ea typeface="Meiryo UI" pitchFamily="50" charset="-128"/>
                <a:cs typeface="Meiryo UI" pitchFamily="50" charset="-128"/>
              </a:rPr>
              <a:t>職員</a:t>
            </a:r>
            <a:r>
              <a:rPr lang="ja-JP" altLang="en-US" sz="1300" dirty="0" smtClean="0">
                <a:solidFill>
                  <a:schemeClr val="tx1"/>
                </a:solidFill>
                <a:latin typeface="Meiryo UI" pitchFamily="50" charset="-128"/>
                <a:ea typeface="Meiryo UI" pitchFamily="50" charset="-128"/>
                <a:cs typeface="Meiryo UI" pitchFamily="50" charset="-128"/>
              </a:rPr>
              <a:t>の割合が高い。</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AutoShape 84"/>
          <p:cNvSpPr>
            <a:spLocks noChangeArrowheads="1"/>
          </p:cNvSpPr>
          <p:nvPr/>
        </p:nvSpPr>
        <p:spPr bwMode="auto">
          <a:xfrm>
            <a:off x="247650" y="804863"/>
            <a:ext cx="8896350" cy="442912"/>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rgbClr val="000000"/>
                </a:solidFill>
                <a:latin typeface="Meiryo UI" pitchFamily="50" charset="-128"/>
                <a:ea typeface="Meiryo UI" pitchFamily="50" charset="-128"/>
                <a:cs typeface="Meiryo UI" pitchFamily="50" charset="-128"/>
              </a:rPr>
              <a:t>④</a:t>
            </a:r>
            <a:r>
              <a:rPr lang="ja-JP" altLang="en-US" sz="2000" b="1" dirty="0">
                <a:solidFill>
                  <a:schemeClr val="tx1"/>
                </a:solidFill>
                <a:latin typeface="Meiryo UI" pitchFamily="50" charset="-128"/>
                <a:ea typeface="Meiryo UI" pitchFamily="50" charset="-128"/>
                <a:cs typeface="Meiryo UI" pitchFamily="50" charset="-128"/>
              </a:rPr>
              <a:t>　</a:t>
            </a:r>
            <a:r>
              <a:rPr lang="ja-JP" altLang="en-US" sz="2000" b="1" dirty="0">
                <a:solidFill>
                  <a:srgbClr val="000000"/>
                </a:solidFill>
                <a:latin typeface="Meiryo UI" pitchFamily="50" charset="-128"/>
                <a:ea typeface="Meiryo UI" pitchFamily="50" charset="-128"/>
                <a:cs typeface="Meiryo UI" pitchFamily="50" charset="-128"/>
              </a:rPr>
              <a:t>「人事</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評価結果」 と「人事</a:t>
            </a:r>
            <a:r>
              <a:rPr lang="ja-JP" altLang="en-US" sz="2000" b="1" dirty="0">
                <a:solidFill>
                  <a:srgbClr val="000000"/>
                </a:solidFill>
                <a:latin typeface="Meiryo UI" pitchFamily="50" charset="-128"/>
                <a:ea typeface="Meiryo UI" pitchFamily="50" charset="-128"/>
                <a:cs typeface="Meiryo UI" pitchFamily="50" charset="-128"/>
              </a:rPr>
              <a:t>評価結果</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の納得感</a:t>
            </a:r>
            <a:r>
              <a:rPr lang="ja-JP" altLang="en-US" sz="2000" b="1" dirty="0">
                <a:solidFill>
                  <a:srgbClr val="000000"/>
                </a:solidFill>
                <a:latin typeface="Meiryo UI" pitchFamily="50" charset="-128"/>
                <a:ea typeface="Meiryo UI" pitchFamily="50" charset="-128"/>
                <a:cs typeface="Meiryo UI"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3"/>
          <a:stretch>
            <a:fillRect/>
          </a:stretch>
        </p:blipFill>
        <p:spPr>
          <a:xfrm>
            <a:off x="257175" y="1528184"/>
            <a:ext cx="3768661" cy="4302103"/>
          </a:xfrm>
          <a:prstGeom prst="rect">
            <a:avLst/>
          </a:prstGeom>
        </p:spPr>
      </p:pic>
      <p:pic>
        <p:nvPicPr>
          <p:cNvPr id="4" name="図 3"/>
          <p:cNvPicPr>
            <a:picLocks noChangeAspect="1"/>
          </p:cNvPicPr>
          <p:nvPr/>
        </p:nvPicPr>
        <p:blipFill>
          <a:blip r:embed="rId4"/>
          <a:stretch>
            <a:fillRect/>
          </a:stretch>
        </p:blipFill>
        <p:spPr>
          <a:xfrm>
            <a:off x="4189378" y="1532351"/>
            <a:ext cx="5021764" cy="411793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143669" y="4876369"/>
            <a:ext cx="8856662" cy="931139"/>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nchorCtr="0"/>
          <a:lstStyle/>
          <a:p>
            <a:pPr eaLnBrk="1" hangingPunct="1">
              <a:lnSpc>
                <a:spcPts val="20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64</a:t>
            </a:r>
            <a:r>
              <a:rPr lang="ja-JP" altLang="en-US" sz="1300" dirty="0" smtClean="0">
                <a:solidFill>
                  <a:schemeClr val="tx1"/>
                </a:solidFill>
                <a:latin typeface="Meiryo UI" pitchFamily="50" charset="-128"/>
                <a:ea typeface="Meiryo UI" pitchFamily="50" charset="-128"/>
                <a:cs typeface="Meiryo UI" pitchFamily="50" charset="-128"/>
              </a:rPr>
              <a:t>％の評価者が絶対評価を行う際に苦労や困難に感じ</a:t>
            </a:r>
            <a:r>
              <a:rPr lang="ja-JP" altLang="en-US" sz="1300" dirty="0">
                <a:solidFill>
                  <a:schemeClr val="tx1"/>
                </a:solidFill>
                <a:latin typeface="Meiryo UI" pitchFamily="50" charset="-128"/>
                <a:ea typeface="Meiryo UI" pitchFamily="50" charset="-128"/>
                <a:cs typeface="Meiryo UI" pitchFamily="50" charset="-128"/>
              </a:rPr>
              <a:t>ること</a:t>
            </a:r>
            <a:r>
              <a:rPr lang="ja-JP" altLang="en-US" sz="1300" dirty="0" smtClean="0">
                <a:solidFill>
                  <a:schemeClr val="tx1"/>
                </a:solidFill>
                <a:latin typeface="Meiryo UI" pitchFamily="50" charset="-128"/>
                <a:ea typeface="Meiryo UI" pitchFamily="50" charset="-128"/>
                <a:cs typeface="Meiryo UI" pitchFamily="50" charset="-128"/>
              </a:rPr>
              <a:t>がある（「ある」、「よくある」）と回答。</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〇苦労や困難の理由として</a:t>
            </a:r>
            <a:r>
              <a:rPr lang="ja-JP" altLang="en-US" sz="1300" dirty="0">
                <a:solidFill>
                  <a:schemeClr val="tx1"/>
                </a:solidFill>
                <a:latin typeface="Meiryo UI" pitchFamily="50" charset="-128"/>
                <a:ea typeface="Meiryo UI" pitchFamily="50" charset="-128"/>
                <a:cs typeface="Meiryo UI" pitchFamily="50" charset="-128"/>
              </a:rPr>
              <a:t>、「職階、経験年数に応じた絶対評価を行う</a:t>
            </a:r>
            <a:r>
              <a:rPr lang="ja-JP" altLang="en-US" sz="1300" dirty="0" smtClean="0">
                <a:solidFill>
                  <a:schemeClr val="tx1"/>
                </a:solidFill>
                <a:latin typeface="Meiryo UI" pitchFamily="50" charset="-128"/>
                <a:ea typeface="Meiryo UI" pitchFamily="50" charset="-128"/>
                <a:cs typeface="Meiryo UI" pitchFamily="50" charset="-128"/>
              </a:rPr>
              <a:t>こと」が約</a:t>
            </a:r>
            <a:r>
              <a:rPr lang="en-US" altLang="ja-JP" sz="1300" dirty="0" smtClean="0">
                <a:solidFill>
                  <a:schemeClr val="tx1"/>
                </a:solidFill>
                <a:latin typeface="Meiryo UI" pitchFamily="50" charset="-128"/>
                <a:ea typeface="Meiryo UI" pitchFamily="50" charset="-128"/>
                <a:cs typeface="Meiryo UI" pitchFamily="50" charset="-128"/>
              </a:rPr>
              <a:t>38</a:t>
            </a:r>
            <a:r>
              <a:rPr lang="ja-JP" altLang="en-US" sz="1300" dirty="0" smtClean="0">
                <a:solidFill>
                  <a:schemeClr val="tx1"/>
                </a:solidFill>
                <a:latin typeface="Meiryo UI" pitchFamily="50" charset="-128"/>
                <a:ea typeface="Meiryo UI" pitchFamily="50" charset="-128"/>
                <a:cs typeface="Meiryo UI" pitchFamily="50" charset="-128"/>
              </a:rPr>
              <a:t>％、次いで「評価基準がわかりづらい」が約</a:t>
            </a:r>
            <a:r>
              <a:rPr lang="en-US" altLang="ja-JP" sz="1300" dirty="0" smtClean="0">
                <a:solidFill>
                  <a:schemeClr val="tx1"/>
                </a:solidFill>
                <a:latin typeface="Meiryo UI" pitchFamily="50" charset="-128"/>
                <a:ea typeface="Meiryo UI" pitchFamily="50" charset="-128"/>
                <a:cs typeface="Meiryo UI" pitchFamily="50" charset="-128"/>
              </a:rPr>
              <a:t>23</a:t>
            </a:r>
            <a:r>
              <a:rPr lang="ja-JP" altLang="en-US" sz="1300" dirty="0" smtClean="0">
                <a:solidFill>
                  <a:schemeClr val="tx1"/>
                </a:solidFill>
                <a:latin typeface="Meiryo UI" pitchFamily="50" charset="-128"/>
                <a:ea typeface="Meiryo UI" pitchFamily="50" charset="-128"/>
                <a:cs typeface="Meiryo UI" pitchFamily="50" charset="-128"/>
              </a:rPr>
              <a:t>％となった。</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411"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E8054A27-BEDE-406C-B842-B5D3CC28EAB2}" type="slidenum">
              <a:rPr lang="en-US" altLang="ja-JP" sz="1200" smtClean="0"/>
              <a:pPr/>
              <a:t>10</a:t>
            </a:fld>
            <a:endParaRPr lang="en-US" altLang="ja-JP" sz="1200" dirty="0"/>
          </a:p>
        </p:txBody>
      </p:sp>
      <p:sp>
        <p:nvSpPr>
          <p:cNvPr id="17412"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285750" y="803275"/>
            <a:ext cx="5510213" cy="441325"/>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⑤</a:t>
            </a:r>
            <a:r>
              <a:rPr lang="en-US" altLang="ja-JP" sz="2000" b="1" dirty="0" smtClean="0">
                <a:solidFill>
                  <a:schemeClr val="tx1"/>
                </a:solidFill>
                <a:latin typeface="Meiryo UI" pitchFamily="50" charset="-128"/>
                <a:ea typeface="Meiryo UI" pitchFamily="50" charset="-128"/>
                <a:cs typeface="Meiryo UI" pitchFamily="50" charset="-128"/>
              </a:rPr>
              <a:t>-1</a:t>
            </a:r>
            <a:r>
              <a:rPr lang="ja-JP" altLang="en-US" sz="2000" b="1" dirty="0">
                <a:solidFill>
                  <a:schemeClr val="tx1"/>
                </a:solidFill>
                <a:latin typeface="Meiryo UI" pitchFamily="50" charset="-128"/>
                <a:ea typeface="Meiryo UI" pitchFamily="50" charset="-128"/>
                <a:cs typeface="Meiryo UI" pitchFamily="50" charset="-128"/>
              </a:rPr>
              <a:t>　</a:t>
            </a:r>
            <a:r>
              <a:rPr lang="ja-JP" altLang="en-US" sz="2000" b="1" dirty="0" smtClean="0">
                <a:solidFill>
                  <a:schemeClr val="tx1"/>
                </a:solidFill>
                <a:latin typeface="Meiryo UI" pitchFamily="50" charset="-128"/>
                <a:ea typeface="Meiryo UI" pitchFamily="50" charset="-128"/>
                <a:cs typeface="Meiryo UI" pitchFamily="50" charset="-128"/>
              </a:rPr>
              <a:t>部下への評価について</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絶対評価</a:t>
            </a:r>
            <a:r>
              <a:rPr lang="en-US" altLang="ja-JP" sz="2000" b="1" dirty="0" smtClean="0">
                <a:solidFill>
                  <a:schemeClr val="tx1"/>
                </a:solidFill>
                <a:latin typeface="Meiryo UI" pitchFamily="50" charset="-128"/>
                <a:ea typeface="Meiryo UI" pitchFamily="50" charset="-128"/>
                <a:cs typeface="Meiryo UI" pitchFamily="50" charset="-128"/>
              </a:rPr>
              <a:t>】</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4" name="Rectangle 80"/>
          <p:cNvSpPr>
            <a:spLocks noChangeArrowheads="1"/>
          </p:cNvSpPr>
          <p:nvPr/>
        </p:nvSpPr>
        <p:spPr bwMode="auto">
          <a:xfrm>
            <a:off x="323230" y="1652588"/>
            <a:ext cx="3168650"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600" b="1" dirty="0" smtClean="0">
                <a:latin typeface="Meiryo UI" pitchFamily="50" charset="-128"/>
                <a:ea typeface="Meiryo UI" pitchFamily="50" charset="-128"/>
                <a:cs typeface="Meiryo UI" pitchFamily="50" charset="-128"/>
              </a:rPr>
              <a:t>■絶対評価の苦労や困難さの状況</a:t>
            </a:r>
            <a:endParaRPr lang="ja-JP" altLang="en-US" sz="1600" b="1" dirty="0">
              <a:latin typeface="Meiryo UI" pitchFamily="50" charset="-128"/>
              <a:ea typeface="Meiryo UI" pitchFamily="50" charset="-128"/>
              <a:cs typeface="Meiryo UI" pitchFamily="50" charset="-128"/>
            </a:endParaRPr>
          </a:p>
        </p:txBody>
      </p:sp>
      <p:sp>
        <p:nvSpPr>
          <p:cNvPr id="8" name="Rectangle 80"/>
          <p:cNvSpPr>
            <a:spLocks noChangeArrowheads="1"/>
          </p:cNvSpPr>
          <p:nvPr/>
        </p:nvSpPr>
        <p:spPr bwMode="auto">
          <a:xfrm>
            <a:off x="3995936" y="1665615"/>
            <a:ext cx="3240087"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600" b="1" smtClean="0">
                <a:latin typeface="Meiryo UI" pitchFamily="50" charset="-128"/>
                <a:ea typeface="Meiryo UI" pitchFamily="50" charset="-128"/>
                <a:cs typeface="Meiryo UI" pitchFamily="50" charset="-128"/>
              </a:rPr>
              <a:t>■苦労や困難の理由</a:t>
            </a:r>
            <a:endParaRPr lang="ja-JP" altLang="en-US" sz="1600" b="1" dirty="0">
              <a:latin typeface="Meiryo UI" pitchFamily="50" charset="-128"/>
              <a:ea typeface="Meiryo UI" pitchFamily="50" charset="-128"/>
              <a:cs typeface="Meiryo UI" pitchFamily="50" charset="-128"/>
            </a:endParaRPr>
          </a:p>
        </p:txBody>
      </p:sp>
      <p:sp>
        <p:nvSpPr>
          <p:cNvPr id="17418" name="テキスト ボックス 8"/>
          <p:cNvSpPr txBox="1">
            <a:spLocks noChangeArrowheads="1"/>
          </p:cNvSpPr>
          <p:nvPr/>
        </p:nvSpPr>
        <p:spPr bwMode="auto">
          <a:xfrm>
            <a:off x="468313" y="1268413"/>
            <a:ext cx="7488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dirty="0">
                <a:latin typeface="Meiryo UI" pitchFamily="50" charset="-128"/>
                <a:ea typeface="Meiryo UI" pitchFamily="50" charset="-128"/>
                <a:cs typeface="Meiryo UI" pitchFamily="50" charset="-128"/>
              </a:rPr>
              <a:t>＜対象＞</a:t>
            </a:r>
            <a:r>
              <a:rPr lang="ja-JP" altLang="en-US" sz="1600" dirty="0">
                <a:solidFill>
                  <a:srgbClr val="000000"/>
                </a:solidFill>
                <a:latin typeface="Meiryo UI" pitchFamily="50" charset="-128"/>
                <a:ea typeface="Meiryo UI" pitchFamily="50" charset="-128"/>
                <a:cs typeface="Meiryo UI" pitchFamily="50" charset="-128"/>
              </a:rPr>
              <a:t>二次評価者・相対評価者</a:t>
            </a:r>
            <a:endParaRPr lang="ja-JP" altLang="en-US" sz="1600" dirty="0"/>
          </a:p>
        </p:txBody>
      </p:sp>
      <p:sp>
        <p:nvSpPr>
          <p:cNvPr id="11" name="角丸四角形 10"/>
          <p:cNvSpPr/>
          <p:nvPr/>
        </p:nvSpPr>
        <p:spPr bwMode="auto">
          <a:xfrm>
            <a:off x="143669" y="6028026"/>
            <a:ext cx="8856662" cy="666929"/>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100"/>
              </a:lnSpc>
              <a:buFont typeface="Wingdings" panose="05000000000000000000" pitchFamily="2" charset="2"/>
              <a:buChar char="Ø"/>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半数以上の評価者が絶対評価を行う際に苦労や困難を感じて</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おり</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、「職階、経験年数に応じた絶対評価を行うこと」や「評価基準がわかりづらい」ことが理由となっている。</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二等辺三角形 12"/>
          <p:cNvSpPr/>
          <p:nvPr/>
        </p:nvSpPr>
        <p:spPr bwMode="auto">
          <a:xfrm flipV="1">
            <a:off x="3635896" y="5841360"/>
            <a:ext cx="1152699" cy="137846"/>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dirty="0">
              <a:solidFill>
                <a:schemeClr val="tx1"/>
              </a:solidFill>
            </a:endParaRPr>
          </a:p>
        </p:txBody>
      </p:sp>
      <p:pic>
        <p:nvPicPr>
          <p:cNvPr id="6" name="図 5"/>
          <p:cNvPicPr>
            <a:picLocks noChangeAspect="1"/>
          </p:cNvPicPr>
          <p:nvPr/>
        </p:nvPicPr>
        <p:blipFill>
          <a:blip r:embed="rId3"/>
          <a:stretch>
            <a:fillRect/>
          </a:stretch>
        </p:blipFill>
        <p:spPr>
          <a:xfrm>
            <a:off x="143669" y="1814673"/>
            <a:ext cx="4007122" cy="3855750"/>
          </a:xfrm>
          <a:prstGeom prst="rect">
            <a:avLst/>
          </a:prstGeom>
        </p:spPr>
      </p:pic>
      <p:pic>
        <p:nvPicPr>
          <p:cNvPr id="7" name="図 6"/>
          <p:cNvPicPr>
            <a:picLocks noChangeAspect="1"/>
          </p:cNvPicPr>
          <p:nvPr/>
        </p:nvPicPr>
        <p:blipFill>
          <a:blip r:embed="rId4"/>
          <a:stretch>
            <a:fillRect/>
          </a:stretch>
        </p:blipFill>
        <p:spPr>
          <a:xfrm>
            <a:off x="3439248" y="1926293"/>
            <a:ext cx="5171352" cy="3242059"/>
          </a:xfrm>
          <a:prstGeom prst="rect">
            <a:avLst/>
          </a:prstGeom>
        </p:spPr>
      </p:pic>
      <p:sp>
        <p:nvSpPr>
          <p:cNvPr id="4" name="テキスト ボックス 3"/>
          <p:cNvSpPr txBox="1"/>
          <p:nvPr/>
        </p:nvSpPr>
        <p:spPr>
          <a:xfrm>
            <a:off x="5259432" y="2138942"/>
            <a:ext cx="3599954" cy="784830"/>
          </a:xfrm>
          <a:prstGeom prst="rect">
            <a:avLst/>
          </a:prstGeom>
          <a:solidFill>
            <a:schemeClr val="bg1"/>
          </a:solidFill>
          <a:ln>
            <a:solidFill>
              <a:schemeClr val="accent4">
                <a:shade val="95000"/>
                <a:satMod val="105000"/>
              </a:schemeClr>
            </a:solidFill>
          </a:ln>
        </p:spPr>
        <p:txBody>
          <a:bodyPr wrap="square" rtlCol="0">
            <a:spAutoFit/>
          </a:bodyPr>
          <a:lstStyle/>
          <a:p>
            <a:pPr eaLnBrk="1" fontAlgn="ctr" hangingPunct="1"/>
            <a:r>
              <a:rPr lang="ja-JP" altLang="ja-JP" sz="900" dirty="0" smtClean="0"/>
              <a:t>①</a:t>
            </a:r>
            <a:r>
              <a:rPr lang="ja-JP" altLang="en-US" sz="900" dirty="0"/>
              <a:t>職階、経験年数に応じた絶対評価を行う</a:t>
            </a:r>
            <a:r>
              <a:rPr lang="ja-JP" altLang="en-US" sz="900" dirty="0" smtClean="0"/>
              <a:t>こと</a:t>
            </a:r>
            <a:endParaRPr lang="en-US" altLang="ja-JP" sz="900" dirty="0" smtClean="0"/>
          </a:p>
          <a:p>
            <a:pPr eaLnBrk="1" fontAlgn="ctr" hangingPunct="1"/>
            <a:r>
              <a:rPr lang="ja-JP" altLang="en-US" sz="900" dirty="0"/>
              <a:t>②評価基準が</a:t>
            </a:r>
            <a:r>
              <a:rPr lang="ja-JP" altLang="en-US" sz="900" dirty="0" smtClean="0"/>
              <a:t>わかりづらい</a:t>
            </a:r>
            <a:endParaRPr lang="en-US" altLang="ja-JP" sz="900" dirty="0" smtClean="0"/>
          </a:p>
          <a:p>
            <a:pPr eaLnBrk="1" fontAlgn="ctr" hangingPunct="1"/>
            <a:r>
              <a:rPr lang="ja-JP" altLang="en-US" sz="900" dirty="0"/>
              <a:t>③評価対象者の勤務期間が短い職員（休職等）の絶対評価をする</a:t>
            </a:r>
            <a:r>
              <a:rPr lang="ja-JP" altLang="en-US" sz="900" dirty="0" smtClean="0"/>
              <a:t>こと</a:t>
            </a:r>
            <a:endParaRPr lang="en-US" altLang="ja-JP" sz="900" dirty="0" smtClean="0"/>
          </a:p>
          <a:p>
            <a:pPr eaLnBrk="1" fontAlgn="ctr" hangingPunct="1"/>
            <a:r>
              <a:rPr lang="ja-JP" altLang="en-US" sz="900" dirty="0"/>
              <a:t>④絶対評価を行う時間の</a:t>
            </a:r>
            <a:r>
              <a:rPr lang="ja-JP" altLang="en-US" sz="900" dirty="0" smtClean="0"/>
              <a:t>確保</a:t>
            </a:r>
            <a:endParaRPr lang="en-US" altLang="ja-JP" sz="900" dirty="0" smtClean="0"/>
          </a:p>
          <a:p>
            <a:pPr eaLnBrk="1" fontAlgn="ctr" hangingPunct="1"/>
            <a:r>
              <a:rPr lang="ja-JP" altLang="en-US" sz="900" dirty="0" smtClean="0"/>
              <a:t>⑤その他</a:t>
            </a:r>
            <a:endParaRPr kumimoji="1" lang="ja-JP" altLang="en-US" sz="900" dirty="0"/>
          </a:p>
        </p:txBody>
      </p:sp>
    </p:spTree>
    <p:extLst>
      <p:ext uri="{BB962C8B-B14F-4D97-AF65-F5344CB8AC3E}">
        <p14:creationId xmlns:p14="http://schemas.microsoft.com/office/powerpoint/2010/main" val="3227803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161381" y="4870150"/>
            <a:ext cx="8856662" cy="931139"/>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nchorCtr="0"/>
          <a:lstStyle/>
          <a:p>
            <a:pPr eaLnBrk="1" hangingPunct="1">
              <a:lnSpc>
                <a:spcPts val="20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62</a:t>
            </a:r>
            <a:r>
              <a:rPr lang="ja-JP" altLang="en-US" sz="1300" dirty="0" smtClean="0">
                <a:solidFill>
                  <a:schemeClr val="tx1"/>
                </a:solidFill>
                <a:latin typeface="Meiryo UI" pitchFamily="50" charset="-128"/>
                <a:ea typeface="Meiryo UI" pitchFamily="50" charset="-128"/>
                <a:cs typeface="Meiryo UI" pitchFamily="50" charset="-128"/>
              </a:rPr>
              <a:t>％の評価者が相対評価を行う際に苦労や困難に感じ</a:t>
            </a:r>
            <a:r>
              <a:rPr lang="ja-JP" altLang="en-US" sz="1300" dirty="0">
                <a:solidFill>
                  <a:schemeClr val="tx1"/>
                </a:solidFill>
                <a:latin typeface="Meiryo UI" pitchFamily="50" charset="-128"/>
                <a:ea typeface="Meiryo UI" pitchFamily="50" charset="-128"/>
                <a:cs typeface="Meiryo UI" pitchFamily="50" charset="-128"/>
              </a:rPr>
              <a:t>ること</a:t>
            </a:r>
            <a:r>
              <a:rPr lang="ja-JP" altLang="en-US" sz="1300" dirty="0" smtClean="0">
                <a:solidFill>
                  <a:schemeClr val="tx1"/>
                </a:solidFill>
                <a:latin typeface="Meiryo UI" pitchFamily="50" charset="-128"/>
                <a:ea typeface="Meiryo UI" pitchFamily="50" charset="-128"/>
                <a:cs typeface="Meiryo UI" pitchFamily="50" charset="-128"/>
              </a:rPr>
              <a:t>がある（「ある」、「よくある」）と回答。</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〇苦労や困難の理由として</a:t>
            </a:r>
            <a:r>
              <a:rPr lang="ja-JP" altLang="en-US" sz="1300" dirty="0">
                <a:solidFill>
                  <a:schemeClr val="tx1"/>
                </a:solidFill>
                <a:latin typeface="Meiryo UI" pitchFamily="50" charset="-128"/>
                <a:ea typeface="Meiryo UI" pitchFamily="50" charset="-128"/>
                <a:cs typeface="Meiryo UI" pitchFamily="50" charset="-128"/>
              </a:rPr>
              <a:t>、「実績や能力に差がない職員の順位づけ</a:t>
            </a:r>
            <a:r>
              <a:rPr lang="ja-JP" altLang="en-US" sz="1300" dirty="0" smtClean="0">
                <a:solidFill>
                  <a:schemeClr val="tx1"/>
                </a:solidFill>
                <a:latin typeface="Meiryo UI" pitchFamily="50" charset="-128"/>
                <a:ea typeface="Meiryo UI" pitchFamily="50" charset="-128"/>
                <a:cs typeface="Meiryo UI" pitchFamily="50" charset="-128"/>
              </a:rPr>
              <a:t>」が約</a:t>
            </a:r>
            <a:r>
              <a:rPr lang="en-US" altLang="ja-JP" sz="1300" dirty="0" smtClean="0">
                <a:solidFill>
                  <a:schemeClr val="tx1"/>
                </a:solidFill>
                <a:latin typeface="Meiryo UI" pitchFamily="50" charset="-128"/>
                <a:ea typeface="Meiryo UI" pitchFamily="50" charset="-128"/>
                <a:cs typeface="Meiryo UI" pitchFamily="50" charset="-128"/>
              </a:rPr>
              <a:t>31</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次いで「絶対評価「</a:t>
            </a:r>
            <a:r>
              <a:rPr lang="en-US" altLang="ja-JP" sz="1300" dirty="0">
                <a:solidFill>
                  <a:schemeClr val="tx1"/>
                </a:solidFill>
                <a:latin typeface="Meiryo UI" pitchFamily="50" charset="-128"/>
                <a:ea typeface="Meiryo UI" pitchFamily="50" charset="-128"/>
                <a:cs typeface="Meiryo UI" pitchFamily="50" charset="-128"/>
              </a:rPr>
              <a:t>B</a:t>
            </a:r>
            <a:r>
              <a:rPr lang="ja-JP" altLang="en-US" sz="1300" dirty="0">
                <a:solidFill>
                  <a:schemeClr val="tx1"/>
                </a:solidFill>
                <a:latin typeface="Meiryo UI" pitchFamily="50" charset="-128"/>
                <a:ea typeface="Meiryo UI" pitchFamily="50" charset="-128"/>
                <a:cs typeface="Meiryo UI" pitchFamily="50" charset="-128"/>
              </a:rPr>
              <a:t>」をつけたとしても、下位区分</a:t>
            </a:r>
            <a:r>
              <a:rPr lang="ja-JP" altLang="en-US" sz="1300" dirty="0" smtClean="0">
                <a:solidFill>
                  <a:schemeClr val="tx1"/>
                </a:solidFill>
                <a:latin typeface="Meiryo UI" pitchFamily="50" charset="-128"/>
                <a:ea typeface="Meiryo UI" pitchFamily="50" charset="-128"/>
                <a:cs typeface="Meiryo UI" pitchFamily="50" charset="-128"/>
              </a:rPr>
              <a:t>に位置づけなければ</a:t>
            </a:r>
            <a:r>
              <a:rPr lang="ja-JP" altLang="en-US" sz="1300" dirty="0">
                <a:solidFill>
                  <a:schemeClr val="tx1"/>
                </a:solidFill>
                <a:latin typeface="Meiryo UI" pitchFamily="50" charset="-128"/>
                <a:ea typeface="Meiryo UI" pitchFamily="50" charset="-128"/>
                <a:cs typeface="Meiryo UI" pitchFamily="50" charset="-128"/>
              </a:rPr>
              <a:t>ならない</a:t>
            </a:r>
            <a:r>
              <a:rPr lang="ja-JP" altLang="en-US" sz="1300" dirty="0" smtClean="0">
                <a:solidFill>
                  <a:schemeClr val="tx1"/>
                </a:solidFill>
                <a:latin typeface="Meiryo UI" pitchFamily="50" charset="-128"/>
                <a:ea typeface="Meiryo UI" pitchFamily="50" charset="-128"/>
                <a:cs typeface="Meiryo UI" pitchFamily="50" charset="-128"/>
              </a:rPr>
              <a:t>こと」が約</a:t>
            </a:r>
            <a:r>
              <a:rPr lang="en-US" altLang="ja-JP" sz="1300" dirty="0">
                <a:solidFill>
                  <a:schemeClr val="tx1"/>
                </a:solidFill>
                <a:latin typeface="Meiryo UI" pitchFamily="50" charset="-128"/>
                <a:ea typeface="Meiryo UI" pitchFamily="50" charset="-128"/>
                <a:cs typeface="Meiryo UI" pitchFamily="50" charset="-128"/>
              </a:rPr>
              <a:t>30</a:t>
            </a:r>
            <a:r>
              <a:rPr lang="ja-JP" altLang="en-US" sz="1300" dirty="0" smtClean="0">
                <a:solidFill>
                  <a:schemeClr val="tx1"/>
                </a:solidFill>
                <a:latin typeface="Meiryo UI" pitchFamily="50" charset="-128"/>
                <a:ea typeface="Meiryo UI" pitchFamily="50" charset="-128"/>
                <a:cs typeface="Meiryo UI" pitchFamily="50" charset="-128"/>
              </a:rPr>
              <a:t>％となった。</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411"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E8054A27-BEDE-406C-B842-B5D3CC28EAB2}" type="slidenum">
              <a:rPr lang="en-US" altLang="ja-JP" sz="1200" smtClean="0"/>
              <a:pPr/>
              <a:t>11</a:t>
            </a:fld>
            <a:endParaRPr lang="en-US" altLang="ja-JP" sz="1200" dirty="0"/>
          </a:p>
        </p:txBody>
      </p:sp>
      <p:sp>
        <p:nvSpPr>
          <p:cNvPr id="17412"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285750" y="803275"/>
            <a:ext cx="5510213" cy="441325"/>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⑤</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a:solidFill>
                  <a:schemeClr val="tx1"/>
                </a:solidFill>
                <a:latin typeface="Meiryo UI" pitchFamily="50" charset="-128"/>
                <a:ea typeface="Meiryo UI" pitchFamily="50" charset="-128"/>
                <a:cs typeface="Meiryo UI" pitchFamily="50" charset="-128"/>
              </a:rPr>
              <a:t>　</a:t>
            </a:r>
            <a:r>
              <a:rPr lang="ja-JP" altLang="en-US" sz="2000" b="1" dirty="0" smtClean="0">
                <a:solidFill>
                  <a:schemeClr val="tx1"/>
                </a:solidFill>
                <a:latin typeface="Meiryo UI" pitchFamily="50" charset="-128"/>
                <a:ea typeface="Meiryo UI" pitchFamily="50" charset="-128"/>
                <a:cs typeface="Meiryo UI" pitchFamily="50" charset="-128"/>
              </a:rPr>
              <a:t>部下への評価について</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a:solidFill>
                  <a:schemeClr val="tx1"/>
                </a:solidFill>
                <a:latin typeface="Meiryo UI" pitchFamily="50" charset="-128"/>
                <a:ea typeface="Meiryo UI" pitchFamily="50" charset="-128"/>
                <a:cs typeface="Meiryo UI" pitchFamily="50" charset="-128"/>
              </a:rPr>
              <a:t>相対</a:t>
            </a:r>
            <a:r>
              <a:rPr lang="ja-JP" altLang="en-US" sz="2000" b="1" dirty="0" smtClean="0">
                <a:solidFill>
                  <a:schemeClr val="tx1"/>
                </a:solidFill>
                <a:latin typeface="Meiryo UI" pitchFamily="50" charset="-128"/>
                <a:ea typeface="Meiryo UI" pitchFamily="50" charset="-128"/>
                <a:cs typeface="Meiryo UI" pitchFamily="50" charset="-128"/>
              </a:rPr>
              <a:t>評価</a:t>
            </a:r>
            <a:r>
              <a:rPr lang="en-US" altLang="ja-JP" sz="2000" b="1" dirty="0" smtClean="0">
                <a:solidFill>
                  <a:schemeClr val="tx1"/>
                </a:solidFill>
                <a:latin typeface="Meiryo UI" pitchFamily="50" charset="-128"/>
                <a:ea typeface="Meiryo UI" pitchFamily="50" charset="-128"/>
                <a:cs typeface="Meiryo UI" pitchFamily="50" charset="-128"/>
              </a:rPr>
              <a:t>】</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4" name="Rectangle 80"/>
          <p:cNvSpPr>
            <a:spLocks noChangeArrowheads="1"/>
          </p:cNvSpPr>
          <p:nvPr/>
        </p:nvSpPr>
        <p:spPr bwMode="auto">
          <a:xfrm>
            <a:off x="323230" y="1652588"/>
            <a:ext cx="3168650"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600" b="1" dirty="0" smtClean="0">
                <a:latin typeface="Meiryo UI" pitchFamily="50" charset="-128"/>
                <a:ea typeface="Meiryo UI" pitchFamily="50" charset="-128"/>
                <a:cs typeface="Meiryo UI" pitchFamily="50" charset="-128"/>
              </a:rPr>
              <a:t>■相対評価の苦労や困難さの状況</a:t>
            </a:r>
            <a:endParaRPr lang="ja-JP" altLang="en-US" sz="1600" b="1" dirty="0">
              <a:latin typeface="Meiryo UI" pitchFamily="50" charset="-128"/>
              <a:ea typeface="Meiryo UI" pitchFamily="50" charset="-128"/>
              <a:cs typeface="Meiryo UI" pitchFamily="50" charset="-128"/>
            </a:endParaRPr>
          </a:p>
        </p:txBody>
      </p:sp>
      <p:sp>
        <p:nvSpPr>
          <p:cNvPr id="8" name="Rectangle 80"/>
          <p:cNvSpPr>
            <a:spLocks noChangeArrowheads="1"/>
          </p:cNvSpPr>
          <p:nvPr/>
        </p:nvSpPr>
        <p:spPr bwMode="auto">
          <a:xfrm>
            <a:off x="3995936" y="1665615"/>
            <a:ext cx="3240087"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600" b="1" dirty="0" smtClean="0">
                <a:latin typeface="Meiryo UI" pitchFamily="50" charset="-128"/>
                <a:ea typeface="Meiryo UI" pitchFamily="50" charset="-128"/>
                <a:cs typeface="Meiryo UI" pitchFamily="50" charset="-128"/>
              </a:rPr>
              <a:t>■苦労や困難の理由</a:t>
            </a:r>
            <a:endParaRPr lang="ja-JP" altLang="en-US" sz="1600" b="1" dirty="0">
              <a:latin typeface="Meiryo UI" pitchFamily="50" charset="-128"/>
              <a:ea typeface="Meiryo UI" pitchFamily="50" charset="-128"/>
              <a:cs typeface="Meiryo UI" pitchFamily="50" charset="-128"/>
            </a:endParaRPr>
          </a:p>
        </p:txBody>
      </p:sp>
      <p:sp>
        <p:nvSpPr>
          <p:cNvPr id="17418" name="テキスト ボックス 8"/>
          <p:cNvSpPr txBox="1">
            <a:spLocks noChangeArrowheads="1"/>
          </p:cNvSpPr>
          <p:nvPr/>
        </p:nvSpPr>
        <p:spPr bwMode="auto">
          <a:xfrm>
            <a:off x="468313" y="1268413"/>
            <a:ext cx="7488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dirty="0">
                <a:latin typeface="Meiryo UI" pitchFamily="50" charset="-128"/>
                <a:ea typeface="Meiryo UI" pitchFamily="50" charset="-128"/>
                <a:cs typeface="Meiryo UI" pitchFamily="50" charset="-128"/>
              </a:rPr>
              <a:t>＜対象</a:t>
            </a:r>
            <a:r>
              <a:rPr lang="ja-JP" altLang="en-US" sz="1600" dirty="0" smtClean="0">
                <a:latin typeface="Meiryo UI" pitchFamily="50" charset="-128"/>
                <a:ea typeface="Meiryo UI" pitchFamily="50" charset="-128"/>
                <a:cs typeface="Meiryo UI" pitchFamily="50" charset="-128"/>
              </a:rPr>
              <a:t>＞</a:t>
            </a:r>
            <a:r>
              <a:rPr lang="ja-JP" altLang="en-US" sz="1600" dirty="0" smtClean="0">
                <a:solidFill>
                  <a:srgbClr val="000000"/>
                </a:solidFill>
                <a:latin typeface="Meiryo UI" pitchFamily="50" charset="-128"/>
                <a:ea typeface="Meiryo UI" pitchFamily="50" charset="-128"/>
                <a:cs typeface="Meiryo UI" pitchFamily="50" charset="-128"/>
              </a:rPr>
              <a:t>相対</a:t>
            </a:r>
            <a:r>
              <a:rPr lang="ja-JP" altLang="en-US" sz="1600" dirty="0">
                <a:solidFill>
                  <a:srgbClr val="000000"/>
                </a:solidFill>
                <a:latin typeface="Meiryo UI" pitchFamily="50" charset="-128"/>
                <a:ea typeface="Meiryo UI" pitchFamily="50" charset="-128"/>
                <a:cs typeface="Meiryo UI" pitchFamily="50" charset="-128"/>
              </a:rPr>
              <a:t>評価者</a:t>
            </a:r>
            <a:endParaRPr lang="ja-JP" altLang="en-US" sz="1600" dirty="0"/>
          </a:p>
        </p:txBody>
      </p:sp>
      <p:sp>
        <p:nvSpPr>
          <p:cNvPr id="11" name="角丸四角形 10"/>
          <p:cNvSpPr/>
          <p:nvPr/>
        </p:nvSpPr>
        <p:spPr bwMode="auto">
          <a:xfrm>
            <a:off x="143669" y="6028026"/>
            <a:ext cx="8856662" cy="666929"/>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100"/>
              </a:lnSpc>
              <a:buFont typeface="Wingdings" panose="05000000000000000000" pitchFamily="2" charset="2"/>
              <a:buChar char="Ø"/>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絶対評価同様、半数以上の評価者が相対評価を行う際に苦労や困難を感じており、「よくある」と回答した評価者は絶対評価約</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％と比較し、相対評価では約</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％と高かった。</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二等辺三角形 12"/>
          <p:cNvSpPr/>
          <p:nvPr/>
        </p:nvSpPr>
        <p:spPr bwMode="auto">
          <a:xfrm flipV="1">
            <a:off x="3635896" y="5841360"/>
            <a:ext cx="1152699" cy="137846"/>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dirty="0">
              <a:solidFill>
                <a:schemeClr val="tx1"/>
              </a:solidFill>
            </a:endParaRPr>
          </a:p>
        </p:txBody>
      </p:sp>
      <p:pic>
        <p:nvPicPr>
          <p:cNvPr id="6" name="図 5"/>
          <p:cNvPicPr>
            <a:picLocks noChangeAspect="1"/>
          </p:cNvPicPr>
          <p:nvPr/>
        </p:nvPicPr>
        <p:blipFill>
          <a:blip r:embed="rId3"/>
          <a:stretch>
            <a:fillRect/>
          </a:stretch>
        </p:blipFill>
        <p:spPr>
          <a:xfrm>
            <a:off x="262231" y="1794190"/>
            <a:ext cx="4016188" cy="3855750"/>
          </a:xfrm>
          <a:prstGeom prst="rect">
            <a:avLst/>
          </a:prstGeom>
        </p:spPr>
      </p:pic>
      <p:pic>
        <p:nvPicPr>
          <p:cNvPr id="7" name="図 6"/>
          <p:cNvPicPr>
            <a:picLocks noChangeAspect="1"/>
          </p:cNvPicPr>
          <p:nvPr/>
        </p:nvPicPr>
        <p:blipFill>
          <a:blip r:embed="rId4"/>
          <a:stretch>
            <a:fillRect/>
          </a:stretch>
        </p:blipFill>
        <p:spPr>
          <a:xfrm>
            <a:off x="3491880" y="1955549"/>
            <a:ext cx="5167555" cy="3191906"/>
          </a:xfrm>
          <a:prstGeom prst="rect">
            <a:avLst/>
          </a:prstGeom>
        </p:spPr>
      </p:pic>
      <p:sp>
        <p:nvSpPr>
          <p:cNvPr id="4" name="テキスト ボックス 3"/>
          <p:cNvSpPr txBox="1"/>
          <p:nvPr/>
        </p:nvSpPr>
        <p:spPr>
          <a:xfrm>
            <a:off x="6057183" y="2173970"/>
            <a:ext cx="2520280" cy="1061829"/>
          </a:xfrm>
          <a:prstGeom prst="rect">
            <a:avLst/>
          </a:prstGeom>
          <a:solidFill>
            <a:schemeClr val="bg1"/>
          </a:solidFill>
          <a:ln>
            <a:solidFill>
              <a:schemeClr val="accent4">
                <a:shade val="95000"/>
                <a:satMod val="105000"/>
              </a:schemeClr>
            </a:solidFill>
          </a:ln>
        </p:spPr>
        <p:txBody>
          <a:bodyPr wrap="square" rtlCol="0">
            <a:spAutoFit/>
          </a:bodyPr>
          <a:lstStyle/>
          <a:p>
            <a:pPr eaLnBrk="1" fontAlgn="ctr" hangingPunct="1"/>
            <a:r>
              <a:rPr lang="ja-JP" altLang="ja-JP" sz="900" dirty="0" smtClean="0"/>
              <a:t>①</a:t>
            </a:r>
            <a:r>
              <a:rPr lang="ja-JP" altLang="en-US" sz="900" dirty="0"/>
              <a:t>実績や能力に差がない職員の</a:t>
            </a:r>
            <a:r>
              <a:rPr lang="ja-JP" altLang="en-US" sz="900" dirty="0" smtClean="0"/>
              <a:t>順位づけ</a:t>
            </a:r>
            <a:endParaRPr lang="en-US" altLang="ja-JP" sz="900" dirty="0" smtClean="0"/>
          </a:p>
          <a:p>
            <a:pPr eaLnBrk="1" fontAlgn="ctr" hangingPunct="1"/>
            <a:r>
              <a:rPr lang="ja-JP" altLang="en-US" sz="900" dirty="0"/>
              <a:t>②絶対評価「</a:t>
            </a:r>
            <a:r>
              <a:rPr lang="en-US" altLang="ja-JP" sz="900" dirty="0"/>
              <a:t>B</a:t>
            </a:r>
            <a:r>
              <a:rPr lang="ja-JP" altLang="en-US" sz="900" dirty="0"/>
              <a:t>」をつけたとしても、下位区分</a:t>
            </a:r>
            <a:r>
              <a:rPr lang="ja-JP" altLang="en-US" sz="900" dirty="0" smtClean="0"/>
              <a:t>に</a:t>
            </a:r>
            <a:endParaRPr lang="en-US" altLang="ja-JP" sz="900" dirty="0" smtClean="0"/>
          </a:p>
          <a:p>
            <a:pPr eaLnBrk="1" fontAlgn="ctr" hangingPunct="1"/>
            <a:r>
              <a:rPr lang="ja-JP" altLang="en-US" sz="900" dirty="0"/>
              <a:t>　</a:t>
            </a:r>
            <a:r>
              <a:rPr lang="ja-JP" altLang="en-US" sz="900" dirty="0" smtClean="0"/>
              <a:t>位置づけなければ</a:t>
            </a:r>
            <a:r>
              <a:rPr lang="ja-JP" altLang="en-US" sz="900" dirty="0"/>
              <a:t>ならないこと</a:t>
            </a:r>
          </a:p>
          <a:p>
            <a:pPr eaLnBrk="1" fontAlgn="ctr" hangingPunct="1"/>
            <a:r>
              <a:rPr lang="ja-JP" altLang="en-US" sz="900" dirty="0"/>
              <a:t>③異なる業務を行う職員を相対化する</a:t>
            </a:r>
            <a:r>
              <a:rPr lang="ja-JP" altLang="en-US" sz="900" dirty="0" smtClean="0"/>
              <a:t>こと</a:t>
            </a:r>
            <a:endParaRPr lang="en-US" altLang="ja-JP" sz="900" dirty="0" smtClean="0"/>
          </a:p>
          <a:p>
            <a:pPr eaLnBrk="1" fontAlgn="ctr" hangingPunct="1"/>
            <a:r>
              <a:rPr lang="ja-JP" altLang="en-US" sz="900" dirty="0"/>
              <a:t>④異なる職種を相対化する</a:t>
            </a:r>
            <a:r>
              <a:rPr lang="ja-JP" altLang="en-US" sz="900" dirty="0" smtClean="0"/>
              <a:t>こと</a:t>
            </a:r>
            <a:endParaRPr lang="en-US" altLang="ja-JP" sz="900" dirty="0" smtClean="0"/>
          </a:p>
          <a:p>
            <a:pPr eaLnBrk="1" fontAlgn="ctr" hangingPunct="1"/>
            <a:r>
              <a:rPr lang="ja-JP" altLang="en-US" sz="900" dirty="0"/>
              <a:t>⑤相対評価を行う時間の</a:t>
            </a:r>
            <a:r>
              <a:rPr lang="ja-JP" altLang="en-US" sz="900" dirty="0" smtClean="0"/>
              <a:t>確保</a:t>
            </a:r>
            <a:endParaRPr lang="en-US" altLang="ja-JP" sz="900" dirty="0" smtClean="0"/>
          </a:p>
          <a:p>
            <a:pPr eaLnBrk="1" fontAlgn="ctr" hangingPunct="1"/>
            <a:r>
              <a:rPr lang="ja-JP" altLang="en-US" sz="900" dirty="0" smtClean="0"/>
              <a:t>⑥その他</a:t>
            </a:r>
            <a:endParaRPr kumimoji="1" lang="ja-JP" altLang="en-US" sz="900" dirty="0"/>
          </a:p>
        </p:txBody>
      </p:sp>
    </p:spTree>
    <p:extLst>
      <p:ext uri="{BB962C8B-B14F-4D97-AF65-F5344CB8AC3E}">
        <p14:creationId xmlns:p14="http://schemas.microsoft.com/office/powerpoint/2010/main" val="2246425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143669" y="4797152"/>
            <a:ext cx="8856662" cy="1064038"/>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nchorCtr="0"/>
          <a:lstStyle/>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88%【[</a:t>
            </a:r>
            <a:r>
              <a:rPr lang="en-US" altLang="ja-JP" sz="1300" dirty="0">
                <a:solidFill>
                  <a:schemeClr val="tx1"/>
                </a:solidFill>
                <a:latin typeface="Meiryo UI" pitchFamily="50" charset="-128"/>
                <a:ea typeface="Meiryo UI" pitchFamily="50" charset="-128"/>
                <a:cs typeface="Meiryo UI" pitchFamily="50" charset="-128"/>
              </a:rPr>
              <a:t>1][2]</a:t>
            </a:r>
            <a:r>
              <a:rPr lang="ja-JP" altLang="en-US" sz="1300" dirty="0">
                <a:solidFill>
                  <a:schemeClr val="tx1"/>
                </a:solidFill>
                <a:latin typeface="Meiryo UI" pitchFamily="50" charset="-128"/>
                <a:ea typeface="Meiryo UI" pitchFamily="50" charset="-128"/>
                <a:cs typeface="Meiryo UI" pitchFamily="50" charset="-128"/>
              </a:rPr>
              <a:t>の合計</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の評価者が「絶対（二次）評価結果については、十分な説明を行うことができた」と回答。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a:solidFill>
                  <a:schemeClr val="tx1"/>
                </a:solidFill>
                <a:latin typeface="Meiryo UI" pitchFamily="50" charset="-128"/>
                <a:ea typeface="Meiryo UI" pitchFamily="50" charset="-128"/>
                <a:cs typeface="Meiryo UI" pitchFamily="50" charset="-128"/>
              </a:rPr>
              <a:t>57</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【[2][4]</a:t>
            </a:r>
            <a:r>
              <a:rPr lang="ja-JP" altLang="en-US" sz="1300" dirty="0">
                <a:solidFill>
                  <a:schemeClr val="tx1"/>
                </a:solidFill>
                <a:latin typeface="Meiryo UI" pitchFamily="50" charset="-128"/>
                <a:ea typeface="Meiryo UI" pitchFamily="50" charset="-128"/>
                <a:cs typeface="Meiryo UI" pitchFamily="50" charset="-128"/>
              </a:rPr>
              <a:t>の合計</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の評価者が 「相対評価結果については、十分な説明ができなかった」と回答。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○説明が不十分であった理由は、「そもそも相対評価を十分に説明すること自体が困難」とする回答が約</a:t>
            </a:r>
            <a:r>
              <a:rPr lang="en-US" altLang="ja-JP" sz="1300" dirty="0" smtClean="0">
                <a:solidFill>
                  <a:schemeClr val="tx1"/>
                </a:solidFill>
                <a:latin typeface="Meiryo UI" pitchFamily="50" charset="-128"/>
                <a:ea typeface="Meiryo UI" pitchFamily="50" charset="-128"/>
                <a:cs typeface="Meiryo UI" pitchFamily="50" charset="-128"/>
              </a:rPr>
              <a:t>65</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を占めている。</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411"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E8054A27-BEDE-406C-B842-B5D3CC28EAB2}" type="slidenum">
              <a:rPr lang="en-US" altLang="ja-JP" sz="1200" smtClean="0"/>
              <a:pPr/>
              <a:t>12</a:t>
            </a:fld>
            <a:endParaRPr lang="en-US" altLang="ja-JP" sz="1200" dirty="0"/>
          </a:p>
        </p:txBody>
      </p:sp>
      <p:sp>
        <p:nvSpPr>
          <p:cNvPr id="17412"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285750" y="802600"/>
            <a:ext cx="5510213"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⑥</a:t>
            </a:r>
            <a:r>
              <a:rPr lang="ja-JP" altLang="en-US" sz="2000" b="1" dirty="0">
                <a:solidFill>
                  <a:schemeClr val="tx1"/>
                </a:solidFill>
                <a:latin typeface="Meiryo UI" pitchFamily="50" charset="-128"/>
                <a:ea typeface="Meiryo UI" pitchFamily="50" charset="-128"/>
                <a:cs typeface="Meiryo UI" pitchFamily="50" charset="-128"/>
              </a:rPr>
              <a:t>　開示面談の状況について</a:t>
            </a:r>
          </a:p>
        </p:txBody>
      </p:sp>
      <p:sp>
        <p:nvSpPr>
          <p:cNvPr id="14" name="Rectangle 80"/>
          <p:cNvSpPr>
            <a:spLocks noChangeArrowheads="1"/>
          </p:cNvSpPr>
          <p:nvPr/>
        </p:nvSpPr>
        <p:spPr bwMode="auto">
          <a:xfrm>
            <a:off x="285750" y="1652588"/>
            <a:ext cx="3168650"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■開示にあたっての説明状況</a:t>
            </a:r>
          </a:p>
        </p:txBody>
      </p:sp>
      <p:sp>
        <p:nvSpPr>
          <p:cNvPr id="8" name="Rectangle 80"/>
          <p:cNvSpPr>
            <a:spLocks noChangeArrowheads="1"/>
          </p:cNvSpPr>
          <p:nvPr/>
        </p:nvSpPr>
        <p:spPr bwMode="auto">
          <a:xfrm>
            <a:off x="3995936" y="1665615"/>
            <a:ext cx="3240087"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■説明が不十分であった理由</a:t>
            </a:r>
          </a:p>
        </p:txBody>
      </p:sp>
      <p:sp>
        <p:nvSpPr>
          <p:cNvPr id="17418" name="テキスト ボックス 8"/>
          <p:cNvSpPr txBox="1">
            <a:spLocks noChangeArrowheads="1"/>
          </p:cNvSpPr>
          <p:nvPr/>
        </p:nvSpPr>
        <p:spPr bwMode="auto">
          <a:xfrm>
            <a:off x="468313" y="1268413"/>
            <a:ext cx="7488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dirty="0">
                <a:latin typeface="Meiryo UI" pitchFamily="50" charset="-128"/>
                <a:ea typeface="Meiryo UI" pitchFamily="50" charset="-128"/>
                <a:cs typeface="Meiryo UI" pitchFamily="50" charset="-128"/>
              </a:rPr>
              <a:t>＜対象＞</a:t>
            </a:r>
            <a:r>
              <a:rPr lang="ja-JP" altLang="en-US" sz="1600" dirty="0">
                <a:solidFill>
                  <a:srgbClr val="000000"/>
                </a:solidFill>
                <a:latin typeface="Meiryo UI" pitchFamily="50" charset="-128"/>
                <a:ea typeface="Meiryo UI" pitchFamily="50" charset="-128"/>
                <a:cs typeface="Meiryo UI" pitchFamily="50" charset="-128"/>
              </a:rPr>
              <a:t>二次評価者・相対評価者</a:t>
            </a:r>
            <a:endParaRPr lang="ja-JP" altLang="en-US" sz="1600" dirty="0"/>
          </a:p>
        </p:txBody>
      </p:sp>
      <p:sp>
        <p:nvSpPr>
          <p:cNvPr id="11" name="角丸四角形 10"/>
          <p:cNvSpPr/>
          <p:nvPr/>
        </p:nvSpPr>
        <p:spPr bwMode="auto">
          <a:xfrm>
            <a:off x="143669" y="6137210"/>
            <a:ext cx="8715717" cy="62124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100"/>
              </a:lnSpc>
              <a:buFont typeface="Wingdings" panose="05000000000000000000" pitchFamily="2" charset="2"/>
              <a:buChar char="Ø"/>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相対評価結果は十分説明できなかった」とする評価者</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が約</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57</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％となっており、依然として</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高い。</a:t>
            </a:r>
          </a:p>
        </p:txBody>
      </p:sp>
      <p:sp>
        <p:nvSpPr>
          <p:cNvPr id="13" name="二等辺三角形 12"/>
          <p:cNvSpPr/>
          <p:nvPr/>
        </p:nvSpPr>
        <p:spPr bwMode="auto">
          <a:xfrm flipV="1">
            <a:off x="3707904" y="5913711"/>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dirty="0">
              <a:solidFill>
                <a:schemeClr val="tx1"/>
              </a:solidFill>
            </a:endParaRPr>
          </a:p>
        </p:txBody>
      </p:sp>
      <p:pic>
        <p:nvPicPr>
          <p:cNvPr id="5" name="図 4"/>
          <p:cNvPicPr>
            <a:picLocks noChangeAspect="1"/>
          </p:cNvPicPr>
          <p:nvPr/>
        </p:nvPicPr>
        <p:blipFill>
          <a:blip r:embed="rId3"/>
          <a:stretch>
            <a:fillRect/>
          </a:stretch>
        </p:blipFill>
        <p:spPr>
          <a:xfrm>
            <a:off x="-57981" y="1882570"/>
            <a:ext cx="4095187" cy="3931593"/>
          </a:xfrm>
          <a:prstGeom prst="rect">
            <a:avLst/>
          </a:prstGeom>
        </p:spPr>
      </p:pic>
      <p:pic>
        <p:nvPicPr>
          <p:cNvPr id="6" name="図 5"/>
          <p:cNvPicPr>
            <a:picLocks noChangeAspect="1"/>
          </p:cNvPicPr>
          <p:nvPr/>
        </p:nvPicPr>
        <p:blipFill>
          <a:blip r:embed="rId4"/>
          <a:stretch>
            <a:fillRect/>
          </a:stretch>
        </p:blipFill>
        <p:spPr>
          <a:xfrm>
            <a:off x="3436447" y="1887947"/>
            <a:ext cx="5167555" cy="3287380"/>
          </a:xfrm>
          <a:prstGeom prst="rect">
            <a:avLst/>
          </a:prstGeom>
        </p:spPr>
      </p:pic>
      <p:sp>
        <p:nvSpPr>
          <p:cNvPr id="4" name="テキスト ボックス 3"/>
          <p:cNvSpPr txBox="1"/>
          <p:nvPr/>
        </p:nvSpPr>
        <p:spPr>
          <a:xfrm>
            <a:off x="5004048" y="2420888"/>
            <a:ext cx="3599954" cy="784830"/>
          </a:xfrm>
          <a:prstGeom prst="rect">
            <a:avLst/>
          </a:prstGeom>
          <a:solidFill>
            <a:schemeClr val="bg1"/>
          </a:solidFill>
          <a:ln>
            <a:solidFill>
              <a:schemeClr val="accent4">
                <a:shade val="95000"/>
                <a:satMod val="105000"/>
              </a:schemeClr>
            </a:solidFill>
          </a:ln>
        </p:spPr>
        <p:txBody>
          <a:bodyPr wrap="square" rtlCol="0">
            <a:spAutoFit/>
          </a:bodyPr>
          <a:lstStyle/>
          <a:p>
            <a:pPr eaLnBrk="1" fontAlgn="ctr" hangingPunct="1"/>
            <a:r>
              <a:rPr lang="ja-JP" altLang="ja-JP" sz="900" dirty="0"/>
              <a:t>①そもそも相対評価を十分に説明すること自体が</a:t>
            </a:r>
            <a:r>
              <a:rPr lang="ja-JP" altLang="ja-JP" sz="900" dirty="0" smtClean="0"/>
              <a:t>困難</a:t>
            </a:r>
            <a:endParaRPr lang="en-US" altLang="ja-JP" sz="900" dirty="0" smtClean="0"/>
          </a:p>
          <a:p>
            <a:pPr eaLnBrk="1" fontAlgn="ctr" hangingPunct="1"/>
            <a:r>
              <a:rPr lang="ja-JP" altLang="en-US" sz="900" dirty="0" smtClean="0"/>
              <a:t>②</a:t>
            </a:r>
            <a:r>
              <a:rPr lang="ja-JP" altLang="ja-JP" sz="900" dirty="0" smtClean="0"/>
              <a:t>被</a:t>
            </a:r>
            <a:r>
              <a:rPr lang="ja-JP" altLang="ja-JP" sz="900" dirty="0"/>
              <a:t>評価者が評価結果に納得していなかった</a:t>
            </a:r>
          </a:p>
          <a:p>
            <a:pPr eaLnBrk="1" fontAlgn="ctr" hangingPunct="1"/>
            <a:r>
              <a:rPr lang="ja-JP" altLang="en-US" sz="900" dirty="0"/>
              <a:t>③</a:t>
            </a:r>
            <a:r>
              <a:rPr lang="ja-JP" altLang="ja-JP" sz="900" dirty="0" smtClean="0"/>
              <a:t>自分</a:t>
            </a:r>
            <a:r>
              <a:rPr lang="ja-JP" altLang="ja-JP" sz="900" dirty="0"/>
              <a:t>（評価者）自身が伝達を受けた相対評価に納得していなかった</a:t>
            </a:r>
          </a:p>
          <a:p>
            <a:pPr eaLnBrk="1" fontAlgn="ctr" hangingPunct="1"/>
            <a:r>
              <a:rPr lang="ja-JP" altLang="ja-JP" sz="900" dirty="0" smtClean="0"/>
              <a:t>④</a:t>
            </a:r>
            <a:r>
              <a:rPr lang="ja-JP" altLang="ja-JP" sz="900" dirty="0"/>
              <a:t>開示面談の時間が短く、説明を尽くせなかった</a:t>
            </a:r>
          </a:p>
          <a:p>
            <a:pPr eaLnBrk="1" fontAlgn="ctr" hangingPunct="1"/>
            <a:r>
              <a:rPr lang="ja-JP" altLang="ja-JP" sz="900" dirty="0"/>
              <a:t>⑤その他</a:t>
            </a:r>
            <a:endParaRPr kumimoji="1" lang="ja-JP" altLang="en-US" sz="9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321568" y="5157192"/>
            <a:ext cx="8570912" cy="1080120"/>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○評価者の立場では、約</a:t>
            </a:r>
            <a:r>
              <a:rPr lang="en-US" altLang="ja-JP" sz="1300" dirty="0" smtClean="0">
                <a:solidFill>
                  <a:schemeClr val="tx1"/>
                </a:solidFill>
                <a:latin typeface="Meiryo UI" pitchFamily="50" charset="-128"/>
                <a:ea typeface="Meiryo UI" pitchFamily="50" charset="-128"/>
                <a:cs typeface="Meiryo UI" pitchFamily="50" charset="-128"/>
              </a:rPr>
              <a:t>52</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が「現行どおりでよい」との回答であった。</a:t>
            </a:r>
          </a:p>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○見直し内容では、</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4</a:t>
            </a:r>
            <a:r>
              <a:rPr lang="en-US" altLang="ja-JP" sz="1300" dirty="0">
                <a:solidFill>
                  <a:schemeClr val="tx1"/>
                </a:solidFill>
                <a:latin typeface="Meiryo UI" pitchFamily="50" charset="-128"/>
                <a:ea typeface="Meiryo UI" pitchFamily="50" charset="-128"/>
                <a:cs typeface="Meiryo UI" pitchFamily="50" charset="-128"/>
              </a:rPr>
              <a:t>5</a:t>
            </a:r>
            <a:r>
              <a:rPr lang="ja-JP" altLang="en-US" sz="1300" dirty="0" smtClean="0">
                <a:solidFill>
                  <a:schemeClr val="tx1"/>
                </a:solidFill>
                <a:latin typeface="Meiryo UI" pitchFamily="50" charset="-128"/>
                <a:ea typeface="Meiryo UI" pitchFamily="50" charset="-128"/>
                <a:cs typeface="Meiryo UI" pitchFamily="50" charset="-128"/>
              </a:rPr>
              <a:t>％ </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③④</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が「主査級、主事・技師級の単位を原則「所属」から「部局」又は「全庁」に変更する」、</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　約</a:t>
            </a:r>
            <a:r>
              <a:rPr lang="en-US" altLang="ja-JP" sz="1300" dirty="0" smtClean="0">
                <a:solidFill>
                  <a:schemeClr val="tx1"/>
                </a:solidFill>
                <a:latin typeface="Meiryo UI" pitchFamily="50" charset="-128"/>
                <a:ea typeface="Meiryo UI" pitchFamily="50" charset="-128"/>
                <a:cs typeface="Meiryo UI" pitchFamily="50" charset="-128"/>
              </a:rPr>
              <a:t>26</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②</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が「課長補佐級の単位を「部局」から「全庁」に変更する</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21</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①</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が「課長級（参事・出先機関次長等）の</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単位を「部局」から「全庁」に変更する」と</a:t>
            </a:r>
            <a:r>
              <a:rPr lang="ja-JP" altLang="en-US" sz="1300" dirty="0">
                <a:solidFill>
                  <a:schemeClr val="tx1"/>
                </a:solidFill>
                <a:latin typeface="Meiryo UI" pitchFamily="50" charset="-128"/>
                <a:ea typeface="Meiryo UI" pitchFamily="50" charset="-128"/>
                <a:cs typeface="Meiryo UI" pitchFamily="50" charset="-128"/>
              </a:rPr>
              <a:t>の回答であった。</a:t>
            </a:r>
          </a:p>
        </p:txBody>
      </p:sp>
      <p:sp>
        <p:nvSpPr>
          <p:cNvPr id="18435" name="スライド番号プレースホルダー 3"/>
          <p:cNvSpPr>
            <a:spLocks noGrp="1"/>
          </p:cNvSpPr>
          <p:nvPr>
            <p:ph type="sldNum" sz="quarter" idx="10"/>
          </p:nvPr>
        </p:nvSpPr>
        <p:spPr>
          <a:xfrm>
            <a:off x="8610600" y="6598493"/>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E9B6443A-D190-4CBD-BCA3-F4A42F5AF5FA}" type="slidenum">
              <a:rPr lang="en-US" altLang="ja-JP" sz="1200" smtClean="0"/>
              <a:pPr/>
              <a:t>13</a:t>
            </a:fld>
            <a:endParaRPr lang="en-US" altLang="ja-JP" sz="1200"/>
          </a:p>
        </p:txBody>
      </p:sp>
      <p:sp>
        <p:nvSpPr>
          <p:cNvPr id="18436"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201612" y="698773"/>
            <a:ext cx="8762876" cy="1259919"/>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⑦</a:t>
            </a:r>
            <a:r>
              <a:rPr lang="en-US" altLang="ja-JP" sz="2000" b="1" dirty="0" smtClean="0">
                <a:solidFill>
                  <a:schemeClr val="tx1"/>
                </a:solidFill>
                <a:latin typeface="Meiryo UI" pitchFamily="50" charset="-128"/>
                <a:ea typeface="Meiryo UI" pitchFamily="50" charset="-128"/>
                <a:cs typeface="Meiryo UI" pitchFamily="50" charset="-128"/>
              </a:rPr>
              <a:t>-1 </a:t>
            </a:r>
            <a:r>
              <a:rPr lang="ja-JP" altLang="en-US" sz="2000" b="1" dirty="0">
                <a:solidFill>
                  <a:schemeClr val="tx1"/>
                </a:solidFill>
                <a:latin typeface="Meiryo UI" pitchFamily="50" charset="-128"/>
                <a:ea typeface="Meiryo UI" pitchFamily="50" charset="-128"/>
                <a:cs typeface="Meiryo UI" pitchFamily="50" charset="-128"/>
              </a:rPr>
              <a:t>　相対評価の単位について　＜対象＞評価者</a:t>
            </a:r>
            <a:endParaRPr lang="en-US" altLang="ja-JP" sz="2000" b="1"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相対評価の単位</a:t>
            </a: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・部局長、部長級、次長級、課長級（本庁課長・出先機関所長等）</a:t>
            </a:r>
            <a:r>
              <a:rPr lang="en-US" altLang="ja-JP" sz="1200"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：全庁（任命権者）</a:t>
            </a: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・課長級（参事・出先機関次長等）、課長補佐級　　　　　　　　　　　 ：部局（部局長）</a:t>
            </a: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・主査級、主事・技師級　　　　　　　　　　　　　　　　　　　　　　　　　　　　：部局又は所属（部局長又は所属長）　</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原則、所属</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14" name="Rectangle 80"/>
          <p:cNvSpPr>
            <a:spLocks noChangeArrowheads="1"/>
          </p:cNvSpPr>
          <p:nvPr/>
        </p:nvSpPr>
        <p:spPr bwMode="auto">
          <a:xfrm>
            <a:off x="395536" y="2060848"/>
            <a:ext cx="4187514"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■相対評価の単位の見直しについて</a:t>
            </a:r>
          </a:p>
        </p:txBody>
      </p:sp>
      <p:sp>
        <p:nvSpPr>
          <p:cNvPr id="8" name="Rectangle 80"/>
          <p:cNvSpPr>
            <a:spLocks noChangeArrowheads="1"/>
          </p:cNvSpPr>
          <p:nvPr/>
        </p:nvSpPr>
        <p:spPr bwMode="auto">
          <a:xfrm>
            <a:off x="4727066" y="2060848"/>
            <a:ext cx="4309430"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■見直し内容</a:t>
            </a:r>
            <a:r>
              <a:rPr lang="ja-JP" altLang="en-US" sz="1200" b="1" dirty="0">
                <a:latin typeface="Meiryo UI" pitchFamily="50" charset="-128"/>
                <a:ea typeface="Meiryo UI" pitchFamily="50" charset="-128"/>
                <a:cs typeface="Meiryo UI" pitchFamily="50" charset="-128"/>
              </a:rPr>
              <a:t>（「相対評価の単位を見直すべき」の内訳）</a:t>
            </a:r>
          </a:p>
        </p:txBody>
      </p:sp>
      <p:pic>
        <p:nvPicPr>
          <p:cNvPr id="2" name="図 1"/>
          <p:cNvPicPr>
            <a:picLocks noChangeAspect="1"/>
          </p:cNvPicPr>
          <p:nvPr/>
        </p:nvPicPr>
        <p:blipFill>
          <a:blip r:embed="rId2"/>
          <a:stretch>
            <a:fillRect/>
          </a:stretch>
        </p:blipFill>
        <p:spPr>
          <a:xfrm>
            <a:off x="300745" y="2308728"/>
            <a:ext cx="4206571" cy="2846344"/>
          </a:xfrm>
          <a:prstGeom prst="rect">
            <a:avLst/>
          </a:prstGeom>
        </p:spPr>
      </p:pic>
      <p:pic>
        <p:nvPicPr>
          <p:cNvPr id="3" name="図 2"/>
          <p:cNvPicPr>
            <a:picLocks noChangeAspect="1"/>
          </p:cNvPicPr>
          <p:nvPr/>
        </p:nvPicPr>
        <p:blipFill>
          <a:blip r:embed="rId3"/>
          <a:stretch>
            <a:fillRect/>
          </a:stretch>
        </p:blipFill>
        <p:spPr>
          <a:xfrm>
            <a:off x="4696878" y="2319873"/>
            <a:ext cx="4206571" cy="2846344"/>
          </a:xfrm>
          <a:prstGeom prst="rect">
            <a:avLst/>
          </a:prstGeom>
        </p:spPr>
      </p:pic>
    </p:spTree>
    <p:extLst>
      <p:ext uri="{BB962C8B-B14F-4D97-AF65-F5344CB8AC3E}">
        <p14:creationId xmlns:p14="http://schemas.microsoft.com/office/powerpoint/2010/main" val="3304992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スライド番号プレースホルダー 3"/>
          <p:cNvSpPr>
            <a:spLocks noGrp="1"/>
          </p:cNvSpPr>
          <p:nvPr>
            <p:ph type="sldNum" sz="quarter" idx="10"/>
          </p:nvPr>
        </p:nvSpPr>
        <p:spPr>
          <a:xfrm>
            <a:off x="8610600" y="6598493"/>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E9B6443A-D190-4CBD-BCA3-F4A42F5AF5FA}" type="slidenum">
              <a:rPr lang="en-US" altLang="ja-JP" sz="1200" smtClean="0"/>
              <a:pPr/>
              <a:t>14</a:t>
            </a:fld>
            <a:endParaRPr lang="en-US" altLang="ja-JP" sz="1200"/>
          </a:p>
        </p:txBody>
      </p:sp>
      <p:sp>
        <p:nvSpPr>
          <p:cNvPr id="18436"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201612" y="764704"/>
            <a:ext cx="8762876"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⑦</a:t>
            </a:r>
            <a:r>
              <a:rPr lang="en-US" altLang="ja-JP" sz="2000" b="1" dirty="0" smtClean="0">
                <a:solidFill>
                  <a:schemeClr val="tx1"/>
                </a:solidFill>
                <a:latin typeface="Meiryo UI" pitchFamily="50" charset="-128"/>
                <a:ea typeface="Meiryo UI" pitchFamily="50" charset="-128"/>
                <a:cs typeface="Meiryo UI" pitchFamily="50" charset="-128"/>
              </a:rPr>
              <a:t>-2 </a:t>
            </a:r>
            <a:r>
              <a:rPr lang="ja-JP" altLang="en-US" sz="2000" b="1" dirty="0">
                <a:solidFill>
                  <a:schemeClr val="tx1"/>
                </a:solidFill>
                <a:latin typeface="Meiryo UI" pitchFamily="50" charset="-128"/>
                <a:ea typeface="Meiryo UI" pitchFamily="50" charset="-128"/>
                <a:cs typeface="Meiryo UI" pitchFamily="50" charset="-128"/>
              </a:rPr>
              <a:t>　相対評価の単位について　＜対象＞被評価者</a:t>
            </a:r>
            <a:endParaRPr lang="en-US" altLang="ja-JP" sz="2000" b="1" dirty="0">
              <a:solidFill>
                <a:schemeClr val="tx1"/>
              </a:solidFill>
              <a:latin typeface="Meiryo UI" pitchFamily="50" charset="-128"/>
              <a:ea typeface="Meiryo UI" pitchFamily="50" charset="-128"/>
              <a:cs typeface="Meiryo UI" pitchFamily="50" charset="-128"/>
            </a:endParaRPr>
          </a:p>
        </p:txBody>
      </p:sp>
      <p:sp>
        <p:nvSpPr>
          <p:cNvPr id="10" name="角丸四角形 9"/>
          <p:cNvSpPr/>
          <p:nvPr/>
        </p:nvSpPr>
        <p:spPr bwMode="auto">
          <a:xfrm>
            <a:off x="309563" y="5805264"/>
            <a:ext cx="8569325" cy="77611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100"/>
              </a:lnSpc>
              <a:buFont typeface="Wingdings" panose="05000000000000000000" pitchFamily="2" charset="2"/>
              <a:buChar char="Ø"/>
              <a:defRPr/>
            </a:pPr>
            <a:r>
              <a:rPr lang="ja-JP" altLang="en-US" sz="1400" b="1" dirty="0">
                <a:solidFill>
                  <a:schemeClr val="tx1"/>
                </a:solidFill>
                <a:latin typeface="Meiryo UI" pitchFamily="50" charset="-128"/>
                <a:ea typeface="Meiryo UI" pitchFamily="50" charset="-128"/>
                <a:cs typeface="Meiryo UI" pitchFamily="50" charset="-128"/>
              </a:rPr>
              <a:t>相対評価の単位については、評価者及び被評価者ともに「現行どおりでよい」が過半数</a:t>
            </a:r>
            <a:r>
              <a:rPr lang="ja-JP" altLang="en-US" sz="1400" b="1" dirty="0" smtClean="0">
                <a:solidFill>
                  <a:schemeClr val="tx1"/>
                </a:solidFill>
                <a:latin typeface="Meiryo UI" pitchFamily="50" charset="-128"/>
                <a:ea typeface="Meiryo UI" pitchFamily="50" charset="-128"/>
                <a:cs typeface="Meiryo UI" pitchFamily="50" charset="-128"/>
              </a:rPr>
              <a:t>を占めており</a:t>
            </a:r>
            <a:r>
              <a:rPr lang="ja-JP" altLang="en-US" sz="1400" b="1" dirty="0">
                <a:solidFill>
                  <a:schemeClr val="tx1"/>
                </a:solidFill>
                <a:latin typeface="Meiryo UI" pitchFamily="50" charset="-128"/>
                <a:ea typeface="Meiryo UI" pitchFamily="50" charset="-128"/>
                <a:cs typeface="Meiryo UI" pitchFamily="50" charset="-128"/>
              </a:rPr>
              <a:t>（評価者：約</a:t>
            </a:r>
            <a:r>
              <a:rPr lang="en-US" altLang="ja-JP" sz="1400" b="1" dirty="0" smtClean="0">
                <a:solidFill>
                  <a:schemeClr val="tx1"/>
                </a:solidFill>
                <a:latin typeface="Meiryo UI" pitchFamily="50" charset="-128"/>
                <a:ea typeface="Meiryo UI" pitchFamily="50" charset="-128"/>
                <a:cs typeface="Meiryo UI" pitchFamily="50" charset="-128"/>
              </a:rPr>
              <a:t>52</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sz="1400" b="1" dirty="0">
                <a:solidFill>
                  <a:schemeClr val="tx1"/>
                </a:solidFill>
                <a:latin typeface="Meiryo UI" pitchFamily="50" charset="-128"/>
                <a:ea typeface="Meiryo UI" pitchFamily="50" charset="-128"/>
                <a:cs typeface="Meiryo UI" pitchFamily="50" charset="-128"/>
              </a:rPr>
              <a:t>、被評価者：約</a:t>
            </a:r>
            <a:r>
              <a:rPr lang="en-US" altLang="ja-JP" sz="1400" b="1" dirty="0" smtClean="0">
                <a:solidFill>
                  <a:schemeClr val="tx1"/>
                </a:solidFill>
                <a:latin typeface="Meiryo UI" pitchFamily="50" charset="-128"/>
                <a:ea typeface="Meiryo UI" pitchFamily="50" charset="-128"/>
                <a:cs typeface="Meiryo UI" pitchFamily="50" charset="-128"/>
              </a:rPr>
              <a:t>68%</a:t>
            </a:r>
            <a:r>
              <a:rPr lang="ja-JP" altLang="en-US" sz="1400" b="1" dirty="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、相対評価の単位は一定定着</a:t>
            </a:r>
            <a:r>
              <a:rPr lang="ja-JP" altLang="en-US" sz="1400" b="1" dirty="0">
                <a:solidFill>
                  <a:schemeClr val="tx1"/>
                </a:solidFill>
                <a:latin typeface="Meiryo UI" pitchFamily="50" charset="-128"/>
                <a:ea typeface="Meiryo UI" pitchFamily="50" charset="-128"/>
                <a:cs typeface="Meiryo UI" pitchFamily="50" charset="-128"/>
              </a:rPr>
              <a:t>しつつある。</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18" name="Rectangle 80"/>
          <p:cNvSpPr>
            <a:spLocks noChangeArrowheads="1"/>
          </p:cNvSpPr>
          <p:nvPr/>
        </p:nvSpPr>
        <p:spPr bwMode="auto">
          <a:xfrm>
            <a:off x="395536" y="1340768"/>
            <a:ext cx="4104456"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■相対評価の単位の見直しについて</a:t>
            </a:r>
          </a:p>
        </p:txBody>
      </p:sp>
      <p:sp>
        <p:nvSpPr>
          <p:cNvPr id="19" name="Rectangle 80"/>
          <p:cNvSpPr>
            <a:spLocks noChangeArrowheads="1"/>
          </p:cNvSpPr>
          <p:nvPr/>
        </p:nvSpPr>
        <p:spPr bwMode="auto">
          <a:xfrm>
            <a:off x="4727066" y="1340768"/>
            <a:ext cx="4309430"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■見直し内容</a:t>
            </a:r>
            <a:r>
              <a:rPr lang="ja-JP" altLang="en-US" sz="1200" b="1" dirty="0">
                <a:latin typeface="Meiryo UI" pitchFamily="50" charset="-128"/>
                <a:ea typeface="Meiryo UI" pitchFamily="50" charset="-128"/>
                <a:cs typeface="Meiryo UI" pitchFamily="50" charset="-128"/>
              </a:rPr>
              <a:t>（「相対評価の単位を見直すべき」の内訳）</a:t>
            </a:r>
          </a:p>
        </p:txBody>
      </p:sp>
      <p:sp>
        <p:nvSpPr>
          <p:cNvPr id="23" name="二等辺三角形 22"/>
          <p:cNvSpPr/>
          <p:nvPr/>
        </p:nvSpPr>
        <p:spPr bwMode="auto">
          <a:xfrm flipV="1">
            <a:off x="3995650" y="5644604"/>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sp>
        <p:nvSpPr>
          <p:cNvPr id="24" name="Rectangle 80"/>
          <p:cNvSpPr>
            <a:spLocks noChangeArrowheads="1"/>
          </p:cNvSpPr>
          <p:nvPr/>
        </p:nvSpPr>
        <p:spPr bwMode="auto">
          <a:xfrm>
            <a:off x="321568" y="4509120"/>
            <a:ext cx="8570912" cy="1080120"/>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○被評価者の立場では、約</a:t>
            </a:r>
            <a:r>
              <a:rPr lang="en-US" altLang="ja-JP" sz="1300" dirty="0" smtClean="0">
                <a:solidFill>
                  <a:schemeClr val="tx1"/>
                </a:solidFill>
                <a:latin typeface="Meiryo UI" pitchFamily="50" charset="-128"/>
                <a:ea typeface="Meiryo UI" pitchFamily="50" charset="-128"/>
                <a:cs typeface="Meiryo UI" pitchFamily="50" charset="-128"/>
              </a:rPr>
              <a:t>68</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が「現行どおりでよい」との回答であった。</a:t>
            </a:r>
          </a:p>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○見直し内容では、</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6</a:t>
            </a:r>
            <a:r>
              <a:rPr lang="en-US" altLang="ja-JP" sz="1300" dirty="0">
                <a:solidFill>
                  <a:schemeClr val="tx1"/>
                </a:solidFill>
                <a:latin typeface="Meiryo UI" pitchFamily="50" charset="-128"/>
                <a:ea typeface="Meiryo UI" pitchFamily="50" charset="-128"/>
                <a:cs typeface="Meiryo UI" pitchFamily="50" charset="-128"/>
              </a:rPr>
              <a:t>2</a:t>
            </a:r>
            <a:r>
              <a:rPr lang="ja-JP" altLang="en-US" sz="1300" dirty="0" smtClean="0">
                <a:solidFill>
                  <a:schemeClr val="tx1"/>
                </a:solidFill>
                <a:latin typeface="Meiryo UI" pitchFamily="50" charset="-128"/>
                <a:ea typeface="Meiryo UI" pitchFamily="50" charset="-128"/>
                <a:cs typeface="Meiryo UI" pitchFamily="50" charset="-128"/>
              </a:rPr>
              <a:t>％ </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③④</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が「主査級、主事・技師級の単位を原則「所属」から「部局」又は「全庁」に変更する」、</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1</a:t>
            </a:r>
            <a:r>
              <a:rPr lang="en-US" altLang="ja-JP" sz="1300" dirty="0">
                <a:solidFill>
                  <a:schemeClr val="tx1"/>
                </a:solidFill>
                <a:latin typeface="Meiryo UI" pitchFamily="50" charset="-128"/>
                <a:ea typeface="Meiryo UI" pitchFamily="50" charset="-128"/>
                <a:cs typeface="Meiryo UI" pitchFamily="50" charset="-128"/>
              </a:rPr>
              <a:t>7</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②</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が「課長補佐級の単位を「部局」から「全庁」に変更する</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a:solidFill>
                  <a:schemeClr val="tx1"/>
                </a:solidFill>
                <a:latin typeface="Meiryo UI" pitchFamily="50" charset="-128"/>
                <a:ea typeface="Meiryo UI" pitchFamily="50" charset="-128"/>
                <a:cs typeface="Meiryo UI" pitchFamily="50" charset="-128"/>
              </a:rPr>
              <a:t>16</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【①】</a:t>
            </a:r>
            <a:r>
              <a:rPr lang="ja-JP" altLang="en-US" sz="1300" dirty="0">
                <a:solidFill>
                  <a:schemeClr val="tx1"/>
                </a:solidFill>
                <a:latin typeface="Meiryo UI" pitchFamily="50" charset="-128"/>
                <a:ea typeface="Meiryo UI" pitchFamily="50" charset="-128"/>
                <a:cs typeface="Meiryo UI" pitchFamily="50" charset="-128"/>
              </a:rPr>
              <a:t>が「課長級（参事・出先機関次長等）の</a:t>
            </a:r>
          </a:p>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　単位を「部局」から「全庁」に変更する」との回答であった。</a:t>
            </a:r>
          </a:p>
        </p:txBody>
      </p:sp>
      <p:pic>
        <p:nvPicPr>
          <p:cNvPr id="2" name="図 1"/>
          <p:cNvPicPr>
            <a:picLocks noChangeAspect="1"/>
          </p:cNvPicPr>
          <p:nvPr/>
        </p:nvPicPr>
        <p:blipFill>
          <a:blip r:embed="rId2"/>
          <a:stretch>
            <a:fillRect/>
          </a:stretch>
        </p:blipFill>
        <p:spPr>
          <a:xfrm>
            <a:off x="168462" y="1481758"/>
            <a:ext cx="4260967" cy="2846344"/>
          </a:xfrm>
          <a:prstGeom prst="rect">
            <a:avLst/>
          </a:prstGeom>
        </p:spPr>
      </p:pic>
      <p:pic>
        <p:nvPicPr>
          <p:cNvPr id="3" name="図 2"/>
          <p:cNvPicPr>
            <a:picLocks noChangeAspect="1"/>
          </p:cNvPicPr>
          <p:nvPr/>
        </p:nvPicPr>
        <p:blipFill>
          <a:blip r:embed="rId3"/>
          <a:stretch>
            <a:fillRect/>
          </a:stretch>
        </p:blipFill>
        <p:spPr>
          <a:xfrm>
            <a:off x="4727066" y="1588386"/>
            <a:ext cx="4197506" cy="2846344"/>
          </a:xfrm>
          <a:prstGeom prst="rect">
            <a:avLst/>
          </a:prstGeom>
        </p:spPr>
      </p:pic>
    </p:spTree>
    <p:extLst>
      <p:ext uri="{BB962C8B-B14F-4D97-AF65-F5344CB8AC3E}">
        <p14:creationId xmlns:p14="http://schemas.microsoft.com/office/powerpoint/2010/main" val="4157512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ー 3"/>
          <p:cNvSpPr>
            <a:spLocks noGrp="1"/>
          </p:cNvSpPr>
          <p:nvPr>
            <p:ph type="sldNum" sz="quarter" idx="10"/>
          </p:nvPr>
        </p:nvSpPr>
        <p:spPr>
          <a:xfrm>
            <a:off x="8604448" y="6629400"/>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8A2B4E63-5C6B-4386-875F-EB4AAD1461AD}" type="slidenum">
              <a:rPr lang="en-US" altLang="ja-JP" sz="1200" smtClean="0"/>
              <a:pPr/>
              <a:t>15</a:t>
            </a:fld>
            <a:endParaRPr lang="en-US" altLang="ja-JP" sz="1200" dirty="0"/>
          </a:p>
        </p:txBody>
      </p:sp>
      <p:sp>
        <p:nvSpPr>
          <p:cNvPr id="25603"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8201" name="Rectangle 80"/>
          <p:cNvSpPr>
            <a:spLocks noChangeArrowheads="1"/>
          </p:cNvSpPr>
          <p:nvPr/>
        </p:nvSpPr>
        <p:spPr bwMode="auto">
          <a:xfrm>
            <a:off x="93654" y="4671062"/>
            <a:ext cx="8885871" cy="900000"/>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○過半数</a:t>
            </a:r>
            <a:r>
              <a:rPr lang="ja-JP" altLang="en-US" sz="1300" dirty="0" smtClean="0">
                <a:solidFill>
                  <a:schemeClr val="tx1"/>
                </a:solidFill>
                <a:latin typeface="Meiryo UI" pitchFamily="50" charset="-128"/>
                <a:ea typeface="Meiryo UI" pitchFamily="50" charset="-128"/>
                <a:cs typeface="Meiryo UI" pitchFamily="50" charset="-128"/>
              </a:rPr>
              <a:t>を</a:t>
            </a:r>
            <a:r>
              <a:rPr lang="ja-JP" altLang="en-US" sz="1300" dirty="0">
                <a:solidFill>
                  <a:schemeClr val="tx1"/>
                </a:solidFill>
                <a:latin typeface="Meiryo UI" pitchFamily="50" charset="-128"/>
                <a:ea typeface="Meiryo UI" pitchFamily="50" charset="-128"/>
                <a:cs typeface="Meiryo UI" pitchFamily="50" charset="-128"/>
              </a:rPr>
              <a:t>占</a:t>
            </a:r>
            <a:r>
              <a:rPr lang="ja-JP" altLang="en-US" sz="1300" dirty="0" smtClean="0">
                <a:solidFill>
                  <a:schemeClr val="tx1"/>
                </a:solidFill>
                <a:latin typeface="Meiryo UI" pitchFamily="50" charset="-128"/>
                <a:ea typeface="Meiryo UI" pitchFamily="50" charset="-128"/>
                <a:cs typeface="Meiryo UI" pitchFamily="50" charset="-128"/>
              </a:rPr>
              <a:t>める職員</a:t>
            </a:r>
            <a:r>
              <a:rPr lang="ja-JP" altLang="en-US" sz="1300" dirty="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a:solidFill>
                  <a:schemeClr val="tx1"/>
                </a:solidFill>
                <a:latin typeface="Meiryo UI" pitchFamily="50" charset="-128"/>
                <a:ea typeface="Meiryo UI" pitchFamily="50" charset="-128"/>
                <a:cs typeface="Meiryo UI" pitchFamily="50" charset="-128"/>
              </a:rPr>
              <a:t>68</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）が「昇給号数、勤勉手当ともに不満はなかった」と回答。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○一方、約</a:t>
            </a:r>
            <a:r>
              <a:rPr lang="en-US" altLang="ja-JP" sz="1300" dirty="0" smtClean="0">
                <a:solidFill>
                  <a:schemeClr val="tx1"/>
                </a:solidFill>
                <a:latin typeface="Meiryo UI" pitchFamily="50" charset="-128"/>
                <a:ea typeface="Meiryo UI" pitchFamily="50" charset="-128"/>
                <a:cs typeface="Meiryo UI" pitchFamily="50" charset="-128"/>
              </a:rPr>
              <a:t>16</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②③</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が「勤勉手当に不満があった」、約</a:t>
            </a:r>
            <a:r>
              <a:rPr lang="en-US" altLang="ja-JP" sz="1300" dirty="0" smtClean="0">
                <a:solidFill>
                  <a:schemeClr val="tx1"/>
                </a:solidFill>
                <a:latin typeface="Meiryo UI" pitchFamily="50" charset="-128"/>
                <a:ea typeface="Meiryo UI" pitchFamily="50" charset="-128"/>
                <a:cs typeface="Meiryo UI" pitchFamily="50" charset="-128"/>
              </a:rPr>
              <a:t>14</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②④</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が「昇給号数に不満があった」と回答。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9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○不満がなかった理由については、</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6</a:t>
            </a:r>
            <a:r>
              <a:rPr lang="en-US" altLang="ja-JP" sz="1300" dirty="0">
                <a:solidFill>
                  <a:schemeClr val="tx1"/>
                </a:solidFill>
                <a:latin typeface="Meiryo UI" pitchFamily="50" charset="-128"/>
                <a:ea typeface="Meiryo UI" pitchFamily="50" charset="-128"/>
                <a:cs typeface="Meiryo UI" pitchFamily="50" charset="-128"/>
              </a:rPr>
              <a:t>6</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が「特に気にしていなかったため」と回答。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9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○不満があった理由については、約</a:t>
            </a:r>
            <a:r>
              <a:rPr lang="en-US" altLang="ja-JP" sz="1300" dirty="0" smtClean="0">
                <a:solidFill>
                  <a:schemeClr val="tx1"/>
                </a:solidFill>
                <a:latin typeface="Meiryo UI" pitchFamily="50" charset="-128"/>
                <a:ea typeface="Meiryo UI" pitchFamily="50" charset="-128"/>
                <a:cs typeface="Meiryo UI" pitchFamily="50" charset="-128"/>
              </a:rPr>
              <a:t>23</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が「絶対評価結果が</a:t>
            </a:r>
            <a:r>
              <a:rPr lang="en-US" altLang="ja-JP" sz="1300" dirty="0">
                <a:solidFill>
                  <a:schemeClr val="tx1"/>
                </a:solidFill>
                <a:latin typeface="Meiryo UI" pitchFamily="50" charset="-128"/>
                <a:ea typeface="Meiryo UI" pitchFamily="50" charset="-128"/>
                <a:cs typeface="Meiryo UI" pitchFamily="50" charset="-128"/>
              </a:rPr>
              <a:t>B</a:t>
            </a:r>
            <a:r>
              <a:rPr lang="ja-JP" altLang="en-US" sz="1300" dirty="0">
                <a:solidFill>
                  <a:schemeClr val="tx1"/>
                </a:solidFill>
                <a:latin typeface="Meiryo UI" pitchFamily="50" charset="-128"/>
                <a:ea typeface="Meiryo UI" pitchFamily="50" charset="-128"/>
                <a:cs typeface="Meiryo UI" pitchFamily="50" charset="-128"/>
              </a:rPr>
              <a:t>であったにもかかわらず、３号以下の昇給であったため」と回答。</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AutoShape 84"/>
          <p:cNvSpPr>
            <a:spLocks noChangeArrowheads="1"/>
          </p:cNvSpPr>
          <p:nvPr/>
        </p:nvSpPr>
        <p:spPr bwMode="auto">
          <a:xfrm>
            <a:off x="244475" y="692816"/>
            <a:ext cx="8504238"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⑧</a:t>
            </a:r>
            <a:r>
              <a:rPr lang="en-US" altLang="ja-JP" sz="2000" b="1" dirty="0" smtClean="0">
                <a:solidFill>
                  <a:schemeClr val="tx1"/>
                </a:solidFill>
                <a:latin typeface="Meiryo UI" pitchFamily="50" charset="-128"/>
                <a:ea typeface="Meiryo UI" pitchFamily="50" charset="-128"/>
                <a:cs typeface="Meiryo UI" pitchFamily="50" charset="-128"/>
              </a:rPr>
              <a:t>-1</a:t>
            </a:r>
            <a:r>
              <a:rPr lang="ja-JP" altLang="en-US" sz="2000" b="1" dirty="0">
                <a:solidFill>
                  <a:schemeClr val="tx1"/>
                </a:solidFill>
                <a:latin typeface="Meiryo UI" pitchFamily="50" charset="-128"/>
                <a:ea typeface="Meiryo UI" pitchFamily="50" charset="-128"/>
                <a:cs typeface="Meiryo UI" pitchFamily="50" charset="-128"/>
              </a:rPr>
              <a:t>　給与反映の状況に</a:t>
            </a:r>
            <a:r>
              <a:rPr lang="ja-JP" altLang="en-US" sz="2000" b="1" dirty="0" smtClean="0">
                <a:solidFill>
                  <a:schemeClr val="tx1"/>
                </a:solidFill>
                <a:latin typeface="Meiryo UI" pitchFamily="50" charset="-128"/>
                <a:ea typeface="Meiryo UI" pitchFamily="50" charset="-128"/>
                <a:cs typeface="Meiryo UI" pitchFamily="50" charset="-128"/>
              </a:rPr>
              <a:t>ついて</a:t>
            </a:r>
            <a:r>
              <a:rPr lang="ja-JP" altLang="en-US" sz="1200" b="1" dirty="0" smtClean="0">
                <a:solidFill>
                  <a:schemeClr val="tx1"/>
                </a:solidFill>
                <a:latin typeface="Meiryo UI" pitchFamily="50" charset="-128"/>
                <a:ea typeface="Meiryo UI" pitchFamily="50" charset="-128"/>
                <a:cs typeface="Meiryo UI" pitchFamily="50" charset="-128"/>
              </a:rPr>
              <a:t>（令和２年度の人事評価を令和</a:t>
            </a:r>
            <a:r>
              <a:rPr lang="ja-JP" altLang="en-US" sz="1200" b="1" dirty="0">
                <a:solidFill>
                  <a:schemeClr val="tx1"/>
                </a:solidFill>
                <a:latin typeface="Meiryo UI" pitchFamily="50" charset="-128"/>
                <a:ea typeface="Meiryo UI" pitchFamily="50" charset="-128"/>
                <a:cs typeface="Meiryo UI" pitchFamily="50" charset="-128"/>
              </a:rPr>
              <a:t>３</a:t>
            </a:r>
            <a:r>
              <a:rPr lang="ja-JP" altLang="en-US" sz="1200" b="1" dirty="0" smtClean="0">
                <a:solidFill>
                  <a:schemeClr val="tx1"/>
                </a:solidFill>
                <a:latin typeface="Meiryo UI" pitchFamily="50" charset="-128"/>
                <a:ea typeface="Meiryo UI" pitchFamily="50" charset="-128"/>
                <a:cs typeface="Meiryo UI" pitchFamily="50" charset="-128"/>
              </a:rPr>
              <a:t>年度の昇給、勤勉手当に反映）</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bwMode="auto">
          <a:xfrm>
            <a:off x="72454" y="5738753"/>
            <a:ext cx="8676259" cy="104373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buFont typeface="Wingdings" panose="05000000000000000000" pitchFamily="2" charset="2"/>
              <a:buChar char="Ø"/>
              <a:tabLst>
                <a:tab pos="4187825" algn="l"/>
              </a:tabLst>
              <a:defRPr/>
            </a:pPr>
            <a:r>
              <a:rPr lang="ja-JP" altLang="en-US" sz="1400" b="1" dirty="0">
                <a:solidFill>
                  <a:schemeClr val="tx1"/>
                </a:solidFill>
                <a:latin typeface="Meiryo UI" pitchFamily="50" charset="-128"/>
                <a:ea typeface="Meiryo UI" pitchFamily="50" charset="-128"/>
                <a:cs typeface="Meiryo UI" pitchFamily="50" charset="-128"/>
              </a:rPr>
              <a:t>昇給号数、勤勉手当ともに不満がなかった</a:t>
            </a:r>
            <a:r>
              <a:rPr lang="ja-JP" altLang="en-US" sz="1400" b="1" dirty="0" smtClean="0">
                <a:solidFill>
                  <a:schemeClr val="tx1"/>
                </a:solidFill>
                <a:latin typeface="Meiryo UI" pitchFamily="50" charset="-128"/>
                <a:ea typeface="Meiryo UI" pitchFamily="50" charset="-128"/>
                <a:cs typeface="Meiryo UI" pitchFamily="50" charset="-128"/>
              </a:rPr>
              <a:t>職員は過半数を占めている。</a:t>
            </a:r>
            <a:endParaRPr lang="en-US" altLang="ja-JP" sz="1400" b="1" dirty="0" smtClean="0">
              <a:solidFill>
                <a:schemeClr val="tx1"/>
              </a:solidFill>
              <a:latin typeface="Meiryo UI" pitchFamily="50" charset="-128"/>
              <a:ea typeface="Meiryo UI" pitchFamily="50" charset="-128"/>
              <a:cs typeface="Meiryo UI" pitchFamily="50" charset="-128"/>
            </a:endParaRPr>
          </a:p>
          <a:p>
            <a:pPr marL="285750" indent="-285750" eaLnBrk="1" hangingPunct="1">
              <a:buFont typeface="Wingdings" panose="05000000000000000000" pitchFamily="2" charset="2"/>
              <a:buChar char="Ø"/>
              <a:tabLst>
                <a:tab pos="4187825" algn="l"/>
              </a:tabLst>
              <a:defRPr/>
            </a:pPr>
            <a:r>
              <a:rPr lang="ja-JP" altLang="en-US" sz="1400" b="1" dirty="0" smtClean="0">
                <a:solidFill>
                  <a:schemeClr val="tx1"/>
                </a:solidFill>
                <a:latin typeface="Meiryo UI" pitchFamily="50" charset="-128"/>
                <a:ea typeface="Meiryo UI" pitchFamily="50" charset="-128"/>
                <a:cs typeface="Meiryo UI" pitchFamily="50" charset="-128"/>
              </a:rPr>
              <a:t>不満</a:t>
            </a:r>
            <a:r>
              <a:rPr lang="ja-JP" altLang="en-US" sz="1400" b="1" dirty="0">
                <a:solidFill>
                  <a:schemeClr val="tx1"/>
                </a:solidFill>
                <a:latin typeface="Meiryo UI" pitchFamily="50" charset="-128"/>
                <a:ea typeface="Meiryo UI" pitchFamily="50" charset="-128"/>
                <a:cs typeface="Meiryo UI" pitchFamily="50" charset="-128"/>
              </a:rPr>
              <a:t>があった理由については、①「絶対評価結果が</a:t>
            </a:r>
            <a:r>
              <a:rPr lang="en-US" altLang="ja-JP" sz="1400" b="1" dirty="0">
                <a:solidFill>
                  <a:schemeClr val="tx1"/>
                </a:solidFill>
                <a:latin typeface="Meiryo UI" pitchFamily="50" charset="-128"/>
                <a:ea typeface="Meiryo UI" pitchFamily="50" charset="-128"/>
                <a:cs typeface="Meiryo UI" pitchFamily="50" charset="-128"/>
              </a:rPr>
              <a:t>B</a:t>
            </a:r>
            <a:r>
              <a:rPr lang="ja-JP" altLang="en-US" sz="1400" b="1" dirty="0">
                <a:solidFill>
                  <a:schemeClr val="tx1"/>
                </a:solidFill>
                <a:latin typeface="Meiryo UI" pitchFamily="50" charset="-128"/>
                <a:ea typeface="Meiryo UI" pitchFamily="50" charset="-128"/>
                <a:cs typeface="Meiryo UI" pitchFamily="50" charset="-128"/>
              </a:rPr>
              <a:t>であったにもかかわらず、３号以下の昇給であったため」が約</a:t>
            </a:r>
            <a:r>
              <a:rPr lang="en-US" altLang="ja-JP" sz="1400" b="1" dirty="0" smtClean="0">
                <a:solidFill>
                  <a:schemeClr val="tx1"/>
                </a:solidFill>
                <a:latin typeface="Meiryo UI" pitchFamily="50" charset="-128"/>
                <a:ea typeface="Meiryo UI" pitchFamily="50" charset="-128"/>
                <a:cs typeface="Meiryo UI" pitchFamily="50" charset="-128"/>
              </a:rPr>
              <a:t>23</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sz="1400" b="1" dirty="0">
                <a:solidFill>
                  <a:schemeClr val="tx1"/>
                </a:solidFill>
                <a:latin typeface="Meiryo UI" pitchFamily="50" charset="-128"/>
                <a:ea typeface="Meiryo UI" pitchFamily="50" charset="-128"/>
                <a:cs typeface="Meiryo UI" pitchFamily="50" charset="-128"/>
              </a:rPr>
              <a:t>（</a:t>
            </a:r>
            <a:r>
              <a:rPr lang="en-US" altLang="ja-JP" sz="1400" b="1" dirty="0" smtClean="0">
                <a:solidFill>
                  <a:schemeClr val="tx1"/>
                </a:solidFill>
                <a:latin typeface="Meiryo UI" pitchFamily="50" charset="-128"/>
                <a:ea typeface="Meiryo UI" pitchFamily="50" charset="-128"/>
                <a:cs typeface="Meiryo UI" pitchFamily="50" charset="-128"/>
              </a:rPr>
              <a:t>336</a:t>
            </a:r>
            <a:r>
              <a:rPr lang="ja-JP" altLang="en-US" sz="1400" b="1" dirty="0" smtClean="0">
                <a:solidFill>
                  <a:schemeClr val="tx1"/>
                </a:solidFill>
                <a:latin typeface="Meiryo UI" pitchFamily="50" charset="-128"/>
                <a:ea typeface="Meiryo UI" pitchFamily="50" charset="-128"/>
                <a:cs typeface="Meiryo UI" pitchFamily="50" charset="-128"/>
              </a:rPr>
              <a:t>人</a:t>
            </a:r>
            <a:r>
              <a:rPr lang="ja-JP" altLang="en-US" sz="1400" b="1" dirty="0">
                <a:solidFill>
                  <a:schemeClr val="tx1"/>
                </a:solidFill>
                <a:latin typeface="Meiryo UI" pitchFamily="50" charset="-128"/>
                <a:ea typeface="Meiryo UI" pitchFamily="50" charset="-128"/>
                <a:cs typeface="Meiryo UI" pitchFamily="50" charset="-128"/>
              </a:rPr>
              <a:t>）となっており</a:t>
            </a:r>
            <a:r>
              <a:rPr lang="ja-JP" altLang="en-US" sz="1400" b="1" dirty="0" smtClean="0">
                <a:solidFill>
                  <a:schemeClr val="tx1"/>
                </a:solidFill>
                <a:latin typeface="Meiryo UI" pitchFamily="50" charset="-128"/>
                <a:ea typeface="Meiryo UI" pitchFamily="50" charset="-128"/>
                <a:cs typeface="Meiryo UI" pitchFamily="50" charset="-128"/>
              </a:rPr>
              <a:t>、最も</a:t>
            </a:r>
            <a:r>
              <a:rPr lang="ja-JP" altLang="en-US" sz="1400" b="1" dirty="0">
                <a:solidFill>
                  <a:schemeClr val="tx1"/>
                </a:solidFill>
                <a:latin typeface="Meiryo UI" pitchFamily="50" charset="-128"/>
                <a:ea typeface="Meiryo UI" pitchFamily="50" charset="-128"/>
                <a:cs typeface="Meiryo UI" pitchFamily="50" charset="-128"/>
              </a:rPr>
              <a:t>多い回答であった。これは</a:t>
            </a:r>
            <a:r>
              <a:rPr lang="ja-JP" altLang="en-US" sz="1400" b="1" dirty="0" smtClean="0">
                <a:solidFill>
                  <a:schemeClr val="tx1"/>
                </a:solidFill>
                <a:latin typeface="Meiryo UI" pitchFamily="50" charset="-128"/>
                <a:ea typeface="Meiryo UI" pitchFamily="50" charset="-128"/>
                <a:cs typeface="Meiryo UI" pitchFamily="50" charset="-128"/>
              </a:rPr>
              <a:t>、給与反映の基礎となった令和</a:t>
            </a:r>
            <a:r>
              <a:rPr lang="en-US" altLang="ja-JP" sz="1400" b="1" dirty="0" smtClean="0">
                <a:solidFill>
                  <a:schemeClr val="tx1"/>
                </a:solidFill>
                <a:latin typeface="Meiryo UI" pitchFamily="50" charset="-128"/>
                <a:ea typeface="Meiryo UI" pitchFamily="50" charset="-128"/>
                <a:cs typeface="Meiryo UI" pitchFamily="50" charset="-128"/>
              </a:rPr>
              <a:t>2</a:t>
            </a:r>
            <a:r>
              <a:rPr lang="ja-JP" altLang="en-US" sz="1400" b="1" dirty="0" smtClean="0">
                <a:solidFill>
                  <a:schemeClr val="tx1"/>
                </a:solidFill>
                <a:latin typeface="Meiryo UI" pitchFamily="50" charset="-128"/>
                <a:ea typeface="Meiryo UI" pitchFamily="50" charset="-128"/>
                <a:cs typeface="Meiryo UI" pitchFamily="50" charset="-128"/>
              </a:rPr>
              <a:t>年度の人事</a:t>
            </a:r>
            <a:r>
              <a:rPr lang="ja-JP" altLang="en-US" sz="1400" b="1" dirty="0">
                <a:solidFill>
                  <a:schemeClr val="tx1"/>
                </a:solidFill>
                <a:latin typeface="Meiryo UI" pitchFamily="50" charset="-128"/>
                <a:ea typeface="Meiryo UI" pitchFamily="50" charset="-128"/>
                <a:cs typeface="Meiryo UI" pitchFamily="50" charset="-128"/>
              </a:rPr>
              <a:t>評価結果で</a:t>
            </a:r>
            <a:r>
              <a:rPr lang="en-US" altLang="ja-JP" sz="1400" b="1" dirty="0">
                <a:solidFill>
                  <a:schemeClr val="tx1"/>
                </a:solidFill>
                <a:latin typeface="Meiryo UI" pitchFamily="50" charset="-128"/>
                <a:ea typeface="Meiryo UI" pitchFamily="50" charset="-128"/>
                <a:cs typeface="Meiryo UI" pitchFamily="50" charset="-128"/>
              </a:rPr>
              <a:t>B:</a:t>
            </a:r>
            <a:r>
              <a:rPr lang="ja-JP" altLang="en-US" sz="1400" b="1" dirty="0">
                <a:solidFill>
                  <a:schemeClr val="tx1"/>
                </a:solidFill>
                <a:latin typeface="Meiryo UI" pitchFamily="50" charset="-128"/>
                <a:ea typeface="Meiryo UI" pitchFamily="50" charset="-128"/>
                <a:cs typeface="Meiryo UI" pitchFamily="50" charset="-128"/>
              </a:rPr>
              <a:t>第</a:t>
            </a:r>
            <a:r>
              <a:rPr lang="en-US" altLang="ja-JP" sz="1400" b="1" dirty="0">
                <a:solidFill>
                  <a:schemeClr val="tx1"/>
                </a:solidFill>
                <a:latin typeface="Meiryo UI" pitchFamily="50" charset="-128"/>
                <a:ea typeface="Meiryo UI" pitchFamily="50" charset="-128"/>
                <a:cs typeface="Meiryo UI" pitchFamily="50" charset="-128"/>
              </a:rPr>
              <a:t>4</a:t>
            </a:r>
            <a:r>
              <a:rPr lang="ja-JP" altLang="en-US" sz="1400" b="1" dirty="0">
                <a:solidFill>
                  <a:schemeClr val="tx1"/>
                </a:solidFill>
                <a:latin typeface="Meiryo UI" pitchFamily="50" charset="-128"/>
                <a:ea typeface="Meiryo UI" pitchFamily="50" charset="-128"/>
                <a:cs typeface="Meiryo UI" pitchFamily="50" charset="-128"/>
              </a:rPr>
              <a:t>区分、</a:t>
            </a:r>
            <a:r>
              <a:rPr lang="en-US" altLang="ja-JP" sz="1400" b="1" dirty="0">
                <a:solidFill>
                  <a:schemeClr val="tx1"/>
                </a:solidFill>
                <a:latin typeface="Meiryo UI" pitchFamily="50" charset="-128"/>
                <a:ea typeface="Meiryo UI" pitchFamily="50" charset="-128"/>
                <a:cs typeface="Meiryo UI" pitchFamily="50" charset="-128"/>
              </a:rPr>
              <a:t>B:</a:t>
            </a:r>
            <a:r>
              <a:rPr lang="ja-JP" altLang="en-US" sz="1400" b="1" dirty="0">
                <a:solidFill>
                  <a:schemeClr val="tx1"/>
                </a:solidFill>
                <a:latin typeface="Meiryo UI" pitchFamily="50" charset="-128"/>
                <a:ea typeface="Meiryo UI" pitchFamily="50" charset="-128"/>
                <a:cs typeface="Meiryo UI" pitchFamily="50" charset="-128"/>
              </a:rPr>
              <a:t>第</a:t>
            </a:r>
            <a:r>
              <a:rPr lang="en-US" altLang="ja-JP" sz="1400" b="1" dirty="0">
                <a:solidFill>
                  <a:schemeClr val="tx1"/>
                </a:solidFill>
                <a:latin typeface="Meiryo UI" pitchFamily="50" charset="-128"/>
                <a:ea typeface="Meiryo UI" pitchFamily="50" charset="-128"/>
                <a:cs typeface="Meiryo UI" pitchFamily="50" charset="-128"/>
              </a:rPr>
              <a:t>5</a:t>
            </a:r>
            <a:r>
              <a:rPr lang="ja-JP" altLang="en-US" sz="1400" b="1" dirty="0" smtClean="0">
                <a:solidFill>
                  <a:schemeClr val="tx1"/>
                </a:solidFill>
                <a:latin typeface="Meiryo UI" pitchFamily="50" charset="-128"/>
                <a:ea typeface="Meiryo UI" pitchFamily="50" charset="-128"/>
                <a:cs typeface="Meiryo UI" pitchFamily="50" charset="-128"/>
              </a:rPr>
              <a:t>区分だった職員</a:t>
            </a:r>
            <a:r>
              <a:rPr lang="ja-JP" altLang="en-US" sz="1400" b="1" dirty="0">
                <a:solidFill>
                  <a:schemeClr val="tx1"/>
                </a:solidFill>
                <a:latin typeface="Meiryo UI" pitchFamily="50" charset="-128"/>
                <a:ea typeface="Meiryo UI" pitchFamily="50" charset="-128"/>
                <a:cs typeface="Meiryo UI" pitchFamily="50" charset="-128"/>
              </a:rPr>
              <a:t>の約</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sz="1400" b="1" dirty="0">
                <a:solidFill>
                  <a:schemeClr val="tx1"/>
                </a:solidFill>
                <a:latin typeface="Meiryo UI" pitchFamily="50" charset="-128"/>
                <a:ea typeface="Meiryo UI" pitchFamily="50" charset="-128"/>
                <a:cs typeface="Meiryo UI" pitchFamily="50" charset="-128"/>
              </a:rPr>
              <a:t>に相当する</a:t>
            </a:r>
            <a:r>
              <a:rPr lang="ja-JP" altLang="en-US" sz="1400" b="1" dirty="0" smtClean="0">
                <a:solidFill>
                  <a:schemeClr val="tx1"/>
                </a:solidFill>
                <a:latin typeface="Meiryo UI" pitchFamily="50" charset="-128"/>
                <a:ea typeface="Meiryo UI" pitchFamily="50" charset="-128"/>
                <a:cs typeface="Meiryo UI" pitchFamily="50" charset="-128"/>
              </a:rPr>
              <a:t>。</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14" name="二等辺三角形 13"/>
          <p:cNvSpPr/>
          <p:nvPr/>
        </p:nvSpPr>
        <p:spPr bwMode="auto">
          <a:xfrm flipV="1">
            <a:off x="3920244" y="5585219"/>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sp>
        <p:nvSpPr>
          <p:cNvPr id="15" name="Rectangle 80"/>
          <p:cNvSpPr>
            <a:spLocks noChangeArrowheads="1"/>
          </p:cNvSpPr>
          <p:nvPr/>
        </p:nvSpPr>
        <p:spPr bwMode="auto">
          <a:xfrm>
            <a:off x="3489039" y="1197223"/>
            <a:ext cx="2400300" cy="3603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■不満がなかった理由</a:t>
            </a:r>
          </a:p>
        </p:txBody>
      </p:sp>
      <p:sp>
        <p:nvSpPr>
          <p:cNvPr id="16" name="Rectangle 80"/>
          <p:cNvSpPr>
            <a:spLocks noChangeArrowheads="1"/>
          </p:cNvSpPr>
          <p:nvPr/>
        </p:nvSpPr>
        <p:spPr bwMode="auto">
          <a:xfrm>
            <a:off x="6220966" y="1197223"/>
            <a:ext cx="2383482" cy="3603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■不満があった理由</a:t>
            </a:r>
          </a:p>
        </p:txBody>
      </p:sp>
      <p:sp>
        <p:nvSpPr>
          <p:cNvPr id="24" name="Rectangle 80"/>
          <p:cNvSpPr>
            <a:spLocks noChangeArrowheads="1"/>
          </p:cNvSpPr>
          <p:nvPr/>
        </p:nvSpPr>
        <p:spPr bwMode="auto">
          <a:xfrm>
            <a:off x="277476" y="1197223"/>
            <a:ext cx="2988000" cy="3600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400" b="1" dirty="0">
                <a:latin typeface="Meiryo UI" pitchFamily="50" charset="-128"/>
                <a:ea typeface="Meiryo UI" pitchFamily="50" charset="-128"/>
                <a:cs typeface="Meiryo UI" pitchFamily="50" charset="-128"/>
              </a:rPr>
              <a:t>■給与反映についてどのように感じたか</a:t>
            </a:r>
          </a:p>
        </p:txBody>
      </p:sp>
      <p:pic>
        <p:nvPicPr>
          <p:cNvPr id="4" name="図 3"/>
          <p:cNvPicPr>
            <a:picLocks noChangeAspect="1"/>
          </p:cNvPicPr>
          <p:nvPr/>
        </p:nvPicPr>
        <p:blipFill>
          <a:blip r:embed="rId3"/>
          <a:stretch>
            <a:fillRect/>
          </a:stretch>
        </p:blipFill>
        <p:spPr>
          <a:xfrm>
            <a:off x="172167" y="1431758"/>
            <a:ext cx="3100533" cy="3238942"/>
          </a:xfrm>
          <a:prstGeom prst="rect">
            <a:avLst/>
          </a:prstGeom>
        </p:spPr>
      </p:pic>
      <p:pic>
        <p:nvPicPr>
          <p:cNvPr id="5" name="図 4"/>
          <p:cNvPicPr>
            <a:picLocks noChangeAspect="1"/>
          </p:cNvPicPr>
          <p:nvPr/>
        </p:nvPicPr>
        <p:blipFill>
          <a:blip r:embed="rId4"/>
          <a:stretch>
            <a:fillRect/>
          </a:stretch>
        </p:blipFill>
        <p:spPr>
          <a:xfrm>
            <a:off x="3378735" y="1377223"/>
            <a:ext cx="2629107" cy="3764813"/>
          </a:xfrm>
          <a:prstGeom prst="rect">
            <a:avLst/>
          </a:prstGeom>
        </p:spPr>
      </p:pic>
      <p:pic>
        <p:nvPicPr>
          <p:cNvPr id="6" name="図 5"/>
          <p:cNvPicPr>
            <a:picLocks noChangeAspect="1"/>
          </p:cNvPicPr>
          <p:nvPr/>
        </p:nvPicPr>
        <p:blipFill>
          <a:blip r:embed="rId5"/>
          <a:stretch>
            <a:fillRect/>
          </a:stretch>
        </p:blipFill>
        <p:spPr>
          <a:xfrm>
            <a:off x="6112902" y="1377223"/>
            <a:ext cx="2761442" cy="3732984"/>
          </a:xfrm>
          <a:prstGeom prst="rect">
            <a:avLst/>
          </a:prstGeom>
        </p:spPr>
      </p:pic>
    </p:spTree>
    <p:extLst>
      <p:ext uri="{BB962C8B-B14F-4D97-AF65-F5344CB8AC3E}">
        <p14:creationId xmlns:p14="http://schemas.microsoft.com/office/powerpoint/2010/main" val="110770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ー 3"/>
          <p:cNvSpPr>
            <a:spLocks noGrp="1"/>
          </p:cNvSpPr>
          <p:nvPr>
            <p:ph type="sldNum" sz="quarter" idx="10"/>
          </p:nvPr>
        </p:nvSpPr>
        <p:spPr>
          <a:xfrm>
            <a:off x="8604448" y="6629400"/>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8A2B4E63-5C6B-4386-875F-EB4AAD1461AD}" type="slidenum">
              <a:rPr lang="en-US" altLang="ja-JP" sz="1200" smtClean="0"/>
              <a:pPr/>
              <a:t>16</a:t>
            </a:fld>
            <a:endParaRPr lang="en-US" altLang="ja-JP" sz="1200" dirty="0"/>
          </a:p>
        </p:txBody>
      </p:sp>
      <p:sp>
        <p:nvSpPr>
          <p:cNvPr id="25603"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8201" name="Rectangle 80"/>
          <p:cNvSpPr>
            <a:spLocks noChangeArrowheads="1"/>
          </p:cNvSpPr>
          <p:nvPr/>
        </p:nvSpPr>
        <p:spPr bwMode="auto">
          <a:xfrm>
            <a:off x="53975" y="4666603"/>
            <a:ext cx="8982522" cy="1123595"/>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○半数の職員</a:t>
            </a:r>
            <a:r>
              <a:rPr lang="ja-JP" altLang="en-US" sz="1300" dirty="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a:solidFill>
                  <a:schemeClr val="tx1"/>
                </a:solidFill>
                <a:latin typeface="Meiryo UI" pitchFamily="50" charset="-128"/>
                <a:ea typeface="Meiryo UI" pitchFamily="50" charset="-128"/>
                <a:cs typeface="Meiryo UI" pitchFamily="50" charset="-128"/>
              </a:rPr>
              <a:t>51</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が給与反映の見直しによる執務意欲は「変わらない」</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③</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と回答。</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〇一方、約</a:t>
            </a:r>
            <a:r>
              <a:rPr lang="en-US" altLang="ja-JP" sz="1300" dirty="0" smtClean="0">
                <a:solidFill>
                  <a:schemeClr val="tx1"/>
                </a:solidFill>
                <a:latin typeface="Meiryo UI" pitchFamily="50" charset="-128"/>
                <a:ea typeface="Meiryo UI" pitchFamily="50" charset="-128"/>
                <a:cs typeface="Meiryo UI" pitchFamily="50" charset="-128"/>
              </a:rPr>
              <a:t>19</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①②</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が「向上した」、約</a:t>
            </a:r>
            <a:r>
              <a:rPr lang="en-US" altLang="ja-JP" sz="1300" dirty="0" smtClean="0">
                <a:solidFill>
                  <a:schemeClr val="tx1"/>
                </a:solidFill>
                <a:latin typeface="Meiryo UI" pitchFamily="50" charset="-128"/>
                <a:ea typeface="Meiryo UI" pitchFamily="50" charset="-128"/>
                <a:cs typeface="Meiryo UI" pitchFamily="50" charset="-128"/>
              </a:rPr>
              <a:t>13</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④⑤</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が「低下した」と回答。</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lnSpc>
                <a:spcPts val="19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○向上した理由</a:t>
            </a:r>
            <a:r>
              <a:rPr lang="ja-JP" altLang="en-US" sz="1300" dirty="0">
                <a:solidFill>
                  <a:schemeClr val="tx1"/>
                </a:solidFill>
                <a:latin typeface="Meiryo UI" pitchFamily="50" charset="-128"/>
                <a:ea typeface="Meiryo UI" pitchFamily="50" charset="-128"/>
                <a:cs typeface="Meiryo UI" pitchFamily="50" charset="-128"/>
              </a:rPr>
              <a:t>については、</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47</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4</a:t>
            </a:r>
            <a:r>
              <a:rPr lang="ja-JP" altLang="en-US" sz="1300" dirty="0" smtClean="0">
                <a:solidFill>
                  <a:schemeClr val="tx1"/>
                </a:solidFill>
                <a:latin typeface="Meiryo UI" pitchFamily="50" charset="-128"/>
                <a:ea typeface="Meiryo UI" pitchFamily="50" charset="-128"/>
                <a:cs typeface="Meiryo UI" pitchFamily="50" charset="-128"/>
              </a:rPr>
              <a:t>号給を超える昇給が新設されたため」</a:t>
            </a:r>
            <a:r>
              <a:rPr lang="ja-JP" altLang="en-US" sz="1300" dirty="0">
                <a:solidFill>
                  <a:schemeClr val="tx1"/>
                </a:solidFill>
                <a:latin typeface="Meiryo UI" pitchFamily="50" charset="-128"/>
                <a:ea typeface="Meiryo UI" pitchFamily="50" charset="-128"/>
                <a:cs typeface="Meiryo UI" pitchFamily="50" charset="-128"/>
              </a:rPr>
              <a:t>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9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○低下した理由</a:t>
            </a:r>
            <a:r>
              <a:rPr lang="ja-JP" altLang="en-US" sz="1300" dirty="0">
                <a:solidFill>
                  <a:schemeClr val="tx1"/>
                </a:solidFill>
                <a:latin typeface="Meiryo UI" pitchFamily="50" charset="-128"/>
                <a:ea typeface="Meiryo UI" pitchFamily="50" charset="-128"/>
                <a:cs typeface="Meiryo UI" pitchFamily="50" charset="-128"/>
              </a:rPr>
              <a:t>については、約</a:t>
            </a:r>
            <a:r>
              <a:rPr lang="en-US" altLang="ja-JP" sz="1300" dirty="0" smtClean="0">
                <a:solidFill>
                  <a:schemeClr val="tx1"/>
                </a:solidFill>
                <a:latin typeface="Meiryo UI" pitchFamily="50" charset="-128"/>
                <a:ea typeface="Meiryo UI" pitchFamily="50" charset="-128"/>
                <a:cs typeface="Meiryo UI" pitchFamily="50" charset="-128"/>
              </a:rPr>
              <a:t>25</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a:t>
            </a:r>
            <a:r>
              <a:rPr lang="ja-JP" altLang="en-US" sz="1300" dirty="0" smtClean="0">
                <a:solidFill>
                  <a:schemeClr val="tx1"/>
                </a:solidFill>
                <a:latin typeface="Meiryo UI" pitchFamily="50" charset="-128"/>
                <a:ea typeface="Meiryo UI" pitchFamily="50" charset="-128"/>
                <a:cs typeface="Meiryo UI" pitchFamily="50" charset="-128"/>
              </a:rPr>
              <a:t>「第四区分及び第五区分の</a:t>
            </a:r>
            <a:r>
              <a:rPr lang="ja-JP" altLang="en-US" sz="1300" dirty="0">
                <a:solidFill>
                  <a:schemeClr val="tx1"/>
                </a:solidFill>
                <a:latin typeface="Meiryo UI" pitchFamily="50" charset="-128"/>
                <a:ea typeface="Meiryo UI" pitchFamily="50" charset="-128"/>
                <a:cs typeface="Meiryo UI" pitchFamily="50" charset="-128"/>
              </a:rPr>
              <a:t>うち、絶対評価</a:t>
            </a:r>
            <a:r>
              <a:rPr lang="ja-JP" altLang="en-US" sz="1300" dirty="0" smtClean="0">
                <a:solidFill>
                  <a:schemeClr val="tx1"/>
                </a:solidFill>
                <a:latin typeface="Meiryo UI" pitchFamily="50" charset="-128"/>
                <a:ea typeface="Meiryo UI" pitchFamily="50" charset="-128"/>
                <a:cs typeface="Meiryo UI" pitchFamily="50" charset="-128"/>
              </a:rPr>
              <a:t>がＢで</a:t>
            </a:r>
            <a:r>
              <a:rPr lang="ja-JP" altLang="en-US" sz="1300" dirty="0">
                <a:solidFill>
                  <a:schemeClr val="tx1"/>
                </a:solidFill>
                <a:latin typeface="Meiryo UI" pitchFamily="50" charset="-128"/>
                <a:ea typeface="Meiryo UI" pitchFamily="50" charset="-128"/>
                <a:cs typeface="Meiryo UI" pitchFamily="50" charset="-128"/>
              </a:rPr>
              <a:t>あっても、１年間は３号給又は１号給の昇給となる</a:t>
            </a:r>
            <a:r>
              <a:rPr lang="ja-JP" altLang="en-US" sz="1300" dirty="0" smtClean="0">
                <a:solidFill>
                  <a:schemeClr val="tx1"/>
                </a:solidFill>
                <a:latin typeface="Meiryo UI" pitchFamily="50" charset="-128"/>
                <a:ea typeface="Meiryo UI" pitchFamily="50" charset="-128"/>
                <a:cs typeface="Meiryo UI" pitchFamily="50" charset="-128"/>
              </a:rPr>
              <a:t>ため」</a:t>
            </a:r>
            <a:r>
              <a:rPr lang="ja-JP" altLang="en-US" sz="1300" dirty="0">
                <a:solidFill>
                  <a:schemeClr val="tx1"/>
                </a:solidFill>
                <a:latin typeface="Meiryo UI" pitchFamily="50" charset="-128"/>
                <a:ea typeface="Meiryo UI" pitchFamily="50" charset="-128"/>
                <a:cs typeface="Meiryo UI" pitchFamily="50" charset="-128"/>
              </a:rPr>
              <a:t>と回答。</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AutoShape 84"/>
          <p:cNvSpPr>
            <a:spLocks noChangeArrowheads="1"/>
          </p:cNvSpPr>
          <p:nvPr/>
        </p:nvSpPr>
        <p:spPr bwMode="auto">
          <a:xfrm>
            <a:off x="244475" y="692816"/>
            <a:ext cx="8504238"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⑧</a:t>
            </a:r>
            <a:r>
              <a:rPr lang="en-US" altLang="ja-JP" sz="2000" b="1" dirty="0">
                <a:solidFill>
                  <a:schemeClr val="tx1"/>
                </a:solidFill>
                <a:latin typeface="Meiryo UI" pitchFamily="50" charset="-128"/>
                <a:ea typeface="Meiryo UI" pitchFamily="50" charset="-128"/>
                <a:cs typeface="Meiryo UI" pitchFamily="50" charset="-128"/>
              </a:rPr>
              <a:t>-2</a:t>
            </a:r>
            <a:r>
              <a:rPr lang="ja-JP" altLang="en-US" sz="2000" b="1" dirty="0">
                <a:solidFill>
                  <a:schemeClr val="tx1"/>
                </a:solidFill>
                <a:latin typeface="Meiryo UI" pitchFamily="50" charset="-128"/>
                <a:ea typeface="Meiryo UI" pitchFamily="50" charset="-128"/>
                <a:cs typeface="Meiryo UI" pitchFamily="50" charset="-128"/>
              </a:rPr>
              <a:t>　給与反映の</a:t>
            </a:r>
            <a:r>
              <a:rPr lang="ja-JP" altLang="en-US" sz="2000" b="1" dirty="0" smtClean="0">
                <a:solidFill>
                  <a:schemeClr val="tx1"/>
                </a:solidFill>
                <a:latin typeface="Meiryo UI" pitchFamily="50" charset="-128"/>
                <a:ea typeface="Meiryo UI" pitchFamily="50" charset="-128"/>
                <a:cs typeface="Meiryo UI" pitchFamily="50" charset="-128"/>
              </a:rPr>
              <a:t>見直し</a:t>
            </a:r>
            <a:r>
              <a:rPr lang="ja-JP" altLang="en-US" sz="2000" b="1" dirty="0">
                <a:solidFill>
                  <a:schemeClr val="tx1"/>
                </a:solidFill>
                <a:latin typeface="Meiryo UI" pitchFamily="50" charset="-128"/>
                <a:ea typeface="Meiryo UI" pitchFamily="50" charset="-128"/>
                <a:cs typeface="Meiryo UI" pitchFamily="50" charset="-128"/>
              </a:rPr>
              <a:t>に</a:t>
            </a:r>
            <a:r>
              <a:rPr lang="ja-JP" altLang="en-US" sz="2000" b="1" dirty="0" smtClean="0">
                <a:solidFill>
                  <a:schemeClr val="tx1"/>
                </a:solidFill>
                <a:latin typeface="Meiryo UI" pitchFamily="50" charset="-128"/>
                <a:ea typeface="Meiryo UI" pitchFamily="50" charset="-128"/>
                <a:cs typeface="Meiryo UI" pitchFamily="50" charset="-128"/>
              </a:rPr>
              <a:t>よる執務意欲の変化</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8" name="角丸四角形 17"/>
          <p:cNvSpPr/>
          <p:nvPr/>
        </p:nvSpPr>
        <p:spPr bwMode="auto">
          <a:xfrm>
            <a:off x="53974" y="5964689"/>
            <a:ext cx="8676259" cy="82717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buFont typeface="Wingdings" panose="05000000000000000000" pitchFamily="2" charset="2"/>
              <a:buChar char="Ø"/>
              <a:tabLst>
                <a:tab pos="4187825" algn="l"/>
              </a:tabLst>
              <a:defRPr/>
            </a:pPr>
            <a:r>
              <a:rPr lang="ja-JP" altLang="en-US" sz="1400" b="1" dirty="0">
                <a:solidFill>
                  <a:schemeClr val="tx1"/>
                </a:solidFill>
                <a:latin typeface="Meiryo UI" pitchFamily="50" charset="-128"/>
                <a:ea typeface="Meiryo UI" pitchFamily="50" charset="-128"/>
                <a:cs typeface="Meiryo UI" pitchFamily="50" charset="-128"/>
              </a:rPr>
              <a:t>見直しによる執務意欲の変化については、「</a:t>
            </a:r>
            <a:r>
              <a:rPr lang="ja-JP" altLang="en-US" sz="1400" b="1" dirty="0" smtClean="0">
                <a:solidFill>
                  <a:schemeClr val="tx1"/>
                </a:solidFill>
                <a:latin typeface="Meiryo UI" pitchFamily="50" charset="-128"/>
                <a:ea typeface="Meiryo UI" pitchFamily="50" charset="-128"/>
                <a:cs typeface="Meiryo UI" pitchFamily="50" charset="-128"/>
              </a:rPr>
              <a:t>変わらない」</a:t>
            </a:r>
            <a:r>
              <a:rPr lang="ja-JP" altLang="en-US" sz="1400" b="1" dirty="0">
                <a:solidFill>
                  <a:schemeClr val="tx1"/>
                </a:solidFill>
                <a:latin typeface="Meiryo UI" pitchFamily="50" charset="-128"/>
                <a:ea typeface="Meiryo UI" pitchFamily="50" charset="-128"/>
                <a:cs typeface="Meiryo UI" pitchFamily="50" charset="-128"/>
              </a:rPr>
              <a:t>が半数以上となっているが</a:t>
            </a:r>
            <a:r>
              <a:rPr lang="ja-JP" altLang="en-US" sz="1400" b="1" dirty="0" smtClean="0">
                <a:solidFill>
                  <a:schemeClr val="tx1"/>
                </a:solidFill>
                <a:latin typeface="Meiryo UI" pitchFamily="50" charset="-128"/>
                <a:ea typeface="Meiryo UI" pitchFamily="50" charset="-128"/>
                <a:cs typeface="Meiryo UI" pitchFamily="50" charset="-128"/>
              </a:rPr>
              <a:t>、低下した理由と</a:t>
            </a:r>
            <a:r>
              <a:rPr lang="ja-JP" altLang="en-US" sz="1400" b="1" dirty="0">
                <a:solidFill>
                  <a:schemeClr val="tx1"/>
                </a:solidFill>
                <a:latin typeface="Meiryo UI" pitchFamily="50" charset="-128"/>
                <a:ea typeface="Meiryo UI" pitchFamily="50" charset="-128"/>
                <a:cs typeface="Meiryo UI" pitchFamily="50" charset="-128"/>
              </a:rPr>
              <a:t>して「第四区分及び第五区分のうち、絶対評価がＢであっても、１年間は３号給又は１号給の昇給となるため</a:t>
            </a:r>
            <a:r>
              <a:rPr lang="ja-JP" altLang="en-US" sz="1400" b="1" dirty="0" smtClean="0">
                <a:solidFill>
                  <a:schemeClr val="tx1"/>
                </a:solidFill>
                <a:latin typeface="Meiryo UI" pitchFamily="50" charset="-128"/>
                <a:ea typeface="Meiryo UI" pitchFamily="50" charset="-128"/>
                <a:cs typeface="Meiryo UI" pitchFamily="50" charset="-128"/>
              </a:rPr>
              <a:t>」の割合が高くなっている。昇給</a:t>
            </a:r>
            <a:r>
              <a:rPr lang="ja-JP" altLang="en-US" sz="1400" b="1" dirty="0">
                <a:solidFill>
                  <a:schemeClr val="tx1"/>
                </a:solidFill>
                <a:latin typeface="Meiryo UI" pitchFamily="50" charset="-128"/>
                <a:ea typeface="Meiryo UI" pitchFamily="50" charset="-128"/>
                <a:cs typeface="Meiryo UI" pitchFamily="50" charset="-128"/>
              </a:rPr>
              <a:t>号数の調整時期が令和５年</a:t>
            </a:r>
            <a:r>
              <a:rPr lang="ja-JP" altLang="en-US" sz="1400" b="1" dirty="0" smtClean="0">
                <a:solidFill>
                  <a:schemeClr val="tx1"/>
                </a:solidFill>
                <a:latin typeface="Meiryo UI" pitchFamily="50" charset="-128"/>
                <a:ea typeface="Meiryo UI" pitchFamily="50" charset="-128"/>
                <a:cs typeface="Meiryo UI" pitchFamily="50" charset="-128"/>
              </a:rPr>
              <a:t>１月と未到来のため、</a:t>
            </a:r>
            <a:r>
              <a:rPr lang="ja-JP" altLang="en-US" sz="1400" b="1" dirty="0">
                <a:solidFill>
                  <a:schemeClr val="tx1"/>
                </a:solidFill>
                <a:latin typeface="Meiryo UI" pitchFamily="50" charset="-128"/>
                <a:ea typeface="Meiryo UI" pitchFamily="50" charset="-128"/>
                <a:cs typeface="Meiryo UI" pitchFamily="50" charset="-128"/>
              </a:rPr>
              <a:t>引き続き給与反映の執務意欲</a:t>
            </a:r>
            <a:r>
              <a:rPr lang="ja-JP" altLang="en-US" sz="1400" b="1" dirty="0" smtClean="0">
                <a:solidFill>
                  <a:schemeClr val="tx1"/>
                </a:solidFill>
                <a:latin typeface="Meiryo UI" pitchFamily="50" charset="-128"/>
                <a:ea typeface="Meiryo UI" pitchFamily="50" charset="-128"/>
                <a:cs typeface="Meiryo UI" pitchFamily="50" charset="-128"/>
              </a:rPr>
              <a:t>の変化</a:t>
            </a:r>
            <a:r>
              <a:rPr lang="ja-JP" altLang="en-US" sz="1400" b="1" dirty="0">
                <a:solidFill>
                  <a:schemeClr val="tx1"/>
                </a:solidFill>
                <a:latin typeface="Meiryo UI" pitchFamily="50" charset="-128"/>
                <a:ea typeface="Meiryo UI" pitchFamily="50" charset="-128"/>
                <a:cs typeface="Meiryo UI" pitchFamily="50" charset="-128"/>
              </a:rPr>
              <a:t>は注視していくこと</a:t>
            </a:r>
            <a:r>
              <a:rPr lang="ja-JP" altLang="en-US" sz="1400" b="1" dirty="0" smtClean="0">
                <a:solidFill>
                  <a:schemeClr val="tx1"/>
                </a:solidFill>
                <a:latin typeface="Meiryo UI" pitchFamily="50" charset="-128"/>
                <a:ea typeface="Meiryo UI" pitchFamily="50" charset="-128"/>
                <a:cs typeface="Meiryo UI" pitchFamily="50" charset="-128"/>
              </a:rPr>
              <a:t>が</a:t>
            </a:r>
            <a:r>
              <a:rPr lang="ja-JP" altLang="en-US" sz="1400" b="1" dirty="0">
                <a:solidFill>
                  <a:schemeClr val="tx1"/>
                </a:solidFill>
                <a:latin typeface="Meiryo UI" pitchFamily="50" charset="-128"/>
                <a:ea typeface="Meiryo UI" pitchFamily="50" charset="-128"/>
                <a:cs typeface="Meiryo UI" pitchFamily="50" charset="-128"/>
              </a:rPr>
              <a:t>必要</a:t>
            </a:r>
            <a:r>
              <a:rPr lang="ja-JP" altLang="en-US" sz="1400" b="1" dirty="0" smtClean="0">
                <a:solidFill>
                  <a:schemeClr val="tx1"/>
                </a:solidFill>
                <a:latin typeface="Meiryo UI" pitchFamily="50" charset="-128"/>
                <a:ea typeface="Meiryo UI" pitchFamily="50" charset="-128"/>
                <a:cs typeface="Meiryo UI" pitchFamily="50" charset="-128"/>
              </a:rPr>
              <a:t>で</a:t>
            </a:r>
            <a:r>
              <a:rPr lang="ja-JP" altLang="en-US" sz="1400" b="1" dirty="0">
                <a:solidFill>
                  <a:schemeClr val="tx1"/>
                </a:solidFill>
                <a:latin typeface="Meiryo UI" pitchFamily="50" charset="-128"/>
                <a:ea typeface="Meiryo UI" pitchFamily="50" charset="-128"/>
                <a:cs typeface="Meiryo UI" pitchFamily="50" charset="-128"/>
              </a:rPr>
              <a:t>ある。</a:t>
            </a:r>
          </a:p>
        </p:txBody>
      </p:sp>
      <p:sp>
        <p:nvSpPr>
          <p:cNvPr id="14" name="二等辺三角形 13"/>
          <p:cNvSpPr/>
          <p:nvPr/>
        </p:nvSpPr>
        <p:spPr bwMode="auto">
          <a:xfrm flipV="1">
            <a:off x="3995650" y="5821143"/>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sp>
        <p:nvSpPr>
          <p:cNvPr id="15" name="Rectangle 80"/>
          <p:cNvSpPr>
            <a:spLocks noChangeArrowheads="1"/>
          </p:cNvSpPr>
          <p:nvPr/>
        </p:nvSpPr>
        <p:spPr bwMode="auto">
          <a:xfrm>
            <a:off x="3615128" y="1192419"/>
            <a:ext cx="2400300" cy="3603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smtClean="0">
                <a:latin typeface="Meiryo UI" pitchFamily="50" charset="-128"/>
                <a:ea typeface="Meiryo UI" pitchFamily="50" charset="-128"/>
                <a:cs typeface="Meiryo UI" pitchFamily="50" charset="-128"/>
              </a:rPr>
              <a:t>■向上した理由</a:t>
            </a:r>
            <a:endParaRPr lang="ja-JP" altLang="en-US" sz="1800" b="1" dirty="0">
              <a:latin typeface="Meiryo UI" pitchFamily="50" charset="-128"/>
              <a:ea typeface="Meiryo UI" pitchFamily="50" charset="-128"/>
              <a:cs typeface="Meiryo UI" pitchFamily="50" charset="-128"/>
            </a:endParaRPr>
          </a:p>
        </p:txBody>
      </p:sp>
      <p:sp>
        <p:nvSpPr>
          <p:cNvPr id="24" name="Rectangle 80"/>
          <p:cNvSpPr>
            <a:spLocks noChangeArrowheads="1"/>
          </p:cNvSpPr>
          <p:nvPr/>
        </p:nvSpPr>
        <p:spPr bwMode="auto">
          <a:xfrm>
            <a:off x="102708" y="1197223"/>
            <a:ext cx="3218574" cy="3600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300" b="1" dirty="0">
                <a:latin typeface="Meiryo UI" pitchFamily="50" charset="-128"/>
                <a:ea typeface="Meiryo UI" pitchFamily="50" charset="-128"/>
                <a:cs typeface="Meiryo UI" pitchFamily="50" charset="-128"/>
              </a:rPr>
              <a:t>■給与</a:t>
            </a:r>
            <a:r>
              <a:rPr lang="ja-JP" altLang="en-US" sz="1300" b="1" dirty="0" smtClean="0">
                <a:latin typeface="Meiryo UI" pitchFamily="50" charset="-128"/>
                <a:ea typeface="Meiryo UI" pitchFamily="50" charset="-128"/>
                <a:cs typeface="Meiryo UI" pitchFamily="50" charset="-128"/>
              </a:rPr>
              <a:t>反映の見直しによる執務意欲の変化</a:t>
            </a:r>
            <a:endParaRPr lang="ja-JP" altLang="en-US" sz="1300" b="1" dirty="0">
              <a:latin typeface="Meiryo UI" pitchFamily="50" charset="-128"/>
              <a:ea typeface="Meiryo UI" pitchFamily="50" charset="-128"/>
              <a:cs typeface="Meiryo UI" pitchFamily="50" charset="-128"/>
            </a:endParaRPr>
          </a:p>
        </p:txBody>
      </p:sp>
      <p:sp>
        <p:nvSpPr>
          <p:cNvPr id="19" name="Rectangle 80"/>
          <p:cNvSpPr>
            <a:spLocks noChangeArrowheads="1"/>
          </p:cNvSpPr>
          <p:nvPr/>
        </p:nvSpPr>
        <p:spPr bwMode="auto">
          <a:xfrm>
            <a:off x="6492417" y="1192420"/>
            <a:ext cx="2400300" cy="3603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smtClean="0">
                <a:latin typeface="Meiryo UI" pitchFamily="50" charset="-128"/>
                <a:ea typeface="Meiryo UI" pitchFamily="50" charset="-128"/>
                <a:cs typeface="Meiryo UI" pitchFamily="50" charset="-128"/>
              </a:rPr>
              <a:t>■低下した理由</a:t>
            </a:r>
            <a:endParaRPr lang="ja-JP" altLang="en-US" sz="1800" b="1" dirty="0">
              <a:latin typeface="Meiryo UI" pitchFamily="50" charset="-128"/>
              <a:ea typeface="Meiryo UI" pitchFamily="50" charset="-128"/>
              <a:cs typeface="Meiryo UI" pitchFamily="50" charset="-128"/>
            </a:endParaRPr>
          </a:p>
        </p:txBody>
      </p:sp>
      <p:pic>
        <p:nvPicPr>
          <p:cNvPr id="2" name="図 1"/>
          <p:cNvPicPr>
            <a:picLocks noChangeAspect="1"/>
          </p:cNvPicPr>
          <p:nvPr/>
        </p:nvPicPr>
        <p:blipFill>
          <a:blip r:embed="rId3"/>
          <a:stretch>
            <a:fillRect/>
          </a:stretch>
        </p:blipFill>
        <p:spPr>
          <a:xfrm>
            <a:off x="111752" y="1388121"/>
            <a:ext cx="3154020" cy="3385729"/>
          </a:xfrm>
          <a:prstGeom prst="rect">
            <a:avLst/>
          </a:prstGeom>
        </p:spPr>
      </p:pic>
      <p:pic>
        <p:nvPicPr>
          <p:cNvPr id="4" name="図 3"/>
          <p:cNvPicPr>
            <a:picLocks noChangeAspect="1"/>
          </p:cNvPicPr>
          <p:nvPr/>
        </p:nvPicPr>
        <p:blipFill>
          <a:blip r:embed="rId4"/>
          <a:stretch>
            <a:fillRect/>
          </a:stretch>
        </p:blipFill>
        <p:spPr>
          <a:xfrm>
            <a:off x="3413572" y="1361978"/>
            <a:ext cx="2565592" cy="3864895"/>
          </a:xfrm>
          <a:prstGeom prst="rect">
            <a:avLst/>
          </a:prstGeom>
        </p:spPr>
      </p:pic>
      <p:pic>
        <p:nvPicPr>
          <p:cNvPr id="5" name="図 4"/>
          <p:cNvPicPr>
            <a:picLocks noChangeAspect="1"/>
          </p:cNvPicPr>
          <p:nvPr/>
        </p:nvPicPr>
        <p:blipFill>
          <a:blip r:embed="rId5"/>
          <a:stretch>
            <a:fillRect/>
          </a:stretch>
        </p:blipFill>
        <p:spPr>
          <a:xfrm>
            <a:off x="6180721" y="1361978"/>
            <a:ext cx="2913553" cy="3764116"/>
          </a:xfrm>
          <a:prstGeom prst="rect">
            <a:avLst/>
          </a:prstGeom>
        </p:spPr>
      </p:pic>
    </p:spTree>
    <p:extLst>
      <p:ext uri="{BB962C8B-B14F-4D97-AF65-F5344CB8AC3E}">
        <p14:creationId xmlns:p14="http://schemas.microsoft.com/office/powerpoint/2010/main" val="3463179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ー 3"/>
          <p:cNvSpPr>
            <a:spLocks noGrp="1"/>
          </p:cNvSpPr>
          <p:nvPr>
            <p:ph type="sldNum" sz="quarter" idx="10"/>
          </p:nvPr>
        </p:nvSpPr>
        <p:spPr>
          <a:xfrm>
            <a:off x="8676456" y="6629400"/>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8A2B4E63-5C6B-4386-875F-EB4AAD1461AD}" type="slidenum">
              <a:rPr lang="en-US" altLang="ja-JP" sz="1200" smtClean="0"/>
              <a:pPr/>
              <a:t>17</a:t>
            </a:fld>
            <a:endParaRPr lang="en-US" altLang="ja-JP" sz="1200" dirty="0"/>
          </a:p>
        </p:txBody>
      </p:sp>
      <p:sp>
        <p:nvSpPr>
          <p:cNvPr id="25603"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8201" name="Rectangle 80"/>
          <p:cNvSpPr>
            <a:spLocks noChangeArrowheads="1"/>
          </p:cNvSpPr>
          <p:nvPr/>
        </p:nvSpPr>
        <p:spPr bwMode="auto">
          <a:xfrm>
            <a:off x="179512" y="4793801"/>
            <a:ext cx="8712968" cy="943604"/>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1900"/>
              </a:lnSpc>
              <a:tabLst>
                <a:tab pos="4187825" algn="l"/>
              </a:tabLst>
              <a:defRPr/>
            </a:pPr>
            <a:r>
              <a:rPr lang="ja-JP" altLang="en-US" sz="1200" dirty="0">
                <a:solidFill>
                  <a:schemeClr val="tx1"/>
                </a:solidFill>
                <a:latin typeface="Meiryo UI" pitchFamily="50" charset="-128"/>
                <a:ea typeface="Meiryo UI" pitchFamily="50" charset="-128"/>
                <a:cs typeface="Meiryo UI" pitchFamily="50" charset="-128"/>
              </a:rPr>
              <a:t>○給与反映については</a:t>
            </a:r>
            <a:r>
              <a:rPr lang="ja-JP" altLang="en-US" sz="1200" dirty="0" smtClean="0">
                <a:solidFill>
                  <a:schemeClr val="tx1"/>
                </a:solidFill>
                <a:latin typeface="Meiryo UI" pitchFamily="50" charset="-128"/>
                <a:ea typeface="Meiryo UI" pitchFamily="50" charset="-128"/>
                <a:cs typeface="Meiryo UI" pitchFamily="50" charset="-128"/>
              </a:rPr>
              <a:t>、約</a:t>
            </a:r>
            <a:r>
              <a:rPr lang="en-US" altLang="ja-JP" sz="1200" dirty="0" smtClean="0">
                <a:solidFill>
                  <a:schemeClr val="tx1"/>
                </a:solidFill>
                <a:latin typeface="Meiryo UI" pitchFamily="50" charset="-128"/>
                <a:ea typeface="Meiryo UI" pitchFamily="50" charset="-128"/>
                <a:cs typeface="Meiryo UI" pitchFamily="50" charset="-128"/>
              </a:rPr>
              <a:t>50</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3,488</a:t>
            </a:r>
            <a:r>
              <a:rPr lang="ja-JP" altLang="en-US" sz="1200" dirty="0" smtClean="0">
                <a:solidFill>
                  <a:schemeClr val="tx1"/>
                </a:solidFill>
                <a:latin typeface="Meiryo UI" pitchFamily="50" charset="-128"/>
                <a:ea typeface="Meiryo UI" pitchFamily="50" charset="-128"/>
                <a:cs typeface="Meiryo UI" pitchFamily="50" charset="-128"/>
              </a:rPr>
              <a:t>人</a:t>
            </a:r>
            <a:r>
              <a:rPr lang="en-US" altLang="ja-JP" sz="1200" dirty="0">
                <a:solidFill>
                  <a:schemeClr val="tx1"/>
                </a:solidFill>
                <a:latin typeface="Meiryo UI" pitchFamily="50" charset="-128"/>
                <a:ea typeface="Meiryo UI" pitchFamily="50" charset="-128"/>
                <a:cs typeface="Meiryo UI" pitchFamily="50" charset="-128"/>
              </a:rPr>
              <a:t>/6,921</a:t>
            </a:r>
            <a:r>
              <a:rPr lang="ja-JP" altLang="en-US" sz="1200" dirty="0">
                <a:solidFill>
                  <a:schemeClr val="tx1"/>
                </a:solidFill>
                <a:latin typeface="Meiryo UI" pitchFamily="50" charset="-128"/>
                <a:ea typeface="Meiryo UI" pitchFamily="50" charset="-128"/>
                <a:cs typeface="Meiryo UI" pitchFamily="50" charset="-128"/>
              </a:rPr>
              <a:t>人</a:t>
            </a:r>
            <a:r>
              <a:rPr lang="ja-JP" altLang="en-US" sz="1200" dirty="0" smtClean="0">
                <a:solidFill>
                  <a:schemeClr val="tx1"/>
                </a:solidFill>
                <a:latin typeface="Meiryo UI" pitchFamily="50" charset="-128"/>
                <a:ea typeface="Meiryo UI" pitchFamily="50" charset="-128"/>
                <a:cs typeface="Meiryo UI" pitchFamily="50" charset="-128"/>
              </a:rPr>
              <a:t>）が「給与反映の改善が必要」、約</a:t>
            </a:r>
            <a:r>
              <a:rPr lang="en-US" altLang="ja-JP" sz="1200" dirty="0">
                <a:solidFill>
                  <a:schemeClr val="tx1"/>
                </a:solidFill>
                <a:latin typeface="Meiryo UI" pitchFamily="50" charset="-128"/>
                <a:ea typeface="Meiryo UI" pitchFamily="50" charset="-128"/>
                <a:cs typeface="Meiryo UI" pitchFamily="50" charset="-128"/>
              </a:rPr>
              <a:t>46</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3,159</a:t>
            </a:r>
            <a:r>
              <a:rPr lang="ja-JP" altLang="en-US" sz="1200" dirty="0" smtClean="0">
                <a:solidFill>
                  <a:schemeClr val="tx1"/>
                </a:solidFill>
                <a:latin typeface="Meiryo UI" pitchFamily="50" charset="-128"/>
                <a:ea typeface="Meiryo UI" pitchFamily="50" charset="-128"/>
                <a:cs typeface="Meiryo UI" pitchFamily="50" charset="-128"/>
              </a:rPr>
              <a:t>人</a:t>
            </a:r>
            <a:r>
              <a:rPr lang="en-US" altLang="ja-JP" sz="1200" dirty="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6,921</a:t>
            </a:r>
            <a:r>
              <a:rPr lang="ja-JP" altLang="en-US" sz="1200" dirty="0" smtClean="0">
                <a:solidFill>
                  <a:schemeClr val="tx1"/>
                </a:solidFill>
                <a:latin typeface="Meiryo UI" pitchFamily="50" charset="-128"/>
                <a:ea typeface="Meiryo UI" pitchFamily="50" charset="-128"/>
                <a:cs typeface="Meiryo UI" pitchFamily="50" charset="-128"/>
              </a:rPr>
              <a:t>人</a:t>
            </a:r>
            <a:r>
              <a:rPr lang="ja-JP" altLang="en-US" sz="1200" dirty="0">
                <a:solidFill>
                  <a:schemeClr val="tx1"/>
                </a:solidFill>
                <a:latin typeface="Meiryo UI" pitchFamily="50" charset="-128"/>
                <a:ea typeface="Meiryo UI" pitchFamily="50" charset="-128"/>
                <a:cs typeface="Meiryo UI" pitchFamily="50" charset="-128"/>
              </a:rPr>
              <a:t>）が「現行どおりでよい」との回答であった。</a:t>
            </a:r>
            <a:endParaRPr lang="en-US" altLang="ja-JP" sz="1200" strike="sngStrike" dirty="0">
              <a:solidFill>
                <a:schemeClr val="tx1"/>
              </a:solidFill>
              <a:latin typeface="Meiryo UI" pitchFamily="50" charset="-128"/>
              <a:ea typeface="Meiryo UI" pitchFamily="50" charset="-128"/>
              <a:cs typeface="Meiryo UI" pitchFamily="50" charset="-128"/>
            </a:endParaRPr>
          </a:p>
          <a:p>
            <a:pPr eaLnBrk="1" hangingPunct="1">
              <a:lnSpc>
                <a:spcPts val="1900"/>
              </a:lnSpc>
              <a:tabLst>
                <a:tab pos="4187825" algn="l"/>
              </a:tabLst>
              <a:defRPr/>
            </a:pPr>
            <a:r>
              <a:rPr lang="ja-JP" altLang="en-US" sz="1200" dirty="0">
                <a:solidFill>
                  <a:schemeClr val="tx1"/>
                </a:solidFill>
                <a:latin typeface="Meiryo UI" pitchFamily="50" charset="-128"/>
                <a:ea typeface="Meiryo UI" pitchFamily="50" charset="-128"/>
                <a:cs typeface="Meiryo UI" pitchFamily="50" charset="-128"/>
              </a:rPr>
              <a:t>○改善内容では、</a:t>
            </a:r>
            <a:r>
              <a:rPr lang="ja-JP" altLang="en-US" sz="1200" dirty="0" smtClean="0">
                <a:solidFill>
                  <a:schemeClr val="tx1"/>
                </a:solidFill>
                <a:latin typeface="Meiryo UI" pitchFamily="50" charset="-128"/>
                <a:ea typeface="Meiryo UI" pitchFamily="50" charset="-128"/>
                <a:cs typeface="Meiryo UI" pitchFamily="50" charset="-128"/>
              </a:rPr>
              <a:t>約</a:t>
            </a:r>
            <a:r>
              <a:rPr lang="en-US" altLang="ja-JP" sz="1200" dirty="0">
                <a:solidFill>
                  <a:schemeClr val="tx1"/>
                </a:solidFill>
                <a:latin typeface="Meiryo UI" pitchFamily="50" charset="-128"/>
                <a:ea typeface="Meiryo UI" pitchFamily="50" charset="-128"/>
                <a:cs typeface="Meiryo UI" pitchFamily="50" charset="-128"/>
              </a:rPr>
              <a:t>34</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①②</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が「絶対評価結果が「</a:t>
            </a:r>
            <a:r>
              <a:rPr lang="en-US" altLang="ja-JP" sz="1200" dirty="0">
                <a:solidFill>
                  <a:schemeClr val="tx1"/>
                </a:solidFill>
                <a:latin typeface="Meiryo UI" pitchFamily="50" charset="-128"/>
                <a:ea typeface="Meiryo UI" pitchFamily="50" charset="-128"/>
                <a:cs typeface="Meiryo UI" pitchFamily="50" charset="-128"/>
              </a:rPr>
              <a:t>B</a:t>
            </a:r>
            <a:r>
              <a:rPr lang="ja-JP" altLang="en-US" sz="1200" dirty="0">
                <a:solidFill>
                  <a:schemeClr val="tx1"/>
                </a:solidFill>
                <a:latin typeface="Meiryo UI" pitchFamily="50" charset="-128"/>
                <a:ea typeface="Meiryo UI" pitchFamily="50" charset="-128"/>
                <a:cs typeface="Meiryo UI" pitchFamily="50" charset="-128"/>
              </a:rPr>
              <a:t>」の場合は、相対評価結果に関わらず、昇給号数を４号とする」、約</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⑥⑧</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が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絶対評価結果が「</a:t>
            </a:r>
            <a:r>
              <a:rPr lang="en-US" altLang="ja-JP" sz="1200" dirty="0">
                <a:solidFill>
                  <a:schemeClr val="tx1"/>
                </a:solidFill>
                <a:latin typeface="Meiryo UI" pitchFamily="50" charset="-128"/>
                <a:ea typeface="Meiryo UI" pitchFamily="50" charset="-128"/>
                <a:cs typeface="Meiryo UI" pitchFamily="50" charset="-128"/>
              </a:rPr>
              <a:t>C</a:t>
            </a:r>
            <a:r>
              <a:rPr lang="ja-JP" altLang="en-US" sz="1200" dirty="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D</a:t>
            </a:r>
            <a:r>
              <a:rPr lang="ja-JP" altLang="en-US" sz="1200" dirty="0">
                <a:solidFill>
                  <a:schemeClr val="tx1"/>
                </a:solidFill>
                <a:latin typeface="Meiryo UI" pitchFamily="50" charset="-128"/>
                <a:ea typeface="Meiryo UI" pitchFamily="50" charset="-128"/>
                <a:cs typeface="Meiryo UI" pitchFamily="50" charset="-128"/>
              </a:rPr>
              <a:t>」となった場合であっても、昇給効果を単年度に限定又は挽回できる制度とする」との回答であった。</a:t>
            </a:r>
          </a:p>
        </p:txBody>
      </p:sp>
      <p:sp>
        <p:nvSpPr>
          <p:cNvPr id="12" name="AutoShape 84"/>
          <p:cNvSpPr>
            <a:spLocks noChangeArrowheads="1"/>
          </p:cNvSpPr>
          <p:nvPr/>
        </p:nvSpPr>
        <p:spPr bwMode="auto">
          <a:xfrm>
            <a:off x="244475" y="714375"/>
            <a:ext cx="8504238" cy="44291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⑧</a:t>
            </a:r>
            <a:r>
              <a:rPr lang="en-US" altLang="ja-JP" sz="2000" b="1" dirty="0" smtClean="0">
                <a:solidFill>
                  <a:schemeClr val="tx1"/>
                </a:solidFill>
                <a:latin typeface="Meiryo UI" pitchFamily="50" charset="-128"/>
                <a:ea typeface="Meiryo UI" pitchFamily="50" charset="-128"/>
                <a:cs typeface="Meiryo UI" pitchFamily="50" charset="-128"/>
              </a:rPr>
              <a:t>-3</a:t>
            </a:r>
            <a:r>
              <a:rPr lang="ja-JP" altLang="en-US" sz="2000" b="1" dirty="0">
                <a:solidFill>
                  <a:schemeClr val="tx1"/>
                </a:solidFill>
                <a:latin typeface="Meiryo UI" pitchFamily="50" charset="-128"/>
                <a:ea typeface="Meiryo UI" pitchFamily="50" charset="-128"/>
                <a:cs typeface="Meiryo UI" pitchFamily="50" charset="-128"/>
              </a:rPr>
              <a:t>　給与反映（昇給・勤勉）の改善点について</a:t>
            </a:r>
          </a:p>
        </p:txBody>
      </p:sp>
      <p:sp>
        <p:nvSpPr>
          <p:cNvPr id="10" name="Rectangle 80"/>
          <p:cNvSpPr>
            <a:spLocks noChangeArrowheads="1"/>
          </p:cNvSpPr>
          <p:nvPr/>
        </p:nvSpPr>
        <p:spPr bwMode="auto">
          <a:xfrm>
            <a:off x="395536" y="1209089"/>
            <a:ext cx="2808312" cy="3603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600" b="1" dirty="0">
                <a:latin typeface="Meiryo UI" pitchFamily="50" charset="-128"/>
                <a:ea typeface="Meiryo UI" pitchFamily="50" charset="-128"/>
                <a:cs typeface="Meiryo UI" pitchFamily="50" charset="-128"/>
              </a:rPr>
              <a:t>■給与反映の改善について</a:t>
            </a:r>
          </a:p>
        </p:txBody>
      </p:sp>
      <p:sp>
        <p:nvSpPr>
          <p:cNvPr id="18" name="角丸四角形 17"/>
          <p:cNvSpPr/>
          <p:nvPr/>
        </p:nvSpPr>
        <p:spPr bwMode="auto">
          <a:xfrm>
            <a:off x="153833" y="5901913"/>
            <a:ext cx="8738647" cy="936479"/>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buFont typeface="Wingdings" panose="05000000000000000000" pitchFamily="2" charset="2"/>
              <a:buChar char="Ø"/>
              <a:tabLst>
                <a:tab pos="4187825" algn="l"/>
              </a:tabLst>
              <a:defRPr/>
            </a:pPr>
            <a:r>
              <a:rPr lang="ja-JP" altLang="en-US" sz="1400" b="1" dirty="0" smtClean="0">
                <a:solidFill>
                  <a:schemeClr val="tx1"/>
                </a:solidFill>
                <a:latin typeface="Meiryo UI" pitchFamily="50" charset="-128"/>
                <a:ea typeface="Meiryo UI" pitchFamily="50" charset="-128"/>
                <a:cs typeface="Meiryo UI" pitchFamily="50" charset="-128"/>
              </a:rPr>
              <a:t>「現行どおりでよい」との回答が昨年度より増加しているものの、「</a:t>
            </a:r>
            <a:r>
              <a:rPr lang="ja-JP" altLang="en-US" sz="1400" b="1" dirty="0">
                <a:solidFill>
                  <a:schemeClr val="tx1"/>
                </a:solidFill>
                <a:latin typeface="Meiryo UI" pitchFamily="50" charset="-128"/>
                <a:ea typeface="Meiryo UI" pitchFamily="50" charset="-128"/>
                <a:cs typeface="Meiryo UI" pitchFamily="50" charset="-128"/>
              </a:rPr>
              <a:t>給与反映の改善が必要」との回答</a:t>
            </a:r>
            <a:r>
              <a:rPr lang="ja-JP" altLang="en-US" sz="1400" b="1" dirty="0" smtClean="0">
                <a:solidFill>
                  <a:schemeClr val="tx1"/>
                </a:solidFill>
                <a:latin typeface="Meiryo UI" pitchFamily="50" charset="-128"/>
                <a:ea typeface="Meiryo UI" pitchFamily="50" charset="-128"/>
                <a:cs typeface="Meiryo UI" pitchFamily="50" charset="-128"/>
              </a:rPr>
              <a:t>は、約</a:t>
            </a:r>
            <a:r>
              <a:rPr lang="en-US" altLang="ja-JP" sz="1400" b="1" dirty="0" smtClean="0">
                <a:solidFill>
                  <a:schemeClr val="tx1"/>
                </a:solidFill>
                <a:latin typeface="Meiryo UI" pitchFamily="50" charset="-128"/>
                <a:ea typeface="Meiryo UI" pitchFamily="50" charset="-128"/>
                <a:cs typeface="Meiryo UI" pitchFamily="50" charset="-128"/>
              </a:rPr>
              <a:t>50</a:t>
            </a:r>
            <a:r>
              <a:rPr lang="ja-JP" altLang="en-US" sz="1400" b="1" dirty="0" smtClean="0">
                <a:solidFill>
                  <a:schemeClr val="tx1"/>
                </a:solidFill>
                <a:latin typeface="Meiryo UI" pitchFamily="50" charset="-128"/>
                <a:ea typeface="Meiryo UI" pitchFamily="50" charset="-128"/>
                <a:cs typeface="Meiryo UI" pitchFamily="50" charset="-128"/>
              </a:rPr>
              <a:t>％と依然として高い</a:t>
            </a:r>
            <a:r>
              <a:rPr lang="ja-JP" altLang="en-US" sz="1400" b="1" dirty="0">
                <a:solidFill>
                  <a:schemeClr val="tx1"/>
                </a:solidFill>
                <a:latin typeface="Meiryo UI" pitchFamily="50" charset="-128"/>
                <a:ea typeface="Meiryo UI" pitchFamily="50" charset="-128"/>
                <a:cs typeface="Meiryo UI" pitchFamily="50" charset="-128"/>
              </a:rPr>
              <a:t>状況である</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sz="1400" b="1" dirty="0">
                <a:solidFill>
                  <a:schemeClr val="tx1"/>
                </a:solidFill>
                <a:latin typeface="Meiryo UI" pitchFamily="50" charset="-128"/>
                <a:ea typeface="Meiryo UI" pitchFamily="50" charset="-128"/>
                <a:cs typeface="Meiryo UI" pitchFamily="50" charset="-128"/>
              </a:rPr>
              <a:t>改善</a:t>
            </a:r>
            <a:r>
              <a:rPr lang="ja-JP" altLang="en-US" sz="1400" b="1" dirty="0" smtClean="0">
                <a:solidFill>
                  <a:schemeClr val="tx1"/>
                </a:solidFill>
                <a:latin typeface="Meiryo UI" pitchFamily="50" charset="-128"/>
                <a:ea typeface="Meiryo UI" pitchFamily="50" charset="-128"/>
                <a:cs typeface="Meiryo UI" pitchFamily="50" charset="-128"/>
              </a:rPr>
              <a:t>内容では、昇給</a:t>
            </a:r>
            <a:r>
              <a:rPr lang="ja-JP" altLang="en-US" sz="1400" b="1" dirty="0">
                <a:solidFill>
                  <a:schemeClr val="tx1"/>
                </a:solidFill>
                <a:latin typeface="Meiryo UI" pitchFamily="50" charset="-128"/>
                <a:ea typeface="Meiryo UI" pitchFamily="50" charset="-128"/>
                <a:cs typeface="Meiryo UI" pitchFamily="50" charset="-128"/>
              </a:rPr>
              <a:t>関連の改善を求める</a:t>
            </a:r>
            <a:r>
              <a:rPr lang="ja-JP" altLang="en-US" sz="1400" b="1" dirty="0" smtClean="0">
                <a:solidFill>
                  <a:schemeClr val="tx1"/>
                </a:solidFill>
                <a:latin typeface="Meiryo UI" pitchFamily="50" charset="-128"/>
                <a:ea typeface="Meiryo UI" pitchFamily="50" charset="-128"/>
                <a:cs typeface="Meiryo UI" pitchFamily="50" charset="-128"/>
              </a:rPr>
              <a:t>割合が、約</a:t>
            </a:r>
            <a:r>
              <a:rPr lang="en-US" altLang="ja-JP" sz="1400" b="1" dirty="0" smtClean="0">
                <a:solidFill>
                  <a:schemeClr val="tx1"/>
                </a:solidFill>
                <a:latin typeface="Meiryo UI" pitchFamily="50" charset="-128"/>
                <a:ea typeface="Meiryo UI" pitchFamily="50" charset="-128"/>
                <a:cs typeface="Meiryo UI" pitchFamily="50" charset="-128"/>
              </a:rPr>
              <a:t>7</a:t>
            </a:r>
            <a:r>
              <a:rPr lang="en-US" altLang="ja-JP" sz="1400" b="1" dirty="0">
                <a:solidFill>
                  <a:schemeClr val="tx1"/>
                </a:solidFill>
                <a:latin typeface="Meiryo UI" pitchFamily="50" charset="-128"/>
                <a:ea typeface="Meiryo UI" pitchFamily="50" charset="-128"/>
                <a:cs typeface="Meiryo UI" pitchFamily="50" charset="-128"/>
              </a:rPr>
              <a:t>5</a:t>
            </a:r>
            <a:r>
              <a:rPr lang="ja-JP" altLang="en-US" sz="1400" b="1" dirty="0" smtClean="0">
                <a:solidFill>
                  <a:schemeClr val="tx1"/>
                </a:solidFill>
                <a:latin typeface="Meiryo UI" pitchFamily="50" charset="-128"/>
                <a:ea typeface="Meiryo UI" pitchFamily="50" charset="-128"/>
                <a:cs typeface="Meiryo UI" pitchFamily="50" charset="-128"/>
              </a:rPr>
              <a:t>％と高い</a:t>
            </a:r>
            <a:r>
              <a:rPr lang="ja-JP" altLang="en-US" sz="1400" b="1" dirty="0">
                <a:solidFill>
                  <a:schemeClr val="tx1"/>
                </a:solidFill>
                <a:latin typeface="Meiryo UI" pitchFamily="50" charset="-128"/>
                <a:ea typeface="Meiryo UI" pitchFamily="50" charset="-128"/>
                <a:cs typeface="Meiryo UI" pitchFamily="50" charset="-128"/>
              </a:rPr>
              <a:t>割合を占めている。</a:t>
            </a:r>
            <a:endParaRPr lang="en-US" altLang="ja-JP" sz="1400" b="1" dirty="0">
              <a:solidFill>
                <a:schemeClr val="tx1"/>
              </a:solidFill>
              <a:latin typeface="Meiryo UI" pitchFamily="50" charset="-128"/>
              <a:ea typeface="Meiryo UI" pitchFamily="50" charset="-128"/>
              <a:cs typeface="Meiryo UI" pitchFamily="50" charset="-128"/>
            </a:endParaRPr>
          </a:p>
          <a:p>
            <a:pPr eaLnBrk="1" hangingPunct="1">
              <a:tabLst>
                <a:tab pos="4187825" algn="l"/>
              </a:tabLst>
              <a:defRPr/>
            </a:pPr>
            <a:r>
              <a:rPr lang="ja-JP" altLang="en-US" sz="1400" b="1" dirty="0" smtClean="0">
                <a:solidFill>
                  <a:schemeClr val="tx1"/>
                </a:solidFill>
                <a:latin typeface="Meiryo UI" pitchFamily="50" charset="-128"/>
                <a:ea typeface="Meiryo UI" pitchFamily="50" charset="-128"/>
                <a:cs typeface="Meiryo UI" pitchFamily="50" charset="-128"/>
              </a:rPr>
              <a:t>　　 給与改善に</a:t>
            </a:r>
            <a:r>
              <a:rPr lang="ja-JP" altLang="en-US" sz="1400" b="1" dirty="0">
                <a:solidFill>
                  <a:schemeClr val="tx1"/>
                </a:solidFill>
                <a:latin typeface="Meiryo UI" pitchFamily="50" charset="-128"/>
                <a:ea typeface="Meiryo UI" pitchFamily="50" charset="-128"/>
                <a:cs typeface="Meiryo UI" pitchFamily="50" charset="-128"/>
              </a:rPr>
              <a:t>対する意識については、引き続き注視していく必要がある。</a:t>
            </a:r>
          </a:p>
        </p:txBody>
      </p:sp>
      <p:sp>
        <p:nvSpPr>
          <p:cNvPr id="14" name="二等辺三角形 13"/>
          <p:cNvSpPr/>
          <p:nvPr/>
        </p:nvSpPr>
        <p:spPr bwMode="auto">
          <a:xfrm flipV="1">
            <a:off x="3920244" y="5753086"/>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sp>
        <p:nvSpPr>
          <p:cNvPr id="22" name="Rectangle 80"/>
          <p:cNvSpPr>
            <a:spLocks noChangeArrowheads="1"/>
          </p:cNvSpPr>
          <p:nvPr/>
        </p:nvSpPr>
        <p:spPr bwMode="auto">
          <a:xfrm>
            <a:off x="3563887" y="1209089"/>
            <a:ext cx="5220000" cy="3603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600" b="1" dirty="0">
                <a:latin typeface="Meiryo UI" pitchFamily="50" charset="-128"/>
                <a:ea typeface="Meiryo UI" pitchFamily="50" charset="-128"/>
                <a:cs typeface="Meiryo UI" pitchFamily="50" charset="-128"/>
              </a:rPr>
              <a:t>■改善内容（「給与反映の改善が必要」の内訳）</a:t>
            </a:r>
          </a:p>
        </p:txBody>
      </p:sp>
      <p:pic>
        <p:nvPicPr>
          <p:cNvPr id="3" name="図 2"/>
          <p:cNvPicPr>
            <a:picLocks noChangeAspect="1"/>
          </p:cNvPicPr>
          <p:nvPr/>
        </p:nvPicPr>
        <p:blipFill>
          <a:blip r:embed="rId3"/>
          <a:stretch>
            <a:fillRect/>
          </a:stretch>
        </p:blipFill>
        <p:spPr>
          <a:xfrm>
            <a:off x="78647" y="1448579"/>
            <a:ext cx="3671684" cy="3100969"/>
          </a:xfrm>
          <a:prstGeom prst="rect">
            <a:avLst/>
          </a:prstGeom>
        </p:spPr>
      </p:pic>
      <p:pic>
        <p:nvPicPr>
          <p:cNvPr id="11" name="図 10"/>
          <p:cNvPicPr>
            <a:picLocks noChangeAspect="1"/>
          </p:cNvPicPr>
          <p:nvPr/>
        </p:nvPicPr>
        <p:blipFill>
          <a:blip r:embed="rId4"/>
          <a:stretch>
            <a:fillRect/>
          </a:stretch>
        </p:blipFill>
        <p:spPr>
          <a:xfrm>
            <a:off x="3587063" y="494741"/>
            <a:ext cx="5430466" cy="4337719"/>
          </a:xfrm>
          <a:prstGeom prst="rect">
            <a:avLst/>
          </a:prstGeom>
        </p:spPr>
      </p:pic>
    </p:spTree>
    <p:extLst>
      <p:ext uri="{BB962C8B-B14F-4D97-AF65-F5344CB8AC3E}">
        <p14:creationId xmlns:p14="http://schemas.microsoft.com/office/powerpoint/2010/main" val="3403785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250825" y="5013176"/>
            <a:ext cx="8534400" cy="90026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lIns="90000" tIns="46800" anchor="ctr"/>
          <a:lstStyle/>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○直近１年間の執務意欲について、</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a:solidFill>
                  <a:schemeClr val="tx1"/>
                </a:solidFill>
                <a:latin typeface="Meiryo UI" pitchFamily="50" charset="-128"/>
                <a:ea typeface="Meiryo UI" pitchFamily="50" charset="-128"/>
                <a:cs typeface="Meiryo UI" pitchFamily="50" charset="-128"/>
              </a:rPr>
              <a:t>69</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が「高い」または「やや高い」と回答。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○令和２年度から令和</a:t>
            </a:r>
            <a:r>
              <a:rPr lang="en-US" altLang="ja-JP" sz="1300" dirty="0">
                <a:solidFill>
                  <a:schemeClr val="tx1"/>
                </a:solidFill>
                <a:latin typeface="Meiryo UI" pitchFamily="50" charset="-128"/>
                <a:ea typeface="Meiryo UI" pitchFamily="50" charset="-128"/>
                <a:cs typeface="Meiryo UI" pitchFamily="50" charset="-128"/>
              </a:rPr>
              <a:t>3</a:t>
            </a:r>
            <a:r>
              <a:rPr lang="ja-JP" altLang="en-US" sz="1300" dirty="0" smtClean="0">
                <a:solidFill>
                  <a:schemeClr val="tx1"/>
                </a:solidFill>
                <a:latin typeface="Meiryo UI" pitchFamily="50" charset="-128"/>
                <a:ea typeface="Meiryo UI" pitchFamily="50" charset="-128"/>
                <a:cs typeface="Meiryo UI" pitchFamily="50" charset="-128"/>
              </a:rPr>
              <a:t>年度の執務</a:t>
            </a:r>
            <a:r>
              <a:rPr lang="ja-JP" altLang="en-US" sz="1300" dirty="0">
                <a:solidFill>
                  <a:schemeClr val="tx1"/>
                </a:solidFill>
                <a:latin typeface="Meiryo UI" pitchFamily="50" charset="-128"/>
                <a:ea typeface="Meiryo UI" pitchFamily="50" charset="-128"/>
                <a:cs typeface="Meiryo UI" pitchFamily="50" charset="-128"/>
              </a:rPr>
              <a:t>意欲の変化については、「変わらない」との回答がほぼ半数となった。</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○また、執務意欲については、「向上」傾向が</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2</a:t>
            </a:r>
            <a:r>
              <a:rPr lang="en-US" altLang="ja-JP" sz="1300" dirty="0">
                <a:solidFill>
                  <a:schemeClr val="tx1"/>
                </a:solidFill>
                <a:latin typeface="Meiryo UI" pitchFamily="50" charset="-128"/>
                <a:ea typeface="Meiryo UI" pitchFamily="50" charset="-128"/>
                <a:cs typeface="Meiryo UI" pitchFamily="50" charset="-128"/>
              </a:rPr>
              <a:t>7</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①②</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、「低下」傾向が約</a:t>
            </a:r>
            <a:r>
              <a:rPr lang="en-US" altLang="ja-JP" sz="1300" dirty="0" smtClean="0">
                <a:solidFill>
                  <a:schemeClr val="tx1"/>
                </a:solidFill>
                <a:latin typeface="Meiryo UI" pitchFamily="50" charset="-128"/>
                <a:ea typeface="Meiryo UI" pitchFamily="50" charset="-128"/>
                <a:cs typeface="Meiryo UI" pitchFamily="50" charset="-128"/>
              </a:rPr>
              <a:t>17</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④⑤</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となっている。</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21507"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65ACF662-F117-4552-8D21-1C1B79872496}" type="slidenum">
              <a:rPr lang="en-US" altLang="ja-JP" sz="1200" smtClean="0"/>
              <a:pPr/>
              <a:t>18</a:t>
            </a:fld>
            <a:endParaRPr lang="en-US" altLang="ja-JP" sz="1200"/>
          </a:p>
        </p:txBody>
      </p:sp>
      <p:sp>
        <p:nvSpPr>
          <p:cNvPr id="21508"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323850" y="690682"/>
            <a:ext cx="8135938"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⑨</a:t>
            </a:r>
            <a:r>
              <a:rPr lang="en-US" altLang="ja-JP" sz="2000" b="1" dirty="0" smtClean="0">
                <a:solidFill>
                  <a:schemeClr val="tx1"/>
                </a:solidFill>
                <a:latin typeface="Meiryo UI" pitchFamily="50" charset="-128"/>
                <a:ea typeface="Meiryo UI" pitchFamily="50" charset="-128"/>
                <a:cs typeface="Meiryo UI" pitchFamily="50" charset="-128"/>
              </a:rPr>
              <a:t>-1</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a:solidFill>
                  <a:schemeClr val="tx1"/>
                </a:solidFill>
                <a:latin typeface="Meiryo UI" pitchFamily="50" charset="-128"/>
                <a:ea typeface="Meiryo UI" pitchFamily="50" charset="-128"/>
                <a:cs typeface="Meiryo UI" pitchFamily="50" charset="-128"/>
              </a:rPr>
              <a:t>執務意欲の状況について</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14" name="Rectangle 80"/>
          <p:cNvSpPr>
            <a:spLocks noChangeArrowheads="1"/>
          </p:cNvSpPr>
          <p:nvPr/>
        </p:nvSpPr>
        <p:spPr bwMode="auto">
          <a:xfrm>
            <a:off x="327025" y="1268760"/>
            <a:ext cx="3529013"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■直近１年間の執務意欲について</a:t>
            </a:r>
          </a:p>
        </p:txBody>
      </p:sp>
      <p:sp>
        <p:nvSpPr>
          <p:cNvPr id="8" name="Rectangle 80"/>
          <p:cNvSpPr>
            <a:spLocks noChangeArrowheads="1"/>
          </p:cNvSpPr>
          <p:nvPr/>
        </p:nvSpPr>
        <p:spPr bwMode="auto">
          <a:xfrm>
            <a:off x="3996507" y="1268760"/>
            <a:ext cx="4614093"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■執務意欲の変化に</a:t>
            </a:r>
            <a:r>
              <a:rPr lang="ja-JP" altLang="en-US" sz="1800" b="1" dirty="0" smtClean="0">
                <a:latin typeface="Meiryo UI" pitchFamily="50" charset="-128"/>
                <a:ea typeface="Meiryo UI" pitchFamily="50" charset="-128"/>
                <a:cs typeface="Meiryo UI" pitchFamily="50" charset="-128"/>
              </a:rPr>
              <a:t>ついて（</a:t>
            </a:r>
            <a:r>
              <a:rPr lang="en-US" altLang="ja-JP" sz="1800" b="1" dirty="0" smtClean="0">
                <a:latin typeface="Meiryo UI" pitchFamily="50" charset="-128"/>
                <a:ea typeface="Meiryo UI" pitchFamily="50" charset="-128"/>
                <a:cs typeface="Meiryo UI" pitchFamily="50" charset="-128"/>
              </a:rPr>
              <a:t>R2</a:t>
            </a:r>
            <a:r>
              <a:rPr lang="ja-JP" altLang="en-US" sz="1800" b="1" dirty="0" smtClean="0">
                <a:latin typeface="Meiryo UI" pitchFamily="50" charset="-128"/>
                <a:ea typeface="Meiryo UI" pitchFamily="50" charset="-128"/>
                <a:cs typeface="Meiryo UI" pitchFamily="50" charset="-128"/>
              </a:rPr>
              <a:t>から</a:t>
            </a:r>
            <a:r>
              <a:rPr lang="en-US" altLang="ja-JP" sz="1800" b="1" dirty="0" smtClean="0">
                <a:latin typeface="Meiryo UI" pitchFamily="50" charset="-128"/>
                <a:ea typeface="Meiryo UI" pitchFamily="50" charset="-128"/>
                <a:cs typeface="Meiryo UI" pitchFamily="50" charset="-128"/>
              </a:rPr>
              <a:t>R3</a:t>
            </a:r>
            <a:r>
              <a:rPr lang="ja-JP" altLang="en-US" sz="1800" b="1" dirty="0" smtClean="0">
                <a:latin typeface="Meiryo UI" pitchFamily="50" charset="-128"/>
                <a:ea typeface="Meiryo UI" pitchFamily="50" charset="-128"/>
                <a:cs typeface="Meiryo UI" pitchFamily="50" charset="-128"/>
              </a:rPr>
              <a:t>）</a:t>
            </a:r>
            <a:endParaRPr lang="ja-JP" altLang="en-US" sz="1800" b="1" dirty="0">
              <a:latin typeface="Meiryo UI" pitchFamily="50" charset="-128"/>
              <a:ea typeface="Meiryo UI" pitchFamily="50" charset="-128"/>
              <a:cs typeface="Meiryo UI" pitchFamily="50" charset="-128"/>
            </a:endParaRPr>
          </a:p>
        </p:txBody>
      </p:sp>
      <p:sp>
        <p:nvSpPr>
          <p:cNvPr id="10" name="角丸四角形 9"/>
          <p:cNvSpPr/>
          <p:nvPr/>
        </p:nvSpPr>
        <p:spPr bwMode="auto">
          <a:xfrm>
            <a:off x="237762" y="6034351"/>
            <a:ext cx="8569325" cy="71913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200"/>
              </a:lnSpc>
              <a:buFont typeface="Wingdings" panose="05000000000000000000" pitchFamily="2" charset="2"/>
              <a:buChar char="Ø"/>
              <a:tabLst>
                <a:tab pos="4187825" algn="l"/>
              </a:tabLst>
              <a:defRPr/>
            </a:pPr>
            <a:r>
              <a:rPr lang="ja-JP" altLang="en-US" sz="1400" b="1" dirty="0">
                <a:solidFill>
                  <a:schemeClr val="tx1"/>
                </a:solidFill>
                <a:latin typeface="Meiryo UI" pitchFamily="50" charset="-128"/>
                <a:ea typeface="Meiryo UI" pitchFamily="50" charset="-128"/>
                <a:cs typeface="Meiryo UI" pitchFamily="50" charset="-128"/>
              </a:rPr>
              <a:t>職員の執務意欲は、総じて高い状況にあり、執務意欲の変化についても、「向上」傾向が「低下」傾向を上回っていることから</a:t>
            </a:r>
            <a:r>
              <a:rPr lang="ja-JP" altLang="en-US" sz="1400" b="1" dirty="0" smtClean="0">
                <a:solidFill>
                  <a:schemeClr val="tx1"/>
                </a:solidFill>
                <a:latin typeface="Meiryo UI" pitchFamily="50" charset="-128"/>
                <a:ea typeface="Meiryo UI" pitchFamily="50" charset="-128"/>
                <a:cs typeface="Meiryo UI" pitchFamily="50" charset="-128"/>
              </a:rPr>
              <a:t>、一定健全な状況であると考えられる。</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二等辺三角形 10"/>
          <p:cNvSpPr/>
          <p:nvPr/>
        </p:nvSpPr>
        <p:spPr bwMode="auto">
          <a:xfrm flipV="1">
            <a:off x="3806486" y="5913438"/>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pic>
        <p:nvPicPr>
          <p:cNvPr id="5" name="図 4"/>
          <p:cNvPicPr>
            <a:picLocks noChangeAspect="1"/>
          </p:cNvPicPr>
          <p:nvPr/>
        </p:nvPicPr>
        <p:blipFill>
          <a:blip r:embed="rId2"/>
          <a:stretch>
            <a:fillRect/>
          </a:stretch>
        </p:blipFill>
        <p:spPr>
          <a:xfrm>
            <a:off x="-74153" y="1640914"/>
            <a:ext cx="4070660" cy="3376254"/>
          </a:xfrm>
          <a:prstGeom prst="rect">
            <a:avLst/>
          </a:prstGeom>
        </p:spPr>
      </p:pic>
      <p:pic>
        <p:nvPicPr>
          <p:cNvPr id="6" name="図 5"/>
          <p:cNvPicPr>
            <a:picLocks noChangeAspect="1"/>
          </p:cNvPicPr>
          <p:nvPr/>
        </p:nvPicPr>
        <p:blipFill>
          <a:blip r:embed="rId3"/>
          <a:stretch>
            <a:fillRect/>
          </a:stretch>
        </p:blipFill>
        <p:spPr>
          <a:xfrm>
            <a:off x="3462943" y="1794730"/>
            <a:ext cx="5376071" cy="314643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ー 1"/>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CFEDBA56-0235-438B-8863-9BCAA000ECF8}" type="slidenum">
              <a:rPr lang="en-US" altLang="ja-JP" sz="1200" smtClean="0"/>
              <a:pPr/>
              <a:t>1</a:t>
            </a:fld>
            <a:endParaRPr lang="en-US" altLang="ja-JP" sz="1200" dirty="0"/>
          </a:p>
        </p:txBody>
      </p:sp>
      <p:sp>
        <p:nvSpPr>
          <p:cNvPr id="8195" name="Rectangle 8"/>
          <p:cNvSpPr>
            <a:spLocks noGrp="1" noChangeArrowheads="1"/>
          </p:cNvSpPr>
          <p:nvPr>
            <p:ph type="title" idx="4294967295"/>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目　　次</a:t>
            </a:r>
          </a:p>
        </p:txBody>
      </p:sp>
      <p:sp>
        <p:nvSpPr>
          <p:cNvPr id="4100" name="Rectangle 23"/>
          <p:cNvSpPr>
            <a:spLocks noChangeArrowheads="1"/>
          </p:cNvSpPr>
          <p:nvPr/>
        </p:nvSpPr>
        <p:spPr bwMode="auto">
          <a:xfrm>
            <a:off x="377825" y="836613"/>
            <a:ext cx="8442325" cy="58324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270000" tIns="190800" rIns="198000" anchor="ctr"/>
          <a:lstStyle/>
          <a:p>
            <a:pPr eaLnBrk="1" hangingPunct="1">
              <a:lnSpc>
                <a:spcPts val="2800"/>
              </a:lnSpc>
              <a:spcAft>
                <a:spcPts val="1200"/>
              </a:spcAft>
              <a:tabLst>
                <a:tab pos="4187825" algn="l"/>
              </a:tabLst>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１．検証目的　　　　　　　　　　　　　　　　　　　　　　　　　 ・・・ ・・・ ・・・ ・・・ ・・・ </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P.2</a:t>
            </a: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２．検証内容</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人事評価結果の状況・分析　 　　 ・・・ ・・・ ・・・ ・・・ ・・・ </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P.3</a:t>
            </a: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（２）職員アンケート調査結果　　     　　　　　　  　  ・・・ ・・・ ・・・ ・・・ ・・・ </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① 実施概要　　　　　　　　　　　　　　　　</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② 調査結果の状況・分析　　　</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③ 調査結果のクロス集計              </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④ 調査結果のまとめ              </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（３）各部局意見　 　　　 　　　　　　　　　　　　　　　 ・・・ ・・・ ・・・ ・・・ ・・・ </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P.32</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（４）他府県・民間企業の動向　　　　　　　　　　　 　・・・ ・・・ ・・・ ・・・ ・・・ </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P.34</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総括　　　　　 　　　　　　　　　 　　　　　　　　　　　　  ・・・ ・・・ ・・・ ・・・ ・・・ </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P.36</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Aft>
                <a:spcPts val="1200"/>
              </a:spcAft>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250825" y="5013176"/>
            <a:ext cx="8534400" cy="90026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lIns="90000" tIns="46800" anchor="ctr"/>
          <a:lstStyle/>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○執務意欲が向上した主な要素として、「職員自身の成長に関するもの」を選択した職員が約</a:t>
            </a:r>
            <a:r>
              <a:rPr lang="en-US" altLang="ja-JP" sz="1300" dirty="0">
                <a:solidFill>
                  <a:schemeClr val="tx1"/>
                </a:solidFill>
                <a:latin typeface="Meiryo UI" pitchFamily="50" charset="-128"/>
                <a:ea typeface="Meiryo UI" pitchFamily="50" charset="-128"/>
                <a:cs typeface="Meiryo UI" pitchFamily="50" charset="-128"/>
              </a:rPr>
              <a:t>32</a:t>
            </a:r>
            <a:r>
              <a:rPr lang="ja-JP" altLang="en-US" sz="1300" dirty="0">
                <a:solidFill>
                  <a:schemeClr val="tx1"/>
                </a:solidFill>
                <a:latin typeface="Meiryo UI" pitchFamily="50" charset="-128"/>
                <a:ea typeface="Meiryo UI" pitchFamily="50" charset="-128"/>
                <a:cs typeface="Meiryo UI" pitchFamily="50" charset="-128"/>
              </a:rPr>
              <a:t>％を占めている。</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○執務意欲が低下した主な要素として、「職員自身の能力発揮に関するもの」を選択した職員が約</a:t>
            </a:r>
            <a:r>
              <a:rPr lang="en-US" altLang="ja-JP" sz="1300" dirty="0" smtClean="0">
                <a:solidFill>
                  <a:schemeClr val="tx1"/>
                </a:solidFill>
                <a:latin typeface="Meiryo UI" pitchFamily="50" charset="-128"/>
                <a:ea typeface="Meiryo UI" pitchFamily="50" charset="-128"/>
                <a:cs typeface="Meiryo UI" pitchFamily="50" charset="-128"/>
              </a:rPr>
              <a:t>21</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を占めており、</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　 また、約</a:t>
            </a:r>
            <a:r>
              <a:rPr lang="en-US" altLang="ja-JP" sz="1300" dirty="0" smtClean="0">
                <a:solidFill>
                  <a:schemeClr val="tx1"/>
                </a:solidFill>
                <a:latin typeface="Meiryo UI" pitchFamily="50" charset="-128"/>
                <a:ea typeface="Meiryo UI" pitchFamily="50" charset="-128"/>
                <a:cs typeface="Meiryo UI" pitchFamily="50" charset="-128"/>
              </a:rPr>
              <a:t>33</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③④</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が業務量や業務内容に起因して執務意欲が低下している。</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21507"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65ACF662-F117-4552-8D21-1C1B79872496}" type="slidenum">
              <a:rPr lang="en-US" altLang="ja-JP" sz="1200" smtClean="0"/>
              <a:pPr/>
              <a:t>19</a:t>
            </a:fld>
            <a:endParaRPr lang="en-US" altLang="ja-JP" sz="1200"/>
          </a:p>
        </p:txBody>
      </p:sp>
      <p:sp>
        <p:nvSpPr>
          <p:cNvPr id="21508"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323850" y="690682"/>
            <a:ext cx="8135938"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⑨</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a:solidFill>
                  <a:schemeClr val="tx1"/>
                </a:solidFill>
                <a:latin typeface="Meiryo UI" pitchFamily="50" charset="-128"/>
                <a:ea typeface="Meiryo UI" pitchFamily="50" charset="-128"/>
                <a:cs typeface="Meiryo UI" pitchFamily="50" charset="-128"/>
              </a:rPr>
              <a:t>　執務意欲の変化において影響した要素について</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14" name="Rectangle 80"/>
          <p:cNvSpPr>
            <a:spLocks noChangeArrowheads="1"/>
          </p:cNvSpPr>
          <p:nvPr/>
        </p:nvSpPr>
        <p:spPr bwMode="auto">
          <a:xfrm>
            <a:off x="395536" y="1268760"/>
            <a:ext cx="7560840"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solidFill>
                  <a:schemeClr val="bg1"/>
                </a:solidFill>
                <a:latin typeface="Meiryo UI" pitchFamily="50" charset="-128"/>
                <a:ea typeface="Meiryo UI" pitchFamily="50" charset="-128"/>
                <a:cs typeface="Meiryo UI" pitchFamily="50" charset="-128"/>
              </a:rPr>
              <a:t>■執務意欲の「向上」「低下」に影響した主なもの　</a:t>
            </a:r>
            <a:r>
              <a:rPr lang="en-US" altLang="ja-JP"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主なものを３つまで選択</a:t>
            </a:r>
          </a:p>
        </p:txBody>
      </p:sp>
      <p:sp>
        <p:nvSpPr>
          <p:cNvPr id="10" name="角丸四角形 9"/>
          <p:cNvSpPr/>
          <p:nvPr/>
        </p:nvSpPr>
        <p:spPr bwMode="auto">
          <a:xfrm>
            <a:off x="237762" y="6034351"/>
            <a:ext cx="8569325" cy="71913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200"/>
              </a:lnSpc>
              <a:buFont typeface="Wingdings" panose="05000000000000000000" pitchFamily="2" charset="2"/>
              <a:buChar char="Ø"/>
              <a:tabLst>
                <a:tab pos="4187825" algn="l"/>
              </a:tabLst>
              <a:defRPr/>
            </a:pPr>
            <a:r>
              <a:rPr lang="ja-JP" altLang="en-US" sz="1400" b="1" dirty="0">
                <a:solidFill>
                  <a:schemeClr val="tx1"/>
                </a:solidFill>
                <a:latin typeface="Meiryo UI" pitchFamily="50" charset="-128"/>
                <a:ea typeface="Meiryo UI" pitchFamily="50" charset="-128"/>
                <a:cs typeface="Meiryo UI" pitchFamily="50" charset="-128"/>
              </a:rPr>
              <a:t>昨年度と同様、「新しい仕事にチャレンジ」したり、「自分自身の成長、スキルアップ」につながる</a:t>
            </a:r>
            <a:r>
              <a:rPr lang="ja-JP" altLang="en-US" sz="1400" b="1" dirty="0" smtClean="0">
                <a:solidFill>
                  <a:schemeClr val="tx1"/>
                </a:solidFill>
                <a:latin typeface="Meiryo UI" pitchFamily="50" charset="-128"/>
                <a:ea typeface="Meiryo UI" pitchFamily="50" charset="-128"/>
                <a:cs typeface="Meiryo UI" pitchFamily="50" charset="-128"/>
              </a:rPr>
              <a:t>業務や自身の能力発揮ができる業務に</a:t>
            </a:r>
            <a:r>
              <a:rPr lang="ja-JP" altLang="en-US" sz="1400" b="1" dirty="0">
                <a:solidFill>
                  <a:schemeClr val="tx1"/>
                </a:solidFill>
                <a:latin typeface="Meiryo UI" pitchFamily="50" charset="-128"/>
                <a:ea typeface="Meiryo UI" pitchFamily="50" charset="-128"/>
                <a:cs typeface="Meiryo UI" pitchFamily="50" charset="-128"/>
              </a:rPr>
              <a:t>従事することが、執務意欲の向上につながっている</a:t>
            </a:r>
            <a:r>
              <a:rPr lang="ja-JP" altLang="en-US" sz="1400" b="1" dirty="0" smtClean="0">
                <a:solidFill>
                  <a:schemeClr val="tx1"/>
                </a:solidFill>
                <a:latin typeface="Meiryo UI" pitchFamily="50" charset="-128"/>
                <a:ea typeface="Meiryo UI" pitchFamily="50" charset="-128"/>
                <a:cs typeface="Meiryo UI" pitchFamily="50" charset="-128"/>
              </a:rPr>
              <a:t>。</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11" name="二等辺三角形 10"/>
          <p:cNvSpPr/>
          <p:nvPr/>
        </p:nvSpPr>
        <p:spPr bwMode="auto">
          <a:xfrm flipV="1">
            <a:off x="3806486" y="5913438"/>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sp>
        <p:nvSpPr>
          <p:cNvPr id="13" name="テキスト ボックス 12"/>
          <p:cNvSpPr txBox="1"/>
          <p:nvPr/>
        </p:nvSpPr>
        <p:spPr>
          <a:xfrm>
            <a:off x="5995987" y="1663298"/>
            <a:ext cx="2881313" cy="2923877"/>
          </a:xfrm>
          <a:prstGeom prst="rect">
            <a:avLst/>
          </a:prstGeom>
          <a:noFill/>
          <a:ln>
            <a:solidFill>
              <a:schemeClr val="tx1"/>
            </a:solidFill>
            <a:prstDash val="sysDash"/>
          </a:ln>
        </p:spPr>
        <p:txBody>
          <a:bodyPr>
            <a:spAutoFit/>
          </a:bodyPr>
          <a:lstStyle/>
          <a:p>
            <a:pPr eaLnBrk="1" hangingPunct="1">
              <a:defRPr/>
            </a:pPr>
            <a:r>
              <a:rPr lang="en-US" altLang="ja-JP" sz="800" dirty="0">
                <a:latin typeface="+mn-ea"/>
                <a:ea typeface="+mn-ea"/>
              </a:rPr>
              <a:t>【</a:t>
            </a:r>
            <a:r>
              <a:rPr lang="ja-JP" altLang="en-US" sz="800" dirty="0">
                <a:latin typeface="+mn-ea"/>
                <a:ea typeface="+mn-ea"/>
              </a:rPr>
              <a:t>参考</a:t>
            </a:r>
            <a:r>
              <a:rPr lang="en-US" altLang="ja-JP" sz="800" dirty="0">
                <a:latin typeface="+mn-ea"/>
                <a:ea typeface="+mn-ea"/>
              </a:rPr>
              <a:t>】</a:t>
            </a:r>
            <a:r>
              <a:rPr lang="ja-JP" altLang="en-US" sz="800" dirty="0">
                <a:latin typeface="+mn-ea"/>
                <a:ea typeface="+mn-ea"/>
              </a:rPr>
              <a:t>影響する要素</a:t>
            </a:r>
            <a:endParaRPr lang="en-US" altLang="ja-JP" sz="800" dirty="0">
              <a:latin typeface="+mn-ea"/>
              <a:ea typeface="+mn-ea"/>
            </a:endParaRPr>
          </a:p>
          <a:p>
            <a:pPr eaLnBrk="1" hangingPunct="1">
              <a:defRPr/>
            </a:pPr>
            <a:endParaRPr lang="en-US" altLang="ja-JP" sz="800" dirty="0">
              <a:latin typeface="+mn-ea"/>
              <a:ea typeface="+mn-ea"/>
            </a:endParaRPr>
          </a:p>
          <a:p>
            <a:pPr eaLnBrk="1" hangingPunct="1">
              <a:defRPr/>
            </a:pPr>
            <a:r>
              <a:rPr lang="ja-JP" altLang="en-US" sz="800" dirty="0">
                <a:latin typeface="+mn-ea"/>
                <a:ea typeface="+mn-ea"/>
              </a:rPr>
              <a:t>①自身の能力発揮に関するもの</a:t>
            </a:r>
            <a:endParaRPr lang="en-US" altLang="ja-JP" sz="800" dirty="0">
              <a:latin typeface="+mn-ea"/>
              <a:ea typeface="+mn-ea"/>
            </a:endParaRPr>
          </a:p>
          <a:p>
            <a:pPr eaLnBrk="1" hangingPunct="1">
              <a:defRPr/>
            </a:pPr>
            <a:r>
              <a:rPr lang="ja-JP" altLang="en-US" sz="800" dirty="0">
                <a:latin typeface="+mn-ea"/>
                <a:ea typeface="+mn-ea"/>
              </a:rPr>
              <a:t>　・仕事が自分にあっていた（あっていなかった）</a:t>
            </a:r>
            <a:endParaRPr lang="en-US" altLang="ja-JP" sz="800" dirty="0">
              <a:latin typeface="+mn-ea"/>
              <a:ea typeface="+mn-ea"/>
            </a:endParaRPr>
          </a:p>
          <a:p>
            <a:pPr eaLnBrk="1" hangingPunct="1">
              <a:defRPr/>
            </a:pPr>
            <a:r>
              <a:rPr lang="ja-JP" altLang="en-US" sz="800" dirty="0">
                <a:latin typeface="+mn-ea"/>
                <a:ea typeface="+mn-ea"/>
              </a:rPr>
              <a:t>　・自分の知識・能力が発揮できた（発揮できなかった）</a:t>
            </a:r>
            <a:endParaRPr lang="en-US" altLang="ja-JP" sz="800" dirty="0">
              <a:latin typeface="+mn-ea"/>
              <a:ea typeface="+mn-ea"/>
            </a:endParaRPr>
          </a:p>
          <a:p>
            <a:pPr eaLnBrk="1" hangingPunct="1">
              <a:defRPr/>
            </a:pPr>
            <a:endParaRPr lang="en-US" altLang="ja-JP" sz="800" dirty="0">
              <a:latin typeface="+mn-ea"/>
              <a:ea typeface="+mn-ea"/>
            </a:endParaRPr>
          </a:p>
          <a:p>
            <a:pPr eaLnBrk="1" hangingPunct="1">
              <a:defRPr/>
            </a:pPr>
            <a:r>
              <a:rPr lang="ja-JP" altLang="en-US" sz="800" dirty="0">
                <a:latin typeface="+mn-ea"/>
                <a:ea typeface="+mn-ea"/>
              </a:rPr>
              <a:t>②自身の成長に関するもの</a:t>
            </a:r>
            <a:endParaRPr lang="en-US" altLang="ja-JP" sz="800" dirty="0">
              <a:latin typeface="+mn-ea"/>
              <a:ea typeface="+mn-ea"/>
            </a:endParaRPr>
          </a:p>
          <a:p>
            <a:pPr eaLnBrk="1" hangingPunct="1">
              <a:defRPr/>
            </a:pPr>
            <a:r>
              <a:rPr lang="ja-JP" altLang="en-US" sz="800" dirty="0">
                <a:latin typeface="+mn-ea"/>
                <a:ea typeface="+mn-ea"/>
              </a:rPr>
              <a:t>　・新しい仕事にチャレンジできた</a:t>
            </a:r>
            <a:endParaRPr lang="en-US" altLang="ja-JP" sz="800" dirty="0">
              <a:latin typeface="+mn-ea"/>
              <a:ea typeface="+mn-ea"/>
            </a:endParaRPr>
          </a:p>
          <a:p>
            <a:pPr eaLnBrk="1" hangingPunct="1">
              <a:defRPr/>
            </a:pPr>
            <a:r>
              <a:rPr lang="ja-JP" altLang="en-US" sz="800" dirty="0">
                <a:latin typeface="+mn-ea"/>
                <a:ea typeface="+mn-ea"/>
              </a:rPr>
              <a:t>　・自分自身の成長・スキルアップになった（ならなかった）</a:t>
            </a:r>
            <a:endParaRPr lang="en-US" altLang="ja-JP" sz="800" dirty="0">
              <a:latin typeface="+mn-ea"/>
              <a:ea typeface="+mn-ea"/>
            </a:endParaRPr>
          </a:p>
          <a:p>
            <a:pPr eaLnBrk="1" hangingPunct="1">
              <a:defRPr/>
            </a:pPr>
            <a:endParaRPr lang="en-US" altLang="ja-JP" sz="800" dirty="0">
              <a:latin typeface="+mn-ea"/>
              <a:ea typeface="+mn-ea"/>
            </a:endParaRPr>
          </a:p>
          <a:p>
            <a:pPr eaLnBrk="1" hangingPunct="1">
              <a:defRPr/>
            </a:pPr>
            <a:r>
              <a:rPr lang="ja-JP" altLang="en-US" sz="800" dirty="0">
                <a:latin typeface="+mn-ea"/>
              </a:rPr>
              <a:t>⑤同僚・部下・後輩との人間関係</a:t>
            </a:r>
            <a:endParaRPr lang="en-US" altLang="ja-JP" sz="800" dirty="0">
              <a:latin typeface="+mn-ea"/>
            </a:endParaRPr>
          </a:p>
          <a:p>
            <a:pPr eaLnBrk="1" hangingPunct="1">
              <a:defRPr/>
            </a:pPr>
            <a:r>
              <a:rPr lang="ja-JP" altLang="en-US" sz="800" dirty="0">
                <a:latin typeface="+mn-ea"/>
              </a:rPr>
              <a:t>　・同僚から頼りにされた（頼りにされなかった）</a:t>
            </a:r>
          </a:p>
          <a:p>
            <a:pPr eaLnBrk="1" hangingPunct="1">
              <a:defRPr/>
            </a:pPr>
            <a:r>
              <a:rPr lang="ja-JP" altLang="en-US" sz="800" dirty="0">
                <a:latin typeface="+mn-ea"/>
              </a:rPr>
              <a:t>　・部下の信頼を得た（得られなかった）</a:t>
            </a:r>
          </a:p>
          <a:p>
            <a:pPr eaLnBrk="1" hangingPunct="1">
              <a:defRPr/>
            </a:pPr>
            <a:r>
              <a:rPr lang="ja-JP" altLang="en-US" sz="800" dirty="0">
                <a:latin typeface="+mn-ea"/>
              </a:rPr>
              <a:t>　・部下・後輩の成長を感じられた（感じられなかった）</a:t>
            </a:r>
          </a:p>
          <a:p>
            <a:pPr eaLnBrk="1" hangingPunct="1">
              <a:defRPr/>
            </a:pPr>
            <a:endParaRPr lang="en-US" altLang="ja-JP" sz="800" dirty="0">
              <a:latin typeface="+mn-ea"/>
              <a:ea typeface="+mn-ea"/>
            </a:endParaRPr>
          </a:p>
          <a:p>
            <a:pPr eaLnBrk="1" hangingPunct="1">
              <a:defRPr/>
            </a:pPr>
            <a:r>
              <a:rPr lang="ja-JP" altLang="en-US" sz="800" dirty="0">
                <a:latin typeface="+mn-ea"/>
                <a:ea typeface="+mn-ea"/>
              </a:rPr>
              <a:t>⑦府民からの感謝（叱責）等</a:t>
            </a:r>
            <a:endParaRPr lang="en-US" altLang="ja-JP" sz="800" dirty="0">
              <a:latin typeface="+mn-ea"/>
              <a:ea typeface="+mn-ea"/>
            </a:endParaRPr>
          </a:p>
          <a:p>
            <a:pPr eaLnBrk="1" hangingPunct="1">
              <a:defRPr/>
            </a:pPr>
            <a:r>
              <a:rPr lang="ja-JP" altLang="en-US" sz="800" dirty="0">
                <a:latin typeface="+mn-ea"/>
                <a:ea typeface="+mn-ea"/>
              </a:rPr>
              <a:t>　・府民から感謝された（叱責された）</a:t>
            </a:r>
          </a:p>
          <a:p>
            <a:pPr eaLnBrk="1" hangingPunct="1">
              <a:defRPr/>
            </a:pPr>
            <a:r>
              <a:rPr lang="ja-JP" altLang="en-US" sz="800" dirty="0">
                <a:latin typeface="+mn-ea"/>
                <a:ea typeface="+mn-ea"/>
              </a:rPr>
              <a:t>　・社会に貢献できた（できなかった）</a:t>
            </a:r>
          </a:p>
          <a:p>
            <a:pPr eaLnBrk="1" hangingPunct="1">
              <a:defRPr/>
            </a:pPr>
            <a:endParaRPr lang="ja-JP" altLang="en-US" sz="800" dirty="0">
              <a:latin typeface="+mn-ea"/>
            </a:endParaRPr>
          </a:p>
          <a:p>
            <a:pPr eaLnBrk="1" hangingPunct="1">
              <a:defRPr/>
            </a:pPr>
            <a:r>
              <a:rPr lang="ja-JP" altLang="en-US" sz="800" dirty="0">
                <a:latin typeface="+mn-ea"/>
                <a:ea typeface="+mn-ea"/>
              </a:rPr>
              <a:t>⑪その他</a:t>
            </a:r>
          </a:p>
          <a:p>
            <a:pPr eaLnBrk="1" hangingPunct="1">
              <a:defRPr/>
            </a:pPr>
            <a:r>
              <a:rPr lang="ja-JP" altLang="en-US" sz="800" dirty="0">
                <a:latin typeface="+mn-ea"/>
                <a:ea typeface="+mn-ea"/>
              </a:rPr>
              <a:t>　・プライベートでのできごと</a:t>
            </a:r>
            <a:endParaRPr lang="en-US" altLang="ja-JP" sz="800" dirty="0">
              <a:latin typeface="+mn-ea"/>
              <a:ea typeface="+mn-ea"/>
            </a:endParaRPr>
          </a:p>
          <a:p>
            <a:pPr eaLnBrk="1" hangingPunct="1">
              <a:defRPr/>
            </a:pPr>
            <a:r>
              <a:rPr lang="ja-JP" altLang="en-US" sz="800" dirty="0">
                <a:latin typeface="+mn-ea"/>
                <a:ea typeface="+mn-ea"/>
              </a:rPr>
              <a:t>　・知事（部長）から表彰された</a:t>
            </a:r>
            <a:endParaRPr lang="en-US" altLang="ja-JP" sz="800" dirty="0">
              <a:latin typeface="+mn-ea"/>
              <a:ea typeface="+mn-ea"/>
            </a:endParaRPr>
          </a:p>
          <a:p>
            <a:pPr eaLnBrk="1" hangingPunct="1">
              <a:defRPr/>
            </a:pPr>
            <a:r>
              <a:rPr lang="ja-JP" altLang="en-US" sz="800" dirty="0">
                <a:latin typeface="+mn-ea"/>
                <a:ea typeface="+mn-ea"/>
              </a:rPr>
              <a:t>　・その他</a:t>
            </a:r>
            <a:endParaRPr lang="en-US" altLang="ja-JP" sz="800" dirty="0">
              <a:latin typeface="+mn-ea"/>
              <a:ea typeface="+mn-ea"/>
            </a:endParaRPr>
          </a:p>
        </p:txBody>
      </p:sp>
      <p:pic>
        <p:nvPicPr>
          <p:cNvPr id="2" name="図 1"/>
          <p:cNvPicPr>
            <a:picLocks noChangeAspect="1"/>
          </p:cNvPicPr>
          <p:nvPr/>
        </p:nvPicPr>
        <p:blipFill>
          <a:blip r:embed="rId2"/>
          <a:stretch>
            <a:fillRect/>
          </a:stretch>
        </p:blipFill>
        <p:spPr>
          <a:xfrm>
            <a:off x="15843" y="1556792"/>
            <a:ext cx="5803494" cy="3322508"/>
          </a:xfrm>
          <a:prstGeom prst="rect">
            <a:avLst/>
          </a:prstGeom>
        </p:spPr>
      </p:pic>
    </p:spTree>
    <p:extLst>
      <p:ext uri="{BB962C8B-B14F-4D97-AF65-F5344CB8AC3E}">
        <p14:creationId xmlns:p14="http://schemas.microsoft.com/office/powerpoint/2010/main" val="1169072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174625" y="4819122"/>
            <a:ext cx="8680450" cy="698111"/>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○令和</a:t>
            </a:r>
            <a:r>
              <a:rPr lang="en-US" altLang="ja-JP" sz="1300" dirty="0" smtClean="0">
                <a:solidFill>
                  <a:schemeClr val="tx1"/>
                </a:solidFill>
                <a:latin typeface="Meiryo UI" pitchFamily="50" charset="-128"/>
                <a:ea typeface="Meiryo UI" pitchFamily="50" charset="-128"/>
                <a:cs typeface="Meiryo UI" pitchFamily="50" charset="-128"/>
              </a:rPr>
              <a:t>3</a:t>
            </a:r>
            <a:r>
              <a:rPr lang="ja-JP" altLang="en-US" sz="1300" dirty="0" smtClean="0">
                <a:solidFill>
                  <a:schemeClr val="tx1"/>
                </a:solidFill>
                <a:latin typeface="Meiryo UI" pitchFamily="50" charset="-128"/>
                <a:ea typeface="Meiryo UI" pitchFamily="50" charset="-128"/>
                <a:cs typeface="Meiryo UI" pitchFamily="50" charset="-128"/>
              </a:rPr>
              <a:t>年度の</a:t>
            </a:r>
            <a:r>
              <a:rPr lang="ja-JP" altLang="en-US" sz="1300" dirty="0">
                <a:solidFill>
                  <a:schemeClr val="tx1"/>
                </a:solidFill>
                <a:latin typeface="Meiryo UI" pitchFamily="50" charset="-128"/>
                <a:ea typeface="Meiryo UI" pitchFamily="50" charset="-128"/>
                <a:cs typeface="Meiryo UI" pitchFamily="50" charset="-128"/>
              </a:rPr>
              <a:t>人事評価制度の執務意欲への影響については、約</a:t>
            </a:r>
            <a:r>
              <a:rPr lang="en-US" altLang="ja-JP" sz="1300" dirty="0" smtClean="0">
                <a:solidFill>
                  <a:schemeClr val="tx1"/>
                </a:solidFill>
                <a:latin typeface="Meiryo UI" pitchFamily="50" charset="-128"/>
                <a:ea typeface="Meiryo UI" pitchFamily="50" charset="-128"/>
                <a:cs typeface="Meiryo UI" pitchFamily="50" charset="-128"/>
              </a:rPr>
              <a:t>49</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3,391</a:t>
            </a:r>
            <a:r>
              <a:rPr lang="ja-JP" altLang="en-US" sz="1300" dirty="0" smtClean="0">
                <a:solidFill>
                  <a:schemeClr val="tx1"/>
                </a:solidFill>
                <a:latin typeface="Meiryo UI" pitchFamily="50" charset="-128"/>
                <a:ea typeface="Meiryo UI" pitchFamily="50" charset="-128"/>
                <a:cs typeface="Meiryo UI" pitchFamily="50" charset="-128"/>
              </a:rPr>
              <a:t>人）</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①～③</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が</a:t>
            </a:r>
            <a:r>
              <a:rPr lang="ja-JP" altLang="en-US" sz="1300" dirty="0">
                <a:solidFill>
                  <a:schemeClr val="tx1"/>
                </a:solidFill>
                <a:latin typeface="Meiryo UI" pitchFamily="50" charset="-128"/>
                <a:ea typeface="Meiryo UI" pitchFamily="50" charset="-128"/>
                <a:cs typeface="Meiryo UI" pitchFamily="50" charset="-128"/>
              </a:rPr>
              <a:t>「影響した」と回答。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3,391</a:t>
            </a:r>
            <a:r>
              <a:rPr lang="ja-JP" altLang="en-US" sz="1300" dirty="0" smtClean="0">
                <a:solidFill>
                  <a:schemeClr val="tx1"/>
                </a:solidFill>
                <a:latin typeface="Meiryo UI" pitchFamily="50" charset="-128"/>
                <a:ea typeface="Meiryo UI" pitchFamily="50" charset="-128"/>
                <a:cs typeface="Meiryo UI" pitchFamily="50" charset="-128"/>
              </a:rPr>
              <a:t>人のうち約</a:t>
            </a:r>
            <a:r>
              <a:rPr lang="en-US" altLang="ja-JP" sz="1300" dirty="0" smtClean="0">
                <a:solidFill>
                  <a:schemeClr val="tx1"/>
                </a:solidFill>
                <a:latin typeface="Meiryo UI" pitchFamily="50" charset="-128"/>
                <a:ea typeface="Meiryo UI" pitchFamily="50" charset="-128"/>
                <a:cs typeface="Meiryo UI" pitchFamily="50" charset="-128"/>
              </a:rPr>
              <a:t>58</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1,962</a:t>
            </a:r>
            <a:r>
              <a:rPr lang="ja-JP" altLang="en-US" sz="1300" dirty="0" smtClean="0">
                <a:solidFill>
                  <a:schemeClr val="tx1"/>
                </a:solidFill>
                <a:latin typeface="Meiryo UI" pitchFamily="50" charset="-128"/>
                <a:ea typeface="Meiryo UI" pitchFamily="50" charset="-128"/>
                <a:cs typeface="Meiryo UI" pitchFamily="50" charset="-128"/>
              </a:rPr>
              <a:t>人</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回答全体の約</a:t>
            </a:r>
            <a:r>
              <a:rPr lang="en-US" altLang="ja-JP" sz="1300" dirty="0" smtClean="0">
                <a:solidFill>
                  <a:schemeClr val="tx1"/>
                </a:solidFill>
                <a:latin typeface="Meiryo UI" pitchFamily="50" charset="-128"/>
                <a:ea typeface="Meiryo UI" pitchFamily="50" charset="-128"/>
                <a:cs typeface="Meiryo UI" pitchFamily="50" charset="-128"/>
              </a:rPr>
              <a:t>28.3</a:t>
            </a:r>
            <a:r>
              <a:rPr lang="ja-JP" altLang="en-US" sz="1300" dirty="0" smtClean="0">
                <a:solidFill>
                  <a:schemeClr val="tx1"/>
                </a:solidFill>
                <a:latin typeface="Meiryo UI" pitchFamily="50" charset="-128"/>
                <a:ea typeface="Meiryo UI" pitchFamily="50" charset="-128"/>
                <a:cs typeface="Meiryo UI" pitchFamily="50" charset="-128"/>
              </a:rPr>
              <a:t>％）が「執務意欲が向上した」と回答したものの、約</a:t>
            </a:r>
            <a:r>
              <a:rPr lang="en-US" altLang="ja-JP" sz="1300" dirty="0" smtClean="0">
                <a:solidFill>
                  <a:schemeClr val="tx1"/>
                </a:solidFill>
                <a:latin typeface="Meiryo UI" pitchFamily="50" charset="-128"/>
                <a:ea typeface="Meiryo UI" pitchFamily="50" charset="-128"/>
                <a:cs typeface="Meiryo UI" pitchFamily="50" charset="-128"/>
              </a:rPr>
              <a:t>4</a:t>
            </a:r>
            <a:r>
              <a:rPr lang="en-US" altLang="ja-JP" sz="1300" dirty="0">
                <a:solidFill>
                  <a:schemeClr val="tx1"/>
                </a:solidFill>
                <a:latin typeface="Meiryo UI" pitchFamily="50" charset="-128"/>
                <a:ea typeface="Meiryo UI" pitchFamily="50" charset="-128"/>
                <a:cs typeface="Meiryo UI" pitchFamily="50" charset="-128"/>
              </a:rPr>
              <a:t>0</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1,350</a:t>
            </a:r>
            <a:r>
              <a:rPr lang="ja-JP" altLang="en-US" sz="1300" dirty="0" smtClean="0">
                <a:solidFill>
                  <a:schemeClr val="tx1"/>
                </a:solidFill>
                <a:latin typeface="Meiryo UI" pitchFamily="50" charset="-128"/>
                <a:ea typeface="Meiryo UI" pitchFamily="50" charset="-128"/>
                <a:cs typeface="Meiryo UI" pitchFamily="50" charset="-128"/>
              </a:rPr>
              <a:t>人</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回答</a:t>
            </a:r>
            <a:r>
              <a:rPr lang="ja-JP" altLang="en-US" sz="1300" dirty="0">
                <a:solidFill>
                  <a:schemeClr val="tx1"/>
                </a:solidFill>
                <a:latin typeface="Meiryo UI" pitchFamily="50" charset="-128"/>
                <a:ea typeface="Meiryo UI" pitchFamily="50" charset="-128"/>
                <a:cs typeface="Meiryo UI" pitchFamily="50" charset="-128"/>
              </a:rPr>
              <a:t>全体の</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a:solidFill>
                  <a:schemeClr val="tx1"/>
                </a:solidFill>
                <a:latin typeface="Meiryo UI" pitchFamily="50" charset="-128"/>
                <a:ea typeface="Meiryo UI" pitchFamily="50" charset="-128"/>
                <a:cs typeface="Meiryo UI" pitchFamily="50" charset="-128"/>
              </a:rPr>
              <a:t>20</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）が「執務意欲が低下した」と回答。</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23555"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9E218032-9469-42FF-B6FC-D4C0B76E8ADB}" type="slidenum">
              <a:rPr lang="en-US" altLang="ja-JP" sz="1200" smtClean="0"/>
              <a:pPr/>
              <a:t>20</a:t>
            </a:fld>
            <a:endParaRPr lang="en-US" altLang="ja-JP" sz="1200" dirty="0"/>
          </a:p>
        </p:txBody>
      </p:sp>
      <p:sp>
        <p:nvSpPr>
          <p:cNvPr id="23556"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331788" y="731957"/>
            <a:ext cx="8416925"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⑩</a:t>
            </a:r>
            <a:r>
              <a:rPr lang="en-US" altLang="ja-JP" sz="2000" b="1" dirty="0" smtClean="0">
                <a:solidFill>
                  <a:schemeClr val="tx1"/>
                </a:solidFill>
                <a:latin typeface="Meiryo UI" pitchFamily="50" charset="-128"/>
                <a:ea typeface="Meiryo UI" pitchFamily="50" charset="-128"/>
                <a:cs typeface="Meiryo UI" pitchFamily="50" charset="-128"/>
              </a:rPr>
              <a:t>-1</a:t>
            </a:r>
            <a:r>
              <a:rPr lang="ja-JP" altLang="en-US" sz="2000" b="1" dirty="0">
                <a:solidFill>
                  <a:schemeClr val="tx1"/>
                </a:solidFill>
                <a:latin typeface="Meiryo UI" pitchFamily="50" charset="-128"/>
                <a:ea typeface="Meiryo UI" pitchFamily="50" charset="-128"/>
                <a:cs typeface="Meiryo UI" pitchFamily="50" charset="-128"/>
              </a:rPr>
              <a:t>　人事評価制度と執務意欲との関係について</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14" name="Rectangle 80"/>
          <p:cNvSpPr>
            <a:spLocks noChangeArrowheads="1"/>
          </p:cNvSpPr>
          <p:nvPr/>
        </p:nvSpPr>
        <p:spPr bwMode="auto">
          <a:xfrm>
            <a:off x="331788" y="1268760"/>
            <a:ext cx="3232100" cy="4318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200" b="1" dirty="0">
                <a:latin typeface="Meiryo UI" pitchFamily="50" charset="-128"/>
                <a:ea typeface="Meiryo UI" pitchFamily="50" charset="-128"/>
                <a:cs typeface="Meiryo UI" pitchFamily="50" charset="-128"/>
              </a:rPr>
              <a:t>ア．人事評価制度の執務意欲への影響</a:t>
            </a:r>
          </a:p>
        </p:txBody>
      </p:sp>
      <p:sp>
        <p:nvSpPr>
          <p:cNvPr id="8" name="Rectangle 80"/>
          <p:cNvSpPr>
            <a:spLocks noChangeArrowheads="1"/>
          </p:cNvSpPr>
          <p:nvPr/>
        </p:nvSpPr>
        <p:spPr bwMode="auto">
          <a:xfrm>
            <a:off x="4657898" y="1268760"/>
            <a:ext cx="3154462" cy="43180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050" b="1" dirty="0">
                <a:latin typeface="Meiryo UI" pitchFamily="50" charset="-128"/>
                <a:ea typeface="Meiryo UI" pitchFamily="50" charset="-128"/>
                <a:cs typeface="Meiryo UI" pitchFamily="50" charset="-128"/>
              </a:rPr>
              <a:t>イ．ア</a:t>
            </a:r>
            <a:r>
              <a:rPr lang="en-US" altLang="ja-JP" sz="1050" b="1" dirty="0">
                <a:latin typeface="Meiryo UI" pitchFamily="50" charset="-128"/>
                <a:ea typeface="Meiryo UI" pitchFamily="50" charset="-128"/>
                <a:cs typeface="Meiryo UI" pitchFamily="50" charset="-128"/>
              </a:rPr>
              <a:t>.</a:t>
            </a:r>
            <a:r>
              <a:rPr lang="ja-JP" altLang="en-US" sz="1050" b="1" dirty="0">
                <a:latin typeface="Meiryo UI" pitchFamily="50" charset="-128"/>
                <a:ea typeface="Meiryo UI" pitchFamily="50" charset="-128"/>
                <a:cs typeface="Meiryo UI" pitchFamily="50" charset="-128"/>
              </a:rPr>
              <a:t>で①～③と回答した者のうち、人事評価制度によって執務意欲が向上したか否か</a:t>
            </a:r>
          </a:p>
        </p:txBody>
      </p:sp>
      <p:sp>
        <p:nvSpPr>
          <p:cNvPr id="18" name="角丸四角形 17"/>
          <p:cNvSpPr/>
          <p:nvPr/>
        </p:nvSpPr>
        <p:spPr bwMode="auto">
          <a:xfrm>
            <a:off x="179388" y="5733256"/>
            <a:ext cx="8709025" cy="100806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buFont typeface="Wingdings" panose="05000000000000000000" pitchFamily="2" charset="2"/>
              <a:buChar char="Ø"/>
              <a:tabLst>
                <a:tab pos="4187825" algn="l"/>
              </a:tabLst>
              <a:defRPr/>
            </a:pPr>
            <a:r>
              <a:rPr lang="ja-JP" altLang="en-US" sz="1300" b="1" dirty="0">
                <a:solidFill>
                  <a:schemeClr val="tx1"/>
                </a:solidFill>
                <a:latin typeface="Meiryo UI" pitchFamily="50" charset="-128"/>
                <a:ea typeface="Meiryo UI" pitchFamily="50" charset="-128"/>
                <a:cs typeface="Meiryo UI" pitchFamily="50" charset="-128"/>
              </a:rPr>
              <a:t>⑨</a:t>
            </a:r>
            <a:r>
              <a:rPr lang="en-US" altLang="ja-JP" sz="1300" b="1" dirty="0" smtClean="0">
                <a:solidFill>
                  <a:schemeClr val="tx1"/>
                </a:solidFill>
                <a:latin typeface="Meiryo UI" pitchFamily="50" charset="-128"/>
                <a:ea typeface="Meiryo UI" pitchFamily="50" charset="-128"/>
                <a:cs typeface="Meiryo UI" pitchFamily="50" charset="-128"/>
              </a:rPr>
              <a:t>-2</a:t>
            </a:r>
            <a:r>
              <a:rPr lang="ja-JP" altLang="en-US" sz="1300" b="1" dirty="0">
                <a:solidFill>
                  <a:schemeClr val="tx1"/>
                </a:solidFill>
                <a:latin typeface="Meiryo UI" pitchFamily="50" charset="-128"/>
                <a:ea typeface="Meiryo UI" pitchFamily="50" charset="-128"/>
                <a:cs typeface="Meiryo UI" pitchFamily="50" charset="-128"/>
              </a:rPr>
              <a:t>のアンケート結果より、人事評価制度は職員の執務意欲に影響を与える上位の要因ではないものの</a:t>
            </a:r>
            <a:r>
              <a:rPr lang="ja-JP" altLang="en-US" sz="1300" b="1" dirty="0" smtClean="0">
                <a:solidFill>
                  <a:schemeClr val="tx1"/>
                </a:solidFill>
                <a:latin typeface="Meiryo UI" pitchFamily="50" charset="-128"/>
                <a:ea typeface="Meiryo UI" pitchFamily="50" charset="-128"/>
                <a:cs typeface="Meiryo UI" pitchFamily="50" charset="-128"/>
              </a:rPr>
              <a:t>、人事評価制度が約</a:t>
            </a:r>
            <a:r>
              <a:rPr lang="en-US" altLang="ja-JP" sz="1300" b="1" dirty="0" smtClean="0">
                <a:solidFill>
                  <a:schemeClr val="tx1"/>
                </a:solidFill>
                <a:latin typeface="Meiryo UI" pitchFamily="50" charset="-128"/>
                <a:ea typeface="Meiryo UI" pitchFamily="50" charset="-128"/>
                <a:cs typeface="Meiryo UI" pitchFamily="50" charset="-128"/>
              </a:rPr>
              <a:t>49</a:t>
            </a:r>
            <a:r>
              <a:rPr lang="ja-JP" altLang="en-US" sz="1300" b="1" dirty="0" smtClean="0">
                <a:solidFill>
                  <a:schemeClr val="tx1"/>
                </a:solidFill>
                <a:latin typeface="Meiryo UI" pitchFamily="50" charset="-128"/>
                <a:ea typeface="Meiryo UI" pitchFamily="50" charset="-128"/>
                <a:cs typeface="Meiryo UI" pitchFamily="50" charset="-128"/>
              </a:rPr>
              <a:t>％（</a:t>
            </a:r>
            <a:r>
              <a:rPr lang="en-US" altLang="ja-JP" sz="1300" b="1" dirty="0" smtClean="0">
                <a:solidFill>
                  <a:schemeClr val="tx1"/>
                </a:solidFill>
                <a:latin typeface="Meiryo UI" pitchFamily="50" charset="-128"/>
                <a:ea typeface="Meiryo UI" pitchFamily="50" charset="-128"/>
                <a:cs typeface="Meiryo UI" pitchFamily="50" charset="-128"/>
              </a:rPr>
              <a:t>3,291</a:t>
            </a:r>
            <a:r>
              <a:rPr lang="ja-JP" altLang="en-US" sz="1300" b="1" dirty="0" smtClean="0">
                <a:solidFill>
                  <a:schemeClr val="tx1"/>
                </a:solidFill>
                <a:latin typeface="Meiryo UI" pitchFamily="50" charset="-128"/>
                <a:ea typeface="Meiryo UI" pitchFamily="50" charset="-128"/>
                <a:cs typeface="Meiryo UI" pitchFamily="50" charset="-128"/>
              </a:rPr>
              <a:t>人）の執務意欲に影響を与えており、人事評価制度が組織活力に深く関係していると言える。</a:t>
            </a:r>
            <a:endParaRPr lang="en-US" altLang="ja-JP" sz="1300" b="1" dirty="0" smtClean="0">
              <a:solidFill>
                <a:schemeClr val="tx1"/>
              </a:solidFill>
              <a:latin typeface="Meiryo UI" pitchFamily="50" charset="-128"/>
              <a:ea typeface="Meiryo UI" pitchFamily="50" charset="-128"/>
              <a:cs typeface="Meiryo UI" pitchFamily="50" charset="-128"/>
            </a:endParaRPr>
          </a:p>
          <a:p>
            <a:pPr marL="285750" indent="-285750" eaLnBrk="1" hangingPunct="1">
              <a:buFont typeface="Wingdings" panose="05000000000000000000" pitchFamily="2" charset="2"/>
              <a:buChar char="Ø"/>
              <a:tabLst>
                <a:tab pos="4187825" algn="l"/>
              </a:tabLst>
              <a:defRPr/>
            </a:pPr>
            <a:r>
              <a:rPr lang="ja-JP" altLang="en-US" sz="1300" b="1" dirty="0" smtClean="0">
                <a:solidFill>
                  <a:schemeClr val="tx1"/>
                </a:solidFill>
                <a:latin typeface="Meiryo UI" pitchFamily="50" charset="-128"/>
                <a:ea typeface="Meiryo UI" pitchFamily="50" charset="-128"/>
                <a:cs typeface="Meiryo UI" pitchFamily="50" charset="-128"/>
              </a:rPr>
              <a:t>影響</a:t>
            </a:r>
            <a:r>
              <a:rPr lang="ja-JP" altLang="en-US" sz="1300" b="1" dirty="0">
                <a:solidFill>
                  <a:schemeClr val="tx1"/>
                </a:solidFill>
                <a:latin typeface="Meiryo UI" pitchFamily="50" charset="-128"/>
                <a:ea typeface="Meiryo UI" pitchFamily="50" charset="-128"/>
                <a:cs typeface="Meiryo UI" pitchFamily="50" charset="-128"/>
              </a:rPr>
              <a:t>した者のうち、</a:t>
            </a:r>
            <a:r>
              <a:rPr lang="ja-JP" altLang="en-US" sz="1300" b="1" dirty="0" smtClean="0">
                <a:solidFill>
                  <a:schemeClr val="tx1"/>
                </a:solidFill>
                <a:latin typeface="Meiryo UI" pitchFamily="50" charset="-128"/>
                <a:ea typeface="Meiryo UI" pitchFamily="50" charset="-128"/>
                <a:cs typeface="Meiryo UI" pitchFamily="50" charset="-128"/>
              </a:rPr>
              <a:t>約</a:t>
            </a:r>
            <a:r>
              <a:rPr lang="en-US" altLang="ja-JP" sz="1300" b="1" dirty="0" smtClean="0">
                <a:solidFill>
                  <a:schemeClr val="tx1"/>
                </a:solidFill>
                <a:latin typeface="Meiryo UI" pitchFamily="50" charset="-128"/>
                <a:ea typeface="Meiryo UI" pitchFamily="50" charset="-128"/>
                <a:cs typeface="Meiryo UI" pitchFamily="50" charset="-128"/>
              </a:rPr>
              <a:t>40</a:t>
            </a:r>
            <a:r>
              <a:rPr lang="ja-JP" altLang="en-US" sz="1300" b="1" dirty="0" smtClean="0">
                <a:solidFill>
                  <a:schemeClr val="tx1"/>
                </a:solidFill>
                <a:latin typeface="Meiryo UI" pitchFamily="50" charset="-128"/>
                <a:ea typeface="Meiryo UI" pitchFamily="50" charset="-128"/>
                <a:cs typeface="Meiryo UI" pitchFamily="50" charset="-128"/>
              </a:rPr>
              <a:t>％</a:t>
            </a:r>
            <a:r>
              <a:rPr lang="ja-JP" altLang="en-US" sz="1300" b="1" dirty="0">
                <a:solidFill>
                  <a:schemeClr val="tx1"/>
                </a:solidFill>
                <a:latin typeface="Meiryo UI" pitchFamily="50" charset="-128"/>
                <a:ea typeface="Meiryo UI" pitchFamily="50" charset="-128"/>
                <a:cs typeface="Meiryo UI" pitchFamily="50" charset="-128"/>
              </a:rPr>
              <a:t>（</a:t>
            </a:r>
            <a:r>
              <a:rPr lang="en-US" altLang="ja-JP" sz="1300" b="1" dirty="0" smtClean="0">
                <a:solidFill>
                  <a:schemeClr val="tx1"/>
                </a:solidFill>
                <a:latin typeface="Meiryo UI" pitchFamily="50" charset="-128"/>
                <a:ea typeface="Meiryo UI" pitchFamily="50" charset="-128"/>
                <a:cs typeface="Meiryo UI" pitchFamily="50" charset="-128"/>
              </a:rPr>
              <a:t>1,350</a:t>
            </a:r>
            <a:r>
              <a:rPr lang="ja-JP" altLang="en-US" sz="1300" b="1" dirty="0" smtClean="0">
                <a:solidFill>
                  <a:schemeClr val="tx1"/>
                </a:solidFill>
                <a:latin typeface="Meiryo UI" pitchFamily="50" charset="-128"/>
                <a:ea typeface="Meiryo UI" pitchFamily="50" charset="-128"/>
                <a:cs typeface="Meiryo UI" pitchFamily="50" charset="-128"/>
              </a:rPr>
              <a:t>人</a:t>
            </a:r>
            <a:r>
              <a:rPr lang="en-US" altLang="ja-JP" sz="1300" b="1" dirty="0" smtClean="0">
                <a:solidFill>
                  <a:schemeClr val="tx1"/>
                </a:solidFill>
                <a:latin typeface="Meiryo UI" pitchFamily="50" charset="-128"/>
                <a:ea typeface="Meiryo UI" pitchFamily="50" charset="-128"/>
                <a:cs typeface="Meiryo UI" pitchFamily="50" charset="-128"/>
              </a:rPr>
              <a:t>/</a:t>
            </a:r>
            <a:r>
              <a:rPr lang="ja-JP" altLang="en-US" sz="1300" b="1" dirty="0" smtClean="0">
                <a:solidFill>
                  <a:schemeClr val="tx1"/>
                </a:solidFill>
                <a:latin typeface="Meiryo UI" pitchFamily="50" charset="-128"/>
                <a:ea typeface="Meiryo UI" pitchFamily="50" charset="-128"/>
                <a:cs typeface="Meiryo UI" pitchFamily="50" charset="-128"/>
              </a:rPr>
              <a:t>回答全体の約</a:t>
            </a:r>
            <a:r>
              <a:rPr lang="en-US" altLang="ja-JP" sz="1300" b="1" dirty="0">
                <a:solidFill>
                  <a:schemeClr val="tx1"/>
                </a:solidFill>
                <a:latin typeface="Meiryo UI" pitchFamily="50" charset="-128"/>
                <a:ea typeface="Meiryo UI" pitchFamily="50" charset="-128"/>
                <a:cs typeface="Meiryo UI" pitchFamily="50" charset="-128"/>
              </a:rPr>
              <a:t>20</a:t>
            </a:r>
            <a:r>
              <a:rPr lang="ja-JP" altLang="en-US" sz="1300" b="1" dirty="0" smtClean="0">
                <a:solidFill>
                  <a:schemeClr val="tx1"/>
                </a:solidFill>
                <a:latin typeface="Meiryo UI" pitchFamily="50" charset="-128"/>
                <a:ea typeface="Meiryo UI" pitchFamily="50" charset="-128"/>
                <a:cs typeface="Meiryo UI" pitchFamily="50" charset="-128"/>
              </a:rPr>
              <a:t>％）</a:t>
            </a:r>
            <a:r>
              <a:rPr lang="ja-JP" altLang="en-US" sz="1300" b="1" dirty="0">
                <a:solidFill>
                  <a:schemeClr val="tx1"/>
                </a:solidFill>
                <a:latin typeface="Meiryo UI" pitchFamily="50" charset="-128"/>
                <a:ea typeface="Meiryo UI" pitchFamily="50" charset="-128"/>
                <a:cs typeface="Meiryo UI" pitchFamily="50" charset="-128"/>
              </a:rPr>
              <a:t>の職員が執務意欲を低下させていることから、現行の人事評価制度は、必ずしも</a:t>
            </a:r>
            <a:r>
              <a:rPr lang="ja-JP" altLang="en-US" sz="1300" b="1" dirty="0" smtClean="0">
                <a:solidFill>
                  <a:schemeClr val="tx1"/>
                </a:solidFill>
                <a:latin typeface="Meiryo UI" pitchFamily="50" charset="-128"/>
                <a:ea typeface="Meiryo UI" pitchFamily="50" charset="-128"/>
                <a:cs typeface="Meiryo UI" pitchFamily="50" charset="-128"/>
              </a:rPr>
              <a:t>組織活力の</a:t>
            </a:r>
            <a:r>
              <a:rPr lang="ja-JP" altLang="en-US" sz="1300" b="1" dirty="0">
                <a:solidFill>
                  <a:schemeClr val="tx1"/>
                </a:solidFill>
                <a:latin typeface="Meiryo UI" pitchFamily="50" charset="-128"/>
                <a:ea typeface="Meiryo UI" pitchFamily="50" charset="-128"/>
                <a:cs typeface="Meiryo UI" pitchFamily="50" charset="-128"/>
              </a:rPr>
              <a:t>向上につながっているとは言い切れない。</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二等辺三角形 18"/>
          <p:cNvSpPr/>
          <p:nvPr/>
        </p:nvSpPr>
        <p:spPr bwMode="auto">
          <a:xfrm flipV="1">
            <a:off x="3789275" y="5555239"/>
            <a:ext cx="1152699" cy="16598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dirty="0">
              <a:solidFill>
                <a:schemeClr val="tx1"/>
              </a:solidFill>
            </a:endParaRPr>
          </a:p>
        </p:txBody>
      </p:sp>
      <p:pic>
        <p:nvPicPr>
          <p:cNvPr id="4" name="図 3"/>
          <p:cNvPicPr>
            <a:picLocks noChangeAspect="1"/>
          </p:cNvPicPr>
          <p:nvPr/>
        </p:nvPicPr>
        <p:blipFill>
          <a:blip r:embed="rId2"/>
          <a:stretch>
            <a:fillRect/>
          </a:stretch>
        </p:blipFill>
        <p:spPr>
          <a:xfrm>
            <a:off x="-1116632" y="1794689"/>
            <a:ext cx="5276346" cy="3028219"/>
          </a:xfrm>
          <a:prstGeom prst="rect">
            <a:avLst/>
          </a:prstGeom>
        </p:spPr>
      </p:pic>
      <p:pic>
        <p:nvPicPr>
          <p:cNvPr id="5" name="図 4"/>
          <p:cNvPicPr>
            <a:picLocks noChangeAspect="1"/>
          </p:cNvPicPr>
          <p:nvPr/>
        </p:nvPicPr>
        <p:blipFill>
          <a:blip r:embed="rId3"/>
          <a:stretch>
            <a:fillRect/>
          </a:stretch>
        </p:blipFill>
        <p:spPr>
          <a:xfrm>
            <a:off x="4339882" y="1542783"/>
            <a:ext cx="4408831" cy="328440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146050" y="4365104"/>
            <a:ext cx="8680451" cy="1008063"/>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19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○執務意欲が向上した職員（</a:t>
            </a:r>
            <a:r>
              <a:rPr lang="en-US" altLang="ja-JP" sz="1300" dirty="0" smtClean="0">
                <a:solidFill>
                  <a:schemeClr val="tx1"/>
                </a:solidFill>
                <a:latin typeface="Meiryo UI" pitchFamily="50" charset="-128"/>
                <a:ea typeface="Meiryo UI" pitchFamily="50" charset="-128"/>
                <a:cs typeface="Meiryo UI" pitchFamily="50" charset="-128"/>
              </a:rPr>
              <a:t>1,962</a:t>
            </a:r>
            <a:r>
              <a:rPr lang="ja-JP" altLang="en-US" sz="1300" dirty="0" smtClean="0">
                <a:solidFill>
                  <a:schemeClr val="tx1"/>
                </a:solidFill>
                <a:latin typeface="Meiryo UI" pitchFamily="50" charset="-128"/>
                <a:ea typeface="Meiryo UI" pitchFamily="50" charset="-128"/>
                <a:cs typeface="Meiryo UI" pitchFamily="50" charset="-128"/>
              </a:rPr>
              <a:t>人</a:t>
            </a:r>
            <a:r>
              <a:rPr lang="ja-JP" altLang="en-US" sz="1300" dirty="0">
                <a:solidFill>
                  <a:schemeClr val="tx1"/>
                </a:solidFill>
                <a:latin typeface="Meiryo UI" pitchFamily="50" charset="-128"/>
                <a:ea typeface="Meiryo UI" pitchFamily="50" charset="-128"/>
                <a:cs typeface="Meiryo UI" pitchFamily="50" charset="-128"/>
              </a:rPr>
              <a:t>）では、向上した主な要因として、約</a:t>
            </a:r>
            <a:r>
              <a:rPr lang="en-US" altLang="ja-JP" sz="1300" dirty="0" smtClean="0">
                <a:solidFill>
                  <a:schemeClr val="tx1"/>
                </a:solidFill>
                <a:latin typeface="Meiryo UI" pitchFamily="50" charset="-128"/>
                <a:ea typeface="Meiryo UI" pitchFamily="50" charset="-128"/>
                <a:cs typeface="Meiryo UI" pitchFamily="50" charset="-128"/>
              </a:rPr>
              <a:t>46</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a:t>
            </a:r>
            <a:r>
              <a:rPr lang="en-US" altLang="ja-JP" sz="1300" dirty="0">
                <a:solidFill>
                  <a:schemeClr val="tx1"/>
                </a:solidFill>
                <a:latin typeface="Meiryo UI" pitchFamily="50" charset="-128"/>
                <a:ea typeface="Meiryo UI" pitchFamily="50" charset="-128"/>
                <a:cs typeface="Meiryo UI" pitchFamily="50" charset="-128"/>
              </a:rPr>
              <a:t>[1]</a:t>
            </a:r>
            <a:r>
              <a:rPr lang="ja-JP" altLang="en-US" sz="1300" dirty="0">
                <a:solidFill>
                  <a:schemeClr val="tx1"/>
                </a:solidFill>
                <a:latin typeface="Meiryo UI" pitchFamily="50" charset="-128"/>
                <a:ea typeface="Meiryo UI" pitchFamily="50" charset="-128"/>
                <a:cs typeface="Meiryo UI" pitchFamily="50" charset="-128"/>
              </a:rPr>
              <a:t>上司から認められたこと」「</a:t>
            </a:r>
            <a:r>
              <a:rPr lang="en-US" altLang="ja-JP" sz="1300" dirty="0">
                <a:solidFill>
                  <a:schemeClr val="tx1"/>
                </a:solidFill>
                <a:latin typeface="Meiryo UI" pitchFamily="50" charset="-128"/>
                <a:ea typeface="Meiryo UI" pitchFamily="50" charset="-128"/>
                <a:cs typeface="Meiryo UI" pitchFamily="50" charset="-128"/>
              </a:rPr>
              <a:t>[2]</a:t>
            </a:r>
            <a:r>
              <a:rPr lang="ja-JP" altLang="en-US" sz="1300" dirty="0">
                <a:solidFill>
                  <a:schemeClr val="tx1"/>
                </a:solidFill>
                <a:latin typeface="Meiryo UI" pitchFamily="50" charset="-128"/>
                <a:ea typeface="Meiryo UI" pitchFamily="50" charset="-128"/>
                <a:cs typeface="Meiryo UI" pitchFamily="50" charset="-128"/>
              </a:rPr>
              <a:t>上司との</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9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　意思疎通が図れたこと」と回答。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9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○執務意欲が低下した職員（</a:t>
            </a:r>
            <a:r>
              <a:rPr lang="en-US" altLang="ja-JP" sz="1300" dirty="0" smtClean="0">
                <a:solidFill>
                  <a:schemeClr val="tx1"/>
                </a:solidFill>
                <a:latin typeface="Meiryo UI" pitchFamily="50" charset="-128"/>
                <a:ea typeface="Meiryo UI" pitchFamily="50" charset="-128"/>
                <a:cs typeface="Meiryo UI" pitchFamily="50" charset="-128"/>
              </a:rPr>
              <a:t>1,350</a:t>
            </a:r>
            <a:r>
              <a:rPr lang="ja-JP" altLang="en-US" sz="1300" dirty="0" smtClean="0">
                <a:solidFill>
                  <a:schemeClr val="tx1"/>
                </a:solidFill>
                <a:latin typeface="Meiryo UI" pitchFamily="50" charset="-128"/>
                <a:ea typeface="Meiryo UI" pitchFamily="50" charset="-128"/>
                <a:cs typeface="Meiryo UI" pitchFamily="50" charset="-128"/>
              </a:rPr>
              <a:t>人</a:t>
            </a:r>
            <a:r>
              <a:rPr lang="ja-JP" altLang="en-US" sz="1300" dirty="0">
                <a:solidFill>
                  <a:schemeClr val="tx1"/>
                </a:solidFill>
                <a:latin typeface="Meiryo UI" pitchFamily="50" charset="-128"/>
                <a:ea typeface="Meiryo UI" pitchFamily="50" charset="-128"/>
                <a:cs typeface="Meiryo UI" pitchFamily="50" charset="-128"/>
              </a:rPr>
              <a:t>）では、低下した主な要因として、 「相対評価に関する不満」が約</a:t>
            </a:r>
            <a:r>
              <a:rPr lang="en-US" altLang="ja-JP" sz="1300" dirty="0" smtClean="0">
                <a:solidFill>
                  <a:schemeClr val="tx1"/>
                </a:solidFill>
                <a:latin typeface="Meiryo UI" pitchFamily="50" charset="-128"/>
                <a:ea typeface="Meiryo UI" pitchFamily="50" charset="-128"/>
                <a:cs typeface="Meiryo UI" pitchFamily="50" charset="-128"/>
              </a:rPr>
              <a:t>36</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①④⑥</a:t>
            </a:r>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err="1" smtClean="0">
                <a:solidFill>
                  <a:schemeClr val="tx1"/>
                </a:solidFill>
                <a:latin typeface="Meiryo UI" pitchFamily="50" charset="-128"/>
                <a:ea typeface="Meiryo UI" pitchFamily="50" charset="-128"/>
                <a:cs typeface="Meiryo UI" pitchFamily="50" charset="-128"/>
              </a:rPr>
              <a:t>、</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lnSpc>
                <a:spcPts val="19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　「②現行</a:t>
            </a:r>
            <a:r>
              <a:rPr lang="ja-JP" altLang="en-US" sz="1300" dirty="0">
                <a:solidFill>
                  <a:schemeClr val="tx1"/>
                </a:solidFill>
                <a:latin typeface="Meiryo UI" pitchFamily="50" charset="-128"/>
                <a:ea typeface="Meiryo UI" pitchFamily="50" charset="-128"/>
                <a:cs typeface="Meiryo UI" pitchFamily="50" charset="-128"/>
              </a:rPr>
              <a:t>の人事評価制度自体に納得できない</a:t>
            </a:r>
            <a:r>
              <a:rPr lang="ja-JP" altLang="en-US" sz="1300" dirty="0" smtClean="0">
                <a:solidFill>
                  <a:schemeClr val="tx1"/>
                </a:solidFill>
                <a:latin typeface="Meiryo UI" pitchFamily="50" charset="-128"/>
                <a:ea typeface="Meiryo UI" pitchFamily="50" charset="-128"/>
                <a:cs typeface="Meiryo UI" pitchFamily="50" charset="-128"/>
              </a:rPr>
              <a:t>ため」</a:t>
            </a:r>
            <a:r>
              <a:rPr lang="ja-JP" altLang="en-US" sz="1300" dirty="0">
                <a:solidFill>
                  <a:schemeClr val="tx1"/>
                </a:solidFill>
                <a:latin typeface="Meiryo UI" pitchFamily="50" charset="-128"/>
                <a:ea typeface="Meiryo UI" pitchFamily="50" charset="-128"/>
                <a:cs typeface="Meiryo UI" pitchFamily="50" charset="-128"/>
              </a:rPr>
              <a:t>が</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a:solidFill>
                  <a:schemeClr val="tx1"/>
                </a:solidFill>
                <a:latin typeface="Meiryo UI" pitchFamily="50" charset="-128"/>
                <a:ea typeface="Meiryo UI" pitchFamily="50" charset="-128"/>
                <a:cs typeface="Meiryo UI" pitchFamily="50" charset="-128"/>
              </a:rPr>
              <a:t>18</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を占めている。　</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24579"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26902B01-9D00-48CF-B6D7-7957850013F6}" type="slidenum">
              <a:rPr lang="en-US" altLang="ja-JP" sz="1200" smtClean="0"/>
              <a:pPr/>
              <a:t>21</a:t>
            </a:fld>
            <a:endParaRPr lang="en-US" altLang="ja-JP" sz="1200"/>
          </a:p>
        </p:txBody>
      </p:sp>
      <p:sp>
        <p:nvSpPr>
          <p:cNvPr id="24580"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323850" y="650875"/>
            <a:ext cx="8502650" cy="44291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⑩</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a:solidFill>
                  <a:schemeClr val="tx1"/>
                </a:solidFill>
                <a:latin typeface="Meiryo UI" pitchFamily="50" charset="-128"/>
                <a:ea typeface="Meiryo UI" pitchFamily="50" charset="-128"/>
                <a:cs typeface="Meiryo UI" pitchFamily="50" charset="-128"/>
              </a:rPr>
              <a:t>　人事評価制度と執務意欲との関係について</a:t>
            </a:r>
            <a:endParaRPr lang="en-US" altLang="ja-JP" sz="2000" b="1" dirty="0">
              <a:solidFill>
                <a:schemeClr val="tx1"/>
              </a:solidFill>
              <a:latin typeface="Meiryo UI" pitchFamily="50" charset="-128"/>
              <a:ea typeface="Meiryo UI" pitchFamily="50" charset="-128"/>
              <a:cs typeface="Meiryo UI" pitchFamily="50" charset="-128"/>
            </a:endParaRPr>
          </a:p>
        </p:txBody>
      </p:sp>
      <p:sp>
        <p:nvSpPr>
          <p:cNvPr id="14" name="Rectangle 80"/>
          <p:cNvSpPr>
            <a:spLocks noChangeArrowheads="1"/>
          </p:cNvSpPr>
          <p:nvPr/>
        </p:nvSpPr>
        <p:spPr bwMode="auto">
          <a:xfrm>
            <a:off x="323850" y="1125538"/>
            <a:ext cx="4032126" cy="3619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■向上した主な要因　</a:t>
            </a: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主なものを</a:t>
            </a:r>
            <a:r>
              <a:rPr lang="en-US" altLang="ja-JP" sz="1200" b="1" dirty="0">
                <a:latin typeface="Meiryo UI" pitchFamily="50" charset="-128"/>
                <a:ea typeface="Meiryo UI" pitchFamily="50" charset="-128"/>
                <a:cs typeface="Meiryo UI" pitchFamily="50" charset="-128"/>
              </a:rPr>
              <a:t>3</a:t>
            </a:r>
            <a:r>
              <a:rPr lang="ja-JP" altLang="en-US" sz="1200" b="1" dirty="0">
                <a:latin typeface="Meiryo UI" pitchFamily="50" charset="-128"/>
                <a:ea typeface="Meiryo UI" pitchFamily="50" charset="-128"/>
                <a:cs typeface="Meiryo UI" pitchFamily="50" charset="-128"/>
              </a:rPr>
              <a:t>つまで選択</a:t>
            </a:r>
          </a:p>
        </p:txBody>
      </p:sp>
      <p:sp>
        <p:nvSpPr>
          <p:cNvPr id="8" name="Rectangle 80"/>
          <p:cNvSpPr>
            <a:spLocks noChangeArrowheads="1"/>
          </p:cNvSpPr>
          <p:nvPr/>
        </p:nvSpPr>
        <p:spPr bwMode="auto">
          <a:xfrm>
            <a:off x="4499993" y="1128713"/>
            <a:ext cx="4326508" cy="36036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■低下した主な要因　</a:t>
            </a: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主なものを</a:t>
            </a:r>
            <a:r>
              <a:rPr lang="en-US" altLang="ja-JP" sz="1200" b="1" dirty="0">
                <a:latin typeface="Meiryo UI" pitchFamily="50" charset="-128"/>
                <a:ea typeface="Meiryo UI" pitchFamily="50" charset="-128"/>
                <a:cs typeface="Meiryo UI" pitchFamily="50" charset="-128"/>
              </a:rPr>
              <a:t>3</a:t>
            </a:r>
            <a:r>
              <a:rPr lang="ja-JP" altLang="en-US" sz="1200" b="1" dirty="0">
                <a:latin typeface="Meiryo UI" pitchFamily="50" charset="-128"/>
                <a:ea typeface="Meiryo UI" pitchFamily="50" charset="-128"/>
                <a:cs typeface="Meiryo UI" pitchFamily="50" charset="-128"/>
              </a:rPr>
              <a:t>つまで選択</a:t>
            </a:r>
          </a:p>
        </p:txBody>
      </p:sp>
      <p:sp>
        <p:nvSpPr>
          <p:cNvPr id="10" name="角丸四角形 9"/>
          <p:cNvSpPr/>
          <p:nvPr/>
        </p:nvSpPr>
        <p:spPr bwMode="auto">
          <a:xfrm>
            <a:off x="146050" y="5529225"/>
            <a:ext cx="8680451" cy="113917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000"/>
              </a:lnSpc>
              <a:buFont typeface="Wingdings" panose="05000000000000000000" pitchFamily="2" charset="2"/>
              <a:buChar char="Ø"/>
              <a:tabLst>
                <a:tab pos="4187825" algn="l"/>
              </a:tabLst>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執務意欲が向上した要因は、 「上司に認められたこと」 、「面談を通じて上司と意思疎通を図れたこと」 を挙げる職員が多いことから、上司との人間関係が深く関わっていることが認められる。</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eaLnBrk="1" hangingPunct="1">
              <a:lnSpc>
                <a:spcPts val="2000"/>
              </a:lnSpc>
              <a:buFont typeface="Wingdings" panose="05000000000000000000" pitchFamily="2" charset="2"/>
              <a:buChar char="Ø"/>
              <a:tabLst>
                <a:tab pos="4187825" algn="l"/>
              </a:tabLst>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一方、低下した要因は、「相対評価」に関する不満が</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「現行の制度自体」に関する不満が</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を占めていることから、制度の基本的な部分に関する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改善を求める声がある。</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二等辺三角形 10"/>
          <p:cNvSpPr/>
          <p:nvPr/>
        </p:nvSpPr>
        <p:spPr bwMode="auto">
          <a:xfrm flipV="1">
            <a:off x="3998825" y="5385866"/>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pic>
        <p:nvPicPr>
          <p:cNvPr id="4" name="図 3"/>
          <p:cNvPicPr>
            <a:picLocks noChangeAspect="1"/>
          </p:cNvPicPr>
          <p:nvPr/>
        </p:nvPicPr>
        <p:blipFill>
          <a:blip r:embed="rId2"/>
          <a:stretch>
            <a:fillRect/>
          </a:stretch>
        </p:blipFill>
        <p:spPr>
          <a:xfrm>
            <a:off x="45459" y="1519238"/>
            <a:ext cx="4115913" cy="2910000"/>
          </a:xfrm>
          <a:prstGeom prst="rect">
            <a:avLst/>
          </a:prstGeom>
        </p:spPr>
      </p:pic>
      <p:pic>
        <p:nvPicPr>
          <p:cNvPr id="7" name="図 6"/>
          <p:cNvPicPr>
            <a:picLocks noChangeAspect="1"/>
          </p:cNvPicPr>
          <p:nvPr/>
        </p:nvPicPr>
        <p:blipFill>
          <a:blip r:embed="rId3"/>
          <a:stretch>
            <a:fillRect/>
          </a:stretch>
        </p:blipFill>
        <p:spPr>
          <a:xfrm>
            <a:off x="4039712" y="1500187"/>
            <a:ext cx="4786788" cy="3028219"/>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179389" y="5300663"/>
            <a:ext cx="8569076" cy="865187"/>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○執務意欲に影響する主な要素として、「職場における人間関係」を選択した職員が全体の約</a:t>
            </a:r>
            <a:r>
              <a:rPr lang="en-US" altLang="ja-JP" sz="1300" dirty="0" smtClean="0">
                <a:solidFill>
                  <a:schemeClr val="tx1"/>
                </a:solidFill>
                <a:latin typeface="Meiryo UI" pitchFamily="50" charset="-128"/>
                <a:ea typeface="Meiryo UI" pitchFamily="50" charset="-128"/>
                <a:cs typeface="Meiryo UI" pitchFamily="50" charset="-128"/>
              </a:rPr>
              <a:t>34</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を占めている。</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○また、同様に「業務内容に関するもの」が約</a:t>
            </a:r>
            <a:r>
              <a:rPr lang="en-US" altLang="ja-JP" sz="1300" dirty="0">
                <a:solidFill>
                  <a:schemeClr val="tx1"/>
                </a:solidFill>
                <a:latin typeface="Meiryo UI" pitchFamily="50" charset="-128"/>
                <a:ea typeface="Meiryo UI" pitchFamily="50" charset="-128"/>
                <a:cs typeface="Meiryo UI" pitchFamily="50" charset="-128"/>
              </a:rPr>
              <a:t>36</a:t>
            </a:r>
            <a:r>
              <a:rPr lang="ja-JP" altLang="en-US" sz="1300" dirty="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②③</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で、「職場における人間関係」とほぼ同数になっている。</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○一方、人事評価制度に関する</a:t>
            </a:r>
            <a:r>
              <a:rPr lang="ja-JP" altLang="en-US" sz="1300" dirty="0" smtClean="0">
                <a:solidFill>
                  <a:schemeClr val="tx1"/>
                </a:solidFill>
                <a:latin typeface="Meiryo UI" pitchFamily="50" charset="-128"/>
                <a:ea typeface="Meiryo UI" pitchFamily="50" charset="-128"/>
                <a:cs typeface="Meiryo UI" pitchFamily="50" charset="-128"/>
              </a:rPr>
              <a:t>項目</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⑤</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は</a:t>
            </a:r>
            <a:r>
              <a:rPr lang="ja-JP" altLang="en-US" sz="1300" dirty="0">
                <a:solidFill>
                  <a:schemeClr val="tx1"/>
                </a:solidFill>
                <a:latin typeface="Meiryo UI" pitchFamily="50" charset="-128"/>
                <a:ea typeface="Meiryo UI" pitchFamily="50" charset="-128"/>
                <a:cs typeface="Meiryo UI" pitchFamily="50" charset="-128"/>
              </a:rPr>
              <a:t>、全体の</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a:solidFill>
                  <a:schemeClr val="tx1"/>
                </a:solidFill>
                <a:latin typeface="Meiryo UI" pitchFamily="50" charset="-128"/>
                <a:ea typeface="Meiryo UI" pitchFamily="50" charset="-128"/>
                <a:cs typeface="Meiryo UI" pitchFamily="50" charset="-128"/>
              </a:rPr>
              <a:t>6</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程度であった。</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22531"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F6E6EF05-ACB0-442F-982A-F9AF158DF52B}" type="slidenum">
              <a:rPr lang="en-US" altLang="ja-JP" sz="1200" smtClean="0"/>
              <a:pPr/>
              <a:t>22</a:t>
            </a:fld>
            <a:endParaRPr lang="en-US" altLang="ja-JP" sz="1200"/>
          </a:p>
        </p:txBody>
      </p:sp>
      <p:sp>
        <p:nvSpPr>
          <p:cNvPr id="22532"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179388" y="764704"/>
            <a:ext cx="8794750"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⑩</a:t>
            </a:r>
            <a:r>
              <a:rPr lang="en-US" altLang="ja-JP" sz="2000" b="1" dirty="0" smtClean="0">
                <a:solidFill>
                  <a:schemeClr val="tx1"/>
                </a:solidFill>
                <a:latin typeface="Meiryo UI" pitchFamily="50" charset="-128"/>
                <a:ea typeface="Meiryo UI" pitchFamily="50" charset="-128"/>
                <a:cs typeface="Meiryo UI" pitchFamily="50" charset="-128"/>
              </a:rPr>
              <a:t>-3</a:t>
            </a:r>
            <a:r>
              <a:rPr lang="ja-JP" altLang="en-US" sz="2000" b="1" dirty="0">
                <a:solidFill>
                  <a:schemeClr val="tx1"/>
                </a:solidFill>
                <a:latin typeface="Meiryo UI" pitchFamily="50" charset="-128"/>
                <a:ea typeface="Meiryo UI" pitchFamily="50" charset="-128"/>
                <a:cs typeface="Meiryo UI" pitchFamily="50" charset="-128"/>
              </a:rPr>
              <a:t>　執務意欲に影響する要因について</a:t>
            </a:r>
            <a:endParaRPr lang="ja-JP" altLang="en-US" sz="1600" dirty="0">
              <a:solidFill>
                <a:schemeClr val="tx1"/>
              </a:solidFill>
              <a:latin typeface="Meiryo UI" pitchFamily="50" charset="-128"/>
              <a:ea typeface="Meiryo UI" pitchFamily="50" charset="-128"/>
              <a:cs typeface="Meiryo UI" pitchFamily="50" charset="-128"/>
            </a:endParaRPr>
          </a:p>
        </p:txBody>
      </p:sp>
      <p:sp>
        <p:nvSpPr>
          <p:cNvPr id="14" name="Rectangle 80"/>
          <p:cNvSpPr>
            <a:spLocks noChangeArrowheads="1"/>
          </p:cNvSpPr>
          <p:nvPr/>
        </p:nvSpPr>
        <p:spPr bwMode="auto">
          <a:xfrm>
            <a:off x="342900" y="1268760"/>
            <a:ext cx="7164388" cy="36036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■執務意欲の「向上」「低下」に影響する主なもの　</a:t>
            </a: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主なものを３つまで選択</a:t>
            </a:r>
          </a:p>
        </p:txBody>
      </p:sp>
      <p:sp>
        <p:nvSpPr>
          <p:cNvPr id="3" name="テキスト ボックス 2"/>
          <p:cNvSpPr txBox="1"/>
          <p:nvPr/>
        </p:nvSpPr>
        <p:spPr>
          <a:xfrm>
            <a:off x="6168062" y="1852750"/>
            <a:ext cx="2881313" cy="3170099"/>
          </a:xfrm>
          <a:prstGeom prst="rect">
            <a:avLst/>
          </a:prstGeom>
          <a:noFill/>
          <a:ln>
            <a:solidFill>
              <a:schemeClr val="tx1"/>
            </a:solidFill>
            <a:prstDash val="sysDash"/>
          </a:ln>
        </p:spPr>
        <p:txBody>
          <a:bodyPr>
            <a:spAutoFit/>
          </a:bodyPr>
          <a:lstStyle/>
          <a:p>
            <a:pPr eaLnBrk="1" hangingPunct="1">
              <a:defRPr/>
            </a:pPr>
            <a:r>
              <a:rPr lang="en-US" altLang="ja-JP" sz="800" dirty="0">
                <a:latin typeface="+mn-ea"/>
                <a:ea typeface="+mn-ea"/>
              </a:rPr>
              <a:t>【</a:t>
            </a:r>
            <a:r>
              <a:rPr lang="ja-JP" altLang="en-US" sz="800" dirty="0">
                <a:latin typeface="+mn-ea"/>
                <a:ea typeface="+mn-ea"/>
              </a:rPr>
              <a:t>参考</a:t>
            </a:r>
            <a:r>
              <a:rPr lang="en-US" altLang="ja-JP" sz="800" dirty="0">
                <a:latin typeface="+mn-ea"/>
                <a:ea typeface="+mn-ea"/>
              </a:rPr>
              <a:t>】</a:t>
            </a:r>
            <a:r>
              <a:rPr lang="ja-JP" altLang="en-US" sz="800" dirty="0">
                <a:latin typeface="+mn-ea"/>
                <a:ea typeface="+mn-ea"/>
              </a:rPr>
              <a:t>影響する要素</a:t>
            </a:r>
            <a:endParaRPr lang="en-US" altLang="ja-JP" sz="800" dirty="0">
              <a:latin typeface="+mn-ea"/>
              <a:ea typeface="+mn-ea"/>
            </a:endParaRPr>
          </a:p>
          <a:p>
            <a:pPr eaLnBrk="1" hangingPunct="1">
              <a:defRPr/>
            </a:pPr>
            <a:endParaRPr lang="en-US" altLang="ja-JP" sz="800" dirty="0">
              <a:latin typeface="+mn-ea"/>
              <a:ea typeface="+mn-ea"/>
            </a:endParaRPr>
          </a:p>
          <a:p>
            <a:pPr eaLnBrk="1" hangingPunct="1">
              <a:defRPr/>
            </a:pPr>
            <a:r>
              <a:rPr lang="ja-JP" altLang="en-US" sz="800" dirty="0">
                <a:latin typeface="+mn-ea"/>
                <a:ea typeface="+mn-ea"/>
              </a:rPr>
              <a:t>①職場における人間関係</a:t>
            </a:r>
            <a:endParaRPr lang="en-US" altLang="ja-JP" sz="800" dirty="0">
              <a:latin typeface="+mn-ea"/>
              <a:ea typeface="+mn-ea"/>
            </a:endParaRPr>
          </a:p>
          <a:p>
            <a:pPr eaLnBrk="1" hangingPunct="1">
              <a:defRPr/>
            </a:pPr>
            <a:r>
              <a:rPr lang="ja-JP" altLang="en-US" sz="800" dirty="0">
                <a:latin typeface="+mn-ea"/>
                <a:ea typeface="+mn-ea"/>
              </a:rPr>
              <a:t>　・上司、同僚、部下など</a:t>
            </a:r>
            <a:endParaRPr lang="en-US" altLang="ja-JP" sz="800" dirty="0">
              <a:latin typeface="+mn-ea"/>
              <a:ea typeface="+mn-ea"/>
            </a:endParaRPr>
          </a:p>
          <a:p>
            <a:pPr eaLnBrk="1" hangingPunct="1">
              <a:defRPr/>
            </a:pPr>
            <a:r>
              <a:rPr lang="ja-JP" altLang="en-US" sz="800" dirty="0">
                <a:latin typeface="+mn-ea"/>
                <a:ea typeface="+mn-ea"/>
              </a:rPr>
              <a:t>　・職場の上司や同僚から認められた（認められなかった）とき</a:t>
            </a:r>
            <a:endParaRPr lang="en-US" altLang="ja-JP" sz="800" dirty="0">
              <a:latin typeface="+mn-ea"/>
              <a:ea typeface="+mn-ea"/>
            </a:endParaRPr>
          </a:p>
          <a:p>
            <a:pPr eaLnBrk="1" hangingPunct="1">
              <a:defRPr/>
            </a:pPr>
            <a:r>
              <a:rPr lang="ja-JP" altLang="en-US" sz="800" dirty="0">
                <a:latin typeface="+mn-ea"/>
                <a:ea typeface="+mn-ea"/>
              </a:rPr>
              <a:t>　・業務上での職場の上司・先輩からの指導・助言</a:t>
            </a:r>
            <a:endParaRPr lang="en-US" altLang="ja-JP" sz="800" dirty="0">
              <a:latin typeface="+mn-ea"/>
              <a:ea typeface="+mn-ea"/>
            </a:endParaRPr>
          </a:p>
          <a:p>
            <a:pPr eaLnBrk="1" hangingPunct="1">
              <a:defRPr/>
            </a:pPr>
            <a:r>
              <a:rPr lang="ja-JP" altLang="en-US" sz="800" dirty="0">
                <a:latin typeface="+mn-ea"/>
                <a:ea typeface="+mn-ea"/>
              </a:rPr>
              <a:t>　・同僚からの刺激</a:t>
            </a:r>
          </a:p>
          <a:p>
            <a:pPr eaLnBrk="1" hangingPunct="1">
              <a:defRPr/>
            </a:pPr>
            <a:endParaRPr lang="en-US" altLang="ja-JP" sz="800" dirty="0">
              <a:latin typeface="+mn-ea"/>
            </a:endParaRPr>
          </a:p>
          <a:p>
            <a:pPr eaLnBrk="1" hangingPunct="1">
              <a:defRPr/>
            </a:pPr>
            <a:r>
              <a:rPr lang="ja-JP" altLang="en-US" sz="800" dirty="0">
                <a:latin typeface="+mn-ea"/>
              </a:rPr>
              <a:t>④福利厚生制度</a:t>
            </a:r>
            <a:endParaRPr lang="en-US" altLang="ja-JP" sz="800" dirty="0">
              <a:latin typeface="+mn-ea"/>
            </a:endParaRPr>
          </a:p>
          <a:p>
            <a:pPr eaLnBrk="1" hangingPunct="1">
              <a:defRPr/>
            </a:pPr>
            <a:r>
              <a:rPr lang="ja-JP" altLang="en-US" sz="800" dirty="0">
                <a:latin typeface="+mn-ea"/>
              </a:rPr>
              <a:t>　・休暇休業制度の活用のしやすさ（しにくさ）</a:t>
            </a:r>
            <a:endParaRPr lang="en-US" altLang="ja-JP" sz="800" dirty="0">
              <a:latin typeface="+mn-ea"/>
            </a:endParaRPr>
          </a:p>
          <a:p>
            <a:pPr eaLnBrk="1" hangingPunct="1">
              <a:defRPr/>
            </a:pPr>
            <a:r>
              <a:rPr lang="ja-JP" altLang="en-US" sz="800" dirty="0">
                <a:latin typeface="+mn-ea"/>
              </a:rPr>
              <a:t>　・福利厚生制度が充実している（して</a:t>
            </a:r>
            <a:r>
              <a:rPr lang="ja-JP" altLang="en-US" sz="800" dirty="0" smtClean="0">
                <a:latin typeface="+mn-ea"/>
              </a:rPr>
              <a:t>いない）</a:t>
            </a:r>
            <a:endParaRPr lang="en-US" altLang="ja-JP" sz="800" dirty="0" smtClean="0">
              <a:latin typeface="+mn-ea"/>
              <a:ea typeface="+mn-ea"/>
            </a:endParaRPr>
          </a:p>
          <a:p>
            <a:pPr eaLnBrk="1" hangingPunct="1">
              <a:defRPr/>
            </a:pPr>
            <a:endParaRPr lang="en-US" altLang="ja-JP" sz="800" dirty="0" smtClean="0">
              <a:latin typeface="+mn-ea"/>
              <a:ea typeface="+mn-ea"/>
            </a:endParaRPr>
          </a:p>
          <a:p>
            <a:pPr eaLnBrk="1" hangingPunct="1">
              <a:defRPr/>
            </a:pPr>
            <a:r>
              <a:rPr lang="ja-JP" altLang="en-US" sz="800" dirty="0">
                <a:latin typeface="+mn-ea"/>
                <a:ea typeface="+mn-ea"/>
              </a:rPr>
              <a:t>⑤</a:t>
            </a:r>
            <a:r>
              <a:rPr lang="ja-JP" altLang="en-US" sz="800" dirty="0" smtClean="0">
                <a:latin typeface="+mn-ea"/>
                <a:ea typeface="+mn-ea"/>
              </a:rPr>
              <a:t>人事</a:t>
            </a:r>
            <a:r>
              <a:rPr lang="ja-JP" altLang="en-US" sz="800" dirty="0">
                <a:latin typeface="+mn-ea"/>
                <a:ea typeface="+mn-ea"/>
              </a:rPr>
              <a:t>評価制度</a:t>
            </a:r>
            <a:endParaRPr lang="en-US" altLang="ja-JP" sz="800" dirty="0">
              <a:latin typeface="+mn-ea"/>
              <a:ea typeface="+mn-ea"/>
            </a:endParaRPr>
          </a:p>
          <a:p>
            <a:pPr eaLnBrk="1" hangingPunct="1">
              <a:defRPr/>
            </a:pPr>
            <a:r>
              <a:rPr lang="ja-JP" altLang="en-US" sz="800" dirty="0">
                <a:latin typeface="+mn-ea"/>
                <a:ea typeface="+mn-ea"/>
              </a:rPr>
              <a:t>　・人事評価制度の評価結果</a:t>
            </a:r>
            <a:endParaRPr lang="en-US" altLang="ja-JP" sz="800" dirty="0">
              <a:latin typeface="+mn-ea"/>
              <a:ea typeface="+mn-ea"/>
            </a:endParaRPr>
          </a:p>
          <a:p>
            <a:pPr eaLnBrk="1" hangingPunct="1">
              <a:defRPr/>
            </a:pPr>
            <a:r>
              <a:rPr lang="ja-JP" altLang="en-US" sz="800" dirty="0">
                <a:latin typeface="+mn-ea"/>
                <a:ea typeface="+mn-ea"/>
              </a:rPr>
              <a:t>　・人事評価結果の給与・任用への反映</a:t>
            </a:r>
          </a:p>
          <a:p>
            <a:pPr eaLnBrk="1" hangingPunct="1">
              <a:defRPr/>
            </a:pPr>
            <a:r>
              <a:rPr lang="ja-JP" altLang="en-US" sz="800" dirty="0">
                <a:latin typeface="+mn-ea"/>
                <a:ea typeface="+mn-ea"/>
              </a:rPr>
              <a:t>　・面談</a:t>
            </a:r>
            <a:r>
              <a:rPr lang="en-US" altLang="ja-JP" sz="800" dirty="0">
                <a:latin typeface="+mn-ea"/>
                <a:ea typeface="+mn-ea"/>
              </a:rPr>
              <a:t>【</a:t>
            </a:r>
            <a:r>
              <a:rPr lang="ja-JP" altLang="en-US" sz="800" dirty="0">
                <a:latin typeface="+mn-ea"/>
                <a:ea typeface="+mn-ea"/>
              </a:rPr>
              <a:t>期初、期中、評価前、開示</a:t>
            </a:r>
            <a:r>
              <a:rPr lang="en-US" altLang="ja-JP" sz="800" dirty="0">
                <a:latin typeface="+mn-ea"/>
                <a:ea typeface="+mn-ea"/>
              </a:rPr>
              <a:t>】</a:t>
            </a:r>
            <a:r>
              <a:rPr lang="ja-JP" altLang="en-US" sz="800" dirty="0">
                <a:latin typeface="+mn-ea"/>
                <a:ea typeface="+mn-ea"/>
              </a:rPr>
              <a:t>における上司との話し合い</a:t>
            </a:r>
            <a:endParaRPr lang="en-US" altLang="ja-JP" sz="800" dirty="0">
              <a:latin typeface="+mn-ea"/>
              <a:ea typeface="+mn-ea"/>
            </a:endParaRPr>
          </a:p>
          <a:p>
            <a:pPr eaLnBrk="1" hangingPunct="1">
              <a:defRPr/>
            </a:pPr>
            <a:r>
              <a:rPr lang="ja-JP" altLang="en-US" sz="800" dirty="0">
                <a:latin typeface="+mn-ea"/>
                <a:ea typeface="+mn-ea"/>
              </a:rPr>
              <a:t>　　</a:t>
            </a:r>
            <a:r>
              <a:rPr lang="en-US" altLang="ja-JP" sz="800" dirty="0">
                <a:latin typeface="+mn-ea"/>
                <a:ea typeface="+mn-ea"/>
              </a:rPr>
              <a:t>【</a:t>
            </a:r>
            <a:r>
              <a:rPr lang="ja-JP" altLang="en-US" sz="800" dirty="0">
                <a:latin typeface="+mn-ea"/>
                <a:ea typeface="+mn-ea"/>
              </a:rPr>
              <a:t>激励、期待、叱咤</a:t>
            </a:r>
            <a:r>
              <a:rPr lang="en-US" altLang="ja-JP" sz="800" dirty="0">
                <a:latin typeface="+mn-ea"/>
                <a:ea typeface="+mn-ea"/>
              </a:rPr>
              <a:t>】</a:t>
            </a:r>
          </a:p>
          <a:p>
            <a:pPr eaLnBrk="1" hangingPunct="1">
              <a:defRPr/>
            </a:pPr>
            <a:endParaRPr lang="en-US" altLang="ja-JP" sz="800" dirty="0">
              <a:latin typeface="+mn-ea"/>
              <a:ea typeface="+mn-ea"/>
            </a:endParaRPr>
          </a:p>
          <a:p>
            <a:pPr eaLnBrk="1" hangingPunct="1">
              <a:defRPr/>
            </a:pPr>
            <a:r>
              <a:rPr lang="ja-JP" altLang="en-US" sz="800" dirty="0">
                <a:latin typeface="+mn-ea"/>
                <a:ea typeface="+mn-ea"/>
              </a:rPr>
              <a:t>⑨プライベートに関すること</a:t>
            </a:r>
            <a:endParaRPr lang="en-US" altLang="ja-JP" sz="800" dirty="0">
              <a:latin typeface="+mn-ea"/>
              <a:ea typeface="+mn-ea"/>
            </a:endParaRPr>
          </a:p>
          <a:p>
            <a:pPr eaLnBrk="1" hangingPunct="1">
              <a:defRPr/>
            </a:pPr>
            <a:r>
              <a:rPr lang="ja-JP" altLang="en-US" sz="800" dirty="0">
                <a:latin typeface="+mn-ea"/>
                <a:ea typeface="+mn-ea"/>
              </a:rPr>
              <a:t>　・プライベートでの出来事</a:t>
            </a:r>
          </a:p>
          <a:p>
            <a:pPr eaLnBrk="1" hangingPunct="1">
              <a:defRPr/>
            </a:pPr>
            <a:r>
              <a:rPr lang="ja-JP" altLang="en-US" sz="800" dirty="0">
                <a:latin typeface="+mn-ea"/>
                <a:ea typeface="+mn-ea"/>
              </a:rPr>
              <a:t>　・自己啓発</a:t>
            </a:r>
            <a:r>
              <a:rPr lang="en-US" altLang="ja-JP" sz="800" dirty="0">
                <a:latin typeface="+mn-ea"/>
                <a:ea typeface="+mn-ea"/>
              </a:rPr>
              <a:t>【</a:t>
            </a:r>
            <a:r>
              <a:rPr lang="ja-JP" altLang="en-US" sz="800" dirty="0">
                <a:latin typeface="+mn-ea"/>
                <a:ea typeface="+mn-ea"/>
              </a:rPr>
              <a:t>自主的な学習</a:t>
            </a:r>
            <a:r>
              <a:rPr lang="en-US" altLang="ja-JP" sz="800" dirty="0">
                <a:latin typeface="+mn-ea"/>
                <a:ea typeface="+mn-ea"/>
              </a:rPr>
              <a:t>】</a:t>
            </a:r>
          </a:p>
          <a:p>
            <a:pPr eaLnBrk="1" hangingPunct="1">
              <a:defRPr/>
            </a:pPr>
            <a:endParaRPr lang="ja-JP" altLang="en-US" sz="800" dirty="0">
              <a:latin typeface="+mn-ea"/>
            </a:endParaRPr>
          </a:p>
          <a:p>
            <a:pPr eaLnBrk="1" hangingPunct="1">
              <a:defRPr/>
            </a:pPr>
            <a:r>
              <a:rPr lang="ja-JP" altLang="en-US" sz="800" dirty="0">
                <a:latin typeface="+mn-ea"/>
                <a:ea typeface="+mn-ea"/>
              </a:rPr>
              <a:t>⑪その他</a:t>
            </a:r>
          </a:p>
          <a:p>
            <a:pPr eaLnBrk="1" hangingPunct="1">
              <a:defRPr/>
            </a:pPr>
            <a:r>
              <a:rPr lang="ja-JP" altLang="en-US" sz="800" dirty="0">
                <a:latin typeface="+mn-ea"/>
                <a:ea typeface="+mn-ea"/>
              </a:rPr>
              <a:t>　・表彰制度</a:t>
            </a:r>
            <a:r>
              <a:rPr lang="en-US" altLang="ja-JP" sz="800" dirty="0">
                <a:latin typeface="+mn-ea"/>
                <a:ea typeface="+mn-ea"/>
              </a:rPr>
              <a:t>【</a:t>
            </a:r>
            <a:r>
              <a:rPr lang="ja-JP" altLang="en-US" sz="800" dirty="0">
                <a:latin typeface="+mn-ea"/>
                <a:ea typeface="+mn-ea"/>
              </a:rPr>
              <a:t>知事、部長表彰など</a:t>
            </a:r>
            <a:r>
              <a:rPr lang="en-US" altLang="ja-JP" sz="800" dirty="0">
                <a:latin typeface="+mn-ea"/>
                <a:ea typeface="+mn-ea"/>
              </a:rPr>
              <a:t>】</a:t>
            </a:r>
          </a:p>
          <a:p>
            <a:pPr eaLnBrk="1" hangingPunct="1">
              <a:defRPr/>
            </a:pPr>
            <a:r>
              <a:rPr lang="ja-JP" altLang="en-US" sz="800" dirty="0">
                <a:latin typeface="+mn-ea"/>
                <a:ea typeface="+mn-ea"/>
              </a:rPr>
              <a:t>　・その他</a:t>
            </a:r>
            <a:endParaRPr lang="en-US" altLang="ja-JP" sz="800" dirty="0">
              <a:latin typeface="+mn-ea"/>
              <a:ea typeface="+mn-ea"/>
            </a:endParaRPr>
          </a:p>
        </p:txBody>
      </p:sp>
      <p:sp>
        <p:nvSpPr>
          <p:cNvPr id="9" name="二等辺三角形 8"/>
          <p:cNvSpPr/>
          <p:nvPr/>
        </p:nvSpPr>
        <p:spPr bwMode="auto">
          <a:xfrm flipV="1">
            <a:off x="4000412" y="6175174"/>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sp>
        <p:nvSpPr>
          <p:cNvPr id="10" name="角丸四角形 9"/>
          <p:cNvSpPr/>
          <p:nvPr/>
        </p:nvSpPr>
        <p:spPr bwMode="auto">
          <a:xfrm>
            <a:off x="179388" y="6318250"/>
            <a:ext cx="8569077" cy="423863"/>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buFont typeface="Wingdings" panose="05000000000000000000" pitchFamily="2" charset="2"/>
              <a:buChar char="Ø"/>
              <a:tabLst>
                <a:tab pos="4187825" algn="l"/>
              </a:tabLst>
              <a:defRPr/>
            </a:pPr>
            <a:r>
              <a:rPr lang="ja-JP" altLang="en-US" sz="1400" b="1" dirty="0" smtClean="0">
                <a:latin typeface="Meiryo UI" pitchFamily="50" charset="-128"/>
                <a:ea typeface="Meiryo UI" pitchFamily="50" charset="-128"/>
                <a:cs typeface="Meiryo UI" pitchFamily="50" charset="-128"/>
              </a:rPr>
              <a:t>昨年同様、人事</a:t>
            </a:r>
            <a:r>
              <a:rPr lang="ja-JP" altLang="en-US" sz="1400" b="1" dirty="0">
                <a:latin typeface="Meiryo UI" pitchFamily="50" charset="-128"/>
                <a:ea typeface="Meiryo UI" pitchFamily="50" charset="-128"/>
                <a:cs typeface="Meiryo UI" pitchFamily="50" charset="-128"/>
              </a:rPr>
              <a:t>評価制度が職員の執務意欲に与える影響は</a:t>
            </a:r>
            <a:r>
              <a:rPr lang="ja-JP" altLang="en-US" sz="1400" b="1" dirty="0" smtClean="0">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必ず</a:t>
            </a:r>
            <a:r>
              <a:rPr lang="ja-JP" altLang="en-US" sz="1400" b="1" dirty="0">
                <a:solidFill>
                  <a:schemeClr val="tx1"/>
                </a:solidFill>
                <a:latin typeface="Meiryo UI" pitchFamily="50" charset="-128"/>
                <a:ea typeface="Meiryo UI" pitchFamily="50" charset="-128"/>
                <a:cs typeface="Meiryo UI" pitchFamily="50" charset="-128"/>
              </a:rPr>
              <a:t>しも高くはない</a:t>
            </a:r>
            <a:r>
              <a:rPr lang="ja-JP" altLang="en-US" sz="1400" b="1" dirty="0">
                <a:latin typeface="Meiryo UI" pitchFamily="50" charset="-128"/>
                <a:ea typeface="Meiryo UI" pitchFamily="50" charset="-128"/>
                <a:cs typeface="Meiryo UI" pitchFamily="50" charset="-128"/>
              </a:rPr>
              <a:t>。</a:t>
            </a:r>
            <a:endParaRPr lang="en-US" altLang="ja-JP" sz="1400" b="1" dirty="0">
              <a:latin typeface="Meiryo UI" pitchFamily="50" charset="-128"/>
              <a:ea typeface="Meiryo UI" pitchFamily="50" charset="-128"/>
              <a:cs typeface="Meiryo UI" pitchFamily="50" charset="-128"/>
            </a:endParaRPr>
          </a:p>
        </p:txBody>
      </p:sp>
      <p:pic>
        <p:nvPicPr>
          <p:cNvPr id="4" name="図 3"/>
          <p:cNvPicPr>
            <a:picLocks noChangeAspect="1"/>
          </p:cNvPicPr>
          <p:nvPr/>
        </p:nvPicPr>
        <p:blipFill>
          <a:blip r:embed="rId2"/>
          <a:stretch>
            <a:fillRect/>
          </a:stretch>
        </p:blipFill>
        <p:spPr>
          <a:xfrm>
            <a:off x="342900" y="1847370"/>
            <a:ext cx="5629916" cy="3337406"/>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80"/>
          <p:cNvSpPr>
            <a:spLocks noChangeArrowheads="1"/>
          </p:cNvSpPr>
          <p:nvPr/>
        </p:nvSpPr>
        <p:spPr bwMode="auto">
          <a:xfrm>
            <a:off x="321568" y="4797152"/>
            <a:ext cx="8570912" cy="792286"/>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○職場環境について、「①②仕事のしやすい雰囲気であった」が約</a:t>
            </a:r>
            <a:r>
              <a:rPr lang="en-US" altLang="ja-JP" sz="1300" dirty="0" smtClean="0">
                <a:solidFill>
                  <a:schemeClr val="tx1"/>
                </a:solidFill>
                <a:latin typeface="Meiryo UI" pitchFamily="50" charset="-128"/>
                <a:ea typeface="Meiryo UI" pitchFamily="50" charset="-128"/>
                <a:cs typeface="Meiryo UI" pitchFamily="50" charset="-128"/>
              </a:rPr>
              <a:t>62</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、「④⑤仕事のしにくい雰囲気であった」が約</a:t>
            </a:r>
            <a:r>
              <a:rPr lang="en-US" altLang="ja-JP" sz="1300" dirty="0" smtClean="0">
                <a:solidFill>
                  <a:schemeClr val="tx1"/>
                </a:solidFill>
                <a:latin typeface="Meiryo UI" pitchFamily="50" charset="-128"/>
                <a:ea typeface="Meiryo UI" pitchFamily="50" charset="-128"/>
                <a:cs typeface="Meiryo UI" pitchFamily="50" charset="-128"/>
              </a:rPr>
              <a:t>16</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で</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　あった。</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8435" name="スライド番号プレースホルダー 3"/>
          <p:cNvSpPr>
            <a:spLocks noGrp="1"/>
          </p:cNvSpPr>
          <p:nvPr>
            <p:ph type="sldNum" sz="quarter" idx="10"/>
          </p:nvPr>
        </p:nvSpPr>
        <p:spPr>
          <a:xfrm>
            <a:off x="8610600" y="6598493"/>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E9B6443A-D190-4CBD-BCA3-F4A42F5AF5FA}" type="slidenum">
              <a:rPr lang="en-US" altLang="ja-JP" sz="1200" smtClean="0"/>
              <a:pPr/>
              <a:t>23</a:t>
            </a:fld>
            <a:endParaRPr lang="en-US" altLang="ja-JP" sz="1200"/>
          </a:p>
        </p:txBody>
      </p:sp>
      <p:sp>
        <p:nvSpPr>
          <p:cNvPr id="18436"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2" name="AutoShape 84"/>
          <p:cNvSpPr>
            <a:spLocks noChangeArrowheads="1"/>
          </p:cNvSpPr>
          <p:nvPr/>
        </p:nvSpPr>
        <p:spPr bwMode="auto">
          <a:xfrm>
            <a:off x="201612" y="764704"/>
            <a:ext cx="8762876"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⑪</a:t>
            </a:r>
            <a:r>
              <a:rPr lang="ja-JP" altLang="en-US" sz="1600" b="1" dirty="0">
                <a:solidFill>
                  <a:schemeClr val="tx1"/>
                </a:solidFill>
                <a:latin typeface="Meiryo UI" pitchFamily="50" charset="-128"/>
                <a:ea typeface="Meiryo UI" pitchFamily="50" charset="-128"/>
                <a:cs typeface="Meiryo UI" pitchFamily="50" charset="-128"/>
              </a:rPr>
              <a:t>　</a:t>
            </a:r>
            <a:r>
              <a:rPr lang="ja-JP" altLang="en-US" sz="2000" b="1" dirty="0">
                <a:solidFill>
                  <a:schemeClr val="tx1"/>
                </a:solidFill>
                <a:latin typeface="Meiryo UI" pitchFamily="50" charset="-128"/>
                <a:ea typeface="Meiryo UI" pitchFamily="50" charset="-128"/>
                <a:cs typeface="Meiryo UI" pitchFamily="50" charset="-128"/>
              </a:rPr>
              <a:t>職場環境について</a:t>
            </a:r>
            <a:endParaRPr lang="en-US" altLang="ja-JP" sz="2000" b="1" dirty="0">
              <a:solidFill>
                <a:schemeClr val="tx1"/>
              </a:solidFill>
              <a:latin typeface="Meiryo UI" pitchFamily="50" charset="-128"/>
              <a:ea typeface="Meiryo UI" pitchFamily="50" charset="-128"/>
              <a:cs typeface="Meiryo UI" pitchFamily="50" charset="-128"/>
            </a:endParaRPr>
          </a:p>
        </p:txBody>
      </p:sp>
      <p:sp>
        <p:nvSpPr>
          <p:cNvPr id="14" name="Rectangle 80"/>
          <p:cNvSpPr>
            <a:spLocks noChangeArrowheads="1"/>
          </p:cNvSpPr>
          <p:nvPr/>
        </p:nvSpPr>
        <p:spPr bwMode="auto">
          <a:xfrm>
            <a:off x="395536" y="1350639"/>
            <a:ext cx="2952328" cy="3587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solidFill>
                  <a:schemeClr val="bg1"/>
                </a:solidFill>
                <a:latin typeface="Meiryo UI" pitchFamily="50" charset="-128"/>
                <a:ea typeface="Meiryo UI" pitchFamily="50" charset="-128"/>
                <a:cs typeface="Meiryo UI" pitchFamily="50" charset="-128"/>
              </a:rPr>
              <a:t>■</a:t>
            </a:r>
            <a:r>
              <a:rPr lang="ja-JP" altLang="en-US" sz="1800" b="1" dirty="0" smtClean="0">
                <a:solidFill>
                  <a:schemeClr val="bg1"/>
                </a:solidFill>
                <a:latin typeface="Meiryo UI" pitchFamily="50" charset="-128"/>
                <a:ea typeface="Meiryo UI" pitchFamily="50" charset="-128"/>
                <a:cs typeface="Meiryo UI" pitchFamily="50" charset="-128"/>
              </a:rPr>
              <a:t>令和３年度</a:t>
            </a:r>
            <a:r>
              <a:rPr lang="ja-JP" altLang="en-US" sz="1800" b="1" dirty="0">
                <a:solidFill>
                  <a:schemeClr val="bg1"/>
                </a:solidFill>
                <a:latin typeface="Meiryo UI" pitchFamily="50" charset="-128"/>
                <a:ea typeface="Meiryo UI" pitchFamily="50" charset="-128"/>
                <a:cs typeface="Meiryo UI" pitchFamily="50" charset="-128"/>
              </a:rPr>
              <a:t>の職場環境</a:t>
            </a:r>
          </a:p>
        </p:txBody>
      </p:sp>
      <p:sp>
        <p:nvSpPr>
          <p:cNvPr id="10" name="角丸四角形 9"/>
          <p:cNvSpPr/>
          <p:nvPr/>
        </p:nvSpPr>
        <p:spPr bwMode="auto">
          <a:xfrm>
            <a:off x="309563" y="5805264"/>
            <a:ext cx="8569325" cy="77611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200"/>
              </a:lnSpc>
              <a:buFont typeface="Wingdings" panose="05000000000000000000" pitchFamily="2" charset="2"/>
              <a:buChar char="Ø"/>
              <a:tabLst>
                <a:tab pos="4187825" algn="l"/>
              </a:tabLst>
              <a:defRPr/>
            </a:pPr>
            <a:r>
              <a:rPr lang="ja-JP" altLang="en-US" sz="1400" b="1" dirty="0">
                <a:solidFill>
                  <a:schemeClr val="tx1"/>
                </a:solidFill>
                <a:latin typeface="Meiryo UI" pitchFamily="50" charset="-128"/>
                <a:ea typeface="Meiryo UI" pitchFamily="50" charset="-128"/>
                <a:cs typeface="Meiryo UI" pitchFamily="50" charset="-128"/>
              </a:rPr>
              <a:t>職員の職場環境に対する認識については、「仕事のしやすい雰囲気」が「仕事のしにくい雰囲気」を大きく上回っていることから</a:t>
            </a:r>
            <a:r>
              <a:rPr lang="ja-JP" altLang="en-US" sz="1400" b="1" dirty="0" smtClean="0">
                <a:solidFill>
                  <a:schemeClr val="tx1"/>
                </a:solidFill>
                <a:latin typeface="Meiryo UI" pitchFamily="50" charset="-128"/>
                <a:ea typeface="Meiryo UI" pitchFamily="50" charset="-128"/>
                <a:cs typeface="Meiryo UI" pitchFamily="50" charset="-128"/>
              </a:rPr>
              <a:t>、一定健全な職場環境であると考えられる。</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13" name="二等辺三角形 12"/>
          <p:cNvSpPr/>
          <p:nvPr/>
        </p:nvSpPr>
        <p:spPr bwMode="auto">
          <a:xfrm flipV="1">
            <a:off x="3945644" y="5589240"/>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pic>
        <p:nvPicPr>
          <p:cNvPr id="2" name="図 1"/>
          <p:cNvPicPr>
            <a:picLocks noChangeAspect="1"/>
          </p:cNvPicPr>
          <p:nvPr/>
        </p:nvPicPr>
        <p:blipFill>
          <a:blip r:embed="rId2"/>
          <a:stretch>
            <a:fillRect/>
          </a:stretch>
        </p:blipFill>
        <p:spPr>
          <a:xfrm>
            <a:off x="682295" y="1952417"/>
            <a:ext cx="7823860" cy="2682656"/>
          </a:xfrm>
          <a:prstGeom prst="rect">
            <a:avLst/>
          </a:prstGeom>
        </p:spPr>
      </p:pic>
    </p:spTree>
    <p:extLst>
      <p:ext uri="{BB962C8B-B14F-4D97-AF65-F5344CB8AC3E}">
        <p14:creationId xmlns:p14="http://schemas.microsoft.com/office/powerpoint/2010/main" val="9788472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ー 3"/>
          <p:cNvSpPr>
            <a:spLocks noGrp="1"/>
          </p:cNvSpPr>
          <p:nvPr>
            <p:ph type="sldNum" sz="quarter" idx="10"/>
          </p:nvPr>
        </p:nvSpPr>
        <p:spPr>
          <a:xfrm>
            <a:off x="8604448" y="6629400"/>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8A2B4E63-5C6B-4386-875F-EB4AAD1461AD}" type="slidenum">
              <a:rPr lang="en-US" altLang="ja-JP" sz="1200" smtClean="0"/>
              <a:pPr/>
              <a:t>24</a:t>
            </a:fld>
            <a:endParaRPr lang="en-US" altLang="ja-JP" sz="1200" dirty="0"/>
          </a:p>
        </p:txBody>
      </p:sp>
      <p:sp>
        <p:nvSpPr>
          <p:cNvPr id="25603"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8201" name="Rectangle 80"/>
          <p:cNvSpPr>
            <a:spLocks noChangeArrowheads="1"/>
          </p:cNvSpPr>
          <p:nvPr/>
        </p:nvSpPr>
        <p:spPr bwMode="auto">
          <a:xfrm>
            <a:off x="81824" y="5001074"/>
            <a:ext cx="9036050" cy="705208"/>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○面談については、</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a:solidFill>
                  <a:schemeClr val="tx1"/>
                </a:solidFill>
                <a:latin typeface="Meiryo UI" pitchFamily="50" charset="-128"/>
                <a:ea typeface="Meiryo UI" pitchFamily="50" charset="-128"/>
                <a:cs typeface="Meiryo UI" pitchFamily="50" charset="-128"/>
              </a:rPr>
              <a:t>70</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が「現行どおりでよい」とし、改善点については、「面談技法のレベルアップが必要」が最多の回答（約</a:t>
            </a:r>
            <a:r>
              <a:rPr lang="en-US" altLang="ja-JP" sz="1300" dirty="0" smtClean="0">
                <a:solidFill>
                  <a:schemeClr val="tx1"/>
                </a:solidFill>
                <a:latin typeface="Meiryo UI" pitchFamily="50" charset="-128"/>
                <a:ea typeface="Meiryo UI" pitchFamily="50" charset="-128"/>
                <a:cs typeface="Meiryo UI" pitchFamily="50" charset="-128"/>
              </a:rPr>
              <a:t>14</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○絶対評価については、約</a:t>
            </a:r>
            <a:r>
              <a:rPr lang="en-US" altLang="ja-JP" sz="1300" dirty="0" smtClean="0">
                <a:solidFill>
                  <a:schemeClr val="tx1"/>
                </a:solidFill>
                <a:latin typeface="Meiryo UI" pitchFamily="50" charset="-128"/>
                <a:ea typeface="Meiryo UI" pitchFamily="50" charset="-128"/>
                <a:cs typeface="Meiryo UI" pitchFamily="50" charset="-128"/>
              </a:rPr>
              <a:t>55</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が「現行どおりでよい」とし、改善点については、</a:t>
            </a:r>
            <a:r>
              <a:rPr lang="ja-JP" altLang="en-US" sz="1300" dirty="0" smtClean="0">
                <a:solidFill>
                  <a:schemeClr val="tx1"/>
                </a:solidFill>
                <a:latin typeface="Meiryo UI" pitchFamily="50" charset="-128"/>
                <a:ea typeface="Meiryo UI" pitchFamily="50" charset="-128"/>
                <a:cs typeface="Meiryo UI" pitchFamily="50" charset="-128"/>
              </a:rPr>
              <a:t>「総合</a:t>
            </a:r>
            <a:r>
              <a:rPr lang="ja-JP" altLang="en-US" sz="1300" dirty="0">
                <a:solidFill>
                  <a:schemeClr val="tx1"/>
                </a:solidFill>
                <a:latin typeface="Meiryo UI" pitchFamily="50" charset="-128"/>
                <a:ea typeface="Meiryo UI" pitchFamily="50" charset="-128"/>
                <a:cs typeface="Meiryo UI" pitchFamily="50" charset="-128"/>
              </a:rPr>
              <a:t>評価基準の緩和」が最多の回答（約</a:t>
            </a:r>
            <a:r>
              <a:rPr lang="en-US" altLang="ja-JP" sz="1300" dirty="0" smtClean="0">
                <a:solidFill>
                  <a:schemeClr val="tx1"/>
                </a:solidFill>
                <a:latin typeface="Meiryo UI" pitchFamily="50" charset="-128"/>
                <a:ea typeface="Meiryo UI" pitchFamily="50" charset="-128"/>
                <a:cs typeface="Meiryo UI" pitchFamily="50" charset="-128"/>
              </a:rPr>
              <a:t>11%</a:t>
            </a:r>
            <a:r>
              <a:rPr lang="ja-JP" altLang="en-US" sz="1300" dirty="0">
                <a:solidFill>
                  <a:schemeClr val="tx1"/>
                </a:solidFill>
                <a:latin typeface="Meiryo UI" pitchFamily="50" charset="-128"/>
                <a:ea typeface="Meiryo UI" pitchFamily="50" charset="-128"/>
                <a:cs typeface="Meiryo UI" pitchFamily="50" charset="-128"/>
              </a:rPr>
              <a:t>）。</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16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○相対評価については、</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4</a:t>
            </a:r>
            <a:r>
              <a:rPr lang="en-US" altLang="ja-JP" sz="1300" dirty="0">
                <a:solidFill>
                  <a:schemeClr val="tx1"/>
                </a:solidFill>
                <a:latin typeface="Meiryo UI" pitchFamily="50" charset="-128"/>
                <a:ea typeface="Meiryo UI" pitchFamily="50" charset="-128"/>
                <a:cs typeface="Meiryo UI" pitchFamily="50" charset="-128"/>
              </a:rPr>
              <a:t>4</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が「現行どおりでよい」と回答した一方</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50%【</a:t>
            </a:r>
            <a:r>
              <a:rPr lang="ja-JP" altLang="en-US" sz="1300" dirty="0" smtClean="0">
                <a:solidFill>
                  <a:schemeClr val="tx1"/>
                </a:solidFill>
                <a:latin typeface="Meiryo UI" pitchFamily="50" charset="-128"/>
                <a:ea typeface="Meiryo UI" pitchFamily="50" charset="-128"/>
                <a:cs typeface="Meiryo UI" pitchFamily="50" charset="-128"/>
              </a:rPr>
              <a:t>②</a:t>
            </a:r>
            <a:r>
              <a:rPr lang="ja-JP" altLang="en-US" sz="1300" dirty="0">
                <a:solidFill>
                  <a:schemeClr val="tx1"/>
                </a:solidFill>
                <a:latin typeface="Meiryo UI" pitchFamily="50" charset="-128"/>
                <a:ea typeface="Meiryo UI" pitchFamily="50" charset="-128"/>
                <a:cs typeface="Meiryo UI" pitchFamily="50" charset="-128"/>
              </a:rPr>
              <a:t>～⑤</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の職員が何らかの改善を求めると回答。</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AutoShape 84"/>
          <p:cNvSpPr>
            <a:spLocks noChangeArrowheads="1"/>
          </p:cNvSpPr>
          <p:nvPr/>
        </p:nvSpPr>
        <p:spPr bwMode="auto">
          <a:xfrm>
            <a:off x="244475" y="714375"/>
            <a:ext cx="8504238" cy="44291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smtClean="0">
                <a:solidFill>
                  <a:schemeClr val="tx1"/>
                </a:solidFill>
                <a:latin typeface="Meiryo UI" pitchFamily="50" charset="-128"/>
                <a:ea typeface="Meiryo UI" pitchFamily="50" charset="-128"/>
                <a:cs typeface="Meiryo UI" pitchFamily="50" charset="-128"/>
              </a:rPr>
              <a:t>⑫</a:t>
            </a:r>
            <a:r>
              <a:rPr lang="ja-JP" altLang="en-US" sz="2000" b="1" dirty="0">
                <a:solidFill>
                  <a:schemeClr val="tx1"/>
                </a:solidFill>
                <a:latin typeface="Meiryo UI" pitchFamily="50" charset="-128"/>
                <a:ea typeface="Meiryo UI" pitchFamily="50" charset="-128"/>
                <a:cs typeface="Meiryo UI" pitchFamily="50" charset="-128"/>
              </a:rPr>
              <a:t>　改善すべき内容について</a:t>
            </a:r>
          </a:p>
        </p:txBody>
      </p:sp>
      <p:sp>
        <p:nvSpPr>
          <p:cNvPr id="7" name="Rectangle 80"/>
          <p:cNvSpPr>
            <a:spLocks noChangeArrowheads="1"/>
          </p:cNvSpPr>
          <p:nvPr/>
        </p:nvSpPr>
        <p:spPr bwMode="auto">
          <a:xfrm>
            <a:off x="266700" y="1244600"/>
            <a:ext cx="2400300" cy="3603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■面談の改善について</a:t>
            </a:r>
          </a:p>
        </p:txBody>
      </p:sp>
      <p:sp>
        <p:nvSpPr>
          <p:cNvPr id="9" name="Rectangle 80"/>
          <p:cNvSpPr>
            <a:spLocks noChangeArrowheads="1"/>
          </p:cNvSpPr>
          <p:nvPr/>
        </p:nvSpPr>
        <p:spPr bwMode="auto">
          <a:xfrm>
            <a:off x="2916238" y="1244600"/>
            <a:ext cx="2808287" cy="3603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■絶対評価の改善について</a:t>
            </a:r>
          </a:p>
        </p:txBody>
      </p:sp>
      <p:sp>
        <p:nvSpPr>
          <p:cNvPr id="10" name="Rectangle 80"/>
          <p:cNvSpPr>
            <a:spLocks noChangeArrowheads="1"/>
          </p:cNvSpPr>
          <p:nvPr/>
        </p:nvSpPr>
        <p:spPr bwMode="auto">
          <a:xfrm>
            <a:off x="5940152" y="1244600"/>
            <a:ext cx="2887936" cy="36036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90000" tIns="46800" anchor="ctr"/>
          <a:lstStyle/>
          <a:p>
            <a:pPr eaLnBrk="1" hangingPunct="1">
              <a:tabLst>
                <a:tab pos="4187825" algn="l"/>
              </a:tabLst>
              <a:defRPr/>
            </a:pPr>
            <a:r>
              <a:rPr lang="ja-JP" altLang="en-US" sz="1800" b="1" dirty="0">
                <a:latin typeface="Meiryo UI" pitchFamily="50" charset="-128"/>
                <a:ea typeface="Meiryo UI" pitchFamily="50" charset="-128"/>
                <a:cs typeface="Meiryo UI" pitchFamily="50" charset="-128"/>
              </a:rPr>
              <a:t>■相対評価の改善について</a:t>
            </a:r>
          </a:p>
        </p:txBody>
      </p:sp>
      <p:sp>
        <p:nvSpPr>
          <p:cNvPr id="13" name="角丸四角形 12"/>
          <p:cNvSpPr/>
          <p:nvPr/>
        </p:nvSpPr>
        <p:spPr bwMode="auto">
          <a:xfrm>
            <a:off x="36527" y="5900666"/>
            <a:ext cx="8999524" cy="76869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1800"/>
              </a:lnSpc>
              <a:buFont typeface="Wingdings" panose="05000000000000000000" pitchFamily="2" charset="2"/>
              <a:buChar char="Ø"/>
              <a:tabLst>
                <a:tab pos="4187825" algn="l"/>
              </a:tabLst>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面談・絶対評価に関しては、半数以上が「現行どおりでよい」としているが、相対評価に関しては半数の約</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％の職員が改善を求めている。相対</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評価の改善点は、分布割合や下位区分の決定方法に関する改善を求める声が多い状況となっている。</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二等辺三角形 13"/>
          <p:cNvSpPr/>
          <p:nvPr/>
        </p:nvSpPr>
        <p:spPr bwMode="auto">
          <a:xfrm flipV="1">
            <a:off x="3744030" y="5733543"/>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pic>
        <p:nvPicPr>
          <p:cNvPr id="5" name="図 4"/>
          <p:cNvPicPr>
            <a:picLocks noChangeAspect="1"/>
          </p:cNvPicPr>
          <p:nvPr/>
        </p:nvPicPr>
        <p:blipFill>
          <a:blip r:embed="rId3"/>
          <a:stretch>
            <a:fillRect/>
          </a:stretch>
        </p:blipFill>
        <p:spPr>
          <a:xfrm>
            <a:off x="244475" y="1711527"/>
            <a:ext cx="2502185" cy="3237375"/>
          </a:xfrm>
          <a:prstGeom prst="rect">
            <a:avLst/>
          </a:prstGeom>
        </p:spPr>
      </p:pic>
      <p:pic>
        <p:nvPicPr>
          <p:cNvPr id="6" name="図 5"/>
          <p:cNvPicPr>
            <a:picLocks noChangeAspect="1"/>
          </p:cNvPicPr>
          <p:nvPr/>
        </p:nvPicPr>
        <p:blipFill>
          <a:blip r:embed="rId4"/>
          <a:stretch>
            <a:fillRect/>
          </a:stretch>
        </p:blipFill>
        <p:spPr>
          <a:xfrm>
            <a:off x="2748960" y="1606948"/>
            <a:ext cx="3191192" cy="3446531"/>
          </a:xfrm>
          <a:prstGeom prst="rect">
            <a:avLst/>
          </a:prstGeom>
        </p:spPr>
      </p:pic>
      <p:pic>
        <p:nvPicPr>
          <p:cNvPr id="11" name="図 10"/>
          <p:cNvPicPr>
            <a:picLocks noChangeAspect="1"/>
          </p:cNvPicPr>
          <p:nvPr/>
        </p:nvPicPr>
        <p:blipFill>
          <a:blip r:embed="rId5"/>
          <a:stretch>
            <a:fillRect/>
          </a:stretch>
        </p:blipFill>
        <p:spPr>
          <a:xfrm>
            <a:off x="5475557" y="1700443"/>
            <a:ext cx="3417839" cy="3355594"/>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531B22C2-8011-4B2A-BD72-FEB1092DDF78}" type="slidenum">
              <a:rPr lang="en-US" altLang="ja-JP" sz="1200" smtClean="0">
                <a:solidFill>
                  <a:srgbClr val="000000"/>
                </a:solidFill>
              </a:rPr>
              <a:pPr/>
              <a:t>25</a:t>
            </a:fld>
            <a:endParaRPr lang="en-US" altLang="ja-JP" sz="1200">
              <a:solidFill>
                <a:srgbClr val="000000"/>
              </a:solidFill>
            </a:endParaRPr>
          </a:p>
        </p:txBody>
      </p:sp>
      <p:sp>
        <p:nvSpPr>
          <p:cNvPr id="26627"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③　職員アンケート調査結果のクロス集計</a:t>
            </a:r>
          </a:p>
        </p:txBody>
      </p:sp>
      <p:sp>
        <p:nvSpPr>
          <p:cNvPr id="10" name="正方形/長方形 9"/>
          <p:cNvSpPr/>
          <p:nvPr/>
        </p:nvSpPr>
        <p:spPr bwMode="auto">
          <a:xfrm>
            <a:off x="179388" y="836613"/>
            <a:ext cx="8821737" cy="5618162"/>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anchor="ctr"/>
          <a:lstStyle/>
          <a:p>
            <a:pPr eaLnBrk="1" hangingPunct="1">
              <a:lnSpc>
                <a:spcPts val="2400"/>
              </a:lnSpc>
              <a:defRPr/>
            </a:pP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400"/>
              </a:lnSpc>
              <a:defRPr/>
            </a:pP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人事評価制度と執務意欲との関係や職場環境との関係をさらに明らかにするため、職員アンケート</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400"/>
              </a:lnSpc>
              <a:defRPr/>
            </a:pP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調査の関連項目について、クロス集計を行う。</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400"/>
              </a:lnSpc>
              <a:defRPr/>
            </a:pP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3200"/>
              </a:lnSpc>
              <a:defRPr/>
            </a:pPr>
            <a:r>
              <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「人事評価制度による執務意欲への影響」があった職員（</a:t>
            </a:r>
            <a:r>
              <a:rPr lang="en-US" altLang="ja-JP" sz="1700" dirty="0" smtClean="0">
                <a:solidFill>
                  <a:schemeClr val="tx1"/>
                </a:solidFill>
                <a:latin typeface="Meiryo UI" pitchFamily="50" charset="-128"/>
                <a:ea typeface="Meiryo UI" pitchFamily="50" charset="-128"/>
                <a:cs typeface="Meiryo UI" pitchFamily="50" charset="-128"/>
              </a:rPr>
              <a:t>3,391</a:t>
            </a:r>
            <a:r>
              <a:rPr lang="ja-JP" altLang="en-US" sz="1700" dirty="0" smtClean="0">
                <a:solidFill>
                  <a:schemeClr val="tx1"/>
                </a:solidFill>
                <a:latin typeface="Meiryo UI" pitchFamily="50" charset="-128"/>
                <a:ea typeface="Meiryo UI" pitchFamily="50" charset="-128"/>
                <a:cs typeface="Meiryo UI" pitchFamily="50" charset="-128"/>
              </a:rPr>
              <a:t>名</a:t>
            </a:r>
            <a:r>
              <a:rPr lang="ja-JP" altLang="en-US" sz="1700" dirty="0">
                <a:solidFill>
                  <a:schemeClr val="tx1"/>
                </a:solidFill>
                <a:latin typeface="Meiryo UI" pitchFamily="50" charset="-128"/>
                <a:ea typeface="Meiryo UI" pitchFamily="50" charset="-128"/>
                <a:cs typeface="Meiryo UI" pitchFamily="50" charset="-128"/>
              </a:rPr>
              <a:t>）</a:t>
            </a:r>
            <a:r>
              <a:rPr lang="en-US" altLang="ja-JP" sz="1700" dirty="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Ｐ</a:t>
            </a:r>
            <a:r>
              <a:rPr lang="en-US" altLang="ja-JP" sz="1700" dirty="0" smtClean="0">
                <a:solidFill>
                  <a:schemeClr val="tx1"/>
                </a:solidFill>
                <a:latin typeface="Meiryo UI" pitchFamily="50" charset="-128"/>
                <a:ea typeface="Meiryo UI" pitchFamily="50" charset="-128"/>
                <a:cs typeface="Meiryo UI" pitchFamily="50" charset="-128"/>
              </a:rPr>
              <a:t>20 </a:t>
            </a:r>
            <a:r>
              <a:rPr lang="ja-JP" altLang="en-US" sz="1700" dirty="0" smtClean="0">
                <a:solidFill>
                  <a:schemeClr val="tx1"/>
                </a:solidFill>
                <a:latin typeface="Meiryo UI" pitchFamily="50" charset="-128"/>
                <a:ea typeface="Meiryo UI" pitchFamily="50" charset="-128"/>
                <a:cs typeface="Meiryo UI" pitchFamily="50" charset="-128"/>
              </a:rPr>
              <a:t>イ</a:t>
            </a:r>
            <a:r>
              <a:rPr lang="en-US" altLang="ja-JP" sz="1700" dirty="0">
                <a:solidFill>
                  <a:schemeClr val="tx1"/>
                </a:solidFill>
                <a:latin typeface="Meiryo UI" pitchFamily="50" charset="-128"/>
                <a:ea typeface="Meiryo UI" pitchFamily="50" charset="-128"/>
                <a:cs typeface="Meiryo UI" pitchFamily="50" charset="-128"/>
              </a:rPr>
              <a:t>】</a:t>
            </a:r>
            <a:r>
              <a:rPr lang="ja-JP" altLang="en-US" sz="1700" dirty="0">
                <a:solidFill>
                  <a:schemeClr val="tx1"/>
                </a:solidFill>
                <a:latin typeface="Meiryo UI" pitchFamily="50" charset="-128"/>
                <a:ea typeface="Meiryo UI" pitchFamily="50" charset="-128"/>
                <a:cs typeface="Meiryo UI" pitchFamily="50" charset="-128"/>
              </a:rPr>
              <a:t>を対象に、</a:t>
            </a:r>
            <a:endParaRPr lang="en-US" altLang="ja-JP" sz="1700" dirty="0">
              <a:solidFill>
                <a:schemeClr val="tx1"/>
              </a:solidFill>
              <a:latin typeface="Meiryo UI" pitchFamily="50" charset="-128"/>
              <a:ea typeface="Meiryo UI" pitchFamily="50" charset="-128"/>
              <a:cs typeface="Meiryo UI" pitchFamily="50" charset="-128"/>
            </a:endParaRPr>
          </a:p>
          <a:p>
            <a:pPr eaLnBrk="1" hangingPunct="1">
              <a:lnSpc>
                <a:spcPts val="3200"/>
              </a:lnSpc>
              <a:defRPr/>
            </a:pPr>
            <a:r>
              <a:rPr lang="ja-JP" altLang="en-US" sz="1700" dirty="0">
                <a:solidFill>
                  <a:schemeClr val="tx1"/>
                </a:solidFill>
                <a:latin typeface="Meiryo UI" pitchFamily="50" charset="-128"/>
                <a:ea typeface="Meiryo UI" pitchFamily="50" charset="-128"/>
                <a:cs typeface="Meiryo UI" pitchFamily="50" charset="-128"/>
              </a:rPr>
              <a:t>　　以下の関係を分析。</a:t>
            </a:r>
            <a:endParaRPr lang="en-US" altLang="ja-JP" sz="1700" dirty="0">
              <a:solidFill>
                <a:schemeClr val="tx1"/>
              </a:solidFill>
              <a:latin typeface="Meiryo UI" pitchFamily="50" charset="-128"/>
              <a:ea typeface="Meiryo UI" pitchFamily="50" charset="-128"/>
              <a:cs typeface="Meiryo UI" pitchFamily="50" charset="-128"/>
            </a:endParaRPr>
          </a:p>
          <a:p>
            <a:pPr eaLnBrk="1" hangingPunct="1">
              <a:lnSpc>
                <a:spcPts val="3200"/>
              </a:lnSpc>
              <a:defRPr/>
            </a:pPr>
            <a:r>
              <a:rPr lang="ja-JP" altLang="en-US" sz="1700" dirty="0">
                <a:solidFill>
                  <a:schemeClr val="tx1"/>
                </a:solidFill>
                <a:latin typeface="Meiryo UI" pitchFamily="50" charset="-128"/>
                <a:ea typeface="Meiryo UI" pitchFamily="50" charset="-128"/>
                <a:cs typeface="Meiryo UI" pitchFamily="50" charset="-128"/>
              </a:rPr>
              <a:t>　　 　・　 「人事評価結果」と「執務意欲への影響」との関係　＜①＞</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3200"/>
              </a:lnSpc>
              <a:defRPr/>
            </a:pP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「絶対（二次）評価と相対評価が乖離した職員」と「執務意欲への影響」との関係＜②＞</a:t>
            </a:r>
          </a:p>
          <a:p>
            <a:pPr eaLnBrk="1" hangingPunct="1">
              <a:lnSpc>
                <a:spcPts val="3200"/>
              </a:lnSpc>
              <a:defRPr/>
            </a:pP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「人事評価の納得感」と「執務意欲への影響」との関係　＜③＞</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3200"/>
              </a:lnSpc>
              <a:defRPr/>
            </a:pP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「職場環境」 と「執務意欲への影響」との関係　＜④＞</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12386361-247D-4634-AC04-4F8AF1DD70C6}" type="slidenum">
              <a:rPr lang="en-US" altLang="ja-JP" sz="1200" smtClean="0">
                <a:solidFill>
                  <a:srgbClr val="000000"/>
                </a:solidFill>
              </a:rPr>
              <a:pPr/>
              <a:t>26</a:t>
            </a:fld>
            <a:endParaRPr lang="en-US" altLang="ja-JP" sz="1200" dirty="0">
              <a:solidFill>
                <a:srgbClr val="000000"/>
              </a:solidFill>
            </a:endParaRPr>
          </a:p>
        </p:txBody>
      </p:sp>
      <p:sp>
        <p:nvSpPr>
          <p:cNvPr id="27651"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③　職員アンケート調査結果のクロス集計</a:t>
            </a:r>
          </a:p>
        </p:txBody>
      </p:sp>
      <p:sp>
        <p:nvSpPr>
          <p:cNvPr id="12" name="AutoShape 84"/>
          <p:cNvSpPr>
            <a:spLocks noChangeArrowheads="1"/>
          </p:cNvSpPr>
          <p:nvPr/>
        </p:nvSpPr>
        <p:spPr bwMode="auto">
          <a:xfrm>
            <a:off x="247650" y="765175"/>
            <a:ext cx="8801100" cy="44291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rgbClr val="000000"/>
                </a:solidFill>
                <a:latin typeface="Meiryo UI" pitchFamily="50" charset="-128"/>
                <a:ea typeface="Meiryo UI" pitchFamily="50" charset="-128"/>
                <a:cs typeface="Meiryo UI" pitchFamily="50" charset="-128"/>
              </a:rPr>
              <a:t>①　 「人事評価結果</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と「</a:t>
            </a:r>
            <a:r>
              <a:rPr lang="ja-JP" altLang="en-US" sz="2000" b="1" dirty="0">
                <a:solidFill>
                  <a:srgbClr val="000000"/>
                </a:solidFill>
                <a:latin typeface="Meiryo UI" pitchFamily="50" charset="-128"/>
                <a:ea typeface="Meiryo UI" pitchFamily="50" charset="-128"/>
                <a:cs typeface="Meiryo UI" pitchFamily="50" charset="-128"/>
              </a:rPr>
              <a:t>執務意欲への影響」</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bwMode="auto">
          <a:xfrm>
            <a:off x="8610600" y="6629400"/>
            <a:ext cx="533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742950" indent="-28575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1143000" indent="-2286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600200" indent="-2286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2057400" indent="-2286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514600" indent="-228600" algn="l" defTabSz="914400" rtl="0" eaLnBrk="0" fontAlgn="base" latinLnBrk="0" hangingPunct="0">
              <a:spcBef>
                <a:spcPct val="0"/>
              </a:spcBef>
              <a:spcAft>
                <a:spcPct val="0"/>
              </a:spcAft>
              <a:defRPr kumimoji="1" sz="2400" kern="1200">
                <a:solidFill>
                  <a:schemeClr val="tx1"/>
                </a:solidFill>
                <a:latin typeface="Times New Roman" pitchFamily="18" charset="0"/>
                <a:ea typeface="ＭＳ Ｐゴシック" charset="-128"/>
                <a:cs typeface="+mn-cs"/>
              </a:defRPr>
            </a:lvl6pPr>
            <a:lvl7pPr marL="2971800" indent="-228600" algn="l" defTabSz="914400" rtl="0" eaLnBrk="0" fontAlgn="base" latinLnBrk="0" hangingPunct="0">
              <a:spcBef>
                <a:spcPct val="0"/>
              </a:spcBef>
              <a:spcAft>
                <a:spcPct val="0"/>
              </a:spcAft>
              <a:defRPr kumimoji="1" sz="2400" kern="1200">
                <a:solidFill>
                  <a:schemeClr val="tx1"/>
                </a:solidFill>
                <a:latin typeface="Times New Roman" pitchFamily="18" charset="0"/>
                <a:ea typeface="ＭＳ Ｐゴシック" charset="-128"/>
                <a:cs typeface="+mn-cs"/>
              </a:defRPr>
            </a:lvl7pPr>
            <a:lvl8pPr marL="3429000" indent="-228600" algn="l" defTabSz="914400" rtl="0" eaLnBrk="0" fontAlgn="base" latinLnBrk="0" hangingPunct="0">
              <a:spcBef>
                <a:spcPct val="0"/>
              </a:spcBef>
              <a:spcAft>
                <a:spcPct val="0"/>
              </a:spcAft>
              <a:defRPr kumimoji="1" sz="2400" kern="1200">
                <a:solidFill>
                  <a:schemeClr val="tx1"/>
                </a:solidFill>
                <a:latin typeface="Times New Roman" pitchFamily="18" charset="0"/>
                <a:ea typeface="ＭＳ Ｐゴシック" charset="-128"/>
                <a:cs typeface="+mn-cs"/>
              </a:defRPr>
            </a:lvl8pPr>
            <a:lvl9pPr marL="3886200" indent="-228600" algn="l" defTabSz="914400" rtl="0" eaLnBrk="0" fontAlgn="base" latinLnBrk="0" hangingPunct="0">
              <a:spcBef>
                <a:spcPct val="0"/>
              </a:spcBef>
              <a:spcAft>
                <a:spcPct val="0"/>
              </a:spcAft>
              <a:defRPr kumimoji="1" sz="2400" kern="1200">
                <a:solidFill>
                  <a:schemeClr val="tx1"/>
                </a:solidFill>
                <a:latin typeface="Times New Roman" pitchFamily="18" charset="0"/>
                <a:ea typeface="ＭＳ Ｐゴシック" charset="-128"/>
                <a:cs typeface="+mn-cs"/>
              </a:defRPr>
            </a:lvl9pPr>
          </a:lstStyle>
          <a:p>
            <a:fld id="{0747C84E-7783-4DE1-931E-687A5669092C}" type="slidenum">
              <a:rPr lang="en-US" altLang="ja-JP" sz="1200" smtClean="0">
                <a:solidFill>
                  <a:srgbClr val="000000"/>
                </a:solidFill>
              </a:rPr>
              <a:pPr/>
              <a:t>26</a:t>
            </a:fld>
            <a:endParaRPr lang="en-US" altLang="ja-JP" sz="1200" dirty="0">
              <a:solidFill>
                <a:srgbClr val="000000"/>
              </a:solidFill>
            </a:endParaRPr>
          </a:p>
        </p:txBody>
      </p:sp>
      <p:sp>
        <p:nvSpPr>
          <p:cNvPr id="16" name="Rectangle 80"/>
          <p:cNvSpPr>
            <a:spLocks noChangeArrowheads="1"/>
          </p:cNvSpPr>
          <p:nvPr/>
        </p:nvSpPr>
        <p:spPr bwMode="auto">
          <a:xfrm>
            <a:off x="257175" y="5013325"/>
            <a:ext cx="8632825"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nchorCtr="0"/>
          <a:lstStyle/>
          <a:p>
            <a:pPr eaLnBrk="1" hangingPunct="1">
              <a:lnSpc>
                <a:spcPct val="150000"/>
              </a:lnSpc>
              <a:tabLst>
                <a:tab pos="4187825" algn="l"/>
              </a:tabLst>
              <a:defRPr/>
            </a:pPr>
            <a:r>
              <a:rPr lang="ja-JP" altLang="en-US" sz="1300" dirty="0">
                <a:latin typeface="Meiryo UI" pitchFamily="50" charset="-128"/>
                <a:ea typeface="Meiryo UI" pitchFamily="50" charset="-128"/>
                <a:cs typeface="Meiryo UI" pitchFamily="50" charset="-128"/>
              </a:rPr>
              <a:t>○評価結果が低い職員ほど、執務意欲が低下した職員の割合が高くなる傾向となっている。</a:t>
            </a:r>
            <a:endParaRPr lang="en-US" altLang="ja-JP" sz="1300" dirty="0">
              <a:latin typeface="Meiryo UI" pitchFamily="50" charset="-128"/>
              <a:ea typeface="Meiryo UI" pitchFamily="50" charset="-128"/>
              <a:cs typeface="Meiryo UI" pitchFamily="50" charset="-128"/>
            </a:endParaRPr>
          </a:p>
        </p:txBody>
      </p:sp>
      <p:sp>
        <p:nvSpPr>
          <p:cNvPr id="17" name="角丸四角形 16"/>
          <p:cNvSpPr/>
          <p:nvPr/>
        </p:nvSpPr>
        <p:spPr bwMode="auto">
          <a:xfrm>
            <a:off x="247650" y="5671349"/>
            <a:ext cx="8642350" cy="1118959"/>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000"/>
              </a:lnSpc>
              <a:buFont typeface="Wingdings" panose="05000000000000000000" pitchFamily="2" charset="2"/>
              <a:buChar char="Ø"/>
              <a:tabLst>
                <a:tab pos="4187825" algn="l"/>
              </a:tabLst>
              <a:defRPr/>
            </a:pPr>
            <a:r>
              <a:rPr lang="ja-JP" altLang="en-US" sz="1400" b="1" dirty="0">
                <a:solidFill>
                  <a:schemeClr val="tx1"/>
                </a:solidFill>
                <a:latin typeface="Meiryo UI" pitchFamily="50" charset="-128"/>
                <a:ea typeface="Meiryo UI" pitchFamily="50" charset="-128"/>
                <a:cs typeface="Meiryo UI" pitchFamily="50" charset="-128"/>
              </a:rPr>
              <a:t>「人事評価結果」と「人事評価制度による執務意欲への影響」には強い相関関係がある。</a:t>
            </a:r>
          </a:p>
          <a:p>
            <a:pPr marL="285750" indent="-285750" eaLnBrk="1" hangingPunct="1">
              <a:lnSpc>
                <a:spcPts val="2000"/>
              </a:lnSpc>
              <a:buFont typeface="Wingdings" panose="05000000000000000000" pitchFamily="2" charset="2"/>
              <a:buChar char="Ø"/>
              <a:tabLst>
                <a:tab pos="4187825" algn="l"/>
              </a:tabLst>
              <a:defRPr/>
            </a:pPr>
            <a:r>
              <a:rPr lang="ja-JP" altLang="en-US" sz="1400" b="1" dirty="0">
                <a:solidFill>
                  <a:schemeClr val="tx1"/>
                </a:solidFill>
                <a:latin typeface="Meiryo UI" pitchFamily="50" charset="-128"/>
                <a:ea typeface="Meiryo UI" pitchFamily="50" charset="-128"/>
                <a:cs typeface="Meiryo UI" pitchFamily="50" charset="-128"/>
              </a:rPr>
              <a:t>下位区分（第四区分・第五区分）においては、</a:t>
            </a:r>
            <a:r>
              <a:rPr lang="en-US" altLang="ja-JP" sz="1400" b="1" dirty="0">
                <a:solidFill>
                  <a:schemeClr val="tx1"/>
                </a:solidFill>
                <a:latin typeface="Meiryo UI" pitchFamily="50" charset="-128"/>
                <a:ea typeface="Meiryo UI" pitchFamily="50" charset="-128"/>
                <a:cs typeface="Meiryo UI" pitchFamily="50" charset="-128"/>
              </a:rPr>
              <a:t>7</a:t>
            </a:r>
            <a:r>
              <a:rPr lang="ja-JP" altLang="en-US" sz="1400" b="1" dirty="0">
                <a:solidFill>
                  <a:schemeClr val="tx1"/>
                </a:solidFill>
                <a:latin typeface="Meiryo UI" pitchFamily="50" charset="-128"/>
                <a:ea typeface="Meiryo UI" pitchFamily="50" charset="-128"/>
                <a:cs typeface="Meiryo UI" pitchFamily="50" charset="-128"/>
              </a:rPr>
              <a:t>割以上の職員が「執務意欲が低下した」と回答しており、これらの職員に対し、相対評価の導入趣旨で</a:t>
            </a:r>
            <a:r>
              <a:rPr lang="ja-JP" altLang="en-US" sz="1400" b="1" dirty="0" smtClean="0">
                <a:solidFill>
                  <a:schemeClr val="tx1"/>
                </a:solidFill>
                <a:latin typeface="Meiryo UI" pitchFamily="50" charset="-128"/>
                <a:ea typeface="Meiryo UI" pitchFamily="50" charset="-128"/>
                <a:cs typeface="Meiryo UI" pitchFamily="50" charset="-128"/>
              </a:rPr>
              <a:t>ある「奮起</a:t>
            </a:r>
            <a:r>
              <a:rPr lang="ja-JP" altLang="en-US" sz="1400" b="1" dirty="0">
                <a:solidFill>
                  <a:schemeClr val="tx1"/>
                </a:solidFill>
                <a:latin typeface="Meiryo UI" pitchFamily="50" charset="-128"/>
                <a:ea typeface="Meiryo UI" pitchFamily="50" charset="-128"/>
                <a:cs typeface="Meiryo UI" pitchFamily="50" charset="-128"/>
              </a:rPr>
              <a:t>と切磋琢磨を</a:t>
            </a:r>
            <a:r>
              <a:rPr lang="ja-JP" altLang="en-US" sz="1400" b="1" dirty="0" smtClean="0">
                <a:solidFill>
                  <a:schemeClr val="tx1"/>
                </a:solidFill>
                <a:latin typeface="Meiryo UI" pitchFamily="50" charset="-128"/>
                <a:ea typeface="Meiryo UI" pitchFamily="50" charset="-128"/>
                <a:cs typeface="Meiryo UI" pitchFamily="50" charset="-128"/>
              </a:rPr>
              <a:t>促し、向上心をもって仕事に取り組む」ことが</a:t>
            </a:r>
            <a:r>
              <a:rPr lang="ja-JP" altLang="en-US" sz="1400" b="1" dirty="0">
                <a:solidFill>
                  <a:schemeClr val="tx1"/>
                </a:solidFill>
                <a:latin typeface="Meiryo UI" pitchFamily="50" charset="-128"/>
                <a:ea typeface="Meiryo UI" pitchFamily="50" charset="-128"/>
                <a:cs typeface="Meiryo UI" pitchFamily="50" charset="-128"/>
              </a:rPr>
              <a:t>できていない状況となっている。</a:t>
            </a:r>
          </a:p>
        </p:txBody>
      </p:sp>
      <p:sp>
        <p:nvSpPr>
          <p:cNvPr id="18" name="二等辺三角形 17"/>
          <p:cNvSpPr/>
          <p:nvPr/>
        </p:nvSpPr>
        <p:spPr bwMode="auto">
          <a:xfrm flipV="1">
            <a:off x="3995650" y="5478947"/>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dirty="0">
              <a:solidFill>
                <a:schemeClr val="tx1"/>
              </a:solidFill>
            </a:endParaRPr>
          </a:p>
        </p:txBody>
      </p:sp>
      <p:pic>
        <p:nvPicPr>
          <p:cNvPr id="4" name="図 3"/>
          <p:cNvPicPr>
            <a:picLocks noChangeAspect="1"/>
          </p:cNvPicPr>
          <p:nvPr/>
        </p:nvPicPr>
        <p:blipFill>
          <a:blip r:embed="rId3"/>
          <a:stretch>
            <a:fillRect/>
          </a:stretch>
        </p:blipFill>
        <p:spPr>
          <a:xfrm>
            <a:off x="224347" y="1320695"/>
            <a:ext cx="4128190" cy="3608079"/>
          </a:xfrm>
          <a:prstGeom prst="rect">
            <a:avLst/>
          </a:prstGeom>
        </p:spPr>
      </p:pic>
      <p:pic>
        <p:nvPicPr>
          <p:cNvPr id="6" name="図 5"/>
          <p:cNvPicPr>
            <a:picLocks noChangeAspect="1"/>
          </p:cNvPicPr>
          <p:nvPr/>
        </p:nvPicPr>
        <p:blipFill>
          <a:blip r:embed="rId4"/>
          <a:stretch>
            <a:fillRect/>
          </a:stretch>
        </p:blipFill>
        <p:spPr>
          <a:xfrm>
            <a:off x="4160969" y="1261620"/>
            <a:ext cx="4908578" cy="3667153"/>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ー 3"/>
          <p:cNvSpPr>
            <a:spLocks noGrp="1"/>
          </p:cNvSpPr>
          <p:nvPr>
            <p:ph type="sldNum" sz="quarter" idx="10"/>
          </p:nvPr>
        </p:nvSpPr>
        <p:spPr>
          <a:xfrm>
            <a:off x="8610600" y="6656784"/>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2328C0FD-B201-486F-A80D-4092C36FA363}" type="slidenum">
              <a:rPr lang="en-US" altLang="ja-JP" sz="1200" smtClean="0">
                <a:solidFill>
                  <a:srgbClr val="000000"/>
                </a:solidFill>
              </a:rPr>
              <a:pPr/>
              <a:t>27</a:t>
            </a:fld>
            <a:endParaRPr lang="en-US" altLang="ja-JP" sz="1200" dirty="0">
              <a:solidFill>
                <a:srgbClr val="000000"/>
              </a:solidFill>
            </a:endParaRPr>
          </a:p>
        </p:txBody>
      </p:sp>
      <p:sp>
        <p:nvSpPr>
          <p:cNvPr id="28675"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③　職員アンケート調査結果のクロス集計</a:t>
            </a:r>
          </a:p>
        </p:txBody>
      </p:sp>
      <p:sp>
        <p:nvSpPr>
          <p:cNvPr id="8201" name="Rectangle 80"/>
          <p:cNvSpPr>
            <a:spLocks noChangeArrowheads="1"/>
          </p:cNvSpPr>
          <p:nvPr/>
        </p:nvSpPr>
        <p:spPr bwMode="auto">
          <a:xfrm>
            <a:off x="227013" y="4941168"/>
            <a:ext cx="8666162" cy="647923"/>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nchorCtr="0"/>
          <a:lstStyle/>
          <a:p>
            <a:pPr eaLnBrk="1" hangingPunct="1">
              <a:lnSpc>
                <a:spcPct val="150000"/>
              </a:lnSpc>
              <a:tabLst>
                <a:tab pos="4187825" algn="l"/>
              </a:tabLst>
              <a:defRPr/>
            </a:pPr>
            <a:r>
              <a:rPr lang="ja-JP" altLang="en-US" sz="1300" dirty="0">
                <a:latin typeface="Meiryo UI" pitchFamily="50" charset="-128"/>
                <a:ea typeface="Meiryo UI" pitchFamily="50" charset="-128"/>
                <a:cs typeface="Meiryo UI" pitchFamily="50" charset="-128"/>
              </a:rPr>
              <a:t>○絶対（二次）評価結果に対して、相対評価結果が下位区分に乖離（Ａ</a:t>
            </a:r>
            <a:r>
              <a:rPr lang="en-US" altLang="ja-JP" sz="1300" dirty="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第三区分など）している者は、執務意欲が低下し</a:t>
            </a:r>
            <a:endParaRPr lang="en-US" altLang="ja-JP" sz="1300" dirty="0">
              <a:latin typeface="Meiryo UI" pitchFamily="50" charset="-128"/>
              <a:ea typeface="Meiryo UI" pitchFamily="50" charset="-128"/>
              <a:cs typeface="Meiryo UI" pitchFamily="50" charset="-128"/>
            </a:endParaRPr>
          </a:p>
          <a:p>
            <a:pPr eaLnBrk="1" hangingPunct="1">
              <a:lnSpc>
                <a:spcPct val="150000"/>
              </a:lnSpc>
              <a:tabLst>
                <a:tab pos="4187825" algn="l"/>
              </a:tabLst>
              <a:defRPr/>
            </a:pPr>
            <a:r>
              <a:rPr lang="ja-JP" altLang="en-US" sz="1300" dirty="0">
                <a:latin typeface="Meiryo UI" pitchFamily="50" charset="-128"/>
                <a:ea typeface="Meiryo UI" pitchFamily="50" charset="-128"/>
                <a:cs typeface="Meiryo UI" pitchFamily="50" charset="-128"/>
              </a:rPr>
              <a:t>　たとする者の割合が大幅に高くなっている。</a:t>
            </a:r>
            <a:endParaRPr lang="en-US" altLang="ja-JP" sz="1300" dirty="0">
              <a:latin typeface="Meiryo UI" pitchFamily="50" charset="-128"/>
              <a:ea typeface="Meiryo UI" pitchFamily="50" charset="-128"/>
              <a:cs typeface="Meiryo UI" pitchFamily="50" charset="-128"/>
            </a:endParaRPr>
          </a:p>
        </p:txBody>
      </p:sp>
      <p:sp>
        <p:nvSpPr>
          <p:cNvPr id="12" name="AutoShape 84"/>
          <p:cNvSpPr>
            <a:spLocks noChangeArrowheads="1"/>
          </p:cNvSpPr>
          <p:nvPr/>
        </p:nvSpPr>
        <p:spPr bwMode="auto">
          <a:xfrm>
            <a:off x="179512" y="765295"/>
            <a:ext cx="8856984"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eaLnBrk="1" hangingPunct="1">
              <a:defRPr/>
            </a:pPr>
            <a:r>
              <a:rPr lang="ja-JP" altLang="en-US" sz="1900" b="1" dirty="0">
                <a:solidFill>
                  <a:srgbClr val="000000"/>
                </a:solidFill>
                <a:latin typeface="Meiryo UI" pitchFamily="50" charset="-128"/>
                <a:ea typeface="Meiryo UI" pitchFamily="50" charset="-128"/>
                <a:cs typeface="Meiryo UI" pitchFamily="50" charset="-128"/>
              </a:rPr>
              <a:t>②</a:t>
            </a:r>
            <a:r>
              <a:rPr lang="ja-JP" altLang="en-US" sz="1800" b="1" dirty="0">
                <a:solidFill>
                  <a:srgbClr val="000000"/>
                </a:solidFill>
                <a:latin typeface="Meiryo UI" pitchFamily="50" charset="-128"/>
                <a:ea typeface="Meiryo UI" pitchFamily="50" charset="-128"/>
                <a:cs typeface="Meiryo UI" pitchFamily="50" charset="-128"/>
              </a:rPr>
              <a:t>　</a:t>
            </a:r>
            <a:r>
              <a:rPr lang="ja-JP" altLang="en-US" sz="1900" b="1" dirty="0">
                <a:solidFill>
                  <a:srgbClr val="000000"/>
                </a:solidFill>
                <a:latin typeface="Meiryo UI" pitchFamily="50" charset="-128"/>
                <a:ea typeface="Meiryo UI" pitchFamily="50" charset="-128"/>
                <a:cs typeface="Meiryo UI" pitchFamily="50" charset="-128"/>
              </a:rPr>
              <a:t> 「絶対（二次）評価と相対評価が乖離した職員」の「執務意欲への影響」について</a:t>
            </a:r>
            <a:endParaRPr lang="en-US" altLang="ja-JP" sz="1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bwMode="auto">
          <a:xfrm>
            <a:off x="250825" y="5733256"/>
            <a:ext cx="8642350" cy="79208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000"/>
              </a:lnSpc>
              <a:buFont typeface="Wingdings" panose="05000000000000000000" pitchFamily="2" charset="2"/>
              <a:buChar char="Ø"/>
              <a:tabLst>
                <a:tab pos="4187825" algn="l"/>
              </a:tabLst>
              <a:defRPr/>
            </a:pPr>
            <a:r>
              <a:rPr lang="ja-JP" altLang="en-US" sz="1400" b="1" dirty="0">
                <a:solidFill>
                  <a:schemeClr val="tx1"/>
                </a:solidFill>
                <a:latin typeface="Meiryo UI" pitchFamily="50" charset="-128"/>
                <a:ea typeface="Meiryo UI" pitchFamily="50" charset="-128"/>
                <a:cs typeface="Meiryo UI" pitchFamily="50" charset="-128"/>
              </a:rPr>
              <a:t>下位区分に乖離している職員</a:t>
            </a:r>
            <a:r>
              <a:rPr lang="en-US" altLang="ja-JP" sz="1400" b="1" dirty="0" smtClean="0">
                <a:solidFill>
                  <a:schemeClr val="tx1"/>
                </a:solidFill>
                <a:latin typeface="Meiryo UI" pitchFamily="50" charset="-128"/>
                <a:ea typeface="Meiryo UI" pitchFamily="50" charset="-128"/>
                <a:cs typeface="Meiryo UI" pitchFamily="50" charset="-128"/>
              </a:rPr>
              <a:t>【B</a:t>
            </a:r>
            <a:r>
              <a:rPr lang="en-US" altLang="ja-JP" sz="1400" b="1" dirty="0">
                <a:solidFill>
                  <a:schemeClr val="tx1"/>
                </a:solidFill>
                <a:latin typeface="Meiryo UI" pitchFamily="50" charset="-128"/>
                <a:ea typeface="Meiryo UI" pitchFamily="50" charset="-128"/>
                <a:cs typeface="Meiryo UI" pitchFamily="50" charset="-128"/>
              </a:rPr>
              <a:t>:</a:t>
            </a:r>
            <a:r>
              <a:rPr lang="ja-JP" altLang="en-US" sz="1400" b="1" dirty="0">
                <a:solidFill>
                  <a:schemeClr val="tx1"/>
                </a:solidFill>
                <a:latin typeface="Meiryo UI" pitchFamily="50" charset="-128"/>
                <a:ea typeface="Meiryo UI" pitchFamily="50" charset="-128"/>
                <a:cs typeface="Meiryo UI" pitchFamily="50" charset="-128"/>
              </a:rPr>
              <a:t>第</a:t>
            </a:r>
            <a:r>
              <a:rPr lang="en-US" altLang="ja-JP" sz="1400" b="1" dirty="0">
                <a:solidFill>
                  <a:schemeClr val="tx1"/>
                </a:solidFill>
                <a:latin typeface="Meiryo UI" pitchFamily="50" charset="-128"/>
                <a:ea typeface="Meiryo UI" pitchFamily="50" charset="-128"/>
                <a:cs typeface="Meiryo UI" pitchFamily="50" charset="-128"/>
              </a:rPr>
              <a:t>4</a:t>
            </a:r>
            <a:r>
              <a:rPr lang="ja-JP" altLang="en-US" sz="1400" b="1" dirty="0">
                <a:solidFill>
                  <a:schemeClr val="tx1"/>
                </a:solidFill>
                <a:latin typeface="Meiryo UI" pitchFamily="50" charset="-128"/>
                <a:ea typeface="Meiryo UI" pitchFamily="50" charset="-128"/>
                <a:cs typeface="Meiryo UI" pitchFamily="50" charset="-128"/>
              </a:rPr>
              <a:t>区分、</a:t>
            </a:r>
            <a:r>
              <a:rPr lang="en-US" altLang="ja-JP" sz="1400" b="1" dirty="0">
                <a:solidFill>
                  <a:schemeClr val="tx1"/>
                </a:solidFill>
                <a:latin typeface="Meiryo UI" pitchFamily="50" charset="-128"/>
                <a:ea typeface="Meiryo UI" pitchFamily="50" charset="-128"/>
                <a:cs typeface="Meiryo UI" pitchFamily="50" charset="-128"/>
              </a:rPr>
              <a:t>B:</a:t>
            </a:r>
            <a:r>
              <a:rPr lang="ja-JP" altLang="en-US" sz="1400" b="1" dirty="0">
                <a:solidFill>
                  <a:schemeClr val="tx1"/>
                </a:solidFill>
                <a:latin typeface="Meiryo UI" pitchFamily="50" charset="-128"/>
                <a:ea typeface="Meiryo UI" pitchFamily="50" charset="-128"/>
                <a:cs typeface="Meiryo UI" pitchFamily="50" charset="-128"/>
              </a:rPr>
              <a:t>第</a:t>
            </a:r>
            <a:r>
              <a:rPr lang="en-US" altLang="ja-JP" sz="1400" b="1" dirty="0">
                <a:solidFill>
                  <a:schemeClr val="tx1"/>
                </a:solidFill>
                <a:latin typeface="Meiryo UI" pitchFamily="50" charset="-128"/>
                <a:ea typeface="Meiryo UI" pitchFamily="50" charset="-128"/>
                <a:cs typeface="Meiryo UI" pitchFamily="50" charset="-128"/>
              </a:rPr>
              <a:t>5</a:t>
            </a:r>
            <a:r>
              <a:rPr lang="ja-JP" altLang="en-US" sz="1400" b="1" dirty="0">
                <a:solidFill>
                  <a:schemeClr val="tx1"/>
                </a:solidFill>
                <a:latin typeface="Meiryo UI" pitchFamily="50" charset="-128"/>
                <a:ea typeface="Meiryo UI" pitchFamily="50" charset="-128"/>
                <a:cs typeface="Meiryo UI" pitchFamily="50" charset="-128"/>
              </a:rPr>
              <a:t>区分</a:t>
            </a:r>
            <a:r>
              <a:rPr lang="en-US" altLang="ja-JP" sz="1400" b="1" dirty="0">
                <a:solidFill>
                  <a:schemeClr val="tx1"/>
                </a:solidFill>
                <a:latin typeface="Meiryo UI" pitchFamily="50" charset="-128"/>
                <a:ea typeface="Meiryo UI" pitchFamily="50" charset="-128"/>
                <a:cs typeface="Meiryo UI" pitchFamily="50" charset="-128"/>
              </a:rPr>
              <a:t>】</a:t>
            </a:r>
            <a:r>
              <a:rPr lang="ja-JP" altLang="en-US" sz="1400" b="1" dirty="0">
                <a:solidFill>
                  <a:schemeClr val="tx1"/>
                </a:solidFill>
                <a:latin typeface="Meiryo UI" pitchFamily="50" charset="-128"/>
                <a:ea typeface="Meiryo UI" pitchFamily="50" charset="-128"/>
                <a:cs typeface="Meiryo UI" pitchFamily="50" charset="-128"/>
              </a:rPr>
              <a:t>のうち</a:t>
            </a:r>
            <a:r>
              <a:rPr lang="ja-JP" altLang="en-US" sz="1400" b="1" dirty="0" smtClean="0">
                <a:solidFill>
                  <a:schemeClr val="tx1"/>
                </a:solidFill>
                <a:latin typeface="Meiryo UI" pitchFamily="50" charset="-128"/>
                <a:ea typeface="Meiryo UI" pitchFamily="50" charset="-128"/>
                <a:cs typeface="Meiryo UI" pitchFamily="50" charset="-128"/>
              </a:rPr>
              <a:t>約</a:t>
            </a:r>
            <a:r>
              <a:rPr lang="en-US" altLang="ja-JP" sz="1400" b="1" dirty="0">
                <a:solidFill>
                  <a:schemeClr val="tx1"/>
                </a:solidFill>
                <a:latin typeface="Meiryo UI" pitchFamily="50" charset="-128"/>
                <a:ea typeface="Meiryo UI" pitchFamily="50" charset="-128"/>
                <a:cs typeface="Meiryo UI" pitchFamily="50" charset="-128"/>
              </a:rPr>
              <a:t>8</a:t>
            </a:r>
            <a:r>
              <a:rPr lang="ja-JP" altLang="en-US" sz="1400" b="1" dirty="0" smtClean="0">
                <a:solidFill>
                  <a:schemeClr val="tx1"/>
                </a:solidFill>
                <a:latin typeface="Meiryo UI" pitchFamily="50" charset="-128"/>
                <a:ea typeface="Meiryo UI" pitchFamily="50" charset="-128"/>
                <a:cs typeface="Meiryo UI" pitchFamily="50" charset="-128"/>
              </a:rPr>
              <a:t>割</a:t>
            </a:r>
            <a:r>
              <a:rPr lang="ja-JP" altLang="en-US" sz="1400" b="1" dirty="0">
                <a:solidFill>
                  <a:schemeClr val="tx1"/>
                </a:solidFill>
                <a:latin typeface="Meiryo UI" pitchFamily="50" charset="-128"/>
                <a:ea typeface="Meiryo UI" pitchFamily="50" charset="-128"/>
                <a:cs typeface="Meiryo UI" pitchFamily="50" charset="-128"/>
              </a:rPr>
              <a:t>が、人事評価制度によって執務意欲を低下させており、絶対（二次）評価と相対評価の乖離がその大きな要因となっている。</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10" name="二等辺三角形 9"/>
          <p:cNvSpPr/>
          <p:nvPr/>
        </p:nvSpPr>
        <p:spPr bwMode="auto">
          <a:xfrm flipV="1">
            <a:off x="4071850" y="5589711"/>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pic>
        <p:nvPicPr>
          <p:cNvPr id="2" name="図 1"/>
          <p:cNvPicPr>
            <a:picLocks noChangeAspect="1"/>
          </p:cNvPicPr>
          <p:nvPr/>
        </p:nvPicPr>
        <p:blipFill>
          <a:blip r:embed="rId3"/>
          <a:stretch>
            <a:fillRect/>
          </a:stretch>
        </p:blipFill>
        <p:spPr>
          <a:xfrm>
            <a:off x="395536" y="1439864"/>
            <a:ext cx="3182126" cy="3373781"/>
          </a:xfrm>
          <a:prstGeom prst="rect">
            <a:avLst/>
          </a:prstGeom>
        </p:spPr>
      </p:pic>
      <p:pic>
        <p:nvPicPr>
          <p:cNvPr id="3" name="図 2"/>
          <p:cNvPicPr>
            <a:picLocks noChangeAspect="1"/>
          </p:cNvPicPr>
          <p:nvPr/>
        </p:nvPicPr>
        <p:blipFill>
          <a:blip r:embed="rId4"/>
          <a:stretch>
            <a:fillRect/>
          </a:stretch>
        </p:blipFill>
        <p:spPr>
          <a:xfrm>
            <a:off x="3931115" y="1432315"/>
            <a:ext cx="5212885" cy="3364688"/>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F8519F52-DA2F-449D-AE37-96CBC2B70F7D}" type="slidenum">
              <a:rPr lang="en-US" altLang="ja-JP" sz="1200" smtClean="0">
                <a:solidFill>
                  <a:srgbClr val="000000"/>
                </a:solidFill>
              </a:rPr>
              <a:pPr/>
              <a:t>28</a:t>
            </a:fld>
            <a:endParaRPr lang="en-US" altLang="ja-JP" sz="1200">
              <a:solidFill>
                <a:srgbClr val="000000"/>
              </a:solidFill>
            </a:endParaRPr>
          </a:p>
        </p:txBody>
      </p:sp>
      <p:sp>
        <p:nvSpPr>
          <p:cNvPr id="29699"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③　職員アンケート調査結果のクロス集計</a:t>
            </a:r>
          </a:p>
        </p:txBody>
      </p:sp>
      <p:sp>
        <p:nvSpPr>
          <p:cNvPr id="8201" name="Rectangle 80"/>
          <p:cNvSpPr>
            <a:spLocks noChangeArrowheads="1"/>
          </p:cNvSpPr>
          <p:nvPr/>
        </p:nvSpPr>
        <p:spPr bwMode="auto">
          <a:xfrm>
            <a:off x="234950" y="4862860"/>
            <a:ext cx="8801545" cy="879376"/>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nchorCtr="0"/>
          <a:lstStyle/>
          <a:p>
            <a:pPr eaLnBrk="1" hangingPunct="1">
              <a:lnSpc>
                <a:spcPts val="2000"/>
              </a:lnSpc>
              <a:tabLst>
                <a:tab pos="4187825" algn="l"/>
              </a:tabLst>
              <a:defRPr/>
            </a:pP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①絶対・相対ともに納得できた」職員は、「</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１</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全体」に比べ、「</a:t>
            </a:r>
            <a:r>
              <a:rPr lang="ja-JP" altLang="en-US" sz="1300" dirty="0">
                <a:solidFill>
                  <a:schemeClr val="tx1"/>
                </a:solidFill>
                <a:latin typeface="Meiryo UI" pitchFamily="50" charset="-128"/>
                <a:ea typeface="Meiryo UI" pitchFamily="50" charset="-128"/>
                <a:cs typeface="Meiryo UI" pitchFamily="50" charset="-128"/>
              </a:rPr>
              <a:t>執務意欲が向上した」とする割合が約</a:t>
            </a:r>
            <a:r>
              <a:rPr lang="en-US" altLang="ja-JP" sz="1300" dirty="0" smtClean="0">
                <a:solidFill>
                  <a:schemeClr val="tx1"/>
                </a:solidFill>
                <a:latin typeface="Meiryo UI" pitchFamily="50" charset="-128"/>
                <a:ea typeface="Meiryo UI" pitchFamily="50" charset="-128"/>
                <a:cs typeface="Meiryo UI" pitchFamily="50" charset="-128"/>
              </a:rPr>
              <a:t>20</a:t>
            </a:r>
            <a:r>
              <a:rPr lang="ja-JP" altLang="en-US" sz="1300" dirty="0" smtClean="0">
                <a:solidFill>
                  <a:schemeClr val="tx1"/>
                </a:solidFill>
                <a:latin typeface="Meiryo UI" pitchFamily="50" charset="-128"/>
                <a:ea typeface="Meiryo UI" pitchFamily="50" charset="-128"/>
                <a:cs typeface="Meiryo UI" pitchFamily="50" charset="-128"/>
              </a:rPr>
              <a:t>ポイント高い。</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○一方</a:t>
            </a:r>
            <a:r>
              <a:rPr lang="ja-JP" altLang="en-US" sz="1300" dirty="0" smtClean="0">
                <a:solidFill>
                  <a:schemeClr val="tx1"/>
                </a:solidFill>
                <a:latin typeface="Meiryo UI" pitchFamily="50" charset="-128"/>
                <a:ea typeface="Meiryo UI" pitchFamily="50" charset="-128"/>
                <a:cs typeface="Meiryo UI" pitchFamily="50" charset="-128"/>
              </a:rPr>
              <a:t>、「④絶対・相対ともに納得できなかった」職員は、「</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１</a:t>
            </a:r>
            <a:r>
              <a:rPr lang="en-US" altLang="ja-JP" sz="1300" dirty="0" smtClean="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全体」に比べ、「</a:t>
            </a:r>
            <a:r>
              <a:rPr lang="ja-JP" altLang="en-US" sz="1300" dirty="0">
                <a:solidFill>
                  <a:schemeClr val="tx1"/>
                </a:solidFill>
                <a:latin typeface="Meiryo UI" pitchFamily="50" charset="-128"/>
                <a:ea typeface="Meiryo UI" pitchFamily="50" charset="-128"/>
                <a:cs typeface="Meiryo UI" pitchFamily="50" charset="-128"/>
              </a:rPr>
              <a:t>執務意欲が低下した」とする割合が約</a:t>
            </a:r>
            <a:r>
              <a:rPr lang="en-US" altLang="ja-JP" sz="1300" dirty="0" smtClean="0">
                <a:solidFill>
                  <a:schemeClr val="tx1"/>
                </a:solidFill>
                <a:latin typeface="Meiryo UI" pitchFamily="50" charset="-128"/>
                <a:ea typeface="Meiryo UI" pitchFamily="50" charset="-128"/>
                <a:cs typeface="Meiryo UI" pitchFamily="50" charset="-128"/>
              </a:rPr>
              <a:t>54</a:t>
            </a:r>
            <a:r>
              <a:rPr lang="ja-JP" altLang="en-US" sz="1300" dirty="0" smtClean="0">
                <a:solidFill>
                  <a:schemeClr val="tx1"/>
                </a:solidFill>
                <a:latin typeface="Meiryo UI" pitchFamily="50" charset="-128"/>
                <a:ea typeface="Meiryo UI" pitchFamily="50" charset="-128"/>
                <a:cs typeface="Meiryo UI" pitchFamily="50" charset="-128"/>
              </a:rPr>
              <a:t>ポイント高い</a:t>
            </a:r>
            <a:r>
              <a:rPr lang="ja-JP" altLang="en-US" sz="1300" dirty="0">
                <a:solidFill>
                  <a:schemeClr val="tx1"/>
                </a:solidFill>
                <a:latin typeface="Meiryo UI" pitchFamily="50" charset="-128"/>
                <a:ea typeface="Meiryo UI" pitchFamily="50" charset="-128"/>
                <a:cs typeface="Meiryo UI" pitchFamily="50" charset="-128"/>
              </a:rPr>
              <a:t>。</a:t>
            </a:r>
            <a:endParaRPr lang="en-US" altLang="ja-JP" sz="1300" b="1" dirty="0">
              <a:solidFill>
                <a:schemeClr val="tx1"/>
              </a:solidFill>
              <a:latin typeface="Meiryo UI" pitchFamily="50" charset="-128"/>
              <a:ea typeface="Meiryo UI" pitchFamily="50" charset="-128"/>
              <a:cs typeface="Meiryo UI" pitchFamily="50" charset="-128"/>
            </a:endParaRPr>
          </a:p>
        </p:txBody>
      </p:sp>
      <p:sp>
        <p:nvSpPr>
          <p:cNvPr id="12" name="AutoShape 84"/>
          <p:cNvSpPr>
            <a:spLocks noChangeArrowheads="1"/>
          </p:cNvSpPr>
          <p:nvPr/>
        </p:nvSpPr>
        <p:spPr bwMode="auto">
          <a:xfrm>
            <a:off x="250825" y="765175"/>
            <a:ext cx="8658225" cy="44291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rgbClr val="000000"/>
                </a:solidFill>
                <a:latin typeface="Meiryo UI" pitchFamily="50" charset="-128"/>
                <a:ea typeface="Meiryo UI" pitchFamily="50" charset="-128"/>
                <a:cs typeface="Meiryo UI" pitchFamily="50" charset="-128"/>
              </a:rPr>
              <a:t>③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人事評価結果の納得感」と「執務意欲への影響」との関係について</a:t>
            </a:r>
            <a:endParaRPr lang="ja-JP" altLang="en-US" sz="2000" b="1" dirty="0">
              <a:solidFill>
                <a:srgbClr val="000000"/>
              </a:solidFill>
              <a:latin typeface="Meiryo UI" pitchFamily="50" charset="-128"/>
              <a:ea typeface="Meiryo UI" pitchFamily="50" charset="-128"/>
              <a:cs typeface="Meiryo UI" pitchFamily="50" charset="-128"/>
            </a:endParaRPr>
          </a:p>
        </p:txBody>
      </p:sp>
      <p:sp>
        <p:nvSpPr>
          <p:cNvPr id="9" name="角丸四角形 8"/>
          <p:cNvSpPr/>
          <p:nvPr/>
        </p:nvSpPr>
        <p:spPr bwMode="auto">
          <a:xfrm>
            <a:off x="250825" y="6007071"/>
            <a:ext cx="8785670" cy="576263"/>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000"/>
              </a:lnSpc>
              <a:buFont typeface="Wingdings" panose="05000000000000000000" pitchFamily="2" charset="2"/>
              <a:buChar char="Ø"/>
              <a:tabLst>
                <a:tab pos="4187825" algn="l"/>
              </a:tabLst>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執務意欲の向上には、絶対（二次）評価結果、相対評価結果ともに納得感を高めることが重要である。</a:t>
            </a:r>
          </a:p>
        </p:txBody>
      </p:sp>
      <p:sp>
        <p:nvSpPr>
          <p:cNvPr id="10" name="二等辺三角形 9"/>
          <p:cNvSpPr/>
          <p:nvPr/>
        </p:nvSpPr>
        <p:spPr bwMode="auto">
          <a:xfrm flipV="1">
            <a:off x="3987712" y="5825756"/>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pic>
        <p:nvPicPr>
          <p:cNvPr id="2" name="図 1"/>
          <p:cNvPicPr>
            <a:picLocks noChangeAspect="1"/>
          </p:cNvPicPr>
          <p:nvPr/>
        </p:nvPicPr>
        <p:blipFill>
          <a:blip r:embed="rId3"/>
          <a:stretch>
            <a:fillRect/>
          </a:stretch>
        </p:blipFill>
        <p:spPr>
          <a:xfrm>
            <a:off x="330851" y="1245858"/>
            <a:ext cx="2550762" cy="3630957"/>
          </a:xfrm>
          <a:prstGeom prst="rect">
            <a:avLst/>
          </a:prstGeom>
        </p:spPr>
      </p:pic>
      <p:pic>
        <p:nvPicPr>
          <p:cNvPr id="3" name="図 2"/>
          <p:cNvPicPr>
            <a:picLocks noChangeAspect="1"/>
          </p:cNvPicPr>
          <p:nvPr/>
        </p:nvPicPr>
        <p:blipFill>
          <a:blip r:embed="rId4"/>
          <a:stretch>
            <a:fillRect/>
          </a:stretch>
        </p:blipFill>
        <p:spPr>
          <a:xfrm>
            <a:off x="2884540" y="1402190"/>
            <a:ext cx="6301883" cy="341460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ー 1"/>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E569A2AD-F9FF-4D9A-95E7-154452C147A4}" type="slidenum">
              <a:rPr lang="en-US" altLang="ja-JP" sz="1200" smtClean="0"/>
              <a:pPr/>
              <a:t>2</a:t>
            </a:fld>
            <a:endParaRPr lang="en-US" altLang="ja-JP" sz="1200" dirty="0"/>
          </a:p>
        </p:txBody>
      </p:sp>
      <p:sp>
        <p:nvSpPr>
          <p:cNvPr id="9219" name="Rectangle 8"/>
          <p:cNvSpPr>
            <a:spLocks noGrp="1" noChangeArrowheads="1"/>
          </p:cNvSpPr>
          <p:nvPr>
            <p:ph type="title" idx="4294967295"/>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１　検証目的</a:t>
            </a:r>
          </a:p>
        </p:txBody>
      </p:sp>
      <p:sp>
        <p:nvSpPr>
          <p:cNvPr id="4100" name="Rectangle 23"/>
          <p:cNvSpPr>
            <a:spLocks noChangeArrowheads="1"/>
          </p:cNvSpPr>
          <p:nvPr/>
        </p:nvSpPr>
        <p:spPr bwMode="auto">
          <a:xfrm>
            <a:off x="468312" y="836613"/>
            <a:ext cx="8352159" cy="58324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270000" tIns="190800" rIns="198000"/>
          <a:lstStyle/>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人事評価制度は、職員の資質、能力及び執務意欲の向上を図ることを目的とし、その結果を</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異動・昇任・給与など人事給与制度全般に活用することとしており、本府では、平成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試験実施以降、評価の活用範囲の拡大、評価指標の見直しなど、様々な改善を行ってきた。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年度から本格導⼊した相対評価による⼈事評価制度については、これまで、実施状況</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等を基にした検証を行うとともに、職員の納得感をさらに向上させ、制度目的につなげるための改</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善策として「絶対（⼆次）評価結果と相対評価結果の逆転現象の解消」、「相対評価⽅法の</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明確化」、「懲戒処分等の明確な反映」、「職務従事期間の反映」、「評価対象者の拡大」を実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施した。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今年度においても、</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の人事評価結果の状況や職員アンケート調査等により、現在</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の人事評価制度が、制度の目的・ねらいに沿った仕組みとなっているかどうか、検証するものである。</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＜検証材料＞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の人事評価結果</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（２）職員アンケート調査結果</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（３）各部局意見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Aft>
                <a:spcPts val="1200"/>
              </a:spcAft>
              <a:tabLst>
                <a:tab pos="4187825" algn="l"/>
              </a:tabLs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（４）他府県・民間企業の動向</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12386361-247D-4634-AC04-4F8AF1DD70C6}" type="slidenum">
              <a:rPr lang="en-US" altLang="ja-JP" sz="1200" smtClean="0">
                <a:solidFill>
                  <a:srgbClr val="000000"/>
                </a:solidFill>
              </a:rPr>
              <a:pPr/>
              <a:t>29</a:t>
            </a:fld>
            <a:endParaRPr lang="en-US" altLang="ja-JP" sz="1200" dirty="0">
              <a:solidFill>
                <a:srgbClr val="000000"/>
              </a:solidFill>
            </a:endParaRPr>
          </a:p>
        </p:txBody>
      </p:sp>
      <p:sp>
        <p:nvSpPr>
          <p:cNvPr id="27651"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③　職員アンケート調査結果のクロス集計</a:t>
            </a:r>
          </a:p>
        </p:txBody>
      </p:sp>
      <p:sp>
        <p:nvSpPr>
          <p:cNvPr id="11" name="スライド番号プレースホルダー 3"/>
          <p:cNvSpPr txBox="1">
            <a:spLocks/>
          </p:cNvSpPr>
          <p:nvPr/>
        </p:nvSpPr>
        <p:spPr bwMode="auto">
          <a:xfrm>
            <a:off x="8610600" y="6629400"/>
            <a:ext cx="533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algn="r" rtl="0" eaLnBrk="1" fontAlgn="base" hangingPunct="1">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742950" indent="-28575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1143000" indent="-2286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600200" indent="-2286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2057400" indent="-2286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514600" indent="-228600" algn="l" defTabSz="914400" rtl="0" eaLnBrk="0" fontAlgn="base" latinLnBrk="0" hangingPunct="0">
              <a:spcBef>
                <a:spcPct val="0"/>
              </a:spcBef>
              <a:spcAft>
                <a:spcPct val="0"/>
              </a:spcAft>
              <a:defRPr kumimoji="1" sz="2400" kern="1200">
                <a:solidFill>
                  <a:schemeClr val="tx1"/>
                </a:solidFill>
                <a:latin typeface="Times New Roman" pitchFamily="18" charset="0"/>
                <a:ea typeface="ＭＳ Ｐゴシック" charset="-128"/>
                <a:cs typeface="+mn-cs"/>
              </a:defRPr>
            </a:lvl6pPr>
            <a:lvl7pPr marL="2971800" indent="-228600" algn="l" defTabSz="914400" rtl="0" eaLnBrk="0" fontAlgn="base" latinLnBrk="0" hangingPunct="0">
              <a:spcBef>
                <a:spcPct val="0"/>
              </a:spcBef>
              <a:spcAft>
                <a:spcPct val="0"/>
              </a:spcAft>
              <a:defRPr kumimoji="1" sz="2400" kern="1200">
                <a:solidFill>
                  <a:schemeClr val="tx1"/>
                </a:solidFill>
                <a:latin typeface="Times New Roman" pitchFamily="18" charset="0"/>
                <a:ea typeface="ＭＳ Ｐゴシック" charset="-128"/>
                <a:cs typeface="+mn-cs"/>
              </a:defRPr>
            </a:lvl7pPr>
            <a:lvl8pPr marL="3429000" indent="-228600" algn="l" defTabSz="914400" rtl="0" eaLnBrk="0" fontAlgn="base" latinLnBrk="0" hangingPunct="0">
              <a:spcBef>
                <a:spcPct val="0"/>
              </a:spcBef>
              <a:spcAft>
                <a:spcPct val="0"/>
              </a:spcAft>
              <a:defRPr kumimoji="1" sz="2400" kern="1200">
                <a:solidFill>
                  <a:schemeClr val="tx1"/>
                </a:solidFill>
                <a:latin typeface="Times New Roman" pitchFamily="18" charset="0"/>
                <a:ea typeface="ＭＳ Ｐゴシック" charset="-128"/>
                <a:cs typeface="+mn-cs"/>
              </a:defRPr>
            </a:lvl8pPr>
            <a:lvl9pPr marL="3886200" indent="-228600" algn="l" defTabSz="914400" rtl="0" eaLnBrk="0" fontAlgn="base" latinLnBrk="0" hangingPunct="0">
              <a:spcBef>
                <a:spcPct val="0"/>
              </a:spcBef>
              <a:spcAft>
                <a:spcPct val="0"/>
              </a:spcAft>
              <a:defRPr kumimoji="1" sz="2400" kern="1200">
                <a:solidFill>
                  <a:schemeClr val="tx1"/>
                </a:solidFill>
                <a:latin typeface="Times New Roman" pitchFamily="18" charset="0"/>
                <a:ea typeface="ＭＳ Ｐゴシック" charset="-128"/>
                <a:cs typeface="+mn-cs"/>
              </a:defRPr>
            </a:lvl9pPr>
          </a:lstStyle>
          <a:p>
            <a:fld id="{0747C84E-7783-4DE1-931E-687A5669092C}" type="slidenum">
              <a:rPr lang="en-US" altLang="ja-JP" sz="1200" smtClean="0">
                <a:solidFill>
                  <a:srgbClr val="000000"/>
                </a:solidFill>
              </a:rPr>
              <a:pPr/>
              <a:t>29</a:t>
            </a:fld>
            <a:endParaRPr lang="en-US" altLang="ja-JP" sz="1200" dirty="0">
              <a:solidFill>
                <a:srgbClr val="000000"/>
              </a:solidFill>
            </a:endParaRPr>
          </a:p>
        </p:txBody>
      </p:sp>
      <p:sp>
        <p:nvSpPr>
          <p:cNvPr id="14" name="AutoShape 84"/>
          <p:cNvSpPr>
            <a:spLocks noChangeArrowheads="1"/>
          </p:cNvSpPr>
          <p:nvPr/>
        </p:nvSpPr>
        <p:spPr bwMode="auto">
          <a:xfrm>
            <a:off x="201612" y="764704"/>
            <a:ext cx="8762876" cy="4426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④</a:t>
            </a:r>
            <a:r>
              <a:rPr lang="en-US" altLang="ja-JP" sz="1600" b="1" dirty="0">
                <a:solidFill>
                  <a:schemeClr val="tx1"/>
                </a:solidFill>
                <a:latin typeface="Meiryo UI" pitchFamily="50" charset="-128"/>
                <a:ea typeface="Meiryo UI" pitchFamily="50" charset="-128"/>
                <a:cs typeface="Meiryo UI" pitchFamily="50" charset="-128"/>
              </a:rPr>
              <a:t> </a:t>
            </a:r>
            <a:r>
              <a:rPr lang="ja-JP" altLang="en-US" sz="2000" b="1" dirty="0">
                <a:solidFill>
                  <a:schemeClr val="tx1"/>
                </a:solidFill>
                <a:latin typeface="Meiryo UI" pitchFamily="50" charset="-128"/>
                <a:ea typeface="Meiryo UI" pitchFamily="50" charset="-128"/>
                <a:cs typeface="Meiryo UI" pitchFamily="50" charset="-128"/>
              </a:rPr>
              <a:t>　「職場環境」 と「執務意欲への影響」との関係について</a:t>
            </a:r>
            <a:endParaRPr lang="en-US" altLang="ja-JP" sz="2000" b="1" dirty="0">
              <a:solidFill>
                <a:schemeClr val="tx1"/>
              </a:solidFill>
              <a:latin typeface="Meiryo UI" pitchFamily="50" charset="-128"/>
              <a:ea typeface="Meiryo UI" pitchFamily="50" charset="-128"/>
              <a:cs typeface="Meiryo UI" pitchFamily="50" charset="-128"/>
            </a:endParaRPr>
          </a:p>
        </p:txBody>
      </p:sp>
      <p:sp>
        <p:nvSpPr>
          <p:cNvPr id="21" name="Rectangle 80"/>
          <p:cNvSpPr>
            <a:spLocks noChangeArrowheads="1"/>
          </p:cNvSpPr>
          <p:nvPr/>
        </p:nvSpPr>
        <p:spPr bwMode="auto">
          <a:xfrm>
            <a:off x="234950" y="5072224"/>
            <a:ext cx="8801545" cy="648072"/>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nchorCtr="0"/>
          <a:lstStyle/>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○「仕事のしやすい雰囲気であった」職員は、全体に比べ、「執務意欲が向上した」とする割合が高い。</a:t>
            </a:r>
            <a:r>
              <a:rPr lang="en-US" altLang="ja-JP" sz="1300" dirty="0">
                <a:solidFill>
                  <a:schemeClr val="tx1"/>
                </a:solidFill>
                <a:latin typeface="Meiryo UI" pitchFamily="50" charset="-128"/>
                <a:ea typeface="Meiryo UI" pitchFamily="50" charset="-128"/>
                <a:cs typeface="Meiryo UI" pitchFamily="50" charset="-128"/>
              </a:rPr>
              <a:t>【[1]</a:t>
            </a:r>
            <a:r>
              <a:rPr lang="ja-JP" altLang="en-US" sz="1300" dirty="0">
                <a:solidFill>
                  <a:schemeClr val="tx1"/>
                </a:solidFill>
                <a:latin typeface="Meiryo UI" pitchFamily="50" charset="-128"/>
                <a:ea typeface="Meiryo UI" pitchFamily="50" charset="-128"/>
                <a:cs typeface="Meiryo UI" pitchFamily="50" charset="-128"/>
              </a:rPr>
              <a:t>と①、</a:t>
            </a:r>
            <a:r>
              <a:rPr lang="en-US" altLang="ja-JP" sz="1300" dirty="0">
                <a:solidFill>
                  <a:schemeClr val="tx1"/>
                </a:solidFill>
                <a:latin typeface="Meiryo UI" pitchFamily="50" charset="-128"/>
                <a:ea typeface="Meiryo UI" pitchFamily="50" charset="-128"/>
                <a:cs typeface="Meiryo UI" pitchFamily="50" charset="-128"/>
              </a:rPr>
              <a:t>[1]</a:t>
            </a:r>
            <a:r>
              <a:rPr lang="ja-JP" altLang="en-US" sz="1300" dirty="0">
                <a:solidFill>
                  <a:schemeClr val="tx1"/>
                </a:solidFill>
                <a:latin typeface="Meiryo UI" pitchFamily="50" charset="-128"/>
                <a:ea typeface="Meiryo UI" pitchFamily="50" charset="-128"/>
                <a:cs typeface="Meiryo UI" pitchFamily="50" charset="-128"/>
              </a:rPr>
              <a:t>と②</a:t>
            </a:r>
            <a:r>
              <a:rPr lang="en-US" altLang="ja-JP" sz="1300" dirty="0">
                <a:solidFill>
                  <a:schemeClr val="tx1"/>
                </a:solidFill>
                <a:latin typeface="Meiryo UI" pitchFamily="50" charset="-128"/>
                <a:ea typeface="Meiryo UI" pitchFamily="50" charset="-128"/>
                <a:cs typeface="Meiryo UI" pitchFamily="50" charset="-128"/>
              </a:rPr>
              <a:t>】</a:t>
            </a:r>
          </a:p>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○一方、「④⑤仕事のしにくい雰囲気であった」職員は、全体に比べ「執務意欲が低下した」とする割合が高い。</a:t>
            </a:r>
            <a:r>
              <a:rPr lang="en-US" altLang="ja-JP" sz="1300" dirty="0">
                <a:solidFill>
                  <a:schemeClr val="tx1"/>
                </a:solidFill>
                <a:latin typeface="Meiryo UI" pitchFamily="50" charset="-128"/>
                <a:ea typeface="Meiryo UI" pitchFamily="50" charset="-128"/>
                <a:cs typeface="Meiryo UI" pitchFamily="50" charset="-128"/>
              </a:rPr>
              <a:t>【[1]</a:t>
            </a:r>
            <a:r>
              <a:rPr lang="ja-JP" altLang="en-US" sz="1300" dirty="0">
                <a:solidFill>
                  <a:schemeClr val="tx1"/>
                </a:solidFill>
                <a:latin typeface="Meiryo UI" pitchFamily="50" charset="-128"/>
                <a:ea typeface="Meiryo UI" pitchFamily="50" charset="-128"/>
                <a:cs typeface="Meiryo UI" pitchFamily="50" charset="-128"/>
              </a:rPr>
              <a:t>と④、</a:t>
            </a:r>
            <a:r>
              <a:rPr lang="en-US" altLang="ja-JP" sz="1300" dirty="0">
                <a:solidFill>
                  <a:schemeClr val="tx1"/>
                </a:solidFill>
                <a:latin typeface="Meiryo UI" pitchFamily="50" charset="-128"/>
                <a:ea typeface="Meiryo UI" pitchFamily="50" charset="-128"/>
                <a:cs typeface="Meiryo UI" pitchFamily="50" charset="-128"/>
              </a:rPr>
              <a:t>[1]</a:t>
            </a:r>
            <a:r>
              <a:rPr lang="ja-JP" altLang="en-US" sz="1300" dirty="0">
                <a:solidFill>
                  <a:schemeClr val="tx1"/>
                </a:solidFill>
                <a:latin typeface="Meiryo UI" pitchFamily="50" charset="-128"/>
                <a:ea typeface="Meiryo UI" pitchFamily="50" charset="-128"/>
                <a:cs typeface="Meiryo UI" pitchFamily="50" charset="-128"/>
              </a:rPr>
              <a:t>と⑤</a:t>
            </a:r>
            <a:r>
              <a:rPr lang="en-US" altLang="ja-JP" sz="1300" dirty="0">
                <a:solidFill>
                  <a:schemeClr val="tx1"/>
                </a:solidFill>
                <a:latin typeface="Meiryo UI" pitchFamily="50" charset="-128"/>
                <a:ea typeface="Meiryo UI" pitchFamily="50" charset="-128"/>
                <a:cs typeface="Meiryo UI" pitchFamily="50" charset="-128"/>
              </a:rPr>
              <a:t>】</a:t>
            </a:r>
            <a:endParaRPr lang="en-US" altLang="ja-JP" sz="1300" b="1" dirty="0">
              <a:solidFill>
                <a:schemeClr val="tx1"/>
              </a:solidFill>
              <a:latin typeface="Meiryo UI" pitchFamily="50" charset="-128"/>
              <a:ea typeface="Meiryo UI" pitchFamily="50" charset="-128"/>
              <a:cs typeface="Meiryo UI" pitchFamily="50" charset="-128"/>
            </a:endParaRPr>
          </a:p>
        </p:txBody>
      </p:sp>
      <p:sp>
        <p:nvSpPr>
          <p:cNvPr id="22" name="角丸四角形 21"/>
          <p:cNvSpPr/>
          <p:nvPr/>
        </p:nvSpPr>
        <p:spPr bwMode="auto">
          <a:xfrm>
            <a:off x="238793" y="5925217"/>
            <a:ext cx="8785670" cy="70418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2000"/>
              </a:lnSpc>
              <a:buFont typeface="Wingdings" panose="05000000000000000000" pitchFamily="2" charset="2"/>
              <a:buChar char="Ø"/>
              <a:tabLst>
                <a:tab pos="4187825" algn="l"/>
              </a:tabLst>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「職場環境」と「人事評価制度による執務意欲への影響」には相関関係が見られる。</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eaLnBrk="1" hangingPunct="1">
              <a:lnSpc>
                <a:spcPts val="2000"/>
              </a:lnSpc>
              <a:buFont typeface="Wingdings" panose="05000000000000000000" pitchFamily="2" charset="2"/>
              <a:buChar char="Ø"/>
              <a:tabLst>
                <a:tab pos="4187825" algn="l"/>
              </a:tabLst>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職員が仕事のしやすい職場環境を維持</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することや人事評価制度は職員の執務意欲向上には重要である。</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二等辺三角形 22"/>
          <p:cNvSpPr/>
          <p:nvPr/>
        </p:nvSpPr>
        <p:spPr bwMode="auto">
          <a:xfrm flipV="1">
            <a:off x="3987712" y="5745288"/>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a:solidFill>
                <a:schemeClr val="tx1"/>
              </a:solidFill>
            </a:endParaRPr>
          </a:p>
        </p:txBody>
      </p:sp>
      <p:pic>
        <p:nvPicPr>
          <p:cNvPr id="2" name="図 1"/>
          <p:cNvPicPr>
            <a:picLocks noChangeAspect="1"/>
          </p:cNvPicPr>
          <p:nvPr/>
        </p:nvPicPr>
        <p:blipFill>
          <a:blip r:embed="rId3"/>
          <a:stretch>
            <a:fillRect/>
          </a:stretch>
        </p:blipFill>
        <p:spPr>
          <a:xfrm>
            <a:off x="447921" y="1287419"/>
            <a:ext cx="2471337" cy="3788557"/>
          </a:xfrm>
          <a:prstGeom prst="rect">
            <a:avLst/>
          </a:prstGeom>
        </p:spPr>
      </p:pic>
      <p:pic>
        <p:nvPicPr>
          <p:cNvPr id="3" name="図 2"/>
          <p:cNvPicPr>
            <a:picLocks noChangeAspect="1"/>
          </p:cNvPicPr>
          <p:nvPr/>
        </p:nvPicPr>
        <p:blipFill>
          <a:blip r:embed="rId4"/>
          <a:stretch>
            <a:fillRect/>
          </a:stretch>
        </p:blipFill>
        <p:spPr>
          <a:xfrm>
            <a:off x="2620346" y="1287419"/>
            <a:ext cx="6416149" cy="3676303"/>
          </a:xfrm>
          <a:prstGeom prst="rect">
            <a:avLst/>
          </a:prstGeom>
        </p:spPr>
      </p:pic>
    </p:spTree>
    <p:extLst>
      <p:ext uri="{BB962C8B-B14F-4D97-AF65-F5344CB8AC3E}">
        <p14:creationId xmlns:p14="http://schemas.microsoft.com/office/powerpoint/2010/main" val="2355058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496A77E2-53E0-4397-B6C6-A62699BB2D8E}" type="slidenum">
              <a:rPr lang="en-US" altLang="ja-JP" sz="1200" smtClean="0">
                <a:solidFill>
                  <a:srgbClr val="000000"/>
                </a:solidFill>
              </a:rPr>
              <a:pPr/>
              <a:t>30</a:t>
            </a:fld>
            <a:endParaRPr lang="en-US" altLang="ja-JP" sz="1200" dirty="0">
              <a:solidFill>
                <a:srgbClr val="000000"/>
              </a:solidFill>
            </a:endParaRPr>
          </a:p>
        </p:txBody>
      </p:sp>
      <p:sp>
        <p:nvSpPr>
          <p:cNvPr id="35843" name="Rectangle 2"/>
          <p:cNvSpPr>
            <a:spLocks noGrp="1" noChangeArrowheads="1"/>
          </p:cNvSpPr>
          <p:nvPr>
            <p:ph type="title"/>
          </p:nvPr>
        </p:nvSpPr>
        <p:spPr>
          <a:xfrm>
            <a:off x="0" y="12700"/>
            <a:ext cx="9144000" cy="533400"/>
          </a:xfrm>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④　職員アンケート調査結果のまとめ</a:t>
            </a:r>
          </a:p>
        </p:txBody>
      </p:sp>
      <p:sp>
        <p:nvSpPr>
          <p:cNvPr id="2" name="正方形/長方形 1"/>
          <p:cNvSpPr/>
          <p:nvPr/>
        </p:nvSpPr>
        <p:spPr bwMode="auto">
          <a:xfrm>
            <a:off x="179449" y="738987"/>
            <a:ext cx="8785101" cy="5890414"/>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1" hangingPunct="1">
              <a:lnSpc>
                <a:spcPts val="2200"/>
              </a:lnSpc>
              <a:defRPr/>
            </a:pP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人事評価結果に対する納得感及び執務意欲の状況</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今回の人事評価制度に関する職員アンケートの結果は、概ね昨年度と同様の傾向となって</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具体的には、人事評価結果に対する納得感は、引き続き高い</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状況（絶対評価：</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82</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％、相対評価：約</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％）にあり、「納得できた」の割合が毎年少しずつ増加している。</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しかしながら、執務意欲との関係をみると、アンケート回答者全体の</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20%(1,350</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人事評価制度によって執務意欲を低下させている。特に、評価結果が低い職員ほど執務意欲</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を低下させた割合が高く、第四・第五区分となった職員</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においては</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、７割以上の職員が</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執務意</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欲</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を低下させている。</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執務意欲を低下させた理由としては、「相対評価結果に納得できないため」等の相対評価</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に関する不満が約</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％や「現行の人事評価自体に納得できないため」が約</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％であった。</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相対評価制度の</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改善点に関しても</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相対評価の分布割合」など、「現行制度自体」に</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上るなど、制度の</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な部分に関する不満や改善に関する意見が多く</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受けられた</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以上のことから、現行</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の人事評価制度は、試行実施</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が経過し、人事評価結果</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対する</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納得感は、引き続き高い状況にあり</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定着していること</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見受けられるもの</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の、制度</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な部分に関する不満等が依然として解消されておらず、制度目的で</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ある「執</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2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務意欲</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」や「職員の奮起や切磋琢磨」に必ずしもつながっていない状況にある。</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7824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ー 3"/>
          <p:cNvSpPr>
            <a:spLocks noGrp="1"/>
          </p:cNvSpPr>
          <p:nvPr>
            <p:ph type="sldNum" sz="quarter" idx="10"/>
          </p:nvPr>
        </p:nvSpPr>
        <p:spPr>
          <a:xfrm>
            <a:off x="8604448" y="6629400"/>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136B6F98-EC73-4414-A912-9C9EB590EFA8}" type="slidenum">
              <a:rPr lang="en-US" altLang="ja-JP" sz="1200" smtClean="0">
                <a:solidFill>
                  <a:srgbClr val="000000"/>
                </a:solidFill>
              </a:rPr>
              <a:pPr/>
              <a:t>31</a:t>
            </a:fld>
            <a:endParaRPr lang="en-US" altLang="ja-JP" sz="1200" dirty="0">
              <a:solidFill>
                <a:srgbClr val="000000"/>
              </a:solidFill>
            </a:endParaRPr>
          </a:p>
        </p:txBody>
      </p:sp>
      <p:sp>
        <p:nvSpPr>
          <p:cNvPr id="36867" name="Rectangle 2"/>
          <p:cNvSpPr>
            <a:spLocks noGrp="1" noChangeArrowheads="1"/>
          </p:cNvSpPr>
          <p:nvPr>
            <p:ph type="title"/>
          </p:nvPr>
        </p:nvSpPr>
        <p:spPr>
          <a:xfrm>
            <a:off x="0" y="12700"/>
            <a:ext cx="9144000" cy="533400"/>
          </a:xfrm>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④　職員アンケート調査結果のまとめ</a:t>
            </a:r>
          </a:p>
        </p:txBody>
      </p:sp>
      <p:sp>
        <p:nvSpPr>
          <p:cNvPr id="2" name="正方形/長方形 1"/>
          <p:cNvSpPr/>
          <p:nvPr/>
        </p:nvSpPr>
        <p:spPr bwMode="auto">
          <a:xfrm>
            <a:off x="168152" y="688832"/>
            <a:ext cx="8784976" cy="5940568"/>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1" hangingPunct="1">
              <a:lnSpc>
                <a:spcPts val="2600"/>
              </a:lnSpc>
              <a:defRPr/>
            </a:pP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職場環境</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26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「職場環境」と「人事評価制度による執務意欲への影響」には相関関係が見られる。職員</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仕事</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のしやすい職場環境を維持することや人事評価制度は職員の執務意欲向上には重要</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2600"/>
              </a:lnSpc>
              <a:defRPr/>
            </a:pPr>
            <a:endParaRPr lang="en-US" altLang="ja-JP" sz="18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endParaRPr lang="ja-JP" altLang="en-US" sz="18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給与反映に対する意識</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2600"/>
              </a:lnSpc>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令和２年度の人事評価結果の給与反映について、「昇給号数・勤勉手当ともに不満が</a:t>
            </a:r>
            <a:r>
              <a:rPr lang="ja-JP" altLang="en-US" sz="18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かった」とする職員が過半数を占めている。</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給与反映の見直しによる執務意欲の変化については、「変わらない」を除いては、「向上」が</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「低下」をやや上回って</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おり</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、給与反映の見直しは一定執務意欲の向上に寄与していると推</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測できるが、昇給号数の調整時期が令和５年１月で未到来のため、引き続き給与反映の執</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務意欲の変化は注視していくことが重要である。</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6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給与反映の改善点については、 「絶対評価結果が「</a:t>
            </a:r>
            <a:r>
              <a:rPr lang="en-US" altLang="ja-JP" sz="1800" dirty="0" smtClean="0">
                <a:solidFill>
                  <a:schemeClr val="tx1"/>
                </a:solidFill>
                <a:latin typeface="Meiryo UI" pitchFamily="50" charset="-128"/>
                <a:ea typeface="Meiryo UI" pitchFamily="50" charset="-128"/>
                <a:cs typeface="Meiryo UI" pitchFamily="50" charset="-128"/>
              </a:rPr>
              <a:t>B</a:t>
            </a:r>
            <a:r>
              <a:rPr lang="ja-JP" altLang="en-US" sz="1800" dirty="0" smtClean="0">
                <a:solidFill>
                  <a:schemeClr val="tx1"/>
                </a:solidFill>
                <a:latin typeface="Meiryo UI" pitchFamily="50" charset="-128"/>
                <a:ea typeface="Meiryo UI" pitchFamily="50" charset="-128"/>
                <a:cs typeface="Meiryo UI" pitchFamily="50" charset="-128"/>
              </a:rPr>
              <a:t>」の場合は、相対評価結果に関</a:t>
            </a:r>
            <a:r>
              <a:rPr lang="ja-JP" altLang="en-US" sz="1800" dirty="0" err="1" smtClean="0">
                <a:solidFill>
                  <a:schemeClr val="tx1"/>
                </a:solidFill>
                <a:latin typeface="Meiryo UI" pitchFamily="50" charset="-128"/>
                <a:ea typeface="Meiryo UI" pitchFamily="50" charset="-128"/>
                <a:cs typeface="Meiryo UI" pitchFamily="50" charset="-128"/>
              </a:rPr>
              <a:t>わら</a:t>
            </a:r>
            <a:endParaRPr lang="en-US" altLang="ja-JP" sz="1800" dirty="0" smtClean="0">
              <a:solidFill>
                <a:schemeClr val="tx1"/>
              </a:solidFill>
              <a:latin typeface="Meiryo UI" pitchFamily="50" charset="-128"/>
              <a:ea typeface="Meiryo UI" pitchFamily="50" charset="-128"/>
              <a:cs typeface="Meiryo UI" pitchFamily="50" charset="-128"/>
            </a:endParaRPr>
          </a:p>
          <a:p>
            <a:pPr eaLnBrk="1" hangingPunct="1">
              <a:lnSpc>
                <a:spcPts val="2600"/>
              </a:lnSpc>
              <a:defRPr/>
            </a:pPr>
            <a:r>
              <a:rPr lang="en-US" altLang="ja-JP" sz="1800" dirty="0">
                <a:solidFill>
                  <a:schemeClr val="tx1"/>
                </a:solidFill>
                <a:latin typeface="Meiryo UI" pitchFamily="50" charset="-128"/>
                <a:ea typeface="Meiryo UI" pitchFamily="50" charset="-128"/>
                <a:cs typeface="Meiryo UI" pitchFamily="50" charset="-128"/>
              </a:rPr>
              <a:t> </a:t>
            </a:r>
            <a:r>
              <a:rPr lang="en-US" altLang="ja-JP" sz="1800" dirty="0" smtClean="0">
                <a:solidFill>
                  <a:schemeClr val="tx1"/>
                </a:solidFill>
                <a:latin typeface="Meiryo UI" pitchFamily="50" charset="-128"/>
                <a:ea typeface="Meiryo UI" pitchFamily="50" charset="-128"/>
                <a:cs typeface="Meiryo UI" pitchFamily="50" charset="-128"/>
              </a:rPr>
              <a:t> </a:t>
            </a:r>
            <a:r>
              <a:rPr lang="ja-JP" altLang="en-US" sz="1800" dirty="0" smtClean="0">
                <a:solidFill>
                  <a:schemeClr val="tx1"/>
                </a:solidFill>
                <a:latin typeface="Meiryo UI" pitchFamily="50" charset="-128"/>
                <a:ea typeface="Meiryo UI" pitchFamily="50" charset="-128"/>
                <a:cs typeface="Meiryo UI" pitchFamily="50" charset="-128"/>
              </a:rPr>
              <a:t>ず、昇給号数を４号とする」等の昇給関連の改善を求める割合が高い。</a:t>
            </a: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225408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36991BB3-6C8C-43B0-8242-9E8CF63E0027}" type="slidenum">
              <a:rPr lang="en-US" altLang="ja-JP" sz="1200" smtClean="0"/>
              <a:pPr/>
              <a:t>32</a:t>
            </a:fld>
            <a:endParaRPr lang="en-US" altLang="ja-JP" sz="1200"/>
          </a:p>
        </p:txBody>
      </p:sp>
      <p:sp>
        <p:nvSpPr>
          <p:cNvPr id="30723"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（３）　各部局意見</a:t>
            </a:r>
          </a:p>
        </p:txBody>
      </p:sp>
      <p:sp>
        <p:nvSpPr>
          <p:cNvPr id="13" name="Rectangle 5"/>
          <p:cNvSpPr>
            <a:spLocks noChangeArrowheads="1"/>
          </p:cNvSpPr>
          <p:nvPr/>
        </p:nvSpPr>
        <p:spPr bwMode="auto">
          <a:xfrm>
            <a:off x="250825" y="1052736"/>
            <a:ext cx="8640763" cy="2393032"/>
          </a:xfrm>
          <a:prstGeom prst="rect">
            <a:avLst/>
          </a:prstGeom>
          <a:ln>
            <a:headEnd/>
            <a:tailEnd/>
          </a:ln>
        </p:spPr>
        <p:style>
          <a:lnRef idx="2">
            <a:schemeClr val="dk1"/>
          </a:lnRef>
          <a:fillRef idx="1">
            <a:schemeClr val="lt1"/>
          </a:fillRef>
          <a:effectRef idx="0">
            <a:schemeClr val="dk1"/>
          </a:effectRef>
          <a:fontRef idx="minor">
            <a:schemeClr val="dk1"/>
          </a:fontRef>
        </p:style>
        <p:txBody>
          <a:bodyPr lIns="342000" tIns="46800" anchor="ctr"/>
          <a:lstStyle/>
          <a:p>
            <a:pPr eaLnBrk="1" hangingPunct="1">
              <a:lnSpc>
                <a:spcPct val="150000"/>
              </a:lnSpc>
              <a:tabLst>
                <a:tab pos="4187825" algn="l"/>
              </a:tabLst>
              <a:defRPr/>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■絶対（二次）評価結果と相対評価結果の乖離</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150000"/>
              </a:lnSpc>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絶対（二次）評価結果が「Ｂ」（良好）であるにもかかわらず、相対評価で下位区分（第四・第五区分）に位置付けられた職員に対しては、依然として、開示面談における理由の説明が難しく、納得を得難いため、職員の執務意欲の維持・向上につなげることは困難　</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150000"/>
              </a:lnSpc>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5"/>
          <p:cNvSpPr>
            <a:spLocks noChangeArrowheads="1"/>
          </p:cNvSpPr>
          <p:nvPr/>
        </p:nvSpPr>
        <p:spPr bwMode="auto">
          <a:xfrm>
            <a:off x="251520" y="3717032"/>
            <a:ext cx="8640763" cy="2912368"/>
          </a:xfrm>
          <a:prstGeom prst="rect">
            <a:avLst/>
          </a:prstGeom>
          <a:ln>
            <a:headEnd/>
            <a:tailEnd/>
          </a:ln>
        </p:spPr>
        <p:style>
          <a:lnRef idx="2">
            <a:schemeClr val="dk1"/>
          </a:lnRef>
          <a:fillRef idx="1">
            <a:schemeClr val="lt1"/>
          </a:fillRef>
          <a:effectRef idx="0">
            <a:schemeClr val="dk1"/>
          </a:effectRef>
          <a:fontRef idx="minor">
            <a:schemeClr val="dk1"/>
          </a:fontRef>
        </p:style>
        <p:txBody>
          <a:bodyPr lIns="342000" tIns="46800" anchor="ctr"/>
          <a:lstStyle/>
          <a:p>
            <a:pPr eaLnBrk="1" hangingPunct="1">
              <a:lnSpc>
                <a:spcPct val="150000"/>
              </a:lnSpc>
              <a:tabLst>
                <a:tab pos="4187825" algn="l"/>
              </a:tabLst>
              <a:defRPr/>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■相対評価の分布割合など</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150000"/>
              </a:lnSpc>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・相対評価の分布割合については、一定の幅を持たせるなど柔軟性を持たせた運用を可能とすべきである。特に「第四区分」、 「第五区分」について、 「</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％」「５％」に固定するのではなく、一定の幅を持たせられるような措置を講じるべき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150000"/>
              </a:lnSpc>
              <a:tabLst>
                <a:tab pos="4187825" algn="l"/>
              </a:tabLst>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・絶対評価「</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」以上の</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職員は「第四区分」、 「第五区分</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」に位置づけない。</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419D5149-D84C-4925-81E4-A5A4C291D518}" type="slidenum">
              <a:rPr lang="en-US" altLang="ja-JP" sz="1200" smtClean="0"/>
              <a:pPr/>
              <a:t>33</a:t>
            </a:fld>
            <a:endParaRPr lang="en-US" altLang="ja-JP" sz="1200"/>
          </a:p>
        </p:txBody>
      </p:sp>
      <p:sp>
        <p:nvSpPr>
          <p:cNvPr id="31747"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（３）　各部局意見</a:t>
            </a:r>
          </a:p>
        </p:txBody>
      </p:sp>
      <p:sp>
        <p:nvSpPr>
          <p:cNvPr id="5" name="Rectangle 5"/>
          <p:cNvSpPr>
            <a:spLocks noChangeArrowheads="1"/>
          </p:cNvSpPr>
          <p:nvPr/>
        </p:nvSpPr>
        <p:spPr bwMode="auto">
          <a:xfrm>
            <a:off x="236537" y="1052736"/>
            <a:ext cx="8640763" cy="5576664"/>
          </a:xfrm>
          <a:prstGeom prst="rect">
            <a:avLst/>
          </a:prstGeom>
          <a:ln>
            <a:headEnd/>
            <a:tailEnd/>
          </a:ln>
        </p:spPr>
        <p:style>
          <a:lnRef idx="2">
            <a:schemeClr val="dk1"/>
          </a:lnRef>
          <a:fillRef idx="1">
            <a:schemeClr val="lt1"/>
          </a:fillRef>
          <a:effectRef idx="0">
            <a:schemeClr val="dk1"/>
          </a:effectRef>
          <a:fontRef idx="minor">
            <a:schemeClr val="dk1"/>
          </a:fontRef>
        </p:style>
        <p:txBody>
          <a:bodyPr lIns="342000" tIns="46800" anchor="ctr"/>
          <a:lstStyle/>
          <a:p>
            <a:pPr eaLnBrk="1" hangingPunct="1">
              <a:lnSpc>
                <a:spcPts val="2800"/>
              </a:lnSpc>
              <a:tabLst>
                <a:tab pos="4187825" algn="l"/>
              </a:tabLst>
              <a:defRPr/>
            </a:pP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■給与反映</a:t>
            </a:r>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tabLst>
                <a:tab pos="4187825" algn="l"/>
              </a:tabLst>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絶対（二次）評価結果が「Ｂ」である職員において、相対評価で第３区分の職員と下位区分に位置付けられた職員の能力、実績にほとんど差がない場合、下位区分に位置付けられた職員は、昇給や勤勉手当において影響を受けることになり、モチベーションの低下を招く</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tabLst>
                <a:tab pos="4187825" algn="l"/>
              </a:tabLst>
              <a:defRPr/>
            </a:pP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tabLst>
                <a:tab pos="4187825" algn="l"/>
              </a:tabLst>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・単年度であっても、絶対</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（二次）評価結果が「Ｂ」であるにもかかわらず、相対評価で下位区分に</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位置付けられた</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職員について、第四区分の職員は３号昇給、第五区分の職員は１号昇給と</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なるが</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、２号給の昇給差を設けるほどの差異は感じられない</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tabLst>
                <a:tab pos="4187825" algn="l"/>
              </a:tabLst>
              <a:defRPr/>
            </a:pP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tabLst>
                <a:tab pos="4187825" algn="l"/>
              </a:tabLst>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・人事評価結果の給与反映（昇給）が一定見直されたことにより、単年度の評価による給与反映への影響は緩和されたが、絶対（二次）評価結果が「</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」である職員において、昇給抑制をすべきではない。</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tabLst>
                <a:tab pos="4187825" algn="l"/>
              </a:tabLst>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tabLst>
                <a:tab pos="4187825" algn="l"/>
              </a:tabLst>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・昇給号数は一律とし、評価区分による勤勉手当の差による反映を行う。</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33745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496A77E2-53E0-4397-B6C6-A62699BB2D8E}" type="slidenum">
              <a:rPr lang="en-US" altLang="ja-JP" sz="1200" smtClean="0">
                <a:solidFill>
                  <a:srgbClr val="000000"/>
                </a:solidFill>
              </a:rPr>
              <a:pPr/>
              <a:t>34</a:t>
            </a:fld>
            <a:endParaRPr lang="en-US" altLang="ja-JP" sz="1200">
              <a:solidFill>
                <a:srgbClr val="000000"/>
              </a:solidFill>
            </a:endParaRPr>
          </a:p>
        </p:txBody>
      </p:sp>
      <p:sp>
        <p:nvSpPr>
          <p:cNvPr id="35843" name="Rectangle 2"/>
          <p:cNvSpPr>
            <a:spLocks noGrp="1" noChangeArrowheads="1"/>
          </p:cNvSpPr>
          <p:nvPr>
            <p:ph type="title"/>
          </p:nvPr>
        </p:nvSpPr>
        <p:spPr>
          <a:xfrm>
            <a:off x="0" y="12700"/>
            <a:ext cx="9144000" cy="533400"/>
          </a:xfrm>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（４）　他府県・民間企業の動向</a:t>
            </a:r>
          </a:p>
        </p:txBody>
      </p:sp>
      <p:sp>
        <p:nvSpPr>
          <p:cNvPr id="5" name="Rectangle 5"/>
          <p:cNvSpPr>
            <a:spLocks noChangeArrowheads="1"/>
          </p:cNvSpPr>
          <p:nvPr/>
        </p:nvSpPr>
        <p:spPr bwMode="auto">
          <a:xfrm>
            <a:off x="179164" y="836712"/>
            <a:ext cx="8785671" cy="5472608"/>
          </a:xfrm>
          <a:prstGeom prst="rect">
            <a:avLst/>
          </a:prstGeom>
          <a:ln>
            <a:headEnd/>
            <a:tailEnd/>
          </a:ln>
        </p:spPr>
        <p:style>
          <a:lnRef idx="2">
            <a:schemeClr val="dk1"/>
          </a:lnRef>
          <a:fillRef idx="1">
            <a:schemeClr val="lt1"/>
          </a:fillRef>
          <a:effectRef idx="0">
            <a:schemeClr val="dk1"/>
          </a:effectRef>
          <a:fontRef idx="minor">
            <a:schemeClr val="dk1"/>
          </a:fontRef>
        </p:style>
        <p:txBody>
          <a:bodyPr lIns="342000" tIns="46800" rIns="342000" anchor="t" anchorCtr="0"/>
          <a:lstStyle/>
          <a:p>
            <a:pPr eaLnBrk="1" hangingPunct="1">
              <a:lnSpc>
                <a:spcPts val="2800"/>
              </a:lnSpc>
              <a:defRPr/>
            </a:pP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他府県の動向</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年４月の改正地方公務員法の施行により、地方自治体における人事評価の</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実施が義務付けられ、全ての都道府県で人事評価制度が導入されている。</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本府において各都道府県における人事評価制度の実施状況について確認したところ、</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絶対評価による人事評価制度を導入している団体</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となっており、相対評価を　</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導入している団体は、本府を除く</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となっている</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団体のうち、</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ては、一部の職員に対する相対評価にとどまっている。また、相対評価の分布割合につい</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ては</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全てにおいて、上位区分は設定しているが、下位区分の割合をそもそも設</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定していない、または、割合を設定していたとして</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も厳格</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な運用とはしていないといった</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状況</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であった</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このように、都道府県における人事評価制度は、絶対評価が主流であり、本府のよう</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に下位区分の割合まで厳格</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に相対評価を運用している団体は</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なかった。</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79512" y="836712"/>
            <a:ext cx="8785671" cy="5792688"/>
          </a:xfrm>
          <a:prstGeom prst="rect">
            <a:avLst/>
          </a:prstGeom>
          <a:ln>
            <a:headEnd/>
            <a:tailEnd/>
          </a:ln>
        </p:spPr>
        <p:style>
          <a:lnRef idx="2">
            <a:schemeClr val="dk1"/>
          </a:lnRef>
          <a:fillRef idx="1">
            <a:schemeClr val="lt1"/>
          </a:fillRef>
          <a:effectRef idx="0">
            <a:schemeClr val="dk1"/>
          </a:effectRef>
          <a:fontRef idx="minor">
            <a:schemeClr val="dk1"/>
          </a:fontRef>
        </p:style>
        <p:txBody>
          <a:bodyPr lIns="342000" tIns="46800" rIns="342000" anchor="t" anchorCtr="0"/>
          <a:lstStyle/>
          <a:p>
            <a:pPr eaLnBrk="1" hangingPunct="1">
              <a:lnSpc>
                <a:spcPts val="2800"/>
              </a:lnSpc>
              <a:defRPr/>
            </a:pP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民間企業の動向</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今年度も本府が企業規模や業種等を踏まえ、人事評価制度の状況に関する調査</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したところ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、昨年度回答を得た</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社に加え、さらに</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社の計</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から回答を得た。</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その結果</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が絶対評価を導入し、</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が相対評価を導入していた。</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絶対評価を導入して</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は、「５段階</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段階」や「点数化」になっている。</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、相対評価を導入している</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は、相対評価の</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区分に</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おける分布割合を定めて</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、割合は目安として緩やかに運用</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いるか</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、業績と連動し分布割合が変動する運用</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となっている。</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調査の結果、相対評価を導入している企業においては</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、分布</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割合を目安として緩や</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かに運用しており、本府のような厳格な分布割合による相対評価を導入している企業は</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なかった。</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a:xfrm>
            <a:off x="8610600" y="6629400"/>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496A77E2-53E0-4397-B6C6-A62699BB2D8E}" type="slidenum">
              <a:rPr lang="en-US" altLang="ja-JP" sz="1200" smtClean="0">
                <a:solidFill>
                  <a:srgbClr val="000000"/>
                </a:solidFill>
              </a:rPr>
              <a:pPr/>
              <a:t>35</a:t>
            </a:fld>
            <a:endParaRPr lang="en-US" altLang="ja-JP" sz="1200">
              <a:solidFill>
                <a:srgbClr val="000000"/>
              </a:solidFill>
            </a:endParaRPr>
          </a:p>
        </p:txBody>
      </p:sp>
      <p:sp>
        <p:nvSpPr>
          <p:cNvPr id="7" name="Rectangle 2"/>
          <p:cNvSpPr>
            <a:spLocks noGrp="1" noChangeArrowheads="1"/>
          </p:cNvSpPr>
          <p:nvPr>
            <p:ph type="title"/>
          </p:nvPr>
        </p:nvSpPr>
        <p:spPr>
          <a:xfrm>
            <a:off x="0" y="12700"/>
            <a:ext cx="9144000" cy="533400"/>
          </a:xfrm>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（４）　他府県・民間企業の動向</a:t>
            </a:r>
          </a:p>
        </p:txBody>
      </p:sp>
    </p:spTree>
    <p:extLst>
      <p:ext uri="{BB962C8B-B14F-4D97-AF65-F5344CB8AC3E}">
        <p14:creationId xmlns:p14="http://schemas.microsoft.com/office/powerpoint/2010/main" val="14646243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ー 3"/>
          <p:cNvSpPr>
            <a:spLocks noGrp="1"/>
          </p:cNvSpPr>
          <p:nvPr>
            <p:ph type="sldNum" sz="quarter" idx="10"/>
          </p:nvPr>
        </p:nvSpPr>
        <p:spPr>
          <a:xfrm>
            <a:off x="8604448" y="6629400"/>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136B6F98-EC73-4414-A912-9C9EB590EFA8}" type="slidenum">
              <a:rPr lang="en-US" altLang="ja-JP" sz="1200" smtClean="0">
                <a:solidFill>
                  <a:srgbClr val="000000"/>
                </a:solidFill>
              </a:rPr>
              <a:pPr/>
              <a:t>36</a:t>
            </a:fld>
            <a:endParaRPr lang="en-US" altLang="ja-JP" sz="1200" dirty="0">
              <a:solidFill>
                <a:srgbClr val="000000"/>
              </a:solidFill>
            </a:endParaRPr>
          </a:p>
        </p:txBody>
      </p:sp>
      <p:sp>
        <p:nvSpPr>
          <p:cNvPr id="36867" name="Rectangle 2"/>
          <p:cNvSpPr>
            <a:spLocks noGrp="1" noChangeArrowheads="1"/>
          </p:cNvSpPr>
          <p:nvPr>
            <p:ph type="title"/>
          </p:nvPr>
        </p:nvSpPr>
        <p:spPr>
          <a:xfrm>
            <a:off x="0" y="12700"/>
            <a:ext cx="9144000" cy="533400"/>
          </a:xfrm>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３　総括</a:t>
            </a:r>
          </a:p>
        </p:txBody>
      </p:sp>
      <p:sp>
        <p:nvSpPr>
          <p:cNvPr id="2" name="正方形/長方形 1"/>
          <p:cNvSpPr/>
          <p:nvPr/>
        </p:nvSpPr>
        <p:spPr bwMode="auto">
          <a:xfrm>
            <a:off x="179512" y="764704"/>
            <a:ext cx="8784976" cy="5616624"/>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現行の人事評価制度は、試行実施</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が経過したものの、職員の相対評価に対する</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納得感は、依然として、絶対評価より低い水準となっている。</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職員アンケートにおいて</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、給与反映について昇給号数・勤勉手当とも</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不満がないという</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多く出される一方で、昨年度に引き続き相対評価について</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、「分布割合</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」や「現行制度」</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を求める意見が多く、相対評価制度に関する不満が解消</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されていない</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状況であった。</a:t>
            </a:r>
            <a:endParaRPr lang="ja-JP" altLang="en-US" sz="18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各部局意⾒においても、職員アンケートと同様に、相対評価の分布割合の改善を求めるも</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のが多くみられた。併せて、給与反映の更なる改善を求めるものが多く⾒られた。</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また、相対評価の分布割合については、本府において実施している分布割合が厳格な相対</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評価は、他府県では導入例がなかった</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784583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ー 3"/>
          <p:cNvSpPr>
            <a:spLocks noGrp="1"/>
          </p:cNvSpPr>
          <p:nvPr>
            <p:ph type="sldNum" sz="quarter" idx="10"/>
          </p:nvPr>
        </p:nvSpPr>
        <p:spPr>
          <a:xfrm>
            <a:off x="8604448" y="6629400"/>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136B6F98-EC73-4414-A912-9C9EB590EFA8}" type="slidenum">
              <a:rPr lang="en-US" altLang="ja-JP" sz="1200" smtClean="0">
                <a:solidFill>
                  <a:srgbClr val="000000"/>
                </a:solidFill>
              </a:rPr>
              <a:pPr/>
              <a:t>37</a:t>
            </a:fld>
            <a:endParaRPr lang="en-US" altLang="ja-JP" sz="1200" dirty="0">
              <a:solidFill>
                <a:srgbClr val="000000"/>
              </a:solidFill>
            </a:endParaRPr>
          </a:p>
        </p:txBody>
      </p:sp>
      <p:sp>
        <p:nvSpPr>
          <p:cNvPr id="36867" name="Rectangle 2"/>
          <p:cNvSpPr>
            <a:spLocks noGrp="1" noChangeArrowheads="1"/>
          </p:cNvSpPr>
          <p:nvPr>
            <p:ph type="title"/>
          </p:nvPr>
        </p:nvSpPr>
        <p:spPr>
          <a:xfrm>
            <a:off x="0" y="12700"/>
            <a:ext cx="9144000" cy="533400"/>
          </a:xfrm>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３　総括</a:t>
            </a:r>
          </a:p>
        </p:txBody>
      </p:sp>
      <p:sp>
        <p:nvSpPr>
          <p:cNvPr id="2" name="正方形/長方形 1"/>
          <p:cNvSpPr/>
          <p:nvPr/>
        </p:nvSpPr>
        <p:spPr bwMode="auto">
          <a:xfrm>
            <a:off x="179512" y="764704"/>
            <a:ext cx="8784976" cy="3816424"/>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本府が実施した民間企業に対する調査において、相対評価を導入している企業で本府の</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ような厳格な分布割合による相対評価は導入されていない状況であった</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今後は、今般の検証結果を十分</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令和元年度に行った給与反映の見直し</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２年度の</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評価結果に基づき、昇給については令和</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月から反映、勤勉手当について</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は令和</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月から反映）による影響</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・意識の変化</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を見極めつつ、</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他府県・</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の動向</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等を注視しながら</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引き続き人事評価</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制度のあり方を検討するとともに、</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さらに納得感を向上さ</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defRPr/>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せ</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執務</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意欲の向上に</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つなげていく必要がある。</a:t>
            </a:r>
          </a:p>
          <a:p>
            <a:pPr eaLnBrk="1" hangingPunct="1">
              <a:lnSpc>
                <a:spcPts val="2800"/>
              </a:lnSpc>
              <a:defRPr/>
            </a:pPr>
            <a:endParaRPr lang="en-US" altLang="ja-JP" sz="18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83522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3"/>
          <p:cNvSpPr>
            <a:spLocks noGrp="1"/>
          </p:cNvSpPr>
          <p:nvPr>
            <p:ph type="sldNum" sz="quarter" idx="10"/>
          </p:nvPr>
        </p:nvSpPr>
        <p:spPr>
          <a:xfrm>
            <a:off x="8604448" y="6656784"/>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00C99220-9455-4FF6-A0F8-B21A00C5493D}" type="slidenum">
              <a:rPr lang="en-US" altLang="ja-JP" sz="1200" smtClean="0">
                <a:solidFill>
                  <a:srgbClr val="000000"/>
                </a:solidFill>
              </a:rPr>
              <a:pPr/>
              <a:t>3</a:t>
            </a:fld>
            <a:endParaRPr lang="en-US" altLang="ja-JP" sz="1200" dirty="0">
              <a:solidFill>
                <a:srgbClr val="000000"/>
              </a:solidFill>
            </a:endParaRPr>
          </a:p>
        </p:txBody>
      </p:sp>
      <p:sp>
        <p:nvSpPr>
          <p:cNvPr id="10243" name="Rectangle 2"/>
          <p:cNvSpPr>
            <a:spLocks noGrp="1" noChangeArrowheads="1"/>
          </p:cNvSpPr>
          <p:nvPr>
            <p:ph type="title"/>
          </p:nvPr>
        </p:nvSpPr>
        <p:spPr>
          <a:xfrm>
            <a:off x="-36513" y="0"/>
            <a:ext cx="9144001" cy="533400"/>
          </a:xfrm>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（１）　</a:t>
            </a:r>
            <a:r>
              <a:rPr lang="ja-JP" altLang="en-US" dirty="0" smtClean="0">
                <a:solidFill>
                  <a:schemeClr val="tx1"/>
                </a:solidFill>
                <a:latin typeface="HGP創英角ｺﾞｼｯｸUB" pitchFamily="50" charset="-128"/>
                <a:ea typeface="HGP創英角ｺﾞｼｯｸUB" pitchFamily="50" charset="-128"/>
              </a:rPr>
              <a:t>令和３年度</a:t>
            </a:r>
            <a:r>
              <a:rPr lang="ja-JP" altLang="en-US" dirty="0">
                <a:solidFill>
                  <a:schemeClr val="tx1"/>
                </a:solidFill>
                <a:latin typeface="HGP創英角ｺﾞｼｯｸUB" pitchFamily="50" charset="-128"/>
                <a:ea typeface="HGP創英角ｺﾞｼｯｸUB" pitchFamily="50" charset="-128"/>
              </a:rPr>
              <a:t>の人事評価結果の状況</a:t>
            </a:r>
          </a:p>
        </p:txBody>
      </p:sp>
      <p:sp>
        <p:nvSpPr>
          <p:cNvPr id="10244" name="Rectangle 2"/>
          <p:cNvSpPr txBox="1">
            <a:spLocks noChangeArrowheads="1"/>
          </p:cNvSpPr>
          <p:nvPr/>
        </p:nvSpPr>
        <p:spPr bwMode="auto">
          <a:xfrm>
            <a:off x="-126797" y="764704"/>
            <a:ext cx="8964613"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000" anchor="ct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b="1" dirty="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令和３年度</a:t>
            </a:r>
            <a:r>
              <a:rPr lang="ja-JP" altLang="en-US" sz="1600" b="1" dirty="0">
                <a:latin typeface="Meiryo UI" pitchFamily="50" charset="-128"/>
                <a:ea typeface="Meiryo UI" pitchFamily="50" charset="-128"/>
                <a:cs typeface="Meiryo UI" pitchFamily="50" charset="-128"/>
              </a:rPr>
              <a:t>人事評価結果</a:t>
            </a:r>
            <a:r>
              <a:rPr lang="en-US" altLang="ja-JP"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絶対（二次）</a:t>
            </a:r>
            <a:r>
              <a:rPr lang="zh-TW" altLang="en-US" sz="1600" b="1" dirty="0">
                <a:latin typeface="Meiryo UI" pitchFamily="50" charset="-128"/>
                <a:ea typeface="Meiryo UI" pitchFamily="50" charset="-128"/>
                <a:cs typeface="Meiryo UI" pitchFamily="50" charset="-128"/>
              </a:rPr>
              <a:t>評価結果</a:t>
            </a:r>
            <a:r>
              <a:rPr lang="ja-JP" altLang="en-US" sz="1600" b="1" dirty="0">
                <a:latin typeface="Meiryo UI" pitchFamily="50" charset="-128"/>
                <a:ea typeface="Meiryo UI" pitchFamily="50" charset="-128"/>
                <a:cs typeface="Meiryo UI" pitchFamily="50" charset="-128"/>
              </a:rPr>
              <a:t>と相対評価結果の相関</a:t>
            </a:r>
            <a:r>
              <a:rPr lang="en-US" altLang="ja-JP" sz="1600" b="1" dirty="0">
                <a:latin typeface="Meiryo UI" pitchFamily="50" charset="-128"/>
                <a:ea typeface="Meiryo UI" pitchFamily="50" charset="-128"/>
                <a:cs typeface="Meiryo UI" pitchFamily="50" charset="-128"/>
              </a:rPr>
              <a:t>】</a:t>
            </a:r>
            <a:endParaRPr lang="ja-JP" altLang="en-US" sz="1600" b="1" dirty="0">
              <a:latin typeface="Meiryo UI" pitchFamily="50" charset="-128"/>
              <a:ea typeface="Meiryo UI" pitchFamily="50" charset="-128"/>
              <a:cs typeface="Meiryo UI"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416166329"/>
              </p:ext>
            </p:extLst>
          </p:nvPr>
        </p:nvGraphicFramePr>
        <p:xfrm>
          <a:off x="217415" y="1412776"/>
          <a:ext cx="8673183" cy="4848893"/>
        </p:xfrm>
        <a:graphic>
          <a:graphicData uri="http://schemas.openxmlformats.org/drawingml/2006/table">
            <a:tbl>
              <a:tblPr/>
              <a:tblGrid>
                <a:gridCol w="1189154">
                  <a:extLst>
                    <a:ext uri="{9D8B030D-6E8A-4147-A177-3AD203B41FA5}">
                      <a16:colId xmlns:a16="http://schemas.microsoft.com/office/drawing/2014/main" val="20000"/>
                    </a:ext>
                  </a:extLst>
                </a:gridCol>
                <a:gridCol w="1069147">
                  <a:extLst>
                    <a:ext uri="{9D8B030D-6E8A-4147-A177-3AD203B41FA5}">
                      <a16:colId xmlns:a16="http://schemas.microsoft.com/office/drawing/2014/main" val="20001"/>
                    </a:ext>
                  </a:extLst>
                </a:gridCol>
                <a:gridCol w="1069147">
                  <a:extLst>
                    <a:ext uri="{9D8B030D-6E8A-4147-A177-3AD203B41FA5}">
                      <a16:colId xmlns:a16="http://schemas.microsoft.com/office/drawing/2014/main" val="20002"/>
                    </a:ext>
                  </a:extLst>
                </a:gridCol>
                <a:gridCol w="1069147">
                  <a:extLst>
                    <a:ext uri="{9D8B030D-6E8A-4147-A177-3AD203B41FA5}">
                      <a16:colId xmlns:a16="http://schemas.microsoft.com/office/drawing/2014/main" val="20003"/>
                    </a:ext>
                  </a:extLst>
                </a:gridCol>
                <a:gridCol w="1069147">
                  <a:extLst>
                    <a:ext uri="{9D8B030D-6E8A-4147-A177-3AD203B41FA5}">
                      <a16:colId xmlns:a16="http://schemas.microsoft.com/office/drawing/2014/main" val="20004"/>
                    </a:ext>
                  </a:extLst>
                </a:gridCol>
                <a:gridCol w="1069147">
                  <a:extLst>
                    <a:ext uri="{9D8B030D-6E8A-4147-A177-3AD203B41FA5}">
                      <a16:colId xmlns:a16="http://schemas.microsoft.com/office/drawing/2014/main" val="20005"/>
                    </a:ext>
                  </a:extLst>
                </a:gridCol>
                <a:gridCol w="1069147">
                  <a:extLst>
                    <a:ext uri="{9D8B030D-6E8A-4147-A177-3AD203B41FA5}">
                      <a16:colId xmlns:a16="http://schemas.microsoft.com/office/drawing/2014/main" val="20006"/>
                    </a:ext>
                  </a:extLst>
                </a:gridCol>
                <a:gridCol w="1069147">
                  <a:extLst>
                    <a:ext uri="{9D8B030D-6E8A-4147-A177-3AD203B41FA5}">
                      <a16:colId xmlns:a16="http://schemas.microsoft.com/office/drawing/2014/main" val="20007"/>
                    </a:ext>
                  </a:extLst>
                </a:gridCol>
              </a:tblGrid>
              <a:tr h="1127496">
                <a:tc>
                  <a:txBody>
                    <a:bodyPr/>
                    <a:lstStyle/>
                    <a:p>
                      <a:pPr algn="l" fontAlgn="b"/>
                      <a:r>
                        <a:rPr lang="ja-JP" altLang="en-US" sz="1200" b="0" i="0" u="none" strike="noStrike" dirty="0">
                          <a:solidFill>
                            <a:schemeClr val="tx1"/>
                          </a:solidFill>
                          <a:effectLst/>
                          <a:latin typeface="Meiryo UI"/>
                        </a:rPr>
                        <a:t>　　　　　　　</a:t>
                      </a:r>
                      <a:endParaRPr lang="en-US" altLang="ja-JP" sz="1200" b="0" i="0" u="none" strike="noStrike" dirty="0" smtClean="0">
                        <a:solidFill>
                          <a:schemeClr val="tx1"/>
                        </a:solidFill>
                        <a:effectLst/>
                        <a:latin typeface="Meiryo UI"/>
                      </a:endParaRPr>
                    </a:p>
                    <a:p>
                      <a:pPr algn="l" fontAlgn="b"/>
                      <a:r>
                        <a:rPr lang="ja-JP" altLang="en-US" sz="1200" b="0" i="0" u="none" strike="noStrike" dirty="0" smtClean="0">
                          <a:solidFill>
                            <a:schemeClr val="tx1"/>
                          </a:solidFill>
                          <a:effectLst/>
                          <a:latin typeface="Meiryo UI"/>
                        </a:rPr>
                        <a:t>　　　　　　</a:t>
                      </a:r>
                      <a:r>
                        <a:rPr lang="ja-JP" altLang="en-US" sz="1600" b="0" i="0" u="none" strike="noStrike" dirty="0" smtClean="0">
                          <a:solidFill>
                            <a:schemeClr val="tx1"/>
                          </a:solidFill>
                          <a:effectLst/>
                          <a:latin typeface="Meiryo UI"/>
                        </a:rPr>
                        <a:t>相対</a:t>
                      </a:r>
                      <a:endParaRPr lang="en-US" altLang="ja-JP" sz="1200" b="0" i="0" u="none" strike="noStrike" dirty="0">
                        <a:solidFill>
                          <a:schemeClr val="tx1"/>
                        </a:solidFill>
                        <a:effectLst/>
                        <a:latin typeface="Meiryo UI"/>
                      </a:endParaRPr>
                    </a:p>
                    <a:p>
                      <a:pPr algn="l" fontAlgn="b"/>
                      <a:endParaRPr lang="en-US" altLang="ja-JP" sz="1200" b="0" i="0" u="none" strike="noStrike" dirty="0">
                        <a:solidFill>
                          <a:schemeClr val="tx1"/>
                        </a:solidFill>
                        <a:effectLst/>
                        <a:latin typeface="Meiryo UI"/>
                      </a:endParaRPr>
                    </a:p>
                    <a:p>
                      <a:pPr algn="l" fontAlgn="b"/>
                      <a:r>
                        <a:rPr lang="ja-JP" altLang="en-US" sz="1600" b="0" i="0" u="none" strike="noStrike" baseline="0" dirty="0" smtClean="0">
                          <a:solidFill>
                            <a:schemeClr val="tx1"/>
                          </a:solidFill>
                          <a:effectLst/>
                          <a:latin typeface="Meiryo UI"/>
                        </a:rPr>
                        <a:t>　</a:t>
                      </a:r>
                      <a:r>
                        <a:rPr lang="ja-JP" altLang="en-US" sz="1600" b="0" i="0" u="none" strike="noStrike" dirty="0" smtClean="0">
                          <a:solidFill>
                            <a:schemeClr val="tx1"/>
                          </a:solidFill>
                          <a:effectLst/>
                          <a:latin typeface="Meiryo UI"/>
                        </a:rPr>
                        <a:t>絶対</a:t>
                      </a:r>
                      <a:r>
                        <a:rPr lang="ja-JP" altLang="en-US" sz="1600" b="0" i="0" u="none" strike="noStrike" dirty="0">
                          <a:solidFill>
                            <a:schemeClr val="tx1"/>
                          </a:solidFill>
                          <a:effectLst/>
                          <a:latin typeface="Meiryo UI"/>
                        </a:rPr>
                        <a:t>　　　　　　</a:t>
                      </a:r>
                      <a:endParaRPr lang="ja-JP" altLang="en-US" sz="1050" b="0" i="0" u="none" strike="noStrike" dirty="0">
                        <a:solidFill>
                          <a:schemeClr val="tx1"/>
                        </a:solidFill>
                        <a:effectLst/>
                        <a:latin typeface="ＭＳ Ｐゴシック"/>
                      </a:endParaRPr>
                    </a:p>
                  </a:txBody>
                  <a:tcPr marL="0" marR="0" marT="0" marB="0">
                    <a:lnL w="38100" cap="flat" cmpd="sng" algn="ctr">
                      <a:solidFill>
                        <a:schemeClr val="tx1"/>
                      </a:solidFill>
                      <a:prstDash val="solid"/>
                      <a:round/>
                      <a:headEnd type="none" w="med" len="med"/>
                      <a:tailEnd type="none" w="med" len="med"/>
                    </a:lnL>
                    <a:lnR w="25400" cap="flat" cmpd="dbl"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fontAlgn="ctr"/>
                      <a:r>
                        <a:rPr lang="ja-JP" altLang="en-US" sz="1800" b="0" i="0" u="none" strike="noStrike" dirty="0">
                          <a:solidFill>
                            <a:schemeClr val="tx1"/>
                          </a:solidFill>
                          <a:effectLst/>
                          <a:latin typeface="Meiryo UI"/>
                        </a:rPr>
                        <a:t>第一区分</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fontAlgn="ctr"/>
                      <a:r>
                        <a:rPr lang="ja-JP" altLang="en-US" sz="1800" b="0" i="0" u="none" strike="noStrike" dirty="0">
                          <a:solidFill>
                            <a:schemeClr val="tx1"/>
                          </a:solidFill>
                          <a:effectLst/>
                          <a:latin typeface="Meiryo UI"/>
                        </a:rPr>
                        <a:t>第二区分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fontAlgn="ctr"/>
                      <a:r>
                        <a:rPr lang="ja-JP" altLang="en-US" sz="1800" b="0" i="0" u="none" strike="noStrike" dirty="0">
                          <a:solidFill>
                            <a:schemeClr val="tx1"/>
                          </a:solidFill>
                          <a:effectLst/>
                          <a:latin typeface="Meiryo UI"/>
                        </a:rPr>
                        <a:t>第三区分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fontAlgn="ctr"/>
                      <a:r>
                        <a:rPr lang="ja-JP" altLang="en-US" sz="1800" b="0" i="0" u="none" strike="noStrike" dirty="0">
                          <a:solidFill>
                            <a:schemeClr val="tx1"/>
                          </a:solidFill>
                          <a:effectLst/>
                          <a:latin typeface="Meiryo UI"/>
                        </a:rPr>
                        <a:t>第四区分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fontAlgn="ctr"/>
                      <a:r>
                        <a:rPr lang="ja-JP" altLang="en-US" sz="1800" b="0" i="0" u="none" strike="noStrike" dirty="0">
                          <a:solidFill>
                            <a:schemeClr val="tx1"/>
                          </a:solidFill>
                          <a:effectLst/>
                          <a:latin typeface="Meiryo UI"/>
                        </a:rPr>
                        <a:t>第五区分</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fontAlgn="ctr"/>
                      <a:r>
                        <a:rPr lang="ja-JP" altLang="en-US" sz="1800" b="0" i="0" u="none" strike="noStrike" dirty="0">
                          <a:solidFill>
                            <a:schemeClr val="tx1"/>
                          </a:solidFill>
                          <a:effectLst/>
                          <a:latin typeface="Meiryo UI"/>
                        </a:rPr>
                        <a:t>総計</a:t>
                      </a: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fontAlgn="ctr"/>
                      <a:r>
                        <a:rPr lang="ja-JP" altLang="en-US" sz="1800" b="0" i="0" u="none" strike="noStrike" dirty="0">
                          <a:solidFill>
                            <a:schemeClr val="tx1"/>
                          </a:solidFill>
                          <a:effectLst/>
                          <a:latin typeface="Meiryo UI"/>
                        </a:rPr>
                        <a:t>割合</a:t>
                      </a:r>
                    </a:p>
                  </a:txBody>
                  <a:tcPr marL="0" marR="0" marT="0" marB="0" anchor="ctr">
                    <a:lnL w="25400" cap="flat" cmpd="dbl"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528148">
                <a:tc>
                  <a:txBody>
                    <a:bodyPr/>
                    <a:lstStyle/>
                    <a:p>
                      <a:pPr algn="ctr" fontAlgn="ctr"/>
                      <a:r>
                        <a:rPr lang="en-US" sz="1800" b="0" i="0" u="none" strike="noStrike" dirty="0">
                          <a:solidFill>
                            <a:schemeClr val="tx1"/>
                          </a:solidFill>
                          <a:effectLst/>
                          <a:latin typeface="Meiryo UI"/>
                        </a:rPr>
                        <a:t>S</a:t>
                      </a:r>
                    </a:p>
                  </a:txBody>
                  <a:tcPr marL="0" marR="0" marT="0" marB="0" anchor="ctr">
                    <a:lnL w="38100" cap="flat" cmpd="sng" algn="ctr">
                      <a:solidFill>
                        <a:schemeClr val="tx1"/>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r" fontAlgn="b"/>
                      <a:r>
                        <a:rPr lang="en-US" altLang="ja-JP" sz="1800" b="0" i="0" u="none" strike="noStrike" dirty="0" smtClean="0">
                          <a:solidFill>
                            <a:schemeClr val="tx1"/>
                          </a:solidFill>
                          <a:effectLst/>
                          <a:latin typeface="Meiryo UI"/>
                        </a:rPr>
                        <a:t>6</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ja-JP" altLang="en-US"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ja-JP" altLang="en-US"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6</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0.1%</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8148">
                <a:tc>
                  <a:txBody>
                    <a:bodyPr/>
                    <a:lstStyle/>
                    <a:p>
                      <a:pPr algn="ctr" fontAlgn="ctr"/>
                      <a:r>
                        <a:rPr lang="en-US" sz="1800" b="0" i="0" u="none" strike="noStrike" dirty="0">
                          <a:solidFill>
                            <a:schemeClr val="tx1"/>
                          </a:solidFill>
                          <a:effectLst/>
                          <a:latin typeface="Meiryo UI"/>
                        </a:rPr>
                        <a:t>A</a:t>
                      </a:r>
                    </a:p>
                  </a:txBody>
                  <a:tcPr marL="0" marR="0" marT="0" marB="0" anchor="ctr">
                    <a:lnL w="38100" cap="flat" cmpd="sng" algn="ctr">
                      <a:solidFill>
                        <a:schemeClr val="tx1"/>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r" fontAlgn="b"/>
                      <a:r>
                        <a:rPr lang="en-US" altLang="ja-JP" sz="1800" b="0" i="0" u="none" strike="noStrike" dirty="0" smtClean="0">
                          <a:solidFill>
                            <a:schemeClr val="tx1"/>
                          </a:solidFill>
                          <a:effectLst/>
                          <a:latin typeface="Meiryo UI"/>
                        </a:rPr>
                        <a:t>480</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1,415</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altLang="ja-JP" sz="1800" b="0" i="0" u="none" strike="noStrike" dirty="0" smtClean="0">
                          <a:solidFill>
                            <a:schemeClr val="tx1"/>
                          </a:solidFill>
                          <a:effectLst/>
                          <a:latin typeface="Meiryo UI"/>
                        </a:rPr>
                        <a:t>485</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ja-JP" altLang="en-US"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ja-JP" altLang="en-US"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2,380</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27.7%</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52509">
                <a:tc>
                  <a:txBody>
                    <a:bodyPr/>
                    <a:lstStyle/>
                    <a:p>
                      <a:pPr algn="ctr" fontAlgn="ctr"/>
                      <a:r>
                        <a:rPr lang="en-US" sz="1800" b="0" i="0" u="none" strike="noStrike" dirty="0">
                          <a:solidFill>
                            <a:schemeClr val="tx1"/>
                          </a:solidFill>
                          <a:effectLst/>
                          <a:latin typeface="Meiryo UI"/>
                        </a:rPr>
                        <a:t>B</a:t>
                      </a:r>
                    </a:p>
                  </a:txBody>
                  <a:tcPr marL="0" marR="0" marT="0" marB="0" anchor="ctr">
                    <a:lnL w="38100" cap="flat" cmpd="sng" algn="ctr">
                      <a:solidFill>
                        <a:schemeClr val="tx1"/>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r" fontAlgn="b"/>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296</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4,651</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altLang="ja-JP" sz="1800" b="0" i="0" u="none" strike="noStrike" dirty="0" smtClean="0">
                          <a:solidFill>
                            <a:schemeClr val="tx1"/>
                          </a:solidFill>
                          <a:effectLst/>
                          <a:latin typeface="Meiryo UI"/>
                        </a:rPr>
                        <a:t>845</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297</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6,089</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70.9%</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8148">
                <a:tc>
                  <a:txBody>
                    <a:bodyPr/>
                    <a:lstStyle/>
                    <a:p>
                      <a:pPr algn="ctr" fontAlgn="ctr"/>
                      <a:r>
                        <a:rPr lang="en-US" sz="1800" b="0" i="0" u="none" strike="noStrike" dirty="0">
                          <a:solidFill>
                            <a:schemeClr val="tx1"/>
                          </a:solidFill>
                          <a:effectLst/>
                          <a:latin typeface="Meiryo UI"/>
                        </a:rPr>
                        <a:t>C</a:t>
                      </a:r>
                    </a:p>
                  </a:txBody>
                  <a:tcPr marL="0" marR="0" marT="0" marB="0" anchor="ctr">
                    <a:lnL w="38100" cap="flat" cmpd="sng" algn="ctr">
                      <a:solidFill>
                        <a:schemeClr val="tx1"/>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r" fontAlgn="b"/>
                      <a:endParaRPr lang="ja-JP" altLang="en-US"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ja-JP" altLang="en-US"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altLang="ja-JP" sz="1800" b="0" i="0" u="none" strike="noStrike" dirty="0" smtClean="0">
                          <a:solidFill>
                            <a:schemeClr val="tx1"/>
                          </a:solidFill>
                          <a:effectLst/>
                          <a:latin typeface="Meiryo UI"/>
                        </a:rPr>
                        <a:t>44</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44</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0.5%</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8148">
                <a:tc>
                  <a:txBody>
                    <a:bodyPr/>
                    <a:lstStyle/>
                    <a:p>
                      <a:pPr algn="ctr" fontAlgn="ctr"/>
                      <a:r>
                        <a:rPr lang="en-US" sz="1800" b="0" i="0" u="none" strike="noStrike" dirty="0">
                          <a:solidFill>
                            <a:schemeClr val="tx1"/>
                          </a:solidFill>
                          <a:effectLst/>
                          <a:latin typeface="Meiryo UI"/>
                        </a:rPr>
                        <a:t>D</a:t>
                      </a:r>
                    </a:p>
                  </a:txBody>
                  <a:tcPr marL="0" marR="0" marT="0" marB="0" anchor="ctr">
                    <a:lnL w="38100" cap="flat" cmpd="sng" algn="ctr">
                      <a:solidFill>
                        <a:schemeClr val="tx1"/>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r" fontAlgn="b"/>
                      <a:endParaRPr lang="ja-JP" altLang="en-US"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ja-JP" altLang="en-US"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70</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r" fontAlgn="b"/>
                      <a:r>
                        <a:rPr lang="en-US" altLang="ja-JP" sz="1800" b="0" i="0" u="none" strike="noStrike" dirty="0" smtClean="0">
                          <a:solidFill>
                            <a:schemeClr val="tx1"/>
                          </a:solidFill>
                          <a:effectLst/>
                          <a:latin typeface="Meiryo UI"/>
                        </a:rPr>
                        <a:t>70</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0.8%</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28148">
                <a:tc>
                  <a:txBody>
                    <a:bodyPr/>
                    <a:lstStyle/>
                    <a:p>
                      <a:pPr algn="ctr" fontAlgn="ctr"/>
                      <a:r>
                        <a:rPr lang="ja-JP" altLang="en-US" sz="1800" b="0" i="0" u="none" strike="noStrike" dirty="0">
                          <a:solidFill>
                            <a:schemeClr val="tx1"/>
                          </a:solidFill>
                          <a:effectLst/>
                          <a:latin typeface="Meiryo UI"/>
                        </a:rPr>
                        <a:t>総人数</a:t>
                      </a:r>
                    </a:p>
                  </a:txBody>
                  <a:tcPr marL="0" marR="0" marT="0" marB="0" anchor="ctr">
                    <a:lnL w="38100" cap="flat" cmpd="sng" algn="ctr">
                      <a:solidFill>
                        <a:schemeClr val="tx1"/>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r" fontAlgn="b"/>
                      <a:r>
                        <a:rPr lang="en-US" altLang="ja-JP" sz="1800" b="0" i="0" u="none" strike="noStrike" dirty="0" smtClean="0">
                          <a:solidFill>
                            <a:schemeClr val="tx1"/>
                          </a:solidFill>
                          <a:effectLst/>
                          <a:latin typeface="Meiryo UI"/>
                        </a:rPr>
                        <a:t>486</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1,711</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5,136</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845</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411</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8,589</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100.0%</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8148">
                <a:tc>
                  <a:txBody>
                    <a:bodyPr/>
                    <a:lstStyle/>
                    <a:p>
                      <a:pPr algn="ctr" fontAlgn="ctr"/>
                      <a:r>
                        <a:rPr lang="ja-JP" altLang="en-US" sz="1800" b="0" i="0" u="none" strike="noStrike" dirty="0">
                          <a:solidFill>
                            <a:schemeClr val="tx1"/>
                          </a:solidFill>
                          <a:effectLst/>
                          <a:latin typeface="Meiryo UI"/>
                        </a:rPr>
                        <a:t>割合</a:t>
                      </a:r>
                    </a:p>
                  </a:txBody>
                  <a:tcPr marL="0" marR="0" marT="0" marB="0" anchor="ctr">
                    <a:lnL w="38100" cap="flat" cmpd="sng" algn="ctr">
                      <a:solidFill>
                        <a:schemeClr val="tx1"/>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B0F0"/>
                    </a:solidFill>
                  </a:tcPr>
                </a:tc>
                <a:tc>
                  <a:txBody>
                    <a:bodyPr/>
                    <a:lstStyle/>
                    <a:p>
                      <a:pPr algn="r" fontAlgn="b"/>
                      <a:r>
                        <a:rPr lang="en-US" altLang="ja-JP" sz="1800" b="0" i="0" u="none" strike="noStrike" dirty="0" smtClean="0">
                          <a:solidFill>
                            <a:schemeClr val="tx1"/>
                          </a:solidFill>
                          <a:effectLst/>
                          <a:latin typeface="Meiryo UI"/>
                        </a:rPr>
                        <a:t>5.7%</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19.9%</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59.8%</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9.8%</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4.8%</a:t>
                      </a:r>
                      <a:endParaRPr lang="en-US" altLang="ja-JP" sz="1800" b="0" i="0" u="none" strike="noStrike" dirty="0">
                        <a:solidFill>
                          <a:schemeClr val="tx1"/>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altLang="ja-JP" sz="1800" b="0" i="0" u="none" strike="noStrike" dirty="0" smtClean="0">
                          <a:solidFill>
                            <a:schemeClr val="tx1"/>
                          </a:solidFill>
                          <a:effectLst/>
                          <a:latin typeface="Meiryo UI"/>
                        </a:rPr>
                        <a:t>100.0%</a:t>
                      </a:r>
                      <a:endParaRPr lang="en-US" altLang="ja-JP"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endParaRPr lang="ja-JP" altLang="en-US" sz="1800" b="0" i="0" u="none" strike="noStrike" dirty="0">
                        <a:solidFill>
                          <a:schemeClr val="tx1"/>
                        </a:solidFill>
                        <a:effectLst/>
                        <a:latin typeface="Meiryo UI"/>
                      </a:endParaRPr>
                    </a:p>
                  </a:txBody>
                  <a:tcPr marL="0" marR="0" marT="0" marB="0" anchor="ctr">
                    <a:lnL w="25400" cap="flat" cmpd="dbl"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25400" cap="flat" cmpd="dbl"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cxnSp>
        <p:nvCxnSpPr>
          <p:cNvPr id="15" name="直線コネクタ 14"/>
          <p:cNvCxnSpPr/>
          <p:nvPr/>
        </p:nvCxnSpPr>
        <p:spPr>
          <a:xfrm>
            <a:off x="164633" y="1412776"/>
            <a:ext cx="1167007" cy="1152128"/>
          </a:xfrm>
          <a:prstGeom prst="line">
            <a:avLst/>
          </a:prstGeom>
          <a:ln w="12700"/>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3"/>
          <p:cNvSpPr>
            <a:spLocks noGrp="1"/>
          </p:cNvSpPr>
          <p:nvPr>
            <p:ph type="sldNum" sz="quarter" idx="10"/>
          </p:nvPr>
        </p:nvSpPr>
        <p:spPr>
          <a:xfrm>
            <a:off x="8604448" y="6656784"/>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00C99220-9455-4FF6-A0F8-B21A00C5493D}" type="slidenum">
              <a:rPr lang="en-US" altLang="ja-JP" sz="1200" smtClean="0">
                <a:solidFill>
                  <a:srgbClr val="000000"/>
                </a:solidFill>
              </a:rPr>
              <a:pPr/>
              <a:t>4</a:t>
            </a:fld>
            <a:endParaRPr lang="en-US" altLang="ja-JP" sz="1200" dirty="0">
              <a:solidFill>
                <a:srgbClr val="000000"/>
              </a:solidFill>
            </a:endParaRPr>
          </a:p>
        </p:txBody>
      </p:sp>
      <p:sp>
        <p:nvSpPr>
          <p:cNvPr id="10243" name="Rectangle 2"/>
          <p:cNvSpPr>
            <a:spLocks noGrp="1" noChangeArrowheads="1"/>
          </p:cNvSpPr>
          <p:nvPr>
            <p:ph type="title"/>
          </p:nvPr>
        </p:nvSpPr>
        <p:spPr>
          <a:xfrm>
            <a:off x="-36513" y="0"/>
            <a:ext cx="9144001" cy="533400"/>
          </a:xfrm>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（１）　</a:t>
            </a:r>
            <a:r>
              <a:rPr lang="ja-JP" altLang="en-US" dirty="0" smtClean="0">
                <a:solidFill>
                  <a:schemeClr val="tx1"/>
                </a:solidFill>
                <a:latin typeface="HGP創英角ｺﾞｼｯｸUB" pitchFamily="50" charset="-128"/>
                <a:ea typeface="HGP創英角ｺﾞｼｯｸUB" pitchFamily="50" charset="-128"/>
              </a:rPr>
              <a:t>令和</a:t>
            </a:r>
            <a:r>
              <a:rPr lang="ja-JP" altLang="en-US" dirty="0">
                <a:solidFill>
                  <a:schemeClr val="tx1"/>
                </a:solidFill>
                <a:latin typeface="HGP創英角ｺﾞｼｯｸUB" pitchFamily="50" charset="-128"/>
                <a:ea typeface="HGP創英角ｺﾞｼｯｸUB" pitchFamily="50" charset="-128"/>
              </a:rPr>
              <a:t>３</a:t>
            </a:r>
            <a:r>
              <a:rPr lang="ja-JP" altLang="en-US" dirty="0" smtClean="0">
                <a:solidFill>
                  <a:schemeClr val="tx1"/>
                </a:solidFill>
                <a:latin typeface="HGP創英角ｺﾞｼｯｸUB" pitchFamily="50" charset="-128"/>
                <a:ea typeface="HGP創英角ｺﾞｼｯｸUB" pitchFamily="50" charset="-128"/>
              </a:rPr>
              <a:t>年度</a:t>
            </a:r>
            <a:r>
              <a:rPr lang="ja-JP" altLang="en-US" dirty="0">
                <a:solidFill>
                  <a:schemeClr val="tx1"/>
                </a:solidFill>
                <a:latin typeface="HGP創英角ｺﾞｼｯｸUB" pitchFamily="50" charset="-128"/>
                <a:ea typeface="HGP創英角ｺﾞｼｯｸUB" pitchFamily="50" charset="-128"/>
              </a:rPr>
              <a:t>の人事評価結果の状況</a:t>
            </a:r>
          </a:p>
        </p:txBody>
      </p:sp>
      <p:sp>
        <p:nvSpPr>
          <p:cNvPr id="8" name="Rectangle 2"/>
          <p:cNvSpPr txBox="1">
            <a:spLocks noChangeArrowheads="1"/>
          </p:cNvSpPr>
          <p:nvPr/>
        </p:nvSpPr>
        <p:spPr bwMode="auto">
          <a:xfrm>
            <a:off x="-197297" y="836964"/>
            <a:ext cx="8964613"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000" anchor="ct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b="1" dirty="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令和３年度</a:t>
            </a:r>
            <a:r>
              <a:rPr lang="ja-JP" altLang="en-US" sz="1600" b="1" dirty="0">
                <a:latin typeface="Meiryo UI" pitchFamily="50" charset="-128"/>
                <a:ea typeface="Meiryo UI" pitchFamily="50" charset="-128"/>
                <a:cs typeface="Meiryo UI" pitchFamily="50" charset="-128"/>
              </a:rPr>
              <a:t>人事評価結果の給与反映</a:t>
            </a:r>
          </a:p>
        </p:txBody>
      </p:sp>
      <p:graphicFrame>
        <p:nvGraphicFramePr>
          <p:cNvPr id="9" name="表 8"/>
          <p:cNvGraphicFramePr>
            <a:graphicFrameLocks noGrp="1"/>
          </p:cNvGraphicFramePr>
          <p:nvPr>
            <p:extLst>
              <p:ext uri="{D42A27DB-BD31-4B8C-83A1-F6EECF244321}">
                <p14:modId xmlns:p14="http://schemas.microsoft.com/office/powerpoint/2010/main" val="681512895"/>
              </p:ext>
            </p:extLst>
          </p:nvPr>
        </p:nvGraphicFramePr>
        <p:xfrm>
          <a:off x="194147" y="1846521"/>
          <a:ext cx="8754813" cy="3744416"/>
        </p:xfrm>
        <a:graphic>
          <a:graphicData uri="http://schemas.openxmlformats.org/drawingml/2006/table">
            <a:tbl>
              <a:tblPr firstRow="1" bandRow="1">
                <a:tableStyleId>{5C22544A-7EE6-4342-B048-85BDC9FD1C3A}</a:tableStyleId>
              </a:tblPr>
              <a:tblGrid>
                <a:gridCol w="334664">
                  <a:extLst>
                    <a:ext uri="{9D8B030D-6E8A-4147-A177-3AD203B41FA5}">
                      <a16:colId xmlns:a16="http://schemas.microsoft.com/office/drawing/2014/main" val="20000"/>
                    </a:ext>
                  </a:extLst>
                </a:gridCol>
                <a:gridCol w="730524">
                  <a:extLst>
                    <a:ext uri="{9D8B030D-6E8A-4147-A177-3AD203B41FA5}">
                      <a16:colId xmlns:a16="http://schemas.microsoft.com/office/drawing/2014/main" val="20001"/>
                    </a:ext>
                  </a:extLst>
                </a:gridCol>
                <a:gridCol w="813381">
                  <a:extLst>
                    <a:ext uri="{9D8B030D-6E8A-4147-A177-3AD203B41FA5}">
                      <a16:colId xmlns:a16="http://schemas.microsoft.com/office/drawing/2014/main" val="20002"/>
                    </a:ext>
                  </a:extLst>
                </a:gridCol>
                <a:gridCol w="813381">
                  <a:extLst>
                    <a:ext uri="{9D8B030D-6E8A-4147-A177-3AD203B41FA5}">
                      <a16:colId xmlns:a16="http://schemas.microsoft.com/office/drawing/2014/main" val="1454596474"/>
                    </a:ext>
                  </a:extLst>
                </a:gridCol>
                <a:gridCol w="878290">
                  <a:extLst>
                    <a:ext uri="{9D8B030D-6E8A-4147-A177-3AD203B41FA5}">
                      <a16:colId xmlns:a16="http://schemas.microsoft.com/office/drawing/2014/main" val="20003"/>
                    </a:ext>
                  </a:extLst>
                </a:gridCol>
                <a:gridCol w="864096">
                  <a:extLst>
                    <a:ext uri="{9D8B030D-6E8A-4147-A177-3AD203B41FA5}">
                      <a16:colId xmlns:a16="http://schemas.microsoft.com/office/drawing/2014/main" val="1345491399"/>
                    </a:ext>
                  </a:extLst>
                </a:gridCol>
                <a:gridCol w="864096">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864096">
                  <a:extLst>
                    <a:ext uri="{9D8B030D-6E8A-4147-A177-3AD203B41FA5}">
                      <a16:colId xmlns:a16="http://schemas.microsoft.com/office/drawing/2014/main" val="20007"/>
                    </a:ext>
                  </a:extLst>
                </a:gridCol>
                <a:gridCol w="864093">
                  <a:extLst>
                    <a:ext uri="{9D8B030D-6E8A-4147-A177-3AD203B41FA5}">
                      <a16:colId xmlns:a16="http://schemas.microsoft.com/office/drawing/2014/main" val="20008"/>
                    </a:ext>
                  </a:extLst>
                </a:gridCol>
              </a:tblGrid>
              <a:tr h="425103">
                <a:tc gridSpan="2">
                  <a:txBody>
                    <a:bodyPr/>
                    <a:lstStyle/>
                    <a:p>
                      <a:pPr algn="ctr">
                        <a:lnSpc>
                          <a:spcPts val="1600"/>
                        </a:lnSpc>
                      </a:pPr>
                      <a:r>
                        <a:rPr kumimoji="1" lang="ja-JP" altLang="en-US" sz="1200" b="1" dirty="0">
                          <a:solidFill>
                            <a:schemeClr val="tx1"/>
                          </a:solidFill>
                        </a:rPr>
                        <a:t>評価区分</a:t>
                      </a:r>
                    </a:p>
                  </a:txBody>
                  <a:tcPr marL="91435" marR="91435" marT="45737" marB="45737"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endParaRPr kumimoji="1" lang="ja-JP" altLang="en-US"/>
                    </a:p>
                  </a:txBody>
                  <a:tcPr/>
                </a:tc>
                <a:tc gridSpan="2">
                  <a:txBody>
                    <a:bodyPr/>
                    <a:lstStyle/>
                    <a:p>
                      <a:pPr algn="ctr">
                        <a:lnSpc>
                          <a:spcPts val="1600"/>
                        </a:lnSpc>
                      </a:pPr>
                      <a:r>
                        <a:rPr kumimoji="1" lang="ja-JP" altLang="en-US" sz="1100" b="1" dirty="0">
                          <a:solidFill>
                            <a:schemeClr val="tx1"/>
                          </a:solidFill>
                        </a:rPr>
                        <a:t>第一区分</a:t>
                      </a: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pPr algn="ctr">
                        <a:lnSpc>
                          <a:spcPts val="1600"/>
                        </a:lnSpc>
                      </a:pPr>
                      <a:endParaRPr kumimoji="1" lang="ja-JP" altLang="en-US" sz="1000"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gridSpan="2">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100" b="1" dirty="0">
                          <a:solidFill>
                            <a:schemeClr val="tx1"/>
                          </a:solidFill>
                        </a:rPr>
                        <a:t>第二区分</a:t>
                      </a: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000"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100" b="1" dirty="0">
                          <a:solidFill>
                            <a:schemeClr val="tx1"/>
                          </a:solidFill>
                        </a:rPr>
                        <a:t>第三区分</a:t>
                      </a: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100" b="1" dirty="0" smtClean="0">
                          <a:solidFill>
                            <a:schemeClr val="tx1"/>
                          </a:solidFill>
                        </a:rPr>
                        <a:t>第四区分</a:t>
                      </a:r>
                      <a:endParaRPr kumimoji="1" lang="ja-JP" altLang="en-US" sz="1100" b="1" strike="sngStrike" dirty="0">
                        <a:solidFill>
                          <a:schemeClr val="tx1"/>
                        </a:solidFill>
                        <a:effectLst/>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gridSpan="3">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100" b="1" dirty="0" smtClean="0">
                          <a:solidFill>
                            <a:schemeClr val="tx1"/>
                          </a:solidFill>
                        </a:rPr>
                        <a:t>第五区分</a:t>
                      </a:r>
                      <a:endParaRPr kumimoji="1" lang="ja-JP" altLang="en-US" sz="1100" b="1"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000"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000"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0"/>
                  </a:ext>
                </a:extLst>
              </a:tr>
              <a:tr h="437530">
                <a:tc gridSpan="2">
                  <a:txBody>
                    <a:bodyPr/>
                    <a:lstStyle/>
                    <a:p>
                      <a:pPr algn="ctr">
                        <a:lnSpc>
                          <a:spcPts val="1600"/>
                        </a:lnSpc>
                      </a:pPr>
                      <a:r>
                        <a:rPr kumimoji="1" lang="ja-JP" altLang="en-US" sz="1200" b="1" dirty="0" smtClean="0">
                          <a:solidFill>
                            <a:schemeClr val="tx1"/>
                          </a:solidFill>
                        </a:rPr>
                        <a:t>二次評価</a:t>
                      </a:r>
                      <a:endParaRPr kumimoji="1" lang="en-US" altLang="ja-JP" sz="1200" b="1" dirty="0" smtClean="0">
                        <a:solidFill>
                          <a:schemeClr val="tx1"/>
                        </a:solidFill>
                      </a:endParaRPr>
                    </a:p>
                    <a:p>
                      <a:pPr algn="ctr">
                        <a:lnSpc>
                          <a:spcPts val="1600"/>
                        </a:lnSpc>
                      </a:pPr>
                      <a:r>
                        <a:rPr kumimoji="1" lang="ja-JP" altLang="en-US" sz="1200" b="1" dirty="0" smtClean="0">
                          <a:solidFill>
                            <a:schemeClr val="tx1"/>
                          </a:solidFill>
                        </a:rPr>
                        <a:t>結果</a:t>
                      </a:r>
                      <a:endParaRPr kumimoji="1" lang="ja-JP" altLang="en-US" sz="1200" b="1" dirty="0">
                        <a:solidFill>
                          <a:schemeClr val="tx1"/>
                        </a:solidFill>
                      </a:endParaRPr>
                    </a:p>
                  </a:txBody>
                  <a:tcPr marL="91435" marR="91435" marT="45737" marB="45737"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endParaRPr kumimoji="1" lang="ja-JP" altLang="en-US"/>
                    </a:p>
                  </a:txBody>
                  <a:tcPr/>
                </a:tc>
                <a:tc>
                  <a:txBody>
                    <a:bodyPr/>
                    <a:lstStyle/>
                    <a:p>
                      <a:pPr algn="ctr">
                        <a:lnSpc>
                          <a:spcPts val="1600"/>
                        </a:lnSpc>
                      </a:pPr>
                      <a:r>
                        <a:rPr kumimoji="1" lang="en-US" altLang="ja-JP" sz="1100" b="1" dirty="0" smtClean="0">
                          <a:solidFill>
                            <a:schemeClr val="tx1"/>
                          </a:solidFill>
                        </a:rPr>
                        <a:t>S</a:t>
                      </a:r>
                      <a:endParaRPr kumimoji="1" lang="ja-JP" altLang="en-US" sz="1100" b="1"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lnSpc>
                          <a:spcPts val="1600"/>
                        </a:lnSpc>
                      </a:pPr>
                      <a:r>
                        <a:rPr kumimoji="1" lang="en-US" altLang="ja-JP" sz="1100" b="1" dirty="0" smtClean="0">
                          <a:solidFill>
                            <a:schemeClr val="tx1"/>
                          </a:solidFill>
                        </a:rPr>
                        <a:t>A</a:t>
                      </a:r>
                      <a:endParaRPr kumimoji="1" lang="ja-JP" altLang="en-US" sz="1100" b="1"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100" b="1" dirty="0" smtClean="0">
                          <a:solidFill>
                            <a:schemeClr val="tx1"/>
                          </a:solidFill>
                        </a:rPr>
                        <a:t>A</a:t>
                      </a:r>
                      <a:endParaRPr kumimoji="1" lang="ja-JP" altLang="en-US" sz="1100" b="1"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100" b="1" dirty="0" smtClean="0">
                          <a:solidFill>
                            <a:schemeClr val="tx1"/>
                          </a:solidFill>
                        </a:rPr>
                        <a:t>B</a:t>
                      </a:r>
                      <a:endParaRPr kumimoji="1" lang="ja-JP" altLang="en-US" sz="1100" b="1"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100" b="1" dirty="0" smtClean="0">
                          <a:solidFill>
                            <a:schemeClr val="tx1"/>
                          </a:solidFill>
                        </a:rPr>
                        <a:t>―</a:t>
                      </a:r>
                      <a:endParaRPr kumimoji="1" lang="ja-JP" altLang="en-US" sz="1100" b="1"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100" b="1" dirty="0" smtClean="0">
                          <a:solidFill>
                            <a:schemeClr val="tx1"/>
                          </a:solidFill>
                        </a:rPr>
                        <a:t>―</a:t>
                      </a:r>
                      <a:endParaRPr kumimoji="1" lang="ja-JP" altLang="en-US" sz="1100" b="1" dirty="0" smtClean="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100" b="1" dirty="0" smtClean="0">
                          <a:solidFill>
                            <a:schemeClr val="tx1"/>
                          </a:solidFill>
                        </a:rPr>
                        <a:t>B</a:t>
                      </a:r>
                      <a:endParaRPr kumimoji="1" lang="ja-JP" altLang="en-US" sz="1100" b="1"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100" b="1" dirty="0" smtClean="0">
                          <a:solidFill>
                            <a:schemeClr val="tx1"/>
                          </a:solidFill>
                        </a:rPr>
                        <a:t>C</a:t>
                      </a:r>
                      <a:endParaRPr kumimoji="1" lang="ja-JP" altLang="en-US" sz="1100" b="1"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100" b="1" dirty="0" smtClean="0">
                          <a:solidFill>
                            <a:schemeClr val="tx1"/>
                          </a:solidFill>
                        </a:rPr>
                        <a:t>D</a:t>
                      </a:r>
                      <a:endParaRPr kumimoji="1" lang="ja-JP" altLang="en-US" sz="1100" b="1" dirty="0">
                        <a:solidFill>
                          <a:schemeClr val="tx1"/>
                        </a:solidFill>
                      </a:endParaRPr>
                    </a:p>
                  </a:txBody>
                  <a:tcPr marL="91435" marR="91435" marT="45737" marB="45737"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4242009631"/>
                  </a:ext>
                </a:extLst>
              </a:tr>
              <a:tr h="517183">
                <a:tc gridSpan="2">
                  <a:txBody>
                    <a:bodyPr/>
                    <a:lstStyle/>
                    <a:p>
                      <a:pPr algn="ctr">
                        <a:lnSpc>
                          <a:spcPts val="1600"/>
                        </a:lnSpc>
                      </a:pPr>
                      <a:r>
                        <a:rPr kumimoji="1" lang="ja-JP" altLang="en-US" sz="1200" dirty="0" smtClean="0">
                          <a:solidFill>
                            <a:schemeClr val="tx1"/>
                          </a:solidFill>
                        </a:rPr>
                        <a:t>昇給号数</a:t>
                      </a:r>
                      <a:endParaRPr kumimoji="1" lang="en-US" altLang="ja-JP" sz="1200" dirty="0" smtClean="0">
                        <a:solidFill>
                          <a:schemeClr val="tx1"/>
                        </a:solidFill>
                      </a:endParaRPr>
                    </a:p>
                    <a:p>
                      <a:pPr algn="ctr">
                        <a:lnSpc>
                          <a:spcPts val="1600"/>
                        </a:lnSpc>
                      </a:pPr>
                      <a:r>
                        <a:rPr kumimoji="1" lang="ja-JP" altLang="en-US" sz="1200" dirty="0" smtClean="0">
                          <a:solidFill>
                            <a:schemeClr val="tx1"/>
                          </a:solidFill>
                        </a:rPr>
                        <a:t>（</a:t>
                      </a:r>
                      <a:r>
                        <a:rPr kumimoji="1" lang="en-US" altLang="ja-JP" sz="1200" dirty="0" smtClean="0">
                          <a:solidFill>
                            <a:schemeClr val="tx1"/>
                          </a:solidFill>
                        </a:rPr>
                        <a:t>1</a:t>
                      </a:r>
                      <a:r>
                        <a:rPr kumimoji="1" lang="ja-JP" altLang="en-US" sz="1200" dirty="0" smtClean="0">
                          <a:solidFill>
                            <a:schemeClr val="tx1"/>
                          </a:solidFill>
                        </a:rPr>
                        <a:t>年間）</a:t>
                      </a:r>
                      <a:r>
                        <a:rPr kumimoji="1" lang="en-US" altLang="ja-JP" sz="1200" dirty="0" smtClean="0">
                          <a:solidFill>
                            <a:schemeClr val="tx1"/>
                          </a:solidFill>
                        </a:rPr>
                        <a:t>※</a:t>
                      </a:r>
                    </a:p>
                  </a:txBody>
                  <a:tcPr marL="91435" marR="91435" marT="45737" marB="45737"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pPr algn="ctr">
                        <a:lnSpc>
                          <a:spcPts val="1600"/>
                        </a:lnSpc>
                      </a:pPr>
                      <a:r>
                        <a:rPr kumimoji="1" lang="en-US" altLang="ja-JP" sz="1400" dirty="0" smtClean="0">
                          <a:solidFill>
                            <a:schemeClr val="tx1"/>
                          </a:solidFill>
                        </a:rPr>
                        <a:t>6</a:t>
                      </a: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dirty="0" smtClean="0">
                          <a:solidFill>
                            <a:schemeClr val="tx1"/>
                          </a:solidFill>
                        </a:rPr>
                        <a:t>5</a:t>
                      </a: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5</a:t>
                      </a: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4</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4</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3</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1</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dirty="0" smtClean="0">
                          <a:solidFill>
                            <a:schemeClr val="tx1"/>
                          </a:solidFill>
                        </a:rPr>
                        <a:t>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dirty="0" smtClean="0">
                          <a:solidFill>
                            <a:schemeClr val="tx1"/>
                          </a:solidFill>
                        </a:rPr>
                        <a:t>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8072">
                <a:tc gridSpan="2">
                  <a:txBody>
                    <a:bodyPr/>
                    <a:lstStyle/>
                    <a:p>
                      <a:pPr algn="ctr">
                        <a:lnSpc>
                          <a:spcPts val="1600"/>
                        </a:lnSpc>
                      </a:pPr>
                      <a:r>
                        <a:rPr kumimoji="1" lang="ja-JP" altLang="en-US" sz="1200" dirty="0" smtClean="0">
                          <a:solidFill>
                            <a:schemeClr val="tx1"/>
                          </a:solidFill>
                        </a:rPr>
                        <a:t>昇給号数</a:t>
                      </a:r>
                      <a:endParaRPr kumimoji="1" lang="en-US" altLang="ja-JP" sz="1200" dirty="0" smtClean="0">
                        <a:solidFill>
                          <a:schemeClr val="tx1"/>
                        </a:solidFill>
                      </a:endParaRPr>
                    </a:p>
                    <a:p>
                      <a:pPr algn="ctr">
                        <a:lnSpc>
                          <a:spcPts val="1600"/>
                        </a:lnSpc>
                      </a:pPr>
                      <a:r>
                        <a:rPr kumimoji="1" lang="ja-JP" altLang="en-US" sz="1200" dirty="0" smtClean="0">
                          <a:solidFill>
                            <a:schemeClr val="tx1"/>
                          </a:solidFill>
                        </a:rPr>
                        <a:t>（</a:t>
                      </a:r>
                      <a:r>
                        <a:rPr kumimoji="1" lang="en-US" altLang="ja-JP" sz="1200" dirty="0" smtClean="0">
                          <a:solidFill>
                            <a:schemeClr val="tx1"/>
                          </a:solidFill>
                        </a:rPr>
                        <a:t>1</a:t>
                      </a:r>
                      <a:r>
                        <a:rPr kumimoji="1" lang="ja-JP" altLang="en-US" sz="1200" dirty="0" smtClean="0">
                          <a:solidFill>
                            <a:schemeClr val="tx1"/>
                          </a:solidFill>
                        </a:rPr>
                        <a:t>年後の</a:t>
                      </a:r>
                      <a:endParaRPr kumimoji="1" lang="en-US" altLang="ja-JP" sz="1200" dirty="0" smtClean="0">
                        <a:solidFill>
                          <a:schemeClr val="tx1"/>
                        </a:solidFill>
                      </a:endParaRPr>
                    </a:p>
                    <a:p>
                      <a:pPr algn="ctr">
                        <a:lnSpc>
                          <a:spcPts val="1600"/>
                        </a:lnSpc>
                      </a:pPr>
                      <a:r>
                        <a:rPr kumimoji="1" lang="ja-JP" altLang="en-US" sz="1200" dirty="0" smtClean="0">
                          <a:solidFill>
                            <a:schemeClr val="tx1"/>
                          </a:solidFill>
                        </a:rPr>
                        <a:t>調整）</a:t>
                      </a:r>
                      <a:r>
                        <a:rPr kumimoji="1" lang="en-US" altLang="ja-JP" sz="1200" dirty="0" smtClean="0">
                          <a:solidFill>
                            <a:schemeClr val="tx1"/>
                          </a:solidFill>
                        </a:rPr>
                        <a:t>※</a:t>
                      </a:r>
                      <a:endParaRPr kumimoji="1" lang="ja-JP" altLang="en-US" sz="1200" dirty="0">
                        <a:solidFill>
                          <a:schemeClr val="tx1"/>
                        </a:solidFill>
                      </a:endParaRPr>
                    </a:p>
                  </a:txBody>
                  <a:tcPr marL="91435" marR="91435" marT="45737" marB="45737"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pPr algn="ctr">
                        <a:lnSpc>
                          <a:spcPts val="1600"/>
                        </a:lnSpc>
                      </a:pPr>
                      <a:r>
                        <a:rPr kumimoji="1" lang="en-US" altLang="ja-JP" sz="1400" dirty="0" smtClean="0">
                          <a:solidFill>
                            <a:schemeClr val="tx1"/>
                          </a:solidFill>
                        </a:rPr>
                        <a:t>4</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dirty="0" smtClean="0">
                          <a:solidFill>
                            <a:schemeClr val="tx1"/>
                          </a:solidFill>
                        </a:rPr>
                        <a:t>4</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4</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a:t>
                      </a:r>
                      <a:endParaRPr kumimoji="1" lang="ja-JP" altLang="en-US" sz="1400" dirty="0" smtClean="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a:t>
                      </a:r>
                      <a:endParaRPr kumimoji="1" lang="ja-JP" altLang="en-US" sz="1400" dirty="0" smtClean="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4</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4</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a:t>
                      </a:r>
                      <a:endParaRPr kumimoji="1" lang="ja-JP" altLang="en-US" sz="1400" dirty="0" smtClean="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400" dirty="0" smtClean="0">
                          <a:solidFill>
                            <a:schemeClr val="tx1"/>
                          </a:solidFill>
                        </a:rPr>
                        <a:t>―</a:t>
                      </a:r>
                      <a:endParaRPr kumimoji="1" lang="ja-JP" altLang="en-US" sz="1400" dirty="0" smtClean="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8214871"/>
                  </a:ext>
                </a:extLst>
              </a:tr>
              <a:tr h="523062">
                <a:tc rowSpan="3">
                  <a:txBody>
                    <a:bodyPr/>
                    <a:lstStyle/>
                    <a:p>
                      <a:pPr algn="ctr">
                        <a:lnSpc>
                          <a:spcPts val="1600"/>
                        </a:lnSpc>
                      </a:pPr>
                      <a:r>
                        <a:rPr kumimoji="1" lang="ja-JP" altLang="en-US" sz="1200" dirty="0" smtClean="0">
                          <a:solidFill>
                            <a:schemeClr val="tx1"/>
                          </a:solidFill>
                        </a:rPr>
                        <a:t>勤勉手当の成績率</a:t>
                      </a:r>
                      <a:endParaRPr kumimoji="1" lang="ja-JP" altLang="en-US" sz="1200" dirty="0">
                        <a:solidFill>
                          <a:schemeClr val="tx1"/>
                        </a:solidFill>
                      </a:endParaRPr>
                    </a:p>
                  </a:txBody>
                  <a:tcPr marL="91435" marR="91435" marT="45737" marB="45737"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1600"/>
                        </a:lnSpc>
                      </a:pPr>
                      <a:r>
                        <a:rPr kumimoji="1" lang="ja-JP" altLang="en-US" sz="1200" dirty="0">
                          <a:solidFill>
                            <a:schemeClr val="tx1"/>
                          </a:solidFill>
                        </a:rPr>
                        <a:t>部長・</a:t>
                      </a:r>
                      <a:endParaRPr kumimoji="1" lang="en-US" altLang="ja-JP" sz="1200" dirty="0">
                        <a:solidFill>
                          <a:schemeClr val="tx1"/>
                        </a:solidFill>
                      </a:endParaRPr>
                    </a:p>
                    <a:p>
                      <a:pPr algn="ctr">
                        <a:lnSpc>
                          <a:spcPts val="1600"/>
                        </a:lnSpc>
                      </a:pPr>
                      <a:r>
                        <a:rPr kumimoji="1" lang="ja-JP" altLang="en-US" sz="1200" dirty="0">
                          <a:solidFill>
                            <a:schemeClr val="tx1"/>
                          </a:solidFill>
                        </a:rPr>
                        <a:t>次長級</a:t>
                      </a: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lnSpc>
                          <a:spcPts val="1600"/>
                        </a:lnSpc>
                      </a:pPr>
                      <a:r>
                        <a:rPr kumimoji="1" lang="en-US" altLang="ja-JP" sz="1400" dirty="0" smtClean="0">
                          <a:solidFill>
                            <a:schemeClr val="tx1"/>
                          </a:solidFill>
                        </a:rPr>
                        <a:t>153.2/100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ts val="1600"/>
                        </a:lnSpc>
                      </a:pP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ts val="1600"/>
                        </a:lnSpc>
                      </a:pPr>
                      <a:r>
                        <a:rPr kumimoji="1" lang="en-US" altLang="ja-JP" sz="1400" dirty="0" smtClean="0">
                          <a:solidFill>
                            <a:schemeClr val="tx1"/>
                          </a:solidFill>
                        </a:rPr>
                        <a:t>132.6/100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ts val="1600"/>
                        </a:lnSpc>
                      </a:pP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112.0</a:t>
                      </a:r>
                    </a:p>
                    <a:p>
                      <a:pPr algn="ctr">
                        <a:lnSpc>
                          <a:spcPts val="1600"/>
                        </a:lnSpc>
                      </a:pPr>
                      <a:r>
                        <a:rPr lang="en-US" altLang="ja-JP" sz="1400" dirty="0" smtClean="0">
                          <a:solidFill>
                            <a:schemeClr val="tx1"/>
                          </a:solidFill>
                        </a:rPr>
                        <a:t>/100</a:t>
                      </a:r>
                      <a:endParaRPr lang="en-US" altLang="ja-JP"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93.3/100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89.5/100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78.3/100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67.0/100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4056">
                <a:tc vMerge="1">
                  <a:txBody>
                    <a:bodyPr/>
                    <a:lstStyle/>
                    <a:p>
                      <a:pPr algn="r"/>
                      <a:endParaRPr kumimoji="1" lang="ja-JP" altLang="en-US" sz="1100" dirty="0"/>
                    </a:p>
                  </a:txBody>
                  <a:tcPr marL="91435" marR="91435"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200" dirty="0">
                          <a:solidFill>
                            <a:schemeClr val="tx1"/>
                          </a:solidFill>
                        </a:rPr>
                        <a:t>課長級</a:t>
                      </a: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lnSpc>
                          <a:spcPts val="1600"/>
                        </a:lnSpc>
                      </a:pPr>
                      <a:r>
                        <a:rPr lang="en-US" altLang="ja-JP" sz="1400" dirty="0" smtClean="0">
                          <a:solidFill>
                            <a:schemeClr val="tx1"/>
                          </a:solidFill>
                        </a:rPr>
                        <a:t>141.5/100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ts val="1600"/>
                        </a:lnSpc>
                      </a:pP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ts val="1600"/>
                        </a:lnSpc>
                      </a:pPr>
                      <a:r>
                        <a:rPr lang="en-US" altLang="ja-JP" sz="1400" dirty="0" smtClean="0">
                          <a:solidFill>
                            <a:schemeClr val="tx1"/>
                          </a:solidFill>
                        </a:rPr>
                        <a:t>127.5/100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ts val="1600"/>
                        </a:lnSpc>
                      </a:pP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113.5</a:t>
                      </a:r>
                    </a:p>
                    <a:p>
                      <a:pPr algn="ctr">
                        <a:lnSpc>
                          <a:spcPts val="1600"/>
                        </a:lnSpc>
                      </a:pPr>
                      <a:r>
                        <a:rPr lang="en-US" altLang="ja-JP" sz="1400" dirty="0" smtClean="0">
                          <a:solidFill>
                            <a:schemeClr val="tx1"/>
                          </a:solidFill>
                        </a:rPr>
                        <a:t>/</a:t>
                      </a:r>
                      <a:r>
                        <a:rPr lang="en-US" altLang="ja-JP" sz="1400" dirty="0">
                          <a:solidFill>
                            <a:schemeClr val="tx1"/>
                          </a:solidFill>
                        </a:rPr>
                        <a:t>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94.8/100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91.0/100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79.8/100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lang="en-US" altLang="ja-JP" sz="1400" dirty="0" smtClean="0">
                          <a:solidFill>
                            <a:schemeClr val="tx1"/>
                          </a:solidFill>
                        </a:rPr>
                        <a:t>68.5/100</a:t>
                      </a:r>
                      <a:endParaRPr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76064">
                <a:tc vMerge="1">
                  <a:txBody>
                    <a:bodyPr/>
                    <a:lstStyle/>
                    <a:p>
                      <a:pPr algn="r"/>
                      <a:endParaRPr kumimoji="1" lang="en-US" altLang="ja-JP" sz="1100" dirty="0"/>
                    </a:p>
                  </a:txBody>
                  <a:tcPr marL="91435" marR="91435"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200" dirty="0">
                          <a:solidFill>
                            <a:schemeClr val="tx1"/>
                          </a:solidFill>
                        </a:rPr>
                        <a:t>非管理職</a:t>
                      </a:r>
                    </a:p>
                  </a:txBody>
                  <a:tcPr marL="91435" marR="91435" marT="45737" marB="457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lnSpc>
                          <a:spcPts val="1600"/>
                        </a:lnSpc>
                      </a:pPr>
                      <a:r>
                        <a:rPr kumimoji="1" lang="en-US" altLang="ja-JP" sz="1400" dirty="0" smtClean="0">
                          <a:solidFill>
                            <a:schemeClr val="tx1"/>
                          </a:solidFill>
                        </a:rPr>
                        <a:t>120.3/100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algn="ctr">
                        <a:lnSpc>
                          <a:spcPts val="1600"/>
                        </a:lnSpc>
                      </a:pP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gridSpan="2">
                  <a:txBody>
                    <a:bodyPr/>
                    <a:lstStyle/>
                    <a:p>
                      <a:pPr algn="ctr">
                        <a:lnSpc>
                          <a:spcPts val="1600"/>
                        </a:lnSpc>
                      </a:pPr>
                      <a:r>
                        <a:rPr kumimoji="1" lang="en-US" altLang="ja-JP" sz="1400" dirty="0" smtClean="0">
                          <a:solidFill>
                            <a:schemeClr val="tx1"/>
                          </a:solidFill>
                        </a:rPr>
                        <a:t>106.9/100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algn="ctr">
                        <a:lnSpc>
                          <a:spcPts val="1600"/>
                        </a:lnSpc>
                      </a:pP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dirty="0">
                          <a:solidFill>
                            <a:schemeClr val="tx1"/>
                          </a:solidFill>
                        </a:rPr>
                        <a:t>93.5/100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dirty="0" smtClean="0">
                          <a:solidFill>
                            <a:schemeClr val="tx1"/>
                          </a:solidFill>
                        </a:rPr>
                        <a:t>87.3/100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dirty="0" smtClean="0">
                          <a:solidFill>
                            <a:schemeClr val="tx1"/>
                          </a:solidFill>
                        </a:rPr>
                        <a:t>86.0/100</a:t>
                      </a:r>
                      <a:endParaRPr kumimoji="1" lang="en-US" altLang="ja-JP"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dirty="0" smtClean="0">
                          <a:solidFill>
                            <a:schemeClr val="tx1"/>
                          </a:solidFill>
                        </a:rPr>
                        <a:t>82.3/100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400" dirty="0" smtClean="0">
                          <a:solidFill>
                            <a:schemeClr val="tx1"/>
                          </a:solidFill>
                        </a:rPr>
                        <a:t>78.5/100</a:t>
                      </a:r>
                      <a:endParaRPr kumimoji="1" lang="ja-JP" altLang="en-US" sz="1400" dirty="0">
                        <a:solidFill>
                          <a:schemeClr val="tx1"/>
                        </a:solidFill>
                      </a:endParaRPr>
                    </a:p>
                  </a:txBody>
                  <a:tcPr marL="91435" marR="91435" marT="45748" marB="45748"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0" name="正方形/長方形 9"/>
          <p:cNvSpPr/>
          <p:nvPr/>
        </p:nvSpPr>
        <p:spPr bwMode="auto">
          <a:xfrm>
            <a:off x="107504" y="6561534"/>
            <a:ext cx="8928100" cy="323850"/>
          </a:xfrm>
          <a:prstGeom prst="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◆ただし、懲戒処分を受けた職員、各級の最高号給に達した職員、</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歳超えの職員等については、昇給号給の抑制措置等あり。</a:t>
            </a:r>
          </a:p>
        </p:txBody>
      </p:sp>
      <p:sp>
        <p:nvSpPr>
          <p:cNvPr id="11" name="Rectangle 2"/>
          <p:cNvSpPr txBox="1">
            <a:spLocks noChangeArrowheads="1"/>
          </p:cNvSpPr>
          <p:nvPr/>
        </p:nvSpPr>
        <p:spPr bwMode="auto">
          <a:xfrm>
            <a:off x="-102244" y="6317331"/>
            <a:ext cx="8964612"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000" anchor="ct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defRPr/>
            </a:pPr>
            <a:r>
              <a:rPr lang="ja-JP" altLang="en-US" sz="1200" dirty="0" smtClean="0">
                <a:latin typeface="Meiryo UI" pitchFamily="50" charset="-128"/>
                <a:ea typeface="Meiryo UI" pitchFamily="50" charset="-128"/>
                <a:cs typeface="Meiryo UI" pitchFamily="50" charset="-128"/>
              </a:rPr>
              <a:t>◆昇給</a:t>
            </a:r>
            <a:r>
              <a:rPr lang="ja-JP" altLang="en-US" sz="1200" dirty="0">
                <a:latin typeface="Meiryo UI" pitchFamily="50" charset="-128"/>
                <a:ea typeface="Meiryo UI" pitchFamily="50" charset="-128"/>
                <a:cs typeface="Meiryo UI" pitchFamily="50" charset="-128"/>
              </a:rPr>
              <a:t>については</a:t>
            </a:r>
            <a:r>
              <a:rPr lang="ja-JP" altLang="en-US" sz="1200" dirty="0" smtClean="0">
                <a:latin typeface="Meiryo UI" pitchFamily="50" charset="-128"/>
                <a:ea typeface="Meiryo UI" pitchFamily="50" charset="-128"/>
                <a:cs typeface="Meiryo UI" pitchFamily="50" charset="-128"/>
              </a:rPr>
              <a:t>令和</a:t>
            </a:r>
            <a:r>
              <a:rPr lang="ja-JP" altLang="en-US" sz="1200" dirty="0">
                <a:latin typeface="Meiryo UI" pitchFamily="50" charset="-128"/>
                <a:ea typeface="Meiryo UI" pitchFamily="50" charset="-128"/>
                <a:cs typeface="Meiryo UI" pitchFamily="50" charset="-128"/>
              </a:rPr>
              <a:t>５</a:t>
            </a:r>
            <a:r>
              <a:rPr lang="ja-JP" altLang="en-US" sz="1200" dirty="0" smtClean="0">
                <a:latin typeface="Meiryo UI" pitchFamily="50" charset="-128"/>
                <a:ea typeface="Meiryo UI" pitchFamily="50" charset="-128"/>
                <a:cs typeface="Meiryo UI" pitchFamily="50" charset="-128"/>
              </a:rPr>
              <a:t>年</a:t>
            </a:r>
            <a:r>
              <a:rPr lang="ja-JP" altLang="en-US" sz="1200" dirty="0">
                <a:latin typeface="Meiryo UI" pitchFamily="50" charset="-128"/>
                <a:ea typeface="Meiryo UI" pitchFamily="50" charset="-128"/>
                <a:cs typeface="Meiryo UI" pitchFamily="50" charset="-128"/>
              </a:rPr>
              <a:t>１月から反映（部長・次長級を除く）、勤勉手当については</a:t>
            </a:r>
            <a:r>
              <a:rPr lang="ja-JP" altLang="en-US" sz="1200" dirty="0" smtClean="0">
                <a:latin typeface="Meiryo UI" pitchFamily="50" charset="-128"/>
                <a:ea typeface="Meiryo UI" pitchFamily="50" charset="-128"/>
                <a:cs typeface="Meiryo UI" pitchFamily="50" charset="-128"/>
              </a:rPr>
              <a:t>令和４年</a:t>
            </a:r>
            <a:r>
              <a:rPr lang="ja-JP" altLang="en-US" sz="1200" dirty="0">
                <a:latin typeface="Meiryo UI" pitchFamily="50" charset="-128"/>
                <a:ea typeface="Meiryo UI" pitchFamily="50" charset="-128"/>
                <a:cs typeface="Meiryo UI" pitchFamily="50" charset="-128"/>
              </a:rPr>
              <a:t>６月から反映</a:t>
            </a:r>
          </a:p>
        </p:txBody>
      </p:sp>
      <p:sp>
        <p:nvSpPr>
          <p:cNvPr id="12" name="正方形/長方形 11"/>
          <p:cNvSpPr/>
          <p:nvPr/>
        </p:nvSpPr>
        <p:spPr bwMode="auto">
          <a:xfrm>
            <a:off x="107504" y="1122713"/>
            <a:ext cx="8964168" cy="493857"/>
          </a:xfrm>
          <a:prstGeom prst="rect">
            <a:avLst/>
          </a:prstGeom>
          <a:no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1" hangingPunct="1">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以降の人事評価結果の給与反映について、職員の納得感を高め、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モチベーションアップ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につながるよう、単年度の給与反映のメリハリを強化し、併せて将来への影響を抑制</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見直していま</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2"/>
          <p:cNvSpPr txBox="1">
            <a:spLocks noChangeArrowheads="1"/>
          </p:cNvSpPr>
          <p:nvPr/>
        </p:nvSpPr>
        <p:spPr bwMode="auto">
          <a:xfrm>
            <a:off x="-66095" y="5668326"/>
            <a:ext cx="8892314" cy="649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000" anchor="ct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defRPr/>
            </a:pP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勤務成績が極めて、又は特に良好である職員で、二次評価結果がＳ又はＡである者については、単</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に限り、標準の昇給幅で</a:t>
            </a:r>
            <a:r>
              <a:rPr lang="ja-JP" altLang="en-US" sz="1200" dirty="0" smtClean="0">
                <a:latin typeface="Meiryo UI" pitchFamily="50" charset="-128"/>
                <a:ea typeface="Meiryo UI" pitchFamily="50" charset="-128"/>
                <a:cs typeface="Meiryo UI" pitchFamily="50" charset="-128"/>
              </a:rPr>
              <a:t>ある４号給</a:t>
            </a:r>
            <a:r>
              <a:rPr lang="ja-JP" altLang="en-US" sz="1200" dirty="0">
                <a:latin typeface="Meiryo UI" pitchFamily="50" charset="-128"/>
                <a:ea typeface="Meiryo UI" pitchFamily="50" charset="-128"/>
                <a:cs typeface="Meiryo UI" pitchFamily="50" charset="-128"/>
              </a:rPr>
              <a:t>を</a:t>
            </a:r>
            <a:r>
              <a:rPr lang="ja-JP" altLang="en-US" sz="1200" dirty="0" smtClean="0">
                <a:latin typeface="Meiryo UI" pitchFamily="50" charset="-128"/>
                <a:ea typeface="Meiryo UI" pitchFamily="50" charset="-128"/>
                <a:cs typeface="Meiryo UI" pitchFamily="50" charset="-128"/>
              </a:rPr>
              <a:t>上回</a:t>
            </a:r>
            <a:r>
              <a:rPr lang="ja-JP" altLang="en-US" sz="1200" dirty="0">
                <a:latin typeface="Meiryo UI" pitchFamily="50" charset="-128"/>
                <a:ea typeface="Meiryo UI" pitchFamily="50" charset="-128"/>
                <a:cs typeface="Meiryo UI" pitchFamily="50" charset="-128"/>
              </a:rPr>
              <a:t>る</a:t>
            </a:r>
            <a:r>
              <a:rPr lang="ja-JP" altLang="en-US" sz="1200" dirty="0" smtClean="0">
                <a:latin typeface="Meiryo UI" pitchFamily="50" charset="-128"/>
                <a:ea typeface="Meiryo UI" pitchFamily="50" charset="-128"/>
                <a:cs typeface="Meiryo UI" pitchFamily="50" charset="-128"/>
              </a:rPr>
              <a:t>昇給となります。翌年は前年が４号給昇給したものとして、加算していきます。</a:t>
            </a:r>
            <a:endParaRPr lang="en-US" altLang="ja-JP" sz="12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22792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3"/>
          <p:cNvSpPr>
            <a:spLocks noGrp="1"/>
          </p:cNvSpPr>
          <p:nvPr>
            <p:ph type="sldNum" sz="quarter" idx="10"/>
          </p:nvPr>
        </p:nvSpPr>
        <p:spPr>
          <a:xfrm>
            <a:off x="8610600" y="6656784"/>
            <a:ext cx="533400" cy="228600"/>
          </a:xfrm>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B9ADB27C-EC19-463A-B383-CA8288C9D0DF}" type="slidenum">
              <a:rPr lang="en-US" altLang="ja-JP" sz="1200" smtClean="0"/>
              <a:pPr/>
              <a:t>5</a:t>
            </a:fld>
            <a:endParaRPr lang="en-US" altLang="ja-JP" sz="1200" dirty="0"/>
          </a:p>
        </p:txBody>
      </p:sp>
      <p:sp>
        <p:nvSpPr>
          <p:cNvPr id="6" name="正方形/長方形 5"/>
          <p:cNvSpPr/>
          <p:nvPr/>
        </p:nvSpPr>
        <p:spPr bwMode="auto">
          <a:xfrm>
            <a:off x="60549" y="836712"/>
            <a:ext cx="8975947" cy="396044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a:lstStyle/>
          <a:p>
            <a:pPr eaLnBrk="1" hangingPunct="1">
              <a:lnSpc>
                <a:spcPts val="2300"/>
              </a:lnSpc>
              <a:defRPr/>
            </a:pPr>
            <a:endParaRPr lang="en-US" altLang="ja-JP" sz="1600" dirty="0">
              <a:solidFill>
                <a:schemeClr val="tx1"/>
              </a:solidFill>
              <a:latin typeface="Meiryo UI" pitchFamily="50" charset="-128"/>
              <a:ea typeface="Meiryo UI" pitchFamily="50" charset="-128"/>
              <a:cs typeface="Meiryo UI" pitchFamily="50" charset="-128"/>
            </a:endParaRPr>
          </a:p>
          <a:p>
            <a:pPr eaLnBrk="1" hangingPunct="1">
              <a:lnSpc>
                <a:spcPts val="2300"/>
              </a:lnSpc>
              <a:defRPr/>
            </a:pPr>
            <a:r>
              <a:rPr lang="ja-JP" altLang="en-US" sz="1600" dirty="0">
                <a:solidFill>
                  <a:schemeClr val="tx1"/>
                </a:solidFill>
                <a:latin typeface="Meiryo UI" pitchFamily="50" charset="-128"/>
                <a:ea typeface="Meiryo UI" pitchFamily="50" charset="-128"/>
                <a:cs typeface="Meiryo UI" pitchFamily="50" charset="-128"/>
              </a:rPr>
              <a:t>○　絶対（二次）評価結果と相対評価結果の相関をみると、「Ｃ」「Ｄ」の職員については、平成</a:t>
            </a:r>
            <a:r>
              <a:rPr lang="en-US" altLang="ja-JP" sz="1600" dirty="0">
                <a:solidFill>
                  <a:schemeClr val="tx1"/>
                </a:solidFill>
                <a:latin typeface="Meiryo UI" pitchFamily="50" charset="-128"/>
                <a:ea typeface="Meiryo UI" pitchFamily="50" charset="-128"/>
                <a:cs typeface="Meiryo UI" pitchFamily="50" charset="-128"/>
              </a:rPr>
              <a:t>26</a:t>
            </a:r>
            <a:r>
              <a:rPr lang="ja-JP" altLang="en-US" sz="1600" dirty="0">
                <a:solidFill>
                  <a:schemeClr val="tx1"/>
                </a:solidFill>
                <a:latin typeface="Meiryo UI" pitchFamily="50" charset="-128"/>
                <a:ea typeface="Meiryo UI" pitchFamily="50" charset="-128"/>
                <a:cs typeface="Meiryo UI" pitchFamily="50" charset="-128"/>
              </a:rPr>
              <a:t>年度以　</a:t>
            </a:r>
            <a:endParaRPr lang="en-US" altLang="ja-JP" sz="1600" dirty="0">
              <a:solidFill>
                <a:schemeClr val="tx1"/>
              </a:solidFill>
              <a:latin typeface="Meiryo UI" pitchFamily="50" charset="-128"/>
              <a:ea typeface="Meiryo UI" pitchFamily="50" charset="-128"/>
              <a:cs typeface="Meiryo UI" pitchFamily="50" charset="-128"/>
            </a:endParaRPr>
          </a:p>
          <a:p>
            <a:pPr eaLnBrk="1" hangingPunct="1">
              <a:lnSpc>
                <a:spcPts val="2300"/>
              </a:lnSpc>
              <a:defRPr/>
            </a:pPr>
            <a:r>
              <a:rPr lang="ja-JP" altLang="en-US" sz="1600" dirty="0">
                <a:solidFill>
                  <a:schemeClr val="tx1"/>
                </a:solidFill>
                <a:latin typeface="Meiryo UI" pitchFamily="50" charset="-128"/>
                <a:ea typeface="Meiryo UI" pitchFamily="50" charset="-128"/>
                <a:cs typeface="Meiryo UI" pitchFamily="50" charset="-128"/>
              </a:rPr>
              <a:t>　降、全員第五区分とするルール設定を行っているが、これら「Ｃ」「Ｄ」の職員の割合が、相対評価の第五区</a:t>
            </a:r>
            <a:endParaRPr lang="en-US" altLang="ja-JP" sz="1600" dirty="0">
              <a:solidFill>
                <a:schemeClr val="tx1"/>
              </a:solidFill>
              <a:latin typeface="Meiryo UI" pitchFamily="50" charset="-128"/>
              <a:ea typeface="Meiryo UI" pitchFamily="50" charset="-128"/>
              <a:cs typeface="Meiryo UI" pitchFamily="50" charset="-128"/>
            </a:endParaRPr>
          </a:p>
          <a:p>
            <a:pPr eaLnBrk="1" hangingPunct="1">
              <a:lnSpc>
                <a:spcPts val="2300"/>
              </a:lnSpc>
              <a:defRPr/>
            </a:pPr>
            <a:r>
              <a:rPr lang="ja-JP" altLang="en-US" sz="1600" dirty="0">
                <a:solidFill>
                  <a:schemeClr val="tx1"/>
                </a:solidFill>
                <a:latin typeface="Meiryo UI" pitchFamily="50" charset="-128"/>
                <a:ea typeface="Meiryo UI" pitchFamily="50" charset="-128"/>
                <a:cs typeface="Meiryo UI" pitchFamily="50" charset="-128"/>
              </a:rPr>
              <a:t>　分の割合（５％）と比べ依然として乖離していることから、「Ｂ」の職員のうち、相当数（「Ｂ」の職員の約</a:t>
            </a:r>
            <a:endParaRPr lang="en-US" altLang="ja-JP" sz="1600" dirty="0">
              <a:solidFill>
                <a:schemeClr val="tx1"/>
              </a:solidFill>
              <a:latin typeface="Meiryo UI" pitchFamily="50" charset="-128"/>
              <a:ea typeface="Meiryo UI" pitchFamily="50" charset="-128"/>
              <a:cs typeface="Meiryo UI" pitchFamily="50" charset="-128"/>
            </a:endParaRPr>
          </a:p>
          <a:p>
            <a:pPr eaLnBrk="1" hangingPunct="1">
              <a:lnSpc>
                <a:spcPts val="2300"/>
              </a:lnSpc>
              <a:defRPr/>
            </a:pPr>
            <a:r>
              <a:rPr lang="ja-JP" altLang="en-US" sz="1600" dirty="0">
                <a:solidFill>
                  <a:schemeClr val="tx1"/>
                </a:solidFill>
                <a:latin typeface="Meiryo UI" pitchFamily="50" charset="-128"/>
                <a:ea typeface="Meiryo UI" pitchFamily="50" charset="-128"/>
                <a:cs typeface="Meiryo UI" pitchFamily="50" charset="-128"/>
              </a:rPr>
              <a:t>　</a:t>
            </a:r>
            <a:r>
              <a:rPr lang="en-US" altLang="ja-JP" sz="1600" dirty="0">
                <a:solidFill>
                  <a:schemeClr val="tx1"/>
                </a:solidFill>
                <a:latin typeface="Meiryo UI" pitchFamily="50" charset="-128"/>
                <a:ea typeface="Meiryo UI" pitchFamily="50" charset="-128"/>
                <a:cs typeface="Meiryo UI" pitchFamily="50" charset="-128"/>
              </a:rPr>
              <a:t>19%</a:t>
            </a:r>
            <a:r>
              <a:rPr lang="ja-JP" altLang="en-US" sz="1600" dirty="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1,142</a:t>
            </a:r>
            <a:r>
              <a:rPr lang="ja-JP" altLang="en-US" sz="1600" dirty="0" smtClean="0">
                <a:solidFill>
                  <a:schemeClr val="tx1"/>
                </a:solidFill>
                <a:latin typeface="Meiryo UI" pitchFamily="50" charset="-128"/>
                <a:ea typeface="Meiryo UI" pitchFamily="50" charset="-128"/>
                <a:cs typeface="Meiryo UI" pitchFamily="50" charset="-128"/>
              </a:rPr>
              <a:t>人／</a:t>
            </a:r>
            <a:r>
              <a:rPr lang="en-US" altLang="ja-JP" sz="1600" dirty="0" smtClean="0">
                <a:solidFill>
                  <a:schemeClr val="tx1"/>
                </a:solidFill>
                <a:latin typeface="Meiryo UI" pitchFamily="50" charset="-128"/>
                <a:ea typeface="Meiryo UI" pitchFamily="50" charset="-128"/>
                <a:cs typeface="Meiryo UI" pitchFamily="50" charset="-128"/>
              </a:rPr>
              <a:t>6,089</a:t>
            </a:r>
            <a:r>
              <a:rPr lang="ja-JP" altLang="en-US" sz="1600" dirty="0" smtClean="0">
                <a:solidFill>
                  <a:schemeClr val="tx1"/>
                </a:solidFill>
                <a:latin typeface="Meiryo UI" pitchFamily="50" charset="-128"/>
                <a:ea typeface="Meiryo UI" pitchFamily="50" charset="-128"/>
                <a:cs typeface="Meiryo UI" pitchFamily="50" charset="-128"/>
              </a:rPr>
              <a:t>人</a:t>
            </a:r>
            <a:r>
              <a:rPr lang="ja-JP" altLang="en-US" sz="1600" dirty="0">
                <a:solidFill>
                  <a:schemeClr val="tx1"/>
                </a:solidFill>
                <a:latin typeface="Meiryo UI" pitchFamily="50" charset="-128"/>
                <a:ea typeface="Meiryo UI" pitchFamily="50" charset="-128"/>
                <a:cs typeface="Meiryo UI" pitchFamily="50" charset="-128"/>
              </a:rPr>
              <a:t>）が下位の相対評価</a:t>
            </a:r>
            <a:r>
              <a:rPr lang="ja-JP" altLang="en-US" sz="1600" dirty="0" smtClean="0">
                <a:solidFill>
                  <a:schemeClr val="tx1"/>
                </a:solidFill>
                <a:latin typeface="Meiryo UI" pitchFamily="50" charset="-128"/>
                <a:ea typeface="Meiryo UI" pitchFamily="50" charset="-128"/>
                <a:cs typeface="Meiryo UI" pitchFamily="50" charset="-128"/>
              </a:rPr>
              <a:t>区分（第四区分・第五区分）に</a:t>
            </a:r>
            <a:r>
              <a:rPr lang="ja-JP" altLang="en-US" sz="1600" dirty="0">
                <a:solidFill>
                  <a:schemeClr val="tx1"/>
                </a:solidFill>
                <a:latin typeface="Meiryo UI" pitchFamily="50" charset="-128"/>
                <a:ea typeface="Meiryo UI" pitchFamily="50" charset="-128"/>
                <a:cs typeface="Meiryo UI" pitchFamily="50" charset="-128"/>
              </a:rPr>
              <a:t>分布することとなった。</a:t>
            </a:r>
            <a:endParaRPr lang="en-US" altLang="ja-JP" sz="1600" dirty="0">
              <a:solidFill>
                <a:schemeClr val="tx1"/>
              </a:solidFill>
              <a:latin typeface="Meiryo UI" pitchFamily="50" charset="-128"/>
              <a:ea typeface="Meiryo UI" pitchFamily="50" charset="-128"/>
              <a:cs typeface="Meiryo UI" pitchFamily="50" charset="-128"/>
            </a:endParaRPr>
          </a:p>
          <a:p>
            <a:pPr eaLnBrk="1" hangingPunct="1">
              <a:lnSpc>
                <a:spcPts val="2300"/>
              </a:lnSpc>
              <a:defRPr/>
            </a:pP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a:solidFill>
                <a:schemeClr val="tx1"/>
              </a:solidFill>
              <a:latin typeface="Meiryo UI" pitchFamily="50" charset="-128"/>
              <a:ea typeface="Meiryo UI" pitchFamily="50" charset="-128"/>
              <a:cs typeface="Meiryo UI" pitchFamily="50" charset="-128"/>
            </a:endParaRPr>
          </a:p>
          <a:p>
            <a:pPr eaLnBrk="1" hangingPunct="1">
              <a:lnSpc>
                <a:spcPts val="2300"/>
              </a:lnSpc>
              <a:defRPr/>
            </a:pPr>
            <a:r>
              <a:rPr lang="ja-JP" altLang="en-US" sz="1600" dirty="0">
                <a:solidFill>
                  <a:schemeClr val="tx1"/>
                </a:solidFill>
                <a:latin typeface="Meiryo UI" pitchFamily="50" charset="-128"/>
                <a:ea typeface="Meiryo UI" pitchFamily="50" charset="-128"/>
                <a:cs typeface="Meiryo UI" pitchFamily="50" charset="-128"/>
              </a:rPr>
              <a:t>○　なお、平成</a:t>
            </a:r>
            <a:r>
              <a:rPr lang="en-US" altLang="ja-JP" sz="1600" dirty="0">
                <a:solidFill>
                  <a:schemeClr val="tx1"/>
                </a:solidFill>
                <a:latin typeface="Meiryo UI" pitchFamily="50" charset="-128"/>
                <a:ea typeface="Meiryo UI" pitchFamily="50" charset="-128"/>
                <a:cs typeface="Meiryo UI" pitchFamily="50" charset="-128"/>
              </a:rPr>
              <a:t>26</a:t>
            </a:r>
            <a:r>
              <a:rPr lang="ja-JP" altLang="en-US" sz="1600" dirty="0">
                <a:solidFill>
                  <a:schemeClr val="tx1"/>
                </a:solidFill>
                <a:latin typeface="Meiryo UI" pitchFamily="50" charset="-128"/>
                <a:ea typeface="Meiryo UI" pitchFamily="50" charset="-128"/>
                <a:cs typeface="Meiryo UI" pitchFamily="50" charset="-128"/>
              </a:rPr>
              <a:t>年度から運用改善を実施している「相対評価にかかる例外ルールの見直し」、「相対評価手</a:t>
            </a:r>
            <a:endParaRPr lang="en-US" altLang="ja-JP" sz="1600" dirty="0">
              <a:solidFill>
                <a:schemeClr val="tx1"/>
              </a:solidFill>
              <a:latin typeface="Meiryo UI" pitchFamily="50" charset="-128"/>
              <a:ea typeface="Meiryo UI" pitchFamily="50" charset="-128"/>
              <a:cs typeface="Meiryo UI" pitchFamily="50" charset="-128"/>
            </a:endParaRPr>
          </a:p>
          <a:p>
            <a:pPr eaLnBrk="1" hangingPunct="1">
              <a:lnSpc>
                <a:spcPts val="2300"/>
              </a:lnSpc>
              <a:defRPr/>
            </a:pPr>
            <a:r>
              <a:rPr lang="ja-JP" altLang="en-US" sz="1600" dirty="0">
                <a:solidFill>
                  <a:schemeClr val="tx1"/>
                </a:solidFill>
                <a:latin typeface="Meiryo UI" pitchFamily="50" charset="-128"/>
                <a:ea typeface="Meiryo UI" pitchFamily="50" charset="-128"/>
                <a:cs typeface="Meiryo UI" pitchFamily="50" charset="-128"/>
              </a:rPr>
              <a:t>　法に</a:t>
            </a:r>
            <a:r>
              <a:rPr lang="ja-JP" altLang="en-US" sz="1600" dirty="0" smtClean="0">
                <a:solidFill>
                  <a:schemeClr val="tx1"/>
                </a:solidFill>
                <a:latin typeface="Meiryo UI" pitchFamily="50" charset="-128"/>
                <a:ea typeface="Meiryo UI" pitchFamily="50" charset="-128"/>
                <a:cs typeface="Meiryo UI" pitchFamily="50" charset="-128"/>
              </a:rPr>
              <a:t>おける甘辛補正等の新た</a:t>
            </a:r>
            <a:r>
              <a:rPr lang="ja-JP" altLang="en-US" sz="1600" dirty="0">
                <a:solidFill>
                  <a:schemeClr val="tx1"/>
                </a:solidFill>
                <a:latin typeface="Meiryo UI" pitchFamily="50" charset="-128"/>
                <a:ea typeface="Meiryo UI" pitchFamily="50" charset="-128"/>
                <a:cs typeface="Meiryo UI" pitchFamily="50" charset="-128"/>
              </a:rPr>
              <a:t>なルールの設定」により、各相対評価の区分（職階等）ごとの逆転現象（「</a:t>
            </a:r>
            <a:r>
              <a:rPr lang="en-US" altLang="ja-JP" sz="1600" dirty="0">
                <a:solidFill>
                  <a:schemeClr val="tx1"/>
                </a:solidFill>
                <a:latin typeface="Meiryo UI" pitchFamily="50" charset="-128"/>
                <a:ea typeface="Meiryo UI" pitchFamily="50" charset="-128"/>
                <a:cs typeface="Meiryo UI" pitchFamily="50" charset="-128"/>
              </a:rPr>
              <a:t>B</a:t>
            </a:r>
            <a:r>
              <a:rPr lang="ja-JP" altLang="en-US" sz="1600" dirty="0">
                <a:solidFill>
                  <a:schemeClr val="tx1"/>
                </a:solidFill>
                <a:latin typeface="Meiryo UI" pitchFamily="50" charset="-128"/>
                <a:ea typeface="Meiryo UI" pitchFamily="50" charset="-128"/>
                <a:cs typeface="Meiryo UI" pitchFamily="50" charset="-128"/>
              </a:rPr>
              <a:t>：第二区分</a:t>
            </a:r>
            <a:r>
              <a:rPr lang="ja-JP" altLang="en-US" sz="1600" dirty="0" smtClean="0">
                <a:solidFill>
                  <a:schemeClr val="tx1"/>
                </a:solidFill>
                <a:latin typeface="Meiryo UI" pitchFamily="50" charset="-128"/>
                <a:ea typeface="Meiryo UI" pitchFamily="50" charset="-128"/>
                <a:cs typeface="Meiryo UI" pitchFamily="50" charset="-128"/>
              </a:rPr>
              <a:t>」と</a:t>
            </a:r>
            <a:r>
              <a:rPr lang="ja-JP" altLang="en-US" sz="1600" dirty="0">
                <a:solidFill>
                  <a:schemeClr val="tx1"/>
                </a:solidFill>
                <a:latin typeface="Meiryo UI" pitchFamily="50" charset="-128"/>
                <a:ea typeface="Meiryo UI" pitchFamily="50" charset="-128"/>
                <a:cs typeface="Meiryo UI" pitchFamily="50" charset="-128"/>
              </a:rPr>
              <a:t>「</a:t>
            </a:r>
            <a:r>
              <a:rPr lang="en-US" altLang="ja-JP" sz="1600" dirty="0">
                <a:solidFill>
                  <a:schemeClr val="tx1"/>
                </a:solidFill>
                <a:latin typeface="Meiryo UI" pitchFamily="50" charset="-128"/>
                <a:ea typeface="Meiryo UI" pitchFamily="50" charset="-128"/>
                <a:cs typeface="Meiryo UI" pitchFamily="50" charset="-128"/>
              </a:rPr>
              <a:t>A</a:t>
            </a:r>
            <a:r>
              <a:rPr lang="ja-JP" altLang="en-US" sz="1600" dirty="0">
                <a:solidFill>
                  <a:schemeClr val="tx1"/>
                </a:solidFill>
                <a:latin typeface="Meiryo UI" pitchFamily="50" charset="-128"/>
                <a:ea typeface="Meiryo UI" pitchFamily="50" charset="-128"/>
                <a:cs typeface="Meiryo UI" pitchFamily="50" charset="-128"/>
              </a:rPr>
              <a:t>：第三区分」等）は、昨年度に引き続き解消することができた。</a:t>
            </a:r>
            <a:endParaRPr lang="en-US" altLang="ja-JP" sz="1600" dirty="0">
              <a:solidFill>
                <a:schemeClr val="tx1"/>
              </a:solidFill>
              <a:latin typeface="Meiryo UI" pitchFamily="50" charset="-128"/>
              <a:ea typeface="Meiryo UI" pitchFamily="50" charset="-128"/>
              <a:cs typeface="Meiryo UI" pitchFamily="50" charset="-128"/>
            </a:endParaRPr>
          </a:p>
          <a:p>
            <a:pPr eaLnBrk="1" hangingPunct="1">
              <a:lnSpc>
                <a:spcPts val="2300"/>
              </a:lnSpc>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Ｐ３の「</a:t>
            </a:r>
            <a:r>
              <a:rPr lang="ja-JP" altLang="en-US" sz="1200" dirty="0" smtClean="0">
                <a:solidFill>
                  <a:schemeClr val="tx1"/>
                </a:solidFill>
                <a:latin typeface="Meiryo UI" pitchFamily="50" charset="-128"/>
                <a:ea typeface="Meiryo UI" pitchFamily="50" charset="-128"/>
                <a:cs typeface="Meiryo UI" pitchFamily="50" charset="-128"/>
              </a:rPr>
              <a:t>令和３年度</a:t>
            </a:r>
            <a:r>
              <a:rPr lang="ja-JP" altLang="en-US" sz="1200" dirty="0">
                <a:solidFill>
                  <a:schemeClr val="tx1"/>
                </a:solidFill>
                <a:latin typeface="Meiryo UI" pitchFamily="50" charset="-128"/>
                <a:ea typeface="Meiryo UI" pitchFamily="50" charset="-128"/>
                <a:cs typeface="Meiryo UI" pitchFamily="50" charset="-128"/>
              </a:rPr>
              <a:t>人事評価結果」において逆転現象が生じているように見受けられるのは、全ての相対評価区分の結果を合わせたもので</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lnSpc>
                <a:spcPts val="2300"/>
              </a:lnSpc>
              <a:defRPr/>
            </a:pPr>
            <a:r>
              <a:rPr lang="ja-JP" altLang="en-US" sz="1200" dirty="0">
                <a:solidFill>
                  <a:schemeClr val="tx1"/>
                </a:solidFill>
                <a:latin typeface="Meiryo UI" pitchFamily="50" charset="-128"/>
                <a:ea typeface="Meiryo UI" pitchFamily="50" charset="-128"/>
                <a:cs typeface="Meiryo UI" pitchFamily="50" charset="-128"/>
              </a:rPr>
              <a:t>　　　　あるため。</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5" name="タイトル 1"/>
          <p:cNvSpPr txBox="1">
            <a:spLocks/>
          </p:cNvSpPr>
          <p:nvPr/>
        </p:nvSpPr>
        <p:spPr bwMode="auto">
          <a:xfrm>
            <a:off x="31924" y="476436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000" anchor="ctr"/>
          <a:lstStyle>
            <a:lvl1pPr algn="l" rtl="0" eaLnBrk="0" fontAlgn="base" hangingPunct="0">
              <a:spcBef>
                <a:spcPct val="0"/>
              </a:spcBef>
              <a:spcAft>
                <a:spcPct val="0"/>
              </a:spcAft>
              <a:defRPr kumimoji="1" sz="2400" b="1">
                <a:solidFill>
                  <a:schemeClr val="tx2"/>
                </a:solidFill>
                <a:latin typeface="+mj-lt"/>
                <a:ea typeface="+mj-ea"/>
                <a:cs typeface="+mj-cs"/>
              </a:defRPr>
            </a:lvl1pPr>
            <a:lvl2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2400" b="1">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9pPr>
          </a:lstStyle>
          <a:p>
            <a:pPr>
              <a:defRPr/>
            </a:pPr>
            <a:r>
              <a:rPr lang="ja-JP" altLang="en-US" kern="0" dirty="0">
                <a:solidFill>
                  <a:schemeClr val="tx1"/>
                </a:solidFill>
                <a:latin typeface="HGP創英角ｺﾞｼｯｸUB" pitchFamily="50" charset="-128"/>
                <a:ea typeface="HGP創英角ｺﾞｼｯｸUB" pitchFamily="50" charset="-128"/>
              </a:rPr>
              <a:t>２</a:t>
            </a:r>
            <a:r>
              <a:rPr lang="en-US" altLang="ja-JP" kern="0" dirty="0">
                <a:solidFill>
                  <a:schemeClr val="tx1"/>
                </a:solidFill>
                <a:latin typeface="HGP創英角ｺﾞｼｯｸUB" pitchFamily="50" charset="-128"/>
                <a:ea typeface="HGP創英角ｺﾞｼｯｸUB" pitchFamily="50" charset="-128"/>
              </a:rPr>
              <a:t>-</a:t>
            </a:r>
            <a:r>
              <a:rPr lang="ja-JP" altLang="en-US" kern="0" dirty="0">
                <a:solidFill>
                  <a:schemeClr val="tx1"/>
                </a:solidFill>
                <a:latin typeface="HGP創英角ｺﾞｼｯｸUB" pitchFamily="50" charset="-128"/>
                <a:ea typeface="HGP創英角ｺﾞｼｯｸUB" pitchFamily="50" charset="-128"/>
              </a:rPr>
              <a:t>（２）</a:t>
            </a:r>
            <a:r>
              <a:rPr lang="en-US" altLang="ja-JP" kern="0" dirty="0">
                <a:solidFill>
                  <a:schemeClr val="tx1"/>
                </a:solidFill>
                <a:latin typeface="HGP創英角ｺﾞｼｯｸUB" pitchFamily="50" charset="-128"/>
                <a:ea typeface="HGP創英角ｺﾞｼｯｸUB" pitchFamily="50" charset="-128"/>
              </a:rPr>
              <a:t>-</a:t>
            </a:r>
            <a:r>
              <a:rPr lang="ja-JP" altLang="en-US" kern="0" dirty="0">
                <a:solidFill>
                  <a:schemeClr val="tx1"/>
                </a:solidFill>
                <a:latin typeface="HGP創英角ｺﾞｼｯｸUB" pitchFamily="50" charset="-128"/>
                <a:ea typeface="HGP創英角ｺﾞｼｯｸUB" pitchFamily="50" charset="-128"/>
              </a:rPr>
              <a:t>①　職員アンケート調査の実施概要</a:t>
            </a:r>
            <a:endParaRPr lang="ja-JP" altLang="en-US" kern="0" dirty="0"/>
          </a:p>
        </p:txBody>
      </p:sp>
      <p:sp>
        <p:nvSpPr>
          <p:cNvPr id="12293" name="Rectangle 83"/>
          <p:cNvSpPr>
            <a:spLocks noChangeArrowheads="1"/>
          </p:cNvSpPr>
          <p:nvPr/>
        </p:nvSpPr>
        <p:spPr bwMode="auto">
          <a:xfrm>
            <a:off x="272256" y="5420444"/>
            <a:ext cx="8778875" cy="1104900"/>
          </a:xfrm>
          <a:prstGeom prst="rect">
            <a:avLst/>
          </a:prstGeom>
          <a:solidFill>
            <a:srgbClr val="DDDDDD"/>
          </a:solidFill>
          <a:ln w="38100">
            <a:solidFill>
              <a:schemeClr val="accent2"/>
            </a:solidFill>
            <a:miter lim="800000"/>
            <a:headEnd/>
            <a:tailEnd/>
          </a:ln>
          <a:effectLst/>
          <a:extLst>
            <a:ext uri="{AF507438-7753-43E0-B8FC-AC1667EBCBE1}">
              <a14:hiddenEffects xmlns:a14="http://schemas.microsoft.com/office/drawing/2010/main">
                <a:effectLst>
                  <a:outerShdw dist="71842" dir="2700000" algn="ctr" rotWithShape="0">
                    <a:srgbClr val="DDDDDD"/>
                  </a:outerShdw>
                </a:effectLst>
              </a14:hiddenEffects>
            </a:ext>
          </a:extLst>
        </p:spPr>
        <p:txBody>
          <a:bodyPr lIns="198000" tIns="190800"/>
          <a:lstStyle>
            <a:lvl1pPr>
              <a:tabLst>
                <a:tab pos="4187825" algn="l"/>
              </a:tabLst>
              <a:defRPr kumimoji="1" sz="2400">
                <a:solidFill>
                  <a:schemeClr val="tx1"/>
                </a:solidFill>
                <a:latin typeface="Times New Roman" pitchFamily="18" charset="0"/>
                <a:ea typeface="ＭＳ Ｐゴシック" charset="-128"/>
              </a:defRPr>
            </a:lvl1pPr>
            <a:lvl2pPr marL="742950" indent="-285750">
              <a:tabLst>
                <a:tab pos="4187825" algn="l"/>
              </a:tabLst>
              <a:defRPr kumimoji="1" sz="2400">
                <a:solidFill>
                  <a:schemeClr val="tx1"/>
                </a:solidFill>
                <a:latin typeface="Times New Roman" pitchFamily="18" charset="0"/>
                <a:ea typeface="ＭＳ Ｐゴシック" charset="-128"/>
              </a:defRPr>
            </a:lvl2pPr>
            <a:lvl3pPr marL="1143000" indent="-228600">
              <a:tabLst>
                <a:tab pos="4187825" algn="l"/>
              </a:tabLst>
              <a:defRPr kumimoji="1" sz="2400">
                <a:solidFill>
                  <a:schemeClr val="tx1"/>
                </a:solidFill>
                <a:latin typeface="Times New Roman" pitchFamily="18" charset="0"/>
                <a:ea typeface="ＭＳ Ｐゴシック" charset="-128"/>
              </a:defRPr>
            </a:lvl3pPr>
            <a:lvl4pPr marL="1600200" indent="-228600">
              <a:tabLst>
                <a:tab pos="4187825" algn="l"/>
              </a:tabLst>
              <a:defRPr kumimoji="1" sz="2400">
                <a:solidFill>
                  <a:schemeClr val="tx1"/>
                </a:solidFill>
                <a:latin typeface="Times New Roman" pitchFamily="18" charset="0"/>
                <a:ea typeface="ＭＳ Ｐゴシック" charset="-128"/>
              </a:defRPr>
            </a:lvl4pPr>
            <a:lvl5pPr marL="2057400" indent="-228600">
              <a:tabLst>
                <a:tab pos="4187825" algn="l"/>
              </a:tabLst>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tabLst>
                <a:tab pos="4187825" algn="l"/>
              </a:tabLs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tabLst>
                <a:tab pos="4187825" algn="l"/>
              </a:tabLs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tabLst>
                <a:tab pos="4187825" algn="l"/>
              </a:tabLs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tabLst>
                <a:tab pos="4187825" algn="l"/>
              </a:tabLst>
              <a:defRPr kumimoji="1" sz="2400">
                <a:solidFill>
                  <a:schemeClr val="tx1"/>
                </a:solidFill>
                <a:latin typeface="Times New Roman" pitchFamily="18" charset="0"/>
                <a:ea typeface="ＭＳ Ｐゴシック" charset="-128"/>
              </a:defRPr>
            </a:lvl9pPr>
          </a:lstStyle>
          <a:p>
            <a:pPr eaLnBrk="1" hangingPunct="1">
              <a:lnSpc>
                <a:spcPts val="1600"/>
              </a:lnSpc>
              <a:spcAft>
                <a:spcPct val="50000"/>
              </a:spcAft>
            </a:pPr>
            <a:r>
              <a:rPr lang="ja-JP" altLang="en-US" sz="1600" dirty="0">
                <a:latin typeface="Meiryo UI" pitchFamily="50" charset="-128"/>
                <a:ea typeface="Meiryo UI" pitchFamily="50" charset="-128"/>
                <a:cs typeface="Meiryo UI" pitchFamily="50" charset="-128"/>
              </a:rPr>
              <a:t>・実施期間 ：</a:t>
            </a:r>
            <a:r>
              <a:rPr lang="ja-JP" altLang="en-US" sz="1600" dirty="0" smtClean="0">
                <a:latin typeface="Meiryo UI" pitchFamily="50" charset="-128"/>
                <a:ea typeface="Meiryo UI" pitchFamily="50" charset="-128"/>
                <a:cs typeface="Meiryo UI" pitchFamily="50" charset="-128"/>
              </a:rPr>
              <a:t>令和</a:t>
            </a:r>
            <a:r>
              <a:rPr lang="ja-JP" altLang="en-US" sz="1600" dirty="0">
                <a:latin typeface="Meiryo UI" pitchFamily="50" charset="-128"/>
                <a:ea typeface="Meiryo UI" pitchFamily="50" charset="-128"/>
                <a:cs typeface="Meiryo UI" pitchFamily="50" charset="-128"/>
              </a:rPr>
              <a:t>４</a:t>
            </a:r>
            <a:r>
              <a:rPr lang="ja-JP" altLang="en-US" sz="1600" dirty="0" smtClean="0">
                <a:latin typeface="Meiryo UI" pitchFamily="50" charset="-128"/>
                <a:ea typeface="Meiryo UI" pitchFamily="50" charset="-128"/>
                <a:cs typeface="Meiryo UI" pitchFamily="50" charset="-128"/>
              </a:rPr>
              <a:t>年</a:t>
            </a:r>
            <a:r>
              <a:rPr lang="ja-JP" altLang="en-US" sz="1600" dirty="0">
                <a:latin typeface="Meiryo UI" pitchFamily="50" charset="-128"/>
                <a:ea typeface="Meiryo UI" pitchFamily="50" charset="-128"/>
                <a:cs typeface="Meiryo UI" pitchFamily="50" charset="-128"/>
              </a:rPr>
              <a:t>７月</a:t>
            </a:r>
            <a:r>
              <a:rPr lang="en-US" altLang="ja-JP" sz="1600" dirty="0" smtClean="0">
                <a:latin typeface="Meiryo UI" pitchFamily="50" charset="-128"/>
                <a:ea typeface="Meiryo UI" pitchFamily="50" charset="-128"/>
                <a:cs typeface="Meiryo UI" pitchFamily="50" charset="-128"/>
              </a:rPr>
              <a:t>1</a:t>
            </a:r>
            <a:r>
              <a:rPr lang="ja-JP" altLang="en-US" sz="1600" dirty="0" smtClean="0">
                <a:latin typeface="Meiryo UI" pitchFamily="50" charset="-128"/>
                <a:ea typeface="Meiryo UI" pitchFamily="50" charset="-128"/>
                <a:cs typeface="Meiryo UI" pitchFamily="50" charset="-128"/>
              </a:rPr>
              <a:t>９日（火）～</a:t>
            </a:r>
            <a:r>
              <a:rPr lang="ja-JP" altLang="en-US" sz="1600" dirty="0">
                <a:latin typeface="Meiryo UI" pitchFamily="50" charset="-128"/>
                <a:ea typeface="Meiryo UI" pitchFamily="50" charset="-128"/>
                <a:cs typeface="Meiryo UI" pitchFamily="50" charset="-128"/>
              </a:rPr>
              <a:t>８</a:t>
            </a:r>
            <a:r>
              <a:rPr lang="ja-JP" altLang="en-US" sz="1600" dirty="0" smtClean="0">
                <a:latin typeface="Meiryo UI" pitchFamily="50" charset="-128"/>
                <a:ea typeface="Meiryo UI" pitchFamily="50" charset="-128"/>
                <a:cs typeface="Meiryo UI" pitchFamily="50" charset="-128"/>
              </a:rPr>
              <a:t>月</a:t>
            </a:r>
            <a:r>
              <a:rPr lang="ja-JP" altLang="en-US" sz="1600" dirty="0">
                <a:latin typeface="Meiryo UI" pitchFamily="50" charset="-128"/>
                <a:ea typeface="Meiryo UI" pitchFamily="50" charset="-128"/>
                <a:cs typeface="Meiryo UI" pitchFamily="50" charset="-128"/>
              </a:rPr>
              <a:t>１２</a:t>
            </a:r>
            <a:r>
              <a:rPr lang="ja-JP" altLang="en-US" sz="1600" dirty="0" smtClean="0">
                <a:latin typeface="Meiryo UI" pitchFamily="50" charset="-128"/>
                <a:ea typeface="Meiryo UI" pitchFamily="50" charset="-128"/>
                <a:cs typeface="Meiryo UI" pitchFamily="50" charset="-128"/>
              </a:rPr>
              <a:t>日（金）</a:t>
            </a:r>
            <a:endParaRPr lang="en-US" altLang="ja-JP" sz="1600" dirty="0">
              <a:latin typeface="Meiryo UI" pitchFamily="50" charset="-128"/>
              <a:ea typeface="Meiryo UI" pitchFamily="50" charset="-128"/>
              <a:cs typeface="Meiryo UI" pitchFamily="50" charset="-128"/>
            </a:endParaRPr>
          </a:p>
          <a:p>
            <a:pPr eaLnBrk="1" hangingPunct="1">
              <a:lnSpc>
                <a:spcPts val="1600"/>
              </a:lnSpc>
              <a:spcAft>
                <a:spcPct val="50000"/>
              </a:spcAft>
            </a:pPr>
            <a:r>
              <a:rPr lang="ja-JP" altLang="en-US" sz="1600" dirty="0">
                <a:latin typeface="Meiryo UI" pitchFamily="50" charset="-128"/>
                <a:ea typeface="Meiryo UI" pitchFamily="50" charset="-128"/>
                <a:cs typeface="Meiryo UI" pitchFamily="50" charset="-128"/>
              </a:rPr>
              <a:t>・対象者数 </a:t>
            </a:r>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8,020</a:t>
            </a:r>
            <a:r>
              <a:rPr lang="ja-JP" altLang="en-US" sz="1600" dirty="0" smtClean="0">
                <a:latin typeface="Meiryo UI" pitchFamily="50" charset="-128"/>
                <a:ea typeface="Meiryo UI" pitchFamily="50" charset="-128"/>
                <a:cs typeface="Meiryo UI" pitchFamily="50" charset="-128"/>
              </a:rPr>
              <a:t>人</a:t>
            </a:r>
            <a:r>
              <a:rPr lang="ja-JP" altLang="en-US" sz="1600" dirty="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令和３年度</a:t>
            </a:r>
            <a:r>
              <a:rPr lang="ja-JP" altLang="en-US" sz="1600" dirty="0">
                <a:latin typeface="Meiryo UI" pitchFamily="50" charset="-128"/>
                <a:ea typeface="Meiryo UI" pitchFamily="50" charset="-128"/>
                <a:cs typeface="Meiryo UI" pitchFamily="50" charset="-128"/>
              </a:rPr>
              <a:t>末で退職、</a:t>
            </a:r>
            <a:r>
              <a:rPr lang="ja-JP" altLang="en-US" sz="1600" dirty="0" smtClean="0">
                <a:latin typeface="Meiryo UI" pitchFamily="50" charset="-128"/>
                <a:ea typeface="Meiryo UI" pitchFamily="50" charset="-128"/>
                <a:cs typeface="Meiryo UI" pitchFamily="50" charset="-128"/>
              </a:rPr>
              <a:t>令和４年度</a:t>
            </a:r>
            <a:r>
              <a:rPr lang="ja-JP" altLang="en-US" sz="1600" dirty="0">
                <a:latin typeface="Meiryo UI" pitchFamily="50" charset="-128"/>
                <a:ea typeface="Meiryo UI" pitchFamily="50" charset="-128"/>
                <a:cs typeface="Meiryo UI" pitchFamily="50" charset="-128"/>
              </a:rPr>
              <a:t>他団体へ派遣中の職員等は除く）</a:t>
            </a:r>
          </a:p>
          <a:p>
            <a:pPr eaLnBrk="1" hangingPunct="1">
              <a:lnSpc>
                <a:spcPts val="1600"/>
              </a:lnSpc>
              <a:spcAft>
                <a:spcPct val="50000"/>
              </a:spcAft>
            </a:pPr>
            <a:r>
              <a:rPr lang="ja-JP" altLang="en-US" sz="1600" dirty="0">
                <a:latin typeface="Meiryo UI" pitchFamily="50" charset="-128"/>
                <a:ea typeface="Meiryo UI" pitchFamily="50" charset="-128"/>
                <a:cs typeface="Meiryo UI" pitchFamily="50" charset="-128"/>
              </a:rPr>
              <a:t>・回答数　　：</a:t>
            </a:r>
            <a:r>
              <a:rPr lang="en-US" altLang="ja-JP" sz="1600" dirty="0" smtClean="0">
                <a:latin typeface="Meiryo UI" pitchFamily="50" charset="-128"/>
                <a:ea typeface="Meiryo UI" pitchFamily="50" charset="-128"/>
                <a:cs typeface="Meiryo UI" pitchFamily="50" charset="-128"/>
              </a:rPr>
              <a:t>6,921</a:t>
            </a:r>
            <a:r>
              <a:rPr lang="ja-JP" altLang="en-US" sz="1600" dirty="0" smtClean="0">
                <a:latin typeface="Meiryo UI" pitchFamily="50" charset="-128"/>
                <a:ea typeface="Meiryo UI" pitchFamily="50" charset="-128"/>
                <a:cs typeface="Meiryo UI" pitchFamily="50" charset="-128"/>
              </a:rPr>
              <a:t>人／</a:t>
            </a:r>
            <a:r>
              <a:rPr lang="en-US" altLang="ja-JP" sz="1600" dirty="0" smtClean="0">
                <a:latin typeface="Meiryo UI" pitchFamily="50" charset="-128"/>
                <a:ea typeface="Meiryo UI" pitchFamily="50" charset="-128"/>
                <a:cs typeface="Meiryo UI" pitchFamily="50" charset="-128"/>
              </a:rPr>
              <a:t>8,020</a:t>
            </a:r>
            <a:r>
              <a:rPr lang="ja-JP" altLang="en-US" sz="1600" dirty="0" smtClean="0">
                <a:latin typeface="Meiryo UI" pitchFamily="50" charset="-128"/>
                <a:ea typeface="Meiryo UI" pitchFamily="50" charset="-128"/>
                <a:cs typeface="Meiryo UI" pitchFamily="50" charset="-128"/>
              </a:rPr>
              <a:t>人</a:t>
            </a:r>
            <a:r>
              <a:rPr lang="ja-JP" altLang="en-US" sz="1600" dirty="0">
                <a:latin typeface="Meiryo UI" pitchFamily="50" charset="-128"/>
                <a:ea typeface="Meiryo UI" pitchFamily="50" charset="-128"/>
                <a:cs typeface="Meiryo UI" pitchFamily="50" charset="-128"/>
              </a:rPr>
              <a:t>（約</a:t>
            </a:r>
            <a:r>
              <a:rPr lang="en-US" altLang="ja-JP" sz="1600" dirty="0">
                <a:latin typeface="Meiryo UI" pitchFamily="50" charset="-128"/>
                <a:ea typeface="Meiryo UI" pitchFamily="50" charset="-128"/>
                <a:cs typeface="Meiryo UI" pitchFamily="50" charset="-128"/>
              </a:rPr>
              <a:t>86</a:t>
            </a:r>
            <a:r>
              <a:rPr lang="ja-JP" altLang="en-US" sz="1600" dirty="0">
                <a:latin typeface="Meiryo UI" pitchFamily="50" charset="-128"/>
                <a:ea typeface="Meiryo UI" pitchFamily="50" charset="-128"/>
                <a:cs typeface="Meiryo UI" pitchFamily="50" charset="-128"/>
              </a:rPr>
              <a:t>％）</a:t>
            </a:r>
            <a:endParaRPr lang="en-US" altLang="ja-JP" sz="1600" dirty="0">
              <a:latin typeface="Meiryo UI" pitchFamily="50" charset="-128"/>
              <a:ea typeface="Meiryo UI" pitchFamily="50" charset="-128"/>
              <a:cs typeface="Meiryo UI" pitchFamily="50" charset="-128"/>
            </a:endParaRPr>
          </a:p>
        </p:txBody>
      </p:sp>
      <p:sp>
        <p:nvSpPr>
          <p:cNvPr id="12294"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（１）　</a:t>
            </a:r>
            <a:r>
              <a:rPr lang="ja-JP" altLang="en-US" dirty="0" smtClean="0">
                <a:solidFill>
                  <a:schemeClr val="tx1"/>
                </a:solidFill>
                <a:latin typeface="HGP創英角ｺﾞｼｯｸUB" pitchFamily="50" charset="-128"/>
                <a:ea typeface="HGP創英角ｺﾞｼｯｸUB" pitchFamily="50" charset="-128"/>
              </a:rPr>
              <a:t>令和</a:t>
            </a:r>
            <a:r>
              <a:rPr lang="ja-JP" altLang="en-US" dirty="0">
                <a:solidFill>
                  <a:schemeClr val="tx1"/>
                </a:solidFill>
                <a:latin typeface="HGP創英角ｺﾞｼｯｸUB" pitchFamily="50" charset="-128"/>
                <a:ea typeface="HGP創英角ｺﾞｼｯｸUB" pitchFamily="50" charset="-128"/>
              </a:rPr>
              <a:t>３</a:t>
            </a:r>
            <a:r>
              <a:rPr lang="ja-JP" altLang="en-US" dirty="0" smtClean="0">
                <a:solidFill>
                  <a:schemeClr val="tx1"/>
                </a:solidFill>
                <a:latin typeface="HGP創英角ｺﾞｼｯｸUB" pitchFamily="50" charset="-128"/>
                <a:ea typeface="HGP創英角ｺﾞｼｯｸUB" pitchFamily="50" charset="-128"/>
              </a:rPr>
              <a:t>年度</a:t>
            </a:r>
            <a:r>
              <a:rPr lang="ja-JP" altLang="en-US" dirty="0">
                <a:solidFill>
                  <a:schemeClr val="tx1"/>
                </a:solidFill>
                <a:latin typeface="HGP創英角ｺﾞｼｯｸUB" pitchFamily="50" charset="-128"/>
                <a:ea typeface="HGP創英角ｺﾞｼｯｸUB" pitchFamily="50" charset="-128"/>
              </a:rPr>
              <a:t>の人事評価結果の分析</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D07A8F8F-25EC-4BB7-9D95-16D500866012}" type="slidenum">
              <a:rPr lang="en-US" altLang="ja-JP" sz="1200" smtClean="0"/>
              <a:pPr/>
              <a:t>6</a:t>
            </a:fld>
            <a:endParaRPr lang="en-US" altLang="ja-JP" sz="1200" dirty="0"/>
          </a:p>
        </p:txBody>
      </p:sp>
      <p:sp>
        <p:nvSpPr>
          <p:cNvPr id="13315"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8201" name="Rectangle 80"/>
          <p:cNvSpPr>
            <a:spLocks noChangeArrowheads="1"/>
          </p:cNvSpPr>
          <p:nvPr/>
        </p:nvSpPr>
        <p:spPr bwMode="auto">
          <a:xfrm>
            <a:off x="323850" y="5084763"/>
            <a:ext cx="8702675" cy="1081087"/>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25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○昨年度のアンケート結果と概ね同様に、約</a:t>
            </a:r>
            <a:r>
              <a:rPr lang="en-US" altLang="ja-JP" sz="1300" dirty="0" smtClean="0">
                <a:solidFill>
                  <a:schemeClr val="tx1"/>
                </a:solidFill>
                <a:latin typeface="Meiryo UI" pitchFamily="50" charset="-128"/>
                <a:ea typeface="Meiryo UI" pitchFamily="50" charset="-128"/>
                <a:cs typeface="Meiryo UI" pitchFamily="50" charset="-128"/>
              </a:rPr>
              <a:t>82</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が「納得できた」と回答。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5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○納得できなかった理由は、「実際の行動や事実をあげるなど、具体的な説明がなかった」など「説明が不十分」とする回答が合</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5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　わせて約</a:t>
            </a:r>
            <a:r>
              <a:rPr lang="en-US" altLang="ja-JP" sz="1300" dirty="0" smtClean="0">
                <a:solidFill>
                  <a:schemeClr val="tx1"/>
                </a:solidFill>
                <a:latin typeface="Meiryo UI" pitchFamily="50" charset="-128"/>
                <a:ea typeface="Meiryo UI" pitchFamily="50" charset="-128"/>
                <a:cs typeface="Meiryo UI" pitchFamily="50" charset="-128"/>
              </a:rPr>
              <a:t>31%</a:t>
            </a:r>
            <a:r>
              <a:rPr lang="ja-JP" altLang="en-US" sz="1300" dirty="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①②</a:t>
            </a:r>
            <a:r>
              <a:rPr lang="en-US" altLang="ja-JP" sz="1300" dirty="0">
                <a:solidFill>
                  <a:schemeClr val="tx1"/>
                </a:solidFill>
                <a:latin typeface="Meiryo UI" pitchFamily="50" charset="-128"/>
                <a:ea typeface="Meiryo UI" pitchFamily="50" charset="-128"/>
                <a:cs typeface="Meiryo UI" pitchFamily="50" charset="-128"/>
              </a:rPr>
              <a:t>】</a:t>
            </a:r>
          </a:p>
        </p:txBody>
      </p:sp>
      <p:sp>
        <p:nvSpPr>
          <p:cNvPr id="12" name="AutoShape 84"/>
          <p:cNvSpPr>
            <a:spLocks noChangeArrowheads="1"/>
          </p:cNvSpPr>
          <p:nvPr/>
        </p:nvSpPr>
        <p:spPr bwMode="auto">
          <a:xfrm>
            <a:off x="244475" y="754063"/>
            <a:ext cx="6991350" cy="442912"/>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①　面談（期初、期中、評価前、開示）の納得感について</a:t>
            </a:r>
          </a:p>
        </p:txBody>
      </p:sp>
      <p:sp>
        <p:nvSpPr>
          <p:cNvPr id="13" name="Rectangle 80"/>
          <p:cNvSpPr>
            <a:spLocks noChangeArrowheads="1"/>
          </p:cNvSpPr>
          <p:nvPr/>
        </p:nvSpPr>
        <p:spPr bwMode="auto">
          <a:xfrm>
            <a:off x="212229" y="1412874"/>
            <a:ext cx="3135635" cy="575965"/>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0000" tIns="46800" anchor="ctr"/>
          <a:lstStyle/>
          <a:p>
            <a:pPr eaLnBrk="1" hangingPunct="1">
              <a:tabLst>
                <a:tab pos="4187825" algn="l"/>
              </a:tabLst>
              <a:defRPr/>
            </a:pPr>
            <a:r>
              <a:rPr lang="ja-JP" altLang="en-US" sz="1400" b="1" dirty="0">
                <a:latin typeface="Meiryo UI" pitchFamily="50" charset="-128"/>
                <a:ea typeface="Meiryo UI" pitchFamily="50" charset="-128"/>
                <a:cs typeface="Meiryo UI" pitchFamily="50" charset="-128"/>
              </a:rPr>
              <a:t>■納得感</a:t>
            </a:r>
            <a:endParaRPr lang="en-US" altLang="ja-JP" sz="1400" b="1" dirty="0">
              <a:latin typeface="Meiryo UI" pitchFamily="50" charset="-128"/>
              <a:ea typeface="Meiryo UI" pitchFamily="50" charset="-128"/>
              <a:cs typeface="Meiryo UI" pitchFamily="50" charset="-128"/>
            </a:endParaRPr>
          </a:p>
          <a:p>
            <a:pPr eaLnBrk="1" hangingPunct="1">
              <a:tabLst>
                <a:tab pos="4187825" algn="l"/>
              </a:tabLst>
              <a:defRPr/>
            </a:pPr>
            <a:r>
              <a:rPr lang="ja-JP" altLang="en-US" sz="1400" b="1" dirty="0">
                <a:latin typeface="Meiryo UI" pitchFamily="50" charset="-128"/>
                <a:ea typeface="Meiryo UI" pitchFamily="50" charset="-128"/>
                <a:cs typeface="Meiryo UI" pitchFamily="50" charset="-128"/>
              </a:rPr>
              <a:t>（</a:t>
            </a:r>
            <a:r>
              <a:rPr lang="en-US" altLang="ja-JP" sz="1400" b="1" dirty="0">
                <a:latin typeface="Meiryo UI" pitchFamily="50" charset="-128"/>
                <a:ea typeface="Meiryo UI" pitchFamily="50" charset="-128"/>
                <a:cs typeface="Meiryo UI" pitchFamily="50" charset="-128"/>
              </a:rPr>
              <a:t> </a:t>
            </a:r>
            <a:r>
              <a:rPr lang="en-US" altLang="ja-JP" sz="1400" b="1" dirty="0" smtClean="0">
                <a:latin typeface="Meiryo UI" pitchFamily="50" charset="-128"/>
                <a:ea typeface="Meiryo UI" pitchFamily="50" charset="-128"/>
                <a:cs typeface="Meiryo UI" pitchFamily="50" charset="-128"/>
              </a:rPr>
              <a:t>R4</a:t>
            </a:r>
            <a:r>
              <a:rPr lang="ja-JP" altLang="en-US" sz="1400" b="1"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R3</a:t>
            </a:r>
            <a:r>
              <a:rPr lang="ja-JP" altLang="en-US" sz="1400" b="1" dirty="0" smtClean="0">
                <a:latin typeface="Meiryo UI" pitchFamily="50" charset="-128"/>
                <a:ea typeface="Meiryo UI" pitchFamily="50" charset="-128"/>
                <a:cs typeface="Meiryo UI" pitchFamily="50" charset="-128"/>
              </a:rPr>
              <a:t>アンケート</a:t>
            </a:r>
            <a:r>
              <a:rPr lang="ja-JP" altLang="en-US" sz="1400" b="1" dirty="0">
                <a:latin typeface="Meiryo UI" pitchFamily="50" charset="-128"/>
                <a:ea typeface="Meiryo UI" pitchFamily="50" charset="-128"/>
                <a:cs typeface="Meiryo UI" pitchFamily="50" charset="-128"/>
              </a:rPr>
              <a:t>の比較）</a:t>
            </a:r>
            <a:endParaRPr lang="en-US" altLang="ja-JP" sz="1400" b="1" dirty="0">
              <a:latin typeface="Meiryo UI" pitchFamily="50" charset="-128"/>
              <a:ea typeface="Meiryo UI" pitchFamily="50" charset="-128"/>
              <a:cs typeface="Meiryo UI" pitchFamily="50" charset="-128"/>
            </a:endParaRPr>
          </a:p>
        </p:txBody>
      </p:sp>
      <p:sp>
        <p:nvSpPr>
          <p:cNvPr id="19" name="Rectangle 80"/>
          <p:cNvSpPr>
            <a:spLocks noChangeArrowheads="1"/>
          </p:cNvSpPr>
          <p:nvPr/>
        </p:nvSpPr>
        <p:spPr bwMode="auto">
          <a:xfrm>
            <a:off x="3563889" y="1412875"/>
            <a:ext cx="3600400" cy="57596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0000" tIns="46800" anchor="ctr"/>
          <a:lstStyle/>
          <a:p>
            <a:pPr eaLnBrk="1" hangingPunct="1">
              <a:tabLst>
                <a:tab pos="4187825" algn="l"/>
              </a:tabLst>
              <a:defRPr/>
            </a:pPr>
            <a:r>
              <a:rPr lang="ja-JP" altLang="en-US" sz="1400" b="1" dirty="0">
                <a:latin typeface="Meiryo UI" pitchFamily="50" charset="-128"/>
                <a:ea typeface="Meiryo UI" pitchFamily="50" charset="-128"/>
                <a:cs typeface="Meiryo UI" pitchFamily="50" charset="-128"/>
              </a:rPr>
              <a:t>■納得できなかった理由</a:t>
            </a:r>
            <a:endParaRPr lang="en-US" altLang="ja-JP" sz="1400" b="1" dirty="0">
              <a:latin typeface="Meiryo UI" pitchFamily="50" charset="-128"/>
              <a:ea typeface="Meiryo UI" pitchFamily="50" charset="-128"/>
              <a:cs typeface="Meiryo UI" pitchFamily="50" charset="-128"/>
            </a:endParaRPr>
          </a:p>
          <a:p>
            <a:pPr eaLnBrk="1" hangingPunct="1">
              <a:tabLst>
                <a:tab pos="4187825" algn="l"/>
              </a:tabLst>
              <a:defRPr/>
            </a:pPr>
            <a:r>
              <a:rPr lang="ja-JP" altLang="en-US" sz="1400" b="1" dirty="0">
                <a:latin typeface="Meiryo UI" pitchFamily="50" charset="-128"/>
                <a:ea typeface="Meiryo UI" pitchFamily="50" charset="-128"/>
                <a:cs typeface="Meiryo UI" pitchFamily="50" charset="-128"/>
              </a:rPr>
              <a:t>（</a:t>
            </a:r>
            <a:r>
              <a:rPr lang="en-US" altLang="ja-JP" sz="1400" b="1" dirty="0">
                <a:latin typeface="Meiryo UI" pitchFamily="50" charset="-128"/>
                <a:ea typeface="Meiryo UI" pitchFamily="50" charset="-128"/>
                <a:cs typeface="Meiryo UI" pitchFamily="50" charset="-128"/>
              </a:rPr>
              <a:t> </a:t>
            </a:r>
            <a:r>
              <a:rPr lang="en-US" altLang="ja-JP" sz="1400" b="1" dirty="0" smtClean="0">
                <a:latin typeface="Meiryo UI" pitchFamily="50" charset="-128"/>
                <a:ea typeface="Meiryo UI" pitchFamily="50" charset="-128"/>
                <a:cs typeface="Meiryo UI" pitchFamily="50" charset="-128"/>
              </a:rPr>
              <a:t>R4</a:t>
            </a:r>
            <a:r>
              <a:rPr lang="ja-JP" altLang="en-US" sz="1400" b="1" dirty="0" smtClean="0">
                <a:latin typeface="Meiryo UI" pitchFamily="50" charset="-128"/>
                <a:ea typeface="Meiryo UI" pitchFamily="50" charset="-128"/>
                <a:cs typeface="Meiryo UI" pitchFamily="50" charset="-128"/>
              </a:rPr>
              <a:t>・</a:t>
            </a:r>
            <a:r>
              <a:rPr lang="en-US" altLang="ja-JP" sz="1400" b="1" dirty="0" smtClean="0">
                <a:latin typeface="Meiryo UI" pitchFamily="50" charset="-128"/>
                <a:ea typeface="Meiryo UI" pitchFamily="50" charset="-128"/>
                <a:cs typeface="Meiryo UI" pitchFamily="50" charset="-128"/>
              </a:rPr>
              <a:t>R3 </a:t>
            </a:r>
            <a:r>
              <a:rPr lang="ja-JP" altLang="en-US" sz="1400" b="1" dirty="0">
                <a:latin typeface="Meiryo UI" pitchFamily="50" charset="-128"/>
                <a:ea typeface="Meiryo UI" pitchFamily="50" charset="-128"/>
                <a:cs typeface="Meiryo UI" pitchFamily="50" charset="-128"/>
              </a:rPr>
              <a:t>アンケートの比較）</a:t>
            </a:r>
          </a:p>
        </p:txBody>
      </p:sp>
      <p:sp>
        <p:nvSpPr>
          <p:cNvPr id="10" name="二等辺三角形 9"/>
          <p:cNvSpPr/>
          <p:nvPr/>
        </p:nvSpPr>
        <p:spPr bwMode="auto">
          <a:xfrm flipV="1">
            <a:off x="3923928" y="6165304"/>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dirty="0">
              <a:solidFill>
                <a:schemeClr val="tx1"/>
              </a:solidFill>
            </a:endParaRPr>
          </a:p>
        </p:txBody>
      </p:sp>
      <p:sp>
        <p:nvSpPr>
          <p:cNvPr id="11" name="角丸四角形 10"/>
          <p:cNvSpPr/>
          <p:nvPr/>
        </p:nvSpPr>
        <p:spPr bwMode="auto">
          <a:xfrm>
            <a:off x="244475" y="6318250"/>
            <a:ext cx="8782050" cy="360363"/>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marL="285750" indent="-285750" eaLnBrk="1" hangingPunct="1">
              <a:buFont typeface="Wingdings" panose="05000000000000000000" pitchFamily="2" charset="2"/>
              <a:buChar char="Ø"/>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面談の納得感は毎年増加傾向であり、多くの職員の理解が得られている。</a:t>
            </a:r>
          </a:p>
        </p:txBody>
      </p:sp>
      <p:pic>
        <p:nvPicPr>
          <p:cNvPr id="7" name="図 6"/>
          <p:cNvPicPr>
            <a:picLocks noChangeAspect="1"/>
          </p:cNvPicPr>
          <p:nvPr/>
        </p:nvPicPr>
        <p:blipFill>
          <a:blip r:embed="rId3"/>
          <a:stretch>
            <a:fillRect/>
          </a:stretch>
        </p:blipFill>
        <p:spPr>
          <a:xfrm>
            <a:off x="-74809" y="1700856"/>
            <a:ext cx="3227456" cy="3664781"/>
          </a:xfrm>
          <a:prstGeom prst="rect">
            <a:avLst/>
          </a:prstGeom>
        </p:spPr>
      </p:pic>
      <p:pic>
        <p:nvPicPr>
          <p:cNvPr id="8" name="図 7"/>
          <p:cNvPicPr>
            <a:picLocks noChangeAspect="1"/>
          </p:cNvPicPr>
          <p:nvPr/>
        </p:nvPicPr>
        <p:blipFill>
          <a:blip r:embed="rId4"/>
          <a:stretch>
            <a:fillRect/>
          </a:stretch>
        </p:blipFill>
        <p:spPr>
          <a:xfrm>
            <a:off x="2865609" y="1928144"/>
            <a:ext cx="6164803" cy="30918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824FE3B6-0AFA-476F-A1DE-3C766A45824F}" type="slidenum">
              <a:rPr lang="en-US" altLang="ja-JP" sz="1200" smtClean="0">
                <a:solidFill>
                  <a:srgbClr val="000000"/>
                </a:solidFill>
              </a:rPr>
              <a:pPr/>
              <a:t>7</a:t>
            </a:fld>
            <a:endParaRPr lang="en-US" altLang="ja-JP" sz="1200" dirty="0">
              <a:solidFill>
                <a:srgbClr val="000000"/>
              </a:solidFill>
            </a:endParaRPr>
          </a:p>
        </p:txBody>
      </p:sp>
      <p:sp>
        <p:nvSpPr>
          <p:cNvPr id="14339"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8201" name="Rectangle 80"/>
          <p:cNvSpPr>
            <a:spLocks noChangeArrowheads="1"/>
          </p:cNvSpPr>
          <p:nvPr/>
        </p:nvSpPr>
        <p:spPr bwMode="auto">
          <a:xfrm>
            <a:off x="234950" y="5300663"/>
            <a:ext cx="8801100" cy="720625"/>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22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○昨年度のアンケート結果と概ね同様に、約</a:t>
            </a:r>
            <a:r>
              <a:rPr lang="en-US" altLang="ja-JP" sz="1300" dirty="0" smtClean="0">
                <a:solidFill>
                  <a:schemeClr val="tx1"/>
                </a:solidFill>
                <a:latin typeface="Meiryo UI" pitchFamily="50" charset="-128"/>
                <a:ea typeface="Meiryo UI" pitchFamily="50" charset="-128"/>
                <a:cs typeface="Meiryo UI" pitchFamily="50" charset="-128"/>
              </a:rPr>
              <a:t>82%</a:t>
            </a:r>
            <a:r>
              <a:rPr lang="ja-JP" altLang="en-US" sz="1300" dirty="0">
                <a:solidFill>
                  <a:schemeClr val="tx1"/>
                </a:solidFill>
                <a:latin typeface="Meiryo UI" pitchFamily="50" charset="-128"/>
                <a:ea typeface="Meiryo UI" pitchFamily="50" charset="-128"/>
                <a:cs typeface="Meiryo UI" pitchFamily="50" charset="-128"/>
              </a:rPr>
              <a:t>の職員が「納得できた」と回答。</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2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○納得できなかった理由は</a:t>
            </a:r>
            <a:r>
              <a:rPr lang="ja-JP" altLang="en-US" sz="1300" dirty="0" smtClean="0">
                <a:solidFill>
                  <a:schemeClr val="tx1"/>
                </a:solidFill>
                <a:latin typeface="Meiryo UI" pitchFamily="50" charset="-128"/>
                <a:ea typeface="Meiryo UI" pitchFamily="50" charset="-128"/>
                <a:cs typeface="Meiryo UI" pitchFamily="50" charset="-128"/>
              </a:rPr>
              <a:t>、概ね昨年度と同様の結果となった。</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AutoShape 84"/>
          <p:cNvSpPr>
            <a:spLocks noChangeArrowheads="1"/>
          </p:cNvSpPr>
          <p:nvPr/>
        </p:nvSpPr>
        <p:spPr bwMode="auto">
          <a:xfrm>
            <a:off x="234950" y="825500"/>
            <a:ext cx="6078538" cy="44291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rgbClr val="000000"/>
                </a:solidFill>
                <a:latin typeface="Meiryo UI" pitchFamily="50" charset="-128"/>
                <a:ea typeface="Meiryo UI" pitchFamily="50" charset="-128"/>
                <a:cs typeface="Meiryo UI" pitchFamily="50" charset="-128"/>
              </a:rPr>
              <a:t>②</a:t>
            </a:r>
            <a:r>
              <a:rPr lang="ja-JP" altLang="en-US" sz="2000" b="1" dirty="0">
                <a:solidFill>
                  <a:schemeClr val="tx1"/>
                </a:solidFill>
                <a:latin typeface="Meiryo UI" pitchFamily="50" charset="-128"/>
                <a:ea typeface="Meiryo UI" pitchFamily="50" charset="-128"/>
                <a:cs typeface="Meiryo UI" pitchFamily="50" charset="-128"/>
              </a:rPr>
              <a:t>　</a:t>
            </a:r>
            <a:r>
              <a:rPr lang="ja-JP" altLang="en-US" sz="2000" b="1" dirty="0">
                <a:solidFill>
                  <a:srgbClr val="000000"/>
                </a:solidFill>
                <a:latin typeface="Meiryo UI" pitchFamily="50" charset="-128"/>
                <a:ea typeface="Meiryo UI" pitchFamily="50" charset="-128"/>
                <a:cs typeface="Meiryo UI" pitchFamily="50" charset="-128"/>
              </a:rPr>
              <a:t>絶対（二次）評価結果の納得感について</a:t>
            </a:r>
          </a:p>
        </p:txBody>
      </p:sp>
      <p:sp>
        <p:nvSpPr>
          <p:cNvPr id="15" name="Rectangle 80"/>
          <p:cNvSpPr>
            <a:spLocks noChangeArrowheads="1"/>
          </p:cNvSpPr>
          <p:nvPr/>
        </p:nvSpPr>
        <p:spPr bwMode="auto">
          <a:xfrm>
            <a:off x="4500563" y="1385888"/>
            <a:ext cx="3025775" cy="485775"/>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0000" tIns="46800" anchor="ctr"/>
          <a:lstStyle/>
          <a:p>
            <a:pPr eaLnBrk="1" hangingPunct="1">
              <a:tabLst>
                <a:tab pos="4187825" algn="l"/>
              </a:tabLst>
              <a:defRPr/>
            </a:pPr>
            <a:r>
              <a:rPr lang="ja-JP" altLang="en-US" sz="1400" b="1" dirty="0">
                <a:solidFill>
                  <a:schemeClr val="bg1"/>
                </a:solidFill>
                <a:latin typeface="Meiryo UI" pitchFamily="50" charset="-128"/>
                <a:ea typeface="Meiryo UI" pitchFamily="50" charset="-128"/>
                <a:cs typeface="Meiryo UI" pitchFamily="50" charset="-128"/>
              </a:rPr>
              <a:t>■納得できなかった理由</a:t>
            </a:r>
            <a:endParaRPr lang="en-US" altLang="ja-JP" sz="1400" b="1" dirty="0">
              <a:solidFill>
                <a:schemeClr val="bg1"/>
              </a:solidFill>
              <a:latin typeface="Meiryo UI" pitchFamily="50" charset="-128"/>
              <a:ea typeface="Meiryo UI" pitchFamily="50" charset="-128"/>
              <a:cs typeface="Meiryo UI" pitchFamily="50" charset="-128"/>
            </a:endParaRPr>
          </a:p>
          <a:p>
            <a:pPr eaLnBrk="1" hangingPunct="1">
              <a:tabLst>
                <a:tab pos="4187825" algn="l"/>
              </a:tabLst>
              <a:defRPr/>
            </a:pPr>
            <a:r>
              <a:rPr lang="ja-JP" altLang="en-US" sz="1400" b="1" dirty="0">
                <a:solidFill>
                  <a:schemeClr val="bg1"/>
                </a:solidFill>
                <a:latin typeface="Meiryo UI" pitchFamily="50" charset="-128"/>
                <a:ea typeface="Meiryo UI" pitchFamily="50" charset="-128"/>
                <a:cs typeface="Meiryo UI" pitchFamily="50" charset="-128"/>
              </a:rPr>
              <a:t>（</a:t>
            </a:r>
            <a:r>
              <a:rPr lang="en-US" altLang="ja-JP" sz="1400" b="1" dirty="0">
                <a:solidFill>
                  <a:schemeClr val="bg1"/>
                </a:solidFill>
                <a:latin typeface="Meiryo UI" pitchFamily="50" charset="-128"/>
                <a:ea typeface="Meiryo UI" pitchFamily="50" charset="-128"/>
                <a:cs typeface="Meiryo UI" pitchFamily="50" charset="-128"/>
              </a:rPr>
              <a:t> </a:t>
            </a:r>
            <a:r>
              <a:rPr lang="en-US" altLang="ja-JP" sz="1400" b="1" dirty="0" smtClean="0">
                <a:solidFill>
                  <a:schemeClr val="bg1"/>
                </a:solidFill>
                <a:latin typeface="Meiryo UI" pitchFamily="50" charset="-128"/>
                <a:ea typeface="Meiryo UI" pitchFamily="50" charset="-128"/>
                <a:cs typeface="Meiryo UI" pitchFamily="50" charset="-128"/>
              </a:rPr>
              <a:t>R</a:t>
            </a:r>
            <a:r>
              <a:rPr lang="en-US" altLang="ja-JP" sz="1400" b="1" dirty="0">
                <a:solidFill>
                  <a:schemeClr val="bg1"/>
                </a:solidFill>
                <a:latin typeface="Meiryo UI" pitchFamily="50" charset="-128"/>
                <a:ea typeface="Meiryo UI" pitchFamily="50" charset="-128"/>
                <a:cs typeface="Meiryo UI" pitchFamily="50" charset="-128"/>
              </a:rPr>
              <a:t>4</a:t>
            </a:r>
            <a:r>
              <a:rPr lang="ja-JP" altLang="en-US" sz="1400" b="1" dirty="0" smtClean="0">
                <a:solidFill>
                  <a:schemeClr val="bg1"/>
                </a:solidFill>
                <a:latin typeface="Meiryo UI" pitchFamily="50" charset="-128"/>
                <a:ea typeface="Meiryo UI" pitchFamily="50" charset="-128"/>
                <a:cs typeface="Meiryo UI" pitchFamily="50" charset="-128"/>
              </a:rPr>
              <a:t>・</a:t>
            </a:r>
            <a:r>
              <a:rPr lang="en-US" altLang="ja-JP" sz="1400" b="1" dirty="0" smtClean="0">
                <a:solidFill>
                  <a:schemeClr val="bg1"/>
                </a:solidFill>
                <a:latin typeface="Meiryo UI" pitchFamily="50" charset="-128"/>
                <a:ea typeface="Meiryo UI" pitchFamily="50" charset="-128"/>
                <a:cs typeface="Meiryo UI" pitchFamily="50" charset="-128"/>
              </a:rPr>
              <a:t>R</a:t>
            </a:r>
            <a:r>
              <a:rPr lang="en-US" altLang="ja-JP" sz="1400" b="1" dirty="0">
                <a:solidFill>
                  <a:schemeClr val="bg1"/>
                </a:solidFill>
                <a:latin typeface="Meiryo UI" pitchFamily="50" charset="-128"/>
                <a:ea typeface="Meiryo UI" pitchFamily="50" charset="-128"/>
                <a:cs typeface="Meiryo UI" pitchFamily="50" charset="-128"/>
              </a:rPr>
              <a:t>3</a:t>
            </a:r>
            <a:r>
              <a:rPr lang="ja-JP" altLang="en-US" sz="1400" b="1" dirty="0" smtClean="0">
                <a:solidFill>
                  <a:schemeClr val="bg1"/>
                </a:solidFill>
                <a:latin typeface="Meiryo UI" pitchFamily="50" charset="-128"/>
                <a:ea typeface="Meiryo UI" pitchFamily="50" charset="-128"/>
                <a:cs typeface="Meiryo UI" pitchFamily="50" charset="-128"/>
              </a:rPr>
              <a:t>アンケート</a:t>
            </a:r>
            <a:r>
              <a:rPr lang="ja-JP" altLang="en-US" sz="1400" b="1" dirty="0">
                <a:solidFill>
                  <a:schemeClr val="bg1"/>
                </a:solidFill>
                <a:latin typeface="Meiryo UI" pitchFamily="50" charset="-128"/>
                <a:ea typeface="Meiryo UI" pitchFamily="50" charset="-128"/>
                <a:cs typeface="Meiryo UI" pitchFamily="50" charset="-128"/>
              </a:rPr>
              <a:t>の比較）</a:t>
            </a:r>
          </a:p>
        </p:txBody>
      </p:sp>
      <p:sp>
        <p:nvSpPr>
          <p:cNvPr id="10" name="Rectangle 80"/>
          <p:cNvSpPr>
            <a:spLocks noChangeArrowheads="1"/>
          </p:cNvSpPr>
          <p:nvPr/>
        </p:nvSpPr>
        <p:spPr bwMode="auto">
          <a:xfrm>
            <a:off x="234950" y="1376363"/>
            <a:ext cx="3194050" cy="485775"/>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0000" tIns="46800" anchor="ctr"/>
          <a:lstStyle/>
          <a:p>
            <a:pPr eaLnBrk="1" hangingPunct="1">
              <a:tabLst>
                <a:tab pos="4187825" algn="l"/>
              </a:tabLst>
              <a:defRPr/>
            </a:pPr>
            <a:r>
              <a:rPr lang="ja-JP" altLang="en-US" sz="1400" b="1" dirty="0">
                <a:solidFill>
                  <a:schemeClr val="bg1"/>
                </a:solidFill>
                <a:latin typeface="Meiryo UI" pitchFamily="50" charset="-128"/>
                <a:ea typeface="Meiryo UI" pitchFamily="50" charset="-128"/>
                <a:cs typeface="Meiryo UI" pitchFamily="50" charset="-128"/>
              </a:rPr>
              <a:t>■納得感</a:t>
            </a:r>
            <a:endParaRPr lang="en-US" altLang="ja-JP" sz="1400" b="1" dirty="0">
              <a:solidFill>
                <a:schemeClr val="bg1"/>
              </a:solidFill>
              <a:latin typeface="Meiryo UI" pitchFamily="50" charset="-128"/>
              <a:ea typeface="Meiryo UI" pitchFamily="50" charset="-128"/>
              <a:cs typeface="Meiryo UI" pitchFamily="50" charset="-128"/>
            </a:endParaRPr>
          </a:p>
          <a:p>
            <a:pPr eaLnBrk="1" hangingPunct="1">
              <a:tabLst>
                <a:tab pos="4187825" algn="l"/>
              </a:tabLst>
              <a:defRPr/>
            </a:pPr>
            <a:r>
              <a:rPr lang="ja-JP" altLang="en-US" sz="1400" b="1" dirty="0">
                <a:solidFill>
                  <a:schemeClr val="bg1"/>
                </a:solidFill>
                <a:latin typeface="Meiryo UI" pitchFamily="50" charset="-128"/>
                <a:ea typeface="Meiryo UI" pitchFamily="50" charset="-128"/>
                <a:cs typeface="Meiryo UI" pitchFamily="50" charset="-128"/>
              </a:rPr>
              <a:t>（</a:t>
            </a:r>
            <a:r>
              <a:rPr lang="en-US" altLang="ja-JP" sz="1400" b="1" dirty="0">
                <a:solidFill>
                  <a:schemeClr val="bg1"/>
                </a:solidFill>
                <a:latin typeface="Meiryo UI" pitchFamily="50" charset="-128"/>
                <a:ea typeface="Meiryo UI" pitchFamily="50" charset="-128"/>
                <a:cs typeface="Meiryo UI" pitchFamily="50" charset="-128"/>
              </a:rPr>
              <a:t> </a:t>
            </a:r>
            <a:r>
              <a:rPr lang="en-US" altLang="ja-JP" sz="1400" b="1" dirty="0" smtClean="0">
                <a:solidFill>
                  <a:schemeClr val="bg1"/>
                </a:solidFill>
                <a:latin typeface="Meiryo UI" pitchFamily="50" charset="-128"/>
                <a:ea typeface="Meiryo UI" pitchFamily="50" charset="-128"/>
                <a:cs typeface="Meiryo UI" pitchFamily="50" charset="-128"/>
              </a:rPr>
              <a:t>R</a:t>
            </a:r>
            <a:r>
              <a:rPr lang="en-US" altLang="ja-JP" sz="1400" b="1" dirty="0">
                <a:solidFill>
                  <a:schemeClr val="bg1"/>
                </a:solidFill>
                <a:latin typeface="Meiryo UI" pitchFamily="50" charset="-128"/>
                <a:ea typeface="Meiryo UI" pitchFamily="50" charset="-128"/>
                <a:cs typeface="Meiryo UI" pitchFamily="50" charset="-128"/>
              </a:rPr>
              <a:t>4</a:t>
            </a:r>
            <a:r>
              <a:rPr lang="ja-JP" altLang="en-US" sz="1400" b="1" dirty="0" smtClean="0">
                <a:solidFill>
                  <a:schemeClr val="bg1"/>
                </a:solidFill>
                <a:latin typeface="Meiryo UI" pitchFamily="50" charset="-128"/>
                <a:ea typeface="Meiryo UI" pitchFamily="50" charset="-128"/>
                <a:cs typeface="Meiryo UI" pitchFamily="50" charset="-128"/>
              </a:rPr>
              <a:t>・</a:t>
            </a:r>
            <a:r>
              <a:rPr lang="en-US" altLang="ja-JP" sz="1400" b="1" dirty="0" smtClean="0">
                <a:solidFill>
                  <a:schemeClr val="bg1"/>
                </a:solidFill>
                <a:latin typeface="Meiryo UI" pitchFamily="50" charset="-128"/>
                <a:ea typeface="Meiryo UI" pitchFamily="50" charset="-128"/>
                <a:cs typeface="Meiryo UI" pitchFamily="50" charset="-128"/>
              </a:rPr>
              <a:t>R</a:t>
            </a:r>
            <a:r>
              <a:rPr lang="en-US" altLang="ja-JP" sz="1400" b="1" dirty="0">
                <a:solidFill>
                  <a:schemeClr val="bg1"/>
                </a:solidFill>
                <a:latin typeface="Meiryo UI" pitchFamily="50" charset="-128"/>
                <a:ea typeface="Meiryo UI" pitchFamily="50" charset="-128"/>
                <a:cs typeface="Meiryo UI" pitchFamily="50" charset="-128"/>
              </a:rPr>
              <a:t>3</a:t>
            </a:r>
            <a:r>
              <a:rPr lang="ja-JP" altLang="en-US" sz="1400" b="1" dirty="0" smtClean="0">
                <a:solidFill>
                  <a:schemeClr val="bg1"/>
                </a:solidFill>
                <a:latin typeface="Meiryo UI" pitchFamily="50" charset="-128"/>
                <a:ea typeface="Meiryo UI" pitchFamily="50" charset="-128"/>
                <a:cs typeface="Meiryo UI" pitchFamily="50" charset="-128"/>
              </a:rPr>
              <a:t>アンケート</a:t>
            </a:r>
            <a:r>
              <a:rPr lang="ja-JP" altLang="en-US" sz="1400" b="1" dirty="0">
                <a:solidFill>
                  <a:schemeClr val="bg1"/>
                </a:solidFill>
                <a:latin typeface="Meiryo UI" pitchFamily="50" charset="-128"/>
                <a:ea typeface="Meiryo UI" pitchFamily="50" charset="-128"/>
                <a:cs typeface="Meiryo UI" pitchFamily="50" charset="-128"/>
              </a:rPr>
              <a:t>の比較）</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2" name="角丸四角形 1"/>
          <p:cNvSpPr/>
          <p:nvPr/>
        </p:nvSpPr>
        <p:spPr bwMode="auto">
          <a:xfrm>
            <a:off x="254000" y="6237288"/>
            <a:ext cx="8782050" cy="360362"/>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marL="285750" indent="-285750" eaLnBrk="1" hangingPunct="1">
              <a:buFont typeface="Wingdings" panose="05000000000000000000" pitchFamily="2" charset="2"/>
              <a:buChar char="Ø"/>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昨年度に引き続き、納得感は高い水準で推移しており、絶対評価に関して多くの職員の理解が得られている。</a:t>
            </a:r>
          </a:p>
        </p:txBody>
      </p:sp>
      <p:sp>
        <p:nvSpPr>
          <p:cNvPr id="3" name="二等辺三角形 2"/>
          <p:cNvSpPr/>
          <p:nvPr/>
        </p:nvSpPr>
        <p:spPr bwMode="auto">
          <a:xfrm flipV="1">
            <a:off x="3563317" y="6093767"/>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dirty="0">
              <a:solidFill>
                <a:schemeClr val="tx1"/>
              </a:solidFill>
            </a:endParaRPr>
          </a:p>
        </p:txBody>
      </p:sp>
      <p:pic>
        <p:nvPicPr>
          <p:cNvPr id="6" name="図 5"/>
          <p:cNvPicPr>
            <a:picLocks noChangeAspect="1"/>
          </p:cNvPicPr>
          <p:nvPr/>
        </p:nvPicPr>
        <p:blipFill>
          <a:blip r:embed="rId3"/>
          <a:stretch>
            <a:fillRect/>
          </a:stretch>
        </p:blipFill>
        <p:spPr>
          <a:xfrm>
            <a:off x="-35572" y="1596426"/>
            <a:ext cx="5167555" cy="4092188"/>
          </a:xfrm>
          <a:prstGeom prst="rect">
            <a:avLst/>
          </a:prstGeom>
        </p:spPr>
      </p:pic>
      <p:pic>
        <p:nvPicPr>
          <p:cNvPr id="7" name="図 6"/>
          <p:cNvPicPr>
            <a:picLocks noChangeAspect="1"/>
          </p:cNvPicPr>
          <p:nvPr/>
        </p:nvPicPr>
        <p:blipFill>
          <a:blip r:embed="rId4"/>
          <a:stretch>
            <a:fillRect/>
          </a:stretch>
        </p:blipFill>
        <p:spPr>
          <a:xfrm>
            <a:off x="4051549" y="2064056"/>
            <a:ext cx="4523877" cy="359203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3"/>
          <p:cNvSpPr>
            <a:spLocks noGrp="1"/>
          </p:cNvSpPr>
          <p:nvPr>
            <p:ph type="sldNum" sz="quarter" idx="10"/>
          </p:nvPr>
        </p:nvSpPr>
        <p:spPr>
          <a:noFill/>
        </p:spPr>
        <p:txBody>
          <a:bodyPr/>
          <a:lstStyle>
            <a:lvl1pPr>
              <a:defRPr kumimoji="1" sz="2400">
                <a:solidFill>
                  <a:schemeClr val="tx1"/>
                </a:solidFill>
                <a:latin typeface="Times New Roman" pitchFamily="18" charset="0"/>
                <a:ea typeface="ＭＳ Ｐゴシック" charset="-128"/>
              </a:defRPr>
            </a:lvl1pPr>
            <a:lvl2pPr marL="742950" indent="-285750">
              <a:defRPr kumimoji="1" sz="2400">
                <a:solidFill>
                  <a:schemeClr val="tx1"/>
                </a:solidFill>
                <a:latin typeface="Times New Roman" pitchFamily="18" charset="0"/>
                <a:ea typeface="ＭＳ Ｐゴシック" charset="-128"/>
              </a:defRPr>
            </a:lvl2pPr>
            <a:lvl3pPr marL="1143000" indent="-228600">
              <a:defRPr kumimoji="1" sz="2400">
                <a:solidFill>
                  <a:schemeClr val="tx1"/>
                </a:solidFill>
                <a:latin typeface="Times New Roman" pitchFamily="18" charset="0"/>
                <a:ea typeface="ＭＳ Ｐゴシック" charset="-128"/>
              </a:defRPr>
            </a:lvl3pPr>
            <a:lvl4pPr marL="1600200" indent="-228600">
              <a:defRPr kumimoji="1" sz="2400">
                <a:solidFill>
                  <a:schemeClr val="tx1"/>
                </a:solidFill>
                <a:latin typeface="Times New Roman" pitchFamily="18" charset="0"/>
                <a:ea typeface="ＭＳ Ｐゴシック" charset="-128"/>
              </a:defRPr>
            </a:lvl4pPr>
            <a:lvl5pPr marL="2057400" indent="-22860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fld id="{FBE64A57-D151-4277-8945-20D0E37C60C8}" type="slidenum">
              <a:rPr lang="en-US" altLang="ja-JP" sz="1200" smtClean="0"/>
              <a:pPr/>
              <a:t>8</a:t>
            </a:fld>
            <a:endParaRPr lang="en-US" altLang="ja-JP" sz="1200" dirty="0"/>
          </a:p>
        </p:txBody>
      </p:sp>
      <p:sp>
        <p:nvSpPr>
          <p:cNvPr id="15363" name="Rectangle 2"/>
          <p:cNvSpPr>
            <a:spLocks noGrp="1" noChangeArrowheads="1"/>
          </p:cNvSpPr>
          <p:nvPr>
            <p:ph type="title"/>
          </p:nvPr>
        </p:nvSpPr>
        <p:spPr/>
        <p:txBody>
          <a:bodyPr/>
          <a:lstStyle/>
          <a:p>
            <a:pPr eaLnBrk="1" hangingPunct="1"/>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（２）</a:t>
            </a:r>
            <a:r>
              <a:rPr lang="en-US" altLang="ja-JP" dirty="0">
                <a:solidFill>
                  <a:schemeClr val="tx1"/>
                </a:solidFill>
                <a:latin typeface="HGP創英角ｺﾞｼｯｸUB" pitchFamily="50" charset="-128"/>
                <a:ea typeface="HGP創英角ｺﾞｼｯｸUB" pitchFamily="50" charset="-128"/>
              </a:rPr>
              <a:t>-</a:t>
            </a:r>
            <a:r>
              <a:rPr lang="ja-JP" altLang="en-US" dirty="0">
                <a:solidFill>
                  <a:schemeClr val="tx1"/>
                </a:solidFill>
                <a:latin typeface="HGP創英角ｺﾞｼｯｸUB" pitchFamily="50" charset="-128"/>
                <a:ea typeface="HGP創英角ｺﾞｼｯｸUB" pitchFamily="50" charset="-128"/>
              </a:rPr>
              <a:t>②　職員アンケート調査結果の状況・分析</a:t>
            </a:r>
          </a:p>
        </p:txBody>
      </p:sp>
      <p:sp>
        <p:nvSpPr>
          <p:cNvPr id="15" name="Rectangle 80"/>
          <p:cNvSpPr>
            <a:spLocks noChangeArrowheads="1"/>
          </p:cNvSpPr>
          <p:nvPr/>
        </p:nvSpPr>
        <p:spPr bwMode="auto">
          <a:xfrm>
            <a:off x="260350" y="4765253"/>
            <a:ext cx="8632825" cy="936625"/>
          </a:xfrm>
          <a:prstGeom prst="rect">
            <a:avLst/>
          </a:prstGeom>
          <a:ln>
            <a:headEnd/>
            <a:tailEnd/>
          </a:ln>
        </p:spPr>
        <p:style>
          <a:lnRef idx="2">
            <a:schemeClr val="dk1"/>
          </a:lnRef>
          <a:fillRef idx="1">
            <a:schemeClr val="lt1"/>
          </a:fillRef>
          <a:effectRef idx="0">
            <a:schemeClr val="dk1"/>
          </a:effectRef>
          <a:fontRef idx="minor">
            <a:schemeClr val="dk1"/>
          </a:fontRef>
        </p:style>
        <p:txBody>
          <a:bodyPr lIns="90000" tIns="46800" anchor="ctr"/>
          <a:lstStyle/>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○昨年度のアンケート結果と概ね同様に、約</a:t>
            </a:r>
            <a:r>
              <a:rPr lang="en-US" altLang="ja-JP" sz="1300" dirty="0" smtClean="0">
                <a:solidFill>
                  <a:schemeClr val="tx1"/>
                </a:solidFill>
                <a:latin typeface="Meiryo UI" pitchFamily="50" charset="-128"/>
                <a:ea typeface="Meiryo UI" pitchFamily="50" charset="-128"/>
                <a:cs typeface="Meiryo UI" pitchFamily="50" charset="-128"/>
              </a:rPr>
              <a:t>71</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の職員が「納得できた」と回答。 </a:t>
            </a:r>
            <a:endParaRPr lang="en-US" altLang="ja-JP" sz="1300" dirty="0">
              <a:solidFill>
                <a:schemeClr val="tx1"/>
              </a:solidFill>
              <a:latin typeface="Meiryo UI" pitchFamily="50" charset="-128"/>
              <a:ea typeface="Meiryo UI" pitchFamily="50" charset="-128"/>
              <a:cs typeface="Meiryo UI" pitchFamily="50" charset="-128"/>
            </a:endParaRPr>
          </a:p>
          <a:p>
            <a:pPr eaLnBrk="1" hangingPunct="1">
              <a:lnSpc>
                <a:spcPts val="2000"/>
              </a:lnSpc>
              <a:tabLst>
                <a:tab pos="4187825" algn="l"/>
              </a:tabLst>
              <a:defRPr/>
            </a:pPr>
            <a:r>
              <a:rPr lang="ja-JP" altLang="en-US" sz="1300" dirty="0">
                <a:solidFill>
                  <a:schemeClr val="tx1"/>
                </a:solidFill>
                <a:latin typeface="Meiryo UI" pitchFamily="50" charset="-128"/>
                <a:ea typeface="Meiryo UI" pitchFamily="50" charset="-128"/>
                <a:cs typeface="Meiryo UI" pitchFamily="50" charset="-128"/>
              </a:rPr>
              <a:t>○納得できなかった理由は、 「説明が不十分」 が</a:t>
            </a:r>
            <a:r>
              <a:rPr lang="ja-JP" altLang="en-US" sz="1300" dirty="0" smtClean="0">
                <a:solidFill>
                  <a:schemeClr val="tx1"/>
                </a:solidFill>
                <a:latin typeface="Meiryo UI" pitchFamily="50" charset="-128"/>
                <a:ea typeface="Meiryo UI" pitchFamily="50" charset="-128"/>
                <a:cs typeface="Meiryo UI" pitchFamily="50" charset="-128"/>
              </a:rPr>
              <a:t>約</a:t>
            </a:r>
            <a:r>
              <a:rPr lang="en-US" altLang="ja-JP" sz="1300" dirty="0" smtClean="0">
                <a:solidFill>
                  <a:schemeClr val="tx1"/>
                </a:solidFill>
                <a:latin typeface="Meiryo UI" pitchFamily="50" charset="-128"/>
                <a:ea typeface="Meiryo UI" pitchFamily="50" charset="-128"/>
                <a:cs typeface="Meiryo UI" pitchFamily="50" charset="-128"/>
              </a:rPr>
              <a:t>20</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、次いで「二次</a:t>
            </a:r>
            <a:r>
              <a:rPr lang="ja-JP" altLang="en-US" sz="1300" dirty="0" smtClean="0">
                <a:solidFill>
                  <a:schemeClr val="tx1"/>
                </a:solidFill>
                <a:latin typeface="Meiryo UI" pitchFamily="50" charset="-128"/>
                <a:ea typeface="Meiryo UI" pitchFamily="50" charset="-128"/>
                <a:cs typeface="Meiryo UI" pitchFamily="50" charset="-128"/>
              </a:rPr>
              <a:t>評価</a:t>
            </a:r>
            <a:r>
              <a:rPr lang="ja-JP" altLang="en-US" sz="1300" dirty="0">
                <a:solidFill>
                  <a:schemeClr val="tx1"/>
                </a:solidFill>
                <a:latin typeface="Meiryo UI" pitchFamily="50" charset="-128"/>
                <a:ea typeface="Meiryo UI" pitchFamily="50" charset="-128"/>
                <a:cs typeface="Meiryo UI" pitchFamily="50" charset="-128"/>
              </a:rPr>
              <a:t>に</a:t>
            </a:r>
            <a:r>
              <a:rPr lang="ja-JP" altLang="en-US" sz="1300" dirty="0" smtClean="0">
                <a:solidFill>
                  <a:schemeClr val="tx1"/>
                </a:solidFill>
                <a:latin typeface="Meiryo UI" pitchFamily="50" charset="-128"/>
                <a:ea typeface="Meiryo UI" pitchFamily="50" charset="-128"/>
                <a:cs typeface="Meiryo UI" pitchFamily="50" charset="-128"/>
              </a:rPr>
              <a:t>不満</a:t>
            </a:r>
            <a:r>
              <a:rPr lang="ja-JP" altLang="en-US" sz="1300" dirty="0">
                <a:solidFill>
                  <a:schemeClr val="tx1"/>
                </a:solidFill>
                <a:latin typeface="Meiryo UI" pitchFamily="50" charset="-128"/>
                <a:ea typeface="Meiryo UI" pitchFamily="50" charset="-128"/>
                <a:cs typeface="Meiryo UI" pitchFamily="50" charset="-128"/>
              </a:rPr>
              <a:t>」</a:t>
            </a:r>
            <a:r>
              <a:rPr lang="ja-JP" altLang="en-US" sz="1300" dirty="0" smtClean="0">
                <a:solidFill>
                  <a:schemeClr val="tx1"/>
                </a:solidFill>
                <a:latin typeface="Meiryo UI" pitchFamily="50" charset="-128"/>
                <a:ea typeface="Meiryo UI" pitchFamily="50" charset="-128"/>
                <a:cs typeface="Meiryo UI" pitchFamily="50" charset="-128"/>
              </a:rPr>
              <a:t>が約</a:t>
            </a:r>
            <a:r>
              <a:rPr lang="en-US" altLang="ja-JP" sz="1300" dirty="0" smtClean="0">
                <a:solidFill>
                  <a:schemeClr val="tx1"/>
                </a:solidFill>
                <a:latin typeface="Meiryo UI" pitchFamily="50" charset="-128"/>
                <a:ea typeface="Meiryo UI" pitchFamily="50" charset="-128"/>
                <a:cs typeface="Meiryo UI" pitchFamily="50" charset="-128"/>
              </a:rPr>
              <a:t>17</a:t>
            </a:r>
            <a:r>
              <a:rPr lang="ja-JP" altLang="en-US" sz="1300" dirty="0" smtClean="0">
                <a:solidFill>
                  <a:schemeClr val="tx1"/>
                </a:solidFill>
                <a:latin typeface="Meiryo UI" pitchFamily="50" charset="-128"/>
                <a:ea typeface="Meiryo UI" pitchFamily="50" charset="-128"/>
                <a:cs typeface="Meiryo UI" pitchFamily="50" charset="-128"/>
              </a:rPr>
              <a:t>％、「相対</a:t>
            </a:r>
            <a:r>
              <a:rPr lang="ja-JP" altLang="en-US" sz="1300" dirty="0">
                <a:solidFill>
                  <a:schemeClr val="tx1"/>
                </a:solidFill>
                <a:latin typeface="Meiryo UI" pitchFamily="50" charset="-128"/>
                <a:ea typeface="Meiryo UI" pitchFamily="50" charset="-128"/>
                <a:cs typeface="Meiryo UI" pitchFamily="50" charset="-128"/>
              </a:rPr>
              <a:t>評価の単位に不満」が約</a:t>
            </a:r>
            <a:r>
              <a:rPr lang="en-US" altLang="ja-JP" sz="1300" dirty="0" smtClean="0">
                <a:solidFill>
                  <a:schemeClr val="tx1"/>
                </a:solidFill>
                <a:latin typeface="Meiryo UI" pitchFamily="50" charset="-128"/>
                <a:ea typeface="Meiryo UI" pitchFamily="50" charset="-128"/>
                <a:cs typeface="Meiryo UI" pitchFamily="50" charset="-128"/>
              </a:rPr>
              <a:t>17</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で高く、 「分布割合に不満」が約</a:t>
            </a:r>
            <a:r>
              <a:rPr lang="en-US" altLang="ja-JP" sz="1300" dirty="0" smtClean="0">
                <a:solidFill>
                  <a:schemeClr val="tx1"/>
                </a:solidFill>
                <a:latin typeface="Meiryo UI" pitchFamily="50" charset="-128"/>
                <a:ea typeface="Meiryo UI" pitchFamily="50" charset="-128"/>
                <a:cs typeface="Meiryo UI" pitchFamily="50" charset="-128"/>
              </a:rPr>
              <a:t>14</a:t>
            </a:r>
            <a:r>
              <a:rPr lang="ja-JP" altLang="en-US" sz="1300" dirty="0" smtClean="0">
                <a:solidFill>
                  <a:schemeClr val="tx1"/>
                </a:solidFill>
                <a:latin typeface="Meiryo UI" pitchFamily="50" charset="-128"/>
                <a:ea typeface="Meiryo UI" pitchFamily="50" charset="-128"/>
                <a:cs typeface="Meiryo UI" pitchFamily="50" charset="-128"/>
              </a:rPr>
              <a:t>％ </a:t>
            </a:r>
            <a:r>
              <a:rPr lang="ja-JP" altLang="en-US" sz="1300" dirty="0">
                <a:solidFill>
                  <a:schemeClr val="tx1"/>
                </a:solidFill>
                <a:latin typeface="Meiryo UI" pitchFamily="50" charset="-128"/>
                <a:ea typeface="Meiryo UI" pitchFamily="50" charset="-128"/>
                <a:cs typeface="Meiryo UI" pitchFamily="50" charset="-128"/>
              </a:rPr>
              <a:t>、「二次評価結果と相対評価</a:t>
            </a:r>
            <a:r>
              <a:rPr lang="ja-JP" altLang="en-US" sz="1300" dirty="0" smtClean="0">
                <a:solidFill>
                  <a:schemeClr val="tx1"/>
                </a:solidFill>
                <a:latin typeface="Meiryo UI" pitchFamily="50" charset="-128"/>
                <a:ea typeface="Meiryo UI" pitchFamily="50" charset="-128"/>
                <a:cs typeface="Meiryo UI" pitchFamily="50" charset="-128"/>
              </a:rPr>
              <a:t>結果との乖離</a:t>
            </a:r>
            <a:r>
              <a:rPr lang="ja-JP" altLang="en-US" sz="1300" dirty="0">
                <a:solidFill>
                  <a:schemeClr val="tx1"/>
                </a:solidFill>
                <a:latin typeface="Meiryo UI" pitchFamily="50" charset="-128"/>
                <a:ea typeface="Meiryo UI" pitchFamily="50" charset="-128"/>
                <a:cs typeface="Meiryo UI" pitchFamily="50" charset="-128"/>
              </a:rPr>
              <a:t>」が約</a:t>
            </a:r>
            <a:r>
              <a:rPr lang="en-US" altLang="ja-JP" sz="1300" dirty="0" smtClean="0">
                <a:solidFill>
                  <a:schemeClr val="tx1"/>
                </a:solidFill>
                <a:latin typeface="Meiryo UI" pitchFamily="50" charset="-128"/>
                <a:ea typeface="Meiryo UI" pitchFamily="50" charset="-128"/>
                <a:cs typeface="Meiryo UI" pitchFamily="50" charset="-128"/>
              </a:rPr>
              <a:t>12</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1" name="AutoShape 84"/>
          <p:cNvSpPr>
            <a:spLocks noChangeArrowheads="1"/>
          </p:cNvSpPr>
          <p:nvPr/>
        </p:nvSpPr>
        <p:spPr bwMode="auto">
          <a:xfrm>
            <a:off x="236538" y="806450"/>
            <a:ext cx="6078537" cy="44291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③　相対評価結果の納得感について</a:t>
            </a:r>
          </a:p>
        </p:txBody>
      </p:sp>
      <p:sp>
        <p:nvSpPr>
          <p:cNvPr id="12" name="Rectangle 80"/>
          <p:cNvSpPr>
            <a:spLocks noChangeArrowheads="1"/>
          </p:cNvSpPr>
          <p:nvPr/>
        </p:nvSpPr>
        <p:spPr bwMode="auto">
          <a:xfrm>
            <a:off x="3910175" y="1334369"/>
            <a:ext cx="2841625" cy="53975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0000" tIns="46800" anchor="ctr"/>
          <a:lstStyle/>
          <a:p>
            <a:pPr eaLnBrk="1" hangingPunct="1">
              <a:tabLst>
                <a:tab pos="4187825" algn="l"/>
              </a:tabLst>
              <a:defRPr/>
            </a:pPr>
            <a:r>
              <a:rPr lang="ja-JP" altLang="en-US" sz="1400" b="1" dirty="0">
                <a:solidFill>
                  <a:schemeClr val="bg1"/>
                </a:solidFill>
                <a:latin typeface="Meiryo UI" pitchFamily="50" charset="-128"/>
                <a:ea typeface="Meiryo UI" pitchFamily="50" charset="-128"/>
                <a:cs typeface="Meiryo UI" pitchFamily="50" charset="-128"/>
              </a:rPr>
              <a:t>■納得できなかった理由</a:t>
            </a:r>
            <a:endParaRPr lang="en-US" altLang="ja-JP" sz="1400" b="1" dirty="0">
              <a:solidFill>
                <a:schemeClr val="bg1"/>
              </a:solidFill>
              <a:latin typeface="Meiryo UI" pitchFamily="50" charset="-128"/>
              <a:ea typeface="Meiryo UI" pitchFamily="50" charset="-128"/>
              <a:cs typeface="Meiryo UI" pitchFamily="50" charset="-128"/>
            </a:endParaRPr>
          </a:p>
          <a:p>
            <a:pPr eaLnBrk="1" hangingPunct="1">
              <a:tabLst>
                <a:tab pos="4187825" algn="l"/>
              </a:tabLst>
              <a:defRPr/>
            </a:pPr>
            <a:r>
              <a:rPr lang="ja-JP" altLang="en-US" sz="1400" b="1" dirty="0">
                <a:solidFill>
                  <a:schemeClr val="bg1"/>
                </a:solidFill>
                <a:latin typeface="Meiryo UI" pitchFamily="50" charset="-128"/>
                <a:ea typeface="Meiryo UI" pitchFamily="50" charset="-128"/>
                <a:cs typeface="Meiryo UI" pitchFamily="50" charset="-128"/>
              </a:rPr>
              <a:t>（</a:t>
            </a:r>
            <a:r>
              <a:rPr lang="en-US" altLang="ja-JP" sz="1400" b="1" dirty="0">
                <a:solidFill>
                  <a:schemeClr val="bg1"/>
                </a:solidFill>
                <a:latin typeface="Meiryo UI" pitchFamily="50" charset="-128"/>
                <a:ea typeface="Meiryo UI" pitchFamily="50" charset="-128"/>
                <a:cs typeface="Meiryo UI" pitchFamily="50" charset="-128"/>
              </a:rPr>
              <a:t> </a:t>
            </a:r>
            <a:r>
              <a:rPr lang="en-US" altLang="ja-JP" sz="1400" b="1" dirty="0" smtClean="0">
                <a:solidFill>
                  <a:schemeClr val="bg1"/>
                </a:solidFill>
                <a:latin typeface="Meiryo UI" pitchFamily="50" charset="-128"/>
                <a:ea typeface="Meiryo UI" pitchFamily="50" charset="-128"/>
                <a:cs typeface="Meiryo UI" pitchFamily="50" charset="-128"/>
              </a:rPr>
              <a:t>R4</a:t>
            </a:r>
            <a:r>
              <a:rPr lang="ja-JP" altLang="en-US" sz="1400" b="1" dirty="0" smtClean="0">
                <a:solidFill>
                  <a:schemeClr val="bg1"/>
                </a:solidFill>
                <a:latin typeface="Meiryo UI" pitchFamily="50" charset="-128"/>
                <a:ea typeface="Meiryo UI" pitchFamily="50" charset="-128"/>
                <a:cs typeface="Meiryo UI" pitchFamily="50" charset="-128"/>
              </a:rPr>
              <a:t>・</a:t>
            </a:r>
            <a:r>
              <a:rPr lang="en-US" altLang="ja-JP" sz="1400" b="1" dirty="0" smtClean="0">
                <a:solidFill>
                  <a:schemeClr val="bg1"/>
                </a:solidFill>
                <a:latin typeface="Meiryo UI" pitchFamily="50" charset="-128"/>
                <a:ea typeface="Meiryo UI" pitchFamily="50" charset="-128"/>
                <a:cs typeface="Meiryo UI" pitchFamily="50" charset="-128"/>
              </a:rPr>
              <a:t>R3</a:t>
            </a:r>
            <a:r>
              <a:rPr lang="ja-JP" altLang="en-US" sz="1400" b="1" dirty="0" smtClean="0">
                <a:solidFill>
                  <a:schemeClr val="bg1"/>
                </a:solidFill>
                <a:latin typeface="Meiryo UI" pitchFamily="50" charset="-128"/>
                <a:ea typeface="Meiryo UI" pitchFamily="50" charset="-128"/>
                <a:cs typeface="Meiryo UI" pitchFamily="50" charset="-128"/>
              </a:rPr>
              <a:t>アンケート</a:t>
            </a:r>
            <a:r>
              <a:rPr lang="ja-JP" altLang="en-US" sz="1400" b="1" dirty="0">
                <a:solidFill>
                  <a:schemeClr val="bg1"/>
                </a:solidFill>
                <a:latin typeface="Meiryo UI" pitchFamily="50" charset="-128"/>
                <a:ea typeface="Meiryo UI" pitchFamily="50" charset="-128"/>
                <a:cs typeface="Meiryo UI" pitchFamily="50" charset="-128"/>
              </a:rPr>
              <a:t>の比較）</a:t>
            </a:r>
          </a:p>
        </p:txBody>
      </p:sp>
      <p:sp>
        <p:nvSpPr>
          <p:cNvPr id="13" name="Rectangle 80"/>
          <p:cNvSpPr>
            <a:spLocks noChangeArrowheads="1"/>
          </p:cNvSpPr>
          <p:nvPr/>
        </p:nvSpPr>
        <p:spPr bwMode="auto">
          <a:xfrm>
            <a:off x="296987" y="1353457"/>
            <a:ext cx="3100388" cy="51435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90000" tIns="468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tabLst>
                <a:tab pos="4187825" algn="l"/>
              </a:tabLst>
              <a:defRPr/>
            </a:pPr>
            <a:r>
              <a:rPr lang="ja-JP" altLang="en-US" sz="1400" b="1" dirty="0">
                <a:solidFill>
                  <a:schemeClr val="bg1"/>
                </a:solidFill>
                <a:latin typeface="Meiryo UI" pitchFamily="50" charset="-128"/>
                <a:ea typeface="Meiryo UI" pitchFamily="50" charset="-128"/>
                <a:cs typeface="Meiryo UI" pitchFamily="50" charset="-128"/>
              </a:rPr>
              <a:t>■納得感</a:t>
            </a:r>
            <a:endParaRPr lang="en-US" altLang="ja-JP" sz="1400" b="1" dirty="0">
              <a:solidFill>
                <a:schemeClr val="bg1"/>
              </a:solidFill>
              <a:latin typeface="Meiryo UI" pitchFamily="50" charset="-128"/>
              <a:ea typeface="Meiryo UI" pitchFamily="50" charset="-128"/>
              <a:cs typeface="Meiryo UI" pitchFamily="50" charset="-128"/>
            </a:endParaRPr>
          </a:p>
          <a:p>
            <a:pPr>
              <a:tabLst>
                <a:tab pos="4187825" algn="l"/>
              </a:tabLst>
              <a:defRPr/>
            </a:pPr>
            <a:r>
              <a:rPr lang="ja-JP" altLang="en-US" sz="1400" b="1" dirty="0">
                <a:solidFill>
                  <a:schemeClr val="bg1"/>
                </a:solidFill>
                <a:latin typeface="Meiryo UI" pitchFamily="50" charset="-128"/>
                <a:ea typeface="Meiryo UI" pitchFamily="50" charset="-128"/>
                <a:cs typeface="Meiryo UI" pitchFamily="50" charset="-128"/>
              </a:rPr>
              <a:t>（</a:t>
            </a:r>
            <a:r>
              <a:rPr lang="en-US" altLang="ja-JP" sz="1400" b="1" dirty="0">
                <a:solidFill>
                  <a:schemeClr val="bg1"/>
                </a:solidFill>
                <a:latin typeface="Meiryo UI" pitchFamily="50" charset="-128"/>
                <a:ea typeface="Meiryo UI" pitchFamily="50" charset="-128"/>
                <a:cs typeface="Meiryo UI" pitchFamily="50" charset="-128"/>
              </a:rPr>
              <a:t> </a:t>
            </a:r>
            <a:r>
              <a:rPr lang="en-US" altLang="ja-JP" sz="1400" b="1" dirty="0" smtClean="0">
                <a:solidFill>
                  <a:schemeClr val="bg1"/>
                </a:solidFill>
                <a:latin typeface="Meiryo UI" pitchFamily="50" charset="-128"/>
                <a:ea typeface="Meiryo UI" pitchFamily="50" charset="-128"/>
                <a:cs typeface="Meiryo UI" pitchFamily="50" charset="-128"/>
              </a:rPr>
              <a:t>R4</a:t>
            </a:r>
            <a:r>
              <a:rPr lang="ja-JP" altLang="en-US" sz="1400" b="1" dirty="0" smtClean="0">
                <a:solidFill>
                  <a:schemeClr val="bg1"/>
                </a:solidFill>
                <a:latin typeface="Meiryo UI" pitchFamily="50" charset="-128"/>
                <a:ea typeface="Meiryo UI" pitchFamily="50" charset="-128"/>
                <a:cs typeface="Meiryo UI" pitchFamily="50" charset="-128"/>
              </a:rPr>
              <a:t>・</a:t>
            </a:r>
            <a:r>
              <a:rPr lang="en-US" altLang="ja-JP" sz="1400" b="1" dirty="0" smtClean="0">
                <a:solidFill>
                  <a:schemeClr val="bg1"/>
                </a:solidFill>
                <a:latin typeface="Meiryo UI" pitchFamily="50" charset="-128"/>
                <a:ea typeface="Meiryo UI" pitchFamily="50" charset="-128"/>
                <a:cs typeface="Meiryo UI" pitchFamily="50" charset="-128"/>
              </a:rPr>
              <a:t>R3</a:t>
            </a:r>
            <a:r>
              <a:rPr lang="ja-JP" altLang="en-US" sz="1400" b="1" dirty="0" smtClean="0">
                <a:solidFill>
                  <a:schemeClr val="bg1"/>
                </a:solidFill>
                <a:latin typeface="Meiryo UI" pitchFamily="50" charset="-128"/>
                <a:ea typeface="Meiryo UI" pitchFamily="50" charset="-128"/>
                <a:cs typeface="Meiryo UI" pitchFamily="50" charset="-128"/>
              </a:rPr>
              <a:t>アンケート</a:t>
            </a:r>
            <a:r>
              <a:rPr lang="ja-JP" altLang="en-US" sz="1400" b="1" dirty="0">
                <a:solidFill>
                  <a:schemeClr val="bg1"/>
                </a:solidFill>
                <a:latin typeface="Meiryo UI" pitchFamily="50" charset="-128"/>
                <a:ea typeface="Meiryo UI" pitchFamily="50" charset="-128"/>
                <a:cs typeface="Meiryo UI" pitchFamily="50" charset="-128"/>
              </a:rPr>
              <a:t>の比較）</a:t>
            </a:r>
          </a:p>
        </p:txBody>
      </p:sp>
      <p:sp>
        <p:nvSpPr>
          <p:cNvPr id="10" name="角丸四角形 9"/>
          <p:cNvSpPr/>
          <p:nvPr/>
        </p:nvSpPr>
        <p:spPr bwMode="auto">
          <a:xfrm>
            <a:off x="260350" y="5829796"/>
            <a:ext cx="8704138" cy="965746"/>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nchorCtr="0"/>
          <a:lstStyle/>
          <a:p>
            <a:pPr marL="285750" indent="-285750" eaLnBrk="1" hangingPunct="1">
              <a:lnSpc>
                <a:spcPts val="1900"/>
              </a:lnSpc>
              <a:buFont typeface="Wingdings" panose="05000000000000000000" pitchFamily="2" charset="2"/>
              <a:buChar char="Ø"/>
              <a:defRPr/>
            </a:pPr>
            <a:r>
              <a:rPr lang="ja-JP" altLang="en-US" sz="1400" b="1" dirty="0" smtClean="0">
                <a:solidFill>
                  <a:schemeClr val="tx1"/>
                </a:solidFill>
                <a:latin typeface="Meiryo UI" pitchFamily="50" charset="-128"/>
                <a:ea typeface="Meiryo UI" pitchFamily="50" charset="-128"/>
                <a:cs typeface="Meiryo UI" pitchFamily="50" charset="-128"/>
              </a:rPr>
              <a:t>相対評価の納得感は</a:t>
            </a:r>
            <a:r>
              <a:rPr lang="ja-JP" altLang="en-US" sz="1400" b="1" dirty="0">
                <a:solidFill>
                  <a:schemeClr val="tx1"/>
                </a:solidFill>
                <a:latin typeface="Meiryo UI" pitchFamily="50" charset="-128"/>
                <a:ea typeface="Meiryo UI" pitchFamily="50" charset="-128"/>
                <a:cs typeface="Meiryo UI" pitchFamily="50" charset="-128"/>
              </a:rPr>
              <a:t>年々</a:t>
            </a:r>
            <a:r>
              <a:rPr lang="ja-JP" altLang="en-US" sz="1400" b="1" dirty="0" smtClean="0">
                <a:solidFill>
                  <a:schemeClr val="tx1"/>
                </a:solidFill>
                <a:latin typeface="Meiryo UI" pitchFamily="50" charset="-128"/>
                <a:ea typeface="Meiryo UI" pitchFamily="50" charset="-128"/>
                <a:cs typeface="Meiryo UI" pitchFamily="50" charset="-128"/>
              </a:rPr>
              <a:t>増加しているものの、依然として</a:t>
            </a:r>
            <a:r>
              <a:rPr lang="ja-JP" altLang="en-US" sz="1400" b="1" dirty="0">
                <a:solidFill>
                  <a:schemeClr val="tx1"/>
                </a:solidFill>
                <a:latin typeface="Meiryo UI" pitchFamily="50" charset="-128"/>
                <a:ea typeface="Meiryo UI" pitchFamily="50" charset="-128"/>
                <a:cs typeface="Meiryo UI" pitchFamily="50" charset="-128"/>
              </a:rPr>
              <a:t>約</a:t>
            </a:r>
            <a:r>
              <a:rPr lang="en-US" altLang="ja-JP" sz="1400" b="1" dirty="0" smtClean="0">
                <a:solidFill>
                  <a:schemeClr val="tx1"/>
                </a:solidFill>
                <a:latin typeface="Meiryo UI" pitchFamily="50" charset="-128"/>
                <a:ea typeface="Meiryo UI" pitchFamily="50" charset="-128"/>
                <a:cs typeface="Meiryo UI" pitchFamily="50" charset="-128"/>
              </a:rPr>
              <a:t>21%</a:t>
            </a:r>
            <a:r>
              <a:rPr lang="ja-JP" altLang="en-US" sz="1400" b="1" dirty="0">
                <a:solidFill>
                  <a:schemeClr val="tx1"/>
                </a:solidFill>
                <a:latin typeface="Meiryo UI" pitchFamily="50" charset="-128"/>
                <a:ea typeface="Meiryo UI" pitchFamily="50" charset="-128"/>
                <a:cs typeface="Meiryo UI" pitchFamily="50" charset="-128"/>
              </a:rPr>
              <a:t>の職員は相対評価結果に納得しておらず、絶対（二次）評価結果に納得できなかった割合（約</a:t>
            </a:r>
            <a:r>
              <a:rPr lang="en-US" altLang="ja-JP" sz="1400" b="1" dirty="0">
                <a:solidFill>
                  <a:schemeClr val="tx1"/>
                </a:solidFill>
                <a:latin typeface="Meiryo UI" pitchFamily="50" charset="-128"/>
                <a:ea typeface="Meiryo UI" pitchFamily="50" charset="-128"/>
                <a:cs typeface="Meiryo UI" pitchFamily="50" charset="-128"/>
              </a:rPr>
              <a:t>13</a:t>
            </a:r>
            <a:r>
              <a:rPr lang="ja-JP" altLang="en-US" sz="1400" b="1" dirty="0">
                <a:solidFill>
                  <a:schemeClr val="tx1"/>
                </a:solidFill>
                <a:latin typeface="Meiryo UI" pitchFamily="50" charset="-128"/>
                <a:ea typeface="Meiryo UI" pitchFamily="50" charset="-128"/>
                <a:cs typeface="Meiryo UI" pitchFamily="50" charset="-128"/>
              </a:rPr>
              <a:t>％）を上回っている。</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eaLnBrk="1" hangingPunct="1">
              <a:lnSpc>
                <a:spcPts val="1900"/>
              </a:lnSpc>
              <a:buFont typeface="Wingdings" panose="05000000000000000000" pitchFamily="2" charset="2"/>
              <a:buChar char="Ø"/>
              <a:defRPr/>
            </a:pPr>
            <a:r>
              <a:rPr lang="ja-JP" altLang="en-US" sz="1400" b="1" dirty="0">
                <a:solidFill>
                  <a:schemeClr val="tx1"/>
                </a:solidFill>
                <a:latin typeface="Meiryo UI" pitchFamily="50" charset="-128"/>
                <a:ea typeface="Meiryo UI" pitchFamily="50" charset="-128"/>
                <a:cs typeface="Meiryo UI" pitchFamily="50" charset="-128"/>
              </a:rPr>
              <a:t>納得できなかった</a:t>
            </a:r>
            <a:r>
              <a:rPr lang="ja-JP" altLang="en-US" sz="1400" b="1" dirty="0" smtClean="0">
                <a:solidFill>
                  <a:schemeClr val="tx1"/>
                </a:solidFill>
                <a:latin typeface="Meiryo UI" pitchFamily="50" charset="-128"/>
                <a:ea typeface="Meiryo UI" pitchFamily="50" charset="-128"/>
                <a:cs typeface="Meiryo UI" pitchFamily="50" charset="-128"/>
              </a:rPr>
              <a:t>理由は、説明が不十分であることと現行</a:t>
            </a:r>
            <a:r>
              <a:rPr lang="ja-JP" altLang="en-US" sz="1400" b="1" dirty="0">
                <a:solidFill>
                  <a:schemeClr val="tx1"/>
                </a:solidFill>
                <a:latin typeface="Meiryo UI" pitchFamily="50" charset="-128"/>
                <a:ea typeface="Meiryo UI" pitchFamily="50" charset="-128"/>
                <a:cs typeface="Meiryo UI" pitchFamily="50" charset="-128"/>
              </a:rPr>
              <a:t>の相対評価</a:t>
            </a:r>
            <a:r>
              <a:rPr lang="ja-JP" altLang="en-US" sz="1400" b="1" dirty="0" smtClean="0">
                <a:solidFill>
                  <a:schemeClr val="tx1"/>
                </a:solidFill>
                <a:latin typeface="Meiryo UI" pitchFamily="50" charset="-128"/>
                <a:ea typeface="Meiryo UI" pitchFamily="50" charset="-128"/>
                <a:cs typeface="Meiryo UI" pitchFamily="50" charset="-128"/>
              </a:rPr>
              <a:t>制度に</a:t>
            </a:r>
            <a:r>
              <a:rPr lang="ja-JP" altLang="en-US" sz="1400" b="1" dirty="0">
                <a:solidFill>
                  <a:schemeClr val="tx1"/>
                </a:solidFill>
                <a:latin typeface="Meiryo UI" pitchFamily="50" charset="-128"/>
                <a:ea typeface="Meiryo UI" pitchFamily="50" charset="-128"/>
                <a:cs typeface="Meiryo UI" pitchFamily="50" charset="-128"/>
              </a:rPr>
              <a:t>関する不満が主な原因となっている。</a:t>
            </a:r>
          </a:p>
        </p:txBody>
      </p:sp>
      <p:sp>
        <p:nvSpPr>
          <p:cNvPr id="14" name="二等辺三角形 13"/>
          <p:cNvSpPr/>
          <p:nvPr/>
        </p:nvSpPr>
        <p:spPr bwMode="auto">
          <a:xfrm flipV="1">
            <a:off x="3851920" y="5698822"/>
            <a:ext cx="1152699" cy="143545"/>
          </a:xfrm>
          <a:prstGeom prst="triangle">
            <a:avLst/>
          </a:prstGeom>
          <a:solidFill>
            <a:schemeClr val="bg1">
              <a:lumMod val="5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lstStyle/>
          <a:p>
            <a:pPr algn="ctr" eaLnBrk="1" hangingPunct="1">
              <a:defRPr/>
            </a:pPr>
            <a:endParaRPr lang="ja-JP" altLang="en-US" dirty="0">
              <a:solidFill>
                <a:schemeClr val="tx1"/>
              </a:solidFill>
            </a:endParaRPr>
          </a:p>
        </p:txBody>
      </p:sp>
      <p:pic>
        <p:nvPicPr>
          <p:cNvPr id="2" name="図 1"/>
          <p:cNvPicPr>
            <a:picLocks noChangeAspect="1"/>
          </p:cNvPicPr>
          <p:nvPr/>
        </p:nvPicPr>
        <p:blipFill>
          <a:blip r:embed="rId2"/>
          <a:stretch>
            <a:fillRect/>
          </a:stretch>
        </p:blipFill>
        <p:spPr>
          <a:xfrm>
            <a:off x="-409290" y="1528487"/>
            <a:ext cx="4251901" cy="3792094"/>
          </a:xfrm>
          <a:prstGeom prst="rect">
            <a:avLst/>
          </a:prstGeom>
        </p:spPr>
      </p:pic>
      <p:pic>
        <p:nvPicPr>
          <p:cNvPr id="4" name="図 3"/>
          <p:cNvPicPr>
            <a:picLocks noChangeAspect="1"/>
          </p:cNvPicPr>
          <p:nvPr/>
        </p:nvPicPr>
        <p:blipFill>
          <a:blip r:embed="rId3"/>
          <a:stretch>
            <a:fillRect/>
          </a:stretch>
        </p:blipFill>
        <p:spPr>
          <a:xfrm>
            <a:off x="3863053" y="1550596"/>
            <a:ext cx="5131292" cy="368296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35655</TotalTime>
  <Words>8522</Words>
  <Application>Microsoft Office PowerPoint</Application>
  <PresentationFormat>画面に合わせる (4:3)</PresentationFormat>
  <Paragraphs>626</Paragraphs>
  <Slides>38</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38</vt:i4>
      </vt:variant>
    </vt:vector>
  </HeadingPairs>
  <TitlesOfParts>
    <vt:vector size="47" baseType="lpstr">
      <vt:lpstr>HGP創英角ｺﾞｼｯｸUB</vt:lpstr>
      <vt:lpstr>Meiryo UI</vt:lpstr>
      <vt:lpstr>ＭＳ Ｐゴシック</vt:lpstr>
      <vt:lpstr>ＭＳ Ｐ明朝</vt:lpstr>
      <vt:lpstr>Times New Roman</vt:lpstr>
      <vt:lpstr>Wingdings</vt:lpstr>
      <vt:lpstr>標準デザイン</vt:lpstr>
      <vt:lpstr>1_標準デザイン</vt:lpstr>
      <vt:lpstr>2_標準デザイン</vt:lpstr>
      <vt:lpstr>令和３年度実施の相対評価による 人事評価制度の検証について</vt:lpstr>
      <vt:lpstr>目　　次</vt:lpstr>
      <vt:lpstr>１　検証目的</vt:lpstr>
      <vt:lpstr>２-（１）　令和３年度の人事評価結果の状況</vt:lpstr>
      <vt:lpstr>２-（１）　令和３年度の人事評価結果の状況</vt:lpstr>
      <vt:lpstr>２-（１）　令和３年度の人事評価結果の分析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２-（２）-②　職員アンケート調査結果の状況・分析</vt:lpstr>
      <vt:lpstr>２-（２）-③　職員アンケート調査結果のクロス集計</vt:lpstr>
      <vt:lpstr>２-（２）-③　職員アンケート調査結果のクロス集計</vt:lpstr>
      <vt:lpstr>２-（２）-③　職員アンケート調査結果のクロス集計</vt:lpstr>
      <vt:lpstr>２-（２）-③　職員アンケート調査結果のクロス集計</vt:lpstr>
      <vt:lpstr>２-（２）-③　職員アンケート調査結果のクロス集計</vt:lpstr>
      <vt:lpstr>２-（２）-④　職員アンケート調査結果のまとめ</vt:lpstr>
      <vt:lpstr>２-（２）-④　職員アンケート調査結果のまとめ</vt:lpstr>
      <vt:lpstr>２-（３）　各部局意見</vt:lpstr>
      <vt:lpstr>２-（３）　各部局意見</vt:lpstr>
      <vt:lpstr>２-（４）　他府県・民間企業の動向</vt:lpstr>
      <vt:lpstr>２-（４）　他府県・民間企業の動向</vt:lpstr>
      <vt:lpstr>３　総括</vt:lpstr>
      <vt:lpstr>３　総括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sugita</dc:creator>
  <cp:lastModifiedBy>宮本　明奈</cp:lastModifiedBy>
  <cp:revision>2390</cp:revision>
  <cp:lastPrinted>2022-09-30T01:40:13Z</cp:lastPrinted>
  <dcterms:created xsi:type="dcterms:W3CDTF">2003-09-19T19:03:22Z</dcterms:created>
  <dcterms:modified xsi:type="dcterms:W3CDTF">2022-10-12T01:17:00Z</dcterms:modified>
</cp:coreProperties>
</file>