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807200" cy="9939338"/>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varScale="1">
        <p:scale>
          <a:sx n="46" d="100"/>
          <a:sy n="46" d="100"/>
        </p:scale>
        <p:origin x="1584" y="84"/>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スライド イメージ プレースホルダー 3"/>
          <p:cNvSpPr>
            <a:spLocks noGrp="1" noRot="1" noChangeAspect="1"/>
          </p:cNvSpPr>
          <p:nvPr>
            <p:ph type="sldImg" idx="2"/>
          </p:nvPr>
        </p:nvSpPr>
        <p:spPr>
          <a:xfrm>
            <a:off x="820738" y="746125"/>
            <a:ext cx="51657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2023/7/21</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702810" y="5791753"/>
            <a:ext cx="14220000" cy="4522450"/>
          </a:xfrm>
          <a:prstGeom prst="roundRect">
            <a:avLst>
              <a:gd name="adj" fmla="val 3370"/>
            </a:avLst>
          </a:prstGeom>
          <a:solidFill>
            <a:schemeClr val="accent1">
              <a:lumMod val="40000"/>
              <a:lumOff val="60000"/>
            </a:schemeClr>
          </a:solidFill>
          <a:ln w="9525">
            <a:solidFill>
              <a:schemeClr val="tx1"/>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0" y="1269923"/>
            <a:ext cx="14220000" cy="4495682"/>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427133" y="2082825"/>
            <a:ext cx="4392000" cy="191679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支援と就労継続のため</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支援の充実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12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就労移行等連携調整事業  </a:t>
            </a:r>
            <a:endParaRPr lang="en-US" altLang="zh-TW"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精神・発達障がい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者等職場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定着</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支援事業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大阪障害者職業能力開発校運営</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520707" y="1886584"/>
            <a:ext cx="1045662" cy="303635"/>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905395" y="10427653"/>
            <a:ext cx="13698227"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部会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5" y="2019898"/>
            <a:ext cx="5464684" cy="1996301"/>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早期気づきと早期発達支援の充実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健診や保育所等巡回の取組の充実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に取り組む</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市町村を支援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・保健師向け研修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・保育士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・幼稚園教諭・保育教諭などの人材育成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理解のための取組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他に「新・子育て支援交付金」を活用した支援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897487" y="1873163"/>
            <a:ext cx="1216764" cy="291239"/>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sp>
        <p:nvSpPr>
          <p:cNvPr id="41" name="額縁 40"/>
          <p:cNvSpPr/>
          <p:nvPr/>
        </p:nvSpPr>
        <p:spPr>
          <a:xfrm>
            <a:off x="702810" y="270913"/>
            <a:ext cx="14234677" cy="771491"/>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sz="2800" b="1" dirty="0" smtClean="0">
                <a:solidFill>
                  <a:schemeClr val="bg1"/>
                </a:solidFill>
                <a:latin typeface="+mj-ea"/>
                <a:ea typeface="+mj-ea"/>
              </a:rPr>
              <a:t>大 阪 府 の 発 </a:t>
            </a:r>
            <a:r>
              <a:rPr lang="ja-JP" altLang="en-US" sz="2800" b="1" dirty="0">
                <a:solidFill>
                  <a:schemeClr val="bg1"/>
                </a:solidFill>
                <a:latin typeface="+mj-ea"/>
                <a:ea typeface="+mj-ea"/>
              </a:rPr>
              <a:t>達 障 が い 児 者 支 援 に 関 す る 主 な 取 </a:t>
            </a:r>
            <a:r>
              <a:rPr lang="ja-JP" altLang="en-US" sz="2800" b="1" dirty="0" smtClean="0">
                <a:solidFill>
                  <a:schemeClr val="bg1"/>
                </a:solidFill>
                <a:latin typeface="+mj-ea"/>
                <a:ea typeface="+mj-ea"/>
              </a:rPr>
              <a:t>組</a:t>
            </a:r>
            <a:endParaRPr lang="ja-JP" altLang="en-US" sz="2800" b="1" dirty="0">
              <a:solidFill>
                <a:prstClr val="white"/>
              </a:solidFill>
              <a:latin typeface="+mj-ea"/>
              <a:ea typeface="+mj-ea"/>
            </a:endParaRPr>
          </a:p>
        </p:txBody>
      </p:sp>
      <p:sp>
        <p:nvSpPr>
          <p:cNvPr id="5" name="正方形/長方形 4"/>
          <p:cNvSpPr/>
          <p:nvPr/>
        </p:nvSpPr>
        <p:spPr>
          <a:xfrm>
            <a:off x="1602972" y="5987121"/>
            <a:ext cx="12996000" cy="876756"/>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は広域自治体として、</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 　・　発達障がい児者地域支援体制整備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＜発達障がい者地域支援力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向上事業＞</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2743" y="4127415"/>
            <a:ext cx="9368179" cy="1437173"/>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子どもの時期の支援体制の</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対する機関支援を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spcAft>
                <a:spcPts val="60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事業＜障</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がい児通所支援事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業者等育成事業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6511802" y="2038402"/>
            <a:ext cx="3727270" cy="195013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教育分野における支援の</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600"/>
              </a:spcBef>
              <a:spcAft>
                <a:spcPts val="40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「市町村リーディングチーム」充実支援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eaLnBrk="1" hangingPunct="1">
              <a:lnSpc>
                <a:spcPts val="1200"/>
              </a:lnSpc>
              <a:spcBef>
                <a:spcPts val="600"/>
              </a:spcBef>
              <a:spcAft>
                <a:spcPts val="40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spcBef>
                <a:spcPts val="600"/>
              </a:spcBef>
              <a:spcAft>
                <a:spcPts val="40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高校生活支援カードの実施</a:t>
            </a:r>
          </a:p>
          <a:p>
            <a:pPr eaLnBrk="1" hangingPunct="1">
              <a:lnSpc>
                <a:spcPts val="1400"/>
              </a:lnSpc>
              <a:spcBef>
                <a:spcPts val="600"/>
              </a:spcBef>
              <a:spcAft>
                <a:spcPts val="6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高等学校支援教育力充実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574023" y="1905147"/>
            <a:ext cx="1173216" cy="270831"/>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97487" y="1333142"/>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600" b="1"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 イ フ ステージに 応 じ た 取 組</a:t>
            </a:r>
            <a:endPar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6" name="テキスト ボックス 8"/>
          <p:cNvSpPr txBox="1">
            <a:spLocks noChangeArrowheads="1"/>
          </p:cNvSpPr>
          <p:nvPr/>
        </p:nvSpPr>
        <p:spPr bwMode="auto">
          <a:xfrm>
            <a:off x="1590511" y="8191560"/>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ペアレントサポート事業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・メンター事業（ペアレント・メンター</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活動の普及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促進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プログラム等フォローアップ研修事業</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02972" y="7110718"/>
            <a:ext cx="12996000" cy="90369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医療機関での初診待期期間の解消等</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＜発達障がい医療機関初診待機解消事業＞</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p>
          <a:p>
            <a:pPr eaLnBrk="1" hangingPunct="1">
              <a:spcBef>
                <a:spcPts val="120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登録医療機関を増やすための専門的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研修等　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初診待機解消を図るためのアセスメント機能の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強化　　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拠点医療機関を核とした医療機関連携体制の確保</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599056" y="8942838"/>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　ライフステージを通じた一貫した</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支援の</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切れ目のない支援を実現していくために必要な情報の引継の実施やその定着、発達障</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がいに係る地域での相談支援体制の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599056" y="9698716"/>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自閉症啓発デー及び</a:t>
            </a:r>
            <a:r>
              <a:rPr lang="ja-JP" altLang="en-US" sz="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おける講演会やブルーライトアップ</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実施、発達障</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がいに対する理解促進の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a:t>
            </a:r>
            <a:endPar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864436" y="5904895"/>
            <a:ext cx="540000" cy="4281661"/>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600" b="1" kern="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5247565" y="1782401"/>
            <a:ext cx="899213"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387274" y="1854400"/>
            <a:ext cx="8863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982845" y="1834857"/>
            <a:ext cx="861607" cy="593087"/>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角丸四角形 3"/>
          <p:cNvSpPr/>
          <p:nvPr/>
        </p:nvSpPr>
        <p:spPr>
          <a:xfrm>
            <a:off x="862743" y="4769418"/>
            <a:ext cx="7093931" cy="677776"/>
          </a:xfrm>
          <a:prstGeom prst="roundRect">
            <a:avLst/>
          </a:prstGeom>
          <a:noFill/>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472492" y="6964254"/>
            <a:ext cx="13371959" cy="1141581"/>
          </a:xfrm>
          <a:prstGeom prst="roundRect">
            <a:avLst/>
          </a:prstGeom>
          <a:noFill/>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
          <p:cNvSpPr txBox="1"/>
          <p:nvPr/>
        </p:nvSpPr>
        <p:spPr>
          <a:xfrm>
            <a:off x="13680656" y="442963"/>
            <a:ext cx="914400" cy="466725"/>
          </a:xfrm>
          <a:prstGeom prst="rect">
            <a:avLst/>
          </a:prstGeom>
          <a:solidFill>
            <a:schemeClr val="bg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800" kern="100" smtClean="0">
                <a:effectLst/>
                <a:latin typeface="Century" panose="02040604050505020304" pitchFamily="18" charset="0"/>
                <a:ea typeface="BIZ UDPゴシック" panose="020B0400000000000000" pitchFamily="50" charset="-128"/>
                <a:cs typeface="Times New Roman" panose="02020603050405020304" pitchFamily="18" charset="0"/>
              </a:rPr>
              <a:t>資料</a:t>
            </a:r>
            <a:r>
              <a:rPr lang="ja-JP" altLang="en-US" sz="1800" kern="100" smtClean="0">
                <a:effectLst/>
                <a:latin typeface="Century" panose="02040604050505020304" pitchFamily="18" charset="0"/>
                <a:ea typeface="BIZ UDPゴシック" panose="020B0400000000000000" pitchFamily="50" charset="-128"/>
                <a:cs typeface="Times New Roman" panose="02020603050405020304" pitchFamily="18" charset="0"/>
              </a:rPr>
              <a:t>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8155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72F6205-4237-4CAE-BADD-283716BD205A}">
  <ds:schemaRefs>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5923</TotalTime>
  <Words>643</Words>
  <Application>Microsoft Office PowerPoint</Application>
  <PresentationFormat>ユーザー設定</PresentationFormat>
  <Paragraphs>60</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UDPゴシック</vt:lpstr>
      <vt:lpstr>HGP創英角ｺﾞｼｯｸUB</vt:lpstr>
      <vt:lpstr>Meiryo UI</vt:lpstr>
      <vt:lpstr>ＭＳ Ｐゴシック</vt:lpstr>
      <vt:lpstr>ＭＳ 明朝</vt:lpstr>
      <vt:lpstr>UD デジタル 教科書体 NK-R</vt:lpstr>
      <vt:lpstr>Arial</vt:lpstr>
      <vt:lpstr>Calibri</vt:lpstr>
      <vt:lpstr>Century</vt:lpstr>
      <vt:lpstr>Times New Roman</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内藤　友恵</cp:lastModifiedBy>
  <cp:revision>736</cp:revision>
  <cp:lastPrinted>2023-03-07T00:11:01Z</cp:lastPrinted>
  <dcterms:created xsi:type="dcterms:W3CDTF">2014-08-14T01:34:34Z</dcterms:created>
  <dcterms:modified xsi:type="dcterms:W3CDTF">2023-07-21T04:13:07Z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