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807200" cy="9939338"/>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varScale="1">
        <p:scale>
          <a:sx n="46" d="100"/>
          <a:sy n="46" d="100"/>
        </p:scale>
        <p:origin x="1584" y="84"/>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スライド イメージ プレースホルダー 3"/>
          <p:cNvSpPr>
            <a:spLocks noGrp="1" noRot="1" noChangeAspect="1"/>
          </p:cNvSpPr>
          <p:nvPr>
            <p:ph type="sldImg" idx="2"/>
          </p:nvPr>
        </p:nvSpPr>
        <p:spPr>
          <a:xfrm>
            <a:off x="820738" y="746125"/>
            <a:ext cx="51657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2023/3/27</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635229" y="6049368"/>
            <a:ext cx="14287581" cy="3780000"/>
          </a:xfrm>
          <a:prstGeom prst="roundRect">
            <a:avLst>
              <a:gd name="adj" fmla="val 3370"/>
            </a:avLst>
          </a:prstGeom>
          <a:solidFill>
            <a:schemeClr val="accent1">
              <a:lumMod val="40000"/>
              <a:lumOff val="60000"/>
            </a:schemeClr>
          </a:solidFill>
          <a:ln w="9525">
            <a:solidFill>
              <a:srgbClr val="003399"/>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1" y="1737067"/>
            <a:ext cx="14220000" cy="4212000"/>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367822" y="2413355"/>
            <a:ext cx="4392000" cy="358135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就労支援と就労継続のための生活支援の充実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u="sng" dirty="0" smtClean="0">
                <a:latin typeface="Meiryo UI" panose="020B0604030504040204" pitchFamily="50" charset="-128"/>
                <a:ea typeface="Meiryo UI" panose="020B0604030504040204" pitchFamily="50" charset="-128"/>
                <a:cs typeface="Meiryo UI" panose="020B0604030504040204" pitchFamily="50" charset="-128"/>
              </a:rPr>
              <a:t>就労移行等連携調整事業  </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【2</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,616</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就労系障がい福祉サービス事業所を対象に、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作成の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「支援の手引き」を活用し、地域の課題・実情を踏まえた研修を立案し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開催するとともに、地域連携が実践されるよう、実践までの支援を行う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ことにより、一般就労への移行及び就労定着を促進する。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精神・発達障がい</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者等職場</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定着支援事業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【9,539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商工労働部）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精神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・発達障がいに対する正しい理解と職場環境整備を図るため、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の人事担当者等を対象に精神・発達障がい者雇用企業での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体験型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研修等を実施するとともに、職場実習の受入れを希望する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主と実習を希望する精神・発達障がい者等とのマッチング支援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実施する。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cs typeface="Meiryo UI" panose="020B0604030504040204" pitchFamily="50" charset="-128"/>
              </a:rPr>
              <a:t>大阪障害者職業能力開発校運営</a:t>
            </a:r>
            <a:r>
              <a:rPr lang="zh-TW" altLang="en-US" sz="12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（商工労働部）</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障がい者の就職と生活の安定を図るため、障がい特性及び時代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ニーズ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に対応する職業能力開発訓練を実施する。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431874" y="2304520"/>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1607622" y="10009392"/>
            <a:ext cx="12996000"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部会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【685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6" y="2430519"/>
            <a:ext cx="3672000" cy="2163013"/>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早期気づきと早期発達支援の充実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健診や保育所等巡回の取組の充実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取り組む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・保健師向け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研修（既存研修の活用）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・保育士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・幼稚園教諭・保育教諭などの人材育成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連携・市町村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理解のための取組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他に「新・子育て支援交付金」を活用した支援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40523" y="2304520"/>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grpSp>
        <p:nvGrpSpPr>
          <p:cNvPr id="21" name="グループ化 20"/>
          <p:cNvGrpSpPr/>
          <p:nvPr/>
        </p:nvGrpSpPr>
        <p:grpSpPr>
          <a:xfrm>
            <a:off x="702810" y="270913"/>
            <a:ext cx="14405571" cy="771491"/>
            <a:chOff x="721450" y="351833"/>
            <a:chExt cx="14220000" cy="828000"/>
          </a:xfrm>
        </p:grpSpPr>
        <p:sp>
          <p:nvSpPr>
            <p:cNvPr id="41" name="額縁 40"/>
            <p:cNvSpPr/>
            <p:nvPr/>
          </p:nvSpPr>
          <p:spPr>
            <a:xfrm>
              <a:off x="721450" y="351833"/>
              <a:ext cx="14220000" cy="828000"/>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b="1" dirty="0">
                  <a:solidFill>
                    <a:schemeClr val="bg1"/>
                  </a:solidFill>
                  <a:latin typeface="HG丸ｺﾞｼｯｸM-PRO" pitchFamily="50" charset="-128"/>
                  <a:ea typeface="HG丸ｺﾞｼｯｸM-PRO" pitchFamily="50" charset="-128"/>
                </a:rPr>
                <a:t>　　　</a:t>
              </a:r>
              <a:r>
                <a:rPr lang="ja-JP" altLang="en-US" sz="2000" b="1" dirty="0">
                  <a:solidFill>
                    <a:schemeClr val="bg1"/>
                  </a:solidFill>
                  <a:latin typeface="HG丸ｺﾞｼｯｸM-PRO" pitchFamily="50" charset="-128"/>
                  <a:ea typeface="HG丸ｺﾞｼｯｸM-PRO" pitchFamily="50" charset="-128"/>
                </a:rPr>
                <a:t>発 達 障 が い 児 者 支 援 に 関 す る 主 な 取 </a:t>
              </a:r>
              <a:r>
                <a:rPr lang="ja-JP" altLang="en-US" sz="2000" b="1" dirty="0" smtClean="0">
                  <a:solidFill>
                    <a:schemeClr val="bg1"/>
                  </a:solidFill>
                  <a:latin typeface="HG丸ｺﾞｼｯｸM-PRO" pitchFamily="50" charset="-128"/>
                  <a:ea typeface="HG丸ｺﾞｼｯｸM-PRO" pitchFamily="50" charset="-128"/>
                </a:rPr>
                <a:t>組</a:t>
              </a:r>
              <a:endParaRPr lang="ja-JP" altLang="en-US" sz="2000" b="1" dirty="0">
                <a:solidFill>
                  <a:prstClr val="white"/>
                </a:solidFill>
                <a:latin typeface="HG丸ｺﾞｼｯｸM-PRO" pitchFamily="50" charset="-128"/>
                <a:ea typeface="HG丸ｺﾞｼｯｸM-PRO" pitchFamily="50" charset="-128"/>
              </a:endParaRPr>
            </a:p>
          </p:txBody>
        </p:sp>
        <p:sp>
          <p:nvSpPr>
            <p:cNvPr id="43" name="正方形/長方形 8"/>
            <p:cNvSpPr>
              <a:spLocks noChangeArrowheads="1"/>
            </p:cNvSpPr>
            <p:nvPr/>
          </p:nvSpPr>
          <p:spPr bwMode="auto">
            <a:xfrm>
              <a:off x="887087" y="515118"/>
              <a:ext cx="2201506" cy="5411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3" tIns="45717" rIns="91433" bIns="45717" anchor="ctr">
              <a:spAutoFit/>
            </a:bodyPr>
            <a:lstStyle>
              <a:lvl1pPr eaLnBrk="0" hangingPunct="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eaLnBrk="1" hangingPunct="1">
                <a:lnSpc>
                  <a:spcPts val="1700"/>
                </a:lnSpc>
                <a:spcBef>
                  <a:spcPct val="0"/>
                </a:spcBef>
                <a:buFontTx/>
                <a:buNone/>
              </a:pPr>
              <a:r>
                <a:rPr lang="ja-JP" altLang="en-US" sz="1400" dirty="0" smtClean="0">
                  <a:latin typeface="HG丸ｺﾞｼｯｸM-PRO" pitchFamily="50" charset="-128"/>
                  <a:ea typeface="HG丸ｺﾞｼｯｸM-PRO" pitchFamily="50" charset="-128"/>
                </a:rPr>
                <a:t>令和５年度当初予算</a:t>
              </a: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227,746</a:t>
              </a:r>
              <a:r>
                <a:rPr lang="ja-JP" altLang="en-US" sz="1400" dirty="0" smtClean="0">
                  <a:latin typeface="HG丸ｺﾞｼｯｸM-PRO" pitchFamily="50" charset="-128"/>
                  <a:ea typeface="HG丸ｺﾞｼｯｸM-PRO" pitchFamily="50" charset="-128"/>
                </a:rPr>
                <a:t>千円</a:t>
              </a:r>
              <a:endParaRPr lang="en-US" altLang="ja-JP" sz="1400" dirty="0">
                <a:latin typeface="HG丸ｺﾞｼｯｸM-PRO" pitchFamily="50" charset="-128"/>
                <a:ea typeface="HG丸ｺﾞｼｯｸM-PRO" pitchFamily="50" charset="-128"/>
              </a:endParaRPr>
            </a:p>
          </p:txBody>
        </p:sp>
      </p:grpSp>
      <p:sp>
        <p:nvSpPr>
          <p:cNvPr id="44" name="横巻き 43"/>
          <p:cNvSpPr/>
          <p:nvPr/>
        </p:nvSpPr>
        <p:spPr>
          <a:xfrm>
            <a:off x="757745" y="1074077"/>
            <a:ext cx="14220000" cy="612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anchor="ctr"/>
          <a:lstStyle/>
          <a:p>
            <a:pPr defTabSz="1280064">
              <a:lnSpc>
                <a:spcPts val="1900"/>
              </a:lnSpc>
              <a:defRPr/>
            </a:pPr>
            <a:r>
              <a:rPr lang="ja-JP" altLang="en-US" sz="1400" dirty="0" smtClean="0">
                <a:solidFill>
                  <a:prstClr val="black"/>
                </a:solidFill>
                <a:latin typeface="HGP創英角ｺﾞｼｯｸUB" pitchFamily="50" charset="-128"/>
                <a:ea typeface="HGP創英角ｺﾞｼｯｸUB" pitchFamily="50" charset="-128"/>
              </a:rPr>
              <a:t>「第</a:t>
            </a:r>
            <a:r>
              <a:rPr lang="en-US" altLang="ja-JP" sz="1400" dirty="0" smtClean="0">
                <a:solidFill>
                  <a:prstClr val="black"/>
                </a:solidFill>
                <a:latin typeface="HGP創英角ｺﾞｼｯｸUB" pitchFamily="50" charset="-128"/>
                <a:ea typeface="HGP創英角ｺﾞｼｯｸUB" pitchFamily="50" charset="-128"/>
              </a:rPr>
              <a:t>5</a:t>
            </a:r>
            <a:r>
              <a:rPr lang="ja-JP" altLang="en-US" sz="1400" dirty="0" smtClean="0">
                <a:solidFill>
                  <a:prstClr val="black"/>
                </a:solidFill>
                <a:latin typeface="HGP創英角ｺﾞｼｯｸUB" pitchFamily="50" charset="-128"/>
                <a:ea typeface="HGP創英角ｺﾞｼｯｸUB" pitchFamily="50" charset="-128"/>
              </a:rPr>
              <a:t>次障がい者計画」</a:t>
            </a:r>
            <a:r>
              <a:rPr lang="ja-JP" altLang="en-US" sz="1400" dirty="0">
                <a:solidFill>
                  <a:prstClr val="black"/>
                </a:solidFill>
                <a:latin typeface="HGP創英角ｺﾞｼｯｸUB" pitchFamily="50" charset="-128"/>
                <a:ea typeface="HGP創英角ｺﾞｼｯｸUB" pitchFamily="50" charset="-128"/>
              </a:rPr>
              <a:t>に基づき、発達障が</a:t>
            </a:r>
            <a:r>
              <a:rPr lang="ja-JP" altLang="en-US" sz="1400" dirty="0" smtClean="0">
                <a:solidFill>
                  <a:prstClr val="black"/>
                </a:solidFill>
                <a:latin typeface="HGP創英角ｺﾞｼｯｸUB" pitchFamily="50" charset="-128"/>
                <a:ea typeface="HGP創英角ｺﾞｼｯｸUB" pitchFamily="50" charset="-128"/>
              </a:rPr>
              <a:t>いの人に切れ目なく必要な支援</a:t>
            </a:r>
            <a:r>
              <a:rPr lang="ja-JP" altLang="en-US" sz="1400" dirty="0">
                <a:solidFill>
                  <a:prstClr val="black"/>
                </a:solidFill>
                <a:latin typeface="HGP創英角ｺﾞｼｯｸUB" pitchFamily="50" charset="-128"/>
                <a:ea typeface="HGP創英角ｺﾞｼｯｸUB" pitchFamily="50" charset="-128"/>
              </a:rPr>
              <a:t>を受けることができるよう</a:t>
            </a:r>
            <a:r>
              <a:rPr lang="ja-JP" altLang="en-US" sz="1400" dirty="0" smtClean="0">
                <a:solidFill>
                  <a:prstClr val="black"/>
                </a:solidFill>
                <a:latin typeface="HGP創英角ｺﾞｼｯｸUB" pitchFamily="50" charset="-128"/>
                <a:ea typeface="HGP創英角ｺﾞｼｯｸUB" pitchFamily="50" charset="-128"/>
              </a:rPr>
              <a:t>、支援</a:t>
            </a:r>
            <a:r>
              <a:rPr lang="ja-JP" altLang="en-US" sz="1400" dirty="0">
                <a:solidFill>
                  <a:prstClr val="black"/>
                </a:solidFill>
                <a:latin typeface="HGP創英角ｺﾞｼｯｸUB" pitchFamily="50" charset="-128"/>
                <a:ea typeface="HGP創英角ｺﾞｼｯｸUB" pitchFamily="50" charset="-128"/>
              </a:rPr>
              <a:t>体制の整備を図っていきます。</a:t>
            </a:r>
          </a:p>
        </p:txBody>
      </p:sp>
      <p:sp>
        <p:nvSpPr>
          <p:cNvPr id="5" name="正方形/長方形 4"/>
          <p:cNvSpPr/>
          <p:nvPr/>
        </p:nvSpPr>
        <p:spPr>
          <a:xfrm>
            <a:off x="1631833" y="6084912"/>
            <a:ext cx="12996000" cy="1044000"/>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は広域自治体として、</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【33,613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児者支援を総合的に行う拠点として、専門的な相談支援や機関</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コンサルテーション、</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関係機関への情報提供等を実施</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＜発達障がい者地域支援力</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向上事業＞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【9,316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者支援センターに「地域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支援マネージャー</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」を配置し、市町村を支援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4435" y="4955486"/>
            <a:ext cx="9396383" cy="960119"/>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子どもの時期の支援体制の</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○発達</a:t>
            </a:r>
            <a:r>
              <a:rPr lang="ja-JP" altLang="en-US" sz="13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対する機関支援を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300"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事業＜障</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がい児通所支援事</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業者等育成事業</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【25,708</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800"/>
              </a:lnSpc>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4724851" y="2412180"/>
            <a:ext cx="5544000" cy="2514391"/>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教育分野における支援の</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「市町村リーディングチーム」充実支援</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eaLnBrk="1" hangingPunct="1">
              <a:lnSpc>
                <a:spcPts val="1200"/>
              </a:lnSpc>
              <a:spcBef>
                <a:spcPts val="600"/>
              </a:spcBef>
              <a:spcAft>
                <a:spcPts val="30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「市町村リーディングチーム」のチーム力向上及び構成メンバーの専門性向上をめざし、域内の小中学校からの支援要請に対応するための体制づくりを促進する。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障がいのある生徒の高校生活支援事業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【129,225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障がいのある生徒の個々の状況に即した学校生活や学習の支援を行うため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、専門的な知識を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持つ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人材等を配置する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高校生活支援カードの実施</a:t>
            </a: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生徒の状況や保護者のニーズを把握し、高校卒業後の社会的自立に向けて学校生活</a:t>
            </a:r>
          </a:p>
          <a:p>
            <a:pPr eaLnBrk="1" hangingPunct="1">
              <a:lnSpc>
                <a:spcPts val="1400"/>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を送れるよう適切な指導・支援の充実につなげる。</a:t>
            </a:r>
          </a:p>
          <a:p>
            <a:pPr eaLnBrk="1" hangingPunct="1">
              <a:lnSpc>
                <a:spcPts val="1400"/>
              </a:lnSpc>
              <a:spcBef>
                <a:spcPts val="400"/>
              </a:spcBef>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高等学校支援教育力充実事業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【9,941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高等学校に在籍する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等のある生徒への教科指導等の充実を図る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812135" y="2287355"/>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31252" y="1813957"/>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ラ イ フ ステージに 応 じ た 取 組</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8"/>
          <p:cNvSpPr txBox="1">
            <a:spLocks noChangeArrowheads="1"/>
          </p:cNvSpPr>
          <p:nvPr/>
        </p:nvSpPr>
        <p:spPr bwMode="auto">
          <a:xfrm>
            <a:off x="1619970" y="7849200"/>
            <a:ext cx="12996000" cy="82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・メンター事業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（ペアレント・メンター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活動の普及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促進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【1,952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・メンターの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スキルアップ研修等を実施するとともに市町村に派遣。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プログラム等フォローアップ研修事業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【213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・プログラム等保護者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市町村を支援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20167" y="7165032"/>
            <a:ext cx="12996000" cy="64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６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医療機関での初診待期期間の解消等</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err="1" smtClean="0">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200" u="sng"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＜発達障がい医療機関初診待機解消事業＞</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【4,938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初診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待機解消を図るため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登録医療機関を増やすための専門的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研修等、②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初診待機解消を図るためのアセスメント機能の強化、③拠点医療機関を核とした医療機関連携体制の確保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等に取り組む。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631833" y="8749208"/>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ライフステージを通じた一貫した支援のための取組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切れ目のない支援を実現していくために必要な情報の引継の実施やその定着、発達障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がいに係る地域での相談支援体制の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619970" y="9289320"/>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自閉症啓発デー及び</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おける講演会やブルーライトアップ</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がいに対する理解促進の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864436" y="6121336"/>
            <a:ext cx="540000" cy="3635984"/>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3595831" y="2251683"/>
            <a:ext cx="1008000"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252818" y="2268488"/>
            <a:ext cx="10080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847230" y="2298996"/>
            <a:ext cx="1008000" cy="576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正方形/長方形 1"/>
          <p:cNvSpPr/>
          <p:nvPr/>
        </p:nvSpPr>
        <p:spPr>
          <a:xfrm>
            <a:off x="13312164" y="444098"/>
            <a:ext cx="1125230" cy="43368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資料７</a:t>
            </a:r>
            <a:endParaRPr kumimoji="1" lang="ja-JP" altLang="en-US" sz="1400" dirty="0">
              <a:solidFill>
                <a:schemeClr val="tx1"/>
              </a:solidFill>
            </a:endParaRPr>
          </a:p>
        </p:txBody>
      </p:sp>
    </p:spTree>
    <p:extLst>
      <p:ext uri="{BB962C8B-B14F-4D97-AF65-F5344CB8AC3E}">
        <p14:creationId xmlns:p14="http://schemas.microsoft.com/office/powerpoint/2010/main" val="8155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2F6205-4237-4CAE-BADD-283716BD205A}">
  <ds:schemaRefs>
    <ds:schemaRef ds:uri="http://www.w3.org/XML/1998/namespace"/>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D206A81-1DDB-4812-8B57-4E5944612E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5854</TotalTime>
  <Words>1164</Words>
  <Application>Microsoft Office PowerPoint</Application>
  <PresentationFormat>ユーザー設定</PresentationFormat>
  <Paragraphs>83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Meiryo UI</vt:lpstr>
      <vt:lpstr>ＭＳ Ｐゴシック</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薮内　信彦</cp:lastModifiedBy>
  <cp:revision>724</cp:revision>
  <cp:lastPrinted>2023-03-07T00:11:01Z</cp:lastPrinted>
  <dcterms:created xsi:type="dcterms:W3CDTF">2014-08-14T01:34:34Z</dcterms:created>
  <dcterms:modified xsi:type="dcterms:W3CDTF">2023-03-27T04:50:53Z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