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6" r:id="rId2"/>
    <p:sldId id="256" r:id="rId3"/>
    <p:sldId id="261" r:id="rId4"/>
    <p:sldId id="262" r:id="rId5"/>
    <p:sldId id="263" r:id="rId6"/>
    <p:sldId id="264" r:id="rId7"/>
    <p:sldId id="267" r:id="rId8"/>
    <p:sldId id="268" r:id="rId9"/>
    <p:sldId id="269" r:id="rId10"/>
    <p:sldId id="270" r:id="rId11"/>
    <p:sldId id="272" r:id="rId1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越後　絵里加" initials="越後　絵里加" lastIdx="2" clrIdx="0">
    <p:extLst>
      <p:ext uri="{19B8F6BF-5375-455C-9EA6-DF929625EA0E}">
        <p15:presenceInfo xmlns:p15="http://schemas.microsoft.com/office/powerpoint/2012/main" userId="S-1-5-21-161959346-1900351369-444732941-193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FCFD"/>
    <a:srgbClr val="88E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__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___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G0000SV0NS101\shome4$\TsutsuuraY\&#9632;&#22320;&#22495;&#29983;&#27963;&#25903;&#25588;&#35506;\&#9671;&#30330;&#36948;&#38556;&#12364;&#12356;\&#37096;&#20250;&#36039;&#26009;\&#9733;&#12487;&#12540;&#12479;&#20998;&#26512;&#12471;&#12540;&#12488;&#12288;R04.11.10.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G0000SV0NS101\shome4$\TsutsuuraY\&#9632;&#22320;&#22495;&#29983;&#27963;&#25903;&#25588;&#35506;\&#9671;&#30330;&#36948;&#38556;&#12364;&#12356;\&#37096;&#20250;&#36039;&#26009;\&#9733;&#12487;&#12540;&#12479;&#20998;&#26512;&#12471;&#12540;&#12488;&#12288;R04.11.1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G0000SV0NS101\shome4$\TsutsuuraY\&#9632;&#22320;&#22495;&#29983;&#27963;&#25903;&#25588;&#35506;\&#9671;&#30330;&#36948;&#38556;&#12364;&#12356;\&#37096;&#20250;&#36039;&#26009;\&#9733;&#12487;&#12540;&#12479;&#20998;&#26512;&#12471;&#12540;&#12488;&#12288;R04.11.1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G0000SV0NS101\shome4$\TsutsuuraY\&#9632;&#22320;&#22495;&#29983;&#27963;&#25903;&#25588;&#35506;\&#9671;&#30330;&#36948;&#38556;&#12364;&#12356;\&#37096;&#20250;&#36039;&#26009;\&#9733;&#12487;&#12540;&#12479;&#20998;&#26512;&#12471;&#12540;&#12488;&#12288;R04.11.10.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G0000SV0NS101\shome4$\TsutsuuraY\&#9632;&#22320;&#22495;&#29983;&#27963;&#25903;&#25588;&#35506;\&#9671;&#30330;&#36948;&#38556;&#12364;&#12356;\&#37096;&#20250;&#36039;&#26009;\&#9733;&#12487;&#12540;&#12479;&#20998;&#26512;&#12471;&#12540;&#12488;&#12288;R04.11.10.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______16.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sz="1400" dirty="0">
                <a:latin typeface="UD デジタル 教科書体 NK-B" panose="02020700000000000000" pitchFamily="18" charset="-128"/>
                <a:ea typeface="UD デジタル 教科書体 NK-B" panose="02020700000000000000" pitchFamily="18" charset="-128"/>
              </a:rPr>
              <a:t>保健師に対する</a:t>
            </a:r>
            <a:r>
              <a:rPr lang="ja-JP" altLang="en-US" sz="1400" dirty="0" err="1">
                <a:latin typeface="UD デジタル 教科書体 NK-B" panose="02020700000000000000" pitchFamily="18" charset="-128"/>
                <a:ea typeface="UD デジタル 教科書体 NK-B" panose="02020700000000000000" pitchFamily="18" charset="-128"/>
              </a:rPr>
              <a:t>発達障がいに</a:t>
            </a:r>
            <a:r>
              <a:rPr lang="ja-JP" altLang="en-US" sz="1400" dirty="0">
                <a:latin typeface="UD デジタル 教科書体 NK-B" panose="02020700000000000000" pitchFamily="18" charset="-128"/>
                <a:ea typeface="UD デジタル 教科書体 NK-B" panose="02020700000000000000" pitchFamily="18" charset="-128"/>
              </a:rPr>
              <a:t>関する研修</a:t>
            </a:r>
          </a:p>
        </c:rich>
      </c:tx>
      <c:layout>
        <c:manualLayout>
          <c:xMode val="edge"/>
          <c:yMode val="edge"/>
          <c:x val="9.5324235573236785E-2"/>
          <c:y val="2.59239357287133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50110111669568191"/>
          <c:y val="0.2364783457960398"/>
          <c:w val="0.36336724913924839"/>
          <c:h val="0.69606126967493942"/>
        </c:manualLayout>
      </c:layout>
      <c:pieChart>
        <c:varyColors val="1"/>
        <c:ser>
          <c:idx val="0"/>
          <c:order val="0"/>
          <c:spPr>
            <a:ln w="6350">
              <a:solidFill>
                <a:schemeClr val="bg1"/>
              </a:solidFill>
            </a:ln>
          </c:spPr>
          <c:dPt>
            <c:idx val="0"/>
            <c:bubble3D val="0"/>
            <c:spPr>
              <a:solidFill>
                <a:schemeClr val="accent1"/>
              </a:solidFill>
              <a:ln w="6350">
                <a:solidFill>
                  <a:schemeClr val="bg1"/>
                </a:solidFill>
              </a:ln>
              <a:effectLst/>
            </c:spPr>
            <c:extLst>
              <c:ext xmlns:c16="http://schemas.microsoft.com/office/drawing/2014/chart" uri="{C3380CC4-5D6E-409C-BE32-E72D297353CC}">
                <c16:uniqueId val="{00000001-EE1D-4375-8664-74A28AE213EE}"/>
              </c:ext>
            </c:extLst>
          </c:dPt>
          <c:dPt>
            <c:idx val="1"/>
            <c:bubble3D val="0"/>
            <c:spPr>
              <a:solidFill>
                <a:schemeClr val="accent5">
                  <a:lumMod val="20000"/>
                  <a:lumOff val="80000"/>
                </a:schemeClr>
              </a:solidFill>
              <a:ln w="6350">
                <a:solidFill>
                  <a:schemeClr val="bg1"/>
                </a:solidFill>
              </a:ln>
              <a:effectLst/>
            </c:spPr>
            <c:extLst>
              <c:ext xmlns:c16="http://schemas.microsoft.com/office/drawing/2014/chart" uri="{C3380CC4-5D6E-409C-BE32-E72D297353CC}">
                <c16:uniqueId val="{00000003-EE1D-4375-8664-74A28AE213EE}"/>
              </c:ext>
            </c:extLst>
          </c:dPt>
          <c:dPt>
            <c:idx val="2"/>
            <c:bubble3D val="0"/>
            <c:spPr>
              <a:solidFill>
                <a:srgbClr val="FF0000"/>
              </a:solidFill>
              <a:ln w="6350">
                <a:solidFill>
                  <a:schemeClr val="bg1"/>
                </a:solidFill>
              </a:ln>
              <a:effectLst/>
            </c:spPr>
            <c:extLst>
              <c:ext xmlns:c16="http://schemas.microsoft.com/office/drawing/2014/chart" uri="{C3380CC4-5D6E-409C-BE32-E72D297353CC}">
                <c16:uniqueId val="{00000005-EE1D-4375-8664-74A28AE213EE}"/>
              </c:ext>
            </c:extLst>
          </c:dPt>
          <c:dPt>
            <c:idx val="3"/>
            <c:bubble3D val="0"/>
            <c:spPr>
              <a:solidFill>
                <a:srgbClr val="FFC000"/>
              </a:solidFill>
              <a:ln w="6350">
                <a:solidFill>
                  <a:schemeClr val="bg1"/>
                </a:solidFill>
              </a:ln>
              <a:effectLst/>
            </c:spPr>
            <c:extLst>
              <c:ext xmlns:c16="http://schemas.microsoft.com/office/drawing/2014/chart" uri="{C3380CC4-5D6E-409C-BE32-E72D297353CC}">
                <c16:uniqueId val="{00000007-EE1D-4375-8664-74A28AE213EE}"/>
              </c:ext>
            </c:extLst>
          </c:dPt>
          <c:dPt>
            <c:idx val="4"/>
            <c:bubble3D val="0"/>
            <c:spPr>
              <a:solidFill>
                <a:schemeClr val="accent2">
                  <a:lumMod val="40000"/>
                  <a:lumOff val="60000"/>
                </a:schemeClr>
              </a:solidFill>
              <a:ln w="6350">
                <a:solidFill>
                  <a:schemeClr val="bg1"/>
                </a:solidFill>
              </a:ln>
              <a:effectLst/>
            </c:spPr>
            <c:extLst>
              <c:ext xmlns:c16="http://schemas.microsoft.com/office/drawing/2014/chart" uri="{C3380CC4-5D6E-409C-BE32-E72D297353CC}">
                <c16:uniqueId val="{00000009-EE1D-4375-8664-74A28AE213E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Sheet1!$C$3:$C$7</c:f>
              <c:strCache>
                <c:ptCount val="5"/>
                <c:pt idx="0">
                  <c:v>市町村単独事業のみ(6)</c:v>
                </c:pt>
                <c:pt idx="1">
                  <c:v>市町村単独事業と他機関研修(6)</c:v>
                </c:pt>
                <c:pt idx="2">
                  <c:v>他機関研修のみ(23)</c:v>
                </c:pt>
                <c:pt idx="3">
                  <c:v>実施していない(5)</c:v>
                </c:pt>
                <c:pt idx="4">
                  <c:v>無回答(3)</c:v>
                </c:pt>
              </c:strCache>
            </c:strRef>
          </c:cat>
          <c:val>
            <c:numRef>
              <c:f>Sheet1!$D$3:$D$7</c:f>
              <c:numCache>
                <c:formatCode>General</c:formatCode>
                <c:ptCount val="5"/>
                <c:pt idx="0">
                  <c:v>6</c:v>
                </c:pt>
                <c:pt idx="1">
                  <c:v>6</c:v>
                </c:pt>
                <c:pt idx="2">
                  <c:v>23</c:v>
                </c:pt>
                <c:pt idx="3">
                  <c:v>5</c:v>
                </c:pt>
                <c:pt idx="4">
                  <c:v>3</c:v>
                </c:pt>
              </c:numCache>
            </c:numRef>
          </c:val>
          <c:extLst>
            <c:ext xmlns:c16="http://schemas.microsoft.com/office/drawing/2014/chart" uri="{C3380CC4-5D6E-409C-BE32-E72D297353CC}">
              <c16:uniqueId val="{0000000A-EE1D-4375-8664-74A28AE213EE}"/>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EE1D-4375-8664-74A28AE213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EE1D-4375-8664-74A28AE213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EE1D-4375-8664-74A28AE213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EE1D-4375-8664-74A28AE213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EE1D-4375-8664-74A28AE213E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Sheet1!$C$3:$C$7</c:f>
              <c:strCache>
                <c:ptCount val="5"/>
                <c:pt idx="0">
                  <c:v>市町村単独事業のみ(6)</c:v>
                </c:pt>
                <c:pt idx="1">
                  <c:v>市町村単独事業と他機関研修(6)</c:v>
                </c:pt>
                <c:pt idx="2">
                  <c:v>他機関研修のみ(23)</c:v>
                </c:pt>
                <c:pt idx="3">
                  <c:v>実施していない(5)</c:v>
                </c:pt>
                <c:pt idx="4">
                  <c:v>無回答(3)</c:v>
                </c:pt>
              </c:strCache>
            </c:strRef>
          </c:cat>
          <c:val>
            <c:numRef>
              <c:f>Sheet1!$E$3:$E$7</c:f>
              <c:numCache>
                <c:formatCode>0.0%</c:formatCode>
                <c:ptCount val="5"/>
                <c:pt idx="0">
                  <c:v>0.13953488372093023</c:v>
                </c:pt>
                <c:pt idx="1">
                  <c:v>0.13953488372093023</c:v>
                </c:pt>
                <c:pt idx="2">
                  <c:v>0.53488372093023251</c:v>
                </c:pt>
                <c:pt idx="3">
                  <c:v>0.11627906976744186</c:v>
                </c:pt>
                <c:pt idx="4">
                  <c:v>6.9767441860465115E-2</c:v>
                </c:pt>
              </c:numCache>
            </c:numRef>
          </c:val>
          <c:extLst>
            <c:ext xmlns:c16="http://schemas.microsoft.com/office/drawing/2014/chart" uri="{C3380CC4-5D6E-409C-BE32-E72D297353CC}">
              <c16:uniqueId val="{00000015-EE1D-4375-8664-74A28AE213E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w="3175">
      <a:solidFill>
        <a:srgbClr val="00B0F0"/>
      </a:solid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サポートファイルの作成</a:t>
            </a:r>
            <a:endParaRPr lang="ja-JP"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2.7021190576539993E-2"/>
          <c:y val="0.28651791184287101"/>
          <c:w val="0.51166306854468391"/>
          <c:h val="0.71064511263972929"/>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BA86-41A7-A542-EB38D12E466A}"/>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BA86-41A7-A542-EB38D12E466A}"/>
              </c:ext>
            </c:extLst>
          </c:dPt>
          <c:dPt>
            <c:idx val="2"/>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5-BA86-41A7-A542-EB38D12E466A}"/>
              </c:ext>
            </c:extLst>
          </c:dPt>
          <c:dLbls>
            <c:dLbl>
              <c:idx val="1"/>
              <c:layout>
                <c:manualLayout>
                  <c:x val="0"/>
                  <c:y val="-0.1460878367497182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A86-41A7-A542-EB38D12E46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multiLvlStrRef>
              <c:f>Sheet2!$D$297:$E$299</c:f>
              <c:multiLvlStrCache>
                <c:ptCount val="3"/>
                <c:lvl>
                  <c:pt idx="0">
                    <c:v>作成している</c:v>
                  </c:pt>
                  <c:pt idx="1">
                    <c:v>作成していない</c:v>
                  </c:pt>
                  <c:pt idx="2">
                    <c:v>無回答</c:v>
                  </c:pt>
                </c:lvl>
                <c:lvl>
                  <c:pt idx="0">
                    <c:v>1</c:v>
                  </c:pt>
                  <c:pt idx="1">
                    <c:v>2</c:v>
                  </c:pt>
                  <c:pt idx="2">
                    <c:v>3</c:v>
                  </c:pt>
                </c:lvl>
              </c:multiLvlStrCache>
            </c:multiLvlStrRef>
          </c:cat>
          <c:val>
            <c:numRef>
              <c:f>Sheet2!$F$297:$F$299</c:f>
              <c:numCache>
                <c:formatCode>General</c:formatCode>
                <c:ptCount val="3"/>
                <c:pt idx="0">
                  <c:v>26</c:v>
                </c:pt>
                <c:pt idx="1">
                  <c:v>14</c:v>
                </c:pt>
                <c:pt idx="2">
                  <c:v>3</c:v>
                </c:pt>
              </c:numCache>
            </c:numRef>
          </c:val>
          <c:extLst>
            <c:ext xmlns:c16="http://schemas.microsoft.com/office/drawing/2014/chart" uri="{C3380CC4-5D6E-409C-BE32-E72D297353CC}">
              <c16:uniqueId val="{00000006-BA86-41A7-A542-EB38D12E466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市町村教育委員会や教員に対する発達障がいに関する支援の実施（複数回答）</a:t>
            </a:r>
            <a:endParaRPr lang="en-US" altLang="ja-JP"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Sheet2!$E$175:$E$178</c:f>
              <c:strCache>
                <c:ptCount val="4"/>
                <c:pt idx="0">
                  <c:v>その他</c:v>
                </c:pt>
                <c:pt idx="1">
                  <c:v>福祉サービスと学校をつなぐ取組み</c:v>
                </c:pt>
                <c:pt idx="2">
                  <c:v>福祉部局主催の研修会</c:v>
                </c:pt>
                <c:pt idx="3">
                  <c:v>市町村教委主催の研修会</c:v>
                </c:pt>
              </c:strCache>
            </c:strRef>
          </c:cat>
          <c:val>
            <c:numRef>
              <c:f>Sheet2!$F$175:$F$178</c:f>
              <c:numCache>
                <c:formatCode>General</c:formatCode>
                <c:ptCount val="4"/>
                <c:pt idx="0">
                  <c:v>6</c:v>
                </c:pt>
                <c:pt idx="1">
                  <c:v>13</c:v>
                </c:pt>
                <c:pt idx="2">
                  <c:v>5</c:v>
                </c:pt>
                <c:pt idx="3">
                  <c:v>12</c:v>
                </c:pt>
              </c:numCache>
            </c:numRef>
          </c:val>
          <c:extLst>
            <c:ext xmlns:c16="http://schemas.microsoft.com/office/drawing/2014/chart" uri="{C3380CC4-5D6E-409C-BE32-E72D297353CC}">
              <c16:uniqueId val="{00000000-BE8C-459F-8805-B37739C0789E}"/>
            </c:ext>
          </c:extLst>
        </c:ser>
        <c:dLbls>
          <c:dLblPos val="outEnd"/>
          <c:showLegendKey val="0"/>
          <c:showVal val="1"/>
          <c:showCatName val="0"/>
          <c:showSerName val="0"/>
          <c:showPercent val="0"/>
          <c:showBubbleSize val="0"/>
        </c:dLbls>
        <c:gapWidth val="182"/>
        <c:axId val="680893776"/>
        <c:axId val="680886864"/>
      </c:barChart>
      <c:catAx>
        <c:axId val="680893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680886864"/>
        <c:crosses val="autoZero"/>
        <c:auto val="1"/>
        <c:lblAlgn val="ctr"/>
        <c:lblOffset val="100"/>
        <c:noMultiLvlLbl val="0"/>
      </c:catAx>
      <c:valAx>
        <c:axId val="680886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680893776"/>
        <c:crosses val="autoZero"/>
        <c:crossBetween val="between"/>
      </c:valAx>
      <c:spPr>
        <a:noFill/>
        <a:ln>
          <a:noFill/>
        </a:ln>
        <a:effectLst/>
      </c:spPr>
    </c:plotArea>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教育と福祉の連携の取り組み</a:t>
            </a:r>
          </a:p>
        </c:rich>
      </c:tx>
      <c:layout>
        <c:manualLayout>
          <c:xMode val="edge"/>
          <c:yMode val="edge"/>
          <c:x val="0.19270934480211951"/>
          <c:y val="2.52719093275731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11771382184352042"/>
          <c:y val="0.19629308848103391"/>
          <c:w val="0.35763976992496055"/>
          <c:h val="0.75307503916399732"/>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A285-4CAB-87F5-2A6568076019}"/>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A285-4CAB-87F5-2A6568076019}"/>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A285-4CAB-87F5-2A656807601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85-4CAB-87F5-2A6568076019}"/>
              </c:ext>
            </c:extLst>
          </c:dPt>
          <c:dLbls>
            <c:dLbl>
              <c:idx val="0"/>
              <c:layout>
                <c:manualLayout>
                  <c:x val="1.8002667796912841E-2"/>
                  <c:y val="6.317977331893298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285-4CAB-87F5-2A6568076019}"/>
                </c:ext>
              </c:extLst>
            </c:dLbl>
            <c:dLbl>
              <c:idx val="3"/>
              <c:layout>
                <c:manualLayout>
                  <c:x val="-6.0008892656376323E-3"/>
                  <c:y val="6.949775065082629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285-4CAB-87F5-2A65680760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Sheet2!$E$182:$E$185</c:f>
              <c:strCache>
                <c:ptCount val="4"/>
                <c:pt idx="0">
                  <c:v>国庫補助「家庭・教育・福祉連携推進事業」を実施(2)</c:v>
                </c:pt>
                <c:pt idx="1">
                  <c:v>市町村独自の取組(31)</c:v>
                </c:pt>
                <c:pt idx="2">
                  <c:v>実施していない(8)</c:v>
                </c:pt>
                <c:pt idx="3">
                  <c:v>無回答(2)</c:v>
                </c:pt>
              </c:strCache>
            </c:strRef>
          </c:cat>
          <c:val>
            <c:numRef>
              <c:f>Sheet2!$F$182:$F$185</c:f>
              <c:numCache>
                <c:formatCode>General</c:formatCode>
                <c:ptCount val="4"/>
                <c:pt idx="0">
                  <c:v>2</c:v>
                </c:pt>
                <c:pt idx="1">
                  <c:v>31</c:v>
                </c:pt>
                <c:pt idx="2">
                  <c:v>8</c:v>
                </c:pt>
                <c:pt idx="3">
                  <c:v>2</c:v>
                </c:pt>
              </c:numCache>
            </c:numRef>
          </c:val>
          <c:extLst>
            <c:ext xmlns:c16="http://schemas.microsoft.com/office/drawing/2014/chart" uri="{C3380CC4-5D6E-409C-BE32-E72D297353CC}">
              <c16:uniqueId val="{00000008-A285-4CAB-87F5-2A6568076019}"/>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3281895789596534"/>
          <c:y val="0.24510916420124598"/>
          <c:w val="0.41293323939815335"/>
          <c:h val="0.634619431411888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福祉、保健関係等と教育の連携に係る協議の場（機会）の設置</a:t>
            </a:r>
          </a:p>
        </c:rich>
      </c:tx>
      <c:layout>
        <c:manualLayout>
          <c:xMode val="edge"/>
          <c:yMode val="edge"/>
          <c:x val="0.1008161567565751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28273952253583229"/>
          <c:y val="0.21845337314452537"/>
          <c:w val="0.27162049824354401"/>
          <c:h val="0.7069458269866925"/>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D362-4DAE-A87D-A299B3E03328}"/>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D362-4DAE-A87D-A299B3E03328}"/>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D362-4DAE-A87D-A299B3E0332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multiLvlStrRef>
              <c:f>Sheet2!$D$188:$E$190</c:f>
              <c:multiLvlStrCache>
                <c:ptCount val="3"/>
                <c:lvl>
                  <c:pt idx="0">
                    <c:v>設置(27)</c:v>
                  </c:pt>
                  <c:pt idx="1">
                    <c:v>設置していない(11)</c:v>
                  </c:pt>
                  <c:pt idx="2">
                    <c:v>無回答(5)</c:v>
                  </c:pt>
                </c:lvl>
                <c:lvl>
                  <c:pt idx="0">
                    <c:v>1</c:v>
                  </c:pt>
                  <c:pt idx="1">
                    <c:v>2</c:v>
                  </c:pt>
                  <c:pt idx="2">
                    <c:v>3</c:v>
                  </c:pt>
                </c:lvl>
              </c:multiLvlStrCache>
            </c:multiLvlStrRef>
          </c:cat>
          <c:val>
            <c:numRef>
              <c:f>Sheet2!$F$188:$F$190</c:f>
              <c:numCache>
                <c:formatCode>General</c:formatCode>
                <c:ptCount val="3"/>
                <c:pt idx="0">
                  <c:v>27</c:v>
                </c:pt>
                <c:pt idx="1">
                  <c:v>11</c:v>
                </c:pt>
                <c:pt idx="2">
                  <c:v>5</c:v>
                </c:pt>
              </c:numCache>
            </c:numRef>
          </c:val>
          <c:extLst>
            <c:ext xmlns:c16="http://schemas.microsoft.com/office/drawing/2014/chart" uri="{C3380CC4-5D6E-409C-BE32-E72D297353CC}">
              <c16:uniqueId val="{00000006-D362-4DAE-A87D-A299B3E03328}"/>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6288252730099462"/>
          <c:y val="0.40570906230273823"/>
          <c:w val="0.23811609260417596"/>
          <c:h val="0.280714089158574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学校卒業後、成人期に対する</a:t>
            </a:r>
            <a:endParaRPr lang="en-US" altLang="ja-JP" dirty="0"/>
          </a:p>
          <a:p>
            <a:pPr>
              <a:defRPr/>
            </a:pPr>
            <a:r>
              <a:rPr lang="ja-JP" altLang="en-US" dirty="0"/>
              <a:t>居場所確保の取組</a:t>
            </a:r>
            <a:endParaRPr lang="en-US" altLang="ja-JP" dirty="0"/>
          </a:p>
        </c:rich>
      </c:tx>
      <c:layout>
        <c:manualLayout>
          <c:xMode val="edge"/>
          <c:yMode val="edge"/>
          <c:x val="0.22035622222986148"/>
          <c:y val="3.29116668857730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286C-4485-B1F4-68852A93ACEB}"/>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286C-4485-B1F4-68852A93ACEB}"/>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286C-4485-B1F4-68852A93ACE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multiLvlStrRef>
              <c:f>Sheet2!$D$193:$E$195</c:f>
              <c:multiLvlStrCache>
                <c:ptCount val="3"/>
                <c:lvl>
                  <c:pt idx="0">
                    <c:v>実施している(13)</c:v>
                  </c:pt>
                  <c:pt idx="1">
                    <c:v>実施していない(28)</c:v>
                  </c:pt>
                  <c:pt idx="2">
                    <c:v>無回答(2)</c:v>
                  </c:pt>
                </c:lvl>
                <c:lvl>
                  <c:pt idx="0">
                    <c:v>1</c:v>
                  </c:pt>
                  <c:pt idx="1">
                    <c:v>2</c:v>
                  </c:pt>
                  <c:pt idx="2">
                    <c:v>3</c:v>
                  </c:pt>
                </c:lvl>
              </c:multiLvlStrCache>
            </c:multiLvlStrRef>
          </c:cat>
          <c:val>
            <c:numRef>
              <c:f>Sheet2!$F$193:$F$195</c:f>
              <c:numCache>
                <c:formatCode>General</c:formatCode>
                <c:ptCount val="3"/>
                <c:pt idx="0">
                  <c:v>13</c:v>
                </c:pt>
                <c:pt idx="1">
                  <c:v>28</c:v>
                </c:pt>
                <c:pt idx="2">
                  <c:v>2</c:v>
                </c:pt>
              </c:numCache>
            </c:numRef>
          </c:val>
          <c:extLst>
            <c:ext xmlns:c16="http://schemas.microsoft.com/office/drawing/2014/chart" uri="{C3380CC4-5D6E-409C-BE32-E72D297353CC}">
              <c16:uniqueId val="{00000006-286C-4485-B1F4-68852A93ACEB}"/>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1768666885905232"/>
          <c:y val="0.47022564887722368"/>
          <c:w val="0.31649973210429833"/>
          <c:h val="0.226469816272965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就労支援（学校卒業後、成人期）の取組</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19727646544181976"/>
          <c:y val="0.27165062700495773"/>
          <c:w val="0.3741721347331583"/>
          <c:h val="0.62362022455526389"/>
        </c:manualLayout>
      </c:layout>
      <c:pieChart>
        <c:varyColors val="1"/>
        <c:ser>
          <c:idx val="0"/>
          <c:order val="0"/>
          <c:dPt>
            <c:idx val="0"/>
            <c:bubble3D val="0"/>
            <c:explosion val="2"/>
            <c:spPr>
              <a:solidFill>
                <a:srgbClr val="FF0000"/>
              </a:solidFill>
              <a:ln w="19050">
                <a:solidFill>
                  <a:schemeClr val="lt1"/>
                </a:solidFill>
              </a:ln>
              <a:effectLst/>
            </c:spPr>
            <c:extLst>
              <c:ext xmlns:c16="http://schemas.microsoft.com/office/drawing/2014/chart" uri="{C3380CC4-5D6E-409C-BE32-E72D297353CC}">
                <c16:uniqueId val="{00000001-0ABA-45F2-A401-B6608A182956}"/>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0ABA-45F2-A401-B6608A182956}"/>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0ABA-45F2-A401-B6608A18295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multiLvlStrRef>
              <c:f>Sheet2!$D$198:$E$200</c:f>
              <c:multiLvlStrCache>
                <c:ptCount val="3"/>
                <c:lvl>
                  <c:pt idx="0">
                    <c:v>実施している(20)</c:v>
                  </c:pt>
                  <c:pt idx="1">
                    <c:v>実施していない(21)</c:v>
                  </c:pt>
                  <c:pt idx="2">
                    <c:v>無回答(2)</c:v>
                  </c:pt>
                </c:lvl>
                <c:lvl>
                  <c:pt idx="0">
                    <c:v>1</c:v>
                  </c:pt>
                  <c:pt idx="1">
                    <c:v>2</c:v>
                  </c:pt>
                  <c:pt idx="2">
                    <c:v>3</c:v>
                  </c:pt>
                </c:lvl>
              </c:multiLvlStrCache>
            </c:multiLvlStrRef>
          </c:cat>
          <c:val>
            <c:numRef>
              <c:f>Sheet2!$F$198:$F$200</c:f>
              <c:numCache>
                <c:formatCode>General</c:formatCode>
                <c:ptCount val="3"/>
                <c:pt idx="0">
                  <c:v>20</c:v>
                </c:pt>
                <c:pt idx="1">
                  <c:v>21</c:v>
                </c:pt>
                <c:pt idx="2">
                  <c:v>2</c:v>
                </c:pt>
              </c:numCache>
            </c:numRef>
          </c:val>
          <c:extLst>
            <c:ext xmlns:c16="http://schemas.microsoft.com/office/drawing/2014/chart" uri="{C3380CC4-5D6E-409C-BE32-E72D297353CC}">
              <c16:uniqueId val="{00000006-0ABA-45F2-A401-B6608A18295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4765171266681743"/>
          <c:y val="0.49800342665500147"/>
          <c:w val="0.32327091440311945"/>
          <c:h val="0.226469816272965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発達障がい児者の相談窓口の設置状況（複数回答）</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Sheet2!$E$205:$E$207</c:f>
              <c:strCache>
                <c:ptCount val="3"/>
                <c:pt idx="0">
                  <c:v>未設置</c:v>
                </c:pt>
                <c:pt idx="1">
                  <c:v>発達障害に特化した相談窓口を設置</c:v>
                </c:pt>
                <c:pt idx="2">
                  <c:v>障がいのある方全般の相談窓口を設置</c:v>
                </c:pt>
              </c:strCache>
            </c:strRef>
          </c:cat>
          <c:val>
            <c:numRef>
              <c:f>Sheet2!$F$205:$F$207</c:f>
              <c:numCache>
                <c:formatCode>General</c:formatCode>
                <c:ptCount val="3"/>
                <c:pt idx="0">
                  <c:v>3</c:v>
                </c:pt>
                <c:pt idx="1">
                  <c:v>8</c:v>
                </c:pt>
                <c:pt idx="2">
                  <c:v>38</c:v>
                </c:pt>
              </c:numCache>
            </c:numRef>
          </c:val>
          <c:extLst>
            <c:ext xmlns:c16="http://schemas.microsoft.com/office/drawing/2014/chart" uri="{C3380CC4-5D6E-409C-BE32-E72D297353CC}">
              <c16:uniqueId val="{00000000-1AC3-4010-9856-B90C4B164B4F}"/>
            </c:ext>
          </c:extLst>
        </c:ser>
        <c:dLbls>
          <c:dLblPos val="outEnd"/>
          <c:showLegendKey val="0"/>
          <c:showVal val="1"/>
          <c:showCatName val="0"/>
          <c:showSerName val="0"/>
          <c:showPercent val="0"/>
          <c:showBubbleSize val="0"/>
        </c:dLbls>
        <c:gapWidth val="182"/>
        <c:axId val="680888592"/>
        <c:axId val="680889024"/>
      </c:barChart>
      <c:catAx>
        <c:axId val="68088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680889024"/>
        <c:crosses val="autoZero"/>
        <c:auto val="1"/>
        <c:lblAlgn val="ctr"/>
        <c:lblOffset val="100"/>
        <c:noMultiLvlLbl val="0"/>
      </c:catAx>
      <c:valAx>
        <c:axId val="680889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680888592"/>
        <c:crosses val="autoZero"/>
        <c:crossBetween val="between"/>
      </c:valAx>
      <c:spPr>
        <a:noFill/>
        <a:ln>
          <a:noFill/>
        </a:ln>
        <a:effectLst/>
      </c:spPr>
    </c:plotArea>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zh-TW" altLang="en-US" dirty="0"/>
              <a:t>登録医療機関一覧表活用状況</a:t>
            </a:r>
            <a:endParaRPr lang="en-US" altLang="ja-JP"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1581170476967102"/>
          <c:y val="0.26269626130599316"/>
          <c:w val="0.3876194331702032"/>
          <c:h val="0.6898983621923046"/>
        </c:manualLayout>
      </c:layout>
      <c:pieChart>
        <c:varyColors val="1"/>
        <c:ser>
          <c:idx val="0"/>
          <c:order val="0"/>
          <c:spPr>
            <a:solidFill>
              <a:srgbClr val="FF000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9B14-4064-84B2-22715F9864E2}"/>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9B14-4064-84B2-22715F9864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multiLvlStrRef>
              <c:f>Sheet2!$D$223:$E$224</c:f>
              <c:multiLvlStrCache>
                <c:ptCount val="2"/>
                <c:lvl>
                  <c:pt idx="0">
                    <c:v>活用</c:v>
                  </c:pt>
                  <c:pt idx="1">
                    <c:v>活用していない・無回答</c:v>
                  </c:pt>
                </c:lvl>
                <c:lvl>
                  <c:pt idx="0">
                    <c:v>1</c:v>
                  </c:pt>
                  <c:pt idx="1">
                    <c:v>2</c:v>
                  </c:pt>
                </c:lvl>
              </c:multiLvlStrCache>
            </c:multiLvlStrRef>
          </c:cat>
          <c:val>
            <c:numRef>
              <c:f>Sheet2!$F$223:$F$224</c:f>
              <c:numCache>
                <c:formatCode>General</c:formatCode>
                <c:ptCount val="2"/>
                <c:pt idx="0">
                  <c:v>23</c:v>
                </c:pt>
                <c:pt idx="1">
                  <c:v>20</c:v>
                </c:pt>
              </c:numCache>
            </c:numRef>
          </c:val>
          <c:extLst>
            <c:ext xmlns:c16="http://schemas.microsoft.com/office/drawing/2014/chart" uri="{C3380CC4-5D6E-409C-BE32-E72D297353CC}">
              <c16:uniqueId val="{00000004-9B14-4064-84B2-22715F9864E2}"/>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活用内容</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Sheet2!$E$228:$E$230</c:f>
              <c:strCache>
                <c:ptCount val="3"/>
                <c:pt idx="0">
                  <c:v>関係機関からの問合せ・情報共有</c:v>
                </c:pt>
                <c:pt idx="1">
                  <c:v>保護者からの相談・専門医療機関紹介</c:v>
                </c:pt>
                <c:pt idx="2">
                  <c:v>関係部局と情報共有</c:v>
                </c:pt>
              </c:strCache>
            </c:strRef>
          </c:cat>
          <c:val>
            <c:numRef>
              <c:f>Sheet2!$F$228:$F$230</c:f>
              <c:numCache>
                <c:formatCode>General</c:formatCode>
                <c:ptCount val="3"/>
                <c:pt idx="0">
                  <c:v>3</c:v>
                </c:pt>
                <c:pt idx="1">
                  <c:v>22</c:v>
                </c:pt>
                <c:pt idx="2">
                  <c:v>5</c:v>
                </c:pt>
              </c:numCache>
            </c:numRef>
          </c:val>
          <c:extLst>
            <c:ext xmlns:c16="http://schemas.microsoft.com/office/drawing/2014/chart" uri="{C3380CC4-5D6E-409C-BE32-E72D297353CC}">
              <c16:uniqueId val="{00000000-B6C8-43A3-9F26-20B60D8F5D7D}"/>
            </c:ext>
          </c:extLst>
        </c:ser>
        <c:dLbls>
          <c:showLegendKey val="0"/>
          <c:showVal val="0"/>
          <c:showCatName val="0"/>
          <c:showSerName val="0"/>
          <c:showPercent val="0"/>
          <c:showBubbleSize val="0"/>
        </c:dLbls>
        <c:gapWidth val="182"/>
        <c:axId val="681657680"/>
        <c:axId val="681661568"/>
      </c:barChart>
      <c:catAx>
        <c:axId val="681657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681661568"/>
        <c:crosses val="autoZero"/>
        <c:auto val="1"/>
        <c:lblAlgn val="ctr"/>
        <c:lblOffset val="100"/>
        <c:noMultiLvlLbl val="0"/>
      </c:catAx>
      <c:valAx>
        <c:axId val="681661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681657680"/>
        <c:crosses val="autoZero"/>
        <c:crossBetween val="between"/>
      </c:valAx>
      <c:spPr>
        <a:noFill/>
        <a:ln>
          <a:noFill/>
        </a:ln>
        <a:effectLst/>
      </c:spPr>
    </c:plotArea>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発達障がいの診断にあたる医療機関情報の活用ツール</a:t>
            </a:r>
          </a:p>
        </c:rich>
      </c:tx>
      <c:layout>
        <c:manualLayout>
          <c:xMode val="edge"/>
          <c:yMode val="edge"/>
          <c:x val="9.0004138795295577E-2"/>
          <c:y val="4.96879334768020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4855778422560707"/>
          <c:y val="0.25565429040598314"/>
          <c:w val="0.37586255996449658"/>
          <c:h val="0.6061665010191368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Sheet2!$E$237:$E$240</c:f>
              <c:strCache>
                <c:ptCount val="4"/>
                <c:pt idx="0">
                  <c:v>上記以外</c:v>
                </c:pt>
                <c:pt idx="1">
                  <c:v>市町村独自のデータベースやシステムツールなど</c:v>
                </c:pt>
                <c:pt idx="2">
                  <c:v>大阪府医療機関情報システム（大阪府健康医療部保健医療室所管）</c:v>
                </c:pt>
                <c:pt idx="3">
                  <c:v>大阪府医療機関ネットワーク登録医療機関一覧表</c:v>
                </c:pt>
              </c:strCache>
            </c:strRef>
          </c:cat>
          <c:val>
            <c:numRef>
              <c:f>Sheet2!$F$237:$F$240</c:f>
              <c:numCache>
                <c:formatCode>General</c:formatCode>
                <c:ptCount val="4"/>
                <c:pt idx="0">
                  <c:v>9</c:v>
                </c:pt>
                <c:pt idx="1">
                  <c:v>2</c:v>
                </c:pt>
                <c:pt idx="2">
                  <c:v>10</c:v>
                </c:pt>
                <c:pt idx="3">
                  <c:v>34</c:v>
                </c:pt>
              </c:numCache>
            </c:numRef>
          </c:val>
          <c:extLst>
            <c:ext xmlns:c16="http://schemas.microsoft.com/office/drawing/2014/chart" uri="{C3380CC4-5D6E-409C-BE32-E72D297353CC}">
              <c16:uniqueId val="{00000000-DCE5-4C31-892A-8CB0D9DDF2F4}"/>
            </c:ext>
          </c:extLst>
        </c:ser>
        <c:dLbls>
          <c:dLblPos val="outEnd"/>
          <c:showLegendKey val="0"/>
          <c:showVal val="1"/>
          <c:showCatName val="0"/>
          <c:showSerName val="0"/>
          <c:showPercent val="0"/>
          <c:showBubbleSize val="0"/>
        </c:dLbls>
        <c:gapWidth val="182"/>
        <c:axId val="474625056"/>
        <c:axId val="474625920"/>
      </c:barChart>
      <c:catAx>
        <c:axId val="474625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474625920"/>
        <c:crosses val="autoZero"/>
        <c:auto val="1"/>
        <c:lblAlgn val="ctr"/>
        <c:lblOffset val="100"/>
        <c:noMultiLvlLbl val="0"/>
      </c:catAx>
      <c:valAx>
        <c:axId val="474625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474625056"/>
        <c:crosses val="autoZero"/>
        <c:crossBetween val="between"/>
      </c:valAx>
      <c:spPr>
        <a:noFill/>
        <a:ln>
          <a:noFill/>
        </a:ln>
        <a:effectLst/>
      </c:spPr>
    </c:plotArea>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latin typeface="UD デジタル 教科書体 NK-B" panose="02020700000000000000" pitchFamily="18" charset="-128"/>
                <a:ea typeface="UD デジタル 教科書体 NK-B" panose="02020700000000000000" pitchFamily="18" charset="-128"/>
              </a:rPr>
              <a:t>他</a:t>
            </a:r>
            <a:r>
              <a:rPr lang="ja-JP" altLang="en-US" dirty="0" smtClean="0">
                <a:latin typeface="UD デジタル 教科書体 NK-B" panose="02020700000000000000" pitchFamily="18" charset="-128"/>
                <a:ea typeface="UD デジタル 教科書体 NK-B" panose="02020700000000000000" pitchFamily="18" charset="-128"/>
              </a:rPr>
              <a:t>機関の保健師研修</a:t>
            </a:r>
            <a:r>
              <a:rPr lang="ja-JP" altLang="en-US" dirty="0">
                <a:latin typeface="UD デジタル 教科書体 NK-B" panose="02020700000000000000" pitchFamily="18" charset="-128"/>
                <a:ea typeface="UD デジタル 教科書体 NK-B" panose="02020700000000000000" pitchFamily="18" charset="-128"/>
              </a:rPr>
              <a:t>の主催者</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21639330519606512"/>
          <c:y val="0.2219988581243493"/>
          <c:w val="0.32427243888549734"/>
          <c:h val="0.6903880937873329"/>
        </c:manualLayout>
      </c:layout>
      <c:pieChart>
        <c:varyColors val="1"/>
        <c:ser>
          <c:idx val="0"/>
          <c:order val="0"/>
          <c:spPr>
            <a:solidFill>
              <a:srgbClr val="FF0000"/>
            </a:solidFill>
            <a:ln w="6350"/>
          </c:spPr>
          <c:dPt>
            <c:idx val="0"/>
            <c:bubble3D val="0"/>
            <c:spPr>
              <a:solidFill>
                <a:srgbClr val="FF0000"/>
              </a:solidFill>
              <a:ln w="6350">
                <a:solidFill>
                  <a:schemeClr val="lt1"/>
                </a:solidFill>
              </a:ln>
              <a:effectLst/>
            </c:spPr>
            <c:extLst>
              <c:ext xmlns:c16="http://schemas.microsoft.com/office/drawing/2014/chart" uri="{C3380CC4-5D6E-409C-BE32-E72D297353CC}">
                <c16:uniqueId val="{00000001-CA23-4D85-A6EE-8F05D617BF3C}"/>
              </c:ext>
            </c:extLst>
          </c:dPt>
          <c:dPt>
            <c:idx val="1"/>
            <c:bubble3D val="0"/>
            <c:spPr>
              <a:solidFill>
                <a:srgbClr val="FFC000"/>
              </a:solidFill>
              <a:ln w="6350">
                <a:solidFill>
                  <a:schemeClr val="lt1"/>
                </a:solidFill>
              </a:ln>
              <a:effectLst/>
            </c:spPr>
            <c:extLst>
              <c:ext xmlns:c16="http://schemas.microsoft.com/office/drawing/2014/chart" uri="{C3380CC4-5D6E-409C-BE32-E72D297353CC}">
                <c16:uniqueId val="{00000003-CA23-4D85-A6EE-8F05D617BF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Sheet1!$C$17:$C$18</c:f>
              <c:strCache>
                <c:ptCount val="2"/>
                <c:pt idx="0">
                  <c:v>大阪府関係(26)</c:v>
                </c:pt>
                <c:pt idx="1">
                  <c:v>その他(3)</c:v>
                </c:pt>
              </c:strCache>
            </c:strRef>
          </c:cat>
          <c:val>
            <c:numRef>
              <c:f>Sheet1!$D$17:$D$18</c:f>
              <c:numCache>
                <c:formatCode>General</c:formatCode>
                <c:ptCount val="2"/>
                <c:pt idx="0">
                  <c:v>26</c:v>
                </c:pt>
                <c:pt idx="1">
                  <c:v>3</c:v>
                </c:pt>
              </c:numCache>
            </c:numRef>
          </c:val>
          <c:extLst>
            <c:ext xmlns:c16="http://schemas.microsoft.com/office/drawing/2014/chart" uri="{C3380CC4-5D6E-409C-BE32-E72D297353CC}">
              <c16:uniqueId val="{00000004-CA23-4D85-A6EE-8F05D617BF3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0840564268734108"/>
          <c:y val="0.49483517168916041"/>
          <c:w val="0.2343553205600141"/>
          <c:h val="0.20564700689443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3175">
      <a:solidFill>
        <a:srgbClr val="00B0F0"/>
      </a:solid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市町村独自のペアレント・トレーニング実施</a:t>
            </a:r>
            <a:endParaRPr lang="en-US" altLang="ja-JP" dirty="0"/>
          </a:p>
          <a:p>
            <a:pPr>
              <a:defRPr/>
            </a:pPr>
            <a:endParaRPr lang="ja-JP"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16451940085340949"/>
          <c:y val="0.23712675414875745"/>
          <c:w val="0.38290644777646543"/>
          <c:h val="0.70638823261506933"/>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13B4-4843-935C-381920BEC7F8}"/>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13B4-4843-935C-381920BEC7F8}"/>
              </c:ext>
            </c:extLst>
          </c:dPt>
          <c:dPt>
            <c:idx val="2"/>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5-13B4-4843-935C-381920BEC7F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Sheet2!$E$265:$E$267</c:f>
              <c:strCache>
                <c:ptCount val="3"/>
                <c:pt idx="0">
                  <c:v>実施している</c:v>
                </c:pt>
                <c:pt idx="1">
                  <c:v>実施していない</c:v>
                </c:pt>
                <c:pt idx="2">
                  <c:v>無回答</c:v>
                </c:pt>
              </c:strCache>
            </c:strRef>
          </c:cat>
          <c:val>
            <c:numRef>
              <c:f>Sheet2!$F$265:$F$267</c:f>
              <c:numCache>
                <c:formatCode>General</c:formatCode>
                <c:ptCount val="3"/>
                <c:pt idx="0">
                  <c:v>23</c:v>
                </c:pt>
                <c:pt idx="1">
                  <c:v>19</c:v>
                </c:pt>
                <c:pt idx="2">
                  <c:v>1</c:v>
                </c:pt>
              </c:numCache>
            </c:numRef>
          </c:val>
          <c:extLst>
            <c:ext xmlns:c16="http://schemas.microsoft.com/office/drawing/2014/chart" uri="{C3380CC4-5D6E-409C-BE32-E72D297353CC}">
              <c16:uniqueId val="{00000006-13B4-4843-935C-381920BEC7F8}"/>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市町村独自のペアレント・プログラムの実施</a:t>
            </a:r>
          </a:p>
        </c:rich>
      </c:tx>
      <c:layout>
        <c:manualLayout>
          <c:xMode val="edge"/>
          <c:yMode val="edge"/>
          <c:x val="0.1208125241847559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17425055709135367"/>
          <c:y val="0.21212226228340966"/>
          <c:w val="0.40053393437726315"/>
          <c:h val="0.77612597265647676"/>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4048-4D65-ADCF-0885DE37476E}"/>
              </c:ext>
            </c:extLst>
          </c:dPt>
          <c:dPt>
            <c:idx val="1"/>
            <c:bubble3D val="0"/>
            <c:explosion val="2"/>
            <c:spPr>
              <a:solidFill>
                <a:srgbClr val="FFC000"/>
              </a:solidFill>
              <a:ln w="19050">
                <a:solidFill>
                  <a:schemeClr val="lt1"/>
                </a:solidFill>
              </a:ln>
              <a:effectLst/>
            </c:spPr>
            <c:extLst>
              <c:ext xmlns:c16="http://schemas.microsoft.com/office/drawing/2014/chart" uri="{C3380CC4-5D6E-409C-BE32-E72D297353CC}">
                <c16:uniqueId val="{00000003-4048-4D65-ADCF-0885DE37476E}"/>
              </c:ext>
            </c:extLst>
          </c:dPt>
          <c:dPt>
            <c:idx val="2"/>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5-4048-4D65-ADCF-0885DE37476E}"/>
              </c:ext>
            </c:extLst>
          </c:dPt>
          <c:dLbls>
            <c:dLbl>
              <c:idx val="2"/>
              <c:spPr>
                <a:noFill/>
                <a:ln>
                  <a:noFill/>
                </a:ln>
                <a:effectLst/>
              </c:spPr>
              <c:txPr>
                <a:bodyPr rot="0" spcFirstLastPara="1" vertOverflow="ellipsis" horzOverflow="clip" vert="horz" wrap="square" lIns="38100" tIns="19050" rIns="38100" bIns="19050" anchor="ctr" anchorCtr="1">
                  <a:no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4048-4D65-ADCF-0885DE3747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Sheet2!$E$280:$E$282</c:f>
              <c:strCache>
                <c:ptCount val="3"/>
                <c:pt idx="0">
                  <c:v>実施している</c:v>
                </c:pt>
                <c:pt idx="1">
                  <c:v>実施していない</c:v>
                </c:pt>
                <c:pt idx="2">
                  <c:v>無回答</c:v>
                </c:pt>
              </c:strCache>
            </c:strRef>
          </c:cat>
          <c:val>
            <c:numRef>
              <c:f>Sheet2!$F$280:$F$282</c:f>
              <c:numCache>
                <c:formatCode>General</c:formatCode>
                <c:ptCount val="3"/>
                <c:pt idx="0">
                  <c:v>10</c:v>
                </c:pt>
                <c:pt idx="1">
                  <c:v>31</c:v>
                </c:pt>
                <c:pt idx="2">
                  <c:v>2</c:v>
                </c:pt>
              </c:numCache>
            </c:numRef>
          </c:val>
          <c:extLst>
            <c:ext xmlns:c16="http://schemas.microsoft.com/office/drawing/2014/chart" uri="{C3380CC4-5D6E-409C-BE32-E72D297353CC}">
              <c16:uniqueId val="{00000006-4048-4D65-ADCF-0885DE37476E}"/>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Sheet2!$E$316:$E$319</c:f>
              <c:strCache>
                <c:ptCount val="3"/>
                <c:pt idx="0">
                  <c:v>その他</c:v>
                </c:pt>
                <c:pt idx="1">
                  <c:v>広報紙を活用した啓発</c:v>
                </c:pt>
                <c:pt idx="2">
                  <c:v>独自の取組を実施</c:v>
                </c:pt>
              </c:strCache>
            </c:strRef>
          </c:cat>
          <c:val>
            <c:numRef>
              <c:f>Sheet2!$F$316:$F$319</c:f>
              <c:numCache>
                <c:formatCode>General</c:formatCode>
                <c:ptCount val="3"/>
                <c:pt idx="0">
                  <c:v>1</c:v>
                </c:pt>
                <c:pt idx="1">
                  <c:v>32</c:v>
                </c:pt>
                <c:pt idx="2">
                  <c:v>8</c:v>
                </c:pt>
              </c:numCache>
            </c:numRef>
          </c:val>
          <c:extLst>
            <c:ext xmlns:c16="http://schemas.microsoft.com/office/drawing/2014/chart" uri="{C3380CC4-5D6E-409C-BE32-E72D297353CC}">
              <c16:uniqueId val="{00000000-36A5-44B2-8F26-0924D3E27912}"/>
            </c:ext>
          </c:extLst>
        </c:ser>
        <c:dLbls>
          <c:dLblPos val="outEnd"/>
          <c:showLegendKey val="0"/>
          <c:showVal val="1"/>
          <c:showCatName val="0"/>
          <c:showSerName val="0"/>
          <c:showPercent val="0"/>
          <c:showBubbleSize val="0"/>
        </c:dLbls>
        <c:gapWidth val="182"/>
        <c:axId val="597151584"/>
        <c:axId val="597148128"/>
      </c:barChart>
      <c:catAx>
        <c:axId val="59715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597148128"/>
        <c:crosses val="autoZero"/>
        <c:auto val="1"/>
        <c:lblAlgn val="ctr"/>
        <c:lblOffset val="100"/>
        <c:noMultiLvlLbl val="0"/>
      </c:catAx>
      <c:valAx>
        <c:axId val="597148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597151584"/>
        <c:crosses val="autoZero"/>
        <c:crossBetween val="between"/>
      </c:valAx>
      <c:spPr>
        <a:noFill/>
        <a:ln>
          <a:noFill/>
        </a:ln>
        <a:effectLst/>
      </c:spPr>
    </c:plotArea>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smtClean="0">
                <a:latin typeface="UD デジタル 教科書体 NK-B" panose="02020700000000000000" pitchFamily="18" charset="-128"/>
                <a:ea typeface="UD デジタル 教科書体 NK-B" panose="02020700000000000000" pitchFamily="18" charset="-128"/>
              </a:rPr>
              <a:t>幼稚園教諭・保育士等研修</a:t>
            </a:r>
            <a:r>
              <a:rPr lang="ja-JP" altLang="en-US" dirty="0">
                <a:latin typeface="UD デジタル 教科書体 NK-B" panose="02020700000000000000" pitchFamily="18" charset="-128"/>
                <a:ea typeface="UD デジタル 教科書体 NK-B" panose="02020700000000000000" pitchFamily="18" charset="-128"/>
              </a:rPr>
              <a:t>の実施形態</a:t>
            </a:r>
            <a:r>
              <a:rPr lang="ja-JP" altLang="en-US" sz="1200" dirty="0">
                <a:latin typeface="UD デジタル 教科書体 NK-B" panose="02020700000000000000" pitchFamily="18" charset="-128"/>
                <a:ea typeface="UD デジタル 教科書体 NK-B" panose="02020700000000000000" pitchFamily="18" charset="-128"/>
              </a:rPr>
              <a:t>（複数回答）</a:t>
            </a:r>
            <a:endParaRPr lang="en-US" altLang="ja-JP" sz="1200" dirty="0">
              <a:latin typeface="UD デジタル 教科書体 NK-B" panose="02020700000000000000" pitchFamily="18" charset="-128"/>
              <a:ea typeface="UD デジタル 教科書体 NK-B" panose="02020700000000000000" pitchFamily="18" charset="-128"/>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tx>
            <c:strRef>
              <c:f>Sheet1!$D$46</c:f>
              <c:strCache>
                <c:ptCount val="1"/>
                <c:pt idx="0">
                  <c:v>R3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Sheet1!$C$47:$C$51</c:f>
              <c:strCache>
                <c:ptCount val="5"/>
                <c:pt idx="0">
                  <c:v>無回答</c:v>
                </c:pt>
                <c:pt idx="1">
                  <c:v>実施していない</c:v>
                </c:pt>
                <c:pt idx="2">
                  <c:v>他の機関が主催する研修を活用</c:v>
                </c:pt>
                <c:pt idx="3">
                  <c:v>府主催の保育士・幼稚園教諭研修</c:v>
                </c:pt>
                <c:pt idx="4">
                  <c:v>市町村単独事業として実施</c:v>
                </c:pt>
              </c:strCache>
            </c:strRef>
          </c:cat>
          <c:val>
            <c:numRef>
              <c:f>Sheet1!$D$47:$D$51</c:f>
              <c:numCache>
                <c:formatCode>General</c:formatCode>
                <c:ptCount val="5"/>
                <c:pt idx="0">
                  <c:v>4</c:v>
                </c:pt>
                <c:pt idx="1">
                  <c:v>2</c:v>
                </c:pt>
                <c:pt idx="2">
                  <c:v>20</c:v>
                </c:pt>
                <c:pt idx="3">
                  <c:v>15</c:v>
                </c:pt>
                <c:pt idx="4">
                  <c:v>27</c:v>
                </c:pt>
              </c:numCache>
            </c:numRef>
          </c:val>
          <c:extLst>
            <c:ext xmlns:c16="http://schemas.microsoft.com/office/drawing/2014/chart" uri="{C3380CC4-5D6E-409C-BE32-E72D297353CC}">
              <c16:uniqueId val="{00000000-8CD6-4FB4-9809-DF0F44D22AF6}"/>
            </c:ext>
          </c:extLst>
        </c:ser>
        <c:dLbls>
          <c:dLblPos val="outEnd"/>
          <c:showLegendKey val="0"/>
          <c:showVal val="1"/>
          <c:showCatName val="0"/>
          <c:showSerName val="0"/>
          <c:showPercent val="0"/>
          <c:showBubbleSize val="0"/>
        </c:dLbls>
        <c:gapWidth val="182"/>
        <c:axId val="1990464735"/>
        <c:axId val="1990467647"/>
      </c:barChart>
      <c:catAx>
        <c:axId val="1990464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1990467647"/>
        <c:crosses val="autoZero"/>
        <c:auto val="1"/>
        <c:lblAlgn val="ctr"/>
        <c:lblOffset val="100"/>
        <c:noMultiLvlLbl val="0"/>
      </c:catAx>
      <c:valAx>
        <c:axId val="19904676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90464735"/>
        <c:crosses val="autoZero"/>
        <c:crossBetween val="between"/>
      </c:valAx>
      <c:spPr>
        <a:noFill/>
        <a:ln>
          <a:noFill/>
        </a:ln>
        <a:effectLst/>
      </c:spPr>
    </c:plotArea>
    <c:plotVisOnly val="1"/>
    <c:dispBlanksAs val="gap"/>
    <c:showDLblsOverMax val="0"/>
  </c:chart>
  <c:spPr>
    <a:noFill/>
    <a:ln>
      <a:solidFill>
        <a:srgbClr val="00B0F0"/>
      </a:solid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smtClean="0">
                <a:latin typeface="UD デジタル 教科書体 NK-B" panose="02020700000000000000" pitchFamily="18" charset="-128"/>
                <a:ea typeface="UD デジタル 教科書体 NK-B" panose="02020700000000000000" pitchFamily="18" charset="-128"/>
              </a:rPr>
              <a:t>幼稚園教諭・保育士等への研修</a:t>
            </a:r>
            <a:endParaRPr lang="ja-JP" altLang="en-US" dirty="0">
              <a:latin typeface="UD デジタル 教科書体 NK-B" panose="02020700000000000000" pitchFamily="18" charset="-128"/>
              <a:ea typeface="UD デジタル 教科書体 NK-B" panose="02020700000000000000" pitchFamily="18" charset="-128"/>
            </a:endParaRPr>
          </a:p>
        </c:rich>
      </c:tx>
      <c:layout>
        <c:manualLayout>
          <c:xMode val="edge"/>
          <c:yMode val="edge"/>
          <c:x val="0.12632646444595466"/>
          <c:y val="4.53336934645115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17066290273138102"/>
          <c:y val="0.23176940023285575"/>
          <c:w val="0.29745838649990103"/>
          <c:h val="0.72104488809062472"/>
        </c:manualLayout>
      </c:layout>
      <c:pieChart>
        <c:varyColors val="1"/>
        <c:ser>
          <c:idx val="0"/>
          <c:order val="0"/>
          <c:spPr>
            <a:ln>
              <a:noFill/>
            </a:ln>
          </c:spPr>
          <c:dPt>
            <c:idx val="0"/>
            <c:bubble3D val="0"/>
            <c:spPr>
              <a:solidFill>
                <a:srgbClr val="FF0000"/>
              </a:solidFill>
              <a:ln w="19050">
                <a:noFill/>
              </a:ln>
              <a:effectLst/>
            </c:spPr>
            <c:extLst>
              <c:ext xmlns:c16="http://schemas.microsoft.com/office/drawing/2014/chart" uri="{C3380CC4-5D6E-409C-BE32-E72D297353CC}">
                <c16:uniqueId val="{00000001-ACFE-43DC-B1E6-1E00DC2F0C1A}"/>
              </c:ext>
            </c:extLst>
          </c:dPt>
          <c:dPt>
            <c:idx val="1"/>
            <c:bubble3D val="0"/>
            <c:spPr>
              <a:solidFill>
                <a:schemeClr val="accent1">
                  <a:lumMod val="40000"/>
                  <a:lumOff val="60000"/>
                </a:schemeClr>
              </a:solidFill>
              <a:ln w="19050">
                <a:noFill/>
              </a:ln>
              <a:effectLst/>
            </c:spPr>
            <c:extLst>
              <c:ext xmlns:c16="http://schemas.microsoft.com/office/drawing/2014/chart" uri="{C3380CC4-5D6E-409C-BE32-E72D297353CC}">
                <c16:uniqueId val="{00000003-ACFE-43DC-B1E6-1E00DC2F0C1A}"/>
              </c:ext>
            </c:extLst>
          </c:dPt>
          <c:dPt>
            <c:idx val="2"/>
            <c:bubble3D val="0"/>
            <c:spPr>
              <a:solidFill>
                <a:srgbClr val="FFC000"/>
              </a:solidFill>
              <a:ln w="19050">
                <a:noFill/>
              </a:ln>
              <a:effectLst/>
            </c:spPr>
            <c:extLst>
              <c:ext xmlns:c16="http://schemas.microsoft.com/office/drawing/2014/chart" uri="{C3380CC4-5D6E-409C-BE32-E72D297353CC}">
                <c16:uniqueId val="{00000005-ACFE-43DC-B1E6-1E00DC2F0C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Sheet1!$C$32:$C$34</c:f>
              <c:strCache>
                <c:ptCount val="3"/>
                <c:pt idx="0">
                  <c:v>実施又は機会確保(37)</c:v>
                </c:pt>
                <c:pt idx="1">
                  <c:v>実施していない(2)</c:v>
                </c:pt>
                <c:pt idx="2">
                  <c:v>無回答(4)</c:v>
                </c:pt>
              </c:strCache>
            </c:strRef>
          </c:cat>
          <c:val>
            <c:numRef>
              <c:f>Sheet1!$D$32:$D$34</c:f>
              <c:numCache>
                <c:formatCode>General</c:formatCode>
                <c:ptCount val="3"/>
                <c:pt idx="0">
                  <c:v>37</c:v>
                </c:pt>
                <c:pt idx="1">
                  <c:v>2</c:v>
                </c:pt>
                <c:pt idx="2">
                  <c:v>4</c:v>
                </c:pt>
              </c:numCache>
            </c:numRef>
          </c:val>
          <c:extLst>
            <c:ext xmlns:c16="http://schemas.microsoft.com/office/drawing/2014/chart" uri="{C3380CC4-5D6E-409C-BE32-E72D297353CC}">
              <c16:uniqueId val="{00000006-ACFE-43DC-B1E6-1E00DC2F0C1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4993313324894499"/>
          <c:y val="0.42874132368435613"/>
          <c:w val="0.43136498893203179"/>
          <c:h val="0.369601676275783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a:solidFill>
        <a:srgbClr val="00B0F0"/>
      </a:solid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sz="1400" dirty="0">
                <a:latin typeface="UD デジタル 教科書体 NK-B" panose="02020700000000000000" pitchFamily="18" charset="-128"/>
                <a:ea typeface="UD デジタル 教科書体 NK-B" panose="02020700000000000000" pitchFamily="18" charset="-128"/>
              </a:rPr>
              <a:t>児童発達支援</a:t>
            </a:r>
            <a:r>
              <a:rPr lang="ja-JP" altLang="en-US" sz="1400" dirty="0" smtClean="0">
                <a:latin typeface="UD デジタル 教科書体 NK-B" panose="02020700000000000000" pitchFamily="18" charset="-128"/>
                <a:ea typeface="UD デジタル 教科書体 NK-B" panose="02020700000000000000" pitchFamily="18" charset="-128"/>
              </a:rPr>
              <a:t>センターにおける</a:t>
            </a:r>
            <a:r>
              <a:rPr lang="ja-JP" altLang="en-US" sz="1400" dirty="0" err="1" smtClean="0">
                <a:latin typeface="UD デジタル 教科書体 NK-B" panose="02020700000000000000" pitchFamily="18" charset="-128"/>
                <a:ea typeface="UD デジタル 教科書体 NK-B" panose="02020700000000000000" pitchFamily="18" charset="-128"/>
              </a:rPr>
              <a:t>発達障がいに</a:t>
            </a:r>
            <a:r>
              <a:rPr lang="ja-JP" altLang="en-US" sz="1400" dirty="0" smtClean="0">
                <a:latin typeface="UD デジタル 教科書体 NK-B" panose="02020700000000000000" pitchFamily="18" charset="-128"/>
                <a:ea typeface="UD デジタル 教科書体 NK-B" panose="02020700000000000000" pitchFamily="18" charset="-128"/>
              </a:rPr>
              <a:t>特化した療育の</a:t>
            </a:r>
            <a:r>
              <a:rPr lang="ja-JP" altLang="en-US" sz="1400" dirty="0">
                <a:latin typeface="UD デジタル 教科書体 NK-B" panose="02020700000000000000" pitchFamily="18" charset="-128"/>
                <a:ea typeface="UD デジタル 教科書体 NK-B" panose="02020700000000000000" pitchFamily="18" charset="-128"/>
              </a:rPr>
              <a:t>実施状況</a:t>
            </a:r>
          </a:p>
        </c:rich>
      </c:tx>
      <c:layout>
        <c:manualLayout>
          <c:xMode val="edge"/>
          <c:yMode val="edge"/>
          <c:x val="0.13398161047645582"/>
          <c:y val="3.42772008931864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5.8583077923284106E-2"/>
          <c:y val="0.44202294863098124"/>
          <c:w val="0.41273409491966195"/>
          <c:h val="0.49975304221403727"/>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7587-412E-B5CE-F86FC8E7A70D}"/>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7587-412E-B5CE-F86FC8E7A70D}"/>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7587-412E-B5CE-F86FC8E7A70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multiLvlStrRef>
              <c:f>Sheet2!$D$68:$E$70</c:f>
              <c:multiLvlStrCache>
                <c:ptCount val="3"/>
                <c:lvl>
                  <c:pt idx="0">
                    <c:v>実施している(13)</c:v>
                  </c:pt>
                  <c:pt idx="1">
                    <c:v>実施していない(21)</c:v>
                  </c:pt>
                  <c:pt idx="2">
                    <c:v>無回答(9)</c:v>
                  </c:pt>
                </c:lvl>
                <c:lvl>
                  <c:pt idx="0">
                    <c:v>1</c:v>
                  </c:pt>
                  <c:pt idx="1">
                    <c:v>2</c:v>
                  </c:pt>
                  <c:pt idx="2">
                    <c:v>3</c:v>
                  </c:pt>
                </c:lvl>
              </c:multiLvlStrCache>
            </c:multiLvlStrRef>
          </c:cat>
          <c:val>
            <c:numRef>
              <c:f>Sheet2!$F$68:$F$70</c:f>
              <c:numCache>
                <c:formatCode>General</c:formatCode>
                <c:ptCount val="3"/>
                <c:pt idx="0">
                  <c:v>13</c:v>
                </c:pt>
                <c:pt idx="1">
                  <c:v>21</c:v>
                </c:pt>
                <c:pt idx="2">
                  <c:v>9</c:v>
                </c:pt>
              </c:numCache>
            </c:numRef>
          </c:val>
          <c:extLst>
            <c:ext xmlns:c16="http://schemas.microsoft.com/office/drawing/2014/chart" uri="{C3380CC4-5D6E-409C-BE32-E72D297353CC}">
              <c16:uniqueId val="{00000006-7587-412E-B5CE-F86FC8E7A70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3418779604346622"/>
          <c:y val="0.48995839953361414"/>
          <c:w val="0.42250233177169216"/>
          <c:h val="0.283503039964877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rgbClr val="00B0F0"/>
      </a:solid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個別専門療育の実施場所</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Sheet2!$E$78:$E$82</c:f>
              <c:strCache>
                <c:ptCount val="5"/>
                <c:pt idx="0">
                  <c:v>その他</c:v>
                </c:pt>
                <c:pt idx="1">
                  <c:v>個別専門療育を実施する事業所を把握</c:v>
                </c:pt>
                <c:pt idx="2">
                  <c:v>①②以外の通所支援事業所に委託</c:v>
                </c:pt>
                <c:pt idx="3">
                  <c:v>大阪府発達支援拠点に委託</c:v>
                </c:pt>
                <c:pt idx="4">
                  <c:v>児童発達支援センター</c:v>
                </c:pt>
              </c:strCache>
            </c:strRef>
          </c:cat>
          <c:val>
            <c:numRef>
              <c:f>Sheet2!$F$78:$F$82</c:f>
              <c:numCache>
                <c:formatCode>General</c:formatCode>
                <c:ptCount val="5"/>
                <c:pt idx="0">
                  <c:v>5</c:v>
                </c:pt>
                <c:pt idx="1">
                  <c:v>3</c:v>
                </c:pt>
                <c:pt idx="2">
                  <c:v>6</c:v>
                </c:pt>
                <c:pt idx="3">
                  <c:v>20</c:v>
                </c:pt>
                <c:pt idx="4">
                  <c:v>7</c:v>
                </c:pt>
              </c:numCache>
            </c:numRef>
          </c:val>
          <c:extLst>
            <c:ext xmlns:c16="http://schemas.microsoft.com/office/drawing/2014/chart" uri="{C3380CC4-5D6E-409C-BE32-E72D297353CC}">
              <c16:uniqueId val="{00000000-EA48-469D-BAEA-9FA494390558}"/>
            </c:ext>
          </c:extLst>
        </c:ser>
        <c:dLbls>
          <c:dLblPos val="outEnd"/>
          <c:showLegendKey val="0"/>
          <c:showVal val="1"/>
          <c:showCatName val="0"/>
          <c:showSerName val="0"/>
          <c:showPercent val="0"/>
          <c:showBubbleSize val="0"/>
        </c:dLbls>
        <c:gapWidth val="182"/>
        <c:axId val="579218960"/>
        <c:axId val="579222704"/>
      </c:barChart>
      <c:catAx>
        <c:axId val="579218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579222704"/>
        <c:crosses val="autoZero"/>
        <c:auto val="1"/>
        <c:lblAlgn val="ctr"/>
        <c:lblOffset val="100"/>
        <c:noMultiLvlLbl val="0"/>
      </c:catAx>
      <c:valAx>
        <c:axId val="579222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579218960"/>
        <c:crosses val="autoZero"/>
        <c:crossBetween val="between"/>
      </c:valAx>
      <c:spPr>
        <a:noFill/>
        <a:ln>
          <a:noFill/>
        </a:ln>
        <a:effectLst/>
      </c:spPr>
    </c:plotArea>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smtClean="0"/>
              <a:t>個別専門療育の効果</a:t>
            </a:r>
            <a:r>
              <a:rPr lang="ja-JP" altLang="en-US" dirty="0"/>
              <a:t>に対する認識</a:t>
            </a:r>
          </a:p>
        </c:rich>
      </c:tx>
      <c:layout>
        <c:manualLayout>
          <c:xMode val="edge"/>
          <c:yMode val="edge"/>
          <c:x val="0.1304097923549473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18463658769484251"/>
          <c:y val="0.21224915600928215"/>
          <c:w val="0.39139501139114719"/>
          <c:h val="0.78643791535024277"/>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9E76-4DEF-9C95-F88104460710}"/>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5-9E76-4DEF-9C95-F881044607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7-9E76-4DEF-9C95-F88104460710}"/>
              </c:ext>
            </c:extLst>
          </c:dPt>
          <c:dLbls>
            <c:dLbl>
              <c:idx val="2"/>
              <c:layout>
                <c:manualLayout>
                  <c:x val="-5.6514116512467425E-17"/>
                  <c:y val="4.3357858892360338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E76-4DEF-9C95-F881044607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multiLvlStrRef>
              <c:f>Sheet2!$D$84:$E$87</c:f>
              <c:multiLvlStrCache>
                <c:ptCount val="3"/>
                <c:lvl>
                  <c:pt idx="0">
                    <c:v>効果がある(33)</c:v>
                  </c:pt>
                  <c:pt idx="1">
                    <c:v>その他(5)</c:v>
                  </c:pt>
                  <c:pt idx="2">
                    <c:v>無回答(5)</c:v>
                  </c:pt>
                </c:lvl>
                <c:lvl>
                  <c:pt idx="0">
                    <c:v>1</c:v>
                  </c:pt>
                  <c:pt idx="1">
                    <c:v>3</c:v>
                  </c:pt>
                  <c:pt idx="2">
                    <c:v>4</c:v>
                  </c:pt>
                </c:lvl>
              </c:multiLvlStrCache>
            </c:multiLvlStrRef>
          </c:cat>
          <c:val>
            <c:numRef>
              <c:f>Sheet2!$F$84:$F$87</c:f>
              <c:numCache>
                <c:formatCode>General</c:formatCode>
                <c:ptCount val="3"/>
                <c:pt idx="0">
                  <c:v>33</c:v>
                </c:pt>
                <c:pt idx="1">
                  <c:v>5</c:v>
                </c:pt>
                <c:pt idx="2">
                  <c:v>5</c:v>
                </c:pt>
              </c:numCache>
            </c:numRef>
          </c:val>
          <c:extLst>
            <c:ext xmlns:c16="http://schemas.microsoft.com/office/drawing/2014/chart" uri="{C3380CC4-5D6E-409C-BE32-E72D297353CC}">
              <c16:uniqueId val="{00000008-9E76-4DEF-9C95-F8810446071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2642618882576662"/>
          <c:y val="0.39108398548950485"/>
          <c:w val="0.33800990936309433"/>
          <c:h val="0.403991849307786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活用の状況</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13796022796759175"/>
          <c:y val="0.20761023952341504"/>
          <c:w val="0.42941749894676284"/>
          <c:h val="0.79238976047658494"/>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06C3-4DD4-8A1B-9262167D3242}"/>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06C3-4DD4-8A1B-9262167D3242}"/>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06C3-4DD4-8A1B-9262167D324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multiLvlStrRef>
              <c:f>Sheet2!$D$96:$E$98</c:f>
              <c:multiLvlStrCache>
                <c:ptCount val="3"/>
                <c:lvl>
                  <c:pt idx="0">
                    <c:v>活用あり(25)</c:v>
                  </c:pt>
                  <c:pt idx="1">
                    <c:v>活用なし(13)</c:v>
                  </c:pt>
                  <c:pt idx="2">
                    <c:v>無回答(5)</c:v>
                  </c:pt>
                </c:lvl>
                <c:lvl>
                  <c:pt idx="0">
                    <c:v>1</c:v>
                  </c:pt>
                  <c:pt idx="1">
                    <c:v>2</c:v>
                  </c:pt>
                  <c:pt idx="2">
                    <c:v>3</c:v>
                  </c:pt>
                </c:lvl>
              </c:multiLvlStrCache>
            </c:multiLvlStrRef>
          </c:cat>
          <c:val>
            <c:numRef>
              <c:f>Sheet2!$F$96:$F$98</c:f>
              <c:numCache>
                <c:formatCode>General</c:formatCode>
                <c:ptCount val="3"/>
                <c:pt idx="0">
                  <c:v>25</c:v>
                </c:pt>
                <c:pt idx="1">
                  <c:v>13</c:v>
                </c:pt>
                <c:pt idx="2">
                  <c:v>5</c:v>
                </c:pt>
              </c:numCache>
            </c:numRef>
          </c:val>
          <c:extLst>
            <c:ext xmlns:c16="http://schemas.microsoft.com/office/drawing/2014/chart" uri="{C3380CC4-5D6E-409C-BE32-E72D297353CC}">
              <c16:uniqueId val="{00000006-06C3-4DD4-8A1B-9262167D3242}"/>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8865551181102358"/>
          <c:y val="0.43318861184018664"/>
          <c:w val="0.28264532484530253"/>
          <c:h val="0.2711746922477243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dirty="0"/>
              <a:t>活用内容（複数回答）</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44156451718067413"/>
          <c:y val="0.22758914798386357"/>
          <c:w val="0.52846995827084831"/>
          <c:h val="0.64940029664342469"/>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Sheet2!$E$101:$E$108</c:f>
              <c:strCache>
                <c:ptCount val="5"/>
                <c:pt idx="0">
                  <c:v>教職員等を対象とした情報交換会への参加</c:v>
                </c:pt>
                <c:pt idx="1">
                  <c:v>障がい児通所支援事業所を対象とした圏域交流会への参加</c:v>
                </c:pt>
                <c:pt idx="2">
                  <c:v>小学校、中学校、支援学校等に対する専門的な指導、助言</c:v>
                </c:pt>
                <c:pt idx="3">
                  <c:v>保育所、幼稚園等に対する専門的な指導、助言</c:v>
                </c:pt>
                <c:pt idx="4">
                  <c:v>障がい児通所支援事業所等に対する専門的な指導、助言</c:v>
                </c:pt>
              </c:strCache>
            </c:strRef>
          </c:cat>
          <c:val>
            <c:numRef>
              <c:f>Sheet2!$F$101:$F$108</c:f>
              <c:numCache>
                <c:formatCode>General</c:formatCode>
                <c:ptCount val="5"/>
                <c:pt idx="0">
                  <c:v>3</c:v>
                </c:pt>
                <c:pt idx="1">
                  <c:v>8</c:v>
                </c:pt>
                <c:pt idx="2">
                  <c:v>8</c:v>
                </c:pt>
                <c:pt idx="3">
                  <c:v>6</c:v>
                </c:pt>
                <c:pt idx="4">
                  <c:v>13</c:v>
                </c:pt>
              </c:numCache>
            </c:numRef>
          </c:val>
          <c:extLst>
            <c:ext xmlns:c16="http://schemas.microsoft.com/office/drawing/2014/chart" uri="{C3380CC4-5D6E-409C-BE32-E72D297353CC}">
              <c16:uniqueId val="{00000000-F105-4F96-8EFC-586048D2E341}"/>
            </c:ext>
          </c:extLst>
        </c:ser>
        <c:dLbls>
          <c:dLblPos val="outEnd"/>
          <c:showLegendKey val="0"/>
          <c:showVal val="1"/>
          <c:showCatName val="0"/>
          <c:showSerName val="0"/>
          <c:showPercent val="0"/>
          <c:showBubbleSize val="0"/>
        </c:dLbls>
        <c:gapWidth val="182"/>
        <c:axId val="696384032"/>
        <c:axId val="696380288"/>
      </c:barChart>
      <c:catAx>
        <c:axId val="696384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696380288"/>
        <c:crosses val="autoZero"/>
        <c:auto val="1"/>
        <c:lblAlgn val="ctr"/>
        <c:lblOffset val="100"/>
        <c:noMultiLvlLbl val="0"/>
      </c:catAx>
      <c:valAx>
        <c:axId val="696380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696384032"/>
        <c:crosses val="autoZero"/>
        <c:crossBetween val="between"/>
      </c:valAx>
      <c:spPr>
        <a:noFill/>
        <a:ln>
          <a:noFill/>
        </a:ln>
        <a:effectLst/>
      </c:spPr>
    </c:plotArea>
    <c:plotVisOnly val="1"/>
    <c:dispBlanksAs val="gap"/>
    <c:showDLblsOverMax val="0"/>
  </c:chart>
  <c:spPr>
    <a:noFill/>
    <a:ln>
      <a:solidFill>
        <a:srgbClr val="00B0F0"/>
      </a:solid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762636E0-D257-4A73-AC6A-905A0A56C826}" type="datetimeFigureOut">
              <a:rPr kumimoji="1" lang="ja-JP" altLang="en-US" smtClean="0"/>
              <a:t>2023/3/29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B08432C-1715-4EAF-B400-75408D7F4E41}" type="slidenum">
              <a:rPr kumimoji="1" lang="ja-JP" altLang="en-US" smtClean="0"/>
              <a:t>‹#›</a:t>
            </a:fld>
            <a:endParaRPr kumimoji="1" lang="ja-JP" altLang="en-US"/>
          </a:p>
        </p:txBody>
      </p:sp>
    </p:spTree>
    <p:extLst>
      <p:ext uri="{BB962C8B-B14F-4D97-AF65-F5344CB8AC3E}">
        <p14:creationId xmlns:p14="http://schemas.microsoft.com/office/powerpoint/2010/main" val="32818393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84A9E93-27FD-47D9-AF4C-ED945BD82641}"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6963E1-C2C9-42F4-B924-8B76EE7C6D75}" type="slidenum">
              <a:rPr kumimoji="1" lang="ja-JP" altLang="en-US" smtClean="0"/>
              <a:t>‹#›</a:t>
            </a:fld>
            <a:endParaRPr kumimoji="1" lang="ja-JP" altLang="en-US"/>
          </a:p>
        </p:txBody>
      </p:sp>
    </p:spTree>
    <p:extLst>
      <p:ext uri="{BB962C8B-B14F-4D97-AF65-F5344CB8AC3E}">
        <p14:creationId xmlns:p14="http://schemas.microsoft.com/office/powerpoint/2010/main" val="153271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32607E-BDA3-41D6-8413-9D544A9D7057}"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6963E1-C2C9-42F4-B924-8B76EE7C6D75}" type="slidenum">
              <a:rPr kumimoji="1" lang="ja-JP" altLang="en-US" smtClean="0"/>
              <a:t>‹#›</a:t>
            </a:fld>
            <a:endParaRPr kumimoji="1" lang="ja-JP" altLang="en-US"/>
          </a:p>
        </p:txBody>
      </p:sp>
    </p:spTree>
    <p:extLst>
      <p:ext uri="{BB962C8B-B14F-4D97-AF65-F5344CB8AC3E}">
        <p14:creationId xmlns:p14="http://schemas.microsoft.com/office/powerpoint/2010/main" val="208243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582DB5-AA04-4A20-8BA9-471E16517329}"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6963E1-C2C9-42F4-B924-8B76EE7C6D75}" type="slidenum">
              <a:rPr kumimoji="1" lang="ja-JP" altLang="en-US" smtClean="0"/>
              <a:t>‹#›</a:t>
            </a:fld>
            <a:endParaRPr kumimoji="1" lang="ja-JP" altLang="en-US"/>
          </a:p>
        </p:txBody>
      </p:sp>
    </p:spTree>
    <p:extLst>
      <p:ext uri="{BB962C8B-B14F-4D97-AF65-F5344CB8AC3E}">
        <p14:creationId xmlns:p14="http://schemas.microsoft.com/office/powerpoint/2010/main" val="147361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53CD5D-256D-4439-9C8C-8BB36FA70369}"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6963E1-C2C9-42F4-B924-8B76EE7C6D75}" type="slidenum">
              <a:rPr kumimoji="1" lang="ja-JP" altLang="en-US" smtClean="0"/>
              <a:t>‹#›</a:t>
            </a:fld>
            <a:endParaRPr kumimoji="1" lang="ja-JP" altLang="en-US"/>
          </a:p>
        </p:txBody>
      </p:sp>
    </p:spTree>
    <p:extLst>
      <p:ext uri="{BB962C8B-B14F-4D97-AF65-F5344CB8AC3E}">
        <p14:creationId xmlns:p14="http://schemas.microsoft.com/office/powerpoint/2010/main" val="83977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E6AC18-71E2-431E-AFF9-739DD414B344}"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6963E1-C2C9-42F4-B924-8B76EE7C6D75}" type="slidenum">
              <a:rPr kumimoji="1" lang="ja-JP" altLang="en-US" smtClean="0"/>
              <a:t>‹#›</a:t>
            </a:fld>
            <a:endParaRPr kumimoji="1" lang="ja-JP" altLang="en-US"/>
          </a:p>
        </p:txBody>
      </p:sp>
    </p:spTree>
    <p:extLst>
      <p:ext uri="{BB962C8B-B14F-4D97-AF65-F5344CB8AC3E}">
        <p14:creationId xmlns:p14="http://schemas.microsoft.com/office/powerpoint/2010/main" val="188078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53EF45-D7AD-4F8A-B49D-CBE587062E92}" type="datetime1">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6963E1-C2C9-42F4-B924-8B76EE7C6D75}" type="slidenum">
              <a:rPr kumimoji="1" lang="ja-JP" altLang="en-US" smtClean="0"/>
              <a:t>‹#›</a:t>
            </a:fld>
            <a:endParaRPr kumimoji="1" lang="ja-JP" altLang="en-US"/>
          </a:p>
        </p:txBody>
      </p:sp>
    </p:spTree>
    <p:extLst>
      <p:ext uri="{BB962C8B-B14F-4D97-AF65-F5344CB8AC3E}">
        <p14:creationId xmlns:p14="http://schemas.microsoft.com/office/powerpoint/2010/main" val="305304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8BFC61-622D-4A50-BC80-9F2E2ADCCAFB}" type="datetime1">
              <a:rPr kumimoji="1" lang="ja-JP" altLang="en-US" smtClean="0"/>
              <a:t>2023/3/29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6963E1-C2C9-42F4-B924-8B76EE7C6D75}" type="slidenum">
              <a:rPr kumimoji="1" lang="ja-JP" altLang="en-US" smtClean="0"/>
              <a:t>‹#›</a:t>
            </a:fld>
            <a:endParaRPr kumimoji="1" lang="ja-JP" altLang="en-US"/>
          </a:p>
        </p:txBody>
      </p:sp>
    </p:spTree>
    <p:extLst>
      <p:ext uri="{BB962C8B-B14F-4D97-AF65-F5344CB8AC3E}">
        <p14:creationId xmlns:p14="http://schemas.microsoft.com/office/powerpoint/2010/main" val="195399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D949676-6F74-47F3-8B5D-F64F63A7A283}" type="datetime1">
              <a:rPr kumimoji="1" lang="ja-JP" altLang="en-US" smtClean="0"/>
              <a:t>2023/3/29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6963E1-C2C9-42F4-B924-8B76EE7C6D75}" type="slidenum">
              <a:rPr kumimoji="1" lang="ja-JP" altLang="en-US" smtClean="0"/>
              <a:t>‹#›</a:t>
            </a:fld>
            <a:endParaRPr kumimoji="1" lang="ja-JP" altLang="en-US"/>
          </a:p>
        </p:txBody>
      </p:sp>
    </p:spTree>
    <p:extLst>
      <p:ext uri="{BB962C8B-B14F-4D97-AF65-F5344CB8AC3E}">
        <p14:creationId xmlns:p14="http://schemas.microsoft.com/office/powerpoint/2010/main" val="110473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4A856-E537-4579-8F92-8EC9EFDF5C05}" type="datetime1">
              <a:rPr kumimoji="1" lang="ja-JP" altLang="en-US" smtClean="0"/>
              <a:t>2023/3/29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6963E1-C2C9-42F4-B924-8B76EE7C6D75}" type="slidenum">
              <a:rPr kumimoji="1" lang="ja-JP" altLang="en-US" smtClean="0"/>
              <a:t>‹#›</a:t>
            </a:fld>
            <a:endParaRPr kumimoji="1" lang="ja-JP" altLang="en-US"/>
          </a:p>
        </p:txBody>
      </p:sp>
    </p:spTree>
    <p:extLst>
      <p:ext uri="{BB962C8B-B14F-4D97-AF65-F5344CB8AC3E}">
        <p14:creationId xmlns:p14="http://schemas.microsoft.com/office/powerpoint/2010/main" val="311347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C67E2A-096B-468D-92DF-631C80B68433}" type="datetime1">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6963E1-C2C9-42F4-B924-8B76EE7C6D75}" type="slidenum">
              <a:rPr kumimoji="1" lang="ja-JP" altLang="en-US" smtClean="0"/>
              <a:t>‹#›</a:t>
            </a:fld>
            <a:endParaRPr kumimoji="1" lang="ja-JP" altLang="en-US"/>
          </a:p>
        </p:txBody>
      </p:sp>
    </p:spTree>
    <p:extLst>
      <p:ext uri="{BB962C8B-B14F-4D97-AF65-F5344CB8AC3E}">
        <p14:creationId xmlns:p14="http://schemas.microsoft.com/office/powerpoint/2010/main" val="97758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3AA18B8-29FD-44DA-A944-E9803CC1C480}" type="datetime1">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6963E1-C2C9-42F4-B924-8B76EE7C6D75}" type="slidenum">
              <a:rPr kumimoji="1" lang="ja-JP" altLang="en-US" smtClean="0"/>
              <a:t>‹#›</a:t>
            </a:fld>
            <a:endParaRPr kumimoji="1" lang="ja-JP" altLang="en-US"/>
          </a:p>
        </p:txBody>
      </p:sp>
    </p:spTree>
    <p:extLst>
      <p:ext uri="{BB962C8B-B14F-4D97-AF65-F5344CB8AC3E}">
        <p14:creationId xmlns:p14="http://schemas.microsoft.com/office/powerpoint/2010/main" val="320104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9D01E-74BF-4063-AD0C-C4F2C62E50B4}" type="datetime1">
              <a:rPr kumimoji="1" lang="ja-JP" altLang="en-US" smtClean="0"/>
              <a:t>2023/3/29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963E1-C2C9-42F4-B924-8B76EE7C6D75}" type="slidenum">
              <a:rPr kumimoji="1" lang="ja-JP" altLang="en-US" smtClean="0"/>
              <a:t>‹#›</a:t>
            </a:fld>
            <a:endParaRPr kumimoji="1" lang="ja-JP" altLang="en-US"/>
          </a:p>
        </p:txBody>
      </p:sp>
    </p:spTree>
    <p:extLst>
      <p:ext uri="{BB962C8B-B14F-4D97-AF65-F5344CB8AC3E}">
        <p14:creationId xmlns:p14="http://schemas.microsoft.com/office/powerpoint/2010/main" val="2156230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xml"/><Relationship Id="rId4" Type="http://schemas.openxmlformats.org/officeDocument/2006/relationships/chart" Target="../charts/char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5B60C7-2BC2-4090-B487-385A96907836}"/>
              </a:ext>
            </a:extLst>
          </p:cNvPr>
          <p:cNvSpPr>
            <a:spLocks noGrp="1"/>
          </p:cNvSpPr>
          <p:nvPr>
            <p:ph type="title"/>
          </p:nvPr>
        </p:nvSpPr>
        <p:spPr>
          <a:xfrm>
            <a:off x="561415" y="1319867"/>
            <a:ext cx="7886700" cy="3937933"/>
          </a:xfrm>
        </p:spPr>
        <p:txBody>
          <a:bodyPr>
            <a:normAutofit/>
          </a:bodyPr>
          <a:lstStyle/>
          <a:p>
            <a:pPr algn="ctr">
              <a:lnSpc>
                <a:spcPct val="150000"/>
              </a:lnSpc>
            </a:pPr>
            <a:r>
              <a:rPr kumimoji="1" lang="ja-JP" altLang="en-US" sz="4000" dirty="0" smtClean="0">
                <a:latin typeface="Meiryo UI" panose="020B0604030504040204" pitchFamily="50" charset="-128"/>
                <a:ea typeface="Meiryo UI" panose="020B0604030504040204" pitchFamily="50" charset="-128"/>
              </a:rPr>
              <a:t>市町村における</a:t>
            </a:r>
            <a:r>
              <a:rPr kumimoji="1" lang="en-US" altLang="ja-JP" sz="4000" dirty="0" smtClean="0">
                <a:latin typeface="Meiryo UI" panose="020B0604030504040204" pitchFamily="50" charset="-128"/>
                <a:ea typeface="Meiryo UI" panose="020B0604030504040204" pitchFamily="50" charset="-128"/>
              </a:rPr>
              <a:t/>
            </a:r>
            <a:br>
              <a:rPr kumimoji="1" lang="en-US" altLang="ja-JP" sz="4000" dirty="0" smtClean="0">
                <a:latin typeface="Meiryo UI" panose="020B0604030504040204" pitchFamily="50" charset="-128"/>
                <a:ea typeface="Meiryo UI" panose="020B0604030504040204" pitchFamily="50" charset="-128"/>
              </a:rPr>
            </a:br>
            <a:r>
              <a:rPr lang="ja-JP" altLang="en-US" sz="4000" dirty="0" err="1" smtClean="0">
                <a:latin typeface="Meiryo UI" panose="020B0604030504040204" pitchFamily="50" charset="-128"/>
                <a:ea typeface="Meiryo UI" panose="020B0604030504040204" pitchFamily="50" charset="-128"/>
              </a:rPr>
              <a:t>発達障がい</a:t>
            </a:r>
            <a:r>
              <a:rPr lang="ja-JP" altLang="en-US" sz="4000" dirty="0" smtClean="0">
                <a:latin typeface="Meiryo UI" panose="020B0604030504040204" pitchFamily="50" charset="-128"/>
                <a:ea typeface="Meiryo UI" panose="020B0604030504040204" pitchFamily="50" charset="-128"/>
              </a:rPr>
              <a:t>児者支援の</a:t>
            </a:r>
            <a:r>
              <a:rPr lang="en-US" altLang="ja-JP" sz="4000" dirty="0" smtClean="0">
                <a:latin typeface="Meiryo UI" panose="020B0604030504040204" pitchFamily="50" charset="-128"/>
                <a:ea typeface="Meiryo UI" panose="020B0604030504040204" pitchFamily="50" charset="-128"/>
              </a:rPr>
              <a:t/>
            </a:r>
            <a:br>
              <a:rPr lang="en-US" altLang="ja-JP" sz="4000" dirty="0" smtClean="0">
                <a:latin typeface="Meiryo UI" panose="020B0604030504040204" pitchFamily="50" charset="-128"/>
                <a:ea typeface="Meiryo UI" panose="020B0604030504040204" pitchFamily="50" charset="-128"/>
              </a:rPr>
            </a:br>
            <a:r>
              <a:rPr lang="ja-JP" altLang="en-US" sz="4000" dirty="0" smtClean="0">
                <a:latin typeface="Meiryo UI" panose="020B0604030504040204" pitchFamily="50" charset="-128"/>
                <a:ea typeface="Meiryo UI" panose="020B0604030504040204" pitchFamily="50" charset="-128"/>
              </a:rPr>
              <a:t>取組状況（概要）</a:t>
            </a:r>
            <a:r>
              <a:rPr lang="en-US" altLang="ja-JP" sz="4000" dirty="0" smtClean="0">
                <a:latin typeface="Meiryo UI" panose="020B0604030504040204" pitchFamily="50" charset="-128"/>
                <a:ea typeface="Meiryo UI" panose="020B0604030504040204" pitchFamily="50" charset="-128"/>
              </a:rPr>
              <a:t/>
            </a:r>
            <a:br>
              <a:rPr lang="en-US" altLang="ja-JP" sz="4000" dirty="0" smtClean="0">
                <a:latin typeface="Meiryo UI" panose="020B0604030504040204" pitchFamily="50" charset="-128"/>
                <a:ea typeface="Meiryo UI" panose="020B0604030504040204" pitchFamily="50" charset="-128"/>
              </a:rPr>
            </a:br>
            <a:r>
              <a:rPr lang="ja-JP" altLang="en-US" sz="4000" dirty="0" smtClean="0">
                <a:latin typeface="Meiryo UI" panose="020B0604030504040204" pitchFamily="50" charset="-128"/>
                <a:ea typeface="Meiryo UI" panose="020B0604030504040204" pitchFamily="50" charset="-128"/>
              </a:rPr>
              <a:t>（令和３年度取組の実績）</a:t>
            </a:r>
            <a:endParaRPr kumimoji="1" lang="ja-JP" altLang="en-US" sz="4000" dirty="0">
              <a:latin typeface="Meiryo UI" panose="020B0604030504040204" pitchFamily="50" charset="-128"/>
              <a:ea typeface="Meiryo UI" panose="020B0604030504040204" pitchFamily="50" charset="-128"/>
            </a:endParaRPr>
          </a:p>
        </p:txBody>
      </p:sp>
      <p:sp>
        <p:nvSpPr>
          <p:cNvPr id="4" name="正方形/長方形 3"/>
          <p:cNvSpPr/>
          <p:nvPr/>
        </p:nvSpPr>
        <p:spPr>
          <a:xfrm>
            <a:off x="7714445" y="363071"/>
            <a:ext cx="932014" cy="49754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資料１</a:t>
            </a:r>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C26963E1-C2C9-42F4-B924-8B76EE7C6D75}" type="slidenum">
              <a:rPr kumimoji="1" lang="ja-JP" altLang="en-US" smtClean="0"/>
              <a:t>1</a:t>
            </a:fld>
            <a:endParaRPr kumimoji="1" lang="ja-JP" altLang="en-US"/>
          </a:p>
        </p:txBody>
      </p:sp>
    </p:spTree>
    <p:extLst>
      <p:ext uri="{BB962C8B-B14F-4D97-AF65-F5344CB8AC3E}">
        <p14:creationId xmlns:p14="http://schemas.microsoft.com/office/powerpoint/2010/main" val="67186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84094"/>
          </a:xfrm>
        </p:spPr>
        <p:txBody>
          <a:bodyPr lIns="36000" tIns="36000" rIns="36000" bIns="36000" anchor="ctr">
            <a:noAutofit/>
          </a:bodyPr>
          <a:lstStyle/>
          <a:p>
            <a:pPr algn="l"/>
            <a:r>
              <a:rPr lang="ja-JP" altLang="en-US" sz="1600" b="1" dirty="0" smtClean="0"/>
              <a:t>８</a:t>
            </a:r>
            <a:r>
              <a:rPr kumimoji="1" lang="ja-JP" altLang="en-US" sz="1600" b="1" dirty="0"/>
              <a:t>　家族</a:t>
            </a:r>
            <a:r>
              <a:rPr kumimoji="1" lang="ja-JP" altLang="en-US" sz="1600" b="1" dirty="0" smtClean="0"/>
              <a:t>支援の充実：</a:t>
            </a:r>
            <a:r>
              <a:rPr lang="ja-JP" altLang="en-US" sz="1600" b="1" dirty="0" smtClean="0"/>
              <a:t>ペアレント・トレーニング、ペアレント・プログラムの実施</a:t>
            </a:r>
            <a:endParaRPr kumimoji="1" lang="ja-JP" altLang="en-US" sz="1600" b="1" dirty="0"/>
          </a:p>
        </p:txBody>
      </p:sp>
      <p:cxnSp>
        <p:nvCxnSpPr>
          <p:cNvPr id="5" name="直線コネクタ 4"/>
          <p:cNvCxnSpPr/>
          <p:nvPr/>
        </p:nvCxnSpPr>
        <p:spPr>
          <a:xfrm>
            <a:off x="0" y="551329"/>
            <a:ext cx="9144000" cy="0"/>
          </a:xfrm>
          <a:prstGeom prst="line">
            <a:avLst/>
          </a:prstGeom>
          <a:ln w="190500">
            <a:gradFill>
              <a:gsLst>
                <a:gs pos="0">
                  <a:schemeClr val="bg1"/>
                </a:gs>
                <a:gs pos="33000">
                  <a:schemeClr val="bg1"/>
                </a:gs>
                <a:gs pos="83000">
                  <a:srgbClr val="88E9FC"/>
                </a:gs>
                <a:gs pos="100000">
                  <a:srgbClr val="00B0F0"/>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07576" y="726144"/>
            <a:ext cx="8942295" cy="3356459"/>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0"/>
              </a:spcAft>
            </a:pPr>
            <a:r>
              <a:rPr lang="ja-JP"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a:t>
            </a:r>
            <a:r>
              <a:rPr lang="ja-JP" altLang="ja-JP"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ペアレント・トレーニングについては、半数を超える２３市町村で実施しているとの回答であった。このうち直営が１２市町村、委託が１０市町村であった。（１市町村は無回答</a:t>
            </a:r>
            <a:r>
              <a:rPr lang="ja-JP"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a:t>
            </a:r>
            <a:endPar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endParaRPr>
          </a:p>
          <a:p>
            <a:pPr>
              <a:spcAft>
                <a:spcPts val="0"/>
              </a:spcAft>
            </a:pPr>
            <a:r>
              <a:rPr lang="ja-JP"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a:t>
            </a:r>
            <a:r>
              <a:rPr lang="ja-JP" altLang="ja-JP"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ペアレント・トレーニングを実施していない１９市町村のうち、今後実施予定と回答したのは４市町村であった</a:t>
            </a:r>
            <a:r>
              <a:rPr lang="ja-JP"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a:t>
            </a:r>
            <a:endPar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endParaRPr>
          </a:p>
          <a:p>
            <a:pPr>
              <a:spcAft>
                <a:spcPts val="0"/>
              </a:spcAft>
            </a:pPr>
            <a:endPar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endParaRPr>
          </a:p>
          <a:p>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市町村独自でペアレント・プログラムを実施しているのは１０市町村で、実施していないと回答した市町村は３１市町村。実施していないと回答した市町村のうち、今後実施する予定の市町村は３市町村であった</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endPar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２８市</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町村で</a:t>
            </a:r>
            <a:r>
              <a:rPr lang="ja-JP"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ペアレント</a:t>
            </a:r>
            <a:r>
              <a:rPr lang="ja-JP" altLang="ja-JP"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a:t>
            </a:r>
            <a:r>
              <a:rPr lang="ja-JP"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トレーニング</a:t>
            </a:r>
            <a:r>
              <a:rPr lang="ja-JP" altLang="en-US"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及び</a:t>
            </a: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ペアレント・</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プログラムの両方もしくは、いずれかを実施している。</a:t>
            </a:r>
            <a:endParaRPr lang="ja-JP" altLang="en-US" sz="1200"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その他の家族支援を実施していると回答したのは１８市町村で、実施していないと回答した市町村も同じく１８市町村であった</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　</a:t>
            </a:r>
            <a:r>
              <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a:t>
            </a:r>
            <a:r>
              <a:rPr lang="ja-JP" altLang="en-US"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その他の家族支援（具体的な内容）</a:t>
            </a:r>
            <a:r>
              <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a:t>
            </a:r>
          </a:p>
          <a:p>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　・ペアレント・メンター</a:t>
            </a:r>
            <a:r>
              <a:rPr lang="ja-JP" altLang="en-US"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事業</a:t>
            </a:r>
            <a:endPar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endParaRPr>
          </a:p>
          <a:p>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　・トリプル</a:t>
            </a:r>
            <a:r>
              <a:rPr lang="en-US" altLang="ja-JP"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P</a:t>
            </a:r>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のグループワークを年</a:t>
            </a:r>
            <a:r>
              <a:rPr lang="en-US" altLang="ja-JP"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1</a:t>
            </a:r>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回</a:t>
            </a:r>
            <a:r>
              <a:rPr lang="ja-JP" altLang="en-US"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実施</a:t>
            </a:r>
            <a:endPar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endParaRPr>
          </a:p>
          <a:p>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　</a:t>
            </a:r>
            <a:r>
              <a:rPr lang="ja-JP" altLang="en-US"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・親子教室、家族</a:t>
            </a:r>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交流会（学校や医療機関の専門家を交えた家族同士の情報交換の場）</a:t>
            </a:r>
            <a:endPar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endParaRPr>
          </a:p>
          <a:p>
            <a:pPr>
              <a:spcAft>
                <a:spcPts val="0"/>
              </a:spcAft>
            </a:pPr>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　・「保護者のための講座」（発達や障がい特性の見立てやその対応、環境調整に関する講座）の</a:t>
            </a:r>
            <a:r>
              <a:rPr lang="ja-JP" altLang="en-US"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実施</a:t>
            </a:r>
            <a:endPar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endParaRPr>
          </a:p>
          <a:p>
            <a:pPr>
              <a:spcAft>
                <a:spcPts val="0"/>
              </a:spcAft>
            </a:pPr>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　・「</a:t>
            </a:r>
            <a:r>
              <a:rPr lang="ja-JP" altLang="en-US"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サポートブックの</a:t>
            </a:r>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会」年間</a:t>
            </a:r>
            <a:r>
              <a:rPr lang="ja-JP" altLang="en-US"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１０回</a:t>
            </a:r>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開催。個別来室</a:t>
            </a:r>
            <a:r>
              <a:rPr lang="ja-JP" altLang="en-US"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面談（子ども</a:t>
            </a:r>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理解を深め、必要な支援につなげて</a:t>
            </a:r>
            <a:r>
              <a:rPr lang="ja-JP" altLang="en-US"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いく）</a:t>
            </a:r>
            <a:endPar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endParaRPr>
          </a:p>
          <a:p>
            <a:pPr>
              <a:spcAft>
                <a:spcPts val="0"/>
              </a:spcAft>
            </a:pPr>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　・専門相談（心理士、</a:t>
            </a:r>
            <a:r>
              <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PT</a:t>
            </a:r>
            <a:r>
              <a:rPr lang="ja-JP" altLang="en-US" sz="1200" kern="100" dirty="0" err="1"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a:t>
            </a:r>
            <a:r>
              <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OT</a:t>
            </a:r>
            <a:r>
              <a:rPr lang="ja-JP" altLang="en-US" sz="1200" kern="100" dirty="0" err="1"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a:t>
            </a:r>
            <a:r>
              <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ST</a:t>
            </a:r>
            <a:r>
              <a:rPr lang="ja-JP" altLang="en-US" sz="1200" kern="100" dirty="0" err="1">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a:t>
            </a:r>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療育相談員、保健師、保育士など</a:t>
            </a:r>
            <a:r>
              <a:rPr lang="ja-JP" altLang="en-US"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）、自主</a:t>
            </a:r>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活動グループ</a:t>
            </a:r>
            <a:r>
              <a:rPr lang="ja-JP" altLang="en-US"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支援</a:t>
            </a:r>
            <a:endParaRPr lang="en-US" altLang="ja-JP" sz="1200" kern="100" dirty="0" smtClean="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endParaRPr>
          </a:p>
          <a:p>
            <a:pPr>
              <a:spcAft>
                <a:spcPts val="0"/>
              </a:spcAft>
            </a:pPr>
            <a:r>
              <a:rPr lang="ja-JP" altLang="en-US"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rPr>
              <a:t>　・自立支援協議会の専門部会で就学前座談会等</a:t>
            </a:r>
            <a:endParaRPr lang="ja-JP" altLang="ja-JP" sz="1200" kern="100" dirty="0">
              <a:solidFill>
                <a:schemeClr val="tx1"/>
              </a:solidFill>
              <a:latin typeface="UD デジタル 教科書体 NK-B" panose="02020700000000000000" pitchFamily="18" charset="-128"/>
              <a:ea typeface="UD デジタル 教科書体 NK-B" panose="02020700000000000000" pitchFamily="18" charset="-128"/>
              <a:cs typeface="Courier New" panose="02070309020205020404" pitchFamily="49" charset="0"/>
            </a:endParaRPr>
          </a:p>
        </p:txBody>
      </p:sp>
      <p:graphicFrame>
        <p:nvGraphicFramePr>
          <p:cNvPr id="7" name="グラフ 6">
            <a:extLst>
              <a:ext uri="{FF2B5EF4-FFF2-40B4-BE49-F238E27FC236}">
                <a16:creationId xmlns:a16="http://schemas.microsoft.com/office/drawing/2014/main" id="{00000000-0008-0000-0300-000018000000}"/>
              </a:ext>
            </a:extLst>
          </p:cNvPr>
          <p:cNvGraphicFramePr>
            <a:graphicFrameLocks/>
          </p:cNvGraphicFramePr>
          <p:nvPr>
            <p:extLst>
              <p:ext uri="{D42A27DB-BD31-4B8C-83A1-F6EECF244321}">
                <p14:modId xmlns:p14="http://schemas.microsoft.com/office/powerpoint/2010/main" val="113008447"/>
              </p:ext>
            </p:extLst>
          </p:nvPr>
        </p:nvGraphicFramePr>
        <p:xfrm>
          <a:off x="262122" y="4301737"/>
          <a:ext cx="4147833" cy="2248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00000000-0008-0000-0300-00001B000000}"/>
              </a:ext>
            </a:extLst>
          </p:cNvPr>
          <p:cNvGraphicFramePr>
            <a:graphicFrameLocks/>
          </p:cNvGraphicFramePr>
          <p:nvPr>
            <p:extLst>
              <p:ext uri="{D42A27DB-BD31-4B8C-83A1-F6EECF244321}">
                <p14:modId xmlns:p14="http://schemas.microsoft.com/office/powerpoint/2010/main" val="717327897"/>
              </p:ext>
            </p:extLst>
          </p:nvPr>
        </p:nvGraphicFramePr>
        <p:xfrm>
          <a:off x="4606281" y="4314989"/>
          <a:ext cx="4305398" cy="2221879"/>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a:xfrm>
            <a:off x="6457950" y="6459383"/>
            <a:ext cx="2057400" cy="365125"/>
          </a:xfrm>
        </p:spPr>
        <p:txBody>
          <a:bodyPr/>
          <a:lstStyle/>
          <a:p>
            <a:fld id="{C26963E1-C2C9-42F4-B924-8B76EE7C6D75}" type="slidenum">
              <a:rPr kumimoji="1" lang="ja-JP" altLang="en-US" smtClean="0"/>
              <a:t>10</a:t>
            </a:fld>
            <a:endParaRPr kumimoji="1" lang="ja-JP" altLang="en-US" dirty="0"/>
          </a:p>
        </p:txBody>
      </p:sp>
    </p:spTree>
    <p:extLst>
      <p:ext uri="{BB962C8B-B14F-4D97-AF65-F5344CB8AC3E}">
        <p14:creationId xmlns:p14="http://schemas.microsoft.com/office/powerpoint/2010/main" val="122314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84094"/>
          </a:xfrm>
        </p:spPr>
        <p:txBody>
          <a:bodyPr lIns="36000" tIns="36000" rIns="36000" bIns="36000" anchor="ctr">
            <a:noAutofit/>
          </a:bodyPr>
          <a:lstStyle/>
          <a:p>
            <a:pPr algn="l"/>
            <a:r>
              <a:rPr lang="ja-JP" altLang="en-US" sz="1600" b="1" dirty="0" smtClean="0"/>
              <a:t>９</a:t>
            </a:r>
            <a:r>
              <a:rPr kumimoji="1" lang="ja-JP" altLang="en-US" sz="1600" b="1" dirty="0"/>
              <a:t>　</a:t>
            </a:r>
            <a:r>
              <a:rPr lang="ja-JP" altLang="en-US" sz="1600" b="1" dirty="0"/>
              <a:t>発達障がい理解のための取組</a:t>
            </a:r>
            <a:endParaRPr kumimoji="1" lang="ja-JP" altLang="en-US" sz="1600" b="1" dirty="0"/>
          </a:p>
        </p:txBody>
      </p:sp>
      <p:cxnSp>
        <p:nvCxnSpPr>
          <p:cNvPr id="5" name="直線コネクタ 4"/>
          <p:cNvCxnSpPr/>
          <p:nvPr/>
        </p:nvCxnSpPr>
        <p:spPr>
          <a:xfrm>
            <a:off x="0" y="551329"/>
            <a:ext cx="9144000" cy="0"/>
          </a:xfrm>
          <a:prstGeom prst="line">
            <a:avLst/>
          </a:prstGeom>
          <a:ln w="190500">
            <a:gradFill>
              <a:gsLst>
                <a:gs pos="0">
                  <a:schemeClr val="bg1"/>
                </a:gs>
                <a:gs pos="33000">
                  <a:schemeClr val="bg1"/>
                </a:gs>
                <a:gs pos="83000">
                  <a:srgbClr val="88E9FC"/>
                </a:gs>
                <a:gs pos="100000">
                  <a:srgbClr val="00B0F0"/>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07576" y="726145"/>
            <a:ext cx="8942295" cy="2918576"/>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ja-JP" sz="1200" dirty="0">
                <a:solidFill>
                  <a:schemeClr val="tx1"/>
                </a:solidFill>
                <a:latin typeface="UD デジタル 教科書体 NK-B" panose="02020700000000000000" pitchFamily="18" charset="-128"/>
                <a:ea typeface="UD デジタル 教科書体 NK-B" panose="02020700000000000000" pitchFamily="18" charset="-128"/>
              </a:rPr>
              <a:t>○世界自閉症啓発デーや発達障がい啓発週間における市町村の取組については、広報紙を活用した啓発が最も多く３２市町村で実施</a:t>
            </a:r>
            <a:r>
              <a:rPr lang="ja-JP"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ja-JP"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dirty="0" smtClean="0">
                <a:solidFill>
                  <a:srgbClr val="FF0000"/>
                </a:solidFill>
                <a:latin typeface="UD デジタル 教科書体 NK-B" panose="02020700000000000000" pitchFamily="18" charset="-128"/>
                <a:ea typeface="UD デジタル 教科書体 NK-B" panose="02020700000000000000" pitchFamily="18" charset="-128"/>
              </a:rPr>
              <a:t>　</a:t>
            </a:r>
            <a:r>
              <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独自の具体的な取組内容</a:t>
            </a:r>
            <a:r>
              <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・（大阪市）大阪城天守閣・天保山大観覧車、大阪市役所本庁舎をブルーにライトアップ</a:t>
            </a:r>
            <a:endPar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大阪市）プロスポーツチーム</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への啓発活動協力依頼（ポスター掲示や電光掲示板等で啓発メッセージの放映など）</a:t>
            </a:r>
            <a:endPar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・（堺市</a:t>
            </a: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）堺灯台を</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ブルーにライトアップ</a:t>
            </a:r>
            <a:endPar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・（堺市）講演会、ショッピングモール、市役所、区役所等でのパネル展。市役所でのタペストリー、懸垂幕の掲揚。図書館での啓発。</a:t>
            </a:r>
            <a:endPar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・（高槻市）駅前や施設をブルーにライトアップ</a:t>
            </a:r>
            <a:endPar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・（枚方市）平和の鐘カリヨン（ヒラリヨン）をブルーにライトアップ</a:t>
            </a:r>
            <a:endPar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・（全市町村）国のポスターやチラシの掲示など</a:t>
            </a:r>
            <a:endPar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endParaRPr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その他の取組</a:t>
            </a: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内容</a:t>
            </a:r>
            <a:r>
              <a:rPr lang="en-US" altLang="ja-JP" sz="1200" dirty="0">
                <a:solidFill>
                  <a:schemeClr val="tx1"/>
                </a:solidFill>
                <a:latin typeface="UD デジタル 教科書体 NK-B" panose="02020700000000000000" pitchFamily="18" charset="-128"/>
                <a:ea typeface="UD デジタル 教科書体 NK-B" panose="02020700000000000000" pitchFamily="18" charset="-128"/>
              </a:rPr>
              <a:t>〕</a:t>
            </a:r>
          </a:p>
          <a:p>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・啓発講演会の開催</a:t>
            </a:r>
            <a:endPar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・府ペアレント・メンター事業の活用</a:t>
            </a:r>
            <a:endPar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・発達障がいのリーフレットを小学校入学時に配付</a:t>
            </a:r>
            <a:endParaRPr lang="ja-JP"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00000000-0008-0000-0300-00001F000000}"/>
              </a:ext>
            </a:extLst>
          </p:cNvPr>
          <p:cNvGraphicFramePr>
            <a:graphicFrameLocks/>
          </p:cNvGraphicFramePr>
          <p:nvPr>
            <p:extLst>
              <p:ext uri="{D42A27DB-BD31-4B8C-83A1-F6EECF244321}">
                <p14:modId xmlns:p14="http://schemas.microsoft.com/office/powerpoint/2010/main" val="907784503"/>
              </p:ext>
            </p:extLst>
          </p:nvPr>
        </p:nvGraphicFramePr>
        <p:xfrm>
          <a:off x="424070" y="4641275"/>
          <a:ext cx="7765773" cy="1658178"/>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BC495A47-4983-48DA-B58B-540E5B0FA529}"/>
              </a:ext>
            </a:extLst>
          </p:cNvPr>
          <p:cNvSpPr txBox="1"/>
          <p:nvPr/>
        </p:nvSpPr>
        <p:spPr>
          <a:xfrm>
            <a:off x="278668" y="4165413"/>
            <a:ext cx="6188765" cy="338554"/>
          </a:xfrm>
          <a:prstGeom prst="rect">
            <a:avLst/>
          </a:prstGeom>
          <a:solidFill>
            <a:srgbClr val="0070C0"/>
          </a:solidFill>
        </p:spPr>
        <p:txBody>
          <a:bodyPr wrap="square" rtlCol="0" anchor="ctr">
            <a:spAutoFit/>
          </a:bodyP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世界自閉症啓発デー・発達障がい啓発週間の取組（複数回答）</a:t>
            </a:r>
            <a:endParaRPr kumimoji="1" lang="en-US" altLang="ja-JP" sz="1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p:txBody>
          <a:bodyPr/>
          <a:lstStyle/>
          <a:p>
            <a:fld id="{C26963E1-C2C9-42F4-B924-8B76EE7C6D75}" type="slidenum">
              <a:rPr kumimoji="1" lang="ja-JP" altLang="en-US" smtClean="0"/>
              <a:t>11</a:t>
            </a:fld>
            <a:endParaRPr kumimoji="1" lang="ja-JP" altLang="en-US"/>
          </a:p>
        </p:txBody>
      </p:sp>
    </p:spTree>
    <p:extLst>
      <p:ext uri="{BB962C8B-B14F-4D97-AF65-F5344CB8AC3E}">
        <p14:creationId xmlns:p14="http://schemas.microsoft.com/office/powerpoint/2010/main" val="2682825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84094"/>
          </a:xfrm>
        </p:spPr>
        <p:txBody>
          <a:bodyPr lIns="36000" tIns="36000" rIns="36000" bIns="36000" anchor="ctr">
            <a:noAutofit/>
          </a:bodyPr>
          <a:lstStyle/>
          <a:p>
            <a:pPr algn="l"/>
            <a:r>
              <a:rPr kumimoji="1" lang="ja-JP" altLang="en-US" sz="1600" b="1" dirty="0" smtClean="0"/>
              <a:t>１</a:t>
            </a:r>
            <a:r>
              <a:rPr kumimoji="1" lang="ja-JP" altLang="en-US" sz="1600" b="1" dirty="0"/>
              <a:t>　早期気づきと早期支援の充実</a:t>
            </a:r>
            <a:r>
              <a:rPr kumimoji="1" lang="ja-JP" altLang="en-US" sz="1600" b="1" dirty="0" smtClean="0"/>
              <a:t>：保健師及び幼稚園教諭・保育士等への</a:t>
            </a:r>
            <a:r>
              <a:rPr lang="ja-JP" altLang="en-US" sz="1600" b="1" dirty="0" smtClean="0"/>
              <a:t>発達障</a:t>
            </a:r>
            <a:r>
              <a:rPr lang="ja-JP" altLang="en-US" sz="1600" b="1" dirty="0"/>
              <a:t>がいに関する研修</a:t>
            </a:r>
            <a:endParaRPr kumimoji="1" lang="ja-JP" altLang="en-US" sz="1600" b="1" dirty="0"/>
          </a:p>
        </p:txBody>
      </p:sp>
      <p:cxnSp>
        <p:nvCxnSpPr>
          <p:cNvPr id="5" name="直線コネクタ 4"/>
          <p:cNvCxnSpPr/>
          <p:nvPr/>
        </p:nvCxnSpPr>
        <p:spPr>
          <a:xfrm>
            <a:off x="0" y="551329"/>
            <a:ext cx="9144000" cy="0"/>
          </a:xfrm>
          <a:prstGeom prst="line">
            <a:avLst/>
          </a:prstGeom>
          <a:ln w="190500">
            <a:gradFill>
              <a:gsLst>
                <a:gs pos="0">
                  <a:schemeClr val="bg1"/>
                </a:gs>
                <a:gs pos="33000">
                  <a:schemeClr val="bg1"/>
                </a:gs>
                <a:gs pos="83000">
                  <a:srgbClr val="88E9FC"/>
                </a:gs>
                <a:gs pos="100000">
                  <a:srgbClr val="00B0F0"/>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07576" y="726144"/>
            <a:ext cx="8942295" cy="1845659"/>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nSpc>
                <a:spcPts val="1700"/>
              </a:lnSpc>
            </a:pP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保健師研修</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a:t>
            </a:r>
          </a:p>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保健師に対する発達障がいに関する研修については、</a:t>
            </a:r>
            <a:r>
              <a:rPr kumimoji="1" lang="en-US" altLang="ja-JP"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35</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市町村（</a:t>
            </a:r>
            <a:r>
              <a:rPr kumimoji="1" lang="en-US" altLang="ja-JP"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83.3</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％）で実施と回答。</a:t>
            </a:r>
            <a:endParaRPr kumimoji="1" lang="en-US" altLang="ja-JP"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○他の</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機関の研修</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を</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活用</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している</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29</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の</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市町村のうち、</a:t>
            </a:r>
            <a:r>
              <a:rPr kumimoji="1" lang="en-US" altLang="ja-JP"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 26</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市町村が大阪府</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（健康医療部関係）が実施する</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研修を活用。</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（複数回答）</a:t>
            </a:r>
            <a:endParaRPr kumimoji="1" lang="en-US" altLang="ja-JP"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幼稚園教諭・保育士等研修</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a:t>
            </a:r>
            <a:endParaRPr kumimoji="1" lang="en-US" altLang="ja-JP"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a:t>
            </a:r>
            <a:r>
              <a:rPr kumimoji="1" lang="en-US" altLang="ja-JP"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37</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市町村において、市町村単独開催をはじめ、何らかの形態で幼稚園教諭・保育士等に対する発達障がいに関する研修の受講機会を確保。</a:t>
            </a:r>
            <a:endParaRPr kumimoji="1" lang="en-US" altLang="ja-JP"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○研修の実施形態としては、市町村単独事業として開催したところが</a:t>
            </a:r>
            <a:r>
              <a:rPr kumimoji="1" lang="en-US" altLang="ja-JP"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27</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市町村と最も多く、次いで他の機関が主催する研修の活用が</a:t>
            </a:r>
            <a:r>
              <a:rPr kumimoji="1" lang="en-US" altLang="ja-JP"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20</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市町村、府主催研修の活用は</a:t>
            </a:r>
            <a:r>
              <a:rPr kumimoji="1" lang="en-US" altLang="ja-JP"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15</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市町村であった。 </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（府主催研修の周知活動は全市町村において実施）</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ja-JP" altLang="en-US" sz="1200" dirty="0">
              <a:solidFill>
                <a:schemeClr val="tx1">
                  <a:lumMod val="95000"/>
                  <a:lumOff val="5000"/>
                </a:schemeClr>
              </a:solidFill>
            </a:endParaRPr>
          </a:p>
        </p:txBody>
      </p:sp>
      <p:graphicFrame>
        <p:nvGraphicFramePr>
          <p:cNvPr id="14" name="グラフ 13"/>
          <p:cNvGraphicFramePr>
            <a:graphicFrameLocks/>
          </p:cNvGraphicFramePr>
          <p:nvPr>
            <p:extLst>
              <p:ext uri="{D42A27DB-BD31-4B8C-83A1-F6EECF244321}">
                <p14:modId xmlns:p14="http://schemas.microsoft.com/office/powerpoint/2010/main" val="1914282648"/>
              </p:ext>
            </p:extLst>
          </p:nvPr>
        </p:nvGraphicFramePr>
        <p:xfrm>
          <a:off x="496879" y="2639040"/>
          <a:ext cx="4262148" cy="2084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1993792533"/>
              </p:ext>
            </p:extLst>
          </p:nvPr>
        </p:nvGraphicFramePr>
        <p:xfrm>
          <a:off x="4899555" y="2639040"/>
          <a:ext cx="4137436" cy="20842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1762592460"/>
              </p:ext>
            </p:extLst>
          </p:nvPr>
        </p:nvGraphicFramePr>
        <p:xfrm>
          <a:off x="4211392" y="4964805"/>
          <a:ext cx="4825599" cy="16808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p:cNvGraphicFramePr>
            <a:graphicFrameLocks/>
          </p:cNvGraphicFramePr>
          <p:nvPr>
            <p:extLst>
              <p:ext uri="{D42A27DB-BD31-4B8C-83A1-F6EECF244321}">
                <p14:modId xmlns:p14="http://schemas.microsoft.com/office/powerpoint/2010/main" val="3868681549"/>
              </p:ext>
            </p:extLst>
          </p:nvPr>
        </p:nvGraphicFramePr>
        <p:xfrm>
          <a:off x="496878" y="4964806"/>
          <a:ext cx="3572845" cy="1680869"/>
        </p:xfrm>
        <a:graphic>
          <a:graphicData uri="http://schemas.openxmlformats.org/drawingml/2006/chart">
            <c:chart xmlns:c="http://schemas.openxmlformats.org/drawingml/2006/chart" xmlns:r="http://schemas.openxmlformats.org/officeDocument/2006/relationships" r:id="rId5"/>
          </a:graphicData>
        </a:graphic>
      </p:graphicFrame>
      <p:sp>
        <p:nvSpPr>
          <p:cNvPr id="4" name="テキスト ボックス 3"/>
          <p:cNvSpPr txBox="1"/>
          <p:nvPr/>
        </p:nvSpPr>
        <p:spPr>
          <a:xfrm>
            <a:off x="86478" y="2523129"/>
            <a:ext cx="338554" cy="2084290"/>
          </a:xfrm>
          <a:prstGeom prst="rect">
            <a:avLst/>
          </a:prstGeom>
          <a:noFill/>
        </p:spPr>
        <p:txBody>
          <a:bodyPr vert="eaVert" wrap="square" rtlCol="0">
            <a:spAutoFit/>
          </a:bodyPr>
          <a:lstStyle/>
          <a:p>
            <a:r>
              <a:rPr kumimoji="1" lang="en-US" altLang="ja-JP" sz="1000" dirty="0" smtClean="0"/>
              <a:t>【</a:t>
            </a:r>
            <a:r>
              <a:rPr kumimoji="1" lang="ja-JP" altLang="en-US" sz="1000" dirty="0" smtClean="0"/>
              <a:t>保健師に対する研修</a:t>
            </a:r>
            <a:r>
              <a:rPr kumimoji="1" lang="en-US" altLang="ja-JP" sz="1000" dirty="0" smtClean="0"/>
              <a:t>】</a:t>
            </a:r>
            <a:endParaRPr kumimoji="1" lang="ja-JP" altLang="en-US" sz="1000" dirty="0"/>
          </a:p>
        </p:txBody>
      </p:sp>
      <p:sp>
        <p:nvSpPr>
          <p:cNvPr id="11" name="テキスト ボックス 10"/>
          <p:cNvSpPr txBox="1"/>
          <p:nvPr/>
        </p:nvSpPr>
        <p:spPr>
          <a:xfrm>
            <a:off x="84335" y="4903573"/>
            <a:ext cx="338554" cy="2084290"/>
          </a:xfrm>
          <a:prstGeom prst="rect">
            <a:avLst/>
          </a:prstGeom>
          <a:noFill/>
        </p:spPr>
        <p:txBody>
          <a:bodyPr vert="eaVert" wrap="square" rtlCol="0">
            <a:spAutoFit/>
          </a:bodyPr>
          <a:lstStyle/>
          <a:p>
            <a:r>
              <a:rPr kumimoji="1" lang="en-US" altLang="ja-JP" sz="1000" dirty="0" smtClean="0"/>
              <a:t>【</a:t>
            </a:r>
            <a:r>
              <a:rPr kumimoji="1" lang="ja-JP" altLang="en-US" sz="1000" dirty="0" smtClean="0"/>
              <a:t>幼稚園教諭等に対する研修</a:t>
            </a:r>
            <a:r>
              <a:rPr kumimoji="1" lang="en-US" altLang="ja-JP" sz="1000" dirty="0" smtClean="0"/>
              <a:t>】</a:t>
            </a:r>
            <a:endParaRPr kumimoji="1" lang="ja-JP" altLang="en-US" sz="1000" dirty="0"/>
          </a:p>
        </p:txBody>
      </p:sp>
      <p:cxnSp>
        <p:nvCxnSpPr>
          <p:cNvPr id="7" name="直線コネクタ 6"/>
          <p:cNvCxnSpPr/>
          <p:nvPr/>
        </p:nvCxnSpPr>
        <p:spPr>
          <a:xfrm flipV="1">
            <a:off x="283335" y="4855336"/>
            <a:ext cx="8796271" cy="12878"/>
          </a:xfrm>
          <a:prstGeom prst="line">
            <a:avLst/>
          </a:prstGeom>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6445070" y="6549536"/>
            <a:ext cx="2057400" cy="365125"/>
          </a:xfrm>
        </p:spPr>
        <p:txBody>
          <a:bodyPr/>
          <a:lstStyle/>
          <a:p>
            <a:fld id="{C26963E1-C2C9-42F4-B924-8B76EE7C6D75}" type="slidenum">
              <a:rPr kumimoji="1" lang="ja-JP" altLang="en-US" smtClean="0"/>
              <a:t>2</a:t>
            </a:fld>
            <a:endParaRPr kumimoji="1" lang="ja-JP" altLang="en-US" dirty="0"/>
          </a:p>
        </p:txBody>
      </p:sp>
    </p:spTree>
    <p:extLst>
      <p:ext uri="{BB962C8B-B14F-4D97-AF65-F5344CB8AC3E}">
        <p14:creationId xmlns:p14="http://schemas.microsoft.com/office/powerpoint/2010/main" val="186984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84094"/>
          </a:xfrm>
        </p:spPr>
        <p:txBody>
          <a:bodyPr lIns="36000" tIns="36000" rIns="36000" bIns="36000" anchor="ctr">
            <a:noAutofit/>
          </a:bodyPr>
          <a:lstStyle/>
          <a:p>
            <a:pPr algn="l"/>
            <a:r>
              <a:rPr kumimoji="1" lang="ja-JP" altLang="en-US" sz="1600" b="1" dirty="0" smtClean="0"/>
              <a:t>２－①</a:t>
            </a:r>
            <a:r>
              <a:rPr kumimoji="1" lang="ja-JP" altLang="en-US" sz="1600" b="1" dirty="0"/>
              <a:t>　発達支援</a:t>
            </a:r>
            <a:r>
              <a:rPr kumimoji="1" lang="ja-JP" altLang="en-US" sz="1600" b="1" dirty="0" smtClean="0"/>
              <a:t>体制の充実：個別専門療育の実施状況等</a:t>
            </a:r>
            <a:endParaRPr kumimoji="1" lang="ja-JP" altLang="en-US" sz="1600" b="1" dirty="0"/>
          </a:p>
        </p:txBody>
      </p:sp>
      <p:cxnSp>
        <p:nvCxnSpPr>
          <p:cNvPr id="5" name="直線コネクタ 4"/>
          <p:cNvCxnSpPr/>
          <p:nvPr/>
        </p:nvCxnSpPr>
        <p:spPr>
          <a:xfrm>
            <a:off x="0" y="551329"/>
            <a:ext cx="9144000" cy="0"/>
          </a:xfrm>
          <a:prstGeom prst="line">
            <a:avLst/>
          </a:prstGeom>
          <a:ln w="190500">
            <a:gradFill>
              <a:gsLst>
                <a:gs pos="0">
                  <a:schemeClr val="bg1"/>
                </a:gs>
                <a:gs pos="33000">
                  <a:schemeClr val="bg1"/>
                </a:gs>
                <a:gs pos="83000">
                  <a:srgbClr val="88E9FC"/>
                </a:gs>
                <a:gs pos="100000">
                  <a:srgbClr val="00B0F0"/>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07576" y="726145"/>
            <a:ext cx="8942295" cy="909472"/>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〇大阪府発達支援拠点や民間の事業所も含めると、約</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8</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割の市町村が個別専門療育の場を確保。</a:t>
            </a:r>
            <a:endPar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〇また、個別専門療育の場を確保している市町村のうち約８割が効果を感じている。</a:t>
            </a:r>
            <a:endPar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〇児童発達支援センターにおいて発達障がいに特化した療育を提供している市町村は</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3</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割程度と、引き続き発達支援拠点の役割は重要。</a:t>
            </a:r>
            <a:endPar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00000000-0008-0000-0200-000010000000}"/>
              </a:ext>
            </a:extLst>
          </p:cNvPr>
          <p:cNvGraphicFramePr>
            <a:graphicFrameLocks/>
          </p:cNvGraphicFramePr>
          <p:nvPr>
            <p:extLst>
              <p:ext uri="{D42A27DB-BD31-4B8C-83A1-F6EECF244321}">
                <p14:modId xmlns:p14="http://schemas.microsoft.com/office/powerpoint/2010/main" val="1274309392"/>
              </p:ext>
            </p:extLst>
          </p:nvPr>
        </p:nvGraphicFramePr>
        <p:xfrm>
          <a:off x="231330" y="4535953"/>
          <a:ext cx="4119867" cy="22230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00000000-0008-0000-0200-000012000000}"/>
              </a:ext>
            </a:extLst>
          </p:cNvPr>
          <p:cNvGraphicFramePr>
            <a:graphicFrameLocks/>
          </p:cNvGraphicFramePr>
          <p:nvPr>
            <p:extLst>
              <p:ext uri="{D42A27DB-BD31-4B8C-83A1-F6EECF244321}">
                <p14:modId xmlns:p14="http://schemas.microsoft.com/office/powerpoint/2010/main" val="1319668486"/>
              </p:ext>
            </p:extLst>
          </p:nvPr>
        </p:nvGraphicFramePr>
        <p:xfrm>
          <a:off x="231330" y="2138086"/>
          <a:ext cx="4119867" cy="22230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00000000-0008-0000-0200-000013000000}"/>
              </a:ext>
            </a:extLst>
          </p:cNvPr>
          <p:cNvGraphicFramePr>
            <a:graphicFrameLocks/>
          </p:cNvGraphicFramePr>
          <p:nvPr>
            <p:extLst>
              <p:ext uri="{D42A27DB-BD31-4B8C-83A1-F6EECF244321}">
                <p14:modId xmlns:p14="http://schemas.microsoft.com/office/powerpoint/2010/main" val="3831554520"/>
              </p:ext>
            </p:extLst>
          </p:nvPr>
        </p:nvGraphicFramePr>
        <p:xfrm>
          <a:off x="4597758" y="2138086"/>
          <a:ext cx="4314909" cy="2223052"/>
        </p:xfrm>
        <a:graphic>
          <a:graphicData uri="http://schemas.openxmlformats.org/drawingml/2006/chart">
            <c:chart xmlns:c="http://schemas.openxmlformats.org/drawingml/2006/chart" xmlns:r="http://schemas.openxmlformats.org/officeDocument/2006/relationships" r:id="rId4"/>
          </a:graphicData>
        </a:graphic>
      </p:graphicFrame>
      <p:sp>
        <p:nvSpPr>
          <p:cNvPr id="3" name="スライド番号プレースホルダー 2"/>
          <p:cNvSpPr>
            <a:spLocks noGrp="1"/>
          </p:cNvSpPr>
          <p:nvPr>
            <p:ph type="sldNum" sz="quarter" idx="12"/>
          </p:nvPr>
        </p:nvSpPr>
        <p:spPr/>
        <p:txBody>
          <a:bodyPr/>
          <a:lstStyle/>
          <a:p>
            <a:fld id="{C26963E1-C2C9-42F4-B924-8B76EE7C6D75}" type="slidenum">
              <a:rPr kumimoji="1" lang="ja-JP" altLang="en-US" smtClean="0"/>
              <a:t>3</a:t>
            </a:fld>
            <a:endParaRPr kumimoji="1" lang="ja-JP" altLang="en-US"/>
          </a:p>
        </p:txBody>
      </p:sp>
    </p:spTree>
    <p:extLst>
      <p:ext uri="{BB962C8B-B14F-4D97-AF65-F5344CB8AC3E}">
        <p14:creationId xmlns:p14="http://schemas.microsoft.com/office/powerpoint/2010/main" val="227853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84094"/>
          </a:xfrm>
        </p:spPr>
        <p:txBody>
          <a:bodyPr lIns="36000" tIns="36000" rIns="36000" bIns="36000" anchor="ctr">
            <a:noAutofit/>
          </a:bodyPr>
          <a:lstStyle/>
          <a:p>
            <a:pPr algn="l"/>
            <a:r>
              <a:rPr kumimoji="1" lang="ja-JP" altLang="en-US" sz="1600" b="1" dirty="0" smtClean="0"/>
              <a:t>２－</a:t>
            </a:r>
            <a:r>
              <a:rPr kumimoji="1" lang="ja-JP" altLang="en-US" sz="1600" b="1" dirty="0"/>
              <a:t>②　発達支援体制：大阪府発達支援拠点の活用</a:t>
            </a:r>
          </a:p>
        </p:txBody>
      </p:sp>
      <p:cxnSp>
        <p:nvCxnSpPr>
          <p:cNvPr id="5" name="直線コネクタ 4"/>
          <p:cNvCxnSpPr/>
          <p:nvPr/>
        </p:nvCxnSpPr>
        <p:spPr>
          <a:xfrm>
            <a:off x="0" y="551329"/>
            <a:ext cx="9144000" cy="0"/>
          </a:xfrm>
          <a:prstGeom prst="line">
            <a:avLst/>
          </a:prstGeom>
          <a:ln w="190500">
            <a:gradFill>
              <a:gsLst>
                <a:gs pos="0">
                  <a:schemeClr val="bg1"/>
                </a:gs>
                <a:gs pos="33000">
                  <a:schemeClr val="bg1"/>
                </a:gs>
                <a:gs pos="83000">
                  <a:srgbClr val="88E9FC"/>
                </a:gs>
                <a:gs pos="100000">
                  <a:srgbClr val="00B0F0"/>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07576" y="726145"/>
            <a:ext cx="8942295" cy="870836"/>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〇約</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6</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割の市町村が発達支援拠点を活用していると回答。</a:t>
            </a:r>
            <a:endPar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〇活用内容としては、「障がい児通所支援事業所等（児童発達支援センターを含む）</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に対する専門的な指導、助言」</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が最も多く、次いで</a:t>
            </a:r>
            <a:endPar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「小学校、中学校、支援学校等に対する専門的な指導、助言」「障がい児通所支援事業所を対象とした圏域交流会への参加」が多かった。</a:t>
            </a:r>
            <a:endPar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00000000-0008-0000-0200-000015000000}"/>
              </a:ext>
            </a:extLst>
          </p:cNvPr>
          <p:cNvGraphicFramePr>
            <a:graphicFrameLocks/>
          </p:cNvGraphicFramePr>
          <p:nvPr>
            <p:extLst>
              <p:ext uri="{D42A27DB-BD31-4B8C-83A1-F6EECF244321}">
                <p14:modId xmlns:p14="http://schemas.microsoft.com/office/powerpoint/2010/main" val="254359922"/>
              </p:ext>
            </p:extLst>
          </p:nvPr>
        </p:nvGraphicFramePr>
        <p:xfrm>
          <a:off x="2419641" y="1771796"/>
          <a:ext cx="4227443" cy="2290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00000000-0008-0000-0200-000016000000}"/>
              </a:ext>
            </a:extLst>
          </p:cNvPr>
          <p:cNvGraphicFramePr>
            <a:graphicFrameLocks/>
          </p:cNvGraphicFramePr>
          <p:nvPr>
            <p:extLst>
              <p:ext uri="{D42A27DB-BD31-4B8C-83A1-F6EECF244321}">
                <p14:modId xmlns:p14="http://schemas.microsoft.com/office/powerpoint/2010/main" val="2658259095"/>
              </p:ext>
            </p:extLst>
          </p:nvPr>
        </p:nvGraphicFramePr>
        <p:xfrm>
          <a:off x="852482" y="4263237"/>
          <a:ext cx="7361760" cy="2290966"/>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lstStyle/>
          <a:p>
            <a:fld id="{C26963E1-C2C9-42F4-B924-8B76EE7C6D75}" type="slidenum">
              <a:rPr kumimoji="1" lang="ja-JP" altLang="en-US" smtClean="0"/>
              <a:t>4</a:t>
            </a:fld>
            <a:endParaRPr kumimoji="1" lang="ja-JP" altLang="en-US"/>
          </a:p>
        </p:txBody>
      </p:sp>
    </p:spTree>
    <p:extLst>
      <p:ext uri="{BB962C8B-B14F-4D97-AF65-F5344CB8AC3E}">
        <p14:creationId xmlns:p14="http://schemas.microsoft.com/office/powerpoint/2010/main" val="538395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84094"/>
          </a:xfrm>
        </p:spPr>
        <p:txBody>
          <a:bodyPr lIns="36000" tIns="36000" rIns="36000" bIns="36000" anchor="ctr">
            <a:noAutofit/>
          </a:bodyPr>
          <a:lstStyle/>
          <a:p>
            <a:pPr algn="l"/>
            <a:r>
              <a:rPr kumimoji="1" lang="ja-JP" altLang="en-US" sz="1600" b="1" dirty="0" smtClean="0"/>
              <a:t>３　ライフイベント</a:t>
            </a:r>
            <a:r>
              <a:rPr kumimoji="1" lang="ja-JP" altLang="en-US" sz="1600" b="1" dirty="0"/>
              <a:t>時の引継ぎ／支援力を高めるための巡回支援</a:t>
            </a:r>
          </a:p>
        </p:txBody>
      </p:sp>
      <p:cxnSp>
        <p:nvCxnSpPr>
          <p:cNvPr id="5" name="直線コネクタ 4"/>
          <p:cNvCxnSpPr/>
          <p:nvPr/>
        </p:nvCxnSpPr>
        <p:spPr>
          <a:xfrm>
            <a:off x="0" y="551329"/>
            <a:ext cx="9144000" cy="0"/>
          </a:xfrm>
          <a:prstGeom prst="line">
            <a:avLst/>
          </a:prstGeom>
          <a:ln w="190500">
            <a:gradFill>
              <a:gsLst>
                <a:gs pos="0">
                  <a:schemeClr val="bg1"/>
                </a:gs>
                <a:gs pos="33000">
                  <a:schemeClr val="bg1"/>
                </a:gs>
                <a:gs pos="83000">
                  <a:srgbClr val="88E9FC"/>
                </a:gs>
                <a:gs pos="100000">
                  <a:srgbClr val="00B0F0"/>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07576" y="726145"/>
            <a:ext cx="8942295" cy="1237126"/>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〇全ての市町村において、小中学校入学時に引継を行っていると回答。</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8</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割の市町村が中学校卒業後、進学・就職先への引継も実施。</a:t>
            </a:r>
            <a:endPar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〇サポートファイルは約</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6</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割の市町村で作成されている。</a:t>
            </a:r>
            <a:endPar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a:t>
            </a:r>
            <a:r>
              <a:rPr kumimoji="1" lang="ja-JP" altLang="en-US" sz="1200" dirty="0" err="1"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障がい</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全体に対する巡回支援は未就学、小学校、中学校共に</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8</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割以上の市町村で実施。</a:t>
            </a:r>
            <a:r>
              <a:rPr kumimoji="1" lang="ja-JP" altLang="en-US" sz="1200" dirty="0" err="1"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発達障がいに</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特化した巡回支援は小中学校においては約</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4</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割の市町村で実施</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。（巡回支援を実施していない町村は、府立支援学校の巡回支援を活用するなどにより対応。）</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〇発達障がいに特化した巡回支援は、令和元年度と比較して、幼稚園・保育所等は約</a:t>
            </a:r>
            <a:r>
              <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2</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倍、小学校では約</a:t>
            </a:r>
            <a:r>
              <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1.4</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倍増加している。</a:t>
            </a:r>
            <a:endPar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3" name="表 2">
            <a:extLst>
              <a:ext uri="{FF2B5EF4-FFF2-40B4-BE49-F238E27FC236}">
                <a16:creationId xmlns:a16="http://schemas.microsoft.com/office/drawing/2014/main" id="{152EB906-3633-454D-B119-EC1D18F5F7AF}"/>
              </a:ext>
            </a:extLst>
          </p:cNvPr>
          <p:cNvGraphicFramePr>
            <a:graphicFrameLocks noGrp="1"/>
          </p:cNvGraphicFramePr>
          <p:nvPr>
            <p:extLst>
              <p:ext uri="{D42A27DB-BD31-4B8C-83A1-F6EECF244321}">
                <p14:modId xmlns:p14="http://schemas.microsoft.com/office/powerpoint/2010/main" val="1135705242"/>
              </p:ext>
            </p:extLst>
          </p:nvPr>
        </p:nvGraphicFramePr>
        <p:xfrm>
          <a:off x="291549" y="2536466"/>
          <a:ext cx="4863547" cy="1666289"/>
        </p:xfrm>
        <a:graphic>
          <a:graphicData uri="http://schemas.openxmlformats.org/drawingml/2006/table">
            <a:tbl>
              <a:tblPr>
                <a:tableStyleId>{5C22544A-7EE6-4342-B048-85BDC9FD1C3A}</a:tableStyleId>
              </a:tblPr>
              <a:tblGrid>
                <a:gridCol w="4169261">
                  <a:extLst>
                    <a:ext uri="{9D8B030D-6E8A-4147-A177-3AD203B41FA5}">
                      <a16:colId xmlns:a16="http://schemas.microsoft.com/office/drawing/2014/main" val="255922807"/>
                    </a:ext>
                  </a:extLst>
                </a:gridCol>
                <a:gridCol w="694286">
                  <a:extLst>
                    <a:ext uri="{9D8B030D-6E8A-4147-A177-3AD203B41FA5}">
                      <a16:colId xmlns:a16="http://schemas.microsoft.com/office/drawing/2014/main" val="102103770"/>
                    </a:ext>
                  </a:extLst>
                </a:gridCol>
              </a:tblGrid>
              <a:tr h="373418">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solidFill>
                      <a:srgbClr val="00B0F0"/>
                    </a:solidFill>
                  </a:tcPr>
                </a:tc>
                <a:tc>
                  <a:txBody>
                    <a:bodyPr/>
                    <a:lstStyle/>
                    <a:p>
                      <a:pPr algn="ctr" fontAlgn="b"/>
                      <a:r>
                        <a:rPr lang="ja-JP" altLang="en-US" sz="11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実施市町村数</a:t>
                      </a:r>
                    </a:p>
                  </a:txBody>
                  <a:tcPr marL="9525" marR="9525" marT="9525" marB="0" anchor="ctr">
                    <a:solidFill>
                      <a:srgbClr val="00B0F0"/>
                    </a:solidFill>
                  </a:tcPr>
                </a:tc>
                <a:extLst>
                  <a:ext uri="{0D108BD9-81ED-4DB2-BD59-A6C34878D82A}">
                    <a16:rowId xmlns:a16="http://schemas.microsoft.com/office/drawing/2014/main" val="2633582621"/>
                  </a:ext>
                </a:extLst>
              </a:tr>
              <a:tr h="434430">
                <a:tc>
                  <a:txBody>
                    <a:bodyPr/>
                    <a:lstStyle/>
                    <a:p>
                      <a:pPr algn="l" fontAlgn="b"/>
                      <a:r>
                        <a:rPr lang="ja-JP" altLang="en-US" sz="1400" u="none" strike="noStrike" dirty="0">
                          <a:effectLst/>
                          <a:latin typeface="UD デジタル 教科書体 NK-B" panose="02020700000000000000" pitchFamily="18" charset="-128"/>
                          <a:ea typeface="UD デジタル 教科書体 NK-B" panose="02020700000000000000" pitchFamily="18" charset="-128"/>
                        </a:rPr>
                        <a:t>幼稚園や保育所、児童発達支援センター等から小学校に入学する際に受けている</a:t>
                      </a:r>
                      <a:endPar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tc>
                  <a:txBody>
                    <a:bodyPr/>
                    <a:lstStyle/>
                    <a:p>
                      <a:pPr algn="ctr" fontAlgn="b"/>
                      <a:r>
                        <a:rPr lang="en-US" altLang="ja-JP" sz="1600" u="none" strike="noStrike" dirty="0">
                          <a:effectLst/>
                          <a:latin typeface="UD デジタル 教科書体 NK-B" panose="02020700000000000000" pitchFamily="18" charset="-128"/>
                          <a:ea typeface="UD デジタル 教科書体 NK-B" panose="02020700000000000000" pitchFamily="18" charset="-128"/>
                        </a:rPr>
                        <a:t>41</a:t>
                      </a:r>
                      <a:endParaRPr lang="en-US" altLang="ja-JP" sz="16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extLst>
                  <a:ext uri="{0D108BD9-81ED-4DB2-BD59-A6C34878D82A}">
                    <a16:rowId xmlns:a16="http://schemas.microsoft.com/office/drawing/2014/main" val="1640287005"/>
                  </a:ext>
                </a:extLst>
              </a:tr>
              <a:tr h="428313">
                <a:tc>
                  <a:txBody>
                    <a:bodyPr/>
                    <a:lstStyle/>
                    <a:p>
                      <a:pPr algn="l" fontAlgn="b"/>
                      <a:r>
                        <a:rPr lang="ja-JP" altLang="en-US" sz="1400" u="none" strike="noStrike" dirty="0">
                          <a:effectLst/>
                          <a:latin typeface="UD デジタル 教科書体 NK-B" panose="02020700000000000000" pitchFamily="18" charset="-128"/>
                          <a:ea typeface="UD デジタル 教科書体 NK-B" panose="02020700000000000000" pitchFamily="18" charset="-128"/>
                        </a:rPr>
                        <a:t>小学校等から中学校に入学する際に受けている</a:t>
                      </a:r>
                      <a:endPar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tc>
                  <a:txBody>
                    <a:bodyPr/>
                    <a:lstStyle/>
                    <a:p>
                      <a:pPr algn="ctr" fontAlgn="b"/>
                      <a:r>
                        <a:rPr lang="en-US" altLang="ja-JP" sz="1600" u="none" strike="noStrike" dirty="0">
                          <a:effectLst/>
                          <a:latin typeface="UD デジタル 教科書体 NK-B" panose="02020700000000000000" pitchFamily="18" charset="-128"/>
                          <a:ea typeface="UD デジタル 教科書体 NK-B" panose="02020700000000000000" pitchFamily="18" charset="-128"/>
                        </a:rPr>
                        <a:t>41</a:t>
                      </a:r>
                      <a:endParaRPr lang="en-US" altLang="ja-JP" sz="16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extLst>
                  <a:ext uri="{0D108BD9-81ED-4DB2-BD59-A6C34878D82A}">
                    <a16:rowId xmlns:a16="http://schemas.microsoft.com/office/drawing/2014/main" val="4255092489"/>
                  </a:ext>
                </a:extLst>
              </a:tr>
              <a:tr h="428313">
                <a:tc>
                  <a:txBody>
                    <a:bodyPr/>
                    <a:lstStyle/>
                    <a:p>
                      <a:pPr algn="l" fontAlgn="b"/>
                      <a:r>
                        <a:rPr lang="ja-JP" altLang="en-US" sz="1400" u="none" strike="noStrike" dirty="0" smtClean="0">
                          <a:effectLst/>
                          <a:latin typeface="UD デジタル 教科書体 NK-B" panose="02020700000000000000" pitchFamily="18" charset="-128"/>
                          <a:ea typeface="UD デジタル 教科書体 NK-B" panose="02020700000000000000" pitchFamily="18" charset="-128"/>
                        </a:rPr>
                        <a:t>中学校から</a:t>
                      </a:r>
                      <a:r>
                        <a:rPr lang="ja-JP" altLang="en-US" sz="1400" u="none" strike="noStrike" dirty="0">
                          <a:effectLst/>
                          <a:latin typeface="UD デジタル 教科書体 NK-B" panose="02020700000000000000" pitchFamily="18" charset="-128"/>
                          <a:ea typeface="UD デジタル 教科書体 NK-B" panose="02020700000000000000" pitchFamily="18" charset="-128"/>
                        </a:rPr>
                        <a:t>進学先や就職先等へ</a:t>
                      </a:r>
                      <a:endPar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tc>
                  <a:txBody>
                    <a:bodyPr/>
                    <a:lstStyle/>
                    <a:p>
                      <a:pPr algn="ctr" fontAlgn="b"/>
                      <a:r>
                        <a:rPr lang="en-US" altLang="ja-JP" sz="1600" u="none" strike="noStrike" dirty="0">
                          <a:effectLst/>
                          <a:latin typeface="UD デジタル 教科書体 NK-B" panose="02020700000000000000" pitchFamily="18" charset="-128"/>
                          <a:ea typeface="UD デジタル 教科書体 NK-B" panose="02020700000000000000" pitchFamily="18" charset="-128"/>
                        </a:rPr>
                        <a:t>36</a:t>
                      </a:r>
                      <a:endParaRPr lang="en-US" altLang="ja-JP" sz="16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extLst>
                  <a:ext uri="{0D108BD9-81ED-4DB2-BD59-A6C34878D82A}">
                    <a16:rowId xmlns:a16="http://schemas.microsoft.com/office/drawing/2014/main" val="1342084042"/>
                  </a:ext>
                </a:extLst>
              </a:tr>
            </a:tbl>
          </a:graphicData>
        </a:graphic>
      </p:graphicFrame>
      <p:sp>
        <p:nvSpPr>
          <p:cNvPr id="4" name="テキスト ボックス 3">
            <a:extLst>
              <a:ext uri="{FF2B5EF4-FFF2-40B4-BE49-F238E27FC236}">
                <a16:creationId xmlns:a16="http://schemas.microsoft.com/office/drawing/2014/main" id="{B12A05A0-9B93-4B92-8E0F-1FC768B41765}"/>
              </a:ext>
            </a:extLst>
          </p:cNvPr>
          <p:cNvSpPr txBox="1"/>
          <p:nvPr/>
        </p:nvSpPr>
        <p:spPr>
          <a:xfrm>
            <a:off x="291548" y="2088913"/>
            <a:ext cx="2703442" cy="338554"/>
          </a:xfrm>
          <a:prstGeom prst="rect">
            <a:avLst/>
          </a:prstGeom>
          <a:solidFill>
            <a:srgbClr val="0070C0"/>
          </a:solidFill>
        </p:spPr>
        <p:txBody>
          <a:bodyPr wrap="square" rtlCol="0" anchor="ctr">
            <a:spAutoFit/>
          </a:bodyP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ライフイベント時の引継ぎ</a:t>
            </a:r>
          </a:p>
        </p:txBody>
      </p:sp>
      <p:sp>
        <p:nvSpPr>
          <p:cNvPr id="7" name="テキスト ボックス 6">
            <a:extLst>
              <a:ext uri="{FF2B5EF4-FFF2-40B4-BE49-F238E27FC236}">
                <a16:creationId xmlns:a16="http://schemas.microsoft.com/office/drawing/2014/main" id="{3F68E9FC-0E8D-436E-91D1-7A5857B5B329}"/>
              </a:ext>
            </a:extLst>
          </p:cNvPr>
          <p:cNvSpPr txBox="1"/>
          <p:nvPr/>
        </p:nvSpPr>
        <p:spPr>
          <a:xfrm>
            <a:off x="291548" y="4556176"/>
            <a:ext cx="5128591" cy="338554"/>
          </a:xfrm>
          <a:prstGeom prst="rect">
            <a:avLst/>
          </a:prstGeom>
          <a:solidFill>
            <a:srgbClr val="0070C0"/>
          </a:solidFill>
        </p:spPr>
        <p:txBody>
          <a:bodyPr wrap="square" rtlCol="0" anchor="ctr">
            <a:spAutoFit/>
          </a:bodyP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支援力を高めるための巡回支援の実施（複数回答）</a:t>
            </a:r>
          </a:p>
        </p:txBody>
      </p:sp>
      <p:graphicFrame>
        <p:nvGraphicFramePr>
          <p:cNvPr id="6" name="表 7">
            <a:extLst>
              <a:ext uri="{FF2B5EF4-FFF2-40B4-BE49-F238E27FC236}">
                <a16:creationId xmlns:a16="http://schemas.microsoft.com/office/drawing/2014/main" id="{707D039C-26FB-4D5C-BEC5-AD0F7A303A98}"/>
              </a:ext>
            </a:extLst>
          </p:cNvPr>
          <p:cNvGraphicFramePr>
            <a:graphicFrameLocks noGrp="1"/>
          </p:cNvGraphicFramePr>
          <p:nvPr>
            <p:extLst>
              <p:ext uri="{D42A27DB-BD31-4B8C-83A1-F6EECF244321}">
                <p14:modId xmlns:p14="http://schemas.microsoft.com/office/powerpoint/2010/main" val="1866368052"/>
              </p:ext>
            </p:extLst>
          </p:nvPr>
        </p:nvGraphicFramePr>
        <p:xfrm>
          <a:off x="291548" y="5009585"/>
          <a:ext cx="7273885" cy="1665288"/>
        </p:xfrm>
        <a:graphic>
          <a:graphicData uri="http://schemas.openxmlformats.org/drawingml/2006/table">
            <a:tbl>
              <a:tblPr firstRow="1" bandRow="1">
                <a:tableStyleId>{7DF18680-E054-41AD-8BC1-D1AEF772440D}</a:tableStyleId>
              </a:tblPr>
              <a:tblGrid>
                <a:gridCol w="2313334">
                  <a:extLst>
                    <a:ext uri="{9D8B030D-6E8A-4147-A177-3AD203B41FA5}">
                      <a16:colId xmlns:a16="http://schemas.microsoft.com/office/drawing/2014/main" val="4019414960"/>
                    </a:ext>
                  </a:extLst>
                </a:gridCol>
                <a:gridCol w="1653517">
                  <a:extLst>
                    <a:ext uri="{9D8B030D-6E8A-4147-A177-3AD203B41FA5}">
                      <a16:colId xmlns:a16="http://schemas.microsoft.com/office/drawing/2014/main" val="710983664"/>
                    </a:ext>
                  </a:extLst>
                </a:gridCol>
                <a:gridCol w="1653517">
                  <a:extLst>
                    <a:ext uri="{9D8B030D-6E8A-4147-A177-3AD203B41FA5}">
                      <a16:colId xmlns:a16="http://schemas.microsoft.com/office/drawing/2014/main" val="1351328132"/>
                    </a:ext>
                  </a:extLst>
                </a:gridCol>
                <a:gridCol w="1653517">
                  <a:extLst>
                    <a:ext uri="{9D8B030D-6E8A-4147-A177-3AD203B41FA5}">
                      <a16:colId xmlns:a16="http://schemas.microsoft.com/office/drawing/2014/main" val="753234912"/>
                    </a:ext>
                  </a:extLst>
                </a:gridCol>
              </a:tblGrid>
              <a:tr h="416322">
                <a:tc>
                  <a:txBody>
                    <a:bodyPr/>
                    <a:lstStyle/>
                    <a:p>
                      <a:pPr algn="l" fontAlgn="b"/>
                      <a:endPar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tc>
                  <a:txBody>
                    <a:bodyPr/>
                    <a:lstStyle/>
                    <a:p>
                      <a:pPr algn="ctr" fontAlgn="b"/>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幼稚園・保育所等</a:t>
                      </a:r>
                    </a:p>
                  </a:txBody>
                  <a:tcPr marL="9525" marR="9525" marT="9525" marB="0" anchor="ctr"/>
                </a:tc>
                <a:tc>
                  <a:txBody>
                    <a:bodyPr/>
                    <a:lstStyle/>
                    <a:p>
                      <a:pPr algn="ctr" fontAlgn="b"/>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小学校</a:t>
                      </a:r>
                    </a:p>
                  </a:txBody>
                  <a:tcPr marL="9525" marR="9525" marT="9525" marB="0" anchor="ctr"/>
                </a:tc>
                <a:tc>
                  <a:txBody>
                    <a:bodyPr/>
                    <a:lstStyle/>
                    <a:p>
                      <a:pPr algn="ctr" fontAlgn="b"/>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中学校</a:t>
                      </a:r>
                    </a:p>
                  </a:txBody>
                  <a:tcPr marL="9525" marR="9525" marT="9525" marB="0" anchor="ctr"/>
                </a:tc>
                <a:extLst>
                  <a:ext uri="{0D108BD9-81ED-4DB2-BD59-A6C34878D82A}">
                    <a16:rowId xmlns:a16="http://schemas.microsoft.com/office/drawing/2014/main" val="634983990"/>
                  </a:ext>
                </a:extLst>
              </a:tr>
              <a:tr h="416322">
                <a:tc>
                  <a:txBody>
                    <a:bodyPr/>
                    <a:lstStyle/>
                    <a:p>
                      <a:pPr algn="l" fontAlgn="b"/>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発達障がいに特化した支援</a:t>
                      </a:r>
                    </a:p>
                  </a:txBody>
                  <a:tcPr marL="9525" marR="9525" marT="9525" marB="0" anchor="ctr"/>
                </a:tc>
                <a:tc>
                  <a:txBody>
                    <a:bodyPr/>
                    <a:lstStyle/>
                    <a:p>
                      <a:pPr algn="ctr" fontAlgn="b"/>
                      <a:r>
                        <a:rPr lang="en-US" altLang="ja-JP" sz="16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7</a:t>
                      </a:r>
                    </a:p>
                  </a:txBody>
                  <a:tcPr marL="9525" marR="9525" marT="9525" marB="0" anchor="ctr"/>
                </a:tc>
                <a:tc>
                  <a:txBody>
                    <a:bodyPr/>
                    <a:lstStyle/>
                    <a:p>
                      <a:pPr algn="ctr" fontAlgn="b"/>
                      <a:r>
                        <a:rPr lang="en-US" altLang="ja-JP" sz="1600" b="0" i="0" u="none" strike="noStrike">
                          <a:solidFill>
                            <a:srgbClr val="000000"/>
                          </a:solidFill>
                          <a:effectLst/>
                          <a:latin typeface="UD デジタル 教科書体 NK-B" panose="02020700000000000000" pitchFamily="18" charset="-128"/>
                          <a:ea typeface="UD デジタル 教科書体 NK-B" panose="02020700000000000000" pitchFamily="18" charset="-128"/>
                        </a:rPr>
                        <a:t>18</a:t>
                      </a:r>
                    </a:p>
                  </a:txBody>
                  <a:tcPr marL="9525" marR="9525" marT="9525" marB="0" anchor="ctr"/>
                </a:tc>
                <a:tc>
                  <a:txBody>
                    <a:bodyPr/>
                    <a:lstStyle/>
                    <a:p>
                      <a:pPr algn="ctr" fontAlgn="b"/>
                      <a:r>
                        <a:rPr lang="en-US" altLang="ja-JP" sz="1600" b="0" i="0" u="none" strike="noStrike">
                          <a:solidFill>
                            <a:srgbClr val="000000"/>
                          </a:solidFill>
                          <a:effectLst/>
                          <a:latin typeface="UD デジタル 教科書体 NK-B" panose="02020700000000000000" pitchFamily="18" charset="-128"/>
                          <a:ea typeface="UD デジタル 教科書体 NK-B" panose="02020700000000000000" pitchFamily="18" charset="-128"/>
                        </a:rPr>
                        <a:t>17</a:t>
                      </a:r>
                    </a:p>
                  </a:txBody>
                  <a:tcPr marL="9525" marR="9525" marT="9525" marB="0" anchor="ctr"/>
                </a:tc>
                <a:extLst>
                  <a:ext uri="{0D108BD9-81ED-4DB2-BD59-A6C34878D82A}">
                    <a16:rowId xmlns:a16="http://schemas.microsoft.com/office/drawing/2014/main" val="3504328215"/>
                  </a:ext>
                </a:extLst>
              </a:tr>
              <a:tr h="416322">
                <a:tc>
                  <a:txBody>
                    <a:bodyPr/>
                    <a:lstStyle/>
                    <a:p>
                      <a:pPr algn="l" fontAlgn="b"/>
                      <a:r>
                        <a:rPr lang="ja-JP" altLang="en-US" sz="1400" b="0" i="0" u="none" strike="noStrike">
                          <a:solidFill>
                            <a:srgbClr val="000000"/>
                          </a:solidFill>
                          <a:effectLst/>
                          <a:latin typeface="UD デジタル 教科書体 NK-B" panose="02020700000000000000" pitchFamily="18" charset="-128"/>
                          <a:ea typeface="UD デジタル 教科書体 NK-B" panose="02020700000000000000" pitchFamily="18" charset="-128"/>
                        </a:rPr>
                        <a:t>障がい全体に対する支援</a:t>
                      </a:r>
                    </a:p>
                  </a:txBody>
                  <a:tcPr marL="9525" marR="9525" marT="9525" marB="0" anchor="ctr"/>
                </a:tc>
                <a:tc>
                  <a:txBody>
                    <a:bodyPr/>
                    <a:lstStyle/>
                    <a:p>
                      <a:pPr algn="ctr" fontAlgn="b"/>
                      <a:r>
                        <a:rPr lang="en-US" altLang="ja-JP" sz="1600" b="0" i="0" u="none" strike="noStrike">
                          <a:solidFill>
                            <a:srgbClr val="000000"/>
                          </a:solidFill>
                          <a:effectLst/>
                          <a:latin typeface="UD デジタル 教科書体 NK-B" panose="02020700000000000000" pitchFamily="18" charset="-128"/>
                          <a:ea typeface="UD デジタル 教科書体 NK-B" panose="02020700000000000000" pitchFamily="18" charset="-128"/>
                        </a:rPr>
                        <a:t>37</a:t>
                      </a:r>
                    </a:p>
                  </a:txBody>
                  <a:tcPr marL="9525" marR="9525" marT="9525" marB="0" anchor="ctr"/>
                </a:tc>
                <a:tc>
                  <a:txBody>
                    <a:bodyPr/>
                    <a:lstStyle/>
                    <a:p>
                      <a:pPr algn="ctr" fontAlgn="b"/>
                      <a:r>
                        <a:rPr lang="en-US" altLang="ja-JP" sz="16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36</a:t>
                      </a:r>
                    </a:p>
                  </a:txBody>
                  <a:tcPr marL="9525" marR="9525" marT="9525" marB="0" anchor="ctr"/>
                </a:tc>
                <a:tc>
                  <a:txBody>
                    <a:bodyPr/>
                    <a:lstStyle/>
                    <a:p>
                      <a:pPr algn="ctr" fontAlgn="b"/>
                      <a:r>
                        <a:rPr lang="en-US" altLang="ja-JP" sz="1600" b="0" i="0" u="none" strike="noStrike">
                          <a:solidFill>
                            <a:srgbClr val="000000"/>
                          </a:solidFill>
                          <a:effectLst/>
                          <a:latin typeface="UD デジタル 教科書体 NK-B" panose="02020700000000000000" pitchFamily="18" charset="-128"/>
                          <a:ea typeface="UD デジタル 教科書体 NK-B" panose="02020700000000000000" pitchFamily="18" charset="-128"/>
                        </a:rPr>
                        <a:t>35</a:t>
                      </a:r>
                    </a:p>
                  </a:txBody>
                  <a:tcPr marL="9525" marR="9525" marT="9525" marB="0" anchor="ctr"/>
                </a:tc>
                <a:extLst>
                  <a:ext uri="{0D108BD9-81ED-4DB2-BD59-A6C34878D82A}">
                    <a16:rowId xmlns:a16="http://schemas.microsoft.com/office/drawing/2014/main" val="2327462407"/>
                  </a:ext>
                </a:extLst>
              </a:tr>
              <a:tr h="416322">
                <a:tc>
                  <a:txBody>
                    <a:bodyPr/>
                    <a:lstStyle/>
                    <a:p>
                      <a:pPr algn="l" fontAlgn="b"/>
                      <a:r>
                        <a:rPr lang="ja-JP" altLang="en-US" sz="1400" b="0" i="0" u="none" strike="noStrike">
                          <a:solidFill>
                            <a:srgbClr val="000000"/>
                          </a:solidFill>
                          <a:effectLst/>
                          <a:latin typeface="UD デジタル 教科書体 NK-B" panose="02020700000000000000" pitchFamily="18" charset="-128"/>
                          <a:ea typeface="UD デジタル 教科書体 NK-B" panose="02020700000000000000" pitchFamily="18" charset="-128"/>
                        </a:rPr>
                        <a:t>実施していない</a:t>
                      </a:r>
                    </a:p>
                  </a:txBody>
                  <a:tcPr marL="9525" marR="9525" marT="9525" marB="0" anchor="ctr"/>
                </a:tc>
                <a:tc>
                  <a:txBody>
                    <a:bodyPr/>
                    <a:lstStyle/>
                    <a:p>
                      <a:pPr algn="ctr" fontAlgn="b"/>
                      <a:r>
                        <a:rPr lang="en-US" altLang="ja-JP" sz="1600" b="0" i="0" u="none" strike="noStrike">
                          <a:solidFill>
                            <a:srgbClr val="000000"/>
                          </a:solidFill>
                          <a:effectLst/>
                          <a:latin typeface="UD デジタル 教科書体 NK-B" panose="02020700000000000000" pitchFamily="18" charset="-128"/>
                          <a:ea typeface="UD デジタル 教科書体 NK-B" panose="02020700000000000000" pitchFamily="18" charset="-128"/>
                        </a:rPr>
                        <a:t>1</a:t>
                      </a:r>
                    </a:p>
                  </a:txBody>
                  <a:tcPr marL="9525" marR="9525" marT="9525" marB="0" anchor="ctr"/>
                </a:tc>
                <a:tc>
                  <a:txBody>
                    <a:bodyPr/>
                    <a:lstStyle/>
                    <a:p>
                      <a:pPr algn="ctr" fontAlgn="b"/>
                      <a:r>
                        <a:rPr lang="en-US" altLang="ja-JP" sz="16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1</a:t>
                      </a:r>
                    </a:p>
                  </a:txBody>
                  <a:tcPr marL="9525" marR="9525" marT="9525" marB="0" anchor="ctr"/>
                </a:tc>
                <a:tc>
                  <a:txBody>
                    <a:bodyPr/>
                    <a:lstStyle/>
                    <a:p>
                      <a:pPr algn="ctr" fontAlgn="b"/>
                      <a:r>
                        <a:rPr lang="en-US" altLang="ja-JP" sz="16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3</a:t>
                      </a:r>
                    </a:p>
                  </a:txBody>
                  <a:tcPr marL="9525" marR="9525" marT="9525" marB="0" anchor="ctr"/>
                </a:tc>
                <a:extLst>
                  <a:ext uri="{0D108BD9-81ED-4DB2-BD59-A6C34878D82A}">
                    <a16:rowId xmlns:a16="http://schemas.microsoft.com/office/drawing/2014/main" val="1466878675"/>
                  </a:ext>
                </a:extLst>
              </a:tr>
            </a:tbl>
          </a:graphicData>
        </a:graphic>
      </p:graphicFrame>
      <p:graphicFrame>
        <p:nvGraphicFramePr>
          <p:cNvPr id="9" name="グラフ 8">
            <a:extLst>
              <a:ext uri="{FF2B5EF4-FFF2-40B4-BE49-F238E27FC236}">
                <a16:creationId xmlns:a16="http://schemas.microsoft.com/office/drawing/2014/main" id="{00000000-0008-0000-0300-00001E000000}"/>
              </a:ext>
            </a:extLst>
          </p:cNvPr>
          <p:cNvGraphicFramePr>
            <a:graphicFrameLocks/>
          </p:cNvGraphicFramePr>
          <p:nvPr>
            <p:extLst>
              <p:ext uri="{D42A27DB-BD31-4B8C-83A1-F6EECF244321}">
                <p14:modId xmlns:p14="http://schemas.microsoft.com/office/powerpoint/2010/main" val="3562159302"/>
              </p:ext>
            </p:extLst>
          </p:nvPr>
        </p:nvGraphicFramePr>
        <p:xfrm>
          <a:off x="5592417" y="2208958"/>
          <a:ext cx="3260034" cy="2347218"/>
        </p:xfrm>
        <a:graphic>
          <a:graphicData uri="http://schemas.openxmlformats.org/drawingml/2006/chart">
            <c:chart xmlns:c="http://schemas.openxmlformats.org/drawingml/2006/chart" xmlns:r="http://schemas.openxmlformats.org/officeDocument/2006/relationships" r:id="rId2"/>
          </a:graphicData>
        </a:graphic>
      </p:graphicFrame>
      <p:sp>
        <p:nvSpPr>
          <p:cNvPr id="8" name="スライド番号プレースホルダー 7"/>
          <p:cNvSpPr>
            <a:spLocks noGrp="1"/>
          </p:cNvSpPr>
          <p:nvPr>
            <p:ph type="sldNum" sz="quarter" idx="12"/>
          </p:nvPr>
        </p:nvSpPr>
        <p:spPr/>
        <p:txBody>
          <a:bodyPr/>
          <a:lstStyle/>
          <a:p>
            <a:fld id="{C26963E1-C2C9-42F4-B924-8B76EE7C6D75}" type="slidenum">
              <a:rPr kumimoji="1" lang="ja-JP" altLang="en-US" smtClean="0"/>
              <a:t>5</a:t>
            </a:fld>
            <a:endParaRPr kumimoji="1" lang="ja-JP" altLang="en-US"/>
          </a:p>
        </p:txBody>
      </p:sp>
    </p:spTree>
    <p:extLst>
      <p:ext uri="{BB962C8B-B14F-4D97-AF65-F5344CB8AC3E}">
        <p14:creationId xmlns:p14="http://schemas.microsoft.com/office/powerpoint/2010/main" val="17183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84094"/>
          </a:xfrm>
        </p:spPr>
        <p:txBody>
          <a:bodyPr lIns="36000" tIns="36000" rIns="36000" bIns="36000" anchor="ctr">
            <a:noAutofit/>
          </a:bodyPr>
          <a:lstStyle/>
          <a:p>
            <a:pPr algn="l"/>
            <a:r>
              <a:rPr kumimoji="1" lang="ja-JP" altLang="en-US" sz="1600" b="1" dirty="0" smtClean="0"/>
              <a:t>４　教育</a:t>
            </a:r>
            <a:r>
              <a:rPr kumimoji="1" lang="ja-JP" altLang="en-US" sz="1600" b="1" dirty="0"/>
              <a:t>と福祉の</a:t>
            </a:r>
            <a:r>
              <a:rPr kumimoji="1" lang="ja-JP" altLang="en-US" sz="1600" b="1" dirty="0" smtClean="0"/>
              <a:t>連携</a:t>
            </a:r>
            <a:endParaRPr kumimoji="1" lang="ja-JP" altLang="en-US" sz="1600" b="1" dirty="0"/>
          </a:p>
        </p:txBody>
      </p:sp>
      <p:cxnSp>
        <p:nvCxnSpPr>
          <p:cNvPr id="5" name="直線コネクタ 4"/>
          <p:cNvCxnSpPr/>
          <p:nvPr/>
        </p:nvCxnSpPr>
        <p:spPr>
          <a:xfrm>
            <a:off x="0" y="551329"/>
            <a:ext cx="9144000" cy="0"/>
          </a:xfrm>
          <a:prstGeom prst="line">
            <a:avLst/>
          </a:prstGeom>
          <a:ln w="190500">
            <a:gradFill>
              <a:gsLst>
                <a:gs pos="0">
                  <a:schemeClr val="bg1"/>
                </a:gs>
                <a:gs pos="33000">
                  <a:schemeClr val="bg1"/>
                </a:gs>
                <a:gs pos="83000">
                  <a:srgbClr val="88E9FC"/>
                </a:gs>
                <a:gs pos="100000">
                  <a:srgbClr val="00B0F0"/>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07576" y="726145"/>
            <a:ext cx="8942295" cy="1089776"/>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nSpc>
                <a:spcPts val="1700"/>
              </a:lnSpc>
            </a:pP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a:t>
            </a:r>
            <a:r>
              <a:rPr kumimoji="1" lang="en-US" altLang="ja-JP"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6</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割の市町村が福祉・教育の連携に係る協議の場を設置</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a:t>
            </a:r>
            <a:endPar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教育と福祉の連携については「放課後等デイサービス等の福祉サービスと学校をつなぐ取り組みをしている」と答えた市町村が最も多い。次いで、「市町村教育委員会主催の研修会で講義や福祉制度の周知活動を実施」と答えた市町村が多い。</a:t>
            </a:r>
            <a:endPar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〇教育・福祉の連携の取り組みについて、国庫補助を活用しているのは</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2</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市町村と少なく、ほとんどの市町村が独自に実施。</a:t>
            </a:r>
            <a:endPar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p:txBody>
      </p:sp>
      <p:graphicFrame>
        <p:nvGraphicFramePr>
          <p:cNvPr id="7" name="グラフ 6">
            <a:extLst>
              <a:ext uri="{FF2B5EF4-FFF2-40B4-BE49-F238E27FC236}">
                <a16:creationId xmlns:a16="http://schemas.microsoft.com/office/drawing/2014/main" id="{00000000-0008-0000-0300-00000A000000}"/>
              </a:ext>
            </a:extLst>
          </p:cNvPr>
          <p:cNvGraphicFramePr>
            <a:graphicFrameLocks/>
          </p:cNvGraphicFramePr>
          <p:nvPr>
            <p:extLst>
              <p:ext uri="{D42A27DB-BD31-4B8C-83A1-F6EECF244321}">
                <p14:modId xmlns:p14="http://schemas.microsoft.com/office/powerpoint/2010/main" val="3083820535"/>
              </p:ext>
            </p:extLst>
          </p:nvPr>
        </p:nvGraphicFramePr>
        <p:xfrm>
          <a:off x="107576" y="4583666"/>
          <a:ext cx="4572000" cy="2010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00000000-0008-0000-0300-00000B000000}"/>
              </a:ext>
            </a:extLst>
          </p:cNvPr>
          <p:cNvGraphicFramePr>
            <a:graphicFrameLocks/>
          </p:cNvGraphicFramePr>
          <p:nvPr>
            <p:extLst>
              <p:ext uri="{D42A27DB-BD31-4B8C-83A1-F6EECF244321}">
                <p14:modId xmlns:p14="http://schemas.microsoft.com/office/powerpoint/2010/main" val="978691640"/>
              </p:ext>
            </p:extLst>
          </p:nvPr>
        </p:nvGraphicFramePr>
        <p:xfrm>
          <a:off x="4817165" y="4583666"/>
          <a:ext cx="4232706" cy="2010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00000000-0008-0000-0300-00000C000000}"/>
              </a:ext>
            </a:extLst>
          </p:cNvPr>
          <p:cNvGraphicFramePr>
            <a:graphicFrameLocks/>
          </p:cNvGraphicFramePr>
          <p:nvPr>
            <p:extLst>
              <p:ext uri="{D42A27DB-BD31-4B8C-83A1-F6EECF244321}">
                <p14:modId xmlns:p14="http://schemas.microsoft.com/office/powerpoint/2010/main" val="3215647794"/>
              </p:ext>
            </p:extLst>
          </p:nvPr>
        </p:nvGraphicFramePr>
        <p:xfrm>
          <a:off x="1364974" y="2009944"/>
          <a:ext cx="6414052" cy="2213113"/>
        </p:xfrm>
        <a:graphic>
          <a:graphicData uri="http://schemas.openxmlformats.org/drawingml/2006/chart">
            <c:chart xmlns:c="http://schemas.openxmlformats.org/drawingml/2006/chart" xmlns:r="http://schemas.openxmlformats.org/officeDocument/2006/relationships" r:id="rId4"/>
          </a:graphicData>
        </a:graphic>
      </p:graphicFrame>
      <p:sp>
        <p:nvSpPr>
          <p:cNvPr id="3" name="スライド番号プレースホルダー 2"/>
          <p:cNvSpPr>
            <a:spLocks noGrp="1"/>
          </p:cNvSpPr>
          <p:nvPr>
            <p:ph type="sldNum" sz="quarter" idx="12"/>
          </p:nvPr>
        </p:nvSpPr>
        <p:spPr>
          <a:xfrm>
            <a:off x="6457950" y="6536657"/>
            <a:ext cx="2057400" cy="365125"/>
          </a:xfrm>
        </p:spPr>
        <p:txBody>
          <a:bodyPr/>
          <a:lstStyle/>
          <a:p>
            <a:fld id="{C26963E1-C2C9-42F4-B924-8B76EE7C6D75}" type="slidenum">
              <a:rPr kumimoji="1" lang="ja-JP" altLang="en-US" smtClean="0"/>
              <a:t>6</a:t>
            </a:fld>
            <a:endParaRPr kumimoji="1" lang="ja-JP" altLang="en-US" dirty="0"/>
          </a:p>
        </p:txBody>
      </p:sp>
    </p:spTree>
    <p:extLst>
      <p:ext uri="{BB962C8B-B14F-4D97-AF65-F5344CB8AC3E}">
        <p14:creationId xmlns:p14="http://schemas.microsoft.com/office/powerpoint/2010/main" val="68765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84094"/>
          </a:xfrm>
        </p:spPr>
        <p:txBody>
          <a:bodyPr lIns="36000" tIns="36000" rIns="36000" bIns="36000" anchor="ctr">
            <a:noAutofit/>
          </a:bodyPr>
          <a:lstStyle/>
          <a:p>
            <a:pPr algn="l"/>
            <a:r>
              <a:rPr kumimoji="1" lang="ja-JP" altLang="en-US" sz="1600" b="1" dirty="0" smtClean="0"/>
              <a:t>５　成人期</a:t>
            </a:r>
            <a:r>
              <a:rPr kumimoji="1" lang="ja-JP" altLang="en-US" sz="1600" b="1" dirty="0"/>
              <a:t>に関する取り組み</a:t>
            </a:r>
          </a:p>
        </p:txBody>
      </p:sp>
      <p:cxnSp>
        <p:nvCxnSpPr>
          <p:cNvPr id="5" name="直線コネクタ 4"/>
          <p:cNvCxnSpPr/>
          <p:nvPr/>
        </p:nvCxnSpPr>
        <p:spPr>
          <a:xfrm>
            <a:off x="0" y="551329"/>
            <a:ext cx="9144000" cy="0"/>
          </a:xfrm>
          <a:prstGeom prst="line">
            <a:avLst/>
          </a:prstGeom>
          <a:ln w="190500">
            <a:gradFill>
              <a:gsLst>
                <a:gs pos="0">
                  <a:schemeClr val="bg1"/>
                </a:gs>
                <a:gs pos="33000">
                  <a:schemeClr val="bg1"/>
                </a:gs>
                <a:gs pos="83000">
                  <a:srgbClr val="88E9FC"/>
                </a:gs>
                <a:gs pos="100000">
                  <a:srgbClr val="00B0F0"/>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00852" y="779934"/>
            <a:ext cx="8942295" cy="1061745"/>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〇学校卒業後・成人期の居場所確保の取り組みについては、</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3</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割の１３市町村が実施していると回答し、６割強の２８市町村は実施していないと回答。</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（具体的な居場所は、「地域活動支援センター（</a:t>
            </a:r>
            <a:r>
              <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9</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市）」や「市町村独自事業（</a:t>
            </a:r>
            <a:r>
              <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1</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市）」、「インフォーマルサービスを集約した冊子による周知（</a:t>
            </a:r>
            <a:r>
              <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rPr>
              <a:t>1</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市） </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「町社会福祉協議会の活動（</a:t>
            </a:r>
            <a:r>
              <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rPr>
              <a:t>1</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町） 」 </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など）</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○就労支援は、約半数の市町村が実施している。</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00000000-0008-0000-0300-00000D000000}"/>
              </a:ext>
            </a:extLst>
          </p:cNvPr>
          <p:cNvGraphicFramePr>
            <a:graphicFrameLocks/>
          </p:cNvGraphicFramePr>
          <p:nvPr>
            <p:extLst>
              <p:ext uri="{D42A27DB-BD31-4B8C-83A1-F6EECF244321}">
                <p14:modId xmlns:p14="http://schemas.microsoft.com/office/powerpoint/2010/main" val="3984373971"/>
              </p:ext>
            </p:extLst>
          </p:nvPr>
        </p:nvGraphicFramePr>
        <p:xfrm>
          <a:off x="107576" y="2958548"/>
          <a:ext cx="446442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00000000-0008-0000-0300-00000E000000}"/>
              </a:ext>
            </a:extLst>
          </p:cNvPr>
          <p:cNvGraphicFramePr>
            <a:graphicFrameLocks/>
          </p:cNvGraphicFramePr>
          <p:nvPr>
            <p:extLst>
              <p:ext uri="{D42A27DB-BD31-4B8C-83A1-F6EECF244321}">
                <p14:modId xmlns:p14="http://schemas.microsoft.com/office/powerpoint/2010/main" val="2012830970"/>
              </p:ext>
            </p:extLst>
          </p:nvPr>
        </p:nvGraphicFramePr>
        <p:xfrm>
          <a:off x="4757529" y="2958548"/>
          <a:ext cx="429234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lstStyle/>
          <a:p>
            <a:fld id="{C26963E1-C2C9-42F4-B924-8B76EE7C6D75}" type="slidenum">
              <a:rPr kumimoji="1" lang="ja-JP" altLang="en-US" smtClean="0"/>
              <a:t>7</a:t>
            </a:fld>
            <a:endParaRPr kumimoji="1" lang="ja-JP" altLang="en-US"/>
          </a:p>
        </p:txBody>
      </p:sp>
    </p:spTree>
    <p:extLst>
      <p:ext uri="{BB962C8B-B14F-4D97-AF65-F5344CB8AC3E}">
        <p14:creationId xmlns:p14="http://schemas.microsoft.com/office/powerpoint/2010/main" val="39686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84094"/>
          </a:xfrm>
        </p:spPr>
        <p:txBody>
          <a:bodyPr lIns="36000" tIns="36000" rIns="36000" bIns="36000" anchor="ctr">
            <a:noAutofit/>
          </a:bodyPr>
          <a:lstStyle/>
          <a:p>
            <a:pPr algn="l"/>
            <a:r>
              <a:rPr kumimoji="1" lang="ja-JP" altLang="en-US" sz="1600" b="1" dirty="0" smtClean="0"/>
              <a:t>６　発達障</a:t>
            </a:r>
            <a:r>
              <a:rPr kumimoji="1" lang="ja-JP" altLang="en-US" sz="1600" b="1" dirty="0"/>
              <a:t>がい児者に対する相談</a:t>
            </a:r>
            <a:r>
              <a:rPr kumimoji="1" lang="ja-JP" altLang="en-US" sz="1600" b="1" dirty="0" smtClean="0"/>
              <a:t>支援</a:t>
            </a:r>
            <a:endParaRPr kumimoji="1" lang="ja-JP" altLang="en-US" sz="1600" b="1" dirty="0"/>
          </a:p>
        </p:txBody>
      </p:sp>
      <p:cxnSp>
        <p:nvCxnSpPr>
          <p:cNvPr id="5" name="直線コネクタ 4"/>
          <p:cNvCxnSpPr/>
          <p:nvPr/>
        </p:nvCxnSpPr>
        <p:spPr>
          <a:xfrm>
            <a:off x="0" y="551329"/>
            <a:ext cx="9144000" cy="0"/>
          </a:xfrm>
          <a:prstGeom prst="line">
            <a:avLst/>
          </a:prstGeom>
          <a:ln w="190500">
            <a:gradFill>
              <a:gsLst>
                <a:gs pos="0">
                  <a:schemeClr val="bg1"/>
                </a:gs>
                <a:gs pos="33000">
                  <a:schemeClr val="bg1"/>
                </a:gs>
                <a:gs pos="83000">
                  <a:srgbClr val="88E9FC"/>
                </a:gs>
                <a:gs pos="100000">
                  <a:srgbClr val="00B0F0"/>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07576" y="726146"/>
            <a:ext cx="8942295" cy="3459488"/>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〇約</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9</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割の市町村が障がいのある方全般の相談窓口を設置している。一方、発達障がいに特化した相談窓口を設置している市町村は</a:t>
            </a:r>
            <a:endPar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約</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2</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割。</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（令和元年度・</a:t>
            </a:r>
            <a:r>
              <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4</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市町　⇒　令和</a:t>
            </a:r>
            <a:r>
              <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3</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年度・８市町）</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・発達障がいに特化した相談窓口　</a:t>
            </a:r>
            <a:r>
              <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市発達障がい者</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支援センター（</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政令</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市）、 ４・５歳児発達相談（対象</a:t>
            </a:r>
            <a:r>
              <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rPr>
              <a:t>4</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歳児</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）、障がい者福祉</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センター（概ね</a:t>
            </a:r>
            <a:r>
              <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18</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歳以上）、子育て応援課（</a:t>
            </a:r>
            <a:r>
              <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18</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歳</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以下）、障がい者委託相談支援事業所、地域生活サポートセンター、</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発達障がい</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相談サポートセンター（</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委託事業）、市子ども総合支援</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センター（</a:t>
            </a:r>
            <a:r>
              <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0</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歳から</a:t>
            </a:r>
            <a:r>
              <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18</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歳）</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〇相談支援体制における地域の課題としては「相談支援後に繋げられる資源（療育等のサービス）の不足」が最も多い。次いで「発達障がいに対応できる事業所が少ない」が多い。</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rPr>
              <a:t>&lt;</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具体的な課題＞</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発達障がい児者</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のかかりつけ医確保</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等</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・行政が担う療育機能と民間の療育機関（放課後等デイなど）との</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連携。</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増加する民間療育機関（放課後等デイ）のサービスの質の</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向上</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・専門知識のある人材</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不足</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・発達障がいのある方を対象とした居場所確保の体制</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強化</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・個別対応はできているが、組織的に対応はできて</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いない</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00000000-0008-0000-0300-00000F000000}"/>
              </a:ext>
            </a:extLst>
          </p:cNvPr>
          <p:cNvGraphicFramePr>
            <a:graphicFrameLocks/>
          </p:cNvGraphicFramePr>
          <p:nvPr>
            <p:extLst>
              <p:ext uri="{D42A27DB-BD31-4B8C-83A1-F6EECF244321}">
                <p14:modId xmlns:p14="http://schemas.microsoft.com/office/powerpoint/2010/main" val="2710229248"/>
              </p:ext>
            </p:extLst>
          </p:nvPr>
        </p:nvGraphicFramePr>
        <p:xfrm>
          <a:off x="351962" y="4739426"/>
          <a:ext cx="8440076" cy="1541918"/>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12"/>
          </p:nvPr>
        </p:nvSpPr>
        <p:spPr/>
        <p:txBody>
          <a:bodyPr/>
          <a:lstStyle/>
          <a:p>
            <a:fld id="{C26963E1-C2C9-42F4-B924-8B76EE7C6D75}" type="slidenum">
              <a:rPr kumimoji="1" lang="ja-JP" altLang="en-US" smtClean="0"/>
              <a:t>8</a:t>
            </a:fld>
            <a:endParaRPr kumimoji="1" lang="ja-JP" altLang="en-US"/>
          </a:p>
        </p:txBody>
      </p:sp>
    </p:spTree>
    <p:extLst>
      <p:ext uri="{BB962C8B-B14F-4D97-AF65-F5344CB8AC3E}">
        <p14:creationId xmlns:p14="http://schemas.microsoft.com/office/powerpoint/2010/main" val="43546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484094"/>
          </a:xfrm>
        </p:spPr>
        <p:txBody>
          <a:bodyPr lIns="36000" tIns="36000" rIns="36000" bIns="36000" anchor="ctr">
            <a:noAutofit/>
          </a:bodyPr>
          <a:lstStyle/>
          <a:p>
            <a:pPr algn="l"/>
            <a:r>
              <a:rPr lang="ja-JP" altLang="en-US" sz="1600" b="1" dirty="0" smtClean="0"/>
              <a:t>７</a:t>
            </a:r>
            <a:r>
              <a:rPr kumimoji="1" lang="ja-JP" altLang="en-US" sz="1600" b="1" dirty="0"/>
              <a:t>　</a:t>
            </a:r>
            <a:r>
              <a:rPr kumimoji="1" lang="ja-JP" altLang="en-US" sz="1600" b="1" dirty="0" smtClean="0"/>
              <a:t>医療機関の確保</a:t>
            </a:r>
            <a:endParaRPr kumimoji="1" lang="ja-JP" altLang="en-US" sz="1600" b="1" dirty="0"/>
          </a:p>
        </p:txBody>
      </p:sp>
      <p:cxnSp>
        <p:nvCxnSpPr>
          <p:cNvPr id="5" name="直線コネクタ 4"/>
          <p:cNvCxnSpPr/>
          <p:nvPr/>
        </p:nvCxnSpPr>
        <p:spPr>
          <a:xfrm>
            <a:off x="0" y="551329"/>
            <a:ext cx="9144000" cy="0"/>
          </a:xfrm>
          <a:prstGeom prst="line">
            <a:avLst/>
          </a:prstGeom>
          <a:ln w="190500">
            <a:gradFill>
              <a:gsLst>
                <a:gs pos="0">
                  <a:schemeClr val="bg1"/>
                </a:gs>
                <a:gs pos="33000">
                  <a:schemeClr val="bg1"/>
                </a:gs>
                <a:gs pos="83000">
                  <a:srgbClr val="88E9FC"/>
                </a:gs>
                <a:gs pos="100000">
                  <a:srgbClr val="00B0F0"/>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07576" y="726145"/>
            <a:ext cx="8942295" cy="1141292"/>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〇約半数の市町村が大阪府作成</a:t>
            </a: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の「大阪府発達障がいの診断等にかかる医療機関ネットワーク登録医療機関の</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一覧表」を活用。主に保護者に対し専門医療機関を紹介する際に活用されている。</a:t>
            </a:r>
            <a:endPar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〇診断が可能な医療機関の確保については、子ども、成人ともに約</a:t>
            </a:r>
            <a:r>
              <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8</a:t>
            </a:r>
            <a:r>
              <a:rPr kumimoji="1" lang="ja-JP" altLang="en-US"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割の市町村が「十分とは言い難い」と回答。</a:t>
            </a:r>
            <a:endParaRPr kumimoji="1" lang="en-US" altLang="ja-JP" sz="1200" dirty="0" smtClean="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endParaRPr>
          </a:p>
          <a:p>
            <a:pPr marL="174625" indent="-174625">
              <a:lnSpc>
                <a:spcPts val="1700"/>
              </a:lnSpc>
            </a:pPr>
            <a:r>
              <a:rPr kumimoji="1" lang="ja-JP" altLang="en-US" sz="1200"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　</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主な意見として</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、「近隣に専門的な診断が可能な医療機関が</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少ない」、「特定の医療機関に予約が集中し、初診待機期間が長い」など</a:t>
            </a:r>
            <a:endParaRPr kumimoji="1"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00000000-0008-0000-0300-000011000000}"/>
              </a:ext>
            </a:extLst>
          </p:cNvPr>
          <p:cNvGraphicFramePr>
            <a:graphicFrameLocks/>
          </p:cNvGraphicFramePr>
          <p:nvPr>
            <p:extLst>
              <p:ext uri="{D42A27DB-BD31-4B8C-83A1-F6EECF244321}">
                <p14:modId xmlns:p14="http://schemas.microsoft.com/office/powerpoint/2010/main" val="1387925199"/>
              </p:ext>
            </p:extLst>
          </p:nvPr>
        </p:nvGraphicFramePr>
        <p:xfrm>
          <a:off x="107576" y="2057400"/>
          <a:ext cx="4310465" cy="24218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00000000-0008-0000-0300-000012000000}"/>
              </a:ext>
            </a:extLst>
          </p:cNvPr>
          <p:cNvGraphicFramePr>
            <a:graphicFrameLocks/>
          </p:cNvGraphicFramePr>
          <p:nvPr>
            <p:extLst>
              <p:ext uri="{D42A27DB-BD31-4B8C-83A1-F6EECF244321}">
                <p14:modId xmlns:p14="http://schemas.microsoft.com/office/powerpoint/2010/main" val="2242925879"/>
              </p:ext>
            </p:extLst>
          </p:nvPr>
        </p:nvGraphicFramePr>
        <p:xfrm>
          <a:off x="4571999" y="2057400"/>
          <a:ext cx="4418041" cy="2421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00000000-0008-0000-0300-000013000000}"/>
              </a:ext>
            </a:extLst>
          </p:cNvPr>
          <p:cNvGraphicFramePr>
            <a:graphicFrameLocks/>
          </p:cNvGraphicFramePr>
          <p:nvPr>
            <p:extLst>
              <p:ext uri="{D42A27DB-BD31-4B8C-83A1-F6EECF244321}">
                <p14:modId xmlns:p14="http://schemas.microsoft.com/office/powerpoint/2010/main" val="1697002666"/>
              </p:ext>
            </p:extLst>
          </p:nvPr>
        </p:nvGraphicFramePr>
        <p:xfrm>
          <a:off x="107576" y="4573364"/>
          <a:ext cx="5961920" cy="20394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3">
            <a:extLst>
              <a:ext uri="{FF2B5EF4-FFF2-40B4-BE49-F238E27FC236}">
                <a16:creationId xmlns:a16="http://schemas.microsoft.com/office/drawing/2014/main" id="{C2E6BAC6-0F54-4598-B514-8C3300F98F6E}"/>
              </a:ext>
            </a:extLst>
          </p:cNvPr>
          <p:cNvGraphicFramePr>
            <a:graphicFrameLocks noGrp="1"/>
          </p:cNvGraphicFramePr>
          <p:nvPr>
            <p:extLst>
              <p:ext uri="{D42A27DB-BD31-4B8C-83A1-F6EECF244321}">
                <p14:modId xmlns:p14="http://schemas.microsoft.com/office/powerpoint/2010/main" val="2165533561"/>
              </p:ext>
            </p:extLst>
          </p:nvPr>
        </p:nvGraphicFramePr>
        <p:xfrm>
          <a:off x="6202017" y="5149793"/>
          <a:ext cx="2788022" cy="1353711"/>
        </p:xfrm>
        <a:graphic>
          <a:graphicData uri="http://schemas.openxmlformats.org/drawingml/2006/table">
            <a:tbl>
              <a:tblPr firstRow="1" bandRow="1">
                <a:tableStyleId>{5C22544A-7EE6-4342-B048-85BDC9FD1C3A}</a:tableStyleId>
              </a:tblPr>
              <a:tblGrid>
                <a:gridCol w="1301376">
                  <a:extLst>
                    <a:ext uri="{9D8B030D-6E8A-4147-A177-3AD203B41FA5}">
                      <a16:colId xmlns:a16="http://schemas.microsoft.com/office/drawing/2014/main" val="2084452981"/>
                    </a:ext>
                  </a:extLst>
                </a:gridCol>
                <a:gridCol w="743323">
                  <a:extLst>
                    <a:ext uri="{9D8B030D-6E8A-4147-A177-3AD203B41FA5}">
                      <a16:colId xmlns:a16="http://schemas.microsoft.com/office/drawing/2014/main" val="3722649263"/>
                    </a:ext>
                  </a:extLst>
                </a:gridCol>
                <a:gridCol w="743323">
                  <a:extLst>
                    <a:ext uri="{9D8B030D-6E8A-4147-A177-3AD203B41FA5}">
                      <a16:colId xmlns:a16="http://schemas.microsoft.com/office/drawing/2014/main" val="4258904712"/>
                    </a:ext>
                  </a:extLst>
                </a:gridCol>
              </a:tblGrid>
              <a:tr h="329317">
                <a:tc>
                  <a:txBody>
                    <a:bodyPr/>
                    <a:lstStyle/>
                    <a:p>
                      <a:endParaRPr kumimoji="1" lang="ja-JP" altLang="en-US"/>
                    </a:p>
                  </a:txBody>
                  <a:tcPr/>
                </a:tc>
                <a:tc>
                  <a:txBody>
                    <a:bodyPr/>
                    <a:lstStyle/>
                    <a:p>
                      <a:pPr algn="ctr"/>
                      <a:r>
                        <a:rPr kumimoji="1" lang="ja-JP" altLang="en-US" sz="1200" dirty="0"/>
                        <a:t>子ども</a:t>
                      </a:r>
                    </a:p>
                  </a:txBody>
                  <a:tcPr anchor="ctr"/>
                </a:tc>
                <a:tc>
                  <a:txBody>
                    <a:bodyPr/>
                    <a:lstStyle/>
                    <a:p>
                      <a:pPr algn="ctr"/>
                      <a:r>
                        <a:rPr kumimoji="1" lang="ja-JP" altLang="en-US" sz="1200" dirty="0"/>
                        <a:t>成人</a:t>
                      </a:r>
                    </a:p>
                  </a:txBody>
                  <a:tcPr anchor="ctr"/>
                </a:tc>
                <a:extLst>
                  <a:ext uri="{0D108BD9-81ED-4DB2-BD59-A6C34878D82A}">
                    <a16:rowId xmlns:a16="http://schemas.microsoft.com/office/drawing/2014/main" val="3113791477"/>
                  </a:ext>
                </a:extLst>
              </a:tr>
              <a:tr h="329317">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十分である</a:t>
                      </a:r>
                    </a:p>
                  </a:txBody>
                  <a:tcPr marL="9525" marR="9525" marT="9525" marB="0" anchor="ctr"/>
                </a:tc>
                <a:tc>
                  <a:txBody>
                    <a:bodyPr/>
                    <a:lstStyle/>
                    <a:p>
                      <a:pPr algn="ct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tc>
                <a:tc>
                  <a:txBody>
                    <a:bodyPr/>
                    <a:lstStyle/>
                    <a:p>
                      <a:pPr algn="ct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ctr"/>
                </a:tc>
                <a:extLst>
                  <a:ext uri="{0D108BD9-81ED-4DB2-BD59-A6C34878D82A}">
                    <a16:rowId xmlns:a16="http://schemas.microsoft.com/office/drawing/2014/main" val="3609268700"/>
                  </a:ext>
                </a:extLst>
              </a:tr>
              <a:tr h="329317">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十分とは言い難い</a:t>
                      </a:r>
                    </a:p>
                  </a:txBody>
                  <a:tcPr marL="9525" marR="9525" marT="9525" marB="0" anchor="ctr"/>
                </a:tc>
                <a:tc>
                  <a:txBody>
                    <a:bodyPr/>
                    <a:lstStyle/>
                    <a:p>
                      <a:pPr algn="ct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ctr"/>
                </a:tc>
                <a:tc>
                  <a:txBody>
                    <a:bodyPr/>
                    <a:lstStyle/>
                    <a:p>
                      <a:pPr algn="ct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ctr"/>
                </a:tc>
                <a:extLst>
                  <a:ext uri="{0D108BD9-81ED-4DB2-BD59-A6C34878D82A}">
                    <a16:rowId xmlns:a16="http://schemas.microsoft.com/office/drawing/2014/main" val="634703089"/>
                  </a:ext>
                </a:extLst>
              </a:tr>
              <a:tr h="329317">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無回答</a:t>
                      </a:r>
                    </a:p>
                  </a:txBody>
                  <a:tcPr marL="9525" marR="9525" marT="9525" marB="0" anchor="ctr"/>
                </a:tc>
                <a:tc>
                  <a:txBody>
                    <a:bodyPr/>
                    <a:lstStyle/>
                    <a:p>
                      <a:pPr algn="ct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tc>
                <a:tc>
                  <a:txBody>
                    <a:bodyPr/>
                    <a:lstStyle/>
                    <a:p>
                      <a:pPr algn="ct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tc>
                <a:extLst>
                  <a:ext uri="{0D108BD9-81ED-4DB2-BD59-A6C34878D82A}">
                    <a16:rowId xmlns:a16="http://schemas.microsoft.com/office/drawing/2014/main" val="1426994250"/>
                  </a:ext>
                </a:extLst>
              </a:tr>
            </a:tbl>
          </a:graphicData>
        </a:graphic>
      </p:graphicFrame>
      <p:sp>
        <p:nvSpPr>
          <p:cNvPr id="4" name="テキスト ボックス 3">
            <a:extLst>
              <a:ext uri="{FF2B5EF4-FFF2-40B4-BE49-F238E27FC236}">
                <a16:creationId xmlns:a16="http://schemas.microsoft.com/office/drawing/2014/main" id="{736518A7-6A86-46AE-A116-3985EDC04D63}"/>
              </a:ext>
            </a:extLst>
          </p:cNvPr>
          <p:cNvSpPr txBox="1"/>
          <p:nvPr/>
        </p:nvSpPr>
        <p:spPr>
          <a:xfrm>
            <a:off x="6871451" y="4824463"/>
            <a:ext cx="1920203" cy="276999"/>
          </a:xfrm>
          <a:prstGeom prst="rect">
            <a:avLst/>
          </a:prstGeom>
          <a:noFill/>
        </p:spPr>
        <p:txBody>
          <a:bodyPr wrap="square" rtlCol="0">
            <a:spAutoFit/>
          </a:bodyPr>
          <a:lstStyle/>
          <a:p>
            <a:r>
              <a:rPr kumimoji="1" lang="ja-JP" altLang="en-US" sz="1200" dirty="0">
                <a:latin typeface="UD デジタル 教科書体 NK-B" panose="02020700000000000000" pitchFamily="18" charset="-128"/>
                <a:ea typeface="UD デジタル 教科書体 NK-B" panose="02020700000000000000" pitchFamily="18" charset="-128"/>
              </a:rPr>
              <a:t>診断が可能な医療機関数</a:t>
            </a:r>
          </a:p>
        </p:txBody>
      </p:sp>
      <p:sp>
        <p:nvSpPr>
          <p:cNvPr id="9" name="スライド番号プレースホルダー 8"/>
          <p:cNvSpPr>
            <a:spLocks noGrp="1"/>
          </p:cNvSpPr>
          <p:nvPr>
            <p:ph type="sldNum" sz="quarter" idx="12"/>
          </p:nvPr>
        </p:nvSpPr>
        <p:spPr>
          <a:xfrm>
            <a:off x="6457950" y="6472262"/>
            <a:ext cx="2057400" cy="365125"/>
          </a:xfrm>
        </p:spPr>
        <p:txBody>
          <a:bodyPr/>
          <a:lstStyle/>
          <a:p>
            <a:fld id="{C26963E1-C2C9-42F4-B924-8B76EE7C6D75}" type="slidenum">
              <a:rPr kumimoji="1" lang="ja-JP" altLang="en-US" smtClean="0"/>
              <a:t>9</a:t>
            </a:fld>
            <a:endParaRPr kumimoji="1" lang="ja-JP" altLang="en-US" dirty="0"/>
          </a:p>
        </p:txBody>
      </p:sp>
    </p:spTree>
    <p:extLst>
      <p:ext uri="{BB962C8B-B14F-4D97-AF65-F5344CB8AC3E}">
        <p14:creationId xmlns:p14="http://schemas.microsoft.com/office/powerpoint/2010/main" val="6183580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1531</TotalTime>
  <Words>2129</Words>
  <Application>Microsoft Office PowerPoint</Application>
  <PresentationFormat>画面に合わせる (4:3)</PresentationFormat>
  <Paragraphs>155</Paragraphs>
  <Slides>11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Meiryo UI</vt:lpstr>
      <vt:lpstr>UD デジタル 教科書体 NK-B</vt:lpstr>
      <vt:lpstr>游ゴシック</vt:lpstr>
      <vt:lpstr>游ゴシック Light</vt:lpstr>
      <vt:lpstr>Arial</vt:lpstr>
      <vt:lpstr>Calibri</vt:lpstr>
      <vt:lpstr>Calibri Light</vt:lpstr>
      <vt:lpstr>Courier New</vt:lpstr>
      <vt:lpstr>Office テーマ</vt:lpstr>
      <vt:lpstr>市町村における 発達障がい児者支援の 取組状況（概要） （令和３年度取組の実績）</vt:lpstr>
      <vt:lpstr>１　早期気づきと早期支援の充実：保健師及び幼稚園教諭・保育士等への発達障がいに関する研修</vt:lpstr>
      <vt:lpstr>２－①　発達支援体制の充実：個別専門療育の実施状況等</vt:lpstr>
      <vt:lpstr>２－②　発達支援体制：大阪府発達支援拠点の活用</vt:lpstr>
      <vt:lpstr>３　ライフイベント時の引継ぎ／支援力を高めるための巡回支援</vt:lpstr>
      <vt:lpstr>４　教育と福祉の連携</vt:lpstr>
      <vt:lpstr>５　成人期に関する取り組み</vt:lpstr>
      <vt:lpstr>６　発達障がい児者に対する相談支援</vt:lpstr>
      <vt:lpstr>７　医療機関の確保</vt:lpstr>
      <vt:lpstr>８　家族支援の充実：ペアレント・トレーニング、ペアレント・プログラムの実施</vt:lpstr>
      <vt:lpstr>９　発達障がい理解のための取組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１　早期気づきと早期支援の充実：保健師に対する発達障がいに関する研修</dc:title>
  <dc:creator>筒浦　康正</dc:creator>
  <cp:lastModifiedBy>薮内　信彦</cp:lastModifiedBy>
  <cp:revision>112</cp:revision>
  <cp:lastPrinted>2023-03-29T00:07:38Z</cp:lastPrinted>
  <dcterms:created xsi:type="dcterms:W3CDTF">2022-11-10T07:53:22Z</dcterms:created>
  <dcterms:modified xsi:type="dcterms:W3CDTF">2023-03-29T00:07:42Z</dcterms:modified>
</cp:coreProperties>
</file>