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6" r:id="rId2"/>
    <p:sldId id="258" r:id="rId3"/>
    <p:sldId id="257" r:id="rId4"/>
    <p:sldId id="259" r:id="rId5"/>
    <p:sldId id="260" r:id="rId6"/>
    <p:sldId id="261"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65" autoAdjust="0"/>
    <p:restoredTop sz="95053" autoAdjust="0"/>
  </p:normalViewPr>
  <p:slideViewPr>
    <p:cSldViewPr>
      <p:cViewPr varScale="1">
        <p:scale>
          <a:sx n="70" d="100"/>
          <a:sy n="70" d="100"/>
        </p:scale>
        <p:origin x="-133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2014/4/11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64C1B57-AB7E-476C-A348-E749B0F93A91}" type="slidenum">
              <a:rPr kumimoji="1" lang="ja-JP" altLang="en-US" smtClean="0"/>
              <a:t>3</a:t>
            </a:fld>
            <a:endParaRPr kumimoji="1" lang="ja-JP" altLang="en-US"/>
          </a:p>
        </p:txBody>
      </p:sp>
    </p:spTree>
    <p:extLst>
      <p:ext uri="{BB962C8B-B14F-4D97-AF65-F5344CB8AC3E}">
        <p14:creationId xmlns:p14="http://schemas.microsoft.com/office/powerpoint/2010/main" val="2857360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2014/4/11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2014/4/11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2014/4/11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2014/4/11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2014/4/11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2014/4/11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2014/4/11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2014/4/11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2014/4/11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2014/4/11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2014/4/11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2014/4/11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467544" y="5085183"/>
            <a:ext cx="8229600" cy="576063"/>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dirty="0" smtClean="0">
                <a:solidFill>
                  <a:schemeClr val="tx1"/>
                </a:solidFill>
              </a:rPr>
              <a:t>平成２６年４月２３日</a:t>
            </a:r>
            <a:endParaRPr lang="ja-JP" altLang="en-US" dirty="0">
              <a:solidFill>
                <a:schemeClr val="tx1"/>
              </a:solidFill>
            </a:endParaRPr>
          </a:p>
        </p:txBody>
      </p:sp>
      <p:sp>
        <p:nvSpPr>
          <p:cNvPr id="6" name="タイトル 1"/>
          <p:cNvSpPr txBox="1">
            <a:spLocks/>
          </p:cNvSpPr>
          <p:nvPr/>
        </p:nvSpPr>
        <p:spPr>
          <a:xfrm>
            <a:off x="107504" y="1916832"/>
            <a:ext cx="8856984" cy="14401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dirty="0" smtClean="0"/>
              <a:t>計画策定部会での検討状況</a:t>
            </a:r>
            <a:r>
              <a:rPr lang="en-US" altLang="ja-JP" dirty="0" smtClean="0"/>
              <a:t/>
            </a:r>
            <a:br>
              <a:rPr lang="en-US" altLang="ja-JP" dirty="0" smtClean="0"/>
            </a:br>
            <a:r>
              <a:rPr lang="ja-JP" altLang="en-US" dirty="0" smtClean="0"/>
              <a:t>について（新制度関係）</a:t>
            </a:r>
            <a:endParaRPr lang="ja-JP" altLang="en-US" dirty="0"/>
          </a:p>
        </p:txBody>
      </p:sp>
      <p:sp>
        <p:nvSpPr>
          <p:cNvPr id="7" name="正方形/長方形 6"/>
          <p:cNvSpPr/>
          <p:nvPr/>
        </p:nvSpPr>
        <p:spPr>
          <a:xfrm>
            <a:off x="7308304" y="83599"/>
            <a:ext cx="1732059" cy="43204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参考資料１</a:t>
            </a:r>
            <a:endParaRPr kumimoji="1" lang="ja-JP" altLang="en-US" b="1"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62855" y="3446089"/>
            <a:ext cx="2235200" cy="327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833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699602327"/>
              </p:ext>
            </p:extLst>
          </p:nvPr>
        </p:nvGraphicFramePr>
        <p:xfrm>
          <a:off x="107504" y="1196753"/>
          <a:ext cx="8928992" cy="5516880"/>
        </p:xfrm>
        <a:graphic>
          <a:graphicData uri="http://schemas.openxmlformats.org/drawingml/2006/table">
            <a:tbl>
              <a:tblPr firstRow="1" bandRow="1">
                <a:tableStyleId>{5C22544A-7EE6-4342-B048-85BDC9FD1C3A}</a:tableStyleId>
              </a:tblPr>
              <a:tblGrid>
                <a:gridCol w="1584176"/>
                <a:gridCol w="576064"/>
                <a:gridCol w="576064"/>
                <a:gridCol w="6192688"/>
              </a:tblGrid>
              <a:tr h="281889">
                <a:tc>
                  <a:txBody>
                    <a:bodyPr/>
                    <a:lstStyle/>
                    <a:p>
                      <a:pPr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事項</a:t>
                      </a:r>
                      <a:endParaRPr kumimoji="1" lang="ja-JP" altLang="en-US" sz="14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区分</a:t>
                      </a:r>
                      <a:endParaRPr kumimoji="1" lang="ja-JP" altLang="en-US" sz="14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計画</a:t>
                      </a:r>
                      <a:endParaRPr kumimoji="1" lang="ja-JP" altLang="en-US" sz="14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主な記載内容（広域調整事項を中心に）</a:t>
                      </a:r>
                      <a:endParaRPr kumimoji="1" lang="ja-JP" altLang="en-US" sz="14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281889">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１．都道府県設定区域の設定</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必須</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事業計画</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・都道府県は、</a:t>
                      </a:r>
                      <a:r>
                        <a:rPr kumimoji="1" lang="ja-JP" altLang="en-US" sz="1200" u="sng" dirty="0" smtClean="0">
                          <a:solidFill>
                            <a:schemeClr val="tx1"/>
                          </a:solidFill>
                          <a:latin typeface="HGPｺﾞｼｯｸM" panose="020B0600000000000000" pitchFamily="50" charset="-128"/>
                          <a:ea typeface="HGPｺﾞｼｯｸM" panose="020B0600000000000000" pitchFamily="50" charset="-128"/>
                        </a:rPr>
                        <a:t>隣接市町村間等における広域利用等の実態を踏まえて</a:t>
                      </a: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、区域を定めること。</a:t>
                      </a: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200" dirty="0" smtClean="0">
                          <a:solidFill>
                            <a:srgbClr val="FF0000"/>
                          </a:solidFill>
                          <a:latin typeface="HGP創英角ﾎﾟｯﾌﾟ体" panose="040B0A00000000000000" pitchFamily="50" charset="-128"/>
                          <a:ea typeface="HGP創英角ﾎﾟｯﾌﾟ体" panose="040B0A00000000000000" pitchFamily="50" charset="-128"/>
                        </a:rPr>
                        <a:t>⇒　</a:t>
                      </a:r>
                      <a:r>
                        <a:rPr kumimoji="1" lang="ja-JP" altLang="en-US" sz="1200" b="0" dirty="0" smtClean="0">
                          <a:solidFill>
                            <a:srgbClr val="FF0000"/>
                          </a:solidFill>
                          <a:latin typeface="HGP創英角ﾎﾟｯﾌﾟ体" panose="040B0A00000000000000" pitchFamily="50" charset="-128"/>
                          <a:ea typeface="HGP創英角ﾎﾟｯﾌﾟ体" panose="040B0A00000000000000" pitchFamily="50" charset="-128"/>
                        </a:rPr>
                        <a:t>広域調整事項（論点①）</a:t>
                      </a:r>
                      <a:endParaRPr kumimoji="1" lang="ja-JP" altLang="en-US" sz="1200" b="0" dirty="0">
                        <a:solidFill>
                          <a:srgbClr val="FF0000"/>
                        </a:solidFill>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1889">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２．教育・保育の量の見込み並びにその提供体制の確保の内容及びその時期</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smtClean="0">
                          <a:solidFill>
                            <a:schemeClr val="tx1"/>
                          </a:solidFill>
                          <a:latin typeface="HGPｺﾞｼｯｸM" panose="020B0600000000000000" pitchFamily="50" charset="-128"/>
                          <a:ea typeface="HGPｺﾞｼｯｸM" panose="020B0600000000000000" pitchFamily="50" charset="-128"/>
                        </a:rPr>
                        <a:t>必須</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事業</a:t>
                      </a: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計画</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・都道府県は、市町村に</a:t>
                      </a:r>
                      <a:r>
                        <a:rPr kumimoji="1" lang="ja-JP" altLang="en-US" sz="1200" u="sng" dirty="0" smtClean="0">
                          <a:solidFill>
                            <a:schemeClr val="tx1"/>
                          </a:solidFill>
                          <a:latin typeface="HGPｺﾞｼｯｸM" panose="020B0600000000000000" pitchFamily="50" charset="-128"/>
                          <a:ea typeface="HGPｺﾞｼｯｸM" panose="020B0600000000000000" pitchFamily="50" charset="-128"/>
                        </a:rPr>
                        <a:t>一定期間ごとに報告を求める等の連携を図る</a:t>
                      </a: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とともに、広域的な観点から調整する必要があると認められる場合は、十分な調整を図ること。</a:t>
                      </a: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200" dirty="0" smtClean="0">
                          <a:solidFill>
                            <a:srgbClr val="FF0000"/>
                          </a:solidFill>
                          <a:latin typeface="HGP創英角ﾎﾟｯﾌﾟ体" panose="040B0A00000000000000" pitchFamily="50" charset="-128"/>
                          <a:ea typeface="HGP創英角ﾎﾟｯﾌﾟ体" panose="040B0A00000000000000" pitchFamily="50" charset="-128"/>
                        </a:rPr>
                        <a:t>⇒　広域調整事項（論点③）</a:t>
                      </a:r>
                      <a:endParaRPr kumimoji="1" lang="ja-JP" altLang="en-US" sz="1200" dirty="0">
                        <a:solidFill>
                          <a:srgbClr val="FF0000"/>
                        </a:solidFill>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1889">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３．教育・保育の一体的提供及びその推進体制の確保</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smtClean="0">
                          <a:solidFill>
                            <a:schemeClr val="tx1"/>
                          </a:solidFill>
                          <a:latin typeface="HGPｺﾞｼｯｸM" panose="020B0600000000000000" pitchFamily="50" charset="-128"/>
                          <a:ea typeface="HGPｺﾞｼｯｸM" panose="020B0600000000000000" pitchFamily="50" charset="-128"/>
                        </a:rPr>
                        <a:t>必須</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事業</a:t>
                      </a: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計画</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・都道府県は、認定こども園について、</a:t>
                      </a:r>
                      <a:r>
                        <a:rPr kumimoji="1" lang="ja-JP" altLang="en-US" sz="1200" u="sng" dirty="0" smtClean="0">
                          <a:solidFill>
                            <a:schemeClr val="tx1"/>
                          </a:solidFill>
                          <a:latin typeface="HGPｺﾞｼｯｸM" panose="020B0600000000000000" pitchFamily="50" charset="-128"/>
                          <a:ea typeface="HGPｺﾞｼｯｸM" panose="020B0600000000000000" pitchFamily="50" charset="-128"/>
                        </a:rPr>
                        <a:t>区域ごとの目標設置数及び設置時期</a:t>
                      </a: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、幼稚園及び保育所から認定こども園への移行に必要な支援その他地域の事情に応じた</a:t>
                      </a:r>
                      <a:r>
                        <a:rPr kumimoji="1" lang="ja-JP" altLang="en-US" sz="1200" u="sng" dirty="0" smtClean="0">
                          <a:solidFill>
                            <a:schemeClr val="tx1"/>
                          </a:solidFill>
                          <a:latin typeface="HGPｺﾞｼｯｸM" panose="020B0600000000000000" pitchFamily="50" charset="-128"/>
                          <a:ea typeface="HGPｺﾞｼｯｸM" panose="020B0600000000000000" pitchFamily="50" charset="-128"/>
                        </a:rPr>
                        <a:t>認定こども園の普及に係る基本的な考え方</a:t>
                      </a: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を記載すること。　</a:t>
                      </a:r>
                      <a:r>
                        <a:rPr kumimoji="1" lang="ja-JP" altLang="en-US" sz="1200" dirty="0" smtClean="0">
                          <a:solidFill>
                            <a:srgbClr val="FF0000"/>
                          </a:solidFill>
                          <a:latin typeface="HGP創英角ﾎﾟｯﾌﾟ体" panose="040B0A00000000000000" pitchFamily="50" charset="-128"/>
                          <a:ea typeface="HGP創英角ﾎﾟｯﾌﾟ体" panose="040B0A00000000000000" pitchFamily="50" charset="-128"/>
                        </a:rPr>
                        <a:t>⇒　広域調整事項（論点②）</a:t>
                      </a:r>
                      <a:endParaRPr kumimoji="1" lang="ja-JP" altLang="en-US" sz="1200" dirty="0">
                        <a:solidFill>
                          <a:srgbClr val="FF0000"/>
                        </a:solidFill>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1889">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４．従事者の確保及び資質の向上</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smtClean="0">
                          <a:solidFill>
                            <a:schemeClr val="tx1"/>
                          </a:solidFill>
                          <a:latin typeface="HGPｺﾞｼｯｸM" panose="020B0600000000000000" pitchFamily="50" charset="-128"/>
                          <a:ea typeface="HGPｺﾞｼｯｸM" panose="020B0600000000000000" pitchFamily="50" charset="-128"/>
                        </a:rPr>
                        <a:t>必須</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事業</a:t>
                      </a: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計画</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・特定教育・保育及び特定地域型保育を行う者の養成及び就業の促進等に関する事項</a:t>
                      </a: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・都道府県は、地域の実情に応じて研修の実施方法及び実施回数等を定めた研修計画を作成すること。　</a:t>
                      </a:r>
                      <a:r>
                        <a:rPr kumimoji="1" lang="ja-JP" altLang="en-US" sz="1200" dirty="0" smtClean="0">
                          <a:solidFill>
                            <a:srgbClr val="FF0000"/>
                          </a:solidFill>
                          <a:latin typeface="HGP創英角ﾎﾟｯﾌﾟ体" panose="040B0A00000000000000" pitchFamily="50" charset="-128"/>
                          <a:ea typeface="HGP創英角ﾎﾟｯﾌﾟ体" panose="040B0A00000000000000" pitchFamily="50" charset="-128"/>
                        </a:rPr>
                        <a:t>⇒　大阪府実施のニーズ調査の結果を踏まえ、今後検討</a:t>
                      </a:r>
                      <a:endParaRPr kumimoji="1" lang="en-US" altLang="ja-JP" sz="1200" dirty="0" smtClean="0">
                        <a:solidFill>
                          <a:srgbClr val="FF0000"/>
                        </a:solidFill>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1889">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５．専門的な知識及び技術を要する支援</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必須</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本体</a:t>
                      </a: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計画</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児童虐待防止対策の充実、社会的養護体制の充実、母子家庭及び父子家庭の自立支援の推進、</a:t>
                      </a:r>
                      <a:r>
                        <a:rPr kumimoji="1" lang="ja-JP" altLang="en-US" sz="1200"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児施策の充実</a:t>
                      </a: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200" dirty="0" smtClean="0">
                          <a:solidFill>
                            <a:srgbClr val="FF0000"/>
                          </a:solidFill>
                          <a:latin typeface="HGP創英角ﾎﾟｯﾌﾟ体" panose="040B0A00000000000000" pitchFamily="50" charset="-128"/>
                          <a:ea typeface="HGP創英角ﾎﾟｯﾌﾟ体" panose="040B0A00000000000000" pitchFamily="50" charset="-128"/>
                        </a:rPr>
                        <a:t>⇒　社会的養護体制整備部会、母子家庭等自立促進部会等で検討</a:t>
                      </a:r>
                      <a:endParaRPr kumimoji="1" lang="ja-JP" altLang="en-US" sz="1200" dirty="0">
                        <a:solidFill>
                          <a:srgbClr val="FF0000"/>
                        </a:solidFill>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0040">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６．基本理念等</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任意</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本体計画</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法令の根拠、基本理念、目的及び特色等　</a:t>
                      </a:r>
                      <a:r>
                        <a:rPr kumimoji="1" lang="ja-JP" altLang="en-US" sz="1200" dirty="0" smtClean="0">
                          <a:solidFill>
                            <a:srgbClr val="FF0000"/>
                          </a:solidFill>
                          <a:latin typeface="HGP創英角ﾎﾟｯﾌﾟ体" panose="040B0A00000000000000" pitchFamily="50" charset="-128"/>
                          <a:ea typeface="HGP創英角ﾎﾟｯﾌﾟ体" panose="040B0A00000000000000" pitchFamily="50" charset="-128"/>
                        </a:rPr>
                        <a:t>⇒　本体計画に反映</a:t>
                      </a:r>
                      <a:endParaRPr kumimoji="1" lang="ja-JP" altLang="en-US" sz="1200" dirty="0">
                        <a:solidFill>
                          <a:srgbClr val="FF0000"/>
                        </a:solidFill>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0040">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７．広域的な見地からの調整</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任意</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事業計画</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・都道府県は、教育・保育の利用及び地域子ども・子育て支援事業について、市町村間の調整が整わない場合等必要な場合において、</a:t>
                      </a:r>
                      <a:r>
                        <a:rPr kumimoji="1" lang="ja-JP" altLang="en-US" sz="1200" u="sng" dirty="0" smtClean="0">
                          <a:solidFill>
                            <a:schemeClr val="tx1"/>
                          </a:solidFill>
                          <a:latin typeface="HGPｺﾞｼｯｸM" panose="020B0600000000000000" pitchFamily="50" charset="-128"/>
                          <a:ea typeface="HGPｺﾞｼｯｸM" panose="020B0600000000000000" pitchFamily="50" charset="-128"/>
                        </a:rPr>
                        <a:t>市町村事業計画の作成時における都道府県への協議及び調整について、必要な事項を定めること</a:t>
                      </a: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1200" dirty="0" smtClean="0">
                          <a:solidFill>
                            <a:srgbClr val="FF0000"/>
                          </a:solidFill>
                          <a:latin typeface="HGP創英角ﾎﾟｯﾌﾟ体" panose="040B0A00000000000000" pitchFamily="50" charset="-128"/>
                          <a:ea typeface="HGP創英角ﾎﾟｯﾌﾟ体" panose="040B0A00000000000000" pitchFamily="50" charset="-128"/>
                        </a:rPr>
                        <a:t>⇒　広域調整事項（論点③）</a:t>
                      </a:r>
                      <a:endParaRPr kumimoji="1" lang="ja-JP" altLang="en-US" sz="1200" dirty="0">
                        <a:solidFill>
                          <a:srgbClr val="FF0000"/>
                        </a:solidFill>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1889">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８．教育・保育情報の公表</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任意</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事業計画</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・教育・保育情報の公表に係る体制の整備を始めとする教育・保育情報の公表に関する事項を定めること。　</a:t>
                      </a:r>
                      <a:r>
                        <a:rPr kumimoji="1" lang="ja-JP" altLang="en-US" sz="1200" dirty="0" smtClean="0">
                          <a:solidFill>
                            <a:srgbClr val="FF0000"/>
                          </a:solidFill>
                          <a:latin typeface="HGP創英角ﾎﾟｯﾌﾟ体" panose="040B0A00000000000000" pitchFamily="50" charset="-128"/>
                          <a:ea typeface="HGP創英角ﾎﾟｯﾌﾟ体" panose="040B0A00000000000000" pitchFamily="50" charset="-128"/>
                        </a:rPr>
                        <a:t>⇒　国における全国総合システムの構築状況を踏まえ、今後検討</a:t>
                      </a:r>
                      <a:endParaRPr kumimoji="1" lang="ja-JP" altLang="en-US" sz="1200" dirty="0">
                        <a:solidFill>
                          <a:srgbClr val="FF0000"/>
                        </a:solidFill>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321">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９．労働者の職業生活と家庭生活の両立</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任意</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本体計画</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仕事と生活の調和の実現のための働き方の見直し及び仕事と子育ての両立のための基盤整備　</a:t>
                      </a:r>
                      <a:r>
                        <a:rPr kumimoji="1" lang="ja-JP" altLang="en-US" sz="1200" dirty="0" smtClean="0">
                          <a:solidFill>
                            <a:srgbClr val="FF0000"/>
                          </a:solidFill>
                          <a:latin typeface="HGP創英角ﾎﾟｯﾌﾟ体" panose="040B0A00000000000000" pitchFamily="50" charset="-128"/>
                          <a:ea typeface="HGP創英角ﾎﾟｯﾌﾟ体" panose="040B0A00000000000000" pitchFamily="50" charset="-128"/>
                        </a:rPr>
                        <a:t>⇒　本体計画に反映</a:t>
                      </a:r>
                      <a:endParaRPr kumimoji="1" lang="ja-JP" altLang="en-US" sz="1200" dirty="0">
                        <a:solidFill>
                          <a:srgbClr val="FF0000"/>
                        </a:solidFill>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タイトル 1"/>
          <p:cNvSpPr txBox="1">
            <a:spLocks/>
          </p:cNvSpPr>
          <p:nvPr/>
        </p:nvSpPr>
        <p:spPr>
          <a:xfrm>
            <a:off x="0" y="0"/>
            <a:ext cx="7020272" cy="620688"/>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smtClean="0"/>
              <a:t>１　新制度における都道府県計画の記載事項について</a:t>
            </a:r>
            <a:endParaRPr lang="ja-JP" altLang="en-US" sz="2400" b="1" dirty="0"/>
          </a:p>
        </p:txBody>
      </p:sp>
      <p:sp>
        <p:nvSpPr>
          <p:cNvPr id="5" name="テキスト ボックス 4"/>
          <p:cNvSpPr txBox="1"/>
          <p:nvPr/>
        </p:nvSpPr>
        <p:spPr>
          <a:xfrm>
            <a:off x="-18969" y="692696"/>
            <a:ext cx="9153841" cy="369332"/>
          </a:xfrm>
          <a:prstGeom prst="rect">
            <a:avLst/>
          </a:prstGeom>
          <a:noFill/>
        </p:spPr>
        <p:txBody>
          <a:bodyPr wrap="square" rtlCol="0">
            <a:spAutoFit/>
          </a:bodyPr>
          <a:lstStyle/>
          <a:p>
            <a:r>
              <a:rPr kumimoji="1" lang="ja-JP" altLang="en-US" dirty="0" smtClean="0">
                <a:latin typeface="HGP創英角ｺﾞｼｯｸUB" pitchFamily="50" charset="-128"/>
                <a:ea typeface="HGP創英角ｺﾞｼｯｸUB" pitchFamily="50" charset="-128"/>
              </a:rPr>
              <a:t>基本指針の概ねの案で示された都道府県計画の記載事項（広域調整事項を中心に）</a:t>
            </a:r>
            <a:endParaRPr kumimoji="1" lang="ja-JP" altLang="en-US" dirty="0">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4001715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4024819110"/>
              </p:ext>
            </p:extLst>
          </p:nvPr>
        </p:nvGraphicFramePr>
        <p:xfrm>
          <a:off x="186155" y="4149080"/>
          <a:ext cx="8759749" cy="2103120"/>
        </p:xfrm>
        <a:graphic>
          <a:graphicData uri="http://schemas.openxmlformats.org/drawingml/2006/table">
            <a:tbl>
              <a:tblPr>
                <a:tableStyleId>{5C22544A-7EE6-4342-B048-85BDC9FD1C3A}</a:tableStyleId>
              </a:tblPr>
              <a:tblGrid>
                <a:gridCol w="360041"/>
                <a:gridCol w="864096"/>
                <a:gridCol w="7535612"/>
              </a:tblGrid>
              <a:tr h="238126">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１</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大阪市</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大阪市</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２</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堺市</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堺市</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1655">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３</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北摂</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200" dirty="0" smtClean="0">
                          <a:latin typeface="HGSｺﾞｼｯｸM" panose="020B0600000000000000" pitchFamily="50" charset="-128"/>
                          <a:ea typeface="HGSｺﾞｼｯｸM" panose="020B0600000000000000" pitchFamily="50" charset="-128"/>
                        </a:rPr>
                        <a:t>池田市、箕面市、能勢町、豊能町、豊中市、吹田市、高槻市、島本町、茨木市、摂津市</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0127">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４</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北河内</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200" dirty="0" smtClean="0">
                          <a:latin typeface="HGSｺﾞｼｯｸM" panose="020B0600000000000000" pitchFamily="50" charset="-128"/>
                          <a:ea typeface="HGSｺﾞｼｯｸM" panose="020B0600000000000000" pitchFamily="50" charset="-128"/>
                        </a:rPr>
                        <a:t>枚方市、寝屋川市、交野市、四條畷市、大東市、門真市、守口市</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8599">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５</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中河内</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200" dirty="0" smtClean="0">
                          <a:latin typeface="HGSｺﾞｼｯｸM" panose="020B0600000000000000" pitchFamily="50" charset="-128"/>
                          <a:ea typeface="HGSｺﾞｼｯｸM" panose="020B0600000000000000" pitchFamily="50" charset="-128"/>
                        </a:rPr>
                        <a:t>東大阪市、八尾市、柏原市</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7071">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６</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南河内</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CN" altLang="en-US" sz="1200" dirty="0" smtClean="0">
                          <a:latin typeface="HGSｺﾞｼｯｸM" panose="020B0600000000000000" pitchFamily="50" charset="-128"/>
                          <a:ea typeface="HGSｺﾞｼｯｸM" panose="020B0600000000000000" pitchFamily="50" charset="-128"/>
                        </a:rPr>
                        <a:t>松原市、藤井寺市、羽曳野市、富田林市、河内長野市、大阪狭山市、太子町、河南町、千早赤阪村</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8126">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７</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泉州</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200" dirty="0" smtClean="0">
                          <a:latin typeface="HGSｺﾞｼｯｸM" panose="020B0600000000000000" pitchFamily="50" charset="-128"/>
                          <a:ea typeface="HGSｺﾞｼｯｸM" panose="020B0600000000000000" pitchFamily="50" charset="-128"/>
                        </a:rPr>
                        <a:t>高石市、泉大津市、和泉市、忠岡町、岸和田市、</a:t>
                      </a:r>
                      <a:r>
                        <a:rPr kumimoji="1" lang="ja-JP" altLang="en-US" sz="1200" dirty="0" smtClean="0">
                          <a:latin typeface="HGSｺﾞｼｯｸM" panose="020B0600000000000000" pitchFamily="50" charset="-128"/>
                          <a:ea typeface="HGSｺﾞｼｯｸM" panose="020B0600000000000000" pitchFamily="50" charset="-128"/>
                        </a:rPr>
                        <a:t>貝塚市、熊取町、泉佐野市、田尻町、泉南市、</a:t>
                      </a:r>
                      <a:endParaRPr kumimoji="1" lang="en-US" altLang="ja-JP" sz="1200" dirty="0" smtClean="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阪南市、岬町</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3</a:t>
            </a:fld>
            <a:endParaRPr kumimoji="1" lang="ja-JP" altLang="en-US"/>
          </a:p>
        </p:txBody>
      </p:sp>
      <p:sp>
        <p:nvSpPr>
          <p:cNvPr id="3" name="タイトル 1"/>
          <p:cNvSpPr txBox="1">
            <a:spLocks/>
          </p:cNvSpPr>
          <p:nvPr/>
        </p:nvSpPr>
        <p:spPr>
          <a:xfrm>
            <a:off x="0" y="0"/>
            <a:ext cx="7020272" cy="6206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smtClean="0"/>
              <a:t>２　広域調整事項について</a:t>
            </a:r>
            <a:endParaRPr lang="ja-JP" altLang="en-US" sz="2400" b="1" dirty="0"/>
          </a:p>
        </p:txBody>
      </p:sp>
      <p:sp>
        <p:nvSpPr>
          <p:cNvPr id="5" name="テキスト ボックス 4"/>
          <p:cNvSpPr txBox="1"/>
          <p:nvPr/>
        </p:nvSpPr>
        <p:spPr>
          <a:xfrm>
            <a:off x="-18969" y="692696"/>
            <a:ext cx="9033109" cy="369332"/>
          </a:xfrm>
          <a:prstGeom prst="rect">
            <a:avLst/>
          </a:prstGeom>
          <a:noFill/>
        </p:spPr>
        <p:txBody>
          <a:bodyPr wrap="square" rtlCol="0">
            <a:spAutoFit/>
          </a:bodyPr>
          <a:lstStyle/>
          <a:p>
            <a:r>
              <a:rPr kumimoji="1" lang="ja-JP" altLang="en-US" dirty="0" smtClean="0">
                <a:latin typeface="HGP創英角ｺﾞｼｯｸUB" pitchFamily="50" charset="-128"/>
                <a:ea typeface="HGP創英角ｺﾞｼｯｸUB" pitchFamily="50" charset="-128"/>
              </a:rPr>
              <a:t>論点①　区域の設定に関する事項について　</a:t>
            </a:r>
            <a:endParaRPr kumimoji="1" lang="ja-JP" altLang="en-US" dirty="0">
              <a:latin typeface="HGP創英角ｺﾞｼｯｸUB" pitchFamily="50" charset="-128"/>
              <a:ea typeface="HGP創英角ｺﾞｼｯｸUB" pitchFamily="50" charset="-128"/>
            </a:endParaRPr>
          </a:p>
        </p:txBody>
      </p:sp>
      <p:sp>
        <p:nvSpPr>
          <p:cNvPr id="6" name="正方形/長方形 5"/>
          <p:cNvSpPr/>
          <p:nvPr/>
        </p:nvSpPr>
        <p:spPr>
          <a:xfrm>
            <a:off x="104633" y="1196752"/>
            <a:ext cx="8906636" cy="864096"/>
          </a:xfrm>
          <a:prstGeom prst="rect">
            <a:avLst/>
          </a:prstGeom>
          <a:solidFill>
            <a:schemeClr val="accent6">
              <a:lumMod val="20000"/>
              <a:lumOff val="80000"/>
            </a:schemeClr>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u="sng" dirty="0" smtClean="0">
                <a:solidFill>
                  <a:schemeClr val="tx1"/>
                </a:solidFill>
                <a:latin typeface="HGP創英角ｺﾞｼｯｸUB" pitchFamily="50" charset="-128"/>
                <a:ea typeface="HGP創英角ｺﾞｼｯｸUB" pitchFamily="50" charset="-128"/>
              </a:rPr>
              <a:t>基本指針の概ねの案から</a:t>
            </a:r>
            <a:endParaRPr kumimoji="1" lang="en-US" altLang="ja-JP" sz="1600" u="sng" dirty="0" smtClean="0">
              <a:solidFill>
                <a:schemeClr val="tx1"/>
              </a:solidFill>
              <a:latin typeface="HGP創英角ｺﾞｼｯｸUB" pitchFamily="50" charset="-128"/>
              <a:ea typeface="HGP創英角ｺﾞｼｯｸUB" pitchFamily="50" charset="-128"/>
            </a:endParaRPr>
          </a:p>
          <a:p>
            <a:r>
              <a:rPr lang="ja-JP" altLang="en-US" dirty="0" smtClean="0">
                <a:solidFill>
                  <a:schemeClr val="tx1"/>
                </a:solidFill>
              </a:rPr>
              <a:t>　</a:t>
            </a:r>
            <a:r>
              <a:rPr lang="ja-JP" altLang="en-US" sz="1400" dirty="0" smtClean="0">
                <a:solidFill>
                  <a:schemeClr val="tx1"/>
                </a:solidFill>
                <a:latin typeface="HG丸ｺﾞｼｯｸM-PRO" pitchFamily="50" charset="-128"/>
                <a:ea typeface="HG丸ｺﾞｼｯｸM-PRO" pitchFamily="50" charset="-128"/>
              </a:rPr>
              <a:t>都道府県</a:t>
            </a:r>
            <a:r>
              <a:rPr lang="ja-JP" altLang="en-US" sz="1400" dirty="0">
                <a:solidFill>
                  <a:schemeClr val="tx1"/>
                </a:solidFill>
                <a:latin typeface="HG丸ｺﾞｼｯｸM-PRO" pitchFamily="50" charset="-128"/>
                <a:ea typeface="HG丸ｺﾞｼｯｸM-PRO" pitchFamily="50" charset="-128"/>
              </a:rPr>
              <a:t>は、「量の見込み」・「確保方策」を設定する単位として、市町村が定める教育・保育</a:t>
            </a:r>
            <a:r>
              <a:rPr lang="ja-JP" altLang="en-US" sz="1400" dirty="0" smtClean="0">
                <a:solidFill>
                  <a:schemeClr val="tx1"/>
                </a:solidFill>
                <a:latin typeface="HG丸ｺﾞｼｯｸM-PRO" pitchFamily="50" charset="-128"/>
                <a:ea typeface="HG丸ｺﾞｼｯｸM-PRO" pitchFamily="50" charset="-128"/>
              </a:rPr>
              <a:t>提供区域</a:t>
            </a:r>
            <a:r>
              <a:rPr lang="ja-JP" altLang="en-US" sz="1400" dirty="0">
                <a:solidFill>
                  <a:schemeClr val="tx1"/>
                </a:solidFill>
                <a:latin typeface="HG丸ｺﾞｼｯｸM-PRO" pitchFamily="50" charset="-128"/>
                <a:ea typeface="HG丸ｺﾞｼｯｸM-PRO" pitchFamily="50" charset="-128"/>
              </a:rPr>
              <a:t>を勘案して、隣接市町村等における広域利用の実態を踏まえた区域を</a:t>
            </a:r>
            <a:r>
              <a:rPr lang="ja-JP" altLang="en-US" sz="1400" dirty="0" smtClean="0">
                <a:solidFill>
                  <a:schemeClr val="tx1"/>
                </a:solidFill>
                <a:latin typeface="HG丸ｺﾞｼｯｸM-PRO" pitchFamily="50" charset="-128"/>
                <a:ea typeface="HG丸ｺﾞｼｯｸM-PRO" pitchFamily="50" charset="-128"/>
              </a:rPr>
              <a:t>設定することになっている。</a:t>
            </a:r>
            <a:endParaRPr kumimoji="1" lang="ja-JP" altLang="en-US" sz="1400" dirty="0">
              <a:solidFill>
                <a:schemeClr val="tx1"/>
              </a:solidFill>
              <a:latin typeface="HG丸ｺﾞｼｯｸM-PRO" pitchFamily="50" charset="-128"/>
              <a:ea typeface="HG丸ｺﾞｼｯｸM-PRO" pitchFamily="50" charset="-128"/>
            </a:endParaRPr>
          </a:p>
        </p:txBody>
      </p:sp>
      <p:sp>
        <p:nvSpPr>
          <p:cNvPr id="8" name="正方形/長方形 7"/>
          <p:cNvSpPr/>
          <p:nvPr/>
        </p:nvSpPr>
        <p:spPr>
          <a:xfrm>
            <a:off x="112712" y="2276872"/>
            <a:ext cx="8906636" cy="1008112"/>
          </a:xfrm>
          <a:prstGeom prst="rect">
            <a:avLst/>
          </a:prstGeom>
          <a:solidFill>
            <a:schemeClr val="accent6">
              <a:lumMod val="20000"/>
              <a:lumOff val="80000"/>
            </a:schemeClr>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u="sng" dirty="0" smtClean="0">
                <a:solidFill>
                  <a:schemeClr val="tx1"/>
                </a:solidFill>
                <a:latin typeface="HGP創英角ｺﾞｼｯｸUB" pitchFamily="50" charset="-128"/>
                <a:ea typeface="HGP創英角ｺﾞｼｯｸUB" pitchFamily="50" charset="-128"/>
              </a:rPr>
              <a:t>大阪府の対応方針</a:t>
            </a:r>
            <a:endParaRPr kumimoji="1" lang="en-US" altLang="ja-JP" sz="1600" u="sng" dirty="0" smtClean="0">
              <a:solidFill>
                <a:schemeClr val="tx1"/>
              </a:solidFill>
              <a:latin typeface="HGP創英角ｺﾞｼｯｸUB" pitchFamily="50" charset="-128"/>
              <a:ea typeface="HGP創英角ｺﾞｼｯｸUB" pitchFamily="50" charset="-128"/>
            </a:endParaRPr>
          </a:p>
          <a:p>
            <a:r>
              <a:rPr lang="ja-JP" altLang="en-US" dirty="0" smtClean="0">
                <a:solidFill>
                  <a:schemeClr val="tx1"/>
                </a:solidFill>
              </a:rPr>
              <a:t>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幼稚園、認定こども園の広域利用を踏まえ、大阪府</a:t>
            </a:r>
            <a:r>
              <a:rPr lang="ja-JP" altLang="en-US" sz="1400" dirty="0">
                <a:solidFill>
                  <a:schemeClr val="tx1"/>
                </a:solidFill>
                <a:latin typeface="HG丸ｺﾞｼｯｸM-PRO" pitchFamily="50" charset="-128"/>
                <a:ea typeface="HG丸ｺﾞｼｯｸM-PRO" pitchFamily="50" charset="-128"/>
              </a:rPr>
              <a:t>における区域は、１号、２号、３号認定共通で、市町村圏域会議のブロック</a:t>
            </a:r>
            <a:r>
              <a:rPr lang="ja-JP" altLang="en-US" sz="1400" dirty="0" smtClean="0">
                <a:solidFill>
                  <a:schemeClr val="tx1"/>
                </a:solidFill>
                <a:latin typeface="HG丸ｺﾞｼｯｸM-PRO" pitchFamily="50" charset="-128"/>
                <a:ea typeface="HG丸ｺﾞｼｯｸM-PRO" pitchFamily="50" charset="-128"/>
              </a:rPr>
              <a:t>割（７ブロック）を</a:t>
            </a:r>
            <a:r>
              <a:rPr lang="ja-JP" altLang="en-US" sz="1400" dirty="0">
                <a:solidFill>
                  <a:schemeClr val="tx1"/>
                </a:solidFill>
                <a:latin typeface="HG丸ｺﾞｼｯｸM-PRO" pitchFamily="50" charset="-128"/>
                <a:ea typeface="HG丸ｺﾞｼｯｸM-PRO" pitchFamily="50" charset="-128"/>
              </a:rPr>
              <a:t>大阪府が設定する</a:t>
            </a:r>
            <a:r>
              <a:rPr lang="ja-JP" altLang="en-US" sz="1400" dirty="0" smtClean="0">
                <a:solidFill>
                  <a:schemeClr val="tx1"/>
                </a:solidFill>
                <a:latin typeface="HG丸ｺﾞｼｯｸM-PRO" pitchFamily="50" charset="-128"/>
                <a:ea typeface="HG丸ｺﾞｼｯｸM-PRO" pitchFamily="50" charset="-128"/>
              </a:rPr>
              <a:t>区域と</a:t>
            </a:r>
            <a:r>
              <a:rPr lang="ja-JP" altLang="en-US" sz="1400" dirty="0">
                <a:solidFill>
                  <a:schemeClr val="tx1"/>
                </a:solidFill>
                <a:latin typeface="HG丸ｺﾞｼｯｸM-PRO" pitchFamily="50" charset="-128"/>
                <a:ea typeface="HG丸ｺﾞｼｯｸM-PRO" pitchFamily="50" charset="-128"/>
              </a:rPr>
              <a:t>する</a:t>
            </a:r>
            <a:r>
              <a:rPr lang="ja-JP" altLang="en-US" sz="1400" dirty="0" smtClean="0">
                <a:solidFill>
                  <a:schemeClr val="tx1"/>
                </a:solidFill>
                <a:latin typeface="HG丸ｺﾞｼｯｸM-PRO" pitchFamily="50" charset="-128"/>
                <a:ea typeface="HG丸ｺﾞｼｯｸM-PRO" pitchFamily="50" charset="-128"/>
              </a:rPr>
              <a:t>。</a:t>
            </a:r>
            <a:endParaRPr lang="en-US" altLang="ja-JP" sz="1400" dirty="0" smtClean="0">
              <a:solidFill>
                <a:schemeClr val="tx1"/>
              </a:solidFill>
              <a:latin typeface="HG丸ｺﾞｼｯｸM-PRO" pitchFamily="50" charset="-128"/>
              <a:ea typeface="HG丸ｺﾞｼｯｸM-PRO" pitchFamily="50" charset="-128"/>
            </a:endParaRPr>
          </a:p>
          <a:p>
            <a:r>
              <a:rPr lang="ja-JP" altLang="en-US" sz="1400" dirty="0" smtClean="0">
                <a:solidFill>
                  <a:schemeClr val="tx1"/>
                </a:solidFill>
                <a:latin typeface="HG丸ｺﾞｼｯｸM-PRO" pitchFamily="50" charset="-128"/>
                <a:ea typeface="HG丸ｺﾞｼｯｸM-PRO" pitchFamily="50" charset="-128"/>
              </a:rPr>
              <a:t>　ただし、区域をまたがる利用を妨げるものではなく、認可、認定にあたって十分に配慮する。</a:t>
            </a:r>
            <a:endParaRPr kumimoji="1" lang="ja-JP" altLang="en-US" sz="1400" dirty="0">
              <a:solidFill>
                <a:schemeClr val="tx1"/>
              </a:solidFill>
              <a:latin typeface="HG丸ｺﾞｼｯｸM-PRO" pitchFamily="50" charset="-128"/>
              <a:ea typeface="HG丸ｺﾞｼｯｸM-PRO" pitchFamily="50" charset="-128"/>
            </a:endParaRPr>
          </a:p>
        </p:txBody>
      </p:sp>
      <p:sp>
        <p:nvSpPr>
          <p:cNvPr id="10" name="テキスト ボックス 9"/>
          <p:cNvSpPr txBox="1"/>
          <p:nvPr/>
        </p:nvSpPr>
        <p:spPr>
          <a:xfrm>
            <a:off x="112712" y="3501008"/>
            <a:ext cx="8886662" cy="553998"/>
          </a:xfrm>
          <a:prstGeom prst="rect">
            <a:avLst/>
          </a:prstGeom>
          <a:noFill/>
        </p:spPr>
        <p:txBody>
          <a:bodyPr wrap="square" rtlCol="0">
            <a:spAutoFit/>
          </a:bodyPr>
          <a:lstStyle/>
          <a:p>
            <a:r>
              <a:rPr kumimoji="1" lang="ja-JP" altLang="en-US" sz="1600" dirty="0" smtClean="0">
                <a:solidFill>
                  <a:srgbClr val="FF0000"/>
                </a:solidFill>
                <a:latin typeface="HGP創英角ﾎﾟｯﾌﾟ体" panose="040B0A00000000000000" pitchFamily="50" charset="-128"/>
                <a:ea typeface="HGP創英角ﾎﾟｯﾌﾟ体" panose="040B0A00000000000000" pitchFamily="50" charset="-128"/>
              </a:rPr>
              <a:t>大阪府が都道府県計画で設定する区域（１～３号認定共通）</a:t>
            </a:r>
            <a:endParaRPr kumimoji="1" lang="en-US" altLang="ja-JP" sz="1600" dirty="0" smtClean="0">
              <a:solidFill>
                <a:srgbClr val="FF0000"/>
              </a:solidFill>
              <a:latin typeface="HGP創英角ﾎﾟｯﾌﾟ体" panose="040B0A00000000000000" pitchFamily="50" charset="-128"/>
              <a:ea typeface="HGP創英角ﾎﾟｯﾌﾟ体" panose="040B0A00000000000000" pitchFamily="50" charset="-128"/>
            </a:endParaRPr>
          </a:p>
          <a:p>
            <a:r>
              <a:rPr lang="ja-JP" altLang="en-US" sz="1400" dirty="0" smtClean="0">
                <a:latin typeface="HGPｺﾞｼｯｸE" panose="020B0900000000000000" pitchFamily="50" charset="-128"/>
                <a:ea typeface="HGPｺﾞｼｯｸE" panose="020B0900000000000000" pitchFamily="50" charset="-128"/>
              </a:rPr>
              <a:t>（大阪府が行う認定こども園、保育所の認可</a:t>
            </a:r>
            <a:r>
              <a:rPr lang="ja-JP" altLang="en-US" sz="1400" dirty="0">
                <a:latin typeface="HGPｺﾞｼｯｸE" panose="020B0900000000000000" pitchFamily="50" charset="-128"/>
                <a:ea typeface="HGPｺﾞｼｯｸE" panose="020B0900000000000000" pitchFamily="50" charset="-128"/>
              </a:rPr>
              <a:t>、</a:t>
            </a:r>
            <a:r>
              <a:rPr lang="ja-JP" altLang="en-US" sz="1400" dirty="0" smtClean="0">
                <a:latin typeface="HGPｺﾞｼｯｸE" panose="020B0900000000000000" pitchFamily="50" charset="-128"/>
                <a:ea typeface="HGPｺﾞｼｯｸE" panose="020B0900000000000000" pitchFamily="50" charset="-128"/>
              </a:rPr>
              <a:t>認定にかかる需給</a:t>
            </a:r>
            <a:r>
              <a:rPr lang="ja-JP" altLang="en-US" sz="1400" dirty="0">
                <a:latin typeface="HGPｺﾞｼｯｸE" panose="020B0900000000000000" pitchFamily="50" charset="-128"/>
                <a:ea typeface="HGPｺﾞｼｯｸE" panose="020B0900000000000000" pitchFamily="50" charset="-128"/>
              </a:rPr>
              <a:t>調整の判断</a:t>
            </a:r>
            <a:r>
              <a:rPr lang="ja-JP" altLang="en-US" sz="1400" dirty="0" smtClean="0">
                <a:latin typeface="HGPｺﾞｼｯｸE" panose="020B0900000000000000" pitchFamily="50" charset="-128"/>
                <a:ea typeface="HGPｺﾞｼｯｸE" panose="020B0900000000000000" pitchFamily="50" charset="-128"/>
              </a:rPr>
              <a:t>基準となる区域）</a:t>
            </a:r>
            <a:endParaRPr kumimoji="1" lang="ja-JP" altLang="en-US" sz="14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627045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テキスト ボックス 38"/>
          <p:cNvSpPr txBox="1"/>
          <p:nvPr/>
        </p:nvSpPr>
        <p:spPr>
          <a:xfrm>
            <a:off x="104633" y="6097879"/>
            <a:ext cx="8915334" cy="738664"/>
          </a:xfrm>
          <a:prstGeom prst="rect">
            <a:avLst/>
          </a:prstGeom>
          <a:noFill/>
        </p:spPr>
        <p:txBody>
          <a:bodyPr wrap="square" rtlCol="0">
            <a:spAutoFit/>
          </a:bodyPr>
          <a:lstStyle/>
          <a:p>
            <a:r>
              <a:rPr lang="ja-JP" altLang="en-US" sz="1400" b="1" dirty="0">
                <a:solidFill>
                  <a:srgbClr val="002060"/>
                </a:solidFill>
                <a:latin typeface="HG丸ｺﾞｼｯｸM-PRO" panose="020F0600000000000000" pitchFamily="50" charset="-128"/>
                <a:ea typeface="HG丸ｺﾞｼｯｸM-PRO" panose="020F0600000000000000" pitchFamily="50" charset="-128"/>
              </a:rPr>
              <a:t>政令市・中核市では、各市がそれぞれ「市町村計画で定める数」を設定する</a:t>
            </a:r>
            <a:r>
              <a:rPr lang="ja-JP" altLang="en-US" sz="1400" b="1" dirty="0" smtClean="0">
                <a:solidFill>
                  <a:srgbClr val="002060"/>
                </a:solidFill>
                <a:latin typeface="HG丸ｺﾞｼｯｸM-PRO" panose="020F0600000000000000" pitchFamily="50" charset="-128"/>
                <a:ea typeface="HG丸ｺﾞｼｯｸM-PRO" panose="020F0600000000000000" pitchFamily="50" charset="-128"/>
              </a:rPr>
              <a:t>。</a:t>
            </a:r>
            <a:endParaRPr lang="en-US" altLang="ja-JP" sz="1400" b="1" dirty="0" smtClean="0">
              <a:solidFill>
                <a:srgbClr val="002060"/>
              </a:solidFill>
              <a:latin typeface="HG丸ｺﾞｼｯｸM-PRO" panose="020F0600000000000000" pitchFamily="50" charset="-128"/>
              <a:ea typeface="HG丸ｺﾞｼｯｸM-PRO" panose="020F0600000000000000" pitchFamily="50" charset="-128"/>
            </a:endParaRPr>
          </a:p>
          <a:p>
            <a:r>
              <a:rPr lang="ja-JP" altLang="en-US" sz="1400" b="1" dirty="0" smtClean="0">
                <a:solidFill>
                  <a:srgbClr val="002060"/>
                </a:solidFill>
                <a:latin typeface="HG丸ｺﾞｼｯｸM-PRO" panose="020F0600000000000000" pitchFamily="50" charset="-128"/>
                <a:ea typeface="HG丸ｺﾞｼｯｸM-PRO" panose="020F0600000000000000" pitchFamily="50" charset="-128"/>
              </a:rPr>
              <a:t>その</a:t>
            </a:r>
            <a:r>
              <a:rPr lang="ja-JP" altLang="en-US" sz="1400" b="1" dirty="0">
                <a:solidFill>
                  <a:srgbClr val="002060"/>
                </a:solidFill>
                <a:latin typeface="HG丸ｺﾞｼｯｸM-PRO" panose="020F0600000000000000" pitchFamily="50" charset="-128"/>
                <a:ea typeface="HG丸ｺﾞｼｯｸM-PRO" panose="020F0600000000000000" pitchFamily="50" charset="-128"/>
              </a:rPr>
              <a:t>ため、大阪府の計画で定める数は政令市・中核市を除いた市町村における数となる</a:t>
            </a:r>
            <a:r>
              <a:rPr lang="ja-JP" altLang="en-US" sz="1400" b="1" dirty="0" smtClean="0">
                <a:solidFill>
                  <a:srgbClr val="002060"/>
                </a:solidFill>
                <a:latin typeface="HG丸ｺﾞｼｯｸM-PRO" panose="020F0600000000000000" pitchFamily="50" charset="-128"/>
                <a:ea typeface="HG丸ｺﾞｼｯｸM-PRO" panose="020F0600000000000000" pitchFamily="50" charset="-128"/>
              </a:rPr>
              <a:t>。</a:t>
            </a:r>
            <a:endParaRPr lang="en-US" altLang="ja-JP" sz="1400" b="1" dirty="0" smtClean="0">
              <a:solidFill>
                <a:srgbClr val="002060"/>
              </a:solidFill>
              <a:latin typeface="HG丸ｺﾞｼｯｸM-PRO" panose="020F0600000000000000" pitchFamily="50" charset="-128"/>
              <a:ea typeface="HG丸ｺﾞｼｯｸM-PRO" panose="020F0600000000000000" pitchFamily="50" charset="-128"/>
            </a:endParaRPr>
          </a:p>
          <a:p>
            <a:r>
              <a:rPr lang="ja-JP" altLang="en-US" sz="1400" b="1" dirty="0" smtClean="0">
                <a:solidFill>
                  <a:srgbClr val="002060"/>
                </a:solidFill>
                <a:latin typeface="HG丸ｺﾞｼｯｸM-PRO" panose="020F0600000000000000" pitchFamily="50" charset="-128"/>
                <a:ea typeface="HG丸ｺﾞｼｯｸM-PRO" panose="020F0600000000000000" pitchFamily="50" charset="-128"/>
              </a:rPr>
              <a:t>（政令</a:t>
            </a:r>
            <a:r>
              <a:rPr lang="ja-JP" altLang="en-US" sz="1400" b="1" dirty="0">
                <a:solidFill>
                  <a:srgbClr val="002060"/>
                </a:solidFill>
                <a:latin typeface="HG丸ｺﾞｼｯｸM-PRO" panose="020F0600000000000000" pitchFamily="50" charset="-128"/>
                <a:ea typeface="HG丸ｺﾞｼｯｸM-PRO" panose="020F0600000000000000" pitchFamily="50" charset="-128"/>
              </a:rPr>
              <a:t>市・中核市と協議し、府内で</a:t>
            </a:r>
            <a:r>
              <a:rPr lang="ja-JP" altLang="en-US" sz="1400" b="1" dirty="0" smtClean="0">
                <a:solidFill>
                  <a:srgbClr val="002060"/>
                </a:solidFill>
                <a:latin typeface="HG丸ｺﾞｼｯｸM-PRO" panose="020F0600000000000000" pitchFamily="50" charset="-128"/>
                <a:ea typeface="HG丸ｺﾞｼｯｸM-PRO" panose="020F0600000000000000" pitchFamily="50" charset="-128"/>
              </a:rPr>
              <a:t>整合性がとれた</a:t>
            </a:r>
            <a:r>
              <a:rPr lang="ja-JP" altLang="en-US" sz="1400" b="1" dirty="0">
                <a:solidFill>
                  <a:srgbClr val="002060"/>
                </a:solidFill>
                <a:latin typeface="HG丸ｺﾞｼｯｸM-PRO" panose="020F0600000000000000" pitchFamily="50" charset="-128"/>
                <a:ea typeface="HG丸ｺﾞｼｯｸM-PRO" panose="020F0600000000000000" pitchFamily="50" charset="-128"/>
              </a:rPr>
              <a:t>ものとする必要がある。）</a:t>
            </a:r>
            <a:endParaRPr kumimoji="1" lang="ja-JP" altLang="en-US" sz="1200" b="1" dirty="0">
              <a:solidFill>
                <a:srgbClr val="002060"/>
              </a:solidFill>
              <a:latin typeface="HG丸ｺﾞｼｯｸM-PRO" panose="020F0600000000000000" pitchFamily="50" charset="-128"/>
              <a:ea typeface="HG丸ｺﾞｼｯｸM-PRO" panose="020F0600000000000000" pitchFamily="50" charset="-128"/>
            </a:endParaRPr>
          </a:p>
        </p:txBody>
      </p:sp>
      <p:grpSp>
        <p:nvGrpSpPr>
          <p:cNvPr id="2" name="グループ化 1"/>
          <p:cNvGrpSpPr/>
          <p:nvPr/>
        </p:nvGrpSpPr>
        <p:grpSpPr>
          <a:xfrm>
            <a:off x="172676" y="2109385"/>
            <a:ext cx="8847291" cy="2775881"/>
            <a:chOff x="502277" y="2937260"/>
            <a:chExt cx="8151401" cy="3780439"/>
          </a:xfrm>
        </p:grpSpPr>
        <p:sp>
          <p:nvSpPr>
            <p:cNvPr id="10" name="テキスト ボックス 9"/>
            <p:cNvSpPr txBox="1"/>
            <p:nvPr/>
          </p:nvSpPr>
          <p:spPr>
            <a:xfrm>
              <a:off x="502277" y="2937260"/>
              <a:ext cx="1728192" cy="338554"/>
            </a:xfrm>
            <a:prstGeom prst="rect">
              <a:avLst/>
            </a:prstGeom>
            <a:noFill/>
          </p:spPr>
          <p:txBody>
            <a:bodyPr wrap="square" rtlCol="0">
              <a:spAutoFit/>
            </a:bodyPr>
            <a:lstStyle/>
            <a:p>
              <a:r>
                <a:rPr kumimoji="1" lang="ja-JP" altLang="en-US" sz="1600" u="sng" dirty="0" smtClean="0">
                  <a:latin typeface="HGP創英角ｺﾞｼｯｸUB" pitchFamily="50" charset="-128"/>
                  <a:ea typeface="HGP創英角ｺﾞｼｯｸUB" pitchFamily="50" charset="-128"/>
                </a:rPr>
                <a:t>原則としては</a:t>
              </a:r>
              <a:endParaRPr kumimoji="1" lang="ja-JP" altLang="en-US" sz="1600" u="sng" dirty="0">
                <a:latin typeface="HGP創英角ｺﾞｼｯｸUB" pitchFamily="50" charset="-128"/>
                <a:ea typeface="HGP創英角ｺﾞｼｯｸUB" pitchFamily="50" charset="-128"/>
              </a:endParaRPr>
            </a:p>
          </p:txBody>
        </p:sp>
        <p:sp>
          <p:nvSpPr>
            <p:cNvPr id="19" name="正方形/長方形 18"/>
            <p:cNvSpPr/>
            <p:nvPr/>
          </p:nvSpPr>
          <p:spPr>
            <a:xfrm>
              <a:off x="576630" y="5838426"/>
              <a:ext cx="2771234" cy="879273"/>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solidFill>
                    <a:schemeClr val="tx1"/>
                  </a:solidFill>
                  <a:latin typeface="HG丸ｺﾞｼｯｸM-PRO" pitchFamily="50" charset="-128"/>
                  <a:ea typeface="HG丸ｺﾞｼｯｸM-PRO" pitchFamily="50" charset="-128"/>
                </a:rPr>
                <a:t>新たに認可・認定すると、「需要量＜供給量」となり、需要量を超える部分は</a:t>
              </a:r>
              <a:r>
                <a:rPr lang="ja-JP" altLang="en-US" sz="1200" dirty="0" smtClean="0">
                  <a:solidFill>
                    <a:schemeClr val="tx1"/>
                  </a:solidFill>
                  <a:latin typeface="HG丸ｺﾞｼｯｸM-PRO" pitchFamily="50" charset="-128"/>
                  <a:ea typeface="HG丸ｺﾞｼｯｸM-PRO" pitchFamily="50" charset="-128"/>
                </a:rPr>
                <a:t>認可する必要がない</a:t>
              </a:r>
              <a:endParaRPr kumimoji="1" lang="ja-JP" altLang="en-US" sz="1200" dirty="0">
                <a:solidFill>
                  <a:schemeClr val="tx1"/>
                </a:solidFill>
                <a:latin typeface="HG丸ｺﾞｼｯｸM-PRO" pitchFamily="50" charset="-128"/>
                <a:ea typeface="HG丸ｺﾞｼｯｸM-PRO" pitchFamily="50" charset="-128"/>
              </a:endParaRPr>
            </a:p>
          </p:txBody>
        </p:sp>
        <p:cxnSp>
          <p:nvCxnSpPr>
            <p:cNvPr id="26" name="直線矢印コネクタ 25"/>
            <p:cNvCxnSpPr/>
            <p:nvPr/>
          </p:nvCxnSpPr>
          <p:spPr>
            <a:xfrm>
              <a:off x="3347864" y="4638500"/>
              <a:ext cx="1700394" cy="0"/>
            </a:xfrm>
            <a:prstGeom prst="straightConnector1">
              <a:avLst/>
            </a:prstGeom>
            <a:ln w="127000">
              <a:tailEnd type="arrow" w="med" len="sm"/>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5436966" y="2937260"/>
              <a:ext cx="3161509" cy="338554"/>
            </a:xfrm>
            <a:prstGeom prst="rect">
              <a:avLst/>
            </a:prstGeom>
            <a:noFill/>
          </p:spPr>
          <p:txBody>
            <a:bodyPr wrap="square" rtlCol="0">
              <a:spAutoFit/>
            </a:bodyPr>
            <a:lstStyle/>
            <a:p>
              <a:r>
                <a:rPr kumimoji="1" lang="ja-JP" altLang="en-US" sz="1600" u="sng" dirty="0" smtClean="0">
                  <a:latin typeface="HGP創英角ｺﾞｼｯｸUB" pitchFamily="50" charset="-128"/>
                  <a:ea typeface="HGP創英角ｺﾞｼｯｸUB" pitchFamily="50" charset="-128"/>
                </a:rPr>
                <a:t>認定こども園への移行促進のため</a:t>
              </a:r>
              <a:endParaRPr kumimoji="1" lang="ja-JP" altLang="en-US" sz="1600" u="sng" dirty="0">
                <a:latin typeface="HGP創英角ｺﾞｼｯｸUB" pitchFamily="50" charset="-128"/>
                <a:ea typeface="HGP創英角ｺﾞｼｯｸUB" pitchFamily="50" charset="-128"/>
              </a:endParaRPr>
            </a:p>
          </p:txBody>
        </p:sp>
        <p:grpSp>
          <p:nvGrpSpPr>
            <p:cNvPr id="48" name="グループ化 47"/>
            <p:cNvGrpSpPr/>
            <p:nvPr/>
          </p:nvGrpSpPr>
          <p:grpSpPr>
            <a:xfrm>
              <a:off x="663624" y="3574886"/>
              <a:ext cx="2396207" cy="2263864"/>
              <a:chOff x="323528" y="2919974"/>
              <a:chExt cx="2396207" cy="2988689"/>
            </a:xfrm>
          </p:grpSpPr>
          <p:sp>
            <p:nvSpPr>
              <p:cNvPr id="11" name="正方形/長方形 10"/>
              <p:cNvSpPr/>
              <p:nvPr/>
            </p:nvSpPr>
            <p:spPr>
              <a:xfrm>
                <a:off x="1186719" y="3573017"/>
                <a:ext cx="432048" cy="180020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323528" y="3284984"/>
                <a:ext cx="432048" cy="2088232"/>
              </a:xfrm>
              <a:prstGeom prst="rect">
                <a:avLst/>
              </a:prstGeom>
              <a:solidFill>
                <a:schemeClr val="accent6">
                  <a:alpha val="5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187624" y="3013720"/>
                <a:ext cx="432048" cy="576064"/>
              </a:xfrm>
              <a:prstGeom prst="rect">
                <a:avLst/>
              </a:prstGeom>
              <a:pattFill prst="wdUpDiag">
                <a:fgClr>
                  <a:schemeClr val="accent3"/>
                </a:fgClr>
                <a:bgClr>
                  <a:schemeClr val="bg1"/>
                </a:bgClr>
              </a:patt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323528" y="5410640"/>
                <a:ext cx="576064" cy="498023"/>
              </a:xfrm>
              <a:prstGeom prst="rect">
                <a:avLst/>
              </a:prstGeom>
              <a:noFill/>
            </p:spPr>
            <p:txBody>
              <a:bodyPr wrap="square" rtlCol="0">
                <a:spAutoFit/>
              </a:bodyPr>
              <a:lstStyle/>
              <a:p>
                <a:r>
                  <a:rPr kumimoji="1" lang="ja-JP" altLang="en-US" sz="1200" b="1" dirty="0" smtClean="0"/>
                  <a:t>需要</a:t>
                </a:r>
                <a:endParaRPr kumimoji="1" lang="ja-JP" altLang="en-US" sz="1200" b="1" dirty="0"/>
              </a:p>
            </p:txBody>
          </p:sp>
          <p:sp>
            <p:nvSpPr>
              <p:cNvPr id="15" name="テキスト ボックス 14"/>
              <p:cNvSpPr txBox="1"/>
              <p:nvPr/>
            </p:nvSpPr>
            <p:spPr>
              <a:xfrm>
                <a:off x="1186719" y="5386468"/>
                <a:ext cx="576064" cy="498024"/>
              </a:xfrm>
              <a:prstGeom prst="rect">
                <a:avLst/>
              </a:prstGeom>
              <a:noFill/>
            </p:spPr>
            <p:txBody>
              <a:bodyPr wrap="square" rtlCol="0">
                <a:spAutoFit/>
              </a:bodyPr>
              <a:lstStyle/>
              <a:p>
                <a:r>
                  <a:rPr kumimoji="1" lang="ja-JP" altLang="en-US" sz="1200" b="1" dirty="0" smtClean="0"/>
                  <a:t>供給</a:t>
                </a:r>
                <a:endParaRPr kumimoji="1" lang="ja-JP" altLang="en-US" sz="1400" b="1" dirty="0"/>
              </a:p>
            </p:txBody>
          </p:sp>
          <p:sp>
            <p:nvSpPr>
              <p:cNvPr id="16" name="右中かっこ 15"/>
              <p:cNvSpPr/>
              <p:nvPr/>
            </p:nvSpPr>
            <p:spPr>
              <a:xfrm>
                <a:off x="1691680" y="3031085"/>
                <a:ext cx="159652" cy="576064"/>
              </a:xfrm>
              <a:prstGeom prst="rightBrace">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テキスト ボックス 16"/>
              <p:cNvSpPr txBox="1"/>
              <p:nvPr/>
            </p:nvSpPr>
            <p:spPr>
              <a:xfrm>
                <a:off x="1943911" y="2919974"/>
                <a:ext cx="775824" cy="830039"/>
              </a:xfrm>
              <a:prstGeom prst="rect">
                <a:avLst/>
              </a:prstGeom>
              <a:noFill/>
            </p:spPr>
            <p:txBody>
              <a:bodyPr wrap="square" rtlCol="0">
                <a:spAutoFit/>
              </a:bodyPr>
              <a:lstStyle/>
              <a:p>
                <a:r>
                  <a:rPr kumimoji="1" lang="ja-JP" altLang="en-US" sz="1200" b="1" dirty="0" smtClean="0"/>
                  <a:t>認可等</a:t>
                </a:r>
                <a:endParaRPr kumimoji="1" lang="en-US" altLang="ja-JP" sz="1200" b="1" dirty="0" smtClean="0"/>
              </a:p>
              <a:p>
                <a:r>
                  <a:rPr kumimoji="1" lang="ja-JP" altLang="en-US" sz="1200" b="1" dirty="0" smtClean="0"/>
                  <a:t>申請</a:t>
                </a:r>
                <a:endParaRPr kumimoji="1" lang="ja-JP" altLang="en-US" sz="1200" b="1" dirty="0"/>
              </a:p>
            </p:txBody>
          </p:sp>
          <p:cxnSp>
            <p:nvCxnSpPr>
              <p:cNvPr id="45" name="直線コネクタ 44"/>
              <p:cNvCxnSpPr/>
              <p:nvPr/>
            </p:nvCxnSpPr>
            <p:spPr>
              <a:xfrm>
                <a:off x="755576" y="5373216"/>
                <a:ext cx="432048"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a:endCxn id="13" idx="3"/>
              </p:cNvCxnSpPr>
              <p:nvPr/>
            </p:nvCxnSpPr>
            <p:spPr>
              <a:xfrm>
                <a:off x="771212" y="3284984"/>
                <a:ext cx="848460" cy="16768"/>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6" name="正方形/長方形 65"/>
            <p:cNvSpPr/>
            <p:nvPr/>
          </p:nvSpPr>
          <p:spPr>
            <a:xfrm>
              <a:off x="5436966" y="5832949"/>
              <a:ext cx="2931514" cy="884750"/>
            </a:xfrm>
            <a:prstGeom prst="rect">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solidFill>
                    <a:schemeClr val="tx1"/>
                  </a:solidFill>
                  <a:latin typeface="HG丸ｺﾞｼｯｸM-PRO" pitchFamily="50" charset="-128"/>
                  <a:ea typeface="HG丸ｺﾞｼｯｸM-PRO" pitchFamily="50" charset="-128"/>
                </a:rPr>
                <a:t>大阪府</a:t>
              </a:r>
              <a:r>
                <a:rPr lang="ja-JP" altLang="en-US" sz="1200" dirty="0" smtClean="0">
                  <a:solidFill>
                    <a:schemeClr val="tx1"/>
                  </a:solidFill>
                  <a:latin typeface="HG丸ｺﾞｼｯｸM-PRO" pitchFamily="50" charset="-128"/>
                  <a:ea typeface="HG丸ｺﾞｼｯｸM-PRO" pitchFamily="50" charset="-128"/>
                </a:rPr>
                <a:t>が需要量に上乗せした「都道府県が計画で定める数」に達するまで、認可・認定しなければならない。</a:t>
              </a:r>
              <a:endParaRPr kumimoji="1" lang="ja-JP" altLang="en-US" sz="1200" dirty="0">
                <a:solidFill>
                  <a:schemeClr val="tx1"/>
                </a:solidFill>
                <a:latin typeface="HG丸ｺﾞｼｯｸM-PRO" pitchFamily="50" charset="-128"/>
                <a:ea typeface="HG丸ｺﾞｼｯｸM-PRO" pitchFamily="50" charset="-128"/>
              </a:endParaRPr>
            </a:p>
          </p:txBody>
        </p:sp>
        <p:grpSp>
          <p:nvGrpSpPr>
            <p:cNvPr id="3" name="グループ化 2"/>
            <p:cNvGrpSpPr/>
            <p:nvPr/>
          </p:nvGrpSpPr>
          <p:grpSpPr>
            <a:xfrm>
              <a:off x="5483343" y="3442981"/>
              <a:ext cx="3170335" cy="2395445"/>
              <a:chOff x="5362105" y="2822221"/>
              <a:chExt cx="3296303" cy="3128078"/>
            </a:xfrm>
          </p:grpSpPr>
          <p:grpSp>
            <p:nvGrpSpPr>
              <p:cNvPr id="49" name="グループ化 48"/>
              <p:cNvGrpSpPr/>
              <p:nvPr/>
            </p:nvGrpSpPr>
            <p:grpSpPr>
              <a:xfrm>
                <a:off x="5525550" y="2833172"/>
                <a:ext cx="2602059" cy="3117127"/>
                <a:chOff x="288910" y="2916514"/>
                <a:chExt cx="2602059" cy="3117127"/>
              </a:xfrm>
            </p:grpSpPr>
            <p:sp>
              <p:nvSpPr>
                <p:cNvPr id="50" name="正方形/長方形 49"/>
                <p:cNvSpPr/>
                <p:nvPr/>
              </p:nvSpPr>
              <p:spPr>
                <a:xfrm>
                  <a:off x="1186719" y="3704230"/>
                  <a:ext cx="432048" cy="1800199"/>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323528" y="3416198"/>
                  <a:ext cx="432048" cy="2088231"/>
                </a:xfrm>
                <a:prstGeom prst="rect">
                  <a:avLst/>
                </a:prstGeom>
                <a:solidFill>
                  <a:schemeClr val="accent6">
                    <a:alpha val="5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1187624" y="3061042"/>
                  <a:ext cx="432048" cy="576064"/>
                </a:xfrm>
                <a:prstGeom prst="rect">
                  <a:avLst/>
                </a:prstGeom>
                <a:pattFill prst="wdUpDiag">
                  <a:fgClr>
                    <a:schemeClr val="accent3"/>
                  </a:fgClr>
                  <a:bgClr>
                    <a:schemeClr val="bg1"/>
                  </a:bgClr>
                </a:patt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288910" y="5533868"/>
                  <a:ext cx="687532" cy="492619"/>
                </a:xfrm>
                <a:prstGeom prst="rect">
                  <a:avLst/>
                </a:prstGeom>
                <a:noFill/>
              </p:spPr>
              <p:txBody>
                <a:bodyPr wrap="square" rtlCol="0">
                  <a:spAutoFit/>
                </a:bodyPr>
                <a:lstStyle/>
                <a:p>
                  <a:r>
                    <a:rPr kumimoji="1" lang="ja-JP" altLang="en-US" sz="1200" b="1" dirty="0" smtClean="0"/>
                    <a:t>需要</a:t>
                  </a:r>
                  <a:endParaRPr kumimoji="1" lang="ja-JP" altLang="en-US" sz="1400" b="1" dirty="0"/>
                </a:p>
              </p:txBody>
            </p:sp>
            <p:sp>
              <p:nvSpPr>
                <p:cNvPr id="54" name="テキスト ボックス 53"/>
                <p:cNvSpPr txBox="1"/>
                <p:nvPr/>
              </p:nvSpPr>
              <p:spPr>
                <a:xfrm>
                  <a:off x="1208196" y="5541022"/>
                  <a:ext cx="735716" cy="492619"/>
                </a:xfrm>
                <a:prstGeom prst="rect">
                  <a:avLst/>
                </a:prstGeom>
                <a:noFill/>
              </p:spPr>
              <p:txBody>
                <a:bodyPr wrap="square" rtlCol="0">
                  <a:spAutoFit/>
                </a:bodyPr>
                <a:lstStyle/>
                <a:p>
                  <a:r>
                    <a:rPr kumimoji="1" lang="ja-JP" altLang="en-US" sz="1200" b="1" dirty="0" smtClean="0"/>
                    <a:t>供給</a:t>
                  </a:r>
                  <a:endParaRPr kumimoji="1" lang="ja-JP" altLang="en-US" sz="1400" b="1" dirty="0"/>
                </a:p>
              </p:txBody>
            </p:sp>
            <p:sp>
              <p:nvSpPr>
                <p:cNvPr id="55" name="右中かっこ 54"/>
                <p:cNvSpPr/>
                <p:nvPr/>
              </p:nvSpPr>
              <p:spPr>
                <a:xfrm>
                  <a:off x="1691680" y="3031085"/>
                  <a:ext cx="159652" cy="576064"/>
                </a:xfrm>
                <a:prstGeom prst="rightBrace">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6" name="テキスト ボックス 55"/>
                <p:cNvSpPr txBox="1"/>
                <p:nvPr/>
              </p:nvSpPr>
              <p:spPr>
                <a:xfrm>
                  <a:off x="1943912" y="2916514"/>
                  <a:ext cx="947057" cy="821031"/>
                </a:xfrm>
                <a:prstGeom prst="rect">
                  <a:avLst/>
                </a:prstGeom>
                <a:noFill/>
              </p:spPr>
              <p:txBody>
                <a:bodyPr wrap="square" rtlCol="0">
                  <a:spAutoFit/>
                </a:bodyPr>
                <a:lstStyle/>
                <a:p>
                  <a:r>
                    <a:rPr kumimoji="1" lang="ja-JP" altLang="en-US" sz="1200" b="1" dirty="0" smtClean="0"/>
                    <a:t>認可等</a:t>
                  </a:r>
                  <a:endParaRPr kumimoji="1" lang="en-US" altLang="ja-JP" sz="1200" b="1" dirty="0" smtClean="0"/>
                </a:p>
                <a:p>
                  <a:r>
                    <a:rPr kumimoji="1" lang="ja-JP" altLang="en-US" sz="1200" b="1" dirty="0" smtClean="0"/>
                    <a:t>申請</a:t>
                  </a:r>
                  <a:endParaRPr kumimoji="1" lang="ja-JP" altLang="en-US" sz="1200" b="1" dirty="0"/>
                </a:p>
              </p:txBody>
            </p:sp>
            <p:cxnSp>
              <p:nvCxnSpPr>
                <p:cNvPr id="57" name="直線コネクタ 56"/>
                <p:cNvCxnSpPr/>
                <p:nvPr/>
              </p:nvCxnSpPr>
              <p:spPr>
                <a:xfrm>
                  <a:off x="755576" y="5504429"/>
                  <a:ext cx="432048"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691386" y="3013720"/>
                  <a:ext cx="49533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59" name="円/楕円 58"/>
              <p:cNvSpPr/>
              <p:nvPr/>
            </p:nvSpPr>
            <p:spPr>
              <a:xfrm>
                <a:off x="5362105" y="2822221"/>
                <a:ext cx="799906" cy="487575"/>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5546034" y="2994469"/>
                <a:ext cx="432048" cy="271263"/>
              </a:xfrm>
              <a:prstGeom prst="rect">
                <a:avLst/>
              </a:prstGeom>
              <a:pattFill prst="wdUpDiag">
                <a:fgClr>
                  <a:schemeClr val="accent4"/>
                </a:fgClr>
                <a:bgClr>
                  <a:schemeClr val="bg1"/>
                </a:bgClr>
              </a:patt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2" name="直線矢印コネクタ 71"/>
              <p:cNvCxnSpPr>
                <a:stCxn id="59" idx="5"/>
              </p:cNvCxnSpPr>
              <p:nvPr/>
            </p:nvCxnSpPr>
            <p:spPr>
              <a:xfrm>
                <a:off x="6044867" y="3238392"/>
                <a:ext cx="1243493" cy="815011"/>
              </a:xfrm>
              <a:prstGeom prst="straightConnector1">
                <a:avLst/>
              </a:prstGeom>
              <a:ln w="50800">
                <a:solidFill>
                  <a:srgbClr val="FF0000"/>
                </a:solidFill>
                <a:tailEnd type="arrow" w="lg" len="med"/>
              </a:ln>
            </p:spPr>
            <p:style>
              <a:lnRef idx="1">
                <a:schemeClr val="accent1"/>
              </a:lnRef>
              <a:fillRef idx="0">
                <a:schemeClr val="accent1"/>
              </a:fillRef>
              <a:effectRef idx="0">
                <a:schemeClr val="accent1"/>
              </a:effectRef>
              <a:fontRef idx="minor">
                <a:schemeClr val="tx1"/>
              </a:fontRef>
            </p:style>
          </p:cxnSp>
          <p:sp>
            <p:nvSpPr>
              <p:cNvPr id="74" name="テキスト ボックス 73"/>
              <p:cNvSpPr txBox="1"/>
              <p:nvPr/>
            </p:nvSpPr>
            <p:spPr>
              <a:xfrm>
                <a:off x="7146240" y="3987782"/>
                <a:ext cx="1512168" cy="1205725"/>
              </a:xfrm>
              <a:prstGeom prst="rect">
                <a:avLst/>
              </a:prstGeom>
              <a:noFill/>
            </p:spPr>
            <p:txBody>
              <a:bodyPr wrap="square" rtlCol="0">
                <a:spAutoFit/>
              </a:bodyPr>
              <a:lstStyle/>
              <a:p>
                <a:pPr algn="ctr"/>
                <a:r>
                  <a:rPr lang="ja-JP" altLang="en-US" u="sng" dirty="0" smtClean="0">
                    <a:solidFill>
                      <a:srgbClr val="FF0000"/>
                    </a:solidFill>
                    <a:latin typeface="HG創英角ﾎﾟｯﾌﾟ体" pitchFamily="49" charset="-128"/>
                    <a:ea typeface="HG創英角ﾎﾟｯﾌﾟ体" pitchFamily="49" charset="-128"/>
                  </a:rPr>
                  <a:t>需要量を</a:t>
                </a:r>
                <a:endParaRPr lang="en-US" altLang="ja-JP" u="sng" dirty="0" smtClean="0">
                  <a:solidFill>
                    <a:srgbClr val="FF0000"/>
                  </a:solidFill>
                  <a:latin typeface="HG創英角ﾎﾟｯﾌﾟ体" pitchFamily="49" charset="-128"/>
                  <a:ea typeface="HG創英角ﾎﾟｯﾌﾟ体" pitchFamily="49" charset="-128"/>
                </a:endParaRPr>
              </a:p>
              <a:p>
                <a:pPr algn="ctr"/>
                <a:r>
                  <a:rPr lang="ja-JP" altLang="en-US" u="sng" dirty="0" smtClean="0">
                    <a:solidFill>
                      <a:srgbClr val="FF0000"/>
                    </a:solidFill>
                    <a:latin typeface="HG創英角ﾎﾟｯﾌﾟ体" pitchFamily="49" charset="-128"/>
                    <a:ea typeface="HG創英角ﾎﾟｯﾌﾟ体" pitchFamily="49" charset="-128"/>
                  </a:rPr>
                  <a:t>便宜的に</a:t>
                </a:r>
                <a:endParaRPr lang="en-US" altLang="ja-JP" u="sng" dirty="0" smtClean="0">
                  <a:solidFill>
                    <a:srgbClr val="FF0000"/>
                  </a:solidFill>
                  <a:latin typeface="HG創英角ﾎﾟｯﾌﾟ体" pitchFamily="49" charset="-128"/>
                  <a:ea typeface="HG創英角ﾎﾟｯﾌﾟ体" pitchFamily="49" charset="-128"/>
                </a:endParaRPr>
              </a:p>
              <a:p>
                <a:pPr algn="ctr"/>
                <a:r>
                  <a:rPr lang="ja-JP" altLang="en-US" u="sng" dirty="0" smtClean="0">
                    <a:solidFill>
                      <a:srgbClr val="FF0000"/>
                    </a:solidFill>
                    <a:latin typeface="HG創英角ﾎﾟｯﾌﾟ体" pitchFamily="49" charset="-128"/>
                    <a:ea typeface="HG創英角ﾎﾟｯﾌﾟ体" pitchFamily="49" charset="-128"/>
                  </a:rPr>
                  <a:t>上乗せ</a:t>
                </a:r>
                <a:endParaRPr kumimoji="1" lang="ja-JP" altLang="en-US" u="sng" dirty="0">
                  <a:solidFill>
                    <a:srgbClr val="FF0000"/>
                  </a:solidFill>
                  <a:latin typeface="HG創英角ﾎﾟｯﾌﾟ体" pitchFamily="49" charset="-128"/>
                  <a:ea typeface="HG創英角ﾎﾟｯﾌﾟ体" pitchFamily="49" charset="-128"/>
                </a:endParaRPr>
              </a:p>
            </p:txBody>
          </p:sp>
        </p:grpSp>
      </p:grpSp>
      <p:sp>
        <p:nvSpPr>
          <p:cNvPr id="38" name="正方形/長方形 37"/>
          <p:cNvSpPr/>
          <p:nvPr/>
        </p:nvSpPr>
        <p:spPr>
          <a:xfrm>
            <a:off x="113331" y="553584"/>
            <a:ext cx="8906636" cy="1435256"/>
          </a:xfrm>
          <a:prstGeom prst="rect">
            <a:avLst/>
          </a:prstGeom>
          <a:solidFill>
            <a:schemeClr val="accent6">
              <a:lumMod val="20000"/>
              <a:lumOff val="80000"/>
            </a:schemeClr>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u="sng" dirty="0" smtClean="0">
                <a:solidFill>
                  <a:schemeClr val="tx1"/>
                </a:solidFill>
                <a:latin typeface="HGP創英角ｺﾞｼｯｸUB" pitchFamily="50" charset="-128"/>
                <a:ea typeface="HGP創英角ｺﾞｼｯｸUB" pitchFamily="50" charset="-128"/>
              </a:rPr>
              <a:t>基本指針の概ねの案から</a:t>
            </a:r>
            <a:endParaRPr kumimoji="1" lang="en-US" altLang="ja-JP" sz="1600" u="sng" dirty="0" smtClean="0">
              <a:solidFill>
                <a:schemeClr val="tx1"/>
              </a:solidFill>
              <a:latin typeface="HGP創英角ｺﾞｼｯｸUB" pitchFamily="50" charset="-128"/>
              <a:ea typeface="HGP創英角ｺﾞｼｯｸUB" pitchFamily="50" charset="-128"/>
            </a:endParaRPr>
          </a:p>
          <a:p>
            <a:r>
              <a:rPr lang="ja-JP" altLang="en-US" dirty="0" smtClean="0">
                <a:solidFill>
                  <a:schemeClr val="tx1"/>
                </a:solidFill>
              </a:rPr>
              <a:t>　</a:t>
            </a:r>
            <a:r>
              <a:rPr lang="ja-JP" altLang="en-US" sz="1400" dirty="0" smtClean="0">
                <a:solidFill>
                  <a:schemeClr val="tx1"/>
                </a:solidFill>
                <a:latin typeface="HG丸ｺﾞｼｯｸM-PRO" pitchFamily="50" charset="-128"/>
                <a:ea typeface="HG丸ｺﾞｼｯｸM-PRO" pitchFamily="50" charset="-128"/>
              </a:rPr>
              <a:t>認定</a:t>
            </a:r>
            <a:r>
              <a:rPr lang="ja-JP" altLang="en-US" sz="1400" dirty="0">
                <a:solidFill>
                  <a:schemeClr val="tx1"/>
                </a:solidFill>
                <a:latin typeface="HG丸ｺﾞｼｯｸM-PRO" pitchFamily="50" charset="-128"/>
                <a:ea typeface="HG丸ｺﾞｼｯｸM-PRO" pitchFamily="50" charset="-128"/>
              </a:rPr>
              <a:t>こども園の普及を図るため、幼稚園から認定こども園への移行、保育所から</a:t>
            </a:r>
            <a:r>
              <a:rPr lang="ja-JP" altLang="en-US" sz="1400" dirty="0" smtClean="0">
                <a:solidFill>
                  <a:schemeClr val="tx1"/>
                </a:solidFill>
                <a:latin typeface="HG丸ｺﾞｼｯｸM-PRO" pitchFamily="50" charset="-128"/>
                <a:ea typeface="HG丸ｺﾞｼｯｸM-PRO" pitchFamily="50" charset="-128"/>
              </a:rPr>
              <a:t>認定こども</a:t>
            </a:r>
            <a:r>
              <a:rPr lang="ja-JP" altLang="en-US" sz="1400" dirty="0">
                <a:solidFill>
                  <a:schemeClr val="tx1"/>
                </a:solidFill>
                <a:latin typeface="HG丸ｺﾞｼｯｸM-PRO" pitchFamily="50" charset="-128"/>
                <a:ea typeface="HG丸ｺﾞｼｯｸM-PRO" pitchFamily="50" charset="-128"/>
              </a:rPr>
              <a:t>園への移行を阻害しないよう一定の配慮が</a:t>
            </a:r>
            <a:r>
              <a:rPr lang="ja-JP" altLang="en-US" sz="1400" dirty="0" smtClean="0">
                <a:solidFill>
                  <a:schemeClr val="tx1"/>
                </a:solidFill>
                <a:latin typeface="HG丸ｺﾞｼｯｸM-PRO" pitchFamily="50" charset="-128"/>
                <a:ea typeface="HG丸ｺﾞｼｯｸM-PRO" pitchFamily="50" charset="-128"/>
              </a:rPr>
              <a:t>必要とされている。</a:t>
            </a:r>
            <a:endParaRPr lang="en-US" altLang="ja-JP" sz="1400" dirty="0" smtClean="0">
              <a:solidFill>
                <a:schemeClr val="tx1"/>
              </a:solidFill>
              <a:latin typeface="HG丸ｺﾞｼｯｸM-PRO" pitchFamily="50" charset="-128"/>
              <a:ea typeface="HG丸ｺﾞｼｯｸM-PRO" pitchFamily="50" charset="-128"/>
            </a:endParaRPr>
          </a:p>
          <a:p>
            <a:r>
              <a:rPr lang="ja-JP" altLang="en-US" sz="1400" dirty="0">
                <a:solidFill>
                  <a:schemeClr val="tx1"/>
                </a:solidFill>
                <a:latin typeface="HG丸ｺﾞｼｯｸM-PRO" pitchFamily="50" charset="-128"/>
                <a:ea typeface="HG丸ｺﾞｼｯｸM-PRO" pitchFamily="50" charset="-128"/>
              </a:rPr>
              <a:t>　</a:t>
            </a:r>
            <a:r>
              <a:rPr lang="ja-JP" altLang="en-US" sz="1400" dirty="0" smtClean="0">
                <a:solidFill>
                  <a:schemeClr val="tx1"/>
                </a:solidFill>
                <a:latin typeface="HG丸ｺﾞｼｯｸM-PRO" pitchFamily="50" charset="-128"/>
                <a:ea typeface="HG丸ｺﾞｼｯｸM-PRO" pitchFamily="50" charset="-128"/>
              </a:rPr>
              <a:t>このため都道府県</a:t>
            </a:r>
            <a:r>
              <a:rPr lang="ja-JP" altLang="en-US" sz="1400" dirty="0">
                <a:solidFill>
                  <a:schemeClr val="tx1"/>
                </a:solidFill>
                <a:latin typeface="HG丸ｺﾞｼｯｸM-PRO" pitchFamily="50" charset="-128"/>
                <a:ea typeface="HG丸ｺﾞｼｯｸM-PRO" pitchFamily="50" charset="-128"/>
              </a:rPr>
              <a:t>は</a:t>
            </a:r>
            <a:r>
              <a:rPr lang="ja-JP" altLang="en-US" sz="1400" dirty="0" smtClean="0">
                <a:solidFill>
                  <a:schemeClr val="tx1"/>
                </a:solidFill>
                <a:latin typeface="HG丸ｺﾞｼｯｸM-PRO" pitchFamily="50" charset="-128"/>
                <a:ea typeface="HG丸ｺﾞｼｯｸM-PRO" pitchFamily="50" charset="-128"/>
              </a:rPr>
              <a:t>、定員</a:t>
            </a:r>
            <a:r>
              <a:rPr lang="ja-JP" altLang="en-US" sz="1400" dirty="0">
                <a:solidFill>
                  <a:schemeClr val="tx1"/>
                </a:solidFill>
                <a:latin typeface="HG丸ｺﾞｼｯｸM-PRO" pitchFamily="50" charset="-128"/>
                <a:ea typeface="HG丸ｺﾞｼｯｸM-PRO" pitchFamily="50" charset="-128"/>
              </a:rPr>
              <a:t>の総数が、「</a:t>
            </a:r>
            <a:r>
              <a:rPr lang="en-US" altLang="ja-JP" sz="1400" dirty="0">
                <a:solidFill>
                  <a:schemeClr val="tx1"/>
                </a:solidFill>
                <a:latin typeface="HG丸ｺﾞｼｯｸM-PRO" pitchFamily="50" charset="-128"/>
                <a:ea typeface="HG丸ｺﾞｼｯｸM-PRO" pitchFamily="50" charset="-128"/>
              </a:rPr>
              <a:t>『</a:t>
            </a:r>
            <a:r>
              <a:rPr lang="ja-JP" altLang="en-US" sz="1400" dirty="0">
                <a:solidFill>
                  <a:schemeClr val="tx1"/>
                </a:solidFill>
                <a:latin typeface="HG丸ｺﾞｼｯｸM-PRO" pitchFamily="50" charset="-128"/>
                <a:ea typeface="HG丸ｺﾞｼｯｸM-PRO" pitchFamily="50" charset="-128"/>
              </a:rPr>
              <a:t>現在の利用状況</a:t>
            </a:r>
            <a:r>
              <a:rPr lang="en-US" altLang="ja-JP" sz="1400" dirty="0">
                <a:solidFill>
                  <a:schemeClr val="tx1"/>
                </a:solidFill>
                <a:latin typeface="HG丸ｺﾞｼｯｸM-PRO" pitchFamily="50" charset="-128"/>
                <a:ea typeface="HG丸ｺﾞｼｯｸM-PRO" pitchFamily="50" charset="-128"/>
              </a:rPr>
              <a:t>』</a:t>
            </a:r>
            <a:r>
              <a:rPr lang="ja-JP" altLang="en-US" sz="1400" dirty="0">
                <a:solidFill>
                  <a:schemeClr val="tx1"/>
                </a:solidFill>
                <a:latin typeface="HG丸ｺﾞｼｯｸM-PRO" pitchFamily="50" charset="-128"/>
                <a:ea typeface="HG丸ｺﾞｼｯｸM-PRO" pitchFamily="50" charset="-128"/>
              </a:rPr>
              <a:t>に</a:t>
            </a:r>
            <a:r>
              <a:rPr lang="en-US" altLang="ja-JP" sz="1400" dirty="0">
                <a:solidFill>
                  <a:schemeClr val="tx1"/>
                </a:solidFill>
                <a:latin typeface="HG丸ｺﾞｼｯｸM-PRO" pitchFamily="50" charset="-128"/>
                <a:ea typeface="HG丸ｺﾞｼｯｸM-PRO" pitchFamily="50" charset="-128"/>
              </a:rPr>
              <a:t>『</a:t>
            </a:r>
            <a:r>
              <a:rPr lang="ja-JP" altLang="en-US" sz="1400" dirty="0">
                <a:solidFill>
                  <a:schemeClr val="tx1"/>
                </a:solidFill>
                <a:latin typeface="HG丸ｺﾞｼｯｸM-PRO" pitchFamily="50" charset="-128"/>
                <a:ea typeface="HG丸ｺﾞｼｯｸM-PRO" pitchFamily="50" charset="-128"/>
              </a:rPr>
              <a:t>利用希望</a:t>
            </a:r>
            <a:r>
              <a:rPr lang="en-US" altLang="ja-JP" sz="1400" dirty="0">
                <a:solidFill>
                  <a:schemeClr val="tx1"/>
                </a:solidFill>
                <a:latin typeface="HG丸ｺﾞｼｯｸM-PRO" pitchFamily="50" charset="-128"/>
                <a:ea typeface="HG丸ｺﾞｼｯｸM-PRO" pitchFamily="50" charset="-128"/>
              </a:rPr>
              <a:t>』</a:t>
            </a:r>
            <a:r>
              <a:rPr lang="ja-JP" altLang="en-US" sz="1400" dirty="0">
                <a:solidFill>
                  <a:schemeClr val="tx1"/>
                </a:solidFill>
                <a:latin typeface="HG丸ｺﾞｼｯｸM-PRO" pitchFamily="50" charset="-128"/>
                <a:ea typeface="HG丸ｺﾞｼｯｸM-PRO" pitchFamily="50" charset="-128"/>
              </a:rPr>
              <a:t>を踏まえて設定した</a:t>
            </a:r>
            <a:r>
              <a:rPr lang="en-US" altLang="ja-JP" sz="1400" dirty="0">
                <a:solidFill>
                  <a:schemeClr val="tx1"/>
                </a:solidFill>
                <a:latin typeface="HG丸ｺﾞｼｯｸM-PRO" pitchFamily="50" charset="-128"/>
                <a:ea typeface="HG丸ｺﾞｼｯｸM-PRO" pitchFamily="50" charset="-128"/>
              </a:rPr>
              <a:t>『</a:t>
            </a:r>
            <a:r>
              <a:rPr lang="ja-JP" altLang="en-US" sz="1400" dirty="0">
                <a:solidFill>
                  <a:schemeClr val="tx1"/>
                </a:solidFill>
                <a:latin typeface="HG丸ｺﾞｼｯｸM-PRO" pitchFamily="50" charset="-128"/>
                <a:ea typeface="HG丸ｺﾞｼｯｸM-PRO" pitchFamily="50" charset="-128"/>
              </a:rPr>
              <a:t>量の見込み</a:t>
            </a:r>
            <a:r>
              <a:rPr lang="en-US" altLang="ja-JP" sz="1400" dirty="0">
                <a:solidFill>
                  <a:schemeClr val="tx1"/>
                </a:solidFill>
                <a:latin typeface="HG丸ｺﾞｼｯｸM-PRO" pitchFamily="50" charset="-128"/>
                <a:ea typeface="HG丸ｺﾞｼｯｸM-PRO" pitchFamily="50" charset="-128"/>
              </a:rPr>
              <a:t>』</a:t>
            </a:r>
            <a:r>
              <a:rPr lang="ja-JP" altLang="en-US" sz="1400" dirty="0">
                <a:solidFill>
                  <a:schemeClr val="tx1"/>
                </a:solidFill>
                <a:latin typeface="HG丸ｺﾞｼｯｸM-PRO" pitchFamily="50" charset="-128"/>
                <a:ea typeface="HG丸ｺﾞｼｯｸM-PRO" pitchFamily="50" charset="-128"/>
              </a:rPr>
              <a:t>に</a:t>
            </a:r>
            <a:r>
              <a:rPr lang="en-US" altLang="ja-JP" sz="1400" dirty="0">
                <a:solidFill>
                  <a:schemeClr val="tx1"/>
                </a:solidFill>
                <a:latin typeface="HG丸ｺﾞｼｯｸM-PRO" pitchFamily="50" charset="-128"/>
                <a:ea typeface="HG丸ｺﾞｼｯｸM-PRO" pitchFamily="50" charset="-128"/>
              </a:rPr>
              <a:t>『</a:t>
            </a:r>
            <a:r>
              <a:rPr lang="ja-JP" altLang="en-US" sz="1400" dirty="0" smtClean="0">
                <a:solidFill>
                  <a:schemeClr val="tx1"/>
                </a:solidFill>
                <a:latin typeface="HG丸ｺﾞｼｯｸM-PRO" pitchFamily="50" charset="-128"/>
                <a:ea typeface="HG丸ｺﾞｼｯｸM-PRO" pitchFamily="50" charset="-128"/>
              </a:rPr>
              <a:t>都道府県計画</a:t>
            </a:r>
            <a:r>
              <a:rPr lang="ja-JP" altLang="en-US" sz="1400" dirty="0">
                <a:solidFill>
                  <a:schemeClr val="tx1"/>
                </a:solidFill>
                <a:latin typeface="HG丸ｺﾞｼｯｸM-PRO" pitchFamily="50" charset="-128"/>
                <a:ea typeface="HG丸ｺﾞｼｯｸM-PRO" pitchFamily="50" charset="-128"/>
              </a:rPr>
              <a:t>で定める数</a:t>
            </a:r>
            <a:r>
              <a:rPr lang="en-US" altLang="ja-JP" sz="1400" dirty="0">
                <a:solidFill>
                  <a:schemeClr val="tx1"/>
                </a:solidFill>
                <a:latin typeface="HG丸ｺﾞｼｯｸM-PRO" pitchFamily="50" charset="-128"/>
                <a:ea typeface="HG丸ｺﾞｼｯｸM-PRO" pitchFamily="50" charset="-128"/>
              </a:rPr>
              <a:t>』</a:t>
            </a:r>
            <a:r>
              <a:rPr lang="ja-JP" altLang="en-US" sz="1400" dirty="0">
                <a:solidFill>
                  <a:schemeClr val="tx1"/>
                </a:solidFill>
                <a:latin typeface="HG丸ｺﾞｼｯｸM-PRO" pitchFamily="50" charset="-128"/>
                <a:ea typeface="HG丸ｺﾞｼｯｸM-PRO" pitchFamily="50" charset="-128"/>
              </a:rPr>
              <a:t>を加えた数」に達するまでは認可・認定</a:t>
            </a:r>
            <a:r>
              <a:rPr lang="ja-JP" altLang="en-US" sz="1400" dirty="0" smtClean="0">
                <a:solidFill>
                  <a:schemeClr val="tx1"/>
                </a:solidFill>
                <a:latin typeface="HG丸ｺﾞｼｯｸM-PRO" pitchFamily="50" charset="-128"/>
                <a:ea typeface="HG丸ｺﾞｼｯｸM-PRO" pitchFamily="50" charset="-128"/>
              </a:rPr>
              <a:t>し、移行を促進することとされている。</a:t>
            </a:r>
            <a:endParaRPr kumimoji="1" lang="ja-JP" altLang="en-US" sz="1400" dirty="0">
              <a:solidFill>
                <a:schemeClr val="tx1"/>
              </a:solidFill>
              <a:latin typeface="HG丸ｺﾞｼｯｸM-PRO" pitchFamily="50" charset="-128"/>
              <a:ea typeface="HG丸ｺﾞｼｯｸM-PRO" pitchFamily="50" charset="-128"/>
            </a:endParaRPr>
          </a:p>
        </p:txBody>
      </p:sp>
      <p:sp>
        <p:nvSpPr>
          <p:cNvPr id="41" name="テキスト ボックス 40"/>
          <p:cNvSpPr txBox="1"/>
          <p:nvPr/>
        </p:nvSpPr>
        <p:spPr>
          <a:xfrm>
            <a:off x="16912" y="159061"/>
            <a:ext cx="9030239" cy="369332"/>
          </a:xfrm>
          <a:prstGeom prst="rect">
            <a:avLst/>
          </a:prstGeom>
          <a:noFill/>
        </p:spPr>
        <p:txBody>
          <a:bodyPr wrap="square" rtlCol="0">
            <a:spAutoFit/>
          </a:bodyPr>
          <a:lstStyle/>
          <a:p>
            <a:r>
              <a:rPr kumimoji="1" lang="ja-JP" altLang="en-US" dirty="0" smtClean="0">
                <a:latin typeface="HGP創英角ｺﾞｼｯｸUB" pitchFamily="50" charset="-128"/>
                <a:ea typeface="HGP創英角ｺﾞｼｯｸUB" pitchFamily="50" charset="-128"/>
              </a:rPr>
              <a:t>論点②　認定こども園に移行する場合の需給調整について</a:t>
            </a:r>
            <a:endParaRPr kumimoji="1" lang="ja-JP" altLang="en-US" dirty="0">
              <a:latin typeface="HGP創英角ｺﾞｼｯｸUB" pitchFamily="50" charset="-128"/>
              <a:ea typeface="HGP創英角ｺﾞｼｯｸUB" pitchFamily="50" charset="-128"/>
            </a:endParaRPr>
          </a:p>
        </p:txBody>
      </p:sp>
      <p:sp>
        <p:nvSpPr>
          <p:cNvPr id="36" name="正方形/長方形 35"/>
          <p:cNvSpPr/>
          <p:nvPr/>
        </p:nvSpPr>
        <p:spPr>
          <a:xfrm>
            <a:off x="78713" y="5013176"/>
            <a:ext cx="8906636" cy="1080120"/>
          </a:xfrm>
          <a:prstGeom prst="rect">
            <a:avLst/>
          </a:prstGeom>
          <a:solidFill>
            <a:schemeClr val="accent6">
              <a:lumMod val="20000"/>
              <a:lumOff val="80000"/>
            </a:schemeClr>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u="sng" dirty="0" smtClean="0">
                <a:solidFill>
                  <a:schemeClr val="tx1"/>
                </a:solidFill>
                <a:latin typeface="HGP創英角ｺﾞｼｯｸUB" pitchFamily="50" charset="-128"/>
                <a:ea typeface="HGP創英角ｺﾞｼｯｸUB" pitchFamily="50" charset="-128"/>
              </a:rPr>
              <a:t>大阪府の対応方針</a:t>
            </a:r>
            <a:endParaRPr kumimoji="1" lang="en-US" altLang="ja-JP" sz="1600" u="sng" dirty="0" smtClean="0">
              <a:solidFill>
                <a:schemeClr val="tx1"/>
              </a:solidFill>
              <a:latin typeface="HGP創英角ｺﾞｼｯｸUB" pitchFamily="50" charset="-128"/>
              <a:ea typeface="HGP創英角ｺﾞｼｯｸUB" pitchFamily="50" charset="-128"/>
            </a:endParaRPr>
          </a:p>
          <a:p>
            <a:r>
              <a:rPr lang="ja-JP" altLang="en-US" dirty="0" smtClean="0">
                <a:solidFill>
                  <a:schemeClr val="tx1"/>
                </a:solidFill>
              </a:rPr>
              <a:t>　</a:t>
            </a:r>
            <a:r>
              <a:rPr lang="ja-JP" altLang="en-US" sz="1400" dirty="0">
                <a:latin typeface="HG丸ｺﾞｼｯｸM-PRO" panose="020F0600000000000000" pitchFamily="50" charset="-128"/>
                <a:ea typeface="HG丸ｺﾞｼｯｸM-PRO" panose="020F0600000000000000" pitchFamily="50" charset="-128"/>
              </a:rPr>
              <a:t>１号、２号、３号認定を問わず、幼稚園、保育所が、認定こども園への移行に伴い希望する認可定員で認可、認定ができるよう、需要量を便宜的に上乗せする。この上乗せを、大阪府の「都道府県計画で定める数」とする。</a:t>
            </a:r>
          </a:p>
        </p:txBody>
      </p:sp>
    </p:spTree>
    <p:extLst>
      <p:ext uri="{BB962C8B-B14F-4D97-AF65-F5344CB8AC3E}">
        <p14:creationId xmlns:p14="http://schemas.microsoft.com/office/powerpoint/2010/main" val="975165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912" y="159061"/>
            <a:ext cx="9030239" cy="369332"/>
          </a:xfrm>
          <a:prstGeom prst="rect">
            <a:avLst/>
          </a:prstGeom>
          <a:noFill/>
        </p:spPr>
        <p:txBody>
          <a:bodyPr wrap="square" rtlCol="0">
            <a:spAutoFit/>
          </a:bodyPr>
          <a:lstStyle/>
          <a:p>
            <a:r>
              <a:rPr kumimoji="1" lang="ja-JP" altLang="en-US" dirty="0" smtClean="0">
                <a:latin typeface="HGP創英角ｺﾞｼｯｸUB" pitchFamily="50" charset="-128"/>
                <a:ea typeface="HGP創英角ｺﾞｼｯｸUB" pitchFamily="50" charset="-128"/>
              </a:rPr>
              <a:t>論点③　</a:t>
            </a:r>
            <a:r>
              <a:rPr lang="ja-JP" altLang="en-US" dirty="0">
                <a:latin typeface="HGP創英角ｺﾞｼｯｸUB" pitchFamily="50" charset="-128"/>
                <a:ea typeface="HGP創英角ｺﾞｼｯｸUB" pitchFamily="50" charset="-128"/>
              </a:rPr>
              <a:t>計画作成時、利用定員設定時の広域調整について</a:t>
            </a:r>
            <a:endParaRPr kumimoji="1" lang="ja-JP" altLang="en-US" dirty="0">
              <a:latin typeface="HGP創英角ｺﾞｼｯｸUB" pitchFamily="50" charset="-128"/>
              <a:ea typeface="HGP創英角ｺﾞｼｯｸUB" pitchFamily="50" charset="-128"/>
            </a:endParaRPr>
          </a:p>
        </p:txBody>
      </p:sp>
      <p:sp>
        <p:nvSpPr>
          <p:cNvPr id="5" name="正方形/長方形 4"/>
          <p:cNvSpPr/>
          <p:nvPr/>
        </p:nvSpPr>
        <p:spPr>
          <a:xfrm>
            <a:off x="113331" y="553584"/>
            <a:ext cx="8906636" cy="1939312"/>
          </a:xfrm>
          <a:prstGeom prst="rect">
            <a:avLst/>
          </a:prstGeom>
          <a:solidFill>
            <a:schemeClr val="accent6">
              <a:lumMod val="20000"/>
              <a:lumOff val="80000"/>
            </a:schemeClr>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u="sng" dirty="0" smtClean="0">
                <a:solidFill>
                  <a:schemeClr val="tx1"/>
                </a:solidFill>
                <a:latin typeface="HGP創英角ｺﾞｼｯｸUB" pitchFamily="50" charset="-128"/>
                <a:ea typeface="HGP創英角ｺﾞｼｯｸUB" pitchFamily="50" charset="-128"/>
              </a:rPr>
              <a:t>基本指針の概ねの案から</a:t>
            </a:r>
            <a:endParaRPr kumimoji="1" lang="en-US" altLang="ja-JP" sz="1600" u="sng" dirty="0" smtClean="0">
              <a:solidFill>
                <a:schemeClr val="tx1"/>
              </a:solidFill>
              <a:latin typeface="HGP創英角ｺﾞｼｯｸUB" pitchFamily="50" charset="-128"/>
              <a:ea typeface="HGP創英角ｺﾞｼｯｸUB" pitchFamily="50" charset="-128"/>
            </a:endParaRPr>
          </a:p>
          <a:p>
            <a:r>
              <a:rPr lang="ja-JP" altLang="en-US" dirty="0" smtClean="0">
                <a:solidFill>
                  <a:schemeClr val="tx1"/>
                </a:solidFill>
              </a:rPr>
              <a:t>　</a:t>
            </a:r>
            <a:r>
              <a:rPr lang="ja-JP" altLang="en-US" sz="1400" dirty="0" smtClean="0">
                <a:solidFill>
                  <a:schemeClr val="tx1"/>
                </a:solidFill>
                <a:latin typeface="HG丸ｺﾞｼｯｸM-PRO" pitchFamily="50" charset="-128"/>
                <a:ea typeface="HG丸ｺﾞｼｯｸM-PRO" pitchFamily="50" charset="-128"/>
              </a:rPr>
              <a:t>都道府県</a:t>
            </a:r>
            <a:r>
              <a:rPr lang="ja-JP" altLang="en-US" sz="1400" dirty="0">
                <a:solidFill>
                  <a:schemeClr val="tx1"/>
                </a:solidFill>
                <a:latin typeface="HG丸ｺﾞｼｯｸM-PRO" pitchFamily="50" charset="-128"/>
                <a:ea typeface="HG丸ｺﾞｼｯｸM-PRO" pitchFamily="50" charset="-128"/>
              </a:rPr>
              <a:t>は、</a:t>
            </a:r>
            <a:r>
              <a:rPr lang="ja-JP" altLang="en-US" sz="1400" u="sng" dirty="0">
                <a:solidFill>
                  <a:schemeClr val="tx1"/>
                </a:solidFill>
                <a:latin typeface="HG丸ｺﾞｼｯｸM-PRO" pitchFamily="50" charset="-128"/>
                <a:ea typeface="HG丸ｺﾞｼｯｸM-PRO" pitchFamily="50" charset="-128"/>
              </a:rPr>
              <a:t>市町村に一定期間ごとに報告を求める等の連携を図る</a:t>
            </a:r>
            <a:r>
              <a:rPr lang="ja-JP" altLang="en-US" sz="1400" dirty="0">
                <a:solidFill>
                  <a:schemeClr val="tx1"/>
                </a:solidFill>
                <a:latin typeface="HG丸ｺﾞｼｯｸM-PRO" pitchFamily="50" charset="-128"/>
                <a:ea typeface="HG丸ｺﾞｼｯｸM-PRO" pitchFamily="50" charset="-128"/>
              </a:rPr>
              <a:t>とともに、広域的な観点から調整する必要があると認められる場合は、十分な調整を図ること</a:t>
            </a:r>
            <a:r>
              <a:rPr lang="ja-JP" altLang="en-US" sz="1400" dirty="0" smtClean="0">
                <a:solidFill>
                  <a:schemeClr val="tx1"/>
                </a:solidFill>
                <a:latin typeface="HG丸ｺﾞｼｯｸM-PRO" pitchFamily="50" charset="-128"/>
                <a:ea typeface="HG丸ｺﾞｼｯｸM-PRO" pitchFamily="50" charset="-128"/>
              </a:rPr>
              <a:t>。</a:t>
            </a:r>
            <a:endParaRPr lang="en-US" altLang="ja-JP" sz="1400" dirty="0" smtClean="0">
              <a:solidFill>
                <a:schemeClr val="tx1"/>
              </a:solidFill>
              <a:latin typeface="HG丸ｺﾞｼｯｸM-PRO" pitchFamily="50" charset="-128"/>
              <a:ea typeface="HG丸ｺﾞｼｯｸM-PRO" pitchFamily="50" charset="-128"/>
            </a:endParaRPr>
          </a:p>
          <a:p>
            <a:r>
              <a:rPr kumimoji="1" lang="ja-JP" altLang="en-US" sz="1400" dirty="0">
                <a:solidFill>
                  <a:schemeClr val="tx1"/>
                </a:solidFill>
                <a:latin typeface="HG丸ｺﾞｼｯｸM-PRO" pitchFamily="50" charset="-128"/>
                <a:ea typeface="HG丸ｺﾞｼｯｸM-PRO" pitchFamily="50" charset="-128"/>
              </a:rPr>
              <a:t>　</a:t>
            </a:r>
            <a:r>
              <a:rPr lang="ja-JP" altLang="en-US" sz="1400" dirty="0">
                <a:solidFill>
                  <a:schemeClr val="tx1"/>
                </a:solidFill>
                <a:latin typeface="HG丸ｺﾞｼｯｸM-PRO" pitchFamily="50" charset="-128"/>
                <a:ea typeface="HG丸ｺﾞｼｯｸM-PRO" pitchFamily="50" charset="-128"/>
              </a:rPr>
              <a:t>都道府県は、教育・保育の利用及び地域子ども・子育て支援事業について、市町村間の調整が整わない場合等必要な場合において、</a:t>
            </a:r>
            <a:r>
              <a:rPr lang="ja-JP" altLang="en-US" sz="1400" u="sng" dirty="0">
                <a:solidFill>
                  <a:schemeClr val="tx1"/>
                </a:solidFill>
                <a:latin typeface="HG丸ｺﾞｼｯｸM-PRO" pitchFamily="50" charset="-128"/>
                <a:ea typeface="HG丸ｺﾞｼｯｸM-PRO" pitchFamily="50" charset="-128"/>
              </a:rPr>
              <a:t>市町村事業計画の作成時における都道府県への協議及び調整</a:t>
            </a:r>
            <a:r>
              <a:rPr lang="ja-JP" altLang="en-US" sz="1400" dirty="0">
                <a:solidFill>
                  <a:schemeClr val="tx1"/>
                </a:solidFill>
                <a:latin typeface="HG丸ｺﾞｼｯｸM-PRO" pitchFamily="50" charset="-128"/>
                <a:ea typeface="HG丸ｺﾞｼｯｸM-PRO" pitchFamily="50" charset="-128"/>
              </a:rPr>
              <a:t>について、必要な事項を定めること</a:t>
            </a:r>
            <a:r>
              <a:rPr lang="ja-JP" altLang="en-US" sz="1400" dirty="0" smtClean="0">
                <a:solidFill>
                  <a:schemeClr val="tx1"/>
                </a:solidFill>
                <a:latin typeface="HG丸ｺﾞｼｯｸM-PRO" pitchFamily="50" charset="-128"/>
                <a:ea typeface="HG丸ｺﾞｼｯｸM-PRO" pitchFamily="50" charset="-128"/>
              </a:rPr>
              <a:t>。</a:t>
            </a:r>
            <a:endParaRPr lang="en-US" altLang="ja-JP" sz="1400" dirty="0" smtClean="0">
              <a:solidFill>
                <a:schemeClr val="tx1"/>
              </a:solidFill>
              <a:latin typeface="HG丸ｺﾞｼｯｸM-PRO" pitchFamily="50" charset="-128"/>
              <a:ea typeface="HG丸ｺﾞｼｯｸM-PRO" pitchFamily="50" charset="-128"/>
            </a:endParaRPr>
          </a:p>
          <a:p>
            <a:r>
              <a:rPr lang="ja-JP" altLang="en-US" sz="1400" dirty="0">
                <a:solidFill>
                  <a:schemeClr val="tx1"/>
                </a:solidFill>
                <a:latin typeface="HG丸ｺﾞｼｯｸM-PRO" pitchFamily="50" charset="-128"/>
                <a:ea typeface="HG丸ｺﾞｼｯｸM-PRO" pitchFamily="50" charset="-128"/>
              </a:rPr>
              <a:t>　</a:t>
            </a:r>
            <a:r>
              <a:rPr lang="ja-JP" altLang="en-US" sz="1400" u="sng" dirty="0" smtClean="0">
                <a:solidFill>
                  <a:schemeClr val="tx1"/>
                </a:solidFill>
                <a:latin typeface="HG丸ｺﾞｼｯｸM-PRO" pitchFamily="50" charset="-128"/>
                <a:ea typeface="HG丸ｺﾞｼｯｸM-PRO" pitchFamily="50" charset="-128"/>
              </a:rPr>
              <a:t>特定</a:t>
            </a:r>
            <a:r>
              <a:rPr lang="ja-JP" altLang="en-US" sz="1400" u="sng" dirty="0">
                <a:solidFill>
                  <a:schemeClr val="tx1"/>
                </a:solidFill>
                <a:latin typeface="HG丸ｺﾞｼｯｸM-PRO" pitchFamily="50" charset="-128"/>
                <a:ea typeface="HG丸ｺﾞｼｯｸM-PRO" pitchFamily="50" charset="-128"/>
              </a:rPr>
              <a:t>教育・保育施設の利用定員を定めようとするとき及び変更しようとするとき、あらかじめ都道府県知事と協議を行う</a:t>
            </a:r>
            <a:r>
              <a:rPr lang="ja-JP" altLang="en-US" sz="1400" dirty="0">
                <a:solidFill>
                  <a:schemeClr val="tx1"/>
                </a:solidFill>
                <a:latin typeface="HG丸ｺﾞｼｯｸM-PRO" pitchFamily="50" charset="-128"/>
                <a:ea typeface="HG丸ｺﾞｼｯｸM-PRO" pitchFamily="50" charset="-128"/>
              </a:rPr>
              <a:t>こととされていることから、当該協議の手続き等について定めること</a:t>
            </a:r>
            <a:r>
              <a:rPr lang="ja-JP" altLang="en-US" sz="1400" dirty="0" smtClean="0">
                <a:solidFill>
                  <a:schemeClr val="tx1"/>
                </a:solidFill>
                <a:latin typeface="HG丸ｺﾞｼｯｸM-PRO" pitchFamily="50" charset="-128"/>
                <a:ea typeface="HG丸ｺﾞｼｯｸM-PRO" pitchFamily="50" charset="-128"/>
              </a:rPr>
              <a:t>。</a:t>
            </a:r>
            <a:endParaRPr kumimoji="1" lang="ja-JP" altLang="en-US" sz="1400" dirty="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a:xfrm>
            <a:off x="7010400" y="6514967"/>
            <a:ext cx="2133600" cy="365125"/>
          </a:xfrm>
        </p:spPr>
        <p:txBody>
          <a:bodyPr anchor="b" anchorCtr="0"/>
          <a:lstStyle/>
          <a:p>
            <a:fld id="{D2D8002D-B5B0-4BAC-B1F6-782DDCCE6D9C}" type="slidenum">
              <a:rPr kumimoji="1" lang="ja-JP" altLang="en-US" smtClean="0"/>
              <a:t>5</a:t>
            </a:fld>
            <a:endParaRPr kumimoji="1" lang="ja-JP" altLang="en-US" dirty="0"/>
          </a:p>
        </p:txBody>
      </p:sp>
      <p:grpSp>
        <p:nvGrpSpPr>
          <p:cNvPr id="8" name="グループ化 7"/>
          <p:cNvGrpSpPr/>
          <p:nvPr/>
        </p:nvGrpSpPr>
        <p:grpSpPr>
          <a:xfrm>
            <a:off x="168454" y="2662174"/>
            <a:ext cx="8851513" cy="1957512"/>
            <a:chOff x="69541" y="402828"/>
            <a:chExt cx="9338905" cy="2519334"/>
          </a:xfrm>
        </p:grpSpPr>
        <p:sp>
          <p:nvSpPr>
            <p:cNvPr id="9" name="テキスト ボックス 8"/>
            <p:cNvSpPr txBox="1"/>
            <p:nvPr/>
          </p:nvSpPr>
          <p:spPr>
            <a:xfrm>
              <a:off x="69541" y="620688"/>
              <a:ext cx="8976478" cy="307776"/>
            </a:xfrm>
            <a:prstGeom prst="rect">
              <a:avLst/>
            </a:prstGeom>
            <a:noFill/>
          </p:spPr>
          <p:txBody>
            <a:bodyPr wrap="square" rtlCol="0">
              <a:spAutoFit/>
            </a:bodyPr>
            <a:lstStyle/>
            <a:p>
              <a:r>
                <a:rPr lang="ja-JP" altLang="en-US" sz="1400" dirty="0" smtClean="0">
                  <a:solidFill>
                    <a:srgbClr val="FF0000"/>
                  </a:solidFill>
                  <a:latin typeface="HGP創英角ﾎﾟｯﾌﾟ体" panose="040B0A00000000000000" pitchFamily="50" charset="-128"/>
                  <a:ea typeface="HGP創英角ﾎﾟｯﾌﾟ体" panose="040B0A00000000000000" pitchFamily="50" charset="-128"/>
                </a:rPr>
                <a:t>供給体制の確保方策　（Ｈ２６．５～Ｈ２６．７）</a:t>
              </a:r>
              <a:endParaRPr kumimoji="1" lang="ja-JP" altLang="en-US" sz="1400" dirty="0">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10" name="円/楕円 9"/>
            <p:cNvSpPr/>
            <p:nvPr/>
          </p:nvSpPr>
          <p:spPr>
            <a:xfrm>
              <a:off x="1331640" y="1603199"/>
              <a:ext cx="720080" cy="648072"/>
            </a:xfrm>
            <a:prstGeom prst="ellipse">
              <a:avLst/>
            </a:prstGeom>
            <a:solidFill>
              <a:schemeClr val="accent2">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solidFill>
                    <a:schemeClr val="tx1"/>
                  </a:solidFill>
                  <a:latin typeface="HGP創英角ｺﾞｼｯｸUB" panose="020B0900000000000000" pitchFamily="50" charset="-128"/>
                  <a:ea typeface="HGP創英角ｺﾞｼｯｸUB" panose="020B0900000000000000" pitchFamily="50" charset="-128"/>
                </a:rPr>
                <a:t>Ａ市</a:t>
              </a:r>
              <a:endParaRPr kumimoji="1" lang="ja-JP" altLang="en-US" sz="12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1" name="円/楕円 10"/>
            <p:cNvSpPr/>
            <p:nvPr/>
          </p:nvSpPr>
          <p:spPr>
            <a:xfrm>
              <a:off x="286838" y="967988"/>
              <a:ext cx="720080" cy="648072"/>
            </a:xfrm>
            <a:prstGeom prst="ellipse">
              <a:avLst/>
            </a:prstGeom>
            <a:solidFill>
              <a:schemeClr val="accent6">
                <a:lumMod val="60000"/>
                <a:lumOff val="4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smtClean="0">
                  <a:solidFill>
                    <a:schemeClr val="tx1"/>
                  </a:solidFill>
                  <a:latin typeface="HGP創英角ｺﾞｼｯｸUB" panose="020B0900000000000000" pitchFamily="50" charset="-128"/>
                  <a:ea typeface="HGP創英角ｺﾞｼｯｸUB" panose="020B0900000000000000" pitchFamily="50" charset="-128"/>
                </a:rPr>
                <a:t>Ｂ町</a:t>
              </a:r>
              <a:endParaRPr kumimoji="1" lang="ja-JP" altLang="en-US" sz="12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2" name="円/楕円 11"/>
            <p:cNvSpPr/>
            <p:nvPr/>
          </p:nvSpPr>
          <p:spPr>
            <a:xfrm>
              <a:off x="288798" y="2202811"/>
              <a:ext cx="720080" cy="648072"/>
            </a:xfrm>
            <a:prstGeom prst="ellipse">
              <a:avLst/>
            </a:prstGeom>
            <a:solidFill>
              <a:schemeClr val="accent3">
                <a:lumMod val="60000"/>
                <a:lumOff val="4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smtClean="0">
                  <a:solidFill>
                    <a:schemeClr val="tx1"/>
                  </a:solidFill>
                  <a:latin typeface="HGP創英角ｺﾞｼｯｸUB" panose="020B0900000000000000" pitchFamily="50" charset="-128"/>
                  <a:ea typeface="HGP創英角ｺﾞｼｯｸUB" panose="020B0900000000000000" pitchFamily="50" charset="-128"/>
                </a:rPr>
                <a:t>Ｃ村</a:t>
              </a:r>
              <a:endParaRPr kumimoji="1" lang="ja-JP" altLang="en-US" sz="1200" dirty="0">
                <a:solidFill>
                  <a:schemeClr val="tx1"/>
                </a:solidFill>
                <a:latin typeface="HGP創英角ｺﾞｼｯｸUB" panose="020B0900000000000000" pitchFamily="50" charset="-128"/>
                <a:ea typeface="HGP創英角ｺﾞｼｯｸUB" panose="020B0900000000000000" pitchFamily="50" charset="-128"/>
              </a:endParaRPr>
            </a:p>
          </p:txBody>
        </p:sp>
        <p:grpSp>
          <p:nvGrpSpPr>
            <p:cNvPr id="13" name="グループ化 12"/>
            <p:cNvGrpSpPr/>
            <p:nvPr/>
          </p:nvGrpSpPr>
          <p:grpSpPr>
            <a:xfrm>
              <a:off x="2627784" y="1100169"/>
              <a:ext cx="2160240" cy="1654131"/>
              <a:chOff x="2627784" y="1196751"/>
              <a:chExt cx="2160240" cy="1654131"/>
            </a:xfrm>
          </p:grpSpPr>
          <p:sp>
            <p:nvSpPr>
              <p:cNvPr id="20" name="正方形/長方形 19"/>
              <p:cNvSpPr/>
              <p:nvPr/>
            </p:nvSpPr>
            <p:spPr>
              <a:xfrm>
                <a:off x="2627784" y="1196751"/>
                <a:ext cx="2160240" cy="1654131"/>
              </a:xfrm>
              <a:prstGeom prst="rect">
                <a:avLst/>
              </a:prstGeom>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rtlCol="0" anchor="t" anchorCtr="0"/>
              <a:lstStyle/>
              <a:p>
                <a:pPr algn="ctr"/>
                <a:r>
                  <a:rPr kumimoji="1" lang="ja-JP" altLang="en-US" sz="1200" dirty="0" smtClean="0">
                    <a:latin typeface="HGP創英角ｺﾞｼｯｸUB" panose="020B0900000000000000" pitchFamily="50" charset="-128"/>
                    <a:ea typeface="HGP創英角ｺﾞｼｯｸUB" panose="020B0900000000000000" pitchFamily="50" charset="-128"/>
                  </a:rPr>
                  <a:t>Ａ市にある認定こども園Ｘ</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21" name="角丸四角形 20"/>
              <p:cNvSpPr/>
              <p:nvPr/>
            </p:nvSpPr>
            <p:spPr>
              <a:xfrm>
                <a:off x="2771800" y="1603199"/>
                <a:ext cx="864096" cy="1105721"/>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1200" dirty="0" smtClean="0">
                    <a:latin typeface="HGP創英角ｺﾞｼｯｸUB" panose="020B0900000000000000" pitchFamily="50" charset="-128"/>
                    <a:ea typeface="HGP創英角ｺﾞｼｯｸUB" panose="020B0900000000000000" pitchFamily="50" charset="-128"/>
                  </a:rPr>
                  <a:t>Ａ市枠</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22" name="角丸四角形 21"/>
              <p:cNvSpPr/>
              <p:nvPr/>
            </p:nvSpPr>
            <p:spPr>
              <a:xfrm>
                <a:off x="3793525" y="1596628"/>
                <a:ext cx="360040" cy="1105721"/>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1200" dirty="0" smtClean="0">
                    <a:latin typeface="HGP創英角ｺﾞｼｯｸUB" panose="020B0900000000000000" pitchFamily="50" charset="-128"/>
                    <a:ea typeface="HGP創英角ｺﾞｼｯｸUB" panose="020B0900000000000000" pitchFamily="50" charset="-128"/>
                  </a:rPr>
                  <a:t>Ｂ町枠</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23" name="角丸四角形 22"/>
              <p:cNvSpPr/>
              <p:nvPr/>
            </p:nvSpPr>
            <p:spPr>
              <a:xfrm>
                <a:off x="4299433" y="1593336"/>
                <a:ext cx="360040" cy="1105721"/>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1200" dirty="0" smtClean="0">
                    <a:latin typeface="HGP創英角ｺﾞｼｯｸUB" panose="020B0900000000000000" pitchFamily="50" charset="-128"/>
                    <a:ea typeface="HGP創英角ｺﾞｼｯｸUB" panose="020B0900000000000000" pitchFamily="50" charset="-128"/>
                  </a:rPr>
                  <a:t>Ｃ村枠</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grpSp>
        <p:sp>
          <p:nvSpPr>
            <p:cNvPr id="14" name="左右矢印 13"/>
            <p:cNvSpPr/>
            <p:nvPr/>
          </p:nvSpPr>
          <p:spPr>
            <a:xfrm>
              <a:off x="2058438" y="1793861"/>
              <a:ext cx="576064" cy="266748"/>
            </a:xfrm>
            <a:prstGeom prst="lef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左右矢印 14"/>
            <p:cNvSpPr/>
            <p:nvPr/>
          </p:nvSpPr>
          <p:spPr>
            <a:xfrm>
              <a:off x="925603" y="1459962"/>
              <a:ext cx="486335" cy="266748"/>
            </a:xfrm>
            <a:prstGeom prst="leftRightArrow">
              <a:avLst/>
            </a:prstGeom>
            <a:solidFill>
              <a:schemeClr val="tx2">
                <a:lumMod val="20000"/>
                <a:lumOff val="80000"/>
              </a:schemeClr>
            </a:solidFill>
            <a:scene3d>
              <a:camera prst="orthographicFront">
                <a:rot lat="0" lon="0" rev="1949999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左右矢印 15"/>
            <p:cNvSpPr/>
            <p:nvPr/>
          </p:nvSpPr>
          <p:spPr>
            <a:xfrm>
              <a:off x="954423" y="2117897"/>
              <a:ext cx="486335" cy="266748"/>
            </a:xfrm>
            <a:prstGeom prst="leftRightArrow">
              <a:avLst/>
            </a:prstGeom>
            <a:solidFill>
              <a:schemeClr val="tx2">
                <a:lumMod val="20000"/>
                <a:lumOff val="80000"/>
              </a:schemeClr>
            </a:solidFill>
            <a:scene3d>
              <a:camera prst="orthographicFront">
                <a:rot lat="0" lon="0" rev="21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1390947" y="2383010"/>
              <a:ext cx="1152127" cy="430887"/>
            </a:xfrm>
            <a:prstGeom prst="rect">
              <a:avLst/>
            </a:prstGeom>
            <a:noFill/>
          </p:spPr>
          <p:txBody>
            <a:bodyPr wrap="square" rtlCol="0">
              <a:spAutoFit/>
            </a:bodyPr>
            <a:lstStyle/>
            <a:p>
              <a:r>
                <a:rPr lang="ja-JP" altLang="en-US" sz="1100" dirty="0" smtClean="0">
                  <a:solidFill>
                    <a:srgbClr val="C00000"/>
                  </a:solidFill>
                  <a:latin typeface="HGPｺﾞｼｯｸE" panose="020B0900000000000000" pitchFamily="50" charset="-128"/>
                  <a:ea typeface="HGPｺﾞｼｯｸE" panose="020B0900000000000000" pitchFamily="50" charset="-128"/>
                </a:rPr>
                <a:t>Ａ市</a:t>
              </a:r>
              <a:endParaRPr lang="en-US" altLang="ja-JP" sz="1100" dirty="0" smtClean="0">
                <a:solidFill>
                  <a:srgbClr val="C00000"/>
                </a:solidFill>
                <a:latin typeface="HGPｺﾞｼｯｸE" panose="020B0900000000000000" pitchFamily="50" charset="-128"/>
                <a:ea typeface="HGPｺﾞｼｯｸE" panose="020B0900000000000000" pitchFamily="50" charset="-128"/>
              </a:endParaRPr>
            </a:p>
            <a:p>
              <a:r>
                <a:rPr lang="ja-JP" altLang="en-US" sz="1100" dirty="0" smtClean="0">
                  <a:solidFill>
                    <a:srgbClr val="C00000"/>
                  </a:solidFill>
                  <a:latin typeface="HGPｺﾞｼｯｸE" panose="020B0900000000000000" pitchFamily="50" charset="-128"/>
                  <a:ea typeface="HGPｺﾞｼｯｸE" panose="020B0900000000000000" pitchFamily="50" charset="-128"/>
                </a:rPr>
                <a:t>施設</a:t>
              </a:r>
              <a:r>
                <a:rPr lang="ja-JP" altLang="en-US" sz="1100" dirty="0">
                  <a:solidFill>
                    <a:srgbClr val="C00000"/>
                  </a:solidFill>
                  <a:latin typeface="HGPｺﾞｼｯｸE" panose="020B0900000000000000" pitchFamily="50" charset="-128"/>
                  <a:ea typeface="HGPｺﾞｼｯｸE" panose="020B0900000000000000" pitchFamily="50" charset="-128"/>
                </a:rPr>
                <a:t>と</a:t>
              </a:r>
              <a:r>
                <a:rPr lang="ja-JP" altLang="en-US" sz="1100" dirty="0" smtClean="0">
                  <a:solidFill>
                    <a:srgbClr val="C00000"/>
                  </a:solidFill>
                  <a:latin typeface="HGPｺﾞｼｯｸE" panose="020B0900000000000000" pitchFamily="50" charset="-128"/>
                  <a:ea typeface="HGPｺﾞｼｯｸE" panose="020B0900000000000000" pitchFamily="50" charset="-128"/>
                </a:rPr>
                <a:t>の調整</a:t>
              </a:r>
              <a:endParaRPr kumimoji="1" lang="ja-JP" altLang="en-US" sz="1100" dirty="0">
                <a:solidFill>
                  <a:srgbClr val="C00000"/>
                </a:solidFill>
                <a:latin typeface="HGPｺﾞｼｯｸE" panose="020B0900000000000000" pitchFamily="50" charset="-128"/>
                <a:ea typeface="HGPｺﾞｼｯｸE" panose="020B0900000000000000" pitchFamily="50" charset="-128"/>
              </a:endParaRPr>
            </a:p>
          </p:txBody>
        </p:sp>
        <p:sp>
          <p:nvSpPr>
            <p:cNvPr id="18" name="テキスト ボックス 17"/>
            <p:cNvSpPr txBox="1"/>
            <p:nvPr/>
          </p:nvSpPr>
          <p:spPr>
            <a:xfrm>
              <a:off x="70672" y="1687823"/>
              <a:ext cx="1126917" cy="430887"/>
            </a:xfrm>
            <a:prstGeom prst="rect">
              <a:avLst/>
            </a:prstGeom>
            <a:noFill/>
          </p:spPr>
          <p:txBody>
            <a:bodyPr wrap="square" rtlCol="0">
              <a:spAutoFit/>
            </a:bodyPr>
            <a:lstStyle/>
            <a:p>
              <a:r>
                <a:rPr lang="ja-JP" altLang="en-US" sz="1100" dirty="0" smtClean="0">
                  <a:solidFill>
                    <a:srgbClr val="C00000"/>
                  </a:solidFill>
                  <a:latin typeface="HGPｺﾞｼｯｸE" panose="020B0900000000000000" pitchFamily="50" charset="-128"/>
                  <a:ea typeface="HGPｺﾞｼｯｸE" panose="020B0900000000000000" pitchFamily="50" charset="-128"/>
                </a:rPr>
                <a:t>Ａ市</a:t>
              </a:r>
              <a:endParaRPr lang="en-US" altLang="ja-JP" sz="1100" dirty="0" smtClean="0">
                <a:solidFill>
                  <a:srgbClr val="C00000"/>
                </a:solidFill>
                <a:latin typeface="HGPｺﾞｼｯｸE" panose="020B0900000000000000" pitchFamily="50" charset="-128"/>
                <a:ea typeface="HGPｺﾞｼｯｸE" panose="020B0900000000000000" pitchFamily="50" charset="-128"/>
              </a:endParaRPr>
            </a:p>
            <a:p>
              <a:r>
                <a:rPr lang="ja-JP" altLang="en-US" sz="1100" dirty="0" smtClean="0">
                  <a:solidFill>
                    <a:srgbClr val="C00000"/>
                  </a:solidFill>
                  <a:latin typeface="HGPｺﾞｼｯｸE" panose="020B0900000000000000" pitchFamily="50" charset="-128"/>
                  <a:ea typeface="HGPｺﾞｼｯｸE" panose="020B0900000000000000" pitchFamily="50" charset="-128"/>
                </a:rPr>
                <a:t>市町村間調整</a:t>
              </a:r>
              <a:endParaRPr kumimoji="1" lang="ja-JP" altLang="en-US" sz="1100" dirty="0">
                <a:solidFill>
                  <a:srgbClr val="C00000"/>
                </a:solidFill>
                <a:latin typeface="HGPｺﾞｼｯｸE" panose="020B0900000000000000" pitchFamily="50" charset="-128"/>
                <a:ea typeface="HGPｺﾞｼｯｸE" panose="020B0900000000000000" pitchFamily="50" charset="-128"/>
              </a:endParaRPr>
            </a:p>
          </p:txBody>
        </p:sp>
        <p:sp>
          <p:nvSpPr>
            <p:cNvPr id="19" name="正方形/長方形 18"/>
            <p:cNvSpPr/>
            <p:nvPr/>
          </p:nvSpPr>
          <p:spPr>
            <a:xfrm>
              <a:off x="5035915" y="402828"/>
              <a:ext cx="4372531" cy="2519334"/>
            </a:xfrm>
            <a:prstGeom prst="rect">
              <a:avLst/>
            </a:prstGeom>
            <a:ln>
              <a:prstDash val="lgDash"/>
            </a:ln>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100" dirty="0" smtClean="0">
                  <a:latin typeface="HGPｺﾞｼｯｸM" panose="020B0600000000000000" pitchFamily="50" charset="-128"/>
                  <a:ea typeface="HGPｺﾞｼｯｸM" panose="020B0600000000000000" pitchFamily="50" charset="-128"/>
                </a:rPr>
                <a:t>①　Ａ市から、認定こども園Ｘに２７年度からの５年間の利用定員の見</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込みを照会する。（様式は、市町村と協議し、府内統一様式と</a:t>
              </a:r>
              <a:r>
                <a:rPr lang="ja-JP" altLang="en-US" sz="1100" dirty="0" err="1" smtClean="0">
                  <a:latin typeface="HGPｺﾞｼｯｸM" panose="020B0600000000000000" pitchFamily="50" charset="-128"/>
                  <a:ea typeface="HGPｺﾞｼｯｸM" panose="020B0600000000000000" pitchFamily="50" charset="-128"/>
                </a:rPr>
                <a:t>す</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る。）</a:t>
              </a:r>
              <a:endParaRPr lang="en-US" altLang="ja-JP" sz="1100" dirty="0" smtClean="0">
                <a:latin typeface="HGPｺﾞｼｯｸM" panose="020B0600000000000000" pitchFamily="50" charset="-128"/>
                <a:ea typeface="HGPｺﾞｼｯｸM" panose="020B0600000000000000" pitchFamily="50" charset="-128"/>
              </a:endParaRPr>
            </a:p>
            <a:p>
              <a:endParaRPr lang="en-US" altLang="ja-JP" sz="600" dirty="0" smtClean="0">
                <a:latin typeface="HGPｺﾞｼｯｸM" panose="020B0600000000000000" pitchFamily="50" charset="-128"/>
                <a:ea typeface="HGPｺﾞｼｯｸM" panose="020B0600000000000000" pitchFamily="50" charset="-128"/>
              </a:endParaRPr>
            </a:p>
            <a:p>
              <a:r>
                <a:rPr kumimoji="1" lang="ja-JP" altLang="en-US" sz="1100" dirty="0" smtClean="0">
                  <a:latin typeface="HGPｺﾞｼｯｸM" panose="020B0600000000000000" pitchFamily="50" charset="-128"/>
                  <a:ea typeface="HGPｺﾞｼｯｸM" panose="020B0600000000000000" pitchFamily="50" charset="-128"/>
                </a:rPr>
                <a:t>②　施設ＸはＡ市に利用定員の見込みを提出する。</a:t>
              </a:r>
              <a:endParaRPr kumimoji="1" lang="en-US" altLang="ja-JP" sz="1100" dirty="0" smtClean="0">
                <a:latin typeface="HGPｺﾞｼｯｸM" panose="020B0600000000000000" pitchFamily="50" charset="-128"/>
                <a:ea typeface="HGPｺﾞｼｯｸM" panose="020B0600000000000000" pitchFamily="50" charset="-128"/>
              </a:endParaRPr>
            </a:p>
            <a:p>
              <a:endParaRPr kumimoji="1" lang="en-US" altLang="ja-JP" sz="600" dirty="0" smtClean="0">
                <a:latin typeface="HGPｺﾞｼｯｸM" panose="020B0600000000000000" pitchFamily="50" charset="-128"/>
                <a:ea typeface="HGPｺﾞｼｯｸM" panose="020B0600000000000000" pitchFamily="50" charset="-128"/>
              </a:endParaRPr>
            </a:p>
            <a:p>
              <a:r>
                <a:rPr lang="ja-JP" altLang="en-US" sz="1100" dirty="0" smtClean="0">
                  <a:latin typeface="HGPｺﾞｼｯｸM" panose="020B0600000000000000" pitchFamily="50" charset="-128"/>
                  <a:ea typeface="HGPｺﾞｼｯｸM" panose="020B0600000000000000" pitchFamily="50" charset="-128"/>
                </a:rPr>
                <a:t>③　Ａ市は、認定こども園ＸのＢ町、Ｃ村の利用定員を</a:t>
              </a:r>
              <a:r>
                <a:rPr kumimoji="1" lang="ja-JP" altLang="en-US" sz="1100" dirty="0" smtClean="0">
                  <a:latin typeface="HGPｺﾞｼｯｸM" panose="020B0600000000000000" pitchFamily="50" charset="-128"/>
                  <a:ea typeface="HGPｺﾞｼｯｸM" panose="020B0600000000000000" pitchFamily="50" charset="-128"/>
                </a:rPr>
                <a:t>Ｂ町、Ｃ村に情</a:t>
              </a:r>
              <a:endParaRPr kumimoji="1"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kumimoji="1" lang="ja-JP" altLang="en-US" sz="1100" dirty="0" smtClean="0">
                  <a:latin typeface="HGPｺﾞｼｯｸM" panose="020B0600000000000000" pitchFamily="50" charset="-128"/>
                  <a:ea typeface="HGPｺﾞｼｯｸM" panose="020B0600000000000000" pitchFamily="50" charset="-128"/>
                </a:rPr>
                <a:t>報提供する。</a:t>
              </a:r>
              <a:endParaRPr kumimoji="1" lang="en-US" altLang="ja-JP" sz="1100" dirty="0" smtClean="0">
                <a:latin typeface="HGPｺﾞｼｯｸM" panose="020B0600000000000000" pitchFamily="50" charset="-128"/>
                <a:ea typeface="HGPｺﾞｼｯｸM" panose="020B0600000000000000" pitchFamily="50" charset="-128"/>
              </a:endParaRPr>
            </a:p>
            <a:p>
              <a:endParaRPr kumimoji="1" lang="en-US" altLang="ja-JP" sz="600" dirty="0" smtClean="0">
                <a:latin typeface="HGPｺﾞｼｯｸM" panose="020B0600000000000000" pitchFamily="50" charset="-128"/>
                <a:ea typeface="HGPｺﾞｼｯｸM" panose="020B0600000000000000" pitchFamily="50" charset="-128"/>
              </a:endParaRPr>
            </a:p>
            <a:p>
              <a:r>
                <a:rPr lang="ja-JP" altLang="en-US" sz="1100" dirty="0" smtClean="0">
                  <a:latin typeface="HGPｺﾞｼｯｸM" panose="020B0600000000000000" pitchFamily="50" charset="-128"/>
                  <a:ea typeface="HGPｺﾞｼｯｸM" panose="020B0600000000000000" pitchFamily="50" charset="-128"/>
                </a:rPr>
                <a:t>④　Ａ市が中心となって、Ｂ町、Ｃ村と調整して利用定員を設定し、認</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定こども園Ｘと調整する。（市町村間や施設との間で調整がつかない</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場合、大阪府に広域調整を依頼する。）</a:t>
              </a:r>
              <a:endParaRPr kumimoji="1" lang="ja-JP" altLang="en-US" sz="1100" dirty="0">
                <a:latin typeface="HGPｺﾞｼｯｸM" panose="020B0600000000000000" pitchFamily="50" charset="-128"/>
                <a:ea typeface="HGPｺﾞｼｯｸM" panose="020B0600000000000000" pitchFamily="50" charset="-128"/>
              </a:endParaRPr>
            </a:p>
          </p:txBody>
        </p:sp>
      </p:grpSp>
      <p:sp>
        <p:nvSpPr>
          <p:cNvPr id="24" name="テキスト ボックス 23"/>
          <p:cNvSpPr txBox="1"/>
          <p:nvPr/>
        </p:nvSpPr>
        <p:spPr>
          <a:xfrm>
            <a:off x="113761" y="2492896"/>
            <a:ext cx="9030239" cy="338554"/>
          </a:xfrm>
          <a:prstGeom prst="rect">
            <a:avLst/>
          </a:prstGeom>
          <a:noFill/>
        </p:spPr>
        <p:txBody>
          <a:bodyPr wrap="square" rtlCol="0">
            <a:spAutoFit/>
          </a:bodyPr>
          <a:lstStyle/>
          <a:p>
            <a:r>
              <a:rPr kumimoji="1" lang="ja-JP" altLang="en-US" sz="1600" u="sng" dirty="0" smtClean="0">
                <a:latin typeface="HGP創英角ｺﾞｼｯｸUB" pitchFamily="50" charset="-128"/>
                <a:ea typeface="HGP創英角ｺﾞｼｯｸUB" pitchFamily="50" charset="-128"/>
              </a:rPr>
              <a:t>大阪府の対応方針</a:t>
            </a:r>
            <a:r>
              <a:rPr kumimoji="1" lang="ja-JP" altLang="en-US" sz="1600" dirty="0" smtClean="0">
                <a:latin typeface="HGP創英角ｺﾞｼｯｸUB" pitchFamily="50" charset="-128"/>
                <a:ea typeface="HGP創英角ｺﾞｼｯｸUB" pitchFamily="50" charset="-128"/>
              </a:rPr>
              <a:t>　（具体的な広域調整のイメージ）</a:t>
            </a:r>
            <a:endParaRPr kumimoji="1" lang="ja-JP" altLang="en-US" sz="1600" dirty="0">
              <a:latin typeface="HGP創英角ｺﾞｼｯｸUB" pitchFamily="50" charset="-128"/>
              <a:ea typeface="HGP創英角ｺﾞｼｯｸUB" pitchFamily="50" charset="-128"/>
            </a:endParaRPr>
          </a:p>
        </p:txBody>
      </p:sp>
      <p:grpSp>
        <p:nvGrpSpPr>
          <p:cNvPr id="35" name="グループ化 34"/>
          <p:cNvGrpSpPr/>
          <p:nvPr/>
        </p:nvGrpSpPr>
        <p:grpSpPr>
          <a:xfrm>
            <a:off x="70673" y="4619683"/>
            <a:ext cx="8949294" cy="2069523"/>
            <a:chOff x="70673" y="3092272"/>
            <a:chExt cx="9106200" cy="2454709"/>
          </a:xfrm>
        </p:grpSpPr>
        <p:sp>
          <p:nvSpPr>
            <p:cNvPr id="36" name="テキスト ボックス 35"/>
            <p:cNvSpPr txBox="1"/>
            <p:nvPr/>
          </p:nvSpPr>
          <p:spPr>
            <a:xfrm>
              <a:off x="70673" y="3092272"/>
              <a:ext cx="8976478" cy="307777"/>
            </a:xfrm>
            <a:prstGeom prst="rect">
              <a:avLst/>
            </a:prstGeom>
            <a:noFill/>
          </p:spPr>
          <p:txBody>
            <a:bodyPr wrap="square" rtlCol="0">
              <a:spAutoFit/>
            </a:bodyPr>
            <a:lstStyle/>
            <a:p>
              <a:r>
                <a:rPr lang="ja-JP" altLang="en-US" sz="1400" dirty="0" smtClean="0">
                  <a:solidFill>
                    <a:srgbClr val="FF0000"/>
                  </a:solidFill>
                  <a:latin typeface="HGP創英角ﾎﾟｯﾌﾟ体" panose="040B0A00000000000000" pitchFamily="50" charset="-128"/>
                  <a:ea typeface="HGP創英角ﾎﾟｯﾌﾟ体" panose="040B0A00000000000000" pitchFamily="50" charset="-128"/>
                </a:rPr>
                <a:t>保育利用希望の広域調整　（Ｈ２６．１２～Ｈ２７．１）</a:t>
              </a:r>
              <a:endParaRPr kumimoji="1" lang="ja-JP" altLang="en-US" sz="1400" dirty="0">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37" name="正方形/長方形 36"/>
            <p:cNvSpPr/>
            <p:nvPr/>
          </p:nvSpPr>
          <p:spPr>
            <a:xfrm>
              <a:off x="251520" y="3573017"/>
              <a:ext cx="4536504" cy="1440160"/>
            </a:xfrm>
            <a:prstGeom prst="rect">
              <a:avLst/>
            </a:prstGeom>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rtlCol="0" anchor="t" anchorCtr="0"/>
            <a:lstStyle/>
            <a:p>
              <a:pPr algn="ctr"/>
              <a:r>
                <a:rPr kumimoji="1" lang="ja-JP" altLang="en-US" sz="1200" dirty="0" smtClean="0">
                  <a:latin typeface="HGP創英角ｺﾞｼｯｸUB" panose="020B0900000000000000" pitchFamily="50" charset="-128"/>
                  <a:ea typeface="HGP創英角ｺﾞｼｯｸUB" panose="020B0900000000000000" pitchFamily="50" charset="-128"/>
                </a:rPr>
                <a:t>Ａ市にある認定こども園Ｘ</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38" name="角丸四角形 37"/>
            <p:cNvSpPr/>
            <p:nvPr/>
          </p:nvSpPr>
          <p:spPr>
            <a:xfrm>
              <a:off x="385308" y="4005065"/>
              <a:ext cx="1581702" cy="86409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1200" dirty="0" smtClean="0">
                  <a:latin typeface="HGP創英角ｺﾞｼｯｸUB" panose="020B0900000000000000" pitchFamily="50" charset="-128"/>
                  <a:ea typeface="HGP創英角ｺﾞｼｯｸUB" panose="020B0900000000000000" pitchFamily="50" charset="-128"/>
                </a:rPr>
                <a:t>Ａ市枠</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39" name="角丸四角形 38"/>
            <p:cNvSpPr/>
            <p:nvPr/>
          </p:nvSpPr>
          <p:spPr>
            <a:xfrm>
              <a:off x="2476028" y="4005066"/>
              <a:ext cx="844656" cy="86409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1200" dirty="0" smtClean="0">
                  <a:latin typeface="HGP創英角ｺﾞｼｯｸUB" panose="020B0900000000000000" pitchFamily="50" charset="-128"/>
                  <a:ea typeface="HGP創英角ｺﾞｼｯｸUB" panose="020B0900000000000000" pitchFamily="50" charset="-128"/>
                </a:rPr>
                <a:t>Ｂ町枠</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40" name="角丸四角形 39"/>
            <p:cNvSpPr/>
            <p:nvPr/>
          </p:nvSpPr>
          <p:spPr>
            <a:xfrm>
              <a:off x="3814817" y="4005066"/>
              <a:ext cx="844656" cy="86409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1200" dirty="0" smtClean="0">
                  <a:latin typeface="HGP創英角ｺﾞｼｯｸUB" panose="020B0900000000000000" pitchFamily="50" charset="-128"/>
                  <a:ea typeface="HGP創英角ｺﾞｼｯｸUB" panose="020B0900000000000000" pitchFamily="50" charset="-128"/>
                </a:rPr>
                <a:t>Ｃ村枠</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cxnSp>
          <p:nvCxnSpPr>
            <p:cNvPr id="41" name="直線コネクタ 40"/>
            <p:cNvCxnSpPr/>
            <p:nvPr/>
          </p:nvCxnSpPr>
          <p:spPr>
            <a:xfrm>
              <a:off x="2195736" y="3430826"/>
              <a:ext cx="0" cy="2086406"/>
            </a:xfrm>
            <a:prstGeom prst="line">
              <a:avLst/>
            </a:prstGeom>
            <a:ln w="41275">
              <a:solidFill>
                <a:schemeClr val="tx2"/>
              </a:solidFill>
              <a:prstDash val="lgDash"/>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3635896" y="3430826"/>
              <a:ext cx="0" cy="2086406"/>
            </a:xfrm>
            <a:prstGeom prst="line">
              <a:avLst/>
            </a:prstGeom>
            <a:ln w="41275">
              <a:solidFill>
                <a:schemeClr val="tx2"/>
              </a:solidFill>
              <a:prstDash val="lgDash"/>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587205" y="5081749"/>
              <a:ext cx="1359526" cy="461665"/>
            </a:xfrm>
            <a:prstGeom prst="rect">
              <a:avLst/>
            </a:prstGeom>
            <a:noFill/>
          </p:spPr>
          <p:txBody>
            <a:bodyPr wrap="square" rtlCol="0">
              <a:spAutoFit/>
            </a:bodyPr>
            <a:lstStyle/>
            <a:p>
              <a:r>
                <a:rPr kumimoji="1" lang="ja-JP" altLang="en-US" sz="1200" u="sng" dirty="0" smtClean="0">
                  <a:solidFill>
                    <a:srgbClr val="C00000"/>
                  </a:solidFill>
                  <a:latin typeface="HGPｺﾞｼｯｸE" panose="020B0900000000000000" pitchFamily="50" charset="-128"/>
                  <a:ea typeface="HGPｺﾞｼｯｸE" panose="020B0900000000000000" pitchFamily="50" charset="-128"/>
                </a:rPr>
                <a:t>Ａ市の基準に基づき選考</a:t>
              </a:r>
              <a:endParaRPr kumimoji="1" lang="ja-JP" altLang="en-US" sz="1200" u="sng" dirty="0">
                <a:solidFill>
                  <a:srgbClr val="C00000"/>
                </a:solidFill>
                <a:latin typeface="HGPｺﾞｼｯｸE" panose="020B0900000000000000" pitchFamily="50" charset="-128"/>
                <a:ea typeface="HGPｺﾞｼｯｸE" panose="020B0900000000000000" pitchFamily="50" charset="-128"/>
              </a:endParaRPr>
            </a:p>
          </p:txBody>
        </p:sp>
        <p:sp>
          <p:nvSpPr>
            <p:cNvPr id="44" name="テキスト ボックス 43"/>
            <p:cNvSpPr txBox="1"/>
            <p:nvPr/>
          </p:nvSpPr>
          <p:spPr>
            <a:xfrm>
              <a:off x="2291115" y="5062402"/>
              <a:ext cx="1359526" cy="461665"/>
            </a:xfrm>
            <a:prstGeom prst="rect">
              <a:avLst/>
            </a:prstGeom>
            <a:noFill/>
          </p:spPr>
          <p:txBody>
            <a:bodyPr wrap="square" rtlCol="0">
              <a:spAutoFit/>
            </a:bodyPr>
            <a:lstStyle/>
            <a:p>
              <a:r>
                <a:rPr lang="ja-JP" altLang="en-US" sz="1200" u="sng" dirty="0" smtClean="0">
                  <a:solidFill>
                    <a:srgbClr val="C00000"/>
                  </a:solidFill>
                  <a:latin typeface="HGPｺﾞｼｯｸE" panose="020B0900000000000000" pitchFamily="50" charset="-128"/>
                  <a:ea typeface="HGPｺﾞｼｯｸE" panose="020B0900000000000000" pitchFamily="50" charset="-128"/>
                </a:rPr>
                <a:t>Ｂ町</a:t>
              </a:r>
              <a:r>
                <a:rPr kumimoji="1" lang="ja-JP" altLang="en-US" sz="1200" u="sng" dirty="0" smtClean="0">
                  <a:solidFill>
                    <a:srgbClr val="C00000"/>
                  </a:solidFill>
                  <a:latin typeface="HGPｺﾞｼｯｸE" panose="020B0900000000000000" pitchFamily="50" charset="-128"/>
                  <a:ea typeface="HGPｺﾞｼｯｸE" panose="020B0900000000000000" pitchFamily="50" charset="-128"/>
                </a:rPr>
                <a:t>の基準に基づき選考</a:t>
              </a:r>
              <a:endParaRPr kumimoji="1" lang="ja-JP" altLang="en-US" sz="1200" u="sng" dirty="0">
                <a:solidFill>
                  <a:srgbClr val="C00000"/>
                </a:solidFill>
                <a:latin typeface="HGPｺﾞｼｯｸE" panose="020B0900000000000000" pitchFamily="50" charset="-128"/>
                <a:ea typeface="HGPｺﾞｼｯｸE" panose="020B0900000000000000" pitchFamily="50" charset="-128"/>
              </a:endParaRPr>
            </a:p>
          </p:txBody>
        </p:sp>
        <p:sp>
          <p:nvSpPr>
            <p:cNvPr id="45" name="テキスト ボックス 44"/>
            <p:cNvSpPr txBox="1"/>
            <p:nvPr/>
          </p:nvSpPr>
          <p:spPr>
            <a:xfrm>
              <a:off x="3650641" y="5081749"/>
              <a:ext cx="1359526" cy="461665"/>
            </a:xfrm>
            <a:prstGeom prst="rect">
              <a:avLst/>
            </a:prstGeom>
            <a:noFill/>
          </p:spPr>
          <p:txBody>
            <a:bodyPr wrap="square" rtlCol="0">
              <a:spAutoFit/>
            </a:bodyPr>
            <a:lstStyle/>
            <a:p>
              <a:r>
                <a:rPr lang="ja-JP" altLang="en-US" sz="1200" u="sng" dirty="0" smtClean="0">
                  <a:solidFill>
                    <a:srgbClr val="C00000"/>
                  </a:solidFill>
                  <a:latin typeface="HGPｺﾞｼｯｸE" panose="020B0900000000000000" pitchFamily="50" charset="-128"/>
                  <a:ea typeface="HGPｺﾞｼｯｸE" panose="020B0900000000000000" pitchFamily="50" charset="-128"/>
                </a:rPr>
                <a:t>Ｃ</a:t>
              </a:r>
              <a:r>
                <a:rPr lang="ja-JP" altLang="en-US" sz="1200" u="sng" dirty="0">
                  <a:solidFill>
                    <a:srgbClr val="C00000"/>
                  </a:solidFill>
                  <a:latin typeface="HGPｺﾞｼｯｸE" panose="020B0900000000000000" pitchFamily="50" charset="-128"/>
                  <a:ea typeface="HGPｺﾞｼｯｸE" panose="020B0900000000000000" pitchFamily="50" charset="-128"/>
                </a:rPr>
                <a:t>村</a:t>
              </a:r>
              <a:r>
                <a:rPr kumimoji="1" lang="ja-JP" altLang="en-US" sz="1200" u="sng" dirty="0" smtClean="0">
                  <a:solidFill>
                    <a:srgbClr val="C00000"/>
                  </a:solidFill>
                  <a:latin typeface="HGPｺﾞｼｯｸE" panose="020B0900000000000000" pitchFamily="50" charset="-128"/>
                  <a:ea typeface="HGPｺﾞｼｯｸE" panose="020B0900000000000000" pitchFamily="50" charset="-128"/>
                </a:rPr>
                <a:t>の基準に基づき選考</a:t>
              </a:r>
              <a:endParaRPr kumimoji="1" lang="ja-JP" altLang="en-US" sz="1200" u="sng" dirty="0">
                <a:solidFill>
                  <a:srgbClr val="C00000"/>
                </a:solidFill>
                <a:latin typeface="HGPｺﾞｼｯｸE" panose="020B0900000000000000" pitchFamily="50" charset="-128"/>
                <a:ea typeface="HGPｺﾞｼｯｸE" panose="020B0900000000000000" pitchFamily="50" charset="-128"/>
              </a:endParaRPr>
            </a:p>
          </p:txBody>
        </p:sp>
        <p:sp>
          <p:nvSpPr>
            <p:cNvPr id="46" name="正方形/長方形 45"/>
            <p:cNvSpPr/>
            <p:nvPr/>
          </p:nvSpPr>
          <p:spPr>
            <a:xfrm>
              <a:off x="4959881" y="3246162"/>
              <a:ext cx="4216992" cy="2300819"/>
            </a:xfrm>
            <a:prstGeom prst="rect">
              <a:avLst/>
            </a:prstGeom>
            <a:ln>
              <a:prstDash val="lgDash"/>
            </a:ln>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100" dirty="0" smtClean="0">
                  <a:latin typeface="HGPｺﾞｼｯｸM" panose="020B0600000000000000" pitchFamily="50" charset="-128"/>
                  <a:ea typeface="HGPｺﾞｼｯｸM" panose="020B0600000000000000" pitchFamily="50" charset="-128"/>
                </a:rPr>
                <a:t>（</a:t>
              </a:r>
              <a:r>
                <a:rPr lang="ja-JP" altLang="en-US" sz="1100" dirty="0">
                  <a:latin typeface="HGPｺﾞｼｯｸM" panose="020B0600000000000000" pitchFamily="50" charset="-128"/>
                  <a:ea typeface="HGPｺﾞｼｯｸM" panose="020B0600000000000000" pitchFamily="50" charset="-128"/>
                </a:rPr>
                <a:t>２７</a:t>
              </a:r>
              <a:r>
                <a:rPr lang="ja-JP" altLang="en-US" sz="1100" dirty="0" smtClean="0">
                  <a:latin typeface="HGPｺﾞｼｯｸM" panose="020B0600000000000000" pitchFamily="50" charset="-128"/>
                  <a:ea typeface="HGPｺﾞｼｯｸM" panose="020B0600000000000000" pitchFamily="50" charset="-128"/>
                </a:rPr>
                <a:t>年度</a:t>
              </a:r>
              <a:r>
                <a:rPr lang="ja-JP" altLang="en-US" sz="1100" dirty="0">
                  <a:latin typeface="HGPｺﾞｼｯｸM" panose="020B0600000000000000" pitchFamily="50" charset="-128"/>
                  <a:ea typeface="HGPｺﾞｼｯｸM" panose="020B0600000000000000" pitchFamily="50" charset="-128"/>
                </a:rPr>
                <a:t>以降</a:t>
              </a:r>
              <a:r>
                <a:rPr lang="ja-JP" altLang="en-US" sz="1100" dirty="0" smtClean="0">
                  <a:latin typeface="HGPｺﾞｼｯｸM" panose="020B0600000000000000" pitchFamily="50" charset="-128"/>
                  <a:ea typeface="HGPｺﾞｼｯｸM" panose="020B0600000000000000" pitchFamily="50" charset="-128"/>
                </a:rPr>
                <a:t>は、募集開始前に、上記と同様に、Ａ市が中心となって、認定こども園Ｘの利用定員の市町村間の振り分けを行い、募集する。）</a:t>
              </a:r>
              <a:endParaRPr lang="en-US" altLang="ja-JP" sz="1100" dirty="0" smtClean="0">
                <a:latin typeface="HGPｺﾞｼｯｸM" panose="020B0600000000000000" pitchFamily="50" charset="-128"/>
                <a:ea typeface="HGPｺﾞｼｯｸM" panose="020B0600000000000000" pitchFamily="50" charset="-128"/>
              </a:endParaRPr>
            </a:p>
            <a:p>
              <a:endParaRPr lang="en-US" altLang="ja-JP" sz="600" dirty="0" smtClean="0">
                <a:latin typeface="HGPｺﾞｼｯｸM" panose="020B0600000000000000" pitchFamily="50" charset="-128"/>
                <a:ea typeface="HGPｺﾞｼｯｸM" panose="020B0600000000000000" pitchFamily="50" charset="-128"/>
              </a:endParaRPr>
            </a:p>
            <a:p>
              <a:r>
                <a:rPr kumimoji="1" lang="ja-JP" altLang="en-US" sz="1100" dirty="0" smtClean="0">
                  <a:latin typeface="HGPｺﾞｼｯｸM" panose="020B0600000000000000" pitchFamily="50" charset="-128"/>
                  <a:ea typeface="HGPｺﾞｼｯｸM" panose="020B0600000000000000" pitchFamily="50" charset="-128"/>
                </a:rPr>
                <a:t>①　Ａ市はＡ市の基準に基づき、Ａ市の枠内で利用者の選考を行う。</a:t>
              </a:r>
              <a:endParaRPr kumimoji="1"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kumimoji="1" lang="ja-JP" altLang="en-US" sz="1100" dirty="0" smtClean="0">
                  <a:latin typeface="HGPｺﾞｼｯｸM" panose="020B0600000000000000" pitchFamily="50" charset="-128"/>
                  <a:ea typeface="HGPｺﾞｼｯｸM" panose="020B0600000000000000" pitchFamily="50" charset="-128"/>
                </a:rPr>
                <a:t>（Ｂ町、Ｃ村も同様。）</a:t>
              </a:r>
              <a:endParaRPr kumimoji="1" lang="en-US" altLang="ja-JP" sz="1100" dirty="0" smtClean="0">
                <a:latin typeface="HGPｺﾞｼｯｸM" panose="020B0600000000000000" pitchFamily="50" charset="-128"/>
                <a:ea typeface="HGPｺﾞｼｯｸM" panose="020B0600000000000000" pitchFamily="50" charset="-128"/>
              </a:endParaRPr>
            </a:p>
            <a:p>
              <a:endParaRPr kumimoji="1" lang="en-US" altLang="ja-JP" sz="600" dirty="0" smtClean="0">
                <a:latin typeface="HGPｺﾞｼｯｸM" panose="020B0600000000000000" pitchFamily="50" charset="-128"/>
                <a:ea typeface="HGPｺﾞｼｯｸM" panose="020B0600000000000000" pitchFamily="50" charset="-128"/>
              </a:endParaRPr>
            </a:p>
            <a:p>
              <a:r>
                <a:rPr lang="ja-JP" altLang="en-US" sz="1100" dirty="0" smtClean="0">
                  <a:latin typeface="HGPｺﾞｼｯｸM" panose="020B0600000000000000" pitchFamily="50" charset="-128"/>
                  <a:ea typeface="HGPｺﾞｼｯｸM" panose="020B0600000000000000" pitchFamily="50" charset="-128"/>
                </a:rPr>
                <a:t>②　定員に空きが出た市町村が出てきた場合は、Ａ市が中心となって</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調整し、他の市町村に再配分する。（市町村間</a:t>
              </a:r>
              <a:r>
                <a:rPr lang="ja-JP" altLang="en-US" sz="1100" dirty="0">
                  <a:latin typeface="HGPｺﾞｼｯｸM" panose="020B0600000000000000" pitchFamily="50" charset="-128"/>
                  <a:ea typeface="HGPｺﾞｼｯｸM" panose="020B0600000000000000" pitchFamily="50" charset="-128"/>
                </a:rPr>
                <a:t>で調整がつかない</a:t>
              </a:r>
              <a:r>
                <a:rPr lang="ja-JP" altLang="en-US" sz="1100" dirty="0" smtClean="0">
                  <a:latin typeface="HGPｺﾞｼｯｸM" panose="020B0600000000000000" pitchFamily="50" charset="-128"/>
                  <a:ea typeface="HGPｺﾞｼｯｸM" panose="020B0600000000000000" pitchFamily="50" charset="-128"/>
                </a:rPr>
                <a:t>場</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合</a:t>
              </a:r>
              <a:r>
                <a:rPr lang="ja-JP" altLang="en-US" sz="1100" dirty="0">
                  <a:latin typeface="HGPｺﾞｼｯｸM" panose="020B0600000000000000" pitchFamily="50" charset="-128"/>
                  <a:ea typeface="HGPｺﾞｼｯｸM" panose="020B0600000000000000" pitchFamily="50" charset="-128"/>
                </a:rPr>
                <a:t>、大阪府</a:t>
              </a:r>
              <a:r>
                <a:rPr lang="ja-JP" altLang="en-US" sz="1100" dirty="0" smtClean="0">
                  <a:latin typeface="HGPｺﾞｼｯｸM" panose="020B0600000000000000" pitchFamily="50" charset="-128"/>
                  <a:ea typeface="HGPｺﾞｼｯｸM" panose="020B0600000000000000" pitchFamily="50" charset="-128"/>
                </a:rPr>
                <a:t>に広域調整</a:t>
              </a:r>
              <a:r>
                <a:rPr lang="ja-JP" altLang="en-US" sz="1100" dirty="0">
                  <a:latin typeface="HGPｺﾞｼｯｸM" panose="020B0600000000000000" pitchFamily="50" charset="-128"/>
                  <a:ea typeface="HGPｺﾞｼｯｸM" panose="020B0600000000000000" pitchFamily="50" charset="-128"/>
                </a:rPr>
                <a:t>を</a:t>
              </a:r>
              <a:r>
                <a:rPr lang="ja-JP" altLang="en-US" sz="1100" dirty="0" smtClean="0">
                  <a:latin typeface="HGPｺﾞｼｯｸM" panose="020B0600000000000000" pitchFamily="50" charset="-128"/>
                  <a:ea typeface="HGPｺﾞｼｯｸM" panose="020B0600000000000000" pitchFamily="50" charset="-128"/>
                </a:rPr>
                <a:t>依頼</a:t>
              </a:r>
              <a:r>
                <a:rPr lang="ja-JP" altLang="en-US" sz="1100" dirty="0">
                  <a:latin typeface="HGPｺﾞｼｯｸM" panose="020B0600000000000000" pitchFamily="50" charset="-128"/>
                  <a:ea typeface="HGPｺﾞｼｯｸM" panose="020B0600000000000000" pitchFamily="50" charset="-128"/>
                </a:rPr>
                <a:t>する。</a:t>
              </a:r>
              <a:r>
                <a:rPr lang="ja-JP" altLang="en-US" sz="1100" dirty="0" smtClean="0">
                  <a:latin typeface="HGPｺﾞｼｯｸM" panose="020B0600000000000000" pitchFamily="50" charset="-128"/>
                  <a:ea typeface="HGPｺﾞｼｯｸM" panose="020B0600000000000000" pitchFamily="50" charset="-128"/>
                </a:rPr>
                <a:t>）</a:t>
              </a:r>
              <a:endParaRPr kumimoji="1" lang="ja-JP" altLang="en-US" sz="1100" dirty="0">
                <a:latin typeface="HGPｺﾞｼｯｸM" panose="020B0600000000000000" pitchFamily="50" charset="-128"/>
                <a:ea typeface="HGPｺﾞｼｯｸM" panose="020B0600000000000000" pitchFamily="50" charset="-128"/>
              </a:endParaRPr>
            </a:p>
          </p:txBody>
        </p:sp>
      </p:grpSp>
    </p:spTree>
    <p:extLst>
      <p:ext uri="{BB962C8B-B14F-4D97-AF65-F5344CB8AC3E}">
        <p14:creationId xmlns:p14="http://schemas.microsoft.com/office/powerpoint/2010/main" val="1022734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174835434"/>
              </p:ext>
            </p:extLst>
          </p:nvPr>
        </p:nvGraphicFramePr>
        <p:xfrm>
          <a:off x="179513" y="692695"/>
          <a:ext cx="8856983" cy="6048671"/>
        </p:xfrm>
        <a:graphic>
          <a:graphicData uri="http://schemas.openxmlformats.org/drawingml/2006/table">
            <a:tbl>
              <a:tblPr>
                <a:effectLst/>
                <a:tableStyleId>{5C22544A-7EE6-4342-B048-85BDC9FD1C3A}</a:tableStyleId>
              </a:tblPr>
              <a:tblGrid>
                <a:gridCol w="219655"/>
                <a:gridCol w="929468"/>
                <a:gridCol w="795092"/>
                <a:gridCol w="2808312"/>
                <a:gridCol w="432048"/>
                <a:gridCol w="1512168"/>
                <a:gridCol w="2160240"/>
              </a:tblGrid>
              <a:tr h="172695">
                <a:tc rowSpan="2" gridSpan="2">
                  <a:txBody>
                    <a:bodyPr/>
                    <a:lstStyle/>
                    <a:p>
                      <a:pPr algn="ctr" fontAlgn="ctr"/>
                      <a:r>
                        <a:rPr lang="ja-JP" altLang="en-US" sz="1000" u="none" strike="noStrike" dirty="0">
                          <a:effectLst/>
                          <a:latin typeface="HGPｺﾞｼｯｸM" panose="020B0600000000000000" pitchFamily="50" charset="-128"/>
                          <a:ea typeface="HGPｺﾞｼｯｸM" panose="020B0600000000000000" pitchFamily="50" charset="-128"/>
                        </a:rPr>
                        <a:t>検討項目</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kumimoji="1" lang="ja-JP" altLang="en-US"/>
                    </a:p>
                  </a:txBody>
                  <a:tcPr/>
                </a:tc>
                <a:tc gridSpan="2">
                  <a:txBody>
                    <a:bodyPr/>
                    <a:lstStyle/>
                    <a:p>
                      <a:pPr algn="ctr" fontAlgn="ctr"/>
                      <a:r>
                        <a:rPr lang="ja-JP" altLang="en-US" sz="1000" u="none" strike="noStrike" dirty="0" smtClean="0">
                          <a:effectLst/>
                          <a:latin typeface="HGPｺﾞｼｯｸM" panose="020B0600000000000000" pitchFamily="50" charset="-128"/>
                          <a:ea typeface="HGPｺﾞｼｯｸM" panose="020B0600000000000000" pitchFamily="50" charset="-128"/>
                        </a:rPr>
                        <a:t>検討案</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gridSpan="2">
                  <a:txBody>
                    <a:bodyPr/>
                    <a:lstStyle/>
                    <a:p>
                      <a:pPr algn="ctr" fontAlgn="ctr"/>
                      <a:r>
                        <a:rPr lang="ja-JP" altLang="en-US" sz="1000" u="none" strike="noStrike" dirty="0">
                          <a:effectLst/>
                          <a:latin typeface="HGPｺﾞｼｯｸM" panose="020B0600000000000000" pitchFamily="50" charset="-128"/>
                          <a:ea typeface="HGPｺﾞｼｯｸM" panose="020B0600000000000000" pitchFamily="50" charset="-128"/>
                        </a:rPr>
                        <a:t>新制度基準</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1000" u="none" strike="noStrike" dirty="0">
                          <a:effectLst/>
                          <a:latin typeface="HGPｺﾞｼｯｸM" panose="020B0600000000000000" pitchFamily="50" charset="-128"/>
                          <a:ea typeface="HGPｺﾞｼｯｸM" panose="020B0600000000000000" pitchFamily="50" charset="-128"/>
                        </a:rPr>
                        <a:t>現行基準</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241">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fontAlgn="ctr"/>
                      <a:r>
                        <a:rPr lang="ja-JP" altLang="en-US" sz="1000" u="none" strike="noStrike" dirty="0">
                          <a:effectLst/>
                          <a:latin typeface="HGPｺﾞｼｯｸM" panose="020B0600000000000000" pitchFamily="50" charset="-128"/>
                          <a:ea typeface="HGPｺﾞｼｯｸM" panose="020B0600000000000000" pitchFamily="50" charset="-128"/>
                        </a:rPr>
                        <a:t>新たな認定こども園認可・認定基準</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（大阪府認定こども園条例改正）</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gridSpan="2">
                  <a:txBody>
                    <a:bodyPr/>
                    <a:lstStyle/>
                    <a:p>
                      <a:pPr algn="ctr" fontAlgn="ctr"/>
                      <a:r>
                        <a:rPr lang="ja-JP" altLang="en-US" sz="1000" u="none" strike="noStrike" dirty="0">
                          <a:effectLst/>
                          <a:latin typeface="HGPｺﾞｼｯｸM" panose="020B0600000000000000" pitchFamily="50" charset="-128"/>
                          <a:ea typeface="HGPｺﾞｼｯｸM" panose="020B0600000000000000" pitchFamily="50" charset="-128"/>
                        </a:rPr>
                        <a:t>幼保連携型認定こども園認可基準</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（国基準案）</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1000" u="none" strike="noStrike" dirty="0">
                          <a:effectLst/>
                          <a:latin typeface="HGPｺﾞｼｯｸM" panose="020B0600000000000000" pitchFamily="50" charset="-128"/>
                          <a:ea typeface="HGPｺﾞｼｯｸM" panose="020B0600000000000000" pitchFamily="50" charset="-128"/>
                        </a:rPr>
                        <a:t>認定こども園認定基準</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（大阪府認定こども園条例）</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6022">
                <a:tc rowSpan="2">
                  <a:txBody>
                    <a:bodyPr/>
                    <a:lstStyle/>
                    <a:p>
                      <a:pPr algn="ctr" fontAlgn="ctr"/>
                      <a:r>
                        <a:rPr lang="en-US" altLang="ja-JP" sz="1000" u="none" strike="noStrike" dirty="0">
                          <a:effectLst/>
                          <a:latin typeface="HGPｺﾞｼｯｸM" panose="020B0600000000000000" pitchFamily="50" charset="-128"/>
                          <a:ea typeface="HGPｺﾞｼｯｸM" panose="020B0600000000000000" pitchFamily="50" charset="-128"/>
                        </a:rPr>
                        <a:t>1</a:t>
                      </a:r>
                      <a:endParaRPr lang="en-US" altLang="ja-JP"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学級の幼児数</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幼保連携型</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25</a:t>
                      </a:r>
                      <a:r>
                        <a:rPr lang="ja-JP" altLang="en-US" sz="1000" u="none" strike="noStrike" dirty="0">
                          <a:effectLst/>
                          <a:latin typeface="HGPｺﾞｼｯｸM" panose="020B0600000000000000" pitchFamily="50" charset="-128"/>
                          <a:ea typeface="HGPｺﾞｼｯｸM" panose="020B0600000000000000" pitchFamily="50" charset="-128"/>
                        </a:rPr>
                        <a:t>人以下（知事が認める場合は</a:t>
                      </a:r>
                      <a:r>
                        <a:rPr lang="en-US" altLang="ja-JP" sz="1000" u="none" strike="noStrike" dirty="0">
                          <a:effectLst/>
                          <a:latin typeface="HGPｺﾞｼｯｸM" panose="020B0600000000000000" pitchFamily="50" charset="-128"/>
                          <a:ea typeface="HGPｺﾞｼｯｸM" panose="020B0600000000000000" pitchFamily="50" charset="-128"/>
                        </a:rPr>
                        <a:t>35</a:t>
                      </a:r>
                      <a:r>
                        <a:rPr lang="ja-JP" altLang="en-US" sz="1000" u="none" strike="noStrike" dirty="0">
                          <a:effectLst/>
                          <a:latin typeface="HGPｺﾞｼｯｸM" panose="020B0600000000000000" pitchFamily="50" charset="-128"/>
                          <a:ea typeface="HGPｺﾞｼｯｸM" panose="020B0600000000000000" pitchFamily="50" charset="-128"/>
                        </a:rPr>
                        <a:t>人以下も可）、（</a:t>
                      </a:r>
                      <a:r>
                        <a:rPr lang="en-US" altLang="ja-JP" sz="1000" u="none" strike="noStrike" dirty="0">
                          <a:effectLst/>
                          <a:latin typeface="HGPｺﾞｼｯｸM" panose="020B0600000000000000" pitchFamily="50" charset="-128"/>
                          <a:ea typeface="HGPｺﾞｼｯｸM" panose="020B0600000000000000" pitchFamily="50" charset="-128"/>
                        </a:rPr>
                        <a:t>4</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5</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35</a:t>
                      </a:r>
                      <a:r>
                        <a:rPr lang="ja-JP" altLang="en-US" sz="1000" u="none" strike="noStrike" dirty="0">
                          <a:effectLst/>
                          <a:latin typeface="HGPｺﾞｼｯｸM" panose="020B0600000000000000" pitchFamily="50" charset="-128"/>
                          <a:ea typeface="HGPｺﾞｼｯｸM" panose="020B0600000000000000" pitchFamily="50" charset="-128"/>
                        </a:rPr>
                        <a:t>人以下</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1000" u="none" strike="noStrike">
                          <a:effectLst/>
                          <a:latin typeface="HGPｺﾞｼｯｸM" panose="020B0600000000000000" pitchFamily="50" charset="-128"/>
                          <a:ea typeface="HGPｺﾞｼｯｸM" panose="020B0600000000000000" pitchFamily="50" charset="-128"/>
                        </a:rPr>
                        <a:t>従う</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べき</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基準</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en-US" altLang="ja-JP" sz="1000" u="none" strike="noStrike">
                          <a:effectLst/>
                          <a:latin typeface="HGPｺﾞｼｯｸM" panose="020B0600000000000000" pitchFamily="50" charset="-128"/>
                          <a:ea typeface="HGPｺﾞｼｯｸM" panose="020B0600000000000000" pitchFamily="50" charset="-128"/>
                        </a:rPr>
                        <a:t>35</a:t>
                      </a:r>
                      <a:r>
                        <a:rPr lang="ja-JP" altLang="en-US" sz="1000" u="none" strike="noStrike">
                          <a:effectLst/>
                          <a:latin typeface="HGPｺﾞｼｯｸM" panose="020B0600000000000000" pitchFamily="50" charset="-128"/>
                          <a:ea typeface="HGPｺﾞｼｯｸM" panose="020B0600000000000000" pitchFamily="50" charset="-128"/>
                        </a:rPr>
                        <a:t>人以下</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25</a:t>
                      </a:r>
                      <a:r>
                        <a:rPr lang="ja-JP" altLang="en-US" sz="1000" u="none" strike="noStrike" dirty="0">
                          <a:effectLst/>
                          <a:latin typeface="HGPｺﾞｼｯｸM" panose="020B0600000000000000" pitchFamily="50" charset="-128"/>
                          <a:ea typeface="HGPｺﾞｼｯｸM" panose="020B0600000000000000" pitchFamily="50" charset="-128"/>
                        </a:rPr>
                        <a:t>人以下（知事が認める場合は</a:t>
                      </a:r>
                      <a:r>
                        <a:rPr lang="en-US" altLang="ja-JP" sz="1000" u="none" strike="noStrike" dirty="0">
                          <a:effectLst/>
                          <a:latin typeface="HGPｺﾞｼｯｸM" panose="020B0600000000000000" pitchFamily="50" charset="-128"/>
                          <a:ea typeface="HGPｺﾞｼｯｸM" panose="020B0600000000000000" pitchFamily="50" charset="-128"/>
                        </a:rPr>
                        <a:t>35</a:t>
                      </a:r>
                      <a:r>
                        <a:rPr lang="ja-JP" altLang="en-US" sz="1000" u="none" strike="noStrike" dirty="0">
                          <a:effectLst/>
                          <a:latin typeface="HGPｺﾞｼｯｸM" panose="020B0600000000000000" pitchFamily="50" charset="-128"/>
                          <a:ea typeface="HGPｺﾞｼｯｸM" panose="020B0600000000000000" pitchFamily="50" charset="-128"/>
                        </a:rPr>
                        <a:t>人以下も可）</a:t>
                      </a:r>
                      <a:r>
                        <a:rPr lang="ja-JP" altLang="en-US" sz="1000" u="none" strike="noStrike" dirty="0" smtClean="0">
                          <a:effectLst/>
                          <a:latin typeface="HGPｺﾞｼｯｸM" panose="020B0600000000000000" pitchFamily="50" charset="-128"/>
                          <a:ea typeface="HGPｺﾞｼｯｸM" panose="020B0600000000000000" pitchFamily="50" charset="-128"/>
                        </a:rPr>
                        <a:t>、</a:t>
                      </a:r>
                      <a:endParaRPr lang="en-US" altLang="ja-JP" sz="1000" u="none" strike="noStrike" dirty="0" smtClean="0">
                        <a:effectLst/>
                        <a:latin typeface="HGPｺﾞｼｯｸM" panose="020B0600000000000000" pitchFamily="50" charset="-128"/>
                        <a:ea typeface="HGPｺﾞｼｯｸM" panose="020B0600000000000000" pitchFamily="50" charset="-128"/>
                      </a:endParaRPr>
                    </a:p>
                    <a:p>
                      <a:pPr algn="l" fontAlgn="ctr"/>
                      <a:r>
                        <a:rPr lang="ja-JP" altLang="en-US" sz="1000" u="none" strike="noStrike" dirty="0" smtClean="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4</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5</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35</a:t>
                      </a:r>
                      <a:r>
                        <a:rPr lang="ja-JP" altLang="en-US" sz="1000" u="none" strike="noStrike" dirty="0">
                          <a:effectLst/>
                          <a:latin typeface="HGPｺﾞｼｯｸM" panose="020B0600000000000000" pitchFamily="50" charset="-128"/>
                          <a:ea typeface="HGPｺﾞｼｯｸM" panose="020B0600000000000000" pitchFamily="50" charset="-128"/>
                        </a:rPr>
                        <a:t>人以下</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602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それ以外</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25</a:t>
                      </a:r>
                      <a:r>
                        <a:rPr lang="ja-JP" altLang="en-US" sz="1000" u="none" strike="noStrike" dirty="0">
                          <a:effectLst/>
                          <a:latin typeface="HGPｺﾞｼｯｸM" panose="020B0600000000000000" pitchFamily="50" charset="-128"/>
                          <a:ea typeface="HGPｺﾞｼｯｸM" panose="020B0600000000000000" pitchFamily="50" charset="-128"/>
                        </a:rPr>
                        <a:t>人以下（知事が認める場合は</a:t>
                      </a:r>
                      <a:r>
                        <a:rPr lang="en-US" altLang="ja-JP" sz="1000" u="none" strike="noStrike" dirty="0">
                          <a:effectLst/>
                          <a:latin typeface="HGPｺﾞｼｯｸM" panose="020B0600000000000000" pitchFamily="50" charset="-128"/>
                          <a:ea typeface="HGPｺﾞｼｯｸM" panose="020B0600000000000000" pitchFamily="50" charset="-128"/>
                        </a:rPr>
                        <a:t>35</a:t>
                      </a:r>
                      <a:r>
                        <a:rPr lang="ja-JP" altLang="en-US" sz="1000" u="none" strike="noStrike" dirty="0">
                          <a:effectLst/>
                          <a:latin typeface="HGPｺﾞｼｯｸM" panose="020B0600000000000000" pitchFamily="50" charset="-128"/>
                          <a:ea typeface="HGPｺﾞｼｯｸM" panose="020B0600000000000000" pitchFamily="50" charset="-128"/>
                        </a:rPr>
                        <a:t>人以下も可）、（</a:t>
                      </a:r>
                      <a:r>
                        <a:rPr lang="en-US" altLang="ja-JP" sz="1000" u="none" strike="noStrike" dirty="0">
                          <a:effectLst/>
                          <a:latin typeface="HGPｺﾞｼｯｸM" panose="020B0600000000000000" pitchFamily="50" charset="-128"/>
                          <a:ea typeface="HGPｺﾞｼｯｸM" panose="020B0600000000000000" pitchFamily="50" charset="-128"/>
                        </a:rPr>
                        <a:t>4</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5</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35</a:t>
                      </a:r>
                      <a:r>
                        <a:rPr lang="ja-JP" altLang="en-US" sz="1000" u="none" strike="noStrike" dirty="0">
                          <a:effectLst/>
                          <a:latin typeface="HGPｺﾞｼｯｸM" panose="020B0600000000000000" pitchFamily="50" charset="-128"/>
                          <a:ea typeface="HGPｺﾞｼｯｸM" panose="020B0600000000000000" pitchFamily="50" charset="-128"/>
                        </a:rPr>
                        <a:t>人以下</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57752">
                <a:tc rowSpan="2">
                  <a:txBody>
                    <a:bodyPr/>
                    <a:lstStyle/>
                    <a:p>
                      <a:pPr algn="ctr" fontAlgn="ctr"/>
                      <a:r>
                        <a:rPr lang="en-US" altLang="ja-JP" sz="1000" u="none" strike="noStrike">
                          <a:effectLst/>
                          <a:latin typeface="HGPｺﾞｼｯｸM" panose="020B0600000000000000" pitchFamily="50" charset="-128"/>
                          <a:ea typeface="HGPｺﾞｼｯｸM" panose="020B0600000000000000" pitchFamily="50" charset="-128"/>
                        </a:rPr>
                        <a:t>2</a:t>
                      </a:r>
                      <a:endParaRPr lang="en-US" altLang="ja-JP"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zh-TW" altLang="en-US" sz="1000" u="none" strike="noStrike" dirty="0">
                          <a:effectLst/>
                          <a:latin typeface="HGPｺﾞｼｯｸM" panose="020B0600000000000000" pitchFamily="50" charset="-128"/>
                          <a:ea typeface="HGPｺﾞｼｯｸM" panose="020B0600000000000000" pitchFamily="50" charset="-128"/>
                        </a:rPr>
                        <a:t>職員（必置）</a:t>
                      </a:r>
                      <a:endParaRPr lang="zh-TW"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幼保連携型</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TW" altLang="en-US" sz="1000" u="none" strike="noStrike" dirty="0">
                          <a:effectLst/>
                          <a:latin typeface="HGPｺﾞｼｯｸM" panose="020B0600000000000000" pitchFamily="50" charset="-128"/>
                          <a:ea typeface="HGPｺﾞｼｯｸM" panose="020B0600000000000000" pitchFamily="50" charset="-128"/>
                        </a:rPr>
                        <a:t>園長、保育教諭等、調理員</a:t>
                      </a:r>
                      <a:endParaRPr lang="zh-TW"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1000" u="none" strike="noStrike">
                          <a:effectLst/>
                          <a:latin typeface="HGPｺﾞｼｯｸM" panose="020B0600000000000000" pitchFamily="50" charset="-128"/>
                          <a:ea typeface="HGPｺﾞｼｯｸM" panose="020B0600000000000000" pitchFamily="50" charset="-128"/>
                        </a:rPr>
                        <a:t>従う</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べき</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基準</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a:effectLst/>
                          <a:latin typeface="HGPｺﾞｼｯｸM" panose="020B0600000000000000" pitchFamily="50" charset="-128"/>
                          <a:ea typeface="HGPｺﾞｼｯｸM" panose="020B0600000000000000" pitchFamily="50" charset="-128"/>
                        </a:rPr>
                        <a:t>園長、保育教諭等、調理員</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（学校医、学校歯科医、学校薬剤師は学校保健安全法により必置）</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認定こども園の長</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歳未満）保育士</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歳以上）幼稚園教諭免許状</a:t>
                      </a:r>
                      <a:r>
                        <a:rPr lang="ja-JP" altLang="en-US" sz="1000" u="none" strike="noStrike" dirty="0" smtClean="0">
                          <a:effectLst/>
                          <a:latin typeface="HGPｺﾞｼｯｸM" panose="020B0600000000000000" pitchFamily="50" charset="-128"/>
                          <a:ea typeface="HGPｺﾞｼｯｸM" panose="020B0600000000000000" pitchFamily="50" charset="-128"/>
                        </a:rPr>
                        <a:t>・保育士</a:t>
                      </a:r>
                      <a:r>
                        <a:rPr lang="ja-JP" altLang="en-US" sz="1000" u="none" strike="noStrike" dirty="0">
                          <a:effectLst/>
                          <a:latin typeface="HGPｺﾞｼｯｸM" panose="020B0600000000000000" pitchFamily="50" charset="-128"/>
                          <a:ea typeface="HGPｺﾞｼｯｸM" panose="020B0600000000000000" pitchFamily="50" charset="-128"/>
                        </a:rPr>
                        <a:t>資格を併有</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5506">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それ以外</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認定こども園の長、（</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歳未満）保育士、（</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歳以上）幼稚園教諭免許状・保育士資格を併有</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343241">
                <a:tc rowSpan="2">
                  <a:txBody>
                    <a:bodyPr/>
                    <a:lstStyle/>
                    <a:p>
                      <a:pPr algn="ctr" fontAlgn="ctr"/>
                      <a:r>
                        <a:rPr lang="en-US" altLang="ja-JP" sz="1000" u="none" strike="noStrike">
                          <a:effectLst/>
                          <a:latin typeface="HGPｺﾞｼｯｸM" panose="020B0600000000000000" pitchFamily="50" charset="-128"/>
                          <a:ea typeface="HGPｺﾞｼｯｸM" panose="020B0600000000000000" pitchFamily="50" charset="-128"/>
                        </a:rPr>
                        <a:t>3</a:t>
                      </a:r>
                      <a:endParaRPr lang="en-US" altLang="ja-JP"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職員配置</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幼保連携型</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0</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6</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20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4</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5</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endParaRPr lang="en-US" altLang="ja-JP"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1000" u="none" strike="noStrike">
                          <a:effectLst/>
                          <a:latin typeface="HGPｺﾞｼｯｸM" panose="020B0600000000000000" pitchFamily="50" charset="-128"/>
                          <a:ea typeface="HGPｺﾞｼｯｸM" panose="020B0600000000000000" pitchFamily="50" charset="-128"/>
                        </a:rPr>
                        <a:t>従う</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べき</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基準</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0</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6</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20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4</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5</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endParaRPr lang="en-US" altLang="ja-JP"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0</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6</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短時間（</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25</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smtClean="0">
                          <a:effectLst/>
                          <a:latin typeface="HGPｺﾞｼｯｸM" panose="020B0600000000000000" pitchFamily="50" charset="-128"/>
                          <a:ea typeface="HGPｺﾞｼｯｸM" panose="020B0600000000000000" pitchFamily="50" charset="-128"/>
                        </a:rPr>
                        <a:t>、</a:t>
                      </a:r>
                      <a:r>
                        <a:rPr lang="ja-JP" altLang="en-US" sz="1000" u="none" strike="noStrike" dirty="0" smtClean="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4</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5</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35</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長時間（</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20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smtClean="0">
                          <a:effectLst/>
                          <a:latin typeface="HGPｺﾞｼｯｸM" panose="020B0600000000000000" pitchFamily="50" charset="-128"/>
                          <a:ea typeface="HGPｺﾞｼｯｸM" panose="020B0600000000000000" pitchFamily="50" charset="-128"/>
                        </a:rPr>
                        <a:t>、</a:t>
                      </a:r>
                      <a:r>
                        <a:rPr lang="ja-JP" altLang="en-US" sz="1000" u="none" strike="noStrike" dirty="0" smtClean="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4</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5</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endParaRPr lang="en-US" altLang="ja-JP"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5506">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それ以外</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0</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6</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
                      </a:r>
                      <a:br>
                        <a:rPr lang="ja-JP" altLang="en-US" sz="1000" u="none" strike="noStrike" dirty="0">
                          <a:effectLst/>
                          <a:latin typeface="HGPｺﾞｼｯｸM" panose="020B0600000000000000" pitchFamily="50" charset="-128"/>
                          <a:ea typeface="HGPｺﾞｼｯｸM" panose="020B0600000000000000" pitchFamily="50" charset="-128"/>
                        </a:rPr>
                      </a:b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号（</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20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4</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5</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
                      </a:r>
                      <a:br>
                        <a:rPr lang="ja-JP" altLang="en-US" sz="1000" u="none" strike="noStrike" dirty="0">
                          <a:effectLst/>
                          <a:latin typeface="HGPｺﾞｼｯｸM" panose="020B0600000000000000" pitchFamily="50" charset="-128"/>
                          <a:ea typeface="HGPｺﾞｼｯｸM" panose="020B0600000000000000" pitchFamily="50" charset="-128"/>
                        </a:rPr>
                      </a:b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号（</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20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4</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5</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endParaRPr lang="en-US" altLang="ja-JP"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725598">
                <a:tc rowSpan="2">
                  <a:txBody>
                    <a:bodyPr/>
                    <a:lstStyle/>
                    <a:p>
                      <a:pPr algn="ctr" fontAlgn="ctr"/>
                      <a:r>
                        <a:rPr lang="en-US" altLang="ja-JP" sz="1000" u="none" strike="noStrike">
                          <a:effectLst/>
                          <a:latin typeface="HGPｺﾞｼｯｸM" panose="020B0600000000000000" pitchFamily="50" charset="-128"/>
                          <a:ea typeface="HGPｺﾞｼｯｸM" panose="020B0600000000000000" pitchFamily="50" charset="-128"/>
                        </a:rPr>
                        <a:t>4</a:t>
                      </a:r>
                      <a:endParaRPr lang="en-US" altLang="ja-JP"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保育室等の面積</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幼保連携型</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（保育室）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歳以上</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1.98㎡</a:t>
                      </a:r>
                      <a:br>
                        <a:rPr lang="en-US" altLang="ja-JP"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（ほふく室）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歳未満</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3.3㎡</a:t>
                      </a:r>
                      <a:br>
                        <a:rPr lang="en-US" altLang="ja-JP"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（乳児室）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歳未満</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1.65㎡</a:t>
                      </a:r>
                      <a:endParaRPr lang="en-US" altLang="ja-JP"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1000" u="none" strike="noStrike" dirty="0">
                          <a:effectLst/>
                          <a:latin typeface="HGPｺﾞｼｯｸM" panose="020B0600000000000000" pitchFamily="50" charset="-128"/>
                          <a:ea typeface="HGPｺﾞｼｯｸM" panose="020B0600000000000000" pitchFamily="50" charset="-128"/>
                        </a:rPr>
                        <a:t>従う</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べき</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基準</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（保育室）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歳以上</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1.98㎡</a:t>
                      </a:r>
                      <a:br>
                        <a:rPr lang="en-US" altLang="ja-JP"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（ほふく室）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歳未満</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3.3㎡</a:t>
                      </a:r>
                      <a:br>
                        <a:rPr lang="en-US" altLang="ja-JP"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（乳児室）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歳未満</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1.65㎡</a:t>
                      </a:r>
                      <a:endParaRPr lang="en-US" altLang="ja-JP"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（保育室）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歳以上</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1.98㎡</a:t>
                      </a:r>
                      <a:br>
                        <a:rPr lang="en-US" altLang="ja-JP"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（ほふく室）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歳未満</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3.3㎡</a:t>
                      </a:r>
                      <a:br>
                        <a:rPr lang="en-US" altLang="ja-JP"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（乳児室）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歳未満</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1.65㎡</a:t>
                      </a:r>
                      <a:endParaRPr lang="en-US" altLang="ja-JP"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5598">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それ以外</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（保育室）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歳以上</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1.98㎡</a:t>
                      </a:r>
                      <a:br>
                        <a:rPr lang="en-US" altLang="ja-JP"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（ほふく室）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歳未満</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3.3㎡</a:t>
                      </a:r>
                      <a:br>
                        <a:rPr lang="en-US" altLang="ja-JP"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（乳児室）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歳未満</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1.65㎡</a:t>
                      </a:r>
                      <a:endParaRPr lang="en-US" altLang="ja-JP"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57752">
                <a:tc rowSpan="2">
                  <a:txBody>
                    <a:bodyPr/>
                    <a:lstStyle/>
                    <a:p>
                      <a:pPr algn="ctr" fontAlgn="ctr"/>
                      <a:r>
                        <a:rPr lang="en-US" altLang="ja-JP" sz="1000" u="none" strike="noStrike">
                          <a:effectLst/>
                          <a:latin typeface="HGPｺﾞｼｯｸM" panose="020B0600000000000000" pitchFamily="50" charset="-128"/>
                          <a:ea typeface="HGPｺﾞｼｯｸM" panose="020B0600000000000000" pitchFamily="50" charset="-128"/>
                        </a:rPr>
                        <a:t>5</a:t>
                      </a:r>
                      <a:endParaRPr lang="en-US" altLang="ja-JP"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教育時間</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a:effectLst/>
                          <a:latin typeface="HGPｺﾞｼｯｸM" panose="020B0600000000000000" pitchFamily="50" charset="-128"/>
                          <a:ea typeface="HGPｺﾞｼｯｸM" panose="020B0600000000000000" pitchFamily="50" charset="-128"/>
                        </a:rPr>
                        <a:t>幼保連携型</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TW" altLang="en-US" sz="1000" u="none" strike="noStrike" dirty="0">
                          <a:effectLst/>
                          <a:latin typeface="HGPｺﾞｼｯｸM" panose="020B0600000000000000" pitchFamily="50" charset="-128"/>
                          <a:ea typeface="HGPｺﾞｼｯｸM" panose="020B0600000000000000" pitchFamily="50" charset="-128"/>
                        </a:rPr>
                        <a:t>年</a:t>
                      </a:r>
                      <a:r>
                        <a:rPr lang="en-US" altLang="zh-TW" sz="1000" u="none" strike="noStrike" dirty="0">
                          <a:effectLst/>
                          <a:latin typeface="HGPｺﾞｼｯｸM" panose="020B0600000000000000" pitchFamily="50" charset="-128"/>
                          <a:ea typeface="HGPｺﾞｼｯｸM" panose="020B0600000000000000" pitchFamily="50" charset="-128"/>
                        </a:rPr>
                        <a:t>39</a:t>
                      </a:r>
                      <a:r>
                        <a:rPr lang="zh-TW" altLang="en-US" sz="1000" u="none" strike="noStrike" dirty="0">
                          <a:effectLst/>
                          <a:latin typeface="HGPｺﾞｼｯｸM" panose="020B0600000000000000" pitchFamily="50" charset="-128"/>
                          <a:ea typeface="HGPｺﾞｼｯｸM" panose="020B0600000000000000" pitchFamily="50" charset="-128"/>
                        </a:rPr>
                        <a:t>週以上、</a:t>
                      </a:r>
                      <a:r>
                        <a:rPr lang="en-US" altLang="zh-TW" sz="1000" u="none" strike="noStrike" dirty="0">
                          <a:effectLst/>
                          <a:latin typeface="HGPｺﾞｼｯｸM" panose="020B0600000000000000" pitchFamily="50" charset="-128"/>
                          <a:ea typeface="HGPｺﾞｼｯｸM" panose="020B0600000000000000" pitchFamily="50" charset="-128"/>
                        </a:rPr>
                        <a:t>1</a:t>
                      </a:r>
                      <a:r>
                        <a:rPr lang="zh-TW" altLang="en-US" sz="1000" u="none" strike="noStrike" dirty="0">
                          <a:effectLst/>
                          <a:latin typeface="HGPｺﾞｼｯｸM" panose="020B0600000000000000" pitchFamily="50" charset="-128"/>
                          <a:ea typeface="HGPｺﾞｼｯｸM" panose="020B0600000000000000" pitchFamily="50" charset="-128"/>
                        </a:rPr>
                        <a:t>日</a:t>
                      </a:r>
                      <a:r>
                        <a:rPr lang="en-US" altLang="zh-TW" sz="1000" u="none" strike="noStrike" dirty="0">
                          <a:effectLst/>
                          <a:latin typeface="HGPｺﾞｼｯｸM" panose="020B0600000000000000" pitchFamily="50" charset="-128"/>
                          <a:ea typeface="HGPｺﾞｼｯｸM" panose="020B0600000000000000" pitchFamily="50" charset="-128"/>
                        </a:rPr>
                        <a:t>4</a:t>
                      </a:r>
                      <a:r>
                        <a:rPr lang="zh-TW" altLang="en-US" sz="1000" u="none" strike="noStrike" dirty="0">
                          <a:effectLst/>
                          <a:latin typeface="HGPｺﾞｼｯｸM" panose="020B0600000000000000" pitchFamily="50" charset="-128"/>
                          <a:ea typeface="HGPｺﾞｼｯｸM" panose="020B0600000000000000" pitchFamily="50" charset="-128"/>
                        </a:rPr>
                        <a:t>時間</a:t>
                      </a:r>
                      <a:endParaRPr lang="zh-TW"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1000" u="none" strike="noStrike">
                          <a:effectLst/>
                          <a:latin typeface="HGPｺﾞｼｯｸM" panose="020B0600000000000000" pitchFamily="50" charset="-128"/>
                          <a:ea typeface="HGPｺﾞｼｯｸM" panose="020B0600000000000000" pitchFamily="50" charset="-128"/>
                        </a:rPr>
                        <a:t>従う</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べき</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基準</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zh-TW" altLang="en-US" sz="1000" u="none" strike="noStrike" dirty="0">
                          <a:effectLst/>
                          <a:latin typeface="HGPｺﾞｼｯｸM" panose="020B0600000000000000" pitchFamily="50" charset="-128"/>
                          <a:ea typeface="HGPｺﾞｼｯｸM" panose="020B0600000000000000" pitchFamily="50" charset="-128"/>
                        </a:rPr>
                        <a:t>年</a:t>
                      </a:r>
                      <a:r>
                        <a:rPr lang="en-US" altLang="zh-TW" sz="1000" u="none" strike="noStrike" dirty="0">
                          <a:effectLst/>
                          <a:latin typeface="HGPｺﾞｼｯｸM" panose="020B0600000000000000" pitchFamily="50" charset="-128"/>
                          <a:ea typeface="HGPｺﾞｼｯｸM" panose="020B0600000000000000" pitchFamily="50" charset="-128"/>
                        </a:rPr>
                        <a:t>39</a:t>
                      </a:r>
                      <a:r>
                        <a:rPr lang="zh-TW" altLang="en-US" sz="1000" u="none" strike="noStrike" dirty="0">
                          <a:effectLst/>
                          <a:latin typeface="HGPｺﾞｼｯｸM" panose="020B0600000000000000" pitchFamily="50" charset="-128"/>
                          <a:ea typeface="HGPｺﾞｼｯｸM" panose="020B0600000000000000" pitchFamily="50" charset="-128"/>
                        </a:rPr>
                        <a:t>週以上、</a:t>
                      </a:r>
                      <a:r>
                        <a:rPr lang="en-US" altLang="zh-TW" sz="1000" u="none" strike="noStrike" dirty="0">
                          <a:effectLst/>
                          <a:latin typeface="HGPｺﾞｼｯｸM" panose="020B0600000000000000" pitchFamily="50" charset="-128"/>
                          <a:ea typeface="HGPｺﾞｼｯｸM" panose="020B0600000000000000" pitchFamily="50" charset="-128"/>
                        </a:rPr>
                        <a:t>1</a:t>
                      </a:r>
                      <a:r>
                        <a:rPr lang="zh-TW" altLang="en-US" sz="1000" u="none" strike="noStrike" dirty="0">
                          <a:effectLst/>
                          <a:latin typeface="HGPｺﾞｼｯｸM" panose="020B0600000000000000" pitchFamily="50" charset="-128"/>
                          <a:ea typeface="HGPｺﾞｼｯｸM" panose="020B0600000000000000" pitchFamily="50" charset="-128"/>
                        </a:rPr>
                        <a:t>日</a:t>
                      </a:r>
                      <a:r>
                        <a:rPr lang="en-US" altLang="zh-TW" sz="1000" u="none" strike="noStrike" dirty="0">
                          <a:effectLst/>
                          <a:latin typeface="HGPｺﾞｼｯｸM" panose="020B0600000000000000" pitchFamily="50" charset="-128"/>
                          <a:ea typeface="HGPｺﾞｼｯｸM" panose="020B0600000000000000" pitchFamily="50" charset="-128"/>
                        </a:rPr>
                        <a:t>4</a:t>
                      </a:r>
                      <a:r>
                        <a:rPr lang="zh-TW" altLang="en-US" sz="1000" u="none" strike="noStrike" dirty="0">
                          <a:effectLst/>
                          <a:latin typeface="HGPｺﾞｼｯｸM" panose="020B0600000000000000" pitchFamily="50" charset="-128"/>
                          <a:ea typeface="HGPｺﾞｼｯｸM" panose="020B0600000000000000" pitchFamily="50" charset="-128"/>
                        </a:rPr>
                        <a:t>時間</a:t>
                      </a:r>
                      <a:endParaRPr lang="zh-TW"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ctr"/>
                      <a:r>
                        <a:rPr lang="ja-JP" altLang="en-US" sz="1000" u="none" strike="noStrike" dirty="0">
                          <a:effectLst/>
                          <a:latin typeface="HGPｺﾞｼｯｸM" panose="020B0600000000000000" pitchFamily="50" charset="-128"/>
                          <a:ea typeface="HGPｺﾞｼｯｸM" panose="020B0600000000000000" pitchFamily="50" charset="-128"/>
                        </a:rPr>
                        <a:t>－</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775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u="none" strike="noStrike">
                          <a:effectLst/>
                          <a:latin typeface="HGPｺﾞｼｯｸM" panose="020B0600000000000000" pitchFamily="50" charset="-128"/>
                          <a:ea typeface="HGPｺﾞｼｯｸM" panose="020B0600000000000000" pitchFamily="50" charset="-128"/>
                        </a:rPr>
                        <a:t>それ以外</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000" u="none" strike="noStrike" dirty="0">
                          <a:effectLst/>
                          <a:latin typeface="HGPｺﾞｼｯｸM" panose="020B0600000000000000" pitchFamily="50" charset="-128"/>
                          <a:ea typeface="HGPｺﾞｼｯｸM" panose="020B0600000000000000" pitchFamily="50" charset="-128"/>
                        </a:rPr>
                        <a:t>－</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57752">
                <a:tc rowSpan="2">
                  <a:txBody>
                    <a:bodyPr/>
                    <a:lstStyle/>
                    <a:p>
                      <a:pPr algn="ctr" fontAlgn="ctr"/>
                      <a:r>
                        <a:rPr lang="en-US" altLang="ja-JP" sz="1000" u="none" strike="noStrike">
                          <a:effectLst/>
                          <a:latin typeface="HGPｺﾞｼｯｸM" panose="020B0600000000000000" pitchFamily="50" charset="-128"/>
                          <a:ea typeface="HGPｺﾞｼｯｸM" panose="020B0600000000000000" pitchFamily="50" charset="-128"/>
                        </a:rPr>
                        <a:t>6</a:t>
                      </a:r>
                      <a:endParaRPr lang="en-US" altLang="ja-JP"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保育時間</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a:effectLst/>
                          <a:latin typeface="HGPｺﾞｼｯｸM" panose="020B0600000000000000" pitchFamily="50" charset="-128"/>
                          <a:ea typeface="HGPｺﾞｼｯｸM" panose="020B0600000000000000" pitchFamily="50" charset="-128"/>
                        </a:rPr>
                        <a:t>幼保連携型</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日</a:t>
                      </a:r>
                      <a:r>
                        <a:rPr lang="en-US" altLang="ja-JP" sz="1000" u="none" strike="noStrike" dirty="0">
                          <a:effectLst/>
                          <a:latin typeface="HGPｺﾞｼｯｸM" panose="020B0600000000000000" pitchFamily="50" charset="-128"/>
                          <a:ea typeface="HGPｺﾞｼｯｸM" panose="020B0600000000000000" pitchFamily="50" charset="-128"/>
                        </a:rPr>
                        <a:t>8</a:t>
                      </a:r>
                      <a:r>
                        <a:rPr lang="ja-JP" altLang="en-US" sz="1000" u="none" strike="noStrike" dirty="0">
                          <a:effectLst/>
                          <a:latin typeface="HGPｺﾞｼｯｸM" panose="020B0600000000000000" pitchFamily="50" charset="-128"/>
                          <a:ea typeface="HGPｺﾞｼｯｸM" panose="020B0600000000000000" pitchFamily="50" charset="-128"/>
                        </a:rPr>
                        <a:t>時間</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1000" u="none" strike="noStrike">
                          <a:effectLst/>
                          <a:latin typeface="HGPｺﾞｼｯｸM" panose="020B0600000000000000" pitchFamily="50" charset="-128"/>
                          <a:ea typeface="HGPｺﾞｼｯｸM" panose="020B0600000000000000" pitchFamily="50" charset="-128"/>
                        </a:rPr>
                        <a:t>参酌基準</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日</a:t>
                      </a:r>
                      <a:r>
                        <a:rPr lang="en-US" altLang="ja-JP" sz="1000" u="none" strike="noStrike" dirty="0">
                          <a:effectLst/>
                          <a:latin typeface="HGPｺﾞｼｯｸM" panose="020B0600000000000000" pitchFamily="50" charset="-128"/>
                          <a:ea typeface="HGPｺﾞｼｯｸM" panose="020B0600000000000000" pitchFamily="50" charset="-128"/>
                        </a:rPr>
                        <a:t>8</a:t>
                      </a:r>
                      <a:r>
                        <a:rPr lang="ja-JP" altLang="en-US" sz="1000" u="none" strike="noStrike" dirty="0">
                          <a:effectLst/>
                          <a:latin typeface="HGPｺﾞｼｯｸM" panose="020B0600000000000000" pitchFamily="50" charset="-128"/>
                          <a:ea typeface="HGPｺﾞｼｯｸM" panose="020B0600000000000000" pitchFamily="50" charset="-128"/>
                        </a:rPr>
                        <a:t>時間</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日</a:t>
                      </a:r>
                      <a:r>
                        <a:rPr lang="en-US" altLang="ja-JP" sz="1000" u="none" strike="noStrike" dirty="0">
                          <a:effectLst/>
                          <a:latin typeface="HGPｺﾞｼｯｸM" panose="020B0600000000000000" pitchFamily="50" charset="-128"/>
                          <a:ea typeface="HGPｺﾞｼｯｸM" panose="020B0600000000000000" pitchFamily="50" charset="-128"/>
                        </a:rPr>
                        <a:t>8</a:t>
                      </a:r>
                      <a:r>
                        <a:rPr lang="ja-JP" altLang="en-US" sz="1000" u="none" strike="noStrike" dirty="0">
                          <a:effectLst/>
                          <a:latin typeface="HGPｺﾞｼｯｸM" panose="020B0600000000000000" pitchFamily="50" charset="-128"/>
                          <a:ea typeface="HGPｺﾞｼｯｸM" panose="020B0600000000000000" pitchFamily="50" charset="-128"/>
                        </a:rPr>
                        <a:t>時間</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775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u="none" strike="noStrike">
                          <a:effectLst/>
                          <a:latin typeface="HGPｺﾞｼｯｸM" panose="020B0600000000000000" pitchFamily="50" charset="-128"/>
                          <a:ea typeface="HGPｺﾞｼｯｸM" panose="020B0600000000000000" pitchFamily="50" charset="-128"/>
                        </a:rPr>
                        <a:t>それ以外</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日</a:t>
                      </a:r>
                      <a:r>
                        <a:rPr lang="en-US" altLang="ja-JP" sz="1000" u="none" strike="noStrike" dirty="0">
                          <a:effectLst/>
                          <a:latin typeface="HGPｺﾞｼｯｸM" panose="020B0600000000000000" pitchFamily="50" charset="-128"/>
                          <a:ea typeface="HGPｺﾞｼｯｸM" panose="020B0600000000000000" pitchFamily="50" charset="-128"/>
                        </a:rPr>
                        <a:t>8</a:t>
                      </a:r>
                      <a:r>
                        <a:rPr lang="ja-JP" altLang="en-US" sz="1000" u="none" strike="noStrike" dirty="0">
                          <a:effectLst/>
                          <a:latin typeface="HGPｺﾞｼｯｸM" panose="020B0600000000000000" pitchFamily="50" charset="-128"/>
                          <a:ea typeface="HGPｺﾞｼｯｸM" panose="020B0600000000000000" pitchFamily="50" charset="-128"/>
                        </a:rPr>
                        <a:t>時間</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343241">
                <a:tc rowSpan="2">
                  <a:txBody>
                    <a:bodyPr/>
                    <a:lstStyle/>
                    <a:p>
                      <a:pPr algn="ctr" fontAlgn="ctr"/>
                      <a:r>
                        <a:rPr lang="en-US" altLang="ja-JP" sz="1000" u="none" strike="noStrike">
                          <a:effectLst/>
                          <a:latin typeface="HGPｺﾞｼｯｸM" panose="020B0600000000000000" pitchFamily="50" charset="-128"/>
                          <a:ea typeface="HGPｺﾞｼｯｸM" panose="020B0600000000000000" pitchFamily="50" charset="-128"/>
                        </a:rPr>
                        <a:t>7</a:t>
                      </a:r>
                      <a:endParaRPr lang="en-US" altLang="ja-JP"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食事の提供</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a:effectLst/>
                          <a:latin typeface="HGPｺﾞｼｯｸM" panose="020B0600000000000000" pitchFamily="50" charset="-128"/>
                          <a:ea typeface="HGPｺﾞｼｯｸM" panose="020B0600000000000000" pitchFamily="50" charset="-128"/>
                        </a:rPr>
                        <a:t>幼保連携型</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原則自園調理</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歳以上は外部搬入可）</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1000" u="none" strike="noStrike">
                          <a:effectLst/>
                          <a:latin typeface="HGPｺﾞｼｯｸM" panose="020B0600000000000000" pitchFamily="50" charset="-128"/>
                          <a:ea typeface="HGPｺﾞｼｯｸM" panose="020B0600000000000000" pitchFamily="50" charset="-128"/>
                        </a:rPr>
                        <a:t>従う</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べき</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基準</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原則自園調理</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歳以上は外部搬入可）</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smtClean="0">
                          <a:effectLst/>
                          <a:latin typeface="HGPｺﾞｼｯｸM" panose="020B0600000000000000" pitchFamily="50" charset="-128"/>
                          <a:ea typeface="HGPｺﾞｼｯｸM" panose="020B0600000000000000" pitchFamily="50" charset="-128"/>
                        </a:rPr>
                        <a:t>食事を提供するときは原則</a:t>
                      </a:r>
                      <a:r>
                        <a:rPr lang="ja-JP" altLang="en-US" sz="1000" u="none" strike="noStrike" dirty="0">
                          <a:effectLst/>
                          <a:latin typeface="HGPｺﾞｼｯｸM" panose="020B0600000000000000" pitchFamily="50" charset="-128"/>
                          <a:ea typeface="HGPｺﾞｼｯｸM" panose="020B0600000000000000" pitchFamily="50" charset="-128"/>
                        </a:rPr>
                        <a:t>自園調理</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歳以上は外部搬入可）</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24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u="none" strike="noStrike">
                          <a:effectLst/>
                          <a:latin typeface="HGPｺﾞｼｯｸM" panose="020B0600000000000000" pitchFamily="50" charset="-128"/>
                          <a:ea typeface="HGPｺﾞｼｯｸM" panose="020B0600000000000000" pitchFamily="50" charset="-128"/>
                        </a:rPr>
                        <a:t>それ以外</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1000" u="none" strike="noStrike" dirty="0" smtClean="0">
                          <a:effectLst/>
                          <a:latin typeface="HGPｺﾞｼｯｸM" panose="020B0600000000000000" pitchFamily="50" charset="-128"/>
                          <a:ea typeface="HGPｺﾞｼｯｸM" panose="020B0600000000000000" pitchFamily="50" charset="-128"/>
                        </a:rPr>
                        <a:t>食事を提供するときは原則</a:t>
                      </a:r>
                      <a:r>
                        <a:rPr lang="ja-JP" altLang="en-US" sz="1000" u="none" strike="noStrike" dirty="0">
                          <a:effectLst/>
                          <a:latin typeface="HGPｺﾞｼｯｸM" panose="020B0600000000000000" pitchFamily="50" charset="-128"/>
                          <a:ea typeface="HGPｺﾞｼｯｸM" panose="020B0600000000000000" pitchFamily="50" charset="-128"/>
                        </a:rPr>
                        <a:t>自園調理</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歳以上は外部搬入可）</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6</a:t>
            </a:fld>
            <a:endParaRPr kumimoji="1" lang="ja-JP" altLang="en-US" dirty="0"/>
          </a:p>
        </p:txBody>
      </p:sp>
      <p:sp>
        <p:nvSpPr>
          <p:cNvPr id="5" name="タイトル 1"/>
          <p:cNvSpPr txBox="1">
            <a:spLocks/>
          </p:cNvSpPr>
          <p:nvPr/>
        </p:nvSpPr>
        <p:spPr>
          <a:xfrm>
            <a:off x="0" y="0"/>
            <a:ext cx="9144000" cy="6206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smtClean="0"/>
              <a:t>３　新たな幼保連携型認定こども園の設備運営基準について</a:t>
            </a:r>
            <a:endParaRPr lang="ja-JP" altLang="en-US" sz="2400" b="1" dirty="0"/>
          </a:p>
        </p:txBody>
      </p:sp>
      <p:sp>
        <p:nvSpPr>
          <p:cNvPr id="8" name="テキスト ボックス 7"/>
          <p:cNvSpPr txBox="1"/>
          <p:nvPr/>
        </p:nvSpPr>
        <p:spPr>
          <a:xfrm>
            <a:off x="179512" y="476672"/>
            <a:ext cx="4896544" cy="246221"/>
          </a:xfrm>
          <a:prstGeom prst="rect">
            <a:avLst/>
          </a:prstGeom>
          <a:noFill/>
        </p:spPr>
        <p:txBody>
          <a:bodyPr wrap="square" rtlCol="0">
            <a:spAutoFit/>
          </a:bodyPr>
          <a:lstStyle/>
          <a:p>
            <a:r>
              <a:rPr kumimoji="1" lang="en-US" altLang="ja-JP" sz="1000" b="1" dirty="0" smtClean="0">
                <a:latin typeface="HGPｺﾞｼｯｸM" panose="020B0600000000000000" pitchFamily="50" charset="-128"/>
                <a:ea typeface="HGPｺﾞｼｯｸM" panose="020B0600000000000000" pitchFamily="50" charset="-128"/>
              </a:rPr>
              <a:t>※</a:t>
            </a:r>
            <a:r>
              <a:rPr kumimoji="1" lang="ja-JP" altLang="en-US" sz="1000" b="1" dirty="0" smtClean="0">
                <a:latin typeface="HGPｺﾞｼｯｸM" panose="020B0600000000000000" pitchFamily="50" charset="-128"/>
                <a:ea typeface="HGPｺﾞｼｯｸM" panose="020B0600000000000000" pitchFamily="50" charset="-128"/>
              </a:rPr>
              <a:t>主なものを抜粋して掲載</a:t>
            </a:r>
            <a:endParaRPr kumimoji="1" lang="ja-JP" altLang="en-US" sz="1000" b="1"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7570886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3511</TotalTime>
  <Words>1359</Words>
  <Application>Microsoft Office PowerPoint</Application>
  <PresentationFormat>画面に合わせる (4:3)</PresentationFormat>
  <Paragraphs>232</Paragraphs>
  <Slides>6</Slides>
  <Notes>1</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玉田　明</dc:creator>
  <cp:lastModifiedBy>大阪府庁</cp:lastModifiedBy>
  <cp:revision>861</cp:revision>
  <cp:lastPrinted>2014-04-09T07:23:52Z</cp:lastPrinted>
  <dcterms:created xsi:type="dcterms:W3CDTF">2013-10-10T04:08:48Z</dcterms:created>
  <dcterms:modified xsi:type="dcterms:W3CDTF">2014-04-11T04:49:10Z</dcterms:modified>
</cp:coreProperties>
</file>