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7"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4F81BD"/>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9" autoAdjust="0"/>
    <p:restoredTop sz="98022" autoAdjust="0"/>
  </p:normalViewPr>
  <p:slideViewPr>
    <p:cSldViewPr>
      <p:cViewPr varScale="1">
        <p:scale>
          <a:sx n="86" d="100"/>
          <a:sy n="86" d="100"/>
        </p:scale>
        <p:origin x="-93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6332"/>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312" tIns="45656" rIns="91312" bIns="45656" rtlCol="0"/>
          <a:lstStyle>
            <a:lvl1pPr algn="r">
              <a:defRPr sz="1200"/>
            </a:lvl1pPr>
          </a:lstStyle>
          <a:p>
            <a:fld id="{BDB46B8C-BFFC-4C31-B876-35804184BE33}" type="datetimeFigureOut">
              <a:rPr kumimoji="1" lang="ja-JP" altLang="en-US" smtClean="0"/>
              <a:t>2016/2/23</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312" tIns="45656" rIns="91312" bIns="4565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8584"/>
            <a:ext cx="2945659" cy="49633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6332"/>
          </a:xfrm>
          <a:prstGeom prst="rect">
            <a:avLst/>
          </a:prstGeom>
        </p:spPr>
        <p:txBody>
          <a:bodyPr vert="horz" lIns="91312" tIns="45656" rIns="91312" bIns="45656" rtlCol="0" anchor="b"/>
          <a:lstStyle>
            <a:lvl1pPr algn="r">
              <a:defRPr sz="1200"/>
            </a:lvl1pPr>
          </a:lstStyle>
          <a:p>
            <a:fld id="{84068A08-2BA6-4BD7-BA78-4CA4CAC45438}" type="slidenum">
              <a:rPr kumimoji="1" lang="ja-JP" altLang="en-US" smtClean="0"/>
              <a:t>‹#›</a:t>
            </a:fld>
            <a:endParaRPr kumimoji="1" lang="ja-JP" altLang="en-US"/>
          </a:p>
        </p:txBody>
      </p:sp>
    </p:spTree>
    <p:extLst>
      <p:ext uri="{BB962C8B-B14F-4D97-AF65-F5344CB8AC3E}">
        <p14:creationId xmlns:p14="http://schemas.microsoft.com/office/powerpoint/2010/main" val="20768874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5474FE-9F32-4DBF-9CE3-C77676C62A97}" type="datetime1">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2996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CADA5A-3AB0-438E-A51A-F483C7E97896}" type="datetime1">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6359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5F36D4-FE85-4AA9-A0A9-FAF90D48FD58}" type="datetime1">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306795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BC0BA1-5838-466A-8982-B35D6B9FAA51}" type="datetime1">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69824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2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6FE222-4B08-4822-B6C1-7427B0B39D60}" type="datetime1">
              <a:rPr kumimoji="1" lang="ja-JP" altLang="en-US" smtClean="0"/>
              <a:t>2016/2/23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71187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A09E37C-D707-4E09-A7FA-63F1ECEFA536}" type="datetime1">
              <a:rPr kumimoji="1" lang="ja-JP" altLang="en-US" smtClean="0"/>
              <a:t>2016/2/23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345344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DE3DC4F-0353-4EB9-90CE-C347CF6F65C9}" type="datetime1">
              <a:rPr kumimoji="1" lang="ja-JP" altLang="en-US" smtClean="0"/>
              <a:t>2016/2/23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80212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13EF8B0-1892-4854-828E-6A1BF2ABA7F9}" type="datetime1">
              <a:rPr kumimoji="1" lang="ja-JP" altLang="en-US" smtClean="0"/>
              <a:t>2016/2/23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423505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80258E-BCF1-4FCA-ACC6-C851B16B93D3}" type="datetime1">
              <a:rPr kumimoji="1" lang="ja-JP" altLang="en-US" smtClean="0"/>
              <a:t>2016/2/23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363439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9" y="273058"/>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556956-6896-46AA-9D94-5F262ABFDF63}" type="datetime1">
              <a:rPr kumimoji="1" lang="ja-JP" altLang="en-US" smtClean="0"/>
              <a:t>2016/2/23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465323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599F172-C7D0-41A7-AFC1-B65A2AA7C38F}" type="datetime1">
              <a:rPr kumimoji="1" lang="ja-JP" altLang="en-US" smtClean="0"/>
              <a:t>2016/2/23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551679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A24D9-8DC8-49B5-BC27-67F3009EF20F}" type="datetime1">
              <a:rPr kumimoji="1" lang="ja-JP" altLang="en-US" smtClean="0"/>
              <a:t>2016/2/23</a:t>
            </a:fld>
            <a:endParaRPr kumimoji="1" lang="ja-JP" altLang="en-US"/>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849354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512" y="188640"/>
            <a:ext cx="2448272" cy="334144"/>
          </a:xfrm>
        </p:spPr>
        <p:txBody>
          <a:bodyPr>
            <a:normAutofit/>
          </a:bodyPr>
          <a:lstStyle/>
          <a:p>
            <a:r>
              <a:rPr kumimoji="1" lang="ja-JP" altLang="en-US" sz="1500" b="1" dirty="0" smtClean="0">
                <a:latin typeface="HG丸ｺﾞｼｯｸM-PRO" panose="020F0600000000000000" pitchFamily="50" charset="-128"/>
                <a:ea typeface="HG丸ｺﾞｼｯｸM-PRO" panose="020F0600000000000000" pitchFamily="50" charset="-128"/>
              </a:rPr>
              <a:t>■ </a:t>
            </a:r>
            <a:r>
              <a:rPr lang="ja-JP" altLang="en-US" sz="1500" b="1" dirty="0">
                <a:latin typeface="HG丸ｺﾞｼｯｸM-PRO" panose="020F0600000000000000" pitchFamily="50" charset="-128"/>
                <a:ea typeface="HG丸ｺﾞｼｯｸM-PRO" panose="020F0600000000000000" pitchFamily="50" charset="-128"/>
              </a:rPr>
              <a:t>これまでの</a:t>
            </a:r>
            <a:r>
              <a:rPr lang="ja-JP" altLang="en-US" sz="1500" b="1" dirty="0" smtClean="0">
                <a:latin typeface="HG丸ｺﾞｼｯｸM-PRO" panose="020F0600000000000000" pitchFamily="50" charset="-128"/>
                <a:ea typeface="HG丸ｺﾞｼｯｸM-PRO" panose="020F0600000000000000" pitchFamily="50" charset="-128"/>
              </a:rPr>
              <a:t>取組</a:t>
            </a:r>
            <a:r>
              <a:rPr kumimoji="1" lang="ja-JP" altLang="en-US" sz="1500" b="1" dirty="0" smtClean="0">
                <a:latin typeface="HG丸ｺﾞｼｯｸM-PRO" panose="020F0600000000000000" pitchFamily="50" charset="-128"/>
                <a:ea typeface="HG丸ｺﾞｼｯｸM-PRO" panose="020F0600000000000000" pitchFamily="50" charset="-128"/>
              </a:rPr>
              <a:t>経過</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40006801"/>
              </p:ext>
            </p:extLst>
          </p:nvPr>
        </p:nvGraphicFramePr>
        <p:xfrm>
          <a:off x="717073" y="674958"/>
          <a:ext cx="7815367" cy="5691720"/>
        </p:xfrm>
        <a:graphic>
          <a:graphicData uri="http://schemas.openxmlformats.org/drawingml/2006/table">
            <a:tbl>
              <a:tblPr firstRow="1" bandRow="1">
                <a:tableStyleId>{5940675A-B579-460E-94D1-54222C63F5DA}</a:tableStyleId>
              </a:tblPr>
              <a:tblGrid>
                <a:gridCol w="1193338"/>
                <a:gridCol w="6622029"/>
              </a:tblGrid>
              <a:tr h="1082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平成</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24</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5</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25</a:t>
                      </a:r>
                      <a:r>
                        <a:rPr kumimoji="1" lang="ja-JP" altLang="en-US" sz="1200" dirty="0" smtClean="0">
                          <a:latin typeface="HG丸ｺﾞｼｯｸM-PRO" panose="020F0600000000000000" pitchFamily="50" charset="-128"/>
                          <a:ea typeface="HG丸ｺﾞｼｯｸM-PRO" panose="020F0600000000000000" pitchFamily="50" charset="-128"/>
                        </a:rPr>
                        <a:t>年 </a:t>
                      </a:r>
                      <a:r>
                        <a:rPr kumimoji="1" lang="en-US" altLang="ja-JP" sz="1200" dirty="0" smtClean="0">
                          <a:latin typeface="HG丸ｺﾞｼｯｸM-PRO" panose="020F0600000000000000" pitchFamily="50" charset="-128"/>
                          <a:ea typeface="HG丸ｺﾞｼｯｸM-PRO" panose="020F0600000000000000" pitchFamily="50" charset="-128"/>
                        </a:rPr>
                        <a:t>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外部有識者による「新大学構想会議」の設置決定（府市統合本部）</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・大阪における公立大学の将来ビジョンをとりまとめるため、府市で共同設置</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新大学構想会議から府市に「新大学構想</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提言</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」を提出</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・両大学の現状と課題、統合後の新大学の姿、運営体制等を提言</a:t>
                      </a:r>
                      <a:endPar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tr>
              <a:tr h="1512168">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9</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200" baseline="0" dirty="0" smtClean="0">
                        <a:latin typeface="HG丸ｺﾞｼｯｸM-PRO" panose="020F0600000000000000" pitchFamily="50" charset="-128"/>
                        <a:ea typeface="HG丸ｺﾞｼｯｸM-PRO" panose="020F0600000000000000" pitchFamily="50" charset="-128"/>
                      </a:endParaRPr>
                    </a:p>
                    <a:p>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baseline="0" dirty="0" smtClean="0">
                          <a:latin typeface="HG丸ｺﾞｼｯｸM-PRO" panose="020F0600000000000000" pitchFamily="50" charset="-128"/>
                          <a:ea typeface="HG丸ｺﾞｼｯｸM-PRO" panose="020F0600000000000000" pitchFamily="50" charset="-128"/>
                        </a:rPr>
                        <a:t>10</a:t>
                      </a:r>
                      <a:r>
                        <a:rPr kumimoji="1" lang="ja-JP" altLang="en-US" sz="1200" baseline="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ja-JP" altLang="en-US" sz="1200" dirty="0">
                        <a:latin typeface="HG丸ｺﾞｼｯｸM-PRO" panose="020F0600000000000000" pitchFamily="50" charset="-128"/>
                        <a:ea typeface="HG丸ｺﾞｼｯｸM-PRO" panose="020F0600000000000000" pitchFamily="50" charset="-128"/>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新大学構想会議の提言を踏まえ、府市で「新大学ビジョン」を策定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・新大学のあり方とその骨格などを示す</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・新大学ビジョン（案）の公表（４月）後、パブリックコメント（５～</a:t>
                      </a:r>
                      <a:r>
                        <a:rPr kumimoji="1" lang="en-US" altLang="ja-JP" sz="1000" dirty="0" smtClean="0">
                          <a:latin typeface="HG丸ｺﾞｼｯｸM-PRO" panose="020F0600000000000000" pitchFamily="50" charset="-128"/>
                          <a:ea typeface="HG丸ｺﾞｼｯｸM-PRO" panose="020F0600000000000000" pitchFamily="50" charset="-128"/>
                        </a:rPr>
                        <a:t>7</a:t>
                      </a:r>
                      <a:r>
                        <a:rPr kumimoji="1" lang="ja-JP" altLang="en-US" sz="1000" dirty="0" smtClean="0">
                          <a:latin typeface="HG丸ｺﾞｼｯｸM-PRO" panose="020F0600000000000000" pitchFamily="50" charset="-128"/>
                          <a:ea typeface="HG丸ｺﾞｼｯｸM-PRO" panose="020F0600000000000000" pitchFamily="50" charset="-128"/>
                        </a:rPr>
                        <a:t>月）を経て策定</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府市及び両大学で「新大学案（平成</a:t>
                      </a:r>
                      <a:r>
                        <a:rPr kumimoji="1" lang="en-US" altLang="ja-JP" sz="1200" dirty="0" smtClean="0">
                          <a:latin typeface="HG丸ｺﾞｼｯｸM-PRO" panose="020F0600000000000000" pitchFamily="50" charset="-128"/>
                          <a:ea typeface="HG丸ｺﾞｼｯｸM-PRO" panose="020F0600000000000000" pitchFamily="50" charset="-128"/>
                        </a:rPr>
                        <a:t>25</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月版）」を策定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・文部科学省への設置認可申請に向け、必要な基本事項等を示す</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大阪市会で大学統合関連議案（中期目標変更等）否決、府は議案提出を見送り</a:t>
                      </a:r>
                      <a:endParaRPr kumimoji="1" lang="ja-JP" altLang="en-US" sz="1200" dirty="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r>
              <a:tr h="2160240">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26</a:t>
                      </a:r>
                      <a:r>
                        <a:rPr kumimoji="1" lang="ja-JP" altLang="en-US" sz="1200" dirty="0" smtClean="0">
                          <a:latin typeface="HG丸ｺﾞｼｯｸM-PRO" panose="020F0600000000000000" pitchFamily="50" charset="-128"/>
                          <a:ea typeface="HG丸ｺﾞｼｯｸM-PRO" panose="020F0600000000000000" pitchFamily="50" charset="-128"/>
                        </a:rPr>
                        <a:t>年 </a:t>
                      </a:r>
                      <a:r>
                        <a:rPr kumimoji="1"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27</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baseline="0" dirty="0" smtClean="0">
                          <a:latin typeface="HG丸ｺﾞｼｯｸM-PRO" panose="020F0600000000000000" pitchFamily="50" charset="-128"/>
                          <a:ea typeface="HG丸ｺﾞｼｯｸM-PRO" panose="020F0600000000000000" pitchFamily="50" charset="-128"/>
                        </a:rPr>
                        <a:t>2</a:t>
                      </a:r>
                      <a:r>
                        <a:rPr kumimoji="1" lang="ja-JP" altLang="en-US" sz="1200" baseline="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strike="noStrike" dirty="0" smtClean="0">
                          <a:solidFill>
                            <a:schemeClr val="tx1"/>
                          </a:solidFill>
                          <a:latin typeface="HG丸ｺﾞｼｯｸM-PRO" panose="020F0600000000000000" pitchFamily="50" charset="-128"/>
                          <a:ea typeface="HG丸ｺﾞｼｯｸM-PRO" panose="020F0600000000000000" pitchFamily="50" charset="-128"/>
                        </a:rPr>
                        <a:t>府</a:t>
                      </a:r>
                      <a:r>
                        <a:rPr kumimoji="1" lang="ja-JP" altLang="en-US" sz="1200" strike="noStrike" dirty="0" smtClean="0">
                          <a:solidFill>
                            <a:schemeClr val="tx1"/>
                          </a:solidFill>
                          <a:latin typeface="HG丸ｺﾞｼｯｸM-PRO" panose="020F0600000000000000" pitchFamily="50" charset="-128"/>
                          <a:ea typeface="HG丸ｺﾞｼｯｸM-PRO" panose="020F0600000000000000" pitchFamily="50" charset="-128"/>
                        </a:rPr>
                        <a:t>市において</a:t>
                      </a:r>
                      <a:r>
                        <a:rPr kumimoji="1" lang="ja-JP" altLang="en-US" sz="1200" dirty="0" smtClean="0">
                          <a:latin typeface="HG丸ｺﾞｼｯｸM-PRO" panose="020F0600000000000000" pitchFamily="50" charset="-128"/>
                          <a:ea typeface="HG丸ｺﾞｼｯｸM-PRO" panose="020F0600000000000000" pitchFamily="50" charset="-128"/>
                        </a:rPr>
                        <a:t>統合スケジュールの延期等を決定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・当初の統合スケジュール（Ｈ２７法人統合・Ｈ２８大学統合）は延期</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・両大学で主体的に、大阪における公立大学のあり方の検討を行う</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両大学が「</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新・公立大学</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大阪モデル（基本的な考え方）」を公表</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両大学が「</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新・公立大学</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大阪モデル（基本構想）」を公表</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・地域から世界を展望する視点を重視した国際通用性のある教育研究を推進し、</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「世界に展開する高度研究型大学」を目指す</a:t>
                      </a:r>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indent="0" algn="l" defTabSz="1268547" rtl="0" eaLnBrk="1" fontAlgn="auto" latinLnBrk="0" hangingPunct="1">
                        <a:lnSpc>
                          <a:spcPct val="100000"/>
                        </a:lnSpc>
                        <a:spcBef>
                          <a:spcPts val="0"/>
                        </a:spcBef>
                        <a:spcAft>
                          <a:spcPts val="0"/>
                        </a:spcAft>
                        <a:buClrTx/>
                        <a:buSzTx/>
                        <a:buFontTx/>
                        <a:buNone/>
                        <a:tabLst/>
                        <a:defRPr/>
                      </a:pPr>
                      <a:r>
                        <a:rPr kumimoji="1" lang="ja-JP" altLang="en-US" sz="1000" dirty="0" smtClean="0">
                          <a:latin typeface="HG丸ｺﾞｼｯｸM-PRO" panose="020F0600000000000000" pitchFamily="50" charset="-128"/>
                          <a:ea typeface="HG丸ｺﾞｼｯｸM-PRO" panose="020F0600000000000000" pitchFamily="50" charset="-128"/>
                        </a:rPr>
                        <a:t>　＊理　　　念 ･･･大阪の発展を牽引する「知の拠点」</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＊教　　　育 ･･･大阪を牽引するグローバル人材の育成</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＊研　　　究 ･･･先端研究・異分野融合研究に重点的に取り組む</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＊地</a:t>
                      </a:r>
                      <a:r>
                        <a:rPr kumimoji="1" lang="ja-JP" altLang="en-US" sz="1000" baseline="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域 貢 献 ･･･大阪の課題に積極的に取り組む</a:t>
                      </a:r>
                      <a:endParaRPr kumimoji="1" lang="en-US" altLang="ja-JP" sz="1000" dirty="0" smtClean="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r>
              <a:tr h="792088">
                <a:tc>
                  <a:txBody>
                    <a:bodyPr/>
                    <a:lstStyle/>
                    <a:p>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12</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28</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en-US" altLang="ja-JP" sz="1200" dirty="0" smtClean="0">
                          <a:latin typeface="HG丸ｺﾞｼｯｸM-PRO" panose="020F0600000000000000" pitchFamily="50" charset="-128"/>
                          <a:ea typeface="HG丸ｺﾞｼｯｸM-PRO" panose="020F0600000000000000" pitchFamily="50" charset="-128"/>
                        </a:rPr>
                        <a:t> 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大阪府議会で大学統合関連議案（中期目標変更）可決</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大阪市会で大学統合関連議案（中期目標変更）可決</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4372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4197</TotalTime>
  <Words>344</Words>
  <Application>Microsoft Office PowerPoint</Application>
  <PresentationFormat>画面に合わせる (4:3)</PresentationFormat>
  <Paragraphs>53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これまでの取組経過</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大学統合に係る基本事項について（検討資料）</dc:title>
  <dc:creator>大門　孝治</dc:creator>
  <cp:lastModifiedBy>前田　真治</cp:lastModifiedBy>
  <cp:revision>332</cp:revision>
  <cp:lastPrinted>2016-02-23T04:14:48Z</cp:lastPrinted>
  <dcterms:created xsi:type="dcterms:W3CDTF">2016-01-25T02:00:48Z</dcterms:created>
  <dcterms:modified xsi:type="dcterms:W3CDTF">2016-02-23T08:12:29Z</dcterms:modified>
</cp:coreProperties>
</file>