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33" r:id="rId1"/>
  </p:sldMasterIdLst>
  <p:notesMasterIdLst>
    <p:notesMasterId r:id="rId8"/>
  </p:notesMasterIdLst>
  <p:handoutMasterIdLst>
    <p:handoutMasterId r:id="rId9"/>
  </p:handoutMasterIdLst>
  <p:sldIdLst>
    <p:sldId id="608" r:id="rId2"/>
    <p:sldId id="604" r:id="rId3"/>
    <p:sldId id="606" r:id="rId4"/>
    <p:sldId id="465" r:id="rId5"/>
    <p:sldId id="607" r:id="rId6"/>
    <p:sldId id="609" r:id="rId7"/>
  </p:sldIdLst>
  <p:sldSz cx="12801600" cy="9601200" type="A3"/>
  <p:notesSz cx="6807200" cy="9939338"/>
  <p:defaultTextStyle>
    <a:defPPr>
      <a:defRPr lang="ja-JP"/>
    </a:defPPr>
    <a:lvl1pPr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sz="1200"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sz="1200"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sz="1200"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sz="1200"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sz="1200"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 uri="{2D200454-40CA-4A62-9FC3-DE9A4176ACB9}">
      <p15:notesGuideLst xmlns:p15="http://schemas.microsoft.com/office/powerpoint/2012/main">
        <p15:guide id="1" orient="horz" pos="2908" userDrawn="1">
          <p15:clr>
            <a:srgbClr val="A4A3A4"/>
          </p15:clr>
        </p15:guide>
        <p15:guide id="2" pos="1929" userDrawn="1">
          <p15:clr>
            <a:srgbClr val="A4A3A4"/>
          </p15:clr>
        </p15:guide>
        <p15:guide id="3" orient="horz" pos="3017" userDrawn="1">
          <p15:clr>
            <a:srgbClr val="A4A3A4"/>
          </p15:clr>
        </p15:guide>
        <p15:guide id="4" pos="2033" userDrawn="1">
          <p15:clr>
            <a:srgbClr val="A4A3A4"/>
          </p15:clr>
        </p15:guide>
        <p15:guide id="5" orient="horz" pos="3130" userDrawn="1">
          <p15:clr>
            <a:srgbClr val="A4A3A4"/>
          </p15:clr>
        </p15:guide>
        <p15:guide id="6" pos="2034" userDrawn="1">
          <p15:clr>
            <a:srgbClr val="A4A3A4"/>
          </p15:clr>
        </p15:guide>
        <p15:guide id="7"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66"/>
    <a:srgbClr val="FFCC99"/>
    <a:srgbClr val="CCFFCC"/>
    <a:srgbClr val="66CCFF"/>
    <a:srgbClr val="0066FF"/>
    <a:srgbClr val="CCECFF"/>
    <a:srgbClr val="D60093"/>
    <a:srgbClr val="0033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9390" autoAdjust="0"/>
  </p:normalViewPr>
  <p:slideViewPr>
    <p:cSldViewPr>
      <p:cViewPr varScale="1">
        <p:scale>
          <a:sx n="53" d="100"/>
          <a:sy n="53" d="100"/>
        </p:scale>
        <p:origin x="1500" y="96"/>
      </p:cViewPr>
      <p:guideLst>
        <p:guide orient="horz" pos="3024"/>
        <p:guide pos="40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1" d="100"/>
          <a:sy n="71" d="100"/>
        </p:scale>
        <p:origin x="-4044" y="-114"/>
      </p:cViewPr>
      <p:guideLst>
        <p:guide orient="horz" pos="2908"/>
        <p:guide pos="1929"/>
        <p:guide orient="horz" pos="3017"/>
        <p:guide pos="2033"/>
        <p:guide orient="horz" pos="3130"/>
        <p:guide pos="2034"/>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0" name="Rectangle 2"/>
          <p:cNvSpPr>
            <a:spLocks noGrp="1" noChangeArrowheads="1"/>
          </p:cNvSpPr>
          <p:nvPr>
            <p:ph type="hdr" sz="quarter"/>
          </p:nvPr>
        </p:nvSpPr>
        <p:spPr bwMode="auto">
          <a:xfrm>
            <a:off x="3" y="4"/>
            <a:ext cx="2950700" cy="49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4" tIns="45668" rIns="91334" bIns="45668" numCol="1" anchor="t" anchorCtr="0" compatLnSpc="1">
            <a:prstTxWarp prst="textNoShape">
              <a:avLst/>
            </a:prstTxWarp>
          </a:bodyPr>
          <a:lstStyle>
            <a:lvl1pPr defTabSz="913449">
              <a:defRPr sz="1300">
                <a:latin typeface="Arial" pitchFamily="34" charset="0"/>
                <a:ea typeface="ＭＳ Ｐゴシック" pitchFamily="50" charset="-128"/>
              </a:defRPr>
            </a:lvl1pPr>
          </a:lstStyle>
          <a:p>
            <a:pPr>
              <a:defRPr/>
            </a:pPr>
            <a:endParaRPr lang="en-US" altLang="ja-JP" dirty="0"/>
          </a:p>
        </p:txBody>
      </p:sp>
      <p:sp>
        <p:nvSpPr>
          <p:cNvPr id="370691" name="Rectangle 3"/>
          <p:cNvSpPr>
            <a:spLocks noGrp="1" noChangeArrowheads="1"/>
          </p:cNvSpPr>
          <p:nvPr>
            <p:ph type="dt" sz="quarter" idx="1"/>
          </p:nvPr>
        </p:nvSpPr>
        <p:spPr bwMode="auto">
          <a:xfrm>
            <a:off x="3855406" y="4"/>
            <a:ext cx="2950700" cy="49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4" tIns="45668" rIns="91334" bIns="45668" numCol="1" anchor="t" anchorCtr="0" compatLnSpc="1">
            <a:prstTxWarp prst="textNoShape">
              <a:avLst/>
            </a:prstTxWarp>
          </a:bodyPr>
          <a:lstStyle>
            <a:lvl1pPr algn="r" defTabSz="913449">
              <a:defRPr sz="1300">
                <a:latin typeface="Arial" pitchFamily="34" charset="0"/>
                <a:ea typeface="ＭＳ Ｐゴシック" pitchFamily="50" charset="-128"/>
              </a:defRPr>
            </a:lvl1pPr>
          </a:lstStyle>
          <a:p>
            <a:pPr>
              <a:defRPr/>
            </a:pPr>
            <a:endParaRPr lang="en-US" altLang="ja-JP" dirty="0"/>
          </a:p>
        </p:txBody>
      </p:sp>
      <p:sp>
        <p:nvSpPr>
          <p:cNvPr id="370692" name="Rectangle 4"/>
          <p:cNvSpPr>
            <a:spLocks noGrp="1" noChangeArrowheads="1"/>
          </p:cNvSpPr>
          <p:nvPr>
            <p:ph type="ftr" sz="quarter" idx="2"/>
          </p:nvPr>
        </p:nvSpPr>
        <p:spPr bwMode="auto">
          <a:xfrm>
            <a:off x="3" y="9440337"/>
            <a:ext cx="2950700" cy="4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4" tIns="45668" rIns="91334" bIns="45668" numCol="1" anchor="b" anchorCtr="0" compatLnSpc="1">
            <a:prstTxWarp prst="textNoShape">
              <a:avLst/>
            </a:prstTxWarp>
          </a:bodyPr>
          <a:lstStyle>
            <a:lvl1pPr defTabSz="913449">
              <a:defRPr sz="1300">
                <a:latin typeface="Arial" pitchFamily="34" charset="0"/>
                <a:ea typeface="ＭＳ Ｐゴシック" pitchFamily="50" charset="-128"/>
              </a:defRPr>
            </a:lvl1pPr>
          </a:lstStyle>
          <a:p>
            <a:pPr>
              <a:defRPr/>
            </a:pPr>
            <a:endParaRPr lang="en-US" altLang="ja-JP" dirty="0"/>
          </a:p>
        </p:txBody>
      </p:sp>
      <p:sp>
        <p:nvSpPr>
          <p:cNvPr id="370693" name="Rectangle 5"/>
          <p:cNvSpPr>
            <a:spLocks noGrp="1" noChangeArrowheads="1"/>
          </p:cNvSpPr>
          <p:nvPr>
            <p:ph type="sldNum" sz="quarter" idx="3"/>
          </p:nvPr>
        </p:nvSpPr>
        <p:spPr bwMode="auto">
          <a:xfrm>
            <a:off x="3855406" y="9440337"/>
            <a:ext cx="2950700" cy="4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4" tIns="45668" rIns="91334" bIns="45668" numCol="1" anchor="b" anchorCtr="0" compatLnSpc="1">
            <a:prstTxWarp prst="textNoShape">
              <a:avLst/>
            </a:prstTxWarp>
          </a:bodyPr>
          <a:lstStyle>
            <a:lvl1pPr algn="r" defTabSz="913449">
              <a:defRPr sz="1300">
                <a:latin typeface="Arial" pitchFamily="34" charset="0"/>
                <a:ea typeface="ＭＳ Ｐゴシック" pitchFamily="50" charset="-128"/>
              </a:defRPr>
            </a:lvl1pPr>
          </a:lstStyle>
          <a:p>
            <a:pPr>
              <a:defRPr/>
            </a:pPr>
            <a:fld id="{1851B427-90B8-4796-9D48-DCC41446BB06}" type="slidenum">
              <a:rPr lang="en-US" altLang="ja-JP"/>
              <a:pPr>
                <a:defRPr/>
              </a:pPr>
              <a:t>‹#›</a:t>
            </a:fld>
            <a:endParaRPr lang="en-US" altLang="ja-JP" dirty="0"/>
          </a:p>
        </p:txBody>
      </p:sp>
    </p:spTree>
    <p:extLst>
      <p:ext uri="{BB962C8B-B14F-4D97-AF65-F5344CB8AC3E}">
        <p14:creationId xmlns:p14="http://schemas.microsoft.com/office/powerpoint/2010/main" val="2791028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4"/>
            <a:ext cx="2950700" cy="49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6317">
              <a:defRPr sz="1300">
                <a:latin typeface="Arial" pitchFamily="34" charset="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406" y="4"/>
            <a:ext cx="2950700" cy="49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6317">
              <a:defRPr sz="1300">
                <a:latin typeface="Arial" pitchFamily="34" charset="0"/>
                <a:ea typeface="ＭＳ Ｐゴシック" pitchFamily="50" charset="-128"/>
              </a:defRPr>
            </a:lvl1pPr>
          </a:lstStyle>
          <a:p>
            <a:pPr>
              <a:defRPr/>
            </a:pPr>
            <a:endParaRPr lang="en-US" altLang="ja-JP" dirty="0"/>
          </a:p>
        </p:txBody>
      </p:sp>
      <p:sp>
        <p:nvSpPr>
          <p:cNvPr id="49156" name="Rectangle 4"/>
          <p:cNvSpPr>
            <a:spLocks noGrp="1" noRot="1" noChangeAspect="1" noChangeArrowheads="1" noTextEdit="1"/>
          </p:cNvSpPr>
          <p:nvPr>
            <p:ph type="sldImg" idx="2"/>
          </p:nvPr>
        </p:nvSpPr>
        <p:spPr bwMode="auto">
          <a:xfrm>
            <a:off x="922338" y="742950"/>
            <a:ext cx="4973637" cy="372903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2363" y="4720721"/>
            <a:ext cx="5445760" cy="447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3" y="9440337"/>
            <a:ext cx="2950700" cy="4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6317">
              <a:defRPr sz="1300">
                <a:latin typeface="Arial" pitchFamily="34" charset="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406" y="9440337"/>
            <a:ext cx="2950700" cy="4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6317">
              <a:defRPr sz="1300">
                <a:latin typeface="Arial" pitchFamily="34" charset="0"/>
                <a:ea typeface="ＭＳ Ｐゴシック" pitchFamily="50" charset="-128"/>
              </a:defRPr>
            </a:lvl1pPr>
          </a:lstStyle>
          <a:p>
            <a:pPr>
              <a:defRPr/>
            </a:pPr>
            <a:fld id="{1125496D-CEC3-4924-8269-34A33DADCA37}" type="slidenum">
              <a:rPr lang="en-US" altLang="ja-JP"/>
              <a:pPr>
                <a:defRPr/>
              </a:pPr>
              <a:t>‹#›</a:t>
            </a:fld>
            <a:endParaRPr lang="en-US" altLang="ja-JP" dirty="0"/>
          </a:p>
        </p:txBody>
      </p:sp>
    </p:spTree>
    <p:extLst>
      <p:ext uri="{BB962C8B-B14F-4D97-AF65-F5344CB8AC3E}">
        <p14:creationId xmlns:p14="http://schemas.microsoft.com/office/powerpoint/2010/main" val="2198386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1125496D-CEC3-4924-8269-34A33DADCA37}" type="slidenum">
              <a:rPr lang="en-US" altLang="ja-JP" smtClean="0"/>
              <a:pPr>
                <a:defRPr/>
              </a:pPr>
              <a:t>0</a:t>
            </a:fld>
            <a:endParaRPr lang="en-US" altLang="ja-JP"/>
          </a:p>
        </p:txBody>
      </p:sp>
    </p:spTree>
    <p:extLst>
      <p:ext uri="{BB962C8B-B14F-4D97-AF65-F5344CB8AC3E}">
        <p14:creationId xmlns:p14="http://schemas.microsoft.com/office/powerpoint/2010/main" val="36485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latin typeface="Arial" charset="0"/>
              </a:rPr>
              <a:pPr/>
              <a:t>1</a:t>
            </a:fld>
            <a:endParaRPr lang="en-US" altLang="ja-JP" dirty="0" smtClean="0">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0119" y="4678185"/>
            <a:ext cx="5377128" cy="4435300"/>
          </a:xfrm>
          <a:noFill/>
        </p:spPr>
        <p:txBody>
          <a:bodyPr lIns="94425" tIns="47212" rIns="94425" bIns="47212"/>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05607" y="9355276"/>
            <a:ext cx="2910675" cy="493419"/>
          </a:xfrm>
          <a:prstGeom prst="rect">
            <a:avLst/>
          </a:prstGeom>
          <a:noFill/>
          <a:ln w="9525">
            <a:noFill/>
            <a:miter lim="800000"/>
            <a:headEnd/>
            <a:tailEnd/>
          </a:ln>
        </p:spPr>
        <p:txBody>
          <a:bodyPr lIns="94425" tIns="47212" rIns="94425" bIns="47212" anchor="b"/>
          <a:lstStyle/>
          <a:p>
            <a:pPr algn="r" defTabSz="945989"/>
            <a:fld id="{F8818601-2E12-4BDC-96CA-7B464AF3795E}" type="slidenum">
              <a:rPr lang="en-US" altLang="ja-JP">
                <a:ea typeface="ＭＳ Ｐゴシック" pitchFamily="50" charset="-128"/>
              </a:rPr>
              <a:pPr algn="r" defTabSz="945989"/>
              <a:t>1</a:t>
            </a:fld>
            <a:endParaRPr lang="en-US" altLang="ja-JP" dirty="0">
              <a:ea typeface="ＭＳ Ｐゴシック" pitchFamily="50" charset="-128"/>
            </a:endParaRPr>
          </a:p>
        </p:txBody>
      </p:sp>
    </p:spTree>
    <p:extLst>
      <p:ext uri="{BB962C8B-B14F-4D97-AF65-F5344CB8AC3E}">
        <p14:creationId xmlns:p14="http://schemas.microsoft.com/office/powerpoint/2010/main" val="39063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solidFill>
                  <a:srgbClr val="000000"/>
                </a:solidFill>
                <a:latin typeface="Arial" charset="0"/>
              </a:rPr>
              <a:pPr/>
              <a:t>2</a:t>
            </a:fld>
            <a:endParaRPr lang="en-US" altLang="ja-JP" dirty="0" smtClean="0">
              <a:solidFill>
                <a:srgbClr val="000000"/>
              </a:solidFill>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9081" y="4720721"/>
            <a:ext cx="5449046" cy="4475628"/>
          </a:xfrm>
          <a:noFill/>
        </p:spPr>
        <p:txBody>
          <a:bodyPr lIns="95467" tIns="47734" rIns="95467" bIns="47734"/>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56504" y="9440336"/>
            <a:ext cx="2949604" cy="497905"/>
          </a:xfrm>
          <a:prstGeom prst="rect">
            <a:avLst/>
          </a:prstGeom>
          <a:noFill/>
          <a:ln w="9525">
            <a:noFill/>
            <a:miter lim="800000"/>
            <a:headEnd/>
            <a:tailEnd/>
          </a:ln>
        </p:spPr>
        <p:txBody>
          <a:bodyPr lIns="95467" tIns="47734" rIns="95467" bIns="47734" anchor="b"/>
          <a:lstStyle/>
          <a:p>
            <a:pPr algn="r" defTabSz="956428"/>
            <a:fld id="{F8818601-2E12-4BDC-96CA-7B464AF3795E}" type="slidenum">
              <a:rPr lang="en-US" altLang="ja-JP">
                <a:solidFill>
                  <a:srgbClr val="000000"/>
                </a:solidFill>
                <a:ea typeface="ＭＳ Ｐゴシック" panose="020B0600070205080204" pitchFamily="50" charset="-128"/>
              </a:rPr>
              <a:pPr algn="r" defTabSz="956428"/>
              <a:t>2</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13874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solidFill>
                  <a:srgbClr val="000000"/>
                </a:solidFill>
                <a:latin typeface="Arial" charset="0"/>
              </a:rPr>
              <a:pPr/>
              <a:t>3</a:t>
            </a:fld>
            <a:endParaRPr lang="en-US" altLang="ja-JP" dirty="0" smtClean="0">
              <a:solidFill>
                <a:srgbClr val="000000"/>
              </a:solidFill>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9081" y="4720721"/>
            <a:ext cx="5449046" cy="4475628"/>
          </a:xfrm>
          <a:noFill/>
        </p:spPr>
        <p:txBody>
          <a:bodyPr lIns="95456" tIns="47729" rIns="95456" bIns="47729"/>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56504" y="9440337"/>
            <a:ext cx="2949604" cy="497905"/>
          </a:xfrm>
          <a:prstGeom prst="rect">
            <a:avLst/>
          </a:prstGeom>
          <a:noFill/>
          <a:ln w="9525">
            <a:noFill/>
            <a:miter lim="800000"/>
            <a:headEnd/>
            <a:tailEnd/>
          </a:ln>
        </p:spPr>
        <p:txBody>
          <a:bodyPr lIns="95456" tIns="47729" rIns="95456" bIns="47729" anchor="b"/>
          <a:lstStyle/>
          <a:p>
            <a:pPr algn="r" defTabSz="956317"/>
            <a:fld id="{F8818601-2E12-4BDC-96CA-7B464AF3795E}" type="slidenum">
              <a:rPr lang="en-US" altLang="ja-JP">
                <a:solidFill>
                  <a:srgbClr val="000000"/>
                </a:solidFill>
                <a:ea typeface="ＭＳ Ｐゴシック" panose="020B0600070205080204" pitchFamily="50" charset="-128"/>
              </a:rPr>
              <a:pPr algn="r" defTabSz="956317"/>
              <a:t>3</a:t>
            </a:fld>
            <a:endParaRPr lang="en-US" altLang="ja-JP"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14152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latin typeface="Arial" charset="0"/>
              </a:rPr>
              <a:pPr/>
              <a:t>4</a:t>
            </a:fld>
            <a:endParaRPr lang="en-US" altLang="ja-JP" dirty="0" smtClean="0">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9082" y="4720724"/>
            <a:ext cx="5449046" cy="4475627"/>
          </a:xfrm>
          <a:noFill/>
        </p:spPr>
        <p:txBody>
          <a:bodyPr lIns="95427" tIns="47714" rIns="95427" bIns="47714"/>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56505" y="9440338"/>
            <a:ext cx="2949604" cy="497905"/>
          </a:xfrm>
          <a:prstGeom prst="rect">
            <a:avLst/>
          </a:prstGeom>
          <a:noFill/>
          <a:ln w="9525">
            <a:noFill/>
            <a:miter lim="800000"/>
            <a:headEnd/>
            <a:tailEnd/>
          </a:ln>
        </p:spPr>
        <p:txBody>
          <a:bodyPr lIns="95427" tIns="47714" rIns="95427" bIns="47714" anchor="b"/>
          <a:lstStyle/>
          <a:p>
            <a:pPr algn="r" defTabSz="956024"/>
            <a:fld id="{F8818601-2E12-4BDC-96CA-7B464AF3795E}" type="slidenum">
              <a:rPr lang="en-US" altLang="ja-JP">
                <a:ea typeface="ＭＳ Ｐゴシック" pitchFamily="50" charset="-128"/>
              </a:rPr>
              <a:pPr algn="r" defTabSz="956024"/>
              <a:t>4</a:t>
            </a:fld>
            <a:endParaRPr lang="en-US" altLang="ja-JP" dirty="0">
              <a:ea typeface="ＭＳ Ｐゴシック" pitchFamily="50" charset="-128"/>
            </a:endParaRPr>
          </a:p>
        </p:txBody>
      </p:sp>
    </p:spTree>
    <p:extLst>
      <p:ext uri="{BB962C8B-B14F-4D97-AF65-F5344CB8AC3E}">
        <p14:creationId xmlns:p14="http://schemas.microsoft.com/office/powerpoint/2010/main" val="98348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6497D164-D834-4947-8EE9-0B735A2E0A04}" type="slidenum">
              <a:rPr lang="en-US" altLang="ja-JP" smtClean="0">
                <a:latin typeface="Arial" charset="0"/>
              </a:rPr>
              <a:pPr/>
              <a:t>5</a:t>
            </a:fld>
            <a:endParaRPr lang="en-US" altLang="ja-JP" dirty="0" smtClean="0">
              <a:latin typeface="Arial" charset="0"/>
            </a:endParaRPr>
          </a:p>
        </p:txBody>
      </p:sp>
      <p:sp>
        <p:nvSpPr>
          <p:cNvPr id="50179" name="スライド イメージ プレースホルダ 1"/>
          <p:cNvSpPr>
            <a:spLocks noGrp="1" noRot="1" noChangeAspect="1" noTextEdit="1"/>
          </p:cNvSpPr>
          <p:nvPr>
            <p:ph type="sldImg"/>
          </p:nvPr>
        </p:nvSpPr>
        <p:spPr>
          <a:ln/>
        </p:spPr>
      </p:sp>
      <p:sp>
        <p:nvSpPr>
          <p:cNvPr id="50180" name="ノート プレースホルダ 2"/>
          <p:cNvSpPr>
            <a:spLocks noGrp="1"/>
          </p:cNvSpPr>
          <p:nvPr>
            <p:ph type="body" idx="1"/>
          </p:nvPr>
        </p:nvSpPr>
        <p:spPr>
          <a:xfrm>
            <a:off x="679082" y="4720724"/>
            <a:ext cx="5449046" cy="4475627"/>
          </a:xfrm>
          <a:noFill/>
        </p:spPr>
        <p:txBody>
          <a:bodyPr lIns="95427" tIns="47714" rIns="95427" bIns="47714"/>
          <a:lstStyle/>
          <a:p>
            <a:pPr eaLnBrk="1" hangingPunct="1"/>
            <a:endParaRPr lang="ja-JP" altLang="ja-JP" dirty="0" smtClean="0">
              <a:latin typeface="Arial" charset="0"/>
            </a:endParaRPr>
          </a:p>
        </p:txBody>
      </p:sp>
      <p:sp>
        <p:nvSpPr>
          <p:cNvPr id="50181" name="スライド番号プレースホルダ 3"/>
          <p:cNvSpPr txBox="1">
            <a:spLocks noGrp="1"/>
          </p:cNvSpPr>
          <p:nvPr/>
        </p:nvSpPr>
        <p:spPr bwMode="auto">
          <a:xfrm>
            <a:off x="3856505" y="9440338"/>
            <a:ext cx="2949604" cy="497905"/>
          </a:xfrm>
          <a:prstGeom prst="rect">
            <a:avLst/>
          </a:prstGeom>
          <a:noFill/>
          <a:ln w="9525">
            <a:noFill/>
            <a:miter lim="800000"/>
            <a:headEnd/>
            <a:tailEnd/>
          </a:ln>
        </p:spPr>
        <p:txBody>
          <a:bodyPr lIns="95427" tIns="47714" rIns="95427" bIns="47714" anchor="b"/>
          <a:lstStyle/>
          <a:p>
            <a:pPr algn="r" defTabSz="956024"/>
            <a:fld id="{F8818601-2E12-4BDC-96CA-7B464AF3795E}" type="slidenum">
              <a:rPr lang="en-US" altLang="ja-JP">
                <a:ea typeface="ＭＳ Ｐゴシック" pitchFamily="50" charset="-128"/>
              </a:rPr>
              <a:pPr algn="r" defTabSz="956024"/>
              <a:t>5</a:t>
            </a:fld>
            <a:endParaRPr lang="en-US" altLang="ja-JP" dirty="0">
              <a:ea typeface="ＭＳ Ｐゴシック" pitchFamily="50" charset="-128"/>
            </a:endParaRPr>
          </a:p>
        </p:txBody>
      </p:sp>
    </p:spTree>
    <p:extLst>
      <p:ext uri="{BB962C8B-B14F-4D97-AF65-F5344CB8AC3E}">
        <p14:creationId xmlns:p14="http://schemas.microsoft.com/office/powerpoint/2010/main" val="77999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5" name="テキスト ボックス 4"/>
          <p:cNvSpPr txBox="1"/>
          <p:nvPr userDrawn="1"/>
        </p:nvSpPr>
        <p:spPr>
          <a:xfrm>
            <a:off x="12103478" y="9193088"/>
            <a:ext cx="476412" cy="307777"/>
          </a:xfrm>
          <a:prstGeom prst="rect">
            <a:avLst/>
          </a:prstGeom>
          <a:noFill/>
        </p:spPr>
        <p:txBody>
          <a:bodyPr wrap="none" rtlCol="0">
            <a:spAutoFit/>
          </a:bodyPr>
          <a:lstStyle/>
          <a:p>
            <a:pPr algn="r"/>
            <a:fld id="{2DA2183A-2851-41B8-A1F2-F2FBD8F5C781}" type="slidenum">
              <a:rPr kumimoji="1" lang="en-US" altLang="ja-JP" sz="1400" smtClean="0">
                <a:latin typeface="HGP創英角ｺﾞｼｯｸUB" panose="020B0900000000000000" pitchFamily="50" charset="-128"/>
                <a:ea typeface="HGP創英角ｺﾞｼｯｸUB" panose="020B0900000000000000" pitchFamily="50" charset="-128"/>
              </a:rPr>
              <a:t>‹#›</a:t>
            </a:fld>
            <a:endParaRPr kumimoji="1" lang="ja-JP" altLang="en-US" sz="140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8367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本文">
    <p:spTree>
      <p:nvGrpSpPr>
        <p:cNvPr id="1" name=""/>
        <p:cNvGrpSpPr/>
        <p:nvPr/>
      </p:nvGrpSpPr>
      <p:grpSpPr>
        <a:xfrm>
          <a:off x="0" y="0"/>
          <a:ext cx="0" cy="0"/>
          <a:chOff x="0" y="0"/>
          <a:chExt cx="0" cy="0"/>
        </a:xfrm>
      </p:grpSpPr>
      <p:sp>
        <p:nvSpPr>
          <p:cNvPr id="4" name="テキスト ボックス 3"/>
          <p:cNvSpPr txBox="1"/>
          <p:nvPr userDrawn="1"/>
        </p:nvSpPr>
        <p:spPr>
          <a:xfrm>
            <a:off x="12103478" y="9193088"/>
            <a:ext cx="476412" cy="307777"/>
          </a:xfrm>
          <a:prstGeom prst="rect">
            <a:avLst/>
          </a:prstGeom>
          <a:noFill/>
        </p:spPr>
        <p:txBody>
          <a:bodyPr wrap="none" rtlCol="0">
            <a:spAutoFit/>
          </a:bodyPr>
          <a:lstStyle/>
          <a:p>
            <a:pPr algn="r"/>
            <a:fld id="{2DA2183A-2851-41B8-A1F2-F2FBD8F5C781}" type="slidenum">
              <a:rPr kumimoji="1" lang="en-US" altLang="ja-JP" sz="1400" smtClean="0">
                <a:latin typeface="HGP創英角ｺﾞｼｯｸUB" panose="020B0900000000000000" pitchFamily="50" charset="-128"/>
                <a:ea typeface="HGP創英角ｺﾞｼｯｸUB" panose="020B0900000000000000" pitchFamily="50" charset="-128"/>
              </a:rPr>
              <a:t>‹#›</a:t>
            </a:fld>
            <a:endParaRPr kumimoji="1" lang="ja-JP" altLang="en-US" sz="1400" smtClean="0">
              <a:latin typeface="HGP創英角ｺﾞｼｯｸUB" panose="020B0900000000000000" pitchFamily="50" charset="-128"/>
              <a:ea typeface="HGP創英角ｺﾞｼｯｸUB" panose="020B0900000000000000" pitchFamily="50" charset="-128"/>
            </a:endParaRPr>
          </a:p>
        </p:txBody>
      </p:sp>
      <p:sp>
        <p:nvSpPr>
          <p:cNvPr id="6" name="Text Box 11"/>
          <p:cNvSpPr txBox="1">
            <a:spLocks noChangeArrowheads="1"/>
          </p:cNvSpPr>
          <p:nvPr userDrawn="1"/>
        </p:nvSpPr>
        <p:spPr bwMode="auto">
          <a:xfrm>
            <a:off x="163513" y="192088"/>
            <a:ext cx="7019846"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a:defRPr/>
            </a:pP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大阪光のまちづくり２０２０構想</a:t>
            </a: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　光のまちづくり第</a:t>
            </a:r>
            <a:r>
              <a:rPr lang="en-US" altLang="ja-JP" sz="1600" dirty="0" smtClean="0">
                <a:solidFill>
                  <a:srgbClr val="7030A0"/>
                </a:solidFill>
                <a:latin typeface="HGP創英角ｺﾞｼｯｸUB" pitchFamily="50" charset="-128"/>
                <a:ea typeface="HGP創英角ｺﾞｼｯｸUB" pitchFamily="50" charset="-128"/>
              </a:rPr>
              <a:t>3</a:t>
            </a:r>
            <a:r>
              <a:rPr lang="ja-JP" altLang="en-US" sz="1600" dirty="0" smtClean="0">
                <a:solidFill>
                  <a:srgbClr val="7030A0"/>
                </a:solidFill>
                <a:latin typeface="HGP創英角ｺﾞｼｯｸUB" pitchFamily="50" charset="-128"/>
                <a:ea typeface="HGP創英角ｺﾞｼｯｸUB" pitchFamily="50" charset="-128"/>
              </a:rPr>
              <a:t>フェーズ・アクションプラン　</a:t>
            </a:r>
          </a:p>
        </p:txBody>
      </p:sp>
      <p:cxnSp>
        <p:nvCxnSpPr>
          <p:cNvPr id="7" name="直線コネクタ 6"/>
          <p:cNvCxnSpPr/>
          <p:nvPr userDrawn="1"/>
        </p:nvCxnSpPr>
        <p:spPr bwMode="auto">
          <a:xfrm>
            <a:off x="208112" y="552128"/>
            <a:ext cx="12385376"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8" name="直線コネクタ 7"/>
          <p:cNvCxnSpPr/>
          <p:nvPr userDrawn="1"/>
        </p:nvCxnSpPr>
        <p:spPr bwMode="auto">
          <a:xfrm>
            <a:off x="208112" y="9337104"/>
            <a:ext cx="11593288" cy="0"/>
          </a:xfrm>
          <a:prstGeom prst="line">
            <a:avLst/>
          </a:prstGeom>
          <a:ln>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38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本文">
    <p:spTree>
      <p:nvGrpSpPr>
        <p:cNvPr id="1" name=""/>
        <p:cNvGrpSpPr/>
        <p:nvPr/>
      </p:nvGrpSpPr>
      <p:grpSpPr>
        <a:xfrm>
          <a:off x="0" y="0"/>
          <a:ext cx="0" cy="0"/>
          <a:chOff x="0" y="0"/>
          <a:chExt cx="0" cy="0"/>
        </a:xfrm>
      </p:grpSpPr>
      <p:sp>
        <p:nvSpPr>
          <p:cNvPr id="6" name="Text Box 11"/>
          <p:cNvSpPr txBox="1">
            <a:spLocks noChangeArrowheads="1"/>
          </p:cNvSpPr>
          <p:nvPr userDrawn="1"/>
        </p:nvSpPr>
        <p:spPr bwMode="auto">
          <a:xfrm>
            <a:off x="163513" y="192088"/>
            <a:ext cx="7019846"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a:defRPr/>
            </a:pP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大阪光のまちづくり２０２０構想</a:t>
            </a: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　光のまちづくり第</a:t>
            </a:r>
            <a:r>
              <a:rPr lang="en-US" altLang="ja-JP" sz="1600" dirty="0" smtClean="0">
                <a:solidFill>
                  <a:srgbClr val="7030A0"/>
                </a:solidFill>
                <a:latin typeface="HGP創英角ｺﾞｼｯｸUB" pitchFamily="50" charset="-128"/>
                <a:ea typeface="HGP創英角ｺﾞｼｯｸUB" pitchFamily="50" charset="-128"/>
              </a:rPr>
              <a:t>3</a:t>
            </a:r>
            <a:r>
              <a:rPr lang="ja-JP" altLang="en-US" sz="1600" dirty="0" smtClean="0">
                <a:solidFill>
                  <a:srgbClr val="7030A0"/>
                </a:solidFill>
                <a:latin typeface="HGP創英角ｺﾞｼｯｸUB" pitchFamily="50" charset="-128"/>
                <a:ea typeface="HGP創英角ｺﾞｼｯｸUB" pitchFamily="50" charset="-128"/>
              </a:rPr>
              <a:t>フェーズ・アクションプラン　</a:t>
            </a:r>
          </a:p>
        </p:txBody>
      </p:sp>
      <p:cxnSp>
        <p:nvCxnSpPr>
          <p:cNvPr id="7" name="直線コネクタ 6"/>
          <p:cNvCxnSpPr/>
          <p:nvPr userDrawn="1"/>
        </p:nvCxnSpPr>
        <p:spPr bwMode="auto">
          <a:xfrm>
            <a:off x="208112" y="552128"/>
            <a:ext cx="11503724"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8" name="直線コネクタ 7"/>
          <p:cNvCxnSpPr/>
          <p:nvPr userDrawn="1"/>
        </p:nvCxnSpPr>
        <p:spPr bwMode="auto">
          <a:xfrm>
            <a:off x="208112" y="9337104"/>
            <a:ext cx="12393072" cy="0"/>
          </a:xfrm>
          <a:prstGeom prst="line">
            <a:avLst/>
          </a:prstGeom>
          <a:ln>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548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ユーザー設定レイアウト">
    <p:spTree>
      <p:nvGrpSpPr>
        <p:cNvPr id="1" name=""/>
        <p:cNvGrpSpPr/>
        <p:nvPr/>
      </p:nvGrpSpPr>
      <p:grpSpPr>
        <a:xfrm>
          <a:off x="0" y="0"/>
          <a:ext cx="0" cy="0"/>
          <a:chOff x="0" y="0"/>
          <a:chExt cx="0" cy="0"/>
        </a:xfrm>
      </p:grpSpPr>
      <p:cxnSp>
        <p:nvCxnSpPr>
          <p:cNvPr id="6" name="直線コネクタ 5"/>
          <p:cNvCxnSpPr/>
          <p:nvPr userDrawn="1"/>
        </p:nvCxnSpPr>
        <p:spPr bwMode="auto">
          <a:xfrm>
            <a:off x="208112" y="552128"/>
            <a:ext cx="11040261"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9" name="直線コネクタ 8"/>
          <p:cNvCxnSpPr/>
          <p:nvPr userDrawn="1"/>
        </p:nvCxnSpPr>
        <p:spPr bwMode="auto">
          <a:xfrm>
            <a:off x="208112" y="9337104"/>
            <a:ext cx="11593288" cy="0"/>
          </a:xfrm>
          <a:prstGeom prst="line">
            <a:avLst/>
          </a:prstGeom>
          <a:ln w="38100">
            <a:solidFill>
              <a:srgbClr val="7030A0"/>
            </a:solidFill>
            <a:headEnd type="none" w="med" len="med"/>
            <a:tailEnd type="none" w="med" len="med"/>
          </a:ln>
          <a:extLst/>
        </p:spPr>
        <p:style>
          <a:lnRef idx="1">
            <a:schemeClr val="dk1"/>
          </a:lnRef>
          <a:fillRef idx="0">
            <a:schemeClr val="dk1"/>
          </a:fillRef>
          <a:effectRef idx="0">
            <a:schemeClr val="dk1"/>
          </a:effectRef>
          <a:fontRef idx="minor">
            <a:schemeClr val="tx1"/>
          </a:fontRef>
        </p:style>
      </p:cxnSp>
      <p:sp>
        <p:nvSpPr>
          <p:cNvPr id="7" name="Rectangle 6"/>
          <p:cNvSpPr>
            <a:spLocks noGrp="1" noChangeArrowheads="1"/>
          </p:cNvSpPr>
          <p:nvPr>
            <p:ph type="sldNum" sz="quarter" idx="10"/>
          </p:nvPr>
        </p:nvSpPr>
        <p:spPr>
          <a:xfrm>
            <a:off x="11945938" y="9191625"/>
            <a:ext cx="646112" cy="233363"/>
          </a:xfrm>
          <a:prstGeom prst="rect">
            <a:avLst/>
          </a:prstGeom>
          <a:ln/>
        </p:spPr>
        <p:txBody>
          <a:bodyPr/>
          <a:lstStyle>
            <a:lvl1pPr>
              <a:defRPr/>
            </a:lvl1pPr>
          </a:lstStyle>
          <a:p>
            <a:pPr>
              <a:defRPr/>
            </a:pPr>
            <a:fld id="{D6491A09-BEF8-46AF-B2F5-DD67B4BA0581}" type="slidenum">
              <a:rPr lang="en-US" altLang="ja-JP"/>
              <a:pPr>
                <a:defRPr/>
              </a:pPr>
              <a:t>‹#›</a:t>
            </a:fld>
            <a:endParaRPr lang="en-US" altLang="ja-JP"/>
          </a:p>
        </p:txBody>
      </p:sp>
    </p:spTree>
    <p:extLst>
      <p:ext uri="{BB962C8B-B14F-4D97-AF65-F5344CB8AC3E}">
        <p14:creationId xmlns:p14="http://schemas.microsoft.com/office/powerpoint/2010/main" val="14993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929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730043"/>
      </p:ext>
    </p:extLst>
  </p:cSld>
  <p:clrMap bg1="lt1" tx1="dk1" bg2="lt2" tx2="dk2" accent1="accent1" accent2="accent2" accent3="accent3" accent4="accent4" accent5="accent5" accent6="accent6" hlink="hlink" folHlink="folHlink"/>
  <p:sldLayoutIdLst>
    <p:sldLayoutId id="2147483834" r:id="rId1"/>
    <p:sldLayoutId id="2147483840" r:id="rId2"/>
    <p:sldLayoutId id="2147483843" r:id="rId3"/>
    <p:sldLayoutId id="2147483842" r:id="rId4"/>
    <p:sldLayoutId id="2147483844" r:id="rId5"/>
  </p:sldLayoutIdLst>
  <p:hf hdr="0" ftr="0" dt="0"/>
  <p:txStyles>
    <p:titleStyle>
      <a:lvl1pPr algn="ctr" defTabSz="1279415" rtl="0" eaLnBrk="1" latinLnBrk="0" hangingPunct="1">
        <a:spcBef>
          <a:spcPct val="0"/>
        </a:spcBef>
        <a:buNone/>
        <a:defRPr kumimoji="1" sz="6201" kern="1200">
          <a:solidFill>
            <a:schemeClr val="tx1"/>
          </a:solidFill>
          <a:latin typeface="+mj-lt"/>
          <a:ea typeface="+mj-ea"/>
          <a:cs typeface="+mj-cs"/>
        </a:defRPr>
      </a:lvl1pPr>
    </p:titleStyle>
    <p:bodyStyle>
      <a:lvl1pPr marL="479783" indent="-479783" algn="l" defTabSz="1279415"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39528" indent="-399813" algn="l" defTabSz="1279415"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599273" indent="-319854" algn="l" defTabSz="1279415" rtl="0" eaLnBrk="1" latinLnBrk="0" hangingPunct="1">
        <a:spcBef>
          <a:spcPct val="20000"/>
        </a:spcBef>
        <a:buFont typeface="Arial" pitchFamily="34" charset="0"/>
        <a:buChar char="•"/>
        <a:defRPr kumimoji="1" sz="3401" kern="1200">
          <a:solidFill>
            <a:schemeClr val="tx1"/>
          </a:solidFill>
          <a:latin typeface="+mn-lt"/>
          <a:ea typeface="+mn-ea"/>
          <a:cs typeface="+mn-cs"/>
        </a:defRPr>
      </a:lvl3pPr>
      <a:lvl4pPr marL="2238981"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78688"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1839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5810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79781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3752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79415" rtl="0" eaLnBrk="1" latinLnBrk="0" hangingPunct="1">
        <a:defRPr kumimoji="1" sz="2500" kern="1200">
          <a:solidFill>
            <a:schemeClr val="tx1"/>
          </a:solidFill>
          <a:latin typeface="+mn-lt"/>
          <a:ea typeface="+mn-ea"/>
          <a:cs typeface="+mn-cs"/>
        </a:defRPr>
      </a:lvl1pPr>
      <a:lvl2pPr marL="639708" algn="l" defTabSz="1279415" rtl="0" eaLnBrk="1" latinLnBrk="0" hangingPunct="1">
        <a:defRPr kumimoji="1" sz="2500" kern="1200">
          <a:solidFill>
            <a:schemeClr val="tx1"/>
          </a:solidFill>
          <a:latin typeface="+mn-lt"/>
          <a:ea typeface="+mn-ea"/>
          <a:cs typeface="+mn-cs"/>
        </a:defRPr>
      </a:lvl2pPr>
      <a:lvl3pPr marL="1279415" algn="l" defTabSz="1279415" rtl="0" eaLnBrk="1" latinLnBrk="0" hangingPunct="1">
        <a:defRPr kumimoji="1" sz="2500" kern="1200">
          <a:solidFill>
            <a:schemeClr val="tx1"/>
          </a:solidFill>
          <a:latin typeface="+mn-lt"/>
          <a:ea typeface="+mn-ea"/>
          <a:cs typeface="+mn-cs"/>
        </a:defRPr>
      </a:lvl3pPr>
      <a:lvl4pPr marL="1919123" algn="l" defTabSz="1279415" rtl="0" eaLnBrk="1" latinLnBrk="0" hangingPunct="1">
        <a:defRPr kumimoji="1" sz="2500" kern="1200">
          <a:solidFill>
            <a:schemeClr val="tx1"/>
          </a:solidFill>
          <a:latin typeface="+mn-lt"/>
          <a:ea typeface="+mn-ea"/>
          <a:cs typeface="+mn-cs"/>
        </a:defRPr>
      </a:lvl4pPr>
      <a:lvl5pPr marL="2558832" algn="l" defTabSz="1279415" rtl="0" eaLnBrk="1" latinLnBrk="0" hangingPunct="1">
        <a:defRPr kumimoji="1" sz="2500" kern="1200">
          <a:solidFill>
            <a:schemeClr val="tx1"/>
          </a:solidFill>
          <a:latin typeface="+mn-lt"/>
          <a:ea typeface="+mn-ea"/>
          <a:cs typeface="+mn-cs"/>
        </a:defRPr>
      </a:lvl5pPr>
      <a:lvl6pPr marL="3198542" algn="l" defTabSz="1279415" rtl="0" eaLnBrk="1" latinLnBrk="0" hangingPunct="1">
        <a:defRPr kumimoji="1" sz="2500" kern="1200">
          <a:solidFill>
            <a:schemeClr val="tx1"/>
          </a:solidFill>
          <a:latin typeface="+mn-lt"/>
          <a:ea typeface="+mn-ea"/>
          <a:cs typeface="+mn-cs"/>
        </a:defRPr>
      </a:lvl6pPr>
      <a:lvl7pPr marL="3838254" algn="l" defTabSz="1279415" rtl="0" eaLnBrk="1" latinLnBrk="0" hangingPunct="1">
        <a:defRPr kumimoji="1" sz="2500" kern="1200">
          <a:solidFill>
            <a:schemeClr val="tx1"/>
          </a:solidFill>
          <a:latin typeface="+mn-lt"/>
          <a:ea typeface="+mn-ea"/>
          <a:cs typeface="+mn-cs"/>
        </a:defRPr>
      </a:lvl7pPr>
      <a:lvl8pPr marL="4477962" algn="l" defTabSz="1279415" rtl="0" eaLnBrk="1" latinLnBrk="0" hangingPunct="1">
        <a:defRPr kumimoji="1" sz="2500" kern="1200">
          <a:solidFill>
            <a:schemeClr val="tx1"/>
          </a:solidFill>
          <a:latin typeface="+mn-lt"/>
          <a:ea typeface="+mn-ea"/>
          <a:cs typeface="+mn-cs"/>
        </a:defRPr>
      </a:lvl8pPr>
      <a:lvl9pPr marL="5117671" algn="l" defTabSz="1279415"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52476" y="3144416"/>
            <a:ext cx="12113453" cy="1446030"/>
          </a:xfrm>
          <a:prstGeom prst="rect">
            <a:avLst/>
          </a:prstGeom>
        </p:spPr>
        <p:txBody>
          <a:bodyPr anchor="ctr" anchorCtr="1">
            <a:norm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fontAlgn="auto">
              <a:spcAft>
                <a:spcPts val="0"/>
              </a:spcAft>
            </a:pPr>
            <a:r>
              <a:rPr lang="ja-JP" altLang="en-US" sz="4000" u="sng" dirty="0">
                <a:latin typeface="Meiryo UI" panose="020B0604030504040204" pitchFamily="50" charset="-128"/>
                <a:ea typeface="Meiryo UI" panose="020B0604030504040204" pitchFamily="50" charset="-128"/>
                <a:cs typeface="Meiryo UI" panose="020B0604030504040204" pitchFamily="50" charset="-128"/>
              </a:rPr>
              <a:t>水と光のまちづくり推進</a:t>
            </a:r>
            <a:r>
              <a:rPr lang="ja-JP" altLang="en-US" sz="4000" u="sng" dirty="0" smtClean="0">
                <a:latin typeface="Meiryo UI" panose="020B0604030504040204" pitchFamily="50" charset="-128"/>
                <a:ea typeface="Meiryo UI" panose="020B0604030504040204" pitchFamily="50" charset="-128"/>
                <a:cs typeface="Meiryo UI" panose="020B0604030504040204" pitchFamily="50" charset="-128"/>
              </a:rPr>
              <a:t>会議資料</a:t>
            </a:r>
            <a:endParaRPr lang="ja-JP" altLang="en-US" sz="40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3"/>
          <p:cNvSpPr txBox="1">
            <a:spLocks noChangeArrowheads="1"/>
          </p:cNvSpPr>
          <p:nvPr/>
        </p:nvSpPr>
        <p:spPr bwMode="auto">
          <a:xfrm>
            <a:off x="2719541" y="6528792"/>
            <a:ext cx="768022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79783" indent="-479783" algn="l" defTabSz="1279415"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39528" indent="-399813" algn="l" defTabSz="1279415"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599273" indent="-319854" algn="l" defTabSz="1279415" rtl="0" eaLnBrk="1" latinLnBrk="0" hangingPunct="1">
              <a:spcBef>
                <a:spcPct val="20000"/>
              </a:spcBef>
              <a:buFont typeface="Arial" pitchFamily="34" charset="0"/>
              <a:buChar char="•"/>
              <a:defRPr kumimoji="1" sz="3401" kern="1200">
                <a:solidFill>
                  <a:schemeClr val="tx1"/>
                </a:solidFill>
                <a:latin typeface="+mn-lt"/>
                <a:ea typeface="+mn-ea"/>
                <a:cs typeface="+mn-cs"/>
              </a:defRPr>
            </a:lvl3pPr>
            <a:lvl4pPr marL="2238981"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78688"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1839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5810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797815"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37527" indent="-319854" algn="l" defTabSz="1279415"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lgn="ctr" fontAlgn="auto">
              <a:spcAft>
                <a:spcPts val="0"/>
              </a:spcAft>
              <a:buNone/>
            </a:pP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光</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のまちづくり推進</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委員会</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ctr" fontAlgn="auto">
              <a:spcAft>
                <a:spcPts val="0"/>
              </a:spcAft>
              <a:buNone/>
            </a:pP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事務局</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a:xfrm>
            <a:off x="10217224" y="604667"/>
            <a:ext cx="1913424" cy="1047051"/>
          </a:xfrm>
          <a:prstGeom prst="rect">
            <a:avLst/>
          </a:prstGeom>
          <a:ln w="3175">
            <a:solidFill>
              <a:schemeClr val="tx1"/>
            </a:solidFill>
          </a:ln>
        </p:spPr>
        <p:txBody>
          <a:bodyPr anchor="ctr" anchorCtr="1">
            <a:normAutofit/>
          </a:bodyPr>
          <a:lst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a:lstStyle>
          <a:p>
            <a:pPr fontAlgn="auto">
              <a:spcAft>
                <a:spcPts val="0"/>
              </a:spcAft>
            </a:pPr>
            <a:r>
              <a:rPr lang="ja-JP" altLang="en-US" sz="4000" dirty="0" smtClean="0">
                <a:latin typeface="Meiryo UI" panose="020B0604030504040204" pitchFamily="50" charset="-128"/>
                <a:ea typeface="Meiryo UI" panose="020B0604030504040204" pitchFamily="50" charset="-128"/>
                <a:cs typeface="Meiryo UI" panose="020B0604030504040204" pitchFamily="50" charset="-128"/>
              </a:rPr>
              <a:t>資料３</a:t>
            </a:r>
            <a:endParaRPr lang="ja-JP" altLang="en-US" sz="4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504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p:cNvGraphicFramePr>
            <a:graphicFrameLocks noGrp="1"/>
          </p:cNvGraphicFramePr>
          <p:nvPr>
            <p:extLst>
              <p:ext uri="{D42A27DB-BD31-4B8C-83A1-F6EECF244321}">
                <p14:modId xmlns:p14="http://schemas.microsoft.com/office/powerpoint/2010/main" val="2770402643"/>
              </p:ext>
            </p:extLst>
          </p:nvPr>
        </p:nvGraphicFramePr>
        <p:xfrm>
          <a:off x="2349460" y="1229228"/>
          <a:ext cx="10100012" cy="7985760"/>
        </p:xfrm>
        <a:graphic>
          <a:graphicData uri="http://schemas.openxmlformats.org/drawingml/2006/table">
            <a:tbl>
              <a:tblPr firstRow="1" bandRow="1">
                <a:tableStyleId>{5940675A-B579-460E-94D1-54222C63F5DA}</a:tableStyleId>
              </a:tblPr>
              <a:tblGrid>
                <a:gridCol w="810980"/>
                <a:gridCol w="2520280"/>
                <a:gridCol w="4680520"/>
                <a:gridCol w="2088232"/>
              </a:tblGrid>
              <a:tr h="670560">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グランド</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latin typeface="HGP創英角ｺﾞｼｯｸUB" panose="020B0900000000000000" pitchFamily="50" charset="-128"/>
                          <a:ea typeface="HGP創英角ｺﾞｼｯｸUB" panose="020B0900000000000000" pitchFamily="50" charset="-128"/>
                        </a:rPr>
                        <a:t>デザイン</a:t>
                      </a:r>
                    </a:p>
                  </a:txBody>
                  <a:tcPr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第１フェーズ</a:t>
                      </a:r>
                      <a:endParaRPr kumimoji="1" lang="en-US" altLang="ja-JP" sz="2000" dirty="0" smtClean="0">
                        <a:latin typeface="HGP創英角ｺﾞｼｯｸUB" panose="020B0900000000000000" pitchFamily="50" charset="-128"/>
                        <a:ea typeface="HGP創英角ｺﾞｼｯｸUB" panose="020B0900000000000000" pitchFamily="50" charset="-128"/>
                      </a:endParaRPr>
                    </a:p>
                    <a:p>
                      <a:r>
                        <a:rPr kumimoji="1" lang="ja-JP" altLang="en-US" sz="1800" dirty="0" smtClean="0"/>
                        <a:t>　</a:t>
                      </a:r>
                      <a:r>
                        <a:rPr kumimoji="1" lang="ja-JP" altLang="en-US" sz="1600" dirty="0" smtClean="0"/>
                        <a:t>2010年～2013年</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2000" dirty="0" smtClean="0">
                          <a:latin typeface="HGP創英角ｺﾞｼｯｸUB" panose="020B0900000000000000" pitchFamily="50" charset="-128"/>
                          <a:ea typeface="HGP創英角ｺﾞｼｯｸUB" panose="020B0900000000000000" pitchFamily="50" charset="-128"/>
                        </a:rPr>
                        <a:t>第２フェーズ</a:t>
                      </a:r>
                      <a:r>
                        <a:rPr kumimoji="1" lang="ja-JP" altLang="en-US" sz="1800" dirty="0" smtClean="0">
                          <a:latin typeface="HGP創英角ｺﾞｼｯｸUB" panose="020B0900000000000000" pitchFamily="50" charset="-128"/>
                          <a:ea typeface="HGP創英角ｺﾞｼｯｸUB" panose="020B0900000000000000" pitchFamily="50" charset="-128"/>
                        </a:rPr>
                        <a:t>　 </a:t>
                      </a:r>
                      <a:r>
                        <a:rPr kumimoji="1" lang="ja-JP" altLang="en-US" sz="1600" dirty="0" smtClean="0">
                          <a:latin typeface="+mn-ea"/>
                          <a:ea typeface="+mn-ea"/>
                        </a:rPr>
                        <a:t>2014年～2016年</a:t>
                      </a:r>
                      <a:endParaRPr kumimoji="1" lang="ja-JP" altLang="en-US" sz="1800" dirty="0" smtClean="0">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kumimoji="1" lang="ja-JP" altLang="en-US" sz="1800" dirty="0" smtClean="0">
                          <a:latin typeface="HGP創英角ｺﾞｼｯｸUB" panose="020B0900000000000000" pitchFamily="50" charset="-128"/>
                          <a:ea typeface="HGP創英角ｺﾞｼｯｸUB" panose="020B0900000000000000" pitchFamily="50" charset="-128"/>
                        </a:rPr>
                        <a:t> </a:t>
                      </a:r>
                      <a:r>
                        <a:rPr kumimoji="1" lang="ja-JP" altLang="en-US" sz="1800" dirty="0" smtClean="0">
                          <a:solidFill>
                            <a:schemeClr val="bg1"/>
                          </a:solidFill>
                          <a:latin typeface="HGP創英角ｺﾞｼｯｸUB" panose="020B0900000000000000" pitchFamily="50" charset="-128"/>
                          <a:ea typeface="HGP創英角ｺﾞｼｯｸUB" panose="020B0900000000000000" pitchFamily="50" charset="-128"/>
                        </a:rPr>
                        <a:t>第３フェーズ</a:t>
                      </a:r>
                      <a:endParaRPr kumimoji="1" lang="en-US" altLang="ja-JP" sz="1800" dirty="0" smtClean="0">
                        <a:solidFill>
                          <a:schemeClr val="bg1"/>
                        </a:solidFill>
                        <a:latin typeface="HGP創英角ｺﾞｼｯｸUB" panose="020B0900000000000000" pitchFamily="50" charset="-128"/>
                        <a:ea typeface="HGP創英角ｺﾞｼｯｸUB" panose="020B0900000000000000" pitchFamily="50" charset="-128"/>
                      </a:endParaRPr>
                    </a:p>
                    <a:p>
                      <a:r>
                        <a:rPr kumimoji="1" lang="ja-JP" altLang="en-US" sz="1800" dirty="0" smtClean="0">
                          <a:solidFill>
                            <a:schemeClr val="bg1"/>
                          </a:solidFill>
                          <a:latin typeface="+mn-ea"/>
                          <a:ea typeface="+mn-ea"/>
                        </a:rPr>
                        <a:t> </a:t>
                      </a:r>
                      <a:r>
                        <a:rPr kumimoji="1" lang="ja-JP" altLang="en-US" sz="1400" dirty="0" smtClean="0">
                          <a:solidFill>
                            <a:schemeClr val="bg1"/>
                          </a:solidFill>
                          <a:latin typeface="+mn-ea"/>
                          <a:ea typeface="+mn-ea"/>
                        </a:rPr>
                        <a:t>２０１７年～２０１９年</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75000"/>
                      </a:schemeClr>
                    </a:solidFill>
                  </a:tcPr>
                </a:tc>
              </a:tr>
              <a:tr h="581591">
                <a:tc rowSpan="2">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rowSpan="2">
                  <a:txBody>
                    <a:bodyPr/>
                    <a:lstStyle/>
                    <a:p>
                      <a:pPr marL="177800" indent="-177800">
                        <a:buFont typeface="Wingdings" panose="05000000000000000000" pitchFamily="2" charset="2"/>
                        <a:buChar char="u"/>
                      </a:pPr>
                      <a:r>
                        <a:rPr kumimoji="1" lang="ja-JP" altLang="en-US" sz="1400" dirty="0" smtClean="0"/>
                        <a:t>中之島エリア内の橋梁や堂島川護岸の　ライトアップ等が拡大</a:t>
                      </a:r>
                    </a:p>
                    <a:p>
                      <a:pPr marL="285750" indent="-285750">
                        <a:buFont typeface="Wingdings" panose="05000000000000000000" pitchFamily="2" charset="2"/>
                        <a:buChar char="u"/>
                      </a:pPr>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285750" indent="-285750">
                        <a:buFont typeface="Wingdings" panose="05000000000000000000" pitchFamily="2" charset="2"/>
                        <a:buChar char="l"/>
                      </a:pPr>
                      <a:r>
                        <a:rPr lang="ja-JP" altLang="en-US" sz="1400" dirty="0" smtClean="0">
                          <a:solidFill>
                            <a:schemeClr val="tx1"/>
                          </a:solidFill>
                          <a:latin typeface="+mn-ea"/>
                          <a:ea typeface="+mn-ea"/>
                        </a:rPr>
                        <a:t>中之島エリアを中心に公共投資による光景観が民間投資を誘発</a:t>
                      </a:r>
                      <a:endParaRPr lang="en-US" altLang="ja-JP" sz="1400" dirty="0" smtClean="0">
                        <a:solidFill>
                          <a:schemeClr val="tx1"/>
                        </a:solidFill>
                        <a:latin typeface="+mn-ea"/>
                        <a:ea typeface="+mn-ea"/>
                      </a:endParaRPr>
                    </a:p>
                    <a:p>
                      <a:pPr marL="285750" indent="-285750">
                        <a:buFont typeface="Wingdings" panose="05000000000000000000" pitchFamily="2" charset="2"/>
                        <a:buChar char="l"/>
                      </a:pPr>
                      <a:r>
                        <a:rPr lang="ja-JP" altLang="en-US" sz="1400" dirty="0" smtClean="0">
                          <a:solidFill>
                            <a:schemeClr val="tx1"/>
                          </a:solidFill>
                          <a:latin typeface="+mn-ea"/>
                          <a:ea typeface="+mn-ea"/>
                        </a:rPr>
                        <a:t>日常の光として</a:t>
                      </a:r>
                      <a:r>
                        <a:rPr lang="en-US" altLang="ja-JP" sz="1400" dirty="0" smtClean="0">
                          <a:solidFill>
                            <a:schemeClr val="tx1"/>
                          </a:solidFill>
                          <a:latin typeface="+mn-ea"/>
                          <a:ea typeface="+mn-ea"/>
                        </a:rPr>
                        <a:t>365</a:t>
                      </a:r>
                      <a:r>
                        <a:rPr lang="ja-JP" altLang="en-US" sz="1400" dirty="0" smtClean="0">
                          <a:solidFill>
                            <a:schemeClr val="tx1"/>
                          </a:solidFill>
                          <a:latin typeface="+mn-ea"/>
                          <a:ea typeface="+mn-ea"/>
                        </a:rPr>
                        <a:t>日楽しめる風景が確立されつつある</a:t>
                      </a:r>
                      <a:endParaRPr lang="en-US" altLang="ja-JP" sz="1400" dirty="0" smtClean="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noFill/>
                  </a:tcPr>
                </a:tc>
                <a:tc rowSpan="6">
                  <a:txBody>
                    <a:bodyPr/>
                    <a:lstStyle/>
                    <a:p>
                      <a:pPr marL="285750" indent="-285750">
                        <a:buFont typeface="Wingdings" panose="05000000000000000000" pitchFamily="2" charset="2"/>
                        <a:buChar char="l"/>
                      </a:pPr>
                      <a:endParaRPr lang="en-US" altLang="ja-JP" sz="1600" dirty="0" smtClean="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60000"/>
                        <a:lumOff val="40000"/>
                      </a:schemeClr>
                    </a:solidFill>
                  </a:tcPr>
                </a:tc>
              </a:tr>
              <a:tr h="1137632">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8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c vMerge="1">
                  <a:txBody>
                    <a:bodyPr/>
                    <a:lstStyle/>
                    <a:p>
                      <a:endParaRPr kumimoji="1" lang="ja-JP" altLang="en-US" sz="20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r>
              <a:tr h="543731">
                <a:tc rowSpan="2">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rowSpan="2">
                  <a:txBody>
                    <a:bodyPr/>
                    <a:lstStyle/>
                    <a:p>
                      <a:pPr marL="177800" indent="-177800">
                        <a:buFont typeface="Wingdings" panose="05000000000000000000" pitchFamily="2" charset="2"/>
                        <a:buChar char="u"/>
                      </a:pPr>
                      <a:r>
                        <a:rPr kumimoji="1" lang="ja-JP" altLang="en-US" sz="1400" smtClean="0"/>
                        <a:t>大阪・光の饗宴開催</a:t>
                      </a:r>
                      <a:endParaRPr kumimoji="1" lang="ja-JP" altLang="en-US" sz="14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a:txBody>
                    <a:bodyPr/>
                    <a:lstStyle/>
                    <a:p>
                      <a:pPr marL="285750" indent="-285750">
                        <a:buFont typeface="Wingdings" panose="05000000000000000000" pitchFamily="2" charset="2"/>
                        <a:buChar char="l"/>
                      </a:pPr>
                      <a:r>
                        <a:rPr lang="ja-JP" altLang="en-US" sz="1400" dirty="0" smtClean="0">
                          <a:solidFill>
                            <a:schemeClr val="tx1"/>
                          </a:solidFill>
                          <a:latin typeface="+mn-ea"/>
                          <a:ea typeface="+mn-ea"/>
                        </a:rPr>
                        <a:t>大阪活性化に向け、官民協働によるモデル事業の創出</a:t>
                      </a:r>
                      <a:endParaRPr lang="en-US" altLang="ja-JP" sz="1400" dirty="0" smtClean="0">
                        <a:solidFill>
                          <a:schemeClr val="tx1"/>
                        </a:solidFill>
                        <a:latin typeface="+mn-ea"/>
                        <a:ea typeface="+mn-ea"/>
                      </a:endParaRPr>
                    </a:p>
                    <a:p>
                      <a:pPr marL="285750" indent="-285750">
                        <a:buFont typeface="Wingdings" panose="05000000000000000000" pitchFamily="2" charset="2"/>
                        <a:buChar char="l"/>
                      </a:pPr>
                      <a:r>
                        <a:rPr lang="ja-JP" altLang="en-US" sz="1400" dirty="0" smtClean="0">
                          <a:solidFill>
                            <a:schemeClr val="tx1"/>
                          </a:solidFill>
                          <a:latin typeface="+mn-ea"/>
                          <a:ea typeface="+mn-ea"/>
                        </a:rPr>
                        <a:t>多様な主体による非日常の光が四季折々の魅力を形成</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c vMerge="1">
                  <a:txBody>
                    <a:bodyPr/>
                    <a:lstStyle/>
                    <a:p>
                      <a:pPr marL="285750" indent="-285750">
                        <a:buFont typeface="Wingdings" panose="05000000000000000000" pitchFamily="2" charset="2"/>
                        <a:buChar char="l"/>
                      </a:pPr>
                      <a:endParaRPr lang="ja-JP" altLang="en-US" sz="1600" dirty="0" smtClean="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r>
              <a:tr h="1123727">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8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c vMerge="1">
                  <a:txBody>
                    <a:bodyPr/>
                    <a:lstStyle/>
                    <a:p>
                      <a:endParaRPr kumimoji="1" lang="ja-JP" altLang="en-US" sz="20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noFill/>
                  </a:tcPr>
                </a:tc>
              </a:tr>
              <a:tr h="432259">
                <a:tc rowSpan="2">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rowSpan="2">
                  <a:txBody>
                    <a:bodyPr/>
                    <a:lstStyle/>
                    <a:p>
                      <a:pPr marL="177800" indent="-177800">
                        <a:buFont typeface="Wingdings" panose="05000000000000000000" pitchFamily="2" charset="2"/>
                        <a:buChar char="u"/>
                      </a:pPr>
                      <a:r>
                        <a:rPr kumimoji="1" lang="ja-JP" altLang="en-US" sz="1400" dirty="0" smtClean="0"/>
                        <a:t>多様なニーズに即した光観光プログラムの開発と発信</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285750" indent="-285750">
                        <a:buFont typeface="Wingdings" panose="05000000000000000000" pitchFamily="2" charset="2"/>
                        <a:buChar char="l"/>
                      </a:pPr>
                      <a:r>
                        <a:rPr lang="ja-JP" altLang="en-US" sz="1400" dirty="0" smtClean="0">
                          <a:solidFill>
                            <a:schemeClr val="tx1"/>
                          </a:solidFill>
                          <a:latin typeface="+mn-ea"/>
                          <a:ea typeface="+mn-ea"/>
                        </a:rPr>
                        <a:t>ブランディングプロモーション手法・ツールが整いつつある</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c vMerge="1">
                  <a:txBody>
                    <a:bodyPr/>
                    <a:lstStyle/>
                    <a:p>
                      <a:pPr marL="285750" indent="-285750">
                        <a:buFont typeface="Wingdings" panose="05000000000000000000" pitchFamily="2" charset="2"/>
                        <a:buChar char="l"/>
                      </a:pPr>
                      <a:endParaRPr lang="ja-JP" altLang="en-US" sz="1600" dirty="0" smtClean="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mpd="sng">
                      <a:noFill/>
                    </a:lnB>
                    <a:noFill/>
                  </a:tcPr>
                </a:tc>
              </a:tr>
              <a:tr h="1315410">
                <a:tc vMerge="1">
                  <a:txBody>
                    <a:bodyPr/>
                    <a:lstStyle/>
                    <a:p>
                      <a:endParaRPr kumimoji="1" lang="ja-JP" altLang="en-US"/>
                    </a:p>
                  </a:txBody>
                  <a:tcPr/>
                </a:tc>
                <a:tc vMerge="1">
                  <a:txBody>
                    <a:bodyPr/>
                    <a:lstStyle/>
                    <a:p>
                      <a:endParaRPr kumimoji="1" lang="ja-JP" altLang="en-US"/>
                    </a:p>
                  </a:txBody>
                  <a:tcPr/>
                </a:tc>
                <a:tc>
                  <a:txBody>
                    <a:bodyPr/>
                    <a:lstStyle/>
                    <a:p>
                      <a:endParaRPr kumimoji="1" lang="ja-JP" altLang="en-US" sz="18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noFill/>
                  </a:tcPr>
                </a:tc>
                <a:tc vMerge="1">
                  <a:txBody>
                    <a:bodyPr/>
                    <a:lstStyle/>
                    <a:p>
                      <a:endParaRPr kumimoji="1" lang="ja-JP" altLang="en-US" sz="2000" dirty="0">
                        <a:solidFill>
                          <a:schemeClr val="tx1"/>
                        </a:solidFill>
                        <a:latin typeface="+mn-ea"/>
                        <a:ea typeface="+mn-ea"/>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noFill/>
                  </a:tcPr>
                </a:tc>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2027862518"/>
              </p:ext>
            </p:extLst>
          </p:nvPr>
        </p:nvGraphicFramePr>
        <p:xfrm>
          <a:off x="208113" y="1229228"/>
          <a:ext cx="2016223" cy="7992888"/>
        </p:xfrm>
        <a:graphic>
          <a:graphicData uri="http://schemas.openxmlformats.org/drawingml/2006/table">
            <a:tbl>
              <a:tblPr firstRow="1" bandRow="1">
                <a:tableStyleId>{5940675A-B579-460E-94D1-54222C63F5DA}</a:tableStyleId>
              </a:tblPr>
              <a:tblGrid>
                <a:gridCol w="2016223"/>
              </a:tblGrid>
              <a:tr h="670560">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過去からの動き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22328">
                <a:tc>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ホームベース 8"/>
          <p:cNvSpPr/>
          <p:nvPr/>
        </p:nvSpPr>
        <p:spPr>
          <a:xfrm rot="5400000">
            <a:off x="-2333518" y="4653984"/>
            <a:ext cx="7128000" cy="1908000"/>
          </a:xfrm>
          <a:prstGeom prst="homePlate">
            <a:avLst>
              <a:gd name="adj" fmla="val 0"/>
            </a:avLst>
          </a:prstGeom>
          <a:gradFill flip="none" rotWithShape="1">
            <a:gsLst>
              <a:gs pos="0">
                <a:schemeClr val="accent1">
                  <a:tint val="66000"/>
                  <a:satMod val="160000"/>
                </a:schemeClr>
              </a:gs>
              <a:gs pos="100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Text Box 11"/>
          <p:cNvSpPr txBox="1">
            <a:spLocks noChangeArrowheads="1"/>
          </p:cNvSpPr>
          <p:nvPr/>
        </p:nvSpPr>
        <p:spPr bwMode="auto">
          <a:xfrm>
            <a:off x="163513" y="192088"/>
            <a:ext cx="3179051" cy="33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lvl1pPr defTabSz="1279525">
              <a:defRPr kumimoji="1">
                <a:solidFill>
                  <a:schemeClr val="tx1"/>
                </a:solidFill>
                <a:latin typeface="Arial" pitchFamily="34" charset="0"/>
                <a:ea typeface="ＭＳ Ｐゴシック" pitchFamily="50" charset="-128"/>
              </a:defRPr>
            </a:lvl1pPr>
            <a:lvl2pPr marL="742950" indent="-285750" defTabSz="1279525">
              <a:defRPr kumimoji="1">
                <a:solidFill>
                  <a:schemeClr val="tx1"/>
                </a:solidFill>
                <a:latin typeface="Arial" pitchFamily="34" charset="0"/>
                <a:ea typeface="ＭＳ Ｐゴシック" pitchFamily="50" charset="-128"/>
              </a:defRPr>
            </a:lvl2pPr>
            <a:lvl3pPr marL="1143000" indent="-230188" defTabSz="1279525">
              <a:defRPr kumimoji="1">
                <a:solidFill>
                  <a:schemeClr val="tx1"/>
                </a:solidFill>
                <a:latin typeface="Arial" pitchFamily="34" charset="0"/>
                <a:ea typeface="ＭＳ Ｐゴシック" pitchFamily="50" charset="-128"/>
              </a:defRPr>
            </a:lvl3pPr>
            <a:lvl4pPr marL="1600200" indent="-228600" defTabSz="1279525">
              <a:defRPr kumimoji="1">
                <a:solidFill>
                  <a:schemeClr val="tx1"/>
                </a:solidFill>
                <a:latin typeface="Arial" pitchFamily="34" charset="0"/>
                <a:ea typeface="ＭＳ Ｐゴシック" pitchFamily="50" charset="-128"/>
              </a:defRPr>
            </a:lvl4pPr>
            <a:lvl5pPr marL="2057400" indent="-228600" defTabSz="1279525">
              <a:defRPr kumimoji="1">
                <a:solidFill>
                  <a:schemeClr val="tx1"/>
                </a:solidFill>
                <a:latin typeface="Arial" pitchFamily="34"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pPr>
              <a:defRPr/>
            </a:pP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大阪光のまちづくり２０２０構想</a:t>
            </a:r>
            <a:r>
              <a:rPr lang="en-US" altLang="ja-JP" sz="1600" dirty="0" smtClean="0">
                <a:solidFill>
                  <a:srgbClr val="7030A0"/>
                </a:solidFill>
                <a:latin typeface="HGP創英角ｺﾞｼｯｸUB" pitchFamily="50" charset="-128"/>
                <a:ea typeface="HGP創英角ｺﾞｼｯｸUB" pitchFamily="50" charset="-128"/>
              </a:rPr>
              <a:t>』</a:t>
            </a:r>
            <a:r>
              <a:rPr lang="ja-JP" altLang="en-US" sz="1600" dirty="0" smtClean="0">
                <a:solidFill>
                  <a:srgbClr val="7030A0"/>
                </a:solidFill>
                <a:latin typeface="HGP創英角ｺﾞｼｯｸUB" pitchFamily="50" charset="-128"/>
                <a:ea typeface="HGP創英角ｺﾞｼｯｸUB" pitchFamily="50" charset="-128"/>
              </a:rPr>
              <a:t>　</a:t>
            </a:r>
          </a:p>
        </p:txBody>
      </p:sp>
      <p:sp>
        <p:nvSpPr>
          <p:cNvPr id="38" name="テキスト ボックス 37"/>
          <p:cNvSpPr txBox="1"/>
          <p:nvPr/>
        </p:nvSpPr>
        <p:spPr>
          <a:xfrm>
            <a:off x="2557500" y="2043984"/>
            <a:ext cx="384307" cy="2169671"/>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a:r>
              <a:rPr lang="ja-JP" altLang="en-US" sz="1800" dirty="0">
                <a:solidFill>
                  <a:schemeClr val="bg1"/>
                </a:solidFill>
                <a:latin typeface="HGP創英角ｺﾞｼｯｸUB" pitchFamily="50" charset="-128"/>
                <a:ea typeface="HGP創英角ｺﾞｼｯｸUB" pitchFamily="50" charset="-128"/>
              </a:rPr>
              <a:t>光</a:t>
            </a:r>
            <a:r>
              <a:rPr lang="ja-JP" altLang="en-US" sz="1800" dirty="0" smtClean="0">
                <a:solidFill>
                  <a:schemeClr val="bg1"/>
                </a:solidFill>
                <a:latin typeface="HGP創英角ｺﾞｼｯｸUB" pitchFamily="50" charset="-128"/>
                <a:ea typeface="HGP創英角ｺﾞｼｯｸUB" pitchFamily="50" charset="-128"/>
              </a:rPr>
              <a:t>の都市軸　</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2" name="テキスト ボックス 41"/>
          <p:cNvSpPr txBox="1"/>
          <p:nvPr/>
        </p:nvSpPr>
        <p:spPr>
          <a:xfrm>
            <a:off x="2559715" y="4739766"/>
            <a:ext cx="379877" cy="1728192"/>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a:r>
              <a:rPr lang="ja-JP" altLang="en-US" sz="1800" dirty="0">
                <a:solidFill>
                  <a:schemeClr val="bg1"/>
                </a:solidFill>
                <a:latin typeface="HGP創英角ｺﾞｼｯｸUB" pitchFamily="50" charset="-128"/>
                <a:ea typeface="HGP創英角ｺﾞｼｯｸUB" pitchFamily="50" charset="-128"/>
              </a:rPr>
              <a:t>光</a:t>
            </a:r>
            <a:r>
              <a:rPr lang="ja-JP" altLang="en-US" sz="1800" dirty="0" smtClean="0">
                <a:solidFill>
                  <a:schemeClr val="bg1"/>
                </a:solidFill>
                <a:latin typeface="HGP創英角ｺﾞｼｯｸUB" pitchFamily="50" charset="-128"/>
                <a:ea typeface="HGP創英角ｺﾞｼｯｸUB" pitchFamily="50" charset="-128"/>
              </a:rPr>
              <a:t>の暦</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46" name="テキスト ボックス 45"/>
          <p:cNvSpPr txBox="1"/>
          <p:nvPr/>
        </p:nvSpPr>
        <p:spPr>
          <a:xfrm>
            <a:off x="2557500" y="6948758"/>
            <a:ext cx="384307" cy="2100501"/>
          </a:xfrm>
          <a:prstGeom prst="rect">
            <a:avLst/>
          </a:prstGeom>
          <a:ln/>
        </p:spPr>
        <p:style>
          <a:lnRef idx="0">
            <a:schemeClr val="accent6"/>
          </a:lnRef>
          <a:fillRef idx="3">
            <a:schemeClr val="accent6"/>
          </a:fillRef>
          <a:effectRef idx="3">
            <a:schemeClr val="accent6"/>
          </a:effectRef>
          <a:fontRef idx="minor">
            <a:schemeClr val="lt1"/>
          </a:fontRef>
        </p:style>
        <p:txBody>
          <a:bodyPr vert="eaVert" wrap="square" rtlCol="0" anchor="ctr" anchorCtr="0">
            <a:noAutofit/>
          </a:bodyPr>
          <a:lstStyle/>
          <a:p>
            <a:pPr algn="ctr"/>
            <a:r>
              <a:rPr lang="ja-JP" altLang="en-US" sz="1800" dirty="0" smtClean="0">
                <a:solidFill>
                  <a:schemeClr val="bg1"/>
                </a:solidFill>
                <a:latin typeface="HGP創英角ｺﾞｼｯｸUB" pitchFamily="50" charset="-128"/>
                <a:ea typeface="HGP創英角ｺﾞｼｯｸUB" pitchFamily="50" charset="-128"/>
              </a:rPr>
              <a:t>光百景</a:t>
            </a:r>
            <a:endParaRPr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50" name="Picture 3" descr="C:\win7倉庫500G\大阪市橋梁ライトアップ\議事録\140307写真抜粋\P30702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212" y="2860445"/>
            <a:ext cx="168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win7倉庫500G\光のまちづくり2020続編\140703APWG資料\写真3\2014-07-04_195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597" y="5164048"/>
            <a:ext cx="1731959" cy="1260000"/>
          </a:xfrm>
          <a:prstGeom prst="rect">
            <a:avLst/>
          </a:prstGeom>
          <a:noFill/>
          <a:extLst>
            <a:ext uri="{909E8E84-426E-40DD-AFC4-6F175D3DCCD1}">
              <a14:hiddenFill xmlns:a14="http://schemas.microsoft.com/office/drawing/2010/main">
                <a:solidFill>
                  <a:srgbClr val="FFFFFF"/>
                </a:solidFill>
              </a14:hiddenFill>
            </a:ext>
          </a:extLst>
        </p:spPr>
      </p:pic>
      <p:pic>
        <p:nvPicPr>
          <p:cNvPr id="52" name="図 51"/>
          <p:cNvPicPr>
            <a:picLocks noChangeAspect="1"/>
          </p:cNvPicPr>
          <p:nvPr/>
        </p:nvPicPr>
        <p:blipFill rotWithShape="1">
          <a:blip r:embed="rId5"/>
          <a:srcRect l="33634" t="14482" r="33620" b="43138"/>
          <a:stretch/>
        </p:blipFill>
        <p:spPr>
          <a:xfrm>
            <a:off x="3598019" y="7781956"/>
            <a:ext cx="1731600" cy="1260000"/>
          </a:xfrm>
          <a:prstGeom prst="rect">
            <a:avLst/>
          </a:prstGeom>
        </p:spPr>
      </p:pic>
      <p:sp>
        <p:nvSpPr>
          <p:cNvPr id="54" name="ホームベース 53"/>
          <p:cNvSpPr/>
          <p:nvPr/>
        </p:nvSpPr>
        <p:spPr>
          <a:xfrm rot="5400000">
            <a:off x="-2333518" y="4653984"/>
            <a:ext cx="7128000" cy="1908000"/>
          </a:xfrm>
          <a:prstGeom prst="homePlate">
            <a:avLst>
              <a:gd name="adj" fmla="val 0"/>
            </a:avLst>
          </a:prstGeom>
          <a:gradFill flip="none" rotWithShape="1">
            <a:gsLst>
              <a:gs pos="0">
                <a:schemeClr val="accent1">
                  <a:tint val="66000"/>
                  <a:satMod val="160000"/>
                </a:schemeClr>
              </a:gs>
              <a:gs pos="100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89243" y="2153029"/>
            <a:ext cx="1927964" cy="461665"/>
          </a:xfrm>
          <a:prstGeom prst="rect">
            <a:avLst/>
          </a:prstGeom>
          <a:noFill/>
        </p:spPr>
        <p:txBody>
          <a:bodyPr wrap="square" rtlCol="0">
            <a:spAutoFit/>
          </a:bodyPr>
          <a:lstStyle/>
          <a:p>
            <a:r>
              <a:rPr lang="ja-JP" altLang="en-US" b="1" dirty="0" smtClean="0">
                <a:latin typeface="+mn-ea"/>
                <a:ea typeface="+mn-ea"/>
              </a:rPr>
              <a:t>◇</a:t>
            </a:r>
            <a:r>
              <a:rPr kumimoji="1" lang="ja-JP" altLang="en-US" b="1" dirty="0" smtClean="0">
                <a:latin typeface="+mn-ea"/>
                <a:ea typeface="+mn-ea"/>
              </a:rPr>
              <a:t>花と緑の懇話会設立</a:t>
            </a:r>
            <a:endParaRPr kumimoji="1" lang="en-US" altLang="ja-JP" b="1" dirty="0" smtClean="0">
              <a:latin typeface="+mn-ea"/>
              <a:ea typeface="+mn-ea"/>
            </a:endParaRPr>
          </a:p>
          <a:p>
            <a:r>
              <a:rPr lang="ja-JP" altLang="en-US" b="1" dirty="0" smtClean="0">
                <a:latin typeface="+mn-ea"/>
                <a:ea typeface="+mn-ea"/>
              </a:rPr>
              <a:t>　　（</a:t>
            </a:r>
            <a:r>
              <a:rPr lang="en-US" altLang="ja-JP" b="1" dirty="0" smtClean="0">
                <a:latin typeface="+mn-ea"/>
                <a:ea typeface="+mn-ea"/>
              </a:rPr>
              <a:t>2002</a:t>
            </a:r>
            <a:r>
              <a:rPr lang="ja-JP" altLang="en-US" b="1" dirty="0" smtClean="0">
                <a:latin typeface="+mn-ea"/>
                <a:ea typeface="+mn-ea"/>
              </a:rPr>
              <a:t>年）</a:t>
            </a:r>
            <a:endParaRPr kumimoji="1" lang="ja-JP" altLang="en-US" b="1" dirty="0" smtClean="0">
              <a:latin typeface="+mn-ea"/>
              <a:ea typeface="+mn-ea"/>
            </a:endParaRPr>
          </a:p>
        </p:txBody>
      </p:sp>
      <p:sp>
        <p:nvSpPr>
          <p:cNvPr id="62" name="テキスト ボックス 61"/>
          <p:cNvSpPr txBox="1"/>
          <p:nvPr/>
        </p:nvSpPr>
        <p:spPr>
          <a:xfrm>
            <a:off x="189243" y="2722822"/>
            <a:ext cx="1927964" cy="461665"/>
          </a:xfrm>
          <a:prstGeom prst="rect">
            <a:avLst/>
          </a:prstGeom>
          <a:noFill/>
        </p:spPr>
        <p:txBody>
          <a:bodyPr wrap="square" rtlCol="0">
            <a:spAutoFit/>
          </a:bodyPr>
          <a:lstStyle/>
          <a:p>
            <a:r>
              <a:rPr lang="ja-JP" altLang="en-US" b="1" dirty="0">
                <a:latin typeface="+mn-ea"/>
                <a:ea typeface="+mn-ea"/>
              </a:rPr>
              <a:t>◇</a:t>
            </a:r>
            <a:r>
              <a:rPr kumimoji="1" lang="ja-JP" altLang="en-US" b="1" dirty="0" smtClean="0">
                <a:latin typeface="+mn-ea"/>
                <a:ea typeface="+mn-ea"/>
              </a:rPr>
              <a:t>光のまちづくり企画検討　</a:t>
            </a:r>
            <a:endParaRPr kumimoji="1" lang="en-US" altLang="ja-JP" b="1" dirty="0" smtClean="0">
              <a:latin typeface="+mn-ea"/>
              <a:ea typeface="+mn-ea"/>
            </a:endParaRPr>
          </a:p>
          <a:p>
            <a:r>
              <a:rPr lang="ja-JP" altLang="en-US" b="1" dirty="0">
                <a:latin typeface="+mn-ea"/>
                <a:ea typeface="+mn-ea"/>
              </a:rPr>
              <a:t>　</a:t>
            </a:r>
            <a:r>
              <a:rPr kumimoji="1" lang="ja-JP" altLang="en-US" b="1" dirty="0" smtClean="0">
                <a:latin typeface="+mn-ea"/>
                <a:ea typeface="+mn-ea"/>
              </a:rPr>
              <a:t>委員会設立</a:t>
            </a:r>
            <a:r>
              <a:rPr lang="ja-JP" altLang="en-US" b="1" dirty="0" smtClean="0">
                <a:latin typeface="+mn-ea"/>
                <a:ea typeface="+mn-ea"/>
              </a:rPr>
              <a:t>　　（</a:t>
            </a:r>
            <a:r>
              <a:rPr lang="en-US" altLang="ja-JP" b="1" dirty="0" smtClean="0">
                <a:latin typeface="+mn-ea"/>
                <a:ea typeface="+mn-ea"/>
              </a:rPr>
              <a:t>2004</a:t>
            </a:r>
            <a:r>
              <a:rPr lang="ja-JP" altLang="en-US" b="1" dirty="0" smtClean="0">
                <a:latin typeface="+mn-ea"/>
                <a:ea typeface="+mn-ea"/>
              </a:rPr>
              <a:t>年）</a:t>
            </a:r>
            <a:endParaRPr kumimoji="1" lang="ja-JP" altLang="en-US" b="1" dirty="0" smtClean="0">
              <a:latin typeface="+mn-ea"/>
              <a:ea typeface="+mn-ea"/>
            </a:endParaRPr>
          </a:p>
        </p:txBody>
      </p:sp>
      <p:sp>
        <p:nvSpPr>
          <p:cNvPr id="63" name="テキスト ボックス 62"/>
          <p:cNvSpPr txBox="1"/>
          <p:nvPr/>
        </p:nvSpPr>
        <p:spPr>
          <a:xfrm>
            <a:off x="334767" y="3290403"/>
            <a:ext cx="1927964" cy="461665"/>
          </a:xfrm>
          <a:prstGeom prst="rect">
            <a:avLst/>
          </a:prstGeom>
          <a:noFill/>
        </p:spPr>
        <p:txBody>
          <a:bodyPr wrap="square" rtlCol="0">
            <a:spAutoFit/>
          </a:bodyPr>
          <a:lstStyle/>
          <a:p>
            <a:r>
              <a:rPr lang="ja-JP" altLang="en-US" dirty="0">
                <a:latin typeface="+mn-ea"/>
                <a:ea typeface="+mn-ea"/>
              </a:rPr>
              <a:t>・</a:t>
            </a:r>
            <a:r>
              <a:rPr kumimoji="1" lang="ja-JP" altLang="en-US" dirty="0" smtClean="0">
                <a:latin typeface="+mn-ea"/>
                <a:ea typeface="+mn-ea"/>
              </a:rPr>
              <a:t>光のまちづくり基本計画　　</a:t>
            </a:r>
            <a:endParaRPr kumimoji="1" lang="en-US" altLang="ja-JP" dirty="0" smtClean="0">
              <a:latin typeface="+mn-ea"/>
              <a:ea typeface="+mn-ea"/>
            </a:endParaRPr>
          </a:p>
          <a:p>
            <a:r>
              <a:rPr lang="ja-JP" altLang="en-US" dirty="0">
                <a:latin typeface="+mn-ea"/>
                <a:ea typeface="+mn-ea"/>
              </a:rPr>
              <a:t>　</a:t>
            </a:r>
            <a:r>
              <a:rPr kumimoji="1" lang="ja-JP" altLang="en-US" dirty="0" smtClean="0">
                <a:latin typeface="+mn-ea"/>
                <a:ea typeface="+mn-ea"/>
              </a:rPr>
              <a:t>策定</a:t>
            </a:r>
            <a:r>
              <a:rPr lang="ja-JP" altLang="en-US" dirty="0" smtClean="0">
                <a:latin typeface="+mn-ea"/>
                <a:ea typeface="+mn-ea"/>
              </a:rPr>
              <a:t>　　（</a:t>
            </a:r>
            <a:r>
              <a:rPr lang="en-US" altLang="ja-JP" dirty="0" smtClean="0">
                <a:latin typeface="+mn-ea"/>
                <a:ea typeface="+mn-ea"/>
              </a:rPr>
              <a:t>2004</a:t>
            </a:r>
            <a:r>
              <a:rPr lang="ja-JP" altLang="en-US" dirty="0" smtClean="0">
                <a:latin typeface="+mn-ea"/>
                <a:ea typeface="+mn-ea"/>
              </a:rPr>
              <a:t>年）</a:t>
            </a:r>
            <a:endParaRPr kumimoji="1" lang="ja-JP" altLang="en-US" dirty="0" smtClean="0">
              <a:latin typeface="+mn-ea"/>
              <a:ea typeface="+mn-ea"/>
            </a:endParaRPr>
          </a:p>
        </p:txBody>
      </p:sp>
      <p:sp>
        <p:nvSpPr>
          <p:cNvPr id="65" name="テキスト ボックス 64"/>
          <p:cNvSpPr txBox="1"/>
          <p:nvPr/>
        </p:nvSpPr>
        <p:spPr>
          <a:xfrm>
            <a:off x="174350" y="3853202"/>
            <a:ext cx="2121994" cy="461665"/>
          </a:xfrm>
          <a:prstGeom prst="rect">
            <a:avLst/>
          </a:prstGeom>
          <a:noFill/>
        </p:spPr>
        <p:txBody>
          <a:bodyPr wrap="square" rtlCol="0">
            <a:spAutoFit/>
          </a:bodyPr>
          <a:lstStyle/>
          <a:p>
            <a:r>
              <a:rPr kumimoji="1" lang="ja-JP" altLang="en-US" b="1" dirty="0" smtClean="0">
                <a:latin typeface="+mn-ea"/>
                <a:ea typeface="+mn-ea"/>
              </a:rPr>
              <a:t>◇光のまちづくり企画推進　</a:t>
            </a:r>
            <a:endParaRPr kumimoji="1" lang="en-US" altLang="ja-JP" b="1" dirty="0" smtClean="0">
              <a:latin typeface="+mn-ea"/>
              <a:ea typeface="+mn-ea"/>
            </a:endParaRPr>
          </a:p>
          <a:p>
            <a:r>
              <a:rPr lang="ja-JP" altLang="en-US" b="1" dirty="0">
                <a:latin typeface="+mn-ea"/>
                <a:ea typeface="+mn-ea"/>
              </a:rPr>
              <a:t>　</a:t>
            </a:r>
            <a:r>
              <a:rPr kumimoji="1" lang="ja-JP" altLang="en-US" b="1" dirty="0" smtClean="0">
                <a:latin typeface="+mn-ea"/>
                <a:ea typeface="+mn-ea"/>
              </a:rPr>
              <a:t>委員会へ改称</a:t>
            </a:r>
            <a:r>
              <a:rPr lang="ja-JP" altLang="en-US" b="1" dirty="0" smtClean="0">
                <a:latin typeface="+mn-ea"/>
                <a:ea typeface="+mn-ea"/>
              </a:rPr>
              <a:t>　　（</a:t>
            </a:r>
            <a:r>
              <a:rPr lang="en-US" altLang="ja-JP" b="1" dirty="0" smtClean="0">
                <a:latin typeface="+mn-ea"/>
                <a:ea typeface="+mn-ea"/>
              </a:rPr>
              <a:t>2004</a:t>
            </a:r>
            <a:r>
              <a:rPr lang="ja-JP" altLang="en-US" b="1" dirty="0" smtClean="0">
                <a:latin typeface="+mn-ea"/>
                <a:ea typeface="+mn-ea"/>
              </a:rPr>
              <a:t>年）</a:t>
            </a:r>
            <a:endParaRPr kumimoji="1" lang="ja-JP" altLang="en-US" b="1" dirty="0" smtClean="0">
              <a:latin typeface="+mn-ea"/>
              <a:ea typeface="+mn-ea"/>
            </a:endParaRPr>
          </a:p>
        </p:txBody>
      </p:sp>
      <p:sp>
        <p:nvSpPr>
          <p:cNvPr id="73" name="テキスト ボックス 72"/>
          <p:cNvSpPr txBox="1"/>
          <p:nvPr/>
        </p:nvSpPr>
        <p:spPr>
          <a:xfrm>
            <a:off x="214838" y="7135963"/>
            <a:ext cx="2105742" cy="461665"/>
          </a:xfrm>
          <a:prstGeom prst="rect">
            <a:avLst/>
          </a:prstGeom>
          <a:noFill/>
        </p:spPr>
        <p:txBody>
          <a:bodyPr wrap="square" rtlCol="0">
            <a:spAutoFit/>
          </a:bodyPr>
          <a:lstStyle/>
          <a:p>
            <a:r>
              <a:rPr lang="ja-JP" altLang="en-US" b="1" dirty="0" smtClean="0">
                <a:latin typeface="+mn-ea"/>
                <a:ea typeface="+mn-ea"/>
              </a:rPr>
              <a:t>◇</a:t>
            </a:r>
            <a:r>
              <a:rPr kumimoji="1" lang="ja-JP" altLang="en-US" b="1" dirty="0" smtClean="0">
                <a:latin typeface="+mn-ea"/>
                <a:ea typeface="+mn-ea"/>
              </a:rPr>
              <a:t>光のまちづくり推進委員会　</a:t>
            </a:r>
            <a:endParaRPr kumimoji="1" lang="en-US" altLang="ja-JP" b="1" dirty="0" smtClean="0">
              <a:latin typeface="+mn-ea"/>
              <a:ea typeface="+mn-ea"/>
            </a:endParaRPr>
          </a:p>
          <a:p>
            <a:r>
              <a:rPr lang="ja-JP" altLang="en-US" b="1" dirty="0">
                <a:latin typeface="+mn-ea"/>
                <a:ea typeface="+mn-ea"/>
              </a:rPr>
              <a:t>　</a:t>
            </a:r>
            <a:r>
              <a:rPr kumimoji="1" lang="ja-JP" altLang="en-US" b="1" dirty="0" smtClean="0">
                <a:latin typeface="+mn-ea"/>
                <a:ea typeface="+mn-ea"/>
              </a:rPr>
              <a:t>として新体制へ　  </a:t>
            </a:r>
            <a:r>
              <a:rPr lang="ja-JP" altLang="en-US" b="1" dirty="0" smtClean="0">
                <a:latin typeface="+mn-ea"/>
                <a:ea typeface="+mn-ea"/>
              </a:rPr>
              <a:t>（</a:t>
            </a:r>
            <a:r>
              <a:rPr lang="en-US" altLang="ja-JP" b="1" dirty="0" smtClean="0">
                <a:latin typeface="+mn-ea"/>
                <a:ea typeface="+mn-ea"/>
              </a:rPr>
              <a:t>2013</a:t>
            </a:r>
            <a:r>
              <a:rPr lang="ja-JP" altLang="en-US" b="1" dirty="0" smtClean="0">
                <a:latin typeface="+mn-ea"/>
                <a:ea typeface="+mn-ea"/>
              </a:rPr>
              <a:t>年）</a:t>
            </a:r>
            <a:endParaRPr kumimoji="1" lang="ja-JP" altLang="en-US" b="1" dirty="0" smtClean="0">
              <a:latin typeface="+mn-ea"/>
              <a:ea typeface="+mn-ea"/>
            </a:endParaRPr>
          </a:p>
        </p:txBody>
      </p:sp>
      <p:sp>
        <p:nvSpPr>
          <p:cNvPr id="78" name="テキスト ボックス 77"/>
          <p:cNvSpPr txBox="1"/>
          <p:nvPr/>
        </p:nvSpPr>
        <p:spPr>
          <a:xfrm>
            <a:off x="267243" y="4408940"/>
            <a:ext cx="2105742" cy="461665"/>
          </a:xfrm>
          <a:prstGeom prst="rect">
            <a:avLst/>
          </a:prstGeom>
          <a:noFill/>
        </p:spPr>
        <p:txBody>
          <a:bodyPr wrap="square" rtlCol="0">
            <a:spAutoFit/>
          </a:bodyPr>
          <a:lstStyle/>
          <a:p>
            <a:r>
              <a:rPr lang="ja-JP" altLang="en-US" dirty="0" smtClean="0">
                <a:latin typeface="+mn-ea"/>
                <a:ea typeface="+mn-ea"/>
              </a:rPr>
              <a:t>・書籍「光の景観まちづくり」 </a:t>
            </a:r>
            <a:endParaRPr lang="en-US" altLang="ja-JP" dirty="0" smtClean="0">
              <a:latin typeface="+mn-ea"/>
              <a:ea typeface="+mn-ea"/>
            </a:endParaRPr>
          </a:p>
          <a:p>
            <a:r>
              <a:rPr lang="en-US" altLang="ja-JP" dirty="0">
                <a:latin typeface="+mn-ea"/>
                <a:ea typeface="+mn-ea"/>
              </a:rPr>
              <a:t> </a:t>
            </a:r>
            <a:r>
              <a:rPr lang="en-US" altLang="ja-JP" dirty="0" smtClean="0">
                <a:latin typeface="+mn-ea"/>
                <a:ea typeface="+mn-ea"/>
              </a:rPr>
              <a:t> </a:t>
            </a:r>
            <a:r>
              <a:rPr lang="ja-JP" altLang="en-US" dirty="0" smtClean="0">
                <a:latin typeface="+mn-ea"/>
                <a:ea typeface="+mn-ea"/>
              </a:rPr>
              <a:t>発刊　　（</a:t>
            </a:r>
            <a:r>
              <a:rPr lang="en-US" altLang="ja-JP" dirty="0" smtClean="0">
                <a:latin typeface="+mn-ea"/>
                <a:ea typeface="+mn-ea"/>
              </a:rPr>
              <a:t>2006</a:t>
            </a:r>
            <a:r>
              <a:rPr lang="ja-JP" altLang="en-US" dirty="0" smtClean="0">
                <a:latin typeface="+mn-ea"/>
                <a:ea typeface="+mn-ea"/>
              </a:rPr>
              <a:t>年）</a:t>
            </a:r>
            <a:endParaRPr kumimoji="1" lang="ja-JP" altLang="en-US" dirty="0" smtClean="0">
              <a:latin typeface="+mn-ea"/>
              <a:ea typeface="+mn-ea"/>
            </a:endParaRPr>
          </a:p>
        </p:txBody>
      </p:sp>
      <p:sp>
        <p:nvSpPr>
          <p:cNvPr id="79" name="正方形/長方形 78"/>
          <p:cNvSpPr/>
          <p:nvPr/>
        </p:nvSpPr>
        <p:spPr>
          <a:xfrm>
            <a:off x="369888" y="6413811"/>
            <a:ext cx="1782440" cy="471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335722" y="6424048"/>
            <a:ext cx="1927964" cy="461665"/>
          </a:xfrm>
          <a:prstGeom prst="rect">
            <a:avLst/>
          </a:prstGeom>
          <a:noFill/>
        </p:spPr>
        <p:txBody>
          <a:bodyPr wrap="square" rtlCol="0">
            <a:spAutoFit/>
          </a:bodyPr>
          <a:lstStyle/>
          <a:p>
            <a:r>
              <a:rPr lang="ja-JP" altLang="en-US" b="1" dirty="0" smtClean="0">
                <a:latin typeface="+mn-ea"/>
                <a:ea typeface="+mn-ea"/>
              </a:rPr>
              <a:t>・</a:t>
            </a:r>
            <a:r>
              <a:rPr kumimoji="1" lang="ja-JP" altLang="en-US" b="1" dirty="0" smtClean="0">
                <a:latin typeface="+mn-ea"/>
                <a:ea typeface="+mn-ea"/>
              </a:rPr>
              <a:t>大阪光のまちづくり</a:t>
            </a:r>
            <a:r>
              <a:rPr kumimoji="1" lang="en-US" altLang="ja-JP" b="1" dirty="0" smtClean="0">
                <a:latin typeface="+mn-ea"/>
                <a:ea typeface="+mn-ea"/>
              </a:rPr>
              <a:t>2020</a:t>
            </a:r>
            <a:r>
              <a:rPr kumimoji="1" lang="ja-JP" altLang="en-US" b="1" dirty="0" smtClean="0">
                <a:latin typeface="+mn-ea"/>
                <a:ea typeface="+mn-ea"/>
              </a:rPr>
              <a:t>構想取り纏め</a:t>
            </a:r>
            <a:r>
              <a:rPr lang="ja-JP" altLang="en-US" b="1" dirty="0" smtClean="0">
                <a:latin typeface="+mn-ea"/>
                <a:ea typeface="+mn-ea"/>
              </a:rPr>
              <a:t>　　（</a:t>
            </a:r>
            <a:r>
              <a:rPr lang="en-US" altLang="ja-JP" b="1" dirty="0" smtClean="0">
                <a:latin typeface="+mn-ea"/>
                <a:ea typeface="+mn-ea"/>
              </a:rPr>
              <a:t>2010</a:t>
            </a:r>
            <a:r>
              <a:rPr lang="ja-JP" altLang="en-US" b="1" dirty="0" smtClean="0">
                <a:latin typeface="+mn-ea"/>
                <a:ea typeface="+mn-ea"/>
              </a:rPr>
              <a:t>年）</a:t>
            </a:r>
            <a:endParaRPr kumimoji="1" lang="ja-JP" altLang="en-US" b="1" dirty="0" smtClean="0">
              <a:latin typeface="+mn-ea"/>
              <a:ea typeface="+mn-ea"/>
            </a:endParaRPr>
          </a:p>
        </p:txBody>
      </p:sp>
      <p:pic>
        <p:nvPicPr>
          <p:cNvPr id="83" name="Picture 2" descr="C:\win7倉庫500G\光2016\160726総括小委員会\図表2\main-thumb-4928x3264-216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5162" y="2683553"/>
            <a:ext cx="1635509" cy="10814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4" name="Picture 2" descr="C:\win7倉庫500G\光2016\160726総括小委員会\図表\rune_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2726" y="5137577"/>
            <a:ext cx="1612610" cy="10744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5" name="図 84"/>
          <p:cNvPicPr>
            <a:picLocks noChangeAspect="1"/>
          </p:cNvPicPr>
          <p:nvPr/>
        </p:nvPicPr>
        <p:blipFill>
          <a:blip r:embed="rId8"/>
          <a:stretch>
            <a:fillRect/>
          </a:stretch>
        </p:blipFill>
        <p:spPr>
          <a:xfrm>
            <a:off x="7005362" y="7418548"/>
            <a:ext cx="1037739" cy="1465492"/>
          </a:xfrm>
          <a:prstGeom prst="rect">
            <a:avLst/>
          </a:prstGeom>
          <a:ln w="3175">
            <a:solidFill>
              <a:schemeClr val="tx1"/>
            </a:solidFill>
          </a:ln>
        </p:spPr>
      </p:pic>
      <p:pic>
        <p:nvPicPr>
          <p:cNvPr id="86" name="図 8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0199" y="5129417"/>
            <a:ext cx="1608163" cy="1073450"/>
          </a:xfrm>
          <a:prstGeom prst="rect">
            <a:avLst/>
          </a:prstGeom>
        </p:spPr>
      </p:pic>
      <p:sp>
        <p:nvSpPr>
          <p:cNvPr id="87" name="正方形/長方形 86"/>
          <p:cNvSpPr/>
          <p:nvPr/>
        </p:nvSpPr>
        <p:spPr>
          <a:xfrm>
            <a:off x="6272067" y="3759213"/>
            <a:ext cx="2376264" cy="600164"/>
          </a:xfrm>
          <a:prstGeom prst="rect">
            <a:avLst/>
          </a:prstGeom>
        </p:spPr>
        <p:txBody>
          <a:bodyPr wrap="square">
            <a:spAutoFit/>
          </a:bodyPr>
          <a:lstStyle/>
          <a:p>
            <a:r>
              <a:rPr lang="ja-JP" altLang="en-US" sz="1100" dirty="0" smtClean="0">
                <a:latin typeface="+mn-ea"/>
                <a:ea typeface="+mn-ea"/>
              </a:rPr>
              <a:t>写真左から</a:t>
            </a:r>
            <a:endParaRPr lang="en-US" altLang="ja-JP" sz="1100" dirty="0" smtClean="0">
              <a:latin typeface="+mn-ea"/>
              <a:ea typeface="+mn-ea"/>
            </a:endParaRPr>
          </a:p>
          <a:p>
            <a:pPr marL="171450" indent="-171450">
              <a:buFont typeface="Wingdings" panose="05000000000000000000" pitchFamily="2" charset="2"/>
              <a:buChar char="l"/>
            </a:pPr>
            <a:r>
              <a:rPr lang="ja-JP" altLang="ja-JP" sz="1100" dirty="0" smtClean="0"/>
              <a:t>中之島ナイトビュークルーズ</a:t>
            </a:r>
            <a:endParaRPr lang="en-US" altLang="ja-JP" sz="1100" dirty="0" smtClean="0"/>
          </a:p>
          <a:p>
            <a:pPr marL="171450" indent="-171450">
              <a:buFont typeface="Wingdings" panose="05000000000000000000" pitchFamily="2" charset="2"/>
              <a:buChar char="l"/>
            </a:pPr>
            <a:r>
              <a:rPr lang="ja-JP" altLang="en-US" sz="1100" dirty="0" smtClean="0">
                <a:latin typeface="HGS創英角ｺﾞｼｯｸUB" panose="020B0900000000000000" pitchFamily="50" charset="-128"/>
                <a:ea typeface="HGS創英角ｺﾞｼｯｸUB" panose="020B0900000000000000" pitchFamily="50" charset="-128"/>
                <a:cs typeface="Times New Roman" panose="02020603050405020304" pitchFamily="18" charset="0"/>
              </a:rPr>
              <a:t>北浜テラス　　</a:t>
            </a:r>
            <a:r>
              <a:rPr lang="ja-JP" altLang="en-US" sz="900" dirty="0" smtClean="0">
                <a:latin typeface="HGP創英角ｺﾞｼｯｸUB" panose="020B0900000000000000" pitchFamily="50" charset="-128"/>
                <a:cs typeface="Times New Roman" panose="02020603050405020304" pitchFamily="18" charset="0"/>
              </a:rPr>
              <a:t>（</a:t>
            </a:r>
            <a:r>
              <a:rPr lang="ja-JP" altLang="ja-JP" sz="900" dirty="0" smtClean="0">
                <a:latin typeface="HGP創英角ｺﾞｼｯｸUB" panose="020B0900000000000000" pitchFamily="50" charset="-128"/>
              </a:rPr>
              <a:t>出典</a:t>
            </a:r>
            <a:r>
              <a:rPr lang="ja-JP" altLang="en-US" sz="900" dirty="0" smtClean="0">
                <a:latin typeface="HGP創英角ｺﾞｼｯｸUB" panose="020B0900000000000000" pitchFamily="50" charset="-128"/>
              </a:rPr>
              <a:t>：</a:t>
            </a:r>
            <a:r>
              <a:rPr lang="ja-JP" altLang="en-US" sz="900" dirty="0">
                <a:latin typeface="HGP創英角ｺﾞｼｯｸUB" panose="020B0900000000000000" pitchFamily="50" charset="-128"/>
              </a:rPr>
              <a:t>水都大阪</a:t>
            </a:r>
            <a:r>
              <a:rPr lang="en-US" altLang="ja-JP" sz="900" dirty="0" smtClean="0">
                <a:latin typeface="HGP創英角ｺﾞｼｯｸUB" panose="020B0900000000000000" pitchFamily="50" charset="-128"/>
              </a:rPr>
              <a:t>HP</a:t>
            </a:r>
            <a:r>
              <a:rPr lang="ja-JP" altLang="en-US" sz="900" dirty="0" smtClean="0">
                <a:latin typeface="HGP創英角ｺﾞｼｯｸUB" panose="020B0900000000000000" pitchFamily="50" charset="-128"/>
              </a:rPr>
              <a:t>）</a:t>
            </a:r>
            <a:endParaRPr lang="ja-JP" altLang="en-US" sz="900" dirty="0">
              <a:latin typeface="HGP創英角ｺﾞｼｯｸUB" panose="020B0900000000000000" pitchFamily="50" charset="-128"/>
            </a:endParaRPr>
          </a:p>
        </p:txBody>
      </p:sp>
      <p:pic>
        <p:nvPicPr>
          <p:cNvPr id="88" name="図 87"/>
          <p:cNvPicPr>
            <a:picLocks noChangeAspect="1"/>
          </p:cNvPicPr>
          <p:nvPr/>
        </p:nvPicPr>
        <p:blipFill rotWithShape="1">
          <a:blip r:embed="rId10"/>
          <a:srcRect l="33859" t="12441" r="36256" b="4873"/>
          <a:stretch/>
        </p:blipFill>
        <p:spPr>
          <a:xfrm>
            <a:off x="5887412" y="7418548"/>
            <a:ext cx="982579" cy="1528460"/>
          </a:xfrm>
          <a:prstGeom prst="rect">
            <a:avLst/>
          </a:prstGeom>
        </p:spPr>
      </p:pic>
      <p:sp>
        <p:nvSpPr>
          <p:cNvPr id="89" name="正方形/長方形 88"/>
          <p:cNvSpPr/>
          <p:nvPr/>
        </p:nvSpPr>
        <p:spPr>
          <a:xfrm>
            <a:off x="6154865" y="6211978"/>
            <a:ext cx="2738734" cy="600164"/>
          </a:xfrm>
          <a:prstGeom prst="rect">
            <a:avLst/>
          </a:prstGeom>
        </p:spPr>
        <p:txBody>
          <a:bodyPr wrap="square">
            <a:spAutoFit/>
          </a:bodyPr>
          <a:lstStyle/>
          <a:p>
            <a:r>
              <a:rPr lang="ja-JP" altLang="en-US" sz="1100" dirty="0" smtClean="0">
                <a:latin typeface="+mn-ea"/>
                <a:ea typeface="+mn-ea"/>
              </a:rPr>
              <a:t>写真左から</a:t>
            </a:r>
            <a:endParaRPr lang="en-US" altLang="ja-JP" sz="1100" dirty="0" smtClean="0">
              <a:latin typeface="+mn-ea"/>
              <a:ea typeface="+mn-ea"/>
            </a:endParaRPr>
          </a:p>
          <a:p>
            <a:pPr marL="171450" indent="-171450">
              <a:buFont typeface="Wingdings" panose="05000000000000000000" pitchFamily="2" charset="2"/>
              <a:buChar char="l"/>
            </a:pPr>
            <a:r>
              <a:rPr lang="ja-JP" altLang="ja-JP" sz="1100" dirty="0"/>
              <a:t>大阪・光の饗宴</a:t>
            </a:r>
          </a:p>
          <a:p>
            <a:pPr marL="171450" indent="-171450">
              <a:buFont typeface="Wingdings" panose="05000000000000000000" pitchFamily="2" charset="2"/>
              <a:buChar char="l"/>
            </a:pPr>
            <a:r>
              <a:rPr lang="ja-JP" altLang="ja-JP" sz="1100" dirty="0"/>
              <a:t>光の</a:t>
            </a:r>
            <a:r>
              <a:rPr lang="ja-JP" altLang="ja-JP" sz="1100" dirty="0" smtClean="0"/>
              <a:t>ルネサンス</a:t>
            </a:r>
            <a:r>
              <a:rPr lang="ja-JP" altLang="en-US" sz="1100" dirty="0" smtClean="0"/>
              <a:t>   </a:t>
            </a:r>
            <a:r>
              <a:rPr lang="ja-JP" altLang="ja-JP" sz="1100" dirty="0" smtClean="0"/>
              <a:t>（</a:t>
            </a:r>
            <a:r>
              <a:rPr lang="ja-JP" altLang="ja-JP" sz="1100" dirty="0"/>
              <a:t>ウォールタペストリー</a:t>
            </a:r>
            <a:r>
              <a:rPr lang="ja-JP" altLang="ja-JP" sz="1100" dirty="0" smtClean="0"/>
              <a:t>）</a:t>
            </a:r>
            <a:endParaRPr lang="ja-JP" altLang="ja-JP" sz="1100" dirty="0"/>
          </a:p>
        </p:txBody>
      </p:sp>
      <p:sp>
        <p:nvSpPr>
          <p:cNvPr id="90" name="正方形/長方形 89"/>
          <p:cNvSpPr/>
          <p:nvPr/>
        </p:nvSpPr>
        <p:spPr>
          <a:xfrm>
            <a:off x="8111844" y="7418548"/>
            <a:ext cx="1913036" cy="600164"/>
          </a:xfrm>
          <a:prstGeom prst="rect">
            <a:avLst/>
          </a:prstGeom>
        </p:spPr>
        <p:txBody>
          <a:bodyPr wrap="square">
            <a:spAutoFit/>
          </a:bodyPr>
          <a:lstStyle/>
          <a:p>
            <a:r>
              <a:rPr lang="ja-JP" altLang="en-US" sz="1100" dirty="0" smtClean="0">
                <a:latin typeface="+mn-ea"/>
                <a:ea typeface="+mn-ea"/>
              </a:rPr>
              <a:t>写真左から</a:t>
            </a:r>
            <a:endParaRPr lang="en-US" altLang="ja-JP" sz="1100" dirty="0" smtClean="0">
              <a:latin typeface="+mn-ea"/>
              <a:ea typeface="+mn-ea"/>
            </a:endParaRPr>
          </a:p>
          <a:p>
            <a:pPr marL="171450" indent="-171450">
              <a:buFont typeface="Wingdings" panose="05000000000000000000" pitchFamily="2" charset="2"/>
              <a:buChar char="l"/>
            </a:pPr>
            <a:r>
              <a:rPr lang="ja-JP" altLang="ja-JP" sz="1100" dirty="0" smtClean="0">
                <a:latin typeface="HGP創英角ｺﾞｼｯｸUB" panose="020B0900000000000000" pitchFamily="50" charset="-128"/>
              </a:rPr>
              <a:t>ミールクーポン</a:t>
            </a:r>
            <a:endParaRPr lang="en-US" altLang="ja-JP" sz="1100" dirty="0" smtClean="0">
              <a:latin typeface="HGP創英角ｺﾞｼｯｸUB" panose="020B0900000000000000" pitchFamily="50" charset="-128"/>
            </a:endParaRPr>
          </a:p>
          <a:p>
            <a:pPr marL="171450" indent="-171450">
              <a:buFont typeface="Wingdings" panose="05000000000000000000" pitchFamily="2" charset="2"/>
              <a:buChar char="l"/>
            </a:pPr>
            <a:r>
              <a:rPr lang="ja-JP" altLang="ja-JP" sz="1100" dirty="0">
                <a:latin typeface="HGP創英角ｺﾞｼｯｸUB" panose="020B0900000000000000" pitchFamily="50" charset="-128"/>
              </a:rPr>
              <a:t>書籍「光のまちをつくる</a:t>
            </a:r>
            <a:r>
              <a:rPr lang="ja-JP" altLang="ja-JP" sz="1100" dirty="0" smtClean="0">
                <a:latin typeface="HGP創英角ｺﾞｼｯｸUB" panose="020B0900000000000000" pitchFamily="50" charset="-128"/>
              </a:rPr>
              <a:t>」</a:t>
            </a:r>
            <a:endParaRPr lang="ja-JP" altLang="ja-JP" sz="1100" dirty="0">
              <a:latin typeface="HGP創英角ｺﾞｼｯｸUB" panose="020B0900000000000000" pitchFamily="50" charset="-128"/>
            </a:endParaRPr>
          </a:p>
        </p:txBody>
      </p:sp>
      <p:pic>
        <p:nvPicPr>
          <p:cNvPr id="91" name="Picture 2" descr="C:\win7倉庫500G\光2016\160621総括小委員会\写真\history10_05_p02.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05" t="2285" r="1901" b="1836"/>
          <a:stretch/>
        </p:blipFill>
        <p:spPr bwMode="auto">
          <a:xfrm>
            <a:off x="7524232" y="2683553"/>
            <a:ext cx="1522187" cy="106851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0423028" y="2043984"/>
            <a:ext cx="1944216" cy="1169551"/>
          </a:xfrm>
          <a:prstGeom prst="rect">
            <a:avLst/>
          </a:prstGeom>
          <a:solidFill>
            <a:schemeClr val="bg1"/>
          </a:solidFill>
          <a:ln>
            <a:solidFill>
              <a:schemeClr val="tx1"/>
            </a:solidFill>
            <a:prstDash val="solid"/>
          </a:ln>
        </p:spPr>
        <p:txBody>
          <a:bodyPr wrap="square" rtlCol="0">
            <a:spAutoFit/>
          </a:bodyPr>
          <a:lstStyle/>
          <a:p>
            <a:pPr marL="285750" indent="-285750">
              <a:buFont typeface="Wingdings" panose="05000000000000000000" pitchFamily="2" charset="2"/>
              <a:buChar char="l"/>
            </a:pPr>
            <a:r>
              <a:rPr lang="ja-JP" altLang="en-US" sz="1400" dirty="0">
                <a:latin typeface="+mn-ea"/>
                <a:ea typeface="+mn-ea"/>
              </a:rPr>
              <a:t>民主導のまちづくり・賑わいづくりを</a:t>
            </a:r>
            <a:r>
              <a:rPr lang="ja-JP" altLang="en-US" sz="1400" dirty="0" smtClean="0">
                <a:latin typeface="+mn-ea"/>
                <a:ea typeface="+mn-ea"/>
              </a:rPr>
              <a:t>推進～地域</a:t>
            </a:r>
            <a:r>
              <a:rPr lang="ja-JP" altLang="en-US" sz="1400" dirty="0">
                <a:latin typeface="+mn-ea"/>
                <a:ea typeface="+mn-ea"/>
              </a:rPr>
              <a:t>（民間）とともに育む夜間景観づくり</a:t>
            </a:r>
            <a:endParaRPr kumimoji="1" lang="ja-JP" altLang="en-US" sz="1400" dirty="0" smtClean="0">
              <a:latin typeface="+mn-ea"/>
              <a:ea typeface="+mn-ea"/>
            </a:endParaRPr>
          </a:p>
        </p:txBody>
      </p:sp>
      <p:sp>
        <p:nvSpPr>
          <p:cNvPr id="92" name="正方形/長方形 91">
            <a:extLst>
              <a:ext uri="{FF2B5EF4-FFF2-40B4-BE49-F238E27FC236}">
                <a16:creationId xmlns:a16="http://schemas.microsoft.com/office/drawing/2014/main" xmlns="" id="{2AA657A0-1083-41CC-B8F1-708422E662BB}"/>
              </a:ext>
            </a:extLst>
          </p:cNvPr>
          <p:cNvSpPr/>
          <p:nvPr/>
        </p:nvSpPr>
        <p:spPr>
          <a:xfrm>
            <a:off x="10442376" y="3517910"/>
            <a:ext cx="1924868" cy="738664"/>
          </a:xfrm>
          <a:prstGeom prst="rect">
            <a:avLst/>
          </a:prstGeom>
          <a:solidFill>
            <a:srgbClr val="FFFFCC"/>
          </a:solidFill>
          <a:ln w="19050">
            <a:solidFill>
              <a:schemeClr val="tx1"/>
            </a:solidFill>
          </a:ln>
        </p:spPr>
        <p:txBody>
          <a:bodyPr wrap="square">
            <a:spAutoFit/>
          </a:bodyPr>
          <a:lstStyle/>
          <a:p>
            <a:r>
              <a:rPr lang="ja-JP" altLang="en-US" sz="1400" dirty="0" smtClean="0"/>
              <a:t>エリア</a:t>
            </a:r>
            <a:r>
              <a:rPr lang="ja-JP" altLang="en-US" sz="1400" dirty="0"/>
              <a:t>別光のまちづくり</a:t>
            </a:r>
            <a:r>
              <a:rPr lang="ja-JP" altLang="en-US" sz="1400" dirty="0" smtClean="0"/>
              <a:t>ガイドラインの策定</a:t>
            </a:r>
            <a:endParaRPr lang="en-US" altLang="ja-JP" sz="1400" dirty="0" smtClean="0"/>
          </a:p>
          <a:p>
            <a:r>
              <a:rPr lang="ja-JP" altLang="en-US" sz="1400" dirty="0" smtClean="0"/>
              <a:t>（実施中）</a:t>
            </a:r>
            <a:endParaRPr lang="ja-JP" altLang="en-US" sz="1400" dirty="0"/>
          </a:p>
        </p:txBody>
      </p:sp>
      <p:sp>
        <p:nvSpPr>
          <p:cNvPr id="4" name="二等辺三角形 3"/>
          <p:cNvSpPr/>
          <p:nvPr/>
        </p:nvSpPr>
        <p:spPr>
          <a:xfrm rot="10800000">
            <a:off x="11296798" y="3317461"/>
            <a:ext cx="216024" cy="18622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10423028" y="4539502"/>
            <a:ext cx="1944216" cy="2031325"/>
          </a:xfrm>
          <a:prstGeom prst="rect">
            <a:avLst/>
          </a:prstGeom>
          <a:solidFill>
            <a:schemeClr val="bg1"/>
          </a:solidFill>
          <a:ln>
            <a:solidFill>
              <a:schemeClr val="tx1"/>
            </a:solidFill>
            <a:prstDash val="solid"/>
          </a:ln>
        </p:spPr>
        <p:txBody>
          <a:bodyPr wrap="square" rtlCol="0">
            <a:spAutoFit/>
          </a:bodyPr>
          <a:lstStyle/>
          <a:p>
            <a:pPr marL="285750" indent="-285750">
              <a:buFont typeface="Wingdings" panose="05000000000000000000" pitchFamily="2" charset="2"/>
              <a:buChar char="l"/>
            </a:pPr>
            <a:r>
              <a:rPr lang="ja-JP" altLang="en-US" sz="1400" dirty="0">
                <a:latin typeface="+mn-ea"/>
                <a:ea typeface="+mn-ea"/>
              </a:rPr>
              <a:t>第１・２フェーズに整備をしたライトアップ機器が、第３フェーズに更新時期を</a:t>
            </a:r>
            <a:r>
              <a:rPr lang="ja-JP" altLang="en-US" sz="1400" dirty="0" smtClean="0">
                <a:latin typeface="+mn-ea"/>
                <a:ea typeface="+mn-ea"/>
              </a:rPr>
              <a:t>迎える（</a:t>
            </a:r>
            <a:r>
              <a:rPr lang="en-US" altLang="ja-JP" sz="1400" dirty="0" smtClean="0">
                <a:latin typeface="+mn-ea"/>
                <a:ea typeface="+mn-ea"/>
              </a:rPr>
              <a:t>LED</a:t>
            </a:r>
            <a:r>
              <a:rPr lang="ja-JP" altLang="en-US" sz="1400" dirty="0" smtClean="0">
                <a:latin typeface="+mn-ea"/>
                <a:ea typeface="+mn-ea"/>
              </a:rPr>
              <a:t>）</a:t>
            </a:r>
            <a:endParaRPr lang="en-US" altLang="ja-JP" sz="1400" dirty="0" smtClean="0">
              <a:latin typeface="+mn-ea"/>
              <a:ea typeface="+mn-ea"/>
            </a:endParaRPr>
          </a:p>
          <a:p>
            <a:pPr marL="285750" indent="-285750">
              <a:buFont typeface="Wingdings" panose="05000000000000000000" pitchFamily="2" charset="2"/>
              <a:buChar char="l"/>
            </a:pPr>
            <a:r>
              <a:rPr lang="ja-JP" altLang="en-US" sz="1400" dirty="0">
                <a:latin typeface="+mn-ea"/>
                <a:ea typeface="+mn-ea"/>
              </a:rPr>
              <a:t>更新時期を</a:t>
            </a:r>
            <a:r>
              <a:rPr lang="ja-JP" altLang="en-US" sz="1400" dirty="0" smtClean="0">
                <a:latin typeface="+mn-ea"/>
                <a:ea typeface="+mn-ea"/>
              </a:rPr>
              <a:t>見据えた</a:t>
            </a:r>
            <a:r>
              <a:rPr lang="ja-JP" altLang="en-US" sz="1400" dirty="0">
                <a:latin typeface="+mn-ea"/>
                <a:ea typeface="+mn-ea"/>
              </a:rPr>
              <a:t>照明設備の維持・管理の</a:t>
            </a:r>
            <a:r>
              <a:rPr lang="ja-JP" altLang="en-US" sz="1400" dirty="0" smtClean="0">
                <a:latin typeface="+mn-ea"/>
                <a:ea typeface="+mn-ea"/>
              </a:rPr>
              <a:t>仕組みづくり</a:t>
            </a:r>
            <a:endParaRPr kumimoji="1" lang="ja-JP" altLang="en-US" sz="1400" dirty="0" smtClean="0">
              <a:latin typeface="+mn-ea"/>
              <a:ea typeface="+mn-ea"/>
            </a:endParaRPr>
          </a:p>
        </p:txBody>
      </p:sp>
      <p:sp>
        <p:nvSpPr>
          <p:cNvPr id="94" name="正方形/長方形 93">
            <a:extLst>
              <a:ext uri="{FF2B5EF4-FFF2-40B4-BE49-F238E27FC236}">
                <a16:creationId xmlns:a16="http://schemas.microsoft.com/office/drawing/2014/main" xmlns="" id="{2AA657A0-1083-41CC-B8F1-708422E662BB}"/>
              </a:ext>
            </a:extLst>
          </p:cNvPr>
          <p:cNvSpPr/>
          <p:nvPr/>
        </p:nvSpPr>
        <p:spPr>
          <a:xfrm>
            <a:off x="10442376" y="6860624"/>
            <a:ext cx="1924868" cy="738664"/>
          </a:xfrm>
          <a:prstGeom prst="rect">
            <a:avLst/>
          </a:prstGeom>
          <a:solidFill>
            <a:srgbClr val="FFFFCC"/>
          </a:solidFill>
          <a:ln w="19050">
            <a:solidFill>
              <a:schemeClr val="tx1"/>
            </a:solidFill>
          </a:ln>
        </p:spPr>
        <p:txBody>
          <a:bodyPr wrap="square">
            <a:spAutoFit/>
          </a:bodyPr>
          <a:lstStyle/>
          <a:p>
            <a:r>
              <a:rPr lang="ja-JP" altLang="en-US" sz="1400" dirty="0" smtClean="0"/>
              <a:t>メンテナンスガイドラインの策定</a:t>
            </a:r>
            <a:endParaRPr lang="en-US" altLang="ja-JP" sz="1400" dirty="0" smtClean="0"/>
          </a:p>
          <a:p>
            <a:r>
              <a:rPr lang="ja-JP" altLang="en-US" sz="1400" dirty="0" smtClean="0"/>
              <a:t>（実施中）</a:t>
            </a:r>
            <a:endParaRPr lang="ja-JP" altLang="en-US" sz="1400" dirty="0"/>
          </a:p>
        </p:txBody>
      </p:sp>
      <p:sp>
        <p:nvSpPr>
          <p:cNvPr id="95" name="二等辺三角形 94"/>
          <p:cNvSpPr/>
          <p:nvPr/>
        </p:nvSpPr>
        <p:spPr>
          <a:xfrm rot="10800000">
            <a:off x="11296798" y="6660175"/>
            <a:ext cx="216024" cy="18622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xmlns="" id="{2AA657A0-1083-41CC-B8F1-708422E662BB}"/>
              </a:ext>
            </a:extLst>
          </p:cNvPr>
          <p:cNvSpPr/>
          <p:nvPr/>
        </p:nvSpPr>
        <p:spPr>
          <a:xfrm>
            <a:off x="10442376" y="8303292"/>
            <a:ext cx="1924868" cy="738664"/>
          </a:xfrm>
          <a:prstGeom prst="rect">
            <a:avLst/>
          </a:prstGeom>
          <a:solidFill>
            <a:schemeClr val="bg1"/>
          </a:solidFill>
          <a:ln w="19050">
            <a:solidFill>
              <a:schemeClr val="tx1"/>
            </a:solidFill>
            <a:prstDash val="sysDash"/>
          </a:ln>
        </p:spPr>
        <p:txBody>
          <a:bodyPr wrap="square">
            <a:spAutoFit/>
          </a:bodyPr>
          <a:lstStyle/>
          <a:p>
            <a:r>
              <a:rPr lang="ja-JP" altLang="en-US" sz="1400" dirty="0"/>
              <a:t>２０２５年の国際博覧会（万博）の開催が大阪に決定</a:t>
            </a:r>
          </a:p>
        </p:txBody>
      </p:sp>
      <p:sp>
        <p:nvSpPr>
          <p:cNvPr id="100" name="正方形/長方形 99"/>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n-ea"/>
              </a:rPr>
              <a:t>１</a:t>
            </a:r>
            <a:endParaRPr kumimoji="1" lang="ja-JP" altLang="en-US" sz="2400" dirty="0">
              <a:solidFill>
                <a:schemeClr val="tx1"/>
              </a:solidFill>
              <a:latin typeface="+mn-ea"/>
            </a:endParaRPr>
          </a:p>
        </p:txBody>
      </p:sp>
      <p:pic>
        <p:nvPicPr>
          <p:cNvPr id="1026" name="Picture 2" descr="C:\win10倉庫1T\光のまちづくりH30\181207委員会向け資料\41GQK136H0L._SX298_BO1,204,203,200_.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7443" y="4948244"/>
            <a:ext cx="972619" cy="13681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232271" y="696144"/>
            <a:ext cx="6194324" cy="461665"/>
          </a:xfrm>
          <a:prstGeom prst="rect">
            <a:avLst/>
          </a:prstGeom>
          <a:noFill/>
        </p:spPr>
        <p:txBody>
          <a:bodyPr wrap="none" rtlCol="0">
            <a:spAutoFit/>
          </a:bodyPr>
          <a:lstStyle/>
          <a:p>
            <a:r>
              <a:rPr lang="ja-JP" altLang="en-US" sz="2400" dirty="0">
                <a:latin typeface="HGP創英角ｺﾞｼｯｸUB" panose="020B0900000000000000" pitchFamily="50" charset="-128"/>
              </a:rPr>
              <a:t>第２</a:t>
            </a:r>
            <a:r>
              <a:rPr lang="ja-JP" altLang="en-US" sz="2400" dirty="0" smtClean="0">
                <a:latin typeface="HGP創英角ｺﾞｼｯｸUB" panose="020B0900000000000000" pitchFamily="50" charset="-128"/>
              </a:rPr>
              <a:t>フェーズまで</a:t>
            </a:r>
            <a:r>
              <a:rPr lang="ja-JP" altLang="en-US" sz="2400" dirty="0">
                <a:latin typeface="HGP創英角ｺﾞｼｯｸUB" panose="020B0900000000000000" pitchFamily="50" charset="-128"/>
              </a:rPr>
              <a:t>の成果と</a:t>
            </a:r>
            <a:r>
              <a:rPr lang="ja-JP" altLang="en-US" sz="2400" dirty="0" smtClean="0">
                <a:latin typeface="HGP創英角ｺﾞｼｯｸUB" panose="020B0900000000000000" pitchFamily="50" charset="-128"/>
              </a:rPr>
              <a:t>第３フェーズの取組み</a:t>
            </a:r>
            <a:endParaRPr lang="ja-JP" altLang="en-US" sz="2400" dirty="0">
              <a:latin typeface="HGP創英角ｺﾞｼｯｸUB" panose="020B0900000000000000" pitchFamily="50" charset="-128"/>
            </a:endParaRPr>
          </a:p>
        </p:txBody>
      </p:sp>
    </p:spTree>
    <p:extLst>
      <p:ext uri="{BB962C8B-B14F-4D97-AF65-F5344CB8AC3E}">
        <p14:creationId xmlns:p14="http://schemas.microsoft.com/office/powerpoint/2010/main" val="3062987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9351739" y="2228330"/>
            <a:ext cx="3165409" cy="50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351739" y="2228330"/>
            <a:ext cx="615553" cy="69520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397390554"/>
              </p:ext>
            </p:extLst>
          </p:nvPr>
        </p:nvGraphicFramePr>
        <p:xfrm>
          <a:off x="195412" y="2242220"/>
          <a:ext cx="7920880" cy="7001544"/>
        </p:xfrm>
        <a:graphic>
          <a:graphicData uri="http://schemas.openxmlformats.org/drawingml/2006/table">
            <a:tbl>
              <a:tblPr firstRow="1" bandRow="1">
                <a:tableStyleId>{5940675A-B579-460E-94D1-54222C63F5DA}</a:tableStyleId>
              </a:tblPr>
              <a:tblGrid>
                <a:gridCol w="1656184"/>
                <a:gridCol w="6264696"/>
              </a:tblGrid>
              <a:tr h="432048">
                <a:tc>
                  <a:txBody>
                    <a:bodyP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光のグランド</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latin typeface="HGP創英角ｺﾞｼｯｸUB" panose="020B0900000000000000" pitchFamily="50" charset="-128"/>
                          <a:ea typeface="HGP創英角ｺﾞｼｯｸUB" panose="020B0900000000000000" pitchFamily="50" charset="-128"/>
                        </a:rPr>
                        <a:t>デザイン</a:t>
                      </a:r>
                      <a:endParaRPr kumimoji="1" lang="ja-JP" altLang="en-US" sz="1400" dirty="0">
                        <a:latin typeface="HGP創英角ｺﾞｼｯｸUB" panose="020B0900000000000000" pitchFamily="50" charset="-128"/>
                        <a:ea typeface="HGP創英角ｺﾞｼｯｸUB" panose="020B0900000000000000" pitchFamily="50" charset="-128"/>
                      </a:endParaRPr>
                    </a:p>
                  </a:txBody>
                  <a:tcPr anchor="ctr">
                    <a:solidFill>
                      <a:schemeClr val="accent6">
                        <a:lumMod val="40000"/>
                        <a:lumOff val="60000"/>
                      </a:schemeClr>
                    </a:solidFill>
                  </a:tcPr>
                </a:tc>
                <a:tc>
                  <a:txBody>
                    <a:bodyPr/>
                    <a:lstStyle/>
                    <a:p>
                      <a:pPr marL="0" marR="0" indent="0" algn="ctr" defTabSz="1279415" rtl="0" eaLnBrk="1" fontAlgn="auto" latinLnBrk="0" hangingPunct="1">
                        <a:lnSpc>
                          <a:spcPct val="100000"/>
                        </a:lnSpc>
                        <a:spcBef>
                          <a:spcPts val="0"/>
                        </a:spcBef>
                        <a:spcAft>
                          <a:spcPts val="0"/>
                        </a:spcAft>
                        <a:buClrTx/>
                        <a:buSzTx/>
                        <a:buFontTx/>
                        <a:buNone/>
                        <a:tabLst/>
                        <a:defRPr/>
                      </a:pPr>
                      <a:endParaRPr lang="ja-JP" altLang="en-US" sz="18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nchor="ctr">
                    <a:solidFill>
                      <a:schemeClr val="bg1"/>
                    </a:solidFill>
                  </a:tcPr>
                </a:tc>
              </a:tr>
              <a:tr h="144016">
                <a:tc rowSpan="3">
                  <a:txBody>
                    <a:bodyPr/>
                    <a:lstStyle/>
                    <a:p>
                      <a:endParaRPr kumimoji="1" lang="ja-JP" altLang="en-US" sz="2000" dirty="0"/>
                    </a:p>
                  </a:txBody>
                  <a:tcPr>
                    <a:solidFill>
                      <a:schemeClr val="accent6">
                        <a:lumMod val="20000"/>
                        <a:lumOff val="80000"/>
                      </a:schemeClr>
                    </a:solidFill>
                  </a:tcPr>
                </a:tc>
                <a:tc>
                  <a:txBody>
                    <a:bodyPr/>
                    <a:lstStyle/>
                    <a:p>
                      <a:pPr marL="352425" indent="-352425"/>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（１）</a:t>
                      </a:r>
                      <a:r>
                        <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1400" dirty="0" err="1" smtClean="0">
                          <a:solidFill>
                            <a:schemeClr val="tx1"/>
                          </a:solidFill>
                          <a:latin typeface="HGP創英角ｺﾞｼｯｸUB" panose="020B0900000000000000" pitchFamily="50" charset="-128"/>
                          <a:ea typeface="HGP創英角ｺﾞｼｯｸUB" panose="020B0900000000000000" pitchFamily="50" charset="-128"/>
                        </a:rPr>
                        <a:t>中之島エリア・光の回廊エリア」の強化</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1200" dirty="0" smtClean="0">
                          <a:solidFill>
                            <a:schemeClr val="tx1"/>
                          </a:solidFill>
                          <a:latin typeface="HGP創英角ｺﾞｼｯｸUB" panose="020B0900000000000000" pitchFamily="50" charset="-128"/>
                        </a:rPr>
                        <a:t>　</a:t>
                      </a:r>
                      <a:r>
                        <a:rPr lang="ja-JP" altLang="en-US" sz="1200" dirty="0" smtClean="0">
                          <a:solidFill>
                            <a:schemeClr val="tx1"/>
                          </a:solidFill>
                          <a:latin typeface="+mn-ea"/>
                          <a:ea typeface="+mn-ea"/>
                        </a:rPr>
                        <a:t>～水と光の首都大阪ブランドを牽引するシンボル景観の創出</a:t>
                      </a:r>
                      <a:endParaRPr lang="en-US" altLang="ja-JP" sz="1200" dirty="0" smtClean="0">
                        <a:solidFill>
                          <a:schemeClr val="tx1"/>
                        </a:solidFill>
                        <a:latin typeface="+mn-ea"/>
                        <a:ea typeface="+mn-ea"/>
                      </a:endParaRPr>
                    </a:p>
                  </a:txBody>
                  <a:tcPr>
                    <a:lnB w="6350" cap="flat" cmpd="sng" algn="ctr">
                      <a:solidFill>
                        <a:schemeClr val="tx1"/>
                      </a:solidFill>
                      <a:prstDash val="sysDash"/>
                      <a:round/>
                      <a:headEnd type="none" w="med" len="med"/>
                      <a:tailEnd type="none" w="med" len="med"/>
                    </a:lnB>
                    <a:solidFill>
                      <a:schemeClr val="accent5">
                        <a:lumMod val="20000"/>
                        <a:lumOff val="80000"/>
                      </a:schemeClr>
                    </a:solidFill>
                  </a:tcPr>
                </a:tc>
              </a:tr>
              <a:tr h="0">
                <a:tc vMerge="1">
                  <a:txBody>
                    <a:bodyPr/>
                    <a:lstStyle/>
                    <a:p>
                      <a:endParaRPr kumimoji="1" lang="ja-JP" altLang="en-US"/>
                    </a:p>
                  </a:txBody>
                  <a:tcPr/>
                </a:tc>
                <a:tc>
                  <a:txBody>
                    <a:bodyPr/>
                    <a:lstStyle/>
                    <a:p>
                      <a:pPr marL="352425" indent="-352425"/>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（２）新たなエリアへの拡大</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1400" dirty="0" smtClean="0">
                          <a:solidFill>
                            <a:schemeClr val="tx1"/>
                          </a:solidFill>
                          <a:latin typeface="HGP創英角ｺﾞｼｯｸUB" panose="020B0900000000000000" pitchFamily="50" charset="-128"/>
                        </a:rPr>
                        <a:t>　</a:t>
                      </a:r>
                      <a:r>
                        <a:rPr lang="ja-JP" altLang="en-US" sz="1200" dirty="0" smtClean="0">
                          <a:solidFill>
                            <a:schemeClr val="tx1"/>
                          </a:solidFill>
                          <a:latin typeface="+mn-ea"/>
                          <a:ea typeface="+mn-ea"/>
                        </a:rPr>
                        <a:t>～地域ブランドの向上に資する取り組みの検討</a:t>
                      </a:r>
                      <a:endParaRPr lang="en-US" altLang="ja-JP" sz="1200" dirty="0" smtClean="0">
                        <a:solidFill>
                          <a:schemeClr val="tx1"/>
                        </a:solidFill>
                        <a:latin typeface="+mn-ea"/>
                        <a:ea typeface="+mn-ea"/>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20000"/>
                        <a:lumOff val="80000"/>
                      </a:schemeClr>
                    </a:solidFill>
                  </a:tcPr>
                </a:tc>
              </a:tr>
              <a:tr h="1657657">
                <a:tc vMerge="1">
                  <a:txBody>
                    <a:bodyPr/>
                    <a:lstStyle/>
                    <a:p>
                      <a:endParaRPr kumimoji="1" lang="ja-JP" altLang="en-US"/>
                    </a:p>
                  </a:txBody>
                  <a:tcPr/>
                </a:tc>
                <a:tc>
                  <a:txBody>
                    <a:bodyPr/>
                    <a:lstStyle/>
                    <a:p>
                      <a:pPr marL="352425" indent="-352425"/>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（３） エリアマネジメント等との協働推進</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marL="352425" indent="-352425"/>
                      <a:r>
                        <a:rPr lang="ja-JP" altLang="en-US" sz="1200" dirty="0" smtClean="0">
                          <a:solidFill>
                            <a:schemeClr val="tx1"/>
                          </a:solidFill>
                          <a:latin typeface="HGP創英角ｺﾞｼｯｸUB" panose="020B0900000000000000" pitchFamily="50" charset="-128"/>
                        </a:rPr>
                        <a:t>　</a:t>
                      </a:r>
                      <a:r>
                        <a:rPr lang="ja-JP" altLang="en-US" sz="1200" dirty="0" smtClean="0">
                          <a:solidFill>
                            <a:schemeClr val="tx1"/>
                          </a:solidFill>
                          <a:latin typeface="+mn-ea"/>
                          <a:ea typeface="+mn-ea"/>
                        </a:rPr>
                        <a:t>～光の南北軸等における景観向上・民間開発との連携</a:t>
                      </a:r>
                      <a:endParaRPr lang="en-US" altLang="ja-JP" sz="1200" dirty="0" smtClean="0">
                        <a:solidFill>
                          <a:schemeClr val="tx1"/>
                        </a:solidFill>
                        <a:latin typeface="+mn-ea"/>
                        <a:ea typeface="+mn-ea"/>
                      </a:endParaRPr>
                    </a:p>
                    <a:p>
                      <a:pPr marL="352425" indent="-352425"/>
                      <a:endParaRPr lang="en-US" altLang="ja-JP" sz="1400" dirty="0" smtClean="0">
                        <a:solidFill>
                          <a:schemeClr val="tx1"/>
                        </a:solidFill>
                        <a:latin typeface="+mn-ea"/>
                        <a:ea typeface="+mn-ea"/>
                      </a:endParaRPr>
                    </a:p>
                    <a:p>
                      <a:pPr marL="352425" indent="-352425"/>
                      <a:endParaRPr lang="en-US" altLang="ja-JP" sz="1400" dirty="0" smtClean="0">
                        <a:solidFill>
                          <a:schemeClr val="tx1"/>
                        </a:solidFill>
                        <a:latin typeface="+mn-ea"/>
                        <a:ea typeface="+mn-ea"/>
                      </a:endParaRPr>
                    </a:p>
                    <a:p>
                      <a:pPr marL="352425" indent="-352425"/>
                      <a:endParaRPr lang="en-US" altLang="ja-JP" sz="1400" dirty="0" smtClean="0">
                        <a:solidFill>
                          <a:schemeClr val="tx1"/>
                        </a:solidFill>
                        <a:latin typeface="+mn-ea"/>
                        <a:ea typeface="+mn-ea"/>
                      </a:endParaRPr>
                    </a:p>
                    <a:p>
                      <a:pPr marL="352425" indent="-352425"/>
                      <a:endParaRPr lang="ja-JP" altLang="en-US" sz="1400" dirty="0" smtClean="0">
                        <a:solidFill>
                          <a:schemeClr val="tx1"/>
                        </a:solidFill>
                        <a:latin typeface="+mn-ea"/>
                        <a:ea typeface="+mn-ea"/>
                      </a:endParaRPr>
                    </a:p>
                  </a:txBody>
                  <a:tcPr>
                    <a:lnT w="6350" cap="flat" cmpd="sng" algn="ctr">
                      <a:solidFill>
                        <a:schemeClr val="tx1"/>
                      </a:solidFill>
                      <a:prstDash val="sysDash"/>
                      <a:round/>
                      <a:headEnd type="none" w="med" len="med"/>
                      <a:tailEnd type="none" w="med" len="med"/>
                    </a:lnT>
                    <a:solidFill>
                      <a:schemeClr val="accent5">
                        <a:lumMod val="20000"/>
                        <a:lumOff val="80000"/>
                      </a:schemeClr>
                    </a:solidFill>
                  </a:tcPr>
                </a:tc>
              </a:tr>
              <a:tr h="130711">
                <a:tc rowSpan="2">
                  <a:txBody>
                    <a:bodyPr/>
                    <a:lstStyle/>
                    <a:p>
                      <a:endParaRPr kumimoji="1" lang="ja-JP" altLang="en-US" sz="2000" dirty="0"/>
                    </a:p>
                  </a:txBody>
                  <a:tcPr>
                    <a:solidFill>
                      <a:schemeClr val="accent6">
                        <a:lumMod val="20000"/>
                        <a:lumOff val="80000"/>
                      </a:schemeClr>
                    </a:solidFill>
                  </a:tcPr>
                </a:tc>
                <a:tc>
                  <a:txBody>
                    <a:bodyPr/>
                    <a:lstStyle/>
                    <a:p>
                      <a:pPr marL="0" indent="0">
                        <a:lnSpc>
                          <a:spcPct val="120000"/>
                        </a:lnSpc>
                        <a:buFont typeface="+mj-ea"/>
                        <a:buNone/>
                      </a:pPr>
                      <a:r>
                        <a:rPr kumimoji="1"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（１）大阪・光の饗宴等と連携した各エリアの個性を活かす光プログラム充実と拡大</a:t>
                      </a:r>
                    </a:p>
                  </a:txBody>
                  <a:tcPr>
                    <a:lnB w="6350" cap="flat" cmpd="sng" algn="ctr">
                      <a:solidFill>
                        <a:schemeClr val="tx1"/>
                      </a:solidFill>
                      <a:prstDash val="sysDash"/>
                      <a:round/>
                      <a:headEnd type="none" w="med" len="med"/>
                      <a:tailEnd type="none" w="med" len="med"/>
                    </a:lnB>
                    <a:solidFill>
                      <a:schemeClr val="accent5">
                        <a:lumMod val="20000"/>
                        <a:lumOff val="80000"/>
                      </a:schemeClr>
                    </a:solidFill>
                  </a:tcPr>
                </a:tc>
              </a:tr>
              <a:tr h="681307">
                <a:tc vMerge="1">
                  <a:txBody>
                    <a:bodyPr/>
                    <a:lstStyle/>
                    <a:p>
                      <a:endParaRPr kumimoji="1" lang="ja-JP" altLang="en-US"/>
                    </a:p>
                  </a:txBody>
                  <a:tcPr/>
                </a:tc>
                <a:tc>
                  <a:txBody>
                    <a:bodyPr/>
                    <a:lstStyle/>
                    <a:p>
                      <a:pPr marL="0" indent="0">
                        <a:lnSpc>
                          <a:spcPct val="120000"/>
                        </a:lnSpc>
                        <a:buFont typeface="+mj-ea"/>
                        <a:buNone/>
                      </a:pPr>
                      <a:r>
                        <a:rPr kumimoji="1"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（２）四季を彩る光プログラムの拡充</a:t>
                      </a:r>
                      <a:endParaRPr kumimoji="1"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solidFill>
                      <a:schemeClr val="accent5">
                        <a:lumMod val="20000"/>
                        <a:lumOff val="80000"/>
                      </a:schemeClr>
                    </a:solidFill>
                  </a:tcPr>
                </a:tc>
              </a:tr>
              <a:tr h="269686">
                <a:tc rowSpan="3">
                  <a:txBody>
                    <a:bodyPr/>
                    <a:lstStyle/>
                    <a:p>
                      <a:endParaRPr kumimoji="1" lang="ja-JP" altLang="en-US" sz="2000" dirty="0"/>
                    </a:p>
                  </a:txBody>
                  <a:tcPr>
                    <a:solidFill>
                      <a:schemeClr val="accent6">
                        <a:lumMod val="20000"/>
                        <a:lumOff val="80000"/>
                      </a:schemeClr>
                    </a:solidFill>
                  </a:tcPr>
                </a:tc>
                <a:tc>
                  <a:txBody>
                    <a:bodyPr/>
                    <a:lstStyle/>
                    <a:p>
                      <a:pPr marL="0" marR="0" indent="0" algn="l" defTabSz="1279415"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（１）ＩＣＴを活用した光のまちづくりの情報一元化とインバウンドも含めた情報発信</a:t>
                      </a:r>
                      <a:endParaRPr lang="en-US" altLang="ja-JP" sz="1400" dirty="0" smtClean="0">
                        <a:solidFill>
                          <a:schemeClr val="tx1"/>
                        </a:solidFill>
                        <a:latin typeface="+mn-ea"/>
                        <a:ea typeface="+mn-ea"/>
                      </a:endParaRPr>
                    </a:p>
                  </a:txBody>
                  <a:tcPr>
                    <a:lnB w="6350" cap="flat" cmpd="sng" algn="ctr">
                      <a:solidFill>
                        <a:schemeClr val="tx1"/>
                      </a:solidFill>
                      <a:prstDash val="sysDash"/>
                      <a:round/>
                      <a:headEnd type="none" w="med" len="med"/>
                      <a:tailEnd type="none" w="med" len="med"/>
                    </a:lnB>
                    <a:solidFill>
                      <a:schemeClr val="accent5">
                        <a:lumMod val="20000"/>
                        <a:lumOff val="80000"/>
                      </a:schemeClr>
                    </a:solidFill>
                  </a:tcPr>
                </a:tc>
              </a:tr>
              <a:tr h="648000">
                <a:tc vMerge="1">
                  <a:txBody>
                    <a:bodyPr/>
                    <a:lstStyle/>
                    <a:p>
                      <a:endParaRPr kumimoji="1" lang="ja-JP" altLang="en-US"/>
                    </a:p>
                  </a:txBody>
                  <a:tcPr/>
                </a:tc>
                <a:tc>
                  <a:txBody>
                    <a:bodyPr/>
                    <a:lstStyle/>
                    <a:p>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（２）関西各都市との光によるネットワーク強化と情報発信</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lnB w="6350" cap="flat" cmpd="sng" algn="ctr">
                      <a:solidFill>
                        <a:schemeClr val="tx1"/>
                      </a:solidFill>
                      <a:prstDash val="sysDash"/>
                      <a:round/>
                      <a:headEnd type="none" w="med" len="med"/>
                      <a:tailEnd type="none" w="med" len="med"/>
                    </a:lnB>
                    <a:solidFill>
                      <a:schemeClr val="accent5">
                        <a:lumMod val="20000"/>
                        <a:lumOff val="80000"/>
                      </a:schemeClr>
                    </a:solidFill>
                  </a:tcPr>
                </a:tc>
              </a:tr>
              <a:tr h="341022">
                <a:tc vMerge="1">
                  <a:txBody>
                    <a:bodyPr/>
                    <a:lstStyle/>
                    <a:p>
                      <a:endParaRPr kumimoji="1" lang="ja-JP" altLang="en-US"/>
                    </a:p>
                  </a:txBody>
                  <a:tcPr/>
                </a:tc>
                <a:tc>
                  <a:txBody>
                    <a:bodyPr/>
                    <a:lstStyle/>
                    <a:p>
                      <a:pPr marL="0" marR="0" indent="0" algn="l" defTabSz="1279415"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（３）水と光の景観の地域資源化とブランディングプロモーションの推進</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solidFill>
                      <a:schemeClr val="accent5">
                        <a:lumMod val="20000"/>
                        <a:lumOff val="80000"/>
                      </a:schemeClr>
                    </a:solidFill>
                  </a:tcPr>
                </a:tc>
              </a:tr>
              <a:tr h="1226458">
                <a:tc rowSpan="2">
                  <a:txBody>
                    <a:bodyPr/>
                    <a:lstStyle/>
                    <a:p>
                      <a:endParaRPr kumimoji="1" lang="ja-JP" altLang="en-US" sz="1600" dirty="0"/>
                    </a:p>
                  </a:txBody>
                  <a:tcPr>
                    <a:solidFill>
                      <a:schemeClr val="accent6">
                        <a:lumMod val="20000"/>
                        <a:lumOff val="80000"/>
                      </a:schemeClr>
                    </a:solidFill>
                  </a:tcPr>
                </a:tc>
                <a:tc>
                  <a:txBody>
                    <a:bodyPr/>
                    <a:lstStyle/>
                    <a:p>
                      <a:pPr marL="0" marR="0" lvl="0" indent="0" algn="l" defTabSz="1279415"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（１）メンテナンスを考慮した光景観ガイドラインの検討・策定　</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p>
                      <a:pPr marL="0" marR="0" lvl="0" indent="0" algn="l" defTabSz="1279415"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ea"/>
                          <a:ea typeface="+mn-ea"/>
                        </a:rPr>
                        <a:t>～専門性を加味した仕組みを確立</a:t>
                      </a:r>
                      <a:endParaRPr lang="en-US" altLang="ja-JP" sz="1200" dirty="0" smtClean="0">
                        <a:solidFill>
                          <a:schemeClr val="tx1"/>
                        </a:solidFill>
                        <a:latin typeface="+mn-ea"/>
                        <a:ea typeface="+mn-ea"/>
                      </a:endParaRPr>
                    </a:p>
                  </a:txBody>
                  <a:tcPr>
                    <a:lnB w="6350" cap="flat" cmpd="sng" algn="ctr">
                      <a:solidFill>
                        <a:schemeClr val="tx1"/>
                      </a:solidFill>
                      <a:prstDash val="sysDash"/>
                      <a:round/>
                      <a:headEnd type="none" w="med" len="med"/>
                      <a:tailEnd type="none" w="med" len="med"/>
                    </a:lnB>
                    <a:solidFill>
                      <a:schemeClr val="accent5">
                        <a:lumMod val="20000"/>
                        <a:lumOff val="80000"/>
                      </a:schemeClr>
                    </a:solidFill>
                  </a:tcPr>
                </a:tc>
              </a:tr>
              <a:tr h="0">
                <a:tc vMerge="1">
                  <a:txBody>
                    <a:bodyPr/>
                    <a:lstStyle/>
                    <a:p>
                      <a:endParaRPr kumimoji="1" lang="ja-JP" altLang="en-US"/>
                    </a:p>
                  </a:txBody>
                  <a:tcPr/>
                </a:tc>
                <a:tc>
                  <a:txBody>
                    <a:bodyPr/>
                    <a:lstStyle/>
                    <a:p>
                      <a:pPr lvl="0"/>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（２）夜間景観、デザインのあり方を検討する仕組みづくり</a:t>
                      </a:r>
                      <a:endParaRPr lang="en-US" altLang="ja-JP" sz="1400" dirty="0" smtClean="0">
                        <a:solidFill>
                          <a:schemeClr val="tx1"/>
                        </a:solidFill>
                        <a:latin typeface="HGP創英角ｺﾞｼｯｸUB" panose="020B0900000000000000" pitchFamily="50" charset="-128"/>
                        <a:ea typeface="HGP創英角ｺﾞｼｯｸUB" panose="020B0900000000000000" pitchFamily="50" charset="-128"/>
                      </a:endParaRPr>
                    </a:p>
                  </a:txBody>
                  <a:tcPr>
                    <a:lnT w="635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6" name="グループ化 5"/>
          <p:cNvGrpSpPr/>
          <p:nvPr/>
        </p:nvGrpSpPr>
        <p:grpSpPr>
          <a:xfrm>
            <a:off x="272556" y="2830984"/>
            <a:ext cx="1505972" cy="659762"/>
            <a:chOff x="813386" y="2149367"/>
            <a:chExt cx="1554966" cy="659762"/>
          </a:xfrm>
        </p:grpSpPr>
        <p:sp>
          <p:nvSpPr>
            <p:cNvPr id="17" name="テキスト ボックス 16"/>
            <p:cNvSpPr txBox="1"/>
            <p:nvPr/>
          </p:nvSpPr>
          <p:spPr>
            <a:xfrm>
              <a:off x="813386" y="2149367"/>
              <a:ext cx="1554966" cy="65976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sz="1800">
                  <a:solidFill>
                    <a:schemeClr val="bg1"/>
                  </a:solidFill>
                  <a:latin typeface="HGP創英角ｺﾞｼｯｸUB" pitchFamily="50" charset="-128"/>
                  <a:ea typeface="HGP創英角ｺﾞｼｯｸUB" pitchFamily="50" charset="-128"/>
                </a:rPr>
                <a:t>光の都市軸</a:t>
              </a:r>
              <a:endParaRPr lang="en-US" altLang="ja-JP" sz="1800" dirty="0">
                <a:solidFill>
                  <a:schemeClr val="bg1"/>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1133569" y="2517890"/>
              <a:ext cx="919089" cy="226591"/>
            </a:xfrm>
            <a:prstGeom prst="rect">
              <a:avLst/>
            </a:prstGeom>
            <a:noFill/>
            <a:ln>
              <a:solidFill>
                <a:schemeClr val="tx1"/>
              </a:solidFill>
              <a:prstDash val="sysDash"/>
            </a:ln>
          </p:spPr>
          <p:txBody>
            <a:bodyPr wrap="none" lIns="36000" tIns="36000" rIns="36000" bIns="36000" rtlCol="0">
              <a:spAutoFit/>
            </a:bodyPr>
            <a:lstStyle/>
            <a:p>
              <a:pPr algn="ctr"/>
              <a:r>
                <a:rPr kumimoji="1" lang="ja-JP" altLang="en-US" sz="1000">
                  <a:latin typeface="HGP創英角ｺﾞｼｯｸUB" panose="020B0900000000000000" pitchFamily="50" charset="-128"/>
                </a:rPr>
                <a:t>キーワード：日常</a:t>
              </a:r>
            </a:p>
          </p:txBody>
        </p:sp>
      </p:grpSp>
      <p:grpSp>
        <p:nvGrpSpPr>
          <p:cNvPr id="9" name="グループ化 8"/>
          <p:cNvGrpSpPr/>
          <p:nvPr/>
        </p:nvGrpSpPr>
        <p:grpSpPr>
          <a:xfrm>
            <a:off x="272556" y="5569321"/>
            <a:ext cx="1505972" cy="659762"/>
            <a:chOff x="731924" y="6455261"/>
            <a:chExt cx="1554966" cy="659762"/>
          </a:xfrm>
        </p:grpSpPr>
        <p:sp>
          <p:nvSpPr>
            <p:cNvPr id="19" name="テキスト ボックス 18"/>
            <p:cNvSpPr txBox="1"/>
            <p:nvPr/>
          </p:nvSpPr>
          <p:spPr>
            <a:xfrm>
              <a:off x="731924" y="6455261"/>
              <a:ext cx="1554966" cy="65976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sz="1800" dirty="0">
                  <a:solidFill>
                    <a:schemeClr val="bg1"/>
                  </a:solidFill>
                  <a:latin typeface="HGP創英角ｺﾞｼｯｸUB" pitchFamily="50" charset="-128"/>
                  <a:ea typeface="HGP創英角ｺﾞｼｯｸUB" pitchFamily="50" charset="-128"/>
                </a:rPr>
                <a:t>光</a:t>
              </a:r>
              <a:r>
                <a:rPr lang="ja-JP" altLang="en-US" sz="1800">
                  <a:solidFill>
                    <a:schemeClr val="bg1"/>
                  </a:solidFill>
                  <a:latin typeface="HGP創英角ｺﾞｼｯｸUB" pitchFamily="50" charset="-128"/>
                  <a:ea typeface="HGP創英角ｺﾞｼｯｸUB" pitchFamily="50" charset="-128"/>
                </a:rPr>
                <a:t>の暦</a:t>
              </a:r>
              <a:endParaRPr lang="en-US" altLang="ja-JP" sz="1800" dirty="0">
                <a:solidFill>
                  <a:schemeClr val="bg1"/>
                </a:solidFill>
                <a:latin typeface="HGP創英角ｺﾞｼｯｸUB" pitchFamily="50" charset="-128"/>
                <a:ea typeface="HGP創英角ｺﾞｼｯｸUB" pitchFamily="50" charset="-128"/>
              </a:endParaRPr>
            </a:p>
          </p:txBody>
        </p:sp>
        <p:sp>
          <p:nvSpPr>
            <p:cNvPr id="21" name="テキスト ボックス 20"/>
            <p:cNvSpPr txBox="1"/>
            <p:nvPr/>
          </p:nvSpPr>
          <p:spPr>
            <a:xfrm>
              <a:off x="987987" y="6844623"/>
              <a:ext cx="1047329" cy="226591"/>
            </a:xfrm>
            <a:prstGeom prst="rect">
              <a:avLst/>
            </a:prstGeom>
            <a:noFill/>
            <a:ln>
              <a:solidFill>
                <a:schemeClr val="tx1"/>
              </a:solidFill>
              <a:prstDash val="sysDash"/>
            </a:ln>
          </p:spPr>
          <p:txBody>
            <a:bodyPr wrap="none" lIns="36000" tIns="36000" rIns="36000" bIns="36000" rtlCol="0">
              <a:spAutoFit/>
            </a:bodyPr>
            <a:lstStyle/>
            <a:p>
              <a:pPr algn="ctr"/>
              <a:r>
                <a:rPr kumimoji="1" lang="ja-JP" altLang="en-US" sz="1000">
                  <a:latin typeface="HGP創英角ｺﾞｼｯｸUB" panose="020B0900000000000000" pitchFamily="50" charset="-128"/>
                </a:rPr>
                <a:t>キーワード：非日常</a:t>
              </a:r>
            </a:p>
          </p:txBody>
        </p:sp>
      </p:grpSp>
      <p:grpSp>
        <p:nvGrpSpPr>
          <p:cNvPr id="5" name="グループ化 4"/>
          <p:cNvGrpSpPr/>
          <p:nvPr/>
        </p:nvGrpSpPr>
        <p:grpSpPr>
          <a:xfrm>
            <a:off x="272556" y="6520283"/>
            <a:ext cx="1505972" cy="1029320"/>
            <a:chOff x="731924" y="7501598"/>
            <a:chExt cx="1554966" cy="1029320"/>
          </a:xfrm>
        </p:grpSpPr>
        <p:sp>
          <p:nvSpPr>
            <p:cNvPr id="20" name="テキスト ボックス 19"/>
            <p:cNvSpPr txBox="1"/>
            <p:nvPr/>
          </p:nvSpPr>
          <p:spPr>
            <a:xfrm>
              <a:off x="731924" y="7501598"/>
              <a:ext cx="1554966" cy="102932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sz="1800">
                  <a:solidFill>
                    <a:schemeClr val="bg1"/>
                  </a:solidFill>
                  <a:latin typeface="HGP創英角ｺﾞｼｯｸUB" pitchFamily="50" charset="-128"/>
                  <a:ea typeface="HGP創英角ｺﾞｼｯｸUB" pitchFamily="50" charset="-128"/>
                </a:rPr>
                <a:t>光百景</a:t>
              </a:r>
              <a:endParaRPr lang="en-US" altLang="ja-JP" sz="1800" dirty="0">
                <a:solidFill>
                  <a:schemeClr val="bg1"/>
                </a:solidFill>
                <a:latin typeface="HGP創英角ｺﾞｼｯｸUB" pitchFamily="50" charset="-128"/>
                <a:ea typeface="HGP創英角ｺﾞｼｯｸUB" pitchFamily="50" charset="-128"/>
              </a:endParaRPr>
            </a:p>
          </p:txBody>
        </p:sp>
        <p:sp>
          <p:nvSpPr>
            <p:cNvPr id="22" name="テキスト ボックス 21"/>
            <p:cNvSpPr txBox="1"/>
            <p:nvPr/>
          </p:nvSpPr>
          <p:spPr>
            <a:xfrm>
              <a:off x="784452" y="7946850"/>
              <a:ext cx="1453444" cy="534368"/>
            </a:xfrm>
            <a:prstGeom prst="rect">
              <a:avLst/>
            </a:prstGeom>
            <a:noFill/>
            <a:ln>
              <a:solidFill>
                <a:schemeClr val="tx1"/>
              </a:solidFill>
              <a:prstDash val="sysDash"/>
            </a:ln>
          </p:spPr>
          <p:txBody>
            <a:bodyPr wrap="square" lIns="36000" tIns="36000" rIns="36000" bIns="36000" rtlCol="0">
              <a:spAutoFit/>
            </a:bodyPr>
            <a:lstStyle/>
            <a:p>
              <a:r>
                <a:rPr kumimoji="1" lang="ja-JP" altLang="en-US" sz="1000">
                  <a:latin typeface="HGP創英角ｺﾞｼｯｸUB" panose="020B0900000000000000" pitchFamily="50" charset="-128"/>
                </a:rPr>
                <a:t>キーワード</a:t>
              </a:r>
              <a:r>
                <a:rPr lang="ja-JP" altLang="en-US" sz="1000">
                  <a:latin typeface="HGP創英角ｺﾞｼｯｸUB" panose="020B0900000000000000" pitchFamily="50" charset="-128"/>
                </a:rPr>
                <a:t>：</a:t>
              </a:r>
              <a:r>
                <a:rPr lang="ja-JP" altLang="en-US" sz="1000" smtClean="0">
                  <a:latin typeface="HGP創英角ｺﾞｼｯｸUB" panose="020B0900000000000000" pitchFamily="50" charset="-128"/>
                </a:rPr>
                <a:t>マーケティング</a:t>
              </a:r>
              <a:r>
                <a:rPr lang="en-US" altLang="ja-JP" sz="1000" smtClean="0">
                  <a:latin typeface="HGP創英角ｺﾞｼｯｸUB" panose="020B0900000000000000" pitchFamily="50" charset="-128"/>
                </a:rPr>
                <a:t>/</a:t>
              </a:r>
              <a:r>
                <a:rPr lang="ja-JP" altLang="en-US" sz="1000" smtClean="0">
                  <a:latin typeface="HGP創英角ｺﾞｼｯｸUB" panose="020B0900000000000000" pitchFamily="50" charset="-128"/>
                </a:rPr>
                <a:t>ブランディング</a:t>
              </a:r>
              <a:r>
                <a:rPr lang="en-US" altLang="ja-JP" sz="1000" smtClean="0">
                  <a:latin typeface="HGP創英角ｺﾞｼｯｸUB" panose="020B0900000000000000" pitchFamily="50" charset="-128"/>
                </a:rPr>
                <a:t>/</a:t>
              </a:r>
              <a:r>
                <a:rPr lang="ja-JP" altLang="en-US" sz="1000" smtClean="0">
                  <a:latin typeface="HGP創英角ｺﾞｼｯｸUB" panose="020B0900000000000000" pitchFamily="50" charset="-128"/>
                </a:rPr>
                <a:t>プロモーション</a:t>
              </a:r>
              <a:endParaRPr kumimoji="1" lang="ja-JP" altLang="en-US" sz="1000">
                <a:latin typeface="HGP創英角ｺﾞｼｯｸUB" panose="020B0900000000000000" pitchFamily="50" charset="-128"/>
              </a:endParaRPr>
            </a:p>
          </p:txBody>
        </p:sp>
      </p:grpSp>
      <p:sp>
        <p:nvSpPr>
          <p:cNvPr id="15" name="テキスト ボックス 14"/>
          <p:cNvSpPr txBox="1"/>
          <p:nvPr/>
        </p:nvSpPr>
        <p:spPr>
          <a:xfrm>
            <a:off x="267420" y="7824936"/>
            <a:ext cx="1511108" cy="1094773"/>
          </a:xfrm>
          <a:prstGeom prst="rect">
            <a:avLst/>
          </a:prstGeom>
          <a:solidFill>
            <a:schemeClr val="bg1"/>
          </a:solidFill>
          <a:ln w="19050">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ja-JP" altLang="en-US" sz="1600" smtClean="0">
                <a:solidFill>
                  <a:schemeClr val="tx1"/>
                </a:solidFill>
                <a:latin typeface="HGP創英角ｺﾞｼｯｸUB" panose="020B0900000000000000" pitchFamily="50" charset="-128"/>
                <a:ea typeface="HGP創英角ｺﾞｼｯｸUB" panose="020B0900000000000000" pitchFamily="50" charset="-128"/>
              </a:rPr>
              <a:t>永続的な</a:t>
            </a:r>
            <a:endParaRPr lang="en-US" altLang="ja-JP" sz="160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600" smtClean="0">
                <a:solidFill>
                  <a:schemeClr val="tx1"/>
                </a:solidFill>
                <a:latin typeface="HGP創英角ｺﾞｼｯｸUB" panose="020B0900000000000000" pitchFamily="50" charset="-128"/>
                <a:ea typeface="HGP創英角ｺﾞｼｯｸUB" panose="020B0900000000000000" pitchFamily="50" charset="-128"/>
              </a:rPr>
              <a:t>景観形成に</a:t>
            </a:r>
            <a:endParaRPr lang="en-US" altLang="ja-JP" sz="160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600" smtClean="0">
                <a:solidFill>
                  <a:schemeClr val="tx1"/>
                </a:solidFill>
                <a:latin typeface="HGP創英角ｺﾞｼｯｸUB" panose="020B0900000000000000" pitchFamily="50" charset="-128"/>
                <a:ea typeface="HGP創英角ｺﾞｼｯｸUB" panose="020B0900000000000000" pitchFamily="50" charset="-128"/>
              </a:rPr>
              <a:t>向けた取り組み</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2" name="ホームベース 31"/>
          <p:cNvSpPr/>
          <p:nvPr/>
        </p:nvSpPr>
        <p:spPr>
          <a:xfrm>
            <a:off x="1937117" y="2305351"/>
            <a:ext cx="6382499" cy="390566"/>
          </a:xfrm>
          <a:prstGeom prst="homePlate">
            <a:avLst>
              <a:gd name="adj" fmla="val 34903"/>
            </a:avLst>
          </a:prstGeom>
          <a:solidFill>
            <a:srgbClr val="FFC00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　　第３フェーズ</a:t>
            </a:r>
            <a:r>
              <a:rPr lang="ja-JP" altLang="en-US" dirty="0" smtClean="0">
                <a:solidFill>
                  <a:schemeClr val="tx1"/>
                </a:solidFill>
                <a:latin typeface="HGP創英角ｺﾞｼｯｸUB" panose="020B0900000000000000" pitchFamily="50" charset="-128"/>
                <a:ea typeface="HGP創英角ｺﾞｼｯｸUB" panose="020B0900000000000000" pitchFamily="50" charset="-128"/>
              </a:rPr>
              <a:t>（２０１７年～２０１９年）</a:t>
            </a:r>
            <a:endParaRPr lang="ja-JP" altLang="en-US" sz="105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5" name="テキスト ボックス 34"/>
          <p:cNvSpPr txBox="1"/>
          <p:nvPr/>
        </p:nvSpPr>
        <p:spPr>
          <a:xfrm>
            <a:off x="424136" y="1193672"/>
            <a:ext cx="1956289" cy="338554"/>
          </a:xfrm>
          <a:prstGeom prst="rect">
            <a:avLst/>
          </a:prstGeom>
          <a:solidFill>
            <a:srgbClr val="FFC000"/>
          </a:solidFill>
          <a:ln w="19050">
            <a:noFill/>
          </a:ln>
        </p:spPr>
        <p:txBody>
          <a:bodyPr wrap="square" rtlCol="0">
            <a:spAutoFit/>
          </a:bodyPr>
          <a:lstStyle/>
          <a:p>
            <a:pPr algn="ctr"/>
            <a:r>
              <a:rPr kumimoji="1" lang="ja-JP" altLang="en-US" sz="1600" dirty="0">
                <a:latin typeface="HGP創英角ｺﾞｼｯｸUB" panose="020B0900000000000000" pitchFamily="50" charset="-128"/>
              </a:rPr>
              <a:t>検討項目</a:t>
            </a:r>
          </a:p>
        </p:txBody>
      </p:sp>
      <p:sp>
        <p:nvSpPr>
          <p:cNvPr id="38" name="テキスト ボックス 9"/>
          <p:cNvSpPr txBox="1">
            <a:spLocks noChangeArrowheads="1"/>
          </p:cNvSpPr>
          <p:nvPr/>
        </p:nvSpPr>
        <p:spPr bwMode="auto">
          <a:xfrm>
            <a:off x="2576398" y="1121753"/>
            <a:ext cx="10225202" cy="1045351"/>
          </a:xfrm>
          <a:prstGeom prst="rect">
            <a:avLst/>
          </a:prstGeom>
          <a:noFill/>
          <a:ln w="19050">
            <a:noFill/>
            <a:prstDash val="solid"/>
            <a:miter lim="800000"/>
            <a:headEnd/>
            <a:tailEnd/>
          </a:ln>
        </p:spPr>
        <p:txBody>
          <a:bodyPr wrap="square" anchor="t" anchorCtr="0">
            <a:spAutoFit/>
          </a:bodyPr>
          <a:lstStyle/>
          <a:p>
            <a:pPr marL="352425" indent="-257175">
              <a:lnSpc>
                <a:spcPct val="120000"/>
              </a:lnSpc>
              <a:buFont typeface="+mj-lt"/>
              <a:buAutoNum type="arabicPeriod"/>
            </a:pPr>
            <a:r>
              <a:rPr lang="ja-JP" altLang="en-US" sz="1700" dirty="0" smtClean="0">
                <a:latin typeface="HGP創英角ｺﾞｼｯｸUB" panose="020B0900000000000000" pitchFamily="50" charset="-128"/>
              </a:rPr>
              <a:t>各エリア</a:t>
            </a:r>
            <a:r>
              <a:rPr lang="ja-JP" altLang="en-US" sz="1700" dirty="0">
                <a:latin typeface="HGP創英角ｺﾞｼｯｸUB" panose="020B0900000000000000" pitchFamily="50" charset="-128"/>
              </a:rPr>
              <a:t>の個性を際立たせる光</a:t>
            </a:r>
            <a:r>
              <a:rPr lang="ja-JP" altLang="en-US" sz="1700" dirty="0" smtClean="0">
                <a:latin typeface="HGP創英角ｺﾞｼｯｸUB" panose="020B0900000000000000" pitchFamily="50" charset="-128"/>
              </a:rPr>
              <a:t>のあり方</a:t>
            </a:r>
            <a:r>
              <a:rPr lang="ja-JP" altLang="en-US" sz="1700" dirty="0">
                <a:latin typeface="HGP創英角ｺﾞｼｯｸUB" panose="020B0900000000000000" pitchFamily="50" charset="-128"/>
              </a:rPr>
              <a:t>や官民によるエリアコンセプトに基づく施策の検討</a:t>
            </a:r>
            <a:endParaRPr lang="en-US" altLang="ja-JP" sz="1700" dirty="0">
              <a:latin typeface="HGP創英角ｺﾞｼｯｸUB" panose="020B0900000000000000" pitchFamily="50" charset="-128"/>
            </a:endParaRPr>
          </a:p>
          <a:p>
            <a:pPr marL="352425" indent="-257175">
              <a:lnSpc>
                <a:spcPct val="120000"/>
              </a:lnSpc>
              <a:buFont typeface="+mj-lt"/>
              <a:buAutoNum type="arabicPeriod"/>
            </a:pPr>
            <a:r>
              <a:rPr lang="ja-JP" altLang="en-US" sz="1700" dirty="0">
                <a:latin typeface="HGP創英角ｺﾞｼｯｸUB" panose="020B0900000000000000" pitchFamily="50" charset="-128"/>
              </a:rPr>
              <a:t>日常と非日常の２つの視点における光景観づくりと官民の視点における活かし方（目的と効果）の検討</a:t>
            </a:r>
            <a:endParaRPr lang="en-US" altLang="ja-JP" sz="1700" dirty="0">
              <a:latin typeface="HGP創英角ｺﾞｼｯｸUB" panose="020B0900000000000000" pitchFamily="50" charset="-128"/>
            </a:endParaRPr>
          </a:p>
          <a:p>
            <a:pPr marL="352425" indent="-257175">
              <a:lnSpc>
                <a:spcPct val="120000"/>
              </a:lnSpc>
              <a:buFont typeface="+mj-lt"/>
              <a:buAutoNum type="arabicPeriod"/>
            </a:pPr>
            <a:r>
              <a:rPr lang="ja-JP" altLang="en-US" sz="1700" dirty="0">
                <a:latin typeface="HGP創英角ｺﾞｼｯｸUB" panose="020B0900000000000000" pitchFamily="50" charset="-128"/>
              </a:rPr>
              <a:t>国内外からの交流人口拡大に向けた観光地域まちづくりと都市プロモーションの活性化</a:t>
            </a:r>
          </a:p>
        </p:txBody>
      </p:sp>
      <p:sp>
        <p:nvSpPr>
          <p:cNvPr id="31" name="テキスト ボックス 30"/>
          <p:cNvSpPr txBox="1"/>
          <p:nvPr/>
        </p:nvSpPr>
        <p:spPr>
          <a:xfrm>
            <a:off x="2000617" y="4275460"/>
            <a:ext cx="3964407" cy="307777"/>
          </a:xfrm>
          <a:prstGeom prst="rect">
            <a:avLst/>
          </a:prstGeom>
          <a:solidFill>
            <a:srgbClr val="FFCC66"/>
          </a:solidFill>
          <a:ln w="19050">
            <a:solidFill>
              <a:schemeClr val="tx1"/>
            </a:solidFill>
          </a:ln>
        </p:spPr>
        <p:txBody>
          <a:bodyPr wrap="square">
            <a:spAutoFit/>
          </a:bodyPr>
          <a:lstStyle/>
          <a:p>
            <a:r>
              <a:rPr lang="ja-JP" altLang="en-US" sz="1400" dirty="0" smtClean="0">
                <a:latin typeface="HGP創英角ｺﾞｼｯｸUB" panose="020B0900000000000000" pitchFamily="50" charset="-128"/>
              </a:rPr>
              <a:t>エリア</a:t>
            </a:r>
            <a:r>
              <a:rPr lang="ja-JP" altLang="en-US" sz="1400" dirty="0">
                <a:latin typeface="HGP創英角ｺﾞｼｯｸUB" panose="020B0900000000000000" pitchFamily="50" charset="-128"/>
              </a:rPr>
              <a:t>別　光のまちづくり</a:t>
            </a:r>
            <a:r>
              <a:rPr lang="ja-JP" altLang="en-US" sz="1400" dirty="0" smtClean="0">
                <a:latin typeface="HGP創英角ｺﾞｼｯｸUB" panose="020B0900000000000000" pitchFamily="50" charset="-128"/>
              </a:rPr>
              <a:t>ガイドラインの策定</a:t>
            </a:r>
            <a:endParaRPr lang="ja-JP" altLang="en-US" sz="1400" dirty="0">
              <a:latin typeface="HGP創英角ｺﾞｼｯｸUB" panose="020B0900000000000000" pitchFamily="50" charset="-128"/>
            </a:endParaRPr>
          </a:p>
        </p:txBody>
      </p:sp>
      <p:sp>
        <p:nvSpPr>
          <p:cNvPr id="11" name="正方形/長方形 10"/>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n-ea"/>
              </a:rPr>
              <a:t>２</a:t>
            </a:r>
            <a:endParaRPr kumimoji="1" lang="ja-JP" altLang="en-US" sz="2400" dirty="0">
              <a:solidFill>
                <a:schemeClr val="tx1"/>
              </a:solidFill>
              <a:latin typeface="+mn-ea"/>
            </a:endParaRPr>
          </a:p>
        </p:txBody>
      </p:sp>
      <p:sp>
        <p:nvSpPr>
          <p:cNvPr id="27" name="テキスト ボックス 26"/>
          <p:cNvSpPr txBox="1"/>
          <p:nvPr/>
        </p:nvSpPr>
        <p:spPr>
          <a:xfrm>
            <a:off x="8339821" y="2228330"/>
            <a:ext cx="695634" cy="3706316"/>
          </a:xfrm>
          <a:prstGeom prst="rect">
            <a:avLst/>
          </a:prstGeom>
          <a:solidFill>
            <a:schemeClr val="accent6">
              <a:lumMod val="75000"/>
            </a:schemeClr>
          </a:solidFill>
          <a:ln w="38100">
            <a:solidFill>
              <a:schemeClr val="bg1"/>
            </a:solidFill>
          </a:ln>
        </p:spPr>
        <p:txBody>
          <a:bodyPr vert="eaVert" wrap="square" rtlCol="0" anchor="ctr" anchorCtr="0">
            <a:noAutofit/>
          </a:bodyPr>
          <a:lstStyle/>
          <a:p>
            <a:r>
              <a:rPr lang="ja-JP" altLang="en-US" sz="1600" dirty="0" smtClean="0">
                <a:solidFill>
                  <a:srgbClr val="FFFF00"/>
                </a:solidFill>
                <a:latin typeface="HGP創英角ｺﾞｼｯｸUB" panose="020B0900000000000000" pitchFamily="50" charset="-128"/>
              </a:rPr>
              <a:t>　　　　　　官民協働によるまちづくり元年</a:t>
            </a:r>
            <a:endParaRPr lang="en-US" altLang="ja-JP" sz="1600" dirty="0" smtClean="0">
              <a:solidFill>
                <a:srgbClr val="FFFF00"/>
              </a:solidFill>
              <a:latin typeface="HGP創英角ｺﾞｼｯｸUB" panose="020B0900000000000000" pitchFamily="50" charset="-128"/>
            </a:endParaRPr>
          </a:p>
          <a:p>
            <a:r>
              <a:rPr lang="ja-JP" altLang="en-US" dirty="0" smtClean="0">
                <a:solidFill>
                  <a:srgbClr val="FFFF00"/>
                </a:solidFill>
                <a:latin typeface="HGP創英角ｺﾞｼｯｸUB" panose="020B0900000000000000" pitchFamily="50" charset="-128"/>
              </a:rPr>
              <a:t>　　　　　　　　（大阪・水+光の都市博（仮称） ）</a:t>
            </a:r>
            <a:endParaRPr kumimoji="1" lang="ja-JP" altLang="en-US" dirty="0" smtClean="0">
              <a:solidFill>
                <a:srgbClr val="FFFF00"/>
              </a:solidFill>
              <a:latin typeface="HGP創英角ｺﾞｼｯｸUB" panose="020B0900000000000000" pitchFamily="50" charset="-128"/>
            </a:endParaRPr>
          </a:p>
        </p:txBody>
      </p:sp>
      <p:sp>
        <p:nvSpPr>
          <p:cNvPr id="36" name="テキスト ボックス 35"/>
          <p:cNvSpPr txBox="1"/>
          <p:nvPr/>
        </p:nvSpPr>
        <p:spPr>
          <a:xfrm>
            <a:off x="8319616" y="6370051"/>
            <a:ext cx="738664" cy="2810337"/>
          </a:xfrm>
          <a:prstGeom prst="rect">
            <a:avLst/>
          </a:prstGeom>
          <a:solidFill>
            <a:srgbClr val="0070C0"/>
          </a:solidFill>
          <a:ln w="19050">
            <a:solidFill>
              <a:srgbClr val="0070C0"/>
            </a:solidFill>
          </a:ln>
        </p:spPr>
        <p:txBody>
          <a:bodyPr vert="eaVert" wrap="square" rtlCol="0">
            <a:spAutoFit/>
          </a:bodyPr>
          <a:lstStyle/>
          <a:p>
            <a:pPr algn="ctr"/>
            <a:r>
              <a:rPr lang="ja-JP" altLang="en-US" sz="1800" dirty="0">
                <a:solidFill>
                  <a:srgbClr val="FFFF00"/>
                </a:solidFill>
                <a:latin typeface="HGP創英角ｺﾞｼｯｸUB" panose="020B0900000000000000" pitchFamily="50" charset="-128"/>
              </a:rPr>
              <a:t>水と光の首都</a:t>
            </a:r>
            <a:r>
              <a:rPr lang="ja-JP" altLang="en-US" sz="1800" dirty="0" smtClean="0">
                <a:solidFill>
                  <a:srgbClr val="FFFF00"/>
                </a:solidFill>
                <a:latin typeface="HGP創英角ｺﾞｼｯｸUB" panose="020B0900000000000000" pitchFamily="50" charset="-128"/>
              </a:rPr>
              <a:t>大阪</a:t>
            </a:r>
            <a:endParaRPr lang="en-US" altLang="ja-JP" sz="1800" dirty="0" smtClean="0">
              <a:solidFill>
                <a:srgbClr val="FFFF00"/>
              </a:solidFill>
              <a:latin typeface="HGP創英角ｺﾞｼｯｸUB" panose="020B0900000000000000" pitchFamily="50" charset="-128"/>
            </a:endParaRPr>
          </a:p>
          <a:p>
            <a:pPr algn="ctr"/>
            <a:r>
              <a:rPr lang="ja-JP" altLang="en-US" sz="1800" dirty="0">
                <a:solidFill>
                  <a:srgbClr val="FFFF00"/>
                </a:solidFill>
                <a:latin typeface="HGP創英角ｺﾞｼｯｸUB" panose="020B0900000000000000" pitchFamily="50" charset="-128"/>
              </a:rPr>
              <a:t>　</a:t>
            </a:r>
            <a:r>
              <a:rPr lang="ja-JP" altLang="en-US" sz="1800" dirty="0" smtClean="0">
                <a:solidFill>
                  <a:srgbClr val="FFFF00"/>
                </a:solidFill>
                <a:latin typeface="HGP創英角ｺﾞｼｯｸUB" panose="020B0900000000000000" pitchFamily="50" charset="-128"/>
              </a:rPr>
              <a:t>　　　　　　　の実現へ</a:t>
            </a:r>
            <a:endParaRPr lang="ja-JP" altLang="en-US" sz="1800" dirty="0">
              <a:solidFill>
                <a:srgbClr val="FFFF00"/>
              </a:solidFill>
              <a:latin typeface="HGP創英角ｺﾞｼｯｸUB" panose="020B0900000000000000" pitchFamily="50" charset="-128"/>
            </a:endParaRPr>
          </a:p>
        </p:txBody>
      </p:sp>
      <p:sp>
        <p:nvSpPr>
          <p:cNvPr id="42" name="二等辺三角形 41"/>
          <p:cNvSpPr/>
          <p:nvPr/>
        </p:nvSpPr>
        <p:spPr>
          <a:xfrm rot="10800000">
            <a:off x="8563807" y="6044754"/>
            <a:ext cx="267986" cy="205128"/>
          </a:xfrm>
          <a:prstGeom prst="triangle">
            <a:avLst>
              <a:gd name="adj" fmla="val 4687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8332316" y="2342729"/>
            <a:ext cx="758541" cy="646331"/>
          </a:xfrm>
          <a:prstGeom prst="rect">
            <a:avLst/>
          </a:prstGeom>
          <a:noFill/>
        </p:spPr>
        <p:txBody>
          <a:bodyPr wrap="none" rtlCol="0">
            <a:spAutoFit/>
          </a:bodyPr>
          <a:lstStyle/>
          <a:p>
            <a:r>
              <a:rPr kumimoji="1" lang="en-US" altLang="ja-JP" dirty="0" smtClean="0">
                <a:latin typeface="HGP創英角ｺﾞｼｯｸUB" panose="020B0900000000000000" pitchFamily="50" charset="-128"/>
              </a:rPr>
              <a:t>2020</a:t>
            </a:r>
            <a:r>
              <a:rPr kumimoji="1" lang="ja-JP" altLang="en-US" dirty="0" smtClean="0">
                <a:latin typeface="HGP創英角ｺﾞｼｯｸUB" panose="020B0900000000000000" pitchFamily="50" charset="-128"/>
              </a:rPr>
              <a:t>年</a:t>
            </a:r>
            <a:endParaRPr kumimoji="1" lang="en-US" altLang="ja-JP" dirty="0" smtClean="0">
              <a:latin typeface="HGP創英角ｺﾞｼｯｸUB" panose="020B0900000000000000" pitchFamily="50" charset="-128"/>
            </a:endParaRPr>
          </a:p>
          <a:p>
            <a:r>
              <a:rPr kumimoji="1" lang="ja-JP" altLang="en-US" dirty="0" smtClean="0">
                <a:latin typeface="HGP創英角ｺﾞｼｯｸUB" panose="020B0900000000000000" pitchFamily="50" charset="-128"/>
              </a:rPr>
              <a:t>に向けた</a:t>
            </a:r>
            <a:endParaRPr kumimoji="1" lang="en-US" altLang="ja-JP" dirty="0" smtClean="0">
              <a:latin typeface="HGP創英角ｺﾞｼｯｸUB" panose="020B0900000000000000" pitchFamily="50" charset="-128"/>
            </a:endParaRPr>
          </a:p>
          <a:p>
            <a:r>
              <a:rPr kumimoji="1" lang="ja-JP" altLang="en-US" dirty="0" smtClean="0">
                <a:latin typeface="HGP創英角ｺﾞｼｯｸUB" panose="020B0900000000000000" pitchFamily="50" charset="-128"/>
              </a:rPr>
              <a:t>目標</a:t>
            </a:r>
          </a:p>
        </p:txBody>
      </p:sp>
      <p:sp>
        <p:nvSpPr>
          <p:cNvPr id="41" name="テキスト ボックス 9"/>
          <p:cNvSpPr txBox="1">
            <a:spLocks noChangeArrowheads="1"/>
          </p:cNvSpPr>
          <p:nvPr/>
        </p:nvSpPr>
        <p:spPr bwMode="auto">
          <a:xfrm>
            <a:off x="2621396" y="692247"/>
            <a:ext cx="9620014" cy="380553"/>
          </a:xfrm>
          <a:prstGeom prst="rect">
            <a:avLst/>
          </a:prstGeom>
          <a:noFill/>
          <a:ln w="19050">
            <a:noFill/>
            <a:prstDash val="solid"/>
            <a:miter lim="800000"/>
            <a:headEnd/>
            <a:tailEnd/>
          </a:ln>
        </p:spPr>
        <p:txBody>
          <a:bodyPr wrap="square" anchor="t" anchorCtr="0">
            <a:spAutoFit/>
          </a:bodyPr>
          <a:lstStyle/>
          <a:p>
            <a:pPr marL="95250">
              <a:lnSpc>
                <a:spcPct val="120000"/>
              </a:lnSpc>
            </a:pPr>
            <a:r>
              <a:rPr lang="ja-JP" altLang="en-US" sz="1800" dirty="0" smtClean="0">
                <a:solidFill>
                  <a:srgbClr val="7030A0"/>
                </a:solidFill>
                <a:latin typeface="HGP創英角ｺﾞｼｯｸUB" panose="020B0900000000000000" pitchFamily="50" charset="-128"/>
              </a:rPr>
              <a:t>２０２０年、官民協働によるまちづくり元年を目標とし、「</a:t>
            </a:r>
            <a:r>
              <a:rPr lang="ja-JP" altLang="en-US" sz="1800" dirty="0">
                <a:solidFill>
                  <a:srgbClr val="7030A0"/>
                </a:solidFill>
                <a:latin typeface="HGP創英角ｺﾞｼｯｸUB" panose="020B0900000000000000" pitchFamily="50" charset="-128"/>
              </a:rPr>
              <a:t>水と光の首都大阪</a:t>
            </a:r>
            <a:r>
              <a:rPr lang="ja-JP" altLang="en-US" sz="1800" dirty="0" smtClean="0">
                <a:solidFill>
                  <a:srgbClr val="7030A0"/>
                </a:solidFill>
                <a:latin typeface="HGP創英角ｺﾞｼｯｸUB" panose="020B0900000000000000" pitchFamily="50" charset="-128"/>
              </a:rPr>
              <a:t>」ブランド</a:t>
            </a:r>
            <a:r>
              <a:rPr lang="ja-JP" altLang="en-US" sz="1800" dirty="0">
                <a:solidFill>
                  <a:srgbClr val="7030A0"/>
                </a:solidFill>
                <a:latin typeface="HGP創英角ｺﾞｼｯｸUB" panose="020B0900000000000000" pitchFamily="50" charset="-128"/>
              </a:rPr>
              <a:t>確立を</a:t>
            </a:r>
            <a:r>
              <a:rPr lang="ja-JP" altLang="en-US" sz="1800" dirty="0" smtClean="0">
                <a:solidFill>
                  <a:srgbClr val="7030A0"/>
                </a:solidFill>
                <a:latin typeface="HGP創英角ｺﾞｼｯｸUB" panose="020B0900000000000000" pitchFamily="50" charset="-128"/>
              </a:rPr>
              <a:t>目指す</a:t>
            </a:r>
            <a:endParaRPr lang="ja-JP" altLang="en-US" sz="1800" dirty="0">
              <a:solidFill>
                <a:srgbClr val="7030A0"/>
              </a:solidFill>
              <a:latin typeface="HGP創英角ｺﾞｼｯｸUB" panose="020B0900000000000000" pitchFamily="50" charset="-128"/>
            </a:endParaRPr>
          </a:p>
        </p:txBody>
      </p:sp>
      <p:sp>
        <p:nvSpPr>
          <p:cNvPr id="28" name="テキスト ボックス 27"/>
          <p:cNvSpPr txBox="1"/>
          <p:nvPr/>
        </p:nvSpPr>
        <p:spPr>
          <a:xfrm>
            <a:off x="2000617" y="8226001"/>
            <a:ext cx="3964407" cy="307777"/>
          </a:xfrm>
          <a:prstGeom prst="rect">
            <a:avLst/>
          </a:prstGeom>
          <a:solidFill>
            <a:srgbClr val="FFCC66"/>
          </a:solidFill>
          <a:ln w="19050">
            <a:solidFill>
              <a:schemeClr val="tx1"/>
            </a:solidFill>
          </a:ln>
        </p:spPr>
        <p:txBody>
          <a:bodyPr wrap="square">
            <a:spAutoFit/>
          </a:bodyPr>
          <a:lstStyle/>
          <a:p>
            <a:r>
              <a:rPr lang="ja-JP" altLang="en-US" sz="1400" dirty="0" smtClean="0"/>
              <a:t>メンテナンスガイドラインの策定</a:t>
            </a:r>
            <a:endParaRPr lang="ja-JP" altLang="en-US" sz="1400" dirty="0">
              <a:latin typeface="HGP創英角ｺﾞｼｯｸUB" panose="020B0900000000000000" pitchFamily="50" charset="-128"/>
            </a:endParaRPr>
          </a:p>
        </p:txBody>
      </p:sp>
      <p:sp>
        <p:nvSpPr>
          <p:cNvPr id="2" name="テキスト ボックス 1"/>
          <p:cNvSpPr txBox="1"/>
          <p:nvPr/>
        </p:nvSpPr>
        <p:spPr>
          <a:xfrm>
            <a:off x="2244739" y="4668846"/>
            <a:ext cx="5727537" cy="646331"/>
          </a:xfrm>
          <a:prstGeom prst="rect">
            <a:avLst/>
          </a:prstGeom>
          <a:solidFill>
            <a:schemeClr val="bg1"/>
          </a:solidFill>
          <a:ln>
            <a:solidFill>
              <a:schemeClr val="tx1"/>
            </a:solidFill>
            <a:prstDash val="sysDash"/>
          </a:ln>
        </p:spPr>
        <p:txBody>
          <a:bodyPr wrap="square" rtlCol="0">
            <a:spAutoFit/>
          </a:bodyPr>
          <a:lstStyle/>
          <a:p>
            <a:pPr marL="285750" lvl="0" indent="-285750">
              <a:buFont typeface="Wingdings" panose="05000000000000000000" pitchFamily="2" charset="2"/>
              <a:buChar char="Ø"/>
            </a:pPr>
            <a:r>
              <a:rPr lang="ja-JP" altLang="en-US" dirty="0">
                <a:latin typeface="+mn-ea"/>
                <a:ea typeface="+mn-ea"/>
              </a:rPr>
              <a:t>エリアで活動する団体等が光をどのようにとらえているかなど、光の価値や考え方、あり方について議論、もしくはヒアリングを行い、2020年には民間が活用しやすいように事例等を中心とした「エリア別　光のまちづくりガイドライン」を</a:t>
            </a:r>
            <a:r>
              <a:rPr lang="ja-JP" altLang="en-US" dirty="0" smtClean="0">
                <a:latin typeface="+mn-ea"/>
                <a:ea typeface="+mn-ea"/>
              </a:rPr>
              <a:t>策定。</a:t>
            </a:r>
            <a:endParaRPr lang="ja-JP" altLang="en-US" dirty="0">
              <a:latin typeface="+mn-ea"/>
              <a:ea typeface="+mn-ea"/>
            </a:endParaRPr>
          </a:p>
        </p:txBody>
      </p:sp>
      <p:sp>
        <p:nvSpPr>
          <p:cNvPr id="34" name="テキスト ボックス 33"/>
          <p:cNvSpPr txBox="1"/>
          <p:nvPr/>
        </p:nvSpPr>
        <p:spPr>
          <a:xfrm>
            <a:off x="2244739" y="6058644"/>
            <a:ext cx="5727537" cy="276999"/>
          </a:xfrm>
          <a:prstGeom prst="rect">
            <a:avLst/>
          </a:prstGeom>
          <a:solidFill>
            <a:schemeClr val="bg1"/>
          </a:solidFill>
          <a:ln>
            <a:solidFill>
              <a:schemeClr val="tx1"/>
            </a:solidFill>
            <a:prstDash val="sysDash"/>
          </a:ln>
        </p:spPr>
        <p:txBody>
          <a:bodyPr wrap="square" rtlCol="0">
            <a:spAutoFit/>
          </a:bodyPr>
          <a:lstStyle/>
          <a:p>
            <a:pPr marL="285750" lvl="0" indent="-285750">
              <a:buFont typeface="Wingdings" panose="05000000000000000000" pitchFamily="2" charset="2"/>
              <a:buChar char="Ø"/>
            </a:pPr>
            <a:r>
              <a:rPr lang="ja-JP" altLang="en-US" dirty="0">
                <a:latin typeface="+mn-ea"/>
                <a:ea typeface="+mn-ea"/>
              </a:rPr>
              <a:t>フォトコンテスト作品をデータベース（基礎資料）として取りまとめる。</a:t>
            </a:r>
          </a:p>
        </p:txBody>
      </p:sp>
      <p:sp>
        <p:nvSpPr>
          <p:cNvPr id="37" name="テキスト ボックス 36"/>
          <p:cNvSpPr txBox="1"/>
          <p:nvPr/>
        </p:nvSpPr>
        <p:spPr>
          <a:xfrm>
            <a:off x="2244739" y="7039507"/>
            <a:ext cx="5727537" cy="276999"/>
          </a:xfrm>
          <a:prstGeom prst="rect">
            <a:avLst/>
          </a:prstGeom>
          <a:solidFill>
            <a:schemeClr val="bg1"/>
          </a:solidFill>
          <a:ln>
            <a:solidFill>
              <a:schemeClr val="tx1"/>
            </a:solidFill>
            <a:prstDash val="sysDash"/>
          </a:ln>
        </p:spPr>
        <p:txBody>
          <a:bodyPr wrap="square" rtlCol="0">
            <a:spAutoFit/>
          </a:bodyPr>
          <a:lstStyle/>
          <a:p>
            <a:pPr marL="285750" lvl="0" indent="-285750">
              <a:buFont typeface="Wingdings" panose="05000000000000000000" pitchFamily="2" charset="2"/>
              <a:buChar char="Ø"/>
            </a:pPr>
            <a:r>
              <a:rPr lang="ja-JP" altLang="en-US" dirty="0">
                <a:latin typeface="+mn-ea"/>
                <a:ea typeface="+mn-ea"/>
              </a:rPr>
              <a:t>関西光ネットワーク交流会議を通じた光のまちづくりの活性化</a:t>
            </a:r>
          </a:p>
        </p:txBody>
      </p:sp>
      <p:sp>
        <p:nvSpPr>
          <p:cNvPr id="39" name="テキスト ボックス 38"/>
          <p:cNvSpPr txBox="1"/>
          <p:nvPr/>
        </p:nvSpPr>
        <p:spPr>
          <a:xfrm>
            <a:off x="2244739" y="8615356"/>
            <a:ext cx="5727537" cy="276999"/>
          </a:xfrm>
          <a:prstGeom prst="rect">
            <a:avLst/>
          </a:prstGeom>
          <a:solidFill>
            <a:schemeClr val="bg1"/>
          </a:solidFill>
          <a:ln>
            <a:solidFill>
              <a:schemeClr val="tx1"/>
            </a:solidFill>
            <a:prstDash val="sysDash"/>
          </a:ln>
        </p:spPr>
        <p:txBody>
          <a:bodyPr wrap="square" rtlCol="0">
            <a:spAutoFit/>
          </a:bodyPr>
          <a:lstStyle/>
          <a:p>
            <a:pPr marL="285750" lvl="0" indent="-285750">
              <a:buFont typeface="Wingdings" panose="05000000000000000000" pitchFamily="2" charset="2"/>
              <a:buChar char="Ø"/>
            </a:pPr>
            <a:r>
              <a:rPr lang="ja-JP" altLang="en-US" dirty="0">
                <a:latin typeface="+mn-ea"/>
                <a:ea typeface="+mn-ea"/>
              </a:rPr>
              <a:t>民間主導によるモデルケース、民間も活用できるガイドラインの</a:t>
            </a:r>
            <a:r>
              <a:rPr lang="ja-JP" altLang="en-US" dirty="0" smtClean="0">
                <a:latin typeface="+mn-ea"/>
                <a:ea typeface="+mn-ea"/>
              </a:rPr>
              <a:t>検討。</a:t>
            </a:r>
            <a:endParaRPr lang="ja-JP" altLang="en-US" dirty="0">
              <a:latin typeface="+mn-ea"/>
              <a:ea typeface="+mn-ea"/>
            </a:endParaRPr>
          </a:p>
        </p:txBody>
      </p:sp>
      <p:sp>
        <p:nvSpPr>
          <p:cNvPr id="40" name="テキスト ボックス 39"/>
          <p:cNvSpPr txBox="1"/>
          <p:nvPr/>
        </p:nvSpPr>
        <p:spPr>
          <a:xfrm>
            <a:off x="9351739" y="2342729"/>
            <a:ext cx="615553" cy="4370748"/>
          </a:xfrm>
          <a:prstGeom prst="rect">
            <a:avLst/>
          </a:prstGeom>
          <a:noFill/>
        </p:spPr>
        <p:txBody>
          <a:bodyPr vert="eaVert" wrap="none" rtlCol="0">
            <a:spAutoFit/>
          </a:bodyPr>
          <a:lstStyle/>
          <a:p>
            <a:r>
              <a:rPr kumimoji="1" lang="ja-JP" altLang="en-US" sz="1400" dirty="0" smtClean="0">
                <a:latin typeface="HGP創英角ｺﾞｼｯｸUB" panose="020B0900000000000000" pitchFamily="50" charset="-128"/>
              </a:rPr>
              <a:t>中之島における空間活用の</a:t>
            </a:r>
            <a:r>
              <a:rPr lang="ja-JP" altLang="en-US" sz="1400" dirty="0">
                <a:latin typeface="HGP創英角ｺﾞｼｯｸUB" panose="020B0900000000000000" pitchFamily="50" charset="-128"/>
              </a:rPr>
              <a:t>官民</a:t>
            </a:r>
            <a:r>
              <a:rPr lang="ja-JP" altLang="en-US" sz="1400" dirty="0" smtClean="0">
                <a:latin typeface="HGP創英角ｺﾞｼｯｸUB" panose="020B0900000000000000" pitchFamily="50" charset="-128"/>
              </a:rPr>
              <a:t>協働事例</a:t>
            </a:r>
            <a:endParaRPr lang="en-US" altLang="ja-JP" sz="1400" dirty="0" smtClean="0">
              <a:latin typeface="HGP創英角ｺﾞｼｯｸUB" panose="020B0900000000000000" pitchFamily="50" charset="-128"/>
            </a:endParaRPr>
          </a:p>
          <a:p>
            <a:r>
              <a:rPr lang="ja-JP" altLang="en-US" sz="1400" dirty="0">
                <a:latin typeface="HGP創英角ｺﾞｼｯｸUB" panose="020B0900000000000000" pitchFamily="50" charset="-128"/>
              </a:rPr>
              <a:t>　</a:t>
            </a:r>
            <a:r>
              <a:rPr lang="ja-JP" altLang="en-US" sz="1400" dirty="0" smtClean="0">
                <a:latin typeface="HGP創英角ｺﾞｼｯｸUB" panose="020B0900000000000000" pitchFamily="50" charset="-128"/>
              </a:rPr>
              <a:t>　～</a:t>
            </a:r>
            <a:r>
              <a:rPr lang="ja-JP" altLang="en-US" dirty="0" smtClean="0">
                <a:latin typeface="HGP創英角ｺﾞｼｯｸUB" panose="020B0900000000000000" pitchFamily="50" charset="-128"/>
              </a:rPr>
              <a:t>官</a:t>
            </a:r>
            <a:r>
              <a:rPr lang="ja-JP" altLang="en-US" dirty="0">
                <a:latin typeface="HGP創英角ｺﾞｼｯｸUB" panose="020B0900000000000000" pitchFamily="50" charset="-128"/>
              </a:rPr>
              <a:t>の整備による光資源を活用した</a:t>
            </a:r>
            <a:r>
              <a:rPr lang="ja-JP" altLang="en-US" dirty="0" smtClean="0">
                <a:latin typeface="HGP創英角ｺﾞｼｯｸUB" panose="020B0900000000000000" pitchFamily="50" charset="-128"/>
              </a:rPr>
              <a:t>民間の取組みにも波及～</a:t>
            </a:r>
            <a:endParaRPr lang="ja-JP" altLang="en-US" sz="1400" dirty="0">
              <a:latin typeface="HGP創英角ｺﾞｼｯｸUB" panose="020B0900000000000000" pitchFamily="50" charset="-128"/>
            </a:endParaRPr>
          </a:p>
        </p:txBody>
      </p:sp>
      <p:sp>
        <p:nvSpPr>
          <p:cNvPr id="10" name="テキスト ボックス 9"/>
          <p:cNvSpPr txBox="1"/>
          <p:nvPr/>
        </p:nvSpPr>
        <p:spPr>
          <a:xfrm>
            <a:off x="10054621" y="4498601"/>
            <a:ext cx="2462527" cy="553998"/>
          </a:xfrm>
          <a:prstGeom prst="rect">
            <a:avLst/>
          </a:prstGeom>
          <a:noFill/>
        </p:spPr>
        <p:txBody>
          <a:bodyPr wrap="square" rtlCol="0">
            <a:spAutoFit/>
          </a:bodyPr>
          <a:lstStyle/>
          <a:p>
            <a:r>
              <a:rPr lang="ja-JP" altLang="en-US" sz="1000" dirty="0">
                <a:latin typeface="+mn-ea"/>
                <a:ea typeface="+mn-ea"/>
              </a:rPr>
              <a:t>阪神高速</a:t>
            </a:r>
            <a:r>
              <a:rPr lang="ja-JP" altLang="en-US" sz="1000" dirty="0" smtClean="0">
                <a:latin typeface="+mn-ea"/>
                <a:ea typeface="+mn-ea"/>
              </a:rPr>
              <a:t>橋脚ライトアップ・公会堂前護岸ライトアップと中之島</a:t>
            </a:r>
            <a:r>
              <a:rPr lang="ja-JP" altLang="en-US" sz="1000" dirty="0">
                <a:latin typeface="+mn-ea"/>
                <a:ea typeface="+mn-ea"/>
              </a:rPr>
              <a:t>にぎわいの森づくり</a:t>
            </a:r>
            <a:r>
              <a:rPr lang="ja-JP" altLang="en-US" sz="1000" dirty="0" smtClean="0">
                <a:latin typeface="+mn-ea"/>
                <a:ea typeface="+mn-ea"/>
              </a:rPr>
              <a:t>事業（中之島 </a:t>
            </a:r>
            <a:r>
              <a:rPr lang="en-US" altLang="ja-JP" sz="1000" dirty="0">
                <a:latin typeface="+mn-ea"/>
                <a:ea typeface="+mn-ea"/>
              </a:rPr>
              <a:t>LOVE </a:t>
            </a:r>
            <a:r>
              <a:rPr lang="en-US" altLang="ja-JP" sz="1000" dirty="0" smtClean="0">
                <a:latin typeface="+mn-ea"/>
                <a:ea typeface="+mn-ea"/>
              </a:rPr>
              <a:t>CENTRAL</a:t>
            </a:r>
            <a:r>
              <a:rPr lang="ja-JP" altLang="en-US" sz="1000" dirty="0" smtClean="0">
                <a:latin typeface="+mn-ea"/>
                <a:ea typeface="+mn-ea"/>
              </a:rPr>
              <a:t>）</a:t>
            </a:r>
            <a:endParaRPr kumimoji="1" lang="ja-JP" altLang="en-US" sz="1000" dirty="0" smtClean="0">
              <a:latin typeface="+mn-ea"/>
              <a:ea typeface="+mn-ea"/>
            </a:endParaRPr>
          </a:p>
        </p:txBody>
      </p:sp>
      <p:sp>
        <p:nvSpPr>
          <p:cNvPr id="44" name="テキスト ボックス 43"/>
          <p:cNvSpPr txBox="1"/>
          <p:nvPr/>
        </p:nvSpPr>
        <p:spPr>
          <a:xfrm>
            <a:off x="10054621" y="6837868"/>
            <a:ext cx="2031325" cy="246221"/>
          </a:xfrm>
          <a:prstGeom prst="rect">
            <a:avLst/>
          </a:prstGeom>
          <a:noFill/>
        </p:spPr>
        <p:txBody>
          <a:bodyPr wrap="none" rtlCol="0">
            <a:spAutoFit/>
          </a:bodyPr>
          <a:lstStyle/>
          <a:p>
            <a:r>
              <a:rPr lang="ja-JP" altLang="en-US" sz="1000" dirty="0">
                <a:latin typeface="+mn-ea"/>
                <a:ea typeface="+mn-ea"/>
              </a:rPr>
              <a:t>錦橋と中之島フェスティバルタワー</a:t>
            </a:r>
          </a:p>
        </p:txBody>
      </p:sp>
      <p:sp>
        <p:nvSpPr>
          <p:cNvPr id="45" name="テキスト ボックス 44"/>
          <p:cNvSpPr txBox="1"/>
          <p:nvPr/>
        </p:nvSpPr>
        <p:spPr>
          <a:xfrm>
            <a:off x="10054621" y="8810281"/>
            <a:ext cx="2462527" cy="400110"/>
          </a:xfrm>
          <a:prstGeom prst="rect">
            <a:avLst/>
          </a:prstGeom>
          <a:noFill/>
        </p:spPr>
        <p:txBody>
          <a:bodyPr wrap="square" rtlCol="0">
            <a:spAutoFit/>
          </a:bodyPr>
          <a:lstStyle/>
          <a:p>
            <a:r>
              <a:rPr lang="ja-JP" altLang="en-US" sz="1000" dirty="0">
                <a:latin typeface="+mn-ea"/>
                <a:ea typeface="+mn-ea"/>
              </a:rPr>
              <a:t>ほたるまち前護岸・玉</a:t>
            </a:r>
            <a:r>
              <a:rPr lang="ja-JP" altLang="en-US" sz="1000" dirty="0" smtClean="0">
                <a:latin typeface="+mn-ea"/>
                <a:ea typeface="+mn-ea"/>
              </a:rPr>
              <a:t>江橋</a:t>
            </a:r>
            <a:r>
              <a:rPr lang="ja-JP" altLang="en-US" sz="1000" dirty="0">
                <a:latin typeface="+mn-ea"/>
                <a:ea typeface="+mn-ea"/>
              </a:rPr>
              <a:t>ライトアップ</a:t>
            </a:r>
            <a:r>
              <a:rPr lang="ja-JP" altLang="en-US" sz="1000" dirty="0" smtClean="0">
                <a:latin typeface="+mn-ea"/>
                <a:ea typeface="+mn-ea"/>
              </a:rPr>
              <a:t>と</a:t>
            </a:r>
            <a:endParaRPr lang="en-US" altLang="ja-JP" sz="1000" dirty="0" smtClean="0">
              <a:latin typeface="+mn-ea"/>
              <a:ea typeface="+mn-ea"/>
            </a:endParaRPr>
          </a:p>
          <a:p>
            <a:r>
              <a:rPr lang="ja-JP" altLang="en-US" sz="1000" dirty="0" smtClean="0">
                <a:latin typeface="+mn-ea"/>
                <a:ea typeface="+mn-ea"/>
              </a:rPr>
              <a:t>ほたる</a:t>
            </a:r>
            <a:r>
              <a:rPr lang="ja-JP" altLang="en-US" sz="1000" dirty="0">
                <a:latin typeface="+mn-ea"/>
                <a:ea typeface="+mn-ea"/>
              </a:rPr>
              <a:t>まち</a:t>
            </a:r>
          </a:p>
        </p:txBody>
      </p:sp>
      <p:sp>
        <p:nvSpPr>
          <p:cNvPr id="46" name="テキスト ボックス 45"/>
          <p:cNvSpPr txBox="1"/>
          <p:nvPr/>
        </p:nvSpPr>
        <p:spPr>
          <a:xfrm>
            <a:off x="5497614" y="2362134"/>
            <a:ext cx="2512762" cy="276999"/>
          </a:xfrm>
          <a:prstGeom prst="rect">
            <a:avLst/>
          </a:prstGeom>
          <a:solidFill>
            <a:schemeClr val="bg1"/>
          </a:solidFill>
          <a:ln>
            <a:solidFill>
              <a:schemeClr val="tx1"/>
            </a:solidFill>
            <a:prstDash val="sysDash"/>
          </a:ln>
        </p:spPr>
        <p:txBody>
          <a:bodyPr wrap="square" rtlCol="0">
            <a:spAutoFit/>
          </a:bodyPr>
          <a:lstStyle/>
          <a:p>
            <a:pPr algn="ctr"/>
            <a:r>
              <a:rPr kumimoji="1" lang="ja-JP" altLang="en-US" dirty="0" smtClean="0">
                <a:latin typeface="+mn-ea"/>
                <a:ea typeface="+mn-ea"/>
              </a:rPr>
              <a:t>民主導のまちづくり・賑わいづくり</a:t>
            </a:r>
          </a:p>
        </p:txBody>
      </p:sp>
      <p:sp>
        <p:nvSpPr>
          <p:cNvPr id="48" name="テキスト ボックス 47"/>
          <p:cNvSpPr txBox="1"/>
          <p:nvPr/>
        </p:nvSpPr>
        <p:spPr>
          <a:xfrm>
            <a:off x="232271" y="696144"/>
            <a:ext cx="2169184" cy="461665"/>
          </a:xfrm>
          <a:prstGeom prst="rect">
            <a:avLst/>
          </a:prstGeom>
          <a:noFill/>
        </p:spPr>
        <p:txBody>
          <a:bodyPr wrap="none" rtlCol="0">
            <a:spAutoFit/>
          </a:bodyPr>
          <a:lstStyle/>
          <a:p>
            <a:r>
              <a:rPr lang="en-US" altLang="ja-JP" sz="2400" dirty="0">
                <a:latin typeface="HGP創英角ｺﾞｼｯｸUB" panose="020B0900000000000000" pitchFamily="50" charset="-128"/>
              </a:rPr>
              <a:t>2020</a:t>
            </a:r>
            <a:r>
              <a:rPr lang="ja-JP" altLang="en-US" sz="2400" dirty="0">
                <a:latin typeface="HGP創英角ｺﾞｼｯｸUB" panose="020B0900000000000000" pitchFamily="50" charset="-128"/>
              </a:rPr>
              <a:t>年の目標</a:t>
            </a:r>
          </a:p>
        </p:txBody>
      </p:sp>
      <p:pic>
        <p:nvPicPr>
          <p:cNvPr id="49" name="Picture 2" descr="C:\win10倉庫1T\光のまちづくりH30\181207委員会向け資料\水都コンソーシアム近藤さん\nakanoshima_east_night_0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9148" y="2784376"/>
            <a:ext cx="2448000" cy="163098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win10倉庫1T\光のまちづくりH30\181207委員会向け資料\水都コンソーシアム近藤さん\nakanoshima_west_night_0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9148" y="5160991"/>
            <a:ext cx="2448000" cy="163098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win10倉庫1T\光のまちづくりH30\181207委員会向け資料\水都コンソーシアム近藤さん\nakanoshima_west_night_0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9148" y="7145131"/>
            <a:ext cx="2448000" cy="16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444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フリーフォーム 30"/>
          <p:cNvSpPr/>
          <p:nvPr/>
        </p:nvSpPr>
        <p:spPr>
          <a:xfrm>
            <a:off x="10556680" y="2745137"/>
            <a:ext cx="2109003" cy="5231360"/>
          </a:xfrm>
          <a:custGeom>
            <a:avLst/>
            <a:gdLst>
              <a:gd name="connsiteX0" fmla="*/ 0 w 1028700"/>
              <a:gd name="connsiteY0" fmla="*/ 638175 h 638175"/>
              <a:gd name="connsiteX1" fmla="*/ 1028700 w 1028700"/>
              <a:gd name="connsiteY1" fmla="*/ 638175 h 638175"/>
              <a:gd name="connsiteX2" fmla="*/ 1028700 w 1028700"/>
              <a:gd name="connsiteY2" fmla="*/ 0 h 638175"/>
              <a:gd name="connsiteX3" fmla="*/ 19050 w 1028700"/>
              <a:gd name="connsiteY3" fmla="*/ 390525 h 638175"/>
              <a:gd name="connsiteX4" fmla="*/ 0 w 1028700"/>
              <a:gd name="connsiteY4" fmla="*/ 638175 h 638175"/>
              <a:gd name="connsiteX0" fmla="*/ 0 w 1028700"/>
              <a:gd name="connsiteY0" fmla="*/ 638175 h 638175"/>
              <a:gd name="connsiteX1" fmla="*/ 1028700 w 1028700"/>
              <a:gd name="connsiteY1" fmla="*/ 638175 h 638175"/>
              <a:gd name="connsiteX2" fmla="*/ 1028700 w 1028700"/>
              <a:gd name="connsiteY2" fmla="*/ 0 h 638175"/>
              <a:gd name="connsiteX3" fmla="*/ 21626 w 1028700"/>
              <a:gd name="connsiteY3" fmla="*/ 377689 h 638175"/>
              <a:gd name="connsiteX4" fmla="*/ 0 w 1028700"/>
              <a:gd name="connsiteY4" fmla="*/ 638175 h 638175"/>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454704 h 715190"/>
              <a:gd name="connsiteX4" fmla="*/ 0 w 1028700"/>
              <a:gd name="connsiteY4" fmla="*/ 715190 h 715190"/>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565947 h 715190"/>
              <a:gd name="connsiteX4" fmla="*/ 0 w 1028700"/>
              <a:gd name="connsiteY4" fmla="*/ 715190 h 715190"/>
              <a:gd name="connsiteX0" fmla="*/ 122 w 1028822"/>
              <a:gd name="connsiteY0" fmla="*/ 715190 h 715190"/>
              <a:gd name="connsiteX1" fmla="*/ 1028822 w 1028822"/>
              <a:gd name="connsiteY1" fmla="*/ 715190 h 715190"/>
              <a:gd name="connsiteX2" fmla="*/ 1028822 w 1028822"/>
              <a:gd name="connsiteY2" fmla="*/ 0 h 715190"/>
              <a:gd name="connsiteX3" fmla="*/ 0 w 1028822"/>
              <a:gd name="connsiteY3" fmla="*/ 9731 h 715190"/>
              <a:gd name="connsiteX4" fmla="*/ 122 w 1028822"/>
              <a:gd name="connsiteY4" fmla="*/ 715190 h 715190"/>
              <a:gd name="connsiteX0" fmla="*/ 122 w 1028822"/>
              <a:gd name="connsiteY0" fmla="*/ 897743 h 897743"/>
              <a:gd name="connsiteX1" fmla="*/ 1028822 w 1028822"/>
              <a:gd name="connsiteY1" fmla="*/ 897743 h 897743"/>
              <a:gd name="connsiteX2" fmla="*/ 999824 w 1028822"/>
              <a:gd name="connsiteY2" fmla="*/ 0 h 897743"/>
              <a:gd name="connsiteX3" fmla="*/ 0 w 1028822"/>
              <a:gd name="connsiteY3" fmla="*/ 192284 h 897743"/>
              <a:gd name="connsiteX4" fmla="*/ 122 w 1028822"/>
              <a:gd name="connsiteY4" fmla="*/ 897743 h 897743"/>
              <a:gd name="connsiteX0" fmla="*/ 1 w 1028701"/>
              <a:gd name="connsiteY0" fmla="*/ 897743 h 897743"/>
              <a:gd name="connsiteX1" fmla="*/ 1028701 w 1028701"/>
              <a:gd name="connsiteY1" fmla="*/ 897743 h 897743"/>
              <a:gd name="connsiteX2" fmla="*/ 999703 w 1028701"/>
              <a:gd name="connsiteY2" fmla="*/ 0 h 897743"/>
              <a:gd name="connsiteX3" fmla="*/ 4229 w 1028701"/>
              <a:gd name="connsiteY3" fmla="*/ 173458 h 897743"/>
              <a:gd name="connsiteX4" fmla="*/ 1 w 1028701"/>
              <a:gd name="connsiteY4" fmla="*/ 897743 h 897743"/>
              <a:gd name="connsiteX0" fmla="*/ 1 w 1028701"/>
              <a:gd name="connsiteY0" fmla="*/ 824151 h 824151"/>
              <a:gd name="connsiteX1" fmla="*/ 1028701 w 1028701"/>
              <a:gd name="connsiteY1" fmla="*/ 824151 h 824151"/>
              <a:gd name="connsiteX2" fmla="*/ 999703 w 1028701"/>
              <a:gd name="connsiteY2" fmla="*/ 0 h 824151"/>
              <a:gd name="connsiteX3" fmla="*/ 4229 w 1028701"/>
              <a:gd name="connsiteY3" fmla="*/ 99866 h 824151"/>
              <a:gd name="connsiteX4" fmla="*/ 1 w 1028701"/>
              <a:gd name="connsiteY4" fmla="*/ 824151 h 824151"/>
              <a:gd name="connsiteX0" fmla="*/ 1 w 1028701"/>
              <a:gd name="connsiteY0" fmla="*/ 921703 h 921703"/>
              <a:gd name="connsiteX1" fmla="*/ 1028701 w 1028701"/>
              <a:gd name="connsiteY1" fmla="*/ 921703 h 921703"/>
              <a:gd name="connsiteX2" fmla="*/ 1023038 w 1028701"/>
              <a:gd name="connsiteY2" fmla="*/ 0 h 921703"/>
              <a:gd name="connsiteX3" fmla="*/ 4229 w 1028701"/>
              <a:gd name="connsiteY3" fmla="*/ 197418 h 921703"/>
              <a:gd name="connsiteX4" fmla="*/ 1 w 1028701"/>
              <a:gd name="connsiteY4" fmla="*/ 921703 h 921703"/>
              <a:gd name="connsiteX0" fmla="*/ 1 w 1040697"/>
              <a:gd name="connsiteY0" fmla="*/ 923414 h 923414"/>
              <a:gd name="connsiteX1" fmla="*/ 1028701 w 1040697"/>
              <a:gd name="connsiteY1" fmla="*/ 923414 h 923414"/>
              <a:gd name="connsiteX2" fmla="*/ 1040539 w 1040697"/>
              <a:gd name="connsiteY2" fmla="*/ 0 h 923414"/>
              <a:gd name="connsiteX3" fmla="*/ 4229 w 1040697"/>
              <a:gd name="connsiteY3" fmla="*/ 199129 h 923414"/>
              <a:gd name="connsiteX4" fmla="*/ 1 w 1040697"/>
              <a:gd name="connsiteY4" fmla="*/ 923414 h 923414"/>
              <a:gd name="connsiteX0" fmla="*/ 1 w 1040539"/>
              <a:gd name="connsiteY0" fmla="*/ 923414 h 923414"/>
              <a:gd name="connsiteX1" fmla="*/ 1028701 w 1040539"/>
              <a:gd name="connsiteY1" fmla="*/ 923414 h 923414"/>
              <a:gd name="connsiteX2" fmla="*/ 1040539 w 1040539"/>
              <a:gd name="connsiteY2" fmla="*/ 0 h 923414"/>
              <a:gd name="connsiteX3" fmla="*/ 4229 w 1040539"/>
              <a:gd name="connsiteY3" fmla="*/ 199129 h 923414"/>
              <a:gd name="connsiteX4" fmla="*/ 1 w 1040539"/>
              <a:gd name="connsiteY4" fmla="*/ 923414 h 923414"/>
              <a:gd name="connsiteX0" fmla="*/ 1 w 1046202"/>
              <a:gd name="connsiteY0" fmla="*/ 923414 h 923414"/>
              <a:gd name="connsiteX1" fmla="*/ 1046202 w 1046202"/>
              <a:gd name="connsiteY1" fmla="*/ 919991 h 923414"/>
              <a:gd name="connsiteX2" fmla="*/ 1040539 w 1046202"/>
              <a:gd name="connsiteY2" fmla="*/ 0 h 923414"/>
              <a:gd name="connsiteX3" fmla="*/ 4229 w 1046202"/>
              <a:gd name="connsiteY3" fmla="*/ 199129 h 923414"/>
              <a:gd name="connsiteX4" fmla="*/ 1 w 1046202"/>
              <a:gd name="connsiteY4" fmla="*/ 923414 h 923414"/>
              <a:gd name="connsiteX0" fmla="*/ 1 w 1040539"/>
              <a:gd name="connsiteY0" fmla="*/ 923414 h 923414"/>
              <a:gd name="connsiteX1" fmla="*/ 1022867 w 1040539"/>
              <a:gd name="connsiteY1" fmla="*/ 918280 h 923414"/>
              <a:gd name="connsiteX2" fmla="*/ 1040539 w 1040539"/>
              <a:gd name="connsiteY2" fmla="*/ 0 h 923414"/>
              <a:gd name="connsiteX3" fmla="*/ 4229 w 1040539"/>
              <a:gd name="connsiteY3" fmla="*/ 199129 h 923414"/>
              <a:gd name="connsiteX4" fmla="*/ 1 w 1040539"/>
              <a:gd name="connsiteY4" fmla="*/ 923414 h 923414"/>
              <a:gd name="connsiteX0" fmla="*/ 1 w 1040539"/>
              <a:gd name="connsiteY0" fmla="*/ 923414 h 923414"/>
              <a:gd name="connsiteX1" fmla="*/ 993699 w 1040539"/>
              <a:gd name="connsiteY1" fmla="*/ 921703 h 923414"/>
              <a:gd name="connsiteX2" fmla="*/ 1040539 w 1040539"/>
              <a:gd name="connsiteY2" fmla="*/ 0 h 923414"/>
              <a:gd name="connsiteX3" fmla="*/ 4229 w 1040539"/>
              <a:gd name="connsiteY3" fmla="*/ 199129 h 923414"/>
              <a:gd name="connsiteX4" fmla="*/ 1 w 1040539"/>
              <a:gd name="connsiteY4" fmla="*/ 923414 h 923414"/>
              <a:gd name="connsiteX0" fmla="*/ 1 w 1001648"/>
              <a:gd name="connsiteY0" fmla="*/ 923414 h 923414"/>
              <a:gd name="connsiteX1" fmla="*/ 993699 w 1001648"/>
              <a:gd name="connsiteY1" fmla="*/ 921703 h 923414"/>
              <a:gd name="connsiteX2" fmla="*/ 1001648 w 1001648"/>
              <a:gd name="connsiteY2" fmla="*/ 0 h 923414"/>
              <a:gd name="connsiteX3" fmla="*/ 4229 w 1001648"/>
              <a:gd name="connsiteY3" fmla="*/ 199129 h 923414"/>
              <a:gd name="connsiteX4" fmla="*/ 1 w 1001648"/>
              <a:gd name="connsiteY4" fmla="*/ 923414 h 923414"/>
              <a:gd name="connsiteX0" fmla="*/ 1 w 1001648"/>
              <a:gd name="connsiteY0" fmla="*/ 923414 h 923414"/>
              <a:gd name="connsiteX1" fmla="*/ 993699 w 1001648"/>
              <a:gd name="connsiteY1" fmla="*/ 921703 h 923414"/>
              <a:gd name="connsiteX2" fmla="*/ 1001648 w 1001648"/>
              <a:gd name="connsiteY2" fmla="*/ 0 h 923414"/>
              <a:gd name="connsiteX3" fmla="*/ 13952 w 1001648"/>
              <a:gd name="connsiteY3" fmla="*/ 239411 h 923414"/>
              <a:gd name="connsiteX4" fmla="*/ 1 w 1001648"/>
              <a:gd name="connsiteY4" fmla="*/ 923414 h 923414"/>
              <a:gd name="connsiteX0" fmla="*/ 5495 w 1007142"/>
              <a:gd name="connsiteY0" fmla="*/ 923414 h 923414"/>
              <a:gd name="connsiteX1" fmla="*/ 999193 w 1007142"/>
              <a:gd name="connsiteY1" fmla="*/ 921703 h 923414"/>
              <a:gd name="connsiteX2" fmla="*/ 1007142 w 1007142"/>
              <a:gd name="connsiteY2" fmla="*/ 0 h 923414"/>
              <a:gd name="connsiteX3" fmla="*/ 0 w 1007142"/>
              <a:gd name="connsiteY3" fmla="*/ 246735 h 923414"/>
              <a:gd name="connsiteX4" fmla="*/ 5495 w 1007142"/>
              <a:gd name="connsiteY4" fmla="*/ 923414 h 923414"/>
              <a:gd name="connsiteX0" fmla="*/ 5495 w 1768205"/>
              <a:gd name="connsiteY0" fmla="*/ 923414 h 929867"/>
              <a:gd name="connsiteX1" fmla="*/ 1768205 w 1768205"/>
              <a:gd name="connsiteY1" fmla="*/ 929867 h 929867"/>
              <a:gd name="connsiteX2" fmla="*/ 1007142 w 1768205"/>
              <a:gd name="connsiteY2" fmla="*/ 0 h 929867"/>
              <a:gd name="connsiteX3" fmla="*/ 0 w 1768205"/>
              <a:gd name="connsiteY3" fmla="*/ 246735 h 929867"/>
              <a:gd name="connsiteX4" fmla="*/ 5495 w 1768205"/>
              <a:gd name="connsiteY4" fmla="*/ 923414 h 929867"/>
              <a:gd name="connsiteX0" fmla="*/ 5495 w 1784249"/>
              <a:gd name="connsiteY0" fmla="*/ 941783 h 948236"/>
              <a:gd name="connsiteX1" fmla="*/ 1768205 w 1784249"/>
              <a:gd name="connsiteY1" fmla="*/ 948236 h 948236"/>
              <a:gd name="connsiteX2" fmla="*/ 1784249 w 1784249"/>
              <a:gd name="connsiteY2" fmla="*/ 0 h 948236"/>
              <a:gd name="connsiteX3" fmla="*/ 0 w 1784249"/>
              <a:gd name="connsiteY3" fmla="*/ 265104 h 948236"/>
              <a:gd name="connsiteX4" fmla="*/ 5495 w 1784249"/>
              <a:gd name="connsiteY4" fmla="*/ 941783 h 948236"/>
              <a:gd name="connsiteX0" fmla="*/ 5495 w 1784249"/>
              <a:gd name="connsiteY0" fmla="*/ 1017298 h 1023751"/>
              <a:gd name="connsiteX1" fmla="*/ 1768205 w 1784249"/>
              <a:gd name="connsiteY1" fmla="*/ 1023751 h 1023751"/>
              <a:gd name="connsiteX2" fmla="*/ 1784249 w 1784249"/>
              <a:gd name="connsiteY2" fmla="*/ 0 h 1023751"/>
              <a:gd name="connsiteX3" fmla="*/ 0 w 1784249"/>
              <a:gd name="connsiteY3" fmla="*/ 340619 h 1023751"/>
              <a:gd name="connsiteX4" fmla="*/ 5495 w 1784249"/>
              <a:gd name="connsiteY4" fmla="*/ 1017298 h 1023751"/>
              <a:gd name="connsiteX0" fmla="*/ 5495 w 1784249"/>
              <a:gd name="connsiteY0" fmla="*/ 1005052 h 1011505"/>
              <a:gd name="connsiteX1" fmla="*/ 1768205 w 1784249"/>
              <a:gd name="connsiteY1" fmla="*/ 1011505 h 1011505"/>
              <a:gd name="connsiteX2" fmla="*/ 1784249 w 1784249"/>
              <a:gd name="connsiteY2" fmla="*/ 0 h 1011505"/>
              <a:gd name="connsiteX3" fmla="*/ 0 w 1784249"/>
              <a:gd name="connsiteY3" fmla="*/ 328373 h 1011505"/>
              <a:gd name="connsiteX4" fmla="*/ 5495 w 1784249"/>
              <a:gd name="connsiteY4" fmla="*/ 1005052 h 1011505"/>
              <a:gd name="connsiteX0" fmla="*/ 13590 w 1792344"/>
              <a:gd name="connsiteY0" fmla="*/ 1005052 h 1011505"/>
              <a:gd name="connsiteX1" fmla="*/ 1776300 w 1792344"/>
              <a:gd name="connsiteY1" fmla="*/ 1011505 h 1011505"/>
              <a:gd name="connsiteX2" fmla="*/ 1792344 w 1792344"/>
              <a:gd name="connsiteY2" fmla="*/ 0 h 1011505"/>
              <a:gd name="connsiteX3" fmla="*/ 0 w 1792344"/>
              <a:gd name="connsiteY3" fmla="*/ 304431 h 1011505"/>
              <a:gd name="connsiteX4" fmla="*/ 13590 w 1792344"/>
              <a:gd name="connsiteY4" fmla="*/ 1005052 h 1011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344" h="1011505">
                <a:moveTo>
                  <a:pt x="13590" y="1005052"/>
                </a:moveTo>
                <a:lnTo>
                  <a:pt x="1776300" y="1011505"/>
                </a:lnTo>
                <a:cubicBezTo>
                  <a:pt x="1774412" y="704271"/>
                  <a:pt x="1776731" y="307234"/>
                  <a:pt x="1792344" y="0"/>
                </a:cubicBezTo>
                <a:lnTo>
                  <a:pt x="0" y="304431"/>
                </a:lnTo>
                <a:cubicBezTo>
                  <a:pt x="41" y="539584"/>
                  <a:pt x="13549" y="769899"/>
                  <a:pt x="13590" y="1005052"/>
                </a:cubicBezTo>
                <a:close/>
              </a:path>
            </a:pathLst>
          </a:custGeom>
          <a:gradFill flip="none" rotWithShape="1">
            <a:gsLst>
              <a:gs pos="0">
                <a:srgbClr val="0070C0"/>
              </a:gs>
              <a:gs pos="100000">
                <a:schemeClr val="accent5">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3" name="上矢印 82"/>
          <p:cNvSpPr/>
          <p:nvPr/>
        </p:nvSpPr>
        <p:spPr>
          <a:xfrm>
            <a:off x="11637837" y="3443589"/>
            <a:ext cx="248467" cy="3955522"/>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cxnSp>
        <p:nvCxnSpPr>
          <p:cNvPr id="81" name="直線矢印コネクタ 80"/>
          <p:cNvCxnSpPr/>
          <p:nvPr/>
        </p:nvCxnSpPr>
        <p:spPr bwMode="auto">
          <a:xfrm flipV="1">
            <a:off x="10572750" y="2800350"/>
            <a:ext cx="2028825" cy="1495425"/>
          </a:xfrm>
          <a:prstGeom prst="straightConnector1">
            <a:avLst/>
          </a:prstGeom>
          <a:ln w="38100">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71" name="直線矢印コネクタ 70"/>
          <p:cNvCxnSpPr/>
          <p:nvPr/>
        </p:nvCxnSpPr>
        <p:spPr bwMode="auto">
          <a:xfrm flipV="1">
            <a:off x="12645857" y="2667000"/>
            <a:ext cx="0" cy="5537200"/>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28" name="ホームベース 27"/>
          <p:cNvSpPr/>
          <p:nvPr/>
        </p:nvSpPr>
        <p:spPr>
          <a:xfrm rot="5400000">
            <a:off x="4551452" y="4806987"/>
            <a:ext cx="5945350" cy="2970868"/>
          </a:xfrm>
          <a:prstGeom prst="homePlate">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2" name="テキスト ボックス 9"/>
          <p:cNvSpPr txBox="1">
            <a:spLocks noChangeArrowheads="1"/>
          </p:cNvSpPr>
          <p:nvPr/>
        </p:nvSpPr>
        <p:spPr bwMode="auto">
          <a:xfrm>
            <a:off x="291080" y="1200200"/>
            <a:ext cx="9746885" cy="646331"/>
          </a:xfrm>
          <a:prstGeom prst="rect">
            <a:avLst/>
          </a:prstGeom>
          <a:noFill/>
          <a:ln w="9525">
            <a:noFill/>
            <a:miter lim="800000"/>
            <a:headEnd/>
            <a:tailEnd/>
          </a:ln>
        </p:spPr>
        <p:txBody>
          <a:bodyPr wrap="square">
            <a:spAutoFit/>
          </a:bodyPr>
          <a:lstStyle/>
          <a:p>
            <a:pPr marL="171454" indent="-171454">
              <a:buFont typeface="Wingdings" pitchFamily="2" charset="2"/>
              <a:buChar char="l"/>
            </a:pPr>
            <a:r>
              <a:rPr lang="ja-JP" altLang="en-US" dirty="0">
                <a:solidFill>
                  <a:prstClr val="black"/>
                </a:solidFill>
                <a:latin typeface="+mn-ea"/>
                <a:ea typeface="+mn-ea"/>
              </a:rPr>
              <a:t>大阪</a:t>
            </a:r>
            <a:r>
              <a:rPr lang="ja-JP" altLang="en-US" dirty="0" smtClean="0">
                <a:solidFill>
                  <a:prstClr val="black"/>
                </a:solidFill>
                <a:latin typeface="+mn-ea"/>
                <a:ea typeface="+mn-ea"/>
              </a:rPr>
              <a:t>万博の50周年や東京オリンピックイヤー</a:t>
            </a:r>
            <a:r>
              <a:rPr lang="ja-JP" altLang="en-US" dirty="0">
                <a:solidFill>
                  <a:prstClr val="black"/>
                </a:solidFill>
                <a:latin typeface="+mn-ea"/>
                <a:ea typeface="+mn-ea"/>
              </a:rPr>
              <a:t>である２０２０年を一定の目途として大阪における光のまちづくりの発展を</a:t>
            </a:r>
            <a:r>
              <a:rPr lang="ja-JP" altLang="en-US" dirty="0" smtClean="0">
                <a:solidFill>
                  <a:prstClr val="black"/>
                </a:solidFill>
                <a:latin typeface="+mn-ea"/>
                <a:ea typeface="+mn-ea"/>
              </a:rPr>
              <a:t>目指す。</a:t>
            </a:r>
            <a:endParaRPr lang="en-US" altLang="ja-JP" dirty="0" smtClean="0">
              <a:solidFill>
                <a:prstClr val="black"/>
              </a:solidFill>
              <a:latin typeface="+mn-ea"/>
              <a:ea typeface="+mn-ea"/>
            </a:endParaRPr>
          </a:p>
          <a:p>
            <a:pPr marL="171454" indent="-171454">
              <a:buFont typeface="Wingdings" pitchFamily="2" charset="2"/>
              <a:buChar char="l"/>
            </a:pPr>
            <a:r>
              <a:rPr lang="ja-JP" altLang="en-US" dirty="0" smtClean="0">
                <a:solidFill>
                  <a:prstClr val="black"/>
                </a:solidFill>
                <a:latin typeface="+mn-ea"/>
                <a:ea typeface="+mn-ea"/>
              </a:rPr>
              <a:t>２０２０年</a:t>
            </a:r>
            <a:r>
              <a:rPr lang="ja-JP" altLang="en-US" dirty="0">
                <a:solidFill>
                  <a:prstClr val="black"/>
                </a:solidFill>
                <a:latin typeface="+mn-ea"/>
                <a:ea typeface="+mn-ea"/>
              </a:rPr>
              <a:t>をこれまでに積み重ねてきた光の景観、取り組みを一同に</a:t>
            </a:r>
            <a:r>
              <a:rPr lang="ja-JP" altLang="en-US">
                <a:solidFill>
                  <a:prstClr val="black"/>
                </a:solidFill>
                <a:latin typeface="+mn-ea"/>
                <a:ea typeface="+mn-ea"/>
              </a:rPr>
              <a:t>集める</a:t>
            </a:r>
            <a:r>
              <a:rPr lang="ja-JP" altLang="en-US" smtClean="0">
                <a:solidFill>
                  <a:prstClr val="black"/>
                </a:solidFill>
                <a:latin typeface="+mn-ea"/>
                <a:ea typeface="+mn-ea"/>
              </a:rPr>
              <a:t>「</a:t>
            </a:r>
            <a:r>
              <a:rPr lang="ja-JP" altLang="en-US">
                <a:latin typeface="+mn-ea"/>
                <a:ea typeface="+mn-ea"/>
              </a:rPr>
              <a:t>官民協働によるまちづくり元年」</a:t>
            </a:r>
            <a:r>
              <a:rPr lang="ja-JP" altLang="en-US" dirty="0">
                <a:latin typeface="+mn-ea"/>
                <a:ea typeface="+mn-ea"/>
              </a:rPr>
              <a:t>として位置づけ</a:t>
            </a:r>
            <a:r>
              <a:rPr lang="ja-JP" altLang="en-US" dirty="0" smtClean="0">
                <a:latin typeface="+mn-ea"/>
                <a:ea typeface="+mn-ea"/>
              </a:rPr>
              <a:t>、</a:t>
            </a:r>
            <a:endParaRPr lang="en-US" altLang="ja-JP" dirty="0" smtClean="0">
              <a:latin typeface="+mn-ea"/>
              <a:ea typeface="+mn-ea"/>
            </a:endParaRPr>
          </a:p>
          <a:p>
            <a:r>
              <a:rPr lang="ja-JP" altLang="en-US" dirty="0">
                <a:latin typeface="+mn-ea"/>
                <a:ea typeface="+mn-ea"/>
              </a:rPr>
              <a:t>　</a:t>
            </a:r>
            <a:r>
              <a:rPr lang="ja-JP" altLang="en-US" dirty="0" smtClean="0">
                <a:latin typeface="+mn-ea"/>
                <a:ea typeface="+mn-ea"/>
              </a:rPr>
              <a:t>その</a:t>
            </a:r>
            <a:r>
              <a:rPr lang="ja-JP" altLang="en-US" dirty="0">
                <a:latin typeface="+mn-ea"/>
                <a:ea typeface="+mn-ea"/>
              </a:rPr>
              <a:t>取り組みに</a:t>
            </a:r>
            <a:r>
              <a:rPr lang="ja-JP" altLang="en-US" dirty="0" smtClean="0">
                <a:latin typeface="+mn-ea"/>
                <a:ea typeface="+mn-ea"/>
              </a:rPr>
              <a:t>向けて第３</a:t>
            </a:r>
            <a:r>
              <a:rPr lang="ja-JP" altLang="en-US" dirty="0">
                <a:latin typeface="+mn-ea"/>
                <a:ea typeface="+mn-ea"/>
              </a:rPr>
              <a:t>フェーズのアクションプランを検討する。</a:t>
            </a:r>
          </a:p>
        </p:txBody>
      </p:sp>
      <p:sp>
        <p:nvSpPr>
          <p:cNvPr id="27" name="ホームベース 26"/>
          <p:cNvSpPr/>
          <p:nvPr/>
        </p:nvSpPr>
        <p:spPr>
          <a:xfrm>
            <a:off x="3386816" y="2120410"/>
            <a:ext cx="5687729" cy="952661"/>
          </a:xfrm>
          <a:prstGeom prst="homePlate">
            <a:avLst>
              <a:gd name="adj" fmla="val 26313"/>
            </a:avLst>
          </a:prstGeom>
          <a:gradFill flip="none" rotWithShape="1">
            <a:gsLst>
              <a:gs pos="0">
                <a:srgbClr val="FFC000"/>
              </a:gs>
              <a:gs pos="100000">
                <a:schemeClr val="bg1">
                  <a:shade val="100000"/>
                  <a:satMod val="115000"/>
                </a:schemeClr>
              </a:gs>
            </a:gsLst>
            <a:lin ang="10800000" scaled="1"/>
            <a:tileRect/>
          </a:gra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solidFill>
                <a:prstClr val="black"/>
              </a:solidFill>
              <a:latin typeface="ＭＳ Ｐゴシック" pitchFamily="50" charset="-128"/>
            </a:endParaRPr>
          </a:p>
        </p:txBody>
      </p:sp>
      <p:sp>
        <p:nvSpPr>
          <p:cNvPr id="29" name="フリーフォーム 28"/>
          <p:cNvSpPr/>
          <p:nvPr/>
        </p:nvSpPr>
        <p:spPr>
          <a:xfrm>
            <a:off x="123404" y="4307922"/>
            <a:ext cx="10446452" cy="3091188"/>
          </a:xfrm>
          <a:custGeom>
            <a:avLst/>
            <a:gdLst>
              <a:gd name="connsiteX0" fmla="*/ 0 w 1028700"/>
              <a:gd name="connsiteY0" fmla="*/ 638175 h 638175"/>
              <a:gd name="connsiteX1" fmla="*/ 1028700 w 1028700"/>
              <a:gd name="connsiteY1" fmla="*/ 638175 h 638175"/>
              <a:gd name="connsiteX2" fmla="*/ 1028700 w 1028700"/>
              <a:gd name="connsiteY2" fmla="*/ 0 h 638175"/>
              <a:gd name="connsiteX3" fmla="*/ 19050 w 1028700"/>
              <a:gd name="connsiteY3" fmla="*/ 390525 h 638175"/>
              <a:gd name="connsiteX4" fmla="*/ 0 w 1028700"/>
              <a:gd name="connsiteY4" fmla="*/ 638175 h 638175"/>
              <a:gd name="connsiteX0" fmla="*/ 0 w 1028700"/>
              <a:gd name="connsiteY0" fmla="*/ 638175 h 638175"/>
              <a:gd name="connsiteX1" fmla="*/ 1028700 w 1028700"/>
              <a:gd name="connsiteY1" fmla="*/ 638175 h 638175"/>
              <a:gd name="connsiteX2" fmla="*/ 1028700 w 1028700"/>
              <a:gd name="connsiteY2" fmla="*/ 0 h 638175"/>
              <a:gd name="connsiteX3" fmla="*/ 21626 w 1028700"/>
              <a:gd name="connsiteY3" fmla="*/ 377689 h 638175"/>
              <a:gd name="connsiteX4" fmla="*/ 0 w 1028700"/>
              <a:gd name="connsiteY4" fmla="*/ 638175 h 638175"/>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454704 h 715190"/>
              <a:gd name="connsiteX4" fmla="*/ 0 w 1028700"/>
              <a:gd name="connsiteY4" fmla="*/ 715190 h 715190"/>
              <a:gd name="connsiteX0" fmla="*/ 0 w 1028700"/>
              <a:gd name="connsiteY0" fmla="*/ 715190 h 715190"/>
              <a:gd name="connsiteX1" fmla="*/ 1028700 w 1028700"/>
              <a:gd name="connsiteY1" fmla="*/ 715190 h 715190"/>
              <a:gd name="connsiteX2" fmla="*/ 1028700 w 1028700"/>
              <a:gd name="connsiteY2" fmla="*/ 0 h 715190"/>
              <a:gd name="connsiteX3" fmla="*/ 21626 w 1028700"/>
              <a:gd name="connsiteY3" fmla="*/ 565947 h 715190"/>
              <a:gd name="connsiteX4" fmla="*/ 0 w 1028700"/>
              <a:gd name="connsiteY4" fmla="*/ 715190 h 715190"/>
              <a:gd name="connsiteX0" fmla="*/ 0 w 1028700"/>
              <a:gd name="connsiteY0" fmla="*/ 715190 h 715190"/>
              <a:gd name="connsiteX1" fmla="*/ 1028700 w 1028700"/>
              <a:gd name="connsiteY1" fmla="*/ 715190 h 715190"/>
              <a:gd name="connsiteX2" fmla="*/ 1028700 w 1028700"/>
              <a:gd name="connsiteY2" fmla="*/ 0 h 715190"/>
              <a:gd name="connsiteX3" fmla="*/ 8213 w 1028700"/>
              <a:gd name="connsiteY3" fmla="*/ 489447 h 715190"/>
              <a:gd name="connsiteX4" fmla="*/ 0 w 1028700"/>
              <a:gd name="connsiteY4" fmla="*/ 715190 h 715190"/>
              <a:gd name="connsiteX0" fmla="*/ 0 w 1028700"/>
              <a:gd name="connsiteY0" fmla="*/ 560946 h 560946"/>
              <a:gd name="connsiteX1" fmla="*/ 1028700 w 1028700"/>
              <a:gd name="connsiteY1" fmla="*/ 560946 h 560946"/>
              <a:gd name="connsiteX2" fmla="*/ 1028700 w 1028700"/>
              <a:gd name="connsiteY2" fmla="*/ 0 h 560946"/>
              <a:gd name="connsiteX3" fmla="*/ 8213 w 1028700"/>
              <a:gd name="connsiteY3" fmla="*/ 335203 h 560946"/>
              <a:gd name="connsiteX4" fmla="*/ 0 w 1028700"/>
              <a:gd name="connsiteY4" fmla="*/ 560946 h 560946"/>
              <a:gd name="connsiteX0" fmla="*/ 729 w 1029429"/>
              <a:gd name="connsiteY0" fmla="*/ 560946 h 560946"/>
              <a:gd name="connsiteX1" fmla="*/ 1029429 w 1029429"/>
              <a:gd name="connsiteY1" fmla="*/ 560946 h 560946"/>
              <a:gd name="connsiteX2" fmla="*/ 1029429 w 1029429"/>
              <a:gd name="connsiteY2" fmla="*/ 0 h 560946"/>
              <a:gd name="connsiteX3" fmla="*/ 0 w 1029429"/>
              <a:gd name="connsiteY3" fmla="*/ 384959 h 560946"/>
              <a:gd name="connsiteX4" fmla="*/ 729 w 1029429"/>
              <a:gd name="connsiteY4" fmla="*/ 560946 h 560946"/>
              <a:gd name="connsiteX0" fmla="*/ 729 w 1029429"/>
              <a:gd name="connsiteY0" fmla="*/ 560946 h 560946"/>
              <a:gd name="connsiteX1" fmla="*/ 1029429 w 1029429"/>
              <a:gd name="connsiteY1" fmla="*/ 560946 h 560946"/>
              <a:gd name="connsiteX2" fmla="*/ 1029429 w 1029429"/>
              <a:gd name="connsiteY2" fmla="*/ 0 h 560946"/>
              <a:gd name="connsiteX3" fmla="*/ 924267 w 1029429"/>
              <a:gd name="connsiteY3" fmla="*/ 39647 h 560946"/>
              <a:gd name="connsiteX4" fmla="*/ 0 w 1029429"/>
              <a:gd name="connsiteY4" fmla="*/ 384959 h 560946"/>
              <a:gd name="connsiteX5" fmla="*/ 729 w 1029429"/>
              <a:gd name="connsiteY5" fmla="*/ 560946 h 560946"/>
              <a:gd name="connsiteX0" fmla="*/ 3284 w 1031984"/>
              <a:gd name="connsiteY0" fmla="*/ 560946 h 560946"/>
              <a:gd name="connsiteX1" fmla="*/ 1031984 w 1031984"/>
              <a:gd name="connsiteY1" fmla="*/ 560946 h 560946"/>
              <a:gd name="connsiteX2" fmla="*/ 1031984 w 1031984"/>
              <a:gd name="connsiteY2" fmla="*/ 0 h 560946"/>
              <a:gd name="connsiteX3" fmla="*/ 926822 w 1031984"/>
              <a:gd name="connsiteY3" fmla="*/ 39647 h 560946"/>
              <a:gd name="connsiteX4" fmla="*/ 0 w 1031984"/>
              <a:gd name="connsiteY4" fmla="*/ 459346 h 560946"/>
              <a:gd name="connsiteX5" fmla="*/ 3284 w 1031984"/>
              <a:gd name="connsiteY5" fmla="*/ 560946 h 560946"/>
              <a:gd name="connsiteX0" fmla="*/ 3284 w 1031984"/>
              <a:gd name="connsiteY0" fmla="*/ 560946 h 560946"/>
              <a:gd name="connsiteX1" fmla="*/ 1031984 w 1031984"/>
              <a:gd name="connsiteY1" fmla="*/ 560946 h 560946"/>
              <a:gd name="connsiteX2" fmla="*/ 1031984 w 1031984"/>
              <a:gd name="connsiteY2" fmla="*/ 0 h 560946"/>
              <a:gd name="connsiteX3" fmla="*/ 926822 w 1031984"/>
              <a:gd name="connsiteY3" fmla="*/ 48573 h 560946"/>
              <a:gd name="connsiteX4" fmla="*/ 0 w 1031984"/>
              <a:gd name="connsiteY4" fmla="*/ 459346 h 560946"/>
              <a:gd name="connsiteX5" fmla="*/ 3284 w 1031984"/>
              <a:gd name="connsiteY5" fmla="*/ 560946 h 560946"/>
              <a:gd name="connsiteX0" fmla="*/ 0 w 1032753"/>
              <a:gd name="connsiteY0" fmla="*/ 563178 h 563178"/>
              <a:gd name="connsiteX1" fmla="*/ 1032753 w 1032753"/>
              <a:gd name="connsiteY1" fmla="*/ 560946 h 563178"/>
              <a:gd name="connsiteX2" fmla="*/ 1032753 w 1032753"/>
              <a:gd name="connsiteY2" fmla="*/ 0 h 563178"/>
              <a:gd name="connsiteX3" fmla="*/ 927591 w 1032753"/>
              <a:gd name="connsiteY3" fmla="*/ 48573 h 563178"/>
              <a:gd name="connsiteX4" fmla="*/ 769 w 1032753"/>
              <a:gd name="connsiteY4" fmla="*/ 459346 h 563178"/>
              <a:gd name="connsiteX5" fmla="*/ 0 w 1032753"/>
              <a:gd name="connsiteY5" fmla="*/ 563178 h 563178"/>
              <a:gd name="connsiteX0" fmla="*/ 0 w 1032753"/>
              <a:gd name="connsiteY0" fmla="*/ 563178 h 563178"/>
              <a:gd name="connsiteX1" fmla="*/ 1032753 w 1032753"/>
              <a:gd name="connsiteY1" fmla="*/ 560946 h 563178"/>
              <a:gd name="connsiteX2" fmla="*/ 1032753 w 1032753"/>
              <a:gd name="connsiteY2" fmla="*/ 0 h 563178"/>
              <a:gd name="connsiteX3" fmla="*/ 927591 w 1032753"/>
              <a:gd name="connsiteY3" fmla="*/ 48573 h 563178"/>
              <a:gd name="connsiteX4" fmla="*/ 769 w 1032753"/>
              <a:gd name="connsiteY4" fmla="*/ 434798 h 563178"/>
              <a:gd name="connsiteX5" fmla="*/ 0 w 1032753"/>
              <a:gd name="connsiteY5" fmla="*/ 563178 h 56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753" h="563178">
                <a:moveTo>
                  <a:pt x="0" y="563178"/>
                </a:moveTo>
                <a:lnTo>
                  <a:pt x="1032753" y="560946"/>
                </a:lnTo>
                <a:lnTo>
                  <a:pt x="1032753" y="0"/>
                </a:lnTo>
                <a:lnTo>
                  <a:pt x="927591" y="48573"/>
                </a:lnTo>
                <a:lnTo>
                  <a:pt x="769" y="434798"/>
                </a:lnTo>
                <a:cubicBezTo>
                  <a:pt x="513" y="469409"/>
                  <a:pt x="256" y="528567"/>
                  <a:pt x="0" y="563178"/>
                </a:cubicBezTo>
                <a:close/>
              </a:path>
            </a:pathLst>
          </a:custGeom>
          <a:gradFill flip="none" rotWithShape="1">
            <a:gsLst>
              <a:gs pos="0">
                <a:schemeClr val="accent5">
                  <a:lumMod val="40000"/>
                  <a:lumOff val="60000"/>
                </a:schemeClr>
              </a:gs>
              <a:gs pos="100000">
                <a:schemeClr val="accent6">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0" name="台形 25"/>
          <p:cNvSpPr/>
          <p:nvPr/>
        </p:nvSpPr>
        <p:spPr>
          <a:xfrm>
            <a:off x="6045404" y="4673688"/>
            <a:ext cx="2964161" cy="2928725"/>
          </a:xfrm>
          <a:custGeom>
            <a:avLst/>
            <a:gdLst>
              <a:gd name="connsiteX0" fmla="*/ 0 w 995935"/>
              <a:gd name="connsiteY0" fmla="*/ 648072 h 648072"/>
              <a:gd name="connsiteX1" fmla="*/ 162018 w 995935"/>
              <a:gd name="connsiteY1" fmla="*/ 0 h 648072"/>
              <a:gd name="connsiteX2" fmla="*/ 833917 w 995935"/>
              <a:gd name="connsiteY2" fmla="*/ 0 h 648072"/>
              <a:gd name="connsiteX3" fmla="*/ 995935 w 995935"/>
              <a:gd name="connsiteY3" fmla="*/ 648072 h 648072"/>
              <a:gd name="connsiteX4" fmla="*/ 0 w 995935"/>
              <a:gd name="connsiteY4" fmla="*/ 648072 h 648072"/>
              <a:gd name="connsiteX0" fmla="*/ 3082 w 999017"/>
              <a:gd name="connsiteY0" fmla="*/ 1003672 h 1003672"/>
              <a:gd name="connsiteX1" fmla="*/ 0 w 999017"/>
              <a:gd name="connsiteY1" fmla="*/ 0 h 1003672"/>
              <a:gd name="connsiteX2" fmla="*/ 836999 w 999017"/>
              <a:gd name="connsiteY2" fmla="*/ 355600 h 1003672"/>
              <a:gd name="connsiteX3" fmla="*/ 999017 w 999017"/>
              <a:gd name="connsiteY3" fmla="*/ 1003672 h 1003672"/>
              <a:gd name="connsiteX4" fmla="*/ 3082 w 999017"/>
              <a:gd name="connsiteY4" fmla="*/ 1003672 h 1003672"/>
              <a:gd name="connsiteX0" fmla="*/ 3082 w 2907099"/>
              <a:gd name="connsiteY0" fmla="*/ 1537072 h 1537072"/>
              <a:gd name="connsiteX1" fmla="*/ 0 w 2907099"/>
              <a:gd name="connsiteY1" fmla="*/ 533400 h 1537072"/>
              <a:gd name="connsiteX2" fmla="*/ 2907099 w 2907099"/>
              <a:gd name="connsiteY2" fmla="*/ 0 h 1537072"/>
              <a:gd name="connsiteX3" fmla="*/ 999017 w 2907099"/>
              <a:gd name="connsiteY3" fmla="*/ 1537072 h 1537072"/>
              <a:gd name="connsiteX4" fmla="*/ 3082 w 2907099"/>
              <a:gd name="connsiteY4" fmla="*/ 1537072 h 1537072"/>
              <a:gd name="connsiteX0" fmla="*/ 3082 w 2929417"/>
              <a:gd name="connsiteY0" fmla="*/ 1537072 h 1549772"/>
              <a:gd name="connsiteX1" fmla="*/ 0 w 2929417"/>
              <a:gd name="connsiteY1" fmla="*/ 533400 h 1549772"/>
              <a:gd name="connsiteX2" fmla="*/ 2907099 w 2929417"/>
              <a:gd name="connsiteY2" fmla="*/ 0 h 1549772"/>
              <a:gd name="connsiteX3" fmla="*/ 2929417 w 2929417"/>
              <a:gd name="connsiteY3" fmla="*/ 1549772 h 1549772"/>
              <a:gd name="connsiteX4" fmla="*/ 3082 w 2929417"/>
              <a:gd name="connsiteY4" fmla="*/ 1537072 h 1549772"/>
              <a:gd name="connsiteX0" fmla="*/ 3082 w 2929417"/>
              <a:gd name="connsiteY0" fmla="*/ 1537072 h 1549772"/>
              <a:gd name="connsiteX1" fmla="*/ 0 w 2929417"/>
              <a:gd name="connsiteY1" fmla="*/ 497359 h 1549772"/>
              <a:gd name="connsiteX2" fmla="*/ 2907099 w 2929417"/>
              <a:gd name="connsiteY2" fmla="*/ 0 h 1549772"/>
              <a:gd name="connsiteX3" fmla="*/ 2929417 w 2929417"/>
              <a:gd name="connsiteY3" fmla="*/ 1549772 h 1549772"/>
              <a:gd name="connsiteX4" fmla="*/ 3082 w 2929417"/>
              <a:gd name="connsiteY4" fmla="*/ 1537072 h 1549772"/>
              <a:gd name="connsiteX0" fmla="*/ 3082 w 2929417"/>
              <a:gd name="connsiteY0" fmla="*/ 1555607 h 1568307"/>
              <a:gd name="connsiteX1" fmla="*/ 0 w 2929417"/>
              <a:gd name="connsiteY1" fmla="*/ 515894 h 1568307"/>
              <a:gd name="connsiteX2" fmla="*/ 2890995 w 2929417"/>
              <a:gd name="connsiteY2" fmla="*/ 0 h 1568307"/>
              <a:gd name="connsiteX3" fmla="*/ 2929417 w 2929417"/>
              <a:gd name="connsiteY3" fmla="*/ 1568307 h 1568307"/>
              <a:gd name="connsiteX4" fmla="*/ 3082 w 2929417"/>
              <a:gd name="connsiteY4" fmla="*/ 1555607 h 1568307"/>
              <a:gd name="connsiteX0" fmla="*/ 3082 w 2929417"/>
              <a:gd name="connsiteY0" fmla="*/ 1555607 h 1568307"/>
              <a:gd name="connsiteX1" fmla="*/ 0 w 2929417"/>
              <a:gd name="connsiteY1" fmla="*/ 366278 h 1568307"/>
              <a:gd name="connsiteX2" fmla="*/ 2890995 w 2929417"/>
              <a:gd name="connsiteY2" fmla="*/ 0 h 1568307"/>
              <a:gd name="connsiteX3" fmla="*/ 2929417 w 2929417"/>
              <a:gd name="connsiteY3" fmla="*/ 1568307 h 1568307"/>
              <a:gd name="connsiteX4" fmla="*/ 3082 w 2929417"/>
              <a:gd name="connsiteY4" fmla="*/ 1555607 h 1568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417" h="1568307">
                <a:moveTo>
                  <a:pt x="3082" y="1555607"/>
                </a:moveTo>
                <a:cubicBezTo>
                  <a:pt x="2055" y="1221050"/>
                  <a:pt x="1027" y="700835"/>
                  <a:pt x="0" y="366278"/>
                </a:cubicBezTo>
                <a:lnTo>
                  <a:pt x="2890995" y="0"/>
                </a:lnTo>
                <a:lnTo>
                  <a:pt x="2929417" y="1568307"/>
                </a:lnTo>
                <a:lnTo>
                  <a:pt x="3082" y="155560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cxnSp>
        <p:nvCxnSpPr>
          <p:cNvPr id="32" name="直線コネクタ 31"/>
          <p:cNvCxnSpPr/>
          <p:nvPr/>
        </p:nvCxnSpPr>
        <p:spPr>
          <a:xfrm>
            <a:off x="134323" y="3470747"/>
            <a:ext cx="0" cy="5352050"/>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bwMode="auto">
          <a:xfrm flipV="1">
            <a:off x="8862562" y="4727468"/>
            <a:ext cx="0" cy="2688703"/>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bwMode="auto">
          <a:xfrm flipV="1">
            <a:off x="1558392" y="6429236"/>
            <a:ext cx="12730" cy="986936"/>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bwMode="auto">
          <a:xfrm flipV="1">
            <a:off x="3186118" y="6026955"/>
            <a:ext cx="0" cy="1382425"/>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bwMode="auto">
          <a:xfrm flipV="1">
            <a:off x="6125018" y="5345326"/>
            <a:ext cx="0" cy="2064056"/>
          </a:xfrm>
          <a:prstGeom prst="straightConnector1">
            <a:avLst/>
          </a:prstGeom>
          <a:ln w="38100">
            <a:solidFill>
              <a:schemeClr val="accent6">
                <a:lumMod val="75000"/>
              </a:schemeClr>
            </a:solidFill>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39" name="二等辺三角形 38"/>
          <p:cNvSpPr/>
          <p:nvPr/>
        </p:nvSpPr>
        <p:spPr>
          <a:xfrm rot="10800000">
            <a:off x="4452950" y="5507143"/>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上矢印 39"/>
          <p:cNvSpPr/>
          <p:nvPr/>
        </p:nvSpPr>
        <p:spPr>
          <a:xfrm>
            <a:off x="4442138" y="5684504"/>
            <a:ext cx="248467" cy="1732164"/>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sp>
        <p:nvSpPr>
          <p:cNvPr id="41" name="上矢印 40"/>
          <p:cNvSpPr/>
          <p:nvPr/>
        </p:nvSpPr>
        <p:spPr>
          <a:xfrm>
            <a:off x="7398967" y="4996420"/>
            <a:ext cx="248467" cy="2399383"/>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sp>
        <p:nvSpPr>
          <p:cNvPr id="42" name="上矢印 41"/>
          <p:cNvSpPr/>
          <p:nvPr/>
        </p:nvSpPr>
        <p:spPr>
          <a:xfrm>
            <a:off x="9661960" y="4484591"/>
            <a:ext cx="248467" cy="2914519"/>
          </a:xfrm>
          <a:prstGeom prst="up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dirty="0">
              <a:solidFill>
                <a:prstClr val="white"/>
              </a:solidFill>
            </a:endParaRPr>
          </a:p>
        </p:txBody>
      </p:sp>
      <p:cxnSp>
        <p:nvCxnSpPr>
          <p:cNvPr id="44" name="直線矢印コネクタ 43"/>
          <p:cNvCxnSpPr>
            <a:endCxn id="29" idx="2"/>
          </p:cNvCxnSpPr>
          <p:nvPr/>
        </p:nvCxnSpPr>
        <p:spPr bwMode="auto">
          <a:xfrm flipV="1">
            <a:off x="134925" y="4307922"/>
            <a:ext cx="10434931" cy="2388696"/>
          </a:xfrm>
          <a:prstGeom prst="straightConnector1">
            <a:avLst/>
          </a:prstGeom>
          <a:ln w="38100">
            <a:headEnd type="none" w="med" len="med"/>
            <a:tailEnd type="triangle" w="med" len="med"/>
          </a:ln>
          <a:extLst/>
        </p:spPr>
        <p:style>
          <a:lnRef idx="1">
            <a:schemeClr val="dk1"/>
          </a:lnRef>
          <a:fillRef idx="0">
            <a:schemeClr val="dk1"/>
          </a:fillRef>
          <a:effectRef idx="0">
            <a:schemeClr val="dk1"/>
          </a:effectRef>
          <a:fontRef idx="minor">
            <a:schemeClr val="tx1"/>
          </a:fontRef>
        </p:style>
      </p:cxnSp>
      <p:sp>
        <p:nvSpPr>
          <p:cNvPr id="45" name="二等辺三角形 44"/>
          <p:cNvSpPr/>
          <p:nvPr/>
        </p:nvSpPr>
        <p:spPr>
          <a:xfrm rot="10800000">
            <a:off x="7414190" y="4837021"/>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6" name="二等辺三角形 45"/>
          <p:cNvSpPr/>
          <p:nvPr/>
        </p:nvSpPr>
        <p:spPr>
          <a:xfrm rot="10800000">
            <a:off x="9689574" y="4291799"/>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テキスト ボックス 46"/>
          <p:cNvSpPr txBox="1"/>
          <p:nvPr/>
        </p:nvSpPr>
        <p:spPr>
          <a:xfrm>
            <a:off x="3832544" y="5421395"/>
            <a:ext cx="677369" cy="263269"/>
          </a:xfrm>
          <a:prstGeom prst="rect">
            <a:avLst/>
          </a:prstGeom>
          <a:noFill/>
        </p:spPr>
        <p:txBody>
          <a:bodyPr wrap="none" rtlCol="0">
            <a:spAutoFit/>
          </a:bodyPr>
          <a:lstStyle/>
          <a:p>
            <a:pPr algn="r"/>
            <a:r>
              <a:rPr lang="en-US" altLang="ja-JP" sz="1000" dirty="0">
                <a:solidFill>
                  <a:prstClr val="black"/>
                </a:solidFill>
                <a:latin typeface="HGP創英角ｺﾞｼｯｸUB" pitchFamily="50" charset="-128"/>
              </a:rPr>
              <a:t>2015</a:t>
            </a:r>
            <a:r>
              <a:rPr lang="ja-JP" altLang="en-US" sz="1000" dirty="0">
                <a:solidFill>
                  <a:prstClr val="black"/>
                </a:solidFill>
                <a:latin typeface="HGP創英角ｺﾞｼｯｸUB" pitchFamily="50" charset="-128"/>
              </a:rPr>
              <a:t>年</a:t>
            </a:r>
          </a:p>
        </p:txBody>
      </p:sp>
      <p:sp>
        <p:nvSpPr>
          <p:cNvPr id="48" name="テキスト ボックス 47"/>
          <p:cNvSpPr txBox="1"/>
          <p:nvPr/>
        </p:nvSpPr>
        <p:spPr>
          <a:xfrm>
            <a:off x="6815967" y="4765725"/>
            <a:ext cx="677369" cy="263269"/>
          </a:xfrm>
          <a:prstGeom prst="rect">
            <a:avLst/>
          </a:prstGeom>
          <a:noFill/>
        </p:spPr>
        <p:txBody>
          <a:bodyPr wrap="none" rtlCol="0">
            <a:spAutoFit/>
          </a:bodyPr>
          <a:lstStyle/>
          <a:p>
            <a:pPr algn="r"/>
            <a:r>
              <a:rPr lang="en-US" altLang="ja-JP" sz="1000" dirty="0">
                <a:solidFill>
                  <a:prstClr val="black"/>
                </a:solidFill>
                <a:latin typeface="HGP創英角ｺﾞｼｯｸUB" pitchFamily="50" charset="-128"/>
              </a:rPr>
              <a:t>2018</a:t>
            </a:r>
            <a:r>
              <a:rPr lang="ja-JP" altLang="en-US" sz="1000" dirty="0">
                <a:solidFill>
                  <a:prstClr val="black"/>
                </a:solidFill>
                <a:latin typeface="HGP創英角ｺﾞｼｯｸUB" pitchFamily="50" charset="-128"/>
              </a:rPr>
              <a:t>年</a:t>
            </a:r>
          </a:p>
        </p:txBody>
      </p:sp>
      <p:sp>
        <p:nvSpPr>
          <p:cNvPr id="49" name="テキスト ボックス 48"/>
          <p:cNvSpPr txBox="1"/>
          <p:nvPr/>
        </p:nvSpPr>
        <p:spPr>
          <a:xfrm>
            <a:off x="3087960" y="4793666"/>
            <a:ext cx="2879619" cy="592355"/>
          </a:xfrm>
          <a:prstGeom prst="rect">
            <a:avLst/>
          </a:prstGeom>
          <a:noFill/>
        </p:spPr>
        <p:txBody>
          <a:bodyPr wrap="square" rtlCol="0">
            <a:spAutoFit/>
          </a:bodyPr>
          <a:lstStyle/>
          <a:p>
            <a:pPr marL="171454" indent="-171454">
              <a:buFont typeface="Wingdings" pitchFamily="2" charset="2"/>
              <a:buChar char="u"/>
            </a:pPr>
            <a:r>
              <a:rPr lang="ja-JP" altLang="en-US" sz="1000" dirty="0">
                <a:solidFill>
                  <a:prstClr val="black"/>
                </a:solidFill>
                <a:latin typeface="ＭＳ Ｐゴシック" pitchFamily="50" charset="-128"/>
                <a:ea typeface="ＭＳ Ｐゴシック" panose="020B0600070205080204" pitchFamily="50" charset="-128"/>
              </a:rPr>
              <a:t>府市が中心となって取組んできた都市魅力創造施策の結集として、府域全体で大阪の都市魅力を高める取組を集中実施。</a:t>
            </a:r>
          </a:p>
        </p:txBody>
      </p:sp>
      <p:sp>
        <p:nvSpPr>
          <p:cNvPr id="50" name="テキスト ボックス 49"/>
          <p:cNvSpPr txBox="1"/>
          <p:nvPr/>
        </p:nvSpPr>
        <p:spPr>
          <a:xfrm>
            <a:off x="3639034" y="4107544"/>
            <a:ext cx="1741757" cy="625263"/>
          </a:xfrm>
          <a:prstGeom prst="rect">
            <a:avLst/>
          </a:prstGeom>
          <a:solidFill>
            <a:schemeClr val="bg1"/>
          </a:solidFill>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ja-JP" altLang="en-US" sz="1600" dirty="0">
                <a:solidFill>
                  <a:prstClr val="black"/>
                </a:solidFill>
                <a:latin typeface="HGP創英角ｺﾞｼｯｸUB" pitchFamily="50" charset="-128"/>
                <a:ea typeface="HGP創英角ｺﾞｼｯｸUB" pitchFamily="50" charset="-128"/>
              </a:rPr>
              <a:t>シンボルイヤーの</a:t>
            </a:r>
            <a:endParaRPr lang="en-US" altLang="ja-JP" sz="1600" dirty="0">
              <a:solidFill>
                <a:prstClr val="black"/>
              </a:solidFill>
              <a:latin typeface="HGP創英角ｺﾞｼｯｸUB" pitchFamily="50" charset="-128"/>
              <a:ea typeface="HGP創英角ｺﾞｼｯｸUB" pitchFamily="50" charset="-128"/>
            </a:endParaRPr>
          </a:p>
          <a:p>
            <a:pPr algn="ctr"/>
            <a:r>
              <a:rPr lang="ja-JP" altLang="en-US" sz="1600" dirty="0">
                <a:solidFill>
                  <a:prstClr val="black"/>
                </a:solidFill>
                <a:latin typeface="HGP創英角ｺﾞｼｯｸUB" pitchFamily="50" charset="-128"/>
                <a:ea typeface="HGP創英角ｺﾞｼｯｸUB" pitchFamily="50" charset="-128"/>
              </a:rPr>
              <a:t>取り組み</a:t>
            </a:r>
          </a:p>
        </p:txBody>
      </p:sp>
      <p:sp>
        <p:nvSpPr>
          <p:cNvPr id="51" name="テキスト ボックス 50"/>
          <p:cNvSpPr txBox="1"/>
          <p:nvPr/>
        </p:nvSpPr>
        <p:spPr>
          <a:xfrm>
            <a:off x="9065845" y="4239862"/>
            <a:ext cx="677369" cy="263269"/>
          </a:xfrm>
          <a:prstGeom prst="rect">
            <a:avLst/>
          </a:prstGeom>
          <a:noFill/>
        </p:spPr>
        <p:txBody>
          <a:bodyPr wrap="none" rtlCol="0">
            <a:spAutoFit/>
          </a:bodyPr>
          <a:lstStyle/>
          <a:p>
            <a:pPr algn="r"/>
            <a:r>
              <a:rPr lang="en-US" altLang="ja-JP" sz="1000" dirty="0">
                <a:solidFill>
                  <a:prstClr val="black"/>
                </a:solidFill>
                <a:latin typeface="HGP創英角ｺﾞｼｯｸUB" pitchFamily="50" charset="-128"/>
              </a:rPr>
              <a:t>2020</a:t>
            </a:r>
            <a:r>
              <a:rPr lang="ja-JP" altLang="en-US" sz="1000" dirty="0">
                <a:solidFill>
                  <a:prstClr val="black"/>
                </a:solidFill>
                <a:latin typeface="HGP創英角ｺﾞｼｯｸUB" pitchFamily="50" charset="-128"/>
              </a:rPr>
              <a:t>年</a:t>
            </a:r>
          </a:p>
        </p:txBody>
      </p:sp>
      <p:sp>
        <p:nvSpPr>
          <p:cNvPr id="55" name="テキスト ボックス 54"/>
          <p:cNvSpPr txBox="1"/>
          <p:nvPr/>
        </p:nvSpPr>
        <p:spPr>
          <a:xfrm>
            <a:off x="10655285" y="8100762"/>
            <a:ext cx="2028672" cy="1130228"/>
          </a:xfrm>
          <a:prstGeom prst="rect">
            <a:avLst/>
          </a:prstGeom>
          <a:solidFill>
            <a:schemeClr val="accent6">
              <a:lumMod val="5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en-US" altLang="ja-JP" sz="1600" b="1" dirty="0" smtClean="0">
                <a:solidFill>
                  <a:prstClr val="white"/>
                </a:solidFill>
                <a:latin typeface="ＭＳ Ｐゴシック" pitchFamily="50" charset="-128"/>
              </a:rPr>
              <a:t>2025</a:t>
            </a:r>
            <a:r>
              <a:rPr lang="ja-JP" altLang="en-US" sz="1600" b="1" dirty="0" smtClean="0">
                <a:solidFill>
                  <a:prstClr val="white"/>
                </a:solidFill>
                <a:latin typeface="ＭＳ Ｐゴシック" pitchFamily="50" charset="-128"/>
              </a:rPr>
              <a:t>年</a:t>
            </a:r>
            <a:endParaRPr lang="en-US" altLang="ja-JP" sz="1600" b="1" dirty="0">
              <a:solidFill>
                <a:prstClr val="white"/>
              </a:solidFill>
              <a:latin typeface="ＭＳ Ｐゴシック" pitchFamily="50" charset="-128"/>
            </a:endParaRPr>
          </a:p>
          <a:p>
            <a:pPr algn="ctr"/>
            <a:r>
              <a:rPr lang="ja-JP" altLang="en-US" b="1" dirty="0" smtClean="0">
                <a:solidFill>
                  <a:prstClr val="white"/>
                </a:solidFill>
                <a:latin typeface="ＭＳ Ｐゴシック" pitchFamily="50" charset="-128"/>
              </a:rPr>
              <a:t>大阪万博（決定）</a:t>
            </a:r>
            <a:endParaRPr lang="en-US" altLang="ja-JP" b="1" dirty="0" smtClean="0">
              <a:solidFill>
                <a:prstClr val="white"/>
              </a:solidFill>
              <a:latin typeface="ＭＳ Ｐゴシック" pitchFamily="50" charset="-128"/>
            </a:endParaRPr>
          </a:p>
          <a:p>
            <a:pPr algn="ctr"/>
            <a:r>
              <a:rPr lang="ja-JP" altLang="en-US" b="1" dirty="0" smtClean="0">
                <a:solidFill>
                  <a:prstClr val="white"/>
                </a:solidFill>
                <a:latin typeface="ＭＳ Ｐゴシック" pitchFamily="50" charset="-128"/>
              </a:rPr>
              <a:t>ＩＲ（誘致）</a:t>
            </a:r>
            <a:endParaRPr lang="ja-JP" altLang="en-US" b="1" dirty="0">
              <a:solidFill>
                <a:prstClr val="white"/>
              </a:solidFill>
              <a:latin typeface="ＭＳ Ｐゴシック" pitchFamily="50" charset="-128"/>
            </a:endParaRPr>
          </a:p>
        </p:txBody>
      </p:sp>
      <p:sp>
        <p:nvSpPr>
          <p:cNvPr id="56" name="テキスト ボックス 55"/>
          <p:cNvSpPr txBox="1"/>
          <p:nvPr/>
        </p:nvSpPr>
        <p:spPr>
          <a:xfrm>
            <a:off x="205439" y="8100762"/>
            <a:ext cx="2809955" cy="692866"/>
          </a:xfrm>
          <a:prstGeom prst="rect">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第１フェーズ</a:t>
            </a:r>
          </a:p>
          <a:p>
            <a:pPr algn="ctr"/>
            <a:r>
              <a:rPr lang="en-US" altLang="ja-JP" sz="1400" dirty="0" smtClean="0">
                <a:solidFill>
                  <a:prstClr val="black"/>
                </a:solidFill>
                <a:latin typeface="ＭＳ Ｐゴシック" panose="020B0600070205080204" pitchFamily="50" charset="-128"/>
              </a:rPr>
              <a:t>2010</a:t>
            </a:r>
            <a:r>
              <a:rPr lang="ja-JP" altLang="en-US" sz="1400" dirty="0" smtClean="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2013</a:t>
            </a:r>
            <a:r>
              <a:rPr lang="ja-JP" altLang="en-US" sz="1400" dirty="0">
                <a:solidFill>
                  <a:prstClr val="black"/>
                </a:solidFill>
                <a:latin typeface="ＭＳ Ｐゴシック" panose="020B0600070205080204" pitchFamily="50" charset="-128"/>
              </a:rPr>
              <a:t>年</a:t>
            </a:r>
          </a:p>
        </p:txBody>
      </p:sp>
      <p:sp>
        <p:nvSpPr>
          <p:cNvPr id="57" name="テキスト ボックス 56"/>
          <p:cNvSpPr txBox="1"/>
          <p:nvPr/>
        </p:nvSpPr>
        <p:spPr>
          <a:xfrm>
            <a:off x="3157624" y="8100762"/>
            <a:ext cx="2809955" cy="692866"/>
          </a:xfrm>
          <a:prstGeom prst="rect">
            <a:avLst/>
          </a:prstGeom>
          <a:solidFill>
            <a:schemeClr val="accent6">
              <a:lumMod val="20000"/>
              <a:lumOff val="8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第２フェーズ</a:t>
            </a:r>
          </a:p>
          <a:p>
            <a:pPr algn="ctr"/>
            <a:r>
              <a:rPr lang="en-US" altLang="ja-JP" sz="1400" dirty="0">
                <a:solidFill>
                  <a:prstClr val="black"/>
                </a:solidFill>
                <a:latin typeface="ＭＳ Ｐゴシック" panose="020B0600070205080204" pitchFamily="50" charset="-128"/>
              </a:rPr>
              <a:t>2014</a:t>
            </a:r>
            <a:r>
              <a:rPr lang="ja-JP" altLang="en-US" sz="1400" dirty="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2016</a:t>
            </a:r>
            <a:r>
              <a:rPr lang="ja-JP" altLang="en-US" sz="1400" dirty="0">
                <a:solidFill>
                  <a:prstClr val="black"/>
                </a:solidFill>
                <a:latin typeface="ＭＳ Ｐゴシック" panose="020B0600070205080204" pitchFamily="50" charset="-128"/>
              </a:rPr>
              <a:t>年</a:t>
            </a:r>
          </a:p>
        </p:txBody>
      </p:sp>
      <p:sp>
        <p:nvSpPr>
          <p:cNvPr id="58" name="テキスト ボックス 57"/>
          <p:cNvSpPr txBox="1"/>
          <p:nvPr/>
        </p:nvSpPr>
        <p:spPr>
          <a:xfrm>
            <a:off x="6109808" y="8100762"/>
            <a:ext cx="2809955" cy="692866"/>
          </a:xfrm>
          <a:prstGeom prst="rect">
            <a:avLst/>
          </a:prstGeom>
          <a:solidFill>
            <a:schemeClr val="accent6">
              <a:lumMod val="60000"/>
              <a:lumOff val="4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第３フェーズ</a:t>
            </a:r>
          </a:p>
          <a:p>
            <a:pPr algn="ctr"/>
            <a:r>
              <a:rPr lang="en-US" altLang="ja-JP" sz="1400" dirty="0">
                <a:solidFill>
                  <a:prstClr val="black"/>
                </a:solidFill>
                <a:latin typeface="ＭＳ Ｐゴシック" panose="020B0600070205080204" pitchFamily="50" charset="-128"/>
              </a:rPr>
              <a:t>2017</a:t>
            </a:r>
            <a:r>
              <a:rPr lang="ja-JP" altLang="en-US" sz="1400" dirty="0">
                <a:solidFill>
                  <a:prstClr val="black"/>
                </a:solidFill>
                <a:latin typeface="ＭＳ Ｐゴシック" panose="020B0600070205080204" pitchFamily="50" charset="-128"/>
              </a:rPr>
              <a:t>年～</a:t>
            </a:r>
            <a:r>
              <a:rPr lang="en-US" altLang="ja-JP" sz="1400" dirty="0">
                <a:solidFill>
                  <a:prstClr val="black"/>
                </a:solidFill>
                <a:latin typeface="ＭＳ Ｐゴシック" panose="020B0600070205080204" pitchFamily="50" charset="-128"/>
              </a:rPr>
              <a:t>2019</a:t>
            </a:r>
            <a:r>
              <a:rPr lang="ja-JP" altLang="en-US" sz="1400" dirty="0">
                <a:solidFill>
                  <a:prstClr val="black"/>
                </a:solidFill>
                <a:latin typeface="ＭＳ Ｐゴシック" panose="020B0600070205080204" pitchFamily="50" charset="-128"/>
              </a:rPr>
              <a:t>年</a:t>
            </a:r>
          </a:p>
        </p:txBody>
      </p:sp>
      <p:sp>
        <p:nvSpPr>
          <p:cNvPr id="59" name="テキスト ボックス 58"/>
          <p:cNvSpPr txBox="1"/>
          <p:nvPr/>
        </p:nvSpPr>
        <p:spPr>
          <a:xfrm>
            <a:off x="9074546" y="8100762"/>
            <a:ext cx="1423309" cy="1130228"/>
          </a:xfrm>
          <a:prstGeom prst="rect">
            <a:avLst/>
          </a:prstGeom>
          <a:solidFill>
            <a:schemeClr val="accent6">
              <a:lumMod val="7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128016" tIns="64008" rIns="128016" bIns="64008" rtlCol="0">
            <a:noAutofit/>
          </a:bodyPr>
          <a:lstStyle/>
          <a:p>
            <a:pPr algn="ctr"/>
            <a:r>
              <a:rPr lang="en-US" altLang="ja-JP" sz="1800" b="1" dirty="0">
                <a:solidFill>
                  <a:prstClr val="white"/>
                </a:solidFill>
                <a:latin typeface="ＭＳ Ｐゴシック" pitchFamily="50" charset="-128"/>
              </a:rPr>
              <a:t>2020</a:t>
            </a:r>
            <a:r>
              <a:rPr lang="ja-JP" altLang="en-US" sz="1800" b="1" dirty="0">
                <a:solidFill>
                  <a:prstClr val="white"/>
                </a:solidFill>
                <a:latin typeface="ＭＳ Ｐゴシック" pitchFamily="50" charset="-128"/>
              </a:rPr>
              <a:t>年</a:t>
            </a:r>
            <a:endParaRPr lang="en-US" altLang="ja-JP" sz="1800" b="1" dirty="0">
              <a:solidFill>
                <a:prstClr val="white"/>
              </a:solidFill>
              <a:latin typeface="ＭＳ Ｐゴシック" pitchFamily="50" charset="-128"/>
            </a:endParaRPr>
          </a:p>
          <a:p>
            <a:pPr algn="ctr"/>
            <a:r>
              <a:rPr lang="en-US" altLang="zh-TW" b="1">
                <a:solidFill>
                  <a:prstClr val="white"/>
                </a:solidFill>
                <a:latin typeface="ＭＳ Ｐゴシック" pitchFamily="50" charset="-128"/>
                <a:ea typeface="ＭＳ Ｐゴシック" pitchFamily="50" charset="-128"/>
              </a:rPr>
              <a:t>大阪万博50周年</a:t>
            </a:r>
          </a:p>
          <a:p>
            <a:pPr algn="ctr"/>
            <a:r>
              <a:rPr lang="ja-JP" altLang="en-US" b="1" smtClean="0">
                <a:solidFill>
                  <a:prstClr val="white"/>
                </a:solidFill>
                <a:latin typeface="ＭＳ Ｐゴシック" pitchFamily="50" charset="-128"/>
                <a:ea typeface="ＭＳ Ｐゴシック" pitchFamily="50" charset="-128"/>
              </a:rPr>
              <a:t>・</a:t>
            </a:r>
            <a:r>
              <a:rPr lang="zh-TW" altLang="en-US" b="1" smtClean="0">
                <a:solidFill>
                  <a:prstClr val="white"/>
                </a:solidFill>
                <a:latin typeface="ＭＳ Ｐゴシック" pitchFamily="50" charset="-128"/>
                <a:ea typeface="ＭＳ Ｐゴシック" pitchFamily="50" charset="-128"/>
              </a:rPr>
              <a:t>東京ｵﾘﾝﾋﾟｯｸ</a:t>
            </a:r>
            <a:endParaRPr lang="en-US" altLang="zh-TW" b="1" smtClean="0">
              <a:solidFill>
                <a:prstClr val="white"/>
              </a:solidFill>
              <a:latin typeface="ＭＳ Ｐゴシック" pitchFamily="50" charset="-128"/>
              <a:ea typeface="ＭＳ Ｐゴシック" pitchFamily="50" charset="-128"/>
            </a:endParaRPr>
          </a:p>
          <a:p>
            <a:pPr algn="ctr"/>
            <a:r>
              <a:rPr lang="zh-TW" altLang="en-US" b="1" smtClean="0">
                <a:solidFill>
                  <a:prstClr val="white"/>
                </a:solidFill>
                <a:latin typeface="ＭＳ Ｐゴシック" pitchFamily="50" charset="-128"/>
                <a:ea typeface="ＭＳ Ｐゴシック" pitchFamily="50" charset="-128"/>
              </a:rPr>
              <a:t>ｲﾔｰ</a:t>
            </a:r>
            <a:endParaRPr lang="ja-JP" altLang="en-US" b="1" dirty="0">
              <a:solidFill>
                <a:prstClr val="white"/>
              </a:solidFill>
              <a:latin typeface="ＭＳ Ｐゴシック" pitchFamily="50" charset="-128"/>
            </a:endParaRPr>
          </a:p>
        </p:txBody>
      </p:sp>
      <p:cxnSp>
        <p:nvCxnSpPr>
          <p:cNvPr id="60" name="直線コネクタ 59"/>
          <p:cNvCxnSpPr/>
          <p:nvPr/>
        </p:nvCxnSpPr>
        <p:spPr>
          <a:xfrm>
            <a:off x="3086508" y="3497905"/>
            <a:ext cx="0" cy="532489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38693" y="3319746"/>
            <a:ext cx="0" cy="5472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8990879" y="3319746"/>
            <a:ext cx="0" cy="59400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0569856" y="3553971"/>
            <a:ext cx="0" cy="5711125"/>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671740" y="2349926"/>
            <a:ext cx="2190823" cy="493629"/>
          </a:xfrm>
          <a:prstGeom prst="rect">
            <a:avLst/>
          </a:prstGeom>
          <a:noFill/>
        </p:spPr>
        <p:txBody>
          <a:bodyPr vert="horz" wrap="none" rtlCol="0">
            <a:spAutoFit/>
          </a:bodyPr>
          <a:lstStyle/>
          <a:p>
            <a:pPr algn="r"/>
            <a:r>
              <a:rPr lang="ja-JP" altLang="en-US" dirty="0">
                <a:solidFill>
                  <a:prstClr val="black"/>
                </a:solidFill>
              </a:rPr>
              <a:t>魅力的なあかりの更なる蓄積</a:t>
            </a:r>
            <a:endParaRPr lang="en-US" altLang="ja-JP" dirty="0">
              <a:solidFill>
                <a:prstClr val="black"/>
              </a:solidFill>
            </a:endParaRPr>
          </a:p>
          <a:p>
            <a:pPr algn="r"/>
            <a:r>
              <a:rPr lang="ja-JP" altLang="en-US" dirty="0">
                <a:solidFill>
                  <a:prstClr val="black"/>
                </a:solidFill>
              </a:rPr>
              <a:t>意識向上</a:t>
            </a:r>
          </a:p>
        </p:txBody>
      </p:sp>
      <p:sp>
        <p:nvSpPr>
          <p:cNvPr id="69" name="テキスト ボックス 68"/>
          <p:cNvSpPr txBox="1"/>
          <p:nvPr/>
        </p:nvSpPr>
        <p:spPr>
          <a:xfrm>
            <a:off x="3233272" y="2284108"/>
            <a:ext cx="2805422" cy="625263"/>
          </a:xfrm>
          <a:prstGeom prst="rect">
            <a:avLst/>
          </a:prstGeom>
          <a:noFill/>
          <a:ln>
            <a:noFill/>
          </a:ln>
        </p:spPr>
        <p:txBody>
          <a:bodyPr vert="horz" wrap="square" rtlCol="0">
            <a:spAutoFit/>
          </a:bodyPr>
          <a:lstStyle/>
          <a:p>
            <a:pPr marL="177804" indent="-177804">
              <a:buFont typeface="Wingdings" panose="05000000000000000000" pitchFamily="2" charset="2"/>
              <a:buChar char="l"/>
            </a:pPr>
            <a:r>
              <a:rPr lang="ja-JP" altLang="en-US" sz="1600" dirty="0">
                <a:solidFill>
                  <a:srgbClr val="C00000"/>
                </a:solidFill>
              </a:rPr>
              <a:t>「日常」と「非日常」２つの視点</a:t>
            </a:r>
            <a:r>
              <a:rPr lang="ja-JP" altLang="en-US" sz="1600" dirty="0" smtClean="0">
                <a:solidFill>
                  <a:srgbClr val="C00000"/>
                </a:solidFill>
              </a:rPr>
              <a:t>で光景観づくりを</a:t>
            </a:r>
            <a:r>
              <a:rPr lang="ja-JP" altLang="en-US" sz="1600" dirty="0">
                <a:solidFill>
                  <a:srgbClr val="C00000"/>
                </a:solidFill>
              </a:rPr>
              <a:t>推進</a:t>
            </a:r>
          </a:p>
        </p:txBody>
      </p:sp>
      <p:sp>
        <p:nvSpPr>
          <p:cNvPr id="73" name="ホームベース 72"/>
          <p:cNvSpPr/>
          <p:nvPr/>
        </p:nvSpPr>
        <p:spPr>
          <a:xfrm>
            <a:off x="123403" y="7399109"/>
            <a:ext cx="12560553" cy="577388"/>
          </a:xfrm>
          <a:prstGeom prst="homePlate">
            <a:avLst>
              <a:gd name="adj" fmla="val 3588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solidFill>
                  <a:prstClr val="white"/>
                </a:solidFill>
                <a:latin typeface="HGP創英角ｺﾞｼｯｸUB" pitchFamily="50" charset="-128"/>
                <a:ea typeface="HGP創英角ｺﾞｼｯｸUB" pitchFamily="50" charset="-128"/>
              </a:rPr>
              <a:t>水と光のまちづくり</a:t>
            </a:r>
          </a:p>
        </p:txBody>
      </p:sp>
      <p:sp>
        <p:nvSpPr>
          <p:cNvPr id="74" name="Text Box 48"/>
          <p:cNvSpPr txBox="1">
            <a:spLocks noChangeArrowheads="1"/>
          </p:cNvSpPr>
          <p:nvPr/>
        </p:nvSpPr>
        <p:spPr bwMode="auto">
          <a:xfrm>
            <a:off x="8221956" y="7568622"/>
            <a:ext cx="3676852" cy="3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279525">
              <a:defRPr kumimoji="1">
                <a:solidFill>
                  <a:schemeClr val="tx1"/>
                </a:solidFill>
                <a:latin typeface="Arial" pitchFamily="34" charset="0"/>
                <a:ea typeface="ＭＳ Ｐゴシック" pitchFamily="50" charset="-128"/>
              </a:defRPr>
            </a:lvl1pPr>
            <a:lvl2pPr defTabSz="1279525">
              <a:defRPr kumimoji="1">
                <a:solidFill>
                  <a:schemeClr val="tx1"/>
                </a:solidFill>
                <a:latin typeface="Arial" pitchFamily="34" charset="0"/>
                <a:ea typeface="ＭＳ Ｐゴシック" pitchFamily="50" charset="-128"/>
              </a:defRPr>
            </a:lvl2pPr>
            <a:lvl3pPr defTabSz="1279525">
              <a:defRPr kumimoji="1">
                <a:solidFill>
                  <a:schemeClr val="tx1"/>
                </a:solidFill>
                <a:latin typeface="Arial" pitchFamily="34" charset="0"/>
                <a:ea typeface="ＭＳ Ｐゴシック" pitchFamily="50" charset="-128"/>
              </a:defRPr>
            </a:lvl3pPr>
            <a:lvl4pPr defTabSz="1279525">
              <a:defRPr kumimoji="1">
                <a:solidFill>
                  <a:schemeClr val="tx1"/>
                </a:solidFill>
                <a:latin typeface="Arial" pitchFamily="34" charset="0"/>
                <a:ea typeface="ＭＳ Ｐゴシック" pitchFamily="50" charset="-128"/>
              </a:defRPr>
            </a:lvl4pPr>
            <a:lvl5pPr defTabSz="1279525">
              <a:defRPr kumimoji="1">
                <a:solidFill>
                  <a:schemeClr val="tx1"/>
                </a:solidFill>
                <a:latin typeface="Arial" pitchFamily="34" charset="0"/>
                <a:ea typeface="ＭＳ Ｐゴシック" pitchFamily="50" charset="-128"/>
              </a:defRPr>
            </a:lvl5pPr>
            <a:lvl6pPr defTabSz="1279525" fontAlgn="base">
              <a:spcBef>
                <a:spcPct val="0"/>
              </a:spcBef>
              <a:spcAft>
                <a:spcPct val="0"/>
              </a:spcAft>
              <a:defRPr kumimoji="1">
                <a:solidFill>
                  <a:schemeClr val="tx1"/>
                </a:solidFill>
                <a:latin typeface="Arial" pitchFamily="34" charset="0"/>
                <a:ea typeface="ＭＳ Ｐゴシック" pitchFamily="50" charset="-128"/>
              </a:defRPr>
            </a:lvl6pPr>
            <a:lvl7pPr defTabSz="1279525" fontAlgn="base">
              <a:spcBef>
                <a:spcPct val="0"/>
              </a:spcBef>
              <a:spcAft>
                <a:spcPct val="0"/>
              </a:spcAft>
              <a:defRPr kumimoji="1">
                <a:solidFill>
                  <a:schemeClr val="tx1"/>
                </a:solidFill>
                <a:latin typeface="Arial" pitchFamily="34" charset="0"/>
                <a:ea typeface="ＭＳ Ｐゴシック" pitchFamily="50" charset="-128"/>
              </a:defRPr>
            </a:lvl7pPr>
            <a:lvl8pPr defTabSz="1279525" fontAlgn="base">
              <a:spcBef>
                <a:spcPct val="0"/>
              </a:spcBef>
              <a:spcAft>
                <a:spcPct val="0"/>
              </a:spcAft>
              <a:defRPr kumimoji="1">
                <a:solidFill>
                  <a:schemeClr val="tx1"/>
                </a:solidFill>
                <a:latin typeface="Arial" pitchFamily="34" charset="0"/>
                <a:ea typeface="ＭＳ Ｐゴシック" pitchFamily="50" charset="-128"/>
              </a:defRPr>
            </a:lvl8pPr>
            <a:lvl9pPr defTabSz="1279525" fontAlgn="base">
              <a:spcBef>
                <a:spcPct val="0"/>
              </a:spcBef>
              <a:spcAft>
                <a:spcPct val="0"/>
              </a:spcAft>
              <a:defRPr kumimoji="1">
                <a:solidFill>
                  <a:schemeClr val="tx1"/>
                </a:solidFill>
                <a:latin typeface="Arial" pitchFamily="34" charset="0"/>
                <a:ea typeface="ＭＳ Ｐゴシック" pitchFamily="50" charset="-128"/>
              </a:defRPr>
            </a:lvl9pPr>
          </a:lstStyle>
          <a:p>
            <a:r>
              <a:rPr lang="ja-JP" altLang="en-US" sz="1400" dirty="0">
                <a:solidFill>
                  <a:prstClr val="black"/>
                </a:solidFill>
                <a:ea typeface="HGP創英角ｺﾞｼｯｸUB" pitchFamily="50" charset="-128"/>
              </a:rPr>
              <a:t>国内外へ発信する大阪らしい光のまちづくり</a:t>
            </a:r>
          </a:p>
        </p:txBody>
      </p:sp>
      <p:sp>
        <p:nvSpPr>
          <p:cNvPr id="75" name="ホームベース 74"/>
          <p:cNvSpPr/>
          <p:nvPr/>
        </p:nvSpPr>
        <p:spPr>
          <a:xfrm>
            <a:off x="5912129" y="3486074"/>
            <a:ext cx="3162415" cy="753951"/>
          </a:xfrm>
          <a:prstGeom prst="homePlate">
            <a:avLst>
              <a:gd name="adj" fmla="val 26537"/>
            </a:avLst>
          </a:prstGeom>
          <a:solidFill>
            <a:schemeClr val="bg1"/>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solidFill>
                <a:prstClr val="black"/>
              </a:solidFill>
              <a:latin typeface="ＭＳ Ｐゴシック" pitchFamily="50" charset="-128"/>
            </a:endParaRPr>
          </a:p>
        </p:txBody>
      </p:sp>
      <p:sp>
        <p:nvSpPr>
          <p:cNvPr id="76" name="テキスト ボックス 75"/>
          <p:cNvSpPr txBox="1"/>
          <p:nvPr/>
        </p:nvSpPr>
        <p:spPr>
          <a:xfrm>
            <a:off x="6371191" y="3488654"/>
            <a:ext cx="2548573" cy="296178"/>
          </a:xfrm>
          <a:prstGeom prst="rect">
            <a:avLst/>
          </a:prstGeom>
          <a:noFill/>
        </p:spPr>
        <p:txBody>
          <a:bodyPr wrap="square" rtlCol="0">
            <a:spAutoFit/>
          </a:bodyPr>
          <a:lstStyle/>
          <a:p>
            <a:r>
              <a:rPr lang="ja-JP" altLang="en-US" dirty="0">
                <a:solidFill>
                  <a:srgbClr val="C00000"/>
                </a:solidFill>
              </a:rPr>
              <a:t>民主導のまちづくり・賑わいづくり</a:t>
            </a:r>
          </a:p>
        </p:txBody>
      </p:sp>
      <p:sp>
        <p:nvSpPr>
          <p:cNvPr id="102" name="ホームベース 101"/>
          <p:cNvSpPr/>
          <p:nvPr/>
        </p:nvSpPr>
        <p:spPr>
          <a:xfrm>
            <a:off x="2905848" y="3486076"/>
            <a:ext cx="3219171" cy="518118"/>
          </a:xfrm>
          <a:prstGeom prst="homePlate">
            <a:avLst>
              <a:gd name="adj" fmla="val 38027"/>
            </a:avLst>
          </a:prstGeom>
          <a:solidFill>
            <a:schemeClr val="bg1"/>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905"/>
            <a:r>
              <a:rPr lang="ja-JP" altLang="en-US" sz="1000" dirty="0">
                <a:solidFill>
                  <a:prstClr val="black"/>
                </a:solidFill>
                <a:latin typeface="ＭＳ Ｐゴシック" pitchFamily="50" charset="-128"/>
              </a:rPr>
              <a:t>民間が主役、行政はサポート役との基本的な考え方の</a:t>
            </a:r>
            <a:r>
              <a:rPr lang="ja-JP" altLang="en-US" sz="1000">
                <a:solidFill>
                  <a:prstClr val="black"/>
                </a:solidFill>
                <a:latin typeface="ＭＳ Ｐゴシック" pitchFamily="50" charset="-128"/>
              </a:rPr>
              <a:t>もと</a:t>
            </a:r>
            <a:r>
              <a:rPr lang="ja-JP" altLang="en-US" sz="1000" smtClean="0">
                <a:solidFill>
                  <a:prstClr val="black"/>
                </a:solidFill>
                <a:latin typeface="ＭＳ Ｐゴシック" pitchFamily="50" charset="-128"/>
              </a:rPr>
              <a:t>プロジェクトを推進</a:t>
            </a:r>
            <a:endParaRPr lang="ja-JP" altLang="en-US" sz="1000" dirty="0">
              <a:solidFill>
                <a:prstClr val="black"/>
              </a:solidFill>
              <a:latin typeface="ＭＳ Ｐゴシック" pitchFamily="50" charset="-128"/>
            </a:endParaRPr>
          </a:p>
        </p:txBody>
      </p:sp>
      <p:sp>
        <p:nvSpPr>
          <p:cNvPr id="103" name="テキスト ボックス 102"/>
          <p:cNvSpPr txBox="1"/>
          <p:nvPr/>
        </p:nvSpPr>
        <p:spPr>
          <a:xfrm>
            <a:off x="6230680" y="4062687"/>
            <a:ext cx="2474191" cy="676337"/>
          </a:xfrm>
          <a:prstGeom prst="rect">
            <a:avLst/>
          </a:prstGeom>
          <a:solidFill>
            <a:srgbClr val="FFFF00"/>
          </a:solidFill>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none" rtlCol="0" anchor="ctr" anchorCtr="0">
            <a:noAutofit/>
          </a:bodyPr>
          <a:lstStyle/>
          <a:p>
            <a:pPr algn="ctr"/>
            <a:r>
              <a:rPr lang="ja-JP" altLang="en-US" sz="1600" dirty="0">
                <a:solidFill>
                  <a:prstClr val="black"/>
                </a:solidFill>
                <a:latin typeface="HGP創英角ｺﾞｼｯｸUB" pitchFamily="50" charset="-128"/>
                <a:ea typeface="HGP創英角ｺﾞｼｯｸUB" pitchFamily="50" charset="-128"/>
              </a:rPr>
              <a:t>大阪・光の饗宴</a:t>
            </a:r>
            <a:r>
              <a:rPr lang="ja-JP" altLang="en-US" sz="1600" dirty="0" smtClean="0">
                <a:solidFill>
                  <a:schemeClr val="tx1"/>
                </a:solidFill>
                <a:latin typeface="HGP創英角ｺﾞｼｯｸUB" pitchFamily="50" charset="-128"/>
                <a:ea typeface="HGP創英角ｺﾞｼｯｸUB" pitchFamily="50" charset="-128"/>
              </a:rPr>
              <a:t>の充実</a:t>
            </a:r>
            <a:endParaRPr lang="ja-JP" altLang="en-US" sz="1600" dirty="0">
              <a:solidFill>
                <a:schemeClr val="tx1"/>
              </a:solidFill>
              <a:latin typeface="HGP創英角ｺﾞｼｯｸUB" pitchFamily="50" charset="-128"/>
              <a:ea typeface="HGP創英角ｺﾞｼｯｸUB" pitchFamily="50" charset="-128"/>
            </a:endParaRPr>
          </a:p>
        </p:txBody>
      </p:sp>
      <p:sp>
        <p:nvSpPr>
          <p:cNvPr id="104" name="テキスト ボックス 103"/>
          <p:cNvSpPr txBox="1"/>
          <p:nvPr/>
        </p:nvSpPr>
        <p:spPr>
          <a:xfrm>
            <a:off x="519046" y="2395932"/>
            <a:ext cx="2386803" cy="28290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dirty="0">
                <a:solidFill>
                  <a:prstClr val="white"/>
                </a:solidFill>
                <a:latin typeface="HGP創英角ｺﾞｼｯｸUB" pitchFamily="50" charset="-128"/>
                <a:ea typeface="HGP創英角ｺﾞｼｯｸUB" pitchFamily="50" charset="-128"/>
              </a:rPr>
              <a:t>光の暦　</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（イベント）</a:t>
            </a:r>
          </a:p>
        </p:txBody>
      </p:sp>
      <p:sp>
        <p:nvSpPr>
          <p:cNvPr id="105" name="テキスト ボックス 104"/>
          <p:cNvSpPr txBox="1"/>
          <p:nvPr/>
        </p:nvSpPr>
        <p:spPr>
          <a:xfrm>
            <a:off x="519046" y="2702377"/>
            <a:ext cx="2386803" cy="28290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dirty="0">
                <a:solidFill>
                  <a:prstClr val="white"/>
                </a:solidFill>
                <a:latin typeface="HGP創英角ｺﾞｼｯｸUB" pitchFamily="50" charset="-128"/>
                <a:ea typeface="HGP創英角ｺﾞｼｯｸUB" pitchFamily="50" charset="-128"/>
              </a:rPr>
              <a:t>光百景　</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（ﾌﾟﾛﾓｰｼｮﾝ）</a:t>
            </a:r>
          </a:p>
        </p:txBody>
      </p:sp>
      <p:sp>
        <p:nvSpPr>
          <p:cNvPr id="106" name="テキスト ボックス 105"/>
          <p:cNvSpPr txBox="1"/>
          <p:nvPr/>
        </p:nvSpPr>
        <p:spPr>
          <a:xfrm>
            <a:off x="519046" y="2090536"/>
            <a:ext cx="2386803" cy="282902"/>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t" anchorCtr="0">
            <a:noAutofit/>
          </a:bodyPr>
          <a:lstStyle/>
          <a:p>
            <a:pPr algn="ctr"/>
            <a:r>
              <a:rPr lang="ja-JP" altLang="en-US" dirty="0">
                <a:solidFill>
                  <a:prstClr val="white"/>
                </a:solidFill>
                <a:latin typeface="HGP創英角ｺﾞｼｯｸUB" pitchFamily="50" charset="-128"/>
                <a:ea typeface="HGP創英角ｺﾞｼｯｸUB" pitchFamily="50" charset="-128"/>
              </a:rPr>
              <a:t>光の都市軸　</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（常設のあかり）</a:t>
            </a:r>
          </a:p>
        </p:txBody>
      </p:sp>
      <p:sp>
        <p:nvSpPr>
          <p:cNvPr id="107" name="テキスト ボックス 106"/>
          <p:cNvSpPr txBox="1"/>
          <p:nvPr/>
        </p:nvSpPr>
        <p:spPr>
          <a:xfrm>
            <a:off x="519046" y="3031078"/>
            <a:ext cx="2386803" cy="268296"/>
          </a:xfrm>
          <a:prstGeom prst="rect">
            <a:avLst/>
          </a:prstGeom>
          <a:solidFill>
            <a:schemeClr val="bg1"/>
          </a:solid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a:r>
              <a:rPr lang="ja-JP" altLang="en-US" sz="1000" dirty="0">
                <a:solidFill>
                  <a:prstClr val="black"/>
                </a:solidFill>
              </a:rPr>
              <a:t>具体化に向けた取り組み</a:t>
            </a:r>
          </a:p>
        </p:txBody>
      </p:sp>
      <p:sp>
        <p:nvSpPr>
          <p:cNvPr id="109" name="右中かっこ 108"/>
          <p:cNvSpPr/>
          <p:nvPr/>
        </p:nvSpPr>
        <p:spPr>
          <a:xfrm>
            <a:off x="2983408" y="2070300"/>
            <a:ext cx="265848" cy="1249443"/>
          </a:xfrm>
          <a:prstGeom prst="rightBrace">
            <a:avLst>
              <a:gd name="adj1" fmla="val 37118"/>
              <a:gd name="adj2" fmla="val 3047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prstClr val="black"/>
              </a:solidFill>
            </a:endParaRPr>
          </a:p>
        </p:txBody>
      </p:sp>
      <p:sp>
        <p:nvSpPr>
          <p:cNvPr id="110" name="テキスト ボックス 109"/>
          <p:cNvSpPr txBox="1"/>
          <p:nvPr/>
        </p:nvSpPr>
        <p:spPr>
          <a:xfrm>
            <a:off x="614284" y="7577299"/>
            <a:ext cx="3366621" cy="283014"/>
          </a:xfrm>
          <a:prstGeom prst="rect">
            <a:avLst/>
          </a:prstGeom>
          <a:noFill/>
        </p:spPr>
        <p:txBody>
          <a:bodyPr wrap="none" rtlCol="0">
            <a:spAutoFit/>
          </a:bodyPr>
          <a:lstStyle/>
          <a:p>
            <a:pPr fontAlgn="auto">
              <a:spcBef>
                <a:spcPts val="0"/>
              </a:spcBef>
              <a:spcAft>
                <a:spcPts val="0"/>
              </a:spcAft>
            </a:pPr>
            <a:r>
              <a:rPr lang="ja-JP" altLang="en-US" sz="1120">
                <a:solidFill>
                  <a:prstClr val="black"/>
                </a:solidFill>
                <a:latin typeface="Calibri"/>
                <a:ea typeface="ＭＳ Ｐゴシック" panose="020B0600070205080204" pitchFamily="50" charset="-128"/>
              </a:rPr>
              <a:t>【背景】水と光のまちづくり推進に関する基本方針</a:t>
            </a:r>
          </a:p>
        </p:txBody>
      </p:sp>
      <p:sp>
        <p:nvSpPr>
          <p:cNvPr id="111" name="山形 110"/>
          <p:cNvSpPr/>
          <p:nvPr/>
        </p:nvSpPr>
        <p:spPr>
          <a:xfrm>
            <a:off x="4549800"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2" name="山形 111"/>
          <p:cNvSpPr/>
          <p:nvPr/>
        </p:nvSpPr>
        <p:spPr>
          <a:xfrm>
            <a:off x="4714113"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3" name="山形 112"/>
          <p:cNvSpPr/>
          <p:nvPr/>
        </p:nvSpPr>
        <p:spPr>
          <a:xfrm>
            <a:off x="4861761"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4" name="山形 113"/>
          <p:cNvSpPr/>
          <p:nvPr/>
        </p:nvSpPr>
        <p:spPr>
          <a:xfrm>
            <a:off x="7708690"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5" name="山形 114"/>
          <p:cNvSpPr/>
          <p:nvPr/>
        </p:nvSpPr>
        <p:spPr>
          <a:xfrm>
            <a:off x="7873003"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6" name="山形 115"/>
          <p:cNvSpPr/>
          <p:nvPr/>
        </p:nvSpPr>
        <p:spPr>
          <a:xfrm>
            <a:off x="8020650" y="7602414"/>
            <a:ext cx="125473" cy="216407"/>
          </a:xfrm>
          <a:prstGeom prst="chevr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2520">
              <a:solidFill>
                <a:prstClr val="black"/>
              </a:solidFill>
            </a:endParaRPr>
          </a:p>
        </p:txBody>
      </p:sp>
      <p:sp>
        <p:nvSpPr>
          <p:cNvPr id="117" name="テキスト ボックス 116"/>
          <p:cNvSpPr txBox="1"/>
          <p:nvPr/>
        </p:nvSpPr>
        <p:spPr>
          <a:xfrm>
            <a:off x="170606" y="3910830"/>
            <a:ext cx="2735243" cy="921441"/>
          </a:xfrm>
          <a:prstGeom prst="rect">
            <a:avLst/>
          </a:prstGeom>
          <a:noFill/>
        </p:spPr>
        <p:txBody>
          <a:bodyPr wrap="square" rtlCol="0">
            <a:spAutoFit/>
          </a:bodyPr>
          <a:lstStyle/>
          <a:p>
            <a:pPr marL="171454" indent="-171454">
              <a:buFont typeface="Wingdings" pitchFamily="2" charset="2"/>
              <a:buChar char="u"/>
            </a:pPr>
            <a:r>
              <a:rPr lang="ja-JP" altLang="en-US" sz="1000">
                <a:solidFill>
                  <a:prstClr val="black"/>
                </a:solidFill>
                <a:latin typeface="ＭＳ Ｐゴシック" pitchFamily="50" charset="-128"/>
                <a:ea typeface="ＭＳ Ｐゴシック" panose="020B0600070205080204" pitchFamily="50" charset="-128"/>
              </a:rPr>
              <a:t>光のまちづくり企画推進委員会、行政、民間による光の広がりや、水都大阪</a:t>
            </a:r>
            <a:r>
              <a:rPr lang="en-US" altLang="ja-JP" sz="1000">
                <a:solidFill>
                  <a:prstClr val="black"/>
                </a:solidFill>
                <a:latin typeface="ＭＳ Ｐゴシック" pitchFamily="50" charset="-128"/>
                <a:ea typeface="ＭＳ Ｐゴシック" panose="020B0600070205080204" pitchFamily="50" charset="-128"/>
              </a:rPr>
              <a:t>2009</a:t>
            </a:r>
            <a:r>
              <a:rPr lang="ja-JP" altLang="en-US" sz="1000">
                <a:solidFill>
                  <a:prstClr val="black"/>
                </a:solidFill>
                <a:latin typeface="ＭＳ Ｐゴシック" pitchFamily="50" charset="-128"/>
                <a:ea typeface="ＭＳ Ｐゴシック" panose="020B0600070205080204" pitchFamily="50" charset="-128"/>
              </a:rPr>
              <a:t>事業による光のまちづくりの機運の</a:t>
            </a:r>
            <a:r>
              <a:rPr lang="ja-JP" altLang="en-US" sz="1000" smtClean="0">
                <a:solidFill>
                  <a:prstClr val="black"/>
                </a:solidFill>
                <a:latin typeface="ＭＳ Ｐゴシック" pitchFamily="50" charset="-128"/>
                <a:ea typeface="ＭＳ Ｐゴシック" panose="020B0600070205080204" pitchFamily="50" charset="-128"/>
              </a:rPr>
              <a:t>高まり。</a:t>
            </a:r>
            <a:endParaRPr lang="en-US" altLang="ja-JP" sz="1000">
              <a:solidFill>
                <a:prstClr val="black"/>
              </a:solidFill>
              <a:latin typeface="ＭＳ Ｐゴシック" pitchFamily="50" charset="-128"/>
              <a:ea typeface="ＭＳ Ｐゴシック" panose="020B0600070205080204" pitchFamily="50" charset="-128"/>
            </a:endParaRPr>
          </a:p>
          <a:p>
            <a:pPr marL="171454" indent="-171454">
              <a:buFont typeface="Wingdings" pitchFamily="2" charset="2"/>
              <a:buChar char="u"/>
            </a:pPr>
            <a:r>
              <a:rPr lang="ja-JP" altLang="en-US" sz="1000">
                <a:solidFill>
                  <a:prstClr val="black"/>
                </a:solidFill>
                <a:latin typeface="ＭＳ Ｐゴシック" pitchFamily="50" charset="-128"/>
                <a:ea typeface="ＭＳ Ｐゴシック" panose="020B0600070205080204" pitchFamily="50" charset="-128"/>
              </a:rPr>
              <a:t>新たな大阪のアイデンティティの芽生え</a:t>
            </a:r>
          </a:p>
          <a:p>
            <a:endParaRPr lang="ja-JP" altLang="en-US" sz="1000" dirty="0">
              <a:solidFill>
                <a:prstClr val="black"/>
              </a:solidFill>
              <a:latin typeface="ＭＳ Ｐゴシック" pitchFamily="50" charset="-128"/>
              <a:ea typeface="ＭＳ Ｐゴシック" panose="020B0600070205080204" pitchFamily="50" charset="-128"/>
            </a:endParaRPr>
          </a:p>
        </p:txBody>
      </p:sp>
      <p:sp>
        <p:nvSpPr>
          <p:cNvPr id="118" name="ホームベース 117"/>
          <p:cNvSpPr/>
          <p:nvPr/>
        </p:nvSpPr>
        <p:spPr>
          <a:xfrm>
            <a:off x="198843" y="3486077"/>
            <a:ext cx="2889116" cy="338233"/>
          </a:xfrm>
          <a:prstGeom prst="homePlate">
            <a:avLst>
              <a:gd name="adj" fmla="val 38027"/>
            </a:avLst>
          </a:prstGeom>
          <a:solidFill>
            <a:schemeClr val="bg1"/>
          </a:solid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prstClr val="black"/>
                </a:solidFill>
                <a:latin typeface="ＭＳ Ｐゴシック" pitchFamily="50" charset="-128"/>
              </a:rPr>
              <a:t>官民が一体となり光のまちづくりを推進</a:t>
            </a:r>
            <a:endParaRPr lang="ja-JP" altLang="en-US" sz="1000" dirty="0">
              <a:solidFill>
                <a:prstClr val="black"/>
              </a:solidFill>
              <a:latin typeface="ＭＳ Ｐゴシック" pitchFamily="50" charset="-128"/>
            </a:endParaRPr>
          </a:p>
        </p:txBody>
      </p:sp>
      <p:sp>
        <p:nvSpPr>
          <p:cNvPr id="77" name="テキスト ボックス 76"/>
          <p:cNvSpPr txBox="1"/>
          <p:nvPr/>
        </p:nvSpPr>
        <p:spPr>
          <a:xfrm>
            <a:off x="232271" y="696144"/>
            <a:ext cx="1744388" cy="461665"/>
          </a:xfrm>
          <a:prstGeom prst="rect">
            <a:avLst/>
          </a:prstGeom>
          <a:noFill/>
        </p:spPr>
        <p:txBody>
          <a:bodyPr wrap="none" rtlCol="0">
            <a:spAutoFit/>
          </a:bodyPr>
          <a:lstStyle/>
          <a:p>
            <a:r>
              <a:rPr lang="en-US" altLang="ja-JP" sz="2400">
                <a:latin typeface="HGP創英角ｺﾞｼｯｸUB" panose="020B0900000000000000" pitchFamily="50" charset="-128"/>
              </a:rPr>
              <a:t>スケジュール</a:t>
            </a:r>
          </a:p>
        </p:txBody>
      </p:sp>
      <p:sp>
        <p:nvSpPr>
          <p:cNvPr id="80" name="テキスト ボックス 79"/>
          <p:cNvSpPr txBox="1"/>
          <p:nvPr/>
        </p:nvSpPr>
        <p:spPr>
          <a:xfrm>
            <a:off x="11441731" y="2976746"/>
            <a:ext cx="633507" cy="246221"/>
          </a:xfrm>
          <a:prstGeom prst="rect">
            <a:avLst/>
          </a:prstGeom>
          <a:noFill/>
        </p:spPr>
        <p:txBody>
          <a:bodyPr wrap="none" rtlCol="0">
            <a:spAutoFit/>
          </a:bodyPr>
          <a:lstStyle/>
          <a:p>
            <a:pPr algn="r"/>
            <a:r>
              <a:rPr lang="en-US" altLang="ja-JP" sz="1000" dirty="0" smtClean="0">
                <a:solidFill>
                  <a:prstClr val="black"/>
                </a:solidFill>
                <a:latin typeface="HGP創英角ｺﾞｼｯｸUB" pitchFamily="50" charset="-128"/>
              </a:rPr>
              <a:t>2025</a:t>
            </a:r>
            <a:r>
              <a:rPr lang="ja-JP" altLang="en-US" sz="1000" dirty="0" smtClean="0">
                <a:solidFill>
                  <a:prstClr val="black"/>
                </a:solidFill>
                <a:latin typeface="HGP創英角ｺﾞｼｯｸUB" pitchFamily="50" charset="-128"/>
              </a:rPr>
              <a:t>年</a:t>
            </a:r>
            <a:endParaRPr lang="ja-JP" altLang="en-US" sz="1000" dirty="0">
              <a:solidFill>
                <a:prstClr val="black"/>
              </a:solidFill>
              <a:latin typeface="HGP創英角ｺﾞｼｯｸUB" pitchFamily="50" charset="-128"/>
            </a:endParaRPr>
          </a:p>
        </p:txBody>
      </p:sp>
      <p:sp>
        <p:nvSpPr>
          <p:cNvPr id="67" name="テキスト ボックス 66"/>
          <p:cNvSpPr txBox="1"/>
          <p:nvPr/>
        </p:nvSpPr>
        <p:spPr>
          <a:xfrm>
            <a:off x="9080293" y="2070300"/>
            <a:ext cx="1827456" cy="2060922"/>
          </a:xfrm>
          <a:prstGeom prst="rect">
            <a:avLst/>
          </a:prstGeom>
          <a:solidFill>
            <a:schemeClr val="accent6">
              <a:lumMod val="75000"/>
            </a:schemeClr>
          </a:solidFill>
          <a:ln w="12700"/>
        </p:spPr>
        <p:style>
          <a:lnRef idx="2">
            <a:schemeClr val="dk1"/>
          </a:lnRef>
          <a:fillRef idx="1">
            <a:schemeClr val="lt1"/>
          </a:fillRef>
          <a:effectRef idx="0">
            <a:schemeClr val="dk1"/>
          </a:effectRef>
          <a:fontRef idx="minor">
            <a:schemeClr val="dk1"/>
          </a:fontRef>
        </p:style>
        <p:txBody>
          <a:bodyPr wrap="none" rtlCol="0" anchor="t" anchorCtr="0">
            <a:noAutofit/>
          </a:bodyPr>
          <a:lstStyle/>
          <a:p>
            <a:pPr algn="ctr"/>
            <a:r>
              <a:rPr lang="ja-JP" altLang="en-US" sz="1800" dirty="0" smtClean="0">
                <a:solidFill>
                  <a:srgbClr val="FFFF00"/>
                </a:solidFill>
                <a:latin typeface="HGP創英角ｺﾞｼｯｸUB" pitchFamily="50" charset="-128"/>
                <a:ea typeface="HGP創英角ｺﾞｼｯｸUB" pitchFamily="50" charset="-128"/>
              </a:rPr>
              <a:t>官民協働による</a:t>
            </a:r>
            <a:endParaRPr lang="en-US" altLang="ja-JP" sz="1800" dirty="0" smtClean="0">
              <a:solidFill>
                <a:srgbClr val="FFFF00"/>
              </a:solidFill>
              <a:latin typeface="HGP創英角ｺﾞｼｯｸUB" pitchFamily="50" charset="-128"/>
              <a:ea typeface="HGP創英角ｺﾞｼｯｸUB" pitchFamily="50" charset="-128"/>
            </a:endParaRPr>
          </a:p>
          <a:p>
            <a:pPr algn="ctr"/>
            <a:r>
              <a:rPr lang="ja-JP" altLang="en-US" sz="1800" dirty="0" smtClean="0">
                <a:solidFill>
                  <a:srgbClr val="FFFF00"/>
                </a:solidFill>
                <a:latin typeface="HGP創英角ｺﾞｼｯｸUB" pitchFamily="50" charset="-128"/>
                <a:ea typeface="HGP創英角ｺﾞｼｯｸUB" pitchFamily="50" charset="-128"/>
              </a:rPr>
              <a:t>まちづくり元年</a:t>
            </a:r>
            <a:endParaRPr lang="en-US" altLang="ja-JP" sz="1800" dirty="0" smtClean="0">
              <a:solidFill>
                <a:srgbClr val="FFFF00"/>
              </a:solidFill>
              <a:latin typeface="HGP創英角ｺﾞｼｯｸUB" pitchFamily="50" charset="-128"/>
              <a:ea typeface="HGP創英角ｺﾞｼｯｸUB" pitchFamily="50" charset="-128"/>
            </a:endParaRPr>
          </a:p>
          <a:p>
            <a:pPr algn="ctr"/>
            <a:r>
              <a:rPr lang="ja-JP" altLang="en-US" sz="1000" dirty="0">
                <a:solidFill>
                  <a:srgbClr val="FFFF00"/>
                </a:solidFill>
                <a:latin typeface="HGP創英角ｺﾞｼｯｸUB" pitchFamily="50" charset="-128"/>
                <a:ea typeface="HGP創英角ｺﾞｼｯｸUB" pitchFamily="50" charset="-128"/>
              </a:rPr>
              <a:t>（</a:t>
            </a:r>
            <a:r>
              <a:rPr lang="ja-JP" altLang="en-US" sz="1000" dirty="0" smtClean="0">
                <a:solidFill>
                  <a:srgbClr val="FFFF00"/>
                </a:solidFill>
                <a:latin typeface="HGP創英角ｺﾞｼｯｸUB" pitchFamily="50" charset="-128"/>
                <a:ea typeface="HGP創英角ｺﾞｼｯｸUB" pitchFamily="50" charset="-128"/>
              </a:rPr>
              <a:t>大阪・水</a:t>
            </a:r>
            <a:r>
              <a:rPr lang="en-US" altLang="ja-JP" sz="1000" dirty="0" smtClean="0">
                <a:solidFill>
                  <a:srgbClr val="FFFF00"/>
                </a:solidFill>
                <a:latin typeface="HGP創英角ｺﾞｼｯｸUB" pitchFamily="50" charset="-128"/>
                <a:ea typeface="HGP創英角ｺﾞｼｯｸUB" pitchFamily="50" charset="-128"/>
              </a:rPr>
              <a:t>+</a:t>
            </a:r>
            <a:r>
              <a:rPr lang="ja-JP" altLang="en-US" sz="1000" dirty="0" smtClean="0">
                <a:solidFill>
                  <a:srgbClr val="FFFF00"/>
                </a:solidFill>
                <a:latin typeface="HGP創英角ｺﾞｼｯｸUB" pitchFamily="50" charset="-128"/>
                <a:ea typeface="HGP創英角ｺﾞｼｯｸUB" pitchFamily="50" charset="-128"/>
              </a:rPr>
              <a:t>光</a:t>
            </a:r>
            <a:r>
              <a:rPr lang="ja-JP" altLang="en-US" sz="1000" dirty="0">
                <a:solidFill>
                  <a:srgbClr val="FFFF00"/>
                </a:solidFill>
                <a:latin typeface="HGP創英角ｺﾞｼｯｸUB" pitchFamily="50" charset="-128"/>
                <a:ea typeface="HGP創英角ｺﾞｼｯｸUB" pitchFamily="50" charset="-128"/>
              </a:rPr>
              <a:t>の都市</a:t>
            </a:r>
            <a:r>
              <a:rPr lang="ja-JP" altLang="en-US" sz="1000" dirty="0" smtClean="0">
                <a:solidFill>
                  <a:srgbClr val="FFFF00"/>
                </a:solidFill>
                <a:latin typeface="HGP創英角ｺﾞｼｯｸUB" pitchFamily="50" charset="-128"/>
                <a:ea typeface="HGP創英角ｺﾞｼｯｸUB" pitchFamily="50" charset="-128"/>
              </a:rPr>
              <a:t>博（</a:t>
            </a:r>
            <a:r>
              <a:rPr lang="ja-JP" altLang="en-US" sz="1000" dirty="0">
                <a:solidFill>
                  <a:srgbClr val="FFFF00"/>
                </a:solidFill>
                <a:latin typeface="HGP創英角ｺﾞｼｯｸUB" pitchFamily="50" charset="-128"/>
                <a:ea typeface="HGP創英角ｺﾞｼｯｸUB" pitchFamily="50" charset="-128"/>
              </a:rPr>
              <a:t>仮称</a:t>
            </a:r>
            <a:r>
              <a:rPr lang="ja-JP" altLang="en-US" sz="1000" dirty="0" smtClean="0">
                <a:solidFill>
                  <a:srgbClr val="FFFF00"/>
                </a:solidFill>
                <a:latin typeface="HGP創英角ｺﾞｼｯｸUB" pitchFamily="50" charset="-128"/>
                <a:ea typeface="HGP創英角ｺﾞｼｯｸUB" pitchFamily="50" charset="-128"/>
              </a:rPr>
              <a:t>））</a:t>
            </a:r>
            <a:endParaRPr lang="ja-JP" altLang="en-US" sz="1000" dirty="0">
              <a:solidFill>
                <a:srgbClr val="FFFF00"/>
              </a:solidFill>
              <a:latin typeface="HGP創英角ｺﾞｼｯｸUB" pitchFamily="50" charset="-128"/>
              <a:ea typeface="HGP創英角ｺﾞｼｯｸUB" pitchFamily="50" charset="-128"/>
            </a:endParaRPr>
          </a:p>
        </p:txBody>
      </p:sp>
      <p:sp>
        <p:nvSpPr>
          <p:cNvPr id="108" name="四角形吹き出し 107"/>
          <p:cNvSpPr/>
          <p:nvPr/>
        </p:nvSpPr>
        <p:spPr>
          <a:xfrm>
            <a:off x="9304816" y="3130288"/>
            <a:ext cx="2001833" cy="923180"/>
          </a:xfrm>
          <a:prstGeom prst="wedgeRectCallout">
            <a:avLst>
              <a:gd name="adj1" fmla="val 5138"/>
              <a:gd name="adj2" fmla="val -80334"/>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100" smtClean="0">
                <a:solidFill>
                  <a:prstClr val="black"/>
                </a:solidFill>
              </a:rPr>
              <a:t>単なるイベント</a:t>
            </a:r>
            <a:r>
              <a:rPr lang="ja-JP" altLang="en-US" sz="1100" dirty="0">
                <a:solidFill>
                  <a:prstClr val="black"/>
                </a:solidFill>
              </a:rPr>
              <a:t>ではなく、これまで積み重ねてきた光の景観、取り組みを一同に集め、国内外に広く知ってもらう取り組み。</a:t>
            </a:r>
          </a:p>
        </p:txBody>
      </p:sp>
      <p:sp>
        <p:nvSpPr>
          <p:cNvPr id="82" name="二等辺三角形 81"/>
          <p:cNvSpPr/>
          <p:nvPr/>
        </p:nvSpPr>
        <p:spPr>
          <a:xfrm rot="10800000">
            <a:off x="11669621" y="3215347"/>
            <a:ext cx="184901" cy="15939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ホームベース 11"/>
          <p:cNvSpPr/>
          <p:nvPr/>
        </p:nvSpPr>
        <p:spPr>
          <a:xfrm>
            <a:off x="408877" y="7058248"/>
            <a:ext cx="11374421" cy="277200"/>
          </a:xfrm>
          <a:prstGeom prst="homePlate">
            <a:avLst>
              <a:gd name="adj" fmla="val 36255"/>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latin typeface="HGP創英角ｺﾞｼｯｸUB" pitchFamily="50" charset="-128"/>
                <a:ea typeface="HGP創英角ｺﾞｼｯｸUB" pitchFamily="50" charset="-128"/>
              </a:rPr>
              <a:t>魅力創造</a:t>
            </a:r>
            <a:r>
              <a:rPr lang="ja-JP" altLang="en-US" dirty="0">
                <a:solidFill>
                  <a:prstClr val="black"/>
                </a:solidFill>
                <a:latin typeface="HGP創英角ｺﾞｼｯｸUB" pitchFamily="50" charset="-128"/>
                <a:ea typeface="HGP創英角ｺﾞｼｯｸUB" pitchFamily="50" charset="-128"/>
              </a:rPr>
              <a:t>　</a:t>
            </a:r>
            <a:r>
              <a:rPr lang="ja-JP" altLang="en-US" sz="1100" dirty="0">
                <a:solidFill>
                  <a:prstClr val="black"/>
                </a:solidFill>
                <a:latin typeface="ＭＳ Ｐゴシック" pitchFamily="50" charset="-128"/>
              </a:rPr>
              <a:t>事業の連携・強化　牽引力ある事業を核として周辺事業との連携を強化　⇒大阪の個性へと</a:t>
            </a:r>
            <a:r>
              <a:rPr lang="ja-JP" altLang="en-US" sz="1100" dirty="0" smtClean="0">
                <a:solidFill>
                  <a:prstClr val="black"/>
                </a:solidFill>
                <a:latin typeface="ＭＳ Ｐゴシック" pitchFamily="50" charset="-128"/>
              </a:rPr>
              <a:t>発展</a:t>
            </a:r>
            <a:endParaRPr kumimoji="1" lang="ja-JP" altLang="en-US" sz="1100" dirty="0"/>
          </a:p>
        </p:txBody>
      </p:sp>
      <p:sp>
        <p:nvSpPr>
          <p:cNvPr id="84" name="ホームベース 83"/>
          <p:cNvSpPr/>
          <p:nvPr/>
        </p:nvSpPr>
        <p:spPr>
          <a:xfrm>
            <a:off x="1703808" y="6697274"/>
            <a:ext cx="10079490" cy="277200"/>
          </a:xfrm>
          <a:prstGeom prst="homePlate">
            <a:avLst>
              <a:gd name="adj" fmla="val 36255"/>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latin typeface="HGP創英角ｺﾞｼｯｸUB" pitchFamily="50" charset="-128"/>
                <a:ea typeface="HGP創英角ｺﾞｼｯｸUB" pitchFamily="50" charset="-128"/>
              </a:rPr>
              <a:t>観光集客</a:t>
            </a:r>
            <a:r>
              <a:rPr lang="ja-JP" altLang="en-US" sz="1100" dirty="0">
                <a:solidFill>
                  <a:prstClr val="black"/>
                </a:solidFill>
                <a:latin typeface="HGP創英角ｺﾞｼｯｸUB" pitchFamily="50" charset="-128"/>
                <a:ea typeface="HGP創英角ｺﾞｼｯｸUB" pitchFamily="50" charset="-128"/>
              </a:rPr>
              <a:t>　</a:t>
            </a:r>
            <a:r>
              <a:rPr lang="ja-JP" altLang="en-US" sz="1100" dirty="0">
                <a:solidFill>
                  <a:prstClr val="black"/>
                </a:solidFill>
                <a:latin typeface="ＭＳ Ｐゴシック" pitchFamily="50" charset="-128"/>
              </a:rPr>
              <a:t>光の都市軸・光の暦・光百景の取り組みを進めることで、光を大阪の代表的な観光資源とし、国内外からの観光客増加を図る</a:t>
            </a:r>
          </a:p>
        </p:txBody>
      </p:sp>
      <p:sp>
        <p:nvSpPr>
          <p:cNvPr id="85" name="ホームベース 84"/>
          <p:cNvSpPr/>
          <p:nvPr/>
        </p:nvSpPr>
        <p:spPr>
          <a:xfrm>
            <a:off x="3911514" y="6336300"/>
            <a:ext cx="7871784" cy="277200"/>
          </a:xfrm>
          <a:prstGeom prst="homePlate">
            <a:avLst>
              <a:gd name="adj" fmla="val 30758"/>
            </a:avLst>
          </a:prstGeom>
          <a:solidFill>
            <a:schemeClr val="bg1"/>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C00000"/>
                </a:solidFill>
                <a:latin typeface="HGP創英角ｺﾞｼｯｸUB" pitchFamily="50" charset="-128"/>
                <a:ea typeface="HGP創英角ｺﾞｼｯｸUB" pitchFamily="50" charset="-128"/>
              </a:rPr>
              <a:t>水と光の首都大阪を世界に発信</a:t>
            </a:r>
          </a:p>
        </p:txBody>
      </p:sp>
      <p:sp>
        <p:nvSpPr>
          <p:cNvPr id="86" name="正方形/長方形 85"/>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n-ea"/>
              </a:rPr>
              <a:t>３</a:t>
            </a:r>
            <a:endParaRPr kumimoji="1" lang="ja-JP" altLang="en-US" sz="2400" dirty="0">
              <a:solidFill>
                <a:schemeClr val="tx1"/>
              </a:solidFill>
              <a:latin typeface="+mn-ea"/>
            </a:endParaRPr>
          </a:p>
        </p:txBody>
      </p:sp>
      <p:sp>
        <p:nvSpPr>
          <p:cNvPr id="79" name="ホームベース 78"/>
          <p:cNvSpPr/>
          <p:nvPr/>
        </p:nvSpPr>
        <p:spPr>
          <a:xfrm>
            <a:off x="7717173" y="5067388"/>
            <a:ext cx="4948511" cy="1004431"/>
          </a:xfrm>
          <a:custGeom>
            <a:avLst/>
            <a:gdLst/>
            <a:ahLst/>
            <a:cxnLst/>
            <a:rect l="l" t="t" r="r" b="b"/>
            <a:pathLst>
              <a:path w="4948511" h="1004431">
                <a:moveTo>
                  <a:pt x="0" y="0"/>
                </a:moveTo>
                <a:lnTo>
                  <a:pt x="1348671" y="0"/>
                </a:lnTo>
                <a:lnTo>
                  <a:pt x="1348671" y="326592"/>
                </a:lnTo>
                <a:lnTo>
                  <a:pt x="4840475" y="326592"/>
                </a:lnTo>
                <a:lnTo>
                  <a:pt x="4948511" y="502215"/>
                </a:lnTo>
                <a:lnTo>
                  <a:pt x="4840475" y="677838"/>
                </a:lnTo>
                <a:lnTo>
                  <a:pt x="1348671" y="677838"/>
                </a:lnTo>
                <a:lnTo>
                  <a:pt x="1348671" y="1004431"/>
                </a:lnTo>
                <a:lnTo>
                  <a:pt x="0" y="1004431"/>
                </a:lnTo>
                <a:close/>
              </a:path>
            </a:pathLst>
          </a:custGeom>
          <a:gradFill flip="none" rotWithShape="1">
            <a:gsLst>
              <a:gs pos="0">
                <a:schemeClr val="bg1"/>
              </a:gs>
              <a:gs pos="100000">
                <a:schemeClr val="bg1">
                  <a:alpha val="0"/>
                </a:schemeClr>
              </a:gs>
            </a:gsLst>
            <a:lin ang="0" scaled="1"/>
            <a:tileRect/>
          </a:gra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srgbClr val="C00000"/>
              </a:solidFill>
              <a:latin typeface="HGP創英角ｺﾞｼｯｸUB" pitchFamily="50" charset="-128"/>
              <a:ea typeface="HGP創英角ｺﾞｼｯｸUB" pitchFamily="50" charset="-128"/>
            </a:endParaRPr>
          </a:p>
        </p:txBody>
      </p:sp>
      <p:sp>
        <p:nvSpPr>
          <p:cNvPr id="78" name="テキスト ボックス 77"/>
          <p:cNvSpPr txBox="1"/>
          <p:nvPr/>
        </p:nvSpPr>
        <p:spPr>
          <a:xfrm>
            <a:off x="7751474" y="5103872"/>
            <a:ext cx="1296000" cy="936000"/>
          </a:xfrm>
          <a:prstGeom prst="rect">
            <a:avLst/>
          </a:prstGeom>
          <a:solidFill>
            <a:schemeClr val="bg1"/>
          </a:solidFill>
        </p:spPr>
        <p:txBody>
          <a:bodyPr vert="horz" wrap="square" rtlCol="0">
            <a:noAutofit/>
          </a:bodyPr>
          <a:lstStyle/>
          <a:p>
            <a:r>
              <a:rPr lang="ja-JP" altLang="en-US" sz="1000" dirty="0">
                <a:latin typeface="HGP創英角ｺﾞｼｯｸUB" panose="020B0900000000000000" pitchFamily="50" charset="-128"/>
              </a:rPr>
              <a:t>万博の大阪開催決定に伴い、新たなエリアとしてベイエリアにおける光のまちづくりの推進内容を</a:t>
            </a:r>
            <a:r>
              <a:rPr lang="ja-JP" altLang="en-US" sz="1000" dirty="0" smtClean="0">
                <a:latin typeface="HGP創英角ｺﾞｼｯｸUB" panose="020B0900000000000000" pitchFamily="50" charset="-128"/>
              </a:rPr>
              <a:t>検討。</a:t>
            </a:r>
            <a:endParaRPr lang="ja-JP" altLang="en-US" sz="1000" dirty="0"/>
          </a:p>
        </p:txBody>
      </p:sp>
      <p:sp>
        <p:nvSpPr>
          <p:cNvPr id="33" name="テキスト ボックス 32"/>
          <p:cNvSpPr txBox="1"/>
          <p:nvPr/>
        </p:nvSpPr>
        <p:spPr>
          <a:xfrm>
            <a:off x="12215754" y="3229896"/>
            <a:ext cx="430887" cy="2427909"/>
          </a:xfrm>
          <a:prstGeom prst="rect">
            <a:avLst/>
          </a:prstGeom>
          <a:noFill/>
        </p:spPr>
        <p:txBody>
          <a:bodyPr vert="eaVert" wrap="none" rtlCol="0">
            <a:spAutoFit/>
          </a:bodyPr>
          <a:lstStyle/>
          <a:p>
            <a:r>
              <a:rPr lang="ja-JP" altLang="en-US" sz="1600" dirty="0">
                <a:solidFill>
                  <a:srgbClr val="FFFF00"/>
                </a:solidFill>
              </a:rPr>
              <a:t>水と光の首都大阪の実現へ</a:t>
            </a:r>
          </a:p>
        </p:txBody>
      </p:sp>
      <p:sp>
        <p:nvSpPr>
          <p:cNvPr id="43" name="正方形/長方形 42"/>
          <p:cNvSpPr/>
          <p:nvPr/>
        </p:nvSpPr>
        <p:spPr bwMode="auto">
          <a:xfrm>
            <a:off x="11834097" y="3497905"/>
            <a:ext cx="492443" cy="3739236"/>
          </a:xfrm>
          <a:prstGeom prst="rect">
            <a:avLst/>
          </a:prstGeom>
          <a:noFill/>
          <a:ln w="9525" cap="flat" cmpd="sng" algn="ctr">
            <a:noFill/>
            <a:prstDash val="solid"/>
            <a:round/>
            <a:headEnd type="none" w="med" len="med"/>
            <a:tailEnd type="none" w="med" len="med"/>
          </a:ln>
          <a:effectLst/>
          <a:extLst/>
        </p:spPr>
        <p:txBody>
          <a:bodyPr vert="wordArtVertRtl" wrap="square" lIns="91440" tIns="45720" rIns="91440" bIns="45720" numCol="1" rtlCol="0" anchor="ctr" anchorCtr="0" compatLnSpc="1">
            <a:prstTxWarp prst="textNoShape">
              <a:avLst/>
            </a:prstTxWarp>
            <a:spAutoFit/>
          </a:bodyPr>
          <a:lstStyle/>
          <a:p>
            <a:pPr defTabSz="1279551"/>
            <a:r>
              <a:rPr lang="ja-JP" altLang="en-US" sz="1000" dirty="0">
                <a:solidFill>
                  <a:schemeClr val="bg1"/>
                </a:solidFill>
                <a:latin typeface="ＭＳ Ｐゴシック" panose="020B0600070205080204" pitchFamily="50" charset="-128"/>
                <a:ea typeface="ＭＳ Ｐゴシック" panose="020B0600070205080204" pitchFamily="50" charset="-128"/>
              </a:rPr>
              <a:t>各種プロジェクトとの連携やプロモーション活動の更なる推進、最新技術を活かした取り組みなどに</a:t>
            </a:r>
            <a:r>
              <a:rPr lang="ja-JP" altLang="en-US" sz="1000" dirty="0" smtClean="0">
                <a:solidFill>
                  <a:schemeClr val="bg1"/>
                </a:solidFill>
                <a:latin typeface="ＭＳ Ｐゴシック" panose="020B0600070205080204" pitchFamily="50" charset="-128"/>
                <a:ea typeface="ＭＳ Ｐゴシック" panose="020B0600070205080204" pitchFamily="50" charset="-128"/>
              </a:rPr>
              <a:t>つなげる。</a:t>
            </a:r>
            <a:endParaRPr lang="ja-JP" altLang="en-US" sz="1000" dirty="0">
              <a:solidFill>
                <a:schemeClr val="bg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32584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xmlns="" id="{2AA657A0-1083-41CC-B8F1-708422E662BB}"/>
              </a:ext>
            </a:extLst>
          </p:cNvPr>
          <p:cNvSpPr/>
          <p:nvPr/>
        </p:nvSpPr>
        <p:spPr>
          <a:xfrm>
            <a:off x="342628" y="1907580"/>
            <a:ext cx="5760000" cy="338554"/>
          </a:xfrm>
          <a:prstGeom prst="rect">
            <a:avLst/>
          </a:prstGeom>
          <a:solidFill>
            <a:schemeClr val="accent6">
              <a:lumMod val="20000"/>
              <a:lumOff val="80000"/>
            </a:schemeClr>
          </a:solidFill>
          <a:ln w="19050">
            <a:noFill/>
          </a:ln>
        </p:spPr>
        <p:txBody>
          <a:bodyPr wrap="square">
            <a:spAutoFit/>
          </a:bodyPr>
          <a:lstStyle/>
          <a:p>
            <a:r>
              <a:rPr lang="ja-JP" altLang="en-US" sz="1600" dirty="0" smtClean="0"/>
              <a:t>光</a:t>
            </a:r>
            <a:r>
              <a:rPr lang="ja-JP" altLang="en-US" sz="1600" dirty="0"/>
              <a:t>の</a:t>
            </a:r>
            <a:r>
              <a:rPr lang="ja-JP" altLang="en-US" sz="1600" dirty="0" smtClean="0"/>
              <a:t>都市軸～</a:t>
            </a:r>
            <a:r>
              <a:rPr lang="ja-JP" altLang="en-US" sz="1600" dirty="0"/>
              <a:t>新たなエリアへの拡大</a:t>
            </a:r>
          </a:p>
        </p:txBody>
      </p:sp>
      <p:sp>
        <p:nvSpPr>
          <p:cNvPr id="28" name="正方形/長方形 27">
            <a:extLst>
              <a:ext uri="{FF2B5EF4-FFF2-40B4-BE49-F238E27FC236}">
                <a16:creationId xmlns:a16="http://schemas.microsoft.com/office/drawing/2014/main" xmlns="" id="{2AA657A0-1083-41CC-B8F1-708422E662BB}"/>
              </a:ext>
            </a:extLst>
          </p:cNvPr>
          <p:cNvSpPr/>
          <p:nvPr/>
        </p:nvSpPr>
        <p:spPr>
          <a:xfrm>
            <a:off x="6576846" y="1907580"/>
            <a:ext cx="5760000" cy="338554"/>
          </a:xfrm>
          <a:prstGeom prst="rect">
            <a:avLst/>
          </a:prstGeom>
          <a:solidFill>
            <a:schemeClr val="accent6">
              <a:lumMod val="20000"/>
              <a:lumOff val="80000"/>
            </a:schemeClr>
          </a:solidFill>
          <a:ln w="19050">
            <a:noFill/>
          </a:ln>
        </p:spPr>
        <p:txBody>
          <a:bodyPr wrap="square">
            <a:spAutoFit/>
          </a:bodyPr>
          <a:lstStyle/>
          <a:p>
            <a:r>
              <a:rPr lang="ja-JP" altLang="en-US" sz="1600" dirty="0"/>
              <a:t>永続的な景観形成に向けた取り組み</a:t>
            </a:r>
          </a:p>
        </p:txBody>
      </p:sp>
      <p:sp>
        <p:nvSpPr>
          <p:cNvPr id="32" name="テキスト ボックス 31"/>
          <p:cNvSpPr txBox="1"/>
          <p:nvPr/>
        </p:nvSpPr>
        <p:spPr>
          <a:xfrm>
            <a:off x="232271" y="696144"/>
            <a:ext cx="9147056" cy="461665"/>
          </a:xfrm>
          <a:prstGeom prst="rect">
            <a:avLst/>
          </a:prstGeom>
          <a:noFill/>
        </p:spPr>
        <p:txBody>
          <a:bodyPr wrap="none" rtlCol="0">
            <a:spAutoFit/>
          </a:bodyPr>
          <a:lstStyle/>
          <a:p>
            <a:r>
              <a:rPr lang="ja-JP" altLang="en-US" sz="2400" dirty="0" smtClean="0">
                <a:latin typeface="HGP創英角ｺﾞｼｯｸUB" panose="020B0900000000000000" pitchFamily="50" charset="-128"/>
              </a:rPr>
              <a:t>エリア</a:t>
            </a:r>
            <a:r>
              <a:rPr lang="ja-JP" altLang="en-US" sz="2400" dirty="0">
                <a:latin typeface="HGP創英角ｺﾞｼｯｸUB" panose="020B0900000000000000" pitchFamily="50" charset="-128"/>
              </a:rPr>
              <a:t>別光のまちづくりガイドライン・</a:t>
            </a:r>
            <a:r>
              <a:rPr lang="ja-JP" altLang="en-US" sz="2400" dirty="0" smtClean="0">
                <a:latin typeface="HGP創英角ｺﾞｼｯｸUB" panose="020B0900000000000000" pitchFamily="50" charset="-128"/>
              </a:rPr>
              <a:t>メンテナンスガイドラインの取り組み</a:t>
            </a:r>
            <a:endParaRPr lang="ja-JP" altLang="en-US" sz="2400" dirty="0">
              <a:latin typeface="HGP創英角ｺﾞｼｯｸUB" panose="020B0900000000000000" pitchFamily="50" charset="-128"/>
            </a:endParaRPr>
          </a:p>
        </p:txBody>
      </p:sp>
      <p:sp>
        <p:nvSpPr>
          <p:cNvPr id="31" name="正方形/長方形 30"/>
          <p:cNvSpPr/>
          <p:nvPr/>
        </p:nvSpPr>
        <p:spPr>
          <a:xfrm>
            <a:off x="11782410" y="123379"/>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n-ea"/>
              </a:rPr>
              <a:t>参考</a:t>
            </a:r>
            <a:r>
              <a:rPr kumimoji="1" lang="en-US" altLang="ja-JP" sz="2000" smtClean="0">
                <a:solidFill>
                  <a:schemeClr val="tx1"/>
                </a:solidFill>
                <a:latin typeface="+mn-ea"/>
              </a:rPr>
              <a:t>1</a:t>
            </a:r>
            <a:endParaRPr kumimoji="1" lang="ja-JP" altLang="en-US" sz="2000">
              <a:solidFill>
                <a:schemeClr val="tx1"/>
              </a:solidFill>
              <a:latin typeface="+mn-ea"/>
            </a:endParaRPr>
          </a:p>
        </p:txBody>
      </p:sp>
      <p:sp>
        <p:nvSpPr>
          <p:cNvPr id="38" name="正方形/長方形 37">
            <a:extLst>
              <a:ext uri="{FF2B5EF4-FFF2-40B4-BE49-F238E27FC236}">
                <a16:creationId xmlns:a16="http://schemas.microsoft.com/office/drawing/2014/main" xmlns="" id="{2AA657A0-1083-41CC-B8F1-708422E662BB}"/>
              </a:ext>
            </a:extLst>
          </p:cNvPr>
          <p:cNvSpPr/>
          <p:nvPr/>
        </p:nvSpPr>
        <p:spPr>
          <a:xfrm>
            <a:off x="342628" y="1487667"/>
            <a:ext cx="5760000" cy="400110"/>
          </a:xfrm>
          <a:prstGeom prst="rect">
            <a:avLst/>
          </a:prstGeom>
          <a:solidFill>
            <a:srgbClr val="FFC000"/>
          </a:solidFill>
          <a:ln w="19050">
            <a:solidFill>
              <a:schemeClr val="tx1"/>
            </a:solidFill>
          </a:ln>
        </p:spPr>
        <p:txBody>
          <a:bodyPr wrap="square">
            <a:spAutoFit/>
          </a:bodyPr>
          <a:lstStyle/>
          <a:p>
            <a:r>
              <a:rPr lang="ja-JP" altLang="en-US" sz="2000" dirty="0"/>
              <a:t>１．エリア別光のまちづくりガイドライン</a:t>
            </a:r>
          </a:p>
        </p:txBody>
      </p:sp>
      <p:sp>
        <p:nvSpPr>
          <p:cNvPr id="41" name="正方形/長方形 40">
            <a:extLst>
              <a:ext uri="{FF2B5EF4-FFF2-40B4-BE49-F238E27FC236}">
                <a16:creationId xmlns:a16="http://schemas.microsoft.com/office/drawing/2014/main" xmlns="" id="{2AA657A0-1083-41CC-B8F1-708422E662BB}"/>
              </a:ext>
            </a:extLst>
          </p:cNvPr>
          <p:cNvSpPr/>
          <p:nvPr/>
        </p:nvSpPr>
        <p:spPr>
          <a:xfrm>
            <a:off x="6576846" y="1487667"/>
            <a:ext cx="5760000" cy="400110"/>
          </a:xfrm>
          <a:prstGeom prst="rect">
            <a:avLst/>
          </a:prstGeom>
          <a:solidFill>
            <a:srgbClr val="FFC000"/>
          </a:solidFill>
          <a:ln w="19050">
            <a:solidFill>
              <a:schemeClr val="tx1"/>
            </a:solidFill>
          </a:ln>
        </p:spPr>
        <p:txBody>
          <a:bodyPr wrap="square">
            <a:spAutoFit/>
          </a:bodyPr>
          <a:lstStyle/>
          <a:p>
            <a:r>
              <a:rPr lang="ja-JP" altLang="en-US" sz="2000" dirty="0"/>
              <a:t>２ ．メンテナンスガイドライン</a:t>
            </a:r>
          </a:p>
        </p:txBody>
      </p:sp>
      <p:sp>
        <p:nvSpPr>
          <p:cNvPr id="42" name="テキスト ボックス 41"/>
          <p:cNvSpPr txBox="1"/>
          <p:nvPr/>
        </p:nvSpPr>
        <p:spPr>
          <a:xfrm>
            <a:off x="342628" y="2792844"/>
            <a:ext cx="5760000" cy="1115690"/>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lang="ja-JP" altLang="en-US" sz="1600" dirty="0">
                <a:latin typeface="+mn-ea"/>
                <a:ea typeface="+mn-ea"/>
              </a:rPr>
              <a:t>大阪エリアマネジメント活性化</a:t>
            </a:r>
            <a:r>
              <a:rPr lang="ja-JP" altLang="en-US" sz="1600" dirty="0" smtClean="0">
                <a:latin typeface="+mn-ea"/>
                <a:ea typeface="+mn-ea"/>
              </a:rPr>
              <a:t>会議との連携図り、エリアマネジメント</a:t>
            </a:r>
            <a:r>
              <a:rPr lang="ja-JP" altLang="en-US" sz="1600" dirty="0">
                <a:latin typeface="+mn-ea"/>
                <a:ea typeface="+mn-ea"/>
              </a:rPr>
              <a:t>・まちづくり団体との</a:t>
            </a:r>
            <a:r>
              <a:rPr lang="ja-JP" altLang="en-US" sz="1600" dirty="0" smtClean="0">
                <a:latin typeface="+mn-ea"/>
                <a:ea typeface="+mn-ea"/>
              </a:rPr>
              <a:t>対話を通じてシビックプライドを醸成。</a:t>
            </a:r>
            <a:endParaRPr lang="en-US" altLang="ja-JP" sz="1600" dirty="0" smtClean="0">
              <a:latin typeface="+mn-ea"/>
              <a:ea typeface="+mn-ea"/>
            </a:endParaRPr>
          </a:p>
          <a:p>
            <a:pPr marL="285750" indent="-285750">
              <a:spcBef>
                <a:spcPts val="300"/>
              </a:spcBef>
              <a:buFont typeface="Wingdings" panose="05000000000000000000" pitchFamily="2" charset="2"/>
              <a:buChar char="l"/>
            </a:pPr>
            <a:r>
              <a:rPr lang="ja-JP" altLang="en-US" sz="1600" dirty="0" smtClean="0">
                <a:latin typeface="+mn-ea"/>
                <a:ea typeface="+mn-ea"/>
              </a:rPr>
              <a:t>光景</a:t>
            </a:r>
            <a:r>
              <a:rPr lang="ja-JP" altLang="en-US" sz="1600" dirty="0">
                <a:latin typeface="+mn-ea"/>
                <a:ea typeface="+mn-ea"/>
              </a:rPr>
              <a:t>観に</a:t>
            </a:r>
            <a:r>
              <a:rPr lang="ja-JP" altLang="en-US" sz="1600" dirty="0" smtClean="0">
                <a:latin typeface="+mn-ea"/>
                <a:ea typeface="+mn-ea"/>
              </a:rPr>
              <a:t>よるエリア</a:t>
            </a:r>
            <a:r>
              <a:rPr lang="ja-JP" altLang="en-US" sz="1600" dirty="0">
                <a:latin typeface="+mn-ea"/>
                <a:ea typeface="+mn-ea"/>
              </a:rPr>
              <a:t>の</a:t>
            </a:r>
            <a:r>
              <a:rPr lang="ja-JP" altLang="en-US" sz="1600" dirty="0" smtClean="0">
                <a:latin typeface="+mn-ea"/>
                <a:ea typeface="+mn-ea"/>
              </a:rPr>
              <a:t>価値向上（</a:t>
            </a:r>
            <a:r>
              <a:rPr lang="ja-JP" altLang="en-US" sz="1600" dirty="0">
                <a:latin typeface="+mn-ea"/>
                <a:ea typeface="+mn-ea"/>
              </a:rPr>
              <a:t>ブランディング）、都市</a:t>
            </a:r>
            <a:r>
              <a:rPr lang="ja-JP" altLang="en-US" sz="1600" dirty="0" smtClean="0">
                <a:latin typeface="+mn-ea"/>
                <a:ea typeface="+mn-ea"/>
              </a:rPr>
              <a:t>イメージの強化。</a:t>
            </a:r>
            <a:endParaRPr lang="ja-JP" altLang="en-US" sz="1600" dirty="0">
              <a:latin typeface="+mn-ea"/>
              <a:ea typeface="+mn-ea"/>
            </a:endParaRPr>
          </a:p>
        </p:txBody>
      </p:sp>
      <p:sp>
        <p:nvSpPr>
          <p:cNvPr id="46" name="テキスト ボックス 45"/>
          <p:cNvSpPr txBox="1"/>
          <p:nvPr/>
        </p:nvSpPr>
        <p:spPr>
          <a:xfrm>
            <a:off x="342628" y="2352328"/>
            <a:ext cx="1316386" cy="400110"/>
          </a:xfrm>
          <a:prstGeom prst="rect">
            <a:avLst/>
          </a:prstGeom>
          <a:noFill/>
        </p:spPr>
        <p:txBody>
          <a:bodyPr wrap="none" rtlCol="0">
            <a:spAutoFit/>
          </a:bodyPr>
          <a:lstStyle/>
          <a:p>
            <a:r>
              <a:rPr lang="ja-JP" altLang="en-US" sz="2000" dirty="0" smtClean="0">
                <a:latin typeface="HGP創英角ｺﾞｼｯｸUB" panose="020B0900000000000000" pitchFamily="50" charset="-128"/>
              </a:rPr>
              <a:t>（１）　目的</a:t>
            </a:r>
            <a:endParaRPr lang="ja-JP" altLang="en-US" sz="1600" dirty="0">
              <a:latin typeface="HGP創英角ｺﾞｼｯｸUB" panose="020B0900000000000000" pitchFamily="50" charset="-128"/>
            </a:endParaRPr>
          </a:p>
        </p:txBody>
      </p:sp>
      <p:sp>
        <p:nvSpPr>
          <p:cNvPr id="47" name="テキスト ボックス 46"/>
          <p:cNvSpPr txBox="1"/>
          <p:nvPr/>
        </p:nvSpPr>
        <p:spPr>
          <a:xfrm>
            <a:off x="6576846" y="2792844"/>
            <a:ext cx="5760000" cy="869469"/>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lang="ja-JP" altLang="en-US" sz="1600" dirty="0">
                <a:latin typeface="+mn-ea"/>
                <a:ea typeface="+mn-ea"/>
              </a:rPr>
              <a:t>水と光の首都大阪の実現に</a:t>
            </a:r>
            <a:r>
              <a:rPr lang="ja-JP" altLang="en-US" sz="1600" dirty="0" smtClean="0">
                <a:latin typeface="+mn-ea"/>
                <a:ea typeface="+mn-ea"/>
              </a:rPr>
              <a:t>向けた、これ</a:t>
            </a:r>
            <a:r>
              <a:rPr lang="ja-JP" altLang="en-US" sz="1600" dirty="0">
                <a:latin typeface="+mn-ea"/>
                <a:ea typeface="+mn-ea"/>
              </a:rPr>
              <a:t>まで培ってきた魅力的な光</a:t>
            </a:r>
            <a:r>
              <a:rPr lang="ja-JP" altLang="en-US" sz="1600" dirty="0" smtClean="0">
                <a:latin typeface="+mn-ea"/>
                <a:ea typeface="+mn-ea"/>
              </a:rPr>
              <a:t>資源の永続化。</a:t>
            </a:r>
            <a:endParaRPr lang="en-US" altLang="ja-JP" sz="1600" dirty="0" smtClean="0">
              <a:latin typeface="+mn-ea"/>
              <a:ea typeface="+mn-ea"/>
            </a:endParaRPr>
          </a:p>
          <a:p>
            <a:pPr marL="285750" indent="-285750">
              <a:spcBef>
                <a:spcPts val="300"/>
              </a:spcBef>
              <a:buFont typeface="Wingdings" panose="05000000000000000000" pitchFamily="2" charset="2"/>
              <a:buChar char="l"/>
            </a:pPr>
            <a:r>
              <a:rPr lang="ja-JP" altLang="en-US" sz="1600" dirty="0" smtClean="0">
                <a:latin typeface="+mn-ea"/>
                <a:ea typeface="+mn-ea"/>
              </a:rPr>
              <a:t>既存設備</a:t>
            </a:r>
            <a:r>
              <a:rPr lang="ja-JP" altLang="en-US" sz="1600" dirty="0">
                <a:latin typeface="+mn-ea"/>
                <a:ea typeface="+mn-ea"/>
              </a:rPr>
              <a:t>の課題（リスク・トラブル</a:t>
            </a:r>
            <a:r>
              <a:rPr lang="ja-JP" altLang="en-US" sz="1600" dirty="0" smtClean="0">
                <a:latin typeface="+mn-ea"/>
                <a:ea typeface="+mn-ea"/>
              </a:rPr>
              <a:t>）の予測</a:t>
            </a:r>
            <a:endParaRPr lang="zh-TW" altLang="en-US" sz="1600" dirty="0">
              <a:latin typeface="+mn-ea"/>
              <a:ea typeface="+mn-ea"/>
            </a:endParaRPr>
          </a:p>
        </p:txBody>
      </p:sp>
      <p:sp>
        <p:nvSpPr>
          <p:cNvPr id="53" name="テキスト ボックス 52"/>
          <p:cNvSpPr txBox="1"/>
          <p:nvPr/>
        </p:nvSpPr>
        <p:spPr>
          <a:xfrm>
            <a:off x="6576846" y="2352328"/>
            <a:ext cx="1316386" cy="400110"/>
          </a:xfrm>
          <a:prstGeom prst="rect">
            <a:avLst/>
          </a:prstGeom>
          <a:noFill/>
        </p:spPr>
        <p:txBody>
          <a:bodyPr wrap="none" rtlCol="0">
            <a:spAutoFit/>
          </a:bodyPr>
          <a:lstStyle/>
          <a:p>
            <a:r>
              <a:rPr lang="ja-JP" altLang="en-US" sz="2000" dirty="0">
                <a:latin typeface="HGP創英角ｺﾞｼｯｸUB" panose="020B0900000000000000" pitchFamily="50" charset="-128"/>
              </a:rPr>
              <a:t>（１）　目的</a:t>
            </a:r>
          </a:p>
        </p:txBody>
      </p:sp>
      <p:sp>
        <p:nvSpPr>
          <p:cNvPr id="29" name="テキスト ボックス 28"/>
          <p:cNvSpPr txBox="1"/>
          <p:nvPr/>
        </p:nvSpPr>
        <p:spPr>
          <a:xfrm>
            <a:off x="342628" y="4357487"/>
            <a:ext cx="2831224" cy="400110"/>
          </a:xfrm>
          <a:prstGeom prst="rect">
            <a:avLst/>
          </a:prstGeom>
          <a:noFill/>
        </p:spPr>
        <p:txBody>
          <a:bodyPr wrap="none" rtlCol="0">
            <a:spAutoFit/>
          </a:bodyPr>
          <a:lstStyle/>
          <a:p>
            <a:r>
              <a:rPr lang="ja-JP" altLang="en-US" sz="2000" dirty="0">
                <a:latin typeface="HGP創英角ｺﾞｼｯｸUB" panose="020B0900000000000000" pitchFamily="50" charset="-128"/>
              </a:rPr>
              <a:t>（２）　アウトプットイメージ</a:t>
            </a:r>
          </a:p>
        </p:txBody>
      </p:sp>
      <p:sp>
        <p:nvSpPr>
          <p:cNvPr id="30" name="テキスト ボックス 29"/>
          <p:cNvSpPr txBox="1"/>
          <p:nvPr/>
        </p:nvSpPr>
        <p:spPr>
          <a:xfrm>
            <a:off x="6576846" y="4357487"/>
            <a:ext cx="2831224" cy="400110"/>
          </a:xfrm>
          <a:prstGeom prst="rect">
            <a:avLst/>
          </a:prstGeom>
          <a:noFill/>
        </p:spPr>
        <p:txBody>
          <a:bodyPr wrap="none" rtlCol="0">
            <a:spAutoFit/>
          </a:bodyPr>
          <a:lstStyle/>
          <a:p>
            <a:r>
              <a:rPr lang="ja-JP" altLang="en-US" sz="2000" dirty="0">
                <a:latin typeface="HGP創英角ｺﾞｼｯｸUB" panose="020B0900000000000000" pitchFamily="50" charset="-128"/>
              </a:rPr>
              <a:t>（２）　アウトプットイメージ</a:t>
            </a:r>
          </a:p>
        </p:txBody>
      </p:sp>
      <p:sp>
        <p:nvSpPr>
          <p:cNvPr id="33" name="テキスト ボックス 32"/>
          <p:cNvSpPr txBox="1"/>
          <p:nvPr/>
        </p:nvSpPr>
        <p:spPr>
          <a:xfrm>
            <a:off x="342628" y="4861543"/>
            <a:ext cx="5760000" cy="869469"/>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lang="ja-JP" altLang="en-US" sz="1600" dirty="0">
                <a:latin typeface="+mn-ea"/>
                <a:ea typeface="+mn-ea"/>
              </a:rPr>
              <a:t>官民協働による光のまちづくりの機運</a:t>
            </a:r>
            <a:r>
              <a:rPr lang="ja-JP" altLang="en-US" sz="1600" dirty="0" smtClean="0">
                <a:latin typeface="+mn-ea"/>
                <a:ea typeface="+mn-ea"/>
              </a:rPr>
              <a:t>向上</a:t>
            </a:r>
          </a:p>
          <a:p>
            <a:pPr marL="285750" indent="-285750">
              <a:spcBef>
                <a:spcPts val="300"/>
              </a:spcBef>
              <a:buFont typeface="Wingdings" panose="05000000000000000000" pitchFamily="2" charset="2"/>
              <a:buChar char="l"/>
            </a:pPr>
            <a:r>
              <a:rPr lang="ja-JP" altLang="en-US" sz="1600" dirty="0" smtClean="0">
                <a:latin typeface="+mn-ea"/>
                <a:ea typeface="+mn-ea"/>
              </a:rPr>
              <a:t>都市の個性を打ち出す光によるシンボル風景の創出（官と民が協働した夜間景観の創出）</a:t>
            </a:r>
            <a:endParaRPr lang="ja-JP" altLang="en-US" sz="1600" dirty="0">
              <a:latin typeface="+mn-ea"/>
              <a:ea typeface="+mn-ea"/>
            </a:endParaRPr>
          </a:p>
        </p:txBody>
      </p:sp>
      <p:sp>
        <p:nvSpPr>
          <p:cNvPr id="34" name="テキスト ボックス 33"/>
          <p:cNvSpPr txBox="1"/>
          <p:nvPr/>
        </p:nvSpPr>
        <p:spPr>
          <a:xfrm>
            <a:off x="6576846" y="4861543"/>
            <a:ext cx="5760000" cy="869469"/>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lang="ja-JP" altLang="en-US" sz="1600" dirty="0" smtClean="0">
                <a:latin typeface="+mn-ea"/>
                <a:ea typeface="+mn-ea"/>
              </a:rPr>
              <a:t>中之島等を</a:t>
            </a:r>
            <a:r>
              <a:rPr lang="ja-JP" altLang="en-US" sz="1600" dirty="0">
                <a:latin typeface="+mn-ea"/>
                <a:ea typeface="+mn-ea"/>
              </a:rPr>
              <a:t>モデルケースと</a:t>
            </a:r>
            <a:r>
              <a:rPr lang="ja-JP" altLang="en-US" sz="1600" dirty="0" smtClean="0">
                <a:latin typeface="+mn-ea"/>
                <a:ea typeface="+mn-ea"/>
              </a:rPr>
              <a:t>した機器</a:t>
            </a:r>
            <a:r>
              <a:rPr lang="ja-JP" altLang="en-US" sz="1600" dirty="0">
                <a:latin typeface="+mn-ea"/>
                <a:ea typeface="+mn-ea"/>
              </a:rPr>
              <a:t>更新</a:t>
            </a:r>
            <a:r>
              <a:rPr lang="ja-JP" altLang="en-US" sz="1600" dirty="0" smtClean="0">
                <a:latin typeface="+mn-ea"/>
                <a:ea typeface="+mn-ea"/>
              </a:rPr>
              <a:t>事例集（メンテナンス事例集）</a:t>
            </a:r>
            <a:endParaRPr lang="en-US" altLang="ja-JP" sz="1600" dirty="0" smtClean="0">
              <a:latin typeface="+mn-ea"/>
              <a:ea typeface="+mn-ea"/>
            </a:endParaRPr>
          </a:p>
          <a:p>
            <a:pPr marL="285750" indent="-285750">
              <a:spcBef>
                <a:spcPts val="300"/>
              </a:spcBef>
              <a:buFont typeface="Wingdings" panose="05000000000000000000" pitchFamily="2" charset="2"/>
              <a:buChar char="l"/>
            </a:pPr>
            <a:r>
              <a:rPr lang="ja-JP" altLang="en-US" sz="1600" dirty="0">
                <a:latin typeface="+mn-ea"/>
                <a:ea typeface="+mn-ea"/>
              </a:rPr>
              <a:t>更新時期を見据えた照明設備の維持・</a:t>
            </a:r>
            <a:r>
              <a:rPr lang="ja-JP" altLang="en-US" sz="1600" dirty="0" smtClean="0">
                <a:latin typeface="+mn-ea"/>
                <a:ea typeface="+mn-ea"/>
              </a:rPr>
              <a:t>管理の</a:t>
            </a:r>
            <a:r>
              <a:rPr lang="ja-JP" altLang="en-US" sz="1600" dirty="0">
                <a:latin typeface="+mn-ea"/>
                <a:ea typeface="+mn-ea"/>
              </a:rPr>
              <a:t>仕組みづくり</a:t>
            </a:r>
          </a:p>
        </p:txBody>
      </p:sp>
      <p:pic>
        <p:nvPicPr>
          <p:cNvPr id="35" name="Picture 2" descr="C:\win10倉庫1T\光のまちづくりH30\181204総括資料清水\2018y11m30d_1444161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914" y="6627516"/>
            <a:ext cx="2990357" cy="2093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 descr="C:\win10倉庫1T\光のまちづくりH30\181204総括資料清水\2018y11m30d_1444181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593" y="6505687"/>
            <a:ext cx="2990357" cy="2093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7" name="Picture 4" descr="C:\win10倉庫1T\光のまちづくりH30\181204総括資料清水\2018y11m30d_1444136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273" y="6383858"/>
            <a:ext cx="2990357" cy="2093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9" name="Picture 3" descr="C:\win7倉庫500G\光のまちづくりH29\180305エリマネ説明用\2018-03-04_1734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8832" y="6627516"/>
            <a:ext cx="2924303" cy="209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0" name="正方形/長方形 39"/>
          <p:cNvSpPr/>
          <p:nvPr/>
        </p:nvSpPr>
        <p:spPr>
          <a:xfrm>
            <a:off x="10158457" y="6184999"/>
            <a:ext cx="1810522" cy="25742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10096486" y="6130950"/>
            <a:ext cx="1810522" cy="25742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0034514" y="6076900"/>
            <a:ext cx="1810522" cy="257420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5" descr="C:\win10倉庫1T\光のまちづくりH30\181204総括資料清水\2018-11-30_1447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70934" y="6024736"/>
            <a:ext cx="1811475" cy="2574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8" name="テキスト ボックス 47"/>
          <p:cNvSpPr txBox="1"/>
          <p:nvPr/>
        </p:nvSpPr>
        <p:spPr>
          <a:xfrm>
            <a:off x="8441183" y="8905056"/>
            <a:ext cx="2031325" cy="307777"/>
          </a:xfrm>
          <a:prstGeom prst="rect">
            <a:avLst/>
          </a:prstGeom>
          <a:noFill/>
        </p:spPr>
        <p:txBody>
          <a:bodyPr wrap="none" rtlCol="0">
            <a:spAutoFit/>
          </a:bodyPr>
          <a:lstStyle/>
          <a:p>
            <a:pPr algn="ctr"/>
            <a:r>
              <a:rPr lang="zh-TW" altLang="en-US" sz="1400" dirty="0">
                <a:latin typeface="HGP創英角ｺﾞｼｯｸUB" panose="020B0900000000000000" pitchFamily="50" charset="-128"/>
              </a:rPr>
              <a:t>機器更新</a:t>
            </a:r>
            <a:r>
              <a:rPr lang="zh-TW" altLang="en-US" sz="1400" dirty="0" smtClean="0">
                <a:latin typeface="HGP創英角ｺﾞｼｯｸUB" panose="020B0900000000000000" pitchFamily="50" charset="-128"/>
              </a:rPr>
              <a:t>事例集</a:t>
            </a:r>
            <a:r>
              <a:rPr lang="ja-JP" altLang="en-US" sz="1400" dirty="0" smtClean="0">
                <a:latin typeface="HGP創英角ｺﾞｼｯｸUB" panose="020B0900000000000000" pitchFamily="50" charset="-128"/>
              </a:rPr>
              <a:t>イメージ</a:t>
            </a:r>
            <a:endParaRPr lang="ja-JP" altLang="en-US" sz="1400" dirty="0">
              <a:latin typeface="HGP創英角ｺﾞｼｯｸUB" panose="020B0900000000000000" pitchFamily="50" charset="-128"/>
            </a:endParaRPr>
          </a:p>
        </p:txBody>
      </p:sp>
      <p:sp>
        <p:nvSpPr>
          <p:cNvPr id="49" name="テキスト ボックス 48"/>
          <p:cNvSpPr txBox="1"/>
          <p:nvPr/>
        </p:nvSpPr>
        <p:spPr>
          <a:xfrm>
            <a:off x="805141" y="8905056"/>
            <a:ext cx="4834978" cy="307777"/>
          </a:xfrm>
          <a:prstGeom prst="rect">
            <a:avLst/>
          </a:prstGeom>
          <a:noFill/>
        </p:spPr>
        <p:txBody>
          <a:bodyPr wrap="none" rtlCol="0">
            <a:spAutoFit/>
          </a:bodyPr>
          <a:lstStyle/>
          <a:p>
            <a:pPr algn="ctr"/>
            <a:r>
              <a:rPr lang="ja-JP" altLang="en-US" sz="1400" dirty="0">
                <a:latin typeface="HGP創英角ｺﾞｼｯｸUB" panose="020B0900000000000000" pitchFamily="50" charset="-128"/>
              </a:rPr>
              <a:t>シンボル</a:t>
            </a:r>
            <a:r>
              <a:rPr lang="ja-JP" altLang="en-US" sz="1400" dirty="0" smtClean="0">
                <a:latin typeface="HGP創英角ｺﾞｼｯｸUB" panose="020B0900000000000000" pitchFamily="50" charset="-128"/>
              </a:rPr>
              <a:t>風景を取りまとめた「シンボル夜間景観マップ」イメージ</a:t>
            </a:r>
            <a:endParaRPr lang="ja-JP" altLang="en-US" sz="1400" dirty="0">
              <a:latin typeface="HGP創英角ｺﾞｼｯｸUB" panose="020B0900000000000000" pitchFamily="50" charset="-128"/>
            </a:endParaRPr>
          </a:p>
        </p:txBody>
      </p:sp>
    </p:spTree>
    <p:extLst>
      <p:ext uri="{BB962C8B-B14F-4D97-AF65-F5344CB8AC3E}">
        <p14:creationId xmlns:p14="http://schemas.microsoft.com/office/powerpoint/2010/main" val="930638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232271" y="552128"/>
            <a:ext cx="5165197" cy="461665"/>
          </a:xfrm>
          <a:prstGeom prst="rect">
            <a:avLst/>
          </a:prstGeom>
          <a:noFill/>
        </p:spPr>
        <p:txBody>
          <a:bodyPr wrap="none" rtlCol="0">
            <a:spAutoFit/>
          </a:bodyPr>
          <a:lstStyle/>
          <a:p>
            <a:r>
              <a:rPr lang="ja-JP" altLang="en-US" sz="2400" dirty="0" smtClean="0">
                <a:latin typeface="HGP創英角ｺﾞｼｯｸUB" panose="020B0900000000000000" pitchFamily="50" charset="-128"/>
              </a:rPr>
              <a:t>「関西・光ネットワーク交流会議」の推進</a:t>
            </a:r>
          </a:p>
        </p:txBody>
      </p:sp>
      <p:sp>
        <p:nvSpPr>
          <p:cNvPr id="31" name="正方形/長方形 30"/>
          <p:cNvSpPr/>
          <p:nvPr/>
        </p:nvSpPr>
        <p:spPr>
          <a:xfrm>
            <a:off x="11729392" y="24064"/>
            <a:ext cx="901547"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mn-ea"/>
              </a:rPr>
              <a:t>参考</a:t>
            </a:r>
            <a:r>
              <a:rPr kumimoji="1" lang="en-US" altLang="ja-JP" sz="2000" dirty="0" smtClean="0">
                <a:solidFill>
                  <a:schemeClr val="tx1"/>
                </a:solidFill>
                <a:latin typeface="+mn-ea"/>
              </a:rPr>
              <a:t>2</a:t>
            </a:r>
            <a:endParaRPr kumimoji="1" lang="ja-JP" altLang="en-US" sz="2000" dirty="0">
              <a:solidFill>
                <a:schemeClr val="tx1"/>
              </a:solidFill>
              <a:latin typeface="+mn-ea"/>
            </a:endParaRPr>
          </a:p>
        </p:txBody>
      </p:sp>
      <p:sp>
        <p:nvSpPr>
          <p:cNvPr id="4" name="テキスト ボックス 3"/>
          <p:cNvSpPr txBox="1"/>
          <p:nvPr/>
        </p:nvSpPr>
        <p:spPr>
          <a:xfrm>
            <a:off x="1432248" y="984176"/>
            <a:ext cx="11024943" cy="623248"/>
          </a:xfrm>
          <a:prstGeom prst="rect">
            <a:avLst/>
          </a:prstGeom>
          <a:noFill/>
        </p:spPr>
        <p:txBody>
          <a:bodyPr wrap="square" rtlCol="0">
            <a:spAutoFit/>
          </a:bodyPr>
          <a:lstStyle/>
          <a:p>
            <a:pPr marL="285750" indent="-285750">
              <a:spcBef>
                <a:spcPts val="300"/>
              </a:spcBef>
              <a:buFont typeface="Wingdings" panose="05000000000000000000" pitchFamily="2" charset="2"/>
              <a:buChar char="l"/>
            </a:pPr>
            <a:r>
              <a:rPr lang="ja-JP" altLang="en-US" sz="1600" dirty="0">
                <a:latin typeface="+mn-ea"/>
                <a:ea typeface="+mn-ea"/>
              </a:rPr>
              <a:t>関西・光ネットワーク交流</a:t>
            </a:r>
            <a:r>
              <a:rPr lang="ja-JP" altLang="en-US" sz="1600" dirty="0" smtClean="0">
                <a:latin typeface="+mn-ea"/>
                <a:ea typeface="+mn-ea"/>
              </a:rPr>
              <a:t>会議は、関西圏域で光を活用したまちづくり、賑わいづくりに取り組む、公民関係者が集い、</a:t>
            </a:r>
            <a:endParaRPr lang="en-US" altLang="ja-JP" sz="1600" dirty="0" smtClean="0">
              <a:latin typeface="+mn-ea"/>
              <a:ea typeface="+mn-ea"/>
            </a:endParaRPr>
          </a:p>
          <a:p>
            <a:pPr>
              <a:spcBef>
                <a:spcPts val="300"/>
              </a:spcBef>
            </a:pPr>
            <a:r>
              <a:rPr lang="ja-JP" altLang="en-US" sz="1600" dirty="0">
                <a:latin typeface="+mn-ea"/>
                <a:ea typeface="+mn-ea"/>
              </a:rPr>
              <a:t>　</a:t>
            </a:r>
            <a:r>
              <a:rPr lang="ja-JP" altLang="en-US" sz="1600" dirty="0" smtClean="0">
                <a:latin typeface="+mn-ea"/>
                <a:ea typeface="+mn-ea"/>
              </a:rPr>
              <a:t>　相互の取り組み状況について共有するとともに、ネットワークのあり方等について議論を行っている。</a:t>
            </a:r>
            <a:endParaRPr lang="ja-JP" altLang="en-US" sz="1600" dirty="0">
              <a:latin typeface="+mn-ea"/>
              <a:ea typeface="+mn-ea"/>
            </a:endParaRPr>
          </a:p>
        </p:txBody>
      </p:sp>
      <p:sp>
        <p:nvSpPr>
          <p:cNvPr id="5" name="テキスト ボックス 4"/>
          <p:cNvSpPr txBox="1"/>
          <p:nvPr/>
        </p:nvSpPr>
        <p:spPr>
          <a:xfrm>
            <a:off x="342628" y="984176"/>
            <a:ext cx="1124026" cy="400110"/>
          </a:xfrm>
          <a:prstGeom prst="rect">
            <a:avLst/>
          </a:prstGeom>
          <a:noFill/>
        </p:spPr>
        <p:txBody>
          <a:bodyPr wrap="none" rtlCol="0">
            <a:spAutoFit/>
          </a:bodyPr>
          <a:lstStyle/>
          <a:p>
            <a:r>
              <a:rPr lang="en-US" altLang="ja-JP" sz="2000" dirty="0" smtClean="0">
                <a:latin typeface="HGP創英角ｺﾞｼｯｸUB" panose="020B0900000000000000" pitchFamily="50" charset="-128"/>
              </a:rPr>
              <a:t>〔</a:t>
            </a:r>
            <a:r>
              <a:rPr lang="ja-JP" altLang="en-US" sz="2000" dirty="0" smtClean="0">
                <a:latin typeface="HGP創英角ｺﾞｼｯｸUB" panose="020B0900000000000000" pitchFamily="50" charset="-128"/>
              </a:rPr>
              <a:t>概　要</a:t>
            </a:r>
            <a:r>
              <a:rPr lang="en-US" altLang="ja-JP" sz="2000" dirty="0" smtClean="0">
                <a:latin typeface="HGP創英角ｺﾞｼｯｸUB" panose="020B0900000000000000" pitchFamily="50" charset="-128"/>
              </a:rPr>
              <a:t>〕</a:t>
            </a:r>
            <a:endParaRPr lang="ja-JP" altLang="en-US" sz="1600" dirty="0">
              <a:latin typeface="HGP創英角ｺﾞｼｯｸUB" panose="020B0900000000000000" pitchFamily="50" charset="-128"/>
            </a:endParaRPr>
          </a:p>
        </p:txBody>
      </p:sp>
      <p:sp>
        <p:nvSpPr>
          <p:cNvPr id="8" name="正方形/長方形 1"/>
          <p:cNvSpPr>
            <a:spLocks noChangeArrowheads="1"/>
          </p:cNvSpPr>
          <p:nvPr/>
        </p:nvSpPr>
        <p:spPr bwMode="auto">
          <a:xfrm>
            <a:off x="496144" y="4296544"/>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a:latin typeface="HGP創英角ｺﾞｼｯｸUB" panose="020B0900000000000000" pitchFamily="50" charset="-128"/>
                <a:ea typeface="HGP創英角ｺﾞｼｯｸUB" panose="020B0900000000000000" pitchFamily="50" charset="-128"/>
              </a:rPr>
              <a:t>会議風景</a:t>
            </a:r>
          </a:p>
        </p:txBody>
      </p:sp>
      <p:sp>
        <p:nvSpPr>
          <p:cNvPr id="9" name="正方形/長方形 12"/>
          <p:cNvSpPr>
            <a:spLocks noChangeArrowheads="1"/>
          </p:cNvSpPr>
          <p:nvPr/>
        </p:nvSpPr>
        <p:spPr bwMode="auto">
          <a:xfrm>
            <a:off x="4528592" y="4296544"/>
            <a:ext cx="1677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smtClean="0">
                <a:latin typeface="HGP創英角ｺﾞｼｯｸUB" panose="020B0900000000000000" pitchFamily="50" charset="-128"/>
                <a:ea typeface="HGP創英角ｺﾞｼｯｸUB" panose="020B0900000000000000" pitchFamily="50" charset="-128"/>
              </a:rPr>
              <a:t>光のルネサンス視察</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正方形/長方形 1"/>
          <p:cNvSpPr>
            <a:spLocks noChangeArrowheads="1"/>
          </p:cNvSpPr>
          <p:nvPr/>
        </p:nvSpPr>
        <p:spPr bwMode="auto">
          <a:xfrm>
            <a:off x="8633048" y="4296544"/>
            <a:ext cx="1677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pPr>
            <a:r>
              <a:rPr lang="ja-JP" altLang="en-US" sz="1400" dirty="0" smtClean="0">
                <a:latin typeface="HGP創英角ｺﾞｼｯｸUB" panose="020B0900000000000000" pitchFamily="50" charset="-128"/>
                <a:ea typeface="HGP創英角ｺﾞｼｯｸUB" panose="020B0900000000000000" pitchFamily="50" charset="-128"/>
              </a:rPr>
              <a:t>光のルネサンス視察</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280120" y="4584576"/>
            <a:ext cx="14689632" cy="338554"/>
          </a:xfrm>
          <a:prstGeom prst="rect">
            <a:avLst/>
          </a:prstGeom>
        </p:spPr>
        <p:txBody>
          <a:bodyPr wrap="square">
            <a:spAutoFit/>
          </a:bodyPr>
          <a:lstStyle/>
          <a:p>
            <a:pPr algn="just">
              <a:spcAft>
                <a:spcPts val="0"/>
              </a:spcAft>
            </a:pPr>
            <a:r>
              <a:rPr lang="ja-JP" altLang="ja-JP" sz="1600" b="1" kern="100" dirty="0" smtClean="0">
                <a:latin typeface="+mn-ea"/>
                <a:ea typeface="+mn-ea"/>
                <a:cs typeface="Meiryo UI" panose="020B0604030504040204" pitchFamily="50" charset="-128"/>
              </a:rPr>
              <a:t>関西</a:t>
            </a:r>
            <a:r>
              <a:rPr lang="ja-JP" altLang="ja-JP" sz="1600" b="1" kern="100" dirty="0">
                <a:latin typeface="+mn-ea"/>
                <a:ea typeface="+mn-ea"/>
                <a:cs typeface="Meiryo UI" panose="020B0604030504040204" pitchFamily="50" charset="-128"/>
              </a:rPr>
              <a:t>・光ネットワーク交流</a:t>
            </a:r>
            <a:r>
              <a:rPr lang="ja-JP" altLang="ja-JP" sz="1600" b="1" kern="100" dirty="0" smtClean="0">
                <a:latin typeface="+mn-ea"/>
                <a:ea typeface="+mn-ea"/>
                <a:cs typeface="Meiryo UI" panose="020B0604030504040204" pitchFamily="50" charset="-128"/>
              </a:rPr>
              <a:t>会議</a:t>
            </a:r>
            <a:r>
              <a:rPr lang="ja-JP" altLang="en-US" sz="1600" b="1" kern="100" dirty="0" smtClean="0">
                <a:latin typeface="+mn-ea"/>
                <a:ea typeface="+mn-ea"/>
                <a:cs typeface="Meiryo UI" panose="020B0604030504040204" pitchFamily="50" charset="-128"/>
              </a:rPr>
              <a:t>　</a:t>
            </a:r>
            <a:r>
              <a:rPr lang="ja-JP" altLang="ja-JP" sz="1600" kern="100" dirty="0" smtClean="0">
                <a:latin typeface="+mn-ea"/>
                <a:ea typeface="+mn-ea"/>
                <a:cs typeface="Meiryo UI" panose="020B0604030504040204" pitchFamily="50" charset="-128"/>
              </a:rPr>
              <a:t>◇</a:t>
            </a:r>
            <a:r>
              <a:rPr lang="ja-JP" altLang="ja-JP" sz="1600" kern="100" dirty="0">
                <a:latin typeface="+mn-ea"/>
                <a:ea typeface="+mn-ea"/>
                <a:cs typeface="Meiryo UI" panose="020B0604030504040204" pitchFamily="50" charset="-128"/>
              </a:rPr>
              <a:t>日</a:t>
            </a:r>
            <a:r>
              <a:rPr lang="en-US" altLang="ja-JP" sz="1600" kern="100" dirty="0">
                <a:latin typeface="+mn-ea"/>
                <a:ea typeface="+mn-ea"/>
                <a:cs typeface="Meiryo UI" panose="020B0604030504040204" pitchFamily="50" charset="-128"/>
              </a:rPr>
              <a:t>  </a:t>
            </a:r>
            <a:r>
              <a:rPr lang="ja-JP" altLang="ja-JP" sz="1600" kern="100" dirty="0">
                <a:latin typeface="+mn-ea"/>
                <a:ea typeface="+mn-ea"/>
                <a:cs typeface="Meiryo UI" panose="020B0604030504040204" pitchFamily="50" charset="-128"/>
              </a:rPr>
              <a:t>時：平成３０年１２月２０日（木</a:t>
            </a:r>
            <a:r>
              <a:rPr lang="ja-JP" altLang="ja-JP" sz="1600" kern="100" dirty="0" smtClean="0">
                <a:latin typeface="+mn-ea"/>
                <a:ea typeface="+mn-ea"/>
                <a:cs typeface="Meiryo UI" panose="020B0604030504040204" pitchFamily="50" charset="-128"/>
              </a:rPr>
              <a:t>）</a:t>
            </a:r>
            <a:r>
              <a:rPr lang="en-US" altLang="ja-JP" sz="1600" kern="100" dirty="0">
                <a:latin typeface="+mn-ea"/>
                <a:ea typeface="+mn-ea"/>
                <a:cs typeface="Meiryo UI" panose="020B0604030504040204" pitchFamily="50" charset="-128"/>
              </a:rPr>
              <a:t> </a:t>
            </a:r>
            <a:r>
              <a:rPr lang="ja-JP" altLang="en-US" sz="1600" kern="100" dirty="0" smtClean="0">
                <a:latin typeface="+mn-ea"/>
                <a:ea typeface="+mn-ea"/>
                <a:cs typeface="Meiryo UI" panose="020B0604030504040204" pitchFamily="50" charset="-128"/>
              </a:rPr>
              <a:t>　◇場　所：大阪市役所およびＯＳＡＫＡ光のルネサンス視察</a:t>
            </a:r>
            <a:endParaRPr lang="en-US" altLang="ja-JP" sz="1600" kern="100" dirty="0" smtClean="0">
              <a:latin typeface="+mn-ea"/>
              <a:ea typeface="+mn-ea"/>
              <a:cs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46" y="1641030"/>
            <a:ext cx="3493106" cy="2619829"/>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8593" y="1632248"/>
            <a:ext cx="3536120" cy="2652089"/>
          </a:xfrm>
          <a:prstGeom prst="rect">
            <a:avLst/>
          </a:prstGeom>
          <a:ln>
            <a:no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1040" y="1632248"/>
            <a:ext cx="3552395" cy="2664296"/>
          </a:xfrm>
          <a:prstGeom prst="rect">
            <a:avLst/>
          </a:prstGeom>
          <a:ln>
            <a:noFill/>
          </a:ln>
          <a:effectLst>
            <a:outerShdw blurRad="292100" dist="139700" dir="2700000" algn="tl" rotWithShape="0">
              <a:srgbClr val="333333">
                <a:alpha val="65000"/>
              </a:srgbClr>
            </a:outerShdw>
          </a:effectLst>
        </p:spPr>
      </p:pic>
      <p:graphicFrame>
        <p:nvGraphicFramePr>
          <p:cNvPr id="2" name="表 1"/>
          <p:cNvGraphicFramePr>
            <a:graphicFrameLocks noGrp="1"/>
          </p:cNvGraphicFramePr>
          <p:nvPr>
            <p:extLst>
              <p:ext uri="{D42A27DB-BD31-4B8C-83A1-F6EECF244321}">
                <p14:modId xmlns:p14="http://schemas.microsoft.com/office/powerpoint/2010/main" val="3368853625"/>
              </p:ext>
            </p:extLst>
          </p:nvPr>
        </p:nvGraphicFramePr>
        <p:xfrm>
          <a:off x="424136" y="4997896"/>
          <a:ext cx="11953328" cy="4233312"/>
        </p:xfrm>
        <a:graphic>
          <a:graphicData uri="http://schemas.openxmlformats.org/drawingml/2006/table">
            <a:tbl>
              <a:tblPr firstRow="1" bandRow="1">
                <a:tableStyleId>{5940675A-B579-460E-94D1-54222C63F5DA}</a:tableStyleId>
              </a:tblPr>
              <a:tblGrid>
                <a:gridCol w="1432126"/>
                <a:gridCol w="10521202"/>
              </a:tblGrid>
              <a:tr h="865125">
                <a:tc>
                  <a:txBody>
                    <a:bodyPr/>
                    <a:lstStyle/>
                    <a:p>
                      <a:pPr>
                        <a:spcBef>
                          <a:spcPts val="600"/>
                        </a:spcBef>
                      </a:pPr>
                      <a:r>
                        <a:rPr kumimoji="1" lang="ja-JP" altLang="en-US" sz="1600" dirty="0" smtClean="0">
                          <a:latin typeface="HGP創英角ｺﾞｼｯｸUB" panose="020B0900000000000000" pitchFamily="50" charset="-128"/>
                          <a:ea typeface="HGP創英角ｺﾞｼｯｸUB" panose="020B0900000000000000" pitchFamily="50" charset="-128"/>
                        </a:rPr>
                        <a:t>大阪</a:t>
                      </a:r>
                    </a:p>
                  </a:txBody>
                  <a:tcPr>
                    <a:solidFill>
                      <a:schemeClr val="accent5">
                        <a:lumMod val="20000"/>
                        <a:lumOff val="80000"/>
                      </a:schemeClr>
                    </a:solidFill>
                  </a:tcPr>
                </a:tc>
                <a:tc>
                  <a:txBody>
                    <a:bodyPr/>
                    <a:lstStyle/>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御堂筋イルミネーションでは、関係者と調整の上、「流れる光」を初めて実施し、「光の川となった御堂筋」に。</a:t>
                      </a:r>
                      <a:endParaRPr kumimoji="1" lang="en-US" altLang="ja-JP" sz="1400" dirty="0" smtClean="0">
                        <a:solidFill>
                          <a:schemeClr val="tx1"/>
                        </a:solidFill>
                        <a:latin typeface="+mn-ea"/>
                        <a:ea typeface="+mn-ea"/>
                      </a:endParaRPr>
                    </a:p>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大阪市中央公会堂開館１００周年を祝う、光のアートフェスティバル「ウォールタペストリー」を１５分～２０分毎に開催。</a:t>
                      </a:r>
                      <a:endParaRPr kumimoji="1" lang="en-US" altLang="ja-JP" sz="1400" dirty="0" smtClean="0">
                        <a:solidFill>
                          <a:schemeClr val="tx1"/>
                        </a:solidFill>
                        <a:latin typeface="+mn-ea"/>
                        <a:ea typeface="+mn-ea"/>
                      </a:endParaRPr>
                    </a:p>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「光ミールクーポン」は、飲食店</a:t>
                      </a:r>
                      <a:r>
                        <a:rPr lang="ja-JP" altLang="en-US" sz="1400" dirty="0" smtClean="0">
                          <a:solidFill>
                            <a:schemeClr val="tx1"/>
                          </a:solidFill>
                          <a:latin typeface="+mn-ea"/>
                          <a:ea typeface="+mn-ea"/>
                        </a:rPr>
                        <a:t>情報サイト「ぐるなび」</a:t>
                      </a:r>
                      <a:r>
                        <a:rPr kumimoji="1" lang="ja-JP" altLang="en-US" sz="1400" dirty="0" smtClean="0">
                          <a:solidFill>
                            <a:schemeClr val="tx1"/>
                          </a:solidFill>
                          <a:latin typeface="+mn-ea"/>
                          <a:ea typeface="+mn-ea"/>
                        </a:rPr>
                        <a:t>とのコラボにより、提供店舗も増加。</a:t>
                      </a:r>
                      <a:endParaRPr kumimoji="1" lang="en-US" altLang="ja-JP" sz="1400" dirty="0" smtClean="0">
                        <a:solidFill>
                          <a:schemeClr val="tx1"/>
                        </a:solidFill>
                        <a:latin typeface="+mn-ea"/>
                        <a:ea typeface="+mn-ea"/>
                      </a:endParaRPr>
                    </a:p>
                  </a:txBody>
                  <a:tcPr/>
                </a:tc>
              </a:tr>
              <a:tr h="865125">
                <a:tc>
                  <a:txBody>
                    <a:bodyPr/>
                    <a:lstStyle/>
                    <a:p>
                      <a:pPr>
                        <a:spcBef>
                          <a:spcPts val="600"/>
                        </a:spcBef>
                      </a:pPr>
                      <a:r>
                        <a:rPr kumimoji="1" lang="ja-JP" altLang="en-US" sz="1600" dirty="0" smtClean="0">
                          <a:latin typeface="HGP創英角ｺﾞｼｯｸUB" panose="020B0900000000000000" pitchFamily="50" charset="-128"/>
                          <a:ea typeface="HGP創英角ｺﾞｼｯｸUB" panose="020B0900000000000000" pitchFamily="50" charset="-128"/>
                        </a:rPr>
                        <a:t>京都</a:t>
                      </a:r>
                    </a:p>
                  </a:txBody>
                  <a:tcPr>
                    <a:solidFill>
                      <a:schemeClr val="accent5">
                        <a:lumMod val="20000"/>
                        <a:lumOff val="80000"/>
                      </a:schemeClr>
                    </a:solidFill>
                  </a:tcPr>
                </a:tc>
                <a:tc>
                  <a:txBody>
                    <a:bodyPr/>
                    <a:lstStyle/>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観光地の混雑緩和に向け、「季節」「時間」「エリア」の分散化を図るため施策を展開。</a:t>
                      </a:r>
                      <a:endParaRPr kumimoji="1" lang="en-US" altLang="ja-JP" sz="1400" dirty="0" smtClean="0">
                        <a:solidFill>
                          <a:schemeClr val="tx1"/>
                        </a:solidFill>
                        <a:latin typeface="+mn-ea"/>
                        <a:ea typeface="+mn-ea"/>
                      </a:endParaRPr>
                    </a:p>
                    <a:p>
                      <a:pPr marL="285750" marR="0" lvl="0" indent="-285750" algn="l" defTabSz="1279415"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400" dirty="0" smtClean="0">
                          <a:solidFill>
                            <a:schemeClr val="tx1"/>
                          </a:solidFill>
                          <a:latin typeface="+mn-ea"/>
                          <a:ea typeface="+mn-ea"/>
                        </a:rPr>
                        <a:t>２０１８年６月「京都夜観光」サイトを開設。</a:t>
                      </a:r>
                      <a:r>
                        <a:rPr kumimoji="1" lang="ja-JP" altLang="en-US" sz="1400" strike="noStrike" dirty="0" smtClean="0">
                          <a:solidFill>
                            <a:schemeClr val="tx1"/>
                          </a:solidFill>
                          <a:latin typeface="+mn-ea"/>
                          <a:ea typeface="+mn-ea"/>
                        </a:rPr>
                        <a:t>「季節の夜観光」</a:t>
                      </a:r>
                      <a:r>
                        <a:rPr kumimoji="1" lang="ja-JP" altLang="en-US" sz="1400" dirty="0" smtClean="0">
                          <a:solidFill>
                            <a:schemeClr val="tx1"/>
                          </a:solidFill>
                          <a:latin typeface="+mn-ea"/>
                          <a:ea typeface="+mn-ea"/>
                        </a:rPr>
                        <a:t>「一年中楽しめる夜観光」「京都のバー」などを紹介。</a:t>
                      </a:r>
                      <a:endParaRPr kumimoji="1" lang="en-US" altLang="ja-JP" sz="1400" dirty="0" smtClean="0">
                        <a:solidFill>
                          <a:schemeClr val="tx1"/>
                        </a:solidFill>
                        <a:latin typeface="+mn-ea"/>
                        <a:ea typeface="+mn-ea"/>
                      </a:endParaRPr>
                    </a:p>
                    <a:p>
                      <a:pPr marL="285750" marR="0" lvl="0" indent="-285750" algn="l" defTabSz="1279415"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400" dirty="0" smtClean="0">
                          <a:solidFill>
                            <a:schemeClr val="tx1"/>
                          </a:solidFill>
                          <a:latin typeface="+mn-ea"/>
                          <a:ea typeface="+mn-ea"/>
                        </a:rPr>
                        <a:t>二条城は京都市が管理し、季節毎にライトアップを展開。文化財の保存のみではなく活用の面でも評価。</a:t>
                      </a:r>
                      <a:endParaRPr kumimoji="1" lang="en-US" altLang="ja-JP" sz="1400" dirty="0" smtClean="0">
                        <a:solidFill>
                          <a:schemeClr val="tx1"/>
                        </a:solidFill>
                        <a:latin typeface="+mn-ea"/>
                        <a:ea typeface="+mn-ea"/>
                      </a:endParaRPr>
                    </a:p>
                  </a:txBody>
                  <a:tcPr/>
                </a:tc>
              </a:tr>
              <a:tr h="987192">
                <a:tc>
                  <a:txBody>
                    <a:bodyPr/>
                    <a:lstStyle/>
                    <a:p>
                      <a:pPr>
                        <a:spcBef>
                          <a:spcPts val="600"/>
                        </a:spcBef>
                      </a:pPr>
                      <a:r>
                        <a:rPr kumimoji="1"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奈良</a:t>
                      </a:r>
                      <a:endParaRPr kumimoji="1"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p>
                      <a:pPr>
                        <a:spcBef>
                          <a:spcPts val="600"/>
                        </a:spcBef>
                      </a:pPr>
                      <a:r>
                        <a:rPr kumimoji="1" lang="ja-JP" altLang="en-US" sz="1600" dirty="0" smtClean="0">
                          <a:latin typeface="HGP創英角ｺﾞｼｯｸUB" panose="020B0900000000000000" pitchFamily="50" charset="-128"/>
                          <a:ea typeface="HGP創英角ｺﾞｼｯｸUB" panose="020B0900000000000000" pitchFamily="50" charset="-128"/>
                        </a:rPr>
                        <a:t>（なら燈花会）</a:t>
                      </a:r>
                    </a:p>
                  </a:txBody>
                  <a:tcPr>
                    <a:solidFill>
                      <a:schemeClr val="accent5">
                        <a:lumMod val="20000"/>
                        <a:lumOff val="80000"/>
                      </a:schemeClr>
                    </a:solidFill>
                  </a:tcPr>
                </a:tc>
                <a:tc>
                  <a:txBody>
                    <a:bodyPr/>
                    <a:lstStyle/>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毎年８月に実施、今年度で２０回目。ボランティア中心。昨年はキリンビールの「４７都道府県の一番搾り」で奈良は燈花会が選ばれた。</a:t>
                      </a:r>
                      <a:endParaRPr kumimoji="1" lang="en-US" altLang="ja-JP" sz="1400" dirty="0" smtClean="0">
                        <a:solidFill>
                          <a:schemeClr val="tx1"/>
                        </a:solidFill>
                        <a:latin typeface="+mn-ea"/>
                        <a:ea typeface="+mn-ea"/>
                      </a:endParaRPr>
                    </a:p>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来場者は奈良県内からが５０％。他府県からの比率を上げ、滞在型観光へつなげたい。</a:t>
                      </a:r>
                      <a:endParaRPr kumimoji="1" lang="en-US" altLang="ja-JP" sz="1400" dirty="0" smtClean="0">
                        <a:solidFill>
                          <a:schemeClr val="tx1"/>
                        </a:solidFill>
                        <a:latin typeface="+mn-ea"/>
                        <a:ea typeface="+mn-ea"/>
                      </a:endParaRPr>
                    </a:p>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東京方面からの修学旅行生に体験燈花会を実施。毎年１０～１５校が体験。</a:t>
                      </a:r>
                      <a:endParaRPr kumimoji="1" lang="en-US" altLang="ja-JP" sz="1400" dirty="0" smtClean="0">
                        <a:solidFill>
                          <a:schemeClr val="tx1"/>
                        </a:solidFill>
                        <a:latin typeface="+mn-ea"/>
                        <a:ea typeface="+mn-ea"/>
                      </a:endParaRPr>
                    </a:p>
                  </a:txBody>
                  <a:tcPr/>
                </a:tc>
              </a:tr>
              <a:tr h="790545">
                <a:tc>
                  <a:txBody>
                    <a:bodyPr/>
                    <a:lstStyle/>
                    <a:p>
                      <a:pPr>
                        <a:spcBef>
                          <a:spcPts val="600"/>
                        </a:spcBef>
                      </a:pPr>
                      <a:r>
                        <a:rPr kumimoji="1" lang="ja-JP" altLang="en-US" sz="1600" dirty="0" smtClean="0">
                          <a:latin typeface="HGP創英角ｺﾞｼｯｸUB" panose="020B0900000000000000" pitchFamily="50" charset="-128"/>
                          <a:ea typeface="HGP創英角ｺﾞｼｯｸUB" panose="020B0900000000000000" pitchFamily="50" charset="-128"/>
                        </a:rPr>
                        <a:t>関西観光本部</a:t>
                      </a:r>
                    </a:p>
                  </a:txBody>
                  <a:tcPr>
                    <a:solidFill>
                      <a:schemeClr val="accent5">
                        <a:lumMod val="20000"/>
                        <a:lumOff val="80000"/>
                      </a:schemeClr>
                    </a:solidFill>
                  </a:tcPr>
                </a:tc>
                <a:tc>
                  <a:txBody>
                    <a:bodyPr/>
                    <a:lstStyle/>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２０１７年４月設立。関西全域へのインバウンド誘客を推進。インバウンド向け冊子を５万部準備。</a:t>
                      </a:r>
                      <a:endParaRPr kumimoji="1" lang="en-US" altLang="ja-JP" sz="1400" dirty="0" smtClean="0">
                        <a:solidFill>
                          <a:schemeClr val="tx1"/>
                        </a:solidFill>
                        <a:latin typeface="+mn-ea"/>
                        <a:ea typeface="+mn-ea"/>
                      </a:endParaRPr>
                    </a:p>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ポータルサイト「Ｔｈｅ ＫＡＮＳＡＩ Ｇｕｉｄｅ（仮称）」を２０１９年３月頃に整備予定。</a:t>
                      </a:r>
                      <a:endParaRPr kumimoji="1" lang="en-US" altLang="ja-JP" sz="1400" dirty="0" smtClean="0">
                        <a:solidFill>
                          <a:schemeClr val="tx1"/>
                        </a:solidFill>
                        <a:latin typeface="+mn-ea"/>
                        <a:ea typeface="+mn-ea"/>
                      </a:endParaRPr>
                    </a:p>
                    <a:p>
                      <a:pPr marL="0" indent="0">
                        <a:spcBef>
                          <a:spcPts val="600"/>
                        </a:spcBef>
                        <a:buFont typeface="Wingdings" panose="05000000000000000000" pitchFamily="2" charset="2"/>
                        <a:buNone/>
                      </a:pPr>
                      <a:r>
                        <a:rPr kumimoji="1" lang="ja-JP" altLang="en-US" sz="1400" dirty="0" smtClean="0">
                          <a:solidFill>
                            <a:schemeClr val="tx1"/>
                          </a:solidFill>
                          <a:latin typeface="+mn-ea"/>
                          <a:ea typeface="+mn-ea"/>
                        </a:rPr>
                        <a:t>　　関西全域の光イベント情報発信を検討中のため、関西・光ネットワークを通じ各エリアの素材提供等による連携に向けて、調整予定。</a:t>
                      </a:r>
                      <a:endParaRPr kumimoji="1" lang="en-US" altLang="ja-JP" sz="1400" dirty="0" smtClean="0">
                        <a:solidFill>
                          <a:schemeClr val="tx1"/>
                        </a:solidFill>
                        <a:latin typeface="+mn-ea"/>
                        <a:ea typeface="+mn-ea"/>
                      </a:endParaRPr>
                    </a:p>
                  </a:txBody>
                  <a:tcPr/>
                </a:tc>
              </a:tr>
              <a:tr h="581722">
                <a:tc>
                  <a:txBody>
                    <a:bodyPr/>
                    <a:lstStyle/>
                    <a:p>
                      <a:pPr>
                        <a:spcBef>
                          <a:spcPts val="600"/>
                        </a:spcBef>
                      </a:pPr>
                      <a:r>
                        <a:rPr kumimoji="1" lang="ja-JP" altLang="en-US" sz="1600" dirty="0" smtClean="0">
                          <a:latin typeface="HGP創英角ｺﾞｼｯｸUB" panose="020B0900000000000000" pitchFamily="50" charset="-128"/>
                          <a:ea typeface="HGP創英角ｺﾞｼｯｸUB" panose="020B0900000000000000" pitchFamily="50" charset="-128"/>
                        </a:rPr>
                        <a:t>大阪観光局</a:t>
                      </a:r>
                      <a:endParaRPr kumimoji="1" lang="ja-JP" altLang="en-US" sz="1600" dirty="0">
                        <a:latin typeface="HGP創英角ｺﾞｼｯｸUB" panose="020B0900000000000000" pitchFamily="50" charset="-128"/>
                        <a:ea typeface="HGP創英角ｺﾞｼｯｸUB" panose="020B0900000000000000" pitchFamily="50" charset="-128"/>
                      </a:endParaRPr>
                    </a:p>
                  </a:txBody>
                  <a:tcPr>
                    <a:solidFill>
                      <a:schemeClr val="accent5">
                        <a:lumMod val="20000"/>
                        <a:lumOff val="80000"/>
                      </a:schemeClr>
                    </a:solidFill>
                  </a:tcPr>
                </a:tc>
                <a:tc>
                  <a:txBody>
                    <a:bodyPr/>
                    <a:lstStyle/>
                    <a:p>
                      <a:pPr marL="285750" indent="-285750">
                        <a:spcBef>
                          <a:spcPts val="600"/>
                        </a:spcBef>
                        <a:buFont typeface="Wingdings" panose="05000000000000000000" pitchFamily="2" charset="2"/>
                        <a:buChar char="l"/>
                      </a:pPr>
                      <a:r>
                        <a:rPr kumimoji="1" lang="ja-JP" altLang="en-US" sz="1400" dirty="0" smtClean="0">
                          <a:solidFill>
                            <a:schemeClr val="tx1"/>
                          </a:solidFill>
                          <a:latin typeface="+mn-ea"/>
                          <a:ea typeface="+mn-ea"/>
                        </a:rPr>
                        <a:t>関西国際空港での外国人動向調査を実施。大阪訪問初めてが７割。台湾・香港は６回以上訪問のリピーターが１割。</a:t>
                      </a:r>
                      <a:endParaRPr kumimoji="1" lang="en-US" altLang="ja-JP" sz="1400" dirty="0" smtClean="0">
                        <a:solidFill>
                          <a:schemeClr val="tx1"/>
                        </a:solidFill>
                        <a:latin typeface="+mn-ea"/>
                        <a:ea typeface="+mn-ea"/>
                      </a:endParaRPr>
                    </a:p>
                    <a:p>
                      <a:pPr marL="0" indent="0">
                        <a:spcBef>
                          <a:spcPts val="600"/>
                        </a:spcBef>
                        <a:buFont typeface="Wingdings" panose="05000000000000000000" pitchFamily="2" charset="2"/>
                        <a:buNone/>
                      </a:pPr>
                      <a:r>
                        <a:rPr kumimoji="1" lang="ja-JP" altLang="en-US" sz="1400" baseline="0" dirty="0" smtClean="0">
                          <a:solidFill>
                            <a:schemeClr val="tx1"/>
                          </a:solidFill>
                          <a:latin typeface="+mn-ea"/>
                          <a:ea typeface="+mn-ea"/>
                        </a:rPr>
                        <a:t>      </a:t>
                      </a:r>
                      <a:r>
                        <a:rPr kumimoji="1" lang="ja-JP" altLang="en-US" sz="1400" dirty="0" smtClean="0">
                          <a:solidFill>
                            <a:schemeClr val="tx1"/>
                          </a:solidFill>
                          <a:latin typeface="+mn-ea"/>
                          <a:ea typeface="+mn-ea"/>
                        </a:rPr>
                        <a:t>日本での宿泊は約</a:t>
                      </a:r>
                      <a:r>
                        <a:rPr kumimoji="1" lang="en-US" altLang="ja-JP" sz="1400" dirty="0" smtClean="0">
                          <a:solidFill>
                            <a:schemeClr val="tx1"/>
                          </a:solidFill>
                          <a:latin typeface="+mn-ea"/>
                          <a:ea typeface="+mn-ea"/>
                        </a:rPr>
                        <a:t>10</a:t>
                      </a:r>
                      <a:r>
                        <a:rPr kumimoji="1" lang="ja-JP" altLang="en-US" sz="1400" dirty="0" smtClean="0">
                          <a:solidFill>
                            <a:schemeClr val="tx1"/>
                          </a:solidFill>
                          <a:latin typeface="+mn-ea"/>
                          <a:ea typeface="+mn-ea"/>
                        </a:rPr>
                        <a:t>日間（アジア系：大阪での宿泊がうち</a:t>
                      </a:r>
                      <a:r>
                        <a:rPr kumimoji="1" lang="en-US" altLang="ja-JP" sz="1400" dirty="0" smtClean="0">
                          <a:solidFill>
                            <a:schemeClr val="tx1"/>
                          </a:solidFill>
                          <a:latin typeface="+mn-ea"/>
                          <a:ea typeface="+mn-ea"/>
                        </a:rPr>
                        <a:t>5</a:t>
                      </a:r>
                      <a:r>
                        <a:rPr kumimoji="1" lang="ja-JP" altLang="en-US" sz="1400" dirty="0" smtClean="0">
                          <a:solidFill>
                            <a:schemeClr val="tx1"/>
                          </a:solidFill>
                          <a:latin typeface="+mn-ea"/>
                          <a:ea typeface="+mn-ea"/>
                        </a:rPr>
                        <a:t>日間程度／欧州系：大阪での宿泊がうち</a:t>
                      </a:r>
                      <a:r>
                        <a:rPr kumimoji="1" lang="en-US" altLang="ja-JP" sz="1400" dirty="0" smtClean="0">
                          <a:solidFill>
                            <a:schemeClr val="tx1"/>
                          </a:solidFill>
                          <a:latin typeface="+mn-ea"/>
                          <a:ea typeface="+mn-ea"/>
                        </a:rPr>
                        <a:t>3</a:t>
                      </a:r>
                      <a:r>
                        <a:rPr kumimoji="1" lang="ja-JP" altLang="en-US" sz="1400" dirty="0" smtClean="0">
                          <a:solidFill>
                            <a:schemeClr val="tx1"/>
                          </a:solidFill>
                          <a:latin typeface="+mn-ea"/>
                          <a:ea typeface="+mn-ea"/>
                        </a:rPr>
                        <a:t>日間程度）</a:t>
                      </a:r>
                      <a:endParaRPr kumimoji="1" lang="en-US" altLang="ja-JP" sz="1400" dirty="0" smtClean="0">
                        <a:solidFill>
                          <a:schemeClr val="tx1"/>
                        </a:solidFill>
                        <a:latin typeface="+mn-ea"/>
                        <a:ea typeface="+mn-ea"/>
                      </a:endParaRPr>
                    </a:p>
                  </a:txBody>
                  <a:tcPr/>
                </a:tc>
              </a:tr>
            </a:tbl>
          </a:graphicData>
        </a:graphic>
      </p:graphicFrame>
    </p:spTree>
    <p:extLst>
      <p:ext uri="{BB962C8B-B14F-4D97-AF65-F5344CB8AC3E}">
        <p14:creationId xmlns:p14="http://schemas.microsoft.com/office/powerpoint/2010/main" val="327138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mtClean="0">
            <a:latin typeface="+mn-ea"/>
            <a:ea typeface="+mn-ea"/>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27017</TotalTime>
  <Words>1730</Words>
  <Application>Microsoft Office PowerPoint</Application>
  <PresentationFormat>A3 297x420 mm</PresentationFormat>
  <Paragraphs>280</Paragraphs>
  <Slides>6</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HGP創英角ｺﾞｼｯｸUB</vt:lpstr>
      <vt:lpstr>HGS創英角ｺﾞｼｯｸUB</vt:lpstr>
      <vt:lpstr>Meiryo UI</vt:lpstr>
      <vt:lpstr>ＭＳ Ｐゴシック</vt:lpstr>
      <vt:lpstr>ＭＳ Ｐ明朝</vt:lpstr>
      <vt:lpstr>Arial</vt:lpstr>
      <vt:lpstr>Calibri</vt:lpstr>
      <vt:lpstr>Times New Roman</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経営改革・ＩＴ本部</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467610</dc:creator>
  <cp:lastModifiedBy>常深　久代</cp:lastModifiedBy>
  <cp:revision>4409</cp:revision>
  <cp:lastPrinted>2019-01-09T05:41:16Z</cp:lastPrinted>
  <dcterms:created xsi:type="dcterms:W3CDTF">2009-10-26T05:30:56Z</dcterms:created>
  <dcterms:modified xsi:type="dcterms:W3CDTF">2019-01-09T05:41:30Z</dcterms:modified>
</cp:coreProperties>
</file>