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092" r:id="rId1"/>
  </p:sldMasterIdLst>
  <p:notesMasterIdLst>
    <p:notesMasterId r:id="rId78"/>
  </p:notesMasterIdLst>
  <p:handoutMasterIdLst>
    <p:handoutMasterId r:id="rId79"/>
  </p:handoutMasterIdLst>
  <p:sldIdLst>
    <p:sldId id="947" r:id="rId2"/>
    <p:sldId id="999" r:id="rId3"/>
    <p:sldId id="949" r:id="rId4"/>
    <p:sldId id="950" r:id="rId5"/>
    <p:sldId id="1041" r:id="rId6"/>
    <p:sldId id="951" r:id="rId7"/>
    <p:sldId id="952" r:id="rId8"/>
    <p:sldId id="1008" r:id="rId9"/>
    <p:sldId id="1009" r:id="rId10"/>
    <p:sldId id="1010" r:id="rId11"/>
    <p:sldId id="1011" r:id="rId12"/>
    <p:sldId id="957" r:id="rId13"/>
    <p:sldId id="960" r:id="rId14"/>
    <p:sldId id="961" r:id="rId15"/>
    <p:sldId id="962" r:id="rId16"/>
    <p:sldId id="963" r:id="rId17"/>
    <p:sldId id="964" r:id="rId18"/>
    <p:sldId id="965" r:id="rId19"/>
    <p:sldId id="1012" r:id="rId20"/>
    <p:sldId id="967" r:id="rId21"/>
    <p:sldId id="968" r:id="rId22"/>
    <p:sldId id="855" r:id="rId23"/>
    <p:sldId id="977" r:id="rId24"/>
    <p:sldId id="990" r:id="rId25"/>
    <p:sldId id="991" r:id="rId26"/>
    <p:sldId id="1038" r:id="rId27"/>
    <p:sldId id="969" r:id="rId28"/>
    <p:sldId id="1039" r:id="rId29"/>
    <p:sldId id="858" r:id="rId30"/>
    <p:sldId id="1015" r:id="rId31"/>
    <p:sldId id="773" r:id="rId32"/>
    <p:sldId id="970" r:id="rId33"/>
    <p:sldId id="1042" r:id="rId34"/>
    <p:sldId id="972" r:id="rId35"/>
    <p:sldId id="971" r:id="rId36"/>
    <p:sldId id="1043" r:id="rId37"/>
    <p:sldId id="1029" r:id="rId38"/>
    <p:sldId id="1044" r:id="rId39"/>
    <p:sldId id="974" r:id="rId40"/>
    <p:sldId id="975" r:id="rId41"/>
    <p:sldId id="1045" r:id="rId42"/>
    <p:sldId id="980" r:id="rId43"/>
    <p:sldId id="928" r:id="rId44"/>
    <p:sldId id="1046" r:id="rId45"/>
    <p:sldId id="919" r:id="rId46"/>
    <p:sldId id="1047" r:id="rId47"/>
    <p:sldId id="1040" r:id="rId48"/>
    <p:sldId id="983" r:id="rId49"/>
    <p:sldId id="1019" r:id="rId50"/>
    <p:sldId id="1020" r:id="rId51"/>
    <p:sldId id="1051" r:id="rId52"/>
    <p:sldId id="895" r:id="rId53"/>
    <p:sldId id="1022" r:id="rId54"/>
    <p:sldId id="985" r:id="rId55"/>
    <p:sldId id="1024" r:id="rId56"/>
    <p:sldId id="1048" r:id="rId57"/>
    <p:sldId id="1049" r:id="rId58"/>
    <p:sldId id="992" r:id="rId59"/>
    <p:sldId id="993" r:id="rId60"/>
    <p:sldId id="1026" r:id="rId61"/>
    <p:sldId id="994" r:id="rId62"/>
    <p:sldId id="1027" r:id="rId63"/>
    <p:sldId id="981" r:id="rId64"/>
    <p:sldId id="813" r:id="rId65"/>
    <p:sldId id="1050" r:id="rId66"/>
    <p:sldId id="996" r:id="rId67"/>
    <p:sldId id="997" r:id="rId68"/>
    <p:sldId id="998" r:id="rId69"/>
    <p:sldId id="987" r:id="rId70"/>
    <p:sldId id="1052" r:id="rId71"/>
    <p:sldId id="1053" r:id="rId72"/>
    <p:sldId id="1054" r:id="rId73"/>
    <p:sldId id="1055" r:id="rId74"/>
    <p:sldId id="1056" r:id="rId75"/>
    <p:sldId id="1057" r:id="rId76"/>
    <p:sldId id="1058" r:id="rId77"/>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41" clrIdx="0">
    <p:extLst>
      <p:ext uri="{19B8F6BF-5375-455C-9EA6-DF929625EA0E}">
        <p15:presenceInfo xmlns:p15="http://schemas.microsoft.com/office/powerpoint/2012/main" userId="中島　誠隆" providerId="None"/>
      </p:ext>
    </p:extLst>
  </p:cmAuthor>
  <p:cmAuthor id="2" name="中谷　泰治" initials="中谷　泰治" lastIdx="9" clrIdx="1">
    <p:extLst>
      <p:ext uri="{19B8F6BF-5375-455C-9EA6-DF929625EA0E}">
        <p15:presenceInfo xmlns:p15="http://schemas.microsoft.com/office/powerpoint/2012/main" userId="中谷　泰治" providerId="None"/>
      </p:ext>
    </p:extLst>
  </p:cmAuthor>
  <p:cmAuthor id="3" name="原野　利暢" initials="原野　利暢" lastIdx="1" clrIdx="2">
    <p:extLst>
      <p:ext uri="{19B8F6BF-5375-455C-9EA6-DF929625EA0E}">
        <p15:presenceInfo xmlns:p15="http://schemas.microsoft.com/office/powerpoint/2012/main" userId="S-1-5-21-161959346-1900351369-444732941-45688" providerId="AD"/>
      </p:ext>
    </p:extLst>
  </p:cmAuthor>
  <p:cmAuthor id="4" name="尾上　律子" initials="尾上　律子" lastIdx="22" clrIdx="3">
    <p:extLst>
      <p:ext uri="{19B8F6BF-5375-455C-9EA6-DF929625EA0E}">
        <p15:presenceInfo xmlns:p15="http://schemas.microsoft.com/office/powerpoint/2012/main" userId="S::OnoeR@lan.pref.osaka.jp::39fe45aa-1c20-4d6b-a2bf-626db9be3a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3B8"/>
    <a:srgbClr val="6060FF"/>
    <a:srgbClr val="049244"/>
    <a:srgbClr val="05BC58"/>
    <a:srgbClr val="33CF7D"/>
    <a:srgbClr val="05BC57"/>
    <a:srgbClr val="8BF52B"/>
    <a:srgbClr val="82F030"/>
    <a:srgbClr val="9AF52B"/>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71" autoAdjust="0"/>
    <p:restoredTop sz="94238" autoAdjust="0"/>
  </p:normalViewPr>
  <p:slideViewPr>
    <p:cSldViewPr snapToGrid="0">
      <p:cViewPr varScale="1">
        <p:scale>
          <a:sx n="73" d="100"/>
          <a:sy n="73" d="100"/>
        </p:scale>
        <p:origin x="966" y="78"/>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zh-TW" altLang="en-US" sz="1400" dirty="0">
                <a:latin typeface="Meiryo UI" panose="020B0604030504040204" pitchFamily="50" charset="-128"/>
                <a:ea typeface="Meiryo UI" panose="020B0604030504040204" pitchFamily="50" charset="-128"/>
              </a:rPr>
              <a:t>小水力発電導入量</a:t>
            </a:r>
            <a:endParaRPr lang="en-US" altLang="zh-TW" sz="1400" dirty="0">
              <a:latin typeface="Meiryo UI" panose="020B0604030504040204" pitchFamily="50" charset="-128"/>
              <a:ea typeface="Meiryo UI" panose="020B0604030504040204" pitchFamily="50" charset="-128"/>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841110003601015"/>
          <c:y val="0.19328145930953214"/>
          <c:w val="0.82434182945672663"/>
          <c:h val="0.55283528434135421"/>
        </c:manualLayout>
      </c:layout>
      <c:barChart>
        <c:barDir val="col"/>
        <c:grouping val="clustered"/>
        <c:varyColors val="0"/>
        <c:dLbls>
          <c:showLegendKey val="0"/>
          <c:showVal val="0"/>
          <c:showCatName val="0"/>
          <c:showSerName val="0"/>
          <c:showPercent val="0"/>
          <c:showBubbleSize val="0"/>
        </c:dLbls>
        <c:gapWidth val="150"/>
        <c:axId val="602368496"/>
        <c:axId val="602368824"/>
      </c:barChart>
      <c:catAx>
        <c:axId val="602368496"/>
        <c:scaling>
          <c:orientation val="minMax"/>
        </c:scaling>
        <c:delete val="0"/>
        <c:axPos val="b"/>
        <c:majorGridlines>
          <c:spPr>
            <a:ln w="9525" cap="flat" cmpd="sng" algn="ctr">
              <a:noFill/>
              <a:round/>
            </a:ln>
            <a:effectLst/>
          </c:spPr>
        </c:majorGridlines>
        <c:numFmt formatCode="0_);[Red]\(0\)"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824"/>
        <c:crosses val="autoZero"/>
        <c:auto val="1"/>
        <c:lblAlgn val="ctr"/>
        <c:lblOffset val="100"/>
        <c:noMultiLvlLbl val="1"/>
      </c:catAx>
      <c:valAx>
        <c:axId val="602368824"/>
        <c:scaling>
          <c:orientation val="minMax"/>
        </c:scaling>
        <c:delete val="0"/>
        <c:axPos val="l"/>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2368496"/>
        <c:crosses val="autoZero"/>
        <c:crossBetween val="between"/>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2022/2/24</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2022/2/24</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192442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19</a:t>
            </a:fld>
            <a:endParaRPr kumimoji="1" lang="ja-JP" altLang="en-US"/>
          </a:p>
        </p:txBody>
      </p:sp>
    </p:spTree>
    <p:extLst>
      <p:ext uri="{BB962C8B-B14F-4D97-AF65-F5344CB8AC3E}">
        <p14:creationId xmlns:p14="http://schemas.microsoft.com/office/powerpoint/2010/main" val="149183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20</a:t>
            </a:fld>
            <a:endParaRPr kumimoji="1" lang="ja-JP" altLang="en-US"/>
          </a:p>
        </p:txBody>
      </p:sp>
    </p:spTree>
    <p:extLst>
      <p:ext uri="{BB962C8B-B14F-4D97-AF65-F5344CB8AC3E}">
        <p14:creationId xmlns:p14="http://schemas.microsoft.com/office/powerpoint/2010/main" val="755628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22</a:t>
            </a:fld>
            <a:endParaRPr kumimoji="1" lang="ja-JP" altLang="en-US"/>
          </a:p>
        </p:txBody>
      </p:sp>
    </p:spTree>
    <p:extLst>
      <p:ext uri="{BB962C8B-B14F-4D97-AF65-F5344CB8AC3E}">
        <p14:creationId xmlns:p14="http://schemas.microsoft.com/office/powerpoint/2010/main" val="35955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24</a:t>
            </a:fld>
            <a:endParaRPr kumimoji="1" lang="ja-JP" altLang="en-US"/>
          </a:p>
        </p:txBody>
      </p:sp>
    </p:spTree>
    <p:extLst>
      <p:ext uri="{BB962C8B-B14F-4D97-AF65-F5344CB8AC3E}">
        <p14:creationId xmlns:p14="http://schemas.microsoft.com/office/powerpoint/2010/main" val="172917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1001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7607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dirty="0"/>
          </a:p>
        </p:txBody>
      </p:sp>
    </p:spTree>
    <p:extLst>
      <p:ext uri="{BB962C8B-B14F-4D97-AF65-F5344CB8AC3E}">
        <p14:creationId xmlns:p14="http://schemas.microsoft.com/office/powerpoint/2010/main" val="2709377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32</a:t>
            </a:fld>
            <a:endParaRPr kumimoji="1" lang="ja-JP" altLang="en-US" dirty="0"/>
          </a:p>
        </p:txBody>
      </p:sp>
    </p:spTree>
    <p:extLst>
      <p:ext uri="{BB962C8B-B14F-4D97-AF65-F5344CB8AC3E}">
        <p14:creationId xmlns:p14="http://schemas.microsoft.com/office/powerpoint/2010/main" val="363817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33</a:t>
            </a:fld>
            <a:endParaRPr kumimoji="1" lang="ja-JP" altLang="en-US"/>
          </a:p>
        </p:txBody>
      </p:sp>
    </p:spTree>
    <p:extLst>
      <p:ext uri="{BB962C8B-B14F-4D97-AF65-F5344CB8AC3E}">
        <p14:creationId xmlns:p14="http://schemas.microsoft.com/office/powerpoint/2010/main" val="277271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6</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34</a:t>
            </a:fld>
            <a:endParaRPr kumimoji="1" lang="ja-JP" altLang="en-US"/>
          </a:p>
        </p:txBody>
      </p:sp>
    </p:spTree>
    <p:extLst>
      <p:ext uri="{BB962C8B-B14F-4D97-AF65-F5344CB8AC3E}">
        <p14:creationId xmlns:p14="http://schemas.microsoft.com/office/powerpoint/2010/main" val="2980275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338817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3595832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447309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55168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19597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212359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44</a:t>
            </a:fld>
            <a:endParaRPr kumimoji="1" lang="ja-JP" altLang="en-US"/>
          </a:p>
        </p:txBody>
      </p:sp>
    </p:spTree>
    <p:extLst>
      <p:ext uri="{BB962C8B-B14F-4D97-AF65-F5344CB8AC3E}">
        <p14:creationId xmlns:p14="http://schemas.microsoft.com/office/powerpoint/2010/main" val="529413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46</a:t>
            </a:fld>
            <a:endParaRPr kumimoji="1" lang="ja-JP" altLang="en-US"/>
          </a:p>
        </p:txBody>
      </p:sp>
    </p:spTree>
    <p:extLst>
      <p:ext uri="{BB962C8B-B14F-4D97-AF65-F5344CB8AC3E}">
        <p14:creationId xmlns:p14="http://schemas.microsoft.com/office/powerpoint/2010/main" val="2207677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135438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035757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54</a:t>
            </a:fld>
            <a:endParaRPr kumimoji="1" lang="ja-JP" altLang="en-US"/>
          </a:p>
        </p:txBody>
      </p:sp>
    </p:spTree>
    <p:extLst>
      <p:ext uri="{BB962C8B-B14F-4D97-AF65-F5344CB8AC3E}">
        <p14:creationId xmlns:p14="http://schemas.microsoft.com/office/powerpoint/2010/main" val="4148944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55</a:t>
            </a:fld>
            <a:endParaRPr lang="ja-JP" altLang="en-US" dirty="0">
              <a:solidFill>
                <a:prstClr val="black"/>
              </a:solidFill>
            </a:endParaRPr>
          </a:p>
        </p:txBody>
      </p:sp>
    </p:spTree>
    <p:extLst>
      <p:ext uri="{BB962C8B-B14F-4D97-AF65-F5344CB8AC3E}">
        <p14:creationId xmlns:p14="http://schemas.microsoft.com/office/powerpoint/2010/main" val="1549416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61</a:t>
            </a:fld>
            <a:endParaRPr kumimoji="1" lang="ja-JP" altLang="en-US"/>
          </a:p>
        </p:txBody>
      </p:sp>
    </p:spTree>
    <p:extLst>
      <p:ext uri="{BB962C8B-B14F-4D97-AF65-F5344CB8AC3E}">
        <p14:creationId xmlns:p14="http://schemas.microsoft.com/office/powerpoint/2010/main" val="134739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62</a:t>
            </a:fld>
            <a:endParaRPr kumimoji="1" lang="ja-JP" altLang="en-US"/>
          </a:p>
        </p:txBody>
      </p:sp>
    </p:spTree>
    <p:extLst>
      <p:ext uri="{BB962C8B-B14F-4D97-AF65-F5344CB8AC3E}">
        <p14:creationId xmlns:p14="http://schemas.microsoft.com/office/powerpoint/2010/main" val="185268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63</a:t>
            </a:fld>
            <a:endParaRPr kumimoji="1" lang="ja-JP" altLang="en-US"/>
          </a:p>
        </p:txBody>
      </p:sp>
    </p:spTree>
    <p:extLst>
      <p:ext uri="{BB962C8B-B14F-4D97-AF65-F5344CB8AC3E}">
        <p14:creationId xmlns:p14="http://schemas.microsoft.com/office/powerpoint/2010/main" val="3312821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2443828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68</a:t>
            </a:fld>
            <a:endParaRPr kumimoji="1" lang="ja-JP" altLang="en-US"/>
          </a:p>
        </p:txBody>
      </p:sp>
    </p:spTree>
    <p:extLst>
      <p:ext uri="{BB962C8B-B14F-4D97-AF65-F5344CB8AC3E}">
        <p14:creationId xmlns:p14="http://schemas.microsoft.com/office/powerpoint/2010/main" val="327379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5288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143471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343946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192619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301667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628418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2022/2/24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2022/2/24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2022/2/24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2022/2/24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2022/2/24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2022/2/24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2022/2/24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2022/2/24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2022/2/24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2022/2/24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2022/2/24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2022/2/24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48.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emf"/><Relationship Id="rId11" Type="http://schemas.openxmlformats.org/officeDocument/2006/relationships/image" Target="../media/image47.jpeg"/><Relationship Id="rId5" Type="http://schemas.openxmlformats.org/officeDocument/2006/relationships/image" Target="../media/image41.emf"/><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8.jpeg"/><Relationship Id="rId7"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99.gif"/><Relationship Id="rId4" Type="http://schemas.openxmlformats.org/officeDocument/2006/relationships/image" Target="../media/image16.emf"/></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jpeg"/></Relationships>
</file>

<file path=ppt/slides/_rels/slide4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jpg"/></Relationships>
</file>

<file path=ppt/slides/_rels/slide4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18/10/relationships/comments" Target="NUL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jpeg"/></Relationships>
</file>

<file path=ppt/slides/_rels/slide51.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53.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jpeg"/></Relationships>
</file>

<file path=ppt/slides/_rels/slide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5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6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jpeg"/><Relationship Id="rId4" Type="http://schemas.openxmlformats.org/officeDocument/2006/relationships/image" Target="../media/image176.png"/><Relationship Id="rId9" Type="http://schemas.openxmlformats.org/officeDocument/2006/relationships/image" Target="../media/image181.jpeg"/></Relationships>
</file>

<file path=ppt/slides/_rels/slide69.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88.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10" Type="http://schemas.microsoft.com/office/2007/relationships/hdphoto" Target="../media/hdphoto3.wdp"/><Relationship Id="rId4" Type="http://schemas.openxmlformats.org/officeDocument/2006/relationships/image" Target="../media/image185.png"/><Relationship Id="rId9" Type="http://schemas.openxmlformats.org/officeDocument/2006/relationships/image" Target="../media/image189.png"/></Relationships>
</file>

<file path=ppt/slides/_rels/slide7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1.png"/><Relationship Id="rId1" Type="http://schemas.openxmlformats.org/officeDocument/2006/relationships/slideLayout" Target="../slideLayouts/slideLayout2.xml"/><Relationship Id="rId6" Type="http://schemas.microsoft.com/office/2018/10/relationships/comments" Target="NULL"/></Relationships>
</file>

<file path=ppt/slides/_rels/slide7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 Id="rId6" Type="http://schemas.microsoft.com/office/2018/10/relationships/comments" Target="NULL"/></Relationships>
</file>

<file path=ppt/slides/_rels/slide7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 Id="rId4" Type="http://schemas.microsoft.com/office/2018/10/relationships/comments" Target="NUL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48744"/>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r>
              <a:rPr lang="en-US" altLang="ja-JP" sz="3200" dirty="0">
                <a:solidFill>
                  <a:schemeClr val="bg1"/>
                </a:solidFill>
                <a:latin typeface="Meiryo UI" panose="020B0604030504040204" pitchFamily="50" charset="-128"/>
                <a:ea typeface="Meiryo UI" panose="020B0604030504040204" pitchFamily="50" charset="-128"/>
              </a:rPr>
              <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a:t>
            </a:r>
            <a:r>
              <a:rPr lang="ja-JP" altLang="en-US" sz="4000" dirty="0" smtClean="0">
                <a:solidFill>
                  <a:schemeClr val="bg1"/>
                </a:solidFill>
                <a:latin typeface="Meiryo UI" panose="020B0604030504040204" pitchFamily="50" charset="-128"/>
                <a:ea typeface="Meiryo UI" panose="020B0604030504040204" pitchFamily="50" charset="-128"/>
              </a:rPr>
              <a:t>事業集</a:t>
            </a:r>
            <a:endParaRPr lang="en-US" altLang="ja-JP" sz="4000" dirty="0" smtClean="0">
              <a:solidFill>
                <a:schemeClr val="bg1"/>
              </a:solidFill>
              <a:latin typeface="Meiryo UI" panose="020B0604030504040204" pitchFamily="50" charset="-128"/>
              <a:ea typeface="Meiryo UI" panose="020B0604030504040204" pitchFamily="50" charset="-128"/>
            </a:endParaRPr>
          </a:p>
          <a:p>
            <a:r>
              <a:rPr lang="ja-JP" altLang="en-US" sz="3200" dirty="0" smtClean="0">
                <a:solidFill>
                  <a:schemeClr val="bg1"/>
                </a:solidFill>
                <a:latin typeface="Meiryo UI" panose="020B0604030504040204" pitchFamily="50" charset="-128"/>
                <a:ea typeface="Meiryo UI" panose="020B0604030504040204" pitchFamily="50" charset="-128"/>
              </a:rPr>
              <a:t>～</a:t>
            </a:r>
            <a:r>
              <a:rPr lang="en-US" altLang="ja-JP" sz="3200" dirty="0" smtClean="0">
                <a:solidFill>
                  <a:schemeClr val="bg1"/>
                </a:solidFill>
                <a:latin typeface="Meiryo UI" panose="020B0604030504040204" pitchFamily="50" charset="-128"/>
                <a:ea typeface="Meiryo UI" panose="020B0604030504040204" pitchFamily="50" charset="-128"/>
              </a:rPr>
              <a:t>2022</a:t>
            </a:r>
            <a:r>
              <a:rPr lang="ja-JP" altLang="en-US" sz="3200" dirty="0" smtClean="0">
                <a:solidFill>
                  <a:schemeClr val="bg1"/>
                </a:solidFill>
                <a:latin typeface="Meiryo UI" panose="020B0604030504040204" pitchFamily="50" charset="-128"/>
                <a:ea typeface="Meiryo UI" panose="020B0604030504040204" pitchFamily="50" charset="-128"/>
              </a:rPr>
              <a:t>年度アクションプログラム～</a:t>
            </a:r>
            <a:endParaRPr lang="en-US" altLang="ja-JP" sz="3200" dirty="0" smtClean="0">
              <a:solidFill>
                <a:schemeClr val="bg1"/>
              </a:solidFill>
              <a:latin typeface="Meiryo UI" panose="020B0604030504040204" pitchFamily="50" charset="-128"/>
              <a:ea typeface="Meiryo UI" panose="020B0604030504040204" pitchFamily="50" charset="-128"/>
            </a:endParaRPr>
          </a:p>
          <a:p>
            <a:r>
              <a:rPr lang="ja-JP" altLang="en-US" sz="3200" dirty="0" smtClean="0">
                <a:solidFill>
                  <a:schemeClr val="bg1"/>
                </a:solidFill>
                <a:latin typeface="Meiryo UI" panose="020B0604030504040204" pitchFamily="50" charset="-128"/>
                <a:ea typeface="Meiryo UI" panose="020B0604030504040204" pitchFamily="50" charset="-128"/>
              </a:rPr>
              <a:t>（案）</a:t>
            </a:r>
            <a:endParaRPr lang="en-US" altLang="ja-JP" sz="3200" dirty="0" smtClean="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smtClean="0">
                <a:solidFill>
                  <a:schemeClr val="tx1"/>
                </a:solidFill>
                <a:latin typeface="Meiryo UI" panose="020B0604030504040204" pitchFamily="50" charset="-128"/>
                <a:ea typeface="Meiryo UI" panose="020B0604030504040204" pitchFamily="50" charset="-128"/>
              </a:rPr>
              <a:t>2022</a:t>
            </a:r>
            <a:r>
              <a:rPr lang="ja-JP" altLang="en-US" dirty="0" smtClean="0">
                <a:solidFill>
                  <a:schemeClr val="tx1"/>
                </a:solidFill>
                <a:latin typeface="Meiryo UI" panose="020B0604030504040204" pitchFamily="50" charset="-128"/>
                <a:ea typeface="Meiryo UI" panose="020B0604030504040204" pitchFamily="50" charset="-128"/>
              </a:rPr>
              <a:t>年２月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
        <p:nvSpPr>
          <p:cNvPr id="4" name="サブタイトル 2"/>
          <p:cNvSpPr txBox="1">
            <a:spLocks/>
          </p:cNvSpPr>
          <p:nvPr/>
        </p:nvSpPr>
        <p:spPr bwMode="auto">
          <a:xfrm>
            <a:off x="7977336" y="311452"/>
            <a:ext cx="1584176" cy="400110"/>
          </a:xfrm>
          <a:prstGeom prst="rect">
            <a:avLst/>
          </a:prstGeom>
          <a:solidFill>
            <a:schemeClr val="bg1"/>
          </a:solidFill>
          <a:ln w="19050">
            <a:solidFill>
              <a:srgbClr val="000000"/>
            </a:solidFill>
            <a:miter lim="800000"/>
            <a:headEnd/>
            <a:tailEnd/>
          </a:ln>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20000"/>
              </a:spcBef>
              <a:spcAft>
                <a:spcPct val="0"/>
              </a:spcAft>
              <a:buClrTx/>
              <a:buSzTx/>
              <a:buFont typeface="Arial" panose="020B0604020202020204" pitchFamily="34" charset="0"/>
              <a:buNone/>
              <a:tabLst/>
              <a:defRPr/>
            </a:pPr>
            <a:r>
              <a:rPr lang="ja-JP" altLang="en-US" sz="2000" kern="0" dirty="0" smtClean="0">
                <a:ln w="19050">
                  <a:noFill/>
                </a:ln>
                <a:latin typeface="Meiryo UI" panose="020B0604030504040204" pitchFamily="50" charset="-128"/>
                <a:ea typeface="Meiryo UI" panose="020B0604030504040204" pitchFamily="50" charset="-128"/>
              </a:rPr>
              <a:t>参考資料</a:t>
            </a:r>
            <a:r>
              <a:rPr lang="ja-JP" altLang="en-US" sz="2000" kern="0" dirty="0">
                <a:ln w="19050">
                  <a:noFill/>
                </a:ln>
                <a:latin typeface="Meiryo UI" panose="020B0604030504040204" pitchFamily="50" charset="-128"/>
                <a:ea typeface="Meiryo UI" panose="020B0604030504040204" pitchFamily="50" charset="-128"/>
              </a:rPr>
              <a:t>２</a:t>
            </a:r>
            <a:endParaRPr kumimoji="1" lang="ja-JP" altLang="en-US" sz="2000" i="0" u="none" strike="noStrike" kern="0" cap="none" spc="0" normalizeH="0" baseline="0" noProof="0" dirty="0">
              <a:ln w="19050">
                <a:noFill/>
              </a:ln>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145348" y="660255"/>
            <a:ext cx="9640358" cy="6067022"/>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660255"/>
            <a:ext cx="9670834" cy="39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5096197" y="2996907"/>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19213" y="1532549"/>
            <a:ext cx="4528987" cy="5216813"/>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5060276" y="3378095"/>
            <a:ext cx="4451344" cy="2292935"/>
          </a:xfrm>
          <a:prstGeom prst="rect">
            <a:avLst/>
          </a:prstGeom>
        </p:spPr>
        <p:txBody>
          <a:bodyPr wrap="square">
            <a:spAutoFit/>
          </a:bodyPr>
          <a:lstStyle/>
          <a:p>
            <a:pPr marL="174625" indent="-174625"/>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電気の需要の平準化等に関する対策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高効率で環境負荷の少ない火力発電設備の設置に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係る届出制度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470059" y="1514980"/>
            <a:ext cx="590217" cy="5093702"/>
          </a:xfrm>
          <a:prstGeom prst="rect">
            <a:avLst/>
          </a:prstGeom>
        </p:spPr>
        <p:txBody>
          <a:bodyPr wrap="square">
            <a:spAutoFit/>
          </a:bodyPr>
          <a:lstStyle/>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p>
          <a:p>
            <a:pPr marL="174625" indent="-174625"/>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CADA7C83-1657-4AC4-B0BB-B16A087B1977}"/>
              </a:ext>
            </a:extLst>
          </p:cNvPr>
          <p:cNvSpPr/>
          <p:nvPr/>
        </p:nvSpPr>
        <p:spPr>
          <a:xfrm>
            <a:off x="9107094" y="3391541"/>
            <a:ext cx="658553" cy="2292935"/>
          </a:xfrm>
          <a:prstGeom prst="rect">
            <a:avLst/>
          </a:prstGeom>
        </p:spPr>
        <p:txBody>
          <a:bodyPr wrap="square">
            <a:spAutoFit/>
          </a:bodyPr>
          <a:lstStyle/>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140850"/>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32" name="正方形/長方形 31">
            <a:extLst>
              <a:ext uri="{FF2B5EF4-FFF2-40B4-BE49-F238E27FC236}">
                <a16:creationId xmlns:a16="http://schemas.microsoft.com/office/drawing/2014/main" id="{94048172-7EA1-4E87-A0DA-B77E80FC00EB}"/>
              </a:ext>
            </a:extLst>
          </p:cNvPr>
          <p:cNvSpPr/>
          <p:nvPr/>
        </p:nvSpPr>
        <p:spPr>
          <a:xfrm>
            <a:off x="5064589" y="1532549"/>
            <a:ext cx="4528987" cy="1292662"/>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燃料電池自動車を活用した環境教育の推進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〇　燃料</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の活用促進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0027A31-2EA3-4B2B-A84E-B0090F1C00F6}"/>
              </a:ext>
            </a:extLst>
          </p:cNvPr>
          <p:cNvSpPr/>
          <p:nvPr/>
        </p:nvSpPr>
        <p:spPr>
          <a:xfrm>
            <a:off x="9107095" y="1532548"/>
            <a:ext cx="658553" cy="1292662"/>
          </a:xfrm>
          <a:prstGeom prst="rect">
            <a:avLst/>
          </a:prstGeom>
        </p:spPr>
        <p:txBody>
          <a:bodyPr wrap="square">
            <a:spAutoFit/>
          </a:bodyPr>
          <a:lstStyle/>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a:t>
            </a: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21">
            <a:extLst>
              <a:ext uri="{FF2B5EF4-FFF2-40B4-BE49-F238E27FC236}">
                <a16:creationId xmlns:a16="http://schemas.microsoft.com/office/drawing/2014/main" id="{82DA575C-8975-4AD8-94D1-FD3701FC59B5}"/>
              </a:ext>
            </a:extLst>
          </p:cNvPr>
          <p:cNvSpPr/>
          <p:nvPr/>
        </p:nvSpPr>
        <p:spPr>
          <a:xfrm>
            <a:off x="5097582" y="156992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41747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EE2F287-A59E-4846-A2F7-067580207B40}"/>
              </a:ext>
            </a:extLst>
          </p:cNvPr>
          <p:cNvSpPr/>
          <p:nvPr/>
        </p:nvSpPr>
        <p:spPr>
          <a:xfrm>
            <a:off x="117582" y="5670399"/>
            <a:ext cx="9640763" cy="1007181"/>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spcBef>
                <a:spcPts val="600"/>
              </a:spcBef>
              <a:tabLst>
                <a:tab pos="9000000" algn="r"/>
              </a:tabLst>
            </a:pPr>
            <a:r>
              <a:rPr lang="ja-JP" altLang="en-US"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各施策</a:t>
            </a:r>
            <a:r>
              <a:rPr lang="ja-JP" altLang="en-US"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・事業の</a:t>
            </a:r>
            <a:r>
              <a:rPr lang="ja-JP" altLang="en-US"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ページの注意点</a:t>
            </a:r>
            <a:endParaRPr lang="en-US" altLang="ja-JP" u="sng"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１）上部</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のタグに</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ついては４つの</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対策の柱のうち、そのページの施策・事業に関連するものを　　　　　　　　　　で示しています</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a:t>
            </a:r>
            <a:endParaRPr lang="en-US" altLang="ja-JP"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２）</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各施策</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・事業の</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ページ上部の予算額に</a:t>
            </a: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ついては、令和４年２月時点の要求額を</a:t>
            </a:r>
            <a:r>
              <a:rPr lang="ja-JP" altLang="en-US" sz="1400" kern="100" dirty="0" smtClean="0">
                <a:solidFill>
                  <a:prstClr val="black"/>
                </a:solidFill>
                <a:latin typeface="Meiryo UI" panose="020B0604030504040204" pitchFamily="50" charset="-128"/>
                <a:ea typeface="Meiryo UI" panose="020B0604030504040204" pitchFamily="50" charset="-128"/>
                <a:cs typeface="Arial" panose="020B0604020202020204" pitchFamily="34" charset="0"/>
              </a:rPr>
              <a:t>示しており、確定した額ではありません。</a:t>
            </a:r>
            <a:endPar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DF9C52E-231B-4386-8EA6-38069DDD632E}"/>
              </a:ext>
            </a:extLst>
          </p:cNvPr>
          <p:cNvSpPr/>
          <p:nvPr/>
        </p:nvSpPr>
        <p:spPr>
          <a:xfrm>
            <a:off x="117988" y="579573"/>
            <a:ext cx="9640358" cy="491855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3" y="579573"/>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17583" y="1433726"/>
            <a:ext cx="4327417" cy="3785652"/>
          </a:xfrm>
          <a:prstGeom prst="rect">
            <a:avLst/>
          </a:prstGeom>
        </p:spPr>
        <p:txBody>
          <a:bodyPr wrap="square">
            <a:spAutoFit/>
          </a:bodyPr>
          <a:lstStyle/>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燃料電池の導入促進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空港における水素エネルギーの導入促進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中小企業スマートエネルギービジネス拡大事業　　・・・・</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カーボンニュートラル技術開発・実証</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400" baseline="-25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ビジョンに基づく取組の推進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環境・エネルギー技術シーズ調査・普及啓発事業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5">
            <a:extLst>
              <a:ext uri="{FF2B5EF4-FFF2-40B4-BE49-F238E27FC236}">
                <a16:creationId xmlns:a16="http://schemas.microsoft.com/office/drawing/2014/main" id="{0011953B-54E2-4FB2-9F89-E69FB5CA2A43}"/>
              </a:ext>
            </a:extLst>
          </p:cNvPr>
          <p:cNvSpPr/>
          <p:nvPr/>
        </p:nvSpPr>
        <p:spPr>
          <a:xfrm>
            <a:off x="5014131" y="1043326"/>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17583" y="1049029"/>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27" name="正方形/長方形 26">
            <a:extLst>
              <a:ext uri="{FF2B5EF4-FFF2-40B4-BE49-F238E27FC236}">
                <a16:creationId xmlns:a16="http://schemas.microsoft.com/office/drawing/2014/main" id="{FE8C27C9-2099-4973-8677-98A37616428D}"/>
              </a:ext>
            </a:extLst>
          </p:cNvPr>
          <p:cNvSpPr/>
          <p:nvPr/>
        </p:nvSpPr>
        <p:spPr>
          <a:xfrm>
            <a:off x="5014131" y="1657038"/>
            <a:ext cx="4327012" cy="2631490"/>
          </a:xfrm>
          <a:prstGeom prst="rect">
            <a:avLst/>
          </a:prstGeom>
        </p:spPr>
        <p:txBody>
          <a:bodyPr wrap="square">
            <a:spAutoFit/>
          </a:bodyPr>
          <a:lstStyle/>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再エネ電力調達マッチング事業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改正温暖化防止条例に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基づく</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業者の取組みの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促進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小売電気事業者による報告制度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1">
            <a:extLst>
              <a:ext uri="{FF2B5EF4-FFF2-40B4-BE49-F238E27FC236}">
                <a16:creationId xmlns:a16="http://schemas.microsoft.com/office/drawing/2014/main" id="{049FE697-E556-4CE6-AD73-688924FFC073}"/>
              </a:ext>
            </a:extLst>
          </p:cNvPr>
          <p:cNvSpPr/>
          <p:nvPr/>
        </p:nvSpPr>
        <p:spPr>
          <a:xfrm>
            <a:off x="176448" y="445165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319395" y="1433726"/>
            <a:ext cx="694736" cy="3785652"/>
          </a:xfrm>
          <a:prstGeom prst="rect">
            <a:avLst/>
          </a:prstGeom>
        </p:spPr>
        <p:txBody>
          <a:bodyPr wrap="square">
            <a:spAutoFit/>
          </a:bodyPr>
          <a:lstStyle/>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56</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58</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59</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60</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64</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65</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65</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66,67</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68</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157078" y="1657038"/>
            <a:ext cx="475977" cy="2862322"/>
          </a:xfrm>
          <a:prstGeom prst="rect">
            <a:avLst/>
          </a:prstGeom>
        </p:spPr>
        <p:txBody>
          <a:bodyPr wrap="square">
            <a:spAutoFit/>
          </a:bodyPr>
          <a:lstStyle/>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34</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8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615952" y="6058046"/>
            <a:ext cx="1062319" cy="31299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400" b="1" dirty="0">
                <a:solidFill>
                  <a:prstClr val="white"/>
                </a:solidFill>
                <a:latin typeface="Meiryo UI" panose="020B0604030504040204" pitchFamily="50" charset="-128"/>
                <a:ea typeface="Meiryo UI" panose="020B0604030504040204" pitchFamily="50" charset="-128"/>
              </a:rPr>
              <a:t>濃色のタグ</a:t>
            </a:r>
          </a:p>
        </p:txBody>
      </p:sp>
      <p:sp>
        <p:nvSpPr>
          <p:cNvPr id="16" name="円/楕円 21">
            <a:extLst>
              <a:ext uri="{FF2B5EF4-FFF2-40B4-BE49-F238E27FC236}">
                <a16:creationId xmlns:a16="http://schemas.microsoft.com/office/drawing/2014/main" id="{049FE697-E556-4CE6-AD73-688924FFC073}"/>
              </a:ext>
            </a:extLst>
          </p:cNvPr>
          <p:cNvSpPr/>
          <p:nvPr/>
        </p:nvSpPr>
        <p:spPr>
          <a:xfrm>
            <a:off x="5078969" y="264178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3410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46134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53897" y="2663393"/>
            <a:ext cx="436939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エネルギーの使用の抑制、再生可能エネルギーの利用、電気</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の需要の平準化をはじめとするエネルギー対策に係る情報の交</a:t>
            </a:r>
            <a:endParaRPr lang="en-US" altLang="ja-JP" sz="1300" dirty="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609976348"/>
              </p:ext>
            </p:extLst>
          </p:nvPr>
        </p:nvGraphicFramePr>
        <p:xfrm>
          <a:off x="253897" y="4693025"/>
          <a:ext cx="4477758" cy="1676400"/>
        </p:xfrm>
        <a:graphic>
          <a:graphicData uri="http://schemas.openxmlformats.org/drawingml/2006/table">
            <a:tbl>
              <a:tblPr firstRow="1" bandRow="1">
                <a:tableStyleId>{5940675A-B579-460E-94D1-54222C63F5DA}</a:tableStyleId>
              </a:tblPr>
              <a:tblGrid>
                <a:gridCol w="979808">
                  <a:extLst>
                    <a:ext uri="{9D8B030D-6E8A-4147-A177-3AD203B41FA5}">
                      <a16:colId xmlns:a16="http://schemas.microsoft.com/office/drawing/2014/main" val="3757262113"/>
                    </a:ext>
                  </a:extLst>
                </a:gridCol>
                <a:gridCol w="699590">
                  <a:extLst>
                    <a:ext uri="{9D8B030D-6E8A-4147-A177-3AD203B41FA5}">
                      <a16:colId xmlns:a16="http://schemas.microsoft.com/office/drawing/2014/main" val="1555019360"/>
                    </a:ext>
                  </a:extLst>
                </a:gridCol>
                <a:gridCol w="699590">
                  <a:extLst>
                    <a:ext uri="{9D8B030D-6E8A-4147-A177-3AD203B41FA5}">
                      <a16:colId xmlns:a16="http://schemas.microsoft.com/office/drawing/2014/main" val="4015490920"/>
                    </a:ext>
                  </a:extLst>
                </a:gridCol>
                <a:gridCol w="699590">
                  <a:extLst>
                    <a:ext uri="{9D8B030D-6E8A-4147-A177-3AD203B41FA5}">
                      <a16:colId xmlns:a16="http://schemas.microsoft.com/office/drawing/2014/main" val="432226069"/>
                    </a:ext>
                  </a:extLst>
                </a:gridCol>
                <a:gridCol w="699590">
                  <a:extLst>
                    <a:ext uri="{9D8B030D-6E8A-4147-A177-3AD203B41FA5}">
                      <a16:colId xmlns:a16="http://schemas.microsoft.com/office/drawing/2014/main" val="2697112936"/>
                    </a:ext>
                  </a:extLst>
                </a:gridCol>
                <a:gridCol w="699590">
                  <a:extLst>
                    <a:ext uri="{9D8B030D-6E8A-4147-A177-3AD203B41FA5}">
                      <a16:colId xmlns:a16="http://schemas.microsoft.com/office/drawing/2014/main" val="199765533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r>
                        <a:rPr kumimoji="1" lang="en-US" altLang="ja-JP" sz="7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537911" y="6373698"/>
            <a:ext cx="4024984"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※1 2018</a:t>
            </a:r>
            <a:r>
              <a:rPr lang="ja-JP" altLang="en-US" sz="1000" dirty="0">
                <a:latin typeface="Meiryo UI" pitchFamily="50" charset="-128"/>
                <a:ea typeface="Meiryo UI" pitchFamily="50" charset="-128"/>
                <a:cs typeface="Meiryo UI" pitchFamily="50" charset="-128"/>
              </a:rPr>
              <a:t>年度に両部門会議を統合し、事業者・家庭部門会議とした。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※2 </a:t>
            </a:r>
            <a:r>
              <a:rPr lang="ja-JP" altLang="en-US" sz="1000" dirty="0">
                <a:latin typeface="Meiryo UI" pitchFamily="50" charset="-128"/>
                <a:ea typeface="Meiryo UI" pitchFamily="50" charset="-128"/>
                <a:cs typeface="Meiryo UI" pitchFamily="50" charset="-128"/>
              </a:rPr>
              <a:t>新型コロナウイルス感染症拡大防止の観点から各１回中止</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3406457" y="444962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37910" y="4466535"/>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8" y="770502"/>
            <a:ext cx="278458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2,016</a:t>
            </a:r>
            <a:r>
              <a:rPr lang="zh-TW"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令和</a:t>
            </a:r>
            <a:r>
              <a:rPr lang="en-US" altLang="ja-JP" sz="1400" b="1" dirty="0" smtClean="0">
                <a:latin typeface="Meiryo UI" pitchFamily="50" charset="-128"/>
                <a:ea typeface="Meiryo UI" pitchFamily="50" charset="-128"/>
                <a:cs typeface="Meiryo UI" pitchFamily="50" charset="-128"/>
              </a:rPr>
              <a:t>4</a:t>
            </a:r>
            <a:r>
              <a:rPr lang="ja-JP" altLang="en-US" sz="1400" b="1" dirty="0" smtClean="0">
                <a:latin typeface="Meiryo UI" pitchFamily="50" charset="-128"/>
                <a:ea typeface="Meiryo UI" pitchFamily="50" charset="-128"/>
                <a:cs typeface="Meiryo UI" pitchFamily="50" charset="-128"/>
              </a:rPr>
              <a:t>年度協</a:t>
            </a:r>
            <a:r>
              <a:rPr lang="ja-JP" altLang="en-US" sz="1400" b="1" dirty="0">
                <a:latin typeface="Meiryo UI" pitchFamily="50" charset="-128"/>
                <a:ea typeface="Meiryo UI" pitchFamily="50" charset="-128"/>
                <a:cs typeface="Meiryo UI" pitchFamily="50" charset="-128"/>
              </a:rPr>
              <a:t>議会開催計画（案）＞</a:t>
            </a:r>
          </a:p>
        </p:txBody>
      </p:sp>
      <p:sp>
        <p:nvSpPr>
          <p:cNvPr id="7" name="正方形/長方形 6"/>
          <p:cNvSpPr/>
          <p:nvPr/>
        </p:nvSpPr>
        <p:spPr>
          <a:xfrm>
            <a:off x="5067987" y="1616853"/>
            <a:ext cx="4622298" cy="4893647"/>
          </a:xfrm>
          <a:prstGeom prst="rect">
            <a:avLst/>
          </a:prstGeom>
          <a:ln>
            <a:solidFill>
              <a:schemeClr val="accent6">
                <a:lumMod val="75000"/>
              </a:schemeClr>
            </a:solidFill>
            <a:prstDash val="dash"/>
          </a:ln>
        </p:spPr>
        <p:txBody>
          <a:bodyPr wrap="square">
            <a:spAutoFit/>
          </a:bodyPr>
          <a:lstStyle/>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（１）事業者・家庭部門会議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（随時）</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テーマについては、継続的に検討を行い、全体会議において構成員の意見を聞きながら決定することを基本とする。</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需給一体型太陽光発電の普及促進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再生可能エネルギー電気の需要拡大</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都市型の再生可能エネルギーの普及促進</a:t>
            </a:r>
          </a:p>
          <a:p>
            <a:pPr marL="355600" indent="-180975">
              <a:buFont typeface="Arial" panose="020B0604020202020204" pitchFamily="34" charset="0"/>
              <a:buChar char="•"/>
            </a:pP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ZEH</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や</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ZEB</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の普及促進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エネルギーの面的利用の促進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デジタル技術やナッジを活用した効果的な啓発の促進等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電力需給調整力の強化</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脱炭素化に向けた中小企業等の支援</a:t>
            </a:r>
          </a:p>
          <a:p>
            <a:endParaRPr lang="ja-JP" altLang="en-US"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（２）市町村部門会議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lvl="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３．その他</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lvl="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市町村等の意向を踏まえ</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た</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現地見学会や研修会</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の実施について検討を行う。</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105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158127" y="977192"/>
            <a:ext cx="532827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5056094" y="572705"/>
            <a:ext cx="4776831" cy="553998"/>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4,006</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（共通</a:t>
            </a:r>
            <a:r>
              <a:rPr lang="ja-JP" altLang="en-US" sz="1200" dirty="0" smtClean="0">
                <a:latin typeface="Meiryo UI" pitchFamily="50" charset="-128"/>
                <a:ea typeface="Meiryo UI" pitchFamily="50" charset="-128"/>
                <a:cs typeface="Meiryo UI" pitchFamily="50" charset="-128"/>
              </a:rPr>
              <a:t>事務費</a:t>
            </a:r>
            <a:r>
              <a:rPr lang="en-US" altLang="ja-JP" sz="1200" dirty="0" smtClean="0">
                <a:latin typeface="Meiryo UI" pitchFamily="50" charset="-128"/>
                <a:ea typeface="Meiryo UI" pitchFamily="50" charset="-128"/>
                <a:cs typeface="Meiryo UI" pitchFamily="50" charset="-128"/>
              </a:rPr>
              <a:t>2,536</a:t>
            </a:r>
            <a:r>
              <a:rPr lang="ja-JP" altLang="en-US" sz="1200" dirty="0">
                <a:latin typeface="Meiryo UI" pitchFamily="50" charset="-128"/>
                <a:ea typeface="Meiryo UI" pitchFamily="50" charset="-128"/>
                <a:cs typeface="Meiryo UI" pitchFamily="50" charset="-128"/>
              </a:rPr>
              <a:t>千円、</a:t>
            </a:r>
            <a:r>
              <a:rPr lang="ja-JP" altLang="en-US" sz="1200" dirty="0" smtClean="0">
                <a:latin typeface="Meiryo UI" pitchFamily="50" charset="-128"/>
                <a:ea typeface="Meiryo UI" pitchFamily="50" charset="-128"/>
                <a:cs typeface="Meiryo UI" pitchFamily="50" charset="-128"/>
              </a:rPr>
              <a:t>各事業費</a:t>
            </a:r>
            <a:r>
              <a:rPr lang="en-US" altLang="ja-JP" sz="1200" dirty="0" smtClean="0">
                <a:latin typeface="Meiryo UI" pitchFamily="50" charset="-128"/>
                <a:ea typeface="Meiryo UI" pitchFamily="50" charset="-128"/>
                <a:cs typeface="Meiryo UI" pitchFamily="50" charset="-128"/>
              </a:rPr>
              <a:t>1,470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9083640" y="2994861"/>
            <a:ext cx="508791" cy="3654847"/>
          </a:xfrm>
          <a:prstGeom prst="rect">
            <a:avLst/>
          </a:prstGeom>
          <a:noFill/>
        </p:spPr>
        <p:txBody>
          <a:bodyPr wrap="square" lIns="0" tIns="0" rIns="0" bIns="0" rtlCol="0" anchor="ctr" anchorCtr="0">
            <a:spAutoFit/>
          </a:bodyPr>
          <a:lstStyle/>
          <a:p>
            <a:pPr marL="87313" indent="-87313">
              <a:lnSpc>
                <a:spcPts val="1900"/>
              </a:lnSpc>
            </a:pPr>
            <a:r>
              <a:rPr lang="en-US" altLang="ja-JP" sz="1200" dirty="0" smtClean="0">
                <a:latin typeface="Meiryo UI" pitchFamily="50" charset="-128"/>
                <a:ea typeface="Meiryo UI" pitchFamily="50" charset="-128"/>
                <a:cs typeface="Meiryo UI" pitchFamily="50" charset="-128"/>
              </a:rPr>
              <a:t>p.13</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p.13</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p.14</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p.15</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p.16</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p.17</a:t>
            </a:r>
            <a:endParaRPr lang="en-US" altLang="ja-JP" sz="1200" dirty="0">
              <a:latin typeface="Meiryo UI" pitchFamily="50" charset="-128"/>
              <a:ea typeface="Meiryo UI" pitchFamily="50" charset="-128"/>
              <a:cs typeface="Meiryo UI" pitchFamily="50" charset="-128"/>
            </a:endParaRPr>
          </a:p>
          <a:p>
            <a:pPr marL="87313" indent="-87313">
              <a:lnSpc>
                <a:spcPts val="1900"/>
              </a:lnSpc>
            </a:pP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p.17</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p.21</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p.34</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p.37</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p.38</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p.39</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p.40</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p.42</a:t>
            </a:r>
            <a:endParaRPr lang="en-US" altLang="ja-JP" sz="1200"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4763870" y="2755608"/>
            <a:ext cx="4446279" cy="3990836"/>
          </a:xfrm>
          <a:prstGeom prst="rect">
            <a:avLst/>
          </a:prstGeom>
          <a:noFill/>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○事業内容</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（ゼッチ）普及啓発事業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・太陽光発電及び蓄電池システムの共同購入支援事業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・太陽光パネル設置普及啓発事業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・おおさか低利ソーラークレジット事業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・公共施設や民間施設の屋根や遊休地と</a:t>
            </a:r>
            <a:r>
              <a:rPr lang="en-US" altLang="ja-JP" sz="1200" dirty="0">
                <a:latin typeface="Meiryo UI" pitchFamily="50" charset="-128"/>
                <a:ea typeface="Meiryo UI" pitchFamily="50" charset="-128"/>
                <a:cs typeface="Meiryo UI" pitchFamily="50" charset="-128"/>
              </a:rPr>
              <a:t/>
            </a:r>
            <a:br>
              <a:rPr lang="en-US" altLang="ja-JP" sz="1200" dirty="0">
                <a:latin typeface="Meiryo UI" pitchFamily="50" charset="-128"/>
                <a:ea typeface="Meiryo UI" pitchFamily="50" charset="-128"/>
                <a:cs typeface="Meiryo UI" pitchFamily="50" charset="-128"/>
              </a:rPr>
            </a:b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太陽光発電事業者のマッチング等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・再エネ電力調達マッチング事業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2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itchFamily="50" charset="-128"/>
                <a:ea typeface="Meiryo UI" pitchFamily="50" charset="-128"/>
                <a:cs typeface="Meiryo UI" pitchFamily="50" charset="-128"/>
              </a:rPr>
              <a:t>のアドバイス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・省エネコストカットまるごとサポート事業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・省エネ等に係る普及啓発の実施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・ガス冷暖房・蓄熱式空調・コージェネレーション等の導入促進　･・</a:t>
            </a:r>
            <a:endParaRPr lang="en-US" altLang="ja-JP" sz="1200" dirty="0">
              <a:latin typeface="Meiryo UI" pitchFamily="50" charset="-128"/>
              <a:ea typeface="Meiryo UI" pitchFamily="50" charset="-128"/>
              <a:cs typeface="Meiryo UI" pitchFamily="50" charset="-128"/>
            </a:endParaRPr>
          </a:p>
        </p:txBody>
      </p:sp>
      <p:sp>
        <p:nvSpPr>
          <p:cNvPr id="13" name="正方形/長方形 12"/>
          <p:cNvSpPr/>
          <p:nvPr/>
        </p:nvSpPr>
        <p:spPr>
          <a:xfrm>
            <a:off x="4763870" y="2755608"/>
            <a:ext cx="4858505" cy="3960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4748440" y="1476164"/>
            <a:ext cx="4858505" cy="1224834"/>
          </a:xfrm>
          <a:prstGeom prst="roundRect">
            <a:avLst>
              <a:gd name="adj" fmla="val 7401"/>
            </a:avLst>
          </a:prstGeom>
          <a:noFill/>
          <a:ln w="28575">
            <a:solidFill>
              <a:srgbClr val="92D050"/>
            </a:solidFill>
            <a:prstDash val="solid"/>
          </a:ln>
        </p:spPr>
        <p:style>
          <a:lnRef idx="2">
            <a:schemeClr val="accent1"/>
          </a:lnRef>
          <a:fillRef idx="1">
            <a:schemeClr val="lt1"/>
          </a:fillRef>
          <a:effectRef idx="0">
            <a:schemeClr val="accent1"/>
          </a:effectRef>
          <a:fontRef idx="minor">
            <a:schemeClr val="dk1"/>
          </a:fontRef>
        </p:style>
        <p:txBody>
          <a:bodyPr wrap="square" lIns="36000" rIns="36000" rtlCol="0" anchor="ctr">
            <a:no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61708" y="1559802"/>
            <a:ext cx="4756214" cy="44627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新規事業　</a:t>
            </a:r>
            <a:r>
              <a:rPr lang="ja-JP" altLang="en-US" sz="1100" b="1" dirty="0">
                <a:latin typeface="Meiryo UI" panose="020B0604030504040204" pitchFamily="50" charset="-128"/>
                <a:ea typeface="Meiryo UI" panose="020B0604030504040204" pitchFamily="50" charset="-128"/>
              </a:rPr>
              <a:t>「再エネ電力調達マッチング事業」</a:t>
            </a:r>
            <a:r>
              <a:rPr lang="ja-JP" altLang="en-US" sz="1100" dirty="0">
                <a:solidFill>
                  <a:srgbClr val="FF0000"/>
                </a:solidFill>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p.32</a:t>
            </a:r>
            <a:endParaRPr lang="ja-JP" altLang="en-US" sz="1100" b="1" dirty="0">
              <a:latin typeface="Meiryo UI" panose="020B0604030504040204" pitchFamily="50" charset="-128"/>
              <a:ea typeface="Meiryo UI" panose="020B0604030504040204" pitchFamily="50" charset="-128"/>
            </a:endParaRPr>
          </a:p>
          <a:p>
            <a:endParaRPr kumimoji="1" lang="ja-JP" altLang="en-US" sz="1200" b="1" dirty="0">
              <a:latin typeface="Meiryo UI" panose="020B0604030504040204" pitchFamily="50" charset="-128"/>
              <a:ea typeface="Meiryo UI" panose="020B0604030504040204" pitchFamily="50" charset="-128"/>
            </a:endParaRPr>
          </a:p>
        </p:txBody>
      </p:sp>
      <p:sp>
        <p:nvSpPr>
          <p:cNvPr id="22" name="テキスト ボックス 27"/>
          <p:cNvSpPr txBox="1">
            <a:spLocks noChangeArrowheads="1"/>
          </p:cNvSpPr>
          <p:nvPr/>
        </p:nvSpPr>
        <p:spPr bwMode="auto">
          <a:xfrm>
            <a:off x="4764642" y="1791735"/>
            <a:ext cx="475328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050" b="0" i="0" dirty="0">
                <a:latin typeface="Meiryo UI" pitchFamily="50" charset="-128"/>
                <a:ea typeface="Meiryo UI" pitchFamily="50" charset="-128"/>
                <a:cs typeface="Meiryo UI" pitchFamily="50" charset="-128"/>
              </a:rPr>
              <a:t>◆大阪府内に所在する事業者における</a:t>
            </a:r>
            <a:r>
              <a:rPr lang="en-US" altLang="ja-JP" sz="1050" b="0" i="0" dirty="0">
                <a:latin typeface="Meiryo UI" pitchFamily="50" charset="-128"/>
                <a:ea typeface="Meiryo UI" pitchFamily="50" charset="-128"/>
                <a:cs typeface="Meiryo UI" pitchFamily="50" charset="-128"/>
              </a:rPr>
              <a:t>RE100</a:t>
            </a:r>
            <a:r>
              <a:rPr lang="ja-JP" altLang="en-US" sz="1050" b="0" i="0" dirty="0">
                <a:latin typeface="Meiryo UI" pitchFamily="50" charset="-128"/>
                <a:ea typeface="Meiryo UI" pitchFamily="50" charset="-128"/>
                <a:cs typeface="Meiryo UI" pitchFamily="50" charset="-128"/>
              </a:rPr>
              <a:t>等の取組みを支援するため、府と協定を</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締結した支援事業者が、府内の再生可能エネルギー</a:t>
            </a:r>
            <a:r>
              <a:rPr lang="en-US" altLang="ja-JP" sz="1050" b="0" i="0" dirty="0">
                <a:latin typeface="Meiryo UI" pitchFamily="50" charset="-128"/>
                <a:ea typeface="Meiryo UI" pitchFamily="50" charset="-128"/>
                <a:cs typeface="Meiryo UI" pitchFamily="50" charset="-128"/>
              </a:rPr>
              <a:t>100</a:t>
            </a:r>
            <a:r>
              <a:rPr lang="ja-JP" altLang="en-US" sz="1050" b="0" i="0" dirty="0">
                <a:latin typeface="Meiryo UI" pitchFamily="50" charset="-128"/>
                <a:ea typeface="Meiryo UI" pitchFamily="50" charset="-128"/>
                <a:cs typeface="Meiryo UI" pitchFamily="50" charset="-128"/>
              </a:rPr>
              <a:t>％電力を利用する事業者の</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掘り起こしを行い、全国の再エネ発電事業者とのマッチングを促進することにより、需要家</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が再エネ電力を選べる環境づくりを進めるとともに、エネルギーの大消費地である大阪とし</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て、より広域的な再生可能エネルギーの普及拡大につなげていきます。</a:t>
            </a:r>
            <a:endParaRPr lang="en-US" altLang="ja-JP" sz="1050" b="0" i="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04" y="1641710"/>
            <a:ext cx="4142055" cy="5066364"/>
          </a:xfrm>
          <a:prstGeom prst="rect">
            <a:avLst/>
          </a:prstGeom>
        </p:spPr>
      </p:pic>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532338" y="5914308"/>
            <a:ext cx="1695106" cy="591661"/>
          </a:xfrm>
          <a:prstGeom prst="rect">
            <a:avLst/>
          </a:prstGeom>
          <a:noFill/>
          <a:ln>
            <a:noFill/>
          </a:ln>
        </p:spPr>
      </p:pic>
    </p:spTree>
    <p:extLst>
      <p:ext uri="{BB962C8B-B14F-4D97-AF65-F5344CB8AC3E}">
        <p14:creationId xmlns:p14="http://schemas.microsoft.com/office/powerpoint/2010/main" val="3857261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プランの効果的な推進</a:t>
            </a:r>
            <a:r>
              <a:rPr lang="ja-JP" altLang="en-US" sz="1400" dirty="0">
                <a:solidFill>
                  <a:prstClr val="white"/>
                </a:solidFill>
                <a:latin typeface="Calibri"/>
                <a:ea typeface="HGP創英角ｺﾞｼｯｸUB" pitchFamily="50" charset="-128"/>
                <a:cs typeface="ＭＳ Ｐゴシック" charset="-128"/>
              </a:rPr>
              <a:t>　</a:t>
            </a:r>
            <a:r>
              <a:rPr lang="ja-JP" altLang="en-US" sz="3200" dirty="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1" y="1724601"/>
            <a:ext cx="688617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省エネ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等に関するご質問･ご相談</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にワンストップ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で対応します。</a:t>
            </a:r>
          </a:p>
        </p:txBody>
      </p:sp>
      <p:sp>
        <p:nvSpPr>
          <p:cNvPr id="11" name="角丸四角形 10"/>
          <p:cNvSpPr/>
          <p:nvPr/>
        </p:nvSpPr>
        <p:spPr>
          <a:xfrm>
            <a:off x="203223" y="3345543"/>
            <a:ext cx="3853753"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480375" y="3895299"/>
            <a:ext cx="6465718"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◆エネルギー対策のため国や市町村等が実施する各種補助事業等について、府民、事業者等に</a:t>
            </a:r>
            <a:endParaRPr lang="en-US" altLang="ja-JP" sz="13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対してわかりやすく紹介します。</a:t>
            </a:r>
          </a:p>
        </p:txBody>
      </p:sp>
      <p:sp>
        <p:nvSpPr>
          <p:cNvPr id="13" name="正方形/長方形 12"/>
          <p:cNvSpPr/>
          <p:nvPr/>
        </p:nvSpPr>
        <p:spPr>
          <a:xfrm>
            <a:off x="4144678" y="3459233"/>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255815" y="1315690"/>
            <a:ext cx="2098774" cy="1576153"/>
          </a:xfrm>
          <a:prstGeom prst="rect">
            <a:avLst/>
          </a:prstGeom>
        </p:spPr>
      </p:pic>
      <p:pic>
        <p:nvPicPr>
          <p:cNvPr id="3" name="図 2"/>
          <p:cNvPicPr>
            <a:picLocks noChangeAspect="1"/>
          </p:cNvPicPr>
          <p:nvPr/>
        </p:nvPicPr>
        <p:blipFill>
          <a:blip r:embed="rId4"/>
          <a:stretch>
            <a:fillRect/>
          </a:stretch>
        </p:blipFill>
        <p:spPr>
          <a:xfrm>
            <a:off x="7118261" y="3283791"/>
            <a:ext cx="2291705" cy="3310240"/>
          </a:xfrm>
          <a:prstGeom prst="rect">
            <a:avLst/>
          </a:prstGeom>
        </p:spPr>
      </p:pic>
      <p:sp>
        <p:nvSpPr>
          <p:cNvPr id="18" name="テキスト ボックス 28"/>
          <p:cNvSpPr txBox="1">
            <a:spLocks noChangeArrowheads="1"/>
          </p:cNvSpPr>
          <p:nvPr/>
        </p:nvSpPr>
        <p:spPr bwMode="auto">
          <a:xfrm>
            <a:off x="7820692" y="2901450"/>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353806867"/>
              </p:ext>
            </p:extLst>
          </p:nvPr>
        </p:nvGraphicFramePr>
        <p:xfrm>
          <a:off x="1008533" y="2399531"/>
          <a:ext cx="3328475" cy="640080"/>
        </p:xfrm>
        <a:graphic>
          <a:graphicData uri="http://schemas.openxmlformats.org/drawingml/2006/table">
            <a:tbl>
              <a:tblPr firstRow="1" bandRow="1">
                <a:tableStyleId>{5940675A-B579-460E-94D1-54222C63F5DA}</a:tableStyleId>
              </a:tblPr>
              <a:tblGrid>
                <a:gridCol w="707905">
                  <a:extLst>
                    <a:ext uri="{9D8B030D-6E8A-4147-A177-3AD203B41FA5}">
                      <a16:colId xmlns:a16="http://schemas.microsoft.com/office/drawing/2014/main" val="3757262113"/>
                    </a:ext>
                  </a:extLst>
                </a:gridCol>
                <a:gridCol w="524114">
                  <a:extLst>
                    <a:ext uri="{9D8B030D-6E8A-4147-A177-3AD203B41FA5}">
                      <a16:colId xmlns:a16="http://schemas.microsoft.com/office/drawing/2014/main" val="1555019360"/>
                    </a:ext>
                  </a:extLst>
                </a:gridCol>
                <a:gridCol w="524114">
                  <a:extLst>
                    <a:ext uri="{9D8B030D-6E8A-4147-A177-3AD203B41FA5}">
                      <a16:colId xmlns:a16="http://schemas.microsoft.com/office/drawing/2014/main" val="4015490920"/>
                    </a:ext>
                  </a:extLst>
                </a:gridCol>
                <a:gridCol w="524114">
                  <a:extLst>
                    <a:ext uri="{9D8B030D-6E8A-4147-A177-3AD203B41FA5}">
                      <a16:colId xmlns:a16="http://schemas.microsoft.com/office/drawing/2014/main" val="1808731930"/>
                    </a:ext>
                  </a:extLst>
                </a:gridCol>
                <a:gridCol w="524114">
                  <a:extLst>
                    <a:ext uri="{9D8B030D-6E8A-4147-A177-3AD203B41FA5}">
                      <a16:colId xmlns:a16="http://schemas.microsoft.com/office/drawing/2014/main" val="96200084"/>
                    </a:ext>
                  </a:extLst>
                </a:gridCol>
                <a:gridCol w="524114">
                  <a:extLst>
                    <a:ext uri="{9D8B030D-6E8A-4147-A177-3AD203B41FA5}">
                      <a16:colId xmlns:a16="http://schemas.microsoft.com/office/drawing/2014/main" val="4187487404"/>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259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21" name="テキスト ボックス 20"/>
          <p:cNvSpPr txBox="1"/>
          <p:nvPr/>
        </p:nvSpPr>
        <p:spPr>
          <a:xfrm>
            <a:off x="3810852" y="214477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1008533" y="217638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4379586" y="453590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1120382" y="45437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＜実績＞毎年度のホームページでの情報提供のほか</a:t>
            </a:r>
          </a:p>
        </p:txBody>
      </p:sp>
      <p:sp>
        <p:nvSpPr>
          <p:cNvPr id="30" name="正方形/長方形 29"/>
          <p:cNvSpPr/>
          <p:nvPr/>
        </p:nvSpPr>
        <p:spPr>
          <a:xfrm>
            <a:off x="4494472" y="1237767"/>
            <a:ext cx="2554585"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976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2" name="角丸四角形 31"/>
          <p:cNvSpPr/>
          <p:nvPr/>
        </p:nvSpPr>
        <p:spPr>
          <a:xfrm>
            <a:off x="88627" y="606010"/>
            <a:ext cx="417409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graphicFrame>
        <p:nvGraphicFramePr>
          <p:cNvPr id="23" name="表 22"/>
          <p:cNvGraphicFramePr>
            <a:graphicFrameLocks noGrp="1"/>
          </p:cNvGraphicFramePr>
          <p:nvPr>
            <p:extLst>
              <p:ext uri="{D42A27DB-BD31-4B8C-83A1-F6EECF244321}">
                <p14:modId xmlns:p14="http://schemas.microsoft.com/office/powerpoint/2010/main" val="281275333"/>
              </p:ext>
            </p:extLst>
          </p:nvPr>
        </p:nvGraphicFramePr>
        <p:xfrm>
          <a:off x="605117" y="4805956"/>
          <a:ext cx="4550166" cy="1828800"/>
        </p:xfrm>
        <a:graphic>
          <a:graphicData uri="http://schemas.openxmlformats.org/drawingml/2006/table">
            <a:tbl>
              <a:tblPr firstRow="1" bandRow="1">
                <a:tableStyleId>{5940675A-B579-460E-94D1-54222C63F5DA}</a:tableStyleId>
              </a:tblPr>
              <a:tblGrid>
                <a:gridCol w="1039101">
                  <a:extLst>
                    <a:ext uri="{9D8B030D-6E8A-4147-A177-3AD203B41FA5}">
                      <a16:colId xmlns:a16="http://schemas.microsoft.com/office/drawing/2014/main" val="3757262113"/>
                    </a:ext>
                  </a:extLst>
                </a:gridCol>
                <a:gridCol w="631219">
                  <a:extLst>
                    <a:ext uri="{9D8B030D-6E8A-4147-A177-3AD203B41FA5}">
                      <a16:colId xmlns:a16="http://schemas.microsoft.com/office/drawing/2014/main" val="1555019360"/>
                    </a:ext>
                  </a:extLst>
                </a:gridCol>
                <a:gridCol w="631219">
                  <a:extLst>
                    <a:ext uri="{9D8B030D-6E8A-4147-A177-3AD203B41FA5}">
                      <a16:colId xmlns:a16="http://schemas.microsoft.com/office/drawing/2014/main" val="4015490920"/>
                    </a:ext>
                  </a:extLst>
                </a:gridCol>
                <a:gridCol w="631219">
                  <a:extLst>
                    <a:ext uri="{9D8B030D-6E8A-4147-A177-3AD203B41FA5}">
                      <a16:colId xmlns:a16="http://schemas.microsoft.com/office/drawing/2014/main" val="1338958781"/>
                    </a:ext>
                  </a:extLst>
                </a:gridCol>
                <a:gridCol w="734745">
                  <a:extLst>
                    <a:ext uri="{9D8B030D-6E8A-4147-A177-3AD203B41FA5}">
                      <a16:colId xmlns:a16="http://schemas.microsoft.com/office/drawing/2014/main" val="1997961853"/>
                    </a:ext>
                  </a:extLst>
                </a:gridCol>
                <a:gridCol w="882663">
                  <a:extLst>
                    <a:ext uri="{9D8B030D-6E8A-4147-A177-3AD203B41FA5}">
                      <a16:colId xmlns:a16="http://schemas.microsoft.com/office/drawing/2014/main" val="2309687551"/>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err="1">
                          <a:solidFill>
                            <a:schemeClr val="tx1"/>
                          </a:solidFill>
                          <a:latin typeface="Meiryo UI" panose="020B0604030504040204" pitchFamily="50" charset="-128"/>
                          <a:ea typeface="Meiryo UI" panose="020B0604030504040204" pitchFamily="50" charset="-128"/>
                        </a:rPr>
                        <a:t>への</a:t>
                      </a:r>
                      <a:r>
                        <a:rPr kumimoji="1" lang="ja-JP" altLang="en-US" sz="1000" dirty="0">
                          <a:solidFill>
                            <a:schemeClr val="tx1"/>
                          </a:solidFill>
                          <a:latin typeface="Meiryo UI" panose="020B0604030504040204" pitchFamily="50" charset="-128"/>
                          <a:ea typeface="Meiryo UI" panose="020B0604030504040204" pitchFamily="50" charset="-128"/>
                        </a:rPr>
                        <a:t>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336</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1,152,093</a:t>
                      </a:r>
                    </a:p>
                  </a:txBody>
                  <a:tcPr anchor="ctr"/>
                </a:tc>
                <a:extLst>
                  <a:ext uri="{0D108BD9-81ED-4DB2-BD59-A6C34878D82A}">
                    <a16:rowId xmlns:a16="http://schemas.microsoft.com/office/drawing/2014/main" val="4236387690"/>
                  </a:ext>
                </a:extLst>
              </a:tr>
            </a:tbl>
          </a:graphicData>
        </a:graphic>
      </p:graphicFrame>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470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2886282" y="6002133"/>
            <a:ext cx="6625756" cy="707886"/>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協力事業者２者</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ヤマト住建株式会社、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株式会社</a:t>
            </a:r>
            <a:r>
              <a:rPr lang="en-US" altLang="ja-JP" sz="1000" dirty="0">
                <a:solidFill>
                  <a:schemeClr val="tx1"/>
                </a:solidFill>
                <a:latin typeface="Meiryo UI" pitchFamily="50" charset="-128"/>
                <a:ea typeface="Meiryo UI" pitchFamily="50" charset="-128"/>
                <a:cs typeface="Meiryo UI" pitchFamily="50" charset="-128"/>
              </a:rPr>
              <a:t>WELLNEST </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HOME)</a:t>
            </a:r>
            <a:r>
              <a:rPr lang="ja-JP" altLang="en-US" sz="1000" dirty="0">
                <a:solidFill>
                  <a:schemeClr val="tx1"/>
                </a:solidFill>
                <a:latin typeface="Meiryo UI" pitchFamily="50" charset="-128"/>
                <a:ea typeface="Meiryo UI" pitchFamily="50" charset="-128"/>
                <a:cs typeface="Meiryo UI" pitchFamily="50" charset="-128"/>
              </a:rPr>
              <a:t>と連携した</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宿泊体験事業」の実施（</a:t>
            </a:r>
            <a:r>
              <a:rPr lang="ja-JP" altLang="en-US" sz="1000" dirty="0" smtClean="0">
                <a:solidFill>
                  <a:schemeClr val="tx1"/>
                </a:solidFill>
                <a:latin typeface="Meiryo UI" pitchFamily="50" charset="-128"/>
                <a:ea typeface="Meiryo UI" pitchFamily="50" charset="-128"/>
                <a:cs typeface="Meiryo UI" pitchFamily="50" charset="-128"/>
              </a:rPr>
              <a:t>府内４箇所</a:t>
            </a:r>
            <a:r>
              <a:rPr lang="ja-JP" altLang="en-US" sz="1000" dirty="0">
                <a:solidFill>
                  <a:schemeClr val="tx1"/>
                </a:solidFill>
                <a:latin typeface="Meiryo UI" pitchFamily="50" charset="-128"/>
                <a:ea typeface="Meiryo UI" pitchFamily="50" charset="-128"/>
                <a:cs typeface="Meiryo UI"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105962" y="566296"/>
            <a:ext cx="9694076" cy="6216544"/>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304216" y="3111049"/>
            <a:ext cx="5344356" cy="707886"/>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年間に消費するエネルギー量を太陽光発電などで創ることで、正味（ネット）で概ね「ゼロ」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以下にする住宅のことです。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正方形/長方形 46"/>
          <p:cNvSpPr/>
          <p:nvPr/>
        </p:nvSpPr>
        <p:spPr>
          <a:xfrm>
            <a:off x="5709205" y="3822666"/>
            <a:ext cx="4024678" cy="2092881"/>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300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5,500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850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6,400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4,100</a:t>
            </a:r>
            <a:r>
              <a:rPr lang="ja-JP" altLang="en-US" sz="1000" dirty="0">
                <a:solidFill>
                  <a:schemeClr val="tx1"/>
                </a:solidFill>
                <a:latin typeface="Meiryo UI" pitchFamily="50" charset="-128"/>
                <a:ea typeface="Meiryo UI" pitchFamily="50" charset="-128"/>
                <a:cs typeface="Meiryo UI" pitchFamily="50" charset="-128"/>
              </a:rPr>
              <a:t>部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highlight>
                <a:srgbClr val="FFFF00"/>
              </a:highlight>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936957"/>
            <a:ext cx="5584238" cy="2154436"/>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◆太陽光パネルの設置に寄与する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ゼッチ：ネット・ゼロ・エネルギー・ハウス</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することで、</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太陽光パネルの設置促進につなげています。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◆大阪府では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に関する説明を掲載している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ビルダーのリンク集を</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府</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に登載しています。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dirty="0">
              <a:latin typeface="Meiryo UI" pitchFamily="50" charset="-128"/>
              <a:ea typeface="Meiryo UI" pitchFamily="50" charset="-128"/>
              <a:cs typeface="Meiryo UI" pitchFamily="50" charset="-128"/>
            </a:endParaRPr>
          </a:p>
        </p:txBody>
      </p:sp>
      <p:pic>
        <p:nvPicPr>
          <p:cNvPr id="38" name="図 37"/>
          <p:cNvPicPr>
            <a:picLocks noChangeAspect="1"/>
          </p:cNvPicPr>
          <p:nvPr/>
        </p:nvPicPr>
        <p:blipFill>
          <a:blip r:embed="rId3"/>
          <a:stretch>
            <a:fillRect/>
          </a:stretch>
        </p:blipFill>
        <p:spPr>
          <a:xfrm>
            <a:off x="318649" y="4127127"/>
            <a:ext cx="2316347" cy="2491387"/>
          </a:xfrm>
          <a:prstGeom prst="rect">
            <a:avLst/>
          </a:prstGeom>
          <a:ln>
            <a:solidFill>
              <a:srgbClr val="05BC57"/>
            </a:solidFill>
          </a:ln>
        </p:spPr>
      </p:pic>
      <p:sp>
        <p:nvSpPr>
          <p:cNvPr id="25" name="正方形/長方形 24"/>
          <p:cNvSpPr/>
          <p:nvPr/>
        </p:nvSpPr>
        <p:spPr>
          <a:xfrm>
            <a:off x="3342536" y="692549"/>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graphicFrame>
        <p:nvGraphicFramePr>
          <p:cNvPr id="26" name="表 25"/>
          <p:cNvGraphicFramePr>
            <a:graphicFrameLocks noGrp="1"/>
          </p:cNvGraphicFramePr>
          <p:nvPr>
            <p:extLst>
              <p:ext uri="{D42A27DB-BD31-4B8C-83A1-F6EECF244321}">
                <p14:modId xmlns:p14="http://schemas.microsoft.com/office/powerpoint/2010/main" val="1225148306"/>
              </p:ext>
            </p:extLst>
          </p:nvPr>
        </p:nvGraphicFramePr>
        <p:xfrm>
          <a:off x="6267212" y="6058024"/>
          <a:ext cx="2272450" cy="640080"/>
        </p:xfrm>
        <a:graphic>
          <a:graphicData uri="http://schemas.openxmlformats.org/drawingml/2006/table">
            <a:tbl>
              <a:tblPr firstRow="1" bandRow="1">
                <a:tableStyleId>{5940675A-B579-460E-94D1-54222C63F5DA}</a:tableStyleId>
              </a:tblPr>
              <a:tblGrid>
                <a:gridCol w="744276">
                  <a:extLst>
                    <a:ext uri="{9D8B030D-6E8A-4147-A177-3AD203B41FA5}">
                      <a16:colId xmlns:a16="http://schemas.microsoft.com/office/drawing/2014/main" val="3757262113"/>
                    </a:ext>
                  </a:extLst>
                </a:gridCol>
                <a:gridCol w="503180">
                  <a:extLst>
                    <a:ext uri="{9D8B030D-6E8A-4147-A177-3AD203B41FA5}">
                      <a16:colId xmlns:a16="http://schemas.microsoft.com/office/drawing/2014/main" val="1808731930"/>
                    </a:ext>
                  </a:extLst>
                </a:gridCol>
                <a:gridCol w="512497">
                  <a:extLst>
                    <a:ext uri="{9D8B030D-6E8A-4147-A177-3AD203B41FA5}">
                      <a16:colId xmlns:a16="http://schemas.microsoft.com/office/drawing/2014/main" val="96200084"/>
                    </a:ext>
                  </a:extLst>
                </a:gridCol>
                <a:gridCol w="512497">
                  <a:extLst>
                    <a:ext uri="{9D8B030D-6E8A-4147-A177-3AD203B41FA5}">
                      <a16:colId xmlns:a16="http://schemas.microsoft.com/office/drawing/2014/main" val="3771941092"/>
                    </a:ext>
                  </a:extLst>
                </a:gridCol>
              </a:tblGrid>
              <a:tr h="234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34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37" name="テキスト ボックス 36"/>
          <p:cNvSpPr txBox="1"/>
          <p:nvPr/>
        </p:nvSpPr>
        <p:spPr>
          <a:xfrm>
            <a:off x="5541565" y="6082371"/>
            <a:ext cx="91050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42" name="テキスト ボックス 41"/>
          <p:cNvSpPr txBox="1"/>
          <p:nvPr/>
        </p:nvSpPr>
        <p:spPr>
          <a:xfrm>
            <a:off x="8484634" y="6082372"/>
            <a:ext cx="696961" cy="246221"/>
          </a:xfrm>
          <a:prstGeom prst="rect">
            <a:avLst/>
          </a:prstGeom>
          <a:noFill/>
        </p:spPr>
        <p:txBody>
          <a:bodyPr wrap="square" rtlCol="0">
            <a:spAutoFit/>
          </a:bodyPr>
          <a:lstStyle/>
          <a:p>
            <a:pPr marL="87313" indent="-87313" algn="r"/>
            <a:r>
              <a:rPr lang="ja-JP" altLang="en-US" sz="1000" dirty="0">
                <a:latin typeface="Meiryo UI" pitchFamily="50" charset="-128"/>
                <a:ea typeface="Meiryo UI" pitchFamily="50" charset="-128"/>
                <a:cs typeface="Meiryo UI" pitchFamily="50" charset="-128"/>
              </a:rPr>
              <a:t>（年度）</a:t>
            </a:r>
            <a:endParaRPr lang="en-US" altLang="ja-JP" sz="6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stretch>
            <a:fillRect/>
          </a:stretch>
        </p:blipFill>
        <p:spPr>
          <a:xfrm>
            <a:off x="2886282" y="4236490"/>
            <a:ext cx="2743583" cy="1543266"/>
          </a:xfrm>
          <a:prstGeom prst="rect">
            <a:avLst/>
          </a:prstGeom>
        </p:spPr>
      </p:pic>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694377" y="1143847"/>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166633" y="567689"/>
            <a:ext cx="3169912" cy="33889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34163915-621B-42A6-95BA-477A0FEDE4AF}"/>
              </a:ext>
            </a:extLst>
          </p:cNvPr>
          <p:cNvSpPr txBox="1"/>
          <p:nvPr/>
        </p:nvSpPr>
        <p:spPr>
          <a:xfrm>
            <a:off x="341806" y="3851437"/>
            <a:ext cx="2308631"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2018</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年度宿泊体験実施時</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記事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559703" y="3874964"/>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 name="正方形/長方形 1"/>
          <p:cNvSpPr/>
          <p:nvPr/>
        </p:nvSpPr>
        <p:spPr>
          <a:xfrm>
            <a:off x="1793830" y="6569872"/>
            <a:ext cx="1031051" cy="261610"/>
          </a:xfrm>
          <a:prstGeom prst="rect">
            <a:avLst/>
          </a:prstGeom>
        </p:spPr>
        <p:txBody>
          <a:bodyPr wrap="none">
            <a:spAutoFit/>
          </a:bodyPr>
          <a:lstStyle/>
          <a:p>
            <a:r>
              <a:rPr lang="ja-JP" altLang="ja-JP" sz="1050" kern="0" dirty="0">
                <a:latin typeface="Meiryo UI" panose="020B0604030504040204" pitchFamily="50" charset="-128"/>
                <a:ea typeface="Meiryo UI" panose="020B0604030504040204" pitchFamily="50" charset="-128"/>
                <a:cs typeface="ＭＳ 明朝" panose="02020609040205080304" pitchFamily="17" charset="-128"/>
              </a:rPr>
              <a:t>（産経新聞）</a:t>
            </a:r>
            <a:endParaRPr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487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事業を実施します。</a:t>
            </a:r>
          </a:p>
        </p:txBody>
      </p:sp>
      <p:sp>
        <p:nvSpPr>
          <p:cNvPr id="35" name="AutoShape 6"/>
          <p:cNvSpPr>
            <a:spLocks noChangeArrowheads="1"/>
          </p:cNvSpPr>
          <p:nvPr/>
        </p:nvSpPr>
        <p:spPr bwMode="auto">
          <a:xfrm>
            <a:off x="252658" y="5173838"/>
            <a:ext cx="4198245"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④災害時の停電対策にも役立ちます。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grpSp>
        <p:nvGrpSpPr>
          <p:cNvPr id="51" name="グループ化 50"/>
          <p:cNvGrpSpPr/>
          <p:nvPr/>
        </p:nvGrpSpPr>
        <p:grpSpPr>
          <a:xfrm>
            <a:off x="4765772" y="4003682"/>
            <a:ext cx="5041169" cy="1250803"/>
            <a:chOff x="2756081" y="2894309"/>
            <a:chExt cx="5041169" cy="1250803"/>
          </a:xfrm>
        </p:grpSpPr>
        <p:sp>
          <p:nvSpPr>
            <p:cNvPr id="55" name="テキスト ボックス 54"/>
            <p:cNvSpPr txBox="1"/>
            <p:nvPr/>
          </p:nvSpPr>
          <p:spPr>
            <a:xfrm>
              <a:off x="2756081" y="2898617"/>
              <a:ext cx="2092228"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日</a:t>
              </a: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9</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20</a:t>
              </a:r>
              <a:r>
                <a:rPr lang="ja-JP" altLang="en-US" sz="1300" dirty="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rPr>
                <a:t>月下旬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月上旬</a:t>
              </a: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9</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20</a:t>
              </a:r>
              <a:r>
                <a:rPr lang="ja-JP" altLang="en-US" sz="1300" dirty="0">
                  <a:latin typeface="Meiryo UI" panose="020B0604030504040204" pitchFamily="50" charset="-128"/>
                  <a:ea typeface="Meiryo UI" panose="020B0604030504040204" pitchFamily="50" charset="-128"/>
                </a:rPr>
                <a:t>日まで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現地調査・契約</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410781" y="725556"/>
            <a:ext cx="2693406"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39550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台風</a:t>
            </a:r>
            <a:r>
              <a:rPr lang="en-US" altLang="ja-JP" sz="1100" b="0" i="0" dirty="0">
                <a:solidFill>
                  <a:prstClr val="black"/>
                </a:solidFill>
                <a:latin typeface="Meiryo UI" pitchFamily="50" charset="-128"/>
                <a:ea typeface="Meiryo UI" pitchFamily="50" charset="-128"/>
                <a:cs typeface="Meiryo UI" pitchFamily="50" charset="-128"/>
              </a:rPr>
              <a:t>15</a:t>
            </a:r>
            <a:r>
              <a:rPr lang="ja-JP" altLang="en-US" sz="1100" b="0" i="0" dirty="0">
                <a:solidFill>
                  <a:prstClr val="black"/>
                </a:solidFill>
                <a:latin typeface="Meiryo UI" pitchFamily="50" charset="-128"/>
                <a:ea typeface="Meiryo UI" pitchFamily="50" charset="-128"/>
                <a:cs typeface="Meiryo UI" pitchFamily="50" charset="-128"/>
              </a:rPr>
              <a:t>号</a:t>
            </a:r>
            <a:r>
              <a:rPr lang="en-US" altLang="ja-JP" sz="1100" b="0" i="0" dirty="0">
                <a:solidFill>
                  <a:prstClr val="black"/>
                </a:solidFill>
                <a:latin typeface="Meiryo UI" pitchFamily="50" charset="-128"/>
                <a:ea typeface="Meiryo UI" pitchFamily="50" charset="-128"/>
                <a:cs typeface="Meiryo UI" pitchFamily="50" charset="-128"/>
              </a:rPr>
              <a:t>(2019.9)</a:t>
            </a:r>
            <a:r>
              <a:rPr lang="ja-JP" altLang="en-US" sz="1100" b="0" i="0" dirty="0">
                <a:solidFill>
                  <a:prstClr val="black"/>
                </a:solidFill>
                <a:latin typeface="Meiryo UI" pitchFamily="50" charset="-128"/>
                <a:ea typeface="Meiryo UI" pitchFamily="50" charset="-128"/>
                <a:cs typeface="Meiryo UI" pitchFamily="50" charset="-128"/>
              </a:rPr>
              <a:t>による停電被害では、太陽光パネルと蓄電池の</a:t>
            </a:r>
            <a:endParaRPr lang="en-US" altLang="ja-JP" sz="1100" b="0" i="0" dirty="0">
              <a:solidFill>
                <a:prstClr val="black"/>
              </a:solidFill>
              <a:latin typeface="Meiryo UI" pitchFamily="50" charset="-128"/>
              <a:ea typeface="Meiryo UI" pitchFamily="50" charset="-128"/>
              <a:cs typeface="Meiryo UI" pitchFamily="50" charset="-128"/>
            </a:endParaRPr>
          </a:p>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   </a:t>
            </a:r>
            <a:r>
              <a:rPr lang="ja-JP" altLang="en-US" sz="1100" b="0" i="0" dirty="0">
                <a:solidFill>
                  <a:prstClr val="black"/>
                </a:solidFill>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
        <p:nvSpPr>
          <p:cNvPr id="68" name="テキスト ボックス 67"/>
          <p:cNvSpPr txBox="1"/>
          <p:nvPr/>
        </p:nvSpPr>
        <p:spPr>
          <a:xfrm>
            <a:off x="4797074" y="5228361"/>
            <a:ext cx="2525622" cy="307777"/>
          </a:xfrm>
          <a:prstGeom prst="rect">
            <a:avLst/>
          </a:prstGeom>
          <a:noFill/>
        </p:spPr>
        <p:txBody>
          <a:bodyPr wrap="square" rtlCol="0">
            <a:spAutoFit/>
          </a:bodyPr>
          <a:lstStyle/>
          <a:p>
            <a:pPr marL="87313" indent="-87313"/>
            <a:r>
              <a:rPr lang="ja-JP" altLang="en-US" sz="1400" dirty="0" smtClean="0">
                <a:latin typeface="Meiryo UI" pitchFamily="50" charset="-128"/>
                <a:ea typeface="Meiryo UI" pitchFamily="50" charset="-128"/>
                <a:cs typeface="Meiryo UI" pitchFamily="50" charset="-128"/>
              </a:rPr>
              <a:t>＜実績</a:t>
            </a:r>
            <a:r>
              <a:rPr lang="ja-JP" altLang="en-US" sz="1400" dirty="0">
                <a:latin typeface="Meiryo UI" pitchFamily="50" charset="-128"/>
                <a:ea typeface="Meiryo UI" pitchFamily="50" charset="-128"/>
                <a:cs typeface="Meiryo UI" pitchFamily="50" charset="-128"/>
              </a:rPr>
              <a:t>＞</a:t>
            </a:r>
            <a:endParaRPr lang="en-US" altLang="ja-JP" sz="1400" dirty="0">
              <a:latin typeface="Meiryo UI" pitchFamily="50" charset="-128"/>
              <a:ea typeface="Meiryo UI" pitchFamily="50" charset="-128"/>
              <a:cs typeface="Meiryo UI" pitchFamily="50" charset="-128"/>
            </a:endParaRPr>
          </a:p>
        </p:txBody>
      </p:sp>
      <p:sp>
        <p:nvSpPr>
          <p:cNvPr id="53" name="テキスト ボックス 52"/>
          <p:cNvSpPr txBox="1"/>
          <p:nvPr/>
        </p:nvSpPr>
        <p:spPr>
          <a:xfrm>
            <a:off x="4709932" y="3697345"/>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2022</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0" name="表 29">
            <a:extLst>
              <a:ext uri="{FF2B5EF4-FFF2-40B4-BE49-F238E27FC236}">
                <a16:creationId xmlns:a16="http://schemas.microsoft.com/office/drawing/2014/main" id="{5A3B44A9-211F-4303-96BF-6E304571E275}"/>
              </a:ext>
            </a:extLst>
          </p:cNvPr>
          <p:cNvGraphicFramePr>
            <a:graphicFrameLocks noGrp="1"/>
          </p:cNvGraphicFramePr>
          <p:nvPr>
            <p:extLst>
              <p:ext uri="{D42A27DB-BD31-4B8C-83A1-F6EECF244321}">
                <p14:modId xmlns:p14="http://schemas.microsoft.com/office/powerpoint/2010/main" val="3813805987"/>
              </p:ext>
            </p:extLst>
          </p:nvPr>
        </p:nvGraphicFramePr>
        <p:xfrm>
          <a:off x="4782918" y="5519575"/>
          <a:ext cx="4662243" cy="955776"/>
        </p:xfrm>
        <a:graphic>
          <a:graphicData uri="http://schemas.openxmlformats.org/drawingml/2006/table">
            <a:tbl>
              <a:tblPr firstRow="1" bandRow="1">
                <a:tableStyleId>{5940675A-B579-460E-94D1-54222C63F5DA}</a:tableStyleId>
              </a:tblPr>
              <a:tblGrid>
                <a:gridCol w="1971641">
                  <a:extLst>
                    <a:ext uri="{9D8B030D-6E8A-4147-A177-3AD203B41FA5}">
                      <a16:colId xmlns:a16="http://schemas.microsoft.com/office/drawing/2014/main" val="3757262113"/>
                    </a:ext>
                  </a:extLst>
                </a:gridCol>
                <a:gridCol w="1332961">
                  <a:extLst>
                    <a:ext uri="{9D8B030D-6E8A-4147-A177-3AD203B41FA5}">
                      <a16:colId xmlns:a16="http://schemas.microsoft.com/office/drawing/2014/main" val="1808731930"/>
                    </a:ext>
                  </a:extLst>
                </a:gridCol>
                <a:gridCol w="1357641">
                  <a:extLst>
                    <a:ext uri="{9D8B030D-6E8A-4147-A177-3AD203B41FA5}">
                      <a16:colId xmlns:a16="http://schemas.microsoft.com/office/drawing/2014/main" val="96200084"/>
                    </a:ext>
                  </a:extLst>
                </a:gridCol>
              </a:tblGrid>
              <a:tr h="240163">
                <a:tc>
                  <a:txBody>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40728">
                <a:tc>
                  <a:txBody>
                    <a:bodyPr/>
                    <a:lstStyle/>
                    <a:p>
                      <a:pPr algn="ctr"/>
                      <a:r>
                        <a:rPr kumimoji="1" lang="ja-JP" altLang="en-US" sz="1200" strike="noStrike" dirty="0">
                          <a:solidFill>
                            <a:schemeClr val="tx1"/>
                          </a:solidFill>
                          <a:latin typeface="Meiryo UI" panose="020B0604030504040204" pitchFamily="50" charset="-128"/>
                          <a:ea typeface="Meiryo UI" panose="020B0604030504040204" pitchFamily="50" charset="-128"/>
                        </a:rPr>
                        <a:t>事業参加世帯数（件）</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2,094</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1,629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40728">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購入世帯数（件）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97</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134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64559228"/>
                  </a:ext>
                </a:extLst>
              </a:tr>
            </a:tbl>
          </a:graphicData>
        </a:graphic>
      </p:graphicFrame>
    </p:spTree>
    <p:extLst>
      <p:ext uri="{BB962C8B-B14F-4D97-AF65-F5344CB8AC3E}">
        <p14:creationId xmlns:p14="http://schemas.microsoft.com/office/powerpoint/2010/main" val="333638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63119" y="618565"/>
            <a:ext cx="9769805" cy="611841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nvPr>
        </p:nvGraphicFramePr>
        <p:xfrm>
          <a:off x="253593" y="3946243"/>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sp>
        <p:nvSpPr>
          <p:cNvPr id="40" name="角丸四角形 39"/>
          <p:cNvSpPr/>
          <p:nvPr/>
        </p:nvSpPr>
        <p:spPr>
          <a:xfrm>
            <a:off x="4594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119198" y="1244583"/>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a:t>
            </a:r>
            <a:r>
              <a:rPr lang="ja-JP" altLang="en-US" b="0" i="0" dirty="0" smtClean="0">
                <a:latin typeface="Meiryo UI" pitchFamily="50" charset="-128"/>
                <a:ea typeface="Meiryo UI" pitchFamily="50" charset="-128"/>
                <a:cs typeface="Meiryo UI" pitchFamily="50" charset="-128"/>
              </a:rPr>
              <a:t>発電及び</a:t>
            </a:r>
            <a:r>
              <a:rPr lang="ja-JP" altLang="en-US" b="0" i="0" dirty="0">
                <a:latin typeface="Meiryo UI" pitchFamily="50" charset="-128"/>
                <a:ea typeface="Meiryo UI" pitchFamily="50" charset="-128"/>
                <a:cs typeface="Meiryo UI" pitchFamily="50" charset="-128"/>
              </a:rPr>
              <a:t>蓄電池システムを設置できるよう、メーカー、施工店及び販売店を望ましい行動へ誘導するとともに、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5772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6867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3059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5415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9972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6851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9213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6748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7812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3001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3174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7631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2845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40017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8353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6234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4171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82" name="表 81"/>
          <p:cNvGraphicFramePr>
            <a:graphicFrameLocks noGrp="1"/>
          </p:cNvGraphicFramePr>
          <p:nvPr>
            <p:extLst>
              <p:ext uri="{D42A27DB-BD31-4B8C-83A1-F6EECF244321}">
                <p14:modId xmlns:p14="http://schemas.microsoft.com/office/powerpoint/2010/main" val="2088067453"/>
              </p:ext>
            </p:extLst>
          </p:nvPr>
        </p:nvGraphicFramePr>
        <p:xfrm>
          <a:off x="5441743" y="2217845"/>
          <a:ext cx="3782937" cy="1241635"/>
        </p:xfrm>
        <a:graphic>
          <a:graphicData uri="http://schemas.openxmlformats.org/drawingml/2006/table">
            <a:tbl>
              <a:tblPr firstRow="1" bandRow="1">
                <a:tableStyleId>{5940675A-B579-460E-94D1-54222C63F5DA}</a:tableStyleId>
              </a:tblPr>
              <a:tblGrid>
                <a:gridCol w="703802">
                  <a:extLst>
                    <a:ext uri="{9D8B030D-6E8A-4147-A177-3AD203B41FA5}">
                      <a16:colId xmlns:a16="http://schemas.microsoft.com/office/drawing/2014/main" val="3757262113"/>
                    </a:ext>
                  </a:extLst>
                </a:gridCol>
                <a:gridCol w="615827">
                  <a:extLst>
                    <a:ext uri="{9D8B030D-6E8A-4147-A177-3AD203B41FA5}">
                      <a16:colId xmlns:a16="http://schemas.microsoft.com/office/drawing/2014/main" val="1555019360"/>
                    </a:ext>
                  </a:extLst>
                </a:gridCol>
                <a:gridCol w="615827">
                  <a:extLst>
                    <a:ext uri="{9D8B030D-6E8A-4147-A177-3AD203B41FA5}">
                      <a16:colId xmlns:a16="http://schemas.microsoft.com/office/drawing/2014/main" val="4015490920"/>
                    </a:ext>
                  </a:extLst>
                </a:gridCol>
                <a:gridCol w="615827">
                  <a:extLst>
                    <a:ext uri="{9D8B030D-6E8A-4147-A177-3AD203B41FA5}">
                      <a16:colId xmlns:a16="http://schemas.microsoft.com/office/drawing/2014/main" val="751492307"/>
                    </a:ext>
                  </a:extLst>
                </a:gridCol>
                <a:gridCol w="615827">
                  <a:extLst>
                    <a:ext uri="{9D8B030D-6E8A-4147-A177-3AD203B41FA5}">
                      <a16:colId xmlns:a16="http://schemas.microsoft.com/office/drawing/2014/main" val="543752645"/>
                    </a:ext>
                  </a:extLst>
                </a:gridCol>
                <a:gridCol w="615827">
                  <a:extLst>
                    <a:ext uri="{9D8B030D-6E8A-4147-A177-3AD203B41FA5}">
                      <a16:colId xmlns:a16="http://schemas.microsoft.com/office/drawing/2014/main" val="2055902574"/>
                    </a:ext>
                  </a:extLst>
                </a:gridCol>
              </a:tblGrid>
              <a:tr h="19916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extLst>
                  <a:ext uri="{0D108BD9-81ED-4DB2-BD59-A6C34878D82A}">
                    <a16:rowId xmlns:a16="http://schemas.microsoft.com/office/drawing/2014/main" val="2124491204"/>
                  </a:ext>
                </a:extLst>
              </a:tr>
              <a:tr h="26627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15</a:t>
                      </a:r>
                    </a:p>
                  </a:txBody>
                  <a:tcPr anchor="ctr"/>
                </a:tc>
                <a:extLst>
                  <a:ext uri="{0D108BD9-81ED-4DB2-BD59-A6C34878D82A}">
                    <a16:rowId xmlns:a16="http://schemas.microsoft.com/office/drawing/2014/main" val="3741643912"/>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txBody>
                  <a:tcPr anchor="ctr"/>
                </a:tc>
                <a:extLst>
                  <a:ext uri="{0D108BD9-81ED-4DB2-BD59-A6C34878D82A}">
                    <a16:rowId xmlns:a16="http://schemas.microsoft.com/office/drawing/2014/main" val="3492500959"/>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合計</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68</a:t>
                      </a:r>
                    </a:p>
                  </a:txBody>
                  <a:tcPr anchor="ctr"/>
                </a:tc>
                <a:extLst>
                  <a:ext uri="{0D108BD9-81ED-4DB2-BD59-A6C34878D82A}">
                    <a16:rowId xmlns:a16="http://schemas.microsoft.com/office/drawing/2014/main" val="4236387690"/>
                  </a:ext>
                </a:extLst>
              </a:tr>
            </a:tbl>
          </a:graphicData>
        </a:graphic>
      </p:graphicFrame>
      <p:sp>
        <p:nvSpPr>
          <p:cNvPr id="83" name="テキスト ボックス 82"/>
          <p:cNvSpPr txBox="1"/>
          <p:nvPr/>
        </p:nvSpPr>
        <p:spPr>
          <a:xfrm>
            <a:off x="5322041" y="1944341"/>
            <a:ext cx="160677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＜実績＞登録件数（件）</a:t>
            </a:r>
            <a:endParaRPr lang="en-US" altLang="ja-JP" sz="1000" dirty="0">
              <a:latin typeface="Meiryo UI" pitchFamily="50" charset="-128"/>
              <a:ea typeface="Meiryo UI" pitchFamily="50" charset="-128"/>
              <a:cs typeface="Meiryo UI" pitchFamily="50" charset="-128"/>
            </a:endParaRPr>
          </a:p>
        </p:txBody>
      </p:sp>
      <p:sp>
        <p:nvSpPr>
          <p:cNvPr id="84" name="テキスト ボックス 83"/>
          <p:cNvSpPr txBox="1"/>
          <p:nvPr/>
        </p:nvSpPr>
        <p:spPr>
          <a:xfrm>
            <a:off x="8519075" y="194434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3296124" y="825064"/>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83701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公共施設や民間施設の屋根や遊休地と</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太陽光発電事業者のマッチング等</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a:latin typeface="Meiryo UI" pitchFamily="50" charset="-128"/>
                <a:ea typeface="Meiryo UI" pitchFamily="50" charset="-128"/>
                <a:cs typeface="Meiryo UI" pitchFamily="50" charset="-128"/>
              </a:rPr>
              <a:t>◆市町村には、屋根・土地貸し事業制度に関する助言を行うなどして、　　　</a:t>
            </a:r>
            <a:endParaRPr lang="en-US" altLang="ja-JP" b="0" i="0" dirty="0">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市町村施設における太陽光発電事業を支援します。</a:t>
            </a:r>
            <a:endParaRPr lang="en-US" altLang="ja-JP" b="0" i="0" dirty="0">
              <a:latin typeface="Meiryo UI" pitchFamily="50" charset="-128"/>
              <a:ea typeface="Meiryo UI" pitchFamily="50" charset="-128"/>
              <a:cs typeface="Meiryo UI" pitchFamily="50" charset="-128"/>
            </a:endParaRPr>
          </a:p>
          <a:p>
            <a:pPr marL="82550" indent="-82550" eaLnBrk="1" hangingPunct="1"/>
            <a:r>
              <a:rPr lang="ja-JP" altLang="en-US" b="0" i="0" dirty="0">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a:latin typeface="Meiryo UI" pitchFamily="50" charset="-128"/>
              <a:ea typeface="Meiryo UI" pitchFamily="50" charset="-128"/>
              <a:cs typeface="Meiryo UI" pitchFamily="50" charset="-128"/>
            </a:endParaRPr>
          </a:p>
          <a:p>
            <a:pPr marL="82550" indent="-82550"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希望する屋根・土地等のマッチングを進めます。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屋根貸し・土地貸し事業とは</a:t>
            </a:r>
            <a:endParaRPr lang="en-US" altLang="ja-JP" sz="1000" dirty="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en-US" altLang="ja-JP" sz="1400" b="1" i="1" dirty="0">
              <a:solidFill>
                <a:schemeClr val="tx1"/>
              </a:solidFill>
              <a:latin typeface="Meiryo UI" panose="020B0604030504040204" pitchFamily="50" charset="-128"/>
              <a:ea typeface="Meiryo UI" panose="020B0604030504040204" pitchFamily="50" charset="-128"/>
              <a:cs typeface="Times New Roman"/>
            </a:endParaRPr>
          </a:p>
          <a:p>
            <a:pPr algn="ctr"/>
            <a:endParaRPr lang="en-US" altLang="ja-JP" sz="400" b="1" i="1" dirty="0">
              <a:solidFill>
                <a:schemeClr val="tx1"/>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chemeClr val="tx1"/>
                </a:solidFill>
                <a:latin typeface="Meiryo UI" pitchFamily="50" charset="-128"/>
                <a:ea typeface="Meiryo UI" pitchFamily="50" charset="-128"/>
                <a:cs typeface="Meiryo UI" pitchFamily="50" charset="-128"/>
              </a:rPr>
              <a:t>府民、民間事業者と発電事業者のマッチング</a:t>
            </a:r>
            <a:endParaRPr lang="ja-JP" altLang="en-US" sz="1100" b="1"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chemeClr val="tx1"/>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太陽光発電事業者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府民、市町村、民間事業者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l="4831" r="12026"/>
          <a:stretch/>
        </p:blipFill>
        <p:spPr>
          <a:xfrm>
            <a:off x="5055882" y="5645969"/>
            <a:ext cx="3561357" cy="941782"/>
          </a:xfrm>
          <a:prstGeom prst="rect">
            <a:avLst/>
          </a:prstGeom>
          <a:ln>
            <a:solidFill>
              <a:schemeClr val="accent6">
                <a:lumMod val="75000"/>
              </a:schemeClr>
            </a:solidFill>
          </a:ln>
        </p:spPr>
      </p:pic>
      <p:sp>
        <p:nvSpPr>
          <p:cNvPr id="38" name="角丸四角形 37"/>
          <p:cNvSpPr/>
          <p:nvPr/>
        </p:nvSpPr>
        <p:spPr>
          <a:xfrm>
            <a:off x="8694702" y="5738809"/>
            <a:ext cx="1060334" cy="615696"/>
          </a:xfrm>
          <a:prstGeom prst="roundRect">
            <a:avLst>
              <a:gd name="adj" fmla="val 0"/>
            </a:avLst>
          </a:prstGeom>
          <a:noFill/>
          <a:ln w="12700">
            <a:solidFill>
              <a:schemeClr val="accent6">
                <a:lumMod val="75000"/>
              </a:schemeClr>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〇発電開始</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a:solidFill>
                  <a:schemeClr val="tx1"/>
                </a:solidFill>
                <a:latin typeface="Meiryo UI" pitchFamily="50" charset="-128"/>
                <a:ea typeface="Meiryo UI" pitchFamily="50" charset="-128"/>
                <a:cs typeface="Meiryo UI" pitchFamily="50" charset="-128"/>
              </a:rPr>
              <a:t>2015</a:t>
            </a:r>
            <a:r>
              <a:rPr lang="ja-JP" altLang="en-US" sz="1000" kern="100" dirty="0">
                <a:solidFill>
                  <a:schemeClr val="tx1"/>
                </a:solidFill>
                <a:latin typeface="Meiryo UI" pitchFamily="50" charset="-128"/>
                <a:ea typeface="Meiryo UI" pitchFamily="50" charset="-128"/>
                <a:cs typeface="Meiryo UI" pitchFamily="50" charset="-128"/>
              </a:rPr>
              <a:t>年８月</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〇出力</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約</a:t>
            </a:r>
            <a:r>
              <a:rPr lang="en-US" altLang="ja-JP" sz="1000" kern="100" dirty="0">
                <a:solidFill>
                  <a:schemeClr val="tx1"/>
                </a:solidFill>
                <a:latin typeface="Meiryo UI" pitchFamily="50" charset="-128"/>
                <a:ea typeface="Meiryo UI" pitchFamily="50" charset="-128"/>
                <a:cs typeface="Meiryo UI" pitchFamily="50" charset="-128"/>
              </a:rPr>
              <a:t>1,000kW</a:t>
            </a:r>
          </a:p>
        </p:txBody>
      </p:sp>
      <p:sp>
        <p:nvSpPr>
          <p:cNvPr id="42" name="テキスト ボックス 41"/>
          <p:cNvSpPr txBox="1"/>
          <p:nvPr/>
        </p:nvSpPr>
        <p:spPr>
          <a:xfrm>
            <a:off x="4825682" y="4962088"/>
            <a:ext cx="5343559" cy="692497"/>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◆大阪府がコーディネート役となり、岸和田市や池を所有する土地改良区、</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発電事業者と検討を進め、府内で初めて水上太陽光発電事業を実施</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しました。</a:t>
            </a: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岸和田市傍示池の太陽光発電設備</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号＠神於山</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50657" y="565270"/>
            <a:ext cx="4821158"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601652"/>
            <a:ext cx="3340107" cy="37081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0230" y="1355389"/>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と連携して低利のクレジットを実施しています。</a:t>
            </a:r>
          </a:p>
        </p:txBody>
      </p:sp>
      <p:sp>
        <p:nvSpPr>
          <p:cNvPr id="53" name="テキスト ボックス 52"/>
          <p:cNvSpPr txBox="1"/>
          <p:nvPr/>
        </p:nvSpPr>
        <p:spPr>
          <a:xfrm>
            <a:off x="147738" y="1856173"/>
            <a:ext cx="4655183" cy="1061829"/>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2016</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2.10%</a:t>
            </a:r>
            <a:r>
              <a:rPr lang="ja-JP" altLang="en-US" sz="1050" dirty="0">
                <a:latin typeface="Meiryo UI" pitchFamily="50" charset="-128"/>
                <a:ea typeface="Meiryo UI" pitchFamily="50" charset="-128"/>
                <a:cs typeface="Meiryo UI" pitchFamily="50" charset="-128"/>
              </a:rPr>
              <a:t>（固定）（</a:t>
            </a:r>
            <a:r>
              <a:rPr lang="en-US" altLang="ja-JP" sz="1050" dirty="0">
                <a:latin typeface="Meiryo UI" pitchFamily="50" charset="-128"/>
                <a:ea typeface="Meiryo UI" pitchFamily="50" charset="-128"/>
                <a:cs typeface="Meiryo UI" pitchFamily="50" charset="-128"/>
              </a:rPr>
              <a:t>2018</a:t>
            </a:r>
            <a:r>
              <a:rPr lang="ja-JP" altLang="en-US" sz="1050" dirty="0">
                <a:latin typeface="Meiryo UI" pitchFamily="50" charset="-128"/>
                <a:ea typeface="Meiryo UI" pitchFamily="50" charset="-128"/>
                <a:cs typeface="Meiryo UI" pitchFamily="50" charset="-128"/>
              </a:rPr>
              <a:t>年度　年</a:t>
            </a:r>
            <a:r>
              <a:rPr lang="en-US" altLang="ja-JP" sz="1050" dirty="0">
                <a:latin typeface="Meiryo UI" pitchFamily="50" charset="-128"/>
                <a:ea typeface="Meiryo UI" pitchFamily="50" charset="-128"/>
                <a:cs typeface="Meiryo UI" pitchFamily="50" charset="-128"/>
              </a:rPr>
              <a:t>2.05</a:t>
            </a:r>
            <a:r>
              <a:rPr lang="ja-JP" altLang="en-US" sz="1050" dirty="0">
                <a:latin typeface="Meiryo UI" pitchFamily="50" charset="-128"/>
                <a:ea typeface="Meiryo UI" pitchFamily="50" charset="-128"/>
                <a:cs typeface="Meiryo UI" pitchFamily="50" charset="-128"/>
              </a:rPr>
              <a:t>％（固定））</a:t>
            </a:r>
          </a:p>
          <a:p>
            <a:pPr marL="87313" indent="-87313"/>
            <a:r>
              <a:rPr lang="ja-JP" altLang="en-US" sz="1050" dirty="0">
                <a:latin typeface="Meiryo UI" pitchFamily="50" charset="-128"/>
                <a:ea typeface="Meiryo UI" pitchFamily="50" charset="-128"/>
                <a:cs typeface="Meiryo UI" pitchFamily="50" charset="-128"/>
              </a:rPr>
              <a:t>・対象設備：太陽光発電設備（上記事業の登録パネルメーカー製　</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4" name="テキスト ボックス 53"/>
          <p:cNvSpPr txBox="1"/>
          <p:nvPr/>
        </p:nvSpPr>
        <p:spPr>
          <a:xfrm>
            <a:off x="111529" y="3357230"/>
            <a:ext cx="4655181" cy="1423467"/>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2021</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1.95%</a:t>
            </a:r>
            <a:r>
              <a:rPr lang="ja-JP" altLang="en-US" sz="1050" dirty="0">
                <a:latin typeface="Meiryo UI" pitchFamily="50" charset="-128"/>
                <a:ea typeface="Meiryo UI" pitchFamily="50" charset="-128"/>
                <a:cs typeface="Meiryo UI" pitchFamily="50" charset="-128"/>
              </a:rPr>
              <a:t>（固定）</a:t>
            </a:r>
            <a:endParaRPr lang="ja-JP" altLang="en-US" sz="1050" strike="dblStrike"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・対象設備：①太陽光発電設備</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上記事業の登録パネルメーカー製 </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②蓄電池設備</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上記事業の登録蓄電池メーカー製 </a:t>
            </a:r>
            <a:r>
              <a:rPr lang="en-US" altLang="ja-JP" sz="1050" dirty="0">
                <a:latin typeface="Meiryo UI" pitchFamily="50" charset="-128"/>
                <a:ea typeface="Meiryo UI" pitchFamily="50" charset="-128"/>
                <a:cs typeface="Meiryo UI" pitchFamily="50" charset="-128"/>
              </a:rPr>
              <a:t>17kWh</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③家庭用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05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itchFamily="50" charset="-128"/>
                <a:ea typeface="Meiryo UI" pitchFamily="50" charset="-128"/>
                <a:cs typeface="Meiryo UI" pitchFamily="50" charset="-128"/>
              </a:rPr>
              <a:t>冷媒ヒートポンプ給湯器（エコキュート）</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5" name="下矢印 54"/>
          <p:cNvSpPr/>
          <p:nvPr/>
        </p:nvSpPr>
        <p:spPr>
          <a:xfrm>
            <a:off x="735881" y="2988931"/>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p:cNvSpPr txBox="1"/>
          <p:nvPr/>
        </p:nvSpPr>
        <p:spPr>
          <a:xfrm>
            <a:off x="2466001" y="2926343"/>
            <a:ext cx="2300710" cy="430887"/>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　金利低減</a:t>
            </a:r>
            <a:endParaRPr lang="en-US" altLang="ja-JP" sz="1100" strike="dblStrike"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対象設備拡大（</a:t>
            </a:r>
            <a:r>
              <a:rPr lang="en-US" altLang="ja-JP" sz="1100" dirty="0">
                <a:latin typeface="Meiryo UI" pitchFamily="50" charset="-128"/>
                <a:ea typeface="Meiryo UI" pitchFamily="50" charset="-128"/>
                <a:cs typeface="Meiryo UI" pitchFamily="50" charset="-128"/>
              </a:rPr>
              <a:t>2019</a:t>
            </a:r>
            <a:r>
              <a:rPr lang="ja-JP" altLang="en-US" sz="1100" dirty="0">
                <a:latin typeface="Meiryo UI" pitchFamily="50" charset="-128"/>
                <a:ea typeface="Meiryo UI" pitchFamily="50" charset="-128"/>
                <a:cs typeface="Meiryo UI" pitchFamily="50" charset="-128"/>
              </a:rPr>
              <a:t>年度より）</a:t>
            </a:r>
          </a:p>
        </p:txBody>
      </p:sp>
      <p:sp>
        <p:nvSpPr>
          <p:cNvPr id="57" name="正方形/長方形 56"/>
          <p:cNvSpPr/>
          <p:nvPr/>
        </p:nvSpPr>
        <p:spPr>
          <a:xfrm>
            <a:off x="2062960" y="1087428"/>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58" name="表 57"/>
          <p:cNvGraphicFramePr>
            <a:graphicFrameLocks noGrp="1"/>
          </p:cNvGraphicFramePr>
          <p:nvPr>
            <p:extLst>
              <p:ext uri="{D42A27DB-BD31-4B8C-83A1-F6EECF244321}">
                <p14:modId xmlns:p14="http://schemas.microsoft.com/office/powerpoint/2010/main" val="851451585"/>
              </p:ext>
            </p:extLst>
          </p:nvPr>
        </p:nvGraphicFramePr>
        <p:xfrm>
          <a:off x="69265" y="5703109"/>
          <a:ext cx="3102806" cy="792480"/>
        </p:xfrm>
        <a:graphic>
          <a:graphicData uri="http://schemas.openxmlformats.org/drawingml/2006/table">
            <a:tbl>
              <a:tblPr firstRow="1" bandRow="1">
                <a:tableStyleId>{5940675A-B579-460E-94D1-54222C63F5DA}</a:tableStyleId>
              </a:tblPr>
              <a:tblGrid>
                <a:gridCol w="577266">
                  <a:extLst>
                    <a:ext uri="{9D8B030D-6E8A-4147-A177-3AD203B41FA5}">
                      <a16:colId xmlns:a16="http://schemas.microsoft.com/office/drawing/2014/main" val="3757262113"/>
                    </a:ext>
                  </a:extLst>
                </a:gridCol>
                <a:gridCol w="505108">
                  <a:extLst>
                    <a:ext uri="{9D8B030D-6E8A-4147-A177-3AD203B41FA5}">
                      <a16:colId xmlns:a16="http://schemas.microsoft.com/office/drawing/2014/main" val="1555019360"/>
                    </a:ext>
                  </a:extLst>
                </a:gridCol>
                <a:gridCol w="505108">
                  <a:extLst>
                    <a:ext uri="{9D8B030D-6E8A-4147-A177-3AD203B41FA5}">
                      <a16:colId xmlns:a16="http://schemas.microsoft.com/office/drawing/2014/main" val="4015490920"/>
                    </a:ext>
                  </a:extLst>
                </a:gridCol>
                <a:gridCol w="505108">
                  <a:extLst>
                    <a:ext uri="{9D8B030D-6E8A-4147-A177-3AD203B41FA5}">
                      <a16:colId xmlns:a16="http://schemas.microsoft.com/office/drawing/2014/main" val="555316880"/>
                    </a:ext>
                  </a:extLst>
                </a:gridCol>
                <a:gridCol w="505108">
                  <a:extLst>
                    <a:ext uri="{9D8B030D-6E8A-4147-A177-3AD203B41FA5}">
                      <a16:colId xmlns:a16="http://schemas.microsoft.com/office/drawing/2014/main" val="695311743"/>
                    </a:ext>
                  </a:extLst>
                </a:gridCol>
                <a:gridCol w="505108">
                  <a:extLst>
                    <a:ext uri="{9D8B030D-6E8A-4147-A177-3AD203B41FA5}">
                      <a16:colId xmlns:a16="http://schemas.microsoft.com/office/drawing/2014/main" val="10767129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2124491204"/>
                  </a:ext>
                </a:extLst>
              </a:tr>
            </a:tbl>
          </a:graphicData>
        </a:graphic>
      </p:graphicFrame>
      <p:sp>
        <p:nvSpPr>
          <p:cNvPr id="59" name="テキスト ボックス 58"/>
          <p:cNvSpPr txBox="1"/>
          <p:nvPr/>
        </p:nvSpPr>
        <p:spPr>
          <a:xfrm>
            <a:off x="7430" y="5456887"/>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604119" y="546976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正方形/長方形 39"/>
          <p:cNvSpPr/>
          <p:nvPr/>
        </p:nvSpPr>
        <p:spPr>
          <a:xfrm>
            <a:off x="6008915" y="1256142"/>
            <a:ext cx="3817000" cy="184666"/>
          </a:xfrm>
          <a:prstGeom prst="rect">
            <a:avLst/>
          </a:prstGeom>
        </p:spPr>
        <p:txBody>
          <a:bodyPr wrap="square" lIns="0" tIns="0" rIns="0" bIns="0" anchor="ctr" anchorCtr="1">
            <a:spAutoFit/>
          </a:body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4442" y="4383933"/>
            <a:ext cx="1623822" cy="2395139"/>
          </a:xfrm>
          <a:prstGeom prst="rect">
            <a:avLst/>
          </a:prstGeom>
        </p:spPr>
      </p:pic>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69601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＜屋根貸しによる設置施設＞</a:t>
            </a:r>
            <a:endParaRPr lang="en-US" altLang="ja-JP" sz="1300" b="1" dirty="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府・市有施設の屋根貸しによる太陽光パネル設置促進事業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1184940"/>
          </a:xfrm>
          <a:prstGeom prst="rect">
            <a:avLst/>
          </a:prstGeom>
        </p:spPr>
        <p:txBody>
          <a:bodyPr wrap="square">
            <a:spAutoFit/>
          </a:bodyPr>
          <a:lstStyle/>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災害時や計画停電時等の非常時</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太陽光発電の稼働状況のデータ等を用いた教育プログラム</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r>
              <a:rPr lang="ja-JP" altLang="en-US" sz="1100" dirty="0">
                <a:effectLst/>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・地域イベントにて、太陽光発電の概要、非常用コンセントの操作等の説明を実施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sp>
        <p:nvSpPr>
          <p:cNvPr id="42" name="テキスト ボックス 28"/>
          <p:cNvSpPr txBox="1">
            <a:spLocks noChangeArrowheads="1"/>
          </p:cNvSpPr>
          <p:nvPr/>
        </p:nvSpPr>
        <p:spPr bwMode="auto">
          <a:xfrm>
            <a:off x="5201352" y="6536794"/>
            <a:ext cx="1893744" cy="169277"/>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100" b="0" i="0" dirty="0">
                <a:latin typeface="Meiryo UI" pitchFamily="50" charset="-128"/>
                <a:ea typeface="Meiryo UI" pitchFamily="50" charset="-128"/>
                <a:cs typeface="Meiryo UI" pitchFamily="50" charset="-128"/>
              </a:rPr>
              <a:t>設置例</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大阪市立東桃谷小学校</a:t>
            </a:r>
            <a:endParaRPr lang="en-US" altLang="ja-JP" sz="1050" b="0" i="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水みらいセンター</a:t>
            </a: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6774" y="2611021"/>
            <a:ext cx="1940219" cy="1097535"/>
          </a:xfrm>
          <a:prstGeom prst="rect">
            <a:avLst/>
          </a:prstGeom>
        </p:spPr>
      </p:pic>
      <p:pic>
        <p:nvPicPr>
          <p:cNvPr id="36" name="図 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93612" y="2561480"/>
            <a:ext cx="1883620" cy="1105820"/>
          </a:xfrm>
          <a:prstGeom prst="rect">
            <a:avLst/>
          </a:prstGeom>
        </p:spPr>
      </p:pic>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豊中上津島住宅</a:t>
            </a:r>
          </a:p>
        </p:txBody>
      </p:sp>
      <p:pic>
        <p:nvPicPr>
          <p:cNvPr id="44" name="図 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7267" y="1151433"/>
            <a:ext cx="1940219" cy="1129740"/>
          </a:xfrm>
          <a:prstGeom prst="rect">
            <a:avLst/>
          </a:prstGeom>
        </p:spPr>
      </p:pic>
      <p:pic>
        <p:nvPicPr>
          <p:cNvPr id="24" name="図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6863" y="5571101"/>
            <a:ext cx="1241389" cy="931042"/>
          </a:xfrm>
          <a:prstGeom prst="rect">
            <a:avLst/>
          </a:prstGeom>
          <a:ln>
            <a:noFill/>
          </a:ln>
        </p:spPr>
      </p:pic>
      <p:sp>
        <p:nvSpPr>
          <p:cNvPr id="26" name="テキスト ボックス 25"/>
          <p:cNvSpPr txBox="1"/>
          <p:nvPr/>
        </p:nvSpPr>
        <p:spPr>
          <a:xfrm>
            <a:off x="5838206" y="684235"/>
            <a:ext cx="285755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3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正方形/長方形 27">
            <a:extLst>
              <a:ext uri="{FF2B5EF4-FFF2-40B4-BE49-F238E27FC236}">
                <a16:creationId xmlns:a16="http://schemas.microsoft.com/office/drawing/2014/main" id="{AD68F1E0-7334-435F-8FD3-9C9580381E91}"/>
              </a:ext>
            </a:extLst>
          </p:cNvPr>
          <p:cNvSpPr/>
          <p:nvPr/>
        </p:nvSpPr>
        <p:spPr>
          <a:xfrm>
            <a:off x="4949366" y="4102617"/>
            <a:ext cx="4795638" cy="492443"/>
          </a:xfrm>
          <a:prstGeom prst="rect">
            <a:avLst/>
          </a:prstGeom>
        </p:spPr>
        <p:txBody>
          <a:bodyPr wrap="square">
            <a:spAutoFit/>
          </a:bodyPr>
          <a:lstStyle/>
          <a:p>
            <a:pPr marL="93663" indent="-93663"/>
            <a:r>
              <a:rPr lang="ja-JP" altLang="en-US" sz="1300" dirty="0">
                <a:latin typeface="Meiryo UI" pitchFamily="50" charset="-128"/>
                <a:ea typeface="Meiryo UI" pitchFamily="50" charset="-128"/>
                <a:cs typeface="Meiryo UI" pitchFamily="50" charset="-128"/>
              </a:rPr>
              <a:t>◆大阪市では、小中学校の校舎の屋上に</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a:t>
            </a:r>
            <a:endParaRPr lang="en-US" altLang="ja-JP" sz="1300" dirty="0">
              <a:latin typeface="Meiryo UI" pitchFamily="50" charset="-128"/>
              <a:ea typeface="Meiryo UI" pitchFamily="50" charset="-128"/>
              <a:cs typeface="Meiryo UI" pitchFamily="50" charset="-128"/>
            </a:endParaRPr>
          </a:p>
          <a:p>
            <a:pPr marL="93663" indent="-93663"/>
            <a:r>
              <a:rPr lang="ja-JP" altLang="en-US" sz="1300" dirty="0">
                <a:latin typeface="Meiryo UI" pitchFamily="50" charset="-128"/>
                <a:ea typeface="Meiryo UI" pitchFamily="50" charset="-128"/>
                <a:cs typeface="Meiryo UI" pitchFamily="50" charset="-128"/>
              </a:rPr>
              <a:t>　　の</a:t>
            </a: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年間で太陽光発電設備を順次設置しました。</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7233010" y="5488744"/>
            <a:ext cx="2433504" cy="104804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r>
              <a:rPr lang="ja-JP" altLang="en-US" sz="1000" dirty="0" smtClean="0">
                <a:solidFill>
                  <a:schemeClr val="tx1"/>
                </a:solidFill>
                <a:latin typeface="Meiryo UI" pitchFamily="50" charset="-128"/>
                <a:ea typeface="Meiryo UI" pitchFamily="50" charset="-128"/>
                <a:cs typeface="Meiryo UI" pitchFamily="50" charset="-128"/>
              </a:rPr>
              <a:t>の設置</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●施設数：</a:t>
            </a:r>
            <a:r>
              <a:rPr lang="en-US" altLang="ja-JP" sz="1000" dirty="0">
                <a:solidFill>
                  <a:schemeClr val="tx1"/>
                </a:solidFill>
                <a:latin typeface="Meiryo UI" pitchFamily="50" charset="-128"/>
                <a:ea typeface="Meiryo UI" pitchFamily="50" charset="-128"/>
                <a:cs typeface="Meiryo UI" pitchFamily="50" charset="-128"/>
              </a:rPr>
              <a:t>181</a:t>
            </a:r>
            <a:r>
              <a:rPr lang="ja-JP" altLang="en-US" sz="1000" dirty="0">
                <a:solidFill>
                  <a:schemeClr val="tx1"/>
                </a:solidFill>
                <a:latin typeface="Meiryo UI" pitchFamily="50" charset="-128"/>
                <a:ea typeface="Meiryo UI" pitchFamily="50" charset="-128"/>
                <a:cs typeface="Meiryo UI" pitchFamily="50" charset="-128"/>
              </a:rPr>
              <a:t>校</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●容量：</a:t>
            </a:r>
            <a:r>
              <a:rPr lang="en-US" altLang="ja-JP" sz="1000" dirty="0">
                <a:solidFill>
                  <a:schemeClr val="tx1"/>
                </a:solidFill>
                <a:latin typeface="Meiryo UI" pitchFamily="50" charset="-128"/>
                <a:ea typeface="Meiryo UI" pitchFamily="50" charset="-128"/>
                <a:cs typeface="Meiryo UI" pitchFamily="50" charset="-128"/>
              </a:rPr>
              <a:t>6,779kW</a:t>
            </a: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年度発電実績＞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●発電量：</a:t>
            </a:r>
            <a:r>
              <a:rPr lang="en-US" altLang="ja-JP" sz="1000" dirty="0">
                <a:solidFill>
                  <a:schemeClr val="tx1"/>
                </a:solidFill>
                <a:latin typeface="Meiryo UI" pitchFamily="50" charset="-128"/>
                <a:ea typeface="Meiryo UI" pitchFamily="50" charset="-128"/>
                <a:cs typeface="Meiryo UI" pitchFamily="50" charset="-128"/>
              </a:rPr>
              <a:t>6,759MWh</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27" name="円/楕円 30">
            <a:extLst>
              <a:ext uri="{FF2B5EF4-FFF2-40B4-BE49-F238E27FC236}">
                <a16:creationId xmlns:a16="http://schemas.microsoft.com/office/drawing/2014/main" id="{E467462B-F4DE-4470-A8B7-BD473060FD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5833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805705"/>
            <a:ext cx="9518072" cy="54784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6</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smtClean="0">
                <a:latin typeface="Meiryo UI" panose="020B0604030504040204" pitchFamily="50" charset="-128"/>
                <a:ea typeface="Meiryo UI" panose="020B0604030504040204" pitchFamily="50" charset="-128"/>
                <a:cs typeface="Arial" panose="020B0604020202020204" pitchFamily="34" charset="0"/>
              </a:rPr>
              <a:t>8</a:t>
            </a:r>
            <a:endParaRPr lang="en-US"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9</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smtClean="0">
                <a:latin typeface="Meiryo UI" panose="020B0604030504040204" pitchFamily="50" charset="-128"/>
                <a:ea typeface="Meiryo UI" panose="020B0604030504040204" pitchFamily="50" charset="-128"/>
                <a:cs typeface="Arial" panose="020B0604020202020204" pitchFamily="34" charset="0"/>
              </a:rPr>
              <a:t>10</a:t>
            </a:r>
            <a:endParaRPr lang="ja-JP"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11</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取組の進捗</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状況</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smtClean="0">
                <a:latin typeface="Meiryo UI" panose="020B0604030504040204" pitchFamily="50" charset="-128"/>
                <a:ea typeface="Meiryo UI" panose="020B0604030504040204" pitchFamily="50" charset="-128"/>
                <a:cs typeface="Arial" panose="020B0604020202020204" pitchFamily="34" charset="0"/>
              </a:rPr>
              <a:t>69</a:t>
            </a:r>
            <a:r>
              <a:rPr lang="ja-JP" altLang="en-US" sz="2400" b="1" kern="1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4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65976"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5016058" y="561555"/>
            <a:ext cx="4816867"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府・市有施設における太陽光発電の導入</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400" b="1" dirty="0">
                <a:solidFill>
                  <a:schemeClr val="tx1"/>
                </a:solidFill>
                <a:latin typeface="Meiryo UI" pitchFamily="50" charset="-128"/>
                <a:ea typeface="Meiryo UI" pitchFamily="50" charset="-128"/>
                <a:cs typeface="Meiryo UI" pitchFamily="50" charset="-128"/>
              </a:rPr>
              <a:t>（屋根・土地貸し事業を除く）</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447259"/>
            <a:ext cx="479729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nvPr>
        </p:nvGraphicFramePr>
        <p:xfrm>
          <a:off x="5175130" y="26724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353231"/>
            <a:ext cx="4885330" cy="892552"/>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◆大阪市は、市民・事業者の環境問題に対する意識を高めるため、</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区役所や学校等の市有施設へ、国の補助金等を活用し独自に</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太陽光発電設備を設置しています。</a:t>
            </a:r>
          </a:p>
          <a:p>
            <a:pPr marL="177800" indent="-177800"/>
            <a:endParaRPr lang="ja-JP" altLang="en-US" sz="1300" dirty="0">
              <a:latin typeface="Meiryo UI" pitchFamily="50" charset="-128"/>
              <a:ea typeface="Meiryo UI" pitchFamily="50" charset="-128"/>
              <a:cs typeface="Meiryo UI" pitchFamily="50" charset="-128"/>
            </a:endParaRPr>
          </a:p>
        </p:txBody>
      </p:sp>
      <p:sp>
        <p:nvSpPr>
          <p:cNvPr id="38" name="角丸四角形 37"/>
          <p:cNvSpPr/>
          <p:nvPr/>
        </p:nvSpPr>
        <p:spPr>
          <a:xfrm>
            <a:off x="7309047" y="2031892"/>
            <a:ext cx="2503328" cy="34748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2020</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導入実績（大阪府）＞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77</a:t>
            </a:r>
            <a:r>
              <a:rPr lang="ja-JP" altLang="en-US" sz="1100" dirty="0" smtClean="0">
                <a:solidFill>
                  <a:schemeClr val="tx1"/>
                </a:solidFill>
                <a:latin typeface="Meiryo UI" pitchFamily="50" charset="-128"/>
                <a:ea typeface="Meiryo UI" pitchFamily="50" charset="-128"/>
                <a:cs typeface="Meiryo UI" pitchFamily="50" charset="-128"/>
              </a:rPr>
              <a:t>施設</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12,960kW</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073709" y="2377019"/>
            <a:ext cx="4305843"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＜下水処理場の導入例＞</a:t>
            </a:r>
          </a:p>
        </p:txBody>
      </p:sp>
      <p:sp>
        <p:nvSpPr>
          <p:cNvPr id="15" name="角丸四角形 14"/>
          <p:cNvSpPr/>
          <p:nvPr/>
        </p:nvSpPr>
        <p:spPr>
          <a:xfrm>
            <a:off x="6633126" y="6037877"/>
            <a:ext cx="2726761" cy="47787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2020</a:t>
            </a:r>
            <a:r>
              <a:rPr lang="ja-JP" altLang="en-US" sz="1100" dirty="0">
                <a:solidFill>
                  <a:schemeClr val="tx1"/>
                </a:solidFill>
                <a:latin typeface="Meiryo UI" pitchFamily="50" charset="-128"/>
                <a:ea typeface="Meiryo UI" pitchFamily="50" charset="-128"/>
                <a:cs typeface="Meiryo UI" pitchFamily="50" charset="-128"/>
              </a:rPr>
              <a:t>年度導入実績（大阪市）＞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120</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a:solidFill>
                  <a:schemeClr val="tx1"/>
                </a:solidFill>
                <a:latin typeface="Meiryo UI" pitchFamily="50" charset="-128"/>
                <a:ea typeface="Meiryo UI" pitchFamily="50" charset="-128"/>
                <a:cs typeface="Meiryo UI" pitchFamily="50" charset="-128"/>
              </a:rPr>
              <a:t>2,391kW</a:t>
            </a:r>
            <a:r>
              <a:rPr lang="ja-JP" altLang="en-US" sz="1100" dirty="0">
                <a:solidFill>
                  <a:schemeClr val="tx1"/>
                </a:solidFill>
                <a:latin typeface="Meiryo UI" pitchFamily="50" charset="-128"/>
                <a:ea typeface="Meiryo UI" pitchFamily="50" charset="-128"/>
                <a:cs typeface="Meiryo UI" pitchFamily="50" charset="-128"/>
              </a:rPr>
              <a:t>（市立小学校ほか）</a:t>
            </a:r>
          </a:p>
        </p:txBody>
      </p:sp>
      <p:sp>
        <p:nvSpPr>
          <p:cNvPr id="16" name="テキスト ボックス 15"/>
          <p:cNvSpPr txBox="1"/>
          <p:nvPr/>
        </p:nvSpPr>
        <p:spPr>
          <a:xfrm>
            <a:off x="8010938" y="1245734"/>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nvPr>
        </p:nvGraphicFramePr>
        <p:xfrm>
          <a:off x="146341" y="2096992"/>
          <a:ext cx="4717667" cy="1872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堺太陽光発電所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大阪ひかりの森プロジェクト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大阪ひかりの泉プロジェクト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184490"/>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夢洲メガソーラー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（大阪ひかりの森プロジェクト）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164209"/>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咲洲メガソーラー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（大阪ひかりの泉プロジェクト）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562906"/>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泉大津大規模太陽光発電施設</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49" y="4031278"/>
            <a:ext cx="2083809" cy="1116681"/>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973" y="4031278"/>
            <a:ext cx="1993220" cy="112066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949" y="5520423"/>
            <a:ext cx="2067902" cy="1090107"/>
          </a:xfrm>
          <a:prstGeom prst="rect">
            <a:avLst/>
          </a:prstGeom>
        </p:spPr>
      </p:pic>
      <p:sp>
        <p:nvSpPr>
          <p:cNvPr id="29" name="テキスト ボックス 28"/>
          <p:cNvSpPr txBox="1"/>
          <p:nvPr/>
        </p:nvSpPr>
        <p:spPr>
          <a:xfrm>
            <a:off x="51593" y="1852579"/>
            <a:ext cx="2227285" cy="297781"/>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＜土地貸しによる設置施設＞</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416210" y="641936"/>
            <a:ext cx="4241560" cy="5323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府・市有施設の土地貸しによる太陽光パネル</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577164"/>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恩智川治水緑地　池島</a:t>
            </a:r>
            <a:r>
              <a:rPr lang="en-US" altLang="ja-JP" sz="1100" kern="100" dirty="0">
                <a:solidFill>
                  <a:schemeClr val="tx1"/>
                </a:solidFill>
                <a:latin typeface="Meiryo UI" pitchFamily="50" charset="-128"/>
                <a:ea typeface="Meiryo UI" pitchFamily="50" charset="-128"/>
                <a:cs typeface="Meiryo UI" pitchFamily="50" charset="-128"/>
              </a:rPr>
              <a:t>Ⅱ</a:t>
            </a:r>
            <a:r>
              <a:rPr lang="ja-JP" altLang="en-US" sz="1100" kern="100" dirty="0">
                <a:solidFill>
                  <a:schemeClr val="tx1"/>
                </a:solidFill>
                <a:latin typeface="Meiryo UI" pitchFamily="50" charset="-128"/>
                <a:ea typeface="Meiryo UI" pitchFamily="50" charset="-128"/>
                <a:cs typeface="Meiryo UI" pitchFamily="50" charset="-128"/>
              </a:rPr>
              <a:t>期地区</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973" y="5515316"/>
            <a:ext cx="2035281" cy="1113809"/>
          </a:xfrm>
          <a:prstGeom prst="rect">
            <a:avLst/>
          </a:prstGeom>
        </p:spPr>
      </p:pic>
      <p:sp>
        <p:nvSpPr>
          <p:cNvPr id="31" name="テキスト ボックス 30"/>
          <p:cNvSpPr txBox="1"/>
          <p:nvPr/>
        </p:nvSpPr>
        <p:spPr>
          <a:xfrm>
            <a:off x="3339548" y="1208740"/>
            <a:ext cx="183558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◆廃棄物処分場や河川施設等を活用し、公募等により選定した民間事業者による太陽光発電設備の設置を進めています。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1" name="円/楕円 30">
            <a:extLst>
              <a:ext uri="{FF2B5EF4-FFF2-40B4-BE49-F238E27FC236}">
                <a16:creationId xmlns:a16="http://schemas.microsoft.com/office/drawing/2014/main" id="{65A6CF53-7C18-436F-A7AF-B74B25468D8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647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79" y="2790825"/>
            <a:ext cx="3190164" cy="38442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3223756" y="3839879"/>
            <a:ext cx="3239153" cy="1909634"/>
            <a:chOff x="7256713" y="4247471"/>
            <a:chExt cx="2954791" cy="1909634"/>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600164"/>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テキスト ボックス 22"/>
            <p:cNvSpPr txBox="1"/>
            <p:nvPr/>
          </p:nvSpPr>
          <p:spPr>
            <a:xfrm>
              <a:off x="7300728" y="5726218"/>
              <a:ext cx="235188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テキスト ボックス 29"/>
          <p:cNvSpPr txBox="1"/>
          <p:nvPr/>
        </p:nvSpPr>
        <p:spPr>
          <a:xfrm>
            <a:off x="44295" y="1202316"/>
            <a:ext cx="9535371" cy="1569660"/>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◆太陽光発電施設の地域との共生を推進する体制「大阪モデル」により、太陽光発電施設の不適切な設置や事業者と地域住民とのトラブル</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spcAft>
                <a:spcPts val="600"/>
              </a:spcAft>
            </a:pPr>
            <a:r>
              <a:rPr lang="ja-JP" altLang="en-US" sz="1300" dirty="0">
                <a:solidFill>
                  <a:prstClr val="black"/>
                </a:solidFill>
                <a:latin typeface="Meiryo UI" pitchFamily="50" charset="-128"/>
                <a:ea typeface="Meiryo UI" pitchFamily="50" charset="-128"/>
                <a:cs typeface="Meiryo UI" pitchFamily="50" charset="-128"/>
              </a:rPr>
              <a:t>　　の未然防止等を図ります。</a:t>
            </a:r>
          </a:p>
          <a:p>
            <a:pPr marL="87313" indent="-87313"/>
            <a:r>
              <a:rPr lang="ja-JP" altLang="en-US" sz="1300" b="1"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法を所管する国、府民と密接な関係を有する市町村及び広域自治体である府が、</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それぞれの役割分担のもと、設置計画</a:t>
            </a:r>
            <a:r>
              <a:rPr lang="ja-JP" altLang="en-US" sz="1300" dirty="0">
                <a:latin typeface="Meiryo UI" pitchFamily="50" charset="-128"/>
                <a:ea typeface="Meiryo UI" pitchFamily="50" charset="-128"/>
                <a:cs typeface="Meiryo UI" pitchFamily="50" charset="-128"/>
              </a:rPr>
              <a:t>を情報共有しトラブルの未然防止を図るとともに、</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不適切案件及びトラブルに関する 情報共有を行い、発生したトラブルに対して連携協力</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して対応</a:t>
            </a:r>
            <a:r>
              <a:rPr lang="ja-JP" altLang="en-US" sz="1300" dirty="0">
                <a:solidFill>
                  <a:prstClr val="black"/>
                </a:solidFill>
                <a:latin typeface="Meiryo UI" pitchFamily="50" charset="-128"/>
                <a:ea typeface="Meiryo UI" pitchFamily="50" charset="-128"/>
                <a:cs typeface="Meiryo UI" pitchFamily="50" charset="-128"/>
              </a:rPr>
              <a:t>します。</a:t>
            </a:r>
          </a:p>
        </p:txBody>
      </p:sp>
      <p:sp>
        <p:nvSpPr>
          <p:cNvPr id="16" name="正方形/長方形 15"/>
          <p:cNvSpPr/>
          <p:nvPr/>
        </p:nvSpPr>
        <p:spPr>
          <a:xfrm>
            <a:off x="6059610" y="1971403"/>
            <a:ext cx="3586707" cy="211462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大阪府実績＞会議開催状況</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①近畿経済産業局・大阪府連携協力会議</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②大阪府庁内連絡調整会議</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2021</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itchFamily="50" charset="-128"/>
              <a:ea typeface="Meiryo UI"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anose="020B0604030504040204" pitchFamily="50" charset="-128"/>
              </a:rPr>
              <a:t>　</a:t>
            </a:r>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3</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2022</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③豊能町部会（個別案件）</a:t>
            </a:r>
          </a:p>
          <a:p>
            <a:pPr marL="87313" indent="-87313"/>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第</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5</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6059610" y="4241819"/>
            <a:ext cx="3605559" cy="233800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＜大阪府実績＞その他取組み内容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が適用されます</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太陽光発電施設に関する市町村条例の雛形について</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・岬町（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・豊能町（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・熊取町（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31870" y="897791"/>
            <a:ext cx="217312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4D043099-3FAE-49DA-B8BF-1CF7CDA7EB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5377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41700" y="619963"/>
            <a:ext cx="4920265"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057506" y="1154013"/>
            <a:ext cx="2751819" cy="276999"/>
          </a:xfrm>
          <a:prstGeom prst="rect">
            <a:avLst/>
          </a:prstGeom>
        </p:spPr>
        <p:txBody>
          <a:bodyPr wrap="square">
            <a:spAutoFit/>
          </a:bodyPr>
          <a:lstStyle/>
          <a:p>
            <a:pPr marL="95250" indent="-95250"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1217858978"/>
              </p:ext>
            </p:extLst>
          </p:nvPr>
        </p:nvGraphicFramePr>
        <p:xfrm>
          <a:off x="74999" y="2380724"/>
          <a:ext cx="4818099" cy="28651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1163812">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25537" y="2083162"/>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＜市民共同発電所の事例＞</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240075" y="748920"/>
            <a:ext cx="3180368"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777" y="5314350"/>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924223" y="6456833"/>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95488" y="1380070"/>
            <a:ext cx="4845907" cy="692497"/>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◆地域における再生可能エネルギーの普及促進のため、府民が中心となり発電所を運営する、府民参加型の太陽光発電を促進しています。</a:t>
            </a:r>
            <a:r>
              <a:rPr lang="ja-JP" altLang="en-US" sz="1300" dirty="0" smtClean="0">
                <a:latin typeface="Meiryo UI" pitchFamily="50" charset="-128"/>
                <a:ea typeface="Meiryo UI" pitchFamily="50" charset="-128"/>
                <a:cs typeface="Meiryo UI" pitchFamily="50" charset="-128"/>
              </a:rPr>
              <a:t>各種相談</a:t>
            </a:r>
            <a:r>
              <a:rPr lang="ja-JP" altLang="en-US" sz="1300" dirty="0">
                <a:latin typeface="Meiryo UI" pitchFamily="50" charset="-128"/>
                <a:ea typeface="Meiryo UI" pitchFamily="50" charset="-128"/>
                <a:cs typeface="Meiryo UI" pitchFamily="50" charset="-128"/>
              </a:rPr>
              <a:t>への対応や、技術的支援を行います。</a:t>
            </a:r>
          </a:p>
        </p:txBody>
      </p:sp>
      <p:sp>
        <p:nvSpPr>
          <p:cNvPr id="48" name="Text Box 2"/>
          <p:cNvSpPr txBox="1">
            <a:spLocks noChangeArrowheads="1"/>
          </p:cNvSpPr>
          <p:nvPr/>
        </p:nvSpPr>
        <p:spPr bwMode="white">
          <a:xfrm>
            <a:off x="2533710" y="133963"/>
            <a:ext cx="2407685" cy="202620"/>
          </a:xfrm>
          <a:prstGeom prst="rect">
            <a:avLst/>
          </a:prstGeom>
          <a:noFill/>
          <a:ln>
            <a:noFill/>
            <a:headEnd/>
            <a:tailEnd/>
          </a:ln>
          <a:effectLst/>
        </p:spPr>
        <p:style>
          <a:lnRef idx="3">
            <a:schemeClr val="lt1"/>
          </a:lnRef>
          <a:fillRef idx="1">
            <a:schemeClr val="accent2"/>
          </a:fillRef>
          <a:effectRef idx="1">
            <a:schemeClr val="accent2"/>
          </a:effectRef>
          <a:fontRef idx="minor">
            <a:schemeClr val="lt1"/>
          </a:fontRef>
        </p:style>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200" b="1" dirty="0">
                <a:solidFill>
                  <a:prstClr val="white"/>
                </a:solidFill>
                <a:latin typeface="Meiryo UI" panose="020B0604030504040204" pitchFamily="50" charset="-128"/>
                <a:ea typeface="Meiryo UI" panose="020B0604030504040204" pitchFamily="50" charset="-128"/>
                <a:cs typeface="ＭＳ Ｐゴシック" charset="-128"/>
              </a:rPr>
              <a:t>②エネルギー効率の向上</a:t>
            </a:r>
          </a:p>
        </p:txBody>
      </p:sp>
      <p:sp>
        <p:nvSpPr>
          <p:cNvPr id="4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Text Box 2">
            <a:extLst>
              <a:ext uri="{FF2B5EF4-FFF2-40B4-BE49-F238E27FC236}">
                <a16:creationId xmlns:a16="http://schemas.microsoft.com/office/drawing/2014/main" id="{2DF28148-0F76-4864-A72A-627994CD84B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4" name="角丸四角形 23"/>
          <p:cNvSpPr/>
          <p:nvPr/>
        </p:nvSpPr>
        <p:spPr>
          <a:xfrm>
            <a:off x="5018062" y="615954"/>
            <a:ext cx="4847597" cy="620170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角丸四角形 22">
            <a:extLst>
              <a:ext uri="{FF2B5EF4-FFF2-40B4-BE49-F238E27FC236}">
                <a16:creationId xmlns:a16="http://schemas.microsoft.com/office/drawing/2014/main" id="{DEAD0CB1-1451-4DA7-AE56-E37FA15D5B69}"/>
              </a:ext>
            </a:extLst>
          </p:cNvPr>
          <p:cNvSpPr/>
          <p:nvPr/>
        </p:nvSpPr>
        <p:spPr>
          <a:xfrm>
            <a:off x="5059150" y="703753"/>
            <a:ext cx="4712380" cy="3232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太陽光発電設備の設置による地域環境活動の推進</a:t>
            </a:r>
          </a:p>
        </p:txBody>
      </p:sp>
      <p:sp>
        <p:nvSpPr>
          <p:cNvPr id="42" name="正方形/長方形 41">
            <a:extLst>
              <a:ext uri="{FF2B5EF4-FFF2-40B4-BE49-F238E27FC236}">
                <a16:creationId xmlns:a16="http://schemas.microsoft.com/office/drawing/2014/main" id="{C646F717-5FCB-4C7F-96BE-E97D23C60F13}"/>
              </a:ext>
            </a:extLst>
          </p:cNvPr>
          <p:cNvSpPr/>
          <p:nvPr/>
        </p:nvSpPr>
        <p:spPr>
          <a:xfrm>
            <a:off x="5135999" y="2390174"/>
            <a:ext cx="4605233" cy="1159292"/>
          </a:xfrm>
          <a:prstGeom prst="rect">
            <a:avLst/>
          </a:prstGeom>
          <a:ln>
            <a:solidFill>
              <a:schemeClr val="accent6">
                <a:lumMod val="75000"/>
              </a:schemeClr>
            </a:solidFill>
            <a:prstDash val="dash"/>
          </a:ln>
        </p:spPr>
        <p:txBody>
          <a:bodyPr wrap="square">
            <a:spAutoFit/>
          </a:bodyPr>
          <a:lstStyle/>
          <a:p>
            <a:pPr marL="361950" indent="-361950">
              <a:lnSpc>
                <a:spcPts val="1400"/>
              </a:lnSpc>
            </a:pPr>
            <a:r>
              <a:rPr lang="ja-JP" altLang="en-US" sz="1100" dirty="0">
                <a:latin typeface="Meiryo UI" panose="020B0604030504040204" pitchFamily="50" charset="-128"/>
                <a:ea typeface="Meiryo UI" panose="020B0604030504040204" pitchFamily="50" charset="-128"/>
              </a:rPr>
              <a:t>＜応募条件＞</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●太陽光発電設備の無償提供を希望する</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等と公益的施設の所有者等</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が、㈱エコスタイルと連携・協働して地域環境活動（</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年間以上）を行うこと。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●発電電力は、公益的施設で用いることとし、余剰電力は売却しないこと。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等は、環境活動を企画・実施</a:t>
            </a:r>
            <a:endParaRPr lang="en-US" altLang="ja-JP" sz="1100" dirty="0">
              <a:latin typeface="Meiryo UI" panose="020B0604030504040204" pitchFamily="50" charset="-128"/>
              <a:ea typeface="Meiryo UI" panose="020B0604030504040204" pitchFamily="50" charset="-128"/>
            </a:endParaRPr>
          </a:p>
          <a:p>
            <a:pPr marL="622300" indent="-622300"/>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公益的施設：学校、幼稚園、保育所、市町村施設、社会福祉施設等</a:t>
            </a:r>
            <a:endParaRPr lang="en-US" altLang="ja-JP" sz="1100"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95CDF9B6-1C3C-4243-9784-C9EE7923F65B}"/>
              </a:ext>
            </a:extLst>
          </p:cNvPr>
          <p:cNvSpPr txBox="1"/>
          <p:nvPr/>
        </p:nvSpPr>
        <p:spPr>
          <a:xfrm>
            <a:off x="5104446" y="1205999"/>
            <a:ext cx="4605232" cy="1169551"/>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◆公益的施設へ太陽光発電設備を設置し、㈱エコスタイルと公益的施設及びＮＰＯ等が連携して地域環境活動に取り組むことにより、府域の環境活動の活性化を図ります。</a:t>
            </a:r>
          </a:p>
        </p:txBody>
      </p:sp>
      <p:sp>
        <p:nvSpPr>
          <p:cNvPr id="44" name="正方形/長方形 43">
            <a:extLst>
              <a:ext uri="{FF2B5EF4-FFF2-40B4-BE49-F238E27FC236}">
                <a16:creationId xmlns:a16="http://schemas.microsoft.com/office/drawing/2014/main" id="{2D9A040A-CD70-4AF5-8EA7-DE69BD4F77B6}"/>
              </a:ext>
            </a:extLst>
          </p:cNvPr>
          <p:cNvSpPr/>
          <p:nvPr/>
        </p:nvSpPr>
        <p:spPr>
          <a:xfrm>
            <a:off x="5383369" y="5944226"/>
            <a:ext cx="3775809" cy="828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申請者：</a:t>
            </a:r>
            <a:r>
              <a:rPr lang="en-US" altLang="ja-JP" sz="1000" dirty="0">
                <a:solidFill>
                  <a:schemeClr val="tx1"/>
                </a:solidFill>
                <a:latin typeface="Meiryo UI" pitchFamily="50" charset="-128"/>
                <a:ea typeface="Meiryo UI" pitchFamily="50" charset="-128"/>
                <a:cs typeface="Meiryo UI" pitchFamily="50" charset="-128"/>
              </a:rPr>
              <a:t>NPO</a:t>
            </a:r>
            <a:r>
              <a:rPr lang="ja-JP" altLang="en-US" sz="1000" dirty="0">
                <a:solidFill>
                  <a:schemeClr val="tx1"/>
                </a:solidFill>
                <a:latin typeface="Meiryo UI" pitchFamily="50" charset="-128"/>
                <a:ea typeface="Meiryo UI" pitchFamily="50" charset="-128"/>
                <a:cs typeface="Meiryo UI" pitchFamily="50" charset="-128"/>
              </a:rPr>
              <a:t>法人ひらかた環境ネットワーク会議</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設置先：社会福祉法人福友会うぐいすの里</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無し</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2021</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＞申請者の採択可否確認中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5" name="テキスト ボックス 44">
            <a:extLst>
              <a:ext uri="{FF2B5EF4-FFF2-40B4-BE49-F238E27FC236}">
                <a16:creationId xmlns:a16="http://schemas.microsoft.com/office/drawing/2014/main" id="{201B4935-1708-4861-9718-18F3ECBC8A52}"/>
              </a:ext>
            </a:extLst>
          </p:cNvPr>
          <p:cNvSpPr txBox="1"/>
          <p:nvPr/>
        </p:nvSpPr>
        <p:spPr>
          <a:xfrm>
            <a:off x="4995264" y="3696094"/>
            <a:ext cx="1208904" cy="307777"/>
          </a:xfrm>
          <a:prstGeom prst="rect">
            <a:avLst/>
          </a:prstGeom>
          <a:noFill/>
        </p:spPr>
        <p:txBody>
          <a:bodyPr wrap="square" rtlCol="0">
            <a:spAutoFit/>
          </a:bodyPr>
          <a:lstStyle/>
          <a:p>
            <a:pPr marL="87313" indent="-87313"/>
            <a:r>
              <a:rPr lang="ja-JP" altLang="en-US" sz="1400" b="1" dirty="0">
                <a:latin typeface="Meiryo UI" pitchFamily="50" charset="-128"/>
                <a:ea typeface="Meiryo UI" pitchFamily="50" charset="-128"/>
                <a:cs typeface="Meiryo UI" pitchFamily="50" charset="-128"/>
              </a:rPr>
              <a:t>＜概要図＞</a:t>
            </a:r>
            <a:endParaRPr lang="en-US" altLang="ja-JP" sz="1400" b="1" dirty="0">
              <a:latin typeface="Meiryo UI" pitchFamily="50" charset="-128"/>
              <a:ea typeface="Meiryo UI" pitchFamily="50" charset="-128"/>
              <a:cs typeface="Meiryo UI" pitchFamily="50" charset="-128"/>
            </a:endParaRPr>
          </a:p>
        </p:txBody>
      </p:sp>
      <p:pic>
        <p:nvPicPr>
          <p:cNvPr id="47" name="図 46">
            <a:extLst>
              <a:ext uri="{FF2B5EF4-FFF2-40B4-BE49-F238E27FC236}">
                <a16:creationId xmlns:a16="http://schemas.microsoft.com/office/drawing/2014/main" id="{35A9299B-4E3A-49DE-9F54-325B28A395EC}"/>
              </a:ext>
            </a:extLst>
          </p:cNvPr>
          <p:cNvPicPr>
            <a:picLocks noChangeAspect="1"/>
          </p:cNvPicPr>
          <p:nvPr/>
        </p:nvPicPr>
        <p:blipFill>
          <a:blip r:embed="rId3"/>
          <a:stretch>
            <a:fillRect/>
          </a:stretch>
        </p:blipFill>
        <p:spPr>
          <a:xfrm>
            <a:off x="5987780" y="3562998"/>
            <a:ext cx="3224397" cy="2365544"/>
          </a:xfrm>
          <a:prstGeom prst="rect">
            <a:avLst/>
          </a:prstGeom>
        </p:spPr>
      </p:pic>
      <p:sp>
        <p:nvSpPr>
          <p:cNvPr id="49" name="テキスト ボックス 48">
            <a:extLst>
              <a:ext uri="{FF2B5EF4-FFF2-40B4-BE49-F238E27FC236}">
                <a16:creationId xmlns:a16="http://schemas.microsoft.com/office/drawing/2014/main" id="{CA9DFA72-9F79-4B8F-ABA4-A7BAF72DE857}"/>
              </a:ext>
            </a:extLst>
          </p:cNvPr>
          <p:cNvSpPr txBox="1"/>
          <p:nvPr/>
        </p:nvSpPr>
        <p:spPr>
          <a:xfrm>
            <a:off x="8981139" y="1059371"/>
            <a:ext cx="88452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50" name="円/楕円 30">
            <a:extLst>
              <a:ext uri="{FF2B5EF4-FFF2-40B4-BE49-F238E27FC236}">
                <a16:creationId xmlns:a16="http://schemas.microsoft.com/office/drawing/2014/main" id="{F9494FA9-AEC1-4318-9E5F-F851EAB0F63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808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角丸四角形 20"/>
          <p:cNvSpPr/>
          <p:nvPr/>
        </p:nvSpPr>
        <p:spPr>
          <a:xfrm>
            <a:off x="122983" y="4105361"/>
            <a:ext cx="9576431" cy="263028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309877" y="4269436"/>
            <a:ext cx="3509088" cy="3824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気候危機の認識共有の促進</a:t>
            </a:r>
          </a:p>
        </p:txBody>
      </p:sp>
      <p:graphicFrame>
        <p:nvGraphicFramePr>
          <p:cNvPr id="27" name="表 26"/>
          <p:cNvGraphicFramePr>
            <a:graphicFrameLocks noGrp="1"/>
          </p:cNvGraphicFramePr>
          <p:nvPr>
            <p:extLst>
              <p:ext uri="{D42A27DB-BD31-4B8C-83A1-F6EECF244321}">
                <p14:modId xmlns:p14="http://schemas.microsoft.com/office/powerpoint/2010/main" val="1243951751"/>
              </p:ext>
            </p:extLst>
          </p:nvPr>
        </p:nvGraphicFramePr>
        <p:xfrm>
          <a:off x="6181899" y="5079543"/>
          <a:ext cx="2516201" cy="1219200"/>
        </p:xfrm>
        <a:graphic>
          <a:graphicData uri="http://schemas.openxmlformats.org/drawingml/2006/table">
            <a:tbl>
              <a:tblPr firstRow="1" bandRow="1">
                <a:tableStyleId>{5940675A-B579-460E-94D1-54222C63F5DA}</a:tableStyleId>
              </a:tblPr>
              <a:tblGrid>
                <a:gridCol w="926599">
                  <a:extLst>
                    <a:ext uri="{9D8B030D-6E8A-4147-A177-3AD203B41FA5}">
                      <a16:colId xmlns:a16="http://schemas.microsoft.com/office/drawing/2014/main" val="3757262113"/>
                    </a:ext>
                  </a:extLst>
                </a:gridCol>
                <a:gridCol w="794801">
                  <a:extLst>
                    <a:ext uri="{9D8B030D-6E8A-4147-A177-3AD203B41FA5}">
                      <a16:colId xmlns:a16="http://schemas.microsoft.com/office/drawing/2014/main" val="1800250479"/>
                    </a:ext>
                  </a:extLst>
                </a:gridCol>
                <a:gridCol w="794801">
                  <a:extLst>
                    <a:ext uri="{9D8B030D-6E8A-4147-A177-3AD203B41FA5}">
                      <a16:colId xmlns:a16="http://schemas.microsoft.com/office/drawing/2014/main" val="1336792137"/>
                    </a:ext>
                  </a:extLst>
                </a:gridCol>
              </a:tblGrid>
              <a:tr h="304103">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2019</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全国</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88</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350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合計</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360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8" name="テキスト ボックス 27"/>
          <p:cNvSpPr txBox="1"/>
          <p:nvPr/>
        </p:nvSpPr>
        <p:spPr>
          <a:xfrm>
            <a:off x="5226680" y="4771766"/>
            <a:ext cx="4472734"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＜環境省・大阪府調査＞ゼロカーボンシティ表明自治体数</a:t>
            </a:r>
            <a:endParaRPr lang="en-US" altLang="ja-JP" sz="140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304248" y="4750759"/>
            <a:ext cx="4777112"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400" b="0" i="0" dirty="0">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r>
              <a:rPr lang="ja-JP" altLang="en-US" sz="1400" b="0" i="0" dirty="0" smtClean="0">
                <a:latin typeface="Meiryo UI" pitchFamily="50" charset="-128"/>
                <a:ea typeface="Meiryo UI" pitchFamily="50" charset="-128"/>
                <a:cs typeface="Meiryo UI" pitchFamily="50" charset="-128"/>
              </a:rPr>
              <a:t>。</a:t>
            </a:r>
            <a:endParaRPr lang="en-US" altLang="ja-JP" sz="1400" b="0" i="0" dirty="0" smtClean="0">
              <a:latin typeface="Meiryo UI" pitchFamily="50" charset="-128"/>
              <a:ea typeface="Meiryo UI" pitchFamily="50" charset="-128"/>
              <a:cs typeface="Meiryo UI" pitchFamily="50" charset="-128"/>
            </a:endParaRPr>
          </a:p>
          <a:p>
            <a:pPr marL="87313" indent="-87313" eaLnBrk="1" hangingPunct="1"/>
            <a:r>
              <a:rPr lang="ja-JP" altLang="en-US" sz="1400" b="0" i="0" dirty="0" smtClean="0">
                <a:latin typeface="Meiryo UI" pitchFamily="50" charset="-128"/>
                <a:ea typeface="Meiryo UI" pitchFamily="50" charset="-128"/>
                <a:cs typeface="Meiryo UI" pitchFamily="50" charset="-128"/>
              </a:rPr>
              <a:t>　また</a:t>
            </a:r>
            <a:r>
              <a:rPr lang="ja-JP" altLang="en-US" sz="1400" b="0" i="0" dirty="0">
                <a:latin typeface="Meiryo UI" pitchFamily="50" charset="-128"/>
                <a:ea typeface="Meiryo UI" pitchFamily="50" charset="-128"/>
                <a:cs typeface="Meiryo UI" pitchFamily="50" charset="-128"/>
              </a:rPr>
              <a:t>、府民・事業者・市町村と気候危機の認識共有、脱炭素に向けた取組み推進の場の一つと</a:t>
            </a:r>
            <a:r>
              <a:rPr lang="ja-JP" altLang="en-US" sz="1400" b="0" i="0" dirty="0" smtClean="0">
                <a:latin typeface="Meiryo UI" pitchFamily="50" charset="-128"/>
                <a:ea typeface="Meiryo UI" pitchFamily="50" charset="-128"/>
                <a:cs typeface="Meiryo UI" pitchFamily="50" charset="-128"/>
              </a:rPr>
              <a:t>して</a:t>
            </a:r>
            <a:r>
              <a:rPr lang="en-US" altLang="ja-JP" sz="1400" b="0" i="0" dirty="0" smtClean="0">
                <a:latin typeface="Meiryo UI" pitchFamily="50" charset="-128"/>
                <a:ea typeface="Meiryo UI" pitchFamily="50" charset="-128"/>
                <a:cs typeface="Meiryo UI" pitchFamily="50" charset="-128"/>
              </a:rPr>
              <a:t>2021</a:t>
            </a:r>
            <a:r>
              <a:rPr lang="ja-JP" altLang="en-US" sz="1400" b="0" i="0" dirty="0" smtClean="0">
                <a:latin typeface="Meiryo UI" pitchFamily="50" charset="-128"/>
                <a:ea typeface="Meiryo UI" pitchFamily="50" charset="-128"/>
                <a:cs typeface="Meiryo UI" pitchFamily="50" charset="-128"/>
              </a:rPr>
              <a:t>年７月に設置された</a:t>
            </a:r>
            <a:r>
              <a:rPr lang="ja-JP" altLang="en-US" sz="1400" b="0" i="0" dirty="0">
                <a:latin typeface="Meiryo UI" pitchFamily="50" charset="-128"/>
                <a:ea typeface="Meiryo UI" pitchFamily="50" charset="-128"/>
                <a:cs typeface="Meiryo UI" pitchFamily="50" charset="-128"/>
              </a:rPr>
              <a:t>「</a:t>
            </a:r>
            <a:r>
              <a:rPr lang="ja-JP" altLang="en-US" sz="1400" b="0" i="0" dirty="0" smtClean="0">
                <a:latin typeface="Meiryo UI" pitchFamily="50" charset="-128"/>
                <a:ea typeface="Meiryo UI" pitchFamily="50" charset="-128"/>
                <a:cs typeface="Meiryo UI" pitchFamily="50" charset="-128"/>
              </a:rPr>
              <a:t>大阪ゼロカーボンファウンデーション」を通じて、セミナーやイベントなど周知啓発の取組みを推進します。</a:t>
            </a:r>
            <a:endParaRPr lang="en-US" altLang="ja-JP" sz="1400" b="0" i="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831198" y="4387163"/>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角丸四角形 31">
            <a:extLst>
              <a:ext uri="{FF2B5EF4-FFF2-40B4-BE49-F238E27FC236}">
                <a16:creationId xmlns:a16="http://schemas.microsoft.com/office/drawing/2014/main" id="{F598DFFB-A1B2-4CF3-906F-D6CF9D710856}"/>
              </a:ext>
            </a:extLst>
          </p:cNvPr>
          <p:cNvSpPr/>
          <p:nvPr/>
        </p:nvSpPr>
        <p:spPr>
          <a:xfrm>
            <a:off x="304248" y="848683"/>
            <a:ext cx="336631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35" name="正方形/長方形 34">
            <a:extLst>
              <a:ext uri="{FF2B5EF4-FFF2-40B4-BE49-F238E27FC236}">
                <a16:creationId xmlns:a16="http://schemas.microsoft.com/office/drawing/2014/main" id="{C4E6C9E5-8D5C-461E-BB52-50ABEDC9790E}"/>
              </a:ext>
            </a:extLst>
          </p:cNvPr>
          <p:cNvSpPr/>
          <p:nvPr/>
        </p:nvSpPr>
        <p:spPr>
          <a:xfrm>
            <a:off x="407474" y="2623303"/>
            <a:ext cx="4086990" cy="108180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36" name="図 35">
            <a:extLst>
              <a:ext uri="{FF2B5EF4-FFF2-40B4-BE49-F238E27FC236}">
                <a16:creationId xmlns:a16="http://schemas.microsoft.com/office/drawing/2014/main" id="{E125F08D-4A64-4B3E-BB89-087515C6C6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1150" y="1132831"/>
            <a:ext cx="5004064" cy="1868450"/>
          </a:xfrm>
          <a:prstGeom prst="rect">
            <a:avLst/>
          </a:prstGeom>
        </p:spPr>
      </p:pic>
      <p:sp>
        <p:nvSpPr>
          <p:cNvPr id="37" name="右矢印 41">
            <a:extLst>
              <a:ext uri="{FF2B5EF4-FFF2-40B4-BE49-F238E27FC236}">
                <a16:creationId xmlns:a16="http://schemas.microsoft.com/office/drawing/2014/main" id="{F733AFFF-9E20-4A1E-B4FB-452E2AE60F93}"/>
              </a:ext>
            </a:extLst>
          </p:cNvPr>
          <p:cNvSpPr/>
          <p:nvPr/>
        </p:nvSpPr>
        <p:spPr>
          <a:xfrm>
            <a:off x="6305563" y="2649941"/>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8" name="右矢印 42">
            <a:extLst>
              <a:ext uri="{FF2B5EF4-FFF2-40B4-BE49-F238E27FC236}">
                <a16:creationId xmlns:a16="http://schemas.microsoft.com/office/drawing/2014/main" id="{A8AA896C-1BF1-41CD-8F74-C16B56300FBB}"/>
              </a:ext>
            </a:extLst>
          </p:cNvPr>
          <p:cNvSpPr/>
          <p:nvPr/>
        </p:nvSpPr>
        <p:spPr>
          <a:xfrm>
            <a:off x="7868061" y="2575182"/>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9" name="テキスト ボックス 38">
            <a:extLst>
              <a:ext uri="{FF2B5EF4-FFF2-40B4-BE49-F238E27FC236}">
                <a16:creationId xmlns:a16="http://schemas.microsoft.com/office/drawing/2014/main" id="{E5740008-927E-4FA5-A73C-BA6373E55974}"/>
              </a:ext>
            </a:extLst>
          </p:cNvPr>
          <p:cNvSpPr txBox="1"/>
          <p:nvPr/>
        </p:nvSpPr>
        <p:spPr>
          <a:xfrm>
            <a:off x="6566966" y="865790"/>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
        <p:nvSpPr>
          <p:cNvPr id="40" name="テキスト ボックス 39">
            <a:extLst>
              <a:ext uri="{FF2B5EF4-FFF2-40B4-BE49-F238E27FC236}">
                <a16:creationId xmlns:a16="http://schemas.microsoft.com/office/drawing/2014/main" id="{C0FFD55B-63A2-476B-8DAF-2178C927DBA2}"/>
              </a:ext>
            </a:extLst>
          </p:cNvPr>
          <p:cNvSpPr txBox="1"/>
          <p:nvPr/>
        </p:nvSpPr>
        <p:spPr>
          <a:xfrm>
            <a:off x="5346670" y="3172395"/>
            <a:ext cx="4086989"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他に、</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Oriented』</a:t>
            </a:r>
            <a:r>
              <a:rPr lang="ja-JP" altLang="en-US" sz="1000" dirty="0">
                <a:latin typeface="Meiryo UI" panose="020B0604030504040204" pitchFamily="50" charset="-128"/>
                <a:ea typeface="Meiryo UI" panose="020B0604030504040204" pitchFamily="50" charset="-128"/>
              </a:rPr>
              <a:t>が設けられており、延べ面積</a:t>
            </a:r>
            <a:r>
              <a:rPr lang="en-US" altLang="ja-JP" sz="1000" dirty="0">
                <a:latin typeface="Meiryo UI" panose="020B0604030504040204" pitchFamily="50" charset="-128"/>
                <a:ea typeface="Meiryo UI" panose="020B0604030504040204" pitchFamily="50" charset="-128"/>
              </a:rPr>
              <a:t>10,000</a:t>
            </a:r>
            <a:r>
              <a:rPr lang="ja-JP" altLang="en-US" sz="1000" dirty="0">
                <a:latin typeface="Meiryo UI" panose="020B0604030504040204" pitchFamily="50" charset="-128"/>
                <a:ea typeface="Meiryo UI" panose="020B0604030504040204" pitchFamily="50" charset="-128"/>
              </a:rPr>
              <a:t>㎡以上の施設で、</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次エネルギーの削減が事務所・学校は</a:t>
            </a:r>
            <a:r>
              <a:rPr lang="en-US" altLang="ja-JP" sz="1000" dirty="0">
                <a:latin typeface="Meiryo UI" panose="020B0604030504040204" pitchFamily="50" charset="-128"/>
                <a:ea typeface="Meiryo UI" panose="020B0604030504040204" pitchFamily="50" charset="-128"/>
              </a:rPr>
              <a:t>40</a:t>
            </a:r>
            <a:r>
              <a:rPr lang="ja-JP" altLang="en-US" sz="1000" dirty="0">
                <a:latin typeface="Meiryo UI" panose="020B0604030504040204" pitchFamily="50" charset="-128"/>
                <a:ea typeface="Meiryo UI" panose="020B0604030504040204" pitchFamily="50" charset="-128"/>
              </a:rPr>
              <a:t>％以上、病院などは</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％以上が対象となる。　</a:t>
            </a:r>
            <a:endParaRPr kumimoji="1" lang="ja-JP" altLang="en-US" sz="1000" dirty="0">
              <a:latin typeface="Meiryo UI" panose="020B0604030504040204" pitchFamily="50" charset="-128"/>
              <a:ea typeface="Meiryo UI" panose="020B0604030504040204" pitchFamily="50" charset="-128"/>
            </a:endParaRPr>
          </a:p>
        </p:txBody>
      </p:sp>
      <p:sp>
        <p:nvSpPr>
          <p:cNvPr id="41" name="角丸四角形 47">
            <a:extLst>
              <a:ext uri="{FF2B5EF4-FFF2-40B4-BE49-F238E27FC236}">
                <a16:creationId xmlns:a16="http://schemas.microsoft.com/office/drawing/2014/main" id="{2E8534B6-41EC-452A-BF49-E8CC4A83B779}"/>
              </a:ext>
            </a:extLst>
          </p:cNvPr>
          <p:cNvSpPr/>
          <p:nvPr/>
        </p:nvSpPr>
        <p:spPr>
          <a:xfrm>
            <a:off x="122983" y="670021"/>
            <a:ext cx="9576431" cy="327202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2" name="正方形/長方形 41">
            <a:extLst>
              <a:ext uri="{FF2B5EF4-FFF2-40B4-BE49-F238E27FC236}">
                <a16:creationId xmlns:a16="http://schemas.microsoft.com/office/drawing/2014/main" id="{821B38D0-55A4-46F0-8273-A531EA40F652}"/>
              </a:ext>
            </a:extLst>
          </p:cNvPr>
          <p:cNvSpPr/>
          <p:nvPr/>
        </p:nvSpPr>
        <p:spPr>
          <a:xfrm>
            <a:off x="3528707" y="938037"/>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3" name="正方形/長方形 42">
            <a:extLst>
              <a:ext uri="{FF2B5EF4-FFF2-40B4-BE49-F238E27FC236}">
                <a16:creationId xmlns:a16="http://schemas.microsoft.com/office/drawing/2014/main" id="{216FA493-0DD7-4A12-99A7-53776EA42D33}"/>
              </a:ext>
            </a:extLst>
          </p:cNvPr>
          <p:cNvSpPr/>
          <p:nvPr/>
        </p:nvSpPr>
        <p:spPr>
          <a:xfrm>
            <a:off x="304248" y="1504308"/>
            <a:ext cx="4000201" cy="800219"/>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の率先導入に向け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年度に実施した「令和元年度　市設建築物のＺＥＢ化に向けた調査業務委託」の調査結果等をもとに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化の検討を行う対象施設の選定を行います。</a:t>
            </a:r>
          </a:p>
        </p:txBody>
      </p:sp>
    </p:spTree>
    <p:extLst>
      <p:ext uri="{BB962C8B-B14F-4D97-AF65-F5344CB8AC3E}">
        <p14:creationId xmlns:p14="http://schemas.microsoft.com/office/powerpoint/2010/main" val="903594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645459"/>
            <a:ext cx="9694076" cy="605117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825756"/>
            <a:ext cx="2405726"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337142"/>
            <a:ext cx="50531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◆大阪府温暖化の防止等に関する条例に基づき、建築物の延べ面積（増改築の場合は増改築の延べ面積）が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5621" y="3912412"/>
            <a:ext cx="4758255"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 を新築又は増改築しようとする者に対し、当該建築物を「建築物のエネルギー消費性能の向上に関する法律（建築物省エネ法）」で定める基準に適合させることを義務化しています。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施行・</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日施行、府は</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151426"/>
            <a:ext cx="4725999"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5298895" y="4380958"/>
            <a:ext cx="4339519" cy="223249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㎡未満の新築または増改築の任意届出も含む。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）表彰は、前年度に完成した建築物で環境性能の評価が高いものの中から選考するため</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graphicFrame>
        <p:nvGraphicFramePr>
          <p:cNvPr id="22" name="表 21"/>
          <p:cNvGraphicFramePr>
            <a:graphicFrameLocks noGrp="1"/>
          </p:cNvGraphicFramePr>
          <p:nvPr>
            <p:extLst/>
          </p:nvPr>
        </p:nvGraphicFramePr>
        <p:xfrm>
          <a:off x="5629852" y="4661599"/>
          <a:ext cx="3944003" cy="1280160"/>
        </p:xfrm>
        <a:graphic>
          <a:graphicData uri="http://schemas.openxmlformats.org/drawingml/2006/table">
            <a:tbl>
              <a:tblPr firstRow="1" bandRow="1">
                <a:tableStyleId>{5940675A-B579-460E-94D1-54222C63F5DA}</a:tableStyleId>
              </a:tblPr>
              <a:tblGrid>
                <a:gridCol w="811427">
                  <a:extLst>
                    <a:ext uri="{9D8B030D-6E8A-4147-A177-3AD203B41FA5}">
                      <a16:colId xmlns:a16="http://schemas.microsoft.com/office/drawing/2014/main" val="3757262113"/>
                    </a:ext>
                  </a:extLst>
                </a:gridCol>
                <a:gridCol w="571981">
                  <a:extLst>
                    <a:ext uri="{9D8B030D-6E8A-4147-A177-3AD203B41FA5}">
                      <a16:colId xmlns:a16="http://schemas.microsoft.com/office/drawing/2014/main" val="1864754177"/>
                    </a:ext>
                  </a:extLst>
                </a:gridCol>
                <a:gridCol w="512119">
                  <a:extLst>
                    <a:ext uri="{9D8B030D-6E8A-4147-A177-3AD203B41FA5}">
                      <a16:colId xmlns:a16="http://schemas.microsoft.com/office/drawing/2014/main" val="346158796"/>
                    </a:ext>
                  </a:extLst>
                </a:gridCol>
                <a:gridCol w="512119">
                  <a:extLst>
                    <a:ext uri="{9D8B030D-6E8A-4147-A177-3AD203B41FA5}">
                      <a16:colId xmlns:a16="http://schemas.microsoft.com/office/drawing/2014/main" val="1555019360"/>
                    </a:ext>
                  </a:extLst>
                </a:gridCol>
                <a:gridCol w="512119">
                  <a:extLst>
                    <a:ext uri="{9D8B030D-6E8A-4147-A177-3AD203B41FA5}">
                      <a16:colId xmlns:a16="http://schemas.microsoft.com/office/drawing/2014/main" val="4015490920"/>
                    </a:ext>
                  </a:extLst>
                </a:gridCol>
                <a:gridCol w="512119">
                  <a:extLst>
                    <a:ext uri="{9D8B030D-6E8A-4147-A177-3AD203B41FA5}">
                      <a16:colId xmlns:a16="http://schemas.microsoft.com/office/drawing/2014/main" val="416445251"/>
                    </a:ext>
                  </a:extLst>
                </a:gridCol>
                <a:gridCol w="512119">
                  <a:extLst>
                    <a:ext uri="{9D8B030D-6E8A-4147-A177-3AD203B41FA5}">
                      <a16:colId xmlns:a16="http://schemas.microsoft.com/office/drawing/2014/main" val="166090538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2016</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a:t>
                      </a:r>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207</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2124491204"/>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306</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310954416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9</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130586514"/>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57321"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3025" y="2205328"/>
            <a:ext cx="2427299"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dirty="0" smtClean="0">
              <a:latin typeface="Meiryo UI" pitchFamily="50" charset="-128"/>
              <a:ea typeface="Meiryo UI" pitchFamily="50" charset="-128"/>
              <a:cs typeface="Meiryo UI" pitchFamily="50" charset="-128"/>
            </a:endParaRPr>
          </a:p>
          <a:p>
            <a:pPr marL="87313" indent="-87313"/>
            <a:r>
              <a:rPr lang="en-US" altLang="ja-JP" sz="1000" dirty="0" smtClean="0">
                <a:latin typeface="Meiryo UI" pitchFamily="50" charset="-128"/>
                <a:ea typeface="Meiryo UI" pitchFamily="50" charset="-128"/>
                <a:cs typeface="Meiryo UI" pitchFamily="50" charset="-128"/>
              </a:rPr>
              <a:t>Innovation Garden OSAKA Center</a:t>
            </a:r>
            <a:endParaRPr lang="en-US" altLang="ja-JP" sz="100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38269" y="2578766"/>
            <a:ext cx="3053356" cy="234286"/>
          </a:xfrm>
          <a:prstGeom prst="rect">
            <a:avLst/>
          </a:prstGeom>
          <a:noFill/>
          <a:ln>
            <a:noFill/>
          </a:ln>
        </p:spPr>
        <p:txBody>
          <a:bodyPr wrap="square" lIns="36000" tIns="36000" rIns="36000" bIns="36000" rtlCol="0">
            <a:spAutoFit/>
          </a:bodyPr>
          <a:lstStyle/>
          <a:p>
            <a:pPr marL="87313" indent="-87313"/>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2021</a:t>
            </a:r>
            <a:r>
              <a:rPr lang="ja-JP" altLang="en-US" sz="1050" dirty="0" smtClean="0">
                <a:latin typeface="Meiryo UI" pitchFamily="50" charset="-128"/>
                <a:ea typeface="Meiryo UI" pitchFamily="50" charset="-128"/>
                <a:cs typeface="Meiryo UI" pitchFamily="50" charset="-128"/>
              </a:rPr>
              <a:t>年度</a:t>
            </a:r>
            <a:r>
              <a:rPr lang="ja-JP" altLang="en-US" sz="1050" dirty="0">
                <a:latin typeface="Meiryo UI" pitchFamily="50" charset="-128"/>
                <a:ea typeface="Meiryo UI" pitchFamily="50" charset="-128"/>
                <a:cs typeface="Meiryo UI" pitchFamily="50" charset="-128"/>
              </a:rPr>
              <a:t>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847218" y="2217907"/>
            <a:ext cx="1844984"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藤田美術館</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697479" y="834473"/>
            <a:ext cx="2429700"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1,637</a:t>
            </a:r>
            <a:r>
              <a:rPr lang="zh-TW"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515</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p>
        </p:txBody>
      </p:sp>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0158" y="945275"/>
            <a:ext cx="1906200" cy="1270800"/>
          </a:xfrm>
          <a:prstGeom prst="rect">
            <a:avLst/>
          </a:prstGeom>
        </p:spPr>
      </p:pic>
      <p:pic>
        <p:nvPicPr>
          <p:cNvPr id="3" name="図 2"/>
          <p:cNvPicPr>
            <a:picLocks noChangeAspect="1"/>
          </p:cNvPicPr>
          <p:nvPr/>
        </p:nvPicPr>
        <p:blipFill>
          <a:blip r:embed="rId12"/>
          <a:stretch>
            <a:fillRect/>
          </a:stretch>
        </p:blipFill>
        <p:spPr>
          <a:xfrm>
            <a:off x="5558245" y="960703"/>
            <a:ext cx="1798694" cy="1270800"/>
          </a:xfrm>
          <a:prstGeom prst="rect">
            <a:avLst/>
          </a:prstGeom>
        </p:spPr>
      </p:pic>
      <p:sp>
        <p:nvSpPr>
          <p:cNvPr id="58" name="テキスト ボックス 28"/>
          <p:cNvSpPr txBox="1">
            <a:spLocks noChangeArrowheads="1"/>
          </p:cNvSpPr>
          <p:nvPr/>
        </p:nvSpPr>
        <p:spPr bwMode="auto">
          <a:xfrm>
            <a:off x="245621" y="5695560"/>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◆条例改正を行い、</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4</a:t>
            </a:r>
            <a:r>
              <a:rPr lang="ja-JP" altLang="en-US" b="0" i="0" dirty="0" smtClean="0">
                <a:latin typeface="Meiryo UI" pitchFamily="50" charset="-128"/>
                <a:ea typeface="Meiryo UI" pitchFamily="50" charset="-128"/>
                <a:cs typeface="Meiryo UI" pitchFamily="50" charset="-128"/>
              </a:rPr>
              <a:t>月</a:t>
            </a:r>
            <a:r>
              <a:rPr lang="en-US" altLang="ja-JP" b="0" i="0" dirty="0" smtClean="0">
                <a:latin typeface="Meiryo UI" pitchFamily="50" charset="-128"/>
                <a:ea typeface="Meiryo UI" pitchFamily="50" charset="-128"/>
                <a:cs typeface="Meiryo UI" pitchFamily="50" charset="-128"/>
              </a:rPr>
              <a:t>1</a:t>
            </a:r>
            <a:r>
              <a:rPr lang="ja-JP" altLang="en-US" b="0" i="0" dirty="0" smtClean="0">
                <a:latin typeface="Meiryo UI" pitchFamily="50" charset="-128"/>
                <a:ea typeface="Meiryo UI" pitchFamily="50" charset="-128"/>
                <a:cs typeface="Meiryo UI" pitchFamily="50" charset="-128"/>
              </a:rPr>
              <a:t>日より、</a:t>
            </a:r>
            <a:r>
              <a:rPr lang="ja-JP" altLang="ja-JP" b="0" dirty="0" smtClean="0">
                <a:latin typeface="Meiryo UI" panose="020B0604030504040204" pitchFamily="50" charset="-128"/>
                <a:ea typeface="Meiryo UI" panose="020B0604030504040204" pitchFamily="50" charset="-128"/>
              </a:rPr>
              <a:t>府域</a:t>
            </a:r>
            <a:r>
              <a:rPr lang="ja-JP" altLang="ja-JP" b="0" dirty="0">
                <a:latin typeface="Meiryo UI" panose="020B0604030504040204" pitchFamily="50" charset="-128"/>
                <a:ea typeface="Meiryo UI" panose="020B0604030504040204" pitchFamily="50" charset="-128"/>
              </a:rPr>
              <a:t>における建築物のエネルギーの使用抑制に対する建築主の理解を促進するため、</a:t>
            </a:r>
            <a:r>
              <a:rPr lang="ja-JP" altLang="ja-JP" b="0" dirty="0" smtClean="0">
                <a:latin typeface="Meiryo UI" panose="020B0604030504040204" pitchFamily="50" charset="-128"/>
                <a:ea typeface="Meiryo UI" panose="020B0604030504040204" pitchFamily="50" charset="-128"/>
              </a:rPr>
              <a:t>建築士</a:t>
            </a:r>
            <a:r>
              <a:rPr lang="ja-JP" altLang="en-US" b="0" dirty="0" smtClean="0">
                <a:latin typeface="Meiryo UI" panose="020B0604030504040204" pitchFamily="50" charset="-128"/>
                <a:ea typeface="Meiryo UI" panose="020B0604030504040204" pitchFamily="50" charset="-128"/>
              </a:rPr>
              <a:t>から</a:t>
            </a:r>
            <a:r>
              <a:rPr lang="ja-JP" altLang="ja-JP" b="0" dirty="0" smtClean="0">
                <a:latin typeface="Meiryo UI" panose="020B0604030504040204" pitchFamily="50" charset="-128"/>
                <a:ea typeface="Meiryo UI" panose="020B0604030504040204" pitchFamily="50" charset="-128"/>
              </a:rPr>
              <a:t>建築</a:t>
            </a:r>
            <a:r>
              <a:rPr lang="ja-JP" altLang="ja-JP" b="0" dirty="0">
                <a:latin typeface="Meiryo UI" panose="020B0604030504040204" pitchFamily="50" charset="-128"/>
                <a:ea typeface="Meiryo UI" panose="020B0604030504040204" pitchFamily="50" charset="-128"/>
              </a:rPr>
              <a:t>主</a:t>
            </a:r>
            <a:r>
              <a:rPr lang="ja-JP" altLang="ja-JP" b="0" dirty="0" smtClean="0">
                <a:latin typeface="Meiryo UI" panose="020B0604030504040204" pitchFamily="50" charset="-128"/>
                <a:ea typeface="Meiryo UI" panose="020B0604030504040204" pitchFamily="50" charset="-128"/>
              </a:rPr>
              <a:t>へ</a:t>
            </a:r>
            <a:r>
              <a:rPr lang="ja-JP" altLang="en-US" b="0" dirty="0" smtClean="0">
                <a:latin typeface="Meiryo UI" panose="020B0604030504040204" pitchFamily="50" charset="-128"/>
                <a:ea typeface="Meiryo UI" panose="020B0604030504040204" pitchFamily="50" charset="-128"/>
              </a:rPr>
              <a:t>の情報提供および建築主が建築士へ説明を求める旨を</a:t>
            </a:r>
            <a:r>
              <a:rPr lang="ja-JP" altLang="ja-JP" b="0" dirty="0" smtClean="0">
                <a:latin typeface="Meiryo UI" panose="020B0604030504040204" pitchFamily="50" charset="-128"/>
                <a:ea typeface="Meiryo UI" panose="020B0604030504040204" pitchFamily="50" charset="-128"/>
              </a:rPr>
              <a:t>努力義務</a:t>
            </a:r>
            <a:r>
              <a:rPr lang="ja-JP" altLang="en-US" b="0" dirty="0" smtClean="0">
                <a:latin typeface="Meiryo UI" panose="020B0604030504040204" pitchFamily="50" charset="-128"/>
                <a:ea typeface="Meiryo UI" panose="020B0604030504040204" pitchFamily="50" charset="-128"/>
              </a:rPr>
              <a:t>化して</a:t>
            </a:r>
            <a:r>
              <a:rPr lang="ja-JP" altLang="en-US" b="0" dirty="0">
                <a:latin typeface="Meiryo UI" panose="020B0604030504040204" pitchFamily="50" charset="-128"/>
                <a:ea typeface="Meiryo UI" panose="020B0604030504040204" pitchFamily="50" charset="-128"/>
              </a:rPr>
              <a:t>います</a:t>
            </a:r>
            <a:r>
              <a:rPr lang="ja-JP" altLang="ja-JP" b="0" dirty="0" smtClean="0">
                <a:latin typeface="Meiryo UI" panose="020B0604030504040204" pitchFamily="50" charset="-128"/>
                <a:ea typeface="Meiryo UI" panose="020B0604030504040204" pitchFamily="50" charset="-128"/>
              </a:rPr>
              <a:t>。</a:t>
            </a:r>
            <a:endParaRPr lang="ja-JP" altLang="ja-JP" b="0" dirty="0">
              <a:latin typeface="Meiryo UI" panose="020B0604030504040204" pitchFamily="50" charset="-128"/>
              <a:ea typeface="Meiryo UI" panose="020B0604030504040204"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41013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52981" y="550910"/>
            <a:ext cx="9800038" cy="6284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79" name="角丸四角形 78"/>
          <p:cNvSpPr/>
          <p:nvPr/>
        </p:nvSpPr>
        <p:spPr>
          <a:xfrm>
            <a:off x="134955" y="581269"/>
            <a:ext cx="570302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1" name="テキスト ボックス 28"/>
          <p:cNvSpPr txBox="1">
            <a:spLocks noChangeArrowheads="1"/>
          </p:cNvSpPr>
          <p:nvPr/>
        </p:nvSpPr>
        <p:spPr bwMode="auto">
          <a:xfrm>
            <a:off x="105961" y="1057291"/>
            <a:ext cx="89708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2022</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は</a:t>
            </a:r>
            <a:r>
              <a:rPr lang="ja-JP" altLang="en-US" b="0" i="0" dirty="0" smtClean="0">
                <a:latin typeface="Meiryo UI" pitchFamily="50" charset="-128"/>
                <a:ea typeface="Meiryo UI" pitchFamily="50" charset="-128"/>
                <a:cs typeface="Meiryo UI" pitchFamily="50" charset="-128"/>
              </a:rPr>
              <a:t>、大阪府警察本部本庁舎</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大阪市西淀川</a:t>
            </a:r>
            <a:r>
              <a:rPr lang="ja-JP" altLang="en-US" b="0" i="0" dirty="0">
                <a:latin typeface="Meiryo UI" pitchFamily="50" charset="-128"/>
                <a:ea typeface="Meiryo UI" pitchFamily="50" charset="-128"/>
                <a:cs typeface="Meiryo UI" pitchFamily="50" charset="-128"/>
              </a:rPr>
              <a:t>・淀川・東淀川区</a:t>
            </a:r>
            <a:r>
              <a:rPr lang="ja-JP" altLang="en-US" b="0" i="0" dirty="0" smtClean="0">
                <a:latin typeface="Meiryo UI" pitchFamily="50" charset="-128"/>
                <a:ea typeface="Meiryo UI" pitchFamily="50" charset="-128"/>
                <a:cs typeface="Meiryo UI" pitchFamily="50" charset="-128"/>
              </a:rPr>
              <a:t>役所で</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4919" y="1730069"/>
            <a:ext cx="3540086" cy="2145236"/>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00" y="2191420"/>
            <a:ext cx="4655766" cy="4588615"/>
          </a:xfrm>
          <a:prstGeom prst="rect">
            <a:avLst/>
          </a:prstGeom>
        </p:spPr>
      </p:pic>
      <p:sp>
        <p:nvSpPr>
          <p:cNvPr id="15" name="正方形/長方形 14"/>
          <p:cNvSpPr/>
          <p:nvPr/>
        </p:nvSpPr>
        <p:spPr>
          <a:xfrm>
            <a:off x="7149777" y="3991061"/>
            <a:ext cx="2650788" cy="1823585"/>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15</a:t>
            </a:r>
            <a:r>
              <a:rPr lang="ja-JP" altLang="en-US" sz="1000" dirty="0">
                <a:solidFill>
                  <a:schemeClr val="tx1"/>
                </a:solidFill>
                <a:latin typeface="Meiryo UI" pitchFamily="50" charset="-128"/>
                <a:ea typeface="Meiryo UI" pitchFamily="50" charset="-128"/>
                <a:cs typeface="Meiryo UI" pitchFamily="50" charset="-128"/>
              </a:rPr>
              <a:t>施設（高校、博物館、警察、事務庁舎）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施設（高校、警察、公園）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2021</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（事務</a:t>
            </a:r>
            <a:r>
              <a:rPr lang="ja-JP" altLang="en-US" sz="1000" dirty="0" smtClean="0">
                <a:solidFill>
                  <a:schemeClr val="tx1"/>
                </a:solidFill>
                <a:latin typeface="Meiryo UI" pitchFamily="50" charset="-128"/>
                <a:ea typeface="Meiryo UI" pitchFamily="50" charset="-128"/>
                <a:cs typeface="Meiryo UI" pitchFamily="50" charset="-128"/>
              </a:rPr>
              <a:t>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373571" y="1611928"/>
            <a:ext cx="5225787"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13" name="テキスト ボックス 12"/>
          <p:cNvSpPr txBox="1"/>
          <p:nvPr/>
        </p:nvSpPr>
        <p:spPr>
          <a:xfrm>
            <a:off x="5988949" y="612309"/>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876</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225</a:t>
            </a:r>
            <a:r>
              <a:rPr lang="ja-JP" altLang="en-US" sz="1200" dirty="0">
                <a:latin typeface="Meiryo UI" pitchFamily="50" charset="-128"/>
                <a:ea typeface="Meiryo UI" pitchFamily="50" charset="-128"/>
                <a:cs typeface="Meiryo UI" pitchFamily="50" charset="-128"/>
              </a:rPr>
              <a:t>千円</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8" name="円/楕円 30">
            <a:extLst>
              <a:ext uri="{FF2B5EF4-FFF2-40B4-BE49-F238E27FC236}">
                <a16:creationId xmlns:a16="http://schemas.microsoft.com/office/drawing/2014/main" id="{A114B1F0-90F7-44B0-B587-302EA69346C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4696659" y="3991061"/>
            <a:ext cx="2469144" cy="267323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市場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40</a:t>
            </a:r>
            <a:r>
              <a:rPr lang="ja-JP" altLang="en-US" sz="1000" dirty="0">
                <a:solidFill>
                  <a:schemeClr val="tx1"/>
                </a:solidFill>
                <a:latin typeface="Meiryo UI" pitchFamily="50" charset="-128"/>
                <a:ea typeface="Meiryo UI" pitchFamily="50" charset="-128"/>
                <a:cs typeface="Meiryo UI" pitchFamily="50" charset="-128"/>
              </a:rPr>
              <a:t>施設（市場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施設、保健福祉センター</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8</a:t>
            </a:r>
            <a:r>
              <a:rPr lang="ja-JP" altLang="en-US" sz="1000" dirty="0">
                <a:solidFill>
                  <a:schemeClr val="tx1"/>
                </a:solidFill>
                <a:latin typeface="Meiryo UI" pitchFamily="50" charset="-128"/>
                <a:ea typeface="Meiryo UI" pitchFamily="50" charset="-128"/>
                <a:cs typeface="Meiryo UI" pitchFamily="50" charset="-128"/>
              </a:rPr>
              <a:t>施設、事務所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施設、公文書館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施設、消防署</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斎場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施設、教育センター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96620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66475" y="605534"/>
            <a:ext cx="9766450" cy="611006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123296" y="652945"/>
            <a:ext cx="329946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大阪市エコ住宅普及促進事業</a:t>
            </a:r>
          </a:p>
        </p:txBody>
      </p:sp>
      <p:sp>
        <p:nvSpPr>
          <p:cNvPr id="35" name="テキスト ボックス 34"/>
          <p:cNvSpPr txBox="1"/>
          <p:nvPr/>
        </p:nvSpPr>
        <p:spPr>
          <a:xfrm>
            <a:off x="220726" y="1165583"/>
            <a:ext cx="935358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◆省エネ・省</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戸建・集合</a:t>
            </a:r>
            <a:r>
              <a:rPr lang="en-US" altLang="ja-JP" sz="105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を認定するとともに、その情報を広く発信します。</a:t>
            </a:r>
          </a:p>
        </p:txBody>
      </p:sp>
      <p:sp>
        <p:nvSpPr>
          <p:cNvPr id="36" name="テキスト ボックス 35"/>
          <p:cNvSpPr txBox="1"/>
          <p:nvPr/>
        </p:nvSpPr>
        <p:spPr>
          <a:xfrm>
            <a:off x="7032812" y="1767090"/>
            <a:ext cx="2541494" cy="707886"/>
          </a:xfrm>
          <a:prstGeom prst="rect">
            <a:avLst/>
          </a:prstGeom>
          <a:noFill/>
        </p:spPr>
        <p:txBody>
          <a:bodyPr wrap="square" rtlCol="0">
            <a:spAutoFit/>
          </a:bodyPr>
          <a:lstStyle/>
          <a:p>
            <a:pPr marL="87313" indent="-87313"/>
            <a:r>
              <a:rPr lang="en-US" altLang="ja-JP" sz="1000" dirty="0">
                <a:latin typeface="Meiryo UI" panose="020B0604030504040204" pitchFamily="50" charset="-128"/>
                <a:ea typeface="Meiryo UI" panose="020B0604030504040204" pitchFamily="50" charset="-128"/>
              </a:rPr>
              <a:t>※2011</a:t>
            </a:r>
            <a:r>
              <a:rPr lang="ja-JP" altLang="en-US" sz="1000" dirty="0">
                <a:latin typeface="Meiryo UI" panose="020B0604030504040204" pitchFamily="50" charset="-128"/>
                <a:ea typeface="Meiryo UI" panose="020B0604030504040204" pitchFamily="50" charset="-128"/>
              </a:rPr>
              <a:t>年度から</a:t>
            </a:r>
            <a:r>
              <a:rPr lang="en-US" altLang="ja-JP" sz="1000" dirty="0">
                <a:latin typeface="Meiryo UI" panose="020B0604030504040204" pitchFamily="50" charset="-128"/>
                <a:ea typeface="Meiryo UI" panose="020B0604030504040204" pitchFamily="50" charset="-128"/>
              </a:rPr>
              <a:t>2013</a:t>
            </a:r>
            <a:r>
              <a:rPr lang="ja-JP" altLang="ja-JP" sz="1000" dirty="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まで</a:t>
            </a:r>
            <a:r>
              <a:rPr lang="ja-JP" altLang="ja-JP" sz="1000" dirty="0">
                <a:latin typeface="Meiryo UI" panose="020B0604030504040204" pitchFamily="50" charset="-128"/>
                <a:ea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rPr>
              <a:t>計画</a:t>
            </a:r>
            <a:r>
              <a:rPr lang="ja-JP" altLang="ja-JP" sz="1000" dirty="0">
                <a:latin typeface="Meiryo UI" panose="020B0604030504040204" pitchFamily="50" charset="-128"/>
                <a:ea typeface="Meiryo UI" panose="020B0604030504040204" pitchFamily="50" charset="-128"/>
              </a:rPr>
              <a:t>認定を受けた住宅の購入等にかかる住宅ローンに対</a:t>
            </a:r>
            <a:r>
              <a:rPr lang="ja-JP" altLang="en-US" sz="1000" dirty="0">
                <a:latin typeface="Meiryo UI" panose="020B0604030504040204" pitchFamily="50" charset="-128"/>
                <a:ea typeface="Meiryo UI" panose="020B0604030504040204" pitchFamily="50" charset="-128"/>
              </a:rPr>
              <a:t>する</a:t>
            </a:r>
            <a:r>
              <a:rPr lang="ja-JP" altLang="ja-JP" sz="1000" dirty="0">
                <a:latin typeface="Meiryo UI" panose="020B0604030504040204" pitchFamily="50" charset="-128"/>
                <a:ea typeface="Meiryo UI" panose="020B0604030504040204" pitchFamily="50" charset="-128"/>
              </a:rPr>
              <a:t>利子補給を行っていま</a:t>
            </a:r>
            <a:r>
              <a:rPr lang="ja-JP" altLang="en-US" sz="1000" dirty="0">
                <a:latin typeface="Meiryo UI" panose="020B0604030504040204" pitchFamily="50" charset="-128"/>
                <a:ea typeface="Meiryo UI" panose="020B0604030504040204" pitchFamily="50" charset="-128"/>
              </a:rPr>
              <a:t>した（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年度終了）。</a:t>
            </a:r>
            <a:endParaRPr lang="en-US" altLang="ja-JP" sz="1000" dirty="0">
              <a:latin typeface="Meiryo UI" pitchFamily="50" charset="-128"/>
              <a:ea typeface="Meiryo UI" pitchFamily="50" charset="-128"/>
              <a:cs typeface="Meiryo UI" pitchFamily="50" charset="-128"/>
            </a:endParaRPr>
          </a:p>
        </p:txBody>
      </p:sp>
      <p:sp>
        <p:nvSpPr>
          <p:cNvPr id="37" name="正方形/長方形 36"/>
          <p:cNvSpPr/>
          <p:nvPr/>
        </p:nvSpPr>
        <p:spPr>
          <a:xfrm>
            <a:off x="7157937" y="2664196"/>
            <a:ext cx="2070846" cy="5189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2021</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までの実績＞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・計画認定住宅戸数：</a:t>
            </a:r>
            <a:r>
              <a:rPr lang="en-US" altLang="ja-JP" sz="1050" dirty="0">
                <a:solidFill>
                  <a:schemeClr val="tx1"/>
                </a:solidFill>
                <a:latin typeface="Meiryo UI" pitchFamily="50" charset="-128"/>
                <a:ea typeface="Meiryo UI" pitchFamily="50" charset="-128"/>
                <a:cs typeface="Meiryo UI" pitchFamily="50" charset="-128"/>
              </a:rPr>
              <a:t>3,305</a:t>
            </a:r>
            <a:r>
              <a:rPr lang="ja-JP" altLang="en-US" sz="1050" dirty="0">
                <a:solidFill>
                  <a:schemeClr val="tx1"/>
                </a:solidFill>
                <a:latin typeface="Meiryo UI" pitchFamily="50" charset="-128"/>
                <a:ea typeface="Meiryo UI" pitchFamily="50" charset="-128"/>
                <a:cs typeface="Meiryo UI" pitchFamily="50" charset="-128"/>
              </a:rPr>
              <a:t>戸</a:t>
            </a:r>
            <a:endParaRPr lang="en-US" altLang="ja-JP" sz="1050" dirty="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1862" y="1669118"/>
            <a:ext cx="6470950" cy="5001156"/>
          </a:xfrm>
          <a:prstGeom prst="rect">
            <a:avLst/>
          </a:prstGeom>
        </p:spPr>
      </p:pic>
      <p:sp>
        <p:nvSpPr>
          <p:cNvPr id="41" name="テキスト ボックス 40"/>
          <p:cNvSpPr txBox="1"/>
          <p:nvPr/>
        </p:nvSpPr>
        <p:spPr>
          <a:xfrm>
            <a:off x="5382177" y="5975410"/>
            <a:ext cx="4299705" cy="553998"/>
          </a:xfrm>
          <a:prstGeom prst="rect">
            <a:avLst/>
          </a:prstGeom>
          <a:noFill/>
        </p:spPr>
        <p:txBody>
          <a:bodyPr wrap="square" rtlCol="0">
            <a:spAutoFit/>
          </a:bodyPr>
          <a:lstStyle/>
          <a:p>
            <a:pPr marL="87313" indent="-87313"/>
            <a:r>
              <a:rPr lang="ja-JP" altLang="en-US" sz="1000" dirty="0">
                <a:latin typeface="Meiryo UI" panose="020B0604030504040204" pitchFamily="50" charset="-128"/>
                <a:ea typeface="Meiryo UI" panose="020B0604030504040204" pitchFamily="50" charset="-128"/>
              </a:rPr>
              <a:t>記載の各名称は、以下各社の登録商標です。</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エネファーム：東京瓦斯㈱、大阪瓦斯㈱、</a:t>
            </a:r>
            <a:r>
              <a:rPr lang="en-US" altLang="ja-JP" sz="1000" dirty="0">
                <a:latin typeface="Meiryo UI" pitchFamily="50" charset="-128"/>
                <a:ea typeface="Meiryo UI" pitchFamily="50" charset="-128"/>
                <a:cs typeface="Meiryo UI" pitchFamily="50" charset="-128"/>
              </a:rPr>
              <a:t>JXTG</a:t>
            </a:r>
            <a:r>
              <a:rPr lang="ja-JP" altLang="en-US" sz="1000" dirty="0">
                <a:latin typeface="Meiryo UI" pitchFamily="50" charset="-128"/>
                <a:ea typeface="Meiryo UI" pitchFamily="50" charset="-128"/>
                <a:cs typeface="Meiryo UI" pitchFamily="50" charset="-128"/>
              </a:rPr>
              <a:t>エネルギー㈱</a:t>
            </a:r>
            <a:endParaRPr lang="en-US" altLang="ja-JP" sz="1000" dirty="0">
              <a:latin typeface="Meiryo UI" pitchFamily="50" charset="-128"/>
              <a:ea typeface="Meiryo UI" pitchFamily="50" charset="-128"/>
              <a:cs typeface="Meiryo UI" pitchFamily="50" charset="-128"/>
            </a:endParaRPr>
          </a:p>
        </p:txBody>
      </p:sp>
      <p:sp>
        <p:nvSpPr>
          <p:cNvPr id="13" name="テキスト ボックス 12"/>
          <p:cNvSpPr txBox="1"/>
          <p:nvPr/>
        </p:nvSpPr>
        <p:spPr>
          <a:xfrm>
            <a:off x="2678017" y="861383"/>
            <a:ext cx="247470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円/楕円 30">
            <a:extLst>
              <a:ext uri="{FF2B5EF4-FFF2-40B4-BE49-F238E27FC236}">
                <a16:creationId xmlns:a16="http://schemas.microsoft.com/office/drawing/2014/main" id="{72892C9D-5DED-4BE9-A501-CED9EA31C71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7474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11431" y="585201"/>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82724" y="639751"/>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①</a:t>
            </a:r>
          </a:p>
        </p:txBody>
      </p:sp>
      <p:sp>
        <p:nvSpPr>
          <p:cNvPr id="20" name="テキスト ボックス 19"/>
          <p:cNvSpPr txBox="1"/>
          <p:nvPr/>
        </p:nvSpPr>
        <p:spPr>
          <a:xfrm>
            <a:off x="220022" y="1103282"/>
            <a:ext cx="5751501" cy="1892826"/>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地中熱利用の促進を図るため、国立研究開発法人産業技術総合研究所と</a:t>
            </a:r>
            <a:r>
              <a:rPr kumimoji="1" lang="ja-JP" altLang="en-US" sz="1300" b="0" i="0" u="none" kern="1200" cap="none" spc="0" normalizeH="0" baseline="0" noProof="0" dirty="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し、地中熱ポテンシャルマップを作成しました。また、府内での地中熱利用設備導入事例集を作成しました。これらは、</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上で公開して</a:t>
            </a:r>
            <a:r>
              <a:rPr lang="en-US" altLang="ja-JP"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います。今後は</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6374582" y="106867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038999"/>
            <a:ext cx="1871586" cy="350784"/>
          </a:xfrm>
          <a:prstGeom prst="rect">
            <a:avLst/>
          </a:prstGeom>
          <a:no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04059"/>
            <a:ext cx="3211876" cy="4677149"/>
          </a:xfrm>
          <a:prstGeom prst="rect">
            <a:avLst/>
          </a:prstGeom>
        </p:spPr>
      </p:pic>
      <p:sp>
        <p:nvSpPr>
          <p:cNvPr id="15" name="正方形/長方形 14"/>
          <p:cNvSpPr/>
          <p:nvPr/>
        </p:nvSpPr>
        <p:spPr>
          <a:xfrm>
            <a:off x="188618" y="5523878"/>
            <a:ext cx="4376081" cy="116955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エネルギーイノベーションジャパン</a:t>
            </a:r>
            <a:r>
              <a:rPr lang="en-US" altLang="ja-JP" sz="1000" dirty="0">
                <a:solidFill>
                  <a:schemeClr val="tx1"/>
                </a:solidFill>
                <a:latin typeface="Meiryo UI" panose="020B0604030504040204" pitchFamily="50" charset="-128"/>
                <a:ea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rPr>
              <a:t>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・地中熱シンポジウム講演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2019</a:t>
            </a:r>
            <a:r>
              <a:rPr lang="ja-JP" altLang="en-US" sz="1000" dirty="0">
                <a:solidFill>
                  <a:schemeClr val="tx1"/>
                </a:solidFill>
                <a:latin typeface="Meiryo UI" panose="020B0604030504040204" pitchFamily="50" charset="-128"/>
                <a:ea typeface="Meiryo UI" panose="020B0604030504040204" pitchFamily="50" charset="-128"/>
              </a:rPr>
              <a:t>年度＞</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158" y="3486549"/>
            <a:ext cx="1820270" cy="2566581"/>
          </a:xfrm>
          <a:prstGeom prst="rect">
            <a:avLst/>
          </a:prstGeom>
        </p:spPr>
      </p:pic>
      <p:sp>
        <p:nvSpPr>
          <p:cNvPr id="17" name="テキスト ボックス 16"/>
          <p:cNvSpPr txBox="1"/>
          <p:nvPr/>
        </p:nvSpPr>
        <p:spPr>
          <a:xfrm>
            <a:off x="4692399" y="300976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p>
        </p:txBody>
      </p:sp>
      <p:pic>
        <p:nvPicPr>
          <p:cNvPr id="25" name="図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380" y="3381628"/>
            <a:ext cx="2447985" cy="1551611"/>
          </a:xfrm>
          <a:prstGeom prst="rect">
            <a:avLst/>
          </a:prstGeom>
        </p:spPr>
      </p:pic>
      <p:sp>
        <p:nvSpPr>
          <p:cNvPr id="26" name="テキスト ボックス 25"/>
          <p:cNvSpPr txBox="1"/>
          <p:nvPr/>
        </p:nvSpPr>
        <p:spPr>
          <a:xfrm>
            <a:off x="825257" y="311921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14" y="4911967"/>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05566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pic>
        <p:nvPicPr>
          <p:cNvPr id="3" name="図 2"/>
          <p:cNvPicPr>
            <a:picLocks noChangeAspect="1"/>
          </p:cNvPicPr>
          <p:nvPr/>
        </p:nvPicPr>
        <p:blipFill rotWithShape="1">
          <a:blip r:embed="rId6" cstate="email">
            <a:extLst>
              <a:ext uri="{28A0092B-C50C-407E-A947-70E740481C1C}">
                <a14:useLocalDpi xmlns:a14="http://schemas.microsoft.com/office/drawing/2010/main"/>
              </a:ext>
            </a:extLst>
          </a:blip>
          <a:srcRect l="7036"/>
          <a:stretch/>
        </p:blipFill>
        <p:spPr>
          <a:xfrm>
            <a:off x="2809253" y="3546105"/>
            <a:ext cx="1712970" cy="1958425"/>
          </a:xfrm>
          <a:prstGeom prst="rect">
            <a:avLst/>
          </a:prstGeom>
        </p:spPr>
      </p:pic>
      <p:sp>
        <p:nvSpPr>
          <p:cNvPr id="24" name="円/楕円 30">
            <a:extLst>
              <a:ext uri="{FF2B5EF4-FFF2-40B4-BE49-F238E27FC236}">
                <a16:creationId xmlns:a16="http://schemas.microsoft.com/office/drawing/2014/main" id="{004E9BA7-39F5-4B39-A785-8B07C112A8D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5F5A137A-A05C-4CD2-9DAF-1651083E2DC0}"/>
              </a:ext>
            </a:extLst>
          </p:cNvPr>
          <p:cNvSpPr txBox="1"/>
          <p:nvPr/>
        </p:nvSpPr>
        <p:spPr>
          <a:xfrm>
            <a:off x="2715829" y="758385"/>
            <a:ext cx="2680420" cy="184666"/>
          </a:xfrm>
          <a:prstGeom prst="rect">
            <a:avLst/>
          </a:prstGeom>
          <a:noFill/>
        </p:spPr>
        <p:txBody>
          <a:bodyPr wrap="square" lIns="0" tIns="0" rIns="0" bIns="0" rtlCol="0" anchor="ctr" anchorCtr="1">
            <a:spAutoFit/>
          </a:bodyPr>
          <a:lstStyle/>
          <a:p>
            <a:pPr marL="87313" indent="-87313">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96800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69089" y="702229"/>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②</a:t>
            </a: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6986885" y="3350693"/>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8133" y="4184404"/>
            <a:ext cx="2529959" cy="2308533"/>
          </a:xfrm>
          <a:prstGeom prst="rect">
            <a:avLst/>
          </a:prstGeom>
          <a:noFill/>
          <a:ln>
            <a:noFill/>
          </a:ln>
        </p:spPr>
      </p:pic>
      <p:sp>
        <p:nvSpPr>
          <p:cNvPr id="39" name="テキスト ボックス 38"/>
          <p:cNvSpPr txBox="1"/>
          <p:nvPr/>
        </p:nvSpPr>
        <p:spPr>
          <a:xfrm>
            <a:off x="7398456" y="37626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8214" y="5506329"/>
            <a:ext cx="2291394" cy="979188"/>
          </a:xfrm>
          <a:prstGeom prst="rect">
            <a:avLst/>
          </a:prstGeom>
          <a:ln>
            <a:solidFill>
              <a:schemeClr val="accent1"/>
            </a:solidFill>
          </a:ln>
        </p:spPr>
      </p:pic>
      <p:sp>
        <p:nvSpPr>
          <p:cNvPr id="41" name="テキスト ボックス 40"/>
          <p:cNvSpPr txBox="1"/>
          <p:nvPr/>
        </p:nvSpPr>
        <p:spPr>
          <a:xfrm>
            <a:off x="7554885" y="5272823"/>
            <a:ext cx="2055371"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ビッドドシエ（立候補申請文書）</a:t>
            </a:r>
          </a:p>
        </p:txBody>
      </p:sp>
      <p:pic>
        <p:nvPicPr>
          <p:cNvPr id="42" name="図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8456" y="4027605"/>
            <a:ext cx="2370671" cy="1235622"/>
          </a:xfrm>
          <a:prstGeom prst="rect">
            <a:avLst/>
          </a:prstGeom>
        </p:spPr>
      </p:pic>
      <p:pic>
        <p:nvPicPr>
          <p:cNvPr id="2" name="図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07570" y="916639"/>
            <a:ext cx="2684555" cy="2463079"/>
          </a:xfrm>
          <a:prstGeom prst="rect">
            <a:avLst/>
          </a:prstGeom>
        </p:spPr>
      </p:pic>
      <p:sp>
        <p:nvSpPr>
          <p:cNvPr id="44" name="正方形/長方形 43">
            <a:extLst>
              <a:ext uri="{FF2B5EF4-FFF2-40B4-BE49-F238E27FC236}">
                <a16:creationId xmlns:a16="http://schemas.microsoft.com/office/drawing/2014/main" id="{71E92C9D-398A-4F6B-8125-AE00AA9F8FDE}"/>
              </a:ext>
            </a:extLst>
          </p:cNvPr>
          <p:cNvSpPr/>
          <p:nvPr/>
        </p:nvSpPr>
        <p:spPr>
          <a:xfrm>
            <a:off x="183126" y="3993763"/>
            <a:ext cx="4641063" cy="262402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・アミティ舞洲帯水層蓄熱冷暖房システムの運用開始（従来比</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の省エネを確認）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・アミティ舞洲帯水層蓄熱冷暖房システムの運用を継続</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・さらなる地下水採取規制緩和に向けた検討を実施</a:t>
            </a: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823938"/>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予算</a:t>
            </a:r>
            <a:r>
              <a:rPr lang="en-US" altLang="ja-JP" sz="1200" noProof="0" dirty="0" smtClean="0">
                <a:latin typeface="Meiryo UI" pitchFamily="50" charset="-128"/>
                <a:ea typeface="Meiryo UI" pitchFamily="50" charset="-128"/>
                <a:cs typeface="Meiryo UI" pitchFamily="50" charset="-128"/>
              </a:rPr>
              <a:t>5,706</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1F1DE3E6-0D43-4D9C-871F-60BE5DAEBBE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3A99DF82-1DDF-427A-918A-65C2649F7AD4}"/>
              </a:ext>
            </a:extLst>
          </p:cNvPr>
          <p:cNvSpPr txBox="1"/>
          <p:nvPr/>
        </p:nvSpPr>
        <p:spPr>
          <a:xfrm>
            <a:off x="158946" y="1144056"/>
            <a:ext cx="5787283" cy="2708434"/>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◆地中熱のひとつである帯水層蓄熱利用は、地下水を多く含む地層（帯水層）から</a:t>
            </a:r>
            <a:endParaRPr lang="en-US" altLang="ja-JP" dirty="0"/>
          </a:p>
          <a:p>
            <a:r>
              <a:rPr lang="ja-JP" altLang="en-US" dirty="0"/>
              <a:t>　熱エネルギーを採り出して、建物の冷房・暖房を効率的に行う技術で</a:t>
            </a:r>
            <a:r>
              <a:rPr lang="ja-JP" altLang="en-US" dirty="0" smtClean="0"/>
              <a:t>、省エネ、</a:t>
            </a:r>
            <a:r>
              <a:rPr lang="en-US" altLang="ja-JP" dirty="0"/>
              <a:t>CO</a:t>
            </a:r>
            <a:r>
              <a:rPr lang="en-US" altLang="ja-JP" baseline="-25000" dirty="0"/>
              <a:t>2</a:t>
            </a:r>
            <a:r>
              <a:rPr lang="ja-JP" altLang="en-US" dirty="0"/>
              <a:t>排出削減、ヒートアイランド現象の緩和策として期待されています。</a:t>
            </a:r>
            <a:endParaRPr lang="en-US" altLang="ja-JP" dirty="0"/>
          </a:p>
          <a:p>
            <a:r>
              <a:rPr lang="ja-JP" altLang="en-US" dirty="0"/>
              <a:t>◆大阪市では、</a:t>
            </a:r>
            <a:r>
              <a:rPr lang="en-US" altLang="ja-JP" dirty="0"/>
              <a:t>2015</a:t>
            </a:r>
            <a:r>
              <a:rPr lang="ja-JP" altLang="en-US" dirty="0"/>
              <a:t>年度に地中熱導入の事業化の可能性調査を実施し、大阪市域の帯水層蓄熱ポテンシャルマップを作成しました。（</a:t>
            </a:r>
            <a:r>
              <a:rPr lang="en-US" altLang="ja-JP" dirty="0"/>
              <a:t>2016</a:t>
            </a:r>
            <a:r>
              <a:rPr lang="ja-JP" altLang="en-US" dirty="0"/>
              <a:t>年度から市の地図情報サイト「マップナビおおさか」で公開中）</a:t>
            </a:r>
            <a:endParaRPr lang="en-US" altLang="ja-JP" dirty="0"/>
          </a:p>
          <a:p>
            <a:r>
              <a:rPr lang="ja-JP" altLang="en-US" dirty="0" smtClean="0"/>
              <a:t>◆</a:t>
            </a:r>
            <a:r>
              <a:rPr lang="en-US" altLang="ja-JP" dirty="0" smtClean="0"/>
              <a:t>2016</a:t>
            </a:r>
            <a:r>
              <a:rPr lang="ja-JP" altLang="en-US" dirty="0"/>
              <a:t>年度に</a:t>
            </a:r>
            <a:r>
              <a:rPr lang="ja-JP" altLang="en-US" sz="1400" dirty="0"/>
              <a:t>産学官連携で、</a:t>
            </a:r>
            <a:r>
              <a:rPr lang="ja-JP" altLang="en-US" dirty="0"/>
              <a:t>うめきた２期暫定利用区域において、帯水層蓄熱利用実証事業開始し、</a:t>
            </a:r>
            <a:r>
              <a:rPr lang="en-US" altLang="ja-JP" dirty="0"/>
              <a:t>2019</a:t>
            </a:r>
            <a:r>
              <a:rPr lang="ja-JP" altLang="en-US" dirty="0"/>
              <a:t>年</a:t>
            </a:r>
            <a:r>
              <a:rPr lang="en-US" altLang="ja-JP" dirty="0"/>
              <a:t>9</a:t>
            </a:r>
            <a:r>
              <a:rPr lang="ja-JP" altLang="en-US" dirty="0"/>
              <a:t>月には</a:t>
            </a:r>
            <a:r>
              <a:rPr lang="ja-JP" altLang="en-US" dirty="0" smtClean="0"/>
              <a:t>、国</a:t>
            </a:r>
            <a:r>
              <a:rPr lang="ja-JP" altLang="en-US" dirty="0"/>
              <a:t>において国家戦略特区による規制緩和制度が創出されました。また、湾岸地域の市有施設（アミティ舞洲）において、産学官連携で帯水層蓄熱冷暖房システムを導入し、</a:t>
            </a:r>
            <a:r>
              <a:rPr lang="en-US" altLang="ja-JP" dirty="0"/>
              <a:t>2020</a:t>
            </a:r>
            <a:r>
              <a:rPr lang="ja-JP" altLang="en-US" dirty="0"/>
              <a:t>年４月から運用を開始しています。</a:t>
            </a:r>
            <a:endParaRPr lang="en-US" altLang="ja-JP" dirty="0"/>
          </a:p>
          <a:p>
            <a:r>
              <a:rPr lang="ja-JP" altLang="en-US" dirty="0"/>
              <a:t>　　今後、うめきた</a:t>
            </a:r>
            <a:r>
              <a:rPr lang="en-US" altLang="ja-JP" dirty="0"/>
              <a:t>2</a:t>
            </a:r>
            <a:r>
              <a:rPr lang="ja-JP" altLang="en-US" dirty="0"/>
              <a:t>期や夢洲など、大規模な都市開発において優良事例を形成し、民間建築物を含めた、普及拡大を目指します。</a:t>
            </a:r>
            <a:endParaRPr lang="en-US" altLang="ja-JP" dirty="0"/>
          </a:p>
        </p:txBody>
      </p:sp>
      <p:grpSp>
        <p:nvGrpSpPr>
          <p:cNvPr id="11" name="グループ化 10"/>
          <p:cNvGrpSpPr/>
          <p:nvPr/>
        </p:nvGrpSpPr>
        <p:grpSpPr>
          <a:xfrm>
            <a:off x="4969672" y="6057699"/>
            <a:ext cx="2323515" cy="420193"/>
            <a:chOff x="4986839" y="6574302"/>
            <a:chExt cx="2323515" cy="420193"/>
          </a:xfrm>
        </p:grpSpPr>
        <p:sp>
          <p:nvSpPr>
            <p:cNvPr id="4" name="角丸四角形 3"/>
            <p:cNvSpPr/>
            <p:nvPr/>
          </p:nvSpPr>
          <p:spPr>
            <a:xfrm>
              <a:off x="4986839" y="6574302"/>
              <a:ext cx="2323515" cy="420193"/>
            </a:xfrm>
            <a:prstGeom prst="roundRect">
              <a:avLst/>
            </a:prstGeom>
            <a:solidFill>
              <a:srgbClr val="049244"/>
            </a:solidFill>
            <a:ln>
              <a:solidFill>
                <a:srgbClr val="049244"/>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rgbClr val="FF0000"/>
                </a:solidFill>
                <a:effectLst/>
                <a:latin typeface="Meiryo UI" pitchFamily="50" charset="-128"/>
                <a:ea typeface="Meiryo UI" pitchFamily="50" charset="-128"/>
                <a:cs typeface="Meiryo UI" pitchFamily="50" charset="-128"/>
              </a:endParaRPr>
            </a:p>
          </p:txBody>
        </p:sp>
        <p:sp>
          <p:nvSpPr>
            <p:cNvPr id="3" name="テキスト ボックス 2"/>
            <p:cNvSpPr txBox="1"/>
            <p:nvPr/>
          </p:nvSpPr>
          <p:spPr>
            <a:xfrm>
              <a:off x="5114610" y="6620317"/>
              <a:ext cx="2159401" cy="323165"/>
            </a:xfrm>
            <a:prstGeom prst="rect">
              <a:avLst/>
            </a:prstGeom>
            <a:solidFill>
              <a:srgbClr val="049244"/>
            </a:solidFill>
            <a:ln>
              <a:solidFill>
                <a:srgbClr val="049244"/>
              </a:solidFill>
            </a:ln>
          </p:spPr>
          <p:txBody>
            <a:bodyPr wrap="square" lIns="0" tIns="0" rIns="0" bIns="0" rtlCol="0">
              <a:spAutoFit/>
            </a:bodyPr>
            <a:lstStyle/>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従来システム比</a:t>
              </a:r>
              <a:r>
                <a:rPr lang="en-US" altLang="ja-JP" sz="1050" b="1" dirty="0" smtClean="0">
                  <a:solidFill>
                    <a:schemeClr val="bg1"/>
                  </a:solidFill>
                  <a:latin typeface="Meiryo UI" panose="020B0604030504040204" pitchFamily="50" charset="-128"/>
                  <a:ea typeface="Meiryo UI" panose="020B0604030504040204" pitchFamily="50" charset="-128"/>
                </a:rPr>
                <a:t>42</a:t>
              </a:r>
              <a:r>
                <a:rPr lang="ja-JP" altLang="en-US" sz="1050" b="1" dirty="0" smtClean="0">
                  <a:solidFill>
                    <a:schemeClr val="bg1"/>
                  </a:solidFill>
                  <a:latin typeface="Meiryo UI" panose="020B0604030504040204" pitchFamily="50" charset="-128"/>
                  <a:ea typeface="Meiryo UI" panose="020B0604030504040204" pitchFamily="50" charset="-128"/>
                </a:rPr>
                <a:t>％の省エネを実現</a:t>
              </a:r>
              <a:endParaRPr lang="en-US" altLang="ja-JP" sz="1050" b="1" dirty="0" smtClean="0">
                <a:solidFill>
                  <a:schemeClr val="bg1"/>
                </a:solidFill>
                <a:latin typeface="Meiryo UI" panose="020B0604030504040204" pitchFamily="50" charset="-128"/>
                <a:ea typeface="Meiryo UI" panose="020B0604030504040204" pitchFamily="50" charset="-128"/>
              </a:endParaRPr>
            </a:p>
            <a:p>
              <a:r>
                <a:rPr lang="ja-JP" altLang="en-US" sz="1050" b="1" dirty="0" smtClean="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持続可能な地下水の保全と利用</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337445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r="1285"/>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a:t>
            </a:r>
            <a:r>
              <a:rPr lang="ja-JP" altLang="en-US" sz="1300" dirty="0" smtClean="0">
                <a:latin typeface="Meiryo UI" pitchFamily="50" charset="-128"/>
                <a:ea typeface="Meiryo UI" pitchFamily="50" charset="-128"/>
                <a:cs typeface="Meiryo UI" pitchFamily="50" charset="-128"/>
              </a:rPr>
              <a:t>所管</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する</a:t>
            </a:r>
            <a:r>
              <a:rPr lang="ja-JP" altLang="en-US" sz="1300" dirty="0">
                <a:latin typeface="Meiryo UI" pitchFamily="50" charset="-128"/>
                <a:ea typeface="Meiryo UI" pitchFamily="50" charset="-128"/>
                <a:cs typeface="Meiryo UI" pitchFamily="50" charset="-128"/>
              </a:rPr>
              <a:t>流域下水道及び大阪市の公共下水道に</a:t>
            </a:r>
            <a:r>
              <a:rPr lang="ja-JP" altLang="en-US" sz="1300" dirty="0" smtClean="0">
                <a:latin typeface="Meiryo UI" pitchFamily="50" charset="-128"/>
                <a:ea typeface="Meiryo UI" pitchFamily="50" charset="-128"/>
                <a:cs typeface="Meiryo UI" pitchFamily="50" charset="-128"/>
              </a:rPr>
              <a:t>おける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a:t>
            </a:r>
            <a:r>
              <a:rPr lang="ja-JP" altLang="en-US" sz="1300" dirty="0">
                <a:latin typeface="Meiryo UI" pitchFamily="50" charset="-128"/>
                <a:ea typeface="Meiryo UI" pitchFamily="50" charset="-128"/>
                <a:cs typeface="Meiryo UI" pitchFamily="50" charset="-128"/>
              </a:rPr>
              <a:t>ポテンシャルマップ（下水熱の賦存量や</a:t>
            </a:r>
            <a:r>
              <a:rPr lang="ja-JP" altLang="en-US" sz="1300" dirty="0" smtClean="0">
                <a:latin typeface="Meiryo UI" pitchFamily="50" charset="-128"/>
                <a:ea typeface="Meiryo UI" pitchFamily="50" charset="-128"/>
                <a:cs typeface="Meiryo UI" pitchFamily="50" charset="-128"/>
              </a:rPr>
              <a:t>存在</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位置</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容易</a:t>
            </a:r>
            <a:r>
              <a:rPr lang="ja-JP" altLang="en-US" sz="1300" dirty="0">
                <a:latin typeface="Meiryo UI" pitchFamily="50" charset="-128"/>
                <a:ea typeface="Meiryo UI" pitchFamily="50" charset="-128"/>
                <a:cs typeface="Meiryo UI" pitchFamily="50" charset="-128"/>
              </a:rPr>
              <a:t>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smtClean="0">
                <a:latin typeface="Meiryo UI" pitchFamily="50" charset="-128"/>
                <a:ea typeface="Meiryo UI" pitchFamily="50" charset="-128"/>
                <a:cs typeface="Meiryo UI" pitchFamily="50" charset="-128"/>
              </a:rPr>
              <a:t>上</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で</a:t>
            </a:r>
            <a:r>
              <a:rPr lang="ja-JP" altLang="en-US" sz="1300" dirty="0">
                <a:latin typeface="Meiryo UI" pitchFamily="50" charset="-128"/>
                <a:ea typeface="Meiryo UI" pitchFamily="50" charset="-128"/>
                <a:cs typeface="Meiryo UI" pitchFamily="50" charset="-128"/>
              </a:rPr>
              <a:t>公開</a:t>
            </a:r>
            <a:r>
              <a:rPr lang="ja-JP" altLang="en-US" sz="1300" dirty="0" smtClean="0">
                <a:latin typeface="Meiryo UI" pitchFamily="50" charset="-128"/>
                <a:ea typeface="Meiryo UI" pitchFamily="50" charset="-128"/>
                <a:cs typeface="Meiryo UI" pitchFamily="50" charset="-128"/>
              </a:rPr>
              <a:t>しています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なるよう、条例改正を行い、民間事業者等の熱需要者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年３月、大阪市は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63632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38544"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年度に大阪府・大阪市が実施するエネルギー関連の施策・事業を取りまとめて公表するものです。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なお、実績については、おおさかエネルギー地産地消推進プラン（</a:t>
            </a:r>
            <a:r>
              <a:rPr lang="en-US" altLang="ja-JP" sz="1200" dirty="0">
                <a:latin typeface="Meiryo UI" panose="020B0604030504040204" pitchFamily="50" charset="-128"/>
                <a:ea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月）の期間中（</a:t>
            </a:r>
            <a:r>
              <a:rPr lang="en-US" altLang="ja-JP" sz="1200" dirty="0">
                <a:latin typeface="Meiryo UI" panose="020B0604030504040204" pitchFamily="50" charset="-128"/>
                <a:ea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年度）のものも含めています。</a:t>
            </a: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027699" cy="3742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sp>
        <p:nvSpPr>
          <p:cNvPr id="23" name="テキスト ボックス 2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a:t>
            </a:r>
            <a:r>
              <a:rPr lang="ja-JP" altLang="en-US" sz="1300" dirty="0" smtClean="0">
                <a:latin typeface="Meiryo UI" pitchFamily="50" charset="-128"/>
                <a:ea typeface="Meiryo UI" pitchFamily="50" charset="-128"/>
                <a:cs typeface="Meiryo UI" pitchFamily="50" charset="-128"/>
              </a:rPr>
              <a:t>おける余熱</a:t>
            </a:r>
            <a:r>
              <a:rPr lang="ja-JP" altLang="en-US" sz="1300" dirty="0">
                <a:latin typeface="Meiryo UI" pitchFamily="50" charset="-128"/>
                <a:ea typeface="Meiryo UI" pitchFamily="50" charset="-128"/>
                <a:cs typeface="Meiryo UI" pitchFamily="50" charset="-128"/>
              </a:rPr>
              <a:t>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a:t>
            </a:r>
            <a:r>
              <a:rPr lang="ja-JP" altLang="en-US" sz="1100" dirty="0" smtClean="0">
                <a:latin typeface="Meiryo UI" pitchFamily="50" charset="-128"/>
                <a:ea typeface="Meiryo UI" pitchFamily="50" charset="-128"/>
                <a:cs typeface="Meiryo UI" pitchFamily="50" charset="-128"/>
              </a:rPr>
              <a:t>する余熱</a:t>
            </a:r>
            <a:r>
              <a:rPr lang="ja-JP" altLang="en-US" sz="1100" dirty="0">
                <a:latin typeface="Meiryo UI" pitchFamily="50" charset="-128"/>
                <a:ea typeface="Meiryo UI" pitchFamily="50" charset="-128"/>
                <a:cs typeface="Meiryo UI" pitchFamily="50" charset="-128"/>
              </a:rPr>
              <a:t>については、蒸気・温水・電力に変えて施設内で自家消費するほか、周辺施設への供給や電力会社へ売電するなど、様々な形で活用することができます。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a:latin typeface="Meiryo UI" pitchFamily="50" charset="-128"/>
                <a:ea typeface="Meiryo UI" pitchFamily="50" charset="-128"/>
                <a:cs typeface="Meiryo UI" pitchFamily="50" charset="-128"/>
              </a:rPr>
              <a:t>38</a:t>
            </a:r>
            <a:r>
              <a:rPr lang="ja-JP" altLang="en-US" sz="1100" dirty="0">
                <a:latin typeface="Meiryo UI" pitchFamily="50" charset="-128"/>
                <a:ea typeface="Meiryo UI" pitchFamily="50" charset="-128"/>
                <a:cs typeface="Meiryo UI" pitchFamily="50" charset="-128"/>
              </a:rPr>
              <a:t>施設があり、発電を行っているものが</a:t>
            </a:r>
            <a:r>
              <a:rPr lang="en-US" altLang="ja-JP" sz="1100" dirty="0">
                <a:latin typeface="Meiryo UI" pitchFamily="50" charset="-128"/>
                <a:ea typeface="Meiryo UI" pitchFamily="50" charset="-128"/>
                <a:cs typeface="Meiryo UI" pitchFamily="50" charset="-128"/>
              </a:rPr>
              <a:t>26</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12</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22</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9</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2020</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414898" cy="1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latin typeface="ＭＳ Ｐゴシック" charset="-128"/>
                  <a:ea typeface="Meiryo UI" pitchFamily="50" charset="-128"/>
                  <a:cs typeface="Meiryo UI" pitchFamily="50" charset="-128"/>
                </a:rPr>
                <a:t>余熱</a:t>
              </a:r>
              <a:r>
                <a:rPr lang="ja-JP" altLang="en-US" sz="1050" b="0" i="0" dirty="0">
                  <a:latin typeface="ＭＳ Ｐゴシック" charset="-128"/>
                  <a:ea typeface="Meiryo UI" pitchFamily="50" charset="-128"/>
                  <a:cs typeface="Meiryo UI" pitchFamily="50" charset="-128"/>
                </a:rPr>
                <a:t>利用イメージ</a:t>
              </a:r>
              <a:endParaRPr lang="en-US" altLang="ja-JP" sz="1050" b="0" i="0" dirty="0">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nvGraphicFramePr>
        <p:xfrm>
          <a:off x="1526954" y="4771150"/>
          <a:ext cx="6349266" cy="1759041"/>
        </p:xfrm>
        <a:graphic>
          <a:graphicData uri="http://schemas.openxmlformats.org/drawingml/2006/table">
            <a:tbl>
              <a:tblPr firstRow="1" firstCol="1" bandRow="1"/>
              <a:tblGrid>
                <a:gridCol w="797095">
                  <a:extLst>
                    <a:ext uri="{9D8B030D-6E8A-4147-A177-3AD203B41FA5}">
                      <a16:colId xmlns:a16="http://schemas.microsoft.com/office/drawing/2014/main" val="20000"/>
                    </a:ext>
                  </a:extLst>
                </a:gridCol>
                <a:gridCol w="1223128">
                  <a:extLst>
                    <a:ext uri="{9D8B030D-6E8A-4147-A177-3AD203B41FA5}">
                      <a16:colId xmlns:a16="http://schemas.microsoft.com/office/drawing/2014/main" val="20001"/>
                    </a:ext>
                  </a:extLst>
                </a:gridCol>
                <a:gridCol w="1333167">
                  <a:extLst>
                    <a:ext uri="{9D8B030D-6E8A-4147-A177-3AD203B41FA5}">
                      <a16:colId xmlns:a16="http://schemas.microsoft.com/office/drawing/2014/main" val="20002"/>
                    </a:ext>
                  </a:extLst>
                </a:gridCol>
                <a:gridCol w="2995876">
                  <a:extLst>
                    <a:ext uri="{9D8B030D-6E8A-4147-A177-3AD203B41FA5}">
                      <a16:colId xmlns:a16="http://schemas.microsoft.com/office/drawing/2014/main" val="20003"/>
                    </a:ext>
                  </a:extLst>
                </a:gridCol>
              </a:tblGrid>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鶴見工場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1987</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(12,000kW)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837">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strike="noStrike" kern="0" dirty="0">
                          <a:solidFill>
                            <a:schemeClr val="tx1"/>
                          </a:solidFill>
                          <a:effectLst/>
                          <a:latin typeface="Meiryo UI" panose="020B0604030504040204" pitchFamily="50" charset="-128"/>
                          <a:ea typeface="Meiryo UI" panose="020B0604030504040204" pitchFamily="50" charset="-128"/>
                          <a:cs typeface="ＭＳ Ｐゴシック"/>
                        </a:rPr>
                        <a:t>14,500</a:t>
                      </a:r>
                      <a:r>
                        <a:rPr lang="en-US" altLang="ja-JP" sz="105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05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2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1" name="正方形/長方形 70"/>
          <p:cNvSpPr/>
          <p:nvPr/>
        </p:nvSpPr>
        <p:spPr>
          <a:xfrm>
            <a:off x="1614007" y="6519356"/>
            <a:ext cx="4714660" cy="25702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zh-TW" altLang="en-US" sz="1100" dirty="0">
                <a:solidFill>
                  <a:schemeClr val="tx1"/>
                </a:solidFill>
                <a:latin typeface="Meiryo UI" pitchFamily="50" charset="-128"/>
                <a:ea typeface="Meiryo UI" pitchFamily="50" charset="-128"/>
                <a:cs typeface="Meiryo UI" pitchFamily="50" charset="-128"/>
              </a:rPr>
              <a:t>住之江工場</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年度末、竣工見込み</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30542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200472"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extLst>
              <p:ext uri="{D42A27DB-BD31-4B8C-83A1-F6EECF244321}">
                <p14:modId xmlns:p14="http://schemas.microsoft.com/office/powerpoint/2010/main" val="1404079878"/>
              </p:ext>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85003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graphicFrame>
        <p:nvGraphicFramePr>
          <p:cNvPr id="33" name="表 32"/>
          <p:cNvGraphicFramePr>
            <a:graphicFrameLocks noGrp="1"/>
          </p:cNvGraphicFramePr>
          <p:nvPr>
            <p:extLst>
              <p:ext uri="{D42A27DB-BD31-4B8C-83A1-F6EECF244321}">
                <p14:modId xmlns:p14="http://schemas.microsoft.com/office/powerpoint/2010/main" val="366116543"/>
              </p:ext>
            </p:extLst>
          </p:nvPr>
        </p:nvGraphicFramePr>
        <p:xfrm>
          <a:off x="143262" y="5868770"/>
          <a:ext cx="4422501" cy="640080"/>
        </p:xfrm>
        <a:graphic>
          <a:graphicData uri="http://schemas.openxmlformats.org/drawingml/2006/table">
            <a:tbl>
              <a:tblPr firstRow="1" bandRow="1">
                <a:tableStyleId>{5940675A-B579-460E-94D1-54222C63F5DA}</a:tableStyleId>
              </a:tblPr>
              <a:tblGrid>
                <a:gridCol w="829152">
                  <a:extLst>
                    <a:ext uri="{9D8B030D-6E8A-4147-A177-3AD203B41FA5}">
                      <a16:colId xmlns:a16="http://schemas.microsoft.com/office/drawing/2014/main" val="3757262113"/>
                    </a:ext>
                  </a:extLst>
                </a:gridCol>
                <a:gridCol w="513126">
                  <a:extLst>
                    <a:ext uri="{9D8B030D-6E8A-4147-A177-3AD203B41FA5}">
                      <a16:colId xmlns:a16="http://schemas.microsoft.com/office/drawing/2014/main" val="2233054629"/>
                    </a:ext>
                  </a:extLst>
                </a:gridCol>
                <a:gridCol w="513126">
                  <a:extLst>
                    <a:ext uri="{9D8B030D-6E8A-4147-A177-3AD203B41FA5}">
                      <a16:colId xmlns:a16="http://schemas.microsoft.com/office/drawing/2014/main" val="2027108342"/>
                    </a:ext>
                  </a:extLst>
                </a:gridCol>
                <a:gridCol w="513126">
                  <a:extLst>
                    <a:ext uri="{9D8B030D-6E8A-4147-A177-3AD203B41FA5}">
                      <a16:colId xmlns:a16="http://schemas.microsoft.com/office/drawing/2014/main" val="346158796"/>
                    </a:ext>
                  </a:extLst>
                </a:gridCol>
                <a:gridCol w="513126">
                  <a:extLst>
                    <a:ext uri="{9D8B030D-6E8A-4147-A177-3AD203B41FA5}">
                      <a16:colId xmlns:a16="http://schemas.microsoft.com/office/drawing/2014/main" val="1555019360"/>
                    </a:ext>
                  </a:extLst>
                </a:gridCol>
                <a:gridCol w="513615">
                  <a:extLst>
                    <a:ext uri="{9D8B030D-6E8A-4147-A177-3AD203B41FA5}">
                      <a16:colId xmlns:a16="http://schemas.microsoft.com/office/drawing/2014/main" val="4015490920"/>
                    </a:ext>
                  </a:extLst>
                </a:gridCol>
                <a:gridCol w="513615">
                  <a:extLst>
                    <a:ext uri="{9D8B030D-6E8A-4147-A177-3AD203B41FA5}">
                      <a16:colId xmlns:a16="http://schemas.microsoft.com/office/drawing/2014/main" val="3716742055"/>
                    </a:ext>
                  </a:extLst>
                </a:gridCol>
                <a:gridCol w="513615">
                  <a:extLst>
                    <a:ext uri="{9D8B030D-6E8A-4147-A177-3AD203B41FA5}">
                      <a16:colId xmlns:a16="http://schemas.microsoft.com/office/drawing/2014/main" val="486832928"/>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strike="noStrike" dirty="0">
                          <a:solidFill>
                            <a:schemeClr val="tx1"/>
                          </a:solidFill>
                          <a:latin typeface="Meiryo UI" panose="020B0604030504040204" pitchFamily="50" charset="-128"/>
                          <a:ea typeface="Meiryo UI" panose="020B0604030504040204" pitchFamily="50" charset="-128"/>
                        </a:rPr>
                        <a:t>2014</a:t>
                      </a:r>
                      <a:endParaRPr kumimoji="1" lang="ja-JP" altLang="en-US" sz="9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strike="noStrike" dirty="0">
                          <a:solidFill>
                            <a:schemeClr val="tx1"/>
                          </a:solidFill>
                          <a:latin typeface="Meiryo UI" panose="020B0604030504040204" pitchFamily="50" charset="-128"/>
                          <a:ea typeface="Meiryo UI" panose="020B0604030504040204" pitchFamily="50" charset="-128"/>
                        </a:rPr>
                        <a:t>2015</a:t>
                      </a:r>
                      <a:endParaRPr kumimoji="1" lang="ja-JP" altLang="en-US" sz="9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strike="noStrike" dirty="0">
                          <a:solidFill>
                            <a:schemeClr val="tx1"/>
                          </a:solidFill>
                          <a:latin typeface="Meiryo UI" panose="020B0604030504040204" pitchFamily="50" charset="-128"/>
                          <a:ea typeface="Meiryo UI" panose="020B0604030504040204" pitchFamily="50" charset="-128"/>
                        </a:rPr>
                        <a:t>2016</a:t>
                      </a:r>
                      <a:endParaRPr kumimoji="1" lang="ja-JP" altLang="en-US" sz="9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生成量</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strike="noStrike" dirty="0">
                          <a:solidFill>
                            <a:schemeClr val="tx1"/>
                          </a:solidFill>
                          <a:latin typeface="Meiryo UI" panose="020B0604030504040204" pitchFamily="50" charset="-128"/>
                          <a:ea typeface="Meiryo UI" panose="020B0604030504040204" pitchFamily="50" charset="-128"/>
                        </a:rPr>
                        <a:t>6,543</a:t>
                      </a:r>
                      <a:endParaRPr kumimoji="1" lang="ja-JP" altLang="en-US" sz="9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strike="noStrike" dirty="0">
                          <a:solidFill>
                            <a:schemeClr val="tx1"/>
                          </a:solidFill>
                          <a:latin typeface="Meiryo UI" panose="020B0604030504040204" pitchFamily="50" charset="-128"/>
                          <a:ea typeface="Meiryo UI" panose="020B0604030504040204" pitchFamily="50" charset="-128"/>
                        </a:rPr>
                        <a:t>7,846</a:t>
                      </a:r>
                      <a:endParaRPr kumimoji="1" lang="ja-JP" altLang="en-US" sz="9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strike="noStrike" dirty="0">
                          <a:solidFill>
                            <a:schemeClr val="tx1"/>
                          </a:solidFill>
                          <a:latin typeface="Meiryo UI" panose="020B0604030504040204" pitchFamily="50" charset="-128"/>
                          <a:ea typeface="Meiryo UI" panose="020B0604030504040204" pitchFamily="50" charset="-128"/>
                        </a:rPr>
                        <a:t>8,023</a:t>
                      </a:r>
                      <a:endParaRPr kumimoji="1" lang="ja-JP" altLang="en-US" sz="9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8,199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6,952</a:t>
                      </a:r>
                    </a:p>
                  </a:txBody>
                  <a:tcPr anchor="ctr"/>
                </a:tc>
                <a:extLst>
                  <a:ext uri="{0D108BD9-81ED-4DB2-BD59-A6C34878D82A}">
                    <a16:rowId xmlns:a16="http://schemas.microsoft.com/office/drawing/2014/main" val="2124491204"/>
                  </a:ext>
                </a:extLst>
              </a:tr>
            </a:tbl>
          </a:graphicData>
        </a:graphic>
      </p:graphicFrame>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890584" y="565985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2877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69212" y="583284"/>
            <a:ext cx="5438287" cy="6167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099" y="2721750"/>
            <a:ext cx="2453225" cy="178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 14"/>
          <p:cNvSpPr/>
          <p:nvPr/>
        </p:nvSpPr>
        <p:spPr>
          <a:xfrm>
            <a:off x="219969" y="709519"/>
            <a:ext cx="3094454" cy="35095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83284"/>
            <a:ext cx="4288738" cy="2918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626827"/>
            <a:ext cx="3448673" cy="34900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53440"/>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684" y="2072321"/>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108691"/>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123" y="5152114"/>
            <a:ext cx="1593149" cy="1180534"/>
          </a:xfrm>
          <a:prstGeom prst="rect">
            <a:avLst/>
          </a:prstGeom>
        </p:spPr>
      </p:pic>
      <p:sp>
        <p:nvSpPr>
          <p:cNvPr id="55" name="大かっこ 54"/>
          <p:cNvSpPr/>
          <p:nvPr/>
        </p:nvSpPr>
        <p:spPr>
          <a:xfrm>
            <a:off x="7998636" y="2619210"/>
            <a:ext cx="1542600"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　工事完了予定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2" name="正方形/長方形 51"/>
          <p:cNvSpPr/>
          <p:nvPr/>
        </p:nvSpPr>
        <p:spPr>
          <a:xfrm>
            <a:off x="7589844" y="4911988"/>
            <a:ext cx="1961247" cy="172693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900" dirty="0">
                <a:solidFill>
                  <a:schemeClr val="tx1"/>
                </a:solidFill>
                <a:latin typeface="Meiryo UI" pitchFamily="50" charset="-128"/>
                <a:ea typeface="Meiryo UI" pitchFamily="50" charset="-128"/>
                <a:cs typeface="Meiryo UI" pitchFamily="50" charset="-128"/>
              </a:rPr>
              <a:t>■取得熱量実績</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81MWn</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82MWh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107MWh</a:t>
            </a:r>
          </a:p>
          <a:p>
            <a:endParaRPr lang="en-US" altLang="ja-JP" sz="900" dirty="0">
              <a:solidFill>
                <a:schemeClr val="tx1"/>
              </a:solidFill>
              <a:latin typeface="Meiryo UI" pitchFamily="50" charset="-128"/>
              <a:ea typeface="Meiryo UI" pitchFamily="50" charset="-128"/>
              <a:cs typeface="Meiryo UI" pitchFamily="50" charset="-128"/>
            </a:endParaRPr>
          </a:p>
          <a:p>
            <a:endParaRPr lang="en-US" altLang="ja-JP" sz="900" dirty="0">
              <a:solidFill>
                <a:schemeClr val="tx1"/>
              </a:solidFill>
              <a:latin typeface="Meiryo UI" pitchFamily="50" charset="-128"/>
              <a:ea typeface="Meiryo UI" pitchFamily="50" charset="-128"/>
              <a:cs typeface="Meiryo UI" pitchFamily="50" charset="-128"/>
            </a:endParaRPr>
          </a:p>
          <a:p>
            <a:pPr marL="87313" indent="-87313"/>
            <a:endParaRPr lang="en-US" altLang="ja-JP" sz="900" dirty="0">
              <a:solidFill>
                <a:schemeClr val="tx1"/>
              </a:solidFill>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255136" y="4369480"/>
            <a:ext cx="1261884"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咲</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洲</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水力</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8355" y="2957688"/>
            <a:ext cx="2291645" cy="1434571"/>
          </a:xfrm>
          <a:prstGeom prst="rect">
            <a:avLst/>
          </a:prstGeom>
        </p:spPr>
      </p:pic>
      <p:sp>
        <p:nvSpPr>
          <p:cNvPr id="39" name="正方形/長方形 38">
            <a:extLst>
              <a:ext uri="{FF2B5EF4-FFF2-40B4-BE49-F238E27FC236}">
                <a16:creationId xmlns:a16="http://schemas.microsoft.com/office/drawing/2014/main" id="{246F1C23-02B2-4F8A-8A08-61110D69DF42}"/>
              </a:ext>
            </a:extLst>
          </p:cNvPr>
          <p:cNvSpPr/>
          <p:nvPr/>
        </p:nvSpPr>
        <p:spPr>
          <a:xfrm>
            <a:off x="478172" y="4716713"/>
            <a:ext cx="4887086" cy="182507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2004</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・長居配水場（大阪市）　 </a:t>
            </a:r>
            <a:r>
              <a:rPr lang="en-US" altLang="ja-JP" sz="1000" kern="100" dirty="0">
                <a:solidFill>
                  <a:schemeClr val="tx1"/>
                </a:solidFill>
                <a:latin typeface="Meiryo UI" pitchFamily="50" charset="-128"/>
                <a:ea typeface="Meiryo UI" pitchFamily="50" charset="-128"/>
                <a:cs typeface="Meiryo UI" pitchFamily="50" charset="-128"/>
              </a:rPr>
              <a:t>253kW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・泉尾配水場（大阪市）　 </a:t>
            </a:r>
            <a:r>
              <a:rPr lang="en-US" altLang="ja-JP" sz="1000" kern="100" dirty="0">
                <a:solidFill>
                  <a:schemeClr val="tx1"/>
                </a:solidFill>
                <a:latin typeface="Meiryo UI" pitchFamily="50" charset="-128"/>
                <a:ea typeface="Meiryo UI" pitchFamily="50" charset="-128"/>
                <a:cs typeface="Meiryo UI" pitchFamily="50" charset="-128"/>
              </a:rPr>
              <a:t>110kW</a:t>
            </a:r>
            <a:endParaRPr lang="en-US" altLang="ja-JP" sz="1000" strike="sngStrike" kern="1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・私市ポンプ場（交野市）　</a:t>
            </a:r>
            <a:r>
              <a:rPr lang="en-US" altLang="ja-JP" sz="1000" dirty="0">
                <a:solidFill>
                  <a:schemeClr val="tx1"/>
                </a:solidFill>
                <a:latin typeface="Meiryo UI" pitchFamily="50" charset="-128"/>
                <a:ea typeface="Meiryo UI" pitchFamily="50" charset="-128"/>
                <a:cs typeface="Meiryo UI" pitchFamily="50" charset="-128"/>
              </a:rPr>
              <a:t>20kW</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・咲洲配水場（大阪市）　 </a:t>
            </a:r>
            <a:r>
              <a:rPr lang="en-US" altLang="ja-JP" sz="1000" dirty="0">
                <a:solidFill>
                  <a:schemeClr val="tx1"/>
                </a:solidFill>
                <a:latin typeface="Meiryo UI" pitchFamily="50" charset="-128"/>
                <a:ea typeface="Meiryo UI" pitchFamily="50" charset="-128"/>
                <a:cs typeface="Meiryo UI" pitchFamily="50" charset="-128"/>
              </a:rPr>
              <a:t>43kW</a:t>
            </a:r>
          </a:p>
        </p:txBody>
      </p:sp>
      <p:sp>
        <p:nvSpPr>
          <p:cNvPr id="40" name="正方形/長方形 39">
            <a:extLst>
              <a:ext uri="{FF2B5EF4-FFF2-40B4-BE49-F238E27FC236}">
                <a16:creationId xmlns:a16="http://schemas.microsoft.com/office/drawing/2014/main" id="{89678046-66BC-4306-9EBE-0E71D813A6A0}"/>
              </a:ext>
            </a:extLst>
          </p:cNvPr>
          <p:cNvSpPr/>
          <p:nvPr/>
        </p:nvSpPr>
        <p:spPr>
          <a:xfrm>
            <a:off x="2897331" y="4826840"/>
            <a:ext cx="2218718" cy="176835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・楠根配水場（寝屋川市）　 </a:t>
            </a:r>
            <a:r>
              <a:rPr lang="en-US" altLang="ja-JP" sz="1000" dirty="0">
                <a:solidFill>
                  <a:schemeClr val="tx1"/>
                </a:solidFill>
                <a:latin typeface="Meiryo UI" pitchFamily="50" charset="-128"/>
                <a:ea typeface="Meiryo UI" pitchFamily="50" charset="-128"/>
                <a:cs typeface="Meiryo UI" pitchFamily="50" charset="-128"/>
              </a:rPr>
              <a:t>70kW</a:t>
            </a:r>
          </a:p>
          <a:p>
            <a:r>
              <a:rPr lang="ja-JP" altLang="en-US" sz="1000" dirty="0">
                <a:solidFill>
                  <a:schemeClr val="tx1"/>
                </a:solidFill>
                <a:latin typeface="Meiryo UI" pitchFamily="50" charset="-128"/>
                <a:ea typeface="Meiryo UI" pitchFamily="50" charset="-128"/>
                <a:cs typeface="Meiryo UI" pitchFamily="50" charset="-128"/>
              </a:rPr>
              <a:t>　　・野畑配水場（豊中市）　　　</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　　・水走配水場（東大阪市）</a:t>
            </a:r>
            <a:r>
              <a:rPr lang="en-US" altLang="ja-JP" sz="1000" dirty="0">
                <a:solidFill>
                  <a:schemeClr val="tx1"/>
                </a:solidFill>
                <a:latin typeface="Meiryo UI" pitchFamily="50" charset="-128"/>
                <a:ea typeface="Meiryo UI" pitchFamily="50" charset="-128"/>
                <a:cs typeface="Meiryo UI" pitchFamily="50" charset="-128"/>
              </a:rPr>
              <a:t>57.5kW</a:t>
            </a:r>
          </a:p>
          <a:p>
            <a:r>
              <a:rPr lang="ja-JP" altLang="en-US" sz="1000" dirty="0">
                <a:solidFill>
                  <a:schemeClr val="tx1"/>
                </a:solidFill>
                <a:latin typeface="Meiryo UI" pitchFamily="50" charset="-128"/>
                <a:ea typeface="Meiryo UI" pitchFamily="50" charset="-128"/>
                <a:cs typeface="Meiryo UI" pitchFamily="50" charset="-128"/>
              </a:rPr>
              <a:t>　　・金剛東配水池（富田林市）</a:t>
            </a:r>
            <a:r>
              <a:rPr lang="en-US" altLang="ja-JP" sz="1000" dirty="0">
                <a:solidFill>
                  <a:schemeClr val="tx1"/>
                </a:solidFill>
                <a:latin typeface="Meiryo UI" pitchFamily="50" charset="-128"/>
                <a:ea typeface="Meiryo UI" pitchFamily="50" charset="-128"/>
                <a:cs typeface="Meiryo UI" pitchFamily="50" charset="-128"/>
              </a:rPr>
              <a:t>17kW</a:t>
            </a:r>
          </a:p>
          <a:p>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021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9452" y="541303"/>
            <a:ext cx="9799250" cy="627728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132255" y="567851"/>
            <a:ext cx="4257636" cy="3371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19" name="テキスト ボックス 18"/>
          <p:cNvSpPr txBox="1">
            <a:spLocks noChangeArrowheads="1"/>
          </p:cNvSpPr>
          <p:nvPr/>
        </p:nvSpPr>
        <p:spPr bwMode="auto">
          <a:xfrm>
            <a:off x="7657589" y="3931249"/>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1000"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7608" y="2239730"/>
            <a:ext cx="2468876" cy="1657191"/>
          </a:xfrm>
          <a:prstGeom prst="rect">
            <a:avLst/>
          </a:prstGeom>
        </p:spPr>
      </p:pic>
      <p:sp>
        <p:nvSpPr>
          <p:cNvPr id="41" name="テキスト ボックス 28"/>
          <p:cNvSpPr txBox="1">
            <a:spLocks noChangeArrowheads="1"/>
          </p:cNvSpPr>
          <p:nvPr/>
        </p:nvSpPr>
        <p:spPr bwMode="auto">
          <a:xfrm>
            <a:off x="212651" y="1045824"/>
            <a:ext cx="962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◆大阪公立大学では、産学官連携拠点として</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月に人工光合成研究センターを開設し、人工光合成を用いた次世代循環型新エネルギー（水素、メタノール等アルコール系燃料）の開発・実用化に向け取り組んでいます。</a:t>
            </a:r>
            <a:endParaRPr lang="en-US" altLang="ja-JP" b="0" i="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4569472" y="702672"/>
            <a:ext cx="3461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180525" y="1831727"/>
            <a:ext cx="7942231" cy="400110"/>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◆大阪公立大学人工光合成研究センターでは</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年の開所以来、化学関連会社・自動車会社・ガス関連企業・</a:t>
            </a:r>
            <a:endParaRPr lang="en-US" altLang="ja-JP" b="0" i="0" dirty="0">
              <a:latin typeface="Meiryo UI" pitchFamily="50" charset="-128"/>
              <a:ea typeface="Meiryo UI" pitchFamily="50" charset="-128"/>
              <a:cs typeface="Meiryo UI" pitchFamily="50" charset="-128"/>
            </a:endParaRPr>
          </a:p>
          <a:p>
            <a:pPr marL="87313" indent="-87313" algn="just"/>
            <a:r>
              <a:rPr lang="ja-JP" altLang="en-US"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64694" y="4711962"/>
            <a:ext cx="2992700" cy="2031325"/>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sz="1200" b="0" i="0" dirty="0">
                <a:latin typeface="Meiryo UI" pitchFamily="50" charset="-128"/>
                <a:ea typeface="Meiryo UI" pitchFamily="50" charset="-128"/>
                <a:cs typeface="Meiryo UI" pitchFamily="50" charset="-128"/>
              </a:rPr>
              <a:t>◆大阪公立大学人工光合成研究センターは</a:t>
            </a:r>
            <a:r>
              <a:rPr lang="en-US" altLang="ja-JP" sz="1200" b="0" i="0" dirty="0">
                <a:latin typeface="Meiryo UI" pitchFamily="50" charset="-128"/>
                <a:ea typeface="Meiryo UI" pitchFamily="50" charset="-128"/>
                <a:cs typeface="Meiryo UI" pitchFamily="50" charset="-128"/>
              </a:rPr>
              <a:t>2016</a:t>
            </a:r>
            <a:r>
              <a:rPr lang="ja-JP" altLang="en-US" sz="1200" b="0" i="0" dirty="0">
                <a:latin typeface="Meiryo UI" pitchFamily="50" charset="-128"/>
                <a:ea typeface="Meiryo UI" pitchFamily="50" charset="-128"/>
                <a:cs typeface="Meiryo UI" pitchFamily="50" charset="-128"/>
              </a:rPr>
              <a:t>年</a:t>
            </a:r>
            <a:r>
              <a:rPr lang="en-US" altLang="ja-JP" sz="1200" b="0" i="0" dirty="0">
                <a:latin typeface="Meiryo UI" pitchFamily="50" charset="-128"/>
                <a:ea typeface="Meiryo UI" pitchFamily="50" charset="-128"/>
                <a:cs typeface="Meiryo UI" pitchFamily="50" charset="-128"/>
              </a:rPr>
              <a:t>4</a:t>
            </a:r>
            <a:r>
              <a:rPr lang="ja-JP" altLang="en-US" sz="1200" b="0" i="0" dirty="0">
                <a:latin typeface="Meiryo UI" pitchFamily="50" charset="-128"/>
                <a:ea typeface="Meiryo UI" pitchFamily="50" charset="-128"/>
                <a:cs typeface="Meiryo UI" pitchFamily="50" charset="-128"/>
              </a:rPr>
              <a:t>月から</a:t>
            </a:r>
            <a:r>
              <a:rPr lang="en-US" altLang="ja-JP" sz="1200" b="0" i="0" dirty="0">
                <a:latin typeface="Meiryo UI" pitchFamily="50" charset="-128"/>
                <a:ea typeface="Meiryo UI" pitchFamily="50" charset="-128"/>
                <a:cs typeface="Meiryo UI" pitchFamily="50" charset="-128"/>
              </a:rPr>
              <a:t>6</a:t>
            </a:r>
            <a:r>
              <a:rPr lang="ja-JP" altLang="en-US" sz="1200" b="0" i="0" dirty="0">
                <a:latin typeface="Meiryo UI" pitchFamily="50" charset="-128"/>
                <a:ea typeface="Meiryo UI" pitchFamily="50" charset="-128"/>
                <a:cs typeface="Meiryo UI" pitchFamily="50" charset="-128"/>
              </a:rPr>
              <a:t>年間文部科学省共同利用・共同研究拠点「人工光合成研究拠点」として認定され、人工光合成に関する基礎研究と実用化へ向けた国際的な研究開発拠点として活動しています（月</a:t>
            </a:r>
            <a:r>
              <a:rPr lang="en-US" altLang="ja-JP" sz="1200" b="0" i="0" dirty="0">
                <a:latin typeface="Meiryo UI" pitchFamily="50" charset="-128"/>
                <a:ea typeface="Meiryo UI" pitchFamily="50" charset="-128"/>
                <a:cs typeface="Meiryo UI" pitchFamily="50" charset="-128"/>
              </a:rPr>
              <a:t>1</a:t>
            </a:r>
            <a:r>
              <a:rPr lang="ja-JP" altLang="en-US" sz="1200" b="0" i="0" dirty="0">
                <a:latin typeface="Meiryo UI" pitchFamily="50" charset="-128"/>
                <a:ea typeface="Meiryo UI" pitchFamily="50" charset="-128"/>
                <a:cs typeface="Meiryo UI" pitchFamily="50" charset="-128"/>
              </a:rPr>
              <a:t>回のニュースレター配信・定期的な講演会の実施）。</a:t>
            </a:r>
            <a:r>
              <a:rPr lang="en-US" altLang="ja-JP" sz="1200" b="0" i="0" dirty="0">
                <a:latin typeface="Meiryo UI" pitchFamily="50" charset="-128"/>
                <a:ea typeface="Meiryo UI" pitchFamily="50" charset="-128"/>
                <a:cs typeface="Meiryo UI" pitchFamily="50" charset="-128"/>
              </a:rPr>
              <a:t>2022</a:t>
            </a:r>
            <a:r>
              <a:rPr lang="ja-JP" altLang="en-US" sz="1200" b="0" i="0" dirty="0">
                <a:latin typeface="Meiryo UI" pitchFamily="50" charset="-128"/>
                <a:ea typeface="Meiryo UI" pitchFamily="50" charset="-128"/>
                <a:cs typeface="Meiryo UI" pitchFamily="50" charset="-128"/>
              </a:rPr>
              <a:t>年</a:t>
            </a:r>
            <a:r>
              <a:rPr lang="en-US" altLang="ja-JP" sz="1200" b="0" i="0" dirty="0">
                <a:latin typeface="Meiryo UI" pitchFamily="50" charset="-128"/>
                <a:ea typeface="Meiryo UI" pitchFamily="50" charset="-128"/>
                <a:cs typeface="Meiryo UI" pitchFamily="50" charset="-128"/>
              </a:rPr>
              <a:t>4</a:t>
            </a:r>
            <a:r>
              <a:rPr lang="ja-JP" altLang="en-US" sz="1200" b="0" i="0" dirty="0">
                <a:latin typeface="Meiryo UI" pitchFamily="50" charset="-128"/>
                <a:ea typeface="Meiryo UI" pitchFamily="50" charset="-128"/>
                <a:cs typeface="Meiryo UI" pitchFamily="50" charset="-128"/>
              </a:rPr>
              <a:t>月からは</a:t>
            </a:r>
            <a:r>
              <a:rPr lang="ja-JP" altLang="en-US" sz="1200" b="0" i="0" dirty="0">
                <a:latin typeface="Meiryo UI" panose="020B0604030504040204" pitchFamily="50" charset="-128"/>
                <a:ea typeface="Meiryo UI" panose="020B0604030504040204" pitchFamily="50" charset="-128"/>
              </a:rPr>
              <a:t>北海道大学触媒科学研究所・産業技術総合研究センター触媒化学融合研究センターとの</a:t>
            </a:r>
            <a:r>
              <a:rPr lang="ja-JP" altLang="en-US" sz="1200" b="0" i="0" dirty="0">
                <a:latin typeface="Meiryo UI" pitchFamily="50" charset="-128"/>
                <a:ea typeface="Meiryo UI" pitchFamily="50" charset="-128"/>
                <a:cs typeface="Meiryo UI" pitchFamily="50" charset="-128"/>
              </a:rPr>
              <a:t>「触媒科学計測共同研究拠点」として文部科学省共同利用・共同研究拠点活動を強化</a:t>
            </a:r>
            <a:endParaRPr lang="en-US" altLang="ja-JP" sz="120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45FF103E-C865-4269-9B79-BAC18DE53BC4}"/>
              </a:ext>
            </a:extLst>
          </p:cNvPr>
          <p:cNvSpPr/>
          <p:nvPr/>
        </p:nvSpPr>
        <p:spPr>
          <a:xfrm>
            <a:off x="142441" y="2549482"/>
            <a:ext cx="6512278" cy="397959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（大阪市実績）</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900" b="0" i="0" u="non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lang="ja-JP" altLang="en-US" sz="900" dirty="0">
                <a:solidFill>
                  <a:schemeClr val="tx1"/>
                </a:solidFill>
                <a:latin typeface="Meiryo UI" pitchFamily="50" charset="-128"/>
                <a:ea typeface="Meiryo UI" pitchFamily="50" charset="-128"/>
                <a:cs typeface="Meiryo UI" pitchFamily="50" charset="-128"/>
              </a:rPr>
              <a:t>・マツダ（株）技術研究所と</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新日鐵住金（株）・新日鐵住金化学（株）と</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酵素を用いた</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の水中固定化に関する技術評価</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2018</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90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電気化学的還元プロセスにおける</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 </a:t>
            </a:r>
            <a:r>
              <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ギ酸製造コストの削減</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2019</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・株式会社本田技術研究所との共同研究「生体触媒機能を利用した二酸化炭素からメタノールへの電気化学的還元に関する研究」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2020</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・株式会社本田技術研究所との共同研究「生体触媒機能を利用した二酸化炭素からメタノールへの電気化学的還元に関する研究」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indent="-87313">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2021</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年度＞</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itchFamily="50" charset="-128"/>
                <a:ea typeface="Meiryo UI" pitchFamily="50" charset="-128"/>
                <a:cs typeface="Meiryo UI" pitchFamily="50" charset="-128"/>
              </a:rPr>
              <a:t>　　　・</a:t>
            </a:r>
            <a:r>
              <a:rPr lang="zh-TW" altLang="en-US" sz="900" b="0" i="0" dirty="0">
                <a:solidFill>
                  <a:schemeClr val="tx1"/>
                </a:solidFill>
                <a:effectLst/>
                <a:latin typeface="Meiryo UI" panose="020B0604030504040204" pitchFamily="50" charset="-128"/>
                <a:ea typeface="Meiryo UI" panose="020B0604030504040204" pitchFamily="50" charset="-128"/>
              </a:rPr>
              <a:t>日本製鉄株式会社先端技術研究所</a:t>
            </a:r>
            <a:r>
              <a:rPr lang="ja-JP" altLang="en-US" sz="900" b="0" i="0" dirty="0">
                <a:solidFill>
                  <a:schemeClr val="tx1"/>
                </a:solidFill>
                <a:effectLst/>
                <a:latin typeface="Meiryo UI" panose="020B0604030504040204" pitchFamily="50" charset="-128"/>
                <a:ea typeface="Meiryo UI" panose="020B0604030504040204" pitchFamily="50" charset="-128"/>
              </a:rPr>
              <a:t>・東北大学との共同研究「常圧二酸化炭素とジオールから脂肪族ポリカーボネートジオールの</a:t>
            </a:r>
            <a:r>
              <a:rPr lang="en-US" altLang="ja-JP" sz="900" b="0" i="0" dirty="0">
                <a:solidFill>
                  <a:schemeClr val="tx1"/>
                </a:solidFill>
                <a:effectLst/>
                <a:latin typeface="Meiryo UI" panose="020B0604030504040204" pitchFamily="50" charset="-128"/>
                <a:ea typeface="Meiryo UI" panose="020B0604030504040204" pitchFamily="50" charset="-128"/>
              </a:rPr>
              <a:t/>
            </a:r>
            <a:br>
              <a:rPr lang="en-US" altLang="ja-JP" sz="900" b="0" i="0" dirty="0">
                <a:solidFill>
                  <a:schemeClr val="tx1"/>
                </a:solidFill>
                <a:effectLst/>
                <a:latin typeface="Meiryo UI" panose="020B0604030504040204" pitchFamily="50" charset="-128"/>
                <a:ea typeface="Meiryo UI" panose="020B0604030504040204" pitchFamily="50" charset="-128"/>
              </a:rPr>
            </a:br>
            <a:r>
              <a:rPr lang="ja-JP" altLang="en-US" sz="900" b="0" i="0" dirty="0">
                <a:solidFill>
                  <a:schemeClr val="tx1"/>
                </a:solidFill>
                <a:effectLst/>
                <a:latin typeface="Meiryo UI" panose="020B0604030504040204" pitchFamily="50" charset="-128"/>
                <a:ea typeface="Meiryo UI" panose="020B0604030504040204" pitchFamily="50" charset="-128"/>
              </a:rPr>
              <a:t>　　 直接合成を行う触媒プロセスの開発」</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indent="-87313">
              <a:defRPr/>
            </a:pP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2021</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円/楕円 30">
            <a:extLst>
              <a:ext uri="{FF2B5EF4-FFF2-40B4-BE49-F238E27FC236}">
                <a16:creationId xmlns:a16="http://schemas.microsoft.com/office/drawing/2014/main" id="{BA2DAE16-3388-427C-B36D-6A8431EAF9C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角丸四角形 22">
            <a:extLst>
              <a:ext uri="{FF2B5EF4-FFF2-40B4-BE49-F238E27FC236}">
                <a16:creationId xmlns:a16="http://schemas.microsoft.com/office/drawing/2014/main" id="{AC490819-1C94-4134-BC0F-00B1140E9375}"/>
              </a:ext>
            </a:extLst>
          </p:cNvPr>
          <p:cNvSpPr/>
          <p:nvPr/>
        </p:nvSpPr>
        <p:spPr>
          <a:xfrm>
            <a:off x="212651" y="1494830"/>
            <a:ext cx="3538224"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6737707" y="4211798"/>
            <a:ext cx="2410456" cy="47470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Tree>
    <p:extLst>
      <p:ext uri="{BB962C8B-B14F-4D97-AF65-F5344CB8AC3E}">
        <p14:creationId xmlns:p14="http://schemas.microsoft.com/office/powerpoint/2010/main" val="633022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5" name="角丸四角形 24"/>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228182" y="686446"/>
            <a:ext cx="439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再生可能エネルギーの共同</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AutoShape 6"/>
          <p:cNvSpPr>
            <a:spLocks noChangeArrowheads="1"/>
          </p:cNvSpPr>
          <p:nvPr/>
        </p:nvSpPr>
        <p:spPr bwMode="auto">
          <a:xfrm>
            <a:off x="327534" y="4070029"/>
            <a:ext cx="4072894" cy="912886"/>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①みんな</a:t>
            </a:r>
            <a:r>
              <a:rPr lang="ja-JP" altLang="en-US" sz="1400" b="1" dirty="0">
                <a:latin typeface="Meiryo UI" panose="020B0604030504040204" pitchFamily="50" charset="-128"/>
                <a:ea typeface="Meiryo UI" panose="020B0604030504040204" pitchFamily="50" charset="-128"/>
              </a:rPr>
              <a:t>でまとめて購入するから、お得になります。</a:t>
            </a: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②実績</a:t>
            </a:r>
            <a:r>
              <a:rPr lang="ja-JP" altLang="en-US" sz="1400" b="1" dirty="0">
                <a:latin typeface="Meiryo UI" panose="020B0604030504040204" pitchFamily="50" charset="-128"/>
                <a:ea typeface="Meiryo UI" panose="020B0604030504040204" pitchFamily="50" charset="-128"/>
              </a:rPr>
              <a:t>のある電力会社により安心、簡単</a:t>
            </a:r>
            <a:r>
              <a:rPr lang="ja-JP" altLang="en-US" sz="1400" b="1" dirty="0" smtClean="0">
                <a:latin typeface="Meiryo UI" panose="020B0604030504040204" pitchFamily="50" charset="-128"/>
                <a:ea typeface="Meiryo UI" panose="020B0604030504040204" pitchFamily="50" charset="-128"/>
              </a:rPr>
              <a:t>に</a:t>
            </a:r>
            <a:endParaRPr lang="en-US" altLang="ja-JP" sz="1400" b="1"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   再エネ電気へ切り替える</a:t>
            </a:r>
            <a:r>
              <a:rPr lang="ja-JP" altLang="en-US" sz="1400" b="1" dirty="0">
                <a:latin typeface="Meiryo UI" panose="020B0604030504040204" pitchFamily="50" charset="-128"/>
                <a:ea typeface="Meiryo UI" panose="020B0604030504040204" pitchFamily="50" charset="-128"/>
              </a:rPr>
              <a:t>ことができます。</a:t>
            </a: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③おうち</a:t>
            </a:r>
            <a:r>
              <a:rPr lang="ja-JP" altLang="en-US" sz="1400" b="1" dirty="0">
                <a:latin typeface="Meiryo UI" panose="020B0604030504040204" pitchFamily="50" charset="-128"/>
                <a:ea typeface="Meiryo UI" panose="020B0604030504040204" pitchFamily="50" charset="-128"/>
              </a:rPr>
              <a:t>で簡単に</a:t>
            </a:r>
            <a:r>
              <a:rPr lang="en-US" altLang="ja-JP" sz="1400" b="1" dirty="0">
                <a:latin typeface="Meiryo UI" panose="020B0604030504040204" pitchFamily="50" charset="-128"/>
                <a:ea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rPr>
              <a:t>に取り組むことができます。</a:t>
            </a:r>
          </a:p>
        </p:txBody>
      </p:sp>
      <p:sp>
        <p:nvSpPr>
          <p:cNvPr id="29" name="正方形/長方形 28"/>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228182" y="3751021"/>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grpSp>
        <p:nvGrpSpPr>
          <p:cNvPr id="37" name="グループ化 36"/>
          <p:cNvGrpSpPr/>
          <p:nvPr/>
        </p:nvGrpSpPr>
        <p:grpSpPr>
          <a:xfrm>
            <a:off x="332390" y="5650792"/>
            <a:ext cx="5041169" cy="866082"/>
            <a:chOff x="2756081" y="2894309"/>
            <a:chExt cx="5041169" cy="866082"/>
          </a:xfrm>
        </p:grpSpPr>
        <p:sp>
          <p:nvSpPr>
            <p:cNvPr id="38" name="テキスト ボックス 37"/>
            <p:cNvSpPr txBox="1"/>
            <p:nvPr/>
          </p:nvSpPr>
          <p:spPr>
            <a:xfrm>
              <a:off x="2756081" y="2898617"/>
              <a:ext cx="2092228" cy="861774"/>
            </a:xfrm>
            <a:prstGeom prst="rect">
              <a:avLst/>
            </a:prstGeom>
            <a:noFill/>
          </p:spPr>
          <p:txBody>
            <a:bodyPr wrap="square" rtlCol="0">
              <a:spAutoFit/>
            </a:bodyPr>
            <a:lstStyle/>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a:t>
              </a:r>
              <a:r>
                <a:rPr lang="ja-JP" altLang="en-US" sz="1300" dirty="0" smtClean="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rPr>
                <a:t>日～</a:t>
              </a:r>
              <a:r>
                <a:rPr lang="en-US" altLang="ja-JP" sz="1300" dirty="0" smtClean="0">
                  <a:latin typeface="Meiryo UI" panose="020B0604030504040204" pitchFamily="50" charset="-128"/>
                  <a:ea typeface="Meiryo UI" panose="020B0604030504040204" pitchFamily="50" charset="-128"/>
                </a:rPr>
                <a:t>4</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28</a:t>
              </a:r>
              <a:r>
                <a:rPr lang="ja-JP" altLang="en-US" sz="1300" dirty="0" smtClean="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2</a:t>
              </a:r>
              <a:r>
                <a:rPr lang="ja-JP" altLang="en-US" sz="1300" dirty="0" smtClean="0">
                  <a:latin typeface="Meiryo UI" panose="020B0604030504040204" pitchFamily="50" charset="-128"/>
                  <a:ea typeface="Meiryo UI" panose="020B0604030504040204" pitchFamily="50" charset="-128"/>
                </a:rPr>
                <a:t>月</a:t>
              </a:r>
              <a:r>
                <a:rPr lang="ja-JP" altLang="en-US" sz="1300" dirty="0">
                  <a:latin typeface="Meiryo UI" panose="020B0604030504040204" pitchFamily="50" charset="-128"/>
                  <a:ea typeface="Meiryo UI" panose="020B0604030504040204" pitchFamily="50" charset="-128"/>
                </a:rPr>
                <a:t>中</a:t>
              </a:r>
              <a:r>
                <a:rPr lang="ja-JP" altLang="en-US" sz="1300" dirty="0" smtClean="0">
                  <a:latin typeface="Meiryo UI" panose="020B0604030504040204" pitchFamily="50" charset="-128"/>
                  <a:ea typeface="Meiryo UI" panose="020B0604030504040204" pitchFamily="50" charset="-128"/>
                </a:rPr>
                <a:t>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3</a:t>
              </a:r>
              <a:r>
                <a:rPr lang="ja-JP" altLang="en-US" sz="1300" dirty="0" smtClean="0">
                  <a:latin typeface="Meiryo UI" panose="020B0604030504040204" pitchFamily="50" charset="-128"/>
                  <a:ea typeface="Meiryo UI" panose="020B0604030504040204" pitchFamily="50" charset="-128"/>
                </a:rPr>
                <a:t>月</a:t>
              </a:r>
              <a:r>
                <a:rPr lang="ja-JP" altLang="en-US" sz="1300" dirty="0">
                  <a:latin typeface="Meiryo UI" panose="020B0604030504040204" pitchFamily="50" charset="-128"/>
                  <a:ea typeface="Meiryo UI" panose="020B0604030504040204" pitchFamily="50" charset="-128"/>
                </a:rPr>
                <a:t>上旬</a:t>
              </a: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5</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rPr>
                <a:t>日まで</a:t>
              </a:r>
              <a:endParaRPr lang="ja-JP" altLang="en-US" sz="13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4309223" y="2894309"/>
              <a:ext cx="3488027" cy="861774"/>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電力会社の</a:t>
              </a:r>
              <a:r>
                <a:rPr lang="ja-JP" altLang="en-US" sz="1300" dirty="0">
                  <a:latin typeface="Meiryo UI" panose="020B0604030504040204" pitchFamily="50" charset="-128"/>
                  <a:ea typeface="Meiryo UI" panose="020B0604030504040204" pitchFamily="50" charset="-128"/>
                </a:rPr>
                <a:t>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切替え</a:t>
              </a:r>
              <a:r>
                <a:rPr lang="ja-JP" altLang="en-US" sz="1300" dirty="0" smtClean="0">
                  <a:latin typeface="Meiryo UI" panose="020B0604030504040204" pitchFamily="50" charset="-128"/>
                  <a:ea typeface="Meiryo UI" panose="020B0604030504040204" pitchFamily="50" charset="-128"/>
                </a:rPr>
                <a:t>判断</a:t>
              </a:r>
              <a:endParaRPr lang="ja-JP" altLang="en-US" sz="1300" dirty="0">
                <a:latin typeface="Meiryo UI" panose="020B0604030504040204" pitchFamily="50" charset="-128"/>
                <a:ea typeface="Meiryo UI" panose="020B0604030504040204" pitchFamily="50" charset="-128"/>
              </a:endParaRPr>
            </a:p>
          </p:txBody>
        </p:sp>
      </p:grpSp>
      <p:sp>
        <p:nvSpPr>
          <p:cNvPr id="45" name="テキスト ボックス 44"/>
          <p:cNvSpPr txBox="1"/>
          <p:nvPr/>
        </p:nvSpPr>
        <p:spPr>
          <a:xfrm>
            <a:off x="228182" y="2357848"/>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sp>
        <p:nvSpPr>
          <p:cNvPr id="47" name="テキスト ボックス 27"/>
          <p:cNvSpPr txBox="1">
            <a:spLocks noChangeArrowheads="1"/>
          </p:cNvSpPr>
          <p:nvPr/>
        </p:nvSpPr>
        <p:spPr bwMode="auto">
          <a:xfrm>
            <a:off x="419729" y="4932113"/>
            <a:ext cx="39550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400" i="0" dirty="0" smtClean="0">
                <a:latin typeface="Meiryo UI" pitchFamily="50" charset="-128"/>
                <a:ea typeface="Meiryo UI" pitchFamily="50" charset="-128"/>
                <a:cs typeface="Meiryo UI" pitchFamily="50" charset="-128"/>
              </a:rPr>
              <a:t>※</a:t>
            </a:r>
            <a:r>
              <a:rPr lang="ja-JP" altLang="en-US" sz="1400" i="0" dirty="0" smtClean="0">
                <a:latin typeface="Meiryo UI" pitchFamily="50" charset="-128"/>
                <a:ea typeface="Meiryo UI" pitchFamily="50" charset="-128"/>
                <a:cs typeface="Meiryo UI" pitchFamily="50" charset="-128"/>
              </a:rPr>
              <a:t>太陽光パネルの導入が難しい集合住宅も対象</a:t>
            </a:r>
            <a:endParaRPr lang="ja-JP" altLang="en-US" sz="1400" i="0" dirty="0">
              <a:latin typeface="Meiryo UI" pitchFamily="50" charset="-128"/>
              <a:ea typeface="Meiryo UI" pitchFamily="50" charset="-128"/>
              <a:cs typeface="Meiryo UI" pitchFamily="50" charset="-128"/>
            </a:endParaRPr>
          </a:p>
        </p:txBody>
      </p:sp>
      <p:sp>
        <p:nvSpPr>
          <p:cNvPr id="52" name="テキスト ボックス 51"/>
          <p:cNvSpPr txBox="1"/>
          <p:nvPr/>
        </p:nvSpPr>
        <p:spPr>
          <a:xfrm>
            <a:off x="228182" y="5302448"/>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2021</a:t>
            </a:r>
            <a:r>
              <a:rPr kumimoji="1" lang="ja-JP" altLang="en-US" sz="1400" dirty="0" smtClean="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24" name="星 12 23"/>
          <p:cNvSpPr/>
          <p:nvPr/>
        </p:nvSpPr>
        <p:spPr>
          <a:xfrm>
            <a:off x="0" y="551291"/>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5" name="正方形/長方形 54"/>
          <p:cNvSpPr/>
          <p:nvPr/>
        </p:nvSpPr>
        <p:spPr>
          <a:xfrm>
            <a:off x="4545972" y="746732"/>
            <a:ext cx="324000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7"/>
          <p:cNvSpPr txBox="1">
            <a:spLocks noChangeArrowheads="1"/>
          </p:cNvSpPr>
          <p:nvPr/>
        </p:nvSpPr>
        <p:spPr bwMode="auto">
          <a:xfrm>
            <a:off x="266016" y="1336975"/>
            <a:ext cx="451690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smtClean="0">
                <a:latin typeface="Meiryo UI" pitchFamily="50" charset="-128"/>
                <a:ea typeface="Meiryo UI" pitchFamily="50" charset="-128"/>
                <a:cs typeface="Meiryo UI" pitchFamily="50" charset="-128"/>
              </a:rPr>
              <a:t>◆府民</a:t>
            </a:r>
            <a:r>
              <a:rPr lang="ja-JP" altLang="en-US" sz="1400" b="0" i="0" dirty="0">
                <a:latin typeface="Meiryo UI" pitchFamily="50" charset="-128"/>
                <a:ea typeface="Meiryo UI" pitchFamily="50" charset="-128"/>
                <a:cs typeface="Meiryo UI" pitchFamily="50" charset="-128"/>
              </a:rPr>
              <a:t>のゼロカーボンの取組みを後押しするため、府と協定</a:t>
            </a:r>
            <a:r>
              <a:rPr lang="ja-JP" altLang="en-US" sz="1400" b="0" i="0" dirty="0" smtClean="0">
                <a:latin typeface="Meiryo UI" pitchFamily="50" charset="-128"/>
                <a:ea typeface="Meiryo UI" pitchFamily="50" charset="-128"/>
                <a:cs typeface="Meiryo UI" pitchFamily="50" charset="-128"/>
              </a:rPr>
              <a:t>を</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ja-JP" altLang="en-US" sz="1400" b="0" i="0" dirty="0" smtClean="0">
                <a:latin typeface="Meiryo UI" pitchFamily="50" charset="-128"/>
                <a:ea typeface="Meiryo UI" pitchFamily="50" charset="-128"/>
                <a:cs typeface="Meiryo UI" pitchFamily="50" charset="-128"/>
              </a:rPr>
              <a:t>   締結</a:t>
            </a:r>
            <a:r>
              <a:rPr lang="ja-JP" altLang="en-US" sz="1400" b="0" i="0" dirty="0">
                <a:latin typeface="Meiryo UI" pitchFamily="50" charset="-128"/>
                <a:ea typeface="Meiryo UI" pitchFamily="50" charset="-128"/>
                <a:cs typeface="Meiryo UI" pitchFamily="50" charset="-128"/>
              </a:rPr>
              <a:t>した支援事業者が、府内全域</a:t>
            </a:r>
            <a:r>
              <a:rPr lang="ja-JP" altLang="en-US" sz="1400" b="0" i="0" dirty="0" smtClean="0">
                <a:latin typeface="Meiryo UI" pitchFamily="50" charset="-128"/>
                <a:ea typeface="Meiryo UI" pitchFamily="50" charset="-128"/>
                <a:cs typeface="Meiryo UI" pitchFamily="50" charset="-128"/>
              </a:rPr>
              <a:t>から再生可能エネルギー</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電気の購入</a:t>
            </a:r>
            <a:r>
              <a:rPr lang="ja-JP" altLang="en-US" sz="1400" b="0" i="0" dirty="0">
                <a:latin typeface="Meiryo UI" pitchFamily="50" charset="-128"/>
                <a:ea typeface="Meiryo UI" pitchFamily="50" charset="-128"/>
                <a:cs typeface="Meiryo UI" pitchFamily="50" charset="-128"/>
              </a:rPr>
              <a:t>希望者を募り</a:t>
            </a:r>
            <a:r>
              <a:rPr lang="ja-JP" altLang="en-US" sz="1400" b="0" i="0" dirty="0" smtClean="0">
                <a:latin typeface="Meiryo UI" pitchFamily="50" charset="-128"/>
                <a:ea typeface="Meiryo UI" pitchFamily="50" charset="-128"/>
                <a:cs typeface="Meiryo UI" pitchFamily="50" charset="-128"/>
              </a:rPr>
              <a:t>、この電気へ</a:t>
            </a:r>
            <a:r>
              <a:rPr lang="ja-JP" altLang="en-US" sz="1400" b="0" i="0" dirty="0">
                <a:latin typeface="Meiryo UI" pitchFamily="50" charset="-128"/>
                <a:ea typeface="Meiryo UI" pitchFamily="50" charset="-128"/>
                <a:cs typeface="Meiryo UI" pitchFamily="50" charset="-128"/>
              </a:rPr>
              <a:t>の切替えをサポートする</a:t>
            </a:r>
            <a:r>
              <a:rPr lang="ja-JP" altLang="en-US" sz="1400" b="0" i="0" dirty="0" smtClean="0">
                <a:latin typeface="Meiryo UI" pitchFamily="50" charset="-128"/>
                <a:ea typeface="Meiryo UI" pitchFamily="50" charset="-128"/>
                <a:cs typeface="Meiryo UI" pitchFamily="50" charset="-128"/>
              </a:rPr>
              <a:t>、</a:t>
            </a:r>
            <a:endParaRPr lang="en-US" altLang="ja-JP" sz="1400" b="0" i="0" dirty="0" smtClean="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en-US" altLang="ja-JP" sz="1400" b="0" i="0" dirty="0" smtClean="0">
                <a:latin typeface="Meiryo UI" pitchFamily="50" charset="-128"/>
                <a:ea typeface="Meiryo UI" pitchFamily="50" charset="-128"/>
                <a:cs typeface="Meiryo UI" pitchFamily="50" charset="-128"/>
              </a:rPr>
              <a:t>  </a:t>
            </a:r>
            <a:r>
              <a:rPr lang="ja-JP" altLang="en-US" sz="1400" b="0" i="0" dirty="0" smtClean="0">
                <a:latin typeface="Meiryo UI" pitchFamily="50" charset="-128"/>
                <a:ea typeface="Meiryo UI" pitchFamily="50" charset="-128"/>
                <a:cs typeface="Meiryo UI" pitchFamily="50" charset="-128"/>
              </a:rPr>
              <a:t>再生可能エネルギー電気の共同購入支援事業を実施します。</a:t>
            </a:r>
            <a:endParaRPr lang="ja-JP" altLang="en-US" sz="1400" b="0" i="0" dirty="0">
              <a:latin typeface="Meiryo UI" pitchFamily="50" charset="-128"/>
              <a:ea typeface="Meiryo UI" pitchFamily="50" charset="-128"/>
              <a:cs typeface="Meiryo UI" pitchFamily="50" charset="-128"/>
            </a:endParaRPr>
          </a:p>
        </p:txBody>
      </p:sp>
      <p:sp>
        <p:nvSpPr>
          <p:cNvPr id="56" name="AutoShape 6"/>
          <p:cNvSpPr>
            <a:spLocks noChangeArrowheads="1"/>
          </p:cNvSpPr>
          <p:nvPr/>
        </p:nvSpPr>
        <p:spPr bwMode="auto">
          <a:xfrm>
            <a:off x="327534" y="2665023"/>
            <a:ext cx="3692545" cy="5622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①再生可能エネルギー３５％</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②再生可能エネルギー１００％</a:t>
            </a:r>
            <a:endParaRPr lang="en-US" altLang="ja-JP" sz="1400" b="1" dirty="0" smtClean="0">
              <a:latin typeface="Meiryo UI" panose="020B0604030504040204" pitchFamily="50" charset="-128"/>
              <a:ea typeface="Meiryo UI" panose="020B0604030504040204" pitchFamily="50" charset="-128"/>
            </a:endParaRPr>
          </a:p>
        </p:txBody>
      </p:sp>
      <p:sp>
        <p:nvSpPr>
          <p:cNvPr id="57" name="テキスト ボックス 27"/>
          <p:cNvSpPr txBox="1">
            <a:spLocks noChangeArrowheads="1"/>
          </p:cNvSpPr>
          <p:nvPr/>
        </p:nvSpPr>
        <p:spPr bwMode="auto">
          <a:xfrm>
            <a:off x="406871" y="3154939"/>
            <a:ext cx="43030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再生可能エネルギー電気及び環境価値が含まれる比率を表しています。</a:t>
            </a:r>
          </a:p>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環境価値は、再生可能エネルギー指定の非化石証書を使用します</a:t>
            </a:r>
            <a:r>
              <a:rPr lang="ja-JP" altLang="en-US" sz="1100" b="0" i="0" dirty="0" smtClean="0">
                <a:solidFill>
                  <a:prstClr val="black"/>
                </a:solidFill>
                <a:latin typeface="Meiryo UI" pitchFamily="50" charset="-128"/>
                <a:ea typeface="Meiryo UI" pitchFamily="50" charset="-128"/>
                <a:cs typeface="Meiryo UI" pitchFamily="50" charset="-128"/>
              </a:rPr>
              <a:t>。</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603" y="3428902"/>
            <a:ext cx="2267269" cy="3208916"/>
          </a:xfrm>
          <a:prstGeom prst="rect">
            <a:avLst/>
          </a:prstGeom>
          <a:ln>
            <a:solidFill>
              <a:schemeClr val="tx1"/>
            </a:solidFill>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200" y="1102858"/>
            <a:ext cx="4744256" cy="2268992"/>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010" y="3423365"/>
            <a:ext cx="2267269" cy="3208916"/>
          </a:xfrm>
          <a:prstGeom prst="rect">
            <a:avLst/>
          </a:prstGeom>
          <a:ln>
            <a:solidFill>
              <a:schemeClr val="tx1"/>
            </a:solidFill>
          </a:ln>
        </p:spPr>
      </p:pic>
      <p:sp>
        <p:nvSpPr>
          <p:cNvPr id="53"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0763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0175" y="603889"/>
            <a:ext cx="9747087" cy="621320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94866" y="5891436"/>
            <a:ext cx="5391216"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貢献で企業価値向上につな</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がります。</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658205"/>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16927" y="2462352"/>
            <a:ext cx="4942901" cy="400110"/>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※RE100</a:t>
            </a:r>
            <a:r>
              <a:rPr lang="ja-JP" altLang="en-US" sz="100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00" dirty="0">
                <a:solidFill>
                  <a:schemeClr val="tx1"/>
                </a:solidFill>
                <a:latin typeface="Meiryo UI" pitchFamily="50" charset="-128"/>
                <a:ea typeface="Meiryo UI" pitchFamily="50" charset="-128"/>
                <a:cs typeface="Meiryo UI" pitchFamily="50" charset="-128"/>
              </a:rPr>
              <a:t>100</a:t>
            </a:r>
            <a:r>
              <a:rPr lang="ja-JP" altLang="en-US" sz="1000" dirty="0">
                <a:solidFill>
                  <a:schemeClr val="tx1"/>
                </a:solidFill>
                <a:latin typeface="Meiryo UI" pitchFamily="50" charset="-128"/>
                <a:ea typeface="Meiryo UI" pitchFamily="50" charset="-128"/>
                <a:cs typeface="Meiryo UI" pitchFamily="50" charset="-128"/>
              </a:rPr>
              <a:t>％再エネで賄うことを目指す国際的なイニシアティブです。</a:t>
            </a:r>
          </a:p>
        </p:txBody>
      </p:sp>
      <p:sp>
        <p:nvSpPr>
          <p:cNvPr id="63" name="テキスト ボックス 27"/>
          <p:cNvSpPr txBox="1">
            <a:spLocks noChangeArrowheads="1"/>
          </p:cNvSpPr>
          <p:nvPr/>
        </p:nvSpPr>
        <p:spPr bwMode="auto">
          <a:xfrm>
            <a:off x="5310749" y="2358921"/>
            <a:ext cx="4397741"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に</a:t>
            </a:r>
            <a:endParaRPr lang="en-US" altLang="ja-JP" b="0" i="0" dirty="0">
              <a:latin typeface="Meiryo UI" pitchFamily="50" charset="-128"/>
              <a:ea typeface="Meiryo UI" pitchFamily="50" charset="-128"/>
              <a:cs typeface="Meiryo UI" pitchFamily="50" charset="-128"/>
            </a:endParaRPr>
          </a:p>
          <a:p>
            <a:pPr marL="95250" indent="-95250"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つながることが期待されます。</a:t>
            </a:r>
            <a:endParaRPr lang="en-US" altLang="ja-JP" b="0" i="0" dirty="0">
              <a:latin typeface="Meiryo UI" pitchFamily="50" charset="-128"/>
              <a:ea typeface="Meiryo UI" pitchFamily="50" charset="-128"/>
              <a:cs typeface="Meiryo UI" pitchFamily="50" charset="-128"/>
            </a:endParaRPr>
          </a:p>
          <a:p>
            <a:pPr marL="95250" indent="-95250" eaLnBrk="1" hangingPunct="1"/>
            <a:r>
              <a:rPr lang="ja-JP" altLang="en-US" b="0" i="0" dirty="0">
                <a:latin typeface="Meiryo UI" pitchFamily="50" charset="-128"/>
                <a:ea typeface="Meiryo UI" pitchFamily="50" charset="-128"/>
                <a:cs typeface="Meiryo UI" pitchFamily="50" charset="-128"/>
              </a:rPr>
              <a:t>　再エネポテンシャルの高い自治体と再エネを通じた連携も進めることで、需要家と再エネ発電事業者とのマッチングを促進します。</a:t>
            </a:r>
            <a:endParaRPr lang="en-US" altLang="ja-JP" b="0" i="0" dirty="0">
              <a:latin typeface="Meiryo UI" pitchFamily="50" charset="-128"/>
              <a:ea typeface="Meiryo UI" pitchFamily="50" charset="-128"/>
              <a:cs typeface="Meiryo UI" pitchFamily="50" charset="-128"/>
            </a:endParaRPr>
          </a:p>
        </p:txBody>
      </p:sp>
      <p:pic>
        <p:nvPicPr>
          <p:cNvPr id="79" name="図 78"/>
          <p:cNvPicPr>
            <a:picLocks noChangeAspect="1"/>
          </p:cNvPicPr>
          <p:nvPr/>
        </p:nvPicPr>
        <p:blipFill>
          <a:blip r:embed="rId3"/>
          <a:stretch>
            <a:fillRect/>
          </a:stretch>
        </p:blipFill>
        <p:spPr>
          <a:xfrm>
            <a:off x="150538" y="2978797"/>
            <a:ext cx="5046825" cy="2680371"/>
          </a:xfrm>
          <a:prstGeom prst="rect">
            <a:avLst/>
          </a:prstGeom>
        </p:spPr>
      </p:pic>
      <p:sp>
        <p:nvSpPr>
          <p:cNvPr id="77" name="テキスト ボックス 76"/>
          <p:cNvSpPr txBox="1"/>
          <p:nvPr/>
        </p:nvSpPr>
        <p:spPr>
          <a:xfrm>
            <a:off x="5425969" y="3843182"/>
            <a:ext cx="4200190" cy="261610"/>
          </a:xfrm>
          <a:prstGeom prst="rect">
            <a:avLst/>
          </a:prstGeom>
          <a:solidFill>
            <a:srgbClr val="049244"/>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5203" y="4119182"/>
            <a:ext cx="3072628" cy="1829286"/>
          </a:xfrm>
          <a:prstGeom prst="rect">
            <a:avLst/>
          </a:prstGeom>
        </p:spPr>
      </p:pic>
      <p:sp>
        <p:nvSpPr>
          <p:cNvPr id="84" name="角丸四角形 83"/>
          <p:cNvSpPr/>
          <p:nvPr/>
        </p:nvSpPr>
        <p:spPr>
          <a:xfrm>
            <a:off x="5824101" y="5950594"/>
            <a:ext cx="3421500" cy="82420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smtClean="0">
                <a:solidFill>
                  <a:schemeClr val="tx1"/>
                </a:solidFill>
                <a:latin typeface="Meiryo UI" pitchFamily="50" charset="-128"/>
                <a:ea typeface="Meiryo UI" pitchFamily="50" charset="-128"/>
                <a:cs typeface="Meiryo UI" pitchFamily="50" charset="-128"/>
              </a:rPr>
              <a:t>＜実績＞</a:t>
            </a:r>
            <a:endParaRPr lang="en-US" altLang="ja-JP" sz="1200" dirty="0" smtClean="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smtClean="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需要家</a:t>
            </a:r>
            <a:r>
              <a:rPr lang="en-US" altLang="ja-JP" sz="1200" dirty="0" smtClean="0">
                <a:solidFill>
                  <a:schemeClr val="tx1"/>
                </a:solidFill>
                <a:latin typeface="Meiryo UI" pitchFamily="50" charset="-128"/>
                <a:ea typeface="Meiryo UI" pitchFamily="50" charset="-128"/>
                <a:cs typeface="Meiryo UI" pitchFamily="50" charset="-128"/>
              </a:rPr>
              <a:t>17</a:t>
            </a:r>
            <a:r>
              <a:rPr lang="ja-JP" altLang="en-US" sz="1200" dirty="0" smtClean="0">
                <a:solidFill>
                  <a:schemeClr val="tx1"/>
                </a:solidFill>
                <a:latin typeface="Meiryo UI" pitchFamily="50" charset="-128"/>
                <a:ea typeface="Meiryo UI" pitchFamily="50" charset="-128"/>
                <a:cs typeface="Meiryo UI" pitchFamily="50" charset="-128"/>
              </a:rPr>
              <a:t>者　計</a:t>
            </a:r>
            <a:r>
              <a:rPr lang="en-US" altLang="ja-JP" sz="1200" dirty="0" smtClean="0">
                <a:solidFill>
                  <a:schemeClr val="tx1"/>
                </a:solidFill>
                <a:latin typeface="Meiryo UI" pitchFamily="50" charset="-128"/>
                <a:ea typeface="Meiryo UI" pitchFamily="50" charset="-128"/>
                <a:cs typeface="Meiryo UI" pitchFamily="50" charset="-128"/>
              </a:rPr>
              <a:t>37</a:t>
            </a:r>
            <a:r>
              <a:rPr lang="ja-JP" altLang="en-US" sz="1200" dirty="0" smtClean="0">
                <a:solidFill>
                  <a:schemeClr val="tx1"/>
                </a:solidFill>
                <a:latin typeface="Meiryo UI" pitchFamily="50" charset="-128"/>
                <a:ea typeface="Meiryo UI" pitchFamily="50" charset="-128"/>
                <a:cs typeface="Meiryo UI" pitchFamily="50" charset="-128"/>
              </a:rPr>
              <a:t>施設</a:t>
            </a:r>
            <a:r>
              <a:rPr lang="ja-JP" altLang="en-US" sz="1200" dirty="0">
                <a:solidFill>
                  <a:schemeClr val="tx1"/>
                </a:solidFill>
                <a:latin typeface="Meiryo UI" pitchFamily="50" charset="-128"/>
                <a:ea typeface="Meiryo UI" pitchFamily="50" charset="-128"/>
                <a:cs typeface="Meiryo UI" pitchFamily="50" charset="-128"/>
              </a:rPr>
              <a:t>、発電事業者</a:t>
            </a:r>
            <a:r>
              <a:rPr lang="en-US" altLang="ja-JP" sz="1200" dirty="0" smtClean="0">
                <a:solidFill>
                  <a:schemeClr val="tx1"/>
                </a:solidFill>
                <a:latin typeface="Meiryo UI" pitchFamily="50" charset="-128"/>
                <a:ea typeface="Meiryo UI" pitchFamily="50" charset="-128"/>
                <a:cs typeface="Meiryo UI" pitchFamily="50" charset="-128"/>
              </a:rPr>
              <a:t>10</a:t>
            </a:r>
            <a:r>
              <a:rPr lang="ja-JP" altLang="en-US" sz="1200" dirty="0" smtClean="0">
                <a:solidFill>
                  <a:schemeClr val="tx1"/>
                </a:solidFill>
                <a:latin typeface="Meiryo UI" pitchFamily="50" charset="-128"/>
                <a:ea typeface="Meiryo UI" pitchFamily="50" charset="-128"/>
                <a:cs typeface="Meiryo UI" pitchFamily="50" charset="-128"/>
              </a:rPr>
              <a:t>者</a:t>
            </a:r>
            <a:r>
              <a:rPr lang="ja-JP" altLang="en-US" sz="1200" dirty="0">
                <a:solidFill>
                  <a:schemeClr val="tx1"/>
                </a:solidFill>
                <a:latin typeface="Meiryo UI" pitchFamily="50" charset="-128"/>
                <a:ea typeface="Meiryo UI" pitchFamily="50" charset="-128"/>
                <a:cs typeface="Meiryo UI" pitchFamily="50" charset="-128"/>
              </a:rPr>
              <a:t>）</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371778" y="1030525"/>
            <a:ext cx="4293848" cy="1288724"/>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トラッキング付非化石証書</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再エネ指定</a:t>
            </a:r>
            <a:r>
              <a:rPr lang="en-US" altLang="ja-JP" sz="1200" dirty="0">
                <a:latin typeface="Meiryo UI" pitchFamily="50" charset="-128"/>
                <a:ea typeface="Meiryo UI" pitchFamily="50" charset="-128"/>
                <a:cs typeface="Meiryo UI" pitchFamily="50" charset="-128"/>
              </a:rPr>
              <a:t>)</a:t>
            </a:r>
            <a:r>
              <a:rPr lang="ja-JP" altLang="en-US" sz="1200" dirty="0" err="1">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グリーン電力証書又は再エネ電力由来</a:t>
            </a:r>
            <a:r>
              <a:rPr lang="en-US" altLang="ja-JP" sz="1200" dirty="0">
                <a:latin typeface="Meiryo UI" pitchFamily="50" charset="-128"/>
                <a:ea typeface="Meiryo UI" pitchFamily="50" charset="-128"/>
                <a:cs typeface="Meiryo UI" pitchFamily="50" charset="-128"/>
              </a:rPr>
              <a:t>J-</a:t>
            </a:r>
            <a:r>
              <a:rPr lang="ja-JP" altLang="en-US" sz="1200" dirty="0">
                <a:latin typeface="Meiryo UI" pitchFamily="50" charset="-128"/>
                <a:ea typeface="Meiryo UI" pitchFamily="50" charset="-128"/>
                <a:cs typeface="Meiryo UI" pitchFamily="50" charset="-128"/>
              </a:rPr>
              <a:t>クレジット</a:t>
            </a:r>
            <a:endParaRPr lang="en-US" altLang="ja-JP" sz="1200" dirty="0">
              <a:latin typeface="Meiryo UI" pitchFamily="50" charset="-128"/>
              <a:ea typeface="Meiryo UI" pitchFamily="50" charset="-128"/>
              <a:cs typeface="Meiryo UI" pitchFamily="50" charset="-128"/>
            </a:endParaRPr>
          </a:p>
          <a:p>
            <a:pPr marL="95250" indent="-95250"/>
            <a:endParaRPr lang="en-US" altLang="ja-JP" sz="40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非化石証書を付けた非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156638778"/>
              </p:ext>
            </p:extLst>
          </p:nvPr>
        </p:nvGraphicFramePr>
        <p:xfrm>
          <a:off x="6502823" y="6010796"/>
          <a:ext cx="2298277" cy="487680"/>
        </p:xfrm>
        <a:graphic>
          <a:graphicData uri="http://schemas.openxmlformats.org/drawingml/2006/table">
            <a:tbl>
              <a:tblPr firstRow="1" bandRow="1">
                <a:tableStyleId>{5940675A-B579-460E-94D1-54222C63F5DA}</a:tableStyleId>
              </a:tblPr>
              <a:tblGrid>
                <a:gridCol w="864000">
                  <a:extLst>
                    <a:ext uri="{9D8B030D-6E8A-4147-A177-3AD203B41FA5}">
                      <a16:colId xmlns:a16="http://schemas.microsoft.com/office/drawing/2014/main" val="3757262113"/>
                    </a:ext>
                  </a:extLst>
                </a:gridCol>
                <a:gridCol w="720000">
                  <a:extLst>
                    <a:ext uri="{9D8B030D-6E8A-4147-A177-3AD203B41FA5}">
                      <a16:colId xmlns:a16="http://schemas.microsoft.com/office/drawing/2014/main" val="695311743"/>
                    </a:ext>
                  </a:extLst>
                </a:gridCol>
                <a:gridCol w="714277">
                  <a:extLst>
                    <a:ext uri="{9D8B030D-6E8A-4147-A177-3AD203B41FA5}">
                      <a16:colId xmlns:a16="http://schemas.microsoft.com/office/drawing/2014/main" val="10767129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19</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2361103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p:cNvSpPr/>
          <p:nvPr/>
        </p:nvSpPr>
        <p:spPr>
          <a:xfrm>
            <a:off x="119965" y="639576"/>
            <a:ext cx="9633635" cy="352454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24" name="角丸四角形 23"/>
          <p:cNvSpPr/>
          <p:nvPr/>
        </p:nvSpPr>
        <p:spPr>
          <a:xfrm>
            <a:off x="334863" y="723159"/>
            <a:ext cx="4987094"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sp>
        <p:nvSpPr>
          <p:cNvPr id="29" name="テキスト ボックス 28">
            <a:extLst>
              <a:ext uri="{FF2B5EF4-FFF2-40B4-BE49-F238E27FC236}">
                <a16:creationId xmlns:a16="http://schemas.microsoft.com/office/drawing/2014/main" id="{3B1BBF35-B0FC-499D-A267-3ADEB248652D}"/>
              </a:ext>
            </a:extLst>
          </p:cNvPr>
          <p:cNvSpPr txBox="1"/>
          <p:nvPr/>
        </p:nvSpPr>
        <p:spPr>
          <a:xfrm>
            <a:off x="5494870" y="737874"/>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30" name="テキスト ボックス 29">
            <a:extLst>
              <a:ext uri="{FF2B5EF4-FFF2-40B4-BE49-F238E27FC236}">
                <a16:creationId xmlns:a16="http://schemas.microsoft.com/office/drawing/2014/main" id="{5AC3E2B5-EE98-48B9-89D8-4F2D364156DC}"/>
              </a:ext>
            </a:extLst>
          </p:cNvPr>
          <p:cNvSpPr txBox="1">
            <a:spLocks noChangeArrowheads="1"/>
          </p:cNvSpPr>
          <p:nvPr/>
        </p:nvSpPr>
        <p:spPr bwMode="auto">
          <a:xfrm>
            <a:off x="270936" y="1156184"/>
            <a:ext cx="937872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◆府域における再生可能エネルギーの利用率を向上させるため、大阪府・大阪市の率先行動として、府・市有施設における再生可能エネル 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％電気の調達を推進します。</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◆大阪府では、令和</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年度から庁舎等で使用する電気について、再エネ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％への切り替えを進めています。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◆大阪市では、令和</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月から市役所本庁舎で使用する電気について、再エネ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％に切り替えました。また、令和</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年度以降、再生可能エネルギー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％電気を調達する市有施設の拡大を段階的に検討・実施します。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＜対象施設＞</a:t>
            </a: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大阪府：大手前庁舎（本館、別館、分館６号館等）、</a:t>
            </a:r>
            <a:endParaRPr lang="en-US" altLang="ja-JP" b="0" i="0" dirty="0">
              <a:latin typeface="Meiryo UI" pitchFamily="50" charset="-128"/>
              <a:ea typeface="Meiryo UI" pitchFamily="50" charset="-128"/>
              <a:cs typeface="Meiryo UI" pitchFamily="50" charset="-128"/>
            </a:endParaRPr>
          </a:p>
          <a:p>
            <a:pPr marL="92075" eaLnBrk="1" hangingPunct="1"/>
            <a:r>
              <a:rPr lang="ja-JP" altLang="en-US" b="0" i="0" dirty="0">
                <a:latin typeface="Meiryo UI" pitchFamily="50" charset="-128"/>
                <a:ea typeface="Meiryo UI" pitchFamily="50" charset="-128"/>
                <a:cs typeface="Meiryo UI" pitchFamily="50" charset="-128"/>
              </a:rPr>
              <a:t>　　　　　　　 環境農林水産部出先施設　計</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施設</a:t>
            </a:r>
            <a:endParaRPr lang="en-US" altLang="ja-JP" b="0" i="0" dirty="0">
              <a:latin typeface="Meiryo UI" pitchFamily="50" charset="-128"/>
              <a:ea typeface="Meiryo UI" pitchFamily="50" charset="-128"/>
              <a:cs typeface="Meiryo UI" pitchFamily="50" charset="-128"/>
            </a:endParaRP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大阪市：市役所本庁舎　１施設</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二酸化炭素排出削減効果（推定）</a:t>
            </a:r>
            <a:r>
              <a:rPr lang="ja-JP" altLang="en-US" b="0" i="0" dirty="0">
                <a:latin typeface="Meiryo UI" pitchFamily="50" charset="-128"/>
                <a:ea typeface="Meiryo UI" pitchFamily="50" charset="-128"/>
                <a:cs typeface="Meiryo UI" pitchFamily="50" charset="-128"/>
              </a:rPr>
              <a:t>＞</a:t>
            </a: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大阪府：約</a:t>
            </a:r>
            <a:r>
              <a:rPr lang="en-US" altLang="ja-JP" b="0" i="0" dirty="0">
                <a:latin typeface="Meiryo UI" pitchFamily="50" charset="-128"/>
                <a:ea typeface="Meiryo UI" pitchFamily="50" charset="-128"/>
                <a:cs typeface="Meiryo UI" pitchFamily="50" charset="-128"/>
              </a:rPr>
              <a:t>2,100</a:t>
            </a:r>
            <a:r>
              <a:rPr lang="ja-JP" altLang="en-US" b="0" i="0" dirty="0">
                <a:latin typeface="Meiryo UI" pitchFamily="50" charset="-128"/>
                <a:ea typeface="Meiryo UI" pitchFamily="50" charset="-128"/>
                <a:cs typeface="Meiryo UI" pitchFamily="50" charset="-128"/>
              </a:rPr>
              <a:t>トン（年間）</a:t>
            </a:r>
            <a:endParaRPr lang="en-US" altLang="ja-JP" b="0" i="0" dirty="0">
              <a:latin typeface="Meiryo UI" pitchFamily="50" charset="-128"/>
              <a:ea typeface="Meiryo UI" pitchFamily="50" charset="-128"/>
              <a:cs typeface="Meiryo UI" pitchFamily="50" charset="-128"/>
            </a:endParaRPr>
          </a:p>
          <a:p>
            <a:pPr marL="182563" indent="-90488"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大阪市：約</a:t>
            </a:r>
            <a:r>
              <a:rPr lang="en-US" altLang="ja-JP" b="0" i="0" dirty="0">
                <a:latin typeface="Meiryo UI" pitchFamily="50" charset="-128"/>
                <a:ea typeface="Meiryo UI" pitchFamily="50" charset="-128"/>
                <a:cs typeface="Meiryo UI" pitchFamily="50" charset="-128"/>
              </a:rPr>
              <a:t>2,300</a:t>
            </a:r>
            <a:r>
              <a:rPr lang="ja-JP" altLang="en-US" b="0" i="0" dirty="0">
                <a:latin typeface="Meiryo UI" pitchFamily="50" charset="-128"/>
                <a:ea typeface="Meiryo UI" pitchFamily="50" charset="-128"/>
                <a:cs typeface="Meiryo UI" pitchFamily="50" charset="-128"/>
              </a:rPr>
              <a:t>トン（年間）</a:t>
            </a:r>
            <a:endParaRPr lang="en-US" altLang="ja-JP" b="0" i="0" dirty="0">
              <a:latin typeface="Meiryo UI" pitchFamily="50" charset="-128"/>
              <a:ea typeface="Meiryo UI" pitchFamily="50" charset="-128"/>
              <a:cs typeface="Meiryo UI" pitchFamily="50" charset="-128"/>
            </a:endParaRPr>
          </a:p>
        </p:txBody>
      </p:sp>
      <p:pic>
        <p:nvPicPr>
          <p:cNvPr id="41" name="図 40"/>
          <p:cNvPicPr>
            <a:picLocks noChangeAspect="1"/>
          </p:cNvPicPr>
          <p:nvPr/>
        </p:nvPicPr>
        <p:blipFill>
          <a:blip r:embed="rId3"/>
          <a:stretch>
            <a:fillRect/>
          </a:stretch>
        </p:blipFill>
        <p:spPr>
          <a:xfrm>
            <a:off x="5504982" y="2506790"/>
            <a:ext cx="1921218" cy="1331057"/>
          </a:xfrm>
          <a:prstGeom prst="rect">
            <a:avLst/>
          </a:prstGeom>
        </p:spPr>
      </p:pic>
      <p:pic>
        <p:nvPicPr>
          <p:cNvPr id="42" name="図 41"/>
          <p:cNvPicPr>
            <a:picLocks noChangeAspect="1"/>
          </p:cNvPicPr>
          <p:nvPr/>
        </p:nvPicPr>
        <p:blipFill>
          <a:blip r:embed="rId4"/>
          <a:stretch>
            <a:fillRect/>
          </a:stretch>
        </p:blipFill>
        <p:spPr>
          <a:xfrm>
            <a:off x="7576159" y="2496302"/>
            <a:ext cx="1783080" cy="1337310"/>
          </a:xfrm>
          <a:prstGeom prst="rect">
            <a:avLst/>
          </a:prstGeom>
        </p:spPr>
      </p:pic>
      <p:sp>
        <p:nvSpPr>
          <p:cNvPr id="43" name="テキスト ボックス 42"/>
          <p:cNvSpPr txBox="1"/>
          <p:nvPr/>
        </p:nvSpPr>
        <p:spPr>
          <a:xfrm>
            <a:off x="5975638" y="3859525"/>
            <a:ext cx="97990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大阪府庁舎</a:t>
            </a:r>
          </a:p>
        </p:txBody>
      </p:sp>
      <p:sp>
        <p:nvSpPr>
          <p:cNvPr id="44" name="テキスト ボックス 43"/>
          <p:cNvSpPr txBox="1"/>
          <p:nvPr/>
        </p:nvSpPr>
        <p:spPr>
          <a:xfrm>
            <a:off x="7977746" y="3859525"/>
            <a:ext cx="97990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市</a:t>
            </a:r>
            <a:r>
              <a:rPr kumimoji="1" lang="ja-JP" altLang="en-US" sz="1100" dirty="0">
                <a:latin typeface="Meiryo UI" panose="020B0604030504040204" pitchFamily="50" charset="-128"/>
                <a:ea typeface="Meiryo UI" panose="020B0604030504040204" pitchFamily="50" charset="-128"/>
              </a:rPr>
              <a:t>庁舎</a:t>
            </a:r>
          </a:p>
        </p:txBody>
      </p:sp>
      <p:sp>
        <p:nvSpPr>
          <p:cNvPr id="45" name="角丸四角形 44"/>
          <p:cNvSpPr/>
          <p:nvPr/>
        </p:nvSpPr>
        <p:spPr>
          <a:xfrm>
            <a:off x="120977" y="4339126"/>
            <a:ext cx="9648445" cy="235263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270936" y="5014946"/>
            <a:ext cx="505308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◆再生可能エネルギー電気の調達を、府内事業者や市町村等の幅広い取組みとして展開していくため、再エネ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％に向けた取組みを支援する「再エネ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宣言 </a:t>
            </a:r>
            <a:r>
              <a:rPr lang="en-US" altLang="ja-JP" sz="1300" dirty="0">
                <a:latin typeface="Meiryo UI" pitchFamily="50" charset="-128"/>
                <a:ea typeface="Meiryo UI" pitchFamily="50" charset="-128"/>
                <a:cs typeface="Meiryo UI" pitchFamily="50" charset="-128"/>
              </a:rPr>
              <a:t>RE Action</a:t>
            </a:r>
            <a:r>
              <a:rPr lang="ja-JP" altLang="en-US" sz="1300" dirty="0">
                <a:latin typeface="Meiryo UI" pitchFamily="50" charset="-128"/>
                <a:ea typeface="Meiryo UI" pitchFamily="50" charset="-128"/>
                <a:cs typeface="Meiryo UI" pitchFamily="50" charset="-128"/>
              </a:rPr>
              <a:t>」の趣旨に賛同し、大阪府・大阪市は、</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令和３年３月</a:t>
            </a:r>
            <a:r>
              <a:rPr lang="en-US" altLang="ja-JP" sz="1300" dirty="0">
                <a:latin typeface="Meiryo UI" pitchFamily="50" charset="-128"/>
                <a:ea typeface="Meiryo UI" pitchFamily="50" charset="-128"/>
                <a:cs typeface="Meiryo UI" pitchFamily="50" charset="-128"/>
              </a:rPr>
              <a:t>31</a:t>
            </a:r>
            <a:r>
              <a:rPr lang="ja-JP" altLang="en-US" sz="1300" dirty="0">
                <a:latin typeface="Meiryo UI" pitchFamily="50" charset="-128"/>
                <a:ea typeface="Meiryo UI" pitchFamily="50" charset="-128"/>
                <a:cs typeface="Meiryo UI" pitchFamily="50" charset="-128"/>
              </a:rPr>
              <a:t>日付けでアンバサダーに就任しました。</a:t>
            </a:r>
          </a:p>
          <a:p>
            <a:pPr marL="82550" indent="-82550"/>
            <a:r>
              <a:rPr lang="ja-JP" altLang="en-US" sz="13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いきます。</a:t>
            </a:r>
            <a:endParaRPr lang="en-US" altLang="ja-JP" sz="1300" dirty="0">
              <a:latin typeface="Meiryo UI" pitchFamily="50" charset="-128"/>
              <a:ea typeface="Meiryo UI" pitchFamily="50" charset="-128"/>
              <a:cs typeface="Meiryo UI" pitchFamily="50" charset="-128"/>
            </a:endParaRPr>
          </a:p>
        </p:txBody>
      </p:sp>
      <p:sp>
        <p:nvSpPr>
          <p:cNvPr id="50" name="角丸四角形 49"/>
          <p:cNvSpPr/>
          <p:nvPr/>
        </p:nvSpPr>
        <p:spPr>
          <a:xfrm>
            <a:off x="348310" y="4478298"/>
            <a:ext cx="3629710" cy="41341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51" name="テキスト ボックス 50"/>
          <p:cNvSpPr txBox="1"/>
          <p:nvPr/>
        </p:nvSpPr>
        <p:spPr>
          <a:xfrm>
            <a:off x="4066215" y="4524341"/>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52" name="図 51">
            <a:extLst>
              <a:ext uri="{FF2B5EF4-FFF2-40B4-BE49-F238E27FC236}">
                <a16:creationId xmlns:a16="http://schemas.microsoft.com/office/drawing/2014/main" id="{656D2135-BA57-4DFB-BCA3-30C1024BA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4017" y="4893852"/>
            <a:ext cx="4407463" cy="1524076"/>
          </a:xfrm>
          <a:prstGeom prst="rect">
            <a:avLst/>
          </a:prstGeom>
        </p:spPr>
      </p:pic>
      <p:sp>
        <p:nvSpPr>
          <p:cNvPr id="54" name="円/楕円 30">
            <a:extLst>
              <a:ext uri="{FF2B5EF4-FFF2-40B4-BE49-F238E27FC236}">
                <a16:creationId xmlns:a16="http://schemas.microsoft.com/office/drawing/2014/main" id="{9EE6C69E-9F6D-4836-BF30-A980403F6FE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1652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34560" y="5095794"/>
            <a:ext cx="9627625" cy="161744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298783" y="836723"/>
            <a:ext cx="4916834"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改正温暖化防止条例に基づく事業者の取組みの</a:t>
            </a:r>
            <a:r>
              <a:rPr lang="ja-JP" altLang="en-US" sz="1600" b="1" dirty="0" smtClean="0">
                <a:solidFill>
                  <a:schemeClr val="tx1"/>
                </a:solidFill>
                <a:latin typeface="Meiryo UI" pitchFamily="50" charset="-128"/>
                <a:ea typeface="Meiryo UI" pitchFamily="50" charset="-128"/>
                <a:cs typeface="Meiryo UI" pitchFamily="50" charset="-128"/>
              </a:rPr>
              <a:t>促進</a:t>
            </a:r>
            <a:endParaRPr lang="ja-JP" altLang="en-US" sz="1600" b="1" strike="sngStrike" dirty="0">
              <a:solidFill>
                <a:schemeClr val="tx1"/>
              </a:solidFill>
              <a:latin typeface="Meiryo UI" pitchFamily="50" charset="-128"/>
              <a:ea typeface="Meiryo UI" pitchFamily="50" charset="-128"/>
              <a:cs typeface="Meiryo UI" pitchFamily="50" charset="-128"/>
            </a:endParaRPr>
          </a:p>
        </p:txBody>
      </p:sp>
      <p:sp>
        <p:nvSpPr>
          <p:cNvPr id="25" name="テキスト ボックス 28"/>
          <p:cNvSpPr txBox="1">
            <a:spLocks noChangeArrowheads="1"/>
          </p:cNvSpPr>
          <p:nvPr/>
        </p:nvSpPr>
        <p:spPr bwMode="auto">
          <a:xfrm>
            <a:off x="298783" y="1447497"/>
            <a:ext cx="91237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a:t>
            </a:r>
            <a:r>
              <a:rPr lang="ja-JP" altLang="en-US" b="0" i="0" dirty="0">
                <a:latin typeface="Meiryo UI" pitchFamily="50" charset="-128"/>
                <a:ea typeface="Meiryo UI" pitchFamily="50" charset="-128"/>
                <a:cs typeface="Meiryo UI" pitchFamily="50" charset="-128"/>
              </a:rPr>
              <a:t>を多く使用する</a:t>
            </a:r>
            <a:r>
              <a:rPr lang="ja-JP" altLang="en-US" b="0" i="0" dirty="0" smtClean="0">
                <a:latin typeface="Meiryo UI" pitchFamily="50" charset="-128"/>
                <a:ea typeface="Meiryo UI" pitchFamily="50" charset="-128"/>
                <a:cs typeface="Meiryo UI" pitchFamily="50" charset="-128"/>
              </a:rPr>
              <a:t>事業者を対象とした温室</a:t>
            </a:r>
            <a:r>
              <a:rPr lang="ja-JP" altLang="en-US" b="0" i="0" dirty="0">
                <a:latin typeface="Meiryo UI" pitchFamily="50" charset="-128"/>
                <a:ea typeface="Meiryo UI" pitchFamily="50" charset="-128"/>
                <a:cs typeface="Meiryo UI" pitchFamily="50" charset="-128"/>
              </a:rPr>
              <a:t>効果ガスの排出や人工排熱の抑制等についての対策計画書及び実績報告書の</a:t>
            </a:r>
            <a:r>
              <a:rPr lang="ja-JP" altLang="en-US" b="0" i="0" dirty="0" smtClean="0">
                <a:latin typeface="Meiryo UI" pitchFamily="50" charset="-128"/>
                <a:ea typeface="Meiryo UI" pitchFamily="50" charset="-128"/>
                <a:cs typeface="Meiryo UI" pitchFamily="50" charset="-128"/>
              </a:rPr>
              <a:t>届出制度及び</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対策</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と削減状況を総合的に評価する</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の強化及び拡大を図るため、大阪府温暖化の防止等に関する条例の改正に伴い</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再生可能エネルギーの活用やサプライチェーン全体での排出削減をより高く評価する顕彰制度など、事業者の積極的な取組みを促す仕組みの検討等を行います。また、届出を提出した事業者に対しては、立入検査を実施するなど、必要</a:t>
            </a:r>
            <a:r>
              <a:rPr lang="ja-JP" altLang="en-US" b="0" i="0" dirty="0">
                <a:latin typeface="Meiryo UI" pitchFamily="50" charset="-128"/>
                <a:ea typeface="Meiryo UI" pitchFamily="50" charset="-128"/>
                <a:cs typeface="Meiryo UI" pitchFamily="50" charset="-128"/>
              </a:rPr>
              <a:t>な指導・助言を行います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さらに、</a:t>
            </a:r>
            <a:r>
              <a:rPr lang="ja-JP" altLang="en-US" b="0" i="0" dirty="0">
                <a:latin typeface="Meiryo UI" pitchFamily="50" charset="-128"/>
                <a:ea typeface="Meiryo UI" pitchFamily="50" charset="-128"/>
                <a:cs typeface="Meiryo UI" pitchFamily="50" charset="-128"/>
              </a:rPr>
              <a:t>あらゆる規模の事業者による対策状況の把握及び計画的な取組を促進するため</a:t>
            </a:r>
            <a:r>
              <a:rPr lang="ja-JP" altLang="en-US" b="0" i="0" dirty="0" smtClean="0">
                <a:latin typeface="Meiryo UI" pitchFamily="50" charset="-128"/>
                <a:ea typeface="Meiryo UI" pitchFamily="50" charset="-128"/>
                <a:cs typeface="Meiryo UI" pitchFamily="50" charset="-128"/>
              </a:rPr>
              <a:t>、上記改正と併せて対象規模未満の事業者が任意で届出できる規定及びその実績を府が評価・公表する規定を整備するとともに当該制度</a:t>
            </a:r>
            <a:r>
              <a:rPr lang="ja-JP" altLang="en-US" b="0" i="0" dirty="0">
                <a:latin typeface="Meiryo UI" pitchFamily="50" charset="-128"/>
                <a:ea typeface="Meiryo UI" pitchFamily="50" charset="-128"/>
                <a:cs typeface="Meiryo UI" pitchFamily="50" charset="-128"/>
              </a:rPr>
              <a:t>を活用</a:t>
            </a:r>
            <a:r>
              <a:rPr lang="ja-JP" altLang="en-US" b="0" i="0" dirty="0" smtClean="0">
                <a:latin typeface="Meiryo UI" pitchFamily="50" charset="-128"/>
                <a:ea typeface="Meiryo UI" pitchFamily="50" charset="-128"/>
                <a:cs typeface="Meiryo UI" pitchFamily="50" charset="-128"/>
              </a:rPr>
              <a:t>して金融</a:t>
            </a:r>
            <a:r>
              <a:rPr lang="ja-JP" altLang="en-US" b="0" i="0" dirty="0">
                <a:latin typeface="Meiryo UI" pitchFamily="50" charset="-128"/>
                <a:ea typeface="Meiryo UI" pitchFamily="50" charset="-128"/>
                <a:cs typeface="Meiryo UI" pitchFamily="50" charset="-128"/>
              </a:rPr>
              <a:t>機関等と連携する仕組みの</a:t>
            </a:r>
            <a:r>
              <a:rPr lang="ja-JP" altLang="en-US" b="0" i="0" dirty="0" smtClean="0">
                <a:latin typeface="Meiryo UI" pitchFamily="50" charset="-128"/>
                <a:ea typeface="Meiryo UI" pitchFamily="50" charset="-128"/>
                <a:cs typeface="Meiryo UI" pitchFamily="50" charset="-128"/>
              </a:rPr>
              <a:t>検討等を</a:t>
            </a:r>
            <a:r>
              <a:rPr lang="ja-JP" altLang="en-US" b="0" i="0" dirty="0">
                <a:latin typeface="Meiryo UI" pitchFamily="50" charset="-128"/>
                <a:ea typeface="Meiryo UI" pitchFamily="50" charset="-128"/>
                <a:cs typeface="Meiryo UI" pitchFamily="50" charset="-128"/>
              </a:rPr>
              <a:t>行います。</a:t>
            </a:r>
            <a:endParaRPr lang="en-US" altLang="ja-JP" b="0" i="0" dirty="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3089578"/>
            <a:ext cx="2175633" cy="145959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3329518" y="330086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28" name="図 27" descr="\\10000ws200473\h\sharefolder\立入調査関係\現場編\CIMG43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201" y="3089578"/>
            <a:ext cx="2188136" cy="1459590"/>
          </a:xfrm>
          <a:prstGeom prst="rect">
            <a:avLst/>
          </a:prstGeom>
          <a:noFill/>
          <a:ln>
            <a:noFill/>
          </a:ln>
        </p:spPr>
      </p:pic>
      <p:sp>
        <p:nvSpPr>
          <p:cNvPr id="35" name="正方形/長方形 34"/>
          <p:cNvSpPr/>
          <p:nvPr/>
        </p:nvSpPr>
        <p:spPr>
          <a:xfrm>
            <a:off x="6316435" y="4572762"/>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82657" y="3306994"/>
            <a:ext cx="27621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2902642735"/>
              </p:ext>
            </p:extLst>
          </p:nvPr>
        </p:nvGraphicFramePr>
        <p:xfrm>
          <a:off x="782657" y="3581073"/>
          <a:ext cx="3252466" cy="927754"/>
        </p:xfrm>
        <a:graphic>
          <a:graphicData uri="http://schemas.openxmlformats.org/drawingml/2006/table">
            <a:tbl>
              <a:tblPr firstRow="1" bandRow="1">
                <a:tableStyleId>{5940675A-B579-460E-94D1-54222C63F5DA}</a:tableStyleId>
              </a:tblPr>
              <a:tblGrid>
                <a:gridCol w="821006">
                  <a:extLst>
                    <a:ext uri="{9D8B030D-6E8A-4147-A177-3AD203B41FA5}">
                      <a16:colId xmlns:a16="http://schemas.microsoft.com/office/drawing/2014/main" val="3757262113"/>
                    </a:ext>
                  </a:extLst>
                </a:gridCol>
                <a:gridCol w="486292">
                  <a:extLst>
                    <a:ext uri="{9D8B030D-6E8A-4147-A177-3AD203B41FA5}">
                      <a16:colId xmlns:a16="http://schemas.microsoft.com/office/drawing/2014/main" val="346158796"/>
                    </a:ext>
                  </a:extLst>
                </a:gridCol>
                <a:gridCol w="486292">
                  <a:extLst>
                    <a:ext uri="{9D8B030D-6E8A-4147-A177-3AD203B41FA5}">
                      <a16:colId xmlns:a16="http://schemas.microsoft.com/office/drawing/2014/main" val="1555019360"/>
                    </a:ext>
                  </a:extLst>
                </a:gridCol>
                <a:gridCol w="486292">
                  <a:extLst>
                    <a:ext uri="{9D8B030D-6E8A-4147-A177-3AD203B41FA5}">
                      <a16:colId xmlns:a16="http://schemas.microsoft.com/office/drawing/2014/main" val="3862151287"/>
                    </a:ext>
                  </a:extLst>
                </a:gridCol>
                <a:gridCol w="486292">
                  <a:extLst>
                    <a:ext uri="{9D8B030D-6E8A-4147-A177-3AD203B41FA5}">
                      <a16:colId xmlns:a16="http://schemas.microsoft.com/office/drawing/2014/main" val="231801697"/>
                    </a:ext>
                  </a:extLst>
                </a:gridCol>
                <a:gridCol w="486292">
                  <a:extLst>
                    <a:ext uri="{9D8B030D-6E8A-4147-A177-3AD203B41FA5}">
                      <a16:colId xmlns:a16="http://schemas.microsoft.com/office/drawing/2014/main" val="1978045718"/>
                    </a:ext>
                  </a:extLst>
                </a:gridCol>
              </a:tblGrid>
              <a:tr h="13865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対策計画書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181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strike="noStrike"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171</a:t>
                      </a:r>
                      <a:endParaRPr lang="ja-JP" altLang="en-US"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87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実績報告書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872</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33" name="テキスト ボックス 32"/>
          <p:cNvSpPr txBox="1"/>
          <p:nvPr/>
        </p:nvSpPr>
        <p:spPr>
          <a:xfrm>
            <a:off x="5061068" y="950752"/>
            <a:ext cx="251073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2,307</a:t>
            </a:r>
            <a:r>
              <a:rPr lang="zh-TW" altLang="en-US" sz="1200" dirty="0" smtClean="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5" name="正方形/長方形 54"/>
          <p:cNvSpPr/>
          <p:nvPr/>
        </p:nvSpPr>
        <p:spPr>
          <a:xfrm flipV="1">
            <a:off x="134560" y="656822"/>
            <a:ext cx="9627625" cy="4289143"/>
          </a:xfrm>
          <a:prstGeom prst="rect">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75F3397D-93A5-437C-B746-957D0B0D8E1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6"/>
          <p:cNvSpPr/>
          <p:nvPr/>
        </p:nvSpPr>
        <p:spPr>
          <a:xfrm>
            <a:off x="463021" y="5292352"/>
            <a:ext cx="3808370"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小売電気事</a:t>
            </a:r>
            <a:r>
              <a:rPr lang="ja-JP" altLang="en-US" sz="1600" b="1" dirty="0">
                <a:solidFill>
                  <a:schemeClr val="tx1"/>
                </a:solidFill>
                <a:latin typeface="Meiryo UI" pitchFamily="50" charset="-128"/>
                <a:ea typeface="Meiryo UI" pitchFamily="50" charset="-128"/>
                <a:cs typeface="Meiryo UI" pitchFamily="50" charset="-128"/>
              </a:rPr>
              <a:t>業者による報告制度</a:t>
            </a:r>
          </a:p>
        </p:txBody>
      </p:sp>
      <p:sp>
        <p:nvSpPr>
          <p:cNvPr id="30" name="テキスト ボックス 28"/>
          <p:cNvSpPr txBox="1">
            <a:spLocks noChangeArrowheads="1"/>
          </p:cNvSpPr>
          <p:nvPr/>
        </p:nvSpPr>
        <p:spPr bwMode="auto">
          <a:xfrm>
            <a:off x="607562" y="5868416"/>
            <a:ext cx="850617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◆温暖化</a:t>
            </a:r>
            <a:r>
              <a:rPr lang="ja-JP" altLang="en-US" b="0" i="0" dirty="0">
                <a:latin typeface="Meiryo UI" pitchFamily="50" charset="-128"/>
                <a:ea typeface="Meiryo UI" pitchFamily="50" charset="-128"/>
                <a:cs typeface="Meiryo UI" pitchFamily="50" charset="-128"/>
              </a:rPr>
              <a:t>防止条例の</a:t>
            </a:r>
            <a:r>
              <a:rPr lang="ja-JP" altLang="en-US" b="0" i="0" dirty="0" smtClean="0">
                <a:latin typeface="Meiryo UI" pitchFamily="50" charset="-128"/>
                <a:ea typeface="Meiryo UI" pitchFamily="50" charset="-128"/>
                <a:cs typeface="Meiryo UI" pitchFamily="50" charset="-128"/>
              </a:rPr>
              <a:t>改正に</a:t>
            </a:r>
            <a:r>
              <a:rPr lang="ja-JP" altLang="en-US" b="0" i="0" dirty="0">
                <a:latin typeface="Meiryo UI" pitchFamily="50" charset="-128"/>
                <a:ea typeface="Meiryo UI" pitchFamily="50" charset="-128"/>
                <a:cs typeface="Meiryo UI" pitchFamily="50" charset="-128"/>
              </a:rPr>
              <a:t>伴い、府の区域内に電気の小売供給を行う事業者に対して、小売供給を行う電気に係る排出係数の低減及び再生可能エネルギーの供給拡大に関する計画・目標等を記載する対策計画書・実績報告書の提出を義務付ける制度について、新たな指針の作成等について検討を行います。</a:t>
            </a:r>
            <a:endParaRPr lang="en-US" altLang="ja-JP" b="0" i="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4407166" y="5392048"/>
            <a:ext cx="1909269"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2,307</a:t>
            </a:r>
            <a:r>
              <a:rPr lang="zh-TW" altLang="en-US" sz="1200" dirty="0" smtClean="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星 12 33"/>
          <p:cNvSpPr/>
          <p:nvPr/>
        </p:nvSpPr>
        <p:spPr>
          <a:xfrm>
            <a:off x="134560" y="5142524"/>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3038596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073" y="605118"/>
            <a:ext cx="9768852" cy="6144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122763" y="1112225"/>
            <a:ext cx="950803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◆また、セミナーの開催やホームページによる省エネ技術等の情報発信、商工会議所・商工会等の事業者支援機関や業界団体と連携した</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◆さらに啓発イベントへの出展や、府民や中小事業者を対象とした出前講座の実施等により、省エネ・省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53070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09091"/>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申込・入金</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algn="ctr"/>
              <a:r>
                <a:rPr lang="ja-JP" altLang="en-US" sz="105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594142" y="4138039"/>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35" y="4960142"/>
            <a:ext cx="1385138" cy="951799"/>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5935580"/>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graphicFrame>
        <p:nvGraphicFramePr>
          <p:cNvPr id="35" name="表 34"/>
          <p:cNvGraphicFramePr>
            <a:graphicFrameLocks noGrp="1"/>
          </p:cNvGraphicFramePr>
          <p:nvPr>
            <p:extLst/>
          </p:nvPr>
        </p:nvGraphicFramePr>
        <p:xfrm>
          <a:off x="602174" y="2785457"/>
          <a:ext cx="5341427" cy="1219200"/>
        </p:xfrm>
        <a:graphic>
          <a:graphicData uri="http://schemas.openxmlformats.org/drawingml/2006/table">
            <a:tbl>
              <a:tblPr firstRow="1" bandRow="1">
                <a:tableStyleId>{5940675A-B579-460E-94D1-54222C63F5DA}</a:tableStyleId>
              </a:tblPr>
              <a:tblGrid>
                <a:gridCol w="1715848">
                  <a:extLst>
                    <a:ext uri="{9D8B030D-6E8A-4147-A177-3AD203B41FA5}">
                      <a16:colId xmlns:a16="http://schemas.microsoft.com/office/drawing/2014/main" val="3757262113"/>
                    </a:ext>
                  </a:extLst>
                </a:gridCol>
                <a:gridCol w="672446">
                  <a:extLst>
                    <a:ext uri="{9D8B030D-6E8A-4147-A177-3AD203B41FA5}">
                      <a16:colId xmlns:a16="http://schemas.microsoft.com/office/drawing/2014/main" val="1555019360"/>
                    </a:ext>
                  </a:extLst>
                </a:gridCol>
                <a:gridCol w="672446">
                  <a:extLst>
                    <a:ext uri="{9D8B030D-6E8A-4147-A177-3AD203B41FA5}">
                      <a16:colId xmlns:a16="http://schemas.microsoft.com/office/drawing/2014/main" val="4015490920"/>
                    </a:ext>
                  </a:extLst>
                </a:gridCol>
                <a:gridCol w="672446">
                  <a:extLst>
                    <a:ext uri="{9D8B030D-6E8A-4147-A177-3AD203B41FA5}">
                      <a16:colId xmlns:a16="http://schemas.microsoft.com/office/drawing/2014/main" val="1255061239"/>
                    </a:ext>
                  </a:extLst>
                </a:gridCol>
                <a:gridCol w="672446">
                  <a:extLst>
                    <a:ext uri="{9D8B030D-6E8A-4147-A177-3AD203B41FA5}">
                      <a16:colId xmlns:a16="http://schemas.microsoft.com/office/drawing/2014/main" val="2368431015"/>
                    </a:ext>
                  </a:extLst>
                </a:gridCol>
                <a:gridCol w="935795">
                  <a:extLst>
                    <a:ext uri="{9D8B030D-6E8A-4147-A177-3AD203B41FA5}">
                      <a16:colId xmlns:a16="http://schemas.microsoft.com/office/drawing/2014/main" val="235420502"/>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336</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1,152,093</a:t>
                      </a:r>
                    </a:p>
                  </a:txBody>
                  <a:tcPr anchor="ctr"/>
                </a:tc>
                <a:extLst>
                  <a:ext uri="{0D108BD9-81ED-4DB2-BD59-A6C34878D82A}">
                    <a16:rowId xmlns:a16="http://schemas.microsoft.com/office/drawing/2014/main" val="4236387690"/>
                  </a:ext>
                </a:extLst>
              </a:tr>
            </a:tbl>
          </a:graphicData>
        </a:graphic>
      </p:graphicFrame>
      <p:sp>
        <p:nvSpPr>
          <p:cNvPr id="42" name="テキスト ボックス 41"/>
          <p:cNvSpPr txBox="1"/>
          <p:nvPr/>
        </p:nvSpPr>
        <p:spPr>
          <a:xfrm>
            <a:off x="5168673" y="25472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671148" y="25624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毎年度のホームページでの情報提供のほか</a:t>
            </a:r>
          </a:p>
        </p:txBody>
      </p:sp>
      <p:graphicFrame>
        <p:nvGraphicFramePr>
          <p:cNvPr id="47" name="表 46"/>
          <p:cNvGraphicFramePr>
            <a:graphicFrameLocks noGrp="1"/>
          </p:cNvGraphicFramePr>
          <p:nvPr>
            <p:extLst/>
          </p:nvPr>
        </p:nvGraphicFramePr>
        <p:xfrm>
          <a:off x="4662978" y="5180733"/>
          <a:ext cx="4595322" cy="1371600"/>
        </p:xfrm>
        <a:graphic>
          <a:graphicData uri="http://schemas.openxmlformats.org/drawingml/2006/table">
            <a:tbl>
              <a:tblPr firstRow="1" bandRow="1">
                <a:tableStyleId>{5940675A-B579-460E-94D1-54222C63F5DA}</a:tableStyleId>
              </a:tblPr>
              <a:tblGrid>
                <a:gridCol w="1541687">
                  <a:extLst>
                    <a:ext uri="{9D8B030D-6E8A-4147-A177-3AD203B41FA5}">
                      <a16:colId xmlns:a16="http://schemas.microsoft.com/office/drawing/2014/main" val="3757262113"/>
                    </a:ext>
                  </a:extLst>
                </a:gridCol>
                <a:gridCol w="610727">
                  <a:extLst>
                    <a:ext uri="{9D8B030D-6E8A-4147-A177-3AD203B41FA5}">
                      <a16:colId xmlns:a16="http://schemas.microsoft.com/office/drawing/2014/main" val="1555019360"/>
                    </a:ext>
                  </a:extLst>
                </a:gridCol>
                <a:gridCol w="610727">
                  <a:extLst>
                    <a:ext uri="{9D8B030D-6E8A-4147-A177-3AD203B41FA5}">
                      <a16:colId xmlns:a16="http://schemas.microsoft.com/office/drawing/2014/main" val="4015490920"/>
                    </a:ext>
                  </a:extLst>
                </a:gridCol>
                <a:gridCol w="610727">
                  <a:extLst>
                    <a:ext uri="{9D8B030D-6E8A-4147-A177-3AD203B41FA5}">
                      <a16:colId xmlns:a16="http://schemas.microsoft.com/office/drawing/2014/main" val="2618750137"/>
                    </a:ext>
                  </a:extLst>
                </a:gridCol>
                <a:gridCol w="610727">
                  <a:extLst>
                    <a:ext uri="{9D8B030D-6E8A-4147-A177-3AD203B41FA5}">
                      <a16:colId xmlns:a16="http://schemas.microsoft.com/office/drawing/2014/main" val="1666818466"/>
                    </a:ext>
                  </a:extLst>
                </a:gridCol>
                <a:gridCol w="610727">
                  <a:extLst>
                    <a:ext uri="{9D8B030D-6E8A-4147-A177-3AD203B41FA5}">
                      <a16:colId xmlns:a16="http://schemas.microsoft.com/office/drawing/2014/main" val="219816842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受付件数（件）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うち実施済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算定中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報告済みの累計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
        <p:nvSpPr>
          <p:cNvPr id="48" name="テキスト ボックス 47"/>
          <p:cNvSpPr txBox="1"/>
          <p:nvPr/>
        </p:nvSpPr>
        <p:spPr>
          <a:xfrm>
            <a:off x="8568262" y="49506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692811" y="496229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472F59C1-A172-4B75-9F40-069B4CFE507D}"/>
              </a:ext>
            </a:extLst>
          </p:cNvPr>
          <p:cNvSpPr/>
          <p:nvPr/>
        </p:nvSpPr>
        <p:spPr>
          <a:xfrm>
            <a:off x="79603" y="6471515"/>
            <a:ext cx="4129657"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令和３年度から受診費が原則一部自己負担となります。</a:t>
            </a:r>
          </a:p>
        </p:txBody>
      </p:sp>
      <p:sp>
        <p:nvSpPr>
          <p:cNvPr id="51" name="テキスト ボックス 50"/>
          <p:cNvSpPr txBox="1"/>
          <p:nvPr/>
        </p:nvSpPr>
        <p:spPr>
          <a:xfrm>
            <a:off x="2908449" y="6128496"/>
            <a:ext cx="1352412" cy="248209"/>
          </a:xfrm>
          <a:prstGeom prst="rect">
            <a:avLst/>
          </a:prstGeom>
          <a:noFill/>
        </p:spPr>
        <p:txBody>
          <a:bodyPr wrap="square" lIns="0" tIns="0" rIns="0" bIns="0" rtlCol="0" anchor="ctr" anchorCtr="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写真：</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172703"/>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Tree>
    <p:extLst>
      <p:ext uri="{BB962C8B-B14F-4D97-AF65-F5344CB8AC3E}">
        <p14:creationId xmlns:p14="http://schemas.microsoft.com/office/powerpoint/2010/main" val="3647978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「地域プラットフォーム構築</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省エネ</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お助け隊と連携して行います。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r="-878" b="41042"/>
          <a:stretch/>
        </p:blipFill>
        <p:spPr>
          <a:xfrm>
            <a:off x="5401290" y="2183197"/>
            <a:ext cx="4176342" cy="726139"/>
          </a:xfrm>
          <a:prstGeom prst="rect">
            <a:avLst/>
          </a:prstGeom>
        </p:spPr>
      </p:pic>
      <p:sp>
        <p:nvSpPr>
          <p:cNvPr id="31" name="正方形/長方形 30"/>
          <p:cNvSpPr/>
          <p:nvPr/>
        </p:nvSpPr>
        <p:spPr>
          <a:xfrm>
            <a:off x="4191664" y="868635"/>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9" name="正方形/長方形 48"/>
          <p:cNvSpPr/>
          <p:nvPr/>
        </p:nvSpPr>
        <p:spPr>
          <a:xfrm>
            <a:off x="371145" y="6431917"/>
            <a:ext cx="4311434"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令和３年度からサポート費が一部自己負担となります。</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419" y="3109959"/>
            <a:ext cx="4022931" cy="1605719"/>
          </a:xfrm>
          <a:prstGeom prst="rect">
            <a:avLst/>
          </a:prstGeom>
        </p:spPr>
      </p:pic>
      <p:sp>
        <p:nvSpPr>
          <p:cNvPr id="34" name="正方形/長方形 33"/>
          <p:cNvSpPr/>
          <p:nvPr/>
        </p:nvSpPr>
        <p:spPr>
          <a:xfrm>
            <a:off x="7430160" y="5424536"/>
            <a:ext cx="2068980" cy="108019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841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プランでは、大消費地・大阪における再生可能エネルギーの利用率を倍増するとともに、大阪の成長につながるエネルギー効率の向上を実現することを目指して、</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a:t>
            </a:r>
            <a:r>
              <a:rPr lang="ja-JP" altLang="en-US" b="1" dirty="0" smtClean="0">
                <a:solidFill>
                  <a:schemeClr val="tx1"/>
                </a:solidFill>
                <a:latin typeface="Meiryo UI" pitchFamily="50" charset="-128"/>
                <a:ea typeface="Meiryo UI" pitchFamily="50" charset="-128"/>
                <a:cs typeface="Meiryo UI" pitchFamily="50" charset="-128"/>
              </a:rPr>
              <a:t>及び　大阪市</a:t>
            </a:r>
            <a:r>
              <a:rPr lang="ja-JP" altLang="en-US" b="1" dirty="0">
                <a:solidFill>
                  <a:schemeClr val="tx1"/>
                </a:solidFill>
                <a:latin typeface="Meiryo UI" pitchFamily="50" charset="-128"/>
                <a:ea typeface="Meiryo UI" pitchFamily="50" charset="-128"/>
                <a:cs typeface="Meiryo UI" pitchFamily="50" charset="-128"/>
              </a:rPr>
              <a:t>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191.3</a:t>
            </a:r>
            <a:r>
              <a:rPr kumimoji="1" lang="ja-JP" altLang="en-US"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i="0" u="none" strike="noStrike" kern="1200" cap="none" spc="0" normalizeH="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22.7</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2000" b="1" i="0" u="none" strike="noStrike" kern="1200" cap="none" spc="0" normalizeH="0" baseline="0" noProof="0" dirty="0" smtClean="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7" y="615347"/>
            <a:ext cx="2461619" cy="3113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0" y="961651"/>
            <a:ext cx="97876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◆需要家（中小事業者等）の省エネを促すため、電力需要削減等の省エネの具体的な方法を提案する事業者を、「おおさか版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として登録し、需要家と「おおさか版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eaLnBrk="1" hangingPunct="1"/>
            <a:r>
              <a:rPr lang="ja-JP" altLang="en-US" b="0" i="0" dirty="0">
                <a:latin typeface="Meiryo UI" pitchFamily="50" charset="-128"/>
                <a:ea typeface="Meiryo UI" pitchFamily="50" charset="-128"/>
                <a:cs typeface="Meiryo UI" pitchFamily="50" charset="-128"/>
              </a:rPr>
              <a:t>◆各種業界団体と連携し、</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40951" y="193679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solidFill>
                  <a:prstClr val="black"/>
                </a:solidFill>
                <a:latin typeface="Meiryo UI" pitchFamily="50" charset="-128"/>
                <a:ea typeface="Meiryo UI" pitchFamily="50" charset="-128"/>
                <a:cs typeface="Meiryo UI" pitchFamily="50" charset="-128"/>
              </a:rPr>
              <a:t>※BEMS</a:t>
            </a:r>
            <a:r>
              <a:rPr lang="ja-JP" altLang="en-US" sz="1000" b="0" i="0" dirty="0">
                <a:solidFill>
                  <a:prstClr val="black"/>
                </a:solidFill>
                <a:latin typeface="Meiryo UI" pitchFamily="50" charset="-128"/>
                <a:ea typeface="Meiryo UI" pitchFamily="50" charset="-128"/>
                <a:cs typeface="Meiryo UI" pitchFamily="50" charset="-128"/>
              </a:rPr>
              <a:t>（ビルエネルギーマネジメントシステム）とは</a:t>
            </a:r>
            <a:endParaRPr lang="en-US" altLang="ja-JP" sz="1000" b="0" i="0" dirty="0">
              <a:solidFill>
                <a:prstClr val="black"/>
              </a:solidFill>
              <a:latin typeface="Meiryo UI" pitchFamily="50" charset="-128"/>
              <a:ea typeface="Meiryo UI" pitchFamily="50" charset="-128"/>
              <a:cs typeface="Meiryo UI" pitchFamily="50" charset="-128"/>
            </a:endParaRPr>
          </a:p>
          <a:p>
            <a:pPr marL="631825" indent="-631825" eaLnBrk="1" hangingPunct="1"/>
            <a:r>
              <a:rPr lang="ja-JP" altLang="en-US" sz="1000" b="0" i="0" dirty="0">
                <a:solidFill>
                  <a:prstClr val="black"/>
                </a:solidFill>
                <a:latin typeface="Meiryo UI" pitchFamily="50" charset="-128"/>
                <a:ea typeface="Meiryo UI" pitchFamily="50" charset="-128"/>
                <a:cs typeface="Meiryo UI" pitchFamily="50" charset="-128"/>
              </a:rPr>
              <a:t>　ビル等のエネルギーの使用状況等を「見える化」し、データを蓄積する機器</a:t>
            </a:r>
            <a:endParaRPr lang="ja-JP" altLang="en-US" sz="8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おおさか版</a:t>
            </a:r>
            <a:endParaRPr lang="en-US" altLang="ja-JP" sz="1500" b="1" dirty="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ＢＥＭＳ事業者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srgbClr val="C00000"/>
                </a:solidFill>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r>
              <a:rPr lang="en-US" altLang="ja-JP" sz="1100" dirty="0">
                <a:latin typeface="Meiryo UI" panose="020B0604030504040204" pitchFamily="50" charset="-128"/>
                <a:ea typeface="Meiryo UI" panose="020B0604030504040204" pitchFamily="50" charset="-128"/>
              </a:rPr>
              <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BEMS</a:t>
            </a:r>
            <a:r>
              <a:rPr lang="ja-JP" altLang="en-US" sz="1100" dirty="0">
                <a:latin typeface="Meiryo UI" panose="020B0604030504040204" pitchFamily="50" charset="-128"/>
                <a:ea typeface="Meiryo UI" panose="020B0604030504040204" pitchFamily="50" charset="-128"/>
              </a:rPr>
              <a:t>導入による</a:t>
            </a:r>
            <a:endParaRPr lang="en-US" altLang="ja-JP" sz="1100" dirty="0">
              <a:latin typeface="Meiryo UI" panose="020B0604030504040204" pitchFamily="50" charset="-128"/>
              <a:ea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rPr>
              <a:t>電力需要の</a:t>
            </a:r>
            <a:r>
              <a:rPr lang="ja-JP" altLang="en-US" sz="1100" dirty="0">
                <a:latin typeface="Meiryo UI" panose="020B0604030504040204" pitchFamily="50" charset="-128"/>
                <a:ea typeface="Meiryo UI" panose="020B0604030504040204" pitchFamily="50" charset="-128"/>
              </a:rPr>
              <a:t>最適化</a:t>
            </a:r>
            <a:endParaRPr lang="ja-JP" altLang="en-US" sz="1100" strike="sngStrike" dirty="0">
              <a:latin typeface="Meiryo UI" panose="020B0604030504040204" pitchFamily="50" charset="-128"/>
              <a:ea typeface="Meiryo UI" panose="020B0604030504040204" pitchFamily="50" charset="-128"/>
            </a:endParaRP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84901"/>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en-US" altLang="ja-JP" sz="1200" b="1" dirty="0">
                <a:solidFill>
                  <a:srgbClr val="C00000"/>
                </a:solidFill>
                <a:latin typeface="Meiryo UI" panose="020B0604030504040204" pitchFamily="50" charset="-128"/>
                <a:ea typeface="Meiryo UI" panose="020B0604030504040204" pitchFamily="50" charset="-128"/>
              </a:rPr>
              <a:t>BEMS </a:t>
            </a:r>
            <a:r>
              <a:rPr lang="ja-JP" altLang="en-US" sz="1200" b="1" dirty="0">
                <a:solidFill>
                  <a:srgbClr val="C00000"/>
                </a:solidFill>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82" name="表 81"/>
          <p:cNvGraphicFramePr>
            <a:graphicFrameLocks noGrp="1"/>
          </p:cNvGraphicFramePr>
          <p:nvPr>
            <p:extLst>
              <p:ext uri="{D42A27DB-BD31-4B8C-83A1-F6EECF244321}">
                <p14:modId xmlns:p14="http://schemas.microsoft.com/office/powerpoint/2010/main" val="494323237"/>
              </p:ext>
            </p:extLst>
          </p:nvPr>
        </p:nvGraphicFramePr>
        <p:xfrm>
          <a:off x="4773875" y="1921533"/>
          <a:ext cx="4645865" cy="731520"/>
        </p:xfrm>
        <a:graphic>
          <a:graphicData uri="http://schemas.openxmlformats.org/drawingml/2006/table">
            <a:tbl>
              <a:tblPr firstRow="1" bandRow="1">
                <a:tableStyleId>{5940675A-B579-460E-94D1-54222C63F5DA}</a:tableStyleId>
              </a:tblPr>
              <a:tblGrid>
                <a:gridCol w="1296453">
                  <a:extLst>
                    <a:ext uri="{9D8B030D-6E8A-4147-A177-3AD203B41FA5}">
                      <a16:colId xmlns:a16="http://schemas.microsoft.com/office/drawing/2014/main" val="3757262113"/>
                    </a:ext>
                  </a:extLst>
                </a:gridCol>
                <a:gridCol w="621532">
                  <a:extLst>
                    <a:ext uri="{9D8B030D-6E8A-4147-A177-3AD203B41FA5}">
                      <a16:colId xmlns:a16="http://schemas.microsoft.com/office/drawing/2014/main" val="1555019360"/>
                    </a:ext>
                  </a:extLst>
                </a:gridCol>
                <a:gridCol w="623515">
                  <a:extLst>
                    <a:ext uri="{9D8B030D-6E8A-4147-A177-3AD203B41FA5}">
                      <a16:colId xmlns:a16="http://schemas.microsoft.com/office/drawing/2014/main" val="4015490920"/>
                    </a:ext>
                  </a:extLst>
                </a:gridCol>
                <a:gridCol w="701455">
                  <a:extLst>
                    <a:ext uri="{9D8B030D-6E8A-4147-A177-3AD203B41FA5}">
                      <a16:colId xmlns:a16="http://schemas.microsoft.com/office/drawing/2014/main" val="1071083203"/>
                    </a:ext>
                  </a:extLst>
                </a:gridCol>
                <a:gridCol w="701455">
                  <a:extLst>
                    <a:ext uri="{9D8B030D-6E8A-4147-A177-3AD203B41FA5}">
                      <a16:colId xmlns:a16="http://schemas.microsoft.com/office/drawing/2014/main" val="4262546453"/>
                    </a:ext>
                  </a:extLst>
                </a:gridCol>
                <a:gridCol w="701455">
                  <a:extLst>
                    <a:ext uri="{9D8B030D-6E8A-4147-A177-3AD203B41FA5}">
                      <a16:colId xmlns:a16="http://schemas.microsoft.com/office/drawing/2014/main" val="178981943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登録事業者数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削減量</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8,895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11,218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5,432</a:t>
                      </a:r>
                    </a:p>
                  </a:txBody>
                  <a:tcPr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集計中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bl>
          </a:graphicData>
        </a:graphic>
      </p:graphicFrame>
      <p:sp>
        <p:nvSpPr>
          <p:cNvPr id="83" name="テキスト ボックス 82"/>
          <p:cNvSpPr txBox="1"/>
          <p:nvPr/>
        </p:nvSpPr>
        <p:spPr>
          <a:xfrm>
            <a:off x="4874222"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198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2672711" y="683932"/>
            <a:ext cx="390650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2697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31131" y="1592385"/>
            <a:ext cx="473606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92075" indent="-92075"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を、ホームページ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7666" t="4929"/>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83699"/>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8025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extLst/>
          </p:nvPr>
        </p:nvGraphicFramePr>
        <p:xfrm>
          <a:off x="231132" y="6008754"/>
          <a:ext cx="4635934" cy="640080"/>
        </p:xfrm>
        <a:graphic>
          <a:graphicData uri="http://schemas.openxmlformats.org/drawingml/2006/table">
            <a:tbl>
              <a:tblPr firstRow="1" bandRow="1">
                <a:tableStyleId>{5940675A-B579-460E-94D1-54222C63F5DA}</a:tableStyleId>
              </a:tblPr>
              <a:tblGrid>
                <a:gridCol w="1127475">
                  <a:extLst>
                    <a:ext uri="{9D8B030D-6E8A-4147-A177-3AD203B41FA5}">
                      <a16:colId xmlns:a16="http://schemas.microsoft.com/office/drawing/2014/main" val="2288716498"/>
                    </a:ext>
                  </a:extLst>
                </a:gridCol>
                <a:gridCol w="712240">
                  <a:extLst>
                    <a:ext uri="{9D8B030D-6E8A-4147-A177-3AD203B41FA5}">
                      <a16:colId xmlns:a16="http://schemas.microsoft.com/office/drawing/2014/main" val="1555019360"/>
                    </a:ext>
                  </a:extLst>
                </a:gridCol>
                <a:gridCol w="712694">
                  <a:extLst>
                    <a:ext uri="{9D8B030D-6E8A-4147-A177-3AD203B41FA5}">
                      <a16:colId xmlns:a16="http://schemas.microsoft.com/office/drawing/2014/main" val="4015490920"/>
                    </a:ext>
                  </a:extLst>
                </a:gridCol>
                <a:gridCol w="699247">
                  <a:extLst>
                    <a:ext uri="{9D8B030D-6E8A-4147-A177-3AD203B41FA5}">
                      <a16:colId xmlns:a16="http://schemas.microsoft.com/office/drawing/2014/main" val="1463359338"/>
                    </a:ext>
                  </a:extLst>
                </a:gridCol>
                <a:gridCol w="726141">
                  <a:extLst>
                    <a:ext uri="{9D8B030D-6E8A-4147-A177-3AD203B41FA5}">
                      <a16:colId xmlns:a16="http://schemas.microsoft.com/office/drawing/2014/main" val="1979502651"/>
                    </a:ext>
                  </a:extLst>
                </a:gridCol>
                <a:gridCol w="658137">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3511198865"/>
                  </a:ext>
                </a:extLst>
              </a:tr>
            </a:tbl>
          </a:graphicData>
        </a:graphic>
      </p:graphicFrame>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62095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◆事業者等の省エネ推進をサポートするため、府立環境農林水産</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総合研究所等と連携して、事業者団体等で実施するセミナー等へ無料で講師を派遣します。</a:t>
            </a:r>
          </a:p>
        </p:txBody>
      </p:sp>
      <p:sp>
        <p:nvSpPr>
          <p:cNvPr id="67" name="右矢印 66"/>
          <p:cNvSpPr/>
          <p:nvPr/>
        </p:nvSpPr>
        <p:spPr>
          <a:xfrm rot="5400000">
            <a:off x="7095381" y="3525950"/>
            <a:ext cx="628702" cy="1155557"/>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8" y="2261818"/>
            <a:ext cx="2855487" cy="1467537"/>
            <a:chOff x="5303414" y="2577319"/>
            <a:chExt cx="2489458" cy="1279421"/>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344174" y="2901669"/>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7252" y="2938834"/>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011955" y="2920194"/>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100473" y="2926450"/>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4" y="2577319"/>
              <a:ext cx="2474678"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a:solidFill>
                  <a:prstClr val="black"/>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4" y="3549741"/>
              <a:ext cx="2489458"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381627" y="4299300"/>
            <a:ext cx="2122760" cy="1399214"/>
            <a:chOff x="8949437" y="5315299"/>
            <a:chExt cx="1857147" cy="1224136"/>
          </a:xfrm>
        </p:grpSpPr>
        <p:pic>
          <p:nvPicPr>
            <p:cNvPr id="76"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r="20748"/>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599562" y="5753475"/>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923497"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83" name="表 82"/>
          <p:cNvGraphicFramePr>
            <a:graphicFrameLocks noGrp="1"/>
          </p:cNvGraphicFramePr>
          <p:nvPr>
            <p:extLst/>
          </p:nvPr>
        </p:nvGraphicFramePr>
        <p:xfrm>
          <a:off x="5590766" y="5984897"/>
          <a:ext cx="3889410" cy="672506"/>
        </p:xfrm>
        <a:graphic>
          <a:graphicData uri="http://schemas.openxmlformats.org/drawingml/2006/table">
            <a:tbl>
              <a:tblPr firstRow="1" bandRow="1">
                <a:tableStyleId>{5940675A-B579-460E-94D1-54222C63F5DA}</a:tableStyleId>
              </a:tblPr>
              <a:tblGrid>
                <a:gridCol w="918100">
                  <a:extLst>
                    <a:ext uri="{9D8B030D-6E8A-4147-A177-3AD203B41FA5}">
                      <a16:colId xmlns:a16="http://schemas.microsoft.com/office/drawing/2014/main" val="3757262113"/>
                    </a:ext>
                  </a:extLst>
                </a:gridCol>
                <a:gridCol w="594262">
                  <a:extLst>
                    <a:ext uri="{9D8B030D-6E8A-4147-A177-3AD203B41FA5}">
                      <a16:colId xmlns:a16="http://schemas.microsoft.com/office/drawing/2014/main" val="1555019360"/>
                    </a:ext>
                  </a:extLst>
                </a:gridCol>
                <a:gridCol w="594262">
                  <a:extLst>
                    <a:ext uri="{9D8B030D-6E8A-4147-A177-3AD203B41FA5}">
                      <a16:colId xmlns:a16="http://schemas.microsoft.com/office/drawing/2014/main" val="4015490920"/>
                    </a:ext>
                  </a:extLst>
                </a:gridCol>
                <a:gridCol w="594262">
                  <a:extLst>
                    <a:ext uri="{9D8B030D-6E8A-4147-A177-3AD203B41FA5}">
                      <a16:colId xmlns:a16="http://schemas.microsoft.com/office/drawing/2014/main" val="1898150037"/>
                    </a:ext>
                  </a:extLst>
                </a:gridCol>
                <a:gridCol w="594262">
                  <a:extLst>
                    <a:ext uri="{9D8B030D-6E8A-4147-A177-3AD203B41FA5}">
                      <a16:colId xmlns:a16="http://schemas.microsoft.com/office/drawing/2014/main" val="855992706"/>
                    </a:ext>
                  </a:extLst>
                </a:gridCol>
                <a:gridCol w="594262">
                  <a:extLst>
                    <a:ext uri="{9D8B030D-6E8A-4147-A177-3AD203B41FA5}">
                      <a16:colId xmlns:a16="http://schemas.microsoft.com/office/drawing/2014/main" val="1773956588"/>
                    </a:ext>
                  </a:extLst>
                </a:gridCol>
              </a:tblGrid>
              <a:tr h="27626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2124491204"/>
                  </a:ext>
                </a:extLst>
              </a:tr>
            </a:tbl>
          </a:graphicData>
        </a:graphic>
      </p:graphicFrame>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367407" y="1202424"/>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エネルギーに関する出前講座等の実施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5252628" y="1202424"/>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sp>
        <p:nvSpPr>
          <p:cNvPr id="49" name="角丸四角形 48"/>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おおさか</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Tree>
    <p:extLst>
      <p:ext uri="{BB962C8B-B14F-4D97-AF65-F5344CB8AC3E}">
        <p14:creationId xmlns:p14="http://schemas.microsoft.com/office/powerpoint/2010/main" val="3873449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819288" y="4023158"/>
            <a:ext cx="2438730" cy="594330"/>
          </a:xfrm>
          <a:prstGeom prst="rect">
            <a:avLst/>
          </a:prstGeom>
        </p:spPr>
        <p:txBody>
          <a:bodyPr wrap="square">
            <a:spAutoFit/>
          </a:bodyPr>
          <a:lstStyle/>
          <a:p>
            <a:pPr algn="ctr">
              <a:lnSpc>
                <a:spcPct val="160000"/>
              </a:lnSpc>
            </a:pPr>
            <a:r>
              <a:rPr lang="zh-TW" altLang="en-US" sz="1100" dirty="0">
                <a:latin typeface="Meiryo UI" panose="020B0604030504040204" pitchFamily="50" charset="-128"/>
                <a:ea typeface="Meiryo UI" panose="020B0604030504040204" pitchFamily="50" charset="-128"/>
              </a:rPr>
              <a:t>小野薬品工業株式会社水無瀬研究所</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年度知事賞）</a:t>
            </a:r>
            <a:endParaRPr lang="ja-JP" altLang="en-US" sz="1100" dirty="0">
              <a:effectLst/>
              <a:latin typeface="Meiryo UI" panose="020B0604030504040204" pitchFamily="50" charset="-128"/>
              <a:ea typeface="Meiryo UI" panose="020B0604030504040204"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1032473507"/>
              </p:ext>
            </p:extLst>
          </p:nvPr>
        </p:nvGraphicFramePr>
        <p:xfrm>
          <a:off x="1125955" y="5213511"/>
          <a:ext cx="5584128" cy="975360"/>
        </p:xfrm>
        <a:graphic>
          <a:graphicData uri="http://schemas.openxmlformats.org/drawingml/2006/table">
            <a:tbl>
              <a:tblPr firstRow="1" bandRow="1">
                <a:tableStyleId>{5940675A-B579-460E-94D1-54222C63F5DA}</a:tableStyleId>
              </a:tblPr>
              <a:tblGrid>
                <a:gridCol w="1055838">
                  <a:extLst>
                    <a:ext uri="{9D8B030D-6E8A-4147-A177-3AD203B41FA5}">
                      <a16:colId xmlns:a16="http://schemas.microsoft.com/office/drawing/2014/main" val="3757262113"/>
                    </a:ext>
                  </a:extLst>
                </a:gridCol>
                <a:gridCol w="905658">
                  <a:extLst>
                    <a:ext uri="{9D8B030D-6E8A-4147-A177-3AD203B41FA5}">
                      <a16:colId xmlns:a16="http://schemas.microsoft.com/office/drawing/2014/main" val="346158796"/>
                    </a:ext>
                  </a:extLst>
                </a:gridCol>
                <a:gridCol w="905658">
                  <a:extLst>
                    <a:ext uri="{9D8B030D-6E8A-4147-A177-3AD203B41FA5}">
                      <a16:colId xmlns:a16="http://schemas.microsoft.com/office/drawing/2014/main" val="1555019360"/>
                    </a:ext>
                  </a:extLst>
                </a:gridCol>
                <a:gridCol w="905658">
                  <a:extLst>
                    <a:ext uri="{9D8B030D-6E8A-4147-A177-3AD203B41FA5}">
                      <a16:colId xmlns:a16="http://schemas.microsoft.com/office/drawing/2014/main" val="2622963625"/>
                    </a:ext>
                  </a:extLst>
                </a:gridCol>
                <a:gridCol w="905658">
                  <a:extLst>
                    <a:ext uri="{9D8B030D-6E8A-4147-A177-3AD203B41FA5}">
                      <a16:colId xmlns:a16="http://schemas.microsoft.com/office/drawing/2014/main" val="1800250479"/>
                    </a:ext>
                  </a:extLst>
                </a:gridCol>
                <a:gridCol w="905658">
                  <a:extLst>
                    <a:ext uri="{9D8B030D-6E8A-4147-A177-3AD203B41FA5}">
                      <a16:colId xmlns:a16="http://schemas.microsoft.com/office/drawing/2014/main" val="133679213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節電賞、特別賞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６</a:t>
                      </a: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6" name="テキスト ボックス 25"/>
          <p:cNvSpPr txBox="1"/>
          <p:nvPr/>
        </p:nvSpPr>
        <p:spPr>
          <a:xfrm>
            <a:off x="1062063" y="4965778"/>
            <a:ext cx="215703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＜大阪府実績＞表彰した事業所数</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5819288" y="498303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7" name="正方形/長方形 36"/>
          <p:cNvSpPr/>
          <p:nvPr/>
        </p:nvSpPr>
        <p:spPr>
          <a:xfrm>
            <a:off x="1325628" y="4469260"/>
            <a:ext cx="2708071" cy="323486"/>
          </a:xfrm>
          <a:prstGeom prst="rect">
            <a:avLst/>
          </a:prstGeom>
        </p:spPr>
        <p:txBody>
          <a:bodyPr wrap="square">
            <a:spAutoFit/>
          </a:bodyPr>
          <a:lstStyle/>
          <a:p>
            <a:pPr algn="ctr">
              <a:lnSpc>
                <a:spcPct val="160000"/>
              </a:lnSpc>
            </a:pP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年度おおさかストップ温暖化賞表彰式</a:t>
            </a:r>
            <a:endParaRPr lang="ja-JP" altLang="en-US" sz="1100" dirty="0">
              <a:effectLst/>
              <a:latin typeface="Meiryo UI" panose="020B0604030504040204" pitchFamily="50" charset="-128"/>
              <a:ea typeface="Meiryo UI" panose="020B0604030504040204" pitchFamily="50" charset="-128"/>
            </a:endParaRPr>
          </a:p>
        </p:txBody>
      </p:sp>
      <p:sp>
        <p:nvSpPr>
          <p:cNvPr id="40" name="テキスト ボックス 28"/>
          <p:cNvSpPr txBox="1">
            <a:spLocks noChangeArrowheads="1"/>
          </p:cNvSpPr>
          <p:nvPr/>
        </p:nvSpPr>
        <p:spPr bwMode="auto">
          <a:xfrm>
            <a:off x="404488" y="1419705"/>
            <a:ext cx="876640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anose="020B0604030504040204" pitchFamily="50" charset="-128"/>
                <a:ea typeface="Meiryo UI" panose="020B0604030504040204" pitchFamily="50" charset="-128"/>
              </a:rPr>
              <a:t>◆</a:t>
            </a:r>
            <a:r>
              <a:rPr lang="ja-JP" altLang="ja-JP" b="0" i="0" dirty="0" smtClean="0">
                <a:latin typeface="Meiryo UI" panose="020B0604030504040204" pitchFamily="50" charset="-128"/>
                <a:ea typeface="Meiryo UI" panose="020B0604030504040204" pitchFamily="50" charset="-128"/>
              </a:rPr>
              <a:t>平成</a:t>
            </a:r>
            <a:r>
              <a:rPr lang="en-US" altLang="ja-JP" b="0" i="0" dirty="0" smtClean="0">
                <a:latin typeface="Meiryo UI" panose="020B0604030504040204" pitchFamily="50" charset="-128"/>
                <a:ea typeface="Meiryo UI" panose="020B0604030504040204" pitchFamily="50" charset="-128"/>
              </a:rPr>
              <a:t>19</a:t>
            </a:r>
            <a:r>
              <a:rPr lang="ja-JP" altLang="ja-JP" b="0" i="0" dirty="0" smtClean="0">
                <a:latin typeface="Meiryo UI" panose="020B0604030504040204" pitchFamily="50" charset="-128"/>
                <a:ea typeface="Meiryo UI" panose="020B0604030504040204" pitchFamily="50" charset="-128"/>
              </a:rPr>
              <a:t>年度より、</a:t>
            </a:r>
            <a:r>
              <a:rPr lang="ja-JP" altLang="en-US" b="0" i="0" dirty="0" smtClean="0">
                <a:latin typeface="Meiryo UI" panose="020B0604030504040204" pitchFamily="50" charset="-128"/>
                <a:ea typeface="Meiryo UI" panose="020B0604030504040204" pitchFamily="50" charset="-128"/>
              </a:rPr>
              <a:t>地球</a:t>
            </a:r>
            <a:r>
              <a:rPr lang="ja-JP" altLang="ja-JP" b="0" i="0" dirty="0" smtClean="0">
                <a:latin typeface="Meiryo UI" panose="020B0604030504040204" pitchFamily="50" charset="-128"/>
                <a:ea typeface="Meiryo UI" panose="020B0604030504040204" pitchFamily="50" charset="-128"/>
              </a:rPr>
              <a:t>温暖化</a:t>
            </a:r>
            <a:r>
              <a:rPr lang="ja-JP" altLang="en-US" b="0" i="0" dirty="0" smtClean="0">
                <a:latin typeface="Meiryo UI" panose="020B0604030504040204" pitchFamily="50" charset="-128"/>
                <a:ea typeface="Meiryo UI" panose="020B0604030504040204" pitchFamily="50" charset="-128"/>
              </a:rPr>
              <a:t>の</a:t>
            </a:r>
            <a:r>
              <a:rPr lang="ja-JP" altLang="ja-JP" b="0" i="0" dirty="0" smtClean="0">
                <a:latin typeface="Meiryo UI" panose="020B0604030504040204" pitchFamily="50" charset="-128"/>
                <a:ea typeface="Meiryo UI" panose="020B0604030504040204" pitchFamily="50" charset="-128"/>
              </a:rPr>
              <a:t>防止</a:t>
            </a:r>
            <a:r>
              <a:rPr lang="ja-JP" altLang="en-US" b="0" i="0" dirty="0">
                <a:latin typeface="Meiryo UI" panose="020B0604030504040204" pitchFamily="50" charset="-128"/>
                <a:ea typeface="Meiryo UI" panose="020B0604030504040204" pitchFamily="50" charset="-128"/>
              </a:rPr>
              <a:t>やヒートアイランド現象の</a:t>
            </a:r>
            <a:r>
              <a:rPr lang="ja-JP" altLang="en-US" b="0" i="0" dirty="0" smtClean="0">
                <a:latin typeface="Meiryo UI" panose="020B0604030504040204" pitchFamily="50" charset="-128"/>
                <a:ea typeface="Meiryo UI" panose="020B0604030504040204" pitchFamily="50" charset="-128"/>
              </a:rPr>
              <a:t>緩和に</a:t>
            </a:r>
            <a:r>
              <a:rPr lang="ja-JP" altLang="ja-JP" b="0" i="0" dirty="0" smtClean="0">
                <a:latin typeface="Meiryo UI" panose="020B0604030504040204" pitchFamily="50" charset="-128"/>
                <a:ea typeface="Meiryo UI" panose="020B0604030504040204" pitchFamily="50" charset="-128"/>
              </a:rPr>
              <a:t>関し</a:t>
            </a:r>
            <a:r>
              <a:rPr lang="ja-JP" altLang="en-US" b="0" i="0" dirty="0" smtClean="0">
                <a:latin typeface="Meiryo UI" panose="020B0604030504040204" pitchFamily="50" charset="-128"/>
                <a:ea typeface="Meiryo UI" panose="020B0604030504040204" pitchFamily="50" charset="-128"/>
              </a:rPr>
              <a:t>、</a:t>
            </a:r>
            <a:r>
              <a:rPr lang="ja-JP" altLang="ja-JP" b="0" i="0" dirty="0" smtClean="0">
                <a:latin typeface="Meiryo UI" panose="020B0604030504040204" pitchFamily="50" charset="-128"/>
                <a:ea typeface="Meiryo UI" panose="020B0604030504040204" pitchFamily="50" charset="-128"/>
              </a:rPr>
              <a:t>他の模範となる特に優れた取組みを行った事業者</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若しくは事業所</a:t>
            </a:r>
            <a:r>
              <a:rPr lang="ja-JP" altLang="ja-JP" b="0" i="0" dirty="0" smtClean="0">
                <a:latin typeface="Meiryo UI" panose="020B0604030504040204" pitchFamily="50" charset="-128"/>
                <a:ea typeface="Meiryo UI" panose="020B0604030504040204" pitchFamily="50" charset="-128"/>
              </a:rPr>
              <a:t>又は</a:t>
            </a:r>
            <a:r>
              <a:rPr lang="ja-JP" altLang="en-US" b="0" i="0" dirty="0">
                <a:latin typeface="Meiryo UI" panose="020B0604030504040204" pitchFamily="50" charset="-128"/>
                <a:ea typeface="Meiryo UI" panose="020B0604030504040204" pitchFamily="50" charset="-128"/>
              </a:rPr>
              <a:t>建築主及び</a:t>
            </a:r>
            <a:r>
              <a:rPr lang="ja-JP" altLang="en-US" b="0" i="0" dirty="0" smtClean="0">
                <a:latin typeface="Meiryo UI" panose="020B0604030504040204" pitchFamily="50" charset="-128"/>
                <a:ea typeface="Meiryo UI" panose="020B0604030504040204" pitchFamily="50" charset="-128"/>
              </a:rPr>
              <a:t>設計者</a:t>
            </a:r>
            <a:r>
              <a:rPr lang="ja-JP" altLang="ja-JP" b="0" i="0" dirty="0" smtClean="0">
                <a:latin typeface="Meiryo UI" panose="020B0604030504040204" pitchFamily="50" charset="-128"/>
                <a:ea typeface="Meiryo UI" panose="020B0604030504040204" pitchFamily="50" charset="-128"/>
              </a:rPr>
              <a:t>をおおさかストップ温暖化賞として表彰してき</a:t>
            </a:r>
            <a:r>
              <a:rPr lang="ja-JP" altLang="en-US" b="0" i="0" dirty="0" smtClean="0">
                <a:latin typeface="Meiryo UI" panose="020B0604030504040204" pitchFamily="50" charset="-128"/>
                <a:ea typeface="Meiryo UI" panose="020B0604030504040204" pitchFamily="50" charset="-128"/>
              </a:rPr>
              <a:t>まし</a:t>
            </a:r>
            <a:r>
              <a:rPr lang="ja-JP" altLang="ja-JP" b="0" i="0" dirty="0" smtClean="0">
                <a:latin typeface="Meiryo UI" panose="020B0604030504040204" pitchFamily="50" charset="-128"/>
                <a:ea typeface="Meiryo UI" panose="020B0604030504040204" pitchFamily="50" charset="-128"/>
              </a:rPr>
              <a:t>たが、令和</a:t>
            </a:r>
            <a:r>
              <a:rPr lang="en-US" altLang="ja-JP" b="0" i="0" dirty="0" smtClean="0">
                <a:latin typeface="Meiryo UI" panose="020B0604030504040204" pitchFamily="50" charset="-128"/>
                <a:ea typeface="Meiryo UI" panose="020B0604030504040204" pitchFamily="50" charset="-128"/>
              </a:rPr>
              <a:t>3</a:t>
            </a:r>
            <a:r>
              <a:rPr lang="ja-JP" altLang="ja-JP" b="0" i="0" dirty="0" smtClean="0">
                <a:latin typeface="Meiryo UI" panose="020B0604030504040204" pitchFamily="50" charset="-128"/>
                <a:ea typeface="Meiryo UI" panose="020B0604030504040204" pitchFamily="50" charset="-128"/>
              </a:rPr>
              <a:t>年度より</a:t>
            </a:r>
            <a:r>
              <a:rPr lang="ja-JP" altLang="en-US" b="0" i="0" dirty="0" smtClean="0">
                <a:latin typeface="Meiryo UI" panose="020B0604030504040204" pitchFamily="50" charset="-128"/>
                <a:ea typeface="Meiryo UI" panose="020B0604030504040204" pitchFamily="50" charset="-128"/>
              </a:rPr>
              <a:t>、</a:t>
            </a:r>
            <a:r>
              <a:rPr lang="ja-JP" altLang="ja-JP" b="0" i="0" dirty="0">
                <a:latin typeface="Meiryo UI" panose="020B0604030504040204" pitchFamily="50" charset="-128"/>
                <a:ea typeface="Meiryo UI" panose="020B0604030504040204" pitchFamily="50" charset="-128"/>
              </a:rPr>
              <a:t>従来の緩和分野</a:t>
            </a:r>
            <a:r>
              <a:rPr lang="ja-JP" altLang="ja-JP" b="0" i="0" dirty="0" smtClean="0">
                <a:latin typeface="Meiryo UI" panose="020B0604030504040204" pitchFamily="50" charset="-128"/>
                <a:ea typeface="Meiryo UI" panose="020B0604030504040204" pitchFamily="50" charset="-128"/>
              </a:rPr>
              <a:t>に</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ja-JP" b="0" i="0" dirty="0" smtClean="0">
                <a:latin typeface="Meiryo UI" panose="020B0604030504040204" pitchFamily="50" charset="-128"/>
                <a:ea typeface="Meiryo UI" panose="020B0604030504040204" pitchFamily="50" charset="-128"/>
              </a:rPr>
              <a:t>適応分野</a:t>
            </a:r>
            <a:r>
              <a:rPr lang="ja-JP" altLang="en-US" b="0" i="0" dirty="0" smtClean="0">
                <a:latin typeface="Meiryo UI" panose="020B0604030504040204" pitchFamily="50" charset="-128"/>
                <a:ea typeface="Meiryo UI" panose="020B0604030504040204" pitchFamily="50" charset="-128"/>
              </a:rPr>
              <a:t>を加えるなど、「おおさか気候変動対策賞」へリニューアルして運用しています。本賞による</a:t>
            </a:r>
            <a:r>
              <a:rPr lang="ja-JP" altLang="ja-JP" b="0" i="0" dirty="0" smtClean="0">
                <a:latin typeface="Meiryo UI" panose="020B0604030504040204" pitchFamily="50" charset="-128"/>
                <a:ea typeface="Meiryo UI" panose="020B0604030504040204" pitchFamily="50" charset="-128"/>
              </a:rPr>
              <a:t>表彰</a:t>
            </a:r>
            <a:r>
              <a:rPr lang="ja-JP" altLang="en-US" b="0" i="0" dirty="0" smtClean="0">
                <a:latin typeface="Meiryo UI" panose="020B0604030504040204" pitchFamily="50" charset="-128"/>
                <a:ea typeface="Meiryo UI" panose="020B0604030504040204" pitchFamily="50" charset="-128"/>
              </a:rPr>
              <a:t>を実施</a:t>
            </a:r>
            <a:r>
              <a:rPr lang="ja-JP" altLang="en-US" b="0" i="0" dirty="0">
                <a:latin typeface="Meiryo UI" panose="020B0604030504040204" pitchFamily="50" charset="-128"/>
                <a:ea typeface="Meiryo UI" panose="020B0604030504040204" pitchFamily="50" charset="-128"/>
              </a:rPr>
              <a:t>し、優れた取組み</a:t>
            </a:r>
            <a:r>
              <a:rPr lang="ja-JP" altLang="en-US" b="0" i="0" dirty="0" smtClean="0">
                <a:latin typeface="Meiryo UI" panose="020B0604030504040204" pitchFamily="50" charset="-128"/>
                <a:ea typeface="Meiryo UI" panose="020B0604030504040204" pitchFamily="50" charset="-128"/>
              </a:rPr>
              <a:t>を</a:t>
            </a:r>
            <a:endParaRPr lang="en-US" altLang="ja-JP" b="0" i="0" dirty="0" smtClean="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広く</a:t>
            </a:r>
            <a:r>
              <a:rPr lang="ja-JP" altLang="en-US" b="0" i="0" dirty="0">
                <a:latin typeface="Meiryo UI" panose="020B0604030504040204" pitchFamily="50" charset="-128"/>
                <a:ea typeface="Meiryo UI" panose="020B0604030504040204" pitchFamily="50" charset="-128"/>
              </a:rPr>
              <a:t>周知</a:t>
            </a:r>
            <a:r>
              <a:rPr lang="ja-JP" altLang="en-US" b="0" i="0" dirty="0" smtClean="0">
                <a:latin typeface="Meiryo UI" panose="020B0604030504040204" pitchFamily="50" charset="-128"/>
                <a:ea typeface="Meiryo UI" panose="020B0604030504040204" pitchFamily="50" charset="-128"/>
              </a:rPr>
              <a:t>することで、事業者による積極的な気候変動対策の促進を図ります。</a:t>
            </a:r>
            <a:endParaRPr lang="ja-JP" altLang="ja-JP" b="0" i="0" dirty="0" smtClean="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219096" y="983410"/>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0200" y="2552378"/>
            <a:ext cx="4156906" cy="1460362"/>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1031" t="15799" r="15867" b="13563"/>
          <a:stretch/>
        </p:blipFill>
        <p:spPr>
          <a:xfrm>
            <a:off x="881348" y="2423087"/>
            <a:ext cx="3677205" cy="2083749"/>
          </a:xfrm>
          <a:prstGeom prst="rect">
            <a:avLst/>
          </a:prstGeom>
        </p:spPr>
      </p:pic>
      <p:sp>
        <p:nvSpPr>
          <p:cNvPr id="30" name="角丸四角形 29"/>
          <p:cNvSpPr/>
          <p:nvPr/>
        </p:nvSpPr>
        <p:spPr>
          <a:xfrm>
            <a:off x="70485" y="712694"/>
            <a:ext cx="9733258" cy="571500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404488" y="883362"/>
            <a:ext cx="274412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おおさか気候変動対策賞</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75F3397D-93A5-437C-B746-957D0B0D8E1F}"/>
              </a:ext>
            </a:extLst>
          </p:cNvPr>
          <p:cNvSpPr/>
          <p:nvPr/>
        </p:nvSpPr>
        <p:spPr>
          <a:xfrm>
            <a:off x="9515743" y="6523453"/>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66224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59"/>
          <p:cNvSpPr/>
          <p:nvPr/>
        </p:nvSpPr>
        <p:spPr>
          <a:xfrm>
            <a:off x="129999" y="721221"/>
            <a:ext cx="9635632" cy="488374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61" name="角丸四角形 60"/>
          <p:cNvSpPr/>
          <p:nvPr/>
        </p:nvSpPr>
        <p:spPr>
          <a:xfrm>
            <a:off x="174818" y="813935"/>
            <a:ext cx="4970579"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spc="-130" dirty="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a:solidFill>
                  <a:prstClr val="black"/>
                </a:solidFill>
                <a:latin typeface="Meiryo UI" pitchFamily="50" charset="-128"/>
                <a:ea typeface="Meiryo UI" pitchFamily="50" charset="-128"/>
                <a:cs typeface="Meiryo UI" pitchFamily="50" charset="-128"/>
              </a:rPr>
              <a:t>ガス冷暖房･蓄熱式空調・コージェネレーション等の導入促進</a:t>
            </a: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62" name="正方形/長方形 61"/>
          <p:cNvSpPr/>
          <p:nvPr/>
        </p:nvSpPr>
        <p:spPr>
          <a:xfrm>
            <a:off x="5338864" y="901622"/>
            <a:ext cx="2507520"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28"/>
          <p:cNvSpPr txBox="1">
            <a:spLocks noChangeArrowheads="1"/>
          </p:cNvSpPr>
          <p:nvPr/>
        </p:nvSpPr>
        <p:spPr bwMode="auto">
          <a:xfrm>
            <a:off x="329377" y="1573458"/>
            <a:ext cx="4459960" cy="892552"/>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電力</a:t>
            </a:r>
            <a:r>
              <a:rPr lang="ja-JP" altLang="en-US" sz="1300" dirty="0">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ます。</a:t>
            </a:r>
            <a:endParaRPr lang="en-US" altLang="ja-JP" sz="1300" dirty="0">
              <a:latin typeface="Meiryo UI" pitchFamily="50" charset="-128"/>
              <a:ea typeface="Meiryo UI" pitchFamily="50" charset="-128"/>
              <a:cs typeface="Meiryo UI" pitchFamily="50" charset="-128"/>
            </a:endParaRPr>
          </a:p>
        </p:txBody>
      </p:sp>
      <p:sp>
        <p:nvSpPr>
          <p:cNvPr id="64" name="テキスト ボックス 28"/>
          <p:cNvSpPr txBox="1">
            <a:spLocks noChangeArrowheads="1"/>
          </p:cNvSpPr>
          <p:nvPr/>
        </p:nvSpPr>
        <p:spPr bwMode="auto">
          <a:xfrm>
            <a:off x="410251" y="2786096"/>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a:latin typeface="Meiryo UI" pitchFamily="50" charset="-128"/>
                <a:ea typeface="Meiryo UI" pitchFamily="50" charset="-128"/>
                <a:cs typeface="Meiryo UI" pitchFamily="50" charset="-128"/>
              </a:rPr>
              <a:t>◇ガス冷暖房の導入により、ピーク時の冷暖房用の電力消費が抑制（ピークカット）され、電力需要の平準化に寄与します。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spcAft>
                <a:spcPts val="600"/>
              </a:spcAft>
            </a:pPr>
            <a:r>
              <a:rPr lang="ja-JP" altLang="en-US" sz="1300" dirty="0">
                <a:latin typeface="Meiryo UI" pitchFamily="50" charset="-128"/>
                <a:ea typeface="Meiryo UI" pitchFamily="50" charset="-128"/>
                <a:cs typeface="Meiryo UI" pitchFamily="50" charset="-128"/>
              </a:rPr>
              <a:t>◇蓄熱式空調機、ヒートポンプ給湯器の導入により、ピーク時の電力消費を夜間にシフト（ピークシフト）することができ、電力需要の平準化に寄与します。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r>
              <a:rPr lang="ja-JP" altLang="en-US" sz="1300" dirty="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p>
        </p:txBody>
      </p:sp>
      <p:sp>
        <p:nvSpPr>
          <p:cNvPr id="65" name="正方形/長方形 64"/>
          <p:cNvSpPr/>
          <p:nvPr/>
        </p:nvSpPr>
        <p:spPr>
          <a:xfrm>
            <a:off x="5145398" y="4774751"/>
            <a:ext cx="1980603"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5393505" y="2747596"/>
            <a:ext cx="1206044" cy="415498"/>
          </a:xfrm>
          <a:prstGeom prst="rect">
            <a:avLst/>
          </a:prstGeom>
        </p:spPr>
        <p:txBody>
          <a:bodyPr wrap="square">
            <a:spAutoFit/>
          </a:bodyPr>
          <a:lstStyle/>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2002" y="3586867"/>
            <a:ext cx="1527393" cy="1155865"/>
          </a:xfrm>
          <a:prstGeom prst="rect">
            <a:avLst/>
          </a:prstGeom>
        </p:spPr>
      </p:pic>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245" y="3446732"/>
            <a:ext cx="1722513" cy="1296000"/>
          </a:xfrm>
          <a:prstGeom prst="rect">
            <a:avLst/>
          </a:prstGeom>
        </p:spPr>
      </p:pic>
      <p:sp>
        <p:nvSpPr>
          <p:cNvPr id="69" name="正方形/長方形 68"/>
          <p:cNvSpPr/>
          <p:nvPr/>
        </p:nvSpPr>
        <p:spPr>
          <a:xfrm>
            <a:off x="7717036" y="474273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家庭用燃料電池</a:t>
            </a:r>
            <a:endParaRPr lang="en-US" altLang="zh-TW"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（エネファーム）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7445250" y="2715301"/>
            <a:ext cx="1722513" cy="600164"/>
          </a:xfrm>
          <a:prstGeom prst="rect">
            <a:avLst/>
          </a:prstGeom>
        </p:spPr>
        <p:txBody>
          <a:bodyPr wrap="square">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（エコキュート）</a:t>
            </a:r>
          </a:p>
        </p:txBody>
      </p:sp>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7536" y="1431760"/>
            <a:ext cx="1052668" cy="1315836"/>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0164" y="1352262"/>
            <a:ext cx="1095783" cy="1332000"/>
          </a:xfrm>
          <a:prstGeom prst="rect">
            <a:avLst/>
          </a:prstGeom>
        </p:spPr>
      </p:pic>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3036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3838" y="1866900"/>
            <a:ext cx="2185949" cy="1453979"/>
          </a:xfrm>
          <a:prstGeom prst="rect">
            <a:avLst/>
          </a:prstGeom>
        </p:spPr>
      </p:pic>
      <p:sp>
        <p:nvSpPr>
          <p:cNvPr id="20" name="テキスト ボックス 19"/>
          <p:cNvSpPr txBox="1"/>
          <p:nvPr/>
        </p:nvSpPr>
        <p:spPr>
          <a:xfrm>
            <a:off x="7072840" y="3338768"/>
            <a:ext cx="1668062" cy="169277"/>
          </a:xfrm>
          <a:prstGeom prst="rect">
            <a:avLst/>
          </a:prstGeom>
          <a:noFill/>
        </p:spPr>
        <p:txBody>
          <a:bodyPr wrap="square" lIns="0" tIns="0" rIns="0" bIns="0" rtlCol="0" anchor="ctr" anchorCtr="1">
            <a:spAutoFit/>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国道</a:t>
            </a:r>
            <a:r>
              <a:rPr kumimoji="1" lang="en-US" altLang="ja-JP"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170</a:t>
            </a: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号（羽曳野市内）</a:t>
            </a: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2694" y="3738880"/>
            <a:ext cx="4303992" cy="2693970"/>
          </a:xfrm>
          <a:prstGeom prst="rect">
            <a:avLst/>
          </a:prstGeom>
        </p:spPr>
      </p:pic>
      <p:graphicFrame>
        <p:nvGraphicFramePr>
          <p:cNvPr id="13" name="表 12"/>
          <p:cNvGraphicFramePr>
            <a:graphicFrameLocks noGrp="1"/>
          </p:cNvGraphicFramePr>
          <p:nvPr>
            <p:extLst/>
          </p:nvPr>
        </p:nvGraphicFramePr>
        <p:xfrm>
          <a:off x="253709" y="5780774"/>
          <a:ext cx="5013551" cy="792480"/>
        </p:xfrm>
        <a:graphic>
          <a:graphicData uri="http://schemas.openxmlformats.org/drawingml/2006/table">
            <a:tbl>
              <a:tblPr firstRow="1" bandRow="1">
                <a:tableStyleId>{5940675A-B579-460E-94D1-54222C63F5DA}</a:tableStyleId>
              </a:tblPr>
              <a:tblGrid>
                <a:gridCol w="1282558">
                  <a:extLst>
                    <a:ext uri="{9D8B030D-6E8A-4147-A177-3AD203B41FA5}">
                      <a16:colId xmlns:a16="http://schemas.microsoft.com/office/drawing/2014/main" val="3757262113"/>
                    </a:ext>
                  </a:extLst>
                </a:gridCol>
                <a:gridCol w="742272">
                  <a:extLst>
                    <a:ext uri="{9D8B030D-6E8A-4147-A177-3AD203B41FA5}">
                      <a16:colId xmlns:a16="http://schemas.microsoft.com/office/drawing/2014/main" val="346158796"/>
                    </a:ext>
                  </a:extLst>
                </a:gridCol>
                <a:gridCol w="736285">
                  <a:extLst>
                    <a:ext uri="{9D8B030D-6E8A-4147-A177-3AD203B41FA5}">
                      <a16:colId xmlns:a16="http://schemas.microsoft.com/office/drawing/2014/main" val="1555019360"/>
                    </a:ext>
                  </a:extLst>
                </a:gridCol>
                <a:gridCol w="746236">
                  <a:extLst>
                    <a:ext uri="{9D8B030D-6E8A-4147-A177-3AD203B41FA5}">
                      <a16:colId xmlns:a16="http://schemas.microsoft.com/office/drawing/2014/main" val="2622963625"/>
                    </a:ext>
                  </a:extLst>
                </a:gridCol>
                <a:gridCol w="760058">
                  <a:extLst>
                    <a:ext uri="{9D8B030D-6E8A-4147-A177-3AD203B41FA5}">
                      <a16:colId xmlns:a16="http://schemas.microsoft.com/office/drawing/2014/main" val="424232405"/>
                    </a:ext>
                  </a:extLst>
                </a:gridCol>
                <a:gridCol w="746142">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3,740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5,298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18" name="テキスト ボックス 17"/>
          <p:cNvSpPr txBox="1"/>
          <p:nvPr/>
        </p:nvSpPr>
        <p:spPr>
          <a:xfrm>
            <a:off x="253711" y="5548850"/>
            <a:ext cx="4424578"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＜大阪市実績＞毎年度に道路照明・公園照明・市営駐車場場内照明に導入</a:t>
            </a:r>
          </a:p>
        </p:txBody>
      </p:sp>
      <p:sp>
        <p:nvSpPr>
          <p:cNvPr id="22" name="テキスト ボックス 21"/>
          <p:cNvSpPr txBox="1"/>
          <p:nvPr/>
        </p:nvSpPr>
        <p:spPr>
          <a:xfrm>
            <a:off x="4644372" y="5534552"/>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nvPr>
        </p:nvGraphicFramePr>
        <p:xfrm>
          <a:off x="253708" y="3182620"/>
          <a:ext cx="5013553" cy="975360"/>
        </p:xfrm>
        <a:graphic>
          <a:graphicData uri="http://schemas.openxmlformats.org/drawingml/2006/table">
            <a:tbl>
              <a:tblPr firstRow="1" bandRow="1">
                <a:tableStyleId>{5940675A-B579-460E-94D1-54222C63F5DA}</a:tableStyleId>
              </a:tblPr>
              <a:tblGrid>
                <a:gridCol w="1289678">
                  <a:extLst>
                    <a:ext uri="{9D8B030D-6E8A-4147-A177-3AD203B41FA5}">
                      <a16:colId xmlns:a16="http://schemas.microsoft.com/office/drawing/2014/main" val="3757262113"/>
                    </a:ext>
                  </a:extLst>
                </a:gridCol>
                <a:gridCol w="744775">
                  <a:extLst>
                    <a:ext uri="{9D8B030D-6E8A-4147-A177-3AD203B41FA5}">
                      <a16:colId xmlns:a16="http://schemas.microsoft.com/office/drawing/2014/main" val="346158796"/>
                    </a:ext>
                  </a:extLst>
                </a:gridCol>
                <a:gridCol w="744775">
                  <a:extLst>
                    <a:ext uri="{9D8B030D-6E8A-4147-A177-3AD203B41FA5}">
                      <a16:colId xmlns:a16="http://schemas.microsoft.com/office/drawing/2014/main" val="1555019360"/>
                    </a:ext>
                  </a:extLst>
                </a:gridCol>
                <a:gridCol w="744775">
                  <a:extLst>
                    <a:ext uri="{9D8B030D-6E8A-4147-A177-3AD203B41FA5}">
                      <a16:colId xmlns:a16="http://schemas.microsoft.com/office/drawing/2014/main" val="2622963625"/>
                    </a:ext>
                  </a:extLst>
                </a:gridCol>
                <a:gridCol w="744775">
                  <a:extLst>
                    <a:ext uri="{9D8B030D-6E8A-4147-A177-3AD203B41FA5}">
                      <a16:colId xmlns:a16="http://schemas.microsoft.com/office/drawing/2014/main" val="466284076"/>
                    </a:ext>
                  </a:extLst>
                </a:gridCol>
                <a:gridCol w="744775">
                  <a:extLst>
                    <a:ext uri="{9D8B030D-6E8A-4147-A177-3AD203B41FA5}">
                      <a16:colId xmlns:a16="http://schemas.microsoft.com/office/drawing/2014/main" val="313394496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府立学校への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照明の導入</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校</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8,748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6,911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5" name="テキスト ボックス 24"/>
          <p:cNvSpPr txBox="1"/>
          <p:nvPr/>
        </p:nvSpPr>
        <p:spPr>
          <a:xfrm>
            <a:off x="142287" y="2959566"/>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2959565"/>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82B03643-9BB7-4CC6-B9F2-034967C224C2}"/>
              </a:ext>
            </a:extLst>
          </p:cNvPr>
          <p:cNvSpPr txBox="1"/>
          <p:nvPr/>
        </p:nvSpPr>
        <p:spPr>
          <a:xfrm>
            <a:off x="224702" y="1195724"/>
            <a:ext cx="5572249" cy="1729452"/>
          </a:xfrm>
          <a:prstGeom prst="rect">
            <a:avLst/>
          </a:prstGeom>
          <a:noFill/>
        </p:spPr>
        <p:txBody>
          <a:bodyPr wrap="square" rtlCol="0">
            <a:spAutoFit/>
          </a:bodyPr>
          <a:lstStyle/>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◆大阪府では、府立学校のトイレ等の施設への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照明の導入や交通信号機の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化を進めるとともに、その他の施設等についても、増設や更新時に、導入について検討します。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照明灯への改良を実施するとともに、その他の市有施設についても増設・更新時に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p>
        </p:txBody>
      </p:sp>
      <p:sp>
        <p:nvSpPr>
          <p:cNvPr id="24" name="正方形/長方形 23"/>
          <p:cNvSpPr/>
          <p:nvPr/>
        </p:nvSpPr>
        <p:spPr>
          <a:xfrm>
            <a:off x="245717" y="4462866"/>
            <a:ext cx="4078400" cy="7721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その他</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年度実績＞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・府管理道路の照明灯約</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23,000</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灯全ての”まるごと</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化“を完了</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3689401" y="702818"/>
            <a:ext cx="494659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128,573</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p>
        </p:txBody>
      </p:sp>
      <p:sp>
        <p:nvSpPr>
          <p:cNvPr id="28" name="テキスト ボックス 27"/>
          <p:cNvSpPr txBox="1"/>
          <p:nvPr/>
        </p:nvSpPr>
        <p:spPr>
          <a:xfrm>
            <a:off x="3691592" y="899455"/>
            <a:ext cx="468790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122,130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endParaRPr lang="en-US" altLang="ja-JP"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13763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387929" cy="492443"/>
          </a:xfrm>
          <a:prstGeom prst="rect">
            <a:avLst/>
          </a:prstGeom>
          <a:noFill/>
        </p:spPr>
        <p:txBody>
          <a:bodyPr wrap="square" rtlCol="0">
            <a:spAutoFit/>
          </a:bodyPr>
          <a:lstStyle/>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87708" y="3614344"/>
            <a:ext cx="2282356" cy="152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7461" y="5161033"/>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254533"/>
            <a:ext cx="9387929" cy="1208023"/>
          </a:xfrm>
          <a:prstGeom prst="rect">
            <a:avLst/>
          </a:prstGeom>
          <a:noFill/>
        </p:spPr>
        <p:txBody>
          <a:bodyPr wrap="square" rtlCol="0">
            <a:spAutoFit/>
          </a:bodyPr>
          <a:lstStyle/>
          <a:p>
            <a:pPr marL="174625" indent="-174625"/>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水素エネルギーをはじめとする分散型電源を</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導入し、エネルギーの使用形態の異なる施設や建物間など面的な広がりを持ったエリアをネットワーク化し、エネルギー融通・共同利用を行う</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ことで、エネルギー効率の向上、コスト低減と災害時のセキュリティ向上を同時に実現すること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◆大阪府では、新たなスマートコミュニティの府域での実現に向け、市町村や民間事業者等に対する情報提供や技術的助言など様々な支援</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を実施します。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2957112"/>
            <a:ext cx="9387929" cy="292388"/>
          </a:xfrm>
          <a:prstGeom prst="rect">
            <a:avLst/>
          </a:prstGeom>
          <a:noFill/>
        </p:spPr>
        <p:txBody>
          <a:bodyPr wrap="square" rtlCol="0">
            <a:spAutoFit/>
          </a:bodyPr>
          <a:lstStyle/>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◆さらに取組みが広がるよう、おおさかスマートエネルギー協議会の場等で、事例や課題等、様々な情報を提供します。　</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095" y="3599840"/>
            <a:ext cx="2974848" cy="2448519"/>
          </a:xfrm>
          <a:prstGeom prst="rect">
            <a:avLst/>
          </a:prstGeom>
        </p:spPr>
      </p:pic>
      <p:sp>
        <p:nvSpPr>
          <p:cNvPr id="21" name="テキスト ボックス 20"/>
          <p:cNvSpPr txBox="1"/>
          <p:nvPr/>
        </p:nvSpPr>
        <p:spPr>
          <a:xfrm>
            <a:off x="1081643" y="625205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1516272" y="6013721"/>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正方形/長方形 22"/>
          <p:cNvSpPr/>
          <p:nvPr/>
        </p:nvSpPr>
        <p:spPr>
          <a:xfrm>
            <a:off x="6267198" y="3389254"/>
            <a:ext cx="3428020"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制度案の検討</a:t>
            </a: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利用の事業化可能性調査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位置づけ</a:t>
            </a: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・御堂筋周辺地域都市再生安全確保計画において非常用</a:t>
            </a:r>
            <a:endParaRPr lang="en-US" altLang="ja-JP" sz="1000" dirty="0">
              <a:solidFill>
                <a:schemeClr val="tx1"/>
              </a:solidFill>
              <a:latin typeface="Meiryo UI" pitchFamily="50" charset="-128"/>
              <a:ea typeface="Meiryo UI" pitchFamily="50" charset="-128"/>
              <a:cs typeface="Meiryo UI" pitchFamily="50" charset="-128"/>
            </a:endParaRPr>
          </a:p>
          <a:p>
            <a:pPr indent="211138"/>
            <a:r>
              <a:rPr lang="ja-JP" altLang="en-US" sz="1000" dirty="0">
                <a:solidFill>
                  <a:schemeClr val="tx1"/>
                </a:solidFill>
                <a:latin typeface="Meiryo UI" pitchFamily="50" charset="-128"/>
                <a:ea typeface="Meiryo UI" pitchFamily="50" charset="-128"/>
                <a:cs typeface="Meiryo UI" pitchFamily="50" charset="-128"/>
              </a:rPr>
              <a:t>電気等供給施設としてＣＧＳ等を位置づけ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0864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202514" y="2264668"/>
            <a:ext cx="4095993" cy="738664"/>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点在する設備をＩｏＴにより一括制御し、電力需給を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調整することで、あたかも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endParaRPr lang="en-US" altLang="ja-JP" sz="1400" dirty="0">
              <a:latin typeface="Meiryo UI" panose="020B0604030504040204" pitchFamily="50" charset="-128"/>
              <a:ea typeface="Meiryo UI" panose="020B0604030504040204" pitchFamily="50" charset="-128"/>
            </a:endParaRPr>
          </a:p>
          <a:p>
            <a:r>
              <a:rPr lang="ja-JP" altLang="en-US" sz="1400" dirty="0" err="1">
                <a:latin typeface="Meiryo UI" panose="020B0604030504040204" pitchFamily="50" charset="-128"/>
                <a:ea typeface="Meiryo UI" panose="020B0604030504040204" pitchFamily="50" charset="-128"/>
              </a:rPr>
              <a:t>のように</a:t>
            </a:r>
            <a:r>
              <a:rPr lang="ja-JP" altLang="en-US" sz="1400" dirty="0">
                <a:latin typeface="Meiryo UI" panose="020B0604030504040204" pitchFamily="50" charset="-128"/>
                <a:ea typeface="Meiryo UI" panose="020B0604030504040204" pitchFamily="50" charset="-128"/>
              </a:rPr>
              <a:t>機能させる仕組みです。</a:t>
            </a:r>
          </a:p>
        </p:txBody>
      </p:sp>
      <p:sp>
        <p:nvSpPr>
          <p:cNvPr id="53" name="テキスト ボックス 52"/>
          <p:cNvSpPr txBox="1"/>
          <p:nvPr/>
        </p:nvSpPr>
        <p:spPr>
          <a:xfrm>
            <a:off x="5102617" y="202244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645346" y="297939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182245"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735" y="2868950"/>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9602" y="3326207"/>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7441" y="2317599"/>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131" y="4248665"/>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2402" y="4205277"/>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0532" y="2229783"/>
            <a:ext cx="659126" cy="628988"/>
          </a:xfrm>
          <a:prstGeom prst="rect">
            <a:avLst/>
          </a:prstGeom>
        </p:spPr>
      </p:pic>
      <p:sp>
        <p:nvSpPr>
          <p:cNvPr id="85" name="テキスト ボックス 84"/>
          <p:cNvSpPr txBox="1"/>
          <p:nvPr/>
        </p:nvSpPr>
        <p:spPr>
          <a:xfrm>
            <a:off x="1419795"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210095"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17072" y="5006932"/>
            <a:ext cx="4152197" cy="16941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0" rIns="36000" bIns="0" rtlCol="0" anchor="ctr"/>
          <a:lstStyle/>
          <a:p>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125413" indent="-1254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大阪府では、</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年度は、具体的な実用性の検証を目指して、上水道のポンプ稼働時間のシフトによる電力需給調整能力や必要なシステムについて検討しました。</a:t>
            </a:r>
            <a:endParaRPr lang="en-US" altLang="ja-JP" sz="1000" dirty="0">
              <a:solidFill>
                <a:schemeClr val="tx1"/>
              </a:solidFill>
              <a:latin typeface="Meiryo UI" pitchFamily="50" charset="-128"/>
              <a:ea typeface="Meiryo UI" pitchFamily="50" charset="-128"/>
              <a:cs typeface="Meiryo UI" pitchFamily="50" charset="-128"/>
            </a:endParaRPr>
          </a:p>
          <a:p>
            <a:pPr marL="125413" indent="-1254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年度は事業者及び浄水場と連携し、実証実験を実施しました。</a:t>
            </a:r>
            <a:endParaRPr lang="en-US" altLang="ja-JP" sz="1000" dirty="0">
              <a:solidFill>
                <a:schemeClr val="tx1"/>
              </a:solidFill>
              <a:latin typeface="Meiryo UI" pitchFamily="50" charset="-128"/>
              <a:ea typeface="Meiryo UI" pitchFamily="50" charset="-128"/>
              <a:cs typeface="Meiryo UI" pitchFamily="50" charset="-128"/>
            </a:endParaRPr>
          </a:p>
          <a:p>
            <a:pPr marL="92075" indent="-92075"/>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 ◆</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2021</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年度は、水道事業における</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VPP</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導入事例をおおさかスマートエネルギー 協議会にて紹介</a:t>
            </a:r>
            <a:endPar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08388" y="1079512"/>
            <a:ext cx="9089223" cy="969496"/>
          </a:xfrm>
          <a:prstGeom prst="rect">
            <a:avLst/>
          </a:prstGeom>
          <a:noFill/>
        </p:spPr>
        <p:txBody>
          <a:bodyPr wrap="square" rtlCol="0">
            <a:spAutoFit/>
          </a:bodyPr>
          <a:lstStyle/>
          <a:p>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既存のリソースを活用し、需給逼迫時や電力調達価格上昇時における需要抑制の実施や、再生可能エネルギーの余剰電力時の電力</a:t>
            </a:r>
            <a:endParaRPr lang="en-US" altLang="ja-JP" sz="1300" dirty="0">
              <a:latin typeface="Meiryo UI" panose="020B0604030504040204" pitchFamily="50" charset="-128"/>
              <a:ea typeface="Meiryo UI" panose="020B0604030504040204" pitchFamily="50" charset="-128"/>
            </a:endParaRPr>
          </a:p>
          <a:p>
            <a:pPr>
              <a:spcAft>
                <a:spcPts val="600"/>
              </a:spcAft>
            </a:pPr>
            <a:r>
              <a:rPr lang="ja-JP" altLang="en-US" sz="1300" dirty="0">
                <a:latin typeface="Meiryo UI" panose="020B0604030504040204" pitchFamily="50" charset="-128"/>
                <a:ea typeface="Meiryo UI" panose="020B0604030504040204" pitchFamily="50" charset="-128"/>
              </a:rPr>
              <a:t>　需要を創出し、エリア単位における地域のエネルギー需要の平準化に資するエネルギーの面的利用のビジネスモデル構築をめざします。</a:t>
            </a:r>
            <a:endParaRPr lang="en-US" altLang="ja-JP" sz="1300" dirty="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取引の導入を検討し、ネガワット取引の普及拡大を促進します。</a:t>
            </a:r>
            <a:endParaRPr lang="en-US" altLang="ja-JP" sz="1300" dirty="0">
              <a:latin typeface="Meiryo UI" panose="020B0604030504040204" pitchFamily="50" charset="-128"/>
              <a:ea typeface="Meiryo UI" panose="020B0604030504040204" pitchFamily="50" charset="-128"/>
            </a:endParaRPr>
          </a:p>
          <a:p>
            <a:pPr algn="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正方形/長方形 43"/>
          <p:cNvSpPr/>
          <p:nvPr/>
        </p:nvSpPr>
        <p:spPr>
          <a:xfrm>
            <a:off x="4652228" y="3934142"/>
            <a:ext cx="4977316" cy="28219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年度地域の特性を活かしたエネルギーの地産地消促進事業費補助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⾦」を活用し、蓄熱槽やコージェネレーションシステム等で市有施設の既存設備の電⼒需給調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整ポテンシャルの推計、調整⼒取引の事業化可能性の調査を実施し、市有施設の既存設備</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を活⽤した電⼒需給調整⼒の供出に向けて検討を⾏いました。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◆再生可能エネルギーの導入拡大や温室効果ガス削減効果だけでなく、電源確保による防災</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性向上や、ピークカットによるエネルギーコスト削減等の価値をトータルに考慮してメリットのある</a:t>
            </a:r>
            <a:endParaRPr lang="en-US" altLang="ja-JP" sz="1000" dirty="0">
              <a:solidFill>
                <a:schemeClr val="tx1"/>
              </a:solidFill>
              <a:latin typeface="Meiryo UI" pitchFamily="50" charset="-128"/>
              <a:ea typeface="Meiryo UI" pitchFamily="50" charset="-128"/>
              <a:cs typeface="Meiryo UI" pitchFamily="50" charset="-128"/>
            </a:endParaRPr>
          </a:p>
          <a:p>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スキームを検討するため、「平成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実施し、①市有施設における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リソースの調査、②市有施設における蓄電池等の新規導入</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可能性調査、③電力利用の最適化に向けたスキームの検討を行いました。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◆民間事業者と浪速区役所をフィールドとした、デマンドレスポンス指令対応によるデマンド削減</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効果の検証等を実施しました。</a:t>
            </a:r>
            <a:endParaRPr lang="en-US" altLang="ja-JP" sz="1000" dirty="0">
              <a:solidFill>
                <a:schemeClr val="tx1"/>
              </a:solidFill>
              <a:latin typeface="Meiryo UI" pitchFamily="50" charset="-128"/>
              <a:ea typeface="Meiryo UI" pitchFamily="50" charset="-128"/>
              <a:cs typeface="Meiryo UI" pitchFamily="50" charset="-128"/>
            </a:endParaRPr>
          </a:p>
          <a:p>
            <a:r>
              <a:rPr lang="en-US" altLang="ja-JP" sz="1000" dirty="0">
                <a:solidFill>
                  <a:schemeClr val="tx1"/>
                </a:solidFill>
                <a:latin typeface="Meiryo UI" pitchFamily="50" charset="-128"/>
                <a:ea typeface="Meiryo UI" pitchFamily="50" charset="-128"/>
                <a:cs typeface="Meiryo UI" pitchFamily="50" charset="-128"/>
              </a:rPr>
              <a:t>&lt;2021</a:t>
            </a:r>
            <a:r>
              <a:rPr lang="ja-JP" altLang="en-US" sz="1000" dirty="0">
                <a:solidFill>
                  <a:schemeClr val="tx1"/>
                </a:solidFill>
                <a:latin typeface="Meiryo UI" pitchFamily="50" charset="-128"/>
                <a:ea typeface="Meiryo UI" pitchFamily="50" charset="-128"/>
                <a:cs typeface="Meiryo UI" pitchFamily="50" charset="-128"/>
              </a:rPr>
              <a:t>年度実績＞</a:t>
            </a:r>
          </a:p>
          <a:p>
            <a:r>
              <a:rPr lang="ja-JP" altLang="en-US" sz="1000" dirty="0">
                <a:solidFill>
                  <a:schemeClr val="tx1"/>
                </a:solidFill>
                <a:latin typeface="Meiryo UI" pitchFamily="50" charset="-128"/>
                <a:ea typeface="Meiryo UI" pitchFamily="50" charset="-128"/>
                <a:cs typeface="Meiryo UI" pitchFamily="50" charset="-128"/>
              </a:rPr>
              <a:t>　◆電力需要の抑制や創出ができる電気自動車及び充放電設備を区役所に導入し、需給調整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の効果検証を実施しました。</a:t>
            </a:r>
          </a:p>
          <a:p>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5349818" y="3286453"/>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1390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746228" y="847070"/>
            <a:ext cx="2444079"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409360" y="730254"/>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5"/>
            <a:ext cx="9694076" cy="584685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462032" cy="1292662"/>
          </a:xfrm>
          <a:prstGeom prst="rect">
            <a:avLst/>
          </a:prstGeom>
        </p:spPr>
        <p:txBody>
          <a:bodyPr wrap="square">
            <a:spAutoFit/>
          </a:bodyPr>
          <a:lstStyle/>
          <a:p>
            <a:pPr marL="179388" indent="-179388"/>
            <a:r>
              <a:rPr lang="ja-JP" altLang="en-US" sz="1300" dirty="0">
                <a:latin typeface="Meiryo UI" panose="020B0604030504040204" pitchFamily="50" charset="-128"/>
                <a:ea typeface="Meiryo UI" panose="020B0604030504040204" pitchFamily="50" charset="-128"/>
              </a:rPr>
              <a:t>◆電力ひっ迫時に電気自動車の</a:t>
            </a:r>
            <a:r>
              <a:rPr lang="ja-JP" altLang="en-US" sz="1300" dirty="0" smtClean="0">
                <a:latin typeface="Meiryo UI" panose="020B0604030504040204" pitchFamily="50" charset="-128"/>
                <a:ea typeface="Meiryo UI" panose="020B0604030504040204" pitchFamily="50" charset="-128"/>
              </a:rPr>
              <a:t>蓄電池から</a:t>
            </a:r>
            <a:r>
              <a:rPr lang="ja-JP" altLang="en-US" sz="1300" dirty="0">
                <a:latin typeface="Meiryo UI" panose="020B0604030504040204" pitchFamily="50" charset="-128"/>
                <a:ea typeface="Meiryo UI" panose="020B0604030504040204" pitchFamily="50" charset="-128"/>
              </a:rPr>
              <a:t>市有</a:t>
            </a:r>
            <a:r>
              <a:rPr lang="ja-JP" altLang="en-US" sz="1300" dirty="0" smtClean="0">
                <a:latin typeface="Meiryo UI" panose="020B0604030504040204" pitchFamily="50" charset="-128"/>
                <a:ea typeface="Meiryo UI" panose="020B0604030504040204" pitchFamily="50" charset="-128"/>
              </a:rPr>
              <a:t>施設へ</a:t>
            </a:r>
            <a:r>
              <a:rPr lang="ja-JP" altLang="en-US" sz="1300" dirty="0">
                <a:latin typeface="Meiryo UI" panose="020B0604030504040204" pitchFamily="50" charset="-128"/>
                <a:ea typeface="Meiryo UI" panose="020B0604030504040204" pitchFamily="50" charset="-128"/>
              </a:rPr>
              <a:t>電力供給することや太陽光発電の余剰電力を電気自動車に充電するといった電力需給調整を行います。また、屋外</a:t>
            </a:r>
            <a:r>
              <a:rPr lang="ja-JP" altLang="en-US" sz="1300" dirty="0" smtClean="0">
                <a:latin typeface="Meiryo UI" panose="020B0604030504040204" pitchFamily="50" charset="-128"/>
                <a:ea typeface="Meiryo UI" panose="020B0604030504040204" pitchFamily="50" charset="-128"/>
              </a:rPr>
              <a:t>で電化</a:t>
            </a:r>
            <a:r>
              <a:rPr lang="ja-JP" altLang="en-US" sz="1300" dirty="0">
                <a:latin typeface="Meiryo UI" panose="020B0604030504040204" pitchFamily="50" charset="-128"/>
                <a:ea typeface="Meiryo UI" panose="020B0604030504040204" pitchFamily="50" charset="-128"/>
              </a:rPr>
              <a:t>製品を使用できるように電気自動車</a:t>
            </a:r>
            <a:r>
              <a:rPr lang="ja-JP" altLang="en-US" sz="1300" dirty="0" smtClean="0">
                <a:latin typeface="Meiryo UI" panose="020B0604030504040204" pitchFamily="50" charset="-128"/>
                <a:ea typeface="Meiryo UI" panose="020B0604030504040204" pitchFamily="50" charset="-128"/>
              </a:rPr>
              <a:t>から給電する</a:t>
            </a:r>
            <a:r>
              <a:rPr lang="ja-JP" altLang="en-US" sz="1300" dirty="0">
                <a:latin typeface="Meiryo UI" panose="020B0604030504040204" pitchFamily="50" charset="-128"/>
                <a:ea typeface="Meiryo UI" panose="020B0604030504040204" pitchFamily="50" charset="-128"/>
              </a:rPr>
              <a:t>など、</a:t>
            </a:r>
            <a:r>
              <a:rPr lang="en-US" altLang="ja-JP" sz="1300" dirty="0">
                <a:latin typeface="Meiryo UI" panose="020B0604030504040204" pitchFamily="50" charset="-128"/>
                <a:ea typeface="Meiryo UI" panose="020B0604030504040204" pitchFamily="50" charset="-128"/>
              </a:rPr>
              <a:t>R3</a:t>
            </a:r>
            <a:r>
              <a:rPr lang="ja-JP" altLang="en-US" sz="1300" dirty="0">
                <a:latin typeface="Meiryo UI" panose="020B0604030504040204" pitchFamily="50" charset="-128"/>
                <a:ea typeface="Meiryo UI" panose="020B0604030504040204" pitchFamily="50" charset="-128"/>
              </a:rPr>
              <a:t>年度に</a:t>
            </a:r>
            <a:r>
              <a:rPr lang="ja-JP" altLang="en-US" sz="1300" dirty="0" smtClean="0">
                <a:latin typeface="Meiryo UI" panose="020B0604030504040204" pitchFamily="50" charset="-128"/>
                <a:ea typeface="Meiryo UI" panose="020B0604030504040204" pitchFamily="50" charset="-128"/>
              </a:rPr>
              <a:t>生野区</a:t>
            </a:r>
            <a:r>
              <a:rPr lang="ja-JP" altLang="en-US" sz="1300" dirty="0">
                <a:latin typeface="Meiryo UI" panose="020B0604030504040204" pitchFamily="50" charset="-128"/>
                <a:ea typeface="Meiryo UI" panose="020B0604030504040204" pitchFamily="50" charset="-128"/>
              </a:rPr>
              <a:t>役所に構築した</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a:t>
            </a:r>
            <a:r>
              <a:rPr lang="ja-JP" altLang="en-US" sz="1300" dirty="0" smtClean="0">
                <a:latin typeface="Meiryo UI" panose="020B0604030504040204" pitchFamily="50" charset="-128"/>
                <a:ea typeface="Meiryo UI" panose="020B0604030504040204" pitchFamily="50" charset="-128"/>
              </a:rPr>
              <a:t>活用し</a:t>
            </a:r>
            <a:r>
              <a:rPr lang="ja-JP" altLang="en-US" sz="1300" dirty="0">
                <a:latin typeface="Meiryo UI" panose="020B0604030504040204" pitchFamily="50" charset="-128"/>
                <a:ea typeface="Meiryo UI" panose="020B0604030504040204" pitchFamily="50" charset="-128"/>
              </a:rPr>
              <a:t>、その効果を検証します。</a:t>
            </a:r>
            <a:endParaRPr lang="en-US" altLang="ja-JP" sz="1300" dirty="0">
              <a:latin typeface="Meiryo UI" panose="020B0604030504040204" pitchFamily="50" charset="-128"/>
              <a:ea typeface="Meiryo UI" panose="020B0604030504040204" pitchFamily="50" charset="-128"/>
            </a:endParaRPr>
          </a:p>
          <a:p>
            <a:pPr marL="179388" indent="-179388"/>
            <a:r>
              <a:rPr lang="ja-JP" altLang="en-US" sz="1300" dirty="0" smtClean="0">
                <a:latin typeface="Meiryo UI" panose="020B0604030504040204" pitchFamily="50" charset="-128"/>
                <a:ea typeface="Meiryo UI" panose="020B0604030504040204" pitchFamily="50" charset="-128"/>
              </a:rPr>
              <a:t>◆さらに、この効果</a:t>
            </a:r>
            <a:r>
              <a:rPr lang="ja-JP" altLang="en-US" sz="1300" dirty="0">
                <a:latin typeface="Meiryo UI" panose="020B0604030504040204" pitchFamily="50" charset="-128"/>
                <a:ea typeface="Meiryo UI" panose="020B0604030504040204" pitchFamily="50" charset="-128"/>
              </a:rPr>
              <a:t>を広めることで市民・事業者での導入を促進し、電力需給調整力とレジリエンスを強化した安全・安心な暮らしを実現する新たなエネルギー社会の構築をめざします。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298714" y="2604925"/>
            <a:ext cx="613159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などがある。</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835842" y="1451121"/>
            <a:ext cx="969545" cy="434125"/>
          </a:xfrm>
          <a:prstGeom prst="rect">
            <a:avLst/>
          </a:prstGeom>
        </p:spPr>
      </p:pic>
      <p:pic>
        <p:nvPicPr>
          <p:cNvPr id="28" name="図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6802" y="1111970"/>
            <a:ext cx="679203" cy="822368"/>
          </a:xfrm>
          <a:prstGeom prst="rect">
            <a:avLst/>
          </a:prstGeom>
        </p:spPr>
      </p:pic>
      <p:sp>
        <p:nvSpPr>
          <p:cNvPr id="30" name="テキスト ボックス 29"/>
          <p:cNvSpPr txBox="1"/>
          <p:nvPr/>
        </p:nvSpPr>
        <p:spPr>
          <a:xfrm>
            <a:off x="6710516" y="1919560"/>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31" name="テキスト ボックス 30"/>
          <p:cNvSpPr txBox="1"/>
          <p:nvPr/>
        </p:nvSpPr>
        <p:spPr>
          <a:xfrm>
            <a:off x="8556293" y="1909984"/>
            <a:ext cx="800219"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市有施設</a:t>
            </a:r>
          </a:p>
        </p:txBody>
      </p:sp>
      <p:sp>
        <p:nvSpPr>
          <p:cNvPr id="5" name="稲妻 4"/>
          <p:cNvSpPr/>
          <p:nvPr/>
        </p:nvSpPr>
        <p:spPr>
          <a:xfrm rot="9714989">
            <a:off x="7797656" y="3167540"/>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7862528" y="2237593"/>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099843" y="2442998"/>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pic>
        <p:nvPicPr>
          <p:cNvPr id="33" name="Picture 3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8255778" y="2740528"/>
            <a:ext cx="729694" cy="83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稲妻 31"/>
          <p:cNvSpPr/>
          <p:nvPr/>
        </p:nvSpPr>
        <p:spPr>
          <a:xfrm rot="9464051">
            <a:off x="7808011" y="1674254"/>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336357" y="3493473"/>
            <a:ext cx="1204176"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避難所での給電</a:t>
            </a:r>
          </a:p>
        </p:txBody>
      </p:sp>
      <p:pic>
        <p:nvPicPr>
          <p:cNvPr id="38" name="図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77866" y="3127701"/>
            <a:ext cx="441488" cy="441488"/>
          </a:xfrm>
          <a:prstGeom prst="rect">
            <a:avLst/>
          </a:prstGeom>
        </p:spPr>
      </p:pic>
      <p:pic>
        <p:nvPicPr>
          <p:cNvPr id="3" name="図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25747" y="2774317"/>
            <a:ext cx="592849" cy="354781"/>
          </a:xfrm>
          <a:prstGeom prst="rect">
            <a:avLst/>
          </a:prstGeom>
        </p:spPr>
      </p:pic>
      <p:sp>
        <p:nvSpPr>
          <p:cNvPr id="39" name="下矢印 38"/>
          <p:cNvSpPr/>
          <p:nvPr/>
        </p:nvSpPr>
        <p:spPr>
          <a:xfrm>
            <a:off x="7881977" y="3898909"/>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7119292" y="4104314"/>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43" name="図 4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864186" y="2925994"/>
            <a:ext cx="969545" cy="434125"/>
          </a:xfrm>
          <a:prstGeom prst="rect">
            <a:avLst/>
          </a:prstGeom>
        </p:spPr>
      </p:pic>
      <p:sp>
        <p:nvSpPr>
          <p:cNvPr id="44" name="テキスト ボックス 43"/>
          <p:cNvSpPr txBox="1"/>
          <p:nvPr/>
        </p:nvSpPr>
        <p:spPr>
          <a:xfrm>
            <a:off x="6738860" y="3394433"/>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9506EEF7-01DD-4990-82BD-B139F97A72FD}"/>
              </a:ext>
            </a:extLst>
          </p:cNvPr>
          <p:cNvSpPr/>
          <p:nvPr/>
        </p:nvSpPr>
        <p:spPr>
          <a:xfrm>
            <a:off x="289519" y="3507679"/>
            <a:ext cx="5041909" cy="40011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・生野区役所に</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モデルを構築し、電気自動車の蓄電池を用いた</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の実証試験を実施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p:txBody>
      </p:sp>
      <p:sp>
        <p:nvSpPr>
          <p:cNvPr id="40" name="Rectangle 3">
            <a:extLst>
              <a:ext uri="{FF2B5EF4-FFF2-40B4-BE49-F238E27FC236}">
                <a16:creationId xmlns:a16="http://schemas.microsoft.com/office/drawing/2014/main" id="{1F422D12-09F5-41D5-B89B-EFB774775D0A}"/>
              </a:ext>
            </a:extLst>
          </p:cNvPr>
          <p:cNvSpPr>
            <a:spLocks noChangeArrowheads="1"/>
          </p:cNvSpPr>
          <p:nvPr/>
        </p:nvSpPr>
        <p:spPr bwMode="auto">
          <a:xfrm>
            <a:off x="1439695" y="6110911"/>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電気自動車</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9" name="図 8" descr="駐車した車  自動的に生成された説明">
            <a:extLst>
              <a:ext uri="{FF2B5EF4-FFF2-40B4-BE49-F238E27FC236}">
                <a16:creationId xmlns:a16="http://schemas.microsoft.com/office/drawing/2014/main" id="{A2C5D4A7-431C-48D9-9CEF-6AD71E56E6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57" t="35004" r="-213" b="7887"/>
          <a:stretch/>
        </p:blipFill>
        <p:spPr>
          <a:xfrm>
            <a:off x="888274" y="4306631"/>
            <a:ext cx="3592286" cy="1740999"/>
          </a:xfrm>
          <a:prstGeom prst="rect">
            <a:avLst/>
          </a:prstGeom>
        </p:spPr>
      </p:pic>
      <p:sp>
        <p:nvSpPr>
          <p:cNvPr id="41" name="Rectangle 3">
            <a:extLst>
              <a:ext uri="{FF2B5EF4-FFF2-40B4-BE49-F238E27FC236}">
                <a16:creationId xmlns:a16="http://schemas.microsoft.com/office/drawing/2014/main" id="{0E78F8B2-F5ED-4523-B13E-B25E3615C510}"/>
              </a:ext>
            </a:extLst>
          </p:cNvPr>
          <p:cNvSpPr>
            <a:spLocks noChangeArrowheads="1"/>
          </p:cNvSpPr>
          <p:nvPr/>
        </p:nvSpPr>
        <p:spPr bwMode="auto">
          <a:xfrm>
            <a:off x="5916590" y="6073681"/>
            <a:ext cx="2907166" cy="22726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可搬式給電装置を</a:t>
            </a:r>
            <a:r>
              <a:rPr kumimoji="1" lang="ja-JP" altLang="en-US"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用いて電気</a:t>
            </a:r>
            <a:r>
              <a:rPr lang="ja-JP" altLang="en-US" sz="1100" dirty="0" smtClean="0">
                <a:latin typeface="Meiryo UI" panose="020B0604030504040204" pitchFamily="50" charset="-128"/>
                <a:ea typeface="Meiryo UI" panose="020B0604030504040204" pitchFamily="50" charset="-128"/>
                <a:cs typeface="ＭＳ Ｐゴシック" pitchFamily="50" charset="-128"/>
              </a:rPr>
              <a:t>自動車から給電</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9" cstate="print">
            <a:extLst>
              <a:ext uri="{28A0092B-C50C-407E-A947-70E740481C1C}">
                <a14:useLocalDpi xmlns:a14="http://schemas.microsoft.com/office/drawing/2010/main" val="0"/>
              </a:ext>
            </a:extLst>
          </a:blip>
          <a:srcRect l="3467" t="22834" r="12596" b="11049"/>
          <a:stretch/>
        </p:blipFill>
        <p:spPr>
          <a:xfrm>
            <a:off x="5916590" y="4340218"/>
            <a:ext cx="2918012" cy="1723887"/>
          </a:xfrm>
          <a:prstGeom prst="rect">
            <a:avLst/>
          </a:prstGeom>
        </p:spPr>
      </p:pic>
    </p:spTree>
    <p:extLst>
      <p:ext uri="{BB962C8B-B14F-4D97-AF65-F5344CB8AC3E}">
        <p14:creationId xmlns:p14="http://schemas.microsoft.com/office/powerpoint/2010/main" val="248727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8401"/>
            <a:ext cx="9649072" cy="615531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9" name="テキスト ボックス 18"/>
          <p:cNvSpPr txBox="1"/>
          <p:nvPr/>
        </p:nvSpPr>
        <p:spPr>
          <a:xfrm>
            <a:off x="2175831" y="420112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委嘱式の様子</a:t>
            </a:r>
          </a:p>
        </p:txBody>
      </p:sp>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23" y="4708515"/>
            <a:ext cx="2031848" cy="1616648"/>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91" y="2689042"/>
            <a:ext cx="2214133" cy="1480379"/>
          </a:xfrm>
          <a:prstGeom prst="rect">
            <a:avLst/>
          </a:prstGeom>
        </p:spPr>
      </p:pic>
      <p:sp>
        <p:nvSpPr>
          <p:cNvPr id="14" name="テキスト ボックス 13"/>
          <p:cNvSpPr txBox="1"/>
          <p:nvPr/>
        </p:nvSpPr>
        <p:spPr>
          <a:xfrm>
            <a:off x="647153" y="6356864"/>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研修会の様子</a:t>
            </a:r>
          </a:p>
        </p:txBody>
      </p:sp>
      <p:sp>
        <p:nvSpPr>
          <p:cNvPr id="15" name="テキスト ボックス 14"/>
          <p:cNvSpPr txBox="1"/>
          <p:nvPr/>
        </p:nvSpPr>
        <p:spPr>
          <a:xfrm>
            <a:off x="3558071" y="639621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出前講座の様子</a:t>
            </a:r>
            <a:endParaRPr lang="ja-JP" altLang="en-US" sz="1000" dirty="0">
              <a:solidFill>
                <a:srgbClr val="FF0000"/>
              </a:solidFill>
              <a:latin typeface="Meiryo UI" pitchFamily="50" charset="-128"/>
              <a:ea typeface="Meiryo UI" pitchFamily="50" charset="-128"/>
              <a:cs typeface="Meiryo UI" pitchFamily="50" charset="-128"/>
            </a:endParaRPr>
          </a:p>
        </p:txBody>
      </p:sp>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r="9594" b="8130"/>
          <a:stretch/>
        </p:blipFill>
        <p:spPr>
          <a:xfrm>
            <a:off x="3421836" y="4708515"/>
            <a:ext cx="2018858" cy="1616647"/>
          </a:xfrm>
          <a:prstGeom prst="rect">
            <a:avLst/>
          </a:prstGeom>
        </p:spPr>
      </p:pic>
      <p:sp>
        <p:nvSpPr>
          <p:cNvPr id="18" name="テキスト ボックス 17"/>
          <p:cNvSpPr txBox="1"/>
          <p:nvPr/>
        </p:nvSpPr>
        <p:spPr>
          <a:xfrm>
            <a:off x="3076543" y="804742"/>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392</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2" name="円/楕円 30">
            <a:extLst>
              <a:ext uri="{FF2B5EF4-FFF2-40B4-BE49-F238E27FC236}">
                <a16:creationId xmlns:a16="http://schemas.microsoft.com/office/drawing/2014/main" id="{89EA0B58-92CB-4390-BEC5-09007DCF858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220806" y="1587516"/>
            <a:ext cx="900786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◆大阪府では、ホームページ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また、大阪府地球温暖化防止活動推進センター、市町村と連携して「家庭エコ診断」や「環境家計簿」による家庭における取組支援や、地域の環境啓発の活動を担う地球温暖化防止活動推進員の活動支援に取り組むなど、広く府民に省エネ行動を働きかけていきます。</a:t>
            </a:r>
          </a:p>
        </p:txBody>
      </p:sp>
      <p:sp>
        <p:nvSpPr>
          <p:cNvPr id="20" name="正方形/長方形 19"/>
          <p:cNvSpPr/>
          <p:nvPr/>
        </p:nvSpPr>
        <p:spPr>
          <a:xfrm>
            <a:off x="5725878" y="3025767"/>
            <a:ext cx="3853788" cy="296626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・地球温暖化防止活動推進員に対する研修会：４回</a:t>
            </a:r>
            <a:r>
              <a:rPr lang="en-US" altLang="ja-JP" sz="8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5,883</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地球温暖化防止活動推進員</a:t>
            </a:r>
            <a:r>
              <a:rPr lang="ja-JP" altLang="en-US" sz="1000" dirty="0">
                <a:solidFill>
                  <a:schemeClr val="tx1"/>
                </a:solidFill>
                <a:latin typeface="Meiryo UI" pitchFamily="50" charset="-128"/>
                <a:ea typeface="Meiryo UI" pitchFamily="50" charset="-128"/>
                <a:cs typeface="Meiryo UI" pitchFamily="50" charset="-128"/>
              </a:rPr>
              <a:t>の出前講座参加：３校（３名）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8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推進強化事業を含む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家庭の省エネ・エコライフスタイル推進強化事業を含む</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62638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20806" y="4013519"/>
            <a:ext cx="9426777"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大阪市では、家庭からの温室効果ガス排出量を削減し、一人ひとりの環境問題に関する理解を深め、自ら実践行動できる意識を育むため、</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普段の生活の中で取り組むことができる環境保全に関する知識を身につける講座やイベントの実施、「なにわエコ会議」と連携した普及啓発活動</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等を通じて、環境に配慮したライフスタイルへの変革を促しています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456679" y="199018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4453814" y="19926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1042640" y="4824150"/>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321070" y="484370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34"/>
          <p:cNvSpPr txBox="1"/>
          <p:nvPr/>
        </p:nvSpPr>
        <p:spPr>
          <a:xfrm>
            <a:off x="7984800" y="3823454"/>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20806" y="3378189"/>
            <a:ext cx="742772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ja-JP" b="0" i="0" dirty="0">
                <a:latin typeface="Meiryo UI" pitchFamily="50" charset="-128"/>
                <a:ea typeface="Meiryo UI" pitchFamily="50" charset="-128"/>
                <a:cs typeface="Meiryo UI" pitchFamily="50" charset="-128"/>
              </a:rPr>
              <a:t>大阪市では、</a:t>
            </a:r>
            <a:r>
              <a:rPr lang="ja-JP" altLang="en-US" b="0" i="0" dirty="0">
                <a:latin typeface="Meiryo UI" pitchFamily="50" charset="-128"/>
                <a:ea typeface="Meiryo UI" pitchFamily="50" charset="-128"/>
                <a:cs typeface="Meiryo UI" pitchFamily="50" charset="-128"/>
              </a:rPr>
              <a:t>環境白書のほか、環境学習情報サイト「なにわエコスタイル」などインターネットや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環境に関する情報をわかりやすく発信しています。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5" y="1290684"/>
            <a:ext cx="714252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大阪市では、地球温暖化、生物多様性、ごみ減量、都市環境保全など、持続可能な社会づくりに向けた</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環境教育の充実に向け、小中学校の授業で使用するための副読本「おおさか環境科」を作成しています。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21" name="図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1500" y="1008258"/>
            <a:ext cx="1891078" cy="2674675"/>
          </a:xfrm>
          <a:prstGeom prst="rect">
            <a:avLst/>
          </a:prstGeom>
        </p:spPr>
      </p:pic>
      <p:sp>
        <p:nvSpPr>
          <p:cNvPr id="25" name="テキスト ボックス 24">
            <a:extLst>
              <a:ext uri="{FF2B5EF4-FFF2-40B4-BE49-F238E27FC236}">
                <a16:creationId xmlns:a16="http://schemas.microsoft.com/office/drawing/2014/main" id="{A285B70E-04D4-4F68-91E1-A7885931F245}"/>
              </a:ext>
            </a:extLst>
          </p:cNvPr>
          <p:cNvSpPr txBox="1"/>
          <p:nvPr/>
        </p:nvSpPr>
        <p:spPr>
          <a:xfrm>
            <a:off x="3326178" y="732369"/>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7" name="表 26"/>
          <p:cNvGraphicFramePr>
            <a:graphicFrameLocks noGrp="1"/>
          </p:cNvGraphicFramePr>
          <p:nvPr>
            <p:extLst/>
          </p:nvPr>
        </p:nvGraphicFramePr>
        <p:xfrm>
          <a:off x="609952" y="2231402"/>
          <a:ext cx="4573354" cy="975360"/>
        </p:xfrm>
        <a:graphic>
          <a:graphicData uri="http://schemas.openxmlformats.org/drawingml/2006/table">
            <a:tbl>
              <a:tblPr firstRow="1" bandRow="1">
                <a:tableStyleId>{5940675A-B579-460E-94D1-54222C63F5DA}</a:tableStyleId>
              </a:tblPr>
              <a:tblGrid>
                <a:gridCol w="1217454">
                  <a:extLst>
                    <a:ext uri="{9D8B030D-6E8A-4147-A177-3AD203B41FA5}">
                      <a16:colId xmlns:a16="http://schemas.microsoft.com/office/drawing/2014/main" val="3757262113"/>
                    </a:ext>
                  </a:extLst>
                </a:gridCol>
                <a:gridCol w="671180">
                  <a:extLst>
                    <a:ext uri="{9D8B030D-6E8A-4147-A177-3AD203B41FA5}">
                      <a16:colId xmlns:a16="http://schemas.microsoft.com/office/drawing/2014/main" val="571156813"/>
                    </a:ext>
                  </a:extLst>
                </a:gridCol>
                <a:gridCol w="671180">
                  <a:extLst>
                    <a:ext uri="{9D8B030D-6E8A-4147-A177-3AD203B41FA5}">
                      <a16:colId xmlns:a16="http://schemas.microsoft.com/office/drawing/2014/main" val="3454114473"/>
                    </a:ext>
                  </a:extLst>
                </a:gridCol>
                <a:gridCol w="671180">
                  <a:extLst>
                    <a:ext uri="{9D8B030D-6E8A-4147-A177-3AD203B41FA5}">
                      <a16:colId xmlns:a16="http://schemas.microsoft.com/office/drawing/2014/main" val="2027108342"/>
                    </a:ext>
                  </a:extLst>
                </a:gridCol>
                <a:gridCol w="671180">
                  <a:extLst>
                    <a:ext uri="{9D8B030D-6E8A-4147-A177-3AD203B41FA5}">
                      <a16:colId xmlns:a16="http://schemas.microsoft.com/office/drawing/2014/main" val="346158796"/>
                    </a:ext>
                  </a:extLst>
                </a:gridCol>
                <a:gridCol w="671180">
                  <a:extLst>
                    <a:ext uri="{9D8B030D-6E8A-4147-A177-3AD203B41FA5}">
                      <a16:colId xmlns:a16="http://schemas.microsoft.com/office/drawing/2014/main" val="15550193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t>20,200</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20,400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20,300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20,000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t>19,000</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smtClean="0">
                          <a:solidFill>
                            <a:schemeClr val="tx1"/>
                          </a:solidFill>
                          <a:effectLst/>
                          <a:latin typeface="Meiryo UI" panose="020B0604030504040204" pitchFamily="50" charset="-128"/>
                          <a:ea typeface="Meiryo UI" panose="020B0604030504040204" pitchFamily="50" charset="-128"/>
                          <a:cs typeface="+mn-cs"/>
                        </a:rPr>
                        <a:t>18,800</a:t>
                      </a:r>
                      <a:endPar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19,800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255114"/>
                  </a:ext>
                </a:extLst>
              </a:tr>
            </a:tbl>
          </a:graphicData>
        </a:graphic>
      </p:graphicFrame>
      <p:graphicFrame>
        <p:nvGraphicFramePr>
          <p:cNvPr id="32" name="表 31">
            <a:extLst>
              <a:ext uri="{FF2B5EF4-FFF2-40B4-BE49-F238E27FC236}">
                <a16:creationId xmlns:a16="http://schemas.microsoft.com/office/drawing/2014/main" id="{628162AC-E3C3-4896-8392-D7F62FBE5741}"/>
              </a:ext>
            </a:extLst>
          </p:cNvPr>
          <p:cNvGraphicFramePr>
            <a:graphicFrameLocks noGrp="1"/>
          </p:cNvGraphicFramePr>
          <p:nvPr>
            <p:extLst>
              <p:ext uri="{D42A27DB-BD31-4B8C-83A1-F6EECF244321}">
                <p14:modId xmlns:p14="http://schemas.microsoft.com/office/powerpoint/2010/main" val="2947827594"/>
              </p:ext>
            </p:extLst>
          </p:nvPr>
        </p:nvGraphicFramePr>
        <p:xfrm>
          <a:off x="787400" y="5052578"/>
          <a:ext cx="5310865" cy="1650546"/>
        </p:xfrm>
        <a:graphic>
          <a:graphicData uri="http://schemas.openxmlformats.org/drawingml/2006/table">
            <a:tbl>
              <a:tblPr firstRow="1" bandRow="1">
                <a:tableStyleId>{5940675A-B579-460E-94D1-54222C63F5DA}</a:tableStyleId>
              </a:tblPr>
              <a:tblGrid>
                <a:gridCol w="1427180">
                  <a:extLst>
                    <a:ext uri="{9D8B030D-6E8A-4147-A177-3AD203B41FA5}">
                      <a16:colId xmlns:a16="http://schemas.microsoft.com/office/drawing/2014/main" val="3757262113"/>
                    </a:ext>
                  </a:extLst>
                </a:gridCol>
                <a:gridCol w="706420">
                  <a:extLst>
                    <a:ext uri="{9D8B030D-6E8A-4147-A177-3AD203B41FA5}">
                      <a16:colId xmlns:a16="http://schemas.microsoft.com/office/drawing/2014/main" val="1555019360"/>
                    </a:ext>
                  </a:extLst>
                </a:gridCol>
                <a:gridCol w="762000">
                  <a:extLst>
                    <a:ext uri="{9D8B030D-6E8A-4147-A177-3AD203B41FA5}">
                      <a16:colId xmlns:a16="http://schemas.microsoft.com/office/drawing/2014/main" val="4015490920"/>
                    </a:ext>
                  </a:extLst>
                </a:gridCol>
                <a:gridCol w="749300">
                  <a:extLst>
                    <a:ext uri="{9D8B030D-6E8A-4147-A177-3AD203B41FA5}">
                      <a16:colId xmlns:a16="http://schemas.microsoft.com/office/drawing/2014/main" val="69189745"/>
                    </a:ext>
                  </a:extLst>
                </a:gridCol>
                <a:gridCol w="723900">
                  <a:extLst>
                    <a:ext uri="{9D8B030D-6E8A-4147-A177-3AD203B41FA5}">
                      <a16:colId xmlns:a16="http://schemas.microsoft.com/office/drawing/2014/main" val="189663947"/>
                    </a:ext>
                  </a:extLst>
                </a:gridCol>
                <a:gridCol w="942065">
                  <a:extLst>
                    <a:ext uri="{9D8B030D-6E8A-4147-A177-3AD203B41FA5}">
                      <a16:colId xmlns:a16="http://schemas.microsoft.com/office/drawing/2014/main" val="2669058858"/>
                    </a:ext>
                  </a:extLst>
                </a:gridCol>
              </a:tblGrid>
              <a:tr h="224548">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50523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a:t>
                      </a:r>
                      <a:r>
                        <a:rPr kumimoji="1" lang="ja-JP" altLang="en-US" sz="1000" dirty="0" smtClean="0">
                          <a:solidFill>
                            <a:schemeClr val="tx1"/>
                          </a:solidFill>
                          <a:latin typeface="Meiryo UI" panose="020B0604030504040204" pitchFamily="50" charset="-128"/>
                          <a:ea typeface="Meiryo UI" panose="020B0604030504040204" pitchFamily="50" charset="-128"/>
                        </a:rPr>
                        <a:t>講座</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開催</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dirty="0">
                          <a:solidFill>
                            <a:schemeClr val="tx1"/>
                          </a:solidFill>
                          <a:latin typeface="Meiryo UI"/>
                          <a:ea typeface="Meiryo UI"/>
                        </a:rPr>
                        <a:t>185</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77</a:t>
                      </a: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月時点）</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6489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dirty="0">
                          <a:solidFill>
                            <a:schemeClr val="tx1"/>
                          </a:solidFill>
                          <a:latin typeface="Meiryo UI"/>
                          <a:ea typeface="Meiryo UI"/>
                        </a:rPr>
                        <a:t>約1</a:t>
                      </a:r>
                      <a:r>
                        <a:rPr lang="en-US" altLang="ja-JP" sz="1000" b="0" i="0" u="none" strike="noStrike" noProof="0" dirty="0">
                          <a:solidFill>
                            <a:schemeClr val="tx1"/>
                          </a:solidFill>
                          <a:latin typeface="Meiryo UI"/>
                          <a:ea typeface="Meiryo UI"/>
                        </a:rPr>
                        <a:t>,</a:t>
                      </a:r>
                      <a:r>
                        <a:rPr lang="ja-JP" altLang="en-US" sz="1000" b="0" i="0" u="none" strike="noStrike" noProof="0" dirty="0">
                          <a:solidFill>
                            <a:schemeClr val="tx1"/>
                          </a:solidFill>
                          <a:latin typeface="Meiryo UI"/>
                          <a:ea typeface="Meiryo UI"/>
                        </a:rPr>
                        <a:t>8</a:t>
                      </a:r>
                      <a:r>
                        <a:rPr lang="en-US" altLang="ja-JP" sz="1000" b="0" i="0" u="none" strike="noStrike" noProof="0" dirty="0">
                          <a:solidFill>
                            <a:schemeClr val="tx1"/>
                          </a:solidFill>
                          <a:latin typeface="Meiryo UI"/>
                        </a:rPr>
                        <a:t>00</a:t>
                      </a:r>
                      <a:endParaRPr kumimoji="1" lang="ja-JP" altLang="en-US" sz="1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未定</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505233">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ECO</a:t>
                      </a:r>
                      <a:r>
                        <a:rPr kumimoji="1" lang="ja-JP" altLang="en-US" sz="1000" dirty="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13,223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10,300</a:t>
                      </a:r>
                    </a:p>
                  </a:txBody>
                  <a:tcPr anchor="ctr">
                    <a:noFill/>
                  </a:tcPr>
                </a:tc>
                <a:tc>
                  <a:txBody>
                    <a:bodyPr/>
                    <a:lstStyle/>
                    <a:p>
                      <a:pPr algn="ctr"/>
                      <a:r>
                        <a:rPr lang="en-US" altLang="ja-JP" sz="1000" dirty="0" smtClean="0">
                          <a:solidFill>
                            <a:schemeClr val="tx1"/>
                          </a:solidFill>
                          <a:latin typeface="Meiryo UI"/>
                          <a:ea typeface="Meiryo UI"/>
                        </a:rPr>
                        <a:t>(※1)</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6,754</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
        <p:nvSpPr>
          <p:cNvPr id="33" name="テキスト ボックス 32">
            <a:extLst>
              <a:ext uri="{FF2B5EF4-FFF2-40B4-BE49-F238E27FC236}">
                <a16:creationId xmlns:a16="http://schemas.microsoft.com/office/drawing/2014/main" id="{FB4BB0E7-9927-490E-8FCA-F9110EFF5135}"/>
              </a:ext>
            </a:extLst>
          </p:cNvPr>
          <p:cNvSpPr txBox="1"/>
          <p:nvPr/>
        </p:nvSpPr>
        <p:spPr>
          <a:xfrm>
            <a:off x="6699796" y="5256405"/>
            <a:ext cx="1941342" cy="400110"/>
          </a:xfrm>
          <a:prstGeom prst="rect">
            <a:avLst/>
          </a:prstGeom>
          <a:noFill/>
        </p:spPr>
        <p:txBody>
          <a:bodyPr wrap="square" lIns="91440" tIns="45720" rIns="91440" bIns="45720" rtlCol="0" anchor="t">
            <a:spAutoFit/>
          </a:bodyPr>
          <a:lstStyle/>
          <a:p>
            <a:pPr marL="86995" indent="-86995"/>
            <a:r>
              <a:rPr lang="en-US" altLang="ja-JP" sz="1000" dirty="0" smtClean="0">
                <a:latin typeface="Meiryo UI"/>
                <a:ea typeface="Meiryo UI"/>
                <a:cs typeface="Meiryo UI" pitchFamily="50" charset="-128"/>
              </a:rPr>
              <a:t>(※1)</a:t>
            </a:r>
            <a:r>
              <a:rPr lang="ja-JP" altLang="en-US" sz="1000" dirty="0" smtClean="0">
                <a:latin typeface="Meiryo UI"/>
                <a:ea typeface="Meiryo UI"/>
                <a:cs typeface="Meiryo UI" pitchFamily="50" charset="-128"/>
              </a:rPr>
              <a:t>オンライン開催</a:t>
            </a:r>
            <a:endParaRPr lang="en-US" altLang="ja-JP" sz="1000" dirty="0">
              <a:latin typeface="Meiryo UI"/>
              <a:ea typeface="Meiryo UI"/>
              <a:cs typeface="Meiryo UI" pitchFamily="50" charset="-128"/>
            </a:endParaRPr>
          </a:p>
          <a:p>
            <a:pPr marL="86995" indent="-86995"/>
            <a:r>
              <a:rPr lang="ja-JP" altLang="en-US" sz="1000" dirty="0" smtClean="0">
                <a:latin typeface="Meiryo UI"/>
                <a:ea typeface="Meiryo UI"/>
                <a:cs typeface="Meiryo UI" pitchFamily="50" charset="-128"/>
              </a:rPr>
              <a:t>　　　　アクセス数：</a:t>
            </a:r>
            <a:r>
              <a:rPr lang="en-US" altLang="ja-JP" sz="1000" dirty="0" smtClean="0">
                <a:latin typeface="Meiryo UI"/>
                <a:ea typeface="Meiryo UI"/>
                <a:cs typeface="Meiryo UI" pitchFamily="50" charset="-128"/>
              </a:rPr>
              <a:t>6,676</a:t>
            </a:r>
            <a:endParaRPr lang="ja-JP" dirty="0">
              <a:latin typeface="Meiryo UI"/>
              <a:ea typeface="Meiryo UI"/>
            </a:endParaRPr>
          </a:p>
        </p:txBody>
      </p:sp>
      <p:sp>
        <p:nvSpPr>
          <p:cNvPr id="34" name="テキスト ボックス 33">
            <a:extLst>
              <a:ext uri="{FF2B5EF4-FFF2-40B4-BE49-F238E27FC236}">
                <a16:creationId xmlns:a16="http://schemas.microsoft.com/office/drawing/2014/main" id="{FB4BB0E7-9927-490E-8FCA-F9110EFF5135}"/>
              </a:ext>
            </a:extLst>
          </p:cNvPr>
          <p:cNvSpPr txBox="1"/>
          <p:nvPr/>
        </p:nvSpPr>
        <p:spPr>
          <a:xfrm>
            <a:off x="6699796" y="5656355"/>
            <a:ext cx="1941342" cy="400110"/>
          </a:xfrm>
          <a:prstGeom prst="rect">
            <a:avLst/>
          </a:prstGeom>
          <a:noFill/>
        </p:spPr>
        <p:txBody>
          <a:bodyPr wrap="square" lIns="91440" tIns="45720" rIns="91440" bIns="45720" rtlCol="0" anchor="t">
            <a:spAutoFit/>
          </a:bodyPr>
          <a:lstStyle/>
          <a:p>
            <a:pPr marL="86995" indent="-86995"/>
            <a:r>
              <a:rPr lang="en-US" altLang="ja-JP" sz="1000" dirty="0" smtClean="0">
                <a:latin typeface="Meiryo UI"/>
                <a:ea typeface="Meiryo UI"/>
                <a:cs typeface="Meiryo UI" pitchFamily="50" charset="-128"/>
              </a:rPr>
              <a:t>(※2)</a:t>
            </a:r>
            <a:r>
              <a:rPr lang="ja-JP" altLang="en-US" sz="1000" dirty="0" smtClean="0">
                <a:latin typeface="Meiryo UI"/>
                <a:ea typeface="Meiryo UI"/>
                <a:cs typeface="Meiryo UI" pitchFamily="50" charset="-128"/>
              </a:rPr>
              <a:t>オンライン</a:t>
            </a:r>
            <a:r>
              <a:rPr lang="ja-JP" altLang="en-US" sz="1000" dirty="0">
                <a:latin typeface="Meiryo UI"/>
                <a:ea typeface="Meiryo UI"/>
                <a:cs typeface="Meiryo UI" pitchFamily="50" charset="-128"/>
              </a:rPr>
              <a:t>からの</a:t>
            </a:r>
            <a:r>
              <a:rPr lang="ja-JP" altLang="en-US" sz="1000" dirty="0" smtClean="0">
                <a:latin typeface="Meiryo UI"/>
                <a:ea typeface="Meiryo UI"/>
                <a:cs typeface="Meiryo UI" pitchFamily="50" charset="-128"/>
              </a:rPr>
              <a:t>参加</a:t>
            </a:r>
            <a:endParaRPr lang="en-US" altLang="ja-JP" sz="1000" dirty="0" smtClean="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a:t>
            </a:r>
            <a:r>
              <a:rPr lang="ja-JP" altLang="en-US" sz="1000" dirty="0" smtClean="0">
                <a:latin typeface="Meiryo UI"/>
                <a:ea typeface="Meiryo UI"/>
                <a:cs typeface="Meiryo UI" pitchFamily="50" charset="-128"/>
              </a:rPr>
              <a:t>　　　アクセス数：</a:t>
            </a:r>
            <a:r>
              <a:rPr lang="en-US" altLang="ja-JP" sz="1000" dirty="0" smtClean="0">
                <a:latin typeface="Meiryo UI"/>
                <a:ea typeface="Meiryo UI"/>
                <a:cs typeface="Meiryo UI" pitchFamily="50" charset="-128"/>
              </a:rPr>
              <a:t>5,332</a:t>
            </a:r>
            <a:endParaRPr lang="ja-JP" dirty="0">
              <a:latin typeface="Meiryo UI"/>
              <a:ea typeface="Meiryo UI"/>
            </a:endParaRPr>
          </a:p>
        </p:txBody>
      </p:sp>
    </p:spTree>
    <p:extLst>
      <p:ext uri="{BB962C8B-B14F-4D97-AF65-F5344CB8AC3E}">
        <p14:creationId xmlns:p14="http://schemas.microsoft.com/office/powerpoint/2010/main" val="46129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altLang="ja-JP" sz="3600" dirty="0">
              <a:solidFill>
                <a:schemeClr val="bg1"/>
              </a:solidFill>
              <a:ea typeface="HGP創英角ｺﾞｼｯｸUB" pitchFamily="50" charset="-128"/>
              <a:cs typeface="ＭＳ Ｐゴシック"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1"/>
          <p:cNvSpPr txBox="1"/>
          <p:nvPr/>
        </p:nvSpPr>
        <p:spPr>
          <a:xfrm>
            <a:off x="881156" y="3489305"/>
            <a:ext cx="3891056" cy="241980"/>
          </a:xfrm>
          <a:prstGeom prst="rect">
            <a:avLst/>
          </a:prstGeom>
          <a:solidFill>
            <a:srgbClr val="CCFF99">
              <a:alpha val="50000"/>
            </a:srgbClr>
          </a:solidFill>
        </p:spPr>
        <p:txBody>
          <a:bodyPr wrap="non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太陽光発電の増加等により、前年から約６万</a:t>
            </a:r>
            <a:r>
              <a:rPr lang="en-US" altLang="ja-JP" dirty="0">
                <a:latin typeface="Meiryo UI" panose="020B0604030504040204" pitchFamily="50" charset="-128"/>
                <a:ea typeface="Meiryo UI" panose="020B0604030504040204" pitchFamily="50" charset="-128"/>
              </a:rPr>
              <a:t>kW</a:t>
            </a:r>
            <a:r>
              <a:rPr lang="ja-JP" altLang="en-US" dirty="0">
                <a:latin typeface="Meiryo UI" panose="020B0604030504040204" pitchFamily="50" charset="-128"/>
                <a:ea typeface="Meiryo UI" panose="020B0604030504040204" pitchFamily="50" charset="-128"/>
              </a:rPr>
              <a:t>増加しています。</a:t>
            </a:r>
            <a:endParaRPr lang="en-US" altLang="ja-JP" dirty="0">
              <a:latin typeface="Meiryo UI" panose="020B0604030504040204" pitchFamily="50" charset="-128"/>
              <a:ea typeface="Meiryo UI" panose="020B0604030504040204" pitchFamily="50" charset="-128"/>
            </a:endParaRPr>
          </a:p>
        </p:txBody>
      </p:sp>
      <p:sp>
        <p:nvSpPr>
          <p:cNvPr id="10" name="テキスト ボックス 1"/>
          <p:cNvSpPr txBox="1"/>
          <p:nvPr/>
        </p:nvSpPr>
        <p:spPr>
          <a:xfrm>
            <a:off x="5862617" y="3253182"/>
            <a:ext cx="384101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府内総生産の増加及びエネルギー使用量の減少により、前年度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から</a:t>
            </a:r>
            <a:r>
              <a:rPr lang="en-US" altLang="ja-JP" dirty="0" smtClean="0">
                <a:latin typeface="Meiryo UI" panose="020B0604030504040204" pitchFamily="50" charset="-128"/>
                <a:ea typeface="Meiryo UI" panose="020B0604030504040204" pitchFamily="50" charset="-128"/>
              </a:rPr>
              <a:t>1.2</a:t>
            </a:r>
            <a:r>
              <a:rPr lang="ja-JP" altLang="en-US" dirty="0" smtClean="0">
                <a:latin typeface="Meiryo UI" panose="020B0604030504040204" pitchFamily="50" charset="-128"/>
                <a:ea typeface="Meiryo UI" panose="020B0604030504040204" pitchFamily="50" charset="-128"/>
              </a:rPr>
              <a:t>ポイント改善</a:t>
            </a:r>
            <a:r>
              <a:rPr lang="ja-JP" altLang="en-US" dirty="0">
                <a:latin typeface="Meiryo UI" panose="020B0604030504040204" pitchFamily="50" charset="-128"/>
                <a:ea typeface="Meiryo UI" panose="020B0604030504040204" pitchFamily="50" charset="-128"/>
              </a:rPr>
              <a:t>しています。</a:t>
            </a:r>
            <a:endParaRPr lang="en-US" altLang="ja-JP" dirty="0">
              <a:latin typeface="Meiryo UI" panose="020B0604030504040204" pitchFamily="50" charset="-128"/>
              <a:ea typeface="Meiryo UI" panose="020B0604030504040204" pitchFamily="50" charset="-128"/>
            </a:endParaRPr>
          </a:p>
        </p:txBody>
      </p:sp>
      <p:sp>
        <p:nvSpPr>
          <p:cNvPr id="13" name="テキスト ボックス 1"/>
          <p:cNvSpPr txBox="1"/>
          <p:nvPr/>
        </p:nvSpPr>
        <p:spPr>
          <a:xfrm>
            <a:off x="776645" y="6336162"/>
            <a:ext cx="399556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法による再生可能エネルギー電気の買取量の増加及び府域の</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エネルギー使用量の減少により、前年から</a:t>
            </a:r>
            <a:r>
              <a:rPr lang="ja-JP" altLang="en-US" dirty="0" smtClean="0">
                <a:latin typeface="Meiryo UI" panose="020B0604030504040204" pitchFamily="50" charset="-128"/>
                <a:ea typeface="Meiryo UI" panose="020B0604030504040204" pitchFamily="50" charset="-128"/>
              </a:rPr>
              <a:t>２ポイント増加</a:t>
            </a:r>
            <a:r>
              <a:rPr lang="ja-JP" altLang="en-US" dirty="0">
                <a:latin typeface="Meiryo UI" panose="020B0604030504040204" pitchFamily="50" charset="-128"/>
                <a:ea typeface="Meiryo UI" panose="020B0604030504040204" pitchFamily="50" charset="-128"/>
              </a:rPr>
              <a:t>しています。</a:t>
            </a:r>
            <a:endParaRPr lang="en-US"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9405134" y="888142"/>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8" name="テキスト ボックス 17"/>
          <p:cNvSpPr txBox="1"/>
          <p:nvPr/>
        </p:nvSpPr>
        <p:spPr>
          <a:xfrm>
            <a:off x="4458844" y="790799"/>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9" name="テキスト ボックス 18"/>
          <p:cNvSpPr txBox="1"/>
          <p:nvPr/>
        </p:nvSpPr>
        <p:spPr>
          <a:xfrm>
            <a:off x="4514825" y="390060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2" name="テキスト ボックス 21">
            <a:extLst>
              <a:ext uri="{FF2B5EF4-FFF2-40B4-BE49-F238E27FC236}">
                <a16:creationId xmlns:a16="http://schemas.microsoft.com/office/drawing/2014/main" id="{E52434D8-2C37-4354-B537-BEA2EFC41B48}"/>
              </a:ext>
            </a:extLst>
          </p:cNvPr>
          <p:cNvSpPr txBox="1"/>
          <p:nvPr/>
        </p:nvSpPr>
        <p:spPr>
          <a:xfrm>
            <a:off x="5567284" y="4127190"/>
            <a:ext cx="3946450" cy="2308324"/>
          </a:xfrm>
          <a:prstGeom prst="rect">
            <a:avLst/>
          </a:prstGeom>
          <a:noFill/>
          <a:ln w="3175">
            <a:solidFill>
              <a:schemeClr val="bg1">
                <a:lumMod val="50000"/>
              </a:schemeClr>
            </a:solidFill>
            <a:prstDash val="dash"/>
          </a:ln>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自立・分散型エネルギー導入量</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府域に設置、導入されている、太陽光発電、燃料電池、</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コジェネレーション、廃棄物発電、小水力発電の発電出力の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合計を表しています。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再エネ利用率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府域の電力需要量に占める再生可能エネルギー電気の割合を示しています。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エネルギー利用効率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府内総生産に対するエネルギー使用量の割合を示しています。上のグラフでは、</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年度からの改善率を示しています。</a:t>
            </a:r>
            <a:endParaRPr lang="en-US" altLang="ja-JP" sz="12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B6B8D355-20F5-4F23-B6C2-191D46D0189F}"/>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7" name="直線コネクタ 16">
            <a:extLst>
              <a:ext uri="{FF2B5EF4-FFF2-40B4-BE49-F238E27FC236}">
                <a16:creationId xmlns:a16="http://schemas.microsoft.com/office/drawing/2014/main" id="{CCE69685-50D0-47F5-BDA3-C4037FB8A215}"/>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4961F8FC-55D7-42F2-AAEC-03AA79EE59E2}"/>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万</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D39740C5-1564-4CE7-8737-30EB9CA77CB0}"/>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E099849F-714E-4D46-9DCA-F32385820C98}"/>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pic>
        <p:nvPicPr>
          <p:cNvPr id="8" name="図 7"/>
          <p:cNvPicPr>
            <a:picLocks noChangeAspect="1"/>
          </p:cNvPicPr>
          <p:nvPr/>
        </p:nvPicPr>
        <p:blipFill>
          <a:blip r:embed="rId2"/>
          <a:stretch>
            <a:fillRect/>
          </a:stretch>
        </p:blipFill>
        <p:spPr>
          <a:xfrm>
            <a:off x="393626" y="706537"/>
            <a:ext cx="4517528" cy="3011685"/>
          </a:xfrm>
          <a:prstGeom prst="rect">
            <a:avLst/>
          </a:prstGeom>
        </p:spPr>
      </p:pic>
      <p:pic>
        <p:nvPicPr>
          <p:cNvPr id="11" name="図 10"/>
          <p:cNvPicPr>
            <a:picLocks noChangeAspect="1"/>
          </p:cNvPicPr>
          <p:nvPr/>
        </p:nvPicPr>
        <p:blipFill>
          <a:blip r:embed="rId3"/>
          <a:stretch>
            <a:fillRect/>
          </a:stretch>
        </p:blipFill>
        <p:spPr>
          <a:xfrm>
            <a:off x="5134387" y="680411"/>
            <a:ext cx="4724809" cy="3011685"/>
          </a:xfrm>
          <a:prstGeom prst="rect">
            <a:avLst/>
          </a:prstGeom>
        </p:spPr>
      </p:pic>
      <p:pic>
        <p:nvPicPr>
          <p:cNvPr id="29" name="図 28"/>
          <p:cNvPicPr>
            <a:picLocks noChangeAspect="1"/>
          </p:cNvPicPr>
          <p:nvPr/>
        </p:nvPicPr>
        <p:blipFill>
          <a:blip r:embed="rId4"/>
          <a:stretch>
            <a:fillRect/>
          </a:stretch>
        </p:blipFill>
        <p:spPr>
          <a:xfrm>
            <a:off x="172713" y="3784459"/>
            <a:ext cx="4840644" cy="2975106"/>
          </a:xfrm>
          <a:prstGeom prst="rect">
            <a:avLst/>
          </a:prstGeom>
        </p:spPr>
      </p:pic>
    </p:spTree>
    <p:extLst>
      <p:ext uri="{BB962C8B-B14F-4D97-AF65-F5344CB8AC3E}">
        <p14:creationId xmlns:p14="http://schemas.microsoft.com/office/powerpoint/2010/main" val="3406513488"/>
      </p:ext>
    </p:extLst>
  </p:cSld>
  <p:clrMapOvr>
    <a:masterClrMapping/>
  </p:clrMapOvr>
  <p:extLst mod="1">
    <p:ext uri="{6950BFC3-D8DA-4A85-94F7-54DA5524770B}">
      <p188:commentRel xmlns:p188="http://schemas.microsoft.com/office/powerpoint/2018/8/main" xmlns="" r:id="rId5"/>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394966" y="658229"/>
            <a:ext cx="2192032" cy="34144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幼児環境教育の推進</a:t>
            </a:r>
          </a:p>
        </p:txBody>
      </p:sp>
      <p:sp>
        <p:nvSpPr>
          <p:cNvPr id="28" name="角丸四角形 27"/>
          <p:cNvSpPr/>
          <p:nvPr/>
        </p:nvSpPr>
        <p:spPr>
          <a:xfrm>
            <a:off x="146118" y="562879"/>
            <a:ext cx="9631419" cy="617985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665301"/>
            <a:ext cx="682830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a:latin typeface="Meiryo UI" pitchFamily="50" charset="-128"/>
                <a:ea typeface="Meiryo UI" pitchFamily="50" charset="-128"/>
                <a:cs typeface="Meiryo UI" pitchFamily="50" charset="-128"/>
              </a:rPr>
              <a:t>＜事業内容＞</a:t>
            </a:r>
            <a:endParaRPr lang="en-US" altLang="ja-JP"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幼児期指導者向け環境教育研修</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（研修の流れ）</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・指導者間で意見交換を行う</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・指導者自ら幼児同様にプログラムを体験する</a:t>
            </a:r>
            <a:endParaRPr lang="en-US" altLang="ja-JP"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a:latin typeface="Meiryo UI" pitchFamily="50" charset="-128"/>
                <a:ea typeface="Meiryo UI" pitchFamily="50" charset="-128"/>
                <a:cs typeface="Meiryo UI" pitchFamily="50" charset="-128"/>
              </a:rPr>
              <a:t>年度に幼稚園や保育所等で指導者が利用する幼児環境教育教材（</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教材）を製作し、指導者向けに研修を実施しました。教材については、府</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に掲載しています。</a:t>
            </a:r>
          </a:p>
        </p:txBody>
      </p:sp>
      <p:sp>
        <p:nvSpPr>
          <p:cNvPr id="20" name="テキスト ボックス 19"/>
          <p:cNvSpPr txBox="1"/>
          <p:nvPr/>
        </p:nvSpPr>
        <p:spPr>
          <a:xfrm>
            <a:off x="2180287" y="5938274"/>
            <a:ext cx="2059774" cy="707886"/>
          </a:xfrm>
          <a:prstGeom prst="rect">
            <a:avLst/>
          </a:prstGeom>
          <a:noFill/>
          <a:ln>
            <a:solidFill>
              <a:schemeClr val="accent6">
                <a:lumMod val="75000"/>
              </a:schemeClr>
            </a:solidFill>
            <a:prstDash val="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（大阪府）</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年度実績＞</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DVD</a:t>
            </a:r>
            <a:r>
              <a:rPr lang="ja-JP" altLang="en-US" sz="1000" dirty="0">
                <a:latin typeface="Meiryo UI" panose="020B0604030504040204" pitchFamily="50" charset="-128"/>
                <a:ea typeface="Meiryo UI" panose="020B0604030504040204" pitchFamily="50" charset="-128"/>
              </a:rPr>
              <a:t>教材の配布（</a:t>
            </a:r>
            <a:r>
              <a:rPr lang="en-US" altLang="ja-JP" sz="1000" dirty="0">
                <a:latin typeface="Meiryo UI" panose="020B0604030504040204" pitchFamily="50" charset="-128"/>
                <a:ea typeface="Meiryo UI" panose="020B0604030504040204" pitchFamily="50" charset="-128"/>
              </a:rPr>
              <a:t>1,719</a:t>
            </a:r>
            <a:r>
              <a:rPr lang="ja-JP" altLang="en-US" sz="1000" dirty="0">
                <a:latin typeface="Meiryo UI" panose="020B0604030504040204" pitchFamily="50" charset="-128"/>
                <a:ea typeface="Meiryo UI" panose="020B0604030504040204" pitchFamily="50" charset="-128"/>
              </a:rPr>
              <a:t>箇所）</a:t>
            </a:r>
            <a:endParaRPr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・指導者向け研修会（４回実施）</a:t>
            </a: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a:latin typeface="Meiryo UI" panose="020B0604030504040204" pitchFamily="50" charset="-128"/>
                <a:ea typeface="Meiryo UI" panose="020B0604030504040204" pitchFamily="50" charset="-128"/>
                <a:cs typeface="ＭＳ Ｐゴシック" pitchFamily="50" charset="-128"/>
              </a:rPr>
              <a:t>幼児環境教育教材（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4" name="テキスト ボックス 23"/>
          <p:cNvSpPr txBox="1"/>
          <p:nvPr/>
        </p:nvSpPr>
        <p:spPr>
          <a:xfrm>
            <a:off x="5018887" y="5634158"/>
            <a:ext cx="11500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5" name="テキスト ボックス 24"/>
          <p:cNvSpPr txBox="1"/>
          <p:nvPr/>
        </p:nvSpPr>
        <p:spPr>
          <a:xfrm>
            <a:off x="8787600" y="560956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030B118-6086-4159-891C-2F0142887EAF}"/>
              </a:ext>
            </a:extLst>
          </p:cNvPr>
          <p:cNvSpPr/>
          <p:nvPr/>
        </p:nvSpPr>
        <p:spPr>
          <a:xfrm>
            <a:off x="5018887" y="1310789"/>
            <a:ext cx="4351796" cy="492443"/>
          </a:xfrm>
          <a:prstGeom prst="rect">
            <a:avLst/>
          </a:prstGeom>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◆大阪市では、幼児期に効果的な環境学習を実施するため、指導者の環境教育のスキルを高める研修を行っています。</a:t>
            </a:r>
            <a:endParaRPr lang="en-US" altLang="ja-JP" sz="1300" dirty="0">
              <a:latin typeface="Meiryo UI" pitchFamily="50" charset="-128"/>
              <a:ea typeface="Meiryo UI" pitchFamily="50" charset="-128"/>
              <a:cs typeface="Meiryo UI" pitchFamily="50" charset="-128"/>
            </a:endParaRPr>
          </a:p>
        </p:txBody>
      </p:sp>
      <p:graphicFrame>
        <p:nvGraphicFramePr>
          <p:cNvPr id="30" name="表 29"/>
          <p:cNvGraphicFramePr>
            <a:graphicFrameLocks noGrp="1"/>
          </p:cNvGraphicFramePr>
          <p:nvPr>
            <p:extLst>
              <p:ext uri="{D42A27DB-BD31-4B8C-83A1-F6EECF244321}">
                <p14:modId xmlns:p14="http://schemas.microsoft.com/office/powerpoint/2010/main" val="352569736"/>
              </p:ext>
            </p:extLst>
          </p:nvPr>
        </p:nvGraphicFramePr>
        <p:xfrm>
          <a:off x="5018888" y="5876237"/>
          <a:ext cx="4460954" cy="791444"/>
        </p:xfrm>
        <a:graphic>
          <a:graphicData uri="http://schemas.openxmlformats.org/drawingml/2006/table">
            <a:tbl>
              <a:tblPr firstRow="1" bandRow="1">
                <a:tableStyleId>{10A1B5D5-9B99-4C35-A422-299274C87663}</a:tableStyleId>
              </a:tblPr>
              <a:tblGrid>
                <a:gridCol w="1710259">
                  <a:extLst>
                    <a:ext uri="{9D8B030D-6E8A-4147-A177-3AD203B41FA5}">
                      <a16:colId xmlns:a16="http://schemas.microsoft.com/office/drawing/2014/main" val="4157149271"/>
                    </a:ext>
                  </a:extLst>
                </a:gridCol>
                <a:gridCol w="517805">
                  <a:extLst>
                    <a:ext uri="{9D8B030D-6E8A-4147-A177-3AD203B41FA5}">
                      <a16:colId xmlns:a16="http://schemas.microsoft.com/office/drawing/2014/main" val="2473046998"/>
                    </a:ext>
                  </a:extLst>
                </a:gridCol>
                <a:gridCol w="552938">
                  <a:extLst>
                    <a:ext uri="{9D8B030D-6E8A-4147-A177-3AD203B41FA5}">
                      <a16:colId xmlns:a16="http://schemas.microsoft.com/office/drawing/2014/main" val="1741013166"/>
                    </a:ext>
                  </a:extLst>
                </a:gridCol>
                <a:gridCol w="563925">
                  <a:extLst>
                    <a:ext uri="{9D8B030D-6E8A-4147-A177-3AD203B41FA5}">
                      <a16:colId xmlns:a16="http://schemas.microsoft.com/office/drawing/2014/main" val="187186515"/>
                    </a:ext>
                  </a:extLst>
                </a:gridCol>
                <a:gridCol w="543243">
                  <a:extLst>
                    <a:ext uri="{9D8B030D-6E8A-4147-A177-3AD203B41FA5}">
                      <a16:colId xmlns:a16="http://schemas.microsoft.com/office/drawing/2014/main" val="753647153"/>
                    </a:ext>
                  </a:extLst>
                </a:gridCol>
                <a:gridCol w="572784">
                  <a:extLst>
                    <a:ext uri="{9D8B030D-6E8A-4147-A177-3AD203B41FA5}">
                      <a16:colId xmlns:a16="http://schemas.microsoft.com/office/drawing/2014/main" val="1763244540"/>
                    </a:ext>
                  </a:extLst>
                </a:gridCol>
              </a:tblGrid>
              <a:tr h="3442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2017</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2018</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2019</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2020</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2044553"/>
                  </a:ext>
                </a:extLst>
              </a:tr>
              <a:tr h="425684">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幼児期指導者向け</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環境教育研修の実施</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回</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en-US" altLang="ja-JP" sz="1800" dirty="0" smtClean="0">
                        <a:solidFill>
                          <a:schemeClr val="tx1"/>
                        </a:solidFill>
                        <a:latin typeface="+mn-lt"/>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rPr>
                        <a:t>3</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6109088"/>
                  </a:ext>
                </a:extLst>
              </a:tr>
            </a:tbl>
          </a:graphicData>
        </a:graphic>
      </p:graphicFrame>
    </p:spTree>
    <p:extLst>
      <p:ext uri="{BB962C8B-B14F-4D97-AF65-F5344CB8AC3E}">
        <p14:creationId xmlns:p14="http://schemas.microsoft.com/office/powerpoint/2010/main" val="2184656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440000" y="688827"/>
            <a:ext cx="4080799"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燃料電池自動車を活用した環境教育の推進</a:t>
            </a:r>
          </a:p>
        </p:txBody>
      </p:sp>
      <p:sp>
        <p:nvSpPr>
          <p:cNvPr id="23" name="テキスト ボックス 28"/>
          <p:cNvSpPr txBox="1">
            <a:spLocks noChangeArrowheads="1"/>
          </p:cNvSpPr>
          <p:nvPr/>
        </p:nvSpPr>
        <p:spPr bwMode="auto">
          <a:xfrm>
            <a:off x="292209" y="1326838"/>
            <a:ext cx="942677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大阪市は、水素で走る</a:t>
            </a:r>
            <a:r>
              <a:rPr lang="zh-TW" altLang="en-US" b="0" i="0" dirty="0">
                <a:latin typeface="Meiryo UI" pitchFamily="50" charset="-128"/>
                <a:ea typeface="Meiryo UI" pitchFamily="50" charset="-128"/>
                <a:cs typeface="Meiryo UI" pitchFamily="50" charset="-128"/>
              </a:rPr>
              <a:t>燃料電池自動車（</a:t>
            </a:r>
            <a:r>
              <a:rPr lang="en-US" altLang="ja-JP" b="0" i="0" dirty="0">
                <a:latin typeface="Meiryo UI" pitchFamily="50" charset="-128"/>
                <a:ea typeface="Meiryo UI" pitchFamily="50" charset="-128"/>
                <a:cs typeface="Meiryo UI" pitchFamily="50" charset="-128"/>
              </a:rPr>
              <a:t>FCV</a:t>
            </a:r>
            <a:r>
              <a:rPr lang="zh-TW" altLang="en-US"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を公用車として初めて導入しました。</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を環境教育事業等に使用することを通じて</a:t>
            </a:r>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カーボンニュートラル</a:t>
            </a:r>
            <a:r>
              <a:rPr lang="ja-JP" altLang="en-US" b="0" i="0" dirty="0" smtClean="0">
                <a:latin typeface="Meiryo UI" pitchFamily="50" charset="-128"/>
                <a:ea typeface="Meiryo UI" pitchFamily="50" charset="-128"/>
                <a:cs typeface="Meiryo UI" pitchFamily="50" charset="-128"/>
              </a:rPr>
              <a:t>に</a:t>
            </a:r>
            <a:r>
              <a:rPr lang="ja-JP" altLang="en-US" b="0" i="0" dirty="0">
                <a:latin typeface="Meiryo UI" pitchFamily="50" charset="-128"/>
                <a:ea typeface="Meiryo UI" pitchFamily="50" charset="-128"/>
                <a:cs typeface="Meiryo UI" pitchFamily="50" charset="-128"/>
              </a:rPr>
              <a:t>向けた水素エネルギーの可能性や、燃料電池自動車の環境性能・給電機能などの魅力を発信していきます。</a:t>
            </a:r>
          </a:p>
        </p:txBody>
      </p:sp>
      <p:sp>
        <p:nvSpPr>
          <p:cNvPr id="20" name="テキスト ボックス 19"/>
          <p:cNvSpPr txBox="1"/>
          <p:nvPr/>
        </p:nvSpPr>
        <p:spPr>
          <a:xfrm>
            <a:off x="4805706" y="4348377"/>
            <a:ext cx="705605" cy="246222"/>
          </a:xfrm>
          <a:prstGeom prst="rect">
            <a:avLst/>
          </a:prstGeom>
          <a:noFill/>
        </p:spPr>
        <p:txBody>
          <a:bodyPr wrap="square" rtlCol="0">
            <a:spAutoFit/>
          </a:bodyPr>
          <a:lstStyle/>
          <a:p>
            <a:pPr marL="87313" indent="-87313"/>
            <a:r>
              <a:rPr lang="ja-JP" altLang="en-US" sz="1000" dirty="0">
                <a:solidFill>
                  <a:srgbClr val="FF0000"/>
                </a:solidFill>
                <a:latin typeface="Meiryo UI" pitchFamily="50" charset="-128"/>
                <a:ea typeface="Meiryo UI" pitchFamily="50" charset="-128"/>
                <a:cs typeface="Meiryo UI" pitchFamily="50" charset="-128"/>
              </a:rPr>
              <a:t>（年度）</a:t>
            </a:r>
            <a:endParaRPr lang="en-US" altLang="ja-JP" sz="1000" dirty="0">
              <a:solidFill>
                <a:srgbClr val="FF0000"/>
              </a:solidFill>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テキスト ボックス 24">
            <a:extLst>
              <a:ext uri="{FF2B5EF4-FFF2-40B4-BE49-F238E27FC236}">
                <a16:creationId xmlns:a16="http://schemas.microsoft.com/office/drawing/2014/main" id="{A285B70E-04D4-4F68-91E1-A7885931F245}"/>
              </a:ext>
            </a:extLst>
          </p:cNvPr>
          <p:cNvSpPr txBox="1"/>
          <p:nvPr/>
        </p:nvSpPr>
        <p:spPr>
          <a:xfrm>
            <a:off x="4550961" y="731528"/>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8" name="星 12 60">
            <a:extLst>
              <a:ext uri="{FF2B5EF4-FFF2-40B4-BE49-F238E27FC236}">
                <a16:creationId xmlns:a16="http://schemas.microsoft.com/office/drawing/2014/main" id="{6554880C-B67D-458C-B3A1-7C848F66E38B}"/>
              </a:ext>
            </a:extLst>
          </p:cNvPr>
          <p:cNvSpPr/>
          <p:nvPr/>
        </p:nvSpPr>
        <p:spPr>
          <a:xfrm>
            <a:off x="-17282" y="494909"/>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24" name="図 23"/>
          <p:cNvPicPr>
            <a:picLocks noChangeAspect="1"/>
          </p:cNvPicPr>
          <p:nvPr/>
        </p:nvPicPr>
        <p:blipFill rotWithShape="1">
          <a:blip r:embed="rId2" cstate="screen">
            <a:extLst>
              <a:ext uri="{28A0092B-C50C-407E-A947-70E740481C1C}">
                <a14:useLocalDpi xmlns:a14="http://schemas.microsoft.com/office/drawing/2010/main"/>
              </a:ext>
            </a:extLst>
          </a:blip>
          <a:srcRect r="14375"/>
          <a:stretch/>
        </p:blipFill>
        <p:spPr>
          <a:xfrm>
            <a:off x="495314" y="4454720"/>
            <a:ext cx="2024077" cy="1248777"/>
          </a:xfrm>
          <a:prstGeom prst="rect">
            <a:avLst/>
          </a:prstGeom>
          <a:ln>
            <a:noFill/>
          </a:ln>
          <a:effectLst>
            <a:softEdge rad="112500"/>
          </a:effectLst>
        </p:spPr>
      </p:pic>
      <p:sp>
        <p:nvSpPr>
          <p:cNvPr id="27" name="正方形/長方形 26"/>
          <p:cNvSpPr/>
          <p:nvPr/>
        </p:nvSpPr>
        <p:spPr>
          <a:xfrm>
            <a:off x="577348" y="4076653"/>
            <a:ext cx="2819391" cy="59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からの給電による音楽ライブや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rotWithShape="1">
          <a:blip r:embed="rId3" cstate="print">
            <a:extLst>
              <a:ext uri="{28A0092B-C50C-407E-A947-70E740481C1C}">
                <a14:useLocalDpi xmlns:a14="http://schemas.microsoft.com/office/drawing/2010/main" val="0"/>
              </a:ext>
            </a:extLst>
          </a:blip>
          <a:srcRect l="3506" t="6430" r="2048" b="21574"/>
          <a:stretch/>
        </p:blipFill>
        <p:spPr>
          <a:xfrm>
            <a:off x="1375517" y="4957791"/>
            <a:ext cx="2078230" cy="1188184"/>
          </a:xfrm>
          <a:prstGeom prst="rect">
            <a:avLst/>
          </a:prstGeom>
          <a:ln>
            <a:noFill/>
          </a:ln>
          <a:effectLst>
            <a:softEdge rad="112500"/>
          </a:effectLst>
        </p:spPr>
      </p:pic>
      <p:pic>
        <p:nvPicPr>
          <p:cNvPr id="34" name="図 33">
            <a:extLst>
              <a:ext uri="{FF2B5EF4-FFF2-40B4-BE49-F238E27FC236}">
                <a16:creationId xmlns:a16="http://schemas.microsoft.com/office/drawing/2014/main" id="{1A784E50-9872-420F-9A6D-98F5484B3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725"/>
          <a:stretch/>
        </p:blipFill>
        <p:spPr>
          <a:xfrm>
            <a:off x="6538808" y="4469720"/>
            <a:ext cx="2023492" cy="1376587"/>
          </a:xfrm>
          <a:prstGeom prst="rect">
            <a:avLst/>
          </a:prstGeom>
        </p:spPr>
      </p:pic>
      <p:sp>
        <p:nvSpPr>
          <p:cNvPr id="35" name="テキスト ボックス 34">
            <a:extLst>
              <a:ext uri="{FF2B5EF4-FFF2-40B4-BE49-F238E27FC236}">
                <a16:creationId xmlns:a16="http://schemas.microsoft.com/office/drawing/2014/main" id="{CDC16D71-D3C6-4D0A-8896-554583F41CC0}"/>
              </a:ext>
            </a:extLst>
          </p:cNvPr>
          <p:cNvSpPr txBox="1"/>
          <p:nvPr/>
        </p:nvSpPr>
        <p:spPr>
          <a:xfrm>
            <a:off x="6846615" y="4130700"/>
            <a:ext cx="3325151" cy="67710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避難所等でのＦＣＶ活用例の実演</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ja-JP" altLang="en-US" sz="1400" b="1" u="sng" dirty="0"/>
              <a:t>電気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を供給</a:t>
            </a:r>
            <a:r>
              <a:rPr lang="ja-JP" altLang="en-US" sz="1400" u="sng" dirty="0"/>
              <a:t>　</a:t>
            </a:r>
            <a:endParaRPr lang="en-US" altLang="ja-JP" sz="1400" u="sng" dirty="0"/>
          </a:p>
        </p:txBody>
      </p:sp>
      <p:pic>
        <p:nvPicPr>
          <p:cNvPr id="36" name="図 35"/>
          <p:cNvPicPr>
            <a:picLocks noChangeAspect="1"/>
          </p:cNvPicPr>
          <p:nvPr/>
        </p:nvPicPr>
        <p:blipFill rotWithShape="1">
          <a:blip r:embed="rId5" cstate="print">
            <a:extLst>
              <a:ext uri="{28A0092B-C50C-407E-A947-70E740481C1C}">
                <a14:useLocalDpi xmlns:a14="http://schemas.microsoft.com/office/drawing/2010/main" val="0"/>
              </a:ext>
            </a:extLst>
          </a:blip>
          <a:srcRect l="9384" t="10025" r="8688" b="13650"/>
          <a:stretch/>
        </p:blipFill>
        <p:spPr>
          <a:xfrm>
            <a:off x="3782040" y="4383939"/>
            <a:ext cx="2387543" cy="1648231"/>
          </a:xfrm>
          <a:prstGeom prst="rect">
            <a:avLst/>
          </a:prstGeom>
        </p:spPr>
      </p:pic>
      <p:sp>
        <p:nvSpPr>
          <p:cNvPr id="37" name="正方形/長方形 36"/>
          <p:cNvSpPr/>
          <p:nvPr/>
        </p:nvSpPr>
        <p:spPr>
          <a:xfrm>
            <a:off x="4069850" y="6019332"/>
            <a:ext cx="2934247" cy="253916"/>
          </a:xfrm>
          <a:prstGeom prst="rect">
            <a:avLst/>
          </a:prstGeom>
          <a:solidFill>
            <a:schemeClr val="bg1"/>
          </a:solidFill>
          <a:effectLst>
            <a:softEdge rad="31750"/>
          </a:effectLst>
        </p:spPr>
        <p:txBody>
          <a:bodyPr wrap="square">
            <a:spAutoFit/>
          </a:bodyPr>
          <a:lstStyle/>
          <a:p>
            <a:r>
              <a:rPr lang="ja-JP" altLang="en-US" sz="1050" dirty="0">
                <a:latin typeface="ＭＳ Ｐ明朝" panose="02020600040205080304" pitchFamily="18" charset="-128"/>
                <a:ea typeface="ＭＳ Ｐ明朝" panose="02020600040205080304" pitchFamily="18" charset="-128"/>
              </a:rPr>
              <a:t>出典：国土交通省九州運輸局ホームページ</a:t>
            </a:r>
          </a:p>
        </p:txBody>
      </p:sp>
      <p:sp>
        <p:nvSpPr>
          <p:cNvPr id="39" name="正方形/長方形 38"/>
          <p:cNvSpPr/>
          <p:nvPr/>
        </p:nvSpPr>
        <p:spPr>
          <a:xfrm>
            <a:off x="3748232" y="4051636"/>
            <a:ext cx="2819391" cy="440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小学校等でのＦＣＶの実体験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84339" y="2232011"/>
            <a:ext cx="1609550" cy="292388"/>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（活用</a:t>
            </a:r>
            <a:r>
              <a:rPr kumimoji="1" lang="ja-JP" altLang="en-US" sz="1300" dirty="0">
                <a:latin typeface="Meiryo UI" panose="020B0604030504040204" pitchFamily="50" charset="-128"/>
                <a:ea typeface="Meiryo UI" panose="020B0604030504040204" pitchFamily="50" charset="-128"/>
              </a:rPr>
              <a:t>イメージ</a:t>
            </a:r>
            <a:r>
              <a:rPr kumimoji="1" lang="ja-JP" altLang="en-US" sz="1200" dirty="0">
                <a:latin typeface="Meiryo UI" panose="020B0604030504040204" pitchFamily="50" charset="-128"/>
                <a:ea typeface="Meiryo UI" panose="020B0604030504040204" pitchFamily="50" charset="-128"/>
              </a:rPr>
              <a:t>）</a:t>
            </a:r>
          </a:p>
        </p:txBody>
      </p:sp>
      <p:pic>
        <p:nvPicPr>
          <p:cNvPr id="38" name="図 37">
            <a:extLst>
              <a:ext uri="{FF2B5EF4-FFF2-40B4-BE49-F238E27FC236}">
                <a16:creationId xmlns:a16="http://schemas.microsoft.com/office/drawing/2014/main" id="{40B96500-53CD-4233-B945-80E4A67B6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458" y="2122175"/>
            <a:ext cx="4497032" cy="1512000"/>
          </a:xfrm>
          <a:prstGeom prst="rect">
            <a:avLst/>
          </a:prstGeom>
        </p:spPr>
      </p:pic>
      <p:pic>
        <p:nvPicPr>
          <p:cNvPr id="52" name="図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3630" y="5717758"/>
            <a:ext cx="2076036" cy="698009"/>
          </a:xfrm>
          <a:prstGeom prst="trapezoid">
            <a:avLst>
              <a:gd name="adj" fmla="val 9117"/>
            </a:avLst>
          </a:prstGeom>
        </p:spPr>
      </p:pic>
      <p:sp>
        <p:nvSpPr>
          <p:cNvPr id="53" name="正方形/長方形 52">
            <a:extLst>
              <a:ext uri="{FF2B5EF4-FFF2-40B4-BE49-F238E27FC236}">
                <a16:creationId xmlns:a16="http://schemas.microsoft.com/office/drawing/2014/main" id="{DFEB6E33-5D78-48BD-A0DE-DC78BCD826C7}"/>
              </a:ext>
            </a:extLst>
          </p:cNvPr>
          <p:cNvSpPr/>
          <p:nvPr/>
        </p:nvSpPr>
        <p:spPr>
          <a:xfrm rot="5400000">
            <a:off x="6748401" y="5803066"/>
            <a:ext cx="216890" cy="181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rgbClr val="FF0000"/>
              </a:solidFill>
            </a:endParaRPr>
          </a:p>
        </p:txBody>
      </p:sp>
      <p:sp>
        <p:nvSpPr>
          <p:cNvPr id="54" name="フリーフォーム: 図形 18">
            <a:extLst>
              <a:ext uri="{FF2B5EF4-FFF2-40B4-BE49-F238E27FC236}">
                <a16:creationId xmlns:a16="http://schemas.microsoft.com/office/drawing/2014/main" id="{2AEF10A6-89F7-4ABD-8B32-87717B26B598}"/>
              </a:ext>
            </a:extLst>
          </p:cNvPr>
          <p:cNvSpPr/>
          <p:nvPr/>
        </p:nvSpPr>
        <p:spPr>
          <a:xfrm rot="338265">
            <a:off x="6879011" y="5956303"/>
            <a:ext cx="769424" cy="232001"/>
          </a:xfrm>
          <a:custGeom>
            <a:avLst/>
            <a:gdLst>
              <a:gd name="connsiteX0" fmla="*/ 504825 w 504825"/>
              <a:gd name="connsiteY0" fmla="*/ 130688 h 157628"/>
              <a:gd name="connsiteX1" fmla="*/ 257175 w 504825"/>
              <a:gd name="connsiteY1" fmla="*/ 149738 h 157628"/>
              <a:gd name="connsiteX2" fmla="*/ 238125 w 504825"/>
              <a:gd name="connsiteY2" fmla="*/ 16388 h 157628"/>
              <a:gd name="connsiteX3" fmla="*/ 0 w 504825"/>
              <a:gd name="connsiteY3" fmla="*/ 6863 h 157628"/>
            </a:gdLst>
            <a:ahLst/>
            <a:cxnLst>
              <a:cxn ang="0">
                <a:pos x="connsiteX0" y="connsiteY0"/>
              </a:cxn>
              <a:cxn ang="0">
                <a:pos x="connsiteX1" y="connsiteY1"/>
              </a:cxn>
              <a:cxn ang="0">
                <a:pos x="connsiteX2" y="connsiteY2"/>
              </a:cxn>
              <a:cxn ang="0">
                <a:pos x="connsiteX3" y="connsiteY3"/>
              </a:cxn>
            </a:cxnLst>
            <a:rect l="l" t="t" r="r" b="b"/>
            <a:pathLst>
              <a:path w="504825" h="157628">
                <a:moveTo>
                  <a:pt x="504825" y="130688"/>
                </a:moveTo>
                <a:cubicBezTo>
                  <a:pt x="403225" y="149738"/>
                  <a:pt x="301625" y="168788"/>
                  <a:pt x="257175" y="149738"/>
                </a:cubicBezTo>
                <a:cubicBezTo>
                  <a:pt x="212725" y="130688"/>
                  <a:pt x="280987" y="40200"/>
                  <a:pt x="238125" y="16388"/>
                </a:cubicBezTo>
                <a:cubicBezTo>
                  <a:pt x="195262" y="-7425"/>
                  <a:pt x="97631" y="-281"/>
                  <a:pt x="0" y="686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rgbClr val="FF0000"/>
              </a:solidFill>
            </a:endParaRPr>
          </a:p>
        </p:txBody>
      </p:sp>
      <p:sp>
        <p:nvSpPr>
          <p:cNvPr id="55" name="正方形/長方形 54">
            <a:extLst>
              <a:ext uri="{FF2B5EF4-FFF2-40B4-BE49-F238E27FC236}">
                <a16:creationId xmlns:a16="http://schemas.microsoft.com/office/drawing/2014/main" id="{F0C1C004-696B-46E3-91CF-BDDDDE183780}"/>
              </a:ext>
            </a:extLst>
          </p:cNvPr>
          <p:cNvSpPr/>
          <p:nvPr/>
        </p:nvSpPr>
        <p:spPr>
          <a:xfrm rot="5207937">
            <a:off x="6994848" y="5785671"/>
            <a:ext cx="653043"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3600" b="1" dirty="0">
                <a:ln/>
                <a:solidFill>
                  <a:srgbClr val="FF0000"/>
                </a:solidFill>
                <a:sym typeface="Webdings" panose="05030102010509060703" pitchFamily="18" charset="2"/>
              </a:rPr>
              <a:t></a:t>
            </a:r>
            <a:endParaRPr lang="ja-JP" altLang="en-US" sz="3600" b="1" dirty="0">
              <a:ln/>
              <a:solidFill>
                <a:srgbClr val="FF0000"/>
              </a:solidFill>
            </a:endParaRPr>
          </a:p>
        </p:txBody>
      </p:sp>
      <p:cxnSp>
        <p:nvCxnSpPr>
          <p:cNvPr id="56" name="直線コネクタ 55"/>
          <p:cNvCxnSpPr/>
          <p:nvPr/>
        </p:nvCxnSpPr>
        <p:spPr>
          <a:xfrm flipH="1">
            <a:off x="6856846" y="5643353"/>
            <a:ext cx="13905" cy="340166"/>
          </a:xfrm>
          <a:prstGeom prst="line">
            <a:avLst/>
          </a:prstGeom>
          <a:ln w="85725" cmpd="dbl"/>
        </p:spPr>
        <p:style>
          <a:lnRef idx="3">
            <a:schemeClr val="accent1"/>
          </a:lnRef>
          <a:fillRef idx="0">
            <a:schemeClr val="accent1"/>
          </a:fillRef>
          <a:effectRef idx="2">
            <a:schemeClr val="accent1"/>
          </a:effectRef>
          <a:fontRef idx="minor">
            <a:schemeClr val="tx1"/>
          </a:fontRef>
        </p:style>
      </p:cxnSp>
      <p:sp>
        <p:nvSpPr>
          <p:cNvPr id="32" name="角丸四角形 22">
            <a:extLst>
              <a:ext uri="{FF2B5EF4-FFF2-40B4-BE49-F238E27FC236}">
                <a16:creationId xmlns:a16="http://schemas.microsoft.com/office/drawing/2014/main" id="{52D12F98-A2BF-44CB-AAB3-B4D2F5599E55}"/>
              </a:ext>
            </a:extLst>
          </p:cNvPr>
          <p:cNvSpPr/>
          <p:nvPr/>
        </p:nvSpPr>
        <p:spPr>
          <a:xfrm>
            <a:off x="737322"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市内イベントで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22">
            <a:extLst>
              <a:ext uri="{FF2B5EF4-FFF2-40B4-BE49-F238E27FC236}">
                <a16:creationId xmlns:a16="http://schemas.microsoft.com/office/drawing/2014/main" id="{52D12F98-A2BF-44CB-AAB3-B4D2F5599E55}"/>
              </a:ext>
            </a:extLst>
          </p:cNvPr>
          <p:cNvSpPr/>
          <p:nvPr/>
        </p:nvSpPr>
        <p:spPr>
          <a:xfrm>
            <a:off x="3859551"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体験型講座等で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22">
            <a:extLst>
              <a:ext uri="{FF2B5EF4-FFF2-40B4-BE49-F238E27FC236}">
                <a16:creationId xmlns:a16="http://schemas.microsoft.com/office/drawing/2014/main" id="{52D12F98-A2BF-44CB-AAB3-B4D2F5599E55}"/>
              </a:ext>
            </a:extLst>
          </p:cNvPr>
          <p:cNvSpPr/>
          <p:nvPr/>
        </p:nvSpPr>
        <p:spPr>
          <a:xfrm>
            <a:off x="7004097" y="3758611"/>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防災訓練等で</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28709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2" y="591671"/>
            <a:ext cx="9767553" cy="621254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89798" y="705848"/>
            <a:ext cx="3966608"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ナッジを活用した啓発による省エネの促進</a:t>
            </a:r>
          </a:p>
        </p:txBody>
      </p:sp>
      <p:sp>
        <p:nvSpPr>
          <p:cNvPr id="33" name="テキスト ボックス 28"/>
          <p:cNvSpPr txBox="1">
            <a:spLocks noChangeArrowheads="1"/>
          </p:cNvSpPr>
          <p:nvPr/>
        </p:nvSpPr>
        <p:spPr bwMode="auto">
          <a:xfrm>
            <a:off x="390938" y="1138502"/>
            <a:ext cx="85333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◆大阪府では費用対</a:t>
            </a:r>
            <a:r>
              <a:rPr lang="ja-JP" altLang="en-US" b="0" i="0" dirty="0">
                <a:latin typeface="Meiryo UI" pitchFamily="50" charset="-128"/>
                <a:ea typeface="Meiryo UI" pitchFamily="50" charset="-128"/>
                <a:cs typeface="Meiryo UI" pitchFamily="50" charset="-128"/>
              </a:rPr>
              <a:t>効果の高い手法として着目されている「ナッジ」を含む行動科学の知見を活用した啓発により、府民の省エネの取組みを効果的に促進します。</a:t>
            </a:r>
            <a:endParaRPr lang="en-US" altLang="ja-JP" b="0" i="0" dirty="0">
              <a:latin typeface="Meiryo UI" pitchFamily="50" charset="-128"/>
              <a:ea typeface="Meiryo UI" pitchFamily="50" charset="-128"/>
              <a:cs typeface="Meiryo UI" pitchFamily="50" charset="-128"/>
            </a:endParaRPr>
          </a:p>
        </p:txBody>
      </p:sp>
      <p:sp>
        <p:nvSpPr>
          <p:cNvPr id="34" name="正方形/長方形 33"/>
          <p:cNvSpPr/>
          <p:nvPr/>
        </p:nvSpPr>
        <p:spPr>
          <a:xfrm>
            <a:off x="572031" y="1648987"/>
            <a:ext cx="5546381" cy="36933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2018</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転入・転居者へのナッジを活用した啓発による省エネ行動変容の検証</a:t>
            </a:r>
            <a:endParaRPr lang="en-US" altLang="ja-JP" sz="1200" b="1"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r>
              <a:rPr lang="ja-JP" altLang="en-US" sz="1200" dirty="0">
                <a:solidFill>
                  <a:schemeClr val="tx1"/>
                </a:solidFill>
                <a:latin typeface="Meiryo UI" pitchFamily="50" charset="-128"/>
                <a:ea typeface="Meiryo UI" pitchFamily="50" charset="-128"/>
              </a:rPr>
              <a:t>消費者のエネルギーへの関心が高まるタイミングである引っ越し時に着目し、ナッジを活用した啓発により、府民の省エネ行動の変容を検証する取組みを、吹田市及び大阪府地球温暖化防止活動推進センター（一般財団法人大阪府みどり公社）と連携して実施。</a:t>
            </a:r>
            <a:endParaRPr lang="en-US" altLang="ja-JP" sz="1200"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endParaRPr lang="ja-JP" altLang="en-US" sz="11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2019</a:t>
            </a:r>
            <a:r>
              <a:rPr lang="ja-JP" altLang="en-US" sz="1200" dirty="0" smtClean="0">
                <a:solidFill>
                  <a:schemeClr val="tx1"/>
                </a:solidFill>
                <a:latin typeface="Meiryo UI" pitchFamily="50" charset="-128"/>
                <a:ea typeface="Meiryo UI" pitchFamily="50" charset="-128"/>
              </a:rPr>
              <a:t>年度～</a:t>
            </a:r>
            <a:r>
              <a:rPr lang="en-US" altLang="ja-JP" sz="1200" dirty="0" smtClean="0">
                <a:solidFill>
                  <a:schemeClr val="tx1"/>
                </a:solidFill>
                <a:latin typeface="Meiryo UI" pitchFamily="50" charset="-128"/>
                <a:ea typeface="Meiryo UI" pitchFamily="50" charset="-128"/>
              </a:rPr>
              <a:t>2021</a:t>
            </a:r>
            <a:r>
              <a:rPr lang="ja-JP" altLang="en-US" sz="1200" dirty="0" smtClean="0">
                <a:solidFill>
                  <a:schemeClr val="tx1"/>
                </a:solidFill>
                <a:latin typeface="Meiryo UI" pitchFamily="50" charset="-128"/>
                <a:ea typeface="Meiryo UI" pitchFamily="50" charset="-128"/>
              </a:rPr>
              <a:t>年度実績</a:t>
            </a:r>
            <a:r>
              <a:rPr lang="ja-JP" altLang="en-US" sz="1200" dirty="0">
                <a:solidFill>
                  <a:schemeClr val="tx1"/>
                </a:solidFill>
                <a:latin typeface="Meiryo UI" pitchFamily="50" charset="-128"/>
                <a:ea typeface="Meiryo UI" pitchFamily="50" charset="-128"/>
              </a:rPr>
              <a:t>＞</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府内市町村における転入・転居者への啓発キャンペーン</a:t>
            </a:r>
            <a:endParaRPr lang="en-US" altLang="ja-JP" sz="1200" b="1"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ja-JP" altLang="en-US" sz="1200" dirty="0">
                <a:solidFill>
                  <a:schemeClr val="tx1"/>
                </a:solidFill>
                <a:latin typeface="Meiryo UI" pitchFamily="50" charset="-128"/>
                <a:ea typeface="Meiryo UI" pitchFamily="50" charset="-128"/>
              </a:rPr>
              <a:t>転入・転居者へのナッジを活用した啓発による省エネ行動変容の検証の結果</a:t>
            </a:r>
            <a:r>
              <a:rPr lang="ja-JP" altLang="en-US" sz="1200" dirty="0" smtClean="0">
                <a:solidFill>
                  <a:schemeClr val="tx1"/>
                </a:solidFill>
                <a:latin typeface="Meiryo UI" pitchFamily="50" charset="-128"/>
                <a:ea typeface="Meiryo UI" pitchFamily="50" charset="-128"/>
              </a:rPr>
              <a:t>を</a:t>
            </a:r>
            <a:r>
              <a:rPr lang="ja-JP" altLang="en-US" sz="1200" dirty="0">
                <a:solidFill>
                  <a:schemeClr val="tx1"/>
                </a:solidFill>
                <a:latin typeface="Meiryo UI" pitchFamily="50" charset="-128"/>
                <a:ea typeface="Meiryo UI" pitchFamily="50" charset="-128"/>
              </a:rPr>
              <a:t>　</a:t>
            </a:r>
            <a:r>
              <a:rPr lang="ja-JP" altLang="en-US" sz="1200" dirty="0" smtClean="0">
                <a:solidFill>
                  <a:schemeClr val="tx1"/>
                </a:solidFill>
                <a:latin typeface="Meiryo UI" pitchFamily="50" charset="-128"/>
                <a:ea typeface="Meiryo UI" pitchFamily="50" charset="-128"/>
              </a:rPr>
              <a:t>踏まえ</a:t>
            </a:r>
            <a:r>
              <a:rPr lang="ja-JP" altLang="en-US" sz="1200" dirty="0">
                <a:solidFill>
                  <a:schemeClr val="tx1"/>
                </a:solidFill>
                <a:latin typeface="Meiryo UI" pitchFamily="50" charset="-128"/>
                <a:ea typeface="Meiryo UI" pitchFamily="50" charset="-128"/>
              </a:rPr>
              <a:t>、引っ越しが多いと考えられる時期（</a:t>
            </a:r>
            <a:r>
              <a:rPr lang="en-US" altLang="ja-JP" sz="1200" dirty="0">
                <a:solidFill>
                  <a:schemeClr val="tx1"/>
                </a:solidFill>
                <a:latin typeface="Meiryo UI" pitchFamily="50" charset="-128"/>
                <a:ea typeface="Meiryo UI" pitchFamily="50" charset="-128"/>
              </a:rPr>
              <a:t>3</a:t>
            </a:r>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4</a:t>
            </a:r>
            <a:r>
              <a:rPr lang="ja-JP" altLang="en-US" sz="1200" dirty="0">
                <a:solidFill>
                  <a:schemeClr val="tx1"/>
                </a:solidFill>
                <a:latin typeface="Meiryo UI" pitchFamily="50" charset="-128"/>
                <a:ea typeface="Meiryo UI" pitchFamily="50" charset="-128"/>
              </a:rPr>
              <a:t>月頃）に、府内市町と連携して、転入・転居者向けに啓発リーフレットの配付を行うことにより、省エネ行動を効果的に促す啓発キャンペーンを実施</a:t>
            </a:r>
            <a:r>
              <a:rPr lang="ja-JP" altLang="en-US" sz="1200" dirty="0" smtClean="0">
                <a:solidFill>
                  <a:schemeClr val="tx1"/>
                </a:solidFill>
                <a:latin typeface="Meiryo UI" pitchFamily="50" charset="-128"/>
                <a:ea typeface="Meiryo UI" pitchFamily="50" charset="-128"/>
              </a:rPr>
              <a:t>。</a:t>
            </a:r>
            <a:endParaRPr lang="en-US" altLang="ja-JP" sz="1200" dirty="0" smtClean="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en-US" altLang="ja-JP" sz="1200" dirty="0" smtClean="0">
                <a:solidFill>
                  <a:schemeClr val="tx1"/>
                </a:solidFill>
                <a:latin typeface="Meiryo UI" pitchFamily="50" charset="-128"/>
                <a:ea typeface="Meiryo UI" pitchFamily="50" charset="-128"/>
              </a:rPr>
              <a:t>2021</a:t>
            </a:r>
            <a:r>
              <a:rPr lang="ja-JP" altLang="en-US" sz="1200" dirty="0" smtClean="0">
                <a:solidFill>
                  <a:schemeClr val="tx1"/>
                </a:solidFill>
                <a:latin typeface="Meiryo UI" pitchFamily="50" charset="-128"/>
                <a:ea typeface="Meiryo UI" pitchFamily="50" charset="-128"/>
              </a:rPr>
              <a:t>年度からはより幅広く転入・転居者にアプローチするため、不動産事業者とも連携して啓発キャンペーンを実施。</a:t>
            </a:r>
            <a:endParaRPr lang="en-US" altLang="ja-JP" sz="1200" dirty="0">
              <a:solidFill>
                <a:schemeClr val="tx1"/>
              </a:solidFill>
              <a:latin typeface="Meiryo UI" pitchFamily="50" charset="-128"/>
              <a:ea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6501222" y="5237283"/>
            <a:ext cx="2941299" cy="307777"/>
          </a:xfrm>
          <a:prstGeom prst="rect">
            <a:avLst/>
          </a:prstGeom>
          <a:noFill/>
        </p:spPr>
        <p:txBody>
          <a:bodyPr wrap="square" lIns="0" tIns="0" rIns="0" bIns="0" rtlCol="0" anchor="ctr" anchorCtr="1">
            <a:spAutoFit/>
          </a:bodyPr>
          <a:lstStyle/>
          <a:p>
            <a:pPr marL="87313" indent="-87313" algn="ctr"/>
            <a:r>
              <a:rPr lang="en-US" altLang="ja-JP" sz="1000" dirty="0" smtClean="0">
                <a:latin typeface="Meiryo UI" pitchFamily="50" charset="-128"/>
                <a:ea typeface="Meiryo UI" pitchFamily="50" charset="-128"/>
                <a:cs typeface="Meiryo UI" pitchFamily="50" charset="-128"/>
              </a:rPr>
              <a:t>2021</a:t>
            </a:r>
            <a:r>
              <a:rPr lang="ja-JP" altLang="en-US" sz="1000" dirty="0" smtClean="0">
                <a:latin typeface="Meiryo UI" pitchFamily="50" charset="-128"/>
                <a:ea typeface="Meiryo UI" pitchFamily="50" charset="-128"/>
                <a:cs typeface="Meiryo UI" pitchFamily="50" charset="-128"/>
              </a:rPr>
              <a:t>年度版 </a:t>
            </a:r>
            <a:r>
              <a:rPr lang="ja-JP" altLang="en-US" sz="1000" dirty="0">
                <a:latin typeface="Meiryo UI" pitchFamily="50" charset="-128"/>
                <a:ea typeface="Meiryo UI" pitchFamily="50" charset="-128"/>
                <a:cs typeface="Meiryo UI" pitchFamily="50" charset="-128"/>
              </a:rPr>
              <a:t>転入・転出者向け啓発リーフレット</a:t>
            </a:r>
            <a:endParaRPr lang="en-US" altLang="ja-JP" sz="1000" dirty="0">
              <a:latin typeface="Meiryo UI" pitchFamily="50" charset="-128"/>
              <a:ea typeface="Meiryo UI" pitchFamily="50" charset="-128"/>
              <a:cs typeface="Meiryo UI" pitchFamily="50" charset="-128"/>
            </a:endParaRPr>
          </a:p>
          <a:p>
            <a:pPr marL="87313" indent="-87313" algn="ctr"/>
            <a:r>
              <a:rPr lang="ja-JP" altLang="en-US" sz="1000" dirty="0">
                <a:latin typeface="Meiryo UI" pitchFamily="50" charset="-128"/>
                <a:ea typeface="Meiryo UI" pitchFamily="50" charset="-128"/>
                <a:cs typeface="Meiryo UI" pitchFamily="50" charset="-128"/>
              </a:rPr>
              <a:t>上：表紙・裏表紙　　下：内面</a:t>
            </a:r>
          </a:p>
        </p:txBody>
      </p:sp>
      <p:graphicFrame>
        <p:nvGraphicFramePr>
          <p:cNvPr id="52" name="表 51">
            <a:extLst>
              <a:ext uri="{FF2B5EF4-FFF2-40B4-BE49-F238E27FC236}">
                <a16:creationId xmlns:a16="http://schemas.microsoft.com/office/drawing/2014/main" id="{C5BC3B00-15BD-48E8-BC5D-6CA16DD7DD90}"/>
              </a:ext>
            </a:extLst>
          </p:cNvPr>
          <p:cNvGraphicFramePr>
            <a:graphicFrameLocks noGrp="1"/>
          </p:cNvGraphicFramePr>
          <p:nvPr>
            <p:extLst>
              <p:ext uri="{D42A27DB-BD31-4B8C-83A1-F6EECF244321}">
                <p14:modId xmlns:p14="http://schemas.microsoft.com/office/powerpoint/2010/main" val="87944507"/>
              </p:ext>
            </p:extLst>
          </p:nvPr>
        </p:nvGraphicFramePr>
        <p:xfrm>
          <a:off x="1303185" y="4450150"/>
          <a:ext cx="3657015" cy="731520"/>
        </p:xfrm>
        <a:graphic>
          <a:graphicData uri="http://schemas.openxmlformats.org/drawingml/2006/table">
            <a:tbl>
              <a:tblPr firstRow="1" bandRow="1">
                <a:tableStyleId>{5940675A-B579-460E-94D1-54222C63F5DA}</a:tableStyleId>
              </a:tblPr>
              <a:tblGrid>
                <a:gridCol w="1389054">
                  <a:extLst>
                    <a:ext uri="{9D8B030D-6E8A-4147-A177-3AD203B41FA5}">
                      <a16:colId xmlns:a16="http://schemas.microsoft.com/office/drawing/2014/main" val="3757262113"/>
                    </a:ext>
                  </a:extLst>
                </a:gridCol>
                <a:gridCol w="755987">
                  <a:extLst>
                    <a:ext uri="{9D8B030D-6E8A-4147-A177-3AD203B41FA5}">
                      <a16:colId xmlns:a16="http://schemas.microsoft.com/office/drawing/2014/main" val="69189745"/>
                    </a:ext>
                  </a:extLst>
                </a:gridCol>
                <a:gridCol w="755987">
                  <a:extLst>
                    <a:ext uri="{9D8B030D-6E8A-4147-A177-3AD203B41FA5}">
                      <a16:colId xmlns:a16="http://schemas.microsoft.com/office/drawing/2014/main" val="189663947"/>
                    </a:ext>
                  </a:extLst>
                </a:gridCol>
                <a:gridCol w="755987">
                  <a:extLst>
                    <a:ext uri="{9D8B030D-6E8A-4147-A177-3AD203B41FA5}">
                      <a16:colId xmlns:a16="http://schemas.microsoft.com/office/drawing/2014/main" val="2630957293"/>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連携市町村数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作成部数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15,500</a:t>
                      </a:r>
                    </a:p>
                  </a:txBody>
                  <a:tcPr anchor="ctr"/>
                </a:tc>
                <a:tc>
                  <a:txBody>
                    <a:bodyPr/>
                    <a:lstStyle/>
                    <a:p>
                      <a:pPr lvl="0" algn="ctr">
                        <a:buNone/>
                      </a:pPr>
                      <a:r>
                        <a:rPr lang="en-US" sz="1000" b="0" i="0" u="none" strike="noStrike" noProof="0" dirty="0">
                          <a:solidFill>
                            <a:schemeClr val="tx1"/>
                          </a:solidFill>
                          <a:latin typeface="Meiryo UI"/>
                        </a:rPr>
                        <a:t>24,200</a:t>
                      </a:r>
                      <a:endParaRPr kumimoji="1" lang="ja-JP" altLang="en-US" dirty="0">
                        <a:solidFill>
                          <a:schemeClr val="tx1"/>
                        </a:solidFill>
                      </a:endParaRPr>
                    </a:p>
                  </a:txBody>
                  <a:tcPr anchor="ctr"/>
                </a:tc>
                <a:tc>
                  <a:txBody>
                    <a:bodyPr/>
                    <a:lstStyle/>
                    <a:p>
                      <a:pPr lvl="0" algn="ctr">
                        <a:buNone/>
                      </a:pPr>
                      <a:r>
                        <a:rPr kumimoji="1" lang="en-US" altLang="ja-JP" sz="1000" dirty="0" smtClean="0">
                          <a:solidFill>
                            <a:schemeClr val="tx1"/>
                          </a:solidFill>
                          <a:latin typeface="Meiryo UI" panose="020B0604030504040204" pitchFamily="50" charset="-128"/>
                          <a:ea typeface="Meiryo UI" panose="020B0604030504040204" pitchFamily="50" charset="-128"/>
                        </a:rPr>
                        <a:t>28,000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bl>
          </a:graphicData>
        </a:graphic>
      </p:graphicFrame>
      <p:sp>
        <p:nvSpPr>
          <p:cNvPr id="2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7" name="円/楕円 30">
            <a:extLst>
              <a:ext uri="{FF2B5EF4-FFF2-40B4-BE49-F238E27FC236}">
                <a16:creationId xmlns:a16="http://schemas.microsoft.com/office/drawing/2014/main" id="{9A1315E2-A7BF-410B-860E-988E8CCE87D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4189659" y="739660"/>
            <a:ext cx="2172424"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B1C255F4-5DE6-4C09-B2EF-1401765BE767}"/>
              </a:ext>
            </a:extLst>
          </p:cNvPr>
          <p:cNvSpPr/>
          <p:nvPr/>
        </p:nvSpPr>
        <p:spPr>
          <a:xfrm>
            <a:off x="358191" y="5545014"/>
            <a:ext cx="6755303" cy="492443"/>
          </a:xfrm>
          <a:prstGeom prst="rect">
            <a:avLst/>
          </a:prstGeom>
        </p:spPr>
        <p:txBody>
          <a:bodyPr wrap="square">
            <a:spAutoFit/>
          </a:bodyPr>
          <a:lstStyle/>
          <a:p>
            <a:pPr marL="179388" indent="-179388"/>
            <a:r>
              <a:rPr lang="ja-JP" altLang="en-US" sz="1300" dirty="0" smtClean="0">
                <a:latin typeface="Meiryo UI" panose="020B0604030504040204" pitchFamily="50" charset="-128"/>
                <a:ea typeface="Meiryo UI" panose="020B0604030504040204" pitchFamily="50" charset="-128"/>
              </a:rPr>
              <a:t>◆大阪市では令和</a:t>
            </a:r>
            <a:r>
              <a:rPr lang="ja-JP" altLang="en-US" sz="1300" dirty="0">
                <a:latin typeface="Meiryo UI" panose="020B0604030504040204" pitchFamily="50" charset="-128"/>
                <a:ea typeface="Meiryo UI" panose="020B0604030504040204" pitchFamily="50" charset="-128"/>
              </a:rPr>
              <a:t>３年度に実施した「ナッジを活用した新たなエネルギー社会の構築推進検討調査業務委託」の調査結果に基づき、ナッジに</a:t>
            </a:r>
            <a:r>
              <a:rPr lang="ja-JP" altLang="en-US" sz="1300" dirty="0" smtClean="0">
                <a:latin typeface="Meiryo UI" panose="020B0604030504040204" pitchFamily="50" charset="-128"/>
                <a:ea typeface="Meiryo UI" panose="020B0604030504040204" pitchFamily="50" charset="-128"/>
              </a:rPr>
              <a:t>関する理論を既存</a:t>
            </a:r>
            <a:r>
              <a:rPr lang="ja-JP" altLang="en-US" sz="1300" dirty="0">
                <a:latin typeface="Meiryo UI" panose="020B0604030504040204" pitchFamily="50" charset="-128"/>
                <a:ea typeface="Meiryo UI" panose="020B0604030504040204" pitchFamily="50" charset="-128"/>
              </a:rPr>
              <a:t>の各種啓発事業へ応用します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6590119" y="3398318"/>
            <a:ext cx="2517259" cy="1794601"/>
          </a:xfrm>
          <a:prstGeom prst="rect">
            <a:avLst/>
          </a:prstGeom>
          <a:ln>
            <a:solidFill>
              <a:schemeClr val="tx1">
                <a:lumMod val="50000"/>
                <a:lumOff val="50000"/>
              </a:schemeClr>
            </a:solidFill>
          </a:ln>
        </p:spPr>
      </p:pic>
      <p:pic>
        <p:nvPicPr>
          <p:cNvPr id="8" name="図 7"/>
          <p:cNvPicPr>
            <a:picLocks noChangeAspect="1"/>
          </p:cNvPicPr>
          <p:nvPr/>
        </p:nvPicPr>
        <p:blipFill>
          <a:blip r:embed="rId4"/>
          <a:stretch>
            <a:fillRect/>
          </a:stretch>
        </p:blipFill>
        <p:spPr>
          <a:xfrm>
            <a:off x="6590119" y="1537734"/>
            <a:ext cx="2517259" cy="1788060"/>
          </a:xfrm>
          <a:prstGeom prst="rect">
            <a:avLst/>
          </a:prstGeom>
          <a:ln>
            <a:solidFill>
              <a:schemeClr val="tx1">
                <a:lumMod val="50000"/>
                <a:lumOff val="50000"/>
              </a:schemeClr>
            </a:solidFill>
          </a:ln>
        </p:spPr>
      </p:pic>
      <p:sp>
        <p:nvSpPr>
          <p:cNvPr id="20" name="正方形/長方形 19">
            <a:extLst>
              <a:ext uri="{FF2B5EF4-FFF2-40B4-BE49-F238E27FC236}">
                <a16:creationId xmlns:a16="http://schemas.microsoft.com/office/drawing/2014/main" id="{3E16ABD0-0836-419D-A2B7-81FA8EC1CB2D}"/>
              </a:ext>
            </a:extLst>
          </p:cNvPr>
          <p:cNvSpPr/>
          <p:nvPr/>
        </p:nvSpPr>
        <p:spPr>
          <a:xfrm>
            <a:off x="507763" y="6143129"/>
            <a:ext cx="5854320" cy="56132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ナッジ（</a:t>
            </a:r>
            <a:r>
              <a:rPr lang="en-US" altLang="ja-JP" sz="1000" dirty="0">
                <a:solidFill>
                  <a:schemeClr val="tx1"/>
                </a:solidFill>
                <a:latin typeface="Meiryo UI" pitchFamily="50" charset="-128"/>
                <a:ea typeface="Meiryo UI" pitchFamily="50" charset="-128"/>
                <a:cs typeface="Meiryo UI" pitchFamily="50" charset="-128"/>
              </a:rPr>
              <a:t>nudge</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2003</a:t>
            </a:r>
            <a:r>
              <a:rPr lang="ja-JP" altLang="en-US" sz="1000" dirty="0">
                <a:solidFill>
                  <a:schemeClr val="tx1"/>
                </a:solidFill>
                <a:latin typeface="Meiryo UI" panose="020B0604030504040204" pitchFamily="50" charset="-128"/>
                <a:ea typeface="Meiryo UI" panose="020B0604030504040204" pitchFamily="50" charset="-128"/>
              </a:rPr>
              <a:t>年にアメリカのリチャード・セイラー教授らによって提唱された理論で、経済インセンティブではなく</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行動科学</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の知見に基づいて人々が社会、環境、自身にとってより良い行動を自発的に選択するよう促す政策手法のこと</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56857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089455"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2" name="角丸四角形 31"/>
          <p:cNvSpPr/>
          <p:nvPr/>
        </p:nvSpPr>
        <p:spPr>
          <a:xfrm>
            <a:off x="131250" y="712694"/>
            <a:ext cx="9655734" cy="566371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282755" y="1469719"/>
            <a:ext cx="9042574"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大阪市エコボランティア登録制度を運用し、環境保全活動のリーダーと</a:t>
            </a:r>
            <a:r>
              <a:rPr lang="ja-JP" altLang="en-US" b="0" i="0" dirty="0" smtClean="0">
                <a:latin typeface="Meiryo UI" panose="020B0604030504040204" pitchFamily="50" charset="-128"/>
                <a:ea typeface="Meiryo UI" panose="020B0604030504040204" pitchFamily="50" charset="-128"/>
              </a:rPr>
              <a:t>なる大阪市エコボランティアと協働して環境問題の解決に向けた様々な活動を</a:t>
            </a:r>
            <a:r>
              <a:rPr lang="ja-JP" altLang="en-US" b="0" i="0" dirty="0">
                <a:latin typeface="Meiryo UI" panose="020B0604030504040204" pitchFamily="50" charset="-128"/>
                <a:ea typeface="Meiryo UI" panose="020B0604030504040204" pitchFamily="50" charset="-128"/>
              </a:rPr>
              <a:t>推進して</a:t>
            </a:r>
            <a:r>
              <a:rPr lang="ja-JP" altLang="en-US" b="0" i="0" dirty="0" smtClean="0">
                <a:latin typeface="Meiryo UI" panose="020B0604030504040204" pitchFamily="50" charset="-128"/>
                <a:ea typeface="Meiryo UI" panose="020B0604030504040204" pitchFamily="50" charset="-128"/>
              </a:rPr>
              <a:t>います。</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endParaRPr lang="en-US" altLang="ja-JP" b="0" i="0" dirty="0">
              <a:latin typeface="Meiryo UI" panose="020B0604030504040204" pitchFamily="50" charset="-128"/>
              <a:ea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環境活動推進施設（愛称：なにわ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a:t>
            </a:r>
            <a:r>
              <a:rPr lang="ja-JP" altLang="en-US" b="0" i="0" dirty="0" smtClean="0">
                <a:latin typeface="Meiryo UI" pitchFamily="50" charset="-128"/>
                <a:ea typeface="Meiryo UI" pitchFamily="50" charset="-128"/>
                <a:cs typeface="Meiryo UI" pitchFamily="50" charset="-128"/>
              </a:rPr>
              <a:t>活動団体</a:t>
            </a:r>
            <a:r>
              <a:rPr lang="ja-JP" altLang="en-US" b="0" i="0" dirty="0">
                <a:latin typeface="Meiryo UI" pitchFamily="50" charset="-128"/>
                <a:ea typeface="Meiryo UI" pitchFamily="50" charset="-128"/>
                <a:cs typeface="Meiryo UI" pitchFamily="50" charset="-128"/>
              </a:rPr>
              <a:t>で構成されるおおさか環境ネットワークや大阪市エコボランティア等</a:t>
            </a:r>
            <a:r>
              <a:rPr lang="ja-JP" altLang="en-US" b="0" i="0" dirty="0" smtClean="0">
                <a:latin typeface="Meiryo UI" pitchFamily="50" charset="-128"/>
                <a:ea typeface="Meiryo UI" pitchFamily="50" charset="-128"/>
                <a:cs typeface="Meiryo UI" pitchFamily="50" charset="-128"/>
              </a:rPr>
              <a:t>の</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活動</a:t>
            </a:r>
            <a:r>
              <a:rPr lang="ja-JP" altLang="en-US" b="0" i="0" dirty="0">
                <a:latin typeface="Meiryo UI" pitchFamily="50" charset="-128"/>
                <a:ea typeface="Meiryo UI" pitchFamily="50" charset="-128"/>
                <a:cs typeface="Meiryo UI" pitchFamily="50" charset="-128"/>
              </a:rPr>
              <a:t>の場として提供します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市民、</a:t>
            </a:r>
            <a:r>
              <a:rPr lang="ja-JP" altLang="en-US" b="0" i="0" dirty="0" smtClean="0">
                <a:latin typeface="Meiryo UI" panose="020B0604030504040204" pitchFamily="50" charset="-128"/>
                <a:ea typeface="Meiryo UI" panose="020B0604030504040204" pitchFamily="50" charset="-128"/>
              </a:rPr>
              <a:t>環境</a:t>
            </a:r>
            <a:r>
              <a:rPr lang="en-US" altLang="ja-JP" b="0" i="0" dirty="0" smtClean="0">
                <a:latin typeface="Meiryo UI" panose="020B0604030504040204" pitchFamily="50" charset="-128"/>
                <a:ea typeface="Meiryo UI" panose="020B0604030504040204" pitchFamily="50" charset="-128"/>
              </a:rPr>
              <a:t>NGO/NPO</a:t>
            </a:r>
            <a:r>
              <a:rPr lang="ja-JP" altLang="en-US" b="0" i="0" dirty="0" err="1" smtClean="0">
                <a:latin typeface="Meiryo UI" panose="020B0604030504040204" pitchFamily="50" charset="-128"/>
                <a:ea typeface="Meiryo UI" panose="020B0604030504040204" pitchFamily="50" charset="-128"/>
              </a:rPr>
              <a:t>、</a:t>
            </a:r>
            <a:r>
              <a:rPr lang="ja-JP" altLang="en-US" b="0" i="0" dirty="0">
                <a:latin typeface="Meiryo UI" panose="020B0604030504040204" pitchFamily="50" charset="-128"/>
                <a:ea typeface="Meiryo UI" panose="020B0604030504040204" pitchFamily="50" charset="-128"/>
              </a:rPr>
              <a:t>事業者と行政との協働の枠組み「なにわ</a:t>
            </a:r>
            <a:r>
              <a:rPr lang="ja-JP" altLang="en-US" b="0" i="0" dirty="0" smtClean="0">
                <a:latin typeface="Meiryo UI" panose="020B0604030504040204" pitchFamily="50" charset="-128"/>
                <a:ea typeface="Meiryo UI" panose="020B0604030504040204" pitchFamily="50" charset="-128"/>
              </a:rPr>
              <a:t>エコ会議</a:t>
            </a:r>
            <a:r>
              <a:rPr lang="ja-JP" altLang="en-US" b="0" i="0" dirty="0">
                <a:latin typeface="Meiryo UI" panose="020B0604030504040204" pitchFamily="50" charset="-128"/>
                <a:ea typeface="Meiryo UI" panose="020B0604030504040204" pitchFamily="50" charset="-128"/>
              </a:rPr>
              <a:t>」を通じて、地球温暖化対策をはじめ、さまざまな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a:t>
            </a:r>
            <a:r>
              <a:rPr lang="ja-JP" altLang="en-US" b="0" i="0" dirty="0" smtClean="0">
                <a:latin typeface="Meiryo UI" pitchFamily="50" charset="-128"/>
                <a:ea typeface="Meiryo UI" pitchFamily="50" charset="-128"/>
                <a:cs typeface="Meiryo UI" pitchFamily="50" charset="-128"/>
              </a:rPr>
              <a:t>に取り組んで</a:t>
            </a:r>
            <a:r>
              <a:rPr lang="ja-JP" altLang="en-US" b="0" i="0" dirty="0">
                <a:latin typeface="Meiryo UI" pitchFamily="50" charset="-128"/>
                <a:ea typeface="Meiryo UI" pitchFamily="50" charset="-128"/>
                <a:cs typeface="Meiryo UI" pitchFamily="50" charset="-128"/>
              </a:rPr>
              <a:t>います。</a:t>
            </a:r>
          </a:p>
        </p:txBody>
      </p:sp>
      <p:sp>
        <p:nvSpPr>
          <p:cNvPr id="35" name="テキスト ボックス 34"/>
          <p:cNvSpPr txBox="1"/>
          <p:nvPr/>
        </p:nvSpPr>
        <p:spPr>
          <a:xfrm>
            <a:off x="271187" y="4020685"/>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37" name="テキスト ボックス 36"/>
          <p:cNvSpPr txBox="1"/>
          <p:nvPr/>
        </p:nvSpPr>
        <p:spPr>
          <a:xfrm>
            <a:off x="4451240" y="40167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3427359" y="980855"/>
            <a:ext cx="2399482"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smtClean="0">
                <a:latin typeface="Meiryo UI"/>
                <a:ea typeface="Meiryo UI"/>
                <a:cs typeface="Meiryo UI" pitchFamily="50" charset="-128"/>
              </a:rPr>
              <a:t>予算</a:t>
            </a:r>
            <a:r>
              <a:rPr lang="en-US" altLang="ja-JP" sz="1200" dirty="0" smtClean="0">
                <a:latin typeface="Meiryo UI"/>
                <a:ea typeface="Meiryo UI"/>
                <a:cs typeface="Meiryo UI" pitchFamily="50" charset="-128"/>
              </a:rPr>
              <a:t>44,763</a:t>
            </a:r>
            <a:r>
              <a:rPr lang="ja-JP" altLang="en-US" sz="1200" dirty="0" smtClean="0">
                <a:latin typeface="Meiryo UI"/>
                <a:ea typeface="Meiryo UI"/>
                <a:cs typeface="Meiryo UI" pitchFamily="50" charset="-128"/>
              </a:rPr>
              <a:t>千円</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graphicFrame>
        <p:nvGraphicFramePr>
          <p:cNvPr id="41" name="表 40">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2568254034"/>
              </p:ext>
            </p:extLst>
          </p:nvPr>
        </p:nvGraphicFramePr>
        <p:xfrm>
          <a:off x="271187" y="4259096"/>
          <a:ext cx="5298371" cy="1584960"/>
        </p:xfrm>
        <a:graphic>
          <a:graphicData uri="http://schemas.openxmlformats.org/drawingml/2006/table">
            <a:tbl>
              <a:tblPr firstRow="1" bandRow="1">
                <a:tableStyleId>{5940675A-B579-460E-94D1-54222C63F5DA}</a:tableStyleId>
              </a:tblPr>
              <a:tblGrid>
                <a:gridCol w="1692084">
                  <a:extLst>
                    <a:ext uri="{9D8B030D-6E8A-4147-A177-3AD203B41FA5}">
                      <a16:colId xmlns:a16="http://schemas.microsoft.com/office/drawing/2014/main" val="3757262113"/>
                    </a:ext>
                  </a:extLst>
                </a:gridCol>
                <a:gridCol w="699247">
                  <a:extLst>
                    <a:ext uri="{9D8B030D-6E8A-4147-A177-3AD203B41FA5}">
                      <a16:colId xmlns:a16="http://schemas.microsoft.com/office/drawing/2014/main" val="1555019360"/>
                    </a:ext>
                  </a:extLst>
                </a:gridCol>
                <a:gridCol w="685800">
                  <a:extLst>
                    <a:ext uri="{9D8B030D-6E8A-4147-A177-3AD203B41FA5}">
                      <a16:colId xmlns:a16="http://schemas.microsoft.com/office/drawing/2014/main" val="4015490920"/>
                    </a:ext>
                  </a:extLst>
                </a:gridCol>
                <a:gridCol w="672353">
                  <a:extLst>
                    <a:ext uri="{9D8B030D-6E8A-4147-A177-3AD203B41FA5}">
                      <a16:colId xmlns:a16="http://schemas.microsoft.com/office/drawing/2014/main" val="802875695"/>
                    </a:ext>
                  </a:extLst>
                </a:gridCol>
                <a:gridCol w="645458">
                  <a:extLst>
                    <a:ext uri="{9D8B030D-6E8A-4147-A177-3AD203B41FA5}">
                      <a16:colId xmlns:a16="http://schemas.microsoft.com/office/drawing/2014/main" val="1048699491"/>
                    </a:ext>
                  </a:extLst>
                </a:gridCol>
                <a:gridCol w="903429">
                  <a:extLst>
                    <a:ext uri="{9D8B030D-6E8A-4147-A177-3AD203B41FA5}">
                      <a16:colId xmlns:a16="http://schemas.microsoft.com/office/drawing/2014/main" val="121000854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2021</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月時点</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172</a:t>
                      </a:r>
                    </a:p>
                  </a:txBody>
                  <a:tcPr anchor="ctr">
                    <a:no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226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62</a:t>
                      </a:r>
                    </a:p>
                  </a:txBody>
                  <a:tcPr anchor="ctr">
                    <a:noFill/>
                  </a:tcPr>
                </a:tc>
                <a:tc>
                  <a:txBody>
                    <a:bodyPr/>
                    <a:lstStyle/>
                    <a:p>
                      <a:pPr algn="ctr"/>
                      <a:r>
                        <a:rPr lang="en-US" altLang="ja-JP" sz="1000" dirty="0">
                          <a:solidFill>
                            <a:schemeClr val="tx1"/>
                          </a:solidFill>
                          <a:latin typeface="Meiryo UI"/>
                          <a:ea typeface="Meiryo UI"/>
                        </a:rPr>
                        <a:t>47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未定</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pic>
        <p:nvPicPr>
          <p:cNvPr id="42" name="図 41">
            <a:extLst>
              <a:ext uri="{FF2B5EF4-FFF2-40B4-BE49-F238E27FC236}">
                <a16:creationId xmlns:a16="http://schemas.microsoft.com/office/drawing/2014/main" id="{0729EE6F-80BF-4485-998C-8660043C4C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6841" y="4220236"/>
            <a:ext cx="1916941" cy="1404733"/>
          </a:xfrm>
          <a:prstGeom prst="rect">
            <a:avLst/>
          </a:prstGeom>
        </p:spPr>
      </p:pic>
      <p:pic>
        <p:nvPicPr>
          <p:cNvPr id="43" name="図 42">
            <a:extLst>
              <a:ext uri="{FF2B5EF4-FFF2-40B4-BE49-F238E27FC236}">
                <a16:creationId xmlns:a16="http://schemas.microsoft.com/office/drawing/2014/main" id="{F5E4F5D6-828D-4549-8706-B874F6DDE029}"/>
              </a:ext>
            </a:extLst>
          </p:cNvPr>
          <p:cNvPicPr>
            <a:picLocks noChangeAspect="1"/>
          </p:cNvPicPr>
          <p:nvPr/>
        </p:nvPicPr>
        <p:blipFill>
          <a:blip r:embed="rId3"/>
          <a:stretch>
            <a:fillRect/>
          </a:stretch>
        </p:blipFill>
        <p:spPr>
          <a:xfrm>
            <a:off x="7801469" y="4220236"/>
            <a:ext cx="1885329" cy="1389722"/>
          </a:xfrm>
          <a:prstGeom prst="rect">
            <a:avLst/>
          </a:prstGeom>
        </p:spPr>
      </p:pic>
      <p:sp>
        <p:nvSpPr>
          <p:cNvPr id="44" name="Rectangle 3">
            <a:extLst>
              <a:ext uri="{FF2B5EF4-FFF2-40B4-BE49-F238E27FC236}">
                <a16:creationId xmlns:a16="http://schemas.microsoft.com/office/drawing/2014/main" id="{8F35C572-756F-45C1-98FE-EA082C3814C6}"/>
              </a:ext>
            </a:extLst>
          </p:cNvPr>
          <p:cNvSpPr>
            <a:spLocks noChangeArrowheads="1"/>
          </p:cNvSpPr>
          <p:nvPr/>
        </p:nvSpPr>
        <p:spPr bwMode="auto">
          <a:xfrm>
            <a:off x="6870121" y="5692646"/>
            <a:ext cx="2135067" cy="601078"/>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a:latin typeface="Meiryo UI" panose="020B0604030504040204" pitchFamily="50" charset="-128"/>
                <a:ea typeface="Meiryo UI" panose="020B0604030504040204" pitchFamily="50" charset="-128"/>
                <a:cs typeface="ＭＳ Ｐゴシック" pitchFamily="50" charset="-128"/>
              </a:rPr>
              <a:t>左：なにわ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a:latin typeface="Meiryo UI" panose="020B0604030504040204" pitchFamily="50" charset="-128"/>
                <a:ea typeface="Meiryo UI" panose="020B0604030504040204" pitchFamily="50" charset="-128"/>
                <a:cs typeface="ＭＳ Ｐゴシック" pitchFamily="50" charset="-128"/>
              </a:rPr>
              <a:t>スクエア</a:t>
            </a:r>
          </a:p>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右：環境活動団体</a:t>
            </a:r>
            <a:r>
              <a:rPr lang="ja-JP" altLang="en-US" sz="1050" dirty="0" smtClean="0">
                <a:latin typeface="Meiryo UI" panose="020B0604030504040204" pitchFamily="50" charset="-128"/>
                <a:ea typeface="Meiryo UI" panose="020B0604030504040204" pitchFamily="50" charset="-128"/>
                <a:cs typeface="ＭＳ Ｐゴシック" pitchFamily="50" charset="-128"/>
              </a:rPr>
              <a:t>の活動</a:t>
            </a:r>
            <a:r>
              <a:rPr lang="ja-JP" altLang="en-US" sz="1050" dirty="0">
                <a:latin typeface="Meiryo UI" panose="020B0604030504040204" pitchFamily="50" charset="-128"/>
                <a:ea typeface="Meiryo UI" panose="020B0604030504040204" pitchFamily="50" charset="-128"/>
                <a:cs typeface="ＭＳ Ｐゴシック" pitchFamily="50" charset="-128"/>
              </a:rPr>
              <a:t>の様子</a:t>
            </a: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9395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341003" y="1885721"/>
            <a:ext cx="7489352" cy="1646605"/>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しました。</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18063"/>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5945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a:p>
            <a:pPr>
              <a:spcAft>
                <a:spcPts val="0"/>
              </a:spcAft>
            </a:pPr>
            <a:endParaRPr lang="en-US" altLang="ja-JP" sz="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新型コロナウイルス感染症拡大防止に留意し、一定の距離を</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確保した配置にしています。</a:t>
            </a:r>
          </a:p>
        </p:txBody>
      </p:sp>
      <p:sp>
        <p:nvSpPr>
          <p:cNvPr id="25" name="テキスト ボックス 40"/>
          <p:cNvSpPr txBox="1"/>
          <p:nvPr/>
        </p:nvSpPr>
        <p:spPr>
          <a:xfrm>
            <a:off x="7372117" y="3978417"/>
            <a:ext cx="2440872"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816763" y="1688170"/>
            <a:ext cx="1551581" cy="2232000"/>
          </a:xfrm>
          <a:prstGeom prst="rect">
            <a:avLst/>
          </a:prstGeom>
          <a:ln>
            <a:solidFill>
              <a:schemeClr val="tx1"/>
            </a:solidFill>
          </a:ln>
        </p:spPr>
      </p:pic>
      <p:sp>
        <p:nvSpPr>
          <p:cNvPr id="29" name="テキスト ボックス 28"/>
          <p:cNvSpPr txBox="1"/>
          <p:nvPr/>
        </p:nvSpPr>
        <p:spPr>
          <a:xfrm>
            <a:off x="341004" y="5468579"/>
            <a:ext cx="5312820" cy="1092607"/>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　　　　と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nvPr>
        </p:nvGraphicFramePr>
        <p:xfrm>
          <a:off x="443980" y="3552199"/>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54" y="3949753"/>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54" y="4401019"/>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54" y="4887395"/>
            <a:ext cx="342857" cy="333333"/>
          </a:xfrm>
          <a:prstGeom prst="rect">
            <a:avLst/>
          </a:prstGeom>
        </p:spPr>
      </p:pic>
      <p:pic>
        <p:nvPicPr>
          <p:cNvPr id="31" name="図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68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436936" y="142490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spTree>
    <p:extLst>
      <p:ext uri="{BB962C8B-B14F-4D97-AF65-F5344CB8AC3E}">
        <p14:creationId xmlns:p14="http://schemas.microsoft.com/office/powerpoint/2010/main" val="3432657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48922" y="3498352"/>
            <a:ext cx="2457035" cy="1908215"/>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電力調達入札の集約化等によるコスト削減効果を活用し</a:t>
            </a:r>
            <a:r>
              <a:rPr lang="ja-JP" altLang="en-US" sz="1100" dirty="0" smtClean="0">
                <a:latin typeface="Meiryo UI" panose="020B0604030504040204" pitchFamily="50" charset="-128"/>
                <a:ea typeface="Meiryo UI" panose="020B0604030504040204" pitchFamily="50" charset="-128"/>
              </a:rPr>
              <a:t>、照明</a:t>
            </a:r>
            <a:r>
              <a:rPr lang="ja-JP" altLang="en-US" sz="1100" dirty="0">
                <a:latin typeface="Meiryo UI" panose="020B0604030504040204" pitchFamily="50" charset="-128"/>
                <a:ea typeface="Meiryo UI" panose="020B0604030504040204" pitchFamily="50" charset="-128"/>
              </a:rPr>
              <a:t>灯</a:t>
            </a:r>
            <a:r>
              <a:rPr lang="en-US" altLang="ja-JP" sz="1100" dirty="0">
                <a:latin typeface="Meiryo UI" panose="020B0604030504040204" pitchFamily="50" charset="-128"/>
                <a:ea typeface="Meiryo UI" panose="020B0604030504040204" pitchFamily="50" charset="-128"/>
              </a:rPr>
              <a:t>LED</a:t>
            </a:r>
            <a:r>
              <a:rPr lang="ja-JP" altLang="en-US" sz="1100" dirty="0">
                <a:latin typeface="Meiryo UI" panose="020B0604030504040204" pitchFamily="50" charset="-128"/>
                <a:ea typeface="Meiryo UI" panose="020B0604030504040204" pitchFamily="50" charset="-128"/>
              </a:rPr>
              <a:t>化</a:t>
            </a:r>
            <a:r>
              <a:rPr lang="en-US" altLang="ja-JP" sz="1100" dirty="0">
                <a:latin typeface="Meiryo UI" panose="020B0604030504040204" pitchFamily="50" charset="-128"/>
                <a:ea typeface="Meiryo UI" panose="020B0604030504040204" pitchFamily="50" charset="-128"/>
              </a:rPr>
              <a:t>ESCO</a:t>
            </a:r>
            <a:r>
              <a:rPr lang="ja-JP" altLang="en-US" sz="1100" dirty="0">
                <a:latin typeface="Meiryo UI" panose="020B0604030504040204" pitchFamily="50" charset="-128"/>
                <a:ea typeface="Meiryo UI" panose="020B0604030504040204" pitchFamily="50" charset="-128"/>
              </a:rPr>
              <a:t>事業を実施しています。</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年度に事業完了した</a:t>
            </a:r>
            <a:r>
              <a:rPr lang="en-US" altLang="ja-JP" sz="1100" dirty="0">
                <a:latin typeface="Meiryo UI" panose="020B0604030504040204" pitchFamily="50" charset="-128"/>
                <a:ea typeface="Meiryo UI" panose="020B0604030504040204" pitchFamily="50" charset="-128"/>
              </a:rPr>
              <a:t>39</a:t>
            </a:r>
            <a:r>
              <a:rPr lang="ja-JP" altLang="en-US" sz="1100" dirty="0">
                <a:latin typeface="Meiryo UI" panose="020B0604030504040204" pitchFamily="50" charset="-128"/>
                <a:ea typeface="Meiryo UI" panose="020B0604030504040204" pitchFamily="50" charset="-128"/>
              </a:rPr>
              <a:t>施設に引き続き、新たな事業として、</a:t>
            </a:r>
            <a:r>
              <a:rPr lang="en-US" altLang="ja-JP" sz="1100" dirty="0">
                <a:latin typeface="Meiryo UI" panose="020B0604030504040204" pitchFamily="50" charset="-128"/>
                <a:ea typeface="Meiryo UI" panose="020B0604030504040204" pitchFamily="50" charset="-128"/>
              </a:rPr>
              <a:t>2022</a:t>
            </a:r>
            <a:r>
              <a:rPr lang="ja-JP" altLang="en-US" sz="1100" dirty="0">
                <a:latin typeface="Meiryo UI" panose="020B0604030504040204" pitchFamily="50" charset="-128"/>
                <a:ea typeface="Meiryo UI" panose="020B0604030504040204" pitchFamily="50" charset="-128"/>
              </a:rPr>
              <a:t>年度に事業者募集・最優秀提案者決定を実施</a:t>
            </a:r>
            <a:r>
              <a:rPr lang="ja-JP" altLang="en-US" sz="1100" dirty="0" smtClean="0">
                <a:latin typeface="Meiryo UI" panose="020B0604030504040204" pitchFamily="50" charset="-128"/>
                <a:ea typeface="Meiryo UI" panose="020B0604030504040204" pitchFamily="50" charset="-128"/>
              </a:rPr>
              <a:t>します</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削減効果などのメリットを全庁的に情報共有し、さらなる省エネルギー改修を推進します。</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17725" y="1696708"/>
            <a:ext cx="9215934" cy="1585049"/>
          </a:xfrm>
          <a:prstGeom prst="rect">
            <a:avLst/>
          </a:prstGeom>
          <a:noFill/>
        </p:spPr>
        <p:txBody>
          <a:bodyPr wrap="square" rtlCol="0">
            <a:spAutoFit/>
          </a:bodyPr>
          <a:lstStyle/>
          <a:p>
            <a:pPr marL="80601" indent="-80601"/>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年温室効果ガス排出量実質ゼロをめざして地球温暖化対策に着実に取り組んでいくため、</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年度までに温室効果ガス排出量を</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年度比で</a:t>
            </a:r>
            <a:r>
              <a:rPr lang="en-US" altLang="ja-JP" sz="1300" dirty="0">
                <a:latin typeface="Meiryo UI" pitchFamily="50" charset="-128"/>
                <a:ea typeface="Meiryo UI" pitchFamily="50" charset="-128"/>
                <a:cs typeface="Meiryo UI" pitchFamily="50" charset="-128"/>
              </a:rPr>
              <a:t>25%</a:t>
            </a:r>
            <a:r>
              <a:rPr lang="ja-JP" altLang="en-US" sz="1300" dirty="0">
                <a:latin typeface="Meiryo UI" pitchFamily="50" charset="-128"/>
                <a:ea typeface="Meiryo UI" pitchFamily="50" charset="-128"/>
                <a:cs typeface="Meiryo UI" pitchFamily="50" charset="-128"/>
              </a:rPr>
              <a:t>以上削減</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＜目標達成のための基本方針と主な取組み＞</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nvGraphicFramePr>
        <p:xfrm>
          <a:off x="276788" y="3203176"/>
          <a:ext cx="4129914" cy="3288075"/>
        </p:xfrm>
        <a:graphic>
          <a:graphicData uri="http://schemas.openxmlformats.org/drawingml/2006/table">
            <a:tbl>
              <a:tblPr firstRow="1" bandRow="1">
                <a:tableStyleId>{5C22544A-7EE6-4342-B048-85BDC9FD1C3A}</a:tableStyleId>
              </a:tblPr>
              <a:tblGrid>
                <a:gridCol w="1617326">
                  <a:extLst>
                    <a:ext uri="{9D8B030D-6E8A-4147-A177-3AD203B41FA5}">
                      <a16:colId xmlns:a16="http://schemas.microsoft.com/office/drawing/2014/main" val="2131509618"/>
                    </a:ext>
                  </a:extLst>
                </a:gridCol>
                <a:gridCol w="2512588">
                  <a:extLst>
                    <a:ext uri="{9D8B030D-6E8A-4147-A177-3AD203B41FA5}">
                      <a16:colId xmlns:a16="http://schemas.microsoft.com/office/drawing/2014/main" val="962157657"/>
                    </a:ext>
                  </a:extLst>
                </a:gridCol>
              </a:tblGrid>
              <a:tr h="342012">
                <a:tc>
                  <a:txBody>
                    <a:bodyPr/>
                    <a:lstStyle/>
                    <a:p>
                      <a:pPr algn="ctr"/>
                      <a:r>
                        <a:rPr kumimoji="1" lang="ja-JP" altLang="en-US" sz="16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690163">
                <a:tc>
                  <a:txBody>
                    <a:bodyPr/>
                    <a:lstStyle/>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照明の導入拡大</a:t>
                      </a:r>
                    </a:p>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高効率な省エネ機器への更新</a:t>
                      </a:r>
                      <a:endParaRPr lang="en-US" alt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074143153"/>
                  </a:ext>
                </a:extLst>
              </a:tr>
              <a:tr h="558718">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100</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％電力の</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調達に向けた検討・実施</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509451">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車両対策の推進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等の導入</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521525">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666206">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ための監視・測定</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1600" indent="-10160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020541" y="8906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01218" y="2411185"/>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l="776" t="52328" r="35685" b="169"/>
          <a:stretch/>
        </p:blipFill>
        <p:spPr>
          <a:xfrm>
            <a:off x="5524289" y="5504702"/>
            <a:ext cx="1324197" cy="744861"/>
          </a:xfrm>
          <a:prstGeom prst="rect">
            <a:avLst/>
          </a:prstGeom>
        </p:spPr>
      </p:pic>
      <p:sp>
        <p:nvSpPr>
          <p:cNvPr id="39" name="フローチャート: 代替処理 38"/>
          <p:cNvSpPr/>
          <p:nvPr/>
        </p:nvSpPr>
        <p:spPr>
          <a:xfrm>
            <a:off x="4528227" y="3093916"/>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dirty="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28681" y="2230866"/>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dirty="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dirty="0"/>
          </a:p>
        </p:txBody>
      </p:sp>
      <p:sp>
        <p:nvSpPr>
          <p:cNvPr id="45" name="テキスト ボックス 44"/>
          <p:cNvSpPr txBox="1"/>
          <p:nvPr/>
        </p:nvSpPr>
        <p:spPr>
          <a:xfrm>
            <a:off x="4462207" y="5691798"/>
            <a:ext cx="1049019" cy="415498"/>
          </a:xfrm>
          <a:prstGeom prst="rect">
            <a:avLst/>
          </a:prstGeom>
          <a:noFill/>
        </p:spPr>
        <p:txBody>
          <a:bodyPr wrap="square" rtlCol="0">
            <a:spAutoFit/>
          </a:bodyPr>
          <a:lstStyle/>
          <a:p>
            <a:pPr algn="ctr"/>
            <a:r>
              <a:rPr lang="ja-JP" altLang="en-US" sz="1050" kern="2000" dirty="0">
                <a:latin typeface="Meiryo UI" panose="020B0604030504040204" pitchFamily="50" charset="-128"/>
                <a:ea typeface="Meiryo UI" panose="020B0604030504040204" pitchFamily="50" charset="-128"/>
              </a:rPr>
              <a:t>区役所フロアの</a:t>
            </a:r>
            <a:r>
              <a:rPr lang="en-US" altLang="ja-JP" sz="1050" kern="2000" dirty="0">
                <a:latin typeface="Meiryo UI" panose="020B0604030504040204" pitchFamily="50" charset="-128"/>
                <a:ea typeface="Meiryo UI" panose="020B0604030504040204" pitchFamily="50" charset="-128"/>
              </a:rPr>
              <a:t>LED</a:t>
            </a:r>
            <a:r>
              <a:rPr lang="ja-JP" altLang="en-US" sz="1050" kern="2000" dirty="0">
                <a:latin typeface="Meiryo UI" panose="020B0604030504040204" pitchFamily="50" charset="-128"/>
                <a:ea typeface="Meiryo UI" panose="020B0604030504040204" pitchFamily="50" charset="-128"/>
              </a:rPr>
              <a:t>照明</a:t>
            </a:r>
            <a:endParaRPr kumimoji="1" lang="ja-JP" altLang="en-US" sz="105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44504" y="2595700"/>
            <a:ext cx="2457035" cy="1623521"/>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木材を使うことは、二酸化炭素の貯蔵、排出抑制を通じて、地球温暖化防止にも貢献します</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また、木材は、鉄やアルミニウムと比べ、製造や加工に必要なエネルギー</a:t>
            </a:r>
            <a:r>
              <a:rPr lang="ja-JP" altLang="en-US" sz="1050" dirty="0" smtClean="0">
                <a:latin typeface="Meiryo UI" panose="020B0604030504040204" pitchFamily="50" charset="-128"/>
                <a:ea typeface="Meiryo UI" panose="020B0604030504040204" pitchFamily="50" charset="-128"/>
              </a:rPr>
              <a:t>が少なくてすむため、</a:t>
            </a:r>
            <a:r>
              <a:rPr lang="ja-JP" altLang="en-US" sz="1050" dirty="0">
                <a:latin typeface="Meiryo UI" panose="020B0604030504040204" pitchFamily="50" charset="-128"/>
                <a:ea typeface="Meiryo UI" panose="020B0604030504040204" pitchFamily="50" charset="-128"/>
              </a:rPr>
              <a:t>これらの資材の代わりに木材を使えば、その分だけ省エネルギーにつながります</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endParaRPr kumimoji="1" lang="en-US" altLang="ja-JP" sz="30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森林環境譲与税を活用し、国産木材の利用を積極的に推進します</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5019" y="5301718"/>
            <a:ext cx="1441590" cy="1087908"/>
          </a:xfrm>
          <a:prstGeom prst="rect">
            <a:avLst/>
          </a:prstGeom>
          <a:effectLst/>
        </p:spPr>
      </p:pic>
      <p:sp>
        <p:nvSpPr>
          <p:cNvPr id="49" name="テキスト ボックス 48"/>
          <p:cNvSpPr txBox="1"/>
          <p:nvPr/>
        </p:nvSpPr>
        <p:spPr>
          <a:xfrm>
            <a:off x="7283574" y="5669040"/>
            <a:ext cx="661445" cy="507831"/>
          </a:xfrm>
          <a:prstGeom prst="rect">
            <a:avLst/>
          </a:prstGeom>
          <a:noFill/>
        </p:spPr>
        <p:txBody>
          <a:bodyPr wrap="square" rtlCol="0">
            <a:spAutoFit/>
          </a:bodyPr>
          <a:lstStyle/>
          <a:p>
            <a:r>
              <a:rPr lang="ja-JP" altLang="en-US" sz="900" kern="2000" dirty="0" smtClean="0">
                <a:latin typeface="Meiryo UI" panose="020B0604030504040204" pitchFamily="50" charset="-128"/>
                <a:ea typeface="Meiryo UI" panose="020B0604030504040204" pitchFamily="50" charset="-128"/>
              </a:rPr>
              <a:t>保育所での木製品の整備</a:t>
            </a:r>
            <a:endParaRPr kumimoji="1" lang="ja-JP" altLang="en-US" sz="900" strike="sngStrike" dirty="0">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DB359E8A-A551-4878-9DF5-A7010FA3002C}"/>
              </a:ext>
            </a:extLst>
          </p:cNvPr>
          <p:cNvSpPr/>
          <p:nvPr/>
        </p:nvSpPr>
        <p:spPr>
          <a:xfrm>
            <a:off x="291146" y="1340121"/>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sp>
        <p:nvSpPr>
          <p:cNvPr id="29" name="フローチャート: 代替処理 28">
            <a:extLst>
              <a:ext uri="{FF2B5EF4-FFF2-40B4-BE49-F238E27FC236}">
                <a16:creationId xmlns:a16="http://schemas.microsoft.com/office/drawing/2014/main" id="{9D479F97-8D67-498A-B1F9-3F3F5023C0BB}"/>
              </a:ext>
            </a:extLst>
          </p:cNvPr>
          <p:cNvSpPr/>
          <p:nvPr/>
        </p:nvSpPr>
        <p:spPr>
          <a:xfrm>
            <a:off x="4777448" y="2943453"/>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b="1" kern="100" dirty="0">
                <a:latin typeface="Meiryo UI" panose="020B0604030504040204" pitchFamily="50" charset="-128"/>
                <a:ea typeface="Meiryo UI" panose="020B0604030504040204" pitchFamily="50" charset="-128"/>
                <a:cs typeface="Times New Roman" panose="02020603050405020304" pitchFamily="18" charset="0"/>
              </a:rPr>
              <a:t>LED</a:t>
            </a:r>
            <a:r>
              <a:rPr lang="ja-JP" altLang="en-US" sz="1300" b="1" kern="100" dirty="0">
                <a:latin typeface="Meiryo UI" panose="020B0604030504040204" pitchFamily="50" charset="-128"/>
                <a:ea typeface="Meiryo UI" panose="020B0604030504040204" pitchFamily="50" charset="-128"/>
                <a:cs typeface="Times New Roman" panose="02020603050405020304" pitchFamily="18" charset="0"/>
              </a:rPr>
              <a:t>照明の導入拡大</a:t>
            </a:r>
          </a:p>
        </p:txBody>
      </p:sp>
      <p:pic>
        <p:nvPicPr>
          <p:cNvPr id="26" name="図 2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7775" y="4220982"/>
            <a:ext cx="1639468" cy="1000919"/>
          </a:xfrm>
          <a:prstGeom prst="rect">
            <a:avLst/>
          </a:prstGeom>
          <a:noFill/>
          <a:ln>
            <a:noFill/>
          </a:ln>
        </p:spPr>
      </p:pic>
      <p:sp>
        <p:nvSpPr>
          <p:cNvPr id="28" name="テキスト ボックス 27"/>
          <p:cNvSpPr txBox="1"/>
          <p:nvPr/>
        </p:nvSpPr>
        <p:spPr>
          <a:xfrm>
            <a:off x="8888632" y="4220761"/>
            <a:ext cx="764291" cy="923330"/>
          </a:xfrm>
          <a:prstGeom prst="rect">
            <a:avLst/>
          </a:prstGeom>
          <a:noFill/>
        </p:spPr>
        <p:txBody>
          <a:bodyPr wrap="square" rtlCol="0">
            <a:spAutoFit/>
          </a:bodyPr>
          <a:lstStyle/>
          <a:p>
            <a:r>
              <a:rPr lang="ja-JP" altLang="en-US" sz="900" kern="2000" dirty="0" smtClean="0">
                <a:latin typeface="Meiryo UI" panose="020B0604030504040204" pitchFamily="50" charset="-128"/>
                <a:ea typeface="Meiryo UI" panose="020B0604030504040204" pitchFamily="50" charset="-128"/>
              </a:rPr>
              <a:t>国産木材を活用した什器の設置（大阪市立中央図書館）</a:t>
            </a:r>
            <a:endParaRPr lang="en-US" altLang="ja-JP" sz="900" kern="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91329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100472" y="582623"/>
            <a:ext cx="9704460" cy="619268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367527" y="673531"/>
            <a:ext cx="402329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36" name="正方形/長方形 35"/>
          <p:cNvSpPr/>
          <p:nvPr/>
        </p:nvSpPr>
        <p:spPr>
          <a:xfrm>
            <a:off x="5633565" y="1102203"/>
            <a:ext cx="3805630" cy="133401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毎年度：大阪府内店舗にチラシを配架のほか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5744228" y="185284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電力・エネルギー新時代の到来</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＜電力の自由化・省エネを活用したコスト削減＞</a:t>
            </a:r>
            <a:r>
              <a:rPr lang="en-US" altLang="ja-JP"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5705277" y="1482780"/>
            <a:ext cx="3704333" cy="452779"/>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～これからの創エネ・省エネを考える～</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5386070" y="2953003"/>
            <a:ext cx="4418862" cy="861774"/>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endParaRPr lang="en-US" altLang="ja-JP" sz="1300" dirty="0">
              <a:latin typeface="Meiryo UI" pitchFamily="50" charset="-128"/>
              <a:ea typeface="Meiryo UI" pitchFamily="50" charset="-128"/>
              <a:cs typeface="Meiryo UI" pitchFamily="50" charset="-128"/>
            </a:endParaRPr>
          </a:p>
          <a:p>
            <a:pPr marL="87313" indent="-87313" algn="r"/>
            <a:r>
              <a:rPr lang="ja-JP" altLang="en-US" sz="1100" dirty="0">
                <a:latin typeface="Meiryo UI" pitchFamily="50" charset="-128"/>
                <a:ea typeface="Meiryo UI" pitchFamily="50" charset="-128"/>
                <a:cs typeface="Meiryo UI" pitchFamily="50" charset="-128"/>
              </a:rPr>
              <a:t>（大阪市・堺市を除く）</a:t>
            </a:r>
            <a:endParaRPr lang="en-US" altLang="ja-JP" sz="13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3"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0" name="角丸四角形 22">
            <a:extLst>
              <a:ext uri="{FF2B5EF4-FFF2-40B4-BE49-F238E27FC236}">
                <a16:creationId xmlns:a16="http://schemas.microsoft.com/office/drawing/2014/main" id="{BFA0B2B9-0C9D-416F-8A6F-831BA73AB406}"/>
              </a:ext>
            </a:extLst>
          </p:cNvPr>
          <p:cNvSpPr/>
          <p:nvPr/>
        </p:nvSpPr>
        <p:spPr>
          <a:xfrm>
            <a:off x="5429319" y="2572509"/>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sp>
        <p:nvSpPr>
          <p:cNvPr id="35" name="正方形/長方形 34"/>
          <p:cNvSpPr/>
          <p:nvPr/>
        </p:nvSpPr>
        <p:spPr>
          <a:xfrm>
            <a:off x="7919124" y="4548631"/>
            <a:ext cx="1630704" cy="1528241"/>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2021</a:t>
            </a:r>
            <a:r>
              <a:rPr lang="ja-JP" altLang="en-US" sz="1050" dirty="0">
                <a:solidFill>
                  <a:schemeClr val="tx1"/>
                </a:solidFill>
                <a:latin typeface="Meiryo UI" pitchFamily="50" charset="-128"/>
                <a:ea typeface="Meiryo UI" pitchFamily="50" charset="-128"/>
                <a:cs typeface="Meiryo UI" pitchFamily="50" charset="-128"/>
              </a:rPr>
              <a:t>年度実績＞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印刷部数：約</a:t>
            </a:r>
            <a:r>
              <a:rPr lang="en-US" altLang="ja-JP" sz="1050" dirty="0">
                <a:solidFill>
                  <a:schemeClr val="tx1"/>
                </a:solidFill>
                <a:latin typeface="Meiryo UI" pitchFamily="50" charset="-128"/>
                <a:ea typeface="Meiryo UI" pitchFamily="50" charset="-128"/>
                <a:cs typeface="Meiryo UI" pitchFamily="50" charset="-128"/>
              </a:rPr>
              <a:t>5.4</a:t>
            </a:r>
            <a:r>
              <a:rPr lang="ja-JP" altLang="en-US" sz="1050" dirty="0">
                <a:solidFill>
                  <a:schemeClr val="tx1"/>
                </a:solidFill>
                <a:latin typeface="Meiryo UI" pitchFamily="50" charset="-128"/>
                <a:ea typeface="Meiryo UI" pitchFamily="50" charset="-128"/>
                <a:cs typeface="Meiryo UI" pitchFamily="50" charset="-128"/>
              </a:rPr>
              <a:t>万部</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協賛企業（</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・エー・ビー・シー開発</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エコスタイル</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・大阪ガス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・関西電力</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・積水ハウス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・象印マホービン</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p:txBody>
      </p:sp>
      <p:sp>
        <p:nvSpPr>
          <p:cNvPr id="39" name="テキスト ボックス 38"/>
          <p:cNvSpPr txBox="1"/>
          <p:nvPr/>
        </p:nvSpPr>
        <p:spPr>
          <a:xfrm>
            <a:off x="408818" y="1509050"/>
            <a:ext cx="5179949" cy="1092607"/>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◆大阪府・大阪市は、金融機関と、環境・エネルギー施策の連携協力に</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関する協定を 締結することにより、広域なネットワークやノウハウを持つ金融</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機関と連携して、 創エネ・省エネ等を促進するとともに、エネルギー施策の</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広報を行っています。</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a:t>
            </a:r>
            <a:r>
              <a:rPr lang="en-US" altLang="ja-JP" sz="1300" dirty="0">
                <a:solidFill>
                  <a:prstClr val="black"/>
                </a:solidFill>
                <a:latin typeface="Meiryo UI" pitchFamily="50" charset="-128"/>
                <a:ea typeface="Meiryo UI" pitchFamily="50" charset="-128"/>
                <a:cs typeface="Meiryo UI" pitchFamily="50" charset="-128"/>
              </a:rPr>
              <a:t>2014</a:t>
            </a:r>
            <a:r>
              <a:rPr lang="ja-JP" altLang="en-US" sz="1300" dirty="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269578" y="3405814"/>
            <a:ext cx="4826657" cy="692497"/>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5" name="テキスト ボックス 44"/>
          <p:cNvSpPr txBox="1"/>
          <p:nvPr/>
        </p:nvSpPr>
        <p:spPr>
          <a:xfrm>
            <a:off x="408818" y="2997970"/>
            <a:ext cx="4774802"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47" name="テキスト ボックス 46"/>
          <p:cNvSpPr txBox="1"/>
          <p:nvPr/>
        </p:nvSpPr>
        <p:spPr>
          <a:xfrm>
            <a:off x="128020" y="5427229"/>
            <a:ext cx="5214481"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・大阪市は、大規模太陽光発電事業「大阪ひかりの森プロジェクト」の参　</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画企業である金融機関から、大阪市の環境保全に関する知識の普及及</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err="1">
                <a:latin typeface="Meiryo UI" pitchFamily="50" charset="-128"/>
                <a:ea typeface="Meiryo UI" pitchFamily="50" charset="-128"/>
                <a:cs typeface="Meiryo UI" pitchFamily="50" charset="-128"/>
              </a:rPr>
              <a:t>び</a:t>
            </a:r>
            <a:r>
              <a:rPr lang="ja-JP" altLang="en-US" sz="1300" dirty="0">
                <a:latin typeface="Meiryo UI" pitchFamily="50" charset="-128"/>
                <a:ea typeface="Meiryo UI" pitchFamily="50" charset="-128"/>
                <a:cs typeface="Meiryo UI" pitchFamily="50" charset="-128"/>
              </a:rPr>
              <a:t>その他環境創造施策推進事業を支援するために、預入金額の一部を</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寄附いただきました。</a:t>
            </a:r>
            <a:endParaRPr lang="en-US" altLang="ja-JP" sz="13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35191" y="4133943"/>
            <a:ext cx="51668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50" name="テキスト ボックス 49"/>
          <p:cNvSpPr txBox="1"/>
          <p:nvPr/>
        </p:nvSpPr>
        <p:spPr>
          <a:xfrm>
            <a:off x="3678616" y="412794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51" name="表 50">
            <a:extLst>
              <a:ext uri="{FF2B5EF4-FFF2-40B4-BE49-F238E27FC236}">
                <a16:creationId xmlns:a16="http://schemas.microsoft.com/office/drawing/2014/main" id="{E3DB71C8-E506-4A4D-AE88-437E690853C8}"/>
              </a:ext>
            </a:extLst>
          </p:cNvPr>
          <p:cNvGraphicFramePr>
            <a:graphicFrameLocks noGrp="1"/>
          </p:cNvGraphicFramePr>
          <p:nvPr>
            <p:extLst/>
          </p:nvPr>
        </p:nvGraphicFramePr>
        <p:xfrm>
          <a:off x="285515" y="4386163"/>
          <a:ext cx="3967173" cy="644186"/>
        </p:xfrm>
        <a:graphic>
          <a:graphicData uri="http://schemas.openxmlformats.org/drawingml/2006/table">
            <a:tbl>
              <a:tblPr firstRow="1" bandRow="1">
                <a:tableStyleId>{5940675A-B579-460E-94D1-54222C63F5DA}</a:tableStyleId>
              </a:tblPr>
              <a:tblGrid>
                <a:gridCol w="1412353">
                  <a:extLst>
                    <a:ext uri="{9D8B030D-6E8A-4147-A177-3AD203B41FA5}">
                      <a16:colId xmlns:a16="http://schemas.microsoft.com/office/drawing/2014/main" val="3757262113"/>
                    </a:ext>
                  </a:extLst>
                </a:gridCol>
                <a:gridCol w="510964">
                  <a:extLst>
                    <a:ext uri="{9D8B030D-6E8A-4147-A177-3AD203B41FA5}">
                      <a16:colId xmlns:a16="http://schemas.microsoft.com/office/drawing/2014/main" val="1555019360"/>
                    </a:ext>
                  </a:extLst>
                </a:gridCol>
                <a:gridCol w="510964">
                  <a:extLst>
                    <a:ext uri="{9D8B030D-6E8A-4147-A177-3AD203B41FA5}">
                      <a16:colId xmlns:a16="http://schemas.microsoft.com/office/drawing/2014/main" val="4015490920"/>
                    </a:ext>
                  </a:extLst>
                </a:gridCol>
                <a:gridCol w="510964">
                  <a:extLst>
                    <a:ext uri="{9D8B030D-6E8A-4147-A177-3AD203B41FA5}">
                      <a16:colId xmlns:a16="http://schemas.microsoft.com/office/drawing/2014/main" val="2482611279"/>
                    </a:ext>
                  </a:extLst>
                </a:gridCol>
                <a:gridCol w="510964">
                  <a:extLst>
                    <a:ext uri="{9D8B030D-6E8A-4147-A177-3AD203B41FA5}">
                      <a16:colId xmlns:a16="http://schemas.microsoft.com/office/drawing/2014/main" val="2240862183"/>
                    </a:ext>
                  </a:extLst>
                </a:gridCol>
                <a:gridCol w="510964">
                  <a:extLst>
                    <a:ext uri="{9D8B030D-6E8A-4147-A177-3AD203B41FA5}">
                      <a16:colId xmlns:a16="http://schemas.microsoft.com/office/drawing/2014/main" val="2466458162"/>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3,260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2,060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extLst>
                  <a:ext uri="{0D108BD9-81ED-4DB2-BD59-A6C34878D82A}">
                    <a16:rowId xmlns:a16="http://schemas.microsoft.com/office/drawing/2014/main" val="2124491204"/>
                  </a:ext>
                </a:extLst>
              </a:tr>
            </a:tbl>
          </a:graphicData>
        </a:graphic>
      </p:graphicFrame>
      <p:sp>
        <p:nvSpPr>
          <p:cNvPr id="52" name="テキスト ボックス 51"/>
          <p:cNvSpPr txBox="1"/>
          <p:nvPr/>
        </p:nvSpPr>
        <p:spPr>
          <a:xfrm>
            <a:off x="235188" y="5248236"/>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53" name="角丸四角形 22">
            <a:extLst>
              <a:ext uri="{FF2B5EF4-FFF2-40B4-BE49-F238E27FC236}">
                <a16:creationId xmlns:a16="http://schemas.microsoft.com/office/drawing/2014/main" id="{76D19C84-1BD7-4386-B336-8509C4A542B8}"/>
              </a:ext>
            </a:extLst>
          </p:cNvPr>
          <p:cNvSpPr/>
          <p:nvPr/>
        </p:nvSpPr>
        <p:spPr>
          <a:xfrm>
            <a:off x="408818" y="1168992"/>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金融機関との連携協定による施策の推進</a:t>
            </a:r>
          </a:p>
        </p:txBody>
      </p:sp>
      <p:sp>
        <p:nvSpPr>
          <p:cNvPr id="54" name="角丸四角形 22">
            <a:extLst>
              <a:ext uri="{FF2B5EF4-FFF2-40B4-BE49-F238E27FC236}">
                <a16:creationId xmlns:a16="http://schemas.microsoft.com/office/drawing/2014/main" id="{52D12F98-A2BF-44CB-AAB3-B4D2F5599E55}"/>
              </a:ext>
            </a:extLst>
          </p:cNvPr>
          <p:cNvSpPr/>
          <p:nvPr/>
        </p:nvSpPr>
        <p:spPr>
          <a:xfrm>
            <a:off x="408818" y="2672377"/>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pic>
        <p:nvPicPr>
          <p:cNvPr id="2" name="図 1"/>
          <p:cNvPicPr>
            <a:picLocks noChangeAspect="1"/>
          </p:cNvPicPr>
          <p:nvPr/>
        </p:nvPicPr>
        <p:blipFill>
          <a:blip r:embed="rId3"/>
          <a:stretch>
            <a:fillRect/>
          </a:stretch>
        </p:blipFill>
        <p:spPr>
          <a:xfrm>
            <a:off x="5742018" y="3764609"/>
            <a:ext cx="1956828" cy="2867499"/>
          </a:xfrm>
          <a:prstGeom prst="rect">
            <a:avLst/>
          </a:prstGeom>
          <a:ln>
            <a:noFill/>
          </a:ln>
        </p:spPr>
      </p:pic>
      <p:sp>
        <p:nvSpPr>
          <p:cNvPr id="3" name="正方形/長方形 2"/>
          <p:cNvSpPr/>
          <p:nvPr/>
        </p:nvSpPr>
        <p:spPr>
          <a:xfrm>
            <a:off x="5583813" y="3663457"/>
            <a:ext cx="2256533" cy="3035034"/>
          </a:xfrm>
          <a:prstGeom prst="rect">
            <a:avLst/>
          </a:prstGeom>
          <a:noFill/>
          <a:ln w="6350"/>
        </p:spPr>
        <p:style>
          <a:lnRef idx="2">
            <a:schemeClr val="dk1"/>
          </a:lnRef>
          <a:fillRef idx="1">
            <a:schemeClr val="lt1"/>
          </a:fillRef>
          <a:effectRef idx="0">
            <a:schemeClr val="dk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42317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p:cNvGraphicFramePr>
            <a:graphicFrameLocks noGrp="1"/>
          </p:cNvGraphicFramePr>
          <p:nvPr>
            <p:extLst/>
          </p:nvPr>
        </p:nvGraphicFramePr>
        <p:xfrm>
          <a:off x="5164143" y="4873848"/>
          <a:ext cx="4415522" cy="1036320"/>
        </p:xfrm>
        <a:graphic>
          <a:graphicData uri="http://schemas.openxmlformats.org/drawingml/2006/table">
            <a:tbl>
              <a:tblPr firstRow="1" bandRow="1">
                <a:tableStyleId>{5940675A-B579-460E-94D1-54222C63F5DA}</a:tableStyleId>
              </a:tblPr>
              <a:tblGrid>
                <a:gridCol w="1142062">
                  <a:extLst>
                    <a:ext uri="{9D8B030D-6E8A-4147-A177-3AD203B41FA5}">
                      <a16:colId xmlns:a16="http://schemas.microsoft.com/office/drawing/2014/main" val="3757262113"/>
                    </a:ext>
                  </a:extLst>
                </a:gridCol>
                <a:gridCol w="654692">
                  <a:extLst>
                    <a:ext uri="{9D8B030D-6E8A-4147-A177-3AD203B41FA5}">
                      <a16:colId xmlns:a16="http://schemas.microsoft.com/office/drawing/2014/main" val="571156813"/>
                    </a:ext>
                  </a:extLst>
                </a:gridCol>
                <a:gridCol w="654692">
                  <a:extLst>
                    <a:ext uri="{9D8B030D-6E8A-4147-A177-3AD203B41FA5}">
                      <a16:colId xmlns:a16="http://schemas.microsoft.com/office/drawing/2014/main" val="3454114473"/>
                    </a:ext>
                  </a:extLst>
                </a:gridCol>
                <a:gridCol w="654692">
                  <a:extLst>
                    <a:ext uri="{9D8B030D-6E8A-4147-A177-3AD203B41FA5}">
                      <a16:colId xmlns:a16="http://schemas.microsoft.com/office/drawing/2014/main" val="2027108342"/>
                    </a:ext>
                  </a:extLst>
                </a:gridCol>
                <a:gridCol w="654692">
                  <a:extLst>
                    <a:ext uri="{9D8B030D-6E8A-4147-A177-3AD203B41FA5}">
                      <a16:colId xmlns:a16="http://schemas.microsoft.com/office/drawing/2014/main" val="346158796"/>
                    </a:ext>
                  </a:extLst>
                </a:gridCol>
                <a:gridCol w="654692">
                  <a:extLst>
                    <a:ext uri="{9D8B030D-6E8A-4147-A177-3AD203B41FA5}">
                      <a16:colId xmlns:a16="http://schemas.microsoft.com/office/drawing/2014/main" val="15550193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800" strike="noStrike" dirty="0">
                          <a:solidFill>
                            <a:schemeClr val="tx1"/>
                          </a:solidFill>
                          <a:latin typeface="Meiryo UI" panose="020B0604030504040204" pitchFamily="50" charset="-128"/>
                          <a:ea typeface="Meiryo UI" panose="020B0604030504040204" pitchFamily="50" charset="-128"/>
                        </a:rPr>
                        <a:t>2017</a:t>
                      </a:r>
                      <a:endParaRPr kumimoji="1" lang="ja-JP" altLang="en-US" sz="8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2018</a:t>
                      </a:r>
                      <a:endParaRPr kumimoji="1" lang="ja-JP" altLang="en-US" sz="8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2019</a:t>
                      </a:r>
                      <a:endParaRPr kumimoji="1" lang="ja-JP" altLang="en-US" sz="8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2020</a:t>
                      </a:r>
                      <a:endParaRPr kumimoji="1" lang="ja-JP" altLang="en-US" sz="8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strike="noStrike" dirty="0">
                          <a:solidFill>
                            <a:schemeClr val="tx1"/>
                          </a:solidFill>
                          <a:latin typeface="Meiryo UI" panose="020B0604030504040204" pitchFamily="50" charset="-128"/>
                          <a:ea typeface="Meiryo UI" panose="020B0604030504040204" pitchFamily="50" charset="-128"/>
                        </a:rPr>
                        <a:t>2021</a:t>
                      </a:r>
                      <a:endParaRPr kumimoji="1" lang="ja-JP" altLang="en-US" sz="8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84</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98</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36</a:t>
                      </a:r>
                    </a:p>
                  </a:txBody>
                  <a:tcPr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6627992"/>
                  </a:ext>
                </a:extLst>
              </a:tr>
            </a:tbl>
          </a:graphicData>
        </a:graphic>
      </p:graphicFrame>
      <p:sp>
        <p:nvSpPr>
          <p:cNvPr id="31" name="テキスト ボックス 30"/>
          <p:cNvSpPr txBox="1"/>
          <p:nvPr/>
        </p:nvSpPr>
        <p:spPr>
          <a:xfrm>
            <a:off x="100124" y="4336546"/>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156560"/>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3761" y="2199647"/>
            <a:ext cx="1407235" cy="1967292"/>
          </a:xfrm>
          <a:prstGeom prst="rect">
            <a:avLst/>
          </a:prstGeom>
          <a:ln w="38100">
            <a:noFill/>
          </a:ln>
        </p:spPr>
      </p:pic>
      <p:sp>
        <p:nvSpPr>
          <p:cNvPr id="14" name="テキスト ボックス 13"/>
          <p:cNvSpPr txBox="1"/>
          <p:nvPr/>
        </p:nvSpPr>
        <p:spPr>
          <a:xfrm>
            <a:off x="1715310"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392733"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715808"/>
            <a:ext cx="3153570"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318791"/>
            <a:ext cx="4566350"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573824" y="823033"/>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287275" y="4921945"/>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3727213" y="492194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108454" y="4640327"/>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8987036" y="452984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a:extLst>
              <a:ext uri="{FF2B5EF4-FFF2-40B4-BE49-F238E27FC236}">
                <a16:creationId xmlns:a16="http://schemas.microsoft.com/office/drawing/2014/main" id="{A980146D-66DA-4A6E-BA7C-A53E63243749}"/>
              </a:ext>
            </a:extLst>
          </p:cNvPr>
          <p:cNvGraphicFramePr>
            <a:graphicFrameLocks noGrp="1"/>
          </p:cNvGraphicFramePr>
          <p:nvPr>
            <p:extLst/>
          </p:nvPr>
        </p:nvGraphicFramePr>
        <p:xfrm>
          <a:off x="300161" y="5162596"/>
          <a:ext cx="4054434" cy="1036320"/>
        </p:xfrm>
        <a:graphic>
          <a:graphicData uri="http://schemas.openxmlformats.org/drawingml/2006/table">
            <a:tbl>
              <a:tblPr firstRow="1" bandRow="1">
                <a:tableStyleId>{5940675A-B579-460E-94D1-54222C63F5DA}</a:tableStyleId>
              </a:tblPr>
              <a:tblGrid>
                <a:gridCol w="1229289">
                  <a:extLst>
                    <a:ext uri="{9D8B030D-6E8A-4147-A177-3AD203B41FA5}">
                      <a16:colId xmlns:a16="http://schemas.microsoft.com/office/drawing/2014/main" val="3757262113"/>
                    </a:ext>
                  </a:extLst>
                </a:gridCol>
                <a:gridCol w="565029">
                  <a:extLst>
                    <a:ext uri="{9D8B030D-6E8A-4147-A177-3AD203B41FA5}">
                      <a16:colId xmlns:a16="http://schemas.microsoft.com/office/drawing/2014/main" val="1555019360"/>
                    </a:ext>
                  </a:extLst>
                </a:gridCol>
                <a:gridCol w="565029">
                  <a:extLst>
                    <a:ext uri="{9D8B030D-6E8A-4147-A177-3AD203B41FA5}">
                      <a16:colId xmlns:a16="http://schemas.microsoft.com/office/drawing/2014/main" val="2622963625"/>
                    </a:ext>
                  </a:extLst>
                </a:gridCol>
                <a:gridCol w="565029">
                  <a:extLst>
                    <a:ext uri="{9D8B030D-6E8A-4147-A177-3AD203B41FA5}">
                      <a16:colId xmlns:a16="http://schemas.microsoft.com/office/drawing/2014/main" val="1804630760"/>
                    </a:ext>
                  </a:extLst>
                </a:gridCol>
                <a:gridCol w="565029">
                  <a:extLst>
                    <a:ext uri="{9D8B030D-6E8A-4147-A177-3AD203B41FA5}">
                      <a16:colId xmlns:a16="http://schemas.microsoft.com/office/drawing/2014/main" val="4127224024"/>
                    </a:ext>
                  </a:extLst>
                </a:gridCol>
                <a:gridCol w="565029">
                  <a:extLst>
                    <a:ext uri="{9D8B030D-6E8A-4147-A177-3AD203B41FA5}">
                      <a16:colId xmlns:a16="http://schemas.microsoft.com/office/drawing/2014/main" val="38942045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noFill/>
                  </a:tcPr>
                </a:tc>
                <a:tc>
                  <a:txBody>
                    <a:bodyPr/>
                    <a:lstStyle/>
                    <a:p>
                      <a:pPr algn="ctr"/>
                      <a:r>
                        <a:rPr kumimoji="1" lang="ja-JP" altLang="en-US" sz="1000" baseline="0" dirty="0">
                          <a:solidFill>
                            <a:schemeClr val="tx1"/>
                          </a:solidFill>
                          <a:latin typeface="Meiryo UI" panose="020B0604030504040204" pitchFamily="50" charset="-128"/>
                          <a:ea typeface="Meiryo UI" panose="020B0604030504040204" pitchFamily="50" charset="-128"/>
                        </a:rPr>
                        <a:t>２</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180000">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相談件数</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６</a:t>
                      </a: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４</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1392830107"/>
                  </a:ext>
                </a:extLst>
              </a:tr>
            </a:tbl>
          </a:graphicData>
        </a:graphic>
      </p:graphicFrame>
    </p:spTree>
    <p:extLst>
      <p:ext uri="{BB962C8B-B14F-4D97-AF65-F5344CB8AC3E}">
        <p14:creationId xmlns:p14="http://schemas.microsoft.com/office/powerpoint/2010/main" val="978730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74017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270844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a:t>
            </a:r>
            <a:r>
              <a:rPr lang="ja-JP" altLang="en-US" sz="1600" b="1" dirty="0" smtClean="0">
                <a:solidFill>
                  <a:schemeClr val="tx1"/>
                </a:solidFill>
                <a:latin typeface="Meiryo UI" pitchFamily="50" charset="-128"/>
                <a:ea typeface="Meiryo UI" pitchFamily="50" charset="-128"/>
                <a:cs typeface="Meiryo UI" pitchFamily="50" charset="-128"/>
              </a:rPr>
              <a:t>の活用</a:t>
            </a:r>
            <a:r>
              <a:rPr lang="ja-JP" altLang="en-US" sz="1600" b="1" dirty="0">
                <a:solidFill>
                  <a:schemeClr val="tx1"/>
                </a:solidFill>
                <a:latin typeface="Meiryo UI" pitchFamily="50" charset="-128"/>
                <a:ea typeface="Meiryo UI" pitchFamily="50" charset="-128"/>
                <a:cs typeface="Meiryo UI" pitchFamily="50" charset="-128"/>
              </a:rPr>
              <a:t>促進</a:t>
            </a:r>
          </a:p>
        </p:txBody>
      </p:sp>
      <p:sp>
        <p:nvSpPr>
          <p:cNvPr id="22" name="テキスト ボックス 21"/>
          <p:cNvSpPr txBox="1"/>
          <p:nvPr/>
        </p:nvSpPr>
        <p:spPr>
          <a:xfrm>
            <a:off x="3059793" y="859434"/>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3" name="テキスト ボックス 28"/>
          <p:cNvSpPr txBox="1">
            <a:spLocks noChangeArrowheads="1"/>
          </p:cNvSpPr>
          <p:nvPr/>
        </p:nvSpPr>
        <p:spPr bwMode="auto">
          <a:xfrm>
            <a:off x="273134" y="1365218"/>
            <a:ext cx="40113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　　</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実証事業を実施しました。</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2018</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a:t>
            </a:r>
          </a:p>
          <a:p>
            <a:pPr marL="80599" indent="-80599"/>
            <a:r>
              <a:rPr lang="ja-JP" altLang="en-US" b="0" i="0" dirty="0">
                <a:latin typeface="Meiryo UI" pitchFamily="50" charset="-128"/>
                <a:ea typeface="Meiryo UI" pitchFamily="50" charset="-128"/>
                <a:cs typeface="Meiryo UI" pitchFamily="50" charset="-128"/>
              </a:rPr>
              <a:t>　　引き続き、市場は、災害に強いこの燃料電池を冷蔵庫</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棟などの電源として活用しています。　　</a:t>
            </a:r>
            <a:endParaRPr lang="en-US" altLang="ja-JP" b="0" i="0" dirty="0">
              <a:latin typeface="Meiryo UI" pitchFamily="50" charset="-128"/>
              <a:ea typeface="Meiryo UI" pitchFamily="50" charset="-128"/>
              <a:cs typeface="Meiryo UI" pitchFamily="50" charset="-128"/>
            </a:endParaRPr>
          </a:p>
        </p:txBody>
      </p:sp>
      <p:sp>
        <p:nvSpPr>
          <p:cNvPr id="24" name="大かっこ 23"/>
          <p:cNvSpPr/>
          <p:nvPr/>
        </p:nvSpPr>
        <p:spPr>
          <a:xfrm>
            <a:off x="527117" y="2721443"/>
            <a:ext cx="1816840" cy="336809"/>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prstClr val="black"/>
                </a:solidFill>
                <a:latin typeface="Meiryo UI" pitchFamily="50" charset="-128"/>
                <a:ea typeface="Meiryo UI" pitchFamily="50" charset="-128"/>
                <a:cs typeface="Meiryo UI" pitchFamily="50" charset="-128"/>
              </a:rPr>
              <a:t>　</a:t>
            </a:r>
            <a:r>
              <a:rPr lang="ja-JP" altLang="en-US" sz="1100" dirty="0">
                <a:solidFill>
                  <a:prstClr val="black"/>
                </a:solidFill>
                <a:latin typeface="Meiryo UI" pitchFamily="50" charset="-128"/>
                <a:ea typeface="Meiryo UI" pitchFamily="50" charset="-128"/>
                <a:cs typeface="Meiryo UI" pitchFamily="50" charset="-128"/>
              </a:rPr>
              <a:t>・発電能力：</a:t>
            </a:r>
            <a:r>
              <a:rPr lang="en-US" altLang="ja-JP" sz="1100" dirty="0">
                <a:solidFill>
                  <a:prstClr val="black"/>
                </a:solidFill>
                <a:latin typeface="Meiryo UI" pitchFamily="50" charset="-128"/>
                <a:ea typeface="Meiryo UI" pitchFamily="50" charset="-128"/>
                <a:cs typeface="Meiryo UI" pitchFamily="50" charset="-128"/>
              </a:rPr>
              <a:t>1,200kW</a:t>
            </a:r>
          </a:p>
          <a:p>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a:solidFill>
                  <a:prstClr val="black"/>
                </a:solidFill>
                <a:latin typeface="Meiryo UI" pitchFamily="50" charset="-128"/>
                <a:ea typeface="Meiryo UI" pitchFamily="50" charset="-128"/>
                <a:cs typeface="Meiryo UI" pitchFamily="50" charset="-128"/>
              </a:rPr>
              <a:t>2015</a:t>
            </a:r>
            <a:r>
              <a:rPr lang="ja-JP" altLang="en-US" sz="1100" dirty="0">
                <a:solidFill>
                  <a:prstClr val="black"/>
                </a:solidFill>
                <a:latin typeface="Meiryo UI" pitchFamily="50" charset="-128"/>
                <a:ea typeface="Meiryo UI" pitchFamily="50" charset="-128"/>
                <a:cs typeface="Meiryo UI" pitchFamily="50" charset="-128"/>
              </a:rPr>
              <a:t>年</a:t>
            </a:r>
            <a:r>
              <a:rPr lang="en-US" altLang="ja-JP" sz="1100" dirty="0">
                <a:solidFill>
                  <a:prstClr val="black"/>
                </a:solidFill>
                <a:latin typeface="Meiryo UI" pitchFamily="50" charset="-128"/>
                <a:ea typeface="Meiryo UI" pitchFamily="50" charset="-128"/>
                <a:cs typeface="Meiryo UI" pitchFamily="50" charset="-128"/>
              </a:rPr>
              <a:t>3</a:t>
            </a:r>
            <a:r>
              <a:rPr lang="ja-JP" altLang="en-US" sz="1100" dirty="0">
                <a:solidFill>
                  <a:prstClr val="black"/>
                </a:solidFill>
                <a:latin typeface="Meiryo UI" pitchFamily="50" charset="-128"/>
                <a:ea typeface="Meiryo UI" pitchFamily="50" charset="-128"/>
                <a:cs typeface="Meiryo UI" pitchFamily="50" charset="-128"/>
              </a:rPr>
              <a:t>月～　供給開始</a:t>
            </a:r>
            <a:endParaRPr lang="en-US" altLang="ja-JP" sz="1100" dirty="0">
              <a:solidFill>
                <a:prstClr val="black"/>
              </a:solidFill>
              <a:latin typeface="Meiryo UI" pitchFamily="50" charset="-128"/>
              <a:ea typeface="Meiryo UI" pitchFamily="50" charset="-128"/>
              <a:cs typeface="Meiryo UI" pitchFamily="50" charset="-128"/>
            </a:endParaRPr>
          </a:p>
        </p:txBody>
      </p:sp>
      <p:grpSp>
        <p:nvGrpSpPr>
          <p:cNvPr id="25" name="グループ化 24"/>
          <p:cNvGrpSpPr/>
          <p:nvPr/>
        </p:nvGrpSpPr>
        <p:grpSpPr>
          <a:xfrm>
            <a:off x="4358394" y="1382638"/>
            <a:ext cx="5261342" cy="1625861"/>
            <a:chOff x="5090639" y="2770568"/>
            <a:chExt cx="4602547" cy="1422280"/>
          </a:xfrm>
        </p:grpSpPr>
        <p:grpSp>
          <p:nvGrpSpPr>
            <p:cNvPr id="26" name="グループ化 25"/>
            <p:cNvGrpSpPr/>
            <p:nvPr/>
          </p:nvGrpSpPr>
          <p:grpSpPr>
            <a:xfrm>
              <a:off x="6713599" y="2770568"/>
              <a:ext cx="2979587" cy="1422280"/>
              <a:chOff x="6056048" y="4945878"/>
              <a:chExt cx="2979587" cy="1422280"/>
            </a:xfrm>
          </p:grpSpPr>
          <p:pic>
            <p:nvPicPr>
              <p:cNvPr id="29" name="Picture 2" descr="市場全景よ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7" name="二等辺三角形 2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8" name="図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sp>
        <p:nvSpPr>
          <p:cNvPr id="33" name="正方形/長方形 32"/>
          <p:cNvSpPr/>
          <p:nvPr/>
        </p:nvSpPr>
        <p:spPr>
          <a:xfrm>
            <a:off x="5382605" y="987700"/>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295921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4179627" y="3809850"/>
            <a:ext cx="933006"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itchFamily="50" charset="-128"/>
              <a:ea typeface="Meiryo UI" pitchFamily="50" charset="-128"/>
              <a:cs typeface="Meiryo UI"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2470" y="4215063"/>
            <a:ext cx="464248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◆大阪府は、全国初となる空港施設への大規模な水素エネルギー導入の実証事業「水素グリッドプロジェクト」を促進し、関空の</a:t>
            </a:r>
            <a:endParaRPr lang="en-US" altLang="ja-JP" b="0" i="0" dirty="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36" name="正方形/長方形 35">
            <a:extLst>
              <a:ext uri="{FF2B5EF4-FFF2-40B4-BE49-F238E27FC236}">
                <a16:creationId xmlns:a16="http://schemas.microsoft.com/office/drawing/2014/main" id="{66D49031-C930-48E4-8095-0D148C05A4EB}"/>
              </a:ext>
            </a:extLst>
          </p:cNvPr>
          <p:cNvSpPr/>
          <p:nvPr/>
        </p:nvSpPr>
        <p:spPr>
          <a:xfrm>
            <a:off x="5339063" y="4385186"/>
            <a:ext cx="4158254" cy="1537694"/>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・燃料電池フォークリフトの貨物上屋への導入や、水素供給施設等　</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　のインフラ整備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2014</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4</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9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a:solidFill>
                  <a:schemeClr val="tx1"/>
                </a:solidFill>
                <a:latin typeface="Meiryo UI" pitchFamily="50" charset="-128"/>
                <a:ea typeface="Meiryo UI" pitchFamily="50" charset="-128"/>
                <a:cs typeface="Meiryo UI" pitchFamily="50" charset="-128"/>
              </a:rPr>
              <a:t>FC</a:t>
            </a:r>
            <a:r>
              <a:rPr lang="ja-JP" altLang="en-US" sz="1100" dirty="0">
                <a:solidFill>
                  <a:schemeClr val="tx1"/>
                </a:solidFill>
                <a:latin typeface="Meiryo UI" pitchFamily="50" charset="-128"/>
                <a:ea typeface="Meiryo UI" pitchFamily="50" charset="-128"/>
                <a:cs typeface="Meiryo UI" pitchFamily="50" charset="-128"/>
              </a:rPr>
              <a:t>バス運行の検討</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4011794"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空港における水素エネルギーの導入促進</a:t>
            </a:r>
          </a:p>
        </p:txBody>
      </p:sp>
      <p:pic>
        <p:nvPicPr>
          <p:cNvPr id="38" name="Picture 6">
            <a:extLst>
              <a:ext uri="{FF2B5EF4-FFF2-40B4-BE49-F238E27FC236}">
                <a16:creationId xmlns:a16="http://schemas.microsoft.com/office/drawing/2014/main" id="{279F3C6F-D2AB-4ED4-925B-B1C08FD96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981" y="4982271"/>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a:extLst>
              <a:ext uri="{FF2B5EF4-FFF2-40B4-BE49-F238E27FC236}">
                <a16:creationId xmlns:a16="http://schemas.microsoft.com/office/drawing/2014/main" id="{68FE9262-6D52-4482-A2C6-1FF2546F0478}"/>
              </a:ext>
            </a:extLst>
          </p:cNvPr>
          <p:cNvSpPr/>
          <p:nvPr/>
        </p:nvSpPr>
        <p:spPr>
          <a:xfrm>
            <a:off x="2136647" y="6013876"/>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燃料電池フォークリフト</a:t>
            </a:r>
          </a:p>
        </p:txBody>
      </p:sp>
      <p:pic>
        <p:nvPicPr>
          <p:cNvPr id="41" name="Picture 2">
            <a:extLst>
              <a:ext uri="{FF2B5EF4-FFF2-40B4-BE49-F238E27FC236}">
                <a16:creationId xmlns:a16="http://schemas.microsoft.com/office/drawing/2014/main" id="{A08D4C10-83DD-4580-B12A-61CCFD249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50" y="5036059"/>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a:extLst>
              <a:ext uri="{FF2B5EF4-FFF2-40B4-BE49-F238E27FC236}">
                <a16:creationId xmlns:a16="http://schemas.microsoft.com/office/drawing/2014/main" id="{58D211A7-63FE-410B-82EA-9096D0AE457C}"/>
              </a:ext>
            </a:extLst>
          </p:cNvPr>
          <p:cNvSpPr/>
          <p:nvPr/>
        </p:nvSpPr>
        <p:spPr>
          <a:xfrm>
            <a:off x="197648" y="6000228"/>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p>
        </p:txBody>
      </p:sp>
      <p:pic>
        <p:nvPicPr>
          <p:cNvPr id="47" name="Picture 2" descr="C:\Users\ShimaguchiS\AppData\Local\Microsoft\Windows\Temporary Internet Files\Content.Outlook\ONLP7RQS\関空FCFLディスペンサー写真 (2).png">
            <a:extLst>
              <a:ext uri="{FF2B5EF4-FFF2-40B4-BE49-F238E27FC236}">
                <a16:creationId xmlns:a16="http://schemas.microsoft.com/office/drawing/2014/main" id="{13A18826-DA41-4C6A-9F11-25534F1E8A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290" y="4982271"/>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a:extLst>
              <a:ext uri="{FF2B5EF4-FFF2-40B4-BE49-F238E27FC236}">
                <a16:creationId xmlns:a16="http://schemas.microsoft.com/office/drawing/2014/main" id="{13169967-B683-4538-99E8-A55F810B2BDF}"/>
              </a:ext>
            </a:extLst>
          </p:cNvPr>
          <p:cNvSpPr/>
          <p:nvPr/>
        </p:nvSpPr>
        <p:spPr>
          <a:xfrm>
            <a:off x="3405170" y="5954271"/>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3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8683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2844" y="807821"/>
            <a:ext cx="9804822" cy="557846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172062" y="1706428"/>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◆大阪府・大阪市は、産学官で構成</a:t>
            </a:r>
            <a:r>
              <a:rPr lang="ja-JP" altLang="en-US" b="0" i="0" dirty="0" smtClean="0">
                <a:latin typeface="Meiryo UI" pitchFamily="50" charset="-128"/>
                <a:ea typeface="Meiryo UI" pitchFamily="50" charset="-128"/>
                <a:cs typeface="Meiryo UI" pitchFamily="50" charset="-128"/>
              </a:rPr>
              <a:t>する「</a:t>
            </a:r>
            <a:r>
              <a:rPr lang="ja-JP" altLang="en-US" b="0" i="0" dirty="0">
                <a:latin typeface="Meiryo UI" pitchFamily="50" charset="-128"/>
                <a:ea typeface="Meiryo UI" pitchFamily="50" charset="-128"/>
                <a:cs typeface="Meiryo UI" pitchFamily="50" charset="-128"/>
              </a:rPr>
              <a:t>おおさか電動車協働普及サポートネット」において、燃料電池自動車の普及及び水素ステーション整備の促進に向け</a:t>
            </a:r>
            <a:r>
              <a:rPr lang="ja-JP" altLang="en-US" b="0" i="0" dirty="0" smtClean="0">
                <a:latin typeface="Meiryo UI" pitchFamily="50" charset="-128"/>
                <a:ea typeface="Meiryo UI" pitchFamily="50" charset="-128"/>
                <a:cs typeface="Meiryo UI" pitchFamily="50" charset="-128"/>
              </a:rPr>
              <a:t>、サポートネット</a:t>
            </a:r>
            <a:r>
              <a:rPr lang="ja-JP" altLang="en-US" b="0" i="0" dirty="0">
                <a:latin typeface="Meiryo UI" pitchFamily="50" charset="-128"/>
                <a:ea typeface="Meiryo UI" pitchFamily="50" charset="-128"/>
                <a:cs typeface="Meiryo UI" pitchFamily="50" charset="-128"/>
              </a:rPr>
              <a:t>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159331" y="3663123"/>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59331" y="4099265"/>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69157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59331" y="5367035"/>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4575" y="5340104"/>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19248" y="4655144"/>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水素ステーション等の建設コスト低減と中小企業等の参入のきっかけづくりのため、事業者を対象とした水素ステーション見学会や新技術ニーズ説明会を開催します。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4004104"/>
            <a:ext cx="2972823" cy="550365"/>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192219" y="3753493"/>
            <a:ext cx="4614350"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82651" y="399100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13561" y="404668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354</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5841149" y="1802866"/>
            <a:ext cx="3325534" cy="1911826"/>
          </a:xfrm>
          <a:prstGeom prst="rect">
            <a:avLst/>
          </a:prstGeom>
        </p:spPr>
      </p:pic>
      <p:sp>
        <p:nvSpPr>
          <p:cNvPr id="3" name="テキスト ボックス 2"/>
          <p:cNvSpPr txBox="1"/>
          <p:nvPr/>
        </p:nvSpPr>
        <p:spPr>
          <a:xfrm>
            <a:off x="6235924" y="1516494"/>
            <a:ext cx="2535984" cy="261610"/>
          </a:xfrm>
          <a:prstGeom prst="rect">
            <a:avLst/>
          </a:prstGeom>
          <a:solidFill>
            <a:srgbClr val="FFC000"/>
          </a:solid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おおさか電動車協働普及サポートネット</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1673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エネルギー使</a:t>
            </a:r>
            <a:r>
              <a:rPr lang="ja-JP" altLang="en-US" sz="1400" dirty="0">
                <a:solidFill>
                  <a:schemeClr val="tx1"/>
                </a:solidFill>
                <a:latin typeface="Meiryo UI" pitchFamily="50" charset="-128"/>
                <a:ea typeface="Meiryo UI" pitchFamily="50" charset="-128"/>
                <a:cs typeface="Meiryo UI" pitchFamily="50" charset="-128"/>
              </a:rPr>
              <a:t>用量等の「見える化」を推進するとともに、省エネルギー機器･設備の導入促進、住宅・建築物の省エネルギー化</a:t>
            </a:r>
            <a:r>
              <a:rPr lang="ja-JP" altLang="en-US" sz="1400" dirty="0" smtClean="0">
                <a:solidFill>
                  <a:schemeClr val="tx1"/>
                </a:solidFill>
                <a:latin typeface="Meiryo UI" pitchFamily="50" charset="-128"/>
                <a:ea typeface="Meiryo UI" pitchFamily="50" charset="-128"/>
                <a:cs typeface="Meiryo UI" pitchFamily="50" charset="-128"/>
              </a:rPr>
              <a:t>、</a:t>
            </a:r>
            <a:r>
              <a:rPr lang="en-US" altLang="ja-JP" sz="1400" dirty="0" smtClean="0">
                <a:solidFill>
                  <a:schemeClr val="tx1"/>
                </a:solidFill>
                <a:latin typeface="Meiryo UI" pitchFamily="50" charset="-128"/>
                <a:ea typeface="Meiryo UI" pitchFamily="50" charset="-128"/>
                <a:cs typeface="Meiryo UI" pitchFamily="50" charset="-128"/>
              </a:rPr>
              <a:t/>
            </a:r>
            <a:br>
              <a:rPr lang="en-US" altLang="ja-JP" sz="1400" dirty="0" smtClean="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a:t>
            </a:r>
            <a:r>
              <a:rPr lang="ja-JP" altLang="en-US" b="1" u="sng" dirty="0" smtClean="0">
                <a:solidFill>
                  <a:schemeClr val="tx1"/>
                </a:solidFill>
                <a:latin typeface="Meiryo UI" panose="020B0604030504040204" pitchFamily="50" charset="-128"/>
                <a:ea typeface="Meiryo UI" panose="020B0604030504040204" pitchFamily="50" charset="-128"/>
              </a:rPr>
              <a:t>強化</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r>
              <a:rPr lang="en-US" altLang="ja-JP" sz="1400" dirty="0">
                <a:solidFill>
                  <a:schemeClr val="tx1"/>
                </a:solidFill>
                <a:latin typeface="Meiryo UI" pitchFamily="50" charset="-128"/>
                <a:ea typeface="Meiryo UI" pitchFamily="50" charset="-128"/>
                <a:cs typeface="Meiryo UI" pitchFamily="50" charset="-128"/>
              </a:rPr>
              <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416633" y="89507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01358" y="790582"/>
            <a:ext cx="4215275"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燃料電池自動車等の普及促進（市民等啓発）</a:t>
            </a:r>
          </a:p>
        </p:txBody>
      </p:sp>
      <p:sp>
        <p:nvSpPr>
          <p:cNvPr id="24" name="角丸四角形 23"/>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FF998B6-C0B3-4327-8884-E6290BC1DD74}"/>
              </a:ext>
            </a:extLst>
          </p:cNvPr>
          <p:cNvSpPr txBox="1"/>
          <p:nvPr/>
        </p:nvSpPr>
        <p:spPr>
          <a:xfrm>
            <a:off x="5055459" y="1365269"/>
            <a:ext cx="4627848" cy="692497"/>
          </a:xfrm>
          <a:prstGeom prst="rect">
            <a:avLst/>
          </a:prstGeom>
          <a:noFill/>
        </p:spPr>
        <p:txBody>
          <a:bodyPr wrap="square">
            <a:spAutoFit/>
          </a:bodyPr>
          <a:lstStyle/>
          <a:p>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また、大阪市では、水素社会の実現に向けた社会受容性の向上のため、企業と連携し、環境イベントにおいて、一般市民を対象とした啓発イベントを実施しています。</a:t>
            </a:r>
          </a:p>
        </p:txBody>
      </p:sp>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317352" y="5195525"/>
            <a:ext cx="4684208" cy="1384995"/>
          </a:xfrm>
          <a:prstGeom prst="rect">
            <a:avLst/>
          </a:prstGeom>
          <a:noFill/>
          <a:ln>
            <a:solidFill>
              <a:schemeClr val="tx1"/>
            </a:solidFill>
          </a:ln>
        </p:spPr>
        <p:txBody>
          <a:bodyPr wrap="square">
            <a:spAutoFit/>
          </a:bodyPr>
          <a:lstStyle/>
          <a:p>
            <a:pPr>
              <a:tabLst>
                <a:tab pos="1693783"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tabLst>
                <a:tab pos="1693783"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lnSpc>
                <a:spcPct val="150000"/>
              </a:lnSpc>
              <a:tabLst>
                <a:tab pos="1693783"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燃料電池自動車（ＦＣＶ）等次世代自動車の普及促進に関する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事項</a:t>
            </a:r>
          </a:p>
          <a:p>
            <a:pPr>
              <a:lnSpc>
                <a:spcPct val="150000"/>
              </a:lnSpc>
              <a:tabLst>
                <a:tab pos="1693783"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83704" y="1422377"/>
            <a:ext cx="4370183"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◆大阪市は、水素社会の実現、燃料電池自動車（ＦＣＶ）の普及促進をめざした取組を進め、新たなエネルギー都市の構築に貢献するため、大阪地区トヨタ各社と、エネルギー関連施策の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推進に係る連携協定を令和２年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303312" y="2347337"/>
            <a:ext cx="425504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　この協定を結ぶことにより、水素社会の実現に向けた取組や次世代自動車の普及促進その他のエネルギー関連施策を推進してい</a:t>
            </a:r>
            <a:r>
              <a:rPr lang="ja-JP" altLang="en-US" b="0" i="0" strike="sngStrike" dirty="0">
                <a:latin typeface="Meiryo UI" pitchFamily="50" charset="-128"/>
                <a:ea typeface="Meiryo UI" pitchFamily="50" charset="-128"/>
                <a:cs typeface="Meiryo UI" pitchFamily="50" charset="-128"/>
              </a:rPr>
              <a:t>き</a:t>
            </a:r>
            <a:r>
              <a:rPr lang="ja-JP" altLang="en-US" b="0" i="0" dirty="0">
                <a:latin typeface="Meiryo UI" pitchFamily="50" charset="-128"/>
                <a:ea typeface="Meiryo UI" pitchFamily="50" charset="-128"/>
                <a:cs typeface="Meiryo UI" pitchFamily="50" charset="-128"/>
              </a:rPr>
              <a:t>ます。 </a:t>
            </a:r>
            <a:endParaRPr lang="en-US" altLang="ja-JP" b="0" i="0" dirty="0">
              <a:latin typeface="Meiryo UI" pitchFamily="50" charset="-128"/>
              <a:ea typeface="Meiryo UI" pitchFamily="50" charset="-128"/>
              <a:cs typeface="Meiryo UI" pitchFamily="50" charset="-128"/>
            </a:endParaRPr>
          </a:p>
        </p:txBody>
      </p:sp>
      <p:sp>
        <p:nvSpPr>
          <p:cNvPr id="33" name="テキスト ボックス 32">
            <a:extLst>
              <a:ext uri="{FF2B5EF4-FFF2-40B4-BE49-F238E27FC236}">
                <a16:creationId xmlns:a16="http://schemas.microsoft.com/office/drawing/2014/main" id="{C9F3D3E3-6BD9-4B95-BCA5-1CA81CE1D034}"/>
              </a:ext>
            </a:extLst>
          </p:cNvPr>
          <p:cNvSpPr txBox="1"/>
          <p:nvPr/>
        </p:nvSpPr>
        <p:spPr>
          <a:xfrm>
            <a:off x="5814902" y="5994162"/>
            <a:ext cx="3469372" cy="461665"/>
          </a:xfrm>
          <a:prstGeom prst="rect">
            <a:avLst/>
          </a:prstGeom>
          <a:noFill/>
        </p:spPr>
        <p:txBody>
          <a:bodyPr wrap="square">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ECO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縁日・ショッピングモール等イベントでの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次世代自動車展示・試乗・給電デモ</a:t>
            </a: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b="20125"/>
          <a:stretch/>
        </p:blipFill>
        <p:spPr>
          <a:xfrm>
            <a:off x="5426777" y="2457793"/>
            <a:ext cx="2075801" cy="2208336"/>
          </a:xfrm>
          <a:prstGeom prst="rect">
            <a:avLst/>
          </a:prstGeom>
        </p:spPr>
      </p:pic>
      <p:pic>
        <p:nvPicPr>
          <p:cNvPr id="29" name="図 28">
            <a:extLst>
              <a:ext uri="{FF2B5EF4-FFF2-40B4-BE49-F238E27FC236}">
                <a16:creationId xmlns:a16="http://schemas.microsoft.com/office/drawing/2014/main" id="{32A8F587-E692-4ACB-A444-2AEF04D77D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1539" y="4161514"/>
            <a:ext cx="2371768" cy="1781482"/>
          </a:xfrm>
          <a:prstGeom prst="rect">
            <a:avLst/>
          </a:prstGeom>
          <a:noFill/>
          <a:ln>
            <a:noFill/>
          </a:ln>
        </p:spPr>
      </p:pic>
    </p:spTree>
    <p:extLst>
      <p:ext uri="{BB962C8B-B14F-4D97-AF65-F5344CB8AC3E}">
        <p14:creationId xmlns:p14="http://schemas.microsoft.com/office/powerpoint/2010/main" val="4151850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2" y="763742"/>
            <a:ext cx="7498304" cy="3635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223173"/>
            <a:ext cx="9195573" cy="492443"/>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a:t>
            </a:r>
            <a:r>
              <a:rPr lang="ja-JP" altLang="en-US" sz="1300" dirty="0">
                <a:latin typeface="Meiryo UI" pitchFamily="50" charset="-128"/>
                <a:ea typeface="Meiryo UI" pitchFamily="50" charset="-128"/>
                <a:cs typeface="Meiryo UI" pitchFamily="50" charset="-128"/>
              </a:rPr>
              <a:t>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号来襲時に停電が数日間続き、住民生活や事業活動に影響が及んだところもあったため、災害時に電力を供給することもできる電気自動車（ＥＶ）や燃料電池自動車（ＦＣＶ）等の普及を促進しています。</a:t>
            </a:r>
          </a:p>
        </p:txBody>
      </p:sp>
      <p:sp>
        <p:nvSpPr>
          <p:cNvPr id="43" name="テキスト ボックス 42"/>
          <p:cNvSpPr txBox="1"/>
          <p:nvPr/>
        </p:nvSpPr>
        <p:spPr>
          <a:xfrm>
            <a:off x="7758397" y="883772"/>
            <a:ext cx="2006652"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5,161</a:t>
            </a:r>
            <a:r>
              <a:rPr lang="ja-JP" altLang="en-US" sz="1200" dirty="0">
                <a:latin typeface="Meiryo UI" pitchFamily="50" charset="-128"/>
                <a:ea typeface="Meiryo UI" pitchFamily="50" charset="-128"/>
                <a:cs typeface="Meiryo UI" pitchFamily="50" charset="-128"/>
              </a:rPr>
              <a:t>千円）</a:t>
            </a:r>
          </a:p>
        </p:txBody>
      </p:sp>
      <p:sp>
        <p:nvSpPr>
          <p:cNvPr id="45" name="正方形/長方形 44"/>
          <p:cNvSpPr/>
          <p:nvPr/>
        </p:nvSpPr>
        <p:spPr>
          <a:xfrm>
            <a:off x="400027" y="4689181"/>
            <a:ext cx="6323172"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６回（参考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年度：３回）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カ所</a:t>
            </a:r>
            <a:endParaRPr lang="en-US" altLang="ja-JP" sz="1000" dirty="0">
              <a:solidFill>
                <a:schemeClr val="tx1"/>
              </a:solidFill>
              <a:latin typeface="Meiryo UI" pitchFamily="50" charset="-128"/>
              <a:ea typeface="Meiryo UI" pitchFamily="50" charset="-128"/>
              <a:cs typeface="Meiryo UI" pitchFamily="50" charset="-128"/>
            </a:endParaRPr>
          </a:p>
        </p:txBody>
      </p:sp>
      <p:graphicFrame>
        <p:nvGraphicFramePr>
          <p:cNvPr id="47" name="表 46"/>
          <p:cNvGraphicFramePr>
            <a:graphicFrameLocks noGrp="1"/>
          </p:cNvGraphicFramePr>
          <p:nvPr>
            <p:extLst>
              <p:ext uri="{D42A27DB-BD31-4B8C-83A1-F6EECF244321}">
                <p14:modId xmlns:p14="http://schemas.microsoft.com/office/powerpoint/2010/main" val="610122627"/>
              </p:ext>
            </p:extLst>
          </p:nvPr>
        </p:nvGraphicFramePr>
        <p:xfrm>
          <a:off x="7027604" y="5452216"/>
          <a:ext cx="2638424" cy="975360"/>
        </p:xfrm>
        <a:graphic>
          <a:graphicData uri="http://schemas.openxmlformats.org/drawingml/2006/table">
            <a:tbl>
              <a:tblPr firstRow="1" bandRow="1">
                <a:tableStyleId>{5940675A-B579-460E-94D1-54222C63F5DA}</a:tableStyleId>
              </a:tblPr>
              <a:tblGrid>
                <a:gridCol w="923063">
                  <a:extLst>
                    <a:ext uri="{9D8B030D-6E8A-4147-A177-3AD203B41FA5}">
                      <a16:colId xmlns:a16="http://schemas.microsoft.com/office/drawing/2014/main" val="3757262113"/>
                    </a:ext>
                  </a:extLst>
                </a:gridCol>
                <a:gridCol w="571787">
                  <a:extLst>
                    <a:ext uri="{9D8B030D-6E8A-4147-A177-3AD203B41FA5}">
                      <a16:colId xmlns:a16="http://schemas.microsoft.com/office/drawing/2014/main" val="4015490920"/>
                    </a:ext>
                  </a:extLst>
                </a:gridCol>
                <a:gridCol w="571787">
                  <a:extLst>
                    <a:ext uri="{9D8B030D-6E8A-4147-A177-3AD203B41FA5}">
                      <a16:colId xmlns:a16="http://schemas.microsoft.com/office/drawing/2014/main" val="3716742055"/>
                    </a:ext>
                  </a:extLst>
                </a:gridCol>
                <a:gridCol w="571787">
                  <a:extLst>
                    <a:ext uri="{9D8B030D-6E8A-4147-A177-3AD203B41FA5}">
                      <a16:colId xmlns:a16="http://schemas.microsoft.com/office/drawing/2014/main" val="267984221"/>
                    </a:ext>
                  </a:extLst>
                </a:gridCol>
              </a:tblGrid>
              <a:tr h="20903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5,321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6,022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6,788</a:t>
                      </a:r>
                    </a:p>
                  </a:txBody>
                  <a:tcPr anchor="ctr"/>
                </a:tc>
                <a:extLst>
                  <a:ext uri="{0D108BD9-81ED-4DB2-BD59-A6C34878D82A}">
                    <a16:rowId xmlns:a16="http://schemas.microsoft.com/office/drawing/2014/main" val="2124491204"/>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FCV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240</a:t>
                      </a:r>
                    </a:p>
                  </a:txBody>
                  <a:tcPr anchor="ctr"/>
                </a:tc>
                <a:extLst>
                  <a:ext uri="{0D108BD9-81ED-4DB2-BD59-A6C34878D82A}">
                    <a16:rowId xmlns:a16="http://schemas.microsoft.com/office/drawing/2014/main" val="1449231259"/>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PHV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5,097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5,645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6,165</a:t>
                      </a:r>
                    </a:p>
                  </a:txBody>
                  <a:tcPr anchor="ctr"/>
                </a:tc>
                <a:extLst>
                  <a:ext uri="{0D108BD9-81ED-4DB2-BD59-A6C34878D82A}">
                    <a16:rowId xmlns:a16="http://schemas.microsoft.com/office/drawing/2014/main" val="3765497081"/>
                  </a:ext>
                </a:extLst>
              </a:tr>
            </a:tbl>
          </a:graphicData>
        </a:graphic>
      </p:graphicFrame>
      <p:sp>
        <p:nvSpPr>
          <p:cNvPr id="48" name="テキスト ボックス 47"/>
          <p:cNvSpPr txBox="1"/>
          <p:nvPr/>
        </p:nvSpPr>
        <p:spPr>
          <a:xfrm>
            <a:off x="6858227" y="5187207"/>
            <a:ext cx="31156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     （年度）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5" y="5385455"/>
            <a:ext cx="5007959" cy="892552"/>
          </a:xfrm>
          <a:prstGeom prst="rect">
            <a:avLst/>
          </a:prstGeom>
          <a:noFill/>
        </p:spPr>
        <p:txBody>
          <a:bodyPr wrap="square" rtlCol="0">
            <a:spAutoFit/>
          </a:bodyPr>
          <a:lstStyle/>
          <a:p>
            <a:pPr marL="80599" indent="-80599"/>
            <a:r>
              <a:rPr lang="ja-JP" altLang="en-US" sz="1300" dirty="0" smtClean="0">
                <a:latin typeface="Meiryo UI" pitchFamily="50" charset="-128"/>
                <a:ea typeface="Meiryo UI" pitchFamily="50" charset="-128"/>
                <a:cs typeface="Meiryo UI" pitchFamily="50" charset="-128"/>
              </a:rPr>
              <a:t>◆自動車</a:t>
            </a:r>
            <a:r>
              <a:rPr lang="ja-JP" altLang="en-US" sz="1300" dirty="0">
                <a:latin typeface="Meiryo UI" pitchFamily="50" charset="-128"/>
                <a:ea typeface="Meiryo UI" pitchFamily="50" charset="-128"/>
                <a:cs typeface="Meiryo UI" pitchFamily="50" charset="-128"/>
              </a:rPr>
              <a:t>販売事業者、行政機関等で構成する「おおさか電動車協働普及サポートネット」に</a:t>
            </a:r>
            <a:r>
              <a:rPr lang="ja-JP" altLang="en-US" sz="1300" dirty="0" smtClean="0">
                <a:latin typeface="Meiryo UI" pitchFamily="50" charset="-128"/>
                <a:ea typeface="Meiryo UI" pitchFamily="50" charset="-128"/>
                <a:cs typeface="Meiryo UI" pitchFamily="50" charset="-128"/>
              </a:rPr>
              <a:t>おいて事業者と</a:t>
            </a:r>
            <a:r>
              <a:rPr lang="ja-JP" altLang="en-US" sz="1300" dirty="0">
                <a:latin typeface="Meiryo UI" pitchFamily="50" charset="-128"/>
                <a:ea typeface="Meiryo UI" pitchFamily="50" charset="-128"/>
                <a:cs typeface="Meiryo UI" pitchFamily="50" charset="-128"/>
              </a:rPr>
              <a:t>連携し、ワイヤレス充電システムを用いた電動超小型モビリティの運用実証や市町村等が実施する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a:t>
            </a:r>
            <a:r>
              <a:rPr lang="ja-JP" altLang="en-US" sz="1300" dirty="0" smtClean="0">
                <a:latin typeface="Meiryo UI" pitchFamily="50" charset="-128"/>
                <a:ea typeface="Meiryo UI" pitchFamily="50" charset="-128"/>
                <a:cs typeface="Meiryo UI" pitchFamily="50" charset="-128"/>
              </a:rPr>
              <a:t>の支援</a:t>
            </a:r>
            <a:r>
              <a:rPr lang="ja-JP" altLang="en-US" sz="1300" dirty="0">
                <a:latin typeface="Meiryo UI" pitchFamily="50" charset="-128"/>
                <a:ea typeface="Meiryo UI" pitchFamily="50" charset="-128"/>
                <a:cs typeface="Meiryo UI" pitchFamily="50" charset="-128"/>
              </a:rPr>
              <a:t>等の取組を実施します。</a:t>
            </a:r>
          </a:p>
        </p:txBody>
      </p:sp>
      <p:sp>
        <p:nvSpPr>
          <p:cNvPr id="51" name="テキスト ボックス 50"/>
          <p:cNvSpPr txBox="1"/>
          <p:nvPr/>
        </p:nvSpPr>
        <p:spPr>
          <a:xfrm>
            <a:off x="262325" y="4396525"/>
            <a:ext cx="6540315" cy="292388"/>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10" name="正方形/長方形 9"/>
          <p:cNvSpPr/>
          <p:nvPr/>
        </p:nvSpPr>
        <p:spPr>
          <a:xfrm>
            <a:off x="6881034" y="3915458"/>
            <a:ext cx="2816258" cy="1015663"/>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関西広域連合の次世代自動車普及促進事業において、地球温暖化と次世代自動車の普及啓発動画を作成しました。</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動画では地球温暖化の基礎、次世代自動車の種類や環境性能、災害時に役立つ給電機能などについて紹介しています。</a:t>
            </a:r>
          </a:p>
        </p:txBody>
      </p:sp>
      <p:sp>
        <p:nvSpPr>
          <p:cNvPr id="18" name="テキスト ボックス 17"/>
          <p:cNvSpPr txBox="1"/>
          <p:nvPr/>
        </p:nvSpPr>
        <p:spPr>
          <a:xfrm>
            <a:off x="6706114" y="2057734"/>
            <a:ext cx="31214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＜地球温暖化と次世代自動車に関する普及啓発動画＞</a:t>
            </a:r>
            <a:endParaRPr lang="en-US" altLang="ja-JP" sz="1000" dirty="0">
              <a:latin typeface="Meiryo UI" pitchFamily="50" charset="-128"/>
              <a:ea typeface="Meiryo UI" pitchFamily="50" charset="-128"/>
              <a:cs typeface="Meiryo UI" pitchFamily="50" charset="-128"/>
            </a:endParaRP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199" y="5390649"/>
            <a:ext cx="1258736" cy="978189"/>
          </a:xfrm>
          <a:prstGeom prst="rect">
            <a:avLst/>
          </a:prstGeom>
        </p:spPr>
      </p:pic>
      <p:sp>
        <p:nvSpPr>
          <p:cNvPr id="25" name="テキスト ボックス 24"/>
          <p:cNvSpPr txBox="1"/>
          <p:nvPr/>
        </p:nvSpPr>
        <p:spPr>
          <a:xfrm>
            <a:off x="262326" y="1754342"/>
            <a:ext cx="6460874" cy="692497"/>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2022</a:t>
            </a:r>
            <a:r>
              <a:rPr lang="ja-JP" altLang="en-US" sz="1300" dirty="0">
                <a:latin typeface="Meiryo UI" pitchFamily="50" charset="-128"/>
                <a:ea typeface="Meiryo UI" pitchFamily="50" charset="-128"/>
                <a:cs typeface="Meiryo UI" pitchFamily="50" charset="-128"/>
              </a:rPr>
              <a:t>年度はカーシェア事業者や自動車ディーラー（販売事業者）と連携し、ゼロエミッション車の理解促進に効果的な乗車体験や車両への充電、非常時にも役立つ給電機能等に関する体験の機会を府民や事業者に提供します。</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253" y="2345291"/>
            <a:ext cx="2724666" cy="1515905"/>
          </a:xfrm>
          <a:prstGeom prst="rect">
            <a:avLst/>
          </a:prstGeom>
        </p:spPr>
      </p:pic>
      <p:sp>
        <p:nvSpPr>
          <p:cNvPr id="27" name="Rectangle 285"/>
          <p:cNvSpPr>
            <a:spLocks noChangeArrowheads="1"/>
          </p:cNvSpPr>
          <p:nvPr/>
        </p:nvSpPr>
        <p:spPr bwMode="auto">
          <a:xfrm>
            <a:off x="2804855" y="3938658"/>
            <a:ext cx="1722120" cy="3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カーシェアを通じた普及促進の体験イメージ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981" y="2535020"/>
            <a:ext cx="1662698" cy="1388204"/>
          </a:xfrm>
          <a:prstGeom prst="rect">
            <a:avLst/>
          </a:prstGeom>
          <a:noFill/>
          <a:ln>
            <a:noFill/>
          </a:ln>
        </p:spPr>
      </p:pic>
      <p:sp>
        <p:nvSpPr>
          <p:cNvPr id="29" name="Rectangle 285"/>
          <p:cNvSpPr>
            <a:spLocks noChangeArrowheads="1"/>
          </p:cNvSpPr>
          <p:nvPr/>
        </p:nvSpPr>
        <p:spPr bwMode="auto">
          <a:xfrm>
            <a:off x="4674178" y="3922892"/>
            <a:ext cx="184467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環境性能・補助金等の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情報提供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Rectangle 285"/>
          <p:cNvSpPr>
            <a:spLocks noChangeArrowheads="1"/>
          </p:cNvSpPr>
          <p:nvPr/>
        </p:nvSpPr>
        <p:spPr bwMode="auto">
          <a:xfrm>
            <a:off x="823373" y="3935413"/>
            <a:ext cx="1296280" cy="23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kern="100" dirty="0">
                <a:latin typeface="Century" panose="02040604050505020304" pitchFamily="18" charset="0"/>
                <a:ea typeface="HG丸ｺﾞｼｯｸM-PRO" panose="020F0600000000000000" pitchFamily="50" charset="-128"/>
                <a:cs typeface="Times New Roman" panose="02020603050405020304" pitchFamily="18" charset="0"/>
              </a:rPr>
              <a:t>停電時の</a:t>
            </a: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給電機能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 name="正方形/長方形 5"/>
          <p:cNvSpPr/>
          <p:nvPr/>
        </p:nvSpPr>
        <p:spPr>
          <a:xfrm>
            <a:off x="6776266" y="2001481"/>
            <a:ext cx="2921026" cy="2929639"/>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1" name="Rectangle 285"/>
          <p:cNvSpPr>
            <a:spLocks noChangeArrowheads="1"/>
          </p:cNvSpPr>
          <p:nvPr/>
        </p:nvSpPr>
        <p:spPr bwMode="auto">
          <a:xfrm>
            <a:off x="5216127" y="6397675"/>
            <a:ext cx="1593258" cy="27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dirty="0">
                <a:latin typeface="Meiryo UI" pitchFamily="50" charset="-128"/>
                <a:ea typeface="Meiryo UI" pitchFamily="50" charset="-128"/>
                <a:cs typeface="Meiryo UI" pitchFamily="50" charset="-128"/>
              </a:rPr>
              <a:t>ワイヤレス充電システムを用いた電動超小型モビリティ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4" name="図 3"/>
          <p:cNvPicPr>
            <a:picLocks noChangeAspect="1"/>
          </p:cNvPicPr>
          <p:nvPr/>
        </p:nvPicPr>
        <p:blipFill>
          <a:blip r:embed="rId5"/>
          <a:stretch>
            <a:fillRect/>
          </a:stretch>
        </p:blipFill>
        <p:spPr>
          <a:xfrm>
            <a:off x="2925400" y="2467606"/>
            <a:ext cx="1470735" cy="1441540"/>
          </a:xfrm>
          <a:prstGeom prst="rect">
            <a:avLst/>
          </a:prstGeom>
        </p:spPr>
      </p:pic>
      <p:pic>
        <p:nvPicPr>
          <p:cNvPr id="8" name="図 7"/>
          <p:cNvPicPr>
            <a:picLocks noChangeAspect="1"/>
          </p:cNvPicPr>
          <p:nvPr/>
        </p:nvPicPr>
        <p:blipFill>
          <a:blip r:embed="rId6"/>
          <a:stretch>
            <a:fillRect/>
          </a:stretch>
        </p:blipFill>
        <p:spPr>
          <a:xfrm>
            <a:off x="628094" y="2564748"/>
            <a:ext cx="1686838" cy="1344397"/>
          </a:xfrm>
          <a:prstGeom prst="rect">
            <a:avLst/>
          </a:prstGeom>
        </p:spPr>
      </p:pic>
      <p:sp>
        <p:nvSpPr>
          <p:cNvPr id="32" name="Rectangle 285"/>
          <p:cNvSpPr>
            <a:spLocks noChangeArrowheads="1"/>
          </p:cNvSpPr>
          <p:nvPr/>
        </p:nvSpPr>
        <p:spPr bwMode="auto">
          <a:xfrm>
            <a:off x="983715" y="3534685"/>
            <a:ext cx="1362903" cy="38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nSpc>
                <a:spcPts val="1200"/>
              </a:lnSpc>
              <a:spcAft>
                <a:spcPts val="0"/>
              </a:spcAft>
            </a:pPr>
            <a:r>
              <a:rPr lang="en-US" sz="8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a:t>
            </a:r>
            <a:r>
              <a:rPr lang="ja-JP"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画像出典</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a:t>
            </a:r>
            <a:r>
              <a:rPr lang="en-US" sz="800" kern="12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https://toyota.jp/kyuden/</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en-US" sz="5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658540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34471" y="605320"/>
            <a:ext cx="9680469" cy="5609500"/>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323455" y="818671"/>
            <a:ext cx="4082346"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多様な電力・ガス事業者の参入促進</a:t>
            </a:r>
          </a:p>
        </p:txBody>
      </p:sp>
      <p:sp>
        <p:nvSpPr>
          <p:cNvPr id="29" name="テキスト ボックス 28"/>
          <p:cNvSpPr txBox="1">
            <a:spLocks noChangeArrowheads="1"/>
          </p:cNvSpPr>
          <p:nvPr/>
        </p:nvSpPr>
        <p:spPr bwMode="auto">
          <a:xfrm>
            <a:off x="182332" y="1916594"/>
            <a:ext cx="4705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年の電力自由化以降、大阪府は</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年度から、大阪市は</a:t>
            </a:r>
            <a:r>
              <a:rPr lang="en-US" altLang="ja-JP" b="0" i="0" dirty="0">
                <a:latin typeface="Meiryo UI" pitchFamily="50" charset="-128"/>
                <a:ea typeface="Meiryo UI" pitchFamily="50" charset="-128"/>
                <a:cs typeface="Meiryo UI" pitchFamily="50" charset="-128"/>
              </a:rPr>
              <a:t>2001</a:t>
            </a:r>
            <a:r>
              <a:rPr lang="ja-JP" altLang="en-US" b="0" i="0" dirty="0">
                <a:latin typeface="Meiryo UI" pitchFamily="50" charset="-128"/>
                <a:ea typeface="Meiryo UI" pitchFamily="50" charset="-128"/>
                <a:cs typeface="Meiryo UI" pitchFamily="50" charset="-128"/>
              </a:rPr>
              <a:t>年度から、一部施設において、一般競争入札により電力を</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調達し、以後、順次拡大しています。なお、大阪広域環境施設組合では、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年度の調達分より電子入札を導入することで、さらに電力会社参入促進のための環境を整えています。</a:t>
            </a:r>
            <a:endParaRPr lang="en-US" altLang="ja-JP" b="0" i="0" dirty="0">
              <a:latin typeface="Meiryo UI" pitchFamily="50" charset="-128"/>
              <a:ea typeface="Meiryo UI" pitchFamily="50" charset="-128"/>
              <a:cs typeface="Meiryo UI" pitchFamily="50" charset="-128"/>
            </a:endParaRPr>
          </a:p>
        </p:txBody>
      </p:sp>
      <p:sp>
        <p:nvSpPr>
          <p:cNvPr id="32" name="テキスト ボックス 28"/>
          <p:cNvSpPr txBox="1">
            <a:spLocks noChangeArrowheads="1"/>
          </p:cNvSpPr>
          <p:nvPr/>
        </p:nvSpPr>
        <p:spPr bwMode="auto">
          <a:xfrm>
            <a:off x="5100672" y="1916594"/>
            <a:ext cx="447899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◆市町村等のごみ焼却施設では、余熱を利用した発電が</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行われており、余剰電力の売却を入札により行うことで、</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多様な電力会社の参入機会の拡大を図っています。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FIT</a:t>
            </a:r>
            <a:r>
              <a:rPr lang="ja-JP" altLang="en-US" b="0" i="0" dirty="0">
                <a:latin typeface="Meiryo UI" pitchFamily="50" charset="-128"/>
                <a:ea typeface="Meiryo UI" pitchFamily="50" charset="-128"/>
                <a:cs typeface="Meiryo UI" pitchFamily="50" charset="-128"/>
              </a:rPr>
              <a:t>分を除く余剰電力の売却において</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団体が入札を実施）</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なお、大阪広域環境施設組合では、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a:latin typeface="Meiryo UI" pitchFamily="50" charset="-128"/>
                <a:ea typeface="Meiryo UI" pitchFamily="50" charset="-128"/>
                <a:cs typeface="Meiryo UI" pitchFamily="50" charset="-128"/>
              </a:rPr>
              <a:t>年度の売却分より</a:t>
            </a:r>
            <a:r>
              <a:rPr lang="ja-JP" altLang="en-US" b="0" i="0" dirty="0">
                <a:latin typeface="Meiryo UI" pitchFamily="50" charset="-128"/>
                <a:ea typeface="Meiryo UI" pitchFamily="50" charset="-128"/>
                <a:cs typeface="Meiryo UI" pitchFamily="50" charset="-128"/>
              </a:rPr>
              <a:t>電子入札を導入することで、さらに電力会社参入促進のための環境を整えています。</a:t>
            </a:r>
            <a:endParaRPr lang="en-US" altLang="ja-JP" b="0" i="0" dirty="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p:txBody>
      </p:sp>
      <p:sp>
        <p:nvSpPr>
          <p:cNvPr id="33" name="正方形/長方形 32"/>
          <p:cNvSpPr/>
          <p:nvPr/>
        </p:nvSpPr>
        <p:spPr>
          <a:xfrm>
            <a:off x="254726" y="3448938"/>
            <a:ext cx="4500928" cy="100826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＜入札の実施状況＞</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大手前庁舎、咲洲庁舎、府税事務所等出先機関、府警本部庁舎、警察署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運転免許試験場、学校（高校、支援学校）</a:t>
            </a:r>
            <a:r>
              <a:rPr lang="ja-JP" altLang="en-US" sz="1050" dirty="0" smtClean="0">
                <a:solidFill>
                  <a:schemeClr val="tx1"/>
                </a:solidFill>
                <a:latin typeface="Meiryo UI" pitchFamily="50" charset="-128"/>
                <a:ea typeface="Meiryo UI" pitchFamily="50" charset="-128"/>
                <a:cs typeface="Meiryo UI" pitchFamily="50" charset="-128"/>
              </a:rPr>
              <a:t>など</a:t>
            </a:r>
            <a:r>
              <a:rPr lang="en-US" altLang="ja-JP" sz="1050" dirty="0" smtClean="0">
                <a:solidFill>
                  <a:schemeClr val="tx1"/>
                </a:solidFill>
                <a:latin typeface="Meiryo UI" pitchFamily="50" charset="-128"/>
                <a:ea typeface="Meiryo UI" pitchFamily="50" charset="-128"/>
                <a:cs typeface="Meiryo UI" pitchFamily="50" charset="-128"/>
              </a:rPr>
              <a:t>384</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中央卸売市場、配水場、学校（小学校、中学校、高校）など</a:t>
            </a:r>
            <a:r>
              <a:rPr lang="en-US" altLang="ja-JP" sz="1050" dirty="0">
                <a:solidFill>
                  <a:schemeClr val="tx1"/>
                </a:solidFill>
                <a:latin typeface="Meiryo UI" pitchFamily="50" charset="-128"/>
                <a:ea typeface="Meiryo UI" pitchFamily="50" charset="-128"/>
                <a:cs typeface="Meiryo UI" pitchFamily="50" charset="-128"/>
              </a:rPr>
              <a:t>564</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4519095" y="834903"/>
            <a:ext cx="950526"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38" name="正方形/長方形 37"/>
          <p:cNvSpPr/>
          <p:nvPr/>
        </p:nvSpPr>
        <p:spPr>
          <a:xfrm>
            <a:off x="5186397" y="3448938"/>
            <a:ext cx="4237380" cy="738664"/>
          </a:xfrm>
          <a:prstGeom prst="rect">
            <a:avLst/>
          </a:prstGeom>
          <a:noFill/>
          <a:ln>
            <a:solidFill>
              <a:schemeClr val="accent6">
                <a:lumMod val="75000"/>
              </a:schemeClr>
            </a:solidFill>
            <a:prstDash val="dash"/>
          </a:ln>
        </p:spPr>
        <p:txBody>
          <a:bodyPr wrap="squar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（入札の実施状況）</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吹田市、高槻市、枚方市、茨木市、寝屋川市、</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大阪広域環境施設組合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岸和田市貝塚市清掃施設組合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四條畷市交野市清掃施設組合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a:latin typeface="Meiryo UI" panose="020B0604030504040204" pitchFamily="50" charset="-128"/>
                <a:ea typeface="Meiryo UI" panose="020B0604030504040204" pitchFamily="50" charset="-128"/>
                <a:cs typeface="Meiryo UI" panose="020B0604030504040204" pitchFamily="50" charset="-128"/>
              </a:rPr>
              <a:t>泉北環境整備施設組合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東大阪都市清掃施設組合</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28"/>
          <p:cNvSpPr txBox="1">
            <a:spLocks noChangeArrowheads="1"/>
          </p:cNvSpPr>
          <p:nvPr/>
        </p:nvSpPr>
        <p:spPr bwMode="auto">
          <a:xfrm>
            <a:off x="5143611" y="5153339"/>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◆大阪広域環境施設組合では、</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年５月分から、</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ごみ焼却施設で使用する都市ガスを一般競争入札により</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調達しています。</a:t>
            </a:r>
            <a:endParaRPr lang="en-US" altLang="ja-JP" sz="1300" dirty="0">
              <a:latin typeface="Meiryo UI" pitchFamily="50" charset="-128"/>
              <a:ea typeface="Meiryo UI" pitchFamily="50" charset="-128"/>
              <a:cs typeface="Meiryo UI" pitchFamily="50" charset="-128"/>
            </a:endParaRPr>
          </a:p>
        </p:txBody>
      </p:sp>
      <p:sp>
        <p:nvSpPr>
          <p:cNvPr id="2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5" name="テキスト ボックス 28">
            <a:extLst>
              <a:ext uri="{FF2B5EF4-FFF2-40B4-BE49-F238E27FC236}">
                <a16:creationId xmlns:a16="http://schemas.microsoft.com/office/drawing/2014/main" id="{097574D4-369C-4957-8D29-7226CD792DCB}"/>
              </a:ext>
            </a:extLst>
          </p:cNvPr>
          <p:cNvSpPr txBox="1">
            <a:spLocks noChangeArrowheads="1"/>
          </p:cNvSpPr>
          <p:nvPr/>
        </p:nvSpPr>
        <p:spPr bwMode="auto">
          <a:xfrm>
            <a:off x="342559" y="5153339"/>
            <a:ext cx="41944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smtClean="0">
                <a:latin typeface="Meiryo UI" pitchFamily="50" charset="-128"/>
                <a:ea typeface="Meiryo UI" pitchFamily="50" charset="-128"/>
                <a:cs typeface="Meiryo UI" pitchFamily="50" charset="-128"/>
              </a:rPr>
              <a:t>◆府では、下水道施設</a:t>
            </a:r>
            <a:r>
              <a:rPr lang="en-US" altLang="ja-JP" sz="1300" dirty="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施設において、一般競争入札により都市ガスを調達しています。</a:t>
            </a:r>
            <a:endParaRPr lang="en-US" altLang="ja-JP" sz="1300" dirty="0">
              <a:latin typeface="Meiryo UI" pitchFamily="50" charset="-128"/>
              <a:ea typeface="Meiryo UI" pitchFamily="50" charset="-128"/>
              <a:cs typeface="Meiryo UI" pitchFamily="50" charset="-128"/>
            </a:endParaRPr>
          </a:p>
        </p:txBody>
      </p:sp>
      <p:sp>
        <p:nvSpPr>
          <p:cNvPr id="28" name="Text Box 2">
            <a:extLst>
              <a:ext uri="{FF2B5EF4-FFF2-40B4-BE49-F238E27FC236}">
                <a16:creationId xmlns:a16="http://schemas.microsoft.com/office/drawing/2014/main" id="{1C16A817-BA3E-45DC-A11E-79105201C3DA}"/>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円/楕円 30">
            <a:extLst>
              <a:ext uri="{FF2B5EF4-FFF2-40B4-BE49-F238E27FC236}">
                <a16:creationId xmlns:a16="http://schemas.microsoft.com/office/drawing/2014/main" id="{60C84473-25D5-405E-9E30-A0D479AB11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C37E19CE-72A4-4AB7-B001-1C8B3DD5485E}"/>
              </a:ext>
            </a:extLst>
          </p:cNvPr>
          <p:cNvSpPr/>
          <p:nvPr/>
        </p:nvSpPr>
        <p:spPr>
          <a:xfrm>
            <a:off x="5249504" y="1538155"/>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p:txBody>
      </p:sp>
      <p:sp>
        <p:nvSpPr>
          <p:cNvPr id="37" name="角丸四角形 22">
            <a:extLst>
              <a:ext uri="{FF2B5EF4-FFF2-40B4-BE49-F238E27FC236}">
                <a16:creationId xmlns:a16="http://schemas.microsoft.com/office/drawing/2014/main" id="{725E4270-74FA-4E8A-85F1-0C81ED753F1B}"/>
              </a:ext>
            </a:extLst>
          </p:cNvPr>
          <p:cNvSpPr/>
          <p:nvPr/>
        </p:nvSpPr>
        <p:spPr>
          <a:xfrm>
            <a:off x="5252897" y="4750896"/>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ごみ焼却施設の都市ガス調達</a:t>
            </a:r>
          </a:p>
        </p:txBody>
      </p:sp>
      <p:sp>
        <p:nvSpPr>
          <p:cNvPr id="39" name="角丸四角形 22">
            <a:extLst>
              <a:ext uri="{FF2B5EF4-FFF2-40B4-BE49-F238E27FC236}">
                <a16:creationId xmlns:a16="http://schemas.microsoft.com/office/drawing/2014/main" id="{461E4201-3160-43F2-9EFE-45E82FCBA17B}"/>
              </a:ext>
            </a:extLst>
          </p:cNvPr>
          <p:cNvSpPr/>
          <p:nvPr/>
        </p:nvSpPr>
        <p:spPr>
          <a:xfrm>
            <a:off x="323455" y="475089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公共施設のガス調達</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22">
            <a:extLst>
              <a:ext uri="{FF2B5EF4-FFF2-40B4-BE49-F238E27FC236}">
                <a16:creationId xmlns:a16="http://schemas.microsoft.com/office/drawing/2014/main" id="{6E05C733-59B4-44F0-AE6A-E760EE451D23}"/>
              </a:ext>
            </a:extLst>
          </p:cNvPr>
          <p:cNvSpPr/>
          <p:nvPr/>
        </p:nvSpPr>
        <p:spPr>
          <a:xfrm>
            <a:off x="323455" y="153815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公共施設の電力調達</a:t>
            </a:r>
          </a:p>
        </p:txBody>
      </p:sp>
    </p:spTree>
    <p:extLst>
      <p:ext uri="{BB962C8B-B14F-4D97-AF65-F5344CB8AC3E}">
        <p14:creationId xmlns:p14="http://schemas.microsoft.com/office/powerpoint/2010/main" val="1801694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8241" y="606356"/>
            <a:ext cx="9756016" cy="608840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a:t>
            </a:r>
            <a:r>
              <a:rPr lang="ja-JP" altLang="en-US" b="0" i="0" dirty="0" smtClean="0">
                <a:latin typeface="Meiryo UI" pitchFamily="50" charset="-128"/>
                <a:ea typeface="Meiryo UI" pitchFamily="50" charset="-128"/>
                <a:cs typeface="Meiryo UI" pitchFamily="50" charset="-128"/>
              </a:rPr>
              <a:t>条例に</a:t>
            </a:r>
            <a:r>
              <a:rPr lang="ja-JP" altLang="en-US" b="0" i="0" dirty="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94761"/>
            <a:ext cx="4469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◆小売電気事業者等に対し、電気需給の対策に関する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府への報告を義務付けるとともに、府はその概要を公表します。</a:t>
            </a:r>
          </a:p>
        </p:txBody>
      </p:sp>
      <p:sp>
        <p:nvSpPr>
          <p:cNvPr id="15" name="テキスト ボックス 28"/>
          <p:cNvSpPr txBox="1">
            <a:spLocks noChangeArrowheads="1"/>
          </p:cNvSpPr>
          <p:nvPr/>
        </p:nvSpPr>
        <p:spPr bwMode="auto">
          <a:xfrm>
            <a:off x="276020" y="5085115"/>
            <a:ext cx="4274809" cy="900246"/>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a:latin typeface="Meiryo UI" pitchFamily="50" charset="-128"/>
                <a:ea typeface="Meiryo UI" pitchFamily="50" charset="-128"/>
                <a:cs typeface="Meiryo UI" pitchFamily="50" charset="-128"/>
              </a:rPr>
              <a:t>・対象：小売電気事業者及び一般送配電事業者</a:t>
            </a:r>
          </a:p>
          <a:p>
            <a:pPr marL="533400" indent="-533400" eaLnBrk="1" hangingPunct="1"/>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・内容：電力需給の予測及び実績とともに節電を促す取組内容などの報告を</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義務づけ（府の区域内に係る電気の需給の見通しに照らして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知事が必要ないと認めるときを除く）</a:t>
            </a:r>
          </a:p>
          <a:p>
            <a:pPr marL="87313" indent="-87313" eaLnBrk="1" hangingPunct="1"/>
            <a:r>
              <a:rPr lang="ja-JP" altLang="en-US" sz="1050" b="0" i="0" dirty="0">
                <a:latin typeface="Meiryo UI" pitchFamily="50" charset="-128"/>
                <a:ea typeface="Meiryo UI" pitchFamily="50" charset="-128"/>
                <a:cs typeface="Meiryo UI" pitchFamily="50" charset="-128"/>
              </a:rPr>
              <a:t>・報告時期：夏季や冬季など電力需給がひっ迫する時期の前後</a:t>
            </a:r>
          </a:p>
        </p:txBody>
      </p:sp>
      <p:sp>
        <p:nvSpPr>
          <p:cNvPr id="14" name="テキスト ボックス 28"/>
          <p:cNvSpPr txBox="1">
            <a:spLocks noChangeArrowheads="1"/>
          </p:cNvSpPr>
          <p:nvPr/>
        </p:nvSpPr>
        <p:spPr bwMode="auto">
          <a:xfrm>
            <a:off x="114768" y="2037071"/>
            <a:ext cx="490363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対策に加え、事業者に対して、電力のピークカット対策を求めるとともに、その取組内容を併せて総合的に評価します</a:t>
            </a:r>
            <a:r>
              <a:rPr lang="ja-JP" altLang="en-US" b="0" i="0" dirty="0" smtClean="0">
                <a:latin typeface="Meiryo UI" pitchFamily="50" charset="-128"/>
                <a:ea typeface="Meiryo UI" pitchFamily="50" charset="-128"/>
                <a:cs typeface="Meiryo UI" pitchFamily="50" charset="-128"/>
              </a:rPr>
              <a:t>。また、温暖化防止条例の改正に伴い、電気の需要の最適化を促進するための仕組みの検討等を行います。</a:t>
            </a:r>
            <a:endParaRPr lang="ja-JP" altLang="en-US"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252765" y="2914478"/>
            <a:ext cx="4581116" cy="1061829"/>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・対象：特定事業者（年間エネルギー使用量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a:latin typeface="Meiryo UI" pitchFamily="50" charset="-128"/>
                <a:ea typeface="Meiryo UI" pitchFamily="50" charset="-128"/>
                <a:cs typeface="Meiryo UI" pitchFamily="50" charset="-128"/>
              </a:rPr>
              <a:t>以上等の事業者）</a:t>
            </a: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・内容：事業活動に係る電気の需要の平準化に関する対策等を記載した対策</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計画書及び実績報告書の届出を義務づけ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・取組みの評価：温室効果ガス排出抑制の効果とともに電力のピーク時間帯の</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電力使用量の減少分を重みづけして評価することにより、電力需要の</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ピークカット対策の取組みを促進</a:t>
            </a:r>
          </a:p>
        </p:txBody>
      </p:sp>
      <p:sp>
        <p:nvSpPr>
          <p:cNvPr id="20" name="テキスト ボックス 19"/>
          <p:cNvSpPr txBox="1"/>
          <p:nvPr/>
        </p:nvSpPr>
        <p:spPr>
          <a:xfrm>
            <a:off x="4007089" y="823960"/>
            <a:ext cx="116080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graphicFrame>
        <p:nvGraphicFramePr>
          <p:cNvPr id="18" name="表 17"/>
          <p:cNvGraphicFramePr>
            <a:graphicFrameLocks noGrp="1"/>
          </p:cNvGraphicFramePr>
          <p:nvPr>
            <p:extLst/>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2013</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2014</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2015</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対策</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計画書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実績</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報告書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latin typeface="Meiryo UI" panose="020B0604030504040204" pitchFamily="50" charset="-128"/>
                          <a:ea typeface="Meiryo UI" panose="020B0604030504040204" pitchFamily="50" charset="-128"/>
                        </a:rPr>
                        <a:t>37</a:t>
                      </a:r>
                    </a:p>
                    <a:p>
                      <a:pPr algn="ct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55233" y="41496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報告時期が電力小売全面自由化後の</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年４月以降だったため、旧名称の事業者ごとに</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分けずに記載</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2016</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から</a:t>
            </a:r>
            <a:r>
              <a:rPr lang="en-US" altLang="ja-JP" sz="1000" dirty="0" smtClean="0">
                <a:latin typeface="Meiryo UI" pitchFamily="50" charset="-128"/>
                <a:ea typeface="Meiryo UI" pitchFamily="50" charset="-128"/>
                <a:cs typeface="Meiryo UI" pitchFamily="50" charset="-128"/>
              </a:rPr>
              <a:t>2021</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は電力需給のひっ迫のおそれがなかったため、電気事業者からの</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届出を求めていない。</a:t>
            </a:r>
            <a:r>
              <a:rPr lang="en-US" altLang="ja-JP" sz="1000" dirty="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956736" y="41628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a:t>
            </a:r>
            <a:endParaRPr lang="en-US" altLang="ja-JP" sz="100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おおさかスマートエネルギー協議会を開催し、府民･民間事業者･市町村･エネルギー供給事業者とエネルギー需給をはじめとした様々な課題に関する情報共有・意見交換を促進し、府の施策や各主体における取組みを展開します。</a:t>
            </a:r>
            <a:endParaRPr lang="en-US" altLang="ja-JP" b="0" i="0" dirty="0">
              <a:latin typeface="Meiryo UI" pitchFamily="50" charset="-128"/>
              <a:ea typeface="Meiryo UI" pitchFamily="50" charset="-128"/>
              <a:cs typeface="Meiryo UI" pitchFamily="50" charset="-128"/>
            </a:endParaRPr>
          </a:p>
        </p:txBody>
      </p:sp>
      <p:sp>
        <p:nvSpPr>
          <p:cNvPr id="4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角丸四角形 8">
            <a:extLst>
              <a:ext uri="{FF2B5EF4-FFF2-40B4-BE49-F238E27FC236}">
                <a16:creationId xmlns:a16="http://schemas.microsoft.com/office/drawing/2014/main" id="{F10D0537-6A60-4CF8-B977-021B2E0E13CA}"/>
              </a:ext>
            </a:extLst>
          </p:cNvPr>
          <p:cNvSpPr/>
          <p:nvPr/>
        </p:nvSpPr>
        <p:spPr>
          <a:xfrm>
            <a:off x="255433" y="679779"/>
            <a:ext cx="375015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電気の需要</a:t>
            </a:r>
            <a:r>
              <a:rPr lang="ja-JP" altLang="en-US" sz="1600" b="1" dirty="0" smtClean="0">
                <a:solidFill>
                  <a:schemeClr val="tx1"/>
                </a:solidFill>
                <a:latin typeface="Meiryo UI" pitchFamily="50" charset="-128"/>
                <a:ea typeface="Meiryo UI" pitchFamily="50" charset="-128"/>
                <a:cs typeface="Meiryo UI" pitchFamily="50" charset="-128"/>
              </a:rPr>
              <a:t>の最適化等</a:t>
            </a:r>
            <a:r>
              <a:rPr lang="ja-JP" altLang="en-US" sz="1600" b="1" dirty="0">
                <a:solidFill>
                  <a:schemeClr val="tx1"/>
                </a:solidFill>
                <a:latin typeface="Meiryo UI" pitchFamily="50" charset="-128"/>
                <a:ea typeface="Meiryo UI" pitchFamily="50" charset="-128"/>
                <a:cs typeface="Meiryo UI" pitchFamily="50" charset="-128"/>
              </a:rPr>
              <a:t>に関する対策</a:t>
            </a:r>
          </a:p>
        </p:txBody>
      </p:sp>
      <p:sp>
        <p:nvSpPr>
          <p:cNvPr id="29" name="円/楕円 30">
            <a:extLst>
              <a:ext uri="{FF2B5EF4-FFF2-40B4-BE49-F238E27FC236}">
                <a16:creationId xmlns:a16="http://schemas.microsoft.com/office/drawing/2014/main" id="{17947D45-FDAB-4587-8A81-416ECCF808C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1A657BEC-1E71-4F14-8BC7-D55E967E60A9}"/>
              </a:ext>
            </a:extLst>
          </p:cNvPr>
          <p:cNvSpPr/>
          <p:nvPr/>
        </p:nvSpPr>
        <p:spPr>
          <a:xfrm>
            <a:off x="276020" y="4094547"/>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小売電気事業者等による報告制度</a:t>
            </a:r>
          </a:p>
        </p:txBody>
      </p:sp>
      <p:sp>
        <p:nvSpPr>
          <p:cNvPr id="31" name="角丸四角形 22">
            <a:extLst>
              <a:ext uri="{FF2B5EF4-FFF2-40B4-BE49-F238E27FC236}">
                <a16:creationId xmlns:a16="http://schemas.microsoft.com/office/drawing/2014/main" id="{A3355063-A358-4806-A3A6-224A5F603C4F}"/>
              </a:ext>
            </a:extLst>
          </p:cNvPr>
          <p:cNvSpPr/>
          <p:nvPr/>
        </p:nvSpPr>
        <p:spPr>
          <a:xfrm>
            <a:off x="276020" y="1706993"/>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電気の需要</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の最適化の</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取組促進</a:t>
            </a:r>
          </a:p>
        </p:txBody>
      </p:sp>
      <p:sp>
        <p:nvSpPr>
          <p:cNvPr id="33" name="角丸四角形 22">
            <a:extLst>
              <a:ext uri="{FF2B5EF4-FFF2-40B4-BE49-F238E27FC236}">
                <a16:creationId xmlns:a16="http://schemas.microsoft.com/office/drawing/2014/main" id="{C784BDEA-15F9-4BE3-BFCC-986D5C7A4B03}"/>
              </a:ext>
            </a:extLst>
          </p:cNvPr>
          <p:cNvSpPr/>
          <p:nvPr/>
        </p:nvSpPr>
        <p:spPr>
          <a:xfrm>
            <a:off x="5126338" y="1713759"/>
            <a:ext cx="3231567"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エネルギー需給に関する情報共有の促進</a:t>
            </a:r>
          </a:p>
        </p:txBody>
      </p:sp>
    </p:spTree>
    <p:extLst>
      <p:ext uri="{BB962C8B-B14F-4D97-AF65-F5344CB8AC3E}">
        <p14:creationId xmlns:p14="http://schemas.microsoft.com/office/powerpoint/2010/main" val="4022085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8582" y="639947"/>
            <a:ext cx="9667430" cy="53290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05554" y="735909"/>
            <a:ext cx="5847416" cy="36566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高効率で環境負荷の少ない火力発電設備の設置に係る届出制度</a:t>
            </a:r>
          </a:p>
        </p:txBody>
      </p:sp>
      <p:sp>
        <p:nvSpPr>
          <p:cNvPr id="18" name="テキスト ボックス 28"/>
          <p:cNvSpPr txBox="1">
            <a:spLocks noChangeArrowheads="1"/>
          </p:cNvSpPr>
          <p:nvPr/>
        </p:nvSpPr>
        <p:spPr bwMode="auto">
          <a:xfrm>
            <a:off x="303119" y="1317796"/>
            <a:ext cx="896371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◆エネルギー源の分散化や多様な発電事業者の参入促進を図るため、燃料消費に伴う</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の排出など、環境への影響に最大限配慮する旨の届出制度により、高効率で環境負荷の少ない火力発電の導入を考える発電事業者の参入環境を整えます。</a:t>
            </a:r>
            <a:endParaRPr lang="en-US" altLang="ja-JP" b="0" i="0" dirty="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＜届出制度の概要＞</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高効率で環境負荷の少ない火力発電設備の設置に係る届出・公表制度を創設。</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事前に環境性能を確認するための届出及び事後調査結果の報告を求める。</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同制度に基づき届出された高効率で環境負荷の少ない火力発電設備については、府の環境アセスメントの対象から除外。</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（府と同等以上の環境アセスメント条例を定める大阪市、堺市においても、同様にアセスメントの対象から除外。）</a:t>
            </a:r>
          </a:p>
          <a:p>
            <a:pPr marL="92075" eaLnBrk="1" hangingPunct="1"/>
            <a:endParaRPr lang="en-US" altLang="ja-JP" b="0" i="0" dirty="0">
              <a:latin typeface="Meiryo UI" pitchFamily="50" charset="-128"/>
              <a:ea typeface="Meiryo UI" pitchFamily="50" charset="-128"/>
              <a:cs typeface="Meiryo UI" pitchFamily="50" charset="-128"/>
            </a:endParaRPr>
          </a:p>
          <a:p>
            <a:pPr marL="92075" eaLnBrk="1" hangingPunct="1"/>
            <a:r>
              <a:rPr lang="ja-JP" altLang="en-US" b="0" i="0" dirty="0">
                <a:latin typeface="Meiryo UI" pitchFamily="50" charset="-128"/>
                <a:ea typeface="Meiryo UI" pitchFamily="50" charset="-128"/>
                <a:cs typeface="Meiryo UI" pitchFamily="50" charset="-128"/>
              </a:rPr>
              <a:t>＜対象となる発電設備＞</a:t>
            </a:r>
            <a:endParaRPr lang="en-US" altLang="ja-JP" b="0" i="0" dirty="0">
              <a:latin typeface="Meiryo UI" pitchFamily="50" charset="-128"/>
              <a:ea typeface="Meiryo UI" pitchFamily="50" charset="-128"/>
              <a:cs typeface="Meiryo UI" pitchFamily="50" charset="-128"/>
            </a:endParaRP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対象設備：予混合希薄燃焼方式の燃焼器を有するガス専焼ガスタービン又はこれと同等以上の性能を有する火力発電設備</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対象規模：出力の合計が</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11.25</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で環境アセスメント法対象のものを除く。）</a:t>
            </a:r>
          </a:p>
        </p:txBody>
      </p:sp>
      <p:sp>
        <p:nvSpPr>
          <p:cNvPr id="20" name="テキスト ボックス 19"/>
          <p:cNvSpPr txBox="1"/>
          <p:nvPr/>
        </p:nvSpPr>
        <p:spPr>
          <a:xfrm>
            <a:off x="6039965" y="751979"/>
            <a:ext cx="121716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4" name="正方形/長方形 23"/>
          <p:cNvSpPr/>
          <p:nvPr/>
        </p:nvSpPr>
        <p:spPr>
          <a:xfrm>
            <a:off x="6230183" y="4088019"/>
            <a:ext cx="2598451" cy="132886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a:solidFill>
                  <a:schemeClr val="tx1"/>
                </a:solidFill>
                <a:latin typeface="Meiryo UI" pitchFamily="50" charset="-128"/>
                <a:ea typeface="Meiryo UI" pitchFamily="50" charset="-128"/>
                <a:cs typeface="Meiryo UI" pitchFamily="50" charset="-128"/>
              </a:rPr>
              <a:t>（大阪府実績）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届出者：三井化学株式会社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発電機名称：第２号ガスタービン発電機</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発電設備出力：</a:t>
            </a:r>
            <a:r>
              <a:rPr lang="en-US" altLang="ja-JP" sz="1050" dirty="0">
                <a:solidFill>
                  <a:schemeClr val="tx1"/>
                </a:solidFill>
                <a:latin typeface="Meiryo UI" pitchFamily="50" charset="-128"/>
                <a:ea typeface="Meiryo UI" pitchFamily="50" charset="-128"/>
                <a:cs typeface="Meiryo UI" pitchFamily="50" charset="-128"/>
              </a:rPr>
              <a:t>30,000kW</a:t>
            </a: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 2018</a:t>
            </a:r>
            <a:r>
              <a:rPr lang="ja-JP" altLang="en-US" sz="1050" dirty="0">
                <a:solidFill>
                  <a:schemeClr val="tx1"/>
                </a:solidFill>
                <a:latin typeface="Meiryo UI" pitchFamily="50" charset="-128"/>
                <a:ea typeface="Meiryo UI" pitchFamily="50" charset="-128"/>
                <a:cs typeface="Meiryo UI" pitchFamily="50" charset="-128"/>
              </a:rPr>
              <a:t>年度　　届出</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　　運転開始</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4098" name="Picture 2"/>
          <p:cNvPicPr preferRelativeResize="0">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9365" y="3848886"/>
            <a:ext cx="4885794" cy="20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30">
            <a:extLst>
              <a:ext uri="{FF2B5EF4-FFF2-40B4-BE49-F238E27FC236}">
                <a16:creationId xmlns:a16="http://schemas.microsoft.com/office/drawing/2014/main" id="{3C514CFE-552F-4B04-86EF-3430EC02ECE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4196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269732" y="2769836"/>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20" name="正方形/長方形 19"/>
          <p:cNvSpPr/>
          <p:nvPr/>
        </p:nvSpPr>
        <p:spPr>
          <a:xfrm>
            <a:off x="228961" y="4192542"/>
            <a:ext cx="4995998" cy="129266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＜主な取組内容＞</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300" dirty="0">
                <a:latin typeface="Meiryo UI" panose="020B0604030504040204" pitchFamily="50" charset="-128"/>
                <a:ea typeface="Meiryo UI" panose="020B0604030504040204" pitchFamily="50" charset="-128"/>
              </a:rPr>
              <a:t>　・新たな事業展開に係る相談などへの対応</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・交流会などの開催による企業間の情報交換の場の提供</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・産学連携マッチングセミナーの開催</a:t>
            </a:r>
          </a:p>
          <a:p>
            <a:r>
              <a:rPr lang="ja-JP" altLang="en-US" sz="1300" dirty="0">
                <a:latin typeface="Meiryo UI" panose="020B0604030504040204" pitchFamily="50" charset="-128"/>
                <a:ea typeface="Meiryo UI" panose="020B0604030504040204" pitchFamily="50" charset="-128"/>
              </a:rPr>
              <a:t>　・最新情報の発信（メルマガ、講座・セミナー案内など）  など</a:t>
            </a:r>
          </a:p>
        </p:txBody>
      </p:sp>
      <p:grpSp>
        <p:nvGrpSpPr>
          <p:cNvPr id="3" name="グループ化 2"/>
          <p:cNvGrpSpPr/>
          <p:nvPr/>
        </p:nvGrpSpPr>
        <p:grpSpPr>
          <a:xfrm>
            <a:off x="402278" y="2236713"/>
            <a:ext cx="9265834" cy="1781543"/>
            <a:chOff x="383194" y="1996692"/>
            <a:chExt cx="9265834" cy="1865830"/>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243687" y="3533214"/>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128</a:t>
              </a:r>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月末時点</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2"/>
            <p:cNvSpPr txBox="1"/>
            <p:nvPr/>
          </p:nvSpPr>
          <p:spPr>
            <a:xfrm>
              <a:off x="7191874" y="3565007"/>
              <a:ext cx="2457154" cy="2975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217</a:t>
              </a:r>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月末時点</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234961" y="2860396"/>
              <a:ext cx="2283424"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おおさかスマエネ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インダストリーネットワーク</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（中小企業群）</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（大手・中堅企業群）</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231587" y="3043918"/>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5601" y="2803309"/>
              <a:ext cx="2453150" cy="934780"/>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バッテリー戦略推進センター</a:t>
              </a:r>
              <a:endPar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アドバイザー</a:t>
              </a:r>
              <a:endPar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199886" y="3256221"/>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35637"/>
            </a:xfrm>
            <a:prstGeom prst="rect">
              <a:avLst/>
            </a:prstGeom>
            <a:noFill/>
            <a:effectLst/>
          </p:spPr>
          <p:txBody>
            <a:bodyPr wrap="square" lIns="84664" tIns="0" rIns="84664" bIns="0" rtlCol="0">
              <a:spAutoFit/>
            </a:bodyPr>
            <a:lstStyle/>
            <a:p>
              <a:pPr algn="r"/>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12366"/>
            </a:xfrm>
            <a:prstGeom prst="rect">
              <a:avLst/>
            </a:prstGeom>
            <a:noFill/>
            <a:effectLst/>
          </p:spPr>
          <p:txBody>
            <a:bodyPr wrap="square" lIns="84664" tIns="0" rIns="84664" bIns="0" rtlCol="0">
              <a:spAutoFit/>
            </a:bodyPr>
            <a:lstStyle/>
            <a:p>
              <a:pPr algn="ct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35637"/>
            </a:xfrm>
            <a:prstGeom prst="rect">
              <a:avLst/>
            </a:prstGeom>
            <a:noFill/>
            <a:effectLst/>
          </p:spPr>
          <p:txBody>
            <a:bodyPr wrap="square" lIns="84664" tIns="0" rIns="84664" bIns="0" rtlCol="0">
              <a:spAutoFit/>
            </a:bodyPr>
            <a:lstStyle/>
            <a:p>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121228" y="3594380"/>
              <a:ext cx="1090904" cy="191456"/>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178700" y="2592419"/>
              <a:ext cx="1075650" cy="369332"/>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ニーズ提供</a:t>
              </a:r>
            </a:p>
          </p:txBody>
        </p:sp>
      </p:grpSp>
      <p:sp>
        <p:nvSpPr>
          <p:cNvPr id="2" name="テキスト ボックス 1"/>
          <p:cNvSpPr txBox="1"/>
          <p:nvPr/>
        </p:nvSpPr>
        <p:spPr>
          <a:xfrm>
            <a:off x="5443314" y="4095952"/>
            <a:ext cx="4038807"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＜オープンイノベーションの各種コーディネート手法＞</a:t>
            </a:r>
          </a:p>
        </p:txBody>
      </p:sp>
      <p:sp>
        <p:nvSpPr>
          <p:cNvPr id="35" name="テキスト ボックス 34"/>
          <p:cNvSpPr txBox="1"/>
          <p:nvPr/>
        </p:nvSpPr>
        <p:spPr>
          <a:xfrm>
            <a:off x="266767" y="1214660"/>
            <a:ext cx="9312899" cy="892552"/>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◆成長が期待される蓄電池、水素・燃料電池をはじめとするスマートエネルギー分野でのオープンイノベーションを推進するため、</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関西圏に拠点を有する大手・中堅企業で組織する「大阪スマートエネルギーパートナーズ（</a:t>
            </a:r>
            <a:r>
              <a:rPr lang="en-US" altLang="ja-JP" sz="1300" dirty="0">
                <a:latin typeface="Meiryo UI" pitchFamily="50" charset="-128"/>
                <a:ea typeface="Meiryo UI" pitchFamily="50" charset="-128"/>
                <a:cs typeface="Meiryo UI" pitchFamily="50" charset="-128"/>
              </a:rPr>
              <a:t>SEP</a:t>
            </a:r>
            <a:r>
              <a:rPr lang="ja-JP" altLang="en-US" sz="1300" dirty="0">
                <a:latin typeface="Meiryo UI" pitchFamily="50" charset="-128"/>
                <a:ea typeface="Meiryo UI" pitchFamily="50" charset="-128"/>
                <a:cs typeface="Meiryo UI" pitchFamily="50" charset="-128"/>
              </a:rPr>
              <a:t>）」と、</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自社の強味や技術の活用をめざす中小企業や大学等で組織する「おおさかスマエネインダストリーネットワーク（</a:t>
            </a:r>
            <a:r>
              <a:rPr lang="en-US" altLang="ja-JP" sz="1300" dirty="0">
                <a:latin typeface="Meiryo UI" pitchFamily="50" charset="-128"/>
                <a:ea typeface="Meiryo UI" pitchFamily="50" charset="-128"/>
                <a:cs typeface="Meiryo UI" pitchFamily="50" charset="-128"/>
              </a:rPr>
              <a:t>SIN</a:t>
            </a:r>
            <a:r>
              <a:rPr lang="ja-JP" altLang="en-US" sz="1300" dirty="0">
                <a:latin typeface="Meiryo UI" pitchFamily="50" charset="-128"/>
                <a:ea typeface="Meiryo UI" pitchFamily="50" charset="-128"/>
                <a:cs typeface="Meiryo UI" pitchFamily="50" charset="-128"/>
              </a:rPr>
              <a:t>）」を運営し、</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中小企業や大学等の同分野への新規参入やビジネス拡大に繋げています。</a:t>
            </a:r>
          </a:p>
        </p:txBody>
      </p:sp>
      <p:graphicFrame>
        <p:nvGraphicFramePr>
          <p:cNvPr id="39" name="表 38"/>
          <p:cNvGraphicFramePr>
            <a:graphicFrameLocks noGrp="1"/>
          </p:cNvGraphicFramePr>
          <p:nvPr>
            <p:extLst/>
          </p:nvPr>
        </p:nvGraphicFramePr>
        <p:xfrm>
          <a:off x="341360" y="5813147"/>
          <a:ext cx="5029130" cy="6400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57262113"/>
                    </a:ext>
                  </a:extLst>
                </a:gridCol>
                <a:gridCol w="531683">
                  <a:extLst>
                    <a:ext uri="{9D8B030D-6E8A-4147-A177-3AD203B41FA5}">
                      <a16:colId xmlns:a16="http://schemas.microsoft.com/office/drawing/2014/main" val="571156813"/>
                    </a:ext>
                  </a:extLst>
                </a:gridCol>
                <a:gridCol w="531683">
                  <a:extLst>
                    <a:ext uri="{9D8B030D-6E8A-4147-A177-3AD203B41FA5}">
                      <a16:colId xmlns:a16="http://schemas.microsoft.com/office/drawing/2014/main" val="3454114473"/>
                    </a:ext>
                  </a:extLst>
                </a:gridCol>
                <a:gridCol w="531683">
                  <a:extLst>
                    <a:ext uri="{9D8B030D-6E8A-4147-A177-3AD203B41FA5}">
                      <a16:colId xmlns:a16="http://schemas.microsoft.com/office/drawing/2014/main" val="2027108342"/>
                    </a:ext>
                  </a:extLst>
                </a:gridCol>
                <a:gridCol w="531683">
                  <a:extLst>
                    <a:ext uri="{9D8B030D-6E8A-4147-A177-3AD203B41FA5}">
                      <a16:colId xmlns:a16="http://schemas.microsoft.com/office/drawing/2014/main" val="346158796"/>
                    </a:ext>
                  </a:extLst>
                </a:gridCol>
                <a:gridCol w="531683">
                  <a:extLst>
                    <a:ext uri="{9D8B030D-6E8A-4147-A177-3AD203B41FA5}">
                      <a16:colId xmlns:a16="http://schemas.microsoft.com/office/drawing/2014/main" val="1555019360"/>
                    </a:ext>
                  </a:extLst>
                </a:gridCol>
                <a:gridCol w="531683">
                  <a:extLst>
                    <a:ext uri="{9D8B030D-6E8A-4147-A177-3AD203B41FA5}">
                      <a16:colId xmlns:a16="http://schemas.microsoft.com/office/drawing/2014/main" val="2622963625"/>
                    </a:ext>
                  </a:extLst>
                </a:gridCol>
                <a:gridCol w="531683">
                  <a:extLst>
                    <a:ext uri="{9D8B030D-6E8A-4147-A177-3AD203B41FA5}">
                      <a16:colId xmlns:a16="http://schemas.microsoft.com/office/drawing/2014/main" val="2830126826"/>
                    </a:ext>
                  </a:extLst>
                </a:gridCol>
                <a:gridCol w="587349">
                  <a:extLst>
                    <a:ext uri="{9D8B030D-6E8A-4147-A177-3AD203B41FA5}">
                      <a16:colId xmlns:a16="http://schemas.microsoft.com/office/drawing/2014/main" val="465563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集約中</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40" name="テキスト ボックス 39"/>
          <p:cNvSpPr txBox="1"/>
          <p:nvPr/>
        </p:nvSpPr>
        <p:spPr>
          <a:xfrm>
            <a:off x="165065" y="5532765"/>
            <a:ext cx="2104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a:t>
            </a:r>
            <a:endParaRPr lang="en-US" altLang="ja-JP"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82850" y="5578247"/>
            <a:ext cx="821444"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3" name="テキスト ボックス 42"/>
          <p:cNvSpPr txBox="1"/>
          <p:nvPr/>
        </p:nvSpPr>
        <p:spPr>
          <a:xfrm>
            <a:off x="4604340" y="846459"/>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当初予算</a:t>
            </a:r>
            <a:r>
              <a:rPr lang="en-US" altLang="ja-JP" sz="1200" dirty="0">
                <a:latin typeface="Meiryo UI" pitchFamily="50" charset="-128"/>
                <a:ea typeface="Meiryo UI" pitchFamily="50" charset="-128"/>
                <a:cs typeface="Meiryo UI" pitchFamily="50" charset="-128"/>
              </a:rPr>
              <a:t>2,283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2"/>
          <a:stretch>
            <a:fillRect/>
          </a:stretch>
        </p:blipFill>
        <p:spPr>
          <a:xfrm>
            <a:off x="5485847" y="4353777"/>
            <a:ext cx="3996274" cy="2321358"/>
          </a:xfrm>
          <a:prstGeom prst="rect">
            <a:avLst/>
          </a:prstGeom>
        </p:spPr>
      </p:pic>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円/楕円 30">
            <a:extLst>
              <a:ext uri="{FF2B5EF4-FFF2-40B4-BE49-F238E27FC236}">
                <a16:creationId xmlns:a16="http://schemas.microsoft.com/office/drawing/2014/main" id="{643689CC-7737-4F7B-B1BC-A4FF4378B1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718842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85591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38" name="角丸四角形 37"/>
          <p:cNvSpPr/>
          <p:nvPr/>
        </p:nvSpPr>
        <p:spPr>
          <a:xfrm>
            <a:off x="149978" y="723295"/>
            <a:ext cx="43205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革新的な新エネルギー事業の創出・普及促進</a:t>
            </a:r>
          </a:p>
        </p:txBody>
      </p:sp>
      <p:sp>
        <p:nvSpPr>
          <p:cNvPr id="39" name="テキスト ボックス 28"/>
          <p:cNvSpPr txBox="1">
            <a:spLocks noChangeArrowheads="1"/>
          </p:cNvSpPr>
          <p:nvPr/>
        </p:nvSpPr>
        <p:spPr bwMode="auto">
          <a:xfrm>
            <a:off x="51949" y="1493088"/>
            <a:ext cx="441855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◆蓄電池、太陽電池、燃料電池等に関する研究開発やデータ</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収集・試験分析・評価などの取組みや、新エネルギー産業の</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進展と密接に関わりを持つ人工知能（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ネット（</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）等の第四次産業革命に関連する先端技術等</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の実証実験などの取組みを支援することにより、新エネルギー</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産業の創出・普及につなげます。</a:t>
            </a:r>
            <a:endParaRPr lang="en-US" altLang="ja-JP" sz="1300" dirty="0">
              <a:latin typeface="Meiryo UI" pitchFamily="50" charset="-128"/>
              <a:ea typeface="Meiryo UI" pitchFamily="50" charset="-128"/>
              <a:cs typeface="Meiryo UI" pitchFamily="50" charset="-128"/>
            </a:endParaRPr>
          </a:p>
        </p:txBody>
      </p:sp>
      <p:sp>
        <p:nvSpPr>
          <p:cNvPr id="42" name="正方形/長方形 41"/>
          <p:cNvSpPr/>
          <p:nvPr/>
        </p:nvSpPr>
        <p:spPr>
          <a:xfrm>
            <a:off x="4470507" y="1422740"/>
            <a:ext cx="503083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654840" y="1759515"/>
            <a:ext cx="2128786" cy="1353977"/>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45" name="正方形/長方形 44"/>
          <p:cNvSpPr/>
          <p:nvPr/>
        </p:nvSpPr>
        <p:spPr>
          <a:xfrm>
            <a:off x="7177829" y="1740650"/>
            <a:ext cx="2128786" cy="1372842"/>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err="1">
                <a:solidFill>
                  <a:schemeClr val="tx1"/>
                </a:solidFill>
                <a:latin typeface="Meiryo UI" pitchFamily="50" charset="-128"/>
                <a:ea typeface="Meiryo UI" pitchFamily="50" charset="-128"/>
                <a:cs typeface="Meiryo UI" pitchFamily="50" charset="-128"/>
              </a:rPr>
              <a:t>、</a:t>
            </a:r>
            <a:r>
              <a:rPr lang="en-US" altLang="ja-JP" sz="1100" spc="50" dirty="0" err="1">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p>
        </p:txBody>
      </p:sp>
      <p:sp>
        <p:nvSpPr>
          <p:cNvPr id="46" name="テキスト ボックス 45"/>
          <p:cNvSpPr txBox="1"/>
          <p:nvPr/>
        </p:nvSpPr>
        <p:spPr bwMode="black">
          <a:xfrm>
            <a:off x="5633610" y="1421793"/>
            <a:ext cx="2634445"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研究開発や実証実験等を支援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4152645" y="3294780"/>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49" name="テキスト ボックス 48"/>
          <p:cNvSpPr txBox="1"/>
          <p:nvPr/>
        </p:nvSpPr>
        <p:spPr>
          <a:xfrm>
            <a:off x="8950281" y="35661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50" name="図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90" y="2938817"/>
            <a:ext cx="1867439" cy="1400580"/>
          </a:xfrm>
          <a:prstGeom prst="rect">
            <a:avLst/>
          </a:prstGeom>
        </p:spPr>
      </p:pic>
      <p:sp>
        <p:nvSpPr>
          <p:cNvPr id="51" name="テキスト ボックス 50"/>
          <p:cNvSpPr txBox="1"/>
          <p:nvPr/>
        </p:nvSpPr>
        <p:spPr>
          <a:xfrm>
            <a:off x="2373923" y="3649370"/>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599509" y="833306"/>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当初予算</a:t>
            </a:r>
            <a:r>
              <a:rPr lang="en-US" altLang="ja-JP" sz="1200" dirty="0">
                <a:latin typeface="Meiryo UI" pitchFamily="50" charset="-128"/>
                <a:ea typeface="Meiryo UI" pitchFamily="50" charset="-128"/>
                <a:cs typeface="Meiryo UI" pitchFamily="50" charset="-128"/>
              </a:rPr>
              <a:t>24,689</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60" name="表 59">
            <a:extLst>
              <a:ext uri="{FF2B5EF4-FFF2-40B4-BE49-F238E27FC236}">
                <a16:creationId xmlns:a16="http://schemas.microsoft.com/office/drawing/2014/main" id="{91A6F6E2-2569-4A17-9619-D06C0142E8EB}"/>
              </a:ext>
            </a:extLst>
          </p:cNvPr>
          <p:cNvGraphicFramePr>
            <a:graphicFrameLocks noGrp="1"/>
          </p:cNvGraphicFramePr>
          <p:nvPr>
            <p:extLst>
              <p:ext uri="{D42A27DB-BD31-4B8C-83A1-F6EECF244321}">
                <p14:modId xmlns:p14="http://schemas.microsoft.com/office/powerpoint/2010/main" val="2317404768"/>
              </p:ext>
            </p:extLst>
          </p:nvPr>
        </p:nvGraphicFramePr>
        <p:xfrm>
          <a:off x="4211517" y="3525559"/>
          <a:ext cx="5505198" cy="731520"/>
        </p:xfrm>
        <a:graphic>
          <a:graphicData uri="http://schemas.openxmlformats.org/drawingml/2006/table">
            <a:tbl>
              <a:tblPr>
                <a:tableStyleId>{5940675A-B579-460E-94D1-54222C63F5DA}</a:tableStyleId>
              </a:tblPr>
              <a:tblGrid>
                <a:gridCol w="1088566">
                  <a:extLst>
                    <a:ext uri="{9D8B030D-6E8A-4147-A177-3AD203B41FA5}">
                      <a16:colId xmlns:a16="http://schemas.microsoft.com/office/drawing/2014/main" val="3757262113"/>
                    </a:ext>
                  </a:extLst>
                </a:gridCol>
                <a:gridCol w="552079">
                  <a:extLst>
                    <a:ext uri="{9D8B030D-6E8A-4147-A177-3AD203B41FA5}">
                      <a16:colId xmlns:a16="http://schemas.microsoft.com/office/drawing/2014/main" val="571156813"/>
                    </a:ext>
                  </a:extLst>
                </a:gridCol>
                <a:gridCol w="552079">
                  <a:extLst>
                    <a:ext uri="{9D8B030D-6E8A-4147-A177-3AD203B41FA5}">
                      <a16:colId xmlns:a16="http://schemas.microsoft.com/office/drawing/2014/main" val="3454114473"/>
                    </a:ext>
                  </a:extLst>
                </a:gridCol>
                <a:gridCol w="552079">
                  <a:extLst>
                    <a:ext uri="{9D8B030D-6E8A-4147-A177-3AD203B41FA5}">
                      <a16:colId xmlns:a16="http://schemas.microsoft.com/office/drawing/2014/main" val="2027108342"/>
                    </a:ext>
                  </a:extLst>
                </a:gridCol>
                <a:gridCol w="552079">
                  <a:extLst>
                    <a:ext uri="{9D8B030D-6E8A-4147-A177-3AD203B41FA5}">
                      <a16:colId xmlns:a16="http://schemas.microsoft.com/office/drawing/2014/main" val="346158796"/>
                    </a:ext>
                  </a:extLst>
                </a:gridCol>
                <a:gridCol w="552079">
                  <a:extLst>
                    <a:ext uri="{9D8B030D-6E8A-4147-A177-3AD203B41FA5}">
                      <a16:colId xmlns:a16="http://schemas.microsoft.com/office/drawing/2014/main" val="1555019360"/>
                    </a:ext>
                  </a:extLst>
                </a:gridCol>
                <a:gridCol w="552079">
                  <a:extLst>
                    <a:ext uri="{9D8B030D-6E8A-4147-A177-3AD203B41FA5}">
                      <a16:colId xmlns:a16="http://schemas.microsoft.com/office/drawing/2014/main" val="2622963625"/>
                    </a:ext>
                  </a:extLst>
                </a:gridCol>
                <a:gridCol w="552079">
                  <a:extLst>
                    <a:ext uri="{9D8B030D-6E8A-4147-A177-3AD203B41FA5}">
                      <a16:colId xmlns:a16="http://schemas.microsoft.com/office/drawing/2014/main" val="2166130311"/>
                    </a:ext>
                  </a:extLst>
                </a:gridCol>
                <a:gridCol w="552079">
                  <a:extLst>
                    <a:ext uri="{9D8B030D-6E8A-4147-A177-3AD203B41FA5}">
                      <a16:colId xmlns:a16="http://schemas.microsoft.com/office/drawing/2014/main" val="1570312526"/>
                    </a:ext>
                  </a:extLst>
                </a:gridCol>
              </a:tblGrid>
              <a:tr h="224322">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休止</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endParaRPr kumimoji="1" lang="ja-JP" altLang="en-US" sz="1000"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角丸四角形 1">
            <a:extLst>
              <a:ext uri="{FF2B5EF4-FFF2-40B4-BE49-F238E27FC236}">
                <a16:creationId xmlns:a16="http://schemas.microsoft.com/office/drawing/2014/main" id="{29A45F67-A642-4535-917F-D89A4F9E0B1F}"/>
              </a:ext>
            </a:extLst>
          </p:cNvPr>
          <p:cNvSpPr/>
          <p:nvPr/>
        </p:nvSpPr>
        <p:spPr>
          <a:xfrm>
            <a:off x="71766" y="4591817"/>
            <a:ext cx="9768919" cy="2188694"/>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454619" y="4724273"/>
            <a:ext cx="3837368"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カーボンニュートラル技術開発・実証事業</a:t>
            </a:r>
          </a:p>
        </p:txBody>
      </p:sp>
      <p:sp>
        <p:nvSpPr>
          <p:cNvPr id="22" name="テキスト ボックス 21"/>
          <p:cNvSpPr txBox="1"/>
          <p:nvPr/>
        </p:nvSpPr>
        <p:spPr>
          <a:xfrm>
            <a:off x="4136644" y="4660521"/>
            <a:ext cx="246124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500,000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23" name="テキスト ボックス 28"/>
          <p:cNvSpPr txBox="1">
            <a:spLocks noChangeArrowheads="1"/>
          </p:cNvSpPr>
          <p:nvPr/>
        </p:nvSpPr>
        <p:spPr bwMode="auto">
          <a:xfrm>
            <a:off x="49449" y="5185538"/>
            <a:ext cx="500828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◆カーボンニュートラルに資する最先端技術の万博での披露及び万博後の次世代グリーンビジネスとしての展開・拡大をめざし、試作設計や開発・実証を行う事業者に対し、必要な経費の一部を補助します。</a:t>
            </a:r>
            <a:endParaRPr lang="en-US" altLang="ja-JP" b="0" i="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133135" y="6166913"/>
            <a:ext cx="916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・補助上限額：</a:t>
            </a:r>
            <a:r>
              <a:rPr lang="en-US" altLang="ja-JP" sz="1200" b="0" i="0" dirty="0">
                <a:latin typeface="Meiryo UI" pitchFamily="50" charset="-128"/>
                <a:ea typeface="Meiryo UI" pitchFamily="50" charset="-128"/>
                <a:cs typeface="Meiryo UI" pitchFamily="50" charset="-128"/>
              </a:rPr>
              <a:t>100,000</a:t>
            </a:r>
            <a:r>
              <a:rPr lang="ja-JP" altLang="en-US" sz="1200" b="0" i="0" dirty="0">
                <a:latin typeface="Meiryo UI" pitchFamily="50" charset="-128"/>
                <a:ea typeface="Meiryo UI" pitchFamily="50" charset="-128"/>
                <a:cs typeface="Meiryo UI" pitchFamily="50" charset="-128"/>
              </a:rPr>
              <a:t>千円</a:t>
            </a:r>
            <a:endParaRPr lang="en-US" altLang="ja-JP" sz="1200" b="0" i="0" dirty="0">
              <a:latin typeface="Meiryo UI" pitchFamily="50" charset="-128"/>
              <a:ea typeface="Meiryo UI" pitchFamily="50" charset="-128"/>
              <a:cs typeface="Meiryo UI" pitchFamily="50" charset="-128"/>
            </a:endParaRPr>
          </a:p>
          <a:p>
            <a:pPr marL="87313" indent="-87313" eaLnBrk="1" hangingPunct="1"/>
            <a:r>
              <a:rPr lang="ja-JP" altLang="en-US" sz="1200" b="0" i="0" dirty="0">
                <a:latin typeface="Meiryo UI" pitchFamily="50" charset="-128"/>
                <a:ea typeface="Meiryo UI" pitchFamily="50" charset="-128"/>
                <a:cs typeface="Meiryo UI" pitchFamily="50" charset="-128"/>
              </a:rPr>
              <a:t>・補　助　率  ：</a:t>
            </a:r>
            <a:r>
              <a:rPr lang="en-US" altLang="ja-JP" sz="1200" b="0" i="0" dirty="0">
                <a:latin typeface="Meiryo UI" pitchFamily="50" charset="-128"/>
                <a:ea typeface="Meiryo UI" pitchFamily="50" charset="-128"/>
                <a:cs typeface="Meiryo UI" pitchFamily="50" charset="-128"/>
              </a:rPr>
              <a:t>2/3</a:t>
            </a:r>
            <a:r>
              <a:rPr lang="ja-JP" altLang="en-US" sz="1200" b="0" i="0" dirty="0">
                <a:latin typeface="Meiryo UI" pitchFamily="50" charset="-128"/>
                <a:ea typeface="Meiryo UI" pitchFamily="50" charset="-128"/>
                <a:cs typeface="Meiryo UI" pitchFamily="50" charset="-128"/>
              </a:rPr>
              <a:t>以内</a:t>
            </a:r>
            <a:endParaRPr lang="en-US" altLang="ja-JP" sz="1200" b="0" i="0" dirty="0">
              <a:latin typeface="Meiryo UI" pitchFamily="50" charset="-128"/>
              <a:ea typeface="Meiryo UI" pitchFamily="50" charset="-128"/>
              <a:cs typeface="Meiryo UI" pitchFamily="50" charset="-128"/>
            </a:endParaRPr>
          </a:p>
          <a:p>
            <a:pPr marL="87313" indent="-87313" eaLnBrk="1" hangingPunct="1"/>
            <a:endParaRPr lang="ja-JP" altLang="en-US" sz="1200" b="0" i="0" dirty="0">
              <a:latin typeface="Meiryo UI" pitchFamily="50" charset="-128"/>
              <a:ea typeface="Meiryo UI" pitchFamily="50" charset="-128"/>
              <a:cs typeface="Meiryo UI" pitchFamily="50" charset="-128"/>
            </a:endParaRPr>
          </a:p>
        </p:txBody>
      </p:sp>
      <p:sp>
        <p:nvSpPr>
          <p:cNvPr id="37" name="星 12 60">
            <a:extLst>
              <a:ext uri="{FF2B5EF4-FFF2-40B4-BE49-F238E27FC236}">
                <a16:creationId xmlns:a16="http://schemas.microsoft.com/office/drawing/2014/main" id="{6554880C-B67D-458C-B3A1-7C848F66E38B}"/>
              </a:ext>
            </a:extLst>
          </p:cNvPr>
          <p:cNvSpPr/>
          <p:nvPr/>
        </p:nvSpPr>
        <p:spPr>
          <a:xfrm>
            <a:off x="18821" y="4635446"/>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069478A7-BB83-4454-A2DA-4FFCFC67349A}"/>
              </a:ext>
            </a:extLst>
          </p:cNvPr>
          <p:cNvSpPr txBox="1"/>
          <p:nvPr/>
        </p:nvSpPr>
        <p:spPr>
          <a:xfrm>
            <a:off x="-68227" y="5818141"/>
            <a:ext cx="6115878" cy="292388"/>
          </a:xfrm>
          <a:prstGeom prst="rect">
            <a:avLst/>
          </a:prstGeom>
          <a:noFill/>
        </p:spPr>
        <p:txBody>
          <a:bodyPr wrap="square">
            <a:spAutoFit/>
          </a:bodyPr>
          <a:lstStyle/>
          <a:p>
            <a:pPr marL="87313" indent="-87313" eaLnBrk="1" hangingPunct="1">
              <a:spcBef>
                <a:spcPts val="600"/>
              </a:spcBef>
            </a:pPr>
            <a:r>
              <a:rPr lang="ja-JP" altLang="en-US" sz="1300" dirty="0">
                <a:latin typeface="Meiryo UI" pitchFamily="50" charset="-128"/>
                <a:ea typeface="Meiryo UI" pitchFamily="50" charset="-128"/>
                <a:cs typeface="Meiryo UI" pitchFamily="50" charset="-128"/>
              </a:rPr>
              <a:t>　（企業版ふるさと納税を活用）</a:t>
            </a:r>
            <a:endParaRPr lang="ja-JP" altLang="en-US" sz="1300" b="0" i="0" dirty="0">
              <a:latin typeface="Meiryo UI" pitchFamily="50" charset="-128"/>
              <a:ea typeface="Meiryo UI" pitchFamily="50" charset="-128"/>
              <a:cs typeface="Meiryo UI" pitchFamily="50" charset="-128"/>
            </a:endParaRPr>
          </a:p>
        </p:txBody>
      </p:sp>
      <p:grpSp>
        <p:nvGrpSpPr>
          <p:cNvPr id="40" name="グループ化 39">
            <a:extLst>
              <a:ext uri="{FF2B5EF4-FFF2-40B4-BE49-F238E27FC236}">
                <a16:creationId xmlns:a16="http://schemas.microsoft.com/office/drawing/2014/main" id="{E153F4AB-F47A-40C7-9C96-8F5D53687B09}"/>
              </a:ext>
            </a:extLst>
          </p:cNvPr>
          <p:cNvGrpSpPr>
            <a:grpSpLocks noChangeAspect="1"/>
          </p:cNvGrpSpPr>
          <p:nvPr/>
        </p:nvGrpSpPr>
        <p:grpSpPr>
          <a:xfrm>
            <a:off x="5175408" y="4649124"/>
            <a:ext cx="4737287" cy="2062281"/>
            <a:chOff x="123273" y="1532375"/>
            <a:chExt cx="13676962" cy="7763530"/>
          </a:xfrm>
        </p:grpSpPr>
        <p:sp>
          <p:nvSpPr>
            <p:cNvPr id="62" name="正方形/長方形 61">
              <a:extLst>
                <a:ext uri="{FF2B5EF4-FFF2-40B4-BE49-F238E27FC236}">
                  <a16:creationId xmlns:a16="http://schemas.microsoft.com/office/drawing/2014/main" id="{D343D901-1C90-463C-A0D3-D39E536ACA96}"/>
                </a:ext>
              </a:extLst>
            </p:cNvPr>
            <p:cNvSpPr/>
            <p:nvPr/>
          </p:nvSpPr>
          <p:spPr>
            <a:xfrm>
              <a:off x="2719363" y="6287767"/>
              <a:ext cx="9769672" cy="1595764"/>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00800" rIns="100800" rtlCol="0" anchor="ctr">
              <a:noAutofit/>
            </a:bodyPr>
            <a:lstStyle/>
            <a:p>
              <a:pPr marL="50400" algn="ct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四角形: 角を丸くする 18">
              <a:extLst>
                <a:ext uri="{FF2B5EF4-FFF2-40B4-BE49-F238E27FC236}">
                  <a16:creationId xmlns:a16="http://schemas.microsoft.com/office/drawing/2014/main" id="{077300D9-428F-4584-8071-4EF7A29F03C4}"/>
                </a:ext>
              </a:extLst>
            </p:cNvPr>
            <p:cNvSpPr/>
            <p:nvPr/>
          </p:nvSpPr>
          <p:spPr>
            <a:xfrm>
              <a:off x="2121589" y="2206788"/>
              <a:ext cx="3250863" cy="18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補助対象</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事業者</a:t>
              </a:r>
            </a:p>
          </p:txBody>
        </p:sp>
        <p:sp>
          <p:nvSpPr>
            <p:cNvPr id="64" name="矢印: 上 22">
              <a:extLst>
                <a:ext uri="{FF2B5EF4-FFF2-40B4-BE49-F238E27FC236}">
                  <a16:creationId xmlns:a16="http://schemas.microsoft.com/office/drawing/2014/main" id="{FD671F69-5945-4020-BFFF-F1B40C5CA58F}"/>
                </a:ext>
              </a:extLst>
            </p:cNvPr>
            <p:cNvSpPr/>
            <p:nvPr/>
          </p:nvSpPr>
          <p:spPr>
            <a:xfrm flipV="1">
              <a:off x="4450833" y="4021153"/>
              <a:ext cx="505817" cy="2354545"/>
            </a:xfrm>
            <a:prstGeom prst="upArrow">
              <a:avLst>
                <a:gd name="adj1" fmla="val 50000"/>
                <a:gd name="adj2" fmla="val 38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5" name="矢印: ストライプ 24">
              <a:extLst>
                <a:ext uri="{FF2B5EF4-FFF2-40B4-BE49-F238E27FC236}">
                  <a16:creationId xmlns:a16="http://schemas.microsoft.com/office/drawing/2014/main" id="{7E9009C3-E9F4-4F51-9E2C-4600183D6AE0}"/>
                </a:ext>
              </a:extLst>
            </p:cNvPr>
            <p:cNvSpPr/>
            <p:nvPr/>
          </p:nvSpPr>
          <p:spPr>
            <a:xfrm>
              <a:off x="5410347" y="2206788"/>
              <a:ext cx="6102382" cy="1625319"/>
            </a:xfrm>
            <a:prstGeom prst="stripedRightArrow">
              <a:avLst>
                <a:gd name="adj1" fmla="val 50000"/>
                <a:gd name="adj2" fmla="val 2878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latin typeface="Meiryo UI" panose="020B0604030504040204" pitchFamily="50" charset="-128"/>
                  <a:ea typeface="Meiryo UI" panose="020B0604030504040204" pitchFamily="50" charset="-128"/>
                </a:rPr>
                <a:t>　プロジェクト推進</a:t>
              </a:r>
            </a:p>
          </p:txBody>
        </p:sp>
        <p:sp>
          <p:nvSpPr>
            <p:cNvPr id="66" name="矢印: 下 28">
              <a:extLst>
                <a:ext uri="{FF2B5EF4-FFF2-40B4-BE49-F238E27FC236}">
                  <a16:creationId xmlns:a16="http://schemas.microsoft.com/office/drawing/2014/main" id="{CF2BBAA7-4821-4015-AB8E-9CB818E691B5}"/>
                </a:ext>
              </a:extLst>
            </p:cNvPr>
            <p:cNvSpPr/>
            <p:nvPr/>
          </p:nvSpPr>
          <p:spPr>
            <a:xfrm flipV="1">
              <a:off x="2779214" y="3915784"/>
              <a:ext cx="484838" cy="2459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7" name="正方形/長方形 66">
              <a:extLst>
                <a:ext uri="{FF2B5EF4-FFF2-40B4-BE49-F238E27FC236}">
                  <a16:creationId xmlns:a16="http://schemas.microsoft.com/office/drawing/2014/main" id="{71F40FDD-E461-4E07-9EDE-3D68921E02EB}"/>
                </a:ext>
              </a:extLst>
            </p:cNvPr>
            <p:cNvSpPr/>
            <p:nvPr/>
          </p:nvSpPr>
          <p:spPr>
            <a:xfrm>
              <a:off x="1233783" y="4397586"/>
              <a:ext cx="2470818" cy="537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Meiryo UI" panose="020B0604030504040204" pitchFamily="50" charset="-128"/>
                  <a:ea typeface="Meiryo UI" panose="020B0604030504040204" pitchFamily="50" charset="-128"/>
                </a:rPr>
                <a:t>補助金交付</a:t>
              </a:r>
              <a:endParaRPr kumimoji="1" lang="en-US" altLang="ja-JP" sz="1000" dirty="0">
                <a:latin typeface="Meiryo UI" panose="020B0604030504040204" pitchFamily="50" charset="-128"/>
                <a:ea typeface="Meiryo UI" panose="020B0604030504040204" pitchFamily="50" charset="-128"/>
              </a:endParaRPr>
            </a:p>
          </p:txBody>
        </p:sp>
        <p:sp>
          <p:nvSpPr>
            <p:cNvPr id="68" name="矢印: 左 6">
              <a:extLst>
                <a:ext uri="{FF2B5EF4-FFF2-40B4-BE49-F238E27FC236}">
                  <a16:creationId xmlns:a16="http://schemas.microsoft.com/office/drawing/2014/main" id="{807E1182-DB60-480E-B66E-4934F618A397}"/>
                </a:ext>
              </a:extLst>
            </p:cNvPr>
            <p:cNvSpPr/>
            <p:nvPr/>
          </p:nvSpPr>
          <p:spPr>
            <a:xfrm flipH="1">
              <a:off x="1297986" y="5998215"/>
              <a:ext cx="1373133" cy="1985694"/>
            </a:xfrm>
            <a:prstGeom prst="leftArrow">
              <a:avLst>
                <a:gd name="adj1" fmla="val 69592"/>
                <a:gd name="adj2" fmla="val 24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9" name="正方形/長方形 68">
              <a:extLst>
                <a:ext uri="{FF2B5EF4-FFF2-40B4-BE49-F238E27FC236}">
                  <a16:creationId xmlns:a16="http://schemas.microsoft.com/office/drawing/2014/main" id="{3CDEF7B9-1E40-492D-81B5-F09943AC72CE}"/>
                </a:ext>
              </a:extLst>
            </p:cNvPr>
            <p:cNvSpPr/>
            <p:nvPr/>
          </p:nvSpPr>
          <p:spPr>
            <a:xfrm>
              <a:off x="3812697" y="4395715"/>
              <a:ext cx="2148538" cy="537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Meiryo UI" panose="020B0604030504040204" pitchFamily="50" charset="-128"/>
                  <a:ea typeface="Meiryo UI" panose="020B0604030504040204" pitchFamily="50" charset="-128"/>
                </a:rPr>
                <a:t>事業報告</a:t>
              </a:r>
              <a:endParaRPr kumimoji="1" lang="en-US" altLang="ja-JP" sz="1000" dirty="0">
                <a:latin typeface="Meiryo UI" panose="020B0604030504040204" pitchFamily="50" charset="-128"/>
                <a:ea typeface="Meiryo UI" panose="020B0604030504040204" pitchFamily="50" charset="-128"/>
              </a:endParaRPr>
            </a:p>
          </p:txBody>
        </p:sp>
        <p:sp>
          <p:nvSpPr>
            <p:cNvPr id="70" name="矢印: 五方向 1">
              <a:extLst>
                <a:ext uri="{FF2B5EF4-FFF2-40B4-BE49-F238E27FC236}">
                  <a16:creationId xmlns:a16="http://schemas.microsoft.com/office/drawing/2014/main" id="{7B4EAB2D-733E-408B-A20D-AE8C00E26259}"/>
                </a:ext>
              </a:extLst>
            </p:cNvPr>
            <p:cNvSpPr/>
            <p:nvPr/>
          </p:nvSpPr>
          <p:spPr>
            <a:xfrm>
              <a:off x="2779214" y="8167448"/>
              <a:ext cx="3311310" cy="108418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50400" rIns="50400" rtlCol="0" anchor="ctr"/>
            <a:lstStyle/>
            <a:p>
              <a:pPr algn="ctr"/>
              <a:r>
                <a:rPr kumimoji="1" lang="en-US" altLang="ja-JP" sz="1050" dirty="0">
                  <a:latin typeface="+mn-ea"/>
                </a:rPr>
                <a:t>2022</a:t>
              </a:r>
              <a:r>
                <a:rPr kumimoji="1" lang="en-US" altLang="ja-JP" sz="800" dirty="0">
                  <a:latin typeface="+mn-ea"/>
                </a:rPr>
                <a:t>(R</a:t>
              </a:r>
              <a:r>
                <a:rPr kumimoji="1" lang="ja-JP" altLang="en-US" sz="800" dirty="0">
                  <a:latin typeface="+mn-ea"/>
                </a:rPr>
                <a:t>４</a:t>
              </a:r>
              <a:r>
                <a:rPr kumimoji="1" lang="en-US" altLang="ja-JP" sz="800" dirty="0">
                  <a:latin typeface="+mn-ea"/>
                </a:rPr>
                <a:t>)</a:t>
              </a:r>
              <a:r>
                <a:rPr kumimoji="1" lang="ja-JP" altLang="en-US" sz="1050" dirty="0">
                  <a:latin typeface="+mn-ea"/>
                </a:rPr>
                <a:t>年度</a:t>
              </a:r>
              <a:endParaRPr kumimoji="1" lang="ja-JP" altLang="en-US" sz="1000" dirty="0">
                <a:latin typeface="+mn-ea"/>
              </a:endParaRPr>
            </a:p>
          </p:txBody>
        </p:sp>
        <p:sp>
          <p:nvSpPr>
            <p:cNvPr id="71" name="矢印: 山形 2">
              <a:extLst>
                <a:ext uri="{FF2B5EF4-FFF2-40B4-BE49-F238E27FC236}">
                  <a16:creationId xmlns:a16="http://schemas.microsoft.com/office/drawing/2014/main" id="{61AC01FC-7BFD-4B9E-8D08-8C906BFAF3E9}"/>
                </a:ext>
              </a:extLst>
            </p:cNvPr>
            <p:cNvSpPr/>
            <p:nvPr/>
          </p:nvSpPr>
          <p:spPr>
            <a:xfrm>
              <a:off x="6087190" y="8211719"/>
              <a:ext cx="3429860" cy="108418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50400" rIns="50400" rtlCol="0" anchor="ctr"/>
            <a:lstStyle/>
            <a:p>
              <a:pPr algn="ctr"/>
              <a:r>
                <a:rPr kumimoji="1" lang="en-US" altLang="ja-JP" sz="1050" dirty="0">
                  <a:solidFill>
                    <a:schemeClr val="bg1"/>
                  </a:solidFill>
                  <a:latin typeface="+mn-ea"/>
                </a:rPr>
                <a:t>2023</a:t>
              </a:r>
              <a:r>
                <a:rPr kumimoji="1" lang="ja-JP" altLang="en-US" sz="1050" dirty="0">
                  <a:solidFill>
                    <a:schemeClr val="bg1"/>
                  </a:solidFill>
                  <a:latin typeface="+mn-ea"/>
                </a:rPr>
                <a:t>年度</a:t>
              </a:r>
              <a:endParaRPr kumimoji="1" lang="en-US" altLang="ja-JP" sz="1050" dirty="0">
                <a:solidFill>
                  <a:schemeClr val="bg1"/>
                </a:solidFill>
                <a:latin typeface="+mn-ea"/>
              </a:endParaRPr>
            </a:p>
          </p:txBody>
        </p:sp>
        <p:sp>
          <p:nvSpPr>
            <p:cNvPr id="72" name="矢印: 山形 31">
              <a:extLst>
                <a:ext uri="{FF2B5EF4-FFF2-40B4-BE49-F238E27FC236}">
                  <a16:creationId xmlns:a16="http://schemas.microsoft.com/office/drawing/2014/main" id="{523B7817-91F6-4962-AAA3-D8C7C03F3B9B}"/>
                </a:ext>
              </a:extLst>
            </p:cNvPr>
            <p:cNvSpPr/>
            <p:nvPr/>
          </p:nvSpPr>
          <p:spPr>
            <a:xfrm>
              <a:off x="9376677" y="8189583"/>
              <a:ext cx="3429860" cy="108418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50400" rIns="50400" rtlCol="0" anchor="ctr"/>
            <a:lstStyle/>
            <a:p>
              <a:pPr algn="ctr"/>
              <a:r>
                <a:rPr kumimoji="1" lang="en-US" altLang="ja-JP" sz="1050" dirty="0">
                  <a:solidFill>
                    <a:schemeClr val="bg1"/>
                  </a:solidFill>
                  <a:latin typeface="+mn-ea"/>
                </a:rPr>
                <a:t>2024</a:t>
              </a:r>
              <a:r>
                <a:rPr kumimoji="1" lang="ja-JP" altLang="en-US" sz="1050" dirty="0">
                  <a:solidFill>
                    <a:schemeClr val="bg1"/>
                  </a:solidFill>
                  <a:latin typeface="+mn-ea"/>
                </a:rPr>
                <a:t>年度</a:t>
              </a:r>
              <a:endParaRPr kumimoji="1" lang="en-US" altLang="ja-JP" sz="1050" dirty="0">
                <a:solidFill>
                  <a:schemeClr val="bg1"/>
                </a:solidFill>
                <a:latin typeface="+mn-ea"/>
              </a:endParaRPr>
            </a:p>
          </p:txBody>
        </p:sp>
        <p:sp>
          <p:nvSpPr>
            <p:cNvPr id="74" name="正方形/長方形 73">
              <a:extLst>
                <a:ext uri="{FF2B5EF4-FFF2-40B4-BE49-F238E27FC236}">
                  <a16:creationId xmlns:a16="http://schemas.microsoft.com/office/drawing/2014/main" id="{AA5435F5-FF70-41D5-8315-3E3E374E0222}"/>
                </a:ext>
              </a:extLst>
            </p:cNvPr>
            <p:cNvSpPr/>
            <p:nvPr/>
          </p:nvSpPr>
          <p:spPr>
            <a:xfrm>
              <a:off x="123273" y="5877948"/>
              <a:ext cx="1107819" cy="245995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0400" rIns="504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rPr>
                <a:t>寄附者</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A8C5CC09-5B1E-4398-B3FA-03351C27B308}"/>
                </a:ext>
              </a:extLst>
            </p:cNvPr>
            <p:cNvSpPr/>
            <p:nvPr/>
          </p:nvSpPr>
          <p:spPr>
            <a:xfrm>
              <a:off x="1425367" y="5069614"/>
              <a:ext cx="2255965" cy="537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Meiryo UI" panose="020B0604030504040204" pitchFamily="50" charset="-128"/>
                  <a:ea typeface="Meiryo UI" panose="020B0604030504040204" pitchFamily="50" charset="-128"/>
                </a:rPr>
                <a:t>公募・採択</a:t>
              </a:r>
              <a:endParaRPr kumimoji="1" lang="en-US" altLang="ja-JP" sz="1000" dirty="0">
                <a:latin typeface="Meiryo UI" panose="020B0604030504040204" pitchFamily="50" charset="-128"/>
                <a:ea typeface="Meiryo UI" panose="020B0604030504040204" pitchFamily="50" charset="-128"/>
              </a:endParaRPr>
            </a:p>
          </p:txBody>
        </p:sp>
        <p:sp>
          <p:nvSpPr>
            <p:cNvPr id="76" name="爆発: 14 pt 12">
              <a:extLst>
                <a:ext uri="{FF2B5EF4-FFF2-40B4-BE49-F238E27FC236}">
                  <a16:creationId xmlns:a16="http://schemas.microsoft.com/office/drawing/2014/main" id="{74DBC02D-4F17-4D1B-8FD2-0BDCE7998191}"/>
                </a:ext>
              </a:extLst>
            </p:cNvPr>
            <p:cNvSpPr/>
            <p:nvPr/>
          </p:nvSpPr>
          <p:spPr>
            <a:xfrm>
              <a:off x="10370372" y="1532375"/>
              <a:ext cx="3429863" cy="387920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50400" rIns="50400" rtlCol="0" anchor="ctr"/>
            <a:lstStyle/>
            <a:p>
              <a:pPr algn="ctr"/>
              <a:endParaRPr kumimoji="1" lang="ja-JP" altLang="en-US" sz="1400" dirty="0"/>
            </a:p>
          </p:txBody>
        </p:sp>
        <p:sp>
          <p:nvSpPr>
            <p:cNvPr id="77" name="正方形/長方形 76">
              <a:extLst>
                <a:ext uri="{FF2B5EF4-FFF2-40B4-BE49-F238E27FC236}">
                  <a16:creationId xmlns:a16="http://schemas.microsoft.com/office/drawing/2014/main" id="{EB34022B-3385-42B1-A896-E2F705ABFFF3}"/>
                </a:ext>
              </a:extLst>
            </p:cNvPr>
            <p:cNvSpPr/>
            <p:nvPr/>
          </p:nvSpPr>
          <p:spPr>
            <a:xfrm>
              <a:off x="10605029" y="3044130"/>
              <a:ext cx="2130139" cy="94796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b="1" dirty="0">
                  <a:solidFill>
                    <a:schemeClr val="tx1"/>
                  </a:solidFill>
                  <a:latin typeface="Meiryo UI" panose="020B0604030504040204" pitchFamily="50" charset="-128"/>
                  <a:ea typeface="Meiryo UI" panose="020B0604030504040204" pitchFamily="50" charset="-128"/>
                </a:rPr>
                <a:t>万博での披露</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b="1" dirty="0">
                  <a:solidFill>
                    <a:schemeClr val="tx1"/>
                  </a:solidFill>
                  <a:latin typeface="Meiryo UI" panose="020B0604030504040204" pitchFamily="50" charset="-128"/>
                  <a:ea typeface="Meiryo UI" panose="020B0604030504040204" pitchFamily="50" charset="-128"/>
                </a:rPr>
                <a:t>・</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b="1" dirty="0">
                  <a:solidFill>
                    <a:schemeClr val="tx1"/>
                  </a:solidFill>
                  <a:latin typeface="Meiryo UI" panose="020B0604030504040204" pitchFamily="50" charset="-128"/>
                  <a:ea typeface="Meiryo UI" panose="020B0604030504040204" pitchFamily="50" charset="-128"/>
                </a:rPr>
                <a:t>府域での</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b="1" dirty="0">
                  <a:solidFill>
                    <a:schemeClr val="tx1"/>
                  </a:solidFill>
                  <a:latin typeface="Meiryo UI" panose="020B0604030504040204" pitchFamily="50" charset="-128"/>
                  <a:ea typeface="Meiryo UI" panose="020B0604030504040204" pitchFamily="50" charset="-128"/>
                </a:rPr>
                <a:t>社会実装</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78" name="矢印: 上 34">
              <a:extLst>
                <a:ext uri="{FF2B5EF4-FFF2-40B4-BE49-F238E27FC236}">
                  <a16:creationId xmlns:a16="http://schemas.microsoft.com/office/drawing/2014/main" id="{86A4B359-593A-409E-AE0A-E209E6F9747E}"/>
                </a:ext>
              </a:extLst>
            </p:cNvPr>
            <p:cNvSpPr/>
            <p:nvPr/>
          </p:nvSpPr>
          <p:spPr>
            <a:xfrm flipV="1">
              <a:off x="8765718" y="3473811"/>
              <a:ext cx="505816" cy="2918066"/>
            </a:xfrm>
            <a:prstGeom prst="upArrow">
              <a:avLst>
                <a:gd name="adj1" fmla="val 50000"/>
                <a:gd name="adj2" fmla="val 38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81" name="正方形/長方形 80">
              <a:extLst>
                <a:ext uri="{FF2B5EF4-FFF2-40B4-BE49-F238E27FC236}">
                  <a16:creationId xmlns:a16="http://schemas.microsoft.com/office/drawing/2014/main" id="{9761A7E2-A3E1-410F-B65B-F6EE5A87A96B}"/>
                </a:ext>
              </a:extLst>
            </p:cNvPr>
            <p:cNvSpPr/>
            <p:nvPr/>
          </p:nvSpPr>
          <p:spPr>
            <a:xfrm>
              <a:off x="994150" y="6526345"/>
              <a:ext cx="1836110" cy="9661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b="1" dirty="0">
                  <a:latin typeface="Meiryo UI" panose="020B0604030504040204" pitchFamily="50" charset="-128"/>
                  <a:ea typeface="Meiryo UI" panose="020B0604030504040204" pitchFamily="50" charset="-128"/>
                </a:rPr>
                <a:t>企業版</a:t>
              </a:r>
              <a:endParaRPr kumimoji="1" lang="en-US" altLang="ja-JP" sz="10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ふるさと納税</a:t>
              </a:r>
            </a:p>
          </p:txBody>
        </p:sp>
        <p:sp>
          <p:nvSpPr>
            <p:cNvPr id="82" name="正方形/長方形 81">
              <a:extLst>
                <a:ext uri="{FF2B5EF4-FFF2-40B4-BE49-F238E27FC236}">
                  <a16:creationId xmlns:a16="http://schemas.microsoft.com/office/drawing/2014/main" id="{85E422BD-1C50-4733-9E94-57E47651E96D}"/>
                </a:ext>
              </a:extLst>
            </p:cNvPr>
            <p:cNvSpPr/>
            <p:nvPr/>
          </p:nvSpPr>
          <p:spPr>
            <a:xfrm>
              <a:off x="7148019" y="3992096"/>
              <a:ext cx="3032227" cy="14194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Meiryo UI" panose="020B0604030504040204" pitchFamily="50" charset="-128"/>
                  <a:ea typeface="Meiryo UI" panose="020B0604030504040204" pitchFamily="50" charset="-128"/>
                </a:rPr>
                <a:t>万博まで</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事業報告</a:t>
              </a:r>
              <a:endParaRPr kumimoji="1" lang="en-US" altLang="ja-JP" sz="10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4024509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80234" y="1369810"/>
            <a:ext cx="91699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a:t>
            </a:r>
            <a:r>
              <a:rPr lang="en-US" altLang="ja-JP" b="0" i="0" baseline="-2500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ビジョン」によって、</a:t>
            </a:r>
            <a:r>
              <a:rPr lang="ja-JP" altLang="en-US"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水素関連事業の取組の方向性を明確化し、水素の需要拡大につながる</a:t>
            </a:r>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dirty="0">
                <a:latin typeface="Meiryo UI" panose="020B0604030504040204" pitchFamily="50" charset="-128"/>
                <a:ea typeface="Meiryo UI" panose="020B0604030504040204" pitchFamily="50" charset="-128"/>
                <a:cs typeface="Meiryo UI" panose="020B0604030504040204" pitchFamily="50" charset="-128"/>
              </a:rPr>
              <a:t>　新たな製品・サービスの実用化を促進することで、水素利用の幅の拡大を図ります。また、</a:t>
            </a:r>
            <a:r>
              <a:rPr lang="en-US" altLang="ja-JP" b="0" i="0" dirty="0">
                <a:latin typeface="Meiryo UI" pitchFamily="50" charset="-128"/>
                <a:ea typeface="Meiryo UI" pitchFamily="50" charset="-128"/>
                <a:cs typeface="Meiryo UI" pitchFamily="50" charset="-128"/>
              </a:rPr>
              <a:t>2021</a:t>
            </a:r>
            <a:r>
              <a:rPr lang="ja-JP" altLang="en-US" b="0" i="0" dirty="0">
                <a:latin typeface="Meiryo UI" pitchFamily="50" charset="-128"/>
                <a:ea typeface="Meiryo UI" pitchFamily="50" charset="-128"/>
                <a:cs typeface="Meiryo UI" pitchFamily="50" charset="-128"/>
              </a:rPr>
              <a:t>年度からは、</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堺市水素エネルギー社会推進協議会と会議体を統合し、府内の意欲ある企業等の連携を強化し、水素社会実現を加速していきます。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189200"/>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3844529"/>
            <a:ext cx="9385198" cy="1900748"/>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3925809"/>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3923143"/>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4956363"/>
            <a:ext cx="3915873"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座　長</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地球環境産業技術研究機構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システム研究グループ長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大阪府産業創造課、大阪市環境施策課、</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007759"/>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a:solidFill>
                  <a:schemeClr val="bg1"/>
                </a:solidFill>
                <a:latin typeface="Meiryo UI" pitchFamily="50" charset="-128"/>
                <a:ea typeface="Meiryo UI" pitchFamily="50" charset="-128"/>
                <a:cs typeface="Meiryo UI" pitchFamily="50" charset="-128"/>
              </a:rPr>
              <a:t>H</a:t>
            </a:r>
            <a:r>
              <a:rPr lang="en-US" altLang="ja-JP" sz="1200" b="1" baseline="-25000" dirty="0">
                <a:solidFill>
                  <a:schemeClr val="bg1"/>
                </a:solidFill>
                <a:latin typeface="Meiryo UI" pitchFamily="50" charset="-128"/>
                <a:ea typeface="Meiryo UI" pitchFamily="50" charset="-128"/>
                <a:cs typeface="Meiryo UI" pitchFamily="50" charset="-128"/>
              </a:rPr>
              <a:t>2</a:t>
            </a:r>
            <a:r>
              <a:rPr lang="en-US" altLang="ja-JP" sz="1200" b="1" dirty="0">
                <a:solidFill>
                  <a:schemeClr val="bg1"/>
                </a:solidFill>
                <a:latin typeface="Meiryo UI" pitchFamily="50" charset="-128"/>
                <a:ea typeface="Meiryo UI" pitchFamily="50" charset="-128"/>
                <a:cs typeface="Meiryo UI" pitchFamily="50" charset="-128"/>
              </a:rPr>
              <a:t>Osaka</a:t>
            </a:r>
            <a:r>
              <a:rPr lang="ja-JP" altLang="en-US" sz="12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13708" y="3973435"/>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540689"/>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419429"/>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a:t>
            </a:r>
            <a:r>
              <a:rPr lang="en-US" altLang="ja-JP" sz="1200" baseline="-25000" dirty="0">
                <a:latin typeface="Meiryo UI" panose="020B0604030504040204" pitchFamily="50" charset="-128"/>
                <a:ea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200595" y="3396882"/>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432019" y="5072538"/>
            <a:ext cx="499789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3" name="テキスト ボックス 2"/>
          <p:cNvSpPr txBox="1"/>
          <p:nvPr/>
        </p:nvSpPr>
        <p:spPr>
          <a:xfrm>
            <a:off x="106123" y="5922334"/>
            <a:ext cx="946852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◆また、「</a:t>
            </a:r>
            <a:r>
              <a:rPr lang="en-US" altLang="ja-JP" sz="1200" dirty="0">
                <a:latin typeface="Meiryo UI" panose="020B0604030504040204" pitchFamily="50" charset="-128"/>
                <a:ea typeface="Meiryo UI" panose="020B0604030504040204" pitchFamily="50" charset="-128"/>
              </a:rPr>
              <a:t>H2Osaka</a:t>
            </a:r>
            <a:r>
              <a:rPr lang="ja-JP" altLang="en-US" sz="1200" dirty="0">
                <a:latin typeface="Meiryo UI" panose="020B0604030504040204" pitchFamily="50" charset="-128"/>
                <a:ea typeface="Meiryo UI" panose="020B0604030504040204" pitchFamily="50" charset="-128"/>
              </a:rPr>
              <a:t>ビジョン推進会議」を活用し、</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年大阪・関西万博での水素の利活用策や新たなプロジェクトを検討し、その実現に取り組みます。</a:t>
            </a:r>
          </a:p>
        </p:txBody>
      </p:sp>
      <p:sp>
        <p:nvSpPr>
          <p:cNvPr id="7" name="テキスト ボックス 6"/>
          <p:cNvSpPr txBox="1"/>
          <p:nvPr/>
        </p:nvSpPr>
        <p:spPr>
          <a:xfrm>
            <a:off x="482760" y="4717844"/>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大阪府・大阪市共同で、事業者間の交流やアイデア創出を図る産学官プラットフォームとして、運営しています。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182959"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altLang="ja-JP" sz="1600" b="1" dirty="0">
                <a:solidFill>
                  <a:prstClr val="black"/>
                </a:solidFill>
                <a:latin typeface="Meiryo UI" pitchFamily="50" charset="-128"/>
                <a:ea typeface="Meiryo UI" pitchFamily="50" charset="-128"/>
                <a:cs typeface="Meiryo UI" pitchFamily="50" charset="-128"/>
              </a:rPr>
              <a:t>H</a:t>
            </a:r>
            <a:r>
              <a:rPr lang="en-US" altLang="ja-JP" sz="1100" b="1" dirty="0">
                <a:solidFill>
                  <a:prstClr val="black"/>
                </a:solidFill>
                <a:latin typeface="Meiryo UI" pitchFamily="50" charset="-128"/>
                <a:ea typeface="Meiryo UI" pitchFamily="50" charset="-128"/>
                <a:cs typeface="Meiryo UI" pitchFamily="50" charset="-128"/>
              </a:rPr>
              <a:t>2</a:t>
            </a:r>
            <a:r>
              <a:rPr lang="en-US" altLang="ja-JP" sz="1600" b="1" dirty="0">
                <a:solidFill>
                  <a:prstClr val="black"/>
                </a:solidFill>
                <a:latin typeface="Meiryo UI" pitchFamily="50" charset="-128"/>
                <a:ea typeface="Meiryo UI" pitchFamily="50" charset="-128"/>
                <a:cs typeface="Meiryo UI" pitchFamily="50" charset="-128"/>
              </a:rPr>
              <a:t>Osaka</a:t>
            </a:r>
            <a:r>
              <a:rPr lang="ja-JP" altLang="en-US" sz="1600" b="1" dirty="0">
                <a:solidFill>
                  <a:prstClr val="black"/>
                </a:solidFill>
                <a:latin typeface="Meiryo UI" pitchFamily="50" charset="-128"/>
                <a:ea typeface="Meiryo UI" pitchFamily="50" charset="-128"/>
                <a:cs typeface="Meiryo UI" pitchFamily="50" charset="-128"/>
              </a:rPr>
              <a:t>ビジョンに基づく取組の推進➀</a:t>
            </a:r>
          </a:p>
        </p:txBody>
      </p:sp>
      <p:sp>
        <p:nvSpPr>
          <p:cNvPr id="28" name="テキスト ボックス 27"/>
          <p:cNvSpPr txBox="1"/>
          <p:nvPr/>
        </p:nvSpPr>
        <p:spPr>
          <a:xfrm>
            <a:off x="4465469"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277</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491</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329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課題を解決するための新たなプロジェクトの創出を目指します。</a:t>
            </a:r>
          </a:p>
        </p:txBody>
      </p:sp>
      <p:sp>
        <p:nvSpPr>
          <p:cNvPr id="21" name="角丸四角形 20"/>
          <p:cNvSpPr/>
          <p:nvPr/>
        </p:nvSpPr>
        <p:spPr>
          <a:xfrm>
            <a:off x="144342" y="651340"/>
            <a:ext cx="38424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altLang="ja-JP" sz="1600" b="1" dirty="0">
                <a:solidFill>
                  <a:prstClr val="black"/>
                </a:solidFill>
                <a:latin typeface="Meiryo UI" pitchFamily="50" charset="-128"/>
                <a:ea typeface="Meiryo UI" pitchFamily="50" charset="-128"/>
                <a:cs typeface="Meiryo UI" pitchFamily="50" charset="-128"/>
              </a:rPr>
              <a:t>H</a:t>
            </a:r>
            <a:r>
              <a:rPr lang="en-US" altLang="ja-JP" sz="1100" b="1" dirty="0">
                <a:solidFill>
                  <a:prstClr val="black"/>
                </a:solidFill>
                <a:latin typeface="Meiryo UI" pitchFamily="50" charset="-128"/>
                <a:ea typeface="Meiryo UI" pitchFamily="50" charset="-128"/>
                <a:cs typeface="Meiryo UI" pitchFamily="50" charset="-128"/>
              </a:rPr>
              <a:t>2</a:t>
            </a:r>
            <a:r>
              <a:rPr lang="en-US" altLang="ja-JP" sz="1600" b="1" dirty="0">
                <a:solidFill>
                  <a:prstClr val="black"/>
                </a:solidFill>
                <a:latin typeface="Meiryo UI" pitchFamily="50" charset="-128"/>
                <a:ea typeface="Meiryo UI" pitchFamily="50" charset="-128"/>
                <a:cs typeface="Meiryo UI" pitchFamily="50" charset="-128"/>
              </a:rPr>
              <a:t>Osaka</a:t>
            </a:r>
            <a:r>
              <a:rPr lang="ja-JP" altLang="en-US" sz="1600" b="1" dirty="0">
                <a:solidFill>
                  <a:prstClr val="black"/>
                </a:solidFill>
                <a:latin typeface="Meiryo UI" pitchFamily="50" charset="-128"/>
                <a:ea typeface="Meiryo UI" pitchFamily="50" charset="-128"/>
                <a:cs typeface="Meiryo UI" pitchFamily="50" charset="-128"/>
              </a:rPr>
              <a:t>ビジョンに基づく取組の推進➁</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458344"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480924"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696248"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環境問題と水素エネルギーについての正しい理解の</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促進を目的として、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大阪市域の小中</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学校を対象に配布している副読本「おおさか環境科」に水素・燃料</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電池に関して掲載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903950" y="5461406"/>
            <a:ext cx="921066" cy="1295159"/>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15241" y="5474403"/>
            <a:ext cx="1742316" cy="1248660"/>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screen">
            <a:extLst>
              <a:ext uri="{28A0092B-C50C-407E-A947-70E740481C1C}">
                <a14:useLocalDpi xmlns:a14="http://schemas.microsoft.com/office/drawing/2010/main"/>
              </a:ext>
            </a:extLst>
          </a:blip>
          <a:srcRect b="11646"/>
          <a:stretch/>
        </p:blipFill>
        <p:spPr>
          <a:xfrm>
            <a:off x="2730532" y="2096103"/>
            <a:ext cx="1572762" cy="1036090"/>
          </a:xfrm>
          <a:prstGeom prst="rect">
            <a:avLst/>
          </a:prstGeom>
        </p:spPr>
      </p:pic>
      <p:pic>
        <p:nvPicPr>
          <p:cNvPr id="44" name="図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print">
            <a:extLst>
              <a:ext uri="{28A0092B-C50C-407E-A947-70E740481C1C}">
                <a14:useLocalDpi xmlns:a14="http://schemas.microsoft.com/office/drawing/2010/main" val="0"/>
              </a:ext>
            </a:extLst>
          </a:blip>
          <a:srcRect l="3536" t="20175" r="8969"/>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7079842" y="4386402"/>
            <a:ext cx="2376229"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・実際の一般廃物棄を用いた水素生成につながる新たな熱分解ガス化改質システムの技術開発実証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044156" y="5914611"/>
            <a:ext cx="2679187"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・バイオガス由来（下水等）水素による大阪市域地産地消モデル策定を</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目指した調査の実施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83099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a:t>
            </a:r>
            <a:r>
              <a:rPr lang="en-US" altLang="ja-JP" sz="1200" b="1" dirty="0">
                <a:solidFill>
                  <a:prstClr val="black"/>
                </a:solidFill>
                <a:latin typeface="Meiryo UI" pitchFamily="50" charset="-128"/>
                <a:ea typeface="Meiryo UI" pitchFamily="50" charset="-128"/>
                <a:cs typeface="Meiryo UI" pitchFamily="50" charset="-128"/>
              </a:rPr>
              <a:t> </a:t>
            </a:r>
            <a:r>
              <a:rPr lang="en-US" altLang="ja-JP" sz="1200" dirty="0">
                <a:solidFill>
                  <a:prstClr val="black"/>
                </a:solidFill>
                <a:latin typeface="Meiryo UI" pitchFamily="50" charset="-128"/>
                <a:ea typeface="Meiryo UI" pitchFamily="50" charset="-128"/>
                <a:cs typeface="Meiryo UI" pitchFamily="50" charset="-128"/>
              </a:rPr>
              <a:t>H</a:t>
            </a:r>
            <a:r>
              <a:rPr lang="en-US" altLang="ja-JP" sz="1000" dirty="0">
                <a:solidFill>
                  <a:prstClr val="black"/>
                </a:solidFill>
                <a:latin typeface="Meiryo UI" pitchFamily="50" charset="-128"/>
                <a:ea typeface="Meiryo UI" pitchFamily="50" charset="-128"/>
                <a:cs typeface="Meiryo UI" pitchFamily="50" charset="-128"/>
              </a:rPr>
              <a:t>2</a:t>
            </a:r>
            <a:r>
              <a:rPr lang="en-US" altLang="ja-JP" sz="1200" dirty="0">
                <a:solidFill>
                  <a:prstClr val="black"/>
                </a:solidFill>
                <a:latin typeface="Meiryo UI" pitchFamily="50" charset="-128"/>
                <a:ea typeface="Meiryo UI" pitchFamily="50" charset="-128"/>
                <a:cs typeface="Meiryo UI" pitchFamily="50" charset="-128"/>
              </a:rPr>
              <a:t>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会議として、水素利活用策／プロジェクト提案書をとりまとめ、公益社団法人</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4813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3119" y="618565"/>
            <a:ext cx="9769805" cy="61587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19198" y="1128038"/>
            <a:ext cx="949770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◆背景</a:t>
            </a:r>
            <a:endParaRPr lang="en-US" altLang="ja-JP" b="0" i="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b="0" i="0" dirty="0">
                <a:latin typeface="Meiryo UI" pitchFamily="50" charset="-128"/>
                <a:ea typeface="Meiryo UI" pitchFamily="50" charset="-128"/>
                <a:cs typeface="Meiryo UI" pitchFamily="50" charset="-128"/>
              </a:rPr>
              <a:t> </a:t>
            </a:r>
            <a:r>
              <a:rPr lang="ja-JP" altLang="en-US" sz="1100" b="0" i="0" dirty="0">
                <a:latin typeface="Meiryo UI" panose="020B0604030504040204" pitchFamily="50" charset="-128"/>
                <a:ea typeface="Meiryo UI" panose="020B0604030504040204" pitchFamily="50" charset="-128"/>
              </a:rPr>
              <a:t>〇 気候変動の「パリ協定」、海洋プラスチック問題の「大阪ブルー・オーシャン・ビジョン」といった長期の環境目標に加え、知事は</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年の府域の</a:t>
            </a:r>
            <a:r>
              <a:rPr lang="en-US" altLang="ja-JP" sz="1100"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dirty="0">
                <a:latin typeface="Meiryo UI" panose="020B0604030504040204" pitchFamily="50" charset="-128"/>
                <a:ea typeface="Meiryo UI" panose="020B0604030504040204" pitchFamily="50" charset="-128"/>
              </a:rPr>
              <a:t>排出量実質ゼロを表明。</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i="0" dirty="0">
                <a:latin typeface="Meiryo UI" panose="020B0604030504040204" pitchFamily="50" charset="-128"/>
                <a:ea typeface="Meiryo UI" panose="020B0604030504040204" pitchFamily="50" charset="-128"/>
              </a:rPr>
              <a:t>　   これらの達成のため</a:t>
            </a:r>
            <a:r>
              <a:rPr lang="ja-JP" altLang="en-US" sz="1100" b="0" i="0" u="sng" dirty="0">
                <a:latin typeface="Meiryo UI" panose="020B0604030504040204" pitchFamily="50" charset="-128"/>
                <a:ea typeface="Meiryo UI" panose="020B0604030504040204" pitchFamily="50" charset="-128"/>
              </a:rPr>
              <a:t>環境技術のイノベーションの戦略的な促進と普及</a:t>
            </a:r>
            <a:r>
              <a:rPr lang="ja-JP" altLang="en-US" sz="1100" b="0" i="0" dirty="0">
                <a:latin typeface="Meiryo UI" panose="020B0604030504040204" pitchFamily="50" charset="-128"/>
                <a:ea typeface="Meiryo UI" panose="020B0604030504040204" pitchFamily="50" charset="-128"/>
              </a:rPr>
              <a:t>が重要。「</a:t>
            </a:r>
            <a:r>
              <a:rPr lang="en-US" altLang="ja-JP" sz="1100" b="0" i="0" dirty="0">
                <a:latin typeface="Meiryo UI" panose="020B0604030504040204" pitchFamily="50" charset="-128"/>
                <a:ea typeface="Meiryo UI" panose="020B0604030504040204" pitchFamily="50" charset="-128"/>
              </a:rPr>
              <a:t>SDGs</a:t>
            </a:r>
            <a:r>
              <a:rPr lang="ja-JP" altLang="en-US" sz="1100" b="0" i="0" dirty="0">
                <a:latin typeface="Meiryo UI" panose="020B0604030504040204" pitchFamily="50" charset="-128"/>
                <a:ea typeface="Meiryo UI" panose="020B0604030504040204" pitchFamily="50" charset="-128"/>
              </a:rPr>
              <a:t>未来都市」大阪として、万博を通じた</a:t>
            </a:r>
            <a:r>
              <a:rPr lang="ja-JP" altLang="en-US" sz="1100" b="0" i="0" u="sng" dirty="0">
                <a:latin typeface="Meiryo UI" panose="020B0604030504040204" pitchFamily="50" charset="-128"/>
                <a:ea typeface="Meiryo UI" panose="020B0604030504040204" pitchFamily="50" charset="-128"/>
              </a:rPr>
              <a:t>世界への発信、貢献</a:t>
            </a:r>
            <a:r>
              <a:rPr lang="ja-JP" altLang="en-US" sz="1100" b="0" i="0" dirty="0">
                <a:latin typeface="Meiryo UI" panose="020B0604030504040204" pitchFamily="50" charset="-128"/>
                <a:ea typeface="Meiryo UI" panose="020B0604030504040204" pitchFamily="50" charset="-128"/>
              </a:rPr>
              <a:t>も必要。</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i="0" dirty="0">
                <a:latin typeface="Meiryo UI" panose="020B0604030504040204" pitchFamily="50" charset="-128"/>
                <a:ea typeface="Meiryo UI" panose="020B0604030504040204" pitchFamily="50" charset="-128"/>
              </a:rPr>
              <a:t> 〇</a:t>
            </a:r>
            <a:r>
              <a:rPr lang="en-US" altLang="ja-JP" sz="1100" b="0" i="0" dirty="0">
                <a:latin typeface="Meiryo UI" panose="020B0604030504040204" pitchFamily="50" charset="-128"/>
                <a:ea typeface="Meiryo UI" panose="020B0604030504040204" pitchFamily="50" charset="-128"/>
              </a:rPr>
              <a:t> 2019</a:t>
            </a:r>
            <a:r>
              <a:rPr lang="ja-JP" altLang="en-US"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6</a:t>
            </a:r>
            <a:r>
              <a:rPr lang="ja-JP" altLang="en-US" sz="1100" b="0" i="0" dirty="0">
                <a:latin typeface="Meiryo UI" panose="020B0604030504040204" pitchFamily="50" charset="-128"/>
                <a:ea typeface="Meiryo UI" panose="020B0604030504040204" pitchFamily="50" charset="-128"/>
              </a:rPr>
              <a:t>月閣議決定の</a:t>
            </a:r>
            <a:r>
              <a:rPr lang="ja-JP" altLang="en-US" sz="1100" b="0" i="0" u="sng" dirty="0">
                <a:latin typeface="Meiryo UI" panose="020B0604030504040204" pitchFamily="50" charset="-128"/>
                <a:ea typeface="Meiryo UI" panose="020B0604030504040204" pitchFamily="50" charset="-128"/>
              </a:rPr>
              <a:t>「パリ協定に基づく成長戦略としての長期戦略」</a:t>
            </a:r>
            <a:r>
              <a:rPr lang="ja-JP" altLang="en-US" sz="1100" b="0" i="0" dirty="0">
                <a:latin typeface="Meiryo UI" panose="020B0604030504040204" pitchFamily="50" charset="-128"/>
                <a:ea typeface="Meiryo UI" panose="020B0604030504040204" pitchFamily="50" charset="-128"/>
              </a:rPr>
              <a:t>や、</a:t>
            </a:r>
            <a:r>
              <a:rPr lang="en-US" altLang="ja-JP" sz="1100" b="0" i="0" dirty="0">
                <a:latin typeface="Meiryo UI" panose="020B0604030504040204" pitchFamily="50" charset="-128"/>
                <a:ea typeface="Meiryo UI" panose="020B0604030504040204" pitchFamily="50" charset="-128"/>
              </a:rPr>
              <a:t>2020</a:t>
            </a:r>
            <a:r>
              <a:rPr lang="ja-JP" altLang="en-US" sz="1100" b="0" i="0" dirty="0">
                <a:latin typeface="Meiryo UI" panose="020B0604030504040204" pitchFamily="50" charset="-128"/>
                <a:ea typeface="Meiryo UI" panose="020B0604030504040204" pitchFamily="50" charset="-128"/>
              </a:rPr>
              <a:t>年１月に策定された</a:t>
            </a:r>
            <a:r>
              <a:rPr lang="ja-JP" altLang="en-US" sz="1100" b="0" i="0" u="sng" dirty="0">
                <a:latin typeface="Meiryo UI" panose="020B0604030504040204" pitchFamily="50" charset="-128"/>
                <a:ea typeface="Meiryo UI" panose="020B0604030504040204" pitchFamily="50" charset="-128"/>
              </a:rPr>
              <a:t>革新的環境イノベーション戦略</a:t>
            </a:r>
            <a:r>
              <a:rPr lang="ja-JP" altLang="en-US"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年に向けた環境技術シナ</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en-US" altLang="ja-JP" sz="1100" b="0" i="0" dirty="0">
                <a:latin typeface="Meiryo UI" panose="020B0604030504040204" pitchFamily="50" charset="-128"/>
                <a:ea typeface="Meiryo UI" panose="020B0604030504040204" pitchFamily="50" charset="-128"/>
              </a:rPr>
              <a:t>     </a:t>
            </a:r>
            <a:r>
              <a:rPr lang="ja-JP" altLang="en-US" sz="1100" b="0" i="0" dirty="0">
                <a:latin typeface="Meiryo UI" panose="020B0604030504040204" pitchFamily="50" charset="-128"/>
                <a:ea typeface="Meiryo UI" panose="020B0604030504040204" pitchFamily="50" charset="-128"/>
              </a:rPr>
              <a:t>リオ）には、自治体の役割を記載しており、これらを踏まえた</a:t>
            </a:r>
            <a:r>
              <a:rPr lang="ja-JP" altLang="en-US" sz="1100" b="0" i="0" u="sng" dirty="0">
                <a:latin typeface="Meiryo UI" panose="020B0604030504040204" pitchFamily="50" charset="-128"/>
                <a:ea typeface="Meiryo UI" panose="020B0604030504040204" pitchFamily="50" charset="-128"/>
              </a:rPr>
              <a:t>地域における普及シナリオ</a:t>
            </a:r>
            <a:r>
              <a:rPr lang="ja-JP" altLang="en-US" sz="1100" b="0" i="0" dirty="0">
                <a:latin typeface="Meiryo UI" panose="020B0604030504040204" pitchFamily="50" charset="-128"/>
                <a:ea typeface="Meiryo UI" panose="020B0604030504040204" pitchFamily="50" charset="-128"/>
              </a:rPr>
              <a:t>と取組みの検討が必要</a:t>
            </a:r>
            <a:r>
              <a:rPr lang="ja-JP" altLang="en-US" sz="1100" b="0" i="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環境・エネルギー技術シーズ調査・普及啓発事業</a:t>
            </a:r>
          </a:p>
        </p:txBody>
      </p:sp>
      <p:sp>
        <p:nvSpPr>
          <p:cNvPr id="33" name="正方形/長方形 32"/>
          <p:cNvSpPr/>
          <p:nvPr/>
        </p:nvSpPr>
        <p:spPr>
          <a:xfrm>
            <a:off x="5133896" y="836907"/>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16,259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 name="正方形/長方形 1">
            <a:extLst>
              <a:ext uri="{FF2B5EF4-FFF2-40B4-BE49-F238E27FC236}">
                <a16:creationId xmlns:a16="http://schemas.microsoft.com/office/drawing/2014/main" id="{DAE1DBFB-2427-4910-969C-CD99C6104A98}"/>
              </a:ext>
            </a:extLst>
          </p:cNvPr>
          <p:cNvSpPr/>
          <p:nvPr/>
        </p:nvSpPr>
        <p:spPr>
          <a:xfrm>
            <a:off x="63119" y="2017561"/>
            <a:ext cx="9826624" cy="1138773"/>
          </a:xfrm>
          <a:prstGeom prst="rect">
            <a:avLst/>
          </a:prstGeom>
        </p:spPr>
        <p:txBody>
          <a:bodyPr wrap="square">
            <a:spAutoFit/>
          </a:bodyPr>
          <a:lstStyle/>
          <a:p>
            <a:pPr>
              <a:spcBef>
                <a:spcPct val="0"/>
              </a:spcBef>
            </a:pPr>
            <a:r>
              <a:rPr lang="ja-JP" altLang="en-US" sz="1300" dirty="0">
                <a:latin typeface="Meiryo UI" pitchFamily="50" charset="-128"/>
                <a:ea typeface="Meiryo UI" pitchFamily="50" charset="-128"/>
                <a:cs typeface="Meiryo UI" pitchFamily="50" charset="-128"/>
              </a:rPr>
              <a:t>◆事業概要</a:t>
            </a:r>
            <a:endParaRPr lang="en-US" altLang="ja-JP" sz="1300" dirty="0">
              <a:latin typeface="Meiryo UI" pitchFamily="50" charset="-128"/>
              <a:ea typeface="Meiryo UI" pitchFamily="50" charset="-128"/>
              <a:cs typeface="Meiryo UI" pitchFamily="50" charset="-128"/>
            </a:endParaRPr>
          </a:p>
          <a:p>
            <a:pPr>
              <a:spcBef>
                <a:spcPct val="0"/>
              </a:spcBef>
            </a:pPr>
            <a:r>
              <a:rPr lang="ja-JP" altLang="en-US" sz="1100" dirty="0">
                <a:latin typeface="Meiryo UI" panose="020B0604030504040204" pitchFamily="50" charset="-128"/>
                <a:ea typeface="Meiryo UI" panose="020B0604030504040204" pitchFamily="50" charset="-128"/>
              </a:rPr>
              <a:t>〇 </a:t>
            </a:r>
            <a:r>
              <a:rPr lang="ja-JP" altLang="en-US" sz="1100" spc="-50" dirty="0">
                <a:latin typeface="Meiryo UI" panose="020B0604030504040204" pitchFamily="50" charset="-128"/>
                <a:ea typeface="Meiryo UI" panose="020B0604030504040204" pitchFamily="50" charset="-128"/>
                <a:cs typeface="Times New Roman"/>
              </a:rPr>
              <a:t>気候変動・海洋プラスチック問題の解決に向けた</a:t>
            </a:r>
            <a:r>
              <a:rPr lang="ja-JP" altLang="ja-JP" sz="1100" spc="-50" dirty="0">
                <a:latin typeface="Meiryo UI" panose="020B0604030504040204" pitchFamily="50" charset="-128"/>
                <a:ea typeface="Meiryo UI" panose="020B0604030504040204" pitchFamily="50" charset="-128"/>
              </a:rPr>
              <a:t>環境の長期目標達成に必要</a:t>
            </a:r>
            <a:r>
              <a:rPr lang="ja-JP" altLang="en-US" sz="1100" spc="-50" dirty="0">
                <a:latin typeface="Meiryo UI" panose="020B0604030504040204" pitchFamily="50" charset="-128"/>
                <a:ea typeface="Meiryo UI" panose="020B0604030504040204" pitchFamily="50" charset="-128"/>
              </a:rPr>
              <a:t>であり</a:t>
            </a:r>
            <a:r>
              <a:rPr lang="ja-JP" altLang="ja-JP" sz="1100" spc="-50" dirty="0">
                <a:latin typeface="Meiryo UI" panose="020B0604030504040204" pitchFamily="50" charset="-128"/>
                <a:ea typeface="Meiryo UI" panose="020B0604030504040204" pitchFamily="50" charset="-128"/>
              </a:rPr>
              <a:t>、</a:t>
            </a:r>
            <a:r>
              <a:rPr lang="en-US" altLang="ja-JP" sz="1100" spc="-50" dirty="0">
                <a:latin typeface="Meiryo UI" panose="020B0604030504040204" pitchFamily="50" charset="-128"/>
                <a:ea typeface="Meiryo UI" panose="020B0604030504040204" pitchFamily="50" charset="-128"/>
              </a:rPr>
              <a:t>2030</a:t>
            </a:r>
            <a:r>
              <a:rPr lang="ja-JP" altLang="ja-JP" sz="1100" spc="-50" dirty="0">
                <a:latin typeface="Meiryo UI" panose="020B0604030504040204" pitchFamily="50" charset="-128"/>
                <a:ea typeface="Meiryo UI" panose="020B0604030504040204" pitchFamily="50" charset="-128"/>
              </a:rPr>
              <a:t>年から</a:t>
            </a:r>
            <a:r>
              <a:rPr lang="en-US" altLang="ja-JP" sz="1100" spc="-50" dirty="0">
                <a:latin typeface="Meiryo UI" panose="020B0604030504040204" pitchFamily="50" charset="-128"/>
                <a:ea typeface="Meiryo UI" panose="020B0604030504040204" pitchFamily="50" charset="-128"/>
              </a:rPr>
              <a:t>2050</a:t>
            </a:r>
            <a:r>
              <a:rPr lang="ja-JP" altLang="ja-JP" sz="1100" spc="-50" dirty="0">
                <a:latin typeface="Meiryo UI" panose="020B0604030504040204" pitchFamily="50" charset="-128"/>
                <a:ea typeface="Meiryo UI" panose="020B0604030504040204" pitchFamily="50" charset="-128"/>
              </a:rPr>
              <a:t>年頃</a:t>
            </a:r>
            <a:r>
              <a:rPr lang="ja-JP" altLang="en-US" sz="1100" spc="-50" dirty="0">
                <a:latin typeface="Meiryo UI" panose="020B0604030504040204" pitchFamily="50" charset="-128"/>
                <a:ea typeface="Meiryo UI" panose="020B0604030504040204" pitchFamily="50" charset="-128"/>
              </a:rPr>
              <a:t>までに実用化</a:t>
            </a:r>
            <a:r>
              <a:rPr lang="ja-JP" altLang="ja-JP" sz="1100" spc="-50" dirty="0">
                <a:latin typeface="Meiryo UI" panose="020B0604030504040204" pitchFamily="50" charset="-128"/>
                <a:ea typeface="Meiryo UI" panose="020B0604030504040204" pitchFamily="50" charset="-128"/>
              </a:rPr>
              <a:t>が見込まれる</a:t>
            </a:r>
            <a:r>
              <a:rPr lang="ja-JP" altLang="en-US" sz="1100" spc="-50" dirty="0">
                <a:latin typeface="Meiryo UI" panose="020B0604030504040204" pitchFamily="50" charset="-128"/>
                <a:ea typeface="Meiryo UI" panose="020B0604030504040204" pitchFamily="50" charset="-128"/>
              </a:rPr>
              <a:t>脱炭素・海洋プラスチックごみ分野の</a:t>
            </a:r>
            <a:r>
              <a:rPr lang="ja-JP" altLang="ja-JP" sz="1100" spc="-50" dirty="0">
                <a:latin typeface="Meiryo UI" panose="020B0604030504040204" pitchFamily="50" charset="-128"/>
                <a:ea typeface="Meiryo UI" panose="020B0604030504040204" pitchFamily="50" charset="-128"/>
              </a:rPr>
              <a:t>革新的</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r>
              <a:rPr lang="ja-JP" altLang="en-US" sz="1100" spc="-50" dirty="0">
                <a:latin typeface="Meiryo UI" panose="020B0604030504040204" pitchFamily="50" charset="-128"/>
                <a:ea typeface="Meiryo UI" panose="020B0604030504040204" pitchFamily="50" charset="-128"/>
              </a:rPr>
              <a:t>　  </a:t>
            </a:r>
            <a:r>
              <a:rPr lang="ja-JP" altLang="ja-JP" sz="1100" spc="-50" dirty="0">
                <a:latin typeface="Meiryo UI" panose="020B0604030504040204" pitchFamily="50" charset="-128"/>
                <a:ea typeface="Meiryo UI" panose="020B0604030504040204" pitchFamily="50" charset="-128"/>
              </a:rPr>
              <a:t>な技術</a:t>
            </a:r>
            <a:r>
              <a:rPr lang="ja-JP" altLang="en-US" sz="1100" spc="-50" dirty="0">
                <a:latin typeface="Meiryo UI" panose="020B0604030504040204" pitchFamily="50" charset="-128"/>
                <a:ea typeface="Meiryo UI" panose="020B0604030504040204" pitchFamily="50" charset="-128"/>
              </a:rPr>
              <a:t>のシーズ調査や国内外のニーズ調査を実施し、その成果を広く事業者や府民に情報発信します。</a:t>
            </a:r>
            <a:endParaRPr lang="en-US" altLang="ja-JP" sz="1100" spc="-50" dirty="0">
              <a:latin typeface="Meiryo UI" panose="020B0604030504040204" pitchFamily="50" charset="-128"/>
              <a:ea typeface="Meiryo UI" panose="020B0604030504040204" pitchFamily="50" charset="-128"/>
            </a:endParaRPr>
          </a:p>
          <a:p>
            <a:pPr>
              <a:spcBef>
                <a:spcPct val="0"/>
              </a:spcBef>
            </a:pPr>
            <a:r>
              <a:rPr lang="en-US" altLang="ja-JP" sz="1100" dirty="0">
                <a:latin typeface="Meiryo UI" panose="020B0604030504040204" pitchFamily="50" charset="-128"/>
                <a:ea typeface="Meiryo UI" panose="020B0604030504040204" pitchFamily="50" charset="-128"/>
              </a:rPr>
              <a:t>※ 2022</a:t>
            </a:r>
            <a:r>
              <a:rPr lang="ja-JP" altLang="en-US" sz="1100" dirty="0">
                <a:latin typeface="Meiryo UI" panose="020B0604030504040204" pitchFamily="50" charset="-128"/>
                <a:ea typeface="Meiryo UI" panose="020B0604030504040204" pitchFamily="50" charset="-128"/>
              </a:rPr>
              <a:t>年度</a:t>
            </a:r>
            <a:r>
              <a:rPr lang="ja-JP" altLang="en-US" sz="1100" spc="-50" dirty="0">
                <a:latin typeface="Meiryo UI" panose="020B0604030504040204" pitchFamily="50" charset="-128"/>
                <a:ea typeface="Meiryo UI" panose="020B0604030504040204" pitchFamily="50" charset="-128"/>
              </a:rPr>
              <a:t>以降は、地域普及シナリオ・課題解決・促進手法の検討、産学官タスクフォースによる検討、およびシンポジウム・情報集による普及啓発に取組み、それらの取組みを海外 </a:t>
            </a:r>
            <a:endParaRPr lang="en-US" altLang="ja-JP" sz="1100" spc="-50" dirty="0">
              <a:latin typeface="Meiryo UI" panose="020B0604030504040204" pitchFamily="50" charset="-128"/>
              <a:ea typeface="Meiryo UI" panose="020B0604030504040204" pitchFamily="50" charset="-128"/>
            </a:endParaRPr>
          </a:p>
          <a:p>
            <a:pPr>
              <a:spcBef>
                <a:spcPct val="0"/>
              </a:spcBef>
            </a:pPr>
            <a:r>
              <a:rPr lang="en-US" altLang="ja-JP" sz="1100" spc="-50" dirty="0">
                <a:latin typeface="Meiryo UI" panose="020B0604030504040204" pitchFamily="50" charset="-128"/>
                <a:ea typeface="Meiryo UI" panose="020B0604030504040204" pitchFamily="50" charset="-128"/>
              </a:rPr>
              <a:t>    </a:t>
            </a:r>
            <a:r>
              <a:rPr lang="ja-JP" altLang="en-US" sz="1100" spc="-50" dirty="0">
                <a:latin typeface="Meiryo UI" panose="020B0604030504040204" pitchFamily="50" charset="-128"/>
                <a:ea typeface="Meiryo UI" panose="020B0604030504040204" pitchFamily="50" charset="-128"/>
              </a:rPr>
              <a:t>にも発信する予定です。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6F81F281-3155-4412-B101-A4C4DDF3B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374" y="2856201"/>
            <a:ext cx="6141427" cy="1922526"/>
          </a:xfrm>
          <a:prstGeom prst="rect">
            <a:avLst/>
          </a:prstGeom>
        </p:spPr>
      </p:pic>
      <p:sp>
        <p:nvSpPr>
          <p:cNvPr id="47" name="正方形/長方形 46">
            <a:extLst>
              <a:ext uri="{FF2B5EF4-FFF2-40B4-BE49-F238E27FC236}">
                <a16:creationId xmlns:a16="http://schemas.microsoft.com/office/drawing/2014/main" id="{AEB0824D-47A0-492F-BF8C-D7942735297D}"/>
              </a:ext>
            </a:extLst>
          </p:cNvPr>
          <p:cNvSpPr/>
          <p:nvPr/>
        </p:nvSpPr>
        <p:spPr>
          <a:xfrm>
            <a:off x="148942" y="4741441"/>
            <a:ext cx="9826624" cy="446276"/>
          </a:xfrm>
          <a:prstGeom prst="rect">
            <a:avLst/>
          </a:prstGeom>
        </p:spPr>
        <p:txBody>
          <a:bodyPr wrap="square">
            <a:spAutoFit/>
          </a:bodyPr>
          <a:lstStyle/>
          <a:p>
            <a:pPr>
              <a:spcBef>
                <a:spcPct val="0"/>
              </a:spcBef>
            </a:pPr>
            <a:r>
              <a:rPr lang="ja-JP" altLang="en-US" sz="1200" dirty="0">
                <a:latin typeface="Meiryo UI" pitchFamily="50" charset="-128"/>
                <a:ea typeface="Meiryo UI" pitchFamily="50" charset="-128"/>
                <a:cs typeface="Meiryo UI" pitchFamily="50" charset="-128"/>
              </a:rPr>
              <a:t>◆長期目標のためのイノベーション、普及の流れ</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FE603589-3A22-42F1-82CF-9DE38A511E0B}"/>
              </a:ext>
            </a:extLst>
          </p:cNvPr>
          <p:cNvGrpSpPr/>
          <p:nvPr/>
        </p:nvGrpSpPr>
        <p:grpSpPr>
          <a:xfrm>
            <a:off x="111046" y="4940496"/>
            <a:ext cx="9449637" cy="1787517"/>
            <a:chOff x="49959" y="4931531"/>
            <a:chExt cx="9449637" cy="1787517"/>
          </a:xfrm>
        </p:grpSpPr>
        <p:sp>
          <p:nvSpPr>
            <p:cNvPr id="50" name="テキスト ボックス 4">
              <a:extLst>
                <a:ext uri="{FF2B5EF4-FFF2-40B4-BE49-F238E27FC236}">
                  <a16:creationId xmlns:a16="http://schemas.microsoft.com/office/drawing/2014/main" id="{51295BF3-5B2D-4C47-8DFA-F77D9A75EE2A}"/>
                </a:ext>
              </a:extLst>
            </p:cNvPr>
            <p:cNvSpPr txBox="1">
              <a:spLocks noChangeArrowheads="1"/>
            </p:cNvSpPr>
            <p:nvPr/>
          </p:nvSpPr>
          <p:spPr bwMode="auto">
            <a:xfrm>
              <a:off x="8668599" y="4931531"/>
              <a:ext cx="830997" cy="1756310"/>
            </a:xfrm>
            <a:prstGeom prst="rect">
              <a:avLst/>
            </a:prstGeom>
            <a:ln>
              <a:solidFill>
                <a:schemeClr val="tx2"/>
              </a:solidFill>
              <a:headEnd/>
              <a:tailEnd/>
            </a:ln>
          </p:spPr>
          <p:style>
            <a:lnRef idx="2">
              <a:schemeClr val="accent2"/>
            </a:lnRef>
            <a:fillRef idx="1">
              <a:schemeClr val="lt1"/>
            </a:fillRef>
            <a:effectRef idx="0">
              <a:schemeClr val="accent2"/>
            </a:effectRef>
            <a:fontRef idx="minor">
              <a:schemeClr val="dk1"/>
            </a:fontRef>
          </p:style>
          <p:txBody>
            <a:bodyPr vert="eaVert"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defRPr/>
              </a:pPr>
              <a:r>
                <a:rPr lang="ja-JP" altLang="en-US" sz="1050" dirty="0">
                  <a:latin typeface="Meiryo UI" panose="020B0604030504040204" pitchFamily="50" charset="-128"/>
                  <a:ea typeface="Meiryo UI" panose="020B0604030504040204" pitchFamily="50" charset="-128"/>
                </a:rPr>
                <a:t>〇国際貢献</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〇事業者等による技術革新</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　や新技術の普及</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〇府民の理解・行動促進</a:t>
              </a:r>
            </a:p>
          </p:txBody>
        </p:sp>
        <p:grpSp>
          <p:nvGrpSpPr>
            <p:cNvPr id="51" name="グループ化 10">
              <a:extLst>
                <a:ext uri="{FF2B5EF4-FFF2-40B4-BE49-F238E27FC236}">
                  <a16:creationId xmlns:a16="http://schemas.microsoft.com/office/drawing/2014/main" id="{42723481-EF5D-4998-8DF5-FB6ACEEB311E}"/>
                </a:ext>
              </a:extLst>
            </p:cNvPr>
            <p:cNvGrpSpPr>
              <a:grpSpLocks/>
            </p:cNvGrpSpPr>
            <p:nvPr/>
          </p:nvGrpSpPr>
          <p:grpSpPr bwMode="auto">
            <a:xfrm>
              <a:off x="49959" y="4957954"/>
              <a:ext cx="8566533" cy="1761094"/>
              <a:chOff x="-57241" y="4437130"/>
              <a:chExt cx="8566773" cy="1761807"/>
            </a:xfrm>
          </p:grpSpPr>
          <p:sp>
            <p:nvSpPr>
              <p:cNvPr id="54" name="フリーフォーム 15">
                <a:extLst>
                  <a:ext uri="{FF2B5EF4-FFF2-40B4-BE49-F238E27FC236}">
                    <a16:creationId xmlns:a16="http://schemas.microsoft.com/office/drawing/2014/main" id="{7389AB3D-C26F-4CD1-BFA2-DAF28DA37319}"/>
                  </a:ext>
                </a:extLst>
              </p:cNvPr>
              <p:cNvSpPr/>
              <p:nvPr/>
            </p:nvSpPr>
            <p:spPr>
              <a:xfrm>
                <a:off x="288659" y="4441918"/>
                <a:ext cx="1939978" cy="1757019"/>
              </a:xfrm>
              <a:custGeom>
                <a:avLst/>
                <a:gdLst>
                  <a:gd name="connsiteX0" fmla="*/ 0 w 1797330"/>
                  <a:gd name="connsiteY0" fmla="*/ 337842 h 2252277"/>
                  <a:gd name="connsiteX1" fmla="*/ 898665 w 1797330"/>
                  <a:gd name="connsiteY1" fmla="*/ 337842 h 2252277"/>
                  <a:gd name="connsiteX2" fmla="*/ 898665 w 1797330"/>
                  <a:gd name="connsiteY2" fmla="*/ 0 h 2252277"/>
                  <a:gd name="connsiteX3" fmla="*/ 1797330 w 1797330"/>
                  <a:gd name="connsiteY3" fmla="*/ 1126139 h 2252277"/>
                  <a:gd name="connsiteX4" fmla="*/ 898665 w 1797330"/>
                  <a:gd name="connsiteY4" fmla="*/ 2252277 h 2252277"/>
                  <a:gd name="connsiteX5" fmla="*/ 898665 w 1797330"/>
                  <a:gd name="connsiteY5" fmla="*/ 1914435 h 2252277"/>
                  <a:gd name="connsiteX6" fmla="*/ 0 w 1797330"/>
                  <a:gd name="connsiteY6" fmla="*/ 1914435 h 2252277"/>
                  <a:gd name="connsiteX7" fmla="*/ 0 w 1797330"/>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330" h="2252277">
                    <a:moveTo>
                      <a:pt x="0" y="337842"/>
                    </a:moveTo>
                    <a:lnTo>
                      <a:pt x="898665" y="337842"/>
                    </a:lnTo>
                    <a:lnTo>
                      <a:pt x="898665" y="0"/>
                    </a:lnTo>
                    <a:lnTo>
                      <a:pt x="1797330" y="1126139"/>
                    </a:lnTo>
                    <a:lnTo>
                      <a:pt x="898665" y="2252277"/>
                    </a:lnTo>
                    <a:lnTo>
                      <a:pt x="898665"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7272" tIns="344827" rIns="485770" bIns="344827" spcCol="1270" anchor="ctr"/>
              <a:lstStyle/>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新技術のシーズ、</a:t>
                </a:r>
                <a:r>
                  <a:rPr lang="en-US" altLang="ja-JP" sz="1000" dirty="0">
                    <a:solidFill>
                      <a:schemeClr val="tx1"/>
                    </a:solidFill>
                    <a:latin typeface="Meiryo UI" panose="020B0604030504040204" pitchFamily="50" charset="-128"/>
                    <a:ea typeface="Meiryo UI" panose="020B0604030504040204" pitchFamily="50" charset="-128"/>
                  </a:rPr>
                  <a:t>SDGs</a:t>
                </a:r>
                <a:r>
                  <a:rPr lang="ja-JP" altLang="en-US" sz="1000" dirty="0">
                    <a:solidFill>
                      <a:schemeClr val="tx1"/>
                    </a:solidFill>
                    <a:latin typeface="Meiryo UI" panose="020B0604030504040204" pitchFamily="50" charset="-128"/>
                    <a:ea typeface="Meiryo UI" panose="020B0604030504040204" pitchFamily="50" charset="-128"/>
                  </a:rPr>
                  <a:t>の課題</a:t>
                </a:r>
                <a:r>
                  <a:rPr lang="ja-JP" altLang="en-US" sz="1000" dirty="0">
                    <a:latin typeface="Meiryo UI" panose="020B0604030504040204" pitchFamily="50" charset="-128"/>
                    <a:ea typeface="Meiryo UI" panose="020B0604030504040204" pitchFamily="50" charset="-128"/>
                  </a:rPr>
                  <a:t>の</a:t>
                </a:r>
                <a:r>
                  <a:rPr lang="ja-JP" altLang="en-US" sz="1000" spc="-100" dirty="0">
                    <a:latin typeface="Meiryo UI" panose="020B0604030504040204" pitchFamily="50" charset="-128"/>
                    <a:ea typeface="Meiryo UI" panose="020B0604030504040204" pitchFamily="50" charset="-128"/>
                  </a:rPr>
                  <a:t>海外ニーズの調査</a:t>
                </a:r>
                <a:endParaRPr lang="en-US" altLang="ja-JP" sz="1000" spc="-1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地域普及シナリオの検討</a:t>
                </a:r>
                <a:endParaRPr lang="en-US" altLang="ja-JP" sz="10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産学官での将</a:t>
                </a:r>
                <a:r>
                  <a:rPr lang="ja-JP" altLang="en-US" sz="1000" spc="-100" dirty="0">
                    <a:latin typeface="Meiryo UI" panose="020B0604030504040204" pitchFamily="50" charset="-128"/>
                    <a:ea typeface="Meiryo UI" panose="020B0604030504040204" pitchFamily="50" charset="-128"/>
                  </a:rPr>
                  <a:t>来構想等の検討</a:t>
                </a:r>
              </a:p>
            </p:txBody>
          </p:sp>
          <p:sp>
            <p:nvSpPr>
              <p:cNvPr id="55" name="フリーフォーム 16">
                <a:extLst>
                  <a:ext uri="{FF2B5EF4-FFF2-40B4-BE49-F238E27FC236}">
                    <a16:creationId xmlns:a16="http://schemas.microsoft.com/office/drawing/2014/main" id="{AC977897-F519-4E9D-A853-137B7EEF6ED0}"/>
                  </a:ext>
                </a:extLst>
              </p:cNvPr>
              <p:cNvSpPr/>
              <p:nvPr/>
            </p:nvSpPr>
            <p:spPr>
              <a:xfrm>
                <a:off x="-57241" y="4937205"/>
                <a:ext cx="806473"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シーズ等調査</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&lt;</a:t>
                </a:r>
                <a:r>
                  <a:rPr lang="ja-JP" altLang="en-US" sz="1000" b="1" u="sng" spc="-100" dirty="0">
                    <a:solidFill>
                      <a:schemeClr val="bg1">
                        <a:lumMod val="95000"/>
                      </a:schemeClr>
                    </a:solidFill>
                    <a:latin typeface="Meiryo UI" panose="020B0604030504040204" pitchFamily="50" charset="-128"/>
                    <a:ea typeface="Meiryo UI" panose="020B0604030504040204" pitchFamily="50" charset="-128"/>
                  </a:rPr>
                  <a:t>本事業</a:t>
                </a: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&gt;</a:t>
                </a:r>
                <a:endParaRPr lang="ja-JP" altLang="en-US" sz="1000" b="1" u="sng" spc="-100" dirty="0">
                  <a:solidFill>
                    <a:schemeClr val="bg1">
                      <a:lumMod val="95000"/>
                    </a:schemeClr>
                  </a:solidFill>
                  <a:latin typeface="Meiryo UI" panose="020B0604030504040204" pitchFamily="50" charset="-128"/>
                  <a:ea typeface="Meiryo UI" panose="020B0604030504040204" pitchFamily="50" charset="-128"/>
                </a:endParaRPr>
              </a:p>
            </p:txBody>
          </p:sp>
          <p:sp>
            <p:nvSpPr>
              <p:cNvPr id="56" name="フリーフォーム 22">
                <a:extLst>
                  <a:ext uri="{FF2B5EF4-FFF2-40B4-BE49-F238E27FC236}">
                    <a16:creationId xmlns:a16="http://schemas.microsoft.com/office/drawing/2014/main" id="{015394F7-EE37-45FB-BCFF-7D7583AA88BA}"/>
                  </a:ext>
                </a:extLst>
              </p:cNvPr>
              <p:cNvSpPr/>
              <p:nvPr/>
            </p:nvSpPr>
            <p:spPr>
              <a:xfrm>
                <a:off x="2543719" y="4437130"/>
                <a:ext cx="1843137" cy="1757020"/>
              </a:xfrm>
              <a:custGeom>
                <a:avLst/>
                <a:gdLst>
                  <a:gd name="connsiteX0" fmla="*/ 0 w 1843091"/>
                  <a:gd name="connsiteY0" fmla="*/ 337842 h 2252277"/>
                  <a:gd name="connsiteX1" fmla="*/ 921546 w 1843091"/>
                  <a:gd name="connsiteY1" fmla="*/ 337842 h 2252277"/>
                  <a:gd name="connsiteX2" fmla="*/ 921546 w 1843091"/>
                  <a:gd name="connsiteY2" fmla="*/ 0 h 2252277"/>
                  <a:gd name="connsiteX3" fmla="*/ 1843091 w 1843091"/>
                  <a:gd name="connsiteY3" fmla="*/ 1126139 h 2252277"/>
                  <a:gd name="connsiteX4" fmla="*/ 921546 w 1843091"/>
                  <a:gd name="connsiteY4" fmla="*/ 2252277 h 2252277"/>
                  <a:gd name="connsiteX5" fmla="*/ 921546 w 1843091"/>
                  <a:gd name="connsiteY5" fmla="*/ 1914435 h 2252277"/>
                  <a:gd name="connsiteX6" fmla="*/ 0 w 1843091"/>
                  <a:gd name="connsiteY6" fmla="*/ 1914435 h 2252277"/>
                  <a:gd name="connsiteX7" fmla="*/ 0 w 1843091"/>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91" h="2252277">
                    <a:moveTo>
                      <a:pt x="0" y="337842"/>
                    </a:moveTo>
                    <a:lnTo>
                      <a:pt x="921546" y="337842"/>
                    </a:lnTo>
                    <a:lnTo>
                      <a:pt x="921546" y="0"/>
                    </a:lnTo>
                    <a:lnTo>
                      <a:pt x="1843091" y="1126139"/>
                    </a:lnTo>
                    <a:lnTo>
                      <a:pt x="921546" y="2252277"/>
                    </a:lnTo>
                    <a:lnTo>
                      <a:pt x="921546"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88713" tIns="344827" rIns="497781" bIns="344827" spcCol="1270" anchor="ctr"/>
              <a:lstStyle/>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シンポジウム、情報集等による発信、共有</a:t>
                </a:r>
              </a:p>
              <a:p>
                <a:pPr marL="57150" lvl="1" indent="-57150" defTabSz="466725">
                  <a:lnSpc>
                    <a:spcPct val="90000"/>
                  </a:lnSpc>
                  <a:spcAft>
                    <a:spcPct val="15000"/>
                  </a:spcAft>
                  <a:buFontTx/>
                  <a:buChar char="••"/>
                  <a:defRPr/>
                </a:pPr>
                <a:r>
                  <a:rPr lang="ja-JP" altLang="en-US" sz="1000" spc="-40" dirty="0">
                    <a:latin typeface="Meiryo UI" panose="020B0604030504040204" pitchFamily="50" charset="-128"/>
                    <a:ea typeface="Meiryo UI" panose="020B0604030504040204" pitchFamily="50" charset="-128"/>
                  </a:rPr>
                  <a:t>発信情報更新</a:t>
                </a: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万博でのコンセプト発信</a:t>
                </a:r>
                <a:endParaRPr lang="en-US" altLang="ja-JP" sz="10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業界等の検討の支援</a:t>
                </a:r>
              </a:p>
            </p:txBody>
          </p:sp>
          <p:sp>
            <p:nvSpPr>
              <p:cNvPr id="57" name="フリーフォーム 23">
                <a:extLst>
                  <a:ext uri="{FF2B5EF4-FFF2-40B4-BE49-F238E27FC236}">
                    <a16:creationId xmlns:a16="http://schemas.microsoft.com/office/drawing/2014/main" id="{9B392B85-AF78-4E66-A1C8-9A498D66B75F}"/>
                  </a:ext>
                </a:extLst>
              </p:cNvPr>
              <p:cNvSpPr/>
              <p:nvPr/>
            </p:nvSpPr>
            <p:spPr>
              <a:xfrm>
                <a:off x="2208655" y="4924499"/>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普及①</a:t>
                </a:r>
              </a:p>
            </p:txBody>
          </p:sp>
          <p:sp>
            <p:nvSpPr>
              <p:cNvPr id="58" name="フリーフォーム 24">
                <a:extLst>
                  <a:ext uri="{FF2B5EF4-FFF2-40B4-BE49-F238E27FC236}">
                    <a16:creationId xmlns:a16="http://schemas.microsoft.com/office/drawing/2014/main" id="{85B27EB5-F7E1-497E-ABEE-CBCCE9AE02C8}"/>
                  </a:ext>
                </a:extLst>
              </p:cNvPr>
              <p:cNvSpPr/>
              <p:nvPr/>
            </p:nvSpPr>
            <p:spPr>
              <a:xfrm>
                <a:off x="4719302" y="4437131"/>
                <a:ext cx="1594556" cy="1757020"/>
              </a:xfrm>
              <a:custGeom>
                <a:avLst/>
                <a:gdLst>
                  <a:gd name="connsiteX0" fmla="*/ 0 w 1778686"/>
                  <a:gd name="connsiteY0" fmla="*/ 337842 h 2252277"/>
                  <a:gd name="connsiteX1" fmla="*/ 889343 w 1778686"/>
                  <a:gd name="connsiteY1" fmla="*/ 337842 h 2252277"/>
                  <a:gd name="connsiteX2" fmla="*/ 889343 w 1778686"/>
                  <a:gd name="connsiteY2" fmla="*/ 0 h 2252277"/>
                  <a:gd name="connsiteX3" fmla="*/ 1778686 w 1778686"/>
                  <a:gd name="connsiteY3" fmla="*/ 1126139 h 2252277"/>
                  <a:gd name="connsiteX4" fmla="*/ 889343 w 1778686"/>
                  <a:gd name="connsiteY4" fmla="*/ 2252277 h 2252277"/>
                  <a:gd name="connsiteX5" fmla="*/ 889343 w 1778686"/>
                  <a:gd name="connsiteY5" fmla="*/ 1914435 h 2252277"/>
                  <a:gd name="connsiteX6" fmla="*/ 0 w 1778686"/>
                  <a:gd name="connsiteY6" fmla="*/ 1914435 h 2252277"/>
                  <a:gd name="connsiteX7" fmla="*/ 0 w 1778686"/>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686" h="2252277">
                    <a:moveTo>
                      <a:pt x="0" y="337842"/>
                    </a:moveTo>
                    <a:lnTo>
                      <a:pt x="889343" y="337842"/>
                    </a:lnTo>
                    <a:lnTo>
                      <a:pt x="889343" y="0"/>
                    </a:lnTo>
                    <a:lnTo>
                      <a:pt x="1778686" y="1126139"/>
                    </a:lnTo>
                    <a:lnTo>
                      <a:pt x="889343" y="2252277"/>
                    </a:lnTo>
                    <a:lnTo>
                      <a:pt x="889343"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2612" tIns="344827" rIns="480874" bIns="344827" spcCol="1270" anchor="ctr"/>
              <a:lstStyle/>
              <a:p>
                <a:pPr defTabSz="466725">
                  <a:defRPr/>
                </a:pPr>
                <a:r>
                  <a:rPr lang="ja-JP" altLang="en-US" sz="1000" dirty="0">
                    <a:latin typeface="Meiryo UI" panose="020B0604030504040204" pitchFamily="50" charset="-128"/>
                    <a:ea typeface="Meiryo UI" panose="020B0604030504040204" pitchFamily="50" charset="-128"/>
                  </a:rPr>
                  <a:t>国の産業　振興施策や、</a:t>
                </a:r>
                <a:endParaRPr lang="en-US" altLang="ja-JP" sz="1000" dirty="0">
                  <a:latin typeface="Meiryo UI" panose="020B0604030504040204" pitchFamily="50" charset="-128"/>
                  <a:ea typeface="Meiryo UI" panose="020B0604030504040204" pitchFamily="50" charset="-128"/>
                </a:endParaRPr>
              </a:p>
              <a:p>
                <a:pPr defTabSz="466725">
                  <a:defRPr/>
                </a:pPr>
                <a:r>
                  <a:rPr lang="ja-JP" altLang="en-US" sz="1000" dirty="0">
                    <a:latin typeface="Meiryo UI" panose="020B0604030504040204" pitchFamily="50" charset="-128"/>
                    <a:ea typeface="Meiryo UI" panose="020B0604030504040204" pitchFamily="50" charset="-128"/>
                  </a:rPr>
                  <a:t>府の事業化等支援部局施策による支援</a:t>
                </a:r>
                <a:endParaRPr lang="en-US" altLang="ja-JP" sz="1000" dirty="0">
                  <a:latin typeface="Meiryo UI" panose="020B0604030504040204" pitchFamily="50" charset="-128"/>
                  <a:ea typeface="Meiryo UI" panose="020B0604030504040204" pitchFamily="50" charset="-128"/>
                </a:endParaRPr>
              </a:p>
            </p:txBody>
          </p:sp>
          <p:sp>
            <p:nvSpPr>
              <p:cNvPr id="59" name="フリーフォーム 25">
                <a:extLst>
                  <a:ext uri="{FF2B5EF4-FFF2-40B4-BE49-F238E27FC236}">
                    <a16:creationId xmlns:a16="http://schemas.microsoft.com/office/drawing/2014/main" id="{D35DBE81-962B-430E-97AC-919B9CF70DD3}"/>
                  </a:ext>
                </a:extLst>
              </p:cNvPr>
              <p:cNvSpPr/>
              <p:nvPr/>
            </p:nvSpPr>
            <p:spPr>
              <a:xfrm>
                <a:off x="4347912" y="4937205"/>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実用化</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事業化</a:t>
                </a:r>
              </a:p>
            </p:txBody>
          </p:sp>
          <p:sp>
            <p:nvSpPr>
              <p:cNvPr id="60" name="フリーフォーム 26">
                <a:extLst>
                  <a:ext uri="{FF2B5EF4-FFF2-40B4-BE49-F238E27FC236}">
                    <a16:creationId xmlns:a16="http://schemas.microsoft.com/office/drawing/2014/main" id="{E5A007DD-D5EA-463A-8CBE-924C90690A81}"/>
                  </a:ext>
                </a:extLst>
              </p:cNvPr>
              <p:cNvSpPr/>
              <p:nvPr/>
            </p:nvSpPr>
            <p:spPr>
              <a:xfrm>
                <a:off x="6656299" y="4437130"/>
                <a:ext cx="1853233" cy="1757021"/>
              </a:xfrm>
              <a:custGeom>
                <a:avLst/>
                <a:gdLst>
                  <a:gd name="connsiteX0" fmla="*/ 0 w 1880087"/>
                  <a:gd name="connsiteY0" fmla="*/ 346136 h 2307573"/>
                  <a:gd name="connsiteX1" fmla="*/ 940044 w 1880087"/>
                  <a:gd name="connsiteY1" fmla="*/ 346136 h 2307573"/>
                  <a:gd name="connsiteX2" fmla="*/ 940044 w 1880087"/>
                  <a:gd name="connsiteY2" fmla="*/ 0 h 2307573"/>
                  <a:gd name="connsiteX3" fmla="*/ 1880087 w 1880087"/>
                  <a:gd name="connsiteY3" fmla="*/ 1153787 h 2307573"/>
                  <a:gd name="connsiteX4" fmla="*/ 940044 w 1880087"/>
                  <a:gd name="connsiteY4" fmla="*/ 2307573 h 2307573"/>
                  <a:gd name="connsiteX5" fmla="*/ 940044 w 1880087"/>
                  <a:gd name="connsiteY5" fmla="*/ 1961437 h 2307573"/>
                  <a:gd name="connsiteX6" fmla="*/ 0 w 1880087"/>
                  <a:gd name="connsiteY6" fmla="*/ 1961437 h 2307573"/>
                  <a:gd name="connsiteX7" fmla="*/ 0 w 1880087"/>
                  <a:gd name="connsiteY7" fmla="*/ 346136 h 230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087" h="2307573">
                    <a:moveTo>
                      <a:pt x="0" y="346136"/>
                    </a:moveTo>
                    <a:lnTo>
                      <a:pt x="940044" y="346136"/>
                    </a:lnTo>
                    <a:lnTo>
                      <a:pt x="940044" y="0"/>
                    </a:lnTo>
                    <a:lnTo>
                      <a:pt x="1880087" y="1153787"/>
                    </a:lnTo>
                    <a:lnTo>
                      <a:pt x="940044" y="2307573"/>
                    </a:lnTo>
                    <a:lnTo>
                      <a:pt x="940044" y="1961437"/>
                    </a:lnTo>
                    <a:lnTo>
                      <a:pt x="0" y="1961437"/>
                    </a:lnTo>
                    <a:lnTo>
                      <a:pt x="0" y="346136"/>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95422" tIns="352486" rIns="506223" bIns="352486" spcCol="1270" anchor="ctr"/>
              <a:lstStyle/>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環境技術の　大規模な普及</a:t>
                </a:r>
              </a:p>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事業者、関係者と連携した　国際協力・　　国際事業展開</a:t>
                </a:r>
              </a:p>
            </p:txBody>
          </p:sp>
          <p:sp>
            <p:nvSpPr>
              <p:cNvPr id="61" name="フリーフォーム 27">
                <a:extLst>
                  <a:ext uri="{FF2B5EF4-FFF2-40B4-BE49-F238E27FC236}">
                    <a16:creationId xmlns:a16="http://schemas.microsoft.com/office/drawing/2014/main" id="{C5EF444D-95F3-4181-8DA2-19ADDBEEE8EE}"/>
                  </a:ext>
                </a:extLst>
              </p:cNvPr>
              <p:cNvSpPr/>
              <p:nvPr/>
            </p:nvSpPr>
            <p:spPr>
              <a:xfrm>
                <a:off x="6301247" y="4919267"/>
                <a:ext cx="808060"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普及②</a:t>
                </a:r>
              </a:p>
            </p:txBody>
          </p:sp>
        </p:grpSp>
      </p:gr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D2C1A9BE-B24A-4AB9-85F1-AB90D833ABB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36571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r>
              <a:rPr lang="en-US" altLang="ja-JP" sz="1200" kern="0" dirty="0">
                <a:solidFill>
                  <a:prstClr val="black"/>
                </a:solidFill>
                <a:latin typeface="Meiryo UI" pitchFamily="50" charset="-128"/>
                <a:ea typeface="Meiryo UI" pitchFamily="50" charset="-128"/>
                <a:cs typeface="Meiryo UI" pitchFamily="50" charset="-128"/>
              </a:rPr>
              <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a:t>
            </a:r>
            <a:r>
              <a:rPr lang="ja-JP" altLang="en-US" sz="3200" dirty="0" smtClean="0">
                <a:solidFill>
                  <a:schemeClr val="bg1"/>
                </a:solidFill>
                <a:ea typeface="HGP創英角ｺﾞｼｯｸUB" pitchFamily="50" charset="-128"/>
                <a:cs typeface="ＭＳ Ｐゴシック" charset="-128"/>
              </a:rPr>
              <a:t>取組の進捗状況</a:t>
            </a:r>
            <a:endParaRPr lang="ja-JP" sz="3600" dirty="0">
              <a:solidFill>
                <a:schemeClr val="bg1"/>
              </a:solidFill>
              <a:ea typeface="HGP創英角ｺﾞｼｯｸUB" pitchFamily="50" charset="-128"/>
              <a:cs typeface="ＭＳ Ｐゴシック" charset="-128"/>
            </a:endParaRPr>
          </a:p>
        </p:txBody>
      </p:sp>
      <p:sp>
        <p:nvSpPr>
          <p:cNvPr id="28" name="角丸四角形 27"/>
          <p:cNvSpPr/>
          <p:nvPr/>
        </p:nvSpPr>
        <p:spPr>
          <a:xfrm>
            <a:off x="124690" y="703699"/>
            <a:ext cx="9656619" cy="985838"/>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a:t>
            </a:r>
            <a:r>
              <a:rPr lang="ja-JP" altLang="en-US" b="1" dirty="0" smtClean="0">
                <a:solidFill>
                  <a:schemeClr val="tx1"/>
                </a:solidFill>
                <a:latin typeface="Meiryo UI" pitchFamily="50" charset="-128"/>
                <a:ea typeface="Meiryo UI" pitchFamily="50" charset="-128"/>
                <a:cs typeface="Meiryo UI" pitchFamily="50" charset="-128"/>
              </a:rPr>
              <a:t>以降は、プランに基づく前年度のエネルギー</a:t>
            </a:r>
            <a:r>
              <a:rPr lang="ja-JP" altLang="en-US" b="1" dirty="0">
                <a:solidFill>
                  <a:schemeClr val="tx1"/>
                </a:solidFill>
                <a:latin typeface="Meiryo UI" pitchFamily="50" charset="-128"/>
                <a:ea typeface="Meiryo UI" pitchFamily="50" charset="-128"/>
                <a:cs typeface="Meiryo UI" pitchFamily="50" charset="-128"/>
              </a:rPr>
              <a:t>関連の</a:t>
            </a:r>
            <a:r>
              <a:rPr lang="ja-JP" altLang="en-US" b="1" dirty="0" smtClean="0">
                <a:solidFill>
                  <a:schemeClr val="tx1"/>
                </a:solidFill>
                <a:latin typeface="Meiryo UI" pitchFamily="50" charset="-128"/>
                <a:ea typeface="Meiryo UI" pitchFamily="50" charset="-128"/>
                <a:cs typeface="Meiryo UI" pitchFamily="50" charset="-128"/>
              </a:rPr>
              <a:t>施策・事業の取組状況を対策の柱ごとに振り返ると</a:t>
            </a:r>
            <a:r>
              <a:rPr lang="ja-JP" altLang="en-US" b="1" dirty="0">
                <a:solidFill>
                  <a:schemeClr val="tx1"/>
                </a:solidFill>
                <a:latin typeface="Meiryo UI" pitchFamily="50" charset="-128"/>
                <a:ea typeface="Meiryo UI" pitchFamily="50" charset="-128"/>
                <a:cs typeface="Meiryo UI" pitchFamily="50" charset="-128"/>
              </a:rPr>
              <a:t>ともに</a:t>
            </a:r>
            <a:r>
              <a:rPr lang="ja-JP" altLang="en-US" b="1" dirty="0" smtClean="0">
                <a:solidFill>
                  <a:schemeClr val="tx1"/>
                </a:solidFill>
                <a:latin typeface="Meiryo UI" pitchFamily="50" charset="-128"/>
                <a:ea typeface="Meiryo UI" pitchFamily="50" charset="-128"/>
                <a:cs typeface="Meiryo UI" pitchFamily="50" charset="-128"/>
              </a:rPr>
              <a:t>、これまでの再エネ導入量などエネルギー関連の状況を複数の指標（サブ指標）を用いてお示し</a:t>
            </a:r>
            <a:r>
              <a:rPr lang="ja-JP" altLang="en-US" b="1" dirty="0">
                <a:solidFill>
                  <a:schemeClr val="tx1"/>
                </a:solidFill>
                <a:latin typeface="Meiryo UI" pitchFamily="50" charset="-128"/>
                <a:ea typeface="Meiryo UI" pitchFamily="50" charset="-128"/>
                <a:cs typeface="Meiryo UI" pitchFamily="50" charset="-128"/>
              </a:rPr>
              <a:t>します</a:t>
            </a:r>
            <a:r>
              <a:rPr lang="ja-JP" altLang="en-US" b="1" dirty="0" smtClean="0">
                <a:solidFill>
                  <a:schemeClr val="tx1"/>
                </a:solidFill>
                <a:latin typeface="Meiryo UI" pitchFamily="50" charset="-128"/>
                <a:ea typeface="Meiryo UI" pitchFamily="50" charset="-128"/>
                <a:cs typeface="Meiryo UI" pitchFamily="50" charset="-128"/>
              </a:rPr>
              <a:t>。</a:t>
            </a:r>
            <a:endParaRPr lang="en-US" altLang="ja-JP" sz="1200" b="1" dirty="0">
              <a:solidFill>
                <a:schemeClr val="tx1"/>
              </a:solidFill>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358529674"/>
              </p:ext>
            </p:extLst>
          </p:nvPr>
        </p:nvGraphicFramePr>
        <p:xfrm>
          <a:off x="299517" y="2977246"/>
          <a:ext cx="4695306" cy="3534235"/>
        </p:xfrm>
        <a:graphic>
          <a:graphicData uri="http://schemas.openxmlformats.org/drawingml/2006/table">
            <a:tbl>
              <a:tblPr firstRow="1" bandRow="1">
                <a:tableStyleId>{912C8C85-51F0-491E-9774-3900AFEF0FD7}</a:tableStyleId>
              </a:tblPr>
              <a:tblGrid>
                <a:gridCol w="830580">
                  <a:extLst>
                    <a:ext uri="{9D8B030D-6E8A-4147-A177-3AD203B41FA5}">
                      <a16:colId xmlns:a16="http://schemas.microsoft.com/office/drawing/2014/main" val="986560480"/>
                    </a:ext>
                  </a:extLst>
                </a:gridCol>
                <a:gridCol w="3152032">
                  <a:extLst>
                    <a:ext uri="{9D8B030D-6E8A-4147-A177-3AD203B41FA5}">
                      <a16:colId xmlns:a16="http://schemas.microsoft.com/office/drawing/2014/main" val="29204403"/>
                    </a:ext>
                  </a:extLst>
                </a:gridCol>
                <a:gridCol w="712694">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エネルギー関連指標</a:t>
                      </a:r>
                      <a:endParaRPr kumimoji="1" lang="ja-JP" altLang="en-US" sz="12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スライド</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71</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非住宅用太陽光発電導入量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71</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公共施設太陽光発電導入量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71</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ごみ発電導入量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71</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小水力発電導入量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72</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再生可能エネルギー電気利用量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72</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再生可能エネルギー電気利用表明事業者数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72</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40928339"/>
                  </a:ext>
                </a:extLst>
              </a:tr>
              <a:tr h="470995">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庁舎に再生可能エネルギー電気</a:t>
                      </a:r>
                      <a:r>
                        <a:rPr kumimoji="1" lang="ja-JP" altLang="en-US" sz="1200" dirty="0" smtClean="0">
                          <a:solidFill>
                            <a:schemeClr val="tx1"/>
                          </a:solidFill>
                          <a:latin typeface="Meiryo UI" panose="020B0604030504040204" pitchFamily="50" charset="-128"/>
                          <a:ea typeface="Meiryo UI" panose="020B0604030504040204" pitchFamily="50" charset="-128"/>
                        </a:rPr>
                        <a:t>を購入している自治体数</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rPr>
                        <a:t>72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734943736"/>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製造業等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73</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845131647"/>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次産業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73</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98574251"/>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3101323087"/>
              </p:ext>
            </p:extLst>
          </p:nvPr>
        </p:nvGraphicFramePr>
        <p:xfrm>
          <a:off x="5208537" y="2973077"/>
          <a:ext cx="4329350" cy="2773680"/>
        </p:xfrm>
        <a:graphic>
          <a:graphicData uri="http://schemas.openxmlformats.org/drawingml/2006/table">
            <a:tbl>
              <a:tblPr firstRow="1" bandRow="1">
                <a:tableStyleId>{912C8C85-51F0-491E-9774-3900AFEF0FD7}</a:tableStyleId>
              </a:tblPr>
              <a:tblGrid>
                <a:gridCol w="892354">
                  <a:extLst>
                    <a:ext uri="{9D8B030D-6E8A-4147-A177-3AD203B41FA5}">
                      <a16:colId xmlns:a16="http://schemas.microsoft.com/office/drawing/2014/main" val="986560480"/>
                    </a:ext>
                  </a:extLst>
                </a:gridCol>
                <a:gridCol w="2702705">
                  <a:extLst>
                    <a:ext uri="{9D8B030D-6E8A-4147-A177-3AD203B41FA5}">
                      <a16:colId xmlns:a16="http://schemas.microsoft.com/office/drawing/2014/main" val="29204403"/>
                    </a:ext>
                  </a:extLst>
                </a:gridCol>
                <a:gridCol w="734291">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エネルギー関連指標</a:t>
                      </a:r>
                      <a:endParaRPr kumimoji="1" lang="ja-JP" altLang="en-US" sz="12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スライド</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　 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人・</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世帯あたりのエネルギー消費量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73</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814142390"/>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a:latin typeface="Meiryo UI" panose="020B0604030504040204" pitchFamily="50" charset="-128"/>
                          <a:ea typeface="Meiryo UI" panose="020B0604030504040204" pitchFamily="50" charset="-128"/>
                        </a:rPr>
                        <a:t>ZEB</a:t>
                      </a:r>
                      <a:r>
                        <a:rPr kumimoji="1" lang="ja-JP" altLang="en-US" sz="1200" dirty="0">
                          <a:latin typeface="Meiryo UI" panose="020B0604030504040204" pitchFamily="50" charset="-128"/>
                          <a:ea typeface="Meiryo UI" panose="020B0604030504040204" pitchFamily="50" charset="-128"/>
                        </a:rPr>
                        <a:t>件数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73</a:t>
                      </a:r>
                      <a:endParaRPr kumimoji="1" lang="en-US" altLang="ja-JP"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037700447"/>
                  </a:ext>
                </a:extLst>
              </a:tr>
              <a:tr h="216000">
                <a:tc>
                  <a:txBody>
                    <a:bodyPr/>
                    <a:lstStyle/>
                    <a:p>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a:latin typeface="Meiryo UI" panose="020B0604030504040204" pitchFamily="50" charset="-128"/>
                          <a:ea typeface="Meiryo UI" panose="020B0604030504040204" pitchFamily="50" charset="-128"/>
                        </a:rPr>
                        <a:t>ZEH</a:t>
                      </a:r>
                      <a:r>
                        <a:rPr kumimoji="1" lang="ja-JP" altLang="en-US" sz="1200" dirty="0">
                          <a:latin typeface="Meiryo UI" panose="020B0604030504040204" pitchFamily="50" charset="-128"/>
                          <a:ea typeface="Meiryo UI" panose="020B0604030504040204" pitchFamily="50" charset="-128"/>
                        </a:rPr>
                        <a:t>件数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74</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家庭用燃料電池導入量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74</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r>
                        <a:rPr kumimoji="1" lang="ja-JP" altLang="en-US" sz="1300" dirty="0">
                          <a:latin typeface="Meiryo UI" panose="020B0604030504040204" pitchFamily="50" charset="-128"/>
                          <a:ea typeface="Meiryo UI" panose="020B0604030504040204" pitchFamily="50" charset="-128"/>
                        </a:rPr>
                        <a:t>　 ②③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産業用コジェネレーション導入量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latin typeface="Meiryo UI" panose="020B0604030504040204" pitchFamily="50" charset="-128"/>
                          <a:ea typeface="Meiryo UI" panose="020B0604030504040204" pitchFamily="50" charset="-128"/>
                        </a:rPr>
                        <a:t>74</a:t>
                      </a:r>
                      <a:endParaRPr kumimoji="1" lang="ja-JP" altLang="en-US" sz="1200" dirty="0">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電気自動車</a:t>
                      </a:r>
                      <a:r>
                        <a:rPr kumimoji="1" lang="ja-JP" altLang="en-US" sz="1200" dirty="0">
                          <a:solidFill>
                            <a:schemeClr val="tx1"/>
                          </a:solidFill>
                          <a:latin typeface="Meiryo UI" panose="020B0604030504040204" pitchFamily="50" charset="-128"/>
                          <a:ea typeface="Meiryo UI" panose="020B0604030504040204" pitchFamily="50" charset="-128"/>
                        </a:rPr>
                        <a:t>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rPr>
                        <a:t>74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燃料電池自動車導入量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r>
                        <a:rPr kumimoji="1" lang="ja-JP" altLang="en-US" sz="1300" dirty="0">
                          <a:latin typeface="Meiryo UI" panose="020B0604030504040204" pitchFamily="50" charset="-128"/>
                          <a:ea typeface="Meiryo UI" panose="020B0604030504040204" pitchFamily="50" charset="-128"/>
                        </a:rPr>
                        <a:t>　　　　</a:t>
                      </a:r>
                      <a:r>
                        <a:rPr kumimoji="1" lang="ja-JP" altLang="en-US" sz="1300" baseline="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府内総生産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rPr>
                        <a:t>75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bl>
          </a:graphicData>
        </a:graphic>
      </p:graphicFrame>
      <p:sp>
        <p:nvSpPr>
          <p:cNvPr id="11" name="テキスト ボックス 10">
            <a:extLst>
              <a:ext uri="{FF2B5EF4-FFF2-40B4-BE49-F238E27FC236}">
                <a16:creationId xmlns:a16="http://schemas.microsoft.com/office/drawing/2014/main" id="{516E670A-C4F6-4504-B569-EC2FDFBDFA30}"/>
              </a:ext>
            </a:extLst>
          </p:cNvPr>
          <p:cNvSpPr txBox="1"/>
          <p:nvPr/>
        </p:nvSpPr>
        <p:spPr>
          <a:xfrm>
            <a:off x="5208537" y="5851651"/>
            <a:ext cx="4317341"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05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05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3D680CC-288D-4B7D-A4D7-C7D14E76F518}"/>
              </a:ext>
            </a:extLst>
          </p:cNvPr>
          <p:cNvSpPr txBox="1"/>
          <p:nvPr/>
        </p:nvSpPr>
        <p:spPr>
          <a:xfrm>
            <a:off x="9109" y="1844608"/>
            <a:ext cx="9772200"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対策</a:t>
            </a:r>
            <a:r>
              <a:rPr lang="ja-JP" altLang="en-US" b="1" dirty="0">
                <a:latin typeface="Meiryo UI" panose="020B0604030504040204" pitchFamily="50" charset="-128"/>
                <a:ea typeface="Meiryo UI" panose="020B0604030504040204" pitchFamily="50" charset="-128"/>
              </a:rPr>
              <a:t>の柱</a:t>
            </a:r>
            <a:r>
              <a:rPr lang="ja-JP" altLang="en-US" b="1" dirty="0" smtClean="0">
                <a:latin typeface="Meiryo UI" panose="020B0604030504040204" pitchFamily="50" charset="-128"/>
                <a:ea typeface="Meiryo UI" panose="020B0604030504040204" pitchFamily="50" charset="-128"/>
              </a:rPr>
              <a:t>ごとの</a:t>
            </a:r>
            <a:r>
              <a:rPr lang="ja-JP" altLang="en-US" b="1" dirty="0">
                <a:latin typeface="Meiryo UI" panose="020B0604030504040204" pitchFamily="50" charset="-128"/>
                <a:ea typeface="Meiryo UI" panose="020B0604030504040204" pitchFamily="50" charset="-128"/>
              </a:rPr>
              <a:t>取組状況</a:t>
            </a:r>
            <a:r>
              <a:rPr lang="ja-JP" altLang="en-US"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smtClean="0">
                <a:latin typeface="Meiryo UI" panose="020B0604030504040204" pitchFamily="50" charset="-128"/>
                <a:ea typeface="Meiryo UI" panose="020B0604030504040204" pitchFamily="50" charset="-128"/>
                <a:cs typeface="Arial" panose="020B0604020202020204" pitchFamily="34" charset="0"/>
              </a:rPr>
              <a:t>70</a:t>
            </a:r>
            <a:endParaRPr lang="ja-JP" altLang="en-US"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F6F2B618-2791-42A2-AC58-67C7228CE36C}"/>
              </a:ext>
            </a:extLst>
          </p:cNvPr>
          <p:cNvSpPr txBox="1"/>
          <p:nvPr/>
        </p:nvSpPr>
        <p:spPr>
          <a:xfrm>
            <a:off x="9109" y="2325266"/>
            <a:ext cx="9772200" cy="592470"/>
          </a:xfrm>
          <a:prstGeom prst="rect">
            <a:avLst/>
          </a:prstGeom>
          <a:noFill/>
        </p:spPr>
        <p:txBody>
          <a:bodyPr wrap="square">
            <a:spAutoFit/>
          </a:bodyPr>
          <a:lstStyle/>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エネルギー関連指標</a:t>
            </a:r>
            <a:r>
              <a:rPr lang="ja-JP" altLang="en-US" dirty="0" smtClean="0">
                <a:latin typeface="Meiryo UI" panose="020B0604030504040204" pitchFamily="50" charset="-128"/>
                <a:ea typeface="Meiryo UI" panose="020B0604030504040204" pitchFamily="50" charset="-128"/>
              </a:rPr>
              <a:t>　　・・・・・・</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r>
              <a:rPr lang="ja-JP" altLang="en-US" kern="100" dirty="0" smtClean="0">
                <a:latin typeface="Meiryo UI" panose="020B0604030504040204" pitchFamily="50" charset="-128"/>
                <a:ea typeface="Meiryo UI" panose="020B0604030504040204" pitchFamily="50" charset="-128"/>
                <a:cs typeface="Arial" panose="020B0604020202020204" pitchFamily="34" charset="0"/>
              </a:rPr>
              <a:t>・ </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smtClean="0">
                <a:latin typeface="Meiryo UI" panose="020B0604030504040204" pitchFamily="50" charset="-128"/>
                <a:ea typeface="Meiryo UI" panose="020B0604030504040204" pitchFamily="50" charset="-128"/>
                <a:cs typeface="Arial" panose="020B0604020202020204" pitchFamily="34" charset="0"/>
              </a:rPr>
              <a:t>71</a:t>
            </a:r>
          </a:p>
          <a:p>
            <a:pPr>
              <a:spcBef>
                <a:spcPts val="300"/>
              </a:spcBef>
            </a:pPr>
            <a:r>
              <a:rPr lang="ja-JP" altLang="en-US" sz="1200" b="1" dirty="0" smtClean="0">
                <a:latin typeface="Meiryo UI" pitchFamily="50" charset="-128"/>
                <a:ea typeface="Meiryo UI" pitchFamily="50" charset="-128"/>
                <a:cs typeface="Meiryo UI" pitchFamily="50" charset="-128"/>
              </a:rPr>
              <a:t>　　　　　</a:t>
            </a:r>
            <a:r>
              <a:rPr lang="en-US" altLang="ja-JP"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ここに示す数値はプランの対象地域である大阪府域のデータです</a:t>
            </a:r>
            <a:r>
              <a:rPr lang="ja-JP" altLang="en-US" sz="1200" b="1" dirty="0" smtClean="0">
                <a:latin typeface="Meiryo UI" pitchFamily="50" charset="-128"/>
                <a:ea typeface="Meiryo UI" pitchFamily="50" charset="-128"/>
                <a:cs typeface="Meiryo UI" pitchFamily="50" charset="-128"/>
              </a:rPr>
              <a:t>。</a:t>
            </a:r>
            <a:endParaRPr lang="en-US" altLang="ja-JP" sz="1200" b="1"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468660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a:t>
            </a:r>
            <a:r>
              <a:rPr lang="ja-JP" altLang="en-US" sz="3200" dirty="0" smtClean="0">
                <a:solidFill>
                  <a:schemeClr val="bg1"/>
                </a:solidFill>
                <a:ea typeface="HGP創英角ｺﾞｼｯｸUB" pitchFamily="50" charset="-128"/>
                <a:cs typeface="ＭＳ Ｐゴシック" charset="-128"/>
              </a:rPr>
              <a:t>の柱ごとの取組状況</a:t>
            </a:r>
            <a:endParaRPr lang="ja-JP" altLang="ja-JP" sz="3600" dirty="0">
              <a:solidFill>
                <a:schemeClr val="bg1"/>
              </a:solidFill>
              <a:ea typeface="HGP創英角ｺﾞｼｯｸUB" pitchFamily="50" charset="-128"/>
              <a:cs typeface="ＭＳ Ｐゴシック" charset="-128"/>
            </a:endParaRPr>
          </a:p>
        </p:txBody>
      </p:sp>
      <p:sp>
        <p:nvSpPr>
          <p:cNvPr id="17" name="Text Box 2"/>
          <p:cNvSpPr txBox="1">
            <a:spLocks noChangeArrowheads="1"/>
          </p:cNvSpPr>
          <p:nvPr/>
        </p:nvSpPr>
        <p:spPr bwMode="auto">
          <a:xfrm>
            <a:off x="5077783" y="3809533"/>
            <a:ext cx="26304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④産業</a:t>
            </a:r>
            <a:r>
              <a:rPr lang="ja-JP" altLang="en-US" sz="1600" b="1" dirty="0">
                <a:solidFill>
                  <a:prstClr val="white"/>
                </a:solidFill>
                <a:latin typeface="Meiryo UI" panose="020B0604030504040204" pitchFamily="50" charset="-128"/>
                <a:ea typeface="Meiryo UI" panose="020B0604030504040204" pitchFamily="50" charset="-128"/>
              </a:rPr>
              <a:t>振興と企業の成長</a:t>
            </a:r>
          </a:p>
        </p:txBody>
      </p:sp>
      <p:sp>
        <p:nvSpPr>
          <p:cNvPr id="21"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85310" y="784552"/>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①再生</a:t>
            </a:r>
            <a:r>
              <a:rPr lang="ja-JP" altLang="en-US" sz="1600" b="1" dirty="0">
                <a:solidFill>
                  <a:prstClr val="white"/>
                </a:solidFill>
                <a:latin typeface="Meiryo UI" panose="020B0604030504040204" pitchFamily="50" charset="-128"/>
                <a:ea typeface="Meiryo UI" panose="020B0604030504040204" pitchFamily="50" charset="-128"/>
              </a:rPr>
              <a:t>可能エネルギー</a:t>
            </a:r>
          </a:p>
        </p:txBody>
      </p:sp>
      <p:sp>
        <p:nvSpPr>
          <p:cNvPr id="22"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85310" y="3809533"/>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②エネルギー</a:t>
            </a:r>
            <a:r>
              <a:rPr lang="ja-JP" altLang="en-US" sz="1600" b="1" dirty="0">
                <a:solidFill>
                  <a:prstClr val="white"/>
                </a:solidFill>
                <a:latin typeface="Meiryo UI" panose="020B0604030504040204" pitchFamily="50" charset="-128"/>
                <a:ea typeface="Meiryo UI" panose="020B0604030504040204" pitchFamily="50" charset="-128"/>
              </a:rPr>
              <a:t>効率の向上</a:t>
            </a:r>
          </a:p>
        </p:txBody>
      </p:sp>
      <p:sp>
        <p:nvSpPr>
          <p:cNvPr id="23"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5077782" y="784552"/>
            <a:ext cx="2630401"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smtClean="0">
                <a:solidFill>
                  <a:prstClr val="white"/>
                </a:solidFill>
                <a:latin typeface="Meiryo UI" panose="020B0604030504040204" pitchFamily="50" charset="-128"/>
                <a:ea typeface="Meiryo UI" panose="020B0604030504040204" pitchFamily="50" charset="-128"/>
              </a:rPr>
              <a:t>　③レジリエンス</a:t>
            </a:r>
            <a:r>
              <a:rPr lang="ja-JP" altLang="en-US" sz="1600" b="1" dirty="0">
                <a:solidFill>
                  <a:prstClr val="white"/>
                </a:solidFill>
                <a:latin typeface="Meiryo UI" panose="020B0604030504040204" pitchFamily="50" charset="-128"/>
                <a:ea typeface="Meiryo UI" panose="020B0604030504040204" pitchFamily="50" charset="-128"/>
              </a:rPr>
              <a:t>・需給調整力</a:t>
            </a:r>
          </a:p>
        </p:txBody>
      </p:sp>
      <p:sp>
        <p:nvSpPr>
          <p:cNvPr id="24" name="正方形/長方形 23">
            <a:extLst>
              <a:ext uri="{FF2B5EF4-FFF2-40B4-BE49-F238E27FC236}">
                <a16:creationId xmlns:a16="http://schemas.microsoft.com/office/drawing/2014/main" id="{8310A817-E406-49D5-B2E0-2740FA071E40}"/>
              </a:ext>
            </a:extLst>
          </p:cNvPr>
          <p:cNvSpPr/>
          <p:nvPr/>
        </p:nvSpPr>
        <p:spPr>
          <a:xfrm>
            <a:off x="85310"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・府域の再生可能エネルギーの発電ポテンシャルは、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太陽光発電が中心である。住宅用太陽光発電は</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の普及、共同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購入支援事業</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実施等により、</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売電</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価格が低下してもなお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、右肩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あがりに増加しています。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・太陽光発電以外の再生可能エネルギーに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ついて、特に近年</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は上水道の配水設備を活用した小水力発電が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増加しており、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都市の特徴を活かした再生可能エネルギーの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導入が促進されて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defTabSz="561975">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エネルギーの調達に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ついては、府市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庁舎での再エネ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RE Action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アンバサダーへの就任、事業者向けの再エネ電力調達マッチング事業や家庭向けの再エネ電気共同購入支援事業の実施など、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庁舎で率先調達するとともに府民・事業者の利用を推進しています。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8310A817-E406-49D5-B2E0-2740FA071E40}"/>
              </a:ext>
            </a:extLst>
          </p:cNvPr>
          <p:cNvSpPr/>
          <p:nvPr/>
        </p:nvSpPr>
        <p:spPr>
          <a:xfrm>
            <a:off x="85310"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・中小事業者に対する省エネ省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のアドバイスや啓発を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セミナー等により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実施しています。また省エネコストカット</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まるごとサポート事業により中小事業者の省エネをサポートしています。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・建物の省エネ化は、エネルギー利用量の長期的な削減に寄与するだけでなく、健康快適な居住環境作りにも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つながるため、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普及啓発を住宅展示場などで実施するほか、府内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市町村施設での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化に向けて、講習会を開催しています。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省エネルギー化を効果的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に推進する手法</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といわれるナッジ</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について、基礎調査等を実施しました。今後、多くの施策事業の実施にあたり、積極的に活用していきます。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075559" y="784551"/>
            <a:ext cx="1642376" cy="880125"/>
          </a:xfrm>
          <a:prstGeom prst="rect">
            <a:avLst/>
          </a:prstGeom>
        </p:spPr>
      </p:pic>
      <p:sp>
        <p:nvSpPr>
          <p:cNvPr id="34" name="正方形/長方形 33">
            <a:extLst>
              <a:ext uri="{FF2B5EF4-FFF2-40B4-BE49-F238E27FC236}">
                <a16:creationId xmlns:a16="http://schemas.microsoft.com/office/drawing/2014/main" id="{8310A817-E406-49D5-B2E0-2740FA071E40}"/>
              </a:ext>
            </a:extLst>
          </p:cNvPr>
          <p:cNvSpPr/>
          <p:nvPr/>
        </p:nvSpPr>
        <p:spPr>
          <a:xfrm>
            <a:off x="5077783"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・脱炭素化に併せてレジリエンスの強化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コジェネレーション</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、自立・分散型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・また、需要家側での需給調整力を向上するため、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電動車の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普及とあわせて、</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V2X</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（蓄電池をもつ自動車と、住宅・ビル・電力網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間で電力の相互供給を行う技術や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の普及を強化するため、新た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に市有施設におい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てモデル事例を構築し、データ収集、普及啓発への活用など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を行い、電動車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の走行以外の活用方法を広めて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いきます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8310A817-E406-49D5-B2E0-2740FA071E40}"/>
              </a:ext>
            </a:extLst>
          </p:cNvPr>
          <p:cNvSpPr/>
          <p:nvPr/>
        </p:nvSpPr>
        <p:spPr>
          <a:xfrm>
            <a:off x="5077783"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年大阪・関西万博を見据え、府内事業者に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おける燃料電池バスの導入を促進するため、導入</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に対する補助を行いました。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課題を解決するための新たなプロジェクトを創出し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・企業の脱炭素化に向けた取組みは経営戦略上の重要事項の一つとなっています。おおさかスマートエネルギーセンターの再エネ電力調達マッチング事業や省エネ・省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のアドバイス等を通じて企業の脱炭素化に向けた取組み支援を実施しています。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961718" y="3949572"/>
            <a:ext cx="1458169"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srgbClr val="C00000"/>
                </a:solidFill>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grpSp>
        <p:nvGrpSpPr>
          <p:cNvPr id="37" name="グループ化 36"/>
          <p:cNvGrpSpPr/>
          <p:nvPr/>
        </p:nvGrpSpPr>
        <p:grpSpPr>
          <a:xfrm>
            <a:off x="3530347" y="3859981"/>
            <a:ext cx="1190531" cy="988382"/>
            <a:chOff x="578621" y="4890414"/>
            <a:chExt cx="1488164" cy="1235478"/>
          </a:xfrm>
        </p:grpSpPr>
        <p:grpSp>
          <p:nvGrpSpPr>
            <p:cNvPr id="38" name="グループ化 37"/>
            <p:cNvGrpSpPr/>
            <p:nvPr/>
          </p:nvGrpSpPr>
          <p:grpSpPr>
            <a:xfrm>
              <a:off x="578621" y="5077908"/>
              <a:ext cx="1488164" cy="1047984"/>
              <a:chOff x="2220739" y="3528838"/>
              <a:chExt cx="1255545" cy="984289"/>
            </a:xfrm>
          </p:grpSpPr>
          <p:pic>
            <p:nvPicPr>
              <p:cNvPr id="41"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正方形/長方形 38"/>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0" name="図 39"/>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図 4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p:blipFill>
        <p:spPr>
          <a:xfrm>
            <a:off x="8157878" y="3805673"/>
            <a:ext cx="1541478" cy="1015481"/>
          </a:xfrm>
          <a:prstGeom prst="rect">
            <a:avLst/>
          </a:prstGeom>
        </p:spPr>
      </p:pic>
      <p:pic>
        <p:nvPicPr>
          <p:cNvPr id="44" name="図 43"/>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17691" r="1133" b="32346"/>
          <a:stretch/>
        </p:blipFill>
        <p:spPr>
          <a:xfrm>
            <a:off x="7903584" y="784553"/>
            <a:ext cx="1795772" cy="1208668"/>
          </a:xfrm>
          <a:prstGeom prst="rect">
            <a:avLst/>
          </a:prstGeom>
        </p:spPr>
      </p:pic>
    </p:spTree>
    <p:extLst>
      <p:ext uri="{BB962C8B-B14F-4D97-AF65-F5344CB8AC3E}">
        <p14:creationId xmlns:p14="http://schemas.microsoft.com/office/powerpoint/2010/main" val="14287644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3519"/>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a:t>
            </a:r>
            <a:r>
              <a:rPr lang="ja-JP" altLang="en-US" sz="3200" dirty="0" smtClean="0">
                <a:solidFill>
                  <a:schemeClr val="bg1"/>
                </a:solidFill>
                <a:ea typeface="HGP創英角ｺﾞｼｯｸUB" pitchFamily="50" charset="-128"/>
                <a:cs typeface="ＭＳ Ｐゴシック" charset="-128"/>
              </a:rPr>
              <a:t>エネルギー</a:t>
            </a:r>
            <a:r>
              <a:rPr lang="ja-JP" altLang="en-US" sz="3200" dirty="0">
                <a:solidFill>
                  <a:schemeClr val="bg1"/>
                </a:solidFill>
                <a:ea typeface="HGP創英角ｺﾞｼｯｸUB" pitchFamily="50" charset="-128"/>
                <a:cs typeface="ＭＳ Ｐゴシック" charset="-128"/>
              </a:rPr>
              <a:t>関連指標</a:t>
            </a:r>
            <a:endParaRPr lang="ja-JP" sz="3600" dirty="0">
              <a:solidFill>
                <a:schemeClr val="bg1"/>
              </a:solidFill>
              <a:ea typeface="HGP創英角ｺﾞｼｯｸUB" pitchFamily="50" charset="-128"/>
              <a:cs typeface="ＭＳ Ｐゴシック" charset="-128"/>
            </a:endParaRPr>
          </a:p>
        </p:txBody>
      </p:sp>
      <p:sp>
        <p:nvSpPr>
          <p:cNvPr id="28" name="テキスト ボックス 1"/>
          <p:cNvSpPr txBox="1"/>
          <p:nvPr/>
        </p:nvSpPr>
        <p:spPr>
          <a:xfrm>
            <a:off x="837365" y="6320605"/>
            <a:ext cx="3794257"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太陽光発電設置の適地の減少や</a:t>
            </a:r>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法による買取価格の低減</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などにより、近年の増加傾向は軟調です。</a:t>
            </a:r>
            <a:endParaRPr lang="ja-JP" altLang="en-US" sz="1100"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25122" y="3185905"/>
            <a:ext cx="3754543"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年以前から導入されているものが多く、現在は漸増傾向</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25123" y="6320604"/>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年以前から導入されているものが多く、現在は横ばい傾向</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A96367F6-EAB6-47E2-8010-2651DA556D67}"/>
              </a:ext>
            </a:extLst>
          </p:cNvPr>
          <p:cNvSpPr txBox="1"/>
          <p:nvPr/>
        </p:nvSpPr>
        <p:spPr>
          <a:xfrm>
            <a:off x="837365" y="3186601"/>
            <a:ext cx="37843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毎年、増加傾向を示しています。環境省の調査</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によると、府域の全住宅に対する太陽光発電導入率は</a:t>
            </a:r>
            <a:r>
              <a:rPr lang="en-US" altLang="ja-JP" dirty="0">
                <a:latin typeface="Meiryo UI" panose="020B0604030504040204" pitchFamily="50" charset="-128"/>
                <a:ea typeface="Meiryo UI" panose="020B0604030504040204" pitchFamily="50" charset="-128"/>
              </a:rPr>
              <a:t>2.5%</a:t>
            </a:r>
            <a:r>
              <a:rPr lang="ja-JP" altLang="en-US" dirty="0">
                <a:latin typeface="Meiryo UI" panose="020B0604030504040204" pitchFamily="50" charset="-128"/>
                <a:ea typeface="Meiryo UI" panose="020B0604030504040204" pitchFamily="50" charset="-128"/>
              </a:rPr>
              <a:t>です。</a:t>
            </a:r>
          </a:p>
        </p:txBody>
      </p:sp>
      <p:sp>
        <p:nvSpPr>
          <p:cNvPr id="13" name="テキスト ボックス 12">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F068482-9428-4ADC-B0E4-4A4C30876CA7}"/>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7" name="直線コネクタ 6">
            <a:extLst>
              <a:ext uri="{FF2B5EF4-FFF2-40B4-BE49-F238E27FC236}">
                <a16:creationId xmlns:a16="http://schemas.microsoft.com/office/drawing/2014/main" id="{05D7395F-CCE0-4214-9493-3EE04850F396}"/>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2"/>
          <a:stretch>
            <a:fillRect/>
          </a:stretch>
        </p:blipFill>
        <p:spPr>
          <a:xfrm>
            <a:off x="273469" y="614561"/>
            <a:ext cx="9620322" cy="6151397"/>
          </a:xfrm>
          <a:prstGeom prst="rect">
            <a:avLst/>
          </a:prstGeom>
        </p:spPr>
      </p:pic>
    </p:spTree>
    <p:extLst>
      <p:ext uri="{BB962C8B-B14F-4D97-AF65-F5344CB8AC3E}">
        <p14:creationId xmlns:p14="http://schemas.microsoft.com/office/powerpoint/2010/main" val="2079959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99009" y="494375"/>
            <a:ext cx="9638611" cy="6261135"/>
          </a:xfrm>
          <a:prstGeom prst="rect">
            <a:avLst/>
          </a:prstGeom>
        </p:spPr>
      </p:pic>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graphicFrame>
        <p:nvGraphicFramePr>
          <p:cNvPr id="11" name="グラフ 10">
            <a:extLst>
              <a:ext uri="{FF2B5EF4-FFF2-40B4-BE49-F238E27FC236}">
                <a16:creationId xmlns:a16="http://schemas.microsoft.com/office/drawing/2014/main" id="{6F143828-E985-4052-B612-40D79ADAB5BE}"/>
              </a:ext>
            </a:extLst>
          </p:cNvPr>
          <p:cNvGraphicFramePr>
            <a:graphicFrameLocks/>
          </p:cNvGraphicFramePr>
          <p:nvPr>
            <p:extLst/>
          </p:nvPr>
        </p:nvGraphicFramePr>
        <p:xfrm>
          <a:off x="284871" y="628278"/>
          <a:ext cx="4668129" cy="2878512"/>
        </p:xfrm>
        <a:graphic>
          <a:graphicData uri="http://schemas.openxmlformats.org/drawingml/2006/chart">
            <c:chart xmlns:c="http://schemas.openxmlformats.org/drawingml/2006/chart" xmlns:r="http://schemas.openxmlformats.org/officeDocument/2006/relationships" r:id="rId3"/>
          </a:graphicData>
        </a:graphic>
      </p:graphicFrame>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794038" y="6362169"/>
            <a:ext cx="3874944"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再生可能エネルギー電気の発電量及び再生可能エネルギー電気を調達する事業者が増加しており、増加傾向です。</a:t>
            </a:r>
          </a:p>
        </p:txBody>
      </p:sp>
      <p:sp>
        <p:nvSpPr>
          <p:cNvPr id="30" name="テキスト ボックス 1"/>
          <p:cNvSpPr txBox="1"/>
          <p:nvPr/>
        </p:nvSpPr>
        <p:spPr>
          <a:xfrm>
            <a:off x="5601987" y="3128871"/>
            <a:ext cx="4009227"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大企業を中心に、</a:t>
            </a:r>
            <a:r>
              <a:rPr lang="en-US" altLang="ja-JP" dirty="0">
                <a:latin typeface="Meiryo UI" panose="020B0604030504040204" pitchFamily="50" charset="-128"/>
                <a:ea typeface="Meiryo UI" panose="020B0604030504040204" pitchFamily="50" charset="-128"/>
              </a:rPr>
              <a:t>RE100</a:t>
            </a:r>
            <a:r>
              <a:rPr lang="ja-JP" altLang="en-US" dirty="0">
                <a:latin typeface="Meiryo UI" panose="020B0604030504040204" pitchFamily="50" charset="-128"/>
                <a:ea typeface="Meiryo UI" panose="020B0604030504040204" pitchFamily="50" charset="-128"/>
              </a:rPr>
              <a:t>や</a:t>
            </a:r>
            <a:r>
              <a:rPr lang="en-US" altLang="ja-JP" dirty="0">
                <a:latin typeface="Meiryo UI" panose="020B0604030504040204" pitchFamily="50" charset="-128"/>
                <a:ea typeface="Meiryo UI" panose="020B0604030504040204" pitchFamily="50" charset="-128"/>
              </a:rPr>
              <a:t>SBT</a:t>
            </a:r>
            <a:r>
              <a:rPr lang="ja-JP" altLang="en-US" dirty="0">
                <a:latin typeface="Meiryo UI" panose="020B0604030504040204" pitchFamily="50" charset="-128"/>
                <a:ea typeface="Meiryo UI" panose="020B0604030504040204" pitchFamily="50" charset="-128"/>
              </a:rPr>
              <a:t>認定など</a:t>
            </a:r>
            <a:r>
              <a:rPr lang="ja-JP" altLang="en-US"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脱炭素化</a:t>
            </a:r>
            <a:r>
              <a:rPr lang="ja-JP" altLang="en-US" sz="1100" dirty="0">
                <a:latin typeface="Meiryo UI" panose="020B0604030504040204" pitchFamily="50" charset="-128"/>
                <a:ea typeface="Meiryo UI" panose="020B0604030504040204" pitchFamily="50" charset="-128"/>
              </a:rPr>
              <a:t>に向けた表明が進んでいます。</a:t>
            </a:r>
          </a:p>
        </p:txBody>
      </p:sp>
      <p:sp>
        <p:nvSpPr>
          <p:cNvPr id="31" name="テキスト ボックス 1"/>
          <p:cNvSpPr txBox="1"/>
          <p:nvPr/>
        </p:nvSpPr>
        <p:spPr>
          <a:xfrm>
            <a:off x="5680364" y="6348314"/>
            <a:ext cx="3899301"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大阪府、大阪市、大東市の公共施設の一部で、</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再生可能エネルギー電気の調達を実施しています。</a:t>
            </a:r>
            <a:endParaRPr lang="ja-JP" altLang="en-US" sz="1100" dirty="0">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773228" y="3141234"/>
            <a:ext cx="389575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設置等コストを事業者が負担し、売電収益を</a:t>
            </a:r>
            <a:r>
              <a:rPr lang="ja-JP" altLang="en-US" sz="1100" dirty="0">
                <a:latin typeface="Meiryo UI" panose="020B0604030504040204" pitchFamily="50" charset="-128"/>
                <a:ea typeface="Meiryo UI" panose="020B0604030504040204" pitchFamily="50" charset="-128"/>
              </a:rPr>
              <a:t>事業者と施設所有者で分配するビジネスモデルにより増加傾向です。</a:t>
            </a:r>
          </a:p>
        </p:txBody>
      </p:sp>
      <p:cxnSp>
        <p:nvCxnSpPr>
          <p:cNvPr id="15" name="直線コネクタ 14">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6" name="直線コネクタ 15">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1" name="テキスト ボックス 20">
            <a:extLst>
              <a:ext uri="{FF2B5EF4-FFF2-40B4-BE49-F238E27FC236}">
                <a16:creationId xmlns:a16="http://schemas.microsoft.com/office/drawing/2014/main" id="{8588E1C6-01C8-4F35-B44B-40319580A5D0}"/>
              </a:ext>
            </a:extLst>
          </p:cNvPr>
          <p:cNvSpPr txBox="1"/>
          <p:nvPr/>
        </p:nvSpPr>
        <p:spPr>
          <a:xfrm>
            <a:off x="284871" y="749643"/>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[kW</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B6D81A1-9439-47F8-B76F-08DF41D12430}"/>
              </a:ext>
            </a:extLst>
          </p:cNvPr>
          <p:cNvSpPr txBox="1"/>
          <p:nvPr/>
        </p:nvSpPr>
        <p:spPr>
          <a:xfrm>
            <a:off x="285510" y="3900606"/>
            <a:ext cx="793811" cy="276999"/>
          </a:xfrm>
          <a:prstGeom prst="rect">
            <a:avLst/>
          </a:prstGeom>
          <a:noFill/>
        </p:spPr>
        <p:txBody>
          <a:bodyPr wrap="square" rtlCol="0">
            <a:spAutoFit/>
          </a:bodyPr>
          <a:lstStyle/>
          <a:p>
            <a:r>
              <a:rPr lang="en-US" altLang="ja-JP" sz="1200" dirty="0" smtClean="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err="1" smtClean="0">
                <a:solidFill>
                  <a:schemeClr val="tx1">
                    <a:lumMod val="65000"/>
                    <a:lumOff val="35000"/>
                  </a:schemeClr>
                </a:solidFill>
                <a:latin typeface="ＭＳ ゴシック" panose="020B0609070205080204" pitchFamily="49" charset="-128"/>
                <a:ea typeface="ＭＳ ゴシック" panose="020B0609070205080204" pitchFamily="49" charset="-128"/>
              </a:rPr>
              <a:t>GWh</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BCF5EA2E-1A9D-48A0-8FC4-EB93456F9C3E}"/>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社</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413C31E-4C9D-431D-8450-AC430C2AC7C3}"/>
              </a:ext>
            </a:extLst>
          </p:cNvPr>
          <p:cNvSpPr txBox="1"/>
          <p:nvPr/>
        </p:nvSpPr>
        <p:spPr>
          <a:xfrm>
            <a:off x="5326431"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自治体</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1">
            <a:extLst>
              <a:ext uri="{FF2B5EF4-FFF2-40B4-BE49-F238E27FC236}">
                <a16:creationId xmlns:a16="http://schemas.microsoft.com/office/drawing/2014/main" id="{FDCA0337-7D30-439F-BF8C-ED6B342CF432}"/>
              </a:ext>
            </a:extLst>
          </p:cNvPr>
          <p:cNvSpPr txBox="1"/>
          <p:nvPr/>
        </p:nvSpPr>
        <p:spPr>
          <a:xfrm>
            <a:off x="1010920" y="5737055"/>
            <a:ext cx="146411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※2018</a:t>
            </a:r>
            <a:r>
              <a:rPr lang="ja-JP" altLang="en-US" sz="1000" dirty="0"/>
              <a:t>年度から把握開始</a:t>
            </a:r>
          </a:p>
        </p:txBody>
      </p:sp>
    </p:spTree>
    <p:extLst>
      <p:ext uri="{BB962C8B-B14F-4D97-AF65-F5344CB8AC3E}">
        <p14:creationId xmlns:p14="http://schemas.microsoft.com/office/powerpoint/2010/main" val="1253201370"/>
      </p:ext>
    </p:extLst>
  </p:cSld>
  <p:clrMapOvr>
    <a:masterClrMapping/>
  </p:clrMapOvr>
  <p:extLst mod="1">
    <p:ext uri="{6950BFC3-D8DA-4A85-94F7-54DA5524770B}">
      <p188:commentRel xmlns:p188="http://schemas.microsoft.com/office/powerpoint/2018/8/main" xmlns="" r:id="rId6"/>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1"/>
          <p:cNvSpPr txBox="1"/>
          <p:nvPr/>
        </p:nvSpPr>
        <p:spPr>
          <a:xfrm>
            <a:off x="845127" y="3147881"/>
            <a:ext cx="3779993"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r>
              <a:rPr lang="ja-JP" altLang="en-US" dirty="0" smtClean="0">
                <a:latin typeface="Meiryo UI" panose="020B0604030504040204" pitchFamily="50" charset="-128"/>
                <a:ea typeface="Meiryo UI" panose="020B0604030504040204" pitchFamily="50" charset="-128"/>
              </a:rPr>
              <a:t>で</a:t>
            </a:r>
            <a:r>
              <a:rPr lang="en-US" altLang="ja-JP" dirty="0" smtClean="0">
                <a:latin typeface="Meiryo UI" panose="020B0604030504040204" pitchFamily="50" charset="-128"/>
                <a:ea typeface="Meiryo UI" panose="020B0604030504040204" pitchFamily="50" charset="-128"/>
              </a:rPr>
              <a:t>20</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削減となっており、長期的にみて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減少傾向です。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45128" y="6311624"/>
            <a:ext cx="380465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r>
              <a:rPr lang="ja-JP" altLang="en-US" dirty="0" smtClean="0">
                <a:latin typeface="Meiryo UI" panose="020B0604030504040204" pitchFamily="50" charset="-128"/>
                <a:ea typeface="Meiryo UI" panose="020B0604030504040204" pitchFamily="50" charset="-128"/>
              </a:rPr>
              <a:t>で約</a:t>
            </a:r>
            <a:r>
              <a:rPr lang="en-US" altLang="ja-JP" dirty="0">
                <a:latin typeface="Meiryo UI" panose="020B0604030504040204" pitchFamily="50" charset="-128"/>
                <a:ea typeface="Meiryo UI" panose="020B0604030504040204" pitchFamily="50" charset="-128"/>
              </a:rPr>
              <a:t>22%</a:t>
            </a:r>
            <a:r>
              <a:rPr lang="ja-JP" altLang="en-US" dirty="0">
                <a:latin typeface="Meiryo UI" panose="020B0604030504040204" pitchFamily="50" charset="-128"/>
                <a:ea typeface="Meiryo UI" panose="020B0604030504040204" pitchFamily="50" charset="-128"/>
              </a:rPr>
              <a:t>削減となっており、長期的にみて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減少傾向です。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79643" y="3147881"/>
            <a:ext cx="3684409"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smtClean="0">
                <a:latin typeface="Meiryo UI" panose="020B0604030504040204" pitchFamily="50" charset="-128"/>
                <a:ea typeface="Meiryo UI" panose="020B0604030504040204" pitchFamily="50" charset="-128"/>
              </a:rPr>
              <a:t>直近では、</a:t>
            </a:r>
            <a:r>
              <a:rPr lang="en-US" altLang="ja-JP" dirty="0" smtClean="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a:t>
            </a:r>
            <a:r>
              <a:rPr lang="ja-JP" altLang="en-US" dirty="0" smtClean="0">
                <a:latin typeface="Meiryo UI" panose="020B0604030504040204" pitchFamily="50" charset="-128"/>
                <a:ea typeface="Meiryo UI" panose="020B0604030504040204" pitchFamily="50" charset="-128"/>
              </a:rPr>
              <a:t>で</a:t>
            </a:r>
            <a:r>
              <a:rPr lang="en-US" altLang="ja-JP" dirty="0" smtClean="0">
                <a:latin typeface="Meiryo UI" panose="020B0604030504040204" pitchFamily="50" charset="-128"/>
                <a:ea typeface="Meiryo UI" panose="020B0604030504040204" pitchFamily="50" charset="-128"/>
              </a:rPr>
              <a:t>4</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人あたり）、</a:t>
            </a:r>
            <a:r>
              <a:rPr lang="en-US" altLang="ja-JP" dirty="0">
                <a:latin typeface="Meiryo UI" panose="020B0604030504040204" pitchFamily="50" charset="-128"/>
                <a:ea typeface="Meiryo UI" panose="020B0604030504040204" pitchFamily="50" charset="-128"/>
              </a:rPr>
              <a:t>9%</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世帯あたり</a:t>
            </a:r>
            <a:r>
              <a:rPr lang="ja-JP" altLang="en-US" dirty="0" smtClean="0">
                <a:latin typeface="Meiryo UI" panose="020B0604030504040204" pitchFamily="50" charset="-128"/>
                <a:ea typeface="Meiryo UI" panose="020B0604030504040204" pitchFamily="50" charset="-128"/>
              </a:rPr>
              <a:t>）です</a:t>
            </a:r>
            <a:r>
              <a:rPr lang="ja-JP" altLang="en-US" dirty="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79643" y="6315048"/>
            <a:ext cx="3709073"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mtClean="0">
                <a:latin typeface="Meiryo UI" panose="020B0604030504040204" pitchFamily="50" charset="-128"/>
                <a:ea typeface="Meiryo UI" panose="020B0604030504040204" pitchFamily="50" charset="-128"/>
              </a:rPr>
              <a:t>全国の</a:t>
            </a:r>
            <a:r>
              <a:rPr lang="en-US" altLang="ja-JP" smtClean="0">
                <a:latin typeface="Meiryo UI" panose="020B0604030504040204" pitchFamily="50" charset="-128"/>
                <a:ea typeface="Meiryo UI" panose="020B0604030504040204" pitchFamily="50" charset="-128"/>
              </a:rPr>
              <a:t>ZEB</a:t>
            </a:r>
            <a:r>
              <a:rPr lang="ja-JP" altLang="en-US" smtClean="0">
                <a:latin typeface="Meiryo UI" panose="020B0604030504040204" pitchFamily="50" charset="-128"/>
                <a:ea typeface="Meiryo UI" panose="020B0604030504040204" pitchFamily="50" charset="-128"/>
              </a:rPr>
              <a:t>建物の割合は増加傾向ですが、割合としては、</a:t>
            </a:r>
            <a:endParaRPr lang="en-US" altLang="ja-JP" smtClean="0">
              <a:latin typeface="Meiryo UI" panose="020B0604030504040204" pitchFamily="50" charset="-128"/>
              <a:ea typeface="Meiryo UI" panose="020B0604030504040204" pitchFamily="50" charset="-128"/>
            </a:endParaRPr>
          </a:p>
          <a:p>
            <a:r>
              <a:rPr lang="ja-JP" altLang="en-US" smtClean="0">
                <a:latin typeface="Meiryo UI" panose="020B0604030504040204" pitchFamily="50" charset="-128"/>
                <a:ea typeface="Meiryo UI" panose="020B0604030504040204" pitchFamily="50" charset="-128"/>
              </a:rPr>
              <a:t>依然として低い状況です。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FDCA0337-7D30-439F-BF8C-ED6B342CF432}"/>
              </a:ext>
            </a:extLst>
          </p:cNvPr>
          <p:cNvSpPr txBox="1"/>
          <p:nvPr/>
        </p:nvSpPr>
        <p:spPr>
          <a:xfrm>
            <a:off x="7843462" y="5712544"/>
            <a:ext cx="172059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a:t>
            </a:r>
            <a:r>
              <a:rPr lang="ja-JP" altLang="en-US" sz="1000" dirty="0"/>
              <a:t>全国平均の割合（白抜き○）</a:t>
            </a:r>
          </a:p>
        </p:txBody>
      </p:sp>
      <p:cxnSp>
        <p:nvCxnSpPr>
          <p:cNvPr id="20" name="直線コネクタ 19">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21" name="直線コネクタ 20">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2" name="テキスト ボックス 21">
            <a:extLst>
              <a:ext uri="{FF2B5EF4-FFF2-40B4-BE49-F238E27FC236}">
                <a16:creationId xmlns:a16="http://schemas.microsoft.com/office/drawing/2014/main" id="{636340D2-4B1D-4AEA-9A17-A4BF0C39BFAE}"/>
              </a:ext>
            </a:extLst>
          </p:cNvPr>
          <p:cNvSpPr txBox="1"/>
          <p:nvPr/>
        </p:nvSpPr>
        <p:spPr>
          <a:xfrm>
            <a:off x="215596" y="749643"/>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82CC0977-A447-477C-BA19-944353B4B63D}"/>
              </a:ext>
            </a:extLst>
          </p:cNvPr>
          <p:cNvSpPr txBox="1"/>
          <p:nvPr/>
        </p:nvSpPr>
        <p:spPr>
          <a:xfrm>
            <a:off x="215596" y="3969881"/>
            <a:ext cx="1072232"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30231DFC-08FE-44AE-8717-53A698E266A6}"/>
              </a:ext>
            </a:extLst>
          </p:cNvPr>
          <p:cNvSpPr txBox="1"/>
          <p:nvPr/>
        </p:nvSpPr>
        <p:spPr>
          <a:xfrm>
            <a:off x="5326431" y="694223"/>
            <a:ext cx="922650" cy="461665"/>
          </a:xfrm>
          <a:prstGeom prst="rect">
            <a:avLst/>
          </a:prstGeom>
          <a:noFill/>
        </p:spPr>
        <p:txBody>
          <a:bodyPr wrap="square" rtlCol="0">
            <a:spAutoFit/>
          </a:bodyPr>
          <a:lstStyle/>
          <a:p>
            <a:r>
              <a:rPr lang="en-US" altLang="ja-JP" sz="1200" dirty="0">
                <a:solidFill>
                  <a:schemeClr val="tx1">
                    <a:lumMod val="65000"/>
                    <a:lumOff val="35000"/>
                  </a:schemeClr>
                </a:solidFill>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世帯</a:t>
            </a:r>
            <a:r>
              <a:rPr lang="en-US" altLang="ja-JP" sz="1200" dirty="0">
                <a:latin typeface="Calibri 本文"/>
                <a:ea typeface="+mj-ea"/>
              </a:rPr>
              <a:t>]</a:t>
            </a:r>
          </a:p>
          <a:p>
            <a:r>
              <a:rPr lang="en-US" altLang="ja-JP" sz="1200" dirty="0">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人</a:t>
            </a:r>
            <a:r>
              <a:rPr lang="en-US" altLang="ja-JP" sz="1200" dirty="0">
                <a:solidFill>
                  <a:schemeClr val="tx1">
                    <a:lumMod val="65000"/>
                    <a:lumOff val="35000"/>
                  </a:schemeClr>
                </a:solidFill>
                <a:latin typeface="Calibri 本文"/>
                <a:ea typeface="+mj-ea"/>
              </a:rPr>
              <a:t>]</a:t>
            </a:r>
            <a:endParaRPr kumimoji="1" lang="ja-JP" altLang="en-US" sz="1200" dirty="0">
              <a:solidFill>
                <a:schemeClr val="tx1">
                  <a:lumMod val="65000"/>
                  <a:lumOff val="35000"/>
                </a:schemeClr>
              </a:solidFill>
              <a:latin typeface="Calibri 本文"/>
              <a:ea typeface="+mj-ea"/>
            </a:endParaRPr>
          </a:p>
        </p:txBody>
      </p:sp>
      <p:sp>
        <p:nvSpPr>
          <p:cNvPr id="25" name="テキスト ボックス 24">
            <a:extLst>
              <a:ext uri="{FF2B5EF4-FFF2-40B4-BE49-F238E27FC236}">
                <a16:creationId xmlns:a16="http://schemas.microsoft.com/office/drawing/2014/main" id="{BE33CA3F-011D-4B97-8969-36AF6193568B}"/>
              </a:ext>
            </a:extLst>
          </p:cNvPr>
          <p:cNvSpPr txBox="1"/>
          <p:nvPr/>
        </p:nvSpPr>
        <p:spPr>
          <a:xfrm>
            <a:off x="5312363" y="396988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73</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57487" y="582767"/>
            <a:ext cx="9791025" cy="6267231"/>
          </a:xfrm>
          <a:prstGeom prst="rect">
            <a:avLst/>
          </a:prstGeom>
        </p:spPr>
      </p:pic>
    </p:spTree>
    <p:extLst>
      <p:ext uri="{BB962C8B-B14F-4D97-AF65-F5344CB8AC3E}">
        <p14:creationId xmlns:p14="http://schemas.microsoft.com/office/powerpoint/2010/main" val="3937307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1"/>
          <p:cNvSpPr txBox="1"/>
          <p:nvPr/>
        </p:nvSpPr>
        <p:spPr>
          <a:xfrm>
            <a:off x="821642" y="3168126"/>
            <a:ext cx="3841529"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新築注文住宅に占める</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建物の割合は増加傾向です。</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2020</a:t>
            </a:r>
            <a:r>
              <a:rPr lang="ja-JP" altLang="en-US" dirty="0">
                <a:latin typeface="Meiryo UI" panose="020B0604030504040204" pitchFamily="50" charset="-128"/>
                <a:ea typeface="Meiryo UI" panose="020B0604030504040204" pitchFamily="50" charset="-128"/>
              </a:rPr>
              <a:t>年度の全国平均は</a:t>
            </a:r>
            <a:r>
              <a:rPr lang="en-US" altLang="ja-JP" dirty="0">
                <a:latin typeface="Meiryo UI" panose="020B0604030504040204" pitchFamily="50" charset="-128"/>
                <a:ea typeface="Meiryo UI" panose="020B0604030504040204" pitchFamily="50" charset="-128"/>
              </a:rPr>
              <a:t>24%</a:t>
            </a:r>
            <a:r>
              <a:rPr lang="ja-JP" altLang="en-US" dirty="0">
                <a:latin typeface="Meiryo UI" panose="020B0604030504040204" pitchFamily="50" charset="-128"/>
                <a:ea typeface="Meiryo UI" panose="020B0604030504040204" pitchFamily="50" charset="-128"/>
              </a:rPr>
              <a:t>であり、大阪府域と同程度です。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21642" y="6293160"/>
            <a:ext cx="3829192" cy="241980"/>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新築住宅での導入事例の増加など、近年、増加傾向です。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774642" y="3183570"/>
            <a:ext cx="380030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従前から導入が進んでいますが、設置能力の見直し等に</a:t>
            </a:r>
            <a:r>
              <a:rPr lang="ja-JP" altLang="en-US" dirty="0" smtClean="0">
                <a:latin typeface="Meiryo UI" panose="020B0604030504040204" pitchFamily="50" charset="-128"/>
                <a:ea typeface="Meiryo UI" panose="020B0604030504040204" pitchFamily="50" charset="-128"/>
              </a:rPr>
              <a:t>より既存</a:t>
            </a:r>
            <a:r>
              <a:rPr lang="ja-JP" altLang="en-US" dirty="0">
                <a:latin typeface="Meiryo UI" panose="020B0604030504040204" pitchFamily="50" charset="-128"/>
                <a:ea typeface="Meiryo UI" panose="020B0604030504040204" pitchFamily="50" charset="-128"/>
              </a:rPr>
              <a:t>設備の更新が行われないなど、漸減傾向です。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37779" y="6293160"/>
            <a:ext cx="3761096"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国による導入補助制度の実施や停電時の活用等レジリエンス</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強化の観点から、電気自動車の導入量は増加傾向です。</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
            <a:extLst>
              <a:ext uri="{FF2B5EF4-FFF2-40B4-BE49-F238E27FC236}">
                <a16:creationId xmlns:a16="http://schemas.microsoft.com/office/drawing/2014/main" id="{FE52478C-6D05-482C-B9D9-A3B6C9A8F932}"/>
              </a:ext>
            </a:extLst>
          </p:cNvPr>
          <p:cNvSpPr txBox="1"/>
          <p:nvPr/>
        </p:nvSpPr>
        <p:spPr>
          <a:xfrm>
            <a:off x="2135154" y="2387270"/>
            <a:ext cx="2515680" cy="380480"/>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2019</a:t>
            </a:r>
            <a:r>
              <a:rPr lang="ja-JP" altLang="en-US" sz="1000" dirty="0"/>
              <a:t>年度までは全国平均（白抜き○）、</a:t>
            </a:r>
            <a:endParaRPr lang="en-US" altLang="ja-JP" sz="1000" dirty="0"/>
          </a:p>
          <a:p>
            <a:r>
              <a:rPr lang="en-US" altLang="ja-JP" sz="1000" dirty="0"/>
              <a:t>2020</a:t>
            </a:r>
            <a:r>
              <a:rPr lang="ja-JP" altLang="en-US" sz="1000" dirty="0"/>
              <a:t>年度以降は大阪府域の割合（青塗り</a:t>
            </a:r>
            <a:r>
              <a:rPr lang="ja-JP" altLang="en-US" sz="1000" dirty="0">
                <a:solidFill>
                  <a:schemeClr val="accent1"/>
                </a:solidFill>
              </a:rPr>
              <a:t>●</a:t>
            </a:r>
            <a:r>
              <a:rPr lang="ja-JP" altLang="en-US" sz="1000" dirty="0"/>
              <a:t>）</a:t>
            </a:r>
          </a:p>
        </p:txBody>
      </p:sp>
      <p:sp>
        <p:nvSpPr>
          <p:cNvPr id="24" name="テキスト ボックス 23">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smtClean="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千</a:t>
            </a:r>
            <a:r>
              <a:rPr lang="en-US" altLang="ja-JP" sz="1200" dirty="0" smtClean="0">
                <a:latin typeface="ＭＳ ゴシック" panose="020B0609070205080204" pitchFamily="49" charset="-128"/>
                <a:ea typeface="ＭＳ ゴシック" panose="020B0609070205080204" pitchFamily="49" charset="-128"/>
              </a:rPr>
              <a:t>kW</a:t>
            </a:r>
            <a:r>
              <a:rPr lang="en-US" altLang="ja-JP" sz="1200" dirty="0">
                <a:latin typeface="ＭＳ ゴシック" panose="020B0609070205080204" pitchFamily="49" charset="-128"/>
                <a:ea typeface="ＭＳ ゴシック" panose="020B0609070205080204" pitchFamily="49" charset="-128"/>
              </a:rPr>
              <a:t>]</a:t>
            </a:r>
            <a:endParaRPr kumimoji="1" lang="ja-JP" altLang="en-US" sz="1200" dirty="0">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32" name="直線コネクタ 31">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33" name="直線コネクタ 32">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3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74</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5667" y="576242"/>
            <a:ext cx="9894666" cy="6175783"/>
          </a:xfrm>
          <a:prstGeom prst="rect">
            <a:avLst/>
          </a:prstGeom>
        </p:spPr>
      </p:pic>
    </p:spTree>
    <p:extLst>
      <p:ext uri="{BB962C8B-B14F-4D97-AF65-F5344CB8AC3E}">
        <p14:creationId xmlns:p14="http://schemas.microsoft.com/office/powerpoint/2010/main" val="4211879876"/>
      </p:ext>
    </p:extLst>
  </p:cSld>
  <p:clrMapOvr>
    <a:masterClrMapping/>
  </p:clrMapOvr>
  <p:extLst mod="1">
    <p:ext uri="{6950BFC3-D8DA-4A85-94F7-54DA5524770B}">
      <p188:commentRel xmlns:p188="http://schemas.microsoft.com/office/powerpoint/2018/8/main" xmlns="" r:id="rId6"/>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2" name="テキスト ボックス 1"/>
          <p:cNvSpPr txBox="1"/>
          <p:nvPr/>
        </p:nvSpPr>
        <p:spPr>
          <a:xfrm>
            <a:off x="815927" y="6383438"/>
            <a:ext cx="378246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年度の府内総生産は、前年度比＋</a:t>
            </a:r>
            <a:r>
              <a:rPr lang="en-US" altLang="ja-JP" dirty="0">
                <a:latin typeface="Meiryo UI" panose="020B0604030504040204" pitchFamily="50" charset="-128"/>
                <a:ea typeface="Meiryo UI" panose="020B0604030504040204" pitchFamily="50" charset="-128"/>
              </a:rPr>
              <a:t>0.1%</a:t>
            </a:r>
            <a:r>
              <a:rPr lang="ja-JP" altLang="en-US" dirty="0">
                <a:latin typeface="Meiryo UI" panose="020B0604030504040204" pitchFamily="50" charset="-128"/>
                <a:ea typeface="Meiryo UI" panose="020B0604030504040204" pitchFamily="50" charset="-128"/>
              </a:rPr>
              <a:t>です。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府内総生産の全国シェアも前年並みです。</a:t>
            </a:r>
          </a:p>
        </p:txBody>
      </p:sp>
      <p:cxnSp>
        <p:nvCxnSpPr>
          <p:cNvPr id="9" name="直線コネクタ 8">
            <a:extLst>
              <a:ext uri="{FF2B5EF4-FFF2-40B4-BE49-F238E27FC236}">
                <a16:creationId xmlns:a16="http://schemas.microsoft.com/office/drawing/2014/main" id="{44CC639F-6444-4685-BD11-CF95C933605F}"/>
              </a:ext>
            </a:extLst>
          </p:cNvPr>
          <p:cNvCxnSpPr/>
          <p:nvPr/>
        </p:nvCxnSpPr>
        <p:spPr>
          <a:xfrm flipH="1">
            <a:off x="0" y="3757671"/>
            <a:ext cx="4948042"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1" name="直線コネクタ 10">
            <a:extLst>
              <a:ext uri="{FF2B5EF4-FFF2-40B4-BE49-F238E27FC236}">
                <a16:creationId xmlns:a16="http://schemas.microsoft.com/office/drawing/2014/main" id="{C1048927-E784-4FB2-92EB-698E24A88D8B}"/>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14" name="テキスト ボックス 13">
            <a:extLst>
              <a:ext uri="{FF2B5EF4-FFF2-40B4-BE49-F238E27FC236}">
                <a16:creationId xmlns:a16="http://schemas.microsoft.com/office/drawing/2014/main" id="{FB258942-64DE-4233-B8A5-226F800419E7}"/>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EE423F81-6DDA-4163-986B-848A00773551}"/>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兆円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5087495" y="853047"/>
            <a:ext cx="4707454" cy="5408053"/>
          </a:xfrm>
          <a:prstGeom prst="rect">
            <a:avLst/>
          </a:prstGeom>
          <a:noFill/>
          <a:ln w="3175">
            <a:solidFill>
              <a:schemeClr val="bg1">
                <a:lumMod val="75000"/>
              </a:schemeClr>
            </a:solidFill>
            <a:prstDash val="dash"/>
          </a:ln>
        </p:spPr>
        <p:txBody>
          <a:bodyPr wrap="square" rtlCol="0">
            <a:noAutofit/>
          </a:bodyPr>
          <a:lstStyle/>
          <a:p>
            <a:r>
              <a:rPr kumimoji="1" lang="ja-JP" altLang="en-US" sz="1400" dirty="0" smtClean="0">
                <a:latin typeface="Meiryo UI" panose="020B0604030504040204" pitchFamily="50" charset="-128"/>
                <a:ea typeface="Meiryo UI" panose="020B0604030504040204" pitchFamily="50" charset="-128"/>
              </a:rPr>
              <a:t>出典</a:t>
            </a:r>
            <a:endParaRPr kumimoji="1" lang="en-US" altLang="ja-JP" sz="14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＜自立・分散エネルギー導入量、</a:t>
            </a:r>
            <a:r>
              <a:rPr lang="zh-TW" altLang="en-US" sz="1000" dirty="0">
                <a:latin typeface="Meiryo UI" panose="020B0604030504040204" pitchFamily="50" charset="-128"/>
                <a:ea typeface="Meiryo UI" panose="020B0604030504040204" pitchFamily="50" charset="-128"/>
              </a:rPr>
              <a:t>住宅用太陽光発電</a:t>
            </a:r>
            <a:r>
              <a:rPr lang="zh-TW" altLang="en-US" sz="1000" dirty="0" smtClean="0">
                <a:latin typeface="Meiryo UI" panose="020B0604030504040204" pitchFamily="50" charset="-128"/>
                <a:ea typeface="Meiryo UI" panose="020B0604030504040204" pitchFamily="50" charset="-128"/>
              </a:rPr>
              <a:t>導入量</a:t>
            </a:r>
            <a:r>
              <a:rPr lang="ja-JP" altLang="en-US" sz="1000" dirty="0" err="1"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非</a:t>
            </a:r>
            <a:r>
              <a:rPr lang="zh-TW" altLang="en-US" sz="1000" dirty="0" smtClean="0">
                <a:latin typeface="Meiryo UI" panose="020B0604030504040204" pitchFamily="50" charset="-128"/>
                <a:ea typeface="Meiryo UI" panose="020B0604030504040204" pitchFamily="50" charset="-128"/>
              </a:rPr>
              <a:t>住宅用</a:t>
            </a:r>
            <a:r>
              <a:rPr lang="zh-TW" altLang="en-US" sz="1000" dirty="0">
                <a:latin typeface="Meiryo UI" panose="020B0604030504040204" pitchFamily="50" charset="-128"/>
                <a:ea typeface="Meiryo UI" panose="020B0604030504040204" pitchFamily="50" charset="-128"/>
              </a:rPr>
              <a:t>太陽光発電</a:t>
            </a:r>
            <a:r>
              <a:rPr lang="zh-TW" altLang="en-US" sz="1000" dirty="0" smtClean="0">
                <a:latin typeface="Meiryo UI" panose="020B0604030504040204" pitchFamily="50" charset="-128"/>
                <a:ea typeface="Meiryo UI" panose="020B0604030504040204" pitchFamily="50" charset="-128"/>
              </a:rPr>
              <a:t>導入量</a:t>
            </a:r>
            <a:r>
              <a:rPr lang="ja-JP" altLang="en-US" sz="1000" dirty="0" smtClean="0">
                <a:latin typeface="Meiryo UI" panose="020B0604030504040204" pitchFamily="50" charset="-128"/>
                <a:ea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・固定</a:t>
            </a:r>
            <a:r>
              <a:rPr lang="ja-JP" altLang="en-US" sz="1000" dirty="0">
                <a:latin typeface="Meiryo UI" panose="020B0604030504040204" pitchFamily="50" charset="-128"/>
                <a:ea typeface="Meiryo UI" panose="020B0604030504040204" pitchFamily="50" charset="-128"/>
              </a:rPr>
              <a:t>価格</a:t>
            </a:r>
            <a:r>
              <a:rPr lang="ja-JP" altLang="en-US" sz="1000" dirty="0" smtClean="0">
                <a:latin typeface="Meiryo UI" panose="020B0604030504040204" pitchFamily="50" charset="-128"/>
                <a:ea typeface="Meiryo UI" panose="020B0604030504040204" pitchFamily="50" charset="-128"/>
              </a:rPr>
              <a:t>買取制度</a:t>
            </a:r>
            <a:r>
              <a:rPr lang="ja-JP" altLang="en-US" sz="1000" dirty="0">
                <a:latin typeface="Meiryo UI" panose="020B0604030504040204" pitchFamily="50" charset="-128"/>
                <a:ea typeface="Meiryo UI" panose="020B0604030504040204" pitchFamily="50" charset="-128"/>
              </a:rPr>
              <a:t>情報公開用ウェブサイト（資源エネルギー庁）</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＜再エネ</a:t>
            </a:r>
            <a:r>
              <a:rPr lang="ja-JP" altLang="en-US" sz="1000" dirty="0">
                <a:latin typeface="Meiryo UI" panose="020B0604030504040204" pitchFamily="50" charset="-128"/>
                <a:ea typeface="Meiryo UI" panose="020B0604030504040204" pitchFamily="50" charset="-128"/>
              </a:rPr>
              <a:t>利用率、再エネ電気</a:t>
            </a:r>
            <a:r>
              <a:rPr lang="ja-JP" altLang="en-US" sz="1000" dirty="0" smtClean="0">
                <a:latin typeface="Meiryo UI" panose="020B0604030504040204" pitchFamily="50" charset="-128"/>
                <a:ea typeface="Meiryo UI" panose="020B0604030504040204" pitchFamily="50" charset="-128"/>
              </a:rPr>
              <a:t>利用量＞</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・固定</a:t>
            </a:r>
            <a:r>
              <a:rPr lang="ja-JP" altLang="en-US" sz="1000" dirty="0">
                <a:latin typeface="Meiryo UI" panose="020B0604030504040204" pitchFamily="50" charset="-128"/>
                <a:ea typeface="Meiryo UI" panose="020B0604030504040204" pitchFamily="50" charset="-128"/>
              </a:rPr>
              <a:t>価格</a:t>
            </a:r>
            <a:r>
              <a:rPr lang="ja-JP" altLang="en-US" sz="1000" dirty="0" smtClean="0">
                <a:latin typeface="Meiryo UI" panose="020B0604030504040204" pitchFamily="50" charset="-128"/>
                <a:ea typeface="Meiryo UI" panose="020B0604030504040204" pitchFamily="50" charset="-128"/>
              </a:rPr>
              <a:t>買取制度</a:t>
            </a:r>
            <a:r>
              <a:rPr lang="ja-JP" altLang="en-US" sz="1000" dirty="0">
                <a:latin typeface="Meiryo UI" panose="020B0604030504040204" pitchFamily="50" charset="-128"/>
                <a:ea typeface="Meiryo UI" panose="020B0604030504040204" pitchFamily="50" charset="-128"/>
              </a:rPr>
              <a:t>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都道府県</a:t>
            </a:r>
            <a:r>
              <a:rPr lang="zh-TW" altLang="en-US" sz="1000" dirty="0">
                <a:latin typeface="Meiryo UI" panose="020B0604030504040204" pitchFamily="50" charset="-128"/>
                <a:ea typeface="Meiryo UI" panose="020B0604030504040204" pitchFamily="50" charset="-128"/>
              </a:rPr>
              <a:t>別電力需要</a:t>
            </a:r>
            <a:r>
              <a:rPr lang="zh-TW" altLang="en-US" sz="1000" dirty="0" smtClean="0">
                <a:latin typeface="Meiryo UI" panose="020B0604030504040204" pitchFamily="50" charset="-128"/>
                <a:ea typeface="Meiryo UI" panose="020B0604030504040204" pitchFamily="50" charset="-128"/>
              </a:rPr>
              <a:t>実績</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資源エネルギー庁） </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zh-TW" sz="1000" dirty="0" smtClean="0">
                <a:latin typeface="Meiryo UI" panose="020B0604030504040204" pitchFamily="50" charset="-128"/>
                <a:ea typeface="Meiryo UI" panose="020B0604030504040204" pitchFamily="50" charset="-128"/>
              </a:rPr>
              <a:t>JEPX</a:t>
            </a:r>
            <a:r>
              <a:rPr lang="zh-TW" altLang="en-US" sz="1000" dirty="0">
                <a:latin typeface="Meiryo UI" panose="020B0604030504040204" pitchFamily="50" charset="-128"/>
                <a:ea typeface="Meiryo UI" panose="020B0604030504040204" pitchFamily="50" charset="-128"/>
              </a:rPr>
              <a:t>非化石価値取引</a:t>
            </a:r>
            <a:r>
              <a:rPr lang="zh-TW" altLang="en-US" sz="1000" dirty="0" smtClean="0">
                <a:latin typeface="Meiryo UI" panose="020B0604030504040204" pitchFamily="50" charset="-128"/>
                <a:ea typeface="Meiryo UI" panose="020B0604030504040204" pitchFamily="50" charset="-128"/>
              </a:rPr>
              <a:t>市場</a:t>
            </a:r>
            <a:r>
              <a:rPr lang="ja-JP" altLang="en-US" sz="1000" dirty="0" smtClean="0">
                <a:latin typeface="Meiryo UI" panose="020B0604030504040204" pitchFamily="50" charset="-128"/>
                <a:ea typeface="Meiryo UI" panose="020B0604030504040204" pitchFamily="50" charset="-128"/>
              </a:rPr>
              <a:t>取引結果（</a:t>
            </a:r>
            <a:r>
              <a:rPr lang="zh-TW" altLang="en-US" sz="1000" dirty="0">
                <a:latin typeface="Meiryo UI" panose="020B0604030504040204" pitchFamily="50" charset="-128"/>
                <a:ea typeface="Meiryo UI" panose="020B0604030504040204" pitchFamily="50" charset="-128"/>
              </a:rPr>
              <a:t>一般社団法人 日本卸電力取引所</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・当社</a:t>
            </a:r>
            <a:r>
              <a:rPr lang="ja-JP" altLang="en-US" sz="1000" dirty="0">
                <a:latin typeface="Meiryo UI" panose="020B0604030504040204" pitchFamily="50" charset="-128"/>
                <a:ea typeface="Meiryo UI" panose="020B0604030504040204" pitchFamily="50" charset="-128"/>
              </a:rPr>
              <a:t>の電源構成比・非化石証書使用状況（</a:t>
            </a:r>
            <a:r>
              <a:rPr lang="ja-JP" altLang="en-US" sz="1000" dirty="0" smtClean="0">
                <a:latin typeface="Meiryo UI" panose="020B0604030504040204" pitchFamily="50" charset="-128"/>
                <a:ea typeface="Meiryo UI" panose="020B0604030504040204" pitchFamily="50" charset="-128"/>
              </a:rPr>
              <a:t>関西電力株式会社）</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電力</a:t>
            </a:r>
            <a:r>
              <a:rPr lang="zh-TW" altLang="en-US" sz="1000" dirty="0">
                <a:latin typeface="Meiryo UI" panose="020B0604030504040204" pitchFamily="50" charset="-128"/>
                <a:ea typeface="Meiryo UI" panose="020B0604030504040204" pitchFamily="50" charset="-128"/>
              </a:rPr>
              <a:t>取引報</a:t>
            </a:r>
            <a:r>
              <a:rPr lang="zh-TW" altLang="en-US" sz="1000" dirty="0" smtClean="0">
                <a:latin typeface="Meiryo UI" panose="020B0604030504040204" pitchFamily="50" charset="-128"/>
                <a:ea typeface="Meiryo UI" panose="020B0604030504040204" pitchFamily="50" charset="-128"/>
              </a:rPr>
              <a:t>結果</a:t>
            </a:r>
            <a:r>
              <a:rPr lang="ja-JP" altLang="en-US" sz="1000" dirty="0">
                <a:latin typeface="Meiryo UI" panose="020B0604030504040204" pitchFamily="50" charset="-128"/>
                <a:ea typeface="Meiryo UI" panose="020B0604030504040204" pitchFamily="50" charset="-128"/>
              </a:rPr>
              <a:t>（電力・ガス取引監視等委員会</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＜エネルギー利用効率、</a:t>
            </a:r>
            <a:r>
              <a:rPr lang="ja-JP" altLang="en-US" sz="1000" dirty="0">
                <a:latin typeface="Meiryo UI" panose="020B0604030504040204" pitchFamily="50" charset="-128"/>
                <a:ea typeface="Meiryo UI" panose="020B0604030504040204" pitchFamily="50" charset="-128"/>
              </a:rPr>
              <a:t>府内総生産＞</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・大阪府域</a:t>
            </a:r>
            <a:r>
              <a:rPr lang="ja-JP" altLang="en-US" sz="1000" dirty="0">
                <a:latin typeface="Meiryo UI" panose="020B0604030504040204" pitchFamily="50" charset="-128"/>
                <a:ea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年度の温室効果ガス排出量について （</a:t>
            </a:r>
            <a:r>
              <a:rPr lang="ja-JP" altLang="en-US" sz="1000" dirty="0" smtClean="0">
                <a:latin typeface="Meiryo UI" panose="020B0604030504040204" pitchFamily="50" charset="-128"/>
                <a:ea typeface="Meiryo UI" panose="020B0604030504040204" pitchFamily="50" charset="-128"/>
              </a:rPr>
              <a:t>大阪府）</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・大阪府民経済計算（大阪府）</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＜大阪</a:t>
            </a:r>
            <a:r>
              <a:rPr lang="ja-JP" altLang="en-US" sz="1000" dirty="0">
                <a:latin typeface="Meiryo UI" panose="020B0604030504040204" pitchFamily="50" charset="-128"/>
                <a:ea typeface="Meiryo UI" panose="020B0604030504040204" pitchFamily="50" charset="-128"/>
              </a:rPr>
              <a:t>に本社を</a:t>
            </a:r>
            <a:r>
              <a:rPr lang="ja-JP" altLang="en-US" sz="1000" dirty="0" smtClean="0">
                <a:latin typeface="Meiryo UI" panose="020B0604030504040204" pitchFamily="50" charset="-128"/>
                <a:ea typeface="Meiryo UI" panose="020B0604030504040204" pitchFamily="50" charset="-128"/>
              </a:rPr>
              <a:t>有する再エネ</a:t>
            </a:r>
            <a:r>
              <a:rPr lang="ja-JP" altLang="en-US" sz="1000" dirty="0">
                <a:latin typeface="Meiryo UI" panose="020B0604030504040204" pitchFamily="50" charset="-128"/>
                <a:ea typeface="Meiryo UI" panose="020B0604030504040204" pitchFamily="50" charset="-128"/>
              </a:rPr>
              <a:t>電気利用表明事</a:t>
            </a:r>
            <a:r>
              <a:rPr lang="ja-JP" altLang="en-US" sz="1000" dirty="0" smtClean="0">
                <a:latin typeface="Meiryo UI" panose="020B0604030504040204" pitchFamily="50" charset="-128"/>
                <a:ea typeface="Meiryo UI" panose="020B0604030504040204" pitchFamily="50" charset="-128"/>
              </a:rPr>
              <a:t>業者＞</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・日本</a:t>
            </a:r>
            <a:r>
              <a:rPr lang="ja-JP" altLang="en-US" sz="1000" dirty="0">
                <a:latin typeface="Meiryo UI" panose="020B0604030504040204" pitchFamily="50" charset="-128"/>
                <a:ea typeface="Meiryo UI" panose="020B0604030504040204" pitchFamily="50" charset="-128"/>
              </a:rPr>
              <a:t>気候リーダーズ・</a:t>
            </a:r>
            <a:r>
              <a:rPr lang="ja-JP" altLang="en-US" sz="1000" dirty="0" smtClean="0">
                <a:latin typeface="Meiryo UI" panose="020B0604030504040204" pitchFamily="50" charset="-128"/>
                <a:ea typeface="Meiryo UI" panose="020B0604030504040204" pitchFamily="50" charset="-128"/>
              </a:rPr>
              <a:t>パートナーシップホームページ</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Science </a:t>
            </a:r>
            <a:r>
              <a:rPr lang="en-US" altLang="ja-JP" sz="1000" dirty="0">
                <a:latin typeface="Meiryo UI" panose="020B0604030504040204" pitchFamily="50" charset="-128"/>
                <a:ea typeface="Meiryo UI" panose="020B0604030504040204" pitchFamily="50" charset="-128"/>
              </a:rPr>
              <a:t>Based Targets </a:t>
            </a:r>
            <a:r>
              <a:rPr lang="en-US" altLang="ja-JP" sz="1000" dirty="0" smtClean="0">
                <a:latin typeface="Meiryo UI" panose="020B0604030504040204" pitchFamily="50" charset="-128"/>
                <a:ea typeface="Meiryo UI" panose="020B0604030504040204" pitchFamily="50" charset="-128"/>
              </a:rPr>
              <a:t>initiative</a:t>
            </a:r>
            <a:r>
              <a:rPr lang="ja-JP" altLang="en-US" sz="1000" dirty="0" smtClean="0">
                <a:latin typeface="Meiryo UI" panose="020B0604030504040204" pitchFamily="50" charset="-128"/>
                <a:ea typeface="Meiryo UI" panose="020B0604030504040204" pitchFamily="50" charset="-128"/>
              </a:rPr>
              <a:t>ホームページ</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再エネ</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宣言 </a:t>
            </a:r>
            <a:r>
              <a:rPr lang="en-US" altLang="ja-JP" sz="1000" dirty="0">
                <a:latin typeface="Meiryo UI" panose="020B0604030504040204" pitchFamily="50" charset="-128"/>
                <a:ea typeface="Meiryo UI" panose="020B0604030504040204" pitchFamily="50" charset="-128"/>
              </a:rPr>
              <a:t>RE Action</a:t>
            </a:r>
            <a:r>
              <a:rPr lang="ja-JP" altLang="en-US" sz="1000" dirty="0" smtClean="0">
                <a:latin typeface="Meiryo UI" panose="020B0604030504040204" pitchFamily="50" charset="-128"/>
                <a:ea typeface="Meiryo UI" panose="020B0604030504040204" pitchFamily="50" charset="-128"/>
              </a:rPr>
              <a:t>ホームページ</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＜府内総生産（建設業、製造業、農林水産業、鉱業）あたりのエネルギー消費量、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府内総生産（第</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次産業）あたりのエネルギー消費量、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世帯・</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人あたりのエネルギー消費量＞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・大阪府域</a:t>
            </a:r>
            <a:r>
              <a:rPr lang="ja-JP" altLang="en-US" sz="1000" dirty="0">
                <a:latin typeface="Meiryo UI" panose="020B0604030504040204" pitchFamily="50" charset="-128"/>
                <a:ea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＜非住宅</a:t>
            </a:r>
            <a:r>
              <a:rPr lang="ja-JP" altLang="en-US" sz="1000" dirty="0">
                <a:latin typeface="Meiryo UI" panose="020B0604030504040204" pitchFamily="50" charset="-128"/>
                <a:ea typeface="Meiryo UI" panose="020B0604030504040204" pitchFamily="50" charset="-128"/>
              </a:rPr>
              <a:t>建築物に占める新築</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割合＞</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・ネット</a:t>
            </a:r>
            <a:r>
              <a:rPr lang="ja-JP" altLang="en-US" sz="1000" dirty="0">
                <a:latin typeface="Meiryo UI" panose="020B0604030504040204" pitchFamily="50" charset="-128"/>
                <a:ea typeface="Meiryo UI" panose="020B0604030504040204" pitchFamily="50" charset="-128"/>
              </a:rPr>
              <a:t>・ゼロ・エネルギー・ビル実証事業調査発表会</a:t>
            </a:r>
            <a:r>
              <a:rPr lang="ja-JP" altLang="en-US" sz="1000" dirty="0" smtClean="0">
                <a:latin typeface="Meiryo UI" panose="020B0604030504040204" pitchFamily="50" charset="-128"/>
                <a:ea typeface="Meiryo UI" panose="020B0604030504040204" pitchFamily="50" charset="-128"/>
              </a:rPr>
              <a:t>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＜新築</a:t>
            </a:r>
            <a:r>
              <a:rPr lang="ja-JP" altLang="en-US" sz="1000" dirty="0">
                <a:latin typeface="Meiryo UI" panose="020B0604030504040204" pitchFamily="50" charset="-128"/>
                <a:ea typeface="Meiryo UI" panose="020B0604030504040204" pitchFamily="50" charset="-128"/>
              </a:rPr>
              <a:t>注文住宅に占める</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割合＞</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・ネット</a:t>
            </a:r>
            <a:r>
              <a:rPr lang="ja-JP" altLang="en-US" sz="1000" dirty="0">
                <a:latin typeface="Meiryo UI" panose="020B0604030504040204" pitchFamily="50" charset="-128"/>
                <a:ea typeface="Meiryo UI" panose="020B0604030504040204" pitchFamily="50" charset="-128"/>
              </a:rPr>
              <a:t>・ゼロ・エネルギー・ハウス実証</a:t>
            </a:r>
            <a:r>
              <a:rPr lang="ja-JP" altLang="en-US" sz="1000" dirty="0" smtClean="0">
                <a:latin typeface="Meiryo UI" panose="020B0604030504040204" pitchFamily="50" charset="-128"/>
                <a:ea typeface="Meiryo UI" panose="020B0604030504040204" pitchFamily="50" charset="-128"/>
              </a:rPr>
              <a:t>事業調査発表会資料（</a:t>
            </a:r>
            <a:r>
              <a:rPr lang="ja-JP" altLang="en-US" sz="1000" dirty="0">
                <a:latin typeface="Meiryo UI" panose="020B0604030504040204" pitchFamily="50" charset="-128"/>
                <a:ea typeface="Meiryo UI" panose="020B0604030504040204" pitchFamily="50" charset="-128"/>
              </a:rPr>
              <a:t>資源エネルギー庁</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spcBef>
                <a:spcPts val="600"/>
              </a:spcBef>
            </a:pPr>
            <a:r>
              <a:rPr lang="ja-JP" altLang="en-US" sz="1000" dirty="0" smtClean="0">
                <a:latin typeface="Meiryo UI" panose="020B0604030504040204" pitchFamily="50" charset="-128"/>
                <a:ea typeface="Meiryo UI" panose="020B0604030504040204" pitchFamily="50" charset="-128"/>
              </a:rPr>
              <a:t>＜</a:t>
            </a:r>
            <a:r>
              <a:rPr lang="zh-TW" altLang="en-US" sz="1000" dirty="0" smtClean="0">
                <a:latin typeface="Meiryo UI" panose="020B0604030504040204" pitchFamily="50" charset="-128"/>
                <a:ea typeface="Meiryo UI" panose="020B0604030504040204" pitchFamily="50" charset="-128"/>
              </a:rPr>
              <a:t>電気</a:t>
            </a:r>
            <a:r>
              <a:rPr lang="zh-TW" altLang="en-US" sz="1000" dirty="0">
                <a:latin typeface="Meiryo UI" panose="020B0604030504040204" pitchFamily="50" charset="-128"/>
                <a:ea typeface="Meiryo UI" panose="020B0604030504040204" pitchFamily="50" charset="-128"/>
              </a:rPr>
              <a:t>自動車</a:t>
            </a:r>
            <a:r>
              <a:rPr lang="zh-TW" altLang="en-US" sz="1000" dirty="0" smtClean="0">
                <a:latin typeface="Meiryo UI" panose="020B0604030504040204" pitchFamily="50" charset="-128"/>
                <a:ea typeface="Meiryo UI" panose="020B0604030504040204" pitchFamily="50" charset="-128"/>
              </a:rPr>
              <a:t>導入量</a:t>
            </a:r>
            <a:r>
              <a:rPr lang="ja-JP" altLang="en-US" sz="1000" dirty="0" err="1"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燃料電池自動車導入量＞</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・おおさか</a:t>
            </a:r>
            <a:r>
              <a:rPr lang="ja-JP" altLang="en-US" sz="1000" dirty="0">
                <a:latin typeface="Meiryo UI" panose="020B0604030504040204" pitchFamily="50" charset="-128"/>
                <a:ea typeface="Meiryo UI" panose="020B0604030504040204" pitchFamily="50" charset="-128"/>
              </a:rPr>
              <a:t>電動車普及</a:t>
            </a:r>
            <a:r>
              <a:rPr lang="ja-JP" altLang="en-US" sz="1000" dirty="0" smtClean="0">
                <a:latin typeface="Meiryo UI" panose="020B0604030504040204" pitchFamily="50" charset="-128"/>
                <a:ea typeface="Meiryo UI" panose="020B0604030504040204" pitchFamily="50" charset="-128"/>
              </a:rPr>
              <a:t>戦略（大阪府）</a:t>
            </a:r>
            <a:endParaRPr lang="en-US" altLang="ja-JP" sz="10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その他</a:t>
            </a:r>
            <a:r>
              <a:rPr lang="ja-JP" altLang="en-US" sz="1000" dirty="0">
                <a:latin typeface="Meiryo UI" panose="020B0604030504040204" pitchFamily="50" charset="-128"/>
                <a:ea typeface="Meiryo UI" panose="020B0604030504040204" pitchFamily="50" charset="-128"/>
              </a:rPr>
              <a:t>、大阪府大阪市による独自調査データ</a:t>
            </a:r>
            <a:endParaRPr kumimoji="1" lang="ja-JP" altLang="en-US" sz="16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23881" y="627186"/>
            <a:ext cx="4877223" cy="6230652"/>
          </a:xfrm>
          <a:prstGeom prst="rect">
            <a:avLst/>
          </a:prstGeom>
        </p:spPr>
      </p:pic>
    </p:spTree>
    <p:extLst>
      <p:ext uri="{BB962C8B-B14F-4D97-AF65-F5344CB8AC3E}">
        <p14:creationId xmlns:p14="http://schemas.microsoft.com/office/powerpoint/2010/main" val="1343400912"/>
      </p:ext>
    </p:extLst>
  </p:cSld>
  <p:clrMapOvr>
    <a:masterClrMapping/>
  </p:clrMapOvr>
  <p:extLst mod="1">
    <p:ext uri="{6950BFC3-D8DA-4A85-94F7-54DA5524770B}">
      <p188:commentRel xmlns:p188="http://schemas.microsoft.com/office/powerpoint/2018/8/main" xmlns=""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7988" y="1768878"/>
            <a:ext cx="9640358" cy="5002694"/>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02750" y="1512412"/>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5059666" y="5348286"/>
            <a:ext cx="4724099" cy="1477328"/>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再生可能エネルギーの共同購入支援事業</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再エネ</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電力調達マッチング事業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改正温暖化防止条例に基づく事業者の取組みの促進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小売電気事業者による</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報告</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CB2210E3-180E-4CED-B983-279A156C6C46}"/>
              </a:ext>
            </a:extLst>
          </p:cNvPr>
          <p:cNvSpPr/>
          <p:nvPr/>
        </p:nvSpPr>
        <p:spPr>
          <a:xfrm>
            <a:off x="92569" y="2250883"/>
            <a:ext cx="4710122" cy="4453527"/>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099002" y="2167271"/>
            <a:ext cx="4580266" cy="286232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300" spc="-100" dirty="0" smtClean="0">
                <a:latin typeface="Meiryo UI" pitchFamily="50" charset="-128"/>
                <a:ea typeface="Meiryo UI" pitchFamily="50" charset="-128"/>
                <a:cs typeface="Meiryo UI"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5070765" y="1925937"/>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74269" y="1953952"/>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■太陽光発電の普及促進</a:t>
            </a:r>
          </a:p>
        </p:txBody>
      </p:sp>
      <p:sp>
        <p:nvSpPr>
          <p:cNvPr id="34" name="円/楕円 21">
            <a:extLst>
              <a:ext uri="{FF2B5EF4-FFF2-40B4-BE49-F238E27FC236}">
                <a16:creationId xmlns:a16="http://schemas.microsoft.com/office/drawing/2014/main" id="{4BD1390C-76DC-4E6A-A195-5559F5E5BB09}"/>
              </a:ext>
            </a:extLst>
          </p:cNvPr>
          <p:cNvSpPr/>
          <p:nvPr/>
        </p:nvSpPr>
        <p:spPr>
          <a:xfrm>
            <a:off x="5130992" y="5422158"/>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5033574" y="5034938"/>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297267" y="2235157"/>
            <a:ext cx="721681" cy="4478149"/>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a:extLst>
              <a:ext uri="{FF2B5EF4-FFF2-40B4-BE49-F238E27FC236}">
                <a16:creationId xmlns:a16="http://schemas.microsoft.com/office/drawing/2014/main" id="{6DCF727F-F55F-41C8-A8AD-2A09AF32A897}"/>
              </a:ext>
            </a:extLst>
          </p:cNvPr>
          <p:cNvSpPr/>
          <p:nvPr/>
        </p:nvSpPr>
        <p:spPr>
          <a:xfrm>
            <a:off x="9058620" y="2189970"/>
            <a:ext cx="741290" cy="2862322"/>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26,27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B591587E-4CFD-42FA-827C-7FCB70FFE08F}"/>
              </a:ext>
            </a:extLst>
          </p:cNvPr>
          <p:cNvSpPr/>
          <p:nvPr/>
        </p:nvSpPr>
        <p:spPr>
          <a:xfrm>
            <a:off x="9046841" y="5353089"/>
            <a:ext cx="778749" cy="1246495"/>
          </a:xfrm>
          <a:prstGeom prst="rect">
            <a:avLst/>
          </a:prstGeom>
        </p:spPr>
        <p:txBody>
          <a:bodyPr wrap="square">
            <a:spAutoFit/>
          </a:bodyPr>
          <a:lstStyle/>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34</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17988" y="591582"/>
            <a:ext cx="9639587" cy="810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04400"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86740" y="1060510"/>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6E388BB0-9C4C-4651-8121-1A4E844CD3A8}"/>
              </a:ext>
            </a:extLst>
          </p:cNvPr>
          <p:cNvSpPr/>
          <p:nvPr/>
        </p:nvSpPr>
        <p:spPr>
          <a:xfrm>
            <a:off x="4994565" y="1059818"/>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12,13</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1">
            <a:extLst>
              <a:ext uri="{FF2B5EF4-FFF2-40B4-BE49-F238E27FC236}">
                <a16:creationId xmlns:a16="http://schemas.microsoft.com/office/drawing/2014/main" id="{4BD1390C-76DC-4E6A-A195-5559F5E5BB09}"/>
              </a:ext>
            </a:extLst>
          </p:cNvPr>
          <p:cNvSpPr/>
          <p:nvPr/>
        </p:nvSpPr>
        <p:spPr>
          <a:xfrm>
            <a:off x="5130992" y="655523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228351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92262" y="1408261"/>
            <a:ext cx="4461833" cy="1323439"/>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改正温暖化防止条例に基づく事業者の取組みの促進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43225712-CFFB-42FA-B69F-4410180259AC}"/>
              </a:ext>
            </a:extLst>
          </p:cNvPr>
          <p:cNvSpPr/>
          <p:nvPr/>
        </p:nvSpPr>
        <p:spPr>
          <a:xfrm>
            <a:off x="5056707" y="3005407"/>
            <a:ext cx="4173669" cy="2759730"/>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幼児環境教育の推進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燃料</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電池自動車を活用した環境教育の</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ナッジを活用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した省エネの推進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15">
            <a:extLst>
              <a:ext uri="{FF2B5EF4-FFF2-40B4-BE49-F238E27FC236}">
                <a16:creationId xmlns:a16="http://schemas.microsoft.com/office/drawing/2014/main" id="{DB65A964-889D-4984-B469-3C34AAF173B6}"/>
              </a:ext>
            </a:extLst>
          </p:cNvPr>
          <p:cNvSpPr/>
          <p:nvPr/>
        </p:nvSpPr>
        <p:spPr>
          <a:xfrm>
            <a:off x="105690" y="2670226"/>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1" name="角丸四角形 16">
            <a:extLst>
              <a:ext uri="{FF2B5EF4-FFF2-40B4-BE49-F238E27FC236}">
                <a16:creationId xmlns:a16="http://schemas.microsoft.com/office/drawing/2014/main" id="{7B60049D-23E5-43EA-BEC3-2D72B0143F93}"/>
              </a:ext>
            </a:extLst>
          </p:cNvPr>
          <p:cNvSpPr/>
          <p:nvPr/>
        </p:nvSpPr>
        <p:spPr>
          <a:xfrm>
            <a:off x="87917" y="1073781"/>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92702" y="5520586"/>
            <a:ext cx="4461393" cy="1323439"/>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a:t>
            </a:r>
            <a:r>
              <a:rPr lang="ja-JP" altLang="en-US" sz="1300" spc="-100" dirty="0" smtClean="0">
                <a:latin typeface="Meiryo UI" panose="020B0604030504040204" pitchFamily="50" charset="-128"/>
                <a:ea typeface="Meiryo UI" panose="020B0604030504040204" pitchFamily="50" charset="-128"/>
                <a:cs typeface="Meiryo UI" panose="020B0604030504040204" pitchFamily="50" charset="-128"/>
              </a:rPr>
              <a:t>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おおさか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気候変動対策</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賞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94232" y="5206105"/>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44" name="角丸四角形 22">
            <a:extLst>
              <a:ext uri="{FF2B5EF4-FFF2-40B4-BE49-F238E27FC236}">
                <a16:creationId xmlns:a16="http://schemas.microsoft.com/office/drawing/2014/main" id="{E12523D2-1674-49EA-9BDC-99D152A3402E}"/>
              </a:ext>
            </a:extLst>
          </p:cNvPr>
          <p:cNvSpPr/>
          <p:nvPr/>
        </p:nvSpPr>
        <p:spPr>
          <a:xfrm>
            <a:off x="5027883" y="1128125"/>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5" name="角丸四角形 23">
            <a:extLst>
              <a:ext uri="{FF2B5EF4-FFF2-40B4-BE49-F238E27FC236}">
                <a16:creationId xmlns:a16="http://schemas.microsoft.com/office/drawing/2014/main" id="{37CF5EB1-1220-4BCE-975C-AB0E713F5CD3}"/>
              </a:ext>
            </a:extLst>
          </p:cNvPr>
          <p:cNvSpPr/>
          <p:nvPr/>
        </p:nvSpPr>
        <p:spPr>
          <a:xfrm>
            <a:off x="5027883" y="2707634"/>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96658" y="3042756"/>
            <a:ext cx="4461833" cy="2144177"/>
          </a:xfrm>
          <a:prstGeom prst="rect">
            <a:avLst/>
          </a:prstGeom>
        </p:spPr>
        <p:txBody>
          <a:bodyPr wrap="square">
            <a:spAutoFit/>
          </a:bodyPr>
          <a:lstStyle/>
          <a:p>
            <a:pPr marL="174625" indent="-174625">
              <a:lnSpc>
                <a:spcPts val="16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改正</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温暖化防止条例に基づく事業者の取組みの促進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a:extLst>
              <a:ext uri="{FF2B5EF4-FFF2-40B4-BE49-F238E27FC236}">
                <a16:creationId xmlns:a16="http://schemas.microsoft.com/office/drawing/2014/main" id="{6E388BB0-9C4C-4651-8121-1A4E844CD3A8}"/>
              </a:ext>
            </a:extLst>
          </p:cNvPr>
          <p:cNvSpPr/>
          <p:nvPr/>
        </p:nvSpPr>
        <p:spPr>
          <a:xfrm>
            <a:off x="5054086" y="1413057"/>
            <a:ext cx="4176290" cy="111825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に係る普及促進事業　・・・・・・・・・・・・・・・・・・</a:t>
            </a:r>
          </a:p>
        </p:txBody>
      </p:sp>
      <p:sp>
        <p:nvSpPr>
          <p:cNvPr id="50" name="正方形/長方形 49">
            <a:extLst>
              <a:ext uri="{FF2B5EF4-FFF2-40B4-BE49-F238E27FC236}">
                <a16:creationId xmlns:a16="http://schemas.microsoft.com/office/drawing/2014/main" id="{4442332E-CAF2-4CBA-9847-BAB59914E68A}"/>
              </a:ext>
            </a:extLst>
          </p:cNvPr>
          <p:cNvSpPr/>
          <p:nvPr/>
        </p:nvSpPr>
        <p:spPr>
          <a:xfrm>
            <a:off x="4418363" y="1402860"/>
            <a:ext cx="700992" cy="1323439"/>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F5A2C841-2522-49DD-8780-188D90DDF911}"/>
              </a:ext>
            </a:extLst>
          </p:cNvPr>
          <p:cNvSpPr/>
          <p:nvPr/>
        </p:nvSpPr>
        <p:spPr>
          <a:xfrm>
            <a:off x="4418363" y="3064967"/>
            <a:ext cx="656551" cy="2144177"/>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26,27</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31615" y="5539119"/>
            <a:ext cx="494881" cy="1323439"/>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41</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1939A61E-46F4-45B5-8B6B-FB32A4ABE739}"/>
              </a:ext>
            </a:extLst>
          </p:cNvPr>
          <p:cNvSpPr/>
          <p:nvPr/>
        </p:nvSpPr>
        <p:spPr>
          <a:xfrm>
            <a:off x="9106340" y="1393336"/>
            <a:ext cx="587648" cy="1118255"/>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1006" y="3000508"/>
            <a:ext cx="672626" cy="2759730"/>
          </a:xfrm>
          <a:prstGeom prst="rect">
            <a:avLst/>
          </a:prstGeom>
        </p:spPr>
        <p:txBody>
          <a:bodyPr wrap="square">
            <a:spAutoFit/>
          </a:bodyPr>
          <a:lstStyle/>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48</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49</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52</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53</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54</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1">
            <a:extLst>
              <a:ext uri="{FF2B5EF4-FFF2-40B4-BE49-F238E27FC236}">
                <a16:creationId xmlns:a16="http://schemas.microsoft.com/office/drawing/2014/main" id="{58926270-8435-4F12-94CB-49ACB392DC71}"/>
              </a:ext>
            </a:extLst>
          </p:cNvPr>
          <p:cNvSpPr/>
          <p:nvPr/>
        </p:nvSpPr>
        <p:spPr>
          <a:xfrm>
            <a:off x="5119355" y="405708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208097347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37547</TotalTime>
  <Words>30193</Words>
  <Application>Microsoft Office PowerPoint</Application>
  <PresentationFormat>A4 210 x 297 mm</PresentationFormat>
  <Paragraphs>3361</Paragraphs>
  <Slides>76</Slides>
  <Notes>36</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76</vt:i4>
      </vt:variant>
    </vt:vector>
  </HeadingPairs>
  <TitlesOfParts>
    <vt:vector size="93" baseType="lpstr">
      <vt:lpstr>Calibri 本文</vt:lpstr>
      <vt:lpstr>HGP創英角ｺﾞｼｯｸUB</vt:lpstr>
      <vt:lpstr>HG丸ｺﾞｼｯｸM-PRO</vt:lpstr>
      <vt:lpstr>Meiryo UI</vt:lpstr>
      <vt:lpstr>ＭＳ Ｐゴシック</vt:lpstr>
      <vt:lpstr>ＭＳ Ｐ明朝</vt:lpstr>
      <vt:lpstr>ＭＳ ゴシック</vt:lpstr>
      <vt:lpstr>ＭＳ 明朝</vt:lpstr>
      <vt:lpstr>メイリオ</vt:lpstr>
      <vt:lpstr>Arial</vt:lpstr>
      <vt:lpstr>Calibri</vt:lpstr>
      <vt:lpstr>Century</vt:lpstr>
      <vt:lpstr>Microsoft Himalaya</vt:lpstr>
      <vt:lpstr>Times New Roman</vt:lpstr>
      <vt:lpstr>Webdings</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中谷　泰治</cp:lastModifiedBy>
  <cp:revision>1406</cp:revision>
  <cp:lastPrinted>2022-02-18T10:13:20Z</cp:lastPrinted>
  <dcterms:created xsi:type="dcterms:W3CDTF">2014-02-03T04:47:03Z</dcterms:created>
  <dcterms:modified xsi:type="dcterms:W3CDTF">2022-02-24T12:03:29Z</dcterms:modified>
</cp:coreProperties>
</file>