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2"/>
  </p:notesMasterIdLst>
  <p:handoutMasterIdLst>
    <p:handoutMasterId r:id="rId43"/>
  </p:handoutMasterIdLst>
  <p:sldIdLst>
    <p:sldId id="256" r:id="rId2"/>
    <p:sldId id="332" r:id="rId3"/>
    <p:sldId id="410" r:id="rId4"/>
    <p:sldId id="258" r:id="rId5"/>
    <p:sldId id="367" r:id="rId6"/>
    <p:sldId id="512" r:id="rId7"/>
    <p:sldId id="526" r:id="rId8"/>
    <p:sldId id="513" r:id="rId9"/>
    <p:sldId id="514" r:id="rId10"/>
    <p:sldId id="515" r:id="rId11"/>
    <p:sldId id="480" r:id="rId12"/>
    <p:sldId id="516" r:id="rId13"/>
    <p:sldId id="517" r:id="rId14"/>
    <p:sldId id="518" r:id="rId15"/>
    <p:sldId id="535" r:id="rId16"/>
    <p:sldId id="542" r:id="rId17"/>
    <p:sldId id="532" r:id="rId18"/>
    <p:sldId id="320" r:id="rId19"/>
    <p:sldId id="430" r:id="rId20"/>
    <p:sldId id="487" r:id="rId21"/>
    <p:sldId id="388" r:id="rId22"/>
    <p:sldId id="521" r:id="rId23"/>
    <p:sldId id="522" r:id="rId24"/>
    <p:sldId id="523" r:id="rId25"/>
    <p:sldId id="540" r:id="rId26"/>
    <p:sldId id="541" r:id="rId27"/>
    <p:sldId id="525" r:id="rId28"/>
    <p:sldId id="511" r:id="rId29"/>
    <p:sldId id="506" r:id="rId30"/>
    <p:sldId id="423" r:id="rId31"/>
    <p:sldId id="505" r:id="rId32"/>
    <p:sldId id="507" r:id="rId33"/>
    <p:sldId id="335" r:id="rId34"/>
    <p:sldId id="524" r:id="rId35"/>
    <p:sldId id="536" r:id="rId36"/>
    <p:sldId id="510" r:id="rId37"/>
    <p:sldId id="277" r:id="rId38"/>
    <p:sldId id="394" r:id="rId39"/>
    <p:sldId id="538" r:id="rId40"/>
    <p:sldId id="539" r:id="rId4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8" autoAdjust="0"/>
    <p:restoredTop sz="97647" autoAdjust="0"/>
  </p:normalViewPr>
  <p:slideViewPr>
    <p:cSldViewPr snapToGrid="0">
      <p:cViewPr varScale="1">
        <p:scale>
          <a:sx n="71" d="100"/>
          <a:sy n="71" d="100"/>
        </p:scale>
        <p:origin x="-1104" y="-90"/>
      </p:cViewPr>
      <p:guideLst>
        <p:guide orient="horz" pos="2160"/>
        <p:guide pos="3120"/>
      </p:guideLst>
    </p:cSldViewPr>
  </p:slideViewPr>
  <p:notesTextViewPr>
    <p:cViewPr>
      <p:scale>
        <a:sx n="1" d="1"/>
        <a:sy n="1" d="1"/>
      </p:scale>
      <p:origin x="0" y="0"/>
    </p:cViewPr>
  </p:notesTextViewPr>
  <p:sorterViewPr>
    <p:cViewPr>
      <p:scale>
        <a:sx n="100" d="100"/>
        <a:sy n="100" d="100"/>
      </p:scale>
      <p:origin x="0" y="84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03" tIns="45705" rIns="91403"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3" y="0"/>
            <a:ext cx="2949575" cy="496888"/>
          </a:xfrm>
          <a:prstGeom prst="rect">
            <a:avLst/>
          </a:prstGeom>
        </p:spPr>
        <p:txBody>
          <a:bodyPr vert="horz" lIns="91403" tIns="45705" rIns="91403" bIns="45705" rtlCol="0"/>
          <a:lstStyle>
            <a:lvl1pPr algn="r">
              <a:defRPr sz="1200"/>
            </a:lvl1pPr>
          </a:lstStyle>
          <a:p>
            <a:fld id="{754D6AE8-8F66-4CB1-9FB2-59D48F5AD3D9}" type="datetimeFigureOut">
              <a:rPr kumimoji="1" lang="ja-JP" altLang="en-US" smtClean="0"/>
              <a:pPr/>
              <a:t>2017/6/26</a:t>
            </a:fld>
            <a:endParaRPr kumimoji="1" lang="ja-JP" altLang="en-US"/>
          </a:p>
        </p:txBody>
      </p:sp>
      <p:sp>
        <p:nvSpPr>
          <p:cNvPr id="4" name="フッター プレースホルダー 3"/>
          <p:cNvSpPr>
            <a:spLocks noGrp="1"/>
          </p:cNvSpPr>
          <p:nvPr>
            <p:ph type="ftr" sz="quarter" idx="2"/>
          </p:nvPr>
        </p:nvSpPr>
        <p:spPr>
          <a:xfrm>
            <a:off x="5" y="9440863"/>
            <a:ext cx="2949575" cy="496887"/>
          </a:xfrm>
          <a:prstGeom prst="rect">
            <a:avLst/>
          </a:prstGeom>
        </p:spPr>
        <p:txBody>
          <a:bodyPr vert="horz" lIns="91403" tIns="45705" rIns="91403"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3" y="9440863"/>
            <a:ext cx="2949575" cy="496887"/>
          </a:xfrm>
          <a:prstGeom prst="rect">
            <a:avLst/>
          </a:prstGeom>
        </p:spPr>
        <p:txBody>
          <a:bodyPr vert="horz" lIns="91403" tIns="45705" rIns="91403" bIns="45705"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8"/>
            <a:ext cx="2949788" cy="496967"/>
          </a:xfrm>
          <a:prstGeom prst="rect">
            <a:avLst/>
          </a:prstGeom>
        </p:spPr>
        <p:txBody>
          <a:bodyPr vert="horz" lIns="91398" tIns="45702" rIns="91398" bIns="457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8"/>
            <a:ext cx="2949788" cy="496967"/>
          </a:xfrm>
          <a:prstGeom prst="rect">
            <a:avLst/>
          </a:prstGeom>
        </p:spPr>
        <p:txBody>
          <a:bodyPr vert="horz" lIns="91398" tIns="45702" rIns="91398" bIns="45702" rtlCol="0"/>
          <a:lstStyle>
            <a:lvl1pPr algn="r">
              <a:defRPr sz="1200"/>
            </a:lvl1pPr>
          </a:lstStyle>
          <a:p>
            <a:fld id="{053C139E-BDA4-4D3D-AFA7-E87CA0FBBD34}" type="datetimeFigureOut">
              <a:rPr kumimoji="1" lang="ja-JP" altLang="en-US" smtClean="0"/>
              <a:pPr/>
              <a:t>2017/6/26</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398" tIns="45702" rIns="91398" bIns="45702"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98" tIns="45702" rIns="91398" bIns="4570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9440654"/>
            <a:ext cx="2949788" cy="496967"/>
          </a:xfrm>
          <a:prstGeom prst="rect">
            <a:avLst/>
          </a:prstGeom>
        </p:spPr>
        <p:txBody>
          <a:bodyPr vert="horz" lIns="91398" tIns="45702" rIns="91398" bIns="457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54"/>
            <a:ext cx="2949788" cy="496967"/>
          </a:xfrm>
          <a:prstGeom prst="rect">
            <a:avLst/>
          </a:prstGeom>
        </p:spPr>
        <p:txBody>
          <a:bodyPr vert="horz" lIns="91398" tIns="45702" rIns="91398" bIns="45702"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9CA69B-9478-4500-8BDB-6B7C31C0415A}" type="slidenum">
              <a:rPr kumimoji="1" lang="ja-JP" altLang="en-US" smtClean="0"/>
              <a:pPr/>
              <a:t>5</a:t>
            </a:fld>
            <a:endParaRPr kumimoji="1" lang="ja-JP" altLang="en-US"/>
          </a:p>
        </p:txBody>
      </p:sp>
    </p:spTree>
    <p:extLst>
      <p:ext uri="{BB962C8B-B14F-4D97-AF65-F5344CB8AC3E}">
        <p14:creationId xmlns:p14="http://schemas.microsoft.com/office/powerpoint/2010/main" val="297260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62442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44848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51887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62442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410235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97944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37</a:t>
            </a:fld>
            <a:endParaRPr kumimoji="1" lang="ja-JP" altLang="en-US"/>
          </a:p>
        </p:txBody>
      </p:sp>
    </p:spTree>
    <p:extLst>
      <p:ext uri="{BB962C8B-B14F-4D97-AF65-F5344CB8AC3E}">
        <p14:creationId xmlns:p14="http://schemas.microsoft.com/office/powerpoint/2010/main" val="204733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7196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3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8075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2017/6/26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DAD7D0-D978-4313-8FBA-A893F9BD8966}" type="datetimeFigureOut">
              <a:rPr kumimoji="1" lang="ja-JP" altLang="en-US" smtClean="0"/>
              <a:pPr/>
              <a:t>2017/6/26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DAD7D0-D978-4313-8FBA-A893F9BD8966}" type="datetimeFigureOut">
              <a:rPr kumimoji="1" lang="ja-JP" altLang="en-US" smtClean="0"/>
              <a:pPr/>
              <a:t>2017/6/26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DAD7D0-D978-4313-8FBA-A893F9BD8966}" type="datetimeFigureOut">
              <a:rPr kumimoji="1" lang="ja-JP" altLang="en-US" smtClean="0"/>
              <a:pPr/>
              <a:t>2017/6/26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2017/6/26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98832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2017/6/26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255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AD7D0-D978-4313-8FBA-A893F9BD8966}" type="datetimeFigureOut">
              <a:rPr kumimoji="1" lang="ja-JP" altLang="en-US" smtClean="0"/>
              <a:pPr/>
              <a:t>2017/6/26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image" Target="../media/image9.pn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rs.search.yahoo.co.jp/_ylt=A2RA0lk_3TFWPjoAP6KDTwx.;_ylu=X3oDMTFvbDhodnNmBHBhdHQDcmljaARwb3MDNARwcm9wA2lzZWFyY2gEcXADcWh2BHNjA0RSBHNlYwNzYwRzbGsDaW1n/SIG=16grrhqc4/EXP=1446209279/**http:/image.search.yahoo.co.jp/search?rkf=2&amp;ei=UTF-8&amp;p=%E5%B7%A5%E5%A0%B4+%E3%82%A4%E3%83%A9%E3%82%B9%E3%83%88+%E7%84%A1%E6%96%99"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52.png"/><Relationship Id="rId3" Type="http://schemas.openxmlformats.org/officeDocument/2006/relationships/image" Target="../media/image43.gif"/><Relationship Id="rId7" Type="http://schemas.openxmlformats.org/officeDocument/2006/relationships/image" Target="../media/image47.png"/><Relationship Id="rId12"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5.gif"/><Relationship Id="rId10" Type="http://schemas.openxmlformats.org/officeDocument/2006/relationships/image" Target="../media/image49.png"/><Relationship Id="rId4" Type="http://schemas.openxmlformats.org/officeDocument/2006/relationships/image" Target="../media/image44.gif"/><Relationship Id="rId9" Type="http://schemas.openxmlformats.org/officeDocument/2006/relationships/image" Target="../media/image48.png"/><Relationship Id="rId14" Type="http://schemas.openxmlformats.org/officeDocument/2006/relationships/image" Target="../media/image53.jpeg"/></Relationships>
</file>

<file path=ppt/slides/_rels/slide2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gif"/><Relationship Id="rId5" Type="http://schemas.openxmlformats.org/officeDocument/2006/relationships/image" Target="../media/image14.jpeg"/><Relationship Id="rId10" Type="http://schemas.openxmlformats.org/officeDocument/2006/relationships/image" Target="../media/image57.png"/><Relationship Id="rId4" Type="http://schemas.openxmlformats.org/officeDocument/2006/relationships/image" Target="../media/image10.emf"/><Relationship Id="rId9" Type="http://schemas.openxmlformats.org/officeDocument/2006/relationships/image" Target="../media/image56.wmf"/></Relationships>
</file>

<file path=ppt/slides/_rels/slide2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emf"/><Relationship Id="rId2" Type="http://schemas.openxmlformats.org/officeDocument/2006/relationships/image" Target="../media/image61.gif"/><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g"/><Relationship Id="rId4" Type="http://schemas.openxmlformats.org/officeDocument/2006/relationships/image" Target="../media/image70.jp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jp/url?url=http://bsoza.com/topic_05.htm&amp;rct=j&amp;frm=1&amp;q=&amp;esrc=s&amp;sa=U&amp;ved=0CBYQ9QEwAGoVChMIgO3-3O_rxgIVCCqUCh3u2gGV&amp;usg=AFQjCNEejjhKkh1haqtsyiv-dfAbkowlNg" TargetMode="External"/><Relationship Id="rId7" Type="http://schemas.openxmlformats.org/officeDocument/2006/relationships/image" Target="../media/image76.jp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5.png"/><Relationship Id="rId5" Type="http://schemas.microsoft.com/office/2007/relationships/hdphoto" Target="../media/hdphoto2.wdp"/><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g"/><Relationship Id="rId1" Type="http://schemas.openxmlformats.org/officeDocument/2006/relationships/slideLayout" Target="../slideLayouts/slideLayout2.xml"/><Relationship Id="rId4" Type="http://schemas.openxmlformats.org/officeDocument/2006/relationships/image" Target="../media/image81.jpg"/></Relationships>
</file>

<file path=ppt/slides/_rels/slide32.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emf"/><Relationship Id="rId4" Type="http://schemas.openxmlformats.org/officeDocument/2006/relationships/image" Target="../media/image96.png"/></Relationships>
</file>

<file path=ppt/slides/_rels/slide37.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5.png"/><Relationship Id="rId13" Type="http://schemas.microsoft.com/office/2007/relationships/hdphoto" Target="../media/hdphoto4.wdp"/><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8.png"/><Relationship Id="rId17" Type="http://schemas.openxmlformats.org/officeDocument/2006/relationships/image" Target="../media/image111.png"/><Relationship Id="rId2" Type="http://schemas.openxmlformats.org/officeDocument/2006/relationships/notesSlide" Target="../notesSlides/notesSlide9.xml"/><Relationship Id="rId16"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03.png"/><Relationship Id="rId11" Type="http://schemas.microsoft.com/office/2007/relationships/hdphoto" Target="../media/hdphoto3.wdp"/><Relationship Id="rId5" Type="http://schemas.openxmlformats.org/officeDocument/2006/relationships/image" Target="../media/image102.jpeg"/><Relationship Id="rId15" Type="http://schemas.microsoft.com/office/2007/relationships/hdphoto" Target="../media/hdphoto5.wdp"/><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0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1628800"/>
            <a:ext cx="9906000" cy="1728192"/>
          </a:xfrm>
          <a:solidFill>
            <a:srgbClr val="00B0F0"/>
          </a:solidFill>
        </p:spPr>
        <p:style>
          <a:lnRef idx="0">
            <a:schemeClr val="accent5"/>
          </a:lnRef>
          <a:fillRef idx="3">
            <a:schemeClr val="accent5"/>
          </a:fillRef>
          <a:effectRef idx="3">
            <a:schemeClr val="accent5"/>
          </a:effectRef>
          <a:fontRef idx="minor">
            <a:schemeClr val="lt1"/>
          </a:fontRef>
        </p:style>
        <p:txBody>
          <a:bodyPr>
            <a:normAutofit/>
          </a:bodyPr>
          <a:lstStyle/>
          <a:p>
            <a:r>
              <a:rPr lang="ja-JP" altLang="en-US" sz="2600" dirty="0" smtClean="0"/>
              <a:t>大阪府･大阪市で取組む</a:t>
            </a:r>
            <a:r>
              <a:rPr lang="en-US" altLang="ja-JP" sz="2800" dirty="0" smtClean="0"/>
              <a:t/>
            </a:r>
            <a:br>
              <a:rPr lang="en-US" altLang="ja-JP" sz="2800" dirty="0" smtClean="0"/>
            </a:br>
            <a:r>
              <a:rPr lang="ja-JP" altLang="en-US" sz="3600" dirty="0" smtClean="0"/>
              <a:t>エネルギー関連の施策事業集</a:t>
            </a:r>
            <a:r>
              <a:rPr lang="en-US" altLang="ja-JP" sz="3600" dirty="0" smtClean="0"/>
              <a:t/>
            </a:r>
            <a:br>
              <a:rPr lang="en-US" altLang="ja-JP" sz="3600" dirty="0" smtClean="0"/>
            </a:br>
            <a:r>
              <a:rPr lang="ja-JP" altLang="en-US" sz="2800" dirty="0" smtClean="0"/>
              <a:t>～</a:t>
            </a:r>
            <a:r>
              <a:rPr lang="en-US" altLang="ja-JP" sz="2800" dirty="0" smtClean="0"/>
              <a:t>2017</a:t>
            </a:r>
            <a:r>
              <a:rPr lang="ja-JP" altLang="en-US" sz="2800" dirty="0" smtClean="0">
                <a:solidFill>
                  <a:schemeClr val="bg1"/>
                </a:solidFill>
              </a:rPr>
              <a:t>年度　</a:t>
            </a:r>
            <a:r>
              <a:rPr lang="ja-JP" altLang="en-US" sz="2800" dirty="0" smtClean="0"/>
              <a:t>アクションプログラム～</a:t>
            </a:r>
            <a:endParaRPr kumimoji="1" lang="ja-JP" altLang="en-US" sz="2800" dirty="0"/>
          </a:p>
        </p:txBody>
      </p:sp>
      <p:sp>
        <p:nvSpPr>
          <p:cNvPr id="7" name="サブタイトル 2"/>
          <p:cNvSpPr>
            <a:spLocks noGrp="1"/>
          </p:cNvSpPr>
          <p:nvPr>
            <p:ph type="subTitle" idx="1"/>
          </p:nvPr>
        </p:nvSpPr>
        <p:spPr>
          <a:xfrm>
            <a:off x="1978428" y="5013176"/>
            <a:ext cx="6048672" cy="936104"/>
          </a:xfrm>
        </p:spPr>
        <p:txBody>
          <a:bodyPr>
            <a:noAutofit/>
          </a:bodyPr>
          <a:lstStyle/>
          <a:p>
            <a:r>
              <a:rPr kumimoji="1" lang="ja-JP" altLang="en-US" sz="2400" b="1" dirty="0" smtClean="0"/>
              <a:t>２０１７年</a:t>
            </a:r>
            <a:r>
              <a:rPr lang="ja-JP" altLang="en-US" sz="2400" b="1" dirty="0"/>
              <a:t>４</a:t>
            </a:r>
            <a:r>
              <a:rPr kumimoji="1" lang="ja-JP" altLang="en-US" sz="2400" b="1" dirty="0" smtClean="0"/>
              <a:t>月</a:t>
            </a:r>
            <a:endParaRPr kumimoji="1" lang="en-US" altLang="ja-JP" sz="2400" b="1" dirty="0" smtClean="0"/>
          </a:p>
          <a:p>
            <a:r>
              <a:rPr kumimoji="1" lang="ja-JP" altLang="en-US" sz="2800" b="1" dirty="0" smtClean="0"/>
              <a:t>大阪府・</a:t>
            </a:r>
            <a:r>
              <a:rPr kumimoji="1" lang="ja-JP" altLang="en-US" sz="2800" b="1" spc="300" dirty="0" smtClean="0"/>
              <a:t>大阪市</a:t>
            </a:r>
            <a:endParaRPr kumimoji="1" lang="ja-JP" altLang="en-US" sz="2800" b="1" spc="300" dirty="0"/>
          </a:p>
        </p:txBody>
      </p:sp>
      <p:sp>
        <p:nvSpPr>
          <p:cNvPr id="2" name="テキスト ボックス 1"/>
          <p:cNvSpPr txBox="1"/>
          <p:nvPr/>
        </p:nvSpPr>
        <p:spPr>
          <a:xfrm>
            <a:off x="8528007" y="173016"/>
            <a:ext cx="1215397" cy="461665"/>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smtClean="0"/>
              <a:t>資料　１</a:t>
            </a:r>
            <a:endParaRPr kumimoji="1" lang="ja-JP" altLang="en-US" sz="2400" dirty="0"/>
          </a:p>
        </p:txBody>
      </p:sp>
    </p:spTree>
    <p:extLst>
      <p:ext uri="{BB962C8B-B14F-4D97-AF65-F5344CB8AC3E}">
        <p14:creationId xmlns:p14="http://schemas.microsoft.com/office/powerpoint/2010/main" val="210987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2"/>
          <p:cNvSpPr txBox="1">
            <a:spLocks noChangeArrowheads="1"/>
          </p:cNvSpPr>
          <p:nvPr/>
        </p:nvSpPr>
        <p:spPr bwMode="auto">
          <a:xfrm>
            <a:off x="0"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5" name="角丸四角形 4"/>
          <p:cNvSpPr/>
          <p:nvPr/>
        </p:nvSpPr>
        <p:spPr>
          <a:xfrm>
            <a:off x="113538" y="567996"/>
            <a:ext cx="9694076" cy="426565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 name="角丸四角形 5"/>
          <p:cNvSpPr/>
          <p:nvPr/>
        </p:nvSpPr>
        <p:spPr>
          <a:xfrm>
            <a:off x="228183" y="642829"/>
            <a:ext cx="3223736" cy="31319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太陽光パネル設置普及啓発</a:t>
            </a:r>
            <a:r>
              <a:rPr lang="ja-JP" altLang="en-US" sz="1600" b="1" dirty="0" smtClean="0">
                <a:solidFill>
                  <a:prstClr val="black"/>
                </a:solidFill>
                <a:latin typeface="Meiryo UI" pitchFamily="50" charset="-128"/>
                <a:ea typeface="Meiryo UI" pitchFamily="50" charset="-128"/>
                <a:cs typeface="Meiryo UI" pitchFamily="50" charset="-128"/>
              </a:rPr>
              <a:t>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49" name="テキスト ボックス 27"/>
          <p:cNvSpPr txBox="1">
            <a:spLocks noChangeArrowheads="1"/>
          </p:cNvSpPr>
          <p:nvPr/>
        </p:nvSpPr>
        <p:spPr bwMode="auto">
          <a:xfrm>
            <a:off x="190592" y="1049916"/>
            <a:ext cx="60899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b="0" i="0" dirty="0" smtClean="0">
                <a:solidFill>
                  <a:prstClr val="black"/>
                </a:solidFill>
                <a:latin typeface="Meiryo UI" pitchFamily="50" charset="-128"/>
                <a:ea typeface="Meiryo UI" pitchFamily="50" charset="-128"/>
                <a:cs typeface="Meiryo UI" pitchFamily="50" charset="-128"/>
              </a:rPr>
              <a:t>◆府民が安心して既存の住宅の屋根に太陽光発電設備を設置できるよう、パネルメーカー、施工店及び販売店を望ましい行動へ誘導するとともに、一定の基準を満たす事業者を登録及び公表し、府民にＰＲすることで</a:t>
            </a:r>
            <a:r>
              <a:rPr lang="ja-JP" altLang="en-US" b="0" i="0" dirty="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太陽光パネルの普及・促進につなげています。</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65" name="テキスト ボックス 64"/>
          <p:cNvSpPr txBox="1"/>
          <p:nvPr/>
        </p:nvSpPr>
        <p:spPr>
          <a:xfrm>
            <a:off x="214121" y="3124905"/>
            <a:ext cx="1000530" cy="646331"/>
          </a:xfrm>
          <a:prstGeom prst="rect">
            <a:avLst/>
          </a:prstGeom>
          <a:noFill/>
        </p:spPr>
        <p:txBody>
          <a:bodyPr wrap="square" lIns="0" tIns="0" rIns="0" bIns="0" rtlCol="0" anchor="ctr" anchorCtr="0">
            <a:spAutoFit/>
          </a:bodyPr>
          <a:lstStyle/>
          <a:p>
            <a:pPr marL="87313" indent="-87313"/>
            <a:r>
              <a:rPr lang="ja-JP" altLang="en-US" sz="1400" dirty="0" smtClean="0">
                <a:solidFill>
                  <a:prstClr val="black"/>
                </a:solidFill>
                <a:latin typeface="Meiryo UI" pitchFamily="50" charset="-128"/>
                <a:ea typeface="Meiryo UI" pitchFamily="50" charset="-128"/>
                <a:cs typeface="Meiryo UI" pitchFamily="50" charset="-128"/>
              </a:rPr>
              <a:t>事業者の</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400" dirty="0" smtClean="0">
                <a:solidFill>
                  <a:prstClr val="black"/>
                </a:solidFill>
                <a:latin typeface="Meiryo UI" pitchFamily="50" charset="-128"/>
                <a:ea typeface="Meiryo UI" pitchFamily="50" charset="-128"/>
                <a:cs typeface="Meiryo UI" pitchFamily="50" charset="-128"/>
              </a:rPr>
              <a:t>　登録要件</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lgn="r"/>
            <a:r>
              <a:rPr lang="ja-JP" altLang="en-US" sz="1400" dirty="0" smtClean="0">
                <a:solidFill>
                  <a:prstClr val="black"/>
                </a:solidFill>
                <a:latin typeface="Meiryo UI" pitchFamily="50" charset="-128"/>
                <a:ea typeface="Meiryo UI" pitchFamily="50" charset="-128"/>
                <a:cs typeface="Meiryo UI" pitchFamily="50" charset="-128"/>
              </a:rPr>
              <a:t>（概要）</a:t>
            </a:r>
            <a:endParaRPr lang="ja-JP" altLang="en-US" sz="1400" dirty="0">
              <a:solidFill>
                <a:prstClr val="black"/>
              </a:solidFill>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715343644"/>
              </p:ext>
            </p:extLst>
          </p:nvPr>
        </p:nvGraphicFramePr>
        <p:xfrm>
          <a:off x="1187355" y="3120561"/>
          <a:ext cx="8516203" cy="1605658"/>
        </p:xfrm>
        <a:graphic>
          <a:graphicData uri="http://schemas.openxmlformats.org/drawingml/2006/table">
            <a:tbl>
              <a:tblPr firstRow="1" bandRow="1">
                <a:tableStyleId>{5940675A-B579-460E-94D1-54222C63F5DA}</a:tableStyleId>
              </a:tblPr>
              <a:tblGrid>
                <a:gridCol w="1553547"/>
                <a:gridCol w="6962656"/>
              </a:tblGrid>
              <a:tr h="420157">
                <a:tc>
                  <a:txBody>
                    <a:bodyPr/>
                    <a:lstStyle/>
                    <a:p>
                      <a:pPr algn="ctr"/>
                      <a:r>
                        <a:rPr kumimoji="1" lang="ja-JP" altLang="en-US" sz="1100" b="0" dirty="0" smtClean="0">
                          <a:solidFill>
                            <a:schemeClr val="tx1"/>
                          </a:solidFill>
                          <a:latin typeface="Meiryo UI" pitchFamily="50" charset="-128"/>
                          <a:ea typeface="Meiryo UI" pitchFamily="50" charset="-128"/>
                          <a:cs typeface="Meiryo UI" pitchFamily="50" charset="-128"/>
                        </a:rPr>
                        <a:t>パネル</a:t>
                      </a:r>
                      <a:endParaRPr kumimoji="1" lang="en-US" altLang="ja-JP" sz="1100" b="0" dirty="0" smtClean="0">
                        <a:solidFill>
                          <a:schemeClr val="tx1"/>
                        </a:solidFill>
                        <a:latin typeface="Meiryo UI" pitchFamily="50" charset="-128"/>
                        <a:ea typeface="Meiryo UI" pitchFamily="50" charset="-128"/>
                        <a:cs typeface="Meiryo UI" pitchFamily="50" charset="-128"/>
                      </a:endParaRPr>
                    </a:p>
                    <a:p>
                      <a:pPr algn="ctr"/>
                      <a:r>
                        <a:rPr kumimoji="1" lang="ja-JP" altLang="en-US" sz="1100" b="0" dirty="0" smtClean="0">
                          <a:solidFill>
                            <a:schemeClr val="tx1"/>
                          </a:solidFill>
                          <a:latin typeface="Meiryo UI" pitchFamily="50" charset="-128"/>
                          <a:ea typeface="Meiryo UI" pitchFamily="50" charset="-128"/>
                          <a:cs typeface="Meiryo UI" pitchFamily="50" charset="-128"/>
                        </a:rPr>
                        <a:t>メーカー</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r>
                        <a:rPr lang="ja-JP" altLang="en-US" sz="1100" b="0" dirty="0" smtClean="0">
                          <a:solidFill>
                            <a:schemeClr val="tx1"/>
                          </a:solidFill>
                          <a:latin typeface="Meiryo UI" pitchFamily="50" charset="-128"/>
                          <a:ea typeface="Meiryo UI" pitchFamily="50" charset="-128"/>
                          <a:cs typeface="Meiryo UI" pitchFamily="50" charset="-128"/>
                        </a:rPr>
                        <a:t>建築基準法の諸規定に適合する登録太陽光発電システムを有し、かつ、漏水対策を施した標準的な設計・施工要領を有すること。施工者へ研修を行い、修了者に施工ＩＤを発行していること。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198153">
                <a:tc>
                  <a:txBody>
                    <a:bodyPr/>
                    <a:lstStyle/>
                    <a:p>
                      <a:pPr algn="ctr"/>
                      <a:r>
                        <a:rPr lang="ja-JP" altLang="en-US" sz="1100" b="0" dirty="0" smtClean="0">
                          <a:latin typeface="Meiryo UI" pitchFamily="50" charset="-128"/>
                          <a:ea typeface="Meiryo UI" pitchFamily="50" charset="-128"/>
                          <a:cs typeface="Meiryo UI" pitchFamily="50" charset="-128"/>
                        </a:rPr>
                        <a:t>施工店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登録パネルメーカー製のパネルの施工実績が過去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年以内に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件以上有り、過去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kumimoji="1" lang="ja-JP" altLang="en-US" sz="1100" b="0" dirty="0" smtClean="0">
                          <a:solidFill>
                            <a:schemeClr val="tx1"/>
                          </a:solidFill>
                          <a:latin typeface="Meiryo UI" pitchFamily="50" charset="-128"/>
                          <a:ea typeface="Meiryo UI" pitchFamily="50" charset="-128"/>
                          <a:cs typeface="Meiryo UI" pitchFamily="50" charset="-128"/>
                        </a:rPr>
                        <a:t>登録パネルメーカー</a:t>
                      </a:r>
                      <a:r>
                        <a:rPr lang="ja-JP" altLang="en-US" sz="1100" b="0" dirty="0" smtClean="0">
                          <a:solidFill>
                            <a:schemeClr val="tx1"/>
                          </a:solidFill>
                          <a:latin typeface="Meiryo UI" pitchFamily="50" charset="-128"/>
                          <a:ea typeface="Meiryo UI" pitchFamily="50" charset="-128"/>
                          <a:cs typeface="Meiryo UI" pitchFamily="50" charset="-128"/>
                        </a:rPr>
                        <a:t>発行の施工ＩＤを有する施工者を設置していること。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752218">
                <a:tc>
                  <a:txBody>
                    <a:bodyPr/>
                    <a:lstStyle/>
                    <a:p>
                      <a:pPr algn="ctr"/>
                      <a:r>
                        <a:rPr lang="ja-JP" altLang="en-US" sz="1100" b="0" dirty="0" smtClean="0">
                          <a:latin typeface="Meiryo UI" pitchFamily="50" charset="-128"/>
                          <a:ea typeface="Meiryo UI" pitchFamily="50" charset="-128"/>
                          <a:cs typeface="Meiryo UI" pitchFamily="50" charset="-128"/>
                        </a:rPr>
                        <a:t>販売</a:t>
                      </a:r>
                      <a:r>
                        <a:rPr kumimoji="1" lang="ja-JP" altLang="en-US" sz="1100" b="0" dirty="0" smtClean="0">
                          <a:solidFill>
                            <a:schemeClr val="tx1"/>
                          </a:solidFill>
                          <a:latin typeface="Meiryo UI" pitchFamily="50" charset="-128"/>
                          <a:ea typeface="Meiryo UI" pitchFamily="50" charset="-128"/>
                          <a:cs typeface="Meiryo UI" pitchFamily="50" charset="-128"/>
                        </a:rPr>
                        <a:t>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大阪府内で、</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登録パネルメーカー製のパネルを登録施工店が施工する工事販売実績</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が過去</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年以内に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件以上有り</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太陽光パネルに関する相談窓口を設置していること。</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chemeClr val="tx1"/>
                          </a:solidFill>
                          <a:latin typeface="Meiryo UI" pitchFamily="50" charset="-128"/>
                          <a:ea typeface="Meiryo UI" pitchFamily="50" charset="-128"/>
                          <a:cs typeface="Meiryo UI" pitchFamily="50" charset="-128"/>
                        </a:rPr>
                        <a:t> 登録メーカー製のパネルを使用し、過去</a:t>
                      </a:r>
                      <a:r>
                        <a:rPr lang="en-US" altLang="ja-JP" sz="1100" dirty="0" smtClean="0">
                          <a:solidFill>
                            <a:schemeClr val="tx1"/>
                          </a:solidFill>
                          <a:latin typeface="Meiryo UI" pitchFamily="50" charset="-128"/>
                          <a:ea typeface="Meiryo UI" pitchFamily="50" charset="-128"/>
                          <a:cs typeface="Meiryo UI" pitchFamily="50" charset="-128"/>
                        </a:rPr>
                        <a:t>3</a:t>
                      </a:r>
                      <a:r>
                        <a:rPr lang="ja-JP" altLang="en-US" sz="1100" dirty="0" smtClean="0">
                          <a:solidFill>
                            <a:schemeClr val="tx1"/>
                          </a:solidFill>
                          <a:latin typeface="Meiryo UI" pitchFamily="50" charset="-128"/>
                          <a:ea typeface="Meiryo UI" pitchFamily="50" charset="-128"/>
                          <a:cs typeface="Meiryo UI" pitchFamily="50" charset="-128"/>
                        </a:rPr>
                        <a:t>年間に</a:t>
                      </a:r>
                      <a:r>
                        <a:rPr lang="en-US" altLang="ja-JP" sz="1100" dirty="0" smtClean="0">
                          <a:solidFill>
                            <a:schemeClr val="tx1"/>
                          </a:solidFill>
                          <a:latin typeface="Meiryo UI" pitchFamily="50" charset="-128"/>
                          <a:ea typeface="Meiryo UI" pitchFamily="50" charset="-128"/>
                          <a:cs typeface="Meiryo UI" pitchFamily="50" charset="-128"/>
                        </a:rPr>
                        <a:t>10</a:t>
                      </a:r>
                      <a:r>
                        <a:rPr lang="ja-JP" altLang="en-US" sz="1100" dirty="0" smtClean="0">
                          <a:solidFill>
                            <a:schemeClr val="tx1"/>
                          </a:solidFill>
                          <a:latin typeface="Meiryo UI" pitchFamily="50" charset="-128"/>
                          <a:ea typeface="Meiryo UI" pitchFamily="50" charset="-128"/>
                          <a:cs typeface="Meiryo UI" pitchFamily="50" charset="-128"/>
                        </a:rPr>
                        <a:t>件以上の販売実績があり、</a:t>
                      </a:r>
                      <a:r>
                        <a:rPr lang="ja-JP" altLang="en-US" sz="1100" u="sng" dirty="0" smtClean="0">
                          <a:solidFill>
                            <a:schemeClr val="tx1"/>
                          </a:solidFill>
                          <a:latin typeface="Meiryo UI" pitchFamily="50" charset="-128"/>
                          <a:ea typeface="Meiryo UI" pitchFamily="50" charset="-128"/>
                          <a:cs typeface="Meiryo UI" pitchFamily="50" charset="-128"/>
                        </a:rPr>
                        <a:t>メーカーの保証書</a:t>
                      </a:r>
                      <a:r>
                        <a:rPr lang="ja-JP" altLang="en-US" sz="1100" dirty="0" smtClean="0">
                          <a:solidFill>
                            <a:schemeClr val="tx1"/>
                          </a:solidFill>
                          <a:latin typeface="Meiryo UI" pitchFamily="50" charset="-128"/>
                          <a:ea typeface="Meiryo UI" pitchFamily="50" charset="-128"/>
                          <a:cs typeface="Meiryo UI" pitchFamily="50" charset="-128"/>
                        </a:rPr>
                        <a:t>の添付が可能であること。</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bl>
          </a:graphicData>
        </a:graphic>
      </p:graphicFrame>
      <p:sp>
        <p:nvSpPr>
          <p:cNvPr id="20" name="正方形/長方形 19"/>
          <p:cNvSpPr/>
          <p:nvPr/>
        </p:nvSpPr>
        <p:spPr>
          <a:xfrm>
            <a:off x="3555453" y="779066"/>
            <a:ext cx="3678458"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708063" y="1728498"/>
            <a:ext cx="2624020" cy="454055"/>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000" b="1" kern="100" dirty="0">
                <a:solidFill>
                  <a:srgbClr val="000000"/>
                </a:solidFill>
                <a:ea typeface="HG丸ｺﾞｼｯｸM-PRO"/>
                <a:cs typeface="Times New Roman"/>
              </a:rPr>
              <a:t>おおさか</a:t>
            </a:r>
            <a:r>
              <a:rPr lang="ja-JP" altLang="en-US" sz="1000" b="1" kern="100" dirty="0" smtClean="0">
                <a:solidFill>
                  <a:srgbClr val="000000"/>
                </a:solidFill>
                <a:ea typeface="HG丸ｺﾞｼｯｸM-PRO"/>
                <a:cs typeface="Times New Roman"/>
              </a:rPr>
              <a:t>スマートエネルギーセンター</a:t>
            </a:r>
            <a:endParaRPr lang="ja-JP" altLang="en-US" sz="1000" b="1" kern="100" dirty="0">
              <a:solidFill>
                <a:prstClr val="white"/>
              </a:solidFill>
              <a:ea typeface="ＭＳ 明朝"/>
              <a:cs typeface="Times New Roman"/>
            </a:endParaRPr>
          </a:p>
        </p:txBody>
      </p:sp>
      <p:sp>
        <p:nvSpPr>
          <p:cNvPr id="34" name="角丸四角形 33"/>
          <p:cNvSpPr/>
          <p:nvPr/>
        </p:nvSpPr>
        <p:spPr>
          <a:xfrm>
            <a:off x="1871249" y="2562767"/>
            <a:ext cx="2309138" cy="463424"/>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066800" algn="just"/>
            <a:endParaRPr lang="ja-JP" altLang="en-US" sz="1200" kern="100" dirty="0">
              <a:solidFill>
                <a:prstClr val="white"/>
              </a:solidFill>
              <a:ea typeface="ＭＳ 明朝"/>
              <a:cs typeface="Times New Roman"/>
            </a:endParaRPr>
          </a:p>
        </p:txBody>
      </p:sp>
      <p:sp>
        <p:nvSpPr>
          <p:cNvPr id="35" name="角丸四角形 34"/>
          <p:cNvSpPr/>
          <p:nvPr/>
        </p:nvSpPr>
        <p:spPr>
          <a:xfrm>
            <a:off x="5786055" y="2566688"/>
            <a:ext cx="2277882" cy="455582"/>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1400"/>
              </a:lnSpc>
            </a:pPr>
            <a:r>
              <a:rPr 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rPr>
              <a:t> </a:t>
            </a:r>
            <a:endParaRPr lang="ja-JP" alt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p:txBody>
      </p:sp>
      <p:sp>
        <p:nvSpPr>
          <p:cNvPr id="36" name="左中かっこ 35"/>
          <p:cNvSpPr/>
          <p:nvPr/>
        </p:nvSpPr>
        <p:spPr>
          <a:xfrm>
            <a:off x="2788275" y="2602788"/>
            <a:ext cx="134571" cy="360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7" name="テキスト ボックス 47"/>
          <p:cNvSpPr txBox="1"/>
          <p:nvPr/>
        </p:nvSpPr>
        <p:spPr>
          <a:xfrm>
            <a:off x="6626192" y="2549567"/>
            <a:ext cx="1437745"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府　民</a:t>
            </a:r>
            <a:endParaRPr lang="en-US" altLang="ja-JP" sz="1000" b="1" kern="100" dirty="0" smtClean="0">
              <a:solidFill>
                <a:prstClr val="black"/>
              </a:solidFill>
              <a:ea typeface="HG丸ｺﾞｼｯｸM-PRO"/>
              <a:cs typeface="Times New Roman"/>
            </a:endParaRPr>
          </a:p>
        </p:txBody>
      </p:sp>
      <p:sp>
        <p:nvSpPr>
          <p:cNvPr id="38" name="テキスト ボックス 47"/>
          <p:cNvSpPr txBox="1"/>
          <p:nvPr/>
        </p:nvSpPr>
        <p:spPr>
          <a:xfrm>
            <a:off x="1948255" y="2542547"/>
            <a:ext cx="2320694"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パネルメーカー</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登録事業者　</a:t>
            </a:r>
            <a:r>
              <a:rPr lang="ja-JP" altLang="en-US" sz="1000" b="1" kern="100" dirty="0" smtClean="0">
                <a:solidFill>
                  <a:prstClr val="black"/>
                </a:solidFill>
                <a:ea typeface="HG丸ｺﾞｼｯｸM-PRO"/>
                <a:cs typeface="Times New Roman"/>
              </a:rPr>
              <a:t>　　　施工店</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　</a:t>
            </a:r>
            <a:r>
              <a:rPr lang="ja-JP" altLang="en-US" sz="1000" b="1" kern="100" dirty="0" smtClean="0">
                <a:solidFill>
                  <a:prstClr val="black"/>
                </a:solidFill>
                <a:ea typeface="HG丸ｺﾞｼｯｸM-PRO"/>
                <a:cs typeface="Times New Roman"/>
              </a:rPr>
              <a:t>　　　　　　　　販売店</a:t>
            </a:r>
            <a:endParaRPr lang="en-US" altLang="ja-JP" sz="1000" b="1" kern="100" dirty="0" smtClean="0">
              <a:solidFill>
                <a:prstClr val="black"/>
              </a:solidFill>
              <a:ea typeface="HG丸ｺﾞｼｯｸM-PRO"/>
              <a:cs typeface="Times New Roman"/>
            </a:endParaRPr>
          </a:p>
        </p:txBody>
      </p:sp>
      <p:cxnSp>
        <p:nvCxnSpPr>
          <p:cNvPr id="41" name="直線矢印コネクタ 40"/>
          <p:cNvCxnSpPr/>
          <p:nvPr/>
        </p:nvCxnSpPr>
        <p:spPr>
          <a:xfrm flipH="1">
            <a:off x="2293854" y="1942226"/>
            <a:ext cx="1049608" cy="56029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2608737" y="1942226"/>
            <a:ext cx="1049608" cy="560299"/>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6384564" y="1981851"/>
            <a:ext cx="997435" cy="538962"/>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6542005" y="1906451"/>
            <a:ext cx="1049916" cy="56732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4346483" y="2855032"/>
            <a:ext cx="1259530" cy="0"/>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4363792" y="2726484"/>
            <a:ext cx="1259530" cy="0"/>
          </a:xfrm>
          <a:prstGeom prst="straightConnector1">
            <a:avLst/>
          </a:prstGeom>
          <a:ln w="381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47"/>
          <p:cNvSpPr txBox="1"/>
          <p:nvPr/>
        </p:nvSpPr>
        <p:spPr>
          <a:xfrm rot="19851649">
            <a:off x="2466261" y="1957483"/>
            <a:ext cx="727345" cy="2646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アドバイス</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59" name="テキスト ボックス 47"/>
          <p:cNvSpPr txBox="1"/>
          <p:nvPr/>
        </p:nvSpPr>
        <p:spPr>
          <a:xfrm rot="19904158">
            <a:off x="3040123" y="2195219"/>
            <a:ext cx="353563" cy="2167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登録</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0" name="テキスト ボックス 47"/>
          <p:cNvSpPr txBox="1"/>
          <p:nvPr/>
        </p:nvSpPr>
        <p:spPr>
          <a:xfrm rot="1799158">
            <a:off x="6843793" y="1949052"/>
            <a:ext cx="585488" cy="2560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情報</a:t>
            </a:r>
            <a:r>
              <a:rPr lang="ja-JP" altLang="en-US" sz="105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提供</a:t>
            </a:r>
            <a:endParaRPr lang="en-US" altLang="ja-JP"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1" name="テキスト ボックス 47"/>
          <p:cNvSpPr txBox="1"/>
          <p:nvPr/>
        </p:nvSpPr>
        <p:spPr>
          <a:xfrm rot="1793614">
            <a:off x="6681641" y="2229340"/>
            <a:ext cx="349887" cy="2914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相談</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2" name="テキスト ボックス 61"/>
          <p:cNvSpPr txBox="1"/>
          <p:nvPr/>
        </p:nvSpPr>
        <p:spPr>
          <a:xfrm>
            <a:off x="4724344" y="2501298"/>
            <a:ext cx="672689"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見積・施工</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3" name="テキスト ボックス 62"/>
          <p:cNvSpPr txBox="1"/>
          <p:nvPr/>
        </p:nvSpPr>
        <p:spPr>
          <a:xfrm>
            <a:off x="4463466" y="2901790"/>
            <a:ext cx="1290786"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見積依頼・工事発注</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42" name="正方形/長方形 41"/>
          <p:cNvSpPr/>
          <p:nvPr/>
        </p:nvSpPr>
        <p:spPr>
          <a:xfrm>
            <a:off x="6677594" y="1057262"/>
            <a:ext cx="2998258" cy="67565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36000" rIns="0" bIns="36000" rtlCol="0" anchor="ctr"/>
          <a:lstStyle/>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登録件数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90</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パネルメーカー</a:t>
            </a:r>
            <a:r>
              <a:rPr lang="en-US" altLang="ja-JP" sz="1000" dirty="0" smtClean="0">
                <a:solidFill>
                  <a:schemeClr val="tx1"/>
                </a:solidFill>
                <a:latin typeface="Meiryo UI" pitchFamily="50" charset="-128"/>
                <a:ea typeface="Meiryo UI" pitchFamily="50" charset="-128"/>
                <a:cs typeface="Meiryo UI" pitchFamily="50" charset="-128"/>
              </a:rPr>
              <a:t>16</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施工店</a:t>
            </a:r>
            <a:r>
              <a:rPr lang="en-US" altLang="ja-JP" sz="1000" dirty="0" smtClean="0">
                <a:solidFill>
                  <a:schemeClr val="tx1"/>
                </a:solidFill>
                <a:latin typeface="Meiryo UI" pitchFamily="50" charset="-128"/>
                <a:ea typeface="Meiryo UI" pitchFamily="50" charset="-128"/>
                <a:cs typeface="Meiryo UI" pitchFamily="50" charset="-128"/>
              </a:rPr>
              <a:t>34</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販売店</a:t>
            </a:r>
            <a:r>
              <a:rPr lang="en-US" altLang="ja-JP" sz="1000" dirty="0" smtClean="0">
                <a:solidFill>
                  <a:schemeClr val="tx1"/>
                </a:solidFill>
                <a:latin typeface="Meiryo UI" pitchFamily="50" charset="-128"/>
                <a:ea typeface="Meiryo UI" pitchFamily="50" charset="-128"/>
                <a:cs typeface="Meiryo UI" pitchFamily="50" charset="-128"/>
              </a:rPr>
              <a:t>40</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43" name="角丸四角形 42"/>
          <p:cNvSpPr/>
          <p:nvPr/>
        </p:nvSpPr>
        <p:spPr>
          <a:xfrm>
            <a:off x="103644" y="4936514"/>
            <a:ext cx="4693156" cy="184471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4" name="正方形/長方形 43"/>
          <p:cNvSpPr/>
          <p:nvPr/>
        </p:nvSpPr>
        <p:spPr>
          <a:xfrm>
            <a:off x="2946942" y="5112352"/>
            <a:ext cx="849049" cy="182954"/>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4953000" y="4925618"/>
            <a:ext cx="4852215" cy="184175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74" name="角丸四角形 73"/>
          <p:cNvSpPr/>
          <p:nvPr/>
        </p:nvSpPr>
        <p:spPr>
          <a:xfrm>
            <a:off x="220883" y="5009397"/>
            <a:ext cx="2701963" cy="33257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低利ソーラークレジット事業</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75" name="角丸四角形 74"/>
          <p:cNvSpPr/>
          <p:nvPr/>
        </p:nvSpPr>
        <p:spPr>
          <a:xfrm>
            <a:off x="5029156" y="4994785"/>
            <a:ext cx="3876567" cy="5177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prstClr val="black"/>
                </a:solidFill>
                <a:latin typeface="Meiryo UI" pitchFamily="50" charset="-128"/>
                <a:ea typeface="Meiryo UI" pitchFamily="50" charset="-128"/>
                <a:cs typeface="Meiryo UI" pitchFamily="50" charset="-128"/>
              </a:rPr>
              <a:t>創エネ設備及び省エネ機器設置等に係る初期費用軽減のための融資事業</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76" name="テキスト ボックス 75"/>
          <p:cNvSpPr txBox="1"/>
          <p:nvPr/>
        </p:nvSpPr>
        <p:spPr>
          <a:xfrm>
            <a:off x="33984" y="5344877"/>
            <a:ext cx="4663466" cy="492443"/>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◆太陽光</a:t>
            </a:r>
            <a:r>
              <a:rPr lang="ja-JP" altLang="en-US" sz="1300" dirty="0">
                <a:solidFill>
                  <a:prstClr val="black"/>
                </a:solidFill>
                <a:latin typeface="Meiryo UI" pitchFamily="50" charset="-128"/>
                <a:ea typeface="Meiryo UI" pitchFamily="50" charset="-128"/>
                <a:cs typeface="Meiryo UI" pitchFamily="50" charset="-128"/>
              </a:rPr>
              <a:t>発電設備</a:t>
            </a:r>
            <a:r>
              <a:rPr lang="ja-JP" altLang="en-US" sz="1300" dirty="0" smtClean="0">
                <a:solidFill>
                  <a:prstClr val="black"/>
                </a:solidFill>
                <a:latin typeface="Meiryo UI" pitchFamily="50" charset="-128"/>
                <a:ea typeface="Meiryo UI" pitchFamily="50" charset="-128"/>
                <a:cs typeface="Meiryo UI" pitchFamily="50" charset="-128"/>
              </a:rPr>
              <a:t>の初期</a:t>
            </a:r>
            <a:r>
              <a:rPr lang="ja-JP" altLang="en-US" sz="1300" dirty="0">
                <a:solidFill>
                  <a:prstClr val="black"/>
                </a:solidFill>
                <a:latin typeface="Meiryo UI" pitchFamily="50" charset="-128"/>
                <a:ea typeface="Meiryo UI" pitchFamily="50" charset="-128"/>
                <a:cs typeface="Meiryo UI" pitchFamily="50" charset="-128"/>
              </a:rPr>
              <a:t>費用の負担軽減のため</a:t>
            </a:r>
            <a:r>
              <a:rPr lang="ja-JP" altLang="en-US" sz="1300" dirty="0" smtClean="0">
                <a:solidFill>
                  <a:prstClr val="black"/>
                </a:solidFill>
                <a:latin typeface="Meiryo UI" pitchFamily="50" charset="-128"/>
                <a:ea typeface="Meiryo UI" pitchFamily="50" charset="-128"/>
                <a:cs typeface="Meiryo UI" pitchFamily="50" charset="-128"/>
              </a:rPr>
              <a:t>、低利ソーラークレジット事業を</a:t>
            </a:r>
            <a:r>
              <a:rPr lang="ja-JP" altLang="en-US" sz="1300" dirty="0">
                <a:solidFill>
                  <a:prstClr val="black"/>
                </a:solidFill>
                <a:latin typeface="Meiryo UI" pitchFamily="50" charset="-128"/>
                <a:ea typeface="Meiryo UI" pitchFamily="50" charset="-128"/>
                <a:cs typeface="Meiryo UI" pitchFamily="50" charset="-128"/>
              </a:rPr>
              <a:t>信販会社と</a:t>
            </a:r>
            <a:r>
              <a:rPr lang="ja-JP" altLang="en-US" sz="1300" dirty="0" smtClean="0">
                <a:solidFill>
                  <a:prstClr val="black"/>
                </a:solidFill>
                <a:latin typeface="Meiryo UI" pitchFamily="50" charset="-128"/>
                <a:ea typeface="Meiryo UI" pitchFamily="50" charset="-128"/>
                <a:cs typeface="Meiryo UI" pitchFamily="50" charset="-128"/>
              </a:rPr>
              <a:t>連携して実施しています。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78" name="テキスト ボックス 77"/>
          <p:cNvSpPr txBox="1"/>
          <p:nvPr/>
        </p:nvSpPr>
        <p:spPr>
          <a:xfrm>
            <a:off x="141600" y="5769081"/>
            <a:ext cx="4153390" cy="1015663"/>
          </a:xfrm>
          <a:prstGeom prst="rect">
            <a:avLst/>
          </a:prstGeom>
          <a:noFill/>
        </p:spPr>
        <p:txBody>
          <a:bodyPr wrap="square" rtlCol="0">
            <a:spAutoFit/>
          </a:bodyPr>
          <a:lstStyle/>
          <a:p>
            <a:pPr marL="87313" indent="-87313"/>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融資</a:t>
            </a:r>
            <a:r>
              <a:rPr lang="ja-JP" altLang="en-US" sz="1200" dirty="0" smtClean="0">
                <a:latin typeface="Meiryo UI" pitchFamily="50" charset="-128"/>
                <a:ea typeface="Meiryo UI" pitchFamily="50" charset="-128"/>
                <a:cs typeface="Meiryo UI" pitchFamily="50" charset="-128"/>
              </a:rPr>
              <a:t>対象：</a:t>
            </a:r>
            <a:r>
              <a:rPr lang="ja-JP" altLang="en-US" sz="1200" dirty="0">
                <a:latin typeface="Meiryo UI" pitchFamily="50" charset="-128"/>
                <a:ea typeface="Meiryo UI" pitchFamily="50" charset="-128"/>
                <a:cs typeface="Meiryo UI" pitchFamily="50" charset="-128"/>
              </a:rPr>
              <a:t>府内居住者（</a:t>
            </a:r>
            <a:r>
              <a:rPr lang="ja-JP" altLang="en-US" sz="1200" dirty="0" smtClean="0">
                <a:latin typeface="Meiryo UI" pitchFamily="50" charset="-128"/>
                <a:ea typeface="Meiryo UI" pitchFamily="50" charset="-128"/>
                <a:cs typeface="Meiryo UI" pitchFamily="50" charset="-128"/>
              </a:rPr>
              <a:t>新築、既築）</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融資</a:t>
            </a:r>
            <a:r>
              <a:rPr lang="ja-JP" altLang="en-US" sz="1200" dirty="0" smtClean="0">
                <a:latin typeface="Meiryo UI" pitchFamily="50" charset="-128"/>
                <a:ea typeface="Meiryo UI" pitchFamily="50" charset="-128"/>
                <a:cs typeface="Meiryo UI" pitchFamily="50" charset="-128"/>
              </a:rPr>
              <a:t>利率：年</a:t>
            </a:r>
            <a:r>
              <a:rPr lang="en-US" altLang="ja-JP" sz="1200" dirty="0" smtClean="0">
                <a:latin typeface="Meiryo UI" pitchFamily="50" charset="-128"/>
                <a:ea typeface="Meiryo UI" pitchFamily="50" charset="-128"/>
                <a:cs typeface="Meiryo UI" pitchFamily="50" charset="-128"/>
              </a:rPr>
              <a:t>2.05%</a:t>
            </a:r>
            <a:r>
              <a:rPr lang="ja-JP" altLang="en-US" sz="1200" dirty="0" smtClean="0">
                <a:latin typeface="Meiryo UI" pitchFamily="50" charset="-128"/>
                <a:ea typeface="Meiryo UI" pitchFamily="50" charset="-128"/>
                <a:cs typeface="Meiryo UI" pitchFamily="50" charset="-128"/>
              </a:rPr>
              <a:t>（固定）</a:t>
            </a:r>
            <a:endParaRPr lang="ja-JP" altLang="en-US" sz="1200" dirty="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・対象設備：</a:t>
            </a:r>
            <a:r>
              <a:rPr lang="ja-JP" altLang="en-US" sz="1200" dirty="0">
                <a:latin typeface="Meiryo UI" pitchFamily="50" charset="-128"/>
                <a:ea typeface="Meiryo UI" pitchFamily="50" charset="-128"/>
                <a:cs typeface="Meiryo UI" pitchFamily="50" charset="-128"/>
              </a:rPr>
              <a:t>上記</a:t>
            </a:r>
            <a:r>
              <a:rPr lang="ja-JP" altLang="en-US" sz="1200" dirty="0" smtClean="0">
                <a:latin typeface="Meiryo UI" pitchFamily="50" charset="-128"/>
                <a:ea typeface="Meiryo UI" pitchFamily="50" charset="-128"/>
                <a:cs typeface="Meiryo UI" pitchFamily="50" charset="-128"/>
              </a:rPr>
              <a:t>事業の登録パネルメーカー製、</a:t>
            </a:r>
            <a:r>
              <a:rPr lang="en-US" altLang="ja-JP" sz="1200" dirty="0" smtClean="0">
                <a:latin typeface="Meiryo UI" pitchFamily="50" charset="-128"/>
                <a:ea typeface="Meiryo UI" pitchFamily="50" charset="-128"/>
                <a:cs typeface="Meiryo UI" pitchFamily="50" charset="-128"/>
              </a:rPr>
              <a:t>10kW</a:t>
            </a:r>
            <a:r>
              <a:rPr lang="ja-JP" altLang="en-US" sz="1200" dirty="0" smtClean="0">
                <a:latin typeface="Meiryo UI" pitchFamily="50" charset="-128"/>
                <a:ea typeface="Meiryo UI" pitchFamily="50" charset="-128"/>
                <a:cs typeface="Meiryo UI" pitchFamily="50" charset="-128"/>
              </a:rPr>
              <a:t>未満</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固定</a:t>
            </a:r>
            <a:r>
              <a:rPr lang="ja-JP" altLang="en-US" sz="1200" dirty="0">
                <a:latin typeface="Meiryo UI" pitchFamily="50" charset="-128"/>
                <a:ea typeface="Meiryo UI" pitchFamily="50" charset="-128"/>
                <a:cs typeface="Meiryo UI" pitchFamily="50" charset="-128"/>
              </a:rPr>
              <a:t>価格買取</a:t>
            </a:r>
            <a:r>
              <a:rPr lang="ja-JP" altLang="en-US" sz="1200" dirty="0" smtClean="0">
                <a:latin typeface="Meiryo UI" pitchFamily="50" charset="-128"/>
                <a:ea typeface="Meiryo UI" pitchFamily="50" charset="-128"/>
                <a:cs typeface="Meiryo UI" pitchFamily="50" charset="-128"/>
              </a:rPr>
              <a:t>制度対象の太陽光発電を含む</a:t>
            </a:r>
            <a:r>
              <a:rPr lang="ja-JP" altLang="en-US" sz="1200" dirty="0">
                <a:latin typeface="Meiryo UI" pitchFamily="50" charset="-128"/>
                <a:ea typeface="Meiryo UI" pitchFamily="50" charset="-128"/>
                <a:cs typeface="Meiryo UI" pitchFamily="50" charset="-128"/>
              </a:rPr>
              <a:t>もの</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利用</a:t>
            </a:r>
            <a:r>
              <a:rPr lang="ja-JP" altLang="en-US" sz="1200" dirty="0" smtClean="0">
                <a:latin typeface="Meiryo UI" pitchFamily="50" charset="-128"/>
                <a:ea typeface="Meiryo UI" pitchFamily="50" charset="-128"/>
                <a:cs typeface="Meiryo UI" pitchFamily="50" charset="-128"/>
              </a:rPr>
              <a:t>額：</a:t>
            </a:r>
            <a:r>
              <a:rPr lang="en-US" altLang="ja-JP" sz="1200" dirty="0" smtClean="0">
                <a:latin typeface="Meiryo UI" pitchFamily="50" charset="-128"/>
                <a:ea typeface="Meiryo UI" pitchFamily="50" charset="-128"/>
                <a:cs typeface="Meiryo UI" pitchFamily="50" charset="-128"/>
              </a:rPr>
              <a:t>20</a:t>
            </a:r>
            <a:r>
              <a:rPr lang="ja-JP" altLang="en-US" sz="1200" dirty="0" smtClean="0">
                <a:latin typeface="Meiryo UI" pitchFamily="50" charset="-128"/>
                <a:ea typeface="Meiryo UI" pitchFamily="50" charset="-128"/>
                <a:cs typeface="Meiryo UI" pitchFamily="50" charset="-128"/>
              </a:rPr>
              <a:t>万円から</a:t>
            </a:r>
            <a:r>
              <a:rPr lang="en-US" altLang="ja-JP" sz="1200" dirty="0" smtClean="0">
                <a:latin typeface="Meiryo UI" pitchFamily="50" charset="-128"/>
                <a:ea typeface="Meiryo UI" pitchFamily="50" charset="-128"/>
                <a:cs typeface="Meiryo UI" pitchFamily="50" charset="-128"/>
              </a:rPr>
              <a:t>1,000</a:t>
            </a:r>
            <a:r>
              <a:rPr lang="ja-JP" altLang="en-US" sz="1200" dirty="0" smtClean="0">
                <a:latin typeface="Meiryo UI" pitchFamily="50" charset="-128"/>
                <a:ea typeface="Meiryo UI" pitchFamily="50" charset="-128"/>
                <a:cs typeface="Meiryo UI" pitchFamily="50" charset="-128"/>
              </a:rPr>
              <a:t>万円まで　　・</a:t>
            </a:r>
            <a:r>
              <a:rPr lang="ja-JP" altLang="en-US" sz="1200" dirty="0">
                <a:latin typeface="Meiryo UI" pitchFamily="50" charset="-128"/>
                <a:ea typeface="Meiryo UI" pitchFamily="50" charset="-128"/>
                <a:cs typeface="Meiryo UI" pitchFamily="50" charset="-128"/>
              </a:rPr>
              <a:t>融資</a:t>
            </a:r>
            <a:r>
              <a:rPr lang="ja-JP" altLang="en-US" sz="1200" dirty="0" smtClean="0">
                <a:latin typeface="Meiryo UI" pitchFamily="50" charset="-128"/>
                <a:ea typeface="Meiryo UI" pitchFamily="50" charset="-128"/>
                <a:cs typeface="Meiryo UI" pitchFamily="50" charset="-128"/>
              </a:rPr>
              <a:t>期間：</a:t>
            </a:r>
            <a:r>
              <a:rPr lang="en-US" altLang="ja-JP" sz="1200" dirty="0">
                <a:latin typeface="Meiryo UI" pitchFamily="50" charset="-128"/>
                <a:ea typeface="Meiryo UI" pitchFamily="50" charset="-128"/>
                <a:cs typeface="Meiryo UI" pitchFamily="50" charset="-128"/>
              </a:rPr>
              <a:t>15</a:t>
            </a:r>
            <a:r>
              <a:rPr lang="ja-JP" altLang="en-US" sz="1200" dirty="0" smtClean="0">
                <a:latin typeface="Meiryo UI" pitchFamily="50" charset="-128"/>
                <a:ea typeface="Meiryo UI" pitchFamily="50" charset="-128"/>
                <a:cs typeface="Meiryo UI" pitchFamily="50" charset="-128"/>
              </a:rPr>
              <a:t>年</a:t>
            </a:r>
            <a:endParaRPr lang="ja-JP" altLang="en-US" sz="1200" dirty="0">
              <a:latin typeface="Meiryo UI" pitchFamily="50" charset="-128"/>
              <a:ea typeface="Meiryo UI" pitchFamily="50" charset="-128"/>
              <a:cs typeface="Meiryo UI" pitchFamily="50" charset="-128"/>
            </a:endParaRPr>
          </a:p>
        </p:txBody>
      </p:sp>
      <p:sp>
        <p:nvSpPr>
          <p:cNvPr id="79" name="テキスト ボックス 78"/>
          <p:cNvSpPr txBox="1"/>
          <p:nvPr/>
        </p:nvSpPr>
        <p:spPr>
          <a:xfrm>
            <a:off x="4988133" y="6091448"/>
            <a:ext cx="4789786" cy="600164"/>
          </a:xfrm>
          <a:prstGeom prst="rect">
            <a:avLst/>
          </a:prstGeom>
          <a:noFill/>
        </p:spPr>
        <p:txBody>
          <a:bodyPr wrap="square" lIns="0" tIns="0" rIns="0" bIns="0" rtlCol="0" anchor="ctr" anchorCtr="0">
            <a:spAutoFit/>
          </a:bodyPr>
          <a:lstStyle/>
          <a:p>
            <a:pPr marL="87313" indent="-87313"/>
            <a:r>
              <a:rPr lang="ja-JP" altLang="en-US" sz="1300" dirty="0" smtClean="0">
                <a:latin typeface="Meiryo UI" pitchFamily="50" charset="-128"/>
                <a:ea typeface="Meiryo UI" pitchFamily="50" charset="-128"/>
                <a:cs typeface="Meiryo UI" pitchFamily="50" charset="-128"/>
              </a:rPr>
              <a:t>◆金融機関との連携により、個人が太陽光発電設備等の設置に必要となる資金について、低利の融資を</a:t>
            </a:r>
            <a:r>
              <a:rPr lang="ja-JP" altLang="en-US" sz="1300" dirty="0">
                <a:latin typeface="Meiryo UI" pitchFamily="50" charset="-128"/>
                <a:ea typeface="Meiryo UI" pitchFamily="50" charset="-128"/>
                <a:cs typeface="Meiryo UI" pitchFamily="50" charset="-128"/>
              </a:rPr>
              <a:t>行って</a:t>
            </a:r>
            <a:r>
              <a:rPr lang="ja-JP" altLang="en-US" sz="1300" dirty="0" smtClean="0">
                <a:latin typeface="Meiryo UI" pitchFamily="50" charset="-128"/>
                <a:ea typeface="Meiryo UI" pitchFamily="50" charset="-128"/>
                <a:cs typeface="Meiryo UI" pitchFamily="50" charset="-128"/>
              </a:rPr>
              <a:t>きました。</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（新規受付は平成</a:t>
            </a:r>
            <a:r>
              <a:rPr lang="en-US" altLang="ja-JP" sz="1300" dirty="0" smtClean="0">
                <a:latin typeface="Meiryo UI" pitchFamily="50" charset="-128"/>
                <a:ea typeface="Meiryo UI" pitchFamily="50" charset="-128"/>
                <a:cs typeface="Meiryo UI" pitchFamily="50" charset="-128"/>
              </a:rPr>
              <a:t>28</a:t>
            </a:r>
            <a:r>
              <a:rPr lang="ja-JP" altLang="en-US" sz="1300" dirty="0" smtClean="0">
                <a:latin typeface="Meiryo UI" pitchFamily="50" charset="-128"/>
                <a:ea typeface="Meiryo UI" pitchFamily="50" charset="-128"/>
                <a:cs typeface="Meiryo UI" pitchFamily="50" charset="-128"/>
              </a:rPr>
              <a:t>年度で終了）</a:t>
            </a:r>
            <a:endParaRPr lang="ja-JP" altLang="en-US" sz="1300" dirty="0">
              <a:latin typeface="Meiryo UI" pitchFamily="50" charset="-128"/>
              <a:ea typeface="Meiryo UI" pitchFamily="50" charset="-128"/>
              <a:cs typeface="Meiryo UI" pitchFamily="50" charset="-128"/>
            </a:endParaRPr>
          </a:p>
        </p:txBody>
      </p:sp>
      <p:sp>
        <p:nvSpPr>
          <p:cNvPr id="80" name="テキスト ボックス 79"/>
          <p:cNvSpPr txBox="1"/>
          <p:nvPr/>
        </p:nvSpPr>
        <p:spPr>
          <a:xfrm>
            <a:off x="7260754" y="5577261"/>
            <a:ext cx="2530612" cy="369332"/>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a:p>
            <a:pPr marL="87313" indent="-87313"/>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418,000</a:t>
            </a:r>
            <a:r>
              <a:rPr lang="zh-TW" altLang="en-US" sz="1200" dirty="0" smtClean="0">
                <a:solidFill>
                  <a:prstClr val="black"/>
                </a:solidFill>
                <a:latin typeface="Meiryo UI" pitchFamily="50" charset="-128"/>
                <a:ea typeface="Meiryo UI" pitchFamily="50" charset="-128"/>
                <a:cs typeface="Meiryo UI" pitchFamily="50" charset="-128"/>
              </a:rPr>
              <a:t>千円</a:t>
            </a:r>
            <a:r>
              <a:rPr lang="ja-JP" altLang="en-US" sz="1200" dirty="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過年度融資分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p:txBody>
      </p:sp>
      <p:sp>
        <p:nvSpPr>
          <p:cNvPr id="81" name="正方形/長方形 80"/>
          <p:cNvSpPr/>
          <p:nvPr/>
        </p:nvSpPr>
        <p:spPr>
          <a:xfrm>
            <a:off x="5008438" y="5568476"/>
            <a:ext cx="2225473" cy="48689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・融資件数：</a:t>
            </a:r>
            <a:r>
              <a:rPr lang="en-US" altLang="ja-JP" sz="1000" dirty="0">
                <a:solidFill>
                  <a:schemeClr val="tx1"/>
                </a:solidFill>
                <a:latin typeface="Meiryo UI" pitchFamily="50" charset="-128"/>
                <a:ea typeface="Meiryo UI" pitchFamily="50" charset="-128"/>
                <a:cs typeface="Meiryo UI" pitchFamily="50" charset="-128"/>
              </a:rPr>
              <a:t>16</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a:t>
            </a:r>
            <a:r>
              <a:rPr lang="ja-JP" altLang="en-US" sz="900" dirty="0" smtClean="0">
                <a:solidFill>
                  <a:schemeClr val="tx1"/>
                </a:solidFill>
                <a:latin typeface="Meiryo UI" pitchFamily="50" charset="-128"/>
                <a:ea typeface="Meiryo UI" pitchFamily="50" charset="-128"/>
                <a:cs typeface="Meiryo UI" pitchFamily="50" charset="-128"/>
              </a:rPr>
              <a:t>取扱金融機関：</a:t>
            </a:r>
            <a:r>
              <a:rPr lang="en-US" altLang="ja-JP" sz="900" dirty="0" smtClean="0">
                <a:solidFill>
                  <a:schemeClr val="tx1"/>
                </a:solidFill>
                <a:latin typeface="Meiryo UI" pitchFamily="50" charset="-128"/>
                <a:ea typeface="Meiryo UI" pitchFamily="50" charset="-128"/>
                <a:cs typeface="Meiryo UI" pitchFamily="50" charset="-128"/>
              </a:rPr>
              <a:t>7</a:t>
            </a:r>
            <a:r>
              <a:rPr lang="ja-JP" altLang="en-US" sz="900" dirty="0" smtClean="0">
                <a:solidFill>
                  <a:schemeClr val="tx1"/>
                </a:solidFill>
                <a:latin typeface="Meiryo UI" pitchFamily="50" charset="-128"/>
                <a:ea typeface="Meiryo UI" pitchFamily="50" charset="-128"/>
                <a:cs typeface="Meiryo UI" pitchFamily="50" charset="-128"/>
              </a:rPr>
              <a:t>金融機関（</a:t>
            </a:r>
            <a:r>
              <a:rPr lang="en-US" altLang="ja-JP" sz="900" dirty="0" smtClean="0">
                <a:solidFill>
                  <a:schemeClr val="tx1"/>
                </a:solidFill>
                <a:latin typeface="Meiryo UI" pitchFamily="50" charset="-128"/>
                <a:ea typeface="Meiryo UI" pitchFamily="50" charset="-128"/>
                <a:cs typeface="Meiryo UI" pitchFamily="50" charset="-128"/>
              </a:rPr>
              <a:t>408</a:t>
            </a:r>
            <a:r>
              <a:rPr lang="ja-JP" altLang="en-US" sz="900" dirty="0" smtClean="0">
                <a:solidFill>
                  <a:schemeClr val="tx1"/>
                </a:solidFill>
                <a:latin typeface="Meiryo UI" pitchFamily="50" charset="-128"/>
                <a:ea typeface="Meiryo UI" pitchFamily="50" charset="-128"/>
                <a:cs typeface="Meiryo UI" pitchFamily="50" charset="-128"/>
              </a:rPr>
              <a:t>店舗）</a:t>
            </a:r>
            <a:endParaRPr lang="ja-JP" altLang="en-US" sz="900" dirty="0">
              <a:solidFill>
                <a:schemeClr val="tx1"/>
              </a:solidFill>
              <a:latin typeface="Meiryo UI" pitchFamily="50" charset="-128"/>
              <a:ea typeface="Meiryo UI" pitchFamily="50" charset="-128"/>
              <a:cs typeface="Meiryo UI" pitchFamily="50" charset="-128"/>
            </a:endParaRPr>
          </a:p>
        </p:txBody>
      </p:sp>
      <p:sp>
        <p:nvSpPr>
          <p:cNvPr id="40" name="円/楕円 39"/>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prstClr val="white"/>
                </a:solidFill>
              </a:rPr>
              <a:t>９</a:t>
            </a:r>
          </a:p>
        </p:txBody>
      </p:sp>
      <p:sp>
        <p:nvSpPr>
          <p:cNvPr id="45" name="正方形/長方形 44"/>
          <p:cNvSpPr/>
          <p:nvPr/>
        </p:nvSpPr>
        <p:spPr>
          <a:xfrm>
            <a:off x="3538610" y="5708139"/>
            <a:ext cx="1233445" cy="36237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・利用</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28</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521388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41032"/>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a:solidFill>
                  <a:prstClr val="white"/>
                </a:solidFill>
                <a:ea typeface="HGP創英角ｺﾞｼｯｸUB" pitchFamily="50" charset="-128"/>
                <a:cs typeface="ＭＳ Ｐゴシック" charset="-128"/>
              </a:rPr>
              <a:t>　</a:t>
            </a: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10</a:t>
            </a:r>
          </a:p>
        </p:txBody>
      </p:sp>
      <p:sp>
        <p:nvSpPr>
          <p:cNvPr id="35" name="角丸四角形 34"/>
          <p:cNvSpPr/>
          <p:nvPr/>
        </p:nvSpPr>
        <p:spPr>
          <a:xfrm>
            <a:off x="5037174"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7" name="角丸四角形 56"/>
          <p:cNvSpPr/>
          <p:nvPr/>
        </p:nvSpPr>
        <p:spPr>
          <a:xfrm>
            <a:off x="5176357" y="692696"/>
            <a:ext cx="3611712" cy="49020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a:solidFill>
                  <a:prstClr val="black"/>
                </a:solidFill>
                <a:latin typeface="Meiryo UI" pitchFamily="50" charset="-128"/>
                <a:ea typeface="Meiryo UI" pitchFamily="50" charset="-128"/>
                <a:cs typeface="Meiryo UI" pitchFamily="50" charset="-128"/>
              </a:rPr>
              <a:t>大阪府住宅用太陽光発電シミュレーションシステム</a:t>
            </a:r>
            <a:endParaRPr lang="en-US" altLang="ja-JP" sz="1200" b="1" dirty="0">
              <a:solidFill>
                <a:prstClr val="black"/>
              </a:solidFill>
              <a:latin typeface="Meiryo UI" pitchFamily="50" charset="-128"/>
              <a:ea typeface="Meiryo UI" pitchFamily="50" charset="-128"/>
              <a:cs typeface="Meiryo UI" pitchFamily="50" charset="-128"/>
            </a:endParaRPr>
          </a:p>
          <a:p>
            <a:pPr algn="ctr"/>
            <a:r>
              <a:rPr lang="ja-JP" altLang="en-US" sz="1200" b="1" dirty="0" err="1">
                <a:solidFill>
                  <a:prstClr val="black"/>
                </a:solidFill>
                <a:latin typeface="Meiryo UI" pitchFamily="50" charset="-128"/>
                <a:ea typeface="Meiryo UI" pitchFamily="50" charset="-128"/>
                <a:cs typeface="Meiryo UI" pitchFamily="50" charset="-128"/>
              </a:rPr>
              <a:t>ー</a:t>
            </a:r>
            <a:r>
              <a:rPr lang="ja-JP" altLang="en-US" sz="1200" b="1" dirty="0">
                <a:solidFill>
                  <a:prstClr val="black"/>
                </a:solidFill>
                <a:latin typeface="Meiryo UI" pitchFamily="50" charset="-128"/>
                <a:ea typeface="Meiryo UI" pitchFamily="50" charset="-128"/>
                <a:cs typeface="Meiryo UI" pitchFamily="50" charset="-128"/>
              </a:rPr>
              <a:t>環境にもおとくや</a:t>
            </a:r>
            <a:r>
              <a:rPr lang="ja-JP" altLang="en-US" sz="1200" b="1" dirty="0" err="1">
                <a:solidFill>
                  <a:prstClr val="black"/>
                </a:solidFill>
                <a:latin typeface="Meiryo UI" pitchFamily="50" charset="-128"/>
                <a:ea typeface="Meiryo UI" pitchFamily="50" charset="-128"/>
                <a:cs typeface="Meiryo UI" pitchFamily="50" charset="-128"/>
              </a:rPr>
              <a:t>ねん</a:t>
            </a:r>
            <a:r>
              <a:rPr lang="ja-JP" altLang="en-US" sz="1200" b="1" dirty="0">
                <a:solidFill>
                  <a:prstClr val="black"/>
                </a:solidFill>
                <a:latin typeface="Meiryo UI" pitchFamily="50" charset="-128"/>
                <a:ea typeface="Meiryo UI" pitchFamily="50" charset="-128"/>
                <a:cs typeface="Meiryo UI" pitchFamily="50" charset="-128"/>
              </a:rPr>
              <a:t>ー</a:t>
            </a:r>
            <a:endParaRPr lang="en-US" altLang="ja-JP" sz="1200" b="1" dirty="0">
              <a:solidFill>
                <a:prstClr val="black"/>
              </a:solidFill>
              <a:latin typeface="Meiryo UI" pitchFamily="50" charset="-128"/>
              <a:ea typeface="Meiryo UI" pitchFamily="50" charset="-128"/>
              <a:cs typeface="Meiryo UI" pitchFamily="50" charset="-128"/>
            </a:endParaRPr>
          </a:p>
        </p:txBody>
      </p:sp>
      <p:sp>
        <p:nvSpPr>
          <p:cNvPr id="16" name="テキスト ボックス 15"/>
          <p:cNvSpPr txBox="1"/>
          <p:nvPr/>
        </p:nvSpPr>
        <p:spPr>
          <a:xfrm>
            <a:off x="5104737" y="1223846"/>
            <a:ext cx="4672799" cy="692497"/>
          </a:xfrm>
          <a:prstGeom prst="rect">
            <a:avLst/>
          </a:prstGeom>
          <a:noFill/>
        </p:spPr>
        <p:txBody>
          <a:bodyPr wrap="square" rtlCol="0">
            <a:spAutoFit/>
          </a:bodyPr>
          <a:lstStyle/>
          <a:p>
            <a:pPr marL="182563" indent="-182563">
              <a:defRPr/>
            </a:pPr>
            <a:r>
              <a:rPr lang="ja-JP" altLang="en-US" sz="1300" dirty="0" smtClean="0">
                <a:solidFill>
                  <a:prstClr val="black"/>
                </a:solidFill>
                <a:latin typeface="Meiryo UI" pitchFamily="50" charset="-128"/>
                <a:ea typeface="Meiryo UI" pitchFamily="50" charset="-128"/>
                <a:cs typeface="Meiryo UI" pitchFamily="50" charset="-128"/>
              </a:rPr>
              <a:t>◆太陽光</a:t>
            </a:r>
            <a:r>
              <a:rPr lang="ja-JP" altLang="en-US" sz="1300" dirty="0">
                <a:solidFill>
                  <a:prstClr val="black"/>
                </a:solidFill>
                <a:latin typeface="Meiryo UI" pitchFamily="50" charset="-128"/>
                <a:ea typeface="Meiryo UI" pitchFamily="50" charset="-128"/>
                <a:cs typeface="Meiryo UI" pitchFamily="50" charset="-128"/>
              </a:rPr>
              <a:t>発電設備の導入検討に際し、疑問や不安の解消の一助となるよう、必要な全ての情報をワンストップで入手できるシステムを府ホームページで提供し、太陽光発電設備の導入促進を図ります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5185881" y="4499441"/>
            <a:ext cx="4498797" cy="2054409"/>
          </a:xfrm>
          <a:prstGeom prst="rect">
            <a:avLst/>
          </a:prstGeom>
          <a:noFill/>
          <a:ln w="3175" cmpd="sng">
            <a:solidFill>
              <a:schemeClr val="tx1"/>
            </a:solidFill>
            <a:prstDash val="sysDot"/>
          </a:ln>
        </p:spPr>
        <p:txBody>
          <a:bodyPr wrap="square" rtlCol="0">
            <a:spAutoFit/>
          </a:bodyPr>
          <a:lstStyle/>
          <a:p>
            <a:pPr>
              <a:lnSpc>
                <a:spcPts val="2100"/>
              </a:lnSpc>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提供する情報</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容量</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発電量電気</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料金節約</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◆売電</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年間での初期費用回収率</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への貢献度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発電に関するよくある質問と回答</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パネル登録事業者（販売店）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発電設備設置に対する市町村補助金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診断、改修等に対する市町村補助</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7065950" y="1951548"/>
            <a:ext cx="993802" cy="270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システム画面</a:t>
            </a: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140630"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251848" y="692696"/>
            <a:ext cx="447864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地域環境活動を広げる府民共同発電補助事業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2559579" y="1101216"/>
            <a:ext cx="2304256" cy="276999"/>
          </a:xfrm>
          <a:prstGeom prst="rect">
            <a:avLst/>
          </a:prstGeom>
          <a:noFill/>
        </p:spPr>
        <p:txBody>
          <a:bodyPr wrap="square" rtlCol="0">
            <a:spAutoFit/>
          </a:bodyPr>
          <a:lstStyle/>
          <a:p>
            <a:pPr marL="87313" indent="-87313" algn="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2,000</a:t>
            </a:r>
            <a:r>
              <a:rPr lang="ja-JP" altLang="en-US" sz="1200" dirty="0" smtClean="0">
                <a:solidFill>
                  <a:prstClr val="black"/>
                </a:solidFill>
                <a:latin typeface="Meiryo UI" pitchFamily="50" charset="-128"/>
                <a:ea typeface="Meiryo UI" pitchFamily="50" charset="-128"/>
                <a:cs typeface="Meiryo UI" pitchFamily="50" charset="-128"/>
              </a:rPr>
              <a:t>千円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p:txBody>
      </p:sp>
      <p:sp>
        <p:nvSpPr>
          <p:cNvPr id="29" name="テキスト ボックス 28"/>
          <p:cNvSpPr txBox="1"/>
          <p:nvPr/>
        </p:nvSpPr>
        <p:spPr>
          <a:xfrm>
            <a:off x="190375" y="1362961"/>
            <a:ext cx="4540121"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環境保全基金」を活用し、府民等から寄付・出資を募り、公益的施設において、太陽光発電を設置するとともに、施設と連携した環境活動等を実施することを通じて、自らの活動を拡大し、地球環境・地域環境の保全に貢献しようとする</a:t>
            </a:r>
            <a:r>
              <a:rPr lang="en-US" altLang="ja-JP" sz="1300" dirty="0" smtClean="0">
                <a:solidFill>
                  <a:prstClr val="black"/>
                </a:solidFill>
                <a:latin typeface="Meiryo UI" pitchFamily="50" charset="-128"/>
                <a:ea typeface="Meiryo UI" pitchFamily="50" charset="-128"/>
                <a:cs typeface="Meiryo UI" pitchFamily="50" charset="-128"/>
              </a:rPr>
              <a:t>NPO</a:t>
            </a:r>
            <a:r>
              <a:rPr lang="ja-JP" altLang="en-US" sz="1300" dirty="0" smtClean="0">
                <a:solidFill>
                  <a:prstClr val="black"/>
                </a:solidFill>
                <a:latin typeface="Meiryo UI" pitchFamily="50" charset="-128"/>
                <a:ea typeface="Meiryo UI" pitchFamily="50" charset="-128"/>
                <a:cs typeface="Meiryo UI" pitchFamily="50" charset="-128"/>
              </a:rPr>
              <a:t>等に対して補助</a:t>
            </a:r>
            <a:r>
              <a:rPr lang="ja-JP" altLang="en-US" sz="1300" dirty="0" smtClean="0">
                <a:latin typeface="Meiryo UI" pitchFamily="50" charset="-128"/>
                <a:ea typeface="Meiryo UI" pitchFamily="50" charset="-128"/>
                <a:cs typeface="Meiryo UI" pitchFamily="50" charset="-128"/>
              </a:rPr>
              <a:t>します。</a:t>
            </a:r>
            <a:endParaRPr lang="en-US" altLang="ja-JP" sz="1300" dirty="0" smtClean="0">
              <a:latin typeface="Meiryo UI" pitchFamily="50" charset="-128"/>
              <a:ea typeface="Meiryo UI" pitchFamily="50" charset="-128"/>
              <a:cs typeface="Meiryo UI" pitchFamily="50" charset="-128"/>
            </a:endParaRPr>
          </a:p>
        </p:txBody>
      </p:sp>
      <p:sp>
        <p:nvSpPr>
          <p:cNvPr id="30" name="正方形/長方形 29"/>
          <p:cNvSpPr/>
          <p:nvPr/>
        </p:nvSpPr>
        <p:spPr>
          <a:xfrm>
            <a:off x="295615" y="2473813"/>
            <a:ext cx="4502924" cy="1446550"/>
          </a:xfrm>
          <a:prstGeom prst="rect">
            <a:avLst/>
          </a:prstGeom>
          <a:ln>
            <a:solidFill>
              <a:schemeClr val="tx1"/>
            </a:solidFill>
            <a:prstDash val="dash"/>
          </a:ln>
        </p:spPr>
        <p:txBody>
          <a:bodyPr wrap="square">
            <a:spAutoFit/>
          </a:bodyPr>
          <a:lstStyle/>
          <a:p>
            <a:pPr marL="85725" indent="-85725"/>
            <a:r>
              <a:rPr lang="ja-JP" altLang="en-US" sz="1100" dirty="0">
                <a:latin typeface="Meiryo UI" panose="020B0604030504040204" pitchFamily="50" charset="-128"/>
                <a:ea typeface="Meiryo UI" panose="020B0604030504040204" pitchFamily="50" charset="-128"/>
              </a:rPr>
              <a:t>補助対象：公益を目的とした活動等をする</a:t>
            </a:r>
            <a:r>
              <a:rPr lang="ja-JP" altLang="en-US" sz="1100" dirty="0" smtClean="0">
                <a:latin typeface="Meiryo UI" panose="020B0604030504040204" pitchFamily="50" charset="-128"/>
                <a:ea typeface="Meiryo UI" panose="020B0604030504040204" pitchFamily="50" charset="-128"/>
              </a:rPr>
              <a:t>団体</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NPO</a:t>
            </a:r>
            <a:r>
              <a:rPr lang="ja-JP" altLang="en-US" sz="1100" dirty="0" smtClean="0">
                <a:latin typeface="Meiryo UI" panose="020B0604030504040204" pitchFamily="50" charset="-128"/>
                <a:ea typeface="Meiryo UI" panose="020B0604030504040204" pitchFamily="50" charset="-128"/>
              </a:rPr>
              <a:t>法人、市民</a:t>
            </a:r>
            <a:r>
              <a:rPr lang="ja-JP" altLang="en-US" sz="1100" dirty="0">
                <a:latin typeface="Meiryo UI" panose="020B0604030504040204" pitchFamily="50" charset="-128"/>
                <a:ea typeface="Meiryo UI" panose="020B0604030504040204" pitchFamily="50" charset="-128"/>
              </a:rPr>
              <a:t>団体</a:t>
            </a:r>
            <a:r>
              <a:rPr lang="ja-JP" altLang="en-US" sz="1100" dirty="0" smtClean="0">
                <a:latin typeface="Meiryo UI" panose="020B0604030504040204" pitchFamily="50" charset="-128"/>
                <a:ea typeface="Meiryo UI" panose="020B0604030504040204" pitchFamily="50" charset="-128"/>
              </a:rPr>
              <a:t>、自治会、学校</a:t>
            </a:r>
            <a:r>
              <a:rPr lang="ja-JP" altLang="en-US" sz="1100" dirty="0">
                <a:latin typeface="Meiryo UI" panose="020B0604030504040204" pitchFamily="50" charset="-128"/>
                <a:ea typeface="Meiryo UI" panose="020B0604030504040204" pitchFamily="50" charset="-128"/>
              </a:rPr>
              <a:t>法人、社会福祉法人</a:t>
            </a:r>
            <a:r>
              <a:rPr lang="ja-JP" altLang="en-US" sz="1100" dirty="0" smtClean="0">
                <a:latin typeface="Meiryo UI" panose="020B0604030504040204" pitchFamily="50" charset="-128"/>
                <a:ea typeface="Meiryo UI" panose="020B0604030504040204" pitchFamily="50" charset="-128"/>
              </a:rPr>
              <a:t>等）</a:t>
            </a:r>
            <a:endParaRPr lang="en-US" altLang="ja-JP" sz="1100" dirty="0">
              <a:latin typeface="Meiryo UI" panose="020B0604030504040204" pitchFamily="50" charset="-128"/>
              <a:ea typeface="Meiryo UI" panose="020B0604030504040204" pitchFamily="50" charset="-128"/>
            </a:endParaRPr>
          </a:p>
          <a:p>
            <a:pPr marL="622300" indent="-622300"/>
            <a:r>
              <a:rPr lang="ja-JP" altLang="en-US" sz="1100" dirty="0">
                <a:latin typeface="Meiryo UI" panose="020B0604030504040204" pitchFamily="50" charset="-128"/>
                <a:ea typeface="Meiryo UI" panose="020B0604030504040204" pitchFamily="50" charset="-128"/>
              </a:rPr>
              <a:t>対象施設：公益的施設</a:t>
            </a:r>
            <a:r>
              <a:rPr lang="ja-JP" altLang="en-US" sz="1100" dirty="0" smtClean="0">
                <a:latin typeface="Meiryo UI" panose="020B0604030504040204" pitchFamily="50" charset="-128"/>
                <a:ea typeface="Meiryo UI" panose="020B0604030504040204" pitchFamily="50" charset="-128"/>
              </a:rPr>
              <a:t>（市町村施設、</a:t>
            </a:r>
            <a:r>
              <a:rPr lang="ja-JP" altLang="en-US" sz="1100" dirty="0">
                <a:latin typeface="Meiryo UI" panose="020B0604030504040204" pitchFamily="50" charset="-128"/>
                <a:ea typeface="Meiryo UI" panose="020B0604030504040204" pitchFamily="50" charset="-128"/>
              </a:rPr>
              <a:t>小学校</a:t>
            </a:r>
            <a:r>
              <a:rPr lang="ja-JP" altLang="en-US" sz="1100" dirty="0" smtClean="0">
                <a:latin typeface="Meiryo UI" panose="020B0604030504040204" pitchFamily="50" charset="-128"/>
                <a:ea typeface="Meiryo UI" panose="020B0604030504040204" pitchFamily="50" charset="-128"/>
              </a:rPr>
              <a:t>、幼稚園、保育園、社会</a:t>
            </a:r>
            <a:r>
              <a:rPr lang="ja-JP" altLang="en-US" sz="1100" dirty="0">
                <a:latin typeface="Meiryo UI" panose="020B0604030504040204" pitchFamily="50" charset="-128"/>
                <a:ea typeface="Meiryo UI" panose="020B0604030504040204" pitchFamily="50" charset="-128"/>
              </a:rPr>
              <a:t>福祉施設等）のうち補助</a:t>
            </a:r>
            <a:r>
              <a:rPr lang="ja-JP" altLang="en-US" sz="1100" dirty="0" smtClean="0">
                <a:latin typeface="Meiryo UI" panose="020B0604030504040204" pitchFamily="50" charset="-128"/>
                <a:ea typeface="Meiryo UI" panose="020B0604030504040204" pitchFamily="50" charset="-128"/>
              </a:rPr>
              <a:t>対象</a:t>
            </a:r>
            <a:r>
              <a:rPr lang="ja-JP" altLang="en-US" sz="1100" dirty="0">
                <a:latin typeface="Meiryo UI" panose="020B0604030504040204" pitchFamily="50" charset="-128"/>
                <a:ea typeface="Meiryo UI" panose="020B0604030504040204" pitchFamily="50" charset="-128"/>
              </a:rPr>
              <a:t>団体</a:t>
            </a:r>
            <a:r>
              <a:rPr lang="ja-JP" altLang="en-US" sz="1100" dirty="0" smtClean="0">
                <a:latin typeface="Meiryo UI" panose="020B0604030504040204" pitchFamily="50" charset="-128"/>
                <a:ea typeface="Meiryo UI" panose="020B0604030504040204" pitchFamily="50" charset="-128"/>
              </a:rPr>
              <a:t>が管理する</a:t>
            </a:r>
            <a:r>
              <a:rPr lang="ja-JP" altLang="en-US" sz="1100" dirty="0">
                <a:latin typeface="Meiryo UI" panose="020B0604030504040204" pitchFamily="50" charset="-128"/>
                <a:ea typeface="Meiryo UI" panose="020B0604030504040204" pitchFamily="50" charset="-128"/>
              </a:rPr>
              <a:t>ものを除く。</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予定</a:t>
            </a:r>
            <a:r>
              <a:rPr lang="ja-JP" altLang="en-US" sz="1100" dirty="0">
                <a:latin typeface="Meiryo UI" panose="020B0604030504040204" pitchFamily="50" charset="-128"/>
                <a:ea typeface="Meiryo UI" panose="020B0604030504040204" pitchFamily="50" charset="-128"/>
              </a:rPr>
              <a:t>件数</a:t>
            </a:r>
            <a:r>
              <a:rPr lang="ja-JP" altLang="en-US" sz="1100" dirty="0" smtClean="0">
                <a:latin typeface="Meiryo UI" panose="020B0604030504040204" pitchFamily="50" charset="-128"/>
                <a:ea typeface="Meiryo UI" panose="020B0604030504040204" pitchFamily="50" charset="-128"/>
              </a:rPr>
              <a:t>：２件</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補 助 率</a:t>
            </a:r>
            <a:r>
              <a:rPr lang="ja-JP" altLang="en-US" sz="1100" dirty="0">
                <a:latin typeface="Meiryo UI" panose="020B0604030504040204" pitchFamily="50" charset="-128"/>
                <a:ea typeface="Meiryo UI" panose="020B0604030504040204" pitchFamily="50" charset="-128"/>
              </a:rPr>
              <a:t>：対象</a:t>
            </a:r>
            <a:r>
              <a:rPr lang="ja-JP" altLang="en-US" sz="1100" dirty="0" smtClean="0">
                <a:latin typeface="Meiryo UI" panose="020B0604030504040204" pitchFamily="50" charset="-128"/>
                <a:ea typeface="Meiryo UI" panose="020B0604030504040204" pitchFamily="50" charset="-128"/>
              </a:rPr>
              <a:t>経費の</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（最大</a:t>
            </a:r>
            <a:r>
              <a:rPr lang="en-US" altLang="ja-JP" sz="1100" dirty="0" smtClean="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万</a:t>
            </a:r>
            <a:r>
              <a:rPr lang="ja-JP" altLang="en-US" sz="1100" dirty="0" smtClean="0">
                <a:latin typeface="Meiryo UI" panose="020B0604030504040204" pitchFamily="50" charset="-128"/>
                <a:ea typeface="Meiryo UI" panose="020B0604030504040204" pitchFamily="50" charset="-128"/>
              </a:rPr>
              <a:t>円）</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条　　　件</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初期負担額のうち</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％以上かつ</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者以上は寄付によること</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設置後</a:t>
            </a:r>
            <a:r>
              <a:rPr lang="en-US" altLang="ja-JP" sz="1100" dirty="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年間</a:t>
            </a:r>
            <a:r>
              <a:rPr lang="ja-JP" altLang="en-US" sz="1100" dirty="0">
                <a:latin typeface="Meiryo UI" panose="020B0604030504040204" pitchFamily="50" charset="-128"/>
                <a:ea typeface="Meiryo UI" panose="020B0604030504040204" pitchFamily="50" charset="-128"/>
              </a:rPr>
              <a:t>、施設と連携して</a:t>
            </a:r>
            <a:r>
              <a:rPr lang="ja-JP" altLang="en-US" sz="1100" dirty="0" smtClean="0">
                <a:latin typeface="Meiryo UI" panose="020B0604030504040204" pitchFamily="50" charset="-128"/>
                <a:ea typeface="Meiryo UI" panose="020B0604030504040204" pitchFamily="50" charset="-128"/>
              </a:rPr>
              <a:t>環境活動等を</a:t>
            </a:r>
            <a:r>
              <a:rPr lang="ja-JP" altLang="en-US" sz="1100" dirty="0">
                <a:latin typeface="Meiryo UI" panose="020B0604030504040204" pitchFamily="50" charset="-128"/>
                <a:ea typeface="Meiryo UI" panose="020B0604030504040204" pitchFamily="50" charset="-128"/>
              </a:rPr>
              <a:t>行う</a:t>
            </a:r>
            <a:r>
              <a:rPr lang="ja-JP" altLang="en-US" sz="1100" dirty="0" smtClean="0">
                <a:latin typeface="Meiryo UI" panose="020B0604030504040204" pitchFamily="50" charset="-128"/>
                <a:ea typeface="Meiryo UI" panose="020B0604030504040204" pitchFamily="50" charset="-128"/>
              </a:rPr>
              <a:t>こと</a:t>
            </a:r>
            <a:endParaRPr lang="ja-JP" altLang="en-US" sz="11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51848" y="4005866"/>
            <a:ext cx="1447123" cy="276999"/>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＜事業フロー＞</a:t>
            </a:r>
            <a:endParaRPr lang="ja-JP" altLang="en-US" sz="120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7600" y="2323186"/>
            <a:ext cx="2706624" cy="2097024"/>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177" y="2410891"/>
            <a:ext cx="1645784" cy="1725026"/>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2456" y="4153931"/>
            <a:ext cx="1584829" cy="1389773"/>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3684" y="5554012"/>
            <a:ext cx="1590925" cy="993566"/>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403" y="3901747"/>
            <a:ext cx="4122095" cy="2109243"/>
          </a:xfrm>
          <a:prstGeom prst="rect">
            <a:avLst/>
          </a:prstGeom>
        </p:spPr>
      </p:pic>
      <p:sp>
        <p:nvSpPr>
          <p:cNvPr id="20" name="正方形/長方形 19"/>
          <p:cNvSpPr/>
          <p:nvPr/>
        </p:nvSpPr>
        <p:spPr>
          <a:xfrm>
            <a:off x="1698971" y="6023901"/>
            <a:ext cx="3099568" cy="66272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補助</a:t>
            </a:r>
            <a:r>
              <a:rPr lang="ja-JP" altLang="en-US" sz="1000" dirty="0" smtClean="0">
                <a:solidFill>
                  <a:schemeClr val="tx1"/>
                </a:solidFill>
                <a:latin typeface="Meiryo UI" pitchFamily="50" charset="-128"/>
                <a:ea typeface="Meiryo UI" pitchFamily="50" charset="-128"/>
                <a:cs typeface="Meiryo UI" pitchFamily="50" charset="-128"/>
              </a:rPr>
              <a:t>件数：</a:t>
            </a:r>
            <a:r>
              <a:rPr lang="en-US" altLang="ja-JP" sz="1000" dirty="0" smtClean="0">
                <a:solidFill>
                  <a:schemeClr val="tx1"/>
                </a:solidFill>
                <a:latin typeface="Meiryo UI" pitchFamily="50" charset="-128"/>
                <a:ea typeface="Meiryo UI" pitchFamily="50" charset="-128"/>
                <a:cs typeface="Meiryo UI" pitchFamily="50" charset="-128"/>
              </a:rPr>
              <a:t>2</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NPO</a:t>
            </a:r>
            <a:r>
              <a:rPr lang="ja-JP" altLang="en-US" sz="1000" dirty="0" smtClean="0">
                <a:solidFill>
                  <a:schemeClr val="tx1"/>
                </a:solidFill>
                <a:latin typeface="Meiryo UI" pitchFamily="50" charset="-128"/>
                <a:ea typeface="Meiryo UI" pitchFamily="50" charset="-128"/>
                <a:cs typeface="Meiryo UI" pitchFamily="50" charset="-128"/>
              </a:rPr>
              <a:t>法人すいた市民環境会議（障がい者作業所）</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NPO</a:t>
            </a:r>
            <a:r>
              <a:rPr lang="ja-JP" altLang="en-US" sz="1000" dirty="0" smtClean="0">
                <a:solidFill>
                  <a:schemeClr val="tx1"/>
                </a:solidFill>
                <a:latin typeface="Meiryo UI" pitchFamily="50" charset="-128"/>
                <a:ea typeface="Meiryo UI" pitchFamily="50" charset="-128"/>
                <a:cs typeface="Meiryo UI" pitchFamily="50" charset="-128"/>
              </a:rPr>
              <a:t>法人豊中市民エネルギーの会（こども園）</a:t>
            </a:r>
            <a:endParaRPr lang="en-US" altLang="ja-JP" sz="1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03851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5" name="角丸四角形 4"/>
          <p:cNvSpPr/>
          <p:nvPr/>
        </p:nvSpPr>
        <p:spPr>
          <a:xfrm>
            <a:off x="114939" y="567725"/>
            <a:ext cx="9694076" cy="617833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11</a:t>
            </a:r>
          </a:p>
        </p:txBody>
      </p:sp>
      <p:sp>
        <p:nvSpPr>
          <p:cNvPr id="17" name="角丸四角形 16"/>
          <p:cNvSpPr/>
          <p:nvPr/>
        </p:nvSpPr>
        <p:spPr>
          <a:xfrm>
            <a:off x="230952" y="718888"/>
            <a:ext cx="6681004"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公共施設や</a:t>
            </a:r>
            <a:r>
              <a:rPr lang="ja-JP" altLang="en-US" sz="1600" b="1" dirty="0">
                <a:solidFill>
                  <a:prstClr val="black"/>
                </a:solidFill>
                <a:latin typeface="Meiryo UI" pitchFamily="50" charset="-128"/>
                <a:ea typeface="Meiryo UI" pitchFamily="50" charset="-128"/>
                <a:cs typeface="Meiryo UI" pitchFamily="50" charset="-128"/>
              </a:rPr>
              <a:t>民間施設の</a:t>
            </a:r>
            <a:r>
              <a:rPr lang="ja-JP" altLang="en-US" sz="1600" b="1" dirty="0" smtClean="0">
                <a:solidFill>
                  <a:prstClr val="black"/>
                </a:solidFill>
                <a:latin typeface="Meiryo UI" pitchFamily="50" charset="-128"/>
                <a:ea typeface="Meiryo UI" pitchFamily="50" charset="-128"/>
                <a:cs typeface="Meiryo UI" pitchFamily="50" charset="-128"/>
              </a:rPr>
              <a:t>屋根や遊休地</a:t>
            </a:r>
            <a:r>
              <a:rPr lang="ja-JP" altLang="en-US" sz="1600" b="1" dirty="0">
                <a:solidFill>
                  <a:prstClr val="black"/>
                </a:solidFill>
                <a:latin typeface="Meiryo UI" pitchFamily="50" charset="-128"/>
                <a:ea typeface="Meiryo UI" pitchFamily="50" charset="-128"/>
                <a:cs typeface="Meiryo UI" pitchFamily="50" charset="-128"/>
              </a:rPr>
              <a:t>と太陽光発電事</a:t>
            </a:r>
            <a:r>
              <a:rPr lang="ja-JP" altLang="en-US" sz="1600" b="1" dirty="0" smtClean="0">
                <a:solidFill>
                  <a:prstClr val="black"/>
                </a:solidFill>
                <a:latin typeface="Meiryo UI" pitchFamily="50" charset="-128"/>
                <a:ea typeface="Meiryo UI" pitchFamily="50" charset="-128"/>
                <a:cs typeface="Meiryo UI" pitchFamily="50" charset="-128"/>
              </a:rPr>
              <a:t>業者とマッチング等</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314763" y="1536792"/>
            <a:ext cx="90192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2550" indent="-82550" eaLnBrk="1" hangingPunct="1"/>
            <a:r>
              <a:rPr lang="ja-JP" altLang="en-US" sz="1400" b="0" i="0" dirty="0" smtClean="0">
                <a:solidFill>
                  <a:prstClr val="black"/>
                </a:solidFill>
                <a:latin typeface="Meiryo UI" pitchFamily="50" charset="-128"/>
                <a:ea typeface="Meiryo UI" pitchFamily="50" charset="-128"/>
                <a:cs typeface="Meiryo UI" pitchFamily="50" charset="-128"/>
              </a:rPr>
              <a:t>◆市町村には、</a:t>
            </a:r>
            <a:r>
              <a:rPr lang="ja-JP" altLang="en-US" sz="1400" b="0" i="0" dirty="0">
                <a:solidFill>
                  <a:prstClr val="black"/>
                </a:solidFill>
                <a:latin typeface="Meiryo UI" pitchFamily="50" charset="-128"/>
                <a:ea typeface="Meiryo UI" pitchFamily="50" charset="-128"/>
                <a:cs typeface="Meiryo UI" pitchFamily="50" charset="-128"/>
              </a:rPr>
              <a:t>屋根・土地貸し事業制度に</a:t>
            </a:r>
            <a:r>
              <a:rPr lang="ja-JP" altLang="en-US" sz="1400" b="0" i="0" dirty="0" smtClean="0">
                <a:solidFill>
                  <a:prstClr val="black"/>
                </a:solidFill>
                <a:latin typeface="Meiryo UI" pitchFamily="50" charset="-128"/>
                <a:ea typeface="Meiryo UI" pitchFamily="50" charset="-128"/>
                <a:cs typeface="Meiryo UI" pitchFamily="50" charset="-128"/>
              </a:rPr>
              <a:t>関する助言</a:t>
            </a:r>
            <a:r>
              <a:rPr lang="ja-JP" altLang="en-US" sz="1400" b="0" i="0" dirty="0">
                <a:solidFill>
                  <a:prstClr val="black"/>
                </a:solidFill>
                <a:latin typeface="Meiryo UI" pitchFamily="50" charset="-128"/>
                <a:ea typeface="Meiryo UI" pitchFamily="50" charset="-128"/>
                <a:cs typeface="Meiryo UI" pitchFamily="50" charset="-128"/>
              </a:rPr>
              <a:t>を行う</a:t>
            </a:r>
            <a:r>
              <a:rPr lang="ja-JP" altLang="en-US" sz="1400" b="0" i="0" dirty="0" smtClean="0">
                <a:solidFill>
                  <a:prstClr val="black"/>
                </a:solidFill>
                <a:latin typeface="Meiryo UI" pitchFamily="50" charset="-128"/>
                <a:ea typeface="Meiryo UI" pitchFamily="50" charset="-128"/>
                <a:cs typeface="Meiryo UI" pitchFamily="50" charset="-128"/>
              </a:rPr>
              <a:t>などして、市町村施設</a:t>
            </a:r>
            <a:r>
              <a:rPr lang="ja-JP" altLang="en-US" sz="1400" b="0" i="0" dirty="0">
                <a:solidFill>
                  <a:prstClr val="black"/>
                </a:solidFill>
                <a:latin typeface="Meiryo UI" pitchFamily="50" charset="-128"/>
                <a:ea typeface="Meiryo UI" pitchFamily="50" charset="-128"/>
                <a:cs typeface="Meiryo UI" pitchFamily="50" charset="-128"/>
              </a:rPr>
              <a:t>における太陽光発電事業を支援</a:t>
            </a:r>
            <a:r>
              <a:rPr lang="ja-JP" altLang="en-US" sz="1400" b="0" i="0" dirty="0" smtClean="0">
                <a:solidFill>
                  <a:prstClr val="black"/>
                </a:solidFill>
                <a:latin typeface="Meiryo UI" pitchFamily="50" charset="-128"/>
                <a:ea typeface="Meiryo UI" pitchFamily="50" charset="-128"/>
                <a:cs typeface="Meiryo UI" pitchFamily="50" charset="-128"/>
              </a:rPr>
              <a:t>します。</a:t>
            </a:r>
            <a:endParaRPr lang="en-US" altLang="ja-JP" sz="1400" b="0" i="0" dirty="0" smtClean="0">
              <a:solidFill>
                <a:prstClr val="black"/>
              </a:solidFill>
              <a:latin typeface="Meiryo UI" pitchFamily="50" charset="-128"/>
              <a:ea typeface="Meiryo UI" pitchFamily="50" charset="-128"/>
              <a:cs typeface="Meiryo UI" pitchFamily="50" charset="-128"/>
            </a:endParaRPr>
          </a:p>
          <a:p>
            <a:pPr marL="82550" indent="-82550" eaLnBrk="1" hangingPunct="1"/>
            <a:r>
              <a:rPr lang="ja-JP" altLang="en-US" sz="1400" b="0" i="0" dirty="0" smtClean="0">
                <a:solidFill>
                  <a:prstClr val="black"/>
                </a:solidFill>
                <a:latin typeface="Meiryo UI" pitchFamily="50" charset="-128"/>
                <a:ea typeface="Meiryo UI" pitchFamily="50" charset="-128"/>
                <a:cs typeface="Meiryo UI" pitchFamily="50" charset="-128"/>
              </a:rPr>
              <a:t>◆屋根・土地等を借りて太陽光発電事業を行う民間事業者と貸出しを希望する屋根・土地等のマッチングを進めます。</a:t>
            </a:r>
            <a:endParaRPr lang="en-US" altLang="ja-JP" sz="1400" b="0" i="0" dirty="0" smtClean="0">
              <a:solidFill>
                <a:prstClr val="black"/>
              </a:solidFill>
              <a:latin typeface="Meiryo UI" pitchFamily="50" charset="-128"/>
              <a:ea typeface="Meiryo UI" pitchFamily="50" charset="-128"/>
              <a:cs typeface="Meiryo UI" pitchFamily="50" charset="-128"/>
            </a:endParaRPr>
          </a:p>
        </p:txBody>
      </p:sp>
      <p:pic>
        <p:nvPicPr>
          <p:cNvPr id="47"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513" y="2746286"/>
            <a:ext cx="630412" cy="62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r="20748"/>
          <a:stretch/>
        </p:blipFill>
        <p:spPr bwMode="auto">
          <a:xfrm>
            <a:off x="5842129" y="2763719"/>
            <a:ext cx="751584" cy="65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41260" y="2497251"/>
            <a:ext cx="614009" cy="82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descr="http://t1.gstatic.com/images?q=tbn:ANd9GcQZpMttTXXKBkt0hPEgF7DC_ypRBeJQFxpOg_qqgZ6HQSFsOZjO9A"/>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9626" y="2518048"/>
            <a:ext cx="614623" cy="554874"/>
          </a:xfrm>
          <a:prstGeom prst="rect">
            <a:avLst/>
          </a:prstGeom>
          <a:noFill/>
          <a:extLst/>
        </p:spPr>
      </p:pic>
      <p:pic>
        <p:nvPicPr>
          <p:cNvPr id="51" name="Picture 41" descr="C:\Users\yanagisawat\AppData\Local\Microsoft\Windows\Temporary Internet Files\Content.IE5\6W08OM10\MC900438057[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2129" y="2595135"/>
            <a:ext cx="686699" cy="815726"/>
          </a:xfrm>
          <a:prstGeom prst="rect">
            <a:avLst/>
          </a:prstGeom>
          <a:noFill/>
          <a:extLst>
            <a:ext uri="{909E8E84-426E-40DD-AFC4-6F175D3DCCD1}">
              <a14:hiddenFill xmlns:a14="http://schemas.microsoft.com/office/drawing/2010/main">
                <a:solidFill>
                  <a:srgbClr val="FFFFFF"/>
                </a:solidFill>
              </a14:hiddenFill>
            </a:ext>
          </a:extLst>
        </p:spPr>
      </p:pic>
      <p:sp>
        <p:nvSpPr>
          <p:cNvPr id="52" name="角丸四角形 51"/>
          <p:cNvSpPr/>
          <p:nvPr/>
        </p:nvSpPr>
        <p:spPr>
          <a:xfrm>
            <a:off x="329993" y="2433214"/>
            <a:ext cx="2376264" cy="1202695"/>
          </a:xfrm>
          <a:prstGeom prst="roundRect">
            <a:avLst>
              <a:gd name="adj" fmla="val 79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53" name="角丸四角形 52"/>
          <p:cNvSpPr/>
          <p:nvPr/>
        </p:nvSpPr>
        <p:spPr>
          <a:xfrm>
            <a:off x="2837327" y="2242449"/>
            <a:ext cx="1796072" cy="51752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400" dirty="0">
                <a:solidFill>
                  <a:srgbClr val="000000"/>
                </a:solidFill>
                <a:latin typeface="ＭＳ Ｐゴシック"/>
                <a:ea typeface="HG創英角ﾎﾟｯﾌﾟ体"/>
                <a:cs typeface="Times New Roman"/>
              </a:rPr>
              <a:t>おおさかスマート</a:t>
            </a:r>
            <a:endParaRPr lang="ja-JP" altLang="en-US" sz="1400" dirty="0">
              <a:solidFill>
                <a:prstClr val="white"/>
              </a:solidFill>
              <a:latin typeface="ＭＳ Ｐゴシック"/>
              <a:cs typeface="ＭＳ Ｐゴシック"/>
            </a:endParaRPr>
          </a:p>
          <a:p>
            <a:pPr algn="ctr"/>
            <a:r>
              <a:rPr lang="ja-JP" altLang="en-US" sz="1400" dirty="0">
                <a:solidFill>
                  <a:srgbClr val="000000"/>
                </a:solidFill>
                <a:latin typeface="ＭＳ Ｐゴシック"/>
                <a:ea typeface="HG創英角ﾎﾟｯﾌﾟ体"/>
                <a:cs typeface="Times New Roman"/>
              </a:rPr>
              <a:t>エネルギーセンター</a:t>
            </a:r>
            <a:endParaRPr lang="ja-JP" altLang="en-US" sz="1400" dirty="0">
              <a:solidFill>
                <a:prstClr val="white"/>
              </a:solidFill>
              <a:latin typeface="ＭＳ Ｐゴシック"/>
              <a:cs typeface="ＭＳ Ｐゴシック"/>
            </a:endParaRPr>
          </a:p>
        </p:txBody>
      </p:sp>
      <p:pic>
        <p:nvPicPr>
          <p:cNvPr id="54"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1" r="8833"/>
          <a:stretch/>
        </p:blipFill>
        <p:spPr bwMode="auto">
          <a:xfrm>
            <a:off x="6596804" y="2692394"/>
            <a:ext cx="788997" cy="6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角丸四角形 54"/>
          <p:cNvSpPr/>
          <p:nvPr/>
        </p:nvSpPr>
        <p:spPr>
          <a:xfrm>
            <a:off x="4731453" y="2482201"/>
            <a:ext cx="2753651" cy="11814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pic>
        <p:nvPicPr>
          <p:cNvPr id="56" name="Picture 13" descr="http://t1.gstatic.com/images?q=tbn:ANd9GcTCT7AL87_D87uORuAyDrbuBcsNV_fiNvrIi1zzBgW-hg8f-fOIcw"/>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2282" y="2630310"/>
            <a:ext cx="459279" cy="748146"/>
          </a:xfrm>
          <a:prstGeom prst="rect">
            <a:avLst/>
          </a:prstGeom>
          <a:noFill/>
          <a:extLst>
            <a:ext uri="{909E8E84-426E-40DD-AFC4-6F175D3DCCD1}">
              <a14:hiddenFill xmlns:a14="http://schemas.microsoft.com/office/drawing/2010/main">
                <a:solidFill>
                  <a:srgbClr val="FFFFFF"/>
                </a:solidFill>
              </a14:hiddenFill>
            </a:ext>
          </a:extLst>
        </p:spPr>
      </p:pic>
      <p:sp>
        <p:nvSpPr>
          <p:cNvPr id="57" name="左右矢印 56"/>
          <p:cNvSpPr/>
          <p:nvPr/>
        </p:nvSpPr>
        <p:spPr>
          <a:xfrm>
            <a:off x="2809618" y="2827535"/>
            <a:ext cx="1796072" cy="473866"/>
          </a:xfrm>
          <a:prstGeom prst="leftRightArrow">
            <a:avLst/>
          </a:prstGeom>
          <a:solidFill>
            <a:srgbClr val="0000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prstClr val="white"/>
              </a:solidFill>
            </a:endParaRPr>
          </a:p>
        </p:txBody>
      </p:sp>
      <p:sp>
        <p:nvSpPr>
          <p:cNvPr id="59" name="大かっこ 58"/>
          <p:cNvSpPr/>
          <p:nvPr/>
        </p:nvSpPr>
        <p:spPr>
          <a:xfrm>
            <a:off x="872530" y="3319839"/>
            <a:ext cx="1401679" cy="257139"/>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太陽光</a:t>
            </a:r>
            <a:r>
              <a:rPr lang="ja-JP" altLang="en-US" sz="1100" dirty="0" smtClean="0">
                <a:solidFill>
                  <a:srgbClr val="000000"/>
                </a:solidFill>
                <a:latin typeface="ＭＳ Ｐゴシック"/>
                <a:ea typeface="HG丸ｺﾞｼｯｸM-PRO"/>
                <a:cs typeface="Times New Roman"/>
              </a:rPr>
              <a:t>発電事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sp>
        <p:nvSpPr>
          <p:cNvPr id="60" name="大かっこ 59"/>
          <p:cNvSpPr/>
          <p:nvPr/>
        </p:nvSpPr>
        <p:spPr>
          <a:xfrm>
            <a:off x="5081545" y="3343976"/>
            <a:ext cx="1956114" cy="274955"/>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府民、市町村</a:t>
            </a:r>
            <a:r>
              <a:rPr lang="ja-JP" altLang="en-US" sz="1100" dirty="0" smtClean="0">
                <a:solidFill>
                  <a:srgbClr val="000000"/>
                </a:solidFill>
                <a:latin typeface="ＭＳ Ｐゴシック"/>
                <a:ea typeface="HG丸ｺﾞｼｯｸM-PRO"/>
                <a:cs typeface="Times New Roman"/>
              </a:rPr>
              <a:t>、民間事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sp>
        <p:nvSpPr>
          <p:cNvPr id="61" name="正方形/長方形 60"/>
          <p:cNvSpPr/>
          <p:nvPr/>
        </p:nvSpPr>
        <p:spPr>
          <a:xfrm>
            <a:off x="5918245" y="1217048"/>
            <a:ext cx="3679069"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34"/>
          <p:cNvSpPr txBox="1">
            <a:spLocks noChangeArrowheads="1"/>
          </p:cNvSpPr>
          <p:nvPr/>
        </p:nvSpPr>
        <p:spPr bwMode="auto">
          <a:xfrm>
            <a:off x="428397" y="1991916"/>
            <a:ext cx="78150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屋根貸し・土地貸し事業・・・発電事業者が一定の面積を有する屋根や土地を借りて太陽光発電設備を設置し、建物所有者が屋根の賃料を得る事業　</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63" name="テキスト ボックス 34"/>
          <p:cNvSpPr txBox="1">
            <a:spLocks noChangeArrowheads="1"/>
          </p:cNvSpPr>
          <p:nvPr/>
        </p:nvSpPr>
        <p:spPr bwMode="auto">
          <a:xfrm>
            <a:off x="2803672" y="3354227"/>
            <a:ext cx="18297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srgbClr val="0070C0"/>
                </a:solidFill>
                <a:latin typeface="Meiryo UI" pitchFamily="50" charset="-128"/>
                <a:ea typeface="Meiryo UI" pitchFamily="50" charset="-128"/>
                <a:cs typeface="Meiryo UI" pitchFamily="50" charset="-128"/>
              </a:rPr>
              <a:t>府民、民間事業者や</a:t>
            </a:r>
            <a:endParaRPr lang="en-US" altLang="ja-JP" sz="1400" dirty="0" smtClean="0">
              <a:solidFill>
                <a:srgbClr val="0070C0"/>
              </a:solidFill>
              <a:latin typeface="Meiryo UI" pitchFamily="50" charset="-128"/>
              <a:ea typeface="Meiryo UI" pitchFamily="50" charset="-128"/>
              <a:cs typeface="Meiryo UI" pitchFamily="50" charset="-128"/>
            </a:endParaRPr>
          </a:p>
          <a:p>
            <a:pPr eaLnBrk="1" hangingPunct="1"/>
            <a:r>
              <a:rPr lang="ja-JP" altLang="en-US" sz="1400" dirty="0" smtClean="0">
                <a:solidFill>
                  <a:srgbClr val="0070C0"/>
                </a:solidFill>
                <a:latin typeface="Meiryo UI" pitchFamily="50" charset="-128"/>
                <a:ea typeface="Meiryo UI" pitchFamily="50" charset="-128"/>
                <a:cs typeface="Meiryo UI" pitchFamily="50" charset="-128"/>
              </a:rPr>
              <a:t>発電事業者のマッチング</a:t>
            </a:r>
            <a:endParaRPr lang="ja-JP" altLang="en-US" sz="1400" dirty="0">
              <a:solidFill>
                <a:srgbClr val="0070C0"/>
              </a:solidFill>
              <a:latin typeface="Meiryo UI" pitchFamily="50" charset="-128"/>
              <a:ea typeface="Meiryo UI" pitchFamily="50" charset="-128"/>
              <a:cs typeface="Meiryo UI" pitchFamily="50" charset="-128"/>
            </a:endParaRPr>
          </a:p>
        </p:txBody>
      </p:sp>
      <p:sp>
        <p:nvSpPr>
          <p:cNvPr id="65" name="角丸四角形 64"/>
          <p:cNvSpPr/>
          <p:nvPr/>
        </p:nvSpPr>
        <p:spPr>
          <a:xfrm>
            <a:off x="289290" y="4037099"/>
            <a:ext cx="4344110" cy="330101"/>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市町村施設の屋根・土地貸し等による太陽光発電事業</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66" name="テキスト ボックス 65"/>
          <p:cNvSpPr txBox="1"/>
          <p:nvPr/>
        </p:nvSpPr>
        <p:spPr>
          <a:xfrm>
            <a:off x="349954" y="4475741"/>
            <a:ext cx="4875189" cy="600164"/>
          </a:xfrm>
          <a:prstGeom prst="rect">
            <a:avLst/>
          </a:prstGeom>
          <a:noFill/>
        </p:spPr>
        <p:txBody>
          <a:bodyPr wrap="square" lIns="0" tIns="0" rIns="0" bIns="0" rtlCol="0" anchor="ctr" anchorCtr="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◆市町村の学校、廃棄物処分場等において、公募選定した民間事業者により、太陽光発電設備が設置されます。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さらに多くの施設で設備の設置が進むよう、市町村を支援します。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68" name="テキスト ボックス 67"/>
          <p:cNvSpPr txBox="1"/>
          <p:nvPr/>
        </p:nvSpPr>
        <p:spPr>
          <a:xfrm>
            <a:off x="333315" y="5259240"/>
            <a:ext cx="5040560" cy="200055"/>
          </a:xfrm>
          <a:prstGeom prst="rect">
            <a:avLst/>
          </a:prstGeom>
          <a:noFill/>
        </p:spPr>
        <p:txBody>
          <a:bodyPr wrap="square" lIns="0" tIns="0" rIns="0" bIns="0" rtlCol="0" anchor="ctr" anchorCtr="0">
            <a:spAutoFit/>
          </a:bodyPr>
          <a:lstStyle/>
          <a:p>
            <a:pPr marL="87313" indent="-87313"/>
            <a:r>
              <a:rPr lang="ja-JP" altLang="en-US" sz="1300" b="1" dirty="0" smtClean="0">
                <a:latin typeface="Meiryo UI" pitchFamily="50" charset="-128"/>
                <a:ea typeface="Meiryo UI" pitchFamily="50" charset="-128"/>
                <a:cs typeface="Meiryo UI" pitchFamily="50" charset="-128"/>
              </a:rPr>
              <a:t>＜</a:t>
            </a:r>
            <a:r>
              <a:rPr lang="en-US" altLang="ja-JP" sz="1300" b="1" dirty="0" smtClean="0">
                <a:latin typeface="Meiryo UI" pitchFamily="50" charset="-128"/>
                <a:ea typeface="Meiryo UI" pitchFamily="50" charset="-128"/>
                <a:cs typeface="Meiryo UI" pitchFamily="50" charset="-128"/>
              </a:rPr>
              <a:t>2016</a:t>
            </a:r>
            <a:r>
              <a:rPr lang="ja-JP" altLang="en-US" sz="1300" b="1" dirty="0" smtClean="0">
                <a:latin typeface="Meiryo UI" pitchFamily="50" charset="-128"/>
                <a:ea typeface="Meiryo UI" pitchFamily="50" charset="-128"/>
                <a:cs typeface="Meiryo UI" pitchFamily="50" charset="-128"/>
              </a:rPr>
              <a:t>年度公募実績＞（順次、太陽光発電設備が設置されます。）</a:t>
            </a:r>
            <a:endParaRPr lang="en-US" altLang="ja-JP" sz="1300" b="1" dirty="0" smtClean="0">
              <a:latin typeface="Meiryo UI" pitchFamily="50" charset="-128"/>
              <a:ea typeface="Meiryo UI" pitchFamily="50" charset="-128"/>
              <a:cs typeface="Meiryo UI"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1307496924"/>
              </p:ext>
            </p:extLst>
          </p:nvPr>
        </p:nvGraphicFramePr>
        <p:xfrm>
          <a:off x="503896" y="5500987"/>
          <a:ext cx="4320481" cy="895084"/>
        </p:xfrm>
        <a:graphic>
          <a:graphicData uri="http://schemas.openxmlformats.org/drawingml/2006/table">
            <a:tbl>
              <a:tblPr firstRow="1">
                <a:tableStyleId>{7DF18680-E054-41AD-8BC1-D1AEF772440D}</a:tableStyleId>
              </a:tblPr>
              <a:tblGrid>
                <a:gridCol w="1049055"/>
                <a:gridCol w="711271"/>
                <a:gridCol w="1010551"/>
                <a:gridCol w="1549604"/>
              </a:tblGrid>
              <a:tr h="316044">
                <a:tc>
                  <a:txBody>
                    <a:bodyPr/>
                    <a:lstStyle/>
                    <a:p>
                      <a:pPr algn="ctr">
                        <a:spcAft>
                          <a:spcPts val="0"/>
                        </a:spcAft>
                      </a:pPr>
                      <a:r>
                        <a:rPr lang="ja-JP" altLang="en-US" sz="1200" kern="100" dirty="0">
                          <a:solidFill>
                            <a:schemeClr val="tx1"/>
                          </a:solidFill>
                          <a:effectLst/>
                        </a:rPr>
                        <a:t>市町村</a:t>
                      </a:r>
                      <a:endParaRPr lang="ja-JP" sz="1200" kern="100"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sz="1200" kern="100" dirty="0">
                          <a:solidFill>
                            <a:schemeClr val="tx1"/>
                          </a:solidFill>
                          <a:effectLst/>
                        </a:rPr>
                        <a:t>施設数</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200" kern="100" dirty="0" smtClean="0">
                          <a:solidFill>
                            <a:schemeClr val="tx1"/>
                          </a:solidFill>
                          <a:effectLst/>
                          <a:latin typeface="+mn-lt"/>
                          <a:ea typeface="+mn-ea"/>
                          <a:cs typeface="+mn-cs"/>
                        </a:rPr>
                        <a:t>発電能力</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施設の種類</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89520">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673</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下水処理場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小学校、中学校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0" name="正方形/長方形 29"/>
          <p:cNvSpPr/>
          <p:nvPr/>
        </p:nvSpPr>
        <p:spPr>
          <a:xfrm>
            <a:off x="7589015" y="2321831"/>
            <a:ext cx="2095503" cy="84514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10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市町村施設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屋根：</a:t>
            </a:r>
            <a:r>
              <a:rPr lang="ja-JP" altLang="en-US" sz="1050" dirty="0">
                <a:solidFill>
                  <a:schemeClr val="tx1"/>
                </a:solidFill>
                <a:latin typeface="Meiryo UI" pitchFamily="50" charset="-128"/>
                <a:ea typeface="Meiryo UI" pitchFamily="50" charset="-128"/>
                <a:cs typeface="Meiryo UI" pitchFamily="50" charset="-128"/>
              </a:rPr>
              <a:t>３</a:t>
            </a:r>
            <a:r>
              <a:rPr lang="ja-JP" altLang="en-US" sz="1050" dirty="0" smtClean="0">
                <a:solidFill>
                  <a:schemeClr val="tx1"/>
                </a:solidFill>
                <a:latin typeface="Meiryo UI" pitchFamily="50" charset="-128"/>
                <a:ea typeface="Meiryo UI" pitchFamily="50" charset="-128"/>
                <a:cs typeface="Meiryo UI" pitchFamily="50" charset="-128"/>
              </a:rPr>
              <a:t>施設　</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計 </a:t>
            </a:r>
            <a:r>
              <a:rPr lang="en-US" altLang="ja-JP" sz="1050" dirty="0" smtClean="0">
                <a:solidFill>
                  <a:schemeClr val="tx1"/>
                </a:solidFill>
                <a:latin typeface="Meiryo UI" pitchFamily="50" charset="-128"/>
                <a:ea typeface="Meiryo UI" pitchFamily="50" charset="-128"/>
                <a:cs typeface="Meiryo UI" pitchFamily="50" charset="-128"/>
              </a:rPr>
              <a:t>769kW)</a:t>
            </a:r>
          </a:p>
        </p:txBody>
      </p:sp>
      <p:sp>
        <p:nvSpPr>
          <p:cNvPr id="32" name="角丸四角形 31"/>
          <p:cNvSpPr/>
          <p:nvPr/>
        </p:nvSpPr>
        <p:spPr>
          <a:xfrm>
            <a:off x="5349643" y="4023050"/>
            <a:ext cx="4212266" cy="32319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民間施設の屋根・土地貸し等による太陽光発電事業</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33" name="テキスト ボックス 32"/>
          <p:cNvSpPr txBox="1"/>
          <p:nvPr/>
        </p:nvSpPr>
        <p:spPr>
          <a:xfrm>
            <a:off x="5420021" y="4394095"/>
            <a:ext cx="4146658" cy="1492716"/>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◆岸和田市の傍示池（ほうじいけ）において、土地所有者、　</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太陽光発電事業者、大阪府、岸和田市の四者で再生可能エネルギー普及、農業振興・農空間の保全を目的とする連携協定を締結し、大阪府内初の水上太陽光発電設備が設置されました。</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さらに多くの施設で設置が進むよう、候補となる施設等の</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　発掘に努めます。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4" name="大かっこ 33"/>
          <p:cNvSpPr/>
          <p:nvPr/>
        </p:nvSpPr>
        <p:spPr>
          <a:xfrm>
            <a:off x="6252201" y="5875986"/>
            <a:ext cx="2482298" cy="769442"/>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事業面積</a:t>
            </a:r>
            <a:r>
              <a:rPr lang="ja-JP" altLang="en-US" sz="1050" dirty="0" smtClean="0">
                <a:solidFill>
                  <a:prstClr val="black"/>
                </a:solidFill>
                <a:latin typeface="Meiryo UI" pitchFamily="50" charset="-128"/>
                <a:ea typeface="Meiryo UI" pitchFamily="50" charset="-128"/>
                <a:cs typeface="Meiryo UI" pitchFamily="50" charset="-128"/>
              </a:rPr>
              <a:t>：約</a:t>
            </a:r>
            <a:r>
              <a:rPr lang="en-US" altLang="ja-JP" sz="1050" dirty="0" smtClean="0">
                <a:solidFill>
                  <a:prstClr val="black"/>
                </a:solidFill>
                <a:latin typeface="Meiryo UI" pitchFamily="50" charset="-128"/>
                <a:ea typeface="Meiryo UI" pitchFamily="50" charset="-128"/>
                <a:cs typeface="Meiryo UI" pitchFamily="50" charset="-128"/>
              </a:rPr>
              <a:t>1</a:t>
            </a:r>
            <a:r>
              <a:rPr lang="ja-JP" altLang="en-US" sz="1050" dirty="0" smtClean="0">
                <a:solidFill>
                  <a:prstClr val="black"/>
                </a:solidFill>
                <a:latin typeface="Meiryo UI" pitchFamily="50" charset="-128"/>
                <a:ea typeface="Meiryo UI" pitchFamily="50" charset="-128"/>
                <a:cs typeface="Meiryo UI" pitchFamily="50" charset="-128"/>
              </a:rPr>
              <a:t>万</a:t>
            </a:r>
            <a:r>
              <a:rPr lang="en-US" altLang="ja-JP" sz="1050" dirty="0" smtClean="0">
                <a:solidFill>
                  <a:prstClr val="black"/>
                </a:solidFill>
                <a:latin typeface="Meiryo UI" pitchFamily="50" charset="-128"/>
                <a:ea typeface="Meiryo UI" pitchFamily="50" charset="-128"/>
                <a:cs typeface="Meiryo UI" pitchFamily="50" charset="-128"/>
              </a:rPr>
              <a:t>m</a:t>
            </a:r>
            <a:r>
              <a:rPr lang="ja-JP" altLang="en-US" sz="1050" baseline="30000" dirty="0" smtClean="0">
                <a:solidFill>
                  <a:prstClr val="black"/>
                </a:solidFill>
                <a:latin typeface="Meiryo UI" pitchFamily="50" charset="-128"/>
                <a:ea typeface="Meiryo UI" pitchFamily="50" charset="-128"/>
                <a:cs typeface="Meiryo UI" pitchFamily="50" charset="-128"/>
              </a:rPr>
              <a:t>２</a:t>
            </a:r>
            <a:endParaRPr lang="en-US" altLang="ja-JP" sz="1050" baseline="3000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予定出力</a:t>
            </a:r>
            <a:r>
              <a:rPr lang="ja-JP" altLang="en-US" sz="1050" dirty="0" smtClean="0">
                <a:solidFill>
                  <a:prstClr val="black"/>
                </a:solidFill>
                <a:latin typeface="Meiryo UI" pitchFamily="50" charset="-128"/>
                <a:ea typeface="Meiryo UI" pitchFamily="50" charset="-128"/>
                <a:cs typeface="Meiryo UI" pitchFamily="50" charset="-128"/>
              </a:rPr>
              <a:t>：約</a:t>
            </a:r>
            <a:r>
              <a:rPr lang="en-US" altLang="ja-JP" sz="1050" dirty="0" smtClean="0">
                <a:solidFill>
                  <a:prstClr val="black"/>
                </a:solidFill>
                <a:latin typeface="Meiryo UI" pitchFamily="50" charset="-128"/>
                <a:ea typeface="Meiryo UI" pitchFamily="50" charset="-128"/>
                <a:cs typeface="Meiryo UI" pitchFamily="50" charset="-128"/>
              </a:rPr>
              <a:t>1,000kW</a:t>
            </a:r>
            <a:endParaRPr lang="en-US" altLang="ja-JP" sz="1050" dirty="0">
              <a:solidFill>
                <a:prstClr val="black"/>
              </a:solidFill>
              <a:latin typeface="Meiryo UI" pitchFamily="50" charset="-128"/>
              <a:ea typeface="Meiryo UI" pitchFamily="50" charset="-128"/>
              <a:cs typeface="Meiryo UI" pitchFamily="50" charset="-128"/>
            </a:endParaRPr>
          </a:p>
          <a:p>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推定</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年間発電量：</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1,150,000kWh</a:t>
            </a:r>
            <a:endPar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家庭約</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320</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世帯分</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smtClean="0">
                <a:solidFill>
                  <a:prstClr val="black"/>
                </a:solidFill>
                <a:latin typeface="Meiryo UI" pitchFamily="50" charset="-128"/>
                <a:ea typeface="Meiryo UI" pitchFamily="50" charset="-128"/>
                <a:cs typeface="Meiryo UI" pitchFamily="50" charset="-128"/>
              </a:rPr>
              <a:t>8</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schemeClr val="tx1"/>
                </a:solidFill>
                <a:latin typeface="Meiryo UI" pitchFamily="50" charset="-128"/>
                <a:ea typeface="Meiryo UI" pitchFamily="50" charset="-128"/>
                <a:cs typeface="Meiryo UI" pitchFamily="50" charset="-128"/>
              </a:rPr>
              <a:t>供用</a:t>
            </a:r>
            <a:r>
              <a:rPr lang="ja-JP" altLang="en-US" sz="1050" dirty="0" smtClean="0">
                <a:solidFill>
                  <a:schemeClr val="tx1"/>
                </a:solidFill>
                <a:latin typeface="Meiryo UI" pitchFamily="50" charset="-128"/>
                <a:ea typeface="Meiryo UI" pitchFamily="50" charset="-128"/>
                <a:cs typeface="Meiryo UI" pitchFamily="50" charset="-128"/>
              </a:rPr>
              <a:t>開</a:t>
            </a:r>
            <a:r>
              <a:rPr lang="ja-JP" altLang="en-US" sz="1050" dirty="0" smtClean="0">
                <a:solidFill>
                  <a:prstClr val="black"/>
                </a:solidFill>
                <a:latin typeface="Meiryo UI" pitchFamily="50" charset="-128"/>
                <a:ea typeface="Meiryo UI" pitchFamily="50" charset="-128"/>
                <a:cs typeface="Meiryo UI" pitchFamily="50" charset="-128"/>
              </a:rPr>
              <a:t>始</a:t>
            </a:r>
            <a:endParaRPr lang="en-US" altLang="ja-JP" sz="1050" dirty="0" smtClean="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00859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31" name="角丸四角形 30"/>
          <p:cNvSpPr/>
          <p:nvPr/>
        </p:nvSpPr>
        <p:spPr>
          <a:xfrm>
            <a:off x="128464" y="548680"/>
            <a:ext cx="9674121"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6299322" y="614894"/>
            <a:ext cx="721270" cy="369332"/>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srgbClr val="FF0000"/>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strike="sngStrike" dirty="0">
              <a:solidFill>
                <a:prstClr val="black"/>
              </a:solidFill>
              <a:latin typeface="Meiryo UI" pitchFamily="50" charset="-128"/>
              <a:ea typeface="Meiryo UI" pitchFamily="50" charset="-128"/>
              <a:cs typeface="Meiryo UI" pitchFamily="50" charset="-128"/>
            </a:endParaRPr>
          </a:p>
        </p:txBody>
      </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12</a:t>
            </a:r>
            <a:endParaRPr lang="ja-JP" altLang="en-US" b="1" dirty="0">
              <a:solidFill>
                <a:prstClr val="white"/>
              </a:solidFill>
            </a:endParaRPr>
          </a:p>
        </p:txBody>
      </p:sp>
      <p:graphicFrame>
        <p:nvGraphicFramePr>
          <p:cNvPr id="6" name="表 5"/>
          <p:cNvGraphicFramePr>
            <a:graphicFrameLocks noGrp="1"/>
          </p:cNvGraphicFramePr>
          <p:nvPr>
            <p:extLst>
              <p:ext uri="{D42A27DB-BD31-4B8C-83A1-F6EECF244321}">
                <p14:modId xmlns:p14="http://schemas.microsoft.com/office/powerpoint/2010/main" val="2303974667"/>
              </p:ext>
            </p:extLst>
          </p:nvPr>
        </p:nvGraphicFramePr>
        <p:xfrm>
          <a:off x="183068" y="2167061"/>
          <a:ext cx="4651060" cy="3369604"/>
        </p:xfrm>
        <a:graphic>
          <a:graphicData uri="http://schemas.openxmlformats.org/drawingml/2006/table">
            <a:tbl>
              <a:tblPr/>
              <a:tblGrid>
                <a:gridCol w="2199914"/>
                <a:gridCol w="665018"/>
                <a:gridCol w="609600"/>
                <a:gridCol w="1176528"/>
              </a:tblGrid>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能力</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発電開始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府立南大阪高等職業技術専門校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和泉市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府立泉南支援学校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府立砂川厚生福祉センター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府立貝塚高等学校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a:t>
                      </a: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豊中上津島住宅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89</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a:t>
                      </a:r>
                      <a:r>
                        <a:rPr lang="zh-CN"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a:t>
                      </a: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支援学校</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府立西浦支援学校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羽曳野市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692">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府立枚方支援学校・</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むらの高等支援学校</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（同一敷地内に併設）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鴻池水みらいセンター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なわて</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四條畷市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富田林支援学校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富田林市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3" name="テキスト ボックス 32"/>
          <p:cNvSpPr txBox="1"/>
          <p:nvPr/>
        </p:nvSpPr>
        <p:spPr>
          <a:xfrm>
            <a:off x="153607" y="1862397"/>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＜屋根貸しによる設置施設＞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sp>
        <p:nvSpPr>
          <p:cNvPr id="70" name="角丸四角形 69"/>
          <p:cNvSpPr/>
          <p:nvPr/>
        </p:nvSpPr>
        <p:spPr>
          <a:xfrm>
            <a:off x="272481" y="620688"/>
            <a:ext cx="5914980"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a:t>
            </a:r>
            <a:r>
              <a:rPr lang="ja-JP" altLang="en-US" sz="1600" b="1" dirty="0">
                <a:solidFill>
                  <a:prstClr val="black"/>
                </a:solidFill>
                <a:latin typeface="Meiryo UI" pitchFamily="50" charset="-128"/>
                <a:ea typeface="Meiryo UI" pitchFamily="50" charset="-128"/>
                <a:cs typeface="Meiryo UI" pitchFamily="50" charset="-128"/>
              </a:rPr>
              <a:t>市有施設の</a:t>
            </a:r>
            <a:r>
              <a:rPr lang="ja-JP" altLang="en-US" sz="1600" b="1" dirty="0" smtClean="0">
                <a:solidFill>
                  <a:prstClr val="black"/>
                </a:solidFill>
                <a:latin typeface="Meiryo UI" pitchFamily="50" charset="-128"/>
                <a:ea typeface="Meiryo UI" pitchFamily="50" charset="-128"/>
                <a:cs typeface="Meiryo UI" pitchFamily="50" charset="-128"/>
              </a:rPr>
              <a:t>屋根</a:t>
            </a:r>
            <a:r>
              <a:rPr lang="ja-JP" altLang="en-US" sz="1600" b="1" dirty="0">
                <a:solidFill>
                  <a:prstClr val="black"/>
                </a:solidFill>
                <a:latin typeface="Meiryo UI" pitchFamily="50" charset="-128"/>
                <a:ea typeface="Meiryo UI" pitchFamily="50" charset="-128"/>
                <a:cs typeface="Meiryo UI" pitchFamily="50" charset="-128"/>
              </a:rPr>
              <a:t>・</a:t>
            </a:r>
            <a:r>
              <a:rPr lang="ja-JP" altLang="en-US" sz="1600" b="1" dirty="0" smtClean="0">
                <a:solidFill>
                  <a:prstClr val="black"/>
                </a:solidFill>
                <a:latin typeface="Meiryo UI" pitchFamily="50" charset="-128"/>
                <a:ea typeface="Meiryo UI" pitchFamily="50" charset="-128"/>
                <a:cs typeface="Meiryo UI" pitchFamily="50" charset="-128"/>
              </a:rPr>
              <a:t>土地貸し</a:t>
            </a:r>
            <a:r>
              <a:rPr lang="ja-JP" altLang="en-US" sz="1600" b="1" dirty="0">
                <a:solidFill>
                  <a:prstClr val="black"/>
                </a:solidFill>
                <a:latin typeface="Meiryo UI" pitchFamily="50" charset="-128"/>
                <a:ea typeface="Meiryo UI" pitchFamily="50" charset="-128"/>
                <a:cs typeface="Meiryo UI" pitchFamily="50" charset="-128"/>
              </a:rPr>
              <a:t>による</a:t>
            </a:r>
            <a:r>
              <a:rPr lang="ja-JP" altLang="en-US" sz="1600" b="1" dirty="0" smtClean="0">
                <a:solidFill>
                  <a:prstClr val="black"/>
                </a:solidFill>
                <a:latin typeface="Meiryo UI" pitchFamily="50" charset="-128"/>
                <a:ea typeface="Meiryo UI" pitchFamily="50" charset="-128"/>
                <a:cs typeface="Meiryo UI" pitchFamily="50" charset="-128"/>
              </a:rPr>
              <a:t>太陽光パネル設置促進事業</a:t>
            </a:r>
            <a:endParaRPr lang="ja-JP" altLang="en-US" sz="1600" dirty="0">
              <a:solidFill>
                <a:prstClr val="black"/>
              </a:solidFill>
              <a:latin typeface="Meiryo UI" pitchFamily="50" charset="-128"/>
              <a:ea typeface="Meiryo UI" pitchFamily="50" charset="-128"/>
              <a:cs typeface="Meiryo UI"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1859523482"/>
              </p:ext>
            </p:extLst>
          </p:nvPr>
        </p:nvGraphicFramePr>
        <p:xfrm>
          <a:off x="4950085" y="2167848"/>
          <a:ext cx="4810935" cy="1689540"/>
        </p:xfrm>
        <a:graphic>
          <a:graphicData uri="http://schemas.openxmlformats.org/drawingml/2006/table">
            <a:tbl>
              <a:tblPr/>
              <a:tblGrid>
                <a:gridCol w="2545223"/>
                <a:gridCol w="637309"/>
                <a:gridCol w="665018"/>
                <a:gridCol w="963385"/>
              </a:tblGrid>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大阪ひかりの</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森プロジェクト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ひかりの</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泉プロジェクト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512">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泉大津大規模太陽光発電施設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大阪臨海線　高石大橋付近道路敷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高石市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zh-CN"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a:t>
                      </a: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　泉佐野市上之郷付近道路敷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泉佐野市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恩智川治水緑地（池島</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期地区）</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1,998kW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5" name="テキスト ボックス 44"/>
          <p:cNvSpPr txBox="1"/>
          <p:nvPr/>
        </p:nvSpPr>
        <p:spPr>
          <a:xfrm>
            <a:off x="4875512" y="1857932"/>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＜土地貸しに</a:t>
            </a:r>
            <a:r>
              <a:rPr lang="ja-JP" altLang="en-US" sz="1300" b="1" dirty="0">
                <a:solidFill>
                  <a:prstClr val="black"/>
                </a:solidFill>
                <a:latin typeface="Meiryo UI" pitchFamily="50" charset="-128"/>
                <a:ea typeface="Meiryo UI" pitchFamily="50" charset="-128"/>
                <a:cs typeface="Meiryo UI" pitchFamily="50" charset="-128"/>
              </a:rPr>
              <a:t>よる</a:t>
            </a:r>
            <a:r>
              <a:rPr lang="ja-JP" altLang="en-US" sz="1300" b="1" dirty="0" smtClean="0">
                <a:solidFill>
                  <a:prstClr val="black"/>
                </a:solidFill>
                <a:latin typeface="Meiryo UI" pitchFamily="50" charset="-128"/>
                <a:ea typeface="Meiryo UI" pitchFamily="50" charset="-128"/>
                <a:cs typeface="Meiryo UI" pitchFamily="50" charset="-128"/>
              </a:rPr>
              <a:t>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sp>
        <p:nvSpPr>
          <p:cNvPr id="47" name="角丸四角形 46"/>
          <p:cNvSpPr/>
          <p:nvPr/>
        </p:nvSpPr>
        <p:spPr>
          <a:xfrm>
            <a:off x="5190362" y="5009414"/>
            <a:ext cx="1966901"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夢洲メガソーラー</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（大阪ひかりの森プロジェクト）</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48" name="角丸四角形 47"/>
          <p:cNvSpPr/>
          <p:nvPr/>
        </p:nvSpPr>
        <p:spPr>
          <a:xfrm>
            <a:off x="7368501" y="5011193"/>
            <a:ext cx="2253055"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咲洲メガソーラー</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（大阪ひかりの泉プロジェクト）</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50" name="角丸四角形 49"/>
          <p:cNvSpPr/>
          <p:nvPr/>
        </p:nvSpPr>
        <p:spPr>
          <a:xfrm>
            <a:off x="5161647" y="6430555"/>
            <a:ext cx="2003440"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泉大津大規模太陽光発電施設</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52" name="角丸四角形 51"/>
          <p:cNvSpPr/>
          <p:nvPr/>
        </p:nvSpPr>
        <p:spPr>
          <a:xfrm>
            <a:off x="7535139" y="6455735"/>
            <a:ext cx="1940394" cy="285633"/>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恩智川治水緑地　池島</a:t>
            </a:r>
            <a:r>
              <a:rPr lang="en-US" altLang="ja-JP" sz="1100" kern="100" dirty="0" smtClean="0">
                <a:solidFill>
                  <a:prstClr val="black"/>
                </a:solidFill>
                <a:latin typeface="Meiryo UI" pitchFamily="50" charset="-128"/>
                <a:ea typeface="Meiryo UI" pitchFamily="50" charset="-128"/>
                <a:cs typeface="Meiryo UI" pitchFamily="50" charset="-128"/>
              </a:rPr>
              <a:t>Ⅱ</a:t>
            </a:r>
            <a:r>
              <a:rPr lang="ja-JP" altLang="en-US" sz="1100" kern="100" dirty="0" smtClean="0">
                <a:solidFill>
                  <a:prstClr val="black"/>
                </a:solidFill>
                <a:latin typeface="Meiryo UI" pitchFamily="50" charset="-128"/>
                <a:ea typeface="Meiryo UI" pitchFamily="50" charset="-128"/>
                <a:cs typeface="Meiryo UI" pitchFamily="50" charset="-128"/>
              </a:rPr>
              <a:t>期地区</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56" name="テキスト ボックス 55"/>
          <p:cNvSpPr txBox="1"/>
          <p:nvPr/>
        </p:nvSpPr>
        <p:spPr>
          <a:xfrm>
            <a:off x="1784316" y="6443200"/>
            <a:ext cx="1446397" cy="261610"/>
          </a:xfrm>
          <a:prstGeom prst="rect">
            <a:avLst/>
          </a:prstGeom>
          <a:noFill/>
        </p:spPr>
        <p:txBody>
          <a:bodyPr wrap="square" rtlCol="0">
            <a:spAutoFit/>
          </a:bodyPr>
          <a:lstStyle/>
          <a:p>
            <a:pPr algn="ctr"/>
            <a:r>
              <a:rPr lang="ja-JP" altLang="en-US" sz="1100" dirty="0" err="1" smtClean="0">
                <a:latin typeface="Meiryo UI" panose="020B0604030504040204" pitchFamily="50" charset="-128"/>
                <a:ea typeface="Meiryo UI" panose="020B0604030504040204" pitchFamily="50" charset="-128"/>
                <a:cs typeface="Meiryo UI" panose="020B0604030504040204" pitchFamily="50" charset="-128"/>
              </a:rPr>
              <a:t>なわて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水みらいセンター</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3447766" y="6452777"/>
            <a:ext cx="1241389"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富田林支援学校</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347028" y="6456681"/>
            <a:ext cx="1241389" cy="261610"/>
          </a:xfrm>
          <a:prstGeom prst="rect">
            <a:avLst/>
          </a:prstGeom>
          <a:noFill/>
        </p:spPr>
        <p:txBody>
          <a:bodyPr wrap="square" rtlCol="0">
            <a:spAutoFit/>
          </a:bodyPr>
          <a:lstStyle/>
          <a:p>
            <a:pPr algn="ctr"/>
            <a:r>
              <a:rPr lang="zh-TW"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豊中上津島</a:t>
            </a:r>
            <a:r>
              <a:rPr lang="zh-TW"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a:t>
            </a:r>
            <a:endParaRPr lang="zh-TW"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コネクタ 60"/>
          <p:cNvCxnSpPr/>
          <p:nvPr/>
        </p:nvCxnSpPr>
        <p:spPr>
          <a:xfrm>
            <a:off x="4886688" y="1914649"/>
            <a:ext cx="4666" cy="47505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282298" y="1066372"/>
            <a:ext cx="9315016"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◆府立支援学校や流域下水道施設等の屋根、及び</a:t>
            </a:r>
            <a:r>
              <a:rPr lang="ja-JP" altLang="en-US" sz="1300" dirty="0">
                <a:solidFill>
                  <a:prstClr val="black"/>
                </a:solidFill>
                <a:latin typeface="Meiryo UI" pitchFamily="50" charset="-128"/>
                <a:ea typeface="Meiryo UI" pitchFamily="50" charset="-128"/>
                <a:cs typeface="Meiryo UI" pitchFamily="50" charset="-128"/>
              </a:rPr>
              <a:t>廃棄物</a:t>
            </a:r>
            <a:r>
              <a:rPr lang="ja-JP" altLang="en-US" sz="1300" dirty="0" smtClean="0">
                <a:solidFill>
                  <a:prstClr val="black"/>
                </a:solidFill>
                <a:latin typeface="Meiryo UI" pitchFamily="50" charset="-128"/>
                <a:ea typeface="Meiryo UI" pitchFamily="50" charset="-128"/>
                <a:cs typeface="Meiryo UI" pitchFamily="50" charset="-128"/>
              </a:rPr>
              <a:t>処分場や河川</a:t>
            </a:r>
            <a:r>
              <a:rPr lang="ja-JP" altLang="en-US" sz="1300" dirty="0">
                <a:solidFill>
                  <a:prstClr val="black"/>
                </a:solidFill>
                <a:latin typeface="Meiryo UI" pitchFamily="50" charset="-128"/>
                <a:ea typeface="Meiryo UI" pitchFamily="50" charset="-128"/>
                <a:cs typeface="Meiryo UI" pitchFamily="50" charset="-128"/>
              </a:rPr>
              <a:t>施設</a:t>
            </a:r>
            <a:r>
              <a:rPr lang="ja-JP" altLang="en-US" sz="1300" dirty="0" smtClean="0">
                <a:solidFill>
                  <a:prstClr val="black"/>
                </a:solidFill>
                <a:latin typeface="Meiryo UI" pitchFamily="50" charset="-128"/>
                <a:ea typeface="Meiryo UI" pitchFamily="50" charset="-128"/>
                <a:cs typeface="Meiryo UI" pitchFamily="50" charset="-128"/>
              </a:rPr>
              <a:t>等を活用し、公募選定した民間事業者による太陽光発電設備の設置を進めて</a:t>
            </a:r>
            <a:r>
              <a:rPr lang="ja-JP" altLang="en-US" sz="1300" dirty="0">
                <a:solidFill>
                  <a:prstClr val="black"/>
                </a:solidFill>
                <a:latin typeface="Meiryo UI" pitchFamily="50" charset="-128"/>
                <a:ea typeface="Meiryo UI" pitchFamily="50" charset="-128"/>
                <a:cs typeface="Meiryo UI" pitchFamily="50" charset="-128"/>
              </a:rPr>
              <a:t>きました</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　</a:t>
            </a:r>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引き続き</a:t>
            </a:r>
            <a:r>
              <a:rPr lang="ja-JP" altLang="en-US" sz="1300" dirty="0" smtClean="0">
                <a:latin typeface="Meiryo UI" pitchFamily="50" charset="-128"/>
                <a:ea typeface="Meiryo UI" pitchFamily="50" charset="-128"/>
                <a:cs typeface="Meiryo UI" pitchFamily="50" charset="-128"/>
              </a:rPr>
              <a:t>、応募</a:t>
            </a:r>
            <a:r>
              <a:rPr lang="ja-JP" altLang="en-US" sz="1300" dirty="0">
                <a:latin typeface="Meiryo UI" pitchFamily="50" charset="-128"/>
                <a:ea typeface="Meiryo UI" pitchFamily="50" charset="-128"/>
                <a:cs typeface="Meiryo UI" pitchFamily="50" charset="-128"/>
              </a:rPr>
              <a:t>が見込まれる</a:t>
            </a:r>
            <a:r>
              <a:rPr lang="ja-JP" altLang="en-US" sz="1300" dirty="0" smtClean="0">
                <a:latin typeface="Meiryo UI" pitchFamily="50" charset="-128"/>
                <a:ea typeface="Meiryo UI" pitchFamily="50" charset="-128"/>
                <a:cs typeface="Meiryo UI" pitchFamily="50" charset="-128"/>
              </a:rPr>
              <a:t>施設等について屋根や土地などの</a:t>
            </a:r>
            <a:r>
              <a:rPr lang="ja-JP" altLang="en-US" sz="1300" dirty="0">
                <a:latin typeface="Meiryo UI" pitchFamily="50" charset="-128"/>
                <a:ea typeface="Meiryo UI" pitchFamily="50" charset="-128"/>
                <a:cs typeface="Meiryo UI" pitchFamily="50" charset="-128"/>
              </a:rPr>
              <a:t>有効</a:t>
            </a:r>
            <a:r>
              <a:rPr lang="ja-JP" altLang="en-US" sz="1300" dirty="0" smtClean="0">
                <a:latin typeface="Meiryo UI" pitchFamily="50" charset="-128"/>
                <a:ea typeface="Meiryo UI" pitchFamily="50" charset="-128"/>
                <a:cs typeface="Meiryo UI" pitchFamily="50" charset="-128"/>
              </a:rPr>
              <a:t>活用による太陽光発電</a:t>
            </a:r>
            <a:r>
              <a:rPr lang="ja-JP" altLang="en-US" sz="1300" dirty="0" smtClean="0">
                <a:solidFill>
                  <a:prstClr val="black"/>
                </a:solidFill>
                <a:latin typeface="Meiryo UI" pitchFamily="50" charset="-128"/>
                <a:ea typeface="Meiryo UI" pitchFamily="50" charset="-128"/>
                <a:cs typeface="Meiryo UI" pitchFamily="50" charset="-128"/>
              </a:rPr>
              <a:t>の普及を図ります。</a:t>
            </a:r>
            <a:endParaRPr lang="en-US" altLang="ja-JP" sz="1300" strike="sngStrike" dirty="0" smtClean="0">
              <a:solidFill>
                <a:srgbClr val="FF0000"/>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28" y="5635458"/>
            <a:ext cx="1261872" cy="829056"/>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186" y="5635482"/>
            <a:ext cx="1450728" cy="828988"/>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45" y="5643431"/>
            <a:ext cx="1785980" cy="804606"/>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1719" y="3973648"/>
            <a:ext cx="1651880" cy="1005757"/>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7075" y="3987295"/>
            <a:ext cx="1578864" cy="975360"/>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8421" y="5475794"/>
            <a:ext cx="1908048" cy="1005840"/>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5726" y="5452979"/>
            <a:ext cx="1578734" cy="1005757"/>
          </a:xfrm>
          <a:prstGeom prst="rect">
            <a:avLst/>
          </a:prstGeom>
        </p:spPr>
      </p:pic>
    </p:spTree>
    <p:extLst>
      <p:ext uri="{BB962C8B-B14F-4D97-AF65-F5344CB8AC3E}">
        <p14:creationId xmlns:p14="http://schemas.microsoft.com/office/powerpoint/2010/main" val="719209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19" name="角丸四角形 18"/>
          <p:cNvSpPr/>
          <p:nvPr/>
        </p:nvSpPr>
        <p:spPr>
          <a:xfrm>
            <a:off x="140630" y="511910"/>
            <a:ext cx="9694076"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13</a:t>
            </a:r>
            <a:endParaRPr lang="ja-JP" altLang="en-US" b="1" dirty="0">
              <a:solidFill>
                <a:prstClr val="white"/>
              </a:solidFill>
            </a:endParaRPr>
          </a:p>
        </p:txBody>
      </p:sp>
      <p:sp>
        <p:nvSpPr>
          <p:cNvPr id="26" name="角丸四角形 25"/>
          <p:cNvSpPr/>
          <p:nvPr/>
        </p:nvSpPr>
        <p:spPr>
          <a:xfrm>
            <a:off x="265788" y="692696"/>
            <a:ext cx="3960439" cy="53521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府・市有施設における太陽光発電</a:t>
            </a:r>
            <a:r>
              <a:rPr lang="ja-JP" altLang="en-US" sz="1600" b="1" dirty="0">
                <a:solidFill>
                  <a:prstClr val="black"/>
                </a:solidFill>
                <a:latin typeface="Meiryo UI" pitchFamily="50" charset="-128"/>
                <a:ea typeface="Meiryo UI" pitchFamily="50" charset="-128"/>
                <a:cs typeface="Meiryo UI" pitchFamily="50" charset="-128"/>
              </a:rPr>
              <a:t>の</a:t>
            </a:r>
            <a:r>
              <a:rPr lang="ja-JP" altLang="en-US" sz="1600" b="1" dirty="0" smtClean="0">
                <a:solidFill>
                  <a:prstClr val="black"/>
                </a:solidFill>
                <a:latin typeface="Meiryo UI" pitchFamily="50" charset="-128"/>
                <a:ea typeface="Meiryo UI" pitchFamily="50" charset="-128"/>
                <a:cs typeface="Meiryo UI" pitchFamily="50" charset="-128"/>
              </a:rPr>
              <a:t>導入</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400" b="1" dirty="0" smtClean="0">
                <a:solidFill>
                  <a:prstClr val="black"/>
                </a:solidFill>
                <a:latin typeface="Meiryo UI" pitchFamily="50" charset="-128"/>
                <a:ea typeface="Meiryo UI" pitchFamily="50" charset="-128"/>
                <a:cs typeface="Meiryo UI" pitchFamily="50" charset="-128"/>
              </a:rPr>
              <a:t>（</a:t>
            </a:r>
            <a:r>
              <a:rPr lang="ja-JP" altLang="en-US" sz="1400" b="1" dirty="0">
                <a:solidFill>
                  <a:prstClr val="black"/>
                </a:solidFill>
                <a:latin typeface="Meiryo UI" pitchFamily="50" charset="-128"/>
                <a:ea typeface="Meiryo UI" pitchFamily="50" charset="-128"/>
                <a:cs typeface="Meiryo UI" pitchFamily="50" charset="-128"/>
              </a:rPr>
              <a:t>屋根貸し・土地貸し事業を除く</a:t>
            </a:r>
            <a:r>
              <a:rPr lang="ja-JP" altLang="en-US" sz="1400" b="1" dirty="0" smtClean="0">
                <a:solidFill>
                  <a:prstClr val="black"/>
                </a:solidFill>
                <a:latin typeface="Meiryo UI" pitchFamily="50" charset="-128"/>
                <a:ea typeface="Meiryo UI" pitchFamily="50" charset="-128"/>
                <a:cs typeface="Meiryo UI" pitchFamily="50" charset="-128"/>
              </a:rPr>
              <a:t>）</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1" name="テキスト ボックス 30"/>
          <p:cNvSpPr txBox="1"/>
          <p:nvPr/>
        </p:nvSpPr>
        <p:spPr>
          <a:xfrm>
            <a:off x="85871" y="1851359"/>
            <a:ext cx="4797293"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◆大阪府では、下水</a:t>
            </a:r>
            <a:r>
              <a:rPr lang="ja-JP" altLang="en-US" sz="1300" dirty="0">
                <a:solidFill>
                  <a:prstClr val="black"/>
                </a:solidFill>
                <a:latin typeface="Meiryo UI" pitchFamily="50" charset="-128"/>
                <a:ea typeface="Meiryo UI" pitchFamily="50" charset="-128"/>
                <a:cs typeface="Meiryo UI" pitchFamily="50" charset="-128"/>
              </a:rPr>
              <a:t>処理場において</a:t>
            </a:r>
            <a:r>
              <a:rPr lang="ja-JP" altLang="en-US" sz="1300" dirty="0" smtClean="0">
                <a:solidFill>
                  <a:prstClr val="black"/>
                </a:solidFill>
                <a:latin typeface="Meiryo UI" pitchFamily="50" charset="-128"/>
                <a:ea typeface="Meiryo UI" pitchFamily="50" charset="-128"/>
                <a:cs typeface="Meiryo UI" pitchFamily="50" charset="-128"/>
              </a:rPr>
              <a:t>、リース契約により大規模</a:t>
            </a:r>
            <a:r>
              <a:rPr lang="ja-JP" altLang="en-US" sz="1300" dirty="0">
                <a:solidFill>
                  <a:prstClr val="black"/>
                </a:solidFill>
                <a:latin typeface="Meiryo UI" pitchFamily="50" charset="-128"/>
                <a:ea typeface="Meiryo UI" pitchFamily="50" charset="-128"/>
                <a:cs typeface="Meiryo UI" pitchFamily="50" charset="-128"/>
              </a:rPr>
              <a:t>な</a:t>
            </a:r>
            <a:r>
              <a:rPr lang="ja-JP" altLang="en-US" sz="1300" dirty="0" smtClean="0">
                <a:solidFill>
                  <a:prstClr val="black"/>
                </a:solidFill>
                <a:latin typeface="Meiryo UI" pitchFamily="50" charset="-128"/>
                <a:ea typeface="Meiryo UI" pitchFamily="50" charset="-128"/>
                <a:cs typeface="Meiryo UI" pitchFamily="50" charset="-128"/>
              </a:rPr>
              <a:t>太陽</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光</a:t>
            </a:r>
            <a:r>
              <a:rPr lang="ja-JP" altLang="en-US" sz="1300" dirty="0">
                <a:solidFill>
                  <a:prstClr val="black"/>
                </a:solidFill>
                <a:latin typeface="Meiryo UI" pitchFamily="50" charset="-128"/>
                <a:ea typeface="Meiryo UI" pitchFamily="50" charset="-128"/>
                <a:cs typeface="Meiryo UI" pitchFamily="50" charset="-128"/>
              </a:rPr>
              <a:t>発電システムを導入し、平常時は売電を行い、災害時は</a:t>
            </a:r>
            <a:r>
              <a:rPr lang="ja-JP" altLang="en-US" sz="1300" dirty="0" smtClean="0">
                <a:solidFill>
                  <a:prstClr val="black"/>
                </a:solidFill>
                <a:latin typeface="Meiryo UI" pitchFamily="50" charset="-128"/>
                <a:ea typeface="Meiryo UI" pitchFamily="50" charset="-128"/>
                <a:cs typeface="Meiryo UI" pitchFamily="50" charset="-128"/>
              </a:rPr>
              <a:t>同処理</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場</a:t>
            </a:r>
            <a:r>
              <a:rPr lang="ja-JP" altLang="en-US" sz="1300" dirty="0">
                <a:solidFill>
                  <a:prstClr val="black"/>
                </a:solidFill>
                <a:latin typeface="Meiryo UI" pitchFamily="50" charset="-128"/>
                <a:ea typeface="Meiryo UI" pitchFamily="50" charset="-128"/>
                <a:cs typeface="Meiryo UI" pitchFamily="50" charset="-128"/>
              </a:rPr>
              <a:t>の非常用電源として活用します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3" name="テキスト ボックス 32"/>
          <p:cNvSpPr txBox="1"/>
          <p:nvPr/>
        </p:nvSpPr>
        <p:spPr>
          <a:xfrm>
            <a:off x="2545163" y="1309268"/>
            <a:ext cx="2173127"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344,295</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51714059"/>
              </p:ext>
            </p:extLst>
          </p:nvPr>
        </p:nvGraphicFramePr>
        <p:xfrm>
          <a:off x="224194" y="2642111"/>
          <a:ext cx="4680521" cy="2403352"/>
        </p:xfrm>
        <a:graphic>
          <a:graphicData uri="http://schemas.openxmlformats.org/drawingml/2006/table">
            <a:tbl>
              <a:tblPr/>
              <a:tblGrid>
                <a:gridCol w="1492373"/>
                <a:gridCol w="936104"/>
                <a:gridCol w="811883"/>
                <a:gridCol w="1440161"/>
              </a:tblGrid>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南部水</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忠岡町</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茨木市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渚水みらい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大井水みらい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藤井寺市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狭山水みらい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大阪狭山市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0" name="テキスト ボックス 29"/>
          <p:cNvSpPr txBox="1"/>
          <p:nvPr/>
        </p:nvSpPr>
        <p:spPr>
          <a:xfrm>
            <a:off x="102338" y="5208474"/>
            <a:ext cx="4885330" cy="492443"/>
          </a:xfrm>
          <a:prstGeom prst="rect">
            <a:avLst/>
          </a:prstGeom>
          <a:noFill/>
        </p:spPr>
        <p:txBody>
          <a:bodyPr wrap="square" rtlCol="0">
            <a:spAutoFit/>
          </a:bodyPr>
          <a:lstStyle/>
          <a:p>
            <a:pPr marL="177800" indent="-177800"/>
            <a:r>
              <a:rPr lang="ja-JP" altLang="en-US" sz="1300" dirty="0">
                <a:solidFill>
                  <a:prstClr val="black"/>
                </a:solidFill>
                <a:latin typeface="Meiryo UI" pitchFamily="50" charset="-128"/>
                <a:ea typeface="Meiryo UI" pitchFamily="50" charset="-128"/>
                <a:cs typeface="Meiryo UI" pitchFamily="50" charset="-128"/>
              </a:rPr>
              <a:t>◆大阪市は、市民・事</a:t>
            </a:r>
            <a:r>
              <a:rPr lang="ja-JP" altLang="en-US" sz="1300" dirty="0" smtClean="0">
                <a:solidFill>
                  <a:prstClr val="black"/>
                </a:solidFill>
                <a:latin typeface="Meiryo UI" pitchFamily="50" charset="-128"/>
                <a:ea typeface="Meiryo UI" pitchFamily="50" charset="-128"/>
                <a:cs typeface="Meiryo UI" pitchFamily="50" charset="-128"/>
              </a:rPr>
              <a:t>業者の</a:t>
            </a:r>
            <a:r>
              <a:rPr lang="ja-JP" altLang="en-US" sz="1300" dirty="0">
                <a:solidFill>
                  <a:prstClr val="black"/>
                </a:solidFill>
                <a:latin typeface="Meiryo UI" pitchFamily="50" charset="-128"/>
                <a:ea typeface="Meiryo UI" pitchFamily="50" charset="-128"/>
                <a:cs typeface="Meiryo UI" pitchFamily="50" charset="-128"/>
              </a:rPr>
              <a:t>環境問題に対する意識を高める</a:t>
            </a:r>
            <a:r>
              <a:rPr lang="ja-JP" altLang="en-US" sz="1300" dirty="0" smtClean="0">
                <a:solidFill>
                  <a:prstClr val="black"/>
                </a:solidFill>
                <a:latin typeface="Meiryo UI" pitchFamily="50" charset="-128"/>
                <a:ea typeface="Meiryo UI" pitchFamily="50" charset="-128"/>
                <a:cs typeface="Meiryo UI" pitchFamily="50" charset="-128"/>
              </a:rPr>
              <a:t>ため、</a:t>
            </a:r>
            <a:endParaRPr lang="en-US" altLang="ja-JP" sz="13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区</a:t>
            </a:r>
            <a:r>
              <a:rPr lang="ja-JP" altLang="en-US" sz="1300" dirty="0">
                <a:solidFill>
                  <a:prstClr val="black"/>
                </a:solidFill>
                <a:latin typeface="Meiryo UI" pitchFamily="50" charset="-128"/>
                <a:ea typeface="Meiryo UI" pitchFamily="50" charset="-128"/>
                <a:cs typeface="Meiryo UI" pitchFamily="50" charset="-128"/>
              </a:rPr>
              <a:t>役所</a:t>
            </a:r>
            <a:r>
              <a:rPr lang="ja-JP" altLang="en-US" sz="1300" dirty="0" smtClean="0">
                <a:solidFill>
                  <a:prstClr val="black"/>
                </a:solidFill>
                <a:latin typeface="Meiryo UI" pitchFamily="50" charset="-128"/>
                <a:ea typeface="Meiryo UI" pitchFamily="50" charset="-128"/>
                <a:cs typeface="Meiryo UI" pitchFamily="50" charset="-128"/>
              </a:rPr>
              <a:t>や学校</a:t>
            </a:r>
            <a:r>
              <a:rPr lang="ja-JP" altLang="en-US" sz="1300" dirty="0">
                <a:solidFill>
                  <a:prstClr val="black"/>
                </a:solidFill>
                <a:latin typeface="Meiryo UI" pitchFamily="50" charset="-128"/>
                <a:ea typeface="Meiryo UI" pitchFamily="50" charset="-128"/>
                <a:cs typeface="Meiryo UI" pitchFamily="50" charset="-128"/>
              </a:rPr>
              <a:t>等の市有施設</a:t>
            </a:r>
            <a:r>
              <a:rPr lang="ja-JP" altLang="en-US" sz="1300" dirty="0" smtClean="0">
                <a:solidFill>
                  <a:prstClr val="black"/>
                </a:solidFill>
                <a:latin typeface="Meiryo UI" pitchFamily="50" charset="-128"/>
                <a:ea typeface="Meiryo UI" pitchFamily="50" charset="-128"/>
                <a:cs typeface="Meiryo UI" pitchFamily="50" charset="-128"/>
              </a:rPr>
              <a:t>へ、太陽光</a:t>
            </a:r>
            <a:r>
              <a:rPr lang="ja-JP" altLang="en-US" sz="1300" dirty="0">
                <a:solidFill>
                  <a:prstClr val="black"/>
                </a:solidFill>
                <a:latin typeface="Meiryo UI" pitchFamily="50" charset="-128"/>
                <a:ea typeface="Meiryo UI" pitchFamily="50" charset="-128"/>
                <a:cs typeface="Meiryo UI" pitchFamily="50" charset="-128"/>
              </a:rPr>
              <a:t>発電設備を設置</a:t>
            </a:r>
            <a:r>
              <a:rPr lang="ja-JP" altLang="en-US" sz="1300" dirty="0" smtClean="0">
                <a:solidFill>
                  <a:prstClr val="black"/>
                </a:solidFill>
                <a:latin typeface="Meiryo UI" pitchFamily="50" charset="-128"/>
                <a:ea typeface="Meiryo UI" pitchFamily="50" charset="-128"/>
                <a:cs typeface="Meiryo UI" pitchFamily="50" charset="-128"/>
              </a:rPr>
              <a:t>しています。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2549832" y="1513522"/>
            <a:ext cx="755069" cy="189419"/>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strike="sngStrike" dirty="0" smtClean="0">
              <a:solidFill>
                <a:prstClr val="black"/>
              </a:solidFill>
              <a:latin typeface="Meiryo UI" pitchFamily="50" charset="-128"/>
              <a:ea typeface="Meiryo UI" pitchFamily="50" charset="-128"/>
              <a:cs typeface="Meiryo UI" pitchFamily="50" charset="-128"/>
            </a:endParaRPr>
          </a:p>
        </p:txBody>
      </p:sp>
      <p:sp>
        <p:nvSpPr>
          <p:cNvPr id="40" name="角丸四角形 39"/>
          <p:cNvSpPr/>
          <p:nvPr/>
        </p:nvSpPr>
        <p:spPr>
          <a:xfrm>
            <a:off x="371586" y="5741542"/>
            <a:ext cx="4199735" cy="820751"/>
          </a:xfrm>
          <a:prstGeom prst="roundRect">
            <a:avLst>
              <a:gd name="adj" fmla="val 0"/>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anchor="ctr"/>
          <a:lstStyle/>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＜公共施設への太陽光発電の導入実績</a:t>
            </a:r>
            <a:r>
              <a:rPr lang="en-US" altLang="ja-JP" sz="1100" dirty="0" smtClean="0">
                <a:solidFill>
                  <a:schemeClr val="tx1"/>
                </a:solidFill>
                <a:latin typeface="Meiryo UI" pitchFamily="50" charset="-128"/>
                <a:ea typeface="Meiryo UI" pitchFamily="50" charset="-128"/>
                <a:cs typeface="Meiryo UI" pitchFamily="50" charset="-128"/>
              </a:rPr>
              <a:t>(</a:t>
            </a:r>
            <a:r>
              <a:rPr lang="en-US" altLang="ja-JP" sz="1100" dirty="0">
                <a:solidFill>
                  <a:schemeClr val="tx1"/>
                </a:solidFill>
                <a:latin typeface="Meiryo UI" pitchFamily="50" charset="-128"/>
                <a:ea typeface="Meiryo UI" pitchFamily="50" charset="-128"/>
                <a:cs typeface="Meiryo UI" pitchFamily="50" charset="-128"/>
              </a:rPr>
              <a:t>2015</a:t>
            </a:r>
            <a:r>
              <a:rPr lang="ja-JP" altLang="en-US" sz="1100" dirty="0" smtClean="0">
                <a:solidFill>
                  <a:schemeClr val="tx1"/>
                </a:solidFill>
                <a:latin typeface="Meiryo UI" pitchFamily="50" charset="-128"/>
                <a:ea typeface="Meiryo UI" pitchFamily="50" charset="-128"/>
                <a:cs typeface="Meiryo UI" pitchFamily="50" charset="-128"/>
              </a:rPr>
              <a:t>年度末）＞</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　　●大阪府の施設： </a:t>
            </a:r>
            <a:r>
              <a:rPr lang="en-US" altLang="ja-JP" sz="1100" dirty="0" smtClean="0">
                <a:solidFill>
                  <a:schemeClr val="tx1"/>
                </a:solidFill>
                <a:latin typeface="Meiryo UI" pitchFamily="50" charset="-128"/>
                <a:ea typeface="Meiryo UI" pitchFamily="50" charset="-128"/>
                <a:cs typeface="Meiryo UI" pitchFamily="50" charset="-128"/>
              </a:rPr>
              <a:t>79</a:t>
            </a:r>
            <a:r>
              <a:rPr lang="ja-JP" altLang="en-US" sz="1100" dirty="0" smtClean="0">
                <a:solidFill>
                  <a:schemeClr val="tx1"/>
                </a:solidFill>
                <a:latin typeface="Meiryo UI" pitchFamily="50" charset="-128"/>
                <a:ea typeface="Meiryo UI" pitchFamily="50" charset="-128"/>
                <a:cs typeface="Meiryo UI" pitchFamily="50" charset="-128"/>
              </a:rPr>
              <a:t>施設　</a:t>
            </a:r>
            <a:r>
              <a:rPr lang="en-US" altLang="ja-JP" sz="1100" dirty="0" smtClean="0">
                <a:solidFill>
                  <a:schemeClr val="tx1"/>
                </a:solidFill>
                <a:latin typeface="Meiryo UI" pitchFamily="50" charset="-128"/>
                <a:ea typeface="Meiryo UI" pitchFamily="50" charset="-128"/>
                <a:cs typeface="Meiryo UI" pitchFamily="50" charset="-128"/>
              </a:rPr>
              <a:t>12,742kW</a:t>
            </a:r>
            <a:r>
              <a:rPr lang="ja-JP" altLang="en-US" sz="1100" dirty="0" smtClean="0">
                <a:solidFill>
                  <a:schemeClr val="tx1"/>
                </a:solidFill>
                <a:latin typeface="Meiryo UI" pitchFamily="50" charset="-128"/>
                <a:ea typeface="Meiryo UI" pitchFamily="50" charset="-128"/>
                <a:cs typeface="Meiryo UI" pitchFamily="50" charset="-128"/>
              </a:rPr>
              <a:t>（府立高等学校ほか</a:t>
            </a:r>
            <a:r>
              <a:rPr lang="ja-JP" altLang="en-US" sz="1100" dirty="0">
                <a:solidFill>
                  <a:schemeClr val="tx1"/>
                </a:solidFill>
                <a:latin typeface="Meiryo UI" pitchFamily="50" charset="-128"/>
                <a:ea typeface="Meiryo UI" pitchFamily="50" charset="-128"/>
                <a:cs typeface="Meiryo UI" pitchFamily="50" charset="-128"/>
              </a:rPr>
              <a:t>）</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　　●大阪市の施設：</a:t>
            </a:r>
            <a:r>
              <a:rPr lang="en-US" altLang="ja-JP" sz="1100" dirty="0" smtClean="0">
                <a:solidFill>
                  <a:schemeClr val="tx1"/>
                </a:solidFill>
                <a:latin typeface="Meiryo UI" pitchFamily="50" charset="-128"/>
                <a:ea typeface="Meiryo UI" pitchFamily="50" charset="-128"/>
                <a:cs typeface="Meiryo UI" pitchFamily="50" charset="-128"/>
              </a:rPr>
              <a:t>128</a:t>
            </a:r>
            <a:r>
              <a:rPr lang="ja-JP" altLang="en-US" sz="1100" dirty="0" smtClean="0">
                <a:solidFill>
                  <a:schemeClr val="tx1"/>
                </a:solidFill>
                <a:latin typeface="Meiryo UI" pitchFamily="50" charset="-128"/>
                <a:ea typeface="Meiryo UI" pitchFamily="50" charset="-128"/>
                <a:cs typeface="Meiryo UI" pitchFamily="50" charset="-128"/>
              </a:rPr>
              <a:t>施設　 </a:t>
            </a:r>
            <a:r>
              <a:rPr lang="en-US" altLang="ja-JP" sz="1100" dirty="0" smtClean="0">
                <a:solidFill>
                  <a:schemeClr val="tx1"/>
                </a:solidFill>
                <a:latin typeface="Meiryo UI" pitchFamily="50" charset="-128"/>
                <a:ea typeface="Meiryo UI" pitchFamily="50" charset="-128"/>
                <a:cs typeface="Meiryo UI" pitchFamily="50" charset="-128"/>
              </a:rPr>
              <a:t>2,478kW</a:t>
            </a:r>
            <a:r>
              <a:rPr lang="ja-JP" altLang="en-US" sz="1100" dirty="0" smtClean="0">
                <a:solidFill>
                  <a:schemeClr val="tx1"/>
                </a:solidFill>
                <a:latin typeface="Meiryo UI" pitchFamily="50" charset="-128"/>
                <a:ea typeface="Meiryo UI" pitchFamily="50" charset="-128"/>
                <a:cs typeface="Meiryo UI" pitchFamily="50" charset="-128"/>
              </a:rPr>
              <a:t>（市立小学校</a:t>
            </a:r>
            <a:r>
              <a:rPr lang="ja-JP" altLang="en-US" sz="1100" dirty="0">
                <a:solidFill>
                  <a:schemeClr val="tx1"/>
                </a:solidFill>
                <a:latin typeface="Meiryo UI" pitchFamily="50" charset="-128"/>
                <a:ea typeface="Meiryo UI" pitchFamily="50" charset="-128"/>
                <a:cs typeface="Meiryo UI" pitchFamily="50" charset="-128"/>
              </a:rPr>
              <a:t>ほか</a:t>
            </a:r>
            <a:r>
              <a:rPr lang="ja-JP" altLang="en-US" sz="1100" dirty="0" smtClean="0">
                <a:solidFill>
                  <a:schemeClr val="tx1"/>
                </a:solidFill>
                <a:latin typeface="Meiryo UI" pitchFamily="50" charset="-128"/>
                <a:ea typeface="Meiryo UI" pitchFamily="50" charset="-128"/>
                <a:cs typeface="Meiryo UI" pitchFamily="50" charset="-128"/>
              </a:rPr>
              <a:t>）</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屋根貸し・土地貸し事業</a:t>
            </a:r>
            <a:r>
              <a:rPr lang="ja-JP" altLang="en-US" sz="1000" dirty="0">
                <a:solidFill>
                  <a:schemeClr val="tx1"/>
                </a:solidFill>
                <a:latin typeface="Meiryo UI" pitchFamily="50" charset="-128"/>
                <a:ea typeface="Meiryo UI" pitchFamily="50" charset="-128"/>
                <a:cs typeface="Meiryo UI" pitchFamily="50" charset="-128"/>
              </a:rPr>
              <a:t>を</a:t>
            </a:r>
            <a:r>
              <a:rPr lang="ja-JP" altLang="en-US" sz="1000" dirty="0" smtClean="0">
                <a:solidFill>
                  <a:schemeClr val="tx1"/>
                </a:solidFill>
                <a:latin typeface="Meiryo UI" pitchFamily="50" charset="-128"/>
                <a:ea typeface="Meiryo UI" pitchFamily="50" charset="-128"/>
                <a:cs typeface="Meiryo UI" pitchFamily="50" charset="-128"/>
              </a:rPr>
              <a:t>除く。</a:t>
            </a:r>
            <a:endParaRPr lang="en-US" altLang="ja-JP" sz="1100" dirty="0">
              <a:solidFill>
                <a:schemeClr val="tx1"/>
              </a:solidFill>
              <a:latin typeface="Meiryo UI" pitchFamily="50" charset="-128"/>
              <a:ea typeface="Meiryo UI" pitchFamily="50" charset="-128"/>
              <a:cs typeface="Meiryo UI" pitchFamily="50" charset="-128"/>
            </a:endParaRPr>
          </a:p>
        </p:txBody>
      </p:sp>
      <p:cxnSp>
        <p:nvCxnSpPr>
          <p:cNvPr id="32" name="直線コネクタ 31"/>
          <p:cNvCxnSpPr/>
          <p:nvPr/>
        </p:nvCxnSpPr>
        <p:spPr>
          <a:xfrm>
            <a:off x="4969732" y="741774"/>
            <a:ext cx="0" cy="59103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8300664" y="3492969"/>
            <a:ext cx="828092" cy="276999"/>
          </a:xfrm>
          <a:prstGeom prst="rect">
            <a:avLst/>
          </a:prstGeom>
          <a:noFill/>
        </p:spPr>
        <p:txBody>
          <a:bodyPr wrap="square" rtlCol="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3" name="テキスト ボックス 52"/>
          <p:cNvSpPr txBox="1"/>
          <p:nvPr/>
        </p:nvSpPr>
        <p:spPr>
          <a:xfrm>
            <a:off x="5239891" y="3787907"/>
            <a:ext cx="4393841" cy="1461939"/>
          </a:xfrm>
          <a:prstGeom prst="rect">
            <a:avLst/>
          </a:prstGeom>
          <a:noFill/>
        </p:spPr>
        <p:txBody>
          <a:bodyPr wrap="square" rtlCol="0">
            <a:spAutoFit/>
          </a:bodyPr>
          <a:lstStyle/>
          <a:p>
            <a:pPr marL="88900" indent="-88900"/>
            <a:r>
              <a:rPr lang="ja-JP" altLang="en-US" sz="1300" dirty="0" smtClean="0">
                <a:solidFill>
                  <a:prstClr val="black"/>
                </a:solidFill>
                <a:latin typeface="Meiryo UI" pitchFamily="50" charset="-128"/>
                <a:ea typeface="Meiryo UI" pitchFamily="50" charset="-128"/>
                <a:cs typeface="Meiryo UI" pitchFamily="50" charset="-128"/>
              </a:rPr>
              <a:t>◆民間企業が実施する海水面における太陽光発電の実証実験を支援し</a:t>
            </a:r>
            <a:r>
              <a:rPr lang="ja-JP" altLang="en-US" sz="1300" dirty="0">
                <a:solidFill>
                  <a:prstClr val="black"/>
                </a:solidFill>
                <a:latin typeface="Meiryo UI" pitchFamily="50" charset="-128"/>
                <a:ea typeface="Meiryo UI" pitchFamily="50" charset="-128"/>
                <a:cs typeface="Meiryo UI" pitchFamily="50" charset="-128"/>
              </a:rPr>
              <a:t>ま</a:t>
            </a:r>
            <a:r>
              <a:rPr lang="ja-JP" altLang="en-US" sz="1300" dirty="0" smtClean="0">
                <a:solidFill>
                  <a:prstClr val="black"/>
                </a:solidFill>
                <a:latin typeface="Meiryo UI" pitchFamily="50" charset="-128"/>
                <a:ea typeface="Meiryo UI" pitchFamily="50" charset="-128"/>
                <a:cs typeface="Meiryo UI" pitchFamily="50" charset="-128"/>
              </a:rPr>
              <a:t>した。実証実験では、架台に間伐材を使用した太陽光パネルを府内貯木場に設置し、海</a:t>
            </a:r>
            <a:r>
              <a:rPr lang="ja-JP" altLang="en-US" sz="1300" dirty="0">
                <a:solidFill>
                  <a:prstClr val="black"/>
                </a:solidFill>
                <a:latin typeface="Meiryo UI" pitchFamily="50" charset="-128"/>
                <a:ea typeface="Meiryo UI" pitchFamily="50" charset="-128"/>
                <a:cs typeface="Meiryo UI" pitchFamily="50" charset="-128"/>
              </a:rPr>
              <a:t>水面での発電量や塩害による影響等を</a:t>
            </a:r>
            <a:r>
              <a:rPr lang="ja-JP" altLang="en-US" sz="1300" dirty="0" smtClean="0">
                <a:solidFill>
                  <a:prstClr val="black"/>
                </a:solidFill>
                <a:latin typeface="Meiryo UI" pitchFamily="50" charset="-128"/>
                <a:ea typeface="Meiryo UI" pitchFamily="50" charset="-128"/>
                <a:cs typeface="Meiryo UI" pitchFamily="50" charset="-128"/>
              </a:rPr>
              <a:t>検証するとともに、実用化の可能性を探っています。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8900" indent="-88900"/>
            <a:r>
              <a:rPr lang="en-US" altLang="ja-JP" sz="1300" dirty="0">
                <a:solidFill>
                  <a:prstClr val="black"/>
                </a:solidFill>
                <a:latin typeface="Meiryo UI" pitchFamily="50" charset="-128"/>
                <a:ea typeface="Meiryo UI" pitchFamily="50" charset="-128"/>
                <a:cs typeface="Meiryo UI" pitchFamily="50" charset="-128"/>
              </a:rPr>
              <a:t> </a:t>
            </a:r>
            <a:r>
              <a:rPr lang="en-US" altLang="ja-JP" sz="1200" dirty="0" smtClean="0">
                <a:solidFill>
                  <a:prstClr val="black"/>
                </a:solidFill>
                <a:latin typeface="Meiryo UI" pitchFamily="50" charset="-128"/>
                <a:ea typeface="Meiryo UI" pitchFamily="50" charset="-128"/>
                <a:cs typeface="Meiryo UI" pitchFamily="50" charset="-128"/>
              </a:rPr>
              <a:t>&lt;</a:t>
            </a:r>
            <a:r>
              <a:rPr lang="ja-JP" altLang="en-US" sz="1200" dirty="0" smtClean="0">
                <a:solidFill>
                  <a:prstClr val="black"/>
                </a:solidFill>
                <a:latin typeface="Meiryo UI" pitchFamily="50" charset="-128"/>
                <a:ea typeface="Meiryo UI" pitchFamily="50" charset="-128"/>
                <a:cs typeface="Meiryo UI" pitchFamily="50" charset="-128"/>
              </a:rPr>
              <a:t>実施場所</a:t>
            </a:r>
            <a:r>
              <a:rPr lang="en-US" altLang="ja-JP" sz="1200" dirty="0" smtClean="0">
                <a:solidFill>
                  <a:prstClr val="black"/>
                </a:solidFill>
                <a:latin typeface="Meiryo UI" pitchFamily="50" charset="-128"/>
                <a:ea typeface="Meiryo UI" pitchFamily="50" charset="-128"/>
                <a:cs typeface="Meiryo UI" pitchFamily="50" charset="-128"/>
              </a:rPr>
              <a:t>&gt;</a:t>
            </a:r>
            <a:endParaRPr lang="ja-JP" altLang="en-US" sz="1200" dirty="0">
              <a:solidFill>
                <a:prstClr val="black"/>
              </a:solidFill>
              <a:latin typeface="Meiryo UI" pitchFamily="50" charset="-128"/>
              <a:ea typeface="Meiryo UI" pitchFamily="50" charset="-128"/>
              <a:cs typeface="Meiryo UI" pitchFamily="50" charset="-128"/>
            </a:endParaRPr>
          </a:p>
          <a:p>
            <a:pPr marL="88900" indent="-88900"/>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大阪市</a:t>
            </a:r>
            <a:r>
              <a:rPr lang="ja-JP" altLang="en-US" sz="1200" dirty="0" smtClean="0">
                <a:solidFill>
                  <a:prstClr val="black"/>
                </a:solidFill>
                <a:latin typeface="Meiryo UI" pitchFamily="50" charset="-128"/>
                <a:ea typeface="Meiryo UI" pitchFamily="50" charset="-128"/>
                <a:cs typeface="Meiryo UI" pitchFamily="50" charset="-128"/>
              </a:rPr>
              <a:t>住之江区（</a:t>
            </a:r>
            <a:r>
              <a:rPr lang="en-US" altLang="ja-JP" sz="1200" dirty="0" smtClean="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号池水面</a:t>
            </a:r>
            <a:r>
              <a:rPr lang="ja-JP" altLang="en-US"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a:p>
            <a:pPr marL="88900" indent="-88900"/>
            <a:r>
              <a:rPr lang="ja-JP" altLang="en-US" sz="1200" dirty="0" smtClean="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泉北郡忠岡町</a:t>
            </a:r>
            <a:r>
              <a:rPr lang="ja-JP" altLang="en-US" sz="1200" dirty="0" smtClean="0">
                <a:solidFill>
                  <a:prstClr val="black"/>
                </a:solidFill>
                <a:latin typeface="Meiryo UI" pitchFamily="50" charset="-128"/>
                <a:ea typeface="Meiryo UI" pitchFamily="50" charset="-128"/>
                <a:cs typeface="Meiryo UI" pitchFamily="50" charset="-128"/>
              </a:rPr>
              <a:t>新浜（</a:t>
            </a:r>
            <a:r>
              <a:rPr lang="ja-JP" altLang="en-US" sz="1200" dirty="0">
                <a:solidFill>
                  <a:prstClr val="black"/>
                </a:solidFill>
                <a:latin typeface="Meiryo UI" pitchFamily="50" charset="-128"/>
                <a:ea typeface="Meiryo UI" pitchFamily="50" charset="-128"/>
                <a:cs typeface="Meiryo UI" pitchFamily="50" charset="-128"/>
              </a:rPr>
              <a:t>阪南港木材地区</a:t>
            </a:r>
            <a:r>
              <a:rPr lang="ja-JP" altLang="en-US"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4" name="テキスト ボックス 28"/>
          <p:cNvSpPr txBox="1">
            <a:spLocks noChangeArrowheads="1"/>
          </p:cNvSpPr>
          <p:nvPr/>
        </p:nvSpPr>
        <p:spPr bwMode="auto">
          <a:xfrm>
            <a:off x="5369016" y="6475104"/>
            <a:ext cx="17767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泉北郡忠岡町</a:t>
            </a:r>
            <a:r>
              <a:rPr lang="ja-JP" altLang="en-US" sz="1000" b="0" i="0" dirty="0">
                <a:solidFill>
                  <a:prstClr val="black"/>
                </a:solidFill>
                <a:latin typeface="Meiryo UI" pitchFamily="50" charset="-128"/>
                <a:ea typeface="Meiryo UI" pitchFamily="50" charset="-128"/>
                <a:cs typeface="Meiryo UI" pitchFamily="50" charset="-128"/>
              </a:rPr>
              <a:t>で</a:t>
            </a:r>
            <a:r>
              <a:rPr lang="ja-JP" altLang="en-US" sz="1000" b="0" i="0" dirty="0" smtClean="0">
                <a:solidFill>
                  <a:prstClr val="black"/>
                </a:solidFill>
                <a:latin typeface="Meiryo UI" pitchFamily="50" charset="-128"/>
                <a:ea typeface="Meiryo UI" pitchFamily="50" charset="-128"/>
                <a:cs typeface="Meiryo UI" pitchFamily="50" charset="-128"/>
              </a:rPr>
              <a:t>の実証実験　</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59" name="テキスト ボックス 28"/>
          <p:cNvSpPr txBox="1">
            <a:spLocks noChangeArrowheads="1"/>
          </p:cNvSpPr>
          <p:nvPr/>
        </p:nvSpPr>
        <p:spPr bwMode="auto">
          <a:xfrm>
            <a:off x="7760495" y="6440702"/>
            <a:ext cx="16974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大阪市住之江区での実証実験　</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60" name="角丸四角形 59"/>
          <p:cNvSpPr/>
          <p:nvPr/>
        </p:nvSpPr>
        <p:spPr>
          <a:xfrm>
            <a:off x="5190658" y="3459075"/>
            <a:ext cx="3093534" cy="328832"/>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海水面における太陽光発電実証実験</a:t>
            </a:r>
            <a:endParaRPr lang="ja-JP" altLang="en-US" sz="1400" b="1" strike="dblStrike" dirty="0">
              <a:solidFill>
                <a:prstClr val="black"/>
              </a:solidFill>
              <a:latin typeface="Meiryo UI" pitchFamily="50" charset="-128"/>
              <a:ea typeface="Meiryo UI" pitchFamily="50" charset="-128"/>
              <a:cs typeface="Meiryo UI" pitchFamily="50" charset="-128"/>
            </a:endParaRPr>
          </a:p>
        </p:txBody>
      </p:sp>
      <p:sp>
        <p:nvSpPr>
          <p:cNvPr id="61" name="角丸四角形 60"/>
          <p:cNvSpPr/>
          <p:nvPr/>
        </p:nvSpPr>
        <p:spPr>
          <a:xfrm>
            <a:off x="5045427" y="736187"/>
            <a:ext cx="4071277"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その他のフィールドにおける太陽光発電の導入促進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62" name="テキスト ボックス 61"/>
          <p:cNvSpPr txBox="1"/>
          <p:nvPr/>
        </p:nvSpPr>
        <p:spPr>
          <a:xfrm>
            <a:off x="5190658" y="1825099"/>
            <a:ext cx="4406656" cy="692497"/>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◆府民</a:t>
            </a:r>
            <a:r>
              <a:rPr lang="ja-JP" altLang="en-US" sz="1300" dirty="0">
                <a:solidFill>
                  <a:prstClr val="black"/>
                </a:solidFill>
                <a:latin typeface="Meiryo UI" pitchFamily="50" charset="-128"/>
                <a:ea typeface="Meiryo UI" pitchFamily="50" charset="-128"/>
                <a:cs typeface="Meiryo UI" pitchFamily="50" charset="-128"/>
              </a:rPr>
              <a:t>が中心となり発電所を運営することで、地域の</a:t>
            </a:r>
            <a:r>
              <a:rPr lang="ja-JP" altLang="en-US" sz="1300" dirty="0" smtClean="0">
                <a:solidFill>
                  <a:prstClr val="black"/>
                </a:solidFill>
                <a:latin typeface="Meiryo UI" pitchFamily="50" charset="-128"/>
                <a:ea typeface="Meiryo UI" pitchFamily="50" charset="-128"/>
                <a:cs typeface="Meiryo UI" pitchFamily="50" charset="-128"/>
              </a:rPr>
              <a:t>活性化も期待できる</a:t>
            </a:r>
            <a:r>
              <a:rPr lang="ja-JP" altLang="en-US" sz="1300" dirty="0">
                <a:solidFill>
                  <a:prstClr val="black"/>
                </a:solidFill>
                <a:latin typeface="Meiryo UI" pitchFamily="50" charset="-128"/>
                <a:ea typeface="Meiryo UI" pitchFamily="50" charset="-128"/>
                <a:cs typeface="Meiryo UI" pitchFamily="50" charset="-128"/>
              </a:rPr>
              <a:t>ことから、</a:t>
            </a:r>
            <a:r>
              <a:rPr lang="ja-JP" altLang="en-US" sz="1300" dirty="0" smtClean="0">
                <a:solidFill>
                  <a:prstClr val="black"/>
                </a:solidFill>
                <a:latin typeface="Meiryo UI" pitchFamily="50" charset="-128"/>
                <a:ea typeface="Meiryo UI" pitchFamily="50" charset="-128"/>
                <a:cs typeface="Meiryo UI" pitchFamily="50" charset="-128"/>
              </a:rPr>
              <a:t>府民参加型の太陽光発電を促進して　　います。各種相談や、技術的支援を行います。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63" name="正方形/長方形 62"/>
          <p:cNvSpPr/>
          <p:nvPr/>
        </p:nvSpPr>
        <p:spPr>
          <a:xfrm>
            <a:off x="7046619" y="1575828"/>
            <a:ext cx="2751819" cy="276999"/>
          </a:xfrm>
          <a:prstGeom prst="rect">
            <a:avLst/>
          </a:prstGeom>
        </p:spPr>
        <p:txBody>
          <a:bodyPr wrap="square">
            <a:spAutoFit/>
          </a:bodyPr>
          <a:lstStyle/>
          <a:p>
            <a:pPr marL="95250" indent="-95250" algn="ct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5879723" y="2517596"/>
            <a:ext cx="2723161" cy="73230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＜泉大津市民</a:t>
            </a:r>
            <a:r>
              <a:rPr lang="ja-JP" altLang="en-US" sz="1050" dirty="0">
                <a:solidFill>
                  <a:prstClr val="black"/>
                </a:solidFill>
                <a:latin typeface="Meiryo UI" pitchFamily="50" charset="-128"/>
                <a:ea typeface="Meiryo UI" pitchFamily="50" charset="-128"/>
                <a:cs typeface="Meiryo UI" pitchFamily="50" charset="-128"/>
              </a:rPr>
              <a:t>共同</a:t>
            </a:r>
            <a:r>
              <a:rPr lang="ja-JP" altLang="en-US" sz="1050" dirty="0" smtClean="0">
                <a:solidFill>
                  <a:prstClr val="black"/>
                </a:solidFill>
                <a:latin typeface="Meiryo UI" pitchFamily="50" charset="-128"/>
                <a:ea typeface="Meiryo UI" pitchFamily="50" charset="-128"/>
                <a:cs typeface="Meiryo UI" pitchFamily="50" charset="-128"/>
              </a:rPr>
              <a:t>発電＞</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場所：汐見</a:t>
            </a:r>
            <a:r>
              <a:rPr lang="ja-JP" altLang="en-US" sz="1050" dirty="0" smtClean="0">
                <a:solidFill>
                  <a:prstClr val="black"/>
                </a:solidFill>
                <a:latin typeface="Meiryo UI" pitchFamily="50" charset="-128"/>
                <a:ea typeface="Meiryo UI" pitchFamily="50" charset="-128"/>
                <a:cs typeface="Meiryo UI" pitchFamily="50" charset="-128"/>
              </a:rPr>
              <a:t>ポンプ場（泉大津市</a:t>
            </a:r>
            <a:r>
              <a:rPr lang="ja-JP" altLang="en-US" sz="1050" dirty="0">
                <a:solidFill>
                  <a:prstClr val="black"/>
                </a:solidFill>
                <a:latin typeface="Meiryo UI" pitchFamily="50" charset="-128"/>
                <a:ea typeface="Meiryo UI" pitchFamily="50" charset="-128"/>
                <a:cs typeface="Meiryo UI" pitchFamily="50" charset="-128"/>
              </a:rPr>
              <a:t>汐見町）</a:t>
            </a:r>
          </a:p>
          <a:p>
            <a:r>
              <a:rPr lang="ja-JP" altLang="en-US" sz="1050" dirty="0">
                <a:solidFill>
                  <a:prstClr val="black"/>
                </a:solidFill>
                <a:latin typeface="Meiryo UI" pitchFamily="50" charset="-128"/>
                <a:ea typeface="Meiryo UI" pitchFamily="50" charset="-128"/>
                <a:cs typeface="Meiryo UI" pitchFamily="50" charset="-128"/>
              </a:rPr>
              <a:t>　　・設置可能面積：約</a:t>
            </a:r>
            <a:r>
              <a:rPr lang="en-US" altLang="ja-JP" sz="1050" dirty="0" smtClean="0">
                <a:solidFill>
                  <a:prstClr val="black"/>
                </a:solidFill>
                <a:latin typeface="Meiryo UI" pitchFamily="50" charset="-128"/>
                <a:ea typeface="Meiryo UI" pitchFamily="50" charset="-128"/>
                <a:cs typeface="Meiryo UI" pitchFamily="50" charset="-128"/>
              </a:rPr>
              <a:t>500m</a:t>
            </a:r>
            <a:r>
              <a:rPr lang="en-US" altLang="ja-JP" sz="1050" baseline="30000" dirty="0" smtClean="0">
                <a:solidFill>
                  <a:prstClr val="black"/>
                </a:solidFill>
                <a:latin typeface="Meiryo UI" pitchFamily="50" charset="-128"/>
                <a:ea typeface="Meiryo UI" pitchFamily="50" charset="-128"/>
                <a:cs typeface="Meiryo UI" pitchFamily="50" charset="-128"/>
              </a:rPr>
              <a:t>2</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itchFamily="50" charset="-128"/>
                <a:ea typeface="Meiryo UI" pitchFamily="50" charset="-128"/>
                <a:cs typeface="Meiryo UI" pitchFamily="50" charset="-128"/>
              </a:rPr>
              <a:t>約</a:t>
            </a:r>
            <a:r>
              <a:rPr lang="en-US" altLang="ja-JP" sz="1050" dirty="0">
                <a:solidFill>
                  <a:prstClr val="black"/>
                </a:solidFill>
                <a:latin typeface="Meiryo UI" pitchFamily="50" charset="-128"/>
                <a:ea typeface="Meiryo UI" pitchFamily="50" charset="-128"/>
                <a:cs typeface="Meiryo UI" pitchFamily="50" charset="-128"/>
              </a:rPr>
              <a:t>50kW</a:t>
            </a:r>
            <a:r>
              <a:rPr lang="ja-JP" altLang="en-US" sz="1050" dirty="0">
                <a:solidFill>
                  <a:prstClr val="black"/>
                </a:solidFill>
                <a:latin typeface="Meiryo UI" pitchFamily="50" charset="-128"/>
                <a:ea typeface="Meiryo UI" pitchFamily="50" charset="-128"/>
                <a:cs typeface="Meiryo UI" pitchFamily="50" charset="-128"/>
              </a:rPr>
              <a:t>）</a:t>
            </a:r>
          </a:p>
          <a:p>
            <a:r>
              <a:rPr lang="ja-JP" altLang="en-US" sz="1050" dirty="0">
                <a:solidFill>
                  <a:prstClr val="black"/>
                </a:solidFill>
                <a:latin typeface="Meiryo UI" pitchFamily="50" charset="-128"/>
                <a:ea typeface="Meiryo UI" pitchFamily="50" charset="-128"/>
                <a:cs typeface="Meiryo UI" pitchFamily="50" charset="-128"/>
              </a:rPr>
              <a:t>　　・発電開始：</a:t>
            </a:r>
            <a:r>
              <a:rPr lang="en-US" altLang="ja-JP" sz="1050" dirty="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5</a:t>
            </a:r>
            <a:r>
              <a:rPr lang="ja-JP" altLang="en-US" sz="1050" dirty="0" smtClean="0">
                <a:solidFill>
                  <a:prstClr val="black"/>
                </a:solidFill>
                <a:latin typeface="Meiryo UI" pitchFamily="50" charset="-128"/>
                <a:ea typeface="Meiryo UI" pitchFamily="50" charset="-128"/>
                <a:cs typeface="Meiryo UI" pitchFamily="50" charset="-128"/>
              </a:rPr>
              <a:t>月</a:t>
            </a:r>
            <a:endParaRPr lang="en-US" altLang="ja-JP" sz="900" dirty="0" smtClean="0">
              <a:solidFill>
                <a:prstClr val="black"/>
              </a:solidFill>
              <a:latin typeface="Meiryo UI" pitchFamily="50" charset="-128"/>
              <a:ea typeface="Meiryo UI" pitchFamily="50" charset="-128"/>
              <a:cs typeface="Meiryo UI" pitchFamily="50" charset="-128"/>
            </a:endParaRPr>
          </a:p>
        </p:txBody>
      </p:sp>
      <p:sp>
        <p:nvSpPr>
          <p:cNvPr id="65" name="角丸四角形 64"/>
          <p:cNvSpPr/>
          <p:nvPr/>
        </p:nvSpPr>
        <p:spPr>
          <a:xfrm>
            <a:off x="5190658" y="1204141"/>
            <a:ext cx="2936142" cy="358039"/>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府民参加型太陽光発電促進事業</a:t>
            </a:r>
            <a:endParaRPr lang="ja-JP" altLang="en-US" sz="1400" b="1"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362" y="5296812"/>
            <a:ext cx="2163901" cy="1152049"/>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506" y="5286316"/>
            <a:ext cx="2127328" cy="1158144"/>
          </a:xfrm>
          <a:prstGeom prst="rect">
            <a:avLst/>
          </a:prstGeom>
        </p:spPr>
      </p:pic>
    </p:spTree>
    <p:extLst>
      <p:ext uri="{BB962C8B-B14F-4D97-AF65-F5344CB8AC3E}">
        <p14:creationId xmlns:p14="http://schemas.microsoft.com/office/powerpoint/2010/main" val="1707506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0"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endParaRPr lang="ja-JP" altLang="en-US" sz="1400" dirty="0">
              <a:solidFill>
                <a:prstClr val="white"/>
              </a:solidFill>
              <a:latin typeface="Calibri"/>
              <a:ea typeface="HGP創英角ｺﾞｼｯｸUB" pitchFamily="50" charset="-128"/>
              <a:cs typeface="ＭＳ Ｐゴシック" charset="-128"/>
            </a:endParaRPr>
          </a:p>
        </p:txBody>
      </p:sp>
      <p:sp>
        <p:nvSpPr>
          <p:cNvPr id="32" name="角丸四角形 31"/>
          <p:cNvSpPr/>
          <p:nvPr/>
        </p:nvSpPr>
        <p:spPr>
          <a:xfrm>
            <a:off x="95535" y="586853"/>
            <a:ext cx="9737390" cy="611419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14</a:t>
            </a:r>
            <a:endParaRPr lang="ja-JP" altLang="en-US" b="1" dirty="0">
              <a:solidFill>
                <a:prstClr val="white"/>
              </a:solidFill>
            </a:endParaRPr>
          </a:p>
        </p:txBody>
      </p:sp>
      <p:sp>
        <p:nvSpPr>
          <p:cNvPr id="21" name="角丸四角形 20"/>
          <p:cNvSpPr/>
          <p:nvPr/>
        </p:nvSpPr>
        <p:spPr>
          <a:xfrm>
            <a:off x="281219" y="754227"/>
            <a:ext cx="3567449"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地中熱普及促進のための調査事業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3944204" y="743409"/>
            <a:ext cx="2306876"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  </a:t>
            </a:r>
            <a:r>
              <a:rPr lang="en-US" altLang="ja-JP" sz="1200" dirty="0" smtClean="0">
                <a:latin typeface="Meiryo UI" pitchFamily="50" charset="-128"/>
                <a:ea typeface="Meiryo UI" pitchFamily="50" charset="-128"/>
                <a:cs typeface="Meiryo UI" pitchFamily="50" charset="-128"/>
              </a:rPr>
              <a:t>4,966</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26,000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sp>
        <p:nvSpPr>
          <p:cNvPr id="74" name="テキスト ボックス 73"/>
          <p:cNvSpPr txBox="1"/>
          <p:nvPr/>
        </p:nvSpPr>
        <p:spPr>
          <a:xfrm>
            <a:off x="5248332" y="1544347"/>
            <a:ext cx="1210588"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地中熱利用の</a:t>
            </a:r>
            <a:r>
              <a:rPr lang="ja-JP" altLang="en-US" sz="1000" b="1" kern="100" dirty="0" smtClean="0">
                <a:solidFill>
                  <a:prstClr val="white"/>
                </a:solidFill>
                <a:latin typeface="メイリオ" pitchFamily="50" charset="-128"/>
                <a:ea typeface="メイリオ" pitchFamily="50" charset="-128"/>
                <a:cs typeface="メイリオ" pitchFamily="50" charset="-128"/>
              </a:rPr>
              <a:t>概要</a:t>
            </a:r>
            <a:endParaRPr lang="ja-JP" altLang="en-US" sz="1000" b="1" dirty="0">
              <a:solidFill>
                <a:prstClr val="white"/>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304976" y="1337977"/>
            <a:ext cx="3973948" cy="3893374"/>
          </a:xfrm>
          <a:prstGeom prst="rect">
            <a:avLst/>
          </a:prstGeom>
          <a:noFill/>
        </p:spPr>
        <p:txBody>
          <a:bodyPr wrap="square" rtlCol="0">
            <a:spAutoFit/>
          </a:bodyPr>
          <a:lstStyle/>
          <a:p>
            <a:pPr marL="177800" indent="-177800"/>
            <a:r>
              <a:rPr lang="ja-JP" altLang="en-US" sz="1300" dirty="0" smtClean="0">
                <a:latin typeface="Meiryo UI" pitchFamily="50" charset="-128"/>
                <a:ea typeface="Meiryo UI" pitchFamily="50" charset="-128"/>
                <a:cs typeface="Meiryo UI" pitchFamily="50" charset="-128"/>
              </a:rPr>
              <a:t>◆年間を通じて温度が安定している地下水と大気との温度差を利用してエネルギー回収を行い、それを冷暖房や給湯に活用することで、電力消費を低減し、省エネやヒートアイランド現象の緩和につなげることができます。</a:t>
            </a:r>
            <a:endParaRPr lang="en-US" altLang="ja-JP" sz="1300" dirty="0" smtClean="0">
              <a:latin typeface="Meiryo UI" pitchFamily="50" charset="-128"/>
              <a:ea typeface="Meiryo UI" pitchFamily="50" charset="-128"/>
              <a:cs typeface="Meiryo UI" pitchFamily="50" charset="-128"/>
            </a:endParaRPr>
          </a:p>
          <a:p>
            <a:pPr marL="177800" indent="-177800"/>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smtClean="0">
                <a:latin typeface="Meiryo UI" pitchFamily="50" charset="-128"/>
                <a:ea typeface="Meiryo UI" pitchFamily="50" charset="-128"/>
                <a:cs typeface="Meiryo UI" pitchFamily="50" charset="-128"/>
              </a:rPr>
              <a:t>◆府では、熱利用量の多い事業者等に対し</a:t>
            </a:r>
            <a:r>
              <a:rPr lang="ja-JP" altLang="en-US" sz="1300" dirty="0">
                <a:latin typeface="Meiryo UI" pitchFamily="50" charset="-128"/>
                <a:ea typeface="Meiryo UI" pitchFamily="50" charset="-128"/>
                <a:cs typeface="Meiryo UI" pitchFamily="50" charset="-128"/>
              </a:rPr>
              <a:t>て</a:t>
            </a:r>
            <a:r>
              <a:rPr lang="ja-JP" altLang="en-US" sz="1300" dirty="0" smtClean="0">
                <a:latin typeface="Meiryo UI" pitchFamily="50" charset="-128"/>
                <a:ea typeface="Meiryo UI" pitchFamily="50" charset="-128"/>
                <a:cs typeface="Meiryo UI" pitchFamily="50" charset="-128"/>
              </a:rPr>
              <a:t>地中熱の利用を促進するため、「地中熱ポテンシャルマップ」を作成します。</a:t>
            </a:r>
            <a:endParaRPr lang="en-US" altLang="ja-JP" sz="1300" dirty="0">
              <a:latin typeface="Meiryo UI" pitchFamily="50" charset="-128"/>
              <a:ea typeface="Meiryo UI" pitchFamily="50" charset="-128"/>
              <a:cs typeface="Meiryo UI" pitchFamily="50" charset="-128"/>
            </a:endParaRPr>
          </a:p>
          <a:p>
            <a:pPr marL="177800" indent="-17780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なお、大阪市域のポテンシャルマップについては、大阪市の地図情報サイト「マップナビおおさか」で既に公開しています。</a:t>
            </a:r>
            <a:endParaRPr lang="en-US" altLang="ja-JP" sz="1300" dirty="0" smtClean="0">
              <a:latin typeface="Meiryo UI" pitchFamily="50" charset="-128"/>
              <a:ea typeface="Meiryo UI" pitchFamily="50" charset="-128"/>
              <a:cs typeface="Meiryo UI" pitchFamily="50" charset="-128"/>
            </a:endParaRPr>
          </a:p>
          <a:p>
            <a:pPr marL="177800" indent="-177800"/>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smtClean="0">
                <a:latin typeface="Meiryo UI" pitchFamily="50" charset="-128"/>
                <a:ea typeface="Meiryo UI" pitchFamily="50" charset="-128"/>
                <a:cs typeface="Meiryo UI" pitchFamily="50" charset="-128"/>
              </a:rPr>
              <a:t>◆大阪市</a:t>
            </a:r>
            <a:r>
              <a:rPr lang="ja-JP" altLang="en-US" sz="1300" dirty="0">
                <a:latin typeface="Meiryo UI" pitchFamily="50" charset="-128"/>
                <a:ea typeface="Meiryo UI" pitchFamily="50" charset="-128"/>
                <a:cs typeface="Meiryo UI" pitchFamily="50" charset="-128"/>
              </a:rPr>
              <a:t>では、産学官連携に</a:t>
            </a:r>
            <a:r>
              <a:rPr lang="ja-JP" altLang="en-US" sz="1300" dirty="0" smtClean="0">
                <a:latin typeface="Meiryo UI" pitchFamily="50" charset="-128"/>
                <a:ea typeface="Meiryo UI" pitchFamily="50" charset="-128"/>
                <a:cs typeface="Meiryo UI" pitchFamily="50" charset="-128"/>
              </a:rPr>
              <a:t>より、うめ</a:t>
            </a:r>
            <a:r>
              <a:rPr lang="ja-JP" altLang="en-US" sz="1300" dirty="0">
                <a:latin typeface="Meiryo UI" pitchFamily="50" charset="-128"/>
                <a:ea typeface="Meiryo UI" pitchFamily="50" charset="-128"/>
                <a:cs typeface="Meiryo UI" pitchFamily="50" charset="-128"/>
              </a:rPr>
              <a:t>きた２期暫定利用区域において、地中熱のひとつである帯水層蓄熱利用の実証事業</a:t>
            </a:r>
            <a:r>
              <a:rPr lang="ja-JP" altLang="en-US" sz="1300" dirty="0" smtClean="0">
                <a:latin typeface="Meiryo UI" pitchFamily="50" charset="-128"/>
                <a:ea typeface="Meiryo UI" pitchFamily="50" charset="-128"/>
                <a:cs typeface="Meiryo UI" pitchFamily="50" charset="-128"/>
              </a:rPr>
              <a:t>を平成</a:t>
            </a:r>
            <a:r>
              <a:rPr lang="en-US" altLang="ja-JP" sz="1300" dirty="0">
                <a:latin typeface="Meiryo UI" pitchFamily="50" charset="-128"/>
                <a:ea typeface="Meiryo UI" pitchFamily="50" charset="-128"/>
                <a:cs typeface="Meiryo UI" pitchFamily="50" charset="-128"/>
              </a:rPr>
              <a:t>28</a:t>
            </a:r>
            <a:r>
              <a:rPr lang="ja-JP" altLang="en-US" sz="1300" dirty="0">
                <a:latin typeface="Meiryo UI" pitchFamily="50" charset="-128"/>
                <a:ea typeface="Meiryo UI" pitchFamily="50" charset="-128"/>
                <a:cs typeface="Meiryo UI" pitchFamily="50" charset="-128"/>
              </a:rPr>
              <a:t>年</a:t>
            </a:r>
            <a:r>
              <a:rPr lang="en-US" altLang="ja-JP" sz="1300" dirty="0">
                <a:latin typeface="Meiryo UI" pitchFamily="50" charset="-128"/>
                <a:ea typeface="Meiryo UI" pitchFamily="50" charset="-128"/>
                <a:cs typeface="Meiryo UI" pitchFamily="50" charset="-128"/>
              </a:rPr>
              <a:t>10</a:t>
            </a:r>
            <a:r>
              <a:rPr lang="ja-JP" altLang="en-US" sz="1300" dirty="0">
                <a:latin typeface="Meiryo UI" pitchFamily="50" charset="-128"/>
                <a:ea typeface="Meiryo UI" pitchFamily="50" charset="-128"/>
                <a:cs typeface="Meiryo UI" pitchFamily="50" charset="-128"/>
              </a:rPr>
              <a:t>月から行っています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この</a:t>
            </a:r>
            <a:r>
              <a:rPr lang="ja-JP" altLang="en-US" sz="1300" dirty="0">
                <a:latin typeface="Meiryo UI" pitchFamily="50" charset="-128"/>
                <a:ea typeface="Meiryo UI" pitchFamily="50" charset="-128"/>
                <a:cs typeface="Meiryo UI" pitchFamily="50" charset="-128"/>
              </a:rPr>
              <a:t>技術は、地下水を多く含む地層（帯水層）から熱エネルギーを採り出して、建物の冷房・暖房を効率的に行う技術で、従来比</a:t>
            </a:r>
            <a:r>
              <a:rPr lang="en-US" altLang="ja-JP" sz="1300" dirty="0">
                <a:latin typeface="Meiryo UI" pitchFamily="50" charset="-128"/>
                <a:ea typeface="Meiryo UI" pitchFamily="50" charset="-128"/>
                <a:cs typeface="Meiryo UI" pitchFamily="50" charset="-128"/>
              </a:rPr>
              <a:t>35%</a:t>
            </a:r>
            <a:r>
              <a:rPr lang="ja-JP" altLang="en-US" sz="1300" dirty="0">
                <a:latin typeface="Meiryo UI" pitchFamily="50" charset="-128"/>
                <a:ea typeface="Meiryo UI" pitchFamily="50" charset="-128"/>
                <a:cs typeface="Meiryo UI" pitchFamily="50" charset="-128"/>
              </a:rPr>
              <a:t>の省エネと</a:t>
            </a:r>
            <a:r>
              <a:rPr lang="en-US" altLang="ja-JP" sz="1300" dirty="0">
                <a:latin typeface="Meiryo UI" pitchFamily="50" charset="-128"/>
                <a:ea typeface="Meiryo UI" pitchFamily="50" charset="-128"/>
                <a:cs typeface="Meiryo UI" pitchFamily="50" charset="-128"/>
              </a:rPr>
              <a:t>CO2</a:t>
            </a:r>
            <a:r>
              <a:rPr lang="ja-JP" altLang="en-US" sz="1300" dirty="0">
                <a:latin typeface="Meiryo UI" pitchFamily="50" charset="-128"/>
                <a:ea typeface="Meiryo UI" pitchFamily="50" charset="-128"/>
                <a:cs typeface="Meiryo UI" pitchFamily="50" charset="-128"/>
              </a:rPr>
              <a:t>排出削減、ヒートアイランド現象の緩和策として期待されて</a:t>
            </a:r>
            <a:r>
              <a:rPr lang="ja-JP" altLang="en-US" sz="1300" dirty="0" smtClean="0">
                <a:latin typeface="Meiryo UI" pitchFamily="50" charset="-128"/>
                <a:ea typeface="Meiryo UI" pitchFamily="50" charset="-128"/>
                <a:cs typeface="Meiryo UI" pitchFamily="50" charset="-128"/>
              </a:rPr>
              <a:t>います。</a:t>
            </a:r>
            <a:endParaRPr lang="en-US" altLang="ja-JP" sz="1300"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7676421" y="1612587"/>
            <a:ext cx="1723549"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a:t>
            </a:r>
            <a:r>
              <a:rPr lang="ja-JP" altLang="en-US" sz="1000" b="1" kern="100" dirty="0" smtClean="0">
                <a:solidFill>
                  <a:prstClr val="white"/>
                </a:solidFill>
                <a:latin typeface="メイリオ" pitchFamily="50" charset="-128"/>
                <a:ea typeface="メイリオ" pitchFamily="50" charset="-128"/>
                <a:cs typeface="メイリオ" pitchFamily="50" charset="-128"/>
              </a:rPr>
              <a:t>ポテンシャルマップ</a:t>
            </a:r>
            <a:endParaRPr lang="ja-JP" altLang="en-US" sz="1000" b="1" dirty="0">
              <a:solidFill>
                <a:prstClr val="white"/>
              </a:solidFill>
              <a:latin typeface="メイリオ" pitchFamily="50" charset="-128"/>
              <a:ea typeface="メイリオ" pitchFamily="50" charset="-128"/>
              <a:cs typeface="メイリオ" pitchFamily="50" charset="-128"/>
            </a:endParaRPr>
          </a:p>
        </p:txBody>
      </p:sp>
      <p:sp>
        <p:nvSpPr>
          <p:cNvPr id="7" name="Text Box 3"/>
          <p:cNvSpPr txBox="1">
            <a:spLocks noChangeArrowheads="1"/>
          </p:cNvSpPr>
          <p:nvPr/>
        </p:nvSpPr>
        <p:spPr bwMode="auto">
          <a:xfrm>
            <a:off x="4426836" y="3353231"/>
            <a:ext cx="2836604" cy="53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地中から熱エネルギー（地下水水温と大気温との差）を回収し、冷暖房や給湯に必要となる電力を低減。</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省エネ・ヒートアイランド現象の緩和に寄与。</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出展：地中熱利用推進協議会</a:t>
            </a:r>
            <a:endParaRPr lang="ja-JP" altLang="ja-JP" dirty="0" smtClean="0">
              <a:solidFill>
                <a:prstClr val="black"/>
              </a:solidFill>
              <a:latin typeface="Arial" pitchFamily="34" charset="0"/>
              <a:cs typeface="ＭＳ Ｐゴシック" pitchFamily="50" charset="-128"/>
            </a:endParaRPr>
          </a:p>
        </p:txBody>
      </p:sp>
      <p:sp>
        <p:nvSpPr>
          <p:cNvPr id="18" name="Text Box 3"/>
          <p:cNvSpPr txBox="1">
            <a:spLocks noChangeArrowheads="1"/>
          </p:cNvSpPr>
          <p:nvPr/>
        </p:nvSpPr>
        <p:spPr bwMode="auto">
          <a:xfrm>
            <a:off x="7742513" y="3414039"/>
            <a:ext cx="1602865" cy="350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algn="ctr"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出展：マップナビおおさか</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（帯水層蓄熱ポテンシャル）</a:t>
            </a:r>
            <a:endParaRPr lang="ja-JP" altLang="ja-JP" dirty="0" smtClean="0">
              <a:solidFill>
                <a:prstClr val="black"/>
              </a:solidFill>
              <a:latin typeface="Arial" pitchFamily="34" charset="0"/>
              <a:cs typeface="ＭＳ Ｐゴシック"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969" y="1794426"/>
            <a:ext cx="2447985" cy="1551611"/>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464" y="1950157"/>
            <a:ext cx="2015465" cy="1411766"/>
          </a:xfrm>
          <a:prstGeom prst="rect">
            <a:avLst/>
          </a:prstGeom>
        </p:spPr>
      </p:pic>
      <p:sp>
        <p:nvSpPr>
          <p:cNvPr id="26" name="テキスト ボックス 25"/>
          <p:cNvSpPr txBox="1"/>
          <p:nvPr/>
        </p:nvSpPr>
        <p:spPr>
          <a:xfrm>
            <a:off x="6154955" y="4201625"/>
            <a:ext cx="1723549" cy="246221"/>
          </a:xfrm>
          <a:prstGeom prst="rect">
            <a:avLst/>
          </a:prstGeom>
          <a:solidFill>
            <a:schemeClr val="tx2"/>
          </a:solidFill>
          <a:ln w="31750">
            <a:noFill/>
          </a:ln>
        </p:spPr>
        <p:txBody>
          <a:bodyPr wrap="none" rtlCol="0">
            <a:spAutoFit/>
          </a:bodyPr>
          <a:lstStyle/>
          <a:p>
            <a:r>
              <a:rPr lang="ja-JP" altLang="en-US" sz="1000" b="1" kern="100" dirty="0" smtClean="0">
                <a:solidFill>
                  <a:prstClr val="white"/>
                </a:solidFill>
                <a:latin typeface="メイリオ" pitchFamily="50" charset="-128"/>
                <a:ea typeface="メイリオ" pitchFamily="50" charset="-128"/>
                <a:cs typeface="メイリオ" pitchFamily="50" charset="-128"/>
              </a:rPr>
              <a:t>帯水層蓄熱</a:t>
            </a:r>
            <a:r>
              <a:rPr lang="ja-JP" altLang="ja-JP" sz="1000" b="1" kern="100" dirty="0" smtClean="0">
                <a:solidFill>
                  <a:prstClr val="white"/>
                </a:solidFill>
                <a:latin typeface="メイリオ" pitchFamily="50" charset="-128"/>
                <a:ea typeface="メイリオ" pitchFamily="50" charset="-128"/>
                <a:cs typeface="メイリオ" pitchFamily="50" charset="-128"/>
              </a:rPr>
              <a:t>利用のイメージ</a:t>
            </a:r>
            <a:endParaRPr lang="ja-JP" altLang="en-US" sz="1000" b="1" dirty="0">
              <a:solidFill>
                <a:prstClr val="white"/>
              </a:solidFill>
              <a:latin typeface="メイリオ" pitchFamily="50" charset="-128"/>
              <a:ea typeface="メイリオ" pitchFamily="50" charset="-128"/>
              <a:cs typeface="メイリオ" pitchFamily="50" charset="-128"/>
            </a:endParaRPr>
          </a:p>
        </p:txBody>
      </p:sp>
      <p:pic>
        <p:nvPicPr>
          <p:cNvPr id="3" name="図 2"/>
          <p:cNvPicPr>
            <a:picLocks noChangeAspect="1"/>
          </p:cNvPicPr>
          <p:nvPr/>
        </p:nvPicPr>
        <p:blipFill>
          <a:blip r:embed="rId4"/>
          <a:stretch>
            <a:fillRect/>
          </a:stretch>
        </p:blipFill>
        <p:spPr>
          <a:xfrm>
            <a:off x="5040922" y="4486464"/>
            <a:ext cx="3951616" cy="1898166"/>
          </a:xfrm>
          <a:prstGeom prst="rect">
            <a:avLst/>
          </a:prstGeom>
        </p:spPr>
      </p:pic>
    </p:spTree>
    <p:extLst>
      <p:ext uri="{BB962C8B-B14F-4D97-AF65-F5344CB8AC3E}">
        <p14:creationId xmlns:p14="http://schemas.microsoft.com/office/powerpoint/2010/main" val="1209186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4696" y="1101904"/>
            <a:ext cx="3597007" cy="5088653"/>
          </a:xfrm>
          <a:prstGeom prst="rect">
            <a:avLst/>
          </a:prstGeom>
        </p:spPr>
      </p:pic>
      <p:sp>
        <p:nvSpPr>
          <p:cNvPr id="23" name="角丸四角形 22"/>
          <p:cNvSpPr/>
          <p:nvPr/>
        </p:nvSpPr>
        <p:spPr>
          <a:xfrm>
            <a:off x="95534" y="580146"/>
            <a:ext cx="9737391" cy="610801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8"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endParaRPr lang="ja-JP" altLang="en-US" sz="1400" dirty="0">
              <a:solidFill>
                <a:prstClr val="white"/>
              </a:solidFill>
              <a:latin typeface="Calibri"/>
              <a:ea typeface="HGP創英角ｺﾞｼｯｸUB" pitchFamily="50" charset="-128"/>
              <a:cs typeface="ＭＳ Ｐゴシック"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15</a:t>
            </a:r>
            <a:endParaRPr lang="ja-JP" altLang="en-US" b="1" dirty="0">
              <a:solidFill>
                <a:prstClr val="white"/>
              </a:solidFill>
            </a:endParaRPr>
          </a:p>
        </p:txBody>
      </p:sp>
      <p:sp>
        <p:nvSpPr>
          <p:cNvPr id="39" name="角丸四角形 38"/>
          <p:cNvSpPr/>
          <p:nvPr/>
        </p:nvSpPr>
        <p:spPr>
          <a:xfrm>
            <a:off x="281221" y="754227"/>
            <a:ext cx="2311854"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下水</a:t>
            </a:r>
            <a:r>
              <a:rPr lang="ja-JP" altLang="en-US" sz="1600" b="1" dirty="0" smtClean="0">
                <a:solidFill>
                  <a:schemeClr val="tx1"/>
                </a:solidFill>
                <a:latin typeface="Meiryo UI" pitchFamily="50" charset="-128"/>
                <a:ea typeface="Meiryo UI" pitchFamily="50" charset="-128"/>
                <a:cs typeface="Meiryo UI" pitchFamily="50" charset="-128"/>
              </a:rPr>
              <a:t>熱普及促進事業</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16" name="Picture 4" descr="0009860401"/>
          <p:cNvPicPr>
            <a:picLocks noChangeAspect="1" noChangeArrowheads="1"/>
          </p:cNvPicPr>
          <p:nvPr/>
        </p:nvPicPr>
        <p:blipFill>
          <a:blip r:embed="rId3" cstate="print">
            <a:extLst>
              <a:ext uri="{28A0092B-C50C-407E-A947-70E740481C1C}">
                <a14:useLocalDpi xmlns:a14="http://schemas.microsoft.com/office/drawing/2010/main" val="0"/>
              </a:ext>
            </a:extLst>
          </a:blip>
          <a:srcRect l="5486"/>
          <a:stretch>
            <a:fillRect/>
          </a:stretch>
        </p:blipFill>
        <p:spPr bwMode="auto">
          <a:xfrm>
            <a:off x="387234" y="4025365"/>
            <a:ext cx="4699827" cy="188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0"/>
          <p:cNvSpPr txBox="1">
            <a:spLocks noChangeArrowheads="1"/>
          </p:cNvSpPr>
          <p:nvPr/>
        </p:nvSpPr>
        <p:spPr bwMode="auto">
          <a:xfrm>
            <a:off x="1860063" y="6025196"/>
            <a:ext cx="17433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400" b="0" i="0" dirty="0" smtClean="0">
                <a:latin typeface="Meiryo UI" pitchFamily="50" charset="-128"/>
                <a:ea typeface="Meiryo UI" pitchFamily="50" charset="-128"/>
                <a:cs typeface="Meiryo UI" pitchFamily="50" charset="-128"/>
              </a:rPr>
              <a:t>下水熱利用イメージ</a:t>
            </a:r>
            <a:endParaRPr lang="en-US" altLang="ja-JP" sz="1100" b="0" i="0" dirty="0" smtClean="0">
              <a:latin typeface="ＭＳ Ｐゴシック" charset="-128"/>
              <a:ea typeface="Meiryo UI" pitchFamily="50" charset="-128"/>
              <a:cs typeface="Meiryo UI" pitchFamily="50" charset="-128"/>
            </a:endParaRPr>
          </a:p>
        </p:txBody>
      </p:sp>
      <p:sp>
        <p:nvSpPr>
          <p:cNvPr id="20" name="テキスト ボックス 19"/>
          <p:cNvSpPr txBox="1"/>
          <p:nvPr/>
        </p:nvSpPr>
        <p:spPr>
          <a:xfrm>
            <a:off x="194815" y="1239173"/>
            <a:ext cx="5098983" cy="692497"/>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◆都市部での</a:t>
            </a:r>
            <a:r>
              <a:rPr lang="ja-JP" altLang="en-US" sz="1300" dirty="0">
                <a:solidFill>
                  <a:prstClr val="black"/>
                </a:solidFill>
                <a:latin typeface="Meiryo UI" pitchFamily="50" charset="-128"/>
                <a:ea typeface="Meiryo UI" pitchFamily="50" charset="-128"/>
                <a:cs typeface="Meiryo UI" pitchFamily="50" charset="-128"/>
              </a:rPr>
              <a:t>賦存量が多く、近年国の規制緩和も進む「</a:t>
            </a:r>
            <a:r>
              <a:rPr lang="ja-JP" altLang="en-US" sz="1300" dirty="0" smtClean="0">
                <a:solidFill>
                  <a:prstClr val="black"/>
                </a:solidFill>
                <a:latin typeface="Meiryo UI" pitchFamily="50" charset="-128"/>
                <a:ea typeface="Meiryo UI" pitchFamily="50" charset="-128"/>
                <a:cs typeface="Meiryo UI" pitchFamily="50" charset="-128"/>
              </a:rPr>
              <a:t>下水熱利用」の普及を促進するため、平成</a:t>
            </a:r>
            <a:r>
              <a:rPr lang="en-US" altLang="ja-JP" sz="1300" dirty="0" smtClean="0">
                <a:solidFill>
                  <a:prstClr val="black"/>
                </a:solidFill>
                <a:latin typeface="Meiryo UI" pitchFamily="50" charset="-128"/>
                <a:ea typeface="Meiryo UI" pitchFamily="50" charset="-128"/>
                <a:cs typeface="Meiryo UI" pitchFamily="50" charset="-128"/>
              </a:rPr>
              <a:t>28</a:t>
            </a:r>
            <a:r>
              <a:rPr lang="ja-JP" altLang="en-US" sz="1300" dirty="0" smtClean="0">
                <a:solidFill>
                  <a:prstClr val="black"/>
                </a:solidFill>
                <a:latin typeface="Meiryo UI" pitchFamily="50" charset="-128"/>
                <a:ea typeface="Meiryo UI" pitchFamily="50" charset="-128"/>
                <a:cs typeface="Meiryo UI" pitchFamily="50" charset="-128"/>
              </a:rPr>
              <a:t>年度に下水熱ポテンシャルマップ（下水熱の賦存量や存在位置を容易に把握できる地図情報）を作成しました。</a:t>
            </a:r>
            <a:endParaRPr lang="en-US" altLang="ja-JP" sz="1300" dirty="0">
              <a:solidFill>
                <a:srgbClr val="000000"/>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199300" y="2049175"/>
            <a:ext cx="5098982" cy="892552"/>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◆下水熱ポテンシャルマップを広く一般に周知するため、</a:t>
            </a:r>
            <a:r>
              <a:rPr lang="en-US" altLang="ja-JP" sz="1300" dirty="0" smtClean="0">
                <a:solidFill>
                  <a:prstClr val="black"/>
                </a:solidFill>
                <a:latin typeface="Meiryo UI" pitchFamily="50" charset="-128"/>
                <a:ea typeface="Meiryo UI" pitchFamily="50" charset="-128"/>
                <a:cs typeface="Meiryo UI" pitchFamily="50" charset="-128"/>
              </a:rPr>
              <a:t>HP</a:t>
            </a:r>
            <a:r>
              <a:rPr lang="ja-JP" altLang="en-US" sz="1300" dirty="0" smtClean="0">
                <a:solidFill>
                  <a:prstClr val="black"/>
                </a:solidFill>
                <a:latin typeface="Meiryo UI" pitchFamily="50" charset="-128"/>
                <a:ea typeface="Meiryo UI" pitchFamily="50" charset="-128"/>
                <a:cs typeface="Meiryo UI" pitchFamily="50" charset="-128"/>
              </a:rPr>
              <a:t>上で公開することにより、まちづくりの構想段階や、民間事業者による空調、給湯設備改修にあわせた下水熱利用の検討が可能となり、下水熱利用の普及促進が期待されます。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232009" y="3067736"/>
            <a:ext cx="5098983" cy="892552"/>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また、スマートエネルギー協議会などの情報共有、意見交換の場を活用して、ホテル、百貨店、病院など熱需要の多い業界団体や事業者に対し、下水熱の利用を働きかけるとともに、デベロッパーやゼネコンなどにも周知し、関係機関と連携しながら導入促進を図ります。</a:t>
            </a:r>
            <a:endParaRPr lang="en-US" altLang="ja-JP" sz="1300" dirty="0">
              <a:solidFill>
                <a:srgbClr val="000000"/>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2882188" y="732573"/>
            <a:ext cx="721270"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strike="sngStrike"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6606474" y="1238744"/>
            <a:ext cx="2128096" cy="523220"/>
          </a:xfrm>
          <a:prstGeom prst="rect">
            <a:avLst/>
          </a:prstGeom>
          <a:solidFill>
            <a:schemeClr val="bg1"/>
          </a:solidFill>
        </p:spPr>
        <p:txBody>
          <a:bodyPr wrap="square" rtlCol="0">
            <a:spAutoFit/>
          </a:bodyPr>
          <a:lstStyle/>
          <a:p>
            <a:pPr marL="177800" indent="-177800" algn="ctr">
              <a:spcBef>
                <a:spcPct val="0"/>
              </a:spcBef>
            </a:pPr>
            <a:r>
              <a:rPr lang="ja-JP" altLang="en-US" sz="1400" dirty="0" smtClean="0">
                <a:solidFill>
                  <a:srgbClr val="000000"/>
                </a:solidFill>
                <a:latin typeface="Meiryo UI" pitchFamily="50" charset="-128"/>
                <a:ea typeface="Meiryo UI" pitchFamily="50" charset="-128"/>
                <a:cs typeface="Meiryo UI" pitchFamily="50" charset="-128"/>
              </a:rPr>
              <a:t>下水熱ポテンシャルマップ</a:t>
            </a:r>
            <a:endParaRPr lang="en-US" altLang="ja-JP" sz="1400" dirty="0" smtClean="0">
              <a:solidFill>
                <a:srgbClr val="000000"/>
              </a:solidFill>
              <a:latin typeface="Meiryo UI" pitchFamily="50" charset="-128"/>
              <a:ea typeface="Meiryo UI" pitchFamily="50" charset="-128"/>
              <a:cs typeface="Meiryo UI" pitchFamily="50" charset="-128"/>
            </a:endParaRPr>
          </a:p>
          <a:p>
            <a:pPr marL="177800" indent="-177800" algn="ctr">
              <a:spcBef>
                <a:spcPct val="0"/>
              </a:spcBef>
            </a:pPr>
            <a:endParaRPr lang="en-US" altLang="ja-JP" sz="1400" dirty="0">
              <a:solidFill>
                <a:srgbClr val="000000"/>
              </a:solidFill>
              <a:latin typeface="Meiryo UI" pitchFamily="50" charset="-128"/>
              <a:ea typeface="Meiryo UI" pitchFamily="50" charset="-128"/>
              <a:cs typeface="Meiryo UI" pitchFamily="50" charset="-128"/>
            </a:endParaRPr>
          </a:p>
        </p:txBody>
      </p:sp>
      <p:pic>
        <p:nvPicPr>
          <p:cNvPr id="17" name="Picture 3" descr="D:\takatay\Desktop\キャプチャ.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576" y="3419837"/>
            <a:ext cx="2153931" cy="113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403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16</a:t>
            </a:r>
            <a:endParaRPr lang="ja-JP" altLang="en-US" b="1" dirty="0">
              <a:solidFill>
                <a:prstClr val="white"/>
              </a:solidFill>
            </a:endParaRPr>
          </a:p>
        </p:txBody>
      </p:sp>
      <p:sp>
        <p:nvSpPr>
          <p:cNvPr id="20" name="角丸四角形 19"/>
          <p:cNvSpPr/>
          <p:nvPr/>
        </p:nvSpPr>
        <p:spPr>
          <a:xfrm>
            <a:off x="136478" y="548680"/>
            <a:ext cx="9610720"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242142" y="706548"/>
            <a:ext cx="4272273" cy="37425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廃棄物焼却施設における発電及び余熱利用</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78" y="1183565"/>
            <a:ext cx="9324835" cy="141577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◆廃棄物の焼却時に発生する熱エネルギーは、回収</a:t>
            </a:r>
            <a:r>
              <a:rPr lang="ja-JP" altLang="en-US" sz="1300" dirty="0">
                <a:latin typeface="Meiryo UI" pitchFamily="50" charset="-128"/>
                <a:ea typeface="Meiryo UI" pitchFamily="50" charset="-128"/>
                <a:cs typeface="Meiryo UI" pitchFamily="50" charset="-128"/>
              </a:rPr>
              <a:t>して利用（サーマルリサイクル）すること</a:t>
            </a:r>
            <a:r>
              <a:rPr lang="ja-JP" altLang="en-US" sz="1300" dirty="0" smtClean="0">
                <a:latin typeface="Meiryo UI" pitchFamily="50" charset="-128"/>
                <a:ea typeface="Meiryo UI" pitchFamily="50" charset="-128"/>
                <a:cs typeface="Meiryo UI" pitchFamily="50" charset="-128"/>
              </a:rPr>
              <a:t>ができ、施設内</a:t>
            </a:r>
            <a:r>
              <a:rPr lang="ja-JP" altLang="en-US" sz="1300" dirty="0">
                <a:latin typeface="Meiryo UI" pitchFamily="50" charset="-128"/>
                <a:ea typeface="Meiryo UI" pitchFamily="50" charset="-128"/>
                <a:cs typeface="Meiryo UI" pitchFamily="50" charset="-128"/>
              </a:rPr>
              <a:t>で</a:t>
            </a:r>
            <a:r>
              <a:rPr lang="ja-JP" altLang="en-US" sz="1300" dirty="0" smtClean="0">
                <a:latin typeface="Meiryo UI" pitchFamily="50" charset="-128"/>
                <a:ea typeface="Meiryo UI" pitchFamily="50" charset="-128"/>
                <a:cs typeface="Meiryo UI" pitchFamily="50" charset="-128"/>
              </a:rPr>
              <a:t>暖房などに使用するほか、発電を行ったり、温水として近隣施設へ供給するなどしています。</a:t>
            </a:r>
            <a:endParaRPr lang="en-US" altLang="ja-JP" sz="1300" dirty="0" smtClean="0">
              <a:latin typeface="Meiryo UI" pitchFamily="50" charset="-128"/>
              <a:ea typeface="Meiryo UI" pitchFamily="50" charset="-128"/>
              <a:cs typeface="Meiryo UI" pitchFamily="50" charset="-128"/>
            </a:endParaRPr>
          </a:p>
          <a:p>
            <a:pPr lvl="0">
              <a:spcBef>
                <a:spcPct val="0"/>
              </a:spcBef>
              <a:defRPr/>
            </a:pPr>
            <a:r>
              <a:rPr lang="ja-JP" altLang="en-US" sz="1300" dirty="0">
                <a:latin typeface="Meiryo UI" pitchFamily="50" charset="-128"/>
                <a:ea typeface="Meiryo UI" pitchFamily="50" charset="-128"/>
                <a:cs typeface="Meiryo UI" pitchFamily="50" charset="-128"/>
              </a:rPr>
              <a:t>◆廃棄物焼却施設では余剰排熱の有効利用に</a:t>
            </a:r>
            <a:r>
              <a:rPr lang="ja-JP" altLang="en-US" sz="1300" dirty="0" smtClean="0">
                <a:latin typeface="Meiryo UI" pitchFamily="50" charset="-128"/>
                <a:ea typeface="Meiryo UI" pitchFamily="50" charset="-128"/>
                <a:cs typeface="Meiryo UI" pitchFamily="50" charset="-128"/>
              </a:rPr>
              <a:t>努めていますが</a:t>
            </a:r>
            <a:r>
              <a:rPr lang="ja-JP" altLang="en-US" sz="1300" dirty="0">
                <a:latin typeface="Meiryo UI" pitchFamily="50" charset="-128"/>
                <a:ea typeface="Meiryo UI" pitchFamily="50" charset="-128"/>
                <a:cs typeface="Meiryo UI" pitchFamily="50" charset="-128"/>
              </a:rPr>
              <a:t>、熱需要家とのマッチングに</a:t>
            </a:r>
            <a:r>
              <a:rPr lang="ja-JP" altLang="en-US" sz="1300" dirty="0" smtClean="0">
                <a:latin typeface="Meiryo UI" pitchFamily="50" charset="-128"/>
                <a:ea typeface="Meiryo UI" pitchFamily="50" charset="-128"/>
                <a:cs typeface="Meiryo UI" pitchFamily="50" charset="-128"/>
              </a:rPr>
              <a:t>より利用率</a:t>
            </a:r>
            <a:r>
              <a:rPr lang="ja-JP" altLang="en-US" sz="1300" dirty="0">
                <a:latin typeface="Meiryo UI" pitchFamily="50" charset="-128"/>
                <a:ea typeface="Meiryo UI" pitchFamily="50" charset="-128"/>
                <a:cs typeface="Meiryo UI" pitchFamily="50" charset="-128"/>
              </a:rPr>
              <a:t>を更に高められる</a:t>
            </a:r>
            <a:r>
              <a:rPr lang="ja-JP" altLang="en-US" sz="1300" dirty="0" smtClean="0">
                <a:latin typeface="Meiryo UI" pitchFamily="50" charset="-128"/>
                <a:ea typeface="Meiryo UI" pitchFamily="50" charset="-128"/>
                <a:cs typeface="Meiryo UI" pitchFamily="50" charset="-128"/>
              </a:rPr>
              <a:t>可能性があります</a:t>
            </a:r>
            <a:r>
              <a:rPr lang="ja-JP" altLang="en-US" sz="1300" dirty="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355600" lvl="0" indent="-355600">
              <a:spcBef>
                <a:spcPct val="0"/>
              </a:spcBef>
              <a:defRPr/>
            </a:pPr>
            <a:r>
              <a:rPr lang="ja-JP" altLang="en-US" sz="1300"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　焼却時に発生する余剰排熱については、蒸気、温水、電力に変えて、施設内で自家消費するほか、周辺施設への供給や、電力会社へ売電するなど、様々な形で活用することができます。</a:t>
            </a:r>
            <a:endParaRPr lang="en-US" altLang="ja-JP" sz="1050" dirty="0">
              <a:latin typeface="Meiryo UI" pitchFamily="50" charset="-128"/>
              <a:ea typeface="Meiryo UI" pitchFamily="50" charset="-128"/>
              <a:cs typeface="Meiryo UI" pitchFamily="50" charset="-128"/>
            </a:endParaRPr>
          </a:p>
          <a:p>
            <a:pPr marL="355600" lvl="0" indent="-355600">
              <a:spcBef>
                <a:spcPct val="0"/>
              </a:spcBef>
              <a:defRPr/>
            </a:pPr>
            <a:r>
              <a:rPr lang="ja-JP" altLang="en-US" sz="1050" dirty="0">
                <a:latin typeface="Meiryo UI" pitchFamily="50" charset="-128"/>
                <a:ea typeface="Meiryo UI" pitchFamily="50" charset="-128"/>
                <a:cs typeface="Meiryo UI" pitchFamily="50" charset="-128"/>
              </a:rPr>
              <a:t>　　　　　・周辺施設に熱</a:t>
            </a:r>
            <a:r>
              <a:rPr lang="ja-JP" altLang="en-US" sz="1050" dirty="0" smtClean="0">
                <a:latin typeface="Meiryo UI" pitchFamily="50" charset="-128"/>
                <a:ea typeface="Meiryo UI" pitchFamily="50" charset="-128"/>
                <a:cs typeface="Meiryo UI" pitchFamily="50" charset="-128"/>
              </a:rPr>
              <a:t>供給しているもの：</a:t>
            </a:r>
            <a:r>
              <a:rPr lang="en-US" altLang="ja-JP" sz="1050" dirty="0">
                <a:latin typeface="Meiryo UI" pitchFamily="50" charset="-128"/>
                <a:ea typeface="Meiryo UI" pitchFamily="50" charset="-128"/>
                <a:cs typeface="Meiryo UI" pitchFamily="50" charset="-128"/>
              </a:rPr>
              <a:t>9</a:t>
            </a:r>
            <a:r>
              <a:rPr lang="ja-JP" altLang="en-US" sz="1050" dirty="0">
                <a:latin typeface="Meiryo UI" pitchFamily="50" charset="-128"/>
                <a:ea typeface="Meiryo UI" pitchFamily="50" charset="-128"/>
                <a:cs typeface="Meiryo UI" pitchFamily="50" charset="-128"/>
              </a:rPr>
              <a:t>施設</a:t>
            </a:r>
            <a:endParaRPr lang="en-US" altLang="ja-JP" sz="1050" dirty="0">
              <a:latin typeface="Meiryo UI" pitchFamily="50" charset="-128"/>
              <a:ea typeface="Meiryo UI" pitchFamily="50" charset="-128"/>
              <a:cs typeface="Meiryo UI" pitchFamily="50" charset="-128"/>
            </a:endParaRPr>
          </a:p>
          <a:p>
            <a:pPr marL="355600" lvl="0" indent="-355600">
              <a:spcBef>
                <a:spcPct val="0"/>
              </a:spcBef>
              <a:defRPr/>
            </a:pPr>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発電を行っているもの：</a:t>
            </a:r>
            <a:r>
              <a:rPr lang="en-US" altLang="ja-JP" sz="1050" dirty="0">
                <a:latin typeface="Meiryo UI" pitchFamily="50" charset="-128"/>
                <a:ea typeface="Meiryo UI" pitchFamily="50" charset="-128"/>
                <a:cs typeface="Meiryo UI" pitchFamily="50" charset="-128"/>
              </a:rPr>
              <a:t>23</a:t>
            </a:r>
            <a:r>
              <a:rPr lang="ja-JP" altLang="en-US" sz="1050" dirty="0">
                <a:latin typeface="Meiryo UI" pitchFamily="50" charset="-128"/>
                <a:ea typeface="Meiryo UI" pitchFamily="50" charset="-128"/>
                <a:cs typeface="Meiryo UI" pitchFamily="50" charset="-128"/>
              </a:rPr>
              <a:t>施設（</a:t>
            </a:r>
            <a:r>
              <a:rPr lang="en-US" altLang="ja-JP" sz="1050" dirty="0">
                <a:latin typeface="Meiryo UI" pitchFamily="50" charset="-128"/>
                <a:ea typeface="Meiryo UI" pitchFamily="50" charset="-128"/>
                <a:cs typeface="Meiryo UI" pitchFamily="50" charset="-128"/>
              </a:rPr>
              <a:t>10MW</a:t>
            </a:r>
            <a:r>
              <a:rPr lang="ja-JP" altLang="en-US" sz="1050" dirty="0">
                <a:latin typeface="Meiryo UI" pitchFamily="50" charset="-128"/>
                <a:ea typeface="Meiryo UI" pitchFamily="50" charset="-128"/>
                <a:cs typeface="Meiryo UI" pitchFamily="50" charset="-128"/>
              </a:rPr>
              <a:t>級は</a:t>
            </a:r>
            <a:r>
              <a:rPr lang="en-US" altLang="ja-JP" sz="1050" dirty="0">
                <a:latin typeface="Meiryo UI" pitchFamily="50" charset="-128"/>
                <a:ea typeface="Meiryo UI" pitchFamily="50" charset="-128"/>
                <a:cs typeface="Meiryo UI" pitchFamily="50" charset="-128"/>
              </a:rPr>
              <a:t>11</a:t>
            </a:r>
            <a:r>
              <a:rPr lang="ja-JP" altLang="en-US" sz="1050" dirty="0">
                <a:latin typeface="Meiryo UI" pitchFamily="50" charset="-128"/>
                <a:ea typeface="Meiryo UI" pitchFamily="50" charset="-128"/>
                <a:cs typeface="Meiryo UI" pitchFamily="50" charset="-128"/>
              </a:rPr>
              <a:t>施設</a:t>
            </a:r>
            <a:r>
              <a:rPr lang="ja-JP" altLang="en-US" sz="1050" dirty="0" smtClean="0">
                <a:latin typeface="Meiryo UI" pitchFamily="50" charset="-128"/>
                <a:ea typeface="Meiryo UI" pitchFamily="50" charset="-128"/>
                <a:cs typeface="Meiryo UI" pitchFamily="50" charset="-128"/>
              </a:rPr>
              <a:t>）、うち電力</a:t>
            </a:r>
            <a:r>
              <a:rPr lang="ja-JP" altLang="en-US" sz="1050" dirty="0">
                <a:latin typeface="Meiryo UI" pitchFamily="50" charset="-128"/>
                <a:ea typeface="Meiryo UI" pitchFamily="50" charset="-128"/>
                <a:cs typeface="Meiryo UI" pitchFamily="50" charset="-128"/>
              </a:rPr>
              <a:t>会社へ</a:t>
            </a:r>
            <a:r>
              <a:rPr lang="ja-JP" altLang="en-US" sz="1050" dirty="0" smtClean="0">
                <a:latin typeface="Meiryo UI" pitchFamily="50" charset="-128"/>
                <a:ea typeface="Meiryo UI" pitchFamily="50" charset="-128"/>
                <a:cs typeface="Meiryo UI" pitchFamily="50" charset="-128"/>
              </a:rPr>
              <a:t>売電しているもの：</a:t>
            </a:r>
            <a:r>
              <a:rPr lang="en-US" altLang="ja-JP" sz="1050" dirty="0" smtClean="0">
                <a:latin typeface="Meiryo UI" pitchFamily="50" charset="-128"/>
                <a:ea typeface="Meiryo UI" pitchFamily="50" charset="-128"/>
                <a:cs typeface="Meiryo UI" pitchFamily="50" charset="-128"/>
              </a:rPr>
              <a:t>19</a:t>
            </a:r>
            <a:r>
              <a:rPr lang="ja-JP" altLang="en-US" sz="1050" dirty="0" smtClean="0">
                <a:latin typeface="Meiryo UI" pitchFamily="50" charset="-128"/>
                <a:ea typeface="Meiryo UI" pitchFamily="50" charset="-128"/>
                <a:cs typeface="Meiryo UI" pitchFamily="50" charset="-128"/>
              </a:rPr>
              <a:t>施設</a:t>
            </a:r>
            <a:r>
              <a:rPr lang="ja-JP" altLang="en-US" sz="1300" dirty="0" smtClean="0">
                <a:latin typeface="Meiryo UI" pitchFamily="50" charset="-128"/>
                <a:ea typeface="Meiryo UI" pitchFamily="50" charset="-128"/>
                <a:cs typeface="Meiryo UI" pitchFamily="50" charset="-128"/>
              </a:rPr>
              <a:t>　</a:t>
            </a:r>
            <a:endParaRPr lang="en-US" altLang="ja-JP" sz="1300" dirty="0" smtClean="0">
              <a:latin typeface="Meiryo UI" pitchFamily="50" charset="-128"/>
              <a:ea typeface="Meiryo UI" pitchFamily="50" charset="-128"/>
              <a:cs typeface="Meiryo UI" pitchFamily="50" charset="-128"/>
            </a:endParaRPr>
          </a:p>
        </p:txBody>
      </p:sp>
      <p:sp>
        <p:nvSpPr>
          <p:cNvPr id="24" name="テキスト ボックス 23"/>
          <p:cNvSpPr txBox="1"/>
          <p:nvPr/>
        </p:nvSpPr>
        <p:spPr>
          <a:xfrm>
            <a:off x="4680995" y="711474"/>
            <a:ext cx="720032"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市</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pic>
        <p:nvPicPr>
          <p:cNvPr id="15" name="Picture 12" descr="フリー素材、建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076" y="2991991"/>
            <a:ext cx="1171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24"/>
          <p:cNvGrpSpPr>
            <a:grpSpLocks/>
          </p:cNvGrpSpPr>
          <p:nvPr/>
        </p:nvGrpSpPr>
        <p:grpSpPr bwMode="auto">
          <a:xfrm>
            <a:off x="8359926" y="3328541"/>
            <a:ext cx="1101725" cy="695325"/>
            <a:chOff x="2448" y="3072"/>
            <a:chExt cx="1104" cy="624"/>
          </a:xfrm>
        </p:grpSpPr>
        <p:sp>
          <p:nvSpPr>
            <p:cNvPr id="17" name="Freeform 325"/>
            <p:cNvSpPr>
              <a:spLocks/>
            </p:cNvSpPr>
            <p:nvPr/>
          </p:nvSpPr>
          <p:spPr bwMode="auto">
            <a:xfrm>
              <a:off x="2448" y="3072"/>
              <a:ext cx="1104" cy="624"/>
            </a:xfrm>
            <a:custGeom>
              <a:avLst/>
              <a:gdLst>
                <a:gd name="T0" fmla="*/ 0 w 1104"/>
                <a:gd name="T1" fmla="*/ 576 h 624"/>
                <a:gd name="T2" fmla="*/ 0 w 1104"/>
                <a:gd name="T3" fmla="*/ 384 h 624"/>
                <a:gd name="T4" fmla="*/ 144 w 1104"/>
                <a:gd name="T5" fmla="*/ 240 h 624"/>
                <a:gd name="T6" fmla="*/ 144 w 1104"/>
                <a:gd name="T7" fmla="*/ 336 h 624"/>
                <a:gd name="T8" fmla="*/ 336 w 1104"/>
                <a:gd name="T9" fmla="*/ 144 h 624"/>
                <a:gd name="T10" fmla="*/ 336 w 1104"/>
                <a:gd name="T11" fmla="*/ 240 h 624"/>
                <a:gd name="T12" fmla="*/ 528 w 1104"/>
                <a:gd name="T13" fmla="*/ 96 h 624"/>
                <a:gd name="T14" fmla="*/ 528 w 1104"/>
                <a:gd name="T15" fmla="*/ 192 h 624"/>
                <a:gd name="T16" fmla="*/ 768 w 1104"/>
                <a:gd name="T17" fmla="*/ 0 h 624"/>
                <a:gd name="T18" fmla="*/ 1104 w 1104"/>
                <a:gd name="T19" fmla="*/ 336 h 624"/>
                <a:gd name="T20" fmla="*/ 1104 w 1104"/>
                <a:gd name="T21" fmla="*/ 528 h 624"/>
                <a:gd name="T22" fmla="*/ 768 w 1104"/>
                <a:gd name="T23" fmla="*/ 624 h 624"/>
                <a:gd name="T24" fmla="*/ 0 w 1104"/>
                <a:gd name="T25" fmla="*/ 576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4" h="624">
                  <a:moveTo>
                    <a:pt x="0" y="576"/>
                  </a:moveTo>
                  <a:lnTo>
                    <a:pt x="0" y="384"/>
                  </a:lnTo>
                  <a:lnTo>
                    <a:pt x="144" y="240"/>
                  </a:lnTo>
                  <a:lnTo>
                    <a:pt x="144" y="336"/>
                  </a:lnTo>
                  <a:lnTo>
                    <a:pt x="336" y="144"/>
                  </a:lnTo>
                  <a:lnTo>
                    <a:pt x="336" y="240"/>
                  </a:lnTo>
                  <a:lnTo>
                    <a:pt x="528" y="96"/>
                  </a:lnTo>
                  <a:lnTo>
                    <a:pt x="528" y="192"/>
                  </a:lnTo>
                  <a:lnTo>
                    <a:pt x="768" y="0"/>
                  </a:lnTo>
                  <a:lnTo>
                    <a:pt x="1104" y="336"/>
                  </a:lnTo>
                  <a:lnTo>
                    <a:pt x="1104" y="528"/>
                  </a:lnTo>
                  <a:lnTo>
                    <a:pt x="768" y="624"/>
                  </a:lnTo>
                  <a:lnTo>
                    <a:pt x="0" y="576"/>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18" name="Line 326"/>
            <p:cNvSpPr>
              <a:spLocks noChangeShapeType="1"/>
            </p:cNvSpPr>
            <p:nvPr/>
          </p:nvSpPr>
          <p:spPr bwMode="auto">
            <a:xfrm>
              <a:off x="3216" y="3072"/>
              <a:ext cx="0" cy="6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19" name="Freeform 327"/>
            <p:cNvSpPr>
              <a:spLocks/>
            </p:cNvSpPr>
            <p:nvPr/>
          </p:nvSpPr>
          <p:spPr bwMode="auto">
            <a:xfrm>
              <a:off x="3074" y="3492"/>
              <a:ext cx="78" cy="196"/>
            </a:xfrm>
            <a:custGeom>
              <a:avLst/>
              <a:gdLst>
                <a:gd name="T0" fmla="*/ 0 w 78"/>
                <a:gd name="T1" fmla="*/ 10 h 196"/>
                <a:gd name="T2" fmla="*/ 78 w 78"/>
                <a:gd name="T3" fmla="*/ 0 h 196"/>
                <a:gd name="T4" fmla="*/ 78 w 78"/>
                <a:gd name="T5" fmla="*/ 196 h 196"/>
                <a:gd name="T6" fmla="*/ 0 w 78"/>
                <a:gd name="T7" fmla="*/ 192 h 196"/>
                <a:gd name="T8" fmla="*/ 0 w 78"/>
                <a:gd name="T9" fmla="*/ 1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6" name="Freeform 328"/>
            <p:cNvSpPr>
              <a:spLocks/>
            </p:cNvSpPr>
            <p:nvPr/>
          </p:nvSpPr>
          <p:spPr bwMode="auto">
            <a:xfrm>
              <a:off x="2736" y="3504"/>
              <a:ext cx="78" cy="168"/>
            </a:xfrm>
            <a:custGeom>
              <a:avLst/>
              <a:gdLst>
                <a:gd name="T0" fmla="*/ 0 w 78"/>
                <a:gd name="T1" fmla="*/ 7 h 168"/>
                <a:gd name="T2" fmla="*/ 78 w 78"/>
                <a:gd name="T3" fmla="*/ 0 h 168"/>
                <a:gd name="T4" fmla="*/ 78 w 78"/>
                <a:gd name="T5" fmla="*/ 168 h 168"/>
                <a:gd name="T6" fmla="*/ 2 w 78"/>
                <a:gd name="T7" fmla="*/ 162 h 168"/>
                <a:gd name="T8" fmla="*/ 0 w 78"/>
                <a:gd name="T9" fmla="*/ 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68">
                  <a:moveTo>
                    <a:pt x="0" y="7"/>
                  </a:moveTo>
                  <a:lnTo>
                    <a:pt x="78" y="0"/>
                  </a:lnTo>
                  <a:lnTo>
                    <a:pt x="78" y="168"/>
                  </a:lnTo>
                  <a:lnTo>
                    <a:pt x="2" y="162"/>
                  </a:lnTo>
                  <a:lnTo>
                    <a:pt x="0" y="7"/>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7" name="Freeform 329"/>
            <p:cNvSpPr>
              <a:spLocks/>
            </p:cNvSpPr>
            <p:nvPr/>
          </p:nvSpPr>
          <p:spPr bwMode="auto">
            <a:xfrm>
              <a:off x="3072" y="3294"/>
              <a:ext cx="86" cy="65"/>
            </a:xfrm>
            <a:custGeom>
              <a:avLst/>
              <a:gdLst>
                <a:gd name="T0" fmla="*/ 0 w 86"/>
                <a:gd name="T1" fmla="*/ 20 h 65"/>
                <a:gd name="T2" fmla="*/ 84 w 86"/>
                <a:gd name="T3" fmla="*/ 0 h 65"/>
                <a:gd name="T4" fmla="*/ 86 w 86"/>
                <a:gd name="T5" fmla="*/ 44 h 65"/>
                <a:gd name="T6" fmla="*/ 0 w 86"/>
                <a:gd name="T7" fmla="*/ 65 h 65"/>
                <a:gd name="T8" fmla="*/ 0 w 86"/>
                <a:gd name="T9" fmla="*/ 2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65">
                  <a:moveTo>
                    <a:pt x="0" y="20"/>
                  </a:moveTo>
                  <a:lnTo>
                    <a:pt x="84" y="0"/>
                  </a:lnTo>
                  <a:lnTo>
                    <a:pt x="86" y="44"/>
                  </a:lnTo>
                  <a:lnTo>
                    <a:pt x="0" y="65"/>
                  </a:lnTo>
                  <a:lnTo>
                    <a:pt x="0" y="2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0" name="Freeform 330"/>
            <p:cNvSpPr>
              <a:spLocks/>
            </p:cNvSpPr>
            <p:nvPr/>
          </p:nvSpPr>
          <p:spPr bwMode="auto">
            <a:xfrm>
              <a:off x="2844" y="3350"/>
              <a:ext cx="78" cy="48"/>
            </a:xfrm>
            <a:custGeom>
              <a:avLst/>
              <a:gdLst>
                <a:gd name="T0" fmla="*/ 2 w 78"/>
                <a:gd name="T1" fmla="*/ 12 h 48"/>
                <a:gd name="T2" fmla="*/ 78 w 78"/>
                <a:gd name="T3" fmla="*/ 0 h 48"/>
                <a:gd name="T4" fmla="*/ 78 w 78"/>
                <a:gd name="T5" fmla="*/ 36 h 48"/>
                <a:gd name="T6" fmla="*/ 0 w 78"/>
                <a:gd name="T7" fmla="*/ 48 h 48"/>
                <a:gd name="T8" fmla="*/ 2 w 78"/>
                <a:gd name="T9" fmla="*/ 1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48">
                  <a:moveTo>
                    <a:pt x="2" y="12"/>
                  </a:moveTo>
                  <a:lnTo>
                    <a:pt x="78" y="0"/>
                  </a:lnTo>
                  <a:lnTo>
                    <a:pt x="78" y="36"/>
                  </a:lnTo>
                  <a:lnTo>
                    <a:pt x="0" y="4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1" name="Freeform 331"/>
            <p:cNvSpPr>
              <a:spLocks/>
            </p:cNvSpPr>
            <p:nvPr/>
          </p:nvSpPr>
          <p:spPr bwMode="auto">
            <a:xfrm>
              <a:off x="2660" y="3388"/>
              <a:ext cx="84" cy="42"/>
            </a:xfrm>
            <a:custGeom>
              <a:avLst/>
              <a:gdLst>
                <a:gd name="T0" fmla="*/ 0 w 84"/>
                <a:gd name="T1" fmla="*/ 12 h 42"/>
                <a:gd name="T2" fmla="*/ 84 w 84"/>
                <a:gd name="T3" fmla="*/ 0 h 42"/>
                <a:gd name="T4" fmla="*/ 84 w 84"/>
                <a:gd name="T5" fmla="*/ 32 h 42"/>
                <a:gd name="T6" fmla="*/ 0 w 84"/>
                <a:gd name="T7" fmla="*/ 42 h 42"/>
                <a:gd name="T8" fmla="*/ 0 w 84"/>
                <a:gd name="T9" fmla="*/ 1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2">
                  <a:moveTo>
                    <a:pt x="0" y="12"/>
                  </a:moveTo>
                  <a:lnTo>
                    <a:pt x="84" y="0"/>
                  </a:lnTo>
                  <a:lnTo>
                    <a:pt x="84" y="32"/>
                  </a:lnTo>
                  <a:lnTo>
                    <a:pt x="0" y="42"/>
                  </a:lnTo>
                  <a:lnTo>
                    <a:pt x="0"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2" name="Freeform 332"/>
            <p:cNvSpPr>
              <a:spLocks/>
            </p:cNvSpPr>
            <p:nvPr/>
          </p:nvSpPr>
          <p:spPr bwMode="auto">
            <a:xfrm>
              <a:off x="2528" y="3420"/>
              <a:ext cx="54" cy="38"/>
            </a:xfrm>
            <a:custGeom>
              <a:avLst/>
              <a:gdLst>
                <a:gd name="T0" fmla="*/ 2 w 54"/>
                <a:gd name="T1" fmla="*/ 12 h 38"/>
                <a:gd name="T2" fmla="*/ 52 w 54"/>
                <a:gd name="T3" fmla="*/ 0 h 38"/>
                <a:gd name="T4" fmla="*/ 54 w 54"/>
                <a:gd name="T5" fmla="*/ 34 h 38"/>
                <a:gd name="T6" fmla="*/ 0 w 54"/>
                <a:gd name="T7" fmla="*/ 38 h 38"/>
                <a:gd name="T8" fmla="*/ 2 w 54"/>
                <a:gd name="T9" fmla="*/ 12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8">
                  <a:moveTo>
                    <a:pt x="2" y="12"/>
                  </a:moveTo>
                  <a:lnTo>
                    <a:pt x="52" y="0"/>
                  </a:lnTo>
                  <a:lnTo>
                    <a:pt x="54" y="34"/>
                  </a:lnTo>
                  <a:lnTo>
                    <a:pt x="0" y="3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3" name="Freeform 333"/>
            <p:cNvSpPr>
              <a:spLocks/>
            </p:cNvSpPr>
            <p:nvPr/>
          </p:nvSpPr>
          <p:spPr bwMode="auto">
            <a:xfrm>
              <a:off x="2490" y="3566"/>
              <a:ext cx="204" cy="38"/>
            </a:xfrm>
            <a:custGeom>
              <a:avLst/>
              <a:gdLst>
                <a:gd name="T0" fmla="*/ 0 w 204"/>
                <a:gd name="T1" fmla="*/ 8 h 38"/>
                <a:gd name="T2" fmla="*/ 204 w 204"/>
                <a:gd name="T3" fmla="*/ 0 h 38"/>
                <a:gd name="T4" fmla="*/ 204 w 204"/>
                <a:gd name="T5" fmla="*/ 26 h 38"/>
                <a:gd name="T6" fmla="*/ 0 w 204"/>
                <a:gd name="T7" fmla="*/ 38 h 38"/>
                <a:gd name="T8" fmla="*/ 0 w 204"/>
                <a:gd name="T9" fmla="*/ 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38">
                  <a:moveTo>
                    <a:pt x="0" y="8"/>
                  </a:moveTo>
                  <a:lnTo>
                    <a:pt x="204" y="0"/>
                  </a:lnTo>
                  <a:lnTo>
                    <a:pt x="204" y="26"/>
                  </a:lnTo>
                  <a:lnTo>
                    <a:pt x="0" y="38"/>
                  </a:lnTo>
                  <a:lnTo>
                    <a:pt x="0" y="8"/>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4" name="Freeform 334"/>
            <p:cNvSpPr>
              <a:spLocks/>
            </p:cNvSpPr>
            <p:nvPr/>
          </p:nvSpPr>
          <p:spPr bwMode="auto">
            <a:xfrm>
              <a:off x="2832" y="3552"/>
              <a:ext cx="78" cy="48"/>
            </a:xfrm>
            <a:custGeom>
              <a:avLst/>
              <a:gdLst>
                <a:gd name="T0" fmla="*/ 0 w 78"/>
                <a:gd name="T1" fmla="*/ 0 h 196"/>
                <a:gd name="T2" fmla="*/ 78 w 78"/>
                <a:gd name="T3" fmla="*/ 0 h 196"/>
                <a:gd name="T4" fmla="*/ 78 w 78"/>
                <a:gd name="T5" fmla="*/ 0 h 196"/>
                <a:gd name="T6" fmla="*/ 0 w 78"/>
                <a:gd name="T7" fmla="*/ 0 h 196"/>
                <a:gd name="T8" fmla="*/ 0 w 7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5" name="Freeform 335"/>
            <p:cNvSpPr>
              <a:spLocks/>
            </p:cNvSpPr>
            <p:nvPr/>
          </p:nvSpPr>
          <p:spPr bwMode="auto">
            <a:xfrm>
              <a:off x="3364" y="3540"/>
              <a:ext cx="158" cy="32"/>
            </a:xfrm>
            <a:custGeom>
              <a:avLst/>
              <a:gdLst>
                <a:gd name="T0" fmla="*/ 0 w 158"/>
                <a:gd name="T1" fmla="*/ 0 h 32"/>
                <a:gd name="T2" fmla="*/ 158 w 158"/>
                <a:gd name="T3" fmla="*/ 12 h 32"/>
                <a:gd name="T4" fmla="*/ 158 w 158"/>
                <a:gd name="T5" fmla="*/ 32 h 32"/>
                <a:gd name="T6" fmla="*/ 0 w 158"/>
                <a:gd name="T7" fmla="*/ 30 h 32"/>
                <a:gd name="T8" fmla="*/ 0 w 15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32">
                  <a:moveTo>
                    <a:pt x="0" y="0"/>
                  </a:moveTo>
                  <a:lnTo>
                    <a:pt x="158" y="12"/>
                  </a:lnTo>
                  <a:lnTo>
                    <a:pt x="158" y="32"/>
                  </a:lnTo>
                  <a:lnTo>
                    <a:pt x="0" y="30"/>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6" name="Freeform 336"/>
            <p:cNvSpPr>
              <a:spLocks/>
            </p:cNvSpPr>
            <p:nvPr/>
          </p:nvSpPr>
          <p:spPr bwMode="auto">
            <a:xfrm>
              <a:off x="3264" y="3266"/>
              <a:ext cx="256" cy="196"/>
            </a:xfrm>
            <a:custGeom>
              <a:avLst/>
              <a:gdLst>
                <a:gd name="T0" fmla="*/ 0 w 256"/>
                <a:gd name="T1" fmla="*/ 0 h 196"/>
                <a:gd name="T2" fmla="*/ 256 w 256"/>
                <a:gd name="T3" fmla="*/ 168 h 196"/>
                <a:gd name="T4" fmla="*/ 254 w 256"/>
                <a:gd name="T5" fmla="*/ 196 h 196"/>
                <a:gd name="T6" fmla="*/ 0 w 256"/>
                <a:gd name="T7" fmla="*/ 45 h 196"/>
                <a:gd name="T8" fmla="*/ 0 w 256"/>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196">
                  <a:moveTo>
                    <a:pt x="0" y="0"/>
                  </a:moveTo>
                  <a:lnTo>
                    <a:pt x="256" y="168"/>
                  </a:lnTo>
                  <a:lnTo>
                    <a:pt x="254" y="196"/>
                  </a:lnTo>
                  <a:lnTo>
                    <a:pt x="0" y="45"/>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7" name="Freeform 337"/>
            <p:cNvSpPr>
              <a:spLocks/>
            </p:cNvSpPr>
            <p:nvPr/>
          </p:nvSpPr>
          <p:spPr bwMode="auto">
            <a:xfrm>
              <a:off x="3276" y="3480"/>
              <a:ext cx="58" cy="196"/>
            </a:xfrm>
            <a:custGeom>
              <a:avLst/>
              <a:gdLst>
                <a:gd name="T0" fmla="*/ 0 w 58"/>
                <a:gd name="T1" fmla="*/ 0 h 196"/>
                <a:gd name="T2" fmla="*/ 58 w 58"/>
                <a:gd name="T3" fmla="*/ 8 h 196"/>
                <a:gd name="T4" fmla="*/ 58 w 58"/>
                <a:gd name="T5" fmla="*/ 182 h 196"/>
                <a:gd name="T6" fmla="*/ 0 w 58"/>
                <a:gd name="T7" fmla="*/ 196 h 196"/>
                <a:gd name="T8" fmla="*/ 0 w 5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96">
                  <a:moveTo>
                    <a:pt x="0" y="0"/>
                  </a:moveTo>
                  <a:lnTo>
                    <a:pt x="58" y="8"/>
                  </a:lnTo>
                  <a:lnTo>
                    <a:pt x="58" y="182"/>
                  </a:lnTo>
                  <a:lnTo>
                    <a:pt x="0" y="196"/>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grpSp>
      <p:sp>
        <p:nvSpPr>
          <p:cNvPr id="39" name="角丸四角形 38"/>
          <p:cNvSpPr/>
          <p:nvPr/>
        </p:nvSpPr>
        <p:spPr>
          <a:xfrm>
            <a:off x="6421589" y="3630166"/>
            <a:ext cx="652462" cy="415925"/>
          </a:xfrm>
          <a:prstGeom prst="roundRect">
            <a:avLst/>
          </a:prstGeom>
          <a:solidFill>
            <a:srgbClr val="FFCCFF"/>
          </a:solid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焼却炉排熱</a:t>
            </a:r>
          </a:p>
        </p:txBody>
      </p:sp>
      <p:sp>
        <p:nvSpPr>
          <p:cNvPr id="40" name="正方形/長方形 39"/>
          <p:cNvSpPr/>
          <p:nvPr/>
        </p:nvSpPr>
        <p:spPr>
          <a:xfrm>
            <a:off x="8373860" y="4023866"/>
            <a:ext cx="1196975" cy="244475"/>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周辺施設（工場等）</a:t>
            </a:r>
          </a:p>
        </p:txBody>
      </p:sp>
      <p:sp>
        <p:nvSpPr>
          <p:cNvPr id="41" name="角丸四角形 40"/>
          <p:cNvSpPr/>
          <p:nvPr/>
        </p:nvSpPr>
        <p:spPr>
          <a:xfrm>
            <a:off x="6421589" y="3014216"/>
            <a:ext cx="652462" cy="338138"/>
          </a:xfrm>
          <a:prstGeom prst="roundRect">
            <a:avLst/>
          </a:prstGeom>
          <a:solidFill>
            <a:schemeClr val="accent6">
              <a:lumMod val="20000"/>
              <a:lumOff val="80000"/>
            </a:schemeClr>
          </a:solid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発電機</a:t>
            </a:r>
          </a:p>
        </p:txBody>
      </p:sp>
      <p:cxnSp>
        <p:nvCxnSpPr>
          <p:cNvPr id="42" name="直線矢印コネクタ 41"/>
          <p:cNvCxnSpPr>
            <a:stCxn id="39" idx="0"/>
            <a:endCxn id="41" idx="2"/>
          </p:cNvCxnSpPr>
          <p:nvPr/>
        </p:nvCxnSpPr>
        <p:spPr>
          <a:xfrm flipV="1">
            <a:off x="6747026" y="3352354"/>
            <a:ext cx="0" cy="277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41" idx="1"/>
            <a:endCxn id="44" idx="3"/>
          </p:cNvCxnSpPr>
          <p:nvPr/>
        </p:nvCxnSpPr>
        <p:spPr>
          <a:xfrm flipH="1" flipV="1">
            <a:off x="6002489" y="3180904"/>
            <a:ext cx="419100"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5210326" y="3025329"/>
            <a:ext cx="792163" cy="312737"/>
          </a:xfrm>
          <a:prstGeom prst="roundRect">
            <a:avLst/>
          </a:prstGeom>
          <a:no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79646"/>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（電気）</a:t>
            </a:r>
          </a:p>
        </p:txBody>
      </p:sp>
      <p:cxnSp>
        <p:nvCxnSpPr>
          <p:cNvPr id="45" name="直線矢印コネクタ 44"/>
          <p:cNvCxnSpPr>
            <a:endCxn id="46" idx="3"/>
          </p:cNvCxnSpPr>
          <p:nvPr/>
        </p:nvCxnSpPr>
        <p:spPr>
          <a:xfrm flipH="1">
            <a:off x="6015189" y="3817491"/>
            <a:ext cx="419100" cy="12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5223026" y="3673029"/>
            <a:ext cx="792163" cy="312737"/>
          </a:xfrm>
          <a:prstGeom prst="roundRect">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a:t>
            </a:r>
          </a:p>
        </p:txBody>
      </p:sp>
      <p:sp>
        <p:nvSpPr>
          <p:cNvPr id="47" name="角丸四角形 46"/>
          <p:cNvSpPr/>
          <p:nvPr/>
        </p:nvSpPr>
        <p:spPr>
          <a:xfrm>
            <a:off x="7299476" y="2895154"/>
            <a:ext cx="790575"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売電</a:t>
            </a:r>
          </a:p>
        </p:txBody>
      </p:sp>
      <p:cxnSp>
        <p:nvCxnSpPr>
          <p:cNvPr id="48" name="直線矢印コネクタ 47"/>
          <p:cNvCxnSpPr>
            <a:stCxn id="41" idx="3"/>
          </p:cNvCxnSpPr>
          <p:nvPr/>
        </p:nvCxnSpPr>
        <p:spPr>
          <a:xfrm flipV="1">
            <a:off x="7074051" y="3180904"/>
            <a:ext cx="817563"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39" idx="3"/>
          </p:cNvCxnSpPr>
          <p:nvPr/>
        </p:nvCxnSpPr>
        <p:spPr>
          <a:xfrm>
            <a:off x="7074051" y="3838129"/>
            <a:ext cx="119062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5748181" y="4049266"/>
            <a:ext cx="898290" cy="220663"/>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ごみ焼却施設</a:t>
            </a:r>
          </a:p>
        </p:txBody>
      </p:sp>
      <p:sp>
        <p:nvSpPr>
          <p:cNvPr id="51" name="角丸四角形 50"/>
          <p:cNvSpPr/>
          <p:nvPr/>
        </p:nvSpPr>
        <p:spPr>
          <a:xfrm>
            <a:off x="7274076" y="3542854"/>
            <a:ext cx="792163"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熱融通</a:t>
            </a:r>
          </a:p>
        </p:txBody>
      </p:sp>
      <p:grpSp>
        <p:nvGrpSpPr>
          <p:cNvPr id="52" name="Group 121"/>
          <p:cNvGrpSpPr>
            <a:grpSpLocks/>
          </p:cNvGrpSpPr>
          <p:nvPr/>
        </p:nvGrpSpPr>
        <p:grpSpPr bwMode="auto">
          <a:xfrm>
            <a:off x="7891614" y="2884041"/>
            <a:ext cx="271462" cy="611188"/>
            <a:chOff x="2725" y="1968"/>
            <a:chExt cx="683" cy="1089"/>
          </a:xfrm>
        </p:grpSpPr>
        <p:sp>
          <p:nvSpPr>
            <p:cNvPr id="53" name="Freeform 122"/>
            <p:cNvSpPr>
              <a:spLocks/>
            </p:cNvSpPr>
            <p:nvPr/>
          </p:nvSpPr>
          <p:spPr bwMode="auto">
            <a:xfrm>
              <a:off x="3051" y="1968"/>
              <a:ext cx="309" cy="105"/>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4" name="Freeform 123"/>
            <p:cNvSpPr>
              <a:spLocks/>
            </p:cNvSpPr>
            <p:nvPr/>
          </p:nvSpPr>
          <p:spPr bwMode="auto">
            <a:xfrm>
              <a:off x="2735" y="2073"/>
              <a:ext cx="311"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5" name="Freeform 124"/>
            <p:cNvSpPr>
              <a:spLocks/>
            </p:cNvSpPr>
            <p:nvPr/>
          </p:nvSpPr>
          <p:spPr bwMode="auto">
            <a:xfrm>
              <a:off x="2725" y="2269"/>
              <a:ext cx="169"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6" name="Freeform 125"/>
            <p:cNvSpPr>
              <a:spLocks/>
            </p:cNvSpPr>
            <p:nvPr/>
          </p:nvSpPr>
          <p:spPr bwMode="auto">
            <a:xfrm>
              <a:off x="2730" y="2537"/>
              <a:ext cx="142" cy="67"/>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7" name="Freeform 126"/>
            <p:cNvSpPr>
              <a:spLocks/>
            </p:cNvSpPr>
            <p:nvPr/>
          </p:nvSpPr>
          <p:spPr bwMode="auto">
            <a:xfrm>
              <a:off x="2745" y="2811"/>
              <a:ext cx="84" cy="3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8" name="Freeform 127"/>
            <p:cNvSpPr>
              <a:spLocks/>
            </p:cNvSpPr>
            <p:nvPr/>
          </p:nvSpPr>
          <p:spPr bwMode="auto">
            <a:xfrm>
              <a:off x="2889" y="2112"/>
              <a:ext cx="471" cy="162"/>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9" name="Freeform 128"/>
            <p:cNvSpPr>
              <a:spLocks/>
            </p:cNvSpPr>
            <p:nvPr/>
          </p:nvSpPr>
          <p:spPr bwMode="auto">
            <a:xfrm>
              <a:off x="2872" y="2352"/>
              <a:ext cx="488" cy="191"/>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0" name="Freeform 129"/>
            <p:cNvSpPr>
              <a:spLocks/>
            </p:cNvSpPr>
            <p:nvPr/>
          </p:nvSpPr>
          <p:spPr bwMode="auto">
            <a:xfrm>
              <a:off x="2825" y="2640"/>
              <a:ext cx="583" cy="160"/>
            </a:xfrm>
            <a:custGeom>
              <a:avLst/>
              <a:gdLst>
                <a:gd name="T0" fmla="*/ 0 w 1248"/>
                <a:gd name="T1" fmla="*/ 0 h 384"/>
                <a:gd name="T2" fmla="*/ 0 w 1248"/>
                <a:gd name="T3" fmla="*/ 0 h 384"/>
                <a:gd name="T4" fmla="*/ 1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1" name="Freeform 130"/>
            <p:cNvSpPr>
              <a:spLocks/>
            </p:cNvSpPr>
            <p:nvPr/>
          </p:nvSpPr>
          <p:spPr bwMode="auto">
            <a:xfrm>
              <a:off x="3237" y="2208"/>
              <a:ext cx="17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2" name="Freeform 131"/>
            <p:cNvSpPr>
              <a:spLocks/>
            </p:cNvSpPr>
            <p:nvPr/>
          </p:nvSpPr>
          <p:spPr bwMode="auto">
            <a:xfrm>
              <a:off x="3277" y="2496"/>
              <a:ext cx="13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3" name="Freeform 132"/>
            <p:cNvSpPr>
              <a:spLocks/>
            </p:cNvSpPr>
            <p:nvPr/>
          </p:nvSpPr>
          <p:spPr bwMode="auto">
            <a:xfrm>
              <a:off x="3290" y="2736"/>
              <a:ext cx="118"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grpSp>
          <p:nvGrpSpPr>
            <p:cNvPr id="64" name="Group 133"/>
            <p:cNvGrpSpPr>
              <a:grpSpLocks/>
            </p:cNvGrpSpPr>
            <p:nvPr/>
          </p:nvGrpSpPr>
          <p:grpSpPr bwMode="auto">
            <a:xfrm>
              <a:off x="2832" y="2064"/>
              <a:ext cx="465" cy="993"/>
              <a:chOff x="1700" y="1620"/>
              <a:chExt cx="791" cy="1452"/>
            </a:xfrm>
          </p:grpSpPr>
          <p:sp>
            <p:nvSpPr>
              <p:cNvPr id="65" name="図形 262"/>
              <p:cNvSpPr>
                <a:spLocks/>
              </p:cNvSpPr>
              <p:nvPr/>
            </p:nvSpPr>
            <p:spPr bwMode="auto">
              <a:xfrm>
                <a:off x="1700" y="1620"/>
                <a:ext cx="791" cy="1452"/>
              </a:xfrm>
              <a:custGeom>
                <a:avLst/>
                <a:gdLst>
                  <a:gd name="T0" fmla="*/ 685 w 791"/>
                  <a:gd name="T1" fmla="*/ 1452 h 1452"/>
                  <a:gd name="T2" fmla="*/ 672 w 791"/>
                  <a:gd name="T3" fmla="*/ 1262 h 1452"/>
                  <a:gd name="T4" fmla="*/ 791 w 791"/>
                  <a:gd name="T5" fmla="*/ 1062 h 1452"/>
                  <a:gd name="T6" fmla="*/ 645 w 791"/>
                  <a:gd name="T7" fmla="*/ 1053 h 1452"/>
                  <a:gd name="T8" fmla="*/ 609 w 791"/>
                  <a:gd name="T9" fmla="*/ 871 h 1452"/>
                  <a:gd name="T10" fmla="*/ 772 w 791"/>
                  <a:gd name="T11" fmla="*/ 689 h 1452"/>
                  <a:gd name="T12" fmla="*/ 572 w 791"/>
                  <a:gd name="T13" fmla="*/ 689 h 1452"/>
                  <a:gd name="T14" fmla="*/ 545 w 791"/>
                  <a:gd name="T15" fmla="*/ 517 h 1452"/>
                  <a:gd name="T16" fmla="*/ 672 w 791"/>
                  <a:gd name="T17" fmla="*/ 298 h 1452"/>
                  <a:gd name="T18" fmla="*/ 505 w 791"/>
                  <a:gd name="T19" fmla="*/ 296 h 1452"/>
                  <a:gd name="T20" fmla="*/ 368 w 791"/>
                  <a:gd name="T21" fmla="*/ 0 h 1452"/>
                  <a:gd name="T22" fmla="*/ 262 w 791"/>
                  <a:gd name="T23" fmla="*/ 296 h 1452"/>
                  <a:gd name="T24" fmla="*/ 109 w 791"/>
                  <a:gd name="T25" fmla="*/ 298 h 1452"/>
                  <a:gd name="T26" fmla="*/ 254 w 791"/>
                  <a:gd name="T27" fmla="*/ 535 h 1452"/>
                  <a:gd name="T28" fmla="*/ 245 w 791"/>
                  <a:gd name="T29" fmla="*/ 689 h 1452"/>
                  <a:gd name="T30" fmla="*/ 63 w 791"/>
                  <a:gd name="T31" fmla="*/ 689 h 1452"/>
                  <a:gd name="T32" fmla="*/ 209 w 791"/>
                  <a:gd name="T33" fmla="*/ 862 h 1452"/>
                  <a:gd name="T34" fmla="*/ 182 w 791"/>
                  <a:gd name="T35" fmla="*/ 1062 h 1452"/>
                  <a:gd name="T36" fmla="*/ 0 w 791"/>
                  <a:gd name="T37" fmla="*/ 1062 h 1452"/>
                  <a:gd name="T38" fmla="*/ 136 w 791"/>
                  <a:gd name="T39" fmla="*/ 1262 h 1452"/>
                  <a:gd name="T40" fmla="*/ 109 w 791"/>
                  <a:gd name="T41" fmla="*/ 1452 h 1452"/>
                  <a:gd name="T42" fmla="*/ 376 w 791"/>
                  <a:gd name="T43" fmla="*/ 1264 h 1452"/>
                  <a:gd name="T44" fmla="*/ 685 w 791"/>
                  <a:gd name="T45" fmla="*/ 1452 h 1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1" h="1452">
                    <a:moveTo>
                      <a:pt x="685" y="1452"/>
                    </a:moveTo>
                    <a:lnTo>
                      <a:pt x="672" y="1262"/>
                    </a:lnTo>
                    <a:lnTo>
                      <a:pt x="791" y="1062"/>
                    </a:lnTo>
                    <a:lnTo>
                      <a:pt x="645" y="1053"/>
                    </a:lnTo>
                    <a:lnTo>
                      <a:pt x="609" y="871"/>
                    </a:lnTo>
                    <a:lnTo>
                      <a:pt x="772" y="689"/>
                    </a:lnTo>
                    <a:lnTo>
                      <a:pt x="572" y="689"/>
                    </a:lnTo>
                    <a:lnTo>
                      <a:pt x="545" y="517"/>
                    </a:lnTo>
                    <a:lnTo>
                      <a:pt x="672" y="298"/>
                    </a:lnTo>
                    <a:lnTo>
                      <a:pt x="505" y="296"/>
                    </a:lnTo>
                    <a:lnTo>
                      <a:pt x="368" y="0"/>
                    </a:lnTo>
                    <a:lnTo>
                      <a:pt x="262" y="296"/>
                    </a:lnTo>
                    <a:lnTo>
                      <a:pt x="109" y="298"/>
                    </a:lnTo>
                    <a:lnTo>
                      <a:pt x="254" y="535"/>
                    </a:lnTo>
                    <a:lnTo>
                      <a:pt x="245" y="689"/>
                    </a:lnTo>
                    <a:lnTo>
                      <a:pt x="63" y="689"/>
                    </a:lnTo>
                    <a:lnTo>
                      <a:pt x="209" y="862"/>
                    </a:lnTo>
                    <a:lnTo>
                      <a:pt x="182" y="1062"/>
                    </a:lnTo>
                    <a:lnTo>
                      <a:pt x="0" y="1062"/>
                    </a:lnTo>
                    <a:lnTo>
                      <a:pt x="136" y="1262"/>
                    </a:lnTo>
                    <a:lnTo>
                      <a:pt x="109" y="1452"/>
                    </a:lnTo>
                    <a:lnTo>
                      <a:pt x="376" y="1264"/>
                    </a:lnTo>
                    <a:lnTo>
                      <a:pt x="685" y="1452"/>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6" name="図形 263"/>
              <p:cNvSpPr>
                <a:spLocks/>
              </p:cNvSpPr>
              <p:nvPr/>
            </p:nvSpPr>
            <p:spPr bwMode="auto">
              <a:xfrm>
                <a:off x="1856" y="2673"/>
                <a:ext cx="512" cy="207"/>
              </a:xfrm>
              <a:custGeom>
                <a:avLst/>
                <a:gdLst>
                  <a:gd name="T0" fmla="*/ 512 w 512"/>
                  <a:gd name="T1" fmla="*/ 207 h 207"/>
                  <a:gd name="T2" fmla="*/ 0 w 512"/>
                  <a:gd name="T3" fmla="*/ 206 h 207"/>
                  <a:gd name="T4" fmla="*/ 26 w 512"/>
                  <a:gd name="T5" fmla="*/ 0 h 207"/>
                  <a:gd name="T6" fmla="*/ 480 w 512"/>
                  <a:gd name="T7" fmla="*/ 0 h 207"/>
                  <a:gd name="T8" fmla="*/ 512 w 512"/>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2" h="207">
                    <a:moveTo>
                      <a:pt x="512" y="207"/>
                    </a:moveTo>
                    <a:lnTo>
                      <a:pt x="0" y="206"/>
                    </a:lnTo>
                    <a:lnTo>
                      <a:pt x="26" y="0"/>
                    </a:lnTo>
                    <a:lnTo>
                      <a:pt x="480" y="0"/>
                    </a:lnTo>
                    <a:lnTo>
                      <a:pt x="512" y="207"/>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7" name="図形 264"/>
              <p:cNvSpPr>
                <a:spLocks/>
              </p:cNvSpPr>
              <p:nvPr/>
            </p:nvSpPr>
            <p:spPr bwMode="auto">
              <a:xfrm>
                <a:off x="1900" y="2309"/>
                <a:ext cx="397" cy="178"/>
              </a:xfrm>
              <a:custGeom>
                <a:avLst/>
                <a:gdLst>
                  <a:gd name="T0" fmla="*/ 397 w 397"/>
                  <a:gd name="T1" fmla="*/ 178 h 178"/>
                  <a:gd name="T2" fmla="*/ 0 w 397"/>
                  <a:gd name="T3" fmla="*/ 178 h 178"/>
                  <a:gd name="T4" fmla="*/ 36 w 397"/>
                  <a:gd name="T5" fmla="*/ 0 h 178"/>
                  <a:gd name="T6" fmla="*/ 382 w 397"/>
                  <a:gd name="T7" fmla="*/ 0 h 178"/>
                  <a:gd name="T8" fmla="*/ 397 w 397"/>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7" h="178">
                    <a:moveTo>
                      <a:pt x="397" y="178"/>
                    </a:moveTo>
                    <a:lnTo>
                      <a:pt x="0" y="178"/>
                    </a:lnTo>
                    <a:lnTo>
                      <a:pt x="36" y="0"/>
                    </a:lnTo>
                    <a:lnTo>
                      <a:pt x="382" y="0"/>
                    </a:lnTo>
                    <a:lnTo>
                      <a:pt x="397" y="178"/>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8" name="図形 265"/>
              <p:cNvSpPr>
                <a:spLocks/>
              </p:cNvSpPr>
              <p:nvPr/>
            </p:nvSpPr>
            <p:spPr bwMode="auto">
              <a:xfrm>
                <a:off x="1942" y="1918"/>
                <a:ext cx="294" cy="228"/>
              </a:xfrm>
              <a:custGeom>
                <a:avLst/>
                <a:gdLst>
                  <a:gd name="T0" fmla="*/ 294 w 294"/>
                  <a:gd name="T1" fmla="*/ 228 h 228"/>
                  <a:gd name="T2" fmla="*/ 0 w 294"/>
                  <a:gd name="T3" fmla="*/ 225 h 228"/>
                  <a:gd name="T4" fmla="*/ 31 w 294"/>
                  <a:gd name="T5" fmla="*/ 0 h 228"/>
                  <a:gd name="T6" fmla="*/ 276 w 294"/>
                  <a:gd name="T7" fmla="*/ 0 h 228"/>
                  <a:gd name="T8" fmla="*/ 294 w 294"/>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28">
                    <a:moveTo>
                      <a:pt x="294" y="228"/>
                    </a:moveTo>
                    <a:lnTo>
                      <a:pt x="0" y="225"/>
                    </a:lnTo>
                    <a:lnTo>
                      <a:pt x="31" y="0"/>
                    </a:lnTo>
                    <a:lnTo>
                      <a:pt x="276" y="0"/>
                    </a:lnTo>
                    <a:lnTo>
                      <a:pt x="294" y="228"/>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9" name="図形 267"/>
              <p:cNvSpPr>
                <a:spLocks/>
              </p:cNvSpPr>
              <p:nvPr/>
            </p:nvSpPr>
            <p:spPr bwMode="auto">
              <a:xfrm>
                <a:off x="1883" y="1923"/>
                <a:ext cx="475" cy="961"/>
              </a:xfrm>
              <a:custGeom>
                <a:avLst/>
                <a:gdLst>
                  <a:gd name="T0" fmla="*/ 7 w 648"/>
                  <a:gd name="T1" fmla="*/ 0 h 1596"/>
                  <a:gd name="T2" fmla="*/ 29 w 648"/>
                  <a:gd name="T3" fmla="*/ 4 h 1596"/>
                  <a:gd name="T4" fmla="*/ 4 w 648"/>
                  <a:gd name="T5" fmla="*/ 7 h 1596"/>
                  <a:gd name="T6" fmla="*/ 34 w 648"/>
                  <a:gd name="T7" fmla="*/ 10 h 1596"/>
                  <a:gd name="T8" fmla="*/ 0 w 648"/>
                  <a:gd name="T9" fmla="*/ 13 h 1596"/>
                  <a:gd name="T10" fmla="*/ 40 w 648"/>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8" h="1596">
                    <a:moveTo>
                      <a:pt x="108" y="0"/>
                    </a:moveTo>
                    <a:lnTo>
                      <a:pt x="465" y="374"/>
                    </a:lnTo>
                    <a:lnTo>
                      <a:pt x="72" y="660"/>
                    </a:lnTo>
                    <a:lnTo>
                      <a:pt x="552" y="936"/>
                    </a:lnTo>
                    <a:lnTo>
                      <a:pt x="0" y="1260"/>
                    </a:lnTo>
                    <a:lnTo>
                      <a:pt x="648"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70" name="図形 266"/>
              <p:cNvSpPr>
                <a:spLocks/>
              </p:cNvSpPr>
              <p:nvPr/>
            </p:nvSpPr>
            <p:spPr bwMode="auto">
              <a:xfrm>
                <a:off x="1865" y="1916"/>
                <a:ext cx="467" cy="961"/>
              </a:xfrm>
              <a:custGeom>
                <a:avLst/>
                <a:gdLst>
                  <a:gd name="T0" fmla="*/ 29 w 636"/>
                  <a:gd name="T1" fmla="*/ 0 h 1596"/>
                  <a:gd name="T2" fmla="*/ 6 w 636"/>
                  <a:gd name="T3" fmla="*/ 4 h 1596"/>
                  <a:gd name="T4" fmla="*/ 34 w 636"/>
                  <a:gd name="T5" fmla="*/ 7 h 1596"/>
                  <a:gd name="T6" fmla="*/ 4 w 636"/>
                  <a:gd name="T7" fmla="*/ 10 h 1596"/>
                  <a:gd name="T8" fmla="*/ 40 w 636"/>
                  <a:gd name="T9" fmla="*/ 13 h 1596"/>
                  <a:gd name="T10" fmla="*/ 0 w 636"/>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6" h="1596">
                    <a:moveTo>
                      <a:pt x="462" y="0"/>
                    </a:moveTo>
                    <a:lnTo>
                      <a:pt x="96" y="384"/>
                    </a:lnTo>
                    <a:lnTo>
                      <a:pt x="552" y="660"/>
                    </a:lnTo>
                    <a:lnTo>
                      <a:pt x="60" y="936"/>
                    </a:lnTo>
                    <a:lnTo>
                      <a:pt x="636" y="1272"/>
                    </a:lnTo>
                    <a:lnTo>
                      <a:pt x="0"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grpSp>
      </p:grpSp>
      <p:sp>
        <p:nvSpPr>
          <p:cNvPr id="71" name="正方形/長方形 70"/>
          <p:cNvSpPr/>
          <p:nvPr/>
        </p:nvSpPr>
        <p:spPr>
          <a:xfrm>
            <a:off x="647699" y="2971971"/>
            <a:ext cx="3542164" cy="1061829"/>
          </a:xfrm>
          <a:prstGeom prst="rect">
            <a:avLst/>
          </a:prstGeom>
          <a:ln>
            <a:solidFill>
              <a:schemeClr val="tx1"/>
            </a:solidFill>
            <a:prstDash val="dash"/>
          </a:ln>
        </p:spPr>
        <p:txBody>
          <a:bodyPr wrap="square">
            <a:spAutoFit/>
          </a:bodyPr>
          <a:lstStyle/>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・八尾市・松原市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6</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、堺市</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池田市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、吹田市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高槻市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、守口市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、枚方市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、茨木市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、寝屋川市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箕面市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、門真市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、摂津市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、島</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本</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、忠岡町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熊取町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、岬町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、豊中</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伊丹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、泉北</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環境</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柏</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羽藤</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泉佐野市・田尻町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東大阪</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四條畷市・</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交野</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zh-TW" sz="1050" dirty="0" smtClean="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岸和田</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貝塚</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a:t>
            </a:r>
            <a:r>
              <a:rPr lang="en-US" altLang="zh-TW" sz="1050" dirty="0" smtClean="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、南河内</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泉南</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endParaRPr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矢印コネクタ 71"/>
          <p:cNvCxnSpPr/>
          <p:nvPr/>
        </p:nvCxnSpPr>
        <p:spPr>
          <a:xfrm>
            <a:off x="7074051" y="3306316"/>
            <a:ext cx="1190625" cy="452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10"/>
          <p:cNvSpPr txBox="1">
            <a:spLocks noChangeArrowheads="1"/>
          </p:cNvSpPr>
          <p:nvPr/>
        </p:nvSpPr>
        <p:spPr bwMode="auto">
          <a:xfrm>
            <a:off x="483924" y="2749556"/>
            <a:ext cx="275059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latin typeface="ＭＳ Ｐゴシック" charset="-128"/>
                <a:ea typeface="Meiryo UI" pitchFamily="50" charset="-128"/>
                <a:cs typeface="Meiryo UI" pitchFamily="50" charset="-128"/>
              </a:rPr>
              <a:t>大阪府内の一般</a:t>
            </a:r>
            <a:r>
              <a:rPr lang="ja-JP" altLang="en-US" sz="1050" b="0" i="0" dirty="0">
                <a:latin typeface="ＭＳ Ｐゴシック" charset="-128"/>
                <a:ea typeface="Meiryo UI" pitchFamily="50" charset="-128"/>
                <a:cs typeface="Meiryo UI" pitchFamily="50" charset="-128"/>
              </a:rPr>
              <a:t>廃棄物</a:t>
            </a:r>
            <a:r>
              <a:rPr lang="ja-JP" altLang="en-US" sz="1050" b="0" i="0" dirty="0" smtClean="0">
                <a:latin typeface="ＭＳ Ｐゴシック" charset="-128"/>
                <a:ea typeface="Meiryo UI" pitchFamily="50" charset="-128"/>
                <a:cs typeface="Meiryo UI" pitchFamily="50" charset="-128"/>
              </a:rPr>
              <a:t>焼却施設</a:t>
            </a:r>
            <a:r>
              <a:rPr lang="zh-TW" altLang="en-US" sz="1050" b="0" i="0" dirty="0">
                <a:latin typeface="Meiryo UI" panose="020B0604030504040204" pitchFamily="50" charset="-128"/>
                <a:ea typeface="Meiryo UI" panose="020B0604030504040204" pitchFamily="50" charset="-128"/>
                <a:cs typeface="Meiryo UI" panose="020B0604030504040204" pitchFamily="50" charset="-128"/>
              </a:rPr>
              <a:t>（全</a:t>
            </a:r>
            <a:r>
              <a:rPr lang="en-US" altLang="zh-TW" sz="1050" b="0" i="0" dirty="0">
                <a:latin typeface="Meiryo UI" panose="020B0604030504040204" pitchFamily="50" charset="-128"/>
                <a:ea typeface="Meiryo UI" panose="020B0604030504040204" pitchFamily="50" charset="-128"/>
                <a:cs typeface="Meiryo UI" panose="020B0604030504040204" pitchFamily="50" charset="-128"/>
              </a:rPr>
              <a:t>4</a:t>
            </a:r>
            <a:r>
              <a:rPr lang="en-US" altLang="ja-JP" sz="1050" b="0" i="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b="0" i="0" dirty="0">
                <a:latin typeface="Meiryo UI" panose="020B0604030504040204" pitchFamily="50" charset="-128"/>
                <a:ea typeface="Meiryo UI" panose="020B0604030504040204" pitchFamily="50" charset="-128"/>
                <a:cs typeface="Meiryo UI" panose="020B0604030504040204" pitchFamily="50" charset="-128"/>
              </a:rPr>
              <a:t>施設</a:t>
            </a:r>
            <a:r>
              <a:rPr lang="zh-TW" altLang="en-US" sz="1050" b="0" i="0" dirty="0" smtClean="0">
                <a:latin typeface="Meiryo UI" panose="020B0604030504040204" pitchFamily="50" charset="-128"/>
                <a:ea typeface="Meiryo UI" panose="020B0604030504040204" pitchFamily="50" charset="-128"/>
                <a:cs typeface="Meiryo UI" panose="020B0604030504040204" pitchFamily="50" charset="-128"/>
              </a:rPr>
              <a:t>）</a:t>
            </a:r>
            <a:endParaRPr lang="zh-TW" altLang="en-US" sz="1050" b="0" i="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10"/>
          <p:cNvSpPr txBox="1">
            <a:spLocks noChangeArrowheads="1"/>
          </p:cNvSpPr>
          <p:nvPr/>
        </p:nvSpPr>
        <p:spPr bwMode="auto">
          <a:xfrm>
            <a:off x="5019391" y="2763205"/>
            <a:ext cx="16387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solidFill>
                  <a:prstClr val="black"/>
                </a:solidFill>
                <a:latin typeface="ＭＳ Ｐゴシック" charset="-128"/>
                <a:ea typeface="Meiryo UI" pitchFamily="50" charset="-128"/>
                <a:cs typeface="Meiryo UI" pitchFamily="50" charset="-128"/>
              </a:rPr>
              <a:t>余剰廃熱の面的利用イメージ</a:t>
            </a:r>
            <a:endParaRPr lang="en-US" altLang="ja-JP" sz="1050" b="0" i="0" dirty="0" smtClean="0">
              <a:solidFill>
                <a:prstClr val="black"/>
              </a:solidFill>
              <a:latin typeface="ＭＳ Ｐゴシック" charset="-128"/>
              <a:ea typeface="Meiryo UI" pitchFamily="50" charset="-128"/>
              <a:cs typeface="Meiryo UI" pitchFamily="50" charset="-128"/>
            </a:endParaRPr>
          </a:p>
        </p:txBody>
      </p:sp>
      <p:sp>
        <p:nvSpPr>
          <p:cNvPr id="77" name="テキスト ボックス 76"/>
          <p:cNvSpPr txBox="1"/>
          <p:nvPr/>
        </p:nvSpPr>
        <p:spPr>
          <a:xfrm>
            <a:off x="188973" y="4477806"/>
            <a:ext cx="5813516" cy="292388"/>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＜発電及び余熱利用の具体例：大阪市・八尾市・松原市環境施設組合の取組＞</a:t>
            </a:r>
            <a:endParaRPr lang="en-US" altLang="ja-JP" sz="1300" dirty="0" smtClean="0">
              <a:latin typeface="Meiryo UI" pitchFamily="50" charset="-128"/>
              <a:ea typeface="Meiryo UI" pitchFamily="50" charset="-128"/>
              <a:cs typeface="Meiryo UI" pitchFamily="50" charset="-128"/>
            </a:endParaRPr>
          </a:p>
        </p:txBody>
      </p:sp>
      <p:graphicFrame>
        <p:nvGraphicFramePr>
          <p:cNvPr id="78" name="表 77"/>
          <p:cNvGraphicFramePr>
            <a:graphicFrameLocks noGrp="1"/>
          </p:cNvGraphicFramePr>
          <p:nvPr>
            <p:extLst>
              <p:ext uri="{D42A27DB-BD31-4B8C-83A1-F6EECF244321}">
                <p14:modId xmlns:p14="http://schemas.microsoft.com/office/powerpoint/2010/main" val="3249734828"/>
              </p:ext>
            </p:extLst>
          </p:nvPr>
        </p:nvGraphicFramePr>
        <p:xfrm>
          <a:off x="438180" y="4796311"/>
          <a:ext cx="6476019" cy="1630832"/>
        </p:xfrm>
        <a:graphic>
          <a:graphicData uri="http://schemas.openxmlformats.org/drawingml/2006/table">
            <a:tbl>
              <a:tblPr firstRow="1" firstCol="1" bandRow="1"/>
              <a:tblGrid>
                <a:gridCol w="813007">
                  <a:extLst>
                    <a:ext uri="{9D8B030D-6E8A-4147-A177-3AD203B41FA5}">
                      <a16:colId xmlns:a16="http://schemas.microsoft.com/office/drawing/2014/main" xmlns="" val="20000"/>
                    </a:ext>
                  </a:extLst>
                </a:gridCol>
                <a:gridCol w="1247545">
                  <a:extLst>
                    <a:ext uri="{9D8B030D-6E8A-4147-A177-3AD203B41FA5}">
                      <a16:colId xmlns:a16="http://schemas.microsoft.com/office/drawing/2014/main" xmlns="" val="20001"/>
                    </a:ext>
                  </a:extLst>
                </a:gridCol>
                <a:gridCol w="1242660">
                  <a:extLst>
                    <a:ext uri="{9D8B030D-6E8A-4147-A177-3AD203B41FA5}">
                      <a16:colId xmlns:a16="http://schemas.microsoft.com/office/drawing/2014/main" xmlns="" val="20002"/>
                    </a:ext>
                  </a:extLst>
                </a:gridCol>
                <a:gridCol w="3172807">
                  <a:extLst>
                    <a:ext uri="{9D8B030D-6E8A-4147-A177-3AD203B41FA5}">
                      <a16:colId xmlns:a16="http://schemas.microsoft.com/office/drawing/2014/main" xmlns="" val="20003"/>
                    </a:ext>
                  </a:extLst>
                </a:gridCol>
              </a:tblGrid>
              <a:tr h="232976">
                <a:tc>
                  <a:txBody>
                    <a:bodyPr/>
                    <a:lstStyle/>
                    <a:p>
                      <a:pPr algn="ctr">
                        <a:spcAft>
                          <a:spcPts val="0"/>
                        </a:spcAft>
                      </a:pPr>
                      <a:r>
                        <a:rPr lang="ja-JP" sz="900" kern="0" dirty="0">
                          <a:solidFill>
                            <a:schemeClr val="tx1"/>
                          </a:solidFill>
                          <a:effectLst/>
                          <a:latin typeface="Century"/>
                          <a:ea typeface="ＭＳ Ｐゴシック"/>
                          <a:cs typeface="ＭＳ Ｐゴシック"/>
                        </a:rPr>
                        <a:t>名称</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規模</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chemeClr val="tx1"/>
                          </a:solidFill>
                          <a:effectLst/>
                          <a:latin typeface="Century"/>
                          <a:ea typeface="ＭＳ Ｐゴシック"/>
                          <a:cs typeface="ＭＳ Ｐゴシック"/>
                        </a:rPr>
                        <a:t>建設期間</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900" kern="0" dirty="0" smtClean="0">
                          <a:solidFill>
                            <a:schemeClr val="tx1"/>
                          </a:solidFill>
                          <a:effectLst/>
                          <a:latin typeface="Century"/>
                          <a:ea typeface="ＭＳ Ｐゴシック"/>
                          <a:cs typeface="ＭＳ Ｐゴシック"/>
                        </a:rPr>
                        <a:t>発電及び</a:t>
                      </a:r>
                      <a:r>
                        <a:rPr lang="ja-JP" sz="900" kern="0" dirty="0" smtClean="0">
                          <a:solidFill>
                            <a:schemeClr val="tx1"/>
                          </a:solidFill>
                          <a:effectLst/>
                          <a:latin typeface="Century"/>
                          <a:ea typeface="ＭＳ Ｐゴシック"/>
                          <a:cs typeface="ＭＳ Ｐゴシック"/>
                        </a:rPr>
                        <a:t>余熱</a:t>
                      </a:r>
                      <a:r>
                        <a:rPr lang="ja-JP" sz="900" kern="0" dirty="0">
                          <a:solidFill>
                            <a:schemeClr val="tx1"/>
                          </a:solidFill>
                          <a:effectLst/>
                          <a:latin typeface="Century"/>
                          <a:ea typeface="ＭＳ Ｐゴシック"/>
                          <a:cs typeface="ＭＳ Ｐゴシック"/>
                        </a:rPr>
                        <a:t>利用</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2976">
                <a:tc>
                  <a:txBody>
                    <a:bodyPr/>
                    <a:lstStyle/>
                    <a:p>
                      <a:pPr algn="ctr">
                        <a:spcAft>
                          <a:spcPts val="0"/>
                        </a:spcAft>
                      </a:pPr>
                      <a:r>
                        <a:rPr lang="ja-JP" sz="900" kern="0" dirty="0">
                          <a:solidFill>
                            <a:schemeClr val="tx1"/>
                          </a:solidFill>
                          <a:effectLst/>
                          <a:latin typeface="Century"/>
                          <a:ea typeface="ＭＳ Ｐゴシック"/>
                          <a:cs typeface="ＭＳ Ｐゴシック"/>
                        </a:rPr>
                        <a:t>鶴見工場</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ＭＳ Ｐゴシック"/>
                          <a:ea typeface="ＭＳ 明朝"/>
                          <a:cs typeface="ＭＳ Ｐゴシック"/>
                        </a:rPr>
                        <a:t>300t/</a:t>
                      </a:r>
                      <a:r>
                        <a:rPr lang="ja-JP" sz="900" kern="0" dirty="0">
                          <a:solidFill>
                            <a:schemeClr val="tx1"/>
                          </a:solidFill>
                          <a:effectLst/>
                          <a:latin typeface="Century"/>
                          <a:ea typeface="ＭＳ Ｐゴシック"/>
                          <a:cs typeface="ＭＳ Ｐゴシック"/>
                        </a:rPr>
                        <a:t>日　２基</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昭和</a:t>
                      </a:r>
                      <a:r>
                        <a:rPr lang="en-US" sz="900" kern="0">
                          <a:solidFill>
                            <a:schemeClr val="tx1"/>
                          </a:solidFill>
                          <a:effectLst/>
                          <a:latin typeface="Century"/>
                          <a:ea typeface="ＭＳ Ｐゴシック"/>
                          <a:cs typeface="ＭＳ Ｐゴシック"/>
                        </a:rPr>
                        <a:t>62</a:t>
                      </a:r>
                      <a:r>
                        <a:rPr lang="ja-JP" sz="900" kern="0">
                          <a:solidFill>
                            <a:schemeClr val="tx1"/>
                          </a:solidFill>
                          <a:effectLst/>
                          <a:latin typeface="Century"/>
                          <a:ea typeface="ＭＳ Ｐゴシック"/>
                          <a:cs typeface="ＭＳ Ｐゴシック"/>
                        </a:rPr>
                        <a:t>～平成元年度</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(12,000kW)</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西淀工場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300t/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chemeClr val="tx1"/>
                          </a:solidFill>
                          <a:effectLst/>
                          <a:latin typeface="Century"/>
                          <a:ea typeface="ＭＳ Ｐゴシック"/>
                          <a:cs typeface="ＭＳ Ｐゴシック"/>
                        </a:rPr>
                        <a:t>平成２～６年度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(14,500kW</a:t>
                      </a:r>
                      <a:r>
                        <a:rPr lang="en-US" sz="900" kern="0" dirty="0" smtClean="0">
                          <a:solidFill>
                            <a:schemeClr val="tx1"/>
                          </a:solidFill>
                          <a:effectLst/>
                          <a:latin typeface="Century"/>
                          <a:ea typeface="ＭＳ Ｐゴシック"/>
                          <a:cs typeface="ＭＳ Ｐゴシック"/>
                        </a:rPr>
                        <a:t>)</a:t>
                      </a:r>
                      <a:r>
                        <a:rPr lang="ja-JP" altLang="en-US" sz="900" kern="0" dirty="0" err="1" smtClean="0">
                          <a:solidFill>
                            <a:schemeClr val="tx1"/>
                          </a:solidFill>
                          <a:effectLst/>
                          <a:latin typeface="Century"/>
                          <a:ea typeface="ＭＳ Ｐゴシック"/>
                          <a:cs typeface="ＭＳ Ｐゴシック"/>
                        </a:rPr>
                        <a:t>、</a:t>
                      </a:r>
                      <a:r>
                        <a:rPr lang="ja-JP" altLang="en-US" sz="900" kern="0" dirty="0" smtClean="0">
                          <a:solidFill>
                            <a:schemeClr val="tx1"/>
                          </a:solidFill>
                          <a:effectLst/>
                          <a:latin typeface="Century"/>
                          <a:ea typeface="ＭＳ Ｐゴシック"/>
                          <a:cs typeface="ＭＳ Ｐゴシック"/>
                        </a:rPr>
                        <a:t>屋内プールに</a:t>
                      </a:r>
                      <a:r>
                        <a:rPr lang="ja-JP" sz="900" kern="0" dirty="0" smtClean="0">
                          <a:solidFill>
                            <a:schemeClr val="tx1"/>
                          </a:solidFill>
                          <a:effectLst/>
                          <a:latin typeface="Century"/>
                          <a:ea typeface="ＭＳ Ｐゴシック"/>
                          <a:cs typeface="ＭＳ Ｐゴシック"/>
                        </a:rPr>
                        <a:t>送電</a:t>
                      </a:r>
                      <a:r>
                        <a:rPr lang="ja-JP" altLang="en-US" sz="900" kern="0" dirty="0" smtClean="0">
                          <a:solidFill>
                            <a:schemeClr val="tx1"/>
                          </a:solidFill>
                          <a:effectLst/>
                          <a:latin typeface="Century"/>
                          <a:ea typeface="ＭＳ Ｐゴシック"/>
                          <a:cs typeface="ＭＳ Ｐゴシック"/>
                        </a:rPr>
                        <a:t>・蒸気供給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八尾工場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300t/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平成３～６年度</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(14,500kW</a:t>
                      </a:r>
                      <a:r>
                        <a:rPr lang="en-US" sz="900" kern="0" dirty="0" smtClean="0">
                          <a:solidFill>
                            <a:schemeClr val="tx1"/>
                          </a:solidFill>
                          <a:effectLst/>
                          <a:latin typeface="Century"/>
                          <a:ea typeface="ＭＳ Ｐゴシック"/>
                          <a:cs typeface="ＭＳ Ｐゴシック"/>
                        </a:rPr>
                        <a:t>)</a:t>
                      </a:r>
                      <a:r>
                        <a:rPr lang="ja-JP" altLang="en-US" sz="900" kern="0" dirty="0" err="1" smtClean="0">
                          <a:solidFill>
                            <a:schemeClr val="tx1"/>
                          </a:solidFill>
                          <a:effectLst/>
                          <a:latin typeface="Century"/>
                          <a:ea typeface="ＭＳ Ｐゴシック"/>
                          <a:cs typeface="ＭＳ Ｐゴシック"/>
                        </a:rPr>
                        <a:t>、</a:t>
                      </a:r>
                      <a:r>
                        <a:rPr lang="ja-JP" sz="900" kern="0" dirty="0" smtClean="0">
                          <a:solidFill>
                            <a:schemeClr val="tx1"/>
                          </a:solidFill>
                          <a:effectLst/>
                          <a:latin typeface="Century"/>
                          <a:ea typeface="ＭＳ Ｐゴシック"/>
                          <a:cs typeface="ＭＳ Ｐゴシック"/>
                        </a:rPr>
                        <a:t>衛生</a:t>
                      </a:r>
                      <a:r>
                        <a:rPr lang="ja-JP" sz="900" kern="0" dirty="0">
                          <a:solidFill>
                            <a:schemeClr val="tx1"/>
                          </a:solidFill>
                          <a:effectLst/>
                          <a:latin typeface="Century"/>
                          <a:ea typeface="ＭＳ Ｐゴシック"/>
                          <a:cs typeface="ＭＳ Ｐゴシック"/>
                        </a:rPr>
                        <a:t>処理場に</a:t>
                      </a:r>
                      <a:r>
                        <a:rPr lang="ja-JP" sz="900" kern="0" dirty="0" smtClean="0">
                          <a:solidFill>
                            <a:schemeClr val="tx1"/>
                          </a:solidFill>
                          <a:effectLst/>
                          <a:latin typeface="Century"/>
                          <a:ea typeface="ＭＳ Ｐゴシック"/>
                          <a:cs typeface="ＭＳ Ｐゴシック"/>
                        </a:rPr>
                        <a:t>送電</a:t>
                      </a:r>
                      <a:r>
                        <a:rPr lang="ja-JP" altLang="en-US" sz="900" kern="0" dirty="0" smtClean="0">
                          <a:solidFill>
                            <a:schemeClr val="tx1"/>
                          </a:solidFill>
                          <a:effectLst/>
                          <a:latin typeface="Century"/>
                          <a:ea typeface="ＭＳ Ｐゴシック"/>
                          <a:cs typeface="ＭＳ Ｐゴシック"/>
                        </a:rPr>
                        <a:t>、屋内プールに蒸気供給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2976">
                <a:tc>
                  <a:txBody>
                    <a:bodyPr/>
                    <a:lstStyle/>
                    <a:p>
                      <a:pPr algn="ctr">
                        <a:spcAft>
                          <a:spcPts val="0"/>
                        </a:spcAft>
                      </a:pPr>
                      <a:r>
                        <a:rPr lang="ja-JP" sz="900" kern="0" dirty="0">
                          <a:solidFill>
                            <a:schemeClr val="tx1"/>
                          </a:solidFill>
                          <a:effectLst/>
                          <a:latin typeface="Century"/>
                          <a:ea typeface="ＭＳ Ｐゴシック"/>
                          <a:cs typeface="ＭＳ Ｐゴシック"/>
                        </a:rPr>
                        <a:t>舞洲工場</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450t/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平成８～</a:t>
                      </a:r>
                      <a:r>
                        <a:rPr lang="en-US" sz="900" kern="0">
                          <a:solidFill>
                            <a:schemeClr val="tx1"/>
                          </a:solidFill>
                          <a:effectLst/>
                          <a:latin typeface="Century"/>
                          <a:ea typeface="ＭＳ Ｐゴシック"/>
                          <a:cs typeface="ＭＳ Ｐゴシック"/>
                        </a:rPr>
                        <a:t>13</a:t>
                      </a:r>
                      <a:r>
                        <a:rPr lang="ja-JP" sz="900" kern="0">
                          <a:solidFill>
                            <a:schemeClr val="tx1"/>
                          </a:solidFill>
                          <a:effectLst/>
                          <a:latin typeface="Century"/>
                          <a:ea typeface="ＭＳ Ｐゴシック"/>
                          <a:cs typeface="ＭＳ Ｐゴシック"/>
                        </a:rPr>
                        <a:t>年度</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(32,000kW</a:t>
                      </a:r>
                      <a:r>
                        <a:rPr lang="en-US" sz="900" kern="0" dirty="0" smtClean="0">
                          <a:solidFill>
                            <a:schemeClr val="tx1"/>
                          </a:solidFill>
                          <a:effectLst/>
                          <a:latin typeface="Century"/>
                          <a:ea typeface="ＭＳ Ｐゴシック"/>
                          <a:cs typeface="ＭＳ Ｐゴシック"/>
                        </a:rPr>
                        <a:t>)</a:t>
                      </a:r>
                      <a:r>
                        <a:rPr lang="ja-JP" altLang="en-US" sz="900" kern="0" dirty="0" err="1" smtClean="0">
                          <a:solidFill>
                            <a:schemeClr val="tx1"/>
                          </a:solidFill>
                          <a:effectLst/>
                          <a:latin typeface="Century"/>
                          <a:ea typeface="ＭＳ Ｐゴシック"/>
                          <a:cs typeface="ＭＳ Ｐゴシック"/>
                        </a:rPr>
                        <a:t>、</a:t>
                      </a:r>
                      <a:r>
                        <a:rPr lang="ja-JP" altLang="en-US" sz="900" kern="0" dirty="0" smtClean="0">
                          <a:solidFill>
                            <a:schemeClr val="tx1"/>
                          </a:solidFill>
                          <a:effectLst/>
                          <a:latin typeface="Century"/>
                          <a:ea typeface="ＭＳ Ｐゴシック"/>
                          <a:cs typeface="ＭＳ Ｐゴシック"/>
                        </a:rPr>
                        <a:t>下水汚泥処理場に蒸気供給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平野工場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450t/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平成</a:t>
                      </a:r>
                      <a:r>
                        <a:rPr lang="en-US" sz="900" kern="0">
                          <a:solidFill>
                            <a:schemeClr val="tx1"/>
                          </a:solidFill>
                          <a:effectLst/>
                          <a:latin typeface="Century"/>
                          <a:ea typeface="ＭＳ Ｐゴシック"/>
                          <a:cs typeface="ＭＳ Ｐゴシック"/>
                        </a:rPr>
                        <a:t>10</a:t>
                      </a:r>
                      <a:r>
                        <a:rPr lang="ja-JP" sz="900" kern="0">
                          <a:solidFill>
                            <a:schemeClr val="tx1"/>
                          </a:solidFill>
                          <a:effectLst/>
                          <a:latin typeface="Century"/>
                          <a:ea typeface="ＭＳ Ｐゴシック"/>
                          <a:cs typeface="ＭＳ Ｐゴシック"/>
                        </a:rPr>
                        <a:t>～</a:t>
                      </a:r>
                      <a:r>
                        <a:rPr lang="en-US" sz="900" kern="0">
                          <a:solidFill>
                            <a:schemeClr val="tx1"/>
                          </a:solidFill>
                          <a:effectLst/>
                          <a:latin typeface="Century"/>
                          <a:ea typeface="ＭＳ Ｐゴシック"/>
                          <a:cs typeface="ＭＳ Ｐゴシック"/>
                        </a:rPr>
                        <a:t>14</a:t>
                      </a:r>
                      <a:r>
                        <a:rPr lang="ja-JP" sz="900" kern="0">
                          <a:solidFill>
                            <a:schemeClr val="tx1"/>
                          </a:solidFill>
                          <a:effectLst/>
                          <a:latin typeface="Century"/>
                          <a:ea typeface="ＭＳ Ｐゴシック"/>
                          <a:cs typeface="ＭＳ Ｐゴシック"/>
                        </a:rPr>
                        <a:t>年度</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(2</a:t>
                      </a:r>
                      <a:r>
                        <a:rPr lang="ja-JP" sz="900" kern="0" dirty="0">
                          <a:solidFill>
                            <a:schemeClr val="tx1"/>
                          </a:solidFill>
                          <a:effectLst/>
                          <a:latin typeface="Century"/>
                          <a:ea typeface="ＭＳ Ｐゴシック"/>
                          <a:cs typeface="ＭＳ Ｐゴシック"/>
                        </a:rPr>
                        <a:t>７</a:t>
                      </a:r>
                      <a:r>
                        <a:rPr lang="en-US" sz="900" kern="0" dirty="0">
                          <a:solidFill>
                            <a:schemeClr val="tx1"/>
                          </a:solidFill>
                          <a:effectLst/>
                          <a:latin typeface="Century"/>
                          <a:ea typeface="ＭＳ Ｐゴシック"/>
                          <a:cs typeface="ＭＳ Ｐゴシック"/>
                        </a:rPr>
                        <a:t>,400kW</a:t>
                      </a:r>
                      <a:r>
                        <a:rPr lang="en-US" sz="900" kern="0" dirty="0" smtClean="0">
                          <a:solidFill>
                            <a:schemeClr val="tx1"/>
                          </a:solidFill>
                          <a:effectLst/>
                          <a:latin typeface="Century"/>
                          <a:ea typeface="ＭＳ Ｐゴシック"/>
                          <a:cs typeface="ＭＳ Ｐゴシック"/>
                        </a:rPr>
                        <a:t>)</a:t>
                      </a:r>
                      <a:endParaRPr lang="ja-JP" sz="1050" strike="noStrike"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東淀工場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ＭＳ Ｐゴシック"/>
                          <a:ea typeface="ＭＳ 明朝"/>
                          <a:cs typeface="ＭＳ Ｐゴシック"/>
                        </a:rPr>
                        <a:t>200t/</a:t>
                      </a:r>
                      <a:r>
                        <a:rPr lang="ja-JP" sz="900" kern="0" dirty="0">
                          <a:solidFill>
                            <a:schemeClr val="tx1"/>
                          </a:solidFill>
                          <a:effectLst/>
                          <a:latin typeface="Century"/>
                          <a:ea typeface="ＭＳ Ｐゴシック"/>
                          <a:cs typeface="ＭＳ Ｐゴシック"/>
                        </a:rPr>
                        <a:t>日　２基</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chemeClr val="tx1"/>
                          </a:solidFill>
                          <a:effectLst/>
                          <a:latin typeface="Century"/>
                          <a:ea typeface="ＭＳ Ｐゴシック"/>
                          <a:cs typeface="ＭＳ Ｐゴシック"/>
                        </a:rPr>
                        <a:t>平成</a:t>
                      </a:r>
                      <a:r>
                        <a:rPr lang="en-US" sz="900" kern="0" dirty="0">
                          <a:solidFill>
                            <a:schemeClr val="tx1"/>
                          </a:solidFill>
                          <a:effectLst/>
                          <a:latin typeface="Century"/>
                          <a:ea typeface="ＭＳ Ｐゴシック"/>
                          <a:cs typeface="ＭＳ Ｐゴシック"/>
                        </a:rPr>
                        <a:t>17</a:t>
                      </a:r>
                      <a:r>
                        <a:rPr lang="ja-JP" sz="900" kern="0" dirty="0">
                          <a:solidFill>
                            <a:schemeClr val="tx1"/>
                          </a:solidFill>
                          <a:effectLst/>
                          <a:latin typeface="Century"/>
                          <a:ea typeface="ＭＳ Ｐゴシック"/>
                          <a:cs typeface="ＭＳ Ｐゴシック"/>
                        </a:rPr>
                        <a:t>～</a:t>
                      </a:r>
                      <a:r>
                        <a:rPr lang="en-US" sz="900" kern="0" dirty="0">
                          <a:solidFill>
                            <a:schemeClr val="tx1"/>
                          </a:solidFill>
                          <a:effectLst/>
                          <a:latin typeface="Century"/>
                          <a:ea typeface="ＭＳ Ｐゴシック"/>
                          <a:cs typeface="ＭＳ Ｐゴシック"/>
                        </a:rPr>
                        <a:t>21</a:t>
                      </a:r>
                      <a:r>
                        <a:rPr lang="ja-JP" sz="900" kern="0" dirty="0">
                          <a:solidFill>
                            <a:schemeClr val="tx1"/>
                          </a:solidFill>
                          <a:effectLst/>
                          <a:latin typeface="Century"/>
                          <a:ea typeface="ＭＳ Ｐゴシック"/>
                          <a:cs typeface="ＭＳ Ｐゴシック"/>
                        </a:rPr>
                        <a:t>年度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(10,000kW)</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80" name="正方形/長方形 79"/>
          <p:cNvSpPr/>
          <p:nvPr/>
        </p:nvSpPr>
        <p:spPr>
          <a:xfrm>
            <a:off x="8054409" y="6470693"/>
            <a:ext cx="564257" cy="169277"/>
          </a:xfrm>
          <a:prstGeom prst="rect">
            <a:avLst/>
          </a:prstGeom>
        </p:spPr>
        <p:txBody>
          <a:bodyPr wrap="none" lIns="0" tIns="0" rIns="0" bIns="0" anchor="ctr" anchorCtr="1">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東淀工場</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573" y="4652766"/>
            <a:ext cx="2684146" cy="1828759"/>
          </a:xfrm>
          <a:prstGeom prst="rect">
            <a:avLst/>
          </a:prstGeom>
        </p:spPr>
      </p:pic>
    </p:spTree>
    <p:extLst>
      <p:ext uri="{BB962C8B-B14F-4D97-AF65-F5344CB8AC3E}">
        <p14:creationId xmlns:p14="http://schemas.microsoft.com/office/powerpoint/2010/main" val="3035675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128464" y="3789040"/>
            <a:ext cx="9635701" cy="29163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rgbClr val="FF0000"/>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17</a:t>
            </a:r>
            <a:endParaRPr kumimoji="1" lang="ja-JP" altLang="en-US" b="1" dirty="0"/>
          </a:p>
        </p:txBody>
      </p:sp>
      <p:sp>
        <p:nvSpPr>
          <p:cNvPr id="27" name="角丸四角形 26"/>
          <p:cNvSpPr/>
          <p:nvPr/>
        </p:nvSpPr>
        <p:spPr>
          <a:xfrm>
            <a:off x="128464" y="620688"/>
            <a:ext cx="9649072" cy="305400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00472" y="741985"/>
            <a:ext cx="4896544" cy="3647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下水処理場における消化ガスを活用したバイオマス発電</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31" name="図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9427" y="794374"/>
            <a:ext cx="4698109"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1"/>
          <p:cNvSpPr txBox="1"/>
          <p:nvPr/>
        </p:nvSpPr>
        <p:spPr>
          <a:xfrm>
            <a:off x="171490" y="1603878"/>
            <a:ext cx="4961767"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◆下水汚泥の処理過程で発生する消化ガスを燃料とした発電等により、下水</a:t>
            </a:r>
            <a:r>
              <a:rPr lang="ja-JP" altLang="en-US" sz="1300" dirty="0" smtClean="0">
                <a:latin typeface="Meiryo UI" pitchFamily="50" charset="-128"/>
                <a:ea typeface="Meiryo UI" pitchFamily="50" charset="-128"/>
                <a:cs typeface="Meiryo UI" pitchFamily="50" charset="-128"/>
              </a:rPr>
              <a:t>処理場における未利用エネルギーの有効活用に取り組みます。</a:t>
            </a:r>
            <a:endParaRPr lang="en-US" altLang="ja-JP" sz="1300" dirty="0" smtClean="0">
              <a:latin typeface="Meiryo UI" pitchFamily="50" charset="-128"/>
              <a:ea typeface="Meiryo UI" pitchFamily="50" charset="-128"/>
              <a:cs typeface="Meiryo UI" pitchFamily="50" charset="-128"/>
            </a:endParaRPr>
          </a:p>
        </p:txBody>
      </p:sp>
      <p:sp>
        <p:nvSpPr>
          <p:cNvPr id="33" name="テキスト ボックス 32"/>
          <p:cNvSpPr txBox="1"/>
          <p:nvPr/>
        </p:nvSpPr>
        <p:spPr>
          <a:xfrm>
            <a:off x="4071488" y="1174731"/>
            <a:ext cx="759820"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6125374" y="3348770"/>
            <a:ext cx="2212002" cy="253916"/>
          </a:xfrm>
          <a:prstGeom prst="rect">
            <a:avLst/>
          </a:prstGeom>
          <a:noFill/>
        </p:spPr>
        <p:txBody>
          <a:bodyPr wrap="square" rtlCol="0">
            <a:spAutoFit/>
          </a:bodyPr>
          <a:lstStyle/>
          <a:p>
            <a:pPr marL="87313" indent="-87313"/>
            <a:r>
              <a:rPr kumimoji="1" lang="ja-JP" altLang="en-US" sz="1050" dirty="0" smtClean="0">
                <a:latin typeface="Meiryo UI" pitchFamily="50" charset="-128"/>
                <a:ea typeface="Meiryo UI" pitchFamily="50" charset="-128"/>
                <a:cs typeface="Meiryo UI" pitchFamily="50" charset="-128"/>
              </a:rPr>
              <a:t>津守下水処理場におけるイメージ図</a:t>
            </a:r>
            <a:endParaRPr kumimoji="1" lang="ja-JP" altLang="en-US" sz="1050" dirty="0">
              <a:latin typeface="Meiryo UI" pitchFamily="50" charset="-128"/>
              <a:ea typeface="Meiryo UI" pitchFamily="50" charset="-128"/>
              <a:cs typeface="Meiryo UI" pitchFamily="50" charset="-128"/>
            </a:endParaRPr>
          </a:p>
        </p:txBody>
      </p:sp>
      <p:sp>
        <p:nvSpPr>
          <p:cNvPr id="38" name="テキスト ボックス 22"/>
          <p:cNvSpPr txBox="1">
            <a:spLocks noChangeArrowheads="1"/>
          </p:cNvSpPr>
          <p:nvPr/>
        </p:nvSpPr>
        <p:spPr bwMode="auto">
          <a:xfrm>
            <a:off x="275556" y="4575909"/>
            <a:ext cx="331236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a:latin typeface="Meiryo UI" pitchFamily="50" charset="-128"/>
                <a:ea typeface="Meiryo UI" pitchFamily="50" charset="-128"/>
                <a:cs typeface="Meiryo UI" pitchFamily="50" charset="-128"/>
              </a:rPr>
              <a:t>◆平野下水処理場では、下水処理の最終過程で発生する生成物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最終生成物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の有効利用を図るため、下水汚泥を炭化燃料化し、石炭火力発電所に</a:t>
            </a:r>
            <a:r>
              <a:rPr lang="ja-JP" altLang="en-US" sz="1300" dirty="0" smtClean="0">
                <a:latin typeface="Meiryo UI" pitchFamily="50" charset="-128"/>
                <a:ea typeface="Meiryo UI" pitchFamily="50" charset="-128"/>
                <a:cs typeface="Meiryo UI" pitchFamily="50" charset="-128"/>
              </a:rPr>
              <a:t>おいて、石炭</a:t>
            </a:r>
            <a:r>
              <a:rPr lang="ja-JP" altLang="en-US" sz="1300" dirty="0">
                <a:latin typeface="Meiryo UI" pitchFamily="50" charset="-128"/>
                <a:ea typeface="Meiryo UI" pitchFamily="50" charset="-128"/>
                <a:cs typeface="Meiryo UI" pitchFamily="50" charset="-128"/>
              </a:rPr>
              <a:t>代替燃料と</a:t>
            </a:r>
            <a:r>
              <a:rPr lang="ja-JP" altLang="en-US" sz="1300" dirty="0" smtClean="0">
                <a:latin typeface="Meiryo UI" pitchFamily="50" charset="-128"/>
                <a:ea typeface="Meiryo UI" pitchFamily="50" charset="-128"/>
                <a:cs typeface="Meiryo UI" pitchFamily="50" charset="-128"/>
              </a:rPr>
              <a:t>しての全量</a:t>
            </a:r>
            <a:r>
              <a:rPr lang="ja-JP" altLang="en-US" sz="1300" dirty="0">
                <a:latin typeface="Meiryo UI" pitchFamily="50" charset="-128"/>
                <a:ea typeface="Meiryo UI" pitchFamily="50" charset="-128"/>
                <a:cs typeface="Meiryo UI" pitchFamily="50" charset="-128"/>
              </a:rPr>
              <a:t>有効利用に</a:t>
            </a:r>
            <a:r>
              <a:rPr lang="ja-JP" altLang="en-US" sz="1300" dirty="0" smtClean="0">
                <a:latin typeface="Meiryo UI" pitchFamily="50" charset="-128"/>
                <a:ea typeface="Meiryo UI" pitchFamily="50" charset="-128"/>
                <a:cs typeface="Meiryo UI" pitchFamily="50" charset="-128"/>
              </a:rPr>
              <a:t>取り組みます。</a:t>
            </a:r>
            <a:endParaRPr lang="en-US" altLang="ja-JP" sz="1300" dirty="0">
              <a:latin typeface="Meiryo UI" pitchFamily="50" charset="-128"/>
              <a:ea typeface="Meiryo UI" pitchFamily="50" charset="-128"/>
              <a:cs typeface="Meiryo UI" pitchFamily="50" charset="-128"/>
            </a:endParaRPr>
          </a:p>
        </p:txBody>
      </p:sp>
      <p:sp>
        <p:nvSpPr>
          <p:cNvPr id="39" name="角丸四角形 38"/>
          <p:cNvSpPr/>
          <p:nvPr/>
        </p:nvSpPr>
        <p:spPr>
          <a:xfrm>
            <a:off x="200472" y="3888384"/>
            <a:ext cx="3238765" cy="35356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a:solidFill>
                  <a:schemeClr val="tx1"/>
                </a:solidFill>
                <a:latin typeface="Meiryo UI" pitchFamily="50" charset="-128"/>
                <a:ea typeface="Meiryo UI" pitchFamily="50" charset="-128"/>
                <a:cs typeface="Meiryo UI" pitchFamily="50" charset="-128"/>
              </a:rPr>
              <a:t>下水処理場汚泥固形燃料化事業</a:t>
            </a:r>
          </a:p>
        </p:txBody>
      </p:sp>
      <p:sp>
        <p:nvSpPr>
          <p:cNvPr id="40" name="テキスト ボックス 34"/>
          <p:cNvSpPr txBox="1">
            <a:spLocks noChangeArrowheads="1"/>
          </p:cNvSpPr>
          <p:nvPr/>
        </p:nvSpPr>
        <p:spPr bwMode="auto">
          <a:xfrm>
            <a:off x="2453658" y="4238636"/>
            <a:ext cx="12102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grpSp>
        <p:nvGrpSpPr>
          <p:cNvPr id="41" name="グループ化 40"/>
          <p:cNvGrpSpPr/>
          <p:nvPr/>
        </p:nvGrpSpPr>
        <p:grpSpPr>
          <a:xfrm>
            <a:off x="3617034" y="4107083"/>
            <a:ext cx="6025936" cy="2486055"/>
            <a:chOff x="3617034" y="938731"/>
            <a:chExt cx="6025936" cy="2486055"/>
          </a:xfrm>
        </p:grpSpPr>
        <p:pic>
          <p:nvPicPr>
            <p:cNvPr id="42" name="Picture 3"/>
            <p:cNvPicPr>
              <a:picLocks noChangeAspect="1" noChangeArrowheads="1"/>
            </p:cNvPicPr>
            <p:nvPr/>
          </p:nvPicPr>
          <p:blipFill>
            <a:blip r:embed="rId3" cstate="print"/>
            <a:srcRect/>
            <a:stretch>
              <a:fillRect/>
            </a:stretch>
          </p:blipFill>
          <p:spPr bwMode="auto">
            <a:xfrm>
              <a:off x="3617034" y="938731"/>
              <a:ext cx="6025936" cy="2486055"/>
            </a:xfrm>
            <a:prstGeom prst="rect">
              <a:avLst/>
            </a:prstGeom>
            <a:noFill/>
            <a:ln w="9525">
              <a:noFill/>
              <a:miter lim="800000"/>
              <a:headEnd/>
              <a:tailEnd/>
            </a:ln>
          </p:spPr>
        </p:pic>
        <p:sp>
          <p:nvSpPr>
            <p:cNvPr id="43" name="円/楕円 42"/>
            <p:cNvSpPr/>
            <p:nvPr/>
          </p:nvSpPr>
          <p:spPr>
            <a:xfrm>
              <a:off x="6233160" y="2004080"/>
              <a:ext cx="777240" cy="365760"/>
            </a:xfrm>
            <a:prstGeom prst="ellipse">
              <a:avLst/>
            </a:prstGeom>
            <a:solidFill>
              <a:schemeClr val="accent6">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tx1"/>
                  </a:solidFill>
                </a:rPr>
                <a:t>燃料売却</a:t>
              </a:r>
              <a:endParaRPr kumimoji="1" lang="ja-JP" altLang="en-US" sz="1000" b="1" dirty="0">
                <a:solidFill>
                  <a:schemeClr val="tx1"/>
                </a:solidFill>
              </a:endParaRPr>
            </a:p>
          </p:txBody>
        </p:sp>
      </p:grpSp>
      <p:sp>
        <p:nvSpPr>
          <p:cNvPr id="44" name="角丸四角形 43"/>
          <p:cNvSpPr/>
          <p:nvPr/>
        </p:nvSpPr>
        <p:spPr>
          <a:xfrm>
            <a:off x="1146093" y="5908067"/>
            <a:ext cx="1894842" cy="720080"/>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＜参考＞ 　</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最終生成物量</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炭化燃料化物</a:t>
            </a:r>
            <a:r>
              <a:rPr lang="en-US" altLang="ja-JP" sz="1000" dirty="0" smtClean="0">
                <a:solidFill>
                  <a:schemeClr val="tx1"/>
                </a:solidFill>
                <a:latin typeface="Meiryo UI" pitchFamily="50" charset="-128"/>
                <a:ea typeface="Meiryo UI" pitchFamily="50" charset="-128"/>
                <a:cs typeface="Meiryo UI" pitchFamily="50" charset="-128"/>
              </a:rPr>
              <a:t>8,558</a:t>
            </a:r>
            <a:r>
              <a:rPr lang="ja-JP" altLang="en-US" sz="1000" dirty="0" err="1" smtClean="0">
                <a:solidFill>
                  <a:schemeClr val="tx1"/>
                </a:solidFill>
                <a:latin typeface="Meiryo UI" pitchFamily="50" charset="-128"/>
                <a:ea typeface="Meiryo UI" pitchFamily="50" charset="-128"/>
                <a:cs typeface="Meiryo UI" pitchFamily="50" charset="-128"/>
              </a:rPr>
              <a:t>ｔ</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年</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（石炭の約半分の熱量）</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19" name="角丸四角形 18"/>
          <p:cNvSpPr/>
          <p:nvPr/>
        </p:nvSpPr>
        <p:spPr>
          <a:xfrm>
            <a:off x="428248" y="2150913"/>
            <a:ext cx="4438382" cy="1324815"/>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＜発電出力＞ 　</a:t>
            </a:r>
            <a:endParaRPr lang="en-US" altLang="ja-JP" sz="1000" dirty="0" smtClean="0">
              <a:solidFill>
                <a:schemeClr val="tx1"/>
              </a:solidFill>
              <a:latin typeface="Meiryo UI" pitchFamily="50" charset="-128"/>
              <a:ea typeface="Meiryo UI" pitchFamily="50" charset="-128"/>
              <a:cs typeface="Meiryo UI" pitchFamily="50" charset="-128"/>
            </a:endParaRPr>
          </a:p>
          <a:p>
            <a:pPr lvl="0"/>
            <a:r>
              <a:rPr lang="ja-JP" altLang="en-US" sz="1000" dirty="0" smtClean="0">
                <a:solidFill>
                  <a:srgbClr val="FF0000"/>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原田水みらいセンター：</a:t>
            </a:r>
            <a:r>
              <a:rPr lang="en-US" altLang="ja-JP" sz="1000" dirty="0" smtClean="0">
                <a:solidFill>
                  <a:schemeClr val="tx1"/>
                </a:solidFill>
                <a:latin typeface="Meiryo UI" pitchFamily="50" charset="-128"/>
                <a:ea typeface="Meiryo UI" pitchFamily="50" charset="-128"/>
                <a:cs typeface="Meiryo UI" pitchFamily="50" charset="-128"/>
              </a:rPr>
              <a:t>1,000kW</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平成</a:t>
            </a:r>
            <a:r>
              <a:rPr lang="en-US" altLang="ja-JP" sz="1000" dirty="0">
                <a:solidFill>
                  <a:schemeClr val="tx1"/>
                </a:solidFill>
                <a:latin typeface="Meiryo UI" pitchFamily="50" charset="-128"/>
                <a:ea typeface="Meiryo UI" pitchFamily="50" charset="-128"/>
                <a:cs typeface="Meiryo UI" pitchFamily="50" charset="-128"/>
              </a:rPr>
              <a:t>29</a:t>
            </a:r>
            <a:r>
              <a:rPr lang="ja-JP" altLang="en-US" sz="1000" dirty="0" smtClean="0">
                <a:solidFill>
                  <a:schemeClr val="tx1"/>
                </a:solidFill>
                <a:latin typeface="Meiryo UI" pitchFamily="50" charset="-128"/>
                <a:ea typeface="Meiryo UI" pitchFamily="50" charset="-128"/>
                <a:cs typeface="Meiryo UI" pitchFamily="50" charset="-128"/>
              </a:rPr>
              <a:t>年</a:t>
            </a:r>
            <a:r>
              <a:rPr lang="en-US" altLang="ja-JP" sz="1000" dirty="0" smtClean="0">
                <a:solidFill>
                  <a:schemeClr val="tx1"/>
                </a:solidFill>
                <a:latin typeface="Meiryo UI" pitchFamily="50" charset="-128"/>
                <a:ea typeface="Meiryo UI" pitchFamily="50" charset="-128"/>
                <a:cs typeface="Meiryo UI" pitchFamily="50" charset="-128"/>
              </a:rPr>
              <a:t>4</a:t>
            </a:r>
            <a:r>
              <a:rPr lang="ja-JP" altLang="en-US" sz="1000" dirty="0" smtClean="0">
                <a:solidFill>
                  <a:schemeClr val="tx1"/>
                </a:solidFill>
                <a:latin typeface="Meiryo UI" pitchFamily="50" charset="-128"/>
                <a:ea typeface="Meiryo UI" pitchFamily="50" charset="-128"/>
                <a:cs typeface="Meiryo UI" pitchFamily="50" charset="-128"/>
              </a:rPr>
              <a:t>月発電開始）</a:t>
            </a:r>
            <a:r>
              <a:rPr lang="en-US" altLang="ja-JP" sz="1000" dirty="0" smtClean="0">
                <a:solidFill>
                  <a:schemeClr val="tx1"/>
                </a:solidFill>
                <a:latin typeface="Meiryo UI" pitchFamily="50" charset="-128"/>
                <a:ea typeface="Meiryo UI" pitchFamily="50" charset="-128"/>
                <a:cs typeface="Meiryo UI" pitchFamily="50" charset="-128"/>
              </a:rPr>
              <a:t>【FIT</a:t>
            </a:r>
            <a:r>
              <a:rPr lang="ja-JP" altLang="en-US" sz="1000" dirty="0" smtClean="0">
                <a:solidFill>
                  <a:schemeClr val="tx1"/>
                </a:solidFill>
                <a:latin typeface="Meiryo UI" pitchFamily="50" charset="-128"/>
                <a:ea typeface="Meiryo UI" pitchFamily="50" charset="-128"/>
                <a:cs typeface="Meiryo UI" pitchFamily="50" charset="-128"/>
              </a:rPr>
              <a:t>制度</a:t>
            </a:r>
            <a:r>
              <a:rPr lang="en-US" altLang="ja-JP" sz="1000" dirty="0" smtClean="0">
                <a:solidFill>
                  <a:schemeClr val="tx1"/>
                </a:solidFill>
                <a:latin typeface="Meiryo UI" pitchFamily="50" charset="-128"/>
                <a:ea typeface="Meiryo UI" pitchFamily="50" charset="-128"/>
                <a:cs typeface="Meiryo UI" pitchFamily="50" charset="-128"/>
              </a:rPr>
              <a:t>】</a:t>
            </a:r>
            <a:endParaRPr lang="en-US" altLang="ja-JP" sz="1000" dirty="0">
              <a:solidFill>
                <a:schemeClr val="tx1"/>
              </a:solidFill>
              <a:latin typeface="Meiryo UI" pitchFamily="50" charset="-128"/>
              <a:ea typeface="Meiryo UI" pitchFamily="50" charset="-128"/>
              <a:cs typeface="Meiryo UI" pitchFamily="50" charset="-128"/>
            </a:endParaRPr>
          </a:p>
          <a:p>
            <a:r>
              <a:rPr lang="en-US" altLang="ja-JP"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津守下水処理場：</a:t>
            </a:r>
            <a:r>
              <a:rPr lang="en-US" altLang="ja-JP" sz="1000" dirty="0" smtClean="0">
                <a:solidFill>
                  <a:schemeClr val="tx1"/>
                </a:solidFill>
                <a:latin typeface="Meiryo UI" pitchFamily="50" charset="-128"/>
                <a:ea typeface="Meiryo UI" pitchFamily="50" charset="-128"/>
                <a:cs typeface="Meiryo UI" pitchFamily="50" charset="-128"/>
              </a:rPr>
              <a:t>2,819kW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海老江下水処理場： </a:t>
            </a:r>
            <a:r>
              <a:rPr lang="en-US" altLang="ja-JP" sz="1000" dirty="0" smtClean="0">
                <a:solidFill>
                  <a:schemeClr val="tx1"/>
                </a:solidFill>
                <a:latin typeface="Meiryo UI" pitchFamily="50" charset="-128"/>
                <a:ea typeface="Meiryo UI" pitchFamily="50" charset="-128"/>
                <a:cs typeface="Meiryo UI" pitchFamily="50" charset="-128"/>
              </a:rPr>
              <a:t>700kW	</a:t>
            </a:r>
          </a:p>
          <a:p>
            <a:r>
              <a:rPr lang="ja-JP" altLang="en-US" sz="1000" dirty="0" smtClean="0">
                <a:solidFill>
                  <a:schemeClr val="tx1"/>
                </a:solidFill>
                <a:latin typeface="Meiryo UI" pitchFamily="50" charset="-128"/>
                <a:ea typeface="Meiryo UI" pitchFamily="50" charset="-128"/>
                <a:cs typeface="Meiryo UI" pitchFamily="50" charset="-128"/>
              </a:rPr>
              <a:t> 中浜下水処理場：</a:t>
            </a:r>
            <a:r>
              <a:rPr lang="en-US" altLang="ja-JP" sz="1000" dirty="0" smtClean="0">
                <a:solidFill>
                  <a:schemeClr val="tx1"/>
                </a:solidFill>
                <a:latin typeface="Meiryo UI" pitchFamily="50" charset="-128"/>
                <a:ea typeface="Meiryo UI" pitchFamily="50" charset="-128"/>
                <a:cs typeface="Meiryo UI" pitchFamily="50" charset="-128"/>
              </a:rPr>
              <a:t>1,200kW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放出下水処理場</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1,320kW</a:t>
            </a:r>
          </a:p>
          <a:p>
            <a:r>
              <a:rPr lang="ja-JP" altLang="en-US" sz="1000" dirty="0" smtClean="0">
                <a:solidFill>
                  <a:schemeClr val="tx1"/>
                </a:solidFill>
                <a:latin typeface="Meiryo UI" pitchFamily="50" charset="-128"/>
                <a:ea typeface="Meiryo UI" pitchFamily="50" charset="-128"/>
                <a:cs typeface="Meiryo UI" pitchFamily="50" charset="-128"/>
              </a:rPr>
              <a:t> 大野下水処理場：  </a:t>
            </a:r>
            <a:r>
              <a:rPr lang="en-US" altLang="ja-JP" sz="1000" dirty="0" smtClean="0">
                <a:solidFill>
                  <a:schemeClr val="tx1"/>
                </a:solidFill>
                <a:latin typeface="Meiryo UI" pitchFamily="50" charset="-128"/>
                <a:ea typeface="Meiryo UI" pitchFamily="50" charset="-128"/>
                <a:cs typeface="Meiryo UI" pitchFamily="50" charset="-128"/>
              </a:rPr>
              <a:t>750kW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住之江下水処理場：</a:t>
            </a:r>
            <a:r>
              <a:rPr lang="en-US" altLang="ja-JP" sz="1000" dirty="0" smtClean="0">
                <a:solidFill>
                  <a:schemeClr val="tx1"/>
                </a:solidFill>
                <a:latin typeface="Meiryo UI" pitchFamily="50" charset="-128"/>
                <a:ea typeface="Meiryo UI" pitchFamily="50" charset="-128"/>
                <a:cs typeface="Meiryo UI" pitchFamily="50" charset="-128"/>
              </a:rPr>
              <a:t>1,320kW</a:t>
            </a:r>
          </a:p>
        </p:txBody>
      </p:sp>
    </p:spTree>
    <p:extLst>
      <p:ext uri="{BB962C8B-B14F-4D97-AF65-F5344CB8AC3E}">
        <p14:creationId xmlns:p14="http://schemas.microsoft.com/office/powerpoint/2010/main" val="930150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18</a:t>
            </a:r>
            <a:endParaRPr lang="ja-JP" altLang="en-US" b="1" dirty="0">
              <a:solidFill>
                <a:prstClr val="white"/>
              </a:solidFill>
            </a:endParaRPr>
          </a:p>
        </p:txBody>
      </p:sp>
      <p:sp>
        <p:nvSpPr>
          <p:cNvPr id="28" name="角丸四角形 27"/>
          <p:cNvSpPr/>
          <p:nvPr/>
        </p:nvSpPr>
        <p:spPr>
          <a:xfrm>
            <a:off x="5142305" y="2355663"/>
            <a:ext cx="4664494" cy="250647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258220" y="2428822"/>
            <a:ext cx="3256654" cy="31702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太陽熱エネルギーの利用促進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0" name="テキスト ボックス 29"/>
          <p:cNvSpPr txBox="1"/>
          <p:nvPr/>
        </p:nvSpPr>
        <p:spPr>
          <a:xfrm>
            <a:off x="8526312" y="2498639"/>
            <a:ext cx="741026"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テキスト ボックス 28"/>
          <p:cNvSpPr txBox="1">
            <a:spLocks noChangeArrowheads="1"/>
          </p:cNvSpPr>
          <p:nvPr/>
        </p:nvSpPr>
        <p:spPr bwMode="auto">
          <a:xfrm>
            <a:off x="7754909" y="4120304"/>
            <a:ext cx="19337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茨木高校の太陽熱集熱器</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37" name="角丸四角形 36"/>
          <p:cNvSpPr/>
          <p:nvPr/>
        </p:nvSpPr>
        <p:spPr>
          <a:xfrm>
            <a:off x="133333" y="613293"/>
            <a:ext cx="4917798" cy="151063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8" name="角丸四角形 37"/>
          <p:cNvSpPr/>
          <p:nvPr/>
        </p:nvSpPr>
        <p:spPr>
          <a:xfrm>
            <a:off x="235600" y="694868"/>
            <a:ext cx="4375813" cy="34749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再生可能エネルギーの導入可能性の調査・検討</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9" name="テキスト ボックス 22"/>
          <p:cNvSpPr txBox="1">
            <a:spLocks noChangeArrowheads="1"/>
          </p:cNvSpPr>
          <p:nvPr/>
        </p:nvSpPr>
        <p:spPr bwMode="auto">
          <a:xfrm>
            <a:off x="148439" y="1403574"/>
            <a:ext cx="455385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smtClean="0">
                <a:solidFill>
                  <a:prstClr val="black"/>
                </a:solidFill>
                <a:latin typeface="Meiryo UI" pitchFamily="50" charset="-128"/>
                <a:ea typeface="Meiryo UI" pitchFamily="50" charset="-128"/>
                <a:cs typeface="Meiryo UI" pitchFamily="50" charset="-128"/>
              </a:rPr>
              <a:t>◆府域における、小水力発電、バイオマス</a:t>
            </a:r>
            <a:r>
              <a:rPr lang="ja-JP" altLang="en-US" sz="1300" dirty="0">
                <a:solidFill>
                  <a:prstClr val="black"/>
                </a:solidFill>
                <a:latin typeface="Meiryo UI" pitchFamily="50" charset="-128"/>
                <a:ea typeface="Meiryo UI" pitchFamily="50" charset="-128"/>
                <a:cs typeface="Meiryo UI" pitchFamily="50" charset="-128"/>
              </a:rPr>
              <a:t>発電等</a:t>
            </a:r>
            <a:r>
              <a:rPr lang="ja-JP" altLang="en-US" sz="1300" dirty="0" smtClean="0">
                <a:solidFill>
                  <a:prstClr val="black"/>
                </a:solidFill>
                <a:latin typeface="Meiryo UI" pitchFamily="50" charset="-128"/>
                <a:ea typeface="Meiryo UI" pitchFamily="50" charset="-128"/>
                <a:cs typeface="Meiryo UI" pitchFamily="50" charset="-128"/>
              </a:rPr>
              <a:t>の導入可能性</a:t>
            </a:r>
            <a:endParaRPr lang="en-US" altLang="ja-JP" sz="13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300" dirty="0">
                <a:solidFill>
                  <a:prstClr val="black"/>
                </a:solidFill>
                <a:latin typeface="Meiryo UI" pitchFamily="50" charset="-128"/>
                <a:ea typeface="Meiryo UI" pitchFamily="50" charset="-128"/>
                <a:cs typeface="Meiryo UI" pitchFamily="50" charset="-128"/>
              </a:rPr>
              <a:t>　</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ポテンシャル）</a:t>
            </a:r>
            <a:r>
              <a:rPr lang="ja-JP" altLang="en-US" sz="1300" dirty="0">
                <a:solidFill>
                  <a:prstClr val="black"/>
                </a:solidFill>
                <a:latin typeface="Meiryo UI" pitchFamily="50" charset="-128"/>
                <a:ea typeface="Meiryo UI" pitchFamily="50" charset="-128"/>
                <a:cs typeface="Meiryo UI" pitchFamily="50" charset="-128"/>
              </a:rPr>
              <a:t>を</a:t>
            </a:r>
            <a:r>
              <a:rPr lang="ja-JP" altLang="en-US" sz="1300" dirty="0" smtClean="0">
                <a:solidFill>
                  <a:prstClr val="black"/>
                </a:solidFill>
                <a:latin typeface="Meiryo UI" pitchFamily="50" charset="-128"/>
                <a:ea typeface="Meiryo UI" pitchFamily="50" charset="-128"/>
                <a:cs typeface="Meiryo UI" pitchFamily="50" charset="-128"/>
              </a:rPr>
              <a:t>調査・検討</a:t>
            </a:r>
            <a:r>
              <a:rPr lang="ja-JP" altLang="en-US" sz="1300" dirty="0">
                <a:solidFill>
                  <a:prstClr val="black"/>
                </a:solidFill>
                <a:latin typeface="Meiryo UI" pitchFamily="50" charset="-128"/>
                <a:ea typeface="Meiryo UI" pitchFamily="50" charset="-128"/>
                <a:cs typeface="Meiryo UI" pitchFamily="50" charset="-128"/>
              </a:rPr>
              <a:t>し</a:t>
            </a:r>
            <a:r>
              <a:rPr lang="ja-JP" altLang="en-US" sz="1300" dirty="0" smtClean="0">
                <a:solidFill>
                  <a:prstClr val="black"/>
                </a:solidFill>
                <a:latin typeface="Meiryo UI" pitchFamily="50" charset="-128"/>
                <a:ea typeface="Meiryo UI" pitchFamily="50" charset="-128"/>
                <a:cs typeface="Meiryo UI" pitchFamily="50" charset="-128"/>
              </a:rPr>
              <a:t>、その具体化を図ります。</a:t>
            </a:r>
            <a:endParaRPr lang="en-US" altLang="ja-JP" sz="13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小水力発電については、事業者が流量調査を実施する予定です。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40" name="正方形/長方形 39"/>
          <p:cNvSpPr/>
          <p:nvPr/>
        </p:nvSpPr>
        <p:spPr>
          <a:xfrm>
            <a:off x="1272848" y="1150487"/>
            <a:ext cx="3700677"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5142306" y="4963048"/>
            <a:ext cx="4664494" cy="182463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6" name="角丸四角形 15"/>
          <p:cNvSpPr/>
          <p:nvPr/>
        </p:nvSpPr>
        <p:spPr>
          <a:xfrm>
            <a:off x="5214453" y="5047384"/>
            <a:ext cx="4257636" cy="3371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人工光合成を用いた新エネルギー創出の推進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9077435" y="5432262"/>
            <a:ext cx="61299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19" name="テキスト ボックス 18"/>
          <p:cNvSpPr txBox="1">
            <a:spLocks noChangeArrowheads="1"/>
          </p:cNvSpPr>
          <p:nvPr/>
        </p:nvSpPr>
        <p:spPr bwMode="auto">
          <a:xfrm>
            <a:off x="8369514" y="6541460"/>
            <a:ext cx="15121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latin typeface="Meiryo UI" pitchFamily="50" charset="-128"/>
                <a:ea typeface="Meiryo UI" pitchFamily="50" charset="-128"/>
                <a:cs typeface="Meiryo UI" pitchFamily="50" charset="-128"/>
              </a:rPr>
              <a:t>人工光合成研究センター　</a:t>
            </a:r>
            <a:endParaRPr lang="en-US" altLang="ja-JP" sz="600" b="0" i="0" dirty="0" smtClean="0">
              <a:latin typeface="Meiryo UI" pitchFamily="50" charset="-128"/>
              <a:ea typeface="Meiryo UI" pitchFamily="50" charset="-128"/>
              <a:cs typeface="Meiryo UI" pitchFamily="50" charset="-128"/>
            </a:endParaRPr>
          </a:p>
        </p:txBody>
      </p:sp>
      <p:sp>
        <p:nvSpPr>
          <p:cNvPr id="21" name="角丸四角形 20"/>
          <p:cNvSpPr/>
          <p:nvPr/>
        </p:nvSpPr>
        <p:spPr>
          <a:xfrm>
            <a:off x="133333" y="2247042"/>
            <a:ext cx="4917798" cy="453937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554" y="4638344"/>
            <a:ext cx="2452203" cy="178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角丸四角形 22"/>
          <p:cNvSpPr/>
          <p:nvPr/>
        </p:nvSpPr>
        <p:spPr>
          <a:xfrm>
            <a:off x="235600" y="2371927"/>
            <a:ext cx="3094454" cy="35095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上水道施設における小水力発電</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3224369" y="6352284"/>
            <a:ext cx="1261884" cy="253916"/>
          </a:xfrm>
          <a:prstGeom prst="rect">
            <a:avLst/>
          </a:prstGeom>
        </p:spPr>
        <p:txBody>
          <a:bodyPr wrap="none">
            <a:spAutoFit/>
          </a:bodyPr>
          <a:lstStyle/>
          <a:p>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長居水力発電</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設備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07207" y="2923196"/>
            <a:ext cx="4943923" cy="692497"/>
          </a:xfrm>
          <a:prstGeom prst="rect">
            <a:avLst/>
          </a:prstGeom>
          <a:noFill/>
        </p:spPr>
        <p:txBody>
          <a:bodyPr wrap="square" rtlCol="0">
            <a:spAutoFit/>
          </a:bodyPr>
          <a:lstStyle/>
          <a:p>
            <a:pPr marL="88900" indent="-88900"/>
            <a:r>
              <a:rPr lang="ja-JP" altLang="en-US" sz="1300" dirty="0" smtClean="0">
                <a:latin typeface="Meiryo UI" pitchFamily="50" charset="-128"/>
                <a:ea typeface="Meiryo UI" pitchFamily="50" charset="-128"/>
                <a:cs typeface="Meiryo UI" pitchFamily="50" charset="-128"/>
              </a:rPr>
              <a:t>◆</a:t>
            </a:r>
            <a:r>
              <a:rPr lang="ja-JP" altLang="ja-JP" sz="1300" dirty="0" smtClean="0">
                <a:latin typeface="Meiryo UI" pitchFamily="50" charset="-128"/>
                <a:ea typeface="Meiryo UI" pitchFamily="50" charset="-128"/>
                <a:cs typeface="Meiryo UI" pitchFamily="50" charset="-128"/>
              </a:rPr>
              <a:t>配水</a:t>
            </a:r>
            <a:r>
              <a:rPr lang="ja-JP" altLang="en-US" sz="1300" dirty="0" smtClean="0">
                <a:latin typeface="Meiryo UI" pitchFamily="50" charset="-128"/>
                <a:ea typeface="Meiryo UI" pitchFamily="50" charset="-128"/>
                <a:cs typeface="Meiryo UI" pitchFamily="50" charset="-128"/>
              </a:rPr>
              <a:t>場やポンプ場などの</a:t>
            </a:r>
            <a:r>
              <a:rPr lang="ja-JP" altLang="ja-JP" sz="1300" dirty="0" smtClean="0">
                <a:latin typeface="Meiryo UI" pitchFamily="50" charset="-128"/>
                <a:ea typeface="Meiryo UI" pitchFamily="50" charset="-128"/>
                <a:cs typeface="Meiryo UI" pitchFamily="50" charset="-128"/>
              </a:rPr>
              <a:t>流入水の残存水圧を活用した小水力発電設</a:t>
            </a:r>
            <a:r>
              <a:rPr lang="en-US" altLang="ja-JP" sz="1300" dirty="0" smtClean="0">
                <a:latin typeface="Meiryo UI" pitchFamily="50" charset="-128"/>
                <a:ea typeface="Meiryo UI" pitchFamily="50" charset="-128"/>
                <a:cs typeface="Meiryo UI" pitchFamily="50" charset="-128"/>
              </a:rPr>
              <a:t> </a:t>
            </a:r>
          </a:p>
          <a:p>
            <a:pPr marL="88900" indent="-88900"/>
            <a:r>
              <a:rPr lang="en-US" altLang="ja-JP"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 </a:t>
            </a:r>
            <a:r>
              <a:rPr lang="ja-JP" altLang="ja-JP" sz="1300" dirty="0" smtClean="0">
                <a:latin typeface="Meiryo UI" pitchFamily="50" charset="-128"/>
                <a:ea typeface="Meiryo UI" pitchFamily="50" charset="-128"/>
                <a:cs typeface="Meiryo UI" pitchFamily="50" charset="-128"/>
              </a:rPr>
              <a:t>備の導入を進め、未利用エネルギーの有効活用に取り組</a:t>
            </a:r>
            <a:r>
              <a:rPr lang="ja-JP" altLang="en-US" sz="1300" dirty="0" smtClean="0">
                <a:latin typeface="Meiryo UI" pitchFamily="50" charset="-128"/>
                <a:ea typeface="Meiryo UI" pitchFamily="50" charset="-128"/>
                <a:cs typeface="Meiryo UI" pitchFamily="50" charset="-128"/>
              </a:rPr>
              <a:t>みます。</a:t>
            </a:r>
            <a:endParaRPr lang="en-US" altLang="ja-JP" sz="1300" dirty="0" smtClean="0">
              <a:latin typeface="Meiryo UI" pitchFamily="50" charset="-128"/>
              <a:ea typeface="Meiryo UI" pitchFamily="50" charset="-128"/>
              <a:cs typeface="Meiryo UI" pitchFamily="50" charset="-128"/>
            </a:endParaRPr>
          </a:p>
          <a:p>
            <a:pPr marL="88900" indent="-88900"/>
            <a:r>
              <a:rPr kumimoji="1"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また、市町村施設についても、設備導入に向けた助言・支援を行います。</a:t>
            </a:r>
            <a:endParaRPr kumimoji="1" lang="ja-JP" altLang="en-US" sz="900" dirty="0">
              <a:latin typeface="Meiryo UI" pitchFamily="50" charset="-128"/>
              <a:ea typeface="Meiryo UI" pitchFamily="50" charset="-128"/>
              <a:cs typeface="Meiryo UI" pitchFamily="50" charset="-128"/>
            </a:endParaRPr>
          </a:p>
        </p:txBody>
      </p:sp>
      <p:sp>
        <p:nvSpPr>
          <p:cNvPr id="27" name="角丸四角形 26"/>
          <p:cNvSpPr/>
          <p:nvPr/>
        </p:nvSpPr>
        <p:spPr>
          <a:xfrm>
            <a:off x="241282" y="3707780"/>
            <a:ext cx="2392478" cy="696342"/>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＜発電出力＞</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市施設：長居配水場　 </a:t>
            </a:r>
            <a:r>
              <a:rPr lang="en-US" altLang="ja-JP" sz="1000" kern="100" dirty="0" smtClean="0">
                <a:solidFill>
                  <a:schemeClr val="tx1"/>
                </a:solidFill>
                <a:latin typeface="Meiryo UI" pitchFamily="50" charset="-128"/>
                <a:ea typeface="Meiryo UI" pitchFamily="50" charset="-128"/>
                <a:cs typeface="Meiryo UI" pitchFamily="50" charset="-128"/>
              </a:rPr>
              <a:t>253k</a:t>
            </a:r>
            <a:r>
              <a:rPr lang="ja-JP" altLang="en-US" sz="1000" kern="100" dirty="0" smtClean="0">
                <a:solidFill>
                  <a:schemeClr val="tx1"/>
                </a:solidFill>
                <a:latin typeface="Meiryo UI" pitchFamily="50" charset="-128"/>
                <a:ea typeface="Meiryo UI" pitchFamily="50" charset="-128"/>
                <a:cs typeface="Meiryo UI" pitchFamily="50" charset="-128"/>
              </a:rPr>
              <a:t>Ｗ</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泉尾配水場　 </a:t>
            </a:r>
            <a:r>
              <a:rPr lang="en-US" altLang="ja-JP" sz="1000" kern="100" dirty="0" smtClean="0">
                <a:solidFill>
                  <a:schemeClr val="tx1"/>
                </a:solidFill>
                <a:latin typeface="Meiryo UI" pitchFamily="50" charset="-128"/>
                <a:ea typeface="Meiryo UI" pitchFamily="50" charset="-128"/>
                <a:cs typeface="Meiryo UI" pitchFamily="50" charset="-128"/>
              </a:rPr>
              <a:t>110kW</a:t>
            </a:r>
            <a:endParaRPr lang="en-US" altLang="ja-JP" sz="1000" dirty="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その他府域施設：</a:t>
            </a:r>
            <a:r>
              <a:rPr lang="en-US" altLang="ja-JP" sz="1000" kern="100" dirty="0">
                <a:solidFill>
                  <a:schemeClr val="tx1"/>
                </a:solidFill>
                <a:latin typeface="Meiryo UI" pitchFamily="50" charset="-128"/>
                <a:ea typeface="Meiryo UI" pitchFamily="50" charset="-128"/>
                <a:cs typeface="Meiryo UI" pitchFamily="50" charset="-128"/>
              </a:rPr>
              <a:t>6</a:t>
            </a:r>
            <a:r>
              <a:rPr lang="ja-JP" altLang="en-US" sz="1000" kern="100" dirty="0" smtClean="0">
                <a:solidFill>
                  <a:schemeClr val="tx1"/>
                </a:solidFill>
                <a:latin typeface="Meiryo UI" pitchFamily="50" charset="-128"/>
                <a:ea typeface="Meiryo UI" pitchFamily="50" charset="-128"/>
                <a:cs typeface="Meiryo UI" pitchFamily="50" charset="-128"/>
              </a:rPr>
              <a:t>施設、</a:t>
            </a:r>
            <a:r>
              <a:rPr lang="ja-JP" altLang="en-US" sz="1000" kern="100" dirty="0">
                <a:solidFill>
                  <a:schemeClr val="tx1"/>
                </a:solidFill>
                <a:latin typeface="Meiryo UI" pitchFamily="50" charset="-128"/>
                <a:ea typeface="Meiryo UI" pitchFamily="50" charset="-128"/>
                <a:cs typeface="Meiryo UI" pitchFamily="50" charset="-128"/>
              </a:rPr>
              <a:t>計</a:t>
            </a:r>
            <a:r>
              <a:rPr lang="en-US" altLang="ja-JP" sz="1000" kern="100" dirty="0" smtClean="0">
                <a:solidFill>
                  <a:schemeClr val="tx1"/>
                </a:solidFill>
                <a:latin typeface="Meiryo UI" pitchFamily="50" charset="-128"/>
                <a:ea typeface="Meiryo UI" pitchFamily="50" charset="-128"/>
                <a:cs typeface="Meiryo UI" pitchFamily="50" charset="-128"/>
              </a:rPr>
              <a:t>850kW</a:t>
            </a:r>
          </a:p>
        </p:txBody>
      </p:sp>
      <p:sp>
        <p:nvSpPr>
          <p:cNvPr id="32" name="テキスト ボックス 31"/>
          <p:cNvSpPr txBox="1"/>
          <p:nvPr/>
        </p:nvSpPr>
        <p:spPr>
          <a:xfrm>
            <a:off x="3380378" y="2400862"/>
            <a:ext cx="66951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6" name="テキスト ボックス 34"/>
          <p:cNvSpPr txBox="1">
            <a:spLocks noChangeArrowheads="1"/>
          </p:cNvSpPr>
          <p:nvPr/>
        </p:nvSpPr>
        <p:spPr bwMode="auto">
          <a:xfrm>
            <a:off x="2654987" y="3725567"/>
            <a:ext cx="23787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小水力発電</a:t>
            </a:r>
            <a:endParaRPr lang="en-US" altLang="ja-JP" sz="1000" dirty="0" smtClean="0">
              <a:latin typeface="Meiryo UI" pitchFamily="50" charset="-128"/>
              <a:ea typeface="Meiryo UI" pitchFamily="50" charset="-128"/>
              <a:cs typeface="Meiryo UI" pitchFamily="50" charset="-128"/>
            </a:endParaRPr>
          </a:p>
          <a:p>
            <a:pPr eaLnBrk="1" hangingPunct="1"/>
            <a:r>
              <a:rPr lang="ja-JP" altLang="en-US" sz="1000" dirty="0" smtClean="0">
                <a:latin typeface="Meiryo UI" pitchFamily="50" charset="-128"/>
                <a:ea typeface="Meiryo UI" pitchFamily="50" charset="-128"/>
                <a:cs typeface="Meiryo UI" pitchFamily="50" charset="-128"/>
              </a:rPr>
              <a:t>・・・ダム</a:t>
            </a:r>
            <a:r>
              <a:rPr lang="ja-JP" altLang="en-US" sz="1000" dirty="0">
                <a:latin typeface="Meiryo UI" pitchFamily="50" charset="-128"/>
                <a:ea typeface="Meiryo UI" pitchFamily="50" charset="-128"/>
                <a:cs typeface="Meiryo UI" pitchFamily="50" charset="-128"/>
              </a:rPr>
              <a:t>のような大規模な施設を使用せず</a:t>
            </a:r>
            <a:r>
              <a:rPr lang="ja-JP" altLang="en-US" sz="1000" dirty="0" smtClean="0">
                <a:latin typeface="Meiryo UI" pitchFamily="50" charset="-128"/>
                <a:ea typeface="Meiryo UI" pitchFamily="50" charset="-128"/>
                <a:cs typeface="Meiryo UI" pitchFamily="50" charset="-128"/>
              </a:rPr>
              <a:t>、</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小河川</a:t>
            </a:r>
            <a:r>
              <a:rPr lang="ja-JP" altLang="en-US" sz="1000" dirty="0">
                <a:latin typeface="Meiryo UI" pitchFamily="50" charset="-128"/>
                <a:ea typeface="Meiryo UI" pitchFamily="50" charset="-128"/>
                <a:cs typeface="Meiryo UI" pitchFamily="50" charset="-128"/>
              </a:rPr>
              <a:t>・用水路・</a:t>
            </a:r>
            <a:r>
              <a:rPr lang="ja-JP" altLang="en-US" sz="1000" dirty="0" smtClean="0">
                <a:latin typeface="Meiryo UI" pitchFamily="50" charset="-128"/>
                <a:ea typeface="Meiryo UI" pitchFamily="50" charset="-128"/>
                <a:cs typeface="Meiryo UI" pitchFamily="50" charset="-128"/>
              </a:rPr>
              <a:t>水道施設などの落差</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や残存水圧を利用</a:t>
            </a:r>
            <a:r>
              <a:rPr lang="ja-JP" altLang="en-US" sz="1000" dirty="0">
                <a:latin typeface="Meiryo UI" pitchFamily="50" charset="-128"/>
                <a:ea typeface="Meiryo UI" pitchFamily="50" charset="-128"/>
                <a:cs typeface="Meiryo UI" pitchFamily="50" charset="-128"/>
              </a:rPr>
              <a:t>して行う小規模</a:t>
            </a:r>
            <a:r>
              <a:rPr lang="ja-JP" altLang="en-US" sz="1000" dirty="0" smtClean="0">
                <a:latin typeface="Meiryo UI" pitchFamily="50" charset="-128"/>
                <a:ea typeface="Meiryo UI" pitchFamily="50" charset="-128"/>
                <a:cs typeface="Meiryo UI" pitchFamily="50" charset="-128"/>
              </a:rPr>
              <a:t>な</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水力発電のこと。</a:t>
            </a:r>
            <a:endParaRPr lang="ja-JP" altLang="en-US" sz="1000" dirty="0">
              <a:latin typeface="Meiryo UI" pitchFamily="50" charset="-128"/>
              <a:ea typeface="Meiryo UI" pitchFamily="50" charset="-128"/>
              <a:cs typeface="Meiryo UI" pitchFamily="50" charset="-128"/>
            </a:endParaRPr>
          </a:p>
        </p:txBody>
      </p:sp>
      <p:sp>
        <p:nvSpPr>
          <p:cNvPr id="42" name="角丸四角形 41"/>
          <p:cNvSpPr/>
          <p:nvPr/>
        </p:nvSpPr>
        <p:spPr>
          <a:xfrm>
            <a:off x="5145393" y="612890"/>
            <a:ext cx="4661407" cy="163415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3" name="角丸四角形 42"/>
          <p:cNvSpPr/>
          <p:nvPr/>
        </p:nvSpPr>
        <p:spPr>
          <a:xfrm>
            <a:off x="5273093" y="693356"/>
            <a:ext cx="3448673" cy="34900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ダムにおける小水力発電の導入検討</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8890697" y="778911"/>
            <a:ext cx="63548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45" name="テキスト ボックス 28"/>
          <p:cNvSpPr txBox="1">
            <a:spLocks noChangeArrowheads="1"/>
          </p:cNvSpPr>
          <p:nvPr/>
        </p:nvSpPr>
        <p:spPr bwMode="auto">
          <a:xfrm>
            <a:off x="7648891" y="2000820"/>
            <a:ext cx="14016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latin typeface="Meiryo UI" pitchFamily="50" charset="-128"/>
                <a:ea typeface="Meiryo UI" pitchFamily="50" charset="-128"/>
                <a:cs typeface="Meiryo UI" pitchFamily="50" charset="-128"/>
              </a:rPr>
              <a:t>安威川ダム完成予想図　</a:t>
            </a:r>
            <a:endParaRPr lang="en-US" altLang="ja-JP" sz="600" b="0" i="0" dirty="0" smtClean="0">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5150251" y="1070876"/>
            <a:ext cx="2323273"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◆安威川ダムの建設において、小水力発電等、再生可能エネルギー導入の可能性について、実施検討を行います。</a:t>
            </a:r>
            <a:endParaRPr lang="en-US" altLang="ja-JP" b="0" i="0" dirty="0" smtClean="0">
              <a:latin typeface="Meiryo UI" pitchFamily="50" charset="-128"/>
              <a:ea typeface="Meiryo UI" pitchFamily="50" charset="-128"/>
              <a:cs typeface="Meiryo UI" pitchFamily="50" charset="-128"/>
            </a:endParaRPr>
          </a:p>
        </p:txBody>
      </p:sp>
      <p:sp>
        <p:nvSpPr>
          <p:cNvPr id="48" name="大かっこ 47"/>
          <p:cNvSpPr/>
          <p:nvPr/>
        </p:nvSpPr>
        <p:spPr>
          <a:xfrm>
            <a:off x="5450517" y="1943480"/>
            <a:ext cx="1901025" cy="252028"/>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2020</a:t>
            </a:r>
            <a:r>
              <a:rPr lang="ja-JP" altLang="en-US" sz="1050" dirty="0" smtClean="0">
                <a:solidFill>
                  <a:schemeClr val="tx1"/>
                </a:solidFill>
                <a:latin typeface="Meiryo UI" pitchFamily="50" charset="-128"/>
                <a:ea typeface="Meiryo UI" pitchFamily="50" charset="-128"/>
                <a:cs typeface="Meiryo UI" pitchFamily="50" charset="-128"/>
              </a:rPr>
              <a:t>年度　工事完了予定</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49" name="テキスト ボックス 28"/>
          <p:cNvSpPr txBox="1">
            <a:spLocks noChangeArrowheads="1"/>
          </p:cNvSpPr>
          <p:nvPr/>
        </p:nvSpPr>
        <p:spPr bwMode="auto">
          <a:xfrm>
            <a:off x="5265730" y="2815924"/>
            <a:ext cx="255742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◆太陽熱エネルギーの有効利用を促進します。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府立茨木高校では、民間団体の資金</a:t>
            </a:r>
            <a:r>
              <a:rPr lang="en-US" altLang="ja-JP"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一般社団法人新エネルギー導入促進協議会の補助金活用</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により、校舎屋上に太陽熱集熱器を設置し、太陽熱エネルギーを活用して室内プールの</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昇温を行っています。</a:t>
            </a:r>
            <a:endParaRPr lang="en-US" altLang="ja-JP" b="0" i="0" dirty="0">
              <a:latin typeface="Meiryo UI" pitchFamily="50" charset="-128"/>
              <a:ea typeface="Meiryo UI" pitchFamily="50" charset="-128"/>
              <a:cs typeface="Meiryo UI" pitchFamily="50" charset="-128"/>
            </a:endParaRPr>
          </a:p>
        </p:txBody>
      </p:sp>
      <p:sp>
        <p:nvSpPr>
          <p:cNvPr id="50" name="大かっこ 49"/>
          <p:cNvSpPr/>
          <p:nvPr/>
        </p:nvSpPr>
        <p:spPr>
          <a:xfrm>
            <a:off x="7335417" y="4434691"/>
            <a:ext cx="2365916" cy="354494"/>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年間</a:t>
            </a:r>
            <a:r>
              <a:rPr lang="en-US" altLang="ja-JP" sz="1050" dirty="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10</a:t>
            </a:r>
            <a:r>
              <a:rPr lang="ja-JP" altLang="en-US" sz="1050" dirty="0" smtClean="0">
                <a:solidFill>
                  <a:prstClr val="black"/>
                </a:solidFill>
                <a:latin typeface="Meiryo UI" pitchFamily="50" charset="-128"/>
                <a:ea typeface="Meiryo UI" pitchFamily="50" charset="-128"/>
                <a:cs typeface="Meiryo UI" pitchFamily="50" charset="-128"/>
              </a:rPr>
              <a:t>月</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取得熱量：</a:t>
            </a:r>
            <a:r>
              <a:rPr lang="en-US" altLang="ja-JP" sz="1050" dirty="0" smtClean="0">
                <a:solidFill>
                  <a:prstClr val="black"/>
                </a:solidFill>
                <a:latin typeface="Meiryo UI" pitchFamily="50" charset="-128"/>
                <a:ea typeface="Meiryo UI" pitchFamily="50" charset="-128"/>
                <a:cs typeface="Meiryo UI" pitchFamily="50" charset="-128"/>
              </a:rPr>
              <a:t>69MWh</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732" y="4831292"/>
            <a:ext cx="2049236" cy="1526721"/>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595" y="1127196"/>
            <a:ext cx="1499616" cy="908304"/>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8140" y="2891410"/>
            <a:ext cx="1694548" cy="1255672"/>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7533" y="5683953"/>
            <a:ext cx="1335024" cy="896112"/>
          </a:xfrm>
          <a:prstGeom prst="rect">
            <a:avLst/>
          </a:prstGeom>
        </p:spPr>
      </p:pic>
      <p:sp>
        <p:nvSpPr>
          <p:cNvPr id="41" name="テキスト ボックス 28"/>
          <p:cNvSpPr txBox="1">
            <a:spLocks noChangeArrowheads="1"/>
          </p:cNvSpPr>
          <p:nvPr/>
        </p:nvSpPr>
        <p:spPr bwMode="auto">
          <a:xfrm>
            <a:off x="5299935" y="5457956"/>
            <a:ext cx="3066146" cy="123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◆公立大学法人大阪市立大学では、産学官連携拠点として、</a:t>
            </a:r>
            <a:r>
              <a:rPr lang="en-US" altLang="ja-JP" b="0" i="0" dirty="0" smtClean="0">
                <a:latin typeface="Meiryo UI" pitchFamily="50" charset="-128"/>
                <a:ea typeface="Meiryo UI" pitchFamily="50" charset="-128"/>
                <a:cs typeface="Meiryo UI" pitchFamily="50" charset="-128"/>
              </a:rPr>
              <a:t>2013</a:t>
            </a:r>
            <a:r>
              <a:rPr lang="ja-JP" altLang="en-US" b="0" i="0" dirty="0" smtClean="0">
                <a:latin typeface="Meiryo UI" pitchFamily="50" charset="-128"/>
                <a:ea typeface="Meiryo UI" pitchFamily="50" charset="-128"/>
                <a:cs typeface="Meiryo UI" pitchFamily="50" charset="-128"/>
              </a:rPr>
              <a:t>年</a:t>
            </a:r>
            <a:r>
              <a:rPr lang="en-US" altLang="ja-JP" b="0" i="0" dirty="0" smtClean="0">
                <a:latin typeface="Meiryo UI" pitchFamily="50" charset="-128"/>
                <a:ea typeface="Meiryo UI" pitchFamily="50" charset="-128"/>
                <a:cs typeface="Meiryo UI" pitchFamily="50" charset="-128"/>
              </a:rPr>
              <a:t>6</a:t>
            </a:r>
            <a:r>
              <a:rPr lang="ja-JP" altLang="en-US" b="0" i="0" dirty="0" smtClean="0">
                <a:latin typeface="Meiryo UI" pitchFamily="50" charset="-128"/>
                <a:ea typeface="Meiryo UI" pitchFamily="50" charset="-128"/>
                <a:cs typeface="Meiryo UI" pitchFamily="50" charset="-128"/>
              </a:rPr>
              <a:t>月に人工光合成研究センターを開設し、人工光合成を用いた次世代循環型新エネルギー（水素、メタノール等アルコール系燃料）の開発・実用化に向けた取り組みを行っています。</a:t>
            </a:r>
            <a:endParaRPr lang="en-US" altLang="ja-JP"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6693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の構成</a:t>
            </a:r>
            <a:endParaRPr lang="ja-JP" sz="3600" dirty="0">
              <a:solidFill>
                <a:schemeClr val="bg1"/>
              </a:solidFill>
              <a:ea typeface="HGP創英角ｺﾞｼｯｸUB" pitchFamily="50" charset="-128"/>
              <a:cs typeface="ＭＳ Ｐゴシック" charset="-128"/>
            </a:endParaRPr>
          </a:p>
        </p:txBody>
      </p:sp>
      <p:sp>
        <p:nvSpPr>
          <p:cNvPr id="5" name="円/楕円 4"/>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１</a:t>
            </a:r>
            <a:endParaRPr kumimoji="1" lang="ja-JP" altLang="en-US" b="1" dirty="0"/>
          </a:p>
        </p:txBody>
      </p:sp>
      <p:sp>
        <p:nvSpPr>
          <p:cNvPr id="6" name="角丸四角形 5"/>
          <p:cNvSpPr/>
          <p:nvPr/>
        </p:nvSpPr>
        <p:spPr>
          <a:xfrm>
            <a:off x="200473" y="1071984"/>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■本施策事業集</a:t>
            </a:r>
            <a:r>
              <a:rPr lang="en-US" altLang="ja-JP" sz="24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アクションプログラム</a:t>
            </a:r>
            <a:r>
              <a:rPr lang="en-US" altLang="ja-JP"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の</a:t>
            </a:r>
            <a:r>
              <a:rPr lang="ja-JP" altLang="en-US" sz="2400" dirty="0">
                <a:latin typeface="Meiryo UI" pitchFamily="50" charset="-128"/>
                <a:ea typeface="Meiryo UI" pitchFamily="50" charset="-128"/>
                <a:cs typeface="Meiryo UI" pitchFamily="50" charset="-128"/>
              </a:rPr>
              <a:t>位置づけ</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7" name="角丸四角形 6"/>
          <p:cNvSpPr/>
          <p:nvPr/>
        </p:nvSpPr>
        <p:spPr>
          <a:xfrm>
            <a:off x="200473" y="1849182"/>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■プランの目標･方向性と効果</a:t>
            </a:r>
            <a:r>
              <a:rPr lang="ja-JP" altLang="en-US" sz="2000" dirty="0">
                <a:latin typeface="Meiryo UI" pitchFamily="50" charset="-128"/>
                <a:ea typeface="Meiryo UI" pitchFamily="50" charset="-128"/>
                <a:cs typeface="Meiryo UI" pitchFamily="50" charset="-128"/>
              </a:rPr>
              <a:t>（イメージ</a:t>
            </a:r>
            <a:r>
              <a:rPr lang="ja-JP" altLang="en-US"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（３ページ）</a:t>
            </a:r>
            <a:endParaRPr lang="ja-JP" altLang="en-US" u="sng" dirty="0">
              <a:latin typeface="Meiryo UI" pitchFamily="50" charset="-128"/>
              <a:ea typeface="Meiryo UI" pitchFamily="50" charset="-128"/>
              <a:cs typeface="Meiryo UI" pitchFamily="50" charset="-128"/>
            </a:endParaRPr>
          </a:p>
        </p:txBody>
      </p:sp>
      <p:sp>
        <p:nvSpPr>
          <p:cNvPr id="8" name="角丸四角形 7"/>
          <p:cNvSpPr/>
          <p:nvPr/>
        </p:nvSpPr>
        <p:spPr>
          <a:xfrm>
            <a:off x="200473" y="2583780"/>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■プランの効果的な</a:t>
            </a:r>
            <a:r>
              <a:rPr lang="ja-JP" altLang="en-US" sz="2400" dirty="0" smtClean="0">
                <a:latin typeface="Meiryo UI" pitchFamily="50" charset="-128"/>
                <a:ea typeface="Meiryo UI" pitchFamily="50" charset="-128"/>
                <a:cs typeface="Meiryo UI" pitchFamily="50" charset="-128"/>
              </a:rPr>
              <a:t>推進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（４～</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9" name="角丸四角形 8"/>
          <p:cNvSpPr/>
          <p:nvPr/>
        </p:nvSpPr>
        <p:spPr>
          <a:xfrm>
            <a:off x="200472" y="4145421"/>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■再生可能エネルギーの普及拡大に関する施策･事業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0" name="角丸四角形 9"/>
          <p:cNvSpPr/>
          <p:nvPr/>
        </p:nvSpPr>
        <p:spPr>
          <a:xfrm>
            <a:off x="200473" y="4921584"/>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■エネルギー消費の抑制に関する施策･事業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1" name="角丸四角形 10"/>
          <p:cNvSpPr/>
          <p:nvPr/>
        </p:nvSpPr>
        <p:spPr>
          <a:xfrm>
            <a:off x="200472" y="5670244"/>
            <a:ext cx="9705527"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■電力需要の平準化と電力供給の安定化に関する施策･</a:t>
            </a:r>
            <a:r>
              <a:rPr lang="ja-JP" altLang="en-US" sz="2400" dirty="0" smtClean="0">
                <a:latin typeface="Meiryo UI" pitchFamily="50" charset="-128"/>
                <a:ea typeface="Meiryo UI" pitchFamily="50" charset="-128"/>
                <a:cs typeface="Meiryo UI" pitchFamily="50" charset="-128"/>
              </a:rPr>
              <a:t>事業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2" name="角丸四角形 11"/>
          <p:cNvSpPr/>
          <p:nvPr/>
        </p:nvSpPr>
        <p:spPr>
          <a:xfrm>
            <a:off x="200472" y="3342376"/>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■プランの進捗状況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94246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93" name="角丸四角形 92"/>
          <p:cNvSpPr/>
          <p:nvPr/>
        </p:nvSpPr>
        <p:spPr>
          <a:xfrm>
            <a:off x="73076" y="570456"/>
            <a:ext cx="9704460" cy="619268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6" name="テキスト ボックス 95"/>
          <p:cNvSpPr txBox="1"/>
          <p:nvPr/>
        </p:nvSpPr>
        <p:spPr>
          <a:xfrm>
            <a:off x="4246970" y="686887"/>
            <a:ext cx="642330"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97" name="テキスト ボックス 96"/>
          <p:cNvSpPr txBox="1"/>
          <p:nvPr/>
        </p:nvSpPr>
        <p:spPr>
          <a:xfrm>
            <a:off x="272480" y="1766604"/>
            <a:ext cx="5400600"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a:t>
            </a:r>
            <a:r>
              <a:rPr lang="ja-JP" altLang="en-US" sz="1300" dirty="0">
                <a:solidFill>
                  <a:prstClr val="black"/>
                </a:solidFill>
                <a:latin typeface="Meiryo UI" pitchFamily="50" charset="-128"/>
                <a:ea typeface="Meiryo UI" pitchFamily="50" charset="-128"/>
                <a:cs typeface="Meiryo UI" pitchFamily="50" charset="-128"/>
              </a:rPr>
              <a:t>は</a:t>
            </a:r>
            <a:r>
              <a:rPr lang="ja-JP" altLang="en-US" sz="1300" dirty="0" smtClean="0">
                <a:solidFill>
                  <a:prstClr val="black"/>
                </a:solidFill>
                <a:latin typeface="Meiryo UI" pitchFamily="50" charset="-128"/>
                <a:ea typeface="Meiryo UI" pitchFamily="50" charset="-128"/>
                <a:cs typeface="Meiryo UI" pitchFamily="50" charset="-128"/>
              </a:rPr>
              <a:t>、金融機関と、環境・エネルギー施策の連携協力に関する協定を締結することにより、広域</a:t>
            </a:r>
            <a:r>
              <a:rPr lang="ja-JP" altLang="en-US" sz="1300" dirty="0">
                <a:solidFill>
                  <a:prstClr val="black"/>
                </a:solidFill>
                <a:latin typeface="Meiryo UI" pitchFamily="50" charset="-128"/>
                <a:ea typeface="Meiryo UI" pitchFamily="50" charset="-128"/>
                <a:cs typeface="Meiryo UI" pitchFamily="50" charset="-128"/>
              </a:rPr>
              <a:t>なネットワークやノウハウ</a:t>
            </a:r>
            <a:r>
              <a:rPr lang="ja-JP" altLang="en-US" sz="1300" dirty="0" smtClean="0">
                <a:solidFill>
                  <a:prstClr val="black"/>
                </a:solidFill>
                <a:latin typeface="Meiryo UI" pitchFamily="50" charset="-128"/>
                <a:ea typeface="Meiryo UI" pitchFamily="50" charset="-128"/>
                <a:cs typeface="Meiryo UI" pitchFamily="50" charset="-128"/>
              </a:rPr>
              <a:t>を</a:t>
            </a:r>
            <a:r>
              <a:rPr lang="ja-JP" altLang="en-US" sz="1300" dirty="0">
                <a:solidFill>
                  <a:prstClr val="black"/>
                </a:solidFill>
                <a:latin typeface="Meiryo UI" pitchFamily="50" charset="-128"/>
                <a:ea typeface="Meiryo UI" pitchFamily="50" charset="-128"/>
                <a:cs typeface="Meiryo UI" pitchFamily="50" charset="-128"/>
              </a:rPr>
              <a:t>持つ</a:t>
            </a:r>
            <a:r>
              <a:rPr lang="ja-JP" altLang="en-US" sz="1300" dirty="0" smtClean="0">
                <a:solidFill>
                  <a:prstClr val="black"/>
                </a:solidFill>
                <a:latin typeface="Meiryo UI" pitchFamily="50" charset="-128"/>
                <a:ea typeface="Meiryo UI" pitchFamily="50" charset="-128"/>
                <a:cs typeface="Meiryo UI" pitchFamily="50" charset="-128"/>
              </a:rPr>
              <a:t>金融機関と連携して、創エネ・省エネ等を促進するとともに、エネルギー施策の広報を行っています。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46" name="角丸四角形 45"/>
          <p:cNvSpPr/>
          <p:nvPr/>
        </p:nvSpPr>
        <p:spPr>
          <a:xfrm>
            <a:off x="182945" y="650449"/>
            <a:ext cx="402329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民間資金を活用したエネルギー施策の推進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224000" y="4846920"/>
            <a:ext cx="6120680" cy="692497"/>
          </a:xfrm>
          <a:prstGeom prst="rect">
            <a:avLst/>
          </a:prstGeom>
          <a:noFill/>
        </p:spPr>
        <p:txBody>
          <a:bodyPr wrap="square" rtlCol="0">
            <a:spAutoFit/>
          </a:bodyPr>
          <a:lstStyle/>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・「おおさかスマートエネルギーセンター」が実施する事業の趣旨に賛同頂いた金融機関</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から、府・市の環境・エネルギー関連施策を支援するために、預入金</a:t>
            </a:r>
            <a:r>
              <a:rPr lang="ja-JP" altLang="en-US" sz="1300" dirty="0">
                <a:solidFill>
                  <a:prstClr val="black"/>
                </a:solidFill>
                <a:latin typeface="Meiryo UI" pitchFamily="50" charset="-128"/>
                <a:ea typeface="Meiryo UI" pitchFamily="50" charset="-128"/>
                <a:cs typeface="Meiryo UI" pitchFamily="50" charset="-128"/>
              </a:rPr>
              <a:t>額</a:t>
            </a:r>
            <a:r>
              <a:rPr lang="ja-JP" altLang="en-US" sz="1300" dirty="0" smtClean="0">
                <a:solidFill>
                  <a:prstClr val="black"/>
                </a:solidFill>
                <a:latin typeface="Meiryo UI" pitchFamily="50" charset="-128"/>
                <a:ea typeface="Meiryo UI" pitchFamily="50" charset="-128"/>
                <a:cs typeface="Meiryo UI" pitchFamily="50" charset="-128"/>
              </a:rPr>
              <a:t>の一部</a:t>
            </a:r>
            <a:r>
              <a:rPr lang="ja-JP" altLang="en-US" sz="1300" dirty="0">
                <a:solidFill>
                  <a:prstClr val="black"/>
                </a:solidFill>
                <a:latin typeface="Meiryo UI" pitchFamily="50" charset="-128"/>
                <a:ea typeface="Meiryo UI" pitchFamily="50" charset="-128"/>
                <a:cs typeface="Meiryo UI" pitchFamily="50" charset="-128"/>
              </a:rPr>
              <a:t>を</a:t>
            </a:r>
            <a:r>
              <a:rPr lang="ja-JP" altLang="en-US" sz="1300" dirty="0" smtClean="0">
                <a:solidFill>
                  <a:prstClr val="black"/>
                </a:solidFill>
                <a:latin typeface="Meiryo UI" pitchFamily="50" charset="-128"/>
                <a:ea typeface="Meiryo UI" pitchFamily="50" charset="-128"/>
                <a:cs typeface="Meiryo UI" pitchFamily="50" charset="-128"/>
              </a:rPr>
              <a:t>寄附</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いただいています。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50" name="正方形/長方形 49"/>
          <p:cNvSpPr/>
          <p:nvPr/>
        </p:nvSpPr>
        <p:spPr>
          <a:xfrm>
            <a:off x="954741" y="5555963"/>
            <a:ext cx="4870811" cy="43204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関西アーバン銀行　ｅｃｏ定期預金等（</a:t>
            </a:r>
            <a:r>
              <a:rPr lang="en-US" altLang="ja-JP" sz="1050" dirty="0" smtClean="0">
                <a:solidFill>
                  <a:schemeClr val="tx1"/>
                </a:solidFill>
                <a:latin typeface="Meiryo UI" pitchFamily="50" charset="-128"/>
                <a:ea typeface="Meiryo UI" pitchFamily="50" charset="-128"/>
                <a:cs typeface="Meiryo UI" pitchFamily="50" charset="-128"/>
              </a:rPr>
              <a:t>1,390</a:t>
            </a:r>
            <a:r>
              <a:rPr lang="ja-JP" altLang="en-US" sz="1050" dirty="0" smtClean="0">
                <a:solidFill>
                  <a:schemeClr val="tx1"/>
                </a:solidFill>
                <a:latin typeface="Meiryo UI" pitchFamily="50" charset="-128"/>
                <a:ea typeface="Meiryo UI" pitchFamily="50" charset="-128"/>
                <a:cs typeface="Meiryo UI" pitchFamily="50" charset="-128"/>
              </a:rPr>
              <a:t>千円</a:t>
            </a:r>
            <a:r>
              <a:rPr lang="en-US" altLang="ja-JP" sz="1050" dirty="0" smtClean="0">
                <a:solidFill>
                  <a:schemeClr val="tx1"/>
                </a:solidFill>
                <a:latin typeface="Meiryo UI" pitchFamily="50" charset="-128"/>
                <a:ea typeface="Meiryo UI" pitchFamily="50" charset="-128"/>
                <a:cs typeface="Meiryo UI" pitchFamily="50" charset="-128"/>
              </a:rPr>
              <a:t>×2(</a:t>
            </a:r>
            <a:r>
              <a:rPr lang="ja-JP" altLang="en-US" sz="1050" dirty="0" smtClean="0">
                <a:solidFill>
                  <a:schemeClr val="tx1"/>
                </a:solidFill>
                <a:latin typeface="Meiryo UI" pitchFamily="50" charset="-128"/>
                <a:ea typeface="Meiryo UI" pitchFamily="50" charset="-128"/>
                <a:cs typeface="Meiryo UI" pitchFamily="50" charset="-128"/>
              </a:rPr>
              <a:t>府・市</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　</a:t>
            </a:r>
            <a:r>
              <a:rPr lang="en-US" altLang="ja-JP" sz="1050" dirty="0" smtClean="0">
                <a:solidFill>
                  <a:schemeClr val="tx1"/>
                </a:solidFill>
                <a:latin typeface="Meiryo UI" pitchFamily="50" charset="-128"/>
                <a:ea typeface="Meiryo UI" pitchFamily="50" charset="-128"/>
                <a:cs typeface="Meiryo UI" pitchFamily="50" charset="-128"/>
              </a:rPr>
              <a:t>2,780</a:t>
            </a:r>
            <a:r>
              <a:rPr lang="ja-JP" altLang="en-US" sz="1050" dirty="0" smtClean="0">
                <a:solidFill>
                  <a:schemeClr val="tx1"/>
                </a:solidFill>
                <a:latin typeface="Meiryo UI" pitchFamily="50" charset="-128"/>
                <a:ea typeface="Meiryo UI" pitchFamily="50" charset="-128"/>
                <a:cs typeface="Meiryo UI" pitchFamily="50" charset="-128"/>
              </a:rPr>
              <a:t>千円</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19" name="角丸四角形 18"/>
          <p:cNvSpPr/>
          <p:nvPr/>
        </p:nvSpPr>
        <p:spPr>
          <a:xfrm>
            <a:off x="282360" y="1393218"/>
            <a:ext cx="3357993"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金融機関との連携協定による施策の推進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0" name="角丸四角形 19"/>
          <p:cNvSpPr/>
          <p:nvPr/>
        </p:nvSpPr>
        <p:spPr>
          <a:xfrm>
            <a:off x="282361" y="4254200"/>
            <a:ext cx="3211730"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金融機関</a:t>
            </a:r>
            <a:r>
              <a:rPr lang="ja-JP" altLang="en-US" sz="1400" b="1" dirty="0" smtClean="0">
                <a:solidFill>
                  <a:prstClr val="black"/>
                </a:solidFill>
                <a:latin typeface="Meiryo UI" pitchFamily="50" charset="-128"/>
                <a:ea typeface="Meiryo UI" pitchFamily="50" charset="-128"/>
                <a:cs typeface="Meiryo UI" pitchFamily="50" charset="-128"/>
              </a:rPr>
              <a:t>の寄附を活用した施策の推進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19</a:t>
            </a:r>
          </a:p>
        </p:txBody>
      </p:sp>
      <p:sp>
        <p:nvSpPr>
          <p:cNvPr id="23" name="テキスト ボックス 22"/>
          <p:cNvSpPr txBox="1"/>
          <p:nvPr/>
        </p:nvSpPr>
        <p:spPr>
          <a:xfrm>
            <a:off x="272480" y="4593740"/>
            <a:ext cx="6192688" cy="292388"/>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◆大阪府・市は、金融機関からいただいた寄附を活用して、エネルギー施策を推進します。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6105128" y="1569193"/>
            <a:ext cx="3256575"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企業の協賛による環境教育教材の作成</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6105128" y="1928175"/>
            <a:ext cx="3600400"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◆大阪府は、企業からの協賛により、小学生を対象としたエネルギーに関する環境教育教材を作成しました。</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この教材を府内の小学校に配布し、授業等で活用いただいています。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6386532" y="3020480"/>
            <a:ext cx="3125108" cy="100375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印刷部数：</a:t>
            </a:r>
            <a:r>
              <a:rPr lang="en-US" altLang="ja-JP" sz="1050" dirty="0" smtClean="0">
                <a:solidFill>
                  <a:schemeClr val="tx1"/>
                </a:solidFill>
                <a:latin typeface="Meiryo UI" pitchFamily="50" charset="-128"/>
                <a:ea typeface="Meiryo UI" pitchFamily="50" charset="-128"/>
                <a:cs typeface="Meiryo UI" pitchFamily="50" charset="-128"/>
              </a:rPr>
              <a:t>63,000</a:t>
            </a:r>
            <a:r>
              <a:rPr lang="ja-JP" altLang="en-US" sz="1050" dirty="0" smtClean="0">
                <a:solidFill>
                  <a:schemeClr val="tx1"/>
                </a:solidFill>
                <a:latin typeface="Meiryo UI" pitchFamily="50" charset="-128"/>
                <a:ea typeface="Meiryo UI" pitchFamily="50" charset="-128"/>
                <a:cs typeface="Meiryo UI" pitchFamily="50" charset="-128"/>
              </a:rPr>
              <a:t>部</a:t>
            </a:r>
            <a:endParaRPr lang="en-US" altLang="ja-JP" sz="1050" dirty="0" smtClean="0">
              <a:solidFill>
                <a:schemeClr val="tx1"/>
              </a:solidFill>
              <a:latin typeface="Meiryo UI" pitchFamily="50" charset="-128"/>
              <a:ea typeface="Meiryo UI" pitchFamily="50" charset="-128"/>
              <a:cs typeface="Meiryo UI" pitchFamily="50" charset="-128"/>
            </a:endParaRPr>
          </a:p>
          <a:p>
            <a:pPr marL="803275" indent="-803275"/>
            <a:r>
              <a:rPr lang="ja-JP" altLang="en-US" sz="1050" dirty="0" smtClean="0">
                <a:solidFill>
                  <a:schemeClr val="tx1"/>
                </a:solidFill>
                <a:latin typeface="Meiryo UI" pitchFamily="50" charset="-128"/>
                <a:ea typeface="Meiryo UI" pitchFamily="50" charset="-128"/>
                <a:cs typeface="Meiryo UI" pitchFamily="50" charset="-128"/>
              </a:rPr>
              <a:t>　　協賛企業</a:t>
            </a:r>
            <a:r>
              <a:rPr lang="ja-JP" altLang="en-US" sz="1050" dirty="0">
                <a:solidFill>
                  <a:schemeClr val="tx1"/>
                </a:solidFill>
                <a:latin typeface="Meiryo UI" pitchFamily="50" charset="-128"/>
                <a:ea typeface="Meiryo UI" pitchFamily="50" charset="-128"/>
                <a:cs typeface="Meiryo UI" pitchFamily="50" charset="-128"/>
              </a:rPr>
              <a:t>：株式会社</a:t>
            </a:r>
            <a:r>
              <a:rPr lang="ja-JP" altLang="en-US" sz="1050" dirty="0" smtClean="0">
                <a:solidFill>
                  <a:schemeClr val="tx1"/>
                </a:solidFill>
                <a:latin typeface="Meiryo UI" pitchFamily="50" charset="-128"/>
                <a:ea typeface="Meiryo UI" pitchFamily="50" charset="-128"/>
                <a:cs typeface="Meiryo UI" pitchFamily="50" charset="-128"/>
              </a:rPr>
              <a:t>エディオン、積水ハウス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会社、大阪ガス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会社、関西</a:t>
            </a:r>
            <a:r>
              <a:rPr lang="ja-JP" altLang="en-US" sz="1050" dirty="0">
                <a:solidFill>
                  <a:schemeClr val="tx1"/>
                </a:solidFill>
                <a:latin typeface="Meiryo UI" pitchFamily="50" charset="-128"/>
                <a:ea typeface="Meiryo UI" pitchFamily="50" charset="-128"/>
                <a:cs typeface="Meiryo UI" pitchFamily="50" charset="-128"/>
              </a:rPr>
              <a:t>電力株式</a:t>
            </a:r>
            <a:r>
              <a:rPr lang="ja-JP" altLang="en-US" sz="1050" dirty="0" smtClean="0">
                <a:solidFill>
                  <a:schemeClr val="tx1"/>
                </a:solidFill>
                <a:latin typeface="Meiryo UI" pitchFamily="50" charset="-128"/>
                <a:ea typeface="Meiryo UI" pitchFamily="50" charset="-128"/>
                <a:cs typeface="Meiryo UI" pitchFamily="50" charset="-128"/>
              </a:rPr>
              <a:t>会社、大和ハウス</a:t>
            </a:r>
            <a:r>
              <a:rPr lang="ja-JP" altLang="en-US" sz="1050" dirty="0">
                <a:solidFill>
                  <a:schemeClr val="tx1"/>
                </a:solidFill>
                <a:latin typeface="Meiryo UI" pitchFamily="50" charset="-128"/>
                <a:ea typeface="Meiryo UI" pitchFamily="50" charset="-128"/>
                <a:cs typeface="Meiryo UI" pitchFamily="50" charset="-128"/>
              </a:rPr>
              <a:t>工業株式</a:t>
            </a:r>
            <a:r>
              <a:rPr lang="ja-JP" altLang="en-US" sz="1050" dirty="0" smtClean="0">
                <a:solidFill>
                  <a:schemeClr val="tx1"/>
                </a:solidFill>
                <a:latin typeface="Meiryo UI" pitchFamily="50" charset="-128"/>
                <a:ea typeface="Meiryo UI" pitchFamily="50" charset="-128"/>
                <a:cs typeface="Meiryo UI" pitchFamily="50" charset="-128"/>
              </a:rPr>
              <a:t>会社、上新</a:t>
            </a:r>
            <a:r>
              <a:rPr lang="ja-JP" altLang="en-US" sz="1050" dirty="0">
                <a:solidFill>
                  <a:schemeClr val="tx1"/>
                </a:solidFill>
                <a:latin typeface="Meiryo UI" pitchFamily="50" charset="-128"/>
                <a:ea typeface="Meiryo UI" pitchFamily="50" charset="-128"/>
                <a:cs typeface="Meiryo UI" pitchFamily="50" charset="-128"/>
              </a:rPr>
              <a:t>電機株式</a:t>
            </a:r>
            <a:r>
              <a:rPr lang="ja-JP" altLang="en-US" sz="1050" dirty="0" smtClean="0">
                <a:solidFill>
                  <a:schemeClr val="tx1"/>
                </a:solidFill>
                <a:latin typeface="Meiryo UI" pitchFamily="50" charset="-128"/>
                <a:ea typeface="Meiryo UI" pitchFamily="50" charset="-128"/>
                <a:cs typeface="Meiryo UI" pitchFamily="50" charset="-128"/>
              </a:rPr>
              <a:t>会社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6</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8" name="テキスト ボックス 28"/>
          <p:cNvSpPr txBox="1">
            <a:spLocks noChangeArrowheads="1"/>
          </p:cNvSpPr>
          <p:nvPr/>
        </p:nvSpPr>
        <p:spPr bwMode="auto">
          <a:xfrm>
            <a:off x="6742637" y="6295973"/>
            <a:ext cx="26736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eaLnBrk="1" hangingPunct="1"/>
            <a:r>
              <a:rPr lang="ja-JP" altLang="en-US" sz="1100" b="0" i="0" dirty="0" smtClean="0">
                <a:solidFill>
                  <a:prstClr val="black"/>
                </a:solidFill>
                <a:latin typeface="Meiryo UI" pitchFamily="50" charset="-128"/>
                <a:ea typeface="Meiryo UI" pitchFamily="50" charset="-128"/>
                <a:cs typeface="Meiryo UI" pitchFamily="50" charset="-128"/>
              </a:rPr>
              <a:t>教材「考えよう！地球温暖化とエネルギー」</a:t>
            </a:r>
            <a:endParaRPr lang="ja-JP" altLang="en-US" sz="1100" b="0" i="0" dirty="0">
              <a:solidFill>
                <a:prstClr val="black"/>
              </a:solidFill>
              <a:latin typeface="Meiryo UI" pitchFamily="50" charset="-128"/>
              <a:ea typeface="Meiryo UI" pitchFamily="50" charset="-128"/>
              <a:cs typeface="Meiryo UI" pitchFamily="50" charset="-128"/>
            </a:endParaRPr>
          </a:p>
        </p:txBody>
      </p:sp>
      <p:cxnSp>
        <p:nvCxnSpPr>
          <p:cNvPr id="29" name="直線矢印コネクタ 28"/>
          <p:cNvCxnSpPr/>
          <p:nvPr/>
        </p:nvCxnSpPr>
        <p:spPr>
          <a:xfrm flipH="1">
            <a:off x="2000807" y="3276785"/>
            <a:ext cx="201608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タイトル 1"/>
          <p:cNvSpPr txBox="1">
            <a:spLocks/>
          </p:cNvSpPr>
          <p:nvPr/>
        </p:nvSpPr>
        <p:spPr bwMode="auto">
          <a:xfrm>
            <a:off x="2370457" y="2572287"/>
            <a:ext cx="1188008" cy="38080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窓口等でのＰＲ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施策への参加・協力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矢印コネクタ 30"/>
          <p:cNvCxnSpPr/>
          <p:nvPr/>
        </p:nvCxnSpPr>
        <p:spPr>
          <a:xfrm flipH="1">
            <a:off x="2038862" y="3000074"/>
            <a:ext cx="1978034"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553016" y="2835927"/>
            <a:ext cx="1296144" cy="58487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大阪府</a:t>
            </a:r>
            <a:endParaRPr lang="en-US" altLang="ja-JP" sz="1300" b="1" dirty="0" smtClean="0">
              <a:solidFill>
                <a:prstClr val="black"/>
              </a:solidFill>
            </a:endParaRPr>
          </a:p>
          <a:p>
            <a:pPr algn="ctr"/>
            <a:r>
              <a:rPr lang="ja-JP" altLang="en-US" sz="1300" b="1" dirty="0" smtClean="0">
                <a:solidFill>
                  <a:prstClr val="black"/>
                </a:solidFill>
              </a:rPr>
              <a:t>大阪市</a:t>
            </a:r>
            <a:endParaRPr lang="ja-JP" altLang="en-US" sz="1300" b="1" dirty="0">
              <a:solidFill>
                <a:prstClr val="black"/>
              </a:solidFill>
            </a:endParaRPr>
          </a:p>
        </p:txBody>
      </p:sp>
      <p:sp>
        <p:nvSpPr>
          <p:cNvPr id="33" name="角丸四角形 32"/>
          <p:cNvSpPr/>
          <p:nvPr/>
        </p:nvSpPr>
        <p:spPr>
          <a:xfrm>
            <a:off x="4104666" y="2810712"/>
            <a:ext cx="1368152" cy="58610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池田泉州銀行</a:t>
            </a:r>
            <a:endParaRPr lang="ja-JP" altLang="en-US" sz="1300" b="1" dirty="0">
              <a:solidFill>
                <a:prstClr val="black"/>
              </a:solidFill>
            </a:endParaRPr>
          </a:p>
        </p:txBody>
      </p:sp>
      <p:sp>
        <p:nvSpPr>
          <p:cNvPr id="34" name="タイトル 1"/>
          <p:cNvSpPr txBox="1">
            <a:spLocks/>
          </p:cNvSpPr>
          <p:nvPr/>
        </p:nvSpPr>
        <p:spPr bwMode="auto">
          <a:xfrm>
            <a:off x="2466382" y="3335179"/>
            <a:ext cx="1027708" cy="39215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協定締結のＰＲ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施策情報の提供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bwMode="auto">
          <a:xfrm>
            <a:off x="2571801" y="3049870"/>
            <a:ext cx="864202" cy="226915"/>
          </a:xfrm>
          <a:prstGeom prst="rect">
            <a:avLst/>
          </a:prstGeom>
          <a:noFill/>
          <a:ln>
            <a:noFill/>
          </a:ln>
          <a:extLst/>
        </p:spPr>
        <p:txBody>
          <a:bodyPr wrap="none" lIns="97722" tIns="48860" rIns="97722" bIns="48860" anchor="ctr">
            <a:spAutoFit/>
          </a:bodyPr>
          <a:lstStyle/>
          <a:p>
            <a:pPr algn="ctr" fontAlgn="base">
              <a:lnSpc>
                <a:spcPts val="1000"/>
              </a:lnSpc>
            </a:pPr>
            <a:r>
              <a:rPr lang="ja-JP" altLang="en-US" sz="1300" b="1" dirty="0" smtClean="0">
                <a:solidFill>
                  <a:srgbClr val="1F497D"/>
                </a:solidFill>
                <a:latin typeface="ＭＳ Ｐゴシック"/>
                <a:cs typeface="ＭＳ Ｐゴシック"/>
              </a:rPr>
              <a:t>協定締結</a:t>
            </a:r>
            <a:endParaRPr lang="ja-JP" altLang="en-US" sz="1300" b="1" dirty="0">
              <a:solidFill>
                <a:srgbClr val="1F497D"/>
              </a:solidFill>
              <a:latin typeface="ＭＳ Ｐゴシック"/>
              <a:cs typeface="ＭＳ Ｐゴシック"/>
            </a:endParaRPr>
          </a:p>
        </p:txBody>
      </p:sp>
      <p:sp>
        <p:nvSpPr>
          <p:cNvPr id="36" name="タイトル 1"/>
          <p:cNvSpPr txBox="1">
            <a:spLocks/>
          </p:cNvSpPr>
          <p:nvPr/>
        </p:nvSpPr>
        <p:spPr bwMode="auto">
          <a:xfrm>
            <a:off x="3964648" y="3470138"/>
            <a:ext cx="1671946" cy="128240"/>
          </a:xfrm>
          <a:prstGeom prst="rect">
            <a:avLst/>
          </a:prstGeom>
          <a:noFill/>
          <a:ln>
            <a:noFill/>
          </a:ln>
          <a:extLst/>
        </p:spPr>
        <p:txBody>
          <a:bodyPr wrap="square" lIns="0" tIns="0" rIns="0" bIns="0" anchor="ctr">
            <a:spAutoFit/>
          </a:bodyPr>
          <a:lstStyle/>
          <a:p>
            <a:pPr algn="ctr" fontAlgn="base">
              <a:lnSpc>
                <a:spcPts val="10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協定締結）</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660" y="4188835"/>
            <a:ext cx="1456824" cy="2060278"/>
          </a:xfrm>
          <a:prstGeom prst="rect">
            <a:avLst/>
          </a:prstGeom>
        </p:spPr>
      </p:pic>
    </p:spTree>
    <p:extLst>
      <p:ext uri="{BB962C8B-B14F-4D97-AF65-F5344CB8AC3E}">
        <p14:creationId xmlns:p14="http://schemas.microsoft.com/office/powerpoint/2010/main" val="2143839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86989" y="620688"/>
            <a:ext cx="9310325" cy="5832363"/>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p:nvSpPr>
        <p:spPr>
          <a:xfrm>
            <a:off x="727978" y="902838"/>
            <a:ext cx="8048277" cy="2516073"/>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・省</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・節電の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アドバイス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省エネ・節電等に係る普及啓発の実施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行動の普及啓発事業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環境パートナーシップの推進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幼児環境教育の推進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500" b="1" u="sng" dirty="0" smtClean="0">
                <a:latin typeface="Meiryo UI" panose="020B0604030504040204" pitchFamily="50" charset="-128"/>
                <a:ea typeface="Meiryo UI" panose="020B0604030504040204" pitchFamily="50" charset="-128"/>
                <a:cs typeface="Meiryo UI" panose="020B0604030504040204" pitchFamily="50" charset="-128"/>
              </a:rPr>
              <a:t>温暖化</a:t>
            </a:r>
            <a:r>
              <a:rPr lang="zh-TW" altLang="en-US" sz="1500" b="1" u="sng" dirty="0">
                <a:latin typeface="Meiryo UI" panose="020B0604030504040204" pitchFamily="50" charset="-128"/>
                <a:ea typeface="Meiryo UI" panose="020B0604030504040204" pitchFamily="50" charset="-128"/>
                <a:cs typeface="Meiryo UI" panose="020B0604030504040204" pitchFamily="50" charset="-128"/>
              </a:rPr>
              <a:t>「適応」推進</a:t>
            </a:r>
            <a:r>
              <a:rPr lang="zh-TW" altLang="en-US" sz="1500" b="1" u="sng"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クールスポットモデル拠点推進事業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消費の抑制に係る制度の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エネルギーの多量消費事業者による報告制度）・</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27978" y="4970564"/>
            <a:ext cx="8048277" cy="1438855"/>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スマートエネルギープロジェクト推進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環境</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技術</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コーディネート事業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産業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創造館における中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小企業向け専門家相談等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ATC</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グリーンエコプラザの運営等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・大阪市の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施設等の</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化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3" y="4708672"/>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■省エネ機器･設備の導入促進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626146"/>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■省エネ型ライフスタイル･ビジネススタイルへの転換</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エネルギー消費の抑制に関する施策･事業一覧</a:t>
            </a:r>
            <a:endParaRPr lang="ja-JP" sz="3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20</a:t>
            </a:r>
            <a:endParaRPr kumimoji="1" lang="ja-JP" altLang="en-US" b="1" dirty="0"/>
          </a:p>
        </p:txBody>
      </p:sp>
      <p:sp>
        <p:nvSpPr>
          <p:cNvPr id="11" name="正方形/長方形 10"/>
          <p:cNvSpPr/>
          <p:nvPr/>
        </p:nvSpPr>
        <p:spPr>
          <a:xfrm>
            <a:off x="704528" y="3718708"/>
            <a:ext cx="8071727"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エネルギー消費の抑制に係る制度の推進</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・大阪市が所有する建築物における</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事業の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導入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大阪市エコ</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住宅普及</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43662" y="3454638"/>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■住宅・建築物の省エネ化</a:t>
            </a:r>
            <a:endParaRPr lang="ja-JP" altLang="en-US" u="sng" dirty="0">
              <a:latin typeface="Meiryo UI" pitchFamily="50" charset="-128"/>
              <a:ea typeface="Meiryo UI" pitchFamily="50" charset="-128"/>
              <a:cs typeface="Meiryo UI" pitchFamily="50" charset="-128"/>
            </a:endParaRPr>
          </a:p>
        </p:txBody>
      </p:sp>
      <p:sp>
        <p:nvSpPr>
          <p:cNvPr id="15" name="正方形/長方形 14"/>
          <p:cNvSpPr/>
          <p:nvPr/>
        </p:nvSpPr>
        <p:spPr>
          <a:xfrm>
            <a:off x="8776255" y="916486"/>
            <a:ext cx="495746" cy="2516073"/>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p>
        </p:txBody>
      </p:sp>
      <p:sp>
        <p:nvSpPr>
          <p:cNvPr id="18" name="正方形/長方形 17"/>
          <p:cNvSpPr/>
          <p:nvPr/>
        </p:nvSpPr>
        <p:spPr>
          <a:xfrm>
            <a:off x="8776255" y="3727562"/>
            <a:ext cx="495746"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776255" y="4997860"/>
            <a:ext cx="495746" cy="1438855"/>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1107" y="6423756"/>
            <a:ext cx="8912373" cy="332463"/>
          </a:xfrm>
          <a:prstGeom prst="rect">
            <a:avLst/>
          </a:prstGeom>
        </p:spPr>
        <p:txBody>
          <a:bodyPr wrap="square">
            <a:spAutoFit/>
          </a:bodyPr>
          <a:lstStyle/>
          <a:p>
            <a:pPr marL="174625" indent="-174625">
              <a:lnSpc>
                <a:spcPts val="2100"/>
              </a:lnSpc>
            </a:pP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5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808569" y="2305603"/>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808569" y="2578557"/>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4476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4" name="角丸四角形 3"/>
          <p:cNvSpPr/>
          <p:nvPr/>
        </p:nvSpPr>
        <p:spPr>
          <a:xfrm>
            <a:off x="83460" y="1412776"/>
            <a:ext cx="9694076" cy="525658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 name="角丸四角形 4"/>
          <p:cNvSpPr/>
          <p:nvPr/>
        </p:nvSpPr>
        <p:spPr>
          <a:xfrm>
            <a:off x="261890" y="1543144"/>
            <a:ext cx="3333525" cy="34067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a:t>
            </a:r>
            <a:r>
              <a:rPr lang="ja-JP" altLang="en-US" sz="1600" b="1" dirty="0">
                <a:solidFill>
                  <a:prstClr val="black"/>
                </a:solidFill>
                <a:latin typeface="Meiryo UI" pitchFamily="50" charset="-128"/>
                <a:ea typeface="Meiryo UI" pitchFamily="50" charset="-128"/>
                <a:cs typeface="Meiryo UI" pitchFamily="50" charset="-128"/>
              </a:rPr>
              <a:t>・省</a:t>
            </a:r>
            <a:r>
              <a:rPr lang="en-US" altLang="ja-JP" sz="1600" b="1" dirty="0">
                <a:solidFill>
                  <a:prstClr val="black"/>
                </a:solidFill>
                <a:latin typeface="Meiryo UI" pitchFamily="50" charset="-128"/>
                <a:ea typeface="Meiryo UI" pitchFamily="50" charset="-128"/>
                <a:cs typeface="Meiryo UI" pitchFamily="50" charset="-128"/>
              </a:rPr>
              <a:t>CO2</a:t>
            </a:r>
            <a:r>
              <a:rPr lang="ja-JP" altLang="en-US" sz="1600" b="1" dirty="0">
                <a:solidFill>
                  <a:prstClr val="black"/>
                </a:solidFill>
                <a:latin typeface="Meiryo UI" pitchFamily="50" charset="-128"/>
                <a:ea typeface="Meiryo UI" pitchFamily="50" charset="-128"/>
                <a:cs typeface="Meiryo UI" pitchFamily="50" charset="-128"/>
              </a:rPr>
              <a:t>・節電の</a:t>
            </a:r>
            <a:r>
              <a:rPr lang="ja-JP" altLang="en-US" sz="1600" b="1" dirty="0" smtClean="0">
                <a:solidFill>
                  <a:prstClr val="black"/>
                </a:solidFill>
                <a:latin typeface="Meiryo UI" pitchFamily="50" charset="-128"/>
                <a:ea typeface="Meiryo UI" pitchFamily="50" charset="-128"/>
                <a:cs typeface="Meiryo UI" pitchFamily="50" charset="-128"/>
              </a:rPr>
              <a:t>アドバイス</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59417" y="1956310"/>
            <a:ext cx="511256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◆中小事業者</a:t>
            </a:r>
            <a:r>
              <a:rPr lang="ja-JP" altLang="en-US" b="0" i="0" dirty="0">
                <a:solidFill>
                  <a:prstClr val="black"/>
                </a:solidFill>
                <a:latin typeface="Meiryo UI" pitchFamily="50" charset="-128"/>
                <a:ea typeface="Meiryo UI" pitchFamily="50" charset="-128"/>
                <a:cs typeface="Meiryo UI" pitchFamily="50" charset="-128"/>
              </a:rPr>
              <a:t>に</a:t>
            </a:r>
            <a:r>
              <a:rPr lang="ja-JP" altLang="en-US" b="0" i="0" dirty="0" smtClean="0">
                <a:solidFill>
                  <a:prstClr val="black"/>
                </a:solidFill>
                <a:latin typeface="Meiryo UI" pitchFamily="50" charset="-128"/>
                <a:ea typeface="Meiryo UI" pitchFamily="50" charset="-128"/>
                <a:cs typeface="Meiryo UI" pitchFamily="50" charset="-128"/>
              </a:rPr>
              <a:t>対して、省エネ診断の利用促進、エネルギーマネジメントシステム（</a:t>
            </a:r>
            <a:r>
              <a:rPr lang="en-US" altLang="ja-JP" b="0" i="0" dirty="0" smtClean="0">
                <a:solidFill>
                  <a:prstClr val="black"/>
                </a:solidFill>
                <a:latin typeface="Meiryo UI" pitchFamily="50" charset="-128"/>
                <a:ea typeface="Meiryo UI" pitchFamily="50" charset="-128"/>
                <a:cs typeface="Meiryo UI" pitchFamily="50" charset="-128"/>
              </a:rPr>
              <a:t>EMS)</a:t>
            </a:r>
            <a:r>
              <a:rPr lang="ja-JP" altLang="en-US" b="0" i="0" dirty="0" smtClean="0">
                <a:solidFill>
                  <a:prstClr val="black"/>
                </a:solidFill>
                <a:latin typeface="Meiryo UI" pitchFamily="50" charset="-128"/>
                <a:ea typeface="Meiryo UI" pitchFamily="50" charset="-128"/>
                <a:cs typeface="Meiryo UI" pitchFamily="50" charset="-128"/>
              </a:rPr>
              <a:t>によるエネルギーの「見える化」の普及などを中心とした、省エネ･省</a:t>
            </a:r>
            <a:r>
              <a:rPr lang="en-US" altLang="ja-JP" b="0" i="0" dirty="0" smtClean="0">
                <a:solidFill>
                  <a:prstClr val="black"/>
                </a:solidFill>
                <a:latin typeface="Meiryo UI" pitchFamily="50" charset="-128"/>
                <a:ea typeface="Meiryo UI" pitchFamily="50" charset="-128"/>
                <a:cs typeface="Meiryo UI" pitchFamily="50" charset="-128"/>
              </a:rPr>
              <a:t>CO2</a:t>
            </a:r>
            <a:r>
              <a:rPr lang="ja-JP" altLang="en-US" b="0" i="0" dirty="0" smtClean="0">
                <a:solidFill>
                  <a:prstClr val="black"/>
                </a:solidFill>
                <a:latin typeface="Meiryo UI" pitchFamily="50" charset="-128"/>
                <a:ea typeface="Meiryo UI" pitchFamily="50" charset="-128"/>
                <a:cs typeface="Meiryo UI" pitchFamily="50" charset="-128"/>
              </a:rPr>
              <a:t>･節電のアドバイスを行います。</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　　また</a:t>
            </a:r>
            <a:r>
              <a:rPr lang="ja-JP" altLang="en-US" b="0" i="0" dirty="0">
                <a:solidFill>
                  <a:prstClr val="black"/>
                </a:solidFill>
                <a:latin typeface="Meiryo UI" pitchFamily="50" charset="-128"/>
                <a:ea typeface="Meiryo UI" pitchFamily="50" charset="-128"/>
                <a:cs typeface="Meiryo UI" pitchFamily="50" charset="-128"/>
              </a:rPr>
              <a:t>、セミナーの開催やホームページによる</a:t>
            </a:r>
            <a:r>
              <a:rPr lang="ja-JP" altLang="en-US" b="0" i="0" dirty="0" smtClean="0">
                <a:solidFill>
                  <a:prstClr val="black"/>
                </a:solidFill>
                <a:latin typeface="Meiryo UI" pitchFamily="50" charset="-128"/>
                <a:ea typeface="Meiryo UI" pitchFamily="50" charset="-128"/>
                <a:cs typeface="Meiryo UI" pitchFamily="50" charset="-128"/>
              </a:rPr>
              <a:t>省エネ技術等の情報発信、商工会・</a:t>
            </a:r>
            <a:r>
              <a:rPr lang="ja-JP" altLang="en-US" b="0" i="0" dirty="0">
                <a:solidFill>
                  <a:prstClr val="black"/>
                </a:solidFill>
                <a:latin typeface="Meiryo UI" pitchFamily="50" charset="-128"/>
                <a:ea typeface="Meiryo UI" pitchFamily="50" charset="-128"/>
                <a:cs typeface="Meiryo UI" pitchFamily="50" charset="-128"/>
              </a:rPr>
              <a:t>商工会議所</a:t>
            </a:r>
            <a:r>
              <a:rPr lang="ja-JP" altLang="en-US" b="0" i="0" dirty="0" smtClean="0">
                <a:solidFill>
                  <a:prstClr val="black"/>
                </a:solidFill>
                <a:latin typeface="Meiryo UI" pitchFamily="50" charset="-128"/>
                <a:ea typeface="Meiryo UI" pitchFamily="50" charset="-128"/>
                <a:cs typeface="Meiryo UI" pitchFamily="50" charset="-128"/>
              </a:rPr>
              <a:t>や業界</a:t>
            </a:r>
            <a:r>
              <a:rPr lang="ja-JP" altLang="en-US" b="0" i="0" dirty="0">
                <a:solidFill>
                  <a:prstClr val="black"/>
                </a:solidFill>
                <a:latin typeface="Meiryo UI" pitchFamily="50" charset="-128"/>
                <a:ea typeface="Meiryo UI" pitchFamily="50" charset="-128"/>
                <a:cs typeface="Meiryo UI" pitchFamily="50" charset="-128"/>
              </a:rPr>
              <a:t>団体と連携</a:t>
            </a:r>
            <a:r>
              <a:rPr lang="ja-JP" altLang="en-US" b="0" i="0" dirty="0" smtClean="0">
                <a:solidFill>
                  <a:prstClr val="black"/>
                </a:solidFill>
                <a:latin typeface="Meiryo UI" pitchFamily="50" charset="-128"/>
                <a:ea typeface="Meiryo UI" pitchFamily="50" charset="-128"/>
                <a:cs typeface="Meiryo UI" pitchFamily="50" charset="-128"/>
              </a:rPr>
              <a:t>した省エネ施策の周知・</a:t>
            </a:r>
            <a:r>
              <a:rPr lang="en-US" altLang="ja-JP" b="0" i="0" dirty="0" smtClean="0">
                <a:solidFill>
                  <a:prstClr val="black"/>
                </a:solidFill>
                <a:latin typeface="Meiryo UI" pitchFamily="50" charset="-128"/>
                <a:ea typeface="Meiryo UI" pitchFamily="50" charset="-128"/>
                <a:cs typeface="Meiryo UI" pitchFamily="50" charset="-128"/>
              </a:rPr>
              <a:t>PR</a:t>
            </a:r>
            <a:r>
              <a:rPr lang="ja-JP" altLang="en-US" b="0" i="0" dirty="0" smtClean="0">
                <a:solidFill>
                  <a:prstClr val="black"/>
                </a:solidFill>
                <a:latin typeface="Meiryo UI" pitchFamily="50" charset="-128"/>
                <a:ea typeface="Meiryo UI" pitchFamily="50" charset="-128"/>
                <a:cs typeface="Meiryo UI" pitchFamily="50" charset="-128"/>
              </a:rPr>
              <a:t>を行います。さらに啓発イベントへの出展や、府民や中小事業者を対象とした出前講座の実施等により、省エネ</a:t>
            </a:r>
            <a:r>
              <a:rPr lang="ja-JP" altLang="en-US" b="0" i="0" dirty="0">
                <a:solidFill>
                  <a:prstClr val="black"/>
                </a:solidFill>
                <a:latin typeface="Meiryo UI" pitchFamily="50" charset="-128"/>
                <a:ea typeface="Meiryo UI" pitchFamily="50" charset="-128"/>
                <a:cs typeface="Meiryo UI" pitchFamily="50" charset="-128"/>
              </a:rPr>
              <a:t>・省</a:t>
            </a:r>
            <a:r>
              <a:rPr lang="en-US" altLang="ja-JP" b="0" i="0" dirty="0">
                <a:solidFill>
                  <a:prstClr val="black"/>
                </a:solidFill>
                <a:latin typeface="Meiryo UI" pitchFamily="50" charset="-128"/>
                <a:ea typeface="Meiryo UI" pitchFamily="50" charset="-128"/>
                <a:cs typeface="Meiryo UI" pitchFamily="50" charset="-128"/>
              </a:rPr>
              <a:t>CO2</a:t>
            </a:r>
            <a:r>
              <a:rPr lang="ja-JP" altLang="en-US" b="0" i="0" dirty="0">
                <a:solidFill>
                  <a:prstClr val="black"/>
                </a:solidFill>
                <a:latin typeface="Meiryo UI" pitchFamily="50" charset="-128"/>
                <a:ea typeface="Meiryo UI" pitchFamily="50" charset="-128"/>
                <a:cs typeface="Meiryo UI" pitchFamily="50" charset="-128"/>
              </a:rPr>
              <a:t>の取組みの</a:t>
            </a:r>
            <a:r>
              <a:rPr lang="ja-JP" altLang="en-US" b="0" i="0" dirty="0" smtClean="0">
                <a:solidFill>
                  <a:prstClr val="black"/>
                </a:solidFill>
                <a:latin typeface="Meiryo UI" pitchFamily="50" charset="-128"/>
                <a:ea typeface="Meiryo UI" pitchFamily="50" charset="-128"/>
                <a:cs typeface="Meiryo UI" pitchFamily="50" charset="-128"/>
              </a:rPr>
              <a:t>普及促進を図ります。</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13" name="テキスト ボックス 28"/>
          <p:cNvSpPr txBox="1">
            <a:spLocks noChangeArrowheads="1"/>
          </p:cNvSpPr>
          <p:nvPr/>
        </p:nvSpPr>
        <p:spPr bwMode="auto">
          <a:xfrm>
            <a:off x="288715" y="4803522"/>
            <a:ext cx="5096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◆大阪府立環境農林水産総合研究所等の専門</a:t>
            </a:r>
            <a:r>
              <a:rPr lang="ja-JP" altLang="en-US" b="0" i="0" dirty="0">
                <a:solidFill>
                  <a:prstClr val="black"/>
                </a:solidFill>
                <a:latin typeface="Meiryo UI" pitchFamily="50" charset="-128"/>
                <a:ea typeface="Meiryo UI" pitchFamily="50" charset="-128"/>
                <a:cs typeface="Meiryo UI" pitchFamily="50" charset="-128"/>
              </a:rPr>
              <a:t>機関が実施</a:t>
            </a:r>
            <a:r>
              <a:rPr lang="ja-JP" altLang="en-US" b="0" i="0" dirty="0" smtClean="0">
                <a:solidFill>
                  <a:prstClr val="black"/>
                </a:solidFill>
                <a:latin typeface="Meiryo UI" pitchFamily="50" charset="-128"/>
                <a:ea typeface="Meiryo UI" pitchFamily="50" charset="-128"/>
                <a:cs typeface="Meiryo UI" pitchFamily="50" charset="-128"/>
              </a:rPr>
              <a:t>する省エネ診断と連携して、中小事業者等への利用促進を図ります。</a:t>
            </a:r>
            <a:endParaRPr lang="ja-JP" altLang="en-US" b="0" i="0" dirty="0">
              <a:solidFill>
                <a:prstClr val="black"/>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6033120" y="5101676"/>
            <a:ext cx="3754846" cy="1495676"/>
            <a:chOff x="3628813" y="5111606"/>
            <a:chExt cx="3754846" cy="1495676"/>
          </a:xfrm>
        </p:grpSpPr>
        <p:sp>
          <p:nvSpPr>
            <p:cNvPr id="16" name="テキスト ボックス 136"/>
            <p:cNvSpPr txBox="1"/>
            <p:nvPr/>
          </p:nvSpPr>
          <p:spPr>
            <a:xfrm>
              <a:off x="3628813" y="5111606"/>
              <a:ext cx="1574643" cy="261610"/>
            </a:xfrm>
            <a:prstGeom prst="rect">
              <a:avLst/>
            </a:prstGeom>
            <a:noFill/>
          </p:spPr>
          <p:txBody>
            <a:bodyPr wrap="square" rtlCol="0">
              <a:spAutoFit/>
            </a:bodyPr>
            <a:lstStyle/>
            <a:p>
              <a:r>
                <a:rPr lang="ja-JP" altLang="en-US" sz="1100" dirty="0" smtClean="0">
                  <a:solidFill>
                    <a:prstClr val="black"/>
                  </a:solidFill>
                  <a:latin typeface="Meiryo UI" pitchFamily="50" charset="-128"/>
                  <a:ea typeface="Meiryo UI" pitchFamily="50" charset="-128"/>
                  <a:cs typeface="Meiryo UI" pitchFamily="50" charset="-128"/>
                </a:rPr>
                <a:t>＜省エネ診断のフロー＞</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7" name="角丸四角形 16"/>
            <p:cNvSpPr/>
            <p:nvPr/>
          </p:nvSpPr>
          <p:spPr>
            <a:xfrm>
              <a:off x="3875072" y="539054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a:solidFill>
                    <a:prstClr val="black"/>
                  </a:solidFill>
                  <a:latin typeface="Meiryo UI" pitchFamily="50" charset="-128"/>
                  <a:ea typeface="Meiryo UI" pitchFamily="50" charset="-128"/>
                  <a:cs typeface="Meiryo UI" pitchFamily="50" charset="-128"/>
                </a:rPr>
                <a:t>申込・事前調査</a:t>
              </a:r>
            </a:p>
          </p:txBody>
        </p:sp>
        <p:sp>
          <p:nvSpPr>
            <p:cNvPr id="18" name="角丸四角形 17"/>
            <p:cNvSpPr/>
            <p:nvPr/>
          </p:nvSpPr>
          <p:spPr>
            <a:xfrm>
              <a:off x="3875072" y="587727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prstClr val="black"/>
                  </a:solidFill>
                  <a:latin typeface="Meiryo UI" pitchFamily="50" charset="-128"/>
                  <a:ea typeface="Meiryo UI" pitchFamily="50" charset="-128"/>
                  <a:cs typeface="Meiryo UI" pitchFamily="50" charset="-128"/>
                </a:rPr>
                <a:t>現地</a:t>
              </a:r>
              <a:r>
                <a:rPr lang="ja-JP" altLang="en-US" sz="1100" dirty="0" smtClean="0">
                  <a:solidFill>
                    <a:prstClr val="black"/>
                  </a:solidFill>
                  <a:latin typeface="Meiryo UI" pitchFamily="50" charset="-128"/>
                  <a:ea typeface="Meiryo UI" pitchFamily="50" charset="-128"/>
                  <a:cs typeface="Meiryo UI" pitchFamily="50" charset="-128"/>
                </a:rPr>
                <a:t>調査</a:t>
              </a:r>
              <a:endParaRPr lang="ja-JP" altLang="en-US" sz="1100" dirty="0">
                <a:solidFill>
                  <a:prstClr val="black"/>
                </a:solidFill>
                <a:latin typeface="Meiryo UI" pitchFamily="50" charset="-128"/>
                <a:ea typeface="Meiryo UI" pitchFamily="50" charset="-128"/>
                <a:cs typeface="Meiryo UI" pitchFamily="50" charset="-128"/>
              </a:endParaRPr>
            </a:p>
          </p:txBody>
        </p:sp>
        <p:cxnSp>
          <p:nvCxnSpPr>
            <p:cNvPr id="19" name="直線矢印コネクタ 18"/>
            <p:cNvCxnSpPr>
              <a:stCxn id="17" idx="2"/>
              <a:endCxn id="18" idx="0"/>
            </p:cNvCxnSpPr>
            <p:nvPr/>
          </p:nvCxnSpPr>
          <p:spPr>
            <a:xfrm>
              <a:off x="4470589"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36"/>
            <p:cNvSpPr txBox="1"/>
            <p:nvPr/>
          </p:nvSpPr>
          <p:spPr>
            <a:xfrm>
              <a:off x="4996965" y="5399638"/>
              <a:ext cx="2317553" cy="246221"/>
            </a:xfrm>
            <a:prstGeom prst="rect">
              <a:avLst/>
            </a:prstGeom>
            <a:noFill/>
          </p:spPr>
          <p:txBody>
            <a:bodyPr wrap="square" rtlCol="0">
              <a:spAutoFit/>
            </a:bodyPr>
            <a:lstStyle/>
            <a:p>
              <a:r>
                <a:rPr lang="en-US" altLang="ja-JP" sz="1000" dirty="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エネルギー使用量、設備などの現況</a:t>
              </a:r>
              <a:r>
                <a:rPr lang="en-US" altLang="ja-JP" sz="1000" dirty="0">
                  <a:solidFill>
                    <a:prstClr val="black"/>
                  </a:solidFill>
                  <a:latin typeface="Meiryo UI" pitchFamily="50" charset="-128"/>
                  <a:ea typeface="Meiryo UI" pitchFamily="50" charset="-128"/>
                  <a:cs typeface="Meiryo UI" pitchFamily="50" charset="-128"/>
                </a:rPr>
                <a:t>)</a:t>
              </a:r>
            </a:p>
          </p:txBody>
        </p:sp>
        <p:sp>
          <p:nvSpPr>
            <p:cNvPr id="26" name="テキスト ボックス 136"/>
            <p:cNvSpPr txBox="1"/>
            <p:nvPr/>
          </p:nvSpPr>
          <p:spPr>
            <a:xfrm>
              <a:off x="5072774" y="6351131"/>
              <a:ext cx="1361401" cy="246221"/>
            </a:xfrm>
            <a:prstGeom prst="rect">
              <a:avLst/>
            </a:prstGeom>
            <a:noFill/>
          </p:spPr>
          <p:txBody>
            <a:bodyPr wrap="square" rtlCol="0">
              <a:spAutoFit/>
            </a:bodyPr>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提案項目の</a:t>
              </a:r>
              <a:r>
                <a:rPr lang="ja-JP" altLang="en-US" sz="1000" dirty="0" smtClean="0">
                  <a:solidFill>
                    <a:prstClr val="black"/>
                  </a:solidFill>
                  <a:latin typeface="Meiryo UI" pitchFamily="50" charset="-128"/>
                  <a:ea typeface="Meiryo UI" pitchFamily="50" charset="-128"/>
                  <a:cs typeface="Meiryo UI" pitchFamily="50" charset="-128"/>
                </a:rPr>
                <a:t>説明</a:t>
              </a:r>
              <a:r>
                <a:rPr lang="en-US" altLang="ja-JP" sz="1000" dirty="0" smtClean="0">
                  <a:solidFill>
                    <a:prstClr val="black"/>
                  </a:solidFill>
                  <a:latin typeface="Meiryo UI" pitchFamily="50" charset="-128"/>
                  <a:ea typeface="Meiryo UI" pitchFamily="50" charset="-128"/>
                  <a:cs typeface="Meiryo UI" pitchFamily="50" charset="-128"/>
                </a:rPr>
                <a:t>)</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40" name="角丸四角形 39"/>
            <p:cNvSpPr/>
            <p:nvPr/>
          </p:nvSpPr>
          <p:spPr>
            <a:xfrm>
              <a:off x="3875072" y="6336576"/>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smtClean="0">
                  <a:solidFill>
                    <a:prstClr val="black"/>
                  </a:solidFill>
                  <a:latin typeface="Meiryo UI" pitchFamily="50" charset="-128"/>
                  <a:ea typeface="Meiryo UI" pitchFamily="50" charset="-128"/>
                  <a:cs typeface="Meiryo UI" pitchFamily="50" charset="-128"/>
                </a:rPr>
                <a:t>診断結果</a:t>
              </a:r>
              <a:endParaRPr lang="ja-JP" altLang="en-US" sz="1100" dirty="0">
                <a:solidFill>
                  <a:prstClr val="black"/>
                </a:solidFill>
                <a:latin typeface="Meiryo UI" pitchFamily="50" charset="-128"/>
                <a:ea typeface="Meiryo UI" pitchFamily="50" charset="-128"/>
                <a:cs typeface="Meiryo UI" pitchFamily="50" charset="-128"/>
              </a:endParaRPr>
            </a:p>
          </p:txBody>
        </p:sp>
        <p:cxnSp>
          <p:nvCxnSpPr>
            <p:cNvPr id="41" name="直線矢印コネクタ 40"/>
            <p:cNvCxnSpPr>
              <a:stCxn id="18" idx="2"/>
            </p:cNvCxnSpPr>
            <p:nvPr/>
          </p:nvCxnSpPr>
          <p:spPr>
            <a:xfrm>
              <a:off x="4470589" y="6147978"/>
              <a:ext cx="0" cy="188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136"/>
            <p:cNvSpPr txBox="1"/>
            <p:nvPr/>
          </p:nvSpPr>
          <p:spPr>
            <a:xfrm>
              <a:off x="5066106" y="5877272"/>
              <a:ext cx="2317553" cy="246221"/>
            </a:xfrm>
            <a:prstGeom prst="rect">
              <a:avLst/>
            </a:prstGeom>
            <a:noFill/>
          </p:spPr>
          <p:txBody>
            <a:bodyPr wrap="square" rtlCol="0">
              <a:spAutoFit/>
            </a:bodyPr>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診断員</a:t>
              </a:r>
              <a:r>
                <a:rPr lang="ja-JP" altLang="en-US" sz="1000" dirty="0">
                  <a:solidFill>
                    <a:prstClr val="black"/>
                  </a:solidFill>
                  <a:latin typeface="Meiryo UI" pitchFamily="50" charset="-128"/>
                  <a:ea typeface="Meiryo UI" pitchFamily="50" charset="-128"/>
                  <a:cs typeface="Meiryo UI" pitchFamily="50" charset="-128"/>
                </a:rPr>
                <a:t>が訪問</a:t>
              </a:r>
              <a:r>
                <a:rPr lang="en-US" altLang="ja-JP" sz="1000" dirty="0">
                  <a:solidFill>
                    <a:prstClr val="black"/>
                  </a:solidFill>
                  <a:latin typeface="Meiryo UI" pitchFamily="50" charset="-128"/>
                  <a:ea typeface="Meiryo UI" pitchFamily="50" charset="-128"/>
                  <a:cs typeface="Meiryo UI" pitchFamily="50" charset="-128"/>
                </a:rPr>
                <a:t>)</a:t>
              </a:r>
            </a:p>
          </p:txBody>
        </p:sp>
        <p:sp>
          <p:nvSpPr>
            <p:cNvPr id="46" name="テキスト ボックス 136"/>
            <p:cNvSpPr txBox="1"/>
            <p:nvPr/>
          </p:nvSpPr>
          <p:spPr>
            <a:xfrm>
              <a:off x="4972017" y="6090355"/>
              <a:ext cx="1462158" cy="246221"/>
            </a:xfrm>
            <a:prstGeom prst="rect">
              <a:avLst/>
            </a:prstGeom>
            <a:noFill/>
          </p:spPr>
          <p:txBody>
            <a:bodyPr wrap="square" rtlCol="0">
              <a:spAutoFit/>
            </a:bodyPr>
            <a:lstStyle/>
            <a:p>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＜約</a:t>
              </a:r>
              <a:r>
                <a:rPr lang="en-US" altLang="ja-JP" sz="1000" dirty="0">
                  <a:solidFill>
                    <a:prstClr val="black"/>
                  </a:solidFill>
                  <a:latin typeface="Meiryo UI" pitchFamily="50" charset="-128"/>
                  <a:ea typeface="Meiryo UI" pitchFamily="50" charset="-128"/>
                  <a:cs typeface="Meiryo UI" pitchFamily="50" charset="-128"/>
                </a:rPr>
                <a:t>1</a:t>
              </a:r>
              <a:r>
                <a:rPr lang="ja-JP" altLang="en-US" sz="1000" dirty="0">
                  <a:solidFill>
                    <a:prstClr val="black"/>
                  </a:solidFill>
                  <a:latin typeface="Meiryo UI" pitchFamily="50" charset="-128"/>
                  <a:ea typeface="Meiryo UI" pitchFamily="50" charset="-128"/>
                  <a:cs typeface="Meiryo UI" pitchFamily="50" charset="-128"/>
                </a:rPr>
                <a:t>か</a:t>
              </a:r>
              <a:r>
                <a:rPr lang="ja-JP" altLang="en-US" sz="1000" dirty="0" smtClean="0">
                  <a:solidFill>
                    <a:prstClr val="black"/>
                  </a:solidFill>
                  <a:latin typeface="Meiryo UI" pitchFamily="50" charset="-128"/>
                  <a:ea typeface="Meiryo UI" pitchFamily="50" charset="-128"/>
                  <a:cs typeface="Meiryo UI" pitchFamily="50" charset="-128"/>
                </a:rPr>
                <a:t>月＞</a:t>
              </a:r>
              <a:endParaRPr lang="en-US" altLang="ja-JP" sz="1000" dirty="0">
                <a:solidFill>
                  <a:prstClr val="black"/>
                </a:solidFill>
                <a:latin typeface="Meiryo UI" pitchFamily="50" charset="-128"/>
                <a:ea typeface="Meiryo UI" pitchFamily="50" charset="-128"/>
                <a:cs typeface="Meiryo UI" pitchFamily="50" charset="-128"/>
              </a:endParaRPr>
            </a:p>
          </p:txBody>
        </p:sp>
      </p:grpSp>
      <p:sp>
        <p:nvSpPr>
          <p:cNvPr id="30" name="角丸四角形 29"/>
          <p:cNvSpPr/>
          <p:nvPr/>
        </p:nvSpPr>
        <p:spPr>
          <a:xfrm>
            <a:off x="1208584" y="620688"/>
            <a:ext cx="8549565" cy="653042"/>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エネルギー使用量等の「見える化」を進めるなど、省エネ型ライフスタイル･ビジネススタイルへの転換に向けた取組みを進め、省エネ機器・設備の導入及び住宅･建築物の省エネ化の取組みを促進します。</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31" name="角丸四角形 30"/>
          <p:cNvSpPr/>
          <p:nvPr/>
        </p:nvSpPr>
        <p:spPr>
          <a:xfrm>
            <a:off x="88626" y="702198"/>
            <a:ext cx="1119957"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21</a:t>
            </a:r>
            <a:endParaRPr lang="ja-JP" altLang="en-US" b="1" dirty="0">
              <a:solidFill>
                <a:prstClr val="white"/>
              </a:solidFill>
            </a:endParaRPr>
          </a:p>
        </p:txBody>
      </p:sp>
      <p:sp>
        <p:nvSpPr>
          <p:cNvPr id="37" name="角丸四角形 36"/>
          <p:cNvSpPr/>
          <p:nvPr/>
        </p:nvSpPr>
        <p:spPr>
          <a:xfrm>
            <a:off x="331448" y="4472645"/>
            <a:ext cx="2191235"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省エネ診断の利用促進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33" name="正方形/長方形 32"/>
          <p:cNvSpPr/>
          <p:nvPr/>
        </p:nvSpPr>
        <p:spPr>
          <a:xfrm>
            <a:off x="3703441" y="1645089"/>
            <a:ext cx="3763239"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テキスト ボックス 5"/>
          <p:cNvSpPr txBox="1"/>
          <p:nvPr/>
        </p:nvSpPr>
        <p:spPr>
          <a:xfrm>
            <a:off x="6000345" y="4002641"/>
            <a:ext cx="1009833" cy="153888"/>
          </a:xfrm>
          <a:prstGeom prst="rect">
            <a:avLst/>
          </a:prstGeom>
          <a:noFill/>
        </p:spPr>
        <p:txBody>
          <a:bodyPr wrap="square" lIns="0" tIns="0" rIns="0" bIns="0" rtlCol="0" anchor="ctr" anchorCtr="0">
            <a:spAutoFit/>
          </a:bodyP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セミナーのようす</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7896712" y="4007895"/>
            <a:ext cx="1411068" cy="153888"/>
          </a:xfrm>
          <a:prstGeom prst="rect">
            <a:avLst/>
          </a:prstGeom>
          <a:noFill/>
        </p:spPr>
        <p:txBody>
          <a:bodyPr wrap="square" lIns="0" tIns="0" rIns="0" bIns="0" rtlCol="0" anchor="ctr" anchorCtr="0">
            <a:spAutoFit/>
          </a:bodyP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啓発イベント出展のようす</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676151" y="3467386"/>
            <a:ext cx="3693064"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再掲］</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・セミナー開催、講演</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74</a:t>
            </a:r>
            <a:r>
              <a:rPr lang="ja-JP" altLang="en-US" sz="1000" dirty="0" smtClean="0">
                <a:solidFill>
                  <a:schemeClr val="tx1"/>
                </a:solidFill>
                <a:latin typeface="Meiryo UI" pitchFamily="50" charset="-128"/>
                <a:ea typeface="Meiryo UI" pitchFamily="50" charset="-128"/>
                <a:cs typeface="Meiryo UI" pitchFamily="50" charset="-128"/>
              </a:rPr>
              <a:t>回</a:t>
            </a:r>
            <a:r>
              <a:rPr lang="ja-JP" altLang="en-US" sz="1000" dirty="0">
                <a:solidFill>
                  <a:schemeClr val="tx1"/>
                </a:solidFill>
                <a:latin typeface="Meiryo UI" pitchFamily="50" charset="-128"/>
                <a:ea typeface="Meiryo UI" pitchFamily="50" charset="-128"/>
                <a:cs typeface="Meiryo UI" pitchFamily="50" charset="-128"/>
              </a:rPr>
              <a:t>　・事業者・団体訪問：</a:t>
            </a:r>
            <a:r>
              <a:rPr lang="en-US" altLang="ja-JP" sz="1000" dirty="0" smtClean="0">
                <a:solidFill>
                  <a:schemeClr val="tx1"/>
                </a:solidFill>
                <a:latin typeface="Meiryo UI" pitchFamily="50" charset="-128"/>
                <a:ea typeface="Meiryo UI" pitchFamily="50" charset="-128"/>
                <a:cs typeface="Meiryo UI" pitchFamily="50" charset="-128"/>
              </a:rPr>
              <a:t>241</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strike="sngStrike"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・啓発イベントへの出展：</a:t>
            </a:r>
            <a:r>
              <a:rPr lang="en-US" altLang="ja-JP" sz="1000" dirty="0" smtClean="0">
                <a:solidFill>
                  <a:schemeClr val="tx1"/>
                </a:solidFill>
                <a:latin typeface="Meiryo UI" pitchFamily="50" charset="-128"/>
                <a:ea typeface="Meiryo UI" pitchFamily="50" charset="-128"/>
                <a:cs typeface="Meiryo UI" pitchFamily="50" charset="-128"/>
              </a:rPr>
              <a:t>4</a:t>
            </a:r>
            <a:r>
              <a:rPr lang="ja-JP" altLang="en-US" sz="1000" dirty="0" smtClean="0">
                <a:solidFill>
                  <a:schemeClr val="tx1"/>
                </a:solidFill>
                <a:latin typeface="Meiryo UI" pitchFamily="50" charset="-128"/>
                <a:ea typeface="Meiryo UI" pitchFamily="50" charset="-128"/>
                <a:cs typeface="Meiryo UI" pitchFamily="50" charset="-128"/>
              </a:rPr>
              <a:t>回 </a:t>
            </a:r>
            <a:r>
              <a:rPr lang="ja-JP" altLang="en-US" sz="1000" dirty="0">
                <a:solidFill>
                  <a:schemeClr val="tx1"/>
                </a:solidFill>
                <a:latin typeface="Meiryo UI" pitchFamily="50" charset="-128"/>
                <a:ea typeface="Meiryo UI" pitchFamily="50" charset="-128"/>
                <a:cs typeface="Meiryo UI" pitchFamily="50" charset="-128"/>
              </a:rPr>
              <a:t>・チラシ配布</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81,000</a:t>
            </a:r>
            <a:r>
              <a:rPr lang="ja-JP" altLang="en-US" sz="1000" dirty="0">
                <a:solidFill>
                  <a:schemeClr val="tx1"/>
                </a:solidFill>
                <a:latin typeface="Meiryo UI" pitchFamily="50" charset="-128"/>
                <a:ea typeface="Meiryo UI" pitchFamily="50" charset="-128"/>
                <a:cs typeface="Meiryo UI" pitchFamily="50" charset="-128"/>
              </a:rPr>
              <a:t>部</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776536" y="5387732"/>
            <a:ext cx="2832527"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・受付件数　</a:t>
            </a:r>
            <a:r>
              <a:rPr lang="en-US" altLang="ja-JP" sz="1000" dirty="0">
                <a:solidFill>
                  <a:schemeClr val="tx1"/>
                </a:solidFill>
                <a:latin typeface="Meiryo UI" pitchFamily="50" charset="-128"/>
                <a:ea typeface="Meiryo UI" pitchFamily="50" charset="-128"/>
                <a:cs typeface="Meiryo UI" pitchFamily="50" charset="-128"/>
              </a:rPr>
              <a:t>67</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うち</a:t>
            </a:r>
            <a:r>
              <a:rPr lang="en-US" altLang="ja-JP" sz="1000" dirty="0">
                <a:solidFill>
                  <a:schemeClr val="tx1"/>
                </a:solidFill>
                <a:latin typeface="Meiryo UI" pitchFamily="50" charset="-128"/>
                <a:ea typeface="Meiryo UI" pitchFamily="50" charset="-128"/>
                <a:cs typeface="Meiryo UI" pitchFamily="50" charset="-128"/>
              </a:rPr>
              <a:t>54</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で実施済）</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電力消費削減提案量</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100</a:t>
            </a:r>
            <a:r>
              <a:rPr lang="ja-JP" altLang="en-US" sz="1000" dirty="0" smtClean="0">
                <a:solidFill>
                  <a:schemeClr val="tx1"/>
                </a:solidFill>
                <a:latin typeface="Meiryo UI" pitchFamily="50" charset="-128"/>
                <a:ea typeface="Meiryo UI" pitchFamily="50" charset="-128"/>
                <a:cs typeface="Meiryo UI" pitchFamily="50" charset="-128"/>
              </a:rPr>
              <a:t>万</a:t>
            </a:r>
            <a:r>
              <a:rPr lang="en-US" altLang="ja-JP" sz="1000" dirty="0">
                <a:solidFill>
                  <a:schemeClr val="tx1"/>
                </a:solidFill>
                <a:latin typeface="Meiryo UI" pitchFamily="50" charset="-128"/>
                <a:ea typeface="Meiryo UI" pitchFamily="50" charset="-128"/>
                <a:cs typeface="Meiryo UI" pitchFamily="50" charset="-128"/>
              </a:rPr>
              <a:t>kWh/</a:t>
            </a:r>
            <a:r>
              <a:rPr lang="ja-JP" altLang="en-US" sz="1000" dirty="0">
                <a:solidFill>
                  <a:schemeClr val="tx1"/>
                </a:solidFill>
                <a:latin typeface="Meiryo UI" pitchFamily="50" charset="-128"/>
                <a:ea typeface="Meiryo UI" pitchFamily="50" charset="-128"/>
                <a:cs typeface="Meiryo UI" pitchFamily="50" charset="-128"/>
              </a:rPr>
              <a:t>年</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報告済</a:t>
            </a:r>
            <a:r>
              <a:rPr lang="en-US" altLang="ja-JP" sz="1000" dirty="0" smtClean="0">
                <a:solidFill>
                  <a:schemeClr val="tx1"/>
                </a:solidFill>
                <a:latin typeface="Meiryo UI" pitchFamily="50" charset="-128"/>
                <a:ea typeface="Meiryo UI" pitchFamily="50" charset="-128"/>
                <a:cs typeface="Meiryo UI" pitchFamily="50" charset="-128"/>
              </a:rPr>
              <a:t>18</a:t>
            </a:r>
            <a:r>
              <a:rPr lang="ja-JP" altLang="en-US" sz="1000" dirty="0" smtClean="0">
                <a:solidFill>
                  <a:schemeClr val="tx1"/>
                </a:solidFill>
                <a:latin typeface="Meiryo UI" pitchFamily="50" charset="-128"/>
                <a:ea typeface="Meiryo UI" pitchFamily="50" charset="-128"/>
                <a:cs typeface="Meiryo UI" pitchFamily="50" charset="-128"/>
              </a:rPr>
              <a:t>件の</a:t>
            </a:r>
            <a:r>
              <a:rPr lang="ja-JP" altLang="en-US" sz="1000" dirty="0">
                <a:solidFill>
                  <a:schemeClr val="tx1"/>
                </a:solidFill>
                <a:latin typeface="Meiryo UI" pitchFamily="50" charset="-128"/>
                <a:ea typeface="Meiryo UI" pitchFamily="50" charset="-128"/>
                <a:cs typeface="Meiryo UI" pitchFamily="50" charset="-128"/>
              </a:rPr>
              <a:t>累計）</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70" y="2267831"/>
            <a:ext cx="2017776" cy="1706880"/>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073" y="2277762"/>
            <a:ext cx="1956654" cy="1706739"/>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568" y="5310235"/>
            <a:ext cx="1859973" cy="1278082"/>
          </a:xfrm>
          <a:prstGeom prst="rect">
            <a:avLst/>
          </a:prstGeom>
        </p:spPr>
      </p:pic>
    </p:spTree>
    <p:extLst>
      <p:ext uri="{BB962C8B-B14F-4D97-AF65-F5344CB8AC3E}">
        <p14:creationId xmlns:p14="http://schemas.microsoft.com/office/powerpoint/2010/main" val="1156265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TanakaHideno\Desktop\エネマネA2ol - コピー (2).a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1305" y="2258857"/>
            <a:ext cx="1018129" cy="1440000"/>
          </a:xfrm>
          <a:prstGeom prst="rect">
            <a:avLst/>
          </a:prstGeom>
          <a:noFill/>
          <a:ln w="1270">
            <a:solidFill>
              <a:schemeClr val="tx1"/>
            </a:solidFill>
            <a:prstDash val="solid"/>
          </a:ln>
          <a:extLst>
            <a:ext uri="{909E8E84-426E-40DD-AFC4-6F175D3DCCD1}">
              <a14:hiddenFill xmlns:a14="http://schemas.microsoft.com/office/drawing/2010/main">
                <a:solidFill>
                  <a:srgbClr val="FFFFFF"/>
                </a:solidFill>
              </a14:hiddenFill>
            </a:ext>
          </a:extLst>
        </p:spPr>
      </p:pic>
      <p:pic>
        <p:nvPicPr>
          <p:cNvPr id="1029" name="Picture 5" descr="D:\TanakaHideno\Desktop\EMSチラシVer.2_11_1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4972" y="3747027"/>
            <a:ext cx="1018131" cy="1440000"/>
          </a:xfrm>
          <a:prstGeom prst="rect">
            <a:avLst/>
          </a:prstGeom>
          <a:noFill/>
          <a:ln w="1270">
            <a:solidFill>
              <a:schemeClr val="tx1">
                <a:alpha val="90000"/>
              </a:schemeClr>
            </a:solidFill>
          </a:ln>
          <a:extLst>
            <a:ext uri="{909E8E84-426E-40DD-AFC4-6F175D3DCCD1}">
              <a14:hiddenFill xmlns:a14="http://schemas.microsoft.com/office/drawing/2010/main">
                <a:solidFill>
                  <a:srgbClr val="FFFFFF"/>
                </a:solidFill>
              </a14:hiddenFill>
            </a:ext>
          </a:extLst>
        </p:spPr>
      </p:pic>
      <p:pic>
        <p:nvPicPr>
          <p:cNvPr id="1030" name="Picture 6" descr="D:\TanakaHideno\Desktop\13_ヴァンサンク_1215.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1305" y="5246281"/>
            <a:ext cx="1018129" cy="1440000"/>
          </a:xfrm>
          <a:prstGeom prst="rect">
            <a:avLst/>
          </a:prstGeom>
          <a:noFill/>
          <a:ln w="1270">
            <a:solidFill>
              <a:schemeClr val="tx1"/>
            </a:solidFill>
          </a:ln>
          <a:extLst>
            <a:ext uri="{909E8E84-426E-40DD-AFC4-6F175D3DCCD1}">
              <a14:hiddenFill xmlns:a14="http://schemas.microsoft.com/office/drawing/2010/main">
                <a:solidFill>
                  <a:srgbClr val="FFFFFF"/>
                </a:solidFill>
              </a14:hiddenFill>
            </a:ext>
          </a:extLst>
        </p:spPr>
      </p:pic>
      <p:sp>
        <p:nvSpPr>
          <p:cNvPr id="101" name="円/楕円 100"/>
          <p:cNvSpPr>
            <a:spLocks noChangeAspect="1"/>
          </p:cNvSpPr>
          <p:nvPr/>
        </p:nvSpPr>
        <p:spPr bwMode="auto">
          <a:xfrm>
            <a:off x="6586168" y="4421797"/>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solidFill>
                <a:prstClr val="white"/>
              </a:solidFill>
              <a:latin typeface="HG創英ﾌﾟﾚｾﾞﾝｽEB" panose="02020809000000000000" pitchFamily="17" charset="-128"/>
              <a:ea typeface="HG創英ﾌﾟﾚｾﾞﾝｽEB" panose="02020809000000000000" pitchFamily="17"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latin typeface="Calibri"/>
                <a:ea typeface="HGP創英角ｺﾞｼｯｸUB" pitchFamily="50" charset="-128"/>
                <a:cs typeface="ＭＳ Ｐゴシック" charset="-128"/>
              </a:rPr>
              <a:t>　エネルギー</a:t>
            </a:r>
            <a:r>
              <a:rPr lang="ja-JP" altLang="en-US" sz="3200" dirty="0">
                <a:solidFill>
                  <a:prstClr val="white"/>
                </a:solidFill>
                <a:latin typeface="Calibri"/>
                <a:ea typeface="HGP創英角ｺﾞｼｯｸUB" pitchFamily="50" charset="-128"/>
                <a:cs typeface="ＭＳ Ｐゴシック" charset="-128"/>
              </a:rPr>
              <a:t>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22</a:t>
            </a:r>
            <a:endParaRPr lang="ja-JP" altLang="en-US" b="1" dirty="0">
              <a:solidFill>
                <a:prstClr val="white"/>
              </a:solidFill>
            </a:endParaRPr>
          </a:p>
        </p:txBody>
      </p:sp>
      <p:sp>
        <p:nvSpPr>
          <p:cNvPr id="16" name="角丸四角形 15"/>
          <p:cNvSpPr/>
          <p:nvPr/>
        </p:nvSpPr>
        <p:spPr>
          <a:xfrm>
            <a:off x="281581" y="764705"/>
            <a:ext cx="2461619" cy="31132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prstClr val="black"/>
                </a:solidFill>
                <a:latin typeface="Meiryo UI" pitchFamily="50" charset="-128"/>
                <a:ea typeface="Meiryo UI" pitchFamily="50" charset="-128"/>
                <a:cs typeface="Meiryo UI" pitchFamily="50" charset="-128"/>
              </a:rPr>
              <a:t>BEMS</a:t>
            </a:r>
            <a:r>
              <a:rPr lang="ja-JP" altLang="en-US" sz="1600" b="1" dirty="0">
                <a:solidFill>
                  <a:prstClr val="black"/>
                </a:solidFill>
                <a:latin typeface="Meiryo UI" pitchFamily="50" charset="-128"/>
                <a:ea typeface="Meiryo UI" pitchFamily="50" charset="-128"/>
                <a:cs typeface="Meiryo UI" pitchFamily="50" charset="-128"/>
              </a:rPr>
              <a:t>普及</a:t>
            </a:r>
            <a:r>
              <a:rPr lang="ja-JP" altLang="en-US" sz="1600" b="1" dirty="0" smtClean="0">
                <a:solidFill>
                  <a:prstClr val="black"/>
                </a:solidFill>
                <a:latin typeface="Meiryo UI" pitchFamily="50" charset="-128"/>
                <a:ea typeface="Meiryo UI" pitchFamily="50" charset="-128"/>
                <a:cs typeface="Meiryo UI" pitchFamily="50" charset="-128"/>
              </a:rPr>
              <a:t>啓発事業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51" name="テキスト ボックス 28"/>
          <p:cNvSpPr txBox="1">
            <a:spLocks noChangeArrowheads="1"/>
          </p:cNvSpPr>
          <p:nvPr/>
        </p:nvSpPr>
        <p:spPr bwMode="auto">
          <a:xfrm>
            <a:off x="251920" y="1509114"/>
            <a:ext cx="851714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◆需要家（中小事業者等）の</a:t>
            </a:r>
            <a:r>
              <a:rPr lang="ja-JP" altLang="en-US" b="0" i="0" dirty="0" smtClean="0">
                <a:latin typeface="Meiryo UI" pitchFamily="50" charset="-128"/>
                <a:ea typeface="Meiryo UI" pitchFamily="50" charset="-128"/>
                <a:cs typeface="Meiryo UI" pitchFamily="50" charset="-128"/>
              </a:rPr>
              <a:t>節電・省エネを</a:t>
            </a:r>
            <a:r>
              <a:rPr lang="ja-JP" altLang="en-US" b="0" i="0" dirty="0">
                <a:latin typeface="Meiryo UI" pitchFamily="50" charset="-128"/>
                <a:ea typeface="Meiryo UI" pitchFamily="50" charset="-128"/>
                <a:cs typeface="Meiryo UI" pitchFamily="50" charset="-128"/>
              </a:rPr>
              <a:t>促すため、電力需要のピークシフトや省エネの具体的な方法を提案する事業者を、「おおさか版</a:t>
            </a:r>
            <a:r>
              <a:rPr lang="en-US" altLang="ja-JP" b="0" i="0" dirty="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事業者」として登録し、需要家</a:t>
            </a:r>
            <a:r>
              <a:rPr lang="ja-JP" altLang="en-US" b="0" i="0" dirty="0" smtClean="0">
                <a:latin typeface="Meiryo UI" pitchFamily="50" charset="-128"/>
                <a:ea typeface="Meiryo UI" pitchFamily="50" charset="-128"/>
                <a:cs typeface="Meiryo UI" pitchFamily="50" charset="-128"/>
              </a:rPr>
              <a:t>と「おおさか版</a:t>
            </a:r>
            <a:r>
              <a:rPr lang="en-US" altLang="ja-JP" b="0" i="0" dirty="0" smtClean="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a:t>
            </a:r>
            <a:r>
              <a:rPr lang="ja-JP" altLang="en-US" b="0" i="0" dirty="0" smtClean="0">
                <a:latin typeface="Meiryo UI" pitchFamily="50" charset="-128"/>
                <a:ea typeface="Meiryo UI" pitchFamily="50" charset="-128"/>
                <a:cs typeface="Meiryo UI" pitchFamily="50" charset="-128"/>
              </a:rPr>
              <a:t>業者」の</a:t>
            </a:r>
            <a:r>
              <a:rPr lang="ja-JP" altLang="en-US" b="0" i="0" dirty="0">
                <a:latin typeface="Meiryo UI" pitchFamily="50" charset="-128"/>
                <a:ea typeface="Meiryo UI" pitchFamily="50" charset="-128"/>
                <a:cs typeface="Meiryo UI" pitchFamily="50" charset="-128"/>
              </a:rPr>
              <a:t>マッチングを図ります</a:t>
            </a:r>
            <a:r>
              <a:rPr lang="ja-JP" altLang="en-US" b="0" i="0" dirty="0" smtClean="0">
                <a:latin typeface="Meiryo UI" pitchFamily="50" charset="-128"/>
                <a:ea typeface="Meiryo UI" pitchFamily="50" charset="-128"/>
                <a:cs typeface="Meiryo UI" pitchFamily="50" charset="-128"/>
              </a:rPr>
              <a:t>。</a:t>
            </a:r>
            <a:endParaRPr lang="en-US" altLang="ja-JP" b="0" i="0" dirty="0">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latin typeface="Meiryo UI" pitchFamily="50" charset="-128"/>
                <a:ea typeface="Meiryo UI" pitchFamily="50" charset="-128"/>
                <a:cs typeface="Meiryo UI" pitchFamily="50" charset="-128"/>
              </a:rPr>
              <a:t>◆</a:t>
            </a:r>
            <a:r>
              <a:rPr lang="en-US" altLang="ja-JP" b="0" i="0" dirty="0" smtClean="0">
                <a:latin typeface="Meiryo UI" pitchFamily="50" charset="-128"/>
                <a:ea typeface="Meiryo UI" pitchFamily="50" charset="-128"/>
                <a:cs typeface="Meiryo UI" pitchFamily="50" charset="-128"/>
              </a:rPr>
              <a:t>BEMS</a:t>
            </a:r>
            <a:r>
              <a:rPr lang="ja-JP" altLang="en-US" b="0" i="0" dirty="0" smtClean="0">
                <a:latin typeface="Meiryo UI" pitchFamily="50" charset="-128"/>
                <a:ea typeface="Meiryo UI" pitchFamily="50" charset="-128"/>
                <a:cs typeface="Meiryo UI" pitchFamily="50" charset="-128"/>
              </a:rPr>
              <a:t>の一層の認知度向上のため、より</a:t>
            </a:r>
            <a:r>
              <a:rPr lang="ja-JP" altLang="en-US" b="0" dirty="0" smtClean="0">
                <a:latin typeface="Meiryo UI" pitchFamily="50" charset="-128"/>
                <a:ea typeface="Meiryo UI" pitchFamily="50" charset="-128"/>
                <a:cs typeface="Meiryo UI" pitchFamily="50" charset="-128"/>
              </a:rPr>
              <a:t>積極的</a:t>
            </a:r>
            <a:r>
              <a:rPr lang="ja-JP" altLang="en-US" b="0" dirty="0">
                <a:latin typeface="Meiryo UI" pitchFamily="50" charset="-128"/>
                <a:ea typeface="Meiryo UI" pitchFamily="50" charset="-128"/>
                <a:cs typeface="Meiryo UI" pitchFamily="50" charset="-128"/>
              </a:rPr>
              <a:t>なエネマネの情報発信を実施し</a:t>
            </a:r>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BEMS</a:t>
            </a:r>
            <a:r>
              <a:rPr lang="ja-JP" altLang="en-US" b="0" dirty="0">
                <a:latin typeface="Meiryo UI" pitchFamily="50" charset="-128"/>
                <a:ea typeface="Meiryo UI" pitchFamily="50" charset="-128"/>
                <a:cs typeface="Meiryo UI" pitchFamily="50" charset="-128"/>
              </a:rPr>
              <a:t>の導入促進を図り、中小事業者の省エネ・節電につなげます</a:t>
            </a:r>
            <a:r>
              <a:rPr lang="ja-JP" altLang="en-US" b="0" dirty="0" smtClean="0">
                <a:latin typeface="Meiryo UI" pitchFamily="50" charset="-128"/>
                <a:ea typeface="Meiryo UI" pitchFamily="50" charset="-128"/>
                <a:cs typeface="Meiryo UI" pitchFamily="50" charset="-128"/>
              </a:rPr>
              <a:t>。</a:t>
            </a:r>
            <a:endParaRPr lang="en-US" altLang="ja-JP" b="0" dirty="0" smtClean="0">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latin typeface="Meiryo UI" pitchFamily="50" charset="-128"/>
                <a:ea typeface="Meiryo UI" pitchFamily="50" charset="-128"/>
                <a:cs typeface="Meiryo UI" pitchFamily="50" charset="-128"/>
              </a:rPr>
              <a:t>（ 「ロゴ」の活用、「</a:t>
            </a:r>
            <a:r>
              <a:rPr lang="en-US" altLang="ja-JP" b="0" i="0" dirty="0">
                <a:latin typeface="Meiryo UI" pitchFamily="50" charset="-128"/>
                <a:ea typeface="Meiryo UI" pitchFamily="50" charset="-128"/>
                <a:cs typeface="Meiryo UI" pitchFamily="50" charset="-128"/>
              </a:rPr>
              <a:t>EMS</a:t>
            </a:r>
            <a:r>
              <a:rPr lang="ja-JP" altLang="en-US" b="0" i="0" dirty="0">
                <a:latin typeface="Meiryo UI" pitchFamily="50" charset="-128"/>
                <a:ea typeface="Meiryo UI" pitchFamily="50" charset="-128"/>
                <a:cs typeface="Meiryo UI" pitchFamily="50" charset="-128"/>
              </a:rPr>
              <a:t>導入事例集</a:t>
            </a:r>
            <a:r>
              <a:rPr lang="ja-JP" altLang="en-US" b="0" i="0" dirty="0" smtClean="0">
                <a:latin typeface="Meiryo UI" pitchFamily="50" charset="-128"/>
                <a:ea typeface="Meiryo UI" pitchFamily="50" charset="-128"/>
                <a:cs typeface="Meiryo UI" pitchFamily="50" charset="-128"/>
              </a:rPr>
              <a:t>」等啓発素材を</a:t>
            </a:r>
            <a:r>
              <a:rPr lang="ja-JP" altLang="en-US" b="0" i="0" dirty="0">
                <a:latin typeface="Meiryo UI" pitchFamily="50" charset="-128"/>
                <a:ea typeface="Meiryo UI" pitchFamily="50" charset="-128"/>
                <a:cs typeface="Meiryo UI" pitchFamily="50" charset="-128"/>
              </a:rPr>
              <a:t>活用</a:t>
            </a:r>
            <a:r>
              <a:rPr lang="ja-JP" altLang="en-US" b="0" i="0" dirty="0" smtClean="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セミナーの</a:t>
            </a:r>
            <a:r>
              <a:rPr lang="ja-JP" altLang="en-US" b="0" i="0" dirty="0" smtClean="0">
                <a:latin typeface="Meiryo UI" pitchFamily="50" charset="-128"/>
                <a:ea typeface="Meiryo UI" pitchFamily="50" charset="-128"/>
                <a:cs typeface="Meiryo UI" pitchFamily="50" charset="-128"/>
              </a:rPr>
              <a:t>開催、各種業界</a:t>
            </a:r>
            <a:r>
              <a:rPr lang="ja-JP" altLang="en-US" b="0" i="0" dirty="0">
                <a:latin typeface="Meiryo UI" pitchFamily="50" charset="-128"/>
                <a:ea typeface="Meiryo UI" pitchFamily="50" charset="-128"/>
                <a:cs typeface="Meiryo UI" pitchFamily="50" charset="-128"/>
              </a:rPr>
              <a:t>団体</a:t>
            </a:r>
            <a:r>
              <a:rPr lang="ja-JP" altLang="en-US" b="0" i="0" dirty="0" smtClean="0">
                <a:latin typeface="Meiryo UI" pitchFamily="50" charset="-128"/>
                <a:ea typeface="Meiryo UI" pitchFamily="50" charset="-128"/>
                <a:cs typeface="Meiryo UI" pitchFamily="50" charset="-128"/>
              </a:rPr>
              <a:t>と密に連携）</a:t>
            </a:r>
            <a:endParaRPr lang="en-US" altLang="ja-JP" b="0" i="0" dirty="0" smtClean="0">
              <a:latin typeface="Meiryo UI" pitchFamily="50" charset="-128"/>
              <a:ea typeface="Meiryo UI" pitchFamily="50" charset="-128"/>
              <a:cs typeface="Meiryo UI" pitchFamily="50" charset="-128"/>
            </a:endParaRPr>
          </a:p>
        </p:txBody>
      </p:sp>
      <p:sp>
        <p:nvSpPr>
          <p:cNvPr id="52" name="テキスト ボックス 51"/>
          <p:cNvSpPr txBox="1">
            <a:spLocks noChangeArrowheads="1"/>
          </p:cNvSpPr>
          <p:nvPr/>
        </p:nvSpPr>
        <p:spPr bwMode="auto">
          <a:xfrm>
            <a:off x="602730" y="1104046"/>
            <a:ext cx="66258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631825" indent="-631825" eaLnBrk="1" hangingPunct="1"/>
            <a:r>
              <a:rPr lang="en-US" altLang="ja-JP" sz="1100" b="0" i="0" dirty="0" smtClean="0">
                <a:solidFill>
                  <a:prstClr val="black"/>
                </a:solidFill>
                <a:latin typeface="Meiryo UI" pitchFamily="50" charset="-128"/>
                <a:ea typeface="Meiryo UI" pitchFamily="50" charset="-128"/>
                <a:cs typeface="Meiryo UI" pitchFamily="50" charset="-128"/>
              </a:rPr>
              <a:t>※BEMS</a:t>
            </a:r>
            <a:r>
              <a:rPr lang="ja-JP" altLang="en-US" sz="1100" b="0" i="0" dirty="0" smtClean="0">
                <a:solidFill>
                  <a:prstClr val="black"/>
                </a:solidFill>
                <a:latin typeface="Meiryo UI" pitchFamily="50" charset="-128"/>
                <a:ea typeface="Meiryo UI" pitchFamily="50" charset="-128"/>
                <a:cs typeface="Meiryo UI" pitchFamily="50" charset="-128"/>
              </a:rPr>
              <a:t>（ビルエネルギーマネジメントシステム）：</a:t>
            </a:r>
            <a:r>
              <a:rPr lang="ja-JP" altLang="en-US" sz="1100" b="0" i="0" dirty="0">
                <a:solidFill>
                  <a:prstClr val="black"/>
                </a:solidFill>
                <a:latin typeface="Meiryo UI" pitchFamily="50" charset="-128"/>
                <a:ea typeface="Meiryo UI" pitchFamily="50" charset="-128"/>
                <a:cs typeface="Meiryo UI" pitchFamily="50" charset="-128"/>
              </a:rPr>
              <a:t>ビルや工場等の</a:t>
            </a:r>
            <a:r>
              <a:rPr lang="ja-JP" altLang="en-US" sz="1100" b="0" i="0" dirty="0" smtClean="0">
                <a:solidFill>
                  <a:prstClr val="black"/>
                </a:solidFill>
                <a:latin typeface="Meiryo UI" pitchFamily="50" charset="-128"/>
                <a:ea typeface="Meiryo UI" pitchFamily="50" charset="-128"/>
                <a:cs typeface="Meiryo UI" pitchFamily="50" charset="-128"/>
              </a:rPr>
              <a:t>エネルギーの</a:t>
            </a:r>
            <a:r>
              <a:rPr lang="ja-JP" altLang="en-US" sz="1100" b="0" i="0" dirty="0">
                <a:solidFill>
                  <a:prstClr val="black"/>
                </a:solidFill>
                <a:latin typeface="Meiryo UI" pitchFamily="50" charset="-128"/>
                <a:ea typeface="Meiryo UI" pitchFamily="50" charset="-128"/>
                <a:cs typeface="Meiryo UI" pitchFamily="50" charset="-128"/>
              </a:rPr>
              <a:t>使用状況等</a:t>
            </a:r>
            <a:r>
              <a:rPr lang="ja-JP" altLang="en-US" sz="1100" b="0" i="0" dirty="0" smtClean="0">
                <a:solidFill>
                  <a:prstClr val="black"/>
                </a:solidFill>
                <a:latin typeface="Meiryo UI" pitchFamily="50" charset="-128"/>
                <a:ea typeface="Meiryo UI" pitchFamily="50" charset="-128"/>
                <a:cs typeface="Meiryo UI" pitchFamily="50" charset="-128"/>
              </a:rPr>
              <a:t>を「</a:t>
            </a:r>
            <a:r>
              <a:rPr lang="ja-JP" altLang="en-US" sz="1100" b="0" i="0" dirty="0">
                <a:solidFill>
                  <a:prstClr val="black"/>
                </a:solidFill>
                <a:latin typeface="Meiryo UI" pitchFamily="50" charset="-128"/>
                <a:ea typeface="Meiryo UI" pitchFamily="50" charset="-128"/>
                <a:cs typeface="Meiryo UI" pitchFamily="50" charset="-128"/>
              </a:rPr>
              <a:t>見える化」する</a:t>
            </a:r>
            <a:r>
              <a:rPr lang="ja-JP" altLang="en-US" sz="1100" b="0" i="0" dirty="0" smtClean="0">
                <a:solidFill>
                  <a:prstClr val="black"/>
                </a:solidFill>
                <a:latin typeface="Meiryo UI" pitchFamily="50" charset="-128"/>
                <a:ea typeface="Meiryo UI" pitchFamily="50" charset="-128"/>
                <a:cs typeface="Meiryo UI" pitchFamily="50" charset="-128"/>
              </a:rPr>
              <a:t>機器</a:t>
            </a:r>
            <a:endParaRPr lang="ja-JP" altLang="en-US" sz="1000" b="0" i="0" dirty="0">
              <a:solidFill>
                <a:prstClr val="black"/>
              </a:solidFill>
              <a:latin typeface="Meiryo UI" pitchFamily="50" charset="-128"/>
              <a:ea typeface="Meiryo UI" pitchFamily="50" charset="-128"/>
              <a:cs typeface="Meiryo UI" pitchFamily="50" charset="-128"/>
            </a:endParaRPr>
          </a:p>
        </p:txBody>
      </p:sp>
      <p:sp>
        <p:nvSpPr>
          <p:cNvPr id="79" name="角丸四角形 78"/>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5" name="正方形/長方形 54"/>
          <p:cNvSpPr/>
          <p:nvPr/>
        </p:nvSpPr>
        <p:spPr>
          <a:xfrm>
            <a:off x="7489855" y="867232"/>
            <a:ext cx="2176375" cy="5926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・登録事業者数：</a:t>
            </a:r>
            <a:r>
              <a:rPr lang="en-US" altLang="ja-JP" sz="1050" dirty="0" smtClean="0">
                <a:solidFill>
                  <a:schemeClr val="tx1"/>
                </a:solidFill>
                <a:latin typeface="Meiryo UI" pitchFamily="50" charset="-128"/>
                <a:ea typeface="Meiryo UI" pitchFamily="50" charset="-128"/>
                <a:cs typeface="Meiryo UI" pitchFamily="50" charset="-128"/>
              </a:rPr>
              <a:t>20</a:t>
            </a:r>
            <a:r>
              <a:rPr lang="ja-JP" altLang="en-US" sz="1050" dirty="0" smtClean="0">
                <a:solidFill>
                  <a:schemeClr val="tx1"/>
                </a:solidFill>
                <a:latin typeface="Meiryo UI" pitchFamily="50" charset="-128"/>
                <a:ea typeface="Meiryo UI" pitchFamily="50" charset="-128"/>
                <a:cs typeface="Meiryo UI" pitchFamily="50" charset="-128"/>
              </a:rPr>
              <a:t>社</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1" name="正方形/長方形 10"/>
          <p:cNvSpPr/>
          <p:nvPr/>
        </p:nvSpPr>
        <p:spPr>
          <a:xfrm>
            <a:off x="2869400" y="852171"/>
            <a:ext cx="3687220"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AutoShape 187"/>
          <p:cNvSpPr>
            <a:spLocks noChangeArrowheads="1"/>
          </p:cNvSpPr>
          <p:nvPr/>
        </p:nvSpPr>
        <p:spPr bwMode="auto">
          <a:xfrm>
            <a:off x="1380244" y="2844723"/>
            <a:ext cx="2018601" cy="323493"/>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300" b="1" dirty="0" smtClean="0">
                <a:solidFill>
                  <a:prstClr val="black"/>
                </a:solidFill>
                <a:ea typeface="HG丸ｺﾞｼｯｸM-PRO" pitchFamily="50" charset="-128"/>
              </a:rPr>
              <a:t>おおさか版</a:t>
            </a:r>
            <a:r>
              <a:rPr lang="en-US" altLang="ja-JP" sz="1300" b="1" dirty="0" smtClean="0">
                <a:solidFill>
                  <a:prstClr val="black"/>
                </a:solidFill>
                <a:ea typeface="HG丸ｺﾞｼｯｸM-PRO" pitchFamily="50" charset="-128"/>
              </a:rPr>
              <a:t>BEMS</a:t>
            </a:r>
            <a:r>
              <a:rPr lang="ja-JP" altLang="en-US" sz="1300" b="1" dirty="0" smtClean="0">
                <a:solidFill>
                  <a:prstClr val="black"/>
                </a:solidFill>
                <a:ea typeface="HG丸ｺﾞｼｯｸM-PRO" pitchFamily="50" charset="-128"/>
              </a:rPr>
              <a:t>事業者</a:t>
            </a:r>
            <a:endParaRPr lang="ja-JP" altLang="en-US" sz="1300" b="1" dirty="0">
              <a:solidFill>
                <a:prstClr val="black"/>
              </a:solidFill>
              <a:ea typeface="HG丸ｺﾞｼｯｸM-PRO" pitchFamily="50" charset="-128"/>
            </a:endParaRPr>
          </a:p>
        </p:txBody>
      </p:sp>
      <p:sp>
        <p:nvSpPr>
          <p:cNvPr id="97" name="AutoShape 187"/>
          <p:cNvSpPr>
            <a:spLocks noChangeArrowheads="1"/>
          </p:cNvSpPr>
          <p:nvPr/>
        </p:nvSpPr>
        <p:spPr bwMode="auto">
          <a:xfrm>
            <a:off x="5605802" y="2805359"/>
            <a:ext cx="2691900" cy="323493"/>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300" b="1" dirty="0" smtClean="0">
                <a:solidFill>
                  <a:prstClr val="black"/>
                </a:solidFill>
                <a:ea typeface="HG丸ｺﾞｼｯｸM-PRO" pitchFamily="50" charset="-128"/>
              </a:rPr>
              <a:t>BEMS</a:t>
            </a:r>
            <a:r>
              <a:rPr lang="ja-JP" altLang="en-US" sz="1300" b="1" dirty="0" smtClean="0">
                <a:solidFill>
                  <a:prstClr val="black"/>
                </a:solidFill>
                <a:ea typeface="HG丸ｺﾞｼｯｸM-PRO" pitchFamily="50" charset="-128"/>
              </a:rPr>
              <a:t>導入促進に向けた普及啓発</a:t>
            </a:r>
            <a:endParaRPr lang="ja-JP" altLang="en-US" sz="1300" b="1" dirty="0">
              <a:solidFill>
                <a:prstClr val="black"/>
              </a:solidFill>
              <a:ea typeface="HG丸ｺﾞｼｯｸM-PRO" pitchFamily="50" charset="-128"/>
            </a:endParaRPr>
          </a:p>
        </p:txBody>
      </p:sp>
      <p:sp>
        <p:nvSpPr>
          <p:cNvPr id="100" name="円/楕円 99"/>
          <p:cNvSpPr>
            <a:spLocks noChangeAspect="1"/>
          </p:cNvSpPr>
          <p:nvPr/>
        </p:nvSpPr>
        <p:spPr bwMode="auto">
          <a:xfrm>
            <a:off x="5864948" y="3260585"/>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prstClr val="white"/>
              </a:solidFill>
              <a:latin typeface="HG創英ﾌﾟﾚｾﾞﾝｽEB" panose="02020809000000000000" pitchFamily="17" charset="-128"/>
              <a:ea typeface="HG創英ﾌﾟﾚｾﾞﾝｽEB" panose="02020809000000000000" pitchFamily="17" charset="-128"/>
            </a:endParaRPr>
          </a:p>
        </p:txBody>
      </p:sp>
      <p:sp>
        <p:nvSpPr>
          <p:cNvPr id="102" name="円/楕円 101"/>
          <p:cNvSpPr>
            <a:spLocks noChangeAspect="1"/>
          </p:cNvSpPr>
          <p:nvPr/>
        </p:nvSpPr>
        <p:spPr bwMode="auto">
          <a:xfrm>
            <a:off x="5136197" y="4389898"/>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solidFill>
                <a:prstClr val="white"/>
              </a:solidFill>
              <a:latin typeface="HG創英ﾌﾟﾚｾﾞﾝｽEB" panose="02020809000000000000" pitchFamily="17" charset="-128"/>
              <a:ea typeface="HG創英ﾌﾟﾚｾﾞﾝｽEB" panose="02020809000000000000" pitchFamily="17" charset="-128"/>
            </a:endParaRPr>
          </a:p>
        </p:txBody>
      </p:sp>
      <p:sp>
        <p:nvSpPr>
          <p:cNvPr id="105" name="テキスト ボックス 71"/>
          <p:cNvSpPr txBox="1">
            <a:spLocks noChangeArrowheads="1"/>
          </p:cNvSpPr>
          <p:nvPr/>
        </p:nvSpPr>
        <p:spPr bwMode="auto">
          <a:xfrm>
            <a:off x="5864631" y="3686119"/>
            <a:ext cx="20143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smtClean="0">
                <a:solidFill>
                  <a:prstClr val="black"/>
                </a:solidFill>
                <a:latin typeface="HG創英ﾌﾟﾚｾﾞﾝｽEB" pitchFamily="17" charset="-128"/>
                <a:ea typeface="HG創英ﾌﾟﾚｾﾞﾝｽEB" pitchFamily="17" charset="-128"/>
              </a:rPr>
              <a:t>おおさか</a:t>
            </a:r>
            <a:endParaRPr lang="en-US" altLang="ja-JP" sz="1100" dirty="0" smtClean="0">
              <a:solidFill>
                <a:prstClr val="black"/>
              </a:solidFill>
              <a:latin typeface="HG創英ﾌﾟﾚｾﾞﾝｽEB" pitchFamily="17" charset="-128"/>
              <a:ea typeface="HG創英ﾌﾟﾚｾﾞﾝｽEB" pitchFamily="17" charset="-128"/>
            </a:endParaRPr>
          </a:p>
          <a:p>
            <a:pPr eaLnBrk="1" hangingPunct="1">
              <a:spcBef>
                <a:spcPct val="0"/>
              </a:spcBef>
              <a:buFontTx/>
              <a:buNone/>
            </a:pPr>
            <a:r>
              <a:rPr lang="ja-JP" altLang="en-US" sz="1100" dirty="0" smtClean="0">
                <a:solidFill>
                  <a:prstClr val="black"/>
                </a:solidFill>
                <a:latin typeface="HG創英ﾌﾟﾚｾﾞﾝｽEB" pitchFamily="17" charset="-128"/>
                <a:ea typeface="HG創英ﾌﾟﾚｾﾞﾝｽEB" pitchFamily="17" charset="-128"/>
              </a:rPr>
              <a:t>スマートエネルギーセンター</a:t>
            </a:r>
            <a:endParaRPr lang="ja-JP" altLang="en-US" sz="1100" dirty="0">
              <a:solidFill>
                <a:prstClr val="black"/>
              </a:solidFill>
              <a:latin typeface="HG創英ﾌﾟﾚｾﾞﾝｽEB" pitchFamily="17" charset="-128"/>
              <a:ea typeface="HG創英ﾌﾟﾚｾﾞﾝｽEB" pitchFamily="17" charset="-128"/>
            </a:endParaRPr>
          </a:p>
        </p:txBody>
      </p:sp>
      <p:sp>
        <p:nvSpPr>
          <p:cNvPr id="106" name="テキスト ボックス 72"/>
          <p:cNvSpPr txBox="1">
            <a:spLocks noChangeArrowheads="1"/>
          </p:cNvSpPr>
          <p:nvPr/>
        </p:nvSpPr>
        <p:spPr bwMode="auto">
          <a:xfrm>
            <a:off x="5122655" y="5664675"/>
            <a:ext cx="14414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100" dirty="0" smtClean="0">
                <a:solidFill>
                  <a:prstClr val="black"/>
                </a:solidFill>
                <a:latin typeface="HG創英ﾌﾟﾚｾﾞﾝｽEB" pitchFamily="17" charset="-128"/>
                <a:ea typeface="HG創英ﾌﾟﾚｾﾞﾝｽEB" pitchFamily="17" charset="-128"/>
              </a:rPr>
              <a:t>おおさか版</a:t>
            </a:r>
            <a:endParaRPr lang="en-US" altLang="ja-JP" sz="1100" dirty="0" smtClean="0">
              <a:solidFill>
                <a:prstClr val="black"/>
              </a:solidFill>
              <a:latin typeface="HG創英ﾌﾟﾚｾﾞﾝｽEB" pitchFamily="17" charset="-128"/>
              <a:ea typeface="HG創英ﾌﾟﾚｾﾞﾝｽEB" pitchFamily="17" charset="-128"/>
            </a:endParaRPr>
          </a:p>
          <a:p>
            <a:pPr algn="ctr" eaLnBrk="1" hangingPunct="1">
              <a:spcBef>
                <a:spcPct val="0"/>
              </a:spcBef>
              <a:buFontTx/>
              <a:buNone/>
            </a:pPr>
            <a:r>
              <a:rPr lang="ja-JP" altLang="en-US" sz="1100" dirty="0">
                <a:solidFill>
                  <a:prstClr val="black"/>
                </a:solidFill>
                <a:latin typeface="HG創英ﾌﾟﾚｾﾞﾝｽEB" pitchFamily="17" charset="-128"/>
                <a:ea typeface="HG創英ﾌﾟﾚｾﾞﾝｽEB" pitchFamily="17" charset="-128"/>
              </a:rPr>
              <a:t>ＢＥＭＳ</a:t>
            </a:r>
            <a:r>
              <a:rPr lang="ja-JP" altLang="en-US" sz="1100" dirty="0" smtClean="0">
                <a:solidFill>
                  <a:prstClr val="black"/>
                </a:solidFill>
                <a:latin typeface="HG創英ﾌﾟﾚｾﾞﾝｽEB" pitchFamily="17" charset="-128"/>
                <a:ea typeface="HG創英ﾌﾟﾚｾﾞﾝｽEB" pitchFamily="17" charset="-128"/>
              </a:rPr>
              <a:t>事</a:t>
            </a:r>
            <a:r>
              <a:rPr lang="ja-JP" altLang="en-US" sz="1100" dirty="0">
                <a:solidFill>
                  <a:prstClr val="black"/>
                </a:solidFill>
                <a:latin typeface="HG創英ﾌﾟﾚｾﾞﾝｽEB" pitchFamily="17" charset="-128"/>
                <a:ea typeface="HG創英ﾌﾟﾚｾﾞﾝｽEB" pitchFamily="17" charset="-128"/>
              </a:rPr>
              <a:t>業者</a:t>
            </a:r>
          </a:p>
        </p:txBody>
      </p:sp>
      <p:sp>
        <p:nvSpPr>
          <p:cNvPr id="107" name="テキスト ボックス 73"/>
          <p:cNvSpPr txBox="1">
            <a:spLocks noChangeArrowheads="1"/>
          </p:cNvSpPr>
          <p:nvPr/>
        </p:nvSpPr>
        <p:spPr bwMode="auto">
          <a:xfrm>
            <a:off x="7495326" y="5728985"/>
            <a:ext cx="1441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100" dirty="0">
                <a:solidFill>
                  <a:prstClr val="black"/>
                </a:solidFill>
                <a:latin typeface="HG創英ﾌﾟﾚｾﾞﾝｽEB" pitchFamily="17" charset="-128"/>
                <a:ea typeface="HG創英ﾌﾟﾚｾﾞﾝｽEB" pitchFamily="17" charset="-128"/>
              </a:rPr>
              <a:t>事業者</a:t>
            </a:r>
          </a:p>
        </p:txBody>
      </p:sp>
      <p:sp>
        <p:nvSpPr>
          <p:cNvPr id="108" name="右矢印 107"/>
          <p:cNvSpPr/>
          <p:nvPr/>
        </p:nvSpPr>
        <p:spPr>
          <a:xfrm rot="3732064">
            <a:off x="7157781" y="4215401"/>
            <a:ext cx="392113" cy="257175"/>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sp>
        <p:nvSpPr>
          <p:cNvPr id="109" name="右矢印 108"/>
          <p:cNvSpPr/>
          <p:nvPr/>
        </p:nvSpPr>
        <p:spPr>
          <a:xfrm>
            <a:off x="6410863" y="5724669"/>
            <a:ext cx="1322338" cy="254000"/>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110" name="直線矢印コネクタ 109"/>
          <p:cNvCxnSpPr/>
          <p:nvPr/>
        </p:nvCxnSpPr>
        <p:spPr>
          <a:xfrm>
            <a:off x="8037488" y="4702268"/>
            <a:ext cx="377825" cy="741362"/>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a:off x="7910488" y="4773705"/>
            <a:ext cx="342900" cy="6731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7767613" y="4845143"/>
            <a:ext cx="304800" cy="601662"/>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7640613" y="4905468"/>
            <a:ext cx="287338" cy="56515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7519963" y="4951505"/>
            <a:ext cx="265113" cy="519113"/>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7407251" y="5013418"/>
            <a:ext cx="233362" cy="4572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nvGrpSpPr>
          <p:cNvPr id="116" name="グループ化 13"/>
          <p:cNvGrpSpPr>
            <a:grpSpLocks/>
          </p:cNvGrpSpPr>
          <p:nvPr/>
        </p:nvGrpSpPr>
        <p:grpSpPr bwMode="auto">
          <a:xfrm rot="-1664396">
            <a:off x="7191202" y="4465102"/>
            <a:ext cx="976312" cy="382587"/>
            <a:chOff x="7074272" y="5301208"/>
            <a:chExt cx="975072" cy="381709"/>
          </a:xfrm>
        </p:grpSpPr>
        <p:sp>
          <p:nvSpPr>
            <p:cNvPr id="117" name="角丸四角形 116"/>
            <p:cNvSpPr/>
            <p:nvPr/>
          </p:nvSpPr>
          <p:spPr>
            <a:xfrm>
              <a:off x="7091571" y="5301208"/>
              <a:ext cx="855453" cy="381709"/>
            </a:xfrm>
            <a:prstGeom prst="roundRect">
              <a:avLst/>
            </a:prstGeom>
            <a:gradFill>
              <a:gsLst>
                <a:gs pos="0">
                  <a:srgbClr val="4F81BD">
                    <a:shade val="51000"/>
                    <a:satMod val="130000"/>
                    <a:alpha val="57000"/>
                  </a:srgbClr>
                </a:gs>
                <a:gs pos="80000">
                  <a:srgbClr val="4F81BD">
                    <a:shade val="93000"/>
                    <a:satMod val="130000"/>
                  </a:srgbClr>
                </a:gs>
                <a:gs pos="100000">
                  <a:srgbClr val="4F81BD">
                    <a:shade val="94000"/>
                    <a:satMod val="135000"/>
                  </a:srgbClr>
                </a:gs>
              </a:gsLst>
              <a:lin ang="2700000" scaled="1"/>
            </a:gradFill>
            <a:ln>
              <a:noFill/>
              <a:tailEnd type="triangle"/>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prstClr val="black"/>
                </a:solidFill>
              </a:endParaRPr>
            </a:p>
          </p:txBody>
        </p:sp>
        <p:sp>
          <p:nvSpPr>
            <p:cNvPr id="118" name="テキスト ボックス 76"/>
            <p:cNvSpPr txBox="1">
              <a:spLocks noChangeArrowheads="1"/>
            </p:cNvSpPr>
            <p:nvPr/>
          </p:nvSpPr>
          <p:spPr bwMode="auto">
            <a:xfrm>
              <a:off x="7074272" y="5353468"/>
              <a:ext cx="975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smtClean="0">
                  <a:solidFill>
                    <a:prstClr val="white"/>
                  </a:solidFill>
                  <a:latin typeface="HG創英ﾌﾟﾚｾﾞﾝｽEB" pitchFamily="17" charset="-128"/>
                  <a:ea typeface="HG創英ﾌﾟﾚｾﾞﾝｽEB" pitchFamily="17" charset="-128"/>
                </a:rPr>
                <a:t>業界団体</a:t>
              </a:r>
              <a:endParaRPr lang="ja-JP" altLang="en-US" sz="1400" dirty="0">
                <a:solidFill>
                  <a:prstClr val="white"/>
                </a:solidFill>
                <a:latin typeface="HG創英ﾌﾟﾚｾﾞﾝｽEB" pitchFamily="17" charset="-128"/>
                <a:ea typeface="HG創英ﾌﾟﾚｾﾞﾝｽEB" pitchFamily="17" charset="-128"/>
              </a:endParaRPr>
            </a:p>
          </p:txBody>
        </p:sp>
      </p:grpSp>
      <p:sp>
        <p:nvSpPr>
          <p:cNvPr id="119" name="左右矢印 118"/>
          <p:cNvSpPr/>
          <p:nvPr/>
        </p:nvSpPr>
        <p:spPr>
          <a:xfrm rot="17990256">
            <a:off x="5428755" y="4778213"/>
            <a:ext cx="1762820" cy="258417"/>
          </a:xfrm>
          <a:prstGeom prst="leftRightArrow">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16200000" scaled="1"/>
            <a:tileRect/>
          </a:gradFill>
          <a:ln w="9525"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kern="0">
              <a:solidFill>
                <a:prstClr val="white"/>
              </a:solidFill>
            </a:endParaRPr>
          </a:p>
        </p:txBody>
      </p:sp>
      <p:sp>
        <p:nvSpPr>
          <p:cNvPr id="120" name="テキスト ボックス 103"/>
          <p:cNvSpPr txBox="1">
            <a:spLocks noChangeArrowheads="1"/>
          </p:cNvSpPr>
          <p:nvPr/>
        </p:nvSpPr>
        <p:spPr bwMode="auto">
          <a:xfrm>
            <a:off x="5051819" y="4525079"/>
            <a:ext cx="14934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prstClr val="black"/>
                </a:solidFill>
                <a:latin typeface="ＭＳ Ｐゴシック"/>
                <a:ea typeface="ＭＳ Ｐゴシック"/>
              </a:rPr>
              <a:t>●</a:t>
            </a:r>
            <a:r>
              <a:rPr lang="ja-JP" altLang="en-US" sz="1000" dirty="0" smtClean="0">
                <a:solidFill>
                  <a:prstClr val="black"/>
                </a:solidFill>
                <a:latin typeface="ＭＳ Ｐゴシック"/>
                <a:ea typeface="ＭＳ Ｐゴシック"/>
              </a:rPr>
              <a:t>登録・公表、連携</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smtClean="0">
                <a:solidFill>
                  <a:prstClr val="black"/>
                </a:solidFill>
                <a:latin typeface="ＭＳ Ｐゴシック"/>
                <a:ea typeface="ＭＳ Ｐゴシック"/>
              </a:rPr>
              <a:t>　・販促</a:t>
            </a:r>
            <a:r>
              <a:rPr lang="ja-JP" altLang="en-US" sz="1000" dirty="0">
                <a:solidFill>
                  <a:prstClr val="black"/>
                </a:solidFill>
                <a:latin typeface="ＭＳ Ｐゴシック"/>
                <a:ea typeface="ＭＳ Ｐゴシック"/>
              </a:rPr>
              <a:t>資料</a:t>
            </a:r>
            <a:r>
              <a:rPr lang="ja-JP" altLang="en-US" sz="1000" dirty="0" smtClean="0">
                <a:solidFill>
                  <a:prstClr val="black"/>
                </a:solidFill>
                <a:latin typeface="ＭＳ Ｐゴシック"/>
                <a:ea typeface="ＭＳ Ｐゴシック"/>
              </a:rPr>
              <a:t>提供</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smtClean="0">
                <a:solidFill>
                  <a:prstClr val="black"/>
                </a:solidFill>
                <a:latin typeface="ＭＳ Ｐゴシック"/>
                <a:ea typeface="ＭＳ Ｐゴシック"/>
              </a:rPr>
              <a:t>　・実績報告</a:t>
            </a:r>
            <a:endParaRPr lang="ja-JP" altLang="en-US" sz="1000" dirty="0">
              <a:solidFill>
                <a:prstClr val="black"/>
              </a:solidFill>
              <a:latin typeface="ＭＳ Ｐゴシック"/>
              <a:ea typeface="ＭＳ Ｐゴシック"/>
            </a:endParaRPr>
          </a:p>
        </p:txBody>
      </p:sp>
      <p:sp>
        <p:nvSpPr>
          <p:cNvPr id="121" name="テキスト ボックス 99"/>
          <p:cNvSpPr txBox="1">
            <a:spLocks noChangeArrowheads="1"/>
          </p:cNvSpPr>
          <p:nvPr/>
        </p:nvSpPr>
        <p:spPr bwMode="auto">
          <a:xfrm>
            <a:off x="6410863" y="6054869"/>
            <a:ext cx="1580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●周知</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提案・営業</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・ポスター</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チラシ</a:t>
            </a:r>
            <a:r>
              <a:rPr lang="ja-JP" altLang="en-US" sz="1000" dirty="0">
                <a:solidFill>
                  <a:srgbClr val="000000"/>
                </a:solidFill>
                <a:latin typeface="Calibri" pitchFamily="34" charset="0"/>
              </a:rPr>
              <a:t> </a:t>
            </a:r>
            <a:r>
              <a:rPr lang="ja-JP" altLang="en-US" sz="1000" dirty="0" smtClean="0">
                <a:solidFill>
                  <a:srgbClr val="000000"/>
                </a:solidFill>
                <a:latin typeface="Calibri" pitchFamily="34" charset="0"/>
              </a:rPr>
              <a:t>他</a:t>
            </a:r>
            <a:endParaRPr lang="en-US" altLang="ja-JP" sz="1000" dirty="0">
              <a:solidFill>
                <a:srgbClr val="000000"/>
              </a:solidFill>
              <a:latin typeface="Calibri" pitchFamily="34" charset="0"/>
            </a:endParaRPr>
          </a:p>
        </p:txBody>
      </p:sp>
      <p:grpSp>
        <p:nvGrpSpPr>
          <p:cNvPr id="39" name="グループ化 38"/>
          <p:cNvGrpSpPr>
            <a:grpSpLocks noChangeAspect="1"/>
          </p:cNvGrpSpPr>
          <p:nvPr/>
        </p:nvGrpSpPr>
        <p:grpSpPr>
          <a:xfrm>
            <a:off x="2778693" y="3212589"/>
            <a:ext cx="2440941" cy="1488960"/>
            <a:chOff x="4903953" y="6552844"/>
            <a:chExt cx="2597283" cy="1584325"/>
          </a:xfrm>
        </p:grpSpPr>
        <p:pic>
          <p:nvPicPr>
            <p:cNvPr id="4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0136" y="6552844"/>
              <a:ext cx="24511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角丸四角形 40"/>
            <p:cNvSpPr/>
            <p:nvPr/>
          </p:nvSpPr>
          <p:spPr>
            <a:xfrm rot="19878094">
              <a:off x="5773901" y="7125180"/>
              <a:ext cx="1414590" cy="290838"/>
            </a:xfrm>
            <a:prstGeom prst="roundRect">
              <a:avLst>
                <a:gd name="adj" fmla="val 40430"/>
              </a:avLst>
            </a:prstGeom>
            <a:noFill/>
            <a:ln w="19050">
              <a:solidFill>
                <a:srgbClr val="F54D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テキスト ボックス 41"/>
            <p:cNvSpPr txBox="1"/>
            <p:nvPr/>
          </p:nvSpPr>
          <p:spPr>
            <a:xfrm>
              <a:off x="4903953" y="7068141"/>
              <a:ext cx="1501483" cy="291519"/>
            </a:xfrm>
            <a:prstGeom prst="rect">
              <a:avLst/>
            </a:prstGeom>
            <a:noFill/>
          </p:spPr>
          <p:txBody>
            <a:bodyPr wrap="square" lIns="94256" tIns="47128" rIns="94256" bIns="47128" rtlCol="0">
              <a:spAutoFit/>
            </a:bodyPr>
            <a:lstStyle/>
            <a:p>
              <a:r>
                <a:rPr lang="ja-JP" altLang="en-US" sz="1000" dirty="0" smtClean="0">
                  <a:solidFill>
                    <a:srgbClr val="F54DE9"/>
                  </a:solidFill>
                  <a:latin typeface="HGP創英ﾌﾟﾚｾﾞﾝｽEB" panose="02020800000000000000" pitchFamily="18" charset="-128"/>
                  <a:ea typeface="HGP創英ﾌﾟﾚｾﾞﾝｽEB" panose="02020800000000000000" pitchFamily="18" charset="-128"/>
                </a:rPr>
                <a:t>電気使用量の抑制</a:t>
              </a:r>
              <a:endParaRPr lang="en-US" altLang="ja-JP" sz="1000" dirty="0" smtClean="0">
                <a:solidFill>
                  <a:srgbClr val="F54DE9"/>
                </a:solidFill>
                <a:latin typeface="HGP創英ﾌﾟﾚｾﾞﾝｽEB" panose="02020800000000000000" pitchFamily="18" charset="-128"/>
                <a:ea typeface="HGP創英ﾌﾟﾚｾﾞﾝｽEB" panose="02020800000000000000" pitchFamily="18" charset="-128"/>
              </a:endParaRPr>
            </a:p>
          </p:txBody>
        </p:sp>
        <p:sp>
          <p:nvSpPr>
            <p:cNvPr id="43" name="テキスト ボックス 42"/>
            <p:cNvSpPr txBox="1"/>
            <p:nvPr/>
          </p:nvSpPr>
          <p:spPr>
            <a:xfrm>
              <a:off x="4908239" y="6631305"/>
              <a:ext cx="1596931" cy="291519"/>
            </a:xfrm>
            <a:prstGeom prst="rect">
              <a:avLst/>
            </a:prstGeom>
            <a:noFill/>
          </p:spPr>
          <p:txBody>
            <a:bodyPr wrap="square" lIns="94256" tIns="47128" rIns="94256" bIns="47128" rtlCol="0">
              <a:spAutoFit/>
            </a:bodyPr>
            <a:lstStyle/>
            <a:p>
              <a:r>
                <a:rPr lang="ja-JP" altLang="en-US" sz="1000" dirty="0" smtClean="0">
                  <a:solidFill>
                    <a:srgbClr val="029405"/>
                  </a:solidFill>
                  <a:latin typeface="HGP創英ﾌﾟﾚｾﾞﾝｽEB" panose="02020800000000000000" pitchFamily="18" charset="-128"/>
                  <a:ea typeface="HGP創英ﾌﾟﾚｾﾞﾝｽEB" panose="02020800000000000000" pitchFamily="18" charset="-128"/>
                </a:rPr>
                <a:t>　　契約電力の抑制</a:t>
              </a:r>
              <a:endParaRPr lang="en-US" altLang="ja-JP" sz="1000" dirty="0" smtClean="0">
                <a:solidFill>
                  <a:srgbClr val="029405"/>
                </a:solidFill>
                <a:latin typeface="HGP創英ﾌﾟﾚｾﾞﾝｽEB" panose="02020800000000000000" pitchFamily="18" charset="-128"/>
                <a:ea typeface="HGP創英ﾌﾟﾚｾﾞﾝｽEB" panose="02020800000000000000" pitchFamily="18" charset="-128"/>
              </a:endParaRPr>
            </a:p>
          </p:txBody>
        </p:sp>
        <p:cxnSp>
          <p:nvCxnSpPr>
            <p:cNvPr id="44" name="直線コネクタ 43"/>
            <p:cNvCxnSpPr/>
            <p:nvPr/>
          </p:nvCxnSpPr>
          <p:spPr>
            <a:xfrm flipH="1">
              <a:off x="6152418" y="6676840"/>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6152418" y="6838022"/>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216475" y="6676840"/>
              <a:ext cx="0" cy="172752"/>
            </a:xfrm>
            <a:prstGeom prst="straightConnector1">
              <a:avLst/>
            </a:prstGeom>
            <a:ln w="15875">
              <a:solidFill>
                <a:srgbClr val="00B050"/>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a:grpSpLocks noChangeAspect="1"/>
          </p:cNvGrpSpPr>
          <p:nvPr/>
        </p:nvGrpSpPr>
        <p:grpSpPr>
          <a:xfrm>
            <a:off x="3357867" y="4240869"/>
            <a:ext cx="1737318" cy="769239"/>
            <a:chOff x="9576135" y="2572047"/>
            <a:chExt cx="2195257" cy="972000"/>
          </a:xfrm>
        </p:grpSpPr>
        <p:grpSp>
          <p:nvGrpSpPr>
            <p:cNvPr id="49" name="グループ化 48"/>
            <p:cNvGrpSpPr/>
            <p:nvPr/>
          </p:nvGrpSpPr>
          <p:grpSpPr>
            <a:xfrm>
              <a:off x="9576135" y="2746997"/>
              <a:ext cx="1291773" cy="790500"/>
              <a:chOff x="3327122" y="4722124"/>
              <a:chExt cx="1291773" cy="790500"/>
            </a:xfrm>
          </p:grpSpPr>
          <p:pic>
            <p:nvPicPr>
              <p:cNvPr id="53" name="Picture 7"/>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0001" t="22422" r="9990" b="11078"/>
              <a:stretch/>
            </p:blipFill>
            <p:spPr bwMode="auto">
              <a:xfrm>
                <a:off x="3353223" y="4722124"/>
                <a:ext cx="1265672" cy="7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テキスト ボックス 53"/>
              <p:cNvSpPr txBox="1">
                <a:spLocks noChangeAspect="1"/>
              </p:cNvSpPr>
              <p:nvPr/>
            </p:nvSpPr>
            <p:spPr>
              <a:xfrm>
                <a:off x="3327122" y="4803311"/>
                <a:ext cx="1144650" cy="505574"/>
              </a:xfrm>
              <a:prstGeom prst="rect">
                <a:avLst/>
              </a:prstGeom>
              <a:noFill/>
            </p:spPr>
            <p:txBody>
              <a:bodyPr wrap="square" rtlCol="0">
                <a:spAutoFit/>
                <a:scene3d>
                  <a:camera prst="orthographicFront"/>
                  <a:lightRig rig="threePt" dir="t">
                    <a:rot lat="0" lon="0" rev="0"/>
                  </a:lightRig>
                </a:scene3d>
                <a:sp3d>
                  <a:bevelT w="0" h="0"/>
                  <a:bevelB w="0" h="0"/>
                </a:sp3d>
              </a:bodyPr>
              <a:lstStyle/>
              <a:p>
                <a:r>
                  <a:rPr lang="ja-JP" altLang="en-US" sz="1000" b="1" i="1" dirty="0" smtClean="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rPr>
                  <a:t>・運用改善</a:t>
                </a:r>
                <a:endParaRPr lang="en-US" altLang="ja-JP" sz="1000" b="1" i="1" dirty="0" smtClean="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endParaRPr>
              </a:p>
              <a:p>
                <a:r>
                  <a:rPr lang="ja-JP" altLang="en-US" sz="1000" b="1" i="1" dirty="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rPr>
                  <a:t>・</a:t>
                </a:r>
                <a:r>
                  <a:rPr lang="ja-JP" altLang="en-US" sz="1000" b="1" i="1" dirty="0" smtClean="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rPr>
                  <a:t>削減提案</a:t>
                </a:r>
                <a:endParaRPr lang="ja-JP" altLang="en-US" sz="1000" b="1" i="1" dirty="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endParaRPr>
              </a:p>
            </p:txBody>
          </p:sp>
        </p:grpSp>
        <p:pic>
          <p:nvPicPr>
            <p:cNvPr id="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73228" y="2572047"/>
              <a:ext cx="1298164"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7" name="図 56" descr="MC900434847[1]"/>
          <p:cNvPicPr>
            <a:picLocks noChangeAspect="1"/>
          </p:cNvPicPr>
          <p:nvPr/>
        </p:nvPicPr>
        <p:blipFill rotWithShape="1">
          <a:blip r:embed="rId10">
            <a:extLst>
              <a:ext uri="{28A0092B-C50C-407E-A947-70E740481C1C}">
                <a14:useLocalDpi xmlns:a14="http://schemas.microsoft.com/office/drawing/2010/main" val="0"/>
              </a:ext>
            </a:extLst>
          </a:blip>
          <a:srcRect r="11165"/>
          <a:stretch/>
        </p:blipFill>
        <p:spPr bwMode="auto">
          <a:xfrm>
            <a:off x="162034" y="4482956"/>
            <a:ext cx="1827691" cy="2057400"/>
          </a:xfrm>
          <a:prstGeom prst="rect">
            <a:avLst/>
          </a:prstGeom>
          <a:noFill/>
        </p:spPr>
      </p:pic>
      <p:pic>
        <p:nvPicPr>
          <p:cNvPr id="4" name="Picture 2" descr="D:\TanakaHideno\Desktop\図1.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351" r="4248"/>
          <a:stretch/>
        </p:blipFill>
        <p:spPr bwMode="auto">
          <a:xfrm>
            <a:off x="419238" y="4824473"/>
            <a:ext cx="1316240" cy="1450119"/>
          </a:xfrm>
          <a:prstGeom prst="rect">
            <a:avLst/>
          </a:prstGeom>
          <a:noFill/>
          <a:extLst>
            <a:ext uri="{909E8E84-426E-40DD-AFC4-6F175D3DCCD1}">
              <a14:hiddenFill xmlns:a14="http://schemas.microsoft.com/office/drawing/2010/main">
                <a:solidFill>
                  <a:srgbClr val="FFFFFF"/>
                </a:solidFill>
              </a14:hiddenFill>
            </a:ext>
          </a:extLst>
        </p:spPr>
      </p:pic>
      <p:sp>
        <p:nvSpPr>
          <p:cNvPr id="5" name="四角形吹き出し 4"/>
          <p:cNvSpPr/>
          <p:nvPr/>
        </p:nvSpPr>
        <p:spPr>
          <a:xfrm>
            <a:off x="400369" y="4769502"/>
            <a:ext cx="1332000" cy="1509059"/>
          </a:xfrm>
          <a:prstGeom prst="wedgeRectCallout">
            <a:avLst>
              <a:gd name="adj1" fmla="val 81523"/>
              <a:gd name="adj2" fmla="val -3618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9" name="Picture 9" descr="D:\TanakaHideno\Desktop\画像\bunseki01_09.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79368" y="4644941"/>
            <a:ext cx="801386" cy="80138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7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24499" y="5390093"/>
            <a:ext cx="1194149" cy="90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19238" y="3945992"/>
            <a:ext cx="2261516" cy="477054"/>
          </a:xfrm>
          <a:prstGeom prst="rect">
            <a:avLst/>
          </a:prstGeom>
          <a:noFill/>
        </p:spPr>
        <p:txBody>
          <a:bodyPr wrap="square" rtlCol="0">
            <a:spAutoFit/>
          </a:bodyPr>
          <a:lstStyle/>
          <a:p>
            <a:pPr algn="ctr"/>
            <a:r>
              <a:rPr lang="ja-JP" altLang="en-US" sz="1300" b="1" dirty="0">
                <a:solidFill>
                  <a:prstClr val="black"/>
                </a:solidFill>
              </a:rPr>
              <a:t>＜</a:t>
            </a:r>
            <a:r>
              <a:rPr lang="en-US" altLang="ja-JP" sz="1300" b="1" dirty="0" smtClean="0">
                <a:solidFill>
                  <a:prstClr val="black"/>
                </a:solidFill>
              </a:rPr>
              <a:t>BEMS </a:t>
            </a:r>
            <a:r>
              <a:rPr lang="ja-JP" altLang="en-US" sz="1300" b="1" dirty="0" smtClean="0">
                <a:solidFill>
                  <a:prstClr val="black"/>
                </a:solidFill>
              </a:rPr>
              <a:t>の提供＞</a:t>
            </a:r>
            <a:endParaRPr lang="en-US" altLang="ja-JP" sz="1300" b="1" dirty="0" smtClean="0">
              <a:solidFill>
                <a:prstClr val="black"/>
              </a:solidFill>
            </a:endParaRPr>
          </a:p>
          <a:p>
            <a:pPr algn="ctr"/>
            <a:r>
              <a:rPr lang="ja-JP" altLang="en-US" sz="1200" dirty="0">
                <a:solidFill>
                  <a:prstClr val="black"/>
                </a:solidFill>
              </a:rPr>
              <a:t>エネルギー</a:t>
            </a:r>
            <a:r>
              <a:rPr lang="ja-JP" altLang="en-US" sz="1200" dirty="0" smtClean="0">
                <a:solidFill>
                  <a:prstClr val="black"/>
                </a:solidFill>
              </a:rPr>
              <a:t>消費量を「</a:t>
            </a:r>
            <a:r>
              <a:rPr lang="ja-JP" altLang="en-US" sz="1200" dirty="0">
                <a:solidFill>
                  <a:prstClr val="black"/>
                </a:solidFill>
              </a:rPr>
              <a:t>見える化</a:t>
            </a:r>
            <a:r>
              <a:rPr lang="ja-JP" altLang="en-US" sz="1200" dirty="0" smtClean="0">
                <a:solidFill>
                  <a:prstClr val="black"/>
                </a:solidFill>
              </a:rPr>
              <a:t>」</a:t>
            </a:r>
            <a:endParaRPr lang="ja-JP" altLang="en-US" sz="1200" dirty="0">
              <a:solidFill>
                <a:prstClr val="black"/>
              </a:solidFill>
            </a:endParaRPr>
          </a:p>
        </p:txBody>
      </p:sp>
      <p:sp>
        <p:nvSpPr>
          <p:cNvPr id="7" name="加算記号 6"/>
          <p:cNvSpPr/>
          <p:nvPr/>
        </p:nvSpPr>
        <p:spPr>
          <a:xfrm>
            <a:off x="2608127" y="4672579"/>
            <a:ext cx="510988" cy="455245"/>
          </a:xfrm>
          <a:prstGeom prst="mathPlus">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テキスト ボックス 61"/>
          <p:cNvSpPr txBox="1"/>
          <p:nvPr/>
        </p:nvSpPr>
        <p:spPr>
          <a:xfrm>
            <a:off x="3142142" y="5014566"/>
            <a:ext cx="1652726" cy="477054"/>
          </a:xfrm>
          <a:prstGeom prst="rect">
            <a:avLst/>
          </a:prstGeom>
          <a:noFill/>
        </p:spPr>
        <p:txBody>
          <a:bodyPr wrap="square" rtlCol="0">
            <a:spAutoFit/>
          </a:bodyPr>
          <a:lstStyle/>
          <a:p>
            <a:pPr algn="ctr"/>
            <a:r>
              <a:rPr lang="ja-JP" altLang="en-US" sz="1300" b="1" dirty="0" smtClean="0">
                <a:solidFill>
                  <a:prstClr val="black"/>
                </a:solidFill>
              </a:rPr>
              <a:t>＜省エネサポート＞</a:t>
            </a:r>
            <a:endParaRPr lang="en-US" altLang="ja-JP" sz="1300" b="1" dirty="0" smtClean="0">
              <a:solidFill>
                <a:prstClr val="black"/>
              </a:solidFill>
            </a:endParaRPr>
          </a:p>
          <a:p>
            <a:pPr algn="ctr"/>
            <a:r>
              <a:rPr lang="ja-JP" altLang="en-US" sz="1200" dirty="0" smtClean="0">
                <a:solidFill>
                  <a:prstClr val="black"/>
                </a:solidFill>
              </a:rPr>
              <a:t>現状分析、省エネ提案</a:t>
            </a:r>
            <a:endParaRPr lang="ja-JP" altLang="en-US" sz="1200" dirty="0">
              <a:solidFill>
                <a:prstClr val="black"/>
              </a:solidFill>
            </a:endParaRPr>
          </a:p>
        </p:txBody>
      </p:sp>
      <p:sp>
        <p:nvSpPr>
          <p:cNvPr id="122" name="テキスト ボックス 99"/>
          <p:cNvSpPr txBox="1">
            <a:spLocks noChangeArrowheads="1"/>
          </p:cNvSpPr>
          <p:nvPr/>
        </p:nvSpPr>
        <p:spPr bwMode="auto">
          <a:xfrm>
            <a:off x="7664053" y="3684885"/>
            <a:ext cx="1282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●周知</a:t>
            </a:r>
            <a:r>
              <a:rPr lang="ja-JP" altLang="en-US" sz="1000" dirty="0">
                <a:solidFill>
                  <a:srgbClr val="000000"/>
                </a:solidFill>
                <a:latin typeface="Calibri" pitchFamily="34" charset="0"/>
              </a:rPr>
              <a:t>・啓発</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・ロゴ</a:t>
            </a:r>
            <a:r>
              <a:rPr lang="ja-JP" altLang="en-US" sz="1000" dirty="0">
                <a:solidFill>
                  <a:srgbClr val="000000"/>
                </a:solidFill>
                <a:latin typeface="Calibri" pitchFamily="34" charset="0"/>
              </a:rPr>
              <a:t>活用</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・ポスター</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チラシ、</a:t>
            </a:r>
            <a:endParaRPr lang="en-US" altLang="ja-JP" sz="1000" dirty="0" smtClean="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ＨＰ、事例集 他</a:t>
            </a:r>
            <a:endParaRPr lang="en-US" altLang="ja-JP" sz="1000" dirty="0">
              <a:solidFill>
                <a:srgbClr val="000000"/>
              </a:solidFill>
              <a:latin typeface="Calibri" pitchFamily="34" charset="0"/>
            </a:endParaRPr>
          </a:p>
        </p:txBody>
      </p:sp>
      <p:pic>
        <p:nvPicPr>
          <p:cNvPr id="1026" name="Picture 2" descr="E:\LIB\エネルギー政策課\◇04＿事業\01＿スマC\21 BEMS\素材集\ems_logo\ems_logo\EMS_基本ロゴ.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30024" y="4924374"/>
            <a:ext cx="715328"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592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11814" y="596900"/>
            <a:ext cx="9649072" cy="61468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51" name="角丸四角形 50"/>
          <p:cNvSpPr/>
          <p:nvPr/>
        </p:nvSpPr>
        <p:spPr>
          <a:xfrm>
            <a:off x="351085" y="1303098"/>
            <a:ext cx="3115447"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エネルギーに</a:t>
            </a:r>
            <a:r>
              <a:rPr lang="ja-JP" altLang="en-US" sz="1400" b="1" dirty="0">
                <a:solidFill>
                  <a:prstClr val="black"/>
                </a:solidFill>
                <a:latin typeface="Meiryo UI" pitchFamily="50" charset="-128"/>
                <a:ea typeface="Meiryo UI" pitchFamily="50" charset="-128"/>
                <a:cs typeface="Meiryo UI" pitchFamily="50" charset="-128"/>
              </a:rPr>
              <a:t>関する出前</a:t>
            </a:r>
            <a:r>
              <a:rPr lang="ja-JP" altLang="en-US" sz="1400" b="1" dirty="0" smtClean="0">
                <a:solidFill>
                  <a:prstClr val="black"/>
                </a:solidFill>
                <a:latin typeface="Meiryo UI" pitchFamily="50" charset="-128"/>
                <a:ea typeface="Meiryo UI" pitchFamily="50" charset="-128"/>
                <a:cs typeface="Meiryo UI" pitchFamily="50" charset="-128"/>
              </a:rPr>
              <a:t>講座等の実施</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52" name="テキスト ボックス 2"/>
          <p:cNvSpPr txBox="1">
            <a:spLocks noChangeArrowheads="1"/>
          </p:cNvSpPr>
          <p:nvPr/>
        </p:nvSpPr>
        <p:spPr bwMode="auto">
          <a:xfrm>
            <a:off x="344488" y="1736229"/>
            <a:ext cx="472863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◆小学校、自治会等に対して、民間企業や団体等が</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実施する環境</a:t>
            </a: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エネルギー）関連の教育プログラムや</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教材を、ホームページ等で広く情報発信</a:t>
            </a:r>
            <a:r>
              <a:rPr lang="ja-JP" altLang="en-US" sz="1300" dirty="0">
                <a:solidFill>
                  <a:prstClr val="black"/>
                </a:solidFill>
                <a:latin typeface="Meiryo UI" pitchFamily="50" charset="-128"/>
                <a:ea typeface="Meiryo UI" pitchFamily="50" charset="-128"/>
                <a:cs typeface="Meiryo UI" pitchFamily="50" charset="-128"/>
              </a:rPr>
              <a:t>し、</a:t>
            </a:r>
            <a:r>
              <a:rPr lang="ja-JP" altLang="en-US" sz="1300" dirty="0" smtClean="0">
                <a:solidFill>
                  <a:prstClr val="black"/>
                </a:solidFill>
                <a:latin typeface="Meiryo UI" pitchFamily="50" charset="-128"/>
                <a:ea typeface="Meiryo UI" pitchFamily="50" charset="-128"/>
                <a:cs typeface="Meiryo UI" pitchFamily="50" charset="-128"/>
              </a:rPr>
              <a:t>再生可能</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エネルギー、省エネ・節電に関する知識向上を図ります。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◆また、府・市が作成した環境</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エネルギー）や省エネに関する</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冊子を学校等に配布し、要望に応じて出前講座を行います。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13" name="円/楕円 12"/>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23</a:t>
            </a:r>
            <a:endParaRPr lang="ja-JP" altLang="en-US" b="1" dirty="0">
              <a:solidFill>
                <a:prstClr val="white"/>
              </a:solidFill>
            </a:endParaRPr>
          </a:p>
        </p:txBody>
      </p:sp>
      <p:sp>
        <p:nvSpPr>
          <p:cNvPr id="14" name="テキスト ボックス 28"/>
          <p:cNvSpPr txBox="1">
            <a:spLocks noChangeArrowheads="1"/>
          </p:cNvSpPr>
          <p:nvPr/>
        </p:nvSpPr>
        <p:spPr bwMode="auto">
          <a:xfrm>
            <a:off x="288662" y="5221952"/>
            <a:ext cx="398542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◆事業者等</a:t>
            </a:r>
            <a:r>
              <a:rPr lang="ja-JP" altLang="en-US" b="0" i="0" dirty="0" smtClean="0">
                <a:solidFill>
                  <a:prstClr val="black"/>
                </a:solidFill>
                <a:latin typeface="Meiryo UI" pitchFamily="50" charset="-128"/>
                <a:ea typeface="Meiryo UI" pitchFamily="50" charset="-128"/>
                <a:cs typeface="Meiryo UI" pitchFamily="50" charset="-128"/>
              </a:rPr>
              <a:t>の省エネ</a:t>
            </a:r>
            <a:r>
              <a:rPr lang="ja-JP" altLang="en-US" b="0" i="0" dirty="0">
                <a:solidFill>
                  <a:prstClr val="black"/>
                </a:solidFill>
                <a:latin typeface="Meiryo UI" pitchFamily="50" charset="-128"/>
                <a:ea typeface="Meiryo UI" pitchFamily="50" charset="-128"/>
                <a:cs typeface="Meiryo UI" pitchFamily="50" charset="-128"/>
              </a:rPr>
              <a:t>・節電推進をサポートするため、府立環境農林水産総合</a:t>
            </a:r>
            <a:r>
              <a:rPr lang="ja-JP" altLang="en-US" b="0" i="0" dirty="0" smtClean="0">
                <a:solidFill>
                  <a:prstClr val="black"/>
                </a:solidFill>
                <a:latin typeface="Meiryo UI" pitchFamily="50" charset="-128"/>
                <a:ea typeface="Meiryo UI" pitchFamily="50" charset="-128"/>
                <a:cs typeface="Meiryo UI" pitchFamily="50" charset="-128"/>
              </a:rPr>
              <a:t>研究所等と</a:t>
            </a:r>
            <a:r>
              <a:rPr lang="ja-JP" altLang="en-US" b="0" i="0" dirty="0">
                <a:solidFill>
                  <a:prstClr val="black"/>
                </a:solidFill>
                <a:latin typeface="Meiryo UI" pitchFamily="50" charset="-128"/>
                <a:ea typeface="Meiryo UI" pitchFamily="50" charset="-128"/>
                <a:cs typeface="Meiryo UI" pitchFamily="50" charset="-128"/>
              </a:rPr>
              <a:t>連携</a:t>
            </a:r>
            <a:r>
              <a:rPr lang="ja-JP" altLang="en-US" b="0" i="0" dirty="0" smtClean="0">
                <a:solidFill>
                  <a:prstClr val="black"/>
                </a:solidFill>
                <a:latin typeface="Meiryo UI" pitchFamily="50" charset="-128"/>
                <a:ea typeface="Meiryo UI" pitchFamily="50" charset="-128"/>
                <a:cs typeface="Meiryo UI" pitchFamily="50" charset="-128"/>
              </a:rPr>
              <a:t>して、事</a:t>
            </a:r>
            <a:r>
              <a:rPr lang="ja-JP" altLang="en-US" b="0" i="0" dirty="0">
                <a:solidFill>
                  <a:prstClr val="black"/>
                </a:solidFill>
                <a:latin typeface="Meiryo UI" pitchFamily="50" charset="-128"/>
                <a:ea typeface="Meiryo UI" pitchFamily="50" charset="-128"/>
                <a:cs typeface="Meiryo UI" pitchFamily="50" charset="-128"/>
              </a:rPr>
              <a:t>業者団体等で実施</a:t>
            </a:r>
            <a:r>
              <a:rPr lang="ja-JP" altLang="en-US" b="0" i="0" dirty="0" smtClean="0">
                <a:solidFill>
                  <a:prstClr val="black"/>
                </a:solidFill>
                <a:latin typeface="Meiryo UI" pitchFamily="50" charset="-128"/>
                <a:ea typeface="Meiryo UI" pitchFamily="50" charset="-128"/>
                <a:cs typeface="Meiryo UI" pitchFamily="50" charset="-128"/>
              </a:rPr>
              <a:t>するセミナー等</a:t>
            </a:r>
            <a:r>
              <a:rPr lang="ja-JP" altLang="en-US" b="0" i="0" dirty="0">
                <a:solidFill>
                  <a:prstClr val="black"/>
                </a:solidFill>
                <a:latin typeface="Meiryo UI" pitchFamily="50" charset="-128"/>
                <a:ea typeface="Meiryo UI" pitchFamily="50" charset="-128"/>
                <a:cs typeface="Meiryo UI" pitchFamily="50" charset="-128"/>
              </a:rPr>
              <a:t>へ</a:t>
            </a:r>
            <a:r>
              <a:rPr lang="ja-JP" altLang="en-US" b="0" i="0" dirty="0" smtClean="0">
                <a:solidFill>
                  <a:prstClr val="black"/>
                </a:solidFill>
                <a:latin typeface="Meiryo UI" pitchFamily="50" charset="-128"/>
                <a:ea typeface="Meiryo UI" pitchFamily="50" charset="-128"/>
                <a:cs typeface="Meiryo UI" pitchFamily="50" charset="-128"/>
              </a:rPr>
              <a:t>無料で講師を派遣します。</a:t>
            </a:r>
            <a:endParaRPr lang="ja-JP" altLang="en-US" b="0" i="0" dirty="0">
              <a:solidFill>
                <a:prstClr val="black"/>
              </a:solidFill>
              <a:latin typeface="Meiryo UI" pitchFamily="50" charset="-128"/>
              <a:ea typeface="Meiryo UI" pitchFamily="50" charset="-128"/>
              <a:cs typeface="Meiryo UI" pitchFamily="50" charset="-128"/>
            </a:endParaRPr>
          </a:p>
        </p:txBody>
      </p:sp>
      <p:sp>
        <p:nvSpPr>
          <p:cNvPr id="16" name="角丸四角形 15"/>
          <p:cNvSpPr/>
          <p:nvPr/>
        </p:nvSpPr>
        <p:spPr>
          <a:xfrm>
            <a:off x="351085" y="4818360"/>
            <a:ext cx="2924378"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省エネ･節電にかかる講師等の派遣</a:t>
            </a:r>
          </a:p>
        </p:txBody>
      </p:sp>
      <p:pic>
        <p:nvPicPr>
          <p:cNvPr id="18"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r="20748"/>
          <a:stretch/>
        </p:blipFill>
        <p:spPr bwMode="auto">
          <a:xfrm>
            <a:off x="8280743" y="5396400"/>
            <a:ext cx="615774" cy="53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431454" y="5538440"/>
            <a:ext cx="458455" cy="61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descr="http://t1.gstatic.com/images?q=tbn:ANd9GcTCT7AL87_D87uORuAyDrbuBcsNV_fiNvrIi1zzBgW-hg8f-fOIcw"/>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9868" y="5250408"/>
            <a:ext cx="428482" cy="6979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rogram Files\Microsoft Office\MEDIA\CAGCAT10\j0300520.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4533" y="5575604"/>
            <a:ext cx="704420" cy="55920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線矢印コネクタ 21"/>
          <p:cNvCxnSpPr/>
          <p:nvPr/>
        </p:nvCxnSpPr>
        <p:spPr>
          <a:xfrm>
            <a:off x="5099235" y="5556964"/>
            <a:ext cx="0" cy="551507"/>
          </a:xfrm>
          <a:prstGeom prst="straightConnector1">
            <a:avLst/>
          </a:prstGeom>
          <a:ln w="508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雲 22"/>
          <p:cNvSpPr/>
          <p:nvPr/>
        </p:nvSpPr>
        <p:spPr>
          <a:xfrm>
            <a:off x="5187753" y="5563221"/>
            <a:ext cx="497616" cy="538994"/>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連携</a:t>
            </a:r>
            <a:endParaRPr lang="ja-JP" altLang="en-US" sz="1200" dirty="0">
              <a:solidFill>
                <a:prstClr val="black"/>
              </a:solidFill>
              <a:latin typeface="HG丸ｺﾞｼｯｸM-PRO" pitchFamily="50" charset="-128"/>
              <a:ea typeface="HG丸ｺﾞｼｯｸM-PRO" pitchFamily="50" charset="-128"/>
            </a:endParaRPr>
          </a:p>
        </p:txBody>
      </p:sp>
      <p:sp>
        <p:nvSpPr>
          <p:cNvPr id="24" name="角丸四角形 23"/>
          <p:cNvSpPr/>
          <p:nvPr/>
        </p:nvSpPr>
        <p:spPr>
          <a:xfrm>
            <a:off x="7776373" y="6014946"/>
            <a:ext cx="1857147" cy="45959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事業者団体などの</a:t>
            </a:r>
            <a:endParaRPr lang="en-US" altLang="ja-JP" sz="1200"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dirty="0" smtClean="0">
                <a:solidFill>
                  <a:srgbClr val="000000"/>
                </a:solidFill>
                <a:latin typeface="HG丸ｺﾞｼｯｸM-PRO" pitchFamily="50" charset="-128"/>
                <a:ea typeface="HG丸ｺﾞｼｯｸM-PRO" pitchFamily="50" charset="-128"/>
                <a:cs typeface="Times New Roman"/>
              </a:rPr>
              <a:t>会議、セミナー、勉強会</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sp>
        <p:nvSpPr>
          <p:cNvPr id="25" name="右矢印 24"/>
          <p:cNvSpPr/>
          <p:nvPr/>
        </p:nvSpPr>
        <p:spPr>
          <a:xfrm>
            <a:off x="6565188" y="5550153"/>
            <a:ext cx="1196124" cy="584652"/>
          </a:xfrm>
          <a:prstGeom prst="rightArrow">
            <a:avLst>
              <a:gd name="adj1" fmla="val 50000"/>
              <a:gd name="adj2" fmla="val 42963"/>
            </a:avLst>
          </a:prstGeom>
          <a:solidFill>
            <a:srgbClr val="FDFF97"/>
          </a:solidFill>
          <a:ln w="38100">
            <a:solidFill>
              <a:schemeClr val="accent6">
                <a:lumMod val="75000"/>
              </a:schemeClr>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rPr>
              <a:t>講師の派遣</a:t>
            </a:r>
            <a:endParaRPr lang="ja-JP" altLang="en-US" sz="1200" dirty="0">
              <a:solidFill>
                <a:prstClr val="black">
                  <a:lumMod val="95000"/>
                  <a:lumOff val="5000"/>
                </a:prstClr>
              </a:solidFill>
              <a:latin typeface="HG丸ｺﾞｼｯｸM-PRO" pitchFamily="50" charset="-128"/>
              <a:ea typeface="HG丸ｺﾞｼｯｸM-PRO" pitchFamily="50" charset="-128"/>
            </a:endParaRPr>
          </a:p>
        </p:txBody>
      </p:sp>
      <p:sp>
        <p:nvSpPr>
          <p:cNvPr id="26" name="角丸四角形 25"/>
          <p:cNvSpPr/>
          <p:nvPr/>
        </p:nvSpPr>
        <p:spPr>
          <a:xfrm>
            <a:off x="4390694" y="5214089"/>
            <a:ext cx="2346128" cy="324351"/>
          </a:xfrm>
          <a:prstGeom prst="roundRect">
            <a:avLst/>
          </a:prstGeom>
          <a:solidFill>
            <a:schemeClr val="bg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cs typeface="ＭＳ Ｐゴシック"/>
              </a:rPr>
              <a:t>府立環境農林水産総合研究所</a:t>
            </a:r>
            <a:r>
              <a:rPr lang="ja-JP" altLang="en-US" sz="1200" dirty="0" smtClean="0">
                <a:solidFill>
                  <a:prstClr val="black"/>
                </a:solidFill>
                <a:latin typeface="HG丸ｺﾞｼｯｸM-PRO" pitchFamily="50" charset="-128"/>
                <a:ea typeface="HG丸ｺﾞｼｯｸM-PRO" pitchFamily="50" charset="-128"/>
                <a:cs typeface="ＭＳ Ｐゴシック"/>
              </a:rPr>
              <a:t>等</a:t>
            </a:r>
            <a:endParaRPr lang="en-US" altLang="ja-JP" sz="1200" dirty="0" smtClean="0">
              <a:solidFill>
                <a:prstClr val="black"/>
              </a:solidFill>
              <a:latin typeface="HG丸ｺﾞｼｯｸM-PRO" pitchFamily="50" charset="-128"/>
              <a:ea typeface="HG丸ｺﾞｼｯｸM-PRO" pitchFamily="50" charset="-128"/>
              <a:cs typeface="ＭＳ Ｐゴシック"/>
            </a:endParaRPr>
          </a:p>
        </p:txBody>
      </p:sp>
      <p:sp>
        <p:nvSpPr>
          <p:cNvPr id="27" name="角丸四角形 26"/>
          <p:cNvSpPr/>
          <p:nvPr/>
        </p:nvSpPr>
        <p:spPr>
          <a:xfrm>
            <a:off x="3943770" y="6186512"/>
            <a:ext cx="3407298" cy="318959"/>
          </a:xfrm>
          <a:prstGeom prst="roundRect">
            <a:avLst/>
          </a:prstGeom>
          <a:solidFill>
            <a:schemeClr val="bg1">
              <a:alpha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おおさかスマートエネルギーセンター</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pic>
        <p:nvPicPr>
          <p:cNvPr id="28"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1" r="8833"/>
          <a:stretch/>
        </p:blipFill>
        <p:spPr bwMode="auto">
          <a:xfrm>
            <a:off x="8935466" y="5369010"/>
            <a:ext cx="647850" cy="5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200472" y="692696"/>
            <a:ext cx="3528392" cy="35115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省エネ・節電等に係る普及啓発の実施</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3" name="角丸四角形 2"/>
          <p:cNvSpPr/>
          <p:nvPr/>
        </p:nvSpPr>
        <p:spPr>
          <a:xfrm>
            <a:off x="4660681" y="1374677"/>
            <a:ext cx="1771169" cy="11997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000000"/>
                </a:solidFill>
                <a:latin typeface="HG丸ｺﾞｼｯｸM-PRO" pitchFamily="50" charset="-128"/>
                <a:ea typeface="HG丸ｺﾞｼｯｸM-PRO" pitchFamily="50" charset="-128"/>
                <a:cs typeface="Times New Roman"/>
              </a:rPr>
              <a:t>おおさかスマート</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b="1" dirty="0" smtClean="0">
                <a:solidFill>
                  <a:srgbClr val="000000"/>
                </a:solidFill>
                <a:latin typeface="HG丸ｺﾞｼｯｸM-PRO" pitchFamily="50" charset="-128"/>
                <a:ea typeface="HG丸ｺﾞｼｯｸM-PRO" pitchFamily="50" charset="-128"/>
                <a:cs typeface="Times New Roman"/>
              </a:rPr>
              <a:t>エネルギーセンター</a:t>
            </a:r>
            <a:endParaRPr lang="ja-JP" altLang="en-US" sz="1200" b="1" dirty="0">
              <a:solidFill>
                <a:prstClr val="white"/>
              </a:solidFill>
              <a:latin typeface="HG丸ｺﾞｼｯｸM-PRO" pitchFamily="50" charset="-128"/>
              <a:ea typeface="HG丸ｺﾞｼｯｸM-PRO" pitchFamily="50" charset="-128"/>
              <a:cs typeface="ＭＳ Ｐゴシック"/>
            </a:endParaRPr>
          </a:p>
        </p:txBody>
      </p:sp>
      <p:sp>
        <p:nvSpPr>
          <p:cNvPr id="33" name="角丸四角形 32"/>
          <p:cNvSpPr/>
          <p:nvPr/>
        </p:nvSpPr>
        <p:spPr>
          <a:xfrm>
            <a:off x="8033320" y="1374677"/>
            <a:ext cx="1600200" cy="119975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小学校　</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自治会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4" name="角丸四角形 33"/>
          <p:cNvSpPr/>
          <p:nvPr/>
        </p:nvSpPr>
        <p:spPr>
          <a:xfrm>
            <a:off x="6350296" y="3006570"/>
            <a:ext cx="1738891" cy="77803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民間企業</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民間団体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5" name="右矢印 34"/>
          <p:cNvSpPr/>
          <p:nvPr/>
        </p:nvSpPr>
        <p:spPr>
          <a:xfrm rot="10800000">
            <a:off x="6501687" y="140900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6777370" y="1243990"/>
            <a:ext cx="929675"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相談・依頼</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右矢印 36"/>
          <p:cNvSpPr/>
          <p:nvPr/>
        </p:nvSpPr>
        <p:spPr>
          <a:xfrm>
            <a:off x="6544651" y="1839314"/>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テキスト ボックス 37"/>
          <p:cNvSpPr txBox="1"/>
          <p:nvPr/>
        </p:nvSpPr>
        <p:spPr>
          <a:xfrm>
            <a:off x="6614435" y="1686956"/>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教材冊子の配布</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右矢印 38"/>
          <p:cNvSpPr/>
          <p:nvPr/>
        </p:nvSpPr>
        <p:spPr>
          <a:xfrm>
            <a:off x="6522781" y="228236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テキスト ボックス 39"/>
          <p:cNvSpPr txBox="1"/>
          <p:nvPr/>
        </p:nvSpPr>
        <p:spPr>
          <a:xfrm>
            <a:off x="6600787" y="2131456"/>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左右矢印 6"/>
          <p:cNvSpPr/>
          <p:nvPr/>
        </p:nvSpPr>
        <p:spPr>
          <a:xfrm rot="2343435">
            <a:off x="5486075" y="2791272"/>
            <a:ext cx="901983" cy="235213"/>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テキスト ボックス 40"/>
          <p:cNvSpPr txBox="1"/>
          <p:nvPr/>
        </p:nvSpPr>
        <p:spPr>
          <a:xfrm>
            <a:off x="5094395" y="2872735"/>
            <a:ext cx="929675"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連絡調整</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右矢印 42"/>
          <p:cNvSpPr/>
          <p:nvPr/>
        </p:nvSpPr>
        <p:spPr>
          <a:xfrm rot="18949629">
            <a:off x="8056574" y="2789772"/>
            <a:ext cx="831821" cy="260922"/>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8371155" y="2945222"/>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5" name="Picture 43" descr="手回し発電機"/>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5303" y="4165599"/>
            <a:ext cx="787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1" descr="C:\Users\NishiumiN\AppData\Local\Microsoft\Windows\Temporary Internet Files\Content.IE5\YNBGDHPA\MC90037044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8651" y="3357485"/>
            <a:ext cx="995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教材冊子"/>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5534" y="3441446"/>
            <a:ext cx="863940" cy="1225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3752589" y="811048"/>
            <a:ext cx="2561145"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789052" y="5961920"/>
            <a:ext cx="2039998" cy="58463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・講師の派遣回数</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56</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9" name="正方形/長方形 48"/>
          <p:cNvSpPr/>
          <p:nvPr/>
        </p:nvSpPr>
        <p:spPr>
          <a:xfrm>
            <a:off x="1009291" y="3420984"/>
            <a:ext cx="3010619" cy="7827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年度実績＞</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・教材冊子の配布：約</a:t>
            </a:r>
            <a:r>
              <a:rPr lang="en-US" altLang="ja-JP" sz="1000" dirty="0" smtClean="0">
                <a:solidFill>
                  <a:schemeClr val="tx1"/>
                </a:solidFill>
                <a:latin typeface="Meiryo UI" pitchFamily="50" charset="-128"/>
                <a:ea typeface="Meiryo UI" pitchFamily="50" charset="-128"/>
                <a:cs typeface="Meiryo UI" pitchFamily="50" charset="-128"/>
              </a:rPr>
              <a:t>6</a:t>
            </a:r>
            <a:r>
              <a:rPr lang="ja-JP" altLang="en-US" sz="1000" dirty="0" smtClean="0">
                <a:solidFill>
                  <a:schemeClr val="tx1"/>
                </a:solidFill>
                <a:latin typeface="Meiryo UI" pitchFamily="50" charset="-128"/>
                <a:ea typeface="Meiryo UI" pitchFamily="50" charset="-128"/>
                <a:cs typeface="Meiryo UI" pitchFamily="50" charset="-128"/>
              </a:rPr>
              <a:t>万部</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・出前講座の実施回数：府内の小学校</a:t>
            </a:r>
            <a:r>
              <a:rPr lang="en-US" altLang="ja-JP" sz="1000" dirty="0" smtClean="0">
                <a:solidFill>
                  <a:schemeClr val="tx1"/>
                </a:solidFill>
                <a:latin typeface="Meiryo UI" pitchFamily="50" charset="-128"/>
                <a:ea typeface="Meiryo UI" pitchFamily="50" charset="-128"/>
                <a:cs typeface="Meiryo UI" pitchFamily="50" charset="-128"/>
              </a:rPr>
              <a:t>5</a:t>
            </a:r>
            <a:r>
              <a:rPr lang="ja-JP" altLang="en-US" sz="1000" dirty="0" smtClean="0">
                <a:solidFill>
                  <a:schemeClr val="tx1"/>
                </a:solidFill>
                <a:latin typeface="Meiryo UI" pitchFamily="50" charset="-128"/>
                <a:ea typeface="Meiryo UI" pitchFamily="50" charset="-128"/>
                <a:cs typeface="Meiryo UI" pitchFamily="50" charset="-128"/>
              </a:rPr>
              <a:t>校</a:t>
            </a:r>
            <a:r>
              <a:rPr lang="en-US" altLang="ja-JP" sz="1000" dirty="0" smtClean="0">
                <a:solidFill>
                  <a:schemeClr val="tx1"/>
                </a:solidFill>
                <a:latin typeface="Meiryo UI" pitchFamily="50" charset="-128"/>
                <a:ea typeface="Meiryo UI" pitchFamily="50" charset="-128"/>
                <a:cs typeface="Meiryo UI" pitchFamily="50" charset="-128"/>
              </a:rPr>
              <a:t>11</a:t>
            </a:r>
            <a:r>
              <a:rPr lang="ja-JP" altLang="en-US" sz="1000" dirty="0" smtClean="0">
                <a:solidFill>
                  <a:schemeClr val="tx1"/>
                </a:solidFill>
                <a:latin typeface="Meiryo UI" pitchFamily="50" charset="-128"/>
                <a:ea typeface="Meiryo UI" pitchFamily="50" charset="-128"/>
                <a:cs typeface="Meiryo UI" pitchFamily="50" charset="-128"/>
              </a:rPr>
              <a:t>クラス</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小学校以外　</a:t>
            </a:r>
            <a:r>
              <a:rPr lang="en-US" altLang="ja-JP" sz="1000" dirty="0">
                <a:solidFill>
                  <a:schemeClr val="tx1"/>
                </a:solidFill>
                <a:latin typeface="Meiryo UI" pitchFamily="50" charset="-128"/>
                <a:ea typeface="Meiryo UI" pitchFamily="50" charset="-128"/>
                <a:cs typeface="Meiryo UI" pitchFamily="50" charset="-128"/>
              </a:rPr>
              <a:t>8</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88906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72" name="角丸四角形 71"/>
          <p:cNvSpPr/>
          <p:nvPr/>
        </p:nvSpPr>
        <p:spPr>
          <a:xfrm>
            <a:off x="128464" y="618401"/>
            <a:ext cx="9649072" cy="6155316"/>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73" name="角丸四角形 72"/>
          <p:cNvSpPr/>
          <p:nvPr/>
        </p:nvSpPr>
        <p:spPr>
          <a:xfrm>
            <a:off x="220806" y="741231"/>
            <a:ext cx="2848966" cy="37234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省エネ行動の普及啓発事業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77" name="テキスト ボックス 76"/>
          <p:cNvSpPr txBox="1"/>
          <p:nvPr/>
        </p:nvSpPr>
        <p:spPr>
          <a:xfrm>
            <a:off x="7872303" y="2824097"/>
            <a:ext cx="1794454" cy="307777"/>
          </a:xfrm>
          <a:prstGeom prst="rect">
            <a:avLst/>
          </a:prstGeom>
          <a:noFill/>
        </p:spPr>
        <p:txBody>
          <a:bodyPr wrap="square" lIns="0" tIns="0" rIns="0" bIns="0" rtlCol="0" anchor="ctr" anchorCtr="1">
            <a:spAutoFit/>
          </a:bodyPr>
          <a:lstStyle/>
          <a:p>
            <a:pPr marL="87313" indent="-87313" algn="ctr"/>
            <a:r>
              <a:rPr lang="ja-JP" altLang="en-US" sz="1000" dirty="0">
                <a:solidFill>
                  <a:prstClr val="black"/>
                </a:solidFill>
                <a:latin typeface="Meiryo UI" pitchFamily="50" charset="-128"/>
                <a:ea typeface="Meiryo UI" pitchFamily="50" charset="-128"/>
                <a:cs typeface="Meiryo UI" pitchFamily="50" charset="-128"/>
              </a:rPr>
              <a:t>地球温暖化防止活動推進員 </a:t>
            </a:r>
          </a:p>
          <a:p>
            <a:pPr marL="87313" indent="-87313" algn="ctr"/>
            <a:r>
              <a:rPr lang="ja-JP" altLang="en-US" sz="1000" dirty="0">
                <a:solidFill>
                  <a:prstClr val="black"/>
                </a:solidFill>
                <a:latin typeface="Meiryo UI" pitchFamily="50" charset="-128"/>
                <a:ea typeface="Meiryo UI" pitchFamily="50" charset="-128"/>
                <a:cs typeface="Meiryo UI" pitchFamily="50" charset="-128"/>
              </a:rPr>
              <a:t>委嘱式の様子</a:t>
            </a:r>
          </a:p>
        </p:txBody>
      </p:sp>
      <p:sp>
        <p:nvSpPr>
          <p:cNvPr id="30" name="テキスト ボックス 28"/>
          <p:cNvSpPr txBox="1">
            <a:spLocks noChangeArrowheads="1"/>
          </p:cNvSpPr>
          <p:nvPr/>
        </p:nvSpPr>
        <p:spPr bwMode="auto">
          <a:xfrm>
            <a:off x="220806" y="3076377"/>
            <a:ext cx="7516108" cy="156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2000"/>
              </a:lnSpc>
            </a:pPr>
            <a:r>
              <a:rPr lang="ja-JP" altLang="en-US" b="0" i="0" dirty="0">
                <a:solidFill>
                  <a:prstClr val="black"/>
                </a:solidFill>
                <a:latin typeface="Meiryo UI" pitchFamily="50" charset="-128"/>
                <a:ea typeface="Meiryo UI" pitchFamily="50" charset="-128"/>
                <a:cs typeface="Meiryo UI" pitchFamily="50" charset="-128"/>
              </a:rPr>
              <a:t>◆大阪市では、家庭からの温室効果ガス排出量を削減し、環境未来型ライフスタイルを創造するため、毎日の</a:t>
            </a:r>
            <a:r>
              <a:rPr lang="ja-JP" altLang="en-US" b="0" i="0" dirty="0" smtClean="0">
                <a:solidFill>
                  <a:prstClr val="black"/>
                </a:solidFill>
                <a:latin typeface="Meiryo UI" pitchFamily="50" charset="-128"/>
                <a:ea typeface="Meiryo UI" pitchFamily="50" charset="-128"/>
                <a:cs typeface="Meiryo UI" pitchFamily="50" charset="-128"/>
              </a:rPr>
              <a:t>消費</a:t>
            </a:r>
            <a:r>
              <a:rPr lang="ja-JP" altLang="en-US" b="0" i="0" dirty="0">
                <a:solidFill>
                  <a:prstClr val="black"/>
                </a:solidFill>
                <a:latin typeface="Meiryo UI" pitchFamily="50" charset="-128"/>
                <a:ea typeface="Meiryo UI" pitchFamily="50" charset="-128"/>
                <a:cs typeface="Meiryo UI" pitchFamily="50" charset="-128"/>
              </a:rPr>
              <a:t>電力と</a:t>
            </a:r>
            <a:r>
              <a:rPr lang="en-US" altLang="ja-JP" b="0" i="0" dirty="0">
                <a:solidFill>
                  <a:prstClr val="black"/>
                </a:solidFill>
                <a:latin typeface="Meiryo UI" pitchFamily="50" charset="-128"/>
                <a:ea typeface="Meiryo UI" pitchFamily="50" charset="-128"/>
                <a:cs typeface="Meiryo UI" pitchFamily="50" charset="-128"/>
              </a:rPr>
              <a:t>CO2</a:t>
            </a:r>
            <a:r>
              <a:rPr lang="ja-JP" altLang="en-US" b="0" i="0" dirty="0">
                <a:solidFill>
                  <a:prstClr val="black"/>
                </a:solidFill>
                <a:latin typeface="Meiryo UI" pitchFamily="50" charset="-128"/>
                <a:ea typeface="Meiryo UI" pitchFamily="50" charset="-128"/>
                <a:cs typeface="Meiryo UI" pitchFamily="50" charset="-128"/>
              </a:rPr>
              <a:t>排出量、電気料金をリアルタイムで確認できる「見える化機器」（省エネナビ）の家庭や自治体への貸出ならびに、</a:t>
            </a:r>
            <a:r>
              <a:rPr lang="ja-JP" altLang="en-US" b="0" i="0" dirty="0">
                <a:solidFill>
                  <a:prstClr val="black"/>
                </a:solidFill>
                <a:latin typeface="Meiryo UI" panose="020B0604030504040204" pitchFamily="50" charset="-128"/>
                <a:ea typeface="Meiryo UI" panose="020B0604030504040204" pitchFamily="50" charset="-128"/>
              </a:rPr>
              <a:t>各家庭で独自に</a:t>
            </a:r>
            <a:r>
              <a:rPr lang="ja-JP" altLang="ja-JP" b="0" i="0" dirty="0">
                <a:solidFill>
                  <a:prstClr val="black"/>
                </a:solidFill>
                <a:latin typeface="Meiryo UI" panose="020B0604030504040204" pitchFamily="50" charset="-128"/>
                <a:ea typeface="Meiryo UI" panose="020B0604030504040204" pitchFamily="50" charset="-128"/>
              </a:rPr>
              <a:t>省エネ活動に取り組</a:t>
            </a:r>
            <a:r>
              <a:rPr lang="ja-JP" altLang="en-US" b="0" i="0" dirty="0">
                <a:solidFill>
                  <a:prstClr val="black"/>
                </a:solidFill>
                <a:latin typeface="Meiryo UI" panose="020B0604030504040204" pitchFamily="50" charset="-128"/>
                <a:ea typeface="Meiryo UI" panose="020B0604030504040204" pitchFamily="50" charset="-128"/>
              </a:rPr>
              <a:t>むためのツール</a:t>
            </a:r>
            <a:r>
              <a:rPr lang="ja-JP" altLang="en-US" b="0" i="0" dirty="0">
                <a:solidFill>
                  <a:prstClr val="black"/>
                </a:solidFill>
                <a:latin typeface="Meiryo UI" pitchFamily="50" charset="-128"/>
                <a:ea typeface="Meiryo UI" pitchFamily="50" charset="-128"/>
                <a:cs typeface="Meiryo UI" pitchFamily="50" charset="-128"/>
              </a:rPr>
              <a:t>「なにわエコライフチャレンジシート（大阪市環境家計簿）」のホームページへの掲載と併せて、</a:t>
            </a:r>
            <a:r>
              <a:rPr lang="ja-JP" altLang="en-US" b="0" i="0" dirty="0">
                <a:solidFill>
                  <a:prstClr val="black"/>
                </a:solidFill>
                <a:latin typeface="Meiryo UI" panose="020B0604030504040204" pitchFamily="50" charset="-128"/>
                <a:ea typeface="Meiryo UI" panose="020B0604030504040204" pitchFamily="50" charset="-128"/>
              </a:rPr>
              <a:t>環境家計簿の記入方法をはじめとした省エネ情報等を提供する講座等の普及啓発事業を開催しています</a:t>
            </a:r>
            <a:r>
              <a:rPr lang="ja-JP" altLang="en-US" b="0" i="0" dirty="0" smtClean="0">
                <a:solidFill>
                  <a:prstClr val="black"/>
                </a:solidFill>
                <a:latin typeface="Meiryo UI" panose="020B0604030504040204" pitchFamily="50" charset="-128"/>
                <a:ea typeface="Meiryo UI" panose="020B0604030504040204" pitchFamily="50" charset="-128"/>
              </a:rPr>
              <a:t>。また</a:t>
            </a:r>
            <a:r>
              <a:rPr lang="ja-JP" altLang="en-US" b="0" i="0" dirty="0">
                <a:solidFill>
                  <a:prstClr val="black"/>
                </a:solidFill>
                <a:latin typeface="Meiryo UI" panose="020B0604030504040204" pitchFamily="50" charset="-128"/>
                <a:ea typeface="Meiryo UI" panose="020B0604030504040204" pitchFamily="50" charset="-128"/>
              </a:rPr>
              <a:t>、地球温暖化防止をテーマに設立された「なにわエコ会議」の普及啓発活動や省エネ節電コンペの支援など、</a:t>
            </a:r>
            <a:r>
              <a:rPr lang="ja-JP" altLang="en-US" b="0" i="0" dirty="0">
                <a:solidFill>
                  <a:prstClr val="black"/>
                </a:solidFill>
                <a:latin typeface="Meiryo UI" pitchFamily="50" charset="-128"/>
                <a:ea typeface="Meiryo UI" pitchFamily="50" charset="-128"/>
                <a:cs typeface="Meiryo UI" pitchFamily="50" charset="-128"/>
              </a:rPr>
              <a:t>環境保全行動をより実効あるもの</a:t>
            </a:r>
            <a:r>
              <a:rPr lang="ja-JP" altLang="en-US" b="0" i="0" dirty="0" smtClean="0">
                <a:solidFill>
                  <a:prstClr val="black"/>
                </a:solidFill>
                <a:latin typeface="Meiryo UI" pitchFamily="50" charset="-128"/>
                <a:ea typeface="Meiryo UI" pitchFamily="50" charset="-128"/>
                <a:cs typeface="Meiryo UI" pitchFamily="50" charset="-128"/>
              </a:rPr>
              <a:t>にする</a:t>
            </a:r>
            <a:r>
              <a:rPr lang="ja-JP" altLang="en-US" b="0" i="0" dirty="0">
                <a:solidFill>
                  <a:prstClr val="black"/>
                </a:solidFill>
                <a:latin typeface="Meiryo UI" pitchFamily="50" charset="-128"/>
                <a:ea typeface="Meiryo UI" pitchFamily="50" charset="-128"/>
                <a:cs typeface="Meiryo UI" pitchFamily="50" charset="-128"/>
              </a:rPr>
              <a:t>ための啓発活動を実施します。</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3090831" y="720114"/>
            <a:ext cx="2772087"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1,177</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5,722</a:t>
            </a:r>
            <a:r>
              <a:rPr lang="ja-JP"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24</a:t>
            </a:r>
            <a:endParaRPr lang="ja-JP" altLang="en-US" b="1" dirty="0">
              <a:solidFill>
                <a:prstClr val="white"/>
              </a:solidFill>
            </a:endParaRPr>
          </a:p>
        </p:txBody>
      </p:sp>
      <p:sp>
        <p:nvSpPr>
          <p:cNvPr id="38" name="テキスト ボックス 34"/>
          <p:cNvSpPr txBox="1"/>
          <p:nvPr/>
        </p:nvSpPr>
        <p:spPr>
          <a:xfrm>
            <a:off x="8022891" y="4581150"/>
            <a:ext cx="1448690" cy="153888"/>
          </a:xfrm>
          <a:prstGeom prst="rect">
            <a:avLst/>
          </a:prstGeom>
          <a:noFill/>
        </p:spPr>
        <p:txBody>
          <a:bodyPr wrap="square" lIns="0" tIns="0" rIns="0" bIns="0" rtlCol="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lgn="ctr"/>
            <a:r>
              <a:rPr lang="ja-JP" altLang="en-US" sz="1000" dirty="0" smtClean="0">
                <a:solidFill>
                  <a:prstClr val="black"/>
                </a:solidFill>
                <a:latin typeface="Meiryo UI" pitchFamily="50" charset="-128"/>
                <a:ea typeface="Meiryo UI" pitchFamily="50" charset="-128"/>
                <a:cs typeface="Meiryo UI" pitchFamily="50" charset="-128"/>
              </a:rPr>
              <a:t>省エネに関する講座の様子</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43" name="正方形/長方形 42"/>
          <p:cNvSpPr/>
          <p:nvPr/>
        </p:nvSpPr>
        <p:spPr>
          <a:xfrm>
            <a:off x="694484" y="4762593"/>
            <a:ext cx="3782390" cy="55515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省エネ</a:t>
            </a:r>
            <a:r>
              <a:rPr lang="ja-JP" altLang="en-US" sz="1050" dirty="0" smtClean="0">
                <a:solidFill>
                  <a:schemeClr val="tx1"/>
                </a:solidFill>
                <a:latin typeface="Meiryo UI" pitchFamily="50" charset="-128"/>
                <a:ea typeface="Meiryo UI" pitchFamily="50" charset="-128"/>
                <a:cs typeface="Meiryo UI" pitchFamily="50" charset="-128"/>
              </a:rPr>
              <a:t>関連講座開催：　</a:t>
            </a:r>
            <a:r>
              <a:rPr lang="en-US" altLang="ja-JP" sz="1050" dirty="0" smtClean="0">
                <a:solidFill>
                  <a:schemeClr val="tx1"/>
                </a:solidFill>
                <a:latin typeface="Meiryo UI" pitchFamily="50" charset="-128"/>
                <a:ea typeface="Meiryo UI" pitchFamily="50" charset="-128"/>
                <a:cs typeface="Meiryo UI" pitchFamily="50" charset="-128"/>
              </a:rPr>
              <a:t>313</a:t>
            </a:r>
            <a:r>
              <a:rPr lang="ja-JP" altLang="en-US" sz="1050" dirty="0" smtClean="0">
                <a:solidFill>
                  <a:schemeClr val="tx1"/>
                </a:solidFill>
                <a:latin typeface="Meiryo UI" pitchFamily="50" charset="-128"/>
                <a:ea typeface="Meiryo UI" pitchFamily="50" charset="-128"/>
                <a:cs typeface="Meiryo UI" pitchFamily="50" charset="-128"/>
              </a:rPr>
              <a:t>名参加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・なにわエコ会議による普及啓発</a:t>
            </a:r>
            <a:r>
              <a:rPr lang="ja-JP" altLang="en-US" sz="1050" dirty="0">
                <a:solidFill>
                  <a:schemeClr val="tx1"/>
                </a:solidFill>
                <a:latin typeface="Meiryo UI" pitchFamily="50" charset="-128"/>
                <a:ea typeface="Meiryo UI" pitchFamily="50" charset="-128"/>
                <a:cs typeface="Meiryo UI" pitchFamily="50" charset="-128"/>
              </a:rPr>
              <a:t>活動</a:t>
            </a:r>
            <a:r>
              <a:rPr lang="ja-JP" altLang="en-US" sz="1050" dirty="0" smtClean="0">
                <a:solidFill>
                  <a:schemeClr val="tx1"/>
                </a:solidFill>
                <a:latin typeface="Meiryo UI" pitchFamily="50" charset="-128"/>
                <a:ea typeface="Meiryo UI" pitchFamily="50" charset="-128"/>
                <a:cs typeface="Meiryo UI" pitchFamily="50" charset="-128"/>
              </a:rPr>
              <a:t>：約</a:t>
            </a:r>
            <a:r>
              <a:rPr lang="en-US" altLang="ja-JP" sz="1050" dirty="0" smtClean="0">
                <a:solidFill>
                  <a:schemeClr val="tx1"/>
                </a:solidFill>
                <a:latin typeface="Meiryo UI" pitchFamily="50" charset="-128"/>
                <a:ea typeface="Meiryo UI" pitchFamily="50" charset="-128"/>
                <a:cs typeface="Meiryo UI" pitchFamily="50" charset="-128"/>
              </a:rPr>
              <a:t>2,000</a:t>
            </a:r>
            <a:r>
              <a:rPr lang="ja-JP" altLang="en-US" sz="1050" dirty="0" smtClean="0">
                <a:solidFill>
                  <a:schemeClr val="tx1"/>
                </a:solidFill>
                <a:latin typeface="Meiryo UI" pitchFamily="50" charset="-128"/>
                <a:ea typeface="Meiryo UI" pitchFamily="50" charset="-128"/>
                <a:cs typeface="Meiryo UI" pitchFamily="50" charset="-128"/>
              </a:rPr>
              <a:t>名参加</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716" y="1335136"/>
            <a:ext cx="1839041" cy="146324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073" y="3273025"/>
            <a:ext cx="1670304" cy="1249680"/>
          </a:xfrm>
          <a:prstGeom prst="rect">
            <a:avLst/>
          </a:prstGeom>
        </p:spPr>
      </p:pic>
      <p:sp>
        <p:nvSpPr>
          <p:cNvPr id="16" name="テキスト ボックス 28"/>
          <p:cNvSpPr txBox="1">
            <a:spLocks noChangeArrowheads="1"/>
          </p:cNvSpPr>
          <p:nvPr/>
        </p:nvSpPr>
        <p:spPr bwMode="auto">
          <a:xfrm>
            <a:off x="220806" y="5442480"/>
            <a:ext cx="745599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r>
              <a:rPr lang="ja-JP" altLang="en-US" b="0" i="0" dirty="0" smtClean="0">
                <a:latin typeface="Meiryo UI" pitchFamily="50" charset="-128"/>
                <a:ea typeface="Meiryo UI" pitchFamily="50" charset="-128"/>
                <a:cs typeface="Meiryo UI" pitchFamily="50" charset="-128"/>
              </a:rPr>
              <a:t>◆</a:t>
            </a:r>
            <a:r>
              <a:rPr lang="ja-JP" altLang="ja-JP" b="0" i="0" dirty="0">
                <a:latin typeface="Meiryo UI" pitchFamily="50" charset="-128"/>
                <a:ea typeface="Meiryo UI" pitchFamily="50" charset="-128"/>
                <a:cs typeface="Meiryo UI" pitchFamily="50" charset="-128"/>
              </a:rPr>
              <a:t>大阪市では、小中学校における地球温暖化、生物多様性、循環、都市環境保全など、持続可能な</a:t>
            </a:r>
            <a:r>
              <a:rPr lang="ja-JP" altLang="ja-JP" b="0" i="0" dirty="0" smtClean="0">
                <a:latin typeface="Meiryo UI" pitchFamily="50" charset="-128"/>
                <a:ea typeface="Meiryo UI" pitchFamily="50" charset="-128"/>
                <a:cs typeface="Meiryo UI" pitchFamily="50" charset="-128"/>
              </a:rPr>
              <a:t>社会づくり</a:t>
            </a:r>
            <a:endParaRPr lang="en-US" altLang="ja-JP" b="0" i="0" dirty="0" smtClean="0">
              <a:latin typeface="Meiryo UI" pitchFamily="50" charset="-128"/>
              <a:ea typeface="Meiryo UI" pitchFamily="50" charset="-128"/>
              <a:cs typeface="Meiryo UI" pitchFamily="50" charset="-128"/>
            </a:endParaRPr>
          </a:p>
          <a:p>
            <a:r>
              <a:rPr lang="ja-JP" altLang="en-US" b="0" i="0" dirty="0">
                <a:latin typeface="Meiryo UI" pitchFamily="50" charset="-128"/>
                <a:ea typeface="Meiryo UI" pitchFamily="50" charset="-128"/>
                <a:cs typeface="Meiryo UI" pitchFamily="50" charset="-128"/>
              </a:rPr>
              <a:t>　</a:t>
            </a:r>
            <a:r>
              <a:rPr lang="ja-JP" altLang="ja-JP" b="0" i="0" dirty="0" smtClean="0">
                <a:latin typeface="Meiryo UI" pitchFamily="50" charset="-128"/>
                <a:ea typeface="Meiryo UI" pitchFamily="50" charset="-128"/>
                <a:cs typeface="Meiryo UI" pitchFamily="50" charset="-128"/>
              </a:rPr>
              <a:t>に</a:t>
            </a:r>
            <a:r>
              <a:rPr lang="ja-JP" altLang="ja-JP" b="0" i="0" dirty="0">
                <a:latin typeface="Meiryo UI" pitchFamily="50" charset="-128"/>
                <a:ea typeface="Meiryo UI" pitchFamily="50" charset="-128"/>
                <a:cs typeface="Meiryo UI" pitchFamily="50" charset="-128"/>
              </a:rPr>
              <a:t>向けた環境教育のための教材として、大阪の環境の特色を踏まえた</a:t>
            </a:r>
            <a:r>
              <a:rPr lang="ja-JP" altLang="ja-JP" b="0" i="0" dirty="0" smtClean="0">
                <a:latin typeface="Meiryo UI" pitchFamily="50" charset="-128"/>
                <a:ea typeface="Meiryo UI" pitchFamily="50" charset="-128"/>
                <a:cs typeface="Meiryo UI" pitchFamily="50" charset="-128"/>
              </a:rPr>
              <a:t>内容</a:t>
            </a:r>
            <a:r>
              <a:rPr lang="ja-JP" altLang="en-US" b="0" i="0" dirty="0" smtClean="0">
                <a:latin typeface="Meiryo UI" pitchFamily="50" charset="-128"/>
                <a:ea typeface="Meiryo UI" pitchFamily="50" charset="-128"/>
                <a:cs typeface="Meiryo UI" pitchFamily="50" charset="-128"/>
              </a:rPr>
              <a:t>で構成した</a:t>
            </a:r>
            <a:r>
              <a:rPr lang="ja-JP" altLang="ja-JP" b="0" i="0" dirty="0" smtClean="0">
                <a:latin typeface="Meiryo UI" pitchFamily="50" charset="-128"/>
                <a:ea typeface="Meiryo UI" pitchFamily="50" charset="-128"/>
                <a:cs typeface="Meiryo UI" pitchFamily="50" charset="-128"/>
              </a:rPr>
              <a:t>副読本</a:t>
            </a:r>
            <a:r>
              <a:rPr lang="ja-JP" altLang="ja-JP" b="0" i="0" dirty="0">
                <a:latin typeface="Meiryo UI" pitchFamily="50" charset="-128"/>
                <a:ea typeface="Meiryo UI" pitchFamily="50" charset="-128"/>
                <a:cs typeface="Meiryo UI" pitchFamily="50" charset="-128"/>
              </a:rPr>
              <a:t>「おおさか環境科」（小学校３・４年生用、５・６年生用、中学校用の３種類）を平成</a:t>
            </a:r>
            <a:r>
              <a:rPr lang="en-US" altLang="ja-JP" b="0" i="0" dirty="0">
                <a:latin typeface="Meiryo UI" pitchFamily="50" charset="-128"/>
                <a:ea typeface="Meiryo UI" pitchFamily="50" charset="-128"/>
                <a:cs typeface="Meiryo UI" pitchFamily="50" charset="-128"/>
              </a:rPr>
              <a:t>23</a:t>
            </a:r>
            <a:r>
              <a:rPr lang="ja-JP" altLang="ja-JP" b="0" i="0" dirty="0">
                <a:latin typeface="Meiryo UI" pitchFamily="50" charset="-128"/>
                <a:ea typeface="Meiryo UI" pitchFamily="50" charset="-128"/>
                <a:cs typeface="Meiryo UI" pitchFamily="50" charset="-128"/>
              </a:rPr>
              <a:t>年度より毎年作成しています。</a:t>
            </a:r>
          </a:p>
          <a:p>
            <a:r>
              <a:rPr lang="ja-JP" altLang="en-US" b="0" i="0" dirty="0" smtClean="0">
                <a:latin typeface="Meiryo UI" pitchFamily="50" charset="-128"/>
                <a:ea typeface="Meiryo UI" pitchFamily="50" charset="-128"/>
                <a:cs typeface="Meiryo UI" pitchFamily="50" charset="-128"/>
              </a:rPr>
              <a:t>　</a:t>
            </a:r>
            <a:r>
              <a:rPr lang="ja-JP" altLang="ja-JP" b="0" i="0" dirty="0" smtClean="0">
                <a:latin typeface="Meiryo UI" pitchFamily="50" charset="-128"/>
                <a:ea typeface="Meiryo UI" pitchFamily="50" charset="-128"/>
                <a:cs typeface="Meiryo UI" pitchFamily="50" charset="-128"/>
              </a:rPr>
              <a:t>作成</a:t>
            </a:r>
            <a:r>
              <a:rPr lang="ja-JP" altLang="ja-JP" b="0" i="0" dirty="0">
                <a:latin typeface="Meiryo UI" pitchFamily="50" charset="-128"/>
                <a:ea typeface="Meiryo UI" pitchFamily="50" charset="-128"/>
                <a:cs typeface="Meiryo UI" pitchFamily="50" charset="-128"/>
              </a:rPr>
              <a:t>した冊子は、市立の小中学校に配付し、授業等で活用いただいています。</a:t>
            </a:r>
            <a:endParaRPr lang="ja-JP" altLang="en-US" b="0" i="0" dirty="0">
              <a:latin typeface="Meiryo UI" pitchFamily="50" charset="-128"/>
              <a:ea typeface="Meiryo UI" pitchFamily="50" charset="-128"/>
              <a:cs typeface="Meiryo UI" pitchFamily="50" charset="-128"/>
            </a:endParaRPr>
          </a:p>
        </p:txBody>
      </p:sp>
      <p:sp>
        <p:nvSpPr>
          <p:cNvPr id="17" name="正方形/長方形 16"/>
          <p:cNvSpPr/>
          <p:nvPr/>
        </p:nvSpPr>
        <p:spPr>
          <a:xfrm>
            <a:off x="390790" y="6294053"/>
            <a:ext cx="7220624" cy="399179"/>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・小中学校への配付部数：小学校３・４年生用　約</a:t>
            </a:r>
            <a:r>
              <a:rPr lang="en-US" altLang="ja-JP" sz="1050" dirty="0" smtClean="0">
                <a:solidFill>
                  <a:schemeClr val="tx1"/>
                </a:solidFill>
                <a:latin typeface="Meiryo UI" pitchFamily="50" charset="-128"/>
                <a:ea typeface="Meiryo UI" pitchFamily="50" charset="-128"/>
                <a:cs typeface="Meiryo UI" pitchFamily="50" charset="-128"/>
              </a:rPr>
              <a:t>20,500</a:t>
            </a:r>
            <a:r>
              <a:rPr lang="ja-JP" altLang="en-US" sz="1050" dirty="0" smtClean="0">
                <a:solidFill>
                  <a:schemeClr val="tx1"/>
                </a:solidFill>
                <a:latin typeface="Meiryo UI" pitchFamily="50" charset="-128"/>
                <a:ea typeface="Meiryo UI" pitchFamily="50" charset="-128"/>
                <a:cs typeface="Meiryo UI" pitchFamily="50" charset="-128"/>
              </a:rPr>
              <a:t>部、小学校５・６年生用　約</a:t>
            </a:r>
            <a:r>
              <a:rPr lang="en-US" altLang="ja-JP" sz="1050" dirty="0" smtClean="0">
                <a:solidFill>
                  <a:schemeClr val="tx1"/>
                </a:solidFill>
                <a:latin typeface="Meiryo UI" pitchFamily="50" charset="-128"/>
                <a:ea typeface="Meiryo UI" pitchFamily="50" charset="-128"/>
                <a:cs typeface="Meiryo UI" pitchFamily="50" charset="-128"/>
              </a:rPr>
              <a:t>20,000</a:t>
            </a:r>
            <a:r>
              <a:rPr lang="ja-JP" altLang="en-US" sz="1050" dirty="0" smtClean="0">
                <a:solidFill>
                  <a:schemeClr val="tx1"/>
                </a:solidFill>
                <a:latin typeface="Meiryo UI" pitchFamily="50" charset="-128"/>
                <a:ea typeface="Meiryo UI" pitchFamily="50" charset="-128"/>
                <a:cs typeface="Meiryo UI" pitchFamily="50" charset="-128"/>
              </a:rPr>
              <a:t>部、中学校用：約</a:t>
            </a:r>
            <a:r>
              <a:rPr lang="en-US" altLang="ja-JP" sz="1050" dirty="0" smtClean="0">
                <a:solidFill>
                  <a:schemeClr val="tx1"/>
                </a:solidFill>
                <a:latin typeface="Meiryo UI" pitchFamily="50" charset="-128"/>
                <a:ea typeface="Meiryo UI" pitchFamily="50" charset="-128"/>
                <a:cs typeface="Meiryo UI" pitchFamily="50" charset="-128"/>
              </a:rPr>
              <a:t>18,500</a:t>
            </a:r>
            <a:r>
              <a:rPr lang="ja-JP" altLang="en-US" sz="1050" dirty="0" smtClean="0">
                <a:solidFill>
                  <a:schemeClr val="tx1"/>
                </a:solidFill>
                <a:latin typeface="Meiryo UI" pitchFamily="50" charset="-128"/>
                <a:ea typeface="Meiryo UI" pitchFamily="50" charset="-128"/>
                <a:cs typeface="Meiryo UI" pitchFamily="50" charset="-128"/>
              </a:rPr>
              <a:t>部</a:t>
            </a:r>
            <a:r>
              <a:rPr lang="ja-JP" altLang="en-US"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7337" y="5261345"/>
            <a:ext cx="1039775" cy="146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28"/>
          <p:cNvSpPr txBox="1">
            <a:spLocks noChangeArrowheads="1"/>
          </p:cNvSpPr>
          <p:nvPr/>
        </p:nvSpPr>
        <p:spPr bwMode="auto">
          <a:xfrm>
            <a:off x="220806" y="1270188"/>
            <a:ext cx="7330493"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2000"/>
              </a:lnSpc>
            </a:pPr>
            <a:r>
              <a:rPr lang="ja-JP" altLang="en-US" b="0" i="0" dirty="0">
                <a:latin typeface="Meiryo UI" pitchFamily="50" charset="-128"/>
                <a:ea typeface="Meiryo UI" pitchFamily="50" charset="-128"/>
                <a:cs typeface="Meiryo UI" pitchFamily="50" charset="-128"/>
              </a:rPr>
              <a:t>◆大阪府で</a:t>
            </a:r>
            <a:r>
              <a:rPr lang="ja-JP" altLang="en-US" b="0" i="0" dirty="0" smtClean="0">
                <a:latin typeface="Meiryo UI" pitchFamily="50" charset="-128"/>
                <a:ea typeface="Meiryo UI" pitchFamily="50" charset="-128"/>
                <a:cs typeface="Meiryo UI" pitchFamily="50" charset="-128"/>
              </a:rPr>
              <a:t>は</a:t>
            </a:r>
            <a:r>
              <a:rPr lang="ja-JP" altLang="en-US" b="0" i="0" dirty="0">
                <a:latin typeface="Meiryo UI" pitchFamily="50" charset="-128"/>
                <a:ea typeface="Meiryo UI" pitchFamily="50" charset="-128"/>
                <a:cs typeface="Meiryo UI" pitchFamily="50" charset="-128"/>
              </a:rPr>
              <a:t>、ホームページ</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省エネ生活のすすめ</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による積極的な情報発信に加え、イベントやセミナー等さまざまな機会を通じた啓発活動の実施します</a:t>
            </a:r>
            <a:r>
              <a:rPr lang="ja-JP" altLang="en-US" b="0" i="0" dirty="0" smtClean="0">
                <a:latin typeface="Meiryo UI" pitchFamily="50" charset="-128"/>
                <a:ea typeface="Meiryo UI" pitchFamily="50" charset="-128"/>
                <a:cs typeface="Meiryo UI" pitchFamily="50" charset="-128"/>
              </a:rPr>
              <a:t>。</a:t>
            </a:r>
            <a:endParaRPr lang="en-US" altLang="ja-JP" b="0" i="0" dirty="0" smtClean="0">
              <a:latin typeface="Meiryo UI" pitchFamily="50" charset="-128"/>
              <a:ea typeface="Meiryo UI" pitchFamily="50" charset="-128"/>
              <a:cs typeface="Meiryo UI" pitchFamily="50" charset="-128"/>
            </a:endParaRPr>
          </a:p>
          <a:p>
            <a:pPr marL="87313" indent="-87313" eaLnBrk="1" hangingPunct="1">
              <a:lnSpc>
                <a:spcPts val="2000"/>
              </a:lnSpc>
            </a:pP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また</a:t>
            </a:r>
            <a:r>
              <a:rPr lang="ja-JP" altLang="en-US" b="0" i="0" dirty="0">
                <a:latin typeface="Meiryo UI" pitchFamily="50" charset="-128"/>
                <a:ea typeface="Meiryo UI" pitchFamily="50" charset="-128"/>
                <a:cs typeface="Meiryo UI" pitchFamily="50" charset="-128"/>
              </a:rPr>
              <a:t>、大阪府地球温暖化防止活動推進センターと連携し、地球温暖化防止活動推進員の活動支援や「家庭エコ診断」の普及促進に取り組むなど、広く府民に省エネ行動を働きかけていきます。</a:t>
            </a:r>
          </a:p>
        </p:txBody>
      </p:sp>
      <p:sp>
        <p:nvSpPr>
          <p:cNvPr id="19" name="正方形/長方形 18"/>
          <p:cNvSpPr/>
          <p:nvPr/>
        </p:nvSpPr>
        <p:spPr>
          <a:xfrm>
            <a:off x="694484" y="2362108"/>
            <a:ext cx="3782390" cy="61587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・イベント活動</a:t>
            </a:r>
            <a:r>
              <a:rPr lang="ja-JP" altLang="en-US" sz="1050" dirty="0" smtClean="0">
                <a:solidFill>
                  <a:schemeClr val="tx1"/>
                </a:solidFill>
                <a:latin typeface="Meiryo UI" pitchFamily="50" charset="-128"/>
                <a:ea typeface="Meiryo UI" pitchFamily="50" charset="-128"/>
                <a:cs typeface="Meiryo UI" pitchFamily="50" charset="-128"/>
              </a:rPr>
              <a:t>回数：</a:t>
            </a:r>
            <a:r>
              <a:rPr lang="en-US" altLang="ja-JP" sz="1050" dirty="0">
                <a:solidFill>
                  <a:schemeClr val="tx1"/>
                </a:solidFill>
                <a:latin typeface="Meiryo UI" pitchFamily="50" charset="-128"/>
                <a:ea typeface="Meiryo UI" pitchFamily="50" charset="-128"/>
                <a:cs typeface="Meiryo UI" pitchFamily="50" charset="-128"/>
              </a:rPr>
              <a:t>11</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　・地球温暖化防止活動推進員に対する</a:t>
            </a:r>
            <a:r>
              <a:rPr lang="ja-JP" altLang="en-US" sz="1000" dirty="0" smtClean="0">
                <a:solidFill>
                  <a:schemeClr val="tx1"/>
                </a:solidFill>
                <a:latin typeface="Meiryo UI" pitchFamily="50" charset="-128"/>
                <a:ea typeface="Meiryo UI" pitchFamily="50" charset="-128"/>
                <a:cs typeface="Meiryo UI" pitchFamily="50" charset="-128"/>
              </a:rPr>
              <a:t>研修会：５回</a:t>
            </a:r>
            <a:endParaRPr lang="en-US" altLang="ja-JP" sz="1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59721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25</a:t>
            </a:r>
            <a:endParaRPr lang="ja-JP" altLang="en-US" b="1" dirty="0">
              <a:solidFill>
                <a:prstClr val="white"/>
              </a:solidFill>
            </a:endParaRPr>
          </a:p>
        </p:txBody>
      </p:sp>
      <p:sp>
        <p:nvSpPr>
          <p:cNvPr id="34" name="角丸四角形 33"/>
          <p:cNvSpPr/>
          <p:nvPr/>
        </p:nvSpPr>
        <p:spPr>
          <a:xfrm>
            <a:off x="213303" y="585263"/>
            <a:ext cx="3089455"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環境パートナーシップの推進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5" name="テキスト ボックス 34"/>
          <p:cNvSpPr txBox="1"/>
          <p:nvPr/>
        </p:nvSpPr>
        <p:spPr>
          <a:xfrm>
            <a:off x="3282919" y="543444"/>
            <a:ext cx="2701021"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2,500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   </a:t>
            </a:r>
            <a:r>
              <a:rPr lang="en-US" altLang="ja-JP" sz="1200" dirty="0" smtClean="0">
                <a:latin typeface="Meiryo UI" pitchFamily="50" charset="-128"/>
                <a:ea typeface="Meiryo UI" pitchFamily="50" charset="-128"/>
                <a:cs typeface="Meiryo UI" pitchFamily="50" charset="-128"/>
              </a:rPr>
              <a:t>786</a:t>
            </a:r>
            <a:r>
              <a:rPr lang="ja-JP" altLang="en-US" sz="1200" dirty="0" smtClean="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286193" y="1099114"/>
            <a:ext cx="431809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800"/>
              </a:lnSpc>
            </a:pPr>
            <a:r>
              <a:rPr lang="ja-JP" altLang="en-US" b="0" i="0" dirty="0" smtClean="0">
                <a:latin typeface="Meiryo UI" pitchFamily="50" charset="-128"/>
                <a:ea typeface="Meiryo UI" pitchFamily="50" charset="-128"/>
                <a:cs typeface="Meiryo UI" pitchFamily="50" charset="-128"/>
              </a:rPr>
              <a:t>◆大阪府では</a:t>
            </a:r>
            <a:r>
              <a:rPr lang="en-US" altLang="ja-JP" b="0" i="0" dirty="0" smtClean="0">
                <a:latin typeface="Meiryo UI" pitchFamily="50" charset="-128"/>
                <a:ea typeface="Meiryo UI" pitchFamily="50" charset="-128"/>
                <a:cs typeface="Meiryo UI" pitchFamily="50" charset="-128"/>
              </a:rPr>
              <a:t>NPO</a:t>
            </a:r>
            <a:r>
              <a:rPr lang="ja-JP" altLang="en-US" b="0" i="0" dirty="0">
                <a:latin typeface="Meiryo UI" pitchFamily="50" charset="-128"/>
                <a:ea typeface="Meiryo UI" pitchFamily="50" charset="-128"/>
                <a:cs typeface="Meiryo UI" pitchFamily="50" charset="-128"/>
              </a:rPr>
              <a:t>の協働取組を促進するための</a:t>
            </a:r>
            <a:r>
              <a:rPr lang="ja-JP" altLang="en-US" b="0" i="0" dirty="0" smtClean="0">
                <a:latin typeface="Meiryo UI" pitchFamily="50" charset="-128"/>
                <a:ea typeface="Meiryo UI" pitchFamily="50" charset="-128"/>
                <a:cs typeface="Meiryo UI" pitchFamily="50" charset="-128"/>
              </a:rPr>
              <a:t>交流会やセミナー、</a:t>
            </a:r>
            <a:r>
              <a:rPr lang="en-US" altLang="ja-JP" b="0" i="0" dirty="0" smtClean="0">
                <a:latin typeface="Meiryo UI" pitchFamily="50" charset="-128"/>
                <a:ea typeface="Meiryo UI" pitchFamily="50" charset="-128"/>
                <a:cs typeface="Meiryo UI" pitchFamily="50" charset="-128"/>
              </a:rPr>
              <a:t>NPO</a:t>
            </a:r>
            <a:r>
              <a:rPr lang="ja-JP" altLang="en-US" b="0" i="0" dirty="0">
                <a:latin typeface="Meiryo UI" pitchFamily="50" charset="-128"/>
                <a:ea typeface="Meiryo UI" pitchFamily="50" charset="-128"/>
                <a:cs typeface="Meiryo UI" pitchFamily="50" charset="-128"/>
              </a:rPr>
              <a:t>に携わっている方々への人材育成講座の実施を通じて、交流の「機会」を提供し</a:t>
            </a:r>
            <a:r>
              <a:rPr lang="ja-JP" altLang="en-US" b="0" i="0" dirty="0" smtClean="0">
                <a:latin typeface="Meiryo UI" pitchFamily="50" charset="-128"/>
                <a:ea typeface="Meiryo UI" pitchFamily="50" charset="-128"/>
                <a:cs typeface="Meiryo UI" pitchFamily="50" charset="-128"/>
              </a:rPr>
              <a:t>、取組み</a:t>
            </a:r>
            <a:r>
              <a:rPr lang="ja-JP" altLang="en-US" b="0" i="0" dirty="0">
                <a:latin typeface="Meiryo UI" pitchFamily="50" charset="-128"/>
                <a:ea typeface="Meiryo UI" pitchFamily="50" charset="-128"/>
                <a:cs typeface="Meiryo UI" pitchFamily="50" charset="-128"/>
              </a:rPr>
              <a:t>を</a:t>
            </a:r>
            <a:r>
              <a:rPr lang="ja-JP" altLang="en-US" b="0" i="0" dirty="0" smtClean="0">
                <a:latin typeface="Meiryo UI" pitchFamily="50" charset="-128"/>
                <a:ea typeface="Meiryo UI" pitchFamily="50" charset="-128"/>
                <a:cs typeface="Meiryo UI" pitchFamily="50" charset="-128"/>
              </a:rPr>
              <a:t>支援します。</a:t>
            </a:r>
            <a:endParaRPr lang="ja-JP" altLang="en-US" b="0" i="0" dirty="0">
              <a:latin typeface="Meiryo UI" pitchFamily="50" charset="-128"/>
              <a:ea typeface="Meiryo UI" pitchFamily="50" charset="-128"/>
              <a:cs typeface="Meiryo UI" pitchFamily="50" charset="-128"/>
            </a:endParaRPr>
          </a:p>
        </p:txBody>
      </p:sp>
      <p:sp>
        <p:nvSpPr>
          <p:cNvPr id="41" name="テキスト ボックス 28"/>
          <p:cNvSpPr txBox="1">
            <a:spLocks noChangeArrowheads="1"/>
          </p:cNvSpPr>
          <p:nvPr/>
        </p:nvSpPr>
        <p:spPr bwMode="auto">
          <a:xfrm>
            <a:off x="5171160" y="921553"/>
            <a:ext cx="4525672"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800"/>
              </a:lnSpc>
            </a:pPr>
            <a:r>
              <a:rPr lang="ja-JP" altLang="en-US" b="0" i="0" dirty="0" smtClean="0">
                <a:latin typeface="Meiryo UI" pitchFamily="50" charset="-128"/>
                <a:ea typeface="Meiryo UI" pitchFamily="50" charset="-128"/>
                <a:cs typeface="Meiryo UI" pitchFamily="50" charset="-128"/>
              </a:rPr>
              <a:t>◆大阪市では、市内を活動拠点とする環境活動団体間のネットワーク「おおさか環境ネットワーク」を拡充するとともに、活動の場を提供するなど各団体の活動の活性化を図ります。また、環境活動推進施設（愛称：なにわ</a:t>
            </a:r>
            <a:r>
              <a:rPr lang="en-US" altLang="ja-JP" b="0" i="0" dirty="0" smtClean="0">
                <a:latin typeface="Meiryo UI" pitchFamily="50" charset="-128"/>
                <a:ea typeface="Meiryo UI" pitchFamily="50" charset="-128"/>
                <a:cs typeface="Meiryo UI" pitchFamily="50" charset="-128"/>
              </a:rPr>
              <a:t>ECO</a:t>
            </a:r>
            <a:r>
              <a:rPr lang="ja-JP" altLang="en-US" b="0" i="0" dirty="0" smtClean="0">
                <a:latin typeface="Meiryo UI" pitchFamily="50" charset="-128"/>
                <a:ea typeface="Meiryo UI" pitchFamily="50" charset="-128"/>
                <a:cs typeface="Meiryo UI" pitchFamily="50" charset="-128"/>
              </a:rPr>
              <a:t>スクエア）を運営し、ネットワーク登録団体の活動の場の一つとして提供します。</a:t>
            </a:r>
            <a:endParaRPr lang="ja-JP" altLang="en-US" b="0" i="0" dirty="0">
              <a:latin typeface="Meiryo UI" pitchFamily="50" charset="-128"/>
              <a:ea typeface="Meiryo UI" pitchFamily="50" charset="-128"/>
              <a:cs typeface="Meiryo UI" pitchFamily="50" charset="-128"/>
            </a:endParaRPr>
          </a:p>
        </p:txBody>
      </p:sp>
      <p:sp>
        <p:nvSpPr>
          <p:cNvPr id="29" name="テキスト ボックス 28"/>
          <p:cNvSpPr txBox="1">
            <a:spLocks noChangeArrowheads="1"/>
          </p:cNvSpPr>
          <p:nvPr/>
        </p:nvSpPr>
        <p:spPr bwMode="auto">
          <a:xfrm>
            <a:off x="459517" y="3322028"/>
            <a:ext cx="3998564" cy="57708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2016</a:t>
            </a:r>
            <a:r>
              <a:rPr lang="ja-JP" altLang="en-US" sz="1050" b="0" i="0" dirty="0" smtClean="0">
                <a:latin typeface="Meiryo UI" pitchFamily="50" charset="-128"/>
                <a:ea typeface="Meiryo UI" pitchFamily="50" charset="-128"/>
                <a:cs typeface="Meiryo UI" pitchFamily="50" charset="-128"/>
              </a:rPr>
              <a:t>年度実績＞</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（大阪府）</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　　・交流会、セミナー</a:t>
            </a:r>
            <a:r>
              <a:rPr lang="ja-JP" altLang="en-US" sz="1050" b="0" i="0" dirty="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人材育成講座の開催：</a:t>
            </a:r>
            <a:r>
              <a:rPr lang="ja-JP" altLang="en-US" sz="1050" b="0" i="0" dirty="0">
                <a:latin typeface="Meiryo UI" pitchFamily="50" charset="-128"/>
                <a:ea typeface="Meiryo UI" pitchFamily="50" charset="-128"/>
                <a:cs typeface="Meiryo UI" pitchFamily="50" charset="-128"/>
              </a:rPr>
              <a:t>のべ</a:t>
            </a:r>
            <a:r>
              <a:rPr lang="en-US" altLang="ja-JP" sz="1050" b="0" i="0" dirty="0" smtClean="0">
                <a:latin typeface="Meiryo UI" pitchFamily="50" charset="-128"/>
                <a:ea typeface="Meiryo UI" pitchFamily="50" charset="-128"/>
                <a:cs typeface="Meiryo UI" pitchFamily="50" charset="-128"/>
              </a:rPr>
              <a:t>12</a:t>
            </a:r>
            <a:r>
              <a:rPr lang="ja-JP" altLang="en-US" sz="1050" b="0" i="0" dirty="0" smtClean="0">
                <a:latin typeface="Meiryo UI" pitchFamily="50" charset="-128"/>
                <a:ea typeface="Meiryo UI" pitchFamily="50" charset="-128"/>
                <a:cs typeface="Meiryo UI" pitchFamily="50" charset="-128"/>
              </a:rPr>
              <a:t>回</a:t>
            </a:r>
            <a:endParaRPr lang="en-US" altLang="ja-JP" sz="1050" b="0" i="0" dirty="0" smtClean="0">
              <a:latin typeface="Meiryo UI" pitchFamily="50" charset="-128"/>
              <a:ea typeface="Meiryo UI" pitchFamily="50" charset="-128"/>
              <a:cs typeface="Meiryo UI" pitchFamily="50" charset="-128"/>
            </a:endParaRPr>
          </a:p>
        </p:txBody>
      </p:sp>
      <p:sp>
        <p:nvSpPr>
          <p:cNvPr id="30" name="角丸四角形 29"/>
          <p:cNvSpPr/>
          <p:nvPr/>
        </p:nvSpPr>
        <p:spPr>
          <a:xfrm>
            <a:off x="146118" y="511803"/>
            <a:ext cx="9631418" cy="3535988"/>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37" name="テキスト ボックス 36"/>
          <p:cNvSpPr txBox="1">
            <a:spLocks noChangeArrowheads="1"/>
          </p:cNvSpPr>
          <p:nvPr/>
        </p:nvSpPr>
        <p:spPr bwMode="auto">
          <a:xfrm>
            <a:off x="5382737" y="3355102"/>
            <a:ext cx="3998564" cy="57708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2016</a:t>
            </a:r>
            <a:r>
              <a:rPr lang="ja-JP" altLang="en-US" sz="1050" b="0" i="0" dirty="0" smtClean="0">
                <a:latin typeface="Meiryo UI" pitchFamily="50" charset="-128"/>
                <a:ea typeface="Meiryo UI" pitchFamily="50" charset="-128"/>
                <a:cs typeface="Meiryo UI" pitchFamily="50" charset="-128"/>
              </a:rPr>
              <a:t>年度実績＞</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（大阪市）</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　　・</a:t>
            </a:r>
            <a:r>
              <a:rPr lang="ja-JP" altLang="en-US" sz="1050" b="0" i="0" dirty="0">
                <a:latin typeface="Meiryo UI" pitchFamily="50" charset="-128"/>
                <a:ea typeface="Meiryo UI" pitchFamily="50" charset="-128"/>
                <a:cs typeface="Meiryo UI" pitchFamily="50" charset="-128"/>
              </a:rPr>
              <a:t>おおさか環境ネットワーク会議の開催</a:t>
            </a:r>
            <a:r>
              <a:rPr lang="ja-JP" altLang="en-US" sz="1050" b="0" i="0" dirty="0" smtClean="0">
                <a:latin typeface="Meiryo UI" pitchFamily="50" charset="-128"/>
                <a:ea typeface="Meiryo UI" pitchFamily="50" charset="-128"/>
                <a:cs typeface="Meiryo UI" pitchFamily="50" charset="-128"/>
              </a:rPr>
              <a:t>：</a:t>
            </a:r>
            <a:r>
              <a:rPr lang="en-US" altLang="ja-JP" sz="1050" b="0" i="0" dirty="0">
                <a:latin typeface="Meiryo UI" pitchFamily="50" charset="-128"/>
                <a:ea typeface="Meiryo UI" pitchFamily="50" charset="-128"/>
                <a:cs typeface="Meiryo UI" pitchFamily="50" charset="-128"/>
              </a:rPr>
              <a:t>12</a:t>
            </a:r>
            <a:r>
              <a:rPr lang="ja-JP" altLang="en-US" sz="1050" b="0" i="0" dirty="0" smtClean="0">
                <a:latin typeface="Meiryo UI" pitchFamily="50" charset="-128"/>
                <a:ea typeface="Meiryo UI" pitchFamily="50" charset="-128"/>
                <a:cs typeface="Meiryo UI" pitchFamily="50" charset="-128"/>
              </a:rPr>
              <a:t>回</a:t>
            </a:r>
            <a:endParaRPr lang="ja-JP" altLang="en-US" sz="1050" b="0" i="0" strike="dblStrike" dirty="0">
              <a:latin typeface="Meiryo UI" pitchFamily="50" charset="-128"/>
              <a:ea typeface="Meiryo UI" pitchFamily="50" charset="-128"/>
              <a:cs typeface="Meiryo UI" pitchFamily="50" charset="-128"/>
            </a:endParaRPr>
          </a:p>
        </p:txBody>
      </p:sp>
      <p:pic>
        <p:nvPicPr>
          <p:cNvPr id="12" name="図 11"/>
          <p:cNvPicPr>
            <a:picLocks noChangeAspect="1"/>
          </p:cNvPicPr>
          <p:nvPr/>
        </p:nvPicPr>
        <p:blipFill>
          <a:blip r:embed="rId2"/>
          <a:stretch>
            <a:fillRect/>
          </a:stretch>
        </p:blipFill>
        <p:spPr>
          <a:xfrm>
            <a:off x="7593734" y="2126327"/>
            <a:ext cx="1530206" cy="1127953"/>
          </a:xfrm>
          <a:prstGeom prst="rect">
            <a:avLst/>
          </a:prstGeom>
        </p:spPr>
      </p:pic>
      <p:pic>
        <p:nvPicPr>
          <p:cNvPr id="10" name="図 9"/>
          <p:cNvPicPr>
            <a:picLocks noChangeAspect="1"/>
          </p:cNvPicPr>
          <p:nvPr/>
        </p:nvPicPr>
        <p:blipFill>
          <a:blip r:embed="rId3"/>
          <a:stretch>
            <a:fillRect/>
          </a:stretch>
        </p:blipFill>
        <p:spPr>
          <a:xfrm>
            <a:off x="5584731" y="2126327"/>
            <a:ext cx="1539240" cy="1127953"/>
          </a:xfrm>
          <a:prstGeom prst="rect">
            <a:avLst/>
          </a:prstGeom>
        </p:spPr>
      </p:pic>
      <p:pic>
        <p:nvPicPr>
          <p:cNvPr id="8" name="図 7"/>
          <p:cNvPicPr>
            <a:picLocks noChangeAspect="1"/>
          </p:cNvPicPr>
          <p:nvPr/>
        </p:nvPicPr>
        <p:blipFill>
          <a:blip r:embed="rId4"/>
          <a:stretch>
            <a:fillRect/>
          </a:stretch>
        </p:blipFill>
        <p:spPr>
          <a:xfrm>
            <a:off x="285867" y="1989847"/>
            <a:ext cx="1379220" cy="1135380"/>
          </a:xfrm>
          <a:prstGeom prst="rect">
            <a:avLst/>
          </a:prstGeom>
        </p:spPr>
      </p:pic>
      <p:pic>
        <p:nvPicPr>
          <p:cNvPr id="11" name="図 10"/>
          <p:cNvPicPr>
            <a:picLocks noChangeAspect="1"/>
          </p:cNvPicPr>
          <p:nvPr/>
        </p:nvPicPr>
        <p:blipFill>
          <a:blip r:embed="rId5"/>
          <a:stretch>
            <a:fillRect/>
          </a:stretch>
        </p:blipFill>
        <p:spPr>
          <a:xfrm>
            <a:off x="1667311" y="1990040"/>
            <a:ext cx="1508760" cy="1127760"/>
          </a:xfrm>
          <a:prstGeom prst="rect">
            <a:avLst/>
          </a:prstGeom>
        </p:spPr>
      </p:pic>
      <p:pic>
        <p:nvPicPr>
          <p:cNvPr id="13" name="図 12"/>
          <p:cNvPicPr>
            <a:picLocks noChangeAspect="1"/>
          </p:cNvPicPr>
          <p:nvPr/>
        </p:nvPicPr>
        <p:blipFill>
          <a:blip r:embed="rId6"/>
          <a:stretch>
            <a:fillRect/>
          </a:stretch>
        </p:blipFill>
        <p:spPr>
          <a:xfrm>
            <a:off x="3177663" y="1990748"/>
            <a:ext cx="1508760" cy="1127052"/>
          </a:xfrm>
          <a:prstGeom prst="rect">
            <a:avLst/>
          </a:prstGeom>
        </p:spPr>
      </p:pic>
      <p:sp>
        <p:nvSpPr>
          <p:cNvPr id="32" name="右矢印 31"/>
          <p:cNvSpPr/>
          <p:nvPr/>
        </p:nvSpPr>
        <p:spPr>
          <a:xfrm>
            <a:off x="2374900" y="5434009"/>
            <a:ext cx="257273" cy="33814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46119" y="4125280"/>
            <a:ext cx="9631418" cy="2617458"/>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9" name="角丸四角形 38"/>
          <p:cNvSpPr/>
          <p:nvPr/>
        </p:nvSpPr>
        <p:spPr>
          <a:xfrm>
            <a:off x="358621" y="4217017"/>
            <a:ext cx="2991956" cy="34144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　　幼児</a:t>
            </a:r>
            <a:r>
              <a:rPr lang="ja-JP" altLang="en-US" sz="1600" b="1" dirty="0">
                <a:solidFill>
                  <a:schemeClr val="tx1"/>
                </a:solidFill>
                <a:latin typeface="Meiryo UI" pitchFamily="50" charset="-128"/>
                <a:ea typeface="Meiryo UI" pitchFamily="50" charset="-128"/>
                <a:cs typeface="Meiryo UI" pitchFamily="50" charset="-128"/>
              </a:rPr>
              <a:t>環境</a:t>
            </a:r>
            <a:r>
              <a:rPr lang="ja-JP" altLang="en-US" sz="1600" b="1" dirty="0" smtClean="0">
                <a:solidFill>
                  <a:schemeClr val="tx1"/>
                </a:solidFill>
                <a:latin typeface="Meiryo UI" pitchFamily="50" charset="-128"/>
                <a:ea typeface="Meiryo UI" pitchFamily="50" charset="-128"/>
                <a:cs typeface="Meiryo UI" pitchFamily="50" charset="-128"/>
              </a:rPr>
              <a:t>教育の推進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0" name="テキスト ボックス 39"/>
          <p:cNvSpPr txBox="1"/>
          <p:nvPr/>
        </p:nvSpPr>
        <p:spPr>
          <a:xfrm>
            <a:off x="3443478" y="4190123"/>
            <a:ext cx="2432886"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 （予算</a:t>
            </a:r>
            <a:r>
              <a:rPr lang="en-US" altLang="ja-JP" sz="1200" dirty="0" smtClean="0">
                <a:latin typeface="Meiryo UI" pitchFamily="50" charset="-128"/>
                <a:ea typeface="Meiryo UI" pitchFamily="50" charset="-128"/>
                <a:cs typeface="Meiryo UI" pitchFamily="50" charset="-128"/>
              </a:rPr>
              <a:t>4,500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（予算   </a:t>
            </a:r>
            <a:r>
              <a:rPr lang="en-US" altLang="ja-JP" sz="1200" dirty="0" smtClean="0">
                <a:latin typeface="Meiryo UI" pitchFamily="50" charset="-128"/>
                <a:ea typeface="Meiryo UI" pitchFamily="50" charset="-128"/>
                <a:cs typeface="Meiryo UI" pitchFamily="50" charset="-128"/>
              </a:rPr>
              <a:t>364</a:t>
            </a:r>
            <a:r>
              <a:rPr lang="ja-JP"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p>
        </p:txBody>
      </p:sp>
      <p:sp>
        <p:nvSpPr>
          <p:cNvPr id="42" name="テキスト ボックス 28"/>
          <p:cNvSpPr txBox="1">
            <a:spLocks noChangeArrowheads="1"/>
          </p:cNvSpPr>
          <p:nvPr/>
        </p:nvSpPr>
        <p:spPr bwMode="auto">
          <a:xfrm>
            <a:off x="186006" y="4753857"/>
            <a:ext cx="51352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◆大阪府では、幼稚園や保育所等で指導者が</a:t>
            </a:r>
            <a:r>
              <a:rPr lang="ja-JP" altLang="en-US" b="0" i="0" dirty="0">
                <a:latin typeface="Meiryo UI" panose="020B0604030504040204" pitchFamily="50" charset="-128"/>
                <a:ea typeface="Meiryo UI" panose="020B0604030504040204" pitchFamily="50" charset="-128"/>
                <a:cs typeface="Meiryo UI" panose="020B0604030504040204" pitchFamily="50" charset="-128"/>
              </a:rPr>
              <a:t>利用する幼児環境</a:t>
            </a:r>
            <a:r>
              <a:rPr lang="ja-JP" altLang="en-US" b="0" i="0" dirty="0" smtClean="0">
                <a:latin typeface="Meiryo UI" panose="020B0604030504040204" pitchFamily="50" charset="-128"/>
                <a:ea typeface="Meiryo UI" panose="020B0604030504040204" pitchFamily="50" charset="-128"/>
                <a:cs typeface="Meiryo UI" panose="020B0604030504040204" pitchFamily="50" charset="-128"/>
              </a:rPr>
              <a:t>教育教材</a:t>
            </a:r>
            <a:r>
              <a:rPr lang="ja-JP" altLang="en-US" b="0" i="0" dirty="0">
                <a:latin typeface="Meiryo UI" panose="020B0604030504040204" pitchFamily="50" charset="-128"/>
                <a:ea typeface="Meiryo UI" panose="020B0604030504040204" pitchFamily="50" charset="-128"/>
                <a:cs typeface="Meiryo UI" panose="020B0604030504040204" pitchFamily="50" charset="-128"/>
              </a:rPr>
              <a:t>の製作及びその効果的な活用に向けて研修会を行う事業を実施します。</a:t>
            </a:r>
          </a:p>
        </p:txBody>
      </p:sp>
      <p:sp>
        <p:nvSpPr>
          <p:cNvPr id="43" name="Rectangle 2"/>
          <p:cNvSpPr>
            <a:spLocks noChangeArrowheads="1"/>
          </p:cNvSpPr>
          <p:nvPr/>
        </p:nvSpPr>
        <p:spPr bwMode="auto">
          <a:xfrm>
            <a:off x="2638523" y="5320683"/>
            <a:ext cx="2097592" cy="504000"/>
          </a:xfrm>
          <a:prstGeom prst="rect">
            <a:avLst/>
          </a:prstGeom>
          <a:solidFill>
            <a:srgbClr val="FFFFFF"/>
          </a:solidFill>
          <a:ln w="12700" algn="ctr">
            <a:solidFill>
              <a:srgbClr val="000000"/>
            </a:solidFill>
            <a:miter lim="800000"/>
            <a:headEnd/>
            <a:tailEnd/>
          </a:ln>
          <a:effectLst>
            <a:outerShdw dist="28398" dir="3806097" algn="ctr" rotWithShape="0">
              <a:srgbClr val="7F7F7F">
                <a:alpha val="50000"/>
              </a:srgbClr>
            </a:outerShdw>
          </a:effectLst>
        </p:spPr>
        <p:txBody>
          <a:bodyPr vert="horz" wrap="square" lIns="36000" tIns="36000" rIns="36000" bIns="36000" numCol="1" anchor="ctr" anchorCtr="0" compatLnSpc="1">
            <a:prstTxWarp prst="textNoShape">
              <a:avLst/>
            </a:prstTxWarp>
          </a:bodyPr>
          <a:lstStyle/>
          <a:p>
            <a:pPr algn="just" fontAlgn="base">
              <a:spcBef>
                <a:spcPct val="0"/>
              </a:spcBef>
              <a:spcAft>
                <a:spcPct val="0"/>
              </a:spcAft>
            </a:pP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環境教育教材の</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製作</a:t>
            </a:r>
            <a:endPar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spcBef>
                <a:spcPct val="0"/>
              </a:spcBef>
              <a:spcAft>
                <a:spcPct val="0"/>
              </a:spcAft>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■幼児向け映像</a:t>
            </a:r>
          </a:p>
          <a:p>
            <a:pPr algn="just" fontAlgn="base">
              <a:spcBef>
                <a:spcPct val="0"/>
              </a:spcBef>
              <a:spcAft>
                <a:spcPct val="0"/>
              </a:spcAft>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■環境教育指導方法等の映像</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3"/>
          <p:cNvSpPr>
            <a:spLocks noChangeArrowheads="1"/>
          </p:cNvSpPr>
          <p:nvPr/>
        </p:nvSpPr>
        <p:spPr bwMode="auto">
          <a:xfrm rot="10800000">
            <a:off x="2122976" y="5900188"/>
            <a:ext cx="644525" cy="153988"/>
          </a:xfrm>
          <a:prstGeom prst="triangle">
            <a:avLst>
              <a:gd name="adj" fmla="val 50000"/>
            </a:avLst>
          </a:prstGeom>
          <a:solidFill>
            <a:srgbClr val="FFC000"/>
          </a:solidFill>
          <a:ln w="6350" algn="ctr">
            <a:solidFill>
              <a:srgbClr val="000000"/>
            </a:solidFill>
            <a:miter lim="800000"/>
            <a:headEnd/>
            <a:tailEnd/>
          </a:ln>
          <a:effectLst>
            <a:outerShdw dist="28398" dir="3806097" algn="ctr" rotWithShape="0">
              <a:srgbClr val="7F7F7F">
                <a:alpha val="50000"/>
              </a:srgbClr>
            </a:outerShdw>
          </a:effectLst>
        </p:spPr>
        <p:txBody>
          <a:bodyPr vert="horz" wrap="none" lIns="91440" tIns="45720" rIns="91440" bIns="45720" numCol="1" anchor="t" anchorCtr="0" compatLnSpc="1">
            <a:prstTxWarp prst="textNoShape">
              <a:avLst/>
            </a:prstTxWarp>
          </a:bodyPr>
          <a:lstStyle/>
          <a:p>
            <a:endParaRPr lang="ja-JP" altLang="en-US"/>
          </a:p>
        </p:txBody>
      </p:sp>
      <p:pic>
        <p:nvPicPr>
          <p:cNvPr id="4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4341" y="5892173"/>
            <a:ext cx="1300312" cy="76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テキスト ボックス 28"/>
          <p:cNvSpPr txBox="1">
            <a:spLocks noChangeArrowheads="1"/>
          </p:cNvSpPr>
          <p:nvPr/>
        </p:nvSpPr>
        <p:spPr bwMode="auto">
          <a:xfrm>
            <a:off x="380173" y="5320683"/>
            <a:ext cx="2065065" cy="503590"/>
          </a:xfrm>
          <a:prstGeom prst="rect">
            <a:avLst/>
          </a:prstGeom>
          <a:solidFill>
            <a:schemeClr val="bg1"/>
          </a:solidFill>
          <a:ln>
            <a:solidFill>
              <a:schemeClr val="tx1"/>
            </a:solidFill>
          </a:ln>
          <a:extLst/>
        </p:spPr>
        <p:txBody>
          <a:bodyPr wrap="square" lIns="36000" tIns="36000" rIns="36000" bIns="3600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00" i="0" dirty="0" smtClean="0">
                <a:solidFill>
                  <a:prstClr val="black"/>
                </a:solidFill>
                <a:latin typeface="Meiryo UI" pitchFamily="50" charset="-128"/>
                <a:ea typeface="Meiryo UI" pitchFamily="50" charset="-128"/>
                <a:cs typeface="Meiryo UI" pitchFamily="50" charset="-128"/>
              </a:rPr>
              <a:t>　教材検討会の開催</a:t>
            </a:r>
            <a:endParaRPr lang="en-US" altLang="ja-JP" sz="100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sz="900" b="0" i="0" dirty="0" smtClean="0">
                <a:solidFill>
                  <a:prstClr val="black"/>
                </a:solidFill>
                <a:latin typeface="Meiryo UI" pitchFamily="50" charset="-128"/>
                <a:ea typeface="Meiryo UI" pitchFamily="50" charset="-128"/>
                <a:cs typeface="Meiryo UI" pitchFamily="50" charset="-128"/>
              </a:rPr>
              <a:t>　■有識者や関係者等による会議を開催</a:t>
            </a:r>
            <a:endParaRPr lang="en-US" altLang="ja-JP" sz="900"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sz="900" b="0" i="0" dirty="0" smtClean="0">
                <a:solidFill>
                  <a:prstClr val="black"/>
                </a:solidFill>
                <a:latin typeface="Meiryo UI" pitchFamily="50" charset="-128"/>
                <a:ea typeface="Meiryo UI" pitchFamily="50" charset="-128"/>
                <a:cs typeface="Meiryo UI" pitchFamily="50" charset="-128"/>
              </a:rPr>
              <a:t>　■環境教育の内容や指導方法を検討</a:t>
            </a:r>
            <a:endParaRPr lang="ja-JP" altLang="en-US" sz="900" b="0" i="0" dirty="0">
              <a:solidFill>
                <a:prstClr val="black"/>
              </a:solidFill>
              <a:latin typeface="Meiryo UI" pitchFamily="50" charset="-128"/>
              <a:ea typeface="Meiryo UI" pitchFamily="50" charset="-128"/>
              <a:cs typeface="Meiryo UI" pitchFamily="50" charset="-128"/>
            </a:endParaRPr>
          </a:p>
        </p:txBody>
      </p:sp>
      <p:sp>
        <p:nvSpPr>
          <p:cNvPr id="47" name="星 12 46"/>
          <p:cNvSpPr/>
          <p:nvPr/>
        </p:nvSpPr>
        <p:spPr>
          <a:xfrm>
            <a:off x="114525" y="4113116"/>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28"/>
          <p:cNvSpPr txBox="1">
            <a:spLocks noChangeArrowheads="1"/>
          </p:cNvSpPr>
          <p:nvPr/>
        </p:nvSpPr>
        <p:spPr bwMode="auto">
          <a:xfrm>
            <a:off x="393769" y="6140990"/>
            <a:ext cx="2840873" cy="503590"/>
          </a:xfrm>
          <a:prstGeom prst="rect">
            <a:avLst/>
          </a:prstGeom>
          <a:solidFill>
            <a:schemeClr val="bg1"/>
          </a:solidFill>
          <a:ln>
            <a:solidFill>
              <a:schemeClr val="tx1"/>
            </a:solidFill>
          </a:ln>
          <a:extLst/>
        </p:spPr>
        <p:txBody>
          <a:bodyPr wrap="square" lIns="36000" tIns="36000" rIns="36000" bIns="36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00" i="0" dirty="0" smtClean="0">
                <a:solidFill>
                  <a:prstClr val="black"/>
                </a:solidFill>
                <a:latin typeface="Meiryo UI" pitchFamily="50" charset="-128"/>
                <a:ea typeface="Meiryo UI" pitchFamily="50" charset="-128"/>
                <a:cs typeface="Meiryo UI" pitchFamily="50" charset="-128"/>
              </a:rPr>
              <a:t>教材提供・活用研修会の開催</a:t>
            </a:r>
            <a:endParaRPr lang="en-US" altLang="ja-JP" sz="100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sz="900" b="0" i="0" dirty="0" smtClean="0">
                <a:solidFill>
                  <a:prstClr val="black"/>
                </a:solidFill>
                <a:latin typeface="Meiryo UI" pitchFamily="50" charset="-128"/>
                <a:ea typeface="Meiryo UI" pitchFamily="50" charset="-128"/>
                <a:cs typeface="Meiryo UI" pitchFamily="50" charset="-128"/>
              </a:rPr>
              <a:t>■府内全ての幼稚園、保育所等に教材提供</a:t>
            </a:r>
            <a:endParaRPr lang="en-US" altLang="ja-JP" sz="900"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sz="900" b="0" i="0" dirty="0" smtClean="0">
                <a:solidFill>
                  <a:prstClr val="black"/>
                </a:solidFill>
                <a:latin typeface="Meiryo UI" pitchFamily="50" charset="-128"/>
                <a:ea typeface="Meiryo UI" pitchFamily="50" charset="-128"/>
                <a:cs typeface="Meiryo UI" pitchFamily="50" charset="-128"/>
              </a:rPr>
              <a:t>■幼稚園教諭や保育士等を対象に教材活用研修会を開催</a:t>
            </a:r>
            <a:endParaRPr lang="ja-JP" altLang="en-US" sz="900" b="0" i="0" dirty="0">
              <a:solidFill>
                <a:prstClr val="black"/>
              </a:solidFill>
              <a:latin typeface="Meiryo UI" pitchFamily="50" charset="-128"/>
              <a:ea typeface="Meiryo UI" pitchFamily="50" charset="-128"/>
              <a:cs typeface="Meiryo UI" pitchFamily="50" charset="-128"/>
            </a:endParaRPr>
          </a:p>
        </p:txBody>
      </p:sp>
      <p:sp>
        <p:nvSpPr>
          <p:cNvPr id="49" name="テキスト ボックス 48"/>
          <p:cNvSpPr txBox="1"/>
          <p:nvPr/>
        </p:nvSpPr>
        <p:spPr>
          <a:xfrm>
            <a:off x="3350577" y="6513856"/>
            <a:ext cx="1412566" cy="138499"/>
          </a:xfrm>
          <a:prstGeom prst="rect">
            <a:avLst/>
          </a:prstGeom>
          <a:solidFill>
            <a:schemeClr val="bg1"/>
          </a:solidFill>
          <a:ln>
            <a:solidFill>
              <a:schemeClr val="tx1"/>
            </a:solidFill>
          </a:ln>
        </p:spPr>
        <p:txBody>
          <a:bodyPr wrap="square" lIns="36000" tIns="0" rIns="36000" bIns="0" rtlCol="0" anchor="ctr" anchorCtr="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幼児期の環境教育の推進</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28"/>
          <p:cNvSpPr txBox="1">
            <a:spLocks noChangeArrowheads="1"/>
          </p:cNvSpPr>
          <p:nvPr/>
        </p:nvSpPr>
        <p:spPr bwMode="auto">
          <a:xfrm>
            <a:off x="5260697" y="4753857"/>
            <a:ext cx="44361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◆大阪市では、幼児期に対する効果的な環境学習を実施するために指導者の環境教育のスキルを高める研修を行います。</a:t>
            </a:r>
            <a:endParaRPr lang="ja-JP" altLang="en-US" b="0" i="0" dirty="0">
              <a:latin typeface="Meiryo UI" pitchFamily="50" charset="-128"/>
              <a:ea typeface="Meiryo UI" pitchFamily="50" charset="-128"/>
              <a:cs typeface="Meiryo UI" pitchFamily="50" charset="-128"/>
            </a:endParaRPr>
          </a:p>
        </p:txBody>
      </p:sp>
      <p:sp>
        <p:nvSpPr>
          <p:cNvPr id="51" name="テキスト ボックス 28"/>
          <p:cNvSpPr txBox="1">
            <a:spLocks noChangeArrowheads="1"/>
          </p:cNvSpPr>
          <p:nvPr/>
        </p:nvSpPr>
        <p:spPr bwMode="auto">
          <a:xfrm>
            <a:off x="5382737" y="5290517"/>
            <a:ext cx="4250456" cy="140038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rIns="36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＜事業内容＞</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幼児期指導者向け環境教育研修（６回実施）</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（研修の流れ）</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a:latin typeface="Meiryo UI" pitchFamily="50" charset="-128"/>
                <a:ea typeface="Meiryo UI" pitchFamily="50" charset="-128"/>
                <a:cs typeface="Meiryo UI" pitchFamily="50" charset="-128"/>
              </a:rPr>
              <a:t>　</a:t>
            </a:r>
            <a:r>
              <a:rPr lang="ja-JP" altLang="en-US" sz="1100" b="0" i="0" dirty="0" smtClean="0">
                <a:latin typeface="Meiryo UI" pitchFamily="50" charset="-128"/>
                <a:ea typeface="Meiryo UI" pitchFamily="50" charset="-128"/>
                <a:cs typeface="Meiryo UI" pitchFamily="50" charset="-128"/>
              </a:rPr>
              <a:t>　・講師による公開保育により子ども達の気づきを指導者が観察する</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　　・指導者間で意見交換を行う</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　　・指導者</a:t>
            </a:r>
            <a:r>
              <a:rPr lang="ja-JP" altLang="en-US" sz="1100" b="0" i="0" dirty="0">
                <a:latin typeface="Meiryo UI" pitchFamily="50" charset="-128"/>
                <a:ea typeface="Meiryo UI" pitchFamily="50" charset="-128"/>
                <a:cs typeface="Meiryo UI" pitchFamily="50" charset="-128"/>
              </a:rPr>
              <a:t>自</a:t>
            </a:r>
            <a:r>
              <a:rPr lang="ja-JP" altLang="en-US" sz="1100" b="0" i="0" dirty="0" smtClean="0">
                <a:latin typeface="Meiryo UI" pitchFamily="50" charset="-128"/>
                <a:ea typeface="Meiryo UI" pitchFamily="50" charset="-128"/>
                <a:cs typeface="Meiryo UI" pitchFamily="50" charset="-128"/>
              </a:rPr>
              <a:t>ら幼児同様にプログラムを体験する</a:t>
            </a:r>
            <a:endParaRPr lang="en-US" altLang="ja-JP" sz="1100"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59537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26</a:t>
            </a:r>
            <a:endParaRPr lang="ja-JP" altLang="en-US" b="1" dirty="0">
              <a:solidFill>
                <a:prstClr val="white"/>
              </a:solidFill>
            </a:endParaRPr>
          </a:p>
        </p:txBody>
      </p:sp>
      <p:sp>
        <p:nvSpPr>
          <p:cNvPr id="10" name="角丸四角形 9"/>
          <p:cNvSpPr/>
          <p:nvPr/>
        </p:nvSpPr>
        <p:spPr>
          <a:xfrm>
            <a:off x="5017081" y="645767"/>
            <a:ext cx="4752000" cy="607287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◆市街化区域において民間事業者が保有又は管理する土地を対象</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として、他の見本となる先進的なクールスポットの整備事業を公募し、</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設置に係る費用の一部を助成することで、魅力</a:t>
            </a:r>
            <a:r>
              <a:rPr lang="ja-JP" altLang="en-US" sz="1300" dirty="0">
                <a:solidFill>
                  <a:schemeClr val="tx1"/>
                </a:solidFill>
                <a:latin typeface="Meiryo UI" pitchFamily="50" charset="-128"/>
                <a:ea typeface="Meiryo UI" pitchFamily="50" charset="-128"/>
                <a:cs typeface="Meiryo UI" pitchFamily="50" charset="-128"/>
              </a:rPr>
              <a:t>ある</a:t>
            </a:r>
            <a:r>
              <a:rPr lang="ja-JP" altLang="en-US" sz="1300" dirty="0" smtClean="0">
                <a:solidFill>
                  <a:schemeClr val="tx1"/>
                </a:solidFill>
                <a:latin typeface="Meiryo UI" pitchFamily="50" charset="-128"/>
                <a:ea typeface="Meiryo UI" pitchFamily="50" charset="-128"/>
                <a:cs typeface="Meiryo UI" pitchFamily="50" charset="-128"/>
              </a:rPr>
              <a:t>クールスポットを</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創出します。</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　　　　　⇒クールスポットの普及・活用により屋外</a:t>
            </a:r>
            <a:r>
              <a:rPr lang="ja-JP" altLang="en-US" sz="1300" dirty="0">
                <a:solidFill>
                  <a:schemeClr val="tx1"/>
                </a:solidFill>
                <a:latin typeface="Meiryo UI" pitchFamily="50" charset="-128"/>
                <a:ea typeface="Meiryo UI" pitchFamily="50" charset="-128"/>
                <a:cs typeface="Meiryo UI" pitchFamily="50" charset="-128"/>
              </a:rPr>
              <a:t>空間における夏の</a:t>
            </a:r>
            <a:r>
              <a:rPr lang="ja-JP" altLang="en-US" sz="1300" dirty="0" smtClean="0">
                <a:solidFill>
                  <a:schemeClr val="tx1"/>
                </a:solidFill>
                <a:latin typeface="Meiryo UI" pitchFamily="50" charset="-128"/>
                <a:ea typeface="Meiryo UI" pitchFamily="50" charset="-128"/>
                <a:cs typeface="Meiryo UI" pitchFamily="50" charset="-128"/>
              </a:rPr>
              <a:t>昼</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間の暑熱環境を改善することで、外出によるクーラー使用</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の減少などにつながります。</a:t>
            </a:r>
            <a:endParaRPr lang="en-US" altLang="ja-JP" sz="1300" dirty="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r>
              <a:rPr lang="zh-TW" altLang="en-US" sz="1300" dirty="0">
                <a:solidFill>
                  <a:schemeClr val="tx1"/>
                </a:solidFill>
                <a:latin typeface="Meiryo UI" pitchFamily="50" charset="-128"/>
                <a:ea typeface="Meiryo UI" pitchFamily="50" charset="-128"/>
                <a:cs typeface="Meiryo UI" pitchFamily="50" charset="-128"/>
              </a:rPr>
              <a:t>＜事業概要＞</a:t>
            </a:r>
          </a:p>
          <a:p>
            <a:r>
              <a:rPr lang="ja-JP" altLang="en-US" sz="1300" dirty="0" smtClean="0">
                <a:solidFill>
                  <a:schemeClr val="tx1"/>
                </a:solidFill>
                <a:latin typeface="Meiryo UI" pitchFamily="50" charset="-128"/>
                <a:ea typeface="Meiryo UI" pitchFamily="50" charset="-128"/>
                <a:cs typeface="Meiryo UI" pitchFamily="50" charset="-128"/>
              </a:rPr>
              <a:t>　・</a:t>
            </a:r>
            <a:r>
              <a:rPr lang="ja-JP" altLang="en-US" sz="1300" dirty="0">
                <a:solidFill>
                  <a:schemeClr val="tx1"/>
                </a:solidFill>
                <a:latin typeface="Meiryo UI" pitchFamily="50" charset="-128"/>
                <a:ea typeface="Meiryo UI" pitchFamily="50" charset="-128"/>
                <a:cs typeface="Meiryo UI" pitchFamily="50" charset="-128"/>
              </a:rPr>
              <a:t>事業期間：</a:t>
            </a:r>
            <a:r>
              <a:rPr lang="en-US" altLang="ja-JP" sz="1300" dirty="0" smtClean="0">
                <a:solidFill>
                  <a:schemeClr val="tx1"/>
                </a:solidFill>
                <a:latin typeface="Meiryo UI" pitchFamily="50" charset="-128"/>
                <a:ea typeface="Meiryo UI" pitchFamily="50" charset="-128"/>
                <a:cs typeface="Meiryo UI" pitchFamily="50" charset="-128"/>
              </a:rPr>
              <a:t>2016</a:t>
            </a:r>
            <a:r>
              <a:rPr lang="ja-JP" altLang="en-US" sz="1300" dirty="0" smtClean="0">
                <a:solidFill>
                  <a:schemeClr val="tx1"/>
                </a:solidFill>
                <a:latin typeface="Meiryo UI" pitchFamily="50" charset="-128"/>
                <a:ea typeface="Meiryo UI" pitchFamily="50" charset="-128"/>
                <a:cs typeface="Meiryo UI" pitchFamily="50" charset="-128"/>
              </a:rPr>
              <a:t>年度</a:t>
            </a:r>
            <a:r>
              <a:rPr lang="ja-JP" altLang="en-US" sz="1300" dirty="0">
                <a:solidFill>
                  <a:schemeClr val="tx1"/>
                </a:solidFill>
                <a:latin typeface="Meiryo UI" pitchFamily="50" charset="-128"/>
                <a:ea typeface="Meiryo UI" pitchFamily="50" charset="-128"/>
                <a:cs typeface="Meiryo UI" pitchFamily="50" charset="-128"/>
              </a:rPr>
              <a:t>から</a:t>
            </a:r>
            <a:r>
              <a:rPr lang="en-US" altLang="ja-JP" sz="1300" dirty="0" smtClean="0">
                <a:solidFill>
                  <a:schemeClr val="tx1"/>
                </a:solidFill>
                <a:latin typeface="Meiryo UI" pitchFamily="50" charset="-128"/>
                <a:ea typeface="Meiryo UI" pitchFamily="50" charset="-128"/>
                <a:cs typeface="Meiryo UI" pitchFamily="50" charset="-128"/>
              </a:rPr>
              <a:t>2019</a:t>
            </a:r>
            <a:r>
              <a:rPr lang="ja-JP" altLang="en-US" sz="1300" dirty="0" smtClean="0">
                <a:solidFill>
                  <a:schemeClr val="tx1"/>
                </a:solidFill>
                <a:latin typeface="Meiryo UI" pitchFamily="50" charset="-128"/>
                <a:ea typeface="Meiryo UI" pitchFamily="50" charset="-128"/>
                <a:cs typeface="Meiryo UI" pitchFamily="50" charset="-128"/>
              </a:rPr>
              <a:t>年度（４年間を予定）</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・助成内容：補助率</a:t>
            </a:r>
            <a:r>
              <a:rPr lang="en-US" altLang="ja-JP" sz="1300" dirty="0" smtClean="0">
                <a:solidFill>
                  <a:schemeClr val="tx1"/>
                </a:solidFill>
                <a:latin typeface="Meiryo UI" pitchFamily="50" charset="-128"/>
                <a:ea typeface="Meiryo UI" pitchFamily="50" charset="-128"/>
                <a:cs typeface="Meiryo UI" pitchFamily="50" charset="-128"/>
              </a:rPr>
              <a:t>1/2</a:t>
            </a:r>
            <a:r>
              <a:rPr lang="ja-JP" altLang="en-US" sz="1300" dirty="0" smtClean="0">
                <a:solidFill>
                  <a:schemeClr val="tx1"/>
                </a:solidFill>
                <a:latin typeface="Meiryo UI" pitchFamily="50" charset="-128"/>
                <a:ea typeface="Meiryo UI" pitchFamily="50" charset="-128"/>
                <a:cs typeface="Meiryo UI" pitchFamily="50" charset="-128"/>
              </a:rPr>
              <a:t>（上限</a:t>
            </a:r>
            <a:r>
              <a:rPr lang="en-US" altLang="ja-JP" sz="1300" dirty="0" smtClean="0">
                <a:solidFill>
                  <a:schemeClr val="tx1"/>
                </a:solidFill>
                <a:latin typeface="Meiryo UI" pitchFamily="50" charset="-128"/>
                <a:ea typeface="Meiryo UI" pitchFamily="50" charset="-128"/>
                <a:cs typeface="Meiryo UI" pitchFamily="50" charset="-128"/>
              </a:rPr>
              <a:t>400</a:t>
            </a:r>
            <a:r>
              <a:rPr lang="ja-JP" altLang="en-US" sz="1300" dirty="0" smtClean="0">
                <a:solidFill>
                  <a:schemeClr val="tx1"/>
                </a:solidFill>
                <a:latin typeface="Meiryo UI" pitchFamily="50" charset="-128"/>
                <a:ea typeface="Meiryo UI" pitchFamily="50" charset="-128"/>
                <a:cs typeface="Meiryo UI" pitchFamily="50" charset="-128"/>
              </a:rPr>
              <a:t>万円）　約２事業</a:t>
            </a:r>
            <a:r>
              <a:rPr lang="en-US" altLang="ja-JP" sz="1300" dirty="0" smtClean="0">
                <a:solidFill>
                  <a:schemeClr val="tx1"/>
                </a:solidFill>
                <a:latin typeface="Meiryo UI" pitchFamily="50" charset="-128"/>
                <a:ea typeface="Meiryo UI" pitchFamily="50" charset="-128"/>
                <a:cs typeface="Meiryo UI" pitchFamily="50" charset="-128"/>
              </a:rPr>
              <a:t>/</a:t>
            </a:r>
            <a:r>
              <a:rPr lang="ja-JP" altLang="en-US" sz="1300" dirty="0" smtClean="0">
                <a:solidFill>
                  <a:schemeClr val="tx1"/>
                </a:solidFill>
                <a:latin typeface="Meiryo UI" pitchFamily="50" charset="-128"/>
                <a:ea typeface="Meiryo UI" pitchFamily="50" charset="-128"/>
                <a:cs typeface="Meiryo UI" pitchFamily="50" charset="-128"/>
              </a:rPr>
              <a:t>年度</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　・対象設備</a:t>
            </a:r>
            <a:r>
              <a:rPr lang="ja-JP" altLang="en-US" sz="1200" dirty="0" smtClean="0">
                <a:solidFill>
                  <a:schemeClr val="tx1"/>
                </a:solidFill>
                <a:latin typeface="Meiryo UI" pitchFamily="50" charset="-128"/>
                <a:ea typeface="Meiryo UI" pitchFamily="50" charset="-128"/>
                <a:cs typeface="Meiryo UI" pitchFamily="50" charset="-128"/>
              </a:rPr>
              <a:t>：ミスト発生器・ 打ち水ルーバー・日除け・遮</a:t>
            </a:r>
            <a:r>
              <a:rPr lang="ja-JP" altLang="en-US" sz="1200" dirty="0">
                <a:solidFill>
                  <a:schemeClr val="tx1"/>
                </a:solidFill>
                <a:latin typeface="Meiryo UI" pitchFamily="50" charset="-128"/>
                <a:ea typeface="Meiryo UI" pitchFamily="50" charset="-128"/>
                <a:cs typeface="Meiryo UI" pitchFamily="50" charset="-128"/>
              </a:rPr>
              <a:t>熱性</a:t>
            </a:r>
            <a:r>
              <a:rPr lang="ja-JP" altLang="en-US" sz="1200" dirty="0" smtClean="0">
                <a:solidFill>
                  <a:schemeClr val="tx1"/>
                </a:solidFill>
                <a:latin typeface="Meiryo UI" pitchFamily="50" charset="-128"/>
                <a:ea typeface="Meiryo UI" pitchFamily="50" charset="-128"/>
                <a:cs typeface="Meiryo UI" pitchFamily="50" charset="-128"/>
              </a:rPr>
              <a:t>塗料</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・再帰性フィルム・保水性舗装・地上部緑化・壁面緑化等</a:t>
            </a:r>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p:txBody>
      </p:sp>
      <p:sp>
        <p:nvSpPr>
          <p:cNvPr id="11" name="角丸四角形 10"/>
          <p:cNvSpPr/>
          <p:nvPr/>
        </p:nvSpPr>
        <p:spPr>
          <a:xfrm>
            <a:off x="5107137" y="755309"/>
            <a:ext cx="3235359" cy="3125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クールスポットモデル拠点推進事業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7602185" y="1146547"/>
            <a:ext cx="2104314" cy="184666"/>
          </a:xfrm>
          <a:prstGeom prst="rect">
            <a:avLst/>
          </a:prstGeom>
          <a:noFill/>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8,000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角丸四角形 32"/>
          <p:cNvSpPr/>
          <p:nvPr/>
        </p:nvSpPr>
        <p:spPr>
          <a:xfrm>
            <a:off x="139700" y="645767"/>
            <a:ext cx="4752000" cy="607287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◆気候</a:t>
            </a:r>
            <a:r>
              <a:rPr lang="ja-JP" altLang="en-US" sz="1300" dirty="0">
                <a:solidFill>
                  <a:schemeClr val="tx1"/>
                </a:solidFill>
                <a:latin typeface="Meiryo UI" pitchFamily="50" charset="-128"/>
                <a:ea typeface="Meiryo UI" pitchFamily="50" charset="-128"/>
                <a:cs typeface="Meiryo UI" pitchFamily="50" charset="-128"/>
              </a:rPr>
              <a:t>変動の影響による被害を最小化あるいは回避させて</a:t>
            </a:r>
            <a:r>
              <a:rPr lang="ja-JP" altLang="en-US" sz="1300" dirty="0" smtClean="0">
                <a:solidFill>
                  <a:schemeClr val="tx1"/>
                </a:solidFill>
                <a:latin typeface="Meiryo UI" pitchFamily="50" charset="-128"/>
                <a:ea typeface="Meiryo UI" pitchFamily="50" charset="-128"/>
                <a:cs typeface="Meiryo UI" pitchFamily="50" charset="-128"/>
              </a:rPr>
              <a:t>いくため、</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府民等</a:t>
            </a:r>
            <a:r>
              <a:rPr lang="ja-JP" altLang="en-US" sz="1300" dirty="0">
                <a:solidFill>
                  <a:schemeClr val="tx1"/>
                </a:solidFill>
                <a:latin typeface="Meiryo UI" pitchFamily="50" charset="-128"/>
                <a:ea typeface="Meiryo UI" pitchFamily="50" charset="-128"/>
                <a:cs typeface="Meiryo UI" pitchFamily="50" charset="-128"/>
              </a:rPr>
              <a:t>の「適応」に</a:t>
            </a:r>
            <a:r>
              <a:rPr lang="ja-JP" altLang="en-US" sz="1300" dirty="0" smtClean="0">
                <a:solidFill>
                  <a:schemeClr val="tx1"/>
                </a:solidFill>
                <a:latin typeface="Meiryo UI" pitchFamily="50" charset="-128"/>
                <a:ea typeface="Meiryo UI" pitchFamily="50" charset="-128"/>
                <a:cs typeface="Meiryo UI" pitchFamily="50" charset="-128"/>
              </a:rPr>
              <a:t>関する理解</a:t>
            </a:r>
            <a:r>
              <a:rPr lang="ja-JP" altLang="en-US" sz="1300" dirty="0">
                <a:solidFill>
                  <a:schemeClr val="tx1"/>
                </a:solidFill>
                <a:latin typeface="Meiryo UI" pitchFamily="50" charset="-128"/>
                <a:ea typeface="Meiryo UI" pitchFamily="50" charset="-128"/>
                <a:cs typeface="Meiryo UI" pitchFamily="50" charset="-128"/>
              </a:rPr>
              <a:t>を</a:t>
            </a:r>
            <a:r>
              <a:rPr lang="ja-JP" altLang="en-US" sz="1300" dirty="0" smtClean="0">
                <a:solidFill>
                  <a:schemeClr val="tx1"/>
                </a:solidFill>
                <a:latin typeface="Meiryo UI" pitchFamily="50" charset="-128"/>
                <a:ea typeface="Meiryo UI" pitchFamily="50" charset="-128"/>
                <a:cs typeface="Meiryo UI" pitchFamily="50" charset="-128"/>
              </a:rPr>
              <a:t>深める様々な</a:t>
            </a:r>
            <a:r>
              <a:rPr lang="ja-JP" altLang="en-US" sz="1300" dirty="0">
                <a:solidFill>
                  <a:schemeClr val="tx1"/>
                </a:solidFill>
                <a:latin typeface="Meiryo UI" pitchFamily="50" charset="-128"/>
                <a:ea typeface="Meiryo UI" pitchFamily="50" charset="-128"/>
                <a:cs typeface="Meiryo UI" pitchFamily="50" charset="-128"/>
              </a:rPr>
              <a:t>取組み</a:t>
            </a:r>
            <a:r>
              <a:rPr lang="ja-JP" altLang="en-US" sz="1300" dirty="0" smtClean="0">
                <a:solidFill>
                  <a:schemeClr val="tx1"/>
                </a:solidFill>
                <a:latin typeface="Meiryo UI" pitchFamily="50" charset="-128"/>
                <a:ea typeface="Meiryo UI" pitchFamily="50" charset="-128"/>
                <a:cs typeface="Meiryo UI" pitchFamily="50" charset="-128"/>
              </a:rPr>
              <a:t>を推進します。</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⇒地球温暖化の影響をより身近に意識することで、</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省エネ型ライフスタイルへの転換につなげます。</a:t>
            </a:r>
            <a:endParaRPr lang="en-US" altLang="ja-JP" sz="1300" dirty="0" smtClean="0">
              <a:solidFill>
                <a:schemeClr val="tx1"/>
              </a:solidFill>
              <a:latin typeface="Meiryo UI" pitchFamily="50" charset="-128"/>
              <a:ea typeface="Meiryo UI" pitchFamily="50" charset="-128"/>
              <a:cs typeface="Meiryo UI" pitchFamily="50" charset="-128"/>
            </a:endParaRPr>
          </a:p>
          <a:p>
            <a:pPr>
              <a:lnSpc>
                <a:spcPts val="1100"/>
              </a:lnSpc>
            </a:pP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＜事業概要＞</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　・事業期間：</a:t>
            </a:r>
            <a:r>
              <a:rPr lang="en-US" altLang="ja-JP" sz="1300" dirty="0" smtClean="0">
                <a:solidFill>
                  <a:schemeClr val="tx1"/>
                </a:solidFill>
                <a:latin typeface="Meiryo UI" pitchFamily="50" charset="-128"/>
                <a:ea typeface="Meiryo UI" pitchFamily="50" charset="-128"/>
                <a:cs typeface="Meiryo UI" pitchFamily="50" charset="-128"/>
              </a:rPr>
              <a:t>2017</a:t>
            </a:r>
            <a:r>
              <a:rPr lang="ja-JP" altLang="en-US" sz="1300" dirty="0" smtClean="0">
                <a:solidFill>
                  <a:schemeClr val="tx1"/>
                </a:solidFill>
                <a:latin typeface="Meiryo UI" pitchFamily="50" charset="-128"/>
                <a:ea typeface="Meiryo UI" pitchFamily="50" charset="-128"/>
                <a:cs typeface="Meiryo UI" pitchFamily="50" charset="-128"/>
              </a:rPr>
              <a:t>年度から</a:t>
            </a:r>
            <a:r>
              <a:rPr lang="en-US" altLang="ja-JP" sz="1300" dirty="0" smtClean="0">
                <a:solidFill>
                  <a:schemeClr val="tx1"/>
                </a:solidFill>
                <a:latin typeface="Meiryo UI" pitchFamily="50" charset="-128"/>
                <a:ea typeface="Meiryo UI" pitchFamily="50" charset="-128"/>
                <a:cs typeface="Meiryo UI" pitchFamily="50" charset="-128"/>
              </a:rPr>
              <a:t>2020</a:t>
            </a:r>
            <a:r>
              <a:rPr lang="ja-JP" altLang="en-US" sz="1300" dirty="0" smtClean="0">
                <a:solidFill>
                  <a:schemeClr val="tx1"/>
                </a:solidFill>
                <a:latin typeface="Meiryo UI" pitchFamily="50" charset="-128"/>
                <a:ea typeface="Meiryo UI" pitchFamily="50" charset="-128"/>
                <a:cs typeface="Meiryo UI" pitchFamily="50" charset="-128"/>
              </a:rPr>
              <a:t>年度（</a:t>
            </a:r>
            <a:r>
              <a:rPr lang="en-US" altLang="ja-JP" sz="1300" dirty="0" smtClean="0">
                <a:solidFill>
                  <a:schemeClr val="tx1"/>
                </a:solidFill>
                <a:latin typeface="Meiryo UI" pitchFamily="50" charset="-128"/>
                <a:ea typeface="Meiryo UI" pitchFamily="50" charset="-128"/>
                <a:cs typeface="Meiryo UI" pitchFamily="50" charset="-128"/>
              </a:rPr>
              <a:t>4</a:t>
            </a:r>
            <a:r>
              <a:rPr lang="ja-JP" altLang="en-US" sz="1300" dirty="0" smtClean="0">
                <a:solidFill>
                  <a:schemeClr val="tx1"/>
                </a:solidFill>
                <a:latin typeface="Meiryo UI" pitchFamily="50" charset="-128"/>
                <a:ea typeface="Meiryo UI" pitchFamily="50" charset="-128"/>
                <a:cs typeface="Meiryo UI" pitchFamily="50" charset="-128"/>
              </a:rPr>
              <a:t>年間を予定）</a:t>
            </a:r>
            <a:endParaRPr lang="ja-JP" altLang="en-US" sz="1300" dirty="0">
              <a:solidFill>
                <a:schemeClr val="tx1"/>
              </a:solidFill>
              <a:latin typeface="Meiryo UI" pitchFamily="50" charset="-128"/>
              <a:ea typeface="Meiryo UI" pitchFamily="50" charset="-128"/>
              <a:cs typeface="Meiryo UI" pitchFamily="50" charset="-128"/>
            </a:endParaRPr>
          </a:p>
          <a:p>
            <a:pPr>
              <a:spcBef>
                <a:spcPts val="600"/>
              </a:spcBef>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１</a:t>
            </a:r>
            <a:r>
              <a:rPr lang="en-US" altLang="ja-JP" sz="1200" dirty="0" smtClean="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おおさか気候変動</a:t>
            </a:r>
            <a:r>
              <a:rPr lang="en-US" altLang="ja-JP" sz="1200" dirty="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適応</a:t>
            </a:r>
            <a:r>
              <a:rPr lang="en-US" altLang="ja-JP" sz="1200" dirty="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シンポジウム」（仮称）の開催等</a:t>
            </a:r>
          </a:p>
          <a:p>
            <a:r>
              <a:rPr lang="ja-JP" altLang="en-US" sz="1200" dirty="0" smtClean="0">
                <a:solidFill>
                  <a:schemeClr val="tx1"/>
                </a:solidFill>
                <a:latin typeface="Meiryo UI" pitchFamily="50" charset="-128"/>
                <a:ea typeface="Meiryo UI" pitchFamily="50" charset="-128"/>
                <a:cs typeface="Meiryo UI" pitchFamily="50" charset="-128"/>
              </a:rPr>
              <a:t>　　府民や環境</a:t>
            </a:r>
            <a:r>
              <a:rPr lang="en-US" altLang="ja-JP" sz="1200" dirty="0" smtClean="0">
                <a:solidFill>
                  <a:schemeClr val="tx1"/>
                </a:solidFill>
                <a:latin typeface="Meiryo UI" pitchFamily="50" charset="-128"/>
                <a:ea typeface="Meiryo UI" pitchFamily="50" charset="-128"/>
                <a:cs typeface="Meiryo UI" pitchFamily="50" charset="-128"/>
              </a:rPr>
              <a:t>NPO</a:t>
            </a:r>
            <a:r>
              <a:rPr lang="ja-JP" altLang="en-US" sz="1200" dirty="0" err="1"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地球</a:t>
            </a:r>
            <a:r>
              <a:rPr lang="ja-JP" altLang="en-US" sz="1200" dirty="0">
                <a:solidFill>
                  <a:schemeClr val="tx1"/>
                </a:solidFill>
                <a:latin typeface="Meiryo UI" pitchFamily="50" charset="-128"/>
                <a:ea typeface="Meiryo UI" pitchFamily="50" charset="-128"/>
                <a:cs typeface="Meiryo UI" pitchFamily="50" charset="-128"/>
              </a:rPr>
              <a:t>温暖化防止活動</a:t>
            </a:r>
            <a:r>
              <a:rPr lang="ja-JP" altLang="en-US" sz="1200" dirty="0" smtClean="0">
                <a:solidFill>
                  <a:schemeClr val="tx1"/>
                </a:solidFill>
                <a:latin typeface="Meiryo UI" pitchFamily="50" charset="-128"/>
                <a:ea typeface="Meiryo UI" pitchFamily="50" charset="-128"/>
                <a:cs typeface="Meiryo UI" pitchFamily="50" charset="-128"/>
              </a:rPr>
              <a:t>推進員（</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）、市町村職員</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等を</a:t>
            </a:r>
            <a:r>
              <a:rPr lang="ja-JP" altLang="en-US" sz="1200" dirty="0">
                <a:solidFill>
                  <a:schemeClr val="tx1"/>
                </a:solidFill>
                <a:latin typeface="Meiryo UI" pitchFamily="50" charset="-128"/>
                <a:ea typeface="Meiryo UI" pitchFamily="50" charset="-128"/>
                <a:cs typeface="Meiryo UI" pitchFamily="50" charset="-128"/>
              </a:rPr>
              <a:t>対象</a:t>
            </a:r>
            <a:r>
              <a:rPr lang="ja-JP" altLang="en-US" sz="1200" dirty="0" smtClean="0">
                <a:solidFill>
                  <a:schemeClr val="tx1"/>
                </a:solidFill>
                <a:latin typeface="Meiryo UI" pitchFamily="50" charset="-128"/>
                <a:ea typeface="Meiryo UI" pitchFamily="50" charset="-128"/>
                <a:cs typeface="Meiryo UI" pitchFamily="50" charset="-128"/>
              </a:rPr>
              <a:t>に「</a:t>
            </a:r>
            <a:r>
              <a:rPr lang="ja-JP" altLang="en-US" sz="1200" dirty="0">
                <a:solidFill>
                  <a:schemeClr val="tx1"/>
                </a:solidFill>
                <a:latin typeface="Meiryo UI" pitchFamily="50" charset="-128"/>
                <a:ea typeface="Meiryo UI" pitchFamily="50" charset="-128"/>
                <a:cs typeface="Meiryo UI" pitchFamily="50" charset="-128"/>
              </a:rPr>
              <a:t>適応」に</a:t>
            </a:r>
            <a:r>
              <a:rPr lang="ja-JP" altLang="en-US" sz="1200" dirty="0" smtClean="0">
                <a:solidFill>
                  <a:schemeClr val="tx1"/>
                </a:solidFill>
                <a:latin typeface="Meiryo UI" pitchFamily="50" charset="-128"/>
                <a:ea typeface="Meiryo UI" pitchFamily="50" charset="-128"/>
                <a:cs typeface="Meiryo UI" pitchFamily="50" charset="-128"/>
              </a:rPr>
              <a:t>関する理解を</a:t>
            </a:r>
            <a:r>
              <a:rPr lang="ja-JP" altLang="en-US" sz="1200" dirty="0">
                <a:solidFill>
                  <a:schemeClr val="tx1"/>
                </a:solidFill>
                <a:latin typeface="Meiryo UI" pitchFamily="50" charset="-128"/>
                <a:ea typeface="Meiryo UI" pitchFamily="50" charset="-128"/>
                <a:cs typeface="Meiryo UI" pitchFamily="50" charset="-128"/>
              </a:rPr>
              <a:t>深めるための</a:t>
            </a:r>
            <a:r>
              <a:rPr lang="ja-JP" altLang="en-US" sz="1200" dirty="0" smtClean="0">
                <a:solidFill>
                  <a:schemeClr val="tx1"/>
                </a:solidFill>
                <a:latin typeface="Meiryo UI" pitchFamily="50" charset="-128"/>
                <a:ea typeface="Meiryo UI" pitchFamily="50" charset="-128"/>
                <a:cs typeface="Meiryo UI" pitchFamily="50" charset="-128"/>
              </a:rPr>
              <a:t>シンポジウムを開催。</a:t>
            </a:r>
            <a:endParaRPr lang="ja-JP" altLang="en-US" sz="1200" dirty="0">
              <a:solidFill>
                <a:schemeClr val="tx1"/>
              </a:solidFill>
              <a:latin typeface="Meiryo UI" pitchFamily="50" charset="-128"/>
              <a:ea typeface="Meiryo UI" pitchFamily="50" charset="-128"/>
              <a:cs typeface="Meiryo UI" pitchFamily="50" charset="-128"/>
            </a:endParaRPr>
          </a:p>
          <a:p>
            <a:pPr>
              <a:spcBef>
                <a:spcPts val="600"/>
              </a:spcBef>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２</a:t>
            </a:r>
            <a:r>
              <a:rPr lang="en-US" altLang="ja-JP" sz="1200" dirty="0" smtClean="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環境</a:t>
            </a:r>
            <a:r>
              <a:rPr lang="en-US" altLang="ja-JP" sz="1200" dirty="0">
                <a:solidFill>
                  <a:schemeClr val="tx1"/>
                </a:solidFill>
                <a:latin typeface="Meiryo UI" pitchFamily="50" charset="-128"/>
                <a:ea typeface="Meiryo UI" pitchFamily="50" charset="-128"/>
                <a:cs typeface="Meiryo UI" pitchFamily="50" charset="-128"/>
              </a:rPr>
              <a:t>NPO</a:t>
            </a:r>
            <a:r>
              <a:rPr lang="ja-JP" altLang="en-US" sz="1200" dirty="0">
                <a:solidFill>
                  <a:schemeClr val="tx1"/>
                </a:solidFill>
                <a:latin typeface="Meiryo UI" pitchFamily="50" charset="-128"/>
                <a:ea typeface="Meiryo UI" pitchFamily="50" charset="-128"/>
                <a:cs typeface="Meiryo UI" pitchFamily="50" charset="-128"/>
              </a:rPr>
              <a:t>等と協働した身近な地域での取組み</a:t>
            </a: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環境</a:t>
            </a:r>
            <a:r>
              <a:rPr lang="en-US" altLang="ja-JP" sz="1200" dirty="0">
                <a:solidFill>
                  <a:schemeClr val="tx1"/>
                </a:solidFill>
                <a:latin typeface="Meiryo UI" pitchFamily="50" charset="-128"/>
                <a:ea typeface="Meiryo UI" pitchFamily="50" charset="-128"/>
                <a:cs typeface="Meiryo UI" pitchFamily="50" charset="-128"/>
              </a:rPr>
              <a:t>NPO</a:t>
            </a:r>
            <a:r>
              <a:rPr lang="ja-JP" altLang="en-US" sz="1200" dirty="0">
                <a:solidFill>
                  <a:schemeClr val="tx1"/>
                </a:solidFill>
                <a:latin typeface="Meiryo UI" pitchFamily="50" charset="-128"/>
                <a:ea typeface="Meiryo UI" pitchFamily="50" charset="-128"/>
                <a:cs typeface="Meiryo UI" pitchFamily="50" charset="-128"/>
              </a:rPr>
              <a:t>等と協働して、暑熱環境の悪化による</a:t>
            </a:r>
            <a:r>
              <a:rPr lang="ja-JP" altLang="en-US" sz="1200" dirty="0" smtClean="0">
                <a:solidFill>
                  <a:schemeClr val="tx1"/>
                </a:solidFill>
                <a:latin typeface="Meiryo UI" pitchFamily="50" charset="-128"/>
                <a:ea typeface="Meiryo UI" pitchFamily="50" charset="-128"/>
                <a:cs typeface="Meiryo UI" pitchFamily="50" charset="-128"/>
              </a:rPr>
              <a:t>熱中症への日常からの</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備え</a:t>
            </a:r>
            <a:r>
              <a:rPr lang="ja-JP" altLang="en-US" sz="1200" dirty="0">
                <a:solidFill>
                  <a:schemeClr val="tx1"/>
                </a:solidFill>
                <a:latin typeface="Meiryo UI" pitchFamily="50" charset="-128"/>
                <a:ea typeface="Meiryo UI" pitchFamily="50" charset="-128"/>
                <a:cs typeface="Meiryo UI" pitchFamily="50" charset="-128"/>
              </a:rPr>
              <a:t>など、地域特性に</a:t>
            </a:r>
            <a:r>
              <a:rPr lang="ja-JP" altLang="en-US" sz="1200" dirty="0" smtClean="0">
                <a:solidFill>
                  <a:schemeClr val="tx1"/>
                </a:solidFill>
                <a:latin typeface="Meiryo UI" pitchFamily="50" charset="-128"/>
                <a:ea typeface="Meiryo UI" pitchFamily="50" charset="-128"/>
                <a:cs typeface="Meiryo UI" pitchFamily="50" charset="-128"/>
              </a:rPr>
              <a:t>応じ身近</a:t>
            </a:r>
            <a:r>
              <a:rPr lang="ja-JP" altLang="en-US" sz="1200" dirty="0">
                <a:solidFill>
                  <a:schemeClr val="tx1"/>
                </a:solidFill>
                <a:latin typeface="Meiryo UI" pitchFamily="50" charset="-128"/>
                <a:ea typeface="Meiryo UI" pitchFamily="50" charset="-128"/>
                <a:cs typeface="Meiryo UI" pitchFamily="50" charset="-128"/>
              </a:rPr>
              <a:t>で起きる気候変動</a:t>
            </a:r>
            <a:r>
              <a:rPr lang="ja-JP" altLang="en-US" sz="1200" dirty="0" smtClean="0">
                <a:solidFill>
                  <a:schemeClr val="tx1"/>
                </a:solidFill>
                <a:latin typeface="Meiryo UI" pitchFamily="50" charset="-128"/>
                <a:ea typeface="Meiryo UI" pitchFamily="50" charset="-128"/>
                <a:cs typeface="Meiryo UI" pitchFamily="50" charset="-128"/>
              </a:rPr>
              <a:t>の影響への「適応</a:t>
            </a:r>
            <a:r>
              <a:rPr lang="ja-JP" altLang="en-US" sz="1200" dirty="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に</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関する啓発</a:t>
            </a:r>
            <a:r>
              <a:rPr lang="ja-JP" altLang="en-US" sz="1200" dirty="0">
                <a:solidFill>
                  <a:schemeClr val="tx1"/>
                </a:solidFill>
                <a:latin typeface="Meiryo UI" pitchFamily="50" charset="-128"/>
                <a:ea typeface="Meiryo UI" pitchFamily="50" charset="-128"/>
                <a:cs typeface="Meiryo UI" pitchFamily="50" charset="-128"/>
              </a:rPr>
              <a:t>活動</a:t>
            </a:r>
            <a:r>
              <a:rPr lang="ja-JP" altLang="en-US" sz="1200" dirty="0" smtClean="0">
                <a:solidFill>
                  <a:schemeClr val="tx1"/>
                </a:solidFill>
                <a:latin typeface="Meiryo UI" pitchFamily="50" charset="-128"/>
                <a:ea typeface="Meiryo UI" pitchFamily="50" charset="-128"/>
                <a:cs typeface="Meiryo UI" pitchFamily="50" charset="-128"/>
              </a:rPr>
              <a:t>を実施</a:t>
            </a:r>
            <a:endParaRPr lang="en-US" altLang="ja-JP" sz="1200" dirty="0" smtClean="0">
              <a:solidFill>
                <a:schemeClr val="tx1"/>
              </a:solidFill>
              <a:latin typeface="Meiryo UI" pitchFamily="50" charset="-128"/>
              <a:ea typeface="Meiryo UI" pitchFamily="50" charset="-128"/>
              <a:cs typeface="Meiryo UI" pitchFamily="50" charset="-128"/>
            </a:endParaRPr>
          </a:p>
          <a:p>
            <a:pPr>
              <a:lnSpc>
                <a:spcPts val="800"/>
              </a:lnSpc>
            </a:pPr>
            <a:endParaRPr lang="en-US" altLang="ja-JP" sz="1200" dirty="0" smtClean="0">
              <a:solidFill>
                <a:schemeClr val="tx1"/>
              </a:solidFill>
              <a:latin typeface="Meiryo UI" pitchFamily="50" charset="-128"/>
              <a:ea typeface="Meiryo UI" pitchFamily="50" charset="-128"/>
              <a:cs typeface="Meiryo UI" pitchFamily="50" charset="-128"/>
            </a:endParaRPr>
          </a:p>
          <a:p>
            <a:pPr>
              <a:lnSpc>
                <a:spcPts val="1200"/>
              </a:lnSpc>
            </a:pPr>
            <a:r>
              <a:rPr lang="ja-JP" altLang="en-US" sz="1100" dirty="0" smtClean="0">
                <a:solidFill>
                  <a:schemeClr val="tx1"/>
                </a:solidFill>
                <a:latin typeface="Meiryo UI" pitchFamily="50" charset="-128"/>
                <a:ea typeface="Meiryo UI" pitchFamily="50" charset="-128"/>
                <a:cs typeface="Meiryo UI" pitchFamily="50" charset="-128"/>
              </a:rPr>
              <a:t>（参考）</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2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府域の気候変動予測と適応対策例</a:t>
            </a:r>
          </a:p>
          <a:p>
            <a:pPr>
              <a:lnSpc>
                <a:spcPts val="12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a:t>
            </a:r>
            <a:r>
              <a:rPr lang="en-US" altLang="ja-JP" sz="1100" dirty="0" smtClean="0">
                <a:solidFill>
                  <a:schemeClr val="tx1"/>
                </a:solidFill>
                <a:latin typeface="Meiryo UI" pitchFamily="50" charset="-128"/>
                <a:ea typeface="Meiryo UI" pitchFamily="50" charset="-128"/>
                <a:cs typeface="Meiryo UI" pitchFamily="50" charset="-128"/>
              </a:rPr>
              <a:t>21</a:t>
            </a:r>
            <a:r>
              <a:rPr lang="ja-JP" altLang="en-US" sz="1100" dirty="0">
                <a:solidFill>
                  <a:schemeClr val="tx1"/>
                </a:solidFill>
                <a:latin typeface="Meiryo UI" pitchFamily="50" charset="-128"/>
                <a:ea typeface="Meiryo UI" pitchFamily="50" charset="-128"/>
                <a:cs typeface="Meiryo UI" pitchFamily="50" charset="-128"/>
              </a:rPr>
              <a:t>世紀末で年</a:t>
            </a:r>
            <a:r>
              <a:rPr lang="ja-JP" altLang="en-US" sz="1100" dirty="0" smtClean="0">
                <a:solidFill>
                  <a:schemeClr val="tx1"/>
                </a:solidFill>
                <a:latin typeface="Meiryo UI" pitchFamily="50" charset="-128"/>
                <a:ea typeface="Meiryo UI" pitchFamily="50" charset="-128"/>
                <a:cs typeface="Meiryo UI" pitchFamily="50" charset="-128"/>
              </a:rPr>
              <a:t>平均気温は約</a:t>
            </a:r>
            <a:r>
              <a:rPr lang="en-US" altLang="ja-JP" sz="1100" dirty="0">
                <a:solidFill>
                  <a:schemeClr val="tx1"/>
                </a:solidFill>
                <a:latin typeface="Meiryo UI" pitchFamily="50" charset="-128"/>
                <a:ea typeface="Meiryo UI" pitchFamily="50" charset="-128"/>
                <a:cs typeface="Meiryo UI" pitchFamily="50" charset="-128"/>
              </a:rPr>
              <a:t>2.8℃</a:t>
            </a:r>
            <a:r>
              <a:rPr lang="ja-JP" altLang="en-US" sz="1100" dirty="0">
                <a:solidFill>
                  <a:schemeClr val="tx1"/>
                </a:solidFill>
                <a:latin typeface="Meiryo UI" pitchFamily="50" charset="-128"/>
                <a:ea typeface="Meiryo UI" pitchFamily="50" charset="-128"/>
                <a:cs typeface="Meiryo UI" pitchFamily="50" charset="-128"/>
              </a:rPr>
              <a:t>の上昇</a:t>
            </a:r>
          </a:p>
          <a:p>
            <a:pPr>
              <a:lnSpc>
                <a:spcPts val="12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・大雨</a:t>
            </a:r>
            <a:r>
              <a:rPr lang="ja-JP" altLang="en-US" sz="1050" dirty="0">
                <a:solidFill>
                  <a:schemeClr val="tx1"/>
                </a:solidFill>
                <a:latin typeface="Meiryo UI" pitchFamily="50" charset="-128"/>
                <a:ea typeface="Meiryo UI" pitchFamily="50" charset="-128"/>
                <a:cs typeface="Meiryo UI" pitchFamily="50" charset="-128"/>
              </a:rPr>
              <a:t>（日降水量</a:t>
            </a:r>
            <a:r>
              <a:rPr lang="en-US" altLang="ja-JP" sz="1050" dirty="0">
                <a:solidFill>
                  <a:schemeClr val="tx1"/>
                </a:solidFill>
                <a:latin typeface="Meiryo UI" pitchFamily="50" charset="-128"/>
                <a:ea typeface="Meiryo UI" pitchFamily="50" charset="-128"/>
                <a:cs typeface="Meiryo UI" pitchFamily="50" charset="-128"/>
              </a:rPr>
              <a:t>100mm</a:t>
            </a:r>
            <a:r>
              <a:rPr lang="ja-JP" altLang="en-US" sz="1050" dirty="0">
                <a:solidFill>
                  <a:schemeClr val="tx1"/>
                </a:solidFill>
                <a:latin typeface="Meiryo UI" pitchFamily="50" charset="-128"/>
                <a:ea typeface="Meiryo UI" pitchFamily="50" charset="-128"/>
                <a:cs typeface="Meiryo UI" pitchFamily="50" charset="-128"/>
              </a:rPr>
              <a:t>以上）</a:t>
            </a:r>
            <a:r>
              <a:rPr lang="ja-JP" altLang="en-US" sz="1100" dirty="0">
                <a:solidFill>
                  <a:schemeClr val="tx1"/>
                </a:solidFill>
                <a:latin typeface="Meiryo UI" pitchFamily="50" charset="-128"/>
                <a:ea typeface="Meiryo UI" pitchFamily="50" charset="-128"/>
                <a:cs typeface="Meiryo UI" pitchFamily="50" charset="-128"/>
              </a:rPr>
              <a:t>の年間日数が２倍</a:t>
            </a:r>
            <a:r>
              <a:rPr lang="ja-JP" altLang="en-US" sz="1100" dirty="0" smtClean="0">
                <a:solidFill>
                  <a:schemeClr val="tx1"/>
                </a:solidFill>
                <a:latin typeface="Meiryo UI" pitchFamily="50" charset="-128"/>
                <a:ea typeface="Meiryo UI" pitchFamily="50" charset="-128"/>
                <a:cs typeface="Meiryo UI" pitchFamily="50" charset="-128"/>
              </a:rPr>
              <a:t>以上に増加</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200"/>
              </a:lnSpc>
            </a:pP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200"/>
              </a:lnSpc>
            </a:pP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200"/>
              </a:lnSpc>
            </a:pPr>
            <a:endParaRPr lang="en-US" altLang="ja-JP" sz="1100" dirty="0">
              <a:solidFill>
                <a:schemeClr val="tx1"/>
              </a:solidFill>
              <a:latin typeface="Meiryo UI" pitchFamily="50" charset="-128"/>
              <a:ea typeface="Meiryo UI" pitchFamily="50" charset="-128"/>
              <a:cs typeface="Meiryo UI" pitchFamily="50" charset="-128"/>
            </a:endParaRPr>
          </a:p>
          <a:p>
            <a:endParaRPr lang="en-US" altLang="ja-JP" sz="1100" dirty="0" smtClean="0">
              <a:solidFill>
                <a:schemeClr val="tx1"/>
              </a:solidFill>
              <a:latin typeface="Meiryo UI" pitchFamily="50" charset="-128"/>
              <a:ea typeface="Meiryo UI" pitchFamily="50" charset="-128"/>
              <a:cs typeface="Meiryo UI" pitchFamily="50" charset="-128"/>
            </a:endParaRPr>
          </a:p>
          <a:p>
            <a:endParaRPr lang="en-US" altLang="ja-JP" sz="1100" dirty="0">
              <a:solidFill>
                <a:schemeClr val="tx1"/>
              </a:solidFill>
              <a:latin typeface="Meiryo UI" pitchFamily="50" charset="-128"/>
              <a:ea typeface="Meiryo UI" pitchFamily="50" charset="-128"/>
              <a:cs typeface="Meiryo UI" pitchFamily="50" charset="-128"/>
            </a:endParaRPr>
          </a:p>
          <a:p>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200"/>
              </a:lnSpc>
            </a:pPr>
            <a:endParaRPr lang="en-US" altLang="ja-JP" sz="900" dirty="0">
              <a:solidFill>
                <a:schemeClr val="tx1"/>
              </a:solidFill>
              <a:latin typeface="Meiryo UI" pitchFamily="50" charset="-128"/>
              <a:ea typeface="Meiryo UI" pitchFamily="50" charset="-128"/>
              <a:cs typeface="Meiryo UI" pitchFamily="50" charset="-128"/>
            </a:endParaRPr>
          </a:p>
          <a:p>
            <a:pPr>
              <a:lnSpc>
                <a:spcPts val="1200"/>
              </a:lnSpc>
            </a:pPr>
            <a:r>
              <a:rPr lang="ja-JP" altLang="en-US" sz="900" dirty="0" smtClean="0">
                <a:solidFill>
                  <a:schemeClr val="tx1"/>
                </a:solidFill>
                <a:latin typeface="Meiryo UI" pitchFamily="50" charset="-128"/>
                <a:ea typeface="Meiryo UI" pitchFamily="50" charset="-128"/>
                <a:cs typeface="Meiryo UI" pitchFamily="50" charset="-128"/>
              </a:rPr>
              <a:t>　　</a:t>
            </a:r>
            <a:r>
              <a:rPr lang="en-US" altLang="ja-JP" sz="900" dirty="0" smtClean="0">
                <a:solidFill>
                  <a:schemeClr val="tx1"/>
                </a:solidFill>
                <a:latin typeface="Meiryo UI" pitchFamily="50" charset="-128"/>
                <a:ea typeface="Meiryo UI" pitchFamily="50" charset="-128"/>
                <a:cs typeface="Meiryo UI" pitchFamily="50" charset="-128"/>
              </a:rPr>
              <a:t>※</a:t>
            </a:r>
            <a:r>
              <a:rPr lang="ja-JP" altLang="en-US" sz="900" dirty="0">
                <a:solidFill>
                  <a:schemeClr val="tx1"/>
                </a:solidFill>
                <a:latin typeface="Meiryo UI" pitchFamily="50" charset="-128"/>
                <a:ea typeface="Meiryo UI" pitchFamily="50" charset="-128"/>
                <a:cs typeface="Meiryo UI" pitchFamily="50" charset="-128"/>
              </a:rPr>
              <a:t>地球温暖化防止活動推進員･･</a:t>
            </a:r>
            <a:r>
              <a:rPr lang="ja-JP" altLang="en-US" sz="900" dirty="0" smtClean="0">
                <a:solidFill>
                  <a:schemeClr val="tx1"/>
                </a:solidFill>
                <a:latin typeface="Meiryo UI" pitchFamily="50" charset="-128"/>
                <a:ea typeface="Meiryo UI" pitchFamily="50" charset="-128"/>
                <a:cs typeface="Meiryo UI" pitchFamily="50" charset="-128"/>
              </a:rPr>
              <a:t>･地球</a:t>
            </a:r>
            <a:r>
              <a:rPr lang="ja-JP" altLang="en-US" sz="900" dirty="0">
                <a:solidFill>
                  <a:schemeClr val="tx1"/>
                </a:solidFill>
                <a:latin typeface="Meiryo UI" pitchFamily="50" charset="-128"/>
                <a:ea typeface="Meiryo UI" pitchFamily="50" charset="-128"/>
                <a:cs typeface="Meiryo UI" pitchFamily="50" charset="-128"/>
              </a:rPr>
              <a:t>温暖化対策の重要性</a:t>
            </a:r>
            <a:r>
              <a:rPr lang="ja-JP" altLang="en-US" sz="900" dirty="0" smtClean="0">
                <a:solidFill>
                  <a:schemeClr val="tx1"/>
                </a:solidFill>
                <a:latin typeface="Meiryo UI" pitchFamily="50" charset="-128"/>
                <a:ea typeface="Meiryo UI" pitchFamily="50" charset="-128"/>
                <a:cs typeface="Meiryo UI" pitchFamily="50" charset="-128"/>
              </a:rPr>
              <a:t>について住民の</a:t>
            </a:r>
            <a:r>
              <a:rPr lang="ja-JP" altLang="en-US" sz="900" dirty="0">
                <a:solidFill>
                  <a:schemeClr val="tx1"/>
                </a:solidFill>
                <a:latin typeface="Meiryo UI" pitchFamily="50" charset="-128"/>
                <a:ea typeface="Meiryo UI" pitchFamily="50" charset="-128"/>
                <a:cs typeface="Meiryo UI" pitchFamily="50" charset="-128"/>
              </a:rPr>
              <a:t>理解を深め</a:t>
            </a:r>
            <a:r>
              <a:rPr lang="ja-JP" altLang="en-US" sz="900" dirty="0" smtClean="0">
                <a:solidFill>
                  <a:schemeClr val="tx1"/>
                </a:solidFill>
                <a:latin typeface="Meiryo UI" pitchFamily="50" charset="-128"/>
                <a:ea typeface="Meiryo UI" pitchFamily="50" charset="-128"/>
                <a:cs typeface="Meiryo UI" pitchFamily="50" charset="-128"/>
              </a:rPr>
              <a:t>、</a:t>
            </a:r>
            <a:endParaRPr lang="en-US" altLang="ja-JP" sz="900" dirty="0" smtClean="0">
              <a:solidFill>
                <a:schemeClr val="tx1"/>
              </a:solidFill>
              <a:latin typeface="Meiryo UI" pitchFamily="50" charset="-128"/>
              <a:ea typeface="Meiryo UI" pitchFamily="50" charset="-128"/>
              <a:cs typeface="Meiryo UI" pitchFamily="50" charset="-128"/>
            </a:endParaRPr>
          </a:p>
          <a:p>
            <a:pPr>
              <a:lnSpc>
                <a:spcPts val="1200"/>
              </a:lnSpc>
            </a:pPr>
            <a:r>
              <a:rPr lang="ja-JP" altLang="en-US" sz="900" dirty="0">
                <a:solidFill>
                  <a:schemeClr val="tx1"/>
                </a:solidFill>
                <a:latin typeface="Meiryo UI" pitchFamily="50" charset="-128"/>
                <a:ea typeface="Meiryo UI" pitchFamily="50" charset="-128"/>
                <a:cs typeface="Meiryo UI" pitchFamily="50" charset="-128"/>
              </a:rPr>
              <a:t>　</a:t>
            </a:r>
            <a:r>
              <a:rPr lang="ja-JP" altLang="en-US" sz="900" dirty="0" smtClean="0">
                <a:solidFill>
                  <a:schemeClr val="tx1"/>
                </a:solidFill>
                <a:latin typeface="Meiryo UI" pitchFamily="50" charset="-128"/>
                <a:ea typeface="Meiryo UI" pitchFamily="50" charset="-128"/>
                <a:cs typeface="Meiryo UI" pitchFamily="50" charset="-128"/>
              </a:rPr>
              <a:t>　　　　　　　　　日常</a:t>
            </a:r>
            <a:r>
              <a:rPr lang="ja-JP" altLang="en-US" sz="900" dirty="0">
                <a:solidFill>
                  <a:schemeClr val="tx1"/>
                </a:solidFill>
                <a:latin typeface="Meiryo UI" pitchFamily="50" charset="-128"/>
                <a:ea typeface="Meiryo UI" pitchFamily="50" charset="-128"/>
                <a:cs typeface="Meiryo UI" pitchFamily="50" charset="-128"/>
              </a:rPr>
              <a:t>生活における</a:t>
            </a:r>
            <a:r>
              <a:rPr lang="ja-JP" altLang="en-US" sz="900" dirty="0" smtClean="0">
                <a:solidFill>
                  <a:schemeClr val="tx1"/>
                </a:solidFill>
                <a:latin typeface="Meiryo UI" pitchFamily="50" charset="-128"/>
                <a:ea typeface="Meiryo UI" pitchFamily="50" charset="-128"/>
                <a:cs typeface="Meiryo UI" pitchFamily="50" charset="-128"/>
              </a:rPr>
              <a:t>取組みの</a:t>
            </a:r>
            <a:r>
              <a:rPr lang="ja-JP" altLang="en-US" sz="900" dirty="0">
                <a:solidFill>
                  <a:schemeClr val="tx1"/>
                </a:solidFill>
                <a:latin typeface="Meiryo UI" pitchFamily="50" charset="-128"/>
                <a:ea typeface="Meiryo UI" pitchFamily="50" charset="-128"/>
                <a:cs typeface="Meiryo UI" pitchFamily="50" charset="-128"/>
              </a:rPr>
              <a:t>助言などの活動を行う者で、知事が委嘱しています。</a:t>
            </a:r>
          </a:p>
          <a:p>
            <a:r>
              <a:rPr lang="en-US" altLang="ja-JP" sz="1200" dirty="0" smtClean="0">
                <a:solidFill>
                  <a:schemeClr val="tx1"/>
                </a:solidFill>
                <a:latin typeface="Meiryo UI" pitchFamily="50" charset="-128"/>
                <a:ea typeface="Meiryo UI" pitchFamily="50" charset="-128"/>
                <a:cs typeface="Meiryo UI" pitchFamily="50" charset="-128"/>
              </a:rPr>
              <a:t/>
            </a:r>
            <a:br>
              <a:rPr lang="en-US" altLang="ja-JP" sz="1200" dirty="0" smtClean="0">
                <a:solidFill>
                  <a:schemeClr val="tx1"/>
                </a:solidFill>
                <a:latin typeface="Meiryo UI" pitchFamily="50" charset="-128"/>
                <a:ea typeface="Meiryo UI" pitchFamily="50" charset="-128"/>
                <a:cs typeface="Meiryo UI" pitchFamily="50" charset="-128"/>
              </a:rPr>
            </a:br>
            <a:endParaRPr lang="en-US" altLang="ja-JP" sz="1200" dirty="0" smtClean="0">
              <a:solidFill>
                <a:schemeClr val="tx1"/>
              </a:solidFill>
              <a:latin typeface="Meiryo UI" pitchFamily="50" charset="-128"/>
              <a:ea typeface="Meiryo UI" pitchFamily="50" charset="-128"/>
              <a:cs typeface="Meiryo UI" pitchFamily="50" charset="-128"/>
            </a:endParaRPr>
          </a:p>
          <a:p>
            <a:endParaRPr lang="ja-JP" altLang="en-US" sz="1200" dirty="0">
              <a:solidFill>
                <a:schemeClr val="tx1"/>
              </a:solidFill>
              <a:latin typeface="Meiryo UI" pitchFamily="50" charset="-128"/>
              <a:ea typeface="Meiryo UI" pitchFamily="50" charset="-128"/>
              <a:cs typeface="Meiryo UI" pitchFamily="50" charset="-128"/>
            </a:endParaRPr>
          </a:p>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4" name="角丸四角形 33"/>
          <p:cNvSpPr/>
          <p:nvPr/>
        </p:nvSpPr>
        <p:spPr>
          <a:xfrm>
            <a:off x="250422" y="755309"/>
            <a:ext cx="3017034" cy="3125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　</a:t>
            </a:r>
            <a:r>
              <a:rPr lang="ja-JP" altLang="en-US" sz="1600" b="1" dirty="0" smtClean="0">
                <a:solidFill>
                  <a:schemeClr val="tx1"/>
                </a:solidFill>
                <a:latin typeface="Meiryo UI" pitchFamily="50" charset="-128"/>
                <a:ea typeface="Meiryo UI" pitchFamily="50" charset="-128"/>
                <a:cs typeface="Meiryo UI" pitchFamily="50" charset="-128"/>
              </a:rPr>
              <a:t>　温暖化「適応」推進事業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5" name="正方形/長方形 34"/>
          <p:cNvSpPr/>
          <p:nvPr/>
        </p:nvSpPr>
        <p:spPr>
          <a:xfrm>
            <a:off x="2686624" y="1132899"/>
            <a:ext cx="2124000" cy="184666"/>
          </a:xfrm>
          <a:prstGeom prst="rect">
            <a:avLst/>
          </a:prstGeom>
          <a:noFill/>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4,500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38" name="表 37"/>
          <p:cNvGraphicFramePr>
            <a:graphicFrameLocks noGrp="1"/>
          </p:cNvGraphicFramePr>
          <p:nvPr>
            <p:extLst>
              <p:ext uri="{D42A27DB-BD31-4B8C-83A1-F6EECF244321}">
                <p14:modId xmlns:p14="http://schemas.microsoft.com/office/powerpoint/2010/main" val="2631150077"/>
              </p:ext>
            </p:extLst>
          </p:nvPr>
        </p:nvGraphicFramePr>
        <p:xfrm>
          <a:off x="524063" y="5001854"/>
          <a:ext cx="3983273" cy="900000"/>
        </p:xfrm>
        <a:graphic>
          <a:graphicData uri="http://schemas.openxmlformats.org/drawingml/2006/table">
            <a:tbl>
              <a:tblPr/>
              <a:tblGrid>
                <a:gridCol w="1571273"/>
                <a:gridCol w="2412000"/>
              </a:tblGrid>
              <a:tr h="252000">
                <a:tc>
                  <a:txBody>
                    <a:bodyPr/>
                    <a:lstStyle/>
                    <a:p>
                      <a:pPr marL="181610" indent="-127000" algn="ctr">
                        <a:lnSpc>
                          <a:spcPct val="100000"/>
                        </a:lnSpc>
                        <a:spcAft>
                          <a:spcPts val="0"/>
                        </a:spcAft>
                      </a:pPr>
                      <a:r>
                        <a:rPr lang="ja-JP" sz="800" kern="100" dirty="0">
                          <a:solidFill>
                            <a:schemeClr val="tx1"/>
                          </a:solidFill>
                          <a:effectLst/>
                          <a:latin typeface="Century"/>
                          <a:ea typeface="HG丸ｺﾞｼｯｸM-PRO"/>
                          <a:cs typeface="Times New Roman"/>
                        </a:rPr>
                        <a:t>懸念される主な影響</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1610" indent="-127000" algn="ctr">
                        <a:lnSpc>
                          <a:spcPct val="100000"/>
                        </a:lnSpc>
                        <a:spcAft>
                          <a:spcPts val="0"/>
                        </a:spcAft>
                      </a:pPr>
                      <a:r>
                        <a:rPr lang="ja-JP" sz="800" kern="100" dirty="0">
                          <a:solidFill>
                            <a:schemeClr val="tx1"/>
                          </a:solidFill>
                          <a:effectLst/>
                          <a:latin typeface="Century"/>
                          <a:ea typeface="HG丸ｺﾞｼｯｸM-PRO"/>
                          <a:cs typeface="Times New Roman"/>
                        </a:rPr>
                        <a:t>主</a:t>
                      </a:r>
                      <a:r>
                        <a:rPr lang="ja-JP" sz="800" kern="100" dirty="0" smtClean="0">
                          <a:solidFill>
                            <a:schemeClr val="tx1"/>
                          </a:solidFill>
                          <a:effectLst/>
                          <a:latin typeface="Century"/>
                          <a:ea typeface="HG丸ｺﾞｼｯｸM-PRO"/>
                          <a:cs typeface="Times New Roman"/>
                        </a:rPr>
                        <a:t>な</a:t>
                      </a:r>
                      <a:r>
                        <a:rPr lang="ja-JP" altLang="en-US" sz="800" kern="100" dirty="0" smtClean="0">
                          <a:solidFill>
                            <a:schemeClr val="tx1"/>
                          </a:solidFill>
                          <a:effectLst/>
                          <a:latin typeface="Century"/>
                          <a:ea typeface="HG丸ｺﾞｼｯｸM-PRO"/>
                          <a:cs typeface="Times New Roman"/>
                        </a:rPr>
                        <a:t>取組み</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6000">
                <a:tc>
                  <a:txBody>
                    <a:bodyPr/>
                    <a:lstStyle/>
                    <a:p>
                      <a:pPr marL="181610" indent="-127000" algn="l">
                        <a:lnSpc>
                          <a:spcPct val="100000"/>
                        </a:lnSpc>
                        <a:spcAft>
                          <a:spcPts val="0"/>
                        </a:spcAft>
                      </a:pPr>
                      <a:r>
                        <a:rPr lang="ja-JP" altLang="en-US" sz="800" kern="100" dirty="0" smtClean="0">
                          <a:solidFill>
                            <a:schemeClr val="tx1"/>
                          </a:solidFill>
                          <a:effectLst/>
                          <a:latin typeface="Century"/>
                          <a:ea typeface="HG丸ｺﾞｼｯｸM-PRO"/>
                          <a:cs typeface="Times New Roman"/>
                        </a:rPr>
                        <a:t>水害</a:t>
                      </a:r>
                      <a:r>
                        <a:rPr lang="ja-JP" sz="800" kern="100" dirty="0" smtClean="0">
                          <a:solidFill>
                            <a:schemeClr val="tx1"/>
                          </a:solidFill>
                          <a:effectLst/>
                          <a:latin typeface="Century"/>
                          <a:ea typeface="HG丸ｺﾞｼｯｸM-PRO"/>
                          <a:cs typeface="Times New Roman"/>
                        </a:rPr>
                        <a:t>の</a:t>
                      </a:r>
                      <a:r>
                        <a:rPr lang="ja-JP" sz="800" kern="100" dirty="0">
                          <a:solidFill>
                            <a:schemeClr val="tx1"/>
                          </a:solidFill>
                          <a:effectLst/>
                          <a:latin typeface="Century"/>
                          <a:ea typeface="HG丸ｺﾞｼｯｸM-PRO"/>
                          <a:cs typeface="Times New Roman"/>
                        </a:rPr>
                        <a:t>危険性の増加</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indent="-127000" algn="l">
                        <a:lnSpc>
                          <a:spcPct val="100000"/>
                        </a:lnSpc>
                        <a:spcAft>
                          <a:spcPts val="0"/>
                        </a:spcAft>
                      </a:pPr>
                      <a:r>
                        <a:rPr kumimoji="1" lang="ja-JP" altLang="en-US" sz="800" kern="100" dirty="0" smtClean="0">
                          <a:solidFill>
                            <a:schemeClr val="tx1"/>
                          </a:solidFill>
                          <a:effectLst/>
                          <a:latin typeface="Century"/>
                          <a:ea typeface="HG丸ｺﾞｼｯｸM-PRO"/>
                          <a:cs typeface="Times New Roman"/>
                        </a:rPr>
                        <a:t>ハザードマップの確認など</a:t>
                      </a:r>
                      <a:endParaRPr kumimoji="1" lang="ja-JP" sz="800" kern="100" dirty="0">
                        <a:solidFill>
                          <a:schemeClr val="tx1"/>
                        </a:solidFill>
                        <a:effectLst/>
                        <a:latin typeface="Century"/>
                        <a:ea typeface="HG丸ｺﾞｼｯｸM-PR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marL="181610" indent="-127000" algn="l">
                        <a:lnSpc>
                          <a:spcPct val="100000"/>
                        </a:lnSpc>
                        <a:spcAft>
                          <a:spcPts val="0"/>
                        </a:spcAft>
                      </a:pPr>
                      <a:r>
                        <a:rPr lang="ja-JP" sz="800" kern="100" dirty="0">
                          <a:solidFill>
                            <a:schemeClr val="tx1"/>
                          </a:solidFill>
                          <a:effectLst/>
                          <a:latin typeface="Century"/>
                          <a:ea typeface="HG丸ｺﾞｼｯｸM-PRO"/>
                          <a:cs typeface="Times New Roman"/>
                        </a:rPr>
                        <a:t>熱中症搬送者数の増加</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indent="-127000" algn="l">
                        <a:lnSpc>
                          <a:spcPct val="100000"/>
                        </a:lnSpc>
                        <a:spcAft>
                          <a:spcPts val="0"/>
                        </a:spcAft>
                      </a:pPr>
                      <a:r>
                        <a:rPr lang="ja-JP" altLang="en-US" sz="800" kern="100" dirty="0" smtClean="0">
                          <a:solidFill>
                            <a:schemeClr val="tx1"/>
                          </a:solidFill>
                          <a:effectLst/>
                          <a:latin typeface="Century"/>
                          <a:ea typeface="HG丸ｺﾞｼｯｸM-PRO"/>
                          <a:cs typeface="Times New Roman"/>
                        </a:rPr>
                        <a:t>こまめな水分補給、高齢者への声かけ運動など</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marL="181610" indent="-127000" algn="l">
                        <a:lnSpc>
                          <a:spcPct val="100000"/>
                        </a:lnSpc>
                        <a:spcAft>
                          <a:spcPts val="0"/>
                        </a:spcAft>
                      </a:pPr>
                      <a:r>
                        <a:rPr lang="ja-JP" sz="800" kern="100" dirty="0">
                          <a:solidFill>
                            <a:schemeClr val="tx1"/>
                          </a:solidFill>
                          <a:effectLst/>
                          <a:latin typeface="Century"/>
                          <a:ea typeface="HG丸ｺﾞｼｯｸM-PRO"/>
                          <a:cs typeface="Times New Roman"/>
                        </a:rPr>
                        <a:t>ヒートアイランド現象の進行</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indent="-127000" algn="l">
                        <a:lnSpc>
                          <a:spcPct val="100000"/>
                        </a:lnSpc>
                        <a:spcAft>
                          <a:spcPts val="0"/>
                        </a:spcAft>
                      </a:pPr>
                      <a:r>
                        <a:rPr lang="ja-JP" altLang="en-US" sz="800" kern="100" dirty="0" smtClean="0">
                          <a:solidFill>
                            <a:schemeClr val="tx1"/>
                          </a:solidFill>
                          <a:effectLst/>
                          <a:latin typeface="Century"/>
                          <a:ea typeface="HG丸ｺﾞｼｯｸM-PRO"/>
                          <a:cs typeface="Times New Roman"/>
                        </a:rPr>
                        <a:t>打ち水、緑のカーテンづくりなど</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5" name="グループ化 4"/>
          <p:cNvGrpSpPr/>
          <p:nvPr/>
        </p:nvGrpSpPr>
        <p:grpSpPr>
          <a:xfrm>
            <a:off x="5107137" y="4058403"/>
            <a:ext cx="4661944" cy="1902594"/>
            <a:chOff x="5075742" y="4002723"/>
            <a:chExt cx="5772155" cy="2070647"/>
          </a:xfrm>
        </p:grpSpPr>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742" y="4326471"/>
              <a:ext cx="3401296" cy="17468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8477038" y="4326471"/>
              <a:ext cx="2370859" cy="937893"/>
            </a:xfrm>
            <a:prstGeom prst="rect">
              <a:avLst/>
            </a:prstGeom>
            <a:noFill/>
          </p:spPr>
          <p:txBody>
            <a:bodyPr wrap="square" rtlCol="0">
              <a:spAutoFit/>
            </a:bodyPr>
            <a:lstStyle/>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ミスト発生器、打ち水</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ルーバー</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、日除け、遮熱性塗料</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、再帰性</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フィルム、緑化等で涼しさとみどりを身近に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感じるクールスポット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を作っています。</a:t>
              </a:r>
            </a:p>
          </p:txBody>
        </p:sp>
        <p:sp>
          <p:nvSpPr>
            <p:cNvPr id="31" name="テキスト ボックス 30"/>
            <p:cNvSpPr txBox="1"/>
            <p:nvPr/>
          </p:nvSpPr>
          <p:spPr>
            <a:xfrm>
              <a:off x="5096299" y="4002723"/>
              <a:ext cx="2507500" cy="267969"/>
            </a:xfrm>
            <a:prstGeom prst="rect">
              <a:avLst/>
            </a:prstGeom>
            <a:noFill/>
          </p:spPr>
          <p:txBody>
            <a:bodyPr wrap="square" rtlCol="0">
              <a:spAutoFit/>
            </a:bodyPr>
            <a:lstStyle/>
            <a:p>
              <a:pPr>
                <a:lnSpc>
                  <a:spcPts val="1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（クールスポットのイメージ）</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 name="星 12 14"/>
          <p:cNvSpPr/>
          <p:nvPr/>
        </p:nvSpPr>
        <p:spPr>
          <a:xfrm>
            <a:off x="114525" y="632876"/>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373221" y="6013092"/>
            <a:ext cx="3988482" cy="66772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年度実績＞</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補助</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Senrito</a:t>
            </a:r>
            <a:r>
              <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よみうりクールスポット事業（豊中市）</a:t>
            </a: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あべのキューズモール　クールスポット整備事業（大阪市）</a:t>
            </a:r>
          </a:p>
        </p:txBody>
      </p:sp>
    </p:spTree>
    <p:extLst>
      <p:ext uri="{BB962C8B-B14F-4D97-AF65-F5344CB8AC3E}">
        <p14:creationId xmlns:p14="http://schemas.microsoft.com/office/powerpoint/2010/main" val="2663304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endParaRPr lang="ja-JP" altLang="en-US" sz="3600" dirty="0">
              <a:solidFill>
                <a:prstClr val="white"/>
              </a:solidFill>
              <a:ea typeface="HGP創英角ｺﾞｼｯｸUB" pitchFamily="50" charset="-128"/>
              <a:cs typeface="ＭＳ Ｐゴシック" charset="-128"/>
            </a:endParaRPr>
          </a:p>
        </p:txBody>
      </p:sp>
      <p:sp>
        <p:nvSpPr>
          <p:cNvPr id="4" name="角丸四角形 3"/>
          <p:cNvSpPr/>
          <p:nvPr/>
        </p:nvSpPr>
        <p:spPr>
          <a:xfrm>
            <a:off x="105962" y="523181"/>
            <a:ext cx="9694076" cy="616506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 name="角丸四角形 4"/>
          <p:cNvSpPr/>
          <p:nvPr/>
        </p:nvSpPr>
        <p:spPr>
          <a:xfrm>
            <a:off x="344488" y="1285072"/>
            <a:ext cx="2207643" cy="343728"/>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建築物の環境配慮</a:t>
            </a:r>
            <a:r>
              <a:rPr lang="ja-JP" altLang="en-US" sz="1400" b="1" dirty="0" smtClean="0">
                <a:solidFill>
                  <a:prstClr val="black"/>
                </a:solidFill>
                <a:latin typeface="Meiryo UI" pitchFamily="50" charset="-128"/>
                <a:ea typeface="Meiryo UI" pitchFamily="50" charset="-128"/>
                <a:cs typeface="Meiryo UI" pitchFamily="50" charset="-128"/>
              </a:rPr>
              <a:t>制度</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72479" y="1856145"/>
            <a:ext cx="4903161"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◆建築物</a:t>
            </a:r>
            <a:r>
              <a:rPr lang="ja-JP" altLang="en-US" b="0" i="0" dirty="0">
                <a:latin typeface="Meiryo UI" pitchFamily="50" charset="-128"/>
                <a:ea typeface="Meiryo UI" pitchFamily="50" charset="-128"/>
                <a:cs typeface="Meiryo UI" pitchFamily="50" charset="-128"/>
              </a:rPr>
              <a:t>の延べ面積（増改築の場合は増</a:t>
            </a:r>
            <a:r>
              <a:rPr lang="ja-JP" altLang="en-US" b="0" i="0" dirty="0" smtClean="0">
                <a:latin typeface="Meiryo UI" pitchFamily="50" charset="-128"/>
                <a:ea typeface="Meiryo UI" pitchFamily="50" charset="-128"/>
                <a:cs typeface="Meiryo UI" pitchFamily="50" charset="-128"/>
              </a:rPr>
              <a:t>改築の</a:t>
            </a:r>
            <a:r>
              <a:rPr lang="ja-JP" altLang="en-US" b="0" i="0" dirty="0">
                <a:latin typeface="Meiryo UI" pitchFamily="50" charset="-128"/>
                <a:ea typeface="Meiryo UI" pitchFamily="50" charset="-128"/>
                <a:cs typeface="Meiryo UI" pitchFamily="50" charset="-128"/>
              </a:rPr>
              <a:t>延べ面積）が</a:t>
            </a:r>
            <a:r>
              <a:rPr lang="en-US" altLang="ja-JP" b="0" i="0" dirty="0">
                <a:latin typeface="Meiryo UI" pitchFamily="50" charset="-128"/>
                <a:ea typeface="Meiryo UI" pitchFamily="50" charset="-128"/>
                <a:cs typeface="Meiryo UI" pitchFamily="50" charset="-128"/>
              </a:rPr>
              <a:t>2,000㎡</a:t>
            </a:r>
            <a:r>
              <a:rPr lang="ja-JP" altLang="en-US" b="0" i="0" dirty="0">
                <a:latin typeface="Meiryo UI" pitchFamily="50" charset="-128"/>
                <a:ea typeface="Meiryo UI" pitchFamily="50" charset="-128"/>
                <a:cs typeface="Meiryo UI" pitchFamily="50" charset="-128"/>
              </a:rPr>
              <a:t>以上の建築物を新築又は増改築する者（以下「特定建築主」という。）に対し、</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削減･省エネ対策等の建築物の環境配慮のための措置について自己評価した計画書の届出を</a:t>
            </a:r>
            <a:r>
              <a:rPr lang="ja-JP" altLang="en-US" b="0" i="0" dirty="0" smtClean="0">
                <a:latin typeface="Meiryo UI" pitchFamily="50" charset="-128"/>
                <a:ea typeface="Meiryo UI" pitchFamily="50" charset="-128"/>
                <a:cs typeface="Meiryo UI" pitchFamily="50" charset="-128"/>
              </a:rPr>
              <a:t>義務づけて</a:t>
            </a:r>
            <a:r>
              <a:rPr lang="ja-JP" altLang="en-US" b="0" i="0" dirty="0">
                <a:latin typeface="Meiryo UI" pitchFamily="50" charset="-128"/>
                <a:ea typeface="Meiryo UI" pitchFamily="50" charset="-128"/>
                <a:cs typeface="Meiryo UI" pitchFamily="50" charset="-128"/>
              </a:rPr>
              <a:t>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また</a:t>
            </a:r>
            <a:r>
              <a:rPr lang="ja-JP" altLang="en-US" b="0" i="0" dirty="0" smtClean="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当該</a:t>
            </a:r>
            <a:r>
              <a:rPr lang="ja-JP" altLang="en-US" b="0" i="0" dirty="0" smtClean="0">
                <a:latin typeface="Meiryo UI" pitchFamily="50" charset="-128"/>
                <a:ea typeface="Meiryo UI" pitchFamily="50" charset="-128"/>
                <a:cs typeface="Meiryo UI" pitchFamily="50" charset="-128"/>
              </a:rPr>
              <a:t>建築物</a:t>
            </a:r>
            <a:r>
              <a:rPr lang="ja-JP" altLang="en-US" b="0" i="0" dirty="0">
                <a:latin typeface="Meiryo UI" pitchFamily="50" charset="-128"/>
                <a:ea typeface="Meiryo UI" pitchFamily="50" charset="-128"/>
                <a:cs typeface="Meiryo UI" pitchFamily="50" charset="-128"/>
              </a:rPr>
              <a:t>の販売等について一定の広告をするとき</a:t>
            </a:r>
            <a:r>
              <a:rPr lang="ja-JP" altLang="en-US" b="0" i="0" dirty="0" smtClean="0">
                <a:latin typeface="Meiryo UI" pitchFamily="50" charset="-128"/>
                <a:ea typeface="Meiryo UI" pitchFamily="50" charset="-128"/>
                <a:cs typeface="Meiryo UI" pitchFamily="50" charset="-128"/>
              </a:rPr>
              <a:t>は</a:t>
            </a:r>
            <a:r>
              <a:rPr lang="ja-JP" altLang="en-US" b="0" i="0" dirty="0">
                <a:latin typeface="Meiryo UI" pitchFamily="50" charset="-128"/>
                <a:ea typeface="Meiryo UI" pitchFamily="50" charset="-128"/>
                <a:cs typeface="Meiryo UI" pitchFamily="50" charset="-128"/>
              </a:rPr>
              <a:t>その</a:t>
            </a:r>
            <a:r>
              <a:rPr lang="ja-JP" altLang="en-US" b="0" i="0" dirty="0" smtClean="0">
                <a:latin typeface="Meiryo UI" pitchFamily="50" charset="-128"/>
                <a:ea typeface="Meiryo UI" pitchFamily="50" charset="-128"/>
                <a:cs typeface="Meiryo UI" pitchFamily="50" charset="-128"/>
              </a:rPr>
              <a:t>広告</a:t>
            </a:r>
            <a:r>
              <a:rPr lang="ja-JP" altLang="en-US" b="0" i="0" dirty="0">
                <a:latin typeface="Meiryo UI" pitchFamily="50" charset="-128"/>
                <a:ea typeface="Meiryo UI" pitchFamily="50" charset="-128"/>
                <a:cs typeface="Meiryo UI" pitchFamily="50" charset="-128"/>
              </a:rPr>
              <a:t>に自己評価結果の要旨を記載した標章（右図参照）の表示を</a:t>
            </a:r>
            <a:r>
              <a:rPr lang="ja-JP" altLang="en-US" b="0" i="0" dirty="0" smtClean="0">
                <a:latin typeface="Meiryo UI" pitchFamily="50" charset="-128"/>
                <a:ea typeface="Meiryo UI" pitchFamily="50" charset="-128"/>
                <a:cs typeface="Meiryo UI" pitchFamily="50" charset="-128"/>
              </a:rPr>
              <a:t>義務づけて</a:t>
            </a:r>
            <a:r>
              <a:rPr lang="ja-JP" altLang="en-US" b="0" i="0" dirty="0">
                <a:latin typeface="Meiryo UI" pitchFamily="50" charset="-128"/>
                <a:ea typeface="Meiryo UI" pitchFamily="50" charset="-128"/>
                <a:cs typeface="Meiryo UI" pitchFamily="50" charset="-128"/>
              </a:rPr>
              <a:t>います。</a:t>
            </a:r>
          </a:p>
          <a:p>
            <a:pPr marL="87313" indent="-87313" eaLnBrk="1" hangingPunct="1"/>
            <a:r>
              <a:rPr lang="ja-JP" altLang="en-US" b="0" i="0" dirty="0">
                <a:latin typeface="Meiryo UI" pitchFamily="50" charset="-128"/>
                <a:ea typeface="Meiryo UI" pitchFamily="50" charset="-128"/>
                <a:cs typeface="Meiryo UI" pitchFamily="50" charset="-128"/>
              </a:rPr>
              <a:t>　　さらに、特に優れた取組みを行った建築物については</a:t>
            </a:r>
            <a:r>
              <a:rPr lang="ja-JP" altLang="en-US" b="0" i="0" dirty="0" smtClean="0">
                <a:latin typeface="Meiryo UI" pitchFamily="50" charset="-128"/>
                <a:ea typeface="Meiryo UI" pitchFamily="50" charset="-128"/>
                <a:cs typeface="Meiryo UI" pitchFamily="50" charset="-128"/>
              </a:rPr>
              <a:t>、大阪府・市が「</a:t>
            </a:r>
            <a:r>
              <a:rPr lang="ja-JP" altLang="en-US" b="0" i="0" dirty="0">
                <a:latin typeface="Meiryo UI" pitchFamily="50" charset="-128"/>
                <a:ea typeface="Meiryo UI" pitchFamily="50" charset="-128"/>
                <a:cs typeface="Meiryo UI" pitchFamily="50" charset="-128"/>
              </a:rPr>
              <a:t>おおさか環境にやさしい建築賞」と</a:t>
            </a:r>
            <a:r>
              <a:rPr lang="ja-JP" altLang="en-US" b="0" i="0" dirty="0" smtClean="0">
                <a:latin typeface="Meiryo UI" pitchFamily="50" charset="-128"/>
                <a:ea typeface="Meiryo UI" pitchFamily="50" charset="-128"/>
                <a:cs typeface="Meiryo UI" pitchFamily="50" charset="-128"/>
              </a:rPr>
              <a:t>して表彰します。</a:t>
            </a:r>
            <a:r>
              <a:rPr lang="ja-JP" altLang="en-US" b="0" i="0" dirty="0">
                <a:latin typeface="Meiryo UI" pitchFamily="50" charset="-128"/>
                <a:ea typeface="Meiryo UI" pitchFamily="50" charset="-128"/>
                <a:cs typeface="Meiryo UI" pitchFamily="50" charset="-128"/>
              </a:rPr>
              <a:t>　</a:t>
            </a:r>
            <a:endParaRPr lang="en-US" altLang="ja-JP" b="0" i="0" dirty="0" smtClean="0">
              <a:latin typeface="Meiryo UI" pitchFamily="50" charset="-128"/>
              <a:ea typeface="Meiryo UI" pitchFamily="50" charset="-128"/>
              <a:cs typeface="Meiryo UI" pitchFamily="50"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27</a:t>
            </a:r>
            <a:endParaRPr lang="ja-JP" altLang="en-US" b="1" dirty="0">
              <a:solidFill>
                <a:prstClr val="white"/>
              </a:solidFill>
            </a:endParaRPr>
          </a:p>
        </p:txBody>
      </p:sp>
      <p:sp>
        <p:nvSpPr>
          <p:cNvPr id="40" name="テキスト ボックス 39"/>
          <p:cNvSpPr txBox="1"/>
          <p:nvPr/>
        </p:nvSpPr>
        <p:spPr>
          <a:xfrm>
            <a:off x="5469638" y="2420888"/>
            <a:ext cx="1914218" cy="246221"/>
          </a:xfrm>
          <a:prstGeom prst="rect">
            <a:avLst/>
          </a:prstGeom>
          <a:noFill/>
        </p:spPr>
        <p:txBody>
          <a:bodyPr wrap="square" rtlCol="0">
            <a:spAutoFit/>
          </a:bodyPr>
          <a:lstStyle/>
          <a:p>
            <a:pPr marL="87313" indent="-87313"/>
            <a:r>
              <a:rPr lang="zh-TW" altLang="en-US" sz="1000" dirty="0">
                <a:solidFill>
                  <a:prstClr val="black"/>
                </a:solidFill>
                <a:latin typeface="Meiryo UI" pitchFamily="50" charset="-128"/>
                <a:ea typeface="Meiryo UI" pitchFamily="50" charset="-128"/>
                <a:cs typeface="Meiryo UI" pitchFamily="50" charset="-128"/>
              </a:rPr>
              <a:t>大阪府建築物環境性能表示</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8175011" y="4735460"/>
            <a:ext cx="1584782" cy="169277"/>
          </a:xfrm>
          <a:prstGeom prst="rect">
            <a:avLst/>
          </a:prstGeom>
          <a:noFill/>
        </p:spPr>
        <p:txBody>
          <a:bodyPr wrap="square" lIns="0" tIns="0" rIns="0" bIns="0" rtlCol="0" anchor="ctr" anchorCtr="1">
            <a:spAutoFit/>
          </a:bodyPr>
          <a:lstStyle/>
          <a:p>
            <a:pPr marL="87313" indent="-87313"/>
            <a:r>
              <a:rPr lang="en-US" altLang="ja-JP" sz="1100" dirty="0" smtClean="0">
                <a:solidFill>
                  <a:prstClr val="black"/>
                </a:solidFill>
                <a:latin typeface="Meiryo UI" pitchFamily="50" charset="-128"/>
                <a:ea typeface="Meiryo UI" pitchFamily="50" charset="-128"/>
                <a:cs typeface="Meiryo UI" pitchFamily="50" charset="-128"/>
              </a:rPr>
              <a:t>【</a:t>
            </a:r>
            <a:r>
              <a:rPr lang="ja-JP" altLang="en-US" sz="1100" dirty="0" smtClean="0">
                <a:solidFill>
                  <a:prstClr val="black"/>
                </a:solidFill>
                <a:latin typeface="Meiryo UI" pitchFamily="50" charset="-128"/>
                <a:ea typeface="Meiryo UI" pitchFamily="50" charset="-128"/>
                <a:cs typeface="Meiryo UI" pitchFamily="50" charset="-128"/>
              </a:rPr>
              <a:t>府事業</a:t>
            </a:r>
            <a:r>
              <a:rPr lang="en-US" altLang="ja-JP" sz="1100" dirty="0" smtClean="0">
                <a:solidFill>
                  <a:prstClr val="black"/>
                </a:solidFill>
                <a:latin typeface="Meiryo UI" pitchFamily="50" charset="-128"/>
                <a:ea typeface="Meiryo UI" pitchFamily="50" charset="-128"/>
                <a:cs typeface="Meiryo UI" pitchFamily="50" charset="-128"/>
              </a:rPr>
              <a:t>】</a:t>
            </a:r>
            <a:r>
              <a:rPr lang="zh-TW" altLang="en-US" sz="1100" dirty="0" smtClean="0">
                <a:solidFill>
                  <a:prstClr val="black"/>
                </a:solidFill>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予算</a:t>
            </a:r>
            <a:r>
              <a:rPr lang="en-US" altLang="ja-JP" sz="1100" dirty="0" smtClean="0">
                <a:latin typeface="Meiryo UI" pitchFamily="50" charset="-128"/>
                <a:ea typeface="Meiryo UI" pitchFamily="50" charset="-128"/>
                <a:cs typeface="Meiryo UI" pitchFamily="50" charset="-128"/>
              </a:rPr>
              <a:t>260</a:t>
            </a:r>
            <a:r>
              <a:rPr lang="zh-TW" altLang="en-US" sz="1100" dirty="0" smtClean="0">
                <a:latin typeface="Meiryo UI" pitchFamily="50" charset="-128"/>
                <a:ea typeface="Meiryo UI" pitchFamily="50" charset="-128"/>
                <a:cs typeface="Meiryo UI" pitchFamily="50" charset="-128"/>
              </a:rPr>
              <a:t>千円</a:t>
            </a:r>
            <a:r>
              <a:rPr lang="zh-TW" altLang="en-US" sz="1100" dirty="0" smtClean="0">
                <a:solidFill>
                  <a:prstClr val="black"/>
                </a:solidFill>
                <a:latin typeface="Meiryo UI" pitchFamily="50" charset="-128"/>
                <a:ea typeface="Meiryo UI" pitchFamily="50" charset="-128"/>
                <a:cs typeface="Meiryo UI" pitchFamily="50" charset="-128"/>
              </a:rPr>
              <a:t>）</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310810" y="4054713"/>
            <a:ext cx="4725999"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◆建築物の延べ面積（増改築の場合は増改築の延べ面積）が</a:t>
            </a:r>
            <a:r>
              <a:rPr lang="en-US" altLang="ja-JP" b="0" i="0" dirty="0">
                <a:latin typeface="Meiryo UI" pitchFamily="50" charset="-128"/>
                <a:ea typeface="Meiryo UI" pitchFamily="50" charset="-128"/>
                <a:cs typeface="Meiryo UI" pitchFamily="50" charset="-128"/>
              </a:rPr>
              <a:t>10,000㎡</a:t>
            </a:r>
            <a:r>
              <a:rPr lang="ja-JP" altLang="en-US" b="0" i="0" dirty="0">
                <a:latin typeface="Meiryo UI" pitchFamily="50" charset="-128"/>
                <a:ea typeface="Meiryo UI" pitchFamily="50" charset="-128"/>
                <a:cs typeface="Meiryo UI" pitchFamily="50" charset="-128"/>
              </a:rPr>
              <a:t>以上の建築物（府：住宅を除く、市：住宅は高さ</a:t>
            </a:r>
            <a:r>
              <a:rPr lang="en-US" altLang="ja-JP" b="0" i="0" dirty="0">
                <a:latin typeface="Meiryo UI" pitchFamily="50" charset="-128"/>
                <a:ea typeface="Meiryo UI" pitchFamily="50" charset="-128"/>
                <a:cs typeface="Meiryo UI" pitchFamily="50" charset="-128"/>
              </a:rPr>
              <a:t>60m</a:t>
            </a:r>
            <a:r>
              <a:rPr lang="ja-JP" altLang="en-US" b="0" i="0" dirty="0">
                <a:latin typeface="Meiryo UI" pitchFamily="50" charset="-128"/>
                <a:ea typeface="Meiryo UI" pitchFamily="50" charset="-128"/>
                <a:cs typeface="Meiryo UI" pitchFamily="50" charset="-128"/>
              </a:rPr>
              <a:t>超に限る）を新築又は増改築する者に対し、当該建築物</a:t>
            </a:r>
            <a:r>
              <a:rPr lang="ja-JP" altLang="en-US" b="0" i="0" dirty="0" smtClean="0">
                <a:latin typeface="Meiryo UI" pitchFamily="50" charset="-128"/>
                <a:ea typeface="Meiryo UI" pitchFamily="50" charset="-128"/>
                <a:cs typeface="Meiryo UI" pitchFamily="50" charset="-128"/>
              </a:rPr>
              <a:t>を「建築物のエネルギー消費性能の向上に関する法律（建築物省エネ法）」で定める基準に</a:t>
            </a:r>
            <a:r>
              <a:rPr lang="ja-JP" altLang="en-US" b="0" i="0" dirty="0">
                <a:latin typeface="Meiryo UI" pitchFamily="50" charset="-128"/>
                <a:ea typeface="Meiryo UI" pitchFamily="50" charset="-128"/>
                <a:cs typeface="Meiryo UI" pitchFamily="50" charset="-128"/>
              </a:rPr>
              <a:t>適合させることを</a:t>
            </a:r>
            <a:r>
              <a:rPr lang="ja-JP" altLang="en-US" b="0" i="0" dirty="0" smtClean="0">
                <a:latin typeface="Meiryo UI" pitchFamily="50" charset="-128"/>
                <a:ea typeface="Meiryo UI" pitchFamily="50" charset="-128"/>
                <a:cs typeface="Meiryo UI" pitchFamily="50" charset="-128"/>
              </a:rPr>
              <a:t>義務づけています。</a:t>
            </a:r>
            <a:endParaRPr lang="en-US" altLang="ja-JP" b="0" i="0" dirty="0">
              <a:latin typeface="Meiryo UI" pitchFamily="50" charset="-128"/>
              <a:ea typeface="Meiryo UI" pitchFamily="50" charset="-128"/>
              <a:cs typeface="Meiryo UI" pitchFamily="50" charset="-128"/>
            </a:endParaRPr>
          </a:p>
        </p:txBody>
      </p:sp>
      <p:sp>
        <p:nvSpPr>
          <p:cNvPr id="20" name="テキスト ボックス 28"/>
          <p:cNvSpPr txBox="1">
            <a:spLocks noChangeArrowheads="1"/>
          </p:cNvSpPr>
          <p:nvPr/>
        </p:nvSpPr>
        <p:spPr bwMode="auto">
          <a:xfrm>
            <a:off x="272479" y="5462354"/>
            <a:ext cx="47952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◆特定建築主に対し、当該建築物に太陽光発電設備等の再生可能エネルギー利用設備の導入について検討することを</a:t>
            </a:r>
            <a:r>
              <a:rPr lang="ja-JP" altLang="en-US" b="0" i="0" dirty="0" smtClean="0">
                <a:solidFill>
                  <a:prstClr val="black"/>
                </a:solidFill>
                <a:latin typeface="Meiryo UI" pitchFamily="50" charset="-128"/>
                <a:ea typeface="Meiryo UI" pitchFamily="50" charset="-128"/>
                <a:cs typeface="Meiryo UI" pitchFamily="50" charset="-128"/>
              </a:rPr>
              <a:t>義務づけています。</a:t>
            </a:r>
            <a:r>
              <a:rPr lang="ja-JP" altLang="en-US" sz="900" b="0" i="0" dirty="0">
                <a:solidFill>
                  <a:prstClr val="black"/>
                </a:solidFill>
                <a:latin typeface="Meiryo UI" pitchFamily="50" charset="-128"/>
                <a:ea typeface="Meiryo UI" pitchFamily="50" charset="-128"/>
                <a:cs typeface="Meiryo UI" pitchFamily="50" charset="-128"/>
              </a:rPr>
              <a:t>　</a:t>
            </a:r>
          </a:p>
        </p:txBody>
      </p:sp>
      <p:sp>
        <p:nvSpPr>
          <p:cNvPr id="27" name="角丸四角形 26"/>
          <p:cNvSpPr/>
          <p:nvPr/>
        </p:nvSpPr>
        <p:spPr>
          <a:xfrm>
            <a:off x="5175639" y="4307682"/>
            <a:ext cx="3668109" cy="35040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エネルギーの多量消費事業者による報告制度</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344489" y="711008"/>
            <a:ext cx="3790312" cy="37088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エネルギー消費の抑制に係る制度の推進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2575816" y="1287630"/>
            <a:ext cx="2026128"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2,096</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473</a:t>
            </a:r>
            <a:r>
              <a:rPr lang="ja-JP" altLang="en-US" sz="1200" dirty="0" smtClean="0">
                <a:latin typeface="Meiryo UI" pitchFamily="50" charset="-128"/>
                <a:ea typeface="Meiryo UI" pitchFamily="50" charset="-128"/>
                <a:cs typeface="Meiryo UI" pitchFamily="50" charset="-128"/>
              </a:rPr>
              <a:t>千円</a:t>
            </a:r>
            <a:r>
              <a:rPr lang="ja-JP" altLang="en-US" sz="1200" dirty="0">
                <a:latin typeface="Meiryo UI" pitchFamily="50" charset="-128"/>
                <a:ea typeface="Meiryo UI" pitchFamily="50" charset="-128"/>
                <a:cs typeface="Meiryo UI" pitchFamily="50" charset="-128"/>
              </a:rPr>
              <a:t>）</a:t>
            </a:r>
          </a:p>
        </p:txBody>
      </p:sp>
      <p:sp>
        <p:nvSpPr>
          <p:cNvPr id="26" name="テキスト ボックス 25"/>
          <p:cNvSpPr txBox="1"/>
          <p:nvPr/>
        </p:nvSpPr>
        <p:spPr>
          <a:xfrm>
            <a:off x="5453288" y="3717032"/>
            <a:ext cx="1914218" cy="246221"/>
          </a:xfrm>
          <a:prstGeom prst="rect">
            <a:avLst/>
          </a:prstGeom>
          <a:noFill/>
        </p:spPr>
        <p:txBody>
          <a:bodyPr wrap="square" rtlCol="0">
            <a:spAutoFit/>
          </a:bodyPr>
          <a:lstStyle/>
          <a:p>
            <a:pPr marL="87313" indent="-87313"/>
            <a:r>
              <a:rPr lang="zh-TW" altLang="en-US" sz="1000" dirty="0" smtClean="0">
                <a:solidFill>
                  <a:prstClr val="black"/>
                </a:solidFill>
                <a:latin typeface="Meiryo UI" pitchFamily="50" charset="-128"/>
                <a:ea typeface="Meiryo UI" pitchFamily="50" charset="-128"/>
                <a:cs typeface="Meiryo UI" pitchFamily="50" charset="-128"/>
              </a:rPr>
              <a:t>大阪</a:t>
            </a:r>
            <a:r>
              <a:rPr lang="ja-JP" altLang="en-US" sz="1000" dirty="0" smtClean="0">
                <a:solidFill>
                  <a:prstClr val="black"/>
                </a:solidFill>
                <a:latin typeface="Meiryo UI" pitchFamily="50" charset="-128"/>
                <a:ea typeface="Meiryo UI" pitchFamily="50" charset="-128"/>
                <a:cs typeface="Meiryo UI" pitchFamily="50" charset="-128"/>
              </a:rPr>
              <a:t>市</a:t>
            </a:r>
            <a:r>
              <a:rPr lang="zh-TW" altLang="en-US" sz="1000" dirty="0" smtClean="0">
                <a:solidFill>
                  <a:prstClr val="black"/>
                </a:solidFill>
                <a:latin typeface="Meiryo UI" pitchFamily="50" charset="-128"/>
                <a:ea typeface="Meiryo UI" pitchFamily="50" charset="-128"/>
                <a:cs typeface="Meiryo UI" pitchFamily="50" charset="-128"/>
              </a:rPr>
              <a:t>建築物</a:t>
            </a:r>
            <a:r>
              <a:rPr lang="zh-TW" altLang="en-US" sz="1000" dirty="0">
                <a:solidFill>
                  <a:prstClr val="black"/>
                </a:solidFill>
                <a:latin typeface="Meiryo UI" pitchFamily="50" charset="-128"/>
                <a:ea typeface="Meiryo UI" pitchFamily="50" charset="-128"/>
                <a:cs typeface="Meiryo UI" pitchFamily="50" charset="-128"/>
              </a:rPr>
              <a:t>環境性能表示</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2" name="テキスト ボックス 31"/>
          <p:cNvSpPr txBox="1"/>
          <p:nvPr/>
        </p:nvSpPr>
        <p:spPr>
          <a:xfrm>
            <a:off x="4403793" y="-27384"/>
            <a:ext cx="4653663" cy="502702"/>
          </a:xfrm>
          <a:prstGeom prst="rect">
            <a:avLst/>
          </a:prstGeom>
          <a:solidFill>
            <a:srgbClr val="00B0F0"/>
          </a:solidFill>
        </p:spPr>
        <p:txBody>
          <a:bodyPr wrap="square" rtlCol="0">
            <a:spAutoFit/>
          </a:bodyPr>
          <a:lstStyle/>
          <a:p>
            <a:pPr algn="just">
              <a:lnSpc>
                <a:spcPts val="1600"/>
              </a:lnSpc>
            </a:pPr>
            <a:r>
              <a:rPr lang="ja-JP" altLang="en-US" sz="1400" dirty="0">
                <a:solidFill>
                  <a:prstClr val="white"/>
                </a:solidFill>
                <a:ea typeface="HGP創英角ｺﾞｼｯｸUB" pitchFamily="50" charset="-128"/>
                <a:cs typeface="ＭＳ Ｐゴシック" charset="-128"/>
              </a:rPr>
              <a:t>～省エネ型ライフスタイル・ビジネススタイルへの転換～　</a:t>
            </a:r>
            <a:endParaRPr lang="en-US" altLang="ja-JP" sz="1400" dirty="0" smtClean="0">
              <a:solidFill>
                <a:prstClr val="white"/>
              </a:solidFill>
              <a:ea typeface="HGP創英角ｺﾞｼｯｸUB" pitchFamily="50" charset="-128"/>
              <a:cs typeface="ＭＳ Ｐゴシック" charset="-128"/>
            </a:endParaRPr>
          </a:p>
          <a:p>
            <a:pPr algn="just">
              <a:lnSpc>
                <a:spcPts val="1600"/>
              </a:lnSpc>
            </a:pPr>
            <a:r>
              <a:rPr lang="ja-JP" altLang="en-US" sz="1400" dirty="0" smtClean="0">
                <a:solidFill>
                  <a:prstClr val="white"/>
                </a:solidFill>
                <a:ea typeface="HGP創英角ｺﾞｼｯｸUB" pitchFamily="50" charset="-128"/>
                <a:cs typeface="ＭＳ Ｐゴシック" charset="-128"/>
              </a:rPr>
              <a:t>～住宅・建築物の省エネ化～</a:t>
            </a:r>
            <a:endParaRPr lang="ja-JP" altLang="en-US" sz="1400" dirty="0">
              <a:solidFill>
                <a:prstClr val="white"/>
              </a:solidFill>
              <a:ea typeface="HGP創英角ｺﾞｼｯｸUB" pitchFamily="50" charset="-128"/>
              <a:cs typeface="ＭＳ Ｐゴシック" charset="-128"/>
            </a:endParaRPr>
          </a:p>
        </p:txBody>
      </p:sp>
      <p:sp>
        <p:nvSpPr>
          <p:cNvPr id="25" name="テキスト ボックス 28"/>
          <p:cNvSpPr txBox="1">
            <a:spLocks noChangeArrowheads="1"/>
          </p:cNvSpPr>
          <p:nvPr/>
        </p:nvSpPr>
        <p:spPr bwMode="auto">
          <a:xfrm>
            <a:off x="5308978" y="4802378"/>
            <a:ext cx="2512118"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a:t>
            </a:r>
            <a:r>
              <a:rPr lang="ja-JP" altLang="en-US" sz="1200" b="0" i="0" dirty="0" smtClean="0">
                <a:latin typeface="Meiryo UI" pitchFamily="50" charset="-128"/>
                <a:ea typeface="Meiryo UI" pitchFamily="50" charset="-128"/>
                <a:cs typeface="Meiryo UI" pitchFamily="50" charset="-128"/>
              </a:rPr>
              <a:t>エネルギー</a:t>
            </a:r>
            <a:r>
              <a:rPr lang="ja-JP" altLang="en-US" sz="1200" b="0" i="0" dirty="0">
                <a:latin typeface="Meiryo UI" pitchFamily="50" charset="-128"/>
                <a:ea typeface="Meiryo UI" pitchFamily="50" charset="-128"/>
                <a:cs typeface="Meiryo UI" pitchFamily="50" charset="-128"/>
              </a:rPr>
              <a:t>を多く使用</a:t>
            </a:r>
            <a:r>
              <a:rPr lang="ja-JP" altLang="en-US" sz="1200" b="0" i="0" dirty="0" smtClean="0">
                <a:latin typeface="Meiryo UI" pitchFamily="50" charset="-128"/>
                <a:ea typeface="Meiryo UI" pitchFamily="50" charset="-128"/>
                <a:cs typeface="Meiryo UI" pitchFamily="50" charset="-128"/>
              </a:rPr>
              <a:t>する事業者に</a:t>
            </a:r>
            <a:r>
              <a:rPr lang="ja-JP" altLang="en-US" sz="1200" b="0" i="0" dirty="0">
                <a:latin typeface="Meiryo UI" pitchFamily="50" charset="-128"/>
                <a:ea typeface="Meiryo UI" pitchFamily="50" charset="-128"/>
                <a:cs typeface="Meiryo UI" pitchFamily="50" charset="-128"/>
              </a:rPr>
              <a:t>対し</a:t>
            </a:r>
            <a:r>
              <a:rPr lang="ja-JP" altLang="en-US" sz="1200" b="0" i="0" dirty="0" smtClean="0">
                <a:latin typeface="Meiryo UI" pitchFamily="50" charset="-128"/>
                <a:ea typeface="Meiryo UI" pitchFamily="50" charset="-128"/>
                <a:cs typeface="Meiryo UI" pitchFamily="50" charset="-128"/>
              </a:rPr>
              <a:t>、温室</a:t>
            </a:r>
            <a:r>
              <a:rPr lang="ja-JP" altLang="en-US" sz="1200" b="0" i="0" dirty="0">
                <a:latin typeface="Meiryo UI" pitchFamily="50" charset="-128"/>
                <a:ea typeface="Meiryo UI" pitchFamily="50" charset="-128"/>
                <a:cs typeface="Meiryo UI" pitchFamily="50" charset="-128"/>
              </a:rPr>
              <a:t>効果</a:t>
            </a:r>
            <a:r>
              <a:rPr lang="ja-JP" altLang="en-US" sz="1200" b="0" i="0" dirty="0" smtClean="0">
                <a:latin typeface="Meiryo UI" pitchFamily="50" charset="-128"/>
                <a:ea typeface="Meiryo UI" pitchFamily="50" charset="-128"/>
                <a:cs typeface="Meiryo UI" pitchFamily="50" charset="-128"/>
              </a:rPr>
              <a:t>ガスの排出や人工排熱の抑制</a:t>
            </a:r>
            <a:r>
              <a:rPr lang="ja-JP" altLang="en-US" sz="1200" b="0" i="0" dirty="0">
                <a:latin typeface="Meiryo UI" pitchFamily="50" charset="-128"/>
                <a:ea typeface="Meiryo UI" pitchFamily="50" charset="-128"/>
                <a:cs typeface="Meiryo UI" pitchFamily="50" charset="-128"/>
              </a:rPr>
              <a:t>についての</a:t>
            </a:r>
            <a:r>
              <a:rPr lang="ja-JP" altLang="en-US" sz="1200" b="0" i="0" dirty="0" smtClean="0">
                <a:latin typeface="Meiryo UI" pitchFamily="50" charset="-128"/>
                <a:ea typeface="Meiryo UI" pitchFamily="50" charset="-128"/>
                <a:cs typeface="Meiryo UI" pitchFamily="50" charset="-128"/>
              </a:rPr>
              <a:t>対策計画書及び実績</a:t>
            </a:r>
            <a:r>
              <a:rPr lang="ja-JP" altLang="en-US" sz="1200" b="0" i="0" dirty="0">
                <a:latin typeface="Meiryo UI" pitchFamily="50" charset="-128"/>
                <a:ea typeface="Meiryo UI" pitchFamily="50" charset="-128"/>
                <a:cs typeface="Meiryo UI" pitchFamily="50" charset="-128"/>
              </a:rPr>
              <a:t>報告書の</a:t>
            </a:r>
            <a:r>
              <a:rPr lang="ja-JP" altLang="en-US" sz="1200" b="0" i="0" dirty="0" smtClean="0">
                <a:latin typeface="Meiryo UI" pitchFamily="50" charset="-128"/>
                <a:ea typeface="Meiryo UI" pitchFamily="50" charset="-128"/>
                <a:cs typeface="Meiryo UI" pitchFamily="50" charset="-128"/>
              </a:rPr>
              <a:t>届出を義務付けるとともに、</a:t>
            </a:r>
            <a:r>
              <a:rPr lang="ja-JP" altLang="ja-JP" sz="1200" b="0" i="0" dirty="0" smtClean="0">
                <a:latin typeface="Meiryo UI" panose="020B0604030504040204" pitchFamily="50" charset="-128"/>
                <a:ea typeface="Meiryo UI" panose="020B0604030504040204" pitchFamily="50" charset="-128"/>
                <a:cs typeface="Meiryo UI" panose="020B0604030504040204" pitchFamily="50" charset="-128"/>
              </a:rPr>
              <a:t>対策</a:t>
            </a:r>
            <a:r>
              <a:rPr lang="ja-JP" altLang="ja-JP" sz="1200" b="0" i="0" dirty="0">
                <a:latin typeface="Meiryo UI" panose="020B0604030504040204" pitchFamily="50" charset="-128"/>
                <a:ea typeface="Meiryo UI" panose="020B0604030504040204" pitchFamily="50" charset="-128"/>
                <a:cs typeface="Meiryo UI" panose="020B0604030504040204" pitchFamily="50" charset="-128"/>
              </a:rPr>
              <a:t>と削減状況を総合的に評価する</a:t>
            </a:r>
            <a:r>
              <a:rPr lang="ja-JP" altLang="ja-JP" sz="1200" b="0" i="0"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sz="1200" b="0" i="0" dirty="0" smtClean="0">
                <a:latin typeface="Meiryo UI" panose="020B0604030504040204" pitchFamily="50" charset="-128"/>
                <a:ea typeface="Meiryo UI" panose="020B0604030504040204" pitchFamily="50" charset="-128"/>
                <a:cs typeface="Meiryo UI" panose="020B0604030504040204" pitchFamily="50" charset="-128"/>
              </a:rPr>
              <a:t>を運用し</a:t>
            </a:r>
            <a:r>
              <a:rPr lang="ja-JP" altLang="ja-JP" sz="1200" b="0" i="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dirty="0" smtClean="0">
                <a:latin typeface="Meiryo UI" pitchFamily="50" charset="-128"/>
                <a:ea typeface="Meiryo UI" pitchFamily="50" charset="-128"/>
                <a:cs typeface="Meiryo UI" pitchFamily="50" charset="-128"/>
              </a:rPr>
              <a:t>必要</a:t>
            </a:r>
            <a:r>
              <a:rPr lang="ja-JP" altLang="en-US" sz="1200" b="0" i="0" dirty="0">
                <a:latin typeface="Meiryo UI" pitchFamily="50" charset="-128"/>
                <a:ea typeface="Meiryo UI" pitchFamily="50" charset="-128"/>
                <a:cs typeface="Meiryo UI" pitchFamily="50" charset="-128"/>
              </a:rPr>
              <a:t>な指導</a:t>
            </a:r>
            <a:r>
              <a:rPr lang="ja-JP" altLang="en-US" sz="1200" b="0" i="0" dirty="0" smtClean="0">
                <a:latin typeface="Meiryo UI" pitchFamily="50" charset="-128"/>
                <a:ea typeface="Meiryo UI" pitchFamily="50" charset="-128"/>
                <a:cs typeface="Meiryo UI" pitchFamily="50" charset="-128"/>
              </a:rPr>
              <a:t>・助言を行います。</a:t>
            </a:r>
            <a:endParaRPr lang="en-US" altLang="ja-JP" sz="1200" b="0" i="0" dirty="0" smtClean="0">
              <a:latin typeface="Meiryo UI" pitchFamily="50" charset="-128"/>
              <a:ea typeface="Meiryo UI" pitchFamily="50" charset="-128"/>
              <a:cs typeface="Meiryo UI" pitchFamily="50" charset="-128"/>
            </a:endParaRPr>
          </a:p>
          <a:p>
            <a:pPr marL="87313" indent="92075" eaLnBrk="1" hangingPunct="1"/>
            <a:r>
              <a:rPr lang="ja-JP" altLang="en-US" sz="1200" b="0" i="0" dirty="0" smtClean="0">
                <a:latin typeface="Meiryo UI" pitchFamily="50" charset="-128"/>
                <a:ea typeface="Meiryo UI" pitchFamily="50" charset="-128"/>
                <a:cs typeface="Meiryo UI" pitchFamily="50" charset="-128"/>
              </a:rPr>
              <a:t>また、特</a:t>
            </a:r>
            <a:r>
              <a:rPr lang="ja-JP" altLang="en-US" sz="1200" b="0" i="0" dirty="0">
                <a:latin typeface="Meiryo UI" pitchFamily="50" charset="-128"/>
                <a:ea typeface="Meiryo UI" pitchFamily="50" charset="-128"/>
                <a:cs typeface="Meiryo UI" pitchFamily="50" charset="-128"/>
              </a:rPr>
              <a:t>に</a:t>
            </a:r>
            <a:r>
              <a:rPr lang="ja-JP" altLang="en-US" sz="1200" b="0" i="0" dirty="0" smtClean="0">
                <a:latin typeface="Meiryo UI" pitchFamily="50" charset="-128"/>
                <a:ea typeface="Meiryo UI" pitchFamily="50" charset="-128"/>
                <a:cs typeface="Meiryo UI" pitchFamily="50" charset="-128"/>
              </a:rPr>
              <a:t>優れた</a:t>
            </a:r>
            <a:r>
              <a:rPr lang="ja-JP" altLang="en-US" sz="1200" b="0" i="0" dirty="0">
                <a:latin typeface="Meiryo UI" pitchFamily="50" charset="-128"/>
                <a:ea typeface="Meiryo UI" pitchFamily="50" charset="-128"/>
                <a:cs typeface="Meiryo UI" pitchFamily="50" charset="-128"/>
              </a:rPr>
              <a:t>取組みを</a:t>
            </a:r>
            <a:r>
              <a:rPr lang="ja-JP" altLang="en-US" sz="1200" b="0" i="0" dirty="0" smtClean="0">
                <a:latin typeface="Meiryo UI" pitchFamily="50" charset="-128"/>
                <a:ea typeface="Meiryo UI" pitchFamily="50" charset="-128"/>
                <a:cs typeface="Meiryo UI" pitchFamily="50" charset="-128"/>
              </a:rPr>
              <a:t>行った</a:t>
            </a:r>
            <a:r>
              <a:rPr lang="ja-JP" altLang="en-US" sz="1200" b="0" i="0" dirty="0">
                <a:latin typeface="Meiryo UI" pitchFamily="50" charset="-128"/>
                <a:ea typeface="Meiryo UI" pitchFamily="50" charset="-128"/>
                <a:cs typeface="Meiryo UI" pitchFamily="50" charset="-128"/>
              </a:rPr>
              <a:t>事業者</a:t>
            </a:r>
            <a:r>
              <a:rPr lang="ja-JP" altLang="en-US" sz="1200" b="0" i="0" dirty="0" smtClean="0">
                <a:latin typeface="Meiryo UI" pitchFamily="50" charset="-128"/>
                <a:ea typeface="Meiryo UI" pitchFamily="50" charset="-128"/>
                <a:cs typeface="Meiryo UI" pitchFamily="50" charset="-128"/>
              </a:rPr>
              <a:t>を、「</a:t>
            </a:r>
            <a:r>
              <a:rPr lang="ja-JP" altLang="en-US" sz="1200" b="0" i="0" dirty="0">
                <a:latin typeface="Meiryo UI" pitchFamily="50" charset="-128"/>
                <a:ea typeface="Meiryo UI" pitchFamily="50" charset="-128"/>
                <a:cs typeface="Meiryo UI" pitchFamily="50" charset="-128"/>
              </a:rPr>
              <a:t>おおさかストップ</a:t>
            </a:r>
            <a:r>
              <a:rPr lang="ja-JP" altLang="en-US" sz="1200" b="0" i="0" dirty="0" smtClean="0">
                <a:latin typeface="Meiryo UI" pitchFamily="50" charset="-128"/>
                <a:ea typeface="Meiryo UI" pitchFamily="50" charset="-128"/>
                <a:cs typeface="Meiryo UI" pitchFamily="50" charset="-128"/>
              </a:rPr>
              <a:t>温暖化</a:t>
            </a:r>
            <a:r>
              <a:rPr lang="ja-JP" altLang="en-US" sz="1200" b="0" i="0" dirty="0">
                <a:latin typeface="Meiryo UI" pitchFamily="50" charset="-128"/>
                <a:ea typeface="Meiryo UI" pitchFamily="50" charset="-128"/>
                <a:cs typeface="Meiryo UI" pitchFamily="50" charset="-128"/>
              </a:rPr>
              <a:t>賞</a:t>
            </a:r>
            <a:r>
              <a:rPr lang="ja-JP" altLang="en-US" sz="1200" b="0" i="0" dirty="0" smtClean="0">
                <a:latin typeface="Meiryo UI" pitchFamily="50" charset="-128"/>
                <a:ea typeface="Meiryo UI" pitchFamily="50" charset="-128"/>
                <a:cs typeface="Meiryo UI" pitchFamily="50" charset="-128"/>
              </a:rPr>
              <a:t>」として</a:t>
            </a:r>
            <a:r>
              <a:rPr lang="ja-JP" altLang="en-US" sz="1200" b="0" i="0" dirty="0">
                <a:latin typeface="Meiryo UI" pitchFamily="50" charset="-128"/>
                <a:ea typeface="Meiryo UI" pitchFamily="50" charset="-128"/>
                <a:cs typeface="Meiryo UI" pitchFamily="50" charset="-128"/>
              </a:rPr>
              <a:t>表彰</a:t>
            </a:r>
            <a:r>
              <a:rPr lang="ja-JP" altLang="en-US" sz="1200" b="0" i="0" dirty="0" smtClean="0">
                <a:latin typeface="Meiryo UI" pitchFamily="50" charset="-128"/>
                <a:ea typeface="Meiryo UI" pitchFamily="50" charset="-128"/>
                <a:cs typeface="Meiryo UI" pitchFamily="50" charset="-128"/>
              </a:rPr>
              <a:t>します。</a:t>
            </a:r>
            <a:endParaRPr lang="ja-JP" altLang="en-US" sz="1200" b="0" i="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7978766" y="6365407"/>
            <a:ext cx="1793040" cy="246221"/>
          </a:xfrm>
          <a:prstGeom prst="rect">
            <a:avLst/>
          </a:prstGeom>
          <a:noFill/>
        </p:spPr>
        <p:txBody>
          <a:bodyPr wrap="square" rtlCol="0">
            <a:spAutoFit/>
          </a:bodyPr>
          <a:lstStyle/>
          <a:p>
            <a:pPr marL="87313" indent="-87313" algn="ctr"/>
            <a:r>
              <a:rPr lang="ja-JP" altLang="en-US" sz="1000" dirty="0" smtClean="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特定事</a:t>
            </a:r>
            <a:r>
              <a:rPr lang="ja-JP" altLang="en-US" sz="1000" dirty="0" smtClean="0">
                <a:solidFill>
                  <a:prstClr val="black"/>
                </a:solidFill>
                <a:latin typeface="Meiryo UI" pitchFamily="50" charset="-128"/>
                <a:ea typeface="Meiryo UI" pitchFamily="50" charset="-128"/>
                <a:cs typeface="Meiryo UI" pitchFamily="50" charset="-128"/>
              </a:rPr>
              <a:t>業者への立入調査」</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5" name="テキスト ボックス 34"/>
          <p:cNvSpPr txBox="1"/>
          <p:nvPr/>
        </p:nvSpPr>
        <p:spPr>
          <a:xfrm>
            <a:off x="7537752" y="2262392"/>
            <a:ext cx="2010952" cy="400110"/>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平成</a:t>
            </a:r>
            <a:r>
              <a:rPr lang="en-US" altLang="ja-JP" sz="1000" dirty="0" smtClean="0">
                <a:latin typeface="Meiryo UI" pitchFamily="50" charset="-128"/>
                <a:ea typeface="Meiryo UI" pitchFamily="50" charset="-128"/>
                <a:cs typeface="Meiryo UI" pitchFamily="50" charset="-128"/>
              </a:rPr>
              <a:t>28</a:t>
            </a:r>
            <a:r>
              <a:rPr lang="ja-JP" altLang="en-US" sz="1000" dirty="0" smtClean="0">
                <a:latin typeface="Meiryo UI" pitchFamily="50" charset="-128"/>
                <a:ea typeface="Meiryo UI" pitchFamily="50" charset="-128"/>
                <a:cs typeface="Meiryo UI" pitchFamily="50" charset="-128"/>
              </a:rPr>
              <a:t>年度おおさか環境にやさしい建築賞（大阪府知事賞）</a:t>
            </a:r>
            <a:endParaRPr lang="ja-JP" altLang="en-US" sz="1000" dirty="0">
              <a:latin typeface="Meiryo UI" pitchFamily="50" charset="-128"/>
              <a:ea typeface="Meiryo UI" pitchFamily="50" charset="-128"/>
              <a:cs typeface="Meiryo UI" pitchFamily="50" charset="-128"/>
            </a:endParaRPr>
          </a:p>
        </p:txBody>
      </p:sp>
      <p:sp>
        <p:nvSpPr>
          <p:cNvPr id="41" name="テキスト ボックス 40"/>
          <p:cNvSpPr txBox="1"/>
          <p:nvPr/>
        </p:nvSpPr>
        <p:spPr>
          <a:xfrm>
            <a:off x="7537024" y="3753608"/>
            <a:ext cx="2072640" cy="400110"/>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平成</a:t>
            </a:r>
            <a:r>
              <a:rPr lang="en-US" altLang="ja-JP" sz="1000" dirty="0" smtClean="0">
                <a:latin typeface="Meiryo UI" pitchFamily="50" charset="-128"/>
                <a:ea typeface="Meiryo UI" pitchFamily="50" charset="-128"/>
                <a:cs typeface="Meiryo UI" pitchFamily="50" charset="-128"/>
              </a:rPr>
              <a:t>28</a:t>
            </a:r>
            <a:r>
              <a:rPr lang="ja-JP" altLang="en-US" sz="1000" dirty="0" smtClean="0">
                <a:latin typeface="Meiryo UI" pitchFamily="50" charset="-128"/>
                <a:ea typeface="Meiryo UI" pitchFamily="50" charset="-128"/>
                <a:cs typeface="Meiryo UI" pitchFamily="50" charset="-128"/>
              </a:rPr>
              <a:t>年度おおさか環境にやさしい建築賞（大阪市長賞）</a:t>
            </a:r>
            <a:endParaRPr lang="ja-JP" altLang="en-US" sz="1000" dirty="0">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039" y="1364020"/>
            <a:ext cx="1718930" cy="1072807"/>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943" y="2690924"/>
            <a:ext cx="1731121" cy="1066712"/>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1569" y="1265408"/>
            <a:ext cx="1627632" cy="999744"/>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0805" y="2668469"/>
            <a:ext cx="1024128" cy="1091184"/>
          </a:xfrm>
          <a:prstGeom prst="rect">
            <a:avLst/>
          </a:prstGeom>
        </p:spPr>
      </p:pic>
      <p:pic>
        <p:nvPicPr>
          <p:cNvPr id="1026" name="Picture 2" descr="\\s22G\LIB\LIB\○温暖化対策Ｇ\01.温暖化対策\☆立入調査\H28\立入写真\2017-01-30守口市立ち入り\DSC045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4834" y="5060575"/>
            <a:ext cx="1728000"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722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105962" y="573206"/>
            <a:ext cx="9694076" cy="616816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smtClean="0">
                <a:solidFill>
                  <a:prstClr val="white"/>
                </a:solidFill>
                <a:latin typeface="Calibri"/>
                <a:ea typeface="HGP創英角ｺﾞｼｯｸUB" pitchFamily="50" charset="-128"/>
                <a:cs typeface="ＭＳ Ｐゴシック" charset="-128"/>
              </a:rPr>
              <a:t>～住宅・建築物の省エネ化～</a:t>
            </a:r>
            <a:endParaRPr lang="ja-JP" altLang="en-US" sz="3600" dirty="0">
              <a:solidFill>
                <a:prstClr val="white"/>
              </a:solidFill>
              <a:ea typeface="HGP創英角ｺﾞｼｯｸUB" pitchFamily="50" charset="-128"/>
              <a:cs typeface="ＭＳ Ｐゴシック"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28</a:t>
            </a:r>
            <a:endParaRPr lang="ja-JP" altLang="en-US" b="1" dirty="0">
              <a:solidFill>
                <a:prstClr val="white"/>
              </a:solidFill>
            </a:endParaRPr>
          </a:p>
        </p:txBody>
      </p:sp>
      <p:sp>
        <p:nvSpPr>
          <p:cNvPr id="79" name="角丸四角形 78"/>
          <p:cNvSpPr/>
          <p:nvPr/>
        </p:nvSpPr>
        <p:spPr>
          <a:xfrm>
            <a:off x="233755" y="650680"/>
            <a:ext cx="5703021"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大阪府・大阪市が所有する建築物</a:t>
            </a:r>
            <a:r>
              <a:rPr lang="ja-JP" altLang="en-US" sz="1600" b="1" dirty="0">
                <a:solidFill>
                  <a:prstClr val="black"/>
                </a:solidFill>
                <a:latin typeface="Meiryo UI" pitchFamily="50" charset="-128"/>
                <a:ea typeface="Meiryo UI" pitchFamily="50" charset="-128"/>
                <a:cs typeface="Meiryo UI" pitchFamily="50" charset="-128"/>
              </a:rPr>
              <a:t>における</a:t>
            </a:r>
            <a:r>
              <a:rPr lang="en-US" altLang="ja-JP" sz="1600" b="1" dirty="0">
                <a:solidFill>
                  <a:prstClr val="black"/>
                </a:solidFill>
                <a:latin typeface="Meiryo UI" pitchFamily="50" charset="-128"/>
                <a:ea typeface="Meiryo UI" pitchFamily="50" charset="-128"/>
                <a:cs typeface="Meiryo UI" pitchFamily="50" charset="-128"/>
              </a:rPr>
              <a:t>ESCO</a:t>
            </a:r>
            <a:r>
              <a:rPr lang="ja-JP" altLang="en-US" sz="1600" b="1" dirty="0">
                <a:solidFill>
                  <a:prstClr val="black"/>
                </a:solidFill>
                <a:latin typeface="Meiryo UI" pitchFamily="50" charset="-128"/>
                <a:ea typeface="Meiryo UI" pitchFamily="50" charset="-128"/>
                <a:cs typeface="Meiryo UI" pitchFamily="50" charset="-128"/>
              </a:rPr>
              <a:t>事業の導入</a:t>
            </a:r>
          </a:p>
        </p:txBody>
      </p:sp>
      <p:sp>
        <p:nvSpPr>
          <p:cNvPr id="80" name="テキスト ボックス 79"/>
          <p:cNvSpPr txBox="1"/>
          <p:nvPr/>
        </p:nvSpPr>
        <p:spPr>
          <a:xfrm>
            <a:off x="7336795" y="757725"/>
            <a:ext cx="1880635"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1,324</a:t>
            </a:r>
            <a:r>
              <a:rPr lang="ja-JP" altLang="en-US" sz="1200" dirty="0" smtClean="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公募費用等</a:t>
            </a:r>
            <a:endParaRPr lang="ja-JP" altLang="en-US" sz="1200" dirty="0">
              <a:latin typeface="Meiryo UI" pitchFamily="50" charset="-128"/>
              <a:ea typeface="Meiryo UI" pitchFamily="50" charset="-128"/>
              <a:cs typeface="Meiryo UI" pitchFamily="50" charset="-128"/>
            </a:endParaRPr>
          </a:p>
        </p:txBody>
      </p:sp>
      <p:sp>
        <p:nvSpPr>
          <p:cNvPr id="81" name="テキスト ボックス 28"/>
          <p:cNvSpPr txBox="1">
            <a:spLocks noChangeArrowheads="1"/>
          </p:cNvSpPr>
          <p:nvPr/>
        </p:nvSpPr>
        <p:spPr bwMode="auto">
          <a:xfrm>
            <a:off x="128464" y="1029208"/>
            <a:ext cx="7325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◆既存</a:t>
            </a:r>
            <a:r>
              <a:rPr lang="ja-JP" altLang="en-US" b="0" i="0" dirty="0">
                <a:latin typeface="Meiryo UI" pitchFamily="50" charset="-128"/>
                <a:ea typeface="Meiryo UI" pitchFamily="50" charset="-128"/>
                <a:cs typeface="Meiryo UI" pitchFamily="50" charset="-128"/>
              </a:rPr>
              <a:t>建築物の省エネ改修を行う</a:t>
            </a:r>
            <a:r>
              <a:rPr lang="ja-JP" altLang="en-US" b="0" i="0" dirty="0" smtClean="0">
                <a:latin typeface="Meiryo UI" pitchFamily="50" charset="-128"/>
                <a:ea typeface="Meiryo UI" pitchFamily="50" charset="-128"/>
                <a:cs typeface="Meiryo UI" pitchFamily="50" charset="-128"/>
              </a:rPr>
              <a:t>「</a:t>
            </a:r>
            <a:r>
              <a:rPr lang="en-US" altLang="ja-JP" b="0" i="0" dirty="0" smtClean="0">
                <a:latin typeface="Meiryo UI" pitchFamily="50" charset="-128"/>
                <a:ea typeface="Meiryo UI" pitchFamily="50" charset="-128"/>
                <a:cs typeface="Meiryo UI" pitchFamily="50" charset="-128"/>
              </a:rPr>
              <a:t>ESCO</a:t>
            </a:r>
            <a:r>
              <a:rPr lang="ja-JP" altLang="en-US" b="0" i="0" dirty="0" smtClean="0">
                <a:latin typeface="Meiryo UI" pitchFamily="50" charset="-128"/>
                <a:ea typeface="Meiryo UI" pitchFamily="50" charset="-128"/>
                <a:cs typeface="Meiryo UI" pitchFamily="50" charset="-128"/>
              </a:rPr>
              <a:t>事業</a:t>
            </a:r>
            <a:r>
              <a:rPr lang="ja-JP" altLang="en-US" b="0" i="0" dirty="0">
                <a:latin typeface="Meiryo UI" pitchFamily="50" charset="-128"/>
                <a:ea typeface="Meiryo UI" pitchFamily="50" charset="-128"/>
                <a:cs typeface="Meiryo UI" pitchFamily="50" charset="-128"/>
              </a:rPr>
              <a:t>」を</a:t>
            </a:r>
            <a:r>
              <a:rPr lang="ja-JP" altLang="en-US" b="0" i="0" dirty="0" smtClean="0">
                <a:latin typeface="Meiryo UI" pitchFamily="50" charset="-128"/>
                <a:ea typeface="Meiryo UI" pitchFamily="50" charset="-128"/>
                <a:cs typeface="Meiryo UI" pitchFamily="50" charset="-128"/>
              </a:rPr>
              <a:t>府市有</a:t>
            </a:r>
            <a:r>
              <a:rPr lang="ja-JP" altLang="en-US" b="0" i="0" dirty="0">
                <a:latin typeface="Meiryo UI" pitchFamily="50" charset="-128"/>
                <a:ea typeface="Meiryo UI" pitchFamily="50" charset="-128"/>
                <a:cs typeface="Meiryo UI" pitchFamily="50" charset="-128"/>
              </a:rPr>
              <a:t>建築物に導入し、</a:t>
            </a:r>
            <a:r>
              <a:rPr lang="ja-JP" altLang="en-US" b="0" i="0" dirty="0" smtClean="0">
                <a:latin typeface="Meiryo UI" pitchFamily="50" charset="-128"/>
                <a:ea typeface="Meiryo UI" pitchFamily="50" charset="-128"/>
                <a:cs typeface="Meiryo UI" pitchFamily="50" charset="-128"/>
              </a:rPr>
              <a:t>省エネルギー化を図ります。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sz="1200"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2017</a:t>
            </a:r>
            <a:r>
              <a:rPr lang="ja-JP" altLang="en-US" b="0" i="0" dirty="0" smtClean="0">
                <a:latin typeface="Meiryo UI" pitchFamily="50" charset="-128"/>
                <a:ea typeface="Meiryo UI" pitchFamily="50" charset="-128"/>
                <a:cs typeface="Meiryo UI" pitchFamily="50" charset="-128"/>
              </a:rPr>
              <a:t>年度は、高等学校</a:t>
            </a:r>
            <a:r>
              <a:rPr lang="en-US" altLang="ja-JP" b="0" i="0" dirty="0" smtClean="0">
                <a:latin typeface="Meiryo UI" pitchFamily="50" charset="-128"/>
                <a:ea typeface="Meiryo UI" pitchFamily="50" charset="-128"/>
                <a:cs typeface="Meiryo UI" pitchFamily="50" charset="-128"/>
              </a:rPr>
              <a:t>8</a:t>
            </a:r>
            <a:r>
              <a:rPr lang="ja-JP" altLang="en-US" b="0" i="0" dirty="0" smtClean="0">
                <a:latin typeface="Meiryo UI" pitchFamily="50" charset="-128"/>
                <a:ea typeface="Meiryo UI" pitchFamily="50" charset="-128"/>
                <a:cs typeface="Meiryo UI" pitchFamily="50" charset="-128"/>
              </a:rPr>
              <a:t>校、狭山池博物館、警察署</a:t>
            </a:r>
            <a:r>
              <a:rPr lang="en-US" altLang="ja-JP" b="0" i="0" dirty="0" smtClean="0">
                <a:latin typeface="Meiryo UI" pitchFamily="50" charset="-128"/>
                <a:ea typeface="Meiryo UI" pitchFamily="50" charset="-128"/>
                <a:cs typeface="Meiryo UI" pitchFamily="50" charset="-128"/>
              </a:rPr>
              <a:t>5</a:t>
            </a:r>
            <a:r>
              <a:rPr lang="ja-JP" altLang="en-US" b="0" i="0" dirty="0" smtClean="0">
                <a:latin typeface="Meiryo UI" pitchFamily="50" charset="-128"/>
                <a:ea typeface="Meiryo UI" pitchFamily="50" charset="-128"/>
                <a:cs typeface="Meiryo UI" pitchFamily="50" charset="-128"/>
              </a:rPr>
              <a:t>署、大阪市</a:t>
            </a:r>
            <a:r>
              <a:rPr lang="ja-JP" altLang="en-US" b="0" i="0" dirty="0">
                <a:latin typeface="Meiryo UI" pitchFamily="50" charset="-128"/>
                <a:ea typeface="Meiryo UI" pitchFamily="50" charset="-128"/>
                <a:cs typeface="Meiryo UI" pitchFamily="50" charset="-128"/>
              </a:rPr>
              <a:t>おとし</a:t>
            </a:r>
            <a:r>
              <a:rPr lang="ja-JP" altLang="en-US" b="0" i="0" dirty="0" smtClean="0">
                <a:latin typeface="Meiryo UI" pitchFamily="50" charset="-128"/>
                <a:ea typeface="Meiryo UI" pitchFamily="50" charset="-128"/>
                <a:cs typeface="Meiryo UI" pitchFamily="50" charset="-128"/>
              </a:rPr>
              <a:t>よりすこやかセンター</a:t>
            </a:r>
            <a:r>
              <a:rPr lang="ja-JP" altLang="en-US" b="0" i="0" dirty="0">
                <a:latin typeface="Meiryo UI" pitchFamily="50" charset="-128"/>
                <a:ea typeface="Meiryo UI" pitchFamily="50" charset="-128"/>
                <a:cs typeface="Meiryo UI" pitchFamily="50" charset="-128"/>
              </a:rPr>
              <a:t>東部</a:t>
            </a:r>
            <a:r>
              <a:rPr lang="ja-JP" altLang="en-US" b="0" i="0" dirty="0" smtClean="0">
                <a:latin typeface="Meiryo UI" pitchFamily="50" charset="-128"/>
                <a:ea typeface="Meiryo UI" pitchFamily="50" charset="-128"/>
                <a:cs typeface="Meiryo UI" pitchFamily="50" charset="-128"/>
              </a:rPr>
              <a:t>館</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南部</a:t>
            </a:r>
            <a:r>
              <a:rPr lang="ja-JP" altLang="en-US" b="0" i="0" dirty="0">
                <a:latin typeface="Meiryo UI" pitchFamily="50" charset="-128"/>
                <a:ea typeface="Meiryo UI" pitchFamily="50" charset="-128"/>
                <a:cs typeface="Meiryo UI" pitchFamily="50" charset="-128"/>
              </a:rPr>
              <a:t>花園館及び大阪市中央</a:t>
            </a:r>
            <a:r>
              <a:rPr lang="ja-JP" altLang="en-US" b="0" i="0" dirty="0" smtClean="0">
                <a:latin typeface="Meiryo UI" pitchFamily="50" charset="-128"/>
                <a:ea typeface="Meiryo UI" pitchFamily="50" charset="-128"/>
                <a:cs typeface="Meiryo UI" pitchFamily="50" charset="-128"/>
              </a:rPr>
              <a:t>卸売市場本場等で、</a:t>
            </a:r>
            <a:r>
              <a:rPr lang="en-US" altLang="ja-JP" b="0" i="0" dirty="0" smtClean="0">
                <a:latin typeface="Meiryo UI" pitchFamily="50" charset="-128"/>
                <a:ea typeface="Meiryo UI" pitchFamily="50" charset="-128"/>
                <a:cs typeface="Meiryo UI" pitchFamily="50" charset="-128"/>
              </a:rPr>
              <a:t>ESCO</a:t>
            </a:r>
            <a:r>
              <a:rPr lang="ja-JP" altLang="en-US" b="0" i="0" dirty="0" smtClean="0">
                <a:latin typeface="Meiryo UI" pitchFamily="50" charset="-128"/>
                <a:ea typeface="Meiryo UI" pitchFamily="50" charset="-128"/>
                <a:cs typeface="Meiryo UI" pitchFamily="50" charset="-128"/>
              </a:rPr>
              <a:t>事業を開始する予定です。</a:t>
            </a:r>
            <a:endParaRPr lang="ja-JP" altLang="en-US" b="0" i="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5509725" y="5735578"/>
            <a:ext cx="419580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358775" indent="-358775" eaLnBrk="1" hangingPunct="1"/>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事業：民間</a:t>
            </a:r>
            <a:r>
              <a:rPr lang="ja-JP" altLang="en-US" sz="1000" b="0" i="0" dirty="0">
                <a:solidFill>
                  <a:prstClr val="black"/>
                </a:solidFill>
                <a:latin typeface="Meiryo UI" pitchFamily="50" charset="-128"/>
                <a:ea typeface="Meiryo UI" pitchFamily="50" charset="-128"/>
                <a:cs typeface="Meiryo UI" pitchFamily="50" charset="-128"/>
              </a:rPr>
              <a:t>の資金やノウハウを活用して既存ビル等を省エネ改修し</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省エネルギー化</a:t>
            </a:r>
            <a:r>
              <a:rPr lang="ja-JP" altLang="en-US" sz="1000" b="0" i="0" dirty="0">
                <a:solidFill>
                  <a:prstClr val="black"/>
                </a:solidFill>
                <a:latin typeface="Meiryo UI" pitchFamily="50" charset="-128"/>
                <a:ea typeface="Meiryo UI" pitchFamily="50" charset="-128"/>
                <a:cs typeface="Meiryo UI" pitchFamily="50" charset="-128"/>
              </a:rPr>
              <a:t>による光熱水費の削減分で改修工事に</a:t>
            </a:r>
            <a:r>
              <a:rPr lang="ja-JP" altLang="en-US" sz="1000" b="0" i="0" dirty="0" smtClean="0">
                <a:solidFill>
                  <a:prstClr val="black"/>
                </a:solidFill>
                <a:latin typeface="Meiryo UI" pitchFamily="50" charset="-128"/>
                <a:ea typeface="Meiryo UI" pitchFamily="50" charset="-128"/>
                <a:cs typeface="Meiryo UI" pitchFamily="50" charset="-128"/>
              </a:rPr>
              <a:t>かかる</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経費</a:t>
            </a:r>
            <a:r>
              <a:rPr lang="ja-JP" altLang="en-US" sz="1000" b="0" i="0" dirty="0">
                <a:solidFill>
                  <a:prstClr val="black"/>
                </a:solidFill>
                <a:latin typeface="Meiryo UI" pitchFamily="50" charset="-128"/>
                <a:ea typeface="Meiryo UI" pitchFamily="50" charset="-128"/>
                <a:cs typeface="Meiryo UI" pitchFamily="50" charset="-128"/>
              </a:rPr>
              <a:t>等を償還し、残余を施設所有者</a:t>
            </a:r>
            <a:r>
              <a:rPr lang="ja-JP" altLang="en-US" sz="1000" b="0" i="0" dirty="0" smtClean="0">
                <a:solidFill>
                  <a:prstClr val="black"/>
                </a:solidFill>
                <a:latin typeface="Meiryo UI" pitchFamily="50" charset="-128"/>
                <a:ea typeface="Meiryo UI" pitchFamily="50" charset="-128"/>
                <a:cs typeface="Meiryo UI" pitchFamily="50" charset="-128"/>
              </a:rPr>
              <a:t>と</a:t>
            </a:r>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a:t>
            </a:r>
            <a:r>
              <a:rPr lang="ja-JP" altLang="en-US" sz="1000" b="0" i="0" dirty="0">
                <a:solidFill>
                  <a:prstClr val="black"/>
                </a:solidFill>
                <a:latin typeface="Meiryo UI" pitchFamily="50" charset="-128"/>
                <a:ea typeface="Meiryo UI" pitchFamily="50" charset="-128"/>
                <a:cs typeface="Meiryo UI" pitchFamily="50" charset="-128"/>
              </a:rPr>
              <a:t>業者の</a:t>
            </a:r>
            <a:r>
              <a:rPr lang="ja-JP" altLang="en-US" sz="1000" b="0" i="0" dirty="0" smtClean="0">
                <a:solidFill>
                  <a:prstClr val="black"/>
                </a:solidFill>
                <a:latin typeface="Meiryo UI" pitchFamily="50" charset="-128"/>
                <a:ea typeface="Meiryo UI" pitchFamily="50" charset="-128"/>
                <a:cs typeface="Meiryo UI" pitchFamily="50" charset="-128"/>
              </a:rPr>
              <a:t>利益</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と</a:t>
            </a:r>
            <a:r>
              <a:rPr lang="ja-JP" altLang="en-US" sz="1000" b="0" i="0" dirty="0">
                <a:solidFill>
                  <a:prstClr val="black"/>
                </a:solidFill>
                <a:latin typeface="Meiryo UI" pitchFamily="50" charset="-128"/>
                <a:ea typeface="Meiryo UI" pitchFamily="50" charset="-128"/>
                <a:cs typeface="Meiryo UI" pitchFamily="50" charset="-128"/>
              </a:rPr>
              <a:t>する事業</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smtClean="0">
                <a:solidFill>
                  <a:prstClr val="black"/>
                </a:solidFill>
                <a:latin typeface="Meiryo UI" pitchFamily="50" charset="-128"/>
                <a:ea typeface="Meiryo UI" pitchFamily="50" charset="-128"/>
                <a:cs typeface="Meiryo UI" pitchFamily="50" charset="-128"/>
              </a:rPr>
              <a:t>　　　　　　　　（</a:t>
            </a:r>
            <a:r>
              <a:rPr lang="en-US" altLang="ja-JP" sz="1000" b="0" i="0" dirty="0">
                <a:solidFill>
                  <a:prstClr val="black"/>
                </a:solidFill>
                <a:latin typeface="Meiryo UI" pitchFamily="50" charset="-128"/>
                <a:ea typeface="Meiryo UI" pitchFamily="50" charset="-128"/>
                <a:cs typeface="Meiryo UI" pitchFamily="50" charset="-128"/>
              </a:rPr>
              <a:t>ESCO</a:t>
            </a:r>
            <a:r>
              <a:rPr lang="ja-JP" altLang="en-US" sz="1000" b="0" i="0" dirty="0">
                <a:solidFill>
                  <a:prstClr val="black"/>
                </a:solidFill>
                <a:latin typeface="Meiryo UI" pitchFamily="50" charset="-128"/>
                <a:ea typeface="Meiryo UI" pitchFamily="50" charset="-128"/>
                <a:cs typeface="Meiryo UI" pitchFamily="50" charset="-128"/>
              </a:rPr>
              <a:t>は</a:t>
            </a:r>
            <a:r>
              <a:rPr lang="en-US" altLang="ja-JP" sz="1000" b="0" i="0" dirty="0">
                <a:solidFill>
                  <a:prstClr val="black"/>
                </a:solidFill>
                <a:latin typeface="Meiryo UI" pitchFamily="50" charset="-128"/>
                <a:ea typeface="Meiryo UI" pitchFamily="50" charset="-128"/>
                <a:cs typeface="Meiryo UI" pitchFamily="50" charset="-128"/>
              </a:rPr>
              <a:t>Energy Service Company</a:t>
            </a:r>
            <a:r>
              <a:rPr lang="ja-JP" altLang="en-US" sz="1000" b="0" i="0" dirty="0">
                <a:solidFill>
                  <a:prstClr val="black"/>
                </a:solidFill>
                <a:latin typeface="Meiryo UI" pitchFamily="50" charset="-128"/>
                <a:ea typeface="Meiryo UI" pitchFamily="50" charset="-128"/>
                <a:cs typeface="Meiryo UI" pitchFamily="50" charset="-128"/>
              </a:rPr>
              <a:t>の略</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7599366" y="1731005"/>
            <a:ext cx="1885019" cy="689883"/>
          </a:xfrm>
          <a:prstGeom prst="rect">
            <a:avLst/>
          </a:prstGeom>
          <a:noFill/>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年度までの実施実績＞</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■大阪府・・・合計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■大阪市･･･合計</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a:grpSpLocks noChangeAspect="1"/>
          </p:cNvGrpSpPr>
          <p:nvPr/>
        </p:nvGrpSpPr>
        <p:grpSpPr>
          <a:xfrm>
            <a:off x="502596" y="1712742"/>
            <a:ext cx="5071870" cy="4975407"/>
            <a:chOff x="3126088" y="737666"/>
            <a:chExt cx="6076444" cy="5960869"/>
          </a:xfrm>
        </p:grpSpPr>
        <p:pic>
          <p:nvPicPr>
            <p:cNvPr id="66" name="Picture 2"/>
            <p:cNvPicPr>
              <a:picLocks noChangeAspect="1" noChangeArrowheads="1"/>
            </p:cNvPicPr>
            <p:nvPr/>
          </p:nvPicPr>
          <p:blipFill>
            <a:blip r:embed="rId2">
              <a:clrChange>
                <a:clrFrom>
                  <a:srgbClr val="CADFF4"/>
                </a:clrFrom>
                <a:clrTo>
                  <a:srgbClr val="CADFF4">
                    <a:alpha val="0"/>
                  </a:srgbClr>
                </a:clrTo>
              </a:clrChange>
              <a:extLst>
                <a:ext uri="{28A0092B-C50C-407E-A947-70E740481C1C}">
                  <a14:useLocalDpi xmlns:a14="http://schemas.microsoft.com/office/drawing/2010/main" val="0"/>
                </a:ext>
              </a:extLst>
            </a:blip>
            <a:srcRect/>
            <a:stretch>
              <a:fillRect/>
            </a:stretch>
          </p:blipFill>
          <p:spPr bwMode="auto">
            <a:xfrm>
              <a:off x="3540886" y="790192"/>
              <a:ext cx="5544616" cy="586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descr="https://encrypted-tbn0.gstatic.com/images?q=tbn:ANd9GcRjmd8qj_Zz-qQv9SLU1wrYTX_ZyTVXoVO0kFHylDBx4piZgPQZelV6D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832350" y="1987285"/>
              <a:ext cx="1224136" cy="597793"/>
            </a:xfrm>
            <a:prstGeom prst="rect">
              <a:avLst/>
            </a:prstGeom>
            <a:noFill/>
            <a:extLst>
              <a:ext uri="{909E8E84-426E-40DD-AFC4-6F175D3DCCD1}">
                <a14:hiddenFill xmlns:a14="http://schemas.microsoft.com/office/drawing/2010/main">
                  <a:solidFill>
                    <a:srgbClr val="FFFFFF"/>
                  </a:solidFill>
                </a14:hiddenFill>
              </a:ext>
            </a:extLst>
          </p:spPr>
        </p:pic>
        <p:sp>
          <p:nvSpPr>
            <p:cNvPr id="69" name="円弧 68"/>
            <p:cNvSpPr/>
            <p:nvPr/>
          </p:nvSpPr>
          <p:spPr>
            <a:xfrm>
              <a:off x="3540726" y="2158044"/>
              <a:ext cx="1628208" cy="307294"/>
            </a:xfrm>
            <a:prstGeom prst="arc">
              <a:avLst>
                <a:gd name="adj1" fmla="val 12392945"/>
                <a:gd name="adj2" fmla="val 32383"/>
              </a:avLst>
            </a:prstGeom>
            <a:ln w="12700">
              <a:solidFill>
                <a:schemeClr val="tx1">
                  <a:lumMod val="90000"/>
                  <a:lumOff val="10000"/>
                </a:schemeClr>
              </a:solidFill>
              <a:prstDash val="sysDot"/>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0" name="円/楕円 69"/>
            <p:cNvSpPr>
              <a:spLocks noChangeAspect="1"/>
            </p:cNvSpPr>
            <p:nvPr/>
          </p:nvSpPr>
          <p:spPr>
            <a:xfrm>
              <a:off x="3176166" y="1694954"/>
              <a:ext cx="1036015" cy="1036015"/>
            </a:xfrm>
            <a:prstGeom prst="ellipse">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1" name="テキスト ボックス 70"/>
            <p:cNvSpPr txBox="1"/>
            <p:nvPr/>
          </p:nvSpPr>
          <p:spPr>
            <a:xfrm>
              <a:off x="3126088" y="1849760"/>
              <a:ext cx="1144092" cy="626852"/>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再生可能</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エネルギー</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太陽光パネル設置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円/楕円 72"/>
            <p:cNvSpPr>
              <a:spLocks noChangeAspect="1"/>
            </p:cNvSpPr>
            <p:nvPr/>
          </p:nvSpPr>
          <p:spPr>
            <a:xfrm>
              <a:off x="3628612" y="73766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正方形/長方形 73"/>
            <p:cNvSpPr/>
            <p:nvPr/>
          </p:nvSpPr>
          <p:spPr>
            <a:xfrm>
              <a:off x="6033030" y="1025179"/>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5" name="正方形/長方形 74"/>
            <p:cNvSpPr/>
            <p:nvPr/>
          </p:nvSpPr>
          <p:spPr>
            <a:xfrm>
              <a:off x="5624438" y="790192"/>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円/楕円 75"/>
            <p:cNvSpPr>
              <a:spLocks noChangeAspect="1"/>
            </p:cNvSpPr>
            <p:nvPr/>
          </p:nvSpPr>
          <p:spPr>
            <a:xfrm>
              <a:off x="4736886" y="80967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7" name="正方形/長方形 76"/>
            <p:cNvSpPr/>
            <p:nvPr/>
          </p:nvSpPr>
          <p:spPr>
            <a:xfrm>
              <a:off x="5840462" y="894140"/>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2" name="正方形/長方形 81"/>
            <p:cNvSpPr/>
            <p:nvPr/>
          </p:nvSpPr>
          <p:spPr>
            <a:xfrm flipH="1">
              <a:off x="6264416" y="2016379"/>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正方形/長方形 82"/>
            <p:cNvSpPr/>
            <p:nvPr/>
          </p:nvSpPr>
          <p:spPr>
            <a:xfrm flipH="1">
              <a:off x="6168953" y="1694954"/>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4" name="正方形/長方形 83"/>
            <p:cNvSpPr/>
            <p:nvPr/>
          </p:nvSpPr>
          <p:spPr>
            <a:xfrm flipH="1">
              <a:off x="6328786" y="2188457"/>
              <a:ext cx="136292" cy="180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5" name="正方形/長方形 84"/>
            <p:cNvSpPr/>
            <p:nvPr/>
          </p:nvSpPr>
          <p:spPr>
            <a:xfrm flipH="1">
              <a:off x="6355900" y="2321581"/>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6" name="正方形/長方形 85"/>
            <p:cNvSpPr/>
            <p:nvPr/>
          </p:nvSpPr>
          <p:spPr>
            <a:xfrm flipH="1">
              <a:off x="6343364" y="2249314"/>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7" name="円/楕円 86"/>
            <p:cNvSpPr>
              <a:spLocks noChangeAspect="1"/>
            </p:cNvSpPr>
            <p:nvPr/>
          </p:nvSpPr>
          <p:spPr>
            <a:xfrm>
              <a:off x="5817686" y="80554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円/楕円 87"/>
            <p:cNvSpPr>
              <a:spLocks noChangeAspect="1"/>
            </p:cNvSpPr>
            <p:nvPr/>
          </p:nvSpPr>
          <p:spPr>
            <a:xfrm>
              <a:off x="6912116" y="805274"/>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円/楕円 88"/>
            <p:cNvSpPr>
              <a:spLocks noChangeAspect="1"/>
            </p:cNvSpPr>
            <p:nvPr/>
          </p:nvSpPr>
          <p:spPr>
            <a:xfrm>
              <a:off x="7995176" y="814239"/>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テキスト ボックス 89"/>
            <p:cNvSpPr txBox="1"/>
            <p:nvPr/>
          </p:nvSpPr>
          <p:spPr>
            <a:xfrm>
              <a:off x="3506878" y="966195"/>
              <a:ext cx="1242066" cy="479358"/>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窓ガラス</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断熱</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フィルム</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テキスト ボックス 90"/>
            <p:cNvSpPr txBox="1"/>
            <p:nvPr/>
          </p:nvSpPr>
          <p:spPr>
            <a:xfrm>
              <a:off x="4658536" y="959423"/>
              <a:ext cx="1163507"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　明</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照明器具の</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人感センサの設置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p:cNvSpPr txBox="1"/>
            <p:nvPr/>
          </p:nvSpPr>
          <p:spPr>
            <a:xfrm>
              <a:off x="5789824" y="959423"/>
              <a:ext cx="1058736"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衛生</a:t>
              </a: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器具</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擬音</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装置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テキスト ボックス 92"/>
            <p:cNvSpPr txBox="1"/>
            <p:nvPr/>
          </p:nvSpPr>
          <p:spPr>
            <a:xfrm>
              <a:off x="6826393" y="935240"/>
              <a:ext cx="1229646"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空調機 </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給</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排気ファンの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風量制御（</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VAV</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テキスト ボックス 93"/>
            <p:cNvSpPr txBox="1"/>
            <p:nvPr/>
          </p:nvSpPr>
          <p:spPr>
            <a:xfrm>
              <a:off x="7971447" y="960201"/>
              <a:ext cx="1058736" cy="479358"/>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　栓</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正方形/長方形 94"/>
            <p:cNvSpPr/>
            <p:nvPr/>
          </p:nvSpPr>
          <p:spPr>
            <a:xfrm>
              <a:off x="6168953" y="5027858"/>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6" name="正方形/長方形 95"/>
            <p:cNvSpPr/>
            <p:nvPr/>
          </p:nvSpPr>
          <p:spPr>
            <a:xfrm>
              <a:off x="5240942" y="514983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7" name="正方形/長方形 96"/>
            <p:cNvSpPr/>
            <p:nvPr/>
          </p:nvSpPr>
          <p:spPr>
            <a:xfrm>
              <a:off x="4454724" y="5102537"/>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正方形/長方形 97"/>
            <p:cNvSpPr/>
            <p:nvPr/>
          </p:nvSpPr>
          <p:spPr>
            <a:xfrm>
              <a:off x="3548447" y="535224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9" name="円/楕円 98"/>
            <p:cNvSpPr>
              <a:spLocks noChangeAspect="1"/>
            </p:cNvSpPr>
            <p:nvPr/>
          </p:nvSpPr>
          <p:spPr>
            <a:xfrm>
              <a:off x="3564610" y="5090751"/>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0" name="円/楕円 99"/>
            <p:cNvSpPr>
              <a:spLocks noChangeAspect="1"/>
            </p:cNvSpPr>
            <p:nvPr/>
          </p:nvSpPr>
          <p:spPr>
            <a:xfrm>
              <a:off x="5364197" y="510798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1" name="円/楕円 100"/>
            <p:cNvSpPr>
              <a:spLocks noChangeAspect="1"/>
            </p:cNvSpPr>
            <p:nvPr/>
          </p:nvSpPr>
          <p:spPr>
            <a:xfrm>
              <a:off x="7142317" y="509348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2" name="円/楕円 101"/>
            <p:cNvSpPr>
              <a:spLocks noChangeAspect="1"/>
            </p:cNvSpPr>
            <p:nvPr/>
          </p:nvSpPr>
          <p:spPr>
            <a:xfrm>
              <a:off x="6249054" y="5633690"/>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a:spLocks noChangeAspect="1"/>
            </p:cNvSpPr>
            <p:nvPr/>
          </p:nvSpPr>
          <p:spPr>
            <a:xfrm>
              <a:off x="8000388" y="5676132"/>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4" name="円/楕円 103"/>
            <p:cNvSpPr>
              <a:spLocks noChangeAspect="1"/>
            </p:cNvSpPr>
            <p:nvPr/>
          </p:nvSpPr>
          <p:spPr>
            <a:xfrm>
              <a:off x="4502538" y="5690283"/>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5" name="テキスト ボックス 104"/>
            <p:cNvSpPr txBox="1"/>
            <p:nvPr/>
          </p:nvSpPr>
          <p:spPr>
            <a:xfrm>
              <a:off x="3415709" y="5097499"/>
              <a:ext cx="1375883" cy="1198395"/>
            </a:xfrm>
            <a:prstGeom prst="rect">
              <a:avLst/>
            </a:prstGeom>
            <a:noFill/>
          </p:spPr>
          <p:txBody>
            <a:bodyPr wrap="square" rtlCol="0">
              <a:spAutoFit/>
            </a:bodyPr>
            <a:lstStyle/>
            <a:p>
              <a:pPr algn="ctr"/>
              <a:r>
                <a:rPr lang="ja-JP" altLang="en-US" sz="800" b="1" dirty="0" smtClean="0">
                  <a:latin typeface="メイリオ" panose="020B0604030504040204" pitchFamily="50" charset="-128"/>
                  <a:ea typeface="メイリオ" panose="020B0604030504040204" pitchFamily="50" charset="-128"/>
                  <a:cs typeface="メイリオ" panose="020B0604030504040204" pitchFamily="50" charset="-128"/>
                </a:rPr>
                <a:t>中央監視システム</a:t>
              </a:r>
              <a:r>
                <a:rPr lang="en-US" altLang="ja-JP" sz="800" b="1" dirty="0" smtClean="0">
                  <a:latin typeface="メイリオ" panose="020B0604030504040204" pitchFamily="50" charset="-128"/>
                  <a:ea typeface="メイリオ" panose="020B0604030504040204" pitchFamily="50" charset="-128"/>
                  <a:cs typeface="メイリオ" panose="020B0604030504040204" pitchFamily="50" charset="-128"/>
                </a:rPr>
                <a:t>BEMS</a:t>
              </a:r>
            </a:p>
            <a:p>
              <a:pPr algn="ctr"/>
              <a:endParaRPr lang="en-US" altLang="ja-JP" sz="5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latin typeface="メイリオ" panose="020B0604030504040204" pitchFamily="50" charset="-128"/>
                  <a:ea typeface="メイリオ" panose="020B0604030504040204" pitchFamily="50" charset="-128"/>
                  <a:cs typeface="メイリオ" panose="020B0604030504040204" pitchFamily="50" charset="-128"/>
                </a:rPr>
                <a:t>機器の運転状況を監視</a:t>
              </a:r>
              <a:endParaRPr lang="en-US" altLang="ja-JP" sz="7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設備機器の</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最適</a:t>
              </a: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制御</a:t>
              </a:r>
              <a:endParaRPr lang="en-US" altLang="ja-JP" sz="7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使用状況の</a:t>
              </a:r>
            </a:p>
            <a:p>
              <a:pPr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4399240" y="5850732"/>
              <a:ext cx="1206115" cy="755911"/>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a:t>
              </a: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変電設備</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トランス</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の高効率化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コンデンサ力率改善</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テキスト ボックス 106"/>
            <p:cNvSpPr txBox="1"/>
            <p:nvPr/>
          </p:nvSpPr>
          <p:spPr>
            <a:xfrm>
              <a:off x="5068173" y="5234088"/>
              <a:ext cx="1611366" cy="755911"/>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コージェネレーション</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契約電力の低減</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排熱</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有効利用</a:t>
              </a:r>
              <a:endPar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6194976" y="5777418"/>
              <a:ext cx="1124152"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ポンプ</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台数制御</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配管</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抵抗低減</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テキスト ボックス 108"/>
            <p:cNvSpPr txBox="1"/>
            <p:nvPr/>
          </p:nvSpPr>
          <p:spPr>
            <a:xfrm>
              <a:off x="7083161" y="5253251"/>
              <a:ext cx="1124152"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蓄　熱</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深夜電力</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テキスト ボックス 109"/>
            <p:cNvSpPr txBox="1"/>
            <p:nvPr/>
          </p:nvSpPr>
          <p:spPr>
            <a:xfrm>
              <a:off x="7811629" y="5813566"/>
              <a:ext cx="1390903" cy="884969"/>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熱源機</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高効率吸収式冷温水機</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ターボ</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冷凍機 等の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正方形/長方形 110"/>
            <p:cNvSpPr/>
            <p:nvPr/>
          </p:nvSpPr>
          <p:spPr>
            <a:xfrm>
              <a:off x="8523809" y="4143990"/>
              <a:ext cx="561693" cy="963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2" name="正方形/長方形 111"/>
            <p:cNvSpPr/>
            <p:nvPr/>
          </p:nvSpPr>
          <p:spPr>
            <a:xfrm>
              <a:off x="3512547" y="4137495"/>
              <a:ext cx="561693" cy="890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59" name="テキスト ボックス 58"/>
          <p:cNvSpPr txBox="1"/>
          <p:nvPr/>
        </p:nvSpPr>
        <p:spPr>
          <a:xfrm>
            <a:off x="7347947" y="1159965"/>
            <a:ext cx="1880635"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　 </a:t>
            </a:r>
            <a:r>
              <a:rPr lang="en-US" altLang="ja-JP" sz="1200" dirty="0">
                <a:latin typeface="Meiryo UI" pitchFamily="50" charset="-128"/>
                <a:ea typeface="Meiryo UI" pitchFamily="50" charset="-128"/>
                <a:cs typeface="Meiryo UI" pitchFamily="50" charset="-128"/>
              </a:rPr>
              <a:t>250</a:t>
            </a:r>
            <a:r>
              <a:rPr lang="ja-JP"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公募費用</a:t>
            </a:r>
            <a:r>
              <a:rPr lang="ja-JP" altLang="en-US" sz="1200" dirty="0" smtClean="0">
                <a:latin typeface="Meiryo UI" pitchFamily="50" charset="-128"/>
                <a:ea typeface="Meiryo UI" pitchFamily="50" charset="-128"/>
                <a:cs typeface="Meiryo UI" pitchFamily="50" charset="-128"/>
              </a:rPr>
              <a:t>等　　　　　　　</a:t>
            </a:r>
            <a:endParaRPr lang="ja-JP" altLang="en-US" sz="1200" dirty="0">
              <a:latin typeface="Meiryo UI" pitchFamily="50" charset="-128"/>
              <a:ea typeface="Meiryo UI" pitchFamily="50" charset="-128"/>
              <a:cs typeface="Meiryo UI" pitchFamily="50" charset="-128"/>
            </a:endParaRPr>
          </a:p>
        </p:txBody>
      </p:sp>
      <p:pic>
        <p:nvPicPr>
          <p:cNvPr id="15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942987" y="4550505"/>
            <a:ext cx="696493" cy="8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708476" y="6490041"/>
            <a:ext cx="963836" cy="153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7623" y="3005574"/>
            <a:ext cx="4186410" cy="2754217"/>
          </a:xfrm>
          <a:prstGeom prst="rect">
            <a:avLst/>
          </a:prstGeom>
        </p:spPr>
      </p:pic>
    </p:spTree>
    <p:extLst>
      <p:ext uri="{BB962C8B-B14F-4D97-AF65-F5344CB8AC3E}">
        <p14:creationId xmlns:p14="http://schemas.microsoft.com/office/powerpoint/2010/main" val="316478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の位置づけ</a:t>
            </a:r>
            <a:endParaRPr lang="ja-JP" sz="3600" dirty="0">
              <a:solidFill>
                <a:schemeClr val="bg1"/>
              </a:solidFill>
              <a:ea typeface="HGP創英角ｺﾞｼｯｸUB" pitchFamily="50" charset="-128"/>
              <a:cs typeface="ＭＳ Ｐゴシック" charset="-128"/>
            </a:endParaRPr>
          </a:p>
        </p:txBody>
      </p:sp>
      <p:sp>
        <p:nvSpPr>
          <p:cNvPr id="33" name="角丸四角形 32"/>
          <p:cNvSpPr/>
          <p:nvPr/>
        </p:nvSpPr>
        <p:spPr>
          <a:xfrm>
            <a:off x="206197" y="2752984"/>
            <a:ext cx="9390645" cy="3356866"/>
          </a:xfrm>
          <a:prstGeom prst="roundRect">
            <a:avLst>
              <a:gd name="adj" fmla="val 5753"/>
            </a:avLst>
          </a:prstGeom>
        </p:spPr>
        <p:style>
          <a:lnRef idx="1">
            <a:schemeClr val="accent5"/>
          </a:lnRef>
          <a:fillRef idx="2">
            <a:schemeClr val="accent5"/>
          </a:fillRef>
          <a:effectRef idx="1">
            <a:schemeClr val="accent5"/>
          </a:effectRef>
          <a:fontRef idx="minor">
            <a:schemeClr val="dk1"/>
          </a:fontRef>
        </p:style>
        <p:txBody>
          <a:bodyPr rtlCol="0" anchor="ctr"/>
          <a:lstStyle/>
          <a:p>
            <a:endParaRPr kumimoji="1" lang="ja-JP" altLang="en-US" dirty="0"/>
          </a:p>
        </p:txBody>
      </p:sp>
      <p:cxnSp>
        <p:nvCxnSpPr>
          <p:cNvPr id="34" name="直線コネクタ 33"/>
          <p:cNvCxnSpPr/>
          <p:nvPr/>
        </p:nvCxnSpPr>
        <p:spPr>
          <a:xfrm>
            <a:off x="638245" y="3877602"/>
            <a:ext cx="604724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15923" y="4880096"/>
            <a:ext cx="596270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310653" y="4673979"/>
            <a:ext cx="0" cy="607695"/>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37" name="角丸四角形 36"/>
          <p:cNvSpPr/>
          <p:nvPr/>
        </p:nvSpPr>
        <p:spPr>
          <a:xfrm>
            <a:off x="2366437" y="4977826"/>
            <a:ext cx="3918037" cy="915999"/>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1600" dirty="0" smtClean="0">
                <a:solidFill>
                  <a:schemeClr val="tx1"/>
                </a:solidFill>
                <a:effectLst/>
                <a:latin typeface="Meiryo UI" pitchFamily="50" charset="-128"/>
                <a:ea typeface="Meiryo UI" pitchFamily="50" charset="-128"/>
                <a:cs typeface="Meiryo UI" pitchFamily="50" charset="-128"/>
              </a:rPr>
              <a:t>大阪府</a:t>
            </a:r>
            <a:r>
              <a:rPr lang="ja-JP" sz="1600" dirty="0">
                <a:solidFill>
                  <a:schemeClr val="tx1"/>
                </a:solidFill>
                <a:effectLst/>
                <a:latin typeface="Meiryo UI" pitchFamily="50" charset="-128"/>
                <a:ea typeface="Meiryo UI" pitchFamily="50" charset="-128"/>
                <a:cs typeface="Meiryo UI" pitchFamily="50" charset="-128"/>
              </a:rPr>
              <a:t>･大阪市で</a:t>
            </a:r>
            <a:r>
              <a:rPr lang="ja-JP" sz="1600" dirty="0" smtClean="0">
                <a:solidFill>
                  <a:schemeClr val="tx1"/>
                </a:solidFill>
                <a:effectLst/>
                <a:latin typeface="Meiryo UI" pitchFamily="50" charset="-128"/>
                <a:ea typeface="Meiryo UI" pitchFamily="50" charset="-128"/>
                <a:cs typeface="Meiryo UI" pitchFamily="50" charset="-128"/>
              </a:rPr>
              <a:t>取組む</a:t>
            </a:r>
            <a:endParaRPr lang="en-US" altLang="ja-JP" sz="1600"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ja-JP" b="1" dirty="0" smtClean="0">
                <a:solidFill>
                  <a:schemeClr val="tx1"/>
                </a:solidFill>
                <a:effectLst/>
                <a:latin typeface="Meiryo UI" pitchFamily="50" charset="-128"/>
                <a:ea typeface="Meiryo UI" pitchFamily="50" charset="-128"/>
                <a:cs typeface="Meiryo UI" pitchFamily="50" charset="-128"/>
              </a:rPr>
              <a:t>エネルギー</a:t>
            </a:r>
            <a:r>
              <a:rPr lang="ja-JP" b="1" dirty="0">
                <a:solidFill>
                  <a:schemeClr val="tx1"/>
                </a:solidFill>
                <a:effectLst/>
                <a:latin typeface="Meiryo UI" pitchFamily="50" charset="-128"/>
                <a:ea typeface="Meiryo UI" pitchFamily="50" charset="-128"/>
                <a:cs typeface="Meiryo UI" pitchFamily="50" charset="-128"/>
              </a:rPr>
              <a:t>関連</a:t>
            </a:r>
            <a:r>
              <a:rPr lang="ja-JP" b="1" dirty="0" smtClean="0">
                <a:solidFill>
                  <a:schemeClr val="tx1"/>
                </a:solidFill>
                <a:effectLst/>
                <a:latin typeface="Meiryo UI" pitchFamily="50" charset="-128"/>
                <a:ea typeface="Meiryo UI" pitchFamily="50" charset="-128"/>
                <a:cs typeface="Meiryo UI" pitchFamily="50" charset="-128"/>
              </a:rPr>
              <a:t>の施策</a:t>
            </a:r>
            <a:r>
              <a:rPr lang="ja-JP" altLang="en-US" b="1" dirty="0" smtClean="0">
                <a:solidFill>
                  <a:schemeClr val="tx1"/>
                </a:solidFill>
                <a:effectLst/>
                <a:latin typeface="Meiryo UI" pitchFamily="50" charset="-128"/>
                <a:ea typeface="Meiryo UI" pitchFamily="50" charset="-128"/>
                <a:cs typeface="Meiryo UI" pitchFamily="50" charset="-128"/>
              </a:rPr>
              <a:t>事業</a:t>
            </a:r>
            <a:r>
              <a:rPr lang="ja-JP" b="1" dirty="0" smtClean="0">
                <a:solidFill>
                  <a:schemeClr val="tx1"/>
                </a:solidFill>
                <a:effectLst/>
                <a:latin typeface="Meiryo UI" pitchFamily="50" charset="-128"/>
                <a:ea typeface="Meiryo UI" pitchFamily="50" charset="-128"/>
                <a:cs typeface="Meiryo UI" pitchFamily="50" charset="-128"/>
              </a:rPr>
              <a:t>集</a:t>
            </a:r>
            <a:endParaRPr lang="en-US" altLang="ja-JP" b="1"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en-US" altLang="ja-JP" sz="1400" dirty="0" smtClean="0">
                <a:solidFill>
                  <a:schemeClr val="tx1"/>
                </a:solidFill>
                <a:effectLst/>
                <a:latin typeface="Meiryo UI" pitchFamily="50" charset="-128"/>
                <a:ea typeface="Meiryo UI" pitchFamily="50" charset="-128"/>
                <a:cs typeface="Meiryo UI" pitchFamily="50" charset="-128"/>
              </a:rPr>
              <a:t>(</a:t>
            </a:r>
            <a:r>
              <a:rPr lang="ja-JP" altLang="en-US" sz="1400" dirty="0" smtClean="0">
                <a:solidFill>
                  <a:schemeClr val="tx1"/>
                </a:solidFill>
                <a:effectLst/>
                <a:latin typeface="Meiryo UI" pitchFamily="50" charset="-128"/>
                <a:ea typeface="Meiryo UI" pitchFamily="50" charset="-128"/>
                <a:cs typeface="Meiryo UI" pitchFamily="50" charset="-128"/>
              </a:rPr>
              <a:t>単年度アクションプログラム</a:t>
            </a:r>
            <a:r>
              <a:rPr lang="en-US" altLang="ja-JP" sz="1400" dirty="0" smtClean="0">
                <a:solidFill>
                  <a:schemeClr val="tx1"/>
                </a:solidFill>
                <a:effectLst/>
                <a:latin typeface="Meiryo UI" pitchFamily="50" charset="-128"/>
                <a:ea typeface="Meiryo UI" pitchFamily="50" charset="-128"/>
                <a:cs typeface="Meiryo UI" pitchFamily="50" charset="-128"/>
              </a:rPr>
              <a:t>)</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38" name="テキスト ボックス 10"/>
          <p:cNvSpPr txBox="1"/>
          <p:nvPr/>
        </p:nvSpPr>
        <p:spPr>
          <a:xfrm>
            <a:off x="507265" y="4989150"/>
            <a:ext cx="1368152"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a:effectLst/>
                <a:latin typeface="Meiryo UI" pitchFamily="50" charset="-128"/>
                <a:ea typeface="Meiryo UI" pitchFamily="50" charset="-128"/>
                <a:cs typeface="Meiryo UI" pitchFamily="50" charset="-128"/>
              </a:rPr>
              <a:t>Mission</a:t>
            </a:r>
            <a:endParaRPr lang="ja-JP" sz="1600" b="1" dirty="0">
              <a:effectLst/>
              <a:latin typeface="Meiryo UI" pitchFamily="50" charset="-128"/>
              <a:ea typeface="Meiryo UI" pitchFamily="50" charset="-128"/>
              <a:cs typeface="Meiryo UI" pitchFamily="50" charset="-128"/>
            </a:endParaRPr>
          </a:p>
        </p:txBody>
      </p:sp>
      <p:sp>
        <p:nvSpPr>
          <p:cNvPr id="39" name="角丸四角形 38"/>
          <p:cNvSpPr/>
          <p:nvPr/>
        </p:nvSpPr>
        <p:spPr>
          <a:xfrm>
            <a:off x="7004554" y="2797424"/>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dirty="0" smtClean="0">
                <a:solidFill>
                  <a:schemeClr val="tx1"/>
                </a:solidFill>
                <a:effectLst/>
                <a:latin typeface="Meiryo UI" pitchFamily="50" charset="-128"/>
                <a:ea typeface="Meiryo UI" pitchFamily="50" charset="-128"/>
                <a:cs typeface="Meiryo UI" pitchFamily="50" charset="-128"/>
              </a:rPr>
              <a:t>エネルギー</a:t>
            </a:r>
            <a:r>
              <a:rPr lang="ja-JP" sz="1400" dirty="0">
                <a:solidFill>
                  <a:schemeClr val="tx1"/>
                </a:solidFill>
                <a:effectLst/>
                <a:latin typeface="Meiryo UI" pitchFamily="50" charset="-128"/>
                <a:ea typeface="Meiryo UI" pitchFamily="50" charset="-128"/>
                <a:cs typeface="Meiryo UI" pitchFamily="50" charset="-128"/>
              </a:rPr>
              <a:t>基本計画</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40" name="直線コネクタ 39"/>
          <p:cNvCxnSpPr/>
          <p:nvPr/>
        </p:nvCxnSpPr>
        <p:spPr>
          <a:xfrm flipV="1">
            <a:off x="4750597" y="3298031"/>
            <a:ext cx="792088" cy="85820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H="1" flipV="1">
            <a:off x="3126229" y="3307777"/>
            <a:ext cx="749832" cy="875729"/>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42" name="角丸四角形 41"/>
          <p:cNvSpPr/>
          <p:nvPr/>
        </p:nvSpPr>
        <p:spPr>
          <a:xfrm>
            <a:off x="4402538" y="2858941"/>
            <a:ext cx="1881936" cy="725011"/>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a:t>
            </a:r>
            <a:r>
              <a:rPr lang="ja-JP" altLang="ja-JP" sz="1400" dirty="0">
                <a:solidFill>
                  <a:schemeClr val="tx1"/>
                </a:solidFill>
                <a:latin typeface="Meiryo UI" pitchFamily="50" charset="-128"/>
                <a:ea typeface="Meiryo UI" pitchFamily="50" charset="-128"/>
                <a:cs typeface="Meiryo UI" pitchFamily="50" charset="-128"/>
              </a:rPr>
              <a:t>府市</a:t>
            </a:r>
            <a:r>
              <a:rPr lang="ja-JP" altLang="en-US" sz="1400" dirty="0">
                <a:solidFill>
                  <a:schemeClr val="tx1"/>
                </a:solidFill>
                <a:latin typeface="Meiryo UI" pitchFamily="50" charset="-128"/>
                <a:ea typeface="Meiryo UI" pitchFamily="50" charset="-128"/>
                <a:cs typeface="Meiryo UI" pitchFamily="50" charset="-128"/>
              </a:rPr>
              <a:t>エネルギー</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a:solidFill>
                  <a:schemeClr val="tx1"/>
                </a:solidFill>
                <a:latin typeface="Meiryo UI" pitchFamily="50" charset="-128"/>
                <a:ea typeface="Meiryo UI" pitchFamily="50" charset="-128"/>
                <a:cs typeface="Meiryo UI" pitchFamily="50" charset="-128"/>
              </a:rPr>
              <a:t>戦略の</a:t>
            </a:r>
            <a:r>
              <a:rPr lang="ja-JP" altLang="ja-JP" sz="1400" dirty="0" smtClean="0">
                <a:solidFill>
                  <a:schemeClr val="tx1"/>
                </a:solidFill>
                <a:latin typeface="Meiryo UI" pitchFamily="50" charset="-128"/>
                <a:ea typeface="Meiryo UI" pitchFamily="50" charset="-128"/>
                <a:cs typeface="Meiryo UI" pitchFamily="50" charset="-128"/>
              </a:rPr>
              <a:t>提言</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43" name="角丸四角形 42"/>
          <p:cNvSpPr/>
          <p:nvPr/>
        </p:nvSpPr>
        <p:spPr>
          <a:xfrm>
            <a:off x="2366437" y="4021618"/>
            <a:ext cx="3918037" cy="682851"/>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dirty="0" smtClean="0">
                <a:solidFill>
                  <a:schemeClr val="tx1"/>
                </a:solidFill>
                <a:effectLst/>
                <a:latin typeface="Meiryo UI" pitchFamily="50" charset="-128"/>
                <a:ea typeface="Meiryo UI" pitchFamily="50" charset="-128"/>
                <a:cs typeface="Meiryo UI" pitchFamily="50" charset="-128"/>
              </a:rPr>
              <a:t>おおさか</a:t>
            </a:r>
            <a:r>
              <a:rPr lang="ja-JP" sz="1600" dirty="0" smtClean="0">
                <a:solidFill>
                  <a:schemeClr val="tx1"/>
                </a:solidFill>
                <a:effectLst/>
                <a:latin typeface="Meiryo UI" pitchFamily="50" charset="-128"/>
                <a:ea typeface="Meiryo UI" pitchFamily="50" charset="-128"/>
                <a:cs typeface="Meiryo UI" pitchFamily="50" charset="-128"/>
              </a:rPr>
              <a:t>エネルギー</a:t>
            </a:r>
            <a:r>
              <a:rPr lang="ja-JP" altLang="en-US" sz="1600" dirty="0" smtClean="0">
                <a:solidFill>
                  <a:schemeClr val="tx1"/>
                </a:solidFill>
                <a:effectLst/>
                <a:latin typeface="Meiryo UI" pitchFamily="50" charset="-128"/>
                <a:ea typeface="Meiryo UI" pitchFamily="50" charset="-128"/>
                <a:cs typeface="Meiryo UI" pitchFamily="50" charset="-128"/>
              </a:rPr>
              <a:t>地産地消推進</a:t>
            </a:r>
            <a:r>
              <a:rPr lang="ja-JP" sz="1600" dirty="0" smtClean="0">
                <a:solidFill>
                  <a:schemeClr val="tx1"/>
                </a:solidFill>
                <a:effectLst/>
                <a:latin typeface="Meiryo UI" pitchFamily="50" charset="-128"/>
                <a:ea typeface="Meiryo UI" pitchFamily="50" charset="-128"/>
                <a:cs typeface="Meiryo UI" pitchFamily="50" charset="-128"/>
              </a:rPr>
              <a:t>プラン</a:t>
            </a:r>
            <a:endParaRPr lang="ja-JP" sz="1600" dirty="0">
              <a:solidFill>
                <a:schemeClr val="tx1"/>
              </a:solidFill>
              <a:effectLst/>
              <a:latin typeface="Meiryo UI" pitchFamily="50" charset="-128"/>
              <a:ea typeface="Meiryo UI" pitchFamily="50" charset="-128"/>
              <a:cs typeface="Meiryo UI" pitchFamily="50" charset="-128"/>
            </a:endParaRPr>
          </a:p>
        </p:txBody>
      </p:sp>
      <p:sp>
        <p:nvSpPr>
          <p:cNvPr id="44" name="角丸四角形 43"/>
          <p:cNvSpPr/>
          <p:nvPr/>
        </p:nvSpPr>
        <p:spPr>
          <a:xfrm>
            <a:off x="2238990" y="2866085"/>
            <a:ext cx="1885243" cy="717867"/>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大阪府</a:t>
            </a:r>
            <a:r>
              <a:rPr lang="ja-JP" altLang="ja-JP" sz="1400" dirty="0">
                <a:solidFill>
                  <a:schemeClr val="tx1"/>
                </a:solidFill>
                <a:latin typeface="Meiryo UI" pitchFamily="50" charset="-128"/>
                <a:ea typeface="Meiryo UI" pitchFamily="50" charset="-128"/>
                <a:cs typeface="Meiryo UI" pitchFamily="50" charset="-128"/>
              </a:rPr>
              <a:t>環境</a:t>
            </a:r>
            <a:r>
              <a:rPr lang="ja-JP" altLang="en-US" sz="1400" dirty="0">
                <a:solidFill>
                  <a:schemeClr val="tx1"/>
                </a:solidFill>
                <a:latin typeface="Meiryo UI" pitchFamily="50" charset="-128"/>
                <a:ea typeface="Meiryo UI" pitchFamily="50" charset="-128"/>
                <a:cs typeface="Meiryo UI" pitchFamily="50" charset="-128"/>
              </a:rPr>
              <a:t>審議会</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smtClean="0">
                <a:solidFill>
                  <a:schemeClr val="tx1"/>
                </a:solidFill>
                <a:latin typeface="Meiryo UI" pitchFamily="50" charset="-128"/>
                <a:ea typeface="Meiryo UI" pitchFamily="50" charset="-128"/>
                <a:cs typeface="Meiryo UI" pitchFamily="50" charset="-128"/>
              </a:rPr>
              <a:t>答申</a:t>
            </a:r>
            <a:endParaRPr lang="ja-JP" altLang="ja-JP" sz="1400" dirty="0">
              <a:solidFill>
                <a:schemeClr val="tx1"/>
              </a:solidFill>
              <a:latin typeface="Meiryo UI" pitchFamily="50" charset="-128"/>
              <a:ea typeface="Meiryo UI" pitchFamily="50" charset="-128"/>
              <a:cs typeface="Meiryo UI" pitchFamily="50" charset="-128"/>
            </a:endParaRPr>
          </a:p>
        </p:txBody>
      </p:sp>
      <p:cxnSp>
        <p:nvCxnSpPr>
          <p:cNvPr id="45" name="直線コネクタ 44"/>
          <p:cNvCxnSpPr>
            <a:stCxn id="44" idx="3"/>
            <a:endCxn id="42" idx="1"/>
          </p:cNvCxnSpPr>
          <p:nvPr/>
        </p:nvCxnSpPr>
        <p:spPr>
          <a:xfrm flipV="1">
            <a:off x="4124233" y="3221447"/>
            <a:ext cx="278305" cy="357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6" name="カギ線コネクタ 45"/>
          <p:cNvCxnSpPr/>
          <p:nvPr/>
        </p:nvCxnSpPr>
        <p:spPr>
          <a:xfrm rot="10800000" flipV="1">
            <a:off x="6284474" y="3583952"/>
            <a:ext cx="972784" cy="599554"/>
          </a:xfrm>
          <a:prstGeom prst="bentConnector3">
            <a:avLst>
              <a:gd name="adj1" fmla="val -506"/>
            </a:avLst>
          </a:prstGeom>
          <a:ln w="5080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727569" y="2752984"/>
            <a:ext cx="0" cy="3356866"/>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10"/>
          <p:cNvSpPr txBox="1"/>
          <p:nvPr/>
        </p:nvSpPr>
        <p:spPr>
          <a:xfrm>
            <a:off x="519740" y="394961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Tactics</a:t>
            </a:r>
            <a:endParaRPr lang="en-US" sz="1200" b="1" dirty="0">
              <a:effectLst/>
              <a:latin typeface="Meiryo UI" pitchFamily="50" charset="-128"/>
              <a:ea typeface="Meiryo UI" pitchFamily="50" charset="-128"/>
              <a:cs typeface="Meiryo UI" pitchFamily="50" charset="-128"/>
            </a:endParaRPr>
          </a:p>
        </p:txBody>
      </p:sp>
      <p:sp>
        <p:nvSpPr>
          <p:cNvPr id="49" name="テキスト ボックス 10"/>
          <p:cNvSpPr txBox="1"/>
          <p:nvPr/>
        </p:nvSpPr>
        <p:spPr>
          <a:xfrm>
            <a:off x="519740" y="286949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Strategy</a:t>
            </a:r>
          </a:p>
        </p:txBody>
      </p:sp>
      <p:sp>
        <p:nvSpPr>
          <p:cNvPr id="50" name="円/楕円 49"/>
          <p:cNvSpPr/>
          <p:nvPr/>
        </p:nvSpPr>
        <p:spPr>
          <a:xfrm>
            <a:off x="6177136" y="285293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1" name="円/楕円 50"/>
          <p:cNvSpPr/>
          <p:nvPr/>
        </p:nvSpPr>
        <p:spPr>
          <a:xfrm>
            <a:off x="8913440" y="28260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国</a:t>
            </a:r>
            <a:endParaRPr kumimoji="1" lang="ja-JP" altLang="en-US" sz="1200" b="1" dirty="0"/>
          </a:p>
        </p:txBody>
      </p:sp>
      <p:sp>
        <p:nvSpPr>
          <p:cNvPr id="53" name="大かっこ 52"/>
          <p:cNvSpPr/>
          <p:nvPr/>
        </p:nvSpPr>
        <p:spPr>
          <a:xfrm>
            <a:off x="446224" y="3298031"/>
            <a:ext cx="1429194" cy="429101"/>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エネルギー政策の</a:t>
            </a:r>
            <a:endParaRPr lang="en-US" altLang="ja-JP" sz="1050" dirty="0" smtClean="0"/>
          </a:p>
          <a:p>
            <a:pPr algn="ctr"/>
            <a:r>
              <a:rPr lang="ja-JP" altLang="en-US" sz="1050" dirty="0" smtClean="0"/>
              <a:t>大きな方向性</a:t>
            </a:r>
            <a:endParaRPr lang="en-US" altLang="ja-JP" sz="1050" dirty="0" smtClean="0"/>
          </a:p>
        </p:txBody>
      </p:sp>
      <p:sp>
        <p:nvSpPr>
          <p:cNvPr id="54" name="大かっこ 53"/>
          <p:cNvSpPr/>
          <p:nvPr/>
        </p:nvSpPr>
        <p:spPr>
          <a:xfrm>
            <a:off x="446224" y="4381658"/>
            <a:ext cx="1543604"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行政としての</a:t>
            </a:r>
            <a:endParaRPr lang="en-US" altLang="ja-JP" sz="1050" dirty="0" smtClean="0"/>
          </a:p>
          <a:p>
            <a:pPr algn="ctr"/>
            <a:r>
              <a:rPr lang="ja-JP" altLang="en-US" sz="1050" dirty="0" smtClean="0"/>
              <a:t>施策（取組み）の方向性</a:t>
            </a:r>
            <a:endParaRPr lang="en-US" altLang="ja-JP" sz="1050" dirty="0" smtClean="0"/>
          </a:p>
        </p:txBody>
      </p:sp>
      <p:sp>
        <p:nvSpPr>
          <p:cNvPr id="55" name="大かっこ 54"/>
          <p:cNvSpPr/>
          <p:nvPr/>
        </p:nvSpPr>
        <p:spPr>
          <a:xfrm>
            <a:off x="446224" y="5461779"/>
            <a:ext cx="1632181"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毎年度実施する</a:t>
            </a:r>
            <a:endParaRPr lang="en-US" altLang="ja-JP" sz="1050" dirty="0" smtClean="0"/>
          </a:p>
          <a:p>
            <a:pPr algn="ctr"/>
            <a:r>
              <a:rPr lang="ja-JP" altLang="en-US" sz="1050" dirty="0" smtClean="0"/>
              <a:t>施策･事業の提示</a:t>
            </a:r>
            <a:endParaRPr lang="en-US" altLang="ja-JP" sz="1050" dirty="0" smtClean="0"/>
          </a:p>
          <a:p>
            <a:pPr algn="ctr"/>
            <a:r>
              <a:rPr lang="ja-JP" altLang="en-US" sz="1050" dirty="0" smtClean="0"/>
              <a:t>（実施主体・時期を明示）</a:t>
            </a:r>
            <a:endParaRPr lang="en-US" altLang="ja-JP" sz="1050" dirty="0" smtClean="0"/>
          </a:p>
        </p:txBody>
      </p:sp>
      <p:sp>
        <p:nvSpPr>
          <p:cNvPr id="56" name="円/楕円 55"/>
          <p:cNvSpPr/>
          <p:nvPr/>
        </p:nvSpPr>
        <p:spPr>
          <a:xfrm>
            <a:off x="6185428" y="32129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0" name="角丸四角形 59"/>
          <p:cNvSpPr/>
          <p:nvPr/>
        </p:nvSpPr>
        <p:spPr>
          <a:xfrm>
            <a:off x="344488" y="620688"/>
            <a:ext cx="9193144" cy="1872208"/>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b="1" dirty="0" smtClean="0">
                <a:solidFill>
                  <a:schemeClr val="tx1"/>
                </a:solidFill>
                <a:latin typeface="Meiryo UI" pitchFamily="50" charset="-128"/>
                <a:ea typeface="Meiryo UI" pitchFamily="50" charset="-128"/>
                <a:cs typeface="Meiryo UI" pitchFamily="50" charset="-128"/>
              </a:rPr>
              <a:t>　大阪府環境審議会</a:t>
            </a:r>
            <a:r>
              <a:rPr lang="ja-JP" altLang="ja-JP" b="1" dirty="0" smtClean="0">
                <a:solidFill>
                  <a:schemeClr val="tx1"/>
                </a:solidFill>
                <a:latin typeface="Meiryo UI" pitchFamily="50" charset="-128"/>
                <a:ea typeface="Meiryo UI" pitchFamily="50" charset="-128"/>
                <a:cs typeface="Meiryo UI" pitchFamily="50" charset="-128"/>
              </a:rPr>
              <a:t>答申</a:t>
            </a:r>
            <a:r>
              <a:rPr lang="ja-JP" altLang="en-US" b="1" dirty="0" smtClean="0">
                <a:solidFill>
                  <a:schemeClr val="tx1"/>
                </a:solidFill>
                <a:latin typeface="Meiryo UI" pitchFamily="50" charset="-128"/>
                <a:ea typeface="Meiryo UI" pitchFamily="50" charset="-128"/>
                <a:cs typeface="Meiryo UI" pitchFamily="50" charset="-128"/>
              </a:rPr>
              <a:t>や大阪府市エネルギー戦略会議の</a:t>
            </a:r>
            <a:r>
              <a:rPr lang="ja-JP" altLang="ja-JP" b="1" dirty="0" smtClean="0">
                <a:solidFill>
                  <a:schemeClr val="tx1"/>
                </a:solidFill>
                <a:latin typeface="Meiryo UI" pitchFamily="50" charset="-128"/>
                <a:ea typeface="Meiryo UI" pitchFamily="50" charset="-128"/>
                <a:cs typeface="Meiryo UI" pitchFamily="50" charset="-128"/>
              </a:rPr>
              <a:t>提言</a:t>
            </a:r>
            <a:r>
              <a:rPr lang="ja-JP" altLang="en-US" b="1" dirty="0" smtClean="0">
                <a:solidFill>
                  <a:schemeClr val="tx1"/>
                </a:solidFill>
                <a:latin typeface="Meiryo UI" pitchFamily="50" charset="-128"/>
                <a:ea typeface="Meiryo UI" pitchFamily="50" charset="-128"/>
                <a:cs typeface="Meiryo UI" pitchFamily="50" charset="-128"/>
              </a:rPr>
              <a:t>を踏まえ</a:t>
            </a:r>
            <a:r>
              <a:rPr lang="ja-JP" altLang="ja-JP" b="1" dirty="0" smtClean="0">
                <a:solidFill>
                  <a:schemeClr val="tx1"/>
                </a:solidFill>
                <a:latin typeface="Meiryo UI" pitchFamily="50" charset="-128"/>
                <a:ea typeface="Meiryo UI" pitchFamily="50" charset="-128"/>
                <a:cs typeface="Meiryo UI" pitchFamily="50" charset="-128"/>
              </a:rPr>
              <a:t>、</a:t>
            </a:r>
            <a:r>
              <a:rPr lang="ja-JP" altLang="en-US" b="1" dirty="0" smtClean="0">
                <a:solidFill>
                  <a:schemeClr val="tx1"/>
                </a:solidFill>
                <a:latin typeface="Meiryo UI" pitchFamily="50" charset="-128"/>
                <a:ea typeface="Meiryo UI" pitchFamily="50" charset="-128"/>
                <a:cs typeface="Meiryo UI" pitchFamily="50" charset="-128"/>
              </a:rPr>
              <a:t>再生可能エネルギーの普及拡大や省エネの推進など、</a:t>
            </a:r>
            <a:r>
              <a:rPr lang="en-US" altLang="ja-JP" b="1" dirty="0" smtClean="0">
                <a:solidFill>
                  <a:schemeClr val="tx1"/>
                </a:solidFill>
                <a:latin typeface="Meiryo UI" pitchFamily="50" charset="-128"/>
                <a:ea typeface="Meiryo UI" pitchFamily="50" charset="-128"/>
                <a:cs typeface="Meiryo UI" pitchFamily="50" charset="-128"/>
              </a:rPr>
              <a:t>2020</a:t>
            </a:r>
            <a:r>
              <a:rPr lang="ja-JP" altLang="en-US" b="1" dirty="0" smtClean="0">
                <a:solidFill>
                  <a:schemeClr val="tx1"/>
                </a:solidFill>
                <a:latin typeface="Meiryo UI" pitchFamily="50" charset="-128"/>
                <a:ea typeface="Meiryo UI" pitchFamily="50" charset="-128"/>
                <a:cs typeface="Meiryo UI" pitchFamily="50" charset="-128"/>
              </a:rPr>
              <a:t>年度までに大阪府・大阪市が取組むエネルギー関連の施策の方向性を示した「おおさかエネルギー地産地消推進プラン」（以下「プラン」という。）を</a:t>
            </a:r>
            <a:r>
              <a:rPr lang="en-US" altLang="ja-JP" b="1" dirty="0" smtClean="0">
                <a:solidFill>
                  <a:schemeClr val="tx1"/>
                </a:solidFill>
                <a:latin typeface="Meiryo UI" pitchFamily="50" charset="-128"/>
                <a:ea typeface="Meiryo UI" pitchFamily="50" charset="-128"/>
                <a:cs typeface="Meiryo UI" pitchFamily="50" charset="-128"/>
              </a:rPr>
              <a:t>2014</a:t>
            </a:r>
            <a:r>
              <a:rPr lang="ja-JP" altLang="en-US" b="1" dirty="0" smtClean="0">
                <a:solidFill>
                  <a:schemeClr val="tx1"/>
                </a:solidFill>
                <a:latin typeface="Meiryo UI" pitchFamily="50" charset="-128"/>
                <a:ea typeface="Meiryo UI" pitchFamily="50" charset="-128"/>
                <a:cs typeface="Meiryo UI" pitchFamily="50" charset="-128"/>
              </a:rPr>
              <a:t>年</a:t>
            </a:r>
            <a:r>
              <a:rPr lang="en-US" altLang="ja-JP" b="1" dirty="0" smtClean="0">
                <a:solidFill>
                  <a:schemeClr val="tx1"/>
                </a:solidFill>
                <a:latin typeface="Meiryo UI" pitchFamily="50" charset="-128"/>
                <a:ea typeface="Meiryo UI" pitchFamily="50" charset="-128"/>
                <a:cs typeface="Meiryo UI" pitchFamily="50" charset="-128"/>
              </a:rPr>
              <a:t>3</a:t>
            </a:r>
            <a:r>
              <a:rPr lang="ja-JP" altLang="en-US" b="1" dirty="0" smtClean="0">
                <a:solidFill>
                  <a:schemeClr val="tx1"/>
                </a:solidFill>
                <a:latin typeface="Meiryo UI" pitchFamily="50" charset="-128"/>
                <a:ea typeface="Meiryo UI" pitchFamily="50" charset="-128"/>
                <a:cs typeface="Meiryo UI" pitchFamily="50" charset="-128"/>
              </a:rPr>
              <a:t>月に策定しました。</a:t>
            </a:r>
            <a:endParaRPr lang="en-US" altLang="ja-JP" b="1" dirty="0" smtClean="0">
              <a:solidFill>
                <a:schemeClr val="tx1"/>
              </a:solidFill>
              <a:latin typeface="Meiryo UI" pitchFamily="50" charset="-128"/>
              <a:ea typeface="Meiryo UI" pitchFamily="50" charset="-128"/>
              <a:cs typeface="Meiryo UI" pitchFamily="50" charset="-128"/>
            </a:endParaRPr>
          </a:p>
          <a:p>
            <a:r>
              <a:rPr lang="ja-JP" altLang="en-US" b="1" dirty="0" smtClean="0">
                <a:solidFill>
                  <a:schemeClr val="tx1"/>
                </a:solidFill>
                <a:latin typeface="Meiryo UI" pitchFamily="50" charset="-128"/>
                <a:ea typeface="Meiryo UI" pitchFamily="50" charset="-128"/>
                <a:cs typeface="Meiryo UI" pitchFamily="50" charset="-128"/>
              </a:rPr>
              <a:t>　本施策事業集（アクションプログラム）は、プランに基づき、</a:t>
            </a:r>
            <a:r>
              <a:rPr lang="en-US" altLang="ja-JP" b="1" dirty="0" smtClean="0">
                <a:solidFill>
                  <a:schemeClr val="tx1"/>
                </a:solidFill>
                <a:latin typeface="Meiryo UI" pitchFamily="50" charset="-128"/>
                <a:ea typeface="Meiryo UI" pitchFamily="50" charset="-128"/>
                <a:cs typeface="Meiryo UI" pitchFamily="50" charset="-128"/>
              </a:rPr>
              <a:t>2017</a:t>
            </a:r>
            <a:r>
              <a:rPr lang="ja-JP" altLang="en-US" b="1" dirty="0" smtClean="0">
                <a:solidFill>
                  <a:schemeClr val="tx1"/>
                </a:solidFill>
                <a:latin typeface="Meiryo UI" pitchFamily="50" charset="-128"/>
                <a:ea typeface="Meiryo UI" pitchFamily="50" charset="-128"/>
                <a:cs typeface="Meiryo UI" pitchFamily="50" charset="-128"/>
              </a:rPr>
              <a:t>年度に大阪府･大阪市が実施する施策･事業をお示しするものです。</a:t>
            </a:r>
            <a:endParaRPr lang="ja-JP" altLang="ja-JP" b="1" dirty="0">
              <a:solidFill>
                <a:schemeClr val="tx1"/>
              </a:solidFill>
              <a:latin typeface="Meiryo UI" pitchFamily="50" charset="-128"/>
              <a:ea typeface="Meiryo UI" pitchFamily="50" charset="-128"/>
              <a:cs typeface="Meiryo UI" pitchFamily="50" charset="-128"/>
            </a:endParaRPr>
          </a:p>
        </p:txBody>
      </p:sp>
      <p:sp>
        <p:nvSpPr>
          <p:cNvPr id="28" name="円/楕円 27"/>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２</a:t>
            </a:r>
            <a:endParaRPr kumimoji="1" lang="ja-JP" altLang="en-US" b="1" dirty="0"/>
          </a:p>
        </p:txBody>
      </p:sp>
      <p:sp>
        <p:nvSpPr>
          <p:cNvPr id="29" name="テキスト ボックス 28"/>
          <p:cNvSpPr txBox="1"/>
          <p:nvPr/>
        </p:nvSpPr>
        <p:spPr>
          <a:xfrm>
            <a:off x="206197" y="6279703"/>
            <a:ext cx="9626728"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エネルギー</a:t>
            </a:r>
            <a:r>
              <a:rPr lang="ja-JP" altLang="en-US" sz="1200" dirty="0" smtClean="0">
                <a:latin typeface="Meiryo UI" pitchFamily="50" charset="-128"/>
                <a:ea typeface="Meiryo UI" pitchFamily="50" charset="-128"/>
                <a:cs typeface="Meiryo UI" pitchFamily="50" charset="-128"/>
              </a:rPr>
              <a:t>関連の施策事業集（単年度アクションプログラム）では、各施策･事業の概要、及び実施主体、新規･継続の別、予算額、</a:t>
            </a:r>
            <a:r>
              <a:rPr lang="en-US" altLang="ja-JP" sz="1200" dirty="0" smtClean="0">
                <a:latin typeface="Meiryo UI" pitchFamily="50" charset="-128"/>
                <a:ea typeface="Meiryo UI" pitchFamily="50" charset="-128"/>
                <a:cs typeface="Meiryo UI" pitchFamily="50" charset="-128"/>
              </a:rPr>
              <a:t>2016</a:t>
            </a:r>
            <a:r>
              <a:rPr lang="ja-JP" altLang="en-US" sz="1200" dirty="0" smtClean="0">
                <a:latin typeface="Meiryo UI" pitchFamily="50" charset="-128"/>
                <a:ea typeface="Meiryo UI" pitchFamily="50" charset="-128"/>
                <a:cs typeface="Meiryo UI" pitchFamily="50" charset="-128"/>
              </a:rPr>
              <a:t>年度までの実績などについて、府民･市民のみなさまに分かりやすくお示しします。</a:t>
            </a:r>
            <a:endParaRPr kumimoji="1"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7414224" y="4064996"/>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smtClean="0">
                <a:solidFill>
                  <a:schemeClr val="tx1"/>
                </a:solidFill>
                <a:effectLst/>
                <a:latin typeface="Meiryo UI" pitchFamily="50" charset="-128"/>
                <a:ea typeface="Meiryo UI" pitchFamily="50" charset="-128"/>
                <a:cs typeface="Meiryo UI" pitchFamily="50" charset="-128"/>
              </a:rPr>
              <a:t>大阪の成長戦略</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57" name="直線コネクタ 56"/>
          <p:cNvCxnSpPr/>
          <p:nvPr/>
        </p:nvCxnSpPr>
        <p:spPr>
          <a:xfrm>
            <a:off x="6321152" y="4437112"/>
            <a:ext cx="1055313" cy="1"/>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58" name="円/楕円 57"/>
          <p:cNvSpPr/>
          <p:nvPr/>
        </p:nvSpPr>
        <p:spPr>
          <a:xfrm>
            <a:off x="9228846" y="403243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9" name="円/楕円 58"/>
          <p:cNvSpPr/>
          <p:nvPr/>
        </p:nvSpPr>
        <p:spPr>
          <a:xfrm>
            <a:off x="9228846" y="439247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1" name="テキスト ボックス 60"/>
          <p:cNvSpPr txBox="1"/>
          <p:nvPr/>
        </p:nvSpPr>
        <p:spPr>
          <a:xfrm>
            <a:off x="7185248" y="4869160"/>
            <a:ext cx="2472875" cy="553998"/>
          </a:xfrm>
          <a:prstGeom prst="rect">
            <a:avLst/>
          </a:prstGeom>
          <a:noFill/>
        </p:spPr>
        <p:txBody>
          <a:bodyPr wrap="square" rtlCol="0">
            <a:spAutoFit/>
          </a:bodyPr>
          <a:lstStyle/>
          <a:p>
            <a:pPr marL="87313" indent="-87313"/>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「おおさかエネルギー地産地消推進プラン」</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の内容は、「大阪の成長戦略」にも示され　</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ています。</a:t>
            </a:r>
            <a:endParaRPr kumimoji="1" lang="ja-JP" altLang="en-US" sz="1000"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87393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a:t>
            </a:r>
            <a:r>
              <a:rPr lang="ja-JP" altLang="en-US" sz="3200" dirty="0" smtClean="0">
                <a:solidFill>
                  <a:prstClr val="white"/>
                </a:solidFill>
                <a:latin typeface="Calibri"/>
                <a:ea typeface="HGP創英角ｺﾞｼｯｸUB" pitchFamily="50" charset="-128"/>
                <a:cs typeface="ＭＳ Ｐゴシック" charset="-128"/>
              </a:rPr>
              <a:t>抑制</a:t>
            </a:r>
            <a:endParaRPr lang="ja-JP" altLang="en-US" sz="36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29</a:t>
            </a:r>
          </a:p>
        </p:txBody>
      </p:sp>
      <p:sp>
        <p:nvSpPr>
          <p:cNvPr id="15" name="角丸四角形 14"/>
          <p:cNvSpPr/>
          <p:nvPr/>
        </p:nvSpPr>
        <p:spPr>
          <a:xfrm>
            <a:off x="4880992" y="562712"/>
            <a:ext cx="4893278"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2" name="角丸四角形 21"/>
          <p:cNvSpPr/>
          <p:nvPr/>
        </p:nvSpPr>
        <p:spPr>
          <a:xfrm>
            <a:off x="5097016" y="692697"/>
            <a:ext cx="4176464" cy="360039"/>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大阪スマートエネルギープロジェクト推進事業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7789293" y="1144623"/>
            <a:ext cx="1907276"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2,742</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5025008" y="1440359"/>
            <a:ext cx="4558345"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◆スマートエネルギー関連の大手･中堅企業と中小･ベンチャー企業とをマッチングすることにより、技術シーズの製品化、ビジネスシーズの事業化を図ります。</a:t>
            </a:r>
            <a:endParaRPr kumimoji="1" lang="ja-JP" altLang="en-US" sz="1050" dirty="0">
              <a:latin typeface="Meiryo UI" pitchFamily="50" charset="-128"/>
              <a:ea typeface="Meiryo UI" pitchFamily="50" charset="-128"/>
              <a:cs typeface="Meiryo UI" pitchFamily="50" charset="-128"/>
            </a:endParaRPr>
          </a:p>
        </p:txBody>
      </p:sp>
      <p:sp>
        <p:nvSpPr>
          <p:cNvPr id="27" name="テキスト ボックス 2"/>
          <p:cNvSpPr txBox="1">
            <a:spLocks noChangeArrowheads="1"/>
          </p:cNvSpPr>
          <p:nvPr/>
        </p:nvSpPr>
        <p:spPr bwMode="auto">
          <a:xfrm>
            <a:off x="5120251" y="5115199"/>
            <a:ext cx="4414757" cy="889795"/>
          </a:xfrm>
          <a:prstGeom prst="rect">
            <a:avLst/>
          </a:prstGeom>
          <a:noFill/>
          <a:ln w="9525">
            <a:noFill/>
            <a:miter lim="800000"/>
            <a:headEnd/>
            <a:tailEnd/>
          </a:ln>
        </p:spPr>
        <p:txBody>
          <a:bodyPr rot="0" vert="horz" wrap="square" lIns="91440" tIns="45720" rIns="91440" bIns="45720" anchor="t" anchorCtr="0">
            <a:spAutoFit/>
          </a:bodyPr>
          <a:lstStyle/>
          <a:p>
            <a:pPr marL="92075" indent="-92075">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① 技術提案申込書を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事務局にメール送信</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② 技術</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提案申込書の簡単な審査を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行い、審査</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結果を提案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企業に通知</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③ 提案先パートナー企業に技術提案申込書を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送付</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④ パートナー企業からの技術提案に対する関心の有無</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を連絡</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
          <p:cNvSpPr txBox="1">
            <a:spLocks noChangeArrowheads="1"/>
          </p:cNvSpPr>
          <p:nvPr/>
        </p:nvSpPr>
        <p:spPr bwMode="auto">
          <a:xfrm>
            <a:off x="5119070" y="2260569"/>
            <a:ext cx="2849586" cy="400110"/>
          </a:xfrm>
          <a:prstGeom prst="rect">
            <a:avLst/>
          </a:prstGeom>
          <a:noFill/>
          <a:ln w="9525">
            <a:noFill/>
            <a:miter lim="800000"/>
            <a:headEnd/>
            <a:tailEnd/>
          </a:ln>
        </p:spPr>
        <p:txBody>
          <a:bodyPr rot="0" vert="horz" wrap="square" lIns="91440" tIns="45720" rIns="91440" bIns="45720" anchor="t" anchorCtr="0">
            <a:spAutoFit/>
          </a:bodyPr>
          <a:lstStyle/>
          <a:p>
            <a:pPr marL="92075" indent="-92075"/>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シーズとは本来種子のことで、開発･保有している技術やアイデアのこと。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871671" y="2078186"/>
            <a:ext cx="1594062" cy="621594"/>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パートナー企業数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itchFamily="50" charset="-128"/>
                <a:ea typeface="Meiryo UI" pitchFamily="50" charset="-128"/>
                <a:cs typeface="Meiryo UI" pitchFamily="50" charset="-128"/>
              </a:rPr>
              <a:t>　・マッチング</a:t>
            </a:r>
            <a:r>
              <a:rPr lang="ja-JP" altLang="en-US" sz="1050" dirty="0" smtClean="0">
                <a:solidFill>
                  <a:schemeClr val="tx1"/>
                </a:solidFill>
                <a:latin typeface="Meiryo UI" pitchFamily="50" charset="-128"/>
                <a:ea typeface="Meiryo UI" pitchFamily="50" charset="-128"/>
                <a:cs typeface="Meiryo UI" pitchFamily="50" charset="-128"/>
              </a:rPr>
              <a:t>件数</a:t>
            </a:r>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51</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4973" y="3038367"/>
            <a:ext cx="4602464" cy="2075621"/>
          </a:xfrm>
          <a:prstGeom prst="rect">
            <a:avLst/>
          </a:prstGeom>
        </p:spPr>
      </p:pic>
      <p:sp>
        <p:nvSpPr>
          <p:cNvPr id="26" name="テキスト ボックス 25"/>
          <p:cNvSpPr txBox="1"/>
          <p:nvPr/>
        </p:nvSpPr>
        <p:spPr>
          <a:xfrm>
            <a:off x="4385634" y="-27384"/>
            <a:ext cx="3807726" cy="502702"/>
          </a:xfrm>
          <a:prstGeom prst="rect">
            <a:avLst/>
          </a:prstGeom>
          <a:solidFill>
            <a:srgbClr val="00B0F0"/>
          </a:solidFill>
        </p:spPr>
        <p:txBody>
          <a:bodyPr wrap="square" rtlCol="0">
            <a:spAutoFit/>
          </a:bodyPr>
          <a:lstStyle/>
          <a:p>
            <a:pPr lvl="0" algn="just">
              <a:lnSpc>
                <a:spcPts val="1600"/>
              </a:lnSpc>
            </a:pPr>
            <a:r>
              <a:rPr lang="ja-JP" altLang="en-US" sz="1400" dirty="0" smtClean="0">
                <a:solidFill>
                  <a:schemeClr val="bg1"/>
                </a:solidFill>
                <a:ea typeface="HGP創英角ｺﾞｼｯｸUB" pitchFamily="50" charset="-128"/>
                <a:cs typeface="ＭＳ Ｐゴシック" charset="-128"/>
              </a:rPr>
              <a:t>～住宅・建築物の省エネ化～</a:t>
            </a:r>
            <a:endParaRPr lang="en-US" altLang="ja-JP" sz="1400" dirty="0" smtClean="0">
              <a:solidFill>
                <a:schemeClr val="bg1"/>
              </a:solidFill>
              <a:ea typeface="HGP創英角ｺﾞｼｯｸUB" pitchFamily="50" charset="-128"/>
              <a:cs typeface="ＭＳ Ｐゴシック" charset="-128"/>
            </a:endParaRPr>
          </a:p>
          <a:p>
            <a:pPr lvl="0" algn="just">
              <a:lnSpc>
                <a:spcPts val="1600"/>
              </a:lnSpc>
            </a:pPr>
            <a:r>
              <a:rPr lang="ja-JP" altLang="en-US" sz="1400" dirty="0" smtClean="0">
                <a:solidFill>
                  <a:schemeClr val="bg1"/>
                </a:solidFill>
                <a:ea typeface="HGP創英角ｺﾞｼｯｸUB" pitchFamily="50" charset="-128"/>
                <a:cs typeface="ＭＳ Ｐゴシック" charset="-128"/>
              </a:rPr>
              <a:t>～省エネ機器・設備の導入促進～</a:t>
            </a:r>
            <a:endParaRPr lang="ja-JP" altLang="en-US" sz="1400" dirty="0">
              <a:solidFill>
                <a:schemeClr val="bg1"/>
              </a:solidFill>
              <a:ea typeface="HGP創英角ｺﾞｼｯｸUB" pitchFamily="50" charset="-128"/>
              <a:cs typeface="ＭＳ Ｐゴシック" charset="-128"/>
            </a:endParaRPr>
          </a:p>
        </p:txBody>
      </p:sp>
      <p:sp>
        <p:nvSpPr>
          <p:cNvPr id="32" name="角丸四角形 31"/>
          <p:cNvSpPr/>
          <p:nvPr/>
        </p:nvSpPr>
        <p:spPr>
          <a:xfrm>
            <a:off x="160175" y="562712"/>
            <a:ext cx="4576801"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角丸四角形 32"/>
          <p:cNvSpPr/>
          <p:nvPr/>
        </p:nvSpPr>
        <p:spPr>
          <a:xfrm>
            <a:off x="344488" y="692697"/>
            <a:ext cx="2971918"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大阪市エコ住宅普及促進事業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2669425" y="1116247"/>
            <a:ext cx="2011769"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10,448</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35" name="テキスト ボックス 34"/>
          <p:cNvSpPr txBox="1"/>
          <p:nvPr/>
        </p:nvSpPr>
        <p:spPr>
          <a:xfrm>
            <a:off x="339687" y="1382184"/>
            <a:ext cx="4121073" cy="892552"/>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◆省エネ・省</a:t>
            </a:r>
            <a:r>
              <a:rPr lang="en-US" altLang="ja-JP" sz="1300" dirty="0" smtClean="0">
                <a:solidFill>
                  <a:prstClr val="black"/>
                </a:solidFill>
                <a:latin typeface="Meiryo UI" pitchFamily="50" charset="-128"/>
                <a:ea typeface="Meiryo UI" pitchFamily="50" charset="-128"/>
                <a:cs typeface="Meiryo UI" pitchFamily="50" charset="-128"/>
              </a:rPr>
              <a:t>CO2</a:t>
            </a:r>
            <a:r>
              <a:rPr lang="ja-JP" altLang="en-US" sz="1300" dirty="0" smtClean="0">
                <a:solidFill>
                  <a:prstClr val="black"/>
                </a:solidFill>
                <a:latin typeface="Meiryo UI" pitchFamily="50" charset="-128"/>
                <a:ea typeface="Meiryo UI" pitchFamily="50" charset="-128"/>
                <a:cs typeface="Meiryo UI" pitchFamily="50" charset="-128"/>
              </a:rPr>
              <a:t>住宅の普及を促進するため、断熱性能の向上、創エネ設備等の設置など一定の基準を満たす住宅の建築計画</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戸建・集合</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を認定するとともに、その情報を広く発信します。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36" name="テキスト ボックス 35"/>
          <p:cNvSpPr txBox="1"/>
          <p:nvPr/>
        </p:nvSpPr>
        <p:spPr>
          <a:xfrm>
            <a:off x="416496" y="2348880"/>
            <a:ext cx="2520280" cy="507831"/>
          </a:xfrm>
          <a:prstGeom prst="rect">
            <a:avLst/>
          </a:prstGeom>
          <a:noFill/>
        </p:spPr>
        <p:txBody>
          <a:bodyPr wrap="square" rtlCol="0">
            <a:spAutoFit/>
          </a:bodyPr>
          <a:lstStyle/>
          <a:p>
            <a:pPr marL="87313" indent="-87313"/>
            <a:r>
              <a:rPr lang="en-US" altLang="ja-JP" sz="900" dirty="0" smtClean="0">
                <a:solidFill>
                  <a:prstClr val="black"/>
                </a:solidFill>
              </a:rPr>
              <a:t>※H25</a:t>
            </a:r>
            <a:r>
              <a:rPr lang="ja-JP" altLang="ja-JP" sz="900" dirty="0" smtClean="0">
                <a:solidFill>
                  <a:prstClr val="black"/>
                </a:solidFill>
              </a:rPr>
              <a:t>年度</a:t>
            </a:r>
            <a:r>
              <a:rPr lang="ja-JP" altLang="en-US" sz="900" dirty="0" smtClean="0">
                <a:solidFill>
                  <a:prstClr val="black"/>
                </a:solidFill>
              </a:rPr>
              <a:t>まで</a:t>
            </a:r>
            <a:r>
              <a:rPr lang="ja-JP" altLang="ja-JP" sz="900" dirty="0" smtClean="0">
                <a:solidFill>
                  <a:prstClr val="black"/>
                </a:solidFill>
              </a:rPr>
              <a:t>に</a:t>
            </a:r>
            <a:r>
              <a:rPr lang="ja-JP" altLang="en-US" sz="900" dirty="0" smtClean="0">
                <a:solidFill>
                  <a:prstClr val="black"/>
                </a:solidFill>
              </a:rPr>
              <a:t>計画</a:t>
            </a:r>
            <a:r>
              <a:rPr lang="ja-JP" altLang="ja-JP" sz="900" dirty="0" smtClean="0">
                <a:solidFill>
                  <a:prstClr val="black"/>
                </a:solidFill>
              </a:rPr>
              <a:t>認定を受けた住宅の</a:t>
            </a:r>
            <a:endParaRPr lang="en-US" altLang="ja-JP" sz="900" dirty="0" smtClean="0">
              <a:solidFill>
                <a:prstClr val="black"/>
              </a:solidFill>
            </a:endParaRPr>
          </a:p>
          <a:p>
            <a:pPr marL="87313" indent="-87313"/>
            <a:r>
              <a:rPr lang="ja-JP" altLang="ja-JP" sz="900" dirty="0" smtClean="0">
                <a:solidFill>
                  <a:prstClr val="black"/>
                </a:solidFill>
              </a:rPr>
              <a:t>購入等にかかる住宅ローンに対して、</a:t>
            </a:r>
            <a:r>
              <a:rPr lang="en-US" altLang="ja-JP" sz="900" dirty="0" smtClean="0">
                <a:solidFill>
                  <a:prstClr val="black"/>
                </a:solidFill>
              </a:rPr>
              <a:t>5</a:t>
            </a:r>
            <a:r>
              <a:rPr lang="ja-JP" altLang="ja-JP" sz="900" dirty="0" smtClean="0">
                <a:solidFill>
                  <a:prstClr val="black"/>
                </a:solidFill>
              </a:rPr>
              <a:t>年間の</a:t>
            </a:r>
            <a:endParaRPr lang="en-US" altLang="ja-JP" sz="900" dirty="0" smtClean="0">
              <a:solidFill>
                <a:prstClr val="black"/>
              </a:solidFill>
            </a:endParaRPr>
          </a:p>
          <a:p>
            <a:pPr marL="87313" indent="-87313"/>
            <a:r>
              <a:rPr lang="ja-JP" altLang="ja-JP" sz="900" dirty="0" smtClean="0">
                <a:solidFill>
                  <a:prstClr val="black"/>
                </a:solidFill>
              </a:rPr>
              <a:t>利子補給を行っています。</a:t>
            </a:r>
            <a:endParaRPr lang="en-US" altLang="ja-JP" sz="900" dirty="0" smtClean="0">
              <a:solidFill>
                <a:prstClr val="black"/>
              </a:solidFill>
              <a:latin typeface="Meiryo UI" pitchFamily="50" charset="-128"/>
              <a:ea typeface="Meiryo UI" pitchFamily="50" charset="-128"/>
              <a:cs typeface="Meiryo UI" pitchFamily="50" charset="-128"/>
            </a:endParaRPr>
          </a:p>
        </p:txBody>
      </p:sp>
      <p:sp>
        <p:nvSpPr>
          <p:cNvPr id="37" name="正方形/長方形 36"/>
          <p:cNvSpPr/>
          <p:nvPr/>
        </p:nvSpPr>
        <p:spPr>
          <a:xfrm>
            <a:off x="2931975" y="2204864"/>
            <a:ext cx="1588977" cy="64807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年度までの実績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・計画認定住宅戸数</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2,920</a:t>
            </a:r>
            <a:r>
              <a:rPr lang="ja-JP" altLang="en-US" sz="1050" dirty="0" smtClean="0">
                <a:solidFill>
                  <a:schemeClr val="tx1"/>
                </a:solidFill>
                <a:latin typeface="Meiryo UI" pitchFamily="50" charset="-128"/>
                <a:ea typeface="Meiryo UI" pitchFamily="50" charset="-128"/>
                <a:cs typeface="Meiryo UI" pitchFamily="50" charset="-128"/>
              </a:rPr>
              <a:t>戸</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38" name="図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23" y="2997927"/>
            <a:ext cx="4308044" cy="3480146"/>
          </a:xfrm>
          <a:prstGeom prst="rect">
            <a:avLst/>
          </a:prstGeom>
        </p:spPr>
      </p:pic>
    </p:spTree>
    <p:extLst>
      <p:ext uri="{BB962C8B-B14F-4D97-AF65-F5344CB8AC3E}">
        <p14:creationId xmlns:p14="http://schemas.microsoft.com/office/powerpoint/2010/main" val="4270313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38171" y="620689"/>
            <a:ext cx="9659753" cy="2040624"/>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a:t>
            </a:r>
            <a:r>
              <a:rPr lang="ja-JP" altLang="en-US" sz="1400" dirty="0" smtClean="0">
                <a:solidFill>
                  <a:prstClr val="white"/>
                </a:solidFill>
                <a:latin typeface="Calibri"/>
                <a:ea typeface="HGP創英角ｺﾞｼｯｸUB" pitchFamily="50" charset="-128"/>
                <a:cs typeface="ＭＳ Ｐゴシック" charset="-128"/>
              </a:rPr>
              <a:t>エネ機器・設備の導入促進～</a:t>
            </a:r>
            <a:endParaRPr lang="ja-JP" altLang="en-US" sz="3200" dirty="0">
              <a:solidFill>
                <a:prstClr val="white"/>
              </a:solidFill>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30</a:t>
            </a:r>
            <a:endParaRPr lang="ja-JP" altLang="en-US" b="1" dirty="0">
              <a:solidFill>
                <a:prstClr val="white"/>
              </a:solidFill>
            </a:endParaRPr>
          </a:p>
        </p:txBody>
      </p:sp>
      <p:sp>
        <p:nvSpPr>
          <p:cNvPr id="36" name="角丸四角形 35"/>
          <p:cNvSpPr/>
          <p:nvPr/>
        </p:nvSpPr>
        <p:spPr>
          <a:xfrm>
            <a:off x="5241032" y="2975564"/>
            <a:ext cx="3153570"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schemeClr val="tx1"/>
                </a:solidFill>
                <a:latin typeface="Meiryo UI" pitchFamily="50" charset="-128"/>
                <a:ea typeface="Meiryo UI" pitchFamily="50" charset="-128"/>
                <a:cs typeface="Meiryo UI" pitchFamily="50" charset="-128"/>
              </a:rPr>
              <a:t>ATC</a:t>
            </a:r>
            <a:r>
              <a:rPr lang="ja-JP" altLang="en-US" sz="1600" b="1" dirty="0" smtClean="0">
                <a:solidFill>
                  <a:schemeClr val="tx1"/>
                </a:solidFill>
                <a:latin typeface="Meiryo UI" pitchFamily="50" charset="-128"/>
                <a:ea typeface="Meiryo UI" pitchFamily="50" charset="-128"/>
                <a:cs typeface="Meiryo UI" pitchFamily="50" charset="-128"/>
              </a:rPr>
              <a:t>グリーンエコプラザの運営等</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0" name="テキスト ボックス 39"/>
          <p:cNvSpPr txBox="1"/>
          <p:nvPr/>
        </p:nvSpPr>
        <p:spPr>
          <a:xfrm>
            <a:off x="8413902" y="3106094"/>
            <a:ext cx="813228" cy="191857"/>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94799" y="720677"/>
            <a:ext cx="2816891"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環境技術コーディネート事業</a:t>
            </a:r>
          </a:p>
        </p:txBody>
      </p:sp>
      <p:sp>
        <p:nvSpPr>
          <p:cNvPr id="31" name="テキスト ボックス 30"/>
          <p:cNvSpPr txBox="1"/>
          <p:nvPr/>
        </p:nvSpPr>
        <p:spPr>
          <a:xfrm>
            <a:off x="312064" y="1177677"/>
            <a:ext cx="5065154"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◆大阪の中小・ベンチャー</a:t>
            </a:r>
            <a:r>
              <a:rPr lang="ja-JP" altLang="en-US" sz="1300" dirty="0" smtClean="0">
                <a:latin typeface="Meiryo UI" pitchFamily="50" charset="-128"/>
                <a:ea typeface="Meiryo UI" pitchFamily="50" charset="-128"/>
                <a:cs typeface="Meiryo UI" pitchFamily="50" charset="-128"/>
              </a:rPr>
              <a:t>企業</a:t>
            </a:r>
            <a:r>
              <a:rPr lang="ja-JP" altLang="en-US" sz="1300" dirty="0">
                <a:latin typeface="Meiryo UI" pitchFamily="50" charset="-128"/>
                <a:ea typeface="Meiryo UI" pitchFamily="50" charset="-128"/>
                <a:cs typeface="Meiryo UI" pitchFamily="50" charset="-128"/>
              </a:rPr>
              <a:t>に</a:t>
            </a:r>
            <a:r>
              <a:rPr lang="ja-JP" altLang="en-US" sz="1300" dirty="0" smtClean="0">
                <a:latin typeface="Meiryo UI" pitchFamily="50" charset="-128"/>
                <a:ea typeface="Meiryo UI" pitchFamily="50" charset="-128"/>
                <a:cs typeface="Meiryo UI" pitchFamily="50" charset="-128"/>
              </a:rPr>
              <a:t>よる優れた環境技術・製品を技術評価し、高い評価を受けたものに対し「おおさかエコテック」の称号を授与し、ホームページ</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メールマガジンやセミナー・展示会等を通じその普及</a:t>
            </a:r>
            <a:r>
              <a:rPr lang="ja-JP" altLang="en-US" sz="1300" dirty="0">
                <a:latin typeface="Meiryo UI" pitchFamily="50" charset="-128"/>
                <a:ea typeface="Meiryo UI" pitchFamily="50" charset="-128"/>
                <a:cs typeface="Meiryo UI" pitchFamily="50" charset="-128"/>
              </a:rPr>
              <a:t>を支援します。</a:t>
            </a:r>
          </a:p>
        </p:txBody>
      </p:sp>
      <p:sp>
        <p:nvSpPr>
          <p:cNvPr id="43" name="Text Box 5"/>
          <p:cNvSpPr txBox="1">
            <a:spLocks noChangeArrowheads="1"/>
          </p:cNvSpPr>
          <p:nvPr/>
        </p:nvSpPr>
        <p:spPr bwMode="auto">
          <a:xfrm>
            <a:off x="8121925" y="2039190"/>
            <a:ext cx="1327673" cy="595133"/>
          </a:xfrm>
          <a:prstGeom prst="rect">
            <a:avLst/>
          </a:prstGeom>
          <a:noFill/>
          <a:ln>
            <a:noFill/>
          </a:ln>
          <a:extLst/>
        </p:spPr>
        <p:txBody>
          <a:bodyPr vert="horz" wrap="square" lIns="0" tIns="0" rIns="0" bIns="0" numCol="1" anchor="t" anchorCtr="0" compatLnSpc="1">
            <a:prstTxWarp prst="textNoShape">
              <a:avLst/>
            </a:prstTxWarp>
          </a:bodyPr>
          <a:lstStyle/>
          <a:p>
            <a:pPr algn="ctr" fontAlgn="base">
              <a:lnSpc>
                <a:spcPct val="80000"/>
              </a:lnSpc>
              <a:spcBef>
                <a:spcPct val="0"/>
              </a:spcBef>
              <a:spcAft>
                <a:spcPct val="0"/>
              </a:spcAft>
            </a:pPr>
            <a:r>
              <a:rPr lang="ja-JP" altLang="en-US" sz="800" dirty="0" smtClean="0">
                <a:latin typeface="ＭＳ ゴシック" pitchFamily="49" charset="-128"/>
                <a:ea typeface="ＭＳ ゴシック" pitchFamily="49" charset="-128"/>
                <a:cs typeface="ＭＳ Ｐゴシック" pitchFamily="50" charset="-128"/>
              </a:rPr>
              <a:t>おおさかエコテック</a:t>
            </a:r>
            <a:endParaRPr lang="en-US" altLang="ja-JP" sz="800" dirty="0" smtClean="0">
              <a:latin typeface="ＭＳ ゴシック" pitchFamily="49" charset="-128"/>
              <a:ea typeface="ＭＳ ゴシック" pitchFamily="49" charset="-128"/>
              <a:cs typeface="ＭＳ Ｐゴシック" pitchFamily="50" charset="-128"/>
            </a:endParaRPr>
          </a:p>
          <a:p>
            <a:pPr algn="ctr" fontAlgn="base">
              <a:lnSpc>
                <a:spcPct val="80000"/>
              </a:lnSpc>
              <a:spcBef>
                <a:spcPct val="0"/>
              </a:spcBef>
              <a:spcAft>
                <a:spcPct val="0"/>
              </a:spcAft>
            </a:pPr>
            <a:r>
              <a:rPr lang="ja-JP" altLang="en-US" sz="800" dirty="0" smtClean="0">
                <a:latin typeface="ＭＳ ゴシック" pitchFamily="49" charset="-128"/>
                <a:ea typeface="ＭＳ ゴシック" pitchFamily="49" charset="-128"/>
                <a:cs typeface="ＭＳ Ｐゴシック" pitchFamily="50" charset="-128"/>
              </a:rPr>
              <a:t>　ロゴマーク</a:t>
            </a:r>
          </a:p>
          <a:p>
            <a:pPr algn="just" fontAlgn="base">
              <a:spcBef>
                <a:spcPct val="0"/>
              </a:spcBef>
              <a:spcAft>
                <a:spcPct val="0"/>
              </a:spcAft>
            </a:pPr>
            <a:r>
              <a:rPr lang="ja-JP" altLang="en-US" sz="700" dirty="0" smtClean="0">
                <a:latin typeface="ＭＳ ゴシック" pitchFamily="49" charset="-128"/>
                <a:ea typeface="ＭＳ ゴシック" pitchFamily="49" charset="-128"/>
                <a:cs typeface="ＭＳ Ｐゴシック" pitchFamily="50" charset="-128"/>
              </a:rPr>
              <a:t>このロゴマークは、高い評価を受けた環境技術・製品に使用が認められます。</a:t>
            </a:r>
            <a:endParaRPr lang="ja-JP" altLang="en-US" dirty="0" smtClean="0">
              <a:latin typeface="Arial" pitchFamily="34" charset="0"/>
              <a:cs typeface="ＭＳ Ｐゴシック" pitchFamily="50" charset="-128"/>
            </a:endParaRPr>
          </a:p>
        </p:txBody>
      </p:sp>
      <p:sp>
        <p:nvSpPr>
          <p:cNvPr id="45" name="テキスト ボックス 44"/>
          <p:cNvSpPr txBox="1"/>
          <p:nvPr/>
        </p:nvSpPr>
        <p:spPr>
          <a:xfrm>
            <a:off x="2931941" y="815494"/>
            <a:ext cx="2571509" cy="184666"/>
          </a:xfrm>
          <a:prstGeom prst="rect">
            <a:avLst/>
          </a:prstGeom>
          <a:noFill/>
        </p:spPr>
        <p:txBody>
          <a:bodyPr wrap="square" lIns="0" tIns="0" rIns="0" bIns="0" rtlCol="0" anchor="ctr" anchorCtr="1">
            <a:spAutoFit/>
          </a:bodyPr>
          <a:lstStyle/>
          <a:p>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2,904</a:t>
            </a:r>
            <a:r>
              <a:rPr lang="zh-TW" altLang="en-US" sz="1200" dirty="0" smtClean="0">
                <a:latin typeface="Meiryo UI" pitchFamily="50" charset="-128"/>
                <a:ea typeface="Meiryo UI" pitchFamily="50" charset="-128"/>
                <a:cs typeface="Meiryo UI" pitchFamily="50" charset="-128"/>
              </a:rPr>
              <a:t>千円</a:t>
            </a:r>
            <a:r>
              <a:rPr lang="zh-TW" altLang="en-US" sz="1100" dirty="0" smtClean="0">
                <a:latin typeface="Meiryo UI" pitchFamily="50" charset="-128"/>
                <a:ea typeface="Meiryo UI" pitchFamily="50" charset="-128"/>
                <a:cs typeface="Meiryo UI" pitchFamily="50" charset="-128"/>
              </a:rPr>
              <a:t>）</a:t>
            </a:r>
            <a:endParaRPr lang="ja-JP" altLang="en-US" sz="1100" dirty="0">
              <a:latin typeface="Meiryo UI" pitchFamily="50" charset="-128"/>
              <a:ea typeface="Meiryo UI" pitchFamily="50" charset="-128"/>
              <a:cs typeface="Meiryo UI" pitchFamily="50" charset="-128"/>
            </a:endParaRPr>
          </a:p>
        </p:txBody>
      </p:sp>
      <p:sp>
        <p:nvSpPr>
          <p:cNvPr id="46" name="正方形/長方形 45"/>
          <p:cNvSpPr/>
          <p:nvPr/>
        </p:nvSpPr>
        <p:spPr>
          <a:xfrm>
            <a:off x="5474565" y="1587684"/>
            <a:ext cx="2250068" cy="79712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 </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・おおさか</a:t>
            </a:r>
            <a:r>
              <a:rPr lang="ja-JP" altLang="en-US" sz="1050" dirty="0">
                <a:solidFill>
                  <a:schemeClr val="tx1"/>
                </a:solidFill>
                <a:latin typeface="Meiryo UI" pitchFamily="50" charset="-128"/>
                <a:ea typeface="Meiryo UI" pitchFamily="50" charset="-128"/>
                <a:cs typeface="Meiryo UI" pitchFamily="50" charset="-128"/>
              </a:rPr>
              <a:t>エコテック技術</a:t>
            </a:r>
            <a:r>
              <a:rPr lang="ja-JP" altLang="en-US" sz="1050" dirty="0" smtClean="0">
                <a:solidFill>
                  <a:schemeClr val="tx1"/>
                </a:solidFill>
                <a:latin typeface="Meiryo UI" pitchFamily="50" charset="-128"/>
                <a:ea typeface="Meiryo UI" pitchFamily="50" charset="-128"/>
                <a:cs typeface="Meiryo UI" pitchFamily="50" charset="-128"/>
              </a:rPr>
              <a:t>選定：</a:t>
            </a:r>
            <a:r>
              <a:rPr lang="en-US" altLang="ja-JP" sz="1050" dirty="0">
                <a:solidFill>
                  <a:schemeClr val="tx1"/>
                </a:solidFill>
                <a:latin typeface="Meiryo UI" pitchFamily="50" charset="-128"/>
                <a:ea typeface="Meiryo UI" pitchFamily="50" charset="-128"/>
                <a:cs typeface="Meiryo UI" pitchFamily="50" charset="-128"/>
              </a:rPr>
              <a:t>4</a:t>
            </a:r>
            <a:r>
              <a:rPr lang="ja-JP" altLang="en-US" sz="1050" dirty="0" smtClean="0">
                <a:solidFill>
                  <a:schemeClr val="tx1"/>
                </a:solidFill>
                <a:latin typeface="Meiryo UI" pitchFamily="50" charset="-128"/>
                <a:ea typeface="Meiryo UI" pitchFamily="50" charset="-128"/>
                <a:cs typeface="Meiryo UI" pitchFamily="50" charset="-128"/>
              </a:rPr>
              <a:t>件</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・セミナー</a:t>
            </a:r>
            <a:r>
              <a:rPr lang="ja-JP" altLang="en-US" sz="1050" dirty="0">
                <a:solidFill>
                  <a:schemeClr val="tx1"/>
                </a:solidFill>
                <a:latin typeface="Meiryo UI" pitchFamily="50" charset="-128"/>
                <a:ea typeface="Meiryo UI" pitchFamily="50" charset="-128"/>
                <a:cs typeface="Meiryo UI" pitchFamily="50" charset="-128"/>
              </a:rPr>
              <a:t>開催・展示会出展</a:t>
            </a:r>
            <a:r>
              <a:rPr lang="ja-JP" altLang="en-US" sz="1050" dirty="0" smtClean="0">
                <a:solidFill>
                  <a:schemeClr val="tx1"/>
                </a:solidFill>
                <a:latin typeface="Meiryo UI" pitchFamily="50" charset="-128"/>
                <a:ea typeface="Meiryo UI" pitchFamily="50" charset="-128"/>
                <a:cs typeface="Meiryo UI" pitchFamily="50" charset="-128"/>
              </a:rPr>
              <a:t>等：</a:t>
            </a:r>
            <a:r>
              <a:rPr lang="en-US" altLang="ja-JP" sz="1050" dirty="0">
                <a:solidFill>
                  <a:schemeClr val="tx1"/>
                </a:solidFill>
                <a:latin typeface="Meiryo UI" pitchFamily="50" charset="-128"/>
                <a:ea typeface="Meiryo UI" pitchFamily="50" charset="-128"/>
                <a:cs typeface="Meiryo UI" pitchFamily="50" charset="-128"/>
              </a:rPr>
              <a:t>7</a:t>
            </a:r>
            <a:r>
              <a:rPr lang="ja-JP" altLang="en-US" sz="1050" dirty="0" smtClean="0">
                <a:solidFill>
                  <a:schemeClr val="tx1"/>
                </a:solidFill>
                <a:latin typeface="Meiryo UI" pitchFamily="50" charset="-128"/>
                <a:ea typeface="Meiryo UI" pitchFamily="50" charset="-128"/>
                <a:cs typeface="Meiryo UI" pitchFamily="50" charset="-128"/>
              </a:rPr>
              <a:t>回</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・メールマガジン</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発行：</a:t>
            </a:r>
            <a:r>
              <a:rPr lang="en-US" altLang="ja-JP" sz="1050" dirty="0" smtClean="0">
                <a:solidFill>
                  <a:schemeClr val="tx1"/>
                </a:solidFill>
                <a:latin typeface="Meiryo UI" pitchFamily="50" charset="-128"/>
                <a:ea typeface="Meiryo UI" pitchFamily="50" charset="-128"/>
                <a:cs typeface="Meiryo UI" pitchFamily="50" charset="-128"/>
              </a:rPr>
              <a:t>25</a:t>
            </a:r>
            <a:r>
              <a:rPr lang="ja-JP" altLang="en-US" sz="1050" dirty="0" smtClean="0">
                <a:solidFill>
                  <a:schemeClr val="tx1"/>
                </a:solidFill>
                <a:latin typeface="Meiryo UI" pitchFamily="50" charset="-128"/>
                <a:ea typeface="Meiryo UI" pitchFamily="50" charset="-128"/>
                <a:cs typeface="Meiryo UI" pitchFamily="50" charset="-128"/>
              </a:rPr>
              <a:t>件</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48" name="テキスト ボックス 47"/>
          <p:cNvSpPr txBox="1"/>
          <p:nvPr/>
        </p:nvSpPr>
        <p:spPr>
          <a:xfrm>
            <a:off x="3676616" y="6098488"/>
            <a:ext cx="1224136" cy="246221"/>
          </a:xfrm>
          <a:prstGeom prst="rect">
            <a:avLst/>
          </a:prstGeom>
          <a:noFill/>
        </p:spPr>
        <p:txBody>
          <a:bodyPr wrap="square" rtlCol="0">
            <a:spAutoFit/>
          </a:bodyPr>
          <a:lstStyle/>
          <a:p>
            <a:pPr marL="87313" indent="-87313" algn="ctr"/>
            <a:r>
              <a:rPr lang="ja-JP" altLang="en-US" sz="1000" dirty="0" smtClean="0">
                <a:latin typeface="Meiryo UI" pitchFamily="50" charset="-128"/>
                <a:ea typeface="Meiryo UI" pitchFamily="50" charset="-128"/>
                <a:cs typeface="Meiryo UI" pitchFamily="50" charset="-128"/>
              </a:rPr>
              <a:t>大阪産業創造館</a:t>
            </a:r>
            <a:endParaRPr lang="ja-JP" altLang="en-US" sz="1000" dirty="0">
              <a:latin typeface="Meiryo UI" pitchFamily="50" charset="-128"/>
              <a:ea typeface="Meiryo UI" pitchFamily="50" charset="-128"/>
              <a:cs typeface="Meiryo UI" pitchFamily="50" charset="-128"/>
            </a:endParaRPr>
          </a:p>
        </p:txBody>
      </p:sp>
      <p:sp>
        <p:nvSpPr>
          <p:cNvPr id="49" name="テキスト ボックス 48"/>
          <p:cNvSpPr txBox="1"/>
          <p:nvPr/>
        </p:nvSpPr>
        <p:spPr>
          <a:xfrm>
            <a:off x="8210776" y="6094442"/>
            <a:ext cx="1368152" cy="246221"/>
          </a:xfrm>
          <a:prstGeom prst="rect">
            <a:avLst/>
          </a:prstGeom>
          <a:noFill/>
        </p:spPr>
        <p:txBody>
          <a:bodyPr wrap="square" rtlCol="0">
            <a:spAutoFit/>
          </a:bodyPr>
          <a:lstStyle/>
          <a:p>
            <a:pPr marL="87313" indent="-87313" algn="ctr"/>
            <a:r>
              <a:rPr lang="en-US" altLang="ja-JP" sz="1000" dirty="0" smtClean="0">
                <a:latin typeface="Meiryo UI" pitchFamily="50" charset="-128"/>
                <a:ea typeface="Meiryo UI" pitchFamily="50" charset="-128"/>
                <a:cs typeface="Meiryo UI" pitchFamily="50" charset="-128"/>
              </a:rPr>
              <a:t>ATC</a:t>
            </a:r>
            <a:r>
              <a:rPr lang="ja-JP" altLang="en-US" sz="1000" dirty="0" smtClean="0">
                <a:latin typeface="Meiryo UI" pitchFamily="50" charset="-128"/>
                <a:ea typeface="Meiryo UI" pitchFamily="50" charset="-128"/>
                <a:cs typeface="Meiryo UI" pitchFamily="50" charset="-128"/>
              </a:rPr>
              <a:t>グリーンエコプラザ</a:t>
            </a:r>
            <a:endParaRPr lang="ja-JP" altLang="en-US" sz="1000" dirty="0">
              <a:latin typeface="Meiryo UI" pitchFamily="50" charset="-128"/>
              <a:ea typeface="Meiryo UI" pitchFamily="50" charset="-128"/>
              <a:cs typeface="Meiryo UI" pitchFamily="50" charset="-128"/>
            </a:endParaRPr>
          </a:p>
        </p:txBody>
      </p:sp>
      <p:sp>
        <p:nvSpPr>
          <p:cNvPr id="35" name="角丸四角形 34"/>
          <p:cNvSpPr/>
          <p:nvPr/>
        </p:nvSpPr>
        <p:spPr>
          <a:xfrm>
            <a:off x="138171" y="2811439"/>
            <a:ext cx="4814829" cy="3692444"/>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4" name="角丸四角形 53"/>
          <p:cNvSpPr/>
          <p:nvPr/>
        </p:nvSpPr>
        <p:spPr>
          <a:xfrm>
            <a:off x="5097016" y="2811439"/>
            <a:ext cx="4700908" cy="3704181"/>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6" name="テキスト ボックス 55"/>
          <p:cNvSpPr txBox="1"/>
          <p:nvPr/>
        </p:nvSpPr>
        <p:spPr>
          <a:xfrm>
            <a:off x="4090970" y="3454486"/>
            <a:ext cx="726681"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41" name="正方形/長方形 40"/>
          <p:cNvSpPr/>
          <p:nvPr/>
        </p:nvSpPr>
        <p:spPr>
          <a:xfrm>
            <a:off x="312064" y="4920057"/>
            <a:ext cx="3323679" cy="72008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・エネルギー管理士など</a:t>
            </a:r>
            <a:r>
              <a:rPr lang="en-US" altLang="ja-JP" sz="1050" dirty="0">
                <a:solidFill>
                  <a:schemeClr val="tx1"/>
                </a:solidFill>
                <a:latin typeface="Meiryo UI" pitchFamily="50" charset="-128"/>
                <a:ea typeface="Meiryo UI" pitchFamily="50" charset="-128"/>
                <a:cs typeface="Meiryo UI" pitchFamily="50" charset="-128"/>
              </a:rPr>
              <a:t>2</a:t>
            </a:r>
            <a:r>
              <a:rPr lang="ja-JP" altLang="en-US" sz="1050" dirty="0" smtClean="0">
                <a:solidFill>
                  <a:schemeClr val="tx1"/>
                </a:solidFill>
                <a:latin typeface="Meiryo UI" pitchFamily="50" charset="-128"/>
                <a:ea typeface="Meiryo UI" pitchFamily="50" charset="-128"/>
                <a:cs typeface="Meiryo UI" pitchFamily="50" charset="-128"/>
              </a:rPr>
              <a:t>名の専門家を配置（経営相談室）</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・省エネ関連セミナーの実施：</a:t>
            </a:r>
            <a:r>
              <a:rPr lang="en-US" altLang="ja-JP" sz="1050" dirty="0" smtClean="0">
                <a:solidFill>
                  <a:schemeClr val="tx1"/>
                </a:solidFill>
                <a:latin typeface="Meiryo UI" pitchFamily="50" charset="-128"/>
                <a:ea typeface="Meiryo UI" pitchFamily="50" charset="-128"/>
                <a:cs typeface="Meiryo UI" pitchFamily="50" charset="-128"/>
              </a:rPr>
              <a:t>1</a:t>
            </a:r>
            <a:r>
              <a:rPr lang="ja-JP" altLang="en-US" sz="1050" dirty="0" smtClean="0">
                <a:solidFill>
                  <a:schemeClr val="tx1"/>
                </a:solidFill>
                <a:latin typeface="Meiryo UI" pitchFamily="50" charset="-128"/>
                <a:ea typeface="Meiryo UI" pitchFamily="50" charset="-128"/>
                <a:cs typeface="Meiryo UI" pitchFamily="50" charset="-128"/>
              </a:rPr>
              <a:t>回（</a:t>
            </a:r>
            <a:r>
              <a:rPr lang="en-US" altLang="ja-JP" sz="1050" dirty="0" smtClean="0">
                <a:solidFill>
                  <a:schemeClr val="tx1"/>
                </a:solidFill>
                <a:latin typeface="Meiryo UI" pitchFamily="50" charset="-128"/>
                <a:ea typeface="Meiryo UI" pitchFamily="50" charset="-128"/>
                <a:cs typeface="Meiryo UI" pitchFamily="50" charset="-128"/>
              </a:rPr>
              <a:t>35</a:t>
            </a:r>
            <a:r>
              <a:rPr lang="ja-JP" altLang="en-US" sz="1050" dirty="0" smtClean="0">
                <a:solidFill>
                  <a:schemeClr val="tx1"/>
                </a:solidFill>
                <a:latin typeface="Meiryo UI" pitchFamily="50" charset="-128"/>
                <a:ea typeface="Meiryo UI" pitchFamily="50" charset="-128"/>
                <a:cs typeface="Meiryo UI" pitchFamily="50" charset="-128"/>
              </a:rPr>
              <a:t>名参加）　</a:t>
            </a:r>
            <a:endParaRPr lang="en-US" altLang="ja-JP" sz="900" dirty="0" smtClean="0">
              <a:solidFill>
                <a:schemeClr val="tx1"/>
              </a:solidFill>
              <a:latin typeface="Meiryo UI" pitchFamily="50" charset="-128"/>
              <a:ea typeface="Meiryo UI" pitchFamily="50" charset="-128"/>
              <a:cs typeface="Meiryo UI" pitchFamily="50" charset="-128"/>
            </a:endParaRPr>
          </a:p>
        </p:txBody>
      </p:sp>
      <p:sp>
        <p:nvSpPr>
          <p:cNvPr id="59" name="正方形/長方形 58"/>
          <p:cNvSpPr/>
          <p:nvPr/>
        </p:nvSpPr>
        <p:spPr>
          <a:xfrm>
            <a:off x="5523525" y="4958405"/>
            <a:ext cx="2448272" cy="108012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・総来場者数 </a:t>
            </a:r>
            <a:r>
              <a:rPr lang="en-US" altLang="ja-JP" sz="1050" dirty="0" smtClean="0">
                <a:solidFill>
                  <a:schemeClr val="tx1"/>
                </a:solidFill>
                <a:latin typeface="Meiryo UI" pitchFamily="50" charset="-128"/>
                <a:ea typeface="Meiryo UI" pitchFamily="50" charset="-128"/>
                <a:cs typeface="Meiryo UI" pitchFamily="50" charset="-128"/>
              </a:rPr>
              <a:t>218,398</a:t>
            </a:r>
            <a:r>
              <a:rPr lang="ja-JP" altLang="en-US" sz="1050" dirty="0" smtClean="0">
                <a:solidFill>
                  <a:schemeClr val="tx1"/>
                </a:solidFill>
                <a:latin typeface="Meiryo UI" pitchFamily="50" charset="-128"/>
                <a:ea typeface="Meiryo UI" pitchFamily="50" charset="-128"/>
                <a:cs typeface="Meiryo UI" pitchFamily="50" charset="-128"/>
              </a:rPr>
              <a:t>人</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・出展企業 </a:t>
            </a:r>
            <a:r>
              <a:rPr lang="en-US" altLang="ja-JP" sz="1050" dirty="0" smtClean="0">
                <a:solidFill>
                  <a:schemeClr val="tx1"/>
                </a:solidFill>
                <a:latin typeface="Meiryo UI" pitchFamily="50" charset="-128"/>
                <a:ea typeface="Meiryo UI" pitchFamily="50" charset="-128"/>
                <a:cs typeface="Meiryo UI" pitchFamily="50" charset="-128"/>
              </a:rPr>
              <a:t>79</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・環境関連ビジネスセミナー </a:t>
            </a:r>
            <a:r>
              <a:rPr lang="en-US" altLang="ja-JP" sz="1050" dirty="0">
                <a:solidFill>
                  <a:schemeClr val="tx1"/>
                </a:solidFill>
                <a:latin typeface="Meiryo UI" pitchFamily="50" charset="-128"/>
                <a:ea typeface="Meiryo UI" pitchFamily="50" charset="-128"/>
                <a:cs typeface="Meiryo UI" pitchFamily="50" charset="-128"/>
              </a:rPr>
              <a:t>46</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602" y="1220608"/>
            <a:ext cx="771525" cy="78105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139" y="4869525"/>
            <a:ext cx="841179" cy="1225195"/>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372" y="4917461"/>
            <a:ext cx="1584960" cy="1188720"/>
          </a:xfrm>
          <a:prstGeom prst="rect">
            <a:avLst/>
          </a:prstGeom>
        </p:spPr>
      </p:pic>
      <p:sp>
        <p:nvSpPr>
          <p:cNvPr id="25" name="テキスト ボックス 32"/>
          <p:cNvSpPr txBox="1"/>
          <p:nvPr/>
        </p:nvSpPr>
        <p:spPr>
          <a:xfrm>
            <a:off x="272480" y="3792159"/>
            <a:ext cx="4392488" cy="89255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dirty="0" smtClean="0">
                <a:latin typeface="Meiryo UI" pitchFamily="50" charset="-128"/>
                <a:ea typeface="Meiryo UI" pitchFamily="50" charset="-128"/>
                <a:cs typeface="Meiryo UI" pitchFamily="50" charset="-128"/>
              </a:rPr>
              <a:t>◆産業創造館において、中小企業向けの経営相談として、エネルギー管理士などの専門家による相談対応（無料）等の実施により、中小企業の省エネに</a:t>
            </a:r>
            <a:r>
              <a:rPr lang="ja-JP" altLang="en-US" sz="1300" dirty="0">
                <a:latin typeface="Meiryo UI" pitchFamily="50" charset="-128"/>
                <a:ea typeface="Meiryo UI" pitchFamily="50" charset="-128"/>
                <a:cs typeface="Meiryo UI" pitchFamily="50" charset="-128"/>
              </a:rPr>
              <a:t>よる</a:t>
            </a:r>
            <a:r>
              <a:rPr lang="ja-JP" altLang="en-US" sz="1300" dirty="0" smtClean="0">
                <a:latin typeface="Meiryo UI" pitchFamily="50" charset="-128"/>
                <a:ea typeface="Meiryo UI" pitchFamily="50" charset="-128"/>
                <a:cs typeface="Meiryo UI" pitchFamily="50" charset="-128"/>
              </a:rPr>
              <a:t>コスト削減の取組みを支援します。</a:t>
            </a:r>
            <a:endParaRPr lang="ja-JP" altLang="en-US" sz="1050" dirty="0">
              <a:latin typeface="Meiryo UI" pitchFamily="50" charset="-128"/>
              <a:ea typeface="Meiryo UI" pitchFamily="50" charset="-128"/>
              <a:cs typeface="Meiryo UI" pitchFamily="50" charset="-128"/>
            </a:endParaRPr>
          </a:p>
        </p:txBody>
      </p:sp>
      <p:sp>
        <p:nvSpPr>
          <p:cNvPr id="26" name="テキスト ボックス 25"/>
          <p:cNvSpPr txBox="1"/>
          <p:nvPr/>
        </p:nvSpPr>
        <p:spPr>
          <a:xfrm>
            <a:off x="5178904" y="3601087"/>
            <a:ext cx="4536504" cy="109260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◆アジア太平洋トレードセンターに環境ビジネス展示場「大阪環境産業振興センター（通称：おおさかＡＴＣグリーンエコプラザ）」を設置し、「環境・エネルギー分野」に</a:t>
            </a:r>
            <a:r>
              <a:rPr lang="ja-JP" altLang="en-US" sz="1300" dirty="0" smtClean="0">
                <a:latin typeface="Meiryo UI" pitchFamily="50" charset="-128"/>
                <a:ea typeface="Meiryo UI" pitchFamily="50" charset="-128"/>
                <a:cs typeface="Meiryo UI" pitchFamily="50" charset="-128"/>
              </a:rPr>
              <a:t>関する企業の関連</a:t>
            </a:r>
            <a:r>
              <a:rPr lang="ja-JP" altLang="en-US" sz="1300" dirty="0">
                <a:latin typeface="Meiryo UI" pitchFamily="50" charset="-128"/>
                <a:ea typeface="Meiryo UI" pitchFamily="50" charset="-128"/>
                <a:cs typeface="Meiryo UI" pitchFamily="50" charset="-128"/>
              </a:rPr>
              <a:t>製品・技術の展示場や</a:t>
            </a:r>
            <a:r>
              <a:rPr lang="ja-JP" altLang="en-US" sz="1300" dirty="0" smtClean="0">
                <a:latin typeface="Meiryo UI" pitchFamily="50" charset="-128"/>
                <a:ea typeface="Meiryo UI" pitchFamily="50" charset="-128"/>
                <a:cs typeface="Meiryo UI" pitchFamily="50" charset="-128"/>
              </a:rPr>
              <a:t>、最新</a:t>
            </a:r>
            <a:r>
              <a:rPr lang="ja-JP" altLang="en-US" sz="1300" dirty="0">
                <a:latin typeface="Meiryo UI" pitchFamily="50" charset="-128"/>
                <a:ea typeface="Meiryo UI" pitchFamily="50" charset="-128"/>
                <a:cs typeface="Meiryo UI" pitchFamily="50" charset="-128"/>
              </a:rPr>
              <a:t>の環境ビジネスの情報を提供することで</a:t>
            </a:r>
            <a:r>
              <a:rPr lang="ja-JP" altLang="en-US" sz="1300" dirty="0" smtClean="0">
                <a:latin typeface="Meiryo UI" pitchFamily="50" charset="-128"/>
                <a:ea typeface="Meiryo UI" pitchFamily="50" charset="-128"/>
                <a:cs typeface="Meiryo UI" pitchFamily="50" charset="-128"/>
              </a:rPr>
              <a:t>、産業</a:t>
            </a:r>
            <a:r>
              <a:rPr lang="ja-JP" altLang="en-US" sz="1300" dirty="0">
                <a:latin typeface="Meiryo UI" pitchFamily="50" charset="-128"/>
                <a:ea typeface="Meiryo UI" pitchFamily="50" charset="-128"/>
                <a:cs typeface="Meiryo UI" pitchFamily="50" charset="-128"/>
              </a:rPr>
              <a:t>の育成・振興を</a:t>
            </a:r>
            <a:r>
              <a:rPr lang="ja-JP" altLang="en-US" sz="1300" dirty="0" smtClean="0">
                <a:latin typeface="Meiryo UI" pitchFamily="50" charset="-128"/>
                <a:ea typeface="Meiryo UI" pitchFamily="50" charset="-128"/>
                <a:cs typeface="Meiryo UI" pitchFamily="50" charset="-128"/>
              </a:rPr>
              <a:t>図ります</a:t>
            </a:r>
            <a:r>
              <a:rPr lang="ja-JP" altLang="en-US" sz="1300" dirty="0">
                <a:latin typeface="Meiryo UI" pitchFamily="50" charset="-128"/>
                <a:ea typeface="Meiryo UI" pitchFamily="50" charset="-128"/>
                <a:cs typeface="Meiryo UI" pitchFamily="50" charset="-128"/>
              </a:rPr>
              <a:t>。</a:t>
            </a:r>
            <a:endParaRPr lang="ja-JP" altLang="en-US" sz="1050" dirty="0">
              <a:latin typeface="Meiryo UI" pitchFamily="50" charset="-128"/>
              <a:ea typeface="Meiryo UI" pitchFamily="50" charset="-128"/>
              <a:cs typeface="Meiryo UI" pitchFamily="50" charset="-128"/>
            </a:endParaRPr>
          </a:p>
        </p:txBody>
      </p:sp>
      <p:sp>
        <p:nvSpPr>
          <p:cNvPr id="28" name="角丸四角形 27"/>
          <p:cNvSpPr/>
          <p:nvPr/>
        </p:nvSpPr>
        <p:spPr>
          <a:xfrm>
            <a:off x="294800" y="2975564"/>
            <a:ext cx="4398518"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産業創造館における中小企業向け専門家相談</a:t>
            </a:r>
            <a:endParaRPr lang="ja-JP" altLang="en-US" sz="1600" b="1"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03797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5416" y="3858466"/>
            <a:ext cx="4378150" cy="2517884"/>
          </a:xfrm>
          <a:prstGeom prst="rect">
            <a:avLst/>
          </a:prstGeom>
        </p:spPr>
      </p:pic>
      <p:sp>
        <p:nvSpPr>
          <p:cNvPr id="10" name="角丸四角形 9"/>
          <p:cNvSpPr/>
          <p:nvPr/>
        </p:nvSpPr>
        <p:spPr>
          <a:xfrm>
            <a:off x="138171" y="628504"/>
            <a:ext cx="9704462" cy="6100285"/>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～省エネ機器・設備の導入促進～</a:t>
            </a:r>
            <a:endParaRPr lang="ja-JP" altLang="en-US" sz="32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31</a:t>
            </a:r>
            <a:endParaRPr lang="ja-JP" altLang="en-US" b="1" dirty="0">
              <a:solidFill>
                <a:prstClr val="white"/>
              </a:solidFill>
            </a:endParaRPr>
          </a:p>
        </p:txBody>
      </p:sp>
      <p:sp>
        <p:nvSpPr>
          <p:cNvPr id="8" name="テキスト ボックス 7"/>
          <p:cNvSpPr txBox="1"/>
          <p:nvPr/>
        </p:nvSpPr>
        <p:spPr>
          <a:xfrm>
            <a:off x="3626295" y="814931"/>
            <a:ext cx="4084677"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132,215</a:t>
            </a:r>
            <a:r>
              <a:rPr lang="zh-TW"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道路照明のリースに係るもの</a:t>
            </a:r>
            <a:endParaRPr lang="ja-JP" altLang="en-US" sz="1200" dirty="0">
              <a:latin typeface="Meiryo UI" pitchFamily="50" charset="-128"/>
              <a:ea typeface="Meiryo UI" pitchFamily="50" charset="-128"/>
              <a:cs typeface="Meiryo UI" pitchFamily="50" charset="-128"/>
            </a:endParaRPr>
          </a:p>
        </p:txBody>
      </p:sp>
      <p:sp>
        <p:nvSpPr>
          <p:cNvPr id="19" name="角丸四角形 18"/>
          <p:cNvSpPr/>
          <p:nvPr/>
        </p:nvSpPr>
        <p:spPr>
          <a:xfrm>
            <a:off x="223330" y="764704"/>
            <a:ext cx="3393327" cy="35542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大阪府・大阪市の施設等の</a:t>
            </a:r>
            <a:r>
              <a:rPr lang="en-US" altLang="ja-JP" sz="1600" b="1" dirty="0">
                <a:solidFill>
                  <a:prstClr val="black"/>
                </a:solidFill>
                <a:latin typeface="Meiryo UI" pitchFamily="50" charset="-128"/>
                <a:ea typeface="Meiryo UI" pitchFamily="50" charset="-128"/>
                <a:cs typeface="Meiryo UI" pitchFamily="50" charset="-128"/>
              </a:rPr>
              <a:t>LED</a:t>
            </a:r>
            <a:r>
              <a:rPr lang="ja-JP" altLang="en-US" sz="1600" b="1" dirty="0">
                <a:solidFill>
                  <a:prstClr val="black"/>
                </a:solidFill>
                <a:latin typeface="Meiryo UI" pitchFamily="50" charset="-128"/>
                <a:ea typeface="Meiryo UI" pitchFamily="50" charset="-128"/>
                <a:cs typeface="Meiryo UI" pitchFamily="50" charset="-128"/>
              </a:rPr>
              <a:t>化</a:t>
            </a:r>
          </a:p>
        </p:txBody>
      </p:sp>
      <p:sp>
        <p:nvSpPr>
          <p:cNvPr id="20" name="テキスト ボックス 19"/>
          <p:cNvSpPr txBox="1"/>
          <p:nvPr/>
        </p:nvSpPr>
        <p:spPr>
          <a:xfrm>
            <a:off x="7298522" y="3333494"/>
            <a:ext cx="1668062" cy="169277"/>
          </a:xfrm>
          <a:prstGeom prst="rect">
            <a:avLst/>
          </a:prstGeom>
          <a:noFill/>
        </p:spPr>
        <p:txBody>
          <a:bodyPr wrap="square" lIns="0" tIns="0" rIns="0" bIns="0" rtlCol="0" anchor="ctr" anchorCtr="1">
            <a:spAutoFit/>
          </a:bodyPr>
          <a:lstStyle/>
          <a:p>
            <a:pPr marL="87313" indent="-87313" algn="ctr"/>
            <a:r>
              <a:rPr lang="ja-JP" altLang="en-US" sz="1100" dirty="0" smtClean="0">
                <a:solidFill>
                  <a:prstClr val="black"/>
                </a:solidFill>
                <a:latin typeface="Meiryo UI" pitchFamily="50" charset="-128"/>
                <a:ea typeface="Meiryo UI" pitchFamily="50" charset="-128"/>
                <a:cs typeface="Meiryo UI" pitchFamily="50" charset="-128"/>
              </a:rPr>
              <a:t>国道</a:t>
            </a:r>
            <a:r>
              <a:rPr lang="en-US" altLang="ja-JP" sz="1100" dirty="0" smtClean="0">
                <a:solidFill>
                  <a:prstClr val="black"/>
                </a:solidFill>
                <a:latin typeface="Meiryo UI" pitchFamily="50" charset="-128"/>
                <a:ea typeface="Meiryo UI" pitchFamily="50" charset="-128"/>
                <a:cs typeface="Meiryo UI" pitchFamily="50" charset="-128"/>
              </a:rPr>
              <a:t>170</a:t>
            </a:r>
            <a:r>
              <a:rPr lang="ja-JP" altLang="en-US" sz="1100" dirty="0" smtClean="0">
                <a:solidFill>
                  <a:prstClr val="black"/>
                </a:solidFill>
                <a:latin typeface="Meiryo UI" pitchFamily="50" charset="-128"/>
                <a:ea typeface="Meiryo UI" pitchFamily="50" charset="-128"/>
                <a:cs typeface="Meiryo UI" pitchFamily="50" charset="-128"/>
              </a:rPr>
              <a:t>号（羽曳野市内）</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387455" y="1484784"/>
            <a:ext cx="5861690" cy="1892826"/>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◆大阪府では、府立</a:t>
            </a:r>
            <a:r>
              <a:rPr lang="ja-JP" altLang="en-US" sz="1300" dirty="0">
                <a:latin typeface="Meiryo UI" pitchFamily="50" charset="-128"/>
                <a:ea typeface="Meiryo UI" pitchFamily="50" charset="-128"/>
                <a:cs typeface="Meiryo UI" pitchFamily="50" charset="-128"/>
              </a:rPr>
              <a:t>高校及び府立支援学校の体育館（</a:t>
            </a:r>
            <a:r>
              <a:rPr lang="ja-JP" altLang="en-US" sz="1300" dirty="0" smtClean="0">
                <a:latin typeface="Meiryo UI" pitchFamily="50" charset="-128"/>
                <a:ea typeface="Meiryo UI" pitchFamily="50" charset="-128"/>
                <a:cs typeface="Meiryo UI" pitchFamily="50" charset="-128"/>
              </a:rPr>
              <a:t>競技場及び武道場）等の施設への</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照明の導入や交通信号機の</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化をさらに進めます。</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また、</a:t>
            </a:r>
            <a:r>
              <a:rPr lang="en-US" altLang="ja-JP" sz="1300" dirty="0" smtClean="0">
                <a:latin typeface="Meiryo UI" pitchFamily="50" charset="-128"/>
                <a:ea typeface="Meiryo UI" pitchFamily="50" charset="-128"/>
                <a:cs typeface="Meiryo UI" pitchFamily="50" charset="-128"/>
              </a:rPr>
              <a:t>ESCO</a:t>
            </a:r>
            <a:r>
              <a:rPr lang="ja-JP" altLang="en-US" sz="1300" dirty="0" smtClean="0">
                <a:latin typeface="Meiryo UI" pitchFamily="50" charset="-128"/>
                <a:ea typeface="Meiryo UI" pitchFamily="50" charset="-128"/>
                <a:cs typeface="Meiryo UI" pitchFamily="50" charset="-128"/>
              </a:rPr>
              <a:t>事業</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再掲）において</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化を進めるとともに、その他の施設等についても、増設や更新時に、導入について検討し</a:t>
            </a:r>
            <a:r>
              <a:rPr lang="ja-JP" altLang="en-US" sz="1300" dirty="0">
                <a:latin typeface="Meiryo UI" pitchFamily="50" charset="-128"/>
                <a:ea typeface="Meiryo UI" pitchFamily="50" charset="-128"/>
                <a:cs typeface="Meiryo UI" pitchFamily="50" charset="-128"/>
              </a:rPr>
              <a:t>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◆大阪市では、鉄道、道路照明や公園照明の増設、更新等に併せて順次</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照明灯への改良を実施するとともに、その他の市有施設についても増設・更新時に</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導入について検討します。</a:t>
            </a:r>
            <a:endParaRPr lang="ja-JP" altLang="en-US" sz="1300" dirty="0">
              <a:latin typeface="Meiryo UI" pitchFamily="50" charset="-128"/>
              <a:ea typeface="Meiryo UI" pitchFamily="50" charset="-128"/>
              <a:cs typeface="Meiryo UI" pitchFamily="50" charset="-128"/>
            </a:endParaRPr>
          </a:p>
          <a:p>
            <a:pPr marL="87313" indent="-87313"/>
            <a:endParaRPr lang="ja-JP" altLang="en-US" sz="13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3667862" y="1027798"/>
            <a:ext cx="2215348" cy="184666"/>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市</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794,778</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912" y="1502822"/>
            <a:ext cx="2676144" cy="1780032"/>
          </a:xfrm>
          <a:prstGeom prst="rect">
            <a:avLst/>
          </a:prstGeom>
        </p:spPr>
      </p:pic>
      <p:sp>
        <p:nvSpPr>
          <p:cNvPr id="13" name="正方形/長方形 12"/>
          <p:cNvSpPr/>
          <p:nvPr/>
        </p:nvSpPr>
        <p:spPr>
          <a:xfrm>
            <a:off x="344488" y="3429000"/>
            <a:ext cx="5184576" cy="275593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en-US" altLang="ja-JP" sz="1050" dirty="0" smtClean="0">
                <a:solidFill>
                  <a:schemeClr val="tx1"/>
                </a:solidFill>
                <a:latin typeface="Meiryo UI" pitchFamily="50" charset="-128"/>
                <a:ea typeface="Meiryo UI" pitchFamily="50" charset="-128"/>
                <a:cs typeface="Meiryo UI" pitchFamily="50" charset="-128"/>
              </a:rPr>
              <a:t>&lt;2016</a:t>
            </a:r>
            <a:r>
              <a:rPr lang="ja-JP" altLang="en-US" sz="1050" dirty="0" smtClean="0">
                <a:solidFill>
                  <a:schemeClr val="tx1"/>
                </a:solidFill>
                <a:latin typeface="Meiryo UI" pitchFamily="50" charset="-128"/>
                <a:ea typeface="Meiryo UI" pitchFamily="50" charset="-128"/>
                <a:cs typeface="Meiryo UI" pitchFamily="50" charset="-128"/>
              </a:rPr>
              <a:t>年度までの主な実績</a:t>
            </a:r>
            <a:r>
              <a:rPr lang="en-US" altLang="ja-JP" sz="1050" dirty="0" smtClean="0">
                <a:solidFill>
                  <a:schemeClr val="tx1"/>
                </a:solidFill>
                <a:latin typeface="Meiryo UI" pitchFamily="50" charset="-128"/>
                <a:ea typeface="Meiryo UI" pitchFamily="50" charset="-128"/>
                <a:cs typeface="Meiryo UI" pitchFamily="50" charset="-128"/>
              </a:rPr>
              <a:t>&gt;</a:t>
            </a:r>
          </a:p>
          <a:p>
            <a:r>
              <a:rPr lang="ja-JP" altLang="en-US" sz="1050" dirty="0" smtClean="0">
                <a:solidFill>
                  <a:schemeClr val="tx1"/>
                </a:solidFill>
                <a:latin typeface="Meiryo UI" pitchFamily="50" charset="-128"/>
                <a:ea typeface="Meiryo UI" pitchFamily="50" charset="-128"/>
                <a:cs typeface="Meiryo UI" pitchFamily="50" charset="-128"/>
              </a:rPr>
              <a:t>　（大阪府</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・府管理道路の照明灯約</a:t>
            </a:r>
            <a:r>
              <a:rPr lang="en-US" altLang="ja-JP" sz="1050" dirty="0" smtClean="0">
                <a:solidFill>
                  <a:schemeClr val="tx1"/>
                </a:solidFill>
                <a:latin typeface="Meiryo UI" pitchFamily="50" charset="-128"/>
                <a:ea typeface="Meiryo UI" pitchFamily="50" charset="-128"/>
                <a:cs typeface="Meiryo UI" pitchFamily="50" charset="-128"/>
              </a:rPr>
              <a:t>23,000</a:t>
            </a:r>
            <a:r>
              <a:rPr lang="ja-JP" altLang="en-US" sz="1050" dirty="0" smtClean="0">
                <a:solidFill>
                  <a:schemeClr val="tx1"/>
                </a:solidFill>
                <a:latin typeface="Meiryo UI" pitchFamily="50" charset="-128"/>
                <a:ea typeface="Meiryo UI" pitchFamily="50" charset="-128"/>
                <a:cs typeface="Meiryo UI" pitchFamily="50" charset="-128"/>
              </a:rPr>
              <a:t>灯全ての</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まるごと</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化“を完了</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・府立</a:t>
            </a:r>
            <a:r>
              <a:rPr lang="ja-JP" altLang="en-US" sz="1050" dirty="0">
                <a:solidFill>
                  <a:schemeClr val="tx1"/>
                </a:solidFill>
                <a:latin typeface="Meiryo UI" pitchFamily="50" charset="-128"/>
                <a:ea typeface="Meiryo UI" pitchFamily="50" charset="-128"/>
                <a:cs typeface="Meiryo UI" pitchFamily="50" charset="-128"/>
              </a:rPr>
              <a:t>高校及び府立支援</a:t>
            </a:r>
            <a:r>
              <a:rPr lang="ja-JP" altLang="en-US" sz="1050" dirty="0" smtClean="0">
                <a:solidFill>
                  <a:schemeClr val="tx1"/>
                </a:solidFill>
                <a:latin typeface="Meiryo UI" pitchFamily="50" charset="-128"/>
                <a:ea typeface="Meiryo UI" pitchFamily="50" charset="-128"/>
                <a:cs typeface="Meiryo UI" pitchFamily="50" charset="-128"/>
              </a:rPr>
              <a:t>学校への</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照明の導入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は</a:t>
            </a:r>
            <a:r>
              <a:rPr lang="ja-JP" altLang="en-US" sz="1050" dirty="0" smtClean="0">
                <a:solidFill>
                  <a:schemeClr val="tx1"/>
                </a:solidFill>
                <a:latin typeface="Meiryo UI" pitchFamily="50" charset="-128"/>
                <a:ea typeface="Meiryo UI" pitchFamily="50" charset="-128"/>
                <a:cs typeface="Meiryo UI" pitchFamily="50" charset="-128"/>
              </a:rPr>
              <a:t>、清水谷高等学校外</a:t>
            </a:r>
            <a:r>
              <a:rPr lang="en-US" altLang="ja-JP" sz="1050" dirty="0" smtClean="0">
                <a:solidFill>
                  <a:schemeClr val="tx1"/>
                </a:solidFill>
                <a:latin typeface="Meiryo UI" pitchFamily="50" charset="-128"/>
                <a:ea typeface="Meiryo UI" pitchFamily="50" charset="-128"/>
                <a:cs typeface="Meiryo UI" pitchFamily="50" charset="-128"/>
              </a:rPr>
              <a:t>42</a:t>
            </a:r>
            <a:r>
              <a:rPr lang="ja-JP" altLang="en-US" sz="1050" dirty="0" smtClean="0">
                <a:solidFill>
                  <a:schemeClr val="tx1"/>
                </a:solidFill>
                <a:latin typeface="Meiryo UI" pitchFamily="50" charset="-128"/>
                <a:ea typeface="Meiryo UI" pitchFamily="50" charset="-128"/>
                <a:cs typeface="Meiryo UI" pitchFamily="50" charset="-128"/>
              </a:rPr>
              <a:t>校</a:t>
            </a:r>
            <a:r>
              <a:rPr lang="ja-JP" altLang="en-US" sz="1050" dirty="0">
                <a:solidFill>
                  <a:schemeClr val="tx1"/>
                </a:solidFill>
                <a:latin typeface="Meiryo UI" pitchFamily="50" charset="-128"/>
                <a:ea typeface="Meiryo UI" pitchFamily="50" charset="-128"/>
                <a:cs typeface="Meiryo UI" pitchFamily="50" charset="-128"/>
              </a:rPr>
              <a:t>の体育館（競技場及び武道場</a:t>
            </a:r>
            <a:r>
              <a:rPr lang="ja-JP" altLang="en-US" sz="1050" dirty="0" smtClean="0">
                <a:solidFill>
                  <a:schemeClr val="tx1"/>
                </a:solidFill>
                <a:latin typeface="Meiryo UI" pitchFamily="50" charset="-128"/>
                <a:ea typeface="Meiryo UI" pitchFamily="50" charset="-128"/>
                <a:cs typeface="Meiryo UI" pitchFamily="50" charset="-128"/>
              </a:rPr>
              <a:t>）等への</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照明</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（大阪市</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・道路照明灯</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高圧ナトリウム灯</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リース方式による導入含む）</a:t>
            </a:r>
          </a:p>
          <a:p>
            <a:pPr lvl="0"/>
            <a:r>
              <a:rPr lang="ja-JP" altLang="en-US" sz="1050" dirty="0">
                <a:solidFill>
                  <a:schemeClr val="tx1"/>
                </a:solidFill>
                <a:latin typeface="Meiryo UI" pitchFamily="50" charset="-128"/>
                <a:ea typeface="Meiryo UI" pitchFamily="50" charset="-128"/>
                <a:cs typeface="Meiryo UI" pitchFamily="50" charset="-128"/>
              </a:rPr>
              <a:t>　　　・公園照明の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・市営駐車場場内照明の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導入（法円坂駐車場、西横堀駐車場）</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・市営住宅附帯駐車場照明灯の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・小・中・高等学校体育館等での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照明化（友渕小学校分校外</a:t>
            </a:r>
            <a:r>
              <a:rPr lang="en-US" altLang="ja-JP" sz="1050" dirty="0">
                <a:solidFill>
                  <a:schemeClr val="tx1"/>
                </a:solidFill>
                <a:latin typeface="Meiryo UI" pitchFamily="50" charset="-128"/>
                <a:ea typeface="Meiryo UI" pitchFamily="50" charset="-128"/>
                <a:cs typeface="Meiryo UI" pitchFamily="50" charset="-128"/>
              </a:rPr>
              <a:t>147</a:t>
            </a:r>
            <a:r>
              <a:rPr lang="ja-JP" altLang="en-US" sz="1050" dirty="0">
                <a:solidFill>
                  <a:schemeClr val="tx1"/>
                </a:solidFill>
                <a:latin typeface="Meiryo UI" pitchFamily="50" charset="-128"/>
                <a:ea typeface="Meiryo UI" pitchFamily="50" charset="-128"/>
                <a:cs typeface="Meiryo UI" pitchFamily="50" charset="-128"/>
              </a:rPr>
              <a:t>校）</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地下鉄駅</a:t>
            </a:r>
            <a:r>
              <a:rPr lang="ja-JP" altLang="en-US" sz="1050" dirty="0">
                <a:solidFill>
                  <a:schemeClr val="tx1"/>
                </a:solidFill>
                <a:latin typeface="Meiryo UI" pitchFamily="50" charset="-128"/>
                <a:ea typeface="Meiryo UI" pitchFamily="50" charset="-128"/>
                <a:cs typeface="Meiryo UI" pitchFamily="50" charset="-128"/>
              </a:rPr>
              <a:t>設備等の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導入</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・廃棄物焼却工場の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化（鶴見工場</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5671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7143" y="620689"/>
            <a:ext cx="9625781" cy="5575396"/>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560513" y="1271351"/>
            <a:ext cx="8309168" cy="1438855"/>
          </a:xfrm>
          <a:prstGeom prst="rect">
            <a:avLst/>
          </a:prstGeom>
        </p:spPr>
        <p:txBody>
          <a:bodyPr wrap="square">
            <a:spAutoFit/>
          </a:bodyPr>
          <a:lstStyle/>
          <a:p>
            <a:pPr marL="174625" lvl="0"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ガス</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冷暖房･蓄熱式空調・コージェネレーション等の導入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（電気の需要の平準化の取組</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需給に関する情報共有の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gn="r">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小売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電気事業者等による報告制度</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14" name="正方形/長方形 13"/>
          <p:cNvSpPr/>
          <p:nvPr/>
        </p:nvSpPr>
        <p:spPr>
          <a:xfrm>
            <a:off x="560512" y="4962318"/>
            <a:ext cx="8912373"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温暖化の防止等に関する条例に基づく対策推進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（高効率</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で環境負荷の少ない火力発電設備の設置に係る届出</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多様な電力事業者の</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参入促進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4629574"/>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■多様な電力事業者の参入促進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941478"/>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■電力ピーク需要の抑制</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2600" dirty="0">
                <a:solidFill>
                  <a:schemeClr val="bg1"/>
                </a:solidFill>
                <a:ea typeface="HGP創英角ｺﾞｼｯｸUB" pitchFamily="50" charset="-128"/>
                <a:cs typeface="ＭＳ Ｐゴシック" charset="-128"/>
              </a:rPr>
              <a:t>電力需要の平準化と電力供給の安定化に</a:t>
            </a:r>
            <a:r>
              <a:rPr lang="ja-JP" altLang="en-US" sz="2600" dirty="0" smtClean="0">
                <a:solidFill>
                  <a:schemeClr val="bg1"/>
                </a:solidFill>
                <a:ea typeface="HGP創英角ｺﾞｼｯｸUB" pitchFamily="50" charset="-128"/>
                <a:cs typeface="ＭＳ Ｐゴシック" charset="-128"/>
              </a:rPr>
              <a:t>関する施策･事業一覧</a:t>
            </a:r>
            <a:endParaRPr lang="ja-JP" sz="2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32</a:t>
            </a:r>
            <a:endParaRPr kumimoji="1" lang="ja-JP" altLang="en-US" b="1" dirty="0"/>
          </a:p>
        </p:txBody>
      </p:sp>
      <p:sp>
        <p:nvSpPr>
          <p:cNvPr id="11" name="角丸四角形 10"/>
          <p:cNvSpPr/>
          <p:nvPr/>
        </p:nvSpPr>
        <p:spPr>
          <a:xfrm>
            <a:off x="243661" y="2912538"/>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■電力供給の安定化</a:t>
            </a:r>
            <a:endParaRPr lang="ja-JP" altLang="en-US" u="sng" dirty="0">
              <a:latin typeface="Meiryo UI" pitchFamily="50" charset="-128"/>
              <a:ea typeface="Meiryo UI" pitchFamily="50" charset="-128"/>
              <a:cs typeface="Meiryo UI" pitchFamily="50" charset="-128"/>
            </a:endParaRPr>
          </a:p>
        </p:txBody>
      </p:sp>
      <p:sp>
        <p:nvSpPr>
          <p:cNvPr id="12" name="正方形/長方形 11"/>
          <p:cNvSpPr/>
          <p:nvPr/>
        </p:nvSpPr>
        <p:spPr>
          <a:xfrm>
            <a:off x="560512" y="3255155"/>
            <a:ext cx="8912373" cy="1169551"/>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エネルギー面的利用促進事業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バーチャルパワープラント（</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VPP</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）構築に向けた調査・</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検討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革新的</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な新エネルギー事業の創出・普及</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燃料</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電池の導入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769423" y="1279295"/>
            <a:ext cx="1063501"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再掲</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36</a:t>
            </a:r>
          </a:p>
        </p:txBody>
      </p:sp>
      <p:sp>
        <p:nvSpPr>
          <p:cNvPr id="18" name="正方形/長方形 17"/>
          <p:cNvSpPr/>
          <p:nvPr/>
        </p:nvSpPr>
        <p:spPr>
          <a:xfrm>
            <a:off x="8777735" y="3268803"/>
            <a:ext cx="476794" cy="1169551"/>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34</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a:t>
            </a:r>
          </a:p>
        </p:txBody>
      </p:sp>
      <p:sp>
        <p:nvSpPr>
          <p:cNvPr id="19" name="正方形/長方形 18"/>
          <p:cNvSpPr/>
          <p:nvPr/>
        </p:nvSpPr>
        <p:spPr>
          <a:xfrm>
            <a:off x="8758782" y="4962318"/>
            <a:ext cx="495746"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36</a:t>
            </a:r>
          </a:p>
          <a:p>
            <a:pPr marL="174625" indent="-174625">
              <a:lnSpc>
                <a:spcPts val="21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p>
        </p:txBody>
      </p:sp>
    </p:spTree>
    <p:extLst>
      <p:ext uri="{BB962C8B-B14F-4D97-AF65-F5344CB8AC3E}">
        <p14:creationId xmlns:p14="http://schemas.microsoft.com/office/powerpoint/2010/main" val="1668555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28464" y="1142367"/>
            <a:ext cx="9668458" cy="319140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272480" y="1184024"/>
            <a:ext cx="3016630"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エネルギー面的利用促進事業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3315465" y="1268335"/>
            <a:ext cx="2280104"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8,210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80" y="1534453"/>
            <a:ext cx="9089223" cy="692497"/>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コージェネや水素などの分散型電源を導入し、需要パターンの異なる建物間でエネルギー融通を行うなど、エネルギーの面的利用を促進することで、エネルギー効率の向上、コスト低減とエネルギーセキュリティの向上を同時に実現することが可能となり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300" dirty="0" smtClean="0">
                <a:solidFill>
                  <a:prstClr val="black"/>
                </a:solidFill>
                <a:latin typeface="Meiryo UI" pitchFamily="50" charset="-128"/>
                <a:ea typeface="Meiryo UI" pitchFamily="50" charset="-128"/>
                <a:cs typeface="Meiryo UI" pitchFamily="50" charset="-128"/>
              </a:rPr>
              <a:t>◆今後耐用年数を迎える建築物が集中する市内中心部において、改築更新の際に、こうしたエネルギーの面的利用を促進します。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58" name="円/楕円 57"/>
          <p:cNvSpPr/>
          <p:nvPr/>
        </p:nvSpPr>
        <p:spPr bwMode="auto">
          <a:xfrm>
            <a:off x="5557500" y="2531448"/>
            <a:ext cx="2851884" cy="1740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4386" tIns="52194" rIns="104386" bIns="52194" anchor="ctr"/>
          <a:lstStyle/>
          <a:p>
            <a:pPr algn="ctr">
              <a:defRPr/>
            </a:pPr>
            <a:endParaRPr lang="ja-JP" altLang="en-US">
              <a:solidFill>
                <a:prstClr val="white"/>
              </a:solidFill>
            </a:endParaRPr>
          </a:p>
        </p:txBody>
      </p:sp>
      <p:sp>
        <p:nvSpPr>
          <p:cNvPr id="59" name="テキスト ボックス 52"/>
          <p:cNvSpPr txBox="1">
            <a:spLocks noChangeArrowheads="1"/>
          </p:cNvSpPr>
          <p:nvPr/>
        </p:nvSpPr>
        <p:spPr bwMode="auto">
          <a:xfrm>
            <a:off x="4793847" y="2216456"/>
            <a:ext cx="4432239" cy="269432"/>
          </a:xfrm>
          <a:prstGeom prst="rect">
            <a:avLst/>
          </a:prstGeom>
          <a:noFill/>
          <a:ln w="9525">
            <a:noFill/>
            <a:miter lim="800000"/>
            <a:headEnd/>
            <a:tailEnd/>
          </a:ln>
        </p:spPr>
        <p:txBody>
          <a:bodyPr wrap="none" lIns="99187" tIns="49593" rIns="99187" bIns="49593">
            <a:spAutoFit/>
          </a:bodyPr>
          <a:lstStyle/>
          <a:p>
            <a:pPr>
              <a:spcBef>
                <a:spcPct val="50000"/>
              </a:spcBef>
            </a:pPr>
            <a:r>
              <a:rPr lang="ja-JP" altLang="en-US" sz="1100" b="1" dirty="0">
                <a:solidFill>
                  <a:prstClr val="black"/>
                </a:solidFill>
                <a:latin typeface="メイリオ" pitchFamily="50" charset="-128"/>
                <a:ea typeface="メイリオ" pitchFamily="50" charset="-128"/>
                <a:cs typeface="メイリオ" pitchFamily="50" charset="-128"/>
              </a:rPr>
              <a:t>エネルギー面的利用</a:t>
            </a:r>
            <a:r>
              <a:rPr lang="ja-JP" altLang="en-US" sz="1100" b="1" dirty="0" smtClean="0">
                <a:solidFill>
                  <a:prstClr val="black"/>
                </a:solidFill>
                <a:latin typeface="メイリオ" pitchFamily="50" charset="-128"/>
                <a:ea typeface="メイリオ" pitchFamily="50" charset="-128"/>
                <a:cs typeface="メイリオ" pitchFamily="50" charset="-128"/>
              </a:rPr>
              <a:t>促進に向けた地域のプラットフォームの構築</a:t>
            </a:r>
            <a:endParaRPr lang="ja-JP" altLang="en-US" sz="1100" b="1" dirty="0">
              <a:solidFill>
                <a:prstClr val="black"/>
              </a:solidFill>
              <a:latin typeface="メイリオ" pitchFamily="50" charset="-128"/>
              <a:ea typeface="メイリオ" pitchFamily="50" charset="-128"/>
              <a:cs typeface="メイリオ" pitchFamily="50" charset="-128"/>
            </a:endParaRPr>
          </a:p>
        </p:txBody>
      </p:sp>
      <p:sp>
        <p:nvSpPr>
          <p:cNvPr id="60" name="二等辺三角形 2"/>
          <p:cNvSpPr>
            <a:spLocks noChangeArrowheads="1"/>
          </p:cNvSpPr>
          <p:nvPr/>
        </p:nvSpPr>
        <p:spPr bwMode="auto">
          <a:xfrm>
            <a:off x="6210321" y="2826185"/>
            <a:ext cx="1689546" cy="939423"/>
          </a:xfrm>
          <a:prstGeom prst="triangle">
            <a:avLst>
              <a:gd name="adj" fmla="val 50000"/>
            </a:avLst>
          </a:prstGeom>
          <a:noFill/>
          <a:ln w="2857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61" name="円/楕円 60"/>
          <p:cNvSpPr/>
          <p:nvPr/>
        </p:nvSpPr>
        <p:spPr bwMode="auto">
          <a:xfrm>
            <a:off x="6077633" y="3182498"/>
            <a:ext cx="1822234" cy="507748"/>
          </a:xfrm>
          <a:prstGeom prst="ellipse">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defRPr/>
            </a:pPr>
            <a:r>
              <a:rPr lang="ja-JP" altLang="en-US" sz="900" b="1" dirty="0">
                <a:solidFill>
                  <a:srgbClr val="000099"/>
                </a:solidFill>
                <a:latin typeface="ＭＳ Ｐゴシック"/>
              </a:rPr>
              <a:t>改築更新を迎える</a:t>
            </a:r>
            <a:r>
              <a:rPr lang="en-US" altLang="ja-JP" sz="900" b="1" dirty="0">
                <a:solidFill>
                  <a:srgbClr val="000099"/>
                </a:solidFill>
                <a:latin typeface="ＭＳ Ｐゴシック"/>
              </a:rPr>
              <a:t/>
            </a:r>
            <a:br>
              <a:rPr lang="en-US" altLang="ja-JP" sz="900" b="1" dirty="0">
                <a:solidFill>
                  <a:srgbClr val="000099"/>
                </a:solidFill>
                <a:latin typeface="ＭＳ Ｐゴシック"/>
              </a:rPr>
            </a:br>
            <a:r>
              <a:rPr lang="ja-JP" altLang="en-US" sz="900" b="1" dirty="0">
                <a:solidFill>
                  <a:srgbClr val="000099"/>
                </a:solidFill>
                <a:latin typeface="ＭＳ Ｐゴシック"/>
              </a:rPr>
              <a:t>建築物が集まる区域</a:t>
            </a:r>
          </a:p>
        </p:txBody>
      </p:sp>
      <p:sp>
        <p:nvSpPr>
          <p:cNvPr id="62" name="テキスト ボックス 53"/>
          <p:cNvSpPr>
            <a:spLocks noChangeArrowheads="1"/>
          </p:cNvSpPr>
          <p:nvPr/>
        </p:nvSpPr>
        <p:spPr bwMode="auto">
          <a:xfrm>
            <a:off x="6682685" y="2814513"/>
            <a:ext cx="607664"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大阪市</a:t>
            </a:r>
          </a:p>
        </p:txBody>
      </p:sp>
      <p:sp>
        <p:nvSpPr>
          <p:cNvPr id="63" name="テキスト ボックス 54"/>
          <p:cNvSpPr>
            <a:spLocks noChangeArrowheads="1"/>
          </p:cNvSpPr>
          <p:nvPr/>
        </p:nvSpPr>
        <p:spPr bwMode="auto">
          <a:xfrm>
            <a:off x="5313040" y="3696236"/>
            <a:ext cx="1380672"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エネルギー関連企業</a:t>
            </a:r>
          </a:p>
        </p:txBody>
      </p:sp>
      <p:sp>
        <p:nvSpPr>
          <p:cNvPr id="64" name="テキスト ボックス 56"/>
          <p:cNvSpPr>
            <a:spLocks noChangeArrowheads="1"/>
          </p:cNvSpPr>
          <p:nvPr/>
        </p:nvSpPr>
        <p:spPr bwMode="auto">
          <a:xfrm>
            <a:off x="7374612" y="3696236"/>
            <a:ext cx="1250796" cy="281069"/>
          </a:xfrm>
          <a:prstGeom prst="roundRect">
            <a:avLst>
              <a:gd name="adj" fmla="val 16667"/>
            </a:avLst>
          </a:prstGeom>
          <a:solidFill>
            <a:schemeClr val="bg1"/>
          </a:solidFill>
          <a:ln w="9525">
            <a:solidFill>
              <a:srgbClr val="000000"/>
            </a:solidFill>
            <a:miter lim="800000"/>
            <a:headEnd/>
            <a:tailEnd/>
          </a:ln>
        </p:spPr>
        <p:txBody>
          <a:bodyPr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ビル所有者</a:t>
            </a:r>
          </a:p>
        </p:txBody>
      </p:sp>
      <p:grpSp>
        <p:nvGrpSpPr>
          <p:cNvPr id="65" name="グループ化 64"/>
          <p:cNvGrpSpPr/>
          <p:nvPr/>
        </p:nvGrpSpPr>
        <p:grpSpPr>
          <a:xfrm>
            <a:off x="848544" y="2372521"/>
            <a:ext cx="3281125" cy="1899780"/>
            <a:chOff x="2924175" y="5302250"/>
            <a:chExt cx="2605088" cy="1473203"/>
          </a:xfrm>
        </p:grpSpPr>
        <p:grpSp>
          <p:nvGrpSpPr>
            <p:cNvPr id="68" name="グループ化 44"/>
            <p:cNvGrpSpPr>
              <a:grpSpLocks/>
            </p:cNvGrpSpPr>
            <p:nvPr/>
          </p:nvGrpSpPr>
          <p:grpSpPr bwMode="auto">
            <a:xfrm>
              <a:off x="2924175" y="5302250"/>
              <a:ext cx="2605088" cy="1441450"/>
              <a:chOff x="2362200" y="5025325"/>
              <a:chExt cx="2171700" cy="1360863"/>
            </a:xfrm>
          </p:grpSpPr>
          <p:pic>
            <p:nvPicPr>
              <p:cNvPr id="71" name="図 35" descr="無題.png"/>
              <p:cNvPicPr>
                <a:picLocks noChangeAspect="1"/>
              </p:cNvPicPr>
              <p:nvPr/>
            </p:nvPicPr>
            <p:blipFill>
              <a:blip r:embed="rId2" cstate="print"/>
              <a:srcRect/>
              <a:stretch>
                <a:fillRect/>
              </a:stretch>
            </p:blipFill>
            <p:spPr bwMode="auto">
              <a:xfrm>
                <a:off x="2362200" y="5025325"/>
                <a:ext cx="2171700" cy="1360863"/>
              </a:xfrm>
              <a:prstGeom prst="rect">
                <a:avLst/>
              </a:prstGeom>
              <a:noFill/>
              <a:ln w="9525">
                <a:noFill/>
                <a:miter lim="800000"/>
                <a:headEnd/>
                <a:tailEnd/>
              </a:ln>
            </p:spPr>
          </p:pic>
          <p:sp>
            <p:nvSpPr>
              <p:cNvPr id="72" name="角丸四角形 43"/>
              <p:cNvSpPr>
                <a:spLocks noChangeArrowheads="1"/>
              </p:cNvSpPr>
              <p:nvPr/>
            </p:nvSpPr>
            <p:spPr bwMode="auto">
              <a:xfrm>
                <a:off x="2362200" y="5038724"/>
                <a:ext cx="662798" cy="376035"/>
              </a:xfrm>
              <a:prstGeom prst="roundRect">
                <a:avLst>
                  <a:gd name="adj" fmla="val 16667"/>
                </a:avLst>
              </a:prstGeom>
              <a:solidFill>
                <a:schemeClr val="accent2"/>
              </a:solidFill>
              <a:ln w="9525">
                <a:solidFill>
                  <a:schemeClr val="tx1"/>
                </a:solidFill>
                <a:miter lim="800000"/>
                <a:headEnd/>
                <a:tailEnd/>
              </a:ln>
            </p:spPr>
            <p:txBody>
              <a:bodyPr wrap="none" anchor="ctr"/>
              <a:lstStyle/>
              <a:p>
                <a:r>
                  <a:rPr lang="ja-JP" altLang="en-US" sz="1000" b="1" dirty="0">
                    <a:solidFill>
                      <a:prstClr val="white"/>
                    </a:solidFill>
                  </a:rPr>
                  <a:t>エネルギー</a:t>
                </a:r>
                <a:endParaRPr lang="en-US" altLang="ja-JP" sz="1000" b="1" dirty="0">
                  <a:solidFill>
                    <a:prstClr val="white"/>
                  </a:solidFill>
                </a:endParaRPr>
              </a:p>
              <a:p>
                <a:r>
                  <a:rPr lang="ja-JP" altLang="en-US" sz="1000" b="1" dirty="0">
                    <a:solidFill>
                      <a:prstClr val="white"/>
                    </a:solidFill>
                  </a:rPr>
                  <a:t>面的利用</a:t>
                </a:r>
                <a:endParaRPr lang="en-US" altLang="ja-JP" sz="1000" b="1" dirty="0">
                  <a:solidFill>
                    <a:prstClr val="white"/>
                  </a:solidFill>
                </a:endParaRPr>
              </a:p>
              <a:p>
                <a:r>
                  <a:rPr lang="ja-JP" altLang="en-US" sz="1000" b="1" dirty="0">
                    <a:solidFill>
                      <a:prstClr val="white"/>
                    </a:solidFill>
                  </a:rPr>
                  <a:t>（イメージ）</a:t>
                </a:r>
                <a:endParaRPr lang="ja-JP" altLang="en-US" sz="1000" b="1" dirty="0">
                  <a:solidFill>
                    <a:srgbClr val="000099"/>
                  </a:solidFill>
                  <a:latin typeface="HG創英角ｺﾞｼｯｸUB" pitchFamily="49" charset="-128"/>
                  <a:ea typeface="HG創英角ｺﾞｼｯｸUB" pitchFamily="49" charset="-128"/>
                </a:endParaRPr>
              </a:p>
            </p:txBody>
          </p:sp>
        </p:grpSp>
        <p:sp>
          <p:nvSpPr>
            <p:cNvPr id="69" name="角丸四角形 47"/>
            <p:cNvSpPr>
              <a:spLocks noChangeArrowheads="1"/>
            </p:cNvSpPr>
            <p:nvPr/>
          </p:nvSpPr>
          <p:spPr bwMode="auto">
            <a:xfrm>
              <a:off x="3609975" y="6586538"/>
              <a:ext cx="1358900" cy="150812"/>
            </a:xfrm>
            <a:prstGeom prst="roundRect">
              <a:avLst>
                <a:gd name="adj" fmla="val 16667"/>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70" name="テキスト ボックス 46"/>
            <p:cNvSpPr txBox="1">
              <a:spLocks noChangeArrowheads="1"/>
            </p:cNvSpPr>
            <p:nvPr/>
          </p:nvSpPr>
          <p:spPr bwMode="auto">
            <a:xfrm>
              <a:off x="3669310" y="6575851"/>
              <a:ext cx="1316946" cy="199602"/>
            </a:xfrm>
            <a:prstGeom prst="rect">
              <a:avLst/>
            </a:prstGeom>
            <a:noFill/>
            <a:ln w="9525">
              <a:noFill/>
              <a:miter lim="800000"/>
              <a:headEnd/>
              <a:tailEnd/>
            </a:ln>
          </p:spPr>
          <p:txBody>
            <a:bodyPr wrap="none" lIns="104386" tIns="52194" rIns="104386" bIns="52194">
              <a:spAutoFit/>
            </a:bodyPr>
            <a:lstStyle/>
            <a:p>
              <a:pPr algn="ctr"/>
              <a:r>
                <a:rPr lang="ja-JP" altLang="en-US" sz="900" b="1" dirty="0">
                  <a:solidFill>
                    <a:prstClr val="black"/>
                  </a:solidFill>
                </a:rPr>
                <a:t>エネルギーのネットワーク化</a:t>
              </a:r>
            </a:p>
          </p:txBody>
        </p:sp>
      </p:grpSp>
      <p:sp>
        <p:nvSpPr>
          <p:cNvPr id="40" name="角丸四角形 39"/>
          <p:cNvSpPr/>
          <p:nvPr/>
        </p:nvSpPr>
        <p:spPr>
          <a:xfrm>
            <a:off x="118707" y="4412479"/>
            <a:ext cx="9685723" cy="232889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41" name="角丸四角形 40"/>
          <p:cNvSpPr/>
          <p:nvPr/>
        </p:nvSpPr>
        <p:spPr>
          <a:xfrm>
            <a:off x="272480" y="4478914"/>
            <a:ext cx="5391341"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sz="1400" b="1" dirty="0" smtClean="0">
              <a:solidFill>
                <a:prstClr val="black"/>
              </a:solidFill>
              <a:latin typeface="Meiryo UI" pitchFamily="50" charset="-128"/>
              <a:ea typeface="Meiryo UI" pitchFamily="50" charset="-128"/>
              <a:cs typeface="Meiryo UI" pitchFamily="50" charset="-128"/>
            </a:endParaRPr>
          </a:p>
          <a:p>
            <a:pPr algn="ctr">
              <a:defRPr/>
            </a:pPr>
            <a:r>
              <a:rPr lang="ja-JP" altLang="en-US" sz="1600" b="1" dirty="0" smtClean="0">
                <a:solidFill>
                  <a:prstClr val="black"/>
                </a:solidFill>
                <a:latin typeface="Meiryo UI" pitchFamily="50" charset="-128"/>
                <a:ea typeface="Meiryo UI" pitchFamily="50" charset="-128"/>
                <a:cs typeface="Meiryo UI" pitchFamily="50" charset="-128"/>
              </a:rPr>
              <a:t>ガス</a:t>
            </a:r>
            <a:r>
              <a:rPr lang="ja-JP" altLang="en-US" sz="1600" b="1" dirty="0">
                <a:solidFill>
                  <a:prstClr val="black"/>
                </a:solidFill>
                <a:latin typeface="Meiryo UI" pitchFamily="50" charset="-128"/>
                <a:ea typeface="Meiryo UI" pitchFamily="50" charset="-128"/>
                <a:cs typeface="Meiryo UI" pitchFamily="50" charset="-128"/>
              </a:rPr>
              <a:t>冷暖房･蓄熱式</a:t>
            </a:r>
            <a:r>
              <a:rPr lang="ja-JP" altLang="en-US" sz="1600" b="1" dirty="0" smtClean="0">
                <a:solidFill>
                  <a:prstClr val="black"/>
                </a:solidFill>
                <a:latin typeface="Meiryo UI" pitchFamily="50" charset="-128"/>
                <a:ea typeface="Meiryo UI" pitchFamily="50" charset="-128"/>
                <a:cs typeface="Meiryo UI" pitchFamily="50" charset="-128"/>
              </a:rPr>
              <a:t>空調・コージェネレーション等の導入促進</a:t>
            </a:r>
            <a:endParaRPr lang="ja-JP" altLang="en-US" sz="1600" b="1" dirty="0">
              <a:solidFill>
                <a:prstClr val="black"/>
              </a:solidFill>
              <a:latin typeface="Meiryo UI" pitchFamily="50" charset="-128"/>
              <a:ea typeface="Meiryo UI" pitchFamily="50" charset="-128"/>
              <a:cs typeface="Meiryo UI" pitchFamily="50" charset="-128"/>
            </a:endParaRPr>
          </a:p>
          <a:p>
            <a:pPr algn="ctr">
              <a:defRPr/>
            </a:pP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42" name="テキスト ボックス 28"/>
          <p:cNvSpPr txBox="1">
            <a:spLocks noChangeArrowheads="1"/>
          </p:cNvSpPr>
          <p:nvPr/>
        </p:nvSpPr>
        <p:spPr bwMode="auto">
          <a:xfrm>
            <a:off x="142735" y="4861545"/>
            <a:ext cx="6701817" cy="692497"/>
          </a:xfrm>
          <a:prstGeom prst="rect">
            <a:avLst/>
          </a:prstGeom>
          <a:noFill/>
          <a:ln w="9525">
            <a:noFill/>
            <a:miter lim="800000"/>
            <a:headEnd/>
            <a:tailEnd/>
          </a:ln>
        </p:spPr>
        <p:txBody>
          <a:bodyPr wrap="square">
            <a:spAutoFit/>
          </a:bodyPr>
          <a:lstStyle/>
          <a:p>
            <a:pPr marL="87313" indent="-87313"/>
            <a:r>
              <a:rPr lang="ja-JP" altLang="en-US" sz="1300" dirty="0" smtClean="0">
                <a:latin typeface="Meiryo UI" pitchFamily="50" charset="-128"/>
                <a:ea typeface="Meiryo UI" pitchFamily="50" charset="-128"/>
                <a:cs typeface="Meiryo UI" pitchFamily="50" charset="-128"/>
              </a:rPr>
              <a:t>◆</a:t>
            </a:r>
            <a:r>
              <a:rPr lang="ja-JP" altLang="ja-JP" sz="1300" dirty="0" smtClean="0">
                <a:latin typeface="Meiryo UI" pitchFamily="50" charset="-128"/>
                <a:ea typeface="Meiryo UI" pitchFamily="50" charset="-128"/>
                <a:cs typeface="Meiryo UI" pitchFamily="50" charset="-128"/>
              </a:rPr>
              <a:t>電力</a:t>
            </a:r>
            <a:r>
              <a:rPr lang="ja-JP" altLang="en-US" sz="1300" dirty="0" smtClean="0">
                <a:latin typeface="Meiryo UI" pitchFamily="50" charset="-128"/>
                <a:ea typeface="Meiryo UI" pitchFamily="50" charset="-128"/>
                <a:cs typeface="Meiryo UI" pitchFamily="50" charset="-128"/>
              </a:rPr>
              <a:t>ピーク対策に資する設備として、ガス冷暖房、蓄熱式空調機、コージェネレーションシステム、燃料電池等の効果について、ホームページをはじめ、セミナー･啓発イベント等において情報発信</a:t>
            </a:r>
            <a:r>
              <a:rPr lang="ja-JP" altLang="en-US" sz="1300" dirty="0">
                <a:latin typeface="Meiryo UI" pitchFamily="50" charset="-128"/>
                <a:ea typeface="Meiryo UI" pitchFamily="50" charset="-128"/>
                <a:cs typeface="Meiryo UI" pitchFamily="50" charset="-128"/>
              </a:rPr>
              <a:t>することにより</a:t>
            </a:r>
            <a:r>
              <a:rPr lang="ja-JP" altLang="en-US" sz="1300" dirty="0" smtClean="0">
                <a:latin typeface="Meiryo UI" pitchFamily="50" charset="-128"/>
                <a:ea typeface="Meiryo UI" pitchFamily="50" charset="-128"/>
                <a:cs typeface="Meiryo UI" pitchFamily="50" charset="-128"/>
              </a:rPr>
              <a:t>、導入を促進します。</a:t>
            </a:r>
            <a:endParaRPr lang="en-US" altLang="ja-JP" sz="1300" dirty="0">
              <a:latin typeface="Meiryo UI" pitchFamily="50" charset="-128"/>
              <a:ea typeface="Meiryo UI" pitchFamily="50" charset="-128"/>
              <a:cs typeface="Meiryo UI" pitchFamily="50" charset="-128"/>
            </a:endParaRPr>
          </a:p>
        </p:txBody>
      </p:sp>
      <p:sp>
        <p:nvSpPr>
          <p:cNvPr id="43" name="テキスト ボックス 28"/>
          <p:cNvSpPr txBox="1">
            <a:spLocks noChangeArrowheads="1"/>
          </p:cNvSpPr>
          <p:nvPr/>
        </p:nvSpPr>
        <p:spPr bwMode="auto">
          <a:xfrm>
            <a:off x="451497" y="5515729"/>
            <a:ext cx="6231187" cy="1200329"/>
          </a:xfrm>
          <a:prstGeom prst="rect">
            <a:avLst/>
          </a:prstGeom>
          <a:noFill/>
          <a:ln w="9525">
            <a:noFill/>
            <a:miter lim="800000"/>
            <a:headEnd/>
            <a:tailEnd/>
          </a:ln>
        </p:spPr>
        <p:txBody>
          <a:bodyPr wrap="square">
            <a:spAutoFit/>
          </a:bodyPr>
          <a:lstStyle/>
          <a:p>
            <a:pPr marL="85725" indent="-85725"/>
            <a:r>
              <a:rPr lang="ja-JP" altLang="en-US" sz="1200" dirty="0" smtClean="0">
                <a:latin typeface="Meiryo UI" pitchFamily="50" charset="-128"/>
                <a:ea typeface="Meiryo UI" pitchFamily="50" charset="-128"/>
                <a:cs typeface="Meiryo UI" pitchFamily="50" charset="-128"/>
              </a:rPr>
              <a:t>◇ガス</a:t>
            </a:r>
            <a:r>
              <a:rPr lang="ja-JP" altLang="en-US" sz="1200" dirty="0">
                <a:latin typeface="Meiryo UI" pitchFamily="50" charset="-128"/>
                <a:ea typeface="Meiryo UI" pitchFamily="50" charset="-128"/>
                <a:cs typeface="Meiryo UI" pitchFamily="50" charset="-128"/>
              </a:rPr>
              <a:t>冷暖房</a:t>
            </a:r>
            <a:r>
              <a:rPr lang="ja-JP" altLang="en-US" sz="1200" dirty="0" smtClean="0">
                <a:latin typeface="Meiryo UI" pitchFamily="50" charset="-128"/>
                <a:ea typeface="Meiryo UI" pitchFamily="50" charset="-128"/>
                <a:cs typeface="Meiryo UI" pitchFamily="50" charset="-128"/>
              </a:rPr>
              <a:t>の導入により、ピーク時の冷暖房用の電力消費が抑制</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ピークカット</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され、電力需要の</a:t>
            </a:r>
            <a:r>
              <a:rPr lang="en-US" altLang="ja-JP" sz="1200" dirty="0" smtClean="0">
                <a:latin typeface="Meiryo UI" pitchFamily="50" charset="-128"/>
                <a:ea typeface="Meiryo UI" pitchFamily="50" charset="-128"/>
                <a:cs typeface="Meiryo UI" pitchFamily="50" charset="-128"/>
              </a:rPr>
              <a:t/>
            </a:r>
            <a:br>
              <a:rPr lang="en-US" altLang="ja-JP" sz="1200" dirty="0" smtClean="0">
                <a:latin typeface="Meiryo UI" pitchFamily="50" charset="-128"/>
                <a:ea typeface="Meiryo UI" pitchFamily="50" charset="-128"/>
                <a:cs typeface="Meiryo UI" pitchFamily="50" charset="-128"/>
              </a:rPr>
            </a:br>
            <a:r>
              <a:rPr lang="ja-JP" altLang="en-US" sz="1200" dirty="0" smtClean="0">
                <a:latin typeface="Meiryo UI" pitchFamily="50" charset="-128"/>
                <a:ea typeface="Meiryo UI" pitchFamily="50" charset="-128"/>
                <a:cs typeface="Meiryo UI" pitchFamily="50" charset="-128"/>
              </a:rPr>
              <a:t>　平準化に寄与します。</a:t>
            </a:r>
            <a:endParaRPr lang="en-US" altLang="ja-JP" sz="1200" dirty="0" smtClean="0">
              <a:latin typeface="Meiryo UI" pitchFamily="50" charset="-128"/>
              <a:ea typeface="Meiryo UI" pitchFamily="50" charset="-128"/>
              <a:cs typeface="Meiryo UI" pitchFamily="50" charset="-128"/>
            </a:endParaRPr>
          </a:p>
          <a:p>
            <a:pPr marL="85725" indent="-85725"/>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蓄熱式空調機の導入により、ピーク時の電力消費を夜間にシフト</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ピークシフト</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することができ</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
            </a:r>
            <a:br>
              <a:rPr lang="en-US" altLang="ja-JP" sz="1200" dirty="0" smtClean="0">
                <a:latin typeface="Meiryo UI" pitchFamily="50" charset="-128"/>
                <a:ea typeface="Meiryo UI" pitchFamily="50" charset="-128"/>
                <a:cs typeface="Meiryo UI" pitchFamily="50" charset="-128"/>
              </a:rPr>
            </a:br>
            <a:r>
              <a:rPr lang="ja-JP" altLang="en-US" sz="1200" dirty="0" smtClean="0">
                <a:latin typeface="Meiryo UI" pitchFamily="50" charset="-128"/>
                <a:ea typeface="Meiryo UI" pitchFamily="50" charset="-128"/>
                <a:cs typeface="Meiryo UI" pitchFamily="50" charset="-128"/>
              </a:rPr>
              <a:t>　電力</a:t>
            </a:r>
            <a:r>
              <a:rPr lang="ja-JP" altLang="en-US" sz="1200" dirty="0">
                <a:latin typeface="Meiryo UI" pitchFamily="50" charset="-128"/>
                <a:ea typeface="Meiryo UI" pitchFamily="50" charset="-128"/>
                <a:cs typeface="Meiryo UI" pitchFamily="50" charset="-128"/>
              </a:rPr>
              <a:t>需要の平準化に寄与</a:t>
            </a:r>
            <a:r>
              <a:rPr lang="ja-JP" altLang="en-US" sz="1200" dirty="0" smtClean="0">
                <a:latin typeface="Meiryo UI" pitchFamily="50" charset="-128"/>
                <a:ea typeface="Meiryo UI" pitchFamily="50" charset="-128"/>
                <a:cs typeface="Meiryo UI" pitchFamily="50" charset="-128"/>
              </a:rPr>
              <a:t>します。</a:t>
            </a:r>
            <a:endParaRPr lang="en-US" altLang="ja-JP" sz="1200" dirty="0" smtClean="0">
              <a:latin typeface="Meiryo UI" pitchFamily="50" charset="-128"/>
              <a:ea typeface="Meiryo UI" pitchFamily="50" charset="-128"/>
              <a:cs typeface="Meiryo UI" pitchFamily="50" charset="-128"/>
            </a:endParaRPr>
          </a:p>
          <a:p>
            <a:pPr marL="85725" indent="-85725"/>
            <a:r>
              <a:rPr lang="ja-JP" altLang="en-US" sz="1200" dirty="0" smtClean="0">
                <a:latin typeface="Meiryo UI" pitchFamily="50" charset="-128"/>
                <a:ea typeface="Meiryo UI" pitchFamily="50" charset="-128"/>
                <a:cs typeface="Meiryo UI" pitchFamily="50" charset="-128"/>
              </a:rPr>
              <a:t>◇コージェネレーションシステム、燃料電池は、自立・分散型電源として、電力需給逼迫時や</a:t>
            </a:r>
            <a:r>
              <a:rPr lang="en-US" altLang="ja-JP" sz="1200" dirty="0" smtClean="0">
                <a:latin typeface="Meiryo UI" pitchFamily="50" charset="-128"/>
                <a:ea typeface="Meiryo UI" pitchFamily="50" charset="-128"/>
                <a:cs typeface="Meiryo UI" pitchFamily="50" charset="-128"/>
              </a:rPr>
              <a:t/>
            </a:r>
            <a:br>
              <a:rPr lang="en-US" altLang="ja-JP" sz="1200" dirty="0" smtClean="0">
                <a:latin typeface="Meiryo UI" pitchFamily="50" charset="-128"/>
                <a:ea typeface="Meiryo UI" pitchFamily="50" charset="-128"/>
                <a:cs typeface="Meiryo UI" pitchFamily="50" charset="-128"/>
              </a:rPr>
            </a:br>
            <a:r>
              <a:rPr lang="ja-JP" altLang="en-US" sz="1200" dirty="0" smtClean="0">
                <a:latin typeface="Meiryo UI" pitchFamily="50" charset="-128"/>
                <a:ea typeface="Meiryo UI" pitchFamily="50" charset="-128"/>
                <a:cs typeface="Meiryo UI" pitchFamily="50" charset="-128"/>
              </a:rPr>
              <a:t>　災害時における電力の安定供給に寄与します</a:t>
            </a:r>
            <a:r>
              <a:rPr lang="ja-JP" altLang="en-US" sz="1200" dirty="0">
                <a:latin typeface="Meiryo UI" pitchFamily="50" charset="-128"/>
                <a:ea typeface="Meiryo UI" pitchFamily="50" charset="-128"/>
                <a:cs typeface="Meiryo UI" pitchFamily="50" charset="-128"/>
              </a:rPr>
              <a:t>。</a:t>
            </a:r>
          </a:p>
        </p:txBody>
      </p:sp>
      <p:sp>
        <p:nvSpPr>
          <p:cNvPr id="44" name="正方形/長方形 43"/>
          <p:cNvSpPr/>
          <p:nvPr/>
        </p:nvSpPr>
        <p:spPr>
          <a:xfrm>
            <a:off x="5681121" y="4638032"/>
            <a:ext cx="2507520"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algn="just"/>
            <a:r>
              <a:rPr lang="ja-JP" altLang="en-US" sz="1300" dirty="0" smtClean="0">
                <a:solidFill>
                  <a:prstClr val="white"/>
                </a:solidFill>
                <a:ea typeface="HGP創英角ｺﾞｼｯｸUB" pitchFamily="50" charset="-128"/>
                <a:cs typeface="ＭＳ Ｐゴシック" charset="-128"/>
              </a:rPr>
              <a:t>～電力ピーク需要の抑制～</a:t>
            </a:r>
            <a:endParaRPr lang="en-US" altLang="ja-JP" sz="1300" dirty="0" smtClean="0">
              <a:solidFill>
                <a:prstClr val="white"/>
              </a:solidFill>
              <a:ea typeface="HGP創英角ｺﾞｼｯｸUB" pitchFamily="50" charset="-128"/>
              <a:cs typeface="ＭＳ Ｐゴシック" charset="-128"/>
            </a:endParaRPr>
          </a:p>
          <a:p>
            <a:pPr algn="just"/>
            <a:r>
              <a:rPr lang="ja-JP" altLang="en-US" sz="1300" dirty="0" smtClean="0">
                <a:solidFill>
                  <a:prstClr val="white"/>
                </a:solidFill>
                <a:ea typeface="HGP創英角ｺﾞｼｯｸUB" pitchFamily="50" charset="-128"/>
                <a:cs typeface="ＭＳ Ｐゴシック" charset="-128"/>
              </a:rPr>
              <a:t>～電力供給の安定化～</a:t>
            </a:r>
            <a:endParaRPr lang="ja-JP" altLang="en-US" sz="1300" dirty="0">
              <a:solidFill>
                <a:prstClr val="white"/>
              </a:solidFill>
              <a:ea typeface="HGP創英角ｺﾞｼｯｸUB" pitchFamily="50" charset="-128"/>
              <a:cs typeface="ＭＳ Ｐゴシック" charset="-128"/>
            </a:endParaRPr>
          </a:p>
        </p:txBody>
      </p:sp>
      <p:sp>
        <p:nvSpPr>
          <p:cNvPr id="31" name="円/楕円 30"/>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33</a:t>
            </a:r>
            <a:endParaRPr lang="ja-JP" altLang="en-US" b="1" dirty="0">
              <a:solidFill>
                <a:prstClr val="white"/>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810" t="17344" r="16982" b="30484"/>
          <a:stretch/>
        </p:blipFill>
        <p:spPr bwMode="auto">
          <a:xfrm>
            <a:off x="6844552" y="5081630"/>
            <a:ext cx="2837329" cy="156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角丸四角形 27"/>
          <p:cNvSpPr/>
          <p:nvPr/>
        </p:nvSpPr>
        <p:spPr>
          <a:xfrm>
            <a:off x="1132328" y="537045"/>
            <a:ext cx="8664594" cy="534186"/>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デマンドレスポンスや分散型電源（コージェネレーション等）の普及促進、多様な電力事業者の参入促進などにより、電力ピーク需要の抑制、電力供給の安定化に向けた取組みを促進します。</a:t>
            </a:r>
            <a:endParaRPr lang="en-US" altLang="ja-JP" sz="1600" b="1" dirty="0" smtClean="0">
              <a:latin typeface="Meiryo UI" pitchFamily="50" charset="-128"/>
              <a:ea typeface="Meiryo UI" pitchFamily="50" charset="-128"/>
              <a:cs typeface="Meiryo UI" pitchFamily="50" charset="-128"/>
            </a:endParaRPr>
          </a:p>
        </p:txBody>
      </p:sp>
      <p:sp>
        <p:nvSpPr>
          <p:cNvPr id="29" name="角丸四角形 28"/>
          <p:cNvSpPr/>
          <p:nvPr/>
        </p:nvSpPr>
        <p:spPr>
          <a:xfrm>
            <a:off x="139768" y="537045"/>
            <a:ext cx="992560" cy="53418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400" b="1" dirty="0" smtClean="0">
                <a:latin typeface="Meiryo UI" pitchFamily="50" charset="-128"/>
                <a:ea typeface="Meiryo UI" pitchFamily="50" charset="-128"/>
                <a:cs typeface="Meiryo UI" pitchFamily="50" charset="-128"/>
              </a:rPr>
              <a:t>取組</a:t>
            </a:r>
            <a:endParaRPr kumimoji="1" lang="en-US" altLang="ja-JP" sz="1400" b="1" dirty="0" smtClean="0">
              <a:latin typeface="Meiryo UI" pitchFamily="50" charset="-128"/>
              <a:ea typeface="Meiryo UI" pitchFamily="50" charset="-128"/>
              <a:cs typeface="Meiryo UI" pitchFamily="50" charset="-128"/>
            </a:endParaRPr>
          </a:p>
          <a:p>
            <a:pPr algn="ctr"/>
            <a:r>
              <a:rPr kumimoji="1" lang="ja-JP" altLang="en-US" sz="1400" b="1" dirty="0" smtClean="0">
                <a:latin typeface="Meiryo UI" pitchFamily="50" charset="-128"/>
                <a:ea typeface="Meiryo UI" pitchFamily="50" charset="-128"/>
                <a:cs typeface="Meiryo UI" pitchFamily="50" charset="-128"/>
              </a:rPr>
              <a:t>方針</a:t>
            </a:r>
            <a:endParaRPr kumimoji="1" lang="ja-JP" altLang="en-US" sz="14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82453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04580" y="614149"/>
            <a:ext cx="9668458" cy="608690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wrap="square" tIns="0" bIns="0"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425884" y="1257120"/>
            <a:ext cx="9089223" cy="1000274"/>
          </a:xfrm>
          <a:prstGeom prst="rect">
            <a:avLst/>
          </a:prstGeom>
          <a:noFill/>
        </p:spPr>
        <p:txBody>
          <a:bodyPr wrap="square" rtlCol="0">
            <a:spAutoFit/>
          </a:bodyPr>
          <a:lstStyle/>
          <a:p>
            <a:r>
              <a:rPr lang="ja-JP" altLang="en-US" sz="1300" dirty="0" smtClean="0">
                <a:latin typeface="Meiryo UI" pitchFamily="50" charset="-128"/>
                <a:ea typeface="Meiryo UI" pitchFamily="50" charset="-128"/>
                <a:cs typeface="Meiryo UI" pitchFamily="50" charset="-128"/>
              </a:rPr>
              <a:t>◆</a:t>
            </a:r>
            <a:r>
              <a:rPr lang="ja-JP" altLang="en-US" sz="1300" dirty="0" smtClean="0">
                <a:latin typeface="Meiryo UI" panose="020B0604030504040204" pitchFamily="50" charset="-128"/>
                <a:ea typeface="Meiryo UI" panose="020B0604030504040204" pitchFamily="50" charset="-128"/>
              </a:rPr>
              <a:t>既存のリソースを</a:t>
            </a:r>
            <a:r>
              <a:rPr lang="ja-JP" altLang="en-US" sz="1300" dirty="0">
                <a:latin typeface="Meiryo UI" panose="020B0604030504040204" pitchFamily="50" charset="-128"/>
                <a:ea typeface="Meiryo UI" panose="020B0604030504040204" pitchFamily="50" charset="-128"/>
              </a:rPr>
              <a:t>活用し、需給逼迫時や電力調達価格上昇時における需要抑制の</a:t>
            </a:r>
            <a:r>
              <a:rPr lang="ja-JP" altLang="en-US" sz="1300" dirty="0" smtClean="0">
                <a:latin typeface="Meiryo UI" panose="020B0604030504040204" pitchFamily="50" charset="-128"/>
                <a:ea typeface="Meiryo UI" panose="020B0604030504040204" pitchFamily="50" charset="-128"/>
              </a:rPr>
              <a:t>実施や</a:t>
            </a:r>
            <a:r>
              <a:rPr lang="ja-JP" altLang="en-US" sz="1300" dirty="0">
                <a:latin typeface="Meiryo UI" panose="020B0604030504040204" pitchFamily="50" charset="-128"/>
                <a:ea typeface="Meiryo UI" panose="020B0604030504040204" pitchFamily="50" charset="-128"/>
              </a:rPr>
              <a:t>、再生可能エネルギーの余剰電力時の</a:t>
            </a:r>
            <a:r>
              <a:rPr lang="ja-JP" altLang="en-US" sz="1300" dirty="0" smtClean="0">
                <a:latin typeface="Meiryo UI" panose="020B0604030504040204" pitchFamily="50" charset="-128"/>
                <a:ea typeface="Meiryo UI" panose="020B0604030504040204" pitchFamily="50" charset="-128"/>
              </a:rPr>
              <a:t>電力</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需要</a:t>
            </a:r>
            <a:r>
              <a:rPr lang="ja-JP" altLang="en-US" sz="1300" dirty="0">
                <a:latin typeface="Meiryo UI" panose="020B0604030504040204" pitchFamily="50" charset="-128"/>
                <a:ea typeface="Meiryo UI" panose="020B0604030504040204" pitchFamily="50" charset="-128"/>
              </a:rPr>
              <a:t>を</a:t>
            </a:r>
            <a:r>
              <a:rPr lang="ja-JP" altLang="en-US" sz="1300" dirty="0" smtClean="0">
                <a:latin typeface="Meiryo UI" panose="020B0604030504040204" pitchFamily="50" charset="-128"/>
                <a:ea typeface="Meiryo UI" panose="020B0604030504040204" pitchFamily="50" charset="-128"/>
              </a:rPr>
              <a:t>創出し</a:t>
            </a:r>
            <a:r>
              <a:rPr lang="ja-JP" altLang="en-US" sz="1300" dirty="0">
                <a:latin typeface="Meiryo UI" panose="020B0604030504040204" pitchFamily="50" charset="-128"/>
                <a:ea typeface="Meiryo UI" panose="020B0604030504040204" pitchFamily="50" charset="-128"/>
              </a:rPr>
              <a:t>、エリア単位における地域のエネルギー需要</a:t>
            </a:r>
            <a:r>
              <a:rPr lang="ja-JP" altLang="en-US" sz="1300" dirty="0" smtClean="0">
                <a:latin typeface="Meiryo UI" panose="020B0604030504040204" pitchFamily="50" charset="-128"/>
                <a:ea typeface="Meiryo UI" panose="020B0604030504040204" pitchFamily="50" charset="-128"/>
              </a:rPr>
              <a:t>の</a:t>
            </a:r>
            <a:r>
              <a:rPr lang="ja-JP" altLang="en-US" sz="1300" dirty="0">
                <a:latin typeface="Meiryo UI" panose="020B0604030504040204" pitchFamily="50" charset="-128"/>
                <a:ea typeface="Meiryo UI" panose="020B0604030504040204" pitchFamily="50" charset="-128"/>
              </a:rPr>
              <a:t>平準</a:t>
            </a:r>
            <a:r>
              <a:rPr lang="ja-JP" altLang="en-US" sz="1300" dirty="0" smtClean="0">
                <a:latin typeface="Meiryo UI" panose="020B0604030504040204" pitchFamily="50" charset="-128"/>
                <a:ea typeface="Meiryo UI" panose="020B0604030504040204" pitchFamily="50" charset="-128"/>
              </a:rPr>
              <a:t>化</a:t>
            </a:r>
            <a:r>
              <a:rPr lang="ja-JP" altLang="en-US" sz="1300" dirty="0">
                <a:latin typeface="Meiryo UI" panose="020B0604030504040204" pitchFamily="50" charset="-128"/>
                <a:ea typeface="Meiryo UI" panose="020B0604030504040204" pitchFamily="50" charset="-128"/>
              </a:rPr>
              <a:t>に資するエネルギーの面的利用のビジネスモデル構築を</a:t>
            </a:r>
            <a:r>
              <a:rPr lang="ja-JP" altLang="en-US" sz="1300" dirty="0" smtClean="0">
                <a:latin typeface="Meiryo UI" panose="020B0604030504040204" pitchFamily="50" charset="-128"/>
                <a:ea typeface="Meiryo UI" panose="020B0604030504040204" pitchFamily="50" charset="-128"/>
              </a:rPr>
              <a:t>めざします。</a:t>
            </a:r>
            <a:endParaRPr lang="en-US" altLang="ja-JP" sz="1300" dirty="0">
              <a:latin typeface="Meiryo UI" panose="020B0604030504040204" pitchFamily="50" charset="-128"/>
              <a:ea typeface="Meiryo UI" panose="020B0604030504040204" pitchFamily="50" charset="-128"/>
            </a:endParaRPr>
          </a:p>
          <a:p>
            <a:pPr marL="177800" indent="-177800"/>
            <a:endParaRPr lang="en-US" altLang="ja-JP" sz="800" dirty="0" smtClean="0">
              <a:latin typeface="Meiryo UI" pitchFamily="50" charset="-128"/>
              <a:ea typeface="Meiryo UI" pitchFamily="50" charset="-128"/>
              <a:cs typeface="Meiryo UI" pitchFamily="50" charset="-128"/>
            </a:endParaRPr>
          </a:p>
          <a:p>
            <a:r>
              <a:rPr lang="ja-JP" altLang="en-US" sz="1300" dirty="0" smtClean="0">
                <a:latin typeface="Meiryo UI" pitchFamily="50" charset="-128"/>
                <a:ea typeface="Meiryo UI" pitchFamily="50" charset="-128"/>
                <a:cs typeface="Meiryo UI" pitchFamily="50" charset="-128"/>
              </a:rPr>
              <a:t>◆</a:t>
            </a:r>
            <a:r>
              <a:rPr lang="ja-JP" altLang="en-US" sz="1200" dirty="0" smtClean="0">
                <a:latin typeface="メイリオ" panose="020B0604030504040204" pitchFamily="50" charset="-128"/>
                <a:ea typeface="メイリオ" panose="020B0604030504040204" pitchFamily="50" charset="-128"/>
              </a:rPr>
              <a:t>府施設･市施設にネガワット</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取引の導入を検討し</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ネガワット取引の</a:t>
            </a:r>
            <a:r>
              <a:rPr lang="ja-JP" altLang="en-US" sz="1200" dirty="0">
                <a:latin typeface="メイリオ" panose="020B0604030504040204" pitchFamily="50" charset="-128"/>
                <a:ea typeface="メイリオ" panose="020B0604030504040204" pitchFamily="50" charset="-128"/>
              </a:rPr>
              <a:t>普及拡大を</a:t>
            </a:r>
            <a:r>
              <a:rPr lang="ja-JP" altLang="en-US" sz="1200" dirty="0" smtClean="0">
                <a:latin typeface="メイリオ" panose="020B0604030504040204" pitchFamily="50" charset="-128"/>
                <a:ea typeface="メイリオ" panose="020B0604030504040204" pitchFamily="50" charset="-128"/>
              </a:rPr>
              <a:t>促進</a:t>
            </a:r>
            <a:r>
              <a:rPr lang="ja-JP" altLang="en-US" sz="1200" dirty="0">
                <a:latin typeface="メイリオ" panose="020B0604030504040204" pitchFamily="50" charset="-128"/>
                <a:ea typeface="メイリオ" panose="020B0604030504040204" pitchFamily="50" charset="-128"/>
              </a:rPr>
              <a:t>します。</a:t>
            </a:r>
            <a:endParaRPr lang="en-US" altLang="ja-JP" sz="1200" dirty="0" smtClean="0">
              <a:latin typeface="メイリオ" panose="020B0604030504040204" pitchFamily="50" charset="-128"/>
              <a:ea typeface="メイリオ" panose="020B0604030504040204" pitchFamily="50" charset="-128"/>
            </a:endParaRPr>
          </a:p>
          <a:p>
            <a:pPr algn="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ネガワット：需要家が節電や自家発電によって需要量を減らした分</a:t>
            </a:r>
            <a:r>
              <a:rPr lang="ja-JP" altLang="en-US" sz="1200" dirty="0" smtClean="0">
                <a:latin typeface="メイリオ" panose="020B0604030504040204" pitchFamily="50" charset="-128"/>
                <a:ea typeface="メイリオ" panose="020B0604030504040204" pitchFamily="50" charset="-128"/>
              </a:rPr>
              <a:t>を発電</a:t>
            </a:r>
            <a:r>
              <a:rPr lang="ja-JP" altLang="en-US" sz="1200" dirty="0">
                <a:latin typeface="メイリオ" panose="020B0604030504040204" pitchFamily="50" charset="-128"/>
                <a:ea typeface="メイリオ" panose="020B0604030504040204" pitchFamily="50" charset="-128"/>
              </a:rPr>
              <a:t>したとみなす</a:t>
            </a:r>
            <a:r>
              <a:rPr lang="ja-JP" altLang="en-US" sz="1200" dirty="0" smtClean="0">
                <a:latin typeface="メイリオ" panose="020B0604030504040204" pitchFamily="50" charset="-128"/>
                <a:ea typeface="メイリオ" panose="020B0604030504040204" pitchFamily="50" charset="-128"/>
              </a:rPr>
              <a:t>こと）</a:t>
            </a:r>
            <a:endParaRPr lang="en-US" altLang="ja-JP" sz="1200"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algn="just"/>
            <a:r>
              <a:rPr lang="ja-JP" altLang="en-US" sz="1300" dirty="0" smtClean="0">
                <a:solidFill>
                  <a:prstClr val="white"/>
                </a:solidFill>
                <a:ea typeface="HGP創英角ｺﾞｼｯｸUB" pitchFamily="50" charset="-128"/>
                <a:cs typeface="ＭＳ Ｐゴシック" charset="-128"/>
              </a:rPr>
              <a:t>～電力ピーク需要の抑制～</a:t>
            </a:r>
            <a:endParaRPr lang="en-US" altLang="ja-JP" sz="1300" dirty="0" smtClean="0">
              <a:solidFill>
                <a:prstClr val="white"/>
              </a:solidFill>
              <a:ea typeface="HGP創英角ｺﾞｼｯｸUB" pitchFamily="50" charset="-128"/>
              <a:cs typeface="ＭＳ Ｐゴシック" charset="-128"/>
            </a:endParaRPr>
          </a:p>
          <a:p>
            <a:pPr algn="just"/>
            <a:r>
              <a:rPr lang="ja-JP" altLang="en-US" sz="1300" dirty="0" smtClean="0">
                <a:solidFill>
                  <a:prstClr val="white"/>
                </a:solidFill>
                <a:ea typeface="HGP創英角ｺﾞｼｯｸUB" pitchFamily="50" charset="-128"/>
                <a:cs typeface="ＭＳ Ｐゴシック" charset="-128"/>
              </a:rPr>
              <a:t>～電力供給の安定化～</a:t>
            </a:r>
            <a:endParaRPr lang="ja-JP" altLang="en-US" sz="1300" dirty="0">
              <a:solidFill>
                <a:prstClr val="white"/>
              </a:solidFill>
              <a:ea typeface="HGP創英角ｺﾞｼｯｸUB" pitchFamily="50" charset="-128"/>
              <a:cs typeface="ＭＳ Ｐゴシック" charset="-128"/>
            </a:endParaRPr>
          </a:p>
        </p:txBody>
      </p:sp>
      <p:sp>
        <p:nvSpPr>
          <p:cNvPr id="31" name="円/楕円 30"/>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34</a:t>
            </a:r>
            <a:endParaRPr lang="ja-JP" altLang="en-US" b="1" dirty="0">
              <a:solidFill>
                <a:prstClr val="white"/>
              </a:solidFill>
            </a:endParaRPr>
          </a:p>
        </p:txBody>
      </p:sp>
      <p:sp>
        <p:nvSpPr>
          <p:cNvPr id="52" name="テキスト ボックス 51"/>
          <p:cNvSpPr txBox="1"/>
          <p:nvPr/>
        </p:nvSpPr>
        <p:spPr>
          <a:xfrm>
            <a:off x="4909359" y="2747339"/>
            <a:ext cx="4605748" cy="738664"/>
          </a:xfrm>
          <a:prstGeom prst="rect">
            <a:avLst/>
          </a:prstGeom>
          <a:noFill/>
        </p:spPr>
        <p:txBody>
          <a:bodyPr wrap="none" rtlCol="0">
            <a:spAutoFit/>
          </a:bodyPr>
          <a:lstStyle/>
          <a:p>
            <a:r>
              <a:rPr lang="ja-JP" altLang="en-US" sz="1400" dirty="0" smtClean="0">
                <a:latin typeface="メイリオ" panose="020B0604030504040204" pitchFamily="50" charset="-128"/>
                <a:ea typeface="メイリオ" panose="020B0604030504040204" pitchFamily="50" charset="-128"/>
              </a:rPr>
              <a:t>点在する設備をＩｏＴにより一括制御し、電力需給を</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調整することで、あたかも</a:t>
            </a:r>
            <a:r>
              <a:rPr lang="en-US" altLang="ja-JP" sz="1400" dirty="0" smtClean="0">
                <a:latin typeface="メイリオ" panose="020B0604030504040204" pitchFamily="50" charset="-128"/>
                <a:ea typeface="メイリオ" panose="020B0604030504040204" pitchFamily="50" charset="-128"/>
              </a:rPr>
              <a:t>1</a:t>
            </a:r>
            <a:r>
              <a:rPr lang="ja-JP" altLang="en-US" sz="1400" dirty="0" err="1">
                <a:latin typeface="メイリオ" panose="020B0604030504040204" pitchFamily="50" charset="-128"/>
                <a:ea typeface="メイリオ" panose="020B0604030504040204" pitchFamily="50" charset="-128"/>
              </a:rPr>
              <a:t>つの</a:t>
            </a:r>
            <a:r>
              <a:rPr lang="ja-JP" altLang="en-US" sz="1400" dirty="0">
                <a:latin typeface="メイリオ" panose="020B0604030504040204" pitchFamily="50" charset="-128"/>
                <a:ea typeface="メイリオ" panose="020B0604030504040204" pitchFamily="50" charset="-128"/>
              </a:rPr>
              <a:t>発電所（仮想発電所</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err="1" smtClean="0">
                <a:latin typeface="メイリオ" panose="020B0604030504040204" pitchFamily="50" charset="-128"/>
                <a:ea typeface="メイリオ" panose="020B0604030504040204" pitchFamily="50" charset="-128"/>
              </a:rPr>
              <a:t>のように</a:t>
            </a:r>
            <a:r>
              <a:rPr lang="ja-JP" altLang="en-US" sz="1400" dirty="0">
                <a:latin typeface="メイリオ" panose="020B0604030504040204" pitchFamily="50" charset="-128"/>
                <a:ea typeface="メイリオ" panose="020B0604030504040204" pitchFamily="50" charset="-128"/>
              </a:rPr>
              <a:t>機能</a:t>
            </a:r>
            <a:r>
              <a:rPr lang="ja-JP" altLang="en-US" sz="1400" dirty="0" smtClean="0">
                <a:latin typeface="メイリオ" panose="020B0604030504040204" pitchFamily="50" charset="-128"/>
                <a:ea typeface="メイリオ" panose="020B0604030504040204" pitchFamily="50" charset="-128"/>
              </a:rPr>
              <a:t>させる仕組み</a:t>
            </a:r>
            <a:endParaRPr lang="ja-JP" altLang="en-US" sz="1400" dirty="0">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4668901" y="2412309"/>
            <a:ext cx="4924746" cy="338554"/>
          </a:xfrm>
          <a:prstGeom prst="rect">
            <a:avLst/>
          </a:prstGeom>
          <a:noFill/>
        </p:spPr>
        <p:txBody>
          <a:bodyPr wrap="none" rtlCol="0">
            <a:spAutoFit/>
          </a:bodyPr>
          <a:lstStyle/>
          <a:p>
            <a:pPr algn="ctr"/>
            <a:r>
              <a:rPr lang="en-US" altLang="ja-JP" sz="1600" b="1" dirty="0" smtClean="0">
                <a:latin typeface="メイリオ" panose="020B0604030504040204" pitchFamily="50" charset="-128"/>
                <a:ea typeface="メイリオ" panose="020B0604030504040204" pitchFamily="50" charset="-128"/>
              </a:rPr>
              <a:t>※VPP</a:t>
            </a:r>
            <a:r>
              <a:rPr lang="ja-JP" altLang="en-US" sz="1600" b="1" dirty="0" smtClean="0">
                <a:latin typeface="メイリオ" panose="020B0604030504040204" pitchFamily="50" charset="-128"/>
                <a:ea typeface="メイリオ" panose="020B0604030504040204" pitchFamily="50" charset="-128"/>
              </a:rPr>
              <a:t>（バーチャルパワープラント：仮想発電所）</a:t>
            </a:r>
            <a:endParaRPr lang="en-US" altLang="ja-JP" sz="1600" b="1" dirty="0" smtClean="0">
              <a:latin typeface="メイリオ" panose="020B0604030504040204" pitchFamily="50" charset="-128"/>
              <a:ea typeface="メイリオ" panose="020B0604030504040204" pitchFamily="50" charset="-128"/>
            </a:endParaRPr>
          </a:p>
        </p:txBody>
      </p:sp>
      <p:sp>
        <p:nvSpPr>
          <p:cNvPr id="54" name="下矢印 53"/>
          <p:cNvSpPr/>
          <p:nvPr/>
        </p:nvSpPr>
        <p:spPr>
          <a:xfrm>
            <a:off x="6443373" y="3538935"/>
            <a:ext cx="1331259" cy="354822"/>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正方形/長方形 54"/>
          <p:cNvSpPr/>
          <p:nvPr/>
        </p:nvSpPr>
        <p:spPr>
          <a:xfrm>
            <a:off x="5084170" y="4026719"/>
            <a:ext cx="4079505" cy="819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smtClean="0">
                <a:solidFill>
                  <a:prstClr val="white"/>
                </a:solidFill>
                <a:latin typeface="メイリオ" panose="020B0604030504040204" pitchFamily="50" charset="-128"/>
                <a:ea typeface="メイリオ" panose="020B0604030504040204" pitchFamily="50" charset="-128"/>
              </a:rPr>
              <a:t>○最適な需給制御による省エネ・省</a:t>
            </a:r>
            <a:r>
              <a:rPr lang="en-US" altLang="ja-JP" sz="1600" dirty="0" smtClean="0">
                <a:solidFill>
                  <a:prstClr val="white"/>
                </a:solidFill>
                <a:latin typeface="メイリオ" panose="020B0604030504040204" pitchFamily="50" charset="-128"/>
                <a:ea typeface="メイリオ" panose="020B0604030504040204" pitchFamily="50" charset="-128"/>
              </a:rPr>
              <a:t>CO</a:t>
            </a:r>
            <a:r>
              <a:rPr lang="en-US" altLang="ja-JP" sz="1600" baseline="-25000" dirty="0" smtClean="0">
                <a:solidFill>
                  <a:prstClr val="white"/>
                </a:solidFill>
                <a:latin typeface="メイリオ" panose="020B0604030504040204" pitchFamily="50" charset="-128"/>
                <a:ea typeface="メイリオ" panose="020B0604030504040204" pitchFamily="50" charset="-128"/>
              </a:rPr>
              <a:t>2</a:t>
            </a:r>
          </a:p>
          <a:p>
            <a:r>
              <a:rPr lang="ja-JP" altLang="en-US" sz="1600" dirty="0">
                <a:solidFill>
                  <a:prstClr val="white"/>
                </a:solidFill>
                <a:latin typeface="メイリオ" panose="020B0604030504040204" pitchFamily="50" charset="-128"/>
                <a:ea typeface="メイリオ" panose="020B0604030504040204" pitchFamily="50" charset="-128"/>
              </a:rPr>
              <a:t>○</a:t>
            </a:r>
            <a:r>
              <a:rPr lang="ja-JP" altLang="en-US" sz="1600" dirty="0" smtClean="0">
                <a:solidFill>
                  <a:prstClr val="white"/>
                </a:solidFill>
                <a:latin typeface="メイリオ" panose="020B0604030504040204" pitchFamily="50" charset="-128"/>
                <a:ea typeface="メイリオ" panose="020B0604030504040204" pitchFamily="50" charset="-128"/>
              </a:rPr>
              <a:t>需給調整力の増強により、再エネ電源の</a:t>
            </a:r>
            <a:endParaRPr lang="en-US" altLang="ja-JP" sz="1600" dirty="0" smtClean="0">
              <a:solidFill>
                <a:prstClr val="white"/>
              </a:solidFill>
              <a:latin typeface="メイリオ" panose="020B0604030504040204" pitchFamily="50" charset="-128"/>
              <a:ea typeface="メイリオ" panose="020B0604030504040204" pitchFamily="50" charset="-128"/>
            </a:endParaRPr>
          </a:p>
          <a:p>
            <a:r>
              <a:rPr lang="ja-JP" altLang="en-US" sz="1600" dirty="0">
                <a:solidFill>
                  <a:prstClr val="white"/>
                </a:solidFill>
                <a:latin typeface="メイリオ" panose="020B0604030504040204" pitchFamily="50" charset="-128"/>
                <a:ea typeface="メイリオ" panose="020B0604030504040204" pitchFamily="50" charset="-128"/>
              </a:rPr>
              <a:t>　</a:t>
            </a:r>
            <a:r>
              <a:rPr lang="ja-JP" altLang="en-US" sz="1600" dirty="0" smtClean="0">
                <a:solidFill>
                  <a:prstClr val="white"/>
                </a:solidFill>
                <a:latin typeface="メイリオ" panose="020B0604030504040204" pitchFamily="50" charset="-128"/>
                <a:ea typeface="メイリオ" panose="020B0604030504040204" pitchFamily="50" charset="-128"/>
              </a:rPr>
              <a:t>さらなる導入を可能に</a:t>
            </a:r>
            <a:endParaRPr lang="en-US" altLang="ja-JP" sz="1600" dirty="0" smtClean="0">
              <a:solidFill>
                <a:prstClr val="white"/>
              </a:solidFill>
              <a:latin typeface="メイリオ" panose="020B0604030504040204" pitchFamily="50" charset="-128"/>
              <a:ea typeface="メイリオ" panose="020B0604030504040204" pitchFamily="50" charset="-128"/>
            </a:endParaRPr>
          </a:p>
          <a:p>
            <a:endParaRPr lang="ja-JP" altLang="en-US" sz="1600" dirty="0">
              <a:solidFill>
                <a:prstClr val="white"/>
              </a:solidFill>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5759002" y="803593"/>
            <a:ext cx="900000"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p>
        </p:txBody>
      </p:sp>
      <p:sp>
        <p:nvSpPr>
          <p:cNvPr id="41" name="角丸四角形 40"/>
          <p:cNvSpPr/>
          <p:nvPr/>
        </p:nvSpPr>
        <p:spPr>
          <a:xfrm>
            <a:off x="411373" y="5194453"/>
            <a:ext cx="5085440" cy="319241"/>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上下水道ポンプ設備と浄水池等バッファを活用した</a:t>
            </a:r>
            <a:r>
              <a:rPr lang="en-US" altLang="ja-JP" sz="1400" b="1" dirty="0" smtClean="0">
                <a:solidFill>
                  <a:schemeClr val="tx1"/>
                </a:solidFill>
                <a:latin typeface="Meiryo UI" pitchFamily="50" charset="-128"/>
                <a:ea typeface="Meiryo UI" pitchFamily="50" charset="-128"/>
                <a:cs typeface="Meiryo UI" pitchFamily="50" charset="-128"/>
              </a:rPr>
              <a:t>VPP-FS</a:t>
            </a:r>
            <a:r>
              <a:rPr lang="ja-JP" altLang="en-US" sz="1400" b="1" dirty="0" smtClean="0">
                <a:solidFill>
                  <a:schemeClr val="tx1"/>
                </a:solidFill>
                <a:latin typeface="Meiryo UI" pitchFamily="50" charset="-128"/>
                <a:ea typeface="Meiryo UI" pitchFamily="50" charset="-128"/>
                <a:cs typeface="Meiryo UI" pitchFamily="50" charset="-128"/>
              </a:rPr>
              <a:t>事業</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428156" y="5585808"/>
            <a:ext cx="9089223" cy="1046440"/>
          </a:xfrm>
          <a:prstGeom prst="rect">
            <a:avLst/>
          </a:prstGeom>
          <a:noFill/>
        </p:spPr>
        <p:txBody>
          <a:bodyPr wrap="square" rtlCol="0">
            <a:spAutoFit/>
          </a:bodyPr>
          <a:lstStyle/>
          <a:p>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平成</a:t>
            </a:r>
            <a:r>
              <a:rPr lang="en-US" altLang="ja-JP" sz="1300" dirty="0" smtClean="0">
                <a:latin typeface="Meiryo UI" pitchFamily="50" charset="-128"/>
                <a:ea typeface="Meiryo UI" pitchFamily="50" charset="-128"/>
                <a:cs typeface="Meiryo UI" pitchFamily="50" charset="-128"/>
              </a:rPr>
              <a:t>28</a:t>
            </a:r>
            <a:r>
              <a:rPr lang="ja-JP" altLang="en-US" sz="1300" dirty="0" smtClean="0">
                <a:latin typeface="Meiryo UI" pitchFamily="50" charset="-128"/>
                <a:ea typeface="Meiryo UI" pitchFamily="50" charset="-128"/>
                <a:cs typeface="Meiryo UI" pitchFamily="50" charset="-128"/>
              </a:rPr>
              <a:t>年度地産地消型再生可能エネルギー面的利用等推進事業</a:t>
            </a:r>
            <a:r>
              <a:rPr lang="en-US" altLang="ja-JP" sz="1300" dirty="0" smtClean="0">
                <a:latin typeface="Meiryo UI" pitchFamily="50" charset="-128"/>
                <a:ea typeface="Meiryo UI" pitchFamily="50" charset="-128"/>
                <a:cs typeface="Meiryo UI" pitchFamily="50" charset="-128"/>
              </a:rPr>
              <a:t>】</a:t>
            </a:r>
          </a:p>
          <a:p>
            <a:r>
              <a:rPr lang="ja-JP" altLang="en-US" sz="1300" dirty="0" smtClean="0">
                <a:latin typeface="Meiryo UI" pitchFamily="50" charset="-128"/>
                <a:ea typeface="Meiryo UI" pitchFamily="50" charset="-128"/>
                <a:cs typeface="Meiryo UI"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上水道の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浄水池や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下水道の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ポンプ井・幹線のバッファを活用し、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上下水道ポンプ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の稼働時間をシフトすることにより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、ネガワットや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再生可能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エネルギー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の出力</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抑制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回避等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に貢献する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エネルギーマネジメントシステムを検討し、システム導入による事業採算性評価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(FS)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を実施しました。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◆検討委員会体制：ニュージェック、日立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製作所、関西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電力、大阪府立大学、大阪広域水道企業団、大阪府都市整備部下水道室、</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大阪府環境農林水産部エネルギー政策課</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434189" y="5301732"/>
            <a:ext cx="90000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p:txBody>
      </p:sp>
      <p:sp>
        <p:nvSpPr>
          <p:cNvPr id="42" name="角丸四角形 41"/>
          <p:cNvSpPr/>
          <p:nvPr/>
        </p:nvSpPr>
        <p:spPr>
          <a:xfrm>
            <a:off x="264872" y="780306"/>
            <a:ext cx="5231941"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sz="1400" b="1" dirty="0" smtClean="0">
              <a:solidFill>
                <a:schemeClr val="tx1"/>
              </a:solidFill>
              <a:latin typeface="Meiryo UI" pitchFamily="50" charset="-128"/>
              <a:ea typeface="Meiryo UI" pitchFamily="50" charset="-128"/>
              <a:cs typeface="Meiryo UI" pitchFamily="50" charset="-128"/>
            </a:endParaRPr>
          </a:p>
          <a:p>
            <a:pPr algn="ctr">
              <a:defRPr/>
            </a:pPr>
            <a:r>
              <a:rPr lang="ja-JP" altLang="en-US" sz="1600" b="1" dirty="0" smtClean="0">
                <a:solidFill>
                  <a:schemeClr val="tx1"/>
                </a:solidFill>
                <a:latin typeface="Meiryo UI" pitchFamily="50" charset="-128"/>
                <a:ea typeface="Meiryo UI" pitchFamily="50" charset="-128"/>
                <a:cs typeface="Meiryo UI" pitchFamily="50" charset="-128"/>
              </a:rPr>
              <a:t>バーチャルパワープラント（</a:t>
            </a:r>
            <a:r>
              <a:rPr lang="en-US" altLang="ja-JP" sz="1600" b="1" dirty="0" smtClean="0">
                <a:solidFill>
                  <a:schemeClr val="tx1"/>
                </a:solidFill>
                <a:latin typeface="Meiryo UI" pitchFamily="50" charset="-128"/>
                <a:ea typeface="Meiryo UI" pitchFamily="50" charset="-128"/>
                <a:cs typeface="Meiryo UI" pitchFamily="50" charset="-128"/>
              </a:rPr>
              <a:t>VPP</a:t>
            </a:r>
            <a:r>
              <a:rPr lang="ja-JP" altLang="en-US" sz="1600" b="1" dirty="0" smtClean="0">
                <a:solidFill>
                  <a:schemeClr val="tx1"/>
                </a:solidFill>
                <a:latin typeface="Meiryo UI" pitchFamily="50" charset="-128"/>
                <a:ea typeface="Meiryo UI" pitchFamily="50" charset="-128"/>
                <a:cs typeface="Meiryo UI" pitchFamily="50" charset="-128"/>
              </a:rPr>
              <a:t>）構築に向けた調査・検討</a:t>
            </a:r>
          </a:p>
          <a:p>
            <a:pPr algn="ctr">
              <a:defRPr/>
            </a:pPr>
            <a:endParaRPr lang="ja-JP" altLang="en-US" sz="1400" b="1" dirty="0">
              <a:solidFill>
                <a:schemeClr val="tx1"/>
              </a:solidFill>
              <a:latin typeface="Meiryo UI" pitchFamily="50" charset="-128"/>
              <a:ea typeface="Meiryo UI" pitchFamily="50" charset="-128"/>
              <a:cs typeface="Meiryo UI" pitchFamily="50" charset="-128"/>
            </a:endParaRPr>
          </a:p>
        </p:txBody>
      </p:sp>
      <p:grpSp>
        <p:nvGrpSpPr>
          <p:cNvPr id="58" name="グループ化 57"/>
          <p:cNvGrpSpPr/>
          <p:nvPr/>
        </p:nvGrpSpPr>
        <p:grpSpPr>
          <a:xfrm>
            <a:off x="306940" y="2561288"/>
            <a:ext cx="4437092" cy="2484738"/>
            <a:chOff x="518302" y="4150336"/>
            <a:chExt cx="4437092" cy="2484738"/>
          </a:xfrm>
        </p:grpSpPr>
        <p:sp>
          <p:nvSpPr>
            <p:cNvPr id="59" name="円/楕円 58"/>
            <p:cNvSpPr/>
            <p:nvPr/>
          </p:nvSpPr>
          <p:spPr>
            <a:xfrm rot="10200000">
              <a:off x="980225" y="4212251"/>
              <a:ext cx="3627927" cy="2011079"/>
            </a:xfrm>
            <a:prstGeom prst="ellipse">
              <a:avLst/>
            </a:prstGeom>
            <a:noFill/>
            <a:ln w="190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0" name="図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275" y="5158219"/>
              <a:ext cx="551330" cy="667541"/>
            </a:xfrm>
            <a:prstGeom prst="rect">
              <a:avLst/>
            </a:prstGeom>
          </p:spPr>
        </p:pic>
        <p:pic>
          <p:nvPicPr>
            <p:cNvPr id="61" name="図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64" y="4777800"/>
              <a:ext cx="642959" cy="642959"/>
            </a:xfrm>
            <a:prstGeom prst="rect">
              <a:avLst/>
            </a:prstGeom>
          </p:spPr>
        </p:pic>
        <p:cxnSp>
          <p:nvCxnSpPr>
            <p:cNvPr id="62" name="直線コネクタ 61"/>
            <p:cNvCxnSpPr/>
            <p:nvPr/>
          </p:nvCxnSpPr>
          <p:spPr>
            <a:xfrm>
              <a:off x="1930410" y="4665033"/>
              <a:ext cx="551913" cy="24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3177841" y="4371569"/>
              <a:ext cx="549126" cy="557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205964" y="5126174"/>
              <a:ext cx="1611372" cy="215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2114919" y="5416764"/>
              <a:ext cx="535886" cy="605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60" idx="3"/>
            </p:cNvCxnSpPr>
            <p:nvPr/>
          </p:nvCxnSpPr>
          <p:spPr>
            <a:xfrm flipV="1">
              <a:off x="1302605" y="5217791"/>
              <a:ext cx="1152277" cy="274199"/>
            </a:xfrm>
            <a:prstGeom prst="line">
              <a:avLst/>
            </a:prstGeom>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2159046" y="5420759"/>
              <a:ext cx="1261884"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需給調整・制御</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0" name="テキスト ボックス 69"/>
            <p:cNvSpPr txBox="1"/>
            <p:nvPr/>
          </p:nvSpPr>
          <p:spPr>
            <a:xfrm>
              <a:off x="518302" y="5810065"/>
              <a:ext cx="1107996"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オフィスビル</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1" name="テキスト ボックス 70"/>
            <p:cNvSpPr txBox="1"/>
            <p:nvPr/>
          </p:nvSpPr>
          <p:spPr>
            <a:xfrm>
              <a:off x="3778270" y="6261817"/>
              <a:ext cx="492443"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住宅</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3520078" y="4462088"/>
              <a:ext cx="954107"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電気自動車</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4" name="テキスト ボックス 73"/>
            <p:cNvSpPr txBox="1"/>
            <p:nvPr/>
          </p:nvSpPr>
          <p:spPr>
            <a:xfrm>
              <a:off x="4309063" y="5473616"/>
              <a:ext cx="646331"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蓄電池</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655383" y="4150336"/>
              <a:ext cx="954107"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太陽光</a:t>
              </a:r>
              <a:r>
                <a:rPr lang="ja-JP" altLang="en-US" sz="1200" dirty="0">
                  <a:solidFill>
                    <a:prstClr val="black"/>
                  </a:solidFill>
                  <a:latin typeface="メイリオ" panose="020B0604030504040204" pitchFamily="50" charset="-128"/>
                  <a:ea typeface="メイリオ" panose="020B0604030504040204" pitchFamily="50" charset="-128"/>
                </a:rPr>
                <a:t>発電</a:t>
              </a:r>
            </a:p>
          </p:txBody>
        </p:sp>
        <p:cxnSp>
          <p:nvCxnSpPr>
            <p:cNvPr id="76" name="直線コネクタ 75"/>
            <p:cNvCxnSpPr/>
            <p:nvPr/>
          </p:nvCxnSpPr>
          <p:spPr>
            <a:xfrm>
              <a:off x="3125282" y="5416764"/>
              <a:ext cx="377291" cy="531800"/>
            </a:xfrm>
            <a:prstGeom prst="line">
              <a:avLst/>
            </a:prstGeom>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2111366" y="6358075"/>
              <a:ext cx="492443"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工場</a:t>
              </a:r>
              <a:endParaRPr lang="ja-JP" altLang="en-US" sz="1200" dirty="0">
                <a:solidFill>
                  <a:prstClr val="black"/>
                </a:solidFill>
                <a:latin typeface="メイリオ" panose="020B0604030504040204" pitchFamily="50" charset="-128"/>
                <a:ea typeface="メイリオ" panose="020B0604030504040204" pitchFamily="50" charset="-128"/>
              </a:endParaRPr>
            </a:p>
          </p:txBody>
        </p:sp>
      </p:grpSp>
      <p:pic>
        <p:nvPicPr>
          <p:cNvPr id="78" name="図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430" y="2868950"/>
            <a:ext cx="975618" cy="414070"/>
          </a:xfrm>
          <a:prstGeom prst="rect">
            <a:avLst/>
          </a:prstGeom>
        </p:spPr>
      </p:pic>
      <p:pic>
        <p:nvPicPr>
          <p:cNvPr id="79" name="図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4297" y="3326207"/>
            <a:ext cx="739735" cy="553768"/>
          </a:xfrm>
          <a:prstGeom prst="rect">
            <a:avLst/>
          </a:prstGeom>
        </p:spPr>
      </p:pic>
      <p:pic>
        <p:nvPicPr>
          <p:cNvPr id="80" name="図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2136" y="2317599"/>
            <a:ext cx="969545" cy="434125"/>
          </a:xfrm>
          <a:prstGeom prst="rect">
            <a:avLst/>
          </a:prstGeom>
        </p:spPr>
      </p:pic>
      <p:pic>
        <p:nvPicPr>
          <p:cNvPr id="81" name="図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9826" y="4248665"/>
            <a:ext cx="555364" cy="572955"/>
          </a:xfrm>
          <a:prstGeom prst="rect">
            <a:avLst/>
          </a:prstGeom>
        </p:spPr>
      </p:pic>
      <p:pic>
        <p:nvPicPr>
          <p:cNvPr id="82" name="図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7097" y="4205277"/>
            <a:ext cx="586975" cy="586975"/>
          </a:xfrm>
          <a:prstGeom prst="rect">
            <a:avLst/>
          </a:prstGeom>
        </p:spPr>
      </p:pic>
      <p:pic>
        <p:nvPicPr>
          <p:cNvPr id="84" name="図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5227" y="2229783"/>
            <a:ext cx="659126" cy="628988"/>
          </a:xfrm>
          <a:prstGeom prst="rect">
            <a:avLst/>
          </a:prstGeom>
        </p:spPr>
      </p:pic>
      <p:sp>
        <p:nvSpPr>
          <p:cNvPr id="85" name="テキスト ボックス 84"/>
          <p:cNvSpPr txBox="1"/>
          <p:nvPr/>
        </p:nvSpPr>
        <p:spPr>
          <a:xfrm>
            <a:off x="1544490" y="2120350"/>
            <a:ext cx="646331" cy="276999"/>
          </a:xfrm>
          <a:prstGeom prst="rect">
            <a:avLst/>
          </a:prstGeom>
          <a:noFill/>
        </p:spPr>
        <p:txBody>
          <a:bodyPr wrap="none" rtlCol="0">
            <a:spAutoFit/>
          </a:bodyPr>
          <a:lstStyle/>
          <a:p>
            <a:r>
              <a:rPr kumimoji="1" lang="ja-JP" altLang="en-US" sz="1200" dirty="0" smtClean="0">
                <a:latin typeface="メイリオ" panose="020B0604030504040204" pitchFamily="50" charset="-128"/>
                <a:ea typeface="メイリオ" panose="020B0604030504040204" pitchFamily="50" charset="-128"/>
              </a:rPr>
              <a:t>鉄道駅</a:t>
            </a:r>
            <a:endParaRPr kumimoji="1" lang="ja-JP" altLang="en-US" sz="1200" dirty="0">
              <a:latin typeface="メイリオ" panose="020B0604030504040204" pitchFamily="50" charset="-128"/>
              <a:ea typeface="メイリオ" panose="020B0604030504040204" pitchFamily="50" charset="-128"/>
            </a:endParaRPr>
          </a:p>
        </p:txBody>
      </p:sp>
      <p:cxnSp>
        <p:nvCxnSpPr>
          <p:cNvPr id="86" name="直線コネクタ 85"/>
          <p:cNvCxnSpPr>
            <a:stCxn id="84" idx="2"/>
          </p:cNvCxnSpPr>
          <p:nvPr/>
        </p:nvCxnSpPr>
        <p:spPr>
          <a:xfrm>
            <a:off x="2334790" y="2858771"/>
            <a:ext cx="222817" cy="2334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522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1904"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電力需要の平準化と電力供給の安定化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r>
              <a:rPr lang="ja-JP" altLang="en-US" sz="1400" dirty="0" smtClean="0">
                <a:solidFill>
                  <a:prstClr val="white"/>
                </a:solidFill>
                <a:latin typeface="Calibri"/>
                <a:ea typeface="HGP創英角ｺﾞｼｯｸUB" pitchFamily="50" charset="-128"/>
                <a:cs typeface="ＭＳ Ｐゴシック" charset="-128"/>
              </a:rPr>
              <a:t>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29" name="角丸四角形 28"/>
          <p:cNvSpPr/>
          <p:nvPr/>
        </p:nvSpPr>
        <p:spPr>
          <a:xfrm>
            <a:off x="92663" y="582147"/>
            <a:ext cx="4734832" cy="60872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43" name="角丸四角形 42"/>
          <p:cNvSpPr/>
          <p:nvPr/>
        </p:nvSpPr>
        <p:spPr>
          <a:xfrm>
            <a:off x="234623" y="730547"/>
            <a:ext cx="4320530"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3" name="テキスト ボックス 28"/>
          <p:cNvSpPr txBox="1">
            <a:spLocks noChangeArrowheads="1"/>
          </p:cNvSpPr>
          <p:nvPr/>
        </p:nvSpPr>
        <p:spPr bwMode="auto">
          <a:xfrm>
            <a:off x="175476" y="1605759"/>
            <a:ext cx="47609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dirty="0" smtClean="0">
                <a:latin typeface="Meiryo UI" pitchFamily="50" charset="-128"/>
                <a:ea typeface="Meiryo UI" pitchFamily="50" charset="-128"/>
                <a:cs typeface="Meiryo UI" pitchFamily="50" charset="-128"/>
              </a:rPr>
              <a:t>◆事業化が期待できる</a:t>
            </a:r>
            <a:r>
              <a:rPr lang="ja-JP" altLang="en-US" sz="1300" dirty="0">
                <a:latin typeface="Meiryo UI" pitchFamily="50" charset="-128"/>
                <a:ea typeface="Meiryo UI" pitchFamily="50" charset="-128"/>
                <a:cs typeface="Meiryo UI" pitchFamily="50" charset="-128"/>
              </a:rPr>
              <a:t>電池</a:t>
            </a:r>
            <a:r>
              <a:rPr lang="ja-JP" altLang="en-US" sz="1300" dirty="0" smtClean="0">
                <a:latin typeface="Meiryo UI" pitchFamily="50" charset="-128"/>
                <a:ea typeface="Meiryo UI" pitchFamily="50" charset="-128"/>
                <a:cs typeface="Meiryo UI" pitchFamily="50" charset="-128"/>
              </a:rPr>
              <a:t>関連（蓄電池、水素・燃料電池、太陽電池）の研究開発・実証経費等を支援します。</a:t>
            </a:r>
            <a:endParaRPr lang="en-US" altLang="ja-JP" sz="1300" dirty="0" smtClean="0">
              <a:latin typeface="Meiryo UI" pitchFamily="50" charset="-128"/>
              <a:ea typeface="Meiryo UI" pitchFamily="50" charset="-128"/>
              <a:cs typeface="Meiryo UI" pitchFamily="50" charset="-128"/>
            </a:endParaRPr>
          </a:p>
        </p:txBody>
      </p:sp>
      <p:sp>
        <p:nvSpPr>
          <p:cNvPr id="25" name="正方形/長方形 24"/>
          <p:cNvSpPr/>
          <p:nvPr/>
        </p:nvSpPr>
        <p:spPr>
          <a:xfrm>
            <a:off x="2753796" y="1211530"/>
            <a:ext cx="2315507" cy="27699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21,088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en-US" altLang="zh-TW"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364606" y="2402888"/>
            <a:ext cx="4320480" cy="2036979"/>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nSpc>
                <a:spcPts val="2000"/>
              </a:lnSpc>
              <a:defRPr/>
            </a:pPr>
            <a:r>
              <a:rPr lang="ja-JP" altLang="en-US" sz="1100" dirty="0" smtClean="0">
                <a:solidFill>
                  <a:schemeClr val="tx1"/>
                </a:solidFill>
                <a:latin typeface="Meiryo UI" pitchFamily="50" charset="-128"/>
                <a:ea typeface="Meiryo UI" pitchFamily="50" charset="-128"/>
                <a:cs typeface="Meiryo UI" pitchFamily="50" charset="-128"/>
              </a:rPr>
              <a:t>新エネルギー産業（電池関連）創出事業補助金</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20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対象者</a:t>
            </a:r>
            <a:r>
              <a:rPr lang="ja-JP" altLang="en-US" sz="1100" dirty="0">
                <a:solidFill>
                  <a:schemeClr val="tx1"/>
                </a:solidFill>
                <a:latin typeface="Meiryo UI" pitchFamily="50" charset="-128"/>
                <a:ea typeface="Meiryo UI" pitchFamily="50" charset="-128"/>
                <a:cs typeface="Meiryo UI" pitchFamily="50" charset="-128"/>
              </a:rPr>
              <a:t>：大阪府内に事業所を置く民間事</a:t>
            </a:r>
            <a:r>
              <a:rPr lang="ja-JP" altLang="en-US" sz="1100" dirty="0" smtClean="0">
                <a:solidFill>
                  <a:schemeClr val="tx1"/>
                </a:solidFill>
                <a:latin typeface="Meiryo UI" pitchFamily="50" charset="-128"/>
                <a:ea typeface="Meiryo UI" pitchFamily="50" charset="-128"/>
                <a:cs typeface="Meiryo UI" pitchFamily="50" charset="-128"/>
              </a:rPr>
              <a:t>業者等</a:t>
            </a:r>
            <a:endParaRPr lang="ja-JP" altLang="en-US" sz="1100" dirty="0">
              <a:solidFill>
                <a:schemeClr val="tx1"/>
              </a:solidFill>
              <a:latin typeface="Meiryo UI" pitchFamily="50" charset="-128"/>
              <a:ea typeface="Meiryo UI" pitchFamily="50" charset="-128"/>
              <a:cs typeface="Meiryo UI" pitchFamily="50" charset="-128"/>
            </a:endParaRPr>
          </a:p>
          <a:p>
            <a:pPr>
              <a:lnSpc>
                <a:spcPts val="2000"/>
              </a:lnSpc>
              <a:defRPr/>
            </a:pPr>
            <a:r>
              <a:rPr lang="ja-JP" altLang="en-US" sz="1100" dirty="0" smtClean="0">
                <a:solidFill>
                  <a:schemeClr val="tx1"/>
                </a:solidFill>
                <a:latin typeface="Meiryo UI" pitchFamily="50" charset="-128"/>
                <a:ea typeface="Meiryo UI" pitchFamily="50" charset="-128"/>
                <a:cs typeface="Meiryo UI" pitchFamily="50" charset="-128"/>
              </a:rPr>
              <a:t>　対象</a:t>
            </a:r>
            <a:r>
              <a:rPr lang="ja-JP" altLang="en-US" sz="1100" dirty="0">
                <a:solidFill>
                  <a:schemeClr val="tx1"/>
                </a:solidFill>
                <a:latin typeface="Meiryo UI" pitchFamily="50" charset="-128"/>
                <a:ea typeface="Meiryo UI" pitchFamily="50" charset="-128"/>
                <a:cs typeface="Meiryo UI" pitchFamily="50" charset="-128"/>
              </a:rPr>
              <a:t>経費：新エネルギー産業（電池関連）における研究開発、</a:t>
            </a:r>
            <a:r>
              <a:rPr lang="ja-JP" altLang="en-US" sz="1100" dirty="0" smtClean="0">
                <a:solidFill>
                  <a:schemeClr val="tx1"/>
                </a:solidFill>
                <a:latin typeface="Meiryo UI" pitchFamily="50" charset="-128"/>
                <a:ea typeface="Meiryo UI" pitchFamily="50" charset="-128"/>
                <a:cs typeface="Meiryo UI" pitchFamily="50" charset="-128"/>
              </a:rPr>
              <a:t>試作</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20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開発、実証、試験</a:t>
            </a:r>
            <a:r>
              <a:rPr lang="ja-JP" altLang="en-US" sz="1100" dirty="0">
                <a:solidFill>
                  <a:schemeClr val="tx1"/>
                </a:solidFill>
                <a:latin typeface="Meiryo UI" pitchFamily="50" charset="-128"/>
                <a:ea typeface="Meiryo UI" pitchFamily="50" charset="-128"/>
                <a:cs typeface="Meiryo UI" pitchFamily="50" charset="-128"/>
              </a:rPr>
              <a:t>分析・評価</a:t>
            </a:r>
            <a:r>
              <a:rPr lang="ja-JP" altLang="en-US" sz="1100" dirty="0" smtClean="0">
                <a:solidFill>
                  <a:schemeClr val="tx1"/>
                </a:solidFill>
                <a:latin typeface="Meiryo UI" pitchFamily="50" charset="-128"/>
                <a:ea typeface="Meiryo UI" pitchFamily="50" charset="-128"/>
                <a:cs typeface="Meiryo UI" pitchFamily="50" charset="-128"/>
              </a:rPr>
              <a:t>・認証など</a:t>
            </a:r>
            <a:r>
              <a:rPr lang="ja-JP" altLang="en-US" sz="1100" dirty="0">
                <a:solidFill>
                  <a:schemeClr val="tx1"/>
                </a:solidFill>
                <a:latin typeface="Meiryo UI" pitchFamily="50" charset="-128"/>
                <a:ea typeface="Meiryo UI" pitchFamily="50" charset="-128"/>
                <a:cs typeface="Meiryo UI" pitchFamily="50" charset="-128"/>
              </a:rPr>
              <a:t>の取組みに</a:t>
            </a:r>
            <a:r>
              <a:rPr lang="ja-JP" altLang="en-US" sz="1100" dirty="0" smtClean="0">
                <a:solidFill>
                  <a:schemeClr val="tx1"/>
                </a:solidFill>
                <a:latin typeface="Meiryo UI" pitchFamily="50" charset="-128"/>
                <a:ea typeface="Meiryo UI" pitchFamily="50" charset="-128"/>
                <a:cs typeface="Meiryo UI" pitchFamily="50" charset="-128"/>
              </a:rPr>
              <a:t>必要な</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20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経費</a:t>
            </a:r>
            <a:r>
              <a:rPr lang="ja-JP" altLang="en-US" sz="1100" dirty="0">
                <a:solidFill>
                  <a:schemeClr val="tx1"/>
                </a:solidFill>
                <a:latin typeface="Meiryo UI" pitchFamily="50" charset="-128"/>
                <a:ea typeface="Meiryo UI" pitchFamily="50" charset="-128"/>
                <a:cs typeface="Meiryo UI" pitchFamily="50" charset="-128"/>
              </a:rPr>
              <a:t>の</a:t>
            </a:r>
            <a:r>
              <a:rPr lang="ja-JP" altLang="en-US" sz="1100" dirty="0" smtClean="0">
                <a:solidFill>
                  <a:schemeClr val="tx1"/>
                </a:solidFill>
                <a:latin typeface="Meiryo UI" pitchFamily="50" charset="-128"/>
                <a:ea typeface="Meiryo UI" pitchFamily="50" charset="-128"/>
                <a:cs typeface="Meiryo UI" pitchFamily="50" charset="-128"/>
              </a:rPr>
              <a:t>一部を</a:t>
            </a:r>
            <a:r>
              <a:rPr lang="ja-JP" altLang="en-US" sz="1100" dirty="0">
                <a:solidFill>
                  <a:schemeClr val="tx1"/>
                </a:solidFill>
                <a:latin typeface="Meiryo UI" pitchFamily="50" charset="-128"/>
                <a:ea typeface="Meiryo UI" pitchFamily="50" charset="-128"/>
                <a:cs typeface="Meiryo UI" pitchFamily="50" charset="-128"/>
              </a:rPr>
              <a:t>助成</a:t>
            </a:r>
          </a:p>
          <a:p>
            <a:pPr>
              <a:lnSpc>
                <a:spcPts val="2000"/>
              </a:lnSpc>
              <a:defRPr/>
            </a:pPr>
            <a:r>
              <a:rPr lang="ja-JP" altLang="en-US" sz="1100" dirty="0" smtClean="0">
                <a:solidFill>
                  <a:schemeClr val="tx1"/>
                </a:solidFill>
                <a:latin typeface="Meiryo UI" pitchFamily="50" charset="-128"/>
                <a:ea typeface="Meiryo UI" pitchFamily="50" charset="-128"/>
                <a:cs typeface="Meiryo UI" pitchFamily="50" charset="-128"/>
              </a:rPr>
              <a:t>　助成</a:t>
            </a:r>
            <a:r>
              <a:rPr lang="ja-JP" altLang="en-US" sz="1100" dirty="0">
                <a:solidFill>
                  <a:schemeClr val="tx1"/>
                </a:solidFill>
                <a:latin typeface="Meiryo UI" pitchFamily="50" charset="-128"/>
                <a:ea typeface="Meiryo UI" pitchFamily="50" charset="-128"/>
                <a:cs typeface="Meiryo UI" pitchFamily="50" charset="-128"/>
              </a:rPr>
              <a:t>金額：１件あたり</a:t>
            </a:r>
            <a:r>
              <a:rPr lang="ja-JP" altLang="en-US" sz="1100" dirty="0" smtClean="0">
                <a:solidFill>
                  <a:schemeClr val="tx1"/>
                </a:solidFill>
                <a:latin typeface="Meiryo UI" pitchFamily="50" charset="-128"/>
                <a:ea typeface="Meiryo UI" pitchFamily="50" charset="-128"/>
                <a:cs typeface="Meiryo UI" pitchFamily="50" charset="-128"/>
              </a:rPr>
              <a:t>上限</a:t>
            </a:r>
            <a:r>
              <a:rPr lang="en-US" altLang="ja-JP" sz="1100" dirty="0" smtClean="0">
                <a:solidFill>
                  <a:schemeClr val="tx1"/>
                </a:solidFill>
                <a:latin typeface="Meiryo UI" pitchFamily="50" charset="-128"/>
                <a:ea typeface="Meiryo UI" pitchFamily="50" charset="-128"/>
                <a:cs typeface="Meiryo UI" pitchFamily="50" charset="-128"/>
              </a:rPr>
              <a:t>1,000</a:t>
            </a:r>
            <a:r>
              <a:rPr lang="ja-JP" altLang="en-US" sz="1100" dirty="0" smtClean="0">
                <a:solidFill>
                  <a:schemeClr val="tx1"/>
                </a:solidFill>
                <a:latin typeface="Meiryo UI" pitchFamily="50" charset="-128"/>
                <a:ea typeface="Meiryo UI" pitchFamily="50" charset="-128"/>
                <a:cs typeface="Meiryo UI" pitchFamily="50" charset="-128"/>
              </a:rPr>
              <a:t>万円</a:t>
            </a:r>
            <a:endParaRPr lang="ja-JP" altLang="en-US" sz="1100" dirty="0">
              <a:solidFill>
                <a:schemeClr val="tx1"/>
              </a:solidFill>
              <a:latin typeface="Meiryo UI" pitchFamily="50" charset="-128"/>
              <a:ea typeface="Meiryo UI" pitchFamily="50" charset="-128"/>
              <a:cs typeface="Meiryo UI" pitchFamily="50" charset="-128"/>
            </a:endParaRPr>
          </a:p>
          <a:p>
            <a:pPr>
              <a:lnSpc>
                <a:spcPts val="2000"/>
              </a:lnSpc>
              <a:defRPr/>
            </a:pPr>
            <a:r>
              <a:rPr lang="ja-JP" altLang="en-US" sz="1100" dirty="0" smtClean="0">
                <a:solidFill>
                  <a:schemeClr val="tx1"/>
                </a:solidFill>
                <a:latin typeface="Meiryo UI" pitchFamily="50" charset="-128"/>
                <a:ea typeface="Meiryo UI" pitchFamily="50" charset="-128"/>
                <a:cs typeface="Meiryo UI" pitchFamily="50" charset="-128"/>
              </a:rPr>
              <a:t>　助成率</a:t>
            </a:r>
            <a:r>
              <a:rPr lang="ja-JP" altLang="en-US" sz="1100" dirty="0">
                <a:solidFill>
                  <a:schemeClr val="tx1"/>
                </a:solidFill>
                <a:latin typeface="Meiryo UI" pitchFamily="50" charset="-128"/>
                <a:ea typeface="Meiryo UI" pitchFamily="50" charset="-128"/>
                <a:cs typeface="Meiryo UI" pitchFamily="50" charset="-128"/>
              </a:rPr>
              <a:t>：中小企業　</a:t>
            </a:r>
            <a:r>
              <a:rPr lang="ja-JP" altLang="en-US" sz="1100" dirty="0" smtClean="0">
                <a:solidFill>
                  <a:schemeClr val="tx1"/>
                </a:solidFill>
                <a:latin typeface="Meiryo UI" pitchFamily="50" charset="-128"/>
                <a:ea typeface="Meiryo UI" pitchFamily="50" charset="-128"/>
                <a:cs typeface="Meiryo UI" pitchFamily="50" charset="-128"/>
              </a:rPr>
              <a:t>１</a:t>
            </a:r>
            <a:r>
              <a:rPr lang="en-US" altLang="ja-JP" sz="1100" dirty="0">
                <a:solidFill>
                  <a:schemeClr val="tx1"/>
                </a:solidFill>
                <a:latin typeface="Meiryo UI" pitchFamily="50" charset="-128"/>
                <a:ea typeface="Meiryo UI" pitchFamily="50" charset="-128"/>
                <a:cs typeface="Meiryo UI" pitchFamily="50" charset="-128"/>
              </a:rPr>
              <a:t>/</a:t>
            </a:r>
            <a:r>
              <a:rPr lang="ja-JP" altLang="en-US" sz="1100" dirty="0">
                <a:solidFill>
                  <a:schemeClr val="tx1"/>
                </a:solidFill>
                <a:latin typeface="Meiryo UI" pitchFamily="50" charset="-128"/>
                <a:ea typeface="Meiryo UI" pitchFamily="50" charset="-128"/>
                <a:cs typeface="Meiryo UI" pitchFamily="50" charset="-128"/>
              </a:rPr>
              <a:t>２以内、その他の企業　</a:t>
            </a:r>
            <a:r>
              <a:rPr lang="ja-JP" altLang="en-US" sz="1100" dirty="0" smtClean="0">
                <a:solidFill>
                  <a:schemeClr val="tx1"/>
                </a:solidFill>
                <a:latin typeface="Meiryo UI" pitchFamily="50" charset="-128"/>
                <a:ea typeface="Meiryo UI" pitchFamily="50" charset="-128"/>
                <a:cs typeface="Meiryo UI" pitchFamily="50" charset="-128"/>
              </a:rPr>
              <a:t>１</a:t>
            </a:r>
            <a:r>
              <a:rPr lang="en-US" altLang="ja-JP" sz="1100" dirty="0">
                <a:solidFill>
                  <a:schemeClr val="tx1"/>
                </a:solidFill>
                <a:latin typeface="Meiryo UI" pitchFamily="50" charset="-128"/>
                <a:ea typeface="Meiryo UI" pitchFamily="50" charset="-128"/>
                <a:cs typeface="Meiryo UI" pitchFamily="50" charset="-128"/>
              </a:rPr>
              <a:t>/</a:t>
            </a:r>
            <a:r>
              <a:rPr lang="ja-JP" altLang="en-US" sz="1100" dirty="0">
                <a:solidFill>
                  <a:schemeClr val="tx1"/>
                </a:solidFill>
                <a:latin typeface="Meiryo UI" pitchFamily="50" charset="-128"/>
                <a:ea typeface="Meiryo UI" pitchFamily="50" charset="-128"/>
                <a:cs typeface="Meiryo UI" pitchFamily="50" charset="-128"/>
              </a:rPr>
              <a:t>３以内</a:t>
            </a:r>
          </a:p>
        </p:txBody>
      </p:sp>
      <p:sp>
        <p:nvSpPr>
          <p:cNvPr id="31" name="星 16 30"/>
          <p:cNvSpPr>
            <a:spLocks noChangeArrowheads="1"/>
          </p:cNvSpPr>
          <p:nvPr/>
        </p:nvSpPr>
        <p:spPr bwMode="auto">
          <a:xfrm>
            <a:off x="1236309" y="5174226"/>
            <a:ext cx="2831600" cy="818105"/>
          </a:xfrm>
          <a:prstGeom prst="star16">
            <a:avLst>
              <a:gd name="adj" fmla="val 42144"/>
            </a:avLst>
          </a:prstGeom>
          <a:solidFill>
            <a:schemeClr val="tx2">
              <a:lumMod val="60000"/>
              <a:lumOff val="40000"/>
            </a:schemeClr>
          </a:solidFill>
          <a:ln w="9525" algn="ctr">
            <a:solidFill>
              <a:schemeClr val="tx1"/>
            </a:solidFill>
            <a:round/>
            <a:headEnd/>
            <a:tailEnd/>
          </a:ln>
        </p:spPr>
        <p:txBody>
          <a:bodyPr vert="horz" lIns="0" r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b="1" dirty="0" smtClean="0">
                <a:solidFill>
                  <a:prstClr val="white"/>
                </a:solidFill>
                <a:latin typeface="HGSｺﾞｼｯｸE" panose="020B0900000000000000" pitchFamily="50" charset="-128"/>
                <a:ea typeface="HGSｺﾞｼｯｸE" panose="020B0900000000000000" pitchFamily="50" charset="-128"/>
              </a:rPr>
              <a:t>革新的な</a:t>
            </a:r>
            <a:endParaRPr lang="en-US" altLang="ja-JP" sz="1200" b="1" dirty="0" smtClean="0">
              <a:solidFill>
                <a:prstClr val="white"/>
              </a:solidFill>
              <a:latin typeface="HGSｺﾞｼｯｸE" panose="020B0900000000000000" pitchFamily="50" charset="-128"/>
              <a:ea typeface="HGSｺﾞｼｯｸE" panose="020B0900000000000000" pitchFamily="50" charset="-128"/>
            </a:endParaRPr>
          </a:p>
          <a:p>
            <a:pPr algn="ctr"/>
            <a:r>
              <a:rPr lang="ja-JP" altLang="en-US" sz="1200" b="1" dirty="0" smtClean="0">
                <a:solidFill>
                  <a:prstClr val="white"/>
                </a:solidFill>
                <a:latin typeface="HGSｺﾞｼｯｸE" panose="020B0900000000000000" pitchFamily="50" charset="-128"/>
                <a:ea typeface="HGSｺﾞｼｯｸE" panose="020B0900000000000000" pitchFamily="50" charset="-128"/>
              </a:rPr>
              <a:t>電池関連ビジネス創出</a:t>
            </a:r>
            <a:endParaRPr lang="ja-JP" altLang="en-US" sz="1200" b="1" dirty="0">
              <a:solidFill>
                <a:prstClr val="white"/>
              </a:solidFill>
              <a:latin typeface="HGSｺﾞｼｯｸE" panose="020B0900000000000000" pitchFamily="50" charset="-128"/>
              <a:ea typeface="HGSｺﾞｼｯｸE" panose="020B0900000000000000" pitchFamily="50" charset="-128"/>
            </a:endParaRPr>
          </a:p>
        </p:txBody>
      </p:sp>
      <p:sp>
        <p:nvSpPr>
          <p:cNvPr id="33" name="下矢印 32"/>
          <p:cNvSpPr/>
          <p:nvPr/>
        </p:nvSpPr>
        <p:spPr>
          <a:xfrm>
            <a:off x="2307160" y="4653533"/>
            <a:ext cx="658779" cy="360188"/>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sp>
        <p:nvSpPr>
          <p:cNvPr id="30" name="円/楕円 29"/>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35</a:t>
            </a:r>
            <a:endParaRPr lang="ja-JP" altLang="en-US" b="1" dirty="0">
              <a:solidFill>
                <a:prstClr val="white"/>
              </a:solidFill>
            </a:endParaRPr>
          </a:p>
        </p:txBody>
      </p:sp>
      <p:sp>
        <p:nvSpPr>
          <p:cNvPr id="62" name="角丸四角形 61"/>
          <p:cNvSpPr/>
          <p:nvPr/>
        </p:nvSpPr>
        <p:spPr>
          <a:xfrm>
            <a:off x="4995245" y="578557"/>
            <a:ext cx="4826881" cy="606794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3" name="角丸四角形 62"/>
          <p:cNvSpPr/>
          <p:nvPr/>
        </p:nvSpPr>
        <p:spPr>
          <a:xfrm>
            <a:off x="5127117" y="710112"/>
            <a:ext cx="2708448"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64" name="テキスト ボックス 63"/>
          <p:cNvSpPr txBox="1"/>
          <p:nvPr/>
        </p:nvSpPr>
        <p:spPr>
          <a:xfrm>
            <a:off x="7891538" y="820983"/>
            <a:ext cx="704393"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5" name="テキスト ボックス 28"/>
          <p:cNvSpPr txBox="1">
            <a:spLocks noChangeArrowheads="1"/>
          </p:cNvSpPr>
          <p:nvPr/>
        </p:nvSpPr>
        <p:spPr bwMode="auto">
          <a:xfrm>
            <a:off x="5185572" y="1156071"/>
            <a:ext cx="450410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◆府中央卸売市場内に、民間事業者が、国内初となる</a:t>
            </a:r>
            <a:r>
              <a:rPr lang="en-US" altLang="ja-JP" b="0" i="0" dirty="0" smtClean="0">
                <a:latin typeface="Meiryo UI" pitchFamily="50" charset="-128"/>
                <a:ea typeface="Meiryo UI" pitchFamily="50" charset="-128"/>
                <a:cs typeface="Meiryo UI" pitchFamily="50" charset="-128"/>
              </a:rPr>
              <a:t>1</a:t>
            </a:r>
            <a:r>
              <a:rPr lang="ja-JP" altLang="en-US" b="0" i="0" dirty="0" smtClean="0">
                <a:latin typeface="Meiryo UI" pitchFamily="50" charset="-128"/>
                <a:ea typeface="Meiryo UI" pitchFamily="50" charset="-128"/>
                <a:cs typeface="Meiryo UI" pitchFamily="50" charset="-128"/>
              </a:rPr>
              <a:t>メガワット級の商用の燃料電池（</a:t>
            </a:r>
            <a:r>
              <a:rPr lang="en-US" altLang="ja-JP" b="0" i="0" dirty="0" smtClean="0">
                <a:latin typeface="Meiryo UI" pitchFamily="50" charset="-128"/>
                <a:ea typeface="Meiryo UI" pitchFamily="50" charset="-128"/>
                <a:cs typeface="Meiryo UI" pitchFamily="50" charset="-128"/>
              </a:rPr>
              <a:t>SOFC</a:t>
            </a:r>
            <a:r>
              <a:rPr lang="ja-JP" altLang="en-US" b="0" i="0" dirty="0" smtClean="0">
                <a:latin typeface="Meiryo UI" pitchFamily="50" charset="-128"/>
                <a:ea typeface="Meiryo UI" pitchFamily="50" charset="-128"/>
                <a:cs typeface="Meiryo UI" pitchFamily="50" charset="-128"/>
              </a:rPr>
              <a:t>）を設置して、</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削減効果や電力供給の安定性・信頼性についての実証事業を行っています。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市場は、災害に強いこの燃料電池を冷蔵庫棟などの電源として活用します。</a:t>
            </a: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p:txBody>
      </p:sp>
      <p:sp>
        <p:nvSpPr>
          <p:cNvPr id="66" name="大かっこ 65"/>
          <p:cNvSpPr/>
          <p:nvPr/>
        </p:nvSpPr>
        <p:spPr>
          <a:xfrm>
            <a:off x="6620710" y="1996949"/>
            <a:ext cx="1744765" cy="336809"/>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・発電能力：</a:t>
            </a:r>
            <a:r>
              <a:rPr lang="en-US" altLang="ja-JP" sz="1050" dirty="0" smtClean="0">
                <a:solidFill>
                  <a:prstClr val="black"/>
                </a:solidFill>
                <a:latin typeface="Meiryo UI" pitchFamily="50" charset="-128"/>
                <a:ea typeface="Meiryo UI" pitchFamily="50" charset="-128"/>
                <a:cs typeface="Meiryo UI" pitchFamily="50" charset="-128"/>
              </a:rPr>
              <a:t>1,200kW</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sp>
        <p:nvSpPr>
          <p:cNvPr id="68" name="正方形/長方形 67"/>
          <p:cNvSpPr/>
          <p:nvPr/>
        </p:nvSpPr>
        <p:spPr>
          <a:xfrm>
            <a:off x="5872912" y="2390795"/>
            <a:ext cx="3240360" cy="276999"/>
          </a:xfrm>
          <a:prstGeom prst="rect">
            <a:avLst/>
          </a:prstGeom>
        </p:spPr>
        <p:txBody>
          <a:bodyPr wrap="square">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導入先の大阪府中央卸売市場</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68"/>
          <p:cNvGrpSpPr/>
          <p:nvPr/>
        </p:nvGrpSpPr>
        <p:grpSpPr>
          <a:xfrm>
            <a:off x="5130980" y="2667795"/>
            <a:ext cx="4602547" cy="1422280"/>
            <a:chOff x="5090639" y="2770568"/>
            <a:chExt cx="4602547" cy="1422280"/>
          </a:xfrm>
        </p:grpSpPr>
        <p:grpSp>
          <p:nvGrpSpPr>
            <p:cNvPr id="70" name="グループ化 69"/>
            <p:cNvGrpSpPr/>
            <p:nvPr/>
          </p:nvGrpSpPr>
          <p:grpSpPr>
            <a:xfrm>
              <a:off x="6713599" y="2770568"/>
              <a:ext cx="2979587" cy="1422280"/>
              <a:chOff x="6056048" y="4945878"/>
              <a:chExt cx="2979587" cy="1422280"/>
            </a:xfrm>
          </p:grpSpPr>
          <p:pic>
            <p:nvPicPr>
              <p:cNvPr id="73" name="Picture 2" descr="市場全景よ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34702" y="4167224"/>
                <a:ext cx="1422280" cy="2979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4" name="円/楕円 73"/>
              <p:cNvSpPr/>
              <p:nvPr/>
            </p:nvSpPr>
            <p:spPr>
              <a:xfrm rot="21198526">
                <a:off x="6977063" y="6091235"/>
                <a:ext cx="295275" cy="105689"/>
              </a:xfrm>
              <a:prstGeom prst="ellipse">
                <a:avLst/>
              </a:prstGeom>
              <a:noFill/>
              <a:ln w="508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grpSp>
        <p:sp>
          <p:nvSpPr>
            <p:cNvPr id="71" name="二等辺三角形 70"/>
            <p:cNvSpPr/>
            <p:nvPr/>
          </p:nvSpPr>
          <p:spPr>
            <a:xfrm rot="6975791">
              <a:off x="6677038" y="2640038"/>
              <a:ext cx="324854" cy="180850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72" name="図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639" y="2821435"/>
              <a:ext cx="1475976" cy="932428"/>
            </a:xfrm>
            <a:prstGeom prst="rect">
              <a:avLst/>
            </a:prstGeom>
          </p:spPr>
        </p:pic>
      </p:grpSp>
      <p:sp>
        <p:nvSpPr>
          <p:cNvPr id="75" name="テキスト ボックス 74"/>
          <p:cNvSpPr txBox="1"/>
          <p:nvPr/>
        </p:nvSpPr>
        <p:spPr>
          <a:xfrm>
            <a:off x="8613324" y="820983"/>
            <a:ext cx="704393"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76" name="テキスト ボックス 28"/>
          <p:cNvSpPr txBox="1">
            <a:spLocks noChangeArrowheads="1"/>
          </p:cNvSpPr>
          <p:nvPr/>
        </p:nvSpPr>
        <p:spPr bwMode="auto">
          <a:xfrm>
            <a:off x="5185572" y="4278258"/>
            <a:ext cx="450410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◆大阪産業技術研究所と咲くやこの花館（花博記念公園鶴見緑地内）において、</a:t>
            </a:r>
            <a:r>
              <a:rPr lang="en-US" altLang="ja-JP" b="0" i="0" dirty="0" smtClean="0">
                <a:latin typeface="Meiryo UI" pitchFamily="50" charset="-128"/>
                <a:ea typeface="Meiryo UI" pitchFamily="50" charset="-128"/>
                <a:cs typeface="Meiryo UI" pitchFamily="50" charset="-128"/>
              </a:rPr>
              <a:t>20</a:t>
            </a:r>
            <a:r>
              <a:rPr lang="ja-JP" altLang="en-US" b="0" i="0" dirty="0" smtClean="0">
                <a:latin typeface="Meiryo UI" pitchFamily="50" charset="-128"/>
                <a:ea typeface="Meiryo UI" pitchFamily="50" charset="-128"/>
                <a:cs typeface="Meiryo UI" pitchFamily="50" charset="-128"/>
              </a:rPr>
              <a:t>ｋＷ級の燃料電池（</a:t>
            </a:r>
            <a:r>
              <a:rPr lang="en-US" altLang="ja-JP" b="0" i="0" dirty="0" smtClean="0">
                <a:latin typeface="Meiryo UI" pitchFamily="50" charset="-128"/>
                <a:ea typeface="Meiryo UI" pitchFamily="50" charset="-128"/>
                <a:cs typeface="Meiryo UI" pitchFamily="50" charset="-128"/>
              </a:rPr>
              <a:t>SOFC</a:t>
            </a:r>
            <a:r>
              <a:rPr lang="ja-JP" altLang="en-US" b="0" i="0" dirty="0" smtClean="0">
                <a:latin typeface="Meiryo UI" pitchFamily="50" charset="-128"/>
                <a:ea typeface="Meiryo UI" pitchFamily="50" charset="-128"/>
                <a:cs typeface="Meiryo UI" pitchFamily="50" charset="-128"/>
              </a:rPr>
              <a:t>）を設置し、</a:t>
            </a:r>
            <a:r>
              <a:rPr lang="en-US" altLang="ja-JP" b="0" i="0" dirty="0" smtClean="0">
                <a:latin typeface="Meiryo UI" pitchFamily="50" charset="-128"/>
                <a:ea typeface="Meiryo UI" pitchFamily="50" charset="-128"/>
                <a:cs typeface="Meiryo UI" pitchFamily="50" charset="-128"/>
              </a:rPr>
              <a:t>2017</a:t>
            </a:r>
            <a:r>
              <a:rPr lang="ja-JP" altLang="en-US" b="0" i="0" dirty="0" smtClean="0">
                <a:latin typeface="Meiryo UI" pitchFamily="50" charset="-128"/>
                <a:ea typeface="Meiryo UI" pitchFamily="50" charset="-128"/>
                <a:cs typeface="Meiryo UI" pitchFamily="50" charset="-128"/>
              </a:rPr>
              <a:t>年度市場投入に向けて、本装置の評価と実用化を目指した実証事業が行われます。</a:t>
            </a:r>
            <a:endParaRPr lang="en-US" altLang="ja-JP" b="0" i="0" dirty="0">
              <a:latin typeface="Meiryo UI" pitchFamily="50" charset="-128"/>
              <a:ea typeface="Meiryo UI" pitchFamily="50" charset="-128"/>
              <a:cs typeface="Meiryo UI" pitchFamily="50" charset="-128"/>
            </a:endParaRPr>
          </a:p>
        </p:txBody>
      </p:sp>
      <p:pic>
        <p:nvPicPr>
          <p:cNvPr id="77" name="図 76"/>
          <p:cNvPicPr>
            <a:picLocks noChangeAspect="1"/>
          </p:cNvPicPr>
          <p:nvPr/>
        </p:nvPicPr>
        <p:blipFill>
          <a:blip r:embed="rId4"/>
          <a:stretch>
            <a:fillRect/>
          </a:stretch>
        </p:blipFill>
        <p:spPr>
          <a:xfrm>
            <a:off x="5433934" y="5298021"/>
            <a:ext cx="870067" cy="834756"/>
          </a:xfrm>
          <a:prstGeom prst="rect">
            <a:avLst/>
          </a:prstGeom>
          <a:ln>
            <a:solidFill>
              <a:srgbClr val="339933"/>
            </a:solidFill>
          </a:ln>
        </p:spPr>
      </p:pic>
      <p:sp>
        <p:nvSpPr>
          <p:cNvPr id="78" name="正方形/長方形 77"/>
          <p:cNvSpPr/>
          <p:nvPr/>
        </p:nvSpPr>
        <p:spPr>
          <a:xfrm>
            <a:off x="6620710" y="6085306"/>
            <a:ext cx="1521804" cy="261610"/>
          </a:xfrm>
          <a:prstGeom prst="rect">
            <a:avLst/>
          </a:prstGeom>
        </p:spPr>
        <p:txBody>
          <a:bodyPr wrap="square">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大阪産業技術研究所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9" name="図 78"/>
          <p:cNvPicPr>
            <a:picLocks noChangeAspect="1"/>
          </p:cNvPicPr>
          <p:nvPr/>
        </p:nvPicPr>
        <p:blipFill>
          <a:blip r:embed="rId5"/>
          <a:stretch>
            <a:fillRect/>
          </a:stretch>
        </p:blipFill>
        <p:spPr>
          <a:xfrm>
            <a:off x="8242178" y="5316738"/>
            <a:ext cx="1378482" cy="823160"/>
          </a:xfrm>
          <a:prstGeom prst="rect">
            <a:avLst/>
          </a:prstGeom>
        </p:spPr>
      </p:pic>
      <p:sp>
        <p:nvSpPr>
          <p:cNvPr id="80" name="正方形/長方形 79"/>
          <p:cNvSpPr/>
          <p:nvPr/>
        </p:nvSpPr>
        <p:spPr>
          <a:xfrm>
            <a:off x="7027995" y="5008961"/>
            <a:ext cx="1907081" cy="276999"/>
          </a:xfrm>
          <a:prstGeom prst="rect">
            <a:avLst/>
          </a:prstGeom>
        </p:spPr>
        <p:txBody>
          <a:bodyPr wrap="square">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（実証予定場所）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8436802" y="6084956"/>
            <a:ext cx="1252878" cy="253916"/>
          </a:xfrm>
          <a:prstGeom prst="rect">
            <a:avLst/>
          </a:prstGeom>
        </p:spPr>
        <p:txBody>
          <a:bodyPr wrap="square">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咲くやこの花館</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2" name="Picture 3"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4687" y="5286922"/>
            <a:ext cx="1207474" cy="79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正方形/長方形 82"/>
          <p:cNvSpPr/>
          <p:nvPr/>
        </p:nvSpPr>
        <p:spPr>
          <a:xfrm>
            <a:off x="5236125" y="6129101"/>
            <a:ext cx="1521804" cy="253916"/>
          </a:xfrm>
          <a:prstGeom prst="rect">
            <a:avLst/>
          </a:prstGeom>
        </p:spPr>
        <p:txBody>
          <a:bodyPr wrap="square">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SOFC</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イメージ図）</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9966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4" name="角丸四角形 3"/>
          <p:cNvSpPr/>
          <p:nvPr/>
        </p:nvSpPr>
        <p:spPr>
          <a:xfrm>
            <a:off x="138849" y="638594"/>
            <a:ext cx="9694076"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9" name="角丸四角形 8"/>
          <p:cNvSpPr/>
          <p:nvPr/>
        </p:nvSpPr>
        <p:spPr>
          <a:xfrm>
            <a:off x="267107" y="819296"/>
            <a:ext cx="524872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大阪府</a:t>
            </a:r>
            <a:r>
              <a:rPr lang="ja-JP" altLang="en-US" sz="1600" b="1" dirty="0">
                <a:latin typeface="Meiryo UI" pitchFamily="50" charset="-128"/>
                <a:ea typeface="Meiryo UI" pitchFamily="50" charset="-128"/>
                <a:cs typeface="Meiryo UI" pitchFamily="50" charset="-128"/>
              </a:rPr>
              <a:t>温暖化の防止等に関する</a:t>
            </a:r>
            <a:r>
              <a:rPr lang="ja-JP" altLang="en-US" sz="1600" b="1" dirty="0" smtClean="0">
                <a:latin typeface="Meiryo UI" pitchFamily="50" charset="-128"/>
                <a:ea typeface="Meiryo UI" pitchFamily="50" charset="-128"/>
                <a:cs typeface="Meiryo UI" pitchFamily="50" charset="-128"/>
              </a:rPr>
              <a:t>条例に基づく対策推進</a:t>
            </a:r>
            <a:endParaRPr lang="ja-JP" altLang="en-US" sz="1600" b="1" dirty="0">
              <a:latin typeface="Meiryo UI" pitchFamily="50" charset="-128"/>
              <a:ea typeface="Meiryo UI" pitchFamily="50" charset="-128"/>
              <a:cs typeface="Meiryo UI" pitchFamily="50" charset="-128"/>
            </a:endParaRPr>
          </a:p>
        </p:txBody>
      </p:sp>
      <p:sp>
        <p:nvSpPr>
          <p:cNvPr id="10" name="テキスト ボックス 28"/>
          <p:cNvSpPr txBox="1">
            <a:spLocks noChangeArrowheads="1"/>
          </p:cNvSpPr>
          <p:nvPr/>
        </p:nvSpPr>
        <p:spPr bwMode="auto">
          <a:xfrm>
            <a:off x="488504" y="1323920"/>
            <a:ext cx="90012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◆大阪府温暖化の防止等に関する条例（</a:t>
            </a:r>
            <a:r>
              <a:rPr lang="en-US" altLang="ja-JP" b="0" i="0" dirty="0">
                <a:latin typeface="Meiryo UI" pitchFamily="50" charset="-128"/>
                <a:ea typeface="Meiryo UI" pitchFamily="50" charset="-128"/>
                <a:cs typeface="Meiryo UI" pitchFamily="50" charset="-128"/>
              </a:rPr>
              <a:t>2013</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4</a:t>
            </a:r>
            <a:r>
              <a:rPr lang="ja-JP" altLang="en-US" b="0" i="0" dirty="0">
                <a:latin typeface="Meiryo UI" pitchFamily="50" charset="-128"/>
                <a:ea typeface="Meiryo UI" pitchFamily="50" charset="-128"/>
                <a:cs typeface="Meiryo UI" pitchFamily="50" charset="-128"/>
              </a:rPr>
              <a:t>月</a:t>
            </a:r>
            <a:r>
              <a:rPr lang="en-US" altLang="ja-JP" b="0" i="0" dirty="0">
                <a:latin typeface="Meiryo UI" pitchFamily="50" charset="-128"/>
                <a:ea typeface="Meiryo UI" pitchFamily="50" charset="-128"/>
                <a:cs typeface="Meiryo UI" pitchFamily="50" charset="-128"/>
              </a:rPr>
              <a:t>1</a:t>
            </a:r>
            <a:r>
              <a:rPr lang="ja-JP" altLang="en-US" b="0" i="0" dirty="0">
                <a:latin typeface="Meiryo UI" pitchFamily="50" charset="-128"/>
                <a:ea typeface="Meiryo UI" pitchFamily="50" charset="-128"/>
                <a:cs typeface="Meiryo UI" pitchFamily="50" charset="-128"/>
              </a:rPr>
              <a:t>日施行）に</a:t>
            </a:r>
            <a:r>
              <a:rPr lang="ja-JP" altLang="en-US" b="0" i="0" dirty="0" smtClean="0">
                <a:latin typeface="Meiryo UI" pitchFamily="50" charset="-128"/>
                <a:ea typeface="Meiryo UI" pitchFamily="50" charset="-128"/>
                <a:cs typeface="Meiryo UI" pitchFamily="50" charset="-128"/>
              </a:rPr>
              <a:t>基づき、エネルギー需給等に関する様々な取組みを推進します。</a:t>
            </a:r>
            <a:endParaRPr lang="ja-JP" altLang="en-US" sz="1000" b="0" i="0" dirty="0">
              <a:latin typeface="Meiryo UI" pitchFamily="50" charset="-128"/>
              <a:ea typeface="Meiryo UI" pitchFamily="50" charset="-128"/>
              <a:cs typeface="Meiryo UI" pitchFamily="50" charset="-128"/>
            </a:endParaRPr>
          </a:p>
        </p:txBody>
      </p:sp>
      <p:sp>
        <p:nvSpPr>
          <p:cNvPr id="11" name="角丸四角形 10"/>
          <p:cNvSpPr/>
          <p:nvPr/>
        </p:nvSpPr>
        <p:spPr>
          <a:xfrm>
            <a:off x="5025008" y="1827408"/>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エネルギー需給に関する情報共有の促進</a:t>
            </a:r>
          </a:p>
        </p:txBody>
      </p:sp>
      <p:sp>
        <p:nvSpPr>
          <p:cNvPr id="7" name="角丸四角形 6"/>
          <p:cNvSpPr/>
          <p:nvPr/>
        </p:nvSpPr>
        <p:spPr>
          <a:xfrm>
            <a:off x="292236" y="4380627"/>
            <a:ext cx="2988000"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小売</a:t>
            </a:r>
            <a:r>
              <a:rPr lang="ja-JP" altLang="en-US" sz="1400" b="1" dirty="0" smtClean="0">
                <a:solidFill>
                  <a:schemeClr val="tx1"/>
                </a:solidFill>
                <a:latin typeface="Meiryo UI" pitchFamily="50" charset="-128"/>
                <a:ea typeface="Meiryo UI" pitchFamily="50" charset="-128"/>
                <a:cs typeface="Meiryo UI" pitchFamily="50" charset="-128"/>
              </a:rPr>
              <a:t>電気事</a:t>
            </a:r>
            <a:r>
              <a:rPr lang="ja-JP" altLang="en-US" sz="1400" b="1" dirty="0">
                <a:solidFill>
                  <a:schemeClr val="tx1"/>
                </a:solidFill>
                <a:latin typeface="Meiryo UI" pitchFamily="50" charset="-128"/>
                <a:ea typeface="Meiryo UI" pitchFamily="50" charset="-128"/>
                <a:cs typeface="Meiryo UI" pitchFamily="50" charset="-128"/>
              </a:rPr>
              <a:t>業者等による報告</a:t>
            </a:r>
            <a:r>
              <a:rPr lang="ja-JP" altLang="en-US" sz="1400" b="1" dirty="0" smtClean="0">
                <a:solidFill>
                  <a:schemeClr val="tx1"/>
                </a:solidFill>
                <a:latin typeface="Meiryo UI" pitchFamily="50" charset="-128"/>
                <a:ea typeface="Meiryo UI" pitchFamily="50" charset="-128"/>
                <a:cs typeface="Meiryo UI" pitchFamily="50" charset="-128"/>
              </a:rPr>
              <a:t>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00472" y="4846390"/>
            <a:ext cx="43362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◆小売電気事業者等に</a:t>
            </a:r>
            <a:r>
              <a:rPr lang="ja-JP" altLang="en-US" b="0" i="0" dirty="0">
                <a:latin typeface="Meiryo UI" pitchFamily="50" charset="-128"/>
                <a:ea typeface="Meiryo UI" pitchFamily="50" charset="-128"/>
                <a:cs typeface="Meiryo UI" pitchFamily="50" charset="-128"/>
              </a:rPr>
              <a:t>対し、</a:t>
            </a:r>
            <a:r>
              <a:rPr lang="ja-JP" altLang="en-US" b="0" i="0" dirty="0" smtClean="0">
                <a:latin typeface="Meiryo UI" pitchFamily="50" charset="-128"/>
                <a:ea typeface="Meiryo UI" pitchFamily="50" charset="-128"/>
                <a:cs typeface="Meiryo UI" pitchFamily="50" charset="-128"/>
              </a:rPr>
              <a:t>電気需給の対策に</a:t>
            </a:r>
            <a:r>
              <a:rPr lang="ja-JP" altLang="en-US" b="0" i="0" dirty="0">
                <a:latin typeface="Meiryo UI" pitchFamily="50" charset="-128"/>
                <a:ea typeface="Meiryo UI" pitchFamily="50" charset="-128"/>
                <a:cs typeface="Meiryo UI" pitchFamily="50" charset="-128"/>
              </a:rPr>
              <a:t>関する府への報告を義務付けるとともに、府は</a:t>
            </a:r>
            <a:r>
              <a:rPr lang="ja-JP" altLang="en-US" b="0" i="0" dirty="0" smtClean="0">
                <a:latin typeface="Meiryo UI" pitchFamily="50" charset="-128"/>
                <a:ea typeface="Meiryo UI" pitchFamily="50" charset="-128"/>
                <a:cs typeface="Meiryo UI" pitchFamily="50" charset="-128"/>
              </a:rPr>
              <a:t>その概要を</a:t>
            </a:r>
            <a:r>
              <a:rPr lang="ja-JP" altLang="en-US" b="0" i="0" dirty="0">
                <a:latin typeface="Meiryo UI" pitchFamily="50" charset="-128"/>
                <a:ea typeface="Meiryo UI" pitchFamily="50" charset="-128"/>
                <a:cs typeface="Meiryo UI" pitchFamily="50" charset="-128"/>
              </a:rPr>
              <a:t>公表します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15" name="テキスト ボックス 28"/>
          <p:cNvSpPr txBox="1">
            <a:spLocks noChangeArrowheads="1"/>
          </p:cNvSpPr>
          <p:nvPr/>
        </p:nvSpPr>
        <p:spPr bwMode="auto">
          <a:xfrm>
            <a:off x="307122" y="5381566"/>
            <a:ext cx="45279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対象</a:t>
            </a:r>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小売</a:t>
            </a:r>
            <a:r>
              <a:rPr lang="ja-JP" altLang="en-US" sz="1050" b="0" i="0" dirty="0" smtClean="0">
                <a:latin typeface="Meiryo UI" pitchFamily="50" charset="-128"/>
                <a:ea typeface="Meiryo UI" pitchFamily="50" charset="-128"/>
                <a:cs typeface="Meiryo UI" pitchFamily="50" charset="-128"/>
              </a:rPr>
              <a:t>電気事業者及び一般送配電事業者</a:t>
            </a:r>
            <a:endParaRPr lang="ja-JP" altLang="en-US" sz="1050" b="0" i="0" dirty="0">
              <a:latin typeface="Meiryo UI" pitchFamily="50" charset="-128"/>
              <a:ea typeface="Meiryo UI" pitchFamily="50" charset="-128"/>
              <a:cs typeface="Meiryo UI" pitchFamily="50" charset="-128"/>
            </a:endParaRPr>
          </a:p>
          <a:p>
            <a:pPr marL="533400" indent="-533400"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内容：電力需給の予測及び実績とともに節電を促す取組内容などの報告</a:t>
            </a:r>
            <a:r>
              <a:rPr lang="ja-JP" altLang="en-US" sz="1050" b="0" i="0" dirty="0" smtClean="0">
                <a:latin typeface="Meiryo UI" pitchFamily="50" charset="-128"/>
                <a:ea typeface="Meiryo UI" pitchFamily="50" charset="-128"/>
                <a:cs typeface="Meiryo UI" pitchFamily="50" charset="-128"/>
              </a:rPr>
              <a:t>を</a:t>
            </a:r>
            <a:endParaRPr lang="en-US" altLang="ja-JP" sz="1050" b="0" i="0" dirty="0" smtClean="0">
              <a:latin typeface="Meiryo UI" pitchFamily="50" charset="-128"/>
              <a:ea typeface="Meiryo UI" pitchFamily="50" charset="-128"/>
              <a:cs typeface="Meiryo UI" pitchFamily="50" charset="-128"/>
            </a:endParaRPr>
          </a:p>
          <a:p>
            <a:pPr marL="533400" indent="-533400"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義務づけ</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報告時期：電力需給がひっ迫する時期（毎年の夏・冬）の</a:t>
            </a:r>
            <a:r>
              <a:rPr lang="ja-JP" altLang="en-US" sz="1050" b="0" i="0" dirty="0" smtClean="0">
                <a:latin typeface="Meiryo UI" pitchFamily="50" charset="-128"/>
                <a:ea typeface="Meiryo UI" pitchFamily="50" charset="-128"/>
                <a:cs typeface="Meiryo UI" pitchFamily="50" charset="-128"/>
              </a:rPr>
              <a:t>前後</a:t>
            </a:r>
            <a:endParaRPr lang="ja-JP" altLang="en-US" sz="1050" b="0" i="0" dirty="0">
              <a:latin typeface="Meiryo UI" pitchFamily="50" charset="-128"/>
              <a:ea typeface="Meiryo UI" pitchFamily="50" charset="-128"/>
              <a:cs typeface="Meiryo UI" pitchFamily="50" charset="-128"/>
            </a:endParaRPr>
          </a:p>
        </p:txBody>
      </p:sp>
      <p:sp>
        <p:nvSpPr>
          <p:cNvPr id="17" name="角丸四角形 16"/>
          <p:cNvSpPr/>
          <p:nvPr/>
        </p:nvSpPr>
        <p:spPr>
          <a:xfrm>
            <a:off x="5067365" y="3400280"/>
            <a:ext cx="4102952" cy="43204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高効率で環境負荷の少ない火力発電設備の</a:t>
            </a:r>
            <a:endParaRPr lang="en-US" altLang="ja-JP" sz="1400" b="1" dirty="0" smtClean="0">
              <a:solidFill>
                <a:schemeClr val="tx1"/>
              </a:solidFill>
              <a:latin typeface="Meiryo UI" pitchFamily="50" charset="-128"/>
              <a:ea typeface="Meiryo UI" pitchFamily="50" charset="-128"/>
              <a:cs typeface="Meiryo UI" pitchFamily="50" charset="-128"/>
            </a:endParaRPr>
          </a:p>
          <a:p>
            <a:pPr algn="ctr"/>
            <a:r>
              <a:rPr lang="ja-JP" altLang="en-US" sz="1400" b="1" dirty="0" smtClean="0">
                <a:solidFill>
                  <a:schemeClr val="tx1"/>
                </a:solidFill>
                <a:latin typeface="Meiryo UI" pitchFamily="50" charset="-128"/>
                <a:ea typeface="Meiryo UI" pitchFamily="50" charset="-128"/>
                <a:cs typeface="Meiryo UI" pitchFamily="50" charset="-128"/>
              </a:rPr>
              <a:t>設置に係る届出制度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4972337" y="3921752"/>
            <a:ext cx="480519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◆エネルギー源</a:t>
            </a:r>
            <a:r>
              <a:rPr lang="ja-JP" altLang="en-US" b="0" i="0" dirty="0">
                <a:latin typeface="Meiryo UI" pitchFamily="50" charset="-128"/>
                <a:ea typeface="Meiryo UI" pitchFamily="50" charset="-128"/>
                <a:cs typeface="Meiryo UI" pitchFamily="50" charset="-128"/>
              </a:rPr>
              <a:t>の分散化や多様な発電事業者の参入促進を図るため、燃料消費に</a:t>
            </a:r>
            <a:r>
              <a:rPr lang="ja-JP" altLang="en-US" b="0" i="0" dirty="0" smtClean="0">
                <a:latin typeface="Meiryo UI" pitchFamily="50" charset="-128"/>
                <a:ea typeface="Meiryo UI" pitchFamily="50" charset="-128"/>
                <a:cs typeface="Meiryo UI" pitchFamily="50" charset="-128"/>
              </a:rPr>
              <a:t>伴う</a:t>
            </a:r>
            <a:r>
              <a:rPr lang="en-US" altLang="ja-JP" b="0" i="0" dirty="0" smtClean="0">
                <a:latin typeface="Meiryo UI" pitchFamily="50" charset="-128"/>
                <a:ea typeface="Meiryo UI" pitchFamily="50" charset="-128"/>
                <a:cs typeface="Meiryo UI" pitchFamily="50" charset="-128"/>
              </a:rPr>
              <a:t>CO2</a:t>
            </a:r>
            <a:r>
              <a:rPr lang="ja-JP" altLang="en-US" b="0" i="0" dirty="0" err="1" smtClean="0">
                <a:latin typeface="Meiryo UI" pitchFamily="50" charset="-128"/>
                <a:ea typeface="Meiryo UI" pitchFamily="50" charset="-128"/>
                <a:cs typeface="Meiryo UI" pitchFamily="50" charset="-128"/>
              </a:rPr>
              <a:t>の排</a:t>
            </a:r>
            <a:r>
              <a:rPr lang="ja-JP" altLang="en-US" b="0" i="0" dirty="0" smtClean="0">
                <a:latin typeface="Meiryo UI" pitchFamily="50" charset="-128"/>
                <a:ea typeface="Meiryo UI" pitchFamily="50" charset="-128"/>
                <a:cs typeface="Meiryo UI" pitchFamily="50" charset="-128"/>
              </a:rPr>
              <a:t>出など、環境</a:t>
            </a:r>
            <a:r>
              <a:rPr lang="ja-JP" altLang="en-US" b="0" i="0" dirty="0">
                <a:latin typeface="Meiryo UI" pitchFamily="50" charset="-128"/>
                <a:ea typeface="Meiryo UI" pitchFamily="50" charset="-128"/>
                <a:cs typeface="Meiryo UI" pitchFamily="50" charset="-128"/>
              </a:rPr>
              <a:t>への影響に最大限配慮する旨の届出</a:t>
            </a:r>
            <a:r>
              <a:rPr lang="ja-JP" altLang="en-US" b="0" i="0" dirty="0" smtClean="0">
                <a:latin typeface="Meiryo UI" pitchFamily="50" charset="-128"/>
                <a:ea typeface="Meiryo UI" pitchFamily="50" charset="-128"/>
                <a:cs typeface="Meiryo UI" pitchFamily="50" charset="-128"/>
              </a:rPr>
              <a:t>制度に</a:t>
            </a:r>
            <a:r>
              <a:rPr lang="ja-JP" altLang="en-US" b="0" i="0" dirty="0">
                <a:latin typeface="Meiryo UI" pitchFamily="50" charset="-128"/>
                <a:ea typeface="Meiryo UI" pitchFamily="50" charset="-128"/>
                <a:cs typeface="Meiryo UI" pitchFamily="50" charset="-128"/>
              </a:rPr>
              <a:t>より、高効率で環境負荷の少ない火力</a:t>
            </a:r>
            <a:r>
              <a:rPr lang="ja-JP" altLang="en-US" b="0" i="0" dirty="0" smtClean="0">
                <a:latin typeface="Meiryo UI" pitchFamily="50" charset="-128"/>
                <a:ea typeface="Meiryo UI" pitchFamily="50" charset="-128"/>
                <a:cs typeface="Meiryo UI" pitchFamily="50" charset="-128"/>
              </a:rPr>
              <a:t>発電事</a:t>
            </a:r>
            <a:r>
              <a:rPr lang="ja-JP" altLang="en-US" b="0" i="0" dirty="0">
                <a:latin typeface="Meiryo UI" pitchFamily="50" charset="-128"/>
                <a:ea typeface="Meiryo UI" pitchFamily="50" charset="-128"/>
                <a:cs typeface="Meiryo UI" pitchFamily="50" charset="-128"/>
              </a:rPr>
              <a:t>業者の</a:t>
            </a:r>
            <a:r>
              <a:rPr lang="ja-JP" altLang="en-US" b="0" i="0" dirty="0" smtClean="0">
                <a:latin typeface="Meiryo UI" pitchFamily="50" charset="-128"/>
                <a:ea typeface="Meiryo UI" pitchFamily="50" charset="-128"/>
                <a:cs typeface="Meiryo UI" pitchFamily="50" charset="-128"/>
              </a:rPr>
              <a:t>参入を促進します。</a:t>
            </a:r>
            <a:endParaRPr lang="ja-JP" altLang="en-US" b="0" i="0" dirty="0">
              <a:latin typeface="Meiryo UI" pitchFamily="50" charset="-128"/>
              <a:ea typeface="Meiryo UI" pitchFamily="50" charset="-128"/>
              <a:cs typeface="Meiryo UI"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138" y="4852899"/>
            <a:ext cx="4427398" cy="181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角丸四角形 12"/>
          <p:cNvSpPr/>
          <p:nvPr/>
        </p:nvSpPr>
        <p:spPr>
          <a:xfrm>
            <a:off x="292236" y="1827408"/>
            <a:ext cx="2895101"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電気の需要の平準化の取組促進</a:t>
            </a:r>
          </a:p>
        </p:txBody>
      </p:sp>
      <p:sp>
        <p:nvSpPr>
          <p:cNvPr id="14" name="テキスト ボックス 28"/>
          <p:cNvSpPr txBox="1">
            <a:spLocks noChangeArrowheads="1"/>
          </p:cNvSpPr>
          <p:nvPr/>
        </p:nvSpPr>
        <p:spPr bwMode="auto">
          <a:xfrm>
            <a:off x="200472" y="2259456"/>
            <a:ext cx="4519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◆省エネ</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省</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対策</a:t>
            </a:r>
            <a:r>
              <a:rPr lang="ja-JP" altLang="en-US" b="0" i="0" dirty="0">
                <a:latin typeface="Meiryo UI" pitchFamily="50" charset="-128"/>
                <a:ea typeface="Meiryo UI" pitchFamily="50" charset="-128"/>
                <a:cs typeface="Meiryo UI" pitchFamily="50" charset="-128"/>
              </a:rPr>
              <a:t>に加え、事業者に対して</a:t>
            </a:r>
            <a:r>
              <a:rPr lang="ja-JP" altLang="en-US" b="0" i="0" dirty="0" smtClean="0">
                <a:latin typeface="Meiryo UI" pitchFamily="50" charset="-128"/>
                <a:ea typeface="Meiryo UI" pitchFamily="50" charset="-128"/>
                <a:cs typeface="Meiryo UI" pitchFamily="50" charset="-128"/>
              </a:rPr>
              <a:t>、電力</a:t>
            </a:r>
            <a:r>
              <a:rPr lang="ja-JP" altLang="en-US" b="0" i="0" dirty="0">
                <a:latin typeface="Meiryo UI" pitchFamily="50" charset="-128"/>
                <a:ea typeface="Meiryo UI" pitchFamily="50" charset="-128"/>
                <a:cs typeface="Meiryo UI" pitchFamily="50" charset="-128"/>
              </a:rPr>
              <a:t>のピークカット対策を求めるとともに、その取組内容</a:t>
            </a:r>
            <a:r>
              <a:rPr lang="ja-JP" altLang="en-US" b="0" i="0" dirty="0" smtClean="0">
                <a:latin typeface="Meiryo UI" pitchFamily="50" charset="-128"/>
                <a:ea typeface="Meiryo UI" pitchFamily="50" charset="-128"/>
                <a:cs typeface="Meiryo UI" pitchFamily="50" charset="-128"/>
              </a:rPr>
              <a:t>を併せて総合的</a:t>
            </a:r>
            <a:r>
              <a:rPr lang="ja-JP" altLang="en-US" b="0" i="0" dirty="0">
                <a:latin typeface="Meiryo UI" pitchFamily="50" charset="-128"/>
                <a:ea typeface="Meiryo UI" pitchFamily="50" charset="-128"/>
                <a:cs typeface="Meiryo UI" pitchFamily="50" charset="-128"/>
              </a:rPr>
              <a:t>に評価します。</a:t>
            </a:r>
          </a:p>
        </p:txBody>
      </p:sp>
      <p:sp>
        <p:nvSpPr>
          <p:cNvPr id="19" name="テキスト ボックス 28"/>
          <p:cNvSpPr txBox="1">
            <a:spLocks noChangeArrowheads="1"/>
          </p:cNvSpPr>
          <p:nvPr/>
        </p:nvSpPr>
        <p:spPr bwMode="auto">
          <a:xfrm>
            <a:off x="307122" y="3023668"/>
            <a:ext cx="47898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339850" indent="-1339850" eaLnBrk="1" hangingPunct="1"/>
            <a:r>
              <a:rPr lang="ja-JP" altLang="en-US" sz="1050" b="0" i="0" dirty="0">
                <a:latin typeface="Meiryo UI" pitchFamily="50" charset="-128"/>
                <a:ea typeface="Meiryo UI" pitchFamily="50" charset="-128"/>
                <a:cs typeface="Meiryo UI" pitchFamily="50" charset="-128"/>
              </a:rPr>
              <a:t>・対象：特定事</a:t>
            </a:r>
            <a:r>
              <a:rPr lang="ja-JP" altLang="en-US" sz="1050" b="0" i="0" dirty="0" smtClean="0">
                <a:latin typeface="Meiryo UI" pitchFamily="50" charset="-128"/>
                <a:ea typeface="Meiryo UI" pitchFamily="50" charset="-128"/>
                <a:cs typeface="Meiryo UI" pitchFamily="50" charset="-128"/>
              </a:rPr>
              <a:t>業者（年間</a:t>
            </a:r>
            <a:r>
              <a:rPr lang="ja-JP" altLang="en-US" sz="1050" b="0" i="0" dirty="0">
                <a:latin typeface="Meiryo UI" pitchFamily="50" charset="-128"/>
                <a:ea typeface="Meiryo UI" pitchFamily="50" charset="-128"/>
                <a:cs typeface="Meiryo UI" pitchFamily="50" charset="-128"/>
              </a:rPr>
              <a:t>エネルギー使用量</a:t>
            </a:r>
            <a:r>
              <a:rPr lang="en-US" altLang="ja-JP" sz="1050" b="0" i="0" dirty="0">
                <a:latin typeface="Meiryo UI" pitchFamily="50" charset="-128"/>
                <a:ea typeface="Meiryo UI" pitchFamily="50" charset="-128"/>
                <a:cs typeface="Meiryo UI" pitchFamily="50" charset="-128"/>
              </a:rPr>
              <a:t>1,500kL</a:t>
            </a:r>
            <a:r>
              <a:rPr lang="ja-JP" altLang="en-US" sz="1050" b="0" i="0" dirty="0" smtClean="0">
                <a:latin typeface="Meiryo UI" pitchFamily="50" charset="-128"/>
                <a:ea typeface="Meiryo UI" pitchFamily="50" charset="-128"/>
                <a:cs typeface="Meiryo UI" pitchFamily="50" charset="-128"/>
              </a:rPr>
              <a:t>以上等</a:t>
            </a:r>
            <a:r>
              <a:rPr lang="ja-JP" altLang="en-US" sz="1050" b="0" i="0" dirty="0">
                <a:latin typeface="Meiryo UI" pitchFamily="50" charset="-128"/>
                <a:ea typeface="Meiryo UI" pitchFamily="50" charset="-128"/>
                <a:cs typeface="Meiryo UI" pitchFamily="50" charset="-128"/>
              </a:rPr>
              <a:t>の</a:t>
            </a:r>
            <a:r>
              <a:rPr lang="ja-JP" altLang="en-US" sz="1050" b="0" i="0" dirty="0" smtClean="0">
                <a:latin typeface="Meiryo UI" pitchFamily="50" charset="-128"/>
                <a:ea typeface="Meiryo UI" pitchFamily="50" charset="-128"/>
                <a:cs typeface="Meiryo UI" pitchFamily="50" charset="-128"/>
              </a:rPr>
              <a:t>事業者）</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・内容：事業活動に係る電気の需要の平準化に関する対策等を記載した</a:t>
            </a:r>
            <a:r>
              <a:rPr lang="ja-JP" altLang="en-US" sz="1050" b="0" i="0" dirty="0" smtClean="0">
                <a:latin typeface="Meiryo UI" pitchFamily="50" charset="-128"/>
                <a:ea typeface="Meiryo UI" pitchFamily="50" charset="-128"/>
                <a:cs typeface="Meiryo UI" pitchFamily="50" charset="-128"/>
              </a:rPr>
              <a:t>対策</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計画書</a:t>
            </a:r>
            <a:r>
              <a:rPr lang="ja-JP" altLang="en-US" sz="1050" b="0" i="0" dirty="0">
                <a:latin typeface="Meiryo UI" pitchFamily="50" charset="-128"/>
                <a:ea typeface="Meiryo UI" pitchFamily="50" charset="-128"/>
                <a:cs typeface="Meiryo UI" pitchFamily="50" charset="-128"/>
              </a:rPr>
              <a:t>及び実績報告書の</a:t>
            </a:r>
            <a:r>
              <a:rPr lang="ja-JP" altLang="en-US" sz="1050" b="0" i="0" dirty="0" smtClean="0">
                <a:latin typeface="Meiryo UI" pitchFamily="50" charset="-128"/>
                <a:ea typeface="Meiryo UI" pitchFamily="50" charset="-128"/>
                <a:cs typeface="Meiryo UI" pitchFamily="50" charset="-128"/>
              </a:rPr>
              <a:t>届出を</a:t>
            </a:r>
            <a:r>
              <a:rPr lang="ja-JP" altLang="en-US" sz="1050" b="0" i="0" dirty="0">
                <a:latin typeface="Meiryo UI" pitchFamily="50" charset="-128"/>
                <a:ea typeface="Meiryo UI" pitchFamily="50" charset="-128"/>
                <a:cs typeface="Meiryo UI" pitchFamily="50" charset="-128"/>
              </a:rPr>
              <a:t>義務づけ</a:t>
            </a:r>
          </a:p>
          <a:p>
            <a:pPr marL="87313" indent="-87313" eaLnBrk="1" hangingPunct="1"/>
            <a:r>
              <a:rPr lang="ja-JP" altLang="en-US" sz="1050" b="0" i="0" dirty="0">
                <a:latin typeface="Meiryo UI" pitchFamily="50" charset="-128"/>
                <a:ea typeface="Meiryo UI" pitchFamily="50" charset="-128"/>
                <a:cs typeface="Meiryo UI" pitchFamily="50" charset="-128"/>
              </a:rPr>
              <a:t>・取組みの評価：温室効果ガス排出抑制の効果とともに電力のピーク時間帯</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電力使</a:t>
            </a:r>
            <a:r>
              <a:rPr lang="ja-JP" altLang="en-US" sz="1050" b="0" i="0" dirty="0">
                <a:latin typeface="Meiryo UI" pitchFamily="50" charset="-128"/>
                <a:ea typeface="Meiryo UI" pitchFamily="50" charset="-128"/>
                <a:cs typeface="Meiryo UI" pitchFamily="50" charset="-128"/>
              </a:rPr>
              <a:t>用量の減少分を重みづけして評価することにより、電力需要</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ピークカット</a:t>
            </a:r>
            <a:r>
              <a:rPr lang="ja-JP" altLang="en-US" sz="1050" b="0" i="0" dirty="0">
                <a:latin typeface="Meiryo UI" pitchFamily="50" charset="-128"/>
                <a:ea typeface="Meiryo UI" pitchFamily="50" charset="-128"/>
                <a:cs typeface="Meiryo UI" pitchFamily="50" charset="-128"/>
              </a:rPr>
              <a:t>対策の取組みを促進</a:t>
            </a:r>
          </a:p>
        </p:txBody>
      </p:sp>
      <p:sp>
        <p:nvSpPr>
          <p:cNvPr id="20" name="テキスト ボックス 19"/>
          <p:cNvSpPr txBox="1"/>
          <p:nvPr/>
        </p:nvSpPr>
        <p:spPr>
          <a:xfrm>
            <a:off x="5556775" y="920631"/>
            <a:ext cx="727355"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p:txBody>
      </p:sp>
      <p:sp>
        <p:nvSpPr>
          <p:cNvPr id="21" name="テキスト ボックス 20"/>
          <p:cNvSpPr txBox="1"/>
          <p:nvPr/>
        </p:nvSpPr>
        <p:spPr>
          <a:xfrm>
            <a:off x="6969224" y="-27384"/>
            <a:ext cx="2664296" cy="507831"/>
          </a:xfrm>
          <a:prstGeom prst="rect">
            <a:avLst/>
          </a:prstGeom>
          <a:solidFill>
            <a:srgbClr val="00B0F0"/>
          </a:solidFill>
        </p:spPr>
        <p:txBody>
          <a:bodyPr wrap="square" rtlCol="0">
            <a:spAutoFit/>
          </a:bodyPr>
          <a:lstStyle/>
          <a:p>
            <a:pPr lvl="0" algn="just"/>
            <a:r>
              <a:rPr lang="ja-JP" altLang="en-US" sz="1300" dirty="0" smtClean="0">
                <a:solidFill>
                  <a:schemeClr val="bg1"/>
                </a:solidFill>
                <a:ea typeface="HGP創英角ｺﾞｼｯｸUB" pitchFamily="50" charset="-128"/>
                <a:cs typeface="ＭＳ Ｐゴシック" charset="-128"/>
              </a:rPr>
              <a:t>～電力ピーク需要の抑制～</a:t>
            </a:r>
            <a:endParaRPr lang="en-US" altLang="ja-JP" sz="1300" dirty="0" smtClean="0">
              <a:solidFill>
                <a:schemeClr val="bg1"/>
              </a:solidFill>
              <a:ea typeface="HGP創英角ｺﾞｼｯｸUB" pitchFamily="50" charset="-128"/>
              <a:cs typeface="ＭＳ Ｐゴシック" charset="-128"/>
            </a:endParaRPr>
          </a:p>
          <a:p>
            <a:pPr lvl="0" algn="just"/>
            <a:r>
              <a:rPr lang="ja-JP" altLang="en-US" sz="1300" dirty="0" smtClean="0">
                <a:solidFill>
                  <a:schemeClr val="bg1"/>
                </a:solidFill>
                <a:ea typeface="HGP創英角ｺﾞｼｯｸUB" pitchFamily="50" charset="-128"/>
                <a:cs typeface="ＭＳ Ｐゴシック" charset="-128"/>
              </a:rPr>
              <a:t>～多様な電力事業者の参入促進～</a:t>
            </a:r>
            <a:endParaRPr lang="ja-JP" altLang="en-US" sz="1300" dirty="0">
              <a:solidFill>
                <a:schemeClr val="bg1"/>
              </a:solidFill>
              <a:ea typeface="HGP創英角ｺﾞｼｯｸUB" pitchFamily="50" charset="-128"/>
              <a:cs typeface="ＭＳ Ｐゴシック" charset="-128"/>
            </a:endParaRPr>
          </a:p>
        </p:txBody>
      </p:sp>
      <p:sp>
        <p:nvSpPr>
          <p:cNvPr id="68" name="円/楕円 67"/>
          <p:cNvSpPr/>
          <p:nvPr/>
        </p:nvSpPr>
        <p:spPr>
          <a:xfrm>
            <a:off x="9417496" y="-1373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36</a:t>
            </a:r>
            <a:endParaRPr kumimoji="1" lang="ja-JP" altLang="en-US" b="1" dirty="0"/>
          </a:p>
        </p:txBody>
      </p:sp>
      <p:sp>
        <p:nvSpPr>
          <p:cNvPr id="22" name="テキスト ボックス 28"/>
          <p:cNvSpPr txBox="1">
            <a:spLocks noChangeArrowheads="1"/>
          </p:cNvSpPr>
          <p:nvPr/>
        </p:nvSpPr>
        <p:spPr bwMode="auto">
          <a:xfrm>
            <a:off x="4958138" y="2250463"/>
            <a:ext cx="481939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◆おおさか</a:t>
            </a:r>
            <a:r>
              <a:rPr lang="ja-JP" altLang="en-US" b="0" i="0" dirty="0">
                <a:latin typeface="Meiryo UI" pitchFamily="50" charset="-128"/>
                <a:ea typeface="Meiryo UI" pitchFamily="50" charset="-128"/>
                <a:cs typeface="Meiryo UI" pitchFamily="50" charset="-128"/>
              </a:rPr>
              <a:t>スマートエネルギー協議会を</a:t>
            </a:r>
            <a:r>
              <a:rPr lang="ja-JP" altLang="en-US" b="0" i="0" dirty="0" smtClean="0">
                <a:latin typeface="Meiryo UI" pitchFamily="50" charset="-128"/>
                <a:ea typeface="Meiryo UI" pitchFamily="50" charset="-128"/>
                <a:cs typeface="Meiryo UI" pitchFamily="50" charset="-128"/>
              </a:rPr>
              <a:t>開催し、府民</a:t>
            </a:r>
            <a:r>
              <a:rPr lang="ja-JP" altLang="en-US" b="0" i="0" dirty="0">
                <a:latin typeface="Meiryo UI" pitchFamily="50" charset="-128"/>
                <a:ea typeface="Meiryo UI" pitchFamily="50" charset="-128"/>
                <a:cs typeface="Meiryo UI" pitchFamily="50" charset="-128"/>
              </a:rPr>
              <a:t>･民間事業者･市町村･エネルギー供給事業者とエネルギー</a:t>
            </a:r>
            <a:r>
              <a:rPr lang="ja-JP" altLang="en-US" b="0" i="0" dirty="0" smtClean="0">
                <a:latin typeface="Meiryo UI" pitchFamily="50" charset="-128"/>
                <a:ea typeface="Meiryo UI" pitchFamily="50" charset="-128"/>
                <a:cs typeface="Meiryo UI" pitchFamily="50" charset="-128"/>
              </a:rPr>
              <a:t>需給をはじめとした様々な課題に</a:t>
            </a:r>
            <a:r>
              <a:rPr lang="ja-JP" altLang="en-US" b="0" i="0" dirty="0">
                <a:latin typeface="Meiryo UI" pitchFamily="50" charset="-128"/>
                <a:ea typeface="Meiryo UI" pitchFamily="50" charset="-128"/>
                <a:cs typeface="Meiryo UI" pitchFamily="50" charset="-128"/>
              </a:rPr>
              <a:t>関する情報</a:t>
            </a:r>
            <a:r>
              <a:rPr lang="ja-JP" altLang="en-US" b="0" i="0" dirty="0" smtClean="0">
                <a:latin typeface="Meiryo UI" pitchFamily="50" charset="-128"/>
                <a:ea typeface="Meiryo UI" pitchFamily="50" charset="-128"/>
                <a:cs typeface="Meiryo UI" pitchFamily="50" charset="-128"/>
              </a:rPr>
              <a:t>共有・意見</a:t>
            </a:r>
            <a:r>
              <a:rPr lang="ja-JP" altLang="en-US" b="0" i="0" dirty="0">
                <a:latin typeface="Meiryo UI" pitchFamily="50" charset="-128"/>
                <a:ea typeface="Meiryo UI" pitchFamily="50" charset="-128"/>
                <a:cs typeface="Meiryo UI" pitchFamily="50" charset="-128"/>
              </a:rPr>
              <a:t>交換</a:t>
            </a:r>
            <a:r>
              <a:rPr lang="ja-JP" altLang="en-US" b="0" i="0" dirty="0" smtClean="0">
                <a:latin typeface="Meiryo UI" pitchFamily="50" charset="-128"/>
                <a:ea typeface="Meiryo UI" pitchFamily="50" charset="-128"/>
                <a:cs typeface="Meiryo UI" pitchFamily="50" charset="-128"/>
              </a:rPr>
              <a:t>を促進し、府の施策や各主体における取組みを展開します。</a:t>
            </a:r>
            <a:endParaRPr lang="en-US" altLang="ja-JP"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88628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a:t>
            </a:r>
            <a:r>
              <a:rPr lang="ja-JP" altLang="en-US" sz="3200" dirty="0" smtClean="0">
                <a:solidFill>
                  <a:prstClr val="white"/>
                </a:solidFill>
                <a:latin typeface="Calibri"/>
                <a:ea typeface="HGP創英角ｺﾞｼｯｸUB" pitchFamily="50" charset="-128"/>
                <a:cs typeface="ＭＳ Ｐゴシック" charset="-128"/>
              </a:rPr>
              <a:t>安定化</a:t>
            </a:r>
            <a:r>
              <a:rPr lang="ja-JP" altLang="en-US" sz="1300" dirty="0" smtClean="0">
                <a:solidFill>
                  <a:prstClr val="white"/>
                </a:solidFill>
                <a:latin typeface="Calibri"/>
                <a:ea typeface="HGP創英角ｺﾞｼｯｸUB" pitchFamily="50" charset="-128"/>
                <a:cs typeface="ＭＳ Ｐゴシック" charset="-128"/>
              </a:rPr>
              <a:t>～多様な電力事業者の参入促進～</a:t>
            </a:r>
            <a:r>
              <a:rPr lang="ja-JP" altLang="en-US" sz="1300" dirty="0">
                <a:solidFill>
                  <a:prstClr val="white"/>
                </a:solidFill>
                <a:latin typeface="Calibri"/>
                <a:ea typeface="HGP創英角ｺﾞｼｯｸUB" pitchFamily="50" charset="-128"/>
                <a:cs typeface="ＭＳ Ｐゴシック" charset="-128"/>
              </a:rPr>
              <a:t>　</a:t>
            </a:r>
            <a:endParaRPr lang="ja-JP" sz="1300" dirty="0">
              <a:solidFill>
                <a:schemeClr val="bg1"/>
              </a:solidFill>
              <a:ea typeface="HGP創英角ｺﾞｼｯｸUB" pitchFamily="50" charset="-128"/>
              <a:cs typeface="ＭＳ Ｐゴシック" charset="-128"/>
            </a:endParaRPr>
          </a:p>
        </p:txBody>
      </p:sp>
      <p:sp>
        <p:nvSpPr>
          <p:cNvPr id="4" name="角丸四角形 3"/>
          <p:cNvSpPr/>
          <p:nvPr/>
        </p:nvSpPr>
        <p:spPr>
          <a:xfrm>
            <a:off x="131711" y="591058"/>
            <a:ext cx="9645825"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68" name="円/楕円 67"/>
          <p:cNvSpPr/>
          <p:nvPr/>
        </p:nvSpPr>
        <p:spPr>
          <a:xfrm>
            <a:off x="9417496" y="-1373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37</a:t>
            </a:r>
            <a:endParaRPr kumimoji="1" lang="ja-JP" altLang="en-US" b="1" dirty="0"/>
          </a:p>
        </p:txBody>
      </p:sp>
      <p:sp>
        <p:nvSpPr>
          <p:cNvPr id="54" name="角丸四角形 53"/>
          <p:cNvSpPr/>
          <p:nvPr/>
        </p:nvSpPr>
        <p:spPr>
          <a:xfrm>
            <a:off x="279026" y="713890"/>
            <a:ext cx="3119267" cy="33506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多様な電力事業者の参入促進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角丸四角形 24"/>
          <p:cNvSpPr/>
          <p:nvPr/>
        </p:nvSpPr>
        <p:spPr>
          <a:xfrm>
            <a:off x="416496" y="4571576"/>
            <a:ext cx="2531420"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400" b="1" dirty="0" smtClean="0">
                <a:solidFill>
                  <a:schemeClr val="tx1"/>
                </a:solidFill>
                <a:latin typeface="Meiryo UI" pitchFamily="50" charset="-128"/>
                <a:ea typeface="Meiryo UI" pitchFamily="50" charset="-128"/>
                <a:cs typeface="Meiryo UI" pitchFamily="50" charset="-128"/>
              </a:rPr>
              <a:t>電力・ガス自由化に係る啓発</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26" name="テキスト ボックス 28"/>
          <p:cNvSpPr txBox="1">
            <a:spLocks noChangeArrowheads="1"/>
          </p:cNvSpPr>
          <p:nvPr/>
        </p:nvSpPr>
        <p:spPr bwMode="auto">
          <a:xfrm>
            <a:off x="632518" y="5033528"/>
            <a:ext cx="907301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2550" indent="-82550"/>
            <a:r>
              <a:rPr lang="ja-JP" altLang="en-US" sz="1300" dirty="0" smtClean="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電力会社を変えても安定供給や電力の品質に影響は生じない」といった電力供給のしくみや制度について、正しく理解している</a:t>
            </a:r>
            <a:r>
              <a:rPr lang="ja-JP" altLang="en-US" sz="1300" dirty="0" smtClean="0">
                <a:latin typeface="Meiryo UI" pitchFamily="50" charset="-128"/>
                <a:ea typeface="Meiryo UI" pitchFamily="50" charset="-128"/>
                <a:cs typeface="Meiryo UI" pitchFamily="50" charset="-128"/>
              </a:rPr>
              <a:t>方がまだまだ少なく、また、</a:t>
            </a:r>
            <a:r>
              <a:rPr lang="en-US" altLang="ja-JP" sz="1300" dirty="0">
                <a:latin typeface="Meiryo UI" pitchFamily="50" charset="-128"/>
                <a:ea typeface="Meiryo UI" pitchFamily="50" charset="-128"/>
                <a:cs typeface="Meiryo UI" pitchFamily="50" charset="-128"/>
              </a:rPr>
              <a:t>2017</a:t>
            </a:r>
            <a:r>
              <a:rPr lang="ja-JP" altLang="en-US" sz="1300" dirty="0" smtClean="0">
                <a:latin typeface="Meiryo UI" pitchFamily="50" charset="-128"/>
                <a:ea typeface="Meiryo UI" pitchFamily="50" charset="-128"/>
                <a:cs typeface="Meiryo UI" pitchFamily="50" charset="-128"/>
              </a:rPr>
              <a:t>年４月</a:t>
            </a:r>
            <a:r>
              <a:rPr lang="ja-JP" altLang="en-US" sz="1300" dirty="0">
                <a:latin typeface="Meiryo UI" pitchFamily="50" charset="-128"/>
                <a:ea typeface="Meiryo UI" pitchFamily="50" charset="-128"/>
                <a:cs typeface="Meiryo UI" pitchFamily="50" charset="-128"/>
              </a:rPr>
              <a:t>からはガスの小売も自由化されることから</a:t>
            </a:r>
            <a:r>
              <a:rPr lang="ja-JP" altLang="en-US" sz="1300" dirty="0" smtClean="0">
                <a:latin typeface="Meiryo UI" pitchFamily="50" charset="-128"/>
                <a:ea typeface="Meiryo UI" pitchFamily="50" charset="-128"/>
                <a:cs typeface="Meiryo UI" pitchFamily="50" charset="-128"/>
              </a:rPr>
              <a:t>、様々</a:t>
            </a:r>
            <a:r>
              <a:rPr lang="ja-JP" altLang="en-US" sz="1300" dirty="0">
                <a:latin typeface="Meiryo UI" pitchFamily="50" charset="-128"/>
                <a:ea typeface="Meiryo UI" pitchFamily="50" charset="-128"/>
                <a:cs typeface="Meiryo UI" pitchFamily="50" charset="-128"/>
              </a:rPr>
              <a:t>な広報媒体を活用して情報提供するとともに、消費生活センターや府内市町村とも連携しながら、府民、事業者からの相談・問い合わせ</a:t>
            </a:r>
            <a:r>
              <a:rPr lang="ja-JP" altLang="en-US" sz="1300" dirty="0" smtClean="0">
                <a:latin typeface="Meiryo UI" pitchFamily="50" charset="-128"/>
                <a:ea typeface="Meiryo UI" pitchFamily="50" charset="-128"/>
                <a:cs typeface="Meiryo UI" pitchFamily="50" charset="-128"/>
              </a:rPr>
              <a:t>に対応します。</a:t>
            </a:r>
            <a:endParaRPr lang="en-US" altLang="ja-JP" sz="1300" dirty="0" smtClean="0">
              <a:latin typeface="Meiryo UI" pitchFamily="50" charset="-128"/>
              <a:ea typeface="Meiryo UI" pitchFamily="50" charset="-128"/>
              <a:cs typeface="Meiryo UI" pitchFamily="50" charset="-128"/>
            </a:endParaRPr>
          </a:p>
          <a:p>
            <a:pPr marL="82550" indent="-82550"/>
            <a:r>
              <a:rPr lang="ja-JP" altLang="en-US" sz="1300" dirty="0" smtClean="0">
                <a:latin typeface="Meiryo UI" pitchFamily="50" charset="-128"/>
                <a:ea typeface="Meiryo UI" pitchFamily="50" charset="-128"/>
                <a:cs typeface="Meiryo UI" pitchFamily="50" charset="-128"/>
              </a:rPr>
              <a:t>＜参考＞</a:t>
            </a:r>
            <a:endParaRPr lang="en-US" altLang="ja-JP" sz="1300" dirty="0" smtClean="0">
              <a:latin typeface="Meiryo UI" pitchFamily="50" charset="-128"/>
              <a:ea typeface="Meiryo UI" pitchFamily="50" charset="-128"/>
              <a:cs typeface="Meiryo UI" pitchFamily="50" charset="-128"/>
            </a:endParaRPr>
          </a:p>
          <a:p>
            <a:pPr marL="82550" indent="-82550"/>
            <a:r>
              <a:rPr lang="ja-JP" altLang="en-US" sz="1300" dirty="0">
                <a:latin typeface="Meiryo UI" pitchFamily="50" charset="-128"/>
                <a:ea typeface="Meiryo UI" pitchFamily="50" charset="-128"/>
                <a:cs typeface="Meiryo UI" pitchFamily="50" charset="-128"/>
              </a:rPr>
              <a:t>　</a:t>
            </a:r>
            <a:r>
              <a:rPr lang="en-US" altLang="ja-JP" sz="1300" dirty="0">
                <a:latin typeface="Meiryo UI" pitchFamily="50" charset="-128"/>
                <a:ea typeface="Meiryo UI" pitchFamily="50" charset="-128"/>
                <a:cs typeface="Meiryo UI" pitchFamily="50" charset="-128"/>
              </a:rPr>
              <a:t>2014</a:t>
            </a:r>
            <a:r>
              <a:rPr lang="ja-JP" altLang="en-US" sz="1300" dirty="0" smtClean="0">
                <a:latin typeface="Meiryo UI" pitchFamily="50" charset="-128"/>
                <a:ea typeface="Meiryo UI" pitchFamily="50" charset="-128"/>
                <a:cs typeface="Meiryo UI" pitchFamily="50" charset="-128"/>
              </a:rPr>
              <a:t>～</a:t>
            </a:r>
            <a:r>
              <a:rPr lang="en-US" altLang="ja-JP" sz="1300" dirty="0" smtClean="0">
                <a:latin typeface="Meiryo UI" pitchFamily="50" charset="-128"/>
                <a:ea typeface="Meiryo UI" pitchFamily="50" charset="-128"/>
                <a:cs typeface="Meiryo UI" pitchFamily="50" charset="-128"/>
              </a:rPr>
              <a:t>2016</a:t>
            </a:r>
            <a:r>
              <a:rPr lang="ja-JP" altLang="en-US" sz="1300" dirty="0" smtClean="0">
                <a:latin typeface="Meiryo UI" pitchFamily="50" charset="-128"/>
                <a:ea typeface="Meiryo UI" pitchFamily="50" charset="-128"/>
                <a:cs typeface="Meiryo UI" pitchFamily="50" charset="-128"/>
              </a:rPr>
              <a:t>年度には、大阪府</a:t>
            </a:r>
            <a:r>
              <a:rPr lang="ja-JP" altLang="en-US" sz="1300" dirty="0">
                <a:latin typeface="Meiryo UI" pitchFamily="50" charset="-128"/>
                <a:ea typeface="Meiryo UI" pitchFamily="50" charset="-128"/>
                <a:cs typeface="Meiryo UI" pitchFamily="50" charset="-128"/>
              </a:rPr>
              <a:t>・大阪市と小売電気事業者等</a:t>
            </a:r>
            <a:r>
              <a:rPr lang="en-US" altLang="ja-JP" sz="1300" dirty="0">
                <a:latin typeface="Meiryo UI" pitchFamily="50" charset="-128"/>
                <a:ea typeface="Meiryo UI" pitchFamily="50" charset="-128"/>
                <a:cs typeface="Meiryo UI" pitchFamily="50" charset="-128"/>
              </a:rPr>
              <a:t>12</a:t>
            </a:r>
            <a:r>
              <a:rPr lang="ja-JP" altLang="en-US" sz="1300" dirty="0">
                <a:latin typeface="Meiryo UI" pitchFamily="50" charset="-128"/>
                <a:ea typeface="Meiryo UI" pitchFamily="50" charset="-128"/>
                <a:cs typeface="Meiryo UI" pitchFamily="50" charset="-128"/>
              </a:rPr>
              <a:t>社で構成する「大阪電力選べる環境づくり協議会</a:t>
            </a:r>
            <a:r>
              <a:rPr lang="ja-JP" altLang="en-US" sz="1300" dirty="0" smtClean="0">
                <a:latin typeface="Meiryo UI" pitchFamily="50" charset="-128"/>
                <a:ea typeface="Meiryo UI" pitchFamily="50" charset="-128"/>
                <a:cs typeface="Meiryo UI" pitchFamily="50" charset="-128"/>
              </a:rPr>
              <a:t>」を設置し、</a:t>
            </a:r>
            <a:r>
              <a:rPr lang="ja-JP" altLang="en-US" sz="1300" dirty="0">
                <a:latin typeface="Meiryo UI" pitchFamily="50" charset="-128"/>
                <a:ea typeface="Meiryo UI" pitchFamily="50" charset="-128"/>
                <a:cs typeface="Meiryo UI" pitchFamily="50" charset="-128"/>
              </a:rPr>
              <a:t>府内の電力需要者を対象に、電力小売の自由化や電力調達コスト低減に係る情報発信、普及啓発等を</a:t>
            </a:r>
            <a:r>
              <a:rPr lang="ja-JP" altLang="en-US" sz="1300" dirty="0" smtClean="0">
                <a:latin typeface="Meiryo UI" pitchFamily="50" charset="-128"/>
                <a:ea typeface="Meiryo UI" pitchFamily="50" charset="-128"/>
                <a:cs typeface="Meiryo UI" pitchFamily="50" charset="-128"/>
              </a:rPr>
              <a:t>進めてきましたが、</a:t>
            </a:r>
            <a:r>
              <a:rPr lang="en-US" altLang="ja-JP" sz="1300" dirty="0" smtClean="0">
                <a:latin typeface="Meiryo UI" pitchFamily="50" charset="-128"/>
                <a:ea typeface="Meiryo UI" pitchFamily="50" charset="-128"/>
                <a:cs typeface="Meiryo UI" pitchFamily="50" charset="-128"/>
              </a:rPr>
              <a:t>95%</a:t>
            </a:r>
            <a:r>
              <a:rPr lang="ja-JP" altLang="en-US" sz="1300" dirty="0" smtClean="0">
                <a:latin typeface="Meiryo UI" pitchFamily="50" charset="-128"/>
                <a:ea typeface="Meiryo UI" pitchFamily="50" charset="-128"/>
                <a:cs typeface="Meiryo UI" pitchFamily="50" charset="-128"/>
              </a:rPr>
              <a:t>以上の方が電力自由化自体を認知している状況となり、所期の目的を果たせたことから、</a:t>
            </a:r>
            <a:r>
              <a:rPr lang="en-US" altLang="ja-JP" sz="1300" dirty="0" smtClean="0">
                <a:latin typeface="Meiryo UI" pitchFamily="50" charset="-128"/>
                <a:ea typeface="Meiryo UI" pitchFamily="50" charset="-128"/>
                <a:cs typeface="Meiryo UI" pitchFamily="50" charset="-128"/>
              </a:rPr>
              <a:t>2017</a:t>
            </a:r>
            <a:r>
              <a:rPr lang="ja-JP" altLang="en-US" sz="1300" dirty="0" smtClean="0">
                <a:latin typeface="Meiryo UI" pitchFamily="50" charset="-128"/>
                <a:ea typeface="Meiryo UI" pitchFamily="50" charset="-128"/>
                <a:cs typeface="Meiryo UI" pitchFamily="50" charset="-128"/>
              </a:rPr>
              <a:t>年</a:t>
            </a:r>
            <a:r>
              <a:rPr lang="en-US" altLang="ja-JP" sz="1300" dirty="0" smtClean="0">
                <a:latin typeface="Meiryo UI" pitchFamily="50" charset="-128"/>
                <a:ea typeface="Meiryo UI" pitchFamily="50" charset="-128"/>
                <a:cs typeface="Meiryo UI" pitchFamily="50" charset="-128"/>
              </a:rPr>
              <a:t>3</a:t>
            </a:r>
            <a:r>
              <a:rPr lang="ja-JP" altLang="en-US" sz="1300" dirty="0" smtClean="0">
                <a:latin typeface="Meiryo UI" pitchFamily="50" charset="-128"/>
                <a:ea typeface="Meiryo UI" pitchFamily="50" charset="-128"/>
                <a:cs typeface="Meiryo UI" pitchFamily="50" charset="-128"/>
              </a:rPr>
              <a:t>月末に当協議会は解散しました。</a:t>
            </a:r>
            <a:endParaRPr lang="ja-JP" altLang="en-US" sz="1300" dirty="0">
              <a:latin typeface="Meiryo UI" pitchFamily="50" charset="-128"/>
              <a:ea typeface="Meiryo UI" pitchFamily="50" charset="-128"/>
              <a:cs typeface="Meiryo UI" pitchFamily="50" charset="-128"/>
            </a:endParaRPr>
          </a:p>
        </p:txBody>
      </p:sp>
      <p:sp>
        <p:nvSpPr>
          <p:cNvPr id="27" name="テキスト ボックス 28"/>
          <p:cNvSpPr txBox="1">
            <a:spLocks noChangeArrowheads="1"/>
          </p:cNvSpPr>
          <p:nvPr/>
        </p:nvSpPr>
        <p:spPr bwMode="auto">
          <a:xfrm>
            <a:off x="609811" y="1803728"/>
            <a:ext cx="61063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◆大阪府･大阪市の公共施設における使用電力を一般競争入札等により調達し、</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多様な電力会社の参入を促進する環境を整えます。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年の電力自由化以降、大阪府は</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年度から、大阪市は</a:t>
            </a:r>
            <a:r>
              <a:rPr lang="en-US" altLang="ja-JP" b="0" i="0" dirty="0" smtClean="0">
                <a:latin typeface="Meiryo UI" pitchFamily="50" charset="-128"/>
                <a:ea typeface="Meiryo UI" pitchFamily="50" charset="-128"/>
                <a:cs typeface="Meiryo UI" pitchFamily="50" charset="-128"/>
              </a:rPr>
              <a:t>2001</a:t>
            </a:r>
            <a:r>
              <a:rPr lang="ja-JP" altLang="en-US" b="0" i="0" dirty="0" smtClean="0">
                <a:latin typeface="Meiryo UI" pitchFamily="50" charset="-128"/>
                <a:ea typeface="Meiryo UI" pitchFamily="50" charset="-128"/>
                <a:cs typeface="Meiryo UI" pitchFamily="50" charset="-128"/>
              </a:rPr>
              <a:t>年度から、</a:t>
            </a:r>
            <a:endParaRPr lang="en-US" altLang="ja-JP" b="0" i="0" dirty="0" smtClean="0">
              <a:latin typeface="Meiryo UI" pitchFamily="50" charset="-128"/>
              <a:ea typeface="Meiryo UI" pitchFamily="50" charset="-128"/>
              <a:cs typeface="Meiryo UI" pitchFamily="50" charset="-128"/>
            </a:endParaRPr>
          </a:p>
          <a:p>
            <a:pPr marL="87313" indent="-87313"/>
            <a:r>
              <a:rPr lang="en-US" altLang="ja-JP"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一部施設において、一般</a:t>
            </a:r>
            <a:r>
              <a:rPr lang="ja-JP" altLang="en-US" b="0" i="0" dirty="0">
                <a:latin typeface="Meiryo UI" pitchFamily="50" charset="-128"/>
                <a:ea typeface="Meiryo UI" pitchFamily="50" charset="-128"/>
                <a:cs typeface="Meiryo UI" pitchFamily="50" charset="-128"/>
              </a:rPr>
              <a:t>競争入札により電力を調達</a:t>
            </a:r>
            <a:r>
              <a:rPr lang="ja-JP" altLang="en-US" b="0" i="0" dirty="0" smtClean="0">
                <a:latin typeface="Meiryo UI" pitchFamily="50" charset="-128"/>
                <a:ea typeface="Meiryo UI" pitchFamily="50" charset="-128"/>
                <a:cs typeface="Meiryo UI" pitchFamily="50" charset="-128"/>
              </a:rPr>
              <a:t>し、以後、順次拡大しています。</a:t>
            </a:r>
            <a:endParaRPr lang="en-US" altLang="ja-JP" b="0" i="0" dirty="0" smtClean="0">
              <a:latin typeface="Meiryo UI" pitchFamily="50" charset="-128"/>
              <a:ea typeface="Meiryo UI" pitchFamily="50" charset="-128"/>
              <a:cs typeface="Meiryo UI" pitchFamily="50" charset="-128"/>
            </a:endParaRPr>
          </a:p>
        </p:txBody>
      </p:sp>
      <p:sp>
        <p:nvSpPr>
          <p:cNvPr id="29" name="角丸四角形 28"/>
          <p:cNvSpPr/>
          <p:nvPr/>
        </p:nvSpPr>
        <p:spPr>
          <a:xfrm>
            <a:off x="416496" y="1365877"/>
            <a:ext cx="2053749"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solidFill>
                  <a:schemeClr val="tx1"/>
                </a:solidFill>
                <a:latin typeface="Meiryo UI" pitchFamily="50" charset="-128"/>
                <a:ea typeface="Meiryo UI" pitchFamily="50" charset="-128"/>
                <a:cs typeface="Meiryo UI" pitchFamily="50" charset="-128"/>
              </a:rPr>
              <a:t>　</a:t>
            </a:r>
            <a:r>
              <a:rPr lang="ja-JP" altLang="en-US" sz="1400" b="1" dirty="0" smtClean="0">
                <a:solidFill>
                  <a:schemeClr val="tx1"/>
                </a:solidFill>
                <a:latin typeface="Meiryo UI" pitchFamily="50" charset="-128"/>
                <a:ea typeface="Meiryo UI" pitchFamily="50" charset="-128"/>
                <a:cs typeface="Meiryo UI" pitchFamily="50" charset="-128"/>
              </a:rPr>
              <a:t>公共施設の電力調達</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0" name="角丸四角形 29"/>
          <p:cNvSpPr/>
          <p:nvPr/>
        </p:nvSpPr>
        <p:spPr>
          <a:xfrm>
            <a:off x="416496" y="3220096"/>
            <a:ext cx="280831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ごみ焼却工場の余剰電力の売却</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1" name="テキスト ボックス 28"/>
          <p:cNvSpPr txBox="1">
            <a:spLocks noChangeArrowheads="1"/>
          </p:cNvSpPr>
          <p:nvPr/>
        </p:nvSpPr>
        <p:spPr bwMode="auto">
          <a:xfrm>
            <a:off x="609810" y="3682048"/>
            <a:ext cx="91644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◆大阪府内のごみ焼却施設では、焼却余熱を利用</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サーマルリサイクル）した発電を行い、余剰電力を売電しているものがあり、売電している</a:t>
            </a:r>
            <a:r>
              <a:rPr lang="en-US" altLang="ja-JP" b="0" i="0" dirty="0" smtClean="0">
                <a:latin typeface="Meiryo UI" pitchFamily="50" charset="-128"/>
                <a:ea typeface="Meiryo UI" pitchFamily="50" charset="-128"/>
                <a:cs typeface="Meiryo UI" pitchFamily="50" charset="-128"/>
              </a:rPr>
              <a:t>11</a:t>
            </a:r>
            <a:r>
              <a:rPr lang="ja-JP" altLang="en-US" b="0" i="0" dirty="0" smtClean="0">
                <a:latin typeface="Meiryo UI" pitchFamily="50" charset="-128"/>
                <a:ea typeface="Meiryo UI" pitchFamily="50" charset="-128"/>
                <a:cs typeface="Meiryo UI" pitchFamily="50" charset="-128"/>
              </a:rPr>
              <a:t>団体全てで入札による売却が行われています。</a:t>
            </a:r>
            <a:endParaRPr lang="en-US" altLang="ja-JP" b="0" i="0" dirty="0" smtClean="0">
              <a:latin typeface="Meiryo UI" pitchFamily="50" charset="-128"/>
              <a:ea typeface="Meiryo UI" pitchFamily="50" charset="-128"/>
              <a:cs typeface="Meiryo UI" pitchFamily="50" charset="-128"/>
            </a:endParaRPr>
          </a:p>
        </p:txBody>
      </p:sp>
      <p:sp>
        <p:nvSpPr>
          <p:cNvPr id="14" name="正方形/長方形 13"/>
          <p:cNvSpPr/>
          <p:nvPr/>
        </p:nvSpPr>
        <p:spPr>
          <a:xfrm>
            <a:off x="6702501" y="1530768"/>
            <a:ext cx="2881165" cy="1472144"/>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入札の実施状況</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■大阪府</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本庁舎（大手前、咲洲）、府税事務所等出先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機関、府警本部庁舎、警察署、運転免許試験</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場、学校（高校、支援学校）など</a:t>
            </a:r>
            <a:r>
              <a:rPr lang="en-US" altLang="ja-JP" sz="1050" dirty="0" smtClean="0">
                <a:solidFill>
                  <a:schemeClr val="tx1"/>
                </a:solidFill>
                <a:latin typeface="Meiryo UI" pitchFamily="50" charset="-128"/>
                <a:ea typeface="Meiryo UI" pitchFamily="50" charset="-128"/>
                <a:cs typeface="Meiryo UI" pitchFamily="50" charset="-128"/>
              </a:rPr>
              <a:t>285</a:t>
            </a:r>
            <a:r>
              <a:rPr lang="ja-JP" altLang="en-US" sz="1050" dirty="0" smtClean="0">
                <a:solidFill>
                  <a:schemeClr val="tx1"/>
                </a:solidFill>
                <a:latin typeface="Meiryo UI" pitchFamily="50" charset="-128"/>
                <a:ea typeface="Meiryo UI" pitchFamily="50" charset="-128"/>
                <a:cs typeface="Meiryo UI" pitchFamily="50" charset="-128"/>
              </a:rPr>
              <a:t>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■大阪市</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本庁舎</a:t>
            </a:r>
            <a:r>
              <a:rPr lang="ja-JP" altLang="en-US" sz="1050" dirty="0" smtClean="0">
                <a:solidFill>
                  <a:schemeClr val="tx1"/>
                </a:solidFill>
                <a:latin typeface="Meiryo UI" pitchFamily="50" charset="-128"/>
                <a:ea typeface="Meiryo UI" pitchFamily="50" charset="-128"/>
                <a:cs typeface="Meiryo UI" pitchFamily="50" charset="-128"/>
              </a:rPr>
              <a:t>、区</a:t>
            </a:r>
            <a:r>
              <a:rPr lang="ja-JP" altLang="en-US" sz="1050" dirty="0">
                <a:solidFill>
                  <a:schemeClr val="tx1"/>
                </a:solidFill>
                <a:latin typeface="Meiryo UI" pitchFamily="50" charset="-128"/>
                <a:ea typeface="Meiryo UI" pitchFamily="50" charset="-128"/>
                <a:cs typeface="Meiryo UI" pitchFamily="50" charset="-128"/>
              </a:rPr>
              <a:t>役所、消防署、下水道抽水所、学校（小学校、中学校、高校）、環境事業センター</a:t>
            </a:r>
            <a:r>
              <a:rPr lang="ja-JP" altLang="en-US" sz="1050" dirty="0" smtClean="0">
                <a:solidFill>
                  <a:schemeClr val="tx1"/>
                </a:solidFill>
                <a:latin typeface="Meiryo UI" pitchFamily="50" charset="-128"/>
                <a:ea typeface="Meiryo UI" pitchFamily="50" charset="-128"/>
                <a:cs typeface="Meiryo UI" pitchFamily="50" charset="-128"/>
              </a:rPr>
              <a:t>など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515</a:t>
            </a:r>
            <a:r>
              <a:rPr lang="ja-JP" altLang="en-US" sz="1050" dirty="0">
                <a:solidFill>
                  <a:schemeClr val="tx1"/>
                </a:solidFill>
                <a:latin typeface="Meiryo UI" pitchFamily="50" charset="-128"/>
                <a:ea typeface="Meiryo UI" pitchFamily="50" charset="-128"/>
                <a:cs typeface="Meiryo UI" pitchFamily="50" charset="-128"/>
              </a:rPr>
              <a:t>施設</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3401634" y="714773"/>
            <a:ext cx="73713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12405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147787" y="568588"/>
            <a:ext cx="9792000" cy="618343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3" name="角丸四角形 2"/>
          <p:cNvSpPr/>
          <p:nvPr/>
        </p:nvSpPr>
        <p:spPr>
          <a:xfrm>
            <a:off x="382208" y="5332148"/>
            <a:ext cx="4824000" cy="1224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4" name="図 53"/>
          <p:cNvPicPr/>
          <p:nvPr/>
        </p:nvPicPr>
        <p:blipFill>
          <a:blip r:embed="rId3">
            <a:extLst>
              <a:ext uri="{28A0092B-C50C-407E-A947-70E740481C1C}">
                <a14:useLocalDpi xmlns:a14="http://schemas.microsoft.com/office/drawing/2010/main" val="0"/>
              </a:ext>
            </a:extLst>
          </a:blip>
          <a:stretch>
            <a:fillRect/>
          </a:stretch>
        </p:blipFill>
        <p:spPr>
          <a:xfrm>
            <a:off x="4453156" y="6099827"/>
            <a:ext cx="500601" cy="328268"/>
          </a:xfrm>
          <a:prstGeom prst="rect">
            <a:avLst/>
          </a:prstGeom>
        </p:spPr>
      </p:pic>
      <p:pic>
        <p:nvPicPr>
          <p:cNvPr id="10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600" y="6067145"/>
            <a:ext cx="498889" cy="43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a:t>
            </a:r>
            <a:r>
              <a:rPr lang="ja-JP" altLang="en-US" sz="3200" dirty="0">
                <a:solidFill>
                  <a:prstClr val="white"/>
                </a:solidFill>
                <a:ea typeface="HGP創英角ｺﾞｼｯｸUB" pitchFamily="50" charset="-128"/>
                <a:cs typeface="ＭＳ Ｐゴシック" charset="-128"/>
              </a:rPr>
              <a:t>その他</a:t>
            </a:r>
            <a:r>
              <a:rPr lang="en-US" altLang="ja-JP"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「水素社会」の実現に向けた取組み</a:t>
            </a:r>
            <a:r>
              <a:rPr lang="ja-JP" altLang="en-US" sz="1400" dirty="0">
                <a:solidFill>
                  <a:prstClr val="white"/>
                </a:solidFill>
                <a:latin typeface="Calibri"/>
                <a:ea typeface="HGP創英角ｺﾞｼｯｸUB" pitchFamily="50" charset="-128"/>
                <a:cs typeface="ＭＳ Ｐゴシック" charset="-128"/>
              </a:rPr>
              <a:t>　</a:t>
            </a:r>
          </a:p>
        </p:txBody>
      </p:sp>
      <p:sp>
        <p:nvSpPr>
          <p:cNvPr id="19" name="円/楕円 18"/>
          <p:cNvSpPr/>
          <p:nvPr/>
        </p:nvSpPr>
        <p:spPr>
          <a:xfrm>
            <a:off x="9377255" y="-2729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38</a:t>
            </a:r>
            <a:endParaRPr lang="ja-JP" altLang="en-US" b="1" dirty="0">
              <a:solidFill>
                <a:prstClr val="white"/>
              </a:solidFill>
            </a:endParaRPr>
          </a:p>
        </p:txBody>
      </p:sp>
      <p:sp>
        <p:nvSpPr>
          <p:cNvPr id="43" name="角丸四角形 42"/>
          <p:cNvSpPr/>
          <p:nvPr/>
        </p:nvSpPr>
        <p:spPr>
          <a:xfrm>
            <a:off x="144342" y="651340"/>
            <a:ext cx="3670293"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1600" b="1" dirty="0" smtClean="0">
                <a:solidFill>
                  <a:prstClr val="black"/>
                </a:solidFill>
                <a:latin typeface="Meiryo UI" pitchFamily="50" charset="-128"/>
                <a:ea typeface="Meiryo UI" pitchFamily="50" charset="-128"/>
                <a:cs typeface="Meiryo UI" pitchFamily="50" charset="-128"/>
              </a:rPr>
              <a:t>H</a:t>
            </a:r>
            <a:r>
              <a:rPr lang="en-US" altLang="ja-JP" sz="1100" b="1" dirty="0" smtClean="0">
                <a:solidFill>
                  <a:prstClr val="black"/>
                </a:solidFill>
                <a:latin typeface="Meiryo UI" pitchFamily="50" charset="-128"/>
                <a:ea typeface="Meiryo UI" pitchFamily="50" charset="-128"/>
                <a:cs typeface="Meiryo UI" pitchFamily="50" charset="-128"/>
              </a:rPr>
              <a:t>2</a:t>
            </a:r>
            <a:r>
              <a:rPr lang="en-US" altLang="ja-JP" sz="1600" b="1" dirty="0" smtClean="0">
                <a:solidFill>
                  <a:prstClr val="black"/>
                </a:solidFill>
                <a:latin typeface="Meiryo UI" pitchFamily="50" charset="-128"/>
                <a:ea typeface="Meiryo UI" pitchFamily="50" charset="-128"/>
                <a:cs typeface="Meiryo UI" pitchFamily="50" charset="-128"/>
              </a:rPr>
              <a:t>Osaka</a:t>
            </a:r>
            <a:r>
              <a:rPr lang="ja-JP" altLang="en-US" sz="1600" b="1" dirty="0" smtClean="0">
                <a:solidFill>
                  <a:prstClr val="black"/>
                </a:solidFill>
                <a:latin typeface="Meiryo UI" pitchFamily="50" charset="-128"/>
                <a:ea typeface="Meiryo UI" pitchFamily="50" charset="-128"/>
                <a:cs typeface="Meiryo UI" pitchFamily="50" charset="-128"/>
              </a:rPr>
              <a:t>ビジョンに基づく取組の推進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5" name="テキスト ボックス 44"/>
          <p:cNvSpPr txBox="1"/>
          <p:nvPr/>
        </p:nvSpPr>
        <p:spPr>
          <a:xfrm>
            <a:off x="3905295" y="672419"/>
            <a:ext cx="1980574" cy="427468"/>
          </a:xfrm>
          <a:prstGeom prst="rect">
            <a:avLst/>
          </a:prstGeom>
          <a:noFill/>
        </p:spPr>
        <p:txBody>
          <a:bodyPr wrap="square" lIns="0" tIns="0" rIns="0" bIns="0" rtlCol="0" anchor="t" anchorCtr="0">
            <a:no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459</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117</a:t>
            </a:r>
            <a:r>
              <a:rPr lang="ja-JP" altLang="en-US" sz="1200" dirty="0" smtClean="0">
                <a:latin typeface="Meiryo UI" pitchFamily="50" charset="-128"/>
                <a:ea typeface="Meiryo UI" pitchFamily="50" charset="-128"/>
                <a:cs typeface="Meiryo UI" pitchFamily="50" charset="-128"/>
              </a:rPr>
              <a:t>千円</a:t>
            </a:r>
            <a:r>
              <a:rPr lang="ja-JP" altLang="en-US" sz="1200" dirty="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endParaRPr lang="en-US" altLang="ja-JP" sz="1200" dirty="0" smtClean="0">
              <a:latin typeface="Meiryo UI" pitchFamily="50" charset="-128"/>
              <a:ea typeface="Meiryo UI" pitchFamily="50" charset="-128"/>
              <a:cs typeface="Meiryo UI" pitchFamily="50" charset="-128"/>
            </a:endParaRPr>
          </a:p>
        </p:txBody>
      </p:sp>
      <p:pic>
        <p:nvPicPr>
          <p:cNvPr id="75" name="Picture 2" descr="http://www.hino.co.jp/content/dam/hino/common/img/news/20151008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766" y="6167513"/>
            <a:ext cx="631061" cy="33206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4862" y="6140771"/>
            <a:ext cx="654074" cy="29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テキスト ボックス 28"/>
          <p:cNvSpPr txBox="1">
            <a:spLocks noChangeArrowheads="1"/>
          </p:cNvSpPr>
          <p:nvPr/>
        </p:nvSpPr>
        <p:spPr bwMode="auto">
          <a:xfrm>
            <a:off x="148477" y="1181452"/>
            <a:ext cx="95823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◆大阪府・大阪市は、事業者間の交流やアイデア創出を図る産学官プラットフォーム「</a:t>
            </a:r>
            <a:r>
              <a:rPr lang="en-US" altLang="ja-JP" b="0" i="0" dirty="0" smtClean="0">
                <a:latin typeface="Meiryo UI" pitchFamily="50" charset="-128"/>
                <a:ea typeface="Meiryo UI" pitchFamily="50" charset="-128"/>
                <a:cs typeface="Meiryo UI" pitchFamily="50" charset="-128"/>
              </a:rPr>
              <a:t>H</a:t>
            </a:r>
            <a:r>
              <a:rPr lang="ja-JP" altLang="en-US" sz="1050" b="0" i="0" dirty="0" smtClean="0">
                <a:latin typeface="Meiryo UI" pitchFamily="50" charset="-128"/>
                <a:ea typeface="Meiryo UI" pitchFamily="50" charset="-128"/>
                <a:cs typeface="Meiryo UI" pitchFamily="50" charset="-128"/>
              </a:rPr>
              <a:t>２</a:t>
            </a:r>
            <a:r>
              <a:rPr lang="en-US" altLang="ja-JP" b="0" i="0" dirty="0" smtClean="0">
                <a:latin typeface="Meiryo UI" pitchFamily="50" charset="-128"/>
                <a:ea typeface="Meiryo UI" pitchFamily="50" charset="-128"/>
                <a:cs typeface="Meiryo UI" pitchFamily="50" charset="-128"/>
              </a:rPr>
              <a:t>Osaka</a:t>
            </a:r>
            <a:r>
              <a:rPr lang="ja-JP" altLang="en-US" b="0" i="0" dirty="0" smtClean="0">
                <a:latin typeface="Meiryo UI" pitchFamily="50" charset="-128"/>
                <a:ea typeface="Meiryo UI" pitchFamily="50" charset="-128"/>
                <a:cs typeface="Meiryo UI" pitchFamily="50" charset="-128"/>
              </a:rPr>
              <a:t>ビジョン推進会議」を運営することにより、</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新たな水素プロジェクトを創出していくとともに、水素に関する正しい知識の普及等に取組みます。</a:t>
            </a:r>
            <a:endParaRPr lang="en-US" altLang="ja-JP" b="0" i="0" dirty="0">
              <a:latin typeface="Meiryo UI" pitchFamily="50" charset="-128"/>
              <a:ea typeface="Meiryo UI" pitchFamily="50" charset="-128"/>
              <a:cs typeface="Meiryo UI" pitchFamily="50" charset="-128"/>
            </a:endParaRPr>
          </a:p>
        </p:txBody>
      </p:sp>
      <p:grpSp>
        <p:nvGrpSpPr>
          <p:cNvPr id="70" name="グループ化 69"/>
          <p:cNvGrpSpPr/>
          <p:nvPr/>
        </p:nvGrpSpPr>
        <p:grpSpPr>
          <a:xfrm>
            <a:off x="392889" y="1771068"/>
            <a:ext cx="4647199" cy="3087535"/>
            <a:chOff x="4056670" y="2348878"/>
            <a:chExt cx="4905147" cy="4134873"/>
          </a:xfrm>
        </p:grpSpPr>
        <p:sp>
          <p:nvSpPr>
            <p:cNvPr id="77" name="下矢印 76"/>
            <p:cNvSpPr/>
            <p:nvPr/>
          </p:nvSpPr>
          <p:spPr>
            <a:xfrm rot="1870785">
              <a:off x="4403231" y="4495461"/>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78" name="下矢印 77"/>
            <p:cNvSpPr/>
            <p:nvPr/>
          </p:nvSpPr>
          <p:spPr>
            <a:xfrm rot="689070">
              <a:off x="5421114" y="4542653"/>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79" name="下矢印 78"/>
            <p:cNvSpPr/>
            <p:nvPr/>
          </p:nvSpPr>
          <p:spPr>
            <a:xfrm rot="20880412">
              <a:off x="6813048" y="4512289"/>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80" name="下矢印 79"/>
            <p:cNvSpPr/>
            <p:nvPr/>
          </p:nvSpPr>
          <p:spPr>
            <a:xfrm rot="20408667">
              <a:off x="7989373" y="4468766"/>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grpSp>
          <p:nvGrpSpPr>
            <p:cNvPr id="81" name="グループ化 80"/>
            <p:cNvGrpSpPr/>
            <p:nvPr/>
          </p:nvGrpSpPr>
          <p:grpSpPr>
            <a:xfrm>
              <a:off x="4056670" y="2348878"/>
              <a:ext cx="4905147" cy="4134873"/>
              <a:chOff x="4056670" y="2348878"/>
              <a:chExt cx="4905147" cy="4134873"/>
            </a:xfrm>
          </p:grpSpPr>
          <p:grpSp>
            <p:nvGrpSpPr>
              <p:cNvPr id="82" name="グループ化 81"/>
              <p:cNvGrpSpPr/>
              <p:nvPr/>
            </p:nvGrpSpPr>
            <p:grpSpPr>
              <a:xfrm>
                <a:off x="4056670" y="2348878"/>
                <a:ext cx="4905147" cy="4134873"/>
                <a:chOff x="505411" y="5003498"/>
                <a:chExt cx="6656487" cy="4600950"/>
              </a:xfrm>
            </p:grpSpPr>
            <p:sp>
              <p:nvSpPr>
                <p:cNvPr id="84" name="角丸四角形 83"/>
                <p:cNvSpPr/>
                <p:nvPr/>
              </p:nvSpPr>
              <p:spPr>
                <a:xfrm>
                  <a:off x="520786" y="8232184"/>
                  <a:ext cx="1346108"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ＦＣバス</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2076044" y="8232184"/>
                  <a:ext cx="1346108"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ＦＣ船</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85"/>
                <p:cNvSpPr/>
                <p:nvPr/>
              </p:nvSpPr>
              <p:spPr>
                <a:xfrm>
                  <a:off x="4085568" y="8242323"/>
                  <a:ext cx="1233931" cy="63035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Ａ事業</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5833875" y="8252972"/>
                  <a:ext cx="1233931" cy="63035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Ｂ事業</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左中かっこ 87"/>
                <p:cNvSpPr/>
                <p:nvPr/>
              </p:nvSpPr>
              <p:spPr>
                <a:xfrm rot="16200000">
                  <a:off x="5367497" y="7320736"/>
                  <a:ext cx="392064" cy="3196739"/>
                </a:xfrm>
                <a:prstGeom prst="leftBrace">
                  <a:avLst>
                    <a:gd name="adj1" fmla="val 26238"/>
                    <a:gd name="adj2" fmla="val 50802"/>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lIns="90279" tIns="45139" rIns="90279" bIns="45139" rtlCol="0" anchor="ctr"/>
                <a:lstStyle/>
                <a:p>
                  <a:pPr algn="ctr"/>
                  <a:endParaRPr lang="ja-JP" altLang="en-US" sz="1400">
                    <a:solidFill>
                      <a:prstClr val="black"/>
                    </a:solidFill>
                  </a:endParaRPr>
                </a:p>
              </p:txBody>
            </p:sp>
            <p:sp>
              <p:nvSpPr>
                <p:cNvPr id="89" name="角丸四角形 88"/>
                <p:cNvSpPr/>
                <p:nvPr/>
              </p:nvSpPr>
              <p:spPr>
                <a:xfrm>
                  <a:off x="3933432" y="9076213"/>
                  <a:ext cx="3134374" cy="528235"/>
                </a:xfrm>
                <a:prstGeom prst="roundRect">
                  <a:avLst>
                    <a:gd name="adj" fmla="val 28291"/>
                  </a:avLst>
                </a:prstGeom>
                <a:solidFill>
                  <a:schemeClr val="bg1"/>
                </a:solid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p>
                  <a:r>
                    <a:rPr lang="ja-JP" altLang="en-US" sz="900" b="1" dirty="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事業者からの提案を踏まえ、勉強会等で事前に課題整理し、適宜、設置</a:t>
                  </a:r>
                </a:p>
              </p:txBody>
            </p:sp>
            <p:grpSp>
              <p:nvGrpSpPr>
                <p:cNvPr id="90" name="グループ化 89"/>
                <p:cNvGrpSpPr/>
                <p:nvPr/>
              </p:nvGrpSpPr>
              <p:grpSpPr>
                <a:xfrm>
                  <a:off x="505411" y="5003498"/>
                  <a:ext cx="6656487" cy="2353424"/>
                  <a:chOff x="395735" y="5412777"/>
                  <a:chExt cx="6408712" cy="2128996"/>
                </a:xfrm>
              </p:grpSpPr>
              <p:sp>
                <p:nvSpPr>
                  <p:cNvPr id="91" name="角丸四角形 90"/>
                  <p:cNvSpPr/>
                  <p:nvPr/>
                </p:nvSpPr>
                <p:spPr>
                  <a:xfrm>
                    <a:off x="395735" y="5706513"/>
                    <a:ext cx="6408712" cy="1835260"/>
                  </a:xfrm>
                  <a:prstGeom prst="roundRect">
                    <a:avLst>
                      <a:gd name="adj" fmla="val 253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ja-JP" altLang="en-US" sz="1400" dirty="0">
                      <a:solidFill>
                        <a:prstClr val="black"/>
                      </a:solidFill>
                    </a:endParaRPr>
                  </a:p>
                </p:txBody>
              </p:sp>
              <p:sp>
                <p:nvSpPr>
                  <p:cNvPr id="92" name="角丸四角形 91"/>
                  <p:cNvSpPr/>
                  <p:nvPr/>
                </p:nvSpPr>
                <p:spPr>
                  <a:xfrm>
                    <a:off x="1581304" y="5412777"/>
                    <a:ext cx="4046827" cy="432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推進会議</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円/楕円 92"/>
                  <p:cNvSpPr/>
                  <p:nvPr/>
                </p:nvSpPr>
                <p:spPr>
                  <a:xfrm>
                    <a:off x="598626" y="6621448"/>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a:xfrm>
                    <a:off x="690400" y="6620651"/>
                    <a:ext cx="1217502" cy="79200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立案</a:t>
                    </a:r>
                  </a:p>
                </p:txBody>
              </p:sp>
              <p:sp>
                <p:nvSpPr>
                  <p:cNvPr id="95" name="円/楕円 94"/>
                  <p:cNvSpPr/>
                  <p:nvPr/>
                </p:nvSpPr>
                <p:spPr>
                  <a:xfrm>
                    <a:off x="2124087" y="6567975"/>
                    <a:ext cx="1440000" cy="82800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円/楕円 95"/>
                  <p:cNvSpPr/>
                  <p:nvPr/>
                </p:nvSpPr>
                <p:spPr>
                  <a:xfrm>
                    <a:off x="5114488" y="6621446"/>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円/楕円 96"/>
                  <p:cNvSpPr/>
                  <p:nvPr/>
                </p:nvSpPr>
                <p:spPr>
                  <a:xfrm>
                    <a:off x="3636095" y="6567975"/>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角丸四角形 97"/>
                  <p:cNvSpPr/>
                  <p:nvPr/>
                </p:nvSpPr>
                <p:spPr>
                  <a:xfrm>
                    <a:off x="2236934" y="6710968"/>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交流</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活性化</a:t>
                    </a:r>
                    <a:endPar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a:xfrm>
                    <a:off x="3749102" y="6679289"/>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集約・発信</a:t>
                    </a:r>
                  </a:p>
                </p:txBody>
              </p:sp>
              <p:sp>
                <p:nvSpPr>
                  <p:cNvPr id="100" name="角丸四角形 99"/>
                  <p:cNvSpPr/>
                  <p:nvPr/>
                </p:nvSpPr>
                <p:spPr>
                  <a:xfrm>
                    <a:off x="5232908" y="6729367"/>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アイデア</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創出の「場」</a:t>
                    </a:r>
                  </a:p>
                </p:txBody>
              </p:sp>
            </p:grpSp>
          </p:grpSp>
          <p:sp>
            <p:nvSpPr>
              <p:cNvPr id="83" name="角丸四角形 82"/>
              <p:cNvSpPr/>
              <p:nvPr/>
            </p:nvSpPr>
            <p:spPr>
              <a:xfrm>
                <a:off x="5075010" y="4646986"/>
                <a:ext cx="3097390" cy="463983"/>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279" tIns="0" rIns="90279"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地域特性、事業者のシーズ・ニーズを踏まえ</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取組内容別に</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研究会を</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立上げ</a:t>
                </a:r>
              </a:p>
            </p:txBody>
          </p:sp>
        </p:grpSp>
      </p:grpSp>
      <p:sp>
        <p:nvSpPr>
          <p:cNvPr id="71" name="角丸四角形 70"/>
          <p:cNvSpPr/>
          <p:nvPr/>
        </p:nvSpPr>
        <p:spPr>
          <a:xfrm>
            <a:off x="551488" y="5568975"/>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産業用車両等への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水素エネルギーの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導入促進</a:t>
            </a:r>
            <a:endParaRPr lang="ja-JP" altLang="en-US" sz="1000" b="1" dirty="0">
              <a:solidFill>
                <a:prstClr val="white"/>
              </a:solidFill>
              <a:latin typeface="Meiryo UI" pitchFamily="50" charset="-128"/>
              <a:ea typeface="Meiryo UI" pitchFamily="50" charset="-128"/>
              <a:cs typeface="Meiryo UI" pitchFamily="50" charset="-128"/>
            </a:endParaRPr>
          </a:p>
        </p:txBody>
      </p:sp>
      <p:pic>
        <p:nvPicPr>
          <p:cNvPr id="10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6420" y="6173657"/>
            <a:ext cx="710110" cy="3259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角丸四角形 72"/>
          <p:cNvSpPr/>
          <p:nvPr/>
        </p:nvSpPr>
        <p:spPr>
          <a:xfrm>
            <a:off x="3607731" y="5582623"/>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lIns="36000" rIns="36000"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水素発電等の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a:solidFill>
                  <a:prstClr val="white"/>
                </a:solidFill>
                <a:latin typeface="Meiryo UI" pitchFamily="50" charset="-128"/>
                <a:ea typeface="Meiryo UI" pitchFamily="50" charset="-128"/>
                <a:cs typeface="Meiryo UI" pitchFamily="50" charset="-128"/>
              </a:rPr>
              <a:t>様々</a:t>
            </a:r>
            <a:r>
              <a:rPr lang="ja-JP" altLang="en-US" sz="1000" b="1" dirty="0" smtClean="0">
                <a:solidFill>
                  <a:prstClr val="white"/>
                </a:solidFill>
                <a:latin typeface="Meiryo UI" pitchFamily="50" charset="-128"/>
                <a:ea typeface="Meiryo UI" pitchFamily="50" charset="-128"/>
                <a:cs typeface="Meiryo UI" pitchFamily="50" charset="-128"/>
              </a:rPr>
              <a:t>な水素</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プロジェクトへの挑戦</a:t>
            </a:r>
            <a:endParaRPr lang="ja-JP" altLang="en-US" sz="1000" b="1" dirty="0">
              <a:solidFill>
                <a:prstClr val="white"/>
              </a:solidFill>
              <a:latin typeface="Meiryo UI" pitchFamily="50" charset="-128"/>
              <a:ea typeface="Meiryo UI" pitchFamily="50" charset="-128"/>
              <a:cs typeface="Meiryo UI" pitchFamily="50" charset="-128"/>
            </a:endParaRPr>
          </a:p>
        </p:txBody>
      </p:sp>
      <p:pic>
        <p:nvPicPr>
          <p:cNvPr id="10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9578" y="6067145"/>
            <a:ext cx="304577" cy="39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6260" y="5969096"/>
            <a:ext cx="259278" cy="51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角丸四角形 71"/>
          <p:cNvSpPr/>
          <p:nvPr/>
        </p:nvSpPr>
        <p:spPr>
          <a:xfrm>
            <a:off x="2071166" y="5582623"/>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純水素型定置用</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燃料電池の活用</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モデルの構築</a:t>
            </a:r>
            <a:endParaRPr lang="ja-JP" altLang="en-US" sz="1000" b="1" dirty="0">
              <a:solidFill>
                <a:prstClr val="white"/>
              </a:solidFill>
              <a:latin typeface="Meiryo UI" pitchFamily="50" charset="-128"/>
              <a:ea typeface="Meiryo UI" pitchFamily="50" charset="-128"/>
              <a:cs typeface="Meiryo UI" pitchFamily="50" charset="-128"/>
            </a:endParaRPr>
          </a:p>
        </p:txBody>
      </p:sp>
      <p:sp>
        <p:nvSpPr>
          <p:cNvPr id="108" name="下矢印 24"/>
          <p:cNvSpPr/>
          <p:nvPr/>
        </p:nvSpPr>
        <p:spPr bwMode="auto">
          <a:xfrm>
            <a:off x="-34031" y="4450108"/>
            <a:ext cx="5588958" cy="1038447"/>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67000">
                <a:srgbClr val="B9CDE5">
                  <a:alpha val="21000"/>
                </a:srgbClr>
              </a:gs>
              <a:gs pos="41000">
                <a:schemeClr val="accent1">
                  <a:lumMod val="60000"/>
                  <a:lumOff val="40000"/>
                </a:schemeClr>
              </a:gs>
              <a:gs pos="100000">
                <a:schemeClr val="accent1">
                  <a:lumMod val="20000"/>
                  <a:lumOff val="80000"/>
                  <a:alpha val="0"/>
                </a:schemeClr>
              </a:gs>
            </a:gsLst>
            <a:lin ang="16200000" scaled="1"/>
            <a:tileRect/>
          </a:gradFill>
          <a:ln w="9525">
            <a:noFill/>
            <a:miter lim="800000"/>
            <a:headEnd/>
            <a:tailEnd/>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018905" y="4859048"/>
            <a:ext cx="1483085" cy="468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algn="ctr">
              <a:lnSpc>
                <a:spcPts val="1300"/>
              </a:lnSpc>
              <a:defRPr/>
            </a:pPr>
            <a:r>
              <a:rPr lang="ja-JP" altLang="en-US" sz="1000" b="1" dirty="0" smtClean="0">
                <a:solidFill>
                  <a:prstClr val="black"/>
                </a:solidFill>
                <a:latin typeface="Meiryo UI" pitchFamily="50" charset="-128"/>
                <a:ea typeface="Meiryo UI" pitchFamily="50" charset="-128"/>
                <a:cs typeface="Meiryo UI" pitchFamily="50" charset="-128"/>
              </a:rPr>
              <a:t>プロジェクト</a:t>
            </a:r>
            <a:endParaRPr lang="en-US" altLang="ja-JP" sz="1000" b="1" dirty="0" smtClean="0">
              <a:solidFill>
                <a:prstClr val="black"/>
              </a:solidFill>
              <a:latin typeface="Meiryo UI" pitchFamily="50" charset="-128"/>
              <a:ea typeface="Meiryo UI" pitchFamily="50" charset="-128"/>
              <a:cs typeface="Meiryo UI" pitchFamily="50" charset="-128"/>
            </a:endParaRPr>
          </a:p>
          <a:p>
            <a:pPr algn="ctr">
              <a:lnSpc>
                <a:spcPts val="1300"/>
              </a:lnSpc>
              <a:defRPr/>
            </a:pPr>
            <a:r>
              <a:rPr lang="ja-JP" altLang="en-US" sz="1000" b="1" dirty="0" smtClean="0">
                <a:solidFill>
                  <a:prstClr val="black"/>
                </a:solidFill>
                <a:latin typeface="Meiryo UI" pitchFamily="50" charset="-128"/>
                <a:ea typeface="Meiryo UI" pitchFamily="50" charset="-128"/>
                <a:cs typeface="Meiryo UI" pitchFamily="50" charset="-128"/>
              </a:rPr>
              <a:t>創出を図る</a:t>
            </a:r>
            <a:endParaRPr lang="ja-JP" altLang="en-US" sz="1000" dirty="0">
              <a:solidFill>
                <a:prstClr val="black"/>
              </a:solidFill>
              <a:latin typeface="Meiryo UI" pitchFamily="50" charset="-128"/>
              <a:ea typeface="Meiryo UI" pitchFamily="50" charset="-128"/>
              <a:cs typeface="Meiryo UI" pitchFamily="50" charset="-128"/>
            </a:endParaRPr>
          </a:p>
        </p:txBody>
      </p:sp>
      <p:grpSp>
        <p:nvGrpSpPr>
          <p:cNvPr id="109" name="グループ化 108"/>
          <p:cNvGrpSpPr/>
          <p:nvPr/>
        </p:nvGrpSpPr>
        <p:grpSpPr>
          <a:xfrm>
            <a:off x="7920993" y="2661227"/>
            <a:ext cx="1864194" cy="2013728"/>
            <a:chOff x="-1190650" y="616090"/>
            <a:chExt cx="7574385" cy="10528110"/>
          </a:xfrm>
        </p:grpSpPr>
        <p:grpSp>
          <p:nvGrpSpPr>
            <p:cNvPr id="110" name="グループ化 109"/>
            <p:cNvGrpSpPr/>
            <p:nvPr/>
          </p:nvGrpSpPr>
          <p:grpSpPr>
            <a:xfrm>
              <a:off x="-1190650" y="616090"/>
              <a:ext cx="7574385" cy="8398926"/>
              <a:chOff x="-1190650" y="616090"/>
              <a:chExt cx="7574385" cy="8398926"/>
            </a:xfrm>
          </p:grpSpPr>
          <p:pic>
            <p:nvPicPr>
              <p:cNvPr id="112" name="Picture 3"/>
              <p:cNvPicPr>
                <a:picLocks noChangeAspect="1" noChangeArrowheads="1"/>
              </p:cNvPicPr>
              <p:nvPr/>
            </p:nvPicPr>
            <p:blipFill>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88641" y="616090"/>
                <a:ext cx="7572376" cy="465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4"/>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90650" y="4300141"/>
                <a:ext cx="756285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1" name="Picture 5"/>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71600" y="7029400"/>
              <a:ext cx="75247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4" name="角丸四角形 113"/>
          <p:cNvSpPr/>
          <p:nvPr/>
        </p:nvSpPr>
        <p:spPr>
          <a:xfrm>
            <a:off x="5991464" y="1776752"/>
            <a:ext cx="3053607" cy="345196"/>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水素に関する正しい知識の普及</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5251180" y="2161736"/>
            <a:ext cx="4505432" cy="5868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◆大阪府は、企業の協賛により、水素・燃料電池工作コンクールを開催し、</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次</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世代を担う小・中学生が、身近な工作を</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通じて特性</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理解してもらう</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ことで、水素の社会受容性の向上を図ります。　</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Rectangle 3"/>
          <p:cNvSpPr>
            <a:spLocks noChangeArrowheads="1"/>
          </p:cNvSpPr>
          <p:nvPr/>
        </p:nvSpPr>
        <p:spPr bwMode="auto">
          <a:xfrm>
            <a:off x="5226689" y="2730832"/>
            <a:ext cx="2665729" cy="12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36000" rIns="91429" bIns="3600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defRPr/>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年度実施状況＞</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府内</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の全小・中学校（約</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1,600</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校）</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電池で発電した電気を</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様々なアイデアを募集。</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その中から優れたアイデアを選定し、「水素・燃料</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電池キット</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」を使って、実際に作品を工作</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89</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応募</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サブタイトル 2"/>
          <p:cNvSpPr txBox="1">
            <a:spLocks/>
          </p:cNvSpPr>
          <p:nvPr/>
        </p:nvSpPr>
        <p:spPr>
          <a:xfrm>
            <a:off x="896829" y="2110516"/>
            <a:ext cx="3830389" cy="548113"/>
          </a:xfrm>
          <a:prstGeom prst="rect">
            <a:avLst/>
          </a:prstGeom>
          <a:noFill/>
          <a:ln>
            <a:noFill/>
            <a:prstDash val="solid"/>
          </a:ln>
        </p:spPr>
        <p:txBody>
          <a:bodyPr vert="horz" lIns="100570" tIns="0" rIns="100570"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構成団体：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エネルギー供給、住宅、金融</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アプリメーカー、</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次世代エネルギービジネス</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関連、産業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支援機関</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月末現在）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5226689" y="4333149"/>
            <a:ext cx="2601062" cy="600164"/>
          </a:xfrm>
          <a:prstGeom prst="rect">
            <a:avLst/>
          </a:prstGeom>
          <a:noFill/>
        </p:spPr>
        <p:txBody>
          <a:bodyPr wrap="square" rtlCol="0">
            <a:spAutoFit/>
          </a:bodyPr>
          <a:lstStyle/>
          <a:p>
            <a:pPr eaLnBrk="0" hangingPunct="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・優秀</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小学生の部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、中学生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２作品）</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100" dirty="0">
              <a:solidFill>
                <a:prstClr val="black"/>
              </a:solidFill>
            </a:endParaRPr>
          </a:p>
        </p:txBody>
      </p:sp>
      <p:sp>
        <p:nvSpPr>
          <p:cNvPr id="4" name="テキスト ボックス 3"/>
          <p:cNvSpPr txBox="1"/>
          <p:nvPr/>
        </p:nvSpPr>
        <p:spPr>
          <a:xfrm>
            <a:off x="5226689" y="3978849"/>
            <a:ext cx="2802886" cy="600164"/>
          </a:xfrm>
          <a:prstGeom prst="rect">
            <a:avLst/>
          </a:prstGeom>
          <a:noFill/>
        </p:spPr>
        <p:txBody>
          <a:bodyPr wrap="square" rtlCol="0">
            <a:spAutoFit/>
          </a:bodyPr>
          <a:lstStyle/>
          <a:p>
            <a:pPr eaLnBrk="0" hangingPunct="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最優秀</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小学生の部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、中学生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１作品）</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prstClr val="black"/>
              </a:solidFill>
            </a:endParaRPr>
          </a:p>
        </p:txBody>
      </p:sp>
      <p:sp>
        <p:nvSpPr>
          <p:cNvPr id="57" name="正方形/長方形 56"/>
          <p:cNvSpPr/>
          <p:nvPr/>
        </p:nvSpPr>
        <p:spPr>
          <a:xfrm>
            <a:off x="5251180" y="5059786"/>
            <a:ext cx="2533052" cy="14227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r>
              <a:rPr lang="ja-JP" altLang="ja-JP" sz="1100" dirty="0">
                <a:solidFill>
                  <a:prstClr val="black"/>
                </a:solidFill>
                <a:latin typeface="Meiryo UI" panose="020B0604030504040204" pitchFamily="50" charset="-128"/>
                <a:ea typeface="Meiryo UI" panose="020B0604030504040204" pitchFamily="50" charset="-128"/>
              </a:rPr>
              <a:t>◆また</a:t>
            </a:r>
            <a:r>
              <a:rPr lang="ja-JP"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大阪市では、</a:t>
            </a:r>
            <a:r>
              <a:rPr lang="ja-JP" altLang="ja-JP" sz="1100" dirty="0" smtClean="0">
                <a:solidFill>
                  <a:prstClr val="black"/>
                </a:solidFill>
                <a:latin typeface="Meiryo UI" panose="020B0604030504040204" pitchFamily="50" charset="-128"/>
                <a:ea typeface="Meiryo UI" panose="020B0604030504040204" pitchFamily="50" charset="-128"/>
              </a:rPr>
              <a:t>環境</a:t>
            </a:r>
            <a:r>
              <a:rPr lang="ja-JP" altLang="ja-JP" sz="1100" dirty="0">
                <a:solidFill>
                  <a:prstClr val="black"/>
                </a:solidFill>
                <a:latin typeface="Meiryo UI" panose="020B0604030504040204" pitchFamily="50" charset="-128"/>
                <a:ea typeface="Meiryo UI" panose="020B0604030504040204" pitchFamily="50" charset="-128"/>
              </a:rPr>
              <a:t>問題と水素</a:t>
            </a:r>
            <a:r>
              <a:rPr lang="ja-JP" altLang="ja-JP" sz="1100" dirty="0" smtClean="0">
                <a:solidFill>
                  <a:prstClr val="black"/>
                </a:solidFill>
                <a:latin typeface="Meiryo UI" panose="020B0604030504040204" pitchFamily="50" charset="-128"/>
                <a:ea typeface="Meiryo UI" panose="020B0604030504040204" pitchFamily="50" charset="-128"/>
              </a:rPr>
              <a:t>エネ</a:t>
            </a:r>
            <a:r>
              <a:rPr lang="ja-JP" altLang="en-US" sz="1100" dirty="0" smtClean="0">
                <a:solidFill>
                  <a:prstClr val="black"/>
                </a:solidFill>
                <a:latin typeface="Meiryo UI" panose="020B0604030504040204" pitchFamily="50" charset="-128"/>
                <a:ea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ルギー</a:t>
            </a:r>
            <a:r>
              <a:rPr lang="ja-JP" altLang="ja-JP" sz="1100" dirty="0">
                <a:solidFill>
                  <a:prstClr val="black"/>
                </a:solidFill>
                <a:latin typeface="Meiryo UI" panose="020B0604030504040204" pitchFamily="50" charset="-128"/>
                <a:ea typeface="Meiryo UI" panose="020B0604030504040204" pitchFamily="50" charset="-128"/>
              </a:rPr>
              <a:t>についての正しい理解の促進を</a:t>
            </a:r>
            <a:r>
              <a:rPr lang="ja-JP" altLang="ja-JP" sz="1100" dirty="0" smtClean="0">
                <a:solidFill>
                  <a:prstClr val="black"/>
                </a:solidFill>
                <a:latin typeface="Meiryo UI" panose="020B0604030504040204" pitchFamily="50" charset="-128"/>
                <a:ea typeface="Meiryo UI" panose="020B0604030504040204" pitchFamily="50" charset="-128"/>
              </a:rPr>
              <a:t>目</a:t>
            </a:r>
            <a:r>
              <a:rPr lang="ja-JP" altLang="en-US" sz="1100" dirty="0" smtClean="0">
                <a:solidFill>
                  <a:prstClr val="black"/>
                </a:solidFill>
                <a:latin typeface="Meiryo UI" panose="020B0604030504040204" pitchFamily="50" charset="-128"/>
                <a:ea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的</a:t>
            </a:r>
            <a:r>
              <a:rPr lang="ja-JP" altLang="ja-JP" sz="1100" dirty="0">
                <a:solidFill>
                  <a:prstClr val="black"/>
                </a:solidFill>
                <a:latin typeface="Meiryo UI" panose="020B0604030504040204" pitchFamily="50" charset="-128"/>
                <a:ea typeface="Meiryo UI" panose="020B0604030504040204" pitchFamily="50" charset="-128"/>
              </a:rPr>
              <a:t>として、大阪市域の小中学校を対象</a:t>
            </a:r>
            <a:r>
              <a:rPr lang="ja-JP" altLang="ja-JP" sz="1100" dirty="0" smtClean="0">
                <a:solidFill>
                  <a:prstClr val="black"/>
                </a:solidFill>
                <a:latin typeface="Meiryo UI" panose="020B0604030504040204" pitchFamily="50" charset="-128"/>
                <a:ea typeface="Meiryo UI" panose="020B0604030504040204" pitchFamily="50" charset="-128"/>
              </a:rPr>
              <a:t>に</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配布</a:t>
            </a:r>
            <a:r>
              <a:rPr lang="ja-JP" altLang="ja-JP" sz="1100" dirty="0">
                <a:solidFill>
                  <a:prstClr val="black"/>
                </a:solidFill>
                <a:latin typeface="Meiryo UI" panose="020B0604030504040204" pitchFamily="50" charset="-128"/>
                <a:ea typeface="Meiryo UI" panose="020B0604030504040204" pitchFamily="50" charset="-128"/>
              </a:rPr>
              <a:t>している副読本「おおさか環境科」（小学校</a:t>
            </a:r>
            <a:r>
              <a:rPr lang="en-US" altLang="ja-JP" sz="1100" dirty="0" smtClean="0">
                <a:solidFill>
                  <a:prstClr val="black"/>
                </a:solidFill>
                <a:latin typeface="Meiryo UI" panose="020B0604030504040204" pitchFamily="50" charset="-128"/>
                <a:ea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6</a:t>
            </a:r>
            <a:r>
              <a:rPr lang="ja-JP" altLang="ja-JP" sz="1100" dirty="0">
                <a:solidFill>
                  <a:prstClr val="black"/>
                </a:solidFill>
                <a:latin typeface="Meiryo UI" panose="020B0604030504040204" pitchFamily="50" charset="-128"/>
                <a:ea typeface="Meiryo UI" panose="020B0604030504040204" pitchFamily="50" charset="-128"/>
              </a:rPr>
              <a:t>年生）に水素・燃料電池</a:t>
            </a:r>
            <a:r>
              <a:rPr lang="ja-JP" altLang="ja-JP" sz="1100" dirty="0" smtClean="0">
                <a:solidFill>
                  <a:prstClr val="black"/>
                </a:solidFill>
                <a:latin typeface="Meiryo UI" panose="020B0604030504040204" pitchFamily="50" charset="-128"/>
                <a:ea typeface="Meiryo UI" panose="020B0604030504040204" pitchFamily="50" charset="-128"/>
              </a:rPr>
              <a:t>に</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関して</a:t>
            </a:r>
            <a:r>
              <a:rPr lang="ja-JP" altLang="ja-JP" sz="1100" dirty="0">
                <a:solidFill>
                  <a:prstClr val="black"/>
                </a:solidFill>
                <a:latin typeface="Meiryo UI" panose="020B0604030504040204" pitchFamily="50" charset="-128"/>
                <a:ea typeface="Meiryo UI" panose="020B0604030504040204" pitchFamily="50" charset="-128"/>
              </a:rPr>
              <a:t>掲載するなど</a:t>
            </a:r>
            <a:r>
              <a:rPr lang="ja-JP" altLang="ja-JP" sz="1100" dirty="0" smtClean="0">
                <a:solidFill>
                  <a:prstClr val="black"/>
                </a:solidFill>
                <a:latin typeface="Meiryo UI" panose="020B0604030504040204" pitchFamily="50" charset="-128"/>
                <a:ea typeface="Meiryo UI" panose="020B0604030504040204" pitchFamily="50" charset="-128"/>
              </a:rPr>
              <a:t>、普及</a:t>
            </a:r>
            <a:r>
              <a:rPr lang="ja-JP" altLang="ja-JP" sz="1100" dirty="0">
                <a:solidFill>
                  <a:prstClr val="black"/>
                </a:solidFill>
                <a:latin typeface="Meiryo UI" panose="020B0604030504040204" pitchFamily="50" charset="-128"/>
                <a:ea typeface="Meiryo UI" panose="020B0604030504040204" pitchFamily="50" charset="-128"/>
              </a:rPr>
              <a:t>・啓発に</a:t>
            </a:r>
            <a:r>
              <a:rPr lang="ja-JP" altLang="ja-JP" sz="1100" dirty="0" smtClean="0">
                <a:solidFill>
                  <a:prstClr val="black"/>
                </a:solidFill>
                <a:latin typeface="Meiryo UI" panose="020B0604030504040204" pitchFamily="50" charset="-128"/>
                <a:ea typeface="Meiryo UI" panose="020B0604030504040204" pitchFamily="50" charset="-128"/>
              </a:rPr>
              <a:t>取り</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組んで</a:t>
            </a:r>
            <a:r>
              <a:rPr lang="ja-JP" altLang="ja-JP" sz="1100" dirty="0">
                <a:solidFill>
                  <a:prstClr val="black"/>
                </a:solidFill>
                <a:latin typeface="Meiryo UI" panose="020B0604030504040204" pitchFamily="50" charset="-128"/>
                <a:ea typeface="Meiryo UI" panose="020B0604030504040204" pitchFamily="50" charset="-128"/>
              </a:rPr>
              <a:t>います。</a:t>
            </a:r>
          </a:p>
        </p:txBody>
      </p:sp>
      <p:pic>
        <p:nvPicPr>
          <p:cNvPr id="5" name="図 4"/>
          <p:cNvPicPr>
            <a:picLocks noChangeAspect="1"/>
          </p:cNvPicPr>
          <p:nvPr/>
        </p:nvPicPr>
        <p:blipFill>
          <a:blip r:embed="rId16"/>
          <a:stretch>
            <a:fillRect/>
          </a:stretch>
        </p:blipFill>
        <p:spPr>
          <a:xfrm>
            <a:off x="7888849" y="5093048"/>
            <a:ext cx="880364" cy="1237927"/>
          </a:xfrm>
          <a:prstGeom prst="rect">
            <a:avLst/>
          </a:prstGeom>
        </p:spPr>
      </p:pic>
      <p:pic>
        <p:nvPicPr>
          <p:cNvPr id="6" name="図 5"/>
          <p:cNvPicPr>
            <a:picLocks noChangeAspect="1"/>
          </p:cNvPicPr>
          <p:nvPr/>
        </p:nvPicPr>
        <p:blipFill>
          <a:blip r:embed="rId17"/>
          <a:stretch>
            <a:fillRect/>
          </a:stretch>
        </p:blipFill>
        <p:spPr>
          <a:xfrm>
            <a:off x="8836422" y="5093048"/>
            <a:ext cx="916727" cy="1237795"/>
          </a:xfrm>
          <a:prstGeom prst="rect">
            <a:avLst/>
          </a:prstGeom>
        </p:spPr>
      </p:pic>
      <p:sp>
        <p:nvSpPr>
          <p:cNvPr id="60" name="正方形/長方形 59"/>
          <p:cNvSpPr/>
          <p:nvPr/>
        </p:nvSpPr>
        <p:spPr>
          <a:xfrm>
            <a:off x="7949140" y="6353207"/>
            <a:ext cx="1899949" cy="2212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おおさか環境科掲載部分</a:t>
            </a: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611018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プランの目標･方向性と効果（イメージ）</a:t>
            </a:r>
            <a:endParaRPr lang="ja-JP" sz="3600" dirty="0">
              <a:solidFill>
                <a:schemeClr val="bg1"/>
              </a:solidFill>
              <a:ea typeface="HGP創英角ｺﾞｼｯｸUB" pitchFamily="50" charset="-128"/>
              <a:cs typeface="ＭＳ Ｐゴシック" charset="-128"/>
            </a:endParaRPr>
          </a:p>
        </p:txBody>
      </p:sp>
      <p:sp>
        <p:nvSpPr>
          <p:cNvPr id="30" name="正方形/長方形 29"/>
          <p:cNvSpPr/>
          <p:nvPr/>
        </p:nvSpPr>
        <p:spPr>
          <a:xfrm>
            <a:off x="704528" y="1916833"/>
            <a:ext cx="8496944" cy="2376264"/>
          </a:xfrm>
          <a:prstGeom prst="rect">
            <a:avLst/>
          </a:prstGeom>
          <a:ln>
            <a:prstDash val="sysDash"/>
          </a:ln>
        </p:spPr>
        <p:style>
          <a:lnRef idx="1">
            <a:schemeClr val="dk1"/>
          </a:lnRef>
          <a:fillRef idx="0">
            <a:schemeClr val="dk1"/>
          </a:fillRef>
          <a:effectRef idx="0">
            <a:schemeClr val="dk1"/>
          </a:effectRef>
          <a:fontRef idx="minor">
            <a:schemeClr val="tx1"/>
          </a:fontRef>
        </p:style>
        <p:txBody>
          <a:bodyPr rtlCol="0" anchor="ctr"/>
          <a:lstStyle/>
          <a:p>
            <a:pPr>
              <a:spcAft>
                <a:spcPts val="600"/>
              </a:spcAft>
            </a:pPr>
            <a:r>
              <a:rPr kumimoji="1" lang="ja-JP" altLang="en-US" sz="1400" dirty="0" smtClean="0">
                <a:latin typeface="Meiryo UI" pitchFamily="50" charset="-128"/>
                <a:ea typeface="Meiryo UI" pitchFamily="50" charset="-128"/>
                <a:cs typeface="Meiryo UI" pitchFamily="50" charset="-128"/>
              </a:rPr>
              <a:t>　</a:t>
            </a:r>
            <a:endParaRPr kumimoji="1" lang="en-US" altLang="ja-JP" sz="1600" b="1" dirty="0" smtClean="0">
              <a:latin typeface="Meiryo UI" pitchFamily="50" charset="-128"/>
              <a:ea typeface="Meiryo UI" pitchFamily="50" charset="-128"/>
              <a:cs typeface="Meiryo UI" pitchFamily="50" charset="-128"/>
            </a:endParaRPr>
          </a:p>
          <a:p>
            <a:pPr marL="174625"/>
            <a:r>
              <a:rPr kumimoji="1" lang="ja-JP" altLang="en-US" sz="1400" b="1" dirty="0" smtClean="0">
                <a:latin typeface="Meiryo UI" pitchFamily="50" charset="-128"/>
                <a:ea typeface="Meiryo UI" pitchFamily="50" charset="-128"/>
                <a:cs typeface="Meiryo UI" pitchFamily="50" charset="-128"/>
              </a:rPr>
              <a:t>（１</a:t>
            </a:r>
            <a:r>
              <a:rPr lang="ja-JP" altLang="en-US" sz="1400" b="1" dirty="0" smtClean="0">
                <a:latin typeface="Meiryo UI" pitchFamily="50" charset="-128"/>
                <a:ea typeface="Meiryo UI" pitchFamily="50" charset="-128"/>
                <a:cs typeface="Meiryo UI" pitchFamily="50" charset="-128"/>
              </a:rPr>
              <a:t>）再生可能エネルギーの普及拡大</a:t>
            </a:r>
            <a:endParaRPr lang="en-US" altLang="ja-JP" sz="1400" b="1" dirty="0" smtClean="0">
              <a:latin typeface="Meiryo UI" pitchFamily="50" charset="-128"/>
              <a:ea typeface="Meiryo UI" pitchFamily="50" charset="-128"/>
              <a:cs typeface="Meiryo UI" pitchFamily="50" charset="-128"/>
            </a:endParaRPr>
          </a:p>
          <a:p>
            <a:pPr marL="446088" indent="88900">
              <a:spcAft>
                <a:spcPts val="600"/>
              </a:spcAft>
            </a:pPr>
            <a:r>
              <a:rPr kumimoji="1" lang="ja-JP" altLang="en-US" sz="1200" dirty="0" smtClean="0">
                <a:latin typeface="Meiryo UI" pitchFamily="50" charset="-128"/>
                <a:ea typeface="Meiryo UI" pitchFamily="50" charset="-128"/>
                <a:cs typeface="Meiryo UI" pitchFamily="50" charset="-128"/>
              </a:rPr>
              <a:t>大阪の地域特性を考慮し、太陽光発電の普及促進に力点を置き、</a:t>
            </a:r>
            <a:r>
              <a:rPr kumimoji="1" lang="en-US" altLang="ja-JP" sz="1200" dirty="0" smtClean="0">
                <a:latin typeface="Meiryo UI" pitchFamily="50" charset="-128"/>
                <a:ea typeface="Meiryo UI" pitchFamily="50" charset="-128"/>
                <a:cs typeface="Meiryo UI" pitchFamily="50" charset="-128"/>
              </a:rPr>
              <a:t>2020</a:t>
            </a:r>
            <a:r>
              <a:rPr kumimoji="1" lang="ja-JP" altLang="en-US" sz="1200" dirty="0" smtClean="0">
                <a:latin typeface="Meiryo UI" pitchFamily="50" charset="-128"/>
                <a:ea typeface="Meiryo UI" pitchFamily="50" charset="-128"/>
                <a:cs typeface="Meiryo UI" pitchFamily="50" charset="-128"/>
              </a:rPr>
              <a:t>年度までに</a:t>
            </a:r>
            <a:r>
              <a:rPr lang="ja-JP" altLang="en-US" sz="1200" dirty="0" smtClean="0">
                <a:latin typeface="Meiryo UI" pitchFamily="50" charset="-128"/>
                <a:ea typeface="Meiryo UI" pitchFamily="50" charset="-128"/>
                <a:cs typeface="Meiryo UI" pitchFamily="50" charset="-128"/>
              </a:rPr>
              <a:t>府域で</a:t>
            </a:r>
            <a:r>
              <a:rPr lang="en-US" altLang="ja-JP" sz="1200" dirty="0" smtClean="0">
                <a:latin typeface="Meiryo UI" pitchFamily="50" charset="-128"/>
                <a:ea typeface="Meiryo UI" pitchFamily="50" charset="-128"/>
                <a:cs typeface="Meiryo UI" pitchFamily="50" charset="-128"/>
              </a:rPr>
              <a:t>90</a:t>
            </a:r>
            <a:r>
              <a:rPr lang="ja-JP" altLang="en-US" sz="1200" dirty="0" smtClean="0">
                <a:latin typeface="Meiryo UI" pitchFamily="50" charset="-128"/>
                <a:ea typeface="Meiryo UI" pitchFamily="50" charset="-128"/>
                <a:cs typeface="Meiryo UI" pitchFamily="50" charset="-128"/>
              </a:rPr>
              <a:t>万</a:t>
            </a:r>
            <a:r>
              <a:rPr lang="en-US" altLang="ja-JP" sz="1200" dirty="0" smtClean="0">
                <a:latin typeface="Meiryo UI" pitchFamily="50" charset="-128"/>
                <a:ea typeface="Meiryo UI" pitchFamily="50" charset="-128"/>
                <a:cs typeface="Meiryo UI" pitchFamily="50" charset="-128"/>
              </a:rPr>
              <a:t>kW</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住宅用</a:t>
            </a:r>
            <a:r>
              <a:rPr lang="en-US" altLang="ja-JP" sz="1200" dirty="0" smtClean="0">
                <a:solidFill>
                  <a:schemeClr val="tx1"/>
                </a:solidFill>
                <a:latin typeface="Meiryo UI" pitchFamily="50" charset="-128"/>
                <a:ea typeface="Meiryo UI" pitchFamily="50" charset="-128"/>
                <a:cs typeface="Meiryo UI" pitchFamily="50" charset="-128"/>
              </a:rPr>
              <a:t>:62</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非住宅用</a:t>
            </a:r>
            <a:r>
              <a:rPr lang="en-US" altLang="ja-JP" sz="1200" dirty="0" smtClean="0">
                <a:solidFill>
                  <a:schemeClr val="tx1"/>
                </a:solidFill>
                <a:latin typeface="Meiryo UI" pitchFamily="50" charset="-128"/>
                <a:ea typeface="Meiryo UI" pitchFamily="50" charset="-128"/>
                <a:cs typeface="Meiryo UI" pitchFamily="50" charset="-128"/>
              </a:rPr>
              <a:t>:28</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latin typeface="Meiryo UI" pitchFamily="50" charset="-128"/>
                <a:ea typeface="Meiryo UI" pitchFamily="50" charset="-128"/>
                <a:cs typeface="Meiryo UI" pitchFamily="50" charset="-128"/>
              </a:rPr>
              <a:t>の太</a:t>
            </a:r>
            <a:r>
              <a:rPr lang="ja-JP" altLang="en-US" sz="1200" dirty="0" smtClean="0">
                <a:latin typeface="Meiryo UI" pitchFamily="50" charset="-128"/>
                <a:ea typeface="Meiryo UI" pitchFamily="50" charset="-128"/>
                <a:cs typeface="Meiryo UI" pitchFamily="50" charset="-128"/>
              </a:rPr>
              <a:t>陽光発電の増加を目指します！</a:t>
            </a:r>
            <a:endParaRPr kumimoji="1" lang="en-US" altLang="ja-JP" sz="1200" dirty="0" smtClean="0">
              <a:latin typeface="Meiryo UI" pitchFamily="50" charset="-128"/>
              <a:ea typeface="Meiryo UI" pitchFamily="50" charset="-128"/>
              <a:cs typeface="Meiryo UI" pitchFamily="50" charset="-128"/>
            </a:endParaRPr>
          </a:p>
          <a:p>
            <a:pPr marL="177800"/>
            <a:r>
              <a:rPr lang="ja-JP" altLang="en-US" sz="1400" b="1" dirty="0" smtClean="0">
                <a:latin typeface="Meiryo UI" pitchFamily="50" charset="-128"/>
                <a:ea typeface="Meiryo UI" pitchFamily="50" charset="-128"/>
                <a:cs typeface="Meiryo UI" pitchFamily="50" charset="-128"/>
              </a:rPr>
              <a:t>（２</a:t>
            </a: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エネルギー消費の</a:t>
            </a:r>
            <a:r>
              <a:rPr lang="ja-JP" altLang="en-US" sz="1400" b="1" dirty="0">
                <a:latin typeface="Meiryo UI" pitchFamily="50" charset="-128"/>
                <a:ea typeface="Meiryo UI" pitchFamily="50" charset="-128"/>
                <a:cs typeface="Meiryo UI" pitchFamily="50" charset="-128"/>
              </a:rPr>
              <a:t>抑制　（</a:t>
            </a:r>
            <a:r>
              <a:rPr lang="ja-JP" altLang="en-US" sz="1400" b="1" dirty="0" smtClean="0">
                <a:latin typeface="Meiryo UI" pitchFamily="50" charset="-128"/>
                <a:ea typeface="Meiryo UI" pitchFamily="50" charset="-128"/>
                <a:cs typeface="Meiryo UI" pitchFamily="50" charset="-128"/>
              </a:rPr>
              <a:t>省エネ型ライフスタイルへの転換等）</a:t>
            </a:r>
            <a:endParaRPr lang="en-US" altLang="ja-JP" sz="1400" b="1" dirty="0" smtClean="0">
              <a:latin typeface="Meiryo UI" pitchFamily="50" charset="-128"/>
              <a:ea typeface="Meiryo UI" pitchFamily="50" charset="-128"/>
              <a:cs typeface="Meiryo UI" pitchFamily="50" charset="-128"/>
            </a:endParaRPr>
          </a:p>
          <a:p>
            <a:pPr marL="446088" indent="87313">
              <a:spcAft>
                <a:spcPts val="600"/>
              </a:spcAft>
            </a:pPr>
            <a:r>
              <a:rPr lang="ja-JP" altLang="en-US" sz="1200" dirty="0" smtClean="0">
                <a:latin typeface="Meiryo UI" pitchFamily="50" charset="-128"/>
                <a:ea typeface="Meiryo UI" pitchFamily="50" charset="-128"/>
                <a:cs typeface="Meiryo UI" pitchFamily="50" charset="-128"/>
              </a:rPr>
              <a:t>省エネ機器･設備の導入促進等を図り、エネルギーを有効利用して無理なくエネルギー使用量を削減できる省エネルギー社会の構築を目指します！</a:t>
            </a:r>
            <a:endParaRPr lang="en-US" altLang="ja-JP" sz="1200" dirty="0" smtClean="0">
              <a:latin typeface="Meiryo UI" pitchFamily="50" charset="-128"/>
              <a:ea typeface="Meiryo UI" pitchFamily="50" charset="-128"/>
              <a:cs typeface="Meiryo UI" pitchFamily="50" charset="-128"/>
            </a:endParaRPr>
          </a:p>
          <a:p>
            <a:pPr marL="177800"/>
            <a:r>
              <a:rPr kumimoji="1" lang="ja-JP" altLang="en-US" sz="1400" b="1" dirty="0" smtClean="0">
                <a:latin typeface="Meiryo UI" pitchFamily="50" charset="-128"/>
                <a:ea typeface="Meiryo UI" pitchFamily="50" charset="-128"/>
                <a:cs typeface="Meiryo UI" pitchFamily="50" charset="-128"/>
              </a:rPr>
              <a:t>（３）</a:t>
            </a:r>
            <a:r>
              <a:rPr lang="ja-JP" altLang="en-US" sz="1400" b="1" dirty="0" smtClean="0">
                <a:latin typeface="Meiryo UI" pitchFamily="50" charset="-128"/>
                <a:ea typeface="Meiryo UI" pitchFamily="50" charset="-128"/>
                <a:cs typeface="Meiryo UI" pitchFamily="50" charset="-128"/>
              </a:rPr>
              <a:t>電力</a:t>
            </a:r>
            <a:r>
              <a:rPr lang="ja-JP" altLang="en-US" sz="1400" b="1" dirty="0">
                <a:latin typeface="Meiryo UI" pitchFamily="50" charset="-128"/>
                <a:ea typeface="Meiryo UI" pitchFamily="50" charset="-128"/>
                <a:cs typeface="Meiryo UI" pitchFamily="50" charset="-128"/>
              </a:rPr>
              <a:t>需要の平準化と電力供給の</a:t>
            </a:r>
            <a:r>
              <a:rPr lang="ja-JP" altLang="en-US" sz="1400" b="1" dirty="0" smtClean="0">
                <a:latin typeface="Meiryo UI" pitchFamily="50" charset="-128"/>
                <a:ea typeface="Meiryo UI" pitchFamily="50" charset="-128"/>
                <a:cs typeface="Meiryo UI" pitchFamily="50" charset="-128"/>
              </a:rPr>
              <a:t>安定化</a:t>
            </a:r>
            <a:endParaRPr lang="en-US" altLang="ja-JP" sz="1400" b="1" dirty="0" smtClean="0">
              <a:latin typeface="Meiryo UI" pitchFamily="50" charset="-128"/>
              <a:ea typeface="Meiryo UI" pitchFamily="50" charset="-128"/>
              <a:cs typeface="Meiryo UI" pitchFamily="50" charset="-128"/>
            </a:endParaRPr>
          </a:p>
          <a:p>
            <a:pPr marL="446088" indent="88900"/>
            <a:r>
              <a:rPr kumimoji="1" lang="ja-JP" altLang="en-US" sz="1200" dirty="0" smtClean="0">
                <a:solidFill>
                  <a:schemeClr val="tx1"/>
                </a:solidFill>
                <a:latin typeface="Meiryo UI" pitchFamily="50" charset="-128"/>
                <a:ea typeface="Meiryo UI" pitchFamily="50" charset="-128"/>
                <a:cs typeface="Meiryo UI" pitchFamily="50" charset="-128"/>
              </a:rPr>
              <a:t>ガス冷暖房等の導入により</a:t>
            </a:r>
            <a:r>
              <a:rPr kumimoji="1" lang="en-US" altLang="ja-JP" sz="1200" dirty="0" smtClean="0">
                <a:solidFill>
                  <a:schemeClr val="tx1"/>
                </a:solidFill>
                <a:latin typeface="Meiryo UI" pitchFamily="50" charset="-128"/>
                <a:ea typeface="Meiryo UI" pitchFamily="50" charset="-128"/>
                <a:cs typeface="Meiryo UI" pitchFamily="50" charset="-128"/>
              </a:rPr>
              <a:t>25</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r>
              <a:rPr kumimoji="1" lang="ja-JP" altLang="en-US" sz="1200" dirty="0" smtClean="0">
                <a:solidFill>
                  <a:schemeClr val="tx1"/>
                </a:solidFill>
                <a:latin typeface="Meiryo UI" pitchFamily="50" charset="-128"/>
                <a:ea typeface="Meiryo UI" pitchFamily="50" charset="-128"/>
                <a:cs typeface="Meiryo UI" pitchFamily="50" charset="-128"/>
              </a:rPr>
              <a:t>の電力需要を削減するとともに、分散型</a:t>
            </a:r>
            <a:r>
              <a:rPr lang="ja-JP" altLang="en-US" sz="1200" dirty="0" smtClean="0">
                <a:solidFill>
                  <a:schemeClr val="tx1"/>
                </a:solidFill>
                <a:latin typeface="Meiryo UI" pitchFamily="50" charset="-128"/>
                <a:ea typeface="Meiryo UI" pitchFamily="50" charset="-128"/>
                <a:cs typeface="Meiryo UI" pitchFamily="50" charset="-128"/>
              </a:rPr>
              <a:t>電源等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コージェネレーション等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の導入により新たに</a:t>
            </a:r>
            <a:r>
              <a:rPr lang="en-US" altLang="ja-JP" sz="1200" dirty="0" smtClean="0">
                <a:solidFill>
                  <a:schemeClr val="tx1"/>
                </a:solidFill>
                <a:latin typeface="Meiryo UI" pitchFamily="50" charset="-128"/>
                <a:ea typeface="Meiryo UI" pitchFamily="50" charset="-128"/>
                <a:cs typeface="Meiryo UI" pitchFamily="50" charset="-128"/>
              </a:rPr>
              <a:t>35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smtClean="0">
                <a:solidFill>
                  <a:schemeClr val="tx1"/>
                </a:solidFill>
                <a:latin typeface="Meiryo UI" pitchFamily="50" charset="-128"/>
                <a:ea typeface="Meiryo UI" pitchFamily="50" charset="-128"/>
                <a:cs typeface="Meiryo UI" pitchFamily="50" charset="-128"/>
              </a:rPr>
              <a:t>の供給力を</a:t>
            </a:r>
            <a:r>
              <a:rPr kumimoji="1" lang="ja-JP" altLang="en-US" sz="1200" dirty="0" smtClean="0">
                <a:solidFill>
                  <a:schemeClr val="tx1"/>
                </a:solidFill>
                <a:latin typeface="Meiryo UI" pitchFamily="50" charset="-128"/>
                <a:ea typeface="Meiryo UI" pitchFamily="50" charset="-128"/>
                <a:cs typeface="Meiryo UI" pitchFamily="50" charset="-128"/>
              </a:rPr>
              <a:t>確保します</a:t>
            </a:r>
            <a:r>
              <a:rPr kumimoji="1" lang="ja-JP" altLang="en-US" sz="1200" dirty="0" smtClean="0">
                <a:latin typeface="Meiryo UI" pitchFamily="50" charset="-128"/>
                <a:ea typeface="Meiryo UI" pitchFamily="50" charset="-128"/>
                <a:cs typeface="Meiryo UI" pitchFamily="50" charset="-128"/>
              </a:rPr>
              <a:t>！</a:t>
            </a:r>
            <a:endParaRPr kumimoji="1" lang="en-US" altLang="ja-JP" sz="1200" dirty="0" smtClean="0">
              <a:latin typeface="Meiryo UI" pitchFamily="50" charset="-128"/>
              <a:ea typeface="Meiryo UI" pitchFamily="50" charset="-128"/>
              <a:cs typeface="Meiryo UI" pitchFamily="50" charset="-128"/>
            </a:endParaRPr>
          </a:p>
        </p:txBody>
      </p:sp>
      <p:sp>
        <p:nvSpPr>
          <p:cNvPr id="14" name="角丸四角形 13"/>
          <p:cNvSpPr/>
          <p:nvPr/>
        </p:nvSpPr>
        <p:spPr>
          <a:xfrm>
            <a:off x="344487" y="764704"/>
            <a:ext cx="9272413" cy="936104"/>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プランに示した３つの目標･方向性に基づき、大阪府･大阪市が施策･事業を展開することにより、大阪府域での電力供給力の増加</a:t>
            </a:r>
            <a:r>
              <a:rPr lang="ja-JP" altLang="en-US" sz="1600" b="1" dirty="0">
                <a:latin typeface="Meiryo UI" pitchFamily="50" charset="-128"/>
                <a:ea typeface="Meiryo UI" pitchFamily="50" charset="-128"/>
                <a:cs typeface="Meiryo UI" pitchFamily="50" charset="-128"/>
              </a:rPr>
              <a:t>（地産</a:t>
            </a:r>
            <a:r>
              <a:rPr lang="ja-JP" altLang="en-US" sz="1600" b="1" dirty="0" smtClean="0">
                <a:latin typeface="Meiryo UI" pitchFamily="50" charset="-128"/>
                <a:ea typeface="Meiryo UI" pitchFamily="50" charset="-128"/>
                <a:cs typeface="Meiryo UI" pitchFamily="50" charset="-128"/>
              </a:rPr>
              <a:t>）及び地域</a:t>
            </a:r>
            <a:r>
              <a:rPr lang="ja-JP" altLang="en-US" sz="1600" b="1" dirty="0">
                <a:latin typeface="Meiryo UI" pitchFamily="50" charset="-128"/>
                <a:ea typeface="Meiryo UI" pitchFamily="50" charset="-128"/>
                <a:cs typeface="Meiryo UI" pitchFamily="50" charset="-128"/>
              </a:rPr>
              <a:t>特性に</a:t>
            </a:r>
            <a:r>
              <a:rPr lang="ja-JP" altLang="en-US" sz="1600" b="1" dirty="0" smtClean="0">
                <a:latin typeface="Meiryo UI" pitchFamily="50" charset="-128"/>
                <a:ea typeface="Meiryo UI" pitchFamily="50" charset="-128"/>
                <a:cs typeface="Meiryo UI" pitchFamily="50" charset="-128"/>
              </a:rPr>
              <a:t>応じた電力消費</a:t>
            </a:r>
            <a:r>
              <a:rPr lang="ja-JP" altLang="en-US" sz="1600" b="1" dirty="0">
                <a:latin typeface="Meiryo UI" pitchFamily="50" charset="-128"/>
                <a:ea typeface="Meiryo UI" pitchFamily="50" charset="-128"/>
                <a:cs typeface="Meiryo UI" pitchFamily="50" charset="-128"/>
              </a:rPr>
              <a:t>（地消</a:t>
            </a:r>
            <a:r>
              <a:rPr lang="ja-JP" altLang="en-US" sz="1600" b="1" dirty="0" smtClean="0">
                <a:latin typeface="Meiryo UI" pitchFamily="50" charset="-128"/>
                <a:ea typeface="Meiryo UI" pitchFamily="50" charset="-128"/>
                <a:cs typeface="Meiryo UI" pitchFamily="50" charset="-128"/>
              </a:rPr>
              <a:t>）を推進することで、産業活動をはじめ</a:t>
            </a:r>
            <a:r>
              <a:rPr lang="ja-JP" altLang="en-US" sz="1600" b="1" dirty="0" smtClean="0">
                <a:solidFill>
                  <a:schemeClr val="tx1"/>
                </a:solidFill>
                <a:latin typeface="Meiryo UI" pitchFamily="50" charset="-128"/>
                <a:ea typeface="Meiryo UI" pitchFamily="50" charset="-128"/>
                <a:cs typeface="Meiryo UI" pitchFamily="50" charset="-128"/>
              </a:rPr>
              <a:t>大阪の成長や安定した府民生活と調和のとれた、</a:t>
            </a:r>
            <a:r>
              <a:rPr lang="ja-JP" altLang="en-US" sz="1600" b="1" dirty="0" smtClean="0">
                <a:latin typeface="Meiryo UI" pitchFamily="50" charset="-128"/>
                <a:ea typeface="Meiryo UI" pitchFamily="50" charset="-128"/>
                <a:cs typeface="Meiryo UI" pitchFamily="50" charset="-128"/>
              </a:rPr>
              <a:t>新たなエネルギー社会の構築を目指します。</a:t>
            </a:r>
            <a:endParaRPr lang="en-US" altLang="ja-JP" sz="1600" b="1" dirty="0" smtClean="0">
              <a:latin typeface="Meiryo UI" pitchFamily="50" charset="-128"/>
              <a:ea typeface="Meiryo UI" pitchFamily="50" charset="-128"/>
              <a:cs typeface="Meiryo UI" pitchFamily="50" charset="-128"/>
            </a:endParaRPr>
          </a:p>
        </p:txBody>
      </p:sp>
      <p:grpSp>
        <p:nvGrpSpPr>
          <p:cNvPr id="15" name="グループ化 14"/>
          <p:cNvGrpSpPr/>
          <p:nvPr/>
        </p:nvGrpSpPr>
        <p:grpSpPr>
          <a:xfrm>
            <a:off x="795925" y="4744279"/>
            <a:ext cx="8489929" cy="1997089"/>
            <a:chOff x="979599" y="2459617"/>
            <a:chExt cx="8489929" cy="1997089"/>
          </a:xfrm>
        </p:grpSpPr>
        <p:sp>
          <p:nvSpPr>
            <p:cNvPr id="17" name="正方形/長方形 16"/>
            <p:cNvSpPr/>
            <p:nvPr/>
          </p:nvSpPr>
          <p:spPr>
            <a:xfrm>
              <a:off x="1476642" y="2459618"/>
              <a:ext cx="3604986" cy="9674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smtClean="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200" dirty="0" smtClean="0">
                  <a:solidFill>
                    <a:schemeClr val="tx1"/>
                  </a:solidFill>
                  <a:latin typeface="Meiryo UI" pitchFamily="50" charset="-128"/>
                  <a:ea typeface="Meiryo UI" pitchFamily="50" charset="-128"/>
                  <a:cs typeface="Meiryo UI" pitchFamily="50" charset="-128"/>
                </a:rPr>
                <a:t>90</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･分散型</a:t>
              </a:r>
              <a:r>
                <a:rPr lang="ja-JP" altLang="en-US" sz="1200" dirty="0">
                  <a:solidFill>
                    <a:schemeClr val="tx1"/>
                  </a:solidFill>
                  <a:latin typeface="Meiryo UI" pitchFamily="50" charset="-128"/>
                  <a:ea typeface="Meiryo UI" pitchFamily="50" charset="-128"/>
                  <a:cs typeface="Meiryo UI" pitchFamily="50" charset="-128"/>
                </a:rPr>
                <a:t>電源（コージェネレーション等）による</a:t>
              </a: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供給力の確保：</a:t>
              </a:r>
              <a:r>
                <a:rPr lang="en-US" altLang="ja-JP" sz="1200" dirty="0" smtClean="0">
                  <a:solidFill>
                    <a:schemeClr val="tx1"/>
                  </a:solidFill>
                  <a:latin typeface="Meiryo UI" pitchFamily="50" charset="-128"/>
                  <a:ea typeface="Meiryo UI" pitchFamily="50" charset="-128"/>
                  <a:cs typeface="Meiryo UI" pitchFamily="50" charset="-128"/>
                </a:rPr>
                <a:t>30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廃棄物</a:t>
              </a:r>
              <a:r>
                <a:rPr lang="ja-JP" altLang="en-US" sz="1200" dirty="0" smtClean="0">
                  <a:solidFill>
                    <a:schemeClr val="tx1"/>
                  </a:solidFill>
                  <a:latin typeface="Meiryo UI" pitchFamily="50" charset="-128"/>
                  <a:ea typeface="Meiryo UI" pitchFamily="50" charset="-128"/>
                  <a:cs typeface="Meiryo UI" pitchFamily="50" charset="-128"/>
                </a:rPr>
                <a:t>発電等による供給力の確保：</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3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996165" y="2459618"/>
              <a:ext cx="480476" cy="96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増加</a:t>
              </a:r>
              <a:endParaRPr lang="ja-JP" altLang="en-US" sz="1400" dirty="0">
                <a:latin typeface="メイリオ" pitchFamily="50" charset="-128"/>
                <a:ea typeface="メイリオ" pitchFamily="50" charset="-128"/>
                <a:cs typeface="メイリオ" pitchFamily="50" charset="-128"/>
              </a:endParaRPr>
            </a:p>
            <a:p>
              <a:pPr algn="ctr"/>
              <a:r>
                <a:rPr kumimoji="1" lang="ja-JP" altLang="en-US" sz="1400" dirty="0" smtClean="0">
                  <a:latin typeface="メイリオ" pitchFamily="50" charset="-128"/>
                  <a:ea typeface="メイリオ" pitchFamily="50" charset="-128"/>
                  <a:cs typeface="メイリオ" pitchFamily="50" charset="-128"/>
                </a:rPr>
                <a:t>供給力の</a:t>
              </a:r>
            </a:p>
          </p:txBody>
        </p:sp>
        <p:sp>
          <p:nvSpPr>
            <p:cNvPr id="19" name="二等辺三角形 18"/>
            <p:cNvSpPr/>
            <p:nvPr/>
          </p:nvSpPr>
          <p:spPr>
            <a:xfrm rot="5400000">
              <a:off x="4811150" y="2802102"/>
              <a:ext cx="954999"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464621" y="2459618"/>
              <a:ext cx="1512168" cy="9601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125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2" name="正方形/長方形 21"/>
            <p:cNvSpPr/>
            <p:nvPr/>
          </p:nvSpPr>
          <p:spPr>
            <a:xfrm>
              <a:off x="1476641" y="3533055"/>
              <a:ext cx="3604986" cy="9120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dirty="0" smtClean="0">
                  <a:solidFill>
                    <a:schemeClr val="tx1"/>
                  </a:solidFill>
                  <a:latin typeface="Meiryo UI" pitchFamily="50" charset="-128"/>
                  <a:ea typeface="Meiryo UI" pitchFamily="50" charset="-128"/>
                  <a:cs typeface="Meiryo UI" pitchFamily="50" charset="-128"/>
                </a:rPr>
                <a:t>･ガス冷暖房等による需要の削減：</a:t>
              </a:r>
              <a:r>
                <a:rPr lang="en-US" altLang="ja-JP" sz="1200" dirty="0" smtClean="0">
                  <a:solidFill>
                    <a:schemeClr val="tx1"/>
                  </a:solidFill>
                  <a:latin typeface="Meiryo UI" pitchFamily="50" charset="-128"/>
                  <a:ea typeface="Meiryo UI" pitchFamily="50" charset="-128"/>
                  <a:cs typeface="Meiryo UI" pitchFamily="50" charset="-128"/>
                </a:rPr>
                <a:t>20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BEMS</a:t>
              </a:r>
              <a:r>
                <a:rPr lang="ja-JP" altLang="en-US" sz="1200" dirty="0" smtClean="0">
                  <a:solidFill>
                    <a:schemeClr val="tx1"/>
                  </a:solidFill>
                  <a:latin typeface="Meiryo UI" pitchFamily="50" charset="-128"/>
                  <a:ea typeface="Meiryo UI" pitchFamily="50" charset="-128"/>
                  <a:cs typeface="Meiryo UI" pitchFamily="50" charset="-128"/>
                </a:rPr>
                <a:t>等</a:t>
              </a:r>
              <a:r>
                <a:rPr lang="ja-JP" altLang="en-US" sz="1200" dirty="0">
                  <a:solidFill>
                    <a:schemeClr val="tx1"/>
                  </a:solidFill>
                  <a:latin typeface="Meiryo UI" pitchFamily="50" charset="-128"/>
                  <a:ea typeface="Meiryo UI" pitchFamily="50" charset="-128"/>
                  <a:cs typeface="Meiryo UI" pitchFamily="50" charset="-128"/>
                </a:rPr>
                <a:t>に</a:t>
              </a:r>
              <a:r>
                <a:rPr lang="ja-JP" altLang="en-US" sz="1200" dirty="0" smtClean="0">
                  <a:solidFill>
                    <a:schemeClr val="tx1"/>
                  </a:solidFill>
                  <a:latin typeface="Meiryo UI" pitchFamily="50" charset="-128"/>
                  <a:ea typeface="Meiryo UI" pitchFamily="50" charset="-128"/>
                  <a:cs typeface="Meiryo UI" pitchFamily="50" charset="-128"/>
                </a:rPr>
                <a:t>よる需要</a:t>
              </a:r>
              <a:r>
                <a:rPr lang="ja-JP" altLang="en-US" sz="1200" dirty="0">
                  <a:solidFill>
                    <a:schemeClr val="tx1"/>
                  </a:solidFill>
                  <a:latin typeface="Meiryo UI" pitchFamily="50" charset="-128"/>
                  <a:ea typeface="Meiryo UI" pitchFamily="50" charset="-128"/>
                  <a:cs typeface="Meiryo UI" pitchFamily="50" charset="-128"/>
                </a:rPr>
                <a:t>の</a:t>
              </a:r>
              <a:r>
                <a:rPr lang="ja-JP" altLang="en-US" sz="1200" dirty="0" smtClean="0">
                  <a:solidFill>
                    <a:schemeClr val="tx1"/>
                  </a:solidFill>
                  <a:latin typeface="Meiryo UI" pitchFamily="50" charset="-128"/>
                  <a:ea typeface="Meiryo UI" pitchFamily="50" charset="-128"/>
                  <a:cs typeface="Meiryo UI" pitchFamily="50" charset="-128"/>
                </a:rPr>
                <a:t>削減：</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en-US" altLang="ja-JP" sz="800" dirty="0" smtClean="0">
                  <a:solidFill>
                    <a:schemeClr val="tx1"/>
                  </a:solidFill>
                  <a:latin typeface="Meiryo UI" pitchFamily="50" charset="-128"/>
                  <a:ea typeface="Meiryo UI" pitchFamily="50" charset="-128"/>
                  <a:cs typeface="Meiryo UI" pitchFamily="50" charset="-128"/>
                </a:rPr>
                <a:t>(BEMS</a:t>
              </a:r>
              <a:r>
                <a:rPr lang="ja-JP" altLang="en-US" sz="800" dirty="0" smtClean="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979599" y="3521766"/>
              <a:ext cx="497042" cy="934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削減</a:t>
              </a:r>
              <a:endParaRPr lang="en-US" altLang="ja-JP" sz="1400" dirty="0" smtClean="0">
                <a:latin typeface="メイリオ" pitchFamily="50" charset="-128"/>
                <a:ea typeface="メイリオ" pitchFamily="50" charset="-128"/>
                <a:cs typeface="メイリオ" pitchFamily="50" charset="-128"/>
              </a:endParaRPr>
            </a:p>
            <a:p>
              <a:pPr algn="ctr"/>
              <a:r>
                <a:rPr lang="ja-JP" altLang="en-US" sz="1400" dirty="0" smtClean="0">
                  <a:latin typeface="メイリオ" pitchFamily="50" charset="-128"/>
                  <a:ea typeface="メイリオ" pitchFamily="50" charset="-128"/>
                  <a:cs typeface="メイリオ" pitchFamily="50" charset="-128"/>
                </a:rPr>
                <a:t>需要の</a:t>
              </a:r>
              <a:endParaRPr kumimoji="1" lang="ja-JP" altLang="en-US" sz="1400" dirty="0">
                <a:latin typeface="メイリオ" pitchFamily="50" charset="-128"/>
                <a:ea typeface="メイリオ" pitchFamily="50" charset="-128"/>
                <a:cs typeface="メイリオ" pitchFamily="50" charset="-128"/>
              </a:endParaRPr>
            </a:p>
          </p:txBody>
        </p:sp>
        <p:sp>
          <p:nvSpPr>
            <p:cNvPr id="24" name="二等辺三角形 23"/>
            <p:cNvSpPr/>
            <p:nvPr/>
          </p:nvSpPr>
          <p:spPr>
            <a:xfrm rot="5400000">
              <a:off x="4828098" y="3827748"/>
              <a:ext cx="954495" cy="3034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464621" y="3527648"/>
              <a:ext cx="1512168" cy="9061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6" name="二等辺三角形 25"/>
            <p:cNvSpPr/>
            <p:nvPr/>
          </p:nvSpPr>
          <p:spPr>
            <a:xfrm rot="5400000">
              <a:off x="6171589" y="3317362"/>
              <a:ext cx="1985515"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401272" y="2937117"/>
              <a:ext cx="2068256" cy="10051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smtClean="0">
                  <a:latin typeface="Meiryo UI" pitchFamily="50" charset="-128"/>
                  <a:ea typeface="Meiryo UI" pitchFamily="50" charset="-128"/>
                  <a:cs typeface="Meiryo UI" pitchFamily="50" charset="-128"/>
                </a:rPr>
                <a:t>150</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r>
                <a:rPr kumimoji="1" lang="ja-JP" altLang="en-US" sz="1600" b="1" dirty="0" smtClean="0">
                  <a:latin typeface="Meiryo UI" pitchFamily="50" charset="-128"/>
                  <a:ea typeface="Meiryo UI" pitchFamily="50" charset="-128"/>
                  <a:cs typeface="Meiryo UI" pitchFamily="50" charset="-128"/>
                </a:rPr>
                <a:t>以上</a:t>
              </a:r>
              <a:endParaRPr kumimoji="1" lang="en-US" altLang="ja-JP" b="1" dirty="0" smtClean="0">
                <a:latin typeface="Meiryo UI" pitchFamily="50" charset="-128"/>
                <a:ea typeface="Meiryo UI" pitchFamily="50" charset="-128"/>
                <a:cs typeface="Meiryo UI" pitchFamily="50" charset="-128"/>
              </a:endParaRPr>
            </a:p>
            <a:p>
              <a:pPr algn="ctr"/>
              <a:r>
                <a:rPr kumimoji="1" lang="ja-JP" altLang="en-US" b="1" dirty="0" smtClean="0">
                  <a:latin typeface="Meiryo UI" pitchFamily="50" charset="-128"/>
                  <a:ea typeface="Meiryo UI" pitchFamily="50" charset="-128"/>
                  <a:cs typeface="Meiryo UI" pitchFamily="50" charset="-128"/>
                </a:rPr>
                <a:t>を新たに創出</a:t>
              </a:r>
              <a:endParaRPr kumimoji="1" lang="en-US" altLang="ja-JP" b="1" dirty="0" smtClean="0">
                <a:latin typeface="Meiryo UI" pitchFamily="50" charset="-128"/>
                <a:ea typeface="Meiryo UI" pitchFamily="50" charset="-128"/>
                <a:cs typeface="Meiryo UI" pitchFamily="50" charset="-128"/>
              </a:endParaRPr>
            </a:p>
          </p:txBody>
        </p:sp>
      </p:grpSp>
      <p:sp>
        <p:nvSpPr>
          <p:cNvPr id="35" name="角丸四角形 34"/>
          <p:cNvSpPr/>
          <p:nvPr/>
        </p:nvSpPr>
        <p:spPr>
          <a:xfrm>
            <a:off x="560512" y="1988840"/>
            <a:ext cx="1944216"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＜プランの目標＞</a:t>
            </a:r>
            <a:endParaRPr lang="ja-JP" altLang="en-US" sz="1600" b="1" dirty="0">
              <a:latin typeface="Meiryo UI" pitchFamily="50" charset="-128"/>
              <a:ea typeface="Meiryo UI" pitchFamily="50" charset="-128"/>
              <a:cs typeface="Meiryo UI" pitchFamily="50" charset="-128"/>
            </a:endParaRPr>
          </a:p>
        </p:txBody>
      </p:sp>
      <p:sp>
        <p:nvSpPr>
          <p:cNvPr id="36" name="角丸四角形 35"/>
          <p:cNvSpPr/>
          <p:nvPr/>
        </p:nvSpPr>
        <p:spPr>
          <a:xfrm>
            <a:off x="488504" y="4403031"/>
            <a:ext cx="3672408"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2020</a:t>
            </a:r>
            <a:r>
              <a:rPr lang="ja-JP" altLang="en-US" sz="1600" b="1" dirty="0" smtClean="0">
                <a:latin typeface="Meiryo UI" pitchFamily="50" charset="-128"/>
                <a:ea typeface="Meiryo UI" pitchFamily="50" charset="-128"/>
                <a:cs typeface="Meiryo UI" pitchFamily="50" charset="-128"/>
              </a:rPr>
              <a:t>年度における効果</a:t>
            </a:r>
            <a:r>
              <a:rPr lang="ja-JP" altLang="en-US" sz="1400" b="1" dirty="0" smtClean="0">
                <a:latin typeface="Meiryo UI" pitchFamily="50" charset="-128"/>
                <a:ea typeface="Meiryo UI" pitchFamily="50" charset="-128"/>
                <a:cs typeface="Meiryo UI" pitchFamily="50" charset="-128"/>
              </a:rPr>
              <a:t>（イメージ）</a:t>
            </a:r>
            <a:r>
              <a:rPr lang="ja-JP" altLang="en-US" sz="16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21" name="円/楕円 20"/>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３</a:t>
            </a:r>
            <a:endParaRPr kumimoji="1" lang="ja-JP" altLang="en-US" b="1" dirty="0"/>
          </a:p>
        </p:txBody>
      </p:sp>
    </p:spTree>
    <p:extLst>
      <p:ext uri="{BB962C8B-B14F-4D97-AF65-F5344CB8AC3E}">
        <p14:creationId xmlns:p14="http://schemas.microsoft.com/office/powerpoint/2010/main" val="327325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6341" y="4039737"/>
            <a:ext cx="9804822" cy="276017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 name="角丸四角形 2"/>
          <p:cNvSpPr/>
          <p:nvPr/>
        </p:nvSpPr>
        <p:spPr>
          <a:xfrm>
            <a:off x="4555119" y="5889814"/>
            <a:ext cx="4100096"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 name="正方形/長方形 3"/>
          <p:cNvSpPr/>
          <p:nvPr/>
        </p:nvSpPr>
        <p:spPr>
          <a:xfrm>
            <a:off x="8057488" y="6470109"/>
            <a:ext cx="1715275" cy="186940"/>
          </a:xfrm>
          <a:prstGeom prst="rect">
            <a:avLst/>
          </a:prstGeom>
        </p:spPr>
        <p:txBody>
          <a:bodyPr wrap="square" lIns="0" tIns="0" rIns="0" bIns="0" anchor="ctr" anchorCtr="1">
            <a:spAutoFit/>
          </a:bodyPr>
          <a:lstStyle/>
          <a:p>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p.35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555119" y="6334486"/>
            <a:ext cx="2368527"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787" y="4563275"/>
            <a:ext cx="1105826"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6505453" y="5594880"/>
            <a:ext cx="1460930"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電池フォークリフト</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999387" y="5594880"/>
            <a:ext cx="1161157" cy="2256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水素ステーション</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36165" y="4291542"/>
            <a:ext cx="706429" cy="184666"/>
          </a:xfrm>
          <a:prstGeom prst="rect">
            <a:avLst/>
          </a:prstGeom>
        </p:spPr>
        <p:txBody>
          <a:bodyPr wrap="square" lIns="0" tIns="0" rIns="0" bIns="0" anchor="ctr" anchorCtr="1">
            <a:spAutoFit/>
          </a:bodyPr>
          <a:lstStyle/>
          <a:p>
            <a:pPr algn="ctr"/>
            <a:r>
              <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956" y="4617063"/>
            <a:ext cx="1159215"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28"/>
          <p:cNvSpPr txBox="1">
            <a:spLocks noChangeArrowheads="1"/>
          </p:cNvSpPr>
          <p:nvPr/>
        </p:nvSpPr>
        <p:spPr bwMode="auto">
          <a:xfrm>
            <a:off x="151899" y="4661870"/>
            <a:ext cx="42424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79388" indent="-179388"/>
            <a:r>
              <a:rPr lang="ja-JP" altLang="en-US" b="0" i="0" dirty="0" smtClean="0">
                <a:latin typeface="Meiryo UI" pitchFamily="50" charset="-128"/>
                <a:ea typeface="Meiryo UI" pitchFamily="50" charset="-128"/>
                <a:cs typeface="Meiryo UI" pitchFamily="50" charset="-128"/>
              </a:rPr>
              <a:t>◆大阪府は、全国初となる空港施設への大規模な水素エネルギー導入の実証事業「水素グリッドプロジェクト」を促進し、</a:t>
            </a:r>
            <a:endParaRPr lang="en-US" altLang="ja-JP" b="0" i="0" dirty="0" smtClean="0">
              <a:latin typeface="Meiryo UI" pitchFamily="50" charset="-128"/>
              <a:ea typeface="Meiryo UI" pitchFamily="50" charset="-128"/>
              <a:cs typeface="Meiryo UI" pitchFamily="50" charset="-128"/>
            </a:endParaRPr>
          </a:p>
          <a:p>
            <a:pPr marL="179388" indent="-179388"/>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関空のショーケース機能の維持・発展につなげます。　</a:t>
            </a:r>
            <a:endParaRPr lang="en-US" altLang="ja-JP" b="0" i="0" dirty="0">
              <a:latin typeface="Meiryo UI" pitchFamily="50" charset="-128"/>
              <a:ea typeface="Meiryo UI" pitchFamily="50" charset="-128"/>
              <a:cs typeface="Meiryo UI" pitchFamily="50" charset="-128"/>
            </a:endParaRPr>
          </a:p>
        </p:txBody>
      </p:sp>
      <p:sp>
        <p:nvSpPr>
          <p:cNvPr id="14" name="正方形/長方形 13"/>
          <p:cNvSpPr/>
          <p:nvPr/>
        </p:nvSpPr>
        <p:spPr>
          <a:xfrm>
            <a:off x="236115" y="5385527"/>
            <a:ext cx="3934684" cy="1173026"/>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関西国際空港　水素グリッドプロジェクト</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schemeClr val="tx1"/>
                </a:solidFill>
                <a:latin typeface="Meiryo UI" pitchFamily="50" charset="-128"/>
                <a:ea typeface="Meiryo UI" pitchFamily="50" charset="-128"/>
                <a:cs typeface="Meiryo UI" pitchFamily="50" charset="-128"/>
              </a:rPr>
              <a:t>　　・燃料電池フォークリフトの貨物上屋への導入</a:t>
            </a:r>
            <a:r>
              <a:rPr lang="ja-JP" altLang="en-US" sz="1100" dirty="0">
                <a:solidFill>
                  <a:schemeClr val="tx1"/>
                </a:solidFill>
                <a:latin typeface="Meiryo UI" pitchFamily="50" charset="-128"/>
                <a:ea typeface="Meiryo UI" pitchFamily="50" charset="-128"/>
                <a:cs typeface="Meiryo UI" pitchFamily="50" charset="-128"/>
              </a:rPr>
              <a:t>や</a:t>
            </a:r>
            <a:r>
              <a:rPr lang="ja-JP" altLang="en-US" sz="1100" dirty="0" smtClean="0">
                <a:solidFill>
                  <a:schemeClr val="tx1"/>
                </a:solidFill>
                <a:latin typeface="Meiryo UI" pitchFamily="50" charset="-128"/>
                <a:ea typeface="Meiryo UI" pitchFamily="50" charset="-128"/>
                <a:cs typeface="Meiryo UI" pitchFamily="50" charset="-128"/>
              </a:rPr>
              <a:t>、水素供給施設</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等のインフラ整備（</a:t>
            </a:r>
            <a:r>
              <a:rPr lang="en-US" altLang="ja-JP" sz="1100" dirty="0" smtClean="0">
                <a:solidFill>
                  <a:schemeClr val="tx1"/>
                </a:solidFill>
                <a:latin typeface="Meiryo UI" pitchFamily="50" charset="-128"/>
                <a:ea typeface="Meiryo UI" pitchFamily="50" charset="-128"/>
                <a:cs typeface="Meiryo UI" pitchFamily="50" charset="-128"/>
              </a:rPr>
              <a:t>2014</a:t>
            </a:r>
            <a:r>
              <a:rPr lang="ja-JP" altLang="en-US" sz="1100" dirty="0">
                <a:solidFill>
                  <a:schemeClr val="tx1"/>
                </a:solidFill>
                <a:latin typeface="Meiryo UI" pitchFamily="50" charset="-128"/>
                <a:ea typeface="Meiryo UI" pitchFamily="50" charset="-128"/>
                <a:cs typeface="Meiryo UI" pitchFamily="50" charset="-128"/>
              </a:rPr>
              <a:t>年度</a:t>
            </a:r>
            <a:r>
              <a:rPr lang="ja-JP" altLang="en-US" sz="1100" dirty="0" smtClean="0">
                <a:solidFill>
                  <a:schemeClr val="tx1"/>
                </a:solidFill>
                <a:latin typeface="Meiryo UI" pitchFamily="50" charset="-128"/>
                <a:ea typeface="Meiryo UI" pitchFamily="50" charset="-128"/>
                <a:cs typeface="Meiryo UI" pitchFamily="50" charset="-128"/>
              </a:rPr>
              <a:t>～）</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・水素ステーションの整備（平成</a:t>
            </a:r>
            <a:r>
              <a:rPr lang="en-US" altLang="ja-JP" sz="1100" dirty="0" smtClean="0">
                <a:solidFill>
                  <a:schemeClr val="tx1"/>
                </a:solidFill>
                <a:latin typeface="Meiryo UI" pitchFamily="50" charset="-128"/>
                <a:ea typeface="Meiryo UI" pitchFamily="50" charset="-128"/>
                <a:cs typeface="Meiryo UI" pitchFamily="50" charset="-128"/>
              </a:rPr>
              <a:t>28</a:t>
            </a:r>
            <a:r>
              <a:rPr lang="ja-JP" altLang="en-US" sz="1100" dirty="0" smtClean="0">
                <a:solidFill>
                  <a:schemeClr val="tx1"/>
                </a:solidFill>
                <a:latin typeface="Meiryo UI" pitchFamily="50" charset="-128"/>
                <a:ea typeface="Meiryo UI" pitchFamily="50" charset="-128"/>
                <a:cs typeface="Meiryo UI" pitchFamily="50" charset="-128"/>
              </a:rPr>
              <a:t>年</a:t>
            </a:r>
            <a:r>
              <a:rPr lang="en-US" altLang="ja-JP" sz="1100" dirty="0" smtClean="0">
                <a:solidFill>
                  <a:schemeClr val="tx1"/>
                </a:solidFill>
                <a:latin typeface="Meiryo UI" pitchFamily="50" charset="-128"/>
                <a:ea typeface="Meiryo UI" pitchFamily="50" charset="-128"/>
                <a:cs typeface="Meiryo UI" pitchFamily="50" charset="-128"/>
              </a:rPr>
              <a:t>1</a:t>
            </a:r>
            <a:r>
              <a:rPr lang="ja-JP" altLang="en-US" sz="1100" dirty="0" smtClean="0">
                <a:solidFill>
                  <a:schemeClr val="tx1"/>
                </a:solidFill>
                <a:latin typeface="Meiryo UI" pitchFamily="50" charset="-128"/>
                <a:ea typeface="Meiryo UI" pitchFamily="50" charset="-128"/>
                <a:cs typeface="Meiryo UI" pitchFamily="50" charset="-128"/>
              </a:rPr>
              <a:t>月</a:t>
            </a:r>
            <a:r>
              <a:rPr lang="en-US" altLang="ja-JP" sz="1100" dirty="0" smtClean="0">
                <a:solidFill>
                  <a:schemeClr val="tx1"/>
                </a:solidFill>
                <a:latin typeface="Meiryo UI" pitchFamily="50" charset="-128"/>
                <a:ea typeface="Meiryo UI" pitchFamily="50" charset="-128"/>
                <a:cs typeface="Meiryo UI" pitchFamily="50" charset="-128"/>
              </a:rPr>
              <a:t>29</a:t>
            </a:r>
            <a:r>
              <a:rPr lang="ja-JP" altLang="en-US" sz="1100" dirty="0" smtClean="0">
                <a:solidFill>
                  <a:schemeClr val="tx1"/>
                </a:solidFill>
                <a:latin typeface="Meiryo UI" pitchFamily="50" charset="-128"/>
                <a:ea typeface="Meiryo UI" pitchFamily="50" charset="-128"/>
                <a:cs typeface="Meiryo UI" pitchFamily="50" charset="-128"/>
              </a:rPr>
              <a:t>日開所）</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・水素発電システム等、エネルギー供給に関する検討</a:t>
            </a: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5" name="角丸四角形 14"/>
          <p:cNvSpPr/>
          <p:nvPr/>
        </p:nvSpPr>
        <p:spPr>
          <a:xfrm>
            <a:off x="4408017" y="5847837"/>
            <a:ext cx="5454108" cy="95207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16" name="角丸四角形 15"/>
          <p:cNvSpPr/>
          <p:nvPr/>
        </p:nvSpPr>
        <p:spPr>
          <a:xfrm>
            <a:off x="144366" y="4176558"/>
            <a:ext cx="4011794"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schemeClr val="tx1"/>
                </a:solidFill>
                <a:latin typeface="Meiryo UI" pitchFamily="50" charset="-128"/>
                <a:ea typeface="Meiryo UI" pitchFamily="50" charset="-128"/>
                <a:cs typeface="Meiryo UI" pitchFamily="50" charset="-128"/>
              </a:rPr>
              <a:t>空港における水素エネルギーの導入促進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52693" y="537603"/>
            <a:ext cx="9804822" cy="33840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18" name="角丸四角形 17"/>
          <p:cNvSpPr/>
          <p:nvPr/>
        </p:nvSpPr>
        <p:spPr>
          <a:xfrm>
            <a:off x="138811" y="630086"/>
            <a:ext cx="4716000"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500" b="1" dirty="0" smtClean="0">
                <a:solidFill>
                  <a:prstClr val="black"/>
                </a:solidFill>
                <a:latin typeface="Meiryo UI" pitchFamily="50" charset="-128"/>
                <a:ea typeface="Meiryo UI" pitchFamily="50" charset="-128"/>
                <a:cs typeface="Meiryo UI" pitchFamily="50" charset="-128"/>
              </a:rPr>
              <a:t>燃料電池自動車の普及と水素ステーションの整備の促進</a:t>
            </a:r>
            <a:endParaRPr lang="ja-JP" altLang="en-US" sz="1500" b="1" dirty="0">
              <a:solidFill>
                <a:prstClr val="black"/>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5071011" y="599752"/>
            <a:ext cx="1821543"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128</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p>
        </p:txBody>
      </p:sp>
      <p:sp>
        <p:nvSpPr>
          <p:cNvPr id="20" name="テキスト ボックス 28"/>
          <p:cNvSpPr txBox="1">
            <a:spLocks noChangeArrowheads="1"/>
          </p:cNvSpPr>
          <p:nvPr/>
        </p:nvSpPr>
        <p:spPr bwMode="auto">
          <a:xfrm>
            <a:off x="109199" y="1058066"/>
            <a:ext cx="539084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◆大阪府・大阪市は、産学官で構成する「次世代自動車普及推進協議会」</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において、燃料電池自動車の普及及び水素ステーション整備の促進に向け、</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協議会の構成団体と協力して取り組みます。　　　　　　　　　　　　　</a:t>
            </a:r>
            <a:endParaRPr lang="en-US" altLang="ja-JP" b="0" i="0" dirty="0">
              <a:latin typeface="Meiryo UI" pitchFamily="50" charset="-128"/>
              <a:ea typeface="Meiryo UI" pitchFamily="50" charset="-128"/>
              <a:cs typeface="Meiryo UI" pitchFamily="50" charset="-128"/>
            </a:endParaRPr>
          </a:p>
        </p:txBody>
      </p:sp>
      <p:sp>
        <p:nvSpPr>
          <p:cNvPr id="22"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a:t>
            </a:r>
            <a:r>
              <a:rPr lang="ja-JP" altLang="en-US" sz="3200" dirty="0">
                <a:solidFill>
                  <a:prstClr val="white"/>
                </a:solidFill>
                <a:ea typeface="HGP創英角ｺﾞｼｯｸUB" pitchFamily="50" charset="-128"/>
                <a:cs typeface="ＭＳ Ｐゴシック" charset="-128"/>
              </a:rPr>
              <a:t>その他</a:t>
            </a:r>
            <a:r>
              <a:rPr lang="en-US" altLang="ja-JP"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「水素社会」の実現に向けた取組み</a:t>
            </a:r>
            <a:r>
              <a:rPr lang="ja-JP" altLang="en-US" sz="1400" dirty="0">
                <a:solidFill>
                  <a:prstClr val="white"/>
                </a:solidFill>
                <a:latin typeface="Calibri"/>
                <a:ea typeface="HGP創英角ｺﾞｼｯｸUB" pitchFamily="50" charset="-128"/>
                <a:cs typeface="ＭＳ Ｐゴシック" charset="-128"/>
              </a:rPr>
              <a:t>　</a:t>
            </a:r>
          </a:p>
        </p:txBody>
      </p:sp>
      <p:grpSp>
        <p:nvGrpSpPr>
          <p:cNvPr id="25" name="グループ化 24"/>
          <p:cNvGrpSpPr/>
          <p:nvPr/>
        </p:nvGrpSpPr>
        <p:grpSpPr>
          <a:xfrm>
            <a:off x="224285" y="1771385"/>
            <a:ext cx="4690679" cy="2072124"/>
            <a:chOff x="292525" y="1744089"/>
            <a:chExt cx="4690679" cy="2072124"/>
          </a:xfrm>
        </p:grpSpPr>
        <p:sp>
          <p:nvSpPr>
            <p:cNvPr id="21" name="タイトル 1"/>
            <p:cNvSpPr txBox="1">
              <a:spLocks/>
            </p:cNvSpPr>
            <p:nvPr/>
          </p:nvSpPr>
          <p:spPr bwMode="auto">
            <a:xfrm>
              <a:off x="292525" y="1744089"/>
              <a:ext cx="4562286" cy="2072124"/>
            </a:xfrm>
            <a:prstGeom prst="rect">
              <a:avLst/>
            </a:prstGeom>
            <a:solidFill>
              <a:schemeClr val="bg1"/>
            </a:solidFill>
            <a:ln w="9525">
              <a:solidFill>
                <a:srgbClr val="000000"/>
              </a:solidFill>
              <a:miter lim="800000"/>
              <a:headEnd/>
              <a:tailEnd/>
            </a:ln>
            <a:extLst/>
          </p:spPr>
          <p:txBody>
            <a:bodyPr vert="horz" wrap="square" lIns="0" tIns="36000" rIns="0" bIns="36000" numCol="1" anchor="ctr" anchorCtr="0" compatLnSpc="1">
              <a:prstTxWarp prst="textNoShape">
                <a:avLst/>
              </a:prstTxWarp>
            </a:bodyPr>
            <a:lstStyle>
              <a:lvl1pPr indent="1143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lnSpc>
                  <a:spcPts val="11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大阪府内における水素ステーションの整備目標と整備状況</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＜整備目標＞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年度から３年間で９箇所</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＜整備状況＞</a:t>
              </a:r>
              <a:endParaRPr lang="en-US" altLang="ja-JP" sz="1050" u="sng" dirty="0" smtClean="0">
                <a:latin typeface="Meiryo UI" panose="020B0604030504040204" pitchFamily="50" charset="-128"/>
                <a:ea typeface="Meiryo UI" panose="020B0604030504040204" pitchFamily="50" charset="-128"/>
                <a:cs typeface="Meiryo UI" panose="020B0604030504040204" pitchFamily="50" charset="-128"/>
              </a:endParaRPr>
            </a:p>
            <a:p>
              <a:pPr marL="528638" indent="-171450">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茨木市：大阪ガス　（北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水素ステーション）</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28638" indent="-171450">
                <a:spcBef>
                  <a:spcPts val="0"/>
                </a:spcBef>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田尻町</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：岩谷</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産業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イワタニ水素</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ステーション</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国際空港</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29200" indent="-171450">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枚方市：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ENEOS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枚方走谷水素ステーション）</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29200" indent="-171450">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茨木市：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ENEOS </a:t>
              </a:r>
              <a:r>
                <a:rPr lang="en-US" altLang="ja-JP" sz="1050" dirty="0" err="1" smtClean="0">
                  <a:latin typeface="Meiryo UI" panose="020B0604030504040204" pitchFamily="50" charset="-128"/>
                  <a:ea typeface="Meiryo UI" panose="020B0604030504040204" pitchFamily="50" charset="-128"/>
                  <a:cs typeface="Meiryo UI" panose="020B0604030504040204" pitchFamily="50" charset="-128"/>
                </a:rPr>
                <a:t>Dr.Drive</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セルフ茨木インター店）</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38163" indent="-180975">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大阪市城東区</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岩谷産業（イワタニ水素ステーション 大阪森之宮）</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38163" indent="-180975">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大阪市中央区：岩谷産業（イワタニ水素ステーション 大阪本町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pPr marL="538163" indent="-180975">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大阪市住之江区：岩谷瓦斯（イワタニ水素ステーション 大阪住之江）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498735" y="2085090"/>
              <a:ext cx="2484469" cy="602726"/>
            </a:xfrm>
            <a:prstGeom prst="rect">
              <a:avLst/>
            </a:prstGeom>
            <a:noFill/>
          </p:spPr>
          <p:txBody>
            <a:bodyPr wrap="square" lIns="0" tIns="0" rIns="0" bIns="0" rtlCol="0" anchor="ctr" anchorCtr="0">
              <a:no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国「水素・燃料電池戦略ロードマップ」</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の改訂を踏まえ、整備目標数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を</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箇所に設定</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右矢印 23"/>
            <p:cNvSpPr/>
            <p:nvPr/>
          </p:nvSpPr>
          <p:spPr>
            <a:xfrm>
              <a:off x="2428571" y="2139048"/>
              <a:ext cx="127879" cy="31754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6" name="角丸四角形 25"/>
          <p:cNvSpPr/>
          <p:nvPr/>
        </p:nvSpPr>
        <p:spPr>
          <a:xfrm>
            <a:off x="5097452" y="1988296"/>
            <a:ext cx="1386298" cy="360041"/>
          </a:xfrm>
          <a:prstGeom prst="roundRect">
            <a:avLst>
              <a:gd name="adj" fmla="val 0"/>
            </a:avLst>
          </a:prstGeom>
          <a:no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defRPr/>
            </a:pPr>
            <a:r>
              <a:rPr lang="en-US" altLang="ja-JP" sz="1100" b="1" dirty="0" smtClean="0">
                <a:solidFill>
                  <a:prstClr val="black"/>
                </a:solidFill>
                <a:latin typeface="Meiryo UI" pitchFamily="50" charset="-128"/>
                <a:ea typeface="Meiryo UI" pitchFamily="50" charset="-128"/>
                <a:cs typeface="Meiryo UI" pitchFamily="50" charset="-128"/>
              </a:rPr>
              <a:t>【</a:t>
            </a:r>
            <a:r>
              <a:rPr lang="ja-JP" altLang="en-US" sz="1100" b="1" dirty="0" smtClean="0">
                <a:solidFill>
                  <a:prstClr val="black"/>
                </a:solidFill>
                <a:latin typeface="Meiryo UI" pitchFamily="50" charset="-128"/>
                <a:ea typeface="Meiryo UI" pitchFamily="50" charset="-128"/>
                <a:cs typeface="Meiryo UI" pitchFamily="50" charset="-128"/>
              </a:rPr>
              <a:t>取組内容</a:t>
            </a:r>
            <a:r>
              <a:rPr lang="en-US" altLang="ja-JP" sz="1100" b="1" dirty="0" smtClean="0">
                <a:solidFill>
                  <a:prstClr val="black"/>
                </a:solidFill>
                <a:latin typeface="Meiryo UI" pitchFamily="50" charset="-128"/>
                <a:ea typeface="Meiryo UI" pitchFamily="50" charset="-128"/>
                <a:cs typeface="Meiryo UI" pitchFamily="50" charset="-128"/>
              </a:rPr>
              <a:t>】</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7" name="角丸四角形 26"/>
          <p:cNvSpPr/>
          <p:nvPr/>
        </p:nvSpPr>
        <p:spPr>
          <a:xfrm>
            <a:off x="5148000" y="2367088"/>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水素ステーション</a:t>
            </a:r>
            <a:endParaRPr lang="en-US" altLang="ja-JP" sz="1100" b="1" dirty="0" smtClean="0">
              <a:solidFill>
                <a:prstClr val="black"/>
              </a:solidFill>
              <a:latin typeface="Meiryo UI" pitchFamily="50" charset="-128"/>
              <a:ea typeface="Meiryo UI" pitchFamily="50" charset="-128"/>
              <a:cs typeface="Meiryo UI" pitchFamily="50" charset="-128"/>
            </a:endParaRPr>
          </a:p>
          <a:p>
            <a:pPr algn="ctr">
              <a:defRPr/>
            </a:pPr>
            <a:r>
              <a:rPr lang="ja-JP" altLang="en-US" sz="1100" b="1" dirty="0" smtClean="0">
                <a:solidFill>
                  <a:prstClr val="black"/>
                </a:solidFill>
                <a:latin typeface="Meiryo UI" pitchFamily="50" charset="-128"/>
                <a:ea typeface="Meiryo UI" pitchFamily="50" charset="-128"/>
                <a:cs typeface="Meiryo UI" pitchFamily="50" charset="-128"/>
              </a:rPr>
              <a:t>整備促進</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8" name="角丸四角形 27"/>
          <p:cNvSpPr/>
          <p:nvPr/>
        </p:nvSpPr>
        <p:spPr>
          <a:xfrm>
            <a:off x="5148000" y="2956736"/>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技術開発支援</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148000" y="3447879"/>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社会環境の醸成</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33" name="Rectangle 3"/>
          <p:cNvSpPr>
            <a:spLocks noChangeArrowheads="1"/>
          </p:cNvSpPr>
          <p:nvPr/>
        </p:nvSpPr>
        <p:spPr bwMode="auto">
          <a:xfrm>
            <a:off x="6595207" y="3379639"/>
            <a:ext cx="3273091" cy="52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139" tIns="33523" rIns="85139" bIns="33523"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水素ステーション併設の情報</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発信拠点に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おいて、水素・燃料電池工作コンクールの実施や消防・教育関係者等への水素</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認知度向上に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向けた研修会等に取組みます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3"/>
          <p:cNvSpPr>
            <a:spLocks noChangeArrowheads="1"/>
          </p:cNvSpPr>
          <p:nvPr/>
        </p:nvSpPr>
        <p:spPr bwMode="auto">
          <a:xfrm>
            <a:off x="6632462" y="2822076"/>
            <a:ext cx="3167597" cy="52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139" tIns="33523" rIns="85139" bIns="33523"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水素</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等の建設コスト低減と中小企業等</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の参入のきっかけづくりのため、事業者を対象とした水素ステーション見学会や新技術ニーズ説明会を開催します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6606843" y="2349543"/>
            <a:ext cx="3111327" cy="377586"/>
          </a:xfrm>
          <a:prstGeom prst="roundRect">
            <a:avLst>
              <a:gd name="adj" fmla="val 439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大阪府及び関係機関、府内市町村などの未利用地情報を集約し、ステーション整備事業者等へ情報提供し、府内でのステーション整備を促進します。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5913433" y="949183"/>
            <a:ext cx="3640424" cy="1138033"/>
            <a:chOff x="1544270" y="1405877"/>
            <a:chExt cx="6196082" cy="826356"/>
          </a:xfrm>
        </p:grpSpPr>
        <p:grpSp>
          <p:nvGrpSpPr>
            <p:cNvPr id="36" name="グループ化 35"/>
            <p:cNvGrpSpPr/>
            <p:nvPr/>
          </p:nvGrpSpPr>
          <p:grpSpPr>
            <a:xfrm>
              <a:off x="1544270" y="1865170"/>
              <a:ext cx="6196082" cy="367063"/>
              <a:chOff x="1546312" y="1685447"/>
              <a:chExt cx="6196082" cy="367063"/>
            </a:xfrm>
          </p:grpSpPr>
          <p:sp>
            <p:nvSpPr>
              <p:cNvPr id="40" name="上矢印 39"/>
              <p:cNvSpPr/>
              <p:nvPr/>
            </p:nvSpPr>
            <p:spPr>
              <a:xfrm>
                <a:off x="2773843" y="1695620"/>
                <a:ext cx="216026"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1" name="上矢印 40"/>
              <p:cNvSpPr/>
              <p:nvPr/>
            </p:nvSpPr>
            <p:spPr>
              <a:xfrm>
                <a:off x="6302235" y="1685447"/>
                <a:ext cx="216026"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2" name="角丸四角形 41"/>
              <p:cNvSpPr/>
              <p:nvPr/>
            </p:nvSpPr>
            <p:spPr>
              <a:xfrm>
                <a:off x="5048280" y="1823176"/>
                <a:ext cx="2694114" cy="221626"/>
              </a:xfrm>
              <a:prstGeom prst="round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1546312" y="1823176"/>
                <a:ext cx="2694114" cy="22933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上矢印 43"/>
              <p:cNvSpPr/>
              <p:nvPr/>
            </p:nvSpPr>
            <p:spPr>
              <a:xfrm rot="16200000">
                <a:off x="4546362" y="-50669"/>
                <a:ext cx="91763" cy="356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grpSp>
        <p:sp>
          <p:nvSpPr>
            <p:cNvPr id="37" name="上矢印 36"/>
            <p:cNvSpPr/>
            <p:nvPr/>
          </p:nvSpPr>
          <p:spPr>
            <a:xfrm>
              <a:off x="4469557" y="1591266"/>
              <a:ext cx="216025"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38" name="角丸四角形 37"/>
            <p:cNvSpPr/>
            <p:nvPr/>
          </p:nvSpPr>
          <p:spPr>
            <a:xfrm>
              <a:off x="1962878" y="1405877"/>
              <a:ext cx="5156124" cy="400612"/>
            </a:xfrm>
            <a:prstGeom prst="round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大阪次世代自動車普及推進協議会</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（自動車メーカー、充電・水素インフラ関係企業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や大学・行政機関等）</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円/楕円 44"/>
          <p:cNvSpPr/>
          <p:nvPr/>
        </p:nvSpPr>
        <p:spPr>
          <a:xfrm>
            <a:off x="9377255" y="-2729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39</a:t>
            </a:r>
            <a:endParaRPr lang="ja-JP" altLang="en-US" b="1" dirty="0">
              <a:solidFill>
                <a:prstClr val="white"/>
              </a:solidFill>
            </a:endParaRPr>
          </a:p>
        </p:txBody>
      </p:sp>
      <p:sp>
        <p:nvSpPr>
          <p:cNvPr id="46" name="正方形/長方形 45"/>
          <p:cNvSpPr/>
          <p:nvPr/>
        </p:nvSpPr>
        <p:spPr>
          <a:xfrm>
            <a:off x="4566454" y="5581232"/>
            <a:ext cx="1871216"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産業車両用水素インフラ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7" name="Picture 2" descr="C:\Users\ShimaguchiS\AppData\Local\Microsoft\Windows\Temporary Internet Files\Content.Outlook\ONLP7RQS\関空FCFLディスペンサー写真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096" y="4563275"/>
            <a:ext cx="1334472" cy="100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08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テキスト ボックス 103"/>
          <p:cNvSpPr txBox="1"/>
          <p:nvPr/>
        </p:nvSpPr>
        <p:spPr>
          <a:xfrm>
            <a:off x="4228199" y="4962654"/>
            <a:ext cx="1660905" cy="338554"/>
          </a:xfrm>
          <a:prstGeom prst="rect">
            <a:avLst/>
          </a:prstGeom>
          <a:noFill/>
        </p:spPr>
        <p:txBody>
          <a:bodyPr wrap="square" rtlCol="0">
            <a:spAutoFit/>
          </a:bodyPr>
          <a:lstStyle/>
          <a:p>
            <a:r>
              <a:rPr lang="ja-JP" altLang="en-US" sz="1600" b="1" dirty="0" smtClean="0">
                <a:latin typeface="Meiryo UI" pitchFamily="50" charset="-128"/>
                <a:ea typeface="Meiryo UI" pitchFamily="50" charset="-128"/>
                <a:cs typeface="Meiryo UI" pitchFamily="50" charset="-128"/>
              </a:rPr>
              <a:t>連携　　　協力</a:t>
            </a:r>
            <a:endParaRPr lang="ja-JP" altLang="en-US" sz="1600" b="1" dirty="0">
              <a:latin typeface="Meiryo UI" pitchFamily="50" charset="-128"/>
              <a:ea typeface="Meiryo UI" pitchFamily="50" charset="-128"/>
              <a:cs typeface="Meiryo UI" pitchFamily="50" charset="-128"/>
            </a:endParaRPr>
          </a:p>
        </p:txBody>
      </p:sp>
      <p:sp>
        <p:nvSpPr>
          <p:cNvPr id="96" name="円/楕円 95"/>
          <p:cNvSpPr/>
          <p:nvPr/>
        </p:nvSpPr>
        <p:spPr>
          <a:xfrm>
            <a:off x="457021" y="5013175"/>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7" name="円/楕円 96"/>
          <p:cNvSpPr/>
          <p:nvPr/>
        </p:nvSpPr>
        <p:spPr>
          <a:xfrm>
            <a:off x="509908" y="2924943"/>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5" name="円/楕円 94"/>
          <p:cNvSpPr/>
          <p:nvPr/>
        </p:nvSpPr>
        <p:spPr>
          <a:xfrm>
            <a:off x="7211051" y="494464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8" name="円/楕円 97"/>
          <p:cNvSpPr/>
          <p:nvPr/>
        </p:nvSpPr>
        <p:spPr>
          <a:xfrm>
            <a:off x="3777797" y="2282689"/>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2" name="円/楕円 91"/>
          <p:cNvSpPr/>
          <p:nvPr/>
        </p:nvSpPr>
        <p:spPr>
          <a:xfrm>
            <a:off x="7237544" y="273886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プランの効果的</a:t>
            </a:r>
            <a:r>
              <a:rPr lang="ja-JP" altLang="en-US" sz="3200" dirty="0">
                <a:solidFill>
                  <a:schemeClr val="bg1"/>
                </a:solidFill>
                <a:ea typeface="HGP創英角ｺﾞｼｯｸUB" pitchFamily="50" charset="-128"/>
                <a:cs typeface="ＭＳ Ｐゴシック" charset="-128"/>
              </a:rPr>
              <a:t>な</a:t>
            </a:r>
            <a:r>
              <a:rPr lang="ja-JP" altLang="en-US" sz="3200" dirty="0" smtClean="0">
                <a:solidFill>
                  <a:schemeClr val="bg1"/>
                </a:solidFill>
                <a:ea typeface="HGP創英角ｺﾞｼｯｸUB" pitchFamily="50" charset="-128"/>
                <a:cs typeface="ＭＳ Ｐゴシック" charset="-128"/>
              </a:rPr>
              <a:t>推進　</a:t>
            </a:r>
            <a:endParaRPr lang="ja-JP" sz="3600" dirty="0">
              <a:solidFill>
                <a:schemeClr val="bg1"/>
              </a:solidFill>
              <a:ea typeface="HGP創英角ｺﾞｼｯｸUB" pitchFamily="50" charset="-128"/>
              <a:cs typeface="ＭＳ Ｐゴシック" charset="-128"/>
            </a:endParaRPr>
          </a:p>
        </p:txBody>
      </p:sp>
      <p:sp>
        <p:nvSpPr>
          <p:cNvPr id="30" name="円/楕円 29"/>
          <p:cNvSpPr/>
          <p:nvPr/>
        </p:nvSpPr>
        <p:spPr>
          <a:xfrm>
            <a:off x="9400878" y="17328"/>
            <a:ext cx="421772"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４</a:t>
            </a:r>
            <a:endParaRPr kumimoji="1" lang="ja-JP" altLang="en-US" b="1" dirty="0"/>
          </a:p>
        </p:txBody>
      </p:sp>
      <p:sp>
        <p:nvSpPr>
          <p:cNvPr id="24" name="円/楕円 23"/>
          <p:cNvSpPr/>
          <p:nvPr/>
        </p:nvSpPr>
        <p:spPr>
          <a:xfrm>
            <a:off x="2581110" y="5616550"/>
            <a:ext cx="4820162" cy="9087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3335192" y="5447273"/>
            <a:ext cx="316835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1600" b="1" dirty="0" smtClean="0">
                <a:latin typeface="Meiryo UI" pitchFamily="50" charset="-128"/>
                <a:ea typeface="Meiryo UI" pitchFamily="50" charset="-128"/>
                <a:cs typeface="Meiryo UI" pitchFamily="50" charset="-128"/>
              </a:rPr>
              <a:t>おおさかスマートエネルギーセンター</a:t>
            </a:r>
            <a:endParaRPr lang="ja-JP" altLang="ja-JP" sz="1600" b="1" dirty="0">
              <a:latin typeface="Meiryo UI" pitchFamily="50" charset="-128"/>
              <a:ea typeface="Meiryo UI" pitchFamily="50" charset="-128"/>
              <a:cs typeface="Meiryo UI" pitchFamily="50" charset="-128"/>
            </a:endParaRPr>
          </a:p>
        </p:txBody>
      </p:sp>
      <p:sp>
        <p:nvSpPr>
          <p:cNvPr id="26" name="テキスト ボックス 25"/>
          <p:cNvSpPr txBox="1"/>
          <p:nvPr/>
        </p:nvSpPr>
        <p:spPr>
          <a:xfrm>
            <a:off x="3008784" y="5874934"/>
            <a:ext cx="4228760" cy="461665"/>
          </a:xfrm>
          <a:prstGeom prst="rect">
            <a:avLst/>
          </a:prstGeom>
          <a:noFill/>
        </p:spPr>
        <p:txBody>
          <a:bodyPr wrap="square" rtlCol="0">
            <a:spAutoFit/>
          </a:bodyPr>
          <a:lstStyle/>
          <a:p>
            <a:r>
              <a:rPr lang="ja-JP" altLang="en-US" sz="1200" dirty="0" smtClean="0">
                <a:latin typeface="Meiryo UI" pitchFamily="50" charset="-128"/>
                <a:ea typeface="Meiryo UI" pitchFamily="50" charset="-128"/>
                <a:cs typeface="Meiryo UI" pitchFamily="50" charset="-128"/>
              </a:rPr>
              <a:t>府･市、エネルギー</a:t>
            </a:r>
            <a:r>
              <a:rPr lang="ja-JP" altLang="en-US" sz="1200" dirty="0">
                <a:latin typeface="Meiryo UI" pitchFamily="50" charset="-128"/>
                <a:ea typeface="Meiryo UI" pitchFamily="50" charset="-128"/>
                <a:cs typeface="Meiryo UI" pitchFamily="50" charset="-128"/>
              </a:rPr>
              <a:t>供給</a:t>
            </a:r>
            <a:r>
              <a:rPr lang="ja-JP" altLang="en-US" sz="1200" dirty="0" smtClean="0">
                <a:latin typeface="Meiryo UI" pitchFamily="50" charset="-128"/>
                <a:ea typeface="Meiryo UI" pitchFamily="50" charset="-128"/>
                <a:cs typeface="Meiryo UI" pitchFamily="50" charset="-128"/>
              </a:rPr>
              <a:t>事業者が共同して、再生可能エネルギーや省エネの普及促進など、様々なエネルギー関連施策・事業を展開</a:t>
            </a:r>
            <a:endParaRPr lang="en-US" altLang="ja-JP" sz="1200" dirty="0" smtClean="0">
              <a:latin typeface="Meiryo UI" pitchFamily="50" charset="-128"/>
              <a:ea typeface="Meiryo UI" pitchFamily="50" charset="-128"/>
              <a:cs typeface="Meiryo UI" pitchFamily="50" charset="-128"/>
            </a:endParaRPr>
          </a:p>
        </p:txBody>
      </p:sp>
      <p:cxnSp>
        <p:nvCxnSpPr>
          <p:cNvPr id="5" name="直線コネクタ 4"/>
          <p:cNvCxnSpPr>
            <a:stCxn id="14" idx="4"/>
            <a:endCxn id="20" idx="0"/>
          </p:cNvCxnSpPr>
          <p:nvPr/>
        </p:nvCxnSpPr>
        <p:spPr>
          <a:xfrm>
            <a:off x="4917367" y="2564904"/>
            <a:ext cx="2001" cy="857157"/>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9" idx="3"/>
            <a:endCxn id="20" idx="7"/>
          </p:cNvCxnSpPr>
          <p:nvPr/>
        </p:nvCxnSpPr>
        <p:spPr>
          <a:xfrm flipH="1">
            <a:off x="6572765" y="2917078"/>
            <a:ext cx="1276573" cy="706360"/>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7613575" y="2486838"/>
            <a:ext cx="1609888"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chemeClr val="tx1"/>
                </a:solidFill>
                <a:latin typeface="Meiryo UI" pitchFamily="50" charset="-128"/>
                <a:ea typeface="Meiryo UI" pitchFamily="50" charset="-128"/>
                <a:cs typeface="Meiryo UI" pitchFamily="50" charset="-128"/>
              </a:rPr>
              <a:t>エネルギー</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latin typeface="Meiryo UI" pitchFamily="50" charset="-128"/>
                <a:ea typeface="Meiryo UI" pitchFamily="50" charset="-128"/>
                <a:cs typeface="Meiryo UI" pitchFamily="50" charset="-128"/>
              </a:rPr>
              <a:t>供給事</a:t>
            </a:r>
            <a:r>
              <a:rPr lang="ja-JP" altLang="en-US" sz="1400" dirty="0">
                <a:latin typeface="Meiryo UI" pitchFamily="50" charset="-128"/>
                <a:ea typeface="Meiryo UI" pitchFamily="50" charset="-128"/>
                <a:cs typeface="Meiryo UI" pitchFamily="50" charset="-128"/>
              </a:rPr>
              <a:t>業者</a:t>
            </a:r>
            <a:endParaRPr kumimoji="1" lang="ja-JP" altLang="en-US" sz="1400" dirty="0">
              <a:latin typeface="Meiryo UI" pitchFamily="50" charset="-128"/>
              <a:ea typeface="Meiryo UI" pitchFamily="50" charset="-128"/>
              <a:cs typeface="Meiryo UI" pitchFamily="50" charset="-128"/>
            </a:endParaRPr>
          </a:p>
        </p:txBody>
      </p:sp>
      <p:cxnSp>
        <p:nvCxnSpPr>
          <p:cNvPr id="25" name="直線コネクタ 24"/>
          <p:cNvCxnSpPr>
            <a:stCxn id="20" idx="5"/>
          </p:cNvCxnSpPr>
          <p:nvPr/>
        </p:nvCxnSpPr>
        <p:spPr>
          <a:xfrm>
            <a:off x="6572765" y="4595774"/>
            <a:ext cx="1121455" cy="325711"/>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7" idx="5"/>
            <a:endCxn id="20" idx="1"/>
          </p:cNvCxnSpPr>
          <p:nvPr/>
        </p:nvCxnSpPr>
        <p:spPr>
          <a:xfrm>
            <a:off x="2209434" y="3165303"/>
            <a:ext cx="1056536" cy="458135"/>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18" idx="7"/>
            <a:endCxn id="20" idx="3"/>
          </p:cNvCxnSpPr>
          <p:nvPr/>
        </p:nvCxnSpPr>
        <p:spPr>
          <a:xfrm flipV="1">
            <a:off x="2076325" y="4595774"/>
            <a:ext cx="1189645" cy="246499"/>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20" idx="4"/>
            <a:endCxn id="33" idx="0"/>
          </p:cNvCxnSpPr>
          <p:nvPr/>
        </p:nvCxnSpPr>
        <p:spPr>
          <a:xfrm>
            <a:off x="4919368" y="4797151"/>
            <a:ext cx="0" cy="650122"/>
          </a:xfrm>
          <a:prstGeom prst="line">
            <a:avLst/>
          </a:prstGeom>
          <a:ln w="1016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2581110" y="3422061"/>
            <a:ext cx="4676515" cy="137509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3080792" y="3666509"/>
            <a:ext cx="367240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b="1" dirty="0" smtClean="0">
                <a:latin typeface="Meiryo UI" pitchFamily="50" charset="-128"/>
                <a:ea typeface="Meiryo UI" pitchFamily="50" charset="-128"/>
                <a:cs typeface="Meiryo UI" pitchFamily="50" charset="-128"/>
              </a:rPr>
              <a:t>おおさかスマートエネルギー協議会</a:t>
            </a:r>
            <a:endParaRPr lang="ja-JP" altLang="ja-JP" b="1"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3265970" y="4048025"/>
            <a:ext cx="3559238" cy="533102"/>
          </a:xfrm>
          <a:prstGeom prst="bracketPair">
            <a:avLst>
              <a:gd name="adj" fmla="val 23171"/>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本プランを踏まえ、各主体が情報の共有を図り、意見交換を行うことにより、それぞれの取組みを促進</a:t>
            </a:r>
            <a:endParaRPr lang="ja-JP" altLang="ja-JP" sz="1200" dirty="0">
              <a:latin typeface="Meiryo UI" pitchFamily="50" charset="-128"/>
              <a:ea typeface="Meiryo UI" pitchFamily="50" charset="-128"/>
              <a:cs typeface="Meiryo UI" pitchFamily="50" charset="-128"/>
            </a:endParaRPr>
          </a:p>
        </p:txBody>
      </p:sp>
      <p:sp>
        <p:nvSpPr>
          <p:cNvPr id="16" name="円/楕円 15"/>
          <p:cNvSpPr/>
          <p:nvPr/>
        </p:nvSpPr>
        <p:spPr>
          <a:xfrm>
            <a:off x="7600323" y="4703258"/>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市町村</a:t>
            </a:r>
            <a:endParaRPr kumimoji="1" lang="ja-JP" altLang="en-US" sz="1400" dirty="0">
              <a:latin typeface="Meiryo UI" pitchFamily="50" charset="-128"/>
              <a:ea typeface="Meiryo UI" pitchFamily="50" charset="-128"/>
              <a:cs typeface="Meiryo UI" pitchFamily="50" charset="-128"/>
            </a:endParaRPr>
          </a:p>
        </p:txBody>
      </p:sp>
      <p:sp>
        <p:nvSpPr>
          <p:cNvPr id="14" name="円/楕円 13"/>
          <p:cNvSpPr/>
          <p:nvPr/>
        </p:nvSpPr>
        <p:spPr>
          <a:xfrm>
            <a:off x="4143109" y="2060848"/>
            <a:ext cx="1548516" cy="50405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住民</a:t>
            </a:r>
            <a:endParaRPr kumimoji="1" lang="ja-JP" altLang="en-US" sz="1400" dirty="0">
              <a:latin typeface="Meiryo UI" pitchFamily="50" charset="-128"/>
              <a:ea typeface="Meiryo UI" pitchFamily="50" charset="-128"/>
              <a:cs typeface="Meiryo UI" pitchFamily="50" charset="-128"/>
            </a:endParaRPr>
          </a:p>
        </p:txBody>
      </p:sp>
      <p:sp>
        <p:nvSpPr>
          <p:cNvPr id="17" name="円/楕円 16"/>
          <p:cNvSpPr/>
          <p:nvPr/>
        </p:nvSpPr>
        <p:spPr>
          <a:xfrm>
            <a:off x="824772" y="2735063"/>
            <a:ext cx="1622233"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民間事業者</a:t>
            </a:r>
            <a:endParaRPr kumimoji="1" lang="ja-JP" altLang="en-US" sz="1400" dirty="0">
              <a:latin typeface="Meiryo UI" pitchFamily="50" charset="-128"/>
              <a:ea typeface="Meiryo UI" pitchFamily="50" charset="-128"/>
              <a:cs typeface="Meiryo UI" pitchFamily="50" charset="-128"/>
            </a:endParaRPr>
          </a:p>
        </p:txBody>
      </p:sp>
      <p:sp>
        <p:nvSpPr>
          <p:cNvPr id="18" name="円/楕円 17"/>
          <p:cNvSpPr/>
          <p:nvPr/>
        </p:nvSpPr>
        <p:spPr>
          <a:xfrm>
            <a:off x="818687" y="4768456"/>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各種団体</a:t>
            </a:r>
            <a:endParaRPr kumimoji="1" lang="ja-JP" altLang="en-US" sz="1400" dirty="0">
              <a:latin typeface="Meiryo UI" pitchFamily="50" charset="-128"/>
              <a:ea typeface="Meiryo UI" pitchFamily="50" charset="-128"/>
              <a:cs typeface="Meiryo UI" pitchFamily="50" charset="-128"/>
            </a:endParaRPr>
          </a:p>
        </p:txBody>
      </p:sp>
      <p:sp>
        <p:nvSpPr>
          <p:cNvPr id="93" name="テキスト ボックス 92"/>
          <p:cNvSpPr txBox="1"/>
          <p:nvPr/>
        </p:nvSpPr>
        <p:spPr>
          <a:xfrm>
            <a:off x="7613575" y="2967334"/>
            <a:ext cx="169712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エネルギー需給に関する情報提供　など</a:t>
            </a:r>
            <a:endParaRPr lang="ja-JP" altLang="ja-JP" sz="1200" dirty="0">
              <a:latin typeface="Meiryo UI" pitchFamily="50" charset="-128"/>
              <a:ea typeface="Meiryo UI" pitchFamily="50" charset="-128"/>
              <a:cs typeface="Meiryo UI" pitchFamily="50" charset="-128"/>
            </a:endParaRPr>
          </a:p>
        </p:txBody>
      </p:sp>
      <p:sp>
        <p:nvSpPr>
          <p:cNvPr id="99" name="テキスト ボックス 98"/>
          <p:cNvSpPr txBox="1"/>
          <p:nvPr/>
        </p:nvSpPr>
        <p:spPr>
          <a:xfrm>
            <a:off x="7526340" y="5190881"/>
            <a:ext cx="1784358"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地域に密着したエネルギー施策・事業の展開　など</a:t>
            </a:r>
            <a:endParaRPr lang="ja-JP" altLang="ja-JP" sz="1200" dirty="0">
              <a:latin typeface="Meiryo UI" pitchFamily="50" charset="-128"/>
              <a:ea typeface="Meiryo UI" pitchFamily="50" charset="-128"/>
              <a:cs typeface="Meiryo UI" pitchFamily="50" charset="-128"/>
            </a:endParaRPr>
          </a:p>
        </p:txBody>
      </p:sp>
      <p:sp>
        <p:nvSpPr>
          <p:cNvPr id="100" name="テキスト ボックス 99"/>
          <p:cNvSpPr txBox="1"/>
          <p:nvPr/>
        </p:nvSpPr>
        <p:spPr>
          <a:xfrm>
            <a:off x="4088904" y="2575937"/>
            <a:ext cx="1784358"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省エネ行動　の実践　など</a:t>
            </a:r>
            <a:endParaRPr lang="ja-JP" altLang="ja-JP"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854475" y="3212975"/>
            <a:ext cx="165025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エネルギーの効率的な利用　など</a:t>
            </a:r>
            <a:endParaRPr lang="ja-JP" altLang="ja-JP" sz="1200" dirty="0">
              <a:latin typeface="Meiryo UI" pitchFamily="50" charset="-128"/>
              <a:ea typeface="Meiryo UI" pitchFamily="50" charset="-128"/>
              <a:cs typeface="Meiryo UI" pitchFamily="50" charset="-128"/>
            </a:endParaRPr>
          </a:p>
        </p:txBody>
      </p:sp>
      <p:sp>
        <p:nvSpPr>
          <p:cNvPr id="103" name="テキスト ボックス 102"/>
          <p:cNvSpPr txBox="1"/>
          <p:nvPr/>
        </p:nvSpPr>
        <p:spPr>
          <a:xfrm>
            <a:off x="760964" y="5301207"/>
            <a:ext cx="1686041"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会員への情報提供</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など</a:t>
            </a:r>
            <a:endParaRPr lang="ja-JP" altLang="ja-JP" sz="1200" dirty="0">
              <a:latin typeface="Meiryo UI" pitchFamily="50" charset="-128"/>
              <a:ea typeface="Meiryo UI" pitchFamily="50" charset="-128"/>
              <a:cs typeface="Meiryo UI" pitchFamily="50" charset="-128"/>
            </a:endParaRPr>
          </a:p>
        </p:txBody>
      </p:sp>
      <p:sp>
        <p:nvSpPr>
          <p:cNvPr id="35" name="角丸四角形 34"/>
          <p:cNvSpPr/>
          <p:nvPr/>
        </p:nvSpPr>
        <p:spPr>
          <a:xfrm>
            <a:off x="200472" y="620688"/>
            <a:ext cx="9505056"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36" name="角丸四角形 35"/>
          <p:cNvSpPr/>
          <p:nvPr/>
        </p:nvSpPr>
        <p:spPr>
          <a:xfrm>
            <a:off x="416496" y="764704"/>
            <a:ext cx="8984382" cy="864095"/>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schemeClr val="tx1"/>
                </a:solidFill>
                <a:latin typeface="Meiryo UI" pitchFamily="50" charset="-128"/>
                <a:ea typeface="Meiryo UI" pitchFamily="50" charset="-128"/>
                <a:cs typeface="Meiryo UI" pitchFamily="50" charset="-128"/>
              </a:rPr>
              <a:t>　府域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市域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におけるエネルギー</a:t>
            </a:r>
            <a:r>
              <a:rPr lang="ja-JP" altLang="en-US" sz="1600" b="1" dirty="0">
                <a:solidFill>
                  <a:schemeClr val="tx1"/>
                </a:solidFill>
                <a:latin typeface="Meiryo UI" pitchFamily="50" charset="-128"/>
                <a:ea typeface="Meiryo UI" pitchFamily="50" charset="-128"/>
                <a:cs typeface="Meiryo UI" pitchFamily="50" charset="-128"/>
              </a:rPr>
              <a:t>政策</a:t>
            </a:r>
            <a:r>
              <a:rPr lang="ja-JP" altLang="en-US" sz="1600" b="1" dirty="0" smtClean="0">
                <a:solidFill>
                  <a:schemeClr val="tx1"/>
                </a:solidFill>
                <a:latin typeface="Meiryo UI" pitchFamily="50" charset="-128"/>
                <a:ea typeface="Meiryo UI" pitchFamily="50" charset="-128"/>
                <a:cs typeface="Meiryo UI" pitchFamily="50" charset="-128"/>
              </a:rPr>
              <a:t>を効果的に推進するため、住民･民間事業者･エネルギー供給事業者等、あらゆる関係者と情報を共有しつつ、意見交換を重ねながら、地域におけるエネルギー問題の解決に向けた施策･事業を検討し取組みを進めます。</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15221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プランの効果的な推進</a:t>
            </a:r>
            <a:endParaRPr lang="ja-JP" altLang="en-US" sz="3600" dirty="0">
              <a:solidFill>
                <a:prstClr val="white"/>
              </a:solidFill>
              <a:ea typeface="HGP創英角ｺﾞｼｯｸUB" pitchFamily="50" charset="-128"/>
              <a:cs typeface="ＭＳ Ｐゴシック" charset="-128"/>
            </a:endParaRPr>
          </a:p>
        </p:txBody>
      </p:sp>
      <p:sp>
        <p:nvSpPr>
          <p:cNvPr id="93" name="角丸四角形 92"/>
          <p:cNvSpPr/>
          <p:nvPr/>
        </p:nvSpPr>
        <p:spPr>
          <a:xfrm>
            <a:off x="137344" y="620688"/>
            <a:ext cx="4671640" cy="6048672"/>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4" name="角丸四角形 93"/>
          <p:cNvSpPr/>
          <p:nvPr/>
        </p:nvSpPr>
        <p:spPr>
          <a:xfrm>
            <a:off x="5025008" y="620688"/>
            <a:ext cx="4729199" cy="6048672"/>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7" name="テキスト ボックス 96"/>
          <p:cNvSpPr txBox="1"/>
          <p:nvPr/>
        </p:nvSpPr>
        <p:spPr>
          <a:xfrm>
            <a:off x="203586" y="1544375"/>
            <a:ext cx="4454830"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◆府民、民間事業者、市町村、エネルギー供給事業者等の関係者が情報を共有しつつ、地域のエネルギー問題を協議し、問題解決に向けた取組みを推進します。</a:t>
            </a:r>
            <a:endParaRPr lang="ja-JP" altLang="en-US" sz="1300" dirty="0">
              <a:latin typeface="Meiryo UI" pitchFamily="50" charset="-128"/>
              <a:ea typeface="Meiryo UI" pitchFamily="50" charset="-128"/>
              <a:cs typeface="Meiryo UI" pitchFamily="50" charset="-128"/>
            </a:endParaRPr>
          </a:p>
        </p:txBody>
      </p:sp>
      <p:sp>
        <p:nvSpPr>
          <p:cNvPr id="98" name="テキスト ボックス 97"/>
          <p:cNvSpPr txBox="1"/>
          <p:nvPr/>
        </p:nvSpPr>
        <p:spPr>
          <a:xfrm>
            <a:off x="274386" y="3735072"/>
            <a:ext cx="4753490" cy="89255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○参加団体：府民団体、事業者団体、エネルギー供給事</a:t>
            </a:r>
            <a:r>
              <a:rPr lang="ja-JP" altLang="en-US" sz="1300" dirty="0">
                <a:latin typeface="Meiryo UI" pitchFamily="50" charset="-128"/>
                <a:ea typeface="Meiryo UI" pitchFamily="50" charset="-128"/>
                <a:cs typeface="Meiryo UI" pitchFamily="50" charset="-128"/>
              </a:rPr>
              <a:t>業者</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市町村等</a:t>
            </a:r>
          </a:p>
          <a:p>
            <a:pPr marL="87313" indent="-87313"/>
            <a:r>
              <a:rPr lang="ja-JP" altLang="en-US" sz="1300" dirty="0" smtClean="0">
                <a:latin typeface="Meiryo UI" pitchFamily="50" charset="-128"/>
                <a:ea typeface="Meiryo UI" pitchFamily="50" charset="-128"/>
                <a:cs typeface="Meiryo UI" pitchFamily="50" charset="-128"/>
              </a:rPr>
              <a:t>○開催予定回数：</a:t>
            </a:r>
            <a:r>
              <a:rPr lang="en-US" altLang="ja-JP" sz="1300" dirty="0">
                <a:latin typeface="Meiryo UI" pitchFamily="50" charset="-128"/>
                <a:ea typeface="Meiryo UI" pitchFamily="50" charset="-128"/>
                <a:cs typeface="Meiryo UI" pitchFamily="50" charset="-128"/>
              </a:rPr>
              <a:t>18</a:t>
            </a:r>
            <a:r>
              <a:rPr lang="ja-JP" altLang="en-US" sz="1300" dirty="0" smtClean="0">
                <a:latin typeface="Meiryo UI" pitchFamily="50" charset="-128"/>
                <a:ea typeface="Meiryo UI" pitchFamily="50" charset="-128"/>
                <a:cs typeface="Meiryo UI" pitchFamily="50" charset="-128"/>
              </a:rPr>
              <a:t>回程度</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協議内容</a:t>
            </a:r>
          </a:p>
        </p:txBody>
      </p:sp>
      <p:sp>
        <p:nvSpPr>
          <p:cNvPr id="100" name="テキスト ボックス 99"/>
          <p:cNvSpPr txBox="1"/>
          <p:nvPr/>
        </p:nvSpPr>
        <p:spPr>
          <a:xfrm>
            <a:off x="5885230" y="1181383"/>
            <a:ext cx="3820040" cy="553998"/>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府市共同事業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おおさかスマートエネルギーセンター事業）</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予算</a:t>
            </a:r>
            <a:r>
              <a:rPr lang="en-US" altLang="ja-JP" sz="1200" dirty="0" smtClean="0">
                <a:latin typeface="Meiryo UI" pitchFamily="50" charset="-128"/>
                <a:ea typeface="Meiryo UI" pitchFamily="50" charset="-128"/>
                <a:cs typeface="Meiryo UI" pitchFamily="50" charset="-128"/>
              </a:rPr>
              <a:t>5,094</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（共通事務費</a:t>
            </a:r>
            <a:r>
              <a:rPr lang="en-US" altLang="ja-JP" sz="1200" dirty="0" smtClean="0">
                <a:latin typeface="Meiryo UI" pitchFamily="50" charset="-128"/>
                <a:ea typeface="Meiryo UI" pitchFamily="50" charset="-128"/>
                <a:cs typeface="Meiryo UI" pitchFamily="50" charset="-128"/>
              </a:rPr>
              <a:t>3,406</a:t>
            </a:r>
            <a:r>
              <a:rPr lang="ja-JP" altLang="en-US" sz="1200" dirty="0" smtClean="0">
                <a:latin typeface="Meiryo UI" pitchFamily="50" charset="-128"/>
                <a:ea typeface="Meiryo UI" pitchFamily="50" charset="-128"/>
                <a:cs typeface="Meiryo UI" pitchFamily="50" charset="-128"/>
              </a:rPr>
              <a:t>千円、各事業費</a:t>
            </a:r>
            <a:r>
              <a:rPr lang="en-US" altLang="ja-JP" sz="1200" dirty="0" smtClean="0">
                <a:latin typeface="Meiryo UI" pitchFamily="50" charset="-128"/>
                <a:ea typeface="Meiryo UI" pitchFamily="50" charset="-128"/>
                <a:cs typeface="Meiryo UI" pitchFamily="50" charset="-128"/>
              </a:rPr>
              <a:t>1,688</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5185643" y="1775051"/>
            <a:ext cx="4303861" cy="892552"/>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◆大阪府・</a:t>
            </a:r>
            <a:r>
              <a:rPr lang="ja-JP" altLang="en-US" sz="1300" dirty="0" smtClean="0">
                <a:latin typeface="Meiryo UI" pitchFamily="50" charset="-128"/>
                <a:ea typeface="Meiryo UI" pitchFamily="50" charset="-128"/>
                <a:cs typeface="Meiryo UI" pitchFamily="50" charset="-128"/>
              </a:rPr>
              <a:t>大阪市が共同で設置した「おおさかスマートエネルギーセンター」では、府民からの相談にワンストップで対応し、中小事業者のサポートや民間事業者のマッチングなど、様々な事業を展開します。</a:t>
            </a:r>
            <a:endParaRPr lang="ja-JP" altLang="en-US" sz="1300" dirty="0">
              <a:latin typeface="Meiryo UI" pitchFamily="50" charset="-128"/>
              <a:ea typeface="Meiryo UI" pitchFamily="50" charset="-128"/>
              <a:cs typeface="Meiryo UI" pitchFamily="50" charset="-128"/>
            </a:endParaRPr>
          </a:p>
        </p:txBody>
      </p:sp>
      <p:sp>
        <p:nvSpPr>
          <p:cNvPr id="102" name="テキスト ボックス 101"/>
          <p:cNvSpPr txBox="1"/>
          <p:nvPr/>
        </p:nvSpPr>
        <p:spPr>
          <a:xfrm>
            <a:off x="4997297" y="2663606"/>
            <a:ext cx="4489189" cy="4016484"/>
          </a:xfrm>
          <a:prstGeom prst="rect">
            <a:avLst/>
          </a:prstGeom>
          <a:noFill/>
        </p:spPr>
        <p:txBody>
          <a:bodyPr wrap="square" rtlCol="0">
            <a:spAutoFit/>
          </a:bodyPr>
          <a:lstStyle/>
          <a:p>
            <a:pPr marL="87313" indent="-87313">
              <a:lnSpc>
                <a:spcPts val="1800"/>
              </a:lnSpc>
            </a:pP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事業内容　</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詳細については後述します。）</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・創エネ、蓄エネ、省エネ対策の相談･アドバイス・・・・・・</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・国等が実施する各種制度等の周知･</a:t>
            </a:r>
            <a:r>
              <a:rPr lang="en-US" altLang="ja-JP" sz="1300" dirty="0">
                <a:latin typeface="Meiryo UI" pitchFamily="50" charset="-128"/>
                <a:ea typeface="Meiryo UI" pitchFamily="50" charset="-128"/>
                <a:cs typeface="Meiryo UI" pitchFamily="50" charset="-128"/>
              </a:rPr>
              <a:t>PR</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・ＺＥＨ（ゼッチ）普及啓発事業･・・・・・・・・・・・・・・・・・</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・太陽光パネル設置普及啓発事業・・・・・・・・・・・・・・・</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・低利ソーラークレジット事業・・・・・・・・・・・・・・・・・・・・・</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・大阪府住宅用</a:t>
            </a:r>
            <a:r>
              <a:rPr lang="ja-JP" altLang="en-US" sz="1300" dirty="0">
                <a:latin typeface="Meiryo UI" pitchFamily="50" charset="-128"/>
                <a:ea typeface="Meiryo UI" pitchFamily="50" charset="-128"/>
                <a:cs typeface="Meiryo UI" pitchFamily="50" charset="-128"/>
              </a:rPr>
              <a:t>太陽光発電シミュレーションシステム</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100" dirty="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                     </a:t>
            </a:r>
            <a:r>
              <a:rPr lang="ja-JP" altLang="en-US" sz="1100" dirty="0" err="1" smtClean="0">
                <a:latin typeface="Meiryo UI" pitchFamily="50" charset="-128"/>
                <a:ea typeface="Meiryo UI" pitchFamily="50" charset="-128"/>
                <a:cs typeface="Meiryo UI" pitchFamily="50" charset="-128"/>
              </a:rPr>
              <a:t>ー</a:t>
            </a:r>
            <a:r>
              <a:rPr lang="ja-JP" altLang="en-US" sz="1100" dirty="0">
                <a:latin typeface="Meiryo UI" pitchFamily="50" charset="-128"/>
                <a:ea typeface="Meiryo UI" pitchFamily="50" charset="-128"/>
                <a:cs typeface="Meiryo UI" pitchFamily="50" charset="-128"/>
              </a:rPr>
              <a:t>環境にもおとくや</a:t>
            </a:r>
            <a:r>
              <a:rPr lang="ja-JP" altLang="en-US" sz="1100" dirty="0" err="1">
                <a:latin typeface="Meiryo UI" pitchFamily="50" charset="-128"/>
                <a:ea typeface="Meiryo UI" pitchFamily="50" charset="-128"/>
                <a:cs typeface="Meiryo UI" pitchFamily="50" charset="-128"/>
              </a:rPr>
              <a:t>ねん</a:t>
            </a:r>
            <a:r>
              <a:rPr lang="ja-JP" altLang="en-US" sz="1100" dirty="0">
                <a:latin typeface="Meiryo UI" pitchFamily="50" charset="-128"/>
                <a:ea typeface="Meiryo UI" pitchFamily="50" charset="-128"/>
                <a:cs typeface="Meiryo UI" pitchFamily="50" charset="-128"/>
              </a:rPr>
              <a:t>ー</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公共施設や民間施設の屋根･遊休地</a:t>
            </a:r>
            <a:r>
              <a:rPr lang="ja-JP" altLang="en-US" sz="1300" dirty="0" smtClean="0">
                <a:latin typeface="Meiryo UI" pitchFamily="50" charset="-128"/>
                <a:ea typeface="Meiryo UI" pitchFamily="50" charset="-128"/>
                <a:cs typeface="Meiryo UI" pitchFamily="50" charset="-128"/>
              </a:rPr>
              <a:t>と太陽光発電</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事</a:t>
            </a:r>
            <a:r>
              <a:rPr lang="ja-JP" altLang="en-US" sz="1300" dirty="0" smtClean="0">
                <a:latin typeface="Meiryo UI" pitchFamily="50" charset="-128"/>
                <a:ea typeface="Meiryo UI" pitchFamily="50" charset="-128"/>
                <a:cs typeface="Meiryo UI" pitchFamily="50" charset="-128"/>
              </a:rPr>
              <a:t>業者とのマッチング等・</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a:t>
            </a:r>
            <a:r>
              <a:rPr lang="zh-TW" altLang="en-US" sz="1300" dirty="0">
                <a:latin typeface="Meiryo UI" pitchFamily="50" charset="-128"/>
                <a:ea typeface="Meiryo UI" pitchFamily="50" charset="-128"/>
                <a:cs typeface="Meiryo UI" pitchFamily="50" charset="-128"/>
              </a:rPr>
              <a:t>府民参加型太陽光発電促進</a:t>
            </a:r>
            <a:r>
              <a:rPr lang="zh-TW" altLang="en-US" sz="1300" dirty="0" smtClean="0">
                <a:latin typeface="Meiryo UI" pitchFamily="50" charset="-128"/>
                <a:ea typeface="Meiryo UI" pitchFamily="50" charset="-128"/>
                <a:cs typeface="Meiryo UI" pitchFamily="50" charset="-128"/>
              </a:rPr>
              <a:t>事業</a:t>
            </a:r>
            <a:r>
              <a:rPr lang="ja-JP" altLang="en-US" sz="1300" dirty="0" smtClean="0">
                <a:latin typeface="Meiryo UI" pitchFamily="50" charset="-128"/>
                <a:ea typeface="Meiryo UI" pitchFamily="50" charset="-128"/>
                <a:cs typeface="Meiryo UI" pitchFamily="50" charset="-128"/>
              </a:rPr>
              <a:t>・・・・・・・・・・・・・・・・</a:t>
            </a:r>
            <a:endParaRPr lang="zh-TW" altLang="en-US"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・再生</a:t>
            </a:r>
            <a:r>
              <a:rPr lang="ja-JP" altLang="en-US" sz="1300" dirty="0">
                <a:latin typeface="Meiryo UI" pitchFamily="50" charset="-128"/>
                <a:ea typeface="Meiryo UI" pitchFamily="50" charset="-128"/>
                <a:cs typeface="Meiryo UI" pitchFamily="50" charset="-128"/>
              </a:rPr>
              <a:t>可能エネルギーの導入可能性の調査・</a:t>
            </a:r>
            <a:r>
              <a:rPr lang="ja-JP" altLang="en-US" sz="1300" dirty="0" smtClean="0">
                <a:latin typeface="Meiryo UI" pitchFamily="50" charset="-128"/>
                <a:ea typeface="Meiryo UI" pitchFamily="50" charset="-128"/>
                <a:cs typeface="Meiryo UI" pitchFamily="50" charset="-128"/>
              </a:rPr>
              <a:t>検討・・・・・・</a:t>
            </a:r>
            <a:endParaRPr lang="ja-JP" altLang="en-US"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・省エネ・省</a:t>
            </a:r>
            <a:r>
              <a:rPr lang="en-US" altLang="ja-JP" sz="1300" dirty="0" smtClean="0">
                <a:latin typeface="Meiryo UI" pitchFamily="50" charset="-128"/>
                <a:ea typeface="Meiryo UI" pitchFamily="50" charset="-128"/>
                <a:cs typeface="Meiryo UI" pitchFamily="50" charset="-128"/>
              </a:rPr>
              <a:t>CO2</a:t>
            </a:r>
            <a:r>
              <a:rPr lang="ja-JP" altLang="en-US" sz="1300" dirty="0" smtClean="0">
                <a:latin typeface="Meiryo UI" pitchFamily="50" charset="-128"/>
                <a:ea typeface="Meiryo UI" pitchFamily="50" charset="-128"/>
                <a:cs typeface="Meiryo UI" pitchFamily="50" charset="-128"/>
              </a:rPr>
              <a:t>・節電のアドバイス</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相談窓口の設置･運営）</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BEMS</a:t>
            </a:r>
            <a:r>
              <a:rPr lang="ja-JP" altLang="en-US" sz="1300" dirty="0">
                <a:latin typeface="Meiryo UI" pitchFamily="50" charset="-128"/>
                <a:ea typeface="Meiryo UI" pitchFamily="50" charset="-128"/>
                <a:cs typeface="Meiryo UI" pitchFamily="50" charset="-128"/>
              </a:rPr>
              <a:t>普及啓発事業・・・・・・・・・・・・・・・・・・・・・・・</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・省エネ・節電等に係る普及啓発の実施・・・・・・・・・・・・・</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・ガス冷暖房・蓄熱式空調・コージェネレーション等</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の導入促進････・・・・・・・・・・・・・・・・・・・・・・・・・・・・・・</a:t>
            </a:r>
            <a:endParaRPr lang="en-US" altLang="ja-JP" sz="1300" dirty="0" smtClean="0">
              <a:latin typeface="Meiryo UI" pitchFamily="50" charset="-128"/>
              <a:ea typeface="Meiryo UI" pitchFamily="50" charset="-128"/>
              <a:cs typeface="Meiryo UI" pitchFamily="50" charset="-128"/>
            </a:endParaRPr>
          </a:p>
        </p:txBody>
      </p:sp>
      <p:sp>
        <p:nvSpPr>
          <p:cNvPr id="42" name="円/楕円 41"/>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５</a:t>
            </a:r>
            <a:endParaRPr lang="ja-JP" altLang="en-US" b="1" dirty="0">
              <a:solidFill>
                <a:prstClr val="white"/>
              </a:solidFill>
            </a:endParaRPr>
          </a:p>
        </p:txBody>
      </p:sp>
      <p:sp>
        <p:nvSpPr>
          <p:cNvPr id="116" name="テキスト ボックス 115"/>
          <p:cNvSpPr txBox="1"/>
          <p:nvPr/>
        </p:nvSpPr>
        <p:spPr>
          <a:xfrm>
            <a:off x="470811" y="4594514"/>
            <a:ext cx="4034513" cy="1492716"/>
          </a:xfrm>
          <a:prstGeom prst="rect">
            <a:avLst/>
          </a:prstGeom>
          <a:noFill/>
        </p:spPr>
        <p:txBody>
          <a:bodyPr wrap="square" rtlCol="0">
            <a:spAutoFit/>
          </a:bodyPr>
          <a:lstStyle/>
          <a:p>
            <a:pPr marL="87313" indent="-87313"/>
            <a:r>
              <a:rPr lang="en-US" altLang="ja-JP" sz="1300" dirty="0">
                <a:latin typeface="Meiryo UI" pitchFamily="50" charset="-128"/>
                <a:ea typeface="Meiryo UI" pitchFamily="50" charset="-128"/>
                <a:cs typeface="Meiryo UI" pitchFamily="50" charset="-128"/>
              </a:rPr>
              <a:t>1.</a:t>
            </a:r>
            <a:r>
              <a:rPr lang="ja-JP" altLang="en-US" sz="1300" dirty="0">
                <a:latin typeface="Meiryo UI" pitchFamily="50" charset="-128"/>
                <a:ea typeface="Meiryo UI" pitchFamily="50" charset="-128"/>
                <a:cs typeface="Meiryo UI" pitchFamily="50" charset="-128"/>
              </a:rPr>
              <a:t>電気の需給に関する情報の交換に関すること </a:t>
            </a:r>
          </a:p>
          <a:p>
            <a:pPr marL="87313" indent="-87313"/>
            <a:r>
              <a:rPr lang="en-US" altLang="ja-JP" sz="1300" dirty="0">
                <a:latin typeface="Meiryo UI" pitchFamily="50" charset="-128"/>
                <a:ea typeface="Meiryo UI" pitchFamily="50" charset="-128"/>
                <a:cs typeface="Meiryo UI" pitchFamily="50" charset="-128"/>
              </a:rPr>
              <a:t>2.</a:t>
            </a:r>
            <a:r>
              <a:rPr lang="ja-JP" altLang="en-US" sz="1300" dirty="0">
                <a:latin typeface="Meiryo UI" pitchFamily="50" charset="-128"/>
                <a:ea typeface="Meiryo UI" pitchFamily="50" charset="-128"/>
                <a:cs typeface="Meiryo UI" pitchFamily="50" charset="-128"/>
              </a:rPr>
              <a:t>エネルギーの使用の抑制、再生可能エネルギーの利用、電気の需要の平準化をはじめとするエネルギー対策に係る情報の交換に関すること </a:t>
            </a:r>
          </a:p>
          <a:p>
            <a:pPr marL="87313" indent="-87313"/>
            <a:r>
              <a:rPr lang="en-US" altLang="ja-JP" sz="1300" dirty="0">
                <a:latin typeface="Meiryo UI" pitchFamily="50" charset="-128"/>
                <a:ea typeface="Meiryo UI" pitchFamily="50" charset="-128"/>
                <a:cs typeface="Meiryo UI" pitchFamily="50" charset="-128"/>
              </a:rPr>
              <a:t>3.</a:t>
            </a:r>
            <a:r>
              <a:rPr lang="ja-JP" altLang="en-US" sz="1300" dirty="0">
                <a:latin typeface="Meiryo UI" pitchFamily="50" charset="-128"/>
                <a:ea typeface="Meiryo UI" pitchFamily="50" charset="-128"/>
                <a:cs typeface="Meiryo UI" pitchFamily="50" charset="-128"/>
              </a:rPr>
              <a:t>構成団体及びその関連団体のエネルギー対策に係る取組の推進及び啓発に関すること </a:t>
            </a:r>
          </a:p>
          <a:p>
            <a:pPr marL="87313" indent="-87313"/>
            <a:r>
              <a:rPr lang="en-US" altLang="ja-JP" sz="1300" dirty="0">
                <a:latin typeface="Meiryo UI" pitchFamily="50" charset="-128"/>
                <a:ea typeface="Meiryo UI" pitchFamily="50" charset="-128"/>
                <a:cs typeface="Meiryo UI" pitchFamily="50" charset="-128"/>
              </a:rPr>
              <a:t>4.</a:t>
            </a:r>
            <a:r>
              <a:rPr lang="ja-JP" altLang="en-US" sz="1300" dirty="0">
                <a:latin typeface="Meiryo UI" pitchFamily="50" charset="-128"/>
                <a:ea typeface="Meiryo UI" pitchFamily="50" charset="-128"/>
                <a:cs typeface="Meiryo UI" pitchFamily="50" charset="-128"/>
              </a:rPr>
              <a:t>その他エネルギー対策の推進に関すること</a:t>
            </a:r>
          </a:p>
        </p:txBody>
      </p:sp>
      <p:sp>
        <p:nvSpPr>
          <p:cNvPr id="46" name="角丸四角形 45"/>
          <p:cNvSpPr/>
          <p:nvPr/>
        </p:nvSpPr>
        <p:spPr>
          <a:xfrm>
            <a:off x="274386" y="764704"/>
            <a:ext cx="376535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おおさかスマートエネルギー協議会の開催</a:t>
            </a:r>
          </a:p>
        </p:txBody>
      </p:sp>
      <p:sp>
        <p:nvSpPr>
          <p:cNvPr id="47" name="角丸四角形 46"/>
          <p:cNvSpPr/>
          <p:nvPr/>
        </p:nvSpPr>
        <p:spPr>
          <a:xfrm>
            <a:off x="5174178" y="764703"/>
            <a:ext cx="384699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おおさかスマートエネルギーセンターの運営</a:t>
            </a:r>
          </a:p>
        </p:txBody>
      </p:sp>
      <p:sp>
        <p:nvSpPr>
          <p:cNvPr id="16" name="テキスト ボックス 15"/>
          <p:cNvSpPr txBox="1"/>
          <p:nvPr/>
        </p:nvSpPr>
        <p:spPr>
          <a:xfrm>
            <a:off x="9268049" y="2883480"/>
            <a:ext cx="404338" cy="3693319"/>
          </a:xfrm>
          <a:prstGeom prst="rect">
            <a:avLst/>
          </a:prstGeom>
          <a:noFill/>
        </p:spPr>
        <p:txBody>
          <a:bodyPr wrap="square" lIns="0" tIns="0" rIns="0" bIns="0" rtlCol="0" anchor="ctr" anchorCtr="0">
            <a:spAutoFit/>
          </a:bodyPr>
          <a:lstStyle/>
          <a:p>
            <a:pPr marL="87313" indent="-87313">
              <a:lnSpc>
                <a:spcPts val="1800"/>
              </a:lnSpc>
            </a:pPr>
            <a:r>
              <a:rPr lang="en-US" altLang="ja-JP" sz="1300" dirty="0" smtClean="0">
                <a:latin typeface="Meiryo UI" pitchFamily="50" charset="-128"/>
                <a:ea typeface="Meiryo UI" pitchFamily="50" charset="-128"/>
                <a:cs typeface="Meiryo UI" pitchFamily="50" charset="-128"/>
              </a:rPr>
              <a:t>p. 8</a:t>
            </a:r>
          </a:p>
          <a:p>
            <a:pPr marL="87313" indent="-87313">
              <a:lnSpc>
                <a:spcPts val="1800"/>
              </a:lnSpc>
            </a:pPr>
            <a:r>
              <a:rPr lang="en-US" altLang="ja-JP" sz="1300" dirty="0" smtClean="0">
                <a:latin typeface="Meiryo UI" pitchFamily="50" charset="-128"/>
                <a:ea typeface="Meiryo UI" pitchFamily="50" charset="-128"/>
                <a:cs typeface="Meiryo UI" pitchFamily="50" charset="-128"/>
              </a:rPr>
              <a:t>p. 8</a:t>
            </a:r>
          </a:p>
          <a:p>
            <a:pPr marL="87313" indent="-87313">
              <a:lnSpc>
                <a:spcPts val="1800"/>
              </a:lnSpc>
            </a:pPr>
            <a:r>
              <a:rPr lang="en-US" altLang="ja-JP" sz="1300" dirty="0" smtClean="0">
                <a:latin typeface="Meiryo UI" pitchFamily="50" charset="-128"/>
                <a:ea typeface="Meiryo UI" pitchFamily="50" charset="-128"/>
                <a:cs typeface="Meiryo UI" pitchFamily="50" charset="-128"/>
              </a:rPr>
              <a:t>p. 8</a:t>
            </a:r>
          </a:p>
          <a:p>
            <a:pPr marL="87313" indent="-87313">
              <a:lnSpc>
                <a:spcPts val="1800"/>
              </a:lnSpc>
            </a:pPr>
            <a:r>
              <a:rPr lang="en-US" altLang="ja-JP" sz="1300" dirty="0" smtClean="0">
                <a:latin typeface="Meiryo UI" pitchFamily="50" charset="-128"/>
                <a:ea typeface="Meiryo UI" pitchFamily="50" charset="-128"/>
                <a:cs typeface="Meiryo UI" pitchFamily="50" charset="-128"/>
              </a:rPr>
              <a:t>p. 9</a:t>
            </a:r>
          </a:p>
          <a:p>
            <a:pPr marL="87313" indent="-87313">
              <a:lnSpc>
                <a:spcPts val="1800"/>
              </a:lnSpc>
            </a:pPr>
            <a:r>
              <a:rPr lang="en-US" altLang="ja-JP" sz="1300" dirty="0" smtClean="0">
                <a:latin typeface="Meiryo UI" pitchFamily="50" charset="-128"/>
                <a:ea typeface="Meiryo UI" pitchFamily="50" charset="-128"/>
                <a:cs typeface="Meiryo UI" pitchFamily="50" charset="-128"/>
              </a:rPr>
              <a:t>p. 9</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p.10</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p.11</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p.13</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p.18</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p.21</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p.22</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p.23</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p.33</a:t>
            </a:r>
          </a:p>
        </p:txBody>
      </p:sp>
      <p:sp>
        <p:nvSpPr>
          <p:cNvPr id="2" name="大かっこ 1"/>
          <p:cNvSpPr/>
          <p:nvPr/>
        </p:nvSpPr>
        <p:spPr>
          <a:xfrm>
            <a:off x="6066528" y="1391003"/>
            <a:ext cx="3333614" cy="36933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8" name="テキスト ボックス 17"/>
          <p:cNvSpPr txBox="1"/>
          <p:nvPr/>
        </p:nvSpPr>
        <p:spPr>
          <a:xfrm>
            <a:off x="2763670" y="1213360"/>
            <a:ext cx="1850838"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434</a:t>
            </a:r>
            <a:r>
              <a:rPr lang="zh-TW" altLang="en-US" sz="1200" dirty="0" smtClean="0">
                <a:latin typeface="Meiryo UI" pitchFamily="50" charset="-128"/>
                <a:ea typeface="Meiryo UI" pitchFamily="50" charset="-128"/>
                <a:cs typeface="Meiryo UI" pitchFamily="50" charset="-128"/>
              </a:rPr>
              <a:t>千円）</a:t>
            </a:r>
            <a:endParaRPr kumimoji="1" lang="ja-JP" altLang="en-US" sz="1200" dirty="0">
              <a:latin typeface="Meiryo UI" pitchFamily="50" charset="-128"/>
              <a:ea typeface="Meiryo UI" pitchFamily="50" charset="-128"/>
              <a:cs typeface="Meiryo UI" pitchFamily="50" charset="-128"/>
            </a:endParaRPr>
          </a:p>
        </p:txBody>
      </p:sp>
      <p:sp>
        <p:nvSpPr>
          <p:cNvPr id="19" name="正方形/長方形 18"/>
          <p:cNvSpPr/>
          <p:nvPr/>
        </p:nvSpPr>
        <p:spPr>
          <a:xfrm>
            <a:off x="1863672" y="2346442"/>
            <a:ext cx="2592485" cy="118770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・全体会議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a:t>
            </a:r>
            <a:r>
              <a:rPr lang="ja-JP" altLang="en-US" sz="1050" dirty="0" smtClean="0">
                <a:solidFill>
                  <a:schemeClr val="tx1"/>
                </a:solidFill>
                <a:latin typeface="Meiryo UI" pitchFamily="50" charset="-128"/>
                <a:ea typeface="Meiryo UI" pitchFamily="50" charset="-128"/>
                <a:cs typeface="Meiryo UI" pitchFamily="50" charset="-128"/>
              </a:rPr>
              <a:t>回</a:t>
            </a:r>
            <a:r>
              <a:rPr lang="ja-JP" altLang="en-US" sz="1050" dirty="0">
                <a:solidFill>
                  <a:schemeClr val="tx1"/>
                </a:solidFill>
                <a:latin typeface="Meiryo UI" pitchFamily="50" charset="-128"/>
                <a:ea typeface="Meiryo UI" pitchFamily="50" charset="-128"/>
                <a:cs typeface="Meiryo UI" pitchFamily="50" charset="-128"/>
              </a:rPr>
              <a:t>開催</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・事業者部門会議</a:t>
            </a:r>
            <a:r>
              <a:rPr lang="ja-JP" altLang="en-US" sz="1050" dirty="0" smtClean="0">
                <a:solidFill>
                  <a:schemeClr val="tx1"/>
                </a:solidFill>
                <a:latin typeface="Meiryo UI" pitchFamily="50" charset="-128"/>
                <a:ea typeface="Meiryo UI" pitchFamily="50" charset="-128"/>
                <a:cs typeface="Meiryo UI" pitchFamily="50" charset="-128"/>
              </a:rPr>
              <a:t>：５回開催</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・家庭部門会議</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３</a:t>
            </a:r>
            <a:r>
              <a:rPr lang="ja-JP" altLang="en-US" sz="1050" dirty="0" smtClean="0">
                <a:solidFill>
                  <a:schemeClr val="tx1"/>
                </a:solidFill>
                <a:latin typeface="Meiryo UI" pitchFamily="50" charset="-128"/>
                <a:ea typeface="Meiryo UI" pitchFamily="50" charset="-128"/>
                <a:cs typeface="Meiryo UI" pitchFamily="50" charset="-128"/>
              </a:rPr>
              <a:t>回</a:t>
            </a:r>
            <a:r>
              <a:rPr lang="ja-JP" altLang="en-US" sz="1050" dirty="0">
                <a:solidFill>
                  <a:schemeClr val="tx1"/>
                </a:solidFill>
                <a:latin typeface="Meiryo UI" pitchFamily="50" charset="-128"/>
                <a:ea typeface="Meiryo UI" pitchFamily="50" charset="-128"/>
                <a:cs typeface="Meiryo UI" pitchFamily="50" charset="-128"/>
              </a:rPr>
              <a:t>開催</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・市町村部門会議</a:t>
            </a:r>
            <a:r>
              <a:rPr lang="ja-JP" altLang="en-US" sz="1050" dirty="0" smtClean="0">
                <a:solidFill>
                  <a:schemeClr val="tx1"/>
                </a:solidFill>
                <a:latin typeface="Meiryo UI" pitchFamily="50" charset="-128"/>
                <a:ea typeface="Meiryo UI" pitchFamily="50" charset="-128"/>
                <a:cs typeface="Meiryo UI" pitchFamily="50" charset="-128"/>
              </a:rPr>
              <a:t>：８回</a:t>
            </a:r>
            <a:r>
              <a:rPr lang="ja-JP" altLang="en-US" sz="1050" dirty="0">
                <a:solidFill>
                  <a:schemeClr val="tx1"/>
                </a:solidFill>
                <a:latin typeface="Meiryo UI" pitchFamily="50" charset="-128"/>
                <a:ea typeface="Meiryo UI" pitchFamily="50" charset="-128"/>
                <a:cs typeface="Meiryo UI" pitchFamily="50" charset="-128"/>
              </a:rPr>
              <a:t>開催</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ブロックごと</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北摂</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中部</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南河内、泉州</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で</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各</a:t>
            </a:r>
            <a:r>
              <a:rPr lang="en-US" altLang="ja-JP" sz="1050" dirty="0">
                <a:solidFill>
                  <a:schemeClr val="tx1"/>
                </a:solidFill>
                <a:latin typeface="Meiryo UI" pitchFamily="50" charset="-128"/>
                <a:ea typeface="Meiryo UI" pitchFamily="50" charset="-128"/>
                <a:cs typeface="Meiryo UI" pitchFamily="50" charset="-128"/>
              </a:rPr>
              <a:t>2</a:t>
            </a:r>
            <a:r>
              <a:rPr lang="ja-JP" altLang="en-US" sz="1050" dirty="0">
                <a:solidFill>
                  <a:schemeClr val="tx1"/>
                </a:solidFill>
                <a:latin typeface="Meiryo UI" pitchFamily="50" charset="-128"/>
                <a:ea typeface="Meiryo UI" pitchFamily="50" charset="-128"/>
                <a:cs typeface="Meiryo UI" pitchFamily="50" charset="-128"/>
              </a:rPr>
              <a:t>回</a:t>
            </a:r>
            <a:r>
              <a:rPr lang="ja-JP" altLang="en-US" sz="1050" dirty="0" smtClean="0">
                <a:solidFill>
                  <a:schemeClr val="tx1"/>
                </a:solidFill>
                <a:latin typeface="Meiryo UI" pitchFamily="50" charset="-128"/>
                <a:ea typeface="Meiryo UI" pitchFamily="50" charset="-128"/>
                <a:cs typeface="Meiryo UI" pitchFamily="50" charset="-128"/>
              </a:rPr>
              <a:t>開催</a:t>
            </a:r>
            <a:endParaRPr lang="ja-JP" altLang="en-US"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43050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プランの進捗状況</a:t>
            </a:r>
            <a:endParaRPr lang="ja-JP" altLang="en-US" sz="3600" dirty="0">
              <a:solidFill>
                <a:schemeClr val="bg1"/>
              </a:solidFill>
              <a:ea typeface="HGP創英角ｺﾞｼｯｸUB" pitchFamily="50" charset="-128"/>
              <a:cs typeface="ＭＳ Ｐゴシック" charset="-128"/>
            </a:endParaRPr>
          </a:p>
        </p:txBody>
      </p:sp>
      <p:sp>
        <p:nvSpPr>
          <p:cNvPr id="21" name="円/楕円 20"/>
          <p:cNvSpPr/>
          <p:nvPr/>
        </p:nvSpPr>
        <p:spPr>
          <a:xfrm>
            <a:off x="9400877" y="1732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schemeClr val="bg1"/>
                </a:solidFill>
              </a:rPr>
              <a:t>６</a:t>
            </a:r>
            <a:endParaRPr lang="ja-JP" altLang="en-US" b="1" dirty="0">
              <a:solidFill>
                <a:schemeClr val="bg1"/>
              </a:solidFill>
            </a:endParaRPr>
          </a:p>
        </p:txBody>
      </p:sp>
      <p:sp>
        <p:nvSpPr>
          <p:cNvPr id="3" name="Rectangle 6"/>
          <p:cNvSpPr>
            <a:spLocks noChangeArrowheads="1"/>
          </p:cNvSpPr>
          <p:nvPr/>
        </p:nvSpPr>
        <p:spPr bwMode="auto">
          <a:xfrm>
            <a:off x="1338263" y="1621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latin typeface="Arial" pitchFamily="34" charset="0"/>
              <a:cs typeface="ＭＳ Ｐゴシック"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032145415"/>
              </p:ext>
            </p:extLst>
          </p:nvPr>
        </p:nvGraphicFramePr>
        <p:xfrm>
          <a:off x="1338263" y="652105"/>
          <a:ext cx="7205150" cy="5372952"/>
        </p:xfrm>
        <a:graphic>
          <a:graphicData uri="http://schemas.openxmlformats.org/drawingml/2006/table">
            <a:tbl>
              <a:tblPr firstRow="1" firstCol="1" bandRow="1">
                <a:tableStyleId>{5C22544A-7EE6-4342-B048-85BDC9FD1C3A}</a:tableStyleId>
              </a:tblPr>
              <a:tblGrid>
                <a:gridCol w="576064"/>
                <a:gridCol w="2112122"/>
                <a:gridCol w="1574962"/>
                <a:gridCol w="1609341"/>
                <a:gridCol w="1332661"/>
              </a:tblGrid>
              <a:tr h="720080">
                <a:tc gridSpan="3">
                  <a:txBody>
                    <a:bodyPr/>
                    <a:lstStyle/>
                    <a:p>
                      <a:pPr algn="ctr">
                        <a:lnSpc>
                          <a:spcPts val="18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年度までの目標値</a:t>
                      </a:r>
                    </a:p>
                    <a:p>
                      <a:pPr algn="ctr">
                        <a:lnSpc>
                          <a:spcPts val="18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（下段は累計の目標値）</a:t>
                      </a:r>
                    </a:p>
                  </a:txBody>
                  <a:tcPr marL="62062" marR="62062"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800"/>
                        </a:lnSpc>
                        <a:spcAft>
                          <a:spcPts val="0"/>
                        </a:spcAft>
                      </a:pP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達成状況</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は累計値</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rowSpan="3">
                  <a:txBody>
                    <a:bodyPr/>
                    <a:lstStyle/>
                    <a:p>
                      <a:pPr marL="71755" marR="71755"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供給力の増加</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太陽光</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9</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115</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+49.6</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76.1</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55.1</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58.4</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16.7</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24.7</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38.0</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rowSpan="2">
                  <a:txBody>
                    <a:bodyPr/>
                    <a:lstStyle/>
                    <a:p>
                      <a:pPr marL="71755" marR="71755" algn="just">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需要の削減</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-15.1</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75.5</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vMerge="1">
                  <a:txBody>
                    <a:bodyPr/>
                    <a:lstStyle/>
                    <a:p>
                      <a:endParaRPr kumimoji="1" lang="ja-JP" altLang="en-US"/>
                    </a:p>
                  </a:txBody>
                  <a:tcPr/>
                </a:tc>
                <a:tc>
                  <a:txBody>
                    <a:bodyPr/>
                    <a:lstStyle/>
                    <a:p>
                      <a:pPr algn="just">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ＢＥＭＳ</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58.0</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743835">
                <a:tc gridSpan="2">
                  <a:txBody>
                    <a:bodyPr/>
                    <a:lstStyle/>
                    <a:p>
                      <a:pPr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2062" marR="62062" marT="0" marB="0" anchor="ctr"/>
                </a:tc>
                <a:tc hMerge="1">
                  <a:txBody>
                    <a:bodyPr/>
                    <a:lstStyle/>
                    <a:p>
                      <a:endParaRPr kumimoji="1" lang="ja-JP" altLang="en-US"/>
                    </a:p>
                  </a:txBody>
                  <a:tcPr/>
                </a:tc>
                <a:tc>
                  <a:txBody>
                    <a:bodyPr/>
                    <a:lstStyle/>
                    <a:p>
                      <a:pPr algn="ctr">
                        <a:lnSpc>
                          <a:spcPts val="1800"/>
                        </a:lnSpc>
                        <a:spcAft>
                          <a:spcPts val="0"/>
                        </a:spcAft>
                      </a:pPr>
                      <a:r>
                        <a:rPr lang="en-US" sz="18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1800" b="1" kern="100" dirty="0" smtClean="0">
                          <a:effectLst/>
                          <a:latin typeface="Meiryo UI" panose="020B0604030504040204" pitchFamily="50" charset="-128"/>
                          <a:ea typeface="Meiryo UI" panose="020B0604030504040204" pitchFamily="50" charset="-128"/>
                          <a:cs typeface="Meiryo UI" panose="020B0604030504040204" pitchFamily="50" charset="-128"/>
                        </a:rPr>
                        <a:t>W</a:t>
                      </a:r>
                      <a:endParaRPr lang="ja-JP" sz="18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+74.5</a:t>
                      </a:r>
                      <a:r>
                        <a:rPr 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49.7</a:t>
                      </a:r>
                      <a:r>
                        <a:rPr lang="ja-JP" alt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bl>
          </a:graphicData>
        </a:graphic>
      </p:graphicFrame>
      <p:sp>
        <p:nvSpPr>
          <p:cNvPr id="6" name="正方形/長方形 5"/>
          <p:cNvSpPr/>
          <p:nvPr/>
        </p:nvSpPr>
        <p:spPr>
          <a:xfrm>
            <a:off x="1322455" y="6124559"/>
            <a:ext cx="7483342" cy="338554"/>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太陽光発電は、</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末時点で、</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+54.7</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（達成率　</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８％）</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58666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02384" y="483012"/>
            <a:ext cx="9314517" cy="6261697"/>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2800" dirty="0" smtClean="0">
                <a:solidFill>
                  <a:prstClr val="white"/>
                </a:solidFill>
                <a:ea typeface="HGP創英角ｺﾞｼｯｸUB" pitchFamily="50" charset="-128"/>
                <a:cs typeface="ＭＳ Ｐゴシック" charset="-128"/>
              </a:rPr>
              <a:t>再生可能エネルギーの普及拡大に関する施策･事業一覧</a:t>
            </a:r>
            <a:endParaRPr lang="ja-JP" altLang="en-US" sz="3600" dirty="0">
              <a:solidFill>
                <a:prstClr val="white"/>
              </a:solidFill>
              <a:ea typeface="HGP創英角ｺﾞｼｯｸUB" pitchFamily="50" charset="-128"/>
              <a:cs typeface="ＭＳ Ｐゴシック" charset="-128"/>
            </a:endParaRPr>
          </a:p>
        </p:txBody>
      </p:sp>
      <p:sp>
        <p:nvSpPr>
          <p:cNvPr id="5" name="円/楕円 4"/>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７</a:t>
            </a:r>
            <a:endParaRPr lang="ja-JP" altLang="en-US" b="1" dirty="0">
              <a:solidFill>
                <a:prstClr val="white"/>
              </a:solidFill>
            </a:endParaRPr>
          </a:p>
        </p:txBody>
      </p:sp>
      <p:sp>
        <p:nvSpPr>
          <p:cNvPr id="8" name="正方形/長方形 7"/>
          <p:cNvSpPr/>
          <p:nvPr/>
        </p:nvSpPr>
        <p:spPr>
          <a:xfrm>
            <a:off x="577131" y="779418"/>
            <a:ext cx="8449303" cy="2862322"/>
          </a:xfrm>
          <a:prstGeom prst="rect">
            <a:avLst/>
          </a:prstGeom>
        </p:spPr>
        <p:txBody>
          <a:bodyPr wrap="square">
            <a:spAutoFit/>
          </a:bodyPr>
          <a:lstStyle/>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創エネ、蓄エネ、省エネ対策の相談・アドバイス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国等が実施する各種制度等の周知・Ｐ</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ＺＥＨ（ゼッチ）普及啓発事業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太陽光パネル設置普及啓発事業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低利ソーラークレジット事業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創</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エネ設備及び省エネ機器設置等に係る初期費用軽減のための融資</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地域環境活動を広げる府民共同発電補助事業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大阪府住宅用</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太陽光発電シミュレーションシステム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ー環境にも</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おとくや</a:t>
            </a:r>
            <a:r>
              <a:rPr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ねん</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ー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公共施設や民間施設の屋根や遊休地と太陽光発電事業者とマッチング等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府・市有施設の屋根・土地貸しによる太陽光パネル設置促進事業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府・市有施設における太陽光発電の導入（屋根貸し・土地貸し事業を除く）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その他のフィールドにおける太陽光発電の導入促進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77131" y="3883934"/>
            <a:ext cx="8449303" cy="2631490"/>
          </a:xfrm>
          <a:prstGeom prst="rect">
            <a:avLst/>
          </a:prstGeom>
        </p:spPr>
        <p:txBody>
          <a:bodyPr wrap="square">
            <a:spAutoFit/>
          </a:bodyPr>
          <a:lstStyle/>
          <a:p>
            <a:pPr marL="174625" indent="-174625">
              <a:lnSpc>
                <a:spcPts val="1800"/>
              </a:lnSpc>
            </a:pP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地中熱普及促進のための調査事業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下水熱普及促進事業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廃棄物焼却施設に</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おける発電及び余熱利用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下水処理場における消化ガスを活用したバイオマス発電   ・・・・・・・・・・・・・・・・・・・・・・・・・・・・・・・・・・・・・</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500" dirty="0">
                <a:latin typeface="Meiryo UI" panose="020B0604030504040204" pitchFamily="50" charset="-128"/>
                <a:ea typeface="Meiryo UI" panose="020B0604030504040204" pitchFamily="50" charset="-128"/>
                <a:cs typeface="Meiryo UI" panose="020B0604030504040204" pitchFamily="50" charset="-128"/>
              </a:rPr>
              <a:t>下水処理場汚泥固形燃料化事業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endParaRPr lang="en-US" altLang="zh-TW"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再生可能エネルギーの導入可能性の調査・検討　　・・・・・・・・・・・・・・・・・・・・・・・・・・・・・・・・・・・・・・・・・・</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上水道施設における小水力発電　　・・・・・・・・・・・・・・・・・・・・・・・・・・・・・・・・・・・・・・・・・・・・・・・・・・・・・・</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ダムにおける小水力発電の導入検討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太陽熱</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エネルギーの利用促進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人工光合成を用いた新エネルギー創出の推進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itchFamily="50" charset="-128"/>
              <a:ea typeface="Meiryo UI" pitchFamily="50" charset="-128"/>
              <a:cs typeface="Meiryo UI" pitchFamily="50" charset="-128"/>
            </a:endParaRPr>
          </a:p>
          <a:p>
            <a:pPr marL="174625" indent="-174625">
              <a:lnSpc>
                <a:spcPts val="1800"/>
              </a:lnSpc>
            </a:pPr>
            <a:r>
              <a:rPr lang="ja-JP" altLang="en-US" sz="1500" dirty="0" smtClean="0">
                <a:latin typeface="Meiryo UI" pitchFamily="50" charset="-128"/>
                <a:ea typeface="Meiryo UI" pitchFamily="50" charset="-128"/>
                <a:cs typeface="Meiryo UI" pitchFamily="50" charset="-128"/>
              </a:rPr>
              <a:t>○  民間資金を活用したエネルギー施策の推進　　・・・・・・・・・・・・・・</a:t>
            </a:r>
            <a:r>
              <a:rPr lang="ja-JP" altLang="en-US" sz="1500" dirty="0">
                <a:latin typeface="Meiryo UI" pitchFamily="50" charset="-128"/>
                <a:ea typeface="Meiryo UI" pitchFamily="50" charset="-128"/>
                <a:cs typeface="Meiryo UI" pitchFamily="50" charset="-128"/>
              </a:rPr>
              <a:t>・・・・・・・・・・・・・・・・・・・・・・・</a:t>
            </a:r>
            <a:r>
              <a:rPr lang="ja-JP" altLang="en-US" sz="1500" dirty="0" smtClean="0">
                <a:latin typeface="Meiryo UI" pitchFamily="50" charset="-128"/>
                <a:ea typeface="Meiryo UI" pitchFamily="50" charset="-128"/>
                <a:cs typeface="Meiryo UI" pitchFamily="50" charset="-128"/>
              </a:rPr>
              <a:t>・・</a:t>
            </a:r>
            <a:r>
              <a:rPr lang="ja-JP" altLang="en-US" sz="1500" dirty="0">
                <a:latin typeface="Meiryo UI" pitchFamily="50" charset="-128"/>
                <a:ea typeface="Meiryo UI" pitchFamily="50" charset="-128"/>
                <a:cs typeface="Meiryo UI" pitchFamily="50" charset="-128"/>
              </a:rPr>
              <a:t>・</a:t>
            </a:r>
            <a:r>
              <a:rPr lang="ja-JP" altLang="en-US" sz="1500" dirty="0" smtClean="0">
                <a:latin typeface="Meiryo UI" pitchFamily="50" charset="-128"/>
                <a:ea typeface="Meiryo UI" pitchFamily="50" charset="-128"/>
                <a:cs typeface="Meiryo UI" pitchFamily="50" charset="-128"/>
              </a:rPr>
              <a:t>・・</a:t>
            </a:r>
            <a:r>
              <a:rPr lang="ja-JP" altLang="en-US" sz="1500" dirty="0">
                <a:latin typeface="Meiryo UI" pitchFamily="50" charset="-128"/>
                <a:ea typeface="Meiryo UI" pitchFamily="50" charset="-128"/>
                <a:cs typeface="Meiryo UI" pitchFamily="50" charset="-128"/>
              </a:rPr>
              <a:t>・・・</a:t>
            </a:r>
            <a:r>
              <a:rPr lang="ja-JP" altLang="en-US" sz="1500" dirty="0" smtClean="0">
                <a:latin typeface="Meiryo UI" pitchFamily="50" charset="-128"/>
                <a:ea typeface="Meiryo UI" pitchFamily="50" charset="-128"/>
                <a:cs typeface="Meiryo UI"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921750" y="782427"/>
            <a:ext cx="495746" cy="2900794"/>
          </a:xfrm>
          <a:prstGeom prst="rect">
            <a:avLst/>
          </a:prstGeom>
        </p:spPr>
        <p:txBody>
          <a:bodyPr wrap="square">
            <a:spAutoFit/>
          </a:bodyPr>
          <a:lstStyle/>
          <a:p>
            <a:pPr marL="174625" indent="-174625">
              <a:lnSpc>
                <a:spcPts val="18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8</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 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  8</a:t>
            </a: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9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12</a:t>
            </a:r>
          </a:p>
          <a:p>
            <a:pPr marL="174625" indent="-174625">
              <a:lnSpc>
                <a:spcPts val="19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13</a:t>
            </a:r>
          </a:p>
          <a:p>
            <a:pPr marL="174625" indent="-174625">
              <a:lnSpc>
                <a:spcPts val="19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13</a:t>
            </a:r>
          </a:p>
        </p:txBody>
      </p:sp>
      <p:sp>
        <p:nvSpPr>
          <p:cNvPr id="10" name="正方形/長方形 9"/>
          <p:cNvSpPr/>
          <p:nvPr/>
        </p:nvSpPr>
        <p:spPr>
          <a:xfrm>
            <a:off x="8921750" y="3870286"/>
            <a:ext cx="495746" cy="2631490"/>
          </a:xfrm>
          <a:prstGeom prst="rect">
            <a:avLst/>
          </a:prstGeom>
        </p:spPr>
        <p:txBody>
          <a:bodyPr wrap="square">
            <a:spAutoFit/>
          </a:bodyPr>
          <a:lstStyle/>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14</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15</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16</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17</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17</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20" name="正方形/長方形 19"/>
          <p:cNvSpPr/>
          <p:nvPr/>
        </p:nvSpPr>
        <p:spPr>
          <a:xfrm>
            <a:off x="361107" y="6423756"/>
            <a:ext cx="8912373" cy="332463"/>
          </a:xfrm>
          <a:prstGeom prst="rect">
            <a:avLst/>
          </a:prstGeom>
        </p:spPr>
        <p:txBody>
          <a:bodyPr wrap="square">
            <a:spAutoFit/>
          </a:bodyPr>
          <a:lstStyle/>
          <a:p>
            <a:pPr marL="174625" indent="-174625">
              <a:lnSpc>
                <a:spcPts val="2100"/>
              </a:lnSpc>
            </a:pP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5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658441" y="1295651"/>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3604063"/>
            <a:ext cx="5324625" cy="27691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schemeClr val="tx1"/>
                </a:solidFill>
                <a:latin typeface="Meiryo UI" pitchFamily="50" charset="-128"/>
                <a:ea typeface="Meiryo UI" pitchFamily="50" charset="-128"/>
                <a:cs typeface="Meiryo UI" pitchFamily="50" charset="-128"/>
              </a:rPr>
              <a:t>■太陽光発電</a:t>
            </a:r>
            <a:r>
              <a:rPr lang="ja-JP" altLang="en-US" u="sng" dirty="0">
                <a:solidFill>
                  <a:schemeClr val="tx1"/>
                </a:solidFill>
                <a:latin typeface="Meiryo UI" pitchFamily="50" charset="-128"/>
                <a:ea typeface="Meiryo UI" pitchFamily="50" charset="-128"/>
                <a:cs typeface="Meiryo UI" pitchFamily="50" charset="-128"/>
              </a:rPr>
              <a:t>以外</a:t>
            </a:r>
            <a:r>
              <a:rPr lang="ja-JP" altLang="en-US" u="sng" dirty="0" smtClean="0">
                <a:solidFill>
                  <a:schemeClr val="tx1"/>
                </a:solidFill>
                <a:latin typeface="Meiryo UI" pitchFamily="50" charset="-128"/>
                <a:ea typeface="Meiryo UI" pitchFamily="50" charset="-128"/>
                <a:cs typeface="Meiryo UI" pitchFamily="50" charset="-128"/>
              </a:rPr>
              <a:t>の再生可能エネルギーの普及促進</a:t>
            </a:r>
            <a:endParaRPr lang="ja-JP" altLang="en-US" u="sng" dirty="0">
              <a:solidFill>
                <a:schemeClr val="tx1"/>
              </a:solidFill>
              <a:latin typeface="Meiryo UI" pitchFamily="50" charset="-128"/>
              <a:ea typeface="Meiryo UI" pitchFamily="50" charset="-128"/>
              <a:cs typeface="Meiryo UI" pitchFamily="50" charset="-128"/>
            </a:endParaRPr>
          </a:p>
        </p:txBody>
      </p:sp>
      <p:sp>
        <p:nvSpPr>
          <p:cNvPr id="18" name="角丸四角形 17"/>
          <p:cNvSpPr/>
          <p:nvPr/>
        </p:nvSpPr>
        <p:spPr>
          <a:xfrm>
            <a:off x="243663" y="479405"/>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schemeClr val="tx1"/>
                </a:solidFill>
                <a:latin typeface="Meiryo UI" pitchFamily="50" charset="-128"/>
                <a:ea typeface="Meiryo UI" pitchFamily="50" charset="-128"/>
                <a:cs typeface="Meiryo UI" pitchFamily="50" charset="-128"/>
              </a:rPr>
              <a:t>■太陽光発電の普及促進</a:t>
            </a:r>
            <a:endParaRPr lang="ja-JP" altLang="en-US" u="sng"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6405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6" name="角丸四角形 5"/>
          <p:cNvSpPr/>
          <p:nvPr/>
        </p:nvSpPr>
        <p:spPr>
          <a:xfrm>
            <a:off x="528631" y="3063970"/>
            <a:ext cx="3169912" cy="33889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ＺＥＨ（ゼッチ）普及</a:t>
            </a:r>
            <a:r>
              <a:rPr lang="ja-JP" altLang="en-US" sz="1600" b="1" dirty="0">
                <a:solidFill>
                  <a:schemeClr val="tx1"/>
                </a:solidFill>
                <a:latin typeface="Meiryo UI" pitchFamily="50" charset="-128"/>
                <a:ea typeface="Meiryo UI" pitchFamily="50" charset="-128"/>
                <a:cs typeface="Meiryo UI" pitchFamily="50" charset="-128"/>
              </a:rPr>
              <a:t>啓発</a:t>
            </a:r>
            <a:r>
              <a:rPr lang="ja-JP" altLang="en-US" sz="1600" b="1" dirty="0" smtClean="0">
                <a:solidFill>
                  <a:schemeClr val="tx1"/>
                </a:solidFill>
                <a:latin typeface="Meiryo UI" pitchFamily="50" charset="-128"/>
                <a:ea typeface="Meiryo UI" pitchFamily="50" charset="-128"/>
                <a:cs typeface="Meiryo UI" pitchFamily="50" charset="-128"/>
              </a:rPr>
              <a:t>事業</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0" name="正方形/長方形 19"/>
          <p:cNvSpPr/>
          <p:nvPr/>
        </p:nvSpPr>
        <p:spPr>
          <a:xfrm>
            <a:off x="3785210" y="3218202"/>
            <a:ext cx="3678458"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103643" y="1093680"/>
            <a:ext cx="4715817" cy="1772351"/>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66" name="正方形/長方形 65"/>
          <p:cNvSpPr/>
          <p:nvPr/>
        </p:nvSpPr>
        <p:spPr>
          <a:xfrm>
            <a:off x="1022200" y="1595094"/>
            <a:ext cx="3768168"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206146" y="1129645"/>
            <a:ext cx="427032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schemeClr val="tx1"/>
                </a:solidFill>
                <a:latin typeface="Meiryo UI" pitchFamily="50" charset="-128"/>
                <a:ea typeface="Meiryo UI" pitchFamily="50" charset="-128"/>
                <a:cs typeface="Meiryo UI" pitchFamily="50" charset="-128"/>
              </a:rPr>
              <a:t>創</a:t>
            </a:r>
            <a:r>
              <a:rPr lang="ja-JP" altLang="ja-JP" sz="1600" b="1" dirty="0" smtClean="0">
                <a:solidFill>
                  <a:schemeClr val="tx1"/>
                </a:solidFill>
                <a:latin typeface="Meiryo UI" pitchFamily="50" charset="-128"/>
                <a:ea typeface="Meiryo UI" pitchFamily="50" charset="-128"/>
                <a:cs typeface="Meiryo UI" pitchFamily="50" charset="-128"/>
              </a:rPr>
              <a:t>エネ</a:t>
            </a:r>
            <a:r>
              <a:rPr lang="ja-JP" altLang="en-US" sz="1600" b="1" dirty="0">
                <a:solidFill>
                  <a:schemeClr val="tx1"/>
                </a:solidFill>
                <a:latin typeface="Meiryo UI" pitchFamily="50" charset="-128"/>
                <a:ea typeface="Meiryo UI" pitchFamily="50" charset="-128"/>
                <a:cs typeface="Meiryo UI" pitchFamily="50" charset="-128"/>
              </a:rPr>
              <a:t>、蓄エネ、省エネ対策の相談・</a:t>
            </a:r>
            <a:r>
              <a:rPr lang="ja-JP" altLang="en-US" sz="1600" b="1" dirty="0" smtClean="0">
                <a:solidFill>
                  <a:schemeClr val="tx1"/>
                </a:solidFill>
                <a:latin typeface="Meiryo UI" pitchFamily="50" charset="-128"/>
                <a:ea typeface="Meiryo UI" pitchFamily="50" charset="-128"/>
                <a:cs typeface="Meiryo UI" pitchFamily="50" charset="-128"/>
              </a:rPr>
              <a:t>アドバイス</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68" name="正方形/長方形 67"/>
          <p:cNvSpPr/>
          <p:nvPr/>
        </p:nvSpPr>
        <p:spPr>
          <a:xfrm>
            <a:off x="162882" y="1881672"/>
            <a:ext cx="4574094" cy="600164"/>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、市民、事業者から</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創エネ（太陽光、風力、水力</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、バイオマス等）、蓄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エネ（バッテリー、</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蓄熱等）、省エネ等に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関する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ご質問･ご相談にワンストップ</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で対応します。</a:t>
            </a:r>
          </a:p>
        </p:txBody>
      </p:sp>
      <p:sp>
        <p:nvSpPr>
          <p:cNvPr id="70" name="角丸四角形 69"/>
          <p:cNvSpPr/>
          <p:nvPr/>
        </p:nvSpPr>
        <p:spPr>
          <a:xfrm>
            <a:off x="4879818" y="1093680"/>
            <a:ext cx="4925397" cy="1772351"/>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1" name="角丸四角形 70"/>
          <p:cNvSpPr/>
          <p:nvPr/>
        </p:nvSpPr>
        <p:spPr>
          <a:xfrm>
            <a:off x="5003644" y="1129644"/>
            <a:ext cx="3853753"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国</a:t>
            </a:r>
            <a:r>
              <a:rPr lang="ja-JP" altLang="en-US" sz="1600" b="1" dirty="0">
                <a:solidFill>
                  <a:schemeClr val="tx1"/>
                </a:solidFill>
                <a:latin typeface="Meiryo UI" pitchFamily="50" charset="-128"/>
                <a:ea typeface="Meiryo UI" pitchFamily="50" charset="-128"/>
                <a:cs typeface="Meiryo UI" pitchFamily="50" charset="-128"/>
              </a:rPr>
              <a:t>等が実施する各種制度等の周知・</a:t>
            </a:r>
            <a:r>
              <a:rPr lang="ja-JP" altLang="en-US" sz="1600" b="1" dirty="0" smtClean="0">
                <a:solidFill>
                  <a:schemeClr val="tx1"/>
                </a:solidFill>
                <a:latin typeface="Meiryo UI" pitchFamily="50" charset="-128"/>
                <a:ea typeface="Meiryo UI" pitchFamily="50" charset="-128"/>
                <a:cs typeface="Meiryo UI" pitchFamily="50" charset="-128"/>
              </a:rPr>
              <a:t>ＰＲ</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72" name="正方形/長方形 71"/>
          <p:cNvSpPr/>
          <p:nvPr/>
        </p:nvSpPr>
        <p:spPr>
          <a:xfrm>
            <a:off x="5060688" y="1741824"/>
            <a:ext cx="4642874" cy="400110"/>
          </a:xfrm>
          <a:prstGeom prst="rect">
            <a:avLst/>
          </a:prstGeom>
        </p:spPr>
        <p:txBody>
          <a:bodyPr wrap="square" lIns="0" tIns="0" rIns="0" bIns="0">
            <a:spAutoFit/>
          </a:bodyPr>
          <a:lstStyle/>
          <a:p>
            <a:pPr marL="95250" indent="-95250"/>
            <a:r>
              <a:rPr lang="ja-JP" altLang="en-US" sz="1300" dirty="0" smtClean="0">
                <a:latin typeface="Meiryo UI" pitchFamily="50" charset="-128"/>
                <a:ea typeface="Meiryo UI" pitchFamily="50" charset="-128"/>
                <a:cs typeface="Meiryo UI" pitchFamily="50" charset="-128"/>
              </a:rPr>
              <a:t>◆エネルギー</a:t>
            </a:r>
            <a:r>
              <a:rPr lang="ja-JP" altLang="en-US" sz="1300" dirty="0">
                <a:latin typeface="Meiryo UI" pitchFamily="50" charset="-128"/>
                <a:ea typeface="Meiryo UI" pitchFamily="50" charset="-128"/>
                <a:cs typeface="Meiryo UI" pitchFamily="50" charset="-128"/>
              </a:rPr>
              <a:t>対策のため</a:t>
            </a:r>
            <a:r>
              <a:rPr lang="ja-JP" altLang="en-US" sz="1300" dirty="0" smtClean="0">
                <a:latin typeface="Meiryo UI" pitchFamily="50" charset="-128"/>
                <a:ea typeface="Meiryo UI" pitchFamily="50" charset="-128"/>
                <a:cs typeface="Meiryo UI" pitchFamily="50" charset="-128"/>
              </a:rPr>
              <a:t>国や市町村等</a:t>
            </a:r>
            <a:r>
              <a:rPr lang="ja-JP" altLang="en-US" sz="1300" dirty="0">
                <a:latin typeface="Meiryo UI" pitchFamily="50" charset="-128"/>
                <a:ea typeface="Meiryo UI" pitchFamily="50" charset="-128"/>
                <a:cs typeface="Meiryo UI" pitchFamily="50" charset="-128"/>
              </a:rPr>
              <a:t>が実施する</a:t>
            </a:r>
            <a:r>
              <a:rPr lang="ja-JP" altLang="en-US" sz="1300" dirty="0" smtClean="0">
                <a:latin typeface="Meiryo UI" pitchFamily="50" charset="-128"/>
                <a:ea typeface="Meiryo UI" pitchFamily="50" charset="-128"/>
                <a:cs typeface="Meiryo UI" pitchFamily="50" charset="-128"/>
              </a:rPr>
              <a:t>各種補助事業等について、府民、市民、民間事</a:t>
            </a:r>
            <a:r>
              <a:rPr lang="ja-JP" altLang="en-US" sz="1300" dirty="0">
                <a:latin typeface="Meiryo UI" pitchFamily="50" charset="-128"/>
                <a:ea typeface="Meiryo UI" pitchFamily="50" charset="-128"/>
                <a:cs typeface="Meiryo UI" pitchFamily="50" charset="-128"/>
              </a:rPr>
              <a:t>業者等に</a:t>
            </a:r>
            <a:r>
              <a:rPr lang="ja-JP" altLang="en-US" sz="1300" dirty="0" smtClean="0">
                <a:latin typeface="Meiryo UI" pitchFamily="50" charset="-128"/>
                <a:ea typeface="Meiryo UI" pitchFamily="50" charset="-128"/>
                <a:cs typeface="Meiryo UI" pitchFamily="50" charset="-128"/>
              </a:rPr>
              <a:t>対してわかりやすく紹介します</a:t>
            </a:r>
            <a:r>
              <a:rPr lang="ja-JP" altLang="en-US" sz="1300" dirty="0">
                <a:latin typeface="Meiryo UI" pitchFamily="50" charset="-128"/>
                <a:ea typeface="Meiryo UI" pitchFamily="50" charset="-128"/>
                <a:cs typeface="Meiryo UI" pitchFamily="50" charset="-128"/>
              </a:rPr>
              <a:t>。</a:t>
            </a:r>
          </a:p>
        </p:txBody>
      </p:sp>
      <p:sp>
        <p:nvSpPr>
          <p:cNvPr id="73" name="正方形/長方形 72"/>
          <p:cNvSpPr/>
          <p:nvPr/>
        </p:nvSpPr>
        <p:spPr>
          <a:xfrm>
            <a:off x="7207767" y="1511494"/>
            <a:ext cx="2536494"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483835" y="2380933"/>
            <a:ext cx="2113838" cy="42475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・相談等対応件数</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712</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0" name="正方形/長方形 39"/>
          <p:cNvSpPr/>
          <p:nvPr/>
        </p:nvSpPr>
        <p:spPr>
          <a:xfrm>
            <a:off x="6298944" y="2163697"/>
            <a:ext cx="3377329" cy="66644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・ホームページでの情報提供　　・セミナー</a:t>
            </a:r>
            <a:r>
              <a:rPr lang="ja-JP" altLang="en-US" sz="1000" dirty="0" smtClean="0">
                <a:solidFill>
                  <a:schemeClr val="tx1"/>
                </a:solidFill>
                <a:latin typeface="Meiryo UI" pitchFamily="50" charset="-128"/>
                <a:ea typeface="Meiryo UI" pitchFamily="50" charset="-128"/>
                <a:cs typeface="Meiryo UI" pitchFamily="50" charset="-128"/>
              </a:rPr>
              <a:t>開催、講演：</a:t>
            </a:r>
            <a:r>
              <a:rPr lang="en-US" altLang="ja-JP" sz="1000" dirty="0">
                <a:solidFill>
                  <a:schemeClr val="tx1"/>
                </a:solidFill>
                <a:latin typeface="Meiryo UI" pitchFamily="50" charset="-128"/>
                <a:ea typeface="Meiryo UI" pitchFamily="50" charset="-128"/>
                <a:cs typeface="Meiryo UI" pitchFamily="50" charset="-128"/>
              </a:rPr>
              <a:t>74</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・啓発イベントへの出展：</a:t>
            </a:r>
            <a:r>
              <a:rPr lang="en-US" altLang="ja-JP" sz="1000" dirty="0" smtClean="0">
                <a:solidFill>
                  <a:schemeClr val="tx1"/>
                </a:solidFill>
                <a:latin typeface="Meiryo UI" pitchFamily="50" charset="-128"/>
                <a:ea typeface="Meiryo UI" pitchFamily="50" charset="-128"/>
                <a:cs typeface="Meiryo UI" pitchFamily="50" charset="-128"/>
              </a:rPr>
              <a:t>4</a:t>
            </a:r>
            <a:r>
              <a:rPr lang="ja-JP" altLang="en-US" sz="1000" dirty="0" smtClean="0">
                <a:solidFill>
                  <a:schemeClr val="tx1"/>
                </a:solidFill>
                <a:latin typeface="Meiryo UI" pitchFamily="50" charset="-128"/>
                <a:ea typeface="Meiryo UI" pitchFamily="50" charset="-128"/>
                <a:cs typeface="Meiryo UI" pitchFamily="50" charset="-128"/>
              </a:rPr>
              <a:t>回</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事業者、団体訪問：</a:t>
            </a:r>
            <a:r>
              <a:rPr lang="en-US" altLang="ja-JP" sz="1000" dirty="0" smtClean="0">
                <a:solidFill>
                  <a:schemeClr val="tx1"/>
                </a:solidFill>
                <a:latin typeface="Meiryo UI" pitchFamily="50" charset="-128"/>
                <a:ea typeface="Meiryo UI" pitchFamily="50" charset="-128"/>
                <a:cs typeface="Meiryo UI" pitchFamily="50" charset="-128"/>
              </a:rPr>
              <a:t>241</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チラシ配布</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81,000</a:t>
            </a:r>
            <a:r>
              <a:rPr lang="ja-JP" altLang="en-US" sz="1000" dirty="0" smtClean="0">
                <a:solidFill>
                  <a:schemeClr val="tx1"/>
                </a:solidFill>
                <a:latin typeface="Meiryo UI" pitchFamily="50" charset="-128"/>
                <a:ea typeface="Meiryo UI" pitchFamily="50" charset="-128"/>
                <a:cs typeface="Meiryo UI" pitchFamily="50" charset="-128"/>
              </a:rPr>
              <a:t>部</a:t>
            </a:r>
            <a:r>
              <a:rPr lang="ja-JP" altLang="en-US" sz="1000" dirty="0">
                <a:solidFill>
                  <a:schemeClr val="tx1"/>
                </a:solidFill>
                <a:latin typeface="Meiryo UI" pitchFamily="50" charset="-128"/>
                <a:ea typeface="Meiryo UI" pitchFamily="50" charset="-128"/>
                <a:cs typeface="Meiryo UI" pitchFamily="50" charset="-128"/>
              </a:rPr>
              <a:t>　</a:t>
            </a:r>
            <a:endParaRPr lang="en-US" altLang="ja-JP" sz="1000" strike="sngStrike" dirty="0" smtClean="0">
              <a:solidFill>
                <a:schemeClr val="tx1"/>
              </a:solidFill>
              <a:latin typeface="Meiryo UI" pitchFamily="50" charset="-128"/>
              <a:ea typeface="Meiryo UI" pitchFamily="50" charset="-128"/>
              <a:cs typeface="Meiryo UI" pitchFamily="50" charset="-128"/>
            </a:endParaRPr>
          </a:p>
        </p:txBody>
      </p:sp>
      <p:sp>
        <p:nvSpPr>
          <p:cNvPr id="44" name="星 12 43"/>
          <p:cNvSpPr/>
          <p:nvPr/>
        </p:nvSpPr>
        <p:spPr>
          <a:xfrm>
            <a:off x="129770" y="2939194"/>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43045" y="3493072"/>
            <a:ext cx="5313373" cy="600164"/>
          </a:xfrm>
          <a:prstGeom prst="rect">
            <a:avLst/>
          </a:prstGeom>
          <a:noFill/>
        </p:spPr>
        <p:txBody>
          <a:bodyPr wrap="square" lIns="0" tIns="0" rIns="0" bIns="0" rtlCol="0" anchor="ctr" anchorCtr="0">
            <a:spAutoFit/>
          </a:bodyPr>
          <a:lstStyle/>
          <a:p>
            <a:pPr marL="182563" indent="-182563">
              <a:defRPr/>
            </a:pPr>
            <a:r>
              <a:rPr lang="ja-JP" altLang="en-US" sz="1300" dirty="0" smtClean="0">
                <a:latin typeface="Meiryo UI" pitchFamily="50" charset="-128"/>
                <a:ea typeface="Meiryo UI" pitchFamily="50" charset="-128"/>
                <a:cs typeface="Meiryo UI" pitchFamily="50" charset="-128"/>
              </a:rPr>
              <a:t>◆太陽光パネルの設置に寄与する</a:t>
            </a:r>
            <a:r>
              <a:rPr lang="en-US" altLang="ja-JP" sz="1300" dirty="0" smtClean="0">
                <a:latin typeface="Meiryo UI" pitchFamily="50" charset="-128"/>
                <a:ea typeface="Meiryo UI" pitchFamily="50" charset="-128"/>
                <a:cs typeface="Meiryo UI" pitchFamily="50" charset="-128"/>
              </a:rPr>
              <a:t>ZEH</a:t>
            </a:r>
            <a:r>
              <a:rPr lang="ja-JP" altLang="en-US" sz="1300" dirty="0" smtClean="0">
                <a:latin typeface="Meiryo UI" pitchFamily="50" charset="-128"/>
                <a:ea typeface="Meiryo UI" pitchFamily="50" charset="-128"/>
                <a:cs typeface="Meiryo UI" pitchFamily="50" charset="-128"/>
              </a:rPr>
              <a:t>（ゼッチ：ネット・ゼロ・エネルギー・ハウス）を、関連業界との連携により府民及び府内の中小工務店等に積極的に</a:t>
            </a:r>
            <a:r>
              <a:rPr lang="en-US" altLang="ja-JP" sz="1300" dirty="0" smtClean="0">
                <a:latin typeface="Meiryo UI" pitchFamily="50" charset="-128"/>
                <a:ea typeface="Meiryo UI" pitchFamily="50" charset="-128"/>
                <a:cs typeface="Meiryo UI" pitchFamily="50" charset="-128"/>
              </a:rPr>
              <a:t>PR</a:t>
            </a:r>
            <a:r>
              <a:rPr lang="ja-JP" altLang="en-US" sz="1300" dirty="0" smtClean="0">
                <a:latin typeface="Meiryo UI" pitchFamily="50" charset="-128"/>
                <a:ea typeface="Meiryo UI" pitchFamily="50" charset="-128"/>
                <a:cs typeface="Meiryo UI" pitchFamily="50" charset="-128"/>
              </a:rPr>
              <a:t>することで、太陽光パネルの設置促進につなげます。</a:t>
            </a:r>
            <a:endParaRPr lang="en-US" altLang="ja-JP" sz="1300" dirty="0">
              <a:latin typeface="Meiryo UI" pitchFamily="50" charset="-128"/>
              <a:ea typeface="Meiryo UI" pitchFamily="50" charset="-128"/>
              <a:cs typeface="Meiryo UI" pitchFamily="50" charset="-128"/>
            </a:endParaRPr>
          </a:p>
        </p:txBody>
      </p:sp>
      <p:sp>
        <p:nvSpPr>
          <p:cNvPr id="21" name="正方形/長方形 20"/>
          <p:cNvSpPr/>
          <p:nvPr/>
        </p:nvSpPr>
        <p:spPr>
          <a:xfrm>
            <a:off x="6153448" y="5029871"/>
            <a:ext cx="3443866" cy="1631216"/>
          </a:xfrm>
          <a:prstGeom prst="rect">
            <a:avLst/>
          </a:prstGeom>
          <a:ln>
            <a:solidFill>
              <a:schemeClr val="tx1"/>
            </a:solidFill>
            <a:prstDash val="dash"/>
          </a:ln>
        </p:spPr>
        <p:txBody>
          <a:bodyPr wrap="square">
            <a:spAutoFit/>
          </a:bodyPr>
          <a:lstStyle/>
          <a:p>
            <a:pPr marL="85725" indent="-85725"/>
            <a:r>
              <a:rPr lang="en-US" altLang="ja-JP" sz="1000" dirty="0" smtClean="0">
                <a:latin typeface="Meiryo UI" panose="020B0604030504040204" pitchFamily="50" charset="-128"/>
                <a:ea typeface="Meiryo UI" panose="020B0604030504040204" pitchFamily="50" charset="-128"/>
              </a:rPr>
              <a:t>ZEH</a:t>
            </a:r>
            <a:r>
              <a:rPr lang="ja-JP" altLang="en-US" sz="1000" dirty="0" smtClean="0">
                <a:latin typeface="Meiryo UI" panose="020B0604030504040204" pitchFamily="50" charset="-128"/>
                <a:ea typeface="Meiryo UI" panose="020B0604030504040204" pitchFamily="50" charset="-128"/>
              </a:rPr>
              <a:t>（ゼッチ：ネット・ゼロ・エネルギー・ハウス）とは</a:t>
            </a:r>
            <a:endParaRPr lang="en-US" altLang="ja-JP" sz="1000" dirty="0" smtClean="0">
              <a:latin typeface="Meiryo UI" panose="020B0604030504040204" pitchFamily="50" charset="-128"/>
              <a:ea typeface="Meiryo UI" panose="020B0604030504040204" pitchFamily="50" charset="-128"/>
            </a:endParaRPr>
          </a:p>
          <a:p>
            <a:pPr marL="85725" indent="-85725"/>
            <a:endParaRPr lang="en-US" altLang="ja-JP" sz="1000" dirty="0" smtClean="0">
              <a:latin typeface="Meiryo UI" panose="020B0604030504040204" pitchFamily="50" charset="-128"/>
              <a:ea typeface="Meiryo UI" panose="020B0604030504040204" pitchFamily="50" charset="-128"/>
            </a:endParaRPr>
          </a:p>
          <a:p>
            <a:pPr marL="85725" indent="-85725"/>
            <a:r>
              <a:rPr lang="ja-JP" altLang="en-US" sz="1000" dirty="0" smtClean="0">
                <a:latin typeface="Meiryo UI" panose="020B0604030504040204" pitchFamily="50" charset="-128"/>
                <a:ea typeface="Meiryo UI" panose="020B0604030504040204" pitchFamily="50" charset="-128"/>
              </a:rPr>
              <a:t>・快適な室内環境を保ちながら、住宅の高断熱化と高効率設備によりできるだけ省エネした上で、家庭で</a:t>
            </a: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年間に消費するエネルギー量を太陽光発電などで創ることで、正味（ネット）で概ね「ゼロ」以下にする住宅のことです。</a:t>
            </a:r>
            <a:endParaRPr lang="en-US" altLang="ja-JP" sz="1000" dirty="0" smtClean="0">
              <a:latin typeface="Meiryo UI" panose="020B0604030504040204" pitchFamily="50" charset="-128"/>
              <a:ea typeface="Meiryo UI" panose="020B0604030504040204" pitchFamily="50" charset="-128"/>
            </a:endParaRPr>
          </a:p>
          <a:p>
            <a:pPr marL="85725" indent="-85725"/>
            <a:endParaRPr lang="en-US" altLang="ja-JP" sz="1000" dirty="0" smtClean="0">
              <a:latin typeface="Meiryo UI" panose="020B0604030504040204" pitchFamily="50" charset="-128"/>
              <a:ea typeface="Meiryo UI" panose="020B0604030504040204" pitchFamily="50" charset="-128"/>
            </a:endParaRPr>
          </a:p>
          <a:p>
            <a:pPr marL="85725" indent="-85725"/>
            <a:r>
              <a:rPr lang="ja-JP" altLang="en-US" sz="1000" dirty="0" smtClean="0">
                <a:latin typeface="Meiryo UI" panose="020B0604030504040204" pitchFamily="50" charset="-128"/>
                <a:ea typeface="Meiryo UI" panose="020B0604030504040204" pitchFamily="50" charset="-128"/>
              </a:rPr>
              <a:t>・国では</a:t>
            </a:r>
            <a:r>
              <a:rPr lang="en-US" altLang="ja-JP" sz="1000" dirty="0" smtClean="0">
                <a:latin typeface="Meiryo UI" panose="020B0604030504040204" pitchFamily="50" charset="-128"/>
                <a:ea typeface="Meiryo UI" panose="020B0604030504040204" pitchFamily="50" charset="-128"/>
              </a:rPr>
              <a:t>2020</a:t>
            </a:r>
            <a:r>
              <a:rPr lang="ja-JP" altLang="en-US" sz="1000" dirty="0" smtClean="0">
                <a:latin typeface="Meiryo UI" panose="020B0604030504040204" pitchFamily="50" charset="-128"/>
                <a:ea typeface="Meiryo UI" panose="020B0604030504040204" pitchFamily="50" charset="-128"/>
              </a:rPr>
              <a:t>年（平成</a:t>
            </a:r>
            <a:r>
              <a:rPr lang="en-US" altLang="ja-JP" sz="1000" dirty="0" smtClean="0">
                <a:latin typeface="Meiryo UI" panose="020B0604030504040204" pitchFamily="50" charset="-128"/>
                <a:ea typeface="Meiryo UI" panose="020B0604030504040204" pitchFamily="50" charset="-128"/>
              </a:rPr>
              <a:t>32</a:t>
            </a:r>
            <a:r>
              <a:rPr lang="ja-JP" altLang="en-US" sz="1000" dirty="0" smtClean="0">
                <a:latin typeface="Meiryo UI" panose="020B0604030504040204" pitchFamily="50" charset="-128"/>
                <a:ea typeface="Meiryo UI" panose="020B0604030504040204" pitchFamily="50" charset="-128"/>
              </a:rPr>
              <a:t>年）までにハウスメーカー等の建築する注文戸建住宅の過半数で「</a:t>
            </a:r>
            <a:r>
              <a:rPr lang="en-US" altLang="ja-JP" sz="1000" dirty="0" smtClean="0">
                <a:latin typeface="Meiryo UI" panose="020B0604030504040204" pitchFamily="50" charset="-128"/>
                <a:ea typeface="Meiryo UI" panose="020B0604030504040204" pitchFamily="50" charset="-128"/>
              </a:rPr>
              <a:t>ZEH</a:t>
            </a:r>
            <a:r>
              <a:rPr lang="ja-JP" altLang="en-US" sz="1000" dirty="0" smtClean="0">
                <a:latin typeface="Meiryo UI" panose="020B0604030504040204" pitchFamily="50" charset="-128"/>
                <a:ea typeface="Meiryo UI" panose="020B0604030504040204" pitchFamily="50" charset="-128"/>
              </a:rPr>
              <a:t>」を実現することをめざし、補助金や</a:t>
            </a:r>
            <a:r>
              <a:rPr lang="en-US" altLang="ja-JP" sz="1000" dirty="0" smtClean="0">
                <a:latin typeface="Meiryo UI" panose="020B0604030504040204" pitchFamily="50" charset="-128"/>
                <a:ea typeface="Meiryo UI" panose="020B0604030504040204" pitchFamily="50" charset="-128"/>
              </a:rPr>
              <a:t>ZEH</a:t>
            </a:r>
            <a:r>
              <a:rPr lang="ja-JP" altLang="en-US" sz="1000" dirty="0" smtClean="0">
                <a:latin typeface="Meiryo UI" panose="020B0604030504040204" pitchFamily="50" charset="-128"/>
                <a:ea typeface="Meiryo UI" panose="020B0604030504040204" pitchFamily="50" charset="-128"/>
              </a:rPr>
              <a:t>ビルダー登録等の支援制度を実施しています。</a:t>
            </a:r>
            <a:endParaRPr lang="ja-JP" altLang="en-US" sz="1000" dirty="0">
              <a:latin typeface="Meiryo UI" panose="020B0604030504040204" pitchFamily="50" charset="-128"/>
              <a:ea typeface="Meiryo UI" panose="020B0604030504040204" pitchFamily="50" charset="-128"/>
            </a:endParaRPr>
          </a:p>
        </p:txBody>
      </p:sp>
      <p:sp>
        <p:nvSpPr>
          <p:cNvPr id="22" name="正方形/長方形 21"/>
          <p:cNvSpPr/>
          <p:nvPr/>
        </p:nvSpPr>
        <p:spPr>
          <a:xfrm>
            <a:off x="103644" y="4102974"/>
            <a:ext cx="1674905"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【ZEH</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のイメージ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prstClr val="white"/>
                </a:solidFill>
              </a:rPr>
              <a:t>８</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80" y="4277195"/>
            <a:ext cx="5717576" cy="2493058"/>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882" y="3511668"/>
            <a:ext cx="4297325" cy="1060616"/>
          </a:xfrm>
          <a:prstGeom prst="rect">
            <a:avLst/>
          </a:prstGeom>
        </p:spPr>
      </p:pic>
      <p:sp>
        <p:nvSpPr>
          <p:cNvPr id="5" name="角丸四角形 4"/>
          <p:cNvSpPr/>
          <p:nvPr/>
        </p:nvSpPr>
        <p:spPr>
          <a:xfrm>
            <a:off x="113538" y="2939194"/>
            <a:ext cx="9694076" cy="381472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1081187" y="534654"/>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固定価格買取制度の活用等に</a:t>
            </a:r>
            <a:r>
              <a:rPr lang="ja-JP" altLang="en-US" sz="1600" b="1" dirty="0">
                <a:solidFill>
                  <a:prstClr val="black"/>
                </a:solidFill>
                <a:latin typeface="Meiryo UI" pitchFamily="50" charset="-128"/>
                <a:ea typeface="Meiryo UI" pitchFamily="50" charset="-128"/>
                <a:cs typeface="Meiryo UI" pitchFamily="50" charset="-128"/>
              </a:rPr>
              <a:t>より、太陽光</a:t>
            </a:r>
            <a:r>
              <a:rPr lang="ja-JP" altLang="en-US" sz="1600" b="1" dirty="0" smtClean="0">
                <a:solidFill>
                  <a:prstClr val="black"/>
                </a:solidFill>
                <a:latin typeface="Meiryo UI" pitchFamily="50" charset="-128"/>
                <a:ea typeface="Meiryo UI" pitchFamily="50" charset="-128"/>
                <a:cs typeface="Meiryo UI" pitchFamily="50" charset="-128"/>
              </a:rPr>
              <a:t>発電の普及促進の取組みを推進するとともに</a:t>
            </a:r>
            <a:r>
              <a:rPr lang="ja-JP" altLang="en-US" sz="1600" b="1" dirty="0">
                <a:solidFill>
                  <a:prstClr val="black"/>
                </a:solidFill>
                <a:latin typeface="Meiryo UI" pitchFamily="50" charset="-128"/>
                <a:ea typeface="Meiryo UI" pitchFamily="50" charset="-128"/>
                <a:cs typeface="Meiryo UI" pitchFamily="50" charset="-128"/>
              </a:rPr>
              <a:t>、併せて</a:t>
            </a:r>
            <a:r>
              <a:rPr lang="ja-JP" altLang="en-US" sz="1600" b="1" dirty="0" smtClean="0">
                <a:solidFill>
                  <a:prstClr val="black"/>
                </a:solidFill>
                <a:latin typeface="Meiryo UI" pitchFamily="50" charset="-128"/>
                <a:ea typeface="Meiryo UI" pitchFamily="50" charset="-128"/>
                <a:cs typeface="Meiryo UI" pitchFamily="50" charset="-128"/>
              </a:rPr>
              <a:t>、</a:t>
            </a:r>
            <a:endParaRPr lang="en-US" altLang="ja-JP" sz="1600" b="1" dirty="0" smtClean="0">
              <a:solidFill>
                <a:prstClr val="black"/>
              </a:solidFill>
              <a:latin typeface="Meiryo UI" pitchFamily="50" charset="-128"/>
              <a:ea typeface="Meiryo UI" pitchFamily="50" charset="-128"/>
              <a:cs typeface="Meiryo UI" pitchFamily="50" charset="-128"/>
            </a:endParaRPr>
          </a:p>
          <a:p>
            <a:r>
              <a:rPr lang="ja-JP" altLang="en-US" sz="1600" b="1" dirty="0" smtClean="0">
                <a:solidFill>
                  <a:prstClr val="black"/>
                </a:solidFill>
                <a:latin typeface="Meiryo UI" pitchFamily="50" charset="-128"/>
                <a:ea typeface="Meiryo UI" pitchFamily="50" charset="-128"/>
                <a:cs typeface="Meiryo UI" pitchFamily="50" charset="-128"/>
              </a:rPr>
              <a:t>その他</a:t>
            </a:r>
            <a:r>
              <a:rPr lang="ja-JP" altLang="en-US" sz="1600" b="1" dirty="0">
                <a:solidFill>
                  <a:prstClr val="black"/>
                </a:solidFill>
                <a:latin typeface="Meiryo UI" pitchFamily="50" charset="-128"/>
                <a:ea typeface="Meiryo UI" pitchFamily="50" charset="-128"/>
                <a:cs typeface="Meiryo UI" pitchFamily="50" charset="-128"/>
              </a:rPr>
              <a:t>の再生可能エネルギーについても、普及拡大に向けた取組みを進めます。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26" name="角丸四角形 25"/>
          <p:cNvSpPr/>
          <p:nvPr/>
        </p:nvSpPr>
        <p:spPr>
          <a:xfrm>
            <a:off x="88627" y="534654"/>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42249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23825</TotalTime>
  <Words>7982</Words>
  <Application>Microsoft Office PowerPoint</Application>
  <PresentationFormat>A4 210 x 297 mm</PresentationFormat>
  <Paragraphs>1466</Paragraphs>
  <Slides>40</Slides>
  <Notes>9</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Office ​​テーマ</vt:lpstr>
      <vt:lpstr>大阪府･大阪市で取組む エネルギー関連の施策事業集 ～2017年度　アクションプログラム～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大阪府･大阪市で取組む エネルギー関連の施策事業集 ～2017年度　アクションプログラム～</dc:title>
  <cp:lastModifiedBy>山本　祐一</cp:lastModifiedBy>
  <cp:revision>2</cp:revision>
  <cp:lastPrinted>2017-06-26T03:07:11Z</cp:lastPrinted>
  <dcterms:created xsi:type="dcterms:W3CDTF">2014-02-03T04:47:03Z</dcterms:created>
  <dcterms:modified xsi:type="dcterms:W3CDTF">2017-06-26T07:04:24Z</dcterms:modified>
</cp:coreProperties>
</file>