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>
  <p:sldMasterIdLst>
    <p:sldMasterId id="2147483686" r:id="rId4"/>
  </p:sldMasterIdLst>
  <p:notesMasterIdLst>
    <p:notesMasterId r:id="rId6"/>
  </p:notesMasterIdLst>
  <p:handoutMasterIdLst>
    <p:handoutMasterId r:id="rId7"/>
  </p:handoutMasterIdLst>
  <p:sldIdLst>
    <p:sldId id="904" r:id="rId5"/>
  </p:sldIdLst>
  <p:sldSz cx="10260013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7" userDrawn="1">
          <p15:clr>
            <a:srgbClr val="A4A3A4"/>
          </p15:clr>
        </p15:guide>
        <p15:guide id="2" pos="322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33CC"/>
    <a:srgbClr val="FFFFCC"/>
    <a:srgbClr val="00FF00"/>
    <a:srgbClr val="FF6600"/>
    <a:srgbClr val="FFFF00"/>
    <a:srgbClr val="CCFFCC"/>
    <a:srgbClr val="D0D8E8"/>
    <a:srgbClr val="FDEADA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38" autoAdjust="0"/>
    <p:restoredTop sz="90844" autoAdjust="0"/>
  </p:normalViewPr>
  <p:slideViewPr>
    <p:cSldViewPr>
      <p:cViewPr>
        <p:scale>
          <a:sx n="100" d="100"/>
          <a:sy n="100" d="100"/>
        </p:scale>
        <p:origin x="522" y="-642"/>
      </p:cViewPr>
      <p:guideLst>
        <p:guide orient="horz" pos="2047"/>
        <p:guide pos="32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4530"/>
    </p:cViewPr>
  </p:sorterViewPr>
  <p:notesViewPr>
    <p:cSldViewPr>
      <p:cViewPr>
        <p:scale>
          <a:sx n="90" d="100"/>
          <a:sy n="90" d="100"/>
        </p:scale>
        <p:origin x="-2046" y="1080"/>
      </p:cViewPr>
      <p:guideLst>
        <p:guide orient="horz" pos="296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34441931515561"/>
          <c:y val="0.20293428225109811"/>
          <c:w val="0.65554944861407505"/>
          <c:h val="0.56503206721857269"/>
        </c:manualLayout>
      </c:layout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-0.21313210998077312"/>
                  <c:y val="0.13324450595403126"/>
                </c:manualLayout>
              </c:layout>
              <c:tx>
                <c:rich>
                  <a:bodyPr/>
                  <a:lstStyle/>
                  <a:p>
                    <a:pPr>
                      <a:lnSpc>
                        <a:spcPts val="1000"/>
                      </a:lnSpc>
                      <a:defRPr sz="70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defRPr>
                    </a:pPr>
                    <a:r>
                      <a:rPr lang="ja-JP" altLang="en-US" u="sng" baseline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不足</a:t>
                    </a:r>
                    <a:r>
                      <a:rPr lang="ja-JP" altLang="en-US" baseline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
</a:t>
                    </a:r>
                    <a:fld id="{11D18822-4A08-4540-BD76-F6A3E3BACA6F}" type="PERCENTAGE">
                      <a:rPr lang="en-US" altLang="ja-JP" baseline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pPr>
                        <a:lnSpc>
                          <a:spcPts val="1000"/>
                        </a:lnSpc>
                        <a:defRPr sz="70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defRPr>
                      </a:pPr>
                      <a:t>[パーセンテージ]</a:t>
                    </a:fld>
                    <a:endParaRPr lang="ja-JP" altLang="en-US" baseline="0" dirty="0"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94337359532186"/>
                      <c:h val="0.3052573212004908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123-44DB-BB2A-4A40ED7F41ED}"/>
                </c:ext>
              </c:extLst>
            </c:dLbl>
            <c:dLbl>
              <c:idx val="1"/>
              <c:layout>
                <c:manualLayout>
                  <c:x val="0.24552325527056118"/>
                  <c:y val="-0.23306727414496281"/>
                </c:manualLayout>
              </c:layout>
              <c:tx>
                <c:rich>
                  <a:bodyPr/>
                  <a:lstStyle/>
                  <a:p>
                    <a:pPr>
                      <a:lnSpc>
                        <a:spcPts val="1000"/>
                      </a:lnSpc>
                      <a:defRPr sz="70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defRPr>
                    </a:pPr>
                    <a:r>
                      <a:rPr lang="ja-JP" altLang="en-US" u="sng" baseline="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やや不足</a:t>
                    </a:r>
                    <a:r>
                      <a:rPr lang="ja-JP" altLang="en-US" baseline="0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
</a:t>
                    </a:r>
                    <a:fld id="{AC13995F-4ACE-414E-8E39-06066BAF4D98}" type="PERCENTAGE">
                      <a:rPr lang="en-US" altLang="ja-JP" baseline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pPr>
                        <a:lnSpc>
                          <a:spcPts val="1000"/>
                        </a:lnSpc>
                        <a:defRPr sz="70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defRPr>
                      </a:pPr>
                      <a:t>[パーセンテージ]</a:t>
                    </a:fld>
                    <a:endParaRPr lang="ja-JP" altLang="en-US" baseline="0" dirty="0">
                      <a:solidFill>
                        <a:schemeClr val="bg1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659100548876"/>
                      <c:h val="0.253641963693059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123-44DB-BB2A-4A40ED7F41ED}"/>
                </c:ext>
              </c:extLst>
            </c:dLbl>
            <c:dLbl>
              <c:idx val="2"/>
              <c:layout>
                <c:manualLayout>
                  <c:x val="0.1917681899534979"/>
                  <c:y val="0.20823528333489905"/>
                </c:manualLayout>
              </c:layout>
              <c:tx>
                <c:rich>
                  <a:bodyPr/>
                  <a:lstStyle/>
                  <a:p>
                    <a:pPr>
                      <a:lnSpc>
                        <a:spcPts val="1000"/>
                      </a:lnSpc>
                      <a:defRPr sz="70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defRPr>
                    </a:pPr>
                    <a:r>
                      <a:rPr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rPr>
                      <a:t>充足</a:t>
                    </a:r>
                    <a:r>
                      <a:rPr lang="ja-JP" altLang="en-US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rPr>
                      <a:t>
</a:t>
                    </a:r>
                    <a:fld id="{082FCEE3-B5F8-4CCF-BE57-4ECA8DFB77EF}" type="PERCENTAGE">
                      <a:rPr lang="en-US" altLang="ja-JP" baseline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rPr>
                      <a:pPr>
                        <a:lnSpc>
                          <a:spcPts val="1000"/>
                        </a:lnSpc>
                        <a:defRPr sz="70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defRPr>
                      </a:pPr>
                      <a:t>[パーセンテージ]</a:t>
                    </a:fld>
                    <a:endParaRPr lang="ja-JP" altLang="en-US" baseline="0" dirty="0"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190146232079869"/>
                      <c:h val="0.21132858416184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123-44DB-BB2A-4A40ED7F41ED}"/>
                </c:ext>
              </c:extLst>
            </c:dLbl>
            <c:dLbl>
              <c:idx val="3"/>
              <c:layout>
                <c:manualLayout>
                  <c:x val="0.19184428672732698"/>
                  <c:y val="3.5280241598251251E-2"/>
                </c:manualLayout>
              </c:layout>
              <c:tx>
                <c:rich>
                  <a:bodyPr/>
                  <a:lstStyle/>
                  <a:p>
                    <a:pPr>
                      <a:lnSpc>
                        <a:spcPts val="1000"/>
                      </a:lnSpc>
                      <a:defRPr sz="70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defRPr>
                    </a:pPr>
                    <a:r>
                      <a:rPr lang="ja-JP" altLang="en-US" sz="700" spc="-10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rPr>
                      <a:t>やや過剰</a:t>
                    </a:r>
                  </a:p>
                  <a:p>
                    <a:pPr>
                      <a:lnSpc>
                        <a:spcPts val="1000"/>
                      </a:lnSpc>
                      <a:defRPr sz="70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defRPr>
                    </a:pPr>
                    <a:fld id="{ED9ADAE5-C169-4FA8-9B59-55001CB2716F}" type="PERCENTAGE">
                      <a:rPr lang="en-US" altLang="ja-JP" sz="700" baseline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rPr>
                      <a:pPr>
                        <a:lnSpc>
                          <a:spcPts val="1000"/>
                        </a:lnSpc>
                        <a:defRPr sz="70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defRPr>
                      </a:pPr>
                      <a:t>[パーセンテージ]</a:t>
                    </a:fld>
                    <a:endParaRPr lang="ja-JP" altLang="en-US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686000120957316"/>
                      <c:h val="0.1979552135866937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123-44DB-BB2A-4A40ED7F41E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'問1-2・問2全集計'!$J$28:$J$31</c:f>
              <c:strCache>
                <c:ptCount val="4"/>
                <c:pt idx="0">
                  <c:v>不足している</c:v>
                </c:pt>
                <c:pt idx="1">
                  <c:v>やや不足している</c:v>
                </c:pt>
                <c:pt idx="2">
                  <c:v>充足している</c:v>
                </c:pt>
                <c:pt idx="3">
                  <c:v>やや過剰である</c:v>
                </c:pt>
              </c:strCache>
            </c:strRef>
          </c:cat>
          <c:val>
            <c:numRef>
              <c:f>'問1-2・問2全集計'!$K$28:$K$31</c:f>
              <c:numCache>
                <c:formatCode>General</c:formatCode>
                <c:ptCount val="4"/>
                <c:pt idx="0">
                  <c:v>169</c:v>
                </c:pt>
                <c:pt idx="1">
                  <c:v>222</c:v>
                </c:pt>
                <c:pt idx="2">
                  <c:v>92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23-44DB-BB2A-4A40ED7F41ED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'問1-2・問2全集計'!$J$28:$J$31</c:f>
              <c:strCache>
                <c:ptCount val="4"/>
                <c:pt idx="0">
                  <c:v>不足している</c:v>
                </c:pt>
                <c:pt idx="1">
                  <c:v>やや不足している</c:v>
                </c:pt>
                <c:pt idx="2">
                  <c:v>充足している</c:v>
                </c:pt>
                <c:pt idx="3">
                  <c:v>やや過剰である</c:v>
                </c:pt>
              </c:strCache>
            </c:strRef>
          </c:cat>
          <c:val>
            <c:numRef>
              <c:f>'問1-2・問2全集計'!$E$28:$E$32</c:f>
              <c:numCache>
                <c:formatCode>0.0%</c:formatCode>
                <c:ptCount val="5"/>
                <c:pt idx="0">
                  <c:v>0.34773662551440332</c:v>
                </c:pt>
                <c:pt idx="1">
                  <c:v>0.4567901234567901</c:v>
                </c:pt>
                <c:pt idx="2">
                  <c:v>0.18930041152263374</c:v>
                </c:pt>
                <c:pt idx="3">
                  <c:v>6.1728395061728392E-3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123-44DB-BB2A-4A40ED7F41E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ＭＳ ゴシック" panose="020B0609070205080204" pitchFamily="49" charset="-128"/>
          <a:ea typeface="ＭＳ ゴシック" panose="020B0609070205080204" pitchFamily="49" charset="-128"/>
        </a:defRPr>
      </a:pPr>
      <a:endParaRPr lang="ja-JP"/>
    </a:p>
  </c:txPr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2" y="7"/>
            <a:ext cx="2949573" cy="496887"/>
          </a:xfrm>
          <a:prstGeom prst="rect">
            <a:avLst/>
          </a:prstGeom>
        </p:spPr>
        <p:txBody>
          <a:bodyPr vert="horz" lIns="90289" tIns="45146" rIns="90289" bIns="4514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50" y="7"/>
            <a:ext cx="2949573" cy="496887"/>
          </a:xfrm>
          <a:prstGeom prst="rect">
            <a:avLst/>
          </a:prstGeom>
        </p:spPr>
        <p:txBody>
          <a:bodyPr vert="horz" lIns="90289" tIns="45146" rIns="90289" bIns="45146" rtlCol="0"/>
          <a:lstStyle>
            <a:lvl1pPr algn="r">
              <a:defRPr sz="1300"/>
            </a:lvl1pPr>
          </a:lstStyle>
          <a:p>
            <a:fld id="{5AA3F54B-2833-45B3-AE85-A5B2483667C7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2" y="9440868"/>
            <a:ext cx="2949573" cy="496886"/>
          </a:xfrm>
          <a:prstGeom prst="rect">
            <a:avLst/>
          </a:prstGeom>
        </p:spPr>
        <p:txBody>
          <a:bodyPr vert="horz" lIns="90289" tIns="45146" rIns="90289" bIns="4514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50" y="9440868"/>
            <a:ext cx="2949573" cy="496886"/>
          </a:xfrm>
          <a:prstGeom prst="rect">
            <a:avLst/>
          </a:prstGeom>
        </p:spPr>
        <p:txBody>
          <a:bodyPr vert="horz" lIns="90289" tIns="45146" rIns="90289" bIns="45146" rtlCol="0" anchor="b"/>
          <a:lstStyle>
            <a:lvl1pPr algn="r">
              <a:defRPr sz="1300"/>
            </a:lvl1pPr>
          </a:lstStyle>
          <a:p>
            <a:fld id="{9FCC8515-EABC-45E8-A8D7-9A980EECF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25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0" y="11"/>
            <a:ext cx="2949787" cy="496968"/>
          </a:xfrm>
          <a:prstGeom prst="rect">
            <a:avLst/>
          </a:prstGeom>
        </p:spPr>
        <p:txBody>
          <a:bodyPr vert="horz" lIns="90289" tIns="45146" rIns="90289" bIns="4514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51" y="11"/>
            <a:ext cx="2949787" cy="496968"/>
          </a:xfrm>
          <a:prstGeom prst="rect">
            <a:avLst/>
          </a:prstGeom>
        </p:spPr>
        <p:txBody>
          <a:bodyPr vert="horz" lIns="90289" tIns="45146" rIns="90289" bIns="45146" rtlCol="0"/>
          <a:lstStyle>
            <a:lvl1pPr algn="r">
              <a:defRPr sz="1300"/>
            </a:lvl1pPr>
          </a:lstStyle>
          <a:p>
            <a:fld id="{8A024897-80D4-4620-B0CE-5C9E5E376D5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19125" y="747713"/>
            <a:ext cx="55689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89" tIns="45146" rIns="90289" bIns="4514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93"/>
            <a:ext cx="5445760" cy="4472702"/>
          </a:xfrm>
          <a:prstGeom prst="rect">
            <a:avLst/>
          </a:prstGeom>
        </p:spPr>
        <p:txBody>
          <a:bodyPr vert="horz" lIns="90289" tIns="45146" rIns="90289" bIns="4514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0" y="9440656"/>
            <a:ext cx="2949787" cy="496968"/>
          </a:xfrm>
          <a:prstGeom prst="rect">
            <a:avLst/>
          </a:prstGeom>
        </p:spPr>
        <p:txBody>
          <a:bodyPr vert="horz" lIns="90289" tIns="45146" rIns="90289" bIns="4514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51" y="9440656"/>
            <a:ext cx="2949787" cy="496968"/>
          </a:xfrm>
          <a:prstGeom prst="rect">
            <a:avLst/>
          </a:prstGeom>
        </p:spPr>
        <p:txBody>
          <a:bodyPr vert="horz" lIns="90289" tIns="45146" rIns="90289" bIns="45146" rtlCol="0" anchor="b"/>
          <a:lstStyle>
            <a:lvl1pPr algn="r">
              <a:defRPr sz="1300"/>
            </a:lvl1pPr>
          </a:lstStyle>
          <a:p>
            <a:fld id="{A0C3B56F-56AB-411F-8724-511B22958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33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19125" y="747713"/>
            <a:ext cx="5568950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3B56F-56AB-411F-8724-511B22958D15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718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9501" y="1122363"/>
            <a:ext cx="872101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502" y="3602038"/>
            <a:ext cx="769501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350-C850-4F14-A7E6-02675EFB710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73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EF7F-927D-4C2E-8CBF-59DCC33CF15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49840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2323" y="365125"/>
            <a:ext cx="221231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5376" y="365125"/>
            <a:ext cx="6508696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EF7F-927D-4C2E-8CBF-59DCC33CF15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87915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1" y="2"/>
            <a:ext cx="10260013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9" rIns="91419" bIns="45709" numCol="1" rtlCol="0" anchor="t" anchorCtr="0" compatLnSpc="1"/>
          <a:lstStyle/>
          <a:p>
            <a:pPr defTabSz="44831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3765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 hasCustomPrompt="1"/>
          </p:nvPr>
        </p:nvSpPr>
        <p:spPr bwMode="auto">
          <a:xfrm>
            <a:off x="513001" y="214289"/>
            <a:ext cx="9229080" cy="50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79" tIns="46790" rIns="89979" bIns="46790" numCol="1" anchor="ctr" anchorCtr="0" compatLnSpc="1"/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6B5D-AC21-421A-B8E6-B7C78BEC466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78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33" y="1709740"/>
            <a:ext cx="884926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0033" y="4589465"/>
            <a:ext cx="884926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B7E-BEB8-4AF6-B714-72676ED53D9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51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5376" y="1825625"/>
            <a:ext cx="436050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4131" y="1825625"/>
            <a:ext cx="436050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D5D2-FFFC-479D-8130-8A10C96356B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7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12" y="365127"/>
            <a:ext cx="8849261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713" y="1681163"/>
            <a:ext cx="43404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6713" y="2505075"/>
            <a:ext cx="434046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94132" y="1681163"/>
            <a:ext cx="436184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4132" y="2505075"/>
            <a:ext cx="436184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417A-0290-4F4C-A619-13D5E60C9DB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10E1-7510-4139-A653-1480721F8E6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57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700-F350-497D-8C31-25F14E3E2EE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51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12" y="457200"/>
            <a:ext cx="330912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1842" y="987427"/>
            <a:ext cx="519413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712" y="2057400"/>
            <a:ext cx="330912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EF7F-927D-4C2E-8CBF-59DCC33CF15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8764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12" y="457200"/>
            <a:ext cx="330912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61842" y="987427"/>
            <a:ext cx="5194132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712" y="2057400"/>
            <a:ext cx="330912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08AD-8667-479F-BB99-989F2A23BE1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8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5376" y="365127"/>
            <a:ext cx="88492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5376" y="1825625"/>
            <a:ext cx="884926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5376" y="6356352"/>
            <a:ext cx="23085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EF7F-927D-4C2E-8CBF-59DCC33CF15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8630" y="6356352"/>
            <a:ext cx="3462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46134" y="6356352"/>
            <a:ext cx="23085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9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4.png"/><Relationship Id="rId3" Type="http://schemas.openxmlformats.org/officeDocument/2006/relationships/image" Target="../media/image1.png"/><Relationship Id="rId21" Type="http://schemas.openxmlformats.org/officeDocument/2006/relationships/image" Target="../media/image16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microsoft.com/office/2007/relationships/hdphoto" Target="../media/hdphoto1.wdp"/><Relationship Id="rId20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hyperlink" Target="about:blank" TargetMode="External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Group 13">
            <a:extLst>
              <a:ext uri="{FF2B5EF4-FFF2-40B4-BE49-F238E27FC236}">
                <a16:creationId xmlns:a16="http://schemas.microsoft.com/office/drawing/2014/main" id="{6B5127D3-F321-4F9D-9AC5-52A5737FA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649460"/>
              </p:ext>
            </p:extLst>
          </p:nvPr>
        </p:nvGraphicFramePr>
        <p:xfrm>
          <a:off x="282615" y="1144170"/>
          <a:ext cx="3558636" cy="195526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58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3504">
                <a:tc>
                  <a:txBody>
                    <a:bodyPr/>
                    <a:lstStyle/>
                    <a:p>
                      <a:pPr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charset="0"/>
                        <a:buNone/>
                      </a:pPr>
                      <a:r>
                        <a:rPr kumimoji="0" lang="ja-JP" altLang="en-US" sz="80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sym typeface="Meiryo UI" panose="020B0604030504040204" pitchFamily="50" charset="-128"/>
                        </a:rPr>
                        <a:t>事業者（介護・建設・宿泊分野等）</a:t>
                      </a:r>
                    </a:p>
                  </a:txBody>
                  <a:tcPr marL="0" marR="0" marT="0" marB="0" anchor="ctr"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1758">
                <a:tc>
                  <a:txBody>
                    <a:bodyPr/>
                    <a:lstStyle/>
                    <a:p>
                      <a:pPr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kumimoji="0" lang="ja-JP" altLang="en-US" sz="800" u="none" strike="noStrike" cap="none" normalizeH="0" baseline="0" dirty="0">
                        <a:ln>
                          <a:noFill/>
                        </a:ln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sym typeface="Meiryo UI" panose="020B0604030504040204" pitchFamily="50" charset="-128"/>
                      </a:endParaRPr>
                    </a:p>
                  </a:txBody>
                  <a:tcPr marL="72000" marR="0" marT="36000" marB="36000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3125B43-15E6-446A-811D-98EF0DC5DC95}"/>
              </a:ext>
            </a:extLst>
          </p:cNvPr>
          <p:cNvSpPr txBox="1"/>
          <p:nvPr/>
        </p:nvSpPr>
        <p:spPr>
          <a:xfrm>
            <a:off x="226087" y="1354040"/>
            <a:ext cx="4008517" cy="17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ja-JP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人手不足の状況</a:t>
            </a:r>
            <a:r>
              <a:rPr lang="en-US" altLang="ja-JP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pPr>
              <a:lnSpc>
                <a:spcPts val="1000"/>
              </a:lnSpc>
            </a:pPr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・事業者の</a:t>
            </a:r>
            <a:r>
              <a:rPr lang="ja-JP" altLang="en-US" sz="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約</a:t>
            </a:r>
            <a:r>
              <a:rPr lang="en-US" altLang="ja-JP" sz="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8</a:t>
            </a:r>
            <a:r>
              <a:rPr lang="ja-JP" altLang="en-US" sz="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割が人手不足</a:t>
            </a:r>
            <a:r>
              <a:rPr lang="ja-JP" altLang="en-US" sz="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endParaRPr lang="en-US" altLang="ja-JP" sz="8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spc="-2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・対応</a:t>
            </a: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策として</a:t>
            </a:r>
            <a:r>
              <a:rPr lang="ja-JP" altLang="en-US" sz="800" spc="-2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、「</a:t>
            </a:r>
            <a:r>
              <a:rPr lang="ja-JP" altLang="en-US" sz="800" b="1" u="sng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外国人の雇用</a:t>
            </a: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」が約</a:t>
            </a:r>
            <a:r>
              <a:rPr lang="en-US" altLang="ja-JP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</a:t>
            </a: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割。</a:t>
            </a:r>
            <a:endParaRPr lang="en-US" altLang="ja-JP" sz="800" spc="-2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000"/>
              </a:lnSpc>
            </a:pPr>
            <a:r>
              <a:rPr lang="en-US" altLang="ja-JP" sz="800" b="1" spc="-2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800" b="1" spc="-2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外国人労働者の雇用状況</a:t>
            </a:r>
            <a:r>
              <a:rPr lang="en-US" altLang="ja-JP" sz="800" b="1" spc="-2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pPr>
              <a:lnSpc>
                <a:spcPts val="1000"/>
              </a:lnSpc>
            </a:pP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・雇用する理由は「</a:t>
            </a:r>
            <a:r>
              <a:rPr lang="ja-JP" altLang="en-US" sz="800" b="1" u="sng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人手不足対応</a:t>
            </a: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」が約</a:t>
            </a:r>
            <a:r>
              <a:rPr lang="en-US" altLang="ja-JP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7</a:t>
            </a: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割。</a:t>
            </a:r>
            <a:endParaRPr lang="en-US" altLang="ja-JP" sz="800" spc="-2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・採用方法は「人材紹介会社等のあっせん」、</a:t>
            </a:r>
            <a:endParaRPr lang="en-US" altLang="ja-JP" sz="800" spc="-2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「</a:t>
            </a:r>
            <a:r>
              <a:rPr lang="ja-JP" altLang="en-US" sz="800" b="1" u="sng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知り合いの紹介</a:t>
            </a: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」が約</a:t>
            </a:r>
            <a:r>
              <a:rPr lang="en-US" altLang="ja-JP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</a:t>
            </a: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割で最多。</a:t>
            </a:r>
            <a:endParaRPr lang="en-US" altLang="ja-JP" sz="800" spc="-2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spc="-2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</a:t>
            </a: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課題は「</a:t>
            </a:r>
            <a:r>
              <a:rPr lang="ja-JP" altLang="en-US" sz="800" b="1" u="sng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コミュニケーションがとりづらい</a:t>
            </a: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」が約</a:t>
            </a:r>
            <a:r>
              <a:rPr lang="en-US" altLang="ja-JP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</a:t>
            </a: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割で最多。</a:t>
            </a:r>
          </a:p>
          <a:p>
            <a:pPr>
              <a:lnSpc>
                <a:spcPts val="1000"/>
              </a:lnSpc>
            </a:pPr>
            <a:r>
              <a:rPr lang="en-US" altLang="ja-JP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特定技能制度</a:t>
            </a:r>
            <a:r>
              <a:rPr lang="en-US" altLang="ja-JP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pPr>
              <a:lnSpc>
                <a:spcPts val="1000"/>
              </a:lnSpc>
            </a:pPr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・活用意向は「</a:t>
            </a:r>
            <a:r>
              <a:rPr lang="ja-JP" altLang="en-US" sz="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わからない</a:t>
            </a:r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」が約</a:t>
            </a:r>
            <a:r>
              <a:rPr lang="en-US" altLang="ja-JP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</a:t>
            </a:r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割、「</a:t>
            </a:r>
            <a:r>
              <a:rPr lang="ja-JP" altLang="en-US" sz="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活用したい</a:t>
            </a:r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」が約</a:t>
            </a:r>
            <a:r>
              <a:rPr lang="en-US" altLang="ja-JP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</a:t>
            </a:r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割。</a:t>
            </a:r>
            <a:endParaRPr lang="en-US" altLang="ja-JP" sz="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000"/>
              </a:lnSpc>
            </a:pPr>
            <a:r>
              <a:rPr lang="en-US" altLang="ja-JP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行政に期待する支援</a:t>
            </a:r>
            <a:r>
              <a:rPr lang="en-US" altLang="ja-JP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pPr>
              <a:lnSpc>
                <a:spcPts val="1000"/>
              </a:lnSpc>
            </a:pPr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800" spc="-6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・「</a:t>
            </a:r>
            <a:r>
              <a:rPr lang="ja-JP" altLang="en-US" sz="800" b="1" u="sng" spc="-6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人材マッチングの支援</a:t>
            </a:r>
            <a:r>
              <a:rPr lang="ja-JP" altLang="en-US" sz="800" spc="-6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」が約</a:t>
            </a:r>
            <a:r>
              <a:rPr lang="en-US" altLang="ja-JP" sz="800" spc="-6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</a:t>
            </a:r>
            <a:r>
              <a:rPr lang="ja-JP" altLang="en-US" sz="800" spc="-6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割と最多。</a:t>
            </a:r>
            <a:endParaRPr lang="en-US" altLang="ja-JP" sz="800" spc="-6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spc="-6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次いで「</a:t>
            </a:r>
            <a:r>
              <a:rPr lang="ja-JP" altLang="en-US" sz="800" b="1" u="sng" spc="-6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日本語教育等の支援</a:t>
            </a:r>
            <a:r>
              <a:rPr lang="ja-JP" altLang="en-US" sz="800" spc="-6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」「</a:t>
            </a:r>
            <a:r>
              <a:rPr lang="ja-JP" altLang="en-US" sz="800" b="1" u="sng" spc="-6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企業向け相談窓口の設置・充実</a:t>
            </a:r>
            <a:r>
              <a:rPr lang="ja-JP" altLang="en-US" sz="800" spc="-6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r>
              <a:rPr lang="ja-JP" altLang="en-US" sz="700" spc="-6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 　　など</a:t>
            </a:r>
          </a:p>
        </p:txBody>
      </p:sp>
      <p:sp>
        <p:nvSpPr>
          <p:cNvPr id="3" name="額縁 1">
            <a:extLst>
              <a:ext uri="{FF2B5EF4-FFF2-40B4-BE49-F238E27FC236}">
                <a16:creationId xmlns:a16="http://schemas.microsoft.com/office/drawing/2014/main" id="{B029CA7D-2B21-4AF6-9350-4C698655D027}"/>
              </a:ext>
            </a:extLst>
          </p:cNvPr>
          <p:cNvSpPr/>
          <p:nvPr/>
        </p:nvSpPr>
        <p:spPr>
          <a:xfrm>
            <a:off x="226087" y="-2637"/>
            <a:ext cx="9942818" cy="252000"/>
          </a:xfrm>
          <a:prstGeom prst="bevel">
            <a:avLst>
              <a:gd name="adj" fmla="val 1249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6767" tIns="43383" rIns="86767" bIns="43383" rtlCol="0" anchor="ctr"/>
          <a:lstStyle/>
          <a:p>
            <a:pPr algn="just">
              <a:lnSpc>
                <a:spcPts val="2182"/>
              </a:lnSpc>
              <a:tabLst>
                <a:tab pos="2652713" algn="l"/>
              </a:tabLst>
              <a:defRPr/>
            </a:pPr>
            <a:r>
              <a:rPr lang="en-US" altLang="zh-TW" sz="1400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	</a:t>
            </a:r>
            <a:r>
              <a:rPr lang="zh-TW" altLang="en-US" sz="1400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外国</a:t>
            </a:r>
            <a:r>
              <a:rPr lang="zh-TW" altLang="en-US" sz="14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人材</a:t>
            </a:r>
            <a:r>
              <a:rPr lang="ja-JP" altLang="en-US" sz="14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の受入れ・</a:t>
            </a:r>
            <a:r>
              <a:rPr lang="ja-JP" altLang="en-US" sz="1400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共生づくり</a:t>
            </a:r>
            <a:r>
              <a:rPr lang="ja-JP" altLang="en-US" sz="14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に向けた施策展開について</a:t>
            </a:r>
          </a:p>
        </p:txBody>
      </p:sp>
      <p:sp>
        <p:nvSpPr>
          <p:cNvPr id="13" name="ホームベース 4">
            <a:extLst>
              <a:ext uri="{FF2B5EF4-FFF2-40B4-BE49-F238E27FC236}">
                <a16:creationId xmlns:a16="http://schemas.microsoft.com/office/drawing/2014/main" id="{839FDF3C-4229-4F94-8510-D54D39B789CA}"/>
              </a:ext>
            </a:extLst>
          </p:cNvPr>
          <p:cNvSpPr/>
          <p:nvPr/>
        </p:nvSpPr>
        <p:spPr>
          <a:xfrm>
            <a:off x="282615" y="918286"/>
            <a:ext cx="5220000" cy="180000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>
              <a:lnSpc>
                <a:spcPts val="1300"/>
              </a:lnSpc>
              <a:defRPr/>
            </a:pPr>
            <a:r>
              <a:rPr lang="ja-JP" altLang="en-US" sz="10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0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Ⅰ</a:t>
            </a:r>
            <a:r>
              <a:rPr lang="ja-JP" altLang="en-US" sz="10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　外国人材をめぐる現状と課題　</a:t>
            </a:r>
            <a:r>
              <a:rPr lang="en-US" altLang="ja-JP" sz="10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0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アンケート調査結果（府市共同実施</a:t>
            </a:r>
            <a:r>
              <a:rPr lang="en-US" altLang="ja-JP" sz="10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/R2.1.16</a:t>
            </a:r>
            <a:r>
              <a:rPr lang="ja-JP" altLang="en-US" sz="10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公表）</a:t>
            </a:r>
            <a:r>
              <a:rPr lang="en-US" altLang="ja-JP" sz="10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lang="ja-JP" altLang="en-US" sz="1000" b="1" dirty="0">
              <a:solidFill>
                <a:prstClr val="white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Meiryo UI" panose="020B0604030504040204" pitchFamily="50" charset="-128"/>
            </a:endParaRPr>
          </a:p>
        </p:txBody>
      </p:sp>
      <p:graphicFrame>
        <p:nvGraphicFramePr>
          <p:cNvPr id="27" name="Group 13">
            <a:extLst>
              <a:ext uri="{FF2B5EF4-FFF2-40B4-BE49-F238E27FC236}">
                <a16:creationId xmlns:a16="http://schemas.microsoft.com/office/drawing/2014/main" id="{1F08F1A8-423A-43E1-BD5B-41F837ACD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076874"/>
              </p:ext>
            </p:extLst>
          </p:nvPr>
        </p:nvGraphicFramePr>
        <p:xfrm>
          <a:off x="3875032" y="1144307"/>
          <a:ext cx="3958623" cy="19441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5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8997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ja-JP" altLang="en-US" sz="800" b="1" i="0" u="none" strike="noStrike" cap="none" spc="-5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sym typeface="Meiryo UI" panose="020B0604030504040204" pitchFamily="50" charset="-128"/>
                        </a:rPr>
                        <a:t>大阪市内在住の外国人</a:t>
                      </a:r>
                    </a:p>
                  </a:txBody>
                  <a:tcPr marL="72000" marR="72000" marT="0" marB="0" anchor="ctr"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5115">
                <a:tc>
                  <a:txBody>
                    <a:bodyPr/>
                    <a:lstStyle>
                      <a:lvl1pPr marL="285750" indent="-285750" defTabSz="1279525">
                        <a:spcBef>
                          <a:spcPct val="28000"/>
                        </a:spcBef>
                        <a:defRPr sz="40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Meiryo UI" panose="020B0604030504040204" pitchFamily="50" charset="-128"/>
                        </a:defRPr>
                      </a:lvl1pPr>
                      <a:lvl2pPr indent="184150" defTabSz="1279525">
                        <a:spcBef>
                          <a:spcPct val="28000"/>
                        </a:spcBef>
                        <a:defRPr sz="35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Meiryo UI" panose="020B0604030504040204" pitchFamily="50" charset="-128"/>
                        </a:defRPr>
                      </a:lvl2pPr>
                      <a:lvl3pPr indent="367030" defTabSz="1279525">
                        <a:spcBef>
                          <a:spcPct val="28000"/>
                        </a:spcBef>
                        <a:defRPr sz="29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Meiryo UI" panose="020B0604030504040204" pitchFamily="50" charset="-128"/>
                        </a:defRPr>
                      </a:lvl3pPr>
                      <a:lvl4pPr indent="549275" defTabSz="1279525">
                        <a:spcBef>
                          <a:spcPct val="28000"/>
                        </a:spcBef>
                        <a:defRPr sz="24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Meiryo UI" panose="020B0604030504040204" pitchFamily="50" charset="-128"/>
                        </a:defRPr>
                      </a:lvl4pPr>
                      <a:lvl5pPr indent="732155" defTabSz="1279525">
                        <a:spcBef>
                          <a:spcPct val="28000"/>
                        </a:spcBef>
                        <a:defRPr sz="24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Meiryo UI" panose="020B0604030504040204" pitchFamily="50" charset="-128"/>
                        </a:defRPr>
                      </a:lvl5pPr>
                      <a:lvl6pPr indent="732155" defTabSz="1279525" fontAlgn="base">
                        <a:spcBef>
                          <a:spcPct val="28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Meiryo UI" panose="020B0604030504040204" pitchFamily="50" charset="-128"/>
                        </a:defRPr>
                      </a:lvl6pPr>
                      <a:lvl7pPr indent="732155" defTabSz="1279525" fontAlgn="base">
                        <a:spcBef>
                          <a:spcPct val="28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Meiryo UI" panose="020B0604030504040204" pitchFamily="50" charset="-128"/>
                        </a:defRPr>
                      </a:lvl7pPr>
                      <a:lvl8pPr indent="732155" defTabSz="1279525" fontAlgn="base">
                        <a:spcBef>
                          <a:spcPct val="28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Meiryo UI" panose="020B0604030504040204" pitchFamily="50" charset="-128"/>
                        </a:defRPr>
                      </a:lvl8pPr>
                      <a:lvl9pPr indent="732155" defTabSz="1279525" fontAlgn="base">
                        <a:spcBef>
                          <a:spcPct val="28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Meiryo UI" panose="020B0604030504040204" pitchFamily="50" charset="-128"/>
                        </a:defRPr>
                      </a:lvl9pPr>
                    </a:lstStyle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ja-JP" altLang="en-US" sz="800" b="1" u="none" strike="noStrike" cap="none" spc="-50" normalizeH="0" baseline="0" dirty="0">
                          <a:ln>
                            <a:noFill/>
                          </a:ln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sym typeface="Meiryo UI" panose="020B0604030504040204" pitchFamily="50" charset="-128"/>
                        </a:rPr>
                        <a:t>　</a:t>
                      </a:r>
                      <a:endParaRPr kumimoji="0" lang="en-US" altLang="ja-JP" sz="800" b="0" u="none" strike="noStrike" cap="none" spc="-50" normalizeH="0" baseline="0" dirty="0">
                        <a:ln>
                          <a:noFill/>
                        </a:ln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sym typeface="Meiryo UI" panose="020B0604030504040204" pitchFamily="50" charset="-128"/>
                      </a:endParaRPr>
                    </a:p>
                  </a:txBody>
                  <a:tcPr marL="36000" marR="72000" marT="36000" marB="36000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" name="Group 13">
            <a:extLst>
              <a:ext uri="{FF2B5EF4-FFF2-40B4-BE49-F238E27FC236}">
                <a16:creationId xmlns:a16="http://schemas.microsoft.com/office/drawing/2014/main" id="{E4321FCB-985A-4625-AF13-CDE976DA4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315975"/>
              </p:ext>
            </p:extLst>
          </p:nvPr>
        </p:nvGraphicFramePr>
        <p:xfrm>
          <a:off x="7867436" y="1141027"/>
          <a:ext cx="2324123" cy="193708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24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876">
                <a:tc>
                  <a:txBody>
                    <a:bodyPr/>
                    <a:lstStyle/>
                    <a:p>
                      <a:pPr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charset="0"/>
                        <a:buNone/>
                      </a:pPr>
                      <a:r>
                        <a:rPr kumimoji="0" lang="ja-JP" altLang="en-US" sz="80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sym typeface="Meiryo UI" panose="020B0604030504040204" pitchFamily="50" charset="-128"/>
                        </a:rPr>
                        <a:t>府内</a:t>
                      </a:r>
                      <a:r>
                        <a:rPr kumimoji="0" lang="en-US" altLang="ja-JP" sz="80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sym typeface="Meiryo UI" panose="020B0604030504040204" pitchFamily="50" charset="-128"/>
                        </a:rPr>
                        <a:t>43</a:t>
                      </a:r>
                      <a:r>
                        <a:rPr kumimoji="0" lang="ja-JP" altLang="en-US" sz="80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sym typeface="Meiryo UI" panose="020B0604030504040204" pitchFamily="50" charset="-128"/>
                        </a:rPr>
                        <a:t>市町村</a:t>
                      </a:r>
                    </a:p>
                  </a:txBody>
                  <a:tcPr marL="72000" marR="72000" marT="0" marB="0" anchor="ctr"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207">
                <a:tc>
                  <a:txBody>
                    <a:bodyPr/>
                    <a:lstStyle/>
                    <a:p>
                      <a:pPr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kumimoji="0" lang="ja-JP" altLang="en-US" sz="8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sym typeface="Meiryo UI" panose="020B0604030504040204" pitchFamily="50" charset="-128"/>
                        </a:rPr>
                        <a:t>　</a:t>
                      </a:r>
                    </a:p>
                  </a:txBody>
                  <a:tcPr marL="36000" marR="0" marT="36000" marB="36000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6" name="ホームベース 48">
            <a:extLst>
              <a:ext uri="{FF2B5EF4-FFF2-40B4-BE49-F238E27FC236}">
                <a16:creationId xmlns:a16="http://schemas.microsoft.com/office/drawing/2014/main" id="{5052A8BC-C8EF-4DBC-9BDE-77147CB19A5D}"/>
              </a:ext>
            </a:extLst>
          </p:cNvPr>
          <p:cNvSpPr/>
          <p:nvPr/>
        </p:nvSpPr>
        <p:spPr>
          <a:xfrm>
            <a:off x="282615" y="3165773"/>
            <a:ext cx="2722351" cy="180000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>
              <a:lnSpc>
                <a:spcPts val="1300"/>
              </a:lnSpc>
              <a:defRPr/>
            </a:pPr>
            <a:r>
              <a:rPr lang="en-US" altLang="ja-JP" sz="10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 Ⅱ</a:t>
            </a:r>
            <a:r>
              <a:rPr lang="ja-JP" altLang="en-US" sz="10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　取組みの</a:t>
            </a:r>
            <a:r>
              <a:rPr lang="ja-JP" altLang="en-US" sz="1000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方向性と</a:t>
            </a:r>
            <a:r>
              <a:rPr lang="ja-JP" altLang="en-US" sz="10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具体的な</a:t>
            </a:r>
            <a:r>
              <a:rPr lang="ja-JP" altLang="en-US" sz="1000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取組み（案）</a:t>
            </a:r>
            <a:endParaRPr lang="ja-JP" altLang="en-US" sz="1000" b="1" dirty="0">
              <a:solidFill>
                <a:prstClr val="white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122" name="角丸四角形 74">
            <a:extLst>
              <a:ext uri="{FF2B5EF4-FFF2-40B4-BE49-F238E27FC236}">
                <a16:creationId xmlns:a16="http://schemas.microsoft.com/office/drawing/2014/main" id="{633CADE2-660C-46B6-B4C9-125F4C86926E}"/>
              </a:ext>
            </a:extLst>
          </p:cNvPr>
          <p:cNvSpPr/>
          <p:nvPr/>
        </p:nvSpPr>
        <p:spPr>
          <a:xfrm>
            <a:off x="7612451" y="4214087"/>
            <a:ext cx="2426691" cy="2100987"/>
          </a:xfrm>
          <a:prstGeom prst="roundRect">
            <a:avLst>
              <a:gd name="adj" fmla="val 2123"/>
            </a:avLst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5665" tIns="47832" rIns="95665" bIns="47832" rtlCol="0"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0F518AAE-B96E-48DE-B916-8D12E4B8DFD1}"/>
              </a:ext>
            </a:extLst>
          </p:cNvPr>
          <p:cNvSpPr/>
          <p:nvPr/>
        </p:nvSpPr>
        <p:spPr>
          <a:xfrm>
            <a:off x="7686750" y="4380824"/>
            <a:ext cx="2252792" cy="102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sz="1050" dirty="0">
              <a:solidFill>
                <a:prstClr val="white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17FBA16D-91D9-420B-A482-ED53F89217DB}"/>
              </a:ext>
            </a:extLst>
          </p:cNvPr>
          <p:cNvSpPr txBox="1"/>
          <p:nvPr/>
        </p:nvSpPr>
        <p:spPr>
          <a:xfrm>
            <a:off x="7916446" y="4404123"/>
            <a:ext cx="1978682" cy="323807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900"/>
              </a:lnSpc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➓大阪版「地域協議会」の設置・運営</a:t>
            </a:r>
            <a:endParaRPr lang="en-US" altLang="ja-JP" sz="800" b="1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</a:t>
            </a:r>
            <a:r>
              <a:rPr lang="ja-JP" altLang="en-US" sz="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[</a:t>
            </a:r>
            <a:r>
              <a:rPr lang="ja-JP" altLang="en-US" sz="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政策企画部（新規）</a:t>
            </a:r>
            <a:r>
              <a:rPr lang="en-US" altLang="ja-JP" sz="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]</a:t>
            </a: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05432BA5-1175-49DF-9695-18C522BCE6A6}"/>
              </a:ext>
            </a:extLst>
          </p:cNvPr>
          <p:cNvSpPr txBox="1"/>
          <p:nvPr/>
        </p:nvSpPr>
        <p:spPr>
          <a:xfrm>
            <a:off x="7760986" y="4718398"/>
            <a:ext cx="2102919" cy="6286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tIns="36000" bIns="36000" rtlCol="0">
            <a:noAutofit/>
          </a:bodyPr>
          <a:lstStyle/>
          <a:p>
            <a:pPr>
              <a:lnSpc>
                <a:spcPts val="900"/>
              </a:lnSpc>
              <a:defRPr/>
            </a:pPr>
            <a:r>
              <a:rPr lang="ja-JP" altLang="en-US" sz="800" b="1" spc="-3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▸外国人材の受入れ・共生社会づくりにあたって</a:t>
            </a:r>
            <a:endParaRPr lang="en-US" altLang="ja-JP" sz="800" b="1" spc="-3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800" b="1" spc="-3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800" b="1" spc="-3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</a:t>
            </a:r>
            <a:r>
              <a:rPr lang="ja-JP" altLang="en-US" sz="800" b="1" spc="-3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、就労面・生活面での課題やニーズが</a:t>
            </a:r>
            <a:r>
              <a:rPr lang="ja-JP" altLang="en-US" sz="800" b="1" spc="-3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多岐</a:t>
            </a:r>
            <a:endParaRPr lang="en-US" altLang="ja-JP" sz="800" b="1" spc="-3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800" b="1" spc="-3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800" b="1" spc="-3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</a:t>
            </a:r>
            <a:r>
              <a:rPr lang="ja-JP" altLang="en-US" sz="800" b="1" spc="-3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わたることから、国・市町村・経済団体・民間</a:t>
            </a:r>
            <a:endParaRPr lang="en-US" altLang="ja-JP" sz="800" b="1" spc="-3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800" b="1" spc="-3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800" b="1" spc="-3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団体</a:t>
            </a:r>
            <a:r>
              <a:rPr lang="ja-JP" altLang="en-US" sz="800" b="1" spc="-3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の連携のもと、官民連携、“オール大阪”</a:t>
            </a:r>
            <a:endParaRPr lang="en-US" altLang="ja-JP" sz="800" b="1" spc="-3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800" b="1" spc="-3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800" b="1" spc="-3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</a:t>
            </a:r>
            <a:r>
              <a:rPr lang="ja-JP" altLang="en-US" sz="800" b="1" spc="-3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よる推進体制を整備</a:t>
            </a:r>
            <a:endParaRPr lang="en-US" altLang="ja-JP" sz="800" b="1" spc="-3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133" name="グループ化 132">
            <a:extLst>
              <a:ext uri="{FF2B5EF4-FFF2-40B4-BE49-F238E27FC236}">
                <a16:creationId xmlns:a16="http://schemas.microsoft.com/office/drawing/2014/main" id="{713F5C73-68FF-48F4-8602-DCDF79DA8DBF}"/>
              </a:ext>
            </a:extLst>
          </p:cNvPr>
          <p:cNvGrpSpPr/>
          <p:nvPr/>
        </p:nvGrpSpPr>
        <p:grpSpPr>
          <a:xfrm>
            <a:off x="7892275" y="5600288"/>
            <a:ext cx="1163688" cy="620609"/>
            <a:chOff x="7755086" y="5658324"/>
            <a:chExt cx="1163688" cy="620609"/>
          </a:xfrm>
        </p:grpSpPr>
        <p:sp>
          <p:nvSpPr>
            <p:cNvPr id="197" name="円/楕円 6">
              <a:extLst>
                <a:ext uri="{FF2B5EF4-FFF2-40B4-BE49-F238E27FC236}">
                  <a16:creationId xmlns:a16="http://schemas.microsoft.com/office/drawing/2014/main" id="{105B67ED-1F9B-4ED4-AC2F-E20CF63FA616}"/>
                </a:ext>
              </a:extLst>
            </p:cNvPr>
            <p:cNvSpPr/>
            <p:nvPr/>
          </p:nvSpPr>
          <p:spPr>
            <a:xfrm>
              <a:off x="7755086" y="5658324"/>
              <a:ext cx="1163688" cy="620609"/>
            </a:xfrm>
            <a:prstGeom prst="ellipse">
              <a:avLst/>
            </a:prstGeom>
            <a:gradFill>
              <a:gsLst>
                <a:gs pos="24000">
                  <a:schemeClr val="accent4">
                    <a:lumMod val="60000"/>
                    <a:lumOff val="40000"/>
                  </a:schemeClr>
                </a:gs>
                <a:gs pos="0">
                  <a:srgbClr val="FF99CC"/>
                </a:gs>
                <a:gs pos="76250">
                  <a:schemeClr val="accent6">
                    <a:lumMod val="60000"/>
                    <a:lumOff val="40000"/>
                  </a:schemeClr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198" name="円/楕円 11">
              <a:extLst>
                <a:ext uri="{FF2B5EF4-FFF2-40B4-BE49-F238E27FC236}">
                  <a16:creationId xmlns:a16="http://schemas.microsoft.com/office/drawing/2014/main" id="{0D69C15E-0F2B-4A1F-B68D-FC5DD8702910}"/>
                </a:ext>
              </a:extLst>
            </p:cNvPr>
            <p:cNvSpPr/>
            <p:nvPr/>
          </p:nvSpPr>
          <p:spPr>
            <a:xfrm>
              <a:off x="7970066" y="5838916"/>
              <a:ext cx="730277" cy="26970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</p:grp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A74C34F8-F745-4AC0-9DC6-F358B08257CC}"/>
              </a:ext>
            </a:extLst>
          </p:cNvPr>
          <p:cNvSpPr txBox="1"/>
          <p:nvPr/>
        </p:nvSpPr>
        <p:spPr>
          <a:xfrm>
            <a:off x="3947382" y="4999643"/>
            <a:ext cx="479836" cy="199190"/>
          </a:xfrm>
          <a:prstGeom prst="rect">
            <a:avLst/>
          </a:prstGeom>
          <a:noFill/>
        </p:spPr>
        <p:txBody>
          <a:bodyPr wrap="square" lIns="95665" tIns="47832" rIns="95665" bIns="47832" rtlCol="0">
            <a:spAutoFit/>
          </a:bodyPr>
          <a:lstStyle/>
          <a:p>
            <a:pPr>
              <a:lnSpc>
                <a:spcPts val="800"/>
              </a:lnSpc>
              <a:defRPr/>
            </a:pPr>
            <a:r>
              <a:rPr lang="ja-JP" altLang="en-US" sz="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外国人</a:t>
            </a:r>
            <a:endParaRPr lang="en-US" altLang="ja-JP" sz="6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36" name="グループ化 135">
            <a:extLst>
              <a:ext uri="{FF2B5EF4-FFF2-40B4-BE49-F238E27FC236}">
                <a16:creationId xmlns:a16="http://schemas.microsoft.com/office/drawing/2014/main" id="{43A8C9B1-05A2-4107-8A92-6C86F070A17C}"/>
              </a:ext>
            </a:extLst>
          </p:cNvPr>
          <p:cNvGrpSpPr/>
          <p:nvPr/>
        </p:nvGrpSpPr>
        <p:grpSpPr>
          <a:xfrm>
            <a:off x="7740655" y="5352151"/>
            <a:ext cx="2167116" cy="889347"/>
            <a:chOff x="7491313" y="4845022"/>
            <a:chExt cx="2328055" cy="839490"/>
          </a:xfrm>
        </p:grpSpPr>
        <p:pic>
          <p:nvPicPr>
            <p:cNvPr id="185" name="図 184">
              <a:extLst>
                <a:ext uri="{FF2B5EF4-FFF2-40B4-BE49-F238E27FC236}">
                  <a16:creationId xmlns:a16="http://schemas.microsoft.com/office/drawing/2014/main" id="{F651BCDB-CC94-44E0-A792-7DFA2127C9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6450" y="5313551"/>
              <a:ext cx="360000" cy="360000"/>
            </a:xfrm>
            <a:prstGeom prst="rect">
              <a:avLst/>
            </a:prstGeom>
          </p:spPr>
        </p:pic>
        <p:pic>
          <p:nvPicPr>
            <p:cNvPr id="186" name="図 185">
              <a:extLst>
                <a:ext uri="{FF2B5EF4-FFF2-40B4-BE49-F238E27FC236}">
                  <a16:creationId xmlns:a16="http://schemas.microsoft.com/office/drawing/2014/main" id="{6C49EBF2-12F6-4EFB-B5BE-52F31F6674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3442" y="4929445"/>
              <a:ext cx="514286" cy="396000"/>
            </a:xfrm>
            <a:prstGeom prst="rect">
              <a:avLst/>
            </a:prstGeom>
          </p:spPr>
        </p:pic>
        <p:pic>
          <p:nvPicPr>
            <p:cNvPr id="187" name="Picture 2" descr="ハローワークのイラスト（建物）">
              <a:hlinkClick r:id="rId5"/>
              <a:extLst>
                <a:ext uri="{FF2B5EF4-FFF2-40B4-BE49-F238E27FC236}">
                  <a16:creationId xmlns:a16="http://schemas.microsoft.com/office/drawing/2014/main" id="{3F7E0CD0-9813-4573-BBBB-8962588E2B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048" y="5299196"/>
              <a:ext cx="430768" cy="37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8" name="図 187">
              <a:extLst>
                <a:ext uri="{FF2B5EF4-FFF2-40B4-BE49-F238E27FC236}">
                  <a16:creationId xmlns:a16="http://schemas.microsoft.com/office/drawing/2014/main" id="{1A995D50-8945-4170-971B-AB8F1058558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5431" y="4905299"/>
              <a:ext cx="516040" cy="378000"/>
            </a:xfrm>
            <a:prstGeom prst="rect">
              <a:avLst/>
            </a:prstGeom>
          </p:spPr>
        </p:pic>
        <p:pic>
          <p:nvPicPr>
            <p:cNvPr id="189" name="Picture 2" descr="https://4.bp.blogspot.com/-8tDg7zSeK2M/Wb8gHWCRfLI/AAAAAAABGvQ/Ju4XHm7iWh4APgEBirY-LgMKqq7i1m8RgCLcBGAs/s800/business_icon_big_company.png">
              <a:extLst>
                <a:ext uri="{FF2B5EF4-FFF2-40B4-BE49-F238E27FC236}">
                  <a16:creationId xmlns:a16="http://schemas.microsoft.com/office/drawing/2014/main" id="{8E5AE21A-F5F2-4FA8-9F34-036496F2E3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1313" y="5288080"/>
              <a:ext cx="450459" cy="39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0" name="図 189">
              <a:extLst>
                <a:ext uri="{FF2B5EF4-FFF2-40B4-BE49-F238E27FC236}">
                  <a16:creationId xmlns:a16="http://schemas.microsoft.com/office/drawing/2014/main" id="{D688CE1C-D378-4591-86FF-2150BF7B525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966361" y="5251801"/>
              <a:ext cx="227700" cy="414000"/>
            </a:xfrm>
            <a:prstGeom prst="rect">
              <a:avLst/>
            </a:prstGeom>
          </p:spPr>
        </p:pic>
        <p:sp>
          <p:nvSpPr>
            <p:cNvPr id="191" name="正方形/長方形 190">
              <a:extLst>
                <a:ext uri="{FF2B5EF4-FFF2-40B4-BE49-F238E27FC236}">
                  <a16:creationId xmlns:a16="http://schemas.microsoft.com/office/drawing/2014/main" id="{10C9897D-D7A6-4E4B-A855-F4F2F64D3681}"/>
                </a:ext>
              </a:extLst>
            </p:cNvPr>
            <p:cNvSpPr/>
            <p:nvPr/>
          </p:nvSpPr>
          <p:spPr>
            <a:xfrm>
              <a:off x="7999711" y="5517266"/>
              <a:ext cx="252000" cy="144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ja-JP" altLang="en-US" sz="600" b="1" dirty="0">
                  <a:solidFill>
                    <a:prstClr val="white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産業局</a:t>
              </a:r>
            </a:p>
          </p:txBody>
        </p:sp>
        <p:sp>
          <p:nvSpPr>
            <p:cNvPr id="192" name="正方形/長方形 191">
              <a:extLst>
                <a:ext uri="{FF2B5EF4-FFF2-40B4-BE49-F238E27FC236}">
                  <a16:creationId xmlns:a16="http://schemas.microsoft.com/office/drawing/2014/main" id="{BC3DA862-8D2F-4051-A6DF-2C947648FD54}"/>
                </a:ext>
              </a:extLst>
            </p:cNvPr>
            <p:cNvSpPr/>
            <p:nvPr/>
          </p:nvSpPr>
          <p:spPr>
            <a:xfrm>
              <a:off x="7689517" y="5107646"/>
              <a:ext cx="252000" cy="144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ja-JP" altLang="en-US" sz="600" b="1" dirty="0">
                  <a:solidFill>
                    <a:prstClr val="white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大阪府</a:t>
              </a:r>
            </a:p>
          </p:txBody>
        </p:sp>
        <p:sp>
          <p:nvSpPr>
            <p:cNvPr id="193" name="正方形/長方形 192">
              <a:extLst>
                <a:ext uri="{FF2B5EF4-FFF2-40B4-BE49-F238E27FC236}">
                  <a16:creationId xmlns:a16="http://schemas.microsoft.com/office/drawing/2014/main" id="{B506B8A6-2F09-4866-8E88-3637F435F9F2}"/>
                </a:ext>
              </a:extLst>
            </p:cNvPr>
            <p:cNvSpPr/>
            <p:nvPr/>
          </p:nvSpPr>
          <p:spPr>
            <a:xfrm>
              <a:off x="7536275" y="5517266"/>
              <a:ext cx="360000" cy="144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ja-JP" altLang="en-US" sz="600" b="1" dirty="0">
                  <a:solidFill>
                    <a:prstClr val="white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経済団体</a:t>
              </a:r>
            </a:p>
          </p:txBody>
        </p:sp>
        <p:sp>
          <p:nvSpPr>
            <p:cNvPr id="194" name="下矢印 171">
              <a:extLst>
                <a:ext uri="{FF2B5EF4-FFF2-40B4-BE49-F238E27FC236}">
                  <a16:creationId xmlns:a16="http://schemas.microsoft.com/office/drawing/2014/main" id="{E54A142D-8C9F-4ACB-B0B1-83742FBC3966}"/>
                </a:ext>
              </a:extLst>
            </p:cNvPr>
            <p:cNvSpPr/>
            <p:nvPr/>
          </p:nvSpPr>
          <p:spPr>
            <a:xfrm rot="5400000" flipV="1">
              <a:off x="9025487" y="5178795"/>
              <a:ext cx="216000" cy="106154"/>
            </a:xfrm>
            <a:prstGeom prst="downArrow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  <p:pic>
          <p:nvPicPr>
            <p:cNvPr id="195" name="図 194">
              <a:extLst>
                <a:ext uri="{FF2B5EF4-FFF2-40B4-BE49-F238E27FC236}">
                  <a16:creationId xmlns:a16="http://schemas.microsoft.com/office/drawing/2014/main" id="{31C68C53-2419-4D46-A2AF-D46B554EF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2935" y="4845022"/>
              <a:ext cx="607987" cy="839490"/>
            </a:xfrm>
            <a:prstGeom prst="rect">
              <a:avLst/>
            </a:prstGeom>
          </p:spPr>
        </p:pic>
        <p:sp>
          <p:nvSpPr>
            <p:cNvPr id="196" name="テキスト ボックス 195">
              <a:extLst>
                <a:ext uri="{FF2B5EF4-FFF2-40B4-BE49-F238E27FC236}">
                  <a16:creationId xmlns:a16="http://schemas.microsoft.com/office/drawing/2014/main" id="{722DE5FC-14B3-4CA5-89E9-D88A5743A639}"/>
                </a:ext>
              </a:extLst>
            </p:cNvPr>
            <p:cNvSpPr txBox="1"/>
            <p:nvPr/>
          </p:nvSpPr>
          <p:spPr>
            <a:xfrm>
              <a:off x="9188922" y="5143447"/>
              <a:ext cx="630446" cy="284865"/>
            </a:xfrm>
            <a:prstGeom prst="rect">
              <a:avLst/>
            </a:prstGeom>
            <a:noFill/>
          </p:spPr>
          <p:txBody>
            <a:bodyPr wrap="square" lIns="95665" tIns="47832" rIns="95665" bIns="47832" rtlCol="0">
              <a:spAutoFit/>
            </a:bodyPr>
            <a:lstStyle/>
            <a:p>
              <a:pPr>
                <a:lnSpc>
                  <a:spcPts val="800"/>
                </a:lnSpc>
                <a:defRPr/>
              </a:pPr>
              <a:r>
                <a:rPr lang="ja-JP" altLang="en-US" sz="600" spc="-60" dirty="0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オール大阪の取組み推進</a:t>
              </a:r>
              <a:endParaRPr lang="en-US" altLang="ja-JP" sz="600" spc="-6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43125B43-15E6-446A-811D-98EF0DC5DC95}"/>
              </a:ext>
            </a:extLst>
          </p:cNvPr>
          <p:cNvSpPr txBox="1"/>
          <p:nvPr/>
        </p:nvSpPr>
        <p:spPr>
          <a:xfrm>
            <a:off x="3832970" y="1333990"/>
            <a:ext cx="4209476" cy="17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79525" fontAlgn="base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800" b="1" spc="-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【</a:t>
            </a:r>
            <a:r>
              <a:rPr lang="ja-JP" altLang="en-US" sz="800" b="1" spc="-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生活情報</a:t>
            </a:r>
            <a:r>
              <a:rPr lang="ja-JP" altLang="en-US" sz="800" b="1" spc="-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の困りごと等</a:t>
            </a:r>
            <a:r>
              <a:rPr lang="en-US" altLang="ja-JP" sz="800" b="1" spc="-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】</a:t>
            </a:r>
            <a:endParaRPr lang="en-US" altLang="ja-JP" sz="800" b="1" spc="-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sym typeface="Meiryo UI" panose="020B0604030504040204" pitchFamily="50" charset="-128"/>
            </a:endParaRPr>
          </a:p>
          <a:p>
            <a:pPr defTabSz="1279525" fontAlgn="base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・役所では、</a:t>
            </a:r>
            <a:r>
              <a:rPr lang="ja-JP" altLang="en-US" sz="800" b="1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「</a:t>
            </a:r>
            <a:r>
              <a:rPr lang="ja-JP" altLang="en-US" sz="800" b="1" u="sng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どの窓口に行けばいいかわからない</a:t>
            </a:r>
            <a:r>
              <a:rPr lang="ja-JP" altLang="en-US" sz="800" b="1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」</a:t>
            </a: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が約</a:t>
            </a:r>
            <a:r>
              <a:rPr lang="en-US" altLang="ja-JP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4</a:t>
            </a: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割</a:t>
            </a:r>
            <a:r>
              <a:rPr lang="ja-JP" altLang="en-US" sz="800" spc="-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、</a:t>
            </a:r>
            <a:endParaRPr lang="en-US" altLang="ja-JP" sz="800" spc="-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Meiryo UI" panose="020B0604030504040204" pitchFamily="50" charset="-128"/>
            </a:endParaRPr>
          </a:p>
          <a:p>
            <a:pPr defTabSz="1279525" fontAlgn="base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b="1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</a:t>
            </a:r>
            <a:r>
              <a:rPr lang="ja-JP" altLang="en-US" sz="800" b="1" spc="-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「</a:t>
            </a:r>
            <a:r>
              <a:rPr lang="ja-JP" altLang="en-US" sz="800" b="1" u="sng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日本語での説明なので内容</a:t>
            </a:r>
            <a:r>
              <a:rPr lang="ja-JP" altLang="en-US" sz="800" b="1" u="sng" spc="-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がわからない</a:t>
            </a:r>
            <a:r>
              <a:rPr lang="ja-JP" altLang="en-US" sz="800" b="1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」</a:t>
            </a: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が約</a:t>
            </a:r>
            <a:r>
              <a:rPr lang="en-US" altLang="ja-JP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3</a:t>
            </a: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割。</a:t>
            </a:r>
            <a:endParaRPr lang="en-US" altLang="ja-JP" sz="800" spc="-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Meiryo UI" panose="020B0604030504040204" pitchFamily="50" charset="-128"/>
            </a:endParaRPr>
          </a:p>
          <a:p>
            <a:pPr defTabSz="1279525" fontAlgn="base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・生活での困りごと・知りたい情報は</a:t>
            </a:r>
            <a:r>
              <a:rPr lang="ja-JP" altLang="en-US" sz="800" spc="-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、社会保障関連に次いで、</a:t>
            </a:r>
            <a:endParaRPr lang="en-US" altLang="ja-JP" sz="800" spc="-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Meiryo UI" panose="020B0604030504040204" pitchFamily="50" charset="-128"/>
            </a:endParaRPr>
          </a:p>
          <a:p>
            <a:pPr defTabSz="1279525" fontAlgn="base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b="1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</a:t>
            </a:r>
            <a:r>
              <a:rPr lang="ja-JP" altLang="en-US" sz="800" b="1" spc="-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「</a:t>
            </a:r>
            <a:r>
              <a:rPr lang="ja-JP" altLang="en-US" sz="800" b="1" u="sng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災害時の対応</a:t>
            </a:r>
            <a:r>
              <a:rPr lang="ja-JP" altLang="en-US" sz="800" b="1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」、「</a:t>
            </a:r>
            <a:r>
              <a:rPr lang="ja-JP" altLang="en-US" sz="800" b="1" u="sng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病院での</a:t>
            </a:r>
            <a:r>
              <a:rPr lang="ja-JP" altLang="en-US" sz="800" b="1" u="sng" spc="-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診察方法</a:t>
            </a:r>
            <a:r>
              <a:rPr lang="ja-JP" altLang="en-US" sz="800" b="1" u="sng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・母語対応の病院情報</a:t>
            </a:r>
            <a:r>
              <a:rPr lang="ja-JP" altLang="en-US" sz="800" b="1" spc="-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」</a:t>
            </a:r>
            <a:r>
              <a:rPr lang="ja-JP" altLang="en-US" sz="800" spc="-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が</a:t>
            </a: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上位。</a:t>
            </a:r>
            <a:endParaRPr lang="en-US" altLang="ja-JP" sz="800" b="1" spc="-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Meiryo UI" panose="020B0604030504040204" pitchFamily="50" charset="-128"/>
            </a:endParaRPr>
          </a:p>
          <a:p>
            <a:pPr defTabSz="1279525" fontAlgn="base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800" b="1" spc="-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【</a:t>
            </a:r>
            <a:r>
              <a:rPr lang="ja-JP" altLang="en-US" sz="800" b="1" spc="-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日常生活の状況</a:t>
            </a:r>
            <a:r>
              <a:rPr lang="en-US" altLang="ja-JP" sz="800" b="1" spc="-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】</a:t>
            </a:r>
          </a:p>
          <a:p>
            <a:pPr defTabSz="1279525" fontAlgn="base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・</a:t>
            </a:r>
            <a:r>
              <a:rPr lang="ja-JP" altLang="en-US" sz="800" spc="-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地域の活動</a:t>
            </a: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、</a:t>
            </a:r>
            <a:r>
              <a:rPr lang="ja-JP" altLang="en-US" sz="800" spc="-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イベントの参加</a:t>
            </a: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状況は、「</a:t>
            </a:r>
            <a:r>
              <a:rPr lang="ja-JP" altLang="en-US" sz="800" b="1" u="sng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参加していない</a:t>
            </a: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」が約</a:t>
            </a:r>
            <a:r>
              <a:rPr lang="en-US" altLang="ja-JP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5</a:t>
            </a: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割と最多</a:t>
            </a:r>
            <a:r>
              <a:rPr lang="ja-JP" altLang="en-US" sz="800" spc="-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。</a:t>
            </a:r>
            <a:endParaRPr lang="en-US" altLang="ja-JP" sz="800" spc="-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Meiryo UI" panose="020B0604030504040204" pitchFamily="50" charset="-128"/>
            </a:endParaRPr>
          </a:p>
          <a:p>
            <a:pPr defTabSz="1279525" fontAlgn="base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</a:t>
            </a:r>
            <a:r>
              <a:rPr lang="ja-JP" altLang="en-US" sz="800" spc="-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理由</a:t>
            </a: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は、</a:t>
            </a:r>
            <a:r>
              <a:rPr lang="ja-JP" altLang="en-US" sz="800" spc="-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「参加する時間</a:t>
            </a: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が</a:t>
            </a:r>
            <a:r>
              <a:rPr lang="ja-JP" altLang="en-US" sz="800" spc="-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ない」に次いで、「</a:t>
            </a:r>
            <a:r>
              <a:rPr lang="ja-JP" altLang="en-US" sz="800" b="1" u="sng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活動していることを知らない</a:t>
            </a: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」が約</a:t>
            </a:r>
            <a:r>
              <a:rPr lang="en-US" altLang="ja-JP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3</a:t>
            </a: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割。</a:t>
            </a:r>
            <a:endParaRPr lang="en-US" altLang="ja-JP" sz="800" spc="-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Meiryo UI" panose="020B0604030504040204" pitchFamily="50" charset="-128"/>
            </a:endParaRPr>
          </a:p>
          <a:p>
            <a:pPr defTabSz="1279525" fontAlgn="base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・子育て・教育に関する困りごとは</a:t>
            </a:r>
            <a:r>
              <a:rPr lang="ja-JP" altLang="en-US" sz="800" spc="-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、金銭面の負担に次いで、</a:t>
            </a:r>
            <a:endParaRPr lang="en-US" altLang="ja-JP" sz="800" spc="-5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Meiryo UI" panose="020B0604030504040204" pitchFamily="50" charset="-128"/>
            </a:endParaRPr>
          </a:p>
          <a:p>
            <a:pPr defTabSz="1279525" fontAlgn="base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</a:t>
            </a:r>
            <a:r>
              <a:rPr lang="ja-JP" altLang="en-US" sz="800" spc="-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「</a:t>
            </a:r>
            <a:r>
              <a:rPr lang="ja-JP" altLang="en-US" sz="800" b="1" u="sng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子どもが母語や母国の</a:t>
            </a:r>
            <a:r>
              <a:rPr lang="ja-JP" altLang="en-US" sz="800" b="1" u="sng" spc="-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文化を勉強する</a:t>
            </a:r>
            <a:r>
              <a:rPr lang="ja-JP" altLang="en-US" sz="800" b="1" u="sng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ことができない</a:t>
            </a: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」が約</a:t>
            </a:r>
            <a:r>
              <a:rPr lang="en-US" altLang="ja-JP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4</a:t>
            </a: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割。</a:t>
            </a:r>
            <a:endParaRPr lang="en-US" altLang="ja-JP" sz="800" spc="-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Meiryo UI" panose="020B0604030504040204" pitchFamily="50" charset="-128"/>
            </a:endParaRPr>
          </a:p>
          <a:p>
            <a:pPr defTabSz="1279525" fontAlgn="base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800" spc="-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</a:t>
            </a:r>
            <a:r>
              <a:rPr lang="ja-JP" altLang="en-US" sz="800" spc="-7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・家を探した時の経験では、</a:t>
            </a:r>
            <a:r>
              <a:rPr lang="ja-JP" altLang="en-US" sz="800" b="1" u="sng" spc="-7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「日本人の保証人がいないので入居を断られた」</a:t>
            </a:r>
            <a:r>
              <a:rPr lang="ja-JP" altLang="en-US" sz="800" spc="-7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が約４割。</a:t>
            </a:r>
            <a:endParaRPr lang="en-US" altLang="ja-JP" sz="800" b="1" spc="-7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Meiryo UI" panose="020B0604030504040204" pitchFamily="50" charset="-128"/>
            </a:endParaRPr>
          </a:p>
          <a:p>
            <a:pPr defTabSz="1279525" fontAlgn="base">
              <a:lnSpc>
                <a:spcPts val="1000"/>
              </a:lnSpc>
              <a:defRPr/>
            </a:pPr>
            <a:r>
              <a:rPr lang="en-US" altLang="ja-JP" sz="800" b="1" spc="-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【</a:t>
            </a:r>
            <a:r>
              <a:rPr lang="ja-JP" altLang="en-US" sz="800" b="1" spc="-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就労状況</a:t>
            </a:r>
            <a:r>
              <a:rPr lang="en-US" altLang="ja-JP" sz="800" b="1" spc="-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】</a:t>
            </a:r>
          </a:p>
          <a:p>
            <a:pPr>
              <a:lnSpc>
                <a:spcPts val="1000"/>
              </a:lnSpc>
            </a:pPr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</a:t>
            </a:r>
            <a:r>
              <a:rPr lang="ja-JP" altLang="en-US" sz="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職場の経験では</a:t>
            </a:r>
            <a:r>
              <a:rPr lang="ja-JP" altLang="en-US" sz="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en-US" sz="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日本語での会話・ｺﾐｭﾆｹｰｼｮﾝがうまくいかなった</a:t>
            </a:r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」が約</a:t>
            </a:r>
            <a:r>
              <a:rPr lang="en-US" altLang="ja-JP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</a:t>
            </a:r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割で最多</a:t>
            </a:r>
            <a:r>
              <a:rPr lang="ja-JP" altLang="en-US" sz="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　など</a:t>
            </a:r>
            <a:endParaRPr lang="en-US" altLang="ja-JP" sz="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43125B43-15E6-446A-811D-98EF0DC5DC95}"/>
              </a:ext>
            </a:extLst>
          </p:cNvPr>
          <p:cNvSpPr txBox="1"/>
          <p:nvPr/>
        </p:nvSpPr>
        <p:spPr>
          <a:xfrm>
            <a:off x="7795898" y="1350876"/>
            <a:ext cx="2373007" cy="1772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79525" fontAlgn="base">
              <a:lnSpc>
                <a:spcPts val="1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【</a:t>
            </a:r>
            <a:r>
              <a:rPr lang="ja-JP" altLang="en-US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現在取り組んでいる重点分野</a:t>
            </a:r>
            <a:r>
              <a:rPr lang="en-US" altLang="ja-JP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】</a:t>
            </a:r>
          </a:p>
          <a:p>
            <a:pPr defTabSz="1279525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</a:t>
            </a: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・「</a:t>
            </a:r>
            <a:r>
              <a:rPr lang="ja-JP" altLang="en-US" sz="800" b="1" u="sng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教育</a:t>
            </a: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」が約</a:t>
            </a:r>
            <a:r>
              <a:rPr lang="en-US" altLang="ja-JP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5</a:t>
            </a: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割で最多。次いで「</a:t>
            </a:r>
            <a:r>
              <a:rPr lang="ja-JP" altLang="en-US" sz="800" b="1" u="sng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日本語</a:t>
            </a:r>
            <a:r>
              <a:rPr lang="ja-JP" altLang="en-US" sz="800" b="1" u="sng" spc="-2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及び</a:t>
            </a:r>
            <a:endParaRPr lang="en-US" altLang="ja-JP" sz="800" b="1" spc="-2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Meiryo UI" panose="020B0604030504040204" pitchFamily="50" charset="-128"/>
            </a:endParaRPr>
          </a:p>
          <a:p>
            <a:pPr defTabSz="1279525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b="1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</a:t>
            </a:r>
            <a:r>
              <a:rPr lang="ja-JP" altLang="en-US" sz="800" b="1" spc="-2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</a:t>
            </a:r>
            <a:r>
              <a:rPr lang="ja-JP" altLang="en-US" sz="800" b="1" u="sng" spc="-2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日本社会</a:t>
            </a:r>
            <a:r>
              <a:rPr lang="ja-JP" altLang="en-US" sz="800" b="1" u="sng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に関する学習支援</a:t>
            </a:r>
            <a:r>
              <a:rPr lang="ja-JP" altLang="en-US" sz="800" spc="-2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」の</a:t>
            </a: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順。</a:t>
            </a:r>
            <a:endParaRPr lang="en-US" altLang="ja-JP" sz="800" spc="-2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Meiryo UI" panose="020B0604030504040204" pitchFamily="50" charset="-128"/>
            </a:endParaRPr>
          </a:p>
          <a:p>
            <a:pPr defTabSz="1279525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【</a:t>
            </a:r>
            <a:r>
              <a:rPr lang="ja-JP" altLang="en-US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今後の課題</a:t>
            </a:r>
            <a:r>
              <a:rPr lang="en-US" altLang="ja-JP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】</a:t>
            </a:r>
          </a:p>
          <a:p>
            <a:pPr defTabSz="1279525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</a:t>
            </a: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・「</a:t>
            </a:r>
            <a:r>
              <a:rPr lang="ja-JP" altLang="en-US" sz="800" b="1" u="sng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地域における情報の多言語化</a:t>
            </a: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」</a:t>
            </a:r>
            <a:r>
              <a:rPr lang="ja-JP" altLang="en-US" sz="800" spc="-2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と</a:t>
            </a:r>
            <a:endParaRPr lang="en-US" altLang="ja-JP" sz="800" spc="-2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Meiryo UI" panose="020B0604030504040204" pitchFamily="50" charset="-128"/>
            </a:endParaRPr>
          </a:p>
          <a:p>
            <a:pPr defTabSz="1279525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</a:t>
            </a:r>
            <a:r>
              <a:rPr lang="ja-JP" altLang="en-US" sz="800" spc="-4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「</a:t>
            </a:r>
            <a:r>
              <a:rPr lang="ja-JP" altLang="en-US" sz="800" b="1" u="sng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防災に</a:t>
            </a:r>
            <a:r>
              <a:rPr lang="ja-JP" altLang="en-US" sz="800" b="1" u="sng" spc="-4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関する支援</a:t>
            </a:r>
            <a:r>
              <a:rPr lang="ja-JP" altLang="en-US" sz="800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」が約</a:t>
            </a:r>
            <a:r>
              <a:rPr lang="en-US" altLang="ja-JP" sz="800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6</a:t>
            </a:r>
            <a:r>
              <a:rPr lang="ja-JP" altLang="en-US" sz="800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割で最多。</a:t>
            </a:r>
            <a:endParaRPr lang="en-US" altLang="ja-JP" sz="800" spc="-4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Meiryo UI" panose="020B0604030504040204" pitchFamily="50" charset="-128"/>
            </a:endParaRPr>
          </a:p>
          <a:p>
            <a:pPr defTabSz="1279525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　次いで「教育」、「医療・保健・福祉」の順。</a:t>
            </a:r>
            <a:endParaRPr lang="en-US" altLang="ja-JP" sz="800" spc="-2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Meiryo UI" panose="020B0604030504040204" pitchFamily="50" charset="-128"/>
            </a:endParaRPr>
          </a:p>
          <a:p>
            <a:pPr defTabSz="1279525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【</a:t>
            </a:r>
            <a:r>
              <a:rPr lang="ja-JP" altLang="en-US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外国人相談の内容</a:t>
            </a:r>
            <a:r>
              <a:rPr lang="en-US" altLang="ja-JP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】</a:t>
            </a:r>
          </a:p>
          <a:p>
            <a:pPr defTabSz="1279525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・「</a:t>
            </a:r>
            <a:r>
              <a:rPr lang="ja-JP" altLang="en-US" sz="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暮らしに関すること（生活していくうえで</a:t>
            </a:r>
            <a:r>
              <a:rPr lang="ja-JP" altLang="en-US" sz="8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の</a:t>
            </a:r>
            <a:endParaRPr lang="en-US" altLang="ja-JP" sz="800" b="1" u="sng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Meiryo UI" panose="020B0604030504040204" pitchFamily="50" charset="-128"/>
            </a:endParaRPr>
          </a:p>
          <a:p>
            <a:pPr defTabSz="1279525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</a:t>
            </a:r>
            <a:r>
              <a:rPr lang="ja-JP" altLang="en-US" sz="8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困りごと</a:t>
            </a:r>
            <a:r>
              <a:rPr lang="ja-JP" altLang="en-US" sz="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等</a:t>
            </a:r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）」が約</a:t>
            </a:r>
            <a:r>
              <a:rPr lang="en-US" altLang="ja-JP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4</a:t>
            </a:r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割で最多。　　　</a:t>
            </a:r>
            <a:endParaRPr lang="en-US" altLang="ja-JP" sz="8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Meiryo UI" panose="020B0604030504040204" pitchFamily="50" charset="-128"/>
            </a:endParaRPr>
          </a:p>
          <a:p>
            <a:pPr defTabSz="1279525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【</a:t>
            </a:r>
            <a:r>
              <a:rPr lang="ja-JP" altLang="en-US" sz="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外国人と地域社会との関係</a:t>
            </a:r>
            <a:r>
              <a:rPr lang="en-US" altLang="ja-JP" sz="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(</a:t>
            </a:r>
            <a:r>
              <a:rPr lang="ja-JP" altLang="en-US" sz="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近隣トラブル等</a:t>
            </a:r>
            <a:r>
              <a:rPr lang="en-US" altLang="ja-JP" sz="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sym typeface="Meiryo UI" panose="020B0604030504040204" pitchFamily="50" charset="-128"/>
              </a:rPr>
              <a:t>)】</a:t>
            </a:r>
          </a:p>
          <a:p>
            <a:pPr defTabSz="1279525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　・「ゴミ出し」が約</a:t>
            </a:r>
            <a:r>
              <a:rPr lang="en-US" altLang="ja-JP" sz="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3</a:t>
            </a:r>
            <a:r>
              <a:rPr lang="ja-JP" altLang="en-US" sz="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割、「騒音」が約</a:t>
            </a:r>
            <a:r>
              <a:rPr lang="en-US" altLang="ja-JP" sz="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Meiryo UI" panose="020B0604030504040204" pitchFamily="50" charset="-128"/>
              </a:rPr>
              <a:t>割。　　など</a:t>
            </a:r>
            <a:endParaRPr lang="ja-JP" altLang="en-US" sz="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Meiryo UI" panose="020B0604030504040204" pitchFamily="50" charset="-128"/>
            </a:endParaRPr>
          </a:p>
        </p:txBody>
      </p:sp>
      <p:grpSp>
        <p:nvGrpSpPr>
          <p:cNvPr id="225" name="グループ化 224">
            <a:extLst>
              <a:ext uri="{FF2B5EF4-FFF2-40B4-BE49-F238E27FC236}">
                <a16:creationId xmlns:a16="http://schemas.microsoft.com/office/drawing/2014/main" id="{383F0B99-4A2D-4D94-8375-E4275FF6983D}"/>
              </a:ext>
            </a:extLst>
          </p:cNvPr>
          <p:cNvGrpSpPr/>
          <p:nvPr/>
        </p:nvGrpSpPr>
        <p:grpSpPr>
          <a:xfrm>
            <a:off x="161454" y="3143407"/>
            <a:ext cx="9895481" cy="1007056"/>
            <a:chOff x="-61464" y="3029576"/>
            <a:chExt cx="9895481" cy="1007056"/>
          </a:xfrm>
        </p:grpSpPr>
        <p:sp>
          <p:nvSpPr>
            <p:cNvPr id="228" name="テキスト ボックス 227"/>
            <p:cNvSpPr txBox="1"/>
            <p:nvPr/>
          </p:nvSpPr>
          <p:spPr>
            <a:xfrm>
              <a:off x="-61464" y="3259833"/>
              <a:ext cx="3685215" cy="696763"/>
            </a:xfrm>
            <a:prstGeom prst="rect">
              <a:avLst/>
            </a:prstGeom>
            <a:noFill/>
          </p:spPr>
          <p:txBody>
            <a:bodyPr wrap="square" lIns="95665" tIns="47832" rIns="95665" bIns="47832" rtlCol="0">
              <a:spAutoFit/>
            </a:bodyPr>
            <a:lstStyle/>
            <a:p>
              <a:pPr lvl="0">
                <a:defRPr/>
              </a:pPr>
              <a:r>
                <a:rPr lang="ja-JP" altLang="en-US" sz="7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（取組みの方向性）</a:t>
              </a:r>
              <a:r>
                <a:rPr lang="ja-JP" altLang="en-US" sz="9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特定技能制度等、外国人材の</a:t>
              </a:r>
              <a:r>
                <a:rPr lang="ja-JP" altLang="en-US" sz="900" b="1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受入れ促進</a:t>
              </a:r>
              <a:endParaRPr lang="en-US" altLang="ja-JP" sz="9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>
                <a:lnSpc>
                  <a:spcPts val="600"/>
                </a:lnSpc>
                <a:defRPr/>
              </a:pPr>
              <a:endParaRPr lang="en-US" altLang="ja-JP" sz="700" b="1" spc="-1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1000"/>
                </a:lnSpc>
                <a:defRPr/>
              </a:pPr>
              <a:r>
                <a:rPr lang="ja-JP" altLang="en-US" sz="800" b="1" spc="-1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◎　</a:t>
              </a:r>
              <a:r>
                <a:rPr lang="ja-JP" altLang="en-US" sz="800" b="1" spc="-1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特定技能制度等、</a:t>
              </a:r>
              <a:r>
                <a:rPr lang="ja-JP" altLang="en-US" sz="800" b="1" spc="-1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外国人材の受入れ促進を図るため、採用方法や職場</a:t>
              </a:r>
              <a:r>
                <a:rPr lang="ja-JP" altLang="en-US" sz="800" b="1" spc="-10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適性</a:t>
              </a:r>
              <a:endParaRPr lang="en-US" altLang="ja-JP" sz="800" b="1" spc="-1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1000"/>
                </a:lnSpc>
                <a:defRPr/>
              </a:pPr>
              <a:r>
                <a:rPr lang="ja-JP" altLang="en-US" sz="800" b="1" spc="-1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lang="ja-JP" altLang="en-US" sz="800" b="1" spc="-10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等が</a:t>
              </a:r>
              <a:r>
                <a:rPr lang="ja-JP" altLang="en-US" sz="800" b="1" spc="-1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わからない</a:t>
              </a:r>
              <a:r>
                <a:rPr lang="ja-JP" altLang="en-US" sz="800" b="1" spc="-1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「</a:t>
              </a:r>
              <a:r>
                <a:rPr lang="ja-JP" altLang="en-US" sz="800" b="1" u="sng" spc="-1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中</a:t>
              </a:r>
              <a:r>
                <a:rPr lang="ja-JP" altLang="en-US" sz="800" b="1" u="sng" spc="-1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小企業への経営相談</a:t>
              </a:r>
              <a:r>
                <a:rPr lang="ja-JP" altLang="en-US" sz="800" b="1" spc="-1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」</a:t>
              </a:r>
              <a:r>
                <a:rPr lang="ja-JP" altLang="en-US" sz="800" b="1" spc="-1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、中小企業</a:t>
              </a:r>
              <a:r>
                <a:rPr lang="ja-JP" altLang="en-US" sz="800" b="1" spc="-1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が求める外国人材を</a:t>
              </a:r>
              <a:r>
                <a:rPr lang="ja-JP" altLang="en-US" sz="800" b="1" spc="-10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適切</a:t>
              </a:r>
              <a:endParaRPr lang="en-US" altLang="ja-JP" sz="800" b="1" spc="-1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1000"/>
                </a:lnSpc>
                <a:defRPr/>
              </a:pPr>
              <a:r>
                <a:rPr lang="ja-JP" altLang="en-US" sz="800" b="1" spc="-1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lang="ja-JP" altLang="en-US" sz="800" b="1" spc="-10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につなぐ</a:t>
              </a:r>
              <a:r>
                <a:rPr lang="ja-JP" altLang="en-US" sz="800" b="1" spc="-1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「</a:t>
              </a:r>
              <a:r>
                <a:rPr lang="ja-JP" altLang="en-US" sz="800" b="1" u="sng" spc="-1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中小企業等とのマッチング</a:t>
              </a:r>
              <a:r>
                <a:rPr lang="ja-JP" altLang="en-US" sz="800" b="1" spc="-1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」の仕組みづくりに向けた取組み等を進める。</a:t>
              </a:r>
              <a:endParaRPr lang="en-US" altLang="ja-JP" sz="800" b="1" spc="-1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29" name="テキスト ボックス 228"/>
            <p:cNvSpPr txBox="1"/>
            <p:nvPr/>
          </p:nvSpPr>
          <p:spPr>
            <a:xfrm>
              <a:off x="3491457" y="3029576"/>
              <a:ext cx="3814030" cy="942984"/>
            </a:xfrm>
            <a:prstGeom prst="rect">
              <a:avLst/>
            </a:prstGeom>
            <a:noFill/>
          </p:spPr>
          <p:txBody>
            <a:bodyPr wrap="square" lIns="95665" tIns="47832" rIns="95665" bIns="47832" rtlCol="0">
              <a:spAutoFit/>
            </a:bodyPr>
            <a:lstStyle/>
            <a:p>
              <a:pPr>
                <a:lnSpc>
                  <a:spcPts val="1000"/>
                </a:lnSpc>
                <a:defRPr/>
              </a:pPr>
              <a:endParaRPr lang="en-US" altLang="ja-JP" sz="800" b="1" spc="-1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1000"/>
                </a:lnSpc>
                <a:defRPr/>
              </a:pPr>
              <a:r>
                <a:rPr lang="ja-JP" altLang="en-US" sz="7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（取組みの方向性）　</a:t>
              </a:r>
              <a:r>
                <a:rPr lang="ja-JP" altLang="en-US" sz="900" b="1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外国人と地域住民がともに暮らし、支え合う共生</a:t>
              </a:r>
              <a:r>
                <a:rPr lang="ja-JP" altLang="en-US" sz="9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社会づくり</a:t>
              </a:r>
              <a:endParaRPr lang="en-US" altLang="ja-JP" sz="9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>
                <a:lnSpc>
                  <a:spcPts val="600"/>
                </a:lnSpc>
                <a:defRPr/>
              </a:pPr>
              <a:endParaRPr lang="en-US" altLang="ja-JP" sz="900" b="1" spc="-1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1000"/>
                </a:lnSpc>
                <a:defRPr/>
              </a:pPr>
              <a:r>
                <a:rPr lang="ja-JP" altLang="en-US" sz="800" b="1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◎　外国人</a:t>
              </a:r>
              <a:r>
                <a:rPr lang="ja-JP" altLang="en-US" sz="800" b="1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が安心して暮らせる共生社会づくりに向けて、多言語による「</a:t>
              </a:r>
              <a:r>
                <a:rPr lang="ja-JP" altLang="en-US" sz="800" b="1" u="sng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相談体制</a:t>
              </a:r>
              <a:r>
                <a:rPr lang="ja-JP" altLang="en-US" sz="800" b="1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」</a:t>
              </a:r>
              <a:r>
                <a:rPr lang="ja-JP" altLang="en-US" sz="800" b="1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や</a:t>
              </a:r>
              <a:endParaRPr lang="en-US" altLang="ja-JP" sz="8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1000"/>
                </a:lnSpc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lang="ja-JP" altLang="en-US" sz="800" b="1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「</a:t>
              </a:r>
              <a:r>
                <a:rPr lang="ja-JP" altLang="en-US" sz="800" b="1" u="sng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医療体制</a:t>
              </a:r>
              <a:r>
                <a:rPr lang="ja-JP" altLang="en-US" sz="800" b="1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」「</a:t>
              </a:r>
              <a:r>
                <a:rPr lang="ja-JP" altLang="en-US" sz="800" b="1" u="sng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日本語教育</a:t>
              </a:r>
              <a:r>
                <a:rPr lang="ja-JP" altLang="en-US" sz="800" b="1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」等、外国人への生活支援の取組みを充実・強化する。</a:t>
              </a:r>
            </a:p>
            <a:p>
              <a:pPr>
                <a:lnSpc>
                  <a:spcPts val="1000"/>
                </a:lnSpc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◎　外国人と地域住民</a:t>
              </a:r>
              <a:r>
                <a:rPr lang="ja-JP" altLang="en-US" sz="800" b="1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がともに支え合い、互いに円滑に暮らしていけるよう、</a:t>
              </a:r>
              <a:r>
                <a:rPr lang="ja-JP" altLang="en-US" sz="800" b="1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「</a:t>
              </a:r>
              <a:r>
                <a:rPr lang="ja-JP" altLang="en-US" sz="800" b="1" u="sng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コミュニ</a:t>
              </a:r>
              <a:endParaRPr lang="en-US" altLang="ja-JP" sz="8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1000"/>
                </a:lnSpc>
                <a:defRPr/>
              </a:pPr>
              <a:r>
                <a:rPr lang="ja-JP" altLang="en-US" sz="8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lang="ja-JP" altLang="en-US" sz="800" b="1" u="sng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ケーション支援</a:t>
              </a:r>
              <a:r>
                <a:rPr lang="ja-JP" altLang="en-US" sz="800" b="1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」を進める。</a:t>
              </a:r>
              <a:endParaRPr lang="ja-JP" altLang="en-US" sz="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30" name="テキスト ボックス 229"/>
            <p:cNvSpPr txBox="1"/>
            <p:nvPr/>
          </p:nvSpPr>
          <p:spPr>
            <a:xfrm>
              <a:off x="7262671" y="3103390"/>
              <a:ext cx="2571346" cy="878864"/>
            </a:xfrm>
            <a:prstGeom prst="rect">
              <a:avLst/>
            </a:prstGeom>
            <a:noFill/>
          </p:spPr>
          <p:txBody>
            <a:bodyPr wrap="square" lIns="95665" tIns="47832" rIns="95665" bIns="47832" rtlCol="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ja-JP" altLang="en-US" sz="7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（取組みの方向性）　</a:t>
              </a:r>
              <a:r>
                <a:rPr lang="ja-JP" altLang="en-US" sz="9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外国人材受入れ・共生社会づくりに向けた推進体制の整備</a:t>
              </a:r>
              <a:endParaRPr lang="en-US" altLang="ja-JP" sz="9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>
                <a:lnSpc>
                  <a:spcPts val="300"/>
                </a:lnSpc>
                <a:defRPr/>
              </a:pPr>
              <a:endParaRPr lang="en-US" altLang="ja-JP" sz="800" b="1" spc="-1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1000"/>
                </a:lnSpc>
                <a:defRPr/>
              </a:pPr>
              <a:r>
                <a:rPr lang="ja-JP" altLang="en-US" sz="800" b="1" spc="-1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◎　国や市町村、経済団体、民間団体と連携し、</a:t>
              </a:r>
              <a:r>
                <a:rPr lang="ja-JP" altLang="en-US" sz="800" b="1" u="sng" spc="-1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外国人材</a:t>
              </a:r>
              <a:endParaRPr lang="en-US" altLang="ja-JP" sz="800" b="1" u="sng" spc="-1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1000"/>
                </a:lnSpc>
                <a:defRPr/>
              </a:pPr>
              <a:r>
                <a:rPr lang="ja-JP" altLang="en-US" sz="800" b="1" spc="-1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lang="ja-JP" altLang="en-US" sz="800" b="1" u="sng" spc="-10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支援</a:t>
              </a:r>
              <a:r>
                <a:rPr lang="ja-JP" altLang="en-US" sz="800" b="1" u="sng" spc="-1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や共生社会づくりに向けた協議・</a:t>
              </a:r>
              <a:r>
                <a:rPr lang="ja-JP" altLang="en-US" sz="800" b="1" u="sng" spc="-10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取組みの</a:t>
              </a:r>
              <a:r>
                <a:rPr lang="ja-JP" altLang="en-US" sz="800" b="1" u="sng" spc="-1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推進</a:t>
              </a:r>
              <a:r>
                <a:rPr lang="ja-JP" altLang="en-US" sz="800" b="1" u="sng" spc="-10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を</a:t>
              </a:r>
              <a:endParaRPr lang="en-US" altLang="ja-JP" sz="800" b="1" u="sng" spc="-1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1000"/>
                </a:lnSpc>
                <a:defRPr/>
              </a:pPr>
              <a:r>
                <a:rPr lang="ja-JP" altLang="en-US" sz="800" spc="-1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lang="ja-JP" altLang="en-US" sz="800" b="1" u="sng" spc="-10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行う、官民</a:t>
              </a:r>
              <a:r>
                <a:rPr lang="ja-JP" altLang="en-US" sz="800" b="1" u="sng" spc="-1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連携の「地域協議会」を設置・運営</a:t>
              </a:r>
              <a:r>
                <a:rPr lang="ja-JP" altLang="en-US" sz="800" b="1" spc="-1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する。</a:t>
              </a:r>
            </a:p>
          </p:txBody>
        </p:sp>
        <p:sp>
          <p:nvSpPr>
            <p:cNvPr id="109" name="二等辺三角形 108">
              <a:extLst>
                <a:ext uri="{FF2B5EF4-FFF2-40B4-BE49-F238E27FC236}">
                  <a16:creationId xmlns:a16="http://schemas.microsoft.com/office/drawing/2014/main" id="{2E283C97-3DFA-46A2-B2C6-A7FABD8D61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846901" y="3937713"/>
              <a:ext cx="1169795" cy="72000"/>
            </a:xfrm>
            <a:prstGeom prst="triangle">
              <a:avLst>
                <a:gd name="adj" fmla="val 50000"/>
              </a:avLst>
            </a:prstGeom>
            <a:solidFill>
              <a:schemeClr val="tx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rot="0" vert="horz" wrap="square" lIns="86767" tIns="43383" rIns="86767" bIns="43383" anchor="ctr" anchorCtr="0" upright="1">
              <a:noAutofit/>
            </a:bodyPr>
            <a:lstStyle/>
            <a:p>
              <a:pPr>
                <a:defRPr/>
              </a:pPr>
              <a:endParaRPr lang="ja-JP" altLang="en-US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10" name="二等辺三角形 109">
              <a:extLst>
                <a:ext uri="{FF2B5EF4-FFF2-40B4-BE49-F238E27FC236}">
                  <a16:creationId xmlns:a16="http://schemas.microsoft.com/office/drawing/2014/main" id="{83AC24E9-DDBB-4BF7-B847-B1CE687EBF6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055702" y="3947426"/>
              <a:ext cx="1169795" cy="72000"/>
            </a:xfrm>
            <a:prstGeom prst="triangle">
              <a:avLst>
                <a:gd name="adj" fmla="val 50000"/>
              </a:avLst>
            </a:prstGeom>
            <a:solidFill>
              <a:schemeClr val="tx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rot="0" vert="horz" wrap="square" lIns="86767" tIns="43383" rIns="86767" bIns="43383" anchor="ctr" anchorCtr="0" upright="1">
              <a:noAutofit/>
            </a:bodyPr>
            <a:lstStyle/>
            <a:p>
              <a:pPr>
                <a:defRPr/>
              </a:pPr>
              <a:endParaRPr lang="ja-JP" altLang="en-US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11" name="二等辺三角形 110">
              <a:extLst>
                <a:ext uri="{FF2B5EF4-FFF2-40B4-BE49-F238E27FC236}">
                  <a16:creationId xmlns:a16="http://schemas.microsoft.com/office/drawing/2014/main" id="{418DC8B4-8697-423D-B0E1-2E5F03596A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8057097" y="3964632"/>
              <a:ext cx="1169795" cy="72000"/>
            </a:xfrm>
            <a:prstGeom prst="triangle">
              <a:avLst>
                <a:gd name="adj" fmla="val 50000"/>
              </a:avLst>
            </a:prstGeom>
            <a:solidFill>
              <a:schemeClr val="tx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rot="0" vert="horz" wrap="square" lIns="86767" tIns="43383" rIns="86767" bIns="43383" anchor="ctr" anchorCtr="0" upright="1">
              <a:noAutofit/>
            </a:bodyPr>
            <a:lstStyle/>
            <a:p>
              <a:pPr>
                <a:defRPr/>
              </a:pPr>
              <a:endParaRPr lang="ja-JP" altLang="en-US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45A82EA3-55F7-4618-9B1B-FEF70EACBCD8}"/>
                </a:ext>
              </a:extLst>
            </p:cNvPr>
            <p:cNvCxnSpPr>
              <a:cxnSpLocks/>
            </p:cNvCxnSpPr>
            <p:nvPr/>
          </p:nvCxnSpPr>
          <p:spPr>
            <a:xfrm>
              <a:off x="802632" y="3440994"/>
              <a:ext cx="2021818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コネクタ 123">
              <a:extLst>
                <a:ext uri="{FF2B5EF4-FFF2-40B4-BE49-F238E27FC236}">
                  <a16:creationId xmlns:a16="http://schemas.microsoft.com/office/drawing/2014/main" id="{680C8215-06DA-4538-987F-8FBF7C0B3D72}"/>
                </a:ext>
              </a:extLst>
            </p:cNvPr>
            <p:cNvCxnSpPr>
              <a:cxnSpLocks/>
            </p:cNvCxnSpPr>
            <p:nvPr/>
          </p:nvCxnSpPr>
          <p:spPr>
            <a:xfrm>
              <a:off x="4362145" y="3338562"/>
              <a:ext cx="2844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>
              <a:extLst>
                <a:ext uri="{FF2B5EF4-FFF2-40B4-BE49-F238E27FC236}">
                  <a16:creationId xmlns:a16="http://schemas.microsoft.com/office/drawing/2014/main" id="{1D0DD965-0847-41C5-82B5-6612ED7DD6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58435" y="3318936"/>
              <a:ext cx="1620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コネクタ 152">
              <a:extLst>
                <a:ext uri="{FF2B5EF4-FFF2-40B4-BE49-F238E27FC236}">
                  <a16:creationId xmlns:a16="http://schemas.microsoft.com/office/drawing/2014/main" id="{CE7563AB-01E7-4184-BE5C-E94883B98F12}"/>
                </a:ext>
              </a:extLst>
            </p:cNvPr>
            <p:cNvCxnSpPr>
              <a:cxnSpLocks/>
            </p:cNvCxnSpPr>
            <p:nvPr/>
          </p:nvCxnSpPr>
          <p:spPr>
            <a:xfrm>
              <a:off x="7934165" y="3500891"/>
              <a:ext cx="1260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角丸四角形 177">
            <a:extLst>
              <a:ext uri="{FF2B5EF4-FFF2-40B4-BE49-F238E27FC236}">
                <a16:creationId xmlns:a16="http://schemas.microsoft.com/office/drawing/2014/main" id="{78087D7F-7982-4F47-9EEA-E7D6AC7ECDFE}"/>
              </a:ext>
            </a:extLst>
          </p:cNvPr>
          <p:cNvSpPr/>
          <p:nvPr/>
        </p:nvSpPr>
        <p:spPr>
          <a:xfrm>
            <a:off x="316735" y="4215671"/>
            <a:ext cx="3192942" cy="2592000"/>
          </a:xfrm>
          <a:prstGeom prst="roundRect">
            <a:avLst>
              <a:gd name="adj" fmla="val 3014"/>
            </a:avLst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5665" tIns="47832" rIns="95665" bIns="47832" rtlCol="0" anchor="ctr"/>
          <a:lstStyle/>
          <a:p>
            <a:pPr algn="ctr">
              <a:defRPr/>
            </a:pPr>
            <a:endParaRPr lang="ja-JP" altLang="en-US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80" name="テキスト ボックス 179">
            <a:extLst>
              <a:ext uri="{FF2B5EF4-FFF2-40B4-BE49-F238E27FC236}">
                <a16:creationId xmlns:a16="http://schemas.microsoft.com/office/drawing/2014/main" id="{9CD4DB00-6A9D-431C-AD86-7AA643A853A1}"/>
              </a:ext>
            </a:extLst>
          </p:cNvPr>
          <p:cNvSpPr txBox="1"/>
          <p:nvPr/>
        </p:nvSpPr>
        <p:spPr>
          <a:xfrm>
            <a:off x="330697" y="6355037"/>
            <a:ext cx="3172175" cy="438582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900"/>
              </a:lnSpc>
              <a:defRPr/>
            </a:pPr>
            <a:r>
              <a:rPr lang="ja-JP" altLang="en-US" sz="7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＊大阪で働きたいと思う外国人材を発掘・確保するため、多文化共生の取組み</a:t>
            </a:r>
            <a:r>
              <a:rPr lang="ja-JP" altLang="en-US" sz="7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や</a:t>
            </a:r>
            <a:endParaRPr lang="en-US" altLang="ja-JP" sz="700" b="1" dirty="0" smtClean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7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7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支援情報、企業</a:t>
            </a:r>
            <a:r>
              <a:rPr lang="ja-JP" altLang="en-US" sz="7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情報等、働く場・暮らしの場の</a:t>
            </a:r>
            <a:r>
              <a:rPr lang="ja-JP" altLang="en-US" sz="7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魅力等を</a:t>
            </a:r>
            <a:r>
              <a:rPr lang="ja-JP" altLang="en-US" sz="7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外国人材へ効果的に</a:t>
            </a:r>
            <a:r>
              <a:rPr lang="ja-JP" altLang="en-US" sz="7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発</a:t>
            </a:r>
            <a:endParaRPr lang="en-US" altLang="ja-JP" sz="700" b="1" dirty="0" smtClean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700" b="1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700" b="1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信</a:t>
            </a:r>
            <a:r>
              <a:rPr lang="ja-JP" altLang="en-US" sz="7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する手法を検討</a:t>
            </a:r>
            <a:endParaRPr lang="en-US" altLang="ja-JP" sz="700" b="1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233" name="グループ化 232">
            <a:extLst>
              <a:ext uri="{FF2B5EF4-FFF2-40B4-BE49-F238E27FC236}">
                <a16:creationId xmlns:a16="http://schemas.microsoft.com/office/drawing/2014/main" id="{35BF529F-3A50-4933-BA2E-BFAF7C62ECD3}"/>
              </a:ext>
            </a:extLst>
          </p:cNvPr>
          <p:cNvGrpSpPr/>
          <p:nvPr/>
        </p:nvGrpSpPr>
        <p:grpSpPr>
          <a:xfrm>
            <a:off x="389609" y="5314271"/>
            <a:ext cx="2341209" cy="1008000"/>
            <a:chOff x="1220982" y="5997940"/>
            <a:chExt cx="1617911" cy="1010082"/>
          </a:xfrm>
        </p:grpSpPr>
        <p:sp>
          <p:nvSpPr>
            <p:cNvPr id="143" name="正方形/長方形 142">
              <a:extLst>
                <a:ext uri="{FF2B5EF4-FFF2-40B4-BE49-F238E27FC236}">
                  <a16:creationId xmlns:a16="http://schemas.microsoft.com/office/drawing/2014/main" id="{06D33840-7C08-4965-9998-17A49725E292}"/>
                </a:ext>
              </a:extLst>
            </p:cNvPr>
            <p:cNvSpPr/>
            <p:nvPr/>
          </p:nvSpPr>
          <p:spPr>
            <a:xfrm>
              <a:off x="1220982" y="5997940"/>
              <a:ext cx="1613150" cy="10100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ja-JP" altLang="en-US" sz="1050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44" name="テキスト ボックス 143">
              <a:extLst>
                <a:ext uri="{FF2B5EF4-FFF2-40B4-BE49-F238E27FC236}">
                  <a16:creationId xmlns:a16="http://schemas.microsoft.com/office/drawing/2014/main" id="{87C00416-E1B0-4582-9098-B746B0DD5D2A}"/>
                </a:ext>
              </a:extLst>
            </p:cNvPr>
            <p:cNvSpPr txBox="1"/>
            <p:nvPr/>
          </p:nvSpPr>
          <p:spPr>
            <a:xfrm>
              <a:off x="1270761" y="6023776"/>
              <a:ext cx="1568132" cy="323832"/>
            </a:xfrm>
            <a:prstGeom prst="rect">
              <a:avLst/>
            </a:prstGeom>
            <a:noFill/>
            <a:ln>
              <a:noFill/>
              <a:prstDash val="sys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ts val="900"/>
                </a:lnSpc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❷外国人材マッチングプラットフォームの構築に</a:t>
              </a:r>
              <a:endParaRPr lang="en-US" altLang="ja-JP" sz="8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>
                <a:lnSpc>
                  <a:spcPts val="900"/>
                </a:lnSpc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　　向けた準備・検討</a:t>
              </a:r>
              <a:r>
                <a:rPr lang="ja-JP" altLang="en-US" sz="600" b="1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lang="en-US" altLang="ja-JP" sz="600" b="1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[</a:t>
              </a:r>
              <a:r>
                <a:rPr lang="ja-JP" altLang="en-US" sz="600" b="1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政策</a:t>
              </a:r>
              <a:r>
                <a:rPr lang="ja-JP" altLang="en-US" sz="600" b="1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企画部</a:t>
              </a:r>
              <a:r>
                <a:rPr lang="ja-JP" altLang="en-US" sz="600" b="1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</a:t>
              </a:r>
              <a:r>
                <a:rPr lang="ja-JP" altLang="en-US" sz="600" b="1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調整中</a:t>
              </a:r>
              <a:r>
                <a:rPr lang="ja-JP" altLang="en-US" sz="600" b="1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）</a:t>
              </a:r>
              <a:r>
                <a:rPr lang="en-US" altLang="ja-JP" sz="600" b="1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]</a:t>
              </a:r>
            </a:p>
          </p:txBody>
        </p:sp>
        <p:sp>
          <p:nvSpPr>
            <p:cNvPr id="145" name="テキスト ボックス 144">
              <a:extLst>
                <a:ext uri="{FF2B5EF4-FFF2-40B4-BE49-F238E27FC236}">
                  <a16:creationId xmlns:a16="http://schemas.microsoft.com/office/drawing/2014/main" id="{7A2CDC73-8A9B-4416-8352-6FCD8CD0DB08}"/>
                </a:ext>
              </a:extLst>
            </p:cNvPr>
            <p:cNvSpPr txBox="1"/>
            <p:nvPr/>
          </p:nvSpPr>
          <p:spPr>
            <a:xfrm>
              <a:off x="1278780" y="6324742"/>
              <a:ext cx="1492685" cy="6132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lIns="72000" tIns="36000" rIns="72000" bIns="36000" rtlCol="0">
              <a:noAutofit/>
            </a:bodyPr>
            <a:lstStyle/>
            <a:p>
              <a:pPr>
                <a:lnSpc>
                  <a:spcPts val="900"/>
                </a:lnSpc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▸府域の特性（万博・</a:t>
              </a:r>
              <a:r>
                <a:rPr lang="en-US" altLang="ja-JP" sz="800" b="1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IR</a:t>
              </a:r>
              <a:r>
                <a:rPr lang="ja-JP" altLang="en-US" sz="800" b="1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等）</a:t>
              </a:r>
              <a:r>
                <a:rPr lang="ja-JP" altLang="en-US" sz="800" b="1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や産業動向、中小企</a:t>
              </a:r>
              <a:endParaRPr lang="en-US" altLang="ja-JP" sz="8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900"/>
                </a:lnSpc>
                <a:defRPr/>
              </a:pPr>
              <a:r>
                <a:rPr lang="en-US" altLang="ja-JP" sz="800" b="1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 </a:t>
              </a:r>
              <a:r>
                <a:rPr lang="ja-JP" altLang="en-US" sz="800" b="1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業の人手不足状況や人材ニーズ等を調査し、</a:t>
              </a:r>
              <a:endParaRPr lang="en-US" altLang="ja-JP" sz="8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900"/>
                </a:lnSpc>
                <a:defRPr/>
              </a:pPr>
              <a:r>
                <a:rPr lang="en-US" altLang="ja-JP" sz="800" b="1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 </a:t>
              </a:r>
              <a:r>
                <a:rPr lang="ja-JP" altLang="en-US" sz="800" b="1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外国人材と中小企業を円滑にマッチングする</a:t>
              </a:r>
              <a:endParaRPr lang="en-US" altLang="ja-JP" sz="8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900"/>
                </a:lnSpc>
                <a:defRPr/>
              </a:pPr>
              <a:r>
                <a:rPr lang="en-US" altLang="ja-JP" sz="800" b="1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 </a:t>
              </a:r>
              <a:r>
                <a:rPr lang="ja-JP" altLang="en-US" sz="800" b="1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効果的なプラットフォーム構築（</a:t>
              </a:r>
              <a:r>
                <a:rPr lang="en-US" altLang="ja-JP" sz="800" b="1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R</a:t>
              </a:r>
              <a:r>
                <a:rPr lang="ja-JP" altLang="en-US" sz="800" b="1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３年度）に向</a:t>
              </a:r>
              <a:endParaRPr lang="en-US" altLang="ja-JP" sz="8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900"/>
                </a:lnSpc>
                <a:defRPr/>
              </a:pPr>
              <a:r>
                <a:rPr lang="en-US" altLang="ja-JP" sz="800" b="1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 </a:t>
              </a:r>
              <a:r>
                <a:rPr lang="ja-JP" altLang="en-US" sz="800" b="1" dirty="0" smtClean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けた準備を推進</a:t>
              </a:r>
              <a:endParaRPr lang="en-US" altLang="ja-JP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pic>
        <p:nvPicPr>
          <p:cNvPr id="155" name="図 154">
            <a:extLst>
              <a:ext uri="{FF2B5EF4-FFF2-40B4-BE49-F238E27FC236}">
                <a16:creationId xmlns:a16="http://schemas.microsoft.com/office/drawing/2014/main" id="{C1A9C784-9DD1-48D9-92E4-25F8ECF54E2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435" y="4408773"/>
            <a:ext cx="521234" cy="459961"/>
          </a:xfrm>
          <a:prstGeom prst="rect">
            <a:avLst/>
          </a:prstGeom>
        </p:spPr>
      </p:pic>
      <p:grpSp>
        <p:nvGrpSpPr>
          <p:cNvPr id="226" name="グループ化 225">
            <a:extLst>
              <a:ext uri="{FF2B5EF4-FFF2-40B4-BE49-F238E27FC236}">
                <a16:creationId xmlns:a16="http://schemas.microsoft.com/office/drawing/2014/main" id="{96FC80F0-E7E3-4014-ACD5-59546BBBFF1C}"/>
              </a:ext>
            </a:extLst>
          </p:cNvPr>
          <p:cNvGrpSpPr/>
          <p:nvPr/>
        </p:nvGrpSpPr>
        <p:grpSpPr>
          <a:xfrm>
            <a:off x="2748735" y="4488789"/>
            <a:ext cx="695993" cy="753229"/>
            <a:chOff x="2718301" y="5249451"/>
            <a:chExt cx="690961" cy="754785"/>
          </a:xfrm>
        </p:grpSpPr>
        <p:pic>
          <p:nvPicPr>
            <p:cNvPr id="150" name="図 149">
              <a:extLst>
                <a:ext uri="{FF2B5EF4-FFF2-40B4-BE49-F238E27FC236}">
                  <a16:creationId xmlns:a16="http://schemas.microsoft.com/office/drawing/2014/main" id="{0DDEEE36-7700-4401-B424-2502DC8E6A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8301" y="5547332"/>
              <a:ext cx="388053" cy="396897"/>
            </a:xfrm>
            <a:prstGeom prst="rect">
              <a:avLst/>
            </a:prstGeom>
          </p:spPr>
        </p:pic>
        <p:pic>
          <p:nvPicPr>
            <p:cNvPr id="151" name="図 150">
              <a:extLst>
                <a:ext uri="{FF2B5EF4-FFF2-40B4-BE49-F238E27FC236}">
                  <a16:creationId xmlns:a16="http://schemas.microsoft.com/office/drawing/2014/main" id="{164982A8-26FC-42FB-9E42-9895C1E61C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5062" y="5555502"/>
              <a:ext cx="334200" cy="396000"/>
            </a:xfrm>
            <a:prstGeom prst="rect">
              <a:avLst/>
            </a:prstGeom>
          </p:spPr>
        </p:pic>
        <p:sp>
          <p:nvSpPr>
            <p:cNvPr id="152" name="正方形/長方形 151">
              <a:extLst>
                <a:ext uri="{FF2B5EF4-FFF2-40B4-BE49-F238E27FC236}">
                  <a16:creationId xmlns:a16="http://schemas.microsoft.com/office/drawing/2014/main" id="{CCB38F6C-13DA-44C5-A1E6-DD2B54489A83}"/>
                </a:ext>
              </a:extLst>
            </p:cNvPr>
            <p:cNvSpPr/>
            <p:nvPr/>
          </p:nvSpPr>
          <p:spPr>
            <a:xfrm>
              <a:off x="2885452" y="5860236"/>
              <a:ext cx="360000" cy="144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ja-JP" altLang="en-US" sz="600" b="1" dirty="0">
                  <a:solidFill>
                    <a:prstClr val="white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中小企業</a:t>
              </a:r>
            </a:p>
          </p:txBody>
        </p:sp>
        <p:sp>
          <p:nvSpPr>
            <p:cNvPr id="156" name="テキスト ボックス 155">
              <a:extLst>
                <a:ext uri="{FF2B5EF4-FFF2-40B4-BE49-F238E27FC236}">
                  <a16:creationId xmlns:a16="http://schemas.microsoft.com/office/drawing/2014/main" id="{9A81E72D-1B22-42D0-8C11-7A490D470B65}"/>
                </a:ext>
              </a:extLst>
            </p:cNvPr>
            <p:cNvSpPr txBox="1"/>
            <p:nvPr/>
          </p:nvSpPr>
          <p:spPr>
            <a:xfrm>
              <a:off x="2753516" y="5249451"/>
              <a:ext cx="627195" cy="301783"/>
            </a:xfrm>
            <a:prstGeom prst="rect">
              <a:avLst/>
            </a:prstGeom>
            <a:noFill/>
          </p:spPr>
          <p:txBody>
            <a:bodyPr wrap="square" lIns="95665" tIns="47832" rIns="95665" bIns="47832" rtlCol="0">
              <a:spAutoFit/>
            </a:bodyPr>
            <a:lstStyle/>
            <a:p>
              <a:pPr>
                <a:lnSpc>
                  <a:spcPts val="800"/>
                </a:lnSpc>
                <a:defRPr/>
              </a:pPr>
              <a:r>
                <a:rPr lang="ja-JP" altLang="en-US" sz="700" dirty="0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外国人材を</a:t>
              </a:r>
              <a:endParaRPr lang="en-US" altLang="ja-JP" sz="7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>
                <a:lnSpc>
                  <a:spcPts val="800"/>
                </a:lnSpc>
                <a:defRPr/>
              </a:pPr>
              <a:r>
                <a:rPr lang="ja-JP" altLang="en-US" sz="700" dirty="0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雇いたい！</a:t>
              </a:r>
              <a:endParaRPr lang="en-US" altLang="ja-JP" sz="7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59" name="正方形/長方形 158">
            <a:extLst>
              <a:ext uri="{FF2B5EF4-FFF2-40B4-BE49-F238E27FC236}">
                <a16:creationId xmlns:a16="http://schemas.microsoft.com/office/drawing/2014/main" id="{7E2D3521-EDCD-41BF-B012-B3A989157151}"/>
              </a:ext>
            </a:extLst>
          </p:cNvPr>
          <p:cNvSpPr/>
          <p:nvPr/>
        </p:nvSpPr>
        <p:spPr>
          <a:xfrm>
            <a:off x="389609" y="4444373"/>
            <a:ext cx="2331499" cy="7143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sz="1050" dirty="0">
              <a:solidFill>
                <a:prstClr val="white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60" name="テキスト ボックス 159">
            <a:extLst>
              <a:ext uri="{FF2B5EF4-FFF2-40B4-BE49-F238E27FC236}">
                <a16:creationId xmlns:a16="http://schemas.microsoft.com/office/drawing/2014/main" id="{80CA05AD-D643-4088-AF9D-BAE98743B6F2}"/>
              </a:ext>
            </a:extLst>
          </p:cNvPr>
          <p:cNvSpPr txBox="1"/>
          <p:nvPr/>
        </p:nvSpPr>
        <p:spPr>
          <a:xfrm>
            <a:off x="553022" y="4480714"/>
            <a:ext cx="2032955" cy="322499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❶</a:t>
            </a:r>
            <a:r>
              <a:rPr lang="ja-JP" altLang="en-US" sz="8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中</a:t>
            </a:r>
            <a:r>
              <a:rPr lang="ja-JP" altLang="en-US" sz="8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小企業への経営相談</a:t>
            </a:r>
            <a:r>
              <a:rPr lang="ja-JP" altLang="en-US" sz="6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endParaRPr lang="en-US" altLang="ja-JP" sz="600" b="1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>
              <a:lnSpc>
                <a:spcPts val="900"/>
              </a:lnSpc>
              <a:defRPr/>
            </a:pPr>
            <a:r>
              <a:rPr lang="en-US" altLang="ja-JP" sz="6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[</a:t>
            </a:r>
            <a:r>
              <a:rPr lang="ja-JP" altLang="en-US" sz="6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商工労働部</a:t>
            </a:r>
            <a:r>
              <a:rPr lang="ja-JP" altLang="en-US" sz="6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（継続）</a:t>
            </a:r>
            <a:r>
              <a:rPr lang="en-US" altLang="ja-JP" sz="6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]</a:t>
            </a:r>
          </a:p>
        </p:txBody>
      </p:sp>
      <p:sp>
        <p:nvSpPr>
          <p:cNvPr id="161" name="テキスト ボックス 160">
            <a:extLst>
              <a:ext uri="{FF2B5EF4-FFF2-40B4-BE49-F238E27FC236}">
                <a16:creationId xmlns:a16="http://schemas.microsoft.com/office/drawing/2014/main" id="{2B88A4C5-63AC-4AFE-BDE6-D3EA1E8A4F22}"/>
              </a:ext>
            </a:extLst>
          </p:cNvPr>
          <p:cNvSpPr txBox="1"/>
          <p:nvPr/>
        </p:nvSpPr>
        <p:spPr>
          <a:xfrm>
            <a:off x="477098" y="4766484"/>
            <a:ext cx="2160000" cy="3231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72000" rIns="72000" rtlCol="0">
            <a:spAutoFit/>
          </a:bodyPr>
          <a:lstStyle/>
          <a:p>
            <a:pPr>
              <a:lnSpc>
                <a:spcPts val="900"/>
              </a:lnSpc>
              <a:defRPr/>
            </a:pPr>
            <a:r>
              <a:rPr lang="ja-JP" altLang="en-US" sz="8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▸中小企業に</a:t>
            </a:r>
            <a:r>
              <a:rPr lang="ja-JP" altLang="en-US" sz="8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対する総合的</a:t>
            </a:r>
            <a:r>
              <a:rPr lang="ja-JP" altLang="en-US" sz="8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</a:t>
            </a:r>
            <a:r>
              <a:rPr lang="ja-JP" altLang="en-US" sz="8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相談対応（外国人　</a:t>
            </a:r>
            <a:endParaRPr lang="en-US" altLang="ja-JP" sz="800" b="1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8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材を含む）の実施</a:t>
            </a:r>
            <a:r>
              <a:rPr lang="ja-JP" altLang="en-US" sz="8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等（大阪産業局）</a:t>
            </a:r>
          </a:p>
        </p:txBody>
      </p:sp>
      <p:grpSp>
        <p:nvGrpSpPr>
          <p:cNvPr id="232" name="グループ化 231">
            <a:extLst>
              <a:ext uri="{FF2B5EF4-FFF2-40B4-BE49-F238E27FC236}">
                <a16:creationId xmlns:a16="http://schemas.microsoft.com/office/drawing/2014/main" id="{C03EB52D-7909-4754-8922-BCD80F26BD39}"/>
              </a:ext>
            </a:extLst>
          </p:cNvPr>
          <p:cNvGrpSpPr/>
          <p:nvPr/>
        </p:nvGrpSpPr>
        <p:grpSpPr>
          <a:xfrm>
            <a:off x="2817043" y="5355864"/>
            <a:ext cx="637938" cy="974690"/>
            <a:chOff x="297941" y="6601855"/>
            <a:chExt cx="650803" cy="950113"/>
          </a:xfrm>
        </p:grpSpPr>
        <p:pic>
          <p:nvPicPr>
            <p:cNvPr id="147" name="図 146">
              <a:extLst>
                <a:ext uri="{FF2B5EF4-FFF2-40B4-BE49-F238E27FC236}">
                  <a16:creationId xmlns:a16="http://schemas.microsoft.com/office/drawing/2014/main" id="{052CB5ED-9A0E-48A5-9304-D94C742B70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159" y="7037145"/>
              <a:ext cx="455812" cy="364760"/>
            </a:xfrm>
            <a:prstGeom prst="rect">
              <a:avLst/>
            </a:prstGeom>
          </p:spPr>
        </p:pic>
        <p:pic>
          <p:nvPicPr>
            <p:cNvPr id="148" name="図 147">
              <a:extLst>
                <a:ext uri="{FF2B5EF4-FFF2-40B4-BE49-F238E27FC236}">
                  <a16:creationId xmlns:a16="http://schemas.microsoft.com/office/drawing/2014/main" id="{E30F600F-9AC4-4FB8-A8C1-EFDF070FDC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388" y="6601855"/>
              <a:ext cx="574284" cy="494749"/>
            </a:xfrm>
            <a:prstGeom prst="rect">
              <a:avLst/>
            </a:prstGeom>
          </p:spPr>
        </p:pic>
        <p:sp>
          <p:nvSpPr>
            <p:cNvPr id="149" name="テキスト ボックス 148">
              <a:extLst>
                <a:ext uri="{FF2B5EF4-FFF2-40B4-BE49-F238E27FC236}">
                  <a16:creationId xmlns:a16="http://schemas.microsoft.com/office/drawing/2014/main" id="{A0D9715A-497D-44A0-9252-2C7A4D2997AD}"/>
                </a:ext>
              </a:extLst>
            </p:cNvPr>
            <p:cNvSpPr txBox="1"/>
            <p:nvPr/>
          </p:nvSpPr>
          <p:spPr>
            <a:xfrm>
              <a:off x="321549" y="6687048"/>
              <a:ext cx="627195" cy="305630"/>
            </a:xfrm>
            <a:prstGeom prst="rect">
              <a:avLst/>
            </a:prstGeom>
            <a:noFill/>
          </p:spPr>
          <p:txBody>
            <a:bodyPr wrap="square" lIns="95665" tIns="47832" rIns="95665" bIns="47832" rtlCol="0">
              <a:spAutoFit/>
            </a:bodyPr>
            <a:lstStyle/>
            <a:p>
              <a:pPr>
                <a:lnSpc>
                  <a:spcPts val="800"/>
                </a:lnSpc>
                <a:defRPr/>
              </a:pPr>
              <a:r>
                <a:rPr lang="en-US" altLang="ja-JP" sz="700" spc="-50" dirty="0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OSAKA</a:t>
              </a:r>
              <a:r>
                <a:rPr lang="ja-JP" altLang="en-US" sz="700" spc="-50" dirty="0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で</a:t>
              </a:r>
              <a:endParaRPr lang="en-US" altLang="ja-JP" sz="700" spc="-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>
                <a:lnSpc>
                  <a:spcPts val="800"/>
                </a:lnSpc>
                <a:defRPr/>
              </a:pPr>
              <a:r>
                <a:rPr lang="ja-JP" altLang="en-US" sz="700" spc="-50" dirty="0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働きたい！</a:t>
              </a:r>
              <a:endParaRPr lang="en-US" altLang="ja-JP" sz="700" spc="-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31" name="テキスト ボックス 230">
              <a:extLst>
                <a:ext uri="{FF2B5EF4-FFF2-40B4-BE49-F238E27FC236}">
                  <a16:creationId xmlns:a16="http://schemas.microsoft.com/office/drawing/2014/main" id="{A74C34F8-F745-4AC0-9DC6-F358B08257CC}"/>
                </a:ext>
              </a:extLst>
            </p:cNvPr>
            <p:cNvSpPr txBox="1"/>
            <p:nvPr/>
          </p:nvSpPr>
          <p:spPr>
            <a:xfrm>
              <a:off x="297941" y="7352649"/>
              <a:ext cx="567993" cy="199319"/>
            </a:xfrm>
            <a:prstGeom prst="rect">
              <a:avLst/>
            </a:prstGeom>
            <a:noFill/>
          </p:spPr>
          <p:txBody>
            <a:bodyPr wrap="square" lIns="95665" tIns="47832" rIns="95665" bIns="47832" rtlCol="0">
              <a:spAutoFit/>
            </a:bodyPr>
            <a:lstStyle/>
            <a:p>
              <a:pPr>
                <a:lnSpc>
                  <a:spcPts val="800"/>
                </a:lnSpc>
                <a:defRPr/>
              </a:pPr>
              <a:r>
                <a:rPr lang="ja-JP" altLang="en-US" sz="700" dirty="0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外国人材</a:t>
              </a:r>
              <a:endParaRPr lang="en-US" altLang="ja-JP" sz="7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pic>
        <p:nvPicPr>
          <p:cNvPr id="157" name="図 156">
            <a:extLst>
              <a:ext uri="{FF2B5EF4-FFF2-40B4-BE49-F238E27FC236}">
                <a16:creationId xmlns:a16="http://schemas.microsoft.com/office/drawing/2014/main" id="{5A7FE1FE-73F3-45DA-86BD-1E7EBF82323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54" y="4135758"/>
            <a:ext cx="975129" cy="166729"/>
          </a:xfrm>
          <a:prstGeom prst="rect">
            <a:avLst/>
          </a:prstGeom>
        </p:spPr>
      </p:pic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CE067B35-3722-4C4E-8170-F61E6B4BC097}"/>
              </a:ext>
            </a:extLst>
          </p:cNvPr>
          <p:cNvSpPr txBox="1"/>
          <p:nvPr/>
        </p:nvSpPr>
        <p:spPr>
          <a:xfrm>
            <a:off x="429892" y="4127414"/>
            <a:ext cx="940324" cy="199191"/>
          </a:xfrm>
          <a:prstGeom prst="rect">
            <a:avLst/>
          </a:prstGeom>
          <a:noFill/>
        </p:spPr>
        <p:txBody>
          <a:bodyPr wrap="square" lIns="95665" tIns="47832" rIns="95665" bIns="47832" rtlCol="0">
            <a:spAutoFit/>
          </a:bodyPr>
          <a:lstStyle/>
          <a:p>
            <a:pPr>
              <a:lnSpc>
                <a:spcPts val="800"/>
              </a:lnSpc>
              <a:defRPr/>
            </a:pPr>
            <a:r>
              <a:rPr lang="ja-JP" altLang="en-US" sz="7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具体的な取組み</a:t>
            </a:r>
            <a:endParaRPr lang="en-US" altLang="ja-JP" sz="7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21" name="図 120">
            <a:extLst>
              <a:ext uri="{FF2B5EF4-FFF2-40B4-BE49-F238E27FC236}">
                <a16:creationId xmlns:a16="http://schemas.microsoft.com/office/drawing/2014/main" id="{38F41C11-42C5-4783-BC1B-257F191CD59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846" y="4123865"/>
            <a:ext cx="968079" cy="167073"/>
          </a:xfrm>
          <a:prstGeom prst="rect">
            <a:avLst/>
          </a:prstGeom>
        </p:spPr>
      </p:pic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57BCAE5A-1B65-4B22-A1AD-92379820F56E}"/>
              </a:ext>
            </a:extLst>
          </p:cNvPr>
          <p:cNvSpPr txBox="1"/>
          <p:nvPr/>
        </p:nvSpPr>
        <p:spPr>
          <a:xfrm>
            <a:off x="7729197" y="4116858"/>
            <a:ext cx="933526" cy="199190"/>
          </a:xfrm>
          <a:prstGeom prst="rect">
            <a:avLst/>
          </a:prstGeom>
          <a:noFill/>
        </p:spPr>
        <p:txBody>
          <a:bodyPr wrap="square" lIns="95665" tIns="47832" rIns="95665" bIns="47832" rtlCol="0">
            <a:spAutoFit/>
          </a:bodyPr>
          <a:lstStyle/>
          <a:p>
            <a:pPr>
              <a:lnSpc>
                <a:spcPts val="800"/>
              </a:lnSpc>
              <a:defRPr/>
            </a:pPr>
            <a:r>
              <a:rPr lang="ja-JP" altLang="en-US" sz="7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具体的な取組み</a:t>
            </a:r>
            <a:endParaRPr lang="en-US" altLang="ja-JP" sz="7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8" name="角丸四角形 3">
            <a:extLst>
              <a:ext uri="{FF2B5EF4-FFF2-40B4-BE49-F238E27FC236}">
                <a16:creationId xmlns:a16="http://schemas.microsoft.com/office/drawing/2014/main" id="{30B56B1B-A8F1-42D2-8BF5-E32266E00C57}"/>
              </a:ext>
            </a:extLst>
          </p:cNvPr>
          <p:cNvSpPr/>
          <p:nvPr/>
        </p:nvSpPr>
        <p:spPr>
          <a:xfrm>
            <a:off x="271376" y="291801"/>
            <a:ext cx="9785558" cy="517282"/>
          </a:xfrm>
          <a:prstGeom prst="roundRect">
            <a:avLst>
              <a:gd name="adj" fmla="val 6445"/>
            </a:avLst>
          </a:prstGeom>
          <a:solidFill>
            <a:schemeClr val="bg1"/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0" tIns="36000" rIns="0" bIns="0" rtlCol="0" anchor="t" anchorCtr="0">
            <a:spAutoFit/>
          </a:bodyPr>
          <a:lstStyle/>
          <a:p>
            <a:pPr marL="71755">
              <a:lnSpc>
                <a:spcPts val="1200"/>
              </a:lnSpc>
              <a:defRPr/>
            </a:pPr>
            <a:r>
              <a:rPr lang="ja-JP" altLang="en-US" sz="9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○“人手不足関連の倒産件数の増加”など、府内中小企業における深刻な人手不足の対応に向けて、新たな在留資格「特定</a:t>
            </a:r>
            <a:r>
              <a:rPr lang="ja-JP" altLang="en-US" sz="9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技能」</a:t>
            </a:r>
            <a:r>
              <a:rPr lang="ja-JP" altLang="en-US" sz="9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等を活用した外国人材の受入れ</a:t>
            </a:r>
            <a:r>
              <a:rPr lang="ja-JP" altLang="en-US" sz="9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促進・共生社会づくりを進める</a:t>
            </a:r>
            <a:r>
              <a:rPr lang="ja-JP" altLang="en-US" sz="9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ため、</a:t>
            </a:r>
            <a:r>
              <a:rPr lang="ja-JP" altLang="en-US" sz="9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府</a:t>
            </a:r>
            <a:endParaRPr lang="en-US" altLang="ja-JP" sz="900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Meiryo UI" panose="020B0604030504040204" pitchFamily="50" charset="-128"/>
            </a:endParaRPr>
          </a:p>
          <a:p>
            <a:pPr marL="71755">
              <a:lnSpc>
                <a:spcPts val="1200"/>
              </a:lnSpc>
              <a:defRPr/>
            </a:pPr>
            <a:r>
              <a:rPr lang="ja-JP" altLang="en-US" sz="9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では</a:t>
            </a:r>
            <a:r>
              <a:rPr lang="ja-JP" altLang="en-US" sz="9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、庁内プロジェクトチームにおいて、外国人労働者へのヒアリングや府内事業者等へのアンケート調査を実施</a:t>
            </a:r>
            <a:r>
              <a:rPr lang="ja-JP" altLang="en-US" sz="9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。これら調査結果等を踏まえ、今後、「取組みの方向性」をとりまとめる。</a:t>
            </a:r>
            <a:endParaRPr lang="en-US" altLang="ja-JP" sz="900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Meiryo UI" panose="020B0604030504040204" pitchFamily="50" charset="-128"/>
            </a:endParaRPr>
          </a:p>
          <a:p>
            <a:pPr marL="71755">
              <a:lnSpc>
                <a:spcPts val="1200"/>
              </a:lnSpc>
              <a:defRPr/>
            </a:pPr>
            <a:r>
              <a:rPr lang="ja-JP" altLang="en-US" sz="9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➡</a:t>
            </a:r>
            <a:r>
              <a:rPr lang="ja-JP" altLang="en-US" sz="900" u="sng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府民</a:t>
            </a:r>
            <a:r>
              <a:rPr lang="ja-JP" altLang="en-US" sz="900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・事業者・</a:t>
            </a:r>
            <a:r>
              <a:rPr lang="ja-JP" altLang="en-US" sz="900" u="sng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外国人に</a:t>
            </a:r>
            <a:r>
              <a:rPr lang="ja-JP" altLang="en-US" sz="900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とって「三方良し」となる具体的</a:t>
            </a:r>
            <a:r>
              <a:rPr lang="ja-JP" altLang="en-US" sz="900" u="sng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な</a:t>
            </a:r>
            <a:r>
              <a:rPr lang="ja-JP" altLang="en-US" sz="900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取組</a:t>
            </a:r>
            <a:r>
              <a:rPr lang="ja-JP" altLang="en-US" sz="900" u="sng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みを推進</a:t>
            </a:r>
            <a:endParaRPr lang="en-US" altLang="ja-JP" sz="900" u="sng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170" name="角丸四角形 35">
            <a:extLst>
              <a:ext uri="{FF2B5EF4-FFF2-40B4-BE49-F238E27FC236}">
                <a16:creationId xmlns:a16="http://schemas.microsoft.com/office/drawing/2014/main" id="{1643A96B-0987-4755-8B32-CE8818D8F1A5}"/>
              </a:ext>
            </a:extLst>
          </p:cNvPr>
          <p:cNvSpPr/>
          <p:nvPr/>
        </p:nvSpPr>
        <p:spPr>
          <a:xfrm>
            <a:off x="3611017" y="4214088"/>
            <a:ext cx="3932714" cy="2105750"/>
          </a:xfrm>
          <a:prstGeom prst="roundRect">
            <a:avLst>
              <a:gd name="adj" fmla="val 2978"/>
            </a:avLst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5665" tIns="47832" rIns="95665" bIns="47832" rtlCol="0"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pic>
        <p:nvPicPr>
          <p:cNvPr id="171" name="図 170">
            <a:extLst>
              <a:ext uri="{FF2B5EF4-FFF2-40B4-BE49-F238E27FC236}">
                <a16:creationId xmlns:a16="http://schemas.microsoft.com/office/drawing/2014/main" id="{73E4B6A7-9558-4EC0-A356-99B5DA706C00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384" y="4382248"/>
            <a:ext cx="447290" cy="357832"/>
          </a:xfrm>
          <a:prstGeom prst="rect">
            <a:avLst/>
          </a:prstGeom>
        </p:spPr>
      </p:pic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A74C34F8-F745-4AC0-9DC6-F358B08257CC}"/>
              </a:ext>
            </a:extLst>
          </p:cNvPr>
          <p:cNvSpPr txBox="1"/>
          <p:nvPr/>
        </p:nvSpPr>
        <p:spPr>
          <a:xfrm>
            <a:off x="3841251" y="4679040"/>
            <a:ext cx="479836" cy="199190"/>
          </a:xfrm>
          <a:prstGeom prst="rect">
            <a:avLst/>
          </a:prstGeom>
          <a:noFill/>
        </p:spPr>
        <p:txBody>
          <a:bodyPr wrap="square" lIns="95665" tIns="47832" rIns="95665" bIns="47832" rtlCol="0">
            <a:spAutoFit/>
          </a:bodyPr>
          <a:lstStyle/>
          <a:p>
            <a:pPr>
              <a:lnSpc>
                <a:spcPts val="800"/>
              </a:lnSpc>
              <a:defRPr/>
            </a:pPr>
            <a:r>
              <a:rPr lang="ja-JP" altLang="en-US" sz="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外国人</a:t>
            </a:r>
            <a:endParaRPr lang="en-US" altLang="ja-JP" sz="6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74" name="図 173">
            <a:extLst>
              <a:ext uri="{FF2B5EF4-FFF2-40B4-BE49-F238E27FC236}">
                <a16:creationId xmlns:a16="http://schemas.microsoft.com/office/drawing/2014/main" id="{2F381D69-5894-463C-909C-B36C1765DD03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983" y="4134114"/>
            <a:ext cx="968077" cy="167073"/>
          </a:xfrm>
          <a:prstGeom prst="rect">
            <a:avLst/>
          </a:prstGeom>
        </p:spPr>
      </p:pic>
      <p:sp>
        <p:nvSpPr>
          <p:cNvPr id="175" name="テキスト ボックス 174">
            <a:extLst>
              <a:ext uri="{FF2B5EF4-FFF2-40B4-BE49-F238E27FC236}">
                <a16:creationId xmlns:a16="http://schemas.microsoft.com/office/drawing/2014/main" id="{1CB77252-F882-407E-B5CF-B0B97B6AD3F2}"/>
              </a:ext>
            </a:extLst>
          </p:cNvPr>
          <p:cNvSpPr txBox="1"/>
          <p:nvPr/>
        </p:nvSpPr>
        <p:spPr>
          <a:xfrm>
            <a:off x="3683245" y="4127547"/>
            <a:ext cx="933526" cy="199190"/>
          </a:xfrm>
          <a:prstGeom prst="rect">
            <a:avLst/>
          </a:prstGeom>
          <a:noFill/>
        </p:spPr>
        <p:txBody>
          <a:bodyPr wrap="square" lIns="95665" tIns="47832" rIns="95665" bIns="47832" rtlCol="0">
            <a:spAutoFit/>
          </a:bodyPr>
          <a:lstStyle/>
          <a:p>
            <a:pPr>
              <a:lnSpc>
                <a:spcPts val="800"/>
              </a:lnSpc>
              <a:defRPr/>
            </a:pPr>
            <a:r>
              <a:rPr lang="ja-JP" altLang="en-US" sz="7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具体的な取組み</a:t>
            </a:r>
            <a:endParaRPr lang="en-US" altLang="ja-JP" sz="7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77" name="グループ化 176">
            <a:extLst>
              <a:ext uri="{FF2B5EF4-FFF2-40B4-BE49-F238E27FC236}">
                <a16:creationId xmlns:a16="http://schemas.microsoft.com/office/drawing/2014/main" id="{9BEF531D-CD90-46CE-8CA6-25E32ADBA270}"/>
              </a:ext>
            </a:extLst>
          </p:cNvPr>
          <p:cNvGrpSpPr/>
          <p:nvPr/>
        </p:nvGrpSpPr>
        <p:grpSpPr>
          <a:xfrm>
            <a:off x="3662881" y="5569625"/>
            <a:ext cx="2484753" cy="707600"/>
            <a:chOff x="3485871" y="6082940"/>
            <a:chExt cx="2494739" cy="707600"/>
          </a:xfrm>
        </p:grpSpPr>
        <p:sp>
          <p:nvSpPr>
            <p:cNvPr id="259" name="正方形/長方形 258">
              <a:extLst>
                <a:ext uri="{FF2B5EF4-FFF2-40B4-BE49-F238E27FC236}">
                  <a16:creationId xmlns:a16="http://schemas.microsoft.com/office/drawing/2014/main" id="{75B79E46-C305-404A-A2E1-8517F2F935DD}"/>
                </a:ext>
              </a:extLst>
            </p:cNvPr>
            <p:cNvSpPr/>
            <p:nvPr/>
          </p:nvSpPr>
          <p:spPr>
            <a:xfrm>
              <a:off x="3507048" y="6088540"/>
              <a:ext cx="1196910" cy="70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ja-JP" altLang="en-US" sz="1050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grpSp>
          <p:nvGrpSpPr>
            <p:cNvPr id="260" name="グループ化 259">
              <a:extLst>
                <a:ext uri="{FF2B5EF4-FFF2-40B4-BE49-F238E27FC236}">
                  <a16:creationId xmlns:a16="http://schemas.microsoft.com/office/drawing/2014/main" id="{306F779B-0703-4E8E-B630-95004849D54E}"/>
                </a:ext>
              </a:extLst>
            </p:cNvPr>
            <p:cNvGrpSpPr/>
            <p:nvPr/>
          </p:nvGrpSpPr>
          <p:grpSpPr>
            <a:xfrm>
              <a:off x="3485871" y="6082940"/>
              <a:ext cx="2494739" cy="707599"/>
              <a:chOff x="3485871" y="6082940"/>
              <a:chExt cx="2494739" cy="707599"/>
            </a:xfrm>
          </p:grpSpPr>
          <p:sp>
            <p:nvSpPr>
              <p:cNvPr id="261" name="テキスト ボックス 260">
                <a:extLst>
                  <a:ext uri="{FF2B5EF4-FFF2-40B4-BE49-F238E27FC236}">
                    <a16:creationId xmlns:a16="http://schemas.microsoft.com/office/drawing/2014/main" id="{94674D3F-3C14-4DF7-9AD5-F838AE51171C}"/>
                  </a:ext>
                </a:extLst>
              </p:cNvPr>
              <p:cNvSpPr txBox="1"/>
              <p:nvPr/>
            </p:nvSpPr>
            <p:spPr>
              <a:xfrm>
                <a:off x="3485871" y="6089773"/>
                <a:ext cx="1155551" cy="400110"/>
              </a:xfrm>
              <a:prstGeom prst="rect">
                <a:avLst/>
              </a:prstGeom>
              <a:noFill/>
              <a:ln>
                <a:noFill/>
                <a:prstDash val="sysDot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>
                  <a:lnSpc>
                    <a:spcPts val="800"/>
                  </a:lnSpc>
                  <a:defRPr/>
                </a:pPr>
                <a:r>
                  <a:rPr lang="ja-JP" altLang="en-US" sz="800" b="1" spc="-140" dirty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   </a:t>
                </a:r>
                <a:r>
                  <a:rPr lang="ja-JP" altLang="en-US" sz="800" b="1" dirty="0" smtClean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❼小中学校における</a:t>
                </a:r>
                <a:endParaRPr lang="en-US" altLang="ja-JP" sz="800" b="1" dirty="0" smtClean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  <a:p>
                <a:pPr algn="ctr">
                  <a:lnSpc>
                    <a:spcPts val="800"/>
                  </a:lnSpc>
                  <a:defRPr/>
                </a:pPr>
                <a:r>
                  <a:rPr lang="ja-JP" altLang="en-US" sz="800" b="1" dirty="0" smtClean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 日本語教育の推進</a:t>
                </a:r>
                <a:endParaRPr lang="en-US" altLang="ja-JP" sz="800" b="1" dirty="0" smtClean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  <a:p>
                <a:pPr algn="ctr">
                  <a:lnSpc>
                    <a:spcPts val="800"/>
                  </a:lnSpc>
                  <a:defRPr/>
                </a:pPr>
                <a:r>
                  <a:rPr lang="en-US" altLang="ja-JP" sz="600" b="1" dirty="0" smtClean="0">
                    <a:solidFill>
                      <a:schemeClr val="tx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 [</a:t>
                </a:r>
                <a:r>
                  <a:rPr lang="ja-JP" altLang="en-US" sz="600" b="1" dirty="0" smtClean="0">
                    <a:solidFill>
                      <a:schemeClr val="tx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教育庁（拡充）</a:t>
                </a:r>
                <a:r>
                  <a:rPr lang="en-US" altLang="ja-JP" sz="600" b="1" dirty="0" smtClean="0">
                    <a:solidFill>
                      <a:schemeClr val="tx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]</a:t>
                </a:r>
                <a:endParaRPr lang="en-US" altLang="ja-JP" sz="600" b="1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4F923652-D3CD-4864-9F8B-DB249D4912B0}"/>
                  </a:ext>
                </a:extLst>
              </p:cNvPr>
              <p:cNvSpPr txBox="1"/>
              <p:nvPr/>
            </p:nvSpPr>
            <p:spPr>
              <a:xfrm>
                <a:off x="3552656" y="6439093"/>
                <a:ext cx="1105017" cy="34167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36000" tIns="36000" rIns="36000" bIns="0" rtlCol="0" anchor="ctr" anchorCtr="0">
                <a:noAutofit/>
              </a:bodyPr>
              <a:lstStyle/>
              <a:p>
                <a:pPr>
                  <a:lnSpc>
                    <a:spcPts val="900"/>
                  </a:lnSpc>
                  <a:defRPr/>
                </a:pPr>
                <a:r>
                  <a:rPr lang="ja-JP" altLang="en-US" sz="800" b="1" dirty="0">
                    <a:solidFill>
                      <a:schemeClr val="tx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▸日本語指導が必要</a:t>
                </a:r>
                <a:r>
                  <a:rPr lang="ja-JP" altLang="en-US" sz="800" b="1" dirty="0" smtClean="0">
                    <a:solidFill>
                      <a:schemeClr val="tx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な　</a:t>
                </a:r>
                <a:endParaRPr lang="en-US" altLang="ja-JP" sz="800" b="1" dirty="0" smtClean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  <a:p>
                <a:pPr>
                  <a:lnSpc>
                    <a:spcPts val="900"/>
                  </a:lnSpc>
                  <a:defRPr/>
                </a:pPr>
                <a:r>
                  <a:rPr lang="ja-JP" altLang="en-US" sz="800" b="1" dirty="0">
                    <a:solidFill>
                      <a:schemeClr val="tx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 </a:t>
                </a:r>
                <a:r>
                  <a:rPr lang="ja-JP" altLang="en-US" sz="800" b="1" dirty="0" smtClean="0">
                    <a:solidFill>
                      <a:schemeClr val="tx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児童生徒への支援員</a:t>
                </a:r>
                <a:endParaRPr lang="en-US" altLang="ja-JP" sz="800" b="1" dirty="0" smtClean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  <a:p>
                <a:pPr>
                  <a:lnSpc>
                    <a:spcPts val="900"/>
                  </a:lnSpc>
                  <a:defRPr/>
                </a:pPr>
                <a:r>
                  <a:rPr lang="ja-JP" altLang="en-US" sz="800" b="1" dirty="0">
                    <a:solidFill>
                      <a:schemeClr val="tx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 </a:t>
                </a:r>
                <a:r>
                  <a:rPr lang="ja-JP" altLang="en-US" sz="800" b="1" dirty="0" smtClean="0">
                    <a:solidFill>
                      <a:schemeClr val="tx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等の配置</a:t>
                </a:r>
                <a:endParaRPr lang="en-US" altLang="ja-JP" sz="800" b="1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263" name="正方形/長方形 262">
                <a:extLst>
                  <a:ext uri="{FF2B5EF4-FFF2-40B4-BE49-F238E27FC236}">
                    <a16:creationId xmlns:a16="http://schemas.microsoft.com/office/drawing/2014/main" id="{89250663-2FEF-4EC3-A40D-3EC375AED798}"/>
                  </a:ext>
                </a:extLst>
              </p:cNvPr>
              <p:cNvSpPr/>
              <p:nvPr/>
            </p:nvSpPr>
            <p:spPr>
              <a:xfrm>
                <a:off x="4773748" y="6088539"/>
                <a:ext cx="1206862" cy="702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ja-JP" altLang="en-US" sz="1050" dirty="0">
                  <a:solidFill>
                    <a:prstClr val="white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264" name="テキスト ボックス 263">
                <a:extLst>
                  <a:ext uri="{FF2B5EF4-FFF2-40B4-BE49-F238E27FC236}">
                    <a16:creationId xmlns:a16="http://schemas.microsoft.com/office/drawing/2014/main" id="{25E54493-804B-46E6-BD61-CD1BCEDC005B}"/>
                  </a:ext>
                </a:extLst>
              </p:cNvPr>
              <p:cNvSpPr txBox="1"/>
              <p:nvPr/>
            </p:nvSpPr>
            <p:spPr>
              <a:xfrm>
                <a:off x="4783327" y="6082940"/>
                <a:ext cx="1146931" cy="323807"/>
              </a:xfrm>
              <a:prstGeom prst="rect">
                <a:avLst/>
              </a:prstGeom>
              <a:noFill/>
              <a:ln>
                <a:noFill/>
                <a:prstDash val="sysDot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72000" rIns="72000" rtlCol="0">
                <a:spAutoFit/>
              </a:bodyPr>
              <a:lstStyle/>
              <a:p>
                <a:pPr algn="ctr">
                  <a:lnSpc>
                    <a:spcPts val="900"/>
                  </a:lnSpc>
                  <a:defRPr/>
                </a:pPr>
                <a:r>
                  <a:rPr lang="ja-JP" altLang="en-US" sz="800" b="1" dirty="0">
                    <a:solidFill>
                      <a:prstClr val="black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❽地域の日本語教育支援</a:t>
                </a:r>
                <a:r>
                  <a:rPr lang="en-US" altLang="ja-JP" sz="600" b="1" dirty="0">
                    <a:solidFill>
                      <a:prstClr val="black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 [</a:t>
                </a:r>
                <a:r>
                  <a:rPr lang="ja-JP" altLang="en-US" sz="600" b="1" dirty="0">
                    <a:solidFill>
                      <a:prstClr val="black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教育庁（新規）</a:t>
                </a:r>
                <a:r>
                  <a:rPr lang="en-US" altLang="ja-JP" sz="600" b="1" dirty="0">
                    <a:solidFill>
                      <a:prstClr val="black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]</a:t>
                </a:r>
              </a:p>
            </p:txBody>
          </p:sp>
        </p:grpSp>
      </p:grpSp>
      <p:sp>
        <p:nvSpPr>
          <p:cNvPr id="250" name="正方形/長方形 249">
            <a:extLst>
              <a:ext uri="{FF2B5EF4-FFF2-40B4-BE49-F238E27FC236}">
                <a16:creationId xmlns:a16="http://schemas.microsoft.com/office/drawing/2014/main" id="{C9BF6891-C107-4119-9B26-C6054F87D7EF}"/>
              </a:ext>
            </a:extLst>
          </p:cNvPr>
          <p:cNvSpPr/>
          <p:nvPr/>
        </p:nvSpPr>
        <p:spPr>
          <a:xfrm>
            <a:off x="4940219" y="4838668"/>
            <a:ext cx="1209081" cy="70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sz="1050" dirty="0">
              <a:solidFill>
                <a:prstClr val="white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64714EF5-68A5-4B3C-A7BB-5DCFD27DB3FA}"/>
              </a:ext>
            </a:extLst>
          </p:cNvPr>
          <p:cNvSpPr txBox="1"/>
          <p:nvPr/>
        </p:nvSpPr>
        <p:spPr>
          <a:xfrm>
            <a:off x="4926761" y="4846988"/>
            <a:ext cx="1424019" cy="301364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800"/>
              </a:lnSpc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❺家賃債務保証の支援   </a:t>
            </a:r>
            <a:endParaRPr lang="en-US" altLang="ja-JP" sz="800" b="1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800"/>
              </a:lnSpc>
              <a:defRPr/>
            </a:pPr>
            <a:r>
              <a:rPr lang="en-US" altLang="ja-JP" sz="8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8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en-US" altLang="ja-JP" sz="600" b="1" spc="-8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[</a:t>
            </a:r>
            <a:r>
              <a:rPr lang="ja-JP" altLang="en-US" sz="600" b="1" spc="-8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住宅まちづくり部（新規）</a:t>
            </a:r>
            <a:r>
              <a:rPr lang="en-US" altLang="ja-JP" sz="600" b="1" spc="-8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]</a:t>
            </a:r>
          </a:p>
        </p:txBody>
      </p:sp>
      <p:sp>
        <p:nvSpPr>
          <p:cNvPr id="253" name="正方形/長方形 252">
            <a:extLst>
              <a:ext uri="{FF2B5EF4-FFF2-40B4-BE49-F238E27FC236}">
                <a16:creationId xmlns:a16="http://schemas.microsoft.com/office/drawing/2014/main" id="{7548B9FF-38D6-4596-94D9-E516BB3172A9}"/>
              </a:ext>
            </a:extLst>
          </p:cNvPr>
          <p:cNvSpPr/>
          <p:nvPr/>
        </p:nvSpPr>
        <p:spPr>
          <a:xfrm>
            <a:off x="3683974" y="4838668"/>
            <a:ext cx="1194534" cy="70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sz="1050" dirty="0">
              <a:solidFill>
                <a:prstClr val="white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54" name="テキスト ボックス 253">
            <a:extLst>
              <a:ext uri="{FF2B5EF4-FFF2-40B4-BE49-F238E27FC236}">
                <a16:creationId xmlns:a16="http://schemas.microsoft.com/office/drawing/2014/main" id="{EE16040B-F521-4340-BCF7-71DAFAF3926B}"/>
              </a:ext>
            </a:extLst>
          </p:cNvPr>
          <p:cNvSpPr txBox="1"/>
          <p:nvPr/>
        </p:nvSpPr>
        <p:spPr>
          <a:xfrm>
            <a:off x="3687074" y="4841584"/>
            <a:ext cx="1252888" cy="297516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800"/>
              </a:lnSpc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❹医療体制の整備</a:t>
            </a:r>
            <a:endParaRPr lang="en-US" altLang="ja-JP" sz="800" b="1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800"/>
              </a:lnSpc>
              <a:defRPr/>
            </a:pPr>
            <a:r>
              <a:rPr lang="en-US" altLang="ja-JP" sz="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[</a:t>
            </a:r>
            <a:r>
              <a:rPr lang="ja-JP" altLang="en-US" sz="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健康医療部（新規／拡充）</a:t>
            </a:r>
            <a:r>
              <a:rPr lang="en-US" altLang="ja-JP" sz="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]</a:t>
            </a:r>
          </a:p>
        </p:txBody>
      </p:sp>
      <p:sp>
        <p:nvSpPr>
          <p:cNvPr id="256" name="正方形/長方形 255">
            <a:extLst>
              <a:ext uri="{FF2B5EF4-FFF2-40B4-BE49-F238E27FC236}">
                <a16:creationId xmlns:a16="http://schemas.microsoft.com/office/drawing/2014/main" id="{B57A48B1-55BF-4AF6-AF61-908B6BD1EADC}"/>
              </a:ext>
            </a:extLst>
          </p:cNvPr>
          <p:cNvSpPr/>
          <p:nvPr/>
        </p:nvSpPr>
        <p:spPr>
          <a:xfrm>
            <a:off x="6222880" y="5574399"/>
            <a:ext cx="1258939" cy="70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sz="1050" dirty="0">
              <a:solidFill>
                <a:prstClr val="white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57" name="テキスト ボックス 256">
            <a:extLst>
              <a:ext uri="{FF2B5EF4-FFF2-40B4-BE49-F238E27FC236}">
                <a16:creationId xmlns:a16="http://schemas.microsoft.com/office/drawing/2014/main" id="{09EDB22B-9F65-416E-B55F-AF5C0DEA3F4F}"/>
              </a:ext>
            </a:extLst>
          </p:cNvPr>
          <p:cNvSpPr txBox="1"/>
          <p:nvPr/>
        </p:nvSpPr>
        <p:spPr>
          <a:xfrm>
            <a:off x="6166506" y="5566645"/>
            <a:ext cx="1412904" cy="323165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900"/>
              </a:lnSpc>
              <a:defRPr/>
            </a:pPr>
            <a:r>
              <a:rPr lang="ja-JP" altLang="en-US" sz="8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❾外国人コミュニケーショ</a:t>
            </a:r>
            <a:endParaRPr lang="en-US" altLang="ja-JP" sz="8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8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8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ン支援</a:t>
            </a:r>
            <a:r>
              <a:rPr lang="en-US" altLang="ja-JP" sz="6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[</a:t>
            </a:r>
            <a:r>
              <a:rPr lang="ja-JP" altLang="en-US" sz="6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福祉部（拡充）</a:t>
            </a:r>
            <a:r>
              <a:rPr lang="en-US" altLang="ja-JP" sz="6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]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3822648" y="4310179"/>
            <a:ext cx="3518700" cy="571933"/>
            <a:chOff x="3822648" y="4310179"/>
            <a:chExt cx="3518700" cy="571933"/>
          </a:xfrm>
        </p:grpSpPr>
        <p:pic>
          <p:nvPicPr>
            <p:cNvPr id="224" name="図 223">
              <a:extLst>
                <a:ext uri="{FF2B5EF4-FFF2-40B4-BE49-F238E27FC236}">
                  <a16:creationId xmlns:a16="http://schemas.microsoft.com/office/drawing/2014/main" id="{B18B9115-5FBC-45C8-BFB9-5A934C172A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2648" y="4370800"/>
              <a:ext cx="447290" cy="357832"/>
            </a:xfrm>
            <a:prstGeom prst="rect">
              <a:avLst/>
            </a:prstGeom>
          </p:spPr>
        </p:pic>
        <p:grpSp>
          <p:nvGrpSpPr>
            <p:cNvPr id="227" name="グループ化 226">
              <a:extLst>
                <a:ext uri="{FF2B5EF4-FFF2-40B4-BE49-F238E27FC236}">
                  <a16:creationId xmlns:a16="http://schemas.microsoft.com/office/drawing/2014/main" id="{7E78525A-927D-42DD-8060-BA12FD596B32}"/>
                </a:ext>
              </a:extLst>
            </p:cNvPr>
            <p:cNvGrpSpPr/>
            <p:nvPr/>
          </p:nvGrpSpPr>
          <p:grpSpPr>
            <a:xfrm>
              <a:off x="4373630" y="4321297"/>
              <a:ext cx="2415981" cy="544127"/>
              <a:chOff x="4121911" y="5045817"/>
              <a:chExt cx="2415981" cy="453965"/>
            </a:xfrm>
          </p:grpSpPr>
          <p:sp>
            <p:nvSpPr>
              <p:cNvPr id="243" name="正方形/長方形 242">
                <a:extLst>
                  <a:ext uri="{FF2B5EF4-FFF2-40B4-BE49-F238E27FC236}">
                    <a16:creationId xmlns:a16="http://schemas.microsoft.com/office/drawing/2014/main" id="{D23970C5-DFA4-4EA0-9CF5-A59FCCB38023}"/>
                  </a:ext>
                </a:extLst>
              </p:cNvPr>
              <p:cNvSpPr/>
              <p:nvPr/>
            </p:nvSpPr>
            <p:spPr>
              <a:xfrm>
                <a:off x="4396656" y="5045817"/>
                <a:ext cx="1869431" cy="39045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ja-JP" altLang="en-US" sz="1050" dirty="0">
                  <a:solidFill>
                    <a:prstClr val="white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244" name="テキスト ボックス 243">
                <a:extLst>
                  <a:ext uri="{FF2B5EF4-FFF2-40B4-BE49-F238E27FC236}">
                    <a16:creationId xmlns:a16="http://schemas.microsoft.com/office/drawing/2014/main" id="{49D91216-FE2A-4BE8-80A6-5FA2BA01DDFC}"/>
                  </a:ext>
                </a:extLst>
              </p:cNvPr>
              <p:cNvSpPr txBox="1"/>
              <p:nvPr/>
            </p:nvSpPr>
            <p:spPr>
              <a:xfrm>
                <a:off x="4443879" y="5046621"/>
                <a:ext cx="1973517" cy="173859"/>
              </a:xfrm>
              <a:prstGeom prst="rect">
                <a:avLst/>
              </a:prstGeom>
              <a:noFill/>
              <a:ln>
                <a:noFill/>
                <a:prstDash val="sysDot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ts val="900"/>
                  </a:lnSpc>
                  <a:defRPr/>
                </a:pPr>
                <a:r>
                  <a:rPr lang="ja-JP" altLang="en-US" sz="800" b="1" dirty="0">
                    <a:solidFill>
                      <a:prstClr val="black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❸相談体制の整備　</a:t>
                </a:r>
                <a:r>
                  <a:rPr lang="en-US" altLang="ja-JP" sz="600" b="1" dirty="0">
                    <a:solidFill>
                      <a:prstClr val="black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[</a:t>
                </a:r>
                <a:r>
                  <a:rPr lang="ja-JP" altLang="en-US" sz="600" b="1" dirty="0">
                    <a:solidFill>
                      <a:prstClr val="black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府民文化部（継続）</a:t>
                </a:r>
                <a:r>
                  <a:rPr lang="en-US" altLang="ja-JP" sz="600" b="1" dirty="0">
                    <a:solidFill>
                      <a:prstClr val="black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]</a:t>
                </a:r>
              </a:p>
            </p:txBody>
          </p:sp>
          <p:sp>
            <p:nvSpPr>
              <p:cNvPr id="245" name="下矢印 134">
                <a:extLst>
                  <a:ext uri="{FF2B5EF4-FFF2-40B4-BE49-F238E27FC236}">
                    <a16:creationId xmlns:a16="http://schemas.microsoft.com/office/drawing/2014/main" id="{0875A21A-79BC-4D83-B00A-57B8700018C4}"/>
                  </a:ext>
                </a:extLst>
              </p:cNvPr>
              <p:cNvSpPr/>
              <p:nvPr/>
            </p:nvSpPr>
            <p:spPr>
              <a:xfrm rot="16200000">
                <a:off x="4084883" y="5236788"/>
                <a:ext cx="180209" cy="106154"/>
              </a:xfrm>
              <a:prstGeom prst="downArrow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ja-JP" altLang="en-US" dirty="0">
                  <a:solidFill>
                    <a:prstClr val="white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246" name="下矢印 135">
                <a:extLst>
                  <a:ext uri="{FF2B5EF4-FFF2-40B4-BE49-F238E27FC236}">
                    <a16:creationId xmlns:a16="http://schemas.microsoft.com/office/drawing/2014/main" id="{9A477AA9-A77D-47D1-A2AC-DE3323CA9171}"/>
                  </a:ext>
                </a:extLst>
              </p:cNvPr>
              <p:cNvSpPr/>
              <p:nvPr/>
            </p:nvSpPr>
            <p:spPr>
              <a:xfrm rot="5400000">
                <a:off x="6370795" y="5228203"/>
                <a:ext cx="180209" cy="106154"/>
              </a:xfrm>
              <a:prstGeom prst="downArrow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ja-JP" altLang="en-US">
                  <a:solidFill>
                    <a:prstClr val="white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247" name="下矢印 138">
                <a:extLst>
                  <a:ext uri="{FF2B5EF4-FFF2-40B4-BE49-F238E27FC236}">
                    <a16:creationId xmlns:a16="http://schemas.microsoft.com/office/drawing/2014/main" id="{48F152BA-2635-4CF6-9419-73C6C8FDEB32}"/>
                  </a:ext>
                </a:extLst>
              </p:cNvPr>
              <p:cNvSpPr/>
              <p:nvPr/>
            </p:nvSpPr>
            <p:spPr>
              <a:xfrm rot="10800000" flipV="1">
                <a:off x="5198220" y="5415890"/>
                <a:ext cx="216000" cy="75087"/>
              </a:xfrm>
              <a:prstGeom prst="downArrow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ja-JP" altLang="en-US">
                  <a:solidFill>
                    <a:prstClr val="white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pic>
            <p:nvPicPr>
              <p:cNvPr id="248" name="図 247">
                <a:extLst>
                  <a:ext uri="{FF2B5EF4-FFF2-40B4-BE49-F238E27FC236}">
                    <a16:creationId xmlns:a16="http://schemas.microsoft.com/office/drawing/2014/main" id="{B146D4C5-8A67-4E0D-8B0B-A4327AD377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637816" flipV="1">
                <a:off x="6232550" y="5297688"/>
                <a:ext cx="305342" cy="199823"/>
              </a:xfrm>
              <a:prstGeom prst="rect">
                <a:avLst/>
              </a:prstGeom>
            </p:spPr>
          </p:pic>
          <p:pic>
            <p:nvPicPr>
              <p:cNvPr id="249" name="図 248">
                <a:extLst>
                  <a:ext uri="{FF2B5EF4-FFF2-40B4-BE49-F238E27FC236}">
                    <a16:creationId xmlns:a16="http://schemas.microsoft.com/office/drawing/2014/main" id="{A051E421-7E90-4627-964C-EBB2692A81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962184" flipH="1" flipV="1">
                <a:off x="4124836" y="5299959"/>
                <a:ext cx="305342" cy="199823"/>
              </a:xfrm>
              <a:prstGeom prst="rect">
                <a:avLst/>
              </a:prstGeom>
            </p:spPr>
          </p:pic>
        </p:grpSp>
        <p:sp>
          <p:nvSpPr>
            <p:cNvPr id="235" name="テキスト ボックス 234">
              <a:extLst>
                <a:ext uri="{FF2B5EF4-FFF2-40B4-BE49-F238E27FC236}">
                  <a16:creationId xmlns:a16="http://schemas.microsoft.com/office/drawing/2014/main" id="{521971CE-F880-4551-844A-F46A0E2A7338}"/>
                </a:ext>
              </a:extLst>
            </p:cNvPr>
            <p:cNvSpPr txBox="1"/>
            <p:nvPr/>
          </p:nvSpPr>
          <p:spPr>
            <a:xfrm>
              <a:off x="6861512" y="4682922"/>
              <a:ext cx="479836" cy="199190"/>
            </a:xfrm>
            <a:prstGeom prst="rect">
              <a:avLst/>
            </a:prstGeom>
            <a:noFill/>
          </p:spPr>
          <p:txBody>
            <a:bodyPr wrap="square" lIns="95665" tIns="47832" rIns="95665" bIns="47832" rtlCol="0">
              <a:spAutoFit/>
            </a:bodyPr>
            <a:lstStyle/>
            <a:p>
              <a:pPr>
                <a:lnSpc>
                  <a:spcPts val="800"/>
                </a:lnSpc>
                <a:defRPr/>
              </a:pPr>
              <a:r>
                <a:rPr lang="ja-JP" altLang="en-US" sz="600" dirty="0">
                  <a:solidFill>
                    <a:prstClr val="black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外国人</a:t>
              </a:r>
              <a:endParaRPr lang="en-US" altLang="ja-JP" sz="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pic>
          <p:nvPicPr>
            <p:cNvPr id="241" name="図 240">
              <a:extLst>
                <a:ext uri="{FF2B5EF4-FFF2-40B4-BE49-F238E27FC236}">
                  <a16:creationId xmlns:a16="http://schemas.microsoft.com/office/drawing/2014/main" id="{56E44646-5A70-4973-B879-7707383A4C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prstClr val="black"/>
                <a:srgbClr val="FF99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8244" y="4310782"/>
              <a:ext cx="328432" cy="201977"/>
            </a:xfrm>
            <a:prstGeom prst="rect">
              <a:avLst/>
            </a:prstGeom>
          </p:spPr>
        </p:pic>
        <p:pic>
          <p:nvPicPr>
            <p:cNvPr id="239" name="図 238">
              <a:extLst>
                <a:ext uri="{FF2B5EF4-FFF2-40B4-BE49-F238E27FC236}">
                  <a16:creationId xmlns:a16="http://schemas.microsoft.com/office/drawing/2014/main" id="{28AAE0E6-E225-4E56-A86C-AC991F8E3D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prstClr val="black"/>
                <a:srgbClr val="FF99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4443" y="4310179"/>
              <a:ext cx="328432" cy="201977"/>
            </a:xfrm>
            <a:prstGeom prst="rect">
              <a:avLst/>
            </a:prstGeom>
          </p:spPr>
        </p:pic>
      </p:grpSp>
      <p:sp>
        <p:nvSpPr>
          <p:cNvPr id="266" name="正方形/長方形 265">
            <a:extLst>
              <a:ext uri="{FF2B5EF4-FFF2-40B4-BE49-F238E27FC236}">
                <a16:creationId xmlns:a16="http://schemas.microsoft.com/office/drawing/2014/main" id="{B57A48B1-55BF-4AF6-AF61-908B6BD1EADC}"/>
              </a:ext>
            </a:extLst>
          </p:cNvPr>
          <p:cNvSpPr/>
          <p:nvPr/>
        </p:nvSpPr>
        <p:spPr>
          <a:xfrm>
            <a:off x="6223508" y="4837289"/>
            <a:ext cx="1260000" cy="70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sz="1050" dirty="0">
              <a:solidFill>
                <a:prstClr val="white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67" name="テキスト ボックス 266">
            <a:extLst>
              <a:ext uri="{FF2B5EF4-FFF2-40B4-BE49-F238E27FC236}">
                <a16:creationId xmlns:a16="http://schemas.microsoft.com/office/drawing/2014/main" id="{09EDB22B-9F65-416E-B55F-AF5C0DEA3F4F}"/>
              </a:ext>
            </a:extLst>
          </p:cNvPr>
          <p:cNvSpPr txBox="1"/>
          <p:nvPr/>
        </p:nvSpPr>
        <p:spPr>
          <a:xfrm>
            <a:off x="6219927" y="4838433"/>
            <a:ext cx="1369492" cy="297517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800"/>
              </a:lnSpc>
              <a:defRPr/>
            </a:pPr>
            <a:r>
              <a:rPr lang="ja-JP" altLang="en-US" sz="8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❻災害</a:t>
            </a:r>
            <a:r>
              <a:rPr lang="ja-JP" altLang="en-US" sz="8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情報の即時提供</a:t>
            </a:r>
            <a:endParaRPr lang="en-US" altLang="ja-JP" sz="800" b="1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800"/>
              </a:lnSpc>
              <a:defRPr/>
            </a:pPr>
            <a:r>
              <a:rPr lang="en-US" altLang="ja-JP" sz="6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[</a:t>
            </a:r>
            <a:r>
              <a:rPr lang="ja-JP" altLang="en-US" sz="6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危機管理室</a:t>
            </a:r>
            <a:r>
              <a:rPr lang="ja-JP" altLang="en-US" sz="6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・府民</a:t>
            </a:r>
            <a:r>
              <a:rPr lang="ja-JP" altLang="en-US" sz="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文化部（継続）</a:t>
            </a:r>
            <a:r>
              <a:rPr lang="en-US" altLang="ja-JP" sz="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]</a:t>
            </a:r>
          </a:p>
        </p:txBody>
      </p:sp>
      <p:graphicFrame>
        <p:nvGraphicFramePr>
          <p:cNvPr id="30" name="グラフ 29">
            <a:extLst>
              <a:ext uri="{FF2B5EF4-FFF2-40B4-BE49-F238E27FC236}">
                <a16:creationId xmlns:a16="http://schemas.microsoft.com/office/drawing/2014/main" id="{27803EFA-8F81-4D6A-AA00-FE570F7D3D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8585903"/>
              </p:ext>
            </p:extLst>
          </p:nvPr>
        </p:nvGraphicFramePr>
        <p:xfrm>
          <a:off x="2576506" y="1277486"/>
          <a:ext cx="1504663" cy="1745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sp>
        <p:nvSpPr>
          <p:cNvPr id="178" name="テキスト ボックス 177">
            <a:extLst>
              <a:ext uri="{FF2B5EF4-FFF2-40B4-BE49-F238E27FC236}">
                <a16:creationId xmlns:a16="http://schemas.microsoft.com/office/drawing/2014/main" id="{4F923652-D3CD-4864-9F8B-DB249D4912B0}"/>
              </a:ext>
            </a:extLst>
          </p:cNvPr>
          <p:cNvSpPr txBox="1"/>
          <p:nvPr/>
        </p:nvSpPr>
        <p:spPr>
          <a:xfrm>
            <a:off x="5005463" y="5919178"/>
            <a:ext cx="1085829" cy="2475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36000" rIns="36000" bIns="0" rtlCol="0" anchor="ctr" anchorCtr="0">
            <a:noAutofit/>
          </a:bodyPr>
          <a:lstStyle/>
          <a:p>
            <a:pPr>
              <a:lnSpc>
                <a:spcPts val="900"/>
              </a:lnSpc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▸地域の体制づくりに</a:t>
            </a:r>
            <a:endParaRPr lang="en-US" altLang="ja-JP" sz="800" b="1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8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向けた</a:t>
            </a: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市町村支援</a:t>
            </a:r>
          </a:p>
        </p:txBody>
      </p:sp>
      <p:sp>
        <p:nvSpPr>
          <p:cNvPr id="179" name="テキスト ボックス 178">
            <a:extLst>
              <a:ext uri="{FF2B5EF4-FFF2-40B4-BE49-F238E27FC236}">
                <a16:creationId xmlns:a16="http://schemas.microsoft.com/office/drawing/2014/main" id="{4F923652-D3CD-4864-9F8B-DB249D4912B0}"/>
              </a:ext>
            </a:extLst>
          </p:cNvPr>
          <p:cNvSpPr txBox="1"/>
          <p:nvPr/>
        </p:nvSpPr>
        <p:spPr>
          <a:xfrm>
            <a:off x="6296824" y="5108159"/>
            <a:ext cx="112308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36000" rIns="36000" bIns="0" rtlCol="0" anchor="ctr" anchorCtr="0">
            <a:noAutofit/>
          </a:bodyPr>
          <a:lstStyle/>
          <a:p>
            <a:pPr>
              <a:lnSpc>
                <a:spcPts val="900"/>
              </a:lnSpc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▸災害情報の多言語化、</a:t>
            </a:r>
            <a:endParaRPr lang="en-US" altLang="ja-JP" sz="800" b="1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8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外国人向け</a:t>
            </a:r>
            <a:r>
              <a:rPr lang="en-US" altLang="ja-JP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HP</a:t>
            </a:r>
            <a:r>
              <a:rPr lang="ja-JP" altLang="en-US" sz="800" b="1" dirty="0" err="1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アプリ</a:t>
            </a:r>
            <a:endParaRPr lang="en-US" altLang="ja-JP" sz="800" b="1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8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</a:t>
            </a: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運用</a:t>
            </a:r>
          </a:p>
        </p:txBody>
      </p:sp>
      <p:sp>
        <p:nvSpPr>
          <p:cNvPr id="271" name="テキスト ボックス 270">
            <a:extLst>
              <a:ext uri="{FF2B5EF4-FFF2-40B4-BE49-F238E27FC236}">
                <a16:creationId xmlns:a16="http://schemas.microsoft.com/office/drawing/2014/main" id="{4F923652-D3CD-4864-9F8B-DB249D4912B0}"/>
              </a:ext>
            </a:extLst>
          </p:cNvPr>
          <p:cNvSpPr txBox="1"/>
          <p:nvPr/>
        </p:nvSpPr>
        <p:spPr>
          <a:xfrm>
            <a:off x="3751563" y="5117243"/>
            <a:ext cx="1053653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36000" rIns="36000" bIns="0" rtlCol="0" anchor="ctr" anchorCtr="0">
            <a:noAutofit/>
          </a:bodyPr>
          <a:lstStyle/>
          <a:p>
            <a:pPr>
              <a:lnSpc>
                <a:spcPts val="900"/>
              </a:lnSpc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▸府内全医療機関・</a:t>
            </a:r>
            <a:endParaRPr lang="en-US" altLang="ja-JP" sz="800" b="1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8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薬局</a:t>
            </a: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への通訳支援、</a:t>
            </a:r>
            <a:endParaRPr lang="en-US" altLang="ja-JP" sz="800" b="1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8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感染症</a:t>
            </a: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予防等</a:t>
            </a:r>
          </a:p>
        </p:txBody>
      </p:sp>
      <p:sp>
        <p:nvSpPr>
          <p:cNvPr id="272" name="テキスト ボックス 271">
            <a:extLst>
              <a:ext uri="{FF2B5EF4-FFF2-40B4-BE49-F238E27FC236}">
                <a16:creationId xmlns:a16="http://schemas.microsoft.com/office/drawing/2014/main" id="{4F923652-D3CD-4864-9F8B-DB249D4912B0}"/>
              </a:ext>
            </a:extLst>
          </p:cNvPr>
          <p:cNvSpPr txBox="1"/>
          <p:nvPr/>
        </p:nvSpPr>
        <p:spPr>
          <a:xfrm>
            <a:off x="4995964" y="5116989"/>
            <a:ext cx="1092677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36000" rIns="36000" bIns="0" rtlCol="0" anchor="ctr" anchorCtr="0">
            <a:noAutofit/>
          </a:bodyPr>
          <a:lstStyle/>
          <a:p>
            <a:pPr>
              <a:lnSpc>
                <a:spcPts val="900"/>
              </a:lnSpc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▸住宅確保要配慮者　</a:t>
            </a:r>
            <a:endParaRPr lang="en-US" altLang="ja-JP" sz="800" b="1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8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外国人等</a:t>
            </a:r>
            <a:r>
              <a:rPr lang="en-US" altLang="ja-JP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に対する</a:t>
            </a:r>
            <a:endParaRPr lang="en-US" altLang="ja-JP" sz="800" b="1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入居支援</a:t>
            </a: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4F923652-D3CD-4864-9F8B-DB249D4912B0}"/>
              </a:ext>
            </a:extLst>
          </p:cNvPr>
          <p:cNvSpPr txBox="1"/>
          <p:nvPr/>
        </p:nvSpPr>
        <p:spPr>
          <a:xfrm>
            <a:off x="6280420" y="5873616"/>
            <a:ext cx="1171236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36000" rIns="36000" bIns="0" rtlCol="0" anchor="ctr" anchorCtr="0">
            <a:noAutofit/>
          </a:bodyPr>
          <a:lstStyle/>
          <a:p>
            <a:pPr>
              <a:lnSpc>
                <a:spcPts val="900"/>
              </a:lnSpc>
              <a:defRPr/>
            </a:pPr>
            <a:r>
              <a:rPr lang="ja-JP" altLang="en-US" sz="8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▸子育て中の保護者・</a:t>
            </a:r>
            <a:r>
              <a:rPr lang="ja-JP" altLang="en-US" sz="8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児童</a:t>
            </a:r>
            <a:endParaRPr lang="en-US" altLang="ja-JP" sz="800" b="1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8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へ</a:t>
            </a:r>
            <a:r>
              <a:rPr lang="ja-JP" altLang="en-US" sz="8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の交流事業等を</a:t>
            </a:r>
            <a:r>
              <a:rPr lang="ja-JP" altLang="en-US" sz="8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実施</a:t>
            </a:r>
            <a:endParaRPr lang="en-US" altLang="ja-JP" sz="800" b="1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8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する</a:t>
            </a:r>
            <a:r>
              <a:rPr lang="ja-JP" altLang="en-US" sz="8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市町村を</a:t>
            </a:r>
            <a:r>
              <a:rPr lang="ja-JP" altLang="en-US" sz="8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支援</a:t>
            </a:r>
            <a:endParaRPr lang="en-US" altLang="ja-JP" sz="8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74" name="テキスト ボックス 273">
            <a:extLst>
              <a:ext uri="{FF2B5EF4-FFF2-40B4-BE49-F238E27FC236}">
                <a16:creationId xmlns:a16="http://schemas.microsoft.com/office/drawing/2014/main" id="{4F923652-D3CD-4864-9F8B-DB249D4912B0}"/>
              </a:ext>
            </a:extLst>
          </p:cNvPr>
          <p:cNvSpPr txBox="1"/>
          <p:nvPr/>
        </p:nvSpPr>
        <p:spPr>
          <a:xfrm>
            <a:off x="4802950" y="4511972"/>
            <a:ext cx="1548714" cy="241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36000" rIns="36000" bIns="0" rtlCol="0" anchor="ctr" anchorCtr="0">
            <a:noAutofit/>
          </a:bodyPr>
          <a:lstStyle/>
          <a:p>
            <a:pPr algn="ctr">
              <a:lnSpc>
                <a:spcPts val="900"/>
              </a:lnSpc>
              <a:defRPr/>
            </a:pPr>
            <a:r>
              <a:rPr lang="ja-JP" altLang="en-US" sz="8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▸外国人向け</a:t>
            </a: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相談窓口を運営</a:t>
            </a:r>
          </a:p>
          <a:p>
            <a:pPr algn="ctr">
              <a:lnSpc>
                <a:spcPts val="900"/>
              </a:lnSpc>
              <a:defRPr/>
            </a:pPr>
            <a:r>
              <a:rPr lang="ja-JP" altLang="en-US" sz="8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lang="en-US" altLang="ja-JP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OFIX</a:t>
            </a:r>
            <a:r>
              <a:rPr lang="ja-JP" altLang="en-US" sz="8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</a:t>
            </a:r>
          </a:p>
        </p:txBody>
      </p:sp>
      <p:sp>
        <p:nvSpPr>
          <p:cNvPr id="125" name="ホームベース 48">
            <a:extLst>
              <a:ext uri="{FF2B5EF4-FFF2-40B4-BE49-F238E27FC236}">
                <a16:creationId xmlns:a16="http://schemas.microsoft.com/office/drawing/2014/main" id="{5052A8BC-C8EF-4DBC-9BDE-77147CB19A5D}"/>
              </a:ext>
            </a:extLst>
          </p:cNvPr>
          <p:cNvSpPr/>
          <p:nvPr/>
        </p:nvSpPr>
        <p:spPr>
          <a:xfrm>
            <a:off x="3598588" y="6423291"/>
            <a:ext cx="1512000" cy="360000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>
              <a:lnSpc>
                <a:spcPts val="1300"/>
              </a:lnSpc>
              <a:defRPr/>
            </a:pPr>
            <a:r>
              <a:rPr lang="en-US" altLang="ja-JP" sz="1000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Ⅲ</a:t>
            </a:r>
            <a:r>
              <a:rPr lang="ja-JP" altLang="en-US" sz="10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　</a:t>
            </a:r>
            <a:r>
              <a:rPr lang="ja-JP" altLang="en-US" sz="1000" b="1" spc="-20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当面のスケジュール</a:t>
            </a:r>
            <a:endParaRPr lang="en-US" altLang="ja-JP" sz="1000" b="1" spc="-20" dirty="0" smtClean="0">
              <a:solidFill>
                <a:prstClr val="white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defRPr/>
            </a:pPr>
            <a:r>
              <a:rPr lang="ja-JP" altLang="en-US" sz="1000" b="1" spc="-20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　</a:t>
            </a:r>
            <a:r>
              <a:rPr lang="ja-JP" altLang="en-US" sz="1000" b="1" spc="-20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 </a:t>
            </a:r>
            <a:r>
              <a:rPr lang="ja-JP" altLang="en-US" sz="1000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と次年度以降の工程</a:t>
            </a:r>
            <a:endParaRPr lang="en-US" altLang="ja-JP" sz="1000" b="1" dirty="0" smtClean="0">
              <a:solidFill>
                <a:prstClr val="white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129" name="大かっこ 128"/>
          <p:cNvSpPr/>
          <p:nvPr/>
        </p:nvSpPr>
        <p:spPr>
          <a:xfrm>
            <a:off x="5065620" y="6485845"/>
            <a:ext cx="1059770" cy="179286"/>
          </a:xfrm>
          <a:prstGeom prst="bracketPair">
            <a:avLst>
              <a:gd name="adj" fmla="val 14955"/>
            </a:avLst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lnSpc>
                <a:spcPts val="1100"/>
              </a:lnSpc>
            </a:pP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議会での議論等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34" name="直線矢印コネクタ 133"/>
          <p:cNvCxnSpPr/>
          <p:nvPr/>
        </p:nvCxnSpPr>
        <p:spPr>
          <a:xfrm>
            <a:off x="5189390" y="6657903"/>
            <a:ext cx="864000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正方形/長方形 136"/>
          <p:cNvSpPr/>
          <p:nvPr/>
        </p:nvSpPr>
        <p:spPr>
          <a:xfrm>
            <a:off x="6220751" y="6308813"/>
            <a:ext cx="7236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r>
              <a:rPr lang="ja-JP" altLang="en-US" sz="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２．３</a:t>
            </a:r>
            <a:r>
              <a:rPr kumimoji="0" lang="ja-JP" altLang="en-US" sz="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月末</a:t>
            </a:r>
            <a:endParaRPr kumimoji="0" lang="en-US" altLang="ja-JP" sz="8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4" name="角丸四角形 163"/>
          <p:cNvSpPr/>
          <p:nvPr/>
        </p:nvSpPr>
        <p:spPr>
          <a:xfrm>
            <a:off x="6046517" y="6463949"/>
            <a:ext cx="1008000" cy="378000"/>
          </a:xfrm>
          <a:prstGeom prst="roundRect">
            <a:avLst>
              <a:gd name="adj" fmla="val 338"/>
            </a:avLst>
          </a:prstGeom>
          <a:ln w="19050">
            <a:solidFill>
              <a:srgbClr val="0033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>
              <a:lnSpc>
                <a:spcPts val="1000"/>
              </a:lnSpc>
            </a:pPr>
            <a:endParaRPr lang="en-US" altLang="ja-JP" sz="8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7" name="二等辺三角形 166"/>
          <p:cNvSpPr>
            <a:spLocks noChangeArrowheads="1"/>
          </p:cNvSpPr>
          <p:nvPr/>
        </p:nvSpPr>
        <p:spPr bwMode="auto">
          <a:xfrm rot="5400000">
            <a:off x="7030823" y="6622339"/>
            <a:ext cx="216000" cy="540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100000"/>
                  <a:lumOff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12700">
            <a:solidFill>
              <a:schemeClr val="accent1">
                <a:lumMod val="100000"/>
                <a:lumOff val="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chemeClr val="accent1">
                <a:lumMod val="50000"/>
                <a:lumOff val="0"/>
              </a:schemeClr>
            </a:outerShdw>
          </a:effectLst>
        </p:spPr>
        <p:txBody>
          <a:bodyPr rot="0" vert="horz" wrap="square" lIns="95665" tIns="47832" rIns="95665" bIns="47832" anchor="ctr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76" name="正方形/長方形 175"/>
          <p:cNvSpPr/>
          <p:nvPr/>
        </p:nvSpPr>
        <p:spPr>
          <a:xfrm>
            <a:off x="7124415" y="6313648"/>
            <a:ext cx="70924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R2.4</a:t>
            </a:r>
            <a:r>
              <a:rPr lang="ja-JP" altLang="en-US" sz="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月～</a:t>
            </a:r>
            <a:endParaRPr lang="en-US" altLang="ja-JP" sz="8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2" name="角丸四角形 181"/>
          <p:cNvSpPr/>
          <p:nvPr/>
        </p:nvSpPr>
        <p:spPr>
          <a:xfrm>
            <a:off x="7211939" y="6678672"/>
            <a:ext cx="2088000" cy="144000"/>
          </a:xfrm>
          <a:prstGeom prst="roundRect">
            <a:avLst/>
          </a:prstGeom>
          <a:ln w="19050">
            <a:solidFill>
              <a:srgbClr val="0033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>
              <a:lnSpc>
                <a:spcPts val="1000"/>
              </a:lnSpc>
            </a:pPr>
            <a:r>
              <a:rPr lang="ja-JP" altLang="en-US" sz="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人材マッチングプラットフォームの</a:t>
            </a:r>
            <a:r>
              <a:rPr lang="ja-JP" altLang="en-US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準備</a:t>
            </a:r>
            <a:r>
              <a:rPr lang="ja-JP" altLang="en-US" sz="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・検討</a:t>
            </a:r>
            <a:endParaRPr lang="en-US" altLang="ja-JP" sz="8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3" name="二等辺三角形 182"/>
          <p:cNvSpPr>
            <a:spLocks noChangeArrowheads="1"/>
          </p:cNvSpPr>
          <p:nvPr/>
        </p:nvSpPr>
        <p:spPr bwMode="auto">
          <a:xfrm rot="5400000">
            <a:off x="9308238" y="6723376"/>
            <a:ext cx="144000" cy="360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100000"/>
                  <a:lumOff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12700">
            <a:solidFill>
              <a:schemeClr val="accent1">
                <a:lumMod val="100000"/>
                <a:lumOff val="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chemeClr val="accent1">
                <a:lumMod val="50000"/>
                <a:lumOff val="0"/>
              </a:schemeClr>
            </a:outerShdw>
          </a:effectLst>
        </p:spPr>
        <p:txBody>
          <a:bodyPr rot="0" vert="horz" wrap="square" lIns="95665" tIns="47832" rIns="95665" bIns="47832" anchor="ctr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84" name="正方形/長方形 183"/>
          <p:cNvSpPr/>
          <p:nvPr/>
        </p:nvSpPr>
        <p:spPr>
          <a:xfrm>
            <a:off x="9350299" y="6313213"/>
            <a:ext cx="70924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r>
              <a:rPr lang="ja-JP" altLang="en-US" sz="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lang="en-US" altLang="ja-JP" sz="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.4</a:t>
            </a:r>
            <a:r>
              <a:rPr lang="ja-JP" altLang="en-US" sz="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月～</a:t>
            </a:r>
            <a:endParaRPr lang="en-US" altLang="ja-JP" sz="8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9450558" y="6674428"/>
            <a:ext cx="648000" cy="144000"/>
          </a:xfrm>
          <a:prstGeom prst="homePlate">
            <a:avLst/>
          </a:prstGeom>
          <a:solidFill>
            <a:schemeClr val="bg1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本格稼働</a:t>
            </a:r>
            <a:endParaRPr kumimoji="1" lang="ja-JP" altLang="en-US" sz="8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0" name="ホームベース 199"/>
          <p:cNvSpPr/>
          <p:nvPr/>
        </p:nvSpPr>
        <p:spPr>
          <a:xfrm>
            <a:off x="7212194" y="6480384"/>
            <a:ext cx="2880000" cy="144000"/>
          </a:xfrm>
          <a:prstGeom prst="homePlate">
            <a:avLst/>
          </a:prstGeom>
          <a:solidFill>
            <a:schemeClr val="bg1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具体的取組みを推進（各部局）</a:t>
            </a:r>
            <a:endParaRPr kumimoji="1" lang="ja-JP" altLang="en-US" sz="8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38" name="Picture 14" descr="https://1.bp.blogspot.com/-_S3dlmTh8XA/Vu0kS0VEiqI/AAAAAAAA5AE/7EtXq9MY-HIOGdyxdsW-IjvQrjJ9MAfsQ/s800/soudan_madoguchi_foreigner.pn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755" y="1367715"/>
            <a:ext cx="703688" cy="63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969" y="1657768"/>
            <a:ext cx="664936" cy="576000"/>
          </a:xfrm>
          <a:prstGeom prst="rect">
            <a:avLst/>
          </a:prstGeom>
        </p:spPr>
      </p:pic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9CD4DB00-6A9D-431C-AD86-7AA643A853A1}"/>
              </a:ext>
            </a:extLst>
          </p:cNvPr>
          <p:cNvSpPr txBox="1"/>
          <p:nvPr/>
        </p:nvSpPr>
        <p:spPr>
          <a:xfrm>
            <a:off x="6128085" y="6459261"/>
            <a:ext cx="1002862" cy="438582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900"/>
              </a:lnSpc>
              <a:defRPr/>
            </a:pPr>
            <a:r>
              <a:rPr lang="ja-JP" altLang="en-US" sz="8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取組みの方向性</a:t>
            </a:r>
            <a:endParaRPr lang="en-US" altLang="ja-JP" sz="800" b="1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8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具体的取組み</a:t>
            </a:r>
            <a:endParaRPr lang="en-US" altLang="ja-JP" sz="800" b="1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8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のとりまと</a:t>
            </a:r>
            <a:r>
              <a:rPr lang="ja-JP" altLang="en-US" sz="8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め</a:t>
            </a:r>
            <a:endParaRPr lang="en-US" altLang="ja-JP" sz="800" b="1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大かっこ 6"/>
          <p:cNvSpPr/>
          <p:nvPr/>
        </p:nvSpPr>
        <p:spPr>
          <a:xfrm>
            <a:off x="6158980" y="6493446"/>
            <a:ext cx="805031" cy="252000"/>
          </a:xfrm>
          <a:prstGeom prst="bracketPair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EB6AEF71-D23E-42CC-AC57-7078B0423809}"/>
              </a:ext>
            </a:extLst>
          </p:cNvPr>
          <p:cNvSpPr txBox="1"/>
          <p:nvPr/>
        </p:nvSpPr>
        <p:spPr>
          <a:xfrm>
            <a:off x="4252405" y="4318367"/>
            <a:ext cx="355683" cy="199319"/>
          </a:xfrm>
          <a:prstGeom prst="rect">
            <a:avLst/>
          </a:prstGeom>
          <a:noFill/>
        </p:spPr>
        <p:txBody>
          <a:bodyPr wrap="square" lIns="95665" tIns="47832" rIns="95665" bIns="47832" rtlCol="0">
            <a:spAutoFit/>
          </a:bodyPr>
          <a:lstStyle/>
          <a:p>
            <a:pPr>
              <a:lnSpc>
                <a:spcPts val="800"/>
              </a:lnSpc>
              <a:defRPr/>
            </a:pPr>
            <a:r>
              <a:rPr lang="ja-JP" altLang="en-US" sz="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相談</a:t>
            </a:r>
            <a:endParaRPr lang="en-US" altLang="ja-JP" sz="6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3" name="テキスト ボックス 162">
            <a:extLst>
              <a:ext uri="{FF2B5EF4-FFF2-40B4-BE49-F238E27FC236}">
                <a16:creationId xmlns:a16="http://schemas.microsoft.com/office/drawing/2014/main" id="{909071C0-DFE5-4C16-90BF-153AD9716549}"/>
              </a:ext>
            </a:extLst>
          </p:cNvPr>
          <p:cNvSpPr txBox="1"/>
          <p:nvPr/>
        </p:nvSpPr>
        <p:spPr>
          <a:xfrm>
            <a:off x="6557106" y="4319192"/>
            <a:ext cx="479836" cy="199319"/>
          </a:xfrm>
          <a:prstGeom prst="rect">
            <a:avLst/>
          </a:prstGeom>
          <a:noFill/>
        </p:spPr>
        <p:txBody>
          <a:bodyPr wrap="square" lIns="95665" tIns="47832" rIns="95665" bIns="47832" rtlCol="0">
            <a:spAutoFit/>
          </a:bodyPr>
          <a:lstStyle/>
          <a:p>
            <a:pPr>
              <a:lnSpc>
                <a:spcPts val="800"/>
              </a:lnSpc>
              <a:defRPr/>
            </a:pPr>
            <a:r>
              <a:rPr lang="ja-JP" altLang="en-US" sz="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相談</a:t>
            </a:r>
            <a:endParaRPr lang="en-US" altLang="ja-JP" sz="6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9378478" y="24879"/>
            <a:ext cx="820009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資料２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962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34D15E29DDD314C892763A1095789F2" ma:contentTypeVersion="0" ma:contentTypeDescription="新しいドキュメントを作成します。" ma:contentTypeScope="" ma:versionID="174dee72d1befc18225ce75789e52c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085FDD-4DF0-43B2-ADC7-A0D6C5227C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0ED574-CA56-4B19-8393-9792067144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7A37DE5-358C-4890-9EEF-A1E541B56F8E}">
  <ds:schemaRefs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10296</TotalTime>
  <Words>482</Words>
  <Application>Microsoft Office PowerPoint</Application>
  <PresentationFormat>ユーザー設定</PresentationFormat>
  <Paragraphs>156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Meiryo UI</vt:lpstr>
      <vt:lpstr>ＭＳ Ｐゴシック</vt:lpstr>
      <vt:lpstr>UD デジタル 教科書体 NK-B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大阪の将来像</dc:title>
  <dc:creator>和田　真貴子</dc:creator>
  <cp:lastModifiedBy>古賀　幸志</cp:lastModifiedBy>
  <cp:revision>2315</cp:revision>
  <cp:lastPrinted>2020-02-10T02:18:39Z</cp:lastPrinted>
  <dcterms:created xsi:type="dcterms:W3CDTF">2015-07-03T07:38:00Z</dcterms:created>
  <dcterms:modified xsi:type="dcterms:W3CDTF">2020-04-01T07:01:44Z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1041-10.8.0.6184</vt:lpwstr>
  </property>
  <property fmtid="{D5CDD505-2E9C-101B-9397-08002B2CF9AE}" pid="3" name="ContentTypeId">
    <vt:lpwstr>0x010100734D15E29DDD314C892763A1095789F2</vt:lpwstr>
  </property>
</Properties>
</file>