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0" r:id="rId1"/>
  </p:sldMasterIdLst>
  <p:notesMasterIdLst>
    <p:notesMasterId r:id="rId16"/>
  </p:notesMasterIdLst>
  <p:handoutMasterIdLst>
    <p:handoutMasterId r:id="rId17"/>
  </p:handoutMasterIdLst>
  <p:sldIdLst>
    <p:sldId id="258" r:id="rId2"/>
    <p:sldId id="270" r:id="rId3"/>
    <p:sldId id="297" r:id="rId4"/>
    <p:sldId id="274" r:id="rId5"/>
    <p:sldId id="269" r:id="rId6"/>
    <p:sldId id="273" r:id="rId7"/>
    <p:sldId id="275" r:id="rId8"/>
    <p:sldId id="295" r:id="rId9"/>
    <p:sldId id="283" r:id="rId10"/>
    <p:sldId id="288" r:id="rId11"/>
    <p:sldId id="294" r:id="rId12"/>
    <p:sldId id="292" r:id="rId13"/>
    <p:sldId id="299" r:id="rId14"/>
    <p:sldId id="298" r:id="rId15"/>
  </p:sldIdLst>
  <p:sldSz cx="12192000" cy="6858000"/>
  <p:notesSz cx="6807200" cy="9939338"/>
  <p:defaultText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8312"/>
    <a:srgbClr val="8FB5D1"/>
    <a:srgbClr val="74A3C6"/>
    <a:srgbClr val="DA1500"/>
    <a:srgbClr val="B411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1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ja-JP" dirty="0"/>
              <a:t>関西医科大学附属病院</a:t>
            </a:r>
            <a:r>
              <a:rPr lang="ja-JP" altLang="en-US" dirty="0"/>
              <a:t>　</a:t>
            </a:r>
            <a:r>
              <a:rPr lang="ja-JP" dirty="0"/>
              <a:t>救急</a:t>
            </a:r>
            <a:r>
              <a:rPr lang="ja-JP" altLang="en-US" dirty="0"/>
              <a:t>要請対応の内訳</a:t>
            </a:r>
            <a:r>
              <a:rPr lang="ja-JP" dirty="0"/>
              <a:t>（</a:t>
            </a:r>
            <a:r>
              <a:rPr lang="en-US" dirty="0"/>
              <a:t>2021</a:t>
            </a:r>
            <a:r>
              <a:rPr lang="ja-JP" altLang="en-US" dirty="0"/>
              <a:t>年</a:t>
            </a:r>
            <a:r>
              <a:rPr lang="en-US" altLang="ja-JP" dirty="0"/>
              <a:t>9</a:t>
            </a:r>
            <a:r>
              <a:rPr lang="ja-JP" altLang="en-US" dirty="0"/>
              <a:t>月～</a:t>
            </a:r>
            <a:r>
              <a:rPr lang="en-US" altLang="ja-JP" dirty="0"/>
              <a:t>2022</a:t>
            </a:r>
            <a:r>
              <a:rPr lang="ja-JP" altLang="en-US" dirty="0"/>
              <a:t>年</a:t>
            </a:r>
            <a:r>
              <a:rPr lang="en-US" altLang="ja-JP" dirty="0"/>
              <a:t>8</a:t>
            </a:r>
            <a:r>
              <a:rPr lang="ja-JP" altLang="en-US" dirty="0"/>
              <a:t>月）　</a:t>
            </a:r>
            <a:r>
              <a:rPr lang="en-US" altLang="ja-JP" sz="1400" dirty="0"/>
              <a:t>※</a:t>
            </a:r>
            <a:r>
              <a:rPr lang="ja-JP" altLang="en-US" sz="1400" dirty="0"/>
              <a:t>単位：件</a:t>
            </a:r>
            <a:endParaRPr lang="ja-JP" sz="1400" dirty="0"/>
          </a:p>
        </c:rich>
      </c:tx>
      <c:layout>
        <c:manualLayout>
          <c:xMode val="edge"/>
          <c:yMode val="edge"/>
          <c:x val="0.17616117125984251"/>
          <c:y val="2.3629095763353131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ja-JP"/>
        </a:p>
      </c:txPr>
    </c:title>
    <c:autoTitleDeleted val="0"/>
    <c:plotArea>
      <c:layout>
        <c:manualLayout>
          <c:layoutTarget val="inner"/>
          <c:xMode val="edge"/>
          <c:yMode val="edge"/>
          <c:x val="4.2368110236220474E-2"/>
          <c:y val="0.20819502683819108"/>
          <c:w val="0.94819006822521601"/>
          <c:h val="0.59989722689547531"/>
        </c:manualLayout>
      </c:layout>
      <c:barChart>
        <c:barDir val="col"/>
        <c:grouping val="stacked"/>
        <c:varyColors val="0"/>
        <c:ser>
          <c:idx val="0"/>
          <c:order val="0"/>
          <c:tx>
            <c:strRef>
              <c:f>Sheet1!$A$2</c:f>
              <c:strCache>
                <c:ptCount val="1"/>
                <c:pt idx="0">
                  <c:v>受入</c:v>
                </c:pt>
              </c:strCache>
            </c:strRef>
          </c:tx>
          <c:spPr>
            <a:solidFill>
              <a:srgbClr val="8FB5D1"/>
            </a:solidFill>
            <a:ln w="57150">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Sheet1!$G$1:$R$1</c:f>
              <c:strCache>
                <c:ptCount val="12"/>
                <c:pt idx="0">
                  <c:v>9月</c:v>
                </c:pt>
                <c:pt idx="1">
                  <c:v>10月</c:v>
                </c:pt>
                <c:pt idx="2">
                  <c:v>11月</c:v>
                </c:pt>
                <c:pt idx="3">
                  <c:v>12月</c:v>
                </c:pt>
                <c:pt idx="4">
                  <c:v>1月</c:v>
                </c:pt>
                <c:pt idx="5">
                  <c:v>2月</c:v>
                </c:pt>
                <c:pt idx="6">
                  <c:v>3月</c:v>
                </c:pt>
                <c:pt idx="7">
                  <c:v>4月</c:v>
                </c:pt>
                <c:pt idx="8">
                  <c:v>5月</c:v>
                </c:pt>
                <c:pt idx="9">
                  <c:v>6月</c:v>
                </c:pt>
                <c:pt idx="10">
                  <c:v>7月</c:v>
                </c:pt>
                <c:pt idx="11">
                  <c:v>8月</c:v>
                </c:pt>
              </c:strCache>
            </c:strRef>
          </c:cat>
          <c:val>
            <c:numRef>
              <c:f>Sheet1!$G$2:$R$2</c:f>
              <c:numCache>
                <c:formatCode>General</c:formatCode>
                <c:ptCount val="12"/>
                <c:pt idx="0">
                  <c:v>292</c:v>
                </c:pt>
                <c:pt idx="1">
                  <c:v>343</c:v>
                </c:pt>
                <c:pt idx="2">
                  <c:v>348</c:v>
                </c:pt>
                <c:pt idx="3">
                  <c:v>395</c:v>
                </c:pt>
                <c:pt idx="4">
                  <c:v>315</c:v>
                </c:pt>
                <c:pt idx="5">
                  <c:v>339</c:v>
                </c:pt>
                <c:pt idx="6">
                  <c:v>367</c:v>
                </c:pt>
                <c:pt idx="7">
                  <c:v>306</c:v>
                </c:pt>
                <c:pt idx="8">
                  <c:v>380</c:v>
                </c:pt>
                <c:pt idx="9">
                  <c:v>292</c:v>
                </c:pt>
                <c:pt idx="10">
                  <c:v>379</c:v>
                </c:pt>
                <c:pt idx="11">
                  <c:v>375</c:v>
                </c:pt>
              </c:numCache>
            </c:numRef>
          </c:val>
          <c:extLst>
            <c:ext xmlns:c16="http://schemas.microsoft.com/office/drawing/2014/chart" uri="{C3380CC4-5D6E-409C-BE32-E72D297353CC}">
              <c16:uniqueId val="{00000000-9509-42D5-B1EF-8526993079BF}"/>
            </c:ext>
          </c:extLst>
        </c:ser>
        <c:ser>
          <c:idx val="1"/>
          <c:order val="1"/>
          <c:tx>
            <c:strRef>
              <c:f>Sheet1!$A$3</c:f>
              <c:strCache>
                <c:ptCount val="1"/>
                <c:pt idx="0">
                  <c:v>満床お断り</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Sheet1!$G$1:$R$1</c:f>
              <c:strCache>
                <c:ptCount val="12"/>
                <c:pt idx="0">
                  <c:v>9月</c:v>
                </c:pt>
                <c:pt idx="1">
                  <c:v>10月</c:v>
                </c:pt>
                <c:pt idx="2">
                  <c:v>11月</c:v>
                </c:pt>
                <c:pt idx="3">
                  <c:v>12月</c:v>
                </c:pt>
                <c:pt idx="4">
                  <c:v>1月</c:v>
                </c:pt>
                <c:pt idx="5">
                  <c:v>2月</c:v>
                </c:pt>
                <c:pt idx="6">
                  <c:v>3月</c:v>
                </c:pt>
                <c:pt idx="7">
                  <c:v>4月</c:v>
                </c:pt>
                <c:pt idx="8">
                  <c:v>5月</c:v>
                </c:pt>
                <c:pt idx="9">
                  <c:v>6月</c:v>
                </c:pt>
                <c:pt idx="10">
                  <c:v>7月</c:v>
                </c:pt>
                <c:pt idx="11">
                  <c:v>8月</c:v>
                </c:pt>
              </c:strCache>
            </c:strRef>
          </c:cat>
          <c:val>
            <c:numRef>
              <c:f>Sheet1!$G$3:$R$3</c:f>
              <c:numCache>
                <c:formatCode>General</c:formatCode>
                <c:ptCount val="12"/>
                <c:pt idx="0">
                  <c:v>4</c:v>
                </c:pt>
                <c:pt idx="1">
                  <c:v>2</c:v>
                </c:pt>
                <c:pt idx="2">
                  <c:v>1</c:v>
                </c:pt>
                <c:pt idx="3">
                  <c:v>2</c:v>
                </c:pt>
                <c:pt idx="4">
                  <c:v>97</c:v>
                </c:pt>
                <c:pt idx="5">
                  <c:v>324</c:v>
                </c:pt>
                <c:pt idx="6">
                  <c:v>175</c:v>
                </c:pt>
                <c:pt idx="7">
                  <c:v>43</c:v>
                </c:pt>
                <c:pt idx="8">
                  <c:v>16</c:v>
                </c:pt>
                <c:pt idx="9">
                  <c:v>19</c:v>
                </c:pt>
                <c:pt idx="10">
                  <c:v>38</c:v>
                </c:pt>
                <c:pt idx="11">
                  <c:v>145</c:v>
                </c:pt>
              </c:numCache>
            </c:numRef>
          </c:val>
          <c:extLst>
            <c:ext xmlns:c16="http://schemas.microsoft.com/office/drawing/2014/chart" uri="{C3380CC4-5D6E-409C-BE32-E72D297353CC}">
              <c16:uniqueId val="{00000000-1629-4B13-9E86-0621F46AC68B}"/>
            </c:ext>
          </c:extLst>
        </c:ser>
        <c:ser>
          <c:idx val="2"/>
          <c:order val="2"/>
          <c:tx>
            <c:strRef>
              <c:f>Sheet1!$A$4</c:f>
              <c:strCache>
                <c:ptCount val="1"/>
                <c:pt idx="0">
                  <c:v>その他お断り</c:v>
                </c:pt>
              </c:strCache>
            </c:strRef>
          </c:tx>
          <c:spPr>
            <a:solidFill>
              <a:srgbClr val="FFFF00"/>
            </a:solidFill>
            <a:ln>
              <a:noFill/>
            </a:ln>
            <a:effectLst/>
          </c:spPr>
          <c:invertIfNegative val="0"/>
          <c:dLbls>
            <c:dLbl>
              <c:idx val="0"/>
              <c:layout>
                <c:manualLayout>
                  <c:x val="-2.0833333333333333E-3"/>
                  <c:y val="-6.51306600530839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629-4B13-9E86-0621F46AC68B}"/>
                </c:ext>
              </c:extLst>
            </c:dLbl>
            <c:dLbl>
              <c:idx val="1"/>
              <c:layout>
                <c:manualLayout>
                  <c:x val="0"/>
                  <c:y val="-6.18741270504298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629-4B13-9E86-0621F46AC68B}"/>
                </c:ext>
              </c:extLst>
            </c:dLbl>
            <c:dLbl>
              <c:idx val="2"/>
              <c:layout>
                <c:manualLayout>
                  <c:x val="0"/>
                  <c:y val="-5.86175940477757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629-4B13-9E86-0621F46AC68B}"/>
                </c:ext>
              </c:extLst>
            </c:dLbl>
            <c:dLbl>
              <c:idx val="3"/>
              <c:layout>
                <c:manualLayout>
                  <c:x val="0"/>
                  <c:y val="-4.55914620371588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629-4B13-9E86-0621F46AC68B}"/>
                </c:ext>
              </c:extLst>
            </c:dLbl>
            <c:dLbl>
              <c:idx val="4"/>
              <c:layout>
                <c:manualLayout>
                  <c:x val="-1.041666666666743E-3"/>
                  <c:y val="-4.23349290345046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629-4B13-9E86-0621F46AC68B}"/>
                </c:ext>
              </c:extLst>
            </c:dLbl>
            <c:dLbl>
              <c:idx val="5"/>
              <c:layout>
                <c:manualLayout>
                  <c:x val="-1.5277601289623992E-16"/>
                  <c:y val="-3.58218630291962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629-4B13-9E86-0621F46AC68B}"/>
                </c:ext>
              </c:extLst>
            </c:dLbl>
            <c:dLbl>
              <c:idx val="6"/>
              <c:layout>
                <c:manualLayout>
                  <c:x val="-1.0416666666666667E-3"/>
                  <c:y val="-5.21045280424672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629-4B13-9E86-0621F46AC68B}"/>
                </c:ext>
              </c:extLst>
            </c:dLbl>
            <c:dLbl>
              <c:idx val="7"/>
              <c:layout>
                <c:manualLayout>
                  <c:x val="0"/>
                  <c:y val="-3.25653300265420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629-4B13-9E86-0621F46AC68B}"/>
                </c:ext>
              </c:extLst>
            </c:dLbl>
            <c:dLbl>
              <c:idx val="8"/>
              <c:layout>
                <c:manualLayout>
                  <c:x val="0"/>
                  <c:y val="-2.93087970238878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629-4B13-9E86-0621F46AC68B}"/>
                </c:ext>
              </c:extLst>
            </c:dLbl>
            <c:dLbl>
              <c:idx val="9"/>
              <c:layout>
                <c:manualLayout>
                  <c:x val="0"/>
                  <c:y val="-2.93087970238878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629-4B13-9E86-0621F46AC68B}"/>
                </c:ext>
              </c:extLst>
            </c:dLbl>
            <c:dLbl>
              <c:idx val="10"/>
              <c:layout>
                <c:manualLayout>
                  <c:x val="-3.1250000000000002E-3"/>
                  <c:y val="-6.18741270504298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629-4B13-9E86-0621F46AC68B}"/>
                </c:ext>
              </c:extLst>
            </c:dLbl>
            <c:dLbl>
              <c:idx val="11"/>
              <c:layout>
                <c:manualLayout>
                  <c:x val="0"/>
                  <c:y val="-4.8847995039813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629-4B13-9E86-0621F46AC68B}"/>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Sheet1!$G$1:$R$1</c:f>
              <c:strCache>
                <c:ptCount val="12"/>
                <c:pt idx="0">
                  <c:v>9月</c:v>
                </c:pt>
                <c:pt idx="1">
                  <c:v>10月</c:v>
                </c:pt>
                <c:pt idx="2">
                  <c:v>11月</c:v>
                </c:pt>
                <c:pt idx="3">
                  <c:v>12月</c:v>
                </c:pt>
                <c:pt idx="4">
                  <c:v>1月</c:v>
                </c:pt>
                <c:pt idx="5">
                  <c:v>2月</c:v>
                </c:pt>
                <c:pt idx="6">
                  <c:v>3月</c:v>
                </c:pt>
                <c:pt idx="7">
                  <c:v>4月</c:v>
                </c:pt>
                <c:pt idx="8">
                  <c:v>5月</c:v>
                </c:pt>
                <c:pt idx="9">
                  <c:v>6月</c:v>
                </c:pt>
                <c:pt idx="10">
                  <c:v>7月</c:v>
                </c:pt>
                <c:pt idx="11">
                  <c:v>8月</c:v>
                </c:pt>
              </c:strCache>
            </c:strRef>
          </c:cat>
          <c:val>
            <c:numRef>
              <c:f>Sheet1!$G$4:$R$4</c:f>
              <c:numCache>
                <c:formatCode>General</c:formatCode>
                <c:ptCount val="12"/>
                <c:pt idx="0">
                  <c:v>36</c:v>
                </c:pt>
                <c:pt idx="1">
                  <c:v>28</c:v>
                </c:pt>
                <c:pt idx="2">
                  <c:v>25</c:v>
                </c:pt>
                <c:pt idx="3">
                  <c:v>27</c:v>
                </c:pt>
                <c:pt idx="4">
                  <c:v>28</c:v>
                </c:pt>
                <c:pt idx="5">
                  <c:v>14</c:v>
                </c:pt>
                <c:pt idx="6">
                  <c:v>19</c:v>
                </c:pt>
                <c:pt idx="7">
                  <c:v>25</c:v>
                </c:pt>
                <c:pt idx="8">
                  <c:v>35</c:v>
                </c:pt>
                <c:pt idx="9">
                  <c:v>22</c:v>
                </c:pt>
                <c:pt idx="10">
                  <c:v>68</c:v>
                </c:pt>
                <c:pt idx="11">
                  <c:v>37</c:v>
                </c:pt>
              </c:numCache>
            </c:numRef>
          </c:val>
          <c:extLst>
            <c:ext xmlns:c16="http://schemas.microsoft.com/office/drawing/2014/chart" uri="{C3380CC4-5D6E-409C-BE32-E72D297353CC}">
              <c16:uniqueId val="{00000001-1629-4B13-9E86-0621F46AC68B}"/>
            </c:ext>
          </c:extLst>
        </c:ser>
        <c:dLbls>
          <c:showLegendKey val="0"/>
          <c:showVal val="1"/>
          <c:showCatName val="0"/>
          <c:showSerName val="0"/>
          <c:showPercent val="0"/>
          <c:showBubbleSize val="0"/>
        </c:dLbls>
        <c:gapWidth val="150"/>
        <c:overlap val="100"/>
        <c:axId val="202547368"/>
        <c:axId val="208301104"/>
      </c:barChart>
      <c:catAx>
        <c:axId val="202547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ja-JP"/>
          </a:p>
        </c:txPr>
        <c:crossAx val="208301104"/>
        <c:crosses val="autoZero"/>
        <c:auto val="1"/>
        <c:lblAlgn val="ctr"/>
        <c:lblOffset val="100"/>
        <c:noMultiLvlLbl val="0"/>
      </c:catAx>
      <c:valAx>
        <c:axId val="208301104"/>
        <c:scaling>
          <c:orientation val="minMax"/>
          <c:max val="7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ja-JP"/>
          </a:p>
        </c:txPr>
        <c:crossAx val="202547368"/>
        <c:crosses val="autoZero"/>
        <c:crossBetween val="between"/>
      </c:valAx>
      <c:spPr>
        <a:noFill/>
        <a:ln>
          <a:noFill/>
        </a:ln>
        <a:effectLst/>
      </c:spPr>
    </c:plotArea>
    <c:legend>
      <c:legendPos val="b"/>
      <c:layout>
        <c:manualLayout>
          <c:xMode val="edge"/>
          <c:yMode val="edge"/>
          <c:x val="0.64891814304461948"/>
          <c:y val="0.12941590362508537"/>
          <c:w val="0.32591371391076118"/>
          <c:h val="8.2503109732597613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a:noFill/>
    </a:ln>
    <a:effectLst/>
  </c:spPr>
  <c:txPr>
    <a:bodyPr/>
    <a:lstStyle/>
    <a:p>
      <a:pPr>
        <a:defRPr>
          <a:solidFill>
            <a:schemeClr val="tx1"/>
          </a:solidFill>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ja-JP" sz="1400" dirty="0"/>
              <a:t>関西医科大学附属病院　がん関連診療科</a:t>
            </a:r>
            <a:r>
              <a:rPr lang="ja-JP" altLang="en-US" sz="1400" dirty="0"/>
              <a:t>　</a:t>
            </a:r>
            <a:r>
              <a:rPr lang="ja-JP" sz="1400" dirty="0"/>
              <a:t>入院予約件数推移</a:t>
            </a:r>
            <a:endParaRPr lang="en-US" altLang="ja-JP" sz="1400" dirty="0"/>
          </a:p>
          <a:p>
            <a:pPr>
              <a:defRPr sz="1400"/>
            </a:pPr>
            <a:r>
              <a:rPr lang="ja-JP" altLang="en-US" sz="1400" dirty="0"/>
              <a:t>（</a:t>
            </a:r>
            <a:r>
              <a:rPr lang="en-US" altLang="ja-JP" sz="1400" dirty="0"/>
              <a:t>2022</a:t>
            </a:r>
            <a:r>
              <a:rPr lang="ja-JP" altLang="en-US" sz="1400" dirty="0"/>
              <a:t>年</a:t>
            </a:r>
            <a:r>
              <a:rPr lang="en-US" altLang="ja-JP" sz="1400"/>
              <a:t>7</a:t>
            </a:r>
            <a:r>
              <a:rPr lang="ja-JP" altLang="en-US" sz="1400" dirty="0"/>
              <a:t>～</a:t>
            </a:r>
            <a:r>
              <a:rPr lang="en-US" altLang="ja-JP" sz="1400" dirty="0"/>
              <a:t>9</a:t>
            </a:r>
            <a:r>
              <a:rPr lang="ja-JP" altLang="en-US" sz="1400" dirty="0"/>
              <a:t>月、単位：件）</a:t>
            </a:r>
            <a:endParaRPr lang="ja-JP" sz="1400" dirty="0"/>
          </a:p>
        </c:rich>
      </c:tx>
      <c:layout>
        <c:manualLayout>
          <c:xMode val="edge"/>
          <c:yMode val="edge"/>
          <c:x val="0.13461708670070921"/>
          <c:y val="4.702144917739231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ja-JP"/>
        </a:p>
      </c:txPr>
    </c:title>
    <c:autoTitleDeleted val="0"/>
    <c:plotArea>
      <c:layout>
        <c:manualLayout>
          <c:layoutTarget val="inner"/>
          <c:xMode val="edge"/>
          <c:yMode val="edge"/>
          <c:x val="9.4722317026769726E-2"/>
          <c:y val="0.30822033991955095"/>
          <c:w val="0.9052776829732303"/>
          <c:h val="0.46164390736696381"/>
        </c:manualLayout>
      </c:layout>
      <c:barChart>
        <c:barDir val="col"/>
        <c:grouping val="clustered"/>
        <c:varyColors val="0"/>
        <c:ser>
          <c:idx val="0"/>
          <c:order val="0"/>
          <c:tx>
            <c:strRef>
              <c:f>Sheet1!$A$9</c:f>
              <c:strCache>
                <c:ptCount val="1"/>
                <c:pt idx="0">
                  <c:v>合計</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Sheet1!$AO$1:$AQ$1</c:f>
              <c:strCache>
                <c:ptCount val="3"/>
                <c:pt idx="0">
                  <c:v>7月</c:v>
                </c:pt>
                <c:pt idx="1">
                  <c:v>8月</c:v>
                </c:pt>
                <c:pt idx="2">
                  <c:v>9月</c:v>
                </c:pt>
              </c:strCache>
            </c:strRef>
          </c:cat>
          <c:val>
            <c:numRef>
              <c:f>Sheet1!$AO$9:$AQ$9</c:f>
              <c:numCache>
                <c:formatCode>General</c:formatCode>
                <c:ptCount val="3"/>
                <c:pt idx="0">
                  <c:v>272</c:v>
                </c:pt>
                <c:pt idx="1">
                  <c:v>315</c:v>
                </c:pt>
                <c:pt idx="2">
                  <c:v>315</c:v>
                </c:pt>
              </c:numCache>
            </c:numRef>
          </c:val>
          <c:extLst>
            <c:ext xmlns:c16="http://schemas.microsoft.com/office/drawing/2014/chart" uri="{C3380CC4-5D6E-409C-BE32-E72D297353CC}">
              <c16:uniqueId val="{00000000-A7D0-4DED-A794-6B650211A42F}"/>
            </c:ext>
          </c:extLst>
        </c:ser>
        <c:dLbls>
          <c:showLegendKey val="0"/>
          <c:showVal val="0"/>
          <c:showCatName val="0"/>
          <c:showSerName val="0"/>
          <c:showPercent val="0"/>
          <c:showBubbleSize val="0"/>
        </c:dLbls>
        <c:gapWidth val="150"/>
        <c:axId val="202547368"/>
        <c:axId val="208301104"/>
      </c:barChart>
      <c:catAx>
        <c:axId val="202547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ja-JP"/>
          </a:p>
        </c:txPr>
        <c:crossAx val="208301104"/>
        <c:crosses val="autoZero"/>
        <c:auto val="1"/>
        <c:lblAlgn val="ctr"/>
        <c:lblOffset val="100"/>
        <c:noMultiLvlLbl val="0"/>
      </c:catAx>
      <c:valAx>
        <c:axId val="208301104"/>
        <c:scaling>
          <c:orientation val="minMax"/>
          <c:max val="400"/>
          <c:min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ja-JP"/>
          </a:p>
        </c:txPr>
        <c:crossAx val="202547368"/>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solidFill>
            <a:schemeClr val="tx1"/>
          </a:solidFill>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8693"/>
          </a:xfrm>
          <a:prstGeom prst="rect">
            <a:avLst/>
          </a:prstGeom>
        </p:spPr>
        <p:txBody>
          <a:bodyPr vert="horz" lIns="92225" tIns="46112" rIns="92225" bIns="4611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1"/>
            <a:ext cx="2949787" cy="498693"/>
          </a:xfrm>
          <a:prstGeom prst="rect">
            <a:avLst/>
          </a:prstGeom>
        </p:spPr>
        <p:txBody>
          <a:bodyPr vert="horz" lIns="92225" tIns="46112" rIns="92225" bIns="46112" rtlCol="0"/>
          <a:lstStyle>
            <a:lvl1pPr algn="r">
              <a:defRPr sz="1200"/>
            </a:lvl1pPr>
          </a:lstStyle>
          <a:p>
            <a:fld id="{F0E896A5-685D-4EA2-94E4-C03824660C70}" type="datetimeFigureOut">
              <a:rPr kumimoji="1" lang="ja-JP" altLang="en-US" smtClean="0"/>
              <a:t>2023/3/17</a:t>
            </a:fld>
            <a:endParaRPr kumimoji="1" lang="ja-JP" altLang="en-US"/>
          </a:p>
        </p:txBody>
      </p:sp>
      <p:sp>
        <p:nvSpPr>
          <p:cNvPr id="4" name="フッター プレースホルダー 3"/>
          <p:cNvSpPr>
            <a:spLocks noGrp="1"/>
          </p:cNvSpPr>
          <p:nvPr>
            <p:ph type="ftr" sz="quarter" idx="2"/>
          </p:nvPr>
        </p:nvSpPr>
        <p:spPr>
          <a:xfrm>
            <a:off x="0" y="9440647"/>
            <a:ext cx="2949787" cy="498692"/>
          </a:xfrm>
          <a:prstGeom prst="rect">
            <a:avLst/>
          </a:prstGeom>
        </p:spPr>
        <p:txBody>
          <a:bodyPr vert="horz" lIns="92225" tIns="46112" rIns="92225" bIns="4611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7"/>
            <a:ext cx="2949787" cy="498692"/>
          </a:xfrm>
          <a:prstGeom prst="rect">
            <a:avLst/>
          </a:prstGeom>
        </p:spPr>
        <p:txBody>
          <a:bodyPr vert="horz" lIns="92225" tIns="46112" rIns="92225" bIns="46112" rtlCol="0" anchor="b"/>
          <a:lstStyle>
            <a:lvl1pPr algn="r">
              <a:defRPr sz="1200"/>
            </a:lvl1pPr>
          </a:lstStyle>
          <a:p>
            <a:fld id="{7B8FF31D-0DEB-4294-BA77-9231E0449FD7}" type="slidenum">
              <a:rPr kumimoji="1" lang="ja-JP" altLang="en-US" smtClean="0"/>
              <a:t>‹#›</a:t>
            </a:fld>
            <a:endParaRPr kumimoji="1" lang="ja-JP" altLang="en-US"/>
          </a:p>
        </p:txBody>
      </p:sp>
    </p:spTree>
    <p:extLst>
      <p:ext uri="{BB962C8B-B14F-4D97-AF65-F5344CB8AC3E}">
        <p14:creationId xmlns:p14="http://schemas.microsoft.com/office/powerpoint/2010/main" val="36259652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50375" cy="498966"/>
          </a:xfrm>
          <a:prstGeom prst="rect">
            <a:avLst/>
          </a:prstGeom>
        </p:spPr>
        <p:txBody>
          <a:bodyPr vert="horz" lIns="92225" tIns="46112" rIns="92225" bIns="4611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222" y="0"/>
            <a:ext cx="2950374" cy="498966"/>
          </a:xfrm>
          <a:prstGeom prst="rect">
            <a:avLst/>
          </a:prstGeom>
        </p:spPr>
        <p:txBody>
          <a:bodyPr vert="horz" lIns="92225" tIns="46112" rIns="92225" bIns="46112" rtlCol="0"/>
          <a:lstStyle>
            <a:lvl1pPr algn="r">
              <a:defRPr sz="1200"/>
            </a:lvl1pPr>
          </a:lstStyle>
          <a:p>
            <a:fld id="{C6717CBD-BFAF-4D38-8900-3146A4FE775F}" type="datetimeFigureOut">
              <a:rPr kumimoji="1" lang="ja-JP" altLang="en-US" smtClean="0"/>
              <a:t>2023/3/17</a:t>
            </a:fld>
            <a:endParaRPr kumimoji="1" lang="ja-JP" altLang="en-US"/>
          </a:p>
        </p:txBody>
      </p:sp>
      <p:sp>
        <p:nvSpPr>
          <p:cNvPr id="4" name="スライド イメージ プレースホルダー 3"/>
          <p:cNvSpPr>
            <a:spLocks noGrp="1" noRot="1" noChangeAspect="1"/>
          </p:cNvSpPr>
          <p:nvPr>
            <p:ph type="sldImg" idx="2"/>
          </p:nvPr>
        </p:nvSpPr>
        <p:spPr>
          <a:xfrm>
            <a:off x="423863" y="1243013"/>
            <a:ext cx="5959475" cy="3352800"/>
          </a:xfrm>
          <a:prstGeom prst="rect">
            <a:avLst/>
          </a:prstGeom>
          <a:noFill/>
          <a:ln w="12700">
            <a:solidFill>
              <a:prstClr val="black"/>
            </a:solidFill>
          </a:ln>
        </p:spPr>
        <p:txBody>
          <a:bodyPr vert="horz" lIns="92225" tIns="46112" rIns="92225" bIns="46112" rtlCol="0" anchor="ctr"/>
          <a:lstStyle/>
          <a:p>
            <a:endParaRPr lang="ja-JP" altLang="en-US"/>
          </a:p>
        </p:txBody>
      </p:sp>
      <p:sp>
        <p:nvSpPr>
          <p:cNvPr id="5" name="ノート プレースホルダー 4"/>
          <p:cNvSpPr>
            <a:spLocks noGrp="1"/>
          </p:cNvSpPr>
          <p:nvPr>
            <p:ph type="body" sz="quarter" idx="3"/>
          </p:nvPr>
        </p:nvSpPr>
        <p:spPr>
          <a:xfrm>
            <a:off x="680240" y="4783356"/>
            <a:ext cx="5446722" cy="3913364"/>
          </a:xfrm>
          <a:prstGeom prst="rect">
            <a:avLst/>
          </a:prstGeom>
        </p:spPr>
        <p:txBody>
          <a:bodyPr vert="horz" lIns="92225" tIns="46112" rIns="92225" bIns="4611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373"/>
            <a:ext cx="2950375" cy="498966"/>
          </a:xfrm>
          <a:prstGeom prst="rect">
            <a:avLst/>
          </a:prstGeom>
        </p:spPr>
        <p:txBody>
          <a:bodyPr vert="horz" lIns="92225" tIns="46112" rIns="92225" bIns="4611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222" y="9440373"/>
            <a:ext cx="2950374" cy="498966"/>
          </a:xfrm>
          <a:prstGeom prst="rect">
            <a:avLst/>
          </a:prstGeom>
        </p:spPr>
        <p:txBody>
          <a:bodyPr vert="horz" lIns="92225" tIns="46112" rIns="92225" bIns="46112" rtlCol="0" anchor="b"/>
          <a:lstStyle>
            <a:lvl1pPr algn="r">
              <a:defRPr sz="1200"/>
            </a:lvl1pPr>
          </a:lstStyle>
          <a:p>
            <a:fld id="{1CD610C5-42B5-427B-8F75-2B8A40BBD656}" type="slidenum">
              <a:rPr kumimoji="1" lang="ja-JP" altLang="en-US" smtClean="0"/>
              <a:t>‹#›</a:t>
            </a:fld>
            <a:endParaRPr kumimoji="1" lang="ja-JP" altLang="en-US"/>
          </a:p>
        </p:txBody>
      </p:sp>
    </p:spTree>
    <p:extLst>
      <p:ext uri="{BB962C8B-B14F-4D97-AF65-F5344CB8AC3E}">
        <p14:creationId xmlns:p14="http://schemas.microsoft.com/office/powerpoint/2010/main" val="2965422249"/>
      </p:ext>
    </p:extLst>
  </p:cSld>
  <p:clrMap bg1="lt1" tx1="dk1" bg2="lt2" tx2="dk2" accent1="accent1" accent2="accent2" accent3="accent3" accent4="accent4" accent5="accent5" accent6="accent6" hlink="hlink" folHlink="folHlink"/>
  <p:notesStyle>
    <a:lvl1pPr marL="0" algn="l" defTabSz="914377" rtl="0" eaLnBrk="1" latinLnBrk="0" hangingPunct="1">
      <a:defRPr kumimoji="1" sz="1200" kern="1200">
        <a:solidFill>
          <a:schemeClr val="tx1"/>
        </a:solidFill>
        <a:latin typeface="+mn-lt"/>
        <a:ea typeface="+mn-ea"/>
        <a:cs typeface="+mn-cs"/>
      </a:defRPr>
    </a:lvl1pPr>
    <a:lvl2pPr marL="457189" algn="l" defTabSz="914377" rtl="0" eaLnBrk="1" latinLnBrk="0" hangingPunct="1">
      <a:defRPr kumimoji="1" sz="1200" kern="1200">
        <a:solidFill>
          <a:schemeClr val="tx1"/>
        </a:solidFill>
        <a:latin typeface="+mn-lt"/>
        <a:ea typeface="+mn-ea"/>
        <a:cs typeface="+mn-cs"/>
      </a:defRPr>
    </a:lvl2pPr>
    <a:lvl3pPr marL="914377" algn="l" defTabSz="914377" rtl="0" eaLnBrk="1" latinLnBrk="0" hangingPunct="1">
      <a:defRPr kumimoji="1" sz="1200" kern="1200">
        <a:solidFill>
          <a:schemeClr val="tx1"/>
        </a:solidFill>
        <a:latin typeface="+mn-lt"/>
        <a:ea typeface="+mn-ea"/>
        <a:cs typeface="+mn-cs"/>
      </a:defRPr>
    </a:lvl3pPr>
    <a:lvl4pPr marL="1371566" algn="l" defTabSz="914377" rtl="0" eaLnBrk="1" latinLnBrk="0" hangingPunct="1">
      <a:defRPr kumimoji="1" sz="1200" kern="1200">
        <a:solidFill>
          <a:schemeClr val="tx1"/>
        </a:solidFill>
        <a:latin typeface="+mn-lt"/>
        <a:ea typeface="+mn-ea"/>
        <a:cs typeface="+mn-cs"/>
      </a:defRPr>
    </a:lvl4pPr>
    <a:lvl5pPr marL="1828754" algn="l" defTabSz="914377" rtl="0" eaLnBrk="1" latinLnBrk="0" hangingPunct="1">
      <a:defRPr kumimoji="1" sz="1200" kern="1200">
        <a:solidFill>
          <a:schemeClr val="tx1"/>
        </a:solidFill>
        <a:latin typeface="+mn-lt"/>
        <a:ea typeface="+mn-ea"/>
        <a:cs typeface="+mn-cs"/>
      </a:defRPr>
    </a:lvl5pPr>
    <a:lvl6pPr marL="2285943" algn="l" defTabSz="914377" rtl="0" eaLnBrk="1" latinLnBrk="0" hangingPunct="1">
      <a:defRPr kumimoji="1" sz="1200" kern="1200">
        <a:solidFill>
          <a:schemeClr val="tx1"/>
        </a:solidFill>
        <a:latin typeface="+mn-lt"/>
        <a:ea typeface="+mn-ea"/>
        <a:cs typeface="+mn-cs"/>
      </a:defRPr>
    </a:lvl6pPr>
    <a:lvl7pPr marL="2743131" algn="l" defTabSz="914377" rtl="0" eaLnBrk="1" latinLnBrk="0" hangingPunct="1">
      <a:defRPr kumimoji="1" sz="1200" kern="1200">
        <a:solidFill>
          <a:schemeClr val="tx1"/>
        </a:solidFill>
        <a:latin typeface="+mn-lt"/>
        <a:ea typeface="+mn-ea"/>
        <a:cs typeface="+mn-cs"/>
      </a:defRPr>
    </a:lvl7pPr>
    <a:lvl8pPr marL="3200320" algn="l" defTabSz="914377" rtl="0" eaLnBrk="1" latinLnBrk="0" hangingPunct="1">
      <a:defRPr kumimoji="1" sz="1200" kern="1200">
        <a:solidFill>
          <a:schemeClr val="tx1"/>
        </a:solidFill>
        <a:latin typeface="+mn-lt"/>
        <a:ea typeface="+mn-ea"/>
        <a:cs typeface="+mn-cs"/>
      </a:defRPr>
    </a:lvl8pPr>
    <a:lvl9pPr marL="3657509" algn="l" defTabSz="914377"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3181"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1"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1"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178" indent="0" algn="ctr">
              <a:buNone/>
              <a:defRPr sz="2400"/>
            </a:lvl2pPr>
            <a:lvl3pPr marL="914354" indent="0" algn="ctr">
              <a:buNone/>
              <a:defRPr sz="2400"/>
            </a:lvl3pPr>
            <a:lvl4pPr marL="1371532" indent="0" algn="ctr">
              <a:buNone/>
              <a:defRPr sz="2000"/>
            </a:lvl4pPr>
            <a:lvl5pPr marL="1828709" indent="0" algn="ctr">
              <a:buNone/>
              <a:defRPr sz="2000"/>
            </a:lvl5pPr>
            <a:lvl6pPr marL="2285886" indent="0" algn="ctr">
              <a:buNone/>
              <a:defRPr sz="2000"/>
            </a:lvl6pPr>
            <a:lvl7pPr marL="2743062" indent="0" algn="ctr">
              <a:buNone/>
              <a:defRPr sz="2000"/>
            </a:lvl7pPr>
            <a:lvl8pPr marL="3200240" indent="0" algn="ctr">
              <a:buNone/>
              <a:defRPr sz="2000"/>
            </a:lvl8pPr>
            <a:lvl9pPr marL="3657418"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A2E1494-2DC6-4EE4-B91D-4EDAE6A2742E}" type="datetime1">
              <a:rPr kumimoji="1" lang="ja-JP" altLang="en-US" smtClean="0"/>
              <a:t>2023/3/17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AEBA0E-63EF-4ACE-AD73-BC5A9248F962}" type="slidenum">
              <a:rPr kumimoji="1" lang="ja-JP" altLang="en-US" smtClean="0"/>
              <a:t>‹#›</a:t>
            </a:fld>
            <a:endParaRPr kumimoji="1" lang="ja-JP" altLang="en-US"/>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7221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E6A8F3E-FA2A-4DA7-A91C-3A50D15773B7}" type="datetime1">
              <a:rPr kumimoji="1" lang="ja-JP" altLang="en-US" smtClean="0"/>
              <a:t>2023/3/17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AEBA0E-63EF-4ACE-AD73-BC5A9248F962}" type="slidenum">
              <a:rPr kumimoji="1" lang="ja-JP" altLang="en-US" smtClean="0"/>
              <a:t>‹#›</a:t>
            </a:fld>
            <a:endParaRPr kumimoji="1" lang="ja-JP" altLang="en-US"/>
          </a:p>
        </p:txBody>
      </p:sp>
    </p:spTree>
    <p:extLst>
      <p:ext uri="{BB962C8B-B14F-4D97-AF65-F5344CB8AC3E}">
        <p14:creationId xmlns:p14="http://schemas.microsoft.com/office/powerpoint/2010/main" val="3729231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81"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1"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2" y="414784"/>
            <a:ext cx="2628900" cy="575742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3" y="414778"/>
            <a:ext cx="7734300" cy="5757423"/>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6777F8F-D303-48E9-9A06-96EB32694D66}" type="datetime1">
              <a:rPr kumimoji="1" lang="ja-JP" altLang="en-US" smtClean="0"/>
              <a:t>2023/3/17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AEBA0E-63EF-4ACE-AD73-BC5A9248F962}" type="slidenum">
              <a:rPr kumimoji="1" lang="ja-JP" altLang="en-US" smtClean="0"/>
              <a:t>‹#›</a:t>
            </a:fld>
            <a:endParaRPr kumimoji="1" lang="ja-JP" altLang="en-US"/>
          </a:p>
        </p:txBody>
      </p:sp>
    </p:spTree>
    <p:extLst>
      <p:ext uri="{BB962C8B-B14F-4D97-AF65-F5344CB8AC3E}">
        <p14:creationId xmlns:p14="http://schemas.microsoft.com/office/powerpoint/2010/main" val="331948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C8409F3-4134-4DEF-9AB1-0E18F60AB24B}" type="datetime1">
              <a:rPr kumimoji="1" lang="ja-JP" altLang="en-US" smtClean="0"/>
              <a:t>2023/3/17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AEBA0E-63EF-4ACE-AD73-BC5A9248F962}" type="slidenum">
              <a:rPr kumimoji="1" lang="ja-JP" altLang="en-US" smtClean="0"/>
              <a:t>‹#›</a:t>
            </a:fld>
            <a:endParaRPr kumimoji="1" lang="ja-JP" altLang="en-US"/>
          </a:p>
        </p:txBody>
      </p:sp>
    </p:spTree>
    <p:extLst>
      <p:ext uri="{BB962C8B-B14F-4D97-AF65-F5344CB8AC3E}">
        <p14:creationId xmlns:p14="http://schemas.microsoft.com/office/powerpoint/2010/main" val="3489192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81"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1"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2F7534D-F295-4ACE-B5C3-A40E4465CDCE}" type="datetime1">
              <a:rPr kumimoji="1" lang="ja-JP" altLang="en-US" smtClean="0"/>
              <a:t>2023/3/17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AEBA0E-63EF-4ACE-AD73-BC5A9248F962}" type="slidenum">
              <a:rPr kumimoji="1" lang="ja-JP" altLang="en-US" smtClean="0"/>
              <a:t>‹#›</a:t>
            </a:fld>
            <a:endParaRPr kumimoji="1" lang="ja-JP" altLang="en-US"/>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3053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7"/>
            <a:ext cx="100584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97279" y="1845735"/>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E5FA1E1-5917-41D4-BB4A-FBE3F0EE5528}" type="datetime1">
              <a:rPr kumimoji="1" lang="ja-JP" altLang="en-US" smtClean="0"/>
              <a:t>2023/3/17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9AEBA0E-63EF-4ACE-AD73-BC5A9248F962}" type="slidenum">
              <a:rPr kumimoji="1" lang="ja-JP" altLang="en-US" smtClean="0"/>
              <a:t>‹#›</a:t>
            </a:fld>
            <a:endParaRPr kumimoji="1" lang="ja-JP" altLang="en-US"/>
          </a:p>
        </p:txBody>
      </p:sp>
    </p:spTree>
    <p:extLst>
      <p:ext uri="{BB962C8B-B14F-4D97-AF65-F5344CB8AC3E}">
        <p14:creationId xmlns:p14="http://schemas.microsoft.com/office/powerpoint/2010/main" val="3078107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7"/>
            <a:ext cx="100584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6052"/>
            <a:ext cx="4937760" cy="736283"/>
          </a:xfrm>
        </p:spPr>
        <p:txBody>
          <a:bodyPr lIns="91440" rIns="91440" anchor="ctr">
            <a:normAutofit/>
          </a:bodyPr>
          <a:lstStyle>
            <a:lvl1pPr marL="0" indent="0">
              <a:buNone/>
              <a:defRPr sz="2000" b="0" cap="all" baseline="0">
                <a:solidFill>
                  <a:schemeClr val="tx2"/>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97280" y="2582335"/>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7920" y="1846052"/>
            <a:ext cx="4937760" cy="736283"/>
          </a:xfrm>
        </p:spPr>
        <p:txBody>
          <a:bodyPr lIns="91440" rIns="91440" anchor="ctr">
            <a:normAutofit/>
          </a:bodyPr>
          <a:lstStyle>
            <a:lvl1pPr marL="0" indent="0">
              <a:buNone/>
              <a:defRPr sz="2000" b="0" cap="all" baseline="0">
                <a:solidFill>
                  <a:schemeClr val="tx2"/>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920" y="2582335"/>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D56F8D6-86F9-4270-B419-C704489B660C}" type="datetime1">
              <a:rPr kumimoji="1" lang="ja-JP" altLang="en-US" smtClean="0"/>
              <a:t>2023/3/17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9AEBA0E-63EF-4ACE-AD73-BC5A9248F962}" type="slidenum">
              <a:rPr kumimoji="1" lang="ja-JP" altLang="en-US" smtClean="0"/>
              <a:t>‹#›</a:t>
            </a:fld>
            <a:endParaRPr kumimoji="1" lang="ja-JP" altLang="en-US"/>
          </a:p>
        </p:txBody>
      </p:sp>
    </p:spTree>
    <p:extLst>
      <p:ext uri="{BB962C8B-B14F-4D97-AF65-F5344CB8AC3E}">
        <p14:creationId xmlns:p14="http://schemas.microsoft.com/office/powerpoint/2010/main" val="2600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930C8AF-7D9C-4D37-AF66-780AE5F54506}" type="datetime1">
              <a:rPr kumimoji="1" lang="ja-JP" altLang="en-US" smtClean="0"/>
              <a:t>2023/3/17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9AEBA0E-63EF-4ACE-AD73-BC5A9248F962}" type="slidenum">
              <a:rPr kumimoji="1" lang="ja-JP" altLang="en-US" smtClean="0"/>
              <a:t>‹#›</a:t>
            </a:fld>
            <a:endParaRPr kumimoji="1" lang="ja-JP" altLang="en-US"/>
          </a:p>
        </p:txBody>
      </p:sp>
    </p:spTree>
    <p:extLst>
      <p:ext uri="{BB962C8B-B14F-4D97-AF65-F5344CB8AC3E}">
        <p14:creationId xmlns:p14="http://schemas.microsoft.com/office/powerpoint/2010/main" val="2283377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81"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21"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A4B10DE-5B71-495E-960C-F04B44690D1F}" type="datetime1">
              <a:rPr kumimoji="1" lang="ja-JP" altLang="en-US" smtClean="0"/>
              <a:t>2023/3/17</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a:xfrm>
            <a:off x="10591581" y="6459792"/>
            <a:ext cx="1312025" cy="365125"/>
          </a:xfrm>
        </p:spPr>
        <p:txBody>
          <a:bodyPr/>
          <a:lstStyle>
            <a:lvl1pPr>
              <a:defRPr sz="1800"/>
            </a:lvl1pPr>
          </a:lstStyle>
          <a:p>
            <a:fld id="{D9AEBA0E-63EF-4ACE-AD73-BC5A9248F962}" type="slidenum">
              <a:rPr kumimoji="1" lang="ja-JP" altLang="en-US" smtClean="0"/>
              <a:pPr/>
              <a:t>‹#›</a:t>
            </a:fld>
            <a:endParaRPr kumimoji="1" lang="ja-JP" altLang="en-US"/>
          </a:p>
        </p:txBody>
      </p:sp>
    </p:spTree>
    <p:extLst>
      <p:ext uri="{BB962C8B-B14F-4D97-AF65-F5344CB8AC3E}">
        <p14:creationId xmlns:p14="http://schemas.microsoft.com/office/powerpoint/2010/main" val="4071305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22"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2926081"/>
            <a:ext cx="3200400" cy="3379124"/>
          </a:xfrm>
        </p:spPr>
        <p:txBody>
          <a:bodyPr lIns="91440" rIns="91440">
            <a:normAutofit/>
          </a:bodyPr>
          <a:lstStyle>
            <a:lvl1pPr marL="0" indent="0">
              <a:buNone/>
              <a:defRPr sz="1500">
                <a:solidFill>
                  <a:srgbClr val="FFFFFF"/>
                </a:solidFill>
              </a:defRPr>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465517" y="6459792"/>
            <a:ext cx="2618511" cy="365125"/>
          </a:xfrm>
        </p:spPr>
        <p:txBody>
          <a:bodyPr/>
          <a:lstStyle>
            <a:lvl1pPr algn="l">
              <a:defRPr/>
            </a:lvl1pPr>
          </a:lstStyle>
          <a:p>
            <a:fld id="{33421579-B541-4885-8AD7-EB76C1F9C702}" type="datetime1">
              <a:rPr kumimoji="1" lang="ja-JP" altLang="en-US" smtClean="0"/>
              <a:t>2023/3/17</a:t>
            </a:fld>
            <a:endParaRPr kumimoji="1" lang="ja-JP" altLang="en-US"/>
          </a:p>
        </p:txBody>
      </p:sp>
      <p:sp>
        <p:nvSpPr>
          <p:cNvPr id="6" name="Footer Placeholder 5"/>
          <p:cNvSpPr>
            <a:spLocks noGrp="1"/>
          </p:cNvSpPr>
          <p:nvPr>
            <p:ph type="ftr" sz="quarter" idx="11"/>
          </p:nvPr>
        </p:nvSpPr>
        <p:spPr>
          <a:xfrm>
            <a:off x="4800600" y="6459792"/>
            <a:ext cx="464820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9AEBA0E-63EF-4ACE-AD73-BC5A9248F962}" type="slidenum">
              <a:rPr kumimoji="1" lang="ja-JP" altLang="en-US" smtClean="0"/>
              <a:t>‹#›</a:t>
            </a:fld>
            <a:endParaRPr kumimoji="1" lang="ja-JP" altLang="en-US"/>
          </a:p>
        </p:txBody>
      </p:sp>
    </p:spTree>
    <p:extLst>
      <p:ext uri="{BB962C8B-B14F-4D97-AF65-F5344CB8AC3E}">
        <p14:creationId xmlns:p14="http://schemas.microsoft.com/office/powerpoint/2010/main" val="2684375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5"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1"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1" y="1"/>
            <a:ext cx="12191985" cy="4915076"/>
          </a:xfrm>
          <a:blipFill>
            <a:blip r:embed="rId2"/>
            <a:stretch>
              <a:fillRect/>
            </a:stretch>
          </a:blipFill>
        </p:spPr>
        <p:txBody>
          <a:bodyPr lIns="457200" tIns="457200" anchor="t"/>
          <a:lstStyle>
            <a:lvl1pPr marL="0" indent="0">
              <a:buNone/>
              <a:defRPr sz="3200">
                <a:solidFill>
                  <a:schemeClr val="bg1"/>
                </a:solidFill>
              </a:defRPr>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CF63286-56AD-4FEA-93B2-92E00230FD28}" type="datetime1">
              <a:rPr kumimoji="1" lang="ja-JP" altLang="en-US" smtClean="0"/>
              <a:t>2023/3/17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9AEBA0E-63EF-4ACE-AD73-BC5A9248F962}" type="slidenum">
              <a:rPr kumimoji="1" lang="ja-JP" altLang="en-US" smtClean="0"/>
              <a:t>‹#›</a:t>
            </a:fld>
            <a:endParaRPr kumimoji="1" lang="ja-JP" altLang="en-US"/>
          </a:p>
        </p:txBody>
      </p:sp>
    </p:spTree>
    <p:extLst>
      <p:ext uri="{BB962C8B-B14F-4D97-AF65-F5344CB8AC3E}">
        <p14:creationId xmlns:p14="http://schemas.microsoft.com/office/powerpoint/2010/main" val="2449912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5" y="6334317"/>
            <a:ext cx="12192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7"/>
            <a:ext cx="100584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5735"/>
            <a:ext cx="10058400"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97286" y="6459792"/>
            <a:ext cx="2472271" cy="365125"/>
          </a:xfrm>
          <a:prstGeom prst="rect">
            <a:avLst/>
          </a:prstGeom>
        </p:spPr>
        <p:txBody>
          <a:bodyPr vert="horz" lIns="91440" tIns="45720" rIns="91440" bIns="45720" rtlCol="0" anchor="ctr"/>
          <a:lstStyle>
            <a:lvl1pPr algn="l">
              <a:defRPr sz="900">
                <a:solidFill>
                  <a:srgbClr val="FFFFFF"/>
                </a:solidFill>
              </a:defRPr>
            </a:lvl1pPr>
          </a:lstStyle>
          <a:p>
            <a:fld id="{31FA7CE6-816E-4E5D-AAB9-40AB325FC4C6}" type="datetime1">
              <a:rPr kumimoji="1" lang="ja-JP" altLang="en-US" smtClean="0"/>
              <a:t>2023/3/17</a:t>
            </a:fld>
            <a:endParaRPr kumimoji="1" lang="ja-JP" altLang="en-US"/>
          </a:p>
        </p:txBody>
      </p:sp>
      <p:sp>
        <p:nvSpPr>
          <p:cNvPr id="5" name="Footer Placeholder 4"/>
          <p:cNvSpPr>
            <a:spLocks noGrp="1"/>
          </p:cNvSpPr>
          <p:nvPr>
            <p:ph type="ftr" sz="quarter" idx="3"/>
          </p:nvPr>
        </p:nvSpPr>
        <p:spPr>
          <a:xfrm>
            <a:off x="3686187" y="6459792"/>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9900464" y="6459792"/>
            <a:ext cx="1312025" cy="365125"/>
          </a:xfrm>
          <a:prstGeom prst="rect">
            <a:avLst/>
          </a:prstGeom>
        </p:spPr>
        <p:txBody>
          <a:bodyPr vert="horz" lIns="91440" tIns="45720" rIns="91440" bIns="45720" rtlCol="0" anchor="ctr"/>
          <a:lstStyle>
            <a:lvl1pPr algn="r">
              <a:defRPr sz="1051">
                <a:solidFill>
                  <a:srgbClr val="FFFFFF"/>
                </a:solidFill>
              </a:defRPr>
            </a:lvl1pPr>
          </a:lstStyle>
          <a:p>
            <a:fld id="{D9AEBA0E-63EF-4ACE-AD73-BC5A9248F962}" type="slidenum">
              <a:rPr kumimoji="1" lang="ja-JP" altLang="en-US" smtClean="0"/>
              <a:t>‹#›</a:t>
            </a:fld>
            <a:endParaRPr kumimoji="1" lang="ja-JP"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0110941"/>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hf hdr="0" ftr="0" dt="0"/>
  <p:txStyles>
    <p:titleStyle>
      <a:lvl1pPr algn="l" defTabSz="914354" rtl="0" eaLnBrk="1" latinLnBrk="0" hangingPunct="1">
        <a:lnSpc>
          <a:spcPct val="85000"/>
        </a:lnSpc>
        <a:spcBef>
          <a:spcPct val="0"/>
        </a:spcBef>
        <a:buNone/>
        <a:defRPr kumimoji="1" sz="4800" kern="1200" spc="-51" baseline="0">
          <a:solidFill>
            <a:schemeClr val="tx1">
              <a:lumMod val="75000"/>
              <a:lumOff val="25000"/>
            </a:schemeClr>
          </a:solidFill>
          <a:latin typeface="+mj-lt"/>
          <a:ea typeface="+mj-ea"/>
          <a:cs typeface="+mj-cs"/>
        </a:defRPr>
      </a:lvl1pPr>
    </p:titleStyle>
    <p:bodyStyle>
      <a:lvl1pPr marL="91436" indent="-91436" algn="l" defTabSz="914354"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29" indent="-182870" algn="l" defTabSz="914354"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00" indent="-182870" algn="l" defTabSz="914354"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771" indent="-182870" algn="l" defTabSz="914354"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42" indent="-182870" algn="l" defTabSz="914354"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354" rtl="0" eaLnBrk="1" latinLnBrk="0" hangingPunct="1">
        <a:defRPr kumimoji="1" sz="1800" kern="1200">
          <a:solidFill>
            <a:schemeClr val="tx1"/>
          </a:solidFill>
          <a:latin typeface="+mn-lt"/>
          <a:ea typeface="+mn-ea"/>
          <a:cs typeface="+mn-cs"/>
        </a:defRPr>
      </a:lvl1pPr>
      <a:lvl2pPr marL="457178" algn="l" defTabSz="914354" rtl="0" eaLnBrk="1" latinLnBrk="0" hangingPunct="1">
        <a:defRPr kumimoji="1" sz="1800" kern="1200">
          <a:solidFill>
            <a:schemeClr val="tx1"/>
          </a:solidFill>
          <a:latin typeface="+mn-lt"/>
          <a:ea typeface="+mn-ea"/>
          <a:cs typeface="+mn-cs"/>
        </a:defRPr>
      </a:lvl2pPr>
      <a:lvl3pPr marL="914354" algn="l" defTabSz="914354" rtl="0" eaLnBrk="1" latinLnBrk="0" hangingPunct="1">
        <a:defRPr kumimoji="1" sz="1800" kern="1200">
          <a:solidFill>
            <a:schemeClr val="tx1"/>
          </a:solidFill>
          <a:latin typeface="+mn-lt"/>
          <a:ea typeface="+mn-ea"/>
          <a:cs typeface="+mn-cs"/>
        </a:defRPr>
      </a:lvl3pPr>
      <a:lvl4pPr marL="1371532" algn="l" defTabSz="914354" rtl="0" eaLnBrk="1" latinLnBrk="0" hangingPunct="1">
        <a:defRPr kumimoji="1" sz="1800" kern="1200">
          <a:solidFill>
            <a:schemeClr val="tx1"/>
          </a:solidFill>
          <a:latin typeface="+mn-lt"/>
          <a:ea typeface="+mn-ea"/>
          <a:cs typeface="+mn-cs"/>
        </a:defRPr>
      </a:lvl4pPr>
      <a:lvl5pPr marL="1828709" algn="l" defTabSz="914354" rtl="0" eaLnBrk="1" latinLnBrk="0" hangingPunct="1">
        <a:defRPr kumimoji="1" sz="1800" kern="1200">
          <a:solidFill>
            <a:schemeClr val="tx1"/>
          </a:solidFill>
          <a:latin typeface="+mn-lt"/>
          <a:ea typeface="+mn-ea"/>
          <a:cs typeface="+mn-cs"/>
        </a:defRPr>
      </a:lvl5pPr>
      <a:lvl6pPr marL="2285886" algn="l" defTabSz="914354" rtl="0" eaLnBrk="1" latinLnBrk="0" hangingPunct="1">
        <a:defRPr kumimoji="1" sz="1800" kern="1200">
          <a:solidFill>
            <a:schemeClr val="tx1"/>
          </a:solidFill>
          <a:latin typeface="+mn-lt"/>
          <a:ea typeface="+mn-ea"/>
          <a:cs typeface="+mn-cs"/>
        </a:defRPr>
      </a:lvl6pPr>
      <a:lvl7pPr marL="2743062" algn="l" defTabSz="914354" rtl="0" eaLnBrk="1" latinLnBrk="0" hangingPunct="1">
        <a:defRPr kumimoji="1" sz="1800" kern="1200">
          <a:solidFill>
            <a:schemeClr val="tx1"/>
          </a:solidFill>
          <a:latin typeface="+mn-lt"/>
          <a:ea typeface="+mn-ea"/>
          <a:cs typeface="+mn-cs"/>
        </a:defRPr>
      </a:lvl7pPr>
      <a:lvl8pPr marL="3200240" algn="l" defTabSz="914354" rtl="0" eaLnBrk="1" latinLnBrk="0" hangingPunct="1">
        <a:defRPr kumimoji="1" sz="1800" kern="1200">
          <a:solidFill>
            <a:schemeClr val="tx1"/>
          </a:solidFill>
          <a:latin typeface="+mn-lt"/>
          <a:ea typeface="+mn-ea"/>
          <a:cs typeface="+mn-cs"/>
        </a:defRPr>
      </a:lvl8pPr>
      <a:lvl9pPr marL="3657418" algn="l" defTabSz="914354"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txBox="1">
            <a:spLocks/>
          </p:cNvSpPr>
          <p:nvPr/>
        </p:nvSpPr>
        <p:spPr>
          <a:xfrm>
            <a:off x="1264023" y="896471"/>
            <a:ext cx="10148048" cy="2832848"/>
          </a:xfrm>
          <a:prstGeom prst="rect">
            <a:avLst/>
          </a:prstGeom>
        </p:spPr>
        <p:txBody>
          <a:bodyPr anchor="ct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00000"/>
              </a:lnSpc>
            </a:pPr>
            <a:endParaRPr lang="en-US" altLang="ja-JP" sz="6000" dirty="0">
              <a:solidFill>
                <a:schemeClr val="tx1"/>
              </a:solidFill>
            </a:endParaRPr>
          </a:p>
          <a:p>
            <a:pPr>
              <a:lnSpc>
                <a:spcPct val="150000"/>
              </a:lnSpc>
            </a:pPr>
            <a:r>
              <a:rPr lang="ja-JP" altLang="en-US" sz="6000" dirty="0">
                <a:solidFill>
                  <a:schemeClr val="tx1"/>
                </a:solidFill>
              </a:rPr>
              <a:t>地域医療連携推進法人内での</a:t>
            </a:r>
            <a:endParaRPr lang="en-US" altLang="ja-JP" sz="6000" dirty="0">
              <a:solidFill>
                <a:schemeClr val="tx1"/>
              </a:solidFill>
            </a:endParaRPr>
          </a:p>
          <a:p>
            <a:pPr>
              <a:lnSpc>
                <a:spcPct val="150000"/>
              </a:lnSpc>
            </a:pPr>
            <a:r>
              <a:rPr lang="ja-JP" altLang="en-US" sz="6000" dirty="0">
                <a:solidFill>
                  <a:schemeClr val="tx1"/>
                </a:solidFill>
              </a:rPr>
              <a:t>病床融通（移転）の実施</a:t>
            </a:r>
            <a:endParaRPr lang="en-US" altLang="ja-JP" sz="6000" dirty="0">
              <a:solidFill>
                <a:schemeClr val="tx1"/>
              </a:solidFill>
            </a:endParaRPr>
          </a:p>
          <a:p>
            <a:pPr>
              <a:lnSpc>
                <a:spcPct val="150000"/>
              </a:lnSpc>
            </a:pPr>
            <a:r>
              <a:rPr lang="ja-JP" altLang="en-US" sz="6000" dirty="0">
                <a:solidFill>
                  <a:schemeClr val="tx1"/>
                </a:solidFill>
              </a:rPr>
              <a:t>　　　　　　　　　について</a:t>
            </a:r>
            <a:endParaRPr lang="en-US" altLang="ja-JP" sz="6000" dirty="0">
              <a:solidFill>
                <a:schemeClr val="tx1"/>
              </a:solidFill>
            </a:endParaRP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14169" y="4542204"/>
            <a:ext cx="7963391" cy="1298776"/>
          </a:xfrm>
          <a:prstGeom prst="rect">
            <a:avLst/>
          </a:prstGeom>
        </p:spPr>
      </p:pic>
      <p:sp>
        <p:nvSpPr>
          <p:cNvPr id="5" name="スライド番号プレースホルダー 4"/>
          <p:cNvSpPr>
            <a:spLocks noGrp="1"/>
          </p:cNvSpPr>
          <p:nvPr>
            <p:ph type="sldNum" sz="quarter" idx="12"/>
          </p:nvPr>
        </p:nvSpPr>
        <p:spPr/>
        <p:txBody>
          <a:bodyPr/>
          <a:lstStyle/>
          <a:p>
            <a:fld id="{D9AEBA0E-63EF-4ACE-AD73-BC5A9248F962}" type="slidenum">
              <a:rPr kumimoji="1" lang="ja-JP" altLang="en-US" smtClean="0"/>
              <a:t>1</a:t>
            </a:fld>
            <a:endParaRPr kumimoji="1" lang="ja-JP" altLang="en-US"/>
          </a:p>
        </p:txBody>
      </p:sp>
      <p:sp>
        <p:nvSpPr>
          <p:cNvPr id="6" name="テキスト ボックス 6"/>
          <p:cNvSpPr txBox="1">
            <a:spLocks noChangeArrowheads="1"/>
          </p:cNvSpPr>
          <p:nvPr/>
        </p:nvSpPr>
        <p:spPr bwMode="auto">
          <a:xfrm>
            <a:off x="9769217" y="50441"/>
            <a:ext cx="2203951" cy="756000"/>
          </a:xfrm>
          <a:prstGeom prst="rect">
            <a:avLst/>
          </a:prstGeom>
          <a:solidFill>
            <a:srgbClr val="FFFFFF"/>
          </a:solidFill>
          <a:ln w="12700">
            <a:solidFill>
              <a:srgbClr val="000000"/>
            </a:solidFill>
            <a:miter lim="800000"/>
            <a:headEnd/>
            <a:tailEnd/>
          </a:ln>
        </p:spPr>
        <p:txBody>
          <a:bodyPr rot="0" vert="horz" wrap="square" lIns="74295" tIns="8891" rIns="74295" bIns="8891" anchor="t" anchorCtr="0" upright="1">
            <a:noAutofit/>
          </a:bodyPr>
          <a:lstStyle/>
          <a:p>
            <a:pPr algn="just">
              <a:lnSpc>
                <a:spcPts val="5600"/>
              </a:lnSpc>
            </a:pPr>
            <a:r>
              <a:rPr lang="ja-JP" altLang="en-US" sz="3600" kern="100" dirty="0">
                <a:latin typeface="游明朝" panose="02020400000000000000" pitchFamily="18" charset="-128"/>
                <a:ea typeface="ＭＳ ゴシック" panose="020B0609070205080204" pitchFamily="49" charset="-128"/>
                <a:cs typeface="Times New Roman" panose="02020603050405020304" pitchFamily="18" charset="0"/>
              </a:rPr>
              <a:t>資料１</a:t>
            </a:r>
            <a:r>
              <a:rPr lang="en-US" sz="3600" kern="100" dirty="0">
                <a:latin typeface="游明朝" panose="02020400000000000000" pitchFamily="18" charset="-128"/>
                <a:ea typeface="ＭＳ ゴシック" panose="020B0609070205080204" pitchFamily="49" charset="-128"/>
                <a:cs typeface="Times New Roman" panose="02020603050405020304" pitchFamily="18" charset="0"/>
              </a:rPr>
              <a:t>-</a:t>
            </a:r>
            <a:r>
              <a:rPr lang="ja-JP" altLang="en-US" sz="3600" kern="100" dirty="0">
                <a:latin typeface="游明朝" panose="02020400000000000000" pitchFamily="18" charset="-128"/>
                <a:ea typeface="ＭＳ ゴシック" panose="020B0609070205080204" pitchFamily="49" charset="-128"/>
                <a:cs typeface="Times New Roman" panose="02020603050405020304" pitchFamily="18" charset="0"/>
              </a:rPr>
              <a:t>２</a:t>
            </a:r>
            <a:endParaRPr lang="ja-JP" altLang="en-US" sz="3600" kern="100" dirty="0">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976700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52399" y="194138"/>
            <a:ext cx="11457711" cy="646331"/>
          </a:xfrm>
          <a:prstGeom prst="rect">
            <a:avLst/>
          </a:prstGeom>
          <a:noFill/>
        </p:spPr>
        <p:txBody>
          <a:bodyPr wrap="square" rtlCol="0">
            <a:spAutoFit/>
          </a:bodyPr>
          <a:lstStyle/>
          <a:p>
            <a:r>
              <a:rPr kumimoji="1" lang="ja-JP" altLang="en-US" sz="3600" b="1" dirty="0"/>
              <a:t>③フレキシブルに運用可能な多機能病床の整備</a:t>
            </a:r>
            <a:endParaRPr kumimoji="1" lang="ja-JP" altLang="en-US" sz="1351" b="1" dirty="0"/>
          </a:p>
        </p:txBody>
      </p:sp>
      <p:sp>
        <p:nvSpPr>
          <p:cNvPr id="5" name="テキスト ボックス 4"/>
          <p:cNvSpPr txBox="1"/>
          <p:nvPr/>
        </p:nvSpPr>
        <p:spPr>
          <a:xfrm>
            <a:off x="152401" y="875537"/>
            <a:ext cx="8769929" cy="461665"/>
          </a:xfrm>
          <a:prstGeom prst="rect">
            <a:avLst/>
          </a:prstGeom>
          <a:noFill/>
          <a:ln w="38100">
            <a:noFill/>
          </a:ln>
        </p:spPr>
        <p:txBody>
          <a:bodyPr wrap="square" rtlCol="0" anchor="ctr">
            <a:spAutoFit/>
          </a:bodyPr>
          <a:lstStyle/>
          <a:p>
            <a:r>
              <a:rPr lang="ja-JP" altLang="en-US" sz="2400" dirty="0">
                <a:solidFill>
                  <a:srgbClr val="FF0000"/>
                </a:solidFill>
              </a:rPr>
              <a:t>≪別館における多機能病床の整備（</a:t>
            </a:r>
            <a:r>
              <a:rPr lang="en-US" altLang="ja-JP" sz="2400" dirty="0">
                <a:solidFill>
                  <a:srgbClr val="FF0000"/>
                </a:solidFill>
              </a:rPr>
              <a:t>42</a:t>
            </a:r>
            <a:r>
              <a:rPr lang="ja-JP" altLang="en-US" sz="2400" dirty="0">
                <a:solidFill>
                  <a:srgbClr val="FF0000"/>
                </a:solidFill>
              </a:rPr>
              <a:t>床）≫</a:t>
            </a:r>
            <a:endParaRPr lang="en-US" altLang="ja-JP" sz="2400" dirty="0">
              <a:solidFill>
                <a:srgbClr val="FF0000"/>
              </a:solidFill>
            </a:endParaRPr>
          </a:p>
        </p:txBody>
      </p:sp>
      <p:sp>
        <p:nvSpPr>
          <p:cNvPr id="9" name="テキスト ボックス 8"/>
          <p:cNvSpPr txBox="1"/>
          <p:nvPr/>
        </p:nvSpPr>
        <p:spPr>
          <a:xfrm>
            <a:off x="7721" y="1319078"/>
            <a:ext cx="8489891" cy="2308324"/>
          </a:xfrm>
          <a:prstGeom prst="rect">
            <a:avLst/>
          </a:prstGeom>
          <a:noFill/>
        </p:spPr>
        <p:txBody>
          <a:bodyPr wrap="square" rtlCol="0">
            <a:spAutoFit/>
          </a:bodyPr>
          <a:lstStyle/>
          <a:p>
            <a:pPr>
              <a:lnSpc>
                <a:spcPct val="150000"/>
              </a:lnSpc>
            </a:pPr>
            <a:r>
              <a:rPr lang="en-US" altLang="ja-JP" sz="2400" dirty="0"/>
              <a:t>【</a:t>
            </a:r>
            <a:r>
              <a:rPr lang="ja-JP" altLang="en-US" sz="2400" dirty="0"/>
              <a:t>感染症拡大時</a:t>
            </a:r>
            <a:r>
              <a:rPr lang="en-US" altLang="ja-JP" sz="2400" dirty="0"/>
              <a:t>】</a:t>
            </a:r>
            <a:r>
              <a:rPr lang="ja-JP" altLang="en-US" sz="2400" dirty="0"/>
              <a:t>感染症病床及び救急病床として活用</a:t>
            </a:r>
            <a:endParaRPr lang="en-US" altLang="ja-JP" sz="2400" dirty="0"/>
          </a:p>
          <a:p>
            <a:pPr>
              <a:lnSpc>
                <a:spcPct val="150000"/>
              </a:lnSpc>
            </a:pPr>
            <a:r>
              <a:rPr lang="en-US" altLang="ja-JP" sz="2400" dirty="0"/>
              <a:t>【</a:t>
            </a:r>
            <a:r>
              <a:rPr lang="ja-JP" altLang="en-US" sz="2400" dirty="0"/>
              <a:t>平時</a:t>
            </a:r>
            <a:r>
              <a:rPr lang="en-US" altLang="ja-JP" sz="2400" dirty="0"/>
              <a:t>】</a:t>
            </a:r>
            <a:r>
              <a:rPr lang="ja-JP" altLang="en-US" sz="2400" dirty="0"/>
              <a:t>がん診療の充実等に活用</a:t>
            </a:r>
            <a:endParaRPr lang="en-US" altLang="ja-JP" sz="2400" dirty="0"/>
          </a:p>
          <a:p>
            <a:pPr>
              <a:lnSpc>
                <a:spcPct val="150000"/>
              </a:lnSpc>
            </a:pPr>
            <a:r>
              <a:rPr lang="ja-JP" altLang="en-US" sz="2400" dirty="0">
                <a:solidFill>
                  <a:srgbClr val="FF0000"/>
                </a:solidFill>
              </a:rPr>
              <a:t>⇒</a:t>
            </a:r>
            <a:r>
              <a:rPr lang="ja-JP" altLang="en-US" sz="2400" u="sng" dirty="0">
                <a:solidFill>
                  <a:srgbClr val="FF0000"/>
                </a:solidFill>
              </a:rPr>
              <a:t>感染症患者の動線の分離、</a:t>
            </a:r>
            <a:r>
              <a:rPr lang="en-US" altLang="ja-JP" sz="2400" u="sng" dirty="0">
                <a:solidFill>
                  <a:srgbClr val="FF0000"/>
                </a:solidFill>
              </a:rPr>
              <a:t>EV</a:t>
            </a:r>
            <a:r>
              <a:rPr lang="ja-JP" altLang="en-US" sz="2400" u="sng" dirty="0">
                <a:solidFill>
                  <a:srgbClr val="FF0000"/>
                </a:solidFill>
              </a:rPr>
              <a:t>等を含めた全体陰圧化、</a:t>
            </a:r>
            <a:endParaRPr lang="en-US" altLang="ja-JP" sz="2400" u="sng" dirty="0">
              <a:solidFill>
                <a:srgbClr val="FF0000"/>
              </a:solidFill>
            </a:endParaRPr>
          </a:p>
          <a:p>
            <a:pPr>
              <a:lnSpc>
                <a:spcPct val="150000"/>
              </a:lnSpc>
            </a:pPr>
            <a:r>
              <a:rPr lang="ja-JP" altLang="en-US" sz="2400" dirty="0">
                <a:solidFill>
                  <a:srgbClr val="FF0000"/>
                </a:solidFill>
              </a:rPr>
              <a:t>　</a:t>
            </a:r>
            <a:r>
              <a:rPr lang="ja-JP" altLang="en-US" sz="2400" u="sng" dirty="0">
                <a:solidFill>
                  <a:srgbClr val="FF0000"/>
                </a:solidFill>
              </a:rPr>
              <a:t>感染症の流行状況に合わせた柔軟なゾーニングが可能</a:t>
            </a:r>
            <a:endParaRPr lang="en-US" altLang="ja-JP" sz="2400" u="sng" dirty="0">
              <a:solidFill>
                <a:srgbClr val="FF0000"/>
              </a:solidFill>
            </a:endParaRPr>
          </a:p>
        </p:txBody>
      </p:sp>
      <p:pic>
        <p:nvPicPr>
          <p:cNvPr id="6" name="図 5"/>
          <p:cNvPicPr>
            <a:picLocks noChangeAspect="1"/>
          </p:cNvPicPr>
          <p:nvPr/>
        </p:nvPicPr>
        <p:blipFill>
          <a:blip r:embed="rId2"/>
          <a:stretch>
            <a:fillRect/>
          </a:stretch>
        </p:blipFill>
        <p:spPr>
          <a:xfrm>
            <a:off x="8437421" y="1410973"/>
            <a:ext cx="3530745" cy="4762500"/>
          </a:xfrm>
          <a:prstGeom prst="rect">
            <a:avLst/>
          </a:prstGeom>
        </p:spPr>
      </p:pic>
      <p:sp>
        <p:nvSpPr>
          <p:cNvPr id="12" name="角丸四角形 11"/>
          <p:cNvSpPr/>
          <p:nvPr/>
        </p:nvSpPr>
        <p:spPr>
          <a:xfrm>
            <a:off x="8437421" y="1358693"/>
            <a:ext cx="2321071" cy="492163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1"/>
          </a:p>
        </p:txBody>
      </p:sp>
      <p:sp>
        <p:nvSpPr>
          <p:cNvPr id="8" name="正方形/長方形 7">
            <a:extLst>
              <a:ext uri="{FF2B5EF4-FFF2-40B4-BE49-F238E27FC236}">
                <a16:creationId xmlns:a16="http://schemas.microsoft.com/office/drawing/2014/main" id="{A85E15F1-DD66-483F-A5CF-D93F73E28A36}"/>
              </a:ext>
            </a:extLst>
          </p:cNvPr>
          <p:cNvSpPr/>
          <p:nvPr/>
        </p:nvSpPr>
        <p:spPr>
          <a:xfrm>
            <a:off x="1020441" y="3512029"/>
            <a:ext cx="1570360" cy="645868"/>
          </a:xfrm>
          <a:prstGeom prst="rect">
            <a:avLst/>
          </a:prstGeom>
          <a:solidFill>
            <a:schemeClr val="bg1">
              <a:alpha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tx1"/>
                </a:solidFill>
                <a:latin typeface="メイリオ" panose="020B0604030504040204" pitchFamily="50" charset="-128"/>
                <a:ea typeface="メイリオ" panose="020B0604030504040204" pitchFamily="50" charset="-128"/>
              </a:rPr>
              <a:t>（</a:t>
            </a:r>
            <a:r>
              <a:rPr lang="en-US" altLang="ja-JP" sz="1200" b="1" dirty="0">
                <a:solidFill>
                  <a:schemeClr val="tx1"/>
                </a:solidFill>
                <a:latin typeface="メイリオ" panose="020B0604030504040204" pitchFamily="50" charset="-128"/>
                <a:ea typeface="メイリオ" panose="020B0604030504040204" pitchFamily="50" charset="-128"/>
              </a:rPr>
              <a:t>STEP0</a:t>
            </a:r>
            <a:r>
              <a:rPr lang="ja-JP" altLang="en-US" sz="1200" b="1" dirty="0">
                <a:solidFill>
                  <a:schemeClr val="tx1"/>
                </a:solidFill>
                <a:latin typeface="メイリオ" panose="020B0604030504040204" pitchFamily="50" charset="-128"/>
                <a:ea typeface="メイリオ" panose="020B0604030504040204" pitchFamily="50" charset="-128"/>
              </a:rPr>
              <a:t>）</a:t>
            </a:r>
            <a:endParaRPr lang="en-US" altLang="ja-JP" sz="1200" b="1" dirty="0">
              <a:solidFill>
                <a:schemeClr val="tx1"/>
              </a:solidFill>
              <a:latin typeface="メイリオ" panose="020B0604030504040204" pitchFamily="50" charset="-128"/>
              <a:ea typeface="メイリオ" panose="020B060403050404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rPr>
              <a:t>・レッド：</a:t>
            </a:r>
            <a:r>
              <a:rPr lang="en-US" altLang="ja-JP" sz="1200" b="1" dirty="0">
                <a:solidFill>
                  <a:schemeClr val="tx1"/>
                </a:solidFill>
                <a:latin typeface="メイリオ" panose="020B0604030504040204" pitchFamily="50" charset="-128"/>
                <a:ea typeface="メイリオ" panose="020B0604030504040204" pitchFamily="50" charset="-128"/>
              </a:rPr>
              <a:t>‐</a:t>
            </a:r>
          </a:p>
          <a:p>
            <a:r>
              <a:rPr lang="ja-JP" altLang="en-US" sz="1200" b="1" dirty="0">
                <a:solidFill>
                  <a:schemeClr val="tx1"/>
                </a:solidFill>
                <a:latin typeface="メイリオ" panose="020B0604030504040204" pitchFamily="50" charset="-128"/>
                <a:ea typeface="メイリオ" panose="020B0604030504040204" pitchFamily="50" charset="-128"/>
              </a:rPr>
              <a:t>・グリーン：</a:t>
            </a:r>
            <a:r>
              <a:rPr lang="en-US" altLang="ja-JP" sz="1200" b="1" dirty="0">
                <a:solidFill>
                  <a:schemeClr val="tx1"/>
                </a:solidFill>
                <a:latin typeface="メイリオ" panose="020B0604030504040204" pitchFamily="50" charset="-128"/>
                <a:ea typeface="メイリオ" panose="020B0604030504040204" pitchFamily="50" charset="-128"/>
              </a:rPr>
              <a:t>42</a:t>
            </a:r>
            <a:r>
              <a:rPr lang="ja-JP" altLang="en-US" sz="1200" b="1" dirty="0">
                <a:solidFill>
                  <a:schemeClr val="tx1"/>
                </a:solidFill>
                <a:latin typeface="メイリオ" panose="020B0604030504040204" pitchFamily="50" charset="-128"/>
                <a:ea typeface="メイリオ" panose="020B0604030504040204" pitchFamily="50" charset="-128"/>
              </a:rPr>
              <a:t>床</a:t>
            </a:r>
          </a:p>
        </p:txBody>
      </p:sp>
      <p:sp>
        <p:nvSpPr>
          <p:cNvPr id="10" name="正方形/長方形 9"/>
          <p:cNvSpPr/>
          <p:nvPr/>
        </p:nvSpPr>
        <p:spPr>
          <a:xfrm>
            <a:off x="8922328" y="980526"/>
            <a:ext cx="3045835" cy="338554"/>
          </a:xfrm>
          <a:prstGeom prst="rect">
            <a:avLst/>
          </a:prstGeom>
        </p:spPr>
        <p:txBody>
          <a:bodyPr wrap="square">
            <a:spAutoFit/>
          </a:bodyPr>
          <a:lstStyle/>
          <a:p>
            <a:r>
              <a:rPr lang="en-US" altLang="ja-JP" sz="1600" dirty="0"/>
              <a:t>〔</a:t>
            </a:r>
            <a:r>
              <a:rPr lang="ja-JP" altLang="en-US" sz="1600" dirty="0"/>
              <a:t>別館</a:t>
            </a:r>
            <a:r>
              <a:rPr lang="en-US" altLang="ja-JP" sz="1600" dirty="0"/>
              <a:t>〕</a:t>
            </a:r>
            <a:r>
              <a:rPr lang="ja-JP" altLang="en-US" sz="1600" dirty="0"/>
              <a:t>　　　　　　</a:t>
            </a:r>
            <a:r>
              <a:rPr lang="en-US" altLang="ja-JP" sz="1600" dirty="0"/>
              <a:t>〔</a:t>
            </a:r>
            <a:r>
              <a:rPr lang="ja-JP" altLang="en-US" sz="1600" dirty="0"/>
              <a:t>本館</a:t>
            </a:r>
            <a:r>
              <a:rPr lang="en-US" altLang="ja-JP" sz="1600" dirty="0"/>
              <a:t>〕</a:t>
            </a:r>
          </a:p>
        </p:txBody>
      </p:sp>
      <p:sp>
        <p:nvSpPr>
          <p:cNvPr id="11" name="正方形/長方形 10">
            <a:extLst>
              <a:ext uri="{FF2B5EF4-FFF2-40B4-BE49-F238E27FC236}">
                <a16:creationId xmlns:a16="http://schemas.microsoft.com/office/drawing/2014/main" id="{A85E15F1-DD66-483F-A5CF-D93F73E28A36}"/>
              </a:ext>
            </a:extLst>
          </p:cNvPr>
          <p:cNvSpPr/>
          <p:nvPr/>
        </p:nvSpPr>
        <p:spPr>
          <a:xfrm>
            <a:off x="2735795" y="3512027"/>
            <a:ext cx="1466592" cy="645868"/>
          </a:xfrm>
          <a:prstGeom prst="rect">
            <a:avLst/>
          </a:prstGeom>
          <a:solidFill>
            <a:schemeClr val="bg1">
              <a:alpha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tx1"/>
                </a:solidFill>
                <a:latin typeface="メイリオ" panose="020B0604030504040204" pitchFamily="50" charset="-128"/>
                <a:ea typeface="メイリオ" panose="020B0604030504040204" pitchFamily="50" charset="-128"/>
              </a:rPr>
              <a:t>（</a:t>
            </a:r>
            <a:r>
              <a:rPr lang="en-US" altLang="ja-JP" sz="1200" b="1" dirty="0">
                <a:solidFill>
                  <a:schemeClr val="tx1"/>
                </a:solidFill>
                <a:latin typeface="メイリオ" panose="020B0604030504040204" pitchFamily="50" charset="-128"/>
                <a:ea typeface="メイリオ" panose="020B0604030504040204" pitchFamily="50" charset="-128"/>
              </a:rPr>
              <a:t>STEP1</a:t>
            </a:r>
            <a:r>
              <a:rPr lang="ja-JP" altLang="en-US" sz="1200" b="1" dirty="0">
                <a:solidFill>
                  <a:schemeClr val="tx1"/>
                </a:solidFill>
                <a:latin typeface="メイリオ" panose="020B0604030504040204" pitchFamily="50" charset="-128"/>
                <a:ea typeface="メイリオ" panose="020B0604030504040204" pitchFamily="50" charset="-128"/>
              </a:rPr>
              <a:t>）</a:t>
            </a:r>
            <a:endParaRPr lang="en-US" altLang="ja-JP" sz="1200" b="1" dirty="0">
              <a:solidFill>
                <a:schemeClr val="tx1"/>
              </a:solidFill>
              <a:latin typeface="メイリオ" panose="020B0604030504040204" pitchFamily="50" charset="-128"/>
              <a:ea typeface="メイリオ" panose="020B060403050404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rPr>
              <a:t>・レッド：</a:t>
            </a:r>
            <a:r>
              <a:rPr lang="en-US" altLang="ja-JP" sz="1200" b="1" dirty="0">
                <a:solidFill>
                  <a:schemeClr val="tx1"/>
                </a:solidFill>
                <a:latin typeface="メイリオ" panose="020B0604030504040204" pitchFamily="50" charset="-128"/>
                <a:ea typeface="メイリオ" panose="020B0604030504040204" pitchFamily="50" charset="-128"/>
              </a:rPr>
              <a:t>18</a:t>
            </a:r>
            <a:r>
              <a:rPr lang="ja-JP" altLang="en-US" sz="1200" b="1" dirty="0">
                <a:solidFill>
                  <a:schemeClr val="tx1"/>
                </a:solidFill>
                <a:latin typeface="メイリオ" panose="020B0604030504040204" pitchFamily="50" charset="-128"/>
                <a:ea typeface="メイリオ" panose="020B0604030504040204" pitchFamily="50" charset="-128"/>
              </a:rPr>
              <a:t>床</a:t>
            </a:r>
            <a:endParaRPr lang="en-US" altLang="ja-JP" sz="1200" b="1" dirty="0">
              <a:solidFill>
                <a:schemeClr val="tx1"/>
              </a:solidFill>
              <a:latin typeface="メイリオ" panose="020B0604030504040204" pitchFamily="50" charset="-128"/>
              <a:ea typeface="メイリオ" panose="020B060403050404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rPr>
              <a:t>・グリーン：</a:t>
            </a:r>
            <a:r>
              <a:rPr lang="en-US" altLang="ja-JP" sz="1200" b="1" dirty="0">
                <a:solidFill>
                  <a:schemeClr val="tx1"/>
                </a:solidFill>
                <a:latin typeface="メイリオ" panose="020B0604030504040204" pitchFamily="50" charset="-128"/>
                <a:ea typeface="メイリオ" panose="020B0604030504040204" pitchFamily="50" charset="-128"/>
              </a:rPr>
              <a:t>24</a:t>
            </a:r>
            <a:r>
              <a:rPr lang="ja-JP" altLang="en-US" sz="1200" b="1" dirty="0">
                <a:solidFill>
                  <a:schemeClr val="tx1"/>
                </a:solidFill>
                <a:latin typeface="メイリオ" panose="020B0604030504040204" pitchFamily="50" charset="-128"/>
                <a:ea typeface="メイリオ" panose="020B0604030504040204" pitchFamily="50" charset="-128"/>
              </a:rPr>
              <a:t>床</a:t>
            </a:r>
          </a:p>
        </p:txBody>
      </p:sp>
      <p:sp>
        <p:nvSpPr>
          <p:cNvPr id="13" name="正方形/長方形 12">
            <a:extLst>
              <a:ext uri="{FF2B5EF4-FFF2-40B4-BE49-F238E27FC236}">
                <a16:creationId xmlns:a16="http://schemas.microsoft.com/office/drawing/2014/main" id="{A85E15F1-DD66-483F-A5CF-D93F73E28A36}"/>
              </a:ext>
            </a:extLst>
          </p:cNvPr>
          <p:cNvSpPr/>
          <p:nvPr/>
        </p:nvSpPr>
        <p:spPr>
          <a:xfrm>
            <a:off x="4347380" y="3512027"/>
            <a:ext cx="1466592" cy="645868"/>
          </a:xfrm>
          <a:prstGeom prst="rect">
            <a:avLst/>
          </a:prstGeom>
          <a:solidFill>
            <a:schemeClr val="bg1">
              <a:alpha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tx1"/>
                </a:solidFill>
                <a:latin typeface="メイリオ" panose="020B0604030504040204" pitchFamily="50" charset="-128"/>
                <a:ea typeface="メイリオ" panose="020B0604030504040204" pitchFamily="50" charset="-128"/>
              </a:rPr>
              <a:t>（</a:t>
            </a:r>
            <a:r>
              <a:rPr lang="en-US" altLang="ja-JP" sz="1200" b="1" dirty="0">
                <a:solidFill>
                  <a:schemeClr val="tx1"/>
                </a:solidFill>
                <a:latin typeface="メイリオ" panose="020B0604030504040204" pitchFamily="50" charset="-128"/>
                <a:ea typeface="メイリオ" panose="020B0604030504040204" pitchFamily="50" charset="-128"/>
              </a:rPr>
              <a:t>STEP2</a:t>
            </a:r>
            <a:r>
              <a:rPr lang="ja-JP" altLang="en-US" sz="1200" b="1" dirty="0">
                <a:solidFill>
                  <a:schemeClr val="tx1"/>
                </a:solidFill>
                <a:latin typeface="メイリオ" panose="020B0604030504040204" pitchFamily="50" charset="-128"/>
                <a:ea typeface="メイリオ" panose="020B0604030504040204" pitchFamily="50" charset="-128"/>
              </a:rPr>
              <a:t>）</a:t>
            </a:r>
            <a:endParaRPr lang="en-US" altLang="ja-JP" sz="1200" b="1" dirty="0">
              <a:solidFill>
                <a:schemeClr val="tx1"/>
              </a:solidFill>
              <a:latin typeface="メイリオ" panose="020B0604030504040204" pitchFamily="50" charset="-128"/>
              <a:ea typeface="メイリオ" panose="020B060403050404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rPr>
              <a:t>・レッド：</a:t>
            </a:r>
            <a:r>
              <a:rPr lang="en-US" altLang="ja-JP" sz="1200" b="1" dirty="0">
                <a:solidFill>
                  <a:schemeClr val="tx1"/>
                </a:solidFill>
                <a:latin typeface="メイリオ" panose="020B0604030504040204" pitchFamily="50" charset="-128"/>
                <a:ea typeface="メイリオ" panose="020B0604030504040204" pitchFamily="50" charset="-128"/>
              </a:rPr>
              <a:t>30</a:t>
            </a:r>
            <a:r>
              <a:rPr lang="ja-JP" altLang="en-US" sz="1200" b="1" dirty="0">
                <a:solidFill>
                  <a:schemeClr val="tx1"/>
                </a:solidFill>
                <a:latin typeface="メイリオ" panose="020B0604030504040204" pitchFamily="50" charset="-128"/>
                <a:ea typeface="メイリオ" panose="020B0604030504040204" pitchFamily="50" charset="-128"/>
              </a:rPr>
              <a:t>床</a:t>
            </a:r>
            <a:endParaRPr lang="en-US" altLang="ja-JP" sz="1200" b="1" dirty="0">
              <a:solidFill>
                <a:schemeClr val="tx1"/>
              </a:solidFill>
              <a:latin typeface="メイリオ" panose="020B0604030504040204" pitchFamily="50" charset="-128"/>
              <a:ea typeface="メイリオ" panose="020B060403050404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rPr>
              <a:t>・グリーン：</a:t>
            </a:r>
            <a:r>
              <a:rPr lang="en-US" altLang="ja-JP" sz="1200" b="1" dirty="0">
                <a:solidFill>
                  <a:schemeClr val="tx1"/>
                </a:solidFill>
                <a:latin typeface="メイリオ" panose="020B0604030504040204" pitchFamily="50" charset="-128"/>
                <a:ea typeface="メイリオ" panose="020B0604030504040204" pitchFamily="50" charset="-128"/>
              </a:rPr>
              <a:t>12</a:t>
            </a:r>
            <a:r>
              <a:rPr lang="ja-JP" altLang="en-US" sz="1200" b="1" dirty="0">
                <a:solidFill>
                  <a:schemeClr val="tx1"/>
                </a:solidFill>
                <a:latin typeface="メイリオ" panose="020B0604030504040204" pitchFamily="50" charset="-128"/>
                <a:ea typeface="メイリオ" panose="020B0604030504040204" pitchFamily="50" charset="-128"/>
              </a:rPr>
              <a:t>床</a:t>
            </a:r>
          </a:p>
        </p:txBody>
      </p:sp>
      <p:sp>
        <p:nvSpPr>
          <p:cNvPr id="14" name="正方形/長方形 13">
            <a:extLst>
              <a:ext uri="{FF2B5EF4-FFF2-40B4-BE49-F238E27FC236}">
                <a16:creationId xmlns:a16="http://schemas.microsoft.com/office/drawing/2014/main" id="{A85E15F1-DD66-483F-A5CF-D93F73E28A36}"/>
              </a:ext>
            </a:extLst>
          </p:cNvPr>
          <p:cNvSpPr/>
          <p:nvPr/>
        </p:nvSpPr>
        <p:spPr>
          <a:xfrm>
            <a:off x="5958967" y="3512029"/>
            <a:ext cx="1466592" cy="645867"/>
          </a:xfrm>
          <a:prstGeom prst="rect">
            <a:avLst/>
          </a:prstGeom>
          <a:solidFill>
            <a:schemeClr val="bg1">
              <a:alpha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tx1"/>
                </a:solidFill>
                <a:latin typeface="メイリオ" panose="020B0604030504040204" pitchFamily="50" charset="-128"/>
                <a:ea typeface="メイリオ" panose="020B0604030504040204" pitchFamily="50" charset="-128"/>
              </a:rPr>
              <a:t>（</a:t>
            </a:r>
            <a:r>
              <a:rPr lang="en-US" altLang="ja-JP" sz="1200" b="1" dirty="0">
                <a:solidFill>
                  <a:schemeClr val="tx1"/>
                </a:solidFill>
                <a:latin typeface="メイリオ" panose="020B0604030504040204" pitchFamily="50" charset="-128"/>
                <a:ea typeface="メイリオ" panose="020B0604030504040204" pitchFamily="50" charset="-128"/>
              </a:rPr>
              <a:t>STEP3</a:t>
            </a:r>
            <a:r>
              <a:rPr lang="ja-JP" altLang="en-US" sz="1200" b="1" dirty="0">
                <a:solidFill>
                  <a:schemeClr val="tx1"/>
                </a:solidFill>
                <a:latin typeface="メイリオ" panose="020B0604030504040204" pitchFamily="50" charset="-128"/>
                <a:ea typeface="メイリオ" panose="020B0604030504040204" pitchFamily="50" charset="-128"/>
              </a:rPr>
              <a:t>）</a:t>
            </a:r>
            <a:endParaRPr lang="en-US" altLang="ja-JP" sz="1200" b="1" dirty="0">
              <a:solidFill>
                <a:schemeClr val="tx1"/>
              </a:solidFill>
              <a:latin typeface="メイリオ" panose="020B0604030504040204" pitchFamily="50" charset="-128"/>
              <a:ea typeface="メイリオ" panose="020B060403050404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rPr>
              <a:t>・レッド：</a:t>
            </a:r>
            <a:r>
              <a:rPr lang="en-US" altLang="ja-JP" sz="1200" b="1" dirty="0">
                <a:solidFill>
                  <a:schemeClr val="tx1"/>
                </a:solidFill>
                <a:latin typeface="メイリオ" panose="020B0604030504040204" pitchFamily="50" charset="-128"/>
                <a:ea typeface="メイリオ" panose="020B0604030504040204" pitchFamily="50" charset="-128"/>
              </a:rPr>
              <a:t>42</a:t>
            </a:r>
            <a:r>
              <a:rPr lang="ja-JP" altLang="en-US" sz="1200" b="1" dirty="0">
                <a:solidFill>
                  <a:schemeClr val="tx1"/>
                </a:solidFill>
                <a:latin typeface="メイリオ" panose="020B0604030504040204" pitchFamily="50" charset="-128"/>
                <a:ea typeface="メイリオ" panose="020B0604030504040204" pitchFamily="50" charset="-128"/>
              </a:rPr>
              <a:t>床</a:t>
            </a:r>
            <a:endParaRPr lang="en-US" altLang="ja-JP" sz="1200" b="1" dirty="0">
              <a:solidFill>
                <a:schemeClr val="tx1"/>
              </a:solidFill>
              <a:latin typeface="メイリオ" panose="020B0604030504040204" pitchFamily="50" charset="-128"/>
              <a:ea typeface="メイリオ" panose="020B060403050404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rPr>
              <a:t>・グリーン：</a:t>
            </a:r>
            <a:r>
              <a:rPr lang="en-US" altLang="ja-JP" sz="1200" b="1" dirty="0">
                <a:solidFill>
                  <a:schemeClr val="tx1"/>
                </a:solidFill>
                <a:latin typeface="メイリオ" panose="020B0604030504040204" pitchFamily="50" charset="-128"/>
                <a:ea typeface="メイリオ" panose="020B0604030504040204" pitchFamily="50" charset="-128"/>
              </a:rPr>
              <a:t>-</a:t>
            </a:r>
            <a:endParaRPr lang="ja-JP" altLang="en-US" sz="1200" b="1" dirty="0">
              <a:solidFill>
                <a:schemeClr val="tx1"/>
              </a:solidFill>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3"/>
          <a:stretch>
            <a:fillRect/>
          </a:stretch>
        </p:blipFill>
        <p:spPr>
          <a:xfrm>
            <a:off x="1245675" y="4267200"/>
            <a:ext cx="6150940" cy="2422419"/>
          </a:xfrm>
          <a:prstGeom prst="rect">
            <a:avLst/>
          </a:prstGeom>
        </p:spPr>
      </p:pic>
      <p:sp>
        <p:nvSpPr>
          <p:cNvPr id="15" name="スライド番号プレースホルダー 14"/>
          <p:cNvSpPr>
            <a:spLocks noGrp="1"/>
          </p:cNvSpPr>
          <p:nvPr>
            <p:ph type="sldNum" sz="quarter" idx="12"/>
          </p:nvPr>
        </p:nvSpPr>
        <p:spPr/>
        <p:txBody>
          <a:bodyPr/>
          <a:lstStyle/>
          <a:p>
            <a:fld id="{D9AEBA0E-63EF-4ACE-AD73-BC5A9248F962}" type="slidenum">
              <a:rPr kumimoji="1" lang="ja-JP" altLang="en-US" smtClean="0"/>
              <a:t>10</a:t>
            </a:fld>
            <a:endParaRPr kumimoji="1" lang="ja-JP" altLang="en-US"/>
          </a:p>
        </p:txBody>
      </p:sp>
    </p:spTree>
    <p:extLst>
      <p:ext uri="{BB962C8B-B14F-4D97-AF65-F5344CB8AC3E}">
        <p14:creationId xmlns:p14="http://schemas.microsoft.com/office/powerpoint/2010/main" val="1289865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95495" y="3830970"/>
            <a:ext cx="11784436" cy="646331"/>
          </a:xfrm>
          <a:prstGeom prst="rect">
            <a:avLst/>
          </a:prstGeom>
          <a:noFill/>
        </p:spPr>
        <p:txBody>
          <a:bodyPr wrap="square" rtlCol="0">
            <a:spAutoFit/>
          </a:bodyPr>
          <a:lstStyle/>
          <a:p>
            <a:pPr>
              <a:lnSpc>
                <a:spcPct val="150000"/>
              </a:lnSpc>
            </a:pPr>
            <a:r>
              <a:rPr lang="en-US" altLang="ja-JP" sz="2400" dirty="0">
                <a:solidFill>
                  <a:srgbClr val="FF0000"/>
                </a:solidFill>
              </a:rPr>
              <a:t>【</a:t>
            </a:r>
            <a:r>
              <a:rPr lang="ja-JP" altLang="en-US" sz="2400" dirty="0">
                <a:solidFill>
                  <a:srgbClr val="FF0000"/>
                </a:solidFill>
              </a:rPr>
              <a:t>平時</a:t>
            </a:r>
            <a:r>
              <a:rPr lang="en-US" altLang="ja-JP" sz="2400" dirty="0">
                <a:solidFill>
                  <a:srgbClr val="FF0000"/>
                </a:solidFill>
              </a:rPr>
              <a:t>】</a:t>
            </a:r>
            <a:r>
              <a:rPr lang="ja-JP" altLang="en-US" sz="2400" dirty="0"/>
              <a:t>高度急性期病床の拡充、がんを中心とした診療の充実</a:t>
            </a:r>
            <a:r>
              <a:rPr lang="ja-JP" altLang="en-US" sz="2000" dirty="0"/>
              <a:t>　　　　</a:t>
            </a:r>
            <a:r>
              <a:rPr lang="ja-JP" altLang="en-US" sz="2000" dirty="0">
                <a:solidFill>
                  <a:srgbClr val="000000"/>
                </a:solidFill>
              </a:rPr>
              <a:t>　　　　　　</a:t>
            </a:r>
          </a:p>
        </p:txBody>
      </p:sp>
      <p:sp>
        <p:nvSpPr>
          <p:cNvPr id="5" name="テキスト ボックス 4"/>
          <p:cNvSpPr txBox="1"/>
          <p:nvPr/>
        </p:nvSpPr>
        <p:spPr>
          <a:xfrm>
            <a:off x="136242" y="197655"/>
            <a:ext cx="11457711" cy="646331"/>
          </a:xfrm>
          <a:prstGeom prst="rect">
            <a:avLst/>
          </a:prstGeom>
          <a:noFill/>
        </p:spPr>
        <p:txBody>
          <a:bodyPr wrap="square" rtlCol="0">
            <a:spAutoFit/>
          </a:bodyPr>
          <a:lstStyle/>
          <a:p>
            <a:r>
              <a:rPr kumimoji="1" lang="ja-JP" altLang="en-US" sz="3600" b="1" dirty="0"/>
              <a:t>④病床融通（移転）による地域医療への貢献</a:t>
            </a:r>
            <a:endParaRPr kumimoji="1" lang="ja-JP" altLang="en-US" sz="1351" b="1" dirty="0"/>
          </a:p>
        </p:txBody>
      </p:sp>
      <p:sp>
        <p:nvSpPr>
          <p:cNvPr id="11" name="テキスト ボックス 10"/>
          <p:cNvSpPr txBox="1"/>
          <p:nvPr/>
        </p:nvSpPr>
        <p:spPr>
          <a:xfrm>
            <a:off x="1791536" y="5264121"/>
            <a:ext cx="8345011" cy="461665"/>
          </a:xfrm>
          <a:prstGeom prst="rect">
            <a:avLst/>
          </a:prstGeom>
          <a:solidFill>
            <a:schemeClr val="tx2">
              <a:lumMod val="20000"/>
              <a:lumOff val="80000"/>
            </a:schemeClr>
          </a:solidFill>
          <a:ln w="28575">
            <a:solidFill>
              <a:srgbClr val="002060"/>
            </a:solidFill>
          </a:ln>
        </p:spPr>
        <p:txBody>
          <a:bodyPr wrap="square" rtlCol="0">
            <a:spAutoFit/>
          </a:bodyPr>
          <a:lstStyle/>
          <a:p>
            <a:pPr algn="ctr"/>
            <a:r>
              <a:rPr lang="ja-JP" altLang="en-US" sz="2400" dirty="0">
                <a:solidFill>
                  <a:srgbClr val="FF0000"/>
                </a:solidFill>
              </a:rPr>
              <a:t>感染症病床の拡充とがん患者等の圏域外流出の抑制</a:t>
            </a:r>
            <a:endParaRPr lang="en-US" altLang="ja-JP" sz="2400" dirty="0">
              <a:solidFill>
                <a:srgbClr val="FF0000"/>
              </a:solidFill>
            </a:endParaRPr>
          </a:p>
        </p:txBody>
      </p:sp>
      <p:sp>
        <p:nvSpPr>
          <p:cNvPr id="12" name="矢印: 下 1">
            <a:extLst>
              <a:ext uri="{FF2B5EF4-FFF2-40B4-BE49-F238E27FC236}">
                <a16:creationId xmlns:a16="http://schemas.microsoft.com/office/drawing/2014/main" id="{49263384-F318-4B69-AC4E-C3CE22FC6127}"/>
              </a:ext>
            </a:extLst>
          </p:cNvPr>
          <p:cNvSpPr/>
          <p:nvPr/>
        </p:nvSpPr>
        <p:spPr>
          <a:xfrm>
            <a:off x="5296465" y="4729141"/>
            <a:ext cx="1335152" cy="320835"/>
          </a:xfrm>
          <a:prstGeom prst="downArrow">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1"/>
          </a:p>
        </p:txBody>
      </p:sp>
      <p:sp>
        <p:nvSpPr>
          <p:cNvPr id="6" name="スライド番号プレースホルダー 5"/>
          <p:cNvSpPr>
            <a:spLocks noGrp="1"/>
          </p:cNvSpPr>
          <p:nvPr>
            <p:ph type="sldNum" sz="quarter" idx="12"/>
          </p:nvPr>
        </p:nvSpPr>
        <p:spPr/>
        <p:txBody>
          <a:bodyPr/>
          <a:lstStyle/>
          <a:p>
            <a:fld id="{D9AEBA0E-63EF-4ACE-AD73-BC5A9248F962}" type="slidenum">
              <a:rPr kumimoji="1" lang="ja-JP" altLang="en-US" smtClean="0"/>
              <a:t>11</a:t>
            </a:fld>
            <a:endParaRPr kumimoji="1" lang="ja-JP" altLang="en-US"/>
          </a:p>
        </p:txBody>
      </p:sp>
      <p:grpSp>
        <p:nvGrpSpPr>
          <p:cNvPr id="4" name="グループ化 3">
            <a:extLst>
              <a:ext uri="{FF2B5EF4-FFF2-40B4-BE49-F238E27FC236}">
                <a16:creationId xmlns:a16="http://schemas.microsoft.com/office/drawing/2014/main" id="{6E8A4D30-C032-4D24-8A7A-F078F7EBD16E}"/>
              </a:ext>
            </a:extLst>
          </p:cNvPr>
          <p:cNvGrpSpPr/>
          <p:nvPr/>
        </p:nvGrpSpPr>
        <p:grpSpPr>
          <a:xfrm>
            <a:off x="360201" y="3043211"/>
            <a:ext cx="9728195" cy="394439"/>
            <a:chOff x="482605" y="1749952"/>
            <a:chExt cx="9728195" cy="1642090"/>
          </a:xfrm>
        </p:grpSpPr>
        <p:sp>
          <p:nvSpPr>
            <p:cNvPr id="10" name="正方形/長方形 9"/>
            <p:cNvSpPr/>
            <p:nvPr/>
          </p:nvSpPr>
          <p:spPr>
            <a:xfrm>
              <a:off x="482605" y="2142237"/>
              <a:ext cx="3688560" cy="1249805"/>
            </a:xfrm>
            <a:prstGeom prst="rect">
              <a:avLst/>
            </a:prstGeom>
          </p:spPr>
          <p:txBody>
            <a:bodyPr wrap="square">
              <a:spAutoFit/>
            </a:bodyPr>
            <a:lstStyle/>
            <a:p>
              <a:r>
                <a:rPr lang="ja-JP" altLang="en-US" sz="1351" dirty="0"/>
                <a:t>（感染症病床</a:t>
              </a:r>
              <a:r>
                <a:rPr lang="en-US" altLang="ja-JP" sz="1351" dirty="0"/>
                <a:t>1</a:t>
              </a:r>
              <a:r>
                <a:rPr lang="ja-JP" altLang="en-US" sz="1351" dirty="0"/>
                <a:t>床あたりの人口）</a:t>
              </a:r>
              <a:endParaRPr lang="en-US" altLang="ja-JP" sz="1351" dirty="0"/>
            </a:p>
          </p:txBody>
        </p:sp>
        <p:sp>
          <p:nvSpPr>
            <p:cNvPr id="15" name="正方形/長方形 14"/>
            <p:cNvSpPr/>
            <p:nvPr/>
          </p:nvSpPr>
          <p:spPr>
            <a:xfrm>
              <a:off x="482605" y="1749952"/>
              <a:ext cx="9728195" cy="1249805"/>
            </a:xfrm>
            <a:prstGeom prst="rect">
              <a:avLst/>
            </a:prstGeom>
          </p:spPr>
          <p:txBody>
            <a:bodyPr wrap="square">
              <a:spAutoFit/>
            </a:bodyPr>
            <a:lstStyle/>
            <a:p>
              <a:endParaRPr lang="en-US" altLang="ja-JP" sz="1351" dirty="0">
                <a:solidFill>
                  <a:srgbClr val="FF0000"/>
                </a:solidFill>
              </a:endParaRPr>
            </a:p>
          </p:txBody>
        </p:sp>
      </p:grpSp>
      <p:graphicFrame>
        <p:nvGraphicFramePr>
          <p:cNvPr id="16" name="表 15"/>
          <p:cNvGraphicFramePr>
            <a:graphicFrameLocks noGrp="1"/>
          </p:cNvGraphicFramePr>
          <p:nvPr>
            <p:extLst>
              <p:ext uri="{D42A27DB-BD31-4B8C-83A1-F6EECF244321}">
                <p14:modId xmlns:p14="http://schemas.microsoft.com/office/powerpoint/2010/main" val="109344993"/>
              </p:ext>
            </p:extLst>
          </p:nvPr>
        </p:nvGraphicFramePr>
        <p:xfrm>
          <a:off x="246135" y="1940426"/>
          <a:ext cx="11699733" cy="1087892"/>
        </p:xfrm>
        <a:graphic>
          <a:graphicData uri="http://schemas.openxmlformats.org/drawingml/2006/table">
            <a:tbl>
              <a:tblPr firstRow="1" bandRow="1">
                <a:tableStyleId>{21E4AEA4-8DFA-4A89-87EB-49C32662AFE0}</a:tableStyleId>
              </a:tblPr>
              <a:tblGrid>
                <a:gridCol w="4457787">
                  <a:extLst>
                    <a:ext uri="{9D8B030D-6E8A-4147-A177-3AD203B41FA5}">
                      <a16:colId xmlns:a16="http://schemas.microsoft.com/office/drawing/2014/main" val="2111271591"/>
                    </a:ext>
                  </a:extLst>
                </a:gridCol>
                <a:gridCol w="3620973">
                  <a:extLst>
                    <a:ext uri="{9D8B030D-6E8A-4147-A177-3AD203B41FA5}">
                      <a16:colId xmlns:a16="http://schemas.microsoft.com/office/drawing/2014/main" val="3973817256"/>
                    </a:ext>
                  </a:extLst>
                </a:gridCol>
                <a:gridCol w="3620973">
                  <a:extLst>
                    <a:ext uri="{9D8B030D-6E8A-4147-A177-3AD203B41FA5}">
                      <a16:colId xmlns:a16="http://schemas.microsoft.com/office/drawing/2014/main" val="3580475903"/>
                    </a:ext>
                  </a:extLst>
                </a:gridCol>
              </a:tblGrid>
              <a:tr h="362631">
                <a:tc>
                  <a:txBody>
                    <a:bodyPr/>
                    <a:lstStyle/>
                    <a:p>
                      <a:pPr algn="ctr"/>
                      <a:r>
                        <a:rPr kumimoji="1" lang="ja-JP" altLang="en-US" sz="1600" b="0" dirty="0">
                          <a:latin typeface="+mn-ea"/>
                          <a:ea typeface="+mn-ea"/>
                        </a:rPr>
                        <a:t>地域</a:t>
                      </a:r>
                    </a:p>
                  </a:txBody>
                  <a:tcPr anchor="ctr"/>
                </a:tc>
                <a:tc>
                  <a:txBody>
                    <a:bodyPr/>
                    <a:lstStyle/>
                    <a:p>
                      <a:pPr algn="ctr"/>
                      <a:r>
                        <a:rPr kumimoji="1" lang="ja-JP" altLang="en-US" sz="1600" b="0" dirty="0"/>
                        <a:t>重症　（</a:t>
                      </a:r>
                      <a:r>
                        <a:rPr kumimoji="1" lang="en-US" altLang="ja-JP" sz="1600" b="0" dirty="0"/>
                        <a:t>54</a:t>
                      </a:r>
                      <a:r>
                        <a:rPr kumimoji="1" lang="ja-JP" altLang="en-US" sz="1600" b="0" dirty="0"/>
                        <a:t>床運用時）</a:t>
                      </a:r>
                      <a:endParaRPr kumimoji="1" lang="en-US" altLang="ja-JP" sz="1600" b="0" dirty="0">
                        <a:latin typeface="+mn-ea"/>
                        <a:ea typeface="+mn-ea"/>
                      </a:endParaRPr>
                    </a:p>
                  </a:txBody>
                  <a:tcPr anchor="ctr"/>
                </a:tc>
                <a:tc>
                  <a:txBody>
                    <a:bodyPr/>
                    <a:lstStyle/>
                    <a:p>
                      <a:pPr algn="ctr"/>
                      <a:r>
                        <a:rPr kumimoji="1" lang="ja-JP" altLang="en-US" sz="1600" b="0" dirty="0"/>
                        <a:t>軽症・中等症　（</a:t>
                      </a:r>
                      <a:r>
                        <a:rPr kumimoji="1" lang="en-US" altLang="ja-JP" sz="1600" b="0" dirty="0"/>
                        <a:t>54</a:t>
                      </a:r>
                      <a:r>
                        <a:rPr kumimoji="1" lang="ja-JP" altLang="en-US" sz="1600" b="0" dirty="0"/>
                        <a:t>床運用時）</a:t>
                      </a:r>
                      <a:endParaRPr kumimoji="1" lang="en-US" altLang="ja-JP" sz="1600" b="0" dirty="0">
                        <a:latin typeface="+mn-ea"/>
                        <a:ea typeface="+mn-ea"/>
                      </a:endParaRPr>
                    </a:p>
                  </a:txBody>
                  <a:tcPr anchor="ctr"/>
                </a:tc>
                <a:extLst>
                  <a:ext uri="{0D108BD9-81ED-4DB2-BD59-A6C34878D82A}">
                    <a16:rowId xmlns:a16="http://schemas.microsoft.com/office/drawing/2014/main" val="2021592221"/>
                  </a:ext>
                </a:extLst>
              </a:tr>
              <a:tr h="362631">
                <a:tc>
                  <a:txBody>
                    <a:bodyPr/>
                    <a:lstStyle/>
                    <a:p>
                      <a:pPr algn="ctr"/>
                      <a:r>
                        <a:rPr kumimoji="1" lang="ja-JP" altLang="en-US" sz="1600" b="0" dirty="0"/>
                        <a:t>圏域北東部（枚方・交野・寝屋川）</a:t>
                      </a:r>
                      <a:endParaRPr kumimoji="1" lang="ja-JP" altLang="en-US" sz="1600" b="0" dirty="0">
                        <a:latin typeface="+mn-ea"/>
                        <a:ea typeface="+mn-ea"/>
                      </a:endParaRPr>
                    </a:p>
                  </a:txBody>
                  <a:tcPr anchor="ctr"/>
                </a:tc>
                <a:tc>
                  <a:txBody>
                    <a:bodyPr/>
                    <a:lstStyle/>
                    <a:p>
                      <a:pPr algn="ctr" fontAlgn="ctr"/>
                      <a:r>
                        <a:rPr lang="en-US" altLang="ja-JP" sz="1600" b="1" u="none" strike="noStrike" dirty="0">
                          <a:solidFill>
                            <a:schemeClr val="tx1"/>
                          </a:solidFill>
                          <a:effectLst/>
                          <a:latin typeface="Meiryo UI" panose="020B0604030504040204" pitchFamily="50" charset="-128"/>
                          <a:ea typeface="Meiryo UI" panose="020B0604030504040204" pitchFamily="50" charset="-128"/>
                        </a:rPr>
                        <a:t>58,356</a:t>
                      </a:r>
                      <a:r>
                        <a:rPr lang="ja-JP" altLang="en-US" sz="1600" b="1" u="none" strike="noStrike" dirty="0">
                          <a:solidFill>
                            <a:schemeClr val="tx1"/>
                          </a:solidFill>
                          <a:effectLst/>
                          <a:latin typeface="Meiryo UI" panose="020B0604030504040204" pitchFamily="50" charset="-128"/>
                          <a:ea typeface="Meiryo UI" panose="020B0604030504040204" pitchFamily="50" charset="-128"/>
                        </a:rPr>
                        <a:t>人／床　</a:t>
                      </a:r>
                      <a:r>
                        <a:rPr lang="ja-JP" altLang="en-US" sz="1600" b="1" u="none" strike="noStrike" dirty="0">
                          <a:solidFill>
                            <a:srgbClr val="FF0000"/>
                          </a:solidFill>
                          <a:effectLst/>
                          <a:latin typeface="Meiryo UI" panose="020B0604030504040204" pitchFamily="50" charset="-128"/>
                          <a:ea typeface="Meiryo UI" panose="020B0604030504040204" pitchFamily="50" charset="-128"/>
                        </a:rPr>
                        <a:t>⇒　</a:t>
                      </a:r>
                      <a:r>
                        <a:rPr lang="en-US" altLang="ja-JP" sz="1600" b="1" u="none" strike="noStrike" dirty="0">
                          <a:solidFill>
                            <a:srgbClr val="FF0000"/>
                          </a:solidFill>
                          <a:effectLst/>
                          <a:latin typeface="Meiryo UI" panose="020B0604030504040204" pitchFamily="50" charset="-128"/>
                          <a:ea typeface="Meiryo UI" panose="020B0604030504040204" pitchFamily="50" charset="-128"/>
                        </a:rPr>
                        <a:t>10,610</a:t>
                      </a:r>
                      <a:r>
                        <a:rPr lang="ja-JP" altLang="en-US" sz="1600" b="1" u="none" strike="noStrike" dirty="0">
                          <a:solidFill>
                            <a:srgbClr val="FF0000"/>
                          </a:solidFill>
                          <a:effectLst/>
                          <a:latin typeface="Meiryo UI" panose="020B0604030504040204" pitchFamily="50" charset="-128"/>
                          <a:ea typeface="Meiryo UI" panose="020B0604030504040204" pitchFamily="50" charset="-128"/>
                        </a:rPr>
                        <a:t>人／床</a:t>
                      </a:r>
                      <a:endParaRPr lang="en-US" altLang="ja-JP" sz="1600" b="1" i="0" u="none" strike="noStrike"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en-US" altLang="ja-JP" sz="1600" b="1" u="none" strike="noStrike" dirty="0">
                          <a:solidFill>
                            <a:schemeClr val="tx1"/>
                          </a:solidFill>
                          <a:effectLst/>
                          <a:latin typeface="Meiryo UI" panose="020B0604030504040204" pitchFamily="50" charset="-128"/>
                          <a:ea typeface="Meiryo UI" panose="020B0604030504040204" pitchFamily="50" charset="-128"/>
                        </a:rPr>
                        <a:t>2,492</a:t>
                      </a:r>
                      <a:r>
                        <a:rPr lang="ja-JP" altLang="en-US" sz="1600" b="1" u="none" strike="noStrike" dirty="0">
                          <a:solidFill>
                            <a:schemeClr val="tx1"/>
                          </a:solidFill>
                          <a:effectLst/>
                          <a:latin typeface="Meiryo UI" panose="020B0604030504040204" pitchFamily="50" charset="-128"/>
                          <a:ea typeface="Meiryo UI" panose="020B0604030504040204" pitchFamily="50" charset="-128"/>
                        </a:rPr>
                        <a:t>人／床　</a:t>
                      </a:r>
                      <a:r>
                        <a:rPr lang="ja-JP" altLang="en-US" sz="1600" b="1" u="none" strike="noStrike" dirty="0">
                          <a:solidFill>
                            <a:srgbClr val="FF0000"/>
                          </a:solidFill>
                          <a:effectLst/>
                          <a:latin typeface="Meiryo UI" panose="020B0604030504040204" pitchFamily="50" charset="-128"/>
                          <a:ea typeface="Meiryo UI" panose="020B0604030504040204" pitchFamily="50" charset="-128"/>
                        </a:rPr>
                        <a:t>⇒　</a:t>
                      </a:r>
                      <a:r>
                        <a:rPr lang="en-US" altLang="ja-JP" sz="1600" b="1" u="none" strike="noStrike" dirty="0">
                          <a:solidFill>
                            <a:srgbClr val="FF0000"/>
                          </a:solidFill>
                          <a:effectLst/>
                          <a:latin typeface="Meiryo UI" panose="020B0604030504040204" pitchFamily="50" charset="-128"/>
                          <a:ea typeface="Meiryo UI" panose="020B0604030504040204" pitchFamily="50" charset="-128"/>
                        </a:rPr>
                        <a:t>2,090</a:t>
                      </a:r>
                      <a:r>
                        <a:rPr lang="ja-JP" altLang="en-US" sz="1600" b="1" u="none" strike="noStrike" dirty="0">
                          <a:solidFill>
                            <a:srgbClr val="FF0000"/>
                          </a:solidFill>
                          <a:effectLst/>
                          <a:latin typeface="Meiryo UI" panose="020B0604030504040204" pitchFamily="50" charset="-128"/>
                          <a:ea typeface="Meiryo UI" panose="020B0604030504040204" pitchFamily="50" charset="-128"/>
                        </a:rPr>
                        <a:t>人／床</a:t>
                      </a:r>
                      <a:endParaRPr lang="en-US" altLang="ja-JP" sz="1600" b="1" i="0" u="none" strike="noStrike"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66274028"/>
                  </a:ext>
                </a:extLst>
              </a:tr>
              <a:tr h="362631">
                <a:tc>
                  <a:txBody>
                    <a:bodyPr/>
                    <a:lstStyle/>
                    <a:p>
                      <a:pPr algn="ctr"/>
                      <a:r>
                        <a:rPr kumimoji="1" lang="ja-JP" altLang="en-US" sz="1600" b="0" dirty="0"/>
                        <a:t>圏域南西部（四條畷、大東、門真、守口）</a:t>
                      </a:r>
                      <a:endParaRPr kumimoji="1" lang="ja-JP" altLang="en-US" sz="1600" b="0" dirty="0">
                        <a:latin typeface="+mn-ea"/>
                        <a:ea typeface="+mn-ea"/>
                      </a:endParaRPr>
                    </a:p>
                  </a:txBody>
                  <a:tcPr anchor="ctr"/>
                </a:tc>
                <a:tc>
                  <a:txBody>
                    <a:bodyPr/>
                    <a:lstStyle/>
                    <a:p>
                      <a:pPr algn="ctr" fontAlgn="ctr"/>
                      <a:r>
                        <a:rPr lang="en-US" altLang="ja-JP" sz="1600" b="1" u="none" strike="noStrike" dirty="0">
                          <a:solidFill>
                            <a:schemeClr val="tx1"/>
                          </a:solidFill>
                          <a:effectLst/>
                          <a:latin typeface="Meiryo UI" panose="020B0604030504040204" pitchFamily="50" charset="-128"/>
                          <a:ea typeface="Meiryo UI" panose="020B0604030504040204" pitchFamily="50" charset="-128"/>
                        </a:rPr>
                        <a:t>5,370</a:t>
                      </a:r>
                      <a:r>
                        <a:rPr lang="ja-JP" altLang="en-US" sz="1600" b="1" u="none" strike="noStrike" dirty="0">
                          <a:solidFill>
                            <a:schemeClr val="tx1"/>
                          </a:solidFill>
                          <a:effectLst/>
                          <a:latin typeface="Meiryo UI" panose="020B0604030504040204" pitchFamily="50" charset="-128"/>
                          <a:ea typeface="Meiryo UI" panose="020B0604030504040204" pitchFamily="50" charset="-128"/>
                        </a:rPr>
                        <a:t>人／床</a:t>
                      </a:r>
                      <a:endParaRPr lang="en-US" altLang="ja-JP" sz="1600" b="1"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en-US" altLang="ja-JP" sz="1600" b="1" u="none" strike="noStrike" dirty="0">
                          <a:solidFill>
                            <a:schemeClr val="tx1"/>
                          </a:solidFill>
                          <a:effectLst/>
                          <a:latin typeface="Meiryo UI" panose="020B0604030504040204" pitchFamily="50" charset="-128"/>
                          <a:ea typeface="Meiryo UI" panose="020B0604030504040204" pitchFamily="50" charset="-128"/>
                        </a:rPr>
                        <a:t>1,705</a:t>
                      </a:r>
                      <a:r>
                        <a:rPr lang="ja-JP" altLang="en-US" sz="1600" b="1" u="none" strike="noStrike" dirty="0">
                          <a:solidFill>
                            <a:schemeClr val="tx1"/>
                          </a:solidFill>
                          <a:effectLst/>
                          <a:latin typeface="Meiryo UI" panose="020B0604030504040204" pitchFamily="50" charset="-128"/>
                          <a:ea typeface="Meiryo UI" panose="020B0604030504040204" pitchFamily="50" charset="-128"/>
                        </a:rPr>
                        <a:t>人／床</a:t>
                      </a:r>
                      <a:endParaRPr lang="en-US" altLang="ja-JP" sz="1600" b="1"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675546361"/>
                  </a:ext>
                </a:extLst>
              </a:tr>
            </a:tbl>
          </a:graphicData>
        </a:graphic>
      </p:graphicFrame>
      <p:grpSp>
        <p:nvGrpSpPr>
          <p:cNvPr id="2" name="グループ化 1">
            <a:extLst>
              <a:ext uri="{FF2B5EF4-FFF2-40B4-BE49-F238E27FC236}">
                <a16:creationId xmlns:a16="http://schemas.microsoft.com/office/drawing/2014/main" id="{68CF6CAC-9492-48BA-BC25-1825365D7F42}"/>
              </a:ext>
            </a:extLst>
          </p:cNvPr>
          <p:cNvGrpSpPr/>
          <p:nvPr/>
        </p:nvGrpSpPr>
        <p:grpSpPr>
          <a:xfrm>
            <a:off x="48151" y="1235830"/>
            <a:ext cx="11831780" cy="1967024"/>
            <a:chOff x="48151" y="-295512"/>
            <a:chExt cx="11831780" cy="1967025"/>
          </a:xfrm>
        </p:grpSpPr>
        <p:sp>
          <p:nvSpPr>
            <p:cNvPr id="13" name="正方形/長方形 12"/>
            <p:cNvSpPr/>
            <p:nvPr/>
          </p:nvSpPr>
          <p:spPr>
            <a:xfrm>
              <a:off x="482606" y="1267363"/>
              <a:ext cx="7606147" cy="404150"/>
            </a:xfrm>
            <a:prstGeom prst="rect">
              <a:avLst/>
            </a:prstGeom>
            <a:ln w="12700">
              <a:noFill/>
            </a:ln>
          </p:spPr>
          <p:txBody>
            <a:bodyPr wrap="square">
              <a:spAutoFit/>
            </a:bodyPr>
            <a:lstStyle/>
            <a:p>
              <a:pPr>
                <a:lnSpc>
                  <a:spcPct val="150000"/>
                </a:lnSpc>
              </a:pPr>
              <a:endParaRPr lang="en-US" altLang="ja-JP" sz="1351" dirty="0"/>
            </a:p>
          </p:txBody>
        </p:sp>
        <p:sp>
          <p:nvSpPr>
            <p:cNvPr id="14" name="テキスト ボックス 13"/>
            <p:cNvSpPr txBox="1"/>
            <p:nvPr/>
          </p:nvSpPr>
          <p:spPr>
            <a:xfrm>
              <a:off x="48151" y="-295512"/>
              <a:ext cx="11831780" cy="461665"/>
            </a:xfrm>
            <a:prstGeom prst="rect">
              <a:avLst/>
            </a:prstGeom>
            <a:noFill/>
          </p:spPr>
          <p:txBody>
            <a:bodyPr wrap="square" rtlCol="0" anchor="ctr">
              <a:spAutoFit/>
            </a:bodyPr>
            <a:lstStyle/>
            <a:p>
              <a:r>
                <a:rPr lang="en-US" altLang="ja-JP" sz="2400" dirty="0">
                  <a:solidFill>
                    <a:srgbClr val="FF0000"/>
                  </a:solidFill>
                </a:rPr>
                <a:t>【</a:t>
              </a:r>
              <a:r>
                <a:rPr lang="ja-JP" altLang="en-US" sz="2400" dirty="0">
                  <a:solidFill>
                    <a:srgbClr val="FF0000"/>
                  </a:solidFill>
                </a:rPr>
                <a:t>感染症流行時</a:t>
              </a:r>
              <a:r>
                <a:rPr lang="en-US" altLang="ja-JP" sz="2400" dirty="0">
                  <a:solidFill>
                    <a:srgbClr val="FF0000"/>
                  </a:solidFill>
                </a:rPr>
                <a:t>】</a:t>
              </a:r>
              <a:r>
                <a:rPr lang="ja-JP" altLang="en-US" sz="2400" dirty="0"/>
                <a:t>本館と別館で感染症対応病床</a:t>
              </a:r>
              <a:r>
                <a:rPr lang="en-US" altLang="ja-JP" sz="2400" dirty="0"/>
                <a:t>54</a:t>
              </a:r>
              <a:r>
                <a:rPr lang="ja-JP" altLang="en-US" sz="2400" dirty="0"/>
                <a:t>床を確保</a:t>
              </a:r>
              <a:endParaRPr lang="en-US" altLang="ja-JP" sz="2400" dirty="0"/>
            </a:p>
          </p:txBody>
        </p:sp>
      </p:grpSp>
    </p:spTree>
    <p:extLst>
      <p:ext uri="{BB962C8B-B14F-4D97-AF65-F5344CB8AC3E}">
        <p14:creationId xmlns:p14="http://schemas.microsoft.com/office/powerpoint/2010/main" val="501399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139527" y="981854"/>
            <a:ext cx="11764077" cy="1200329"/>
          </a:xfrm>
          <a:prstGeom prst="rect">
            <a:avLst/>
          </a:prstGeom>
          <a:noFill/>
        </p:spPr>
        <p:txBody>
          <a:bodyPr wrap="square" rtlCol="0">
            <a:spAutoFit/>
          </a:bodyPr>
          <a:lstStyle/>
          <a:p>
            <a:pPr>
              <a:lnSpc>
                <a:spcPct val="150000"/>
              </a:lnSpc>
            </a:pPr>
            <a:r>
              <a:rPr lang="ja-JP" altLang="en-US" sz="2400" dirty="0"/>
              <a:t>・入外ともに精神疾患患者の圏域外流出が多い</a:t>
            </a:r>
            <a:endParaRPr lang="en-US" altLang="ja-JP" sz="2400" dirty="0"/>
          </a:p>
          <a:p>
            <a:pPr>
              <a:lnSpc>
                <a:spcPct val="150000"/>
              </a:lnSpc>
            </a:pPr>
            <a:r>
              <a:rPr lang="ja-JP" altLang="en-US" sz="2400" dirty="0"/>
              <a:t>・</a:t>
            </a:r>
            <a:r>
              <a:rPr lang="ja-JP" altLang="en-US" sz="2400" dirty="0">
                <a:latin typeface="+mn-ea"/>
              </a:rPr>
              <a:t>特に認知症治療病棟入院料などでの圏域外流出が見られる</a:t>
            </a:r>
            <a:endParaRPr lang="en-US" altLang="ja-JP" sz="2400" dirty="0"/>
          </a:p>
        </p:txBody>
      </p:sp>
      <p:sp>
        <p:nvSpPr>
          <p:cNvPr id="2" name="テキスト ボックス 1"/>
          <p:cNvSpPr txBox="1"/>
          <p:nvPr/>
        </p:nvSpPr>
        <p:spPr>
          <a:xfrm>
            <a:off x="152401" y="120525"/>
            <a:ext cx="9582151" cy="646331"/>
          </a:xfrm>
          <a:prstGeom prst="rect">
            <a:avLst/>
          </a:prstGeom>
          <a:noFill/>
        </p:spPr>
        <p:txBody>
          <a:bodyPr wrap="square" rtlCol="0">
            <a:spAutoFit/>
          </a:bodyPr>
          <a:lstStyle/>
          <a:p>
            <a:r>
              <a:rPr lang="ja-JP" altLang="en-US" sz="3600" dirty="0"/>
              <a:t>⑤</a:t>
            </a:r>
            <a:r>
              <a:rPr kumimoji="1" lang="ja-JP" altLang="en-US" sz="3600" b="1" dirty="0"/>
              <a:t>北河内二次医療圏における精神医療の課題</a:t>
            </a:r>
            <a:endParaRPr kumimoji="1" lang="ja-JP" altLang="en-US" sz="1351" b="1" dirty="0"/>
          </a:p>
        </p:txBody>
      </p:sp>
      <p:pic>
        <p:nvPicPr>
          <p:cNvPr id="7" name="図 6"/>
          <p:cNvPicPr>
            <a:picLocks noChangeAspect="1"/>
          </p:cNvPicPr>
          <p:nvPr/>
        </p:nvPicPr>
        <p:blipFill>
          <a:blip r:embed="rId2"/>
          <a:stretch>
            <a:fillRect/>
          </a:stretch>
        </p:blipFill>
        <p:spPr>
          <a:xfrm>
            <a:off x="152401" y="2508685"/>
            <a:ext cx="4186671" cy="3529643"/>
          </a:xfrm>
          <a:prstGeom prst="rect">
            <a:avLst/>
          </a:prstGeom>
        </p:spPr>
      </p:pic>
      <p:pic>
        <p:nvPicPr>
          <p:cNvPr id="10" name="図 9"/>
          <p:cNvPicPr>
            <a:picLocks noChangeAspect="1"/>
          </p:cNvPicPr>
          <p:nvPr/>
        </p:nvPicPr>
        <p:blipFill>
          <a:blip r:embed="rId3"/>
          <a:stretch>
            <a:fillRect/>
          </a:stretch>
        </p:blipFill>
        <p:spPr>
          <a:xfrm>
            <a:off x="4132792" y="2508685"/>
            <a:ext cx="4295648" cy="3554712"/>
          </a:xfrm>
          <a:prstGeom prst="rect">
            <a:avLst/>
          </a:prstGeom>
        </p:spPr>
      </p:pic>
      <p:sp>
        <p:nvSpPr>
          <p:cNvPr id="11" name="角丸四角形 10"/>
          <p:cNvSpPr/>
          <p:nvPr/>
        </p:nvSpPr>
        <p:spPr>
          <a:xfrm>
            <a:off x="2123969" y="2917667"/>
            <a:ext cx="536104" cy="318165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1"/>
          </a:p>
        </p:txBody>
      </p:sp>
      <p:sp>
        <p:nvSpPr>
          <p:cNvPr id="12" name="角丸四角形 11"/>
          <p:cNvSpPr/>
          <p:nvPr/>
        </p:nvSpPr>
        <p:spPr>
          <a:xfrm>
            <a:off x="5912702" y="2928201"/>
            <a:ext cx="471055" cy="317112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1"/>
          </a:p>
        </p:txBody>
      </p:sp>
      <p:pic>
        <p:nvPicPr>
          <p:cNvPr id="4" name="図 3"/>
          <p:cNvPicPr>
            <a:picLocks noChangeAspect="1"/>
          </p:cNvPicPr>
          <p:nvPr/>
        </p:nvPicPr>
        <p:blipFill>
          <a:blip r:embed="rId4"/>
          <a:stretch>
            <a:fillRect/>
          </a:stretch>
        </p:blipFill>
        <p:spPr>
          <a:xfrm>
            <a:off x="8319466" y="2508689"/>
            <a:ext cx="3872537" cy="2714479"/>
          </a:xfrm>
          <a:prstGeom prst="rect">
            <a:avLst/>
          </a:prstGeom>
        </p:spPr>
      </p:pic>
      <p:sp>
        <p:nvSpPr>
          <p:cNvPr id="16" name="角丸四角形 15"/>
          <p:cNvSpPr/>
          <p:nvPr/>
        </p:nvSpPr>
        <p:spPr>
          <a:xfrm>
            <a:off x="8319465" y="4613567"/>
            <a:ext cx="3623155" cy="23552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1"/>
          </a:p>
        </p:txBody>
      </p:sp>
      <p:sp>
        <p:nvSpPr>
          <p:cNvPr id="17" name="正方形/長方形 16"/>
          <p:cNvSpPr/>
          <p:nvPr/>
        </p:nvSpPr>
        <p:spPr>
          <a:xfrm>
            <a:off x="9249998" y="6038331"/>
            <a:ext cx="2692623" cy="307777"/>
          </a:xfrm>
          <a:prstGeom prst="rect">
            <a:avLst/>
          </a:prstGeom>
        </p:spPr>
        <p:txBody>
          <a:bodyPr wrap="square">
            <a:spAutoFit/>
          </a:bodyPr>
          <a:lstStyle/>
          <a:p>
            <a:r>
              <a:rPr lang="ja-JP" altLang="en-US" sz="1400" dirty="0">
                <a:solidFill>
                  <a:schemeClr val="tx1">
                    <a:lumMod val="75000"/>
                    <a:lumOff val="25000"/>
                  </a:schemeClr>
                </a:solidFill>
              </a:rPr>
              <a:t>（出典）大阪府医療計画</a:t>
            </a:r>
            <a:endParaRPr lang="en-US" altLang="ja-JP" sz="1400" dirty="0">
              <a:solidFill>
                <a:schemeClr val="tx1">
                  <a:lumMod val="75000"/>
                  <a:lumOff val="25000"/>
                </a:schemeClr>
              </a:solidFill>
            </a:endParaRPr>
          </a:p>
        </p:txBody>
      </p:sp>
      <p:sp>
        <p:nvSpPr>
          <p:cNvPr id="6" name="スライド番号プレースホルダー 5"/>
          <p:cNvSpPr>
            <a:spLocks noGrp="1"/>
          </p:cNvSpPr>
          <p:nvPr>
            <p:ph type="sldNum" sz="quarter" idx="12"/>
          </p:nvPr>
        </p:nvSpPr>
        <p:spPr/>
        <p:txBody>
          <a:bodyPr/>
          <a:lstStyle/>
          <a:p>
            <a:fld id="{D9AEBA0E-63EF-4ACE-AD73-BC5A9248F962}" type="slidenum">
              <a:rPr kumimoji="1" lang="ja-JP" altLang="en-US" smtClean="0"/>
              <a:t>12</a:t>
            </a:fld>
            <a:endParaRPr kumimoji="1" lang="ja-JP" altLang="en-US"/>
          </a:p>
        </p:txBody>
      </p:sp>
    </p:spTree>
    <p:extLst>
      <p:ext uri="{BB962C8B-B14F-4D97-AF65-F5344CB8AC3E}">
        <p14:creationId xmlns:p14="http://schemas.microsoft.com/office/powerpoint/2010/main" val="343154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66255" y="143669"/>
            <a:ext cx="6802584" cy="646331"/>
          </a:xfrm>
          <a:prstGeom prst="rect">
            <a:avLst/>
          </a:prstGeom>
          <a:noFill/>
        </p:spPr>
        <p:txBody>
          <a:bodyPr wrap="square" rtlCol="0" anchor="ctr">
            <a:spAutoFit/>
          </a:bodyPr>
          <a:lstStyle/>
          <a:p>
            <a:r>
              <a:rPr kumimoji="1" lang="ja-JP" altLang="en-US" sz="3600" dirty="0"/>
              <a:t>⑥</a:t>
            </a:r>
            <a:r>
              <a:rPr kumimoji="1" lang="ja-JP" altLang="en-US" sz="3600" b="1" dirty="0"/>
              <a:t>関西記念病院の今後の役割</a:t>
            </a:r>
          </a:p>
        </p:txBody>
      </p:sp>
      <p:sp>
        <p:nvSpPr>
          <p:cNvPr id="15" name="テキスト ボックス 14"/>
          <p:cNvSpPr txBox="1"/>
          <p:nvPr/>
        </p:nvSpPr>
        <p:spPr>
          <a:xfrm>
            <a:off x="152400" y="689705"/>
            <a:ext cx="11873347" cy="4585871"/>
          </a:xfrm>
          <a:prstGeom prst="rect">
            <a:avLst/>
          </a:prstGeom>
          <a:noFill/>
        </p:spPr>
        <p:txBody>
          <a:bodyPr wrap="square" rtlCol="0">
            <a:spAutoFit/>
          </a:bodyPr>
          <a:lstStyle/>
          <a:p>
            <a:pPr marL="457178" indent="-457178">
              <a:lnSpc>
                <a:spcPct val="150000"/>
              </a:lnSpc>
              <a:buFont typeface="Wingdings" panose="05000000000000000000" pitchFamily="2" charset="2"/>
              <a:buChar char="n"/>
            </a:pPr>
            <a:r>
              <a:rPr lang="ja-JP" altLang="en-US" sz="2800" u="sng" dirty="0"/>
              <a:t>認知症治療の充実・強化</a:t>
            </a:r>
            <a:endParaRPr lang="en-US" altLang="ja-JP" sz="2800" u="sng" dirty="0"/>
          </a:p>
          <a:p>
            <a:pPr marL="803235" indent="-179380"/>
            <a:r>
              <a:rPr lang="en-US" altLang="ja-JP" sz="2400" dirty="0"/>
              <a:t>R2</a:t>
            </a:r>
            <a:r>
              <a:rPr lang="ja-JP" altLang="en-US" sz="2400" dirty="0"/>
              <a:t>年新設の認知症治療病棟を活用しつつ、認知症治療を充実</a:t>
            </a:r>
            <a:endParaRPr lang="en-US" altLang="ja-JP" sz="2400" dirty="0"/>
          </a:p>
          <a:p>
            <a:pPr marL="803235" indent="-179380"/>
            <a:r>
              <a:rPr lang="ja-JP" altLang="en-US" sz="2400" dirty="0"/>
              <a:t>　（</a:t>
            </a:r>
            <a:r>
              <a:rPr lang="ja-JP" altLang="en-US" sz="2400" dirty="0">
                <a:latin typeface="+mn-ea"/>
              </a:rPr>
              <a:t>生活機能回復訓練、作業・運動療法等の手厚い治療やケアの提供）</a:t>
            </a:r>
            <a:endParaRPr lang="en-US" altLang="ja-JP" sz="2400" dirty="0">
              <a:latin typeface="+mn-ea"/>
            </a:endParaRPr>
          </a:p>
          <a:p>
            <a:pPr marL="803235" indent="-179380"/>
            <a:r>
              <a:rPr lang="ja-JP" altLang="en-US" sz="2400" dirty="0"/>
              <a:t>同一法人が運営する関西サナトリウム（泉佐野市・</a:t>
            </a:r>
            <a:r>
              <a:rPr lang="en-US" altLang="ja-JP" sz="2400" dirty="0"/>
              <a:t>192</a:t>
            </a:r>
            <a:r>
              <a:rPr lang="ja-JP" altLang="en-US" sz="2400" dirty="0"/>
              <a:t>床）から</a:t>
            </a:r>
            <a:r>
              <a:rPr lang="en-US" altLang="ja-JP" sz="2400" dirty="0"/>
              <a:t> </a:t>
            </a:r>
            <a:r>
              <a:rPr lang="ja-JP" altLang="en-US" sz="2400" dirty="0"/>
              <a:t>、関西記念病院</a:t>
            </a:r>
            <a:endParaRPr lang="en-US" altLang="ja-JP" sz="2400" dirty="0"/>
          </a:p>
          <a:p>
            <a:pPr marL="803235" indent="-179380"/>
            <a:r>
              <a:rPr lang="ja-JP" altLang="en-US" sz="2400" dirty="0"/>
              <a:t>への病床移管等を検討</a:t>
            </a:r>
            <a:endParaRPr lang="en-US" altLang="ja-JP" sz="2400" dirty="0"/>
          </a:p>
          <a:p>
            <a:pPr marL="457178" indent="-457178">
              <a:lnSpc>
                <a:spcPct val="150000"/>
              </a:lnSpc>
              <a:buFont typeface="Wingdings" panose="05000000000000000000" pitchFamily="2" charset="2"/>
              <a:buChar char="n"/>
            </a:pPr>
            <a:r>
              <a:rPr lang="ja-JP" altLang="en-US" sz="2800" u="sng" dirty="0"/>
              <a:t>精神科救急医療での役割拡大</a:t>
            </a:r>
            <a:endParaRPr lang="en-US" altLang="ja-JP" sz="2800" u="sng" dirty="0"/>
          </a:p>
          <a:p>
            <a:pPr marL="803235" indent="-179380"/>
            <a:r>
              <a:rPr lang="en-US" altLang="ja-JP" sz="2400" dirty="0"/>
              <a:t>	</a:t>
            </a:r>
            <a:r>
              <a:rPr lang="ja-JP" altLang="en-US" sz="2400" dirty="0"/>
              <a:t>精神科急性期治療病棟の再開準備を検討</a:t>
            </a:r>
            <a:endParaRPr lang="en-US" altLang="ja-JP" sz="2400" dirty="0"/>
          </a:p>
          <a:p>
            <a:pPr marL="457178" indent="-457178">
              <a:lnSpc>
                <a:spcPct val="150000"/>
              </a:lnSpc>
              <a:buFont typeface="Wingdings" panose="05000000000000000000" pitchFamily="2" charset="2"/>
              <a:buChar char="n"/>
            </a:pPr>
            <a:r>
              <a:rPr lang="ja-JP" altLang="en-US" sz="2800" u="sng" dirty="0"/>
              <a:t>臨床実習等教育研修の更なる充実と強化</a:t>
            </a:r>
            <a:endParaRPr lang="en-US" altLang="ja-JP" sz="3200" u="sng" dirty="0"/>
          </a:p>
          <a:p>
            <a:pPr marL="803235" indent="-179380"/>
            <a:r>
              <a:rPr lang="en-US" altLang="ja-JP" sz="2400" dirty="0"/>
              <a:t>   </a:t>
            </a:r>
            <a:r>
              <a:rPr lang="ja-JP" altLang="en-US" sz="2400" dirty="0"/>
              <a:t>新たに臨床研修協力施設（将来的には臨床研修病院）としての役割</a:t>
            </a:r>
            <a:endParaRPr lang="en-US" altLang="ja-JP" sz="2400" dirty="0"/>
          </a:p>
          <a:p>
            <a:pPr marL="803235" indent="-179380"/>
            <a:endParaRPr lang="ja-JP" altLang="en-US" sz="2200" dirty="0"/>
          </a:p>
        </p:txBody>
      </p:sp>
      <p:sp>
        <p:nvSpPr>
          <p:cNvPr id="8" name="テキスト ボックス 7"/>
          <p:cNvSpPr txBox="1"/>
          <p:nvPr/>
        </p:nvSpPr>
        <p:spPr>
          <a:xfrm>
            <a:off x="3169851" y="5852295"/>
            <a:ext cx="5694220" cy="461665"/>
          </a:xfrm>
          <a:prstGeom prst="rect">
            <a:avLst/>
          </a:prstGeom>
          <a:solidFill>
            <a:schemeClr val="tx2">
              <a:lumMod val="20000"/>
              <a:lumOff val="80000"/>
            </a:schemeClr>
          </a:solidFill>
          <a:ln w="28575">
            <a:solidFill>
              <a:srgbClr val="002060"/>
            </a:solidFill>
          </a:ln>
        </p:spPr>
        <p:txBody>
          <a:bodyPr wrap="square" rtlCol="0">
            <a:spAutoFit/>
          </a:bodyPr>
          <a:lstStyle/>
          <a:p>
            <a:pPr algn="ctr"/>
            <a:r>
              <a:rPr lang="ja-JP" altLang="en-US" sz="2400" dirty="0">
                <a:solidFill>
                  <a:srgbClr val="FF0000"/>
                </a:solidFill>
              </a:rPr>
              <a:t>精神疾患患者の圏域外流出の抑制</a:t>
            </a:r>
            <a:endParaRPr lang="en-US" altLang="ja-JP" sz="2400" dirty="0">
              <a:solidFill>
                <a:srgbClr val="FF0000"/>
              </a:solidFill>
            </a:endParaRPr>
          </a:p>
        </p:txBody>
      </p:sp>
      <p:sp>
        <p:nvSpPr>
          <p:cNvPr id="5" name="スライド番号プレースホルダー 4"/>
          <p:cNvSpPr>
            <a:spLocks noGrp="1"/>
          </p:cNvSpPr>
          <p:nvPr>
            <p:ph type="sldNum" sz="quarter" idx="12"/>
          </p:nvPr>
        </p:nvSpPr>
        <p:spPr/>
        <p:txBody>
          <a:bodyPr/>
          <a:lstStyle/>
          <a:p>
            <a:fld id="{D9AEBA0E-63EF-4ACE-AD73-BC5A9248F962}" type="slidenum">
              <a:rPr kumimoji="1" lang="ja-JP" altLang="en-US" smtClean="0"/>
              <a:t>13</a:t>
            </a:fld>
            <a:endParaRPr kumimoji="1" lang="ja-JP" altLang="en-US"/>
          </a:p>
        </p:txBody>
      </p:sp>
      <p:sp>
        <p:nvSpPr>
          <p:cNvPr id="7" name="下矢印 6"/>
          <p:cNvSpPr/>
          <p:nvPr/>
        </p:nvSpPr>
        <p:spPr>
          <a:xfrm>
            <a:off x="5233556" y="5026113"/>
            <a:ext cx="1711037" cy="646331"/>
          </a:xfrm>
          <a:prstGeom prst="downArrow">
            <a:avLst>
              <a:gd name="adj1" fmla="val 50000"/>
              <a:gd name="adj2" fmla="val 67170"/>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1">
              <a:solidFill>
                <a:schemeClr val="tx1"/>
              </a:solidFill>
            </a:endParaRPr>
          </a:p>
        </p:txBody>
      </p:sp>
    </p:spTree>
    <p:extLst>
      <p:ext uri="{BB962C8B-B14F-4D97-AF65-F5344CB8AC3E}">
        <p14:creationId xmlns:p14="http://schemas.microsoft.com/office/powerpoint/2010/main" val="4073073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31C87B3-186C-03CD-3DED-D7C553D47F03}"/>
              </a:ext>
            </a:extLst>
          </p:cNvPr>
          <p:cNvSpPr>
            <a:spLocks noGrp="1"/>
          </p:cNvSpPr>
          <p:nvPr>
            <p:ph type="sldNum" sz="quarter" idx="12"/>
          </p:nvPr>
        </p:nvSpPr>
        <p:spPr/>
        <p:txBody>
          <a:bodyPr/>
          <a:lstStyle/>
          <a:p>
            <a:fld id="{D9AEBA0E-63EF-4ACE-AD73-BC5A9248F962}" type="slidenum">
              <a:rPr kumimoji="1" lang="ja-JP" altLang="en-US" smtClean="0"/>
              <a:pPr/>
              <a:t>14</a:t>
            </a:fld>
            <a:endParaRPr kumimoji="1" lang="ja-JP" altLang="en-US"/>
          </a:p>
        </p:txBody>
      </p:sp>
      <p:sp>
        <p:nvSpPr>
          <p:cNvPr id="8" name="矢印: 下 7">
            <a:extLst>
              <a:ext uri="{FF2B5EF4-FFF2-40B4-BE49-F238E27FC236}">
                <a16:creationId xmlns:a16="http://schemas.microsoft.com/office/drawing/2014/main" id="{EBE412E7-2925-9013-CD31-2C7EE8800B39}"/>
              </a:ext>
            </a:extLst>
          </p:cNvPr>
          <p:cNvSpPr/>
          <p:nvPr/>
        </p:nvSpPr>
        <p:spPr>
          <a:xfrm>
            <a:off x="5325533" y="1798267"/>
            <a:ext cx="922867" cy="1016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1"/>
          </a:p>
        </p:txBody>
      </p:sp>
      <p:sp>
        <p:nvSpPr>
          <p:cNvPr id="9" name="コンテンツ プレースホルダー 6">
            <a:extLst>
              <a:ext uri="{FF2B5EF4-FFF2-40B4-BE49-F238E27FC236}">
                <a16:creationId xmlns:a16="http://schemas.microsoft.com/office/drawing/2014/main" id="{C21EBE5C-46DF-9FC2-60D9-FE6C10D5DC51}"/>
              </a:ext>
            </a:extLst>
          </p:cNvPr>
          <p:cNvSpPr txBox="1">
            <a:spLocks/>
          </p:cNvSpPr>
          <p:nvPr/>
        </p:nvSpPr>
        <p:spPr>
          <a:xfrm>
            <a:off x="1595721" y="2899138"/>
            <a:ext cx="8277161" cy="2461759"/>
          </a:xfrm>
          <a:prstGeom prst="rect">
            <a:avLst/>
          </a:prstGeom>
          <a:ln w="15875">
            <a:solidFill>
              <a:schemeClr val="tx1"/>
            </a:solidFill>
          </a:ln>
        </p:spPr>
        <p:txBody>
          <a:bodyPr vert="horz" lIns="0" tIns="45720" rIns="0" bIns="45720" rtlCol="0" anchor="b">
            <a:noAutofit/>
          </a:bodyPr>
          <a:lstStyle>
            <a:lvl1pPr marL="91438" indent="-91438" algn="l" defTabSz="914377"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38" indent="-182875" algn="l" defTabSz="914377"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14" indent="-182875" algn="l" defTabSz="914377"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789" indent="-182875" algn="l" defTabSz="914377"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65" indent="-182875" algn="l" defTabSz="914377"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indent="0">
              <a:buNone/>
            </a:pPr>
            <a:r>
              <a:rPr lang="ja-JP" altLang="en-US" sz="3600" dirty="0">
                <a:solidFill>
                  <a:schemeClr val="tx1"/>
                </a:solidFill>
                <a:latin typeface="+mj-ea"/>
                <a:ea typeface="+mj-ea"/>
              </a:rPr>
              <a:t> </a:t>
            </a:r>
            <a:endParaRPr lang="en-US" altLang="ja-JP" sz="3600" dirty="0">
              <a:solidFill>
                <a:schemeClr val="tx1"/>
              </a:solidFill>
              <a:latin typeface="+mj-ea"/>
              <a:ea typeface="+mj-ea"/>
            </a:endParaRPr>
          </a:p>
          <a:p>
            <a:pPr marL="0" indent="0">
              <a:buNone/>
            </a:pPr>
            <a:endParaRPr lang="en-US" altLang="ja-JP" sz="3600" dirty="0">
              <a:solidFill>
                <a:schemeClr val="tx1"/>
              </a:solidFill>
              <a:latin typeface="+mj-ea"/>
              <a:ea typeface="+mj-ea"/>
            </a:endParaRPr>
          </a:p>
          <a:p>
            <a:pPr marL="0" indent="0">
              <a:buNone/>
            </a:pPr>
            <a:endParaRPr lang="en-US" altLang="ja-JP" sz="3600" dirty="0">
              <a:solidFill>
                <a:schemeClr val="tx1"/>
              </a:solidFill>
              <a:latin typeface="+mj-ea"/>
              <a:ea typeface="+mj-ea"/>
            </a:endParaRPr>
          </a:p>
          <a:p>
            <a:pPr marL="0" indent="0">
              <a:buNone/>
            </a:pPr>
            <a:r>
              <a:rPr lang="ja-JP" altLang="en-US" sz="3600" dirty="0">
                <a:solidFill>
                  <a:schemeClr val="tx1"/>
                </a:solidFill>
                <a:latin typeface="+mj-ea"/>
                <a:ea typeface="+mj-ea"/>
              </a:rPr>
              <a:t> 北河内二次医療圏の医療課題を解決</a:t>
            </a:r>
            <a:endParaRPr lang="en-US" altLang="ja-JP" sz="3600" dirty="0">
              <a:solidFill>
                <a:schemeClr val="tx1"/>
              </a:solidFill>
              <a:latin typeface="+mj-ea"/>
              <a:ea typeface="+mj-ea"/>
            </a:endParaRPr>
          </a:p>
          <a:p>
            <a:pPr marL="201158" lvl="1" indent="0">
              <a:buNone/>
            </a:pPr>
            <a:r>
              <a:rPr lang="ja-JP" altLang="en-US" sz="3400" dirty="0">
                <a:solidFill>
                  <a:schemeClr val="tx1"/>
                </a:solidFill>
                <a:latin typeface="+mj-ea"/>
                <a:ea typeface="+mj-ea"/>
              </a:rPr>
              <a:t>〇 感染症病床の圏域北東部での不足</a:t>
            </a:r>
            <a:endParaRPr lang="en-US" altLang="ja-JP" sz="3400" dirty="0">
              <a:solidFill>
                <a:schemeClr val="tx1"/>
              </a:solidFill>
              <a:latin typeface="+mj-ea"/>
              <a:ea typeface="+mj-ea"/>
            </a:endParaRPr>
          </a:p>
          <a:p>
            <a:pPr marL="201158" lvl="1" indent="0">
              <a:buNone/>
            </a:pPr>
            <a:r>
              <a:rPr lang="ja-JP" altLang="en-US" sz="3400" dirty="0">
                <a:solidFill>
                  <a:schemeClr val="tx1"/>
                </a:solidFill>
                <a:latin typeface="+mj-ea"/>
                <a:ea typeface="+mj-ea"/>
              </a:rPr>
              <a:t>〇 高度急性期医療を支える病床の不足</a:t>
            </a:r>
            <a:endParaRPr lang="en-US" altLang="ja-JP" sz="3400" dirty="0">
              <a:solidFill>
                <a:schemeClr val="tx1"/>
              </a:solidFill>
              <a:latin typeface="+mj-ea"/>
              <a:ea typeface="+mj-ea"/>
            </a:endParaRPr>
          </a:p>
          <a:p>
            <a:pPr marL="201158" lvl="1" indent="0">
              <a:buNone/>
            </a:pPr>
            <a:r>
              <a:rPr lang="ja-JP" altLang="en-US" sz="3400" dirty="0">
                <a:solidFill>
                  <a:schemeClr val="tx1"/>
                </a:solidFill>
                <a:latin typeface="+mj-ea"/>
                <a:ea typeface="+mj-ea"/>
              </a:rPr>
              <a:t>〇 </a:t>
            </a:r>
            <a:r>
              <a:rPr lang="ja-JP" altLang="en-US" sz="3400" dirty="0">
                <a:solidFill>
                  <a:schemeClr val="tx1"/>
                </a:solidFill>
                <a:latin typeface="+mj-ea"/>
              </a:rPr>
              <a:t>精神疾患患者の圏域外流出</a:t>
            </a:r>
            <a:endParaRPr lang="en-US" altLang="ja-JP" sz="3400" dirty="0">
              <a:solidFill>
                <a:schemeClr val="tx1"/>
              </a:solidFill>
              <a:latin typeface="+mj-ea"/>
              <a:ea typeface="+mj-ea"/>
            </a:endParaRPr>
          </a:p>
        </p:txBody>
      </p:sp>
      <p:sp>
        <p:nvSpPr>
          <p:cNvPr id="3" name="正方形/長方形 2">
            <a:extLst>
              <a:ext uri="{FF2B5EF4-FFF2-40B4-BE49-F238E27FC236}">
                <a16:creationId xmlns:a16="http://schemas.microsoft.com/office/drawing/2014/main" id="{812B50AA-62DA-4322-862B-04924E89AE11}"/>
              </a:ext>
            </a:extLst>
          </p:cNvPr>
          <p:cNvSpPr/>
          <p:nvPr/>
        </p:nvSpPr>
        <p:spPr>
          <a:xfrm>
            <a:off x="813083" y="735106"/>
            <a:ext cx="9947767" cy="8462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000" dirty="0">
                <a:solidFill>
                  <a:schemeClr val="tx1"/>
                </a:solidFill>
              </a:rPr>
              <a:t>地域医療連携推進法人内での病床融通（移転）</a:t>
            </a:r>
          </a:p>
        </p:txBody>
      </p:sp>
      <p:sp>
        <p:nvSpPr>
          <p:cNvPr id="6" name="コンテンツ プレースホルダー 6">
            <a:extLst>
              <a:ext uri="{FF2B5EF4-FFF2-40B4-BE49-F238E27FC236}">
                <a16:creationId xmlns:a16="http://schemas.microsoft.com/office/drawing/2014/main" id="{F15A8E46-E26F-4F72-85E8-880B126CE0A5}"/>
              </a:ext>
            </a:extLst>
          </p:cNvPr>
          <p:cNvSpPr txBox="1">
            <a:spLocks/>
          </p:cNvSpPr>
          <p:nvPr/>
        </p:nvSpPr>
        <p:spPr>
          <a:xfrm>
            <a:off x="1926289" y="5577189"/>
            <a:ext cx="8644220" cy="808719"/>
          </a:xfrm>
          <a:prstGeom prst="rect">
            <a:avLst/>
          </a:prstGeom>
          <a:ln w="15875">
            <a:noFill/>
          </a:ln>
        </p:spPr>
        <p:txBody>
          <a:bodyPr vert="horz" lIns="0" tIns="45720" rIns="0" bIns="45720" rtlCol="0" anchor="b">
            <a:noAutofit/>
          </a:bodyPr>
          <a:lstStyle>
            <a:lvl1pPr marL="91438" indent="-91438" algn="l" defTabSz="914377"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38" indent="-182875" algn="l" defTabSz="914377"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14" indent="-182875" algn="l" defTabSz="914377"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789" indent="-182875" algn="l" defTabSz="914377"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65" indent="-182875" algn="l" defTabSz="914377"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201158" lvl="1" indent="0">
              <a:buNone/>
            </a:pPr>
            <a:endParaRPr lang="ja-JP" altLang="en-US" sz="3400" dirty="0">
              <a:solidFill>
                <a:schemeClr val="tx1"/>
              </a:solidFill>
            </a:endParaRPr>
          </a:p>
        </p:txBody>
      </p:sp>
    </p:spTree>
    <p:extLst>
      <p:ext uri="{BB962C8B-B14F-4D97-AF65-F5344CB8AC3E}">
        <p14:creationId xmlns:p14="http://schemas.microsoft.com/office/powerpoint/2010/main" val="1306802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568037" y="1731820"/>
            <a:ext cx="10875819" cy="2978729"/>
          </a:xfrm>
          <a:prstGeom prst="rect">
            <a:avLst/>
          </a:prstGeom>
        </p:spPr>
        <p:txBody>
          <a:bodyPr anchor="ctr">
            <a:normAutofit fontScale="97500"/>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lnSpc>
                <a:spcPct val="150000"/>
              </a:lnSpc>
            </a:pPr>
            <a:r>
              <a:rPr lang="en-US" altLang="ja-JP" sz="6000" dirty="0">
                <a:solidFill>
                  <a:schemeClr val="tx1"/>
                </a:solidFill>
              </a:rPr>
              <a:t>1. </a:t>
            </a:r>
            <a:r>
              <a:rPr lang="ja-JP" altLang="en-US" sz="6000" dirty="0">
                <a:solidFill>
                  <a:schemeClr val="tx1"/>
                </a:solidFill>
              </a:rPr>
              <a:t>北河内二次医療圏の医療課題</a:t>
            </a:r>
          </a:p>
        </p:txBody>
      </p:sp>
      <p:sp>
        <p:nvSpPr>
          <p:cNvPr id="4" name="スライド番号プレースホルダー 3"/>
          <p:cNvSpPr>
            <a:spLocks noGrp="1"/>
          </p:cNvSpPr>
          <p:nvPr>
            <p:ph type="sldNum" sz="quarter" idx="12"/>
          </p:nvPr>
        </p:nvSpPr>
        <p:spPr/>
        <p:txBody>
          <a:bodyPr/>
          <a:lstStyle/>
          <a:p>
            <a:fld id="{D9AEBA0E-63EF-4ACE-AD73-BC5A9248F962}" type="slidenum">
              <a:rPr kumimoji="1" lang="ja-JP" altLang="en-US" smtClean="0"/>
              <a:t>2</a:t>
            </a:fld>
            <a:endParaRPr kumimoji="1" lang="ja-JP" altLang="en-US"/>
          </a:p>
        </p:txBody>
      </p:sp>
    </p:spTree>
    <p:extLst>
      <p:ext uri="{BB962C8B-B14F-4D97-AF65-F5344CB8AC3E}">
        <p14:creationId xmlns:p14="http://schemas.microsoft.com/office/powerpoint/2010/main" val="808489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152395" y="907322"/>
            <a:ext cx="3021156" cy="3272956"/>
          </a:xfrm>
          <a:prstGeom prst="rect">
            <a:avLst/>
          </a:prstGeom>
        </p:spPr>
      </p:pic>
      <p:sp>
        <p:nvSpPr>
          <p:cNvPr id="2" name="テキスト ボックス 1"/>
          <p:cNvSpPr txBox="1"/>
          <p:nvPr/>
        </p:nvSpPr>
        <p:spPr>
          <a:xfrm>
            <a:off x="152396" y="70878"/>
            <a:ext cx="9518075" cy="646331"/>
          </a:xfrm>
          <a:prstGeom prst="rect">
            <a:avLst/>
          </a:prstGeom>
          <a:noFill/>
        </p:spPr>
        <p:txBody>
          <a:bodyPr wrap="square" rtlCol="0">
            <a:spAutoFit/>
          </a:bodyPr>
          <a:lstStyle/>
          <a:p>
            <a:r>
              <a:rPr lang="ja-JP" altLang="en-US" sz="3600" dirty="0"/>
              <a:t>課題①</a:t>
            </a:r>
            <a:r>
              <a:rPr kumimoji="1" lang="en-US" altLang="ja-JP" sz="3200" dirty="0"/>
              <a:t>―</a:t>
            </a:r>
            <a:r>
              <a:rPr kumimoji="1" lang="ja-JP" altLang="en-US" sz="3200" b="1" dirty="0"/>
              <a:t>感染症対応病床の不足と地域偏在</a:t>
            </a:r>
          </a:p>
        </p:txBody>
      </p:sp>
      <p:sp>
        <p:nvSpPr>
          <p:cNvPr id="3" name="テキスト ボックス 2"/>
          <p:cNvSpPr txBox="1"/>
          <p:nvPr/>
        </p:nvSpPr>
        <p:spPr>
          <a:xfrm>
            <a:off x="152397" y="637349"/>
            <a:ext cx="8638847" cy="461665"/>
          </a:xfrm>
          <a:prstGeom prst="rect">
            <a:avLst/>
          </a:prstGeom>
          <a:noFill/>
        </p:spPr>
        <p:txBody>
          <a:bodyPr wrap="square" rtlCol="0">
            <a:spAutoFit/>
          </a:bodyPr>
          <a:lstStyle/>
          <a:p>
            <a:pPr marL="457178" indent="-457178">
              <a:buFont typeface="Wingdings" panose="05000000000000000000" pitchFamily="2" charset="2"/>
              <a:buChar char="n"/>
            </a:pPr>
            <a:r>
              <a:rPr lang="ja-JP" altLang="en-US" sz="2400" dirty="0"/>
              <a:t>新型コロナウイルス感染症の対応状況</a:t>
            </a:r>
            <a:endParaRPr lang="en-US" altLang="ja-JP" sz="2400" dirty="0"/>
          </a:p>
        </p:txBody>
      </p:sp>
      <p:sp>
        <p:nvSpPr>
          <p:cNvPr id="12" name="正方形/長方形 11"/>
          <p:cNvSpPr/>
          <p:nvPr/>
        </p:nvSpPr>
        <p:spPr>
          <a:xfrm>
            <a:off x="7855290" y="586398"/>
            <a:ext cx="4336711" cy="523220"/>
          </a:xfrm>
          <a:prstGeom prst="rect">
            <a:avLst/>
          </a:prstGeom>
        </p:spPr>
        <p:txBody>
          <a:bodyPr wrap="square">
            <a:spAutoFit/>
          </a:bodyPr>
          <a:lstStyle/>
          <a:p>
            <a:r>
              <a:rPr lang="en-US" altLang="ja-JP" sz="1400" dirty="0">
                <a:solidFill>
                  <a:schemeClr val="tx1">
                    <a:lumMod val="75000"/>
                    <a:lumOff val="25000"/>
                  </a:schemeClr>
                </a:solidFill>
              </a:rPr>
              <a:t>※</a:t>
            </a:r>
            <a:r>
              <a:rPr lang="ja-JP" altLang="en-US" sz="1400" dirty="0">
                <a:solidFill>
                  <a:schemeClr val="tx1">
                    <a:lumMod val="75000"/>
                    <a:lumOff val="25000"/>
                  </a:schemeClr>
                </a:solidFill>
              </a:rPr>
              <a:t>大阪府コロナ関連資料、各市</a:t>
            </a:r>
            <a:r>
              <a:rPr lang="en-US" altLang="ja-JP" sz="1400" dirty="0">
                <a:solidFill>
                  <a:schemeClr val="tx1">
                    <a:lumMod val="75000"/>
                    <a:lumOff val="25000"/>
                  </a:schemeClr>
                </a:solidFill>
              </a:rPr>
              <a:t>HP</a:t>
            </a:r>
            <a:r>
              <a:rPr lang="ja-JP" altLang="en-US" sz="1400" dirty="0">
                <a:solidFill>
                  <a:schemeClr val="tx1">
                    <a:lumMod val="75000"/>
                    <a:lumOff val="25000"/>
                  </a:schemeClr>
                </a:solidFill>
              </a:rPr>
              <a:t>などを参照</a:t>
            </a:r>
            <a:endParaRPr lang="en-US" altLang="ja-JP" sz="1400" dirty="0">
              <a:solidFill>
                <a:schemeClr val="tx1">
                  <a:lumMod val="75000"/>
                  <a:lumOff val="25000"/>
                </a:schemeClr>
              </a:solidFill>
            </a:endParaRPr>
          </a:p>
          <a:p>
            <a:r>
              <a:rPr lang="ja-JP" altLang="en-US" sz="1400" dirty="0">
                <a:solidFill>
                  <a:schemeClr val="tx1">
                    <a:lumMod val="75000"/>
                    <a:lumOff val="25000"/>
                  </a:schemeClr>
                </a:solidFill>
              </a:rPr>
              <a:t>　</a:t>
            </a:r>
            <a:r>
              <a:rPr lang="ja-JP" altLang="en-US" sz="1400">
                <a:solidFill>
                  <a:schemeClr val="tx1">
                    <a:lumMod val="75000"/>
                    <a:lumOff val="25000"/>
                  </a:schemeClr>
                </a:solidFill>
              </a:rPr>
              <a:t>　　重症</a:t>
            </a:r>
            <a:r>
              <a:rPr lang="ja-JP" altLang="en-US" sz="1400" dirty="0">
                <a:solidFill>
                  <a:schemeClr val="tx1">
                    <a:lumMod val="75000"/>
                    <a:lumOff val="25000"/>
                  </a:schemeClr>
                </a:solidFill>
              </a:rPr>
              <a:t>病床最大運用時の数値（</a:t>
            </a:r>
            <a:r>
              <a:rPr lang="en-US" altLang="ja-JP" sz="1400" dirty="0">
                <a:solidFill>
                  <a:schemeClr val="tx1">
                    <a:lumMod val="75000"/>
                    <a:lumOff val="25000"/>
                  </a:schemeClr>
                </a:solidFill>
              </a:rPr>
              <a:t>11</a:t>
            </a:r>
            <a:r>
              <a:rPr lang="ja-JP" altLang="en-US" sz="1400" dirty="0">
                <a:solidFill>
                  <a:schemeClr val="tx1">
                    <a:lumMod val="75000"/>
                    <a:lumOff val="25000"/>
                  </a:schemeClr>
                </a:solidFill>
              </a:rPr>
              <a:t>月</a:t>
            </a:r>
            <a:r>
              <a:rPr lang="en-US" altLang="ja-JP" sz="1400" dirty="0">
                <a:solidFill>
                  <a:schemeClr val="tx1">
                    <a:lumMod val="75000"/>
                    <a:lumOff val="25000"/>
                  </a:schemeClr>
                </a:solidFill>
              </a:rPr>
              <a:t>7</a:t>
            </a:r>
            <a:r>
              <a:rPr lang="ja-JP" altLang="en-US" sz="1400" dirty="0">
                <a:solidFill>
                  <a:schemeClr val="tx1">
                    <a:lumMod val="75000"/>
                    <a:lumOff val="25000"/>
                  </a:schemeClr>
                </a:solidFill>
              </a:rPr>
              <a:t>日現在）</a:t>
            </a:r>
          </a:p>
        </p:txBody>
      </p:sp>
      <p:sp>
        <p:nvSpPr>
          <p:cNvPr id="9" name="テキスト ボックス 8"/>
          <p:cNvSpPr txBox="1"/>
          <p:nvPr/>
        </p:nvSpPr>
        <p:spPr>
          <a:xfrm>
            <a:off x="277091" y="5594980"/>
            <a:ext cx="10073919" cy="769441"/>
          </a:xfrm>
          <a:prstGeom prst="rect">
            <a:avLst/>
          </a:prstGeom>
          <a:noFill/>
        </p:spPr>
        <p:txBody>
          <a:bodyPr wrap="square" rtlCol="0">
            <a:spAutoFit/>
          </a:bodyPr>
          <a:lstStyle/>
          <a:p>
            <a:r>
              <a:rPr lang="ja-JP" altLang="en-US" sz="2200" dirty="0">
                <a:solidFill>
                  <a:srgbClr val="FF0000"/>
                </a:solidFill>
              </a:rPr>
              <a:t>⇒病床は守口市、大東市等の圏域南西部に集中</a:t>
            </a:r>
            <a:endParaRPr lang="en-US" altLang="ja-JP" sz="2200" dirty="0">
              <a:solidFill>
                <a:srgbClr val="FF0000"/>
              </a:solidFill>
            </a:endParaRPr>
          </a:p>
          <a:p>
            <a:r>
              <a:rPr lang="ja-JP" altLang="en-US" sz="2200" dirty="0">
                <a:solidFill>
                  <a:srgbClr val="FF0000"/>
                </a:solidFill>
              </a:rPr>
              <a:t>　枚方市など圏域北東部において感染症病床が少なく、特に重症病床が少ない</a:t>
            </a:r>
            <a:endParaRPr lang="en-US" altLang="ja-JP" sz="2200" dirty="0">
              <a:solidFill>
                <a:srgbClr val="FF0000"/>
              </a:solidFill>
            </a:endParaRPr>
          </a:p>
        </p:txBody>
      </p:sp>
      <p:sp>
        <p:nvSpPr>
          <p:cNvPr id="5" name="円弧 4"/>
          <p:cNvSpPr/>
          <p:nvPr/>
        </p:nvSpPr>
        <p:spPr>
          <a:xfrm rot="8718027">
            <a:off x="608685" y="1832005"/>
            <a:ext cx="685963" cy="1689768"/>
          </a:xfrm>
          <a:prstGeom prst="arc">
            <a:avLst>
              <a:gd name="adj1" fmla="val 16773066"/>
              <a:gd name="adj2" fmla="val 994377"/>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351"/>
          </a:p>
        </p:txBody>
      </p:sp>
      <p:sp>
        <p:nvSpPr>
          <p:cNvPr id="10" name="円弧 9"/>
          <p:cNvSpPr/>
          <p:nvPr/>
        </p:nvSpPr>
        <p:spPr>
          <a:xfrm rot="17193142">
            <a:off x="2054282" y="2437542"/>
            <a:ext cx="779617" cy="2712780"/>
          </a:xfrm>
          <a:prstGeom prst="arc">
            <a:avLst>
              <a:gd name="adj1" fmla="val 16602708"/>
              <a:gd name="adj2" fmla="val 0"/>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351"/>
          </a:p>
        </p:txBody>
      </p:sp>
      <p:graphicFrame>
        <p:nvGraphicFramePr>
          <p:cNvPr id="11" name="表 10"/>
          <p:cNvGraphicFramePr>
            <a:graphicFrameLocks noGrp="1"/>
          </p:cNvGraphicFramePr>
          <p:nvPr>
            <p:extLst>
              <p:ext uri="{D42A27DB-BD31-4B8C-83A1-F6EECF244321}">
                <p14:modId xmlns:p14="http://schemas.microsoft.com/office/powerpoint/2010/main" val="1180047786"/>
              </p:ext>
            </p:extLst>
          </p:nvPr>
        </p:nvGraphicFramePr>
        <p:xfrm>
          <a:off x="3173555" y="4464455"/>
          <a:ext cx="8834776" cy="1005840"/>
        </p:xfrm>
        <a:graphic>
          <a:graphicData uri="http://schemas.openxmlformats.org/drawingml/2006/table">
            <a:tbl>
              <a:tblPr firstRow="1" bandRow="1">
                <a:tableStyleId>{21E4AEA4-8DFA-4A89-87EB-49C32662AFE0}</a:tableStyleId>
              </a:tblPr>
              <a:tblGrid>
                <a:gridCol w="4266336">
                  <a:extLst>
                    <a:ext uri="{9D8B030D-6E8A-4147-A177-3AD203B41FA5}">
                      <a16:colId xmlns:a16="http://schemas.microsoft.com/office/drawing/2014/main" val="2111271591"/>
                    </a:ext>
                  </a:extLst>
                </a:gridCol>
                <a:gridCol w="2284220">
                  <a:extLst>
                    <a:ext uri="{9D8B030D-6E8A-4147-A177-3AD203B41FA5}">
                      <a16:colId xmlns:a16="http://schemas.microsoft.com/office/drawing/2014/main" val="3973817256"/>
                    </a:ext>
                  </a:extLst>
                </a:gridCol>
                <a:gridCol w="2284220">
                  <a:extLst>
                    <a:ext uri="{9D8B030D-6E8A-4147-A177-3AD203B41FA5}">
                      <a16:colId xmlns:a16="http://schemas.microsoft.com/office/drawing/2014/main" val="3580475903"/>
                    </a:ext>
                  </a:extLst>
                </a:gridCol>
              </a:tblGrid>
              <a:tr h="335280">
                <a:tc>
                  <a:txBody>
                    <a:bodyPr/>
                    <a:lstStyle/>
                    <a:p>
                      <a:pPr algn="ctr"/>
                      <a:r>
                        <a:rPr kumimoji="1" lang="ja-JP" altLang="en-US" sz="1600" b="0" dirty="0">
                          <a:latin typeface="+mn-ea"/>
                          <a:ea typeface="+mn-ea"/>
                        </a:rPr>
                        <a:t>地域</a:t>
                      </a:r>
                    </a:p>
                  </a:txBody>
                  <a:tcPr anchor="ctr"/>
                </a:tc>
                <a:tc>
                  <a:txBody>
                    <a:bodyPr/>
                    <a:lstStyle/>
                    <a:p>
                      <a:pPr algn="ctr"/>
                      <a:r>
                        <a:rPr kumimoji="1" lang="ja-JP" altLang="en-US" sz="1600" b="0" dirty="0"/>
                        <a:t>重症</a:t>
                      </a:r>
                      <a:endParaRPr kumimoji="1" lang="en-US" altLang="ja-JP" sz="1600" b="0" dirty="0">
                        <a:latin typeface="+mn-ea"/>
                        <a:ea typeface="+mn-ea"/>
                      </a:endParaRPr>
                    </a:p>
                  </a:txBody>
                  <a:tcPr anchor="ctr"/>
                </a:tc>
                <a:tc>
                  <a:txBody>
                    <a:bodyPr/>
                    <a:lstStyle/>
                    <a:p>
                      <a:pPr algn="ctr"/>
                      <a:r>
                        <a:rPr kumimoji="1" lang="ja-JP" altLang="en-US" sz="1600" b="0" dirty="0"/>
                        <a:t>軽症・中等症</a:t>
                      </a:r>
                      <a:endParaRPr kumimoji="1" lang="en-US" altLang="ja-JP" sz="1600" b="0" dirty="0">
                        <a:latin typeface="+mn-ea"/>
                        <a:ea typeface="+mn-ea"/>
                      </a:endParaRPr>
                    </a:p>
                  </a:txBody>
                  <a:tcPr anchor="ctr"/>
                </a:tc>
                <a:extLst>
                  <a:ext uri="{0D108BD9-81ED-4DB2-BD59-A6C34878D82A}">
                    <a16:rowId xmlns:a16="http://schemas.microsoft.com/office/drawing/2014/main" val="2021592221"/>
                  </a:ext>
                </a:extLst>
              </a:tr>
              <a:tr h="335280">
                <a:tc>
                  <a:txBody>
                    <a:bodyPr/>
                    <a:lstStyle/>
                    <a:p>
                      <a:pPr algn="ctr"/>
                      <a:r>
                        <a:rPr kumimoji="1" lang="ja-JP" altLang="en-US" sz="1600" b="0" dirty="0"/>
                        <a:t>圏域北東部（枚方・交野・寝屋川）</a:t>
                      </a:r>
                      <a:endParaRPr kumimoji="1" lang="ja-JP" altLang="en-US" sz="1600" b="0" dirty="0">
                        <a:latin typeface="+mn-ea"/>
                        <a:ea typeface="+mn-ea"/>
                      </a:endParaRPr>
                    </a:p>
                  </a:txBody>
                  <a:tcPr anchor="ctr"/>
                </a:tc>
                <a:tc>
                  <a:txBody>
                    <a:bodyPr/>
                    <a:lstStyle/>
                    <a:p>
                      <a:pPr algn="ctr" fontAlgn="ctr"/>
                      <a:r>
                        <a:rPr lang="en-US" altLang="ja-JP" sz="1600" b="1" u="none" strike="noStrike" dirty="0">
                          <a:solidFill>
                            <a:srgbClr val="FF0000"/>
                          </a:solidFill>
                          <a:effectLst/>
                          <a:latin typeface="Meiryo UI" panose="020B0604030504040204" pitchFamily="50" charset="-128"/>
                          <a:ea typeface="Meiryo UI" panose="020B0604030504040204" pitchFamily="50" charset="-128"/>
                        </a:rPr>
                        <a:t>58,356</a:t>
                      </a:r>
                      <a:r>
                        <a:rPr lang="ja-JP" altLang="en-US" sz="1600" b="1" u="none" strike="noStrike" dirty="0">
                          <a:solidFill>
                            <a:srgbClr val="FF0000"/>
                          </a:solidFill>
                          <a:effectLst/>
                          <a:latin typeface="Meiryo UI" panose="020B0604030504040204" pitchFamily="50" charset="-128"/>
                          <a:ea typeface="Meiryo UI" panose="020B0604030504040204" pitchFamily="50" charset="-128"/>
                        </a:rPr>
                        <a:t>人／床</a:t>
                      </a:r>
                      <a:endParaRPr lang="en-US" altLang="ja-JP" sz="1600" b="1" i="0" u="none" strike="noStrike"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en-US" altLang="ja-JP" sz="1600" b="1" u="none" strike="noStrike" dirty="0">
                          <a:solidFill>
                            <a:srgbClr val="FF0000"/>
                          </a:solidFill>
                          <a:effectLst/>
                          <a:latin typeface="Meiryo UI" panose="020B0604030504040204" pitchFamily="50" charset="-128"/>
                          <a:ea typeface="Meiryo UI" panose="020B0604030504040204" pitchFamily="50" charset="-128"/>
                        </a:rPr>
                        <a:t>2,492</a:t>
                      </a:r>
                      <a:r>
                        <a:rPr lang="ja-JP" altLang="en-US" sz="1600" b="1" u="none" strike="noStrike" dirty="0">
                          <a:solidFill>
                            <a:srgbClr val="FF0000"/>
                          </a:solidFill>
                          <a:effectLst/>
                          <a:latin typeface="Meiryo UI" panose="020B0604030504040204" pitchFamily="50" charset="-128"/>
                          <a:ea typeface="Meiryo UI" panose="020B0604030504040204" pitchFamily="50" charset="-128"/>
                        </a:rPr>
                        <a:t>人／床</a:t>
                      </a:r>
                      <a:endParaRPr lang="en-US" altLang="ja-JP" sz="1600" b="1" i="0" u="none" strike="noStrike"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66274028"/>
                  </a:ext>
                </a:extLst>
              </a:tr>
              <a:tr h="335280">
                <a:tc>
                  <a:txBody>
                    <a:bodyPr/>
                    <a:lstStyle/>
                    <a:p>
                      <a:pPr algn="ctr"/>
                      <a:r>
                        <a:rPr kumimoji="1" lang="ja-JP" altLang="en-US" sz="1600" b="0" dirty="0"/>
                        <a:t>圏域南西部（四條畷、大東、門真、守口）</a:t>
                      </a:r>
                      <a:endParaRPr kumimoji="1" lang="ja-JP" altLang="en-US" sz="1600" b="0" dirty="0">
                        <a:latin typeface="+mn-ea"/>
                        <a:ea typeface="+mn-ea"/>
                      </a:endParaRPr>
                    </a:p>
                  </a:txBody>
                  <a:tcPr anchor="ctr"/>
                </a:tc>
                <a:tc>
                  <a:txBody>
                    <a:bodyPr/>
                    <a:lstStyle/>
                    <a:p>
                      <a:pPr algn="ctr" fontAlgn="ctr"/>
                      <a:r>
                        <a:rPr lang="en-US" altLang="ja-JP" sz="1600" b="1" u="none" strike="noStrike" dirty="0">
                          <a:solidFill>
                            <a:srgbClr val="002060"/>
                          </a:solidFill>
                          <a:effectLst/>
                          <a:latin typeface="Meiryo UI" panose="020B0604030504040204" pitchFamily="50" charset="-128"/>
                          <a:ea typeface="Meiryo UI" panose="020B0604030504040204" pitchFamily="50" charset="-128"/>
                        </a:rPr>
                        <a:t>5,370</a:t>
                      </a:r>
                      <a:r>
                        <a:rPr lang="ja-JP" altLang="en-US" sz="1600" b="1" u="none" strike="noStrike" dirty="0">
                          <a:solidFill>
                            <a:srgbClr val="002060"/>
                          </a:solidFill>
                          <a:effectLst/>
                          <a:latin typeface="Meiryo UI" panose="020B0604030504040204" pitchFamily="50" charset="-128"/>
                          <a:ea typeface="Meiryo UI" panose="020B0604030504040204" pitchFamily="50" charset="-128"/>
                        </a:rPr>
                        <a:t>人／床</a:t>
                      </a:r>
                      <a:endParaRPr lang="en-US" altLang="ja-JP" sz="1600" b="1" i="0" u="none" strike="noStrike" dirty="0">
                        <a:solidFill>
                          <a:srgbClr val="00206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en-US" altLang="ja-JP" sz="1600" b="1" u="none" strike="noStrike" dirty="0">
                          <a:solidFill>
                            <a:srgbClr val="002060"/>
                          </a:solidFill>
                          <a:effectLst/>
                          <a:latin typeface="Meiryo UI" panose="020B0604030504040204" pitchFamily="50" charset="-128"/>
                          <a:ea typeface="Meiryo UI" panose="020B0604030504040204" pitchFamily="50" charset="-128"/>
                        </a:rPr>
                        <a:t>1,705</a:t>
                      </a:r>
                      <a:r>
                        <a:rPr lang="ja-JP" altLang="en-US" sz="1600" b="1" u="none" strike="noStrike" dirty="0">
                          <a:solidFill>
                            <a:srgbClr val="002060"/>
                          </a:solidFill>
                          <a:effectLst/>
                          <a:latin typeface="Meiryo UI" panose="020B0604030504040204" pitchFamily="50" charset="-128"/>
                          <a:ea typeface="Meiryo UI" panose="020B0604030504040204" pitchFamily="50" charset="-128"/>
                        </a:rPr>
                        <a:t>人／床</a:t>
                      </a:r>
                      <a:endParaRPr lang="en-US" altLang="ja-JP" sz="1600" b="1" i="0" u="none" strike="noStrike" dirty="0">
                        <a:solidFill>
                          <a:srgbClr val="00206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675546361"/>
                  </a:ext>
                </a:extLst>
              </a:tr>
            </a:tbl>
          </a:graphicData>
        </a:graphic>
      </p:graphicFrame>
      <p:sp>
        <p:nvSpPr>
          <p:cNvPr id="13" name="正方形/長方形 12"/>
          <p:cNvSpPr/>
          <p:nvPr/>
        </p:nvSpPr>
        <p:spPr>
          <a:xfrm>
            <a:off x="484908" y="4470560"/>
            <a:ext cx="2910317" cy="300210"/>
          </a:xfrm>
          <a:prstGeom prst="rect">
            <a:avLst/>
          </a:prstGeom>
        </p:spPr>
        <p:txBody>
          <a:bodyPr wrap="square">
            <a:spAutoFit/>
          </a:bodyPr>
          <a:lstStyle/>
          <a:p>
            <a:r>
              <a:rPr lang="en-US" altLang="ja-JP" sz="1351" dirty="0"/>
              <a:t>【</a:t>
            </a:r>
            <a:r>
              <a:rPr lang="ja-JP" altLang="en-US" sz="1351" dirty="0"/>
              <a:t>病床</a:t>
            </a:r>
            <a:r>
              <a:rPr lang="en-US" altLang="ja-JP" sz="1351" dirty="0"/>
              <a:t>1</a:t>
            </a:r>
            <a:r>
              <a:rPr lang="ja-JP" altLang="en-US" sz="1351" dirty="0"/>
              <a:t>床あたりの人口</a:t>
            </a:r>
            <a:r>
              <a:rPr lang="en-US" altLang="ja-JP" sz="1351" dirty="0"/>
              <a:t>】</a:t>
            </a:r>
          </a:p>
        </p:txBody>
      </p:sp>
      <p:sp>
        <p:nvSpPr>
          <p:cNvPr id="14" name="スライド番号プレースホルダー 13"/>
          <p:cNvSpPr>
            <a:spLocks noGrp="1"/>
          </p:cNvSpPr>
          <p:nvPr>
            <p:ph type="sldNum" sz="quarter" idx="12"/>
          </p:nvPr>
        </p:nvSpPr>
        <p:spPr/>
        <p:txBody>
          <a:bodyPr/>
          <a:lstStyle/>
          <a:p>
            <a:fld id="{D9AEBA0E-63EF-4ACE-AD73-BC5A9248F962}" type="slidenum">
              <a:rPr kumimoji="1" lang="ja-JP" altLang="en-US" smtClean="0"/>
              <a:t>3</a:t>
            </a:fld>
            <a:endParaRPr kumimoji="1" lang="ja-JP" altLang="en-US"/>
          </a:p>
        </p:txBody>
      </p:sp>
      <p:graphicFrame>
        <p:nvGraphicFramePr>
          <p:cNvPr id="15" name="表 14">
            <a:extLst>
              <a:ext uri="{FF2B5EF4-FFF2-40B4-BE49-F238E27FC236}">
                <a16:creationId xmlns:a16="http://schemas.microsoft.com/office/drawing/2014/main" id="{C3AF9F98-55BD-4423-9318-9A9AC47CBADF}"/>
              </a:ext>
            </a:extLst>
          </p:cNvPr>
          <p:cNvGraphicFramePr>
            <a:graphicFrameLocks noGrp="1"/>
          </p:cNvGraphicFramePr>
          <p:nvPr>
            <p:extLst>
              <p:ext uri="{D42A27DB-BD31-4B8C-83A1-F6EECF244321}">
                <p14:modId xmlns:p14="http://schemas.microsoft.com/office/powerpoint/2010/main" val="1080471174"/>
              </p:ext>
            </p:extLst>
          </p:nvPr>
        </p:nvGraphicFramePr>
        <p:xfrm>
          <a:off x="3173555" y="1110027"/>
          <a:ext cx="8834776" cy="3261360"/>
        </p:xfrm>
        <a:graphic>
          <a:graphicData uri="http://schemas.openxmlformats.org/drawingml/2006/table">
            <a:tbl>
              <a:tblPr firstRow="1" bandRow="1">
                <a:tableStyleId>{5C22544A-7EE6-4342-B048-85BDC9FD1C3A}</a:tableStyleId>
              </a:tblPr>
              <a:tblGrid>
                <a:gridCol w="1116000">
                  <a:extLst>
                    <a:ext uri="{9D8B030D-6E8A-4147-A177-3AD203B41FA5}">
                      <a16:colId xmlns:a16="http://schemas.microsoft.com/office/drawing/2014/main" val="2111271591"/>
                    </a:ext>
                  </a:extLst>
                </a:gridCol>
                <a:gridCol w="1440000">
                  <a:extLst>
                    <a:ext uri="{9D8B030D-6E8A-4147-A177-3AD203B41FA5}">
                      <a16:colId xmlns:a16="http://schemas.microsoft.com/office/drawing/2014/main" val="3973817256"/>
                    </a:ext>
                  </a:extLst>
                </a:gridCol>
                <a:gridCol w="1116000">
                  <a:extLst>
                    <a:ext uri="{9D8B030D-6E8A-4147-A177-3AD203B41FA5}">
                      <a16:colId xmlns:a16="http://schemas.microsoft.com/office/drawing/2014/main" val="3580475903"/>
                    </a:ext>
                  </a:extLst>
                </a:gridCol>
                <a:gridCol w="1735388">
                  <a:extLst>
                    <a:ext uri="{9D8B030D-6E8A-4147-A177-3AD203B41FA5}">
                      <a16:colId xmlns:a16="http://schemas.microsoft.com/office/drawing/2014/main" val="2999100811"/>
                    </a:ext>
                  </a:extLst>
                </a:gridCol>
                <a:gridCol w="1692000">
                  <a:extLst>
                    <a:ext uri="{9D8B030D-6E8A-4147-A177-3AD203B41FA5}">
                      <a16:colId xmlns:a16="http://schemas.microsoft.com/office/drawing/2014/main" val="1221594179"/>
                    </a:ext>
                  </a:extLst>
                </a:gridCol>
                <a:gridCol w="1735388">
                  <a:extLst>
                    <a:ext uri="{9D8B030D-6E8A-4147-A177-3AD203B41FA5}">
                      <a16:colId xmlns:a16="http://schemas.microsoft.com/office/drawing/2014/main" val="1574305863"/>
                    </a:ext>
                  </a:extLst>
                </a:gridCol>
              </a:tblGrid>
              <a:tr h="579120">
                <a:tc>
                  <a:txBody>
                    <a:bodyPr/>
                    <a:lstStyle/>
                    <a:p>
                      <a:pPr algn="ctr"/>
                      <a:r>
                        <a:rPr kumimoji="1" lang="ja-JP" altLang="en-US" sz="1600" b="0" dirty="0"/>
                        <a:t>市町村</a:t>
                      </a:r>
                    </a:p>
                  </a:txBody>
                  <a:tcPr anchor="ctr"/>
                </a:tc>
                <a:tc>
                  <a:txBody>
                    <a:bodyPr/>
                    <a:lstStyle/>
                    <a:p>
                      <a:pPr algn="ctr"/>
                      <a:r>
                        <a:rPr kumimoji="1" lang="ja-JP" altLang="en-US" sz="1600" b="0" dirty="0"/>
                        <a:t>人口比率</a:t>
                      </a:r>
                      <a:endParaRPr kumimoji="1" lang="en-US" altLang="ja-JP" sz="1600" b="0" dirty="0"/>
                    </a:p>
                    <a:p>
                      <a:pPr algn="ctr"/>
                      <a:r>
                        <a:rPr kumimoji="1" lang="ja-JP" altLang="en-US" sz="1600" b="0" dirty="0"/>
                        <a:t>（</a:t>
                      </a:r>
                      <a:r>
                        <a:rPr kumimoji="1" lang="en-US" altLang="ja-JP" sz="1600" b="0" dirty="0"/>
                        <a:t>%</a:t>
                      </a:r>
                      <a:r>
                        <a:rPr kumimoji="1" lang="ja-JP" altLang="en-US" sz="1600" b="0" dirty="0"/>
                        <a:t>）</a:t>
                      </a:r>
                    </a:p>
                  </a:txBody>
                  <a:tcPr anchor="ctr"/>
                </a:tc>
                <a:tc>
                  <a:txBody>
                    <a:bodyPr/>
                    <a:lstStyle/>
                    <a:p>
                      <a:pPr algn="ctr"/>
                      <a:r>
                        <a:rPr kumimoji="1" lang="ja-JP" altLang="en-US" sz="1600" b="0" dirty="0"/>
                        <a:t>重症</a:t>
                      </a:r>
                      <a:endParaRPr kumimoji="1" lang="en-US" altLang="ja-JP" sz="1600" b="0" dirty="0"/>
                    </a:p>
                    <a:p>
                      <a:pPr algn="ctr"/>
                      <a:r>
                        <a:rPr kumimoji="1" lang="ja-JP" altLang="en-US" sz="1600" b="0" dirty="0"/>
                        <a:t>病床数</a:t>
                      </a:r>
                    </a:p>
                  </a:txBody>
                  <a:tcPr anchor="ctr"/>
                </a:tc>
                <a:tc>
                  <a:txBody>
                    <a:bodyPr/>
                    <a:lstStyle/>
                    <a:p>
                      <a:pPr algn="ctr"/>
                      <a:r>
                        <a:rPr kumimoji="1" lang="ja-JP" altLang="en-US" sz="1600" b="0" dirty="0"/>
                        <a:t>重症</a:t>
                      </a:r>
                      <a:endParaRPr kumimoji="1" lang="en-US" altLang="ja-JP" sz="1600" b="0" dirty="0"/>
                    </a:p>
                    <a:p>
                      <a:pPr algn="ctr"/>
                      <a:r>
                        <a:rPr kumimoji="1" lang="ja-JP" altLang="en-US" sz="1600" b="0" dirty="0"/>
                        <a:t>病床比率（</a:t>
                      </a:r>
                      <a:r>
                        <a:rPr kumimoji="1" lang="en-US" altLang="ja-JP" sz="1600" b="0" dirty="0"/>
                        <a:t>%</a:t>
                      </a:r>
                      <a:r>
                        <a:rPr kumimoji="1" lang="ja-JP" altLang="en-US" sz="1600" b="0" dirty="0"/>
                        <a:t>）</a:t>
                      </a:r>
                    </a:p>
                  </a:txBody>
                  <a:tcPr anchor="ctr"/>
                </a:tc>
                <a:tc>
                  <a:txBody>
                    <a:bodyPr/>
                    <a:lstStyle/>
                    <a:p>
                      <a:pPr algn="ctr"/>
                      <a:r>
                        <a:rPr kumimoji="1" lang="ja-JP" altLang="en-US" sz="1600" b="0" dirty="0"/>
                        <a:t>軽症・中等症</a:t>
                      </a:r>
                      <a:endParaRPr kumimoji="1" lang="en-US" altLang="ja-JP" sz="1600" b="0" dirty="0"/>
                    </a:p>
                    <a:p>
                      <a:pPr algn="ctr"/>
                      <a:r>
                        <a:rPr kumimoji="1" lang="ja-JP" altLang="en-US" sz="1600" b="0" dirty="0"/>
                        <a:t>病床数</a:t>
                      </a:r>
                    </a:p>
                  </a:txBody>
                  <a:tcPr anchor="ctr"/>
                </a:tc>
                <a:tc>
                  <a:txBody>
                    <a:bodyPr/>
                    <a:lstStyle/>
                    <a:p>
                      <a:pPr algn="ctr"/>
                      <a:r>
                        <a:rPr kumimoji="1" lang="ja-JP" altLang="en-US" sz="1600" b="0" dirty="0"/>
                        <a:t>軽症・中等症</a:t>
                      </a:r>
                      <a:endParaRPr kumimoji="1" lang="en-US" altLang="ja-JP" sz="1600" b="0" dirty="0"/>
                    </a:p>
                    <a:p>
                      <a:pPr algn="ctr"/>
                      <a:r>
                        <a:rPr kumimoji="1" lang="ja-JP" altLang="en-US" sz="1600" b="0" dirty="0"/>
                        <a:t>病床比率（</a:t>
                      </a:r>
                      <a:r>
                        <a:rPr kumimoji="1" lang="en-US" altLang="ja-JP" sz="1600" b="0" dirty="0"/>
                        <a:t>%</a:t>
                      </a:r>
                      <a:r>
                        <a:rPr kumimoji="1" lang="ja-JP" altLang="en-US" sz="1600" b="0" dirty="0"/>
                        <a:t>）</a:t>
                      </a:r>
                    </a:p>
                  </a:txBody>
                  <a:tcPr anchor="ctr"/>
                </a:tc>
                <a:extLst>
                  <a:ext uri="{0D108BD9-81ED-4DB2-BD59-A6C34878D82A}">
                    <a16:rowId xmlns:a16="http://schemas.microsoft.com/office/drawing/2014/main" val="2021592221"/>
                  </a:ext>
                </a:extLst>
              </a:tr>
              <a:tr h="335280">
                <a:tc>
                  <a:txBody>
                    <a:bodyPr/>
                    <a:lstStyle/>
                    <a:p>
                      <a:pPr algn="ctr"/>
                      <a:r>
                        <a:rPr kumimoji="1" lang="ja-JP" altLang="en-US" sz="1600" b="0" dirty="0"/>
                        <a:t>枚方市</a:t>
                      </a:r>
                    </a:p>
                  </a:txBody>
                  <a:tcPr anchor="ctr"/>
                </a:tc>
                <a:tc>
                  <a:txBody>
                    <a:bodyPr/>
                    <a:lstStyle/>
                    <a:p>
                      <a:pPr algn="ctr"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35.1%</a:t>
                      </a:r>
                    </a:p>
                  </a:txBody>
                  <a:tcPr marL="9525" marR="9525" marT="9525" marB="0" anchor="ctr"/>
                </a:tc>
                <a:tc>
                  <a:txBody>
                    <a:bodyPr/>
                    <a:lstStyle/>
                    <a:p>
                      <a:pPr algn="ctr"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7</a:t>
                      </a:r>
                    </a:p>
                  </a:txBody>
                  <a:tcPr marL="9525" marR="9525" marT="9525" marB="0" anchor="ctr"/>
                </a:tc>
                <a:tc>
                  <a:txBody>
                    <a:bodyPr/>
                    <a:lstStyle/>
                    <a:p>
                      <a:pPr algn="ctr" fontAlgn="ctr"/>
                      <a:r>
                        <a:rPr lang="en-US" altLang="ja-JP" sz="1600" b="1" i="0" u="none" strike="noStrike"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7.6%</a:t>
                      </a:r>
                    </a:p>
                  </a:txBody>
                  <a:tcPr marL="9525" marR="9525" marT="9525" marB="0" anchor="ctr"/>
                </a:tc>
                <a:tc>
                  <a:txBody>
                    <a:bodyPr/>
                    <a:lstStyle/>
                    <a:p>
                      <a:pPr algn="ctr"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179</a:t>
                      </a:r>
                    </a:p>
                  </a:txBody>
                  <a:tcPr marL="9525" marR="9525" marT="9525" marB="0" anchor="ctr"/>
                </a:tc>
                <a:tc>
                  <a:txBody>
                    <a:bodyPr/>
                    <a:lstStyle/>
                    <a:p>
                      <a:pPr algn="ctr"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33.6%</a:t>
                      </a:r>
                    </a:p>
                  </a:txBody>
                  <a:tcPr marL="9525" marR="9525" marT="9525" marB="0" anchor="ctr"/>
                </a:tc>
                <a:extLst>
                  <a:ext uri="{0D108BD9-81ED-4DB2-BD59-A6C34878D82A}">
                    <a16:rowId xmlns:a16="http://schemas.microsoft.com/office/drawing/2014/main" val="66274028"/>
                  </a:ext>
                </a:extLst>
              </a:tr>
              <a:tr h="335280">
                <a:tc>
                  <a:txBody>
                    <a:bodyPr/>
                    <a:lstStyle/>
                    <a:p>
                      <a:pPr algn="ctr"/>
                      <a:r>
                        <a:rPr kumimoji="1" lang="ja-JP" altLang="en-US" sz="1600" b="0" dirty="0"/>
                        <a:t>交野市</a:t>
                      </a:r>
                    </a:p>
                  </a:txBody>
                  <a:tcPr anchor="ctr"/>
                </a:tc>
                <a:tc>
                  <a:txBody>
                    <a:bodyPr/>
                    <a:lstStyle/>
                    <a:p>
                      <a:pPr algn="ctr"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6.6%</a:t>
                      </a:r>
                    </a:p>
                  </a:txBody>
                  <a:tcPr marL="9525" marR="9525" marT="9525" marB="0" anchor="ctr"/>
                </a:tc>
                <a:tc>
                  <a:txBody>
                    <a:bodyPr/>
                    <a:lstStyle/>
                    <a:p>
                      <a:pPr algn="ctr"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9525" marT="9525" marB="0" anchor="ctr"/>
                </a:tc>
                <a:tc>
                  <a:txBody>
                    <a:bodyPr/>
                    <a:lstStyle/>
                    <a:p>
                      <a:pPr algn="ctr"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0.0%</a:t>
                      </a:r>
                    </a:p>
                  </a:txBody>
                  <a:tcPr marL="9525" marR="9525" marT="9525" marB="0" anchor="ctr"/>
                </a:tc>
                <a:tc>
                  <a:txBody>
                    <a:bodyPr/>
                    <a:lstStyle/>
                    <a:p>
                      <a:pPr algn="ctr"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6</a:t>
                      </a:r>
                    </a:p>
                  </a:txBody>
                  <a:tcPr marL="9525" marR="9525" marT="9525" marB="0" anchor="ctr"/>
                </a:tc>
                <a:tc>
                  <a:txBody>
                    <a:bodyPr/>
                    <a:lstStyle/>
                    <a:p>
                      <a:pPr algn="ctr"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1.1%</a:t>
                      </a:r>
                    </a:p>
                  </a:txBody>
                  <a:tcPr marL="9525" marR="9525" marT="9525" marB="0" anchor="ctr"/>
                </a:tc>
                <a:extLst>
                  <a:ext uri="{0D108BD9-81ED-4DB2-BD59-A6C34878D82A}">
                    <a16:rowId xmlns:a16="http://schemas.microsoft.com/office/drawing/2014/main" val="675546361"/>
                  </a:ext>
                </a:extLst>
              </a:tr>
              <a:tr h="335280">
                <a:tc>
                  <a:txBody>
                    <a:bodyPr/>
                    <a:lstStyle/>
                    <a:p>
                      <a:pPr algn="ctr"/>
                      <a:r>
                        <a:rPr kumimoji="1" lang="ja-JP" altLang="en-US" sz="1600" b="0" dirty="0"/>
                        <a:t>寝屋川市</a:t>
                      </a:r>
                    </a:p>
                  </a:txBody>
                  <a:tcPr anchor="ctr"/>
                </a:tc>
                <a:tc>
                  <a:txBody>
                    <a:bodyPr/>
                    <a:lstStyle/>
                    <a:p>
                      <a:pPr algn="ctr"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20.2%</a:t>
                      </a:r>
                    </a:p>
                  </a:txBody>
                  <a:tcPr marL="9525" marR="9525" marT="9525" marB="0" anchor="ctr"/>
                </a:tc>
                <a:tc>
                  <a:txBody>
                    <a:bodyPr/>
                    <a:lstStyle/>
                    <a:p>
                      <a:pPr algn="ctr"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5</a:t>
                      </a:r>
                    </a:p>
                  </a:txBody>
                  <a:tcPr marL="9525" marR="9525" marT="9525" marB="0" anchor="ctr"/>
                </a:tc>
                <a:tc>
                  <a:txBody>
                    <a:bodyPr/>
                    <a:lstStyle/>
                    <a:p>
                      <a:pPr algn="ctr"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5.4%</a:t>
                      </a:r>
                    </a:p>
                  </a:txBody>
                  <a:tcPr marL="9525" marR="9525" marT="9525" marB="0" anchor="ctr"/>
                </a:tc>
                <a:tc>
                  <a:txBody>
                    <a:bodyPr/>
                    <a:lstStyle/>
                    <a:p>
                      <a:pPr algn="ctr"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96</a:t>
                      </a:r>
                    </a:p>
                  </a:txBody>
                  <a:tcPr marL="9525" marR="9525" marT="9525" marB="0" anchor="ctr"/>
                </a:tc>
                <a:tc>
                  <a:txBody>
                    <a:bodyPr/>
                    <a:lstStyle/>
                    <a:p>
                      <a:pPr algn="ctr"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18.0%</a:t>
                      </a:r>
                    </a:p>
                  </a:txBody>
                  <a:tcPr marL="9525" marR="9525" marT="9525" marB="0" anchor="ctr"/>
                </a:tc>
                <a:extLst>
                  <a:ext uri="{0D108BD9-81ED-4DB2-BD59-A6C34878D82A}">
                    <a16:rowId xmlns:a16="http://schemas.microsoft.com/office/drawing/2014/main" val="1227496123"/>
                  </a:ext>
                </a:extLst>
              </a:tr>
              <a:tr h="335280">
                <a:tc>
                  <a:txBody>
                    <a:bodyPr/>
                    <a:lstStyle/>
                    <a:p>
                      <a:pPr algn="ctr"/>
                      <a:r>
                        <a:rPr kumimoji="1" lang="ja-JP" altLang="en-US" sz="1600" b="0" dirty="0"/>
                        <a:t>四條畷市</a:t>
                      </a:r>
                    </a:p>
                  </a:txBody>
                  <a:tcPr anchor="ctr"/>
                </a:tc>
                <a:tc>
                  <a:txBody>
                    <a:bodyPr/>
                    <a:lstStyle/>
                    <a:p>
                      <a:pPr algn="ctr"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4.9%</a:t>
                      </a:r>
                    </a:p>
                  </a:txBody>
                  <a:tcPr marL="9525" marR="9525" marT="9525" marB="0" anchor="ctr"/>
                </a:tc>
                <a:tc>
                  <a:txBody>
                    <a:bodyPr/>
                    <a:lstStyle/>
                    <a:p>
                      <a:pPr algn="ctr"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9525" marT="9525" marB="0" anchor="ctr"/>
                </a:tc>
                <a:tc>
                  <a:txBody>
                    <a:bodyPr/>
                    <a:lstStyle/>
                    <a:p>
                      <a:pPr algn="ctr"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0.0%</a:t>
                      </a:r>
                    </a:p>
                  </a:txBody>
                  <a:tcPr marL="9525" marR="9525" marT="9525" marB="0" anchor="ctr"/>
                </a:tc>
                <a:tc>
                  <a:txBody>
                    <a:bodyPr/>
                    <a:lstStyle/>
                    <a:p>
                      <a:pPr algn="ctr"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15</a:t>
                      </a:r>
                    </a:p>
                  </a:txBody>
                  <a:tcPr marL="9525" marR="9525" marT="9525" marB="0" anchor="ctr"/>
                </a:tc>
                <a:tc>
                  <a:txBody>
                    <a:bodyPr/>
                    <a:lstStyle/>
                    <a:p>
                      <a:pPr algn="ctr"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2.8%</a:t>
                      </a:r>
                    </a:p>
                  </a:txBody>
                  <a:tcPr marL="9525" marR="9525" marT="9525" marB="0" anchor="ctr"/>
                </a:tc>
                <a:extLst>
                  <a:ext uri="{0D108BD9-81ED-4DB2-BD59-A6C34878D82A}">
                    <a16:rowId xmlns:a16="http://schemas.microsoft.com/office/drawing/2014/main" val="2579351846"/>
                  </a:ext>
                </a:extLst>
              </a:tr>
              <a:tr h="335280">
                <a:tc>
                  <a:txBody>
                    <a:bodyPr/>
                    <a:lstStyle/>
                    <a:p>
                      <a:pPr algn="ctr"/>
                      <a:r>
                        <a:rPr kumimoji="1" lang="ja-JP" altLang="en-US" sz="1600" b="0" dirty="0"/>
                        <a:t>大東市</a:t>
                      </a:r>
                    </a:p>
                  </a:txBody>
                  <a:tcPr anchor="ctr"/>
                </a:tc>
                <a:tc>
                  <a:txBody>
                    <a:bodyPr/>
                    <a:lstStyle/>
                    <a:p>
                      <a:pPr algn="ctr" fontAlgn="ctr"/>
                      <a:r>
                        <a:rPr lang="en-US" altLang="ja-JP" sz="1600" b="0" i="0" u="none" strike="noStrike">
                          <a:solidFill>
                            <a:srgbClr val="000000"/>
                          </a:solidFill>
                          <a:effectLst/>
                          <a:latin typeface="Meiryo UI" panose="020B0604030504040204" pitchFamily="50" charset="-128"/>
                          <a:ea typeface="Meiryo UI" panose="020B0604030504040204" pitchFamily="50" charset="-128"/>
                        </a:rPr>
                        <a:t>10.4%</a:t>
                      </a:r>
                    </a:p>
                  </a:txBody>
                  <a:tcPr marL="9525" marR="9525" marT="9525" marB="0" anchor="ctr"/>
                </a:tc>
                <a:tc>
                  <a:txBody>
                    <a:bodyPr/>
                    <a:lstStyle/>
                    <a:p>
                      <a:pPr algn="ctr"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25</a:t>
                      </a:r>
                    </a:p>
                  </a:txBody>
                  <a:tcPr marL="9525" marR="9525" marT="9525" marB="0" anchor="ctr"/>
                </a:tc>
                <a:tc>
                  <a:txBody>
                    <a:bodyPr/>
                    <a:lstStyle/>
                    <a:p>
                      <a:pPr algn="ctr" fontAlgn="ctr"/>
                      <a:r>
                        <a:rPr lang="en-US" altLang="ja-JP" sz="1600" b="1" i="0" u="none" strike="noStrike" dirty="0">
                          <a:solidFill>
                            <a:srgbClr val="002060"/>
                          </a:solidFill>
                          <a:effectLst/>
                          <a:latin typeface="Meiryo UI" panose="020B0604030504040204" pitchFamily="50" charset="-128"/>
                          <a:ea typeface="Meiryo UI" panose="020B0604030504040204" pitchFamily="50" charset="-128"/>
                        </a:rPr>
                        <a:t>27.2%</a:t>
                      </a:r>
                    </a:p>
                  </a:txBody>
                  <a:tcPr marL="9525" marR="9525" marT="9525" marB="0" anchor="ctr"/>
                </a:tc>
                <a:tc>
                  <a:txBody>
                    <a:bodyPr/>
                    <a:lstStyle/>
                    <a:p>
                      <a:pPr algn="ctr"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77</a:t>
                      </a:r>
                    </a:p>
                  </a:txBody>
                  <a:tcPr marL="9525" marR="9525" marT="9525" marB="0" anchor="ctr"/>
                </a:tc>
                <a:tc>
                  <a:txBody>
                    <a:bodyPr/>
                    <a:lstStyle/>
                    <a:p>
                      <a:pPr algn="ctr"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14.5%</a:t>
                      </a:r>
                    </a:p>
                  </a:txBody>
                  <a:tcPr marL="9525" marR="9525" marT="9525" marB="0" anchor="ctr"/>
                </a:tc>
                <a:extLst>
                  <a:ext uri="{0D108BD9-81ED-4DB2-BD59-A6C34878D82A}">
                    <a16:rowId xmlns:a16="http://schemas.microsoft.com/office/drawing/2014/main" val="3929915647"/>
                  </a:ext>
                </a:extLst>
              </a:tr>
              <a:tr h="335280">
                <a:tc>
                  <a:txBody>
                    <a:bodyPr/>
                    <a:lstStyle/>
                    <a:p>
                      <a:pPr algn="ctr"/>
                      <a:r>
                        <a:rPr kumimoji="1" lang="ja-JP" altLang="en-US" sz="1600" b="0" dirty="0"/>
                        <a:t>門真市</a:t>
                      </a:r>
                    </a:p>
                  </a:txBody>
                  <a:tcPr anchor="ctr"/>
                </a:tc>
                <a:tc>
                  <a:txBody>
                    <a:bodyPr/>
                    <a:lstStyle/>
                    <a:p>
                      <a:pPr algn="ctr"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10.2%</a:t>
                      </a:r>
                    </a:p>
                  </a:txBody>
                  <a:tcPr marL="9525" marR="9525" marT="9525" marB="0" anchor="ctr"/>
                </a:tc>
                <a:tc>
                  <a:txBody>
                    <a:bodyPr/>
                    <a:lstStyle/>
                    <a:p>
                      <a:pPr algn="ctr"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5</a:t>
                      </a:r>
                    </a:p>
                  </a:txBody>
                  <a:tcPr marL="9525" marR="9525" marT="9525" marB="0" anchor="ctr"/>
                </a:tc>
                <a:tc>
                  <a:txBody>
                    <a:bodyPr/>
                    <a:lstStyle/>
                    <a:p>
                      <a:pPr algn="ctr"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5.4%</a:t>
                      </a:r>
                    </a:p>
                  </a:txBody>
                  <a:tcPr marL="9525" marR="9525" marT="9525" marB="0" anchor="ctr"/>
                </a:tc>
                <a:tc>
                  <a:txBody>
                    <a:bodyPr/>
                    <a:lstStyle/>
                    <a:p>
                      <a:pPr algn="ctr"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57</a:t>
                      </a:r>
                    </a:p>
                  </a:txBody>
                  <a:tcPr marL="9525" marR="9525" marT="9525" marB="0" anchor="ctr"/>
                </a:tc>
                <a:tc>
                  <a:txBody>
                    <a:bodyPr/>
                    <a:lstStyle/>
                    <a:p>
                      <a:pPr algn="ctr"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10.7%</a:t>
                      </a:r>
                    </a:p>
                  </a:txBody>
                  <a:tcPr marL="9525" marR="9525" marT="9525" marB="0" anchor="ctr"/>
                </a:tc>
                <a:extLst>
                  <a:ext uri="{0D108BD9-81ED-4DB2-BD59-A6C34878D82A}">
                    <a16:rowId xmlns:a16="http://schemas.microsoft.com/office/drawing/2014/main" val="1948535267"/>
                  </a:ext>
                </a:extLst>
              </a:tr>
              <a:tr h="335280">
                <a:tc>
                  <a:txBody>
                    <a:bodyPr/>
                    <a:lstStyle/>
                    <a:p>
                      <a:pPr algn="ctr"/>
                      <a:r>
                        <a:rPr kumimoji="1" lang="ja-JP" altLang="en-US" sz="1600" b="0" dirty="0"/>
                        <a:t>守口市</a:t>
                      </a:r>
                    </a:p>
                  </a:txBody>
                  <a:tcPr anchor="ctr">
                    <a:lnB w="12700" cap="flat" cmpd="sng" algn="ctr">
                      <a:solidFill>
                        <a:schemeClr val="tx1"/>
                      </a:solidFill>
                      <a:prstDash val="lgDash"/>
                      <a:round/>
                      <a:headEnd type="none" w="med" len="med"/>
                      <a:tailEnd type="none" w="med" len="med"/>
                    </a:lnB>
                  </a:tcPr>
                </a:tc>
                <a:tc>
                  <a:txBody>
                    <a:bodyPr/>
                    <a:lstStyle/>
                    <a:p>
                      <a:pPr algn="ctr"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12.6%</a:t>
                      </a:r>
                    </a:p>
                  </a:txBody>
                  <a:tcPr marL="9525" marR="9525" marT="9525" marB="0" anchor="ctr">
                    <a:lnB w="12700" cap="flat" cmpd="sng" algn="ctr">
                      <a:solidFill>
                        <a:schemeClr val="tx1"/>
                      </a:solidFill>
                      <a:prstDash val="lgDash"/>
                      <a:round/>
                      <a:headEnd type="none" w="med" len="med"/>
                      <a:tailEnd type="none" w="med" len="med"/>
                    </a:lnB>
                  </a:tcPr>
                </a:tc>
                <a:tc>
                  <a:txBody>
                    <a:bodyPr/>
                    <a:lstStyle/>
                    <a:p>
                      <a:pPr algn="ctr"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50</a:t>
                      </a:r>
                    </a:p>
                  </a:txBody>
                  <a:tcPr marL="9525" marR="9525" marT="9525" marB="0" anchor="ctr">
                    <a:lnB w="12700" cap="flat" cmpd="sng" algn="ctr">
                      <a:solidFill>
                        <a:schemeClr val="tx1"/>
                      </a:solidFill>
                      <a:prstDash val="lgDash"/>
                      <a:round/>
                      <a:headEnd type="none" w="med" len="med"/>
                      <a:tailEnd type="none" w="med" len="med"/>
                    </a:lnB>
                  </a:tcPr>
                </a:tc>
                <a:tc>
                  <a:txBody>
                    <a:bodyPr/>
                    <a:lstStyle/>
                    <a:p>
                      <a:pPr algn="ctr" fontAlgn="ctr"/>
                      <a:r>
                        <a:rPr lang="en-US" altLang="ja-JP" sz="1600" b="1" i="0" u="none" strike="noStrike" dirty="0">
                          <a:solidFill>
                            <a:srgbClr val="002060"/>
                          </a:solidFill>
                          <a:effectLst/>
                          <a:latin typeface="Meiryo UI" panose="020B0604030504040204" pitchFamily="50" charset="-128"/>
                          <a:ea typeface="Meiryo UI" panose="020B0604030504040204" pitchFamily="50" charset="-128"/>
                        </a:rPr>
                        <a:t>54.4%</a:t>
                      </a:r>
                    </a:p>
                  </a:txBody>
                  <a:tcPr marL="9525" marR="9525" marT="9525" marB="0" anchor="ctr">
                    <a:lnB w="12700" cap="flat" cmpd="sng" algn="ctr">
                      <a:solidFill>
                        <a:schemeClr val="tx1"/>
                      </a:solidFill>
                      <a:prstDash val="lgDash"/>
                      <a:round/>
                      <a:headEnd type="none" w="med" len="med"/>
                      <a:tailEnd type="none" w="med" len="med"/>
                    </a:lnB>
                  </a:tcPr>
                </a:tc>
                <a:tc>
                  <a:txBody>
                    <a:bodyPr/>
                    <a:lstStyle/>
                    <a:p>
                      <a:pPr algn="ctr"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103</a:t>
                      </a:r>
                    </a:p>
                  </a:txBody>
                  <a:tcPr marL="9525" marR="9525" marT="9525" marB="0" anchor="ctr">
                    <a:lnB w="12700" cap="flat" cmpd="sng" algn="ctr">
                      <a:solidFill>
                        <a:schemeClr val="tx1"/>
                      </a:solidFill>
                      <a:prstDash val="lgDash"/>
                      <a:round/>
                      <a:headEnd type="none" w="med" len="med"/>
                      <a:tailEnd type="none" w="med" len="med"/>
                    </a:lnB>
                  </a:tcPr>
                </a:tc>
                <a:tc>
                  <a:txBody>
                    <a:bodyPr/>
                    <a:lstStyle/>
                    <a:p>
                      <a:pPr algn="ctr"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19.3%</a:t>
                      </a:r>
                    </a:p>
                  </a:txBody>
                  <a:tcPr marL="9525" marR="9525" marT="9525" marB="0" anchor="ctr">
                    <a:lnB w="12700" cap="flat" cmpd="sng" algn="ctr">
                      <a:solidFill>
                        <a:schemeClr val="tx1"/>
                      </a:solidFill>
                      <a:prstDash val="lgDash"/>
                      <a:round/>
                      <a:headEnd type="none" w="med" len="med"/>
                      <a:tailEnd type="none" w="med" len="med"/>
                    </a:lnB>
                  </a:tcPr>
                </a:tc>
                <a:extLst>
                  <a:ext uri="{0D108BD9-81ED-4DB2-BD59-A6C34878D82A}">
                    <a16:rowId xmlns:a16="http://schemas.microsoft.com/office/drawing/2014/main" val="2946600875"/>
                  </a:ext>
                </a:extLst>
              </a:tr>
              <a:tr h="335280">
                <a:tc>
                  <a:txBody>
                    <a:bodyPr/>
                    <a:lstStyle/>
                    <a:p>
                      <a:pPr algn="ctr"/>
                      <a:r>
                        <a:rPr kumimoji="1" lang="ja-JP" altLang="en-US" sz="1600" b="0" dirty="0">
                          <a:solidFill>
                            <a:schemeClr val="tx1"/>
                          </a:solidFill>
                        </a:rPr>
                        <a:t>圏域全体</a:t>
                      </a:r>
                    </a:p>
                  </a:txBody>
                  <a:tcPr anchor="ctr">
                    <a:lnT w="12700" cap="flat" cmpd="sng" algn="ctr">
                      <a:solidFill>
                        <a:schemeClr val="tx1"/>
                      </a:solidFill>
                      <a:prstDash val="lgDash"/>
                      <a:round/>
                      <a:headEnd type="none" w="med" len="med"/>
                      <a:tailEnd type="none" w="med" len="med"/>
                    </a:lnT>
                  </a:tcPr>
                </a:tc>
                <a:tc>
                  <a:txBody>
                    <a:bodyPr/>
                    <a:lstStyle/>
                    <a:p>
                      <a:pPr algn="ctr" fontAlgn="ctr"/>
                      <a:r>
                        <a:rPr lang="en-US" altLang="ja-JP" sz="1600" b="0" i="0" u="none" strike="noStrike" dirty="0">
                          <a:solidFill>
                            <a:schemeClr val="tx1"/>
                          </a:solidFill>
                          <a:effectLst/>
                          <a:latin typeface="Meiryo UI" panose="020B0604030504040204" pitchFamily="50" charset="-128"/>
                          <a:ea typeface="Meiryo UI" panose="020B0604030504040204" pitchFamily="50" charset="-128"/>
                        </a:rPr>
                        <a:t>100</a:t>
                      </a: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T w="12700" cap="flat" cmpd="sng" algn="ctr">
                      <a:solidFill>
                        <a:schemeClr val="tx1"/>
                      </a:solidFill>
                      <a:prstDash val="lgDash"/>
                      <a:round/>
                      <a:headEnd type="none" w="med" len="med"/>
                      <a:tailEnd type="none" w="med" len="med"/>
                    </a:lnT>
                  </a:tcPr>
                </a:tc>
                <a:tc>
                  <a:txBody>
                    <a:bodyPr/>
                    <a:lstStyle/>
                    <a:p>
                      <a:pPr algn="ctr" fontAlgn="ctr"/>
                      <a:r>
                        <a:rPr lang="en-US" altLang="ja-JP" sz="1600" b="0" i="0" u="none" strike="noStrike" dirty="0">
                          <a:solidFill>
                            <a:schemeClr val="tx1"/>
                          </a:solidFill>
                          <a:effectLst/>
                          <a:latin typeface="Meiryo UI" panose="020B0604030504040204" pitchFamily="50" charset="-128"/>
                          <a:ea typeface="Meiryo UI" panose="020B0604030504040204" pitchFamily="50" charset="-128"/>
                        </a:rPr>
                        <a:t>92</a:t>
                      </a:r>
                    </a:p>
                  </a:txBody>
                  <a:tcPr marL="9525" marR="9525" marT="9525" marB="0" anchor="ctr">
                    <a:lnT w="12700" cap="flat" cmpd="sng" algn="ctr">
                      <a:solidFill>
                        <a:schemeClr val="tx1"/>
                      </a:solidFill>
                      <a:prstDash val="lgDash"/>
                      <a:round/>
                      <a:headEnd type="none" w="med" len="med"/>
                      <a:tailEnd type="none" w="med" len="med"/>
                    </a:lnT>
                  </a:tcPr>
                </a:tc>
                <a:tc>
                  <a:txBody>
                    <a:bodyPr/>
                    <a:lstStyle/>
                    <a:p>
                      <a:pPr algn="ctr" fontAlgn="ctr"/>
                      <a:r>
                        <a:rPr lang="en-US" altLang="ja-JP" sz="1600" b="0" i="0" u="none" strike="noStrike" dirty="0">
                          <a:solidFill>
                            <a:schemeClr val="tx1"/>
                          </a:solidFill>
                          <a:effectLst/>
                          <a:latin typeface="Meiryo UI" panose="020B0604030504040204" pitchFamily="50" charset="-128"/>
                          <a:ea typeface="Meiryo UI" panose="020B0604030504040204" pitchFamily="50" charset="-128"/>
                        </a:rPr>
                        <a:t>100</a:t>
                      </a: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T w="12700" cap="flat" cmpd="sng" algn="ctr">
                      <a:solidFill>
                        <a:schemeClr val="tx1"/>
                      </a:solidFill>
                      <a:prstDash val="lgDash"/>
                      <a:round/>
                      <a:headEnd type="none" w="med" len="med"/>
                      <a:tailEnd type="none" w="med" len="med"/>
                    </a:lnT>
                  </a:tcPr>
                </a:tc>
                <a:tc>
                  <a:txBody>
                    <a:bodyPr/>
                    <a:lstStyle/>
                    <a:p>
                      <a:pPr algn="ctr" fontAlgn="ctr"/>
                      <a:r>
                        <a:rPr lang="en-US" altLang="ja-JP" sz="1600" b="0" i="0" u="none" strike="noStrike" dirty="0">
                          <a:solidFill>
                            <a:schemeClr val="tx1"/>
                          </a:solidFill>
                          <a:effectLst/>
                          <a:latin typeface="Meiryo UI" panose="020B0604030504040204" pitchFamily="50" charset="-128"/>
                          <a:ea typeface="Meiryo UI" panose="020B0604030504040204" pitchFamily="50" charset="-128"/>
                        </a:rPr>
                        <a:t>533</a:t>
                      </a:r>
                    </a:p>
                  </a:txBody>
                  <a:tcPr marL="9525" marR="9525" marT="9525" marB="0" anchor="ctr">
                    <a:lnT w="12700" cap="flat" cmpd="sng" algn="ctr">
                      <a:solidFill>
                        <a:schemeClr val="tx1"/>
                      </a:solidFill>
                      <a:prstDash val="lgDash"/>
                      <a:round/>
                      <a:headEnd type="none" w="med" len="med"/>
                      <a:tailEnd type="none" w="med" len="med"/>
                    </a:lnT>
                  </a:tcPr>
                </a:tc>
                <a:tc>
                  <a:txBody>
                    <a:bodyPr/>
                    <a:lstStyle/>
                    <a:p>
                      <a:pPr algn="ctr" fontAlgn="ctr"/>
                      <a:r>
                        <a:rPr lang="en-US" altLang="ja-JP" sz="1600" b="0" i="0" u="none" strike="noStrike" dirty="0">
                          <a:solidFill>
                            <a:schemeClr val="tx1"/>
                          </a:solidFill>
                          <a:effectLst/>
                          <a:latin typeface="Meiryo UI" panose="020B0604030504040204" pitchFamily="50" charset="-128"/>
                          <a:ea typeface="Meiryo UI" panose="020B0604030504040204" pitchFamily="50" charset="-128"/>
                        </a:rPr>
                        <a:t>100</a:t>
                      </a: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T w="12700" cap="flat" cmpd="sng" algn="ctr">
                      <a:solidFill>
                        <a:schemeClr val="tx1"/>
                      </a:solidFill>
                      <a:prstDash val="lgDash"/>
                      <a:round/>
                      <a:headEnd type="none" w="med" len="med"/>
                      <a:tailEnd type="none" w="med" len="med"/>
                    </a:lnT>
                  </a:tcPr>
                </a:tc>
                <a:extLst>
                  <a:ext uri="{0D108BD9-81ED-4DB2-BD59-A6C34878D82A}">
                    <a16:rowId xmlns:a16="http://schemas.microsoft.com/office/drawing/2014/main" val="3949216319"/>
                  </a:ext>
                </a:extLst>
              </a:tr>
            </a:tbl>
          </a:graphicData>
        </a:graphic>
      </p:graphicFrame>
    </p:spTree>
    <p:extLst>
      <p:ext uri="{BB962C8B-B14F-4D97-AF65-F5344CB8AC3E}">
        <p14:creationId xmlns:p14="http://schemas.microsoft.com/office/powerpoint/2010/main" val="3690923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 y="249719"/>
            <a:ext cx="12192000" cy="646331"/>
          </a:xfrm>
          <a:prstGeom prst="rect">
            <a:avLst/>
          </a:prstGeom>
          <a:noFill/>
        </p:spPr>
        <p:txBody>
          <a:bodyPr wrap="square" rtlCol="0">
            <a:spAutoFit/>
          </a:bodyPr>
          <a:lstStyle/>
          <a:p>
            <a:r>
              <a:rPr lang="ja-JP" altLang="en-US" sz="3600" dirty="0"/>
              <a:t>課題②</a:t>
            </a:r>
            <a:r>
              <a:rPr kumimoji="1" lang="en-US" altLang="ja-JP" sz="2800" dirty="0"/>
              <a:t>―</a:t>
            </a:r>
            <a:r>
              <a:rPr kumimoji="1" lang="ja-JP" altLang="en-US" sz="3200" b="1" dirty="0"/>
              <a:t>感染症流行下における附属病院の三次救急機能の低下</a:t>
            </a:r>
          </a:p>
        </p:txBody>
      </p:sp>
      <p:sp>
        <p:nvSpPr>
          <p:cNvPr id="3" name="テキスト ボックス 2"/>
          <p:cNvSpPr txBox="1"/>
          <p:nvPr/>
        </p:nvSpPr>
        <p:spPr>
          <a:xfrm>
            <a:off x="152400" y="1042269"/>
            <a:ext cx="11111347" cy="1785104"/>
          </a:xfrm>
          <a:prstGeom prst="rect">
            <a:avLst/>
          </a:prstGeom>
          <a:noFill/>
        </p:spPr>
        <p:txBody>
          <a:bodyPr wrap="square" rtlCol="0">
            <a:spAutoFit/>
          </a:bodyPr>
          <a:lstStyle/>
          <a:p>
            <a:pPr marL="457178" indent="-457178">
              <a:buFont typeface="Wingdings" panose="05000000000000000000" pitchFamily="2" charset="2"/>
              <a:buChar char="n"/>
            </a:pPr>
            <a:r>
              <a:rPr lang="ja-JP" altLang="en-US" sz="2200" dirty="0"/>
              <a:t>コロナ禍での「満床」を理由とした救急お断りの増加</a:t>
            </a:r>
            <a:endParaRPr lang="en-US" altLang="ja-JP" sz="2200" dirty="0"/>
          </a:p>
          <a:p>
            <a:r>
              <a:rPr lang="ja-JP" altLang="en-US" sz="2200" dirty="0"/>
              <a:t>　　</a:t>
            </a:r>
            <a:r>
              <a:rPr lang="en-US" altLang="ja-JP" sz="2200" dirty="0"/>
              <a:t>…2022</a:t>
            </a:r>
            <a:r>
              <a:rPr lang="ja-JP" altLang="en-US" sz="2200" dirty="0"/>
              <a:t>年</a:t>
            </a:r>
            <a:r>
              <a:rPr lang="en-US" altLang="ja-JP" sz="2200" dirty="0"/>
              <a:t>1</a:t>
            </a:r>
            <a:r>
              <a:rPr lang="ja-JP" altLang="en-US" sz="2200" dirty="0"/>
              <a:t>月以降、オミクロン株流行下で救急要請が急増</a:t>
            </a:r>
            <a:endParaRPr lang="en-US" altLang="ja-JP" sz="2200" dirty="0"/>
          </a:p>
          <a:p>
            <a:r>
              <a:rPr lang="ja-JP" altLang="en-US" sz="2200" dirty="0"/>
              <a:t>　　</a:t>
            </a:r>
            <a:r>
              <a:rPr lang="en-US" altLang="ja-JP" sz="2200" dirty="0"/>
              <a:t>…</a:t>
            </a:r>
            <a:r>
              <a:rPr lang="ja-JP" altLang="en-US" sz="2200" dirty="0"/>
              <a:t>附属病院でも満床を理由としたお断りが増加</a:t>
            </a:r>
            <a:endParaRPr lang="en-US" altLang="ja-JP" sz="2200" dirty="0"/>
          </a:p>
          <a:p>
            <a:r>
              <a:rPr lang="ja-JP" altLang="en-US" sz="2200" dirty="0"/>
              <a:t>　　   </a:t>
            </a:r>
            <a:r>
              <a:rPr lang="ja-JP" altLang="en-US" sz="2200" dirty="0">
                <a:solidFill>
                  <a:srgbClr val="FF0000"/>
                </a:solidFill>
              </a:rPr>
              <a:t>⇒感染症流行下で、圏域の救急病床全体がひっ迫し、附属病院も本来の三次救急</a:t>
            </a:r>
            <a:endParaRPr lang="en-US" altLang="ja-JP" sz="2200" dirty="0">
              <a:solidFill>
                <a:srgbClr val="FF0000"/>
              </a:solidFill>
            </a:endParaRPr>
          </a:p>
          <a:p>
            <a:r>
              <a:rPr lang="ja-JP" altLang="en-US" sz="2200" dirty="0">
                <a:solidFill>
                  <a:srgbClr val="FF0000"/>
                </a:solidFill>
              </a:rPr>
              <a:t>　　　医療機能を果たせない状況に</a:t>
            </a:r>
            <a:endParaRPr lang="en-US" altLang="ja-JP" sz="2200" dirty="0">
              <a:solidFill>
                <a:srgbClr val="FF0000"/>
              </a:solidFill>
            </a:endParaRPr>
          </a:p>
        </p:txBody>
      </p:sp>
      <p:graphicFrame>
        <p:nvGraphicFramePr>
          <p:cNvPr id="8" name="グラフ 7"/>
          <p:cNvGraphicFramePr/>
          <p:nvPr>
            <p:extLst>
              <p:ext uri="{D42A27DB-BD31-4B8C-83A1-F6EECF244321}">
                <p14:modId xmlns:p14="http://schemas.microsoft.com/office/powerpoint/2010/main" val="1393234510"/>
              </p:ext>
            </p:extLst>
          </p:nvPr>
        </p:nvGraphicFramePr>
        <p:xfrm>
          <a:off x="0" y="2733604"/>
          <a:ext cx="12192000" cy="3884208"/>
        </p:xfrm>
        <a:graphic>
          <a:graphicData uri="http://schemas.openxmlformats.org/drawingml/2006/chart">
            <c:chart xmlns:c="http://schemas.openxmlformats.org/drawingml/2006/chart" xmlns:r="http://schemas.openxmlformats.org/officeDocument/2006/relationships" r:id="rId2"/>
          </a:graphicData>
        </a:graphic>
      </p:graphicFrame>
      <p:sp>
        <p:nvSpPr>
          <p:cNvPr id="6" name="スライド番号プレースホルダー 5"/>
          <p:cNvSpPr>
            <a:spLocks noGrp="1"/>
          </p:cNvSpPr>
          <p:nvPr>
            <p:ph type="sldNum" sz="quarter" idx="12"/>
          </p:nvPr>
        </p:nvSpPr>
        <p:spPr/>
        <p:txBody>
          <a:bodyPr/>
          <a:lstStyle/>
          <a:p>
            <a:fld id="{D9AEBA0E-63EF-4ACE-AD73-BC5A9248F962}" type="slidenum">
              <a:rPr kumimoji="1" lang="ja-JP" altLang="en-US" smtClean="0"/>
              <a:t>4</a:t>
            </a:fld>
            <a:endParaRPr kumimoji="1" lang="ja-JP" altLang="en-US"/>
          </a:p>
        </p:txBody>
      </p:sp>
    </p:spTree>
    <p:extLst>
      <p:ext uri="{BB962C8B-B14F-4D97-AF65-F5344CB8AC3E}">
        <p14:creationId xmlns:p14="http://schemas.microsoft.com/office/powerpoint/2010/main" val="512317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52399" y="249715"/>
            <a:ext cx="11263747" cy="646331"/>
          </a:xfrm>
          <a:prstGeom prst="rect">
            <a:avLst/>
          </a:prstGeom>
          <a:noFill/>
        </p:spPr>
        <p:txBody>
          <a:bodyPr wrap="square" rtlCol="0">
            <a:spAutoFit/>
          </a:bodyPr>
          <a:lstStyle/>
          <a:p>
            <a:r>
              <a:rPr lang="ja-JP" altLang="en-US" sz="3600" dirty="0"/>
              <a:t>課題③</a:t>
            </a:r>
            <a:r>
              <a:rPr kumimoji="1" lang="en-US" altLang="ja-JP" sz="3200" dirty="0"/>
              <a:t>―</a:t>
            </a:r>
            <a:r>
              <a:rPr kumimoji="1" lang="ja-JP" altLang="en-US" sz="2800" b="1" dirty="0"/>
              <a:t>高度急性期医療を支える病床の不足と圏域外への患者流出</a:t>
            </a:r>
          </a:p>
        </p:txBody>
      </p:sp>
      <p:sp>
        <p:nvSpPr>
          <p:cNvPr id="3" name="テキスト ボックス 2"/>
          <p:cNvSpPr txBox="1"/>
          <p:nvPr/>
        </p:nvSpPr>
        <p:spPr>
          <a:xfrm>
            <a:off x="1" y="1214483"/>
            <a:ext cx="6068291" cy="1569660"/>
          </a:xfrm>
          <a:prstGeom prst="rect">
            <a:avLst/>
          </a:prstGeom>
          <a:noFill/>
        </p:spPr>
        <p:txBody>
          <a:bodyPr wrap="square" rtlCol="0">
            <a:spAutoFit/>
          </a:bodyPr>
          <a:lstStyle/>
          <a:p>
            <a:pPr marL="457178" indent="-457178">
              <a:buFont typeface="Wingdings" panose="05000000000000000000" pitchFamily="2" charset="2"/>
              <a:buChar char="n"/>
            </a:pPr>
            <a:r>
              <a:rPr lang="ja-JP" altLang="en-US" sz="2400" dirty="0"/>
              <a:t>北河内二次医療圏では</a:t>
            </a:r>
            <a:r>
              <a:rPr lang="en-US" altLang="ja-JP" sz="2400" dirty="0"/>
              <a:t>2025</a:t>
            </a:r>
            <a:r>
              <a:rPr lang="ja-JP" altLang="en-US" sz="2400" dirty="0"/>
              <a:t>年に向け、高度急性期病床が現状（</a:t>
            </a:r>
            <a:r>
              <a:rPr lang="en-US" altLang="ja-JP" sz="2400" dirty="0"/>
              <a:t>2020</a:t>
            </a:r>
            <a:r>
              <a:rPr lang="ja-JP" altLang="en-US" sz="2400" dirty="0"/>
              <a:t>年）と</a:t>
            </a:r>
            <a:endParaRPr lang="en-US" altLang="ja-JP" sz="2400" dirty="0"/>
          </a:p>
          <a:p>
            <a:r>
              <a:rPr lang="ja-JP" altLang="en-US" sz="2400" dirty="0"/>
              <a:t>       比較して実数としても割合としても</a:t>
            </a:r>
            <a:endParaRPr lang="en-US" altLang="ja-JP" sz="2400" dirty="0"/>
          </a:p>
          <a:p>
            <a:r>
              <a:rPr lang="ja-JP" altLang="en-US" sz="2400" dirty="0"/>
              <a:t>       不足する見込み</a:t>
            </a:r>
            <a:endParaRPr lang="en-US" altLang="ja-JP" sz="2400" dirty="0"/>
          </a:p>
        </p:txBody>
      </p:sp>
      <p:sp>
        <p:nvSpPr>
          <p:cNvPr id="12" name="正方形/長方形 11"/>
          <p:cNvSpPr/>
          <p:nvPr/>
        </p:nvSpPr>
        <p:spPr>
          <a:xfrm>
            <a:off x="36186" y="5851227"/>
            <a:ext cx="6059815" cy="523220"/>
          </a:xfrm>
          <a:prstGeom prst="rect">
            <a:avLst/>
          </a:prstGeom>
        </p:spPr>
        <p:txBody>
          <a:bodyPr wrap="square">
            <a:spAutoFit/>
          </a:bodyPr>
          <a:lstStyle/>
          <a:p>
            <a:r>
              <a:rPr lang="ja-JP" altLang="en-US" sz="1400" dirty="0">
                <a:solidFill>
                  <a:schemeClr val="tx1">
                    <a:lumMod val="75000"/>
                    <a:lumOff val="25000"/>
                  </a:schemeClr>
                </a:solidFill>
              </a:rPr>
              <a:t>（出典・参照元）大阪府医療計画、令和</a:t>
            </a:r>
            <a:r>
              <a:rPr lang="en-US" altLang="ja-JP" sz="1400" dirty="0">
                <a:solidFill>
                  <a:schemeClr val="tx1">
                    <a:lumMod val="75000"/>
                    <a:lumOff val="25000"/>
                  </a:schemeClr>
                </a:solidFill>
              </a:rPr>
              <a:t>3</a:t>
            </a:r>
            <a:r>
              <a:rPr lang="ja-JP" altLang="en-US" sz="1400" dirty="0">
                <a:solidFill>
                  <a:schemeClr val="tx1">
                    <a:lumMod val="75000"/>
                    <a:lumOff val="25000"/>
                  </a:schemeClr>
                </a:solidFill>
              </a:rPr>
              <a:t>年度北河内保健医療協議会資料　　</a:t>
            </a:r>
            <a:endParaRPr lang="en-US" altLang="ja-JP" sz="1400" dirty="0">
              <a:solidFill>
                <a:schemeClr val="tx1">
                  <a:lumMod val="75000"/>
                  <a:lumOff val="25000"/>
                </a:schemeClr>
              </a:solidFill>
            </a:endParaRPr>
          </a:p>
          <a:p>
            <a:r>
              <a:rPr lang="ja-JP" altLang="en-US" sz="1400" dirty="0">
                <a:solidFill>
                  <a:schemeClr val="tx1">
                    <a:lumMod val="75000"/>
                    <a:lumOff val="25000"/>
                  </a:schemeClr>
                </a:solidFill>
              </a:rPr>
              <a:t>　　　　　　　　大阪府医療審議会資料</a:t>
            </a:r>
            <a:endParaRPr lang="en-US" altLang="ja-JP" sz="1400" dirty="0">
              <a:solidFill>
                <a:schemeClr val="tx1">
                  <a:lumMod val="75000"/>
                  <a:lumOff val="25000"/>
                </a:schemeClr>
              </a:solidFill>
            </a:endParaRPr>
          </a:p>
        </p:txBody>
      </p:sp>
      <p:graphicFrame>
        <p:nvGraphicFramePr>
          <p:cNvPr id="14" name="表 13"/>
          <p:cNvGraphicFramePr>
            <a:graphicFrameLocks noGrp="1"/>
          </p:cNvGraphicFramePr>
          <p:nvPr>
            <p:extLst>
              <p:ext uri="{D42A27DB-BD31-4B8C-83A1-F6EECF244321}">
                <p14:modId xmlns:p14="http://schemas.microsoft.com/office/powerpoint/2010/main" val="2891345046"/>
              </p:ext>
            </p:extLst>
          </p:nvPr>
        </p:nvGraphicFramePr>
        <p:xfrm>
          <a:off x="263237" y="2886601"/>
          <a:ext cx="6068292" cy="2320632"/>
        </p:xfrm>
        <a:graphic>
          <a:graphicData uri="http://schemas.openxmlformats.org/drawingml/2006/table">
            <a:tbl>
              <a:tblPr firstRow="1" bandRow="1">
                <a:tableStyleId>{5C22544A-7EE6-4342-B048-85BDC9FD1C3A}</a:tableStyleId>
              </a:tblPr>
              <a:tblGrid>
                <a:gridCol w="1883429">
                  <a:extLst>
                    <a:ext uri="{9D8B030D-6E8A-4147-A177-3AD203B41FA5}">
                      <a16:colId xmlns:a16="http://schemas.microsoft.com/office/drawing/2014/main" val="2111271591"/>
                    </a:ext>
                  </a:extLst>
                </a:gridCol>
                <a:gridCol w="1350548">
                  <a:extLst>
                    <a:ext uri="{9D8B030D-6E8A-4147-A177-3AD203B41FA5}">
                      <a16:colId xmlns:a16="http://schemas.microsoft.com/office/drawing/2014/main" val="1039656728"/>
                    </a:ext>
                  </a:extLst>
                </a:gridCol>
                <a:gridCol w="1417157">
                  <a:extLst>
                    <a:ext uri="{9D8B030D-6E8A-4147-A177-3AD203B41FA5}">
                      <a16:colId xmlns:a16="http://schemas.microsoft.com/office/drawing/2014/main" val="3973817256"/>
                    </a:ext>
                  </a:extLst>
                </a:gridCol>
                <a:gridCol w="1417157">
                  <a:extLst>
                    <a:ext uri="{9D8B030D-6E8A-4147-A177-3AD203B41FA5}">
                      <a16:colId xmlns:a16="http://schemas.microsoft.com/office/drawing/2014/main" val="3431639623"/>
                    </a:ext>
                  </a:extLst>
                </a:gridCol>
              </a:tblGrid>
              <a:tr h="439769">
                <a:tc rowSpan="2">
                  <a:txBody>
                    <a:bodyPr/>
                    <a:lstStyle/>
                    <a:p>
                      <a:pPr algn="ctr"/>
                      <a:r>
                        <a:rPr kumimoji="1" lang="ja-JP" altLang="en-US" sz="1900" b="0" dirty="0"/>
                        <a:t>区分</a:t>
                      </a:r>
                    </a:p>
                  </a:txBody>
                  <a:tcPr anchor="ctr"/>
                </a:tc>
                <a:tc rowSpan="2">
                  <a:txBody>
                    <a:bodyPr/>
                    <a:lstStyle/>
                    <a:p>
                      <a:pPr algn="ctr"/>
                      <a:r>
                        <a:rPr kumimoji="1" lang="ja-JP" altLang="en-US" sz="1900" b="0" dirty="0"/>
                        <a:t>対象年度</a:t>
                      </a:r>
                      <a:endParaRPr kumimoji="1" lang="en-US" altLang="ja-JP" sz="1900" b="0" dirty="0"/>
                    </a:p>
                  </a:txBody>
                  <a:tcPr anchor="ctr"/>
                </a:tc>
                <a:tc gridSpan="2">
                  <a:txBody>
                    <a:bodyPr/>
                    <a:lstStyle/>
                    <a:p>
                      <a:pPr algn="ctr"/>
                      <a:r>
                        <a:rPr kumimoji="1" lang="ja-JP" altLang="en-US" sz="1900" b="0" dirty="0"/>
                        <a:t>高度急性期</a:t>
                      </a:r>
                      <a:endParaRPr kumimoji="1" lang="en-US" altLang="ja-JP" sz="1900" b="0" dirty="0"/>
                    </a:p>
                  </a:txBody>
                  <a:tcPr anchor="ctr"/>
                </a:tc>
                <a:tc hMerge="1">
                  <a:txBody>
                    <a:bodyPr/>
                    <a:lstStyle/>
                    <a:p>
                      <a:endParaRPr kumimoji="1" lang="ja-JP" altLang="en-US"/>
                    </a:p>
                  </a:txBody>
                  <a:tcPr/>
                </a:tc>
                <a:extLst>
                  <a:ext uri="{0D108BD9-81ED-4DB2-BD59-A6C34878D82A}">
                    <a16:rowId xmlns:a16="http://schemas.microsoft.com/office/drawing/2014/main" val="2021592221"/>
                  </a:ext>
                </a:extLst>
              </a:tr>
              <a:tr h="439769">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1900" b="0" dirty="0">
                          <a:solidFill>
                            <a:schemeClr val="bg1">
                              <a:lumMod val="95000"/>
                            </a:schemeClr>
                          </a:solidFill>
                        </a:rPr>
                        <a:t>実数</a:t>
                      </a:r>
                      <a:endParaRPr kumimoji="1" lang="en-US" altLang="ja-JP" sz="1900" b="0" dirty="0">
                        <a:solidFill>
                          <a:schemeClr val="bg1">
                            <a:lumMod val="95000"/>
                          </a:schemeClr>
                        </a:solidFill>
                      </a:endParaRPr>
                    </a:p>
                  </a:txBody>
                  <a:tcPr anchor="ctr">
                    <a:solidFill>
                      <a:srgbClr val="E48312"/>
                    </a:solidFill>
                  </a:tcPr>
                </a:tc>
                <a:tc>
                  <a:txBody>
                    <a:bodyPr/>
                    <a:lstStyle/>
                    <a:p>
                      <a:pPr algn="ctr"/>
                      <a:r>
                        <a:rPr kumimoji="1" lang="ja-JP" altLang="en-US" sz="1900" b="0" dirty="0">
                          <a:solidFill>
                            <a:schemeClr val="bg1">
                              <a:lumMod val="95000"/>
                            </a:schemeClr>
                          </a:solidFill>
                        </a:rPr>
                        <a:t>割合</a:t>
                      </a:r>
                      <a:endParaRPr kumimoji="1" lang="en-US" altLang="ja-JP" sz="1900" b="0" dirty="0">
                        <a:solidFill>
                          <a:schemeClr val="bg1">
                            <a:lumMod val="95000"/>
                          </a:schemeClr>
                        </a:solidFill>
                      </a:endParaRPr>
                    </a:p>
                  </a:txBody>
                  <a:tcPr anchor="ctr">
                    <a:solidFill>
                      <a:srgbClr val="E48312"/>
                    </a:solidFill>
                  </a:tcPr>
                </a:tc>
                <a:extLst>
                  <a:ext uri="{0D108BD9-81ED-4DB2-BD59-A6C34878D82A}">
                    <a16:rowId xmlns:a16="http://schemas.microsoft.com/office/drawing/2014/main" val="3286407739"/>
                  </a:ext>
                </a:extLst>
              </a:tr>
              <a:tr h="725516">
                <a:tc>
                  <a:txBody>
                    <a:bodyPr/>
                    <a:lstStyle/>
                    <a:p>
                      <a:pPr algn="ctr"/>
                      <a:r>
                        <a:rPr kumimoji="1" lang="ja-JP" altLang="en-US" sz="1900" b="0" dirty="0"/>
                        <a:t>病床機能報告数（割合）</a:t>
                      </a:r>
                    </a:p>
                  </a:txBody>
                  <a:tcPr anchor="ctr"/>
                </a:tc>
                <a:tc>
                  <a:txBody>
                    <a:bodyPr/>
                    <a:lstStyle/>
                    <a:p>
                      <a:pPr algn="ctr" fontAlgn="ctr"/>
                      <a:r>
                        <a:rPr lang="en-US" altLang="ja-JP" sz="1900" b="0" i="0" u="none" strike="noStrike" dirty="0">
                          <a:solidFill>
                            <a:srgbClr val="000000"/>
                          </a:solidFill>
                          <a:effectLst/>
                          <a:latin typeface="Meiryo UI" panose="020B0604030504040204" pitchFamily="50" charset="-128"/>
                          <a:ea typeface="Meiryo UI" panose="020B0604030504040204" pitchFamily="50" charset="-128"/>
                        </a:rPr>
                        <a:t>2020</a:t>
                      </a:r>
                    </a:p>
                  </a:txBody>
                  <a:tcPr marL="9525" marR="9525" marT="9525" marB="0" anchor="ctr"/>
                </a:tc>
                <a:tc>
                  <a:txBody>
                    <a:bodyPr/>
                    <a:lstStyle/>
                    <a:p>
                      <a:pPr algn="ctr" fontAlgn="ctr"/>
                      <a:r>
                        <a:rPr lang="en-US" altLang="ja-JP" sz="1900" b="0" i="0" u="none" strike="noStrike" dirty="0">
                          <a:solidFill>
                            <a:srgbClr val="000000"/>
                          </a:solidFill>
                          <a:effectLst/>
                          <a:latin typeface="Meiryo UI" panose="020B0604030504040204" pitchFamily="50" charset="-128"/>
                          <a:ea typeface="Meiryo UI" panose="020B0604030504040204" pitchFamily="50" charset="-128"/>
                        </a:rPr>
                        <a:t>919</a:t>
                      </a:r>
                    </a:p>
                  </a:txBody>
                  <a:tcPr marL="9525" marR="9525" marT="9525" marB="0" anchor="ctr"/>
                </a:tc>
                <a:tc>
                  <a:txBody>
                    <a:bodyPr/>
                    <a:lstStyle/>
                    <a:p>
                      <a:pPr algn="ctr" fontAlgn="ctr"/>
                      <a:r>
                        <a:rPr lang="en-US" altLang="ja-JP" sz="1900" b="0" i="0" u="none" strike="noStrike" dirty="0">
                          <a:solidFill>
                            <a:srgbClr val="000000"/>
                          </a:solidFill>
                          <a:effectLst/>
                          <a:latin typeface="Meiryo UI" panose="020B0604030504040204" pitchFamily="50" charset="-128"/>
                          <a:ea typeface="Meiryo UI" panose="020B0604030504040204" pitchFamily="50" charset="-128"/>
                        </a:rPr>
                        <a:t>8.9</a:t>
                      </a:r>
                      <a:r>
                        <a:rPr lang="ja-JP" altLang="en-US" sz="1900" b="0" i="0" u="none" strike="noStrike" dirty="0">
                          <a:solidFill>
                            <a:srgbClr val="000000"/>
                          </a:solidFill>
                          <a:effectLst/>
                          <a:latin typeface="Meiryo UI" panose="020B0604030504040204" pitchFamily="50" charset="-128"/>
                          <a:ea typeface="Meiryo UI" panose="020B0604030504040204" pitchFamily="50" charset="-128"/>
                        </a:rPr>
                        <a:t>％</a:t>
                      </a:r>
                      <a:endParaRPr lang="en-US" altLang="ja-JP" sz="19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66274028"/>
                  </a:ext>
                </a:extLst>
              </a:tr>
              <a:tr h="715577">
                <a:tc>
                  <a:txBody>
                    <a:bodyPr/>
                    <a:lstStyle/>
                    <a:p>
                      <a:pPr algn="ctr"/>
                      <a:r>
                        <a:rPr kumimoji="1" lang="ja-JP" altLang="en-US" sz="1900" b="0" dirty="0"/>
                        <a:t>必要病床数</a:t>
                      </a:r>
                      <a:endParaRPr kumimoji="1" lang="en-US" altLang="ja-JP" sz="1900" b="0" dirty="0"/>
                    </a:p>
                    <a:p>
                      <a:pPr algn="ctr"/>
                      <a:r>
                        <a:rPr kumimoji="1" lang="ja-JP" altLang="en-US" sz="1900" b="0" dirty="0"/>
                        <a:t>（割合）</a:t>
                      </a:r>
                    </a:p>
                  </a:txBody>
                  <a:tcPr anchor="ctr"/>
                </a:tc>
                <a:tc>
                  <a:txBody>
                    <a:bodyPr/>
                    <a:lstStyle/>
                    <a:p>
                      <a:pPr algn="ctr" fontAlgn="ctr"/>
                      <a:r>
                        <a:rPr lang="en-US" altLang="ja-JP" sz="1900" b="0" i="0" u="none" strike="noStrike" dirty="0">
                          <a:solidFill>
                            <a:srgbClr val="000000"/>
                          </a:solidFill>
                          <a:effectLst/>
                          <a:latin typeface="Meiryo UI" panose="020B0604030504040204" pitchFamily="50" charset="-128"/>
                          <a:ea typeface="Meiryo UI" panose="020B0604030504040204" pitchFamily="50" charset="-128"/>
                        </a:rPr>
                        <a:t>2025</a:t>
                      </a:r>
                    </a:p>
                  </a:txBody>
                  <a:tcPr marL="9525" marR="9525" marT="9525" marB="0" anchor="ctr"/>
                </a:tc>
                <a:tc>
                  <a:txBody>
                    <a:bodyPr/>
                    <a:lstStyle/>
                    <a:p>
                      <a:pPr algn="ctr" fontAlgn="ctr"/>
                      <a:r>
                        <a:rPr lang="en-US" altLang="ja-JP" sz="1900" b="0" i="0" u="none" strike="noStrike" dirty="0">
                          <a:solidFill>
                            <a:srgbClr val="000000"/>
                          </a:solidFill>
                          <a:effectLst/>
                          <a:latin typeface="Meiryo UI" panose="020B0604030504040204" pitchFamily="50" charset="-128"/>
                          <a:ea typeface="Meiryo UI" panose="020B0604030504040204" pitchFamily="50" charset="-128"/>
                        </a:rPr>
                        <a:t>1197</a:t>
                      </a:r>
                      <a:r>
                        <a:rPr lang="ja-JP" altLang="en-US" sz="1900" b="1" i="0" u="none" strike="noStrike" dirty="0">
                          <a:solidFill>
                            <a:srgbClr val="FF0000"/>
                          </a:solidFill>
                          <a:effectLst/>
                          <a:latin typeface="Meiryo UI" panose="020B0604030504040204" pitchFamily="50" charset="-128"/>
                          <a:ea typeface="Meiryo UI" panose="020B0604030504040204" pitchFamily="50" charset="-128"/>
                        </a:rPr>
                        <a:t>（△</a:t>
                      </a:r>
                      <a:r>
                        <a:rPr lang="en-US" altLang="ja-JP" sz="1900" b="1" i="0" u="none" strike="noStrike" dirty="0">
                          <a:solidFill>
                            <a:srgbClr val="FF0000"/>
                          </a:solidFill>
                          <a:effectLst/>
                          <a:latin typeface="Meiryo UI" panose="020B0604030504040204" pitchFamily="50" charset="-128"/>
                          <a:ea typeface="Meiryo UI" panose="020B0604030504040204" pitchFamily="50" charset="-128"/>
                        </a:rPr>
                        <a:t>278</a:t>
                      </a:r>
                      <a:r>
                        <a:rPr lang="ja-JP" altLang="en-US" sz="1900" b="1" i="0" u="none" strike="noStrike" dirty="0">
                          <a:solidFill>
                            <a:srgbClr val="FF0000"/>
                          </a:solidFill>
                          <a:effectLst/>
                          <a:latin typeface="Meiryo UI" panose="020B0604030504040204" pitchFamily="50" charset="-128"/>
                          <a:ea typeface="Meiryo UI" panose="020B0604030504040204" pitchFamily="50" charset="-128"/>
                        </a:rPr>
                        <a:t>）</a:t>
                      </a:r>
                      <a:endParaRPr lang="en-US" altLang="ja-JP" sz="1900" b="1" i="0" u="none" strike="noStrike"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en-US" altLang="ja-JP" sz="1900" b="0" i="0" u="none" strike="noStrike" dirty="0">
                          <a:solidFill>
                            <a:schemeClr val="tx1"/>
                          </a:solidFill>
                          <a:effectLst/>
                          <a:latin typeface="Meiryo UI" panose="020B0604030504040204" pitchFamily="50" charset="-128"/>
                          <a:ea typeface="Meiryo UI" panose="020B0604030504040204" pitchFamily="50" charset="-128"/>
                        </a:rPr>
                        <a:t>9.1</a:t>
                      </a:r>
                      <a:r>
                        <a:rPr lang="ja-JP" altLang="en-US" sz="1900" b="0" i="0" u="none" strike="noStrike" dirty="0">
                          <a:solidFill>
                            <a:schemeClr val="tx1"/>
                          </a:solidFill>
                          <a:effectLst/>
                          <a:latin typeface="Meiryo UI" panose="020B0604030504040204" pitchFamily="50" charset="-128"/>
                          <a:ea typeface="Meiryo UI" panose="020B0604030504040204" pitchFamily="50" charset="-128"/>
                        </a:rPr>
                        <a:t>％</a:t>
                      </a:r>
                      <a:endParaRPr lang="en-US" altLang="ja-JP" sz="19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200" b="1" i="0" u="none" strike="noStrike" dirty="0">
                          <a:solidFill>
                            <a:srgbClr val="FF0000"/>
                          </a:solidFill>
                          <a:effectLst/>
                          <a:latin typeface="Meiryo UI" panose="020B0604030504040204" pitchFamily="50" charset="-128"/>
                          <a:ea typeface="Meiryo UI" panose="020B0604030504040204" pitchFamily="50" charset="-128"/>
                        </a:rPr>
                        <a:t>（△０</a:t>
                      </a:r>
                      <a:r>
                        <a:rPr lang="en-US" altLang="ja-JP" sz="1200" b="1" i="0" u="none" strike="noStrike" dirty="0">
                          <a:solidFill>
                            <a:srgbClr val="FF0000"/>
                          </a:solidFill>
                          <a:effectLst/>
                          <a:latin typeface="Meiryo UI" panose="020B0604030504040204" pitchFamily="50" charset="-128"/>
                          <a:ea typeface="Meiryo UI" panose="020B0604030504040204" pitchFamily="50" charset="-128"/>
                        </a:rPr>
                        <a:t>.</a:t>
                      </a:r>
                      <a:r>
                        <a:rPr lang="ja-JP" altLang="en-US" sz="1200" b="1" i="0" u="none" strike="noStrike" dirty="0">
                          <a:solidFill>
                            <a:srgbClr val="FF0000"/>
                          </a:solidFill>
                          <a:effectLst/>
                          <a:latin typeface="Meiryo UI" panose="020B0604030504040204" pitchFamily="50" charset="-128"/>
                          <a:ea typeface="Meiryo UI" panose="020B0604030504040204" pitchFamily="50" charset="-128"/>
                        </a:rPr>
                        <a:t>２ポイント）</a:t>
                      </a:r>
                      <a:endParaRPr lang="en-US" altLang="ja-JP" sz="1200" b="1" i="0" u="none" strike="noStrike"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675546361"/>
                  </a:ext>
                </a:extLst>
              </a:tr>
            </a:tbl>
          </a:graphicData>
        </a:graphic>
      </p:graphicFrame>
      <p:sp>
        <p:nvSpPr>
          <p:cNvPr id="16" name="テキスト ボックス 15"/>
          <p:cNvSpPr txBox="1"/>
          <p:nvPr/>
        </p:nvSpPr>
        <p:spPr>
          <a:xfrm>
            <a:off x="6220693" y="1214486"/>
            <a:ext cx="5832763" cy="830997"/>
          </a:xfrm>
          <a:prstGeom prst="rect">
            <a:avLst/>
          </a:prstGeom>
          <a:noFill/>
        </p:spPr>
        <p:txBody>
          <a:bodyPr wrap="square" rtlCol="0">
            <a:spAutoFit/>
          </a:bodyPr>
          <a:lstStyle/>
          <a:p>
            <a:pPr marL="457178" indent="-457178">
              <a:buFont typeface="Wingdings" panose="05000000000000000000" pitchFamily="2" charset="2"/>
              <a:buChar char="n"/>
            </a:pPr>
            <a:r>
              <a:rPr lang="ja-JP" altLang="en-US" sz="2400" dirty="0"/>
              <a:t>圏域の流出入に関して、入院におけるがん患者の流出が特に多い</a:t>
            </a:r>
            <a:endParaRPr lang="en-US" altLang="ja-JP" sz="2400" dirty="0"/>
          </a:p>
        </p:txBody>
      </p:sp>
      <p:pic>
        <p:nvPicPr>
          <p:cNvPr id="18" name="図 17"/>
          <p:cNvPicPr>
            <a:picLocks noChangeAspect="1"/>
          </p:cNvPicPr>
          <p:nvPr/>
        </p:nvPicPr>
        <p:blipFill>
          <a:blip r:embed="rId2"/>
          <a:stretch>
            <a:fillRect/>
          </a:stretch>
        </p:blipFill>
        <p:spPr>
          <a:xfrm>
            <a:off x="6627236" y="2414813"/>
            <a:ext cx="5019675" cy="4029075"/>
          </a:xfrm>
          <a:prstGeom prst="rect">
            <a:avLst/>
          </a:prstGeom>
        </p:spPr>
      </p:pic>
      <p:sp>
        <p:nvSpPr>
          <p:cNvPr id="19" name="角丸四角形 18"/>
          <p:cNvSpPr/>
          <p:nvPr/>
        </p:nvSpPr>
        <p:spPr>
          <a:xfrm>
            <a:off x="7190512" y="2927957"/>
            <a:ext cx="424731" cy="306957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1"/>
          </a:p>
        </p:txBody>
      </p:sp>
      <p:sp>
        <p:nvSpPr>
          <p:cNvPr id="6" name="スライド番号プレースホルダー 5"/>
          <p:cNvSpPr>
            <a:spLocks noGrp="1"/>
          </p:cNvSpPr>
          <p:nvPr>
            <p:ph type="sldNum" sz="quarter" idx="12"/>
          </p:nvPr>
        </p:nvSpPr>
        <p:spPr/>
        <p:txBody>
          <a:bodyPr/>
          <a:lstStyle/>
          <a:p>
            <a:fld id="{D9AEBA0E-63EF-4ACE-AD73-BC5A9248F962}" type="slidenum">
              <a:rPr kumimoji="1" lang="ja-JP" altLang="en-US" smtClean="0"/>
              <a:t>5</a:t>
            </a:fld>
            <a:endParaRPr kumimoji="1" lang="ja-JP" altLang="en-US"/>
          </a:p>
        </p:txBody>
      </p:sp>
    </p:spTree>
    <p:extLst>
      <p:ext uri="{BB962C8B-B14F-4D97-AF65-F5344CB8AC3E}">
        <p14:creationId xmlns:p14="http://schemas.microsoft.com/office/powerpoint/2010/main" val="2467261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52399" y="128836"/>
            <a:ext cx="11402292" cy="1138773"/>
          </a:xfrm>
          <a:prstGeom prst="rect">
            <a:avLst/>
          </a:prstGeom>
          <a:noFill/>
        </p:spPr>
        <p:txBody>
          <a:bodyPr wrap="square" rtlCol="0">
            <a:spAutoFit/>
          </a:bodyPr>
          <a:lstStyle/>
          <a:p>
            <a:r>
              <a:rPr lang="ja-JP" altLang="en-US" sz="3600" dirty="0"/>
              <a:t>課題④</a:t>
            </a:r>
            <a:r>
              <a:rPr kumimoji="1" lang="en-US" altLang="ja-JP" sz="2800" dirty="0"/>
              <a:t>―</a:t>
            </a:r>
            <a:r>
              <a:rPr kumimoji="1" lang="ja-JP" altLang="en-US" sz="3200" b="1" dirty="0"/>
              <a:t>高度急性期医療を支える病床の不足と</a:t>
            </a:r>
            <a:endParaRPr kumimoji="1" lang="en-US" altLang="ja-JP" sz="3200" b="1" dirty="0"/>
          </a:p>
          <a:p>
            <a:r>
              <a:rPr kumimoji="1" lang="ja-JP" altLang="en-US" sz="3200" b="1" dirty="0"/>
              <a:t>　　　　　　　　　　　関西医大附属病院の病床ひっ迫</a:t>
            </a:r>
          </a:p>
        </p:txBody>
      </p:sp>
      <p:sp>
        <p:nvSpPr>
          <p:cNvPr id="3" name="テキスト ボックス 2"/>
          <p:cNvSpPr txBox="1"/>
          <p:nvPr/>
        </p:nvSpPr>
        <p:spPr>
          <a:xfrm>
            <a:off x="0" y="1154860"/>
            <a:ext cx="12192000" cy="1938992"/>
          </a:xfrm>
          <a:prstGeom prst="rect">
            <a:avLst/>
          </a:prstGeom>
          <a:noFill/>
        </p:spPr>
        <p:txBody>
          <a:bodyPr wrap="square" rtlCol="0">
            <a:spAutoFit/>
          </a:bodyPr>
          <a:lstStyle/>
          <a:p>
            <a:pPr marL="457178" indent="-457178">
              <a:buFont typeface="Wingdings" panose="05000000000000000000" pitchFamily="2" charset="2"/>
              <a:buChar char="n"/>
            </a:pPr>
            <a:r>
              <a:rPr lang="ja-JP" altLang="en-US" sz="2400" dirty="0"/>
              <a:t>病床稼働率・入院予約件数</a:t>
            </a:r>
            <a:endParaRPr lang="en-US" altLang="ja-JP" sz="2400" dirty="0"/>
          </a:p>
          <a:p>
            <a:r>
              <a:rPr lang="ja-JP" altLang="en-US" sz="2400" dirty="0"/>
              <a:t>　　圏域の高度急性期病床の不足は、附属病院の病床ひっ迫として顕在化</a:t>
            </a:r>
            <a:endParaRPr lang="en-US" altLang="ja-JP" sz="2400" dirty="0"/>
          </a:p>
          <a:p>
            <a:r>
              <a:rPr lang="ja-JP" altLang="en-US" sz="2400" dirty="0"/>
              <a:t>　　</a:t>
            </a:r>
            <a:r>
              <a:rPr lang="en-US" altLang="ja-JP" sz="2400" dirty="0"/>
              <a:t>…</a:t>
            </a:r>
            <a:r>
              <a:rPr lang="ja-JP" altLang="en-US" sz="2400" dirty="0"/>
              <a:t>直近数年間の</a:t>
            </a:r>
            <a:r>
              <a:rPr lang="ja-JP" altLang="en-US" sz="2400" dirty="0">
                <a:solidFill>
                  <a:srgbClr val="FF0000"/>
                </a:solidFill>
              </a:rPr>
              <a:t>病床稼働率は</a:t>
            </a:r>
            <a:r>
              <a:rPr lang="en-US" altLang="ja-JP" sz="2400" dirty="0">
                <a:solidFill>
                  <a:srgbClr val="FF0000"/>
                </a:solidFill>
              </a:rPr>
              <a:t>96</a:t>
            </a:r>
            <a:r>
              <a:rPr lang="ja-JP" altLang="en-US" sz="2400" dirty="0">
                <a:solidFill>
                  <a:srgbClr val="FF0000"/>
                </a:solidFill>
              </a:rPr>
              <a:t>％～</a:t>
            </a:r>
            <a:r>
              <a:rPr lang="en-US" altLang="ja-JP" sz="2400" dirty="0">
                <a:solidFill>
                  <a:srgbClr val="FF0000"/>
                </a:solidFill>
              </a:rPr>
              <a:t>100</a:t>
            </a:r>
            <a:r>
              <a:rPr lang="ja-JP" altLang="en-US" sz="2400" dirty="0">
                <a:solidFill>
                  <a:srgbClr val="FF0000"/>
                </a:solidFill>
              </a:rPr>
              <a:t>％で推移</a:t>
            </a:r>
            <a:endParaRPr lang="en-US" altLang="ja-JP" sz="2400" dirty="0">
              <a:solidFill>
                <a:srgbClr val="FF0000"/>
              </a:solidFill>
            </a:endParaRPr>
          </a:p>
          <a:p>
            <a:r>
              <a:rPr lang="ja-JP" altLang="en-US" sz="2400" dirty="0"/>
              <a:t>　　</a:t>
            </a:r>
            <a:r>
              <a:rPr lang="en-US" altLang="ja-JP" sz="2400" dirty="0"/>
              <a:t>…</a:t>
            </a:r>
            <a:r>
              <a:rPr lang="ja-JP" altLang="en-US" sz="2400" dirty="0"/>
              <a:t>コロナ禍においても、がん関連診療科の入院予約件数は多い月で</a:t>
            </a:r>
            <a:r>
              <a:rPr lang="en-US" altLang="ja-JP" sz="2400" dirty="0"/>
              <a:t>500</a:t>
            </a:r>
            <a:r>
              <a:rPr lang="ja-JP" altLang="en-US" sz="2400" dirty="0"/>
              <a:t>件前後、</a:t>
            </a:r>
            <a:endParaRPr lang="en-US" altLang="ja-JP" sz="2400" dirty="0"/>
          </a:p>
          <a:p>
            <a:r>
              <a:rPr lang="ja-JP" altLang="en-US" sz="2400" dirty="0"/>
              <a:t>　　　直近は約</a:t>
            </a:r>
            <a:r>
              <a:rPr lang="en-US" altLang="ja-JP" sz="2400" dirty="0"/>
              <a:t>300</a:t>
            </a:r>
            <a:r>
              <a:rPr lang="ja-JP" altLang="en-US" sz="2400" dirty="0"/>
              <a:t>件前後で推移し、入院待ち患者が恒常的に発生 ⇒ 圏域外流出の一因</a:t>
            </a:r>
            <a:endParaRPr lang="en-US" altLang="ja-JP" sz="2400" dirty="0"/>
          </a:p>
        </p:txBody>
      </p:sp>
      <p:graphicFrame>
        <p:nvGraphicFramePr>
          <p:cNvPr id="4" name="グラフ 3"/>
          <p:cNvGraphicFramePr/>
          <p:nvPr>
            <p:extLst>
              <p:ext uri="{D42A27DB-BD31-4B8C-83A1-F6EECF244321}">
                <p14:modId xmlns:p14="http://schemas.microsoft.com/office/powerpoint/2010/main" val="12009521"/>
              </p:ext>
            </p:extLst>
          </p:nvPr>
        </p:nvGraphicFramePr>
        <p:xfrm>
          <a:off x="138978" y="3120665"/>
          <a:ext cx="6123711" cy="2302983"/>
        </p:xfrm>
        <a:graphic>
          <a:graphicData uri="http://schemas.openxmlformats.org/drawingml/2006/chart">
            <c:chart xmlns:c="http://schemas.openxmlformats.org/drawingml/2006/chart" xmlns:r="http://schemas.openxmlformats.org/officeDocument/2006/relationships" r:id="rId2"/>
          </a:graphicData>
        </a:graphic>
      </p:graphicFrame>
      <p:sp>
        <p:nvSpPr>
          <p:cNvPr id="5" name="正方形/長方形 4"/>
          <p:cNvSpPr/>
          <p:nvPr/>
        </p:nvSpPr>
        <p:spPr>
          <a:xfrm>
            <a:off x="1827402" y="5454045"/>
            <a:ext cx="4435287" cy="276999"/>
          </a:xfrm>
          <a:prstGeom prst="rect">
            <a:avLst/>
          </a:prstGeom>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200" dirty="0">
                <a:solidFill>
                  <a:schemeClr val="tx1">
                    <a:lumMod val="75000"/>
                    <a:lumOff val="25000"/>
                  </a:schemeClr>
                </a:solidFill>
              </a:rPr>
              <a:t>※</a:t>
            </a:r>
            <a:r>
              <a:rPr lang="ja-JP" altLang="en-US" sz="1200" dirty="0">
                <a:solidFill>
                  <a:schemeClr val="tx1">
                    <a:lumMod val="75000"/>
                    <a:lumOff val="25000"/>
                  </a:schemeClr>
                </a:solidFill>
              </a:rPr>
              <a:t>消外、肝外、胆膵外、呼外、腎泌外、耳鼻科、女性科合計</a:t>
            </a:r>
            <a:endParaRPr lang="en-US" altLang="ja-JP" sz="1200" dirty="0">
              <a:solidFill>
                <a:schemeClr val="tx1">
                  <a:lumMod val="75000"/>
                  <a:lumOff val="25000"/>
                </a:schemeClr>
              </a:solidFill>
            </a:endParaRPr>
          </a:p>
        </p:txBody>
      </p:sp>
      <p:sp>
        <p:nvSpPr>
          <p:cNvPr id="6" name="テキスト ボックス 5"/>
          <p:cNvSpPr txBox="1"/>
          <p:nvPr/>
        </p:nvSpPr>
        <p:spPr>
          <a:xfrm>
            <a:off x="6262690" y="3120664"/>
            <a:ext cx="5929313" cy="2369880"/>
          </a:xfrm>
          <a:prstGeom prst="rect">
            <a:avLst/>
          </a:prstGeom>
          <a:noFill/>
        </p:spPr>
        <p:txBody>
          <a:bodyPr wrap="square" rtlCol="0">
            <a:spAutoFit/>
          </a:bodyPr>
          <a:lstStyle/>
          <a:p>
            <a:r>
              <a:rPr lang="ja-JP" altLang="en-US" sz="2000" dirty="0"/>
              <a:t>　</a:t>
            </a:r>
            <a:r>
              <a:rPr lang="ja-JP" altLang="en-US" sz="1600" dirty="0"/>
              <a:t>（参考）</a:t>
            </a:r>
            <a:endParaRPr lang="en-US" altLang="ja-JP" sz="1600" dirty="0"/>
          </a:p>
          <a:p>
            <a:r>
              <a:rPr lang="ja-JP" altLang="en-US" sz="1600" dirty="0"/>
              <a:t>各診療科におけるがん患者の入院・手術待ち期間</a:t>
            </a:r>
            <a:endParaRPr lang="en-US" altLang="ja-JP" sz="1600" dirty="0"/>
          </a:p>
          <a:p>
            <a:pPr>
              <a:tabLst>
                <a:tab pos="3227307" algn="l"/>
              </a:tabLst>
            </a:pPr>
            <a:r>
              <a:rPr lang="ja-JP" altLang="en-US" sz="1600" dirty="0"/>
              <a:t>・消化管外科　：約</a:t>
            </a:r>
            <a:r>
              <a:rPr lang="en-US" altLang="ja-JP" sz="1600" dirty="0"/>
              <a:t>1</a:t>
            </a:r>
            <a:r>
              <a:rPr lang="ja-JP" altLang="en-US" sz="1600" dirty="0"/>
              <a:t>ヶ月～</a:t>
            </a:r>
            <a:r>
              <a:rPr lang="en-US" altLang="ja-JP" sz="1600" dirty="0"/>
              <a:t>1</a:t>
            </a:r>
            <a:r>
              <a:rPr lang="ja-JP" altLang="en-US" sz="1600" dirty="0"/>
              <a:t>ヶ月半</a:t>
            </a:r>
            <a:endParaRPr lang="en-US" altLang="ja-JP" sz="1600" dirty="0"/>
          </a:p>
          <a:p>
            <a:pPr>
              <a:tabLst>
                <a:tab pos="3227307" algn="l"/>
              </a:tabLst>
            </a:pPr>
            <a:r>
              <a:rPr lang="ja-JP" altLang="en-US" sz="1600" dirty="0"/>
              <a:t>・胆膵外科　　：約</a:t>
            </a:r>
            <a:r>
              <a:rPr lang="en-US" altLang="ja-JP" sz="1600" dirty="0"/>
              <a:t>1</a:t>
            </a:r>
            <a:r>
              <a:rPr lang="ja-JP" altLang="en-US" sz="1600" dirty="0"/>
              <a:t>ヶ月～</a:t>
            </a:r>
            <a:r>
              <a:rPr lang="en-US" altLang="ja-JP" sz="1600" dirty="0"/>
              <a:t>3</a:t>
            </a:r>
            <a:r>
              <a:rPr lang="ja-JP" altLang="en-US" sz="1600" dirty="0"/>
              <a:t>ヶ月</a:t>
            </a:r>
            <a:endParaRPr lang="en-US" altLang="ja-JP" sz="1600" dirty="0"/>
          </a:p>
          <a:p>
            <a:pPr>
              <a:tabLst>
                <a:tab pos="3227307" algn="l"/>
              </a:tabLst>
            </a:pPr>
            <a:r>
              <a:rPr lang="ja-JP" altLang="en-US" sz="1600" dirty="0"/>
              <a:t>・呼吸器外科　：約</a:t>
            </a:r>
            <a:r>
              <a:rPr lang="en-US" altLang="ja-JP" sz="1600" dirty="0"/>
              <a:t>1</a:t>
            </a:r>
            <a:r>
              <a:rPr lang="ja-JP" altLang="en-US" sz="1600" dirty="0"/>
              <a:t>ヶ月～</a:t>
            </a:r>
            <a:r>
              <a:rPr lang="en-US" altLang="ja-JP" sz="1600" dirty="0"/>
              <a:t>1</a:t>
            </a:r>
            <a:r>
              <a:rPr lang="ja-JP" altLang="en-US" sz="1600" dirty="0"/>
              <a:t>ヶ月半</a:t>
            </a:r>
            <a:endParaRPr lang="en-US" altLang="ja-JP" sz="1600" dirty="0"/>
          </a:p>
          <a:p>
            <a:pPr>
              <a:tabLst>
                <a:tab pos="3227307" algn="l"/>
              </a:tabLst>
            </a:pPr>
            <a:r>
              <a:rPr lang="ja-JP" altLang="en-US" sz="1600" dirty="0"/>
              <a:t>・耳鼻咽喉科・頭頸部外科：約</a:t>
            </a:r>
            <a:r>
              <a:rPr lang="en-US" altLang="ja-JP" sz="1600" dirty="0"/>
              <a:t>1</a:t>
            </a:r>
            <a:r>
              <a:rPr lang="ja-JP" altLang="en-US" sz="1600" dirty="0"/>
              <a:t>ヶ月～</a:t>
            </a:r>
            <a:r>
              <a:rPr lang="en-US" altLang="ja-JP" sz="1600" dirty="0"/>
              <a:t>3</a:t>
            </a:r>
            <a:r>
              <a:rPr lang="ja-JP" altLang="en-US" sz="1600" dirty="0"/>
              <a:t>ヶ月</a:t>
            </a:r>
            <a:endParaRPr lang="en-US" altLang="ja-JP" sz="1600" dirty="0"/>
          </a:p>
          <a:p>
            <a:pPr>
              <a:tabLst>
                <a:tab pos="3227307" algn="l"/>
              </a:tabLst>
            </a:pPr>
            <a:r>
              <a:rPr lang="ja-JP" altLang="en-US" sz="1600" dirty="0"/>
              <a:t>・腎泌尿器外科：最大３ヶ月</a:t>
            </a:r>
            <a:endParaRPr lang="en-US" altLang="ja-JP" sz="1600" dirty="0"/>
          </a:p>
          <a:p>
            <a:pPr>
              <a:tabLst>
                <a:tab pos="3227307" algn="l"/>
              </a:tabLst>
            </a:pPr>
            <a:r>
              <a:rPr lang="ja-JP" altLang="en-US" sz="1600" dirty="0"/>
              <a:t>・女性診療科　：約</a:t>
            </a:r>
            <a:r>
              <a:rPr lang="en-US" altLang="ja-JP" sz="1600" dirty="0"/>
              <a:t>1</a:t>
            </a:r>
            <a:r>
              <a:rPr lang="ja-JP" altLang="en-US" sz="1600" dirty="0"/>
              <a:t>ヶ月～</a:t>
            </a:r>
            <a:r>
              <a:rPr lang="en-US" altLang="ja-JP" sz="1600" dirty="0"/>
              <a:t>2</a:t>
            </a:r>
            <a:r>
              <a:rPr lang="ja-JP" altLang="en-US" sz="1600" dirty="0"/>
              <a:t>ヶ月</a:t>
            </a:r>
            <a:endParaRPr lang="en-US" altLang="ja-JP" sz="1600" dirty="0"/>
          </a:p>
          <a:p>
            <a:pPr>
              <a:tabLst>
                <a:tab pos="3227307" algn="l"/>
              </a:tabLst>
            </a:pPr>
            <a:r>
              <a:rPr lang="ja-JP" altLang="en-US" sz="1600" dirty="0"/>
              <a:t>　　　　　　　　　</a:t>
            </a:r>
            <a:r>
              <a:rPr lang="en-US" altLang="ja-JP" sz="1400" dirty="0"/>
              <a:t>※</a:t>
            </a:r>
            <a:r>
              <a:rPr lang="ja-JP" altLang="en-US" sz="1400" dirty="0"/>
              <a:t>疾病、症状等により待機期間は異なる</a:t>
            </a:r>
            <a:endParaRPr lang="en-US" altLang="ja-JP" sz="1400" dirty="0"/>
          </a:p>
        </p:txBody>
      </p:sp>
      <p:sp>
        <p:nvSpPr>
          <p:cNvPr id="9" name="スライド番号プレースホルダー 8"/>
          <p:cNvSpPr>
            <a:spLocks noGrp="1"/>
          </p:cNvSpPr>
          <p:nvPr>
            <p:ph type="sldNum" sz="quarter" idx="12"/>
          </p:nvPr>
        </p:nvSpPr>
        <p:spPr/>
        <p:txBody>
          <a:bodyPr/>
          <a:lstStyle/>
          <a:p>
            <a:fld id="{D9AEBA0E-63EF-4ACE-AD73-BC5A9248F962}" type="slidenum">
              <a:rPr kumimoji="1" lang="ja-JP" altLang="en-US" smtClean="0"/>
              <a:t>6</a:t>
            </a:fld>
            <a:endParaRPr kumimoji="1" lang="ja-JP" altLang="en-US"/>
          </a:p>
        </p:txBody>
      </p:sp>
      <p:sp>
        <p:nvSpPr>
          <p:cNvPr id="8" name="テキスト ボックス 7">
            <a:extLst>
              <a:ext uri="{FF2B5EF4-FFF2-40B4-BE49-F238E27FC236}">
                <a16:creationId xmlns:a16="http://schemas.microsoft.com/office/drawing/2014/main" id="{C0314A08-44BD-4760-BBFD-A7AE7CB2D292}"/>
              </a:ext>
            </a:extLst>
          </p:cNvPr>
          <p:cNvSpPr txBox="1"/>
          <p:nvPr/>
        </p:nvSpPr>
        <p:spPr>
          <a:xfrm>
            <a:off x="152400" y="5854690"/>
            <a:ext cx="11831779" cy="461665"/>
          </a:xfrm>
          <a:prstGeom prst="rect">
            <a:avLst/>
          </a:prstGeom>
          <a:solidFill>
            <a:schemeClr val="tx2">
              <a:lumMod val="20000"/>
              <a:lumOff val="80000"/>
            </a:schemeClr>
          </a:solidFill>
          <a:ln w="28575">
            <a:solidFill>
              <a:srgbClr val="002060"/>
            </a:solidFill>
          </a:ln>
        </p:spPr>
        <p:txBody>
          <a:bodyPr wrap="square" rtlCol="0">
            <a:spAutoFit/>
          </a:bodyPr>
          <a:lstStyle/>
          <a:p>
            <a:r>
              <a:rPr lang="ja-JP" altLang="en-US" sz="2400" dirty="0">
                <a:solidFill>
                  <a:srgbClr val="FF0000"/>
                </a:solidFill>
              </a:rPr>
              <a:t>高度急性期医療を支える病床の不足は北河内二次医療圏の地域医療構想上の独自課題</a:t>
            </a:r>
            <a:endParaRPr lang="en-US" altLang="ja-JP" sz="2400" dirty="0">
              <a:solidFill>
                <a:srgbClr val="FF0000"/>
              </a:solidFill>
            </a:endParaRPr>
          </a:p>
        </p:txBody>
      </p:sp>
    </p:spTree>
    <p:extLst>
      <p:ext uri="{BB962C8B-B14F-4D97-AF65-F5344CB8AC3E}">
        <p14:creationId xmlns:p14="http://schemas.microsoft.com/office/powerpoint/2010/main" val="206758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1300166"/>
            <a:ext cx="12192000" cy="3657599"/>
          </a:xfrm>
          <a:prstGeom prst="rect">
            <a:avLst/>
          </a:prstGeom>
        </p:spPr>
        <p:txBody>
          <a:bodyPr anchor="ctr">
            <a:normAutofit fontScale="90000"/>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pPr>
            <a:r>
              <a:rPr lang="ja-JP" altLang="en-US" sz="6000" dirty="0">
                <a:solidFill>
                  <a:schemeClr val="tx1"/>
                </a:solidFill>
              </a:rPr>
              <a:t> </a:t>
            </a:r>
            <a:r>
              <a:rPr lang="en-US" altLang="ja-JP" sz="6000" dirty="0">
                <a:solidFill>
                  <a:schemeClr val="tx1"/>
                </a:solidFill>
              </a:rPr>
              <a:t>2. </a:t>
            </a:r>
            <a:r>
              <a:rPr lang="ja-JP" altLang="en-US" sz="6000" dirty="0">
                <a:solidFill>
                  <a:schemeClr val="tx1"/>
                </a:solidFill>
              </a:rPr>
              <a:t>病床融通（移転）による 役割分担の</a:t>
            </a:r>
            <a:endParaRPr lang="en-US" altLang="ja-JP" sz="6000" dirty="0">
              <a:solidFill>
                <a:schemeClr val="tx1"/>
              </a:solidFill>
            </a:endParaRPr>
          </a:p>
          <a:p>
            <a:pPr>
              <a:lnSpc>
                <a:spcPct val="150000"/>
              </a:lnSpc>
            </a:pPr>
            <a:r>
              <a:rPr lang="ja-JP" altLang="en-US" sz="6000" dirty="0">
                <a:solidFill>
                  <a:schemeClr val="tx1"/>
                </a:solidFill>
              </a:rPr>
              <a:t>　明確化と地域医療機能の強化</a:t>
            </a:r>
          </a:p>
        </p:txBody>
      </p:sp>
      <p:sp>
        <p:nvSpPr>
          <p:cNvPr id="4" name="スライド番号プレースホルダー 3"/>
          <p:cNvSpPr>
            <a:spLocks noGrp="1"/>
          </p:cNvSpPr>
          <p:nvPr>
            <p:ph type="sldNum" sz="quarter" idx="12"/>
          </p:nvPr>
        </p:nvSpPr>
        <p:spPr/>
        <p:txBody>
          <a:bodyPr/>
          <a:lstStyle/>
          <a:p>
            <a:fld id="{D9AEBA0E-63EF-4ACE-AD73-BC5A9248F962}" type="slidenum">
              <a:rPr kumimoji="1" lang="ja-JP" altLang="en-US" smtClean="0"/>
              <a:t>7</a:t>
            </a:fld>
            <a:endParaRPr kumimoji="1" lang="ja-JP" altLang="en-US"/>
          </a:p>
        </p:txBody>
      </p:sp>
    </p:spTree>
    <p:extLst>
      <p:ext uri="{BB962C8B-B14F-4D97-AF65-F5344CB8AC3E}">
        <p14:creationId xmlns:p14="http://schemas.microsoft.com/office/powerpoint/2010/main" val="2337615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2814772948"/>
              </p:ext>
            </p:extLst>
          </p:nvPr>
        </p:nvGraphicFramePr>
        <p:xfrm>
          <a:off x="214179" y="768192"/>
          <a:ext cx="11763645" cy="5638821"/>
        </p:xfrm>
        <a:graphic>
          <a:graphicData uri="http://schemas.openxmlformats.org/drawingml/2006/table">
            <a:tbl>
              <a:tblPr firstRow="1" bandRow="1">
                <a:tableStyleId>{69CF1AB2-1976-4502-BF36-3FF5EA218861}</a:tableStyleId>
              </a:tblPr>
              <a:tblGrid>
                <a:gridCol w="1531992">
                  <a:extLst>
                    <a:ext uri="{9D8B030D-6E8A-4147-A177-3AD203B41FA5}">
                      <a16:colId xmlns:a16="http://schemas.microsoft.com/office/drawing/2014/main" val="3827097395"/>
                    </a:ext>
                  </a:extLst>
                </a:gridCol>
                <a:gridCol w="5115827">
                  <a:extLst>
                    <a:ext uri="{9D8B030D-6E8A-4147-A177-3AD203B41FA5}">
                      <a16:colId xmlns:a16="http://schemas.microsoft.com/office/drawing/2014/main" val="1261634550"/>
                    </a:ext>
                  </a:extLst>
                </a:gridCol>
                <a:gridCol w="5115827">
                  <a:extLst>
                    <a:ext uri="{9D8B030D-6E8A-4147-A177-3AD203B41FA5}">
                      <a16:colId xmlns:a16="http://schemas.microsoft.com/office/drawing/2014/main" val="2225868477"/>
                    </a:ext>
                  </a:extLst>
                </a:gridCol>
              </a:tblGrid>
              <a:tr h="839816">
                <a:tc>
                  <a:txBody>
                    <a:bodyPr/>
                    <a:lstStyle/>
                    <a:p>
                      <a:pPr algn="ctr"/>
                      <a:r>
                        <a:rPr kumimoji="1" lang="ja-JP" altLang="en-US" sz="2300" b="0" dirty="0"/>
                        <a:t>病院</a:t>
                      </a:r>
                      <a:endParaRPr kumimoji="1" lang="ja-JP" altLang="en-US" sz="23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2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2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7199197"/>
                  </a:ext>
                </a:extLst>
              </a:tr>
              <a:tr h="894795">
                <a:tc>
                  <a:txBody>
                    <a:bodyPr/>
                    <a:lstStyle/>
                    <a:p>
                      <a:pPr algn="ctr"/>
                      <a:r>
                        <a:rPr kumimoji="1" lang="ja-JP" altLang="en-US" sz="2300" dirty="0"/>
                        <a:t>現行</a:t>
                      </a:r>
                      <a:endParaRPr kumimoji="1" lang="en-US" altLang="ja-JP" sz="2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300" dirty="0"/>
                        <a:t>精神病床：</a:t>
                      </a:r>
                      <a:r>
                        <a:rPr kumimoji="1" lang="en-US" altLang="ja-JP" sz="2300" dirty="0"/>
                        <a:t>261</a:t>
                      </a:r>
                      <a:r>
                        <a:rPr kumimoji="1" lang="ja-JP" altLang="en-US" sz="2300" dirty="0"/>
                        <a:t>床</a:t>
                      </a:r>
                      <a:endParaRPr kumimoji="1" lang="en-US" altLang="ja-JP" sz="2300" dirty="0"/>
                    </a:p>
                    <a:p>
                      <a:pPr algn="ctr"/>
                      <a:r>
                        <a:rPr kumimoji="1" lang="ja-JP" altLang="en-US" sz="2300" dirty="0"/>
                        <a:t>一般病床：</a:t>
                      </a:r>
                      <a:r>
                        <a:rPr kumimoji="1" lang="en-US" altLang="ja-JP" sz="2300" dirty="0"/>
                        <a:t>46</a:t>
                      </a:r>
                      <a:r>
                        <a:rPr kumimoji="1" lang="ja-JP" altLang="en-US" sz="2300" dirty="0"/>
                        <a:t>床</a:t>
                      </a:r>
                      <a:r>
                        <a:rPr kumimoji="1" lang="ja-JP" altLang="en-US" sz="2300" dirty="0">
                          <a:solidFill>
                            <a:schemeClr val="tx1"/>
                          </a:solidFill>
                        </a:rPr>
                        <a:t>（非稼働病床）</a:t>
                      </a:r>
                      <a:endParaRPr kumimoji="1" lang="en-US" altLang="ja-JP" sz="23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300" dirty="0"/>
                        <a:t>高度急性期病床：</a:t>
                      </a:r>
                      <a:r>
                        <a:rPr kumimoji="1" lang="en-US" altLang="ja-JP" sz="2300" dirty="0"/>
                        <a:t>751</a:t>
                      </a:r>
                      <a:r>
                        <a:rPr kumimoji="1" lang="ja-JP" altLang="en-US" sz="2300" dirty="0"/>
                        <a:t>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10944840"/>
                  </a:ext>
                </a:extLst>
              </a:tr>
              <a:tr h="1496291">
                <a:tc gridSpan="3">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ja-JP" altLang="en-US" sz="2300" dirty="0">
                          <a:solidFill>
                            <a:schemeClr val="tx1"/>
                          </a:solidFill>
                        </a:rPr>
                        <a:t>地域医療連携推進法人北河内メディカルネットワークの枠組みにより</a:t>
                      </a:r>
                      <a:endParaRPr lang="en-US" altLang="ja-JP" sz="2300" dirty="0">
                        <a:solidFill>
                          <a:schemeClr val="tx1"/>
                        </a:solidFill>
                      </a:endParaRPr>
                    </a:p>
                    <a:p>
                      <a:pPr marL="0" marR="0" lvl="0" indent="0" algn="ctr" defTabSz="914377" rtl="0" eaLnBrk="1" fontAlgn="auto" latinLnBrk="0" hangingPunct="1">
                        <a:lnSpc>
                          <a:spcPct val="100000"/>
                        </a:lnSpc>
                        <a:spcBef>
                          <a:spcPts val="0"/>
                        </a:spcBef>
                        <a:spcAft>
                          <a:spcPts val="0"/>
                        </a:spcAft>
                        <a:buClrTx/>
                        <a:buSzTx/>
                        <a:buFontTx/>
                        <a:buNone/>
                        <a:tabLst/>
                        <a:defRPr/>
                      </a:pPr>
                      <a:r>
                        <a:rPr lang="ja-JP" altLang="en-US" sz="2300" dirty="0">
                          <a:solidFill>
                            <a:schemeClr val="tx1"/>
                          </a:solidFill>
                        </a:rPr>
                        <a:t>関西記念病院の一般病床</a:t>
                      </a:r>
                      <a:r>
                        <a:rPr lang="en-US" altLang="ja-JP" sz="2300" dirty="0">
                          <a:solidFill>
                            <a:schemeClr val="tx1"/>
                          </a:solidFill>
                        </a:rPr>
                        <a:t>46</a:t>
                      </a:r>
                      <a:r>
                        <a:rPr lang="ja-JP" altLang="en-US" sz="2300" dirty="0">
                          <a:solidFill>
                            <a:schemeClr val="tx1"/>
                          </a:solidFill>
                        </a:rPr>
                        <a:t>床を関西医科大学附属病院に融通（移転）</a:t>
                      </a:r>
                      <a:endParaRPr lang="en-US" altLang="ja-JP" sz="2300" dirty="0">
                        <a:solidFill>
                          <a:schemeClr val="tx1"/>
                        </a:solidFill>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lang="en-US" altLang="ja-JP" sz="2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n-US" altLang="ja-JP" sz="2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sz="2400" dirty="0"/>
                    </a:p>
                  </a:txBody>
                  <a:tcPr anchor="ctr">
                    <a:solidFill>
                      <a:schemeClr val="accent1">
                        <a:lumMod val="20000"/>
                        <a:lumOff val="80000"/>
                      </a:schemeClr>
                    </a:solidFill>
                  </a:tcPr>
                </a:tc>
                <a:extLst>
                  <a:ext uri="{0D108BD9-81ED-4DB2-BD59-A6C34878D82A}">
                    <a16:rowId xmlns:a16="http://schemas.microsoft.com/office/drawing/2014/main" val="1262285927"/>
                  </a:ext>
                </a:extLst>
              </a:tr>
              <a:tr h="2407920">
                <a:tc>
                  <a:txBody>
                    <a:bodyPr/>
                    <a:lstStyle/>
                    <a:p>
                      <a:pPr algn="ctr"/>
                      <a:r>
                        <a:rPr kumimoji="1" lang="ja-JP" altLang="en-US" sz="2300" dirty="0"/>
                        <a:t>病床</a:t>
                      </a:r>
                      <a:endParaRPr kumimoji="1" lang="en-US" altLang="ja-JP" sz="2300" dirty="0"/>
                    </a:p>
                    <a:p>
                      <a:pPr algn="ctr"/>
                      <a:r>
                        <a:rPr kumimoji="1" lang="ja-JP" altLang="en-US" sz="2300" dirty="0"/>
                        <a:t>融通後</a:t>
                      </a:r>
                      <a:endParaRPr kumimoji="1" lang="en-US" altLang="ja-JP" sz="2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300" dirty="0"/>
                        <a:t>精神病床：</a:t>
                      </a:r>
                      <a:r>
                        <a:rPr kumimoji="1" lang="en-US" altLang="ja-JP" sz="2300" dirty="0"/>
                        <a:t>261</a:t>
                      </a:r>
                      <a:r>
                        <a:rPr kumimoji="1" lang="ja-JP" altLang="en-US" sz="2300" dirty="0"/>
                        <a:t>床</a:t>
                      </a:r>
                      <a:endParaRPr kumimoji="1" lang="en-US" altLang="ja-JP" sz="2300" dirty="0"/>
                    </a:p>
                    <a:p>
                      <a:pPr algn="ctr"/>
                      <a:r>
                        <a:rPr kumimoji="1" lang="ja-JP" altLang="en-US" sz="2300" dirty="0"/>
                        <a:t>一般病床：    </a:t>
                      </a:r>
                      <a:r>
                        <a:rPr kumimoji="1" lang="en-US" altLang="ja-JP" sz="2300" dirty="0"/>
                        <a:t>0</a:t>
                      </a:r>
                      <a:r>
                        <a:rPr kumimoji="1" lang="ja-JP" altLang="en-US" sz="2300" dirty="0"/>
                        <a:t>床</a:t>
                      </a:r>
                      <a:endParaRPr kumimoji="1" lang="ja-JP" altLang="en-US" sz="23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300" dirty="0"/>
                        <a:t>高度急性期病床：</a:t>
                      </a:r>
                      <a:r>
                        <a:rPr kumimoji="1" lang="en-US" altLang="ja-JP" sz="2300" dirty="0"/>
                        <a:t>797</a:t>
                      </a:r>
                      <a:r>
                        <a:rPr kumimoji="1" lang="ja-JP" altLang="en-US" sz="2300" dirty="0"/>
                        <a:t>床</a:t>
                      </a:r>
                      <a:endParaRPr kumimoji="1" lang="en-US" altLang="ja-JP" sz="2300" dirty="0"/>
                    </a:p>
                    <a:p>
                      <a:pPr algn="l"/>
                      <a:endParaRPr kumimoji="1" lang="en-US" altLang="ja-JP" sz="900" dirty="0"/>
                    </a:p>
                    <a:p>
                      <a:pPr algn="l"/>
                      <a:r>
                        <a:rPr kumimoji="1" lang="ja-JP" altLang="en-US" sz="2000" dirty="0">
                          <a:solidFill>
                            <a:srgbClr val="FF0000"/>
                          </a:solidFill>
                        </a:rPr>
                        <a:t>＜増床分（</a:t>
                      </a:r>
                      <a:r>
                        <a:rPr kumimoji="1" lang="en-US" altLang="ja-JP" sz="2000" dirty="0">
                          <a:solidFill>
                            <a:srgbClr val="FF0000"/>
                          </a:solidFill>
                        </a:rPr>
                        <a:t>46</a:t>
                      </a:r>
                      <a:r>
                        <a:rPr kumimoji="1" lang="ja-JP" altLang="en-US" sz="2000" dirty="0">
                          <a:solidFill>
                            <a:srgbClr val="FF0000"/>
                          </a:solidFill>
                        </a:rPr>
                        <a:t>床）の用途＞</a:t>
                      </a:r>
                      <a:endParaRPr kumimoji="1" lang="en-US" altLang="ja-JP" sz="2000" dirty="0">
                        <a:solidFill>
                          <a:srgbClr val="FF0000"/>
                        </a:solidFill>
                      </a:endParaRPr>
                    </a:p>
                    <a:p>
                      <a:pPr algn="l"/>
                      <a:r>
                        <a:rPr kumimoji="1" lang="ja-JP" altLang="en-US" sz="2000" dirty="0">
                          <a:solidFill>
                            <a:srgbClr val="FF0000"/>
                          </a:solidFill>
                        </a:rPr>
                        <a:t>・感染症拡大時</a:t>
                      </a:r>
                      <a:endParaRPr kumimoji="1" lang="en-US" altLang="ja-JP" sz="2000" dirty="0">
                        <a:solidFill>
                          <a:srgbClr val="FF0000"/>
                        </a:solidFill>
                      </a:endParaRPr>
                    </a:p>
                    <a:p>
                      <a:pPr marL="442913" indent="-263525" algn="l"/>
                      <a:r>
                        <a:rPr kumimoji="1" lang="ja-JP" altLang="en-US" sz="2000" dirty="0">
                          <a:solidFill>
                            <a:srgbClr val="FF0000"/>
                          </a:solidFill>
                        </a:rPr>
                        <a:t>：感染症病床（全体陰圧化対応及び動線完全分離）又は救急病床に充当</a:t>
                      </a:r>
                      <a:endParaRPr kumimoji="1" lang="en-US" altLang="ja-JP" sz="2000" dirty="0">
                        <a:solidFill>
                          <a:srgbClr val="FF0000"/>
                        </a:solidFill>
                      </a:endParaRPr>
                    </a:p>
                    <a:p>
                      <a:pPr algn="l"/>
                      <a:r>
                        <a:rPr kumimoji="1" lang="ja-JP" altLang="en-US" sz="2000" dirty="0">
                          <a:solidFill>
                            <a:srgbClr val="FF0000"/>
                          </a:solidFill>
                        </a:rPr>
                        <a:t>　　（</a:t>
                      </a:r>
                      <a:r>
                        <a:rPr kumimoji="1" lang="en-US" altLang="ja-JP" sz="2000" dirty="0">
                          <a:solidFill>
                            <a:srgbClr val="FF0000"/>
                          </a:solidFill>
                        </a:rPr>
                        <a:t>※</a:t>
                      </a:r>
                      <a:r>
                        <a:rPr kumimoji="1" lang="ja-JP" altLang="en-US" sz="2000" dirty="0">
                          <a:solidFill>
                            <a:srgbClr val="FF0000"/>
                          </a:solidFill>
                        </a:rPr>
                        <a:t>医療の状況により柔軟に運用）</a:t>
                      </a:r>
                      <a:endParaRPr kumimoji="1" lang="en-US" altLang="ja-JP" sz="2000" dirty="0">
                        <a:solidFill>
                          <a:srgbClr val="FF0000"/>
                        </a:solidFill>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2000" dirty="0">
                          <a:solidFill>
                            <a:srgbClr val="FF0000"/>
                          </a:solidFill>
                        </a:rPr>
                        <a:t>・平時：がん診療及び救急病床に充当</a:t>
                      </a:r>
                      <a:endParaRPr kumimoji="1" lang="en-US" altLang="ja-JP" sz="20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97943541"/>
                  </a:ext>
                </a:extLst>
              </a:tr>
            </a:tbl>
          </a:graphicData>
        </a:graphic>
      </p:graphicFrame>
      <p:sp>
        <p:nvSpPr>
          <p:cNvPr id="2" name="テキスト ボックス 1"/>
          <p:cNvSpPr txBox="1"/>
          <p:nvPr/>
        </p:nvSpPr>
        <p:spPr>
          <a:xfrm>
            <a:off x="152401" y="121859"/>
            <a:ext cx="6274695" cy="646331"/>
          </a:xfrm>
          <a:prstGeom prst="rect">
            <a:avLst/>
          </a:prstGeom>
          <a:noFill/>
        </p:spPr>
        <p:txBody>
          <a:bodyPr wrap="square" rtlCol="0">
            <a:spAutoFit/>
          </a:bodyPr>
          <a:lstStyle/>
          <a:p>
            <a:r>
              <a:rPr lang="ja-JP" altLang="en-US" sz="3600" dirty="0"/>
              <a:t>①</a:t>
            </a:r>
            <a:r>
              <a:rPr kumimoji="1" lang="ja-JP" altLang="en-US" sz="3600" b="1" dirty="0"/>
              <a:t>病床融通（移転）の内容</a:t>
            </a:r>
            <a:endParaRPr kumimoji="1" lang="ja-JP" altLang="en-US" sz="2400" b="1" dirty="0"/>
          </a:p>
        </p:txBody>
      </p:sp>
      <p:pic>
        <p:nvPicPr>
          <p:cNvPr id="5" name="図 4"/>
          <p:cNvPicPr>
            <a:picLocks noChangeAspect="1"/>
          </p:cNvPicPr>
          <p:nvPr/>
        </p:nvPicPr>
        <p:blipFill>
          <a:blip r:embed="rId2"/>
          <a:stretch>
            <a:fillRect/>
          </a:stretch>
        </p:blipFill>
        <p:spPr>
          <a:xfrm>
            <a:off x="2910038" y="813898"/>
            <a:ext cx="2970345" cy="671015"/>
          </a:xfrm>
          <a:prstGeom prst="rect">
            <a:avLst/>
          </a:prstGeom>
        </p:spPr>
      </p:pic>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5197" y="878169"/>
            <a:ext cx="4475017" cy="542467"/>
          </a:xfrm>
          <a:prstGeom prst="rect">
            <a:avLst/>
          </a:prstGeom>
        </p:spPr>
      </p:pic>
      <p:sp>
        <p:nvSpPr>
          <p:cNvPr id="4" name="下矢印 3"/>
          <p:cNvSpPr/>
          <p:nvPr/>
        </p:nvSpPr>
        <p:spPr>
          <a:xfrm>
            <a:off x="6371113" y="3471433"/>
            <a:ext cx="971233" cy="416324"/>
          </a:xfrm>
          <a:prstGeom prst="downArrow">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1">
              <a:solidFill>
                <a:schemeClr val="tx1"/>
              </a:solidFill>
            </a:endParaRPr>
          </a:p>
        </p:txBody>
      </p:sp>
      <p:sp>
        <p:nvSpPr>
          <p:cNvPr id="9" name="スライド番号プレースホルダー 8"/>
          <p:cNvSpPr>
            <a:spLocks noGrp="1"/>
          </p:cNvSpPr>
          <p:nvPr>
            <p:ph type="sldNum" sz="quarter" idx="12"/>
          </p:nvPr>
        </p:nvSpPr>
        <p:spPr/>
        <p:txBody>
          <a:bodyPr/>
          <a:lstStyle/>
          <a:p>
            <a:fld id="{D9AEBA0E-63EF-4ACE-AD73-BC5A9248F962}" type="slidenum">
              <a:rPr kumimoji="1" lang="ja-JP" altLang="en-US" smtClean="0"/>
              <a:t>8</a:t>
            </a:fld>
            <a:endParaRPr kumimoji="1" lang="ja-JP" altLang="en-US"/>
          </a:p>
        </p:txBody>
      </p:sp>
    </p:spTree>
    <p:extLst>
      <p:ext uri="{BB962C8B-B14F-4D97-AF65-F5344CB8AC3E}">
        <p14:creationId xmlns:p14="http://schemas.microsoft.com/office/powerpoint/2010/main" val="344557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1934690194"/>
              </p:ext>
            </p:extLst>
          </p:nvPr>
        </p:nvGraphicFramePr>
        <p:xfrm>
          <a:off x="349421" y="1541174"/>
          <a:ext cx="11260689" cy="3268820"/>
        </p:xfrm>
        <a:graphic>
          <a:graphicData uri="http://schemas.openxmlformats.org/drawingml/2006/table">
            <a:tbl>
              <a:tblPr firstRow="1" bandRow="1">
                <a:tableStyleId>{5C22544A-7EE6-4342-B048-85BDC9FD1C3A}</a:tableStyleId>
              </a:tblPr>
              <a:tblGrid>
                <a:gridCol w="897369">
                  <a:extLst>
                    <a:ext uri="{9D8B030D-6E8A-4147-A177-3AD203B41FA5}">
                      <a16:colId xmlns:a16="http://schemas.microsoft.com/office/drawing/2014/main" val="3947718636"/>
                    </a:ext>
                  </a:extLst>
                </a:gridCol>
                <a:gridCol w="5016099">
                  <a:extLst>
                    <a:ext uri="{9D8B030D-6E8A-4147-A177-3AD203B41FA5}">
                      <a16:colId xmlns:a16="http://schemas.microsoft.com/office/drawing/2014/main" val="3037304330"/>
                    </a:ext>
                  </a:extLst>
                </a:gridCol>
                <a:gridCol w="5347221">
                  <a:extLst>
                    <a:ext uri="{9D8B030D-6E8A-4147-A177-3AD203B41FA5}">
                      <a16:colId xmlns:a16="http://schemas.microsoft.com/office/drawing/2014/main" val="1526234354"/>
                    </a:ext>
                  </a:extLst>
                </a:gridCol>
              </a:tblGrid>
              <a:tr h="474885">
                <a:tc>
                  <a:txBody>
                    <a:bodyPr/>
                    <a:lstStyle/>
                    <a:p>
                      <a:pPr algn="ctr"/>
                      <a:r>
                        <a:rPr kumimoji="1" lang="ja-JP" altLang="en-US" sz="1900" dirty="0"/>
                        <a:t>階数</a:t>
                      </a:r>
                    </a:p>
                  </a:txBody>
                  <a:tcPr anchor="ctr"/>
                </a:tc>
                <a:tc>
                  <a:txBody>
                    <a:bodyPr/>
                    <a:lstStyle/>
                    <a:p>
                      <a:pPr algn="ctr"/>
                      <a:r>
                        <a:rPr kumimoji="1" lang="ja-JP" altLang="en-US" sz="1900" dirty="0"/>
                        <a:t>本館（別館稼働後 改修）</a:t>
                      </a:r>
                    </a:p>
                  </a:txBody>
                  <a:tcPr anchor="ctr"/>
                </a:tc>
                <a:tc>
                  <a:txBody>
                    <a:bodyPr/>
                    <a:lstStyle/>
                    <a:p>
                      <a:pPr algn="ctr"/>
                      <a:r>
                        <a:rPr kumimoji="1" lang="ja-JP" altLang="en-US" sz="1900" dirty="0"/>
                        <a:t>別館（</a:t>
                      </a:r>
                      <a:r>
                        <a:rPr kumimoji="1" lang="en-US" altLang="ja-JP" sz="1900" dirty="0"/>
                        <a:t>2023</a:t>
                      </a:r>
                      <a:r>
                        <a:rPr kumimoji="1" lang="ja-JP" altLang="en-US" sz="1900" dirty="0"/>
                        <a:t>年着工、</a:t>
                      </a:r>
                      <a:r>
                        <a:rPr kumimoji="1" lang="en-US" altLang="ja-JP" sz="1900" dirty="0"/>
                        <a:t>2025</a:t>
                      </a:r>
                      <a:r>
                        <a:rPr kumimoji="1" lang="ja-JP" altLang="en-US" sz="1900" dirty="0"/>
                        <a:t>年竣工）</a:t>
                      </a:r>
                    </a:p>
                  </a:txBody>
                  <a:tcPr anchor="ctr"/>
                </a:tc>
                <a:extLst>
                  <a:ext uri="{0D108BD9-81ED-4DB2-BD59-A6C34878D82A}">
                    <a16:rowId xmlns:a16="http://schemas.microsoft.com/office/drawing/2014/main" val="2446282767"/>
                  </a:ext>
                </a:extLst>
              </a:tr>
              <a:tr h="625633">
                <a:tc>
                  <a:txBody>
                    <a:bodyPr/>
                    <a:lstStyle/>
                    <a:p>
                      <a:pPr algn="ctr"/>
                      <a:r>
                        <a:rPr kumimoji="1" lang="en-US" altLang="ja-JP" sz="1900" dirty="0"/>
                        <a:t>1F</a:t>
                      </a:r>
                      <a:endParaRPr kumimoji="1" lang="ja-JP" altLang="en-US" sz="1900" dirty="0"/>
                    </a:p>
                  </a:txBody>
                  <a:tcPr anchor="ctr"/>
                </a:tc>
                <a:tc>
                  <a:txBody>
                    <a:bodyPr/>
                    <a:lstStyle/>
                    <a:p>
                      <a:r>
                        <a:rPr kumimoji="1" lang="ja-JP" altLang="en-US" sz="1900" b="0" dirty="0">
                          <a:solidFill>
                            <a:schemeClr val="tx1"/>
                          </a:solidFill>
                        </a:rPr>
                        <a:t>感染症救急患者の陰圧初療室兼診察室</a:t>
                      </a:r>
                    </a:p>
                  </a:txBody>
                  <a:tcPr anchor="ctr"/>
                </a:tc>
                <a:tc>
                  <a:txBody>
                    <a:bodyPr/>
                    <a:lstStyle/>
                    <a:p>
                      <a:endParaRPr kumimoji="1" lang="ja-JP" altLang="en-US" sz="1900" b="0" dirty="0">
                        <a:solidFill>
                          <a:schemeClr val="tx1"/>
                        </a:solidFill>
                      </a:endParaRPr>
                    </a:p>
                  </a:txBody>
                  <a:tcPr anchor="ctr"/>
                </a:tc>
                <a:extLst>
                  <a:ext uri="{0D108BD9-81ED-4DB2-BD59-A6C34878D82A}">
                    <a16:rowId xmlns:a16="http://schemas.microsoft.com/office/drawing/2014/main" val="1585379997"/>
                  </a:ext>
                </a:extLst>
              </a:tr>
              <a:tr h="944880">
                <a:tc>
                  <a:txBody>
                    <a:bodyPr/>
                    <a:lstStyle/>
                    <a:p>
                      <a:pPr algn="ctr"/>
                      <a:r>
                        <a:rPr kumimoji="1" lang="en-US" altLang="ja-JP" sz="1900" dirty="0"/>
                        <a:t>3F</a:t>
                      </a:r>
                      <a:endParaRPr kumimoji="1" lang="ja-JP" altLang="en-US" sz="1900" dirty="0"/>
                    </a:p>
                  </a:txBody>
                  <a:tcPr anchor="ctr"/>
                </a:tc>
                <a:tc>
                  <a:txBody>
                    <a:bodyPr/>
                    <a:lstStyle/>
                    <a:p>
                      <a:r>
                        <a:rPr kumimoji="1" lang="ja-JP" altLang="en-US" sz="1900" b="0" dirty="0">
                          <a:solidFill>
                            <a:srgbClr val="FF0000"/>
                          </a:solidFill>
                        </a:rPr>
                        <a:t>感染症重症患者用病床（</a:t>
                      </a:r>
                      <a:r>
                        <a:rPr kumimoji="1" lang="en-US" altLang="ja-JP" sz="1900" b="0" dirty="0">
                          <a:solidFill>
                            <a:srgbClr val="FF0000"/>
                          </a:solidFill>
                        </a:rPr>
                        <a:t>12</a:t>
                      </a:r>
                      <a:r>
                        <a:rPr kumimoji="1" lang="ja-JP" altLang="en-US" sz="1900" b="0" dirty="0">
                          <a:solidFill>
                            <a:srgbClr val="FF0000"/>
                          </a:solidFill>
                        </a:rPr>
                        <a:t>床、動線完全分離）</a:t>
                      </a:r>
                      <a:endParaRPr kumimoji="1" lang="en-US" altLang="ja-JP" sz="1900" b="0" dirty="0">
                        <a:solidFill>
                          <a:srgbClr val="FF0000"/>
                        </a:solidFill>
                      </a:endParaRPr>
                    </a:p>
                    <a:p>
                      <a:r>
                        <a:rPr kumimoji="1" lang="ja-JP" altLang="en-US" sz="1900" b="0" u="none" dirty="0">
                          <a:solidFill>
                            <a:schemeClr val="tx1"/>
                          </a:solidFill>
                        </a:rPr>
                        <a:t>　</a:t>
                      </a:r>
                      <a:r>
                        <a:rPr kumimoji="1" lang="en-US" altLang="ja-JP" sz="1900" b="0" u="none" dirty="0">
                          <a:solidFill>
                            <a:schemeClr val="tx1"/>
                          </a:solidFill>
                        </a:rPr>
                        <a:t>※</a:t>
                      </a:r>
                      <a:r>
                        <a:rPr kumimoji="1" lang="ja-JP" altLang="en-US" sz="1900" b="0" u="none" dirty="0">
                          <a:solidFill>
                            <a:schemeClr val="tx1"/>
                          </a:solidFill>
                        </a:rPr>
                        <a:t>救急用</a:t>
                      </a:r>
                      <a:r>
                        <a:rPr kumimoji="1" lang="en-US" altLang="ja-JP" sz="1900" b="0" u="none" dirty="0">
                          <a:solidFill>
                            <a:schemeClr val="tx1"/>
                          </a:solidFill>
                        </a:rPr>
                        <a:t>ICU</a:t>
                      </a:r>
                      <a:r>
                        <a:rPr kumimoji="1" lang="ja-JP" altLang="en-US" sz="1900" b="0" u="none" dirty="0">
                          <a:solidFill>
                            <a:schemeClr val="tx1"/>
                          </a:solidFill>
                        </a:rPr>
                        <a:t>（</a:t>
                      </a:r>
                      <a:r>
                        <a:rPr kumimoji="1" lang="en-US" altLang="ja-JP" sz="1900" b="0" u="none" dirty="0">
                          <a:solidFill>
                            <a:schemeClr val="tx1"/>
                          </a:solidFill>
                        </a:rPr>
                        <a:t>20</a:t>
                      </a:r>
                      <a:r>
                        <a:rPr kumimoji="1" lang="ja-JP" altLang="en-US" sz="1900" b="0" u="none" dirty="0">
                          <a:solidFill>
                            <a:schemeClr val="tx1"/>
                          </a:solidFill>
                        </a:rPr>
                        <a:t>床）の一部を使用</a:t>
                      </a:r>
                    </a:p>
                  </a:txBody>
                  <a:tcPr anchor="ctr"/>
                </a:tc>
                <a:tc>
                  <a:txBody>
                    <a:bodyPr/>
                    <a:lstStyle/>
                    <a:p>
                      <a:endParaRPr kumimoji="1" lang="ja-JP" altLang="en-US" sz="1900" b="0" dirty="0">
                        <a:solidFill>
                          <a:schemeClr val="tx1"/>
                        </a:solidFill>
                      </a:endParaRPr>
                    </a:p>
                  </a:txBody>
                  <a:tcPr anchor="ctr"/>
                </a:tc>
                <a:extLst>
                  <a:ext uri="{0D108BD9-81ED-4DB2-BD59-A6C34878D82A}">
                    <a16:rowId xmlns:a16="http://schemas.microsoft.com/office/drawing/2014/main" val="3286404497"/>
                  </a:ext>
                </a:extLst>
              </a:tr>
              <a:tr h="751901">
                <a:tc>
                  <a:txBody>
                    <a:bodyPr/>
                    <a:lstStyle/>
                    <a:p>
                      <a:pPr algn="ctr"/>
                      <a:r>
                        <a:rPr kumimoji="1" lang="en-US" altLang="ja-JP" sz="1900" dirty="0"/>
                        <a:t>4F</a:t>
                      </a:r>
                      <a:endParaRPr kumimoji="1" lang="ja-JP" altLang="en-US" sz="1900" dirty="0"/>
                    </a:p>
                  </a:txBody>
                  <a:tcPr anchor="ctr"/>
                </a:tc>
                <a:tc>
                  <a:txBody>
                    <a:bodyPr/>
                    <a:lstStyle/>
                    <a:p>
                      <a:r>
                        <a:rPr kumimoji="1" lang="ja-JP" altLang="en-US" sz="1900" b="0" dirty="0">
                          <a:solidFill>
                            <a:schemeClr val="tx1"/>
                          </a:solidFill>
                        </a:rPr>
                        <a:t>感染症患者の分娩・手術に対応可能な</a:t>
                      </a:r>
                      <a:endParaRPr kumimoji="1" lang="en-US" altLang="ja-JP" sz="1900" b="0" dirty="0">
                        <a:solidFill>
                          <a:schemeClr val="tx1"/>
                        </a:solidFill>
                      </a:endParaRPr>
                    </a:p>
                    <a:p>
                      <a:r>
                        <a:rPr kumimoji="1" lang="ja-JP" altLang="en-US" sz="1900" b="0" dirty="0">
                          <a:solidFill>
                            <a:schemeClr val="tx1"/>
                          </a:solidFill>
                        </a:rPr>
                        <a:t>陰圧手術室</a:t>
                      </a:r>
                    </a:p>
                  </a:txBody>
                  <a:tcPr anchor="ctr"/>
                </a:tc>
                <a:tc>
                  <a:txBody>
                    <a:bodyPr/>
                    <a:lstStyle/>
                    <a:p>
                      <a:endParaRPr kumimoji="1" lang="ja-JP" altLang="en-US" sz="1900" b="0" dirty="0">
                        <a:solidFill>
                          <a:schemeClr val="tx1"/>
                        </a:solidFill>
                      </a:endParaRPr>
                    </a:p>
                  </a:txBody>
                  <a:tcPr anchor="ctr">
                    <a:lnB w="12700" cmpd="sng">
                      <a:noFill/>
                    </a:lnB>
                  </a:tcPr>
                </a:tc>
                <a:extLst>
                  <a:ext uri="{0D108BD9-81ED-4DB2-BD59-A6C34878D82A}">
                    <a16:rowId xmlns:a16="http://schemas.microsoft.com/office/drawing/2014/main" val="3639797044"/>
                  </a:ext>
                </a:extLst>
              </a:tr>
              <a:tr h="660400">
                <a:tc>
                  <a:txBody>
                    <a:bodyPr/>
                    <a:lstStyle/>
                    <a:p>
                      <a:pPr algn="ctr"/>
                      <a:r>
                        <a:rPr kumimoji="1" lang="en-US" altLang="ja-JP" sz="1900" dirty="0"/>
                        <a:t>5F</a:t>
                      </a:r>
                      <a:endParaRPr kumimoji="1" lang="ja-JP" altLang="en-US" sz="1900" dirty="0"/>
                    </a:p>
                  </a:txBody>
                  <a:tcPr anchor="ctr"/>
                </a:tc>
                <a:tc>
                  <a:txBody>
                    <a:bodyPr/>
                    <a:lstStyle/>
                    <a:p>
                      <a:endParaRPr kumimoji="1" lang="ja-JP" altLang="en-US" sz="1900" b="0" dirty="0">
                        <a:solidFill>
                          <a:schemeClr val="tx1"/>
                        </a:solidFill>
                      </a:endParaRPr>
                    </a:p>
                  </a:txBody>
                  <a:tcPr anchor="ctr">
                    <a:lnR w="12700" cmpd="sng">
                      <a:noFill/>
                    </a:lnR>
                  </a:tcPr>
                </a:tc>
                <a:tc>
                  <a:txBody>
                    <a:bodyPr/>
                    <a:lstStyle/>
                    <a:p>
                      <a:r>
                        <a:rPr kumimoji="1" lang="ja-JP" altLang="en-US" sz="1900" b="0" dirty="0">
                          <a:solidFill>
                            <a:srgbClr val="FF0000"/>
                          </a:solidFill>
                        </a:rPr>
                        <a:t>感染症患者用病床（</a:t>
                      </a:r>
                      <a:r>
                        <a:rPr kumimoji="1" lang="en-US" altLang="ja-JP" sz="1900" b="0" dirty="0">
                          <a:solidFill>
                            <a:srgbClr val="FF0000"/>
                          </a:solidFill>
                        </a:rPr>
                        <a:t>42</a:t>
                      </a:r>
                      <a:r>
                        <a:rPr kumimoji="1" lang="ja-JP" altLang="en-US" sz="1900" b="0" dirty="0">
                          <a:solidFill>
                            <a:srgbClr val="FF0000"/>
                          </a:solidFill>
                        </a:rPr>
                        <a:t>床：感染状況に応じて適宜重症と軽症・中等症を配分）</a:t>
                      </a:r>
                      <a:endParaRPr kumimoji="1" lang="en-US" altLang="ja-JP" sz="1900" b="0" dirty="0">
                        <a:solidFill>
                          <a:srgbClr val="FF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88845451"/>
                  </a:ext>
                </a:extLst>
              </a:tr>
            </a:tbl>
          </a:graphicData>
        </a:graphic>
      </p:graphicFrame>
      <p:sp>
        <p:nvSpPr>
          <p:cNvPr id="9" name="テキスト ボックス 8"/>
          <p:cNvSpPr txBox="1"/>
          <p:nvPr/>
        </p:nvSpPr>
        <p:spPr>
          <a:xfrm>
            <a:off x="1194718" y="5209233"/>
            <a:ext cx="9396863" cy="461665"/>
          </a:xfrm>
          <a:prstGeom prst="rect">
            <a:avLst/>
          </a:prstGeom>
          <a:solidFill>
            <a:schemeClr val="tx2">
              <a:lumMod val="20000"/>
              <a:lumOff val="80000"/>
            </a:schemeClr>
          </a:solidFill>
          <a:ln w="28575">
            <a:solidFill>
              <a:srgbClr val="002060"/>
            </a:solidFill>
          </a:ln>
        </p:spPr>
        <p:txBody>
          <a:bodyPr wrap="square" rtlCol="0">
            <a:spAutoFit/>
          </a:bodyPr>
          <a:lstStyle/>
          <a:p>
            <a:pPr algn="ctr"/>
            <a:r>
              <a:rPr lang="ja-JP" altLang="en-US" sz="2400" dirty="0">
                <a:solidFill>
                  <a:srgbClr val="FF0000"/>
                </a:solidFill>
              </a:rPr>
              <a:t>感染症対応病床として、</a:t>
            </a:r>
            <a:r>
              <a:rPr lang="ja-JP" altLang="en-US" sz="2400" u="sng" dirty="0">
                <a:solidFill>
                  <a:srgbClr val="FF0000"/>
                </a:solidFill>
              </a:rPr>
              <a:t>既存病床を含め、計</a:t>
            </a:r>
            <a:r>
              <a:rPr lang="en-US" altLang="ja-JP" sz="2400" u="sng" dirty="0">
                <a:solidFill>
                  <a:srgbClr val="FF0000"/>
                </a:solidFill>
              </a:rPr>
              <a:t>54</a:t>
            </a:r>
            <a:r>
              <a:rPr lang="ja-JP" altLang="en-US" sz="2400" u="sng" dirty="0">
                <a:solidFill>
                  <a:srgbClr val="FF0000"/>
                </a:solidFill>
              </a:rPr>
              <a:t>床を確保</a:t>
            </a:r>
            <a:r>
              <a:rPr lang="ja-JP" altLang="en-US" sz="2400" dirty="0">
                <a:solidFill>
                  <a:srgbClr val="FF0000"/>
                </a:solidFill>
              </a:rPr>
              <a:t>　　　　　　　　　　　　　　　　　　　</a:t>
            </a:r>
            <a:endParaRPr lang="en-US" altLang="ja-JP" sz="2400" strike="sngStrike" dirty="0">
              <a:solidFill>
                <a:srgbClr val="FF0000"/>
              </a:solidFill>
            </a:endParaRPr>
          </a:p>
        </p:txBody>
      </p:sp>
      <p:sp>
        <p:nvSpPr>
          <p:cNvPr id="10" name="テキスト ボックス 9"/>
          <p:cNvSpPr txBox="1"/>
          <p:nvPr/>
        </p:nvSpPr>
        <p:spPr>
          <a:xfrm>
            <a:off x="152399" y="155446"/>
            <a:ext cx="11457711" cy="1200329"/>
          </a:xfrm>
          <a:prstGeom prst="rect">
            <a:avLst/>
          </a:prstGeom>
          <a:noFill/>
        </p:spPr>
        <p:txBody>
          <a:bodyPr wrap="square" rtlCol="0">
            <a:spAutoFit/>
          </a:bodyPr>
          <a:lstStyle/>
          <a:p>
            <a:r>
              <a:rPr kumimoji="1" lang="ja-JP" altLang="en-US" sz="3600" b="1" dirty="0"/>
              <a:t>②病床融通（移転）に伴う</a:t>
            </a:r>
            <a:endParaRPr kumimoji="1" lang="en-US" altLang="ja-JP" sz="3600" b="1" dirty="0"/>
          </a:p>
          <a:p>
            <a:r>
              <a:rPr kumimoji="1" lang="ja-JP" altLang="en-US" sz="3600" b="1" dirty="0"/>
              <a:t>　関西医科大学附属病院の感染症対応機能の拡充</a:t>
            </a:r>
            <a:endParaRPr kumimoji="1" lang="ja-JP" altLang="en-US" sz="1351" b="1" dirty="0"/>
          </a:p>
        </p:txBody>
      </p:sp>
      <p:sp>
        <p:nvSpPr>
          <p:cNvPr id="6" name="スライド番号プレースホルダー 5"/>
          <p:cNvSpPr>
            <a:spLocks noGrp="1"/>
          </p:cNvSpPr>
          <p:nvPr>
            <p:ph type="sldNum" sz="quarter" idx="12"/>
          </p:nvPr>
        </p:nvSpPr>
        <p:spPr/>
        <p:txBody>
          <a:bodyPr/>
          <a:lstStyle/>
          <a:p>
            <a:fld id="{D9AEBA0E-63EF-4ACE-AD73-BC5A9248F962}" type="slidenum">
              <a:rPr kumimoji="1" lang="ja-JP" altLang="en-US" smtClean="0"/>
              <a:t>9</a:t>
            </a:fld>
            <a:endParaRPr kumimoji="1" lang="ja-JP" altLang="en-US"/>
          </a:p>
        </p:txBody>
      </p:sp>
    </p:spTree>
    <p:extLst>
      <p:ext uri="{BB962C8B-B14F-4D97-AF65-F5344CB8AC3E}">
        <p14:creationId xmlns:p14="http://schemas.microsoft.com/office/powerpoint/2010/main" val="3062809228"/>
      </p:ext>
    </p:extLst>
  </p:cSld>
  <p:clrMapOvr>
    <a:masterClrMapping/>
  </p:clrMapOvr>
</p:sld>
</file>

<file path=ppt/theme/theme1.xml><?xml version="1.0" encoding="utf-8"?>
<a:theme xmlns:a="http://schemas.openxmlformats.org/drawingml/2006/main" name="レトロスペクト">
  <a:themeElements>
    <a:clrScheme name="レトロスペクト">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3732</TotalTime>
  <Words>1625</Words>
  <PresentationFormat>ワイド画面</PresentationFormat>
  <Paragraphs>237</Paragraphs>
  <Slides>14</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14</vt:i4>
      </vt:variant>
    </vt:vector>
  </HeadingPairs>
  <TitlesOfParts>
    <vt:vector size="23" baseType="lpstr">
      <vt:lpstr>Meiryo UI</vt:lpstr>
      <vt:lpstr>ＭＳ ゴシック</vt:lpstr>
      <vt:lpstr>メイリオ</vt:lpstr>
      <vt:lpstr>游ゴシック</vt:lpstr>
      <vt:lpstr>游明朝</vt:lpstr>
      <vt:lpstr>Calibri</vt:lpstr>
      <vt:lpstr>Times New Roman</vt:lpstr>
      <vt:lpstr>Wingdings</vt:lpstr>
      <vt:lpstr>レトロスペクト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2023-02-20T00:52:43Z</cp:lastPrinted>
  <dcterms:created xsi:type="dcterms:W3CDTF">2021-04-19T07:09:46Z</dcterms:created>
  <dcterms:modified xsi:type="dcterms:W3CDTF">2023-03-17T03:36:25Z</dcterms:modified>
</cp:coreProperties>
</file>