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12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786" cy="498693"/>
          </a:xfrm>
          <a:prstGeom prst="rect">
            <a:avLst/>
          </a:prstGeom>
        </p:spPr>
        <p:txBody>
          <a:bodyPr vert="horz" lIns="95672" tIns="47836" rIns="95672" bIns="4783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1" y="2"/>
            <a:ext cx="2949786" cy="498693"/>
          </a:xfrm>
          <a:prstGeom prst="rect">
            <a:avLst/>
          </a:prstGeom>
        </p:spPr>
        <p:txBody>
          <a:bodyPr vert="horz" lIns="95672" tIns="47836" rIns="95672" bIns="47836" rtlCol="0"/>
          <a:lstStyle>
            <a:lvl1pPr algn="r">
              <a:defRPr sz="1300"/>
            </a:lvl1pPr>
          </a:lstStyle>
          <a:p>
            <a:fld id="{791D2D4B-2F17-4CD6-8113-D6A965ED0E58}"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5672" tIns="47836" rIns="95672" bIns="47836"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5672" tIns="47836" rIns="95672" bIns="478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5672" tIns="47836" rIns="95672" bIns="4783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1" y="9440647"/>
            <a:ext cx="2949786" cy="498692"/>
          </a:xfrm>
          <a:prstGeom prst="rect">
            <a:avLst/>
          </a:prstGeom>
        </p:spPr>
        <p:txBody>
          <a:bodyPr vert="horz" lIns="95672" tIns="47836" rIns="95672" bIns="47836" rtlCol="0" anchor="b"/>
          <a:lstStyle>
            <a:lvl1pPr algn="r">
              <a:defRPr sz="1300"/>
            </a:lvl1pPr>
          </a:lstStyle>
          <a:p>
            <a:fld id="{95ACBB34-7DC7-45A9-B3DE-8F7585E2BE41}" type="slidenum">
              <a:rPr kumimoji="1" lang="ja-JP" altLang="en-US" smtClean="0"/>
              <a:t>‹#›</a:t>
            </a:fld>
            <a:endParaRPr kumimoji="1" lang="ja-JP" altLang="en-US"/>
          </a:p>
        </p:txBody>
      </p:sp>
    </p:spTree>
    <p:extLst>
      <p:ext uri="{BB962C8B-B14F-4D97-AF65-F5344CB8AC3E}">
        <p14:creationId xmlns:p14="http://schemas.microsoft.com/office/powerpoint/2010/main" val="20113632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143772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261073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87453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220474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27575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275791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398913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35112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104750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31717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8CB2824-4814-4F29-A7B8-AC872DED7410}"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7237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B2824-4814-4F29-A7B8-AC872DED7410}" type="datetimeFigureOut">
              <a:rPr kumimoji="1" lang="ja-JP" altLang="en-US" smtClean="0"/>
              <a:t>2022/7/28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F87E6-2AE9-4342-A189-143FC868D0B6}" type="slidenum">
              <a:rPr kumimoji="1" lang="ja-JP" altLang="en-US" smtClean="0"/>
              <a:t>‹#›</a:t>
            </a:fld>
            <a:endParaRPr kumimoji="1" lang="ja-JP" altLang="en-US"/>
          </a:p>
        </p:txBody>
      </p:sp>
    </p:spTree>
    <p:extLst>
      <p:ext uri="{BB962C8B-B14F-4D97-AF65-F5344CB8AC3E}">
        <p14:creationId xmlns:p14="http://schemas.microsoft.com/office/powerpoint/2010/main" val="2198894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286207" y="3509246"/>
            <a:ext cx="8576341" cy="1015663"/>
          </a:xfrm>
          <a:prstGeom prst="rect">
            <a:avLst/>
          </a:prstGeom>
          <a:noFill/>
          <a:ln w="19050">
            <a:solidFill>
              <a:srgbClr val="00B0F0"/>
            </a:solid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令和３年度末に啓発リーフレット</a:t>
            </a:r>
            <a:r>
              <a:rPr lang="ja-JP" altLang="en-US" sz="1050" dirty="0">
                <a:latin typeface="Meiryo UI" panose="020B0604030504040204" pitchFamily="50" charset="-128"/>
                <a:ea typeface="Meiryo UI" panose="020B0604030504040204" pitchFamily="50" charset="-128"/>
              </a:rPr>
              <a:t>を５万部増刷。希望する</a:t>
            </a:r>
            <a:r>
              <a:rPr lang="ja-JP" altLang="en-US" sz="1050" dirty="0" smtClean="0">
                <a:latin typeface="Meiryo UI" panose="020B0604030504040204" pitchFamily="50" charset="-128"/>
                <a:ea typeface="Meiryo UI" panose="020B0604030504040204" pitchFamily="50" charset="-128"/>
              </a:rPr>
              <a:t>市町村への提供</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市町村</a:t>
            </a:r>
            <a:r>
              <a:rPr lang="ja-JP" altLang="en-US" sz="1050" dirty="0">
                <a:latin typeface="Meiryo UI" panose="020B0604030504040204" pitchFamily="50" charset="-128"/>
                <a:ea typeface="Meiryo UI" panose="020B0604030504040204" pitchFamily="50" charset="-128"/>
              </a:rPr>
              <a:t>へ</a:t>
            </a:r>
            <a:r>
              <a:rPr lang="ja-JP" altLang="en-US" sz="1050" dirty="0" smtClean="0">
                <a:latin typeface="Meiryo UI" panose="020B0604030504040204" pitchFamily="50" charset="-128"/>
                <a:ea typeface="Meiryo UI" panose="020B0604030504040204" pitchFamily="50" charset="-128"/>
              </a:rPr>
              <a:t>の取組み実施の働きかけ。家庭</a:t>
            </a:r>
            <a:r>
              <a:rPr lang="ja-JP" altLang="en-US" sz="1050" dirty="0">
                <a:latin typeface="Meiryo UI" panose="020B0604030504040204" pitchFamily="50" charset="-128"/>
                <a:ea typeface="Meiryo UI" panose="020B0604030504040204" pitchFamily="50" charset="-128"/>
              </a:rPr>
              <a:t>教育支援を担う人材への研修等で</a:t>
            </a:r>
            <a:r>
              <a:rPr lang="ja-JP" altLang="en-US" sz="1050" dirty="0" smtClean="0">
                <a:latin typeface="Meiryo UI" panose="020B0604030504040204" pitchFamily="50" charset="-128"/>
                <a:ea typeface="Meiryo UI" panose="020B0604030504040204" pitchFamily="50" charset="-128"/>
              </a:rPr>
              <a:t>、啓発リーフレットや</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親学習教材、</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手引書の内容</a:t>
            </a:r>
            <a:r>
              <a:rPr lang="ja-JP" altLang="en-US" sz="1050" dirty="0">
                <a:latin typeface="Meiryo UI" panose="020B0604030504040204" pitchFamily="50" charset="-128"/>
                <a:ea typeface="Meiryo UI" panose="020B0604030504040204" pitchFamily="50" charset="-128"/>
              </a:rPr>
              <a:t>を周知</a:t>
            </a:r>
            <a:r>
              <a:rPr lang="ja-JP" altLang="en-US" sz="1050" dirty="0" smtClean="0">
                <a:latin typeface="Meiryo UI" panose="020B0604030504040204" pitchFamily="50" charset="-128"/>
                <a:ea typeface="Meiryo UI" panose="020B0604030504040204" pitchFamily="50" charset="-128"/>
              </a:rPr>
              <a:t>すると</a:t>
            </a:r>
            <a:r>
              <a:rPr lang="ja-JP" altLang="en-US" sz="1050" dirty="0">
                <a:latin typeface="Meiryo UI" panose="020B0604030504040204" pitchFamily="50" charset="-128"/>
                <a:ea typeface="Meiryo UI" panose="020B0604030504040204" pitchFamily="50" charset="-128"/>
              </a:rPr>
              <a:t>ともに活用を促す</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●ヒアリング等を通じて実施主体である市町村が抱える課題等を把握。</a:t>
            </a:r>
            <a:endParaRPr lang="ja-JP" altLang="en-US" sz="1050" dirty="0">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251139" y="463069"/>
            <a:ext cx="8604000" cy="0"/>
          </a:xfrm>
          <a:prstGeom prst="line">
            <a:avLst/>
          </a:prstGeom>
          <a:ln w="4445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86210" y="71643"/>
            <a:ext cx="6079175" cy="396048"/>
          </a:xfrm>
          <a:prstGeom prst="rect">
            <a:avLst/>
          </a:prstGeom>
          <a:noFill/>
        </p:spPr>
        <p:txBody>
          <a:bodyPr wrap="square" lIns="72177" tIns="36089" rIns="72177" bIns="36089">
            <a:spAutoFit/>
          </a:bodyPr>
          <a:lstStyle/>
          <a:p>
            <a:r>
              <a:rPr lang="ja-JP" altLang="en-US" sz="21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家庭教育支援について　</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～未来に向かう力の育成</a:t>
            </a:r>
            <a:r>
              <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向けて～</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6693798" y="200348"/>
            <a:ext cx="1419896" cy="300082"/>
          </a:xfrm>
          <a:prstGeom prst="rect">
            <a:avLst/>
          </a:prstGeom>
          <a:noFill/>
        </p:spPr>
        <p:txBody>
          <a:bodyPr wrap="square" rtlCol="0">
            <a:spAutoFit/>
          </a:bodyPr>
          <a:lstStyle/>
          <a:p>
            <a:r>
              <a:rPr lang="ja-JP" altLang="en-US" sz="1350" dirty="0"/>
              <a:t>地域教育振興課</a:t>
            </a:r>
          </a:p>
        </p:txBody>
      </p:sp>
      <p:sp>
        <p:nvSpPr>
          <p:cNvPr id="14" name="テキスト ボックス 13"/>
          <p:cNvSpPr txBox="1"/>
          <p:nvPr/>
        </p:nvSpPr>
        <p:spPr>
          <a:xfrm>
            <a:off x="225542" y="489880"/>
            <a:ext cx="8615966" cy="507831"/>
          </a:xfrm>
          <a:prstGeom prst="rect">
            <a:avLst/>
          </a:prstGeom>
          <a:noFill/>
        </p:spPr>
        <p:txBody>
          <a:bodyPr wrap="square" rtlCol="0">
            <a:spAutoFit/>
          </a:bodyPr>
          <a:lstStyle/>
          <a:p>
            <a:r>
              <a:rPr lang="ja-JP" altLang="en-US" sz="1350" dirty="0" smtClean="0">
                <a:latin typeface="Meiryo UI" panose="020B0604030504040204" pitchFamily="50" charset="-128"/>
                <a:ea typeface="Meiryo UI" panose="020B0604030504040204" pitchFamily="50" charset="-128"/>
              </a:rPr>
              <a:t>令和元年度から３年度まで実施した「乳幼児家庭の教育力向上事業」の成果を踏まえ、子どもの「未来に向かう力（非認知能力）」の育成に向けた、家庭の教育力向上を図る。</a:t>
            </a:r>
            <a:endParaRPr lang="en-US" altLang="ja-JP" sz="135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86208" y="1280054"/>
            <a:ext cx="3509958" cy="887422"/>
          </a:xfrm>
          <a:prstGeom prst="rect">
            <a:avLst/>
          </a:prstGeom>
          <a:noFill/>
          <a:ln w="25400">
            <a:noFill/>
          </a:ln>
        </p:spPr>
        <p:txBody>
          <a:bodyPr wrap="square" rtlCol="0">
            <a:spAutoFit/>
          </a:bodyPr>
          <a:lstStyle/>
          <a:p>
            <a:pPr defTabSz="685766">
              <a:lnSpc>
                <a:spcPts val="1400"/>
              </a:lnSpc>
              <a:defRPr/>
            </a:pPr>
            <a:r>
              <a:rPr lang="ja-JP" altLang="en-US" sz="1200" u="sng" dirty="0">
                <a:solidFill>
                  <a:srgbClr val="333399"/>
                </a:solidFill>
                <a:latin typeface="Meiryo UI" panose="020B0604030504040204" pitchFamily="50" charset="-128"/>
                <a:ea typeface="Meiryo UI" panose="020B0604030504040204" pitchFamily="50" charset="-128"/>
              </a:rPr>
              <a:t>令和元年度の主な取組み</a:t>
            </a:r>
            <a:endParaRPr lang="en-US" altLang="ja-JP" sz="1200" u="sng" dirty="0">
              <a:solidFill>
                <a:srgbClr val="333399"/>
              </a:solidFill>
              <a:latin typeface="Meiryo UI" panose="020B0604030504040204" pitchFamily="50" charset="-128"/>
              <a:ea typeface="Meiryo UI" panose="020B0604030504040204" pitchFamily="50" charset="-128"/>
            </a:endParaRP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●啓発</a:t>
            </a:r>
            <a:r>
              <a:rPr lang="ja-JP" altLang="en-US" sz="1050" dirty="0" smtClean="0">
                <a:solidFill>
                  <a:prstClr val="black"/>
                </a:solidFill>
                <a:latin typeface="Meiryo UI" panose="020B0604030504040204" pitchFamily="50" charset="-128"/>
                <a:ea typeface="Meiryo UI" panose="020B0604030504040204" pitchFamily="50" charset="-128"/>
              </a:rPr>
              <a:t>リーフレット</a:t>
            </a: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乳幼児期に育みたい！未来に向かう力</a:t>
            </a:r>
            <a:r>
              <a:rPr lang="en-US" altLang="ja-JP" sz="1050" dirty="0" smtClean="0">
                <a:solidFill>
                  <a:prstClr val="black"/>
                </a:solidFill>
                <a:latin typeface="Meiryo UI" panose="020B0604030504040204" pitchFamily="50" charset="-128"/>
                <a:ea typeface="Meiryo UI" panose="020B0604030504040204" pitchFamily="50" charset="-128"/>
              </a:rPr>
              <a:t>』     </a:t>
            </a:r>
          </a:p>
          <a:p>
            <a:pPr defTabSz="685766">
              <a:lnSpc>
                <a:spcPts val="1200"/>
              </a:lnSpc>
              <a:defRPr/>
            </a:pPr>
            <a:r>
              <a:rPr lang="en-US" altLang="ja-JP" sz="1050" dirty="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の</a:t>
            </a:r>
            <a:r>
              <a:rPr lang="ja-JP" altLang="en-US" sz="1050" dirty="0">
                <a:solidFill>
                  <a:prstClr val="black"/>
                </a:solidFill>
                <a:latin typeface="Meiryo UI" panose="020B0604030504040204" pitchFamily="50" charset="-128"/>
                <a:ea typeface="Meiryo UI" panose="020B0604030504040204" pitchFamily="50" charset="-128"/>
              </a:rPr>
              <a:t>作成（</a:t>
            </a:r>
            <a:r>
              <a:rPr lang="ja-JP" altLang="en-US" sz="1050" dirty="0" smtClean="0">
                <a:solidFill>
                  <a:prstClr val="black"/>
                </a:solidFill>
                <a:latin typeface="Meiryo UI" panose="020B0604030504040204" pitchFamily="50" charset="-128"/>
                <a:ea typeface="Meiryo UI" panose="020B0604030504040204" pitchFamily="50" charset="-128"/>
              </a:rPr>
              <a:t>５万部）</a:t>
            </a:r>
            <a:endParaRPr lang="en-US" altLang="ja-JP" sz="1050" dirty="0">
              <a:solidFill>
                <a:prstClr val="black"/>
              </a:solidFill>
              <a:latin typeface="Meiryo UI" panose="020B0604030504040204" pitchFamily="50" charset="-128"/>
              <a:ea typeface="Meiryo UI" panose="020B0604030504040204" pitchFamily="50" charset="-128"/>
            </a:endParaRP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●親学習教材の作成　「がまんする」「自信をもつ」「かかわる」</a:t>
            </a:r>
            <a:endParaRPr lang="en-US" altLang="ja-JP" sz="1050" dirty="0">
              <a:solidFill>
                <a:prstClr val="black"/>
              </a:solidFill>
              <a:latin typeface="Meiryo UI" panose="020B0604030504040204" pitchFamily="50" charset="-128"/>
              <a:ea typeface="Meiryo UI" panose="020B0604030504040204" pitchFamily="50" charset="-128"/>
            </a:endParaRP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保護者を支援する人材を対象</a:t>
            </a:r>
            <a:r>
              <a:rPr lang="ja-JP" altLang="en-US" sz="1050" dirty="0">
                <a:solidFill>
                  <a:prstClr val="black"/>
                </a:solidFill>
                <a:latin typeface="Meiryo UI" panose="020B0604030504040204" pitchFamily="50" charset="-128"/>
                <a:ea typeface="Meiryo UI" panose="020B0604030504040204" pitchFamily="50" charset="-128"/>
              </a:rPr>
              <a:t>とした</a:t>
            </a:r>
            <a:r>
              <a:rPr lang="ja-JP" altLang="en-US" sz="1050" dirty="0" smtClean="0">
                <a:solidFill>
                  <a:prstClr val="black"/>
                </a:solidFill>
                <a:latin typeface="Meiryo UI" panose="020B0604030504040204" pitchFamily="50" charset="-128"/>
                <a:ea typeface="Meiryo UI" panose="020B0604030504040204" pitchFamily="50" charset="-128"/>
              </a:rPr>
              <a:t>研修</a:t>
            </a:r>
            <a:r>
              <a:rPr lang="ja-JP" altLang="en-US" sz="1050" dirty="0">
                <a:solidFill>
                  <a:prstClr val="black"/>
                </a:solidFill>
                <a:latin typeface="Meiryo UI" panose="020B0604030504040204" pitchFamily="50" charset="-128"/>
                <a:ea typeface="Meiryo UI" panose="020B0604030504040204" pitchFamily="50" charset="-128"/>
              </a:rPr>
              <a:t>の実施</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286208" y="1022173"/>
            <a:ext cx="3159000" cy="222161"/>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ja-JP" sz="1350" dirty="0">
                <a:solidFill>
                  <a:schemeClr val="tx1"/>
                </a:solidFill>
                <a:latin typeface="Meiryo UI" panose="020B0604030504040204" pitchFamily="50" charset="-128"/>
                <a:ea typeface="Meiryo UI" panose="020B0604030504040204" pitchFamily="50" charset="-128"/>
              </a:rPr>
              <a:t>R1</a:t>
            </a:r>
            <a:r>
              <a:rPr lang="ja-JP" altLang="en-US" sz="1350" dirty="0">
                <a:solidFill>
                  <a:schemeClr val="tx1"/>
                </a:solidFill>
                <a:latin typeface="Meiryo UI" panose="020B0604030504040204" pitchFamily="50" charset="-128"/>
                <a:ea typeface="Meiryo UI" panose="020B0604030504040204" pitchFamily="50" charset="-128"/>
              </a:rPr>
              <a:t>～３　乳幼児家庭の教育力向上事業</a:t>
            </a:r>
            <a:endParaRPr lang="ja-JP" altLang="en-US" sz="1350" dirty="0">
              <a:solidFill>
                <a:schemeClr val="tx1"/>
              </a:solidFill>
            </a:endParaRPr>
          </a:p>
        </p:txBody>
      </p:sp>
      <p:sp>
        <p:nvSpPr>
          <p:cNvPr id="17" name="テキスト ボックス 16"/>
          <p:cNvSpPr txBox="1"/>
          <p:nvPr/>
        </p:nvSpPr>
        <p:spPr>
          <a:xfrm>
            <a:off x="4951850" y="1283517"/>
            <a:ext cx="3324130" cy="1041311"/>
          </a:xfrm>
          <a:prstGeom prst="rect">
            <a:avLst/>
          </a:prstGeom>
          <a:noFill/>
          <a:ln w="25400">
            <a:noFill/>
          </a:ln>
        </p:spPr>
        <p:txBody>
          <a:bodyPr wrap="square" rtlCol="0">
            <a:spAutoFit/>
          </a:bodyPr>
          <a:lstStyle/>
          <a:p>
            <a:pPr defTabSz="685766">
              <a:lnSpc>
                <a:spcPts val="1400"/>
              </a:lnSpc>
              <a:defRPr/>
            </a:pPr>
            <a:r>
              <a:rPr lang="ja-JP" altLang="en-US" sz="1200" u="sng" dirty="0">
                <a:solidFill>
                  <a:srgbClr val="333399"/>
                </a:solidFill>
                <a:latin typeface="Meiryo UI" panose="020B0604030504040204" pitchFamily="50" charset="-128"/>
                <a:ea typeface="Meiryo UI" panose="020B0604030504040204" pitchFamily="50" charset="-128"/>
              </a:rPr>
              <a:t>令和２～</a:t>
            </a:r>
            <a:r>
              <a:rPr lang="en-US" altLang="ja-JP" sz="1200" u="sng" dirty="0">
                <a:solidFill>
                  <a:srgbClr val="333399"/>
                </a:solidFill>
                <a:latin typeface="Meiryo UI" panose="020B0604030504040204" pitchFamily="50" charset="-128"/>
                <a:ea typeface="Meiryo UI" panose="020B0604030504040204" pitchFamily="50" charset="-128"/>
              </a:rPr>
              <a:t>3</a:t>
            </a:r>
            <a:r>
              <a:rPr lang="ja-JP" altLang="en-US" sz="1200" u="sng" dirty="0">
                <a:solidFill>
                  <a:srgbClr val="333399"/>
                </a:solidFill>
                <a:latin typeface="Meiryo UI" panose="020B0604030504040204" pitchFamily="50" charset="-128"/>
                <a:ea typeface="Meiryo UI" panose="020B0604030504040204" pitchFamily="50" charset="-128"/>
              </a:rPr>
              <a:t>年度の主な取組み</a:t>
            </a:r>
            <a:endParaRPr lang="en-US" altLang="ja-JP" sz="1200" u="sng" dirty="0">
              <a:solidFill>
                <a:srgbClr val="333399"/>
              </a:solidFill>
              <a:latin typeface="Meiryo UI" panose="020B0604030504040204" pitchFamily="50" charset="-128"/>
              <a:ea typeface="Meiryo UI" panose="020B0604030504040204" pitchFamily="50" charset="-128"/>
            </a:endParaRP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●市町村へ</a:t>
            </a:r>
            <a:r>
              <a:rPr lang="ja-JP" altLang="en-US" sz="1050" dirty="0" smtClean="0">
                <a:solidFill>
                  <a:prstClr val="black"/>
                </a:solidFill>
                <a:latin typeface="Meiryo UI" panose="020B0604030504040204" pitchFamily="50" charset="-128"/>
                <a:ea typeface="Meiryo UI" panose="020B0604030504040204" pitchFamily="50" charset="-128"/>
              </a:rPr>
              <a:t>のモデル事業委託（</a:t>
            </a:r>
            <a:r>
              <a:rPr lang="ja-JP" altLang="en-US" sz="1050" dirty="0">
                <a:solidFill>
                  <a:prstClr val="black"/>
                </a:solidFill>
                <a:latin typeface="Meiryo UI" panose="020B0604030504040204" pitchFamily="50" charset="-128"/>
                <a:ea typeface="Meiryo UI" panose="020B0604030504040204" pitchFamily="50" charset="-128"/>
              </a:rPr>
              <a:t>２</a:t>
            </a:r>
            <a:r>
              <a:rPr lang="ja-JP" altLang="en-US" sz="1050" dirty="0" smtClean="0">
                <a:solidFill>
                  <a:prstClr val="black"/>
                </a:solidFill>
                <a:latin typeface="Meiryo UI" panose="020B0604030504040204" pitchFamily="50" charset="-128"/>
                <a:ea typeface="Meiryo UI" panose="020B0604030504040204" pitchFamily="50" charset="-128"/>
              </a:rPr>
              <a:t>市町</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年度）</a:t>
            </a: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●市町村と連携した講演会・研修会（４</a:t>
            </a:r>
            <a:r>
              <a:rPr lang="ja-JP" altLang="en-US" sz="1050" dirty="0" smtClean="0">
                <a:solidFill>
                  <a:prstClr val="black"/>
                </a:solidFill>
                <a:latin typeface="Meiryo UI" panose="020B0604030504040204" pitchFamily="50" charset="-128"/>
                <a:ea typeface="Meiryo UI" panose="020B0604030504040204" pitchFamily="50" charset="-128"/>
              </a:rPr>
              <a:t>市町</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年度）</a:t>
            </a:r>
          </a:p>
          <a:p>
            <a:pPr defTabSz="685766">
              <a:lnSpc>
                <a:spcPts val="1200"/>
              </a:lnSpc>
              <a:defRPr/>
            </a:pPr>
            <a:r>
              <a:rPr lang="ja-JP" altLang="en-US" sz="1050" dirty="0" smtClean="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家庭教育支援</a:t>
            </a:r>
            <a:r>
              <a:rPr lang="ja-JP" altLang="en-US" sz="1050" dirty="0" smtClean="0">
                <a:solidFill>
                  <a:prstClr val="black"/>
                </a:solidFill>
                <a:latin typeface="Meiryo UI" panose="020B0604030504040204" pitchFamily="50" charset="-128"/>
                <a:ea typeface="Meiryo UI" panose="020B0604030504040204" pitchFamily="50" charset="-128"/>
              </a:rPr>
              <a:t>を担う人材の育成のための研修、</a:t>
            </a:r>
            <a:endParaRPr lang="en-US" altLang="ja-JP" sz="1050" dirty="0" smtClean="0">
              <a:solidFill>
                <a:prstClr val="black"/>
              </a:solidFill>
              <a:latin typeface="Meiryo UI" panose="020B0604030504040204" pitchFamily="50" charset="-128"/>
              <a:ea typeface="Meiryo UI" panose="020B0604030504040204" pitchFamily="50" charset="-128"/>
            </a:endParaRPr>
          </a:p>
          <a:p>
            <a:pPr defTabSz="685766">
              <a:lnSpc>
                <a:spcPts val="1200"/>
              </a:lnSpc>
              <a:defRPr/>
            </a:pPr>
            <a:r>
              <a:rPr lang="en-US" altLang="ja-JP" sz="1050" dirty="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実践</a:t>
            </a:r>
            <a:r>
              <a:rPr lang="ja-JP" altLang="en-US" sz="1050" dirty="0">
                <a:solidFill>
                  <a:prstClr val="black"/>
                </a:solidFill>
                <a:latin typeface="Meiryo UI" panose="020B0604030504040204" pitchFamily="50" charset="-128"/>
                <a:ea typeface="Meiryo UI" panose="020B0604030504040204" pitchFamily="50" charset="-128"/>
              </a:rPr>
              <a:t>報告会</a:t>
            </a:r>
            <a:r>
              <a:rPr lang="ja-JP" altLang="en-US" sz="1050" dirty="0" smtClean="0">
                <a:solidFill>
                  <a:prstClr val="black"/>
                </a:solidFill>
                <a:latin typeface="Meiryo UI" panose="020B0604030504040204" pitchFamily="50" charset="-128"/>
                <a:ea typeface="Meiryo UI" panose="020B0604030504040204" pitchFamily="50" charset="-128"/>
              </a:rPr>
              <a:t>等（府主催）</a:t>
            </a:r>
            <a:endParaRPr lang="ja-JP" altLang="en-US" sz="1050" dirty="0">
              <a:solidFill>
                <a:prstClr val="black"/>
              </a:solidFill>
              <a:latin typeface="Meiryo UI" panose="020B0604030504040204" pitchFamily="50" charset="-128"/>
              <a:ea typeface="Meiryo UI" panose="020B0604030504040204" pitchFamily="50" charset="-128"/>
            </a:endParaRPr>
          </a:p>
          <a:p>
            <a:pPr defTabSz="685766">
              <a:lnSpc>
                <a:spcPts val="1200"/>
              </a:lnSpc>
              <a:defRPr/>
            </a:pPr>
            <a:r>
              <a:rPr lang="ja-JP" altLang="en-US" sz="1050" dirty="0">
                <a:solidFill>
                  <a:prstClr val="black"/>
                </a:solidFill>
                <a:latin typeface="Meiryo UI" panose="020B0604030504040204" pitchFamily="50" charset="-128"/>
                <a:ea typeface="Meiryo UI" panose="020B0604030504040204" pitchFamily="50" charset="-128"/>
              </a:rPr>
              <a:t>●手引書の作成　</a:t>
            </a:r>
          </a:p>
        </p:txBody>
      </p:sp>
      <p:sp>
        <p:nvSpPr>
          <p:cNvPr id="18" name="正方形/長方形 17"/>
          <p:cNvSpPr/>
          <p:nvPr/>
        </p:nvSpPr>
        <p:spPr>
          <a:xfrm>
            <a:off x="286210" y="1299065"/>
            <a:ext cx="8580896" cy="1620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endParaRPr lang="ja-JP" altLang="en-US" sz="1350" dirty="0"/>
          </a:p>
        </p:txBody>
      </p:sp>
      <p:pic>
        <p:nvPicPr>
          <p:cNvPr id="19" name="図 18"/>
          <p:cNvPicPr>
            <a:picLocks noChangeAspect="1"/>
          </p:cNvPicPr>
          <p:nvPr/>
        </p:nvPicPr>
        <p:blipFill rotWithShape="1">
          <a:blip r:embed="rId2"/>
          <a:srcRect l="33578" t="18500" r="35057" b="4206"/>
          <a:stretch/>
        </p:blipFill>
        <p:spPr>
          <a:xfrm>
            <a:off x="8275980" y="1375934"/>
            <a:ext cx="487180" cy="675000"/>
          </a:xfrm>
          <a:prstGeom prst="rect">
            <a:avLst/>
          </a:prstGeom>
          <a:ln>
            <a:solidFill>
              <a:schemeClr val="tx2">
                <a:lumMod val="60000"/>
                <a:lumOff val="40000"/>
              </a:schemeClr>
            </a:solidFill>
          </a:ln>
        </p:spPr>
      </p:pic>
      <p:pic>
        <p:nvPicPr>
          <p:cNvPr id="20" name="図 19">
            <a:extLst>
              <a:ext uri="{FF2B5EF4-FFF2-40B4-BE49-F238E27FC236}">
                <a16:creationId xmlns:a16="http://schemas.microsoft.com/office/drawing/2014/main" id="{68ECC0CE-D41E-4C8A-8CB4-BA328D054DDF}"/>
              </a:ext>
            </a:extLst>
          </p:cNvPr>
          <p:cNvPicPr>
            <a:picLocks noChangeAspect="1"/>
          </p:cNvPicPr>
          <p:nvPr/>
        </p:nvPicPr>
        <p:blipFill>
          <a:blip r:embed="rId3"/>
          <a:stretch>
            <a:fillRect/>
          </a:stretch>
        </p:blipFill>
        <p:spPr>
          <a:xfrm rot="21577047">
            <a:off x="4335579" y="1377569"/>
            <a:ext cx="491762" cy="675000"/>
          </a:xfrm>
          <a:prstGeom prst="rect">
            <a:avLst/>
          </a:prstGeom>
          <a:ln>
            <a:solidFill>
              <a:srgbClr val="0000CC"/>
            </a:solidFill>
          </a:ln>
        </p:spPr>
      </p:pic>
      <p:pic>
        <p:nvPicPr>
          <p:cNvPr id="21" name="図 20">
            <a:extLst>
              <a:ext uri="{FF2B5EF4-FFF2-40B4-BE49-F238E27FC236}">
                <a16:creationId xmlns:a16="http://schemas.microsoft.com/office/drawing/2014/main" id="{D575CC4D-E275-43F9-9573-FFEBC3A9DB97}"/>
              </a:ext>
            </a:extLst>
          </p:cNvPr>
          <p:cNvPicPr>
            <a:picLocks noChangeAspect="1"/>
          </p:cNvPicPr>
          <p:nvPr/>
        </p:nvPicPr>
        <p:blipFill>
          <a:blip r:embed="rId4"/>
          <a:stretch>
            <a:fillRect/>
          </a:stretch>
        </p:blipFill>
        <p:spPr>
          <a:xfrm rot="21577272">
            <a:off x="3728044" y="1377517"/>
            <a:ext cx="480797" cy="675000"/>
          </a:xfrm>
          <a:prstGeom prst="rect">
            <a:avLst/>
          </a:prstGeom>
          <a:ln w="12700">
            <a:solidFill>
              <a:srgbClr val="0070C0"/>
            </a:solidFill>
          </a:ln>
        </p:spPr>
      </p:pic>
      <p:sp>
        <p:nvSpPr>
          <p:cNvPr id="22" name="テキスト ボックス 21"/>
          <p:cNvSpPr txBox="1"/>
          <p:nvPr/>
        </p:nvSpPr>
        <p:spPr>
          <a:xfrm>
            <a:off x="299086" y="3516452"/>
            <a:ext cx="8568000" cy="300082"/>
          </a:xfrm>
          <a:prstGeom prst="rect">
            <a:avLst/>
          </a:prstGeom>
          <a:solidFill>
            <a:srgbClr val="00B0F0"/>
          </a:solidFill>
        </p:spPr>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①</a:t>
            </a:r>
            <a:r>
              <a:rPr lang="ja-JP" altLang="en-US" sz="1350" dirty="0" smtClean="0">
                <a:latin typeface="HGP創英角ｺﾞｼｯｸUB" panose="020B0900000000000000" pitchFamily="50" charset="-128"/>
                <a:ea typeface="HGP創英角ｺﾞｼｯｸUB" panose="020B0900000000000000" pitchFamily="50" charset="-128"/>
              </a:rPr>
              <a:t> 啓発リーフレット・手引書等を</a:t>
            </a:r>
            <a:r>
              <a:rPr lang="ja-JP" altLang="en-US" sz="1350" dirty="0">
                <a:latin typeface="HGP創英角ｺﾞｼｯｸUB" panose="020B0900000000000000" pitchFamily="50" charset="-128"/>
                <a:ea typeface="HGP創英角ｺﾞｼｯｸUB" panose="020B0900000000000000" pitchFamily="50" charset="-128"/>
              </a:rPr>
              <a:t>活用した取組みを実施する市町村数の増加</a:t>
            </a:r>
            <a:endParaRPr lang="en-US" altLang="ja-JP" sz="1350" dirty="0">
              <a:latin typeface="HGP創英角ｺﾞｼｯｸUB" panose="020B0900000000000000" pitchFamily="50" charset="-128"/>
              <a:ea typeface="HGP創英角ｺﾞｼｯｸUB" panose="020B0900000000000000" pitchFamily="50" charset="-128"/>
            </a:endParaRPr>
          </a:p>
        </p:txBody>
      </p:sp>
      <p:sp>
        <p:nvSpPr>
          <p:cNvPr id="2" name="フローチャート: 他ページ結合子 1"/>
          <p:cNvSpPr/>
          <p:nvPr/>
        </p:nvSpPr>
        <p:spPr>
          <a:xfrm>
            <a:off x="3077062" y="2876533"/>
            <a:ext cx="2966972" cy="226740"/>
          </a:xfrm>
          <a:prstGeom prst="flowChartOffpage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b="1" dirty="0">
                <a:latin typeface="Meiryo UI" panose="020B0604030504040204" pitchFamily="50" charset="-128"/>
                <a:ea typeface="Meiryo UI" panose="020B0604030504040204" pitchFamily="50" charset="-128"/>
              </a:rPr>
              <a:t>取組みの発展・拡大</a:t>
            </a:r>
          </a:p>
        </p:txBody>
      </p:sp>
      <p:sp>
        <p:nvSpPr>
          <p:cNvPr id="24" name="テキスト ボックス 23"/>
          <p:cNvSpPr txBox="1"/>
          <p:nvPr/>
        </p:nvSpPr>
        <p:spPr>
          <a:xfrm>
            <a:off x="286386" y="4563541"/>
            <a:ext cx="8580897" cy="1152000"/>
          </a:xfrm>
          <a:prstGeom prst="rect">
            <a:avLst/>
          </a:prstGeom>
          <a:noFill/>
          <a:ln w="19050">
            <a:solidFill>
              <a:srgbClr val="00B0F0"/>
            </a:solid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学齢期以降にも育まれる大切</a:t>
            </a:r>
            <a:r>
              <a:rPr lang="ja-JP" altLang="en-US" sz="1050" dirty="0">
                <a:latin typeface="Meiryo UI" panose="020B0604030504040204" pitchFamily="50" charset="-128"/>
                <a:ea typeface="Meiryo UI" panose="020B0604030504040204" pitchFamily="50" charset="-128"/>
              </a:rPr>
              <a:t>な力であることを踏まえ、小中学校課と連携して実施</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小学校</a:t>
            </a:r>
            <a:r>
              <a:rPr lang="ja-JP" altLang="en-US" sz="1050" dirty="0">
                <a:latin typeface="Meiryo UI" panose="020B0604030504040204" pitchFamily="50" charset="-128"/>
                <a:ea typeface="Meiryo UI" panose="020B0604030504040204" pitchFamily="50" charset="-128"/>
              </a:rPr>
              <a:t>教員も参加対象。</a:t>
            </a: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未来</a:t>
            </a:r>
            <a:r>
              <a:rPr lang="ja-JP" altLang="en-US" sz="1050" dirty="0">
                <a:latin typeface="Meiryo UI" panose="020B0604030504040204" pitchFamily="50" charset="-128"/>
                <a:ea typeface="Meiryo UI" panose="020B0604030504040204" pitchFamily="50" charset="-128"/>
              </a:rPr>
              <a:t>に向かう力の必要性や育み方等を紹介し、認知度の向上や家庭教育支援を担う人材</a:t>
            </a:r>
            <a:r>
              <a:rPr lang="ja-JP" altLang="en-US"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スキルアップ</a:t>
            </a:r>
            <a:r>
              <a:rPr lang="ja-JP" altLang="en-US" sz="1050" dirty="0">
                <a:latin typeface="Meiryo UI" panose="020B0604030504040204" pitchFamily="50" charset="-128"/>
                <a:ea typeface="Meiryo UI" panose="020B0604030504040204" pitchFamily="50" charset="-128"/>
              </a:rPr>
              <a:t>を図る。</a:t>
            </a:r>
          </a:p>
        </p:txBody>
      </p:sp>
      <p:sp>
        <p:nvSpPr>
          <p:cNvPr id="23" name="テキスト ボックス 22"/>
          <p:cNvSpPr txBox="1"/>
          <p:nvPr/>
        </p:nvSpPr>
        <p:spPr>
          <a:xfrm>
            <a:off x="292754" y="4568836"/>
            <a:ext cx="8568000" cy="300082"/>
          </a:xfrm>
          <a:prstGeom prst="rect">
            <a:avLst/>
          </a:prstGeom>
          <a:solidFill>
            <a:srgbClr val="00B0F0"/>
          </a:solidFill>
        </p:spPr>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②</a:t>
            </a:r>
            <a:r>
              <a:rPr lang="ja-JP" altLang="en-US" sz="1350" dirty="0" smtClean="0">
                <a:latin typeface="HGP創英角ｺﾞｼｯｸUB" panose="020B0900000000000000" pitchFamily="50" charset="-128"/>
                <a:ea typeface="HGP創英角ｺﾞｼｯｸUB" panose="020B0900000000000000" pitchFamily="50" charset="-128"/>
              </a:rPr>
              <a:t> </a:t>
            </a:r>
            <a:r>
              <a:rPr lang="ja-JP" altLang="en-US" sz="1350" dirty="0">
                <a:latin typeface="HGP創英角ｺﾞｼｯｸUB" panose="020B0900000000000000" pitchFamily="50" charset="-128"/>
                <a:ea typeface="HGP創英角ｺﾞｼｯｸUB" panose="020B0900000000000000" pitchFamily="50" charset="-128"/>
              </a:rPr>
              <a:t>子どもの未来に向かう力（非認知能力）育成フォーラムの開催</a:t>
            </a:r>
            <a:r>
              <a:rPr lang="ja-JP" altLang="en-US" sz="1350" dirty="0" smtClean="0">
                <a:latin typeface="HGP創英角ｺﾞｼｯｸUB" panose="020B0900000000000000" pitchFamily="50" charset="-128"/>
                <a:ea typeface="HGP創英角ｺﾞｼｯｸUB" panose="020B0900000000000000" pitchFamily="50" charset="-128"/>
              </a:rPr>
              <a:t>（</a:t>
            </a:r>
            <a:r>
              <a:rPr lang="en-US" altLang="ja-JP" sz="1350" dirty="0" smtClean="0">
                <a:latin typeface="HGP創英角ｺﾞｼｯｸUB" panose="020B0900000000000000" pitchFamily="50" charset="-128"/>
                <a:ea typeface="HGP創英角ｺﾞｼｯｸUB" panose="020B0900000000000000" pitchFamily="50" charset="-128"/>
              </a:rPr>
              <a:t>11</a:t>
            </a:r>
            <a:r>
              <a:rPr lang="ja-JP" altLang="en-US" sz="1350" dirty="0">
                <a:latin typeface="HGP創英角ｺﾞｼｯｸUB" panose="020B0900000000000000" pitchFamily="50" charset="-128"/>
                <a:ea typeface="HGP創英角ｺﾞｼｯｸUB" panose="020B0900000000000000" pitchFamily="50" charset="-128"/>
              </a:rPr>
              <a:t>月）</a:t>
            </a:r>
            <a:endParaRPr lang="en-US" altLang="ja-JP" sz="1350" dirty="0">
              <a:latin typeface="HGP創英角ｺﾞｼｯｸUB" panose="020B0900000000000000" pitchFamily="50" charset="-128"/>
              <a:ea typeface="HGP創英角ｺﾞｼｯｸUB" panose="020B0900000000000000" pitchFamily="50" charset="-128"/>
            </a:endParaRPr>
          </a:p>
        </p:txBody>
      </p:sp>
      <p:sp>
        <p:nvSpPr>
          <p:cNvPr id="27" name="テキスト ボックス 26"/>
          <p:cNvSpPr txBox="1"/>
          <p:nvPr/>
        </p:nvSpPr>
        <p:spPr>
          <a:xfrm>
            <a:off x="283652" y="5755251"/>
            <a:ext cx="8576341" cy="900246"/>
          </a:xfrm>
          <a:prstGeom prst="rect">
            <a:avLst/>
          </a:prstGeom>
          <a:noFill/>
          <a:ln w="19050">
            <a:solidFill>
              <a:srgbClr val="00B0F0"/>
            </a:solidFill>
          </a:ln>
        </p:spPr>
        <p:txBody>
          <a:bodyPr wrap="square" rtlCol="0">
            <a:spAutoFit/>
          </a:bodyPr>
          <a:lstStyle/>
          <a:p>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●啓発リーフレット</a:t>
            </a:r>
            <a:r>
              <a:rPr lang="ja-JP" altLang="en-US" sz="1050" dirty="0">
                <a:latin typeface="Meiryo UI" panose="020B0604030504040204" pitchFamily="50" charset="-128"/>
                <a:ea typeface="Meiryo UI" panose="020B0604030504040204" pitchFamily="50" charset="-128"/>
              </a:rPr>
              <a:t>を活用した市町村に報告を求めたり、</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未来に向かう力の育成に向けた取組み事例</a:t>
            </a:r>
            <a:r>
              <a:rPr lang="ja-JP" altLang="en-US" sz="1050" dirty="0" smtClean="0">
                <a:latin typeface="Meiryo UI" panose="020B0604030504040204" pitchFamily="50" charset="-128"/>
                <a:ea typeface="Meiryo UI" panose="020B0604030504040204" pitchFamily="50" charset="-128"/>
              </a:rPr>
              <a:t>を</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訪問取材等</a:t>
            </a:r>
            <a:r>
              <a:rPr lang="ja-JP" altLang="en-US" sz="1050" dirty="0">
                <a:latin typeface="Meiryo UI" panose="020B0604030504040204" pitchFamily="50" charset="-128"/>
                <a:ea typeface="Meiryo UI" panose="020B0604030504040204" pitchFamily="50" charset="-128"/>
              </a:rPr>
              <a:t>で収集</a:t>
            </a:r>
            <a:r>
              <a:rPr lang="ja-JP" altLang="en-US" sz="1050" dirty="0" smtClean="0">
                <a:latin typeface="Meiryo UI" panose="020B0604030504040204" pitchFamily="50" charset="-128"/>
                <a:ea typeface="Meiryo UI" panose="020B0604030504040204" pitchFamily="50" charset="-128"/>
              </a:rPr>
              <a:t>したりして</a:t>
            </a:r>
            <a:r>
              <a:rPr lang="ja-JP" altLang="en-US" sz="1050" dirty="0">
                <a:latin typeface="Meiryo UI" panose="020B0604030504040204" pitchFamily="50" charset="-128"/>
                <a:ea typeface="Meiryo UI" panose="020B0604030504040204" pitchFamily="50" charset="-128"/>
              </a:rPr>
              <a:t>、ホームページ等でその内容について発信する</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教員に</a:t>
            </a:r>
            <a:r>
              <a:rPr lang="ja-JP" altLang="en-US" sz="1050" dirty="0" smtClean="0">
                <a:latin typeface="Meiryo UI" panose="020B0604030504040204" pitchFamily="50" charset="-128"/>
                <a:ea typeface="Meiryo UI" panose="020B0604030504040204" pitchFamily="50" charset="-128"/>
              </a:rPr>
              <a:t>対する初任者</a:t>
            </a:r>
            <a:r>
              <a:rPr lang="ja-JP" altLang="en-US" sz="1050" smtClean="0">
                <a:latin typeface="Meiryo UI" panose="020B0604030504040204" pitchFamily="50" charset="-128"/>
                <a:ea typeface="Meiryo UI" panose="020B0604030504040204" pitchFamily="50" charset="-128"/>
              </a:rPr>
              <a:t>研修や、将来</a:t>
            </a:r>
            <a:r>
              <a:rPr lang="ja-JP" altLang="en-US" sz="1050" dirty="0" smtClean="0">
                <a:latin typeface="Meiryo UI" panose="020B0604030504040204" pitchFamily="50" charset="-128"/>
                <a:ea typeface="Meiryo UI" panose="020B0604030504040204" pitchFamily="50" charset="-128"/>
              </a:rPr>
              <a:t>、教育に関わる可能性のある大学生に対する講義等の実施。</a:t>
            </a:r>
            <a:endParaRPr lang="ja-JP" altLang="en-US" sz="105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89248" y="5763868"/>
            <a:ext cx="8568000" cy="300082"/>
          </a:xfrm>
          <a:prstGeom prst="rect">
            <a:avLst/>
          </a:prstGeom>
          <a:solidFill>
            <a:srgbClr val="00B0F0"/>
          </a:solidFill>
        </p:spPr>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③ 事例収集・発信の充実</a:t>
            </a:r>
            <a:endParaRPr lang="en-US" altLang="ja-JP" sz="1350" dirty="0">
              <a:latin typeface="HGP創英角ｺﾞｼｯｸUB" panose="020B0900000000000000" pitchFamily="50" charset="-128"/>
              <a:ea typeface="HGP創英角ｺﾞｼｯｸUB" panose="020B0900000000000000" pitchFamily="50" charset="-128"/>
            </a:endParaRPr>
          </a:p>
        </p:txBody>
      </p:sp>
      <p:sp>
        <p:nvSpPr>
          <p:cNvPr id="28" name="テキスト ボックス 27"/>
          <p:cNvSpPr txBox="1"/>
          <p:nvPr/>
        </p:nvSpPr>
        <p:spPr>
          <a:xfrm>
            <a:off x="292754" y="3156575"/>
            <a:ext cx="1999793" cy="300082"/>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令和４年度の主な取組み</a:t>
            </a:r>
            <a:endParaRPr lang="en-US" altLang="ja-JP" sz="1350" dirty="0">
              <a:latin typeface="HGP創英角ｺﾞｼｯｸUB" panose="020B0900000000000000" pitchFamily="50" charset="-128"/>
              <a:ea typeface="HGP創英角ｺﾞｼｯｸUB" panose="020B0900000000000000" pitchFamily="50" charset="-128"/>
            </a:endParaRPr>
          </a:p>
        </p:txBody>
      </p:sp>
      <p:sp>
        <p:nvSpPr>
          <p:cNvPr id="29" name="テキスト ボックス 28"/>
          <p:cNvSpPr txBox="1"/>
          <p:nvPr/>
        </p:nvSpPr>
        <p:spPr>
          <a:xfrm>
            <a:off x="5795493" y="4855162"/>
            <a:ext cx="3071226" cy="864000"/>
          </a:xfrm>
          <a:prstGeom prst="rect">
            <a:avLst/>
          </a:prstGeom>
          <a:noFill/>
          <a:ln w="19050">
            <a:solidFill>
              <a:srgbClr val="00B0F0"/>
            </a:solidFill>
          </a:ln>
        </p:spPr>
        <p:txBody>
          <a:bodyPr wrap="square" rtlCol="0">
            <a:spAutoFit/>
          </a:bodyPr>
          <a:lstStyle/>
          <a:p>
            <a:pPr>
              <a:lnSpc>
                <a:spcPts val="1200"/>
              </a:lnSpc>
            </a:pPr>
            <a:r>
              <a:rPr lang="ja-JP" altLang="en-US" sz="1050" dirty="0" smtClean="0">
                <a:latin typeface="Meiryo UI" panose="020B0604030504040204" pitchFamily="50" charset="-128"/>
                <a:ea typeface="Meiryo UI" panose="020B0604030504040204" pitchFamily="50" charset="-128"/>
              </a:rPr>
              <a:t>（予定）</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 ★岡山大学　中山芳一　准教授による講演</a:t>
            </a: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 ★市町村に</a:t>
            </a:r>
            <a:r>
              <a:rPr lang="ja-JP" altLang="en-US" sz="1050" dirty="0">
                <a:latin typeface="Meiryo UI" panose="020B0604030504040204" pitchFamily="50" charset="-128"/>
                <a:ea typeface="Meiryo UI" panose="020B0604030504040204" pitchFamily="50" charset="-128"/>
              </a:rPr>
              <a:t>おける取組みの好事例を府内に</a:t>
            </a:r>
            <a:r>
              <a:rPr lang="ja-JP" altLang="en-US" sz="1050" dirty="0" smtClean="0">
                <a:latin typeface="Meiryo UI" panose="020B0604030504040204" pitchFamily="50" charset="-128"/>
                <a:ea typeface="Meiryo UI" panose="020B0604030504040204" pitchFamily="50" charset="-128"/>
              </a:rPr>
              <a:t>周知</a:t>
            </a: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事務局による未来に向かう力（非認知</a:t>
            </a:r>
            <a:r>
              <a:rPr lang="ja-JP" altLang="en-US" sz="1050" dirty="0" smtClean="0">
                <a:latin typeface="Meiryo UI" panose="020B0604030504040204" pitchFamily="50" charset="-128"/>
                <a:ea typeface="Meiryo UI" panose="020B0604030504040204" pitchFamily="50" charset="-128"/>
              </a:rPr>
              <a:t>能力）　</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の</a:t>
            </a:r>
            <a:r>
              <a:rPr lang="ja-JP" altLang="en-US" sz="1050" dirty="0">
                <a:latin typeface="Meiryo UI" panose="020B0604030504040204" pitchFamily="50" charset="-128"/>
                <a:ea typeface="Meiryo UI" panose="020B0604030504040204" pitchFamily="50" charset="-128"/>
              </a:rPr>
              <a:t>説明</a:t>
            </a:r>
          </a:p>
        </p:txBody>
      </p:sp>
      <p:sp>
        <p:nvSpPr>
          <p:cNvPr id="30" name="テキスト ボックス 29"/>
          <p:cNvSpPr txBox="1"/>
          <p:nvPr/>
        </p:nvSpPr>
        <p:spPr>
          <a:xfrm>
            <a:off x="5795493" y="3794309"/>
            <a:ext cx="3069039" cy="720000"/>
          </a:xfrm>
          <a:prstGeom prst="rect">
            <a:avLst/>
          </a:prstGeom>
          <a:noFill/>
          <a:ln w="19050">
            <a:solidFill>
              <a:srgbClr val="00B0F0"/>
            </a:solidFill>
          </a:ln>
        </p:spPr>
        <p:txBody>
          <a:bodyPr wrap="square" rtlCol="0">
            <a:spAutoFit/>
          </a:bodyPr>
          <a:lstStyle/>
          <a:p>
            <a:pPr>
              <a:lnSpc>
                <a:spcPts val="1200"/>
              </a:lnSpc>
            </a:pPr>
            <a:r>
              <a:rPr lang="ja-JP" altLang="en-US" sz="1050" dirty="0" smtClean="0">
                <a:latin typeface="Meiryo UI" panose="020B0604030504040204" pitchFamily="50" charset="-128"/>
                <a:ea typeface="Meiryo UI" panose="020B0604030504040204" pitchFamily="50" charset="-128"/>
              </a:rPr>
              <a:t> ★取組みを実施する市町村数</a:t>
            </a:r>
            <a:r>
              <a:rPr lang="ja-JP" altLang="en-US" sz="700" dirty="0" smtClean="0">
                <a:latin typeface="Meiryo UI" panose="020B0604030504040204" pitchFamily="50" charset="-128"/>
                <a:ea typeface="Meiryo UI" panose="020B0604030504040204" pitchFamily="50" charset="-128"/>
              </a:rPr>
              <a:t>（目標値　</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政令市除く）</a:t>
            </a:r>
            <a:r>
              <a:rPr lang="ja-JP" altLang="en-US" sz="1050" dirty="0" smtClean="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a:lnSpc>
                <a:spcPts val="1200"/>
              </a:lnSpc>
            </a:pPr>
            <a:r>
              <a:rPr lang="en-US" altLang="ja-JP" sz="1050" dirty="0" smtClean="0">
                <a:latin typeface="Meiryo UI" panose="020B0604030504040204" pitchFamily="50" charset="-128"/>
                <a:ea typeface="Meiryo UI" panose="020B0604030504040204" pitchFamily="50" charset="-128"/>
              </a:rPr>
              <a:t>    R3</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17</a:t>
            </a:r>
            <a:r>
              <a:rPr lang="ja-JP" altLang="en-US" sz="1050" dirty="0" smtClean="0">
                <a:latin typeface="Meiryo UI" panose="020B0604030504040204" pitchFamily="50" charset="-128"/>
                <a:ea typeface="Meiryo UI" panose="020B0604030504040204" pitchFamily="50" charset="-128"/>
              </a:rPr>
              <a:t>市町村⇒</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R</a:t>
            </a:r>
            <a:r>
              <a:rPr lang="ja-JP" altLang="en-US" sz="1050" dirty="0">
                <a:latin typeface="Meiryo UI" panose="020B0604030504040204" pitchFamily="50" charset="-128"/>
                <a:ea typeface="Meiryo UI" panose="020B0604030504040204" pitchFamily="50" charset="-128"/>
              </a:rPr>
              <a:t>４　</a:t>
            </a:r>
            <a:r>
              <a:rPr lang="en-US" altLang="ja-JP" sz="1050" dirty="0">
                <a:solidFill>
                  <a:srgbClr val="FF0000"/>
                </a:solidFill>
                <a:latin typeface="Meiryo UI" panose="020B0604030504040204" pitchFamily="50" charset="-128"/>
                <a:ea typeface="Meiryo UI" panose="020B0604030504040204" pitchFamily="50" charset="-128"/>
              </a:rPr>
              <a:t>25</a:t>
            </a:r>
            <a:r>
              <a:rPr lang="ja-JP" altLang="en-US" sz="1050" dirty="0">
                <a:latin typeface="Meiryo UI" panose="020B0604030504040204" pitchFamily="50" charset="-128"/>
                <a:ea typeface="Meiryo UI" panose="020B0604030504040204" pitchFamily="50" charset="-128"/>
              </a:rPr>
              <a:t>市町村</a:t>
            </a:r>
            <a:endParaRPr lang="en-US" altLang="ja-JP" sz="1050" dirty="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市町村の担当者会等で</a:t>
            </a:r>
            <a:r>
              <a:rPr lang="ja-JP" altLang="en-US" sz="1050" dirty="0" smtClean="0">
                <a:latin typeface="Meiryo UI" panose="020B0604030504040204" pitchFamily="50" charset="-128"/>
                <a:ea typeface="Meiryo UI" panose="020B0604030504040204" pitchFamily="50" charset="-128"/>
              </a:rPr>
              <a:t>周知</a:t>
            </a:r>
            <a:endParaRPr lang="en-US" altLang="ja-JP" sz="1050" dirty="0" smtClean="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808193" y="6042685"/>
            <a:ext cx="3052633" cy="612000"/>
          </a:xfrm>
          <a:prstGeom prst="rect">
            <a:avLst/>
          </a:prstGeom>
          <a:noFill/>
          <a:ln w="19050">
            <a:solidFill>
              <a:srgbClr val="00B0F0"/>
            </a:solidFill>
          </a:ln>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積極的な訪問取材の実施</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★ホームページの更新等</a:t>
            </a:r>
            <a:endParaRPr lang="en-US" altLang="ja-JP" sz="1050" dirty="0">
              <a:latin typeface="Meiryo UI" panose="020B0604030504040204" pitchFamily="50" charset="-128"/>
              <a:ea typeface="Meiryo UI" panose="020B0604030504040204" pitchFamily="50" charset="-128"/>
            </a:endParaRPr>
          </a:p>
        </p:txBody>
      </p:sp>
      <p:sp>
        <p:nvSpPr>
          <p:cNvPr id="3" name="角丸四角形 2"/>
          <p:cNvSpPr/>
          <p:nvPr/>
        </p:nvSpPr>
        <p:spPr>
          <a:xfrm>
            <a:off x="260449" y="2307151"/>
            <a:ext cx="8568000" cy="618497"/>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200"/>
              </a:lnSpc>
            </a:pPr>
            <a:r>
              <a:rPr kumimoji="1" lang="ja-JP" altLang="en-US" sz="1050" u="sng" dirty="0" smtClean="0">
                <a:latin typeface="メイリオ" panose="020B0604030504040204" pitchFamily="50" charset="-128"/>
                <a:ea typeface="メイリオ" panose="020B0604030504040204" pitchFamily="50" charset="-128"/>
              </a:rPr>
              <a:t>課題等</a:t>
            </a:r>
            <a:endParaRPr kumimoji="1" lang="en-US" altLang="ja-JP" sz="1050" u="sng" dirty="0" smtClean="0">
              <a:latin typeface="メイリオ" panose="020B0604030504040204" pitchFamily="50" charset="-128"/>
              <a:ea typeface="メイリオ" panose="020B0604030504040204" pitchFamily="50" charset="-128"/>
            </a:endParaRPr>
          </a:p>
          <a:p>
            <a:pPr>
              <a:lnSpc>
                <a:spcPts val="1200"/>
              </a:lnSpc>
            </a:pPr>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○府内における「未来に向かう力（非認知能力）」の育成に向けた取組みの</a:t>
            </a:r>
            <a:r>
              <a:rPr kumimoji="1" lang="ja-JP" altLang="en-US" sz="1050" dirty="0" smtClean="0">
                <a:latin typeface="メイリオ" panose="020B0604030504040204" pitchFamily="50" charset="-128"/>
                <a:ea typeface="メイリオ" panose="020B0604030504040204" pitchFamily="50" charset="-128"/>
              </a:rPr>
              <a:t>普及</a:t>
            </a:r>
            <a:endParaRPr kumimoji="1" lang="en-US" altLang="ja-JP" sz="1050" dirty="0" smtClean="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○乳幼児期から学齢期へとつながる支援の取組み</a:t>
            </a:r>
            <a:endParaRPr kumimoji="1" lang="en-US" altLang="ja-JP" sz="1050" dirty="0" smtClean="0">
              <a:latin typeface="メイリオ" panose="020B0604030504040204" pitchFamily="50" charset="-128"/>
              <a:ea typeface="メイリオ" panose="020B0604030504040204" pitchFamily="50" charset="-128"/>
            </a:endParaRPr>
          </a:p>
          <a:p>
            <a:pPr>
              <a:lnSpc>
                <a:spcPts val="1200"/>
              </a:lnSpc>
            </a:pPr>
            <a:r>
              <a:rPr kumimoji="1" lang="ja-JP" altLang="en-US" sz="1050" dirty="0" smtClean="0">
                <a:latin typeface="メイリオ" panose="020B0604030504040204" pitchFamily="50" charset="-128"/>
                <a:ea typeface="メイリオ" panose="020B0604030504040204" pitchFamily="50" charset="-128"/>
              </a:rPr>
              <a:t>　○取組み事例の把握と情報の共有</a:t>
            </a:r>
            <a:endParaRPr kumimoji="1" lang="ja-JP" altLang="en-US" sz="1050" dirty="0">
              <a:latin typeface="メイリオ" panose="020B0604030504040204" pitchFamily="50" charset="-128"/>
              <a:ea typeface="メイリオ" panose="020B0604030504040204" pitchFamily="50" charset="-128"/>
            </a:endParaRPr>
          </a:p>
        </p:txBody>
      </p:sp>
      <p:cxnSp>
        <p:nvCxnSpPr>
          <p:cNvPr id="7" name="直線コネクタ 6"/>
          <p:cNvCxnSpPr/>
          <p:nvPr/>
        </p:nvCxnSpPr>
        <p:spPr>
          <a:xfrm>
            <a:off x="286210" y="2278823"/>
            <a:ext cx="858089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8409911" y="17205"/>
            <a:ext cx="721212" cy="300082"/>
          </a:xfrm>
          <a:prstGeom prst="rect">
            <a:avLst/>
          </a:prstGeom>
          <a:noFill/>
          <a:ln>
            <a:solidFill>
              <a:schemeClr val="tx1"/>
            </a:solidFill>
          </a:ln>
        </p:spPr>
        <p:txBody>
          <a:bodyPr wrap="square" rtlCol="0">
            <a:spAutoFit/>
          </a:bodyPr>
          <a:lstStyle/>
          <a:p>
            <a:pPr algn="ctr"/>
            <a:r>
              <a:rPr lang="ja-JP" altLang="en-US" sz="1350" dirty="0" smtClean="0">
                <a:latin typeface="BIZ UDゴシック" panose="020B0400000000000000" pitchFamily="49" charset="-128"/>
                <a:ea typeface="BIZ UDゴシック" panose="020B0400000000000000" pitchFamily="49" charset="-128"/>
              </a:rPr>
              <a:t>資料３</a:t>
            </a:r>
            <a:endParaRPr lang="ja-JP" altLang="en-US" sz="135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758146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656</TotalTime>
  <Words>593</Words>
  <Application>Microsoft Office PowerPoint</Application>
  <PresentationFormat>画面に合わせる (4:3)</PresentationFormat>
  <Paragraphs>52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UDゴシック</vt:lpstr>
      <vt:lpstr>HGP創英角ｺﾞｼｯｸUB</vt: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入澤　都</dc:creator>
  <cp:lastModifiedBy>入澤　都</cp:lastModifiedBy>
  <cp:revision>53</cp:revision>
  <cp:lastPrinted>2022-07-28T00:44:46Z</cp:lastPrinted>
  <dcterms:created xsi:type="dcterms:W3CDTF">2022-06-10T07:54:08Z</dcterms:created>
  <dcterms:modified xsi:type="dcterms:W3CDTF">2022-07-28T01:19:56Z</dcterms:modified>
</cp:coreProperties>
</file>