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 id="2147483785" r:id="rId2"/>
  </p:sldMasterIdLst>
  <p:notesMasterIdLst>
    <p:notesMasterId r:id="rId16"/>
  </p:notesMasterIdLst>
  <p:sldIdLst>
    <p:sldId id="256" r:id="rId3"/>
    <p:sldId id="261" r:id="rId4"/>
    <p:sldId id="263" r:id="rId5"/>
    <p:sldId id="266" r:id="rId6"/>
    <p:sldId id="267" r:id="rId7"/>
    <p:sldId id="268" r:id="rId8"/>
    <p:sldId id="269" r:id="rId9"/>
    <p:sldId id="275" r:id="rId10"/>
    <p:sldId id="278" r:id="rId11"/>
    <p:sldId id="274" r:id="rId12"/>
    <p:sldId id="273" r:id="rId13"/>
    <p:sldId id="272" r:id="rId14"/>
    <p:sldId id="271"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67"/>
            <p14:sldId id="268"/>
            <p14:sldId id="269"/>
            <p14:sldId id="275"/>
            <p14:sldId id="278"/>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71" d="100"/>
          <a:sy n="71" d="100"/>
        </p:scale>
        <p:origin x="1128" y="54"/>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t>
        <a:bodyPr/>
        <a:lstStyle/>
        <a:p>
          <a:endParaRPr kumimoji="1" lang="ja-JP" altLang="en-US"/>
        </a:p>
      </dgm:t>
    </dgm:pt>
    <dgm:pt modelId="{DF7A5F8E-B0A9-4DC8-9892-988BAF460BC4}" type="pres">
      <dgm:prSet presAssocID="{CBE9B4EE-1DAF-437F-B1F7-A78169498388}" presName="composite" presStyleCnt="0"/>
      <dgm:spPr/>
      <dgm:t>
        <a:bodyPr/>
        <a:lstStyle/>
        <a:p>
          <a:endParaRPr kumimoji="1" lang="ja-JP" altLang="en-US"/>
        </a:p>
      </dgm:t>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t>
        <a:bodyPr/>
        <a:lstStyle/>
        <a:p>
          <a:endParaRPr kumimoji="1" lang="ja-JP" altLang="en-US"/>
        </a:p>
      </dgm:t>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t>
        <a:bodyPr/>
        <a:lstStyle/>
        <a:p>
          <a:endParaRPr kumimoji="1" lang="ja-JP" altLang="en-US"/>
        </a:p>
      </dgm:t>
    </dgm:pt>
    <dgm:pt modelId="{5FAE5572-3B4F-45BE-82DE-5B247BEB7B44}" type="pres">
      <dgm:prSet presAssocID="{9D772164-BD76-4008-987B-BBB9B2E6CB4C}" presName="sp" presStyleCnt="0"/>
      <dgm:spPr/>
      <dgm:t>
        <a:bodyPr/>
        <a:lstStyle/>
        <a:p>
          <a:endParaRPr kumimoji="1" lang="ja-JP" altLang="en-US"/>
        </a:p>
      </dgm:t>
    </dgm:pt>
    <dgm:pt modelId="{B4C53216-A7C8-4052-8166-1E9D1DCCFEE8}" type="pres">
      <dgm:prSet presAssocID="{0655DC4D-101C-48E3-8CF7-5BC59D6E518F}" presName="composite" presStyleCnt="0"/>
      <dgm:spPr/>
      <dgm:t>
        <a:bodyPr/>
        <a:lstStyle/>
        <a:p>
          <a:endParaRPr kumimoji="1" lang="ja-JP" altLang="en-US"/>
        </a:p>
      </dgm:t>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t>
        <a:bodyPr/>
        <a:lstStyle/>
        <a:p>
          <a:endParaRPr kumimoji="1" lang="ja-JP" altLang="en-US"/>
        </a:p>
      </dgm:t>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t>
        <a:bodyPr/>
        <a:lstStyle/>
        <a:p>
          <a:endParaRPr kumimoji="1" lang="ja-JP" altLang="en-US"/>
        </a:p>
      </dgm:t>
    </dgm:pt>
    <dgm:pt modelId="{D5F1CB35-D694-44B0-B3E6-9D1819A7E907}" type="pres">
      <dgm:prSet presAssocID="{05DF7A3F-E284-408A-8EFC-A0D9E1206CA0}" presName="sp" presStyleCnt="0"/>
      <dgm:spPr/>
      <dgm:t>
        <a:bodyPr/>
        <a:lstStyle/>
        <a:p>
          <a:endParaRPr kumimoji="1" lang="ja-JP" altLang="en-US"/>
        </a:p>
      </dgm:t>
    </dgm:pt>
    <dgm:pt modelId="{9F8293BB-698E-4742-89B7-564E0DBA3B3C}" type="pres">
      <dgm:prSet presAssocID="{C214934C-DA12-4A94-B242-FD22DB0325AC}" presName="composite" presStyleCnt="0"/>
      <dgm:spPr/>
      <dgm:t>
        <a:bodyPr/>
        <a:lstStyle/>
        <a:p>
          <a:endParaRPr kumimoji="1" lang="ja-JP" altLang="en-US"/>
        </a:p>
      </dgm:t>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t>
        <a:bodyPr/>
        <a:lstStyle/>
        <a:p>
          <a:endParaRPr kumimoji="1" lang="ja-JP" altLang="en-US"/>
        </a:p>
      </dgm:t>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t>
        <a:bodyPr/>
        <a:lstStyle/>
        <a:p>
          <a:endParaRPr kumimoji="1" lang="ja-JP" altLang="en-US"/>
        </a:p>
      </dgm:t>
    </dgm:pt>
    <dgm:pt modelId="{81D2E59D-7E29-4517-949F-69586D768DC1}" type="pres">
      <dgm:prSet presAssocID="{05615420-162E-44F7-9FDD-75B1793BBBBC}" presName="sp" presStyleCnt="0"/>
      <dgm:spPr/>
      <dgm:t>
        <a:bodyPr/>
        <a:lstStyle/>
        <a:p>
          <a:endParaRPr kumimoji="1" lang="ja-JP" altLang="en-US"/>
        </a:p>
      </dgm:t>
    </dgm:pt>
    <dgm:pt modelId="{612FB2FA-8F7F-4E75-B16A-88CA3BD4DED9}" type="pres">
      <dgm:prSet presAssocID="{B10C239D-63CE-4CDE-ADBF-5A6E4F419954}" presName="composite" presStyleCnt="0"/>
      <dgm:spPr/>
      <dgm:t>
        <a:bodyPr/>
        <a:lstStyle/>
        <a:p>
          <a:endParaRPr kumimoji="1" lang="ja-JP" altLang="en-US"/>
        </a:p>
      </dgm:t>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t>
        <a:bodyPr/>
        <a:lstStyle/>
        <a:p>
          <a:endParaRPr kumimoji="1" lang="ja-JP" altLang="en-US"/>
        </a:p>
      </dgm:t>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t>
        <a:bodyPr/>
        <a:lstStyle/>
        <a:p>
          <a:endParaRPr kumimoji="1" lang="ja-JP" altLang="en-US"/>
        </a:p>
      </dgm:t>
    </dgm:pt>
    <dgm:pt modelId="{27564690-2E7B-4E23-835F-761D24C815F8}" type="pres">
      <dgm:prSet presAssocID="{077AF86D-7E28-4415-988F-128D43AF0063}" presName="sp" presStyleCnt="0"/>
      <dgm:spPr/>
      <dgm:t>
        <a:bodyPr/>
        <a:lstStyle/>
        <a:p>
          <a:endParaRPr kumimoji="1" lang="ja-JP" altLang="en-US"/>
        </a:p>
      </dgm:t>
    </dgm:pt>
    <dgm:pt modelId="{268FE6DE-17FB-4ADC-8E67-3725666307FD}" type="pres">
      <dgm:prSet presAssocID="{DA9F9CB1-AB8F-4E9B-9646-FA3D524ED066}" presName="composite" presStyleCnt="0"/>
      <dgm:spPr/>
      <dgm:t>
        <a:bodyPr/>
        <a:lstStyle/>
        <a:p>
          <a:endParaRPr kumimoji="1" lang="ja-JP" altLang="en-US"/>
        </a:p>
      </dgm:t>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t>
        <a:bodyPr/>
        <a:lstStyle/>
        <a:p>
          <a:endParaRPr kumimoji="1" lang="ja-JP" altLang="en-US"/>
        </a:p>
      </dgm:t>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t>
        <a:bodyPr/>
        <a:lstStyle/>
        <a:p>
          <a:endParaRPr kumimoji="1" lang="ja-JP" altLang="en-US"/>
        </a:p>
      </dgm:t>
    </dgm:pt>
  </dgm:ptLst>
  <dgm:cxnLst>
    <dgm:cxn modelId="{8EED1236-93DE-4F6C-8F32-A99C8D055127}" type="presOf" srcId="{0655DC4D-101C-48E3-8CF7-5BC59D6E518F}" destId="{8B86865A-C7FC-4871-91B7-17601E608C00}" srcOrd="0" destOrd="0" presId="urn:microsoft.com/office/officeart/2005/8/layout/chevron2"/>
    <dgm:cxn modelId="{7E2542C8-3005-4DD9-8D80-5134A0630EE4}" type="presOf" srcId="{C214934C-DA12-4A94-B242-FD22DB0325AC}" destId="{5BEEA8FB-E323-4F70-A874-92E633AEA525}"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098D146-4EB0-47DB-B217-709E0BCAF005}" type="presOf" srcId="{75DFA851-5014-4BED-9E2A-8EDF825F9950}" destId="{B6098A84-39E6-4259-82A2-B492BBB0368F}"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1F450BD6-67F5-4857-96D3-83A8F697D69B}" type="presOf" srcId="{B10C239D-63CE-4CDE-ADBF-5A6E4F419954}" destId="{C3F31C96-FF38-402C-A0CE-402384DCB038}"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575C495A-57A1-4EE8-B29E-28E8639735C6}" srcId="{DA9F9CB1-AB8F-4E9B-9646-FA3D524ED066}" destId="{4839135E-7AFD-4BE6-B065-73BA2EA5027F}" srcOrd="0" destOrd="0" parTransId="{99442563-5255-424D-B7B2-A23F2BAEDEA9}" sibTransId="{BC0D51EE-ED92-4456-802D-6276122021D2}"/>
    <dgm:cxn modelId="{27397B83-B053-4382-9C95-12C497E11598}" type="presOf" srcId="{7E27BC4B-9BED-41F5-A06A-2F49958F34DF}" destId="{91F47603-AE00-436B-B4EE-2999C28EEAD2}" srcOrd="0" destOrd="0" presId="urn:microsoft.com/office/officeart/2005/8/layout/chevron2"/>
    <dgm:cxn modelId="{42D43043-A3E2-4A2B-BD3D-91BD8C033DC2}" srcId="{7E27BC4B-9BED-41F5-A06A-2F49958F34DF}" destId="{B10C239D-63CE-4CDE-ADBF-5A6E4F419954}" srcOrd="3" destOrd="0" parTransId="{0A640807-6D76-4727-8E0A-7B3687668F7D}" sibTransId="{077AF86D-7E28-4415-988F-128D43AF0063}"/>
    <dgm:cxn modelId="{FDB71611-E260-4B39-ACAD-EF8D0707E8C3}" type="presOf" srcId="{FF8B84D3-5758-4DD3-8157-34B1817C00B3}" destId="{E224F703-97E3-44B3-A6CE-B1CDDB0646DA}" srcOrd="0" destOrd="0" presId="urn:microsoft.com/office/officeart/2005/8/layout/chevron2"/>
    <dgm:cxn modelId="{16D92981-71D1-4141-B743-7604EBEB52D0}" srcId="{7E27BC4B-9BED-41F5-A06A-2F49958F34DF}" destId="{C214934C-DA12-4A94-B242-FD22DB0325AC}" srcOrd="2" destOrd="0" parTransId="{34E46014-9EC3-45E3-BD34-F1ADA0AFFBE2}" sibTransId="{05615420-162E-44F7-9FDD-75B1793BBBBC}"/>
    <dgm:cxn modelId="{E403CAEA-7312-495C-A791-598EDB6EFF2F}" type="presOf" srcId="{4839135E-7AFD-4BE6-B065-73BA2EA5027F}" destId="{F0B67040-3C60-4477-954C-0A4CB818ABFE}"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BD986DC4-5563-477D-986D-88EE76C05E04}" srcId="{7E27BC4B-9BED-41F5-A06A-2F49958F34DF}" destId="{CBE9B4EE-1DAF-437F-B1F7-A78169498388}" srcOrd="0" destOrd="0" parTransId="{8BBAC269-09C1-46F9-A0E9-710E0AF273E7}" sibTransId="{9D772164-BD76-4008-987B-BBB9B2E6CB4C}"/>
    <dgm:cxn modelId="{D6D317D0-D27C-425D-8C7E-590CDB13AC11}" type="presOf" srcId="{CBE9B4EE-1DAF-437F-B1F7-A78169498388}" destId="{263BD2CF-28C4-4092-9983-D3C77E96E283}"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414" y="2228604"/>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4"/>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3131571"/>
        <a:ext cx="786961" cy="337269"/>
      </dsp:txXfrm>
    </dsp:sp>
    <dsp:sp modelId="{0BE81439-86E2-4CEE-B758-ABCAFD3F89C2}">
      <dsp:nvSpPr>
        <dsp:cNvPr id="0" name=""/>
        <dsp:cNvSpPr/>
      </dsp:nvSpPr>
      <dsp: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193610"/>
        <a:ext cx="786961" cy="337269"/>
      </dsp:txXfrm>
    </dsp:sp>
    <dsp:sp modelId="{F0B67040-3C60-4477-954C-0A4CB818ABFE}">
      <dsp:nvSpPr>
        <dsp:cNvPr id="0" name=""/>
        <dsp:cNvSpPr/>
      </dsp:nvSpPr>
      <dsp: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5"/>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2021/12/24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12/24/2021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12/24/2021</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12/24/2021</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en-US" altLang="ja-JP" sz="2400" b="1" dirty="0" smtClean="0">
                <a:solidFill>
                  <a:schemeClr val="bg1"/>
                </a:solidFill>
                <a:latin typeface="メイリオ" panose="020B0604030504040204" pitchFamily="50" charset="-128"/>
                <a:ea typeface="メイリオ" panose="020B0604030504040204" pitchFamily="50" charset="-128"/>
              </a:rPr>
              <a:t>【</a:t>
            </a:r>
            <a:r>
              <a:rPr lang="ja-JP" altLang="en-US" sz="2400" b="1" dirty="0" smtClean="0">
                <a:solidFill>
                  <a:schemeClr val="bg1"/>
                </a:solidFill>
                <a:latin typeface="メイリオ" panose="020B0604030504040204" pitchFamily="50" charset="-128"/>
                <a:ea typeface="メイリオ" panose="020B0604030504040204" pitchFamily="50" charset="-128"/>
              </a:rPr>
              <a:t>令和２年度 取組状況（概要）</a:t>
            </a:r>
            <a:r>
              <a:rPr lang="en-US" altLang="ja-JP" sz="2400" b="1" dirty="0" smtClean="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r>
              <a:rPr kumimoji="1" lang="en-US" altLang="ja-JP"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b="1" dirty="0" smtClean="0">
                <a:latin typeface="メイリオ" panose="020B0604030504040204" pitchFamily="50" charset="-128"/>
                <a:ea typeface="メイリオ" panose="020B0604030504040204" pitchFamily="50" charset="-128"/>
              </a:rPr>
              <a:t>令和３年１２月</a:t>
            </a:r>
            <a:endParaRPr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安全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・安心に暮らせる住まいと福祉のまちづくりの推進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44-48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4168749552"/>
              </p:ext>
            </p:extLst>
          </p:nvPr>
        </p:nvGraphicFramePr>
        <p:xfrm>
          <a:off x="463548" y="2722701"/>
          <a:ext cx="9000000" cy="37438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あんしん住まい推進協議会」の参画が、令和３年３月末現在で</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市町村となり、市町村の参加率が</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▸「大阪府福祉のまちづくり条例」の内容について、</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YouTube</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を活用し、設計事業者ホテル営業者等に向けた説明会を開催。</a:t>
                      </a: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▸府営住宅の空室活用を推進するとともに、広報資料を用いて制度や事例の周知に努めた。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・堺市、高槻市、交野市及び島本町内の府営住宅において、引き続き、小規模保育事業所として活用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・大阪狭山市内の府営住宅において、子ども食堂・子どもの居場所として活用　等</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◆市町村単位の居住支援協議会の設立を働きかける。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0486070"/>
              </p:ext>
            </p:extLst>
          </p:nvPr>
        </p:nvGraphicFramePr>
        <p:xfrm>
          <a:off x="463548" y="966647"/>
          <a:ext cx="9000000" cy="16306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あんしん住まい推進協議会」への全市町村の加入をめざし、未加入市町村に参画を働きかけるとともに、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市町村単位での居住支援協議会の設立など地域の特性に応じた居住支援体制の構築を促します。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あんしん住まい推進協議会」への全市町村の加入をめざし、未加入市町に参画を働きかけた。</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・参加市町村： </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市町村（令和</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年度末現在）</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住宅確保要配慮者に対して、住宅情報の提供・相談、見守りなどの生活支援等を実施する居住支援法人を指定した。</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法人（令和</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年度末現在）</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618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矯正施設退所</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予定者等への社会復帰支援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48-49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769577131"/>
              </p:ext>
            </p:extLst>
          </p:nvPr>
        </p:nvGraphicFramePr>
        <p:xfrm>
          <a:off x="463548" y="1836329"/>
          <a:ext cx="9000000" cy="220660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生活保護査察指導員会議等の場を通じて、地域生活定着支援センター事業の目的等を周知し、事業に</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▸大阪府再犯防止推進協議会を設置し、課題や対策など協議を重ねて、再犯防止にかかるモデル事業（性犯罪者に対する心理カウンセリング支援）を実施した。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令和２年度末で終了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●地域再犯防止推進モデル事業費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◆地域生活定着支援センターにおいて新たに被疑者等支援業務を実施していく。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02941929"/>
              </p:ext>
            </p:extLst>
          </p:nvPr>
        </p:nvGraphicFramePr>
        <p:xfrm>
          <a:off x="461400" y="4603153"/>
          <a:ext cx="9000000" cy="20293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指導員の設置事業」に対し補助を実施。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1957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福祉協議会に対する活動支援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49-50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175926754"/>
              </p:ext>
            </p:extLst>
          </p:nvPr>
        </p:nvGraphicFramePr>
        <p:xfrm>
          <a:off x="463548" y="979526"/>
          <a:ext cx="9000000" cy="6654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カ年にわたり、国のモデル事業を実施するとともに、「地方再犯防止推進計画」の策定について検討します。</a:t>
                      </a:r>
                      <a:endParaRPr kumimoji="1" lang="ja-JP" altLang="en-US" sz="13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年１月から、関係機関と連携してモデル事業を実施。令和２年３月に</a:t>
                      </a:r>
                      <a:r>
                        <a:rPr kumimoji="1" lang="ja-JP" altLang="en-US" sz="13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「大阪府再犯</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防止推進計画」を策定。</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280515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53-56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698543553"/>
              </p:ext>
            </p:extLst>
          </p:nvPr>
        </p:nvGraphicFramePr>
        <p:xfrm>
          <a:off x="463548" y="3225468"/>
          <a:ext cx="9000000" cy="1476001"/>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19583">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32985">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▸国の評価基準の改正等に踏まえ、速やかに運用が開始できるよう府基準の改正を行った。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▸評価機関及び評価調査者の質を高めるため、養成研修等を開催した。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9583">
                <a:tc gridSpan="2">
                  <a:txBody>
                    <a:bodyPr/>
                    <a:lstStyle/>
                    <a:p>
                      <a:pPr algn="ctr">
                        <a:lnSpc>
                          <a:spcPts val="1600"/>
                        </a:lnSpc>
                      </a:pPr>
                      <a:r>
                        <a:rPr kumimoji="1" lang="ja-JP" altLang="en-US" sz="13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385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251322912"/>
              </p:ext>
            </p:extLst>
          </p:nvPr>
        </p:nvGraphicFramePr>
        <p:xfrm>
          <a:off x="461400" y="5247100"/>
          <a:ext cx="9000000" cy="139140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向上及び施設等の適正運営に寄与した。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40,952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83966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福祉法人及び福祉サービス事業者への適切な指導監査</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711636510"/>
              </p:ext>
            </p:extLst>
          </p:nvPr>
        </p:nvGraphicFramePr>
        <p:xfrm>
          <a:off x="461400" y="932668"/>
          <a:ext cx="9000000" cy="175528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　事業評価制度」に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83,717</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◆ウィズコロナ・ポストコロナを踏まえた地域福祉活動モデルの開発等の新たな地域福祉課題の解決に向け助成金を活用</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26549" y="53811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福祉</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基金の活用・推進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52-53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542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29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の実情に合わせた施策立案の支援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57-58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（５）市町村</a:t>
            </a:r>
            <a:r>
              <a:rPr lang="ja-JP" altLang="en-US" sz="2000" b="1" dirty="0">
                <a:solidFill>
                  <a:schemeClr val="bg1"/>
                </a:solidFill>
                <a:latin typeface="メイリオ" panose="020B0604030504040204" pitchFamily="50" charset="-128"/>
                <a:ea typeface="メイリオ" panose="020B0604030504040204" pitchFamily="50" charset="-128"/>
              </a:rPr>
              <a:t>支援（</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190470281"/>
              </p:ext>
            </p:extLst>
          </p:nvPr>
        </p:nvGraphicFramePr>
        <p:xfrm>
          <a:off x="463548" y="973450"/>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▸大阪府地域福祉・高齢者福祉交付金を活用し、地域福祉及び高齢者福祉の分野を対象に、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市町村が創意工夫を凝らし、地域の実情や住民ニーズに沿った施策を立案、推進することを支援。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242852212"/>
              </p:ext>
            </p:extLst>
          </p:nvPr>
        </p:nvGraphicFramePr>
        <p:xfrm>
          <a:off x="461400" y="440996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市町村訪問の実施、市町村地域福祉担当課長会議を通じて、必要な情報提供や意見交換を行った。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136040985"/>
              </p:ext>
            </p:extLst>
          </p:nvPr>
        </p:nvGraphicFramePr>
        <p:xfrm>
          <a:off x="461400" y="3553153"/>
          <a:ext cx="9000000" cy="665480"/>
        </p:xfrm>
        <a:graphic>
          <a:graphicData uri="http://schemas.openxmlformats.org/drawingml/2006/table">
            <a:tbl>
              <a:tblPr firstRow="1" bandRow="1">
                <a:tableStyleId>{5940675A-B579-460E-94D1-54222C63F5DA}</a:tableStyleId>
              </a:tblPr>
              <a:tblGrid>
                <a:gridCol w="3000000">
                  <a:extLst>
                    <a:ext uri="{9D8B030D-6E8A-4147-A177-3AD203B41FA5}">
                      <a16:colId xmlns:a16="http://schemas.microsoft.com/office/drawing/2014/main" val="20000"/>
                    </a:ext>
                  </a:extLst>
                </a:gridCol>
                <a:gridCol w="3000000">
                  <a:extLst>
                    <a:ext uri="{9D8B030D-6E8A-4147-A177-3AD203B41FA5}">
                      <a16:colId xmlns:a16="http://schemas.microsoft.com/office/drawing/2014/main" val="20001"/>
                    </a:ext>
                  </a:extLst>
                </a:gridCol>
                <a:gridCol w="3000000">
                  <a:extLst>
                    <a:ext uri="{9D8B030D-6E8A-4147-A177-3AD203B41FA5}">
                      <a16:colId xmlns:a16="http://schemas.microsoft.com/office/drawing/2014/main" val="1373461436"/>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令和２年度実績</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年３月末時点）</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13964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②　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地域福祉計画の策定・改定支援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smtClean="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第４期</a:t>
            </a:r>
            <a:r>
              <a:rPr lang="ja-JP" altLang="en-US" sz="2000" b="1" dirty="0">
                <a:solidFill>
                  <a:schemeClr val="bg1"/>
                </a:solidFill>
                <a:latin typeface="メイリオ" panose="020B0604030504040204" pitchFamily="50" charset="-128"/>
                <a:ea typeface="メイリオ" panose="020B0604030504040204" pitchFamily="50" charset="-128"/>
              </a:rPr>
              <a:t>大阪府地域福祉支援</a:t>
            </a:r>
            <a:r>
              <a:rPr lang="ja-JP" altLang="en-US" sz="2000" b="1" dirty="0" smtClean="0">
                <a:solidFill>
                  <a:schemeClr val="bg1"/>
                </a:solidFill>
                <a:latin typeface="メイリオ" panose="020B0604030504040204" pitchFamily="50" charset="-128"/>
                <a:ea typeface="メイリオ" panose="020B0604030504040204" pitchFamily="50" charset="-128"/>
              </a:rPr>
              <a:t>計画について</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本計画では、</a:t>
            </a:r>
            <a:r>
              <a:rPr lang="en-US" altLang="ja-JP" sz="1400" b="1" u="sng" dirty="0" smtClean="0">
                <a:latin typeface="Meiryo UI" pitchFamily="50" charset="-128"/>
                <a:ea typeface="Meiryo UI" pitchFamily="50" charset="-128"/>
                <a:cs typeface="Meiryo UI" pitchFamily="50" charset="-128"/>
              </a:rPr>
              <a:t>3</a:t>
            </a:r>
            <a:r>
              <a:rPr lang="ja-JP" altLang="en-US" sz="1400" b="1" u="sng" dirty="0" err="1" smtClean="0">
                <a:latin typeface="Meiryo UI" pitchFamily="50" charset="-128"/>
                <a:ea typeface="Meiryo UI" pitchFamily="50" charset="-128"/>
                <a:cs typeface="Meiryo UI" pitchFamily="50" charset="-128"/>
              </a:rPr>
              <a:t>つの</a:t>
            </a:r>
            <a:r>
              <a:rPr lang="ja-JP" altLang="en-US" sz="1400" b="1" u="sng" dirty="0" smtClean="0">
                <a:latin typeface="Meiryo UI" pitchFamily="50" charset="-128"/>
                <a:ea typeface="Meiryo UI" pitchFamily="50" charset="-128"/>
                <a:cs typeface="Meiryo UI" pitchFamily="50" charset="-128"/>
              </a:rPr>
              <a:t>ビジョンを掲げ、５つの方向性（以下１～５）に沿った取組を推進するため、具体的な施策展開を図る。</a:t>
            </a:r>
            <a:endParaRPr lang="en-US" altLang="ja-JP" sz="1400" b="1" u="sng"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計画期間</a:t>
            </a:r>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●令和元年度から令和５年度（</a:t>
            </a:r>
            <a:r>
              <a:rPr lang="en-US" altLang="ja-JP" sz="1300" dirty="0" smtClean="0">
                <a:latin typeface="Meiryo UI" pitchFamily="50" charset="-128"/>
                <a:ea typeface="Meiryo UI" pitchFamily="50" charset="-128"/>
                <a:cs typeface="Meiryo UI" pitchFamily="50" charset="-128"/>
              </a:rPr>
              <a:t>5</a:t>
            </a:r>
            <a:r>
              <a:rPr lang="ja-JP" altLang="en-US" sz="1300" dirty="0" smtClean="0">
                <a:latin typeface="Meiryo UI" pitchFamily="50" charset="-128"/>
                <a:ea typeface="Meiryo UI" pitchFamily="50" charset="-128"/>
                <a:cs typeface="Meiryo UI" pitchFamily="50" charset="-128"/>
              </a:rPr>
              <a:t>年間）　</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計画のめざすビジョン</a:t>
            </a:r>
            <a:r>
              <a:rPr lang="en-US" altLang="ja-JP" sz="1300" dirty="0" smtClean="0">
                <a:latin typeface="Meiryo UI" pitchFamily="50" charset="-128"/>
                <a:ea typeface="Meiryo UI" pitchFamily="50" charset="-128"/>
                <a:cs typeface="Meiryo UI" pitchFamily="50" charset="-128"/>
              </a:rPr>
              <a:t>]</a:t>
            </a:r>
            <a:r>
              <a:rPr lang="ja-JP" altLang="en-US" sz="1350" spc="-100" dirty="0" smtClean="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●あらゆる</a:t>
            </a:r>
            <a:r>
              <a:rPr lang="ja-JP" altLang="en-US" sz="1300" dirty="0">
                <a:latin typeface="Meiryo UI" pitchFamily="50" charset="-128"/>
                <a:ea typeface="Meiryo UI" pitchFamily="50" charset="-128"/>
                <a:cs typeface="Meiryo UI" pitchFamily="50" charset="-128"/>
              </a:rPr>
              <a:t>主体の協働により福祉活動が実践されている地域</a:t>
            </a:r>
            <a:r>
              <a:rPr lang="ja-JP" altLang="en-US" sz="1300" dirty="0" smtClean="0">
                <a:latin typeface="Meiryo UI" pitchFamily="50" charset="-128"/>
                <a:ea typeface="Meiryo UI" pitchFamily="50" charset="-128"/>
                <a:cs typeface="Meiryo UI" pitchFamily="50" charset="-128"/>
              </a:rPr>
              <a:t>社会</a:t>
            </a:r>
            <a:endParaRPr lang="en-US" altLang="ja-JP" sz="1300"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地域福祉を推進する具体的施策＝重点取組（</a:t>
            </a:r>
            <a:r>
              <a:rPr lang="en-US" altLang="ja-JP" sz="1300" dirty="0" smtClean="0">
                <a:latin typeface="Meiryo UI" pitchFamily="50" charset="-128"/>
                <a:ea typeface="Meiryo UI" pitchFamily="50" charset="-128"/>
                <a:cs typeface="Meiryo UI" pitchFamily="50" charset="-128"/>
              </a:rPr>
              <a:t>18</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smtClean="0">
                <a:latin typeface="Meiryo UI" pitchFamily="50" charset="-128"/>
                <a:ea typeface="Meiryo UI" pitchFamily="50" charset="-128"/>
                <a:cs typeface="Meiryo UI" pitchFamily="50" charset="-128"/>
              </a:rPr>
              <a:t>　</a:t>
            </a:r>
            <a:endParaRPr lang="ja-JP" altLang="en-US" sz="1300"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5428"/>
            <a:ext cx="9357083" cy="7147564"/>
            <a:chOff x="130121" y="411613"/>
            <a:chExt cx="9357083" cy="6748122"/>
          </a:xfrm>
        </p:grpSpPr>
        <p:sp>
          <p:nvSpPr>
            <p:cNvPr id="59" name="円/楕円 6"/>
            <p:cNvSpPr/>
            <p:nvPr/>
          </p:nvSpPr>
          <p:spPr>
            <a:xfrm>
              <a:off x="9012224" y="411613"/>
              <a:ext cx="474980" cy="43180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651947418"/>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a:t>
            </a:r>
            <a:r>
              <a:rPr kumimoji="1" lang="ja-JP" altLang="en-US" sz="13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300" b="1" dirty="0">
                <a:solidFill>
                  <a:prstClr val="black"/>
                </a:solidFill>
                <a:latin typeface="Meiryo UI" panose="020B0604030504040204" pitchFamily="50" charset="-128"/>
                <a:ea typeface="Meiryo UI" panose="020B0604030504040204" pitchFamily="50" charset="-128"/>
              </a:rPr>
              <a:t>成年後見制度等の利用</a:t>
            </a:r>
            <a:r>
              <a:rPr kumimoji="1" lang="ja-JP" altLang="en-US" sz="1300" b="1" dirty="0" smtClean="0">
                <a:solidFill>
                  <a:prstClr val="black"/>
                </a:solidFill>
                <a:latin typeface="Meiryo UI" panose="020B0604030504040204" pitchFamily="50" charset="-128"/>
                <a:ea typeface="Meiryo UI" panose="020B0604030504040204" pitchFamily="50" charset="-128"/>
              </a:rPr>
              <a:t>促進　　</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smtClean="0">
                <a:solidFill>
                  <a:prstClr val="black"/>
                </a:solidFill>
                <a:latin typeface="Meiryo UI" panose="020B0604030504040204" pitchFamily="50" charset="-128"/>
                <a:ea typeface="Meiryo UI" panose="020B0604030504040204" pitchFamily="50" charset="-128"/>
              </a:rPr>
              <a:t>③ </a:t>
            </a:r>
            <a:r>
              <a:rPr kumimoji="1" lang="ja-JP" altLang="en-US" sz="1300" b="1" dirty="0">
                <a:solidFill>
                  <a:prstClr val="black"/>
                </a:solidFill>
                <a:latin typeface="Meiryo UI" panose="020B0604030504040204" pitchFamily="50" charset="-128"/>
                <a:ea typeface="Meiryo UI" panose="020B0604030504040204" pitchFamily="50" charset="-128"/>
              </a:rPr>
              <a:t>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a:t>
            </a:r>
            <a:r>
              <a:rPr kumimoji="1" lang="ja-JP" altLang="en-US" sz="1200" b="1" dirty="0" smtClean="0">
                <a:solidFill>
                  <a:prstClr val="black"/>
                </a:solidFill>
                <a:latin typeface="Meiryo UI" panose="020B0604030504040204" pitchFamily="50" charset="-128"/>
                <a:ea typeface="Meiryo UI" panose="020B0604030504040204" pitchFamily="50" charset="-128"/>
              </a:rPr>
              <a:t>人づくり　　② </a:t>
            </a:r>
            <a:r>
              <a:rPr kumimoji="1" lang="ja-JP" altLang="en-US" sz="1200" b="1" dirty="0">
                <a:solidFill>
                  <a:prstClr val="black"/>
                </a:solidFill>
                <a:latin typeface="Meiryo UI" panose="020B0604030504040204" pitchFamily="50" charset="-128"/>
                <a:ea typeface="Meiryo UI" panose="020B0604030504040204" pitchFamily="50" charset="-128"/>
              </a:rPr>
              <a:t>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a:t>
            </a:r>
            <a:r>
              <a:rPr kumimoji="1" lang="ja-JP" altLang="en-US" sz="1200" b="1" dirty="0" smtClean="0">
                <a:solidFill>
                  <a:prstClr val="black"/>
                </a:solidFill>
                <a:latin typeface="Meiryo UI" panose="020B0604030504040204" pitchFamily="50" charset="-128"/>
                <a:ea typeface="Meiryo UI" panose="020B0604030504040204" pitchFamily="50" charset="-128"/>
              </a:rPr>
              <a:t>確保　　　　　④ </a:t>
            </a:r>
            <a:r>
              <a:rPr kumimoji="1" lang="ja-JP" altLang="en-US" sz="1200" b="1" dirty="0">
                <a:solidFill>
                  <a:prstClr val="black"/>
                </a:solidFill>
                <a:latin typeface="Meiryo UI" panose="020B0604030504040204" pitchFamily="50" charset="-128"/>
                <a:ea typeface="Meiryo UI" panose="020B0604030504040204" pitchFamily="50" charset="-128"/>
              </a:rPr>
              <a:t>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a:t>
            </a:r>
            <a:r>
              <a:rPr kumimoji="1" lang="ja-JP" altLang="en-US" sz="12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200" b="1" dirty="0">
                <a:solidFill>
                  <a:prstClr val="black"/>
                </a:solidFill>
                <a:latin typeface="Meiryo UI" panose="020B0604030504040204" pitchFamily="50" charset="-128"/>
                <a:ea typeface="Meiryo UI" panose="020B0604030504040204" pitchFamily="50" charset="-128"/>
              </a:rPr>
              <a:t>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a:t>
            </a:r>
            <a:r>
              <a:rPr kumimoji="1" lang="ja-JP" altLang="en-US" sz="1200" b="1" dirty="0" smtClean="0">
                <a:solidFill>
                  <a:prstClr val="black"/>
                </a:solidFill>
                <a:latin typeface="Meiryo UI" panose="020B0604030504040204" pitchFamily="50" charset="-128"/>
                <a:ea typeface="Meiryo UI" panose="020B0604030504040204" pitchFamily="50" charset="-128"/>
              </a:rPr>
              <a:t>支援　　④ </a:t>
            </a:r>
            <a:r>
              <a:rPr kumimoji="1" lang="ja-JP" altLang="en-US" sz="1200" b="1" dirty="0">
                <a:solidFill>
                  <a:prstClr val="black"/>
                </a:solidFill>
                <a:latin typeface="Meiryo UI" panose="020B0604030504040204" pitchFamily="50" charset="-128"/>
                <a:ea typeface="Meiryo UI" panose="020B0604030504040204" pitchFamily="50" charset="-128"/>
              </a:rPr>
              <a:t>福祉基金の活用・</a:t>
            </a:r>
            <a:r>
              <a:rPr kumimoji="1" lang="ja-JP" altLang="en-US" sz="1200" b="1" dirty="0" smtClean="0">
                <a:solidFill>
                  <a:prstClr val="black"/>
                </a:solidFill>
                <a:latin typeface="Meiryo UI" panose="020B0604030504040204" pitchFamily="50" charset="-128"/>
                <a:ea typeface="Meiryo UI" panose="020B0604030504040204" pitchFamily="50" charset="-128"/>
              </a:rPr>
              <a:t>推進　　</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⑤ </a:t>
            </a:r>
            <a:r>
              <a:rPr kumimoji="1" lang="ja-JP" altLang="en-US" sz="1200" b="1" dirty="0">
                <a:solidFill>
                  <a:prstClr val="black"/>
                </a:solidFill>
                <a:latin typeface="Meiryo UI" panose="020B0604030504040204" pitchFamily="50" charset="-128"/>
                <a:ea typeface="Meiryo UI" panose="020B0604030504040204" pitchFamily="50" charset="-128"/>
              </a:rPr>
              <a:t>第三者評価等による福祉サービスの質の</a:t>
            </a:r>
            <a:r>
              <a:rPr kumimoji="1" lang="ja-JP" altLang="en-US" sz="1200" b="1" dirty="0" smtClean="0">
                <a:solidFill>
                  <a:prstClr val="black"/>
                </a:solidFill>
                <a:latin typeface="Meiryo UI" panose="020B0604030504040204" pitchFamily="50" charset="-128"/>
                <a:ea typeface="Meiryo UI" panose="020B0604030504040204" pitchFamily="50" charset="-128"/>
              </a:rPr>
              <a:t>向上　　⑥ </a:t>
            </a:r>
            <a:r>
              <a:rPr kumimoji="1" lang="ja-JP" altLang="en-US" sz="1200" b="1" dirty="0">
                <a:solidFill>
                  <a:prstClr val="black"/>
                </a:solidFill>
                <a:latin typeface="Meiryo UI" panose="020B0604030504040204" pitchFamily="50" charset="-128"/>
                <a:ea typeface="Meiryo UI" panose="020B0604030504040204" pitchFamily="50" charset="-128"/>
              </a:rPr>
              <a:t>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① 地域</a:t>
            </a:r>
            <a:r>
              <a:rPr kumimoji="1" lang="ja-JP" altLang="en-US" sz="1200" b="1" dirty="0">
                <a:solidFill>
                  <a:prstClr val="black"/>
                </a:solidFill>
                <a:latin typeface="Meiryo UI" panose="020B0604030504040204" pitchFamily="50" charset="-128"/>
                <a:ea typeface="Meiryo UI" panose="020B0604030504040204" pitchFamily="50" charset="-128"/>
              </a:rPr>
              <a:t>の実情に合わせた施策立案の</a:t>
            </a:r>
            <a:r>
              <a:rPr kumimoji="1" lang="ja-JP" altLang="en-US" sz="1200" b="1" dirty="0" smtClean="0">
                <a:solidFill>
                  <a:prstClr val="black"/>
                </a:solidFill>
                <a:latin typeface="Meiryo UI" panose="020B0604030504040204" pitchFamily="50" charset="-128"/>
                <a:ea typeface="Meiryo UI" panose="020B0604030504040204" pitchFamily="50" charset="-128"/>
              </a:rPr>
              <a:t>支援　　② </a:t>
            </a:r>
            <a:r>
              <a:rPr kumimoji="1" lang="ja-JP" altLang="en-US" sz="1200" b="1" dirty="0">
                <a:solidFill>
                  <a:prstClr val="black"/>
                </a:solidFill>
                <a:latin typeface="Meiryo UI" panose="020B0604030504040204" pitchFamily="50" charset="-128"/>
                <a:ea typeface="Meiryo UI" panose="020B0604030504040204" pitchFamily="50" charset="-128"/>
              </a:rPr>
              <a:t>市町村地域福祉計画の策定・改定支援</a:t>
            </a:r>
          </a:p>
        </p:txBody>
      </p:sp>
    </p:spTree>
    <p:extLst>
      <p:ext uri="{BB962C8B-B14F-4D97-AF65-F5344CB8AC3E}">
        <p14:creationId xmlns:p14="http://schemas.microsoft.com/office/powerpoint/2010/main" val="88340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46321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と連携したセーフティネットの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拡充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17-20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拡充（令和２年度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50826901"/>
              </p:ext>
            </p:extLst>
          </p:nvPr>
        </p:nvGraphicFramePr>
        <p:xfrm>
          <a:off x="453000" y="1697101"/>
          <a:ext cx="9000000" cy="4988432"/>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168000">
                <a:tc>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▸市町村訪問及び市町村地域福祉担当課長会議を通じて、国動向や事例紹介などの情報提供や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意見交換等を行った。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▸高齢者の生きがいづく</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りを</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推進するため、「大阪ええまちプロジェクト」を実施し、住民主体の多様な</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サービス創出等の促進を支援した。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▸コロナ禍で、高齢者や</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者等の要支援者が孤立や不安を抱えないよう、地域のネットワーク等を</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活用した見守りや安否確認を実施した。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ワーク」の強化を図った。また、</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ブロック別連絡協議会やスクールソーシャルワーカー（以下「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いう。）連絡会を通じて、各コーディネーターの役割や取組内容等への理解を深め、連携強化を図った。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●大阪ええまちプロジェクト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27,313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74,368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●外出自粛高齢者・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者等見守り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支援事業交付金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431,969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470402200"/>
              </p:ext>
            </p:extLst>
          </p:nvPr>
        </p:nvGraphicFramePr>
        <p:xfrm>
          <a:off x="453000" y="884213"/>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生活困窮者への支援や、ひきこもり・自殺対策等の充実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20-25</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276650962"/>
              </p:ext>
            </p:extLst>
          </p:nvPr>
        </p:nvGraphicFramePr>
        <p:xfrm>
          <a:off x="463548" y="1810583"/>
          <a:ext cx="9000000" cy="48106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64677">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433151">
                <a:tc>
                  <a:txBody>
                    <a:bodyPr/>
                    <a:lstStyle/>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▸任意事業の取組を促進し、円滑な事業実施（他機関・他制度との連携を含む）を支援するため、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市町村連絡会議の開催や市町村訪問により、先進事例の紹介などを行った。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▸新子育て支援交付金の優先配分事業に子どもの貧困対策関係として、学習支援と居場所づくりの</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者、ひとり親家庭の親、がん・難病患者などの就職困難者に対して、</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各分野ごとの関係機関が、研修会・講習会等を実施するとともに、生活困窮者自立相談支援機関</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をはじめ市町村地域就労支援センター、</a:t>
                      </a: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しごとフィールドなどの関係機関が連携し、就職相談・</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就業支援等を行った。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▸ひきこもりや自殺、依存症などの様々な課題に対して、相談機能や関係機関等とのネットワークの充実に</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取り組んだ。</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60,886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3,047,212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551,663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しごとフィールド」運営事業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604,494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4677">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89495">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◆引き続き、任意事業の取組を促進し、円滑な事業を推進するため、最新情報の提供などにより、市町村を支援する。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195738701"/>
              </p:ext>
            </p:extLst>
          </p:nvPr>
        </p:nvGraphicFramePr>
        <p:xfrm>
          <a:off x="463547" y="966648"/>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1423"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災害</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時における避難行動要支援者に対する支援体制の充実</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25-26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690541023"/>
              </p:ext>
            </p:extLst>
          </p:nvPr>
        </p:nvGraphicFramePr>
        <p:xfrm>
          <a:off x="450669" y="1913007"/>
          <a:ext cx="9000000" cy="4577240"/>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2236">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753616">
                <a:tc>
                  <a:txBody>
                    <a:bodyPr/>
                    <a:lstStyle/>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避難行動支援体制の充実</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▸自主防災組織リーダー育成研修において、避難行動要支援者の支援に関する講義</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を実施した。</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市町村の福祉部局及び危機管理部局の担当者を対象に研修会を開催し、全国の先進的事例や府内市町村の取組状況の紹介等を行った。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▸令和元年度実施した地域福祉推進モデル事業費補助金の取組内容について、市町村地域福祉担当課長会議で事例紹介を行った。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▸大阪府災害福祉支援ネットワーク会議を３回開催した。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▸チーム員の養成等に向けて、基礎研修、ステップアップ研修、コーディネーター研修の各種研修会を開催した。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▸新型コロナウイルス感染症に対応した避難所開設、運営訓練へ</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チーム員が参加した。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策定支援や国補助制度の周知や活用を図りながら施設の耐震化の促進を図った。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3662">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044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◆市町村の支援体制推進を図るため、避難行動要支援者にかかる実務研修を実施するほか、市町村に対して、必要な助言や情報提供等のサポ</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トを行っていく。</a:t>
                      </a:r>
                      <a:endParaRPr kumimoji="1"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ＤＷＡＴの新たなチーム員の養成やステップアップ研修の実施、ネットワーク会議の開催等を通じて、災害時における福祉支援体制の充実・強化を進める。</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策定等を働きかけていく。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572066677"/>
              </p:ext>
            </p:extLst>
          </p:nvPr>
        </p:nvGraphicFramePr>
        <p:xfrm>
          <a:off x="450669" y="928949"/>
          <a:ext cx="9000000" cy="9067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◆個別避難計画作成にかかる全国の先進事例や府内の取組等の情報を提供</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8548" y="3526035"/>
            <a:ext cx="1597587" cy="1260319"/>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755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虐待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29-30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91973160"/>
              </p:ext>
            </p:extLst>
          </p:nvPr>
        </p:nvGraphicFramePr>
        <p:xfrm>
          <a:off x="437790" y="986333"/>
          <a:ext cx="9000000" cy="29564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●研修・実地指導に係る関係事業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28697" y="414634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後見制度等の利用促進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12087972"/>
              </p:ext>
            </p:extLst>
          </p:nvPr>
        </p:nvGraphicFramePr>
        <p:xfrm>
          <a:off x="463548" y="5680319"/>
          <a:ext cx="4068000" cy="998220"/>
        </p:xfrm>
        <a:graphic>
          <a:graphicData uri="http://schemas.openxmlformats.org/drawingml/2006/table">
            <a:tbl>
              <a:tblPr firstRow="1" bandRow="1">
                <a:tableStyleId>{5940675A-B579-460E-94D1-54222C63F5DA}</a:tableStyleId>
              </a:tblPr>
              <a:tblGrid>
                <a:gridCol w="2034000">
                  <a:extLst>
                    <a:ext uri="{9D8B030D-6E8A-4147-A177-3AD203B41FA5}">
                      <a16:colId xmlns:a16="http://schemas.microsoft.com/office/drawing/2014/main" val="20000"/>
                    </a:ext>
                  </a:extLst>
                </a:gridCol>
                <a:gridCol w="2034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62768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210665373"/>
              </p:ext>
            </p:extLst>
          </p:nvPr>
        </p:nvGraphicFramePr>
        <p:xfrm>
          <a:off x="463548" y="4585615"/>
          <a:ext cx="9000000" cy="906780"/>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、市町村の取組状況の把握に努めた。</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33605228"/>
              </p:ext>
            </p:extLst>
          </p:nvPr>
        </p:nvGraphicFramePr>
        <p:xfrm>
          <a:off x="4746135" y="5680319"/>
          <a:ext cx="4680000" cy="998220"/>
        </p:xfrm>
        <a:graphic>
          <a:graphicData uri="http://schemas.openxmlformats.org/drawingml/2006/table">
            <a:tbl>
              <a:tblPr firstRow="1" bandRow="1">
                <a:tableStyleId>{5940675A-B579-460E-94D1-54222C63F5DA}</a:tableStyleId>
              </a:tblPr>
              <a:tblGrid>
                <a:gridCol w="2448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目標・指標：日常生活自立支援事業の待機者数（待機者ゼロ）</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令和２年度実績</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983012"/>
                  </a:ext>
                </a:extLst>
              </a:tr>
            </a:tbl>
          </a:graphicData>
        </a:graphic>
      </p:graphicFrame>
      <p:sp>
        <p:nvSpPr>
          <p:cNvPr id="9"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4162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促進（続き）</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349186565"/>
              </p:ext>
            </p:extLst>
          </p:nvPr>
        </p:nvGraphicFramePr>
        <p:xfrm>
          <a:off x="453000" y="829199"/>
          <a:ext cx="9000000" cy="325205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39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7832">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▸「地域における公益的な取組」としての法人後見の実施について検討するため、「大阪府成年後見制度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利用促進研究会」を２回開催した。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39,038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24,391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309,250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00">
                <a:tc gridSpan="2">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817767">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◆「地域における公益的な取組」としての法人後見の受任に向け、専門職団体、府社協、市町村中核機関等と連携を図り、円滑に実施する。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◆市町村において、広域設置等も含めた地域連携ネットワークの構築等が進むよう、市町村ブロック別意見交換会を開催する。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50" baseline="0" dirty="0" smtClean="0">
                          <a:latin typeface="Meiryo UI" panose="020B0604030504040204" pitchFamily="50" charset="-128"/>
                          <a:ea typeface="Meiryo UI" panose="020B0604030504040204" pitchFamily="50" charset="-128"/>
                          <a:cs typeface="Meiryo UI" panose="020B0604030504040204" pitchFamily="50" charset="-128"/>
                        </a:rPr>
                        <a:t>日常生活自立支援事業の利用者や待機者の増加に対応できるよう、好事例等の情報提供を行うとともに、成年後見制度への円滑な利用促進を図る。</a:t>
                      </a:r>
                      <a:endParaRPr kumimoji="1" lang="en-US" altLang="ja-JP" sz="1200" spc="-5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1564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消費者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被害等の未然防止</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35-36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508077931"/>
              </p:ext>
            </p:extLst>
          </p:nvPr>
        </p:nvGraphicFramePr>
        <p:xfrm>
          <a:off x="453000" y="4569399"/>
          <a:ext cx="9000000" cy="1988146"/>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2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▸高齢消費者の被害の未然防止、拡大防止について府政だよりに掲載するとともに、「見守り者向け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ハンドブック」を作成し、福祉関係者やスーパー・コンビニ等事業者に向けて配布した。</a:t>
                      </a:r>
                      <a:endPar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9,730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06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6549" y="45966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37-</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39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13912233"/>
              </p:ext>
            </p:extLst>
          </p:nvPr>
        </p:nvGraphicFramePr>
        <p:xfrm>
          <a:off x="461400" y="917020"/>
          <a:ext cx="9000000" cy="31717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51458">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16958">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▸すべての小・中学校において、福祉に関する学習や福祉施設への訪問など福祉・ボランティアに係る活動を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▸市町村地域福祉担当課長会議において、包括的な支援体制の構築や府地域福祉支援計画等の説明を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通じて、地域づくりにつながる人材の育成に向けて、様々な世代が一緒になり学び合える場の必要性等に</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ついて説明し、取組促進を図った。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145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8127">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126549" y="415707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民生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委員・児童委員が活動しやすい環境づくり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39-40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86047171"/>
              </p:ext>
            </p:extLst>
          </p:nvPr>
        </p:nvGraphicFramePr>
        <p:xfrm>
          <a:off x="461400" y="4564510"/>
          <a:ext cx="9000000" cy="2041824"/>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04548">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92297">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▸担い手不足による欠員が常態化・長期化していることから、令和元年度に引き続き、国基準よりも緩和した　</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年齢要件等を採用する「大阪府民生委員・児童委員推薦要領」に基づいた推薦を行った。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▸民生委員の資質向上や関係機関等とのネットワーク構築を円滑に図るため、研修（委託）を実施した。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266,496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454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96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259" y="2031872"/>
            <a:ext cx="1236876" cy="878160"/>
          </a:xfrm>
          <a:prstGeom prst="rect">
            <a:avLst/>
          </a:prstGeom>
        </p:spPr>
      </p:pic>
      <p:sp>
        <p:nvSpPr>
          <p:cNvPr id="8"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6549" y="35972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介護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・福祉人材の確保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令和２年度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sp>
        <p:nvSpPr>
          <p:cNvPr id="6" name="正方形/長方形 5"/>
          <p:cNvSpPr/>
          <p:nvPr/>
        </p:nvSpPr>
        <p:spPr>
          <a:xfrm>
            <a:off x="126549" y="41570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42-43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482671612"/>
              </p:ext>
            </p:extLst>
          </p:nvPr>
        </p:nvGraphicFramePr>
        <p:xfrm>
          <a:off x="461400" y="5311489"/>
          <a:ext cx="9000000" cy="1318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12,672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126988446"/>
              </p:ext>
            </p:extLst>
          </p:nvPr>
        </p:nvGraphicFramePr>
        <p:xfrm>
          <a:off x="459252" y="1400340"/>
          <a:ext cx="9036000" cy="2783458"/>
        </p:xfrm>
        <a:graphic>
          <a:graphicData uri="http://schemas.openxmlformats.org/drawingml/2006/table">
            <a:tbl>
              <a:tblPr firstRow="1" bandRow="1">
                <a:tableStyleId>{5940675A-B579-460E-94D1-54222C63F5DA}</a:tableStyleId>
              </a:tblPr>
              <a:tblGrid>
                <a:gridCol w="6508690">
                  <a:extLst>
                    <a:ext uri="{9D8B030D-6E8A-4147-A177-3AD203B41FA5}">
                      <a16:colId xmlns:a16="http://schemas.microsoft.com/office/drawing/2014/main" val="20000"/>
                    </a:ext>
                  </a:extLst>
                </a:gridCol>
                <a:gridCol w="2527310">
                  <a:extLst>
                    <a:ext uri="{9D8B030D-6E8A-4147-A177-3AD203B41FA5}">
                      <a16:colId xmlns:a16="http://schemas.microsoft.com/office/drawing/2014/main" val="4032548442"/>
                    </a:ext>
                  </a:extLst>
                </a:gridCol>
              </a:tblGrid>
              <a:tr h="28406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334014">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▸コロナ禍においても介護現場における人材確保・定着を図るため、合同面接会・就職フェア、各種セミ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ナー等を可能な手法で実施。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▸福祉・介護分野に関心のある方などを対象にした職場体験や、教育関係機関と連携を図り福祉・介護</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の魅力発信を実施。（職場体験者数：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人、インターンシップ：</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▸社会福祉施設等の職員を対象に、職員の資質・人権意識等の向上を図り福祉人材の職場定着支援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を目的とした研修をコロナ禍を踏まえて実施。（受講者：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89,384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参入促進・魅力発信事業</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●職員研修事業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43,903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069">
                <a:tc gridSpan="2">
                  <a:txBody>
                    <a:bodyPr/>
                    <a:lstStyle/>
                    <a:p>
                      <a:pPr algn="ctr">
                        <a:lnSpc>
                          <a:spcPts val="1700"/>
                        </a:lnSpc>
                      </a:pPr>
                      <a:r>
                        <a:rPr kumimoji="1" lang="ja-JP" altLang="en-US" sz="13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73848">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月策定）を踏まえ、「参入促進」「労働環境・処遇の改善</a:t>
                      </a: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「資質</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の向上」の３つのアプローチ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a:t>
                      </a:r>
                      <a:r>
                        <a:rPr kumimoji="1"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地域医療介護総合確保基金等を活用し、介護従事者の確保及び資質向上を図っていく。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017777583"/>
              </p:ext>
            </p:extLst>
          </p:nvPr>
        </p:nvGraphicFramePr>
        <p:xfrm>
          <a:off x="459252" y="695672"/>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目標・指標：需給推計を上回る介護・福祉人材の確保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3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180,208</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209,510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185,090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nvPr>
        </p:nvGraphicFramePr>
        <p:xfrm>
          <a:off x="463548" y="4572743"/>
          <a:ext cx="9000000" cy="63000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補助金等の活用により、教育・保育人材の確保を図り、待機児童数の減少に寄与。研修等を実施し、保育の質の向上を図った。</a:t>
                      </a:r>
                      <a:endPar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８</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478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3649</TotalTime>
  <Words>5266</Words>
  <Application>Microsoft Office PowerPoint</Application>
  <PresentationFormat>A4 210 x 297 mm</PresentationFormat>
  <Paragraphs>373</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Meiryo UI</vt:lpstr>
      <vt:lpstr>ＭＳ Ｐゴシック</vt:lpstr>
      <vt:lpstr>ＭＳ ゴシック</vt:lpstr>
      <vt:lpstr>メイリオ</vt:lpstr>
      <vt:lpstr>游ゴシック</vt:lpstr>
      <vt:lpstr>Calibri</vt:lpstr>
      <vt:lpstr>Corbel</vt:lpstr>
      <vt:lpstr>Rockwell</vt:lpstr>
      <vt:lpstr>Wingdings</vt:lpstr>
      <vt:lpstr>縞模様</vt:lpstr>
      <vt:lpstr>基礎</vt:lpstr>
      <vt:lpstr>第４期大阪府地域福祉支援計画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文子</dc:creator>
  <cp:lastModifiedBy>原田　舞花</cp:lastModifiedBy>
  <cp:revision>314</cp:revision>
  <cp:lastPrinted>2021-12-14T05:49:15Z</cp:lastPrinted>
  <dcterms:created xsi:type="dcterms:W3CDTF">2019-11-13T07:33:03Z</dcterms:created>
  <dcterms:modified xsi:type="dcterms:W3CDTF">2021-12-24T00:50:24Z</dcterms:modified>
</cp:coreProperties>
</file>