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9"/>
  </p:notesMasterIdLst>
  <p:sldIdLst>
    <p:sldId id="1567" r:id="rId5"/>
    <p:sldId id="1568" r:id="rId6"/>
    <p:sldId id="1610" r:id="rId7"/>
    <p:sldId id="1576"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282" y="9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88540940"/>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080120"/>
                <a:gridCol w="1080120"/>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rgbClr val="00B05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億円を積立</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年まで</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・府債発行の厳格な精査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・府債の適切な管理</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・財政運営基本条例に基づく財政運営（財政規律の確保、計画性の確保、透明性の確保）</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715728" y="1988840"/>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15728" y="3140968"/>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cxnSp>
        <p:nvCxnSpPr>
          <p:cNvPr id="13" name="直線矢印コネクタ 12"/>
          <p:cNvCxnSpPr/>
          <p:nvPr/>
        </p:nvCxnSpPr>
        <p:spPr>
          <a:xfrm>
            <a:off x="5715728" y="3933056"/>
            <a:ext cx="21686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1006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65162109"/>
              </p:ext>
            </p:extLst>
          </p:nvPr>
        </p:nvGraphicFramePr>
        <p:xfrm>
          <a:off x="251520" y="1340768"/>
          <a:ext cx="8352928" cy="2783996"/>
        </p:xfrm>
        <a:graphic>
          <a:graphicData uri="http://schemas.openxmlformats.org/drawingml/2006/table">
            <a:tbl>
              <a:tblPr firstRow="1" firstCol="1" bandRow="1" bandCol="1"/>
              <a:tblGrid>
                <a:gridCol w="1107457"/>
                <a:gridCol w="1484831"/>
                <a:gridCol w="720080"/>
                <a:gridCol w="2016224"/>
                <a:gridCol w="1296144"/>
                <a:gridCol w="108012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クラウドファンディングなど、新たな歳入確保策の検討、導入 </a:t>
                      </a: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予定（設定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情勢の変化等を踏まえ、適宜、改訂</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5567363" y="1988840"/>
            <a:ext cx="238901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09741" y="21377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cxnSp>
        <p:nvCxnSpPr>
          <p:cNvPr id="19" name="直線矢印コネクタ 18"/>
          <p:cNvCxnSpPr/>
          <p:nvPr/>
        </p:nvCxnSpPr>
        <p:spPr>
          <a:xfrm>
            <a:off x="6905885" y="2852936"/>
            <a:ext cx="10504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29717693"/>
              </p:ext>
            </p:extLst>
          </p:nvPr>
        </p:nvGraphicFramePr>
        <p:xfrm>
          <a:off x="251520" y="1225182"/>
          <a:ext cx="8640960" cy="5156146"/>
        </p:xfrm>
        <a:graphic>
          <a:graphicData uri="http://schemas.openxmlformats.org/drawingml/2006/table">
            <a:tbl>
              <a:tblPr firstRow="1" firstCol="1" bandRow="1" bandCol="1"/>
              <a:tblGrid>
                <a:gridCol w="1145645"/>
                <a:gridCol w="1536032"/>
                <a:gridCol w="744910"/>
                <a:gridCol w="2085749"/>
                <a:gridCol w="1340839"/>
                <a:gridCol w="1117366"/>
                <a:gridCol w="670419"/>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6179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H27.9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宿泊税の導入（予定）</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観光客の受入れ環境整備をはじめとする大阪の観光振興の取組みを推進するため宿泊税を導入予定（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月議会予定）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・大阪産業の再生に向けた緊急かつ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重大な課題に対処するため、法人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府民税均等割の超過課税を実施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延長予定（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768232" y="2060848"/>
            <a:ext cx="238901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cxnSp>
        <p:nvCxnSpPr>
          <p:cNvPr id="19" name="直線矢印コネクタ 18"/>
          <p:cNvCxnSpPr/>
          <p:nvPr/>
        </p:nvCxnSpPr>
        <p:spPr>
          <a:xfrm>
            <a:off x="5766906" y="2564904"/>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行財政改革推進プラン（案）改革工程表の取組み状況</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p:cNvCxnSpPr/>
          <p:nvPr/>
        </p:nvCxnSpPr>
        <p:spPr>
          <a:xfrm>
            <a:off x="5768232" y="3356992"/>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66905" y="4077072"/>
            <a:ext cx="239033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158528610"/>
              </p:ext>
            </p:extLst>
          </p:nvPr>
        </p:nvGraphicFramePr>
        <p:xfrm>
          <a:off x="5876244" y="5013176"/>
          <a:ext cx="2880320" cy="1203960"/>
        </p:xfrm>
        <a:graphic>
          <a:graphicData uri="http://schemas.openxmlformats.org/drawingml/2006/table">
            <a:tbl>
              <a:tblPr firstRow="1" bandRow="1">
                <a:tableStyleId>{5C22544A-7EE6-4342-B048-85BDC9FD1C3A}</a:tableStyleId>
              </a:tblPr>
              <a:tblGrid>
                <a:gridCol w="783539"/>
                <a:gridCol w="656621"/>
                <a:gridCol w="688772"/>
                <a:gridCol w="751388"/>
              </a:tblGrid>
              <a:tr h="291678">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見込み</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見込み</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189591">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189591">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２億円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tc>
              </a:tr>
              <a:tr h="291678">
                <a:tc>
                  <a:txBody>
                    <a:bodyPr/>
                    <a:lstStyle/>
                    <a:p>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３５６億円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３６５億円</a:t>
                      </a:r>
                      <a:endParaRPr kumimoji="1" lang="ja-JP" altLang="en-US" sz="700" baseline="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aseline="0" dirty="0" smtClean="0">
                          <a:latin typeface="Meiryo UI" panose="020B0604030504040204" pitchFamily="50" charset="-128"/>
                          <a:ea typeface="Meiryo UI" panose="020B0604030504040204" pitchFamily="50" charset="-128"/>
                          <a:cs typeface="Meiryo UI" panose="020B0604030504040204" pitchFamily="50" charset="-128"/>
                        </a:rPr>
                        <a:t>３２１億円</a:t>
                      </a:r>
                      <a:endParaRPr kumimoji="1" lang="en-US" altLang="ja-JP" sz="700"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r>
              <a:tr h="189591">
                <a:tc>
                  <a:txBody>
                    <a:bodyPr/>
                    <a:lstStyle/>
                    <a:p>
                      <a:pPr algn="ctr"/>
                      <a:r>
                        <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３５６億円</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３７８億円</a:t>
                      </a:r>
                      <a:endParaRPr kumimoji="1" lang="ja-JP" altLang="en-US" sz="700" b="1" baseline="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baseline="0" dirty="0" smtClean="0">
                          <a:latin typeface="Meiryo UI" panose="020B0604030504040204" pitchFamily="50" charset="-128"/>
                          <a:ea typeface="Meiryo UI" panose="020B0604030504040204" pitchFamily="50" charset="-128"/>
                          <a:cs typeface="Meiryo UI" panose="020B0604030504040204" pitchFamily="50" charset="-128"/>
                        </a:rPr>
                        <a:t>３４３億円</a:t>
                      </a:r>
                      <a:endParaRPr kumimoji="1" lang="en-US" altLang="ja-JP" sz="700" b="1"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r>
            </a:tbl>
          </a:graphicData>
        </a:graphic>
      </p:graphicFrame>
      <p:sp>
        <p:nvSpPr>
          <p:cNvPr id="4" name="正方形/長方形 3"/>
          <p:cNvSpPr/>
          <p:nvPr/>
        </p:nvSpPr>
        <p:spPr>
          <a:xfrm>
            <a:off x="576823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　</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940151" y="2137776"/>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7732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1929183"/>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毎年度、決算剰余金</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・財政調整基金積立目標額の再積算</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積立目標額は</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年ごとに再積算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積立目標額の達成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5508104" y="1916832"/>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14914</TotalTime>
  <Words>724</Words>
  <Application>Microsoft Office PowerPoint</Application>
  <PresentationFormat>画面に合わせる (4:3)</PresentationFormat>
  <Paragraphs>199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5_Office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