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96" r:id="rId4"/>
    <p:sldMasterId id="2147483708" r:id="rId5"/>
  </p:sldMasterIdLst>
  <p:notesMasterIdLst>
    <p:notesMasterId r:id="rId16"/>
  </p:notesMasterIdLst>
  <p:sldIdLst>
    <p:sldId id="1577" r:id="rId6"/>
    <p:sldId id="1578" r:id="rId7"/>
    <p:sldId id="1460" r:id="rId8"/>
    <p:sldId id="1408" r:id="rId9"/>
    <p:sldId id="1581" r:id="rId10"/>
    <p:sldId id="1582" r:id="rId11"/>
    <p:sldId id="1583" r:id="rId12"/>
    <p:sldId id="1411" r:id="rId13"/>
    <p:sldId id="1412" r:id="rId14"/>
    <p:sldId id="1579" r:id="rId1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EECE"/>
    <a:srgbClr val="EDF7E9"/>
    <a:srgbClr val="6699FF"/>
    <a:srgbClr val="9999FF"/>
    <a:srgbClr val="99CCFF"/>
    <a:srgbClr val="CCE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97527" autoAdjust="0"/>
  </p:normalViewPr>
  <p:slideViewPr>
    <p:cSldViewPr>
      <p:cViewPr>
        <p:scale>
          <a:sx n="100" d="100"/>
          <a:sy n="100" d="100"/>
        </p:scale>
        <p:origin x="-28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2016/2/16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3141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80443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73175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9204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777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2181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4460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6414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0015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11589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7887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934441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442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64414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2804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596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65686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728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327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16633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7586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3114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8852624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76368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87880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）国への提案の強化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）関西広域連合を通じた連携強化</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664698327"/>
              </p:ext>
            </p:extLst>
          </p:nvPr>
        </p:nvGraphicFramePr>
        <p:xfrm>
          <a:off x="270942" y="1288135"/>
          <a:ext cx="8424936" cy="4110280"/>
        </p:xfrm>
        <a:graphic>
          <a:graphicData uri="http://schemas.openxmlformats.org/drawingml/2006/table">
            <a:tbl>
              <a:tblPr firstRow="1" firstCol="1" bandRow="1" bandCol="1"/>
              <a:tblGrid>
                <a:gridCol w="1080120"/>
                <a:gridCol w="1728192"/>
                <a:gridCol w="792088"/>
                <a:gridCol w="1872208"/>
                <a:gridCol w="1080120"/>
                <a:gridCol w="1152128"/>
                <a:gridCol w="720080"/>
              </a:tblGrid>
              <a:tr h="217599">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取組み状況</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6943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646963">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国への提案の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P44</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特区制度等を用いた規制改革の推進や、双眼型国土構造を見据えたリニア中央新幹線の早期実現など、大阪・関西の成長を通じた日本の再生に向けた課題解決型の具体的提案をさらに強化していきます。</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政策企画部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企画室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政策課題に応じて、適宜具体的な提案を</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⇒・国への提案・要望（</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津波浸水対策（南海トラフ巨大地</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震への備え）など</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b="1"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b="1"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45720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2208">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関西広域連合を通じた連携</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P44</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関西広域連合を通じ、広域で担う新たな事務の拡充をめざすことにより、広域課題への対応の強化を図ります。</a:t>
                      </a:r>
                    </a:p>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また、国に対し、関西広域連合を受け皿とする国出先機関の事務・権限の移譲（丸ごと移管）を引き続き要求していきます。</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政策企画部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企画室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広域課題への対応）</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⇒・奈良県が関西広域連合に正式</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加入</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分野の広域事務に追加して広域</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スポーツの振興に取り組む体制を</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整備</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・広域連合へ持ち寄る新たな事務の検討</a:t>
                      </a:r>
                    </a:p>
                    <a:p>
                      <a:pPr marL="72000" indent="-457200" algn="l">
                        <a:lnSpc>
                          <a:spcPct val="100000"/>
                        </a:lnSpc>
                        <a:spcAft>
                          <a:spcPts val="0"/>
                        </a:spcAft>
                      </a:pP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引き続き、関西広域連合広域計画（Ｈ</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の推進に取り組む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6" name="直線矢印コネクタ 15"/>
          <p:cNvCxnSpPr/>
          <p:nvPr/>
        </p:nvCxnSpPr>
        <p:spPr>
          <a:xfrm>
            <a:off x="5724128" y="1909614"/>
            <a:ext cx="2193552"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21" name="直線矢印コネクタ 20"/>
          <p:cNvCxnSpPr/>
          <p:nvPr/>
        </p:nvCxnSpPr>
        <p:spPr>
          <a:xfrm>
            <a:off x="5724128" y="4784179"/>
            <a:ext cx="2193552"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a:t>
            </a:r>
            <a:endParaRPr lang="ja-JP" altLang="en-US" dirty="0">
              <a:solidFill>
                <a:prstClr val="black"/>
              </a:solidFill>
            </a:endParaRPr>
          </a:p>
        </p:txBody>
      </p:sp>
    </p:spTree>
    <p:extLst>
      <p:ext uri="{BB962C8B-B14F-4D97-AF65-F5344CB8AC3E}">
        <p14:creationId xmlns:p14="http://schemas.microsoft.com/office/powerpoint/2010/main" val="3991893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81574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）民間が活躍できる環境の整備</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997844168"/>
              </p:ext>
            </p:extLst>
          </p:nvPr>
        </p:nvGraphicFramePr>
        <p:xfrm>
          <a:off x="300386" y="1285558"/>
          <a:ext cx="8424936" cy="2406254"/>
        </p:xfrm>
        <a:graphic>
          <a:graphicData uri="http://schemas.openxmlformats.org/drawingml/2006/table">
            <a:tbl>
              <a:tblPr firstRow="1" firstCol="1" bandRow="1" bandCol="1"/>
              <a:tblGrid>
                <a:gridCol w="1089002"/>
                <a:gridCol w="1669800"/>
                <a:gridCol w="798600"/>
                <a:gridCol w="1771190"/>
                <a:gridCol w="1152128"/>
                <a:gridCol w="1152128"/>
                <a:gridCol w="792088"/>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実　　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968474">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民間が活躍できる環境の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P58</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特区制度のさらなる活用や、国への規制改革の提案及び府自らの制度の見直しにより、世界で一番、創業・ビジネス活動がしやすく、グローバル人材が活躍しやすい環境づくりを進め、大阪経済の成長につなげていき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政策企画部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戦略事業室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他</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・区域計画を策定し、特例を活用した特定事業等の実施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関西圏国家戦略特別区域計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画の計４回の内閣総理大臣</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の認定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事業）</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区域会議等を活用した新たな規制改革提案</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⇒・新たな規制改革提案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strike="noStrik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457200"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国は、国家戦略</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特区</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を活用し、更なる規制改革事項の実現を図ることとしている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just">
                        <a:lnSpc>
                          <a:spcPct val="100000"/>
                        </a:lnSpc>
                        <a:spcAft>
                          <a:spcPts val="0"/>
                        </a:spcAft>
                      </a:pPr>
                      <a:endParaRPr lang="ja-JP" sz="900" strike="sng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24"/>
          <p:cNvSpPr>
            <a:spLocks noChangeArrowheads="1"/>
          </p:cNvSpPr>
          <p:nvPr/>
        </p:nvSpPr>
        <p:spPr bwMode="auto">
          <a:xfrm>
            <a:off x="311374" y="3889492"/>
            <a:ext cx="241284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③庁内連携</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105308676"/>
              </p:ext>
            </p:extLst>
          </p:nvPr>
        </p:nvGraphicFramePr>
        <p:xfrm>
          <a:off x="301540" y="4166491"/>
          <a:ext cx="8424936" cy="2120371"/>
        </p:xfrm>
        <a:graphic>
          <a:graphicData uri="http://schemas.openxmlformats.org/drawingml/2006/table">
            <a:tbl>
              <a:tblPr firstRow="1" firstCol="1" bandRow="1" bandCol="1"/>
              <a:tblGrid>
                <a:gridCol w="1081596"/>
                <a:gridCol w="1671422"/>
                <a:gridCol w="799375"/>
                <a:gridCol w="1776199"/>
                <a:gridCol w="1152128"/>
                <a:gridCol w="1152128"/>
                <a:gridCol w="792088"/>
              </a:tblGrid>
              <a:tr h="18887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実　　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1339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604947">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課題解決型プロジェクトチームの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P59</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新たな課題に対し、関係部局が部局の枠を越えて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連携</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・協力して取り組むことができるよう、</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課題</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解決型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プロジェクトチーム</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積極的</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活用します</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全部局</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・課題解決型プロジェクトチームの</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国の</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年度補正予算の「地域</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住民生活等緊急支援のための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交付金活用事業」を活用した、</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福祉的配慮が必要な府民への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生活支援の検討にあたり、政策</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企画部、福祉部及び健康医療</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部の関係室課からなるプロジェ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クトチームを設置</a:t>
                      </a:r>
                      <a:endParaRPr kumimoji="1" lang="ja-JP" altLang="ja-JP" sz="105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b="1"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8" name="直線矢印コネクタ 17"/>
          <p:cNvCxnSpPr/>
          <p:nvPr/>
        </p:nvCxnSpPr>
        <p:spPr>
          <a:xfrm>
            <a:off x="5628479" y="1916832"/>
            <a:ext cx="2291891"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a:off x="5628478" y="3068960"/>
            <a:ext cx="2291891"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5" name="右矢印 24"/>
          <p:cNvSpPr/>
          <p:nvPr/>
        </p:nvSpPr>
        <p:spPr>
          <a:xfrm>
            <a:off x="5651775" y="4653136"/>
            <a:ext cx="2219884"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13</a:t>
            </a:r>
            <a:endParaRPr lang="ja-JP" altLang="en-US" dirty="0">
              <a:solidFill>
                <a:prstClr val="black"/>
              </a:solidFill>
            </a:endParaRPr>
          </a:p>
        </p:txBody>
      </p:sp>
    </p:spTree>
    <p:extLst>
      <p:ext uri="{BB962C8B-B14F-4D97-AF65-F5344CB8AC3E}">
        <p14:creationId xmlns:p14="http://schemas.microsoft.com/office/powerpoint/2010/main" val="3558480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87880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）国への提案の強化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）関西広域連合を通じた連携強化</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116779997"/>
              </p:ext>
            </p:extLst>
          </p:nvPr>
        </p:nvGraphicFramePr>
        <p:xfrm>
          <a:off x="251520" y="1367008"/>
          <a:ext cx="8568952" cy="4798296"/>
        </p:xfrm>
        <a:graphic>
          <a:graphicData uri="http://schemas.openxmlformats.org/drawingml/2006/table">
            <a:tbl>
              <a:tblPr firstRow="1" firstCol="1" bandRow="1" bandCol="1"/>
              <a:tblGrid>
                <a:gridCol w="1080120"/>
                <a:gridCol w="1728192"/>
                <a:gridCol w="792088"/>
                <a:gridCol w="1872208"/>
                <a:gridCol w="1224136"/>
                <a:gridCol w="1152128"/>
                <a:gridCol w="720080"/>
              </a:tblGrid>
              <a:tr h="202561">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543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349195">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関西広域連合を通じた連携</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P44</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関西広域連合を通じ、広域で担う新たな事務の拡充をめざすことにより、広域課題への対応の強化を図ります。</a:t>
                      </a:r>
                    </a:p>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また、国に対し、関西広域連合を受け皿とする国出先機関の事務・権限の移譲（丸ごと移管）を引き続き要求していきます。</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政策企画部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企画室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・関西圏域の展望研究に係る基本戦略（仮称）のとりまとめ等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関西圏域の展望研究に関する報</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告書のとりまとめ（</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・関西広域連合における「関西版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総合戦略」の検討を実施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月策定予定）</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国出先機関の丸ごと移管</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・国家要望等国への働きかけ</a:t>
                      </a: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⇒・本府から国に対し、国出先機関の</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連合への移管の推進等について</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要望するとともに（平成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関西広域連合として国の予算編成</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等に対する提案を実施し、国出先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機関の地方移管の強力な推進等</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を要望（</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・次期広域計画の策定検討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・次期広域計画の推進</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引き続き、関西広域連合広域計画（Ｈ</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の推進に取り組む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6000" indent="-45720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4" name="直線矢印コネクタ 23"/>
          <p:cNvCxnSpPr/>
          <p:nvPr/>
        </p:nvCxnSpPr>
        <p:spPr>
          <a:xfrm>
            <a:off x="6362080" y="1988840"/>
            <a:ext cx="1714838"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6" name="直線矢印コネクタ 25"/>
          <p:cNvCxnSpPr/>
          <p:nvPr/>
        </p:nvCxnSpPr>
        <p:spPr>
          <a:xfrm>
            <a:off x="5731526" y="4509120"/>
            <a:ext cx="2345392"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5</a:t>
            </a:r>
            <a:endParaRPr lang="ja-JP" altLang="en-US" dirty="0">
              <a:solidFill>
                <a:prstClr val="black"/>
              </a:solidFill>
            </a:endParaRPr>
          </a:p>
        </p:txBody>
      </p:sp>
      <p:cxnSp>
        <p:nvCxnSpPr>
          <p:cNvPr id="12" name="直線矢印コネクタ 11"/>
          <p:cNvCxnSpPr/>
          <p:nvPr/>
        </p:nvCxnSpPr>
        <p:spPr>
          <a:xfrm>
            <a:off x="5751084" y="1988840"/>
            <a:ext cx="610996"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2" name="正方形/長方形 1"/>
          <p:cNvSpPr/>
          <p:nvPr/>
        </p:nvSpPr>
        <p:spPr>
          <a:xfrm>
            <a:off x="6362080" y="2214857"/>
            <a:ext cx="1441080" cy="3384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indent="-457200">
              <a:defRPr/>
            </a:pPr>
            <a:r>
              <a:rPr lang="en-US" altLang="ja-JP"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総合戦略に基づき</a:t>
            </a:r>
            <a:r>
              <a:rPr lang="ja-JP" altLang="ja-JP" sz="9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新たな広域課題に対応</a:t>
            </a:r>
          </a:p>
        </p:txBody>
      </p:sp>
      <p:cxnSp>
        <p:nvCxnSpPr>
          <p:cNvPr id="13" name="直線矢印コネクタ 12"/>
          <p:cNvCxnSpPr/>
          <p:nvPr/>
        </p:nvCxnSpPr>
        <p:spPr>
          <a:xfrm>
            <a:off x="5751084" y="3749055"/>
            <a:ext cx="1221993"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4" name="直線矢印コネクタ 13"/>
          <p:cNvCxnSpPr/>
          <p:nvPr/>
        </p:nvCxnSpPr>
        <p:spPr>
          <a:xfrm>
            <a:off x="6973077" y="3749055"/>
            <a:ext cx="1103841"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14510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1793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）府市連携の強化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357309619"/>
              </p:ext>
            </p:extLst>
          </p:nvPr>
        </p:nvGraphicFramePr>
        <p:xfrm>
          <a:off x="251520" y="1340769"/>
          <a:ext cx="8280920" cy="3168351"/>
        </p:xfrm>
        <a:graphic>
          <a:graphicData uri="http://schemas.openxmlformats.org/drawingml/2006/table">
            <a:tbl>
              <a:tblPr firstRow="1" firstCol="1" bandRow="1" bandCol="1"/>
              <a:tblGrid>
                <a:gridCol w="1080120"/>
                <a:gridCol w="1656184"/>
                <a:gridCol w="864096"/>
                <a:gridCol w="1656184"/>
                <a:gridCol w="1296144"/>
                <a:gridCol w="1080120"/>
                <a:gridCol w="648072"/>
              </a:tblGrid>
              <a:tr h="189584">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8958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978051">
                <a:tc rowSpan="2">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府市連携の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P45</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大阪府市統合本部において取りまとめた、経営形態の見直し検討項目（</a:t>
                      </a: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項目）</a:t>
                      </a: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項目及び類似・重複している行政サービス（</a:t>
                      </a: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B</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項目）</a:t>
                      </a: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項目に係る「基本的方向性（案）」の着実な実施を図ります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政策企画部</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政令市連携室</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基本的方向性（案）の実現に向けた具体化の取組みの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・府営住宅の大阪市への移管</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・特別支援学校の府への一元化（平成</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月予定）</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marL="72000" indent="-457200" algn="ctr">
                        <a:lnSpc>
                          <a:spcPct val="100000"/>
                        </a:lnSpc>
                        <a:spcAft>
                          <a:spcPts val="0"/>
                        </a:spcAft>
                      </a:pPr>
                      <a:r>
                        <a:rPr lang="en-US"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r>
              <a:tr h="792088">
                <a:tc vMerge="1">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「事務事業の共同化」や「日常業務の一体的運営」などの府市連携の取組みを推進します。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各部局</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・実施中の連携を維持しつつ、新たに連携できるものがあれば合意に向け協議</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ctr">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ctr">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2" name="直線矢印コネクタ 11"/>
          <p:cNvCxnSpPr/>
          <p:nvPr/>
        </p:nvCxnSpPr>
        <p:spPr>
          <a:xfrm>
            <a:off x="5508104" y="1916832"/>
            <a:ext cx="237626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5508104" y="4005064"/>
            <a:ext cx="237626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6</a:t>
            </a:r>
            <a:endParaRPr lang="ja-JP" altLang="en-US" dirty="0">
              <a:solidFill>
                <a:prstClr val="black"/>
              </a:solidFill>
            </a:endParaRPr>
          </a:p>
        </p:txBody>
      </p:sp>
    </p:spTree>
    <p:extLst>
      <p:ext uri="{BB962C8B-B14F-4D97-AF65-F5344CB8AC3E}">
        <p14:creationId xmlns:p14="http://schemas.microsoft.com/office/powerpoint/2010/main" val="2342623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63920470"/>
              </p:ext>
            </p:extLst>
          </p:nvPr>
        </p:nvGraphicFramePr>
        <p:xfrm>
          <a:off x="251520" y="1309822"/>
          <a:ext cx="8352928" cy="4135402"/>
        </p:xfrm>
        <a:graphic>
          <a:graphicData uri="http://schemas.openxmlformats.org/drawingml/2006/table">
            <a:tbl>
              <a:tblPr firstRow="1" firstCol="1" bandRow="1" bandCol="1"/>
              <a:tblGrid>
                <a:gridCol w="1080120"/>
                <a:gridCol w="1656184"/>
                <a:gridCol w="720080"/>
                <a:gridCol w="1728192"/>
                <a:gridCol w="1224136"/>
                <a:gridCol w="1296144"/>
                <a:gridCol w="648072"/>
              </a:tblGrid>
              <a:tr h="163765">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6376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3699462">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市町村との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パートナーシップ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する観点から、府と市町村の双方に効果があり、スケールメリットを活かせる連携を進める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P47</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【大阪府域地方税徴収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機構</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（仮称）</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a:t>
                      </a:r>
                    </a:p>
                    <a:p>
                      <a:pPr indent="133350"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府内</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市町との間で地方税徴収機構</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（仮称）</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を設立し、個人府民税の徴収向上を図るととも</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に、滞納整理の共同実施を行います。</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税務局</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・大阪府域地方税徴収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機構を設置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運営</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運営規模</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・参加</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町）</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効果額は、毎年度、市町から地方税徴収機構へ引継ぎを行うことから、引継がれる税額により変動する。</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当初見込</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・引継件数</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4,000</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件、引継税額</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億円を前提として、</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①効果額（大阪府分）</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②効果額（府・市町合計）</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≪取組実績≫</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・引継件数</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3,844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件、引継税額</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33.6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億円（当初比▲</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％）も、</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①効果額（大阪府分）</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億円以上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②効果額（府・市町合計）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億円以上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の見込み</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・同機構の運営</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年度以降の取組内容等は事業実績を踏まえ平成</a:t>
                      </a: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年度中に参加団体と協議</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9" name="右矢印 18"/>
          <p:cNvSpPr/>
          <p:nvPr/>
        </p:nvSpPr>
        <p:spPr>
          <a:xfrm>
            <a:off x="5436096" y="1774065"/>
            <a:ext cx="252028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7</a:t>
            </a:r>
            <a:endParaRPr lang="ja-JP" altLang="en-US" dirty="0">
              <a:solidFill>
                <a:prstClr val="black"/>
              </a:solidFill>
            </a:endParaRPr>
          </a:p>
        </p:txBody>
      </p:sp>
    </p:spTree>
    <p:extLst>
      <p:ext uri="{BB962C8B-B14F-4D97-AF65-F5344CB8AC3E}">
        <p14:creationId xmlns:p14="http://schemas.microsoft.com/office/powerpoint/2010/main" val="1874779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078495273"/>
              </p:ext>
            </p:extLst>
          </p:nvPr>
        </p:nvGraphicFramePr>
        <p:xfrm>
          <a:off x="322713" y="1296065"/>
          <a:ext cx="8281735" cy="5085263"/>
        </p:xfrm>
        <a:graphic>
          <a:graphicData uri="http://schemas.openxmlformats.org/drawingml/2006/table">
            <a:tbl>
              <a:tblPr firstRow="1" firstCol="1" bandRow="1" bandCol="1"/>
              <a:tblGrid>
                <a:gridCol w="1008927"/>
                <a:gridCol w="1656184"/>
                <a:gridCol w="792088"/>
                <a:gridCol w="2088232"/>
                <a:gridCol w="1008112"/>
                <a:gridCol w="1080120"/>
                <a:gridCol w="648072"/>
              </a:tblGrid>
              <a:tr h="1578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7855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699829">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市町村とのパートナーシップ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する観点から、府と市町村の双方に効果があり、スケールメリットを活かせる連携を進める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P48</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【地域維持管理連携プラットフォームの構築】</a:t>
                      </a: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土木</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事務所の管内毎に市町村や土木工学系大学等と情報共有を行い、インフラの維持管理ノウハウの共有や研修を通じて、技術連携・人材育成を図り、各管理者が責任をもって都市基盤施設の維持管理を行うことを</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めざ</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しま</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す。</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〔府と市町村〕</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・地域により特性が異なるインフ</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ラ維持管理に関する情報共</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有</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・維持管理に関するノウハウの</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共有や研修実施による人材</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育成</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・点検など維持管理業務の一</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括発注の検討</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〔行政と大学〕</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・府、市町村に対する技術的</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助言</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・インフラ維持管理のフィールド</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やデータを活用した維持管理</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技術の共同研究</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都市整備部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事業管理室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・土木事務所毎に「プラットフォーム」を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【情報・ノウハウの共有、研修など人材育成】</a:t>
                      </a: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・都市基盤施設（道路・治水・下水道・港湾・公園）の維持管理に係る情報、ノウハウの共有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⇒・各管理者のインフラ点検結果や補修</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履歴等のデータを蓄積・活用するため</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の維持管理データベースの基本設計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を実施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・橋梁点検実地研修、街路樹管理研修、補修工事検査</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研修等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⇒・市町村や大学等と連携し、各プラット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フォームにおいて</a:t>
                      </a: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橋梁点検実地</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や</a:t>
                      </a: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街</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路樹管理研修</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等を開催</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【点検業務等の一括発注の検討】</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・スケールメリット等を活かした維持管理業務の地域一括発注のあり方を検討</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⇒・市町村の橋梁点検業務を、府都市</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整備推進センターを活用し、一括し</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て発注支援するしくみを構築、実施</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・維持管理データベースシステムを構築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・各地域ﾆｰｽﾞに応じた研修等を継続実施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・他の市町村にも支援を拡大</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・維持管理データベースシステムの運用</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・同左</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・同左</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8" name="直線矢印コネクタ 27"/>
          <p:cNvCxnSpPr/>
          <p:nvPr/>
        </p:nvCxnSpPr>
        <p:spPr>
          <a:xfrm>
            <a:off x="5863939" y="2204864"/>
            <a:ext cx="205983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8</a:t>
            </a:r>
            <a:endParaRPr lang="ja-JP" altLang="en-US" dirty="0">
              <a:solidFill>
                <a:prstClr val="black"/>
              </a:solidFill>
            </a:endParaRPr>
          </a:p>
        </p:txBody>
      </p:sp>
      <p:sp>
        <p:nvSpPr>
          <p:cNvPr id="2" name="大かっこ 1"/>
          <p:cNvSpPr/>
          <p:nvPr/>
        </p:nvSpPr>
        <p:spPr>
          <a:xfrm>
            <a:off x="1402568" y="3540968"/>
            <a:ext cx="1478681" cy="2398018"/>
          </a:xfrm>
          <a:prstGeom prst="bracketPair">
            <a:avLst>
              <a:gd name="adj" fmla="val 1007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cxnSp>
        <p:nvCxnSpPr>
          <p:cNvPr id="13" name="直線矢印コネクタ 12"/>
          <p:cNvCxnSpPr/>
          <p:nvPr/>
        </p:nvCxnSpPr>
        <p:spPr>
          <a:xfrm>
            <a:off x="5863939" y="4941168"/>
            <a:ext cx="2107463"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25978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3558723893"/>
              </p:ext>
            </p:extLst>
          </p:nvPr>
        </p:nvGraphicFramePr>
        <p:xfrm>
          <a:off x="322713" y="1296065"/>
          <a:ext cx="8281735" cy="4869239"/>
        </p:xfrm>
        <a:graphic>
          <a:graphicData uri="http://schemas.openxmlformats.org/drawingml/2006/table">
            <a:tbl>
              <a:tblPr firstRow="1" firstCol="1" bandRow="1" bandCol="1"/>
              <a:tblGrid>
                <a:gridCol w="1008927"/>
                <a:gridCol w="1656184"/>
                <a:gridCol w="720080"/>
                <a:gridCol w="2016224"/>
                <a:gridCol w="1152128"/>
                <a:gridCol w="1152128"/>
                <a:gridCol w="576064"/>
              </a:tblGrid>
              <a:tr h="1578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7855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483805">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市町村とのパートナーシップ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する観点から、府と市町村の双方に効果があり、スケールメリットを活かせる連携を進める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P48</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【地域維持管理連携プラットフォームの構築】</a:t>
                      </a: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土木</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事務所の管内毎に市町村や土木工学系大学等と情報共有を行い、インフラの維持管理ノウハウの共有や研修を通じて、技術連携・人材育成を図り、各管理者が責任をもって都市基盤施設の維持管理を行うことを</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めざ</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しま</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す。</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〔府と市町村〕</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・地域により特性が異なるインフ</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ラ維持管理に関する情報共</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有</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・維持管理に関するノウハウの</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共有や研修実施による人材</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育成</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・点検など維持管理業務の一</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括発注の検討</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〔行政と大学〕</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・府、市町村に対する技術的</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助言</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・インフラ維持管理のフィールド</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やデータを活用した維持管理</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技術の共同研究</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都市整備部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事業管理室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【大学への技術相談（テクニカル・アドバイスなど）】</a:t>
                      </a: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・都市基盤施設（道路・治水・下水道・港湾・公園）の維持管理に係る技術的助言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・府、市町村のフィールドやデータを活用した維持管理の共同研究</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⇒・府内の</a:t>
                      </a: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大学（関大・工大・摂大・</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産大・近大・市大）と事業連携協定</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を締結し、技術相談や共同研究を</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実施</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・都市基盤施設（道路・治水・下水</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道・港湾・公園）の維持管理に係る</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技術相談窓口を各プラットフォーム</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に設置</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府のフィールドやデータを活用した</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維持管理の共同研究等の実施</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・他大学へも事業連携協定を拡大すべく調整</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・大学と連携しながら継続的に実施</a:t>
                      </a: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・同上</a:t>
                      </a: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・同左</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・同左</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・同左</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9</a:t>
            </a:r>
            <a:endParaRPr lang="ja-JP" altLang="en-US" dirty="0">
              <a:solidFill>
                <a:prstClr val="black"/>
              </a:solidFill>
            </a:endParaRPr>
          </a:p>
        </p:txBody>
      </p:sp>
      <p:sp>
        <p:nvSpPr>
          <p:cNvPr id="2" name="大かっこ 1"/>
          <p:cNvSpPr/>
          <p:nvPr/>
        </p:nvSpPr>
        <p:spPr>
          <a:xfrm>
            <a:off x="1402568" y="3429000"/>
            <a:ext cx="1478681" cy="2398018"/>
          </a:xfrm>
          <a:prstGeom prst="bracketPair">
            <a:avLst>
              <a:gd name="adj" fmla="val 1007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cxnSp>
        <p:nvCxnSpPr>
          <p:cNvPr id="21" name="直線矢印コネクタ 20"/>
          <p:cNvCxnSpPr/>
          <p:nvPr/>
        </p:nvCxnSpPr>
        <p:spPr>
          <a:xfrm>
            <a:off x="5724128" y="1916832"/>
            <a:ext cx="2304256"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72356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992145067"/>
              </p:ext>
            </p:extLst>
          </p:nvPr>
        </p:nvGraphicFramePr>
        <p:xfrm>
          <a:off x="305433" y="1362080"/>
          <a:ext cx="8424936" cy="5383745"/>
        </p:xfrm>
        <a:graphic>
          <a:graphicData uri="http://schemas.openxmlformats.org/drawingml/2006/table">
            <a:tbl>
              <a:tblPr firstRow="1" firstCol="1" bandRow="1" bandCol="1"/>
              <a:tblGrid>
                <a:gridCol w="1080120"/>
                <a:gridCol w="1728192"/>
                <a:gridCol w="720080"/>
                <a:gridCol w="1962311"/>
                <a:gridCol w="1152128"/>
                <a:gridCol w="1152128"/>
                <a:gridCol w="629977"/>
              </a:tblGrid>
              <a:tr h="194998">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実　　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115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528222">
                <a:tc rowSpan="2">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事務の効率化と併せて、市町村の水平連携の推進をサポートする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P49</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【市町村の自治体クラウド導入へのサポート</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市町村</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の自治体クラウドの取組みについて、円滑に実施・運用できるよう、府は相談体制を整えるとともに、適切な助言等によるサポートを行います。</a:t>
                      </a: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・府と市町村で構成する自治体クラウド</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導入検討会（事務局：大阪府）を</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設置し、導入に向けた課題や導入方</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法等について検討するとともに、市町村</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からの個別相談に対し、技術的なアド</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バイスや他市町村との仲介を行うなど</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積極的に支援する</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⇒・自治体クラウド検討会を実施し、</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導入を検討している市町村に対し</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積極的に支援</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○検討会</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a:t>
                      </a: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・システム事業者からの技術的な</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提案について</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・府内での自治体クラウドの今後</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の進め方について</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(12</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0385">
                <a:tc vMerge="1">
                  <a:txBody>
                    <a:bodyPr/>
                    <a:lstStyle/>
                    <a:p>
                      <a:endParaRPr kumimoji="1" lang="ja-JP" altLang="en-US"/>
                    </a:p>
                  </a:txBody>
                  <a:tcPr/>
                </a:tc>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【市町村間の広域連携等の体制整備にかかるコーディネート</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行政</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サービスの提供体制を維持するため、市町村の広域連携の拡大等の取組みに対し、課題解決に向けた助言など、府がそのコーディネートを担います。</a:t>
                      </a: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総務部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市町村課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・市町村の広域連携の拡大等の取組み</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に対</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して、コーディネートや情報提供等、積極的に支援する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⇒・府内</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地域（豊能、南河内、泉州</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南）の広域連携研究会に参画し、</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共同処理の円滑な推進や、さらな</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る</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分野での広域連携が進むよう</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積極的に支援</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○研究会参加回数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・豊能（</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・南河内（</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5</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・泉州南（</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⇒泉州南地域において、</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H28.4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～権限移譲事務の</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共同処理を開始（農林分野）</a:t>
                      </a:r>
                      <a:endPar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rgbClr val="00B05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0" name="直線矢印コネクタ 19"/>
          <p:cNvCxnSpPr/>
          <p:nvPr/>
        </p:nvCxnSpPr>
        <p:spPr>
          <a:xfrm>
            <a:off x="5796136" y="4581128"/>
            <a:ext cx="2304256"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10</a:t>
            </a:r>
            <a:endParaRPr lang="ja-JP" altLang="en-US" dirty="0">
              <a:solidFill>
                <a:prstClr val="black"/>
              </a:solidFill>
            </a:endParaRPr>
          </a:p>
        </p:txBody>
      </p:sp>
      <p:cxnSp>
        <p:nvCxnSpPr>
          <p:cNvPr id="12" name="直線矢印コネクタ 11"/>
          <p:cNvCxnSpPr/>
          <p:nvPr/>
        </p:nvCxnSpPr>
        <p:spPr>
          <a:xfrm>
            <a:off x="5796136" y="2060848"/>
            <a:ext cx="2304256"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4" name="大かっこ 13"/>
          <p:cNvSpPr/>
          <p:nvPr/>
        </p:nvSpPr>
        <p:spPr>
          <a:xfrm>
            <a:off x="3923556" y="5662736"/>
            <a:ext cx="1728564" cy="987022"/>
          </a:xfrm>
          <a:prstGeom prst="bracketPair">
            <a:avLst>
              <a:gd name="adj" fmla="val 9472"/>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15" name="大かっこ 14"/>
          <p:cNvSpPr/>
          <p:nvPr/>
        </p:nvSpPr>
        <p:spPr>
          <a:xfrm>
            <a:off x="3923556" y="3429000"/>
            <a:ext cx="1728564" cy="720080"/>
          </a:xfrm>
          <a:prstGeom prst="bracketPair">
            <a:avLst>
              <a:gd name="adj" fmla="val 9472"/>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3184389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0" y="484560"/>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06796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との協働の強化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）民間開放の推進（</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PPP</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583219889"/>
              </p:ext>
            </p:extLst>
          </p:nvPr>
        </p:nvGraphicFramePr>
        <p:xfrm>
          <a:off x="251520" y="1046480"/>
          <a:ext cx="8424936" cy="5766896"/>
        </p:xfrm>
        <a:graphic>
          <a:graphicData uri="http://schemas.openxmlformats.org/drawingml/2006/table">
            <a:tbl>
              <a:tblPr firstRow="1" firstCol="1" bandRow="1" bandCol="1"/>
              <a:tblGrid>
                <a:gridCol w="1089001"/>
                <a:gridCol w="1287263"/>
                <a:gridCol w="720080"/>
                <a:gridCol w="2232248"/>
                <a:gridCol w="1296144"/>
                <a:gridCol w="1224136"/>
                <a:gridCol w="576064"/>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3470620">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府民・</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NPO</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との協働の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P52</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広域自治体として、各団体の自主活動の活性化や寄附文化の醸成を図り、協働の取組みを一層促進していくため、市民公益税制の導入など</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環境</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整備</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を</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進めます。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府民文化部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男女参画・</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府民協働課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市民公益税制の普及</a:t>
                      </a:r>
                      <a:r>
                        <a:rPr 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啓発</a:t>
                      </a: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及び利用促進</a:t>
                      </a: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≪目標≫</a:t>
                      </a: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市民公益税制導入済市町村　　</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認定</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法人数　</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市町村、自治会、</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法人等が参画する交流会の実施</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≪実績≫</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○市民公益税制（府民税の税額控除）の対象となる指定法人数</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号指定（社会福祉法人や公益法人、認定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NPO</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法人等） </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113</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31</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日現在）</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号指定（条例指定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NPO</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法人（予定）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31</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日現在）</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○本制度の説明会等の開催状況</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・市町村や中間支援団体等への説明会（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7</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○市民公益税制導入済市町村数：</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33</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○認定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NPO</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法人数：</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33</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○市町村、自治会、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NPO</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法人等が参画する交流会の実施</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・交野市（</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月）、泉南市（２月）において、交流会を実施</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・府内市町村における市民公益税制導入の促進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市民公益税制導入済</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a:t>
                      </a:r>
                      <a:r>
                        <a:rPr lang="ja-JP" altLang="en-US" sz="9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市町村予定</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・市民公益税制の活用促進</a:t>
                      </a: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認定</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法人数　</a:t>
                      </a:r>
                    </a:p>
                    <a:p>
                      <a:pPr marL="72000" indent="-457200" algn="l">
                        <a:lnSpc>
                          <a:spcPct val="100000"/>
                        </a:lnSpc>
                        <a:spcAft>
                          <a:spcPts val="0"/>
                        </a:spcAft>
                      </a:pP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年に</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法人予定</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722">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民間開放の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P52</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新たな手法の導入可能性を幅広く研究するとともに、これまでの課題を検証しながら、引き続き「民でできるものは民へ」の基本姿勢により、指定管理者制度やアウトソーシング、</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PFI</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などの民間開放について、効果的に取組みを進めていきます。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指定管理者制度やアウトソーシング、</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PFI</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などの民間開放について、引き続き効果的に取組む</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（中央図書館への指定管理者制度導入）</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⇒・中央図書館において平成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月から</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施設管理業務等に指定管理者制度を</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導入</a:t>
                      </a:r>
                      <a:endParaRPr 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国内外の先進</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事例情報収集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⇒・他府県におけるＰＦＩの取組みの情報を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収集</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（中之島図書館への指定管理者制度導入）</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0" dirty="0">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導入可能なものは</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順次実施</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5" name="直線矢印コネクタ 14"/>
          <p:cNvCxnSpPr/>
          <p:nvPr/>
        </p:nvCxnSpPr>
        <p:spPr>
          <a:xfrm>
            <a:off x="5588155" y="5301208"/>
            <a:ext cx="252028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7" name="直線矢印コネクタ 16"/>
          <p:cNvCxnSpPr/>
          <p:nvPr/>
        </p:nvCxnSpPr>
        <p:spPr>
          <a:xfrm>
            <a:off x="5580112" y="6460343"/>
            <a:ext cx="2514236"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11</a:t>
            </a:r>
            <a:endParaRPr lang="ja-JP" altLang="en-US" dirty="0">
              <a:solidFill>
                <a:prstClr val="black"/>
              </a:solidFill>
            </a:endParaRPr>
          </a:p>
        </p:txBody>
      </p:sp>
      <p:cxnSp>
        <p:nvCxnSpPr>
          <p:cNvPr id="18" name="直線矢印コネクタ 17"/>
          <p:cNvCxnSpPr/>
          <p:nvPr/>
        </p:nvCxnSpPr>
        <p:spPr>
          <a:xfrm>
            <a:off x="5588155" y="1628800"/>
            <a:ext cx="1296144"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9" name="直線矢印コネクタ 18"/>
          <p:cNvCxnSpPr/>
          <p:nvPr/>
        </p:nvCxnSpPr>
        <p:spPr>
          <a:xfrm>
            <a:off x="6884299" y="1647255"/>
            <a:ext cx="1224136"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6" name="Rectangle 24"/>
          <p:cNvSpPr>
            <a:spLocks noChangeArrowheads="1"/>
          </p:cNvSpPr>
          <p:nvPr/>
        </p:nvSpPr>
        <p:spPr bwMode="auto">
          <a:xfrm>
            <a:off x="457200" y="740449"/>
            <a:ext cx="706796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との協働の強化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）民間開放の推進（</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PPP</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11606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85421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）民間との新たなパートナーシップ</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787222771"/>
              </p:ext>
            </p:extLst>
          </p:nvPr>
        </p:nvGraphicFramePr>
        <p:xfrm>
          <a:off x="251520" y="1336867"/>
          <a:ext cx="8352928" cy="4433870"/>
        </p:xfrm>
        <a:graphic>
          <a:graphicData uri="http://schemas.openxmlformats.org/drawingml/2006/table">
            <a:tbl>
              <a:tblPr firstRow="1" firstCol="1" bandRow="1" bandCol="1"/>
              <a:tblGrid>
                <a:gridCol w="1080120"/>
                <a:gridCol w="1527559"/>
                <a:gridCol w="704689"/>
                <a:gridCol w="1872208"/>
                <a:gridCol w="1224136"/>
                <a:gridCol w="1224136"/>
                <a:gridCol w="720080"/>
              </a:tblGrid>
              <a:tr h="178234">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0160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3995675">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民間との新たな</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パートナーシップ</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P53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57</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従来の公民連携の枠組みを前進させ、府又は民間の提案を基に、連携を展開するなど、双方のニーズをマッチングすることにより新たなパートナーシップを実現します。</a:t>
                      </a: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公民戦略連携デスクの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窓口</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・相談機能</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バックアップ機能</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・協働</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開拓</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企業等との連携に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よる事業実施</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≪目標≫</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包括連携協定</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社</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【企業等とのマッチング件数</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≪実績≫</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包括連携協定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社（累計）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【企業等とのマッチング件数</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30</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公民連携ガイドラインの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策定</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公民連携ガイドラインの策定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月予定）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・新たな取組みの検討</a:t>
                      </a: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（国内外の先進事例情報収集</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ソーシャルインパクトボンドの情報</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を収集</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　</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社</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（累計）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　</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60</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成功事例を参考にした部局の取組み拡大</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導入可能なものから順次実施</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　</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社</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（累計）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60</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AutoShape 5"/>
          <p:cNvSpPr>
            <a:spLocks noChangeArrowheads="1"/>
          </p:cNvSpPr>
          <p:nvPr/>
        </p:nvSpPr>
        <p:spPr bwMode="auto">
          <a:xfrm>
            <a:off x="3707904" y="1930946"/>
            <a:ext cx="1190625" cy="216000"/>
          </a:xfrm>
          <a:prstGeom prst="bracketPair">
            <a:avLst>
              <a:gd name="adj" fmla="val 1666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solidFill>
                <a:prstClr val="black"/>
              </a:solidFill>
            </a:endParaRPr>
          </a:p>
        </p:txBody>
      </p:sp>
      <p:cxnSp>
        <p:nvCxnSpPr>
          <p:cNvPr id="22" name="直線矢印コネクタ 21"/>
          <p:cNvCxnSpPr/>
          <p:nvPr/>
        </p:nvCxnSpPr>
        <p:spPr>
          <a:xfrm>
            <a:off x="5444480" y="4005064"/>
            <a:ext cx="243988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a:off x="5436096" y="5013176"/>
            <a:ext cx="2448272"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7" name="右矢印 26"/>
          <p:cNvSpPr/>
          <p:nvPr/>
        </p:nvSpPr>
        <p:spPr>
          <a:xfrm>
            <a:off x="5436096" y="2348880"/>
            <a:ext cx="2376264"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12</a:t>
            </a:r>
            <a:endParaRPr lang="ja-JP" altLang="en-US" dirty="0">
              <a:solidFill>
                <a:prstClr val="black"/>
              </a:solidFill>
            </a:endParaRPr>
          </a:p>
        </p:txBody>
      </p:sp>
    </p:spTree>
    <p:extLst>
      <p:ext uri="{BB962C8B-B14F-4D97-AF65-F5344CB8AC3E}">
        <p14:creationId xmlns:p14="http://schemas.microsoft.com/office/powerpoint/2010/main" val="2855825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4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B532240C-9678-49BC-876E-9028F5F0CBF7}">
  <ds:schemaRefs>
    <ds:schemaRef ds:uri="http://purl.org/dc/terms/"/>
    <ds:schemaRef ds:uri="http://purl.org/dc/dcmitype/"/>
    <ds:schemaRef ds:uri="http://schemas.openxmlformats.org/package/2006/metadata/core-properties"/>
    <ds:schemaRef ds:uri="http://purl.org/dc/elements/1.1/"/>
    <ds:schemaRef ds:uri="http://schemas.microsoft.com/office/2006/documentManagement/typ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FD13421D-47B8-4EE1-AFD8-43F894A84F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14913</TotalTime>
  <Words>1710</Words>
  <Application>Microsoft Office PowerPoint</Application>
  <PresentationFormat>画面に合わせる (4:3)</PresentationFormat>
  <Paragraphs>756</Paragraphs>
  <Slides>10</Slides>
  <Notes>0</Notes>
  <HiddenSlides>0</HiddenSlides>
  <MMClips>0</MMClips>
  <ScaleCrop>false</ScaleCrop>
  <HeadingPairs>
    <vt:vector size="4" baseType="variant">
      <vt:variant>
        <vt:lpstr>テーマ</vt:lpstr>
      </vt:variant>
      <vt:variant>
        <vt:i4>2</vt:i4>
      </vt:variant>
      <vt:variant>
        <vt:lpstr>スライド タイトル</vt:lpstr>
      </vt:variant>
      <vt:variant>
        <vt:i4>10</vt:i4>
      </vt:variant>
    </vt:vector>
  </HeadingPairs>
  <TitlesOfParts>
    <vt:vector size="12" baseType="lpstr">
      <vt:lpstr>4_Office ​​テーマ</vt:lpstr>
      <vt:lpstr>5_Office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1406</cp:revision>
  <cp:lastPrinted>2016-02-15T08:14:19Z</cp:lastPrinted>
  <dcterms:created xsi:type="dcterms:W3CDTF">2014-06-17T12:02:58Z</dcterms:created>
  <dcterms:modified xsi:type="dcterms:W3CDTF">2016-02-16T07:28:36Z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