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19"/>
  </p:notesMasterIdLst>
  <p:sldIdLst>
    <p:sldId id="298" r:id="rId2"/>
    <p:sldId id="273" r:id="rId3"/>
    <p:sldId id="261" r:id="rId4"/>
    <p:sldId id="305" r:id="rId5"/>
    <p:sldId id="256" r:id="rId6"/>
    <p:sldId id="258" r:id="rId7"/>
    <p:sldId id="302" r:id="rId8"/>
    <p:sldId id="286" r:id="rId9"/>
    <p:sldId id="278" r:id="rId10"/>
    <p:sldId id="276" r:id="rId11"/>
    <p:sldId id="282" r:id="rId12"/>
    <p:sldId id="295" r:id="rId13"/>
    <p:sldId id="292" r:id="rId14"/>
    <p:sldId id="293" r:id="rId15"/>
    <p:sldId id="299" r:id="rId16"/>
    <p:sldId id="303" r:id="rId17"/>
    <p:sldId id="304" r:id="rId18"/>
  </p:sldIdLst>
  <p:sldSz cx="9720263"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96" d="100"/>
          <a:sy n="96" d="100"/>
        </p:scale>
        <p:origin x="87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298C5615-49AE-4555-B4EB-A81E774C3A1F}" type="datetimeFigureOut">
              <a:rPr kumimoji="1" lang="ja-JP" altLang="en-US" smtClean="0"/>
              <a:t>2024/3/27</a:t>
            </a:fld>
            <a:endParaRPr kumimoji="1" lang="ja-JP" altLang="en-US"/>
          </a:p>
        </p:txBody>
      </p:sp>
      <p:sp>
        <p:nvSpPr>
          <p:cNvPr id="4" name="スライド イメージ プレースホルダー 3"/>
          <p:cNvSpPr>
            <a:spLocks noGrp="1" noRot="1" noChangeAspect="1"/>
          </p:cNvSpPr>
          <p:nvPr>
            <p:ph type="sldImg" idx="2"/>
          </p:nvPr>
        </p:nvSpPr>
        <p:spPr>
          <a:xfrm>
            <a:off x="1027113" y="1243013"/>
            <a:ext cx="47529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84DF323B-7984-4513-A392-DC3900569302}" type="slidenum">
              <a:rPr kumimoji="1" lang="ja-JP" altLang="en-US" smtClean="0"/>
              <a:t>‹#›</a:t>
            </a:fld>
            <a:endParaRPr kumimoji="1" lang="ja-JP" altLang="en-US"/>
          </a:p>
        </p:txBody>
      </p:sp>
    </p:spTree>
    <p:extLst>
      <p:ext uri="{BB962C8B-B14F-4D97-AF65-F5344CB8AC3E}">
        <p14:creationId xmlns:p14="http://schemas.microsoft.com/office/powerpoint/2010/main" val="19788408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B6891CF-3848-404F-8F3C-3D14208172B4}" type="slidenum">
              <a:rPr kumimoji="1" lang="ja-JP" altLang="en-US" smtClean="0"/>
              <a:t>5</a:t>
            </a:fld>
            <a:endParaRPr kumimoji="1" lang="ja-JP" altLang="en-US"/>
          </a:p>
        </p:txBody>
      </p:sp>
    </p:spTree>
    <p:extLst>
      <p:ext uri="{BB962C8B-B14F-4D97-AF65-F5344CB8AC3E}">
        <p14:creationId xmlns:p14="http://schemas.microsoft.com/office/powerpoint/2010/main" val="3900070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B6891CF-3848-404F-8F3C-3D14208172B4}" type="slidenum">
              <a:rPr kumimoji="1" lang="ja-JP" altLang="en-US" smtClean="0"/>
              <a:t>7</a:t>
            </a:fld>
            <a:endParaRPr kumimoji="1" lang="ja-JP" altLang="en-US"/>
          </a:p>
        </p:txBody>
      </p:sp>
    </p:spTree>
    <p:extLst>
      <p:ext uri="{BB962C8B-B14F-4D97-AF65-F5344CB8AC3E}">
        <p14:creationId xmlns:p14="http://schemas.microsoft.com/office/powerpoint/2010/main" val="3900070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29020" y="1122363"/>
            <a:ext cx="8262224"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15033" y="3602038"/>
            <a:ext cx="7290197"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9DE7F46-2520-45A8-B739-5E061305509A}" type="datetime1">
              <a:rPr kumimoji="1" lang="ja-JP" altLang="en-US" smtClean="0"/>
              <a:t>2024/3/27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B88687-DE2A-4AF1-9134-FF3DA71A830B}" type="slidenum">
              <a:rPr kumimoji="1" lang="ja-JP" altLang="en-US" smtClean="0"/>
              <a:t>‹#›</a:t>
            </a:fld>
            <a:endParaRPr kumimoji="1" lang="ja-JP" altLang="en-US"/>
          </a:p>
        </p:txBody>
      </p:sp>
    </p:spTree>
    <p:extLst>
      <p:ext uri="{BB962C8B-B14F-4D97-AF65-F5344CB8AC3E}">
        <p14:creationId xmlns:p14="http://schemas.microsoft.com/office/powerpoint/2010/main" val="1302017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05C6585-9F25-4972-8CFC-DBF4C9F4902A}" type="datetime1">
              <a:rPr kumimoji="1" lang="ja-JP" altLang="en-US" smtClean="0"/>
              <a:t>2024/3/27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B88687-DE2A-4AF1-9134-FF3DA71A830B}" type="slidenum">
              <a:rPr kumimoji="1" lang="ja-JP" altLang="en-US" smtClean="0"/>
              <a:t>‹#›</a:t>
            </a:fld>
            <a:endParaRPr kumimoji="1" lang="ja-JP" altLang="en-US"/>
          </a:p>
        </p:txBody>
      </p:sp>
    </p:spTree>
    <p:extLst>
      <p:ext uri="{BB962C8B-B14F-4D97-AF65-F5344CB8AC3E}">
        <p14:creationId xmlns:p14="http://schemas.microsoft.com/office/powerpoint/2010/main" val="151643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6064" y="365125"/>
            <a:ext cx="2095932"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68269" y="365125"/>
            <a:ext cx="6166292"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70D655B-104C-4375-B7D2-9ADDB231C339}" type="datetime1">
              <a:rPr kumimoji="1" lang="ja-JP" altLang="en-US" smtClean="0"/>
              <a:t>2024/3/27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B88687-DE2A-4AF1-9134-FF3DA71A830B}" type="slidenum">
              <a:rPr kumimoji="1" lang="ja-JP" altLang="en-US" smtClean="0"/>
              <a:t>‹#›</a:t>
            </a:fld>
            <a:endParaRPr kumimoji="1" lang="ja-JP" altLang="en-US"/>
          </a:p>
        </p:txBody>
      </p:sp>
    </p:spTree>
    <p:extLst>
      <p:ext uri="{BB962C8B-B14F-4D97-AF65-F5344CB8AC3E}">
        <p14:creationId xmlns:p14="http://schemas.microsoft.com/office/powerpoint/2010/main" val="2597508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F25AB24-6096-4B87-8D91-5AB3FDE6FC41}" type="datetime1">
              <a:rPr kumimoji="1" lang="ja-JP" altLang="en-US" smtClean="0"/>
              <a:t>2024/3/27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B88687-DE2A-4AF1-9134-FF3DA71A830B}" type="slidenum">
              <a:rPr kumimoji="1" lang="ja-JP" altLang="en-US" smtClean="0"/>
              <a:t>‹#›</a:t>
            </a:fld>
            <a:endParaRPr kumimoji="1" lang="ja-JP" altLang="en-US"/>
          </a:p>
        </p:txBody>
      </p:sp>
    </p:spTree>
    <p:extLst>
      <p:ext uri="{BB962C8B-B14F-4D97-AF65-F5344CB8AC3E}">
        <p14:creationId xmlns:p14="http://schemas.microsoft.com/office/powerpoint/2010/main" val="3481208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63206" y="1709740"/>
            <a:ext cx="8383727"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3206" y="4589465"/>
            <a:ext cx="8383727"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E148F81-FE9C-4BF8-97AE-B89C30994EF4}" type="datetime1">
              <a:rPr kumimoji="1" lang="ja-JP" altLang="en-US" smtClean="0"/>
              <a:t>2024/3/27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B88687-DE2A-4AF1-9134-FF3DA71A830B}" type="slidenum">
              <a:rPr kumimoji="1" lang="ja-JP" altLang="en-US" smtClean="0"/>
              <a:t>‹#›</a:t>
            </a:fld>
            <a:endParaRPr kumimoji="1" lang="ja-JP" altLang="en-US"/>
          </a:p>
        </p:txBody>
      </p:sp>
    </p:spTree>
    <p:extLst>
      <p:ext uri="{BB962C8B-B14F-4D97-AF65-F5344CB8AC3E}">
        <p14:creationId xmlns:p14="http://schemas.microsoft.com/office/powerpoint/2010/main" val="307459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68268" y="1825625"/>
            <a:ext cx="4131112"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920883" y="1825625"/>
            <a:ext cx="4131112"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AF8A5DD-A4B8-40CC-BC6D-35A4DC517B6D}" type="datetime1">
              <a:rPr kumimoji="1" lang="ja-JP" altLang="en-US" smtClean="0"/>
              <a:t>2024/3/27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B88687-DE2A-4AF1-9134-FF3DA71A830B}" type="slidenum">
              <a:rPr kumimoji="1" lang="ja-JP" altLang="en-US" smtClean="0"/>
              <a:t>‹#›</a:t>
            </a:fld>
            <a:endParaRPr kumimoji="1" lang="ja-JP" altLang="en-US"/>
          </a:p>
        </p:txBody>
      </p:sp>
    </p:spTree>
    <p:extLst>
      <p:ext uri="{BB962C8B-B14F-4D97-AF65-F5344CB8AC3E}">
        <p14:creationId xmlns:p14="http://schemas.microsoft.com/office/powerpoint/2010/main" val="717891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9534" y="365127"/>
            <a:ext cx="8383727"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9535" y="1681163"/>
            <a:ext cx="411212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69535" y="2505075"/>
            <a:ext cx="4112126"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920884" y="1681163"/>
            <a:ext cx="413237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920884" y="2505075"/>
            <a:ext cx="413237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00D5507-194B-4B47-B50A-4EADFC6D471F}" type="datetime1">
              <a:rPr kumimoji="1" lang="ja-JP" altLang="en-US" smtClean="0"/>
              <a:t>2024/3/27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6B88687-DE2A-4AF1-9134-FF3DA71A830B}" type="slidenum">
              <a:rPr kumimoji="1" lang="ja-JP" altLang="en-US" smtClean="0"/>
              <a:t>‹#›</a:t>
            </a:fld>
            <a:endParaRPr kumimoji="1" lang="ja-JP" altLang="en-US"/>
          </a:p>
        </p:txBody>
      </p:sp>
    </p:spTree>
    <p:extLst>
      <p:ext uri="{BB962C8B-B14F-4D97-AF65-F5344CB8AC3E}">
        <p14:creationId xmlns:p14="http://schemas.microsoft.com/office/powerpoint/2010/main" val="3413322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796A5D9-B465-4D93-B303-6CFDAD7467E4}" type="datetime1">
              <a:rPr kumimoji="1" lang="ja-JP" altLang="en-US" smtClean="0"/>
              <a:t>2024/3/27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6B88687-DE2A-4AF1-9134-FF3DA71A830B}" type="slidenum">
              <a:rPr kumimoji="1" lang="ja-JP" altLang="en-US" smtClean="0"/>
              <a:t>‹#›</a:t>
            </a:fld>
            <a:endParaRPr kumimoji="1" lang="ja-JP" altLang="en-US"/>
          </a:p>
        </p:txBody>
      </p:sp>
    </p:spTree>
    <p:extLst>
      <p:ext uri="{BB962C8B-B14F-4D97-AF65-F5344CB8AC3E}">
        <p14:creationId xmlns:p14="http://schemas.microsoft.com/office/powerpoint/2010/main" val="3410485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A399B3-70D4-43BE-BD35-FE1FFFB076CA}" type="datetime1">
              <a:rPr kumimoji="1" lang="ja-JP" altLang="en-US" smtClean="0"/>
              <a:t>2024/3/27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6B88687-DE2A-4AF1-9134-FF3DA71A830B}" type="slidenum">
              <a:rPr kumimoji="1" lang="ja-JP" altLang="en-US" smtClean="0"/>
              <a:t>‹#›</a:t>
            </a:fld>
            <a:endParaRPr kumimoji="1" lang="ja-JP" altLang="en-US"/>
          </a:p>
        </p:txBody>
      </p:sp>
    </p:spTree>
    <p:extLst>
      <p:ext uri="{BB962C8B-B14F-4D97-AF65-F5344CB8AC3E}">
        <p14:creationId xmlns:p14="http://schemas.microsoft.com/office/powerpoint/2010/main" val="1312359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9534" y="457200"/>
            <a:ext cx="313503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132378" y="987427"/>
            <a:ext cx="492088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69534" y="2057400"/>
            <a:ext cx="31350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65CAA7B-692C-48E7-A990-441ACC7DAA6F}" type="datetime1">
              <a:rPr kumimoji="1" lang="ja-JP" altLang="en-US" smtClean="0"/>
              <a:t>2024/3/27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B88687-DE2A-4AF1-9134-FF3DA71A830B}" type="slidenum">
              <a:rPr kumimoji="1" lang="ja-JP" altLang="en-US" smtClean="0"/>
              <a:t>‹#›</a:t>
            </a:fld>
            <a:endParaRPr kumimoji="1" lang="ja-JP" altLang="en-US"/>
          </a:p>
        </p:txBody>
      </p:sp>
    </p:spTree>
    <p:extLst>
      <p:ext uri="{BB962C8B-B14F-4D97-AF65-F5344CB8AC3E}">
        <p14:creationId xmlns:p14="http://schemas.microsoft.com/office/powerpoint/2010/main" val="331387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9534" y="457200"/>
            <a:ext cx="313503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132378" y="987427"/>
            <a:ext cx="492088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69534" y="2057400"/>
            <a:ext cx="31350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F473F38-0B3A-48CE-860B-65FA98E612E2}" type="datetime1">
              <a:rPr kumimoji="1" lang="ja-JP" altLang="en-US" smtClean="0"/>
              <a:t>2024/3/27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B88687-DE2A-4AF1-9134-FF3DA71A830B}" type="slidenum">
              <a:rPr kumimoji="1" lang="ja-JP" altLang="en-US" smtClean="0"/>
              <a:t>‹#›</a:t>
            </a:fld>
            <a:endParaRPr kumimoji="1" lang="ja-JP" altLang="en-US"/>
          </a:p>
        </p:txBody>
      </p:sp>
    </p:spTree>
    <p:extLst>
      <p:ext uri="{BB962C8B-B14F-4D97-AF65-F5344CB8AC3E}">
        <p14:creationId xmlns:p14="http://schemas.microsoft.com/office/powerpoint/2010/main" val="2387041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8268" y="365127"/>
            <a:ext cx="8383727"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8268" y="1825625"/>
            <a:ext cx="8383727"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68268" y="6356352"/>
            <a:ext cx="21870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7231BD-EC56-4015-BFEA-050EE27402BA}" type="datetime1">
              <a:rPr kumimoji="1" lang="ja-JP" altLang="en-US" smtClean="0"/>
              <a:t>2024/3/27</a:t>
            </a:fld>
            <a:endParaRPr kumimoji="1" lang="ja-JP" altLang="en-US"/>
          </a:p>
        </p:txBody>
      </p:sp>
      <p:sp>
        <p:nvSpPr>
          <p:cNvPr id="5" name="Footer Placeholder 4"/>
          <p:cNvSpPr>
            <a:spLocks noGrp="1"/>
          </p:cNvSpPr>
          <p:nvPr>
            <p:ph type="ftr" sz="quarter" idx="3"/>
          </p:nvPr>
        </p:nvSpPr>
        <p:spPr>
          <a:xfrm>
            <a:off x="3219837" y="6356352"/>
            <a:ext cx="328058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864936" y="6356352"/>
            <a:ext cx="218705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B88687-DE2A-4AF1-9134-FF3DA71A830B}" type="slidenum">
              <a:rPr kumimoji="1" lang="ja-JP" altLang="en-US" smtClean="0"/>
              <a:t>‹#›</a:t>
            </a:fld>
            <a:endParaRPr kumimoji="1" lang="ja-JP" altLang="en-US"/>
          </a:p>
        </p:txBody>
      </p:sp>
    </p:spTree>
    <p:extLst>
      <p:ext uri="{BB962C8B-B14F-4D97-AF65-F5344CB8AC3E}">
        <p14:creationId xmlns:p14="http://schemas.microsoft.com/office/powerpoint/2010/main" val="17977052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6DA84C46-1BC5-4945-987F-027DA6AA1668}"/>
              </a:ext>
            </a:extLst>
          </p:cNvPr>
          <p:cNvSpPr>
            <a:spLocks noGrp="1"/>
          </p:cNvSpPr>
          <p:nvPr>
            <p:ph type="subTitle" idx="1"/>
          </p:nvPr>
        </p:nvSpPr>
        <p:spPr>
          <a:xfrm>
            <a:off x="1436012" y="5073574"/>
            <a:ext cx="7290197" cy="1324126"/>
          </a:xfrm>
        </p:spPr>
        <p:txBody>
          <a:bodyPr>
            <a:normAutofit fontScale="92500" lnSpcReduction="10000"/>
          </a:bodyPr>
          <a:lstStyle/>
          <a:p>
            <a:pPr algn="l"/>
            <a:r>
              <a:rPr lang="ja-JP" altLang="en-US" sz="1200" dirty="0"/>
              <a:t>（凡例）</a:t>
            </a:r>
            <a:endParaRPr lang="en-US" altLang="ja-JP" sz="1200" dirty="0"/>
          </a:p>
          <a:p>
            <a:pPr algn="l"/>
            <a:r>
              <a:rPr lang="ja-JP" altLang="en-US" sz="1200" dirty="0"/>
              <a:t>有料</a:t>
            </a:r>
            <a:r>
              <a:rPr lang="en-US" altLang="ja-JP" sz="1200" dirty="0"/>
              <a:t>H</a:t>
            </a:r>
            <a:r>
              <a:rPr lang="ja-JP" altLang="en-US" sz="1200" dirty="0"/>
              <a:t>　有料老人ホーム</a:t>
            </a:r>
            <a:endParaRPr lang="en-US" altLang="ja-JP" sz="1200" dirty="0"/>
          </a:p>
          <a:p>
            <a:pPr algn="l"/>
            <a:r>
              <a:rPr lang="ja-JP" altLang="en-US" sz="1200" dirty="0"/>
              <a:t>サ高住　サービス付き高齢者向け住宅</a:t>
            </a:r>
            <a:endParaRPr lang="en-US" altLang="ja-JP" sz="1200" dirty="0"/>
          </a:p>
          <a:p>
            <a:pPr algn="l"/>
            <a:r>
              <a:rPr lang="ja-JP" altLang="en-US" sz="1200" dirty="0"/>
              <a:t>高齢者住まい法　高齢者の居住の安定確保に関する法律</a:t>
            </a:r>
            <a:endParaRPr lang="en-US" altLang="ja-JP" sz="1200" dirty="0"/>
          </a:p>
          <a:p>
            <a:pPr algn="l"/>
            <a:r>
              <a:rPr lang="ja-JP" altLang="en-US" sz="1200" dirty="0"/>
              <a:t>特定施設　介護付き有料</a:t>
            </a:r>
            <a:r>
              <a:rPr lang="en-US" altLang="ja-JP" sz="1200" dirty="0"/>
              <a:t>H</a:t>
            </a:r>
            <a:r>
              <a:rPr lang="ja-JP" altLang="en-US" sz="1200" dirty="0"/>
              <a:t>及びサ高住（特定施設）</a:t>
            </a:r>
            <a:endParaRPr lang="en-US" altLang="ja-JP" sz="1200" dirty="0"/>
          </a:p>
          <a:p>
            <a:pPr algn="l"/>
            <a:endParaRPr lang="en-US" altLang="ja-JP" sz="1200" dirty="0"/>
          </a:p>
          <a:p>
            <a:pPr algn="l"/>
            <a:endParaRPr lang="en-US" altLang="ja-JP" sz="1200" dirty="0"/>
          </a:p>
          <a:p>
            <a:endParaRPr kumimoji="1" lang="ja-JP" altLang="en-US" dirty="0"/>
          </a:p>
        </p:txBody>
      </p:sp>
      <p:sp>
        <p:nvSpPr>
          <p:cNvPr id="4" name="正方形/長方形 3">
            <a:extLst>
              <a:ext uri="{FF2B5EF4-FFF2-40B4-BE49-F238E27FC236}">
                <a16:creationId xmlns:a16="http://schemas.microsoft.com/office/drawing/2014/main" id="{E94D9A4B-DCB4-4F5E-8F1C-71536AE3B313}"/>
              </a:ext>
            </a:extLst>
          </p:cNvPr>
          <p:cNvSpPr/>
          <p:nvPr/>
        </p:nvSpPr>
        <p:spPr>
          <a:xfrm>
            <a:off x="-1" y="1349299"/>
            <a:ext cx="9720263" cy="1111961"/>
          </a:xfrm>
          <a:prstGeom prst="rect">
            <a:avLst/>
          </a:prstGeom>
          <a:solidFill>
            <a:schemeClr val="tx2">
              <a:lumMod val="75000"/>
            </a:schemeClr>
          </a:solidFill>
          <a:ln w="381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9A78244E-93D2-471C-81D9-A3FC63724422}"/>
              </a:ext>
            </a:extLst>
          </p:cNvPr>
          <p:cNvSpPr/>
          <p:nvPr/>
        </p:nvSpPr>
        <p:spPr>
          <a:xfrm>
            <a:off x="1" y="1489780"/>
            <a:ext cx="9720262" cy="830997"/>
          </a:xfrm>
          <a:prstGeom prst="rect">
            <a:avLst/>
          </a:prstGeom>
        </p:spPr>
        <p:txBody>
          <a:bodyPr wrap="square">
            <a:spAutoFit/>
          </a:bodyPr>
          <a:lstStyle/>
          <a:p>
            <a:pPr algn="ctr"/>
            <a:r>
              <a:rPr lang="ja-JP" altLang="en-US" sz="4800" b="1" dirty="0">
                <a:solidFill>
                  <a:schemeClr val="bg1"/>
                </a:solidFill>
                <a:latin typeface="+mn-ea"/>
              </a:rPr>
              <a:t>高齢者住まいの状況</a:t>
            </a:r>
          </a:p>
        </p:txBody>
      </p:sp>
      <p:sp>
        <p:nvSpPr>
          <p:cNvPr id="2" name="正方形/長方形 1">
            <a:extLst>
              <a:ext uri="{FF2B5EF4-FFF2-40B4-BE49-F238E27FC236}">
                <a16:creationId xmlns:a16="http://schemas.microsoft.com/office/drawing/2014/main" id="{175EA550-865E-40A2-BEAD-4E0C7611701D}"/>
              </a:ext>
            </a:extLst>
          </p:cNvPr>
          <p:cNvSpPr/>
          <p:nvPr/>
        </p:nvSpPr>
        <p:spPr>
          <a:xfrm>
            <a:off x="8115300" y="259080"/>
            <a:ext cx="1348740" cy="3962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latin typeface="ＭＳ ゴシック" panose="020B0609070205080204" pitchFamily="49" charset="-128"/>
                <a:ea typeface="ＭＳ ゴシック" panose="020B0609070205080204" pitchFamily="49" charset="-128"/>
              </a:rPr>
              <a:t>報告資料１</a:t>
            </a:r>
          </a:p>
        </p:txBody>
      </p:sp>
    </p:spTree>
    <p:extLst>
      <p:ext uri="{BB962C8B-B14F-4D97-AF65-F5344CB8AC3E}">
        <p14:creationId xmlns:p14="http://schemas.microsoft.com/office/powerpoint/2010/main" val="1416595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9E07B7E5-C0D6-F979-8DC6-B983F3DBB360}"/>
              </a:ext>
            </a:extLst>
          </p:cNvPr>
          <p:cNvSpPr/>
          <p:nvPr/>
        </p:nvSpPr>
        <p:spPr>
          <a:xfrm>
            <a:off x="196019" y="1427408"/>
            <a:ext cx="9474567" cy="5288239"/>
          </a:xfrm>
          <a:prstGeom prst="rect">
            <a:avLst/>
          </a:prstGeom>
          <a:solidFill>
            <a:schemeClr val="accent1">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endParaRPr kumimoji="1" lang="ja-JP" altLang="en-US" b="1" dirty="0">
              <a:solidFill>
                <a:schemeClr val="tx2">
                  <a:lumMod val="75000"/>
                </a:schemeClr>
              </a:solidFill>
            </a:endParaRPr>
          </a:p>
        </p:txBody>
      </p:sp>
      <p:sp>
        <p:nvSpPr>
          <p:cNvPr id="19" name="正方形/長方形 18"/>
          <p:cNvSpPr/>
          <p:nvPr/>
        </p:nvSpPr>
        <p:spPr>
          <a:xfrm>
            <a:off x="-1" y="524370"/>
            <a:ext cx="9720263" cy="434981"/>
          </a:xfrm>
          <a:prstGeom prst="rect">
            <a:avLst/>
          </a:prstGeom>
          <a:solidFill>
            <a:schemeClr val="tx2">
              <a:lumMod val="75000"/>
            </a:schemeClr>
          </a:solidFill>
          <a:ln w="381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77952" y="530470"/>
            <a:ext cx="9492634" cy="461665"/>
          </a:xfrm>
          <a:prstGeom prst="rect">
            <a:avLst/>
          </a:prstGeom>
        </p:spPr>
        <p:txBody>
          <a:bodyPr wrap="square">
            <a:spAutoFit/>
          </a:bodyPr>
          <a:lstStyle/>
          <a:p>
            <a:pPr algn="ctr"/>
            <a:r>
              <a:rPr lang="ja-JP" altLang="en-US" sz="2400" b="1" dirty="0">
                <a:solidFill>
                  <a:schemeClr val="bg1"/>
                </a:solidFill>
                <a:latin typeface="+mn-ea"/>
              </a:rPr>
              <a:t>有料・サ高住の利用料</a:t>
            </a:r>
          </a:p>
        </p:txBody>
      </p:sp>
      <p:sp>
        <p:nvSpPr>
          <p:cNvPr id="18" name="正方形/長方形 17">
            <a:extLst>
              <a:ext uri="{FF2B5EF4-FFF2-40B4-BE49-F238E27FC236}">
                <a16:creationId xmlns:a16="http://schemas.microsoft.com/office/drawing/2014/main" id="{E1170663-D56B-4D0B-862C-319866BA46D4}"/>
              </a:ext>
            </a:extLst>
          </p:cNvPr>
          <p:cNvSpPr/>
          <p:nvPr/>
        </p:nvSpPr>
        <p:spPr>
          <a:xfrm>
            <a:off x="490797" y="5735203"/>
            <a:ext cx="4180263" cy="65940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a:solidFill>
                  <a:schemeClr val="tx1"/>
                </a:solidFill>
              </a:rPr>
              <a:t>出典：</a:t>
            </a:r>
            <a:r>
              <a:rPr kumimoji="1" lang="ja-JP" altLang="en-US" sz="900" dirty="0">
                <a:solidFill>
                  <a:schemeClr val="tx1"/>
                </a:solidFill>
                <a:latin typeface="游ゴシック" panose="020B0400000000000000" pitchFamily="50" charset="-128"/>
                <a:ea typeface="游ゴシック" panose="020B0400000000000000" pitchFamily="50" charset="-128"/>
              </a:rPr>
              <a:t>高齢者向け住まいにおける運営形態の多様化に関する実態調査研究</a:t>
            </a:r>
            <a:endParaRPr kumimoji="1" lang="en-US" altLang="ja-JP" sz="900" dirty="0">
              <a:solidFill>
                <a:schemeClr val="tx1"/>
              </a:solidFill>
              <a:latin typeface="游ゴシック" panose="020B0400000000000000" pitchFamily="50" charset="-128"/>
              <a:ea typeface="游ゴシック" panose="020B0400000000000000" pitchFamily="50" charset="-128"/>
            </a:endParaRPr>
          </a:p>
          <a:p>
            <a:r>
              <a:rPr kumimoji="1" lang="ja-JP" altLang="en-US" sz="900" dirty="0">
                <a:solidFill>
                  <a:schemeClr val="tx1"/>
                </a:solidFill>
                <a:latin typeface="游ゴシック" panose="020B0400000000000000" pitchFamily="50" charset="-128"/>
                <a:ea typeface="游ゴシック" panose="020B0400000000000000" pitchFamily="50" charset="-128"/>
              </a:rPr>
              <a:t>　　　（</a:t>
            </a:r>
            <a:r>
              <a:rPr kumimoji="1" lang="en-US" altLang="ja-JP" sz="900" dirty="0">
                <a:solidFill>
                  <a:schemeClr val="tx1"/>
                </a:solidFill>
                <a:latin typeface="游ゴシック" panose="020B0400000000000000" pitchFamily="50" charset="-128"/>
                <a:ea typeface="游ゴシック" panose="020B0400000000000000" pitchFamily="50" charset="-128"/>
              </a:rPr>
              <a:t>P</a:t>
            </a:r>
            <a:r>
              <a:rPr kumimoji="1" lang="ja-JP" altLang="en-US" sz="900" dirty="0">
                <a:solidFill>
                  <a:schemeClr val="tx1"/>
                </a:solidFill>
                <a:latin typeface="游ゴシック" panose="020B0400000000000000" pitchFamily="50" charset="-128"/>
                <a:ea typeface="游ゴシック" panose="020B0400000000000000" pitchFamily="50" charset="-128"/>
              </a:rPr>
              <a:t>ｗＣコンサルティング合同会社令和５年３月）</a:t>
            </a:r>
            <a:endParaRPr kumimoji="1" lang="en-US" altLang="ja-JP" sz="900" dirty="0">
              <a:solidFill>
                <a:schemeClr val="tx1"/>
              </a:solidFill>
              <a:latin typeface="游ゴシック" panose="020B0400000000000000" pitchFamily="50" charset="-128"/>
              <a:ea typeface="游ゴシック" panose="020B0400000000000000" pitchFamily="50" charset="-128"/>
            </a:endParaRPr>
          </a:p>
        </p:txBody>
      </p:sp>
      <p:sp>
        <p:nvSpPr>
          <p:cNvPr id="2" name="スライド番号プレースホルダー 1">
            <a:extLst>
              <a:ext uri="{FF2B5EF4-FFF2-40B4-BE49-F238E27FC236}">
                <a16:creationId xmlns:a16="http://schemas.microsoft.com/office/drawing/2014/main" id="{B7392647-732E-41C4-AEED-1F97F386B4BA}"/>
              </a:ext>
            </a:extLst>
          </p:cNvPr>
          <p:cNvSpPr>
            <a:spLocks noGrp="1"/>
          </p:cNvSpPr>
          <p:nvPr>
            <p:ph type="sldNum" sz="quarter" idx="12"/>
          </p:nvPr>
        </p:nvSpPr>
        <p:spPr/>
        <p:txBody>
          <a:bodyPr/>
          <a:lstStyle/>
          <a:p>
            <a:fld id="{66B88687-DE2A-4AF1-9134-FF3DA71A830B}" type="slidenum">
              <a:rPr kumimoji="1" lang="ja-JP" altLang="en-US" smtClean="0"/>
              <a:t>10</a:t>
            </a:fld>
            <a:endParaRPr kumimoji="1" lang="ja-JP" altLang="en-US"/>
          </a:p>
        </p:txBody>
      </p:sp>
      <p:sp>
        <p:nvSpPr>
          <p:cNvPr id="15" name="正方形/長方形 14">
            <a:extLst>
              <a:ext uri="{FF2B5EF4-FFF2-40B4-BE49-F238E27FC236}">
                <a16:creationId xmlns:a16="http://schemas.microsoft.com/office/drawing/2014/main" id="{9B1FDD0F-2060-4983-9980-2C57487B06B4}"/>
              </a:ext>
            </a:extLst>
          </p:cNvPr>
          <p:cNvSpPr/>
          <p:nvPr/>
        </p:nvSpPr>
        <p:spPr>
          <a:xfrm>
            <a:off x="5354516" y="5756192"/>
            <a:ext cx="4235373" cy="6001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a:solidFill>
                  <a:schemeClr val="tx1"/>
                </a:solidFill>
              </a:rPr>
              <a:t>出典：大阪府調べ（有料老人ホーム・サービス付き高齢者住宅に関する分析）</a:t>
            </a:r>
            <a:endParaRPr kumimoji="1" lang="en-US" altLang="ja-JP" sz="900" dirty="0">
              <a:solidFill>
                <a:schemeClr val="tx1"/>
              </a:solidFill>
            </a:endParaRPr>
          </a:p>
          <a:p>
            <a:r>
              <a:rPr kumimoji="1" lang="ja-JP" altLang="en-US" sz="900" dirty="0">
                <a:solidFill>
                  <a:schemeClr val="tx1"/>
                </a:solidFill>
              </a:rPr>
              <a:t>　　　（有料</a:t>
            </a:r>
            <a:r>
              <a:rPr kumimoji="1" lang="en-US" altLang="ja-JP" sz="900" dirty="0">
                <a:solidFill>
                  <a:schemeClr val="tx1"/>
                </a:solidFill>
              </a:rPr>
              <a:t>H</a:t>
            </a:r>
            <a:r>
              <a:rPr kumimoji="1" lang="ja-JP" altLang="en-US" sz="900" dirty="0">
                <a:solidFill>
                  <a:schemeClr val="tx1"/>
                </a:solidFill>
              </a:rPr>
              <a:t>は令和</a:t>
            </a:r>
            <a:r>
              <a:rPr kumimoji="1" lang="en-US" altLang="ja-JP" sz="900" dirty="0">
                <a:solidFill>
                  <a:schemeClr val="tx1"/>
                </a:solidFill>
              </a:rPr>
              <a:t>3</a:t>
            </a:r>
            <a:r>
              <a:rPr kumimoji="1" lang="ja-JP" altLang="en-US" sz="900" dirty="0">
                <a:solidFill>
                  <a:schemeClr val="tx1"/>
                </a:solidFill>
              </a:rPr>
              <a:t>年</a:t>
            </a:r>
            <a:r>
              <a:rPr kumimoji="1" lang="en-US" altLang="ja-JP" sz="900" dirty="0">
                <a:solidFill>
                  <a:schemeClr val="tx1"/>
                </a:solidFill>
              </a:rPr>
              <a:t>7</a:t>
            </a:r>
            <a:r>
              <a:rPr kumimoji="1" lang="ja-JP" altLang="en-US" sz="900" dirty="0">
                <a:solidFill>
                  <a:schemeClr val="tx1"/>
                </a:solidFill>
              </a:rPr>
              <a:t>月時点、サ高住は令和</a:t>
            </a:r>
            <a:r>
              <a:rPr kumimoji="1" lang="en-US" altLang="ja-JP" sz="900" dirty="0">
                <a:solidFill>
                  <a:schemeClr val="tx1"/>
                </a:solidFill>
              </a:rPr>
              <a:t>4</a:t>
            </a:r>
            <a:r>
              <a:rPr kumimoji="1" lang="ja-JP" altLang="en-US" sz="900" dirty="0">
                <a:solidFill>
                  <a:schemeClr val="tx1"/>
                </a:solidFill>
              </a:rPr>
              <a:t>年</a:t>
            </a:r>
            <a:r>
              <a:rPr kumimoji="1" lang="en-US" altLang="ja-JP" sz="900" dirty="0">
                <a:solidFill>
                  <a:schemeClr val="tx1"/>
                </a:solidFill>
              </a:rPr>
              <a:t>12</a:t>
            </a:r>
            <a:r>
              <a:rPr kumimoji="1" lang="ja-JP" altLang="en-US" sz="900" dirty="0">
                <a:solidFill>
                  <a:schemeClr val="tx1"/>
                </a:solidFill>
              </a:rPr>
              <a:t>月</a:t>
            </a:r>
            <a:r>
              <a:rPr kumimoji="1" lang="en-US" altLang="ja-JP" sz="900" dirty="0">
                <a:solidFill>
                  <a:schemeClr val="tx1"/>
                </a:solidFill>
              </a:rPr>
              <a:t>9</a:t>
            </a:r>
            <a:r>
              <a:rPr kumimoji="1" lang="ja-JP" altLang="en-US" sz="900" dirty="0">
                <a:solidFill>
                  <a:schemeClr val="tx1"/>
                </a:solidFill>
              </a:rPr>
              <a:t>日時点）</a:t>
            </a:r>
            <a:endParaRPr kumimoji="1" lang="ja-JP" altLang="en-US" sz="900" dirty="0">
              <a:solidFill>
                <a:schemeClr val="tx1"/>
              </a:solidFill>
              <a:latin typeface="游ゴシック" panose="020B0400000000000000" pitchFamily="50" charset="-128"/>
              <a:ea typeface="游ゴシック" panose="020B0400000000000000" pitchFamily="50" charset="-128"/>
            </a:endParaRPr>
          </a:p>
        </p:txBody>
      </p:sp>
      <p:sp>
        <p:nvSpPr>
          <p:cNvPr id="16" name="正方形/長方形 15">
            <a:extLst>
              <a:ext uri="{FF2B5EF4-FFF2-40B4-BE49-F238E27FC236}">
                <a16:creationId xmlns:a16="http://schemas.microsoft.com/office/drawing/2014/main" id="{99D16AB2-4D58-4618-BAA9-2318D65A8276}"/>
              </a:ext>
            </a:extLst>
          </p:cNvPr>
          <p:cNvSpPr/>
          <p:nvPr/>
        </p:nvSpPr>
        <p:spPr>
          <a:xfrm>
            <a:off x="331208" y="1661569"/>
            <a:ext cx="922993" cy="30547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全　国</a:t>
            </a:r>
          </a:p>
        </p:txBody>
      </p:sp>
      <p:sp>
        <p:nvSpPr>
          <p:cNvPr id="20" name="正方形/長方形 19">
            <a:extLst>
              <a:ext uri="{FF2B5EF4-FFF2-40B4-BE49-F238E27FC236}">
                <a16:creationId xmlns:a16="http://schemas.microsoft.com/office/drawing/2014/main" id="{B9818F8F-E1CB-4D6E-B7D9-387A23C66DAF}"/>
              </a:ext>
            </a:extLst>
          </p:cNvPr>
          <p:cNvSpPr/>
          <p:nvPr/>
        </p:nvSpPr>
        <p:spPr>
          <a:xfrm>
            <a:off x="5354516" y="1684710"/>
            <a:ext cx="922993" cy="30547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大阪府</a:t>
            </a:r>
          </a:p>
        </p:txBody>
      </p:sp>
      <p:sp>
        <p:nvSpPr>
          <p:cNvPr id="21" name="テキスト ボックス 20">
            <a:extLst>
              <a:ext uri="{FF2B5EF4-FFF2-40B4-BE49-F238E27FC236}">
                <a16:creationId xmlns:a16="http://schemas.microsoft.com/office/drawing/2014/main" id="{EBF4179A-A7D1-4631-BD22-54753C9D146B}"/>
              </a:ext>
            </a:extLst>
          </p:cNvPr>
          <p:cNvSpPr txBox="1"/>
          <p:nvPr/>
        </p:nvSpPr>
        <p:spPr>
          <a:xfrm>
            <a:off x="393915" y="1025106"/>
            <a:ext cx="8658080" cy="369332"/>
          </a:xfrm>
          <a:prstGeom prst="rect">
            <a:avLst/>
          </a:prstGeom>
          <a:noFill/>
        </p:spPr>
        <p:txBody>
          <a:bodyPr wrap="square" rtlCol="0">
            <a:spAutoFit/>
          </a:bodyPr>
          <a:lstStyle/>
          <a:p>
            <a:r>
              <a:rPr lang="ja-JP" altLang="en-US" b="1" u="sng" kern="100" dirty="0">
                <a:latin typeface="游明朝" panose="02020400000000000000" pitchFamily="18" charset="-128"/>
                <a:ea typeface="Meiryo UI" panose="020B0604030504040204" pitchFamily="50" charset="-128"/>
                <a:cs typeface="Times New Roman" panose="02020603050405020304" pitchFamily="18" charset="0"/>
              </a:rPr>
              <a:t>全国と大きな差はみられないが、大阪府の方が若干高い。</a:t>
            </a:r>
            <a:endParaRPr lang="en-US" altLang="ja-JP" b="1" u="sng" kern="100" dirty="0">
              <a:latin typeface="游明朝" panose="02020400000000000000" pitchFamily="18" charset="-128"/>
              <a:ea typeface="Meiryo UI" panose="020B0604030504040204" pitchFamily="50" charset="-128"/>
              <a:cs typeface="Times New Roman" panose="02020603050405020304" pitchFamily="18" charset="0"/>
            </a:endParaRPr>
          </a:p>
        </p:txBody>
      </p:sp>
      <p:sp>
        <p:nvSpPr>
          <p:cNvPr id="17" name="テキスト ボックス 16">
            <a:extLst>
              <a:ext uri="{FF2B5EF4-FFF2-40B4-BE49-F238E27FC236}">
                <a16:creationId xmlns:a16="http://schemas.microsoft.com/office/drawing/2014/main" id="{CA2558B5-AA30-4450-95F9-22FE9EFD2198}"/>
              </a:ext>
            </a:extLst>
          </p:cNvPr>
          <p:cNvSpPr txBox="1"/>
          <p:nvPr/>
        </p:nvSpPr>
        <p:spPr>
          <a:xfrm>
            <a:off x="5330285" y="3899642"/>
            <a:ext cx="4316070" cy="1092607"/>
          </a:xfrm>
          <a:prstGeom prst="rect">
            <a:avLst/>
          </a:prstGeom>
          <a:noFill/>
        </p:spPr>
        <p:txBody>
          <a:bodyPr wrap="square" rtlCol="0">
            <a:spAutoFit/>
          </a:bodyPr>
          <a:lstStyle/>
          <a:p>
            <a:r>
              <a:rPr lang="en-US" altLang="ja-JP" sz="130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300" kern="100" dirty="0">
                <a:latin typeface="游明朝" panose="02020400000000000000" pitchFamily="18" charset="-128"/>
                <a:ea typeface="Meiryo UI" panose="020B0604030504040204" pitchFamily="50" charset="-128"/>
                <a:cs typeface="Times New Roman" panose="02020603050405020304" pitchFamily="18" charset="0"/>
              </a:rPr>
              <a:t>全国の特定施設と住宅型有料</a:t>
            </a:r>
            <a:r>
              <a:rPr lang="en-US" altLang="ja-JP" sz="1300" kern="100" dirty="0">
                <a:latin typeface="游明朝" panose="02020400000000000000" pitchFamily="18" charset="-128"/>
                <a:ea typeface="Meiryo UI" panose="020B0604030504040204" pitchFamily="50" charset="-128"/>
                <a:cs typeface="Times New Roman" panose="02020603050405020304" pitchFamily="18" charset="0"/>
              </a:rPr>
              <a:t>H</a:t>
            </a:r>
            <a:r>
              <a:rPr lang="ja-JP" altLang="en-US" sz="1300" kern="100" dirty="0">
                <a:latin typeface="游明朝" panose="02020400000000000000" pitchFamily="18" charset="-128"/>
                <a:ea typeface="Meiryo UI" panose="020B0604030504040204" pitchFamily="50" charset="-128"/>
                <a:cs typeface="Times New Roman" panose="02020603050405020304" pitchFamily="18" charset="0"/>
              </a:rPr>
              <a:t>の家賃の平均  </a:t>
            </a:r>
            <a:r>
              <a:rPr lang="en-US" altLang="ja-JP" sz="1300" kern="100" dirty="0">
                <a:latin typeface="游明朝" panose="02020400000000000000" pitchFamily="18" charset="-128"/>
                <a:ea typeface="Meiryo UI" panose="020B0604030504040204" pitchFamily="50" charset="-128"/>
                <a:cs typeface="Times New Roman" panose="02020603050405020304" pitchFamily="18" charset="0"/>
              </a:rPr>
              <a:t>57,697</a:t>
            </a:r>
            <a:r>
              <a:rPr lang="ja-JP" altLang="en-US" sz="1300" kern="100" dirty="0">
                <a:latin typeface="游明朝" panose="02020400000000000000" pitchFamily="18" charset="-128"/>
                <a:ea typeface="Meiryo UI" panose="020B0604030504040204" pitchFamily="50" charset="-128"/>
                <a:cs typeface="Times New Roman" panose="02020603050405020304" pitchFamily="18" charset="0"/>
              </a:rPr>
              <a:t>円</a:t>
            </a:r>
            <a:endParaRPr lang="en-US" altLang="ja-JP" sz="1300" kern="100" dirty="0">
              <a:latin typeface="游明朝" panose="02020400000000000000" pitchFamily="18" charset="-128"/>
              <a:ea typeface="Meiryo UI" panose="020B0604030504040204" pitchFamily="50" charset="-128"/>
              <a:cs typeface="Times New Roman" panose="02020603050405020304" pitchFamily="18" charset="0"/>
            </a:endParaRPr>
          </a:p>
          <a:p>
            <a:r>
              <a:rPr lang="ja-JP" altLang="en-US" sz="1300" kern="100" dirty="0">
                <a:latin typeface="游明朝" panose="02020400000000000000" pitchFamily="18" charset="-128"/>
                <a:ea typeface="Meiryo UI" panose="020B0604030504040204" pitchFamily="50" charset="-128"/>
                <a:cs typeface="Times New Roman" panose="02020603050405020304" pitchFamily="18" charset="0"/>
              </a:rPr>
              <a:t>                                                           食費の平均  </a:t>
            </a:r>
            <a:r>
              <a:rPr lang="en-US" altLang="ja-JP" sz="1300" kern="100" dirty="0">
                <a:latin typeface="游明朝" panose="02020400000000000000" pitchFamily="18" charset="-128"/>
                <a:ea typeface="Meiryo UI" panose="020B0604030504040204" pitchFamily="50" charset="-128"/>
                <a:cs typeface="Times New Roman" panose="02020603050405020304" pitchFamily="18" charset="0"/>
              </a:rPr>
              <a:t>45,885</a:t>
            </a:r>
            <a:r>
              <a:rPr lang="ja-JP" altLang="en-US" sz="1300" kern="100" dirty="0">
                <a:latin typeface="游明朝" panose="02020400000000000000" pitchFamily="18" charset="-128"/>
                <a:ea typeface="Meiryo UI" panose="020B0604030504040204" pitchFamily="50" charset="-128"/>
                <a:cs typeface="Times New Roman" panose="02020603050405020304" pitchFamily="18" charset="0"/>
              </a:rPr>
              <a:t>円</a:t>
            </a:r>
            <a:endParaRPr lang="en-US" altLang="ja-JP" sz="1300" kern="100" dirty="0">
              <a:latin typeface="游明朝" panose="02020400000000000000" pitchFamily="18" charset="-128"/>
              <a:ea typeface="Meiryo UI" panose="020B0604030504040204" pitchFamily="50" charset="-128"/>
              <a:cs typeface="Times New Roman" panose="02020603050405020304" pitchFamily="18" charset="0"/>
            </a:endParaRPr>
          </a:p>
          <a:p>
            <a:r>
              <a:rPr lang="ja-JP" altLang="en-US" sz="1300" kern="100" dirty="0">
                <a:latin typeface="游明朝" panose="02020400000000000000" pitchFamily="18" charset="-128"/>
                <a:ea typeface="Meiryo UI" panose="020B0604030504040204" pitchFamily="50" charset="-128"/>
                <a:cs typeface="Times New Roman" panose="02020603050405020304" pitchFamily="18" charset="0"/>
              </a:rPr>
              <a:t>    大阪府の有料</a:t>
            </a:r>
            <a:r>
              <a:rPr lang="en-US" altLang="ja-JP" sz="1300" kern="100" dirty="0">
                <a:latin typeface="游明朝" panose="02020400000000000000" pitchFamily="18" charset="-128"/>
                <a:ea typeface="Meiryo UI" panose="020B0604030504040204" pitchFamily="50" charset="-128"/>
                <a:cs typeface="Times New Roman" panose="02020603050405020304" pitchFamily="18" charset="0"/>
              </a:rPr>
              <a:t>H</a:t>
            </a:r>
            <a:r>
              <a:rPr lang="ja-JP" altLang="en-US" sz="1300" kern="100" dirty="0">
                <a:latin typeface="游明朝" panose="02020400000000000000" pitchFamily="18" charset="-128"/>
                <a:ea typeface="Meiryo UI" panose="020B0604030504040204" pitchFamily="50" charset="-128"/>
                <a:cs typeface="Times New Roman" panose="02020603050405020304" pitchFamily="18" charset="0"/>
              </a:rPr>
              <a:t>のプラン</a:t>
            </a:r>
            <a:r>
              <a:rPr lang="en-US" altLang="ja-JP" sz="1300" kern="100" dirty="0">
                <a:latin typeface="游明朝" panose="02020400000000000000" pitchFamily="18" charset="-128"/>
                <a:ea typeface="Meiryo UI" panose="020B0604030504040204" pitchFamily="50" charset="-128"/>
                <a:cs typeface="Times New Roman" panose="02020603050405020304" pitchFamily="18" charset="0"/>
              </a:rPr>
              <a:t>1</a:t>
            </a:r>
            <a:r>
              <a:rPr lang="ja-JP" altLang="en-US" sz="1300" kern="100" dirty="0">
                <a:latin typeface="游明朝" panose="02020400000000000000" pitchFamily="18" charset="-128"/>
                <a:ea typeface="Meiryo UI" panose="020B0604030504040204" pitchFamily="50" charset="-128"/>
                <a:cs typeface="Times New Roman" panose="02020603050405020304" pitchFamily="18" charset="0"/>
              </a:rPr>
              <a:t>とプラン</a:t>
            </a:r>
            <a:r>
              <a:rPr lang="en-US" altLang="ja-JP" sz="1300" kern="100" dirty="0">
                <a:latin typeface="游明朝" panose="02020400000000000000" pitchFamily="18" charset="-128"/>
                <a:ea typeface="Meiryo UI" panose="020B0604030504040204" pitchFamily="50" charset="-128"/>
                <a:cs typeface="Times New Roman" panose="02020603050405020304" pitchFamily="18" charset="0"/>
              </a:rPr>
              <a:t>2</a:t>
            </a:r>
            <a:r>
              <a:rPr lang="ja-JP" altLang="en-US" sz="1300" kern="100" dirty="0">
                <a:latin typeface="游明朝" panose="02020400000000000000" pitchFamily="18" charset="-128"/>
                <a:ea typeface="Meiryo UI" panose="020B0604030504040204" pitchFamily="50" charset="-128"/>
                <a:cs typeface="Times New Roman" panose="02020603050405020304" pitchFamily="18" charset="0"/>
              </a:rPr>
              <a:t>の家賃の平均  </a:t>
            </a:r>
            <a:r>
              <a:rPr lang="en-US" altLang="ja-JP" sz="1300" kern="100" dirty="0">
                <a:latin typeface="游明朝" panose="02020400000000000000" pitchFamily="18" charset="-128"/>
                <a:ea typeface="Meiryo UI" panose="020B0604030504040204" pitchFamily="50" charset="-128"/>
                <a:cs typeface="Times New Roman" panose="02020603050405020304" pitchFamily="18" charset="0"/>
              </a:rPr>
              <a:t>60,241</a:t>
            </a:r>
            <a:r>
              <a:rPr lang="ja-JP" altLang="en-US" sz="1300" kern="100" dirty="0">
                <a:latin typeface="游明朝" panose="02020400000000000000" pitchFamily="18" charset="-128"/>
                <a:ea typeface="Meiryo UI" panose="020B0604030504040204" pitchFamily="50" charset="-128"/>
                <a:cs typeface="Times New Roman" panose="02020603050405020304" pitchFamily="18" charset="0"/>
              </a:rPr>
              <a:t>円</a:t>
            </a:r>
            <a:endParaRPr lang="en-US" altLang="ja-JP" sz="1300" kern="100" dirty="0">
              <a:latin typeface="游明朝" panose="02020400000000000000" pitchFamily="18" charset="-128"/>
              <a:ea typeface="Meiryo UI" panose="020B0604030504040204" pitchFamily="50" charset="-128"/>
              <a:cs typeface="Times New Roman" panose="02020603050405020304" pitchFamily="18" charset="0"/>
            </a:endParaRPr>
          </a:p>
          <a:p>
            <a:r>
              <a:rPr lang="en-US" altLang="ja-JP" sz="130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300" kern="100" dirty="0">
                <a:latin typeface="游明朝" panose="02020400000000000000" pitchFamily="18" charset="-128"/>
                <a:ea typeface="Meiryo UI" panose="020B0604030504040204" pitchFamily="50" charset="-128"/>
                <a:cs typeface="Times New Roman" panose="02020603050405020304" pitchFamily="18" charset="0"/>
              </a:rPr>
              <a:t>食費の平均　</a:t>
            </a:r>
            <a:r>
              <a:rPr lang="en-US" altLang="ja-JP" sz="1300" kern="100" dirty="0">
                <a:latin typeface="游明朝" panose="02020400000000000000" pitchFamily="18" charset="-128"/>
                <a:ea typeface="Meiryo UI" panose="020B0604030504040204" pitchFamily="50" charset="-128"/>
                <a:cs typeface="Times New Roman" panose="02020603050405020304" pitchFamily="18" charset="0"/>
              </a:rPr>
              <a:t>47,708</a:t>
            </a:r>
            <a:r>
              <a:rPr lang="ja-JP" altLang="en-US" sz="1300" kern="100" dirty="0">
                <a:latin typeface="游明朝" panose="02020400000000000000" pitchFamily="18" charset="-128"/>
                <a:ea typeface="Meiryo UI" panose="020B0604030504040204" pitchFamily="50" charset="-128"/>
                <a:cs typeface="Times New Roman" panose="02020603050405020304" pitchFamily="18" charset="0"/>
              </a:rPr>
              <a:t>円</a:t>
            </a:r>
            <a:endParaRPr lang="en-US" altLang="ja-JP" sz="1300" kern="100" dirty="0">
              <a:latin typeface="游明朝" panose="02020400000000000000" pitchFamily="18" charset="-128"/>
              <a:ea typeface="Meiryo UI" panose="020B0604030504040204" pitchFamily="50" charset="-128"/>
              <a:cs typeface="Times New Roman" panose="02020603050405020304" pitchFamily="18" charset="0"/>
            </a:endParaRPr>
          </a:p>
          <a:p>
            <a:r>
              <a:rPr lang="en-US" altLang="ja-JP" sz="130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300" kern="100" dirty="0">
                <a:latin typeface="游明朝" panose="02020400000000000000" pitchFamily="18" charset="-128"/>
                <a:ea typeface="Meiryo UI" panose="020B0604030504040204" pitchFamily="50" charset="-128"/>
                <a:cs typeface="Times New Roman" panose="02020603050405020304" pitchFamily="18" charset="0"/>
              </a:rPr>
              <a:t>大阪府のサ高住の最低と最高の家賃の平均　　　</a:t>
            </a:r>
            <a:r>
              <a:rPr lang="en-US" altLang="ja-JP" sz="1300" kern="100" dirty="0">
                <a:latin typeface="游明朝" panose="02020400000000000000" pitchFamily="18" charset="-128"/>
                <a:ea typeface="Meiryo UI" panose="020B0604030504040204" pitchFamily="50" charset="-128"/>
                <a:cs typeface="Times New Roman" panose="02020603050405020304" pitchFamily="18" charset="0"/>
              </a:rPr>
              <a:t>63,589</a:t>
            </a:r>
            <a:r>
              <a:rPr lang="ja-JP" altLang="en-US" sz="1300" kern="100" dirty="0">
                <a:latin typeface="游明朝" panose="02020400000000000000" pitchFamily="18" charset="-128"/>
                <a:ea typeface="Meiryo UI" panose="020B0604030504040204" pitchFamily="50" charset="-128"/>
                <a:cs typeface="Times New Roman" panose="02020603050405020304" pitchFamily="18" charset="0"/>
              </a:rPr>
              <a:t>円</a:t>
            </a:r>
            <a:endParaRPr lang="en-US" altLang="ja-JP" sz="1300" kern="100" dirty="0">
              <a:latin typeface="游明朝" panose="02020400000000000000" pitchFamily="18" charset="-128"/>
              <a:ea typeface="Meiryo UI" panose="020B0604030504040204" pitchFamily="50" charset="-128"/>
              <a:cs typeface="Times New Roman" panose="02020603050405020304" pitchFamily="18" charset="0"/>
            </a:endParaRPr>
          </a:p>
        </p:txBody>
      </p:sp>
      <p:pic>
        <p:nvPicPr>
          <p:cNvPr id="14" name="図 13">
            <a:extLst>
              <a:ext uri="{FF2B5EF4-FFF2-40B4-BE49-F238E27FC236}">
                <a16:creationId xmlns:a16="http://schemas.microsoft.com/office/drawing/2014/main" id="{43F700A3-F570-472A-A224-928A9794FCF9}"/>
              </a:ext>
            </a:extLst>
          </p:cNvPr>
          <p:cNvPicPr>
            <a:picLocks noChangeAspect="1"/>
          </p:cNvPicPr>
          <p:nvPr/>
        </p:nvPicPr>
        <p:blipFill>
          <a:blip r:embed="rId2"/>
          <a:stretch>
            <a:fillRect/>
          </a:stretch>
        </p:blipFill>
        <p:spPr>
          <a:xfrm>
            <a:off x="333308" y="2173301"/>
            <a:ext cx="4838700" cy="3032760"/>
          </a:xfrm>
          <a:prstGeom prst="rect">
            <a:avLst/>
          </a:prstGeom>
        </p:spPr>
      </p:pic>
      <p:sp>
        <p:nvSpPr>
          <p:cNvPr id="67" name="正方形/長方形 66">
            <a:extLst>
              <a:ext uri="{FF2B5EF4-FFF2-40B4-BE49-F238E27FC236}">
                <a16:creationId xmlns:a16="http://schemas.microsoft.com/office/drawing/2014/main" id="{3985313D-4F0D-4C6F-8D53-A3A9F6C59195}"/>
              </a:ext>
            </a:extLst>
          </p:cNvPr>
          <p:cNvSpPr/>
          <p:nvPr/>
        </p:nvSpPr>
        <p:spPr>
          <a:xfrm>
            <a:off x="784859" y="3374073"/>
            <a:ext cx="4136391" cy="16160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正方形/長方形 67">
            <a:extLst>
              <a:ext uri="{FF2B5EF4-FFF2-40B4-BE49-F238E27FC236}">
                <a16:creationId xmlns:a16="http://schemas.microsoft.com/office/drawing/2014/main" id="{FA24063D-897F-4A19-A3A9-3B939F8C0604}"/>
              </a:ext>
            </a:extLst>
          </p:cNvPr>
          <p:cNvSpPr/>
          <p:nvPr/>
        </p:nvSpPr>
        <p:spPr>
          <a:xfrm>
            <a:off x="796911" y="4244842"/>
            <a:ext cx="4124339" cy="16160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9" name="図 68">
            <a:extLst>
              <a:ext uri="{FF2B5EF4-FFF2-40B4-BE49-F238E27FC236}">
                <a16:creationId xmlns:a16="http://schemas.microsoft.com/office/drawing/2014/main" id="{7FC659B2-1DF4-4A13-A993-B369409004B7}"/>
              </a:ext>
            </a:extLst>
          </p:cNvPr>
          <p:cNvPicPr>
            <a:picLocks noChangeAspect="1"/>
          </p:cNvPicPr>
          <p:nvPr/>
        </p:nvPicPr>
        <p:blipFill>
          <a:blip r:embed="rId3"/>
          <a:stretch>
            <a:fillRect/>
          </a:stretch>
        </p:blipFill>
        <p:spPr>
          <a:xfrm>
            <a:off x="5346565" y="2146366"/>
            <a:ext cx="4243184" cy="1444877"/>
          </a:xfrm>
          <a:prstGeom prst="rect">
            <a:avLst/>
          </a:prstGeom>
        </p:spPr>
      </p:pic>
      <p:sp>
        <p:nvSpPr>
          <p:cNvPr id="70" name="正方形/長方形 69">
            <a:extLst>
              <a:ext uri="{FF2B5EF4-FFF2-40B4-BE49-F238E27FC236}">
                <a16:creationId xmlns:a16="http://schemas.microsoft.com/office/drawing/2014/main" id="{30E363A5-F485-4795-BB34-25B8CA500A9E}"/>
              </a:ext>
            </a:extLst>
          </p:cNvPr>
          <p:cNvSpPr/>
          <p:nvPr/>
        </p:nvSpPr>
        <p:spPr>
          <a:xfrm>
            <a:off x="5561012" y="3028950"/>
            <a:ext cx="3692526" cy="4333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05516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1" y="524370"/>
            <a:ext cx="9720264" cy="434981"/>
          </a:xfrm>
          <a:prstGeom prst="rect">
            <a:avLst/>
          </a:prstGeom>
          <a:solidFill>
            <a:schemeClr val="tx2">
              <a:lumMod val="75000"/>
            </a:schemeClr>
          </a:solidFill>
          <a:ln w="381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13812" y="1143001"/>
            <a:ext cx="9492635" cy="5615858"/>
          </a:xfrm>
          <a:prstGeom prst="rect">
            <a:avLst/>
          </a:prstGeom>
          <a:solidFill>
            <a:schemeClr val="accent1">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endParaRPr kumimoji="1" lang="ja-JP" altLang="en-US" b="1" dirty="0">
              <a:solidFill>
                <a:schemeClr val="tx2">
                  <a:lumMod val="75000"/>
                </a:schemeClr>
              </a:solidFill>
            </a:endParaRPr>
          </a:p>
        </p:txBody>
      </p:sp>
      <p:sp>
        <p:nvSpPr>
          <p:cNvPr id="10" name="正方形/長方形 9"/>
          <p:cNvSpPr/>
          <p:nvPr/>
        </p:nvSpPr>
        <p:spPr>
          <a:xfrm>
            <a:off x="0" y="530470"/>
            <a:ext cx="9606448" cy="461665"/>
          </a:xfrm>
          <a:prstGeom prst="rect">
            <a:avLst/>
          </a:prstGeom>
        </p:spPr>
        <p:txBody>
          <a:bodyPr wrap="square">
            <a:spAutoFit/>
          </a:bodyPr>
          <a:lstStyle/>
          <a:p>
            <a:pPr algn="ctr"/>
            <a:r>
              <a:rPr lang="ja-JP" altLang="en-US" sz="2400" b="1" dirty="0">
                <a:solidFill>
                  <a:schemeClr val="bg1"/>
                </a:solidFill>
                <a:latin typeface="+mn-ea"/>
              </a:rPr>
              <a:t>有料</a:t>
            </a:r>
            <a:r>
              <a:rPr lang="en-US" altLang="ja-JP" sz="2400" b="1" dirty="0">
                <a:solidFill>
                  <a:schemeClr val="bg1"/>
                </a:solidFill>
                <a:latin typeface="+mn-ea"/>
              </a:rPr>
              <a:t>H</a:t>
            </a:r>
            <a:r>
              <a:rPr lang="ja-JP" altLang="en-US" sz="2400" b="1" dirty="0">
                <a:solidFill>
                  <a:schemeClr val="bg1"/>
                </a:solidFill>
                <a:latin typeface="+mn-ea"/>
              </a:rPr>
              <a:t>・サ高住の規模</a:t>
            </a:r>
          </a:p>
        </p:txBody>
      </p:sp>
      <p:sp>
        <p:nvSpPr>
          <p:cNvPr id="2" name="スライド番号プレースホルダー 1">
            <a:extLst>
              <a:ext uri="{FF2B5EF4-FFF2-40B4-BE49-F238E27FC236}">
                <a16:creationId xmlns:a16="http://schemas.microsoft.com/office/drawing/2014/main" id="{A124D048-F129-425F-8374-ACE4F27D82A4}"/>
              </a:ext>
            </a:extLst>
          </p:cNvPr>
          <p:cNvSpPr>
            <a:spLocks noGrp="1"/>
          </p:cNvSpPr>
          <p:nvPr>
            <p:ph type="sldNum" sz="quarter" idx="12"/>
          </p:nvPr>
        </p:nvSpPr>
        <p:spPr/>
        <p:txBody>
          <a:bodyPr/>
          <a:lstStyle/>
          <a:p>
            <a:fld id="{66B88687-DE2A-4AF1-9134-FF3DA71A830B}" type="slidenum">
              <a:rPr kumimoji="1" lang="ja-JP" altLang="en-US" smtClean="0"/>
              <a:t>11</a:t>
            </a:fld>
            <a:endParaRPr kumimoji="1" lang="ja-JP" altLang="en-US" dirty="0"/>
          </a:p>
        </p:txBody>
      </p:sp>
      <p:sp>
        <p:nvSpPr>
          <p:cNvPr id="22" name="正方形/長方形 21">
            <a:extLst>
              <a:ext uri="{FF2B5EF4-FFF2-40B4-BE49-F238E27FC236}">
                <a16:creationId xmlns:a16="http://schemas.microsoft.com/office/drawing/2014/main" id="{936EAE02-182C-4596-9B11-08E3B6C233D0}"/>
              </a:ext>
            </a:extLst>
          </p:cNvPr>
          <p:cNvSpPr/>
          <p:nvPr/>
        </p:nvSpPr>
        <p:spPr>
          <a:xfrm>
            <a:off x="6767918" y="2154109"/>
            <a:ext cx="922993" cy="30547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全　国</a:t>
            </a:r>
          </a:p>
        </p:txBody>
      </p:sp>
      <p:sp>
        <p:nvSpPr>
          <p:cNvPr id="26" name="正方形/長方形 25">
            <a:extLst>
              <a:ext uri="{FF2B5EF4-FFF2-40B4-BE49-F238E27FC236}">
                <a16:creationId xmlns:a16="http://schemas.microsoft.com/office/drawing/2014/main" id="{733FCB11-A72F-4F40-9E6B-2BBFCE3CF1B5}"/>
              </a:ext>
            </a:extLst>
          </p:cNvPr>
          <p:cNvSpPr/>
          <p:nvPr/>
        </p:nvSpPr>
        <p:spPr>
          <a:xfrm>
            <a:off x="6639178" y="3328099"/>
            <a:ext cx="2887553" cy="5224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a:solidFill>
                  <a:schemeClr val="tx1"/>
                </a:solidFill>
              </a:rPr>
              <a:t>出典：</a:t>
            </a:r>
            <a:r>
              <a:rPr kumimoji="1" lang="ja-JP" altLang="en-US" sz="800" dirty="0">
                <a:solidFill>
                  <a:schemeClr val="tx1"/>
                </a:solidFill>
                <a:latin typeface="游ゴシック" panose="020B0400000000000000" pitchFamily="50" charset="-128"/>
                <a:ea typeface="游ゴシック" panose="020B0400000000000000" pitchFamily="50" charset="-128"/>
              </a:rPr>
              <a:t>高齢者向け住まいにおける運営形態の多様化に</a:t>
            </a:r>
            <a:endParaRPr kumimoji="1" lang="en-US" altLang="ja-JP" sz="800" dirty="0">
              <a:solidFill>
                <a:schemeClr val="tx1"/>
              </a:solidFill>
              <a:latin typeface="游ゴシック" panose="020B0400000000000000" pitchFamily="50" charset="-128"/>
              <a:ea typeface="游ゴシック" panose="020B0400000000000000" pitchFamily="50" charset="-128"/>
            </a:endParaRPr>
          </a:p>
          <a:p>
            <a:r>
              <a:rPr kumimoji="1" lang="ja-JP" altLang="en-US" sz="800" dirty="0">
                <a:solidFill>
                  <a:schemeClr val="tx1"/>
                </a:solidFill>
                <a:latin typeface="游ゴシック" panose="020B0400000000000000" pitchFamily="50" charset="-128"/>
                <a:ea typeface="游ゴシック" panose="020B0400000000000000" pitchFamily="50" charset="-128"/>
              </a:rPr>
              <a:t>　　　関する実態調査研究</a:t>
            </a:r>
            <a:endParaRPr kumimoji="1" lang="en-US" altLang="ja-JP" sz="800" dirty="0">
              <a:solidFill>
                <a:schemeClr val="tx1"/>
              </a:solidFill>
              <a:latin typeface="游ゴシック" panose="020B0400000000000000" pitchFamily="50" charset="-128"/>
              <a:ea typeface="游ゴシック" panose="020B0400000000000000" pitchFamily="50" charset="-128"/>
            </a:endParaRPr>
          </a:p>
          <a:p>
            <a:r>
              <a:rPr kumimoji="1" lang="ja-JP" altLang="en-US" sz="800" dirty="0">
                <a:solidFill>
                  <a:schemeClr val="tx1"/>
                </a:solidFill>
                <a:latin typeface="游ゴシック" panose="020B0400000000000000" pitchFamily="50" charset="-128"/>
                <a:ea typeface="游ゴシック" panose="020B0400000000000000" pitchFamily="50" charset="-128"/>
              </a:rPr>
              <a:t>　　　（</a:t>
            </a:r>
            <a:r>
              <a:rPr kumimoji="1" lang="en-US" altLang="ja-JP" sz="800" dirty="0">
                <a:solidFill>
                  <a:schemeClr val="tx1"/>
                </a:solidFill>
                <a:latin typeface="游ゴシック" panose="020B0400000000000000" pitchFamily="50" charset="-128"/>
                <a:ea typeface="游ゴシック" panose="020B0400000000000000" pitchFamily="50" charset="-128"/>
              </a:rPr>
              <a:t>P</a:t>
            </a:r>
            <a:r>
              <a:rPr kumimoji="1" lang="ja-JP" altLang="en-US" sz="800" dirty="0">
                <a:solidFill>
                  <a:schemeClr val="tx1"/>
                </a:solidFill>
                <a:latin typeface="游ゴシック" panose="020B0400000000000000" pitchFamily="50" charset="-128"/>
                <a:ea typeface="游ゴシック" panose="020B0400000000000000" pitchFamily="50" charset="-128"/>
              </a:rPr>
              <a:t>ｗＣコンサルティング合同会社令和５年３月）</a:t>
            </a:r>
          </a:p>
        </p:txBody>
      </p:sp>
      <p:sp>
        <p:nvSpPr>
          <p:cNvPr id="27" name="正方形/長方形 26">
            <a:extLst>
              <a:ext uri="{FF2B5EF4-FFF2-40B4-BE49-F238E27FC236}">
                <a16:creationId xmlns:a16="http://schemas.microsoft.com/office/drawing/2014/main" id="{B8F54C8D-A416-4850-A47C-E1EEC3CD880E}"/>
              </a:ext>
            </a:extLst>
          </p:cNvPr>
          <p:cNvSpPr/>
          <p:nvPr/>
        </p:nvSpPr>
        <p:spPr>
          <a:xfrm>
            <a:off x="6767918" y="4183686"/>
            <a:ext cx="922993" cy="30547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大阪府</a:t>
            </a:r>
          </a:p>
        </p:txBody>
      </p:sp>
      <p:sp>
        <p:nvSpPr>
          <p:cNvPr id="31" name="正方形/長方形 30">
            <a:extLst>
              <a:ext uri="{FF2B5EF4-FFF2-40B4-BE49-F238E27FC236}">
                <a16:creationId xmlns:a16="http://schemas.microsoft.com/office/drawing/2014/main" id="{F5991D96-98F3-4A24-8A00-635F6C8EB517}"/>
              </a:ext>
            </a:extLst>
          </p:cNvPr>
          <p:cNvSpPr/>
          <p:nvPr/>
        </p:nvSpPr>
        <p:spPr>
          <a:xfrm>
            <a:off x="6639178" y="5727370"/>
            <a:ext cx="2103466" cy="6001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a:solidFill>
                  <a:schemeClr val="tx1"/>
                </a:solidFill>
              </a:rPr>
              <a:t>出典：大阪府調べ（有料老人ホーム・サービス付き高齢者住宅に関する分析）</a:t>
            </a:r>
          </a:p>
          <a:p>
            <a:r>
              <a:rPr kumimoji="1" lang="ja-JP" altLang="en-US" sz="800" dirty="0">
                <a:solidFill>
                  <a:schemeClr val="tx1"/>
                </a:solidFill>
              </a:rPr>
              <a:t>　　　（有料</a:t>
            </a:r>
            <a:r>
              <a:rPr kumimoji="1" lang="en-US" altLang="ja-JP" sz="800" dirty="0">
                <a:solidFill>
                  <a:schemeClr val="tx1"/>
                </a:solidFill>
              </a:rPr>
              <a:t>H</a:t>
            </a:r>
            <a:r>
              <a:rPr kumimoji="1" lang="ja-JP" altLang="en-US" sz="800" dirty="0">
                <a:solidFill>
                  <a:schemeClr val="tx1"/>
                </a:solidFill>
              </a:rPr>
              <a:t>は令和</a:t>
            </a:r>
            <a:r>
              <a:rPr kumimoji="1" lang="en-US" altLang="ja-JP" sz="800" dirty="0">
                <a:solidFill>
                  <a:schemeClr val="tx1"/>
                </a:solidFill>
              </a:rPr>
              <a:t>3</a:t>
            </a:r>
            <a:r>
              <a:rPr kumimoji="1" lang="ja-JP" altLang="en-US" sz="800" dirty="0">
                <a:solidFill>
                  <a:schemeClr val="tx1"/>
                </a:solidFill>
              </a:rPr>
              <a:t>年</a:t>
            </a:r>
            <a:r>
              <a:rPr kumimoji="1" lang="en-US" altLang="ja-JP" sz="800" dirty="0">
                <a:solidFill>
                  <a:schemeClr val="tx1"/>
                </a:solidFill>
              </a:rPr>
              <a:t>7</a:t>
            </a:r>
            <a:r>
              <a:rPr kumimoji="1" lang="ja-JP" altLang="en-US" sz="800" dirty="0">
                <a:solidFill>
                  <a:schemeClr val="tx1"/>
                </a:solidFill>
              </a:rPr>
              <a:t>月時点、サ高住は令和</a:t>
            </a:r>
            <a:r>
              <a:rPr kumimoji="1" lang="en-US" altLang="ja-JP" sz="800" dirty="0">
                <a:solidFill>
                  <a:schemeClr val="tx1"/>
                </a:solidFill>
              </a:rPr>
              <a:t>4</a:t>
            </a:r>
            <a:r>
              <a:rPr kumimoji="1" lang="ja-JP" altLang="en-US" sz="800" dirty="0">
                <a:solidFill>
                  <a:schemeClr val="tx1"/>
                </a:solidFill>
              </a:rPr>
              <a:t>年</a:t>
            </a:r>
            <a:r>
              <a:rPr kumimoji="1" lang="en-US" altLang="ja-JP" sz="800" dirty="0">
                <a:solidFill>
                  <a:schemeClr val="tx1"/>
                </a:solidFill>
              </a:rPr>
              <a:t>12</a:t>
            </a:r>
            <a:r>
              <a:rPr kumimoji="1" lang="ja-JP" altLang="en-US" sz="800" dirty="0">
                <a:solidFill>
                  <a:schemeClr val="tx1"/>
                </a:solidFill>
              </a:rPr>
              <a:t>月</a:t>
            </a:r>
            <a:r>
              <a:rPr kumimoji="1" lang="en-US" altLang="ja-JP" sz="800" dirty="0">
                <a:solidFill>
                  <a:schemeClr val="tx1"/>
                </a:solidFill>
              </a:rPr>
              <a:t>9</a:t>
            </a:r>
            <a:r>
              <a:rPr kumimoji="1" lang="ja-JP" altLang="en-US" sz="800" dirty="0">
                <a:solidFill>
                  <a:schemeClr val="tx1"/>
                </a:solidFill>
              </a:rPr>
              <a:t>日時点）</a:t>
            </a:r>
          </a:p>
        </p:txBody>
      </p:sp>
      <p:sp>
        <p:nvSpPr>
          <p:cNvPr id="33" name="テキスト ボックス 32">
            <a:extLst>
              <a:ext uri="{FF2B5EF4-FFF2-40B4-BE49-F238E27FC236}">
                <a16:creationId xmlns:a16="http://schemas.microsoft.com/office/drawing/2014/main" id="{6A14E5C6-861B-4978-B371-5DB280DC868C}"/>
              </a:ext>
            </a:extLst>
          </p:cNvPr>
          <p:cNvSpPr txBox="1"/>
          <p:nvPr/>
        </p:nvSpPr>
        <p:spPr>
          <a:xfrm>
            <a:off x="165046" y="1213185"/>
            <a:ext cx="9216080" cy="1200329"/>
          </a:xfrm>
          <a:prstGeom prst="rect">
            <a:avLst/>
          </a:prstGeom>
          <a:noFill/>
        </p:spPr>
        <p:txBody>
          <a:bodyPr wrap="square" rtlCol="0">
            <a:spAutoFit/>
          </a:bodyPr>
          <a:lstStyle>
            <a:defPPr>
              <a:defRPr lang="en-US"/>
            </a:defPPr>
            <a:lvl1pPr>
              <a:defRPr kumimoji="1" sz="1200"/>
            </a:lvl1pPr>
          </a:lstStyle>
          <a:p>
            <a:r>
              <a:rPr lang="ja-JP" altLang="en-US" sz="1800" b="1" u="sng" kern="100" dirty="0">
                <a:latin typeface="游明朝" panose="02020400000000000000" pitchFamily="18" charset="-128"/>
                <a:ea typeface="Meiryo UI" panose="020B0604030504040204" pitchFamily="50" charset="-128"/>
                <a:cs typeface="Times New Roman" panose="02020603050405020304" pitchFamily="18" charset="0"/>
              </a:rPr>
              <a:t>・全国では、住宅型有料</a:t>
            </a:r>
            <a:r>
              <a:rPr lang="en-US" altLang="ja-JP" sz="1800" b="1" u="sng" kern="100" dirty="0">
                <a:latin typeface="游明朝" panose="02020400000000000000" pitchFamily="18" charset="-128"/>
                <a:ea typeface="Meiryo UI" panose="020B0604030504040204" pitchFamily="50" charset="-128"/>
                <a:cs typeface="Times New Roman" panose="02020603050405020304" pitchFamily="18" charset="0"/>
              </a:rPr>
              <a:t>H</a:t>
            </a:r>
            <a:r>
              <a:rPr lang="ja-JP" altLang="en-US" sz="1800" b="1" u="sng" kern="100" dirty="0">
                <a:latin typeface="游明朝" panose="02020400000000000000" pitchFamily="18" charset="-128"/>
                <a:ea typeface="Meiryo UI" panose="020B0604030504040204" pitchFamily="50" charset="-128"/>
                <a:cs typeface="Times New Roman" panose="02020603050405020304" pitchFamily="18" charset="0"/>
              </a:rPr>
              <a:t>では</a:t>
            </a:r>
            <a:r>
              <a:rPr lang="en-US" altLang="ja-JP" sz="1800" b="1" u="sng" kern="100" dirty="0">
                <a:latin typeface="游明朝" panose="02020400000000000000" pitchFamily="18" charset="-128"/>
                <a:ea typeface="Meiryo UI" panose="020B0604030504040204" pitchFamily="50" charset="-128"/>
                <a:cs typeface="Times New Roman" panose="02020603050405020304" pitchFamily="18" charset="0"/>
              </a:rPr>
              <a:t>30</a:t>
            </a:r>
            <a:r>
              <a:rPr lang="ja-JP" altLang="en-US" sz="1800" b="1" u="sng" kern="100" dirty="0">
                <a:latin typeface="游明朝" panose="02020400000000000000" pitchFamily="18" charset="-128"/>
                <a:ea typeface="Meiryo UI" panose="020B0604030504040204" pitchFamily="50" charset="-128"/>
                <a:cs typeface="Times New Roman" panose="02020603050405020304" pitchFamily="18" charset="0"/>
              </a:rPr>
              <a:t>室以上が「</a:t>
            </a:r>
            <a:r>
              <a:rPr lang="en-US" altLang="ja-JP" sz="1800" b="1" u="sng" kern="100" dirty="0">
                <a:latin typeface="游明朝" panose="02020400000000000000" pitchFamily="18" charset="-128"/>
                <a:ea typeface="Meiryo UI" panose="020B0604030504040204" pitchFamily="50" charset="-128"/>
                <a:cs typeface="Times New Roman" panose="02020603050405020304" pitchFamily="18" charset="0"/>
              </a:rPr>
              <a:t>35.5</a:t>
            </a:r>
            <a:r>
              <a:rPr lang="ja-JP" altLang="en-US" sz="1800" b="1" u="sng" kern="100" dirty="0">
                <a:latin typeface="游明朝" panose="02020400000000000000" pitchFamily="18" charset="-128"/>
                <a:ea typeface="Meiryo UI" panose="020B0604030504040204" pitchFamily="50" charset="-128"/>
                <a:cs typeface="Times New Roman" panose="02020603050405020304" pitchFamily="18" charset="0"/>
              </a:rPr>
              <a:t>％」、サ高住では</a:t>
            </a:r>
            <a:r>
              <a:rPr lang="en-US" altLang="ja-JP" sz="1800" b="1" u="sng" kern="100" dirty="0">
                <a:latin typeface="游明朝" panose="02020400000000000000" pitchFamily="18" charset="-128"/>
                <a:ea typeface="Meiryo UI" panose="020B0604030504040204" pitchFamily="50" charset="-128"/>
                <a:cs typeface="Times New Roman" panose="02020603050405020304" pitchFamily="18" charset="0"/>
              </a:rPr>
              <a:t>30</a:t>
            </a:r>
            <a:r>
              <a:rPr lang="ja-JP" altLang="en-US" sz="1800" b="1" u="sng" kern="100" dirty="0">
                <a:latin typeface="游明朝" panose="02020400000000000000" pitchFamily="18" charset="-128"/>
                <a:ea typeface="Meiryo UI" panose="020B0604030504040204" pitchFamily="50" charset="-128"/>
                <a:cs typeface="Times New Roman" panose="02020603050405020304" pitchFamily="18" charset="0"/>
              </a:rPr>
              <a:t>室以上が「</a:t>
            </a:r>
            <a:r>
              <a:rPr lang="en-US" altLang="ja-JP" sz="1800" b="1" u="sng" kern="100" dirty="0">
                <a:latin typeface="游明朝" panose="02020400000000000000" pitchFamily="18" charset="-128"/>
                <a:ea typeface="Meiryo UI" panose="020B0604030504040204" pitchFamily="50" charset="-128"/>
                <a:cs typeface="Times New Roman" panose="02020603050405020304" pitchFamily="18" charset="0"/>
              </a:rPr>
              <a:t>53.0</a:t>
            </a:r>
            <a:r>
              <a:rPr lang="ja-JP" altLang="en-US" sz="1800" b="1" u="sng" kern="100" dirty="0">
                <a:latin typeface="游明朝" panose="02020400000000000000" pitchFamily="18" charset="-128"/>
                <a:ea typeface="Meiryo UI" panose="020B0604030504040204" pitchFamily="50" charset="-128"/>
                <a:cs typeface="Times New Roman" panose="02020603050405020304" pitchFamily="18" charset="0"/>
              </a:rPr>
              <a:t>％」</a:t>
            </a:r>
            <a:endParaRPr lang="en-US" altLang="ja-JP" sz="1800" b="1" u="sng" kern="100" dirty="0">
              <a:latin typeface="游明朝" panose="02020400000000000000" pitchFamily="18" charset="-128"/>
              <a:ea typeface="Meiryo UI" panose="020B0604030504040204" pitchFamily="50" charset="-128"/>
              <a:cs typeface="Times New Roman" panose="02020603050405020304" pitchFamily="18" charset="0"/>
            </a:endParaRPr>
          </a:p>
          <a:p>
            <a:r>
              <a:rPr lang="ja-JP" altLang="en-US" sz="1800" b="1" u="sng" kern="100" dirty="0">
                <a:latin typeface="游明朝" panose="02020400000000000000" pitchFamily="18" charset="-128"/>
                <a:ea typeface="Meiryo UI" panose="020B0604030504040204" pitchFamily="50" charset="-128"/>
                <a:cs typeface="Times New Roman" panose="02020603050405020304" pitchFamily="18" charset="0"/>
              </a:rPr>
              <a:t>・大阪府では、有料</a:t>
            </a:r>
            <a:r>
              <a:rPr lang="en-US" altLang="ja-JP" sz="1800" b="1" u="sng" kern="100" dirty="0">
                <a:latin typeface="游明朝" panose="02020400000000000000" pitchFamily="18" charset="-128"/>
                <a:ea typeface="Meiryo UI" panose="020B0604030504040204" pitchFamily="50" charset="-128"/>
                <a:cs typeface="Times New Roman" panose="02020603050405020304" pitchFamily="18" charset="0"/>
              </a:rPr>
              <a:t>H</a:t>
            </a:r>
            <a:r>
              <a:rPr lang="ja-JP" altLang="en-US" sz="1800" b="1" u="sng" kern="100" dirty="0">
                <a:latin typeface="游明朝" panose="02020400000000000000" pitchFamily="18" charset="-128"/>
                <a:ea typeface="Meiryo UI" panose="020B0604030504040204" pitchFamily="50" charset="-128"/>
                <a:cs typeface="Times New Roman" panose="02020603050405020304" pitchFamily="18" charset="0"/>
              </a:rPr>
              <a:t>で</a:t>
            </a:r>
            <a:r>
              <a:rPr lang="en-US" altLang="ja-JP" sz="1800" b="1" u="sng" kern="100" dirty="0">
                <a:latin typeface="游明朝" panose="02020400000000000000" pitchFamily="18" charset="-128"/>
                <a:ea typeface="Meiryo UI" panose="020B0604030504040204" pitchFamily="50" charset="-128"/>
                <a:cs typeface="Times New Roman" panose="02020603050405020304" pitchFamily="18" charset="0"/>
              </a:rPr>
              <a:t>30</a:t>
            </a:r>
            <a:r>
              <a:rPr lang="ja-JP" altLang="en-US" sz="1800" b="1" u="sng" kern="100" dirty="0">
                <a:latin typeface="游明朝" panose="02020400000000000000" pitchFamily="18" charset="-128"/>
                <a:ea typeface="Meiryo UI" panose="020B0604030504040204" pitchFamily="50" charset="-128"/>
                <a:cs typeface="Times New Roman" panose="02020603050405020304" pitchFamily="18" charset="0"/>
              </a:rPr>
              <a:t>室以上が「</a:t>
            </a:r>
            <a:r>
              <a:rPr lang="en-US" altLang="ja-JP" sz="1800" b="1" u="sng" kern="100" dirty="0">
                <a:latin typeface="游明朝" panose="02020400000000000000" pitchFamily="18" charset="-128"/>
                <a:ea typeface="Meiryo UI" panose="020B0604030504040204" pitchFamily="50" charset="-128"/>
                <a:cs typeface="Times New Roman" panose="02020603050405020304" pitchFamily="18" charset="0"/>
              </a:rPr>
              <a:t>66.7</a:t>
            </a:r>
            <a:r>
              <a:rPr lang="ja-JP" altLang="en-US" sz="1800" b="1" u="sng" kern="100" dirty="0">
                <a:latin typeface="游明朝" panose="02020400000000000000" pitchFamily="18" charset="-128"/>
                <a:ea typeface="Meiryo UI" panose="020B0604030504040204" pitchFamily="50" charset="-128"/>
                <a:cs typeface="Times New Roman" panose="02020603050405020304" pitchFamily="18" charset="0"/>
              </a:rPr>
              <a:t>％」、サ高住は</a:t>
            </a:r>
            <a:r>
              <a:rPr lang="en-US" altLang="ja-JP" sz="1800" b="1" u="sng" kern="100" dirty="0">
                <a:latin typeface="游明朝" panose="02020400000000000000" pitchFamily="18" charset="-128"/>
                <a:ea typeface="Meiryo UI" panose="020B0604030504040204" pitchFamily="50" charset="-128"/>
                <a:cs typeface="Times New Roman" panose="02020603050405020304" pitchFamily="18" charset="0"/>
              </a:rPr>
              <a:t>30</a:t>
            </a:r>
            <a:r>
              <a:rPr lang="ja-JP" altLang="en-US" sz="1800" b="1" u="sng" kern="100" dirty="0">
                <a:latin typeface="游明朝" panose="02020400000000000000" pitchFamily="18" charset="-128"/>
                <a:ea typeface="Meiryo UI" panose="020B0604030504040204" pitchFamily="50" charset="-128"/>
                <a:cs typeface="Times New Roman" panose="02020603050405020304" pitchFamily="18" charset="0"/>
              </a:rPr>
              <a:t>室以上が「</a:t>
            </a:r>
            <a:r>
              <a:rPr lang="en-US" altLang="ja-JP" sz="1800" b="1" u="sng" kern="100" dirty="0">
                <a:latin typeface="游明朝" panose="02020400000000000000" pitchFamily="18" charset="-128"/>
                <a:ea typeface="Meiryo UI" panose="020B0604030504040204" pitchFamily="50" charset="-128"/>
                <a:cs typeface="Times New Roman" panose="02020603050405020304" pitchFamily="18" charset="0"/>
              </a:rPr>
              <a:t>69.2</a:t>
            </a:r>
            <a:r>
              <a:rPr lang="ja-JP" altLang="en-US" sz="1800" b="1" u="sng" kern="100" dirty="0">
                <a:latin typeface="游明朝" panose="02020400000000000000" pitchFamily="18" charset="-128"/>
                <a:ea typeface="Meiryo UI" panose="020B0604030504040204" pitchFamily="50" charset="-128"/>
                <a:cs typeface="Times New Roman" panose="02020603050405020304" pitchFamily="18" charset="0"/>
              </a:rPr>
              <a:t>％」と全国に比べて規模（居室数）が大きい。</a:t>
            </a:r>
          </a:p>
          <a:p>
            <a:endParaRPr lang="en-US" altLang="ja-JP" sz="1800" b="1" u="sng" kern="100" dirty="0">
              <a:latin typeface="游明朝" panose="02020400000000000000" pitchFamily="18" charset="-128"/>
              <a:ea typeface="Meiryo UI" panose="020B0604030504040204" pitchFamily="50" charset="-128"/>
              <a:cs typeface="Times New Roman" panose="02020603050405020304" pitchFamily="18" charset="0"/>
            </a:endParaRPr>
          </a:p>
        </p:txBody>
      </p:sp>
      <p:pic>
        <p:nvPicPr>
          <p:cNvPr id="3" name="図 2">
            <a:extLst>
              <a:ext uri="{FF2B5EF4-FFF2-40B4-BE49-F238E27FC236}">
                <a16:creationId xmlns:a16="http://schemas.microsoft.com/office/drawing/2014/main" id="{FACFAA9F-933E-4BFE-BA62-673DB8D96A22}"/>
              </a:ext>
            </a:extLst>
          </p:cNvPr>
          <p:cNvPicPr>
            <a:picLocks noChangeAspect="1"/>
          </p:cNvPicPr>
          <p:nvPr/>
        </p:nvPicPr>
        <p:blipFill>
          <a:blip r:embed="rId2"/>
          <a:stretch>
            <a:fillRect/>
          </a:stretch>
        </p:blipFill>
        <p:spPr>
          <a:xfrm>
            <a:off x="239390" y="2190723"/>
            <a:ext cx="6279424" cy="1920406"/>
          </a:xfrm>
          <a:prstGeom prst="rect">
            <a:avLst/>
          </a:prstGeom>
        </p:spPr>
      </p:pic>
      <p:sp>
        <p:nvSpPr>
          <p:cNvPr id="15" name="吹き出し: 四角形 14">
            <a:extLst>
              <a:ext uri="{FF2B5EF4-FFF2-40B4-BE49-F238E27FC236}">
                <a16:creationId xmlns:a16="http://schemas.microsoft.com/office/drawing/2014/main" id="{E2024BAD-6869-4557-9BF5-FA8C472D5542}"/>
              </a:ext>
            </a:extLst>
          </p:cNvPr>
          <p:cNvSpPr/>
          <p:nvPr/>
        </p:nvSpPr>
        <p:spPr>
          <a:xfrm>
            <a:off x="4995899" y="1824188"/>
            <a:ext cx="1069622" cy="296674"/>
          </a:xfrm>
          <a:prstGeom prst="wedgeRectCallout">
            <a:avLst>
              <a:gd name="adj1" fmla="val -74242"/>
              <a:gd name="adj2" fmla="val 2988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35.5%</a:t>
            </a:r>
          </a:p>
        </p:txBody>
      </p:sp>
      <p:pic>
        <p:nvPicPr>
          <p:cNvPr id="4" name="図 3">
            <a:extLst>
              <a:ext uri="{FF2B5EF4-FFF2-40B4-BE49-F238E27FC236}">
                <a16:creationId xmlns:a16="http://schemas.microsoft.com/office/drawing/2014/main" id="{DDDA7470-B445-4C22-BFD9-2A4E46506B91}"/>
              </a:ext>
            </a:extLst>
          </p:cNvPr>
          <p:cNvPicPr>
            <a:picLocks noChangeAspect="1"/>
          </p:cNvPicPr>
          <p:nvPr/>
        </p:nvPicPr>
        <p:blipFill>
          <a:blip r:embed="rId3"/>
          <a:stretch>
            <a:fillRect/>
          </a:stretch>
        </p:blipFill>
        <p:spPr>
          <a:xfrm>
            <a:off x="256485" y="4237347"/>
            <a:ext cx="6261135" cy="2261812"/>
          </a:xfrm>
          <a:prstGeom prst="rect">
            <a:avLst/>
          </a:prstGeom>
        </p:spPr>
      </p:pic>
      <p:sp>
        <p:nvSpPr>
          <p:cNvPr id="18" name="吹き出し: 四角形 17">
            <a:extLst>
              <a:ext uri="{FF2B5EF4-FFF2-40B4-BE49-F238E27FC236}">
                <a16:creationId xmlns:a16="http://schemas.microsoft.com/office/drawing/2014/main" id="{7D362273-BEC7-4EF1-91A6-E7D0D4DED587}"/>
              </a:ext>
            </a:extLst>
          </p:cNvPr>
          <p:cNvSpPr/>
          <p:nvPr/>
        </p:nvSpPr>
        <p:spPr>
          <a:xfrm>
            <a:off x="2788920" y="4081787"/>
            <a:ext cx="1057728" cy="296674"/>
          </a:xfrm>
          <a:prstGeom prst="wedgeRectCallout">
            <a:avLst>
              <a:gd name="adj1" fmla="val 66450"/>
              <a:gd name="adj2" fmla="val -25085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53.0%</a:t>
            </a:r>
          </a:p>
        </p:txBody>
      </p:sp>
      <p:sp>
        <p:nvSpPr>
          <p:cNvPr id="16" name="正方形/長方形 15">
            <a:extLst>
              <a:ext uri="{FF2B5EF4-FFF2-40B4-BE49-F238E27FC236}">
                <a16:creationId xmlns:a16="http://schemas.microsoft.com/office/drawing/2014/main" id="{99E20969-43DF-460D-ABB5-1816B8D1AE51}"/>
              </a:ext>
            </a:extLst>
          </p:cNvPr>
          <p:cNvSpPr/>
          <p:nvPr/>
        </p:nvSpPr>
        <p:spPr>
          <a:xfrm>
            <a:off x="2591799" y="4457701"/>
            <a:ext cx="3473721" cy="48768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a:p>
        </p:txBody>
      </p:sp>
      <p:sp>
        <p:nvSpPr>
          <p:cNvPr id="17" name="正方形/長方形 16">
            <a:extLst>
              <a:ext uri="{FF2B5EF4-FFF2-40B4-BE49-F238E27FC236}">
                <a16:creationId xmlns:a16="http://schemas.microsoft.com/office/drawing/2014/main" id="{0B4438EA-4825-48CF-8F72-7A5BC3C6098C}"/>
              </a:ext>
            </a:extLst>
          </p:cNvPr>
          <p:cNvSpPr/>
          <p:nvPr/>
        </p:nvSpPr>
        <p:spPr>
          <a:xfrm>
            <a:off x="2655107" y="5118760"/>
            <a:ext cx="3473722" cy="48768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a:p>
        </p:txBody>
      </p:sp>
      <p:sp>
        <p:nvSpPr>
          <p:cNvPr id="20" name="吹き出し: 四角形 19">
            <a:extLst>
              <a:ext uri="{FF2B5EF4-FFF2-40B4-BE49-F238E27FC236}">
                <a16:creationId xmlns:a16="http://schemas.microsoft.com/office/drawing/2014/main" id="{376260C4-873C-4C4B-9DAD-803D4B46AA06}"/>
              </a:ext>
            </a:extLst>
          </p:cNvPr>
          <p:cNvSpPr/>
          <p:nvPr/>
        </p:nvSpPr>
        <p:spPr>
          <a:xfrm>
            <a:off x="4937289" y="4024511"/>
            <a:ext cx="1057728" cy="296674"/>
          </a:xfrm>
          <a:prstGeom prst="wedgeRectCallout">
            <a:avLst>
              <a:gd name="adj1" fmla="val -74881"/>
              <a:gd name="adj2" fmla="val 10359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66.7%</a:t>
            </a:r>
          </a:p>
        </p:txBody>
      </p:sp>
    </p:spTree>
    <p:extLst>
      <p:ext uri="{BB962C8B-B14F-4D97-AF65-F5344CB8AC3E}">
        <p14:creationId xmlns:p14="http://schemas.microsoft.com/office/powerpoint/2010/main" val="3716560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1" y="524370"/>
            <a:ext cx="9720263" cy="434981"/>
          </a:xfrm>
          <a:prstGeom prst="rect">
            <a:avLst/>
          </a:prstGeom>
          <a:solidFill>
            <a:schemeClr val="tx2">
              <a:lumMod val="75000"/>
            </a:schemeClr>
          </a:solidFill>
          <a:ln w="381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13812" y="1994087"/>
            <a:ext cx="9492635" cy="4772520"/>
          </a:xfrm>
          <a:prstGeom prst="rect">
            <a:avLst/>
          </a:prstGeom>
          <a:solidFill>
            <a:schemeClr val="accent1">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endParaRPr kumimoji="1" lang="ja-JP" altLang="en-US" b="1" dirty="0">
              <a:solidFill>
                <a:schemeClr val="tx2">
                  <a:lumMod val="75000"/>
                </a:schemeClr>
              </a:solidFill>
            </a:endParaRPr>
          </a:p>
        </p:txBody>
      </p:sp>
      <p:sp>
        <p:nvSpPr>
          <p:cNvPr id="10" name="正方形/長方形 9"/>
          <p:cNvSpPr/>
          <p:nvPr/>
        </p:nvSpPr>
        <p:spPr>
          <a:xfrm>
            <a:off x="0" y="530470"/>
            <a:ext cx="9720263" cy="461665"/>
          </a:xfrm>
          <a:prstGeom prst="rect">
            <a:avLst/>
          </a:prstGeom>
        </p:spPr>
        <p:txBody>
          <a:bodyPr wrap="square">
            <a:spAutoFit/>
          </a:bodyPr>
          <a:lstStyle/>
          <a:p>
            <a:pPr algn="ctr"/>
            <a:r>
              <a:rPr lang="ja-JP" altLang="en-US" sz="2400" b="1" dirty="0">
                <a:solidFill>
                  <a:schemeClr val="bg1"/>
                </a:solidFill>
                <a:latin typeface="+mn-ea"/>
              </a:rPr>
              <a:t>有料</a:t>
            </a:r>
            <a:r>
              <a:rPr lang="en-US" altLang="ja-JP" sz="2400" b="1" dirty="0">
                <a:solidFill>
                  <a:schemeClr val="bg1"/>
                </a:solidFill>
                <a:latin typeface="+mn-ea"/>
              </a:rPr>
              <a:t>H</a:t>
            </a:r>
            <a:r>
              <a:rPr lang="ja-JP" altLang="en-US" sz="2400" b="1" dirty="0">
                <a:solidFill>
                  <a:schemeClr val="bg1"/>
                </a:solidFill>
                <a:latin typeface="+mn-ea"/>
              </a:rPr>
              <a:t>・サ高住の事業者の法人等種別</a:t>
            </a:r>
          </a:p>
        </p:txBody>
      </p:sp>
      <p:sp>
        <p:nvSpPr>
          <p:cNvPr id="12" name="正方形/長方形 11">
            <a:extLst>
              <a:ext uri="{FF2B5EF4-FFF2-40B4-BE49-F238E27FC236}">
                <a16:creationId xmlns:a16="http://schemas.microsoft.com/office/drawing/2014/main" id="{090D3B27-8CBA-4773-8BFE-204FF8F06F6A}"/>
              </a:ext>
            </a:extLst>
          </p:cNvPr>
          <p:cNvSpPr/>
          <p:nvPr/>
        </p:nvSpPr>
        <p:spPr>
          <a:xfrm>
            <a:off x="4943307" y="5907347"/>
            <a:ext cx="3843257" cy="6001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a:solidFill>
                  <a:schemeClr val="tx1"/>
                </a:solidFill>
              </a:rPr>
              <a:t>出典：大阪府調べ（有料老人ホーム・サービス付き高齢者住宅に関する分析）</a:t>
            </a:r>
          </a:p>
          <a:p>
            <a:r>
              <a:rPr kumimoji="1" lang="ja-JP" altLang="en-US" sz="800" dirty="0">
                <a:solidFill>
                  <a:schemeClr val="tx1"/>
                </a:solidFill>
              </a:rPr>
              <a:t>　　　（有料</a:t>
            </a:r>
            <a:r>
              <a:rPr kumimoji="1" lang="en-US" altLang="ja-JP" sz="800" dirty="0">
                <a:solidFill>
                  <a:schemeClr val="tx1"/>
                </a:solidFill>
              </a:rPr>
              <a:t>H</a:t>
            </a:r>
            <a:r>
              <a:rPr kumimoji="1" lang="ja-JP" altLang="en-US" sz="800" dirty="0">
                <a:solidFill>
                  <a:schemeClr val="tx1"/>
                </a:solidFill>
              </a:rPr>
              <a:t>は令和</a:t>
            </a:r>
            <a:r>
              <a:rPr kumimoji="1" lang="en-US" altLang="ja-JP" sz="800" dirty="0">
                <a:solidFill>
                  <a:schemeClr val="tx1"/>
                </a:solidFill>
              </a:rPr>
              <a:t>3</a:t>
            </a:r>
            <a:r>
              <a:rPr kumimoji="1" lang="ja-JP" altLang="en-US" sz="800" dirty="0">
                <a:solidFill>
                  <a:schemeClr val="tx1"/>
                </a:solidFill>
              </a:rPr>
              <a:t>年</a:t>
            </a:r>
            <a:r>
              <a:rPr kumimoji="1" lang="en-US" altLang="ja-JP" sz="800" dirty="0">
                <a:solidFill>
                  <a:schemeClr val="tx1"/>
                </a:solidFill>
              </a:rPr>
              <a:t>7</a:t>
            </a:r>
            <a:r>
              <a:rPr kumimoji="1" lang="ja-JP" altLang="en-US" sz="800" dirty="0">
                <a:solidFill>
                  <a:schemeClr val="tx1"/>
                </a:solidFill>
              </a:rPr>
              <a:t>月時点、サ高住は令和</a:t>
            </a:r>
            <a:r>
              <a:rPr kumimoji="1" lang="en-US" altLang="ja-JP" sz="800" dirty="0">
                <a:solidFill>
                  <a:schemeClr val="tx1"/>
                </a:solidFill>
              </a:rPr>
              <a:t>4</a:t>
            </a:r>
            <a:r>
              <a:rPr kumimoji="1" lang="ja-JP" altLang="en-US" sz="800" dirty="0">
                <a:solidFill>
                  <a:schemeClr val="tx1"/>
                </a:solidFill>
              </a:rPr>
              <a:t>年</a:t>
            </a:r>
            <a:r>
              <a:rPr kumimoji="1" lang="en-US" altLang="ja-JP" sz="800" dirty="0">
                <a:solidFill>
                  <a:schemeClr val="tx1"/>
                </a:solidFill>
              </a:rPr>
              <a:t>12</a:t>
            </a:r>
            <a:r>
              <a:rPr kumimoji="1" lang="ja-JP" altLang="en-US" sz="800" dirty="0">
                <a:solidFill>
                  <a:schemeClr val="tx1"/>
                </a:solidFill>
              </a:rPr>
              <a:t>月</a:t>
            </a:r>
            <a:r>
              <a:rPr kumimoji="1" lang="en-US" altLang="ja-JP" sz="800" dirty="0">
                <a:solidFill>
                  <a:schemeClr val="tx1"/>
                </a:solidFill>
              </a:rPr>
              <a:t>9</a:t>
            </a:r>
            <a:r>
              <a:rPr kumimoji="1" lang="ja-JP" altLang="en-US" sz="800" dirty="0">
                <a:solidFill>
                  <a:schemeClr val="tx1"/>
                </a:solidFill>
              </a:rPr>
              <a:t>日時点）</a:t>
            </a:r>
          </a:p>
        </p:txBody>
      </p:sp>
      <p:sp>
        <p:nvSpPr>
          <p:cNvPr id="13" name="正方形/長方形 12">
            <a:extLst>
              <a:ext uri="{FF2B5EF4-FFF2-40B4-BE49-F238E27FC236}">
                <a16:creationId xmlns:a16="http://schemas.microsoft.com/office/drawing/2014/main" id="{68EBF264-47EA-46C0-A4B1-A8FA9A8CF0AC}"/>
              </a:ext>
            </a:extLst>
          </p:cNvPr>
          <p:cNvSpPr/>
          <p:nvPr/>
        </p:nvSpPr>
        <p:spPr>
          <a:xfrm>
            <a:off x="6408368" y="2140603"/>
            <a:ext cx="1063652" cy="30547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全　国</a:t>
            </a:r>
          </a:p>
        </p:txBody>
      </p:sp>
      <p:sp>
        <p:nvSpPr>
          <p:cNvPr id="2" name="スライド番号プレースホルダー 1">
            <a:extLst>
              <a:ext uri="{FF2B5EF4-FFF2-40B4-BE49-F238E27FC236}">
                <a16:creationId xmlns:a16="http://schemas.microsoft.com/office/drawing/2014/main" id="{A124D048-F129-425F-8374-ACE4F27D82A4}"/>
              </a:ext>
            </a:extLst>
          </p:cNvPr>
          <p:cNvSpPr>
            <a:spLocks noGrp="1"/>
          </p:cNvSpPr>
          <p:nvPr>
            <p:ph type="sldNum" sz="quarter" idx="12"/>
          </p:nvPr>
        </p:nvSpPr>
        <p:spPr/>
        <p:txBody>
          <a:bodyPr/>
          <a:lstStyle/>
          <a:p>
            <a:fld id="{66B88687-DE2A-4AF1-9134-FF3DA71A830B}" type="slidenum">
              <a:rPr kumimoji="1" lang="ja-JP" altLang="en-US" smtClean="0"/>
              <a:t>12</a:t>
            </a:fld>
            <a:endParaRPr kumimoji="1" lang="ja-JP" altLang="en-US" dirty="0"/>
          </a:p>
        </p:txBody>
      </p:sp>
      <p:sp>
        <p:nvSpPr>
          <p:cNvPr id="16" name="正方形/長方形 15">
            <a:extLst>
              <a:ext uri="{FF2B5EF4-FFF2-40B4-BE49-F238E27FC236}">
                <a16:creationId xmlns:a16="http://schemas.microsoft.com/office/drawing/2014/main" id="{79C0B06D-8C24-4EBF-B6EF-D34FFF621BAA}"/>
              </a:ext>
            </a:extLst>
          </p:cNvPr>
          <p:cNvSpPr/>
          <p:nvPr/>
        </p:nvSpPr>
        <p:spPr>
          <a:xfrm>
            <a:off x="5314584" y="2717782"/>
            <a:ext cx="773628" cy="1723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a:solidFill>
                  <a:schemeClr val="tx1"/>
                </a:solidFill>
              </a:rPr>
              <a:t>（総数</a:t>
            </a:r>
            <a:r>
              <a:rPr kumimoji="1" lang="en-US" altLang="ja-JP" sz="800" dirty="0">
                <a:solidFill>
                  <a:schemeClr val="tx1"/>
                </a:solidFill>
              </a:rPr>
              <a:t>255</a:t>
            </a:r>
            <a:r>
              <a:rPr kumimoji="1" lang="ja-JP" altLang="en-US" sz="800" dirty="0">
                <a:solidFill>
                  <a:schemeClr val="tx1"/>
                </a:solidFill>
              </a:rPr>
              <a:t>）</a:t>
            </a:r>
            <a:endParaRPr kumimoji="1" lang="ja-JP" altLang="en-US" sz="800" dirty="0">
              <a:solidFill>
                <a:schemeClr val="tx1"/>
              </a:solidFill>
              <a:latin typeface="游ゴシック" panose="020B0400000000000000" pitchFamily="50" charset="-128"/>
              <a:ea typeface="游ゴシック" panose="020B0400000000000000" pitchFamily="50" charset="-128"/>
            </a:endParaRPr>
          </a:p>
        </p:txBody>
      </p:sp>
      <p:sp>
        <p:nvSpPr>
          <p:cNvPr id="17" name="正方形/長方形 16">
            <a:extLst>
              <a:ext uri="{FF2B5EF4-FFF2-40B4-BE49-F238E27FC236}">
                <a16:creationId xmlns:a16="http://schemas.microsoft.com/office/drawing/2014/main" id="{18568757-5F70-48FF-AF43-CCCB15B7EDBA}"/>
              </a:ext>
            </a:extLst>
          </p:cNvPr>
          <p:cNvSpPr/>
          <p:nvPr/>
        </p:nvSpPr>
        <p:spPr>
          <a:xfrm>
            <a:off x="5311142" y="3563955"/>
            <a:ext cx="773628" cy="1723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a:solidFill>
                  <a:schemeClr val="tx1"/>
                </a:solidFill>
              </a:rPr>
              <a:t>（総数</a:t>
            </a:r>
            <a:r>
              <a:rPr kumimoji="1" lang="en-US" altLang="ja-JP" sz="800" dirty="0">
                <a:solidFill>
                  <a:schemeClr val="tx1"/>
                </a:solidFill>
              </a:rPr>
              <a:t>795</a:t>
            </a:r>
            <a:r>
              <a:rPr kumimoji="1" lang="ja-JP" altLang="en-US" sz="800" dirty="0">
                <a:solidFill>
                  <a:schemeClr val="tx1"/>
                </a:solidFill>
              </a:rPr>
              <a:t>）</a:t>
            </a:r>
            <a:endParaRPr kumimoji="1" lang="ja-JP" altLang="en-US" sz="800" dirty="0">
              <a:solidFill>
                <a:schemeClr val="tx1"/>
              </a:solidFill>
              <a:latin typeface="游ゴシック" panose="020B0400000000000000" pitchFamily="50" charset="-128"/>
              <a:ea typeface="游ゴシック" panose="020B0400000000000000" pitchFamily="50" charset="-128"/>
            </a:endParaRPr>
          </a:p>
        </p:txBody>
      </p:sp>
      <p:sp>
        <p:nvSpPr>
          <p:cNvPr id="21" name="正方形/長方形 20">
            <a:extLst>
              <a:ext uri="{FF2B5EF4-FFF2-40B4-BE49-F238E27FC236}">
                <a16:creationId xmlns:a16="http://schemas.microsoft.com/office/drawing/2014/main" id="{934922F1-2857-4FF2-B632-7E42CCF8B7FF}"/>
              </a:ext>
            </a:extLst>
          </p:cNvPr>
          <p:cNvSpPr/>
          <p:nvPr/>
        </p:nvSpPr>
        <p:spPr>
          <a:xfrm>
            <a:off x="6617268" y="3429000"/>
            <a:ext cx="2887553" cy="5224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a:solidFill>
                  <a:schemeClr val="tx1"/>
                </a:solidFill>
              </a:rPr>
              <a:t>出典：</a:t>
            </a:r>
            <a:r>
              <a:rPr kumimoji="1" lang="ja-JP" altLang="en-US" sz="800" dirty="0">
                <a:solidFill>
                  <a:schemeClr val="tx1"/>
                </a:solidFill>
                <a:latin typeface="游ゴシック" panose="020B0400000000000000" pitchFamily="50" charset="-128"/>
                <a:ea typeface="游ゴシック" panose="020B0400000000000000" pitchFamily="50" charset="-128"/>
              </a:rPr>
              <a:t>高齢者向け住まいにおける運営形態の多様化に</a:t>
            </a:r>
            <a:endParaRPr kumimoji="1" lang="en-US" altLang="ja-JP" sz="800" dirty="0">
              <a:solidFill>
                <a:schemeClr val="tx1"/>
              </a:solidFill>
              <a:latin typeface="游ゴシック" panose="020B0400000000000000" pitchFamily="50" charset="-128"/>
              <a:ea typeface="游ゴシック" panose="020B0400000000000000" pitchFamily="50" charset="-128"/>
            </a:endParaRPr>
          </a:p>
          <a:p>
            <a:r>
              <a:rPr kumimoji="1" lang="ja-JP" altLang="en-US" sz="800" dirty="0">
                <a:solidFill>
                  <a:schemeClr val="tx1"/>
                </a:solidFill>
                <a:latin typeface="游ゴシック" panose="020B0400000000000000" pitchFamily="50" charset="-128"/>
                <a:ea typeface="游ゴシック" panose="020B0400000000000000" pitchFamily="50" charset="-128"/>
              </a:rPr>
              <a:t>　　　関する実態調査研究</a:t>
            </a:r>
            <a:endParaRPr kumimoji="1" lang="en-US" altLang="ja-JP" sz="800" dirty="0">
              <a:solidFill>
                <a:schemeClr val="tx1"/>
              </a:solidFill>
              <a:latin typeface="游ゴシック" panose="020B0400000000000000" pitchFamily="50" charset="-128"/>
              <a:ea typeface="游ゴシック" panose="020B0400000000000000" pitchFamily="50" charset="-128"/>
            </a:endParaRPr>
          </a:p>
          <a:p>
            <a:r>
              <a:rPr kumimoji="1" lang="ja-JP" altLang="en-US" sz="800" dirty="0">
                <a:solidFill>
                  <a:schemeClr val="tx1"/>
                </a:solidFill>
                <a:latin typeface="游ゴシック" panose="020B0400000000000000" pitchFamily="50" charset="-128"/>
                <a:ea typeface="游ゴシック" panose="020B0400000000000000" pitchFamily="50" charset="-128"/>
              </a:rPr>
              <a:t>　　　（</a:t>
            </a:r>
            <a:r>
              <a:rPr kumimoji="1" lang="en-US" altLang="ja-JP" sz="800" dirty="0">
                <a:solidFill>
                  <a:schemeClr val="tx1"/>
                </a:solidFill>
                <a:latin typeface="游ゴシック" panose="020B0400000000000000" pitchFamily="50" charset="-128"/>
                <a:ea typeface="游ゴシック" panose="020B0400000000000000" pitchFamily="50" charset="-128"/>
              </a:rPr>
              <a:t>P</a:t>
            </a:r>
            <a:r>
              <a:rPr kumimoji="1" lang="ja-JP" altLang="en-US" sz="800" dirty="0">
                <a:solidFill>
                  <a:schemeClr val="tx1"/>
                </a:solidFill>
                <a:latin typeface="游ゴシック" panose="020B0400000000000000" pitchFamily="50" charset="-128"/>
                <a:ea typeface="游ゴシック" panose="020B0400000000000000" pitchFamily="50" charset="-128"/>
              </a:rPr>
              <a:t>ｗＣコンサルティング合同会社令和５年３月）</a:t>
            </a:r>
          </a:p>
        </p:txBody>
      </p:sp>
      <p:sp>
        <p:nvSpPr>
          <p:cNvPr id="15" name="テキスト ボックス 14">
            <a:extLst>
              <a:ext uri="{FF2B5EF4-FFF2-40B4-BE49-F238E27FC236}">
                <a16:creationId xmlns:a16="http://schemas.microsoft.com/office/drawing/2014/main" id="{4F04707C-8975-4E7F-80CE-E0BBB7E94F43}"/>
              </a:ext>
            </a:extLst>
          </p:cNvPr>
          <p:cNvSpPr txBox="1"/>
          <p:nvPr/>
        </p:nvSpPr>
        <p:spPr>
          <a:xfrm>
            <a:off x="113812" y="1033491"/>
            <a:ext cx="9383331" cy="1200329"/>
          </a:xfrm>
          <a:prstGeom prst="rect">
            <a:avLst/>
          </a:prstGeom>
          <a:noFill/>
        </p:spPr>
        <p:txBody>
          <a:bodyPr wrap="square" rtlCol="0">
            <a:spAutoFit/>
          </a:bodyPr>
          <a:lstStyle/>
          <a:p>
            <a:r>
              <a:rPr lang="ja-JP" altLang="en-US" b="1" u="sng" kern="100" dirty="0">
                <a:latin typeface="游明朝" panose="02020400000000000000" pitchFamily="18" charset="-128"/>
                <a:ea typeface="Meiryo UI" panose="020B0604030504040204" pitchFamily="50" charset="-128"/>
                <a:cs typeface="Times New Roman" panose="02020603050405020304" pitchFamily="18" charset="0"/>
              </a:rPr>
              <a:t>・全国では、「株式会社」と「有限会社」併せて、住宅型有料</a:t>
            </a:r>
            <a:r>
              <a:rPr lang="en-US" altLang="ja-JP" b="1" u="sng" kern="100" dirty="0">
                <a:latin typeface="游明朝" panose="02020400000000000000" pitchFamily="18" charset="-128"/>
                <a:ea typeface="Meiryo UI" panose="020B0604030504040204" pitchFamily="50" charset="-128"/>
                <a:cs typeface="Times New Roman" panose="02020603050405020304" pitchFamily="18" charset="0"/>
              </a:rPr>
              <a:t>H</a:t>
            </a:r>
            <a:r>
              <a:rPr lang="ja-JP" altLang="en-US" b="1" u="sng" kern="100" dirty="0">
                <a:latin typeface="游明朝" panose="02020400000000000000" pitchFamily="18" charset="-128"/>
                <a:ea typeface="Meiryo UI" panose="020B0604030504040204" pitchFamily="50" charset="-128"/>
                <a:cs typeface="Times New Roman" panose="02020603050405020304" pitchFamily="18" charset="0"/>
              </a:rPr>
              <a:t>は</a:t>
            </a:r>
            <a:r>
              <a:rPr lang="en-US" altLang="ja-JP" b="1" u="sng" kern="100" dirty="0">
                <a:latin typeface="游明朝" panose="02020400000000000000" pitchFamily="18" charset="-128"/>
                <a:ea typeface="Meiryo UI" panose="020B0604030504040204" pitchFamily="50" charset="-128"/>
                <a:cs typeface="Times New Roman" panose="02020603050405020304" pitchFamily="18" charset="0"/>
              </a:rPr>
              <a:t>78.7</a:t>
            </a:r>
            <a:r>
              <a:rPr lang="ja-JP" altLang="en-US" b="1" u="sng" kern="100" dirty="0">
                <a:latin typeface="游明朝" panose="02020400000000000000" pitchFamily="18" charset="-128"/>
                <a:ea typeface="Meiryo UI" panose="020B0604030504040204" pitchFamily="50" charset="-128"/>
                <a:cs typeface="Times New Roman" panose="02020603050405020304" pitchFamily="18" charset="0"/>
              </a:rPr>
              <a:t>％、サ高住は</a:t>
            </a:r>
            <a:r>
              <a:rPr lang="en-US" altLang="ja-JP" b="1" u="sng" kern="100" dirty="0">
                <a:latin typeface="游明朝" panose="02020400000000000000" pitchFamily="18" charset="-128"/>
                <a:ea typeface="Meiryo UI" panose="020B0604030504040204" pitchFamily="50" charset="-128"/>
                <a:cs typeface="Times New Roman" panose="02020603050405020304" pitchFamily="18" charset="0"/>
              </a:rPr>
              <a:t>68.9</a:t>
            </a:r>
            <a:r>
              <a:rPr lang="ja-JP" altLang="en-US" b="1" u="sng" kern="100" dirty="0">
                <a:latin typeface="游明朝" panose="02020400000000000000" pitchFamily="18" charset="-128"/>
                <a:ea typeface="Meiryo UI" panose="020B0604030504040204" pitchFamily="50" charset="-128"/>
                <a:cs typeface="Times New Roman" panose="02020603050405020304" pitchFamily="18" charset="0"/>
              </a:rPr>
              <a:t>％。</a:t>
            </a:r>
            <a:endParaRPr lang="en-US" altLang="ja-JP" b="1" u="sng" kern="100" dirty="0">
              <a:latin typeface="游明朝" panose="02020400000000000000" pitchFamily="18" charset="-128"/>
              <a:ea typeface="Meiryo UI" panose="020B0604030504040204" pitchFamily="50" charset="-128"/>
              <a:cs typeface="Times New Roman" panose="02020603050405020304" pitchFamily="18" charset="0"/>
            </a:endParaRPr>
          </a:p>
          <a:p>
            <a:r>
              <a:rPr lang="ja-JP" altLang="en-US" b="1" u="sng" kern="100" dirty="0">
                <a:latin typeface="游明朝" panose="02020400000000000000" pitchFamily="18" charset="-128"/>
                <a:ea typeface="Meiryo UI" panose="020B0604030504040204" pitchFamily="50" charset="-128"/>
                <a:cs typeface="Times New Roman" panose="02020603050405020304" pitchFamily="18" charset="0"/>
              </a:rPr>
              <a:t>・大阪府では、「株式会社、有限会社、合同会社」が有料</a:t>
            </a:r>
            <a:r>
              <a:rPr lang="en-US" altLang="ja-JP" b="1" u="sng" kern="100" dirty="0">
                <a:latin typeface="游明朝" panose="02020400000000000000" pitchFamily="18" charset="-128"/>
                <a:ea typeface="Meiryo UI" panose="020B0604030504040204" pitchFamily="50" charset="-128"/>
                <a:cs typeface="Times New Roman" panose="02020603050405020304" pitchFamily="18" charset="0"/>
              </a:rPr>
              <a:t>H</a:t>
            </a:r>
            <a:r>
              <a:rPr lang="ja-JP" altLang="en-US" b="1" u="sng" kern="100" dirty="0">
                <a:latin typeface="游明朝" panose="02020400000000000000" pitchFamily="18" charset="-128"/>
                <a:ea typeface="Meiryo UI" panose="020B0604030504040204" pitchFamily="50" charset="-128"/>
                <a:cs typeface="Times New Roman" panose="02020603050405020304" pitchFamily="18" charset="0"/>
              </a:rPr>
              <a:t>は</a:t>
            </a:r>
            <a:r>
              <a:rPr lang="en-US" altLang="ja-JP" b="1" u="sng" kern="100" dirty="0">
                <a:latin typeface="游明朝" panose="02020400000000000000" pitchFamily="18" charset="-128"/>
                <a:ea typeface="Meiryo UI" panose="020B0604030504040204" pitchFamily="50" charset="-128"/>
                <a:cs typeface="Times New Roman" panose="02020603050405020304" pitchFamily="18" charset="0"/>
              </a:rPr>
              <a:t>85.1</a:t>
            </a:r>
            <a:r>
              <a:rPr lang="ja-JP" altLang="en-US" b="1" u="sng" kern="100" dirty="0">
                <a:latin typeface="游明朝" panose="02020400000000000000" pitchFamily="18" charset="-128"/>
                <a:ea typeface="Meiryo UI" panose="020B0604030504040204" pitchFamily="50" charset="-128"/>
                <a:cs typeface="Times New Roman" panose="02020603050405020304" pitchFamily="18" charset="0"/>
              </a:rPr>
              <a:t>％、サ高住は</a:t>
            </a:r>
            <a:r>
              <a:rPr lang="en-US" altLang="ja-JP" b="1" u="sng" kern="100" dirty="0">
                <a:latin typeface="游明朝" panose="02020400000000000000" pitchFamily="18" charset="-128"/>
                <a:ea typeface="Meiryo UI" panose="020B0604030504040204" pitchFamily="50" charset="-128"/>
                <a:cs typeface="Times New Roman" panose="02020603050405020304" pitchFamily="18" charset="0"/>
              </a:rPr>
              <a:t>82.8</a:t>
            </a:r>
            <a:r>
              <a:rPr lang="ja-JP" altLang="en-US" b="1" u="sng" kern="100" dirty="0">
                <a:latin typeface="游明朝" panose="02020400000000000000" pitchFamily="18" charset="-128"/>
                <a:ea typeface="Meiryo UI" panose="020B0604030504040204" pitchFamily="50" charset="-128"/>
                <a:cs typeface="Times New Roman" panose="02020603050405020304" pitchFamily="18" charset="0"/>
              </a:rPr>
              <a:t>％と株式会社等の比率が高く、全国に比べてもその割合が高い。</a:t>
            </a:r>
            <a:endParaRPr lang="en-US" altLang="ja-JP" b="1" u="sng" kern="100" dirty="0">
              <a:latin typeface="游明朝" panose="02020400000000000000" pitchFamily="18" charset="-128"/>
              <a:ea typeface="Meiryo UI" panose="020B0604030504040204" pitchFamily="50" charset="-128"/>
              <a:cs typeface="Times New Roman" panose="02020603050405020304" pitchFamily="18" charset="0"/>
            </a:endParaRPr>
          </a:p>
          <a:p>
            <a:endParaRPr lang="en-US" altLang="ja-JP" b="1" u="sng" kern="100" dirty="0">
              <a:latin typeface="游明朝" panose="02020400000000000000" pitchFamily="18" charset="-128"/>
              <a:ea typeface="Meiryo UI" panose="020B0604030504040204" pitchFamily="50" charset="-128"/>
              <a:cs typeface="Times New Roman" panose="02020603050405020304" pitchFamily="18" charset="0"/>
            </a:endParaRPr>
          </a:p>
        </p:txBody>
      </p:sp>
      <p:sp>
        <p:nvSpPr>
          <p:cNvPr id="18" name="正方形/長方形 17">
            <a:extLst>
              <a:ext uri="{FF2B5EF4-FFF2-40B4-BE49-F238E27FC236}">
                <a16:creationId xmlns:a16="http://schemas.microsoft.com/office/drawing/2014/main" id="{7439DED7-066E-4307-8AEE-97361DAE253E}"/>
              </a:ext>
            </a:extLst>
          </p:cNvPr>
          <p:cNvSpPr/>
          <p:nvPr/>
        </p:nvSpPr>
        <p:spPr>
          <a:xfrm>
            <a:off x="4860129" y="4228009"/>
            <a:ext cx="922993" cy="30547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大阪府</a:t>
            </a:r>
          </a:p>
        </p:txBody>
      </p:sp>
      <p:pic>
        <p:nvPicPr>
          <p:cNvPr id="3" name="図 2">
            <a:extLst>
              <a:ext uri="{FF2B5EF4-FFF2-40B4-BE49-F238E27FC236}">
                <a16:creationId xmlns:a16="http://schemas.microsoft.com/office/drawing/2014/main" id="{DFD36ACE-0A0A-40F2-83E3-701967B3428B}"/>
              </a:ext>
            </a:extLst>
          </p:cNvPr>
          <p:cNvPicPr>
            <a:picLocks noChangeAspect="1"/>
          </p:cNvPicPr>
          <p:nvPr/>
        </p:nvPicPr>
        <p:blipFill>
          <a:blip r:embed="rId2"/>
          <a:stretch>
            <a:fillRect/>
          </a:stretch>
        </p:blipFill>
        <p:spPr>
          <a:xfrm>
            <a:off x="324965" y="2117247"/>
            <a:ext cx="5864860" cy="1902117"/>
          </a:xfrm>
          <a:prstGeom prst="rect">
            <a:avLst/>
          </a:prstGeom>
        </p:spPr>
      </p:pic>
      <p:sp>
        <p:nvSpPr>
          <p:cNvPr id="22" name="正方形/長方形 21">
            <a:extLst>
              <a:ext uri="{FF2B5EF4-FFF2-40B4-BE49-F238E27FC236}">
                <a16:creationId xmlns:a16="http://schemas.microsoft.com/office/drawing/2014/main" id="{8FA5C70C-ABC8-410F-A76B-E7D9AADBB616}"/>
              </a:ext>
            </a:extLst>
          </p:cNvPr>
          <p:cNvSpPr/>
          <p:nvPr/>
        </p:nvSpPr>
        <p:spPr>
          <a:xfrm>
            <a:off x="1414970" y="2796829"/>
            <a:ext cx="3103690" cy="29667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a:p>
        </p:txBody>
      </p:sp>
      <p:sp>
        <p:nvSpPr>
          <p:cNvPr id="23" name="吹き出し: 四角形 22">
            <a:extLst>
              <a:ext uri="{FF2B5EF4-FFF2-40B4-BE49-F238E27FC236}">
                <a16:creationId xmlns:a16="http://schemas.microsoft.com/office/drawing/2014/main" id="{4DA8ACEC-A3BF-48EF-A98F-05853F7EC088}"/>
              </a:ext>
            </a:extLst>
          </p:cNvPr>
          <p:cNvSpPr/>
          <p:nvPr/>
        </p:nvSpPr>
        <p:spPr>
          <a:xfrm>
            <a:off x="3521501" y="1937146"/>
            <a:ext cx="861744" cy="296674"/>
          </a:xfrm>
          <a:prstGeom prst="wedgeRectCallout">
            <a:avLst>
              <a:gd name="adj1" fmla="val 65470"/>
              <a:gd name="adj2" fmla="val 24999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78.7%</a:t>
            </a:r>
          </a:p>
        </p:txBody>
      </p:sp>
      <p:sp>
        <p:nvSpPr>
          <p:cNvPr id="24" name="吹き出し: 四角形 23">
            <a:extLst>
              <a:ext uri="{FF2B5EF4-FFF2-40B4-BE49-F238E27FC236}">
                <a16:creationId xmlns:a16="http://schemas.microsoft.com/office/drawing/2014/main" id="{01EC4D03-506E-4AED-9E36-F0DA8AD75734}"/>
              </a:ext>
            </a:extLst>
          </p:cNvPr>
          <p:cNvSpPr/>
          <p:nvPr/>
        </p:nvSpPr>
        <p:spPr>
          <a:xfrm>
            <a:off x="5653898" y="3595382"/>
            <a:ext cx="861744" cy="296674"/>
          </a:xfrm>
          <a:prstGeom prst="wedgeRectCallout">
            <a:avLst>
              <a:gd name="adj1" fmla="val -217491"/>
              <a:gd name="adj2" fmla="val -890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68.9%</a:t>
            </a:r>
          </a:p>
        </p:txBody>
      </p:sp>
      <p:pic>
        <p:nvPicPr>
          <p:cNvPr id="4" name="図 3">
            <a:extLst>
              <a:ext uri="{FF2B5EF4-FFF2-40B4-BE49-F238E27FC236}">
                <a16:creationId xmlns:a16="http://schemas.microsoft.com/office/drawing/2014/main" id="{213E1C1A-2BD6-4DD0-A8D1-1D5B83DF0424}"/>
              </a:ext>
            </a:extLst>
          </p:cNvPr>
          <p:cNvPicPr>
            <a:picLocks noChangeAspect="1"/>
          </p:cNvPicPr>
          <p:nvPr/>
        </p:nvPicPr>
        <p:blipFill>
          <a:blip r:embed="rId3"/>
          <a:stretch>
            <a:fillRect/>
          </a:stretch>
        </p:blipFill>
        <p:spPr>
          <a:xfrm>
            <a:off x="322178" y="4228009"/>
            <a:ext cx="4334632" cy="2444708"/>
          </a:xfrm>
          <a:prstGeom prst="rect">
            <a:avLst/>
          </a:prstGeom>
        </p:spPr>
      </p:pic>
      <p:sp>
        <p:nvSpPr>
          <p:cNvPr id="26" name="正方形/長方形 25">
            <a:extLst>
              <a:ext uri="{FF2B5EF4-FFF2-40B4-BE49-F238E27FC236}">
                <a16:creationId xmlns:a16="http://schemas.microsoft.com/office/drawing/2014/main" id="{9BB8B886-9FC5-47B5-AB03-71F28DD75783}"/>
              </a:ext>
            </a:extLst>
          </p:cNvPr>
          <p:cNvSpPr/>
          <p:nvPr/>
        </p:nvSpPr>
        <p:spPr>
          <a:xfrm>
            <a:off x="1153223" y="4419600"/>
            <a:ext cx="2730310" cy="45973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a:p>
        </p:txBody>
      </p:sp>
      <p:sp>
        <p:nvSpPr>
          <p:cNvPr id="27" name="正方形/長方形 26">
            <a:extLst>
              <a:ext uri="{FF2B5EF4-FFF2-40B4-BE49-F238E27FC236}">
                <a16:creationId xmlns:a16="http://schemas.microsoft.com/office/drawing/2014/main" id="{6941E527-8A53-4B68-A224-D0D8E96D4110}"/>
              </a:ext>
            </a:extLst>
          </p:cNvPr>
          <p:cNvSpPr/>
          <p:nvPr/>
        </p:nvSpPr>
        <p:spPr>
          <a:xfrm>
            <a:off x="1153223" y="4977998"/>
            <a:ext cx="2664397" cy="43220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1496579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1" y="524370"/>
            <a:ext cx="9720263" cy="434981"/>
          </a:xfrm>
          <a:prstGeom prst="rect">
            <a:avLst/>
          </a:prstGeom>
          <a:solidFill>
            <a:schemeClr val="tx2">
              <a:lumMod val="75000"/>
            </a:schemeClr>
          </a:solidFill>
          <a:ln w="381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13813" y="2498996"/>
            <a:ext cx="9492635" cy="4222481"/>
          </a:xfrm>
          <a:prstGeom prst="rect">
            <a:avLst/>
          </a:prstGeom>
          <a:solidFill>
            <a:schemeClr val="accent1">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endParaRPr kumimoji="1" lang="ja-JP" altLang="en-US" b="1" dirty="0">
              <a:solidFill>
                <a:schemeClr val="tx2">
                  <a:lumMod val="75000"/>
                </a:schemeClr>
              </a:solidFill>
            </a:endParaRPr>
          </a:p>
        </p:txBody>
      </p:sp>
      <p:sp>
        <p:nvSpPr>
          <p:cNvPr id="10" name="正方形/長方形 9"/>
          <p:cNvSpPr/>
          <p:nvPr/>
        </p:nvSpPr>
        <p:spPr>
          <a:xfrm>
            <a:off x="173828" y="530470"/>
            <a:ext cx="9492635" cy="461665"/>
          </a:xfrm>
          <a:prstGeom prst="rect">
            <a:avLst/>
          </a:prstGeom>
        </p:spPr>
        <p:txBody>
          <a:bodyPr wrap="square">
            <a:spAutoFit/>
          </a:bodyPr>
          <a:lstStyle/>
          <a:p>
            <a:pPr algn="ctr"/>
            <a:r>
              <a:rPr lang="ja-JP" altLang="en-US" sz="2400" b="1" dirty="0">
                <a:solidFill>
                  <a:schemeClr val="bg1"/>
                </a:solidFill>
                <a:latin typeface="+mn-ea"/>
              </a:rPr>
              <a:t>有料</a:t>
            </a:r>
            <a:r>
              <a:rPr lang="en-US" altLang="ja-JP" sz="2400" b="1" dirty="0">
                <a:solidFill>
                  <a:schemeClr val="bg1"/>
                </a:solidFill>
                <a:latin typeface="+mn-ea"/>
              </a:rPr>
              <a:t>H</a:t>
            </a:r>
            <a:r>
              <a:rPr lang="ja-JP" altLang="en-US" sz="2400" b="1" dirty="0">
                <a:solidFill>
                  <a:schemeClr val="bg1"/>
                </a:solidFill>
                <a:latin typeface="+mn-ea"/>
              </a:rPr>
              <a:t>・サ高住の医療機関（新型コロナ対応）との連携状況</a:t>
            </a:r>
          </a:p>
        </p:txBody>
      </p:sp>
      <p:sp>
        <p:nvSpPr>
          <p:cNvPr id="3" name="スライド番号プレースホルダー 2">
            <a:extLst>
              <a:ext uri="{FF2B5EF4-FFF2-40B4-BE49-F238E27FC236}">
                <a16:creationId xmlns:a16="http://schemas.microsoft.com/office/drawing/2014/main" id="{16289167-2D15-4FBF-9E5D-F6DE49B458D2}"/>
              </a:ext>
            </a:extLst>
          </p:cNvPr>
          <p:cNvSpPr>
            <a:spLocks noGrp="1"/>
          </p:cNvSpPr>
          <p:nvPr>
            <p:ph type="sldNum" sz="quarter" idx="12"/>
          </p:nvPr>
        </p:nvSpPr>
        <p:spPr/>
        <p:txBody>
          <a:bodyPr/>
          <a:lstStyle/>
          <a:p>
            <a:fld id="{66B88687-DE2A-4AF1-9134-FF3DA71A830B}" type="slidenum">
              <a:rPr kumimoji="1" lang="ja-JP" altLang="en-US" smtClean="0"/>
              <a:t>13</a:t>
            </a:fld>
            <a:endParaRPr kumimoji="1" lang="ja-JP" altLang="en-US" dirty="0"/>
          </a:p>
        </p:txBody>
      </p:sp>
      <p:sp>
        <p:nvSpPr>
          <p:cNvPr id="13" name="正方形/長方形 12">
            <a:extLst>
              <a:ext uri="{FF2B5EF4-FFF2-40B4-BE49-F238E27FC236}">
                <a16:creationId xmlns:a16="http://schemas.microsoft.com/office/drawing/2014/main" id="{C3CF7A61-F140-4980-BAC7-D027D625F36D}"/>
              </a:ext>
            </a:extLst>
          </p:cNvPr>
          <p:cNvSpPr/>
          <p:nvPr/>
        </p:nvSpPr>
        <p:spPr>
          <a:xfrm>
            <a:off x="173828" y="1214386"/>
            <a:ext cx="9221632" cy="11074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b="1" u="sng" kern="100" dirty="0">
                <a:solidFill>
                  <a:schemeClr val="tx1"/>
                </a:solidFill>
                <a:latin typeface="游明朝" panose="02020400000000000000" pitchFamily="18" charset="-128"/>
                <a:ea typeface="Meiryo UI" panose="020B0604030504040204" pitchFamily="50" charset="-128"/>
                <a:cs typeface="Times New Roman" panose="02020603050405020304" pitchFamily="18" charset="0"/>
              </a:rPr>
              <a:t>・府内の高齢者施設の</a:t>
            </a:r>
            <a:r>
              <a:rPr lang="en-US" altLang="ja-JP" b="1" u="sng" kern="100" dirty="0">
                <a:solidFill>
                  <a:schemeClr val="tx1"/>
                </a:solidFill>
                <a:latin typeface="游明朝" panose="02020400000000000000" pitchFamily="18" charset="-128"/>
                <a:ea typeface="Meiryo UI" panose="020B0604030504040204" pitchFamily="50" charset="-128"/>
                <a:cs typeface="Times New Roman" panose="02020603050405020304" pitchFamily="18" charset="0"/>
              </a:rPr>
              <a:t>99.6</a:t>
            </a:r>
            <a:r>
              <a:rPr lang="ja-JP" altLang="en-US" b="1" u="sng" kern="100" dirty="0">
                <a:solidFill>
                  <a:schemeClr val="tx1"/>
                </a:solidFill>
                <a:latin typeface="游明朝" panose="02020400000000000000" pitchFamily="18" charset="-128"/>
                <a:ea typeface="Meiryo UI" panose="020B0604030504040204" pitchFamily="50" charset="-128"/>
                <a:cs typeface="Times New Roman" panose="02020603050405020304" pitchFamily="18" charset="0"/>
              </a:rPr>
              <a:t>％が医療機関（新型コロナ対応）との連携体制の確保ができている。</a:t>
            </a:r>
            <a:endParaRPr lang="en-US" altLang="ja-JP" b="1" u="sng" kern="100" dirty="0">
              <a:solidFill>
                <a:schemeClr val="tx1"/>
              </a:solidFill>
              <a:latin typeface="游明朝" panose="02020400000000000000" pitchFamily="18" charset="-128"/>
              <a:ea typeface="Meiryo UI" panose="020B0604030504040204" pitchFamily="50" charset="-128"/>
              <a:cs typeface="Times New Roman" panose="02020603050405020304" pitchFamily="18" charset="0"/>
            </a:endParaRPr>
          </a:p>
          <a:p>
            <a:pPr algn="just"/>
            <a:r>
              <a:rPr lang="ja-JP" altLang="en-US" b="1" u="sng" kern="100" dirty="0">
                <a:solidFill>
                  <a:schemeClr val="tx1"/>
                </a:solidFill>
                <a:latin typeface="游明朝" panose="02020400000000000000" pitchFamily="18" charset="-128"/>
                <a:ea typeface="Meiryo UI" panose="020B0604030504040204" pitchFamily="50" charset="-128"/>
                <a:cs typeface="Times New Roman" panose="02020603050405020304" pitchFamily="18" charset="0"/>
              </a:rPr>
              <a:t>・有料</a:t>
            </a:r>
            <a:r>
              <a:rPr lang="en-US" altLang="ja-JP" b="1" u="sng" kern="100" dirty="0">
                <a:solidFill>
                  <a:schemeClr val="tx1"/>
                </a:solidFill>
                <a:latin typeface="游明朝" panose="02020400000000000000" pitchFamily="18" charset="-128"/>
                <a:ea typeface="Meiryo UI" panose="020B0604030504040204" pitchFamily="50" charset="-128"/>
                <a:cs typeface="Times New Roman" panose="02020603050405020304" pitchFamily="18" charset="0"/>
              </a:rPr>
              <a:t>H</a:t>
            </a:r>
            <a:r>
              <a:rPr lang="ja-JP" altLang="en-US" b="1" u="sng" kern="100" dirty="0">
                <a:solidFill>
                  <a:schemeClr val="tx1"/>
                </a:solidFill>
                <a:latin typeface="游明朝" panose="02020400000000000000" pitchFamily="18" charset="-128"/>
                <a:ea typeface="Meiryo UI" panose="020B0604030504040204" pitchFamily="50" charset="-128"/>
                <a:cs typeface="Times New Roman" panose="02020603050405020304" pitchFamily="18" charset="0"/>
              </a:rPr>
              <a:t>では</a:t>
            </a:r>
            <a:r>
              <a:rPr lang="en-US" altLang="ja-JP" b="1" u="sng" kern="100" dirty="0">
                <a:solidFill>
                  <a:schemeClr val="tx1"/>
                </a:solidFill>
                <a:latin typeface="游明朝" panose="02020400000000000000" pitchFamily="18" charset="-128"/>
                <a:ea typeface="Meiryo UI" panose="020B0604030504040204" pitchFamily="50" charset="-128"/>
                <a:cs typeface="Times New Roman" panose="02020603050405020304" pitchFamily="18" charset="0"/>
              </a:rPr>
              <a:t>99.9</a:t>
            </a:r>
            <a:r>
              <a:rPr lang="ja-JP" altLang="en-US" b="1" u="sng" kern="100" dirty="0">
                <a:solidFill>
                  <a:schemeClr val="tx1"/>
                </a:solidFill>
                <a:latin typeface="游明朝" panose="02020400000000000000" pitchFamily="18" charset="-128"/>
                <a:ea typeface="Meiryo UI" panose="020B0604030504040204" pitchFamily="50" charset="-128"/>
                <a:cs typeface="Times New Roman" panose="02020603050405020304" pitchFamily="18" charset="0"/>
              </a:rPr>
              <a:t>％、サ高住でも</a:t>
            </a:r>
            <a:r>
              <a:rPr lang="en-US" altLang="ja-JP" b="1" u="sng" kern="100" dirty="0">
                <a:solidFill>
                  <a:schemeClr val="tx1"/>
                </a:solidFill>
                <a:latin typeface="游明朝" panose="02020400000000000000" pitchFamily="18" charset="-128"/>
                <a:ea typeface="Meiryo UI" panose="020B0604030504040204" pitchFamily="50" charset="-128"/>
                <a:cs typeface="Times New Roman" panose="02020603050405020304" pitchFamily="18" charset="0"/>
              </a:rPr>
              <a:t>99.1</a:t>
            </a:r>
            <a:r>
              <a:rPr lang="ja-JP" altLang="en-US" b="1" u="sng" kern="100" dirty="0">
                <a:solidFill>
                  <a:schemeClr val="tx1"/>
                </a:solidFill>
                <a:latin typeface="游明朝" panose="02020400000000000000" pitchFamily="18" charset="-128"/>
                <a:ea typeface="Meiryo UI" panose="020B0604030504040204" pitchFamily="50" charset="-128"/>
                <a:cs typeface="Times New Roman" panose="02020603050405020304" pitchFamily="18" charset="0"/>
              </a:rPr>
              <a:t>％とほぼ全ての住宅で医療機関との連携体制の確保ができている。</a:t>
            </a:r>
            <a:endParaRPr lang="en-US" altLang="ja-JP" b="1" u="sng" kern="100" dirty="0">
              <a:solidFill>
                <a:schemeClr val="tx1"/>
              </a:solidFill>
              <a:latin typeface="游明朝" panose="02020400000000000000" pitchFamily="18" charset="-128"/>
              <a:ea typeface="Meiryo UI" panose="020B0604030504040204" pitchFamily="50" charset="-128"/>
              <a:cs typeface="Times New Roman" panose="02020603050405020304" pitchFamily="18" charset="0"/>
            </a:endParaRPr>
          </a:p>
          <a:p>
            <a:pPr algn="just"/>
            <a:r>
              <a:rPr lang="ja-JP" altLang="en-US" b="1" u="sng" kern="100" dirty="0">
                <a:solidFill>
                  <a:schemeClr val="tx1"/>
                </a:solidFill>
                <a:latin typeface="游明朝" panose="02020400000000000000" pitchFamily="18" charset="-128"/>
                <a:ea typeface="Meiryo UI" panose="020B0604030504040204" pitchFamily="50" charset="-128"/>
                <a:cs typeface="Times New Roman" panose="02020603050405020304" pitchFamily="18" charset="0"/>
              </a:rPr>
              <a:t>・確保率は、全国の数字を上回っている。</a:t>
            </a:r>
          </a:p>
        </p:txBody>
      </p:sp>
      <p:sp>
        <p:nvSpPr>
          <p:cNvPr id="14" name="正方形/長方形 13">
            <a:extLst>
              <a:ext uri="{FF2B5EF4-FFF2-40B4-BE49-F238E27FC236}">
                <a16:creationId xmlns:a16="http://schemas.microsoft.com/office/drawing/2014/main" id="{27162A59-B1CE-4F8D-B2A6-79CF5959967A}"/>
              </a:ext>
            </a:extLst>
          </p:cNvPr>
          <p:cNvSpPr/>
          <p:nvPr/>
        </p:nvSpPr>
        <p:spPr>
          <a:xfrm>
            <a:off x="6864936" y="5286857"/>
            <a:ext cx="2681493" cy="8472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a:solidFill>
                  <a:schemeClr val="tx1"/>
                </a:solidFill>
                <a:latin typeface="游ゴシック" panose="020B0400000000000000" pitchFamily="50" charset="-128"/>
                <a:ea typeface="游ゴシック" panose="020B0400000000000000" pitchFamily="50" charset="-128"/>
              </a:rPr>
              <a:t>令和５年９月</a:t>
            </a:r>
            <a:r>
              <a:rPr kumimoji="1" lang="en-US" altLang="ja-JP" sz="800" dirty="0">
                <a:solidFill>
                  <a:schemeClr val="tx1"/>
                </a:solidFill>
                <a:latin typeface="游ゴシック" panose="020B0400000000000000" pitchFamily="50" charset="-128"/>
                <a:ea typeface="游ゴシック" panose="020B0400000000000000" pitchFamily="50" charset="-128"/>
              </a:rPr>
              <a:t>15</a:t>
            </a:r>
            <a:r>
              <a:rPr kumimoji="1" lang="ja-JP" altLang="en-US" sz="800" dirty="0">
                <a:solidFill>
                  <a:schemeClr val="tx1"/>
                </a:solidFill>
                <a:latin typeface="游ゴシック" panose="020B0400000000000000" pitchFamily="50" charset="-128"/>
                <a:ea typeface="游ゴシック" panose="020B0400000000000000" pitchFamily="50" charset="-128"/>
              </a:rPr>
              <a:t>日付け厚生労働省新型コロナウイルス感染症対策推進本部事務連絡「新型コロナウイルス感染症の令和５年</a:t>
            </a:r>
            <a:r>
              <a:rPr kumimoji="1" lang="en-US" altLang="ja-JP" sz="800" dirty="0">
                <a:solidFill>
                  <a:schemeClr val="tx1"/>
                </a:solidFill>
                <a:latin typeface="游ゴシック" panose="020B0400000000000000" pitchFamily="50" charset="-128"/>
                <a:ea typeface="游ゴシック" panose="020B0400000000000000" pitchFamily="50" charset="-128"/>
              </a:rPr>
              <a:t>10</a:t>
            </a:r>
            <a:r>
              <a:rPr kumimoji="1" lang="ja-JP" altLang="en-US" sz="800" dirty="0">
                <a:solidFill>
                  <a:schemeClr val="tx1"/>
                </a:solidFill>
                <a:latin typeface="游ゴシック" panose="020B0400000000000000" pitchFamily="50" charset="-128"/>
                <a:ea typeface="游ゴシック" panose="020B0400000000000000" pitchFamily="50" charset="-128"/>
              </a:rPr>
              <a:t>月以降の医療提供体制の移行及び公費支援の具体的内容について」に基づく調査結果</a:t>
            </a:r>
          </a:p>
        </p:txBody>
      </p:sp>
      <p:pic>
        <p:nvPicPr>
          <p:cNvPr id="2" name="図 1">
            <a:extLst>
              <a:ext uri="{FF2B5EF4-FFF2-40B4-BE49-F238E27FC236}">
                <a16:creationId xmlns:a16="http://schemas.microsoft.com/office/drawing/2014/main" id="{9052E24C-D7E0-4B71-B877-2A6CBD616F72}"/>
              </a:ext>
            </a:extLst>
          </p:cNvPr>
          <p:cNvPicPr>
            <a:picLocks noChangeAspect="1"/>
          </p:cNvPicPr>
          <p:nvPr/>
        </p:nvPicPr>
        <p:blipFill>
          <a:blip r:embed="rId2"/>
          <a:stretch>
            <a:fillRect/>
          </a:stretch>
        </p:blipFill>
        <p:spPr>
          <a:xfrm>
            <a:off x="249313" y="2860666"/>
            <a:ext cx="9221632" cy="2026393"/>
          </a:xfrm>
          <a:prstGeom prst="rect">
            <a:avLst/>
          </a:prstGeom>
        </p:spPr>
      </p:pic>
      <p:sp>
        <p:nvSpPr>
          <p:cNvPr id="11" name="正方形/長方形 10">
            <a:extLst>
              <a:ext uri="{FF2B5EF4-FFF2-40B4-BE49-F238E27FC236}">
                <a16:creationId xmlns:a16="http://schemas.microsoft.com/office/drawing/2014/main" id="{4CFB61D7-485E-4A9F-BE8A-54C9BDBA2904}"/>
              </a:ext>
            </a:extLst>
          </p:cNvPr>
          <p:cNvSpPr/>
          <p:nvPr/>
        </p:nvSpPr>
        <p:spPr>
          <a:xfrm>
            <a:off x="3678110" y="4084609"/>
            <a:ext cx="429070" cy="46453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228363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000805CB-0CCC-483A-A413-39652F768277}"/>
              </a:ext>
            </a:extLst>
          </p:cNvPr>
          <p:cNvPicPr>
            <a:picLocks noChangeAspect="1"/>
          </p:cNvPicPr>
          <p:nvPr/>
        </p:nvPicPr>
        <p:blipFill>
          <a:blip r:embed="rId2"/>
          <a:stretch>
            <a:fillRect/>
          </a:stretch>
        </p:blipFill>
        <p:spPr>
          <a:xfrm>
            <a:off x="-1" y="794160"/>
            <a:ext cx="9720263" cy="467496"/>
          </a:xfrm>
          <a:prstGeom prst="rect">
            <a:avLst/>
          </a:prstGeom>
        </p:spPr>
      </p:pic>
      <p:sp>
        <p:nvSpPr>
          <p:cNvPr id="2" name="スライド番号プレースホルダー 1">
            <a:extLst>
              <a:ext uri="{FF2B5EF4-FFF2-40B4-BE49-F238E27FC236}">
                <a16:creationId xmlns:a16="http://schemas.microsoft.com/office/drawing/2014/main" id="{4D810237-6C25-4903-A740-1A36FC18B81E}"/>
              </a:ext>
            </a:extLst>
          </p:cNvPr>
          <p:cNvSpPr>
            <a:spLocks noGrp="1"/>
          </p:cNvSpPr>
          <p:nvPr>
            <p:ph type="sldNum" sz="quarter" idx="12"/>
          </p:nvPr>
        </p:nvSpPr>
        <p:spPr/>
        <p:txBody>
          <a:bodyPr/>
          <a:lstStyle/>
          <a:p>
            <a:fld id="{66B88687-DE2A-4AF1-9134-FF3DA71A830B}" type="slidenum">
              <a:rPr kumimoji="1" lang="ja-JP" altLang="en-US" smtClean="0"/>
              <a:t>14</a:t>
            </a:fld>
            <a:endParaRPr kumimoji="1" lang="ja-JP" altLang="en-US"/>
          </a:p>
        </p:txBody>
      </p:sp>
      <p:sp>
        <p:nvSpPr>
          <p:cNvPr id="7" name="正方形/長方形 6">
            <a:extLst>
              <a:ext uri="{FF2B5EF4-FFF2-40B4-BE49-F238E27FC236}">
                <a16:creationId xmlns:a16="http://schemas.microsoft.com/office/drawing/2014/main" id="{08CB5E35-B490-40A5-BBCC-D6AFC4543858}"/>
              </a:ext>
            </a:extLst>
          </p:cNvPr>
          <p:cNvSpPr/>
          <p:nvPr/>
        </p:nvSpPr>
        <p:spPr>
          <a:xfrm>
            <a:off x="1" y="794160"/>
            <a:ext cx="9720262" cy="461665"/>
          </a:xfrm>
          <a:prstGeom prst="rect">
            <a:avLst/>
          </a:prstGeom>
        </p:spPr>
        <p:txBody>
          <a:bodyPr wrap="square">
            <a:spAutoFit/>
          </a:bodyPr>
          <a:lstStyle/>
          <a:p>
            <a:pPr algn="ctr"/>
            <a:r>
              <a:rPr lang="ja-JP" altLang="en-US" sz="2400" b="1" dirty="0">
                <a:solidFill>
                  <a:schemeClr val="bg1"/>
                </a:solidFill>
                <a:latin typeface="+mn-ea"/>
              </a:rPr>
              <a:t>有料</a:t>
            </a:r>
            <a:r>
              <a:rPr lang="en-US" altLang="ja-JP" sz="2400" b="1" dirty="0">
                <a:solidFill>
                  <a:schemeClr val="bg1"/>
                </a:solidFill>
                <a:latin typeface="+mn-ea"/>
              </a:rPr>
              <a:t>H</a:t>
            </a:r>
            <a:r>
              <a:rPr lang="ja-JP" altLang="en-US" sz="2400" b="1" dirty="0">
                <a:solidFill>
                  <a:schemeClr val="bg1"/>
                </a:solidFill>
                <a:latin typeface="+mn-ea"/>
              </a:rPr>
              <a:t>・サ高住の現状のまとめ</a:t>
            </a:r>
          </a:p>
        </p:txBody>
      </p:sp>
      <p:sp>
        <p:nvSpPr>
          <p:cNvPr id="6" name="正方形/長方形 5">
            <a:extLst>
              <a:ext uri="{FF2B5EF4-FFF2-40B4-BE49-F238E27FC236}">
                <a16:creationId xmlns:a16="http://schemas.microsoft.com/office/drawing/2014/main" id="{8D9B884E-0BD8-4032-8959-1204550314FF}"/>
              </a:ext>
            </a:extLst>
          </p:cNvPr>
          <p:cNvSpPr/>
          <p:nvPr/>
        </p:nvSpPr>
        <p:spPr>
          <a:xfrm>
            <a:off x="113812" y="1510612"/>
            <a:ext cx="9492635" cy="5156944"/>
          </a:xfrm>
          <a:prstGeom prst="rect">
            <a:avLst/>
          </a:prstGeom>
          <a:solidFill>
            <a:schemeClr val="accent1">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endParaRPr kumimoji="1" lang="ja-JP" altLang="en-US" b="1" dirty="0">
              <a:solidFill>
                <a:schemeClr val="tx2">
                  <a:lumMod val="75000"/>
                </a:schemeClr>
              </a:solidFill>
            </a:endParaRPr>
          </a:p>
        </p:txBody>
      </p:sp>
      <p:sp>
        <p:nvSpPr>
          <p:cNvPr id="9" name="コンテンツ プレースホルダー 3">
            <a:extLst>
              <a:ext uri="{FF2B5EF4-FFF2-40B4-BE49-F238E27FC236}">
                <a16:creationId xmlns:a16="http://schemas.microsoft.com/office/drawing/2014/main" id="{2FF44239-364C-48B6-ACAD-7BFF39A06595}"/>
              </a:ext>
            </a:extLst>
          </p:cNvPr>
          <p:cNvSpPr>
            <a:spLocks noGrp="1"/>
          </p:cNvSpPr>
          <p:nvPr>
            <p:ph idx="1"/>
          </p:nvPr>
        </p:nvSpPr>
        <p:spPr>
          <a:xfrm>
            <a:off x="363538" y="1757812"/>
            <a:ext cx="8841422" cy="4711567"/>
          </a:xfrm>
        </p:spPr>
        <p:txBody>
          <a:bodyPr>
            <a:normAutofit lnSpcReduction="10000"/>
          </a:bodyPr>
          <a:lstStyle/>
          <a:p>
            <a:r>
              <a:rPr lang="ja-JP" altLang="en-US" sz="1600" dirty="0"/>
              <a:t>大阪府において、平成</a:t>
            </a:r>
            <a:r>
              <a:rPr lang="en-US" altLang="ja-JP" sz="1600" dirty="0"/>
              <a:t>27</a:t>
            </a:r>
            <a:r>
              <a:rPr lang="ja-JP" altLang="en-US" sz="1600" dirty="0"/>
              <a:t>年に介護保険</a:t>
            </a:r>
            <a:r>
              <a:rPr lang="en-US" altLang="ja-JP" sz="1600" dirty="0"/>
              <a:t>4</a:t>
            </a:r>
            <a:r>
              <a:rPr lang="ja-JP" altLang="en-US" sz="1600" dirty="0"/>
              <a:t>施設と有料</a:t>
            </a:r>
            <a:r>
              <a:rPr lang="en-US" altLang="ja-JP" sz="1600" dirty="0"/>
              <a:t>H</a:t>
            </a:r>
            <a:r>
              <a:rPr lang="ja-JP" altLang="en-US" sz="1600" dirty="0"/>
              <a:t>とサ高住の入居者の数が逆転</a:t>
            </a:r>
            <a:endParaRPr lang="en-US" altLang="ja-JP" sz="1600" dirty="0"/>
          </a:p>
          <a:p>
            <a:r>
              <a:rPr lang="ja-JP" altLang="en-US" sz="1600" dirty="0"/>
              <a:t>特別養護老人ホームにおける入所申込者は減少傾向にある</a:t>
            </a:r>
            <a:endParaRPr lang="en-US" altLang="ja-JP" sz="1600" dirty="0"/>
          </a:p>
          <a:p>
            <a:r>
              <a:rPr lang="ja-JP" altLang="en-US" sz="1600" dirty="0"/>
              <a:t>介護サービス利用者のうち、在宅・居宅系サービス利用者は増加傾向で、特に、要介護５の増加幅が大きい</a:t>
            </a:r>
            <a:endParaRPr lang="en-US" altLang="ja-JP" sz="1600" dirty="0"/>
          </a:p>
          <a:p>
            <a:r>
              <a:rPr lang="ja-JP" altLang="en-US" sz="1600" dirty="0"/>
              <a:t>給付月額は全国と大きな差はないが、要介護５では在宅サービスが施設サービスを上回っている</a:t>
            </a:r>
            <a:endParaRPr lang="en-US" altLang="ja-JP" sz="1600" dirty="0"/>
          </a:p>
          <a:p>
            <a:r>
              <a:rPr lang="ja-JP" altLang="en-US" sz="1600" dirty="0"/>
              <a:t>高齢者数千人あたりの有料</a:t>
            </a:r>
            <a:r>
              <a:rPr lang="en-US" altLang="ja-JP" sz="1600" dirty="0"/>
              <a:t>H</a:t>
            </a:r>
            <a:r>
              <a:rPr lang="ja-JP" altLang="en-US" sz="1600" dirty="0"/>
              <a:t>・サ高住の定員数は平成</a:t>
            </a:r>
            <a:r>
              <a:rPr lang="en-US" altLang="ja-JP" sz="1600" dirty="0"/>
              <a:t>25</a:t>
            </a:r>
            <a:r>
              <a:rPr lang="ja-JP" altLang="en-US" sz="1600" dirty="0"/>
              <a:t>年から令和</a:t>
            </a:r>
            <a:r>
              <a:rPr lang="en-US" altLang="ja-JP" sz="1600" dirty="0"/>
              <a:t>4</a:t>
            </a:r>
            <a:r>
              <a:rPr lang="ja-JP" altLang="en-US" sz="1600" dirty="0"/>
              <a:t>年までの約</a:t>
            </a:r>
            <a:r>
              <a:rPr lang="en-US" altLang="ja-JP" sz="1600" dirty="0"/>
              <a:t>10</a:t>
            </a:r>
            <a:r>
              <a:rPr lang="ja-JP" altLang="en-US" sz="1600" dirty="0"/>
              <a:t>年間で２倍となっている</a:t>
            </a:r>
            <a:endParaRPr lang="en-US" altLang="ja-JP" sz="1600" dirty="0"/>
          </a:p>
          <a:p>
            <a:r>
              <a:rPr lang="ja-JP" altLang="en-US" sz="1600" dirty="0"/>
              <a:t>要介護</a:t>
            </a:r>
            <a:r>
              <a:rPr lang="en-US" altLang="ja-JP" sz="1600" dirty="0"/>
              <a:t>3</a:t>
            </a:r>
            <a:r>
              <a:rPr lang="ja-JP" altLang="en-US" sz="1600" dirty="0"/>
              <a:t>以上の入居者の割合は、全国よりも高い傾向にある</a:t>
            </a:r>
            <a:endParaRPr lang="en-US" altLang="ja-JP" sz="1600" dirty="0"/>
          </a:p>
          <a:p>
            <a:r>
              <a:rPr lang="ja-JP" altLang="en-US" sz="1600" dirty="0"/>
              <a:t>全国、大阪府ともに自立の入居者の割合は低く、介護サービスを受ける利用者が多い</a:t>
            </a:r>
            <a:endParaRPr lang="en-US" altLang="ja-JP" sz="1600" dirty="0"/>
          </a:p>
          <a:p>
            <a:r>
              <a:rPr lang="ja-JP" altLang="en-US" sz="1600" dirty="0"/>
              <a:t>約</a:t>
            </a:r>
            <a:r>
              <a:rPr lang="en-US" altLang="ja-JP" sz="1600" dirty="0"/>
              <a:t>80</a:t>
            </a:r>
            <a:r>
              <a:rPr lang="ja-JP" altLang="en-US" sz="1600" dirty="0"/>
              <a:t>％の住宅型有料</a:t>
            </a:r>
            <a:r>
              <a:rPr lang="en-US" altLang="ja-JP" sz="1600" dirty="0"/>
              <a:t>H</a:t>
            </a:r>
            <a:r>
              <a:rPr lang="ja-JP" altLang="en-US" sz="1600" dirty="0"/>
              <a:t>、約</a:t>
            </a:r>
            <a:r>
              <a:rPr lang="en-US" altLang="ja-JP" sz="1600" dirty="0"/>
              <a:t>88</a:t>
            </a:r>
            <a:r>
              <a:rPr lang="ja-JP" altLang="en-US" sz="1600" dirty="0"/>
              <a:t>％のサ高住で併設、隣接の介護事業所がある</a:t>
            </a:r>
            <a:endParaRPr lang="en-US" altLang="ja-JP" sz="1600" dirty="0"/>
          </a:p>
          <a:p>
            <a:r>
              <a:rPr lang="ja-JP" altLang="en-US" sz="1600" dirty="0"/>
              <a:t>利用料は大阪府は若干高いが全国と大きな差はない</a:t>
            </a:r>
          </a:p>
          <a:p>
            <a:r>
              <a:rPr lang="ja-JP" altLang="en-US" sz="1600" dirty="0"/>
              <a:t>規模（居室数）は、全国より大きい傾向にある</a:t>
            </a:r>
          </a:p>
          <a:p>
            <a:r>
              <a:rPr lang="ja-JP" altLang="en-US" sz="1600" dirty="0"/>
              <a:t>法人種別は営利法人である「株式会社、有限会社」の割合が、全国より高い傾向にある</a:t>
            </a:r>
            <a:endParaRPr lang="en-US" altLang="ja-JP" sz="1600" dirty="0"/>
          </a:p>
          <a:p>
            <a:r>
              <a:rPr lang="ja-JP" altLang="en-US" sz="1600" dirty="0"/>
              <a:t>コロナ対応を行う医療機関との連携は、ほぼ全ての施設で確保できており、確保率は全国より高くなっている</a:t>
            </a:r>
            <a:endParaRPr lang="en-US" altLang="ja-JP" sz="1600" dirty="0"/>
          </a:p>
        </p:txBody>
      </p:sp>
      <p:sp>
        <p:nvSpPr>
          <p:cNvPr id="8" name="スライド番号プレースホルダー 2">
            <a:extLst>
              <a:ext uri="{FF2B5EF4-FFF2-40B4-BE49-F238E27FC236}">
                <a16:creationId xmlns:a16="http://schemas.microsoft.com/office/drawing/2014/main" id="{FE072709-4933-4AAF-BF69-55E86DCE023F}"/>
              </a:ext>
            </a:extLst>
          </p:cNvPr>
          <p:cNvSpPr txBox="1">
            <a:spLocks/>
          </p:cNvSpPr>
          <p:nvPr/>
        </p:nvSpPr>
        <p:spPr>
          <a:xfrm>
            <a:off x="6864936" y="6351454"/>
            <a:ext cx="2187059"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6B88687-DE2A-4AF1-9134-FF3DA71A830B}" type="slidenum">
              <a:rPr kumimoji="1" lang="ja-JP" altLang="en-US" smtClean="0"/>
              <a:pPr/>
              <a:t>14</a:t>
            </a:fld>
            <a:endParaRPr kumimoji="1" lang="ja-JP" altLang="en-US" dirty="0"/>
          </a:p>
        </p:txBody>
      </p:sp>
    </p:spTree>
    <p:extLst>
      <p:ext uri="{BB962C8B-B14F-4D97-AF65-F5344CB8AC3E}">
        <p14:creationId xmlns:p14="http://schemas.microsoft.com/office/powerpoint/2010/main" val="35885768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a:extLst>
              <a:ext uri="{FF2B5EF4-FFF2-40B4-BE49-F238E27FC236}">
                <a16:creationId xmlns:a16="http://schemas.microsoft.com/office/drawing/2014/main" id="{84D19EEA-D215-4568-AF42-416843E2F6A6}"/>
              </a:ext>
            </a:extLst>
          </p:cNvPr>
          <p:cNvSpPr/>
          <p:nvPr/>
        </p:nvSpPr>
        <p:spPr>
          <a:xfrm>
            <a:off x="113807" y="1363981"/>
            <a:ext cx="9492635" cy="5156944"/>
          </a:xfrm>
          <a:prstGeom prst="rect">
            <a:avLst/>
          </a:prstGeom>
          <a:solidFill>
            <a:schemeClr val="accent1">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endParaRPr kumimoji="1" lang="ja-JP" altLang="en-US" b="1" dirty="0">
              <a:solidFill>
                <a:schemeClr val="tx2">
                  <a:lumMod val="75000"/>
                </a:schemeClr>
              </a:solidFill>
            </a:endParaRPr>
          </a:p>
        </p:txBody>
      </p:sp>
      <p:sp>
        <p:nvSpPr>
          <p:cNvPr id="19" name="正方形/長方形 18"/>
          <p:cNvSpPr/>
          <p:nvPr/>
        </p:nvSpPr>
        <p:spPr>
          <a:xfrm>
            <a:off x="-1" y="524370"/>
            <a:ext cx="9720263" cy="434981"/>
          </a:xfrm>
          <a:prstGeom prst="rect">
            <a:avLst/>
          </a:prstGeom>
          <a:solidFill>
            <a:schemeClr val="tx2">
              <a:lumMod val="75000"/>
            </a:schemeClr>
          </a:solidFill>
          <a:ln w="381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664677" y="547091"/>
            <a:ext cx="6635531" cy="461665"/>
          </a:xfrm>
          <a:prstGeom prst="rect">
            <a:avLst/>
          </a:prstGeom>
        </p:spPr>
        <p:txBody>
          <a:bodyPr wrap="square">
            <a:spAutoFit/>
          </a:bodyPr>
          <a:lstStyle/>
          <a:p>
            <a:pPr algn="ctr"/>
            <a:r>
              <a:rPr lang="ja-JP" altLang="en-US" sz="2400" b="1" dirty="0">
                <a:solidFill>
                  <a:schemeClr val="bg1"/>
                </a:solidFill>
                <a:latin typeface="+mn-ea"/>
              </a:rPr>
              <a:t>国・大阪府の介護保険施設整備の方向性</a:t>
            </a:r>
          </a:p>
        </p:txBody>
      </p:sp>
      <p:sp>
        <p:nvSpPr>
          <p:cNvPr id="8" name="正方形/長方形 7">
            <a:extLst>
              <a:ext uri="{FF2B5EF4-FFF2-40B4-BE49-F238E27FC236}">
                <a16:creationId xmlns:a16="http://schemas.microsoft.com/office/drawing/2014/main" id="{812F6F1F-01E1-4F5E-803F-C1D721E26C48}"/>
              </a:ext>
            </a:extLst>
          </p:cNvPr>
          <p:cNvSpPr/>
          <p:nvPr/>
        </p:nvSpPr>
        <p:spPr>
          <a:xfrm>
            <a:off x="337919" y="1769033"/>
            <a:ext cx="9044409" cy="1569660"/>
          </a:xfrm>
          <a:prstGeom prst="rect">
            <a:avLst/>
          </a:prstGeom>
        </p:spPr>
        <p:txBody>
          <a:bodyPr wrap="square">
            <a:spAutoFit/>
          </a:bodyPr>
          <a:lstStyle/>
          <a:p>
            <a:pPr marL="133350" indent="-133350" algn="just"/>
            <a:r>
              <a:rPr lang="ja-JP" altLang="en-US" sz="1600" b="1" u="sng" kern="100" dirty="0">
                <a:latin typeface="游明朝" panose="02020400000000000000" pitchFamily="18" charset="-128"/>
                <a:ea typeface="Meiryo UI" panose="020B0604030504040204" pitchFamily="50" charset="-128"/>
                <a:cs typeface="Times New Roman" panose="02020603050405020304" pitchFamily="18" charset="0"/>
              </a:rPr>
              <a:t>国の第</a:t>
            </a:r>
            <a:r>
              <a:rPr lang="en-US" altLang="ja-JP" sz="1600" b="1" u="sng" kern="100" dirty="0">
                <a:latin typeface="游明朝" panose="02020400000000000000" pitchFamily="18" charset="-128"/>
                <a:ea typeface="Meiryo UI" panose="020B0604030504040204" pitchFamily="50" charset="-128"/>
                <a:cs typeface="Times New Roman" panose="02020603050405020304" pitchFamily="18" charset="0"/>
              </a:rPr>
              <a:t>9</a:t>
            </a:r>
            <a:r>
              <a:rPr lang="ja-JP" altLang="en-US" sz="1600" b="1" u="sng" kern="100" dirty="0">
                <a:latin typeface="游明朝" panose="02020400000000000000" pitchFamily="18" charset="-128"/>
                <a:ea typeface="Meiryo UI" panose="020B0604030504040204" pitchFamily="50" charset="-128"/>
                <a:cs typeface="Times New Roman" panose="02020603050405020304" pitchFamily="18" charset="0"/>
              </a:rPr>
              <a:t>期計画の基本指針のポイントとして</a:t>
            </a:r>
            <a:endParaRPr lang="en-US" altLang="ja-JP" sz="1600" b="1" u="sng" kern="100" dirty="0">
              <a:latin typeface="游明朝" panose="02020400000000000000" pitchFamily="18" charset="-128"/>
              <a:ea typeface="Meiryo UI" panose="020B0604030504040204" pitchFamily="50" charset="-128"/>
              <a:cs typeface="Times New Roman" panose="02020603050405020304" pitchFamily="18" charset="0"/>
            </a:endParaRPr>
          </a:p>
          <a:p>
            <a:pPr marL="133350" indent="-133350" algn="just"/>
            <a:r>
              <a:rPr lang="ja-JP" altLang="en-US" sz="1600" kern="100" dirty="0">
                <a:latin typeface="游明朝" panose="02020400000000000000" pitchFamily="18" charset="-128"/>
                <a:ea typeface="Meiryo UI" panose="020B0604030504040204" pitchFamily="50" charset="-128"/>
                <a:cs typeface="Times New Roman" panose="02020603050405020304" pitchFamily="18" charset="0"/>
              </a:rPr>
              <a:t>〇中長期的な地域の人口動態や介護ニーズの見込み等を適切にとらえて、施設・サービス種別の変更など、既存施設・事業者の在り方も含め検討し、地域の実情に応じて介護サービス基盤を計画的に確保していく必要がある</a:t>
            </a:r>
            <a:endParaRPr lang="en-US" altLang="ja-JP" sz="1600" kern="100" dirty="0">
              <a:latin typeface="游明朝" panose="02020400000000000000" pitchFamily="18" charset="-128"/>
              <a:ea typeface="Meiryo UI" panose="020B0604030504040204" pitchFamily="50" charset="-128"/>
              <a:cs typeface="Times New Roman" panose="02020603050405020304" pitchFamily="18" charset="0"/>
            </a:endParaRPr>
          </a:p>
          <a:p>
            <a:pPr marL="133350" indent="-133350" algn="just"/>
            <a:r>
              <a:rPr lang="ja-JP" altLang="en-US" sz="1600" kern="100" dirty="0">
                <a:latin typeface="游明朝" panose="02020400000000000000" pitchFamily="18" charset="-128"/>
                <a:ea typeface="Meiryo UI" panose="020B0604030504040204" pitchFamily="50" charset="-128"/>
                <a:cs typeface="Times New Roman" panose="02020603050405020304" pitchFamily="18" charset="0"/>
              </a:rPr>
              <a:t>〇中長期的なサービス需要の見込みをサービス提供事業者を含め、地域の関係者と共有し、サービス基盤の整備の在り方を議論することが重要</a:t>
            </a:r>
            <a:endParaRPr lang="en-US" altLang="ja-JP" sz="1600" kern="100" dirty="0">
              <a:latin typeface="游明朝" panose="02020400000000000000" pitchFamily="18" charset="-128"/>
              <a:ea typeface="Meiryo UI" panose="020B0604030504040204" pitchFamily="50" charset="-128"/>
              <a:cs typeface="Times New Roman" panose="02020603050405020304" pitchFamily="18" charset="0"/>
            </a:endParaRPr>
          </a:p>
        </p:txBody>
      </p:sp>
      <p:sp>
        <p:nvSpPr>
          <p:cNvPr id="24" name="正方形/長方形 23">
            <a:extLst>
              <a:ext uri="{FF2B5EF4-FFF2-40B4-BE49-F238E27FC236}">
                <a16:creationId xmlns:a16="http://schemas.microsoft.com/office/drawing/2014/main" id="{622C2A3E-CD97-4946-A740-4C61FEAEAF5C}"/>
              </a:ext>
            </a:extLst>
          </p:cNvPr>
          <p:cNvSpPr/>
          <p:nvPr/>
        </p:nvSpPr>
        <p:spPr>
          <a:xfrm>
            <a:off x="337921" y="4397583"/>
            <a:ext cx="9044409" cy="584775"/>
          </a:xfrm>
          <a:prstGeom prst="rect">
            <a:avLst/>
          </a:prstGeom>
        </p:spPr>
        <p:txBody>
          <a:bodyPr wrap="square">
            <a:spAutoFit/>
          </a:bodyPr>
          <a:lstStyle/>
          <a:p>
            <a:pPr marL="133350" indent="-133350"/>
            <a:r>
              <a:rPr lang="ja-JP" altLang="en-US" sz="1600" b="1" kern="100" dirty="0">
                <a:latin typeface="游明朝" panose="02020400000000000000" pitchFamily="18" charset="-128"/>
                <a:ea typeface="Meiryo UI" panose="020B0604030504040204" pitchFamily="50" charset="-128"/>
                <a:cs typeface="Times New Roman" panose="02020603050405020304" pitchFamily="18" charset="0"/>
              </a:rPr>
              <a:t>大阪府第９期計画においても、市町村ごとに生産年齢人口の動向を踏まえた中長期的な介護ニーズを</a:t>
            </a:r>
            <a:endParaRPr lang="en-US" altLang="ja-JP" sz="1600" b="1" kern="100" dirty="0">
              <a:latin typeface="游明朝" panose="02020400000000000000" pitchFamily="18" charset="-128"/>
              <a:ea typeface="Meiryo UI" panose="020B0604030504040204" pitchFamily="50" charset="-128"/>
              <a:cs typeface="Times New Roman" panose="02020603050405020304" pitchFamily="18" charset="0"/>
            </a:endParaRPr>
          </a:p>
          <a:p>
            <a:pPr marL="133350" indent="-133350"/>
            <a:r>
              <a:rPr lang="ja-JP" altLang="en-US" sz="1600" b="1" kern="100" dirty="0">
                <a:latin typeface="游明朝" panose="02020400000000000000" pitchFamily="18" charset="-128"/>
                <a:ea typeface="Meiryo UI" panose="020B0604030504040204" pitchFamily="50" charset="-128"/>
                <a:cs typeface="Times New Roman" panose="02020603050405020304" pitchFamily="18" charset="0"/>
              </a:rPr>
              <a:t>踏まえ整備の計画を検討いただき、市町村のサービス利用の見込みを踏まえて必要入所定員総数を設定</a:t>
            </a:r>
            <a:endParaRPr lang="en-US" altLang="ja-JP" sz="1600" b="1" kern="100" dirty="0">
              <a:latin typeface="游明朝" panose="02020400000000000000" pitchFamily="18" charset="-128"/>
              <a:ea typeface="Meiryo UI" panose="020B0604030504040204" pitchFamily="50" charset="-128"/>
              <a:cs typeface="Times New Roman" panose="02020603050405020304" pitchFamily="18" charset="0"/>
            </a:endParaRPr>
          </a:p>
        </p:txBody>
      </p:sp>
      <p:sp>
        <p:nvSpPr>
          <p:cNvPr id="3" name="矢印: 下 2">
            <a:extLst>
              <a:ext uri="{FF2B5EF4-FFF2-40B4-BE49-F238E27FC236}">
                <a16:creationId xmlns:a16="http://schemas.microsoft.com/office/drawing/2014/main" id="{66969D70-17D8-4BC5-A1B3-A65FB3FF7415}"/>
              </a:ext>
            </a:extLst>
          </p:cNvPr>
          <p:cNvSpPr/>
          <p:nvPr/>
        </p:nvSpPr>
        <p:spPr>
          <a:xfrm>
            <a:off x="4008120" y="3743323"/>
            <a:ext cx="1341120" cy="3333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221F4957-4615-4ADA-87C6-38173E3016AF}"/>
              </a:ext>
            </a:extLst>
          </p:cNvPr>
          <p:cNvSpPr>
            <a:spLocks noGrp="1"/>
          </p:cNvSpPr>
          <p:nvPr>
            <p:ph type="sldNum" sz="quarter" idx="12"/>
          </p:nvPr>
        </p:nvSpPr>
        <p:spPr/>
        <p:txBody>
          <a:bodyPr/>
          <a:lstStyle/>
          <a:p>
            <a:fld id="{66B88687-DE2A-4AF1-9134-FF3DA71A830B}" type="slidenum">
              <a:rPr kumimoji="1" lang="ja-JP" altLang="en-US" smtClean="0"/>
              <a:t>15</a:t>
            </a:fld>
            <a:endParaRPr kumimoji="1" lang="ja-JP" altLang="en-US"/>
          </a:p>
        </p:txBody>
      </p:sp>
    </p:spTree>
    <p:extLst>
      <p:ext uri="{BB962C8B-B14F-4D97-AF65-F5344CB8AC3E}">
        <p14:creationId xmlns:p14="http://schemas.microsoft.com/office/powerpoint/2010/main" val="4240902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0" y="224478"/>
            <a:ext cx="9720263" cy="434981"/>
          </a:xfrm>
          <a:prstGeom prst="rect">
            <a:avLst/>
          </a:prstGeom>
          <a:solidFill>
            <a:schemeClr val="tx2">
              <a:lumMod val="75000"/>
            </a:schemeClr>
          </a:solidFill>
          <a:ln w="381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142521" y="865182"/>
            <a:ext cx="9492635" cy="5768340"/>
          </a:xfrm>
          <a:prstGeom prst="rect">
            <a:avLst/>
          </a:prstGeom>
          <a:solidFill>
            <a:schemeClr val="accent1">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600"/>
              </a:spcBef>
              <a:spcAft>
                <a:spcPts val="0"/>
              </a:spcAft>
              <a:buClrTx/>
              <a:buSzTx/>
              <a:buFontTx/>
              <a:buNone/>
              <a:tabLst/>
              <a:defRPr/>
            </a:pPr>
            <a:endParaRPr kumimoji="1" lang="ja-JP" altLang="en-US" sz="1800" b="1"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sp>
        <p:nvSpPr>
          <p:cNvPr id="10" name="正方形/長方形 9"/>
          <p:cNvSpPr/>
          <p:nvPr/>
        </p:nvSpPr>
        <p:spPr>
          <a:xfrm>
            <a:off x="57416" y="219204"/>
            <a:ext cx="9662847" cy="430887"/>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2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有料老人ホーム・サービス付高齢者住宅の果たす役割の方向性</a:t>
            </a:r>
          </a:p>
        </p:txBody>
      </p:sp>
      <p:sp>
        <p:nvSpPr>
          <p:cNvPr id="16" name="正方形/長方形 15"/>
          <p:cNvSpPr/>
          <p:nvPr/>
        </p:nvSpPr>
        <p:spPr>
          <a:xfrm>
            <a:off x="222504" y="2598923"/>
            <a:ext cx="9225443" cy="584775"/>
          </a:xfrm>
          <a:prstGeom prst="rect">
            <a:avLst/>
          </a:prstGeom>
        </p:spPr>
        <p:txBody>
          <a:bodyPr wrap="square">
            <a:spAutoFit/>
          </a:bodyPr>
          <a:lstStyle/>
          <a:p>
            <a:pPr marL="133350" indent="-133350" algn="just"/>
            <a:r>
              <a:rPr lang="ja-JP" altLang="en-US" sz="1600" b="1"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　高齢者の住まいとして、いわゆる施設とは異なる、有料老人ホームやサービス付高齢者住宅の果たす役割は大きく、今後、以下の方向で進めていくことが重要</a:t>
            </a:r>
          </a:p>
        </p:txBody>
      </p:sp>
      <p:sp>
        <p:nvSpPr>
          <p:cNvPr id="7" name="テキスト ボックス 6">
            <a:extLst>
              <a:ext uri="{FF2B5EF4-FFF2-40B4-BE49-F238E27FC236}">
                <a16:creationId xmlns:a16="http://schemas.microsoft.com/office/drawing/2014/main" id="{CDEE5C57-57E8-4C1B-8225-B6E3DAC82FE3}"/>
              </a:ext>
            </a:extLst>
          </p:cNvPr>
          <p:cNvSpPr txBox="1"/>
          <p:nvPr/>
        </p:nvSpPr>
        <p:spPr>
          <a:xfrm>
            <a:off x="307177" y="832183"/>
            <a:ext cx="9105900" cy="1169551"/>
          </a:xfrm>
          <a:prstGeom prst="rect">
            <a:avLst/>
          </a:prstGeom>
          <a:noFill/>
        </p:spPr>
        <p:txBody>
          <a:bodyPr wrap="square">
            <a:spAutoFit/>
          </a:bodyPr>
          <a:lstStyle/>
          <a:p>
            <a:pPr marL="0" marR="0" lvl="0" indent="0" algn="just" defTabSz="457200" rtl="0" eaLnBrk="1" fontAlgn="auto" latinLnBrk="0" hangingPunct="1">
              <a:spcBef>
                <a:spcPts val="0"/>
              </a:spcBef>
              <a:spcAft>
                <a:spcPts val="0"/>
              </a:spcAft>
              <a:buClrTx/>
              <a:buSzTx/>
              <a:buFontTx/>
              <a:buNone/>
              <a:tabLst/>
              <a:defRPr/>
            </a:pPr>
            <a:r>
              <a:rPr lang="ja-JP" altLang="en-US" sz="1400"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〇今後の高齢化の進展、とりわけ単身世帯高齢者の増加を見据え、</a:t>
            </a:r>
            <a:r>
              <a:rPr lang="ja-JP" altLang="en-US" sz="1400" u="sng"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高齢者が安心して生活することができる住まい・住環境の</a:t>
            </a:r>
            <a:endParaRPr lang="en-US" altLang="ja-JP" sz="1400" u="sng"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endParaRPr>
          </a:p>
          <a:p>
            <a:pPr marL="0" marR="0" lvl="0" indent="0" algn="just" defTabSz="457200" rtl="0" eaLnBrk="1" fontAlgn="auto" latinLnBrk="0" hangingPunct="1">
              <a:spcBef>
                <a:spcPts val="0"/>
              </a:spcBef>
              <a:spcAft>
                <a:spcPts val="0"/>
              </a:spcAft>
              <a:buClrTx/>
              <a:buSzTx/>
              <a:buFontTx/>
              <a:buNone/>
              <a:tabLst/>
              <a:defRPr/>
            </a:pPr>
            <a:r>
              <a:rPr lang="ja-JP" altLang="en-US" sz="1400"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　 </a:t>
            </a:r>
            <a:r>
              <a:rPr lang="ja-JP" altLang="en-US" sz="1400" u="sng"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確保は非常に重要</a:t>
            </a:r>
          </a:p>
          <a:p>
            <a:pPr marL="0" marR="0" lvl="0" indent="0" algn="just" defTabSz="457200" rtl="0" eaLnBrk="1" fontAlgn="auto" latinLnBrk="0" hangingPunct="1">
              <a:spcBef>
                <a:spcPts val="0"/>
              </a:spcBef>
              <a:spcAft>
                <a:spcPts val="0"/>
              </a:spcAft>
              <a:buClrTx/>
              <a:buSzTx/>
              <a:buFontTx/>
              <a:buNone/>
              <a:tabLst/>
              <a:defRPr/>
            </a:pPr>
            <a:r>
              <a:rPr lang="ja-JP" altLang="en-US" sz="1400"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〇</a:t>
            </a:r>
            <a:r>
              <a:rPr lang="en-US" altLang="ja-JP" sz="1400"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2040</a:t>
            </a:r>
            <a:r>
              <a:rPr lang="ja-JP" altLang="en-US" sz="1400"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年以降の高齢者数及び人口の減少等、中長期的な人口動態や介護ニーズ等を踏まえ、</a:t>
            </a:r>
            <a:r>
              <a:rPr lang="ja-JP" altLang="en-US" sz="1400" u="sng"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地域の実情に応じて、施設</a:t>
            </a:r>
            <a:endParaRPr lang="en-US" altLang="ja-JP" sz="1400" u="sng"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endParaRPr>
          </a:p>
          <a:p>
            <a:pPr marL="0" marR="0" lvl="0" indent="0" algn="just" defTabSz="457200" rtl="0" eaLnBrk="1" fontAlgn="auto" latinLnBrk="0" hangingPunct="1">
              <a:spcBef>
                <a:spcPts val="0"/>
              </a:spcBef>
              <a:spcAft>
                <a:spcPts val="0"/>
              </a:spcAft>
              <a:buClrTx/>
              <a:buSzTx/>
              <a:buFontTx/>
              <a:buNone/>
              <a:tabLst/>
              <a:defRPr/>
            </a:pPr>
            <a:r>
              <a:rPr lang="en-US" altLang="ja-JP" sz="1400"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   </a:t>
            </a:r>
            <a:r>
              <a:rPr lang="ja-JP" altLang="en-US" sz="1400" u="sng"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の整備、既存施設の増床、改修、サービス種別の変更など、介護サービス基盤を計画的に確保。</a:t>
            </a:r>
          </a:p>
          <a:p>
            <a:pPr marL="0" marR="0" lvl="0" indent="0" algn="just" defTabSz="457200" rtl="0" eaLnBrk="1" fontAlgn="auto" latinLnBrk="0" hangingPunct="1">
              <a:spcBef>
                <a:spcPts val="0"/>
              </a:spcBef>
              <a:spcAft>
                <a:spcPts val="0"/>
              </a:spcAft>
              <a:buClrTx/>
              <a:buSzTx/>
              <a:buFontTx/>
              <a:buNone/>
              <a:tabLst/>
              <a:defRPr/>
            </a:pPr>
            <a:r>
              <a:rPr lang="ja-JP" altLang="en-US" sz="1400"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〇要介護となっても高齢者が住み慣れた地域で暮らせるよう、</a:t>
            </a:r>
            <a:r>
              <a:rPr lang="ja-JP" altLang="en-US" sz="1400" u="sng"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在宅での介護サービスや医療が適切に提供されることが必要。</a:t>
            </a:r>
          </a:p>
        </p:txBody>
      </p:sp>
      <p:sp>
        <p:nvSpPr>
          <p:cNvPr id="3" name="スライド番号プレースホルダー 2">
            <a:extLst>
              <a:ext uri="{FF2B5EF4-FFF2-40B4-BE49-F238E27FC236}">
                <a16:creationId xmlns:a16="http://schemas.microsoft.com/office/drawing/2014/main" id="{BF461066-1856-4D4A-A77D-9CFD660546B5}"/>
              </a:ext>
            </a:extLst>
          </p:cNvPr>
          <p:cNvSpPr>
            <a:spLocks noGrp="1"/>
          </p:cNvSpPr>
          <p:nvPr>
            <p:ph type="sldNum" sz="quarter" idx="12"/>
          </p:nvPr>
        </p:nvSpPr>
        <p:spPr>
          <a:xfrm>
            <a:off x="7419386" y="6233795"/>
            <a:ext cx="2187059"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6B88687-DE2A-4AF1-9134-FF3DA71A830B}"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1" lang="ja-JP" altLang="en-US" sz="120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9" name="矢印: 下 8">
            <a:extLst>
              <a:ext uri="{FF2B5EF4-FFF2-40B4-BE49-F238E27FC236}">
                <a16:creationId xmlns:a16="http://schemas.microsoft.com/office/drawing/2014/main" id="{E23F7A3E-E469-4F83-BC1B-A9E5506B064B}"/>
              </a:ext>
            </a:extLst>
          </p:cNvPr>
          <p:cNvSpPr/>
          <p:nvPr/>
        </p:nvSpPr>
        <p:spPr>
          <a:xfrm>
            <a:off x="3898274" y="2114624"/>
            <a:ext cx="1341120" cy="3333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92DBFC39-0169-45DA-A478-0062FD620924}"/>
              </a:ext>
            </a:extLst>
          </p:cNvPr>
          <p:cNvSpPr/>
          <p:nvPr/>
        </p:nvSpPr>
        <p:spPr>
          <a:xfrm>
            <a:off x="307177" y="5432209"/>
            <a:ext cx="9110885" cy="584775"/>
          </a:xfrm>
          <a:prstGeom prst="rect">
            <a:avLst/>
          </a:prstGeom>
        </p:spPr>
        <p:txBody>
          <a:bodyPr wrap="square">
            <a:spAutoFit/>
          </a:bodyPr>
          <a:lstStyle/>
          <a:p>
            <a:pPr marL="133350" indent="-133350"/>
            <a:r>
              <a:rPr lang="ja-JP" altLang="en-US" sz="1600" b="1"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　府において、有料</a:t>
            </a:r>
            <a:r>
              <a:rPr lang="en-US" altLang="ja-JP" sz="1600" b="1"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H</a:t>
            </a:r>
            <a:r>
              <a:rPr lang="ja-JP" altLang="en-US" sz="1600" b="1"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とサ高住が要支援・要介護の方の住まいとして増えている実情を踏まえ、市町村や関係機関と連携し、地域包括ケアシステムの深化・推進に取り組んでいく。</a:t>
            </a:r>
          </a:p>
        </p:txBody>
      </p:sp>
      <p:sp>
        <p:nvSpPr>
          <p:cNvPr id="12" name="正方形/長方形 11">
            <a:extLst>
              <a:ext uri="{FF2B5EF4-FFF2-40B4-BE49-F238E27FC236}">
                <a16:creationId xmlns:a16="http://schemas.microsoft.com/office/drawing/2014/main" id="{334DE7C9-D2F5-407A-AD3E-B79F0F9F5A00}"/>
              </a:ext>
            </a:extLst>
          </p:cNvPr>
          <p:cNvSpPr/>
          <p:nvPr/>
        </p:nvSpPr>
        <p:spPr>
          <a:xfrm>
            <a:off x="372890" y="3429000"/>
            <a:ext cx="4051100" cy="1323439"/>
          </a:xfrm>
          <a:prstGeom prst="rect">
            <a:avLst/>
          </a:prstGeom>
        </p:spPr>
        <p:txBody>
          <a:bodyPr wrap="square">
            <a:spAutoFit/>
          </a:bodyPr>
          <a:lstStyle/>
          <a:p>
            <a:pPr marL="133350" indent="-133350" algn="just"/>
            <a:r>
              <a:rPr lang="ja-JP" altLang="en-US" sz="1400" b="1"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⑴地域包括ケアシステムの推進において果たす役割</a:t>
            </a:r>
          </a:p>
          <a:p>
            <a:pPr marL="133350" indent="-133350" algn="just"/>
            <a:r>
              <a:rPr lang="ja-JP" altLang="en-US" sz="1400"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　</a:t>
            </a:r>
            <a:r>
              <a:rPr lang="ja-JP" altLang="en-US" sz="1300"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①有料</a:t>
            </a:r>
            <a:r>
              <a:rPr lang="en-US" altLang="ja-JP" sz="1300"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H</a:t>
            </a:r>
            <a:r>
              <a:rPr lang="ja-JP" altLang="en-US" sz="1300"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やサ高住が、地域の各種団体と顔の見える</a:t>
            </a:r>
            <a:endParaRPr lang="en-US" altLang="ja-JP" sz="1300"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endParaRPr>
          </a:p>
          <a:p>
            <a:pPr marL="133350" indent="-133350" algn="just"/>
            <a:r>
              <a:rPr lang="ja-JP" altLang="en-US" sz="1300"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　　 関係 として結びつきを強化</a:t>
            </a:r>
          </a:p>
          <a:p>
            <a:pPr marL="133350" indent="-133350" algn="just"/>
            <a:r>
              <a:rPr lang="ja-JP" altLang="en-US" sz="1300"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　②有料</a:t>
            </a:r>
            <a:r>
              <a:rPr lang="en-US" altLang="ja-JP" sz="1300"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H</a:t>
            </a:r>
            <a:r>
              <a:rPr lang="ja-JP" altLang="en-US" sz="1300"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やサ高住の入居者を支援している看護師や</a:t>
            </a:r>
            <a:endParaRPr lang="en-US" altLang="ja-JP" sz="1300"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endParaRPr>
          </a:p>
          <a:p>
            <a:pPr marL="133350" indent="-133350" algn="just"/>
            <a:r>
              <a:rPr lang="ja-JP" altLang="en-US" sz="1300"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　　協力医療機関等と介護事業所等との連携による、</a:t>
            </a:r>
            <a:endParaRPr lang="en-US" altLang="ja-JP" sz="1300"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endParaRPr>
          </a:p>
          <a:p>
            <a:pPr marL="133350" indent="-133350" algn="just"/>
            <a:r>
              <a:rPr lang="en-US" altLang="ja-JP" sz="1300"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     </a:t>
            </a:r>
            <a:r>
              <a:rPr lang="ja-JP" altLang="en-US" sz="1300"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医介連携の強化や救急の医療対応</a:t>
            </a:r>
          </a:p>
        </p:txBody>
      </p:sp>
      <p:sp>
        <p:nvSpPr>
          <p:cNvPr id="13" name="正方形/長方形 12">
            <a:extLst>
              <a:ext uri="{FF2B5EF4-FFF2-40B4-BE49-F238E27FC236}">
                <a16:creationId xmlns:a16="http://schemas.microsoft.com/office/drawing/2014/main" id="{8D128B1F-C23B-4D58-BF8C-85AE286B5F73}"/>
              </a:ext>
            </a:extLst>
          </p:cNvPr>
          <p:cNvSpPr/>
          <p:nvPr/>
        </p:nvSpPr>
        <p:spPr>
          <a:xfrm>
            <a:off x="4419871" y="3414977"/>
            <a:ext cx="5185201" cy="1723549"/>
          </a:xfrm>
          <a:prstGeom prst="rect">
            <a:avLst/>
          </a:prstGeom>
        </p:spPr>
        <p:txBody>
          <a:bodyPr wrap="square">
            <a:spAutoFit/>
          </a:bodyPr>
          <a:lstStyle/>
          <a:p>
            <a:pPr marL="133350" indent="-133350" algn="just"/>
            <a:r>
              <a:rPr lang="ja-JP" altLang="en-US" sz="1400" b="1"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⑵入居者の自立や重度化防止、</a:t>
            </a:r>
            <a:r>
              <a:rPr lang="en-US" altLang="ja-JP" sz="1400" b="1"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QOL</a:t>
            </a:r>
            <a:r>
              <a:rPr lang="ja-JP" altLang="en-US" sz="1400" b="1"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の維持に果たす役割</a:t>
            </a:r>
          </a:p>
          <a:p>
            <a:pPr marL="133350" indent="-133350" algn="just"/>
            <a:r>
              <a:rPr lang="ja-JP" altLang="en-US" sz="1400"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　</a:t>
            </a:r>
            <a:r>
              <a:rPr lang="ja-JP" altLang="en-US" sz="1300"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①適切な介護サービスの提供（市町村によるケアプランのチェック等）</a:t>
            </a:r>
          </a:p>
          <a:p>
            <a:pPr marL="133350" indent="-133350" algn="just"/>
            <a:r>
              <a:rPr lang="ja-JP" altLang="en-US" sz="1300"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　②入居者の地域活動への参加促進</a:t>
            </a:r>
          </a:p>
          <a:p>
            <a:pPr marL="133350" indent="-133350" algn="just"/>
            <a:r>
              <a:rPr lang="ja-JP" altLang="en-US" sz="1300"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　③運営指針等に基づく施設運営（府・市町村による指導・監査等）</a:t>
            </a:r>
          </a:p>
          <a:p>
            <a:pPr marL="133350" indent="-133350" algn="just"/>
            <a:r>
              <a:rPr lang="ja-JP" altLang="en-US" sz="1300"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　　◆虐待防止</a:t>
            </a:r>
          </a:p>
          <a:p>
            <a:pPr marL="133350" indent="-133350" algn="just"/>
            <a:r>
              <a:rPr lang="ja-JP" altLang="en-US" sz="1300"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　　◆ハラスメント対策</a:t>
            </a:r>
          </a:p>
          <a:p>
            <a:pPr marL="133350" indent="-133350" algn="just"/>
            <a:r>
              <a:rPr lang="ja-JP" altLang="en-US" sz="1300"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　　◆</a:t>
            </a:r>
            <a:r>
              <a:rPr lang="en-US" altLang="ja-JP" sz="1300"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BCP</a:t>
            </a:r>
            <a:r>
              <a:rPr lang="ja-JP" altLang="en-US" sz="1300"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（災害・感染症）の策定、見直し</a:t>
            </a:r>
          </a:p>
          <a:p>
            <a:pPr marL="133350" indent="-133350" algn="just"/>
            <a:r>
              <a:rPr lang="ja-JP" altLang="en-US" sz="1300" kern="100" dirty="0">
                <a:solidFill>
                  <a:prstClr val="black"/>
                </a:solidFill>
                <a:latin typeface="游明朝" panose="02020400000000000000" pitchFamily="18" charset="-128"/>
                <a:ea typeface="Meiryo UI" panose="020B0604030504040204" pitchFamily="50" charset="-128"/>
                <a:cs typeface="Times New Roman" panose="02020603050405020304" pitchFamily="18" charset="0"/>
              </a:rPr>
              <a:t>　　◆医療機関との連携体制</a:t>
            </a:r>
          </a:p>
        </p:txBody>
      </p:sp>
    </p:spTree>
    <p:extLst>
      <p:ext uri="{BB962C8B-B14F-4D97-AF65-F5344CB8AC3E}">
        <p14:creationId xmlns:p14="http://schemas.microsoft.com/office/powerpoint/2010/main" val="1400101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000805CB-0CCC-483A-A413-39652F768277}"/>
              </a:ext>
            </a:extLst>
          </p:cNvPr>
          <p:cNvPicPr>
            <a:picLocks noChangeAspect="1"/>
          </p:cNvPicPr>
          <p:nvPr/>
        </p:nvPicPr>
        <p:blipFill>
          <a:blip r:embed="rId2"/>
          <a:stretch>
            <a:fillRect/>
          </a:stretch>
        </p:blipFill>
        <p:spPr>
          <a:xfrm>
            <a:off x="-1" y="794160"/>
            <a:ext cx="9720263" cy="467496"/>
          </a:xfrm>
          <a:prstGeom prst="rect">
            <a:avLst/>
          </a:prstGeom>
        </p:spPr>
      </p:pic>
      <p:sp>
        <p:nvSpPr>
          <p:cNvPr id="7" name="正方形/長方形 6">
            <a:extLst>
              <a:ext uri="{FF2B5EF4-FFF2-40B4-BE49-F238E27FC236}">
                <a16:creationId xmlns:a16="http://schemas.microsoft.com/office/drawing/2014/main" id="{08CB5E35-B490-40A5-BBCC-D6AFC4543858}"/>
              </a:ext>
            </a:extLst>
          </p:cNvPr>
          <p:cNvSpPr/>
          <p:nvPr/>
        </p:nvSpPr>
        <p:spPr>
          <a:xfrm>
            <a:off x="-1" y="817421"/>
            <a:ext cx="9720262" cy="461665"/>
          </a:xfrm>
          <a:prstGeom prst="rect">
            <a:avLst/>
          </a:prstGeom>
        </p:spPr>
        <p:txBody>
          <a:bodyPr wrap="square">
            <a:spAutoFit/>
          </a:bodyPr>
          <a:lstStyle/>
          <a:p>
            <a:pPr algn="ctr"/>
            <a:r>
              <a:rPr lang="ja-JP" altLang="en-US" sz="2400" b="1" dirty="0">
                <a:solidFill>
                  <a:schemeClr val="bg1"/>
                </a:solidFill>
                <a:latin typeface="+mn-ea"/>
              </a:rPr>
              <a:t>地域包括ケアシステムの姿</a:t>
            </a:r>
          </a:p>
        </p:txBody>
      </p:sp>
      <p:sp>
        <p:nvSpPr>
          <p:cNvPr id="19" name="正方形/長方形 18">
            <a:extLst>
              <a:ext uri="{FF2B5EF4-FFF2-40B4-BE49-F238E27FC236}">
                <a16:creationId xmlns:a16="http://schemas.microsoft.com/office/drawing/2014/main" id="{33DB1FB9-7A0A-4FA6-AF1E-E7BBF14AC125}"/>
              </a:ext>
            </a:extLst>
          </p:cNvPr>
          <p:cNvSpPr/>
          <p:nvPr/>
        </p:nvSpPr>
        <p:spPr>
          <a:xfrm>
            <a:off x="113812" y="1381970"/>
            <a:ext cx="9492635" cy="5156944"/>
          </a:xfrm>
          <a:prstGeom prst="rect">
            <a:avLst/>
          </a:prstGeom>
          <a:solidFill>
            <a:schemeClr val="accent1">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endParaRPr kumimoji="1" lang="ja-JP" altLang="en-US" b="1" dirty="0">
              <a:solidFill>
                <a:schemeClr val="tx2">
                  <a:lumMod val="75000"/>
                </a:schemeClr>
              </a:solidFill>
            </a:endParaRPr>
          </a:p>
        </p:txBody>
      </p:sp>
      <p:sp>
        <p:nvSpPr>
          <p:cNvPr id="8" name="スライド番号プレースホルダー 1">
            <a:extLst>
              <a:ext uri="{FF2B5EF4-FFF2-40B4-BE49-F238E27FC236}">
                <a16:creationId xmlns:a16="http://schemas.microsoft.com/office/drawing/2014/main" id="{28585629-C385-42B2-888A-0654CB6F01E0}"/>
              </a:ext>
            </a:extLst>
          </p:cNvPr>
          <p:cNvSpPr>
            <a:spLocks noGrp="1"/>
          </p:cNvSpPr>
          <p:nvPr>
            <p:ph type="sldNum" sz="quarter" idx="12"/>
          </p:nvPr>
        </p:nvSpPr>
        <p:spPr>
          <a:xfrm>
            <a:off x="7292287" y="6110833"/>
            <a:ext cx="2187059" cy="365125"/>
          </a:xfrm>
        </p:spPr>
        <p:txBody>
          <a:bodyPr/>
          <a:lstStyle/>
          <a:p>
            <a:fld id="{66B88687-DE2A-4AF1-9134-FF3DA71A830B}" type="slidenum">
              <a:rPr kumimoji="1" lang="ja-JP" altLang="en-US" smtClean="0"/>
              <a:t>17</a:t>
            </a:fld>
            <a:endParaRPr kumimoji="1" lang="ja-JP" altLang="en-US" dirty="0"/>
          </a:p>
        </p:txBody>
      </p:sp>
      <p:pic>
        <p:nvPicPr>
          <p:cNvPr id="2" name="図 1">
            <a:extLst>
              <a:ext uri="{FF2B5EF4-FFF2-40B4-BE49-F238E27FC236}">
                <a16:creationId xmlns:a16="http://schemas.microsoft.com/office/drawing/2014/main" id="{26B29BFB-1E2E-486B-8C35-BB88832CCDA0}"/>
              </a:ext>
            </a:extLst>
          </p:cNvPr>
          <p:cNvPicPr>
            <a:picLocks noChangeAspect="1"/>
          </p:cNvPicPr>
          <p:nvPr/>
        </p:nvPicPr>
        <p:blipFill>
          <a:blip r:embed="rId3"/>
          <a:stretch>
            <a:fillRect/>
          </a:stretch>
        </p:blipFill>
        <p:spPr>
          <a:xfrm>
            <a:off x="223359" y="1877203"/>
            <a:ext cx="9273540" cy="4023360"/>
          </a:xfrm>
          <a:prstGeom prst="rect">
            <a:avLst/>
          </a:prstGeom>
        </p:spPr>
      </p:pic>
    </p:spTree>
    <p:extLst>
      <p:ext uri="{BB962C8B-B14F-4D97-AF65-F5344CB8AC3E}">
        <p14:creationId xmlns:p14="http://schemas.microsoft.com/office/powerpoint/2010/main" val="2791133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0" y="242431"/>
            <a:ext cx="9720263" cy="434981"/>
          </a:xfrm>
          <a:prstGeom prst="rect">
            <a:avLst/>
          </a:prstGeom>
          <a:solidFill>
            <a:schemeClr val="tx2">
              <a:lumMod val="75000"/>
            </a:schemeClr>
          </a:solidFill>
          <a:ln w="381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2887883" y="254166"/>
            <a:ext cx="3501280" cy="461665"/>
          </a:xfrm>
          <a:prstGeom prst="rect">
            <a:avLst/>
          </a:prstGeom>
        </p:spPr>
        <p:txBody>
          <a:bodyPr wrap="none">
            <a:spAutoFit/>
          </a:bodyPr>
          <a:lstStyle/>
          <a:p>
            <a:r>
              <a:rPr lang="ja-JP" altLang="en-US" sz="2400" b="1" dirty="0">
                <a:solidFill>
                  <a:schemeClr val="bg1"/>
                </a:solidFill>
                <a:latin typeface="+mn-ea"/>
              </a:rPr>
              <a:t>有料</a:t>
            </a:r>
            <a:r>
              <a:rPr lang="en-US" altLang="ja-JP" sz="2400" b="1" dirty="0">
                <a:solidFill>
                  <a:schemeClr val="bg1"/>
                </a:solidFill>
                <a:latin typeface="+mn-ea"/>
              </a:rPr>
              <a:t>H</a:t>
            </a:r>
            <a:r>
              <a:rPr lang="ja-JP" altLang="en-US" sz="2400" b="1" dirty="0">
                <a:solidFill>
                  <a:schemeClr val="bg1"/>
                </a:solidFill>
                <a:latin typeface="+mn-ea"/>
              </a:rPr>
              <a:t>・サ高住の定義等</a:t>
            </a:r>
          </a:p>
        </p:txBody>
      </p:sp>
      <p:sp>
        <p:nvSpPr>
          <p:cNvPr id="3" name="スライド番号プレースホルダー 2">
            <a:extLst>
              <a:ext uri="{FF2B5EF4-FFF2-40B4-BE49-F238E27FC236}">
                <a16:creationId xmlns:a16="http://schemas.microsoft.com/office/drawing/2014/main" id="{483BA971-54F2-43FE-AB25-606368D64E8D}"/>
              </a:ext>
            </a:extLst>
          </p:cNvPr>
          <p:cNvSpPr>
            <a:spLocks noGrp="1"/>
          </p:cNvSpPr>
          <p:nvPr>
            <p:ph type="sldNum" sz="quarter" idx="12"/>
          </p:nvPr>
        </p:nvSpPr>
        <p:spPr/>
        <p:txBody>
          <a:bodyPr/>
          <a:lstStyle/>
          <a:p>
            <a:fld id="{66B88687-DE2A-4AF1-9134-FF3DA71A830B}" type="slidenum">
              <a:rPr kumimoji="1" lang="ja-JP" altLang="en-US" smtClean="0"/>
              <a:t>2</a:t>
            </a:fld>
            <a:endParaRPr kumimoji="1" lang="ja-JP" altLang="en-US"/>
          </a:p>
        </p:txBody>
      </p:sp>
      <p:graphicFrame>
        <p:nvGraphicFramePr>
          <p:cNvPr id="12" name="表 11">
            <a:extLst>
              <a:ext uri="{FF2B5EF4-FFF2-40B4-BE49-F238E27FC236}">
                <a16:creationId xmlns:a16="http://schemas.microsoft.com/office/drawing/2014/main" id="{B81B3423-E1D3-4849-9D87-41E59C088604}"/>
              </a:ext>
            </a:extLst>
          </p:cNvPr>
          <p:cNvGraphicFramePr>
            <a:graphicFrameLocks noGrp="1"/>
          </p:cNvGraphicFramePr>
          <p:nvPr>
            <p:extLst>
              <p:ext uri="{D42A27DB-BD31-4B8C-83A1-F6EECF244321}">
                <p14:modId xmlns:p14="http://schemas.microsoft.com/office/powerpoint/2010/main" val="349881286"/>
              </p:ext>
            </p:extLst>
          </p:nvPr>
        </p:nvGraphicFramePr>
        <p:xfrm>
          <a:off x="460204" y="844922"/>
          <a:ext cx="8356638" cy="5124658"/>
        </p:xfrm>
        <a:graphic>
          <a:graphicData uri="http://schemas.openxmlformats.org/drawingml/2006/table">
            <a:tbl>
              <a:tblPr firstRow="1" firstCol="1" bandRow="1">
                <a:tableStyleId>{5C22544A-7EE6-4342-B048-85BDC9FD1C3A}</a:tableStyleId>
              </a:tblPr>
              <a:tblGrid>
                <a:gridCol w="1467656">
                  <a:extLst>
                    <a:ext uri="{9D8B030D-6E8A-4147-A177-3AD203B41FA5}">
                      <a16:colId xmlns:a16="http://schemas.microsoft.com/office/drawing/2014/main" val="876339631"/>
                    </a:ext>
                  </a:extLst>
                </a:gridCol>
                <a:gridCol w="3452362">
                  <a:extLst>
                    <a:ext uri="{9D8B030D-6E8A-4147-A177-3AD203B41FA5}">
                      <a16:colId xmlns:a16="http://schemas.microsoft.com/office/drawing/2014/main" val="828181804"/>
                    </a:ext>
                  </a:extLst>
                </a:gridCol>
                <a:gridCol w="3436620">
                  <a:extLst>
                    <a:ext uri="{9D8B030D-6E8A-4147-A177-3AD203B41FA5}">
                      <a16:colId xmlns:a16="http://schemas.microsoft.com/office/drawing/2014/main" val="3217436929"/>
                    </a:ext>
                  </a:extLst>
                </a:gridCol>
              </a:tblGrid>
              <a:tr h="523132">
                <a:tc>
                  <a:txBody>
                    <a:bodyPr/>
                    <a:lstStyle/>
                    <a:p>
                      <a:endParaRPr kumimoji="1" lang="ja-JP" altLang="en-US" sz="1400" dirty="0"/>
                    </a:p>
                  </a:txBody>
                  <a:tcPr/>
                </a:tc>
                <a:tc>
                  <a:txBody>
                    <a:bodyPr/>
                    <a:lstStyle/>
                    <a:p>
                      <a:pPr algn="ctr"/>
                      <a:r>
                        <a:rPr kumimoji="1" lang="ja-JP" altLang="en-US" sz="1400" dirty="0"/>
                        <a:t>有料老人ホーム（有料</a:t>
                      </a:r>
                      <a:r>
                        <a:rPr kumimoji="1" lang="en-US" altLang="ja-JP" sz="1400" dirty="0"/>
                        <a:t>H</a:t>
                      </a:r>
                      <a:r>
                        <a:rPr kumimoji="1" lang="ja-JP" altLang="en-US" sz="1400" dirty="0"/>
                        <a:t>）</a:t>
                      </a:r>
                    </a:p>
                  </a:txBody>
                  <a:tcPr/>
                </a:tc>
                <a:tc>
                  <a:txBody>
                    <a:bodyPr/>
                    <a:lstStyle/>
                    <a:p>
                      <a:r>
                        <a:rPr kumimoji="1" lang="ja-JP" altLang="en-US" sz="1400" dirty="0"/>
                        <a:t>サービス付き高齢者向け住宅（サ高住）</a:t>
                      </a:r>
                    </a:p>
                  </a:txBody>
                  <a:tcPr/>
                </a:tc>
                <a:extLst>
                  <a:ext uri="{0D108BD9-81ED-4DB2-BD59-A6C34878D82A}">
                    <a16:rowId xmlns:a16="http://schemas.microsoft.com/office/drawing/2014/main" val="344772806"/>
                  </a:ext>
                </a:extLst>
              </a:tr>
              <a:tr h="357094">
                <a:tc>
                  <a:txBody>
                    <a:bodyPr/>
                    <a:lstStyle/>
                    <a:p>
                      <a:r>
                        <a:rPr kumimoji="1" lang="ja-JP" altLang="en-US" sz="1050" dirty="0"/>
                        <a:t>基本的性格</a:t>
                      </a:r>
                    </a:p>
                  </a:txBody>
                  <a:tcPr/>
                </a:tc>
                <a:tc>
                  <a:txBody>
                    <a:bodyPr/>
                    <a:lstStyle/>
                    <a:p>
                      <a:r>
                        <a:rPr kumimoji="1" lang="ja-JP" altLang="en-US" sz="1050" dirty="0">
                          <a:solidFill>
                            <a:schemeClr val="tx1"/>
                          </a:solidFill>
                        </a:rPr>
                        <a:t>高齢者のための住居</a:t>
                      </a:r>
                    </a:p>
                  </a:txBody>
                  <a:tcPr/>
                </a:tc>
                <a:tc>
                  <a:txBody>
                    <a:bodyPr/>
                    <a:lstStyle/>
                    <a:p>
                      <a:r>
                        <a:rPr kumimoji="1" lang="ja-JP" altLang="en-US" sz="1050" dirty="0">
                          <a:solidFill>
                            <a:schemeClr val="tx1"/>
                          </a:solidFill>
                        </a:rPr>
                        <a:t>高齢者のための住居</a:t>
                      </a:r>
                    </a:p>
                  </a:txBody>
                  <a:tcPr/>
                </a:tc>
                <a:extLst>
                  <a:ext uri="{0D108BD9-81ED-4DB2-BD59-A6C34878D82A}">
                    <a16:rowId xmlns:a16="http://schemas.microsoft.com/office/drawing/2014/main" val="1804407994"/>
                  </a:ext>
                </a:extLst>
              </a:tr>
              <a:tr h="549232">
                <a:tc>
                  <a:txBody>
                    <a:bodyPr/>
                    <a:lstStyle/>
                    <a:p>
                      <a:r>
                        <a:rPr kumimoji="1" lang="ja-JP" altLang="en-US" sz="1050" dirty="0"/>
                        <a:t>根拠法・手続き</a:t>
                      </a:r>
                    </a:p>
                  </a:txBody>
                  <a:tcPr/>
                </a:tc>
                <a:tc>
                  <a:txBody>
                    <a:bodyPr/>
                    <a:lstStyle/>
                    <a:p>
                      <a:r>
                        <a:rPr kumimoji="1" lang="ja-JP" altLang="en-US" sz="1050" dirty="0">
                          <a:solidFill>
                            <a:srgbClr val="FF0000"/>
                          </a:solidFill>
                        </a:rPr>
                        <a:t>老人福祉法</a:t>
                      </a:r>
                      <a:r>
                        <a:rPr kumimoji="1" lang="ja-JP" altLang="en-US" sz="1050" dirty="0">
                          <a:solidFill>
                            <a:schemeClr val="tx1"/>
                          </a:solidFill>
                        </a:rPr>
                        <a:t>第</a:t>
                      </a:r>
                      <a:r>
                        <a:rPr kumimoji="1" lang="en-US" altLang="ja-JP" sz="1050" dirty="0">
                          <a:solidFill>
                            <a:schemeClr val="tx1"/>
                          </a:solidFill>
                        </a:rPr>
                        <a:t>29</a:t>
                      </a:r>
                      <a:r>
                        <a:rPr kumimoji="1" lang="ja-JP" altLang="en-US" sz="1050" dirty="0">
                          <a:solidFill>
                            <a:schemeClr val="tx1"/>
                          </a:solidFill>
                        </a:rPr>
                        <a:t>条</a:t>
                      </a:r>
                      <a:endParaRPr kumimoji="1" lang="en-US" altLang="ja-JP" sz="1050" dirty="0">
                        <a:solidFill>
                          <a:schemeClr val="tx1"/>
                        </a:solidFill>
                      </a:endParaRPr>
                    </a:p>
                    <a:p>
                      <a:r>
                        <a:rPr kumimoji="1" lang="ja-JP" altLang="en-US" sz="1050" dirty="0">
                          <a:solidFill>
                            <a:schemeClr val="tx1"/>
                          </a:solidFill>
                        </a:rPr>
                        <a:t>届出・更新なし</a:t>
                      </a:r>
                      <a:endParaRPr kumimoji="1" lang="en-US" altLang="ja-JP" sz="1050" dirty="0">
                        <a:solidFill>
                          <a:schemeClr val="tx1"/>
                        </a:solidFill>
                      </a:endParaRPr>
                    </a:p>
                  </a:txBody>
                  <a:tcPr/>
                </a:tc>
                <a:tc>
                  <a:txBody>
                    <a:bodyPr/>
                    <a:lstStyle/>
                    <a:p>
                      <a:r>
                        <a:rPr kumimoji="1" lang="ja-JP" altLang="en-US" sz="1050" dirty="0">
                          <a:solidFill>
                            <a:srgbClr val="FF0000"/>
                          </a:solidFill>
                        </a:rPr>
                        <a:t>高齢者住まい法</a:t>
                      </a:r>
                      <a:r>
                        <a:rPr kumimoji="1" lang="ja-JP" altLang="en-US" sz="1050" dirty="0">
                          <a:solidFill>
                            <a:schemeClr val="tx1"/>
                          </a:solidFill>
                        </a:rPr>
                        <a:t>第５条</a:t>
                      </a:r>
                      <a:endParaRPr kumimoji="1" lang="en-US" altLang="ja-JP" sz="1050" dirty="0">
                        <a:solidFill>
                          <a:schemeClr val="tx1"/>
                        </a:solidFill>
                      </a:endParaRPr>
                    </a:p>
                    <a:p>
                      <a:r>
                        <a:rPr kumimoji="1" lang="ja-JP" altLang="en-US" sz="1050" dirty="0">
                          <a:solidFill>
                            <a:schemeClr val="tx1"/>
                          </a:solidFill>
                        </a:rPr>
                        <a:t>登録・５年更新</a:t>
                      </a:r>
                    </a:p>
                  </a:txBody>
                  <a:tcPr/>
                </a:tc>
                <a:extLst>
                  <a:ext uri="{0D108BD9-81ED-4DB2-BD59-A6C34878D82A}">
                    <a16:rowId xmlns:a16="http://schemas.microsoft.com/office/drawing/2014/main" val="1144034046"/>
                  </a:ext>
                </a:extLst>
              </a:tr>
              <a:tr h="720780">
                <a:tc>
                  <a:txBody>
                    <a:bodyPr/>
                    <a:lstStyle/>
                    <a:p>
                      <a:r>
                        <a:rPr kumimoji="1" lang="ja-JP" altLang="en-US" sz="1050" dirty="0"/>
                        <a:t>定義</a:t>
                      </a:r>
                    </a:p>
                  </a:txBody>
                  <a:tcPr/>
                </a:tc>
                <a:tc>
                  <a:txBody>
                    <a:bodyPr/>
                    <a:lstStyle/>
                    <a:p>
                      <a:r>
                        <a:rPr kumimoji="1" lang="ja-JP" altLang="en-US" sz="1050" dirty="0">
                          <a:solidFill>
                            <a:schemeClr val="tx1"/>
                          </a:solidFill>
                        </a:rPr>
                        <a:t>老人を入居させ、入浴、排せつ若しくは食事の介護、食事の提供、洗濯、掃除等の家事、健康管理のいずれかをする事業を行う施設</a:t>
                      </a:r>
                      <a:endParaRPr kumimoji="1" lang="en-US" altLang="ja-JP" sz="1050" dirty="0">
                        <a:solidFill>
                          <a:schemeClr val="tx1"/>
                        </a:solidFill>
                      </a:endParaRPr>
                    </a:p>
                    <a:p>
                      <a:endParaRPr kumimoji="1" lang="ja-JP" altLang="en-US" sz="1050" dirty="0">
                        <a:solidFill>
                          <a:schemeClr val="tx1"/>
                        </a:solidFill>
                      </a:endParaRPr>
                    </a:p>
                  </a:txBody>
                  <a:tcPr/>
                </a:tc>
                <a:tc>
                  <a:txBody>
                    <a:bodyPr/>
                    <a:lstStyle/>
                    <a:p>
                      <a:r>
                        <a:rPr kumimoji="1" lang="ja-JP" altLang="en-US" sz="1050" dirty="0">
                          <a:solidFill>
                            <a:schemeClr val="tx1"/>
                          </a:solidFill>
                        </a:rPr>
                        <a:t>高齢者向け賃貸住宅又は有料老人ホームであって、高齢者を入居させ、状況把握サービス、生活相談サービス等のサービスを提供する住宅</a:t>
                      </a:r>
                    </a:p>
                  </a:txBody>
                  <a:tcPr/>
                </a:tc>
                <a:extLst>
                  <a:ext uri="{0D108BD9-81ED-4DB2-BD59-A6C34878D82A}">
                    <a16:rowId xmlns:a16="http://schemas.microsoft.com/office/drawing/2014/main" val="3587824792"/>
                  </a:ext>
                </a:extLst>
              </a:tr>
              <a:tr h="642061">
                <a:tc>
                  <a:txBody>
                    <a:bodyPr/>
                    <a:lstStyle/>
                    <a:p>
                      <a:r>
                        <a:rPr kumimoji="1" lang="ja-JP" altLang="en-US" sz="1050" dirty="0"/>
                        <a:t>介護保険法上の類型</a:t>
                      </a:r>
                    </a:p>
                  </a:txBody>
                  <a:tcPr/>
                </a:tc>
                <a:tc>
                  <a:txBody>
                    <a:bodyPr/>
                    <a:lstStyle/>
                    <a:p>
                      <a:pPr algn="l"/>
                      <a:r>
                        <a:rPr kumimoji="1" lang="ja-JP" altLang="en-US" sz="1050" dirty="0">
                          <a:solidFill>
                            <a:schemeClr val="tx1"/>
                          </a:solidFill>
                        </a:rPr>
                        <a:t>特定施設入居者生活介護</a:t>
                      </a:r>
                      <a:endParaRPr kumimoji="1" lang="en-US" altLang="ja-JP" sz="1050" dirty="0">
                        <a:solidFill>
                          <a:schemeClr val="tx1"/>
                        </a:solidFill>
                      </a:endParaRPr>
                    </a:p>
                    <a:p>
                      <a:pPr algn="l"/>
                      <a:r>
                        <a:rPr kumimoji="1" lang="en-US" altLang="ja-JP" sz="1050" dirty="0">
                          <a:solidFill>
                            <a:schemeClr val="tx1"/>
                          </a:solidFill>
                        </a:rPr>
                        <a:t>※</a:t>
                      </a:r>
                      <a:r>
                        <a:rPr kumimoji="1" lang="ja-JP" altLang="en-US" sz="1050" dirty="0">
                          <a:solidFill>
                            <a:schemeClr val="tx1"/>
                          </a:solidFill>
                        </a:rPr>
                        <a:t>外部サービスの活用も可</a:t>
                      </a:r>
                    </a:p>
                    <a:p>
                      <a:endParaRPr kumimoji="1" lang="ja-JP" altLang="en-US" sz="1050" dirty="0"/>
                    </a:p>
                  </a:txBody>
                  <a:tcPr/>
                </a:tc>
                <a:tc>
                  <a:txBody>
                    <a:bodyPr/>
                    <a:lstStyle/>
                    <a:p>
                      <a:r>
                        <a:rPr kumimoji="1" lang="ja-JP" altLang="en-US" sz="1050" dirty="0">
                          <a:solidFill>
                            <a:schemeClr val="tx1"/>
                          </a:solidFill>
                        </a:rPr>
                        <a:t>なし（有料老人ホームの基準を満たす場合、特定施設入居者生活介護が可能）</a:t>
                      </a:r>
                      <a:endParaRPr kumimoji="1" lang="en-US" altLang="ja-JP" sz="1050" dirty="0">
                        <a:solidFill>
                          <a:schemeClr val="tx1"/>
                        </a:solidFill>
                      </a:endParaRPr>
                    </a:p>
                    <a:p>
                      <a:r>
                        <a:rPr kumimoji="1" lang="en-US" altLang="ja-JP" sz="1050" dirty="0">
                          <a:solidFill>
                            <a:schemeClr val="tx1"/>
                          </a:solidFill>
                        </a:rPr>
                        <a:t>※</a:t>
                      </a:r>
                      <a:r>
                        <a:rPr kumimoji="1" lang="ja-JP" altLang="en-US" sz="1050" dirty="0">
                          <a:solidFill>
                            <a:schemeClr val="tx1"/>
                          </a:solidFill>
                        </a:rPr>
                        <a:t>外部サービスを活用</a:t>
                      </a:r>
                    </a:p>
                  </a:txBody>
                  <a:tcPr/>
                </a:tc>
                <a:extLst>
                  <a:ext uri="{0D108BD9-81ED-4DB2-BD59-A6C34878D82A}">
                    <a16:rowId xmlns:a16="http://schemas.microsoft.com/office/drawing/2014/main" val="4075264180"/>
                  </a:ext>
                </a:extLst>
              </a:tr>
              <a:tr h="395448">
                <a:tc>
                  <a:txBody>
                    <a:bodyPr/>
                    <a:lstStyle/>
                    <a:p>
                      <a:r>
                        <a:rPr kumimoji="1" lang="ja-JP" altLang="en-US" sz="1050" dirty="0"/>
                        <a:t>主な設置主体</a:t>
                      </a:r>
                    </a:p>
                  </a:txBody>
                  <a:tcPr/>
                </a:tc>
                <a:tc>
                  <a:txBody>
                    <a:bodyPr/>
                    <a:lstStyle/>
                    <a:p>
                      <a:r>
                        <a:rPr kumimoji="1" lang="ja-JP" altLang="en-US" sz="1050" dirty="0">
                          <a:solidFill>
                            <a:schemeClr val="tx1"/>
                          </a:solidFill>
                        </a:rPr>
                        <a:t>営利法人中心</a:t>
                      </a:r>
                    </a:p>
                  </a:txBody>
                  <a:tcPr/>
                </a:tc>
                <a:tc>
                  <a:txBody>
                    <a:bodyPr/>
                    <a:lstStyle/>
                    <a:p>
                      <a:r>
                        <a:rPr kumimoji="1" lang="ja-JP" altLang="en-US" sz="1050" dirty="0">
                          <a:solidFill>
                            <a:schemeClr val="tx1"/>
                          </a:solidFill>
                        </a:rPr>
                        <a:t>営利法人中心</a:t>
                      </a:r>
                    </a:p>
                  </a:txBody>
                  <a:tcPr/>
                </a:tc>
                <a:extLst>
                  <a:ext uri="{0D108BD9-81ED-4DB2-BD59-A6C34878D82A}">
                    <a16:rowId xmlns:a16="http://schemas.microsoft.com/office/drawing/2014/main" val="3234424326"/>
                  </a:ext>
                </a:extLst>
              </a:tr>
              <a:tr h="472794">
                <a:tc>
                  <a:txBody>
                    <a:bodyPr/>
                    <a:lstStyle/>
                    <a:p>
                      <a:r>
                        <a:rPr kumimoji="1" lang="ja-JP" altLang="en-US" sz="1050" dirty="0"/>
                        <a:t>府内の施設数</a:t>
                      </a:r>
                    </a:p>
                  </a:txBody>
                  <a:tcPr/>
                </a:tc>
                <a:tc>
                  <a:txBody>
                    <a:bodyPr/>
                    <a:lstStyle/>
                    <a:p>
                      <a:r>
                        <a:rPr kumimoji="1" lang="en-US" altLang="ja-JP" sz="1050" dirty="0">
                          <a:solidFill>
                            <a:schemeClr val="tx1"/>
                          </a:solidFill>
                        </a:rPr>
                        <a:t>1,339</a:t>
                      </a:r>
                      <a:r>
                        <a:rPr kumimoji="1" lang="ja-JP" altLang="en-US" sz="1050" dirty="0">
                          <a:solidFill>
                            <a:schemeClr val="tx1"/>
                          </a:solidFill>
                        </a:rPr>
                        <a:t>施設</a:t>
                      </a:r>
                      <a:r>
                        <a:rPr kumimoji="1" lang="en-US" altLang="ja-JP" sz="1050" dirty="0">
                          <a:solidFill>
                            <a:schemeClr val="tx1"/>
                          </a:solidFill>
                        </a:rPr>
                        <a:t>60,410</a:t>
                      </a:r>
                      <a:r>
                        <a:rPr kumimoji="1" lang="ja-JP" altLang="en-US" sz="1050" dirty="0">
                          <a:solidFill>
                            <a:schemeClr val="tx1"/>
                          </a:solidFill>
                        </a:rPr>
                        <a:t>人</a:t>
                      </a:r>
                      <a:endParaRPr kumimoji="1" lang="en-US" altLang="ja-JP" sz="1050" dirty="0">
                        <a:solidFill>
                          <a:schemeClr val="tx1"/>
                        </a:solidFill>
                      </a:endParaRPr>
                    </a:p>
                    <a:p>
                      <a:r>
                        <a:rPr kumimoji="1" lang="ja-JP" altLang="en-US" sz="1000" dirty="0">
                          <a:solidFill>
                            <a:schemeClr val="tx1"/>
                          </a:solidFill>
                        </a:rPr>
                        <a:t>（令和</a:t>
                      </a:r>
                      <a:r>
                        <a:rPr kumimoji="1" lang="en-US" altLang="ja-JP" sz="1000" dirty="0">
                          <a:solidFill>
                            <a:schemeClr val="tx1"/>
                          </a:solidFill>
                        </a:rPr>
                        <a:t>5</a:t>
                      </a:r>
                      <a:r>
                        <a:rPr kumimoji="1" lang="ja-JP" altLang="en-US" sz="1000" dirty="0">
                          <a:solidFill>
                            <a:schemeClr val="tx1"/>
                          </a:solidFill>
                        </a:rPr>
                        <a:t>年</a:t>
                      </a:r>
                      <a:r>
                        <a:rPr kumimoji="1" lang="en-US" altLang="ja-JP" sz="1000" dirty="0">
                          <a:solidFill>
                            <a:schemeClr val="tx1"/>
                          </a:solidFill>
                        </a:rPr>
                        <a:t>4</a:t>
                      </a:r>
                      <a:r>
                        <a:rPr kumimoji="1" lang="ja-JP" altLang="en-US" sz="1000" dirty="0">
                          <a:solidFill>
                            <a:schemeClr val="tx1"/>
                          </a:solidFill>
                        </a:rPr>
                        <a:t>月</a:t>
                      </a:r>
                      <a:r>
                        <a:rPr kumimoji="1" lang="en-US" altLang="ja-JP" sz="1000" dirty="0">
                          <a:solidFill>
                            <a:schemeClr val="tx1"/>
                          </a:solidFill>
                        </a:rPr>
                        <a:t>1</a:t>
                      </a:r>
                      <a:r>
                        <a:rPr kumimoji="1" lang="ja-JP" altLang="en-US" sz="1000" dirty="0">
                          <a:solidFill>
                            <a:schemeClr val="tx1"/>
                          </a:solidFill>
                        </a:rPr>
                        <a:t>日時点）</a:t>
                      </a:r>
                    </a:p>
                  </a:txBody>
                  <a:tcPr/>
                </a:tc>
                <a:tc>
                  <a:txBody>
                    <a:bodyPr/>
                    <a:lstStyle/>
                    <a:p>
                      <a:r>
                        <a:rPr kumimoji="1" lang="en-US" altLang="ja-JP" sz="1050" dirty="0">
                          <a:solidFill>
                            <a:schemeClr val="tx1"/>
                          </a:solidFill>
                        </a:rPr>
                        <a:t>803</a:t>
                      </a:r>
                      <a:r>
                        <a:rPr kumimoji="1" lang="ja-JP" altLang="en-US" sz="1050" dirty="0">
                          <a:solidFill>
                            <a:schemeClr val="tx1"/>
                          </a:solidFill>
                        </a:rPr>
                        <a:t>施設</a:t>
                      </a:r>
                      <a:r>
                        <a:rPr kumimoji="1" lang="en-US" altLang="ja-JP" sz="1050" dirty="0">
                          <a:solidFill>
                            <a:schemeClr val="tx1"/>
                          </a:solidFill>
                        </a:rPr>
                        <a:t>31,472</a:t>
                      </a:r>
                      <a:r>
                        <a:rPr kumimoji="1" lang="ja-JP" altLang="en-US" sz="1050" dirty="0">
                          <a:solidFill>
                            <a:schemeClr val="tx1"/>
                          </a:solidFill>
                        </a:rPr>
                        <a:t>人</a:t>
                      </a:r>
                      <a:endParaRPr kumimoji="1" lang="en-US" altLang="ja-JP" sz="105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rPr>
                        <a:t>（令和</a:t>
                      </a:r>
                      <a:r>
                        <a:rPr kumimoji="1" lang="en-US" altLang="ja-JP" sz="1000" dirty="0">
                          <a:solidFill>
                            <a:schemeClr val="tx1"/>
                          </a:solidFill>
                        </a:rPr>
                        <a:t>5</a:t>
                      </a:r>
                      <a:r>
                        <a:rPr kumimoji="1" lang="ja-JP" altLang="en-US" sz="1000" dirty="0">
                          <a:solidFill>
                            <a:schemeClr val="tx1"/>
                          </a:solidFill>
                        </a:rPr>
                        <a:t>年</a:t>
                      </a:r>
                      <a:r>
                        <a:rPr kumimoji="1" lang="en-US" altLang="ja-JP" sz="1000" dirty="0">
                          <a:solidFill>
                            <a:schemeClr val="tx1"/>
                          </a:solidFill>
                        </a:rPr>
                        <a:t>3</a:t>
                      </a:r>
                      <a:r>
                        <a:rPr kumimoji="1" lang="ja-JP" altLang="en-US" sz="1000" dirty="0">
                          <a:solidFill>
                            <a:schemeClr val="tx1"/>
                          </a:solidFill>
                        </a:rPr>
                        <a:t>月</a:t>
                      </a:r>
                      <a:r>
                        <a:rPr kumimoji="1" lang="en-US" altLang="ja-JP" sz="1000" dirty="0">
                          <a:solidFill>
                            <a:schemeClr val="tx1"/>
                          </a:solidFill>
                        </a:rPr>
                        <a:t>31</a:t>
                      </a:r>
                      <a:r>
                        <a:rPr kumimoji="1" lang="ja-JP" altLang="en-US" sz="1000" dirty="0">
                          <a:solidFill>
                            <a:schemeClr val="tx1"/>
                          </a:solidFill>
                        </a:rPr>
                        <a:t>日時点）</a:t>
                      </a:r>
                    </a:p>
                  </a:txBody>
                  <a:tcPr/>
                </a:tc>
                <a:extLst>
                  <a:ext uri="{0D108BD9-81ED-4DB2-BD59-A6C34878D82A}">
                    <a16:rowId xmlns:a16="http://schemas.microsoft.com/office/drawing/2014/main" val="2636933866"/>
                  </a:ext>
                </a:extLst>
              </a:tr>
              <a:tr h="440664">
                <a:tc>
                  <a:txBody>
                    <a:bodyPr/>
                    <a:lstStyle/>
                    <a:p>
                      <a:r>
                        <a:rPr kumimoji="1" lang="ja-JP" altLang="en-US" sz="1050" dirty="0"/>
                        <a:t>府所管施設数</a:t>
                      </a:r>
                    </a:p>
                  </a:txBody>
                  <a:tcPr/>
                </a:tc>
                <a:tc>
                  <a:txBody>
                    <a:bodyPr/>
                    <a:lstStyle/>
                    <a:p>
                      <a:r>
                        <a:rPr kumimoji="1" lang="ja-JP" altLang="en-US" sz="1050" dirty="0">
                          <a:solidFill>
                            <a:schemeClr val="tx1"/>
                          </a:solidFill>
                        </a:rPr>
                        <a:t>大東市、摂津市、藤井寺市、交野市の</a:t>
                      </a:r>
                      <a:r>
                        <a:rPr kumimoji="1" lang="en-US" altLang="ja-JP" sz="1050" dirty="0">
                          <a:solidFill>
                            <a:schemeClr val="tx1"/>
                          </a:solidFill>
                        </a:rPr>
                        <a:t>52</a:t>
                      </a:r>
                      <a:r>
                        <a:rPr kumimoji="1" lang="ja-JP" altLang="en-US" sz="1050" dirty="0">
                          <a:solidFill>
                            <a:schemeClr val="tx1"/>
                          </a:solidFill>
                        </a:rPr>
                        <a:t>施設</a:t>
                      </a:r>
                      <a:r>
                        <a:rPr kumimoji="1" lang="en-US" altLang="ja-JP" sz="1050" dirty="0">
                          <a:solidFill>
                            <a:schemeClr val="tx1"/>
                          </a:solidFill>
                        </a:rPr>
                        <a:t>2,107</a:t>
                      </a:r>
                      <a:r>
                        <a:rPr kumimoji="1" lang="ja-JP" altLang="en-US" sz="1050" dirty="0">
                          <a:solidFill>
                            <a:schemeClr val="tx1"/>
                          </a:solidFill>
                        </a:rPr>
                        <a:t>人</a:t>
                      </a:r>
                    </a:p>
                  </a:txBody>
                  <a:tcPr/>
                </a:tc>
                <a:tc>
                  <a:txBody>
                    <a:bodyPr/>
                    <a:lstStyle/>
                    <a:p>
                      <a:r>
                        <a:rPr kumimoji="1" lang="ja-JP" altLang="en-US" sz="1050" dirty="0">
                          <a:solidFill>
                            <a:schemeClr val="tx1"/>
                          </a:solidFill>
                        </a:rPr>
                        <a:t>政令・中核市除く</a:t>
                      </a:r>
                      <a:r>
                        <a:rPr kumimoji="1" lang="en-US" altLang="ja-JP" sz="1050" dirty="0">
                          <a:solidFill>
                            <a:schemeClr val="tx1"/>
                          </a:solidFill>
                        </a:rPr>
                        <a:t>281</a:t>
                      </a:r>
                      <a:r>
                        <a:rPr kumimoji="1" lang="ja-JP" altLang="en-US" sz="1050" dirty="0">
                          <a:solidFill>
                            <a:schemeClr val="tx1"/>
                          </a:solidFill>
                        </a:rPr>
                        <a:t>施設</a:t>
                      </a:r>
                      <a:r>
                        <a:rPr kumimoji="1" lang="en-US" altLang="ja-JP" sz="1050" dirty="0">
                          <a:solidFill>
                            <a:schemeClr val="tx1"/>
                          </a:solidFill>
                        </a:rPr>
                        <a:t>9,993</a:t>
                      </a:r>
                      <a:r>
                        <a:rPr kumimoji="1" lang="ja-JP" altLang="en-US" sz="1050" dirty="0">
                          <a:solidFill>
                            <a:schemeClr val="tx1"/>
                          </a:solidFill>
                        </a:rPr>
                        <a:t>人</a:t>
                      </a:r>
                    </a:p>
                  </a:txBody>
                  <a:tcPr/>
                </a:tc>
                <a:extLst>
                  <a:ext uri="{0D108BD9-81ED-4DB2-BD59-A6C34878D82A}">
                    <a16:rowId xmlns:a16="http://schemas.microsoft.com/office/drawing/2014/main" val="955785876"/>
                  </a:ext>
                </a:extLst>
              </a:tr>
              <a:tr h="487144">
                <a:tc>
                  <a:txBody>
                    <a:bodyPr/>
                    <a:lstStyle/>
                    <a:p>
                      <a:r>
                        <a:rPr kumimoji="1" lang="ja-JP" altLang="en-US" sz="1050" dirty="0"/>
                        <a:t>制定・創設年</a:t>
                      </a:r>
                    </a:p>
                  </a:txBody>
                  <a:tcPr/>
                </a:tc>
                <a:tc>
                  <a:txBody>
                    <a:bodyPr/>
                    <a:lstStyle/>
                    <a:p>
                      <a:r>
                        <a:rPr kumimoji="1" lang="en-US" altLang="ja-JP" sz="1050" dirty="0">
                          <a:solidFill>
                            <a:srgbClr val="FF0000"/>
                          </a:solidFill>
                        </a:rPr>
                        <a:t>1963</a:t>
                      </a:r>
                      <a:r>
                        <a:rPr kumimoji="1" lang="ja-JP" altLang="en-US" sz="1050" dirty="0">
                          <a:solidFill>
                            <a:srgbClr val="FF0000"/>
                          </a:solidFill>
                        </a:rPr>
                        <a:t>年（昭和</a:t>
                      </a:r>
                      <a:r>
                        <a:rPr kumimoji="1" lang="en-US" altLang="ja-JP" sz="1050" dirty="0">
                          <a:solidFill>
                            <a:srgbClr val="FF0000"/>
                          </a:solidFill>
                        </a:rPr>
                        <a:t>38</a:t>
                      </a:r>
                      <a:r>
                        <a:rPr kumimoji="1" lang="ja-JP" altLang="en-US" sz="1050" dirty="0">
                          <a:solidFill>
                            <a:schemeClr val="tx1"/>
                          </a:solidFill>
                        </a:rPr>
                        <a:t>）に制定された老人福祉法により位置づけ</a:t>
                      </a:r>
                    </a:p>
                  </a:txBody>
                  <a:tcPr/>
                </a:tc>
                <a:tc>
                  <a:txBody>
                    <a:bodyPr/>
                    <a:lstStyle/>
                    <a:p>
                      <a:r>
                        <a:rPr kumimoji="1" lang="en-US" altLang="ja-JP" sz="1050" dirty="0">
                          <a:solidFill>
                            <a:srgbClr val="FF0000"/>
                          </a:solidFill>
                        </a:rPr>
                        <a:t>2011</a:t>
                      </a:r>
                      <a:r>
                        <a:rPr kumimoji="1" lang="ja-JP" altLang="en-US" sz="1050" dirty="0">
                          <a:solidFill>
                            <a:srgbClr val="FF0000"/>
                          </a:solidFill>
                        </a:rPr>
                        <a:t>年（平成</a:t>
                      </a:r>
                      <a:r>
                        <a:rPr kumimoji="1" lang="en-US" altLang="ja-JP" sz="1050" dirty="0">
                          <a:solidFill>
                            <a:srgbClr val="FF0000"/>
                          </a:solidFill>
                        </a:rPr>
                        <a:t>23</a:t>
                      </a:r>
                      <a:r>
                        <a:rPr kumimoji="1" lang="ja-JP" altLang="en-US" sz="1050" dirty="0">
                          <a:solidFill>
                            <a:schemeClr val="tx1"/>
                          </a:solidFill>
                        </a:rPr>
                        <a:t>）に高齢者住まい法の改正により創設</a:t>
                      </a:r>
                    </a:p>
                  </a:txBody>
                  <a:tcPr/>
                </a:tc>
                <a:extLst>
                  <a:ext uri="{0D108BD9-81ED-4DB2-BD59-A6C34878D82A}">
                    <a16:rowId xmlns:a16="http://schemas.microsoft.com/office/drawing/2014/main" val="467985207"/>
                  </a:ext>
                </a:extLst>
              </a:tr>
              <a:tr h="525569">
                <a:tc>
                  <a:txBody>
                    <a:bodyPr/>
                    <a:lstStyle/>
                    <a:p>
                      <a:r>
                        <a:rPr kumimoji="1" lang="ja-JP" altLang="en-US" sz="1050" dirty="0"/>
                        <a:t>供給支援</a:t>
                      </a:r>
                    </a:p>
                  </a:txBody>
                  <a:tcPr/>
                </a:tc>
                <a:tc>
                  <a:txBody>
                    <a:bodyPr/>
                    <a:lstStyle/>
                    <a:p>
                      <a:r>
                        <a:rPr kumimoji="1" lang="ja-JP" altLang="en-US" sz="1050" dirty="0">
                          <a:solidFill>
                            <a:srgbClr val="FF0000"/>
                          </a:solidFill>
                        </a:rPr>
                        <a:t>補助制度等なし</a:t>
                      </a:r>
                    </a:p>
                  </a:txBody>
                  <a:tcPr/>
                </a:tc>
                <a:tc>
                  <a:txBody>
                    <a:bodyPr/>
                    <a:lstStyle/>
                    <a:p>
                      <a:r>
                        <a:rPr kumimoji="1" lang="ja-JP" altLang="en-US" sz="1050" dirty="0">
                          <a:solidFill>
                            <a:srgbClr val="FF0000"/>
                          </a:solidFill>
                        </a:rPr>
                        <a:t>国による建設・改修費の補助、税制の優遇、住宅金融支援機構による融資により、供給を支援</a:t>
                      </a:r>
                    </a:p>
                  </a:txBody>
                  <a:tcPr/>
                </a:tc>
                <a:extLst>
                  <a:ext uri="{0D108BD9-81ED-4DB2-BD59-A6C34878D82A}">
                    <a16:rowId xmlns:a16="http://schemas.microsoft.com/office/drawing/2014/main" val="943273371"/>
                  </a:ext>
                </a:extLst>
              </a:tr>
            </a:tbl>
          </a:graphicData>
        </a:graphic>
      </p:graphicFrame>
    </p:spTree>
    <p:extLst>
      <p:ext uri="{BB962C8B-B14F-4D97-AF65-F5344CB8AC3E}">
        <p14:creationId xmlns:p14="http://schemas.microsoft.com/office/powerpoint/2010/main" val="762695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1" y="524370"/>
            <a:ext cx="9720263" cy="434981"/>
          </a:xfrm>
          <a:prstGeom prst="rect">
            <a:avLst/>
          </a:prstGeom>
          <a:solidFill>
            <a:schemeClr val="tx2">
              <a:lumMod val="75000"/>
            </a:schemeClr>
          </a:solidFill>
          <a:ln w="381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13809" y="1365405"/>
            <a:ext cx="9492635" cy="5421522"/>
          </a:xfrm>
          <a:prstGeom prst="rect">
            <a:avLst/>
          </a:prstGeom>
          <a:solidFill>
            <a:schemeClr val="accent1">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endParaRPr kumimoji="1" lang="ja-JP" altLang="en-US" b="1" dirty="0">
              <a:solidFill>
                <a:schemeClr val="tx2">
                  <a:lumMod val="75000"/>
                </a:schemeClr>
              </a:solidFill>
            </a:endParaRPr>
          </a:p>
        </p:txBody>
      </p:sp>
      <p:sp>
        <p:nvSpPr>
          <p:cNvPr id="10" name="正方形/長方形 9"/>
          <p:cNvSpPr/>
          <p:nvPr/>
        </p:nvSpPr>
        <p:spPr>
          <a:xfrm>
            <a:off x="113809" y="561092"/>
            <a:ext cx="9580901" cy="461665"/>
          </a:xfrm>
          <a:prstGeom prst="rect">
            <a:avLst/>
          </a:prstGeom>
        </p:spPr>
        <p:txBody>
          <a:bodyPr wrap="square">
            <a:spAutoFit/>
          </a:bodyPr>
          <a:lstStyle/>
          <a:p>
            <a:pPr algn="ctr"/>
            <a:r>
              <a:rPr lang="ja-JP" altLang="en-US" sz="2400" b="1" dirty="0">
                <a:solidFill>
                  <a:schemeClr val="bg1"/>
                </a:solidFill>
                <a:latin typeface="+mn-ea"/>
              </a:rPr>
              <a:t>この１０年の高齢者住まいの状況</a:t>
            </a:r>
          </a:p>
        </p:txBody>
      </p:sp>
      <p:sp>
        <p:nvSpPr>
          <p:cNvPr id="17" name="テキスト ボックス 16">
            <a:extLst>
              <a:ext uri="{FF2B5EF4-FFF2-40B4-BE49-F238E27FC236}">
                <a16:creationId xmlns:a16="http://schemas.microsoft.com/office/drawing/2014/main" id="{4C75D9E3-6CE0-4DC9-98A6-A1B46B60C045}"/>
              </a:ext>
            </a:extLst>
          </p:cNvPr>
          <p:cNvSpPr txBox="1"/>
          <p:nvPr/>
        </p:nvSpPr>
        <p:spPr>
          <a:xfrm>
            <a:off x="25553" y="996073"/>
            <a:ext cx="9492635" cy="369332"/>
          </a:xfrm>
          <a:prstGeom prst="rect">
            <a:avLst/>
          </a:prstGeom>
          <a:noFill/>
        </p:spPr>
        <p:txBody>
          <a:bodyPr wrap="square">
            <a:spAutoFit/>
          </a:bodyPr>
          <a:lstStyle/>
          <a:p>
            <a:pPr algn="just"/>
            <a:r>
              <a:rPr lang="ja-JP" altLang="en-US" b="1" u="sng" kern="100" dirty="0">
                <a:latin typeface="游明朝" panose="02020400000000000000" pitchFamily="18" charset="-128"/>
                <a:ea typeface="Meiryo UI" panose="020B0604030504040204" pitchFamily="50" charset="-128"/>
                <a:cs typeface="Times New Roman" panose="02020603050405020304" pitchFamily="18" charset="0"/>
              </a:rPr>
              <a:t>■大阪府において、</a:t>
            </a:r>
            <a:r>
              <a:rPr lang="ja-JP" altLang="ja-JP" sz="1800" b="1" u="sng" kern="100" dirty="0">
                <a:solidFill>
                  <a:srgbClr val="FF0000"/>
                </a:solidFill>
                <a:effectLst/>
                <a:latin typeface="游明朝" panose="02020400000000000000" pitchFamily="18" charset="-128"/>
                <a:ea typeface="Meiryo UI" panose="020B0604030504040204" pitchFamily="50" charset="-128"/>
                <a:cs typeface="Times New Roman" panose="02020603050405020304" pitchFamily="18" charset="0"/>
              </a:rPr>
              <a:t>平成</a:t>
            </a:r>
            <a:r>
              <a:rPr lang="en-US" altLang="ja-JP" sz="1800" b="1" u="sng" kern="100" dirty="0">
                <a:solidFill>
                  <a:srgbClr val="FF0000"/>
                </a:solidFill>
                <a:effectLst/>
                <a:latin typeface="游明朝" panose="02020400000000000000" pitchFamily="18" charset="-128"/>
                <a:ea typeface="Meiryo UI" panose="020B0604030504040204" pitchFamily="50" charset="-128"/>
                <a:cs typeface="Times New Roman" panose="02020603050405020304" pitchFamily="18" charset="0"/>
              </a:rPr>
              <a:t>27</a:t>
            </a:r>
            <a:r>
              <a:rPr lang="ja-JP" altLang="ja-JP" sz="1800" b="1" u="sng" kern="100" dirty="0">
                <a:solidFill>
                  <a:srgbClr val="FF0000"/>
                </a:solidFill>
                <a:effectLst/>
                <a:latin typeface="游明朝" panose="02020400000000000000" pitchFamily="18" charset="-128"/>
                <a:ea typeface="Meiryo UI" panose="020B0604030504040204" pitchFamily="50" charset="-128"/>
                <a:cs typeface="Times New Roman" panose="02020603050405020304" pitchFamily="18" charset="0"/>
              </a:rPr>
              <a:t>年</a:t>
            </a:r>
            <a:r>
              <a:rPr lang="ja-JP" altLang="ja-JP" sz="1800" b="1" u="sng" kern="100" dirty="0">
                <a:effectLst/>
                <a:latin typeface="游明朝" panose="02020400000000000000" pitchFamily="18" charset="-128"/>
                <a:ea typeface="Meiryo UI" panose="020B0604030504040204" pitchFamily="50" charset="-128"/>
                <a:cs typeface="Times New Roman" panose="02020603050405020304" pitchFamily="18" charset="0"/>
              </a:rPr>
              <a:t>に介護</a:t>
            </a:r>
            <a:r>
              <a:rPr lang="ja-JP" altLang="en-US" sz="1800" b="1" u="sng" kern="100" dirty="0">
                <a:effectLst/>
                <a:latin typeface="游明朝" panose="02020400000000000000" pitchFamily="18" charset="-128"/>
                <a:ea typeface="Meiryo UI" panose="020B0604030504040204" pitchFamily="50" charset="-128"/>
                <a:cs typeface="Times New Roman" panose="02020603050405020304" pitchFamily="18" charset="0"/>
              </a:rPr>
              <a:t>４</a:t>
            </a:r>
            <a:r>
              <a:rPr lang="ja-JP" altLang="ja-JP" sz="1800" b="1" u="sng" kern="100" dirty="0">
                <a:effectLst/>
                <a:latin typeface="游明朝" panose="02020400000000000000" pitchFamily="18" charset="-128"/>
                <a:ea typeface="Meiryo UI" panose="020B0604030504040204" pitchFamily="50" charset="-128"/>
                <a:cs typeface="Times New Roman" panose="02020603050405020304" pitchFamily="18" charset="0"/>
              </a:rPr>
              <a:t>施設と有料</a:t>
            </a:r>
            <a:r>
              <a:rPr lang="en-US" altLang="ja-JP" sz="1800" b="1" u="sng" kern="100" dirty="0">
                <a:effectLst/>
                <a:latin typeface="游明朝" panose="02020400000000000000" pitchFamily="18" charset="-128"/>
                <a:ea typeface="Meiryo UI" panose="020B0604030504040204" pitchFamily="50" charset="-128"/>
                <a:cs typeface="Times New Roman" panose="02020603050405020304" pitchFamily="18" charset="0"/>
              </a:rPr>
              <a:t>H</a:t>
            </a:r>
            <a:r>
              <a:rPr lang="ja-JP" altLang="en-US" b="1" u="sng" kern="100" dirty="0">
                <a:latin typeface="游明朝" panose="02020400000000000000" pitchFamily="18" charset="-128"/>
                <a:ea typeface="Meiryo UI" panose="020B0604030504040204" pitchFamily="50" charset="-128"/>
                <a:cs typeface="Times New Roman" panose="02020603050405020304" pitchFamily="18" charset="0"/>
              </a:rPr>
              <a:t>＋</a:t>
            </a:r>
            <a:r>
              <a:rPr lang="ja-JP" altLang="ja-JP" sz="1800" b="1" u="sng" kern="100" dirty="0">
                <a:effectLst/>
                <a:latin typeface="游明朝" panose="02020400000000000000" pitchFamily="18" charset="-128"/>
                <a:ea typeface="Meiryo UI" panose="020B0604030504040204" pitchFamily="50" charset="-128"/>
                <a:cs typeface="Times New Roman" panose="02020603050405020304" pitchFamily="18" charset="0"/>
              </a:rPr>
              <a:t>サ高住の入居者の数が逆転</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pic>
        <p:nvPicPr>
          <p:cNvPr id="2" name="図 1">
            <a:extLst>
              <a:ext uri="{FF2B5EF4-FFF2-40B4-BE49-F238E27FC236}">
                <a16:creationId xmlns:a16="http://schemas.microsoft.com/office/drawing/2014/main" id="{C4C7D6A4-5C0A-41D3-918B-CFC7436045EB}"/>
              </a:ext>
            </a:extLst>
          </p:cNvPr>
          <p:cNvPicPr>
            <a:picLocks noChangeAspect="1"/>
          </p:cNvPicPr>
          <p:nvPr/>
        </p:nvPicPr>
        <p:blipFill>
          <a:blip r:embed="rId2"/>
          <a:stretch>
            <a:fillRect/>
          </a:stretch>
        </p:blipFill>
        <p:spPr>
          <a:xfrm>
            <a:off x="1441352" y="2293122"/>
            <a:ext cx="7025639" cy="4093888"/>
          </a:xfrm>
          <a:prstGeom prst="rect">
            <a:avLst/>
          </a:prstGeom>
        </p:spPr>
      </p:pic>
      <p:sp>
        <p:nvSpPr>
          <p:cNvPr id="3" name="スライド番号プレースホルダー 2">
            <a:extLst>
              <a:ext uri="{FF2B5EF4-FFF2-40B4-BE49-F238E27FC236}">
                <a16:creationId xmlns:a16="http://schemas.microsoft.com/office/drawing/2014/main" id="{444935EF-4125-4571-8443-3C37BE270B81}"/>
              </a:ext>
            </a:extLst>
          </p:cNvPr>
          <p:cNvSpPr>
            <a:spLocks noGrp="1"/>
          </p:cNvSpPr>
          <p:nvPr>
            <p:ph type="sldNum" sz="quarter" idx="12"/>
          </p:nvPr>
        </p:nvSpPr>
        <p:spPr/>
        <p:txBody>
          <a:bodyPr/>
          <a:lstStyle/>
          <a:p>
            <a:fld id="{66B88687-DE2A-4AF1-9134-FF3DA71A830B}" type="slidenum">
              <a:rPr kumimoji="1" lang="ja-JP" altLang="en-US" smtClean="0"/>
              <a:t>3</a:t>
            </a:fld>
            <a:endParaRPr kumimoji="1" lang="ja-JP" altLang="en-US" dirty="0"/>
          </a:p>
        </p:txBody>
      </p:sp>
      <p:sp>
        <p:nvSpPr>
          <p:cNvPr id="9" name="正方形/長方形 8">
            <a:extLst>
              <a:ext uri="{FF2B5EF4-FFF2-40B4-BE49-F238E27FC236}">
                <a16:creationId xmlns:a16="http://schemas.microsoft.com/office/drawing/2014/main" id="{9284A44E-6D45-443A-AE67-C8E49F742023}"/>
              </a:ext>
            </a:extLst>
          </p:cNvPr>
          <p:cNvSpPr/>
          <p:nvPr/>
        </p:nvSpPr>
        <p:spPr>
          <a:xfrm>
            <a:off x="172609" y="1371769"/>
            <a:ext cx="9375037" cy="861774"/>
          </a:xfrm>
          <a:prstGeom prst="rect">
            <a:avLst/>
          </a:prstGeom>
        </p:spPr>
        <p:txBody>
          <a:bodyPr wrap="square">
            <a:spAutoFit/>
          </a:bodyPr>
          <a:lstStyle/>
          <a:p>
            <a:r>
              <a:rPr lang="ja-JP" altLang="en-US" sz="1400" b="1" kern="100" dirty="0">
                <a:effectLst/>
                <a:latin typeface="Century" panose="02040604050505020304" pitchFamily="18" charset="0"/>
                <a:ea typeface="UD デジタル 教科書体 NK-R" panose="02020400000000000000" pitchFamily="18" charset="-128"/>
                <a:cs typeface="Times New Roman" panose="02020603050405020304" pitchFamily="18" charset="0"/>
              </a:rPr>
              <a:t>大阪府高齢者計画２０２４　案より　</a:t>
            </a:r>
            <a:r>
              <a:rPr lang="ja-JP" altLang="en-US" sz="1200" b="1" kern="100" dirty="0">
                <a:effectLst/>
                <a:latin typeface="Century" panose="02040604050505020304" pitchFamily="18" charset="0"/>
                <a:ea typeface="UD デジタル 教科書体 NK-R" panose="02020400000000000000" pitchFamily="18" charset="-128"/>
                <a:cs typeface="Times New Roman" panose="02020603050405020304" pitchFamily="18" charset="0"/>
              </a:rPr>
              <a:t>（第２５回大阪府高齢者保健福祉計画推進審議会資料）</a:t>
            </a:r>
            <a:endParaRPr lang="en-US" altLang="ja-JP" sz="1200" b="1" kern="100" dirty="0">
              <a:effectLst/>
              <a:latin typeface="Century" panose="02040604050505020304" pitchFamily="18" charset="0"/>
              <a:ea typeface="UD デジタル 教科書体 NK-R" panose="02020400000000000000" pitchFamily="18" charset="-128"/>
              <a:cs typeface="Times New Roman" panose="02020603050405020304" pitchFamily="18" charset="0"/>
            </a:endParaRPr>
          </a:p>
          <a:p>
            <a:r>
              <a:rPr lang="ja-JP" altLang="ja-JP" sz="1200" b="1" kern="100" dirty="0">
                <a:effectLst/>
                <a:latin typeface="Century" panose="02040604050505020304" pitchFamily="18" charset="0"/>
                <a:ea typeface="UD デジタル 教科書体 NK-R" panose="02020400000000000000" pitchFamily="18" charset="-128"/>
                <a:cs typeface="Times New Roman" panose="02020603050405020304" pitchFamily="18" charset="0"/>
              </a:rPr>
              <a:t>第 ２ 章</a:t>
            </a:r>
            <a:r>
              <a:rPr lang="ja-JP" altLang="en-US" sz="1200" b="1" kern="100" dirty="0">
                <a:effectLst/>
                <a:latin typeface="Century" panose="02040604050505020304" pitchFamily="18" charset="0"/>
                <a:ea typeface="UD デジタル 教科書体 NK-R" panose="02020400000000000000" pitchFamily="18" charset="-128"/>
                <a:cs typeface="Times New Roman" panose="02020603050405020304" pitchFamily="18" charset="0"/>
              </a:rPr>
              <a:t>　</a:t>
            </a:r>
            <a:r>
              <a:rPr lang="ja-JP" altLang="ja-JP" sz="1200" b="1" kern="100" dirty="0">
                <a:effectLst/>
                <a:latin typeface="Century" panose="02040604050505020304" pitchFamily="18" charset="0"/>
                <a:ea typeface="UD デジタル 教科書体 NK-R" panose="02020400000000000000" pitchFamily="18" charset="-128"/>
                <a:cs typeface="Times New Roman" panose="02020603050405020304" pitchFamily="18" charset="0"/>
              </a:rPr>
              <a:t>高齢者を取り巻く状況と大阪府のめざすべき方向性</a:t>
            </a:r>
            <a:r>
              <a:rPr lang="ja-JP" altLang="en-US" sz="1200" b="1" kern="100" dirty="0">
                <a:effectLst/>
                <a:latin typeface="Century" panose="02040604050505020304" pitchFamily="18" charset="0"/>
                <a:ea typeface="UD デジタル 教科書体 NK-R" panose="02020400000000000000" pitchFamily="18" charset="-128"/>
                <a:cs typeface="Times New Roman" panose="02020603050405020304" pitchFamily="18" charset="0"/>
              </a:rPr>
              <a:t>　　</a:t>
            </a:r>
            <a:r>
              <a:rPr lang="ja-JP" altLang="ja-JP" sz="1200" b="1" kern="100" dirty="0">
                <a:effectLst/>
                <a:latin typeface="Century" panose="02040604050505020304" pitchFamily="18" charset="0"/>
                <a:ea typeface="UD デジタル 教科書体 NK-R" panose="02020400000000000000" pitchFamily="18" charset="-128"/>
                <a:cs typeface="Times New Roman" panose="02020603050405020304" pitchFamily="18" charset="0"/>
              </a:rPr>
              <a:t>第３項　高齢者の住まいの状況</a:t>
            </a:r>
            <a:r>
              <a:rPr lang="ja-JP" altLang="en-US" sz="1200" b="1" kern="100" dirty="0">
                <a:latin typeface="Century" panose="02040604050505020304" pitchFamily="18" charset="0"/>
                <a:ea typeface="UD デジタル 教科書体 NK-R" panose="02020400000000000000" pitchFamily="18" charset="-128"/>
                <a:cs typeface="Times New Roman" panose="02020603050405020304" pitchFamily="18" charset="0"/>
              </a:rPr>
              <a:t>　</a:t>
            </a:r>
            <a:r>
              <a:rPr lang="ja-JP" altLang="ja-JP" sz="1200" b="1" kern="100" dirty="0">
                <a:effectLst/>
                <a:latin typeface="Century" panose="02040604050505020304" pitchFamily="18" charset="0"/>
                <a:ea typeface="UD デジタル 教科書体 NK-R" panose="02020400000000000000" pitchFamily="18" charset="-128"/>
                <a:cs typeface="Times New Roman" panose="02020603050405020304" pitchFamily="18" charset="0"/>
              </a:rPr>
              <a:t>（２）大阪府における高齢者住まいの現状</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52400" indent="152400" algn="just"/>
            <a:r>
              <a:rPr lang="ja-JP" altLang="en-US" sz="1200" kern="100" dirty="0">
                <a:effectLst/>
                <a:latin typeface="Century" panose="02040604050505020304" pitchFamily="18" charset="0"/>
                <a:ea typeface="UD デジタル 教科書体 NK-R" panose="02020400000000000000" pitchFamily="18" charset="-128"/>
                <a:cs typeface="Times New Roman" panose="02020603050405020304" pitchFamily="18" charset="0"/>
              </a:rPr>
              <a:t>　　　令和５年７月における府内の介護保険４施設（指定介護老人福祉施設、介護老人保健施設、指定介護療養型医療施設及び介護医療院）　　</a:t>
            </a:r>
            <a:endParaRPr lang="en-US" altLang="ja-JP" sz="1200" kern="100" dirty="0">
              <a:effectLst/>
              <a:latin typeface="Century" panose="02040604050505020304" pitchFamily="18" charset="0"/>
              <a:ea typeface="UD デジタル 教科書体 NK-R" panose="02020400000000000000" pitchFamily="18" charset="-128"/>
              <a:cs typeface="Times New Roman" panose="02020603050405020304" pitchFamily="18" charset="0"/>
            </a:endParaRPr>
          </a:p>
          <a:p>
            <a:pPr marL="152400" indent="152400" algn="just"/>
            <a:r>
              <a:rPr lang="ja-JP" altLang="en-US" sz="1200" kern="100" dirty="0">
                <a:latin typeface="Century" panose="02040604050505020304" pitchFamily="18" charset="0"/>
                <a:ea typeface="UD デジタル 教科書体 NK-R" panose="02020400000000000000" pitchFamily="18" charset="-128"/>
                <a:cs typeface="Times New Roman" panose="02020603050405020304" pitchFamily="18" charset="0"/>
              </a:rPr>
              <a:t>　 </a:t>
            </a:r>
            <a:r>
              <a:rPr lang="ja-JP" altLang="en-US" sz="1200" kern="100" dirty="0">
                <a:effectLst/>
                <a:latin typeface="Century" panose="02040604050505020304" pitchFamily="18" charset="0"/>
                <a:ea typeface="UD デジタル 教科書体 NK-R" panose="02020400000000000000" pitchFamily="18" charset="-128"/>
                <a:cs typeface="Times New Roman" panose="02020603050405020304" pitchFamily="18" charset="0"/>
              </a:rPr>
              <a:t>は</a:t>
            </a:r>
            <a:r>
              <a:rPr lang="en-US" altLang="ja-JP" sz="1200" kern="100" dirty="0">
                <a:effectLst/>
                <a:latin typeface="Century" panose="02040604050505020304" pitchFamily="18" charset="0"/>
                <a:ea typeface="UD デジタル 教科書体 NK-R" panose="02020400000000000000" pitchFamily="18" charset="-128"/>
                <a:cs typeface="Times New Roman" panose="02020603050405020304" pitchFamily="18" charset="0"/>
              </a:rPr>
              <a:t>698</a:t>
            </a:r>
            <a:r>
              <a:rPr lang="ja-JP" altLang="en-US" sz="1200" kern="100" dirty="0">
                <a:effectLst/>
                <a:latin typeface="Century" panose="02040604050505020304" pitchFamily="18" charset="0"/>
                <a:ea typeface="UD デジタル 教科書体 NK-R" panose="02020400000000000000" pitchFamily="18" charset="-128"/>
                <a:cs typeface="Times New Roman" panose="02020603050405020304" pitchFamily="18" charset="0"/>
              </a:rPr>
              <a:t>施設、定員数</a:t>
            </a:r>
            <a:r>
              <a:rPr lang="en-US" altLang="ja-JP" sz="1200" kern="100" dirty="0">
                <a:effectLst/>
                <a:latin typeface="Century" panose="02040604050505020304" pitchFamily="18" charset="0"/>
                <a:ea typeface="UD デジタル 教科書体 NK-R" panose="02020400000000000000" pitchFamily="18" charset="-128"/>
                <a:cs typeface="Times New Roman" panose="02020603050405020304" pitchFamily="18" charset="0"/>
              </a:rPr>
              <a:t>5.7</a:t>
            </a:r>
            <a:r>
              <a:rPr lang="ja-JP" altLang="en-US" sz="1200" kern="100" dirty="0">
                <a:effectLst/>
                <a:latin typeface="Century" panose="02040604050505020304" pitchFamily="18" charset="0"/>
                <a:ea typeface="UD デジタル 教科書体 NK-R" panose="02020400000000000000" pitchFamily="18" charset="-128"/>
                <a:cs typeface="Times New Roman" panose="02020603050405020304" pitchFamily="18" charset="0"/>
              </a:rPr>
              <a:t>万人、有料老人ホームとサービス付き高齢者向け住宅の合計値は</a:t>
            </a:r>
            <a:r>
              <a:rPr lang="en-US" altLang="ja-JP" sz="1200" kern="100" dirty="0">
                <a:effectLst/>
                <a:latin typeface="Century" panose="02040604050505020304" pitchFamily="18" charset="0"/>
                <a:ea typeface="UD デジタル 教科書体 NK-R" panose="02020400000000000000" pitchFamily="18" charset="-128"/>
                <a:cs typeface="Times New Roman" panose="02020603050405020304" pitchFamily="18" charset="0"/>
              </a:rPr>
              <a:t>2,166</a:t>
            </a:r>
            <a:r>
              <a:rPr lang="ja-JP" altLang="en-US" sz="1200" kern="100" dirty="0">
                <a:effectLst/>
                <a:latin typeface="Century" panose="02040604050505020304" pitchFamily="18" charset="0"/>
                <a:ea typeface="UD デジタル 教科書体 NK-R" panose="02020400000000000000" pitchFamily="18" charset="-128"/>
                <a:cs typeface="Times New Roman" panose="02020603050405020304" pitchFamily="18" charset="0"/>
              </a:rPr>
              <a:t>施設、定員数</a:t>
            </a:r>
            <a:r>
              <a:rPr lang="en-US" altLang="ja-JP" sz="1200" kern="100" dirty="0">
                <a:effectLst/>
                <a:latin typeface="Century" panose="02040604050505020304" pitchFamily="18" charset="0"/>
                <a:ea typeface="UD デジタル 教科書体 NK-R" panose="02020400000000000000" pitchFamily="18" charset="-128"/>
                <a:cs typeface="Times New Roman" panose="02020603050405020304" pitchFamily="18" charset="0"/>
              </a:rPr>
              <a:t>9.3</a:t>
            </a:r>
            <a:r>
              <a:rPr lang="ja-JP" altLang="en-US" sz="1200" kern="100" dirty="0">
                <a:effectLst/>
                <a:latin typeface="Century" panose="02040604050505020304" pitchFamily="18" charset="0"/>
                <a:ea typeface="UD デジタル 教科書体 NK-R" panose="02020400000000000000" pitchFamily="18" charset="-128"/>
                <a:cs typeface="Times New Roman" panose="02020603050405020304" pitchFamily="18" charset="0"/>
              </a:rPr>
              <a:t>万人となっています。</a:t>
            </a:r>
            <a:endParaRPr lang="en-US" altLang="ja-JP" sz="1200" b="1" dirty="0">
              <a:latin typeface="+mn-ea"/>
              <a:cs typeface="Times New Roman" panose="02020603050405020304" pitchFamily="18" charset="0"/>
            </a:endParaRPr>
          </a:p>
        </p:txBody>
      </p:sp>
      <p:sp>
        <p:nvSpPr>
          <p:cNvPr id="4" name="矢印: 下 3">
            <a:extLst>
              <a:ext uri="{FF2B5EF4-FFF2-40B4-BE49-F238E27FC236}">
                <a16:creationId xmlns:a16="http://schemas.microsoft.com/office/drawing/2014/main" id="{A173A66B-6BC9-4443-A9FF-4B210CF895E1}"/>
              </a:ext>
            </a:extLst>
          </p:cNvPr>
          <p:cNvSpPr/>
          <p:nvPr/>
        </p:nvSpPr>
        <p:spPr>
          <a:xfrm>
            <a:off x="4168140" y="3108960"/>
            <a:ext cx="129540" cy="1231106"/>
          </a:xfrm>
          <a:prstGeom prst="down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cxnSp>
        <p:nvCxnSpPr>
          <p:cNvPr id="15" name="直線矢印コネクタ 14">
            <a:extLst>
              <a:ext uri="{FF2B5EF4-FFF2-40B4-BE49-F238E27FC236}">
                <a16:creationId xmlns:a16="http://schemas.microsoft.com/office/drawing/2014/main" id="{E955466B-BA50-4256-AA48-0A4B441335AC}"/>
              </a:ext>
            </a:extLst>
          </p:cNvPr>
          <p:cNvCxnSpPr>
            <a:cxnSpLocks/>
          </p:cNvCxnSpPr>
          <p:nvPr/>
        </p:nvCxnSpPr>
        <p:spPr>
          <a:xfrm flipV="1">
            <a:off x="2279542" y="6051002"/>
            <a:ext cx="210865" cy="76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正方形/長方形 17">
            <a:extLst>
              <a:ext uri="{FF2B5EF4-FFF2-40B4-BE49-F238E27FC236}">
                <a16:creationId xmlns:a16="http://schemas.microsoft.com/office/drawing/2014/main" id="{131DF831-5278-4E11-B84B-C06ECC2EDAF2}"/>
              </a:ext>
            </a:extLst>
          </p:cNvPr>
          <p:cNvSpPr/>
          <p:nvPr/>
        </p:nvSpPr>
        <p:spPr>
          <a:xfrm>
            <a:off x="2110780" y="6127202"/>
            <a:ext cx="168762" cy="58031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サ高住創設</a:t>
            </a:r>
          </a:p>
        </p:txBody>
      </p:sp>
      <p:cxnSp>
        <p:nvCxnSpPr>
          <p:cNvPr id="21" name="直線矢印コネクタ 20">
            <a:extLst>
              <a:ext uri="{FF2B5EF4-FFF2-40B4-BE49-F238E27FC236}">
                <a16:creationId xmlns:a16="http://schemas.microsoft.com/office/drawing/2014/main" id="{B3A9389F-5DEE-494B-8B9D-F1F98922ABCA}"/>
              </a:ext>
            </a:extLst>
          </p:cNvPr>
          <p:cNvCxnSpPr>
            <a:cxnSpLocks/>
          </p:cNvCxnSpPr>
          <p:nvPr/>
        </p:nvCxnSpPr>
        <p:spPr>
          <a:xfrm flipV="1">
            <a:off x="2490407" y="6053771"/>
            <a:ext cx="458563" cy="40516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正方形/長方形 22">
            <a:extLst>
              <a:ext uri="{FF2B5EF4-FFF2-40B4-BE49-F238E27FC236}">
                <a16:creationId xmlns:a16="http://schemas.microsoft.com/office/drawing/2014/main" id="{6C5A8B2B-6CA3-47CE-8D53-425381117825}"/>
              </a:ext>
            </a:extLst>
          </p:cNvPr>
          <p:cNvSpPr/>
          <p:nvPr/>
        </p:nvSpPr>
        <p:spPr>
          <a:xfrm>
            <a:off x="2485996" y="6458934"/>
            <a:ext cx="946842" cy="248586"/>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700" dirty="0">
                <a:solidFill>
                  <a:schemeClr val="tx1"/>
                </a:solidFill>
              </a:rPr>
              <a:t>同一建物減算新設</a:t>
            </a:r>
          </a:p>
        </p:txBody>
      </p:sp>
      <p:cxnSp>
        <p:nvCxnSpPr>
          <p:cNvPr id="25" name="直線矢印コネクタ 24">
            <a:extLst>
              <a:ext uri="{FF2B5EF4-FFF2-40B4-BE49-F238E27FC236}">
                <a16:creationId xmlns:a16="http://schemas.microsoft.com/office/drawing/2014/main" id="{221CA2E0-D27A-4DC2-A731-B6406ED9B2D7}"/>
              </a:ext>
            </a:extLst>
          </p:cNvPr>
          <p:cNvCxnSpPr>
            <a:cxnSpLocks/>
          </p:cNvCxnSpPr>
          <p:nvPr/>
        </p:nvCxnSpPr>
        <p:spPr>
          <a:xfrm flipV="1">
            <a:off x="3766597" y="6084142"/>
            <a:ext cx="529405" cy="333219"/>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正方形/長方形 25">
            <a:extLst>
              <a:ext uri="{FF2B5EF4-FFF2-40B4-BE49-F238E27FC236}">
                <a16:creationId xmlns:a16="http://schemas.microsoft.com/office/drawing/2014/main" id="{DF3CB890-FFE5-4003-90BB-EBD12E52A471}"/>
              </a:ext>
            </a:extLst>
          </p:cNvPr>
          <p:cNvSpPr/>
          <p:nvPr/>
        </p:nvSpPr>
        <p:spPr>
          <a:xfrm>
            <a:off x="3766597" y="6399158"/>
            <a:ext cx="2187058" cy="31229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700" dirty="0">
                <a:solidFill>
                  <a:schemeClr val="tx1"/>
                </a:solidFill>
              </a:rPr>
              <a:t>・サ高住が有料</a:t>
            </a:r>
            <a:r>
              <a:rPr kumimoji="1" lang="en-US" altLang="ja-JP" sz="700" dirty="0">
                <a:solidFill>
                  <a:schemeClr val="tx1"/>
                </a:solidFill>
              </a:rPr>
              <a:t>H</a:t>
            </a:r>
            <a:r>
              <a:rPr kumimoji="1" lang="ja-JP" altLang="en-US" sz="700" dirty="0">
                <a:solidFill>
                  <a:schemeClr val="tx1"/>
                </a:solidFill>
              </a:rPr>
              <a:t>設置運営指導指針の対象に追加</a:t>
            </a:r>
          </a:p>
          <a:p>
            <a:r>
              <a:rPr kumimoji="1" lang="ja-JP" altLang="en-US" sz="700" dirty="0">
                <a:solidFill>
                  <a:schemeClr val="tx1"/>
                </a:solidFill>
              </a:rPr>
              <a:t>・同一建物減算の規制強化</a:t>
            </a:r>
          </a:p>
        </p:txBody>
      </p:sp>
      <p:cxnSp>
        <p:nvCxnSpPr>
          <p:cNvPr id="30" name="直線矢印コネクタ 29">
            <a:extLst>
              <a:ext uri="{FF2B5EF4-FFF2-40B4-BE49-F238E27FC236}">
                <a16:creationId xmlns:a16="http://schemas.microsoft.com/office/drawing/2014/main" id="{88ED9B4A-733F-43E3-BC2B-742EA5698221}"/>
              </a:ext>
            </a:extLst>
          </p:cNvPr>
          <p:cNvCxnSpPr>
            <a:cxnSpLocks/>
          </p:cNvCxnSpPr>
          <p:nvPr/>
        </p:nvCxnSpPr>
        <p:spPr>
          <a:xfrm flipH="1" flipV="1">
            <a:off x="5783057" y="6051003"/>
            <a:ext cx="629163" cy="395586"/>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正方形/長方形 32">
            <a:extLst>
              <a:ext uri="{FF2B5EF4-FFF2-40B4-BE49-F238E27FC236}">
                <a16:creationId xmlns:a16="http://schemas.microsoft.com/office/drawing/2014/main" id="{848CFC53-C1BA-4CAF-83BC-8F356C375180}"/>
              </a:ext>
            </a:extLst>
          </p:cNvPr>
          <p:cNvSpPr/>
          <p:nvPr/>
        </p:nvSpPr>
        <p:spPr>
          <a:xfrm>
            <a:off x="6406371" y="6448484"/>
            <a:ext cx="1203112" cy="248586"/>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700" dirty="0">
                <a:solidFill>
                  <a:schemeClr val="tx1"/>
                </a:solidFill>
              </a:rPr>
              <a:t>同一建物減算</a:t>
            </a:r>
            <a:r>
              <a:rPr kumimoji="1" lang="ja-JP" altLang="en-US" sz="700" dirty="0">
                <a:solidFill>
                  <a:schemeClr val="tx1"/>
                </a:solidFill>
              </a:rPr>
              <a:t>の規制強化</a:t>
            </a:r>
            <a:endParaRPr kumimoji="1" lang="zh-TW" altLang="en-US" sz="700" dirty="0">
              <a:solidFill>
                <a:schemeClr val="tx1"/>
              </a:solidFill>
            </a:endParaRPr>
          </a:p>
        </p:txBody>
      </p:sp>
    </p:spTree>
    <p:extLst>
      <p:ext uri="{BB962C8B-B14F-4D97-AF65-F5344CB8AC3E}">
        <p14:creationId xmlns:p14="http://schemas.microsoft.com/office/powerpoint/2010/main" val="739917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1" y="524370"/>
            <a:ext cx="9720263" cy="434981"/>
          </a:xfrm>
          <a:prstGeom prst="rect">
            <a:avLst/>
          </a:prstGeom>
          <a:solidFill>
            <a:schemeClr val="tx2">
              <a:lumMod val="75000"/>
            </a:schemeClr>
          </a:solidFill>
          <a:ln w="381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13811" y="1650219"/>
            <a:ext cx="9434858" cy="4673373"/>
          </a:xfrm>
          <a:prstGeom prst="rect">
            <a:avLst/>
          </a:prstGeom>
          <a:solidFill>
            <a:schemeClr val="accent1">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endParaRPr kumimoji="1" lang="ja-JP" altLang="en-US" b="1" dirty="0">
              <a:solidFill>
                <a:schemeClr val="tx2">
                  <a:lumMod val="75000"/>
                </a:schemeClr>
              </a:solidFill>
            </a:endParaRPr>
          </a:p>
        </p:txBody>
      </p:sp>
      <p:sp>
        <p:nvSpPr>
          <p:cNvPr id="10" name="正方形/長方形 9"/>
          <p:cNvSpPr/>
          <p:nvPr/>
        </p:nvSpPr>
        <p:spPr>
          <a:xfrm>
            <a:off x="1843918" y="534408"/>
            <a:ext cx="6032421" cy="461665"/>
          </a:xfrm>
          <a:prstGeom prst="rect">
            <a:avLst/>
          </a:prstGeom>
        </p:spPr>
        <p:txBody>
          <a:bodyPr wrap="none">
            <a:spAutoFit/>
          </a:bodyPr>
          <a:lstStyle/>
          <a:p>
            <a:r>
              <a:rPr lang="ja-JP" altLang="en-US" sz="2400" b="1" dirty="0">
                <a:solidFill>
                  <a:schemeClr val="bg1"/>
                </a:solidFill>
                <a:latin typeface="+mn-ea"/>
              </a:rPr>
              <a:t>大阪府における施設、住まいの整備の状況</a:t>
            </a:r>
          </a:p>
        </p:txBody>
      </p:sp>
      <p:sp>
        <p:nvSpPr>
          <p:cNvPr id="12" name="テキスト ボックス 11">
            <a:extLst>
              <a:ext uri="{FF2B5EF4-FFF2-40B4-BE49-F238E27FC236}">
                <a16:creationId xmlns:a16="http://schemas.microsoft.com/office/drawing/2014/main" id="{2E8C32D6-1D4F-4705-B837-147A981242FA}"/>
              </a:ext>
            </a:extLst>
          </p:cNvPr>
          <p:cNvSpPr txBox="1"/>
          <p:nvPr/>
        </p:nvSpPr>
        <p:spPr>
          <a:xfrm>
            <a:off x="4213327" y="2041598"/>
            <a:ext cx="2837860" cy="646331"/>
          </a:xfrm>
          <a:prstGeom prst="rect">
            <a:avLst/>
          </a:prstGeom>
          <a:ln/>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altLang="ja-JP" sz="1200" dirty="0"/>
              <a:t>R5</a:t>
            </a:r>
            <a:r>
              <a:rPr lang="ja-JP" altLang="en-US" sz="1200" dirty="0"/>
              <a:t>年度（対</a:t>
            </a:r>
            <a:r>
              <a:rPr lang="en-US" altLang="ja-JP" sz="1200" dirty="0"/>
              <a:t>R4</a:t>
            </a:r>
            <a:r>
              <a:rPr lang="ja-JP" altLang="en-US" sz="1200" dirty="0"/>
              <a:t>年度比）</a:t>
            </a:r>
            <a:endParaRPr lang="en-US" altLang="ja-JP" sz="1200" dirty="0"/>
          </a:p>
          <a:p>
            <a:r>
              <a:rPr kumimoji="1" lang="ja-JP" altLang="en-US" sz="1200" dirty="0"/>
              <a:t>・入所申込者　　 </a:t>
            </a:r>
            <a:r>
              <a:rPr lang="ja-JP" altLang="en-US" sz="1200" dirty="0"/>
              <a:t>▲</a:t>
            </a:r>
            <a:r>
              <a:rPr lang="en-US" altLang="ja-JP" sz="1200" dirty="0"/>
              <a:t>902</a:t>
            </a:r>
            <a:r>
              <a:rPr kumimoji="1" lang="ja-JP" altLang="en-US" sz="1200" dirty="0"/>
              <a:t>人</a:t>
            </a:r>
            <a:r>
              <a:rPr kumimoji="1" lang="en-US" altLang="ja-JP" sz="1200" dirty="0"/>
              <a:t> (▲12.1</a:t>
            </a:r>
            <a:r>
              <a:rPr kumimoji="1" lang="ja-JP" altLang="en-US" sz="1200" dirty="0"/>
              <a:t>％</a:t>
            </a:r>
            <a:r>
              <a:rPr kumimoji="1" lang="en-US" altLang="ja-JP" sz="1200" dirty="0"/>
              <a:t>)</a:t>
            </a:r>
          </a:p>
          <a:p>
            <a:r>
              <a:rPr lang="ja-JP" altLang="en-US" sz="1200" dirty="0"/>
              <a:t>・必要性が高い者 ▲</a:t>
            </a:r>
            <a:r>
              <a:rPr lang="en-US" altLang="ja-JP" sz="1200" dirty="0"/>
              <a:t>766</a:t>
            </a:r>
            <a:r>
              <a:rPr lang="ja-JP" altLang="en-US" sz="1200" dirty="0"/>
              <a:t>人</a:t>
            </a:r>
            <a:r>
              <a:rPr lang="en-US" altLang="ja-JP" sz="1200" dirty="0"/>
              <a:t>(</a:t>
            </a:r>
            <a:r>
              <a:rPr lang="ja-JP" altLang="en-US" sz="1200" dirty="0"/>
              <a:t>▲</a:t>
            </a:r>
            <a:r>
              <a:rPr lang="en-US" altLang="ja-JP" sz="1200" dirty="0"/>
              <a:t>12.2 </a:t>
            </a:r>
            <a:r>
              <a:rPr lang="ja-JP" altLang="en-US" sz="1200" dirty="0"/>
              <a:t>％</a:t>
            </a:r>
            <a:r>
              <a:rPr lang="en-US" altLang="ja-JP" sz="1200" dirty="0"/>
              <a:t>)</a:t>
            </a:r>
            <a:endParaRPr kumimoji="1" lang="ja-JP" altLang="en-US" sz="1200" dirty="0"/>
          </a:p>
        </p:txBody>
      </p:sp>
      <p:sp>
        <p:nvSpPr>
          <p:cNvPr id="13" name="角丸四角形吹き出し 11">
            <a:extLst>
              <a:ext uri="{FF2B5EF4-FFF2-40B4-BE49-F238E27FC236}">
                <a16:creationId xmlns:a16="http://schemas.microsoft.com/office/drawing/2014/main" id="{0AA4C7FC-500B-49CB-9598-D8508001EAAF}"/>
              </a:ext>
            </a:extLst>
          </p:cNvPr>
          <p:cNvSpPr/>
          <p:nvPr/>
        </p:nvSpPr>
        <p:spPr>
          <a:xfrm>
            <a:off x="8111332" y="2521870"/>
            <a:ext cx="1070120" cy="583301"/>
          </a:xfrm>
          <a:prstGeom prst="wedgeRoundRectCallout">
            <a:avLst>
              <a:gd name="adj1" fmla="val -122645"/>
              <a:gd name="adj2" fmla="val 162357"/>
              <a:gd name="adj3" fmla="val 16667"/>
            </a:avLst>
          </a:prstGeom>
          <a:solidFill>
            <a:schemeClr val="accent4"/>
          </a:solidFill>
          <a:ln w="6350"/>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ts val="1100"/>
              </a:lnSpc>
            </a:pPr>
            <a:r>
              <a:rPr lang="ja-JP" altLang="en-US" sz="1050" dirty="0">
                <a:solidFill>
                  <a:schemeClr val="tx1"/>
                </a:solidFill>
                <a:latin typeface="HGSｺﾞｼｯｸM" panose="020B0600000000000000" pitchFamily="50" charset="-128"/>
                <a:ea typeface="HGSｺﾞｼｯｸM" panose="020B0600000000000000" pitchFamily="50" charset="-128"/>
              </a:rPr>
              <a:t>入所の必要性が高いと考えられる者</a:t>
            </a:r>
            <a:endParaRPr lang="ja-JP" sz="1050" dirty="0">
              <a:solidFill>
                <a:schemeClr val="tx1"/>
              </a:solidFill>
              <a:latin typeface="HGSｺﾞｼｯｸM" panose="020B0600000000000000" pitchFamily="50" charset="-128"/>
              <a:ea typeface="HGSｺﾞｼｯｸM" panose="020B0600000000000000" pitchFamily="50" charset="-128"/>
            </a:endParaRPr>
          </a:p>
        </p:txBody>
      </p:sp>
      <p:sp>
        <p:nvSpPr>
          <p:cNvPr id="14" name="テキスト ボックス 13">
            <a:extLst>
              <a:ext uri="{FF2B5EF4-FFF2-40B4-BE49-F238E27FC236}">
                <a16:creationId xmlns:a16="http://schemas.microsoft.com/office/drawing/2014/main" id="{63836E30-F883-4642-955E-27C725923008}"/>
              </a:ext>
            </a:extLst>
          </p:cNvPr>
          <p:cNvSpPr txBox="1"/>
          <p:nvPr/>
        </p:nvSpPr>
        <p:spPr>
          <a:xfrm>
            <a:off x="7711899" y="4772465"/>
            <a:ext cx="629021" cy="374571"/>
          </a:xfrm>
          <a:prstGeom prst="wedgeRoundRectCallout">
            <a:avLst>
              <a:gd name="adj1" fmla="val -70388"/>
              <a:gd name="adj2" fmla="val -29120"/>
              <a:gd name="adj3" fmla="val 16667"/>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kumimoji="1" lang="ja-JP" altLang="en-US" sz="800" b="1" dirty="0">
                <a:latin typeface="HGSｺﾞｼｯｸM" panose="020B0600000000000000" pitchFamily="50" charset="-128"/>
                <a:ea typeface="HGSｺﾞｼｯｸM" panose="020B0600000000000000" pitchFamily="50" charset="-128"/>
              </a:rPr>
              <a:t>要介護</a:t>
            </a:r>
            <a:endParaRPr kumimoji="1" lang="en-US" altLang="ja-JP" sz="800" b="1" dirty="0">
              <a:latin typeface="HGSｺﾞｼｯｸM" panose="020B0600000000000000" pitchFamily="50" charset="-128"/>
              <a:ea typeface="HGSｺﾞｼｯｸM" panose="020B0600000000000000" pitchFamily="50" charset="-128"/>
            </a:endParaRPr>
          </a:p>
          <a:p>
            <a:pPr algn="ctr"/>
            <a:r>
              <a:rPr kumimoji="1" lang="ja-JP" altLang="en-US" sz="800" b="1" dirty="0">
                <a:latin typeface="HGSｺﾞｼｯｸM" panose="020B0600000000000000" pitchFamily="50" charset="-128"/>
                <a:ea typeface="HGSｺﾞｼｯｸM" panose="020B0600000000000000" pitchFamily="50" charset="-128"/>
              </a:rPr>
              <a:t>３</a:t>
            </a:r>
          </a:p>
        </p:txBody>
      </p:sp>
      <p:sp>
        <p:nvSpPr>
          <p:cNvPr id="15" name="テキスト ボックス 14">
            <a:extLst>
              <a:ext uri="{FF2B5EF4-FFF2-40B4-BE49-F238E27FC236}">
                <a16:creationId xmlns:a16="http://schemas.microsoft.com/office/drawing/2014/main" id="{0F5095EA-038A-4F55-BF48-0A18DDF00561}"/>
              </a:ext>
            </a:extLst>
          </p:cNvPr>
          <p:cNvSpPr txBox="1"/>
          <p:nvPr/>
        </p:nvSpPr>
        <p:spPr>
          <a:xfrm>
            <a:off x="7711899" y="4254792"/>
            <a:ext cx="629021" cy="374571"/>
          </a:xfrm>
          <a:prstGeom prst="wedgeRoundRectCallout">
            <a:avLst>
              <a:gd name="adj1" fmla="val -70726"/>
              <a:gd name="adj2" fmla="val 6511"/>
              <a:gd name="adj3" fmla="val 16667"/>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kumimoji="1" lang="ja-JP" altLang="en-US" sz="800" b="1" dirty="0">
                <a:latin typeface="HGSｺﾞｼｯｸM" panose="020B0600000000000000" pitchFamily="50" charset="-128"/>
                <a:ea typeface="HGSｺﾞｼｯｸM" panose="020B0600000000000000" pitchFamily="50" charset="-128"/>
              </a:rPr>
              <a:t>要介護</a:t>
            </a:r>
            <a:endParaRPr kumimoji="1" lang="en-US" altLang="ja-JP" sz="800" b="1" dirty="0">
              <a:latin typeface="HGSｺﾞｼｯｸM" panose="020B0600000000000000" pitchFamily="50" charset="-128"/>
              <a:ea typeface="HGSｺﾞｼｯｸM" panose="020B0600000000000000" pitchFamily="50" charset="-128"/>
            </a:endParaRPr>
          </a:p>
          <a:p>
            <a:pPr algn="ctr"/>
            <a:r>
              <a:rPr kumimoji="1" lang="ja-JP" altLang="en-US" sz="800" b="1" dirty="0">
                <a:latin typeface="HGSｺﾞｼｯｸM" panose="020B0600000000000000" pitchFamily="50" charset="-128"/>
                <a:ea typeface="HGSｺﾞｼｯｸM" panose="020B0600000000000000" pitchFamily="50" charset="-128"/>
              </a:rPr>
              <a:t>４</a:t>
            </a:r>
          </a:p>
        </p:txBody>
      </p:sp>
      <p:sp>
        <p:nvSpPr>
          <p:cNvPr id="18" name="テキスト ボックス 17">
            <a:extLst>
              <a:ext uri="{FF2B5EF4-FFF2-40B4-BE49-F238E27FC236}">
                <a16:creationId xmlns:a16="http://schemas.microsoft.com/office/drawing/2014/main" id="{E8E3F83E-793E-471D-8A12-29679C125640}"/>
              </a:ext>
            </a:extLst>
          </p:cNvPr>
          <p:cNvSpPr txBox="1"/>
          <p:nvPr/>
        </p:nvSpPr>
        <p:spPr>
          <a:xfrm>
            <a:off x="7711899" y="3624769"/>
            <a:ext cx="629021" cy="374571"/>
          </a:xfrm>
          <a:prstGeom prst="wedgeRoundRectCallout">
            <a:avLst>
              <a:gd name="adj1" fmla="val -76247"/>
              <a:gd name="adj2" fmla="val 43396"/>
              <a:gd name="adj3" fmla="val 16667"/>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kumimoji="1" lang="ja-JP" altLang="en-US" sz="800" b="1" dirty="0">
                <a:latin typeface="HGSｺﾞｼｯｸM" panose="020B0600000000000000" pitchFamily="50" charset="-128"/>
                <a:ea typeface="HGSｺﾞｼｯｸM" panose="020B0600000000000000" pitchFamily="50" charset="-128"/>
              </a:rPr>
              <a:t>要介護</a:t>
            </a:r>
            <a:endParaRPr kumimoji="1" lang="en-US" altLang="ja-JP" sz="800" b="1" dirty="0">
              <a:latin typeface="HGSｺﾞｼｯｸM" panose="020B0600000000000000" pitchFamily="50" charset="-128"/>
              <a:ea typeface="HGSｺﾞｼｯｸM" panose="020B0600000000000000" pitchFamily="50" charset="-128"/>
            </a:endParaRPr>
          </a:p>
          <a:p>
            <a:pPr algn="ctr"/>
            <a:r>
              <a:rPr kumimoji="1" lang="ja-JP" altLang="en-US" sz="800" b="1" dirty="0">
                <a:latin typeface="HGSｺﾞｼｯｸM" panose="020B0600000000000000" pitchFamily="50" charset="-128"/>
                <a:ea typeface="HGSｺﾞｼｯｸM" panose="020B0600000000000000" pitchFamily="50" charset="-128"/>
              </a:rPr>
              <a:t>５</a:t>
            </a:r>
          </a:p>
        </p:txBody>
      </p:sp>
      <p:sp>
        <p:nvSpPr>
          <p:cNvPr id="20" name="右大かっこ 19">
            <a:extLst>
              <a:ext uri="{FF2B5EF4-FFF2-40B4-BE49-F238E27FC236}">
                <a16:creationId xmlns:a16="http://schemas.microsoft.com/office/drawing/2014/main" id="{176048FF-32FD-4370-91B7-5CBC40AA66C2}"/>
              </a:ext>
            </a:extLst>
          </p:cNvPr>
          <p:cNvSpPr/>
          <p:nvPr/>
        </p:nvSpPr>
        <p:spPr>
          <a:xfrm>
            <a:off x="8351992" y="3526598"/>
            <a:ext cx="119879" cy="1678829"/>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1" name="角丸四角形吹き出し 16">
            <a:extLst>
              <a:ext uri="{FF2B5EF4-FFF2-40B4-BE49-F238E27FC236}">
                <a16:creationId xmlns:a16="http://schemas.microsoft.com/office/drawing/2014/main" id="{61300E02-E157-4026-ABDF-DBE8319ABD1F}"/>
              </a:ext>
            </a:extLst>
          </p:cNvPr>
          <p:cNvSpPr/>
          <p:nvPr/>
        </p:nvSpPr>
        <p:spPr>
          <a:xfrm>
            <a:off x="6982140" y="2115511"/>
            <a:ext cx="2255411" cy="315014"/>
          </a:xfrm>
          <a:prstGeom prst="wedgeRoundRectCallout">
            <a:avLst>
              <a:gd name="adj1" fmla="val -34595"/>
              <a:gd name="adj2" fmla="val 403640"/>
              <a:gd name="adj3" fmla="val 16667"/>
            </a:avLst>
          </a:prstGeom>
          <a:ln w="6350"/>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1050" dirty="0"/>
              <a:t>入所申込者（</a:t>
            </a:r>
            <a:r>
              <a:rPr lang="en-US" altLang="ja-JP" sz="1050" dirty="0"/>
              <a:t>1</a:t>
            </a:r>
            <a:r>
              <a:rPr lang="ja-JP" altLang="en-US" sz="1050" dirty="0"/>
              <a:t>年以内入所希望）</a:t>
            </a:r>
            <a:endParaRPr lang="ja-JP" sz="1050" dirty="0"/>
          </a:p>
        </p:txBody>
      </p:sp>
      <p:sp>
        <p:nvSpPr>
          <p:cNvPr id="23" name="スライド番号プレースホルダー 1">
            <a:extLst>
              <a:ext uri="{FF2B5EF4-FFF2-40B4-BE49-F238E27FC236}">
                <a16:creationId xmlns:a16="http://schemas.microsoft.com/office/drawing/2014/main" id="{F3E1073D-049A-4652-9AE9-10EEA4FD457C}"/>
              </a:ext>
            </a:extLst>
          </p:cNvPr>
          <p:cNvSpPr>
            <a:spLocks noGrp="1"/>
          </p:cNvSpPr>
          <p:nvPr>
            <p:ph type="sldNum" sz="quarter" idx="12"/>
          </p:nvPr>
        </p:nvSpPr>
        <p:spPr>
          <a:xfrm>
            <a:off x="6864936" y="6356352"/>
            <a:ext cx="2187059" cy="365125"/>
          </a:xfrm>
        </p:spPr>
        <p:txBody>
          <a:bodyPr/>
          <a:lstStyle/>
          <a:p>
            <a:fld id="{66B88687-DE2A-4AF1-9134-FF3DA71A830B}" type="slidenum">
              <a:rPr kumimoji="1" lang="ja-JP" altLang="en-US" smtClean="0"/>
              <a:t>4</a:t>
            </a:fld>
            <a:endParaRPr kumimoji="1" lang="ja-JP" altLang="en-US" dirty="0"/>
          </a:p>
        </p:txBody>
      </p:sp>
      <p:sp>
        <p:nvSpPr>
          <p:cNvPr id="24" name="テキスト ボックス 23">
            <a:extLst>
              <a:ext uri="{FF2B5EF4-FFF2-40B4-BE49-F238E27FC236}">
                <a16:creationId xmlns:a16="http://schemas.microsoft.com/office/drawing/2014/main" id="{FF07791E-E49F-4137-ADCD-4FE7076680A8}"/>
              </a:ext>
            </a:extLst>
          </p:cNvPr>
          <p:cNvSpPr txBox="1"/>
          <p:nvPr/>
        </p:nvSpPr>
        <p:spPr>
          <a:xfrm>
            <a:off x="84922" y="1012044"/>
            <a:ext cx="9492635" cy="646331"/>
          </a:xfrm>
          <a:prstGeom prst="rect">
            <a:avLst/>
          </a:prstGeom>
          <a:noFill/>
        </p:spPr>
        <p:txBody>
          <a:bodyPr wrap="square">
            <a:spAutoFit/>
          </a:bodyPr>
          <a:lstStyle/>
          <a:p>
            <a:pPr algn="just"/>
            <a:r>
              <a:rPr lang="ja-JP" altLang="en-US" b="1" u="sng" kern="100" dirty="0">
                <a:latin typeface="游明朝" panose="02020400000000000000" pitchFamily="18" charset="-128"/>
                <a:ea typeface="Meiryo UI" panose="020B0604030504040204" pitchFamily="50" charset="-128"/>
                <a:cs typeface="Times New Roman" panose="02020603050405020304" pitchFamily="18" charset="0"/>
              </a:rPr>
              <a:t>■要介護認定が増えている中、特別養護老人ホームにおける入所申込者は減少傾向にあり、入所申込者のうち、入所の必要性が高い方（要介護</a:t>
            </a:r>
            <a:r>
              <a:rPr lang="en-US" altLang="ja-JP" b="1" u="sng" kern="100" dirty="0">
                <a:latin typeface="游明朝" panose="02020400000000000000" pitchFamily="18" charset="-128"/>
                <a:ea typeface="Meiryo UI" panose="020B0604030504040204" pitchFamily="50" charset="-128"/>
                <a:cs typeface="Times New Roman" panose="02020603050405020304" pitchFamily="18" charset="0"/>
              </a:rPr>
              <a:t>3</a:t>
            </a:r>
            <a:r>
              <a:rPr lang="ja-JP" altLang="en-US" b="1" u="sng" kern="100" dirty="0">
                <a:latin typeface="游明朝" panose="02020400000000000000" pitchFamily="18" charset="-128"/>
                <a:ea typeface="Meiryo UI" panose="020B0604030504040204" pitchFamily="50" charset="-128"/>
                <a:cs typeface="Times New Roman" panose="02020603050405020304" pitchFamily="18" charset="0"/>
              </a:rPr>
              <a:t>～</a:t>
            </a:r>
            <a:r>
              <a:rPr lang="en-US" altLang="ja-JP" b="1" u="sng" kern="100" dirty="0">
                <a:latin typeface="游明朝" panose="02020400000000000000" pitchFamily="18" charset="-128"/>
                <a:ea typeface="Meiryo UI" panose="020B0604030504040204" pitchFamily="50" charset="-128"/>
                <a:cs typeface="Times New Roman" panose="02020603050405020304" pitchFamily="18" charset="0"/>
              </a:rPr>
              <a:t>5</a:t>
            </a:r>
            <a:r>
              <a:rPr lang="ja-JP" altLang="en-US" b="1" u="sng" kern="100" dirty="0">
                <a:latin typeface="游明朝" panose="02020400000000000000" pitchFamily="18" charset="-128"/>
                <a:ea typeface="Meiryo UI" panose="020B0604030504040204" pitchFamily="50" charset="-128"/>
                <a:cs typeface="Times New Roman" panose="02020603050405020304" pitchFamily="18" charset="0"/>
              </a:rPr>
              <a:t>）についても減少傾向にある。</a:t>
            </a:r>
            <a:endParaRPr lang="en-US" altLang="ja-JP" sz="1800" b="1" u="sng" kern="100" dirty="0">
              <a:effectLst/>
              <a:latin typeface="游明朝" panose="02020400000000000000" pitchFamily="18" charset="-128"/>
              <a:ea typeface="Meiryo UI" panose="020B0604030504040204" pitchFamily="50" charset="-128"/>
              <a:cs typeface="Times New Roman" panose="02020603050405020304" pitchFamily="18" charset="0"/>
            </a:endParaRPr>
          </a:p>
        </p:txBody>
      </p:sp>
      <p:pic>
        <p:nvPicPr>
          <p:cNvPr id="2" name="図 1">
            <a:extLst>
              <a:ext uri="{FF2B5EF4-FFF2-40B4-BE49-F238E27FC236}">
                <a16:creationId xmlns:a16="http://schemas.microsoft.com/office/drawing/2014/main" id="{B04D6599-0532-4B06-B684-E37BC1C826F0}"/>
              </a:ext>
            </a:extLst>
          </p:cNvPr>
          <p:cNvPicPr>
            <a:picLocks noChangeAspect="1"/>
          </p:cNvPicPr>
          <p:nvPr/>
        </p:nvPicPr>
        <p:blipFill>
          <a:blip r:embed="rId2"/>
          <a:stretch>
            <a:fillRect/>
          </a:stretch>
        </p:blipFill>
        <p:spPr>
          <a:xfrm>
            <a:off x="667918" y="1917868"/>
            <a:ext cx="7297544" cy="3493311"/>
          </a:xfrm>
          <a:prstGeom prst="rect">
            <a:avLst/>
          </a:prstGeom>
        </p:spPr>
      </p:pic>
    </p:spTree>
    <p:extLst>
      <p:ext uri="{BB962C8B-B14F-4D97-AF65-F5344CB8AC3E}">
        <p14:creationId xmlns:p14="http://schemas.microsoft.com/office/powerpoint/2010/main" val="1159419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9216F537-E574-4D73-B6F3-068CD16382A2}"/>
              </a:ext>
            </a:extLst>
          </p:cNvPr>
          <p:cNvSpPr/>
          <p:nvPr/>
        </p:nvSpPr>
        <p:spPr>
          <a:xfrm>
            <a:off x="-1" y="280531"/>
            <a:ext cx="9720263" cy="434981"/>
          </a:xfrm>
          <a:prstGeom prst="rect">
            <a:avLst/>
          </a:prstGeom>
          <a:solidFill>
            <a:schemeClr val="tx2">
              <a:lumMod val="75000"/>
            </a:schemeClr>
          </a:solidFill>
          <a:ln w="381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大阪府における在宅・居住系サービス利用割合</a:t>
            </a:r>
          </a:p>
        </p:txBody>
      </p:sp>
      <p:sp>
        <p:nvSpPr>
          <p:cNvPr id="10" name="正方形/長方形 9">
            <a:extLst>
              <a:ext uri="{FF2B5EF4-FFF2-40B4-BE49-F238E27FC236}">
                <a16:creationId xmlns:a16="http://schemas.microsoft.com/office/drawing/2014/main" id="{355F6C4A-F424-4B52-AE9C-AA3C4B678AB7}"/>
              </a:ext>
            </a:extLst>
          </p:cNvPr>
          <p:cNvSpPr/>
          <p:nvPr/>
        </p:nvSpPr>
        <p:spPr>
          <a:xfrm>
            <a:off x="288131" y="759278"/>
            <a:ext cx="9136380" cy="8143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u="sng" dirty="0">
                <a:solidFill>
                  <a:schemeClr val="tx1"/>
                </a:solidFill>
                <a:latin typeface="Meiryo UI" panose="020B0604030504040204" pitchFamily="50" charset="-128"/>
                <a:ea typeface="Meiryo UI" panose="020B0604030504040204" pitchFamily="50" charset="-128"/>
              </a:rPr>
              <a:t>・大阪府の介護サービス利用者（要介護１～５）のうち、在宅・居住系サービスを利用している割合</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は、全ての要介護度において増加傾向。</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r>
              <a:rPr kumimoji="1" lang="ja-JP" altLang="en-US" sz="1000" b="1" dirty="0">
                <a:solidFill>
                  <a:schemeClr val="tx1"/>
                </a:solidFill>
                <a:latin typeface="Meiryo UI" panose="020B0604030504040204" pitchFamily="50" charset="-128"/>
                <a:ea typeface="Meiryo UI" panose="020B0604030504040204" pitchFamily="50" charset="-128"/>
              </a:rPr>
              <a:t>　</a:t>
            </a:r>
            <a:r>
              <a:rPr kumimoji="1" lang="ja-JP" altLang="en-US" sz="800" b="1" dirty="0">
                <a:solidFill>
                  <a:schemeClr val="tx1"/>
                </a:solidFill>
                <a:latin typeface="Meiryo UI" panose="020B0604030504040204" pitchFamily="50" charset="-128"/>
                <a:ea typeface="Meiryo UI" panose="020B0604030504040204" pitchFamily="50" charset="-128"/>
              </a:rPr>
              <a:t>　</a:t>
            </a:r>
            <a:r>
              <a:rPr kumimoji="1" lang="en-US" altLang="ja-JP" sz="800" b="1" dirty="0">
                <a:solidFill>
                  <a:schemeClr val="tx1"/>
                </a:solidFill>
                <a:latin typeface="Meiryo UI" panose="020B0604030504040204" pitchFamily="50" charset="-128"/>
                <a:ea typeface="Meiryo UI" panose="020B0604030504040204" pitchFamily="50" charset="-128"/>
              </a:rPr>
              <a:t>(</a:t>
            </a:r>
            <a:r>
              <a:rPr kumimoji="1" lang="ja-JP" altLang="en-US" sz="800" b="1" dirty="0">
                <a:solidFill>
                  <a:schemeClr val="tx1"/>
                </a:solidFill>
                <a:latin typeface="Meiryo UI" panose="020B0604030504040204" pitchFamily="50" charset="-128"/>
                <a:ea typeface="Meiryo UI" panose="020B0604030504040204" pitchFamily="50" charset="-128"/>
              </a:rPr>
              <a:t>＊</a:t>
            </a:r>
            <a:r>
              <a:rPr kumimoji="1" lang="en-US" altLang="ja-JP" sz="800" b="1" dirty="0">
                <a:solidFill>
                  <a:schemeClr val="tx1"/>
                </a:solidFill>
                <a:latin typeface="Meiryo UI" panose="020B0604030504040204" pitchFamily="50" charset="-128"/>
                <a:ea typeface="Meiryo UI" panose="020B0604030504040204" pitchFamily="50" charset="-128"/>
              </a:rPr>
              <a:t>)…</a:t>
            </a:r>
            <a:r>
              <a:rPr kumimoji="1" lang="ja-JP" altLang="en-US" sz="800" b="1" dirty="0">
                <a:solidFill>
                  <a:schemeClr val="tx1"/>
                </a:solidFill>
                <a:latin typeface="Meiryo UI" panose="020B0604030504040204" pitchFamily="50" charset="-128"/>
                <a:ea typeface="Meiryo UI" panose="020B0604030504040204" pitchFamily="50" charset="-128"/>
              </a:rPr>
              <a:t>「在宅サービス」、「居住系サービス」、「施設サービス」の利用者数の総和に対する、「在宅サービス」及び「居住系サービス」の利用者総数の割合</a:t>
            </a:r>
            <a:endParaRPr kumimoji="1" lang="en-US" altLang="ja-JP" sz="800" b="1" dirty="0">
              <a:solidFill>
                <a:schemeClr val="tx1"/>
              </a:solidFill>
              <a:latin typeface="Meiryo UI" panose="020B0604030504040204" pitchFamily="50" charset="-128"/>
              <a:ea typeface="Meiryo UI" panose="020B0604030504040204" pitchFamily="50" charset="-128"/>
            </a:endParaRPr>
          </a:p>
          <a:p>
            <a:endParaRPr kumimoji="1" lang="en-US" altLang="ja-JP" sz="400" b="1" dirty="0">
              <a:solidFill>
                <a:schemeClr val="tx1"/>
              </a:solidFill>
              <a:latin typeface="Meiryo UI" panose="020B0604030504040204" pitchFamily="50" charset="-128"/>
              <a:ea typeface="Meiryo UI" panose="020B0604030504040204" pitchFamily="50" charset="-128"/>
            </a:endParaRPr>
          </a:p>
          <a:p>
            <a:r>
              <a:rPr kumimoji="1" lang="ja-JP" altLang="en-US" sz="1200" b="1" u="sng" dirty="0">
                <a:solidFill>
                  <a:schemeClr val="tx1"/>
                </a:solidFill>
                <a:latin typeface="Meiryo UI" panose="020B0604030504040204" pitchFamily="50" charset="-128"/>
                <a:ea typeface="Meiryo UI" panose="020B0604030504040204" pitchFamily="50" charset="-128"/>
              </a:rPr>
              <a:t>・特に、最も重度の要介護５において増加幅が大きい。</a:t>
            </a:r>
          </a:p>
        </p:txBody>
      </p:sp>
      <p:pic>
        <p:nvPicPr>
          <p:cNvPr id="3" name="図 2">
            <a:extLst>
              <a:ext uri="{FF2B5EF4-FFF2-40B4-BE49-F238E27FC236}">
                <a16:creationId xmlns:a16="http://schemas.microsoft.com/office/drawing/2014/main" id="{EFE174F5-7834-4BB6-B94E-CFA010345741}"/>
              </a:ext>
            </a:extLst>
          </p:cNvPr>
          <p:cNvPicPr>
            <a:picLocks noChangeAspect="1"/>
          </p:cNvPicPr>
          <p:nvPr/>
        </p:nvPicPr>
        <p:blipFill>
          <a:blip r:embed="rId3"/>
          <a:stretch>
            <a:fillRect/>
          </a:stretch>
        </p:blipFill>
        <p:spPr>
          <a:xfrm>
            <a:off x="214209" y="1635072"/>
            <a:ext cx="9431329" cy="5112844"/>
          </a:xfrm>
          <a:prstGeom prst="rect">
            <a:avLst/>
          </a:prstGeom>
        </p:spPr>
      </p:pic>
      <p:pic>
        <p:nvPicPr>
          <p:cNvPr id="11" name="図 10">
            <a:extLst>
              <a:ext uri="{FF2B5EF4-FFF2-40B4-BE49-F238E27FC236}">
                <a16:creationId xmlns:a16="http://schemas.microsoft.com/office/drawing/2014/main" id="{9F4FC7A5-4136-4BF5-9F26-846029AF2A75}"/>
              </a:ext>
            </a:extLst>
          </p:cNvPr>
          <p:cNvPicPr>
            <a:picLocks noChangeAspect="1"/>
          </p:cNvPicPr>
          <p:nvPr/>
        </p:nvPicPr>
        <p:blipFill>
          <a:blip r:embed="rId4"/>
          <a:stretch>
            <a:fillRect/>
          </a:stretch>
        </p:blipFill>
        <p:spPr>
          <a:xfrm>
            <a:off x="1241098" y="1678838"/>
            <a:ext cx="6912603" cy="3828233"/>
          </a:xfrm>
          <a:prstGeom prst="rect">
            <a:avLst/>
          </a:prstGeom>
        </p:spPr>
      </p:pic>
      <p:sp>
        <p:nvSpPr>
          <p:cNvPr id="12" name="テキスト ボックス 11">
            <a:extLst>
              <a:ext uri="{FF2B5EF4-FFF2-40B4-BE49-F238E27FC236}">
                <a16:creationId xmlns:a16="http://schemas.microsoft.com/office/drawing/2014/main" id="{F1078E58-FE9F-4181-91DA-DE4AEF651F08}"/>
              </a:ext>
            </a:extLst>
          </p:cNvPr>
          <p:cNvSpPr txBox="1"/>
          <p:nvPr/>
        </p:nvSpPr>
        <p:spPr>
          <a:xfrm>
            <a:off x="801364" y="5490633"/>
            <a:ext cx="1466850" cy="230832"/>
          </a:xfrm>
          <a:prstGeom prst="rect">
            <a:avLst/>
          </a:prstGeom>
          <a:noFill/>
        </p:spPr>
        <p:txBody>
          <a:bodyPr wrap="square" rtlCol="0">
            <a:spAutoFit/>
          </a:bodyPr>
          <a:lstStyle/>
          <a:p>
            <a:r>
              <a:rPr lang="ja-JP" altLang="en-US" sz="900" b="1" dirty="0"/>
              <a:t>■サービス系列</a:t>
            </a:r>
            <a:endParaRPr kumimoji="1" lang="ja-JP" altLang="en-US" sz="800" b="1" dirty="0"/>
          </a:p>
        </p:txBody>
      </p:sp>
      <p:graphicFrame>
        <p:nvGraphicFramePr>
          <p:cNvPr id="13" name="表 2">
            <a:extLst>
              <a:ext uri="{FF2B5EF4-FFF2-40B4-BE49-F238E27FC236}">
                <a16:creationId xmlns:a16="http://schemas.microsoft.com/office/drawing/2014/main" id="{D2A4B3FE-5F73-47D2-AF95-4EB25A1CD937}"/>
              </a:ext>
            </a:extLst>
          </p:cNvPr>
          <p:cNvGraphicFramePr>
            <a:graphicFrameLocks noGrp="1"/>
          </p:cNvGraphicFramePr>
          <p:nvPr>
            <p:extLst>
              <p:ext uri="{D42A27DB-BD31-4B8C-83A1-F6EECF244321}">
                <p14:modId xmlns:p14="http://schemas.microsoft.com/office/powerpoint/2010/main" val="2716142364"/>
              </p:ext>
            </p:extLst>
          </p:nvPr>
        </p:nvGraphicFramePr>
        <p:xfrm>
          <a:off x="865871" y="5693059"/>
          <a:ext cx="7872412" cy="1021146"/>
        </p:xfrm>
        <a:graphic>
          <a:graphicData uri="http://schemas.openxmlformats.org/drawingml/2006/table">
            <a:tbl>
              <a:tblPr firstRow="1" bandRow="1">
                <a:tableStyleId>{5940675A-B579-460E-94D1-54222C63F5DA}</a:tableStyleId>
              </a:tblPr>
              <a:tblGrid>
                <a:gridCol w="907732">
                  <a:extLst>
                    <a:ext uri="{9D8B030D-6E8A-4147-A177-3AD203B41FA5}">
                      <a16:colId xmlns:a16="http://schemas.microsoft.com/office/drawing/2014/main" val="439232215"/>
                    </a:ext>
                  </a:extLst>
                </a:gridCol>
                <a:gridCol w="6964680">
                  <a:extLst>
                    <a:ext uri="{9D8B030D-6E8A-4147-A177-3AD203B41FA5}">
                      <a16:colId xmlns:a16="http://schemas.microsoft.com/office/drawing/2014/main" val="1310111492"/>
                    </a:ext>
                  </a:extLst>
                </a:gridCol>
              </a:tblGrid>
              <a:tr h="534833">
                <a:tc>
                  <a:txBody>
                    <a:bodyPr/>
                    <a:lstStyle/>
                    <a:p>
                      <a:r>
                        <a:rPr lang="ja-JP" altLang="en-US" sz="800" dirty="0"/>
                        <a:t>在宅サービス</a:t>
                      </a:r>
                      <a:endParaRPr kumimoji="1" lang="ja-JP" altLang="en-US" sz="8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ja-JP" altLang="en-US" sz="800" dirty="0"/>
                        <a:t>訪問介護、訪問入浴介護、訪問看護、訪問リハビリテーション、居宅療養管理指導、通所介護、通所リハビリテーション、短期入所生活介護、</a:t>
                      </a:r>
                      <a:endParaRPr lang="en-US" altLang="ja-JP" sz="800" dirty="0"/>
                    </a:p>
                    <a:p>
                      <a:r>
                        <a:rPr lang="ja-JP" altLang="en-US" sz="800" dirty="0"/>
                        <a:t>短期入所療養介護（介護老人保健施設）、短 期入所療養介護（介護療養型医療施設等）、短期入所療養介護（介護医療院）、福祉用具貸与、</a:t>
                      </a:r>
                      <a:endParaRPr lang="en-US" altLang="ja-JP" sz="800" dirty="0"/>
                    </a:p>
                    <a:p>
                      <a:r>
                        <a:rPr lang="ja-JP" altLang="en-US" sz="800" dirty="0"/>
                        <a:t>福祉用 具購入費、住宅改修費、介護予防支援・居宅介護支援、定期巡回・随時対応型訪問介護看護、夜間対応型訪問介護、認知症対応型通所介護、小規模多機能型居宅介護、看護小規模多機能型居宅介護、地域密着型通所介護 </a:t>
                      </a:r>
                      <a:endParaRPr kumimoji="1" lang="ja-JP" altLang="en-US" sz="8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32395968"/>
                  </a:ext>
                </a:extLst>
              </a:tr>
              <a:tr h="221013">
                <a:tc>
                  <a:txBody>
                    <a:bodyPr/>
                    <a:lstStyle/>
                    <a:p>
                      <a:r>
                        <a:rPr lang="ja-JP" altLang="en-US" sz="800" dirty="0"/>
                        <a:t>居住系サービス</a:t>
                      </a:r>
                      <a:endParaRPr kumimoji="1" lang="ja-JP" altLang="en-US" sz="8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ja-JP" altLang="en-US" sz="800" dirty="0"/>
                        <a:t>特定施設入居者生活介護、認知症対応型共同生活介護、地域密着型特定施設入居者生活介護</a:t>
                      </a:r>
                      <a:endParaRPr kumimoji="1" lang="ja-JP" altLang="en-US" sz="8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1818110"/>
                  </a:ext>
                </a:extLst>
              </a:tr>
              <a:tr h="221013">
                <a:tc>
                  <a:txBody>
                    <a:bodyPr/>
                    <a:lstStyle/>
                    <a:p>
                      <a:r>
                        <a:rPr lang="ja-JP" altLang="en-US" sz="800" dirty="0"/>
                        <a:t>施設サービス</a:t>
                      </a:r>
                      <a:endParaRPr kumimoji="1" lang="ja-JP" altLang="en-US" sz="8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ja-JP" altLang="en-US" sz="800" dirty="0"/>
                        <a:t>介護老人福祉施設、地域密着型介護老人福祉施設、介護老人保健施設、介護療養型医療施設、介護医療院 </a:t>
                      </a:r>
                      <a:endParaRPr kumimoji="1" lang="ja-JP" altLang="en-US" sz="800" dirty="0"/>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03725860"/>
                  </a:ext>
                </a:extLst>
              </a:tr>
            </a:tbl>
          </a:graphicData>
        </a:graphic>
      </p:graphicFrame>
      <p:sp>
        <p:nvSpPr>
          <p:cNvPr id="14" name="スライド番号プレースホルダー 1">
            <a:extLst>
              <a:ext uri="{FF2B5EF4-FFF2-40B4-BE49-F238E27FC236}">
                <a16:creationId xmlns:a16="http://schemas.microsoft.com/office/drawing/2014/main" id="{3A64652E-1746-4463-9687-26D444B6351B}"/>
              </a:ext>
            </a:extLst>
          </p:cNvPr>
          <p:cNvSpPr>
            <a:spLocks noGrp="1"/>
          </p:cNvSpPr>
          <p:nvPr>
            <p:ph type="sldNum" sz="quarter" idx="12"/>
          </p:nvPr>
        </p:nvSpPr>
        <p:spPr>
          <a:xfrm>
            <a:off x="7202886" y="6349080"/>
            <a:ext cx="2187059" cy="365125"/>
          </a:xfrm>
        </p:spPr>
        <p:txBody>
          <a:bodyPr/>
          <a:lstStyle/>
          <a:p>
            <a:fld id="{66B88687-DE2A-4AF1-9134-FF3DA71A830B}" type="slidenum">
              <a:rPr kumimoji="1" lang="ja-JP" altLang="en-US" smtClean="0"/>
              <a:t>5</a:t>
            </a:fld>
            <a:endParaRPr kumimoji="1" lang="ja-JP" altLang="en-US" dirty="0"/>
          </a:p>
        </p:txBody>
      </p:sp>
    </p:spTree>
    <p:extLst>
      <p:ext uri="{BB962C8B-B14F-4D97-AF65-F5344CB8AC3E}">
        <p14:creationId xmlns:p14="http://schemas.microsoft.com/office/powerpoint/2010/main" val="753454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9216F537-E574-4D73-B6F3-068CD16382A2}"/>
              </a:ext>
            </a:extLst>
          </p:cNvPr>
          <p:cNvSpPr/>
          <p:nvPr/>
        </p:nvSpPr>
        <p:spPr>
          <a:xfrm>
            <a:off x="0" y="265291"/>
            <a:ext cx="9720263" cy="434981"/>
          </a:xfrm>
          <a:prstGeom prst="rect">
            <a:avLst/>
          </a:prstGeom>
          <a:solidFill>
            <a:schemeClr val="tx2">
              <a:lumMod val="75000"/>
            </a:schemeClr>
          </a:solidFill>
          <a:ln w="381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t>受給者１人あたり給付月額（要介護度・サービス系列別）</a:t>
            </a:r>
            <a:r>
              <a:rPr kumimoji="1" lang="en-US" altLang="ja-JP" sz="2000" b="1" dirty="0"/>
              <a:t>【</a:t>
            </a:r>
            <a:r>
              <a:rPr kumimoji="1" lang="ja-JP" altLang="en-US" sz="2000" b="1" dirty="0"/>
              <a:t>全国・大阪府</a:t>
            </a:r>
            <a:r>
              <a:rPr kumimoji="1" lang="en-US" altLang="ja-JP" sz="2000" b="1" dirty="0"/>
              <a:t>】</a:t>
            </a:r>
            <a:endParaRPr kumimoji="1" lang="ja-JP" altLang="en-US" sz="2000" b="1" dirty="0"/>
          </a:p>
        </p:txBody>
      </p:sp>
      <p:pic>
        <p:nvPicPr>
          <p:cNvPr id="19" name="図 18">
            <a:extLst>
              <a:ext uri="{FF2B5EF4-FFF2-40B4-BE49-F238E27FC236}">
                <a16:creationId xmlns:a16="http://schemas.microsoft.com/office/drawing/2014/main" id="{337E13E6-36DD-4CF8-BEED-F5BF09167882}"/>
              </a:ext>
            </a:extLst>
          </p:cNvPr>
          <p:cNvPicPr>
            <a:picLocks noChangeAspect="1"/>
          </p:cNvPicPr>
          <p:nvPr/>
        </p:nvPicPr>
        <p:blipFill>
          <a:blip r:embed="rId2"/>
          <a:stretch>
            <a:fillRect/>
          </a:stretch>
        </p:blipFill>
        <p:spPr>
          <a:xfrm>
            <a:off x="214209" y="2011682"/>
            <a:ext cx="9431329" cy="4736234"/>
          </a:xfrm>
          <a:prstGeom prst="rect">
            <a:avLst/>
          </a:prstGeom>
        </p:spPr>
      </p:pic>
      <p:sp>
        <p:nvSpPr>
          <p:cNvPr id="20" name="正方形/長方形 19">
            <a:extLst>
              <a:ext uri="{FF2B5EF4-FFF2-40B4-BE49-F238E27FC236}">
                <a16:creationId xmlns:a16="http://schemas.microsoft.com/office/drawing/2014/main" id="{09A6A120-70D8-46E6-A973-F55F92C0FAAC}"/>
              </a:ext>
            </a:extLst>
          </p:cNvPr>
          <p:cNvSpPr/>
          <p:nvPr/>
        </p:nvSpPr>
        <p:spPr>
          <a:xfrm>
            <a:off x="288131" y="890215"/>
            <a:ext cx="9144000" cy="11214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u="sng" dirty="0">
                <a:solidFill>
                  <a:schemeClr val="tx1"/>
                </a:solidFill>
                <a:latin typeface="Meiryo UI" panose="020B0604030504040204" pitchFamily="50" charset="-128"/>
                <a:ea typeface="Meiryo UI" panose="020B0604030504040204" pitchFamily="50" charset="-128"/>
              </a:rPr>
              <a:t>・受給者１人あたりの給付月額（要介護１～５）の全国との比較では、大阪府がやや高い傾向にあるが、大きな差は見られない。</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r>
              <a:rPr kumimoji="1" lang="ja-JP" altLang="en-US" sz="1200" b="1" u="sng" dirty="0">
                <a:solidFill>
                  <a:schemeClr val="tx1"/>
                </a:solidFill>
                <a:latin typeface="Meiryo UI" panose="020B0604030504040204" pitchFamily="50" charset="-128"/>
                <a:ea typeface="Meiryo UI" panose="020B0604030504040204" pitchFamily="50" charset="-128"/>
              </a:rPr>
              <a:t>・要介護度ごとに、受給者１人あたりの給付月額をサービス系列別で比較すると、要介護１～４においては大阪府、全国とも施設サービスの</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r>
              <a:rPr kumimoji="1" lang="ja-JP" altLang="en-US" sz="1200" b="1" dirty="0">
                <a:solidFill>
                  <a:schemeClr val="tx1"/>
                </a:solidFill>
                <a:latin typeface="Meiryo UI" panose="020B0604030504040204" pitchFamily="50" charset="-128"/>
                <a:ea typeface="Meiryo UI" panose="020B0604030504040204" pitchFamily="50" charset="-128"/>
              </a:rPr>
              <a:t>　 </a:t>
            </a:r>
            <a:r>
              <a:rPr kumimoji="1" lang="ja-JP" altLang="en-US" sz="1200" b="1" u="sng" dirty="0">
                <a:solidFill>
                  <a:schemeClr val="tx1"/>
                </a:solidFill>
                <a:latin typeface="Meiryo UI" panose="020B0604030504040204" pitchFamily="50" charset="-128"/>
                <a:ea typeface="Meiryo UI" panose="020B0604030504040204" pitchFamily="50" charset="-128"/>
              </a:rPr>
              <a:t>給付月額が最も高く、次いで居住系サービスが高くなっている。</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r>
              <a:rPr kumimoji="1" lang="ja-JP" altLang="en-US" sz="1200" b="1" dirty="0">
                <a:solidFill>
                  <a:schemeClr val="tx1"/>
                </a:solidFill>
                <a:latin typeface="Meiryo UI" panose="020B0604030504040204" pitchFamily="50" charset="-128"/>
                <a:ea typeface="Meiryo UI" panose="020B0604030504040204" pitchFamily="50" charset="-128"/>
              </a:rPr>
              <a:t>　 </a:t>
            </a:r>
            <a:r>
              <a:rPr kumimoji="1" lang="ja-JP" altLang="en-US" sz="1200" b="1" u="sng" dirty="0">
                <a:solidFill>
                  <a:schemeClr val="tx1"/>
                </a:solidFill>
                <a:latin typeface="Meiryo UI" panose="020B0604030504040204" pitchFamily="50" charset="-128"/>
                <a:ea typeface="Meiryo UI" panose="020B0604030504040204" pitchFamily="50" charset="-128"/>
              </a:rPr>
              <a:t>要介護５においては、全国では施設サービスが最も高いが、大阪府では在宅サービスが施設サービスをやや上回り、最も高くなっている。</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r>
              <a:rPr kumimoji="1" lang="ja-JP" altLang="en-US" sz="1200" b="1" dirty="0">
                <a:solidFill>
                  <a:schemeClr val="tx1"/>
                </a:solidFill>
                <a:latin typeface="Meiryo UI" panose="020B0604030504040204" pitchFamily="50" charset="-128"/>
                <a:ea typeface="Meiryo UI" panose="020B0604030504040204" pitchFamily="50" charset="-128"/>
              </a:rPr>
              <a:t>　 </a:t>
            </a:r>
            <a:r>
              <a:rPr kumimoji="1" lang="ja-JP" altLang="en-US" sz="1200" b="1" u="sng" dirty="0">
                <a:solidFill>
                  <a:schemeClr val="tx1"/>
                </a:solidFill>
                <a:latin typeface="Meiryo UI" panose="020B0604030504040204" pitchFamily="50" charset="-128"/>
                <a:ea typeface="Meiryo UI" panose="020B0604030504040204" pitchFamily="50" charset="-128"/>
              </a:rPr>
              <a:t>また、大阪府・全国とも居住系サービスが最も低くなっている。</a:t>
            </a:r>
          </a:p>
        </p:txBody>
      </p:sp>
      <p:sp>
        <p:nvSpPr>
          <p:cNvPr id="28" name="スライド番号プレースホルダー 1">
            <a:extLst>
              <a:ext uri="{FF2B5EF4-FFF2-40B4-BE49-F238E27FC236}">
                <a16:creationId xmlns:a16="http://schemas.microsoft.com/office/drawing/2014/main" id="{DDBEC59E-918A-4B87-B261-37347D6135F7}"/>
              </a:ext>
            </a:extLst>
          </p:cNvPr>
          <p:cNvSpPr>
            <a:spLocks noGrp="1"/>
          </p:cNvSpPr>
          <p:nvPr>
            <p:ph type="sldNum" sz="quarter" idx="12"/>
          </p:nvPr>
        </p:nvSpPr>
        <p:spPr>
          <a:xfrm>
            <a:off x="7179294" y="6382791"/>
            <a:ext cx="2187059" cy="365125"/>
          </a:xfrm>
        </p:spPr>
        <p:txBody>
          <a:bodyPr/>
          <a:lstStyle/>
          <a:p>
            <a:fld id="{66B88687-DE2A-4AF1-9134-FF3DA71A830B}" type="slidenum">
              <a:rPr kumimoji="1" lang="ja-JP" altLang="en-US" smtClean="0"/>
              <a:t>6</a:t>
            </a:fld>
            <a:endParaRPr kumimoji="1" lang="ja-JP" altLang="en-US" dirty="0"/>
          </a:p>
        </p:txBody>
      </p:sp>
      <p:pic>
        <p:nvPicPr>
          <p:cNvPr id="2" name="図 1">
            <a:extLst>
              <a:ext uri="{FF2B5EF4-FFF2-40B4-BE49-F238E27FC236}">
                <a16:creationId xmlns:a16="http://schemas.microsoft.com/office/drawing/2014/main" id="{8BD1A05D-47C4-4F52-BC59-287E0CBB4ADD}"/>
              </a:ext>
            </a:extLst>
          </p:cNvPr>
          <p:cNvPicPr>
            <a:picLocks noChangeAspect="1"/>
          </p:cNvPicPr>
          <p:nvPr/>
        </p:nvPicPr>
        <p:blipFill>
          <a:blip r:embed="rId3"/>
          <a:stretch>
            <a:fillRect/>
          </a:stretch>
        </p:blipFill>
        <p:spPr>
          <a:xfrm>
            <a:off x="321445" y="2189576"/>
            <a:ext cx="3011685" cy="2078916"/>
          </a:xfrm>
          <a:prstGeom prst="rect">
            <a:avLst/>
          </a:prstGeom>
        </p:spPr>
      </p:pic>
      <p:pic>
        <p:nvPicPr>
          <p:cNvPr id="3" name="図 2">
            <a:extLst>
              <a:ext uri="{FF2B5EF4-FFF2-40B4-BE49-F238E27FC236}">
                <a16:creationId xmlns:a16="http://schemas.microsoft.com/office/drawing/2014/main" id="{DA7FC9CB-BC04-446E-9464-567E05986B33}"/>
              </a:ext>
            </a:extLst>
          </p:cNvPr>
          <p:cNvPicPr>
            <a:picLocks noChangeAspect="1"/>
          </p:cNvPicPr>
          <p:nvPr/>
        </p:nvPicPr>
        <p:blipFill>
          <a:blip r:embed="rId4"/>
          <a:stretch>
            <a:fillRect/>
          </a:stretch>
        </p:blipFill>
        <p:spPr>
          <a:xfrm>
            <a:off x="3412129" y="2192016"/>
            <a:ext cx="2938527" cy="2078916"/>
          </a:xfrm>
          <a:prstGeom prst="rect">
            <a:avLst/>
          </a:prstGeom>
        </p:spPr>
      </p:pic>
      <p:pic>
        <p:nvPicPr>
          <p:cNvPr id="7" name="図 6">
            <a:extLst>
              <a:ext uri="{FF2B5EF4-FFF2-40B4-BE49-F238E27FC236}">
                <a16:creationId xmlns:a16="http://schemas.microsoft.com/office/drawing/2014/main" id="{6836EF09-7F1F-49BC-BDE6-06DB8CB790F8}"/>
              </a:ext>
            </a:extLst>
          </p:cNvPr>
          <p:cNvPicPr>
            <a:picLocks noChangeAspect="1"/>
          </p:cNvPicPr>
          <p:nvPr/>
        </p:nvPicPr>
        <p:blipFill>
          <a:blip r:embed="rId5"/>
          <a:stretch>
            <a:fillRect/>
          </a:stretch>
        </p:blipFill>
        <p:spPr>
          <a:xfrm>
            <a:off x="4937824" y="4502323"/>
            <a:ext cx="2932430" cy="2072820"/>
          </a:xfrm>
          <a:prstGeom prst="rect">
            <a:avLst/>
          </a:prstGeom>
        </p:spPr>
      </p:pic>
      <p:pic>
        <p:nvPicPr>
          <p:cNvPr id="5" name="図 4">
            <a:extLst>
              <a:ext uri="{FF2B5EF4-FFF2-40B4-BE49-F238E27FC236}">
                <a16:creationId xmlns:a16="http://schemas.microsoft.com/office/drawing/2014/main" id="{45D43C4E-157B-4035-8626-A4B3655A2951}"/>
              </a:ext>
            </a:extLst>
          </p:cNvPr>
          <p:cNvPicPr>
            <a:picLocks noChangeAspect="1"/>
          </p:cNvPicPr>
          <p:nvPr/>
        </p:nvPicPr>
        <p:blipFill>
          <a:blip r:embed="rId6"/>
          <a:stretch>
            <a:fillRect/>
          </a:stretch>
        </p:blipFill>
        <p:spPr>
          <a:xfrm>
            <a:off x="6466388" y="2189576"/>
            <a:ext cx="2932430" cy="2078916"/>
          </a:xfrm>
          <a:prstGeom prst="rect">
            <a:avLst/>
          </a:prstGeom>
        </p:spPr>
      </p:pic>
      <p:pic>
        <p:nvPicPr>
          <p:cNvPr id="6" name="図 5">
            <a:extLst>
              <a:ext uri="{FF2B5EF4-FFF2-40B4-BE49-F238E27FC236}">
                <a16:creationId xmlns:a16="http://schemas.microsoft.com/office/drawing/2014/main" id="{97AD2E90-79CF-41C9-8A74-74EC2F11A8D5}"/>
              </a:ext>
            </a:extLst>
          </p:cNvPr>
          <p:cNvPicPr>
            <a:picLocks noChangeAspect="1"/>
          </p:cNvPicPr>
          <p:nvPr/>
        </p:nvPicPr>
        <p:blipFill>
          <a:blip r:embed="rId7"/>
          <a:stretch>
            <a:fillRect/>
          </a:stretch>
        </p:blipFill>
        <p:spPr>
          <a:xfrm>
            <a:off x="1866915" y="4502323"/>
            <a:ext cx="2932430" cy="2072820"/>
          </a:xfrm>
          <a:prstGeom prst="rect">
            <a:avLst/>
          </a:prstGeom>
        </p:spPr>
      </p:pic>
      <p:sp>
        <p:nvSpPr>
          <p:cNvPr id="13" name="正方形/長方形 12">
            <a:extLst>
              <a:ext uri="{FF2B5EF4-FFF2-40B4-BE49-F238E27FC236}">
                <a16:creationId xmlns:a16="http://schemas.microsoft.com/office/drawing/2014/main" id="{55BB94DD-D688-42F1-A32C-F98A04DCE557}"/>
              </a:ext>
            </a:extLst>
          </p:cNvPr>
          <p:cNvSpPr/>
          <p:nvPr/>
        </p:nvSpPr>
        <p:spPr>
          <a:xfrm>
            <a:off x="5448299" y="5036821"/>
            <a:ext cx="289561" cy="175259"/>
          </a:xfrm>
          <a:prstGeom prst="rect">
            <a:avLst/>
          </a:prstGeom>
          <a:noFill/>
          <a:ln w="158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28787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9216F537-E574-4D73-B6F3-068CD16382A2}"/>
              </a:ext>
            </a:extLst>
          </p:cNvPr>
          <p:cNvSpPr/>
          <p:nvPr/>
        </p:nvSpPr>
        <p:spPr>
          <a:xfrm>
            <a:off x="303372" y="280531"/>
            <a:ext cx="9128761" cy="434981"/>
          </a:xfrm>
          <a:prstGeom prst="rect">
            <a:avLst/>
          </a:prstGeom>
          <a:solidFill>
            <a:schemeClr val="tx2">
              <a:lumMod val="75000"/>
            </a:schemeClr>
          </a:solidFill>
          <a:ln w="381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高齢者数及び有料</a:t>
            </a:r>
            <a:r>
              <a:rPr kumimoji="1" lang="en-US" altLang="ja-JP" sz="2400" b="1" dirty="0"/>
              <a:t>H</a:t>
            </a:r>
            <a:r>
              <a:rPr kumimoji="1" lang="ja-JP" altLang="en-US" sz="2400" b="1" dirty="0"/>
              <a:t>・サ高住定員数等の推移</a:t>
            </a:r>
          </a:p>
        </p:txBody>
      </p:sp>
      <p:sp>
        <p:nvSpPr>
          <p:cNvPr id="11" name="正方形/長方形 10">
            <a:extLst>
              <a:ext uri="{FF2B5EF4-FFF2-40B4-BE49-F238E27FC236}">
                <a16:creationId xmlns:a16="http://schemas.microsoft.com/office/drawing/2014/main" id="{BC34AE41-A9B1-43D7-B639-2F598EEAD2DF}"/>
              </a:ext>
            </a:extLst>
          </p:cNvPr>
          <p:cNvSpPr/>
          <p:nvPr/>
        </p:nvSpPr>
        <p:spPr>
          <a:xfrm>
            <a:off x="38884" y="1901224"/>
            <a:ext cx="9492635" cy="4916377"/>
          </a:xfrm>
          <a:prstGeom prst="rect">
            <a:avLst/>
          </a:prstGeom>
          <a:solidFill>
            <a:schemeClr val="accent1">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endParaRPr kumimoji="1" lang="ja-JP" altLang="en-US" b="1" dirty="0">
              <a:solidFill>
                <a:schemeClr val="tx2">
                  <a:lumMod val="75000"/>
                </a:schemeClr>
              </a:solidFill>
            </a:endParaRPr>
          </a:p>
        </p:txBody>
      </p:sp>
      <p:sp>
        <p:nvSpPr>
          <p:cNvPr id="12" name="正方形/長方形 11">
            <a:extLst>
              <a:ext uri="{FF2B5EF4-FFF2-40B4-BE49-F238E27FC236}">
                <a16:creationId xmlns:a16="http://schemas.microsoft.com/office/drawing/2014/main" id="{C184C232-4B3D-4D99-BB4B-38CFBA369E2A}"/>
              </a:ext>
            </a:extLst>
          </p:cNvPr>
          <p:cNvSpPr/>
          <p:nvPr/>
        </p:nvSpPr>
        <p:spPr>
          <a:xfrm>
            <a:off x="288131" y="790187"/>
            <a:ext cx="9136380" cy="10363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u="sng" dirty="0">
                <a:solidFill>
                  <a:schemeClr val="tx1"/>
                </a:solidFill>
                <a:latin typeface="Meiryo UI" panose="020B0604030504040204" pitchFamily="50" charset="-128"/>
                <a:ea typeface="Meiryo UI" panose="020B0604030504040204" pitchFamily="50" charset="-128"/>
              </a:rPr>
              <a:t>・大阪府内の有料</a:t>
            </a:r>
            <a:r>
              <a:rPr kumimoji="1" lang="en-US" altLang="ja-JP" sz="1200" b="1" u="sng" dirty="0">
                <a:solidFill>
                  <a:schemeClr val="tx1"/>
                </a:solidFill>
                <a:latin typeface="Meiryo UI" panose="020B0604030504040204" pitchFamily="50" charset="-128"/>
                <a:ea typeface="Meiryo UI" panose="020B0604030504040204" pitchFamily="50" charset="-128"/>
              </a:rPr>
              <a:t>H</a:t>
            </a:r>
            <a:r>
              <a:rPr kumimoji="1" lang="ja-JP" altLang="en-US" sz="1200" b="1" u="sng" dirty="0">
                <a:solidFill>
                  <a:schemeClr val="tx1"/>
                </a:solidFill>
                <a:latin typeface="Meiryo UI" panose="020B0604030504040204" pitchFamily="50" charset="-128"/>
                <a:ea typeface="Meiryo UI" panose="020B0604030504040204" pitchFamily="50" charset="-128"/>
              </a:rPr>
              <a:t>・サ高住の定員数は、高齢者数を大きく上回る増加幅で増加しており、高齢者千人あたりの定員数は平成</a:t>
            </a:r>
            <a:r>
              <a:rPr kumimoji="1" lang="en-US" altLang="ja-JP" sz="1200" b="1" u="sng" dirty="0">
                <a:solidFill>
                  <a:schemeClr val="tx1"/>
                </a:solidFill>
                <a:latin typeface="Meiryo UI" panose="020B0604030504040204" pitchFamily="50" charset="-128"/>
                <a:ea typeface="Meiryo UI" panose="020B0604030504040204" pitchFamily="50" charset="-128"/>
              </a:rPr>
              <a:t>25</a:t>
            </a:r>
            <a:r>
              <a:rPr kumimoji="1" lang="ja-JP" altLang="en-US" sz="1200" b="1" u="sng" dirty="0">
                <a:solidFill>
                  <a:schemeClr val="tx1"/>
                </a:solidFill>
                <a:latin typeface="Meiryo UI" panose="020B0604030504040204" pitchFamily="50" charset="-128"/>
                <a:ea typeface="Meiryo UI" panose="020B0604030504040204" pitchFamily="50" charset="-128"/>
              </a:rPr>
              <a:t>年から令和４年の約</a:t>
            </a:r>
            <a:r>
              <a:rPr kumimoji="1" lang="en-US" altLang="ja-JP" sz="1200" b="1" u="sng" dirty="0">
                <a:solidFill>
                  <a:schemeClr val="tx1"/>
                </a:solidFill>
                <a:latin typeface="Meiryo UI" panose="020B0604030504040204" pitchFamily="50" charset="-128"/>
                <a:ea typeface="Meiryo UI" panose="020B0604030504040204" pitchFamily="50" charset="-128"/>
              </a:rPr>
              <a:t>10</a:t>
            </a:r>
            <a:r>
              <a:rPr kumimoji="1" lang="ja-JP" altLang="en-US" sz="1200" b="1" u="sng" dirty="0">
                <a:solidFill>
                  <a:schemeClr val="tx1"/>
                </a:solidFill>
                <a:latin typeface="Meiryo UI" panose="020B0604030504040204" pitchFamily="50" charset="-128"/>
                <a:ea typeface="Meiryo UI" panose="020B0604030504040204" pitchFamily="50" charset="-128"/>
              </a:rPr>
              <a:t>年間で２倍となっている。</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endParaRPr kumimoji="1" lang="en-US" altLang="ja-JP" sz="400" b="1" u="sng" dirty="0">
              <a:solidFill>
                <a:schemeClr val="tx1"/>
              </a:solidFill>
              <a:latin typeface="Meiryo UI" panose="020B0604030504040204" pitchFamily="50" charset="-128"/>
              <a:ea typeface="Meiryo UI" panose="020B0604030504040204" pitchFamily="50" charset="-128"/>
            </a:endParaRPr>
          </a:p>
          <a:p>
            <a:r>
              <a:rPr kumimoji="1" lang="ja-JP" altLang="en-US" sz="1200" b="1" u="sng" dirty="0">
                <a:solidFill>
                  <a:schemeClr val="tx1"/>
                </a:solidFill>
                <a:latin typeface="Meiryo UI" panose="020B0604030504040204" pitchFamily="50" charset="-128"/>
                <a:ea typeface="Meiryo UI" panose="020B0604030504040204" pitchFamily="50" charset="-128"/>
              </a:rPr>
              <a:t>・有料</a:t>
            </a:r>
            <a:r>
              <a:rPr kumimoji="1" lang="en-US" altLang="ja-JP" sz="1200" b="1" u="sng" dirty="0">
                <a:solidFill>
                  <a:schemeClr val="tx1"/>
                </a:solidFill>
                <a:latin typeface="Meiryo UI" panose="020B0604030504040204" pitchFamily="50" charset="-128"/>
                <a:ea typeface="Meiryo UI" panose="020B0604030504040204" pitchFamily="50" charset="-128"/>
              </a:rPr>
              <a:t>H</a:t>
            </a:r>
            <a:r>
              <a:rPr kumimoji="1" lang="ja-JP" altLang="en-US" sz="1200" b="1" u="sng" dirty="0">
                <a:solidFill>
                  <a:schemeClr val="tx1"/>
                </a:solidFill>
                <a:latin typeface="Meiryo UI" panose="020B0604030504040204" pitchFamily="50" charset="-128"/>
                <a:ea typeface="Meiryo UI" panose="020B0604030504040204" pitchFamily="50" charset="-128"/>
              </a:rPr>
              <a:t>・サ高住の定員数の増加幅は、居宅・地域密着型サービス利用者の増加幅より大きく、サービス利用者のうち有料</a:t>
            </a:r>
            <a:r>
              <a:rPr kumimoji="1" lang="en-US" altLang="ja-JP" sz="1200" b="1" u="sng" dirty="0">
                <a:solidFill>
                  <a:schemeClr val="tx1"/>
                </a:solidFill>
                <a:latin typeface="Meiryo UI" panose="020B0604030504040204" pitchFamily="50" charset="-128"/>
                <a:ea typeface="Meiryo UI" panose="020B0604030504040204" pitchFamily="50" charset="-128"/>
              </a:rPr>
              <a:t>H</a:t>
            </a:r>
            <a:r>
              <a:rPr kumimoji="1" lang="ja-JP" altLang="en-US" sz="1200" b="1" u="sng" dirty="0">
                <a:solidFill>
                  <a:schemeClr val="tx1"/>
                </a:solidFill>
                <a:latin typeface="Meiryo UI" panose="020B0604030504040204" pitchFamily="50" charset="-128"/>
                <a:ea typeface="Meiryo UI" panose="020B0604030504040204" pitchFamily="50" charset="-128"/>
              </a:rPr>
              <a:t>・サ高住入居者の割合が高くなっていることが窺える。</a:t>
            </a:r>
          </a:p>
        </p:txBody>
      </p:sp>
      <p:graphicFrame>
        <p:nvGraphicFramePr>
          <p:cNvPr id="19" name="表 18">
            <a:extLst>
              <a:ext uri="{FF2B5EF4-FFF2-40B4-BE49-F238E27FC236}">
                <a16:creationId xmlns:a16="http://schemas.microsoft.com/office/drawing/2014/main" id="{B08CC059-4317-4DFB-9AD7-FE606870DDE8}"/>
              </a:ext>
            </a:extLst>
          </p:cNvPr>
          <p:cNvGraphicFramePr>
            <a:graphicFrameLocks noGrp="1"/>
          </p:cNvGraphicFramePr>
          <p:nvPr>
            <p:extLst>
              <p:ext uri="{D42A27DB-BD31-4B8C-83A1-F6EECF244321}">
                <p14:modId xmlns:p14="http://schemas.microsoft.com/office/powerpoint/2010/main" val="3910013622"/>
              </p:ext>
            </p:extLst>
          </p:nvPr>
        </p:nvGraphicFramePr>
        <p:xfrm>
          <a:off x="479899" y="2050881"/>
          <a:ext cx="8610603" cy="1525110"/>
        </p:xfrm>
        <a:graphic>
          <a:graphicData uri="http://schemas.openxmlformats.org/drawingml/2006/table">
            <a:tbl>
              <a:tblPr>
                <a:tableStyleId>{22838BEF-8BB2-4498-84A7-C5851F593DF1}</a:tableStyleId>
              </a:tblPr>
              <a:tblGrid>
                <a:gridCol w="2148774">
                  <a:extLst>
                    <a:ext uri="{9D8B030D-6E8A-4147-A177-3AD203B41FA5}">
                      <a16:colId xmlns:a16="http://schemas.microsoft.com/office/drawing/2014/main" val="3179046729"/>
                    </a:ext>
                  </a:extLst>
                </a:gridCol>
                <a:gridCol w="587439">
                  <a:extLst>
                    <a:ext uri="{9D8B030D-6E8A-4147-A177-3AD203B41FA5}">
                      <a16:colId xmlns:a16="http://schemas.microsoft.com/office/drawing/2014/main" val="2821365484"/>
                    </a:ext>
                  </a:extLst>
                </a:gridCol>
                <a:gridCol w="587439">
                  <a:extLst>
                    <a:ext uri="{9D8B030D-6E8A-4147-A177-3AD203B41FA5}">
                      <a16:colId xmlns:a16="http://schemas.microsoft.com/office/drawing/2014/main" val="3232887678"/>
                    </a:ext>
                  </a:extLst>
                </a:gridCol>
                <a:gridCol w="587439">
                  <a:extLst>
                    <a:ext uri="{9D8B030D-6E8A-4147-A177-3AD203B41FA5}">
                      <a16:colId xmlns:a16="http://schemas.microsoft.com/office/drawing/2014/main" val="538650821"/>
                    </a:ext>
                  </a:extLst>
                </a:gridCol>
                <a:gridCol w="587439">
                  <a:extLst>
                    <a:ext uri="{9D8B030D-6E8A-4147-A177-3AD203B41FA5}">
                      <a16:colId xmlns:a16="http://schemas.microsoft.com/office/drawing/2014/main" val="2208752779"/>
                    </a:ext>
                  </a:extLst>
                </a:gridCol>
                <a:gridCol w="587439">
                  <a:extLst>
                    <a:ext uri="{9D8B030D-6E8A-4147-A177-3AD203B41FA5}">
                      <a16:colId xmlns:a16="http://schemas.microsoft.com/office/drawing/2014/main" val="3882827375"/>
                    </a:ext>
                  </a:extLst>
                </a:gridCol>
                <a:gridCol w="587439">
                  <a:extLst>
                    <a:ext uri="{9D8B030D-6E8A-4147-A177-3AD203B41FA5}">
                      <a16:colId xmlns:a16="http://schemas.microsoft.com/office/drawing/2014/main" val="2962160198"/>
                    </a:ext>
                  </a:extLst>
                </a:gridCol>
                <a:gridCol w="587439">
                  <a:extLst>
                    <a:ext uri="{9D8B030D-6E8A-4147-A177-3AD203B41FA5}">
                      <a16:colId xmlns:a16="http://schemas.microsoft.com/office/drawing/2014/main" val="865348274"/>
                    </a:ext>
                  </a:extLst>
                </a:gridCol>
                <a:gridCol w="587439">
                  <a:extLst>
                    <a:ext uri="{9D8B030D-6E8A-4147-A177-3AD203B41FA5}">
                      <a16:colId xmlns:a16="http://schemas.microsoft.com/office/drawing/2014/main" val="1342336313"/>
                    </a:ext>
                  </a:extLst>
                </a:gridCol>
                <a:gridCol w="587439">
                  <a:extLst>
                    <a:ext uri="{9D8B030D-6E8A-4147-A177-3AD203B41FA5}">
                      <a16:colId xmlns:a16="http://schemas.microsoft.com/office/drawing/2014/main" val="3263115808"/>
                    </a:ext>
                  </a:extLst>
                </a:gridCol>
                <a:gridCol w="587439">
                  <a:extLst>
                    <a:ext uri="{9D8B030D-6E8A-4147-A177-3AD203B41FA5}">
                      <a16:colId xmlns:a16="http://schemas.microsoft.com/office/drawing/2014/main" val="1802868509"/>
                    </a:ext>
                  </a:extLst>
                </a:gridCol>
                <a:gridCol w="587439">
                  <a:extLst>
                    <a:ext uri="{9D8B030D-6E8A-4147-A177-3AD203B41FA5}">
                      <a16:colId xmlns:a16="http://schemas.microsoft.com/office/drawing/2014/main" val="2891174409"/>
                    </a:ext>
                  </a:extLst>
                </a:gridCol>
              </a:tblGrid>
              <a:tr h="189534">
                <a:tc>
                  <a:txBody>
                    <a:bodyPr/>
                    <a:lstStyle/>
                    <a:p>
                      <a:pPr algn="ctr" fontAlgn="ctr"/>
                      <a:r>
                        <a:rPr lang="ja-JP" altLang="en-US" sz="900" u="none" strike="noStrike" dirty="0">
                          <a:effectLst/>
                          <a:latin typeface="Meiryo UI" panose="020B0604030504040204" pitchFamily="50" charset="-128"/>
                          <a:ea typeface="Meiryo UI" panose="020B0604030504040204" pitchFamily="50" charset="-128"/>
                        </a:rPr>
                        <a:t>　</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6318" marR="6318" marT="6318" marB="0" anchor="ctr"/>
                </a:tc>
                <a:tc>
                  <a:txBody>
                    <a:bodyPr/>
                    <a:lstStyle/>
                    <a:p>
                      <a:pPr algn="ctr" fontAlgn="ctr"/>
                      <a:r>
                        <a:rPr lang="en-US" sz="900" u="none" strike="noStrike" dirty="0">
                          <a:effectLst/>
                          <a:latin typeface="Meiryo UI" panose="020B0604030504040204" pitchFamily="50" charset="-128"/>
                          <a:ea typeface="Meiryo UI" panose="020B0604030504040204" pitchFamily="50" charset="-128"/>
                        </a:rPr>
                        <a:t>H25</a:t>
                      </a:r>
                      <a:endParaRPr lang="en-US" sz="900" b="1" i="0" u="none" strike="noStrike" dirty="0">
                        <a:solidFill>
                          <a:srgbClr val="000000"/>
                        </a:solidFill>
                        <a:effectLst/>
                        <a:latin typeface="Meiryo UI" panose="020B0604030504040204" pitchFamily="50" charset="-128"/>
                        <a:ea typeface="Meiryo UI" panose="020B0604030504040204" pitchFamily="50" charset="-128"/>
                      </a:endParaRPr>
                    </a:p>
                  </a:txBody>
                  <a:tcPr marL="6318" marR="6318" marT="6318" marB="0" anchor="ctr"/>
                </a:tc>
                <a:tc>
                  <a:txBody>
                    <a:bodyPr/>
                    <a:lstStyle/>
                    <a:p>
                      <a:pPr algn="ctr" fontAlgn="ctr"/>
                      <a:r>
                        <a:rPr lang="en-US" sz="900" u="none" strike="noStrike" dirty="0">
                          <a:effectLst/>
                          <a:latin typeface="Meiryo UI" panose="020B0604030504040204" pitchFamily="50" charset="-128"/>
                          <a:ea typeface="Meiryo UI" panose="020B0604030504040204" pitchFamily="50" charset="-128"/>
                        </a:rPr>
                        <a:t>H26</a:t>
                      </a:r>
                      <a:endParaRPr lang="en-US" sz="900" b="1" i="0" u="none" strike="noStrike" dirty="0">
                        <a:solidFill>
                          <a:srgbClr val="000000"/>
                        </a:solidFill>
                        <a:effectLst/>
                        <a:latin typeface="Meiryo UI" panose="020B0604030504040204" pitchFamily="50" charset="-128"/>
                        <a:ea typeface="Meiryo UI" panose="020B0604030504040204" pitchFamily="50" charset="-128"/>
                      </a:endParaRPr>
                    </a:p>
                  </a:txBody>
                  <a:tcPr marL="6318" marR="6318" marT="6318" marB="0" anchor="ctr"/>
                </a:tc>
                <a:tc>
                  <a:txBody>
                    <a:bodyPr/>
                    <a:lstStyle/>
                    <a:p>
                      <a:pPr algn="ctr" fontAlgn="ctr"/>
                      <a:r>
                        <a:rPr lang="en-US" sz="900" u="none" strike="noStrike">
                          <a:effectLst/>
                          <a:latin typeface="Meiryo UI" panose="020B0604030504040204" pitchFamily="50" charset="-128"/>
                          <a:ea typeface="Meiryo UI" panose="020B0604030504040204" pitchFamily="50" charset="-128"/>
                        </a:rPr>
                        <a:t>H27</a:t>
                      </a:r>
                      <a:endParaRPr 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18" marR="6318" marT="6318" marB="0" anchor="ctr"/>
                </a:tc>
                <a:tc>
                  <a:txBody>
                    <a:bodyPr/>
                    <a:lstStyle/>
                    <a:p>
                      <a:pPr algn="ctr" fontAlgn="ctr"/>
                      <a:r>
                        <a:rPr lang="en-US" sz="900" u="none" strike="noStrike">
                          <a:effectLst/>
                          <a:latin typeface="Meiryo UI" panose="020B0604030504040204" pitchFamily="50" charset="-128"/>
                          <a:ea typeface="Meiryo UI" panose="020B0604030504040204" pitchFamily="50" charset="-128"/>
                        </a:rPr>
                        <a:t>H28</a:t>
                      </a:r>
                      <a:endParaRPr 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18" marR="6318" marT="6318" marB="0" anchor="ctr"/>
                </a:tc>
                <a:tc>
                  <a:txBody>
                    <a:bodyPr/>
                    <a:lstStyle/>
                    <a:p>
                      <a:pPr algn="ctr" fontAlgn="ctr"/>
                      <a:r>
                        <a:rPr lang="en-US" sz="900" u="none" strike="noStrike" dirty="0">
                          <a:effectLst/>
                          <a:latin typeface="Meiryo UI" panose="020B0604030504040204" pitchFamily="50" charset="-128"/>
                          <a:ea typeface="Meiryo UI" panose="020B0604030504040204" pitchFamily="50" charset="-128"/>
                        </a:rPr>
                        <a:t>H29</a:t>
                      </a:r>
                      <a:endParaRPr lang="en-US" sz="900" b="1" i="0" u="none" strike="noStrike" dirty="0">
                        <a:solidFill>
                          <a:srgbClr val="000000"/>
                        </a:solidFill>
                        <a:effectLst/>
                        <a:latin typeface="Meiryo UI" panose="020B0604030504040204" pitchFamily="50" charset="-128"/>
                        <a:ea typeface="Meiryo UI" panose="020B0604030504040204" pitchFamily="50" charset="-128"/>
                      </a:endParaRPr>
                    </a:p>
                  </a:txBody>
                  <a:tcPr marL="6318" marR="6318" marT="6318" marB="0" anchor="ctr"/>
                </a:tc>
                <a:tc>
                  <a:txBody>
                    <a:bodyPr/>
                    <a:lstStyle/>
                    <a:p>
                      <a:pPr algn="ctr" fontAlgn="ctr"/>
                      <a:r>
                        <a:rPr lang="en-US" sz="900" u="none" strike="noStrike">
                          <a:effectLst/>
                          <a:latin typeface="Meiryo UI" panose="020B0604030504040204" pitchFamily="50" charset="-128"/>
                          <a:ea typeface="Meiryo UI" panose="020B0604030504040204" pitchFamily="50" charset="-128"/>
                        </a:rPr>
                        <a:t>H30</a:t>
                      </a:r>
                      <a:endParaRPr 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18" marR="6318" marT="6318" marB="0" anchor="ctr"/>
                </a:tc>
                <a:tc>
                  <a:txBody>
                    <a:bodyPr/>
                    <a:lstStyle/>
                    <a:p>
                      <a:pPr algn="ctr" fontAlgn="ctr"/>
                      <a:r>
                        <a:rPr lang="en-US" sz="900" u="none" strike="noStrike">
                          <a:effectLst/>
                          <a:latin typeface="Meiryo UI" panose="020B0604030504040204" pitchFamily="50" charset="-128"/>
                          <a:ea typeface="Meiryo UI" panose="020B0604030504040204" pitchFamily="50" charset="-128"/>
                        </a:rPr>
                        <a:t>R1</a:t>
                      </a:r>
                      <a:endParaRPr 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18" marR="6318" marT="6318" marB="0" anchor="ctr"/>
                </a:tc>
                <a:tc>
                  <a:txBody>
                    <a:bodyPr/>
                    <a:lstStyle/>
                    <a:p>
                      <a:pPr algn="ctr" fontAlgn="ctr"/>
                      <a:r>
                        <a:rPr lang="en-US" sz="900" u="none" strike="noStrike">
                          <a:effectLst/>
                          <a:latin typeface="Meiryo UI" panose="020B0604030504040204" pitchFamily="50" charset="-128"/>
                          <a:ea typeface="Meiryo UI" panose="020B0604030504040204" pitchFamily="50" charset="-128"/>
                        </a:rPr>
                        <a:t>R2</a:t>
                      </a:r>
                      <a:endParaRPr 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18" marR="6318" marT="6318" marB="0" anchor="ctr"/>
                </a:tc>
                <a:tc>
                  <a:txBody>
                    <a:bodyPr/>
                    <a:lstStyle/>
                    <a:p>
                      <a:pPr algn="ctr" fontAlgn="ctr"/>
                      <a:r>
                        <a:rPr lang="en-US" sz="900" u="none" strike="noStrike">
                          <a:effectLst/>
                          <a:latin typeface="Meiryo UI" panose="020B0604030504040204" pitchFamily="50" charset="-128"/>
                          <a:ea typeface="Meiryo UI" panose="020B0604030504040204" pitchFamily="50" charset="-128"/>
                        </a:rPr>
                        <a:t>R3</a:t>
                      </a:r>
                      <a:endParaRPr lang="en-US" sz="900" b="1" i="0" u="none" strike="noStrike">
                        <a:solidFill>
                          <a:srgbClr val="000000"/>
                        </a:solidFill>
                        <a:effectLst/>
                        <a:latin typeface="Meiryo UI" panose="020B0604030504040204" pitchFamily="50" charset="-128"/>
                        <a:ea typeface="Meiryo UI" panose="020B0604030504040204" pitchFamily="50" charset="-128"/>
                      </a:endParaRPr>
                    </a:p>
                  </a:txBody>
                  <a:tcPr marL="6318" marR="6318" marT="6318" marB="0" anchor="ctr"/>
                </a:tc>
                <a:tc>
                  <a:txBody>
                    <a:bodyPr/>
                    <a:lstStyle/>
                    <a:p>
                      <a:pPr algn="ctr" fontAlgn="ctr"/>
                      <a:r>
                        <a:rPr lang="en-US" sz="900" u="none" strike="noStrike" dirty="0">
                          <a:effectLst/>
                          <a:latin typeface="Meiryo UI" panose="020B0604030504040204" pitchFamily="50" charset="-128"/>
                          <a:ea typeface="Meiryo UI" panose="020B0604030504040204" pitchFamily="50" charset="-128"/>
                        </a:rPr>
                        <a:t>R4</a:t>
                      </a:r>
                      <a:endParaRPr lang="en-US" sz="900" b="1" i="0" u="none" strike="noStrike" dirty="0">
                        <a:solidFill>
                          <a:srgbClr val="000000"/>
                        </a:solidFill>
                        <a:effectLst/>
                        <a:latin typeface="Meiryo UI" panose="020B0604030504040204" pitchFamily="50" charset="-128"/>
                        <a:ea typeface="Meiryo UI" panose="020B0604030504040204" pitchFamily="50" charset="-128"/>
                      </a:endParaRPr>
                    </a:p>
                  </a:txBody>
                  <a:tcPr marL="6318" marR="6318" marT="6318" marB="0" anchor="ctr"/>
                </a:tc>
                <a:tc>
                  <a:txBody>
                    <a:bodyPr/>
                    <a:lstStyle/>
                    <a:p>
                      <a:pPr algn="ctr" fontAlgn="ctr"/>
                      <a:r>
                        <a:rPr lang="en-US" sz="900" b="0" i="0" u="none" strike="noStrike" dirty="0">
                          <a:solidFill>
                            <a:srgbClr val="000000"/>
                          </a:solidFill>
                          <a:effectLst/>
                          <a:latin typeface="Meiryo UI" panose="020B0604030504040204" pitchFamily="50" charset="-128"/>
                          <a:ea typeface="Meiryo UI" panose="020B0604030504040204" pitchFamily="50" charset="-128"/>
                        </a:rPr>
                        <a:t>H25</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R4</a:t>
                      </a:r>
                    </a:p>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比率</a:t>
                      </a:r>
                      <a:endParaRPr 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6318" marR="6318" marT="6318" marB="0" anchor="ctr"/>
                </a:tc>
                <a:extLst>
                  <a:ext uri="{0D108BD9-81ED-4DB2-BD59-A6C34878D82A}">
                    <a16:rowId xmlns:a16="http://schemas.microsoft.com/office/drawing/2014/main" val="432265612"/>
                  </a:ext>
                </a:extLst>
              </a:tr>
              <a:tr h="311118">
                <a:tc>
                  <a:txBody>
                    <a:bodyPr/>
                    <a:lstStyle/>
                    <a:p>
                      <a:pPr algn="l" fontAlgn="ctr"/>
                      <a:r>
                        <a:rPr lang="zh-CN" altLang="en-US" sz="1000" u="none" strike="noStrike" dirty="0">
                          <a:effectLst/>
                          <a:latin typeface="Meiryo UI" panose="020B0604030504040204" pitchFamily="50" charset="-128"/>
                          <a:ea typeface="Meiryo UI" panose="020B0604030504040204" pitchFamily="50" charset="-128"/>
                        </a:rPr>
                        <a:t>高齢者数</a:t>
                      </a:r>
                      <a:r>
                        <a:rPr lang="ja-JP" altLang="en-US" sz="1000" u="none" strike="noStrike" dirty="0">
                          <a:effectLst/>
                          <a:latin typeface="Meiryo UI" panose="020B0604030504040204" pitchFamily="50" charset="-128"/>
                          <a:ea typeface="Meiryo UI" panose="020B0604030504040204" pitchFamily="50" charset="-128"/>
                        </a:rPr>
                        <a:t>（千人）</a:t>
                      </a:r>
                      <a:endParaRPr lang="en-US" altLang="ja-JP" sz="1000" u="none" strike="noStrike" dirty="0">
                        <a:effectLst/>
                        <a:latin typeface="Meiryo UI" panose="020B0604030504040204" pitchFamily="50" charset="-128"/>
                        <a:ea typeface="Meiryo UI" panose="020B0604030504040204" pitchFamily="50" charset="-128"/>
                      </a:endParaRPr>
                    </a:p>
                    <a:p>
                      <a:pPr algn="l" fontAlgn="ctr"/>
                      <a:r>
                        <a:rPr lang="zh-CN" altLang="en-US" sz="900" u="none" strike="noStrike" dirty="0">
                          <a:effectLst/>
                          <a:latin typeface="Meiryo UI" panose="020B0604030504040204" pitchFamily="50" charset="-128"/>
                          <a:ea typeface="Meiryo UI" panose="020B0604030504040204" pitchFamily="50" charset="-128"/>
                        </a:rPr>
                        <a:t>（第１号被保険者数）</a:t>
                      </a:r>
                      <a:endParaRPr lang="zh-CN" altLang="en-US" sz="900" b="1" i="0" u="none" strike="noStrike" dirty="0">
                        <a:solidFill>
                          <a:srgbClr val="000000"/>
                        </a:solidFill>
                        <a:effectLst/>
                        <a:latin typeface="Meiryo UI" panose="020B0604030504040204" pitchFamily="50" charset="-128"/>
                        <a:ea typeface="Meiryo UI" panose="020B0604030504040204" pitchFamily="50" charset="-128"/>
                      </a:endParaRPr>
                    </a:p>
                  </a:txBody>
                  <a:tcPr marL="6318" marR="6318" marT="6318" marB="0" anchor="ctr"/>
                </a:tc>
                <a:tc>
                  <a:txBody>
                    <a:bodyPr/>
                    <a:lstStyle/>
                    <a:p>
                      <a:pPr algn="r" fontAlgn="b"/>
                      <a:r>
                        <a:rPr lang="en-US" altLang="ja-JP" sz="1000" u="none" strike="noStrike" dirty="0">
                          <a:effectLst/>
                          <a:latin typeface="Meiryo UI" panose="020B0604030504040204" pitchFamily="50" charset="-128"/>
                          <a:ea typeface="Meiryo UI" panose="020B0604030504040204" pitchFamily="50" charset="-128"/>
                        </a:rPr>
                        <a:t>2,173</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6318" marR="6318" marT="6318" marB="0" anchor="ctr">
                    <a:solidFill>
                      <a:schemeClr val="bg1"/>
                    </a:solidFill>
                  </a:tcPr>
                </a:tc>
                <a:tc>
                  <a:txBody>
                    <a:bodyPr/>
                    <a:lstStyle/>
                    <a:p>
                      <a:pPr algn="r" fontAlgn="b"/>
                      <a:r>
                        <a:rPr lang="en-US" altLang="ja-JP" sz="1000" u="none" strike="noStrike" dirty="0">
                          <a:effectLst/>
                          <a:latin typeface="Meiryo UI" panose="020B0604030504040204" pitchFamily="50" charset="-128"/>
                          <a:ea typeface="Meiryo UI" panose="020B0604030504040204" pitchFamily="50" charset="-128"/>
                        </a:rPr>
                        <a:t>2,243</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6318" marR="6318" marT="6318" marB="0" anchor="ctr">
                    <a:solidFill>
                      <a:schemeClr val="bg1"/>
                    </a:solidFill>
                  </a:tcPr>
                </a:tc>
                <a:tc>
                  <a:txBody>
                    <a:bodyPr/>
                    <a:lstStyle/>
                    <a:p>
                      <a:pPr algn="r" fontAlgn="b"/>
                      <a:r>
                        <a:rPr lang="en-US" altLang="ja-JP" sz="1000" u="none" strike="noStrike">
                          <a:effectLst/>
                          <a:latin typeface="Meiryo UI" panose="020B0604030504040204" pitchFamily="50" charset="-128"/>
                          <a:ea typeface="Meiryo UI" panose="020B0604030504040204" pitchFamily="50" charset="-128"/>
                        </a:rPr>
                        <a:t>2,294</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6318" marR="6318" marT="6318" marB="0" anchor="ctr">
                    <a:solidFill>
                      <a:schemeClr val="bg1"/>
                    </a:solidFill>
                  </a:tcPr>
                </a:tc>
                <a:tc>
                  <a:txBody>
                    <a:bodyPr/>
                    <a:lstStyle/>
                    <a:p>
                      <a:pPr algn="r" fontAlgn="b"/>
                      <a:r>
                        <a:rPr lang="en-US" altLang="ja-JP" sz="1000" u="none" strike="noStrike" dirty="0">
                          <a:effectLst/>
                          <a:latin typeface="Meiryo UI" panose="020B0604030504040204" pitchFamily="50" charset="-128"/>
                          <a:ea typeface="Meiryo UI" panose="020B0604030504040204" pitchFamily="50" charset="-128"/>
                        </a:rPr>
                        <a:t>2,329</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6318" marR="6318" marT="6318" marB="0" anchor="ctr">
                    <a:solidFill>
                      <a:schemeClr val="bg1"/>
                    </a:solidFill>
                  </a:tcPr>
                </a:tc>
                <a:tc>
                  <a:txBody>
                    <a:bodyPr/>
                    <a:lstStyle/>
                    <a:p>
                      <a:pPr algn="r" fontAlgn="b"/>
                      <a:r>
                        <a:rPr lang="en-US" altLang="ja-JP" sz="1000" u="none" strike="noStrike">
                          <a:effectLst/>
                          <a:latin typeface="Meiryo UI" panose="020B0604030504040204" pitchFamily="50" charset="-128"/>
                          <a:ea typeface="Meiryo UI" panose="020B0604030504040204" pitchFamily="50" charset="-128"/>
                        </a:rPr>
                        <a:t>2,353</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6318" marR="6318" marT="6318" marB="0" anchor="ctr">
                    <a:solidFill>
                      <a:schemeClr val="bg1"/>
                    </a:solidFill>
                  </a:tcPr>
                </a:tc>
                <a:tc>
                  <a:txBody>
                    <a:bodyPr/>
                    <a:lstStyle/>
                    <a:p>
                      <a:pPr algn="r" fontAlgn="b"/>
                      <a:r>
                        <a:rPr lang="en-US" altLang="ja-JP" sz="1000" u="none" strike="noStrike" dirty="0">
                          <a:effectLst/>
                          <a:latin typeface="Meiryo UI" panose="020B0604030504040204" pitchFamily="50" charset="-128"/>
                          <a:ea typeface="Meiryo UI" panose="020B0604030504040204" pitchFamily="50" charset="-128"/>
                        </a:rPr>
                        <a:t>2,370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6318" marR="6318" marT="6318" marB="0" anchor="ctr">
                    <a:solidFill>
                      <a:schemeClr val="bg1"/>
                    </a:solidFill>
                  </a:tcPr>
                </a:tc>
                <a:tc>
                  <a:txBody>
                    <a:bodyPr/>
                    <a:lstStyle/>
                    <a:p>
                      <a:pPr algn="r" fontAlgn="b"/>
                      <a:r>
                        <a:rPr lang="en-US" altLang="ja-JP" sz="1000" u="none" strike="noStrike" dirty="0">
                          <a:effectLst/>
                          <a:latin typeface="Meiryo UI" panose="020B0604030504040204" pitchFamily="50" charset="-128"/>
                          <a:ea typeface="Meiryo UI" panose="020B0604030504040204" pitchFamily="50" charset="-128"/>
                        </a:rPr>
                        <a:t>2,380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6318" marR="6318" marT="6318" marB="0" anchor="ctr">
                    <a:solidFill>
                      <a:schemeClr val="bg1"/>
                    </a:solidFill>
                  </a:tcPr>
                </a:tc>
                <a:tc>
                  <a:txBody>
                    <a:bodyPr/>
                    <a:lstStyle/>
                    <a:p>
                      <a:pPr algn="r" fontAlgn="b"/>
                      <a:r>
                        <a:rPr lang="en-US" altLang="ja-JP" sz="1000" u="none" strike="noStrike" dirty="0">
                          <a:effectLst/>
                          <a:latin typeface="Meiryo UI" panose="020B0604030504040204" pitchFamily="50" charset="-128"/>
                          <a:ea typeface="Meiryo UI" panose="020B0604030504040204" pitchFamily="50" charset="-128"/>
                        </a:rPr>
                        <a:t>2,385</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6318" marR="6318" marT="6318" marB="0" anchor="ctr">
                    <a:solidFill>
                      <a:schemeClr val="bg1"/>
                    </a:solidFill>
                  </a:tcPr>
                </a:tc>
                <a:tc>
                  <a:txBody>
                    <a:bodyPr/>
                    <a:lstStyle/>
                    <a:p>
                      <a:pPr algn="r" fontAlgn="b"/>
                      <a:r>
                        <a:rPr lang="en-US" altLang="ja-JP" sz="1000" u="none" strike="noStrike" dirty="0">
                          <a:effectLst/>
                          <a:latin typeface="Meiryo UI" panose="020B0604030504040204" pitchFamily="50" charset="-128"/>
                          <a:ea typeface="Meiryo UI" panose="020B0604030504040204" pitchFamily="50" charset="-128"/>
                        </a:rPr>
                        <a:t>2,377</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6318" marR="6318" marT="6318" marB="0" anchor="ctr">
                    <a:solidFill>
                      <a:schemeClr val="bg1"/>
                    </a:solidFill>
                  </a:tcPr>
                </a:tc>
                <a:tc>
                  <a:txBody>
                    <a:bodyPr/>
                    <a:lstStyle/>
                    <a:p>
                      <a:pPr algn="r" fontAlgn="b"/>
                      <a:r>
                        <a:rPr lang="en-US" altLang="ja-JP" sz="1000" u="none" strike="noStrike" dirty="0">
                          <a:effectLst/>
                          <a:latin typeface="Meiryo UI" panose="020B0604030504040204" pitchFamily="50" charset="-128"/>
                          <a:ea typeface="Meiryo UI" panose="020B0604030504040204" pitchFamily="50" charset="-128"/>
                        </a:rPr>
                        <a:t>2,365</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6318" marR="6318" marT="6318" marB="0" anchor="ctr">
                    <a:solidFill>
                      <a:schemeClr val="bg1"/>
                    </a:solidFill>
                  </a:tcPr>
                </a:tc>
                <a:tc>
                  <a:txBody>
                    <a:bodyPr/>
                    <a:lstStyle/>
                    <a:p>
                      <a:pPr algn="r" fontAlgn="b"/>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1.1</a:t>
                      </a:r>
                    </a:p>
                  </a:txBody>
                  <a:tcPr marL="6318" marR="6318" marT="6318" marB="0" anchor="ctr">
                    <a:solidFill>
                      <a:schemeClr val="bg1"/>
                    </a:solidFill>
                  </a:tcPr>
                </a:tc>
                <a:extLst>
                  <a:ext uri="{0D108BD9-81ED-4DB2-BD59-A6C34878D82A}">
                    <a16:rowId xmlns:a16="http://schemas.microsoft.com/office/drawing/2014/main" val="503910414"/>
                  </a:ext>
                </a:extLst>
              </a:tr>
              <a:tr h="311118">
                <a:tc>
                  <a:txBody>
                    <a:bodyPr/>
                    <a:lstStyle/>
                    <a:p>
                      <a:pPr algn="l" fontAlgn="b"/>
                      <a:r>
                        <a:rPr lang="ja-JP" altLang="en-US" sz="1000" u="none" strike="noStrike" dirty="0">
                          <a:effectLst/>
                          <a:latin typeface="Meiryo UI" panose="020B0604030504040204" pitchFamily="50" charset="-128"/>
                          <a:ea typeface="Meiryo UI" panose="020B0604030504040204" pitchFamily="50" charset="-128"/>
                        </a:rPr>
                        <a:t>居宅サービス・地域密着型サービス利用者数（千人）（</a:t>
                      </a:r>
                      <a:r>
                        <a:rPr lang="en-US" altLang="ja-JP" sz="1000" u="none" strike="noStrike" dirty="0">
                          <a:effectLst/>
                          <a:latin typeface="Meiryo UI" panose="020B0604030504040204" pitchFamily="50" charset="-128"/>
                          <a:ea typeface="Meiryo UI" panose="020B0604030504040204" pitchFamily="50" charset="-128"/>
                        </a:rPr>
                        <a:t>※</a:t>
                      </a:r>
                      <a:r>
                        <a:rPr lang="ja-JP" altLang="en-US" sz="1000" u="none" strike="noStrike" dirty="0">
                          <a:effectLst/>
                          <a:latin typeface="Meiryo UI" panose="020B0604030504040204" pitchFamily="50" charset="-128"/>
                          <a:ea typeface="Meiryo UI" panose="020B0604030504040204" pitchFamily="50" charset="-128"/>
                        </a:rPr>
                        <a:t>）</a:t>
                      </a:r>
                      <a:endParaRPr lang="ja-JP" altLang="en-US" sz="1000" b="1" i="0" u="none" strike="noStrike" dirty="0">
                        <a:solidFill>
                          <a:srgbClr val="000000"/>
                        </a:solidFill>
                        <a:effectLst/>
                        <a:latin typeface="Meiryo UI" panose="020B0604030504040204" pitchFamily="50" charset="-128"/>
                        <a:ea typeface="Meiryo UI" panose="020B0604030504040204" pitchFamily="50" charset="-128"/>
                      </a:endParaRPr>
                    </a:p>
                  </a:txBody>
                  <a:tcPr marL="6318" marR="6318" marT="6318" marB="0" anchor="ctr"/>
                </a:tc>
                <a:tc>
                  <a:txBody>
                    <a:bodyPr/>
                    <a:lstStyle/>
                    <a:p>
                      <a:pPr algn="r" rtl="0" fontAlgn="ctr"/>
                      <a:r>
                        <a:rPr lang="en-US" altLang="ja-JP" sz="1000" u="none" strike="noStrike" dirty="0">
                          <a:effectLst/>
                          <a:latin typeface="Meiryo UI" panose="020B0604030504040204" pitchFamily="50" charset="-128"/>
                          <a:ea typeface="Meiryo UI" panose="020B0604030504040204" pitchFamily="50" charset="-128"/>
                        </a:rPr>
                        <a:t>288</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6318" marR="6318" marT="6318" marB="0" anchor="ctr">
                    <a:solidFill>
                      <a:schemeClr val="bg1"/>
                    </a:solidFill>
                  </a:tcPr>
                </a:tc>
                <a:tc>
                  <a:txBody>
                    <a:bodyPr/>
                    <a:lstStyle/>
                    <a:p>
                      <a:pPr algn="r" rtl="0" fontAlgn="ctr"/>
                      <a:r>
                        <a:rPr lang="en-US" altLang="ja-JP" sz="1000" u="none" strike="noStrike" dirty="0">
                          <a:effectLst/>
                          <a:latin typeface="Meiryo UI" panose="020B0604030504040204" pitchFamily="50" charset="-128"/>
                          <a:ea typeface="Meiryo UI" panose="020B0604030504040204" pitchFamily="50" charset="-128"/>
                        </a:rPr>
                        <a:t>307</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6318" marR="6318" marT="6318" marB="0" anchor="ctr">
                    <a:solidFill>
                      <a:schemeClr val="bg1"/>
                    </a:solidFill>
                  </a:tcPr>
                </a:tc>
                <a:tc>
                  <a:txBody>
                    <a:bodyPr/>
                    <a:lstStyle/>
                    <a:p>
                      <a:pPr algn="r" rtl="0" fontAlgn="ctr"/>
                      <a:r>
                        <a:rPr lang="en-US" altLang="ja-JP" sz="1000" u="none" strike="noStrike" dirty="0">
                          <a:effectLst/>
                          <a:latin typeface="Meiryo UI" panose="020B0604030504040204" pitchFamily="50" charset="-128"/>
                          <a:ea typeface="Meiryo UI" panose="020B0604030504040204" pitchFamily="50" charset="-128"/>
                        </a:rPr>
                        <a:t>324</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6318" marR="6318" marT="6318" marB="0" anchor="ctr">
                    <a:solidFill>
                      <a:schemeClr val="bg1"/>
                    </a:solidFill>
                  </a:tcPr>
                </a:tc>
                <a:tc>
                  <a:txBody>
                    <a:bodyPr/>
                    <a:lstStyle/>
                    <a:p>
                      <a:pPr algn="r" rtl="0" fontAlgn="ctr"/>
                      <a:r>
                        <a:rPr lang="en-US" altLang="ja-JP" sz="1000" u="none" strike="noStrike" dirty="0">
                          <a:effectLst/>
                          <a:latin typeface="Meiryo UI" panose="020B0604030504040204" pitchFamily="50" charset="-128"/>
                          <a:ea typeface="Meiryo UI" panose="020B0604030504040204" pitchFamily="50" charset="-128"/>
                        </a:rPr>
                        <a:t>367</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6318" marR="6318" marT="6318" marB="0" anchor="ctr">
                    <a:solidFill>
                      <a:schemeClr val="bg1"/>
                    </a:solidFill>
                  </a:tcPr>
                </a:tc>
                <a:tc>
                  <a:txBody>
                    <a:bodyPr/>
                    <a:lstStyle/>
                    <a:p>
                      <a:pPr algn="r" rtl="0" fontAlgn="ctr"/>
                      <a:r>
                        <a:rPr lang="en-US" altLang="ja-JP" sz="1000" u="none" strike="noStrike">
                          <a:effectLst/>
                          <a:latin typeface="Meiryo UI" panose="020B0604030504040204" pitchFamily="50" charset="-128"/>
                          <a:ea typeface="Meiryo UI" panose="020B0604030504040204" pitchFamily="50" charset="-128"/>
                        </a:rPr>
                        <a:t>347</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6318" marR="6318" marT="6318" marB="0" anchor="ctr">
                    <a:solidFill>
                      <a:schemeClr val="bg1"/>
                    </a:solidFill>
                  </a:tcPr>
                </a:tc>
                <a:tc>
                  <a:txBody>
                    <a:bodyPr/>
                    <a:lstStyle/>
                    <a:p>
                      <a:pPr algn="r" rtl="0" fontAlgn="ctr"/>
                      <a:r>
                        <a:rPr lang="en-US" altLang="ja-JP" sz="1000" u="none" strike="noStrike" dirty="0">
                          <a:effectLst/>
                          <a:latin typeface="Meiryo UI" panose="020B0604030504040204" pitchFamily="50" charset="-128"/>
                          <a:ea typeface="Meiryo UI" panose="020B0604030504040204" pitchFamily="50" charset="-128"/>
                        </a:rPr>
                        <a:t>347</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6318" marR="6318" marT="6318" marB="0" anchor="ctr">
                    <a:solidFill>
                      <a:schemeClr val="bg1"/>
                    </a:solidFill>
                  </a:tcPr>
                </a:tc>
                <a:tc>
                  <a:txBody>
                    <a:bodyPr/>
                    <a:lstStyle/>
                    <a:p>
                      <a:pPr algn="r" rtl="0" fontAlgn="ctr"/>
                      <a:r>
                        <a:rPr lang="en-US" altLang="ja-JP" sz="1000" u="none" strike="noStrike" dirty="0">
                          <a:effectLst/>
                          <a:latin typeface="Meiryo UI" panose="020B0604030504040204" pitchFamily="50" charset="-128"/>
                          <a:ea typeface="Meiryo UI" panose="020B0604030504040204" pitchFamily="50" charset="-128"/>
                        </a:rPr>
                        <a:t>357</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6318" marR="6318" marT="6318" marB="0" anchor="ctr">
                    <a:solidFill>
                      <a:schemeClr val="bg1"/>
                    </a:solidFill>
                  </a:tcPr>
                </a:tc>
                <a:tc>
                  <a:txBody>
                    <a:bodyPr/>
                    <a:lstStyle/>
                    <a:p>
                      <a:pPr algn="r" rtl="0" fontAlgn="ctr"/>
                      <a:r>
                        <a:rPr lang="en-US" altLang="ja-JP" sz="1000" u="none" strike="noStrike" dirty="0">
                          <a:effectLst/>
                          <a:latin typeface="Meiryo UI" panose="020B0604030504040204" pitchFamily="50" charset="-128"/>
                          <a:ea typeface="Meiryo UI" panose="020B0604030504040204" pitchFamily="50" charset="-128"/>
                        </a:rPr>
                        <a:t>365</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6318" marR="6318" marT="6318" marB="0" anchor="ctr">
                    <a:solidFill>
                      <a:schemeClr val="bg1"/>
                    </a:solidFill>
                  </a:tcPr>
                </a:tc>
                <a:tc>
                  <a:txBody>
                    <a:bodyPr/>
                    <a:lstStyle/>
                    <a:p>
                      <a:pPr algn="r" rtl="0" fontAlgn="ctr"/>
                      <a:r>
                        <a:rPr lang="en-US" altLang="ja-JP" sz="1000" u="none" strike="noStrike" dirty="0">
                          <a:effectLst/>
                          <a:latin typeface="Meiryo UI" panose="020B0604030504040204" pitchFamily="50" charset="-128"/>
                          <a:ea typeface="Meiryo UI" panose="020B0604030504040204" pitchFamily="50" charset="-128"/>
                        </a:rPr>
                        <a:t>380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6318" marR="6318" marT="6318" marB="0" anchor="ctr">
                    <a:solidFill>
                      <a:schemeClr val="bg1"/>
                    </a:solidFill>
                  </a:tcPr>
                </a:tc>
                <a:tc>
                  <a:txBody>
                    <a:bodyPr/>
                    <a:lstStyle/>
                    <a:p>
                      <a:pPr algn="r" fontAlgn="b"/>
                      <a:r>
                        <a:rPr lang="ja-JP" altLang="en-US" sz="1000" u="none" strike="noStrike" dirty="0">
                          <a:effectLst/>
                          <a:latin typeface="Meiryo UI" panose="020B0604030504040204" pitchFamily="50" charset="-128"/>
                          <a:ea typeface="Meiryo UI" panose="020B0604030504040204" pitchFamily="50" charset="-128"/>
                        </a:rPr>
                        <a:t>ー</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6318" marR="6318" marT="6318" marB="0" anchor="ctr">
                    <a:solidFill>
                      <a:schemeClr val="bg1"/>
                    </a:solidFill>
                  </a:tcPr>
                </a:tc>
                <a:tc>
                  <a:txBody>
                    <a:bodyPr/>
                    <a:lstStyle/>
                    <a:p>
                      <a:pPr algn="r" fontAlgn="b"/>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1.3</a:t>
                      </a:r>
                    </a:p>
                    <a:p>
                      <a:pPr algn="r" fontAlgn="b"/>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(H25</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R3)</a:t>
                      </a:r>
                      <a:endParaRPr lang="ja-JP"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6318" marR="6318" marT="6318" marB="0" anchor="ctr">
                    <a:solidFill>
                      <a:schemeClr val="bg1"/>
                    </a:solidFill>
                  </a:tcPr>
                </a:tc>
                <a:extLst>
                  <a:ext uri="{0D108BD9-81ED-4DB2-BD59-A6C34878D82A}">
                    <a16:rowId xmlns:a16="http://schemas.microsoft.com/office/drawing/2014/main" val="335649546"/>
                  </a:ext>
                </a:extLst>
              </a:tr>
              <a:tr h="311118">
                <a:tc>
                  <a:txBody>
                    <a:bodyPr/>
                    <a:lstStyle/>
                    <a:p>
                      <a:pPr algn="l" fontAlgn="b"/>
                      <a:r>
                        <a:rPr lang="ja-JP" altLang="en-US" sz="1000" u="none" strike="noStrike" dirty="0">
                          <a:effectLst/>
                          <a:latin typeface="Meiryo UI" panose="020B0604030504040204" pitchFamily="50" charset="-128"/>
                          <a:ea typeface="Meiryo UI" panose="020B0604030504040204" pitchFamily="50" charset="-128"/>
                        </a:rPr>
                        <a:t>有料</a:t>
                      </a:r>
                      <a:r>
                        <a:rPr lang="en-US" altLang="ja-JP" sz="1000" u="none" strike="noStrike" dirty="0">
                          <a:effectLst/>
                          <a:latin typeface="Meiryo UI" panose="020B0604030504040204" pitchFamily="50" charset="-128"/>
                          <a:ea typeface="Meiryo UI" panose="020B0604030504040204" pitchFamily="50" charset="-128"/>
                        </a:rPr>
                        <a:t>H</a:t>
                      </a:r>
                      <a:r>
                        <a:rPr lang="ja-JP" altLang="en-US" sz="1000" u="none" strike="noStrike" dirty="0">
                          <a:effectLst/>
                          <a:latin typeface="Meiryo UI" panose="020B0604030504040204" pitchFamily="50" charset="-128"/>
                          <a:ea typeface="Meiryo UI" panose="020B0604030504040204" pitchFamily="50" charset="-128"/>
                        </a:rPr>
                        <a:t>・サ高住定員数（千人）</a:t>
                      </a:r>
                      <a:endParaRPr lang="ja-JP" altLang="en-US" sz="1000" b="1" i="0" u="none" strike="noStrike" dirty="0">
                        <a:solidFill>
                          <a:srgbClr val="000000"/>
                        </a:solidFill>
                        <a:effectLst/>
                        <a:latin typeface="Meiryo UI" panose="020B0604030504040204" pitchFamily="50" charset="-128"/>
                        <a:ea typeface="Meiryo UI" panose="020B0604030504040204" pitchFamily="50" charset="-128"/>
                      </a:endParaRPr>
                    </a:p>
                  </a:txBody>
                  <a:tcPr marL="6318" marR="6318" marT="6318" marB="0" anchor="ctr"/>
                </a:tc>
                <a:tc>
                  <a:txBody>
                    <a:bodyPr/>
                    <a:lstStyle/>
                    <a:p>
                      <a:pPr algn="r" rtl="0" fontAlgn="ctr"/>
                      <a:r>
                        <a:rPr lang="en-US" altLang="ja-JP" sz="1000" u="none" strike="noStrike">
                          <a:effectLst/>
                          <a:latin typeface="Meiryo UI" panose="020B0604030504040204" pitchFamily="50" charset="-128"/>
                          <a:ea typeface="Meiryo UI" panose="020B0604030504040204" pitchFamily="50" charset="-128"/>
                        </a:rPr>
                        <a:t>39</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6318" marR="6318" marT="6318" marB="0" anchor="ctr">
                    <a:solidFill>
                      <a:schemeClr val="bg1"/>
                    </a:solidFill>
                  </a:tcPr>
                </a:tc>
                <a:tc>
                  <a:txBody>
                    <a:bodyPr/>
                    <a:lstStyle/>
                    <a:p>
                      <a:pPr algn="r" rtl="0" fontAlgn="ctr"/>
                      <a:r>
                        <a:rPr lang="en-US" altLang="ja-JP" sz="1000" u="none" strike="noStrike" dirty="0">
                          <a:effectLst/>
                          <a:latin typeface="Meiryo UI" panose="020B0604030504040204" pitchFamily="50" charset="-128"/>
                          <a:ea typeface="Meiryo UI" panose="020B0604030504040204" pitchFamily="50" charset="-128"/>
                        </a:rPr>
                        <a:t>48</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6318" marR="6318" marT="6318" marB="0" anchor="ctr">
                    <a:solidFill>
                      <a:schemeClr val="bg1"/>
                    </a:solidFill>
                  </a:tcPr>
                </a:tc>
                <a:tc>
                  <a:txBody>
                    <a:bodyPr/>
                    <a:lstStyle/>
                    <a:p>
                      <a:pPr algn="r" rtl="0" fontAlgn="ctr"/>
                      <a:r>
                        <a:rPr lang="en-US" altLang="ja-JP" sz="1000" u="none" strike="noStrike" dirty="0">
                          <a:effectLst/>
                          <a:latin typeface="Meiryo UI" panose="020B0604030504040204" pitchFamily="50" charset="-128"/>
                          <a:ea typeface="Meiryo UI" panose="020B0604030504040204" pitchFamily="50" charset="-128"/>
                        </a:rPr>
                        <a:t>54</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6318" marR="6318" marT="6318" marB="0" anchor="ctr">
                    <a:solidFill>
                      <a:schemeClr val="bg1"/>
                    </a:solidFill>
                  </a:tcPr>
                </a:tc>
                <a:tc>
                  <a:txBody>
                    <a:bodyPr/>
                    <a:lstStyle/>
                    <a:p>
                      <a:pPr algn="r" rtl="0" fontAlgn="ctr"/>
                      <a:r>
                        <a:rPr lang="en-US" altLang="ja-JP" sz="1000" u="none" strike="noStrike" dirty="0">
                          <a:effectLst/>
                          <a:latin typeface="Meiryo UI" panose="020B0604030504040204" pitchFamily="50" charset="-128"/>
                          <a:ea typeface="Meiryo UI" panose="020B0604030504040204" pitchFamily="50" charset="-128"/>
                        </a:rPr>
                        <a:t>59</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6318" marR="6318" marT="6318" marB="0" anchor="ctr">
                    <a:solidFill>
                      <a:schemeClr val="bg1"/>
                    </a:solidFill>
                  </a:tcPr>
                </a:tc>
                <a:tc>
                  <a:txBody>
                    <a:bodyPr/>
                    <a:lstStyle/>
                    <a:p>
                      <a:pPr algn="r" rtl="0" fontAlgn="ctr"/>
                      <a:r>
                        <a:rPr lang="en-US" altLang="ja-JP" sz="1000" u="none" strike="noStrike" dirty="0">
                          <a:effectLst/>
                          <a:latin typeface="Meiryo UI" panose="020B0604030504040204" pitchFamily="50" charset="-128"/>
                          <a:ea typeface="Meiryo UI" panose="020B0604030504040204" pitchFamily="50" charset="-128"/>
                        </a:rPr>
                        <a:t>64</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6318" marR="6318" marT="6318" marB="0" anchor="ctr">
                    <a:solidFill>
                      <a:schemeClr val="bg1"/>
                    </a:solidFill>
                  </a:tcPr>
                </a:tc>
                <a:tc>
                  <a:txBody>
                    <a:bodyPr/>
                    <a:lstStyle/>
                    <a:p>
                      <a:pPr algn="r" rtl="0" fontAlgn="ctr"/>
                      <a:r>
                        <a:rPr lang="en-US" altLang="ja-JP" sz="1000" u="none" strike="noStrike">
                          <a:effectLst/>
                          <a:latin typeface="Meiryo UI" panose="020B0604030504040204" pitchFamily="50" charset="-128"/>
                          <a:ea typeface="Meiryo UI" panose="020B0604030504040204" pitchFamily="50" charset="-128"/>
                        </a:rPr>
                        <a:t>69</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6318" marR="6318" marT="6318" marB="0" anchor="ctr">
                    <a:solidFill>
                      <a:schemeClr val="bg1"/>
                    </a:solidFill>
                  </a:tcPr>
                </a:tc>
                <a:tc>
                  <a:txBody>
                    <a:bodyPr/>
                    <a:lstStyle/>
                    <a:p>
                      <a:pPr algn="r" rtl="0" fontAlgn="ctr"/>
                      <a:r>
                        <a:rPr lang="en-US" altLang="ja-JP" sz="1000" u="none" strike="noStrike">
                          <a:effectLst/>
                          <a:latin typeface="Meiryo UI" panose="020B0604030504040204" pitchFamily="50" charset="-128"/>
                          <a:ea typeface="Meiryo UI" panose="020B0604030504040204" pitchFamily="50" charset="-128"/>
                        </a:rPr>
                        <a:t>73</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6318" marR="6318" marT="6318" marB="0" anchor="ctr">
                    <a:solidFill>
                      <a:schemeClr val="bg1"/>
                    </a:solidFill>
                  </a:tcPr>
                </a:tc>
                <a:tc>
                  <a:txBody>
                    <a:bodyPr/>
                    <a:lstStyle/>
                    <a:p>
                      <a:pPr algn="r" rtl="0" fontAlgn="ctr"/>
                      <a:r>
                        <a:rPr lang="en-US" altLang="ja-JP" sz="1000" u="none" strike="noStrike">
                          <a:effectLst/>
                          <a:latin typeface="Meiryo UI" panose="020B0604030504040204" pitchFamily="50" charset="-128"/>
                          <a:ea typeface="Meiryo UI" panose="020B0604030504040204" pitchFamily="50" charset="-128"/>
                        </a:rPr>
                        <a:t>77</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6318" marR="6318" marT="6318" marB="0" anchor="ctr">
                    <a:solidFill>
                      <a:schemeClr val="bg1"/>
                    </a:solidFill>
                  </a:tcPr>
                </a:tc>
                <a:tc>
                  <a:txBody>
                    <a:bodyPr/>
                    <a:lstStyle/>
                    <a:p>
                      <a:pPr algn="r" rtl="0" fontAlgn="ctr"/>
                      <a:r>
                        <a:rPr lang="en-US" altLang="ja-JP" sz="1000" u="none" strike="noStrike" dirty="0">
                          <a:effectLst/>
                          <a:latin typeface="Meiryo UI" panose="020B0604030504040204" pitchFamily="50" charset="-128"/>
                          <a:ea typeface="Meiryo UI" panose="020B0604030504040204" pitchFamily="50" charset="-128"/>
                        </a:rPr>
                        <a:t>82</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6318" marR="6318" marT="6318" marB="0" anchor="ctr">
                    <a:solidFill>
                      <a:schemeClr val="bg1"/>
                    </a:solidFill>
                  </a:tcPr>
                </a:tc>
                <a:tc>
                  <a:txBody>
                    <a:bodyPr/>
                    <a:lstStyle/>
                    <a:p>
                      <a:pPr algn="r" rtl="0" fontAlgn="ctr"/>
                      <a:r>
                        <a:rPr lang="en-US" altLang="ja-JP" sz="1000" u="none" strike="noStrike" dirty="0">
                          <a:effectLst/>
                          <a:latin typeface="Meiryo UI" panose="020B0604030504040204" pitchFamily="50" charset="-128"/>
                          <a:ea typeface="Meiryo UI" panose="020B0604030504040204" pitchFamily="50" charset="-128"/>
                        </a:rPr>
                        <a:t>87</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6318" marR="6318" marT="6318" marB="0" anchor="ctr">
                    <a:solidFill>
                      <a:schemeClr val="bg1"/>
                    </a:solidFill>
                  </a:tcPr>
                </a:tc>
                <a:tc>
                  <a:txBody>
                    <a:bodyPr/>
                    <a:lstStyle/>
                    <a:p>
                      <a:pPr algn="r" rtl="0"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2.2</a:t>
                      </a:r>
                    </a:p>
                  </a:txBody>
                  <a:tcPr marL="6318" marR="6318" marT="6318" marB="0" anchor="ctr">
                    <a:solidFill>
                      <a:schemeClr val="bg1"/>
                    </a:solidFill>
                  </a:tcPr>
                </a:tc>
                <a:extLst>
                  <a:ext uri="{0D108BD9-81ED-4DB2-BD59-A6C34878D82A}">
                    <a16:rowId xmlns:a16="http://schemas.microsoft.com/office/drawing/2014/main" val="174568668"/>
                  </a:ext>
                </a:extLst>
              </a:tr>
              <a:tr h="311118">
                <a:tc>
                  <a:txBody>
                    <a:bodyPr/>
                    <a:lstStyle/>
                    <a:p>
                      <a:pPr algn="l" fontAlgn="b"/>
                      <a:r>
                        <a:rPr lang="ja-JP" altLang="en-US" sz="1000" u="none" strike="noStrike" dirty="0">
                          <a:effectLst/>
                          <a:latin typeface="Meiryo UI" panose="020B0604030504040204" pitchFamily="50" charset="-128"/>
                          <a:ea typeface="Meiryo UI" panose="020B0604030504040204" pitchFamily="50" charset="-128"/>
                        </a:rPr>
                        <a:t>高齢者千人あたり有料</a:t>
                      </a:r>
                      <a:r>
                        <a:rPr lang="en-US" altLang="ja-JP" sz="1000" u="none" strike="noStrike" dirty="0">
                          <a:effectLst/>
                          <a:latin typeface="Meiryo UI" panose="020B0604030504040204" pitchFamily="50" charset="-128"/>
                          <a:ea typeface="Meiryo UI" panose="020B0604030504040204" pitchFamily="50" charset="-128"/>
                        </a:rPr>
                        <a:t>H</a:t>
                      </a:r>
                      <a:r>
                        <a:rPr lang="ja-JP" altLang="en-US" sz="1000" u="none" strike="noStrike" dirty="0">
                          <a:effectLst/>
                          <a:latin typeface="Meiryo UI" panose="020B0604030504040204" pitchFamily="50" charset="-128"/>
                          <a:ea typeface="Meiryo UI" panose="020B0604030504040204" pitchFamily="50" charset="-128"/>
                        </a:rPr>
                        <a:t>・サ高住定員数</a:t>
                      </a:r>
                      <a:endParaRPr lang="ja-JP" altLang="en-US" sz="1000" b="1" i="0" u="none" strike="noStrike" dirty="0">
                        <a:solidFill>
                          <a:srgbClr val="000000"/>
                        </a:solidFill>
                        <a:effectLst/>
                        <a:latin typeface="Meiryo UI" panose="020B0604030504040204" pitchFamily="50" charset="-128"/>
                        <a:ea typeface="Meiryo UI" panose="020B0604030504040204" pitchFamily="50" charset="-128"/>
                      </a:endParaRPr>
                    </a:p>
                  </a:txBody>
                  <a:tcPr marL="6318" marR="6318" marT="6318" marB="0" anchor="ctr"/>
                </a:tc>
                <a:tc>
                  <a:txBody>
                    <a:bodyPr/>
                    <a:lstStyle/>
                    <a:p>
                      <a:pPr algn="r" rtl="0" fontAlgn="ctr"/>
                      <a:r>
                        <a:rPr lang="en-US" altLang="ja-JP" sz="1000" u="none" strike="noStrike" dirty="0">
                          <a:effectLst/>
                          <a:latin typeface="Meiryo UI" panose="020B0604030504040204" pitchFamily="50" charset="-128"/>
                          <a:ea typeface="Meiryo UI" panose="020B0604030504040204" pitchFamily="50" charset="-128"/>
                        </a:rPr>
                        <a:t>18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6318" marR="6318" marT="6318" marB="0" anchor="ctr">
                    <a:solidFill>
                      <a:schemeClr val="bg1"/>
                    </a:solidFill>
                  </a:tcPr>
                </a:tc>
                <a:tc>
                  <a:txBody>
                    <a:bodyPr/>
                    <a:lstStyle/>
                    <a:p>
                      <a:pPr algn="r" rtl="0" fontAlgn="ctr"/>
                      <a:r>
                        <a:rPr lang="en-US" altLang="ja-JP" sz="1000" u="none" strike="noStrike" dirty="0">
                          <a:effectLst/>
                          <a:latin typeface="Meiryo UI" panose="020B0604030504040204" pitchFamily="50" charset="-128"/>
                          <a:ea typeface="Meiryo UI" panose="020B0604030504040204" pitchFamily="50" charset="-128"/>
                        </a:rPr>
                        <a:t>21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6318" marR="6318" marT="6318" marB="0" anchor="ctr">
                    <a:solidFill>
                      <a:schemeClr val="bg1"/>
                    </a:solidFill>
                  </a:tcPr>
                </a:tc>
                <a:tc>
                  <a:txBody>
                    <a:bodyPr/>
                    <a:lstStyle/>
                    <a:p>
                      <a:pPr algn="r" rtl="0" fontAlgn="ctr"/>
                      <a:r>
                        <a:rPr lang="en-US" altLang="ja-JP" sz="1000" u="none" strike="noStrike" dirty="0">
                          <a:effectLst/>
                          <a:latin typeface="Meiryo UI" panose="020B0604030504040204" pitchFamily="50" charset="-128"/>
                          <a:ea typeface="Meiryo UI" panose="020B0604030504040204" pitchFamily="50" charset="-128"/>
                        </a:rPr>
                        <a:t>23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6318" marR="6318" marT="6318" marB="0" anchor="ctr">
                    <a:solidFill>
                      <a:schemeClr val="bg1"/>
                    </a:solidFill>
                  </a:tcPr>
                </a:tc>
                <a:tc>
                  <a:txBody>
                    <a:bodyPr/>
                    <a:lstStyle/>
                    <a:p>
                      <a:pPr algn="r" rtl="0" fontAlgn="ctr"/>
                      <a:r>
                        <a:rPr lang="en-US" altLang="ja-JP" sz="1000" u="none" strike="noStrike" dirty="0">
                          <a:effectLst/>
                          <a:latin typeface="Meiryo UI" panose="020B0604030504040204" pitchFamily="50" charset="-128"/>
                          <a:ea typeface="Meiryo UI" panose="020B0604030504040204" pitchFamily="50" charset="-128"/>
                        </a:rPr>
                        <a:t>25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6318" marR="6318" marT="6318" marB="0" anchor="ctr">
                    <a:solidFill>
                      <a:schemeClr val="bg1"/>
                    </a:solidFill>
                  </a:tcPr>
                </a:tc>
                <a:tc>
                  <a:txBody>
                    <a:bodyPr/>
                    <a:lstStyle/>
                    <a:p>
                      <a:pPr algn="r" rtl="0" fontAlgn="ctr"/>
                      <a:r>
                        <a:rPr lang="en-US" altLang="ja-JP" sz="1000" u="none" strike="noStrike" dirty="0">
                          <a:effectLst/>
                          <a:latin typeface="Meiryo UI" panose="020B0604030504040204" pitchFamily="50" charset="-128"/>
                          <a:ea typeface="Meiryo UI" panose="020B0604030504040204" pitchFamily="50" charset="-128"/>
                        </a:rPr>
                        <a:t>27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6318" marR="6318" marT="6318" marB="0" anchor="ctr">
                    <a:solidFill>
                      <a:schemeClr val="bg1"/>
                    </a:solidFill>
                  </a:tcPr>
                </a:tc>
                <a:tc>
                  <a:txBody>
                    <a:bodyPr/>
                    <a:lstStyle/>
                    <a:p>
                      <a:pPr algn="r" rtl="0" fontAlgn="ctr"/>
                      <a:r>
                        <a:rPr lang="en-US" altLang="ja-JP" sz="1000" u="none" strike="noStrike" dirty="0">
                          <a:effectLst/>
                          <a:latin typeface="Meiryo UI" panose="020B0604030504040204" pitchFamily="50" charset="-128"/>
                          <a:ea typeface="Meiryo UI" panose="020B0604030504040204" pitchFamily="50" charset="-128"/>
                        </a:rPr>
                        <a:t>29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6318" marR="6318" marT="6318" marB="0" anchor="ctr">
                    <a:solidFill>
                      <a:schemeClr val="bg1"/>
                    </a:solidFill>
                  </a:tcPr>
                </a:tc>
                <a:tc>
                  <a:txBody>
                    <a:bodyPr/>
                    <a:lstStyle/>
                    <a:p>
                      <a:pPr algn="r" rtl="0" fontAlgn="ctr"/>
                      <a:r>
                        <a:rPr lang="en-US" altLang="ja-JP" sz="1000" u="none" strike="noStrike" dirty="0">
                          <a:effectLst/>
                          <a:latin typeface="Meiryo UI" panose="020B0604030504040204" pitchFamily="50" charset="-128"/>
                          <a:ea typeface="Meiryo UI" panose="020B0604030504040204" pitchFamily="50" charset="-128"/>
                        </a:rPr>
                        <a:t>31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6318" marR="6318" marT="6318" marB="0" anchor="ctr">
                    <a:solidFill>
                      <a:schemeClr val="bg1"/>
                    </a:solidFill>
                  </a:tcPr>
                </a:tc>
                <a:tc>
                  <a:txBody>
                    <a:bodyPr/>
                    <a:lstStyle/>
                    <a:p>
                      <a:pPr algn="r" rtl="0" fontAlgn="ctr"/>
                      <a:r>
                        <a:rPr lang="en-US" altLang="ja-JP" sz="1000" u="none" strike="noStrike" dirty="0">
                          <a:effectLst/>
                          <a:latin typeface="Meiryo UI" panose="020B0604030504040204" pitchFamily="50" charset="-128"/>
                          <a:ea typeface="Meiryo UI" panose="020B0604030504040204" pitchFamily="50" charset="-128"/>
                        </a:rPr>
                        <a:t>32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6318" marR="6318" marT="6318" marB="0" anchor="ctr">
                    <a:solidFill>
                      <a:schemeClr val="bg1"/>
                    </a:solidFill>
                  </a:tcPr>
                </a:tc>
                <a:tc>
                  <a:txBody>
                    <a:bodyPr/>
                    <a:lstStyle/>
                    <a:p>
                      <a:pPr algn="r" rtl="0" fontAlgn="ctr"/>
                      <a:r>
                        <a:rPr lang="en-US" altLang="ja-JP" sz="1000" u="none" strike="noStrike" dirty="0">
                          <a:effectLst/>
                          <a:latin typeface="Meiryo UI" panose="020B0604030504040204" pitchFamily="50" charset="-128"/>
                          <a:ea typeface="Meiryo UI" panose="020B0604030504040204" pitchFamily="50" charset="-128"/>
                        </a:rPr>
                        <a:t>35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6318" marR="6318" marT="6318" marB="0" anchor="ctr">
                    <a:solidFill>
                      <a:schemeClr val="bg1"/>
                    </a:solidFill>
                  </a:tcPr>
                </a:tc>
                <a:tc>
                  <a:txBody>
                    <a:bodyPr/>
                    <a:lstStyle/>
                    <a:p>
                      <a:pPr algn="r" rtl="0" fontAlgn="ctr"/>
                      <a:r>
                        <a:rPr lang="en-US" altLang="ja-JP" sz="1000" u="none" strike="noStrike" dirty="0">
                          <a:effectLst/>
                          <a:latin typeface="Meiryo UI" panose="020B0604030504040204" pitchFamily="50" charset="-128"/>
                          <a:ea typeface="Meiryo UI" panose="020B0604030504040204" pitchFamily="50" charset="-128"/>
                        </a:rPr>
                        <a:t>37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6318" marR="6318" marT="6318" marB="0" anchor="ctr">
                    <a:solidFill>
                      <a:schemeClr val="bg1"/>
                    </a:solidFill>
                  </a:tcPr>
                </a:tc>
                <a:tc>
                  <a:txBody>
                    <a:bodyPr/>
                    <a:lstStyle/>
                    <a:p>
                      <a:pPr algn="r" rtl="0"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2.0</a:t>
                      </a:r>
                    </a:p>
                  </a:txBody>
                  <a:tcPr marL="6318" marR="6318" marT="6318" marB="0" anchor="ctr">
                    <a:solidFill>
                      <a:schemeClr val="bg1"/>
                    </a:solidFill>
                  </a:tcPr>
                </a:tc>
                <a:extLst>
                  <a:ext uri="{0D108BD9-81ED-4DB2-BD59-A6C34878D82A}">
                    <a16:rowId xmlns:a16="http://schemas.microsoft.com/office/drawing/2014/main" val="3281586754"/>
                  </a:ext>
                </a:extLst>
              </a:tr>
            </a:tbl>
          </a:graphicData>
        </a:graphic>
      </p:graphicFrame>
      <p:sp>
        <p:nvSpPr>
          <p:cNvPr id="22" name="テキスト ボックス 21">
            <a:extLst>
              <a:ext uri="{FF2B5EF4-FFF2-40B4-BE49-F238E27FC236}">
                <a16:creationId xmlns:a16="http://schemas.microsoft.com/office/drawing/2014/main" id="{B34C1081-B8E9-418A-918B-1FD48DA81033}"/>
              </a:ext>
            </a:extLst>
          </p:cNvPr>
          <p:cNvSpPr txBox="1"/>
          <p:nvPr/>
        </p:nvSpPr>
        <p:spPr>
          <a:xfrm>
            <a:off x="303372" y="3603318"/>
            <a:ext cx="8414249" cy="230832"/>
          </a:xfrm>
          <a:prstGeom prst="rect">
            <a:avLst/>
          </a:prstGeom>
          <a:noFill/>
        </p:spPr>
        <p:txBody>
          <a:bodyPr wrap="square" rtlCol="0">
            <a:spAutoFit/>
          </a:bodyPr>
          <a:lstStyle/>
          <a:p>
            <a:r>
              <a:rPr kumimoji="1" lang="ja-JP" altLang="en-US" sz="900" dirty="0"/>
              <a:t>（</a:t>
            </a:r>
            <a:r>
              <a:rPr kumimoji="1" lang="en-US" altLang="ja-JP" sz="900" dirty="0"/>
              <a:t>※</a:t>
            </a:r>
            <a:r>
              <a:rPr kumimoji="1" lang="ja-JP" altLang="en-US" sz="900" dirty="0"/>
              <a:t>）１月あたり平均値。第２号被保険者の利用者を含み、認知症対応型共同生活介護及び地域密着型介護老人福祉施設利用者を除く。</a:t>
            </a:r>
            <a:endParaRPr kumimoji="1" lang="en-US" altLang="ja-JP" sz="900" dirty="0"/>
          </a:p>
        </p:txBody>
      </p:sp>
      <p:sp>
        <p:nvSpPr>
          <p:cNvPr id="23" name="テキスト ボックス 22">
            <a:extLst>
              <a:ext uri="{FF2B5EF4-FFF2-40B4-BE49-F238E27FC236}">
                <a16:creationId xmlns:a16="http://schemas.microsoft.com/office/drawing/2014/main" id="{CF3AEE64-8F9A-4666-826B-7F1879C72A18}"/>
              </a:ext>
            </a:extLst>
          </p:cNvPr>
          <p:cNvSpPr txBox="1"/>
          <p:nvPr/>
        </p:nvSpPr>
        <p:spPr>
          <a:xfrm>
            <a:off x="6730866" y="3862284"/>
            <a:ext cx="2701267" cy="507831"/>
          </a:xfrm>
          <a:prstGeom prst="rect">
            <a:avLst/>
          </a:prstGeom>
          <a:solidFill>
            <a:schemeClr val="bg1"/>
          </a:solidFill>
        </p:spPr>
        <p:txBody>
          <a:bodyPr wrap="square" rtlCol="0">
            <a:spAutoFit/>
          </a:bodyPr>
          <a:lstStyle/>
          <a:p>
            <a:r>
              <a:rPr kumimoji="1" lang="ja-JP" altLang="en-US" sz="900" dirty="0"/>
              <a:t>出典：厚生労働省「介護保険事業状況報告」</a:t>
            </a:r>
            <a:endParaRPr kumimoji="1" lang="en-US" altLang="ja-JP" sz="900" dirty="0"/>
          </a:p>
          <a:p>
            <a:r>
              <a:rPr kumimoji="1" lang="ja-JP" altLang="en-US" sz="900" dirty="0"/>
              <a:t>　　　（第１号被保険者数、居宅サービス・</a:t>
            </a:r>
            <a:endParaRPr kumimoji="1" lang="en-US" altLang="ja-JP" sz="900" dirty="0"/>
          </a:p>
          <a:p>
            <a:r>
              <a:rPr kumimoji="1" lang="ja-JP" altLang="en-US" sz="900" dirty="0"/>
              <a:t>　　　　地域密着型サービス利用者数）</a:t>
            </a:r>
          </a:p>
        </p:txBody>
      </p:sp>
      <p:sp>
        <p:nvSpPr>
          <p:cNvPr id="27" name="正方形/長方形 26">
            <a:extLst>
              <a:ext uri="{FF2B5EF4-FFF2-40B4-BE49-F238E27FC236}">
                <a16:creationId xmlns:a16="http://schemas.microsoft.com/office/drawing/2014/main" id="{D02AA422-7BB1-4BFF-84FD-0EA682CB02E4}"/>
              </a:ext>
            </a:extLst>
          </p:cNvPr>
          <p:cNvSpPr/>
          <p:nvPr/>
        </p:nvSpPr>
        <p:spPr>
          <a:xfrm>
            <a:off x="8496416" y="1981898"/>
            <a:ext cx="628153" cy="1646201"/>
          </a:xfrm>
          <a:prstGeom prst="rect">
            <a:avLst/>
          </a:prstGeom>
          <a:noFill/>
          <a:ln w="158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スライド番号プレースホルダー 1">
            <a:extLst>
              <a:ext uri="{FF2B5EF4-FFF2-40B4-BE49-F238E27FC236}">
                <a16:creationId xmlns:a16="http://schemas.microsoft.com/office/drawing/2014/main" id="{B36144E9-7BA7-4A59-A79B-D7CAAE11E49D}"/>
              </a:ext>
            </a:extLst>
          </p:cNvPr>
          <p:cNvSpPr>
            <a:spLocks noGrp="1"/>
          </p:cNvSpPr>
          <p:nvPr>
            <p:ph type="sldNum" sz="quarter" idx="12"/>
          </p:nvPr>
        </p:nvSpPr>
        <p:spPr>
          <a:xfrm>
            <a:off x="7179294" y="6382791"/>
            <a:ext cx="2187059" cy="365125"/>
          </a:xfrm>
        </p:spPr>
        <p:txBody>
          <a:bodyPr/>
          <a:lstStyle/>
          <a:p>
            <a:fld id="{66B88687-DE2A-4AF1-9134-FF3DA71A830B}" type="slidenum">
              <a:rPr kumimoji="1" lang="ja-JP" altLang="en-US" smtClean="0"/>
              <a:t>7</a:t>
            </a:fld>
            <a:endParaRPr kumimoji="1" lang="ja-JP" altLang="en-US" dirty="0"/>
          </a:p>
        </p:txBody>
      </p:sp>
      <p:pic>
        <p:nvPicPr>
          <p:cNvPr id="2" name="図 1">
            <a:extLst>
              <a:ext uri="{FF2B5EF4-FFF2-40B4-BE49-F238E27FC236}">
                <a16:creationId xmlns:a16="http://schemas.microsoft.com/office/drawing/2014/main" id="{3633C9D6-46FA-4F00-B5EA-71E950DEB16C}"/>
              </a:ext>
            </a:extLst>
          </p:cNvPr>
          <p:cNvPicPr>
            <a:picLocks noChangeAspect="1"/>
          </p:cNvPicPr>
          <p:nvPr/>
        </p:nvPicPr>
        <p:blipFill>
          <a:blip r:embed="rId3"/>
          <a:stretch>
            <a:fillRect/>
          </a:stretch>
        </p:blipFill>
        <p:spPr>
          <a:xfrm>
            <a:off x="1422618" y="3929746"/>
            <a:ext cx="5127180" cy="2743438"/>
          </a:xfrm>
          <a:prstGeom prst="rect">
            <a:avLst/>
          </a:prstGeom>
        </p:spPr>
      </p:pic>
    </p:spTree>
    <p:extLst>
      <p:ext uri="{BB962C8B-B14F-4D97-AF65-F5344CB8AC3E}">
        <p14:creationId xmlns:p14="http://schemas.microsoft.com/office/powerpoint/2010/main" val="3939410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1" y="524370"/>
            <a:ext cx="9720263" cy="434981"/>
          </a:xfrm>
          <a:prstGeom prst="rect">
            <a:avLst/>
          </a:prstGeom>
          <a:solidFill>
            <a:schemeClr val="tx2">
              <a:lumMod val="75000"/>
            </a:schemeClr>
          </a:solidFill>
          <a:ln w="381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72080" y="1986104"/>
            <a:ext cx="9492635" cy="4671697"/>
          </a:xfrm>
          <a:prstGeom prst="rect">
            <a:avLst/>
          </a:prstGeom>
          <a:solidFill>
            <a:schemeClr val="accent1">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endParaRPr kumimoji="1" lang="ja-JP" altLang="en-US" b="1" dirty="0">
              <a:solidFill>
                <a:schemeClr val="tx2">
                  <a:lumMod val="75000"/>
                </a:schemeClr>
              </a:solidFill>
            </a:endParaRPr>
          </a:p>
        </p:txBody>
      </p:sp>
      <p:sp>
        <p:nvSpPr>
          <p:cNvPr id="10" name="正方形/長方形 9"/>
          <p:cNvSpPr/>
          <p:nvPr/>
        </p:nvSpPr>
        <p:spPr>
          <a:xfrm>
            <a:off x="2217323" y="530470"/>
            <a:ext cx="5963492" cy="461665"/>
          </a:xfrm>
          <a:prstGeom prst="rect">
            <a:avLst/>
          </a:prstGeom>
        </p:spPr>
        <p:txBody>
          <a:bodyPr wrap="none">
            <a:spAutoFit/>
          </a:bodyPr>
          <a:lstStyle/>
          <a:p>
            <a:r>
              <a:rPr lang="ja-JP" altLang="en-US" sz="2400" b="1" dirty="0">
                <a:solidFill>
                  <a:schemeClr val="bg1"/>
                </a:solidFill>
                <a:latin typeface="+mn-ea"/>
              </a:rPr>
              <a:t>有料</a:t>
            </a:r>
            <a:r>
              <a:rPr lang="en-US" altLang="ja-JP" sz="2400" b="1" dirty="0">
                <a:solidFill>
                  <a:schemeClr val="bg1"/>
                </a:solidFill>
                <a:latin typeface="+mn-ea"/>
              </a:rPr>
              <a:t>H</a:t>
            </a:r>
            <a:r>
              <a:rPr lang="ja-JP" altLang="en-US" sz="2400" b="1" dirty="0">
                <a:solidFill>
                  <a:schemeClr val="bg1"/>
                </a:solidFill>
                <a:latin typeface="+mn-ea"/>
              </a:rPr>
              <a:t>・サ高住の利用者の要介護度の状況</a:t>
            </a:r>
          </a:p>
        </p:txBody>
      </p:sp>
      <p:pic>
        <p:nvPicPr>
          <p:cNvPr id="5" name="図 4">
            <a:extLst>
              <a:ext uri="{FF2B5EF4-FFF2-40B4-BE49-F238E27FC236}">
                <a16:creationId xmlns:a16="http://schemas.microsoft.com/office/drawing/2014/main" id="{901FF8D1-34C9-4124-85EB-1EB434B54729}"/>
              </a:ext>
            </a:extLst>
          </p:cNvPr>
          <p:cNvPicPr>
            <a:picLocks noChangeAspect="1"/>
          </p:cNvPicPr>
          <p:nvPr/>
        </p:nvPicPr>
        <p:blipFill>
          <a:blip r:embed="rId2"/>
          <a:stretch>
            <a:fillRect/>
          </a:stretch>
        </p:blipFill>
        <p:spPr>
          <a:xfrm>
            <a:off x="1182459" y="2089527"/>
            <a:ext cx="3609145" cy="2170364"/>
          </a:xfrm>
          <a:prstGeom prst="rect">
            <a:avLst/>
          </a:prstGeom>
        </p:spPr>
      </p:pic>
      <p:sp>
        <p:nvSpPr>
          <p:cNvPr id="8" name="正方形/長方形 7">
            <a:extLst>
              <a:ext uri="{FF2B5EF4-FFF2-40B4-BE49-F238E27FC236}">
                <a16:creationId xmlns:a16="http://schemas.microsoft.com/office/drawing/2014/main" id="{7D8BBE69-BB1F-47D1-A8F0-3D857EAD436F}"/>
              </a:ext>
            </a:extLst>
          </p:cNvPr>
          <p:cNvSpPr/>
          <p:nvPr/>
        </p:nvSpPr>
        <p:spPr>
          <a:xfrm>
            <a:off x="1239016" y="5404200"/>
            <a:ext cx="3555743" cy="92333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chemeClr val="tx1"/>
                </a:solidFill>
              </a:rPr>
              <a:t>出典：</a:t>
            </a:r>
            <a:r>
              <a:rPr kumimoji="1" lang="ja-JP" altLang="en-US" sz="1000" dirty="0">
                <a:solidFill>
                  <a:schemeClr val="tx1"/>
                </a:solidFill>
                <a:latin typeface="游ゴシック" panose="020B0400000000000000" pitchFamily="50" charset="-128"/>
                <a:ea typeface="游ゴシック" panose="020B0400000000000000" pitchFamily="50" charset="-128"/>
              </a:rPr>
              <a:t>高齢者向け住まいにおける運営形態の多様化に</a:t>
            </a:r>
            <a:endParaRPr kumimoji="1" lang="en-US" altLang="ja-JP" sz="1000" dirty="0">
              <a:solidFill>
                <a:schemeClr val="tx1"/>
              </a:solidFill>
              <a:latin typeface="游ゴシック" panose="020B0400000000000000" pitchFamily="50" charset="-128"/>
              <a:ea typeface="游ゴシック" panose="020B0400000000000000" pitchFamily="50" charset="-128"/>
            </a:endParaRPr>
          </a:p>
          <a:p>
            <a:r>
              <a:rPr kumimoji="1" lang="ja-JP" altLang="en-US" sz="1000" dirty="0">
                <a:solidFill>
                  <a:schemeClr val="tx1"/>
                </a:solidFill>
                <a:latin typeface="游ゴシック" panose="020B0400000000000000" pitchFamily="50" charset="-128"/>
                <a:ea typeface="游ゴシック" panose="020B0400000000000000" pitchFamily="50" charset="-128"/>
              </a:rPr>
              <a:t>　　　関する実態調査研究</a:t>
            </a:r>
            <a:endParaRPr kumimoji="1" lang="en-US" altLang="ja-JP" sz="1000" dirty="0">
              <a:solidFill>
                <a:schemeClr val="tx1"/>
              </a:solidFill>
              <a:latin typeface="游ゴシック" panose="020B0400000000000000" pitchFamily="50" charset="-128"/>
              <a:ea typeface="游ゴシック" panose="020B0400000000000000" pitchFamily="50" charset="-128"/>
            </a:endParaRPr>
          </a:p>
          <a:p>
            <a:r>
              <a:rPr kumimoji="1" lang="ja-JP" altLang="en-US" sz="1000" dirty="0">
                <a:solidFill>
                  <a:schemeClr val="tx1"/>
                </a:solidFill>
                <a:latin typeface="游ゴシック" panose="020B0400000000000000" pitchFamily="50" charset="-128"/>
                <a:ea typeface="游ゴシック" panose="020B0400000000000000" pitchFamily="50" charset="-128"/>
              </a:rPr>
              <a:t>　　　（</a:t>
            </a:r>
            <a:r>
              <a:rPr kumimoji="1" lang="en-US" altLang="ja-JP" sz="1000" dirty="0">
                <a:solidFill>
                  <a:schemeClr val="tx1"/>
                </a:solidFill>
                <a:latin typeface="游ゴシック" panose="020B0400000000000000" pitchFamily="50" charset="-128"/>
                <a:ea typeface="游ゴシック" panose="020B0400000000000000" pitchFamily="50" charset="-128"/>
              </a:rPr>
              <a:t>P</a:t>
            </a:r>
            <a:r>
              <a:rPr kumimoji="1" lang="ja-JP" altLang="en-US" sz="1000" dirty="0">
                <a:solidFill>
                  <a:schemeClr val="tx1"/>
                </a:solidFill>
                <a:latin typeface="游ゴシック" panose="020B0400000000000000" pitchFamily="50" charset="-128"/>
                <a:ea typeface="游ゴシック" panose="020B0400000000000000" pitchFamily="50" charset="-128"/>
              </a:rPr>
              <a:t>ｗＣコンサルティング合同会社令和５年３月）</a:t>
            </a:r>
          </a:p>
        </p:txBody>
      </p:sp>
      <p:sp>
        <p:nvSpPr>
          <p:cNvPr id="2" name="スライド番号プレースホルダー 1">
            <a:extLst>
              <a:ext uri="{FF2B5EF4-FFF2-40B4-BE49-F238E27FC236}">
                <a16:creationId xmlns:a16="http://schemas.microsoft.com/office/drawing/2014/main" id="{00870D43-10CC-49D6-AF9B-BE5605B3D65F}"/>
              </a:ext>
            </a:extLst>
          </p:cNvPr>
          <p:cNvSpPr>
            <a:spLocks noGrp="1"/>
          </p:cNvSpPr>
          <p:nvPr>
            <p:ph type="sldNum" sz="quarter" idx="12"/>
          </p:nvPr>
        </p:nvSpPr>
        <p:spPr/>
        <p:txBody>
          <a:bodyPr/>
          <a:lstStyle/>
          <a:p>
            <a:fld id="{66B88687-DE2A-4AF1-9134-FF3DA71A830B}" type="slidenum">
              <a:rPr kumimoji="1" lang="ja-JP" altLang="en-US" smtClean="0"/>
              <a:t>8</a:t>
            </a:fld>
            <a:endParaRPr kumimoji="1" lang="ja-JP" altLang="en-US"/>
          </a:p>
        </p:txBody>
      </p:sp>
      <p:pic>
        <p:nvPicPr>
          <p:cNvPr id="14" name="図 13">
            <a:extLst>
              <a:ext uri="{FF2B5EF4-FFF2-40B4-BE49-F238E27FC236}">
                <a16:creationId xmlns:a16="http://schemas.microsoft.com/office/drawing/2014/main" id="{EE511EF2-C292-44E2-8A1C-359949189284}"/>
              </a:ext>
            </a:extLst>
          </p:cNvPr>
          <p:cNvPicPr>
            <a:picLocks noChangeAspect="1"/>
          </p:cNvPicPr>
          <p:nvPr/>
        </p:nvPicPr>
        <p:blipFill>
          <a:blip r:embed="rId3"/>
          <a:stretch>
            <a:fillRect/>
          </a:stretch>
        </p:blipFill>
        <p:spPr>
          <a:xfrm>
            <a:off x="5902149" y="2056743"/>
            <a:ext cx="3584759" cy="2152075"/>
          </a:xfrm>
          <a:prstGeom prst="rect">
            <a:avLst/>
          </a:prstGeom>
        </p:spPr>
      </p:pic>
      <p:pic>
        <p:nvPicPr>
          <p:cNvPr id="15" name="図 14">
            <a:extLst>
              <a:ext uri="{FF2B5EF4-FFF2-40B4-BE49-F238E27FC236}">
                <a16:creationId xmlns:a16="http://schemas.microsoft.com/office/drawing/2014/main" id="{5346BF9F-8ADA-4B10-A33B-0AD6AD5744BD}"/>
              </a:ext>
            </a:extLst>
          </p:cNvPr>
          <p:cNvPicPr>
            <a:picLocks noChangeAspect="1"/>
          </p:cNvPicPr>
          <p:nvPr/>
        </p:nvPicPr>
        <p:blipFill>
          <a:blip r:embed="rId4"/>
          <a:stretch>
            <a:fillRect/>
          </a:stretch>
        </p:blipFill>
        <p:spPr>
          <a:xfrm>
            <a:off x="5893733" y="4299948"/>
            <a:ext cx="3601590" cy="2160000"/>
          </a:xfrm>
          <a:prstGeom prst="rect">
            <a:avLst/>
          </a:prstGeom>
        </p:spPr>
      </p:pic>
      <p:sp>
        <p:nvSpPr>
          <p:cNvPr id="16" name="テキスト ボックス 15">
            <a:extLst>
              <a:ext uri="{FF2B5EF4-FFF2-40B4-BE49-F238E27FC236}">
                <a16:creationId xmlns:a16="http://schemas.microsoft.com/office/drawing/2014/main" id="{0986DA2A-D561-491B-9BA2-C16BCF16BBCD}"/>
              </a:ext>
            </a:extLst>
          </p:cNvPr>
          <p:cNvSpPr txBox="1"/>
          <p:nvPr/>
        </p:nvSpPr>
        <p:spPr>
          <a:xfrm>
            <a:off x="172080" y="1062774"/>
            <a:ext cx="9323243" cy="923330"/>
          </a:xfrm>
          <a:prstGeom prst="rect">
            <a:avLst/>
          </a:prstGeom>
          <a:noFill/>
        </p:spPr>
        <p:txBody>
          <a:bodyPr wrap="square" rtlCol="0">
            <a:spAutoFit/>
          </a:bodyPr>
          <a:lstStyle/>
          <a:p>
            <a:r>
              <a:rPr lang="ja-JP" altLang="en-US" b="1" u="sng" kern="100" dirty="0">
                <a:latin typeface="游明朝" panose="02020400000000000000" pitchFamily="18" charset="-128"/>
                <a:ea typeface="Meiryo UI" panose="020B0604030504040204" pitchFamily="50" charset="-128"/>
                <a:cs typeface="Times New Roman" panose="02020603050405020304" pitchFamily="18" charset="0"/>
              </a:rPr>
              <a:t>・全国の有料</a:t>
            </a:r>
            <a:r>
              <a:rPr lang="en-US" altLang="ja-JP" b="1" u="sng" kern="100" dirty="0">
                <a:latin typeface="游明朝" panose="02020400000000000000" pitchFamily="18" charset="-128"/>
                <a:ea typeface="Meiryo UI" panose="020B0604030504040204" pitchFamily="50" charset="-128"/>
                <a:cs typeface="Times New Roman" panose="02020603050405020304" pitchFamily="18" charset="0"/>
              </a:rPr>
              <a:t>H</a:t>
            </a:r>
            <a:r>
              <a:rPr lang="ja-JP" altLang="en-US" b="1" u="sng" kern="100" dirty="0">
                <a:latin typeface="游明朝" panose="02020400000000000000" pitchFamily="18" charset="-128"/>
                <a:ea typeface="Meiryo UI" panose="020B0604030504040204" pitchFamily="50" charset="-128"/>
                <a:cs typeface="Times New Roman" panose="02020603050405020304" pitchFamily="18" charset="0"/>
              </a:rPr>
              <a:t>・サ高住では、要介護</a:t>
            </a:r>
            <a:r>
              <a:rPr lang="en-US" altLang="ja-JP" b="1" u="sng" kern="100" dirty="0">
                <a:latin typeface="游明朝" panose="02020400000000000000" pitchFamily="18" charset="-128"/>
                <a:ea typeface="Meiryo UI" panose="020B0604030504040204" pitchFamily="50" charset="-128"/>
                <a:cs typeface="Times New Roman" panose="02020603050405020304" pitchFamily="18" charset="0"/>
              </a:rPr>
              <a:t>3</a:t>
            </a:r>
            <a:r>
              <a:rPr lang="ja-JP" altLang="en-US" b="1" u="sng" kern="100" dirty="0">
                <a:latin typeface="游明朝" panose="02020400000000000000" pitchFamily="18" charset="-128"/>
                <a:ea typeface="Meiryo UI" panose="020B0604030504040204" pitchFamily="50" charset="-128"/>
                <a:cs typeface="Times New Roman" panose="02020603050405020304" pitchFamily="18" charset="0"/>
              </a:rPr>
              <a:t>以上が</a:t>
            </a:r>
            <a:r>
              <a:rPr lang="en-US" altLang="ja-JP" b="1" u="sng" kern="100" dirty="0">
                <a:latin typeface="游明朝" panose="02020400000000000000" pitchFamily="18" charset="-128"/>
                <a:ea typeface="Meiryo UI" panose="020B0604030504040204" pitchFamily="50" charset="-128"/>
                <a:cs typeface="Times New Roman" panose="02020603050405020304" pitchFamily="18" charset="0"/>
              </a:rPr>
              <a:t>42.5</a:t>
            </a:r>
            <a:r>
              <a:rPr lang="ja-JP" altLang="en-US" b="1" u="sng" kern="100" dirty="0">
                <a:latin typeface="游明朝" panose="02020400000000000000" pitchFamily="18" charset="-128"/>
                <a:ea typeface="Meiryo UI" panose="020B0604030504040204" pitchFamily="50" charset="-128"/>
                <a:cs typeface="Times New Roman" panose="02020603050405020304" pitchFamily="18" charset="0"/>
              </a:rPr>
              <a:t>％、自立・認定なしが</a:t>
            </a:r>
            <a:r>
              <a:rPr lang="en-US" altLang="ja-JP" b="1" u="sng" kern="100" dirty="0">
                <a:latin typeface="游明朝" panose="02020400000000000000" pitchFamily="18" charset="-128"/>
                <a:ea typeface="Meiryo UI" panose="020B0604030504040204" pitchFamily="50" charset="-128"/>
                <a:cs typeface="Times New Roman" panose="02020603050405020304" pitchFamily="18" charset="0"/>
              </a:rPr>
              <a:t>6</a:t>
            </a:r>
            <a:r>
              <a:rPr lang="ja-JP" altLang="en-US" b="1" u="sng" kern="100" dirty="0">
                <a:latin typeface="游明朝" panose="02020400000000000000" pitchFamily="18" charset="-128"/>
                <a:ea typeface="Meiryo UI" panose="020B0604030504040204" pitchFamily="50" charset="-128"/>
                <a:cs typeface="Times New Roman" panose="02020603050405020304" pitchFamily="18" charset="0"/>
              </a:rPr>
              <a:t>％</a:t>
            </a:r>
            <a:endParaRPr lang="en-US" altLang="ja-JP" b="1" u="sng" kern="100" dirty="0">
              <a:latin typeface="游明朝" panose="02020400000000000000" pitchFamily="18" charset="-128"/>
              <a:ea typeface="Meiryo UI" panose="020B0604030504040204" pitchFamily="50" charset="-128"/>
              <a:cs typeface="Times New Roman" panose="02020603050405020304" pitchFamily="18" charset="0"/>
            </a:endParaRPr>
          </a:p>
          <a:p>
            <a:r>
              <a:rPr lang="ja-JP" altLang="en-US" b="1" u="sng" kern="100" dirty="0">
                <a:latin typeface="游明朝" panose="02020400000000000000" pitchFamily="18" charset="-128"/>
                <a:ea typeface="Meiryo UI" panose="020B0604030504040204" pitchFamily="50" charset="-128"/>
                <a:cs typeface="Times New Roman" panose="02020603050405020304" pitchFamily="18" charset="0"/>
              </a:rPr>
              <a:t>・大阪府の有料</a:t>
            </a:r>
            <a:r>
              <a:rPr lang="en-US" altLang="ja-JP" b="1" u="sng" kern="100" dirty="0">
                <a:latin typeface="游明朝" panose="02020400000000000000" pitchFamily="18" charset="-128"/>
                <a:ea typeface="Meiryo UI" panose="020B0604030504040204" pitchFamily="50" charset="-128"/>
                <a:cs typeface="Times New Roman" panose="02020603050405020304" pitchFamily="18" charset="0"/>
              </a:rPr>
              <a:t>H</a:t>
            </a:r>
            <a:r>
              <a:rPr lang="ja-JP" altLang="en-US" b="1" u="sng" kern="100" dirty="0">
                <a:latin typeface="游明朝" panose="02020400000000000000" pitchFamily="18" charset="-128"/>
                <a:ea typeface="Meiryo UI" panose="020B0604030504040204" pitchFamily="50" charset="-128"/>
                <a:cs typeface="Times New Roman" panose="02020603050405020304" pitchFamily="18" charset="0"/>
              </a:rPr>
              <a:t>では、要介護</a:t>
            </a:r>
            <a:r>
              <a:rPr lang="en-US" altLang="ja-JP" b="1" u="sng" kern="100" dirty="0">
                <a:latin typeface="游明朝" panose="02020400000000000000" pitchFamily="18" charset="-128"/>
                <a:ea typeface="Meiryo UI" panose="020B0604030504040204" pitchFamily="50" charset="-128"/>
                <a:cs typeface="Times New Roman" panose="02020603050405020304" pitchFamily="18" charset="0"/>
              </a:rPr>
              <a:t>3</a:t>
            </a:r>
            <a:r>
              <a:rPr lang="ja-JP" altLang="en-US" b="1" u="sng" kern="100" dirty="0">
                <a:latin typeface="游明朝" panose="02020400000000000000" pitchFamily="18" charset="-128"/>
                <a:ea typeface="Meiryo UI" panose="020B0604030504040204" pitchFamily="50" charset="-128"/>
                <a:cs typeface="Times New Roman" panose="02020603050405020304" pitchFamily="18" charset="0"/>
              </a:rPr>
              <a:t>以上が</a:t>
            </a:r>
            <a:r>
              <a:rPr lang="en-US" altLang="ja-JP" b="1" u="sng" kern="100" dirty="0">
                <a:latin typeface="游明朝" panose="02020400000000000000" pitchFamily="18" charset="-128"/>
                <a:ea typeface="Meiryo UI" panose="020B0604030504040204" pitchFamily="50" charset="-128"/>
                <a:cs typeface="Times New Roman" panose="02020603050405020304" pitchFamily="18" charset="0"/>
              </a:rPr>
              <a:t>51</a:t>
            </a:r>
            <a:r>
              <a:rPr lang="ja-JP" altLang="en-US" b="1" u="sng" kern="100" dirty="0">
                <a:latin typeface="游明朝" panose="02020400000000000000" pitchFamily="18" charset="-128"/>
                <a:ea typeface="Meiryo UI" panose="020B0604030504040204" pitchFamily="50" charset="-128"/>
                <a:cs typeface="Times New Roman" panose="02020603050405020304" pitchFamily="18" charset="0"/>
              </a:rPr>
              <a:t>％、自立が</a:t>
            </a:r>
            <a:r>
              <a:rPr lang="en-US" altLang="ja-JP" b="1" u="sng" kern="100" dirty="0">
                <a:latin typeface="游明朝" panose="02020400000000000000" pitchFamily="18" charset="-128"/>
                <a:ea typeface="Meiryo UI" panose="020B0604030504040204" pitchFamily="50" charset="-128"/>
                <a:cs typeface="Times New Roman" panose="02020603050405020304" pitchFamily="18" charset="0"/>
              </a:rPr>
              <a:t>4</a:t>
            </a:r>
            <a:r>
              <a:rPr lang="ja-JP" altLang="en-US" b="1" u="sng" kern="100" dirty="0">
                <a:latin typeface="游明朝" panose="02020400000000000000" pitchFamily="18" charset="-128"/>
                <a:ea typeface="Meiryo UI" panose="020B0604030504040204" pitchFamily="50" charset="-128"/>
                <a:cs typeface="Times New Roman" panose="02020603050405020304" pitchFamily="18" charset="0"/>
              </a:rPr>
              <a:t>％、サ高住では要介護</a:t>
            </a:r>
            <a:r>
              <a:rPr lang="en-US" altLang="ja-JP" b="1" u="sng" kern="100" dirty="0">
                <a:latin typeface="游明朝" panose="02020400000000000000" pitchFamily="18" charset="-128"/>
                <a:ea typeface="Meiryo UI" panose="020B0604030504040204" pitchFamily="50" charset="-128"/>
                <a:cs typeface="Times New Roman" panose="02020603050405020304" pitchFamily="18" charset="0"/>
              </a:rPr>
              <a:t>3</a:t>
            </a:r>
            <a:r>
              <a:rPr lang="ja-JP" altLang="en-US" b="1" u="sng" kern="100" dirty="0">
                <a:latin typeface="游明朝" panose="02020400000000000000" pitchFamily="18" charset="-128"/>
                <a:ea typeface="Meiryo UI" panose="020B0604030504040204" pitchFamily="50" charset="-128"/>
                <a:cs typeface="Times New Roman" panose="02020603050405020304" pitchFamily="18" charset="0"/>
              </a:rPr>
              <a:t>以上が</a:t>
            </a:r>
            <a:r>
              <a:rPr lang="en-US" altLang="ja-JP" b="1" u="sng" kern="100" dirty="0">
                <a:latin typeface="游明朝" panose="02020400000000000000" pitchFamily="18" charset="-128"/>
                <a:ea typeface="Meiryo UI" panose="020B0604030504040204" pitchFamily="50" charset="-128"/>
                <a:cs typeface="Times New Roman" panose="02020603050405020304" pitchFamily="18" charset="0"/>
              </a:rPr>
              <a:t>56</a:t>
            </a:r>
            <a:r>
              <a:rPr lang="ja-JP" altLang="en-US" b="1" u="sng" kern="100" dirty="0">
                <a:latin typeface="游明朝" panose="02020400000000000000" pitchFamily="18" charset="-128"/>
                <a:ea typeface="Meiryo UI" panose="020B0604030504040204" pitchFamily="50" charset="-128"/>
                <a:cs typeface="Times New Roman" panose="02020603050405020304" pitchFamily="18" charset="0"/>
              </a:rPr>
              <a:t>％、自立が</a:t>
            </a:r>
            <a:r>
              <a:rPr lang="en-US" altLang="ja-JP" b="1" u="sng" kern="100" dirty="0">
                <a:latin typeface="游明朝" panose="02020400000000000000" pitchFamily="18" charset="-128"/>
                <a:ea typeface="Meiryo UI" panose="020B0604030504040204" pitchFamily="50" charset="-128"/>
                <a:cs typeface="Times New Roman" panose="02020603050405020304" pitchFamily="18" charset="0"/>
              </a:rPr>
              <a:t>2</a:t>
            </a:r>
            <a:r>
              <a:rPr lang="ja-JP" altLang="en-US" b="1" u="sng" kern="100" dirty="0">
                <a:latin typeface="游明朝" panose="02020400000000000000" pitchFamily="18" charset="-128"/>
                <a:ea typeface="Meiryo UI" panose="020B0604030504040204" pitchFamily="50" charset="-128"/>
                <a:cs typeface="Times New Roman" panose="02020603050405020304" pitchFamily="18" charset="0"/>
              </a:rPr>
              <a:t>％と、全国に比べて介護度の高い方の入居割合が高い。</a:t>
            </a:r>
          </a:p>
        </p:txBody>
      </p:sp>
      <p:sp>
        <p:nvSpPr>
          <p:cNvPr id="18" name="正方形/長方形 17">
            <a:extLst>
              <a:ext uri="{FF2B5EF4-FFF2-40B4-BE49-F238E27FC236}">
                <a16:creationId xmlns:a16="http://schemas.microsoft.com/office/drawing/2014/main" id="{90CFA500-6A7F-4EDB-9D8A-1A0FF75D3642}"/>
              </a:ext>
            </a:extLst>
          </p:cNvPr>
          <p:cNvSpPr/>
          <p:nvPr/>
        </p:nvSpPr>
        <p:spPr>
          <a:xfrm>
            <a:off x="4928660" y="2056743"/>
            <a:ext cx="922993" cy="30547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大阪府</a:t>
            </a:r>
          </a:p>
        </p:txBody>
      </p:sp>
      <p:sp>
        <p:nvSpPr>
          <p:cNvPr id="20" name="正方形/長方形 19">
            <a:extLst>
              <a:ext uri="{FF2B5EF4-FFF2-40B4-BE49-F238E27FC236}">
                <a16:creationId xmlns:a16="http://schemas.microsoft.com/office/drawing/2014/main" id="{56F2303F-415E-4181-84B0-F41A41C50BFB}"/>
              </a:ext>
            </a:extLst>
          </p:cNvPr>
          <p:cNvSpPr/>
          <p:nvPr/>
        </p:nvSpPr>
        <p:spPr>
          <a:xfrm>
            <a:off x="208970" y="2088973"/>
            <a:ext cx="922993" cy="30547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全　国</a:t>
            </a:r>
          </a:p>
        </p:txBody>
      </p:sp>
      <p:sp>
        <p:nvSpPr>
          <p:cNvPr id="3" name="部分円 2">
            <a:extLst>
              <a:ext uri="{FF2B5EF4-FFF2-40B4-BE49-F238E27FC236}">
                <a16:creationId xmlns:a16="http://schemas.microsoft.com/office/drawing/2014/main" id="{7516A5BB-4D34-40E1-B09E-443E68DE0B97}"/>
              </a:ext>
            </a:extLst>
          </p:cNvPr>
          <p:cNvSpPr/>
          <p:nvPr/>
        </p:nvSpPr>
        <p:spPr>
          <a:xfrm>
            <a:off x="2240183" y="2667000"/>
            <a:ext cx="1444325" cy="1407743"/>
          </a:xfrm>
          <a:prstGeom prst="pie">
            <a:avLst>
              <a:gd name="adj1" fmla="val 7097497"/>
              <a:gd name="adj2" fmla="val 16200000"/>
            </a:avLst>
          </a:prstGeom>
          <a:noFill/>
          <a:ln w="28575">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17" name="部分円 16">
            <a:extLst>
              <a:ext uri="{FF2B5EF4-FFF2-40B4-BE49-F238E27FC236}">
                <a16:creationId xmlns:a16="http://schemas.microsoft.com/office/drawing/2014/main" id="{C3D5BA95-539B-4174-82E0-602FD3094656}"/>
              </a:ext>
            </a:extLst>
          </p:cNvPr>
          <p:cNvSpPr/>
          <p:nvPr/>
        </p:nvSpPr>
        <p:spPr>
          <a:xfrm rot="9222223">
            <a:off x="2278283" y="2667000"/>
            <a:ext cx="1444325" cy="1407743"/>
          </a:xfrm>
          <a:prstGeom prst="pie">
            <a:avLst>
              <a:gd name="adj1" fmla="val 7097497"/>
              <a:gd name="adj2" fmla="val 8584696"/>
            </a:avLst>
          </a:prstGeom>
          <a:noFill/>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21" name="部分円 20">
            <a:extLst>
              <a:ext uri="{FF2B5EF4-FFF2-40B4-BE49-F238E27FC236}">
                <a16:creationId xmlns:a16="http://schemas.microsoft.com/office/drawing/2014/main" id="{B0B9ACA2-857D-408C-886C-66AC909FE5B8}"/>
              </a:ext>
            </a:extLst>
          </p:cNvPr>
          <p:cNvSpPr/>
          <p:nvPr/>
        </p:nvSpPr>
        <p:spPr>
          <a:xfrm>
            <a:off x="6949505" y="2651759"/>
            <a:ext cx="1444325" cy="1407743"/>
          </a:xfrm>
          <a:prstGeom prst="pie">
            <a:avLst>
              <a:gd name="adj1" fmla="val 4962944"/>
              <a:gd name="adj2" fmla="val 16200000"/>
            </a:avLst>
          </a:prstGeom>
          <a:noFill/>
          <a:ln w="28575">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22" name="部分円 21">
            <a:extLst>
              <a:ext uri="{FF2B5EF4-FFF2-40B4-BE49-F238E27FC236}">
                <a16:creationId xmlns:a16="http://schemas.microsoft.com/office/drawing/2014/main" id="{8BFD5867-08D7-4812-AD6A-3ACAD11F09DA}"/>
              </a:ext>
            </a:extLst>
          </p:cNvPr>
          <p:cNvSpPr/>
          <p:nvPr/>
        </p:nvSpPr>
        <p:spPr>
          <a:xfrm>
            <a:off x="6949504" y="4887959"/>
            <a:ext cx="1444325" cy="1407743"/>
          </a:xfrm>
          <a:prstGeom prst="pie">
            <a:avLst>
              <a:gd name="adj1" fmla="val 3714719"/>
              <a:gd name="adj2" fmla="val 16200000"/>
            </a:avLst>
          </a:prstGeom>
          <a:noFill/>
          <a:ln w="28575">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23" name="部分円 22">
            <a:extLst>
              <a:ext uri="{FF2B5EF4-FFF2-40B4-BE49-F238E27FC236}">
                <a16:creationId xmlns:a16="http://schemas.microsoft.com/office/drawing/2014/main" id="{E07574EC-F166-4637-931E-013F0A52A80E}"/>
              </a:ext>
            </a:extLst>
          </p:cNvPr>
          <p:cNvSpPr/>
          <p:nvPr/>
        </p:nvSpPr>
        <p:spPr>
          <a:xfrm rot="9222223">
            <a:off x="6972365" y="2667001"/>
            <a:ext cx="1444325" cy="1407743"/>
          </a:xfrm>
          <a:prstGeom prst="pie">
            <a:avLst>
              <a:gd name="adj1" fmla="val 7097497"/>
              <a:gd name="adj2" fmla="val 7840425"/>
            </a:avLst>
          </a:prstGeom>
          <a:noFill/>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24" name="部分円 23">
            <a:extLst>
              <a:ext uri="{FF2B5EF4-FFF2-40B4-BE49-F238E27FC236}">
                <a16:creationId xmlns:a16="http://schemas.microsoft.com/office/drawing/2014/main" id="{44B9319A-1459-42D2-A5B6-1975C90E58F9}"/>
              </a:ext>
            </a:extLst>
          </p:cNvPr>
          <p:cNvSpPr/>
          <p:nvPr/>
        </p:nvSpPr>
        <p:spPr>
          <a:xfrm rot="9222223">
            <a:off x="6982564" y="4819702"/>
            <a:ext cx="1444325" cy="1407743"/>
          </a:xfrm>
          <a:prstGeom prst="pie">
            <a:avLst>
              <a:gd name="adj1" fmla="val 7097497"/>
              <a:gd name="adj2" fmla="val 7573586"/>
            </a:avLst>
          </a:prstGeom>
          <a:noFill/>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25" name="吹き出し: 四角形 24">
            <a:extLst>
              <a:ext uri="{FF2B5EF4-FFF2-40B4-BE49-F238E27FC236}">
                <a16:creationId xmlns:a16="http://schemas.microsoft.com/office/drawing/2014/main" id="{D7004627-31A8-4869-A0BF-6C9DD1FE239B}"/>
              </a:ext>
            </a:extLst>
          </p:cNvPr>
          <p:cNvSpPr/>
          <p:nvPr/>
        </p:nvSpPr>
        <p:spPr>
          <a:xfrm>
            <a:off x="406605" y="3821105"/>
            <a:ext cx="861744" cy="296674"/>
          </a:xfrm>
          <a:prstGeom prst="wedgeRectCallout">
            <a:avLst>
              <a:gd name="adj1" fmla="val 143285"/>
              <a:gd name="adj2" fmla="val -13784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42.5%</a:t>
            </a:r>
          </a:p>
        </p:txBody>
      </p:sp>
      <p:sp>
        <p:nvSpPr>
          <p:cNvPr id="26" name="吹き出し: 四角形 25">
            <a:extLst>
              <a:ext uri="{FF2B5EF4-FFF2-40B4-BE49-F238E27FC236}">
                <a16:creationId xmlns:a16="http://schemas.microsoft.com/office/drawing/2014/main" id="{232BD1F2-94D3-42AD-A0DF-5714730C27CC}"/>
              </a:ext>
            </a:extLst>
          </p:cNvPr>
          <p:cNvSpPr/>
          <p:nvPr/>
        </p:nvSpPr>
        <p:spPr>
          <a:xfrm>
            <a:off x="4941936" y="3722848"/>
            <a:ext cx="861744" cy="296674"/>
          </a:xfrm>
          <a:prstGeom prst="wedgeRectCallout">
            <a:avLst>
              <a:gd name="adj1" fmla="val 169813"/>
              <a:gd name="adj2" fmla="val -10701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51%</a:t>
            </a:r>
          </a:p>
        </p:txBody>
      </p:sp>
      <p:sp>
        <p:nvSpPr>
          <p:cNvPr id="27" name="吹き出し: 四角形 26">
            <a:extLst>
              <a:ext uri="{FF2B5EF4-FFF2-40B4-BE49-F238E27FC236}">
                <a16:creationId xmlns:a16="http://schemas.microsoft.com/office/drawing/2014/main" id="{EAFB431B-7423-4401-97D5-95092D44FDAF}"/>
              </a:ext>
            </a:extLst>
          </p:cNvPr>
          <p:cNvSpPr/>
          <p:nvPr/>
        </p:nvSpPr>
        <p:spPr>
          <a:xfrm>
            <a:off x="4951541" y="5083274"/>
            <a:ext cx="861744" cy="296674"/>
          </a:xfrm>
          <a:prstGeom prst="wedgeRectCallout">
            <a:avLst>
              <a:gd name="adj1" fmla="val 166276"/>
              <a:gd name="adj2" fmla="val 1061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56%</a:t>
            </a:r>
          </a:p>
        </p:txBody>
      </p:sp>
    </p:spTree>
    <p:extLst>
      <p:ext uri="{BB962C8B-B14F-4D97-AF65-F5344CB8AC3E}">
        <p14:creationId xmlns:p14="http://schemas.microsoft.com/office/powerpoint/2010/main" val="545233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1" y="524370"/>
            <a:ext cx="9720263" cy="434981"/>
          </a:xfrm>
          <a:prstGeom prst="rect">
            <a:avLst/>
          </a:prstGeom>
          <a:solidFill>
            <a:schemeClr val="tx2">
              <a:lumMod val="75000"/>
            </a:schemeClr>
          </a:solidFill>
          <a:ln w="381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13813" y="2179320"/>
            <a:ext cx="9492635" cy="4434887"/>
          </a:xfrm>
          <a:prstGeom prst="rect">
            <a:avLst/>
          </a:prstGeom>
          <a:solidFill>
            <a:schemeClr val="accent1">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endParaRPr kumimoji="1" lang="ja-JP" altLang="en-US" b="1" dirty="0">
              <a:solidFill>
                <a:schemeClr val="tx2">
                  <a:lumMod val="75000"/>
                </a:schemeClr>
              </a:solidFill>
            </a:endParaRPr>
          </a:p>
        </p:txBody>
      </p:sp>
      <p:sp>
        <p:nvSpPr>
          <p:cNvPr id="10" name="正方形/長方形 9"/>
          <p:cNvSpPr/>
          <p:nvPr/>
        </p:nvSpPr>
        <p:spPr>
          <a:xfrm>
            <a:off x="2217323" y="530470"/>
            <a:ext cx="4732386" cy="461665"/>
          </a:xfrm>
          <a:prstGeom prst="rect">
            <a:avLst/>
          </a:prstGeom>
        </p:spPr>
        <p:txBody>
          <a:bodyPr wrap="none">
            <a:spAutoFit/>
          </a:bodyPr>
          <a:lstStyle/>
          <a:p>
            <a:r>
              <a:rPr lang="ja-JP" altLang="en-US" sz="2400" b="1" dirty="0">
                <a:solidFill>
                  <a:schemeClr val="bg1"/>
                </a:solidFill>
                <a:latin typeface="+mn-ea"/>
              </a:rPr>
              <a:t>有料</a:t>
            </a:r>
            <a:r>
              <a:rPr lang="en-US" altLang="ja-JP" sz="2400" b="1" dirty="0">
                <a:solidFill>
                  <a:schemeClr val="bg1"/>
                </a:solidFill>
                <a:latin typeface="+mn-ea"/>
              </a:rPr>
              <a:t>H</a:t>
            </a:r>
            <a:r>
              <a:rPr lang="ja-JP" altLang="en-US" sz="2400" b="1" dirty="0">
                <a:solidFill>
                  <a:schemeClr val="bg1"/>
                </a:solidFill>
                <a:latin typeface="+mn-ea"/>
              </a:rPr>
              <a:t>・サ高住の併設、隣接状況</a:t>
            </a:r>
          </a:p>
        </p:txBody>
      </p:sp>
      <p:sp>
        <p:nvSpPr>
          <p:cNvPr id="8" name="正方形/長方形 7">
            <a:extLst>
              <a:ext uri="{FF2B5EF4-FFF2-40B4-BE49-F238E27FC236}">
                <a16:creationId xmlns:a16="http://schemas.microsoft.com/office/drawing/2014/main" id="{617CF983-633F-40D3-B701-23B074E6E086}"/>
              </a:ext>
            </a:extLst>
          </p:cNvPr>
          <p:cNvSpPr/>
          <p:nvPr/>
        </p:nvSpPr>
        <p:spPr>
          <a:xfrm>
            <a:off x="6514688" y="5851947"/>
            <a:ext cx="2887553" cy="5224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a:solidFill>
                  <a:schemeClr val="tx1"/>
                </a:solidFill>
              </a:rPr>
              <a:t>出典：</a:t>
            </a:r>
            <a:r>
              <a:rPr kumimoji="1" lang="ja-JP" altLang="en-US" sz="800" dirty="0">
                <a:solidFill>
                  <a:schemeClr val="tx1"/>
                </a:solidFill>
                <a:latin typeface="游ゴシック" panose="020B0400000000000000" pitchFamily="50" charset="-128"/>
                <a:ea typeface="游ゴシック" panose="020B0400000000000000" pitchFamily="50" charset="-128"/>
              </a:rPr>
              <a:t>高齢者向け住まいにおける運営形態の多様化に</a:t>
            </a:r>
            <a:endParaRPr kumimoji="1" lang="en-US" altLang="ja-JP" sz="800" dirty="0">
              <a:solidFill>
                <a:schemeClr val="tx1"/>
              </a:solidFill>
              <a:latin typeface="游ゴシック" panose="020B0400000000000000" pitchFamily="50" charset="-128"/>
              <a:ea typeface="游ゴシック" panose="020B0400000000000000" pitchFamily="50" charset="-128"/>
            </a:endParaRPr>
          </a:p>
          <a:p>
            <a:r>
              <a:rPr kumimoji="1" lang="ja-JP" altLang="en-US" sz="800" dirty="0">
                <a:solidFill>
                  <a:schemeClr val="tx1"/>
                </a:solidFill>
                <a:latin typeface="游ゴシック" panose="020B0400000000000000" pitchFamily="50" charset="-128"/>
                <a:ea typeface="游ゴシック" panose="020B0400000000000000" pitchFamily="50" charset="-128"/>
              </a:rPr>
              <a:t>　　　関する実態調査研究</a:t>
            </a:r>
            <a:endParaRPr kumimoji="1" lang="en-US" altLang="ja-JP" sz="800" dirty="0">
              <a:solidFill>
                <a:schemeClr val="tx1"/>
              </a:solidFill>
              <a:latin typeface="游ゴシック" panose="020B0400000000000000" pitchFamily="50" charset="-128"/>
              <a:ea typeface="游ゴシック" panose="020B0400000000000000" pitchFamily="50" charset="-128"/>
            </a:endParaRPr>
          </a:p>
          <a:p>
            <a:r>
              <a:rPr kumimoji="1" lang="ja-JP" altLang="en-US" sz="800" dirty="0">
                <a:solidFill>
                  <a:schemeClr val="tx1"/>
                </a:solidFill>
                <a:latin typeface="游ゴシック" panose="020B0400000000000000" pitchFamily="50" charset="-128"/>
                <a:ea typeface="游ゴシック" panose="020B0400000000000000" pitchFamily="50" charset="-128"/>
              </a:rPr>
              <a:t>　　　（</a:t>
            </a:r>
            <a:r>
              <a:rPr kumimoji="1" lang="en-US" altLang="ja-JP" sz="800" dirty="0">
                <a:solidFill>
                  <a:schemeClr val="tx1"/>
                </a:solidFill>
                <a:latin typeface="游ゴシック" panose="020B0400000000000000" pitchFamily="50" charset="-128"/>
                <a:ea typeface="游ゴシック" panose="020B0400000000000000" pitchFamily="50" charset="-128"/>
              </a:rPr>
              <a:t>P</a:t>
            </a:r>
            <a:r>
              <a:rPr kumimoji="1" lang="ja-JP" altLang="en-US" sz="800" dirty="0">
                <a:solidFill>
                  <a:schemeClr val="tx1"/>
                </a:solidFill>
                <a:latin typeface="游ゴシック" panose="020B0400000000000000" pitchFamily="50" charset="-128"/>
                <a:ea typeface="游ゴシック" panose="020B0400000000000000" pitchFamily="50" charset="-128"/>
              </a:rPr>
              <a:t>ｗＣコンサルティング合同会社令和５年３月）</a:t>
            </a:r>
          </a:p>
        </p:txBody>
      </p:sp>
      <p:sp>
        <p:nvSpPr>
          <p:cNvPr id="3" name="スライド番号プレースホルダー 2">
            <a:extLst>
              <a:ext uri="{FF2B5EF4-FFF2-40B4-BE49-F238E27FC236}">
                <a16:creationId xmlns:a16="http://schemas.microsoft.com/office/drawing/2014/main" id="{16289167-2D15-4FBF-9E5D-F6DE49B458D2}"/>
              </a:ext>
            </a:extLst>
          </p:cNvPr>
          <p:cNvSpPr>
            <a:spLocks noGrp="1"/>
          </p:cNvSpPr>
          <p:nvPr>
            <p:ph type="sldNum" sz="quarter" idx="12"/>
          </p:nvPr>
        </p:nvSpPr>
        <p:spPr/>
        <p:txBody>
          <a:bodyPr/>
          <a:lstStyle/>
          <a:p>
            <a:fld id="{66B88687-DE2A-4AF1-9134-FF3DA71A830B}" type="slidenum">
              <a:rPr kumimoji="1" lang="ja-JP" altLang="en-US" smtClean="0"/>
              <a:t>9</a:t>
            </a:fld>
            <a:endParaRPr kumimoji="1" lang="ja-JP" altLang="en-US"/>
          </a:p>
        </p:txBody>
      </p:sp>
      <p:sp>
        <p:nvSpPr>
          <p:cNvPr id="11" name="正方形/長方形 10">
            <a:extLst>
              <a:ext uri="{FF2B5EF4-FFF2-40B4-BE49-F238E27FC236}">
                <a16:creationId xmlns:a16="http://schemas.microsoft.com/office/drawing/2014/main" id="{27A3B265-03C8-46C0-90B7-DF765C63651C}"/>
              </a:ext>
            </a:extLst>
          </p:cNvPr>
          <p:cNvSpPr/>
          <p:nvPr/>
        </p:nvSpPr>
        <p:spPr>
          <a:xfrm>
            <a:off x="312420" y="2718224"/>
            <a:ext cx="922993" cy="30547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全　国</a:t>
            </a:r>
          </a:p>
        </p:txBody>
      </p:sp>
      <p:sp>
        <p:nvSpPr>
          <p:cNvPr id="12" name="テキスト ボックス 11">
            <a:extLst>
              <a:ext uri="{FF2B5EF4-FFF2-40B4-BE49-F238E27FC236}">
                <a16:creationId xmlns:a16="http://schemas.microsoft.com/office/drawing/2014/main" id="{6EEFA86E-300B-4C71-A4C3-242922FCCDF3}"/>
              </a:ext>
            </a:extLst>
          </p:cNvPr>
          <p:cNvSpPr txBox="1"/>
          <p:nvPr/>
        </p:nvSpPr>
        <p:spPr>
          <a:xfrm>
            <a:off x="312420" y="1207873"/>
            <a:ext cx="9189720" cy="646331"/>
          </a:xfrm>
          <a:prstGeom prst="rect">
            <a:avLst/>
          </a:prstGeom>
          <a:noFill/>
        </p:spPr>
        <p:txBody>
          <a:bodyPr wrap="square" rtlCol="0">
            <a:spAutoFit/>
          </a:bodyPr>
          <a:lstStyle/>
          <a:p>
            <a:pPr algn="just"/>
            <a:r>
              <a:rPr lang="ja-JP" altLang="en-US" b="1" u="sng" kern="100" dirty="0">
                <a:latin typeface="游明朝" panose="02020400000000000000" pitchFamily="18" charset="-128"/>
                <a:ea typeface="Meiryo UI" panose="020B0604030504040204" pitchFamily="50" charset="-128"/>
                <a:cs typeface="Times New Roman" panose="02020603050405020304" pitchFamily="18" charset="0"/>
              </a:rPr>
              <a:t>・要介護度の高い利用者が多く、居宅サービス等のニーズが高い中、併設、隣接の介護事業所がある住宅型有料</a:t>
            </a:r>
            <a:r>
              <a:rPr lang="en-US" altLang="ja-JP" b="1" u="sng" kern="100" dirty="0">
                <a:latin typeface="游明朝" panose="02020400000000000000" pitchFamily="18" charset="-128"/>
                <a:ea typeface="Meiryo UI" panose="020B0604030504040204" pitchFamily="50" charset="-128"/>
                <a:cs typeface="Times New Roman" panose="02020603050405020304" pitchFamily="18" charset="0"/>
              </a:rPr>
              <a:t>H</a:t>
            </a:r>
            <a:r>
              <a:rPr lang="ja-JP" altLang="en-US" b="1" u="sng" kern="100" dirty="0">
                <a:latin typeface="游明朝" panose="02020400000000000000" pitchFamily="18" charset="-128"/>
                <a:ea typeface="Meiryo UI" panose="020B0604030504040204" pitchFamily="50" charset="-128"/>
                <a:cs typeface="Times New Roman" panose="02020603050405020304" pitchFamily="18" charset="0"/>
              </a:rPr>
              <a:t>は</a:t>
            </a:r>
            <a:r>
              <a:rPr lang="en-US" altLang="ja-JP" b="1" u="sng" kern="100" dirty="0">
                <a:latin typeface="游明朝" panose="02020400000000000000" pitchFamily="18" charset="-128"/>
                <a:ea typeface="Meiryo UI" panose="020B0604030504040204" pitchFamily="50" charset="-128"/>
                <a:cs typeface="Times New Roman" panose="02020603050405020304" pitchFamily="18" charset="0"/>
              </a:rPr>
              <a:t>79.7</a:t>
            </a:r>
            <a:r>
              <a:rPr lang="ja-JP" altLang="en-US" b="1" u="sng" kern="100" dirty="0">
                <a:latin typeface="游明朝" panose="02020400000000000000" pitchFamily="18" charset="-128"/>
                <a:ea typeface="Meiryo UI" panose="020B0604030504040204" pitchFamily="50" charset="-128"/>
                <a:cs typeface="Times New Roman" panose="02020603050405020304" pitchFamily="18" charset="0"/>
              </a:rPr>
              <a:t>％、サ高住（非特定）は</a:t>
            </a:r>
            <a:r>
              <a:rPr lang="en-US" altLang="ja-JP" b="1" u="sng" kern="100" dirty="0">
                <a:latin typeface="游明朝" panose="02020400000000000000" pitchFamily="18" charset="-128"/>
                <a:ea typeface="Meiryo UI" panose="020B0604030504040204" pitchFamily="50" charset="-128"/>
                <a:cs typeface="Times New Roman" panose="02020603050405020304" pitchFamily="18" charset="0"/>
              </a:rPr>
              <a:t>86.5</a:t>
            </a:r>
            <a:r>
              <a:rPr lang="ja-JP" altLang="en-US" b="1" u="sng" kern="100" dirty="0">
                <a:latin typeface="游明朝" panose="02020400000000000000" pitchFamily="18" charset="-128"/>
                <a:ea typeface="Meiryo UI" panose="020B0604030504040204" pitchFamily="50" charset="-128"/>
                <a:cs typeface="Times New Roman" panose="02020603050405020304" pitchFamily="18" charset="0"/>
              </a:rPr>
              <a:t>％である。</a:t>
            </a:r>
            <a:endParaRPr lang="en-US" altLang="ja-JP" b="1" u="sng" kern="100" dirty="0">
              <a:latin typeface="游明朝" panose="02020400000000000000" pitchFamily="18" charset="-128"/>
              <a:ea typeface="Meiryo UI" panose="020B0604030504040204" pitchFamily="50" charset="-128"/>
              <a:cs typeface="Times New Roman" panose="02020603050405020304" pitchFamily="18" charset="0"/>
            </a:endParaRPr>
          </a:p>
        </p:txBody>
      </p:sp>
      <p:pic>
        <p:nvPicPr>
          <p:cNvPr id="5" name="図 4">
            <a:extLst>
              <a:ext uri="{FF2B5EF4-FFF2-40B4-BE49-F238E27FC236}">
                <a16:creationId xmlns:a16="http://schemas.microsoft.com/office/drawing/2014/main" id="{07F59AAC-F00C-4B2B-8A2E-569FE9442101}"/>
              </a:ext>
            </a:extLst>
          </p:cNvPr>
          <p:cNvPicPr>
            <a:picLocks noChangeAspect="1"/>
          </p:cNvPicPr>
          <p:nvPr/>
        </p:nvPicPr>
        <p:blipFill>
          <a:blip r:embed="rId2"/>
          <a:stretch>
            <a:fillRect/>
          </a:stretch>
        </p:blipFill>
        <p:spPr>
          <a:xfrm>
            <a:off x="1682959" y="3157031"/>
            <a:ext cx="6919560" cy="2298391"/>
          </a:xfrm>
          <a:prstGeom prst="rect">
            <a:avLst/>
          </a:prstGeom>
        </p:spPr>
      </p:pic>
      <p:sp>
        <p:nvSpPr>
          <p:cNvPr id="13" name="正方形/長方形 12">
            <a:extLst>
              <a:ext uri="{FF2B5EF4-FFF2-40B4-BE49-F238E27FC236}">
                <a16:creationId xmlns:a16="http://schemas.microsoft.com/office/drawing/2014/main" id="{6890FB35-4173-4BA6-B641-68F2FB8964E4}"/>
              </a:ext>
            </a:extLst>
          </p:cNvPr>
          <p:cNvSpPr/>
          <p:nvPr/>
        </p:nvSpPr>
        <p:spPr>
          <a:xfrm>
            <a:off x="2941320" y="4444988"/>
            <a:ext cx="4069080" cy="44958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a:extLst>
              <a:ext uri="{FF2B5EF4-FFF2-40B4-BE49-F238E27FC236}">
                <a16:creationId xmlns:a16="http://schemas.microsoft.com/office/drawing/2014/main" id="{46BE7F09-0565-4B64-ADCE-3CEBE83E5F2A}"/>
              </a:ext>
            </a:extLst>
          </p:cNvPr>
          <p:cNvSpPr/>
          <p:nvPr/>
        </p:nvSpPr>
        <p:spPr>
          <a:xfrm>
            <a:off x="2941320" y="3947160"/>
            <a:ext cx="3756660" cy="4191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吹き出し: 四角形 3">
            <a:extLst>
              <a:ext uri="{FF2B5EF4-FFF2-40B4-BE49-F238E27FC236}">
                <a16:creationId xmlns:a16="http://schemas.microsoft.com/office/drawing/2014/main" id="{38CC1A46-27FF-498F-8B96-B4E6589D61E9}"/>
              </a:ext>
            </a:extLst>
          </p:cNvPr>
          <p:cNvSpPr/>
          <p:nvPr/>
        </p:nvSpPr>
        <p:spPr>
          <a:xfrm>
            <a:off x="6864936" y="2892161"/>
            <a:ext cx="861744" cy="296674"/>
          </a:xfrm>
          <a:prstGeom prst="wedgeRectCallout">
            <a:avLst>
              <a:gd name="adj1" fmla="val -74242"/>
              <a:gd name="adj2" fmla="val 2988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79.7%</a:t>
            </a:r>
          </a:p>
        </p:txBody>
      </p:sp>
    </p:spTree>
    <p:extLst>
      <p:ext uri="{BB962C8B-B14F-4D97-AF65-F5344CB8AC3E}">
        <p14:creationId xmlns:p14="http://schemas.microsoft.com/office/powerpoint/2010/main" val="222711122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2953</Words>
  <Application>Microsoft Office PowerPoint</Application>
  <PresentationFormat>ユーザー設定</PresentationFormat>
  <Paragraphs>283</Paragraphs>
  <Slides>17</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17</vt:i4>
      </vt:variant>
    </vt:vector>
  </HeadingPairs>
  <TitlesOfParts>
    <vt:vector size="27" baseType="lpstr">
      <vt:lpstr>HGSｺﾞｼｯｸM</vt:lpstr>
      <vt:lpstr>Meiryo UI</vt:lpstr>
      <vt:lpstr>ＭＳ ゴシック</vt:lpstr>
      <vt:lpstr>游ゴシック</vt:lpstr>
      <vt:lpstr>游明朝</vt:lpstr>
      <vt:lpstr>Arial</vt:lpstr>
      <vt:lpstr>Calibri</vt:lpstr>
      <vt:lpstr>Calibri Light</vt:lpstr>
      <vt:lpstr>Century</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2024-03-27T10:08:33Z</dcterms:created>
  <dcterms:modified xsi:type="dcterms:W3CDTF">2024-03-27T11:25:52Z</dcterms:modified>
</cp:coreProperties>
</file>