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8"/>
  </p:notesMasterIdLst>
  <p:sldIdLst>
    <p:sldId id="263" r:id="rId2"/>
    <p:sldId id="262" r:id="rId3"/>
    <p:sldId id="258" r:id="rId4"/>
    <p:sldId id="259" r:id="rId5"/>
    <p:sldId id="260" r:id="rId6"/>
    <p:sldId id="261" r:id="rId7"/>
  </p:sldIdLst>
  <p:sldSz cx="12801600" cy="9601200" type="A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76" autoAdjust="0"/>
    <p:restoredTop sz="94434" autoAdjust="0"/>
  </p:normalViewPr>
  <p:slideViewPr>
    <p:cSldViewPr snapToGrid="0">
      <p:cViewPr varScale="1">
        <p:scale>
          <a:sx n="50" d="100"/>
          <a:sy n="50" d="100"/>
        </p:scale>
        <p:origin x="176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8" tIns="45714" rIns="91428" bIns="45714" rtlCol="0"/>
          <a:lstStyle>
            <a:lvl1pPr algn="r">
              <a:defRPr sz="1200"/>
            </a:lvl1pPr>
          </a:lstStyle>
          <a:p>
            <a:fld id="{DC0270EE-740D-4F14-B6D1-06C17908EB1E}" type="datetimeFigureOut">
              <a:rPr kumimoji="1" lang="ja-JP" altLang="en-US" smtClean="0"/>
              <a:t>2022/10/17</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1040" y="4783140"/>
            <a:ext cx="5445125" cy="3913187"/>
          </a:xfrm>
          <a:prstGeom prst="rect">
            <a:avLst/>
          </a:prstGeom>
        </p:spPr>
        <p:txBody>
          <a:bodyPr vert="horz" lIns="91428" tIns="45714" rIns="91428"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865"/>
            <a:ext cx="2949575" cy="498475"/>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5"/>
            <a:ext cx="2949575" cy="498475"/>
          </a:xfrm>
          <a:prstGeom prst="rect">
            <a:avLst/>
          </a:prstGeom>
        </p:spPr>
        <p:txBody>
          <a:bodyPr vert="horz" lIns="91428" tIns="45714" rIns="91428" bIns="45714" rtlCol="0" anchor="b"/>
          <a:lstStyle>
            <a:lvl1pPr algn="r">
              <a:defRPr sz="1200"/>
            </a:lvl1pPr>
          </a:lstStyle>
          <a:p>
            <a:fld id="{93596233-8793-4DB2-A5B2-D92D0638EFA2}" type="slidenum">
              <a:rPr kumimoji="1" lang="ja-JP" altLang="en-US" smtClean="0"/>
              <a:t>‹#›</a:t>
            </a:fld>
            <a:endParaRPr kumimoji="1" lang="ja-JP" altLang="en-US"/>
          </a:p>
        </p:txBody>
      </p:sp>
    </p:spTree>
    <p:extLst>
      <p:ext uri="{BB962C8B-B14F-4D97-AF65-F5344CB8AC3E}">
        <p14:creationId xmlns:p14="http://schemas.microsoft.com/office/powerpoint/2010/main" val="57140168"/>
      </p:ext>
    </p:extLst>
  </p:cSld>
  <p:clrMap bg1="lt1" tx1="dk1" bg2="lt2" tx2="dk2" accent1="accent1" accent2="accent2" accent3="accent3" accent4="accent4" accent5="accent5" accent6="accent6" hlink="hlink" folHlink="folHlink"/>
  <p:notesStyle>
    <a:lvl1pPr marL="0" algn="l" defTabSz="1221913" rtl="0" eaLnBrk="1" latinLnBrk="0" hangingPunct="1">
      <a:defRPr kumimoji="1" sz="1604" kern="1200">
        <a:solidFill>
          <a:schemeClr val="tx1"/>
        </a:solidFill>
        <a:latin typeface="+mn-lt"/>
        <a:ea typeface="+mn-ea"/>
        <a:cs typeface="+mn-cs"/>
      </a:defRPr>
    </a:lvl1pPr>
    <a:lvl2pPr marL="610956" algn="l" defTabSz="1221913" rtl="0" eaLnBrk="1" latinLnBrk="0" hangingPunct="1">
      <a:defRPr kumimoji="1" sz="1604" kern="1200">
        <a:solidFill>
          <a:schemeClr val="tx1"/>
        </a:solidFill>
        <a:latin typeface="+mn-lt"/>
        <a:ea typeface="+mn-ea"/>
        <a:cs typeface="+mn-cs"/>
      </a:defRPr>
    </a:lvl2pPr>
    <a:lvl3pPr marL="1221913" algn="l" defTabSz="1221913" rtl="0" eaLnBrk="1" latinLnBrk="0" hangingPunct="1">
      <a:defRPr kumimoji="1" sz="1604" kern="1200">
        <a:solidFill>
          <a:schemeClr val="tx1"/>
        </a:solidFill>
        <a:latin typeface="+mn-lt"/>
        <a:ea typeface="+mn-ea"/>
        <a:cs typeface="+mn-cs"/>
      </a:defRPr>
    </a:lvl3pPr>
    <a:lvl4pPr marL="1832869" algn="l" defTabSz="1221913" rtl="0" eaLnBrk="1" latinLnBrk="0" hangingPunct="1">
      <a:defRPr kumimoji="1" sz="1604" kern="1200">
        <a:solidFill>
          <a:schemeClr val="tx1"/>
        </a:solidFill>
        <a:latin typeface="+mn-lt"/>
        <a:ea typeface="+mn-ea"/>
        <a:cs typeface="+mn-cs"/>
      </a:defRPr>
    </a:lvl4pPr>
    <a:lvl5pPr marL="2443825" algn="l" defTabSz="1221913" rtl="0" eaLnBrk="1" latinLnBrk="0" hangingPunct="1">
      <a:defRPr kumimoji="1" sz="1604" kern="1200">
        <a:solidFill>
          <a:schemeClr val="tx1"/>
        </a:solidFill>
        <a:latin typeface="+mn-lt"/>
        <a:ea typeface="+mn-ea"/>
        <a:cs typeface="+mn-cs"/>
      </a:defRPr>
    </a:lvl5pPr>
    <a:lvl6pPr marL="3054782" algn="l" defTabSz="1221913" rtl="0" eaLnBrk="1" latinLnBrk="0" hangingPunct="1">
      <a:defRPr kumimoji="1" sz="1604" kern="1200">
        <a:solidFill>
          <a:schemeClr val="tx1"/>
        </a:solidFill>
        <a:latin typeface="+mn-lt"/>
        <a:ea typeface="+mn-ea"/>
        <a:cs typeface="+mn-cs"/>
      </a:defRPr>
    </a:lvl6pPr>
    <a:lvl7pPr marL="3665738" algn="l" defTabSz="1221913" rtl="0" eaLnBrk="1" latinLnBrk="0" hangingPunct="1">
      <a:defRPr kumimoji="1" sz="1604" kern="1200">
        <a:solidFill>
          <a:schemeClr val="tx1"/>
        </a:solidFill>
        <a:latin typeface="+mn-lt"/>
        <a:ea typeface="+mn-ea"/>
        <a:cs typeface="+mn-cs"/>
      </a:defRPr>
    </a:lvl7pPr>
    <a:lvl8pPr marL="4276695" algn="l" defTabSz="1221913" rtl="0" eaLnBrk="1" latinLnBrk="0" hangingPunct="1">
      <a:defRPr kumimoji="1" sz="1604" kern="1200">
        <a:solidFill>
          <a:schemeClr val="tx1"/>
        </a:solidFill>
        <a:latin typeface="+mn-lt"/>
        <a:ea typeface="+mn-ea"/>
        <a:cs typeface="+mn-cs"/>
      </a:defRPr>
    </a:lvl8pPr>
    <a:lvl9pPr marL="4887651" algn="l" defTabSz="1221913" rtl="0" eaLnBrk="1" latinLnBrk="0" hangingPunct="1">
      <a:defRPr kumimoji="1" sz="16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596233-8793-4DB2-A5B2-D92D0638EFA2}" type="slidenum">
              <a:rPr kumimoji="1" lang="ja-JP" altLang="en-US" smtClean="0"/>
              <a:t>2</a:t>
            </a:fld>
            <a:endParaRPr kumimoji="1" lang="ja-JP" altLang="en-US"/>
          </a:p>
        </p:txBody>
      </p:sp>
    </p:spTree>
    <p:extLst>
      <p:ext uri="{BB962C8B-B14F-4D97-AF65-F5344CB8AC3E}">
        <p14:creationId xmlns:p14="http://schemas.microsoft.com/office/powerpoint/2010/main" val="804276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E9BE79C-B87A-4BC5-83BB-E6F7C445E3F1}" type="slidenum">
              <a:rPr kumimoji="1" lang="ja-JP" altLang="en-US" smtClean="0"/>
              <a:t>6</a:t>
            </a:fld>
            <a:endParaRPr kumimoji="1" lang="ja-JP" altLang="en-US"/>
          </a:p>
        </p:txBody>
      </p:sp>
    </p:spTree>
    <p:extLst>
      <p:ext uri="{BB962C8B-B14F-4D97-AF65-F5344CB8AC3E}">
        <p14:creationId xmlns:p14="http://schemas.microsoft.com/office/powerpoint/2010/main" val="311199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072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18434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52540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56607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3491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785520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057427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1119282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3412837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455457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D520BC-9A68-41BF-A5FA-85C4FF212A6C}" type="datetimeFigureOut">
              <a:rPr kumimoji="1" lang="ja-JP" altLang="en-US" smtClean="0"/>
              <a:t>2022/10/17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8593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7FD520BC-9A68-41BF-A5FA-85C4FF212A6C}" type="datetimeFigureOut">
              <a:rPr kumimoji="1" lang="ja-JP" altLang="en-US" smtClean="0"/>
              <a:t>2022/10/17</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80CBD016-3B5C-4FD6-B302-EDD0D6E0C88D}" type="slidenum">
              <a:rPr kumimoji="1" lang="ja-JP" altLang="en-US" smtClean="0"/>
              <a:t>‹#›</a:t>
            </a:fld>
            <a:endParaRPr kumimoji="1" lang="ja-JP" altLang="en-US"/>
          </a:p>
        </p:txBody>
      </p:sp>
    </p:spTree>
    <p:extLst>
      <p:ext uri="{BB962C8B-B14F-4D97-AF65-F5344CB8AC3E}">
        <p14:creationId xmlns:p14="http://schemas.microsoft.com/office/powerpoint/2010/main" val="20423446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025328" y="2369251"/>
            <a:ext cx="8961120" cy="2160591"/>
          </a:xfrm>
          <a:prstGeom prst="rect">
            <a:avLst/>
          </a:prstGeom>
          <a:noFill/>
        </p:spPr>
        <p:txBody>
          <a:bodyPr wrap="square" rtlCol="0">
            <a:spAutoFit/>
          </a:bodyPr>
          <a:lstStyle/>
          <a:p>
            <a:pPr algn="ctr"/>
            <a:r>
              <a:rPr kumimoji="1" lang="en-US" altLang="ja-JP" sz="4480" dirty="0">
                <a:latin typeface="Meiryo UI" panose="020B0604030504040204" pitchFamily="50" charset="-128"/>
                <a:ea typeface="Meiryo UI" panose="020B0604030504040204" pitchFamily="50" charset="-128"/>
              </a:rPr>
              <a:t>【</a:t>
            </a:r>
            <a:r>
              <a:rPr kumimoji="1" lang="ja-JP" altLang="en-US" sz="4480" dirty="0">
                <a:latin typeface="Meiryo UI" panose="020B0604030504040204" pitchFamily="50" charset="-128"/>
                <a:ea typeface="Meiryo UI" panose="020B0604030504040204" pitchFamily="50" charset="-128"/>
              </a:rPr>
              <a:t>議題２</a:t>
            </a:r>
            <a:r>
              <a:rPr kumimoji="1" lang="en-US" altLang="ja-JP" sz="4480" dirty="0">
                <a:latin typeface="Meiryo UI" panose="020B0604030504040204" pitchFamily="50" charset="-128"/>
                <a:ea typeface="Meiryo UI" panose="020B0604030504040204" pitchFamily="50" charset="-128"/>
              </a:rPr>
              <a:t>】</a:t>
            </a:r>
          </a:p>
          <a:p>
            <a:pPr algn="ctr"/>
            <a:r>
              <a:rPr kumimoji="1" lang="ja-JP" altLang="en-US" sz="4480" dirty="0">
                <a:latin typeface="Meiryo UI" panose="020B0604030504040204" pitchFamily="50" charset="-128"/>
                <a:ea typeface="Meiryo UI" panose="020B0604030504040204" pitchFamily="50" charset="-128"/>
              </a:rPr>
              <a:t>「大阪府高齢者計画</a:t>
            </a:r>
            <a:r>
              <a:rPr kumimoji="1" lang="en-US" altLang="ja-JP" sz="4480" dirty="0">
                <a:latin typeface="Meiryo UI" panose="020B0604030504040204" pitchFamily="50" charset="-128"/>
                <a:ea typeface="Meiryo UI" panose="020B0604030504040204" pitchFamily="50" charset="-128"/>
              </a:rPr>
              <a:t>2021</a:t>
            </a:r>
            <a:r>
              <a:rPr kumimoji="1" lang="ja-JP" altLang="en-US" sz="4480" dirty="0">
                <a:latin typeface="Meiryo UI" panose="020B0604030504040204" pitchFamily="50" charset="-128"/>
                <a:ea typeface="Meiryo UI" panose="020B0604030504040204" pitchFamily="50" charset="-128"/>
              </a:rPr>
              <a:t>」の</a:t>
            </a:r>
            <a:endParaRPr kumimoji="1" lang="en-US" altLang="ja-JP" sz="4480" dirty="0">
              <a:latin typeface="Meiryo UI" panose="020B0604030504040204" pitchFamily="50" charset="-128"/>
              <a:ea typeface="Meiryo UI" panose="020B0604030504040204" pitchFamily="50" charset="-128"/>
            </a:endParaRPr>
          </a:p>
          <a:p>
            <a:pPr algn="ctr"/>
            <a:r>
              <a:rPr kumimoji="1" lang="ja-JP" altLang="en-US" sz="4480" dirty="0" smtClean="0">
                <a:latin typeface="Meiryo UI" panose="020B0604030504040204" pitchFamily="50" charset="-128"/>
                <a:ea typeface="Meiryo UI" panose="020B0604030504040204" pitchFamily="50" charset="-128"/>
              </a:rPr>
              <a:t>令和４年度の</a:t>
            </a:r>
            <a:r>
              <a:rPr kumimoji="1" lang="ja-JP" altLang="en-US" sz="4480" smtClean="0">
                <a:latin typeface="Meiryo UI" panose="020B0604030504040204" pitchFamily="50" charset="-128"/>
                <a:ea typeface="Meiryo UI" panose="020B0604030504040204" pitchFamily="50" charset="-128"/>
              </a:rPr>
              <a:t>主要事業</a:t>
            </a:r>
            <a:endParaRPr kumimoji="1" lang="en-US" altLang="ja-JP" sz="448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025328" y="6515441"/>
            <a:ext cx="8961120" cy="609398"/>
          </a:xfrm>
          <a:prstGeom prst="rect">
            <a:avLst/>
          </a:prstGeom>
          <a:noFill/>
        </p:spPr>
        <p:txBody>
          <a:bodyPr wrap="square" rtlCol="0">
            <a:spAutoFit/>
          </a:bodyPr>
          <a:lstStyle/>
          <a:p>
            <a:pPr algn="ctr"/>
            <a:r>
              <a:rPr kumimoji="1" lang="ja-JP" altLang="en-US" sz="3360" dirty="0">
                <a:latin typeface="Meiryo UI" panose="020B0604030504040204" pitchFamily="50" charset="-128"/>
                <a:ea typeface="Meiryo UI" panose="020B0604030504040204" pitchFamily="50" charset="-128"/>
              </a:rPr>
              <a:t>大阪府　福祉部　高齢介護室</a:t>
            </a:r>
            <a:endParaRPr kumimoji="1" lang="en-US" altLang="ja-JP" sz="336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921240" y="9090026"/>
            <a:ext cx="2880360" cy="511175"/>
          </a:xfrm>
        </p:spPr>
        <p:txBody>
          <a:bodyPr/>
          <a:lstStyle/>
          <a:p>
            <a:fld id="{95D2A900-6487-4CD6-86C6-6380F32AA30B}" type="slidenum">
              <a:rPr kumimoji="1" lang="ja-JP" altLang="en-US" smtClean="0"/>
              <a:t>1</a:t>
            </a:fld>
            <a:endParaRPr kumimoji="1" lang="ja-JP" altLang="en-US"/>
          </a:p>
        </p:txBody>
      </p:sp>
      <p:sp>
        <p:nvSpPr>
          <p:cNvPr id="3" name="テキスト ボックス 2"/>
          <p:cNvSpPr txBox="1"/>
          <p:nvPr/>
        </p:nvSpPr>
        <p:spPr>
          <a:xfrm>
            <a:off x="9832502" y="440997"/>
            <a:ext cx="2307893" cy="480131"/>
          </a:xfrm>
          <a:prstGeom prst="rect">
            <a:avLst/>
          </a:prstGeom>
          <a:noFill/>
          <a:ln>
            <a:solidFill>
              <a:schemeClr val="tx1"/>
            </a:solidFill>
          </a:ln>
        </p:spPr>
        <p:txBody>
          <a:bodyPr wrap="square" rtlCol="0">
            <a:spAutoFit/>
          </a:bodyPr>
          <a:lstStyle/>
          <a:p>
            <a:pPr algn="ctr"/>
            <a:r>
              <a:rPr kumimoji="1" lang="ja-JP" altLang="en-US" sz="2520" b="1" dirty="0"/>
              <a:t>資料</a:t>
            </a:r>
            <a:r>
              <a:rPr kumimoji="1" lang="ja-JP" altLang="en-US" sz="2520" b="1" dirty="0" smtClean="0"/>
              <a:t>２－２</a:t>
            </a:r>
            <a:endParaRPr kumimoji="1" lang="ja-JP" altLang="en-US" sz="2520" b="1" dirty="0"/>
          </a:p>
        </p:txBody>
      </p:sp>
    </p:spTree>
    <p:extLst>
      <p:ext uri="{BB962C8B-B14F-4D97-AF65-F5344CB8AC3E}">
        <p14:creationId xmlns:p14="http://schemas.microsoft.com/office/powerpoint/2010/main" val="6037268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図 79"/>
          <p:cNvPicPr>
            <a:picLocks noChangeAspect="1"/>
          </p:cNvPicPr>
          <p:nvPr/>
        </p:nvPicPr>
        <p:blipFill>
          <a:blip r:embed="rId3"/>
          <a:stretch>
            <a:fillRect/>
          </a:stretch>
        </p:blipFill>
        <p:spPr>
          <a:xfrm>
            <a:off x="3255511" y="1954849"/>
            <a:ext cx="6143942" cy="4823314"/>
          </a:xfrm>
          <a:prstGeom prst="rect">
            <a:avLst/>
          </a:prstGeom>
        </p:spPr>
      </p:pic>
      <p:sp>
        <p:nvSpPr>
          <p:cNvPr id="82" name="正方形/長方形 81"/>
          <p:cNvSpPr/>
          <p:nvPr/>
        </p:nvSpPr>
        <p:spPr>
          <a:xfrm>
            <a:off x="3063800" y="7440044"/>
            <a:ext cx="4745490" cy="1779895"/>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endParaRPr kumimoji="1" lang="en-US" altLang="ja-JP" sz="1200" dirty="0" smtClean="0">
              <a:latin typeface="メイリオ" panose="020B0604030504040204" pitchFamily="50" charset="-128"/>
              <a:ea typeface="メイリオ" panose="020B0604030504040204" pitchFamily="50" charset="-128"/>
            </a:endParaRPr>
          </a:p>
        </p:txBody>
      </p:sp>
      <p:sp>
        <p:nvSpPr>
          <p:cNvPr id="83" name="正方形/長方形 82"/>
          <p:cNvSpPr/>
          <p:nvPr/>
        </p:nvSpPr>
        <p:spPr>
          <a:xfrm>
            <a:off x="7340977" y="7825553"/>
            <a:ext cx="3761747" cy="1555299"/>
          </a:xfrm>
          <a:prstGeom prst="rect">
            <a:avLst/>
          </a:prstGeom>
          <a:noFill/>
          <a:ln w="9525">
            <a:noFill/>
            <a:prstDash val="sysDot"/>
          </a:ln>
        </p:spPr>
        <p:style>
          <a:lnRef idx="2">
            <a:schemeClr val="accent6"/>
          </a:lnRef>
          <a:fillRef idx="1">
            <a:schemeClr val="lt1"/>
          </a:fillRef>
          <a:effectRef idx="0">
            <a:schemeClr val="accent6"/>
          </a:effectRef>
          <a:fontRef idx="minor">
            <a:schemeClr val="dk1"/>
          </a:fontRef>
        </p:style>
        <p:txBody>
          <a:bodyPr rtlCol="0" anchor="ctr"/>
          <a:lstStyle/>
          <a:p>
            <a:pPr>
              <a:lnSpc>
                <a:spcPts val="1700"/>
              </a:lnSpc>
            </a:pPr>
            <a:r>
              <a:rPr lang="ja-JP" altLang="en-US" sz="1200" b="1" dirty="0" smtClean="0">
                <a:latin typeface="Meiryo UI" panose="020B0604030504040204" pitchFamily="50" charset="-128"/>
                <a:ea typeface="Meiryo UI" panose="020B0604030504040204" pitchFamily="50" charset="-128"/>
              </a:rPr>
              <a:t>〇「大阪</a:t>
            </a:r>
            <a:r>
              <a:rPr lang="ja-JP" altLang="en-US" sz="1200" b="1" dirty="0">
                <a:latin typeface="Meiryo UI" panose="020B0604030504040204" pitchFamily="50" charset="-128"/>
                <a:ea typeface="Meiryo UI" panose="020B0604030504040204" pitchFamily="50" charset="-128"/>
              </a:rPr>
              <a:t>ええまちアカデミー」（講座）の開催</a:t>
            </a:r>
            <a:endParaRPr lang="en-US" altLang="ja-JP" sz="1200" b="1" dirty="0">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smtClean="0">
                <a:solidFill>
                  <a:prstClr val="black"/>
                </a:solidFill>
                <a:latin typeface="Meiryo UI" panose="020B0604030504040204" pitchFamily="50" charset="-128"/>
                <a:ea typeface="Meiryo UI" panose="020B0604030504040204" pitchFamily="50" charset="-128"/>
              </a:rPr>
              <a:t>　・入門編：</a:t>
            </a:r>
            <a:r>
              <a:rPr kumimoji="1" lang="ja-JP" altLang="en-US" sz="1200" dirty="0">
                <a:solidFill>
                  <a:prstClr val="black"/>
                </a:solidFill>
                <a:latin typeface="Meiryo UI" panose="020B0604030504040204" pitchFamily="50" charset="-128"/>
                <a:ea typeface="Meiryo UI" panose="020B0604030504040204" pitchFamily="50" charset="-128"/>
              </a:rPr>
              <a:t>「地域貢献に興味はあるけど、どうすれば？」</a:t>
            </a:r>
            <a:r>
              <a:rPr kumimoji="1" lang="ja-JP" altLang="en-US" sz="1200" dirty="0" smtClean="0">
                <a:solidFill>
                  <a:prstClr val="black"/>
                </a:solidFill>
                <a:latin typeface="Meiryo UI" panose="020B0604030504040204" pitchFamily="50" charset="-128"/>
                <a:ea typeface="Meiryo UI" panose="020B0604030504040204" pitchFamily="50" charset="-128"/>
              </a:rPr>
              <a:t>という</a:t>
            </a:r>
            <a:r>
              <a:rPr kumimoji="1" lang="ja-JP" altLang="en-US" sz="1200" dirty="0">
                <a:solidFill>
                  <a:prstClr val="black"/>
                </a:solidFill>
                <a:latin typeface="Meiryo UI" panose="020B0604030504040204" pitchFamily="50" charset="-128"/>
                <a:ea typeface="Meiryo UI" panose="020B0604030504040204" pitchFamily="50" charset="-128"/>
              </a:rPr>
              <a:t>方を対象に、実際の活動内容</a:t>
            </a:r>
            <a:r>
              <a:rPr kumimoji="1" lang="ja-JP" altLang="en-US" sz="1200" dirty="0" smtClean="0">
                <a:solidFill>
                  <a:prstClr val="black"/>
                </a:solidFill>
                <a:latin typeface="Meiryo UI" panose="020B0604030504040204" pitchFamily="50" charset="-128"/>
                <a:ea typeface="Meiryo UI" panose="020B0604030504040204" pitchFamily="50" charset="-128"/>
              </a:rPr>
              <a:t>や、やりがいを知って</a:t>
            </a:r>
            <a:r>
              <a:rPr kumimoji="1" lang="ja-JP" altLang="en-US" sz="1200" dirty="0">
                <a:solidFill>
                  <a:prstClr val="black"/>
                </a:solidFill>
                <a:latin typeface="Meiryo UI" panose="020B0604030504040204" pitchFamily="50" charset="-128"/>
                <a:ea typeface="Meiryo UI" panose="020B0604030504040204" pitchFamily="50" charset="-128"/>
              </a:rPr>
              <a:t>もらう入門</a:t>
            </a:r>
            <a:r>
              <a:rPr kumimoji="1" lang="ja-JP" altLang="en-US" sz="1200" dirty="0" smtClean="0">
                <a:solidFill>
                  <a:prstClr val="black"/>
                </a:solidFill>
                <a:latin typeface="Meiryo UI" panose="020B0604030504040204" pitchFamily="50" charset="-128"/>
                <a:ea typeface="Meiryo UI" panose="020B0604030504040204" pitchFamily="50" charset="-128"/>
              </a:rPr>
              <a:t>講座。</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b="1" dirty="0" smtClean="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実践編：</a:t>
            </a:r>
            <a:r>
              <a:rPr kumimoji="1" lang="ja-JP" altLang="en-US" sz="1200" dirty="0">
                <a:solidFill>
                  <a:prstClr val="black"/>
                </a:solidFill>
                <a:latin typeface="Meiryo UI" panose="020B0604030504040204" pitchFamily="50" charset="-128"/>
                <a:ea typeface="Meiryo UI" panose="020B0604030504040204" pitchFamily="50" charset="-128"/>
              </a:rPr>
              <a:t>「実際に活動を始めたい！」という方を対象に</a:t>
            </a:r>
            <a:r>
              <a:rPr kumimoji="1" lang="ja-JP" altLang="en-US" sz="1200" dirty="0" smtClean="0">
                <a:solidFill>
                  <a:prstClr val="black"/>
                </a:solidFill>
                <a:latin typeface="Meiryo UI" panose="020B0604030504040204" pitchFamily="50" charset="-128"/>
                <a:ea typeface="Meiryo UI" panose="020B0604030504040204" pitchFamily="50" charset="-128"/>
              </a:rPr>
              <a:t>、事業</a:t>
            </a:r>
            <a:r>
              <a:rPr kumimoji="1" lang="ja-JP" altLang="en-US" sz="1200" dirty="0">
                <a:solidFill>
                  <a:prstClr val="black"/>
                </a:solidFill>
                <a:latin typeface="Meiryo UI" panose="020B0604030504040204" pitchFamily="50" charset="-128"/>
                <a:ea typeface="Meiryo UI" panose="020B0604030504040204" pitchFamily="50" charset="-128"/>
              </a:rPr>
              <a:t>運営や実務上のノウハウを獲得して</a:t>
            </a:r>
            <a:r>
              <a:rPr kumimoji="1" lang="ja-JP" altLang="en-US" sz="1200" dirty="0" smtClean="0">
                <a:solidFill>
                  <a:prstClr val="black"/>
                </a:solidFill>
                <a:latin typeface="Meiryo UI" panose="020B0604030504040204" pitchFamily="50" charset="-128"/>
                <a:ea typeface="Meiryo UI" panose="020B0604030504040204" pitchFamily="50" charset="-128"/>
              </a:rPr>
              <a:t>もらうコース。</a:t>
            </a:r>
            <a:endParaRPr kumimoji="1" lang="en-US" altLang="ja-JP" sz="1200" dirty="0" smtClean="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93" name="正方形/長方形 92"/>
          <p:cNvSpPr/>
          <p:nvPr/>
        </p:nvSpPr>
        <p:spPr>
          <a:xfrm>
            <a:off x="278356" y="1918196"/>
            <a:ext cx="2520004" cy="4340303"/>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地縁</a:t>
            </a:r>
            <a:r>
              <a:rPr lang="ja-JP" altLang="en-US" sz="1200" dirty="0">
                <a:solidFill>
                  <a:schemeClr val="tx1"/>
                </a:solidFill>
                <a:latin typeface="Meiryo UI" panose="020B0604030504040204" pitchFamily="50" charset="-128"/>
                <a:ea typeface="Meiryo UI" panose="020B0604030504040204" pitchFamily="50" charset="-128"/>
              </a:rPr>
              <a:t>に頼らない</a:t>
            </a:r>
            <a:r>
              <a:rPr lang="ja-JP" altLang="en-US" sz="1200" dirty="0" smtClean="0">
                <a:solidFill>
                  <a:schemeClr val="tx1"/>
                </a:solidFill>
                <a:latin typeface="Meiryo UI" panose="020B0604030504040204" pitchFamily="50" charset="-128"/>
                <a:ea typeface="Meiryo UI" panose="020B0604030504040204" pitchFamily="50" charset="-128"/>
              </a:rPr>
              <a:t>人材や地域団体を活用し、市町村</a:t>
            </a:r>
            <a:r>
              <a:rPr lang="ja-JP" altLang="en-US" sz="1200" dirty="0">
                <a:solidFill>
                  <a:schemeClr val="tx1"/>
                </a:solidFill>
                <a:latin typeface="Meiryo UI" panose="020B0604030504040204" pitchFamily="50" charset="-128"/>
                <a:ea typeface="Meiryo UI" panose="020B0604030504040204" pitchFamily="50" charset="-128"/>
              </a:rPr>
              <a:t>の地域課題の解決にマッチする地域団体に対する支援を</a:t>
            </a:r>
            <a:r>
              <a:rPr lang="ja-JP" altLang="en-US" sz="1200" dirty="0" smtClean="0">
                <a:solidFill>
                  <a:schemeClr val="tx1"/>
                </a:solidFill>
                <a:latin typeface="Meiryo UI" panose="020B0604030504040204" pitchFamily="50" charset="-128"/>
                <a:ea typeface="Meiryo UI" panose="020B0604030504040204" pitchFamily="50" charset="-128"/>
              </a:rPr>
              <a:t>実施。</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（広域的な連携体制の整備）</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8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 ・プロボノ</a:t>
            </a:r>
            <a:r>
              <a:rPr lang="en-US" altLang="ja-JP" sz="10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メイリオ" panose="020B0604030504040204" pitchFamily="50" charset="-128"/>
                <a:ea typeface="メイリオ" panose="020B0604030504040204" pitchFamily="50" charset="-128"/>
              </a:rPr>
              <a:t>を</a:t>
            </a:r>
            <a:r>
              <a:rPr lang="ja-JP" altLang="en-US" sz="1200" dirty="0">
                <a:solidFill>
                  <a:schemeClr val="tx1"/>
                </a:solidFill>
                <a:latin typeface="メイリオ" panose="020B0604030504040204" pitchFamily="50" charset="-128"/>
                <a:ea typeface="メイリオ" panose="020B0604030504040204" pitchFamily="50" charset="-128"/>
              </a:rPr>
              <a:t>活用した</a:t>
            </a:r>
            <a:r>
              <a:rPr lang="ja-JP" altLang="en-US" sz="1200" dirty="0" smtClean="0">
                <a:solidFill>
                  <a:schemeClr val="tx1"/>
                </a:solidFill>
                <a:latin typeface="メイリオ" panose="020B0604030504040204" pitchFamily="50" charset="-128"/>
                <a:ea typeface="メイリオ" panose="020B0604030504040204" pitchFamily="50" charset="-128"/>
              </a:rPr>
              <a:t>支援。</a:t>
            </a:r>
            <a:endParaRPr lang="ja-JP" altLang="en-US" sz="12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smtClean="0">
                <a:solidFill>
                  <a:schemeClr val="tx1"/>
                </a:solidFill>
                <a:latin typeface="メイリオ" panose="020B0604030504040204" pitchFamily="50" charset="-128"/>
                <a:ea typeface="メイリオ" panose="020B0604030504040204" pitchFamily="50" charset="-128"/>
              </a:rPr>
              <a:t>　</a:t>
            </a:r>
            <a:endParaRPr lang="en-US" altLang="ja-JP" sz="1100" dirty="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endParaRPr lang="en-US" altLang="ja-JP" sz="1200" dirty="0" smtClean="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・先輩</a:t>
            </a:r>
            <a:r>
              <a:rPr lang="en-US" altLang="ja-JP" sz="1200" dirty="0" err="1" smtClean="0">
                <a:solidFill>
                  <a:schemeClr val="tx1"/>
                </a:solidFill>
                <a:latin typeface="Meiryo UI" panose="020B0604030504040204" pitchFamily="50" charset="-128"/>
                <a:ea typeface="Meiryo UI" panose="020B0604030504040204" pitchFamily="50" charset="-128"/>
              </a:rPr>
              <a:t>NPO</a:t>
            </a:r>
            <a:r>
              <a:rPr lang="ja-JP" altLang="en-US" sz="1200" dirty="0" smtClean="0">
                <a:solidFill>
                  <a:schemeClr val="tx1"/>
                </a:solidFill>
                <a:latin typeface="Meiryo UI" panose="020B0604030504040204" pitchFamily="50" charset="-128"/>
                <a:ea typeface="Meiryo UI" panose="020B0604030504040204" pitchFamily="50" charset="-128"/>
              </a:rPr>
              <a:t>団体による相談支援。</a:t>
            </a:r>
            <a:endParaRPr lang="ja-JP" altLang="en-US" sz="1200" dirty="0">
              <a:solidFill>
                <a:schemeClr val="tx1"/>
              </a:solidFill>
              <a:latin typeface="Meiryo UI" panose="020B0604030504040204" pitchFamily="50" charset="-128"/>
              <a:ea typeface="Meiryo UI" panose="020B0604030504040204" pitchFamily="50" charset="-128"/>
            </a:endParaRPr>
          </a:p>
          <a:p>
            <a:pPr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200" dirty="0" smtClean="0">
              <a:solidFill>
                <a:schemeClr val="tx1"/>
              </a:solidFill>
              <a:latin typeface="メイリオ" panose="020B0604030504040204" pitchFamily="50" charset="-128"/>
              <a:ea typeface="メイリオ" panose="020B0604030504040204" pitchFamily="50" charset="-128"/>
            </a:endParaRPr>
          </a:p>
          <a:p>
            <a:pPr marL="85725" indent="-85725"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好事例を</a:t>
            </a:r>
            <a:r>
              <a:rPr lang="ja-JP" altLang="en-US" sz="1200" dirty="0">
                <a:solidFill>
                  <a:schemeClr val="tx1"/>
                </a:solidFill>
                <a:latin typeface="Meiryo UI" panose="020B0604030504040204" pitchFamily="50" charset="-128"/>
                <a:ea typeface="Meiryo UI" panose="020B0604030504040204" pitchFamily="50" charset="-128"/>
              </a:rPr>
              <a:t>府域に展開し、新た</a:t>
            </a:r>
            <a:r>
              <a:rPr lang="ja-JP" altLang="en-US" sz="1200" dirty="0" smtClean="0">
                <a:solidFill>
                  <a:schemeClr val="tx1"/>
                </a:solidFill>
                <a:latin typeface="Meiryo UI" panose="020B0604030504040204" pitchFamily="50" charset="-128"/>
                <a:ea typeface="Meiryo UI" panose="020B0604030504040204" pitchFamily="50" charset="-128"/>
              </a:rPr>
              <a:t>な地域団体</a:t>
            </a:r>
            <a:r>
              <a:rPr lang="ja-JP" altLang="en-US" sz="1200" dirty="0">
                <a:solidFill>
                  <a:schemeClr val="tx1"/>
                </a:solidFill>
                <a:latin typeface="Meiryo UI" panose="020B0604030504040204" pitchFamily="50" charset="-128"/>
                <a:ea typeface="Meiryo UI" panose="020B0604030504040204" pitchFamily="50" charset="-128"/>
              </a:rPr>
              <a:t>の創出ができるよう、興味を</a:t>
            </a:r>
            <a:r>
              <a:rPr lang="ja-JP" altLang="en-US" sz="1200" dirty="0" smtClean="0">
                <a:solidFill>
                  <a:schemeClr val="tx1"/>
                </a:solidFill>
                <a:latin typeface="Meiryo UI" panose="020B0604030504040204" pitchFamily="50" charset="-128"/>
                <a:ea typeface="Meiryo UI" panose="020B0604030504040204" pitchFamily="50" charset="-128"/>
              </a:rPr>
              <a:t>もつ地域団体や市町村等関係者に</a:t>
            </a:r>
            <a:r>
              <a:rPr lang="ja-JP" altLang="en-US" sz="1200" dirty="0">
                <a:solidFill>
                  <a:schemeClr val="tx1"/>
                </a:solidFill>
                <a:latin typeface="Meiryo UI" panose="020B0604030504040204" pitchFamily="50" charset="-128"/>
                <a:ea typeface="Meiryo UI" panose="020B0604030504040204" pitchFamily="50" charset="-128"/>
              </a:rPr>
              <a:t>発信</a:t>
            </a:r>
            <a:r>
              <a:rPr lang="ja-JP" altLang="en-US" sz="1200" dirty="0" smtClean="0">
                <a:solidFill>
                  <a:schemeClr val="tx1"/>
                </a:solidFill>
                <a:latin typeface="Meiryo UI" panose="020B0604030504040204" pitchFamily="50" charset="-128"/>
                <a:ea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104" name="角丸四角形 103"/>
          <p:cNvSpPr/>
          <p:nvPr/>
        </p:nvSpPr>
        <p:spPr>
          <a:xfrm>
            <a:off x="3224080" y="7335325"/>
            <a:ext cx="9058129" cy="204552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09" name="フローチャート: 組合せ 108"/>
          <p:cNvSpPr/>
          <p:nvPr/>
        </p:nvSpPr>
        <p:spPr>
          <a:xfrm rot="5400000">
            <a:off x="8444601" y="4445549"/>
            <a:ext cx="1766610" cy="212110"/>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角丸四角形 109"/>
          <p:cNvSpPr/>
          <p:nvPr/>
        </p:nvSpPr>
        <p:spPr>
          <a:xfrm>
            <a:off x="9452658" y="1780843"/>
            <a:ext cx="3193715" cy="30188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a:r>
              <a:rPr kumimoji="1" lang="ja-JP" altLang="en-US" sz="1200" dirty="0" smtClean="0">
                <a:solidFill>
                  <a:prstClr val="black"/>
                </a:solidFill>
                <a:latin typeface="Meiryo UI" panose="020B0604030504040204" pitchFamily="50" charset="-128"/>
                <a:ea typeface="Meiryo UI" panose="020B0604030504040204" pitchFamily="50" charset="-128"/>
              </a:rPr>
              <a:t>〇高齢者</a:t>
            </a:r>
            <a:r>
              <a:rPr kumimoji="1" lang="ja-JP" altLang="en-US" sz="1200" dirty="0">
                <a:solidFill>
                  <a:prstClr val="black"/>
                </a:solidFill>
                <a:latin typeface="Meiryo UI" panose="020B0604030504040204" pitchFamily="50" charset="-128"/>
                <a:ea typeface="Meiryo UI" panose="020B0604030504040204" pitchFamily="50" charset="-128"/>
              </a:rPr>
              <a:t>の生活機能を向上させる「短期集中予防サービス」の効果的</a:t>
            </a:r>
            <a:r>
              <a:rPr kumimoji="1" lang="ja-JP" altLang="en-US" sz="1200" dirty="0" smtClean="0">
                <a:solidFill>
                  <a:prstClr val="black"/>
                </a:solidFill>
                <a:latin typeface="Meiryo UI" panose="020B0604030504040204" pitchFamily="50" charset="-128"/>
                <a:ea typeface="Meiryo UI" panose="020B0604030504040204" pitchFamily="50" charset="-128"/>
              </a:rPr>
              <a:t>実施等、介護</a:t>
            </a:r>
            <a:r>
              <a:rPr kumimoji="1" lang="ja-JP" altLang="en-US" sz="1200" dirty="0">
                <a:solidFill>
                  <a:prstClr val="black"/>
                </a:solidFill>
                <a:latin typeface="Meiryo UI" panose="020B0604030504040204" pitchFamily="50" charset="-128"/>
                <a:ea typeface="Meiryo UI" panose="020B0604030504040204" pitchFamily="50" charset="-128"/>
              </a:rPr>
              <a:t>予防ケアマネジメントの</a:t>
            </a:r>
            <a:r>
              <a:rPr kumimoji="1" lang="ja-JP" altLang="en-US" sz="1200" dirty="0" smtClean="0">
                <a:solidFill>
                  <a:prstClr val="black"/>
                </a:solidFill>
                <a:latin typeface="Meiryo UI" panose="020B0604030504040204" pitchFamily="50" charset="-128"/>
                <a:ea typeface="Meiryo UI" panose="020B0604030504040204" pitchFamily="50" charset="-128"/>
              </a:rPr>
              <a:t>推進。</a:t>
            </a:r>
            <a:endParaRPr kumimoji="1" lang="en-US" altLang="ja-JP" sz="1200" dirty="0">
              <a:solidFill>
                <a:prstClr val="black"/>
              </a:solidFill>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・作業療法士や理学療法士等の大阪府</a:t>
            </a:r>
            <a:endParaRPr lang="en-US" altLang="ja-JP" sz="1200" dirty="0" smtClean="0">
              <a:latin typeface="Meiryo UI" panose="020B0604030504040204" pitchFamily="50" charset="-128"/>
              <a:ea typeface="Meiryo UI" panose="020B0604030504040204" pitchFamily="50" charset="-128"/>
            </a:endParaRPr>
          </a:p>
          <a:p>
            <a:r>
              <a:rPr lang="en-US" altLang="ja-JP" sz="1200" dirty="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アドバイザーの市町村への派遣。</a:t>
            </a:r>
            <a:endParaRPr lang="en-US" altLang="ja-JP" sz="1200" dirty="0" smtClean="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・短期集中予防サービスを支援する専門職</a:t>
            </a:r>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（リハビリ専門職、管理栄養士、歯科衛生</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士等）への研修。</a:t>
            </a:r>
            <a:endParaRPr kumimoji="1" lang="en-US" altLang="ja-JP" sz="1200" dirty="0" smtClean="0">
              <a:latin typeface="Meiryo UI" panose="020B0604030504040204" pitchFamily="50" charset="-128"/>
              <a:ea typeface="Meiryo UI" panose="020B0604030504040204" pitchFamily="50" charset="-128"/>
            </a:endParaRPr>
          </a:p>
          <a:p>
            <a:endParaRPr kumimoji="1" lang="en-US" altLang="ja-JP" sz="1200" dirty="0" smtClean="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・要支援者の生活課題をアセスメントし、</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適切な介護サービスの提案を行う、訪問</a:t>
            </a:r>
            <a:endParaRPr kumimoji="1" lang="en-US" altLang="ja-JP" sz="1200" dirty="0" smtClean="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a:t>
            </a:r>
            <a:r>
              <a:rPr kumimoji="1" lang="en-US" altLang="ja-JP" sz="1200" dirty="0" smtClean="0">
                <a:latin typeface="Meiryo UI" panose="020B0604030504040204" pitchFamily="50" charset="-128"/>
                <a:ea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rPr>
              <a:t>指導者の派遣。</a:t>
            </a:r>
            <a:endParaRPr kumimoji="1" lang="ja-JP" altLang="en-US" sz="1200" dirty="0">
              <a:latin typeface="Meiryo UI" panose="020B0604030504040204" pitchFamily="50" charset="-128"/>
              <a:ea typeface="Meiryo UI" panose="020B0604030504040204" pitchFamily="50" charset="-128"/>
            </a:endParaRPr>
          </a:p>
        </p:txBody>
      </p:sp>
      <p:sp>
        <p:nvSpPr>
          <p:cNvPr id="181" name="フローチャート: 組合せ 180"/>
          <p:cNvSpPr/>
          <p:nvPr/>
        </p:nvSpPr>
        <p:spPr>
          <a:xfrm rot="10800000">
            <a:off x="6180781" y="6833183"/>
            <a:ext cx="1953131" cy="154597"/>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4" name="角丸四角形 193"/>
          <p:cNvSpPr/>
          <p:nvPr/>
        </p:nvSpPr>
        <p:spPr>
          <a:xfrm>
            <a:off x="185629" y="1799968"/>
            <a:ext cx="2809284" cy="452577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196" name="角丸四角形 195"/>
          <p:cNvSpPr/>
          <p:nvPr/>
        </p:nvSpPr>
        <p:spPr>
          <a:xfrm>
            <a:off x="3302689" y="7685205"/>
            <a:ext cx="4035122" cy="1507425"/>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197" name="角丸四角形 196"/>
          <p:cNvSpPr/>
          <p:nvPr/>
        </p:nvSpPr>
        <p:spPr>
          <a:xfrm>
            <a:off x="7378700" y="7667446"/>
            <a:ext cx="3781473" cy="1525184"/>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3243247" y="1542769"/>
            <a:ext cx="5900847" cy="52591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2" name="フローチャート: 組合せ 31"/>
          <p:cNvSpPr/>
          <p:nvPr/>
        </p:nvSpPr>
        <p:spPr>
          <a:xfrm rot="16200000">
            <a:off x="2253038" y="4337517"/>
            <a:ext cx="1766613" cy="175469"/>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567521" y="3668299"/>
            <a:ext cx="2124441" cy="622928"/>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プロボノとは、社会人のスキルを</a:t>
            </a:r>
            <a:endParaRPr kumimoji="1" lang="en-US" altLang="ja-JP" sz="1100" dirty="0" smtClean="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活かして活躍するボランティアで、</a:t>
            </a:r>
            <a:endParaRPr kumimoji="1" lang="en-US" altLang="ja-JP" sz="1100" dirty="0" smtClean="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　</a:t>
            </a:r>
            <a:r>
              <a:rPr kumimoji="1" lang="ja-JP" altLang="en-US" sz="1100" dirty="0" smtClean="0">
                <a:latin typeface="Meiryo UI" panose="020B0604030504040204" pitchFamily="50" charset="-128"/>
                <a:ea typeface="Meiryo UI" panose="020B0604030504040204" pitchFamily="50" charset="-128"/>
              </a:rPr>
              <a:t>　関西で約</a:t>
            </a:r>
            <a:r>
              <a:rPr kumimoji="1" lang="en-US" altLang="ja-JP" sz="1100" dirty="0" smtClean="0">
                <a:latin typeface="Meiryo UI" panose="020B0604030504040204" pitchFamily="50" charset="-128"/>
                <a:ea typeface="Meiryo UI" panose="020B0604030504040204" pitchFamily="50" charset="-128"/>
              </a:rPr>
              <a:t>1,300</a:t>
            </a:r>
            <a:r>
              <a:rPr kumimoji="1" lang="ja-JP" altLang="en-US" sz="1100" dirty="0" smtClean="0">
                <a:latin typeface="Meiryo UI" panose="020B0604030504040204" pitchFamily="50" charset="-128"/>
                <a:ea typeface="Meiryo UI" panose="020B0604030504040204" pitchFamily="50" charset="-128"/>
              </a:rPr>
              <a:t>人登録</a:t>
            </a:r>
            <a:endParaRPr kumimoji="1" lang="ja-JP" altLang="en-US" sz="1100" dirty="0">
              <a:latin typeface="Meiryo UI" panose="020B0604030504040204" pitchFamily="50" charset="-128"/>
              <a:ea typeface="Meiryo UI" panose="020B0604030504040204" pitchFamily="50" charset="-128"/>
            </a:endParaRPr>
          </a:p>
        </p:txBody>
      </p:sp>
      <p:sp>
        <p:nvSpPr>
          <p:cNvPr id="35" name="角丸四角形 34"/>
          <p:cNvSpPr/>
          <p:nvPr/>
        </p:nvSpPr>
        <p:spPr>
          <a:xfrm>
            <a:off x="3576323" y="7456752"/>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市町村体制整備支援</a:t>
            </a:r>
          </a:p>
        </p:txBody>
      </p:sp>
      <p:sp>
        <p:nvSpPr>
          <p:cNvPr id="36" name="角丸四角形 35"/>
          <p:cNvSpPr/>
          <p:nvPr/>
        </p:nvSpPr>
        <p:spPr>
          <a:xfrm>
            <a:off x="7508635" y="7449314"/>
            <a:ext cx="2430977"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新たな</a:t>
            </a:r>
            <a:r>
              <a:rPr kumimoji="1" lang="ja-JP" altLang="en-US" sz="1200" b="1" dirty="0" smtClean="0">
                <a:solidFill>
                  <a:schemeClr val="bg1"/>
                </a:solidFill>
              </a:rPr>
              <a:t>地域活動の担い手</a:t>
            </a:r>
            <a:r>
              <a:rPr kumimoji="1" lang="ja-JP" altLang="en-US" sz="1200" b="1" dirty="0">
                <a:solidFill>
                  <a:schemeClr val="bg1"/>
                </a:solidFill>
              </a:rPr>
              <a:t>創出</a:t>
            </a:r>
          </a:p>
        </p:txBody>
      </p:sp>
      <p:sp>
        <p:nvSpPr>
          <p:cNvPr id="41" name="角丸四角形 40"/>
          <p:cNvSpPr/>
          <p:nvPr/>
        </p:nvSpPr>
        <p:spPr>
          <a:xfrm>
            <a:off x="11218555" y="7691741"/>
            <a:ext cx="1027422" cy="1488576"/>
          </a:xfrm>
          <a:prstGeom prst="roundRect">
            <a:avLst/>
          </a:prstGeom>
          <a:noFill/>
          <a:ln>
            <a:prstDash val="sysDash"/>
          </a:ln>
        </p:spPr>
        <p:style>
          <a:lnRef idx="2">
            <a:schemeClr val="dk1"/>
          </a:lnRef>
          <a:fillRef idx="1">
            <a:schemeClr val="lt1"/>
          </a:fillRef>
          <a:effectRef idx="0">
            <a:schemeClr val="dk1"/>
          </a:effectRef>
          <a:fontRef idx="minor">
            <a:schemeClr val="dk1"/>
          </a:fontRef>
        </p:style>
        <p:txBody>
          <a:bodyPr rtlCol="0" anchor="ctr"/>
          <a:lstStyle/>
          <a:p>
            <a:endParaRPr lang="en-US" altLang="ja-JP" sz="1200" dirty="0">
              <a:latin typeface="メイリオ" panose="020B0604030504040204" pitchFamily="50" charset="-128"/>
              <a:ea typeface="メイリオ" panose="020B0604030504040204" pitchFamily="50" charset="-128"/>
            </a:endParaRPr>
          </a:p>
        </p:txBody>
      </p:sp>
      <p:sp>
        <p:nvSpPr>
          <p:cNvPr id="42" name="角丸四角形 41"/>
          <p:cNvSpPr/>
          <p:nvPr/>
        </p:nvSpPr>
        <p:spPr>
          <a:xfrm>
            <a:off x="11342137" y="7449314"/>
            <a:ext cx="903840" cy="30311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bg1"/>
                </a:solidFill>
              </a:rPr>
              <a:t>情報発信</a:t>
            </a:r>
            <a:endParaRPr kumimoji="1" lang="ja-JP" altLang="en-US" sz="1200" b="1" dirty="0">
              <a:solidFill>
                <a:schemeClr val="bg1"/>
              </a:solidFill>
            </a:endParaRPr>
          </a:p>
        </p:txBody>
      </p:sp>
      <p:sp>
        <p:nvSpPr>
          <p:cNvPr id="7" name="テキスト ボックス 6"/>
          <p:cNvSpPr txBox="1"/>
          <p:nvPr/>
        </p:nvSpPr>
        <p:spPr>
          <a:xfrm>
            <a:off x="11314948" y="7779934"/>
            <a:ext cx="978400" cy="1400383"/>
          </a:xfrm>
          <a:prstGeom prst="rect">
            <a:avLst/>
          </a:prstGeom>
          <a:noFill/>
        </p:spPr>
        <p:txBody>
          <a:bodyPr wrap="square" rtlCol="0">
            <a:spAutoFit/>
          </a:bodyPr>
          <a:lstStyle/>
          <a:p>
            <a:pPr>
              <a:lnSpc>
                <a:spcPts val="1700"/>
              </a:lnSpc>
            </a:pPr>
            <a:r>
              <a:rPr kumimoji="1" lang="ja-JP" altLang="en-US" sz="1200" dirty="0" smtClean="0">
                <a:latin typeface="Meiryo UI" panose="020B0604030504040204" pitchFamily="50" charset="-128"/>
                <a:ea typeface="Meiryo UI" panose="020B0604030504040204" pitchFamily="50" charset="-128"/>
              </a:rPr>
              <a:t>府内市町</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村の取組</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状況を発</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信するウェ</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ブサイトの</a:t>
            </a:r>
            <a:endParaRPr kumimoji="1" lang="en-US" altLang="ja-JP" sz="1200" dirty="0" smtClean="0">
              <a:latin typeface="Meiryo UI" panose="020B0604030504040204" pitchFamily="50" charset="-128"/>
              <a:ea typeface="Meiryo UI" panose="020B0604030504040204" pitchFamily="50" charset="-128"/>
            </a:endParaRPr>
          </a:p>
          <a:p>
            <a:pPr>
              <a:lnSpc>
                <a:spcPts val="1700"/>
              </a:lnSpc>
            </a:pPr>
            <a:r>
              <a:rPr kumimoji="1" lang="ja-JP" altLang="en-US" sz="1200" dirty="0" smtClean="0">
                <a:latin typeface="Meiryo UI" panose="020B0604030504040204" pitchFamily="50" charset="-128"/>
                <a:ea typeface="Meiryo UI" panose="020B0604030504040204" pitchFamily="50" charset="-128"/>
              </a:rPr>
              <a:t>運営。</a:t>
            </a:r>
            <a:endParaRPr kumimoji="1"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3291550" y="7792247"/>
            <a:ext cx="4144598" cy="1400383"/>
          </a:xfrm>
          <a:prstGeom prst="rect">
            <a:avLst/>
          </a:prstGeom>
        </p:spPr>
        <p:txBody>
          <a:bodyPr wrap="square">
            <a:spAutoFit/>
          </a:bodyPr>
          <a:lstStyle/>
          <a:p>
            <a:pPr lvl="0" defTabSz="903029">
              <a:lnSpc>
                <a:spcPts val="1700"/>
              </a:lnSpc>
            </a:pPr>
            <a:r>
              <a:rPr kumimoji="1" lang="ja-JP" altLang="en-US" sz="1200" dirty="0" smtClean="0">
                <a:solidFill>
                  <a:prstClr val="black"/>
                </a:solidFill>
                <a:latin typeface="Meiryo UI" panose="020B0604030504040204" pitchFamily="50" charset="-128"/>
                <a:ea typeface="Meiryo UI" panose="020B0604030504040204" pitchFamily="50" charset="-128"/>
              </a:rPr>
              <a:t>〇</a:t>
            </a:r>
            <a:r>
              <a:rPr kumimoji="1" lang="ja-JP" altLang="en-US" sz="1200" b="1" dirty="0" smtClean="0">
                <a:solidFill>
                  <a:prstClr val="black"/>
                </a:solidFill>
                <a:latin typeface="Meiryo UI" panose="020B0604030504040204" pitchFamily="50" charset="-128"/>
                <a:ea typeface="Meiryo UI" panose="020B0604030504040204" pitchFamily="50" charset="-128"/>
              </a:rPr>
              <a:t>人材</a:t>
            </a:r>
            <a:r>
              <a:rPr kumimoji="1" lang="ja-JP" altLang="en-US" sz="1200" b="1" dirty="0">
                <a:solidFill>
                  <a:prstClr val="black"/>
                </a:solidFill>
                <a:latin typeface="Meiryo UI" panose="020B0604030504040204" pitchFamily="50" charset="-128"/>
                <a:ea typeface="Meiryo UI" panose="020B0604030504040204" pitchFamily="50" charset="-128"/>
              </a:rPr>
              <a:t>マッチングを行う情報基盤の整備等</a:t>
            </a:r>
            <a:endParaRPr kumimoji="1" lang="en-US" altLang="ja-JP" sz="1200" b="1" dirty="0">
              <a:solidFill>
                <a:prstClr val="black"/>
              </a:solidFill>
              <a:latin typeface="Meiryo UI" panose="020B0604030504040204" pitchFamily="50" charset="-128"/>
              <a:ea typeface="Meiryo UI" panose="020B0604030504040204" pitchFamily="50" charset="-128"/>
            </a:endParaRPr>
          </a:p>
          <a:p>
            <a:pPr marL="180975" lvl="0" indent="-180975"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・自分のスキルを地域貢献に役立てたい人材と、これまでの活動を</a:t>
            </a:r>
            <a:r>
              <a:rPr kumimoji="1" lang="ja-JP" altLang="en-US" sz="1200" dirty="0" smtClean="0">
                <a:solidFill>
                  <a:prstClr val="black"/>
                </a:solidFill>
                <a:latin typeface="Meiryo UI" panose="020B0604030504040204" pitchFamily="50" charset="-128"/>
                <a:ea typeface="Meiryo UI" panose="020B0604030504040204" pitchFamily="50" charset="-128"/>
              </a:rPr>
              <a:t>さらに充実</a:t>
            </a:r>
            <a:r>
              <a:rPr kumimoji="1" lang="ja-JP" altLang="en-US" sz="1200" dirty="0">
                <a:solidFill>
                  <a:prstClr val="black"/>
                </a:solidFill>
                <a:latin typeface="Meiryo UI" panose="020B0604030504040204" pitchFamily="50" charset="-128"/>
                <a:ea typeface="Meiryo UI" panose="020B0604030504040204" pitchFamily="50" charset="-128"/>
              </a:rPr>
              <a:t>させたい団体とのマッチングを行う情報基盤（プラットフォーム）</a:t>
            </a:r>
            <a:r>
              <a:rPr kumimoji="1" lang="ja-JP" altLang="en-US" sz="1200" dirty="0" smtClean="0">
                <a:solidFill>
                  <a:prstClr val="black"/>
                </a:solidFill>
                <a:latin typeface="Meiryo UI" panose="020B0604030504040204" pitchFamily="50" charset="-128"/>
                <a:ea typeface="Meiryo UI" panose="020B0604030504040204" pitchFamily="50" charset="-128"/>
              </a:rPr>
              <a:t>を府</a:t>
            </a:r>
            <a:r>
              <a:rPr kumimoji="1" lang="ja-JP" altLang="en-US" sz="1200" dirty="0">
                <a:solidFill>
                  <a:prstClr val="black"/>
                </a:solidFill>
                <a:latin typeface="Meiryo UI" panose="020B0604030504040204" pitchFamily="50" charset="-128"/>
                <a:ea typeface="Meiryo UI" panose="020B0604030504040204" pitchFamily="50" charset="-128"/>
              </a:rPr>
              <a:t>が整備し、市町村が</a:t>
            </a:r>
            <a:r>
              <a:rPr kumimoji="1" lang="ja-JP" altLang="en-US" sz="1200" dirty="0" smtClean="0">
                <a:solidFill>
                  <a:prstClr val="black"/>
                </a:solidFill>
                <a:latin typeface="Meiryo UI" panose="020B0604030504040204" pitchFamily="50" charset="-128"/>
                <a:ea typeface="Meiryo UI" panose="020B0604030504040204" pitchFamily="50" charset="-128"/>
              </a:rPr>
              <a:t>活用。</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地域団体が抱える課題解決のためのワークショップ等</a:t>
            </a:r>
            <a:r>
              <a:rPr kumimoji="1" lang="ja-JP" altLang="en-US" sz="1200" dirty="0" smtClean="0">
                <a:solidFill>
                  <a:prstClr val="black"/>
                </a:solidFill>
                <a:latin typeface="Meiryo UI" panose="020B0604030504040204" pitchFamily="50" charset="-128"/>
                <a:ea typeface="Meiryo UI" panose="020B0604030504040204" pitchFamily="50" charset="-128"/>
              </a:rPr>
              <a:t>の開催。</a:t>
            </a:r>
            <a:endParaRPr kumimoji="1" lang="en-US" altLang="ja-JP" sz="1200" dirty="0">
              <a:solidFill>
                <a:prstClr val="black"/>
              </a:solidFill>
              <a:latin typeface="Meiryo UI" panose="020B0604030504040204" pitchFamily="50" charset="-128"/>
              <a:ea typeface="Meiryo UI" panose="020B0604030504040204" pitchFamily="50" charset="-128"/>
            </a:endParaRPr>
          </a:p>
          <a:p>
            <a:pPr lvl="0" defTabSz="903029">
              <a:lnSpc>
                <a:spcPts val="1700"/>
              </a:lnSpc>
            </a:pPr>
            <a:r>
              <a:rPr kumimoji="1" lang="ja-JP" altLang="en-US" sz="1200" dirty="0">
                <a:solidFill>
                  <a:prstClr val="black"/>
                </a:solidFill>
                <a:latin typeface="Meiryo UI" panose="020B0604030504040204" pitchFamily="50" charset="-128"/>
                <a:ea typeface="Meiryo UI" panose="020B0604030504040204" pitchFamily="50" charset="-128"/>
              </a:rPr>
              <a:t>　</a:t>
            </a:r>
            <a:r>
              <a:rPr kumimoji="1" lang="ja-JP" altLang="en-US"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rPr>
              <a:t>市町村職員等への研修</a:t>
            </a:r>
            <a:r>
              <a:rPr kumimoji="1" lang="ja-JP" altLang="en-US" sz="1200" dirty="0" smtClean="0">
                <a:solidFill>
                  <a:prstClr val="black"/>
                </a:solidFill>
                <a:latin typeface="Meiryo UI" panose="020B0604030504040204" pitchFamily="50" charset="-128"/>
                <a:ea typeface="Meiryo UI" panose="020B0604030504040204" pitchFamily="50" charset="-128"/>
              </a:rPr>
              <a:t>実施。</a:t>
            </a:r>
            <a:r>
              <a:rPr kumimoji="1" lang="en-US" altLang="ja-JP" sz="1200" dirty="0" smtClean="0">
                <a:solidFill>
                  <a:prstClr val="black"/>
                </a:solidFill>
                <a:latin typeface="Meiryo UI" panose="020B0604030504040204" pitchFamily="50" charset="-128"/>
                <a:ea typeface="Meiryo UI" panose="020B0604030504040204" pitchFamily="50" charset="-128"/>
              </a:rPr>
              <a:t>   </a:t>
            </a:r>
            <a:endParaRPr kumimoji="1" lang="en-US" altLang="ja-JP" sz="1200" dirty="0">
              <a:solidFill>
                <a:prstClr val="black"/>
              </a:solidFill>
              <a:latin typeface="Meiryo UI" panose="020B0604030504040204" pitchFamily="50" charset="-128"/>
              <a:ea typeface="Meiryo UI" panose="020B0604030504040204" pitchFamily="50" charset="-128"/>
            </a:endParaRPr>
          </a:p>
        </p:txBody>
      </p:sp>
      <p:sp>
        <p:nvSpPr>
          <p:cNvPr id="44" name="Rectangle 5"/>
          <p:cNvSpPr>
            <a:spLocks noChangeArrowheads="1"/>
          </p:cNvSpPr>
          <p:nvPr/>
        </p:nvSpPr>
        <p:spPr bwMode="auto">
          <a:xfrm>
            <a:off x="9970625" y="1483169"/>
            <a:ext cx="2192061" cy="325174"/>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介護予防活動推進事業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5"/>
          <p:cNvSpPr>
            <a:spLocks noChangeArrowheads="1"/>
          </p:cNvSpPr>
          <p:nvPr/>
        </p:nvSpPr>
        <p:spPr bwMode="auto">
          <a:xfrm>
            <a:off x="5284218" y="7042084"/>
            <a:ext cx="3746256" cy="312001"/>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生活支援体制整備推進支援事業</a:t>
            </a:r>
            <a:endParaRPr kumimoji="1" lang="en-US" altLang="ja-JP" sz="11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229726" y="9845452"/>
            <a:ext cx="1760218" cy="369332"/>
          </a:xfrm>
          <a:prstGeom prst="rect">
            <a:avLst/>
          </a:prstGeom>
          <a:noFill/>
        </p:spPr>
        <p:txBody>
          <a:bodyPr wrap="square" rtlCol="0">
            <a:spAutoFit/>
          </a:bodyPr>
          <a:lstStyle/>
          <a:p>
            <a:endParaRPr kumimoji="1" lang="ja-JP" altLang="en-US" dirty="0"/>
          </a:p>
        </p:txBody>
      </p:sp>
      <p:sp>
        <p:nvSpPr>
          <p:cNvPr id="11" name="テキスト ボックス 10"/>
          <p:cNvSpPr txBox="1"/>
          <p:nvPr/>
        </p:nvSpPr>
        <p:spPr>
          <a:xfrm>
            <a:off x="9660300" y="5256249"/>
            <a:ext cx="2683869" cy="1200329"/>
          </a:xfrm>
          <a:prstGeom prst="rect">
            <a:avLst/>
          </a:prstGeom>
          <a:noFill/>
          <a:ln>
            <a:noFill/>
          </a:ln>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〇　</a:t>
            </a:r>
            <a:r>
              <a:rPr lang="ja-JP" altLang="en-US" sz="1200" dirty="0" smtClean="0">
                <a:latin typeface="Meiryo UI" panose="020B0604030504040204" pitchFamily="50" charset="-128"/>
                <a:ea typeface="Meiryo UI" panose="020B0604030504040204" pitchFamily="50" charset="-128"/>
              </a:rPr>
              <a:t>介護</a:t>
            </a:r>
            <a:r>
              <a:rPr lang="ja-JP" altLang="en-US" sz="1200" dirty="0">
                <a:latin typeface="Meiryo UI" panose="020B0604030504040204" pitchFamily="50" charset="-128"/>
                <a:ea typeface="Meiryo UI" panose="020B0604030504040204" pitchFamily="50" charset="-128"/>
              </a:rPr>
              <a:t>予防ケアマネジメントにおけるアセスメントに</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ツールを試行</a:t>
            </a:r>
            <a:r>
              <a:rPr lang="ja-JP" altLang="en-US" sz="1200" dirty="0" smtClean="0">
                <a:latin typeface="Meiryo UI" panose="020B0604030504040204" pitchFamily="50" charset="-128"/>
                <a:ea typeface="Meiryo UI" panose="020B0604030504040204" pitchFamily="50" charset="-128"/>
              </a:rPr>
              <a:t>導入</a:t>
            </a:r>
            <a:r>
              <a:rPr lang="en-US" altLang="ja-JP"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する</a:t>
            </a:r>
            <a:r>
              <a:rPr lang="ja-JP" altLang="en-US" sz="1200" dirty="0">
                <a:latin typeface="Meiryo UI" panose="020B0604030504040204" pitchFamily="50" charset="-128"/>
                <a:ea typeface="Meiryo UI" panose="020B0604030504040204" pitchFamily="50" charset="-128"/>
              </a:rPr>
              <a:t>ことで</a:t>
            </a:r>
            <a:r>
              <a:rPr lang="ja-JP" altLang="en-US" sz="1200" dirty="0" smtClean="0">
                <a:latin typeface="Meiryo UI" panose="020B0604030504040204" pitchFamily="50" charset="-128"/>
                <a:ea typeface="Meiryo UI" panose="020B0604030504040204" pitchFamily="50" charset="-128"/>
              </a:rPr>
              <a:t>、モデル</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市の地域</a:t>
            </a:r>
            <a:r>
              <a:rPr lang="ja-JP" altLang="en-US" sz="1200" dirty="0">
                <a:latin typeface="Meiryo UI" panose="020B0604030504040204" pitchFamily="50" charset="-128"/>
                <a:ea typeface="Meiryo UI" panose="020B0604030504040204" pitchFamily="50" charset="-128"/>
              </a:rPr>
              <a:t>包括支援</a:t>
            </a:r>
            <a:r>
              <a:rPr lang="ja-JP" altLang="en-US" sz="1200" dirty="0" smtClean="0">
                <a:latin typeface="Meiryo UI" panose="020B0604030504040204" pitchFamily="50" charset="-128"/>
                <a:ea typeface="Meiryo UI" panose="020B0604030504040204" pitchFamily="50" charset="-128"/>
              </a:rPr>
              <a:t>センター</a:t>
            </a:r>
            <a:r>
              <a:rPr lang="ja-JP" altLang="en-US" sz="1200" dirty="0">
                <a:latin typeface="Meiryo UI" panose="020B0604030504040204" pitchFamily="50" charset="-128"/>
                <a:ea typeface="Meiryo UI" panose="020B0604030504040204" pitchFamily="50" charset="-128"/>
              </a:rPr>
              <a:t>職員が、より利用者の自立支援に資する効果的なケアプランの作成をめざす。</a:t>
            </a:r>
            <a:endParaRPr lang="en-US" altLang="ja-JP" sz="1200" dirty="0">
              <a:latin typeface="Meiryo UI" panose="020B0604030504040204" pitchFamily="50" charset="-128"/>
              <a:ea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rPr>
              <a:t>　</a:t>
            </a:r>
            <a:endParaRPr kumimoji="1" lang="en-US" altLang="ja-JP" sz="1200" dirty="0" smtClean="0">
              <a:latin typeface="Meiryo UI" panose="020B0604030504040204" pitchFamily="50" charset="-128"/>
              <a:ea typeface="Meiryo UI" panose="020B0604030504040204" pitchFamily="50" charset="-128"/>
            </a:endParaRPr>
          </a:p>
        </p:txBody>
      </p:sp>
      <p:sp>
        <p:nvSpPr>
          <p:cNvPr id="48" name="角丸四角形 47"/>
          <p:cNvSpPr/>
          <p:nvPr/>
        </p:nvSpPr>
        <p:spPr>
          <a:xfrm>
            <a:off x="9435519" y="5072684"/>
            <a:ext cx="3227995" cy="2150088"/>
          </a:xfrm>
          <a:prstGeom prst="roundRect">
            <a:avLst/>
          </a:prstGeom>
          <a:noFill/>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7" name="Rectangle 5"/>
          <p:cNvSpPr>
            <a:spLocks noChangeArrowheads="1"/>
          </p:cNvSpPr>
          <p:nvPr/>
        </p:nvSpPr>
        <p:spPr bwMode="auto">
          <a:xfrm>
            <a:off x="9572308" y="4857504"/>
            <a:ext cx="2958443" cy="325174"/>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介護予防ケアマネジメント</a:t>
            </a:r>
            <a:r>
              <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化促進事業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4"/>
          <a:stretch>
            <a:fillRect/>
          </a:stretch>
        </p:blipFill>
        <p:spPr>
          <a:xfrm>
            <a:off x="9698993" y="6422866"/>
            <a:ext cx="480891" cy="498511"/>
          </a:xfrm>
          <a:prstGeom prst="rect">
            <a:avLst/>
          </a:prstGeom>
        </p:spPr>
      </p:pic>
      <p:pic>
        <p:nvPicPr>
          <p:cNvPr id="14" name="図 13"/>
          <p:cNvPicPr>
            <a:picLocks noChangeAspect="1"/>
          </p:cNvPicPr>
          <p:nvPr/>
        </p:nvPicPr>
        <p:blipFill>
          <a:blip r:embed="rId5"/>
          <a:stretch>
            <a:fillRect/>
          </a:stretch>
        </p:blipFill>
        <p:spPr>
          <a:xfrm>
            <a:off x="9593248" y="6887665"/>
            <a:ext cx="635508" cy="240318"/>
          </a:xfrm>
          <a:prstGeom prst="rect">
            <a:avLst/>
          </a:prstGeom>
        </p:spPr>
      </p:pic>
      <p:sp>
        <p:nvSpPr>
          <p:cNvPr id="56" name="テキスト ボックス 55"/>
          <p:cNvSpPr txBox="1"/>
          <p:nvPr/>
        </p:nvSpPr>
        <p:spPr>
          <a:xfrm>
            <a:off x="10244708" y="6325742"/>
            <a:ext cx="2280750" cy="769441"/>
          </a:xfrm>
          <a:prstGeom prst="rect">
            <a:avLst/>
          </a:prstGeom>
          <a:noFill/>
          <a:ln>
            <a:solidFill>
              <a:schemeClr val="tx1"/>
            </a:solidFill>
            <a:prstDash val="dash"/>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日常生活動作の自立度の確認、課題・阻害要因の抽出</a:t>
            </a:r>
            <a:r>
              <a:rPr kumimoji="1" lang="ja-JP" altLang="en-US" sz="1100" dirty="0">
                <a:latin typeface="Meiryo UI" panose="020B0604030504040204" pitchFamily="50" charset="-128"/>
                <a:ea typeface="Meiryo UI" panose="020B0604030504040204" pitchFamily="50" charset="-128"/>
              </a:rPr>
              <a:t>、改善可能性のある動作の予測</a:t>
            </a:r>
            <a:r>
              <a:rPr kumimoji="1" lang="ja-JP" altLang="en-US" sz="1100" dirty="0" smtClean="0">
                <a:latin typeface="Meiryo UI" panose="020B0604030504040204" pitchFamily="50" charset="-128"/>
                <a:ea typeface="Meiryo UI" panose="020B0604030504040204" pitchFamily="50" charset="-128"/>
              </a:rPr>
              <a:t>をソフトウェアの</a:t>
            </a:r>
            <a:r>
              <a:rPr kumimoji="1" lang="ja-JP" altLang="en-US" sz="1100" dirty="0">
                <a:latin typeface="Meiryo UI" panose="020B0604030504040204" pitchFamily="50" charset="-128"/>
                <a:ea typeface="Meiryo UI" panose="020B0604030504040204" pitchFamily="50" charset="-128"/>
              </a:rPr>
              <a:t>ガイドに沿って、タブレット端末上で</a:t>
            </a:r>
            <a:r>
              <a:rPr kumimoji="1" lang="ja-JP" altLang="en-US" sz="1100" dirty="0" smtClean="0">
                <a:latin typeface="Meiryo UI" panose="020B0604030504040204" pitchFamily="50" charset="-128"/>
                <a:ea typeface="Meiryo UI" panose="020B0604030504040204" pitchFamily="50" charset="-128"/>
              </a:rPr>
              <a:t>実施。</a:t>
            </a:r>
            <a:endParaRPr kumimoji="1" lang="en-US" altLang="ja-JP" sz="1100" dirty="0" smtClean="0">
              <a:latin typeface="Meiryo UI" panose="020B0604030504040204" pitchFamily="50" charset="-128"/>
              <a:ea typeface="Meiryo UI" panose="020B0604030504040204" pitchFamily="50" charset="-128"/>
            </a:endParaRPr>
          </a:p>
        </p:txBody>
      </p:sp>
      <p:sp>
        <p:nvSpPr>
          <p:cNvPr id="34" name="フローチャート: 組合せ 33"/>
          <p:cNvSpPr/>
          <p:nvPr/>
        </p:nvSpPr>
        <p:spPr>
          <a:xfrm rot="15079091">
            <a:off x="2638524" y="6804497"/>
            <a:ext cx="995643" cy="179024"/>
          </a:xfrm>
          <a:prstGeom prst="flowChartMerge">
            <a:avLst/>
          </a:prstGeom>
          <a:solidFill>
            <a:srgbClr val="002060">
              <a:alpha val="5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165375" y="6949422"/>
            <a:ext cx="2845110" cy="2477867"/>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nchorCtr="0"/>
          <a:lstStyle/>
          <a:p>
            <a:endParaRPr kumimoji="1" lang="ja-JP" altLang="en-US" sz="1000" b="1" dirty="0">
              <a:solidFill>
                <a:schemeClr val="tx1"/>
              </a:solidFill>
            </a:endParaRPr>
          </a:p>
        </p:txBody>
      </p:sp>
      <p:sp>
        <p:nvSpPr>
          <p:cNvPr id="38" name="正方形/長方形 37"/>
          <p:cNvSpPr/>
          <p:nvPr/>
        </p:nvSpPr>
        <p:spPr>
          <a:xfrm>
            <a:off x="344852" y="7216319"/>
            <a:ext cx="2430686" cy="2217622"/>
          </a:xfrm>
          <a:prstGeom prst="rect">
            <a:avLst/>
          </a:prstGeom>
          <a:noFill/>
          <a:ln>
            <a:noFill/>
            <a:prstDash val="sysDot"/>
          </a:ln>
        </p:spPr>
        <p:style>
          <a:lnRef idx="2">
            <a:schemeClr val="dk1"/>
          </a:lnRef>
          <a:fillRef idx="1">
            <a:schemeClr val="lt1"/>
          </a:fillRef>
          <a:effectRef idx="0">
            <a:schemeClr val="dk1"/>
          </a:effectRef>
          <a:fontRef idx="minor">
            <a:schemeClr val="dk1"/>
          </a:fontRef>
        </p:style>
        <p:txBody>
          <a:bodyPr rtlCol="0" anchor="ctr"/>
          <a:lstStyle/>
          <a:p>
            <a:pPr marL="85725" indent="-85725" defTabSz="179388">
              <a:lnSpc>
                <a:spcPts val="1500"/>
              </a:lnSpc>
            </a:pPr>
            <a:r>
              <a:rPr lang="ja-JP" altLang="en-US" sz="1200" b="1"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地域包括ケアシステムを構築するうえで重要な社会資源の一つである老人クラブに対して、事務手続等を支援することで、老人クラブの活性化を図る。</a:t>
            </a:r>
            <a:endParaRPr lang="en-US" altLang="ja-JP" sz="1200" dirty="0" smtClean="0">
              <a:solidFill>
                <a:schemeClr val="tx1"/>
              </a:solidFill>
              <a:latin typeface="Meiryo UI" panose="020B0604030504040204" pitchFamily="50" charset="-128"/>
              <a:ea typeface="Meiryo UI" panose="020B0604030504040204" pitchFamily="50" charset="-128"/>
            </a:endParaRPr>
          </a:p>
          <a:p>
            <a:pPr marL="85725" indent="-85725" defTabSz="179388">
              <a:lnSpc>
                <a:spcPts val="1500"/>
              </a:lnSpc>
            </a:pPr>
            <a:endParaRPr lang="en-US" altLang="ja-JP" sz="8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200" dirty="0" smtClean="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・老人クラブの課題を把握する</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ため、アンケートを実施。</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smtClean="0">
                <a:solidFill>
                  <a:schemeClr val="tx1"/>
                </a:solidFill>
                <a:latin typeface="メイリオ" panose="020B0604030504040204" pitchFamily="50" charset="-128"/>
                <a:ea typeface="メイリオ" panose="020B0604030504040204" pitchFamily="50" charset="-128"/>
              </a:rPr>
              <a:t>・相談会等を開催して、事務手続き</a:t>
            </a:r>
            <a:endParaRPr lang="en-US" altLang="ja-JP" sz="1100" dirty="0" smtClean="0">
              <a:solidFill>
                <a:schemeClr val="tx1"/>
              </a:solidFill>
              <a:latin typeface="メイリオ" panose="020B0604030504040204" pitchFamily="50" charset="-128"/>
              <a:ea typeface="メイリオ" panose="020B0604030504040204" pitchFamily="50" charset="-128"/>
            </a:endParaRPr>
          </a:p>
          <a:p>
            <a:pPr defTabSz="179388">
              <a:lnSpc>
                <a:spcPts val="1500"/>
              </a:lnSpc>
            </a:pP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100" dirty="0" smtClean="0">
                <a:solidFill>
                  <a:schemeClr val="tx1"/>
                </a:solidFill>
                <a:latin typeface="メイリオ" panose="020B0604030504040204" pitchFamily="50" charset="-128"/>
                <a:ea typeface="メイリオ" panose="020B0604030504040204" pitchFamily="50" charset="-128"/>
              </a:rPr>
              <a:t>を支援する。</a:t>
            </a:r>
            <a:endParaRPr lang="en-US" altLang="ja-JP" sz="1100" dirty="0" smtClean="0">
              <a:solidFill>
                <a:schemeClr val="tx1"/>
              </a:solidFill>
              <a:latin typeface="Meiryo UI" panose="020B0604030504040204" pitchFamily="50" charset="-128"/>
              <a:ea typeface="Meiryo UI" panose="020B0604030504040204" pitchFamily="50" charset="-128"/>
            </a:endParaRPr>
          </a:p>
          <a:p>
            <a:pPr marL="541338" indent="-541338" defTabSz="179388">
              <a:lnSpc>
                <a:spcPts val="1500"/>
              </a:lnSpc>
            </a:pPr>
            <a:r>
              <a:rPr lang="ja-JP" altLang="en-US" sz="1200" dirty="0" smtClean="0">
                <a:solidFill>
                  <a:schemeClr val="tx1"/>
                </a:solidFill>
                <a:latin typeface="Meiryo UI" panose="020B0604030504040204" pitchFamily="50" charset="-128"/>
                <a:ea typeface="Meiryo UI" panose="020B0604030504040204" pitchFamily="50" charset="-128"/>
              </a:rPr>
              <a:t>　　</a:t>
            </a:r>
            <a:r>
              <a:rPr lang="ja-JP" altLang="en-US" sz="1100" dirty="0" smtClean="0">
                <a:solidFill>
                  <a:schemeClr val="tx1"/>
                </a:solidFill>
                <a:latin typeface="Meiryo UI" panose="020B0604030504040204" pitchFamily="50" charset="-128"/>
                <a:ea typeface="Meiryo UI" panose="020B0604030504040204" pitchFamily="50" charset="-128"/>
              </a:rPr>
              <a:t>　</a:t>
            </a:r>
            <a:endParaRPr lang="en-US" altLang="ja-JP" sz="1100" dirty="0" smtClean="0">
              <a:solidFill>
                <a:schemeClr val="tx1"/>
              </a:solidFill>
              <a:latin typeface="Meiryo UI" panose="020B0604030504040204" pitchFamily="50" charset="-128"/>
              <a:ea typeface="Meiryo UI" panose="020B0604030504040204" pitchFamily="50" charset="-128"/>
            </a:endParaRPr>
          </a:p>
        </p:txBody>
      </p:sp>
      <p:sp>
        <p:nvSpPr>
          <p:cNvPr id="39" name="Rectangle 5"/>
          <p:cNvSpPr>
            <a:spLocks noChangeArrowheads="1"/>
          </p:cNvSpPr>
          <p:nvPr/>
        </p:nvSpPr>
        <p:spPr bwMode="auto">
          <a:xfrm>
            <a:off x="278356" y="1566918"/>
            <a:ext cx="2702773" cy="334647"/>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大阪ええまちプロジェクト</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Rectangle 5"/>
          <p:cNvSpPr>
            <a:spLocks noChangeArrowheads="1"/>
          </p:cNvSpPr>
          <p:nvPr/>
        </p:nvSpPr>
        <p:spPr bwMode="auto">
          <a:xfrm>
            <a:off x="208808" y="6653134"/>
            <a:ext cx="2702773" cy="334647"/>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rtlCol="0" anchor="ctr"/>
          <a:lstStyle/>
          <a:p>
            <a:pPr marL="0" marR="0" lvl="0" indent="0" algn="ctr" defTabSz="914103"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老人クラブ事務手続き等支援事業</a:t>
            </a:r>
            <a:endParaRPr kumimoji="1" lang="en-US" altLang="ja-JP" sz="1200" b="1"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0" y="75856"/>
            <a:ext cx="12815248" cy="97667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bg1"/>
                </a:solidFill>
                <a:latin typeface="Meiryo UI" panose="020B0604030504040204" pitchFamily="50" charset="-128"/>
                <a:ea typeface="Meiryo UI" panose="020B0604030504040204" pitchFamily="50" charset="-128"/>
              </a:rPr>
              <a:t>自立</a:t>
            </a:r>
            <a:r>
              <a:rPr kumimoji="1" lang="ja-JP" altLang="en-US" sz="2800" b="1" dirty="0">
                <a:solidFill>
                  <a:schemeClr val="bg1"/>
                </a:solidFill>
                <a:latin typeface="Meiryo UI" panose="020B0604030504040204" pitchFamily="50" charset="-128"/>
                <a:ea typeface="Meiryo UI" panose="020B0604030504040204" pitchFamily="50" charset="-128"/>
              </a:rPr>
              <a:t>支援、介護予防・重度化防止の取組み</a:t>
            </a:r>
          </a:p>
          <a:p>
            <a:pPr algn="ctr"/>
            <a:r>
              <a:rPr kumimoji="1" lang="ja-JP" altLang="en-US" sz="2300" b="1" dirty="0">
                <a:solidFill>
                  <a:schemeClr val="bg1"/>
                </a:solidFill>
                <a:latin typeface="Meiryo UI" panose="020B0604030504040204" pitchFamily="50" charset="-128"/>
                <a:ea typeface="Meiryo UI" panose="020B0604030504040204" pitchFamily="50" charset="-128"/>
              </a:rPr>
              <a:t>　　　　　　　　　　　　　　　　　　　～みんなで支え、地域で元気に暮らす「健康長寿」をめざして</a:t>
            </a:r>
            <a:r>
              <a:rPr kumimoji="1" lang="ja-JP" altLang="en-US" sz="2300" b="1" dirty="0" smtClean="0">
                <a:solidFill>
                  <a:schemeClr val="bg1"/>
                </a:solidFill>
                <a:latin typeface="Meiryo UI" panose="020B0604030504040204" pitchFamily="50" charset="-128"/>
                <a:ea typeface="Meiryo UI" panose="020B0604030504040204" pitchFamily="50" charset="-128"/>
              </a:rPr>
              <a:t>～</a:t>
            </a:r>
            <a:endParaRPr kumimoji="1" lang="ja-JP" altLang="en-US" sz="2300" b="1" dirty="0">
              <a:solidFill>
                <a:schemeClr val="bg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9874768" y="8982230"/>
            <a:ext cx="2880360" cy="511175"/>
          </a:xfrm>
        </p:spPr>
        <p:txBody>
          <a:bodyPr/>
          <a:lstStyle/>
          <a:p>
            <a:fld id="{80CBD016-3B5C-4FD6-B302-EDD0D6E0C88D}" type="slidenum">
              <a:rPr kumimoji="1" lang="ja-JP" altLang="en-US" smtClean="0"/>
              <a:t>2</a:t>
            </a:fld>
            <a:endParaRPr kumimoji="1" lang="ja-JP" altLang="en-US" dirty="0"/>
          </a:p>
        </p:txBody>
      </p:sp>
    </p:spTree>
    <p:extLst>
      <p:ext uri="{BB962C8B-B14F-4D97-AF65-F5344CB8AC3E}">
        <p14:creationId xmlns:p14="http://schemas.microsoft.com/office/powerpoint/2010/main" val="702516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03187" y="821592"/>
            <a:ext cx="14388277" cy="8779609"/>
          </a:xfrm>
        </p:spPr>
        <p:txBody>
          <a:bodyPr anchor="b">
            <a:normAutofit/>
          </a:bodyPr>
          <a:lstStyle/>
          <a:p>
            <a:pPr marL="0" indent="0">
              <a:buNone/>
            </a:pPr>
            <a:endParaRPr lang="en-US" altLang="ja-JP" sz="2800" dirty="0"/>
          </a:p>
          <a:p>
            <a:pPr marL="0" indent="0">
              <a:buNone/>
            </a:pPr>
            <a:endParaRPr lang="en-US" altLang="ja-JP" sz="2800" dirty="0"/>
          </a:p>
          <a:p>
            <a:pPr marL="0" indent="0">
              <a:buNone/>
            </a:pPr>
            <a:endParaRPr lang="en-US" altLang="ja-JP" sz="2800" dirty="0"/>
          </a:p>
        </p:txBody>
      </p:sp>
      <p:sp>
        <p:nvSpPr>
          <p:cNvPr id="5" name="正方形/長方形 4"/>
          <p:cNvSpPr/>
          <p:nvPr/>
        </p:nvSpPr>
        <p:spPr>
          <a:xfrm>
            <a:off x="-19107" y="-16957"/>
            <a:ext cx="12801600" cy="80248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920" b="1"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介護・福祉人材の確保</a:t>
            </a:r>
            <a:r>
              <a:rPr lang="ja-JP" altLang="ja-JP" sz="3920" b="1" dirty="0">
                <a:solidFill>
                  <a:schemeClr val="bg1"/>
                </a:solidFill>
                <a:latin typeface="Meiryo UI" panose="020B0604030504040204" pitchFamily="50" charset="-128"/>
                <a:ea typeface="Meiryo UI" panose="020B0604030504040204" pitchFamily="50" charset="-128"/>
                <a:cs typeface="Times New Roman" panose="02020603050405020304" pitchFamily="18" charset="0"/>
              </a:rPr>
              <a:t>・定着</a:t>
            </a:r>
            <a:endParaRPr kumimoji="1" lang="en-US" altLang="ja-JP" sz="3920" dirty="0"/>
          </a:p>
        </p:txBody>
      </p:sp>
      <p:sp>
        <p:nvSpPr>
          <p:cNvPr id="6" name="サブタイトル 2"/>
          <p:cNvSpPr txBox="1">
            <a:spLocks/>
          </p:cNvSpPr>
          <p:nvPr/>
        </p:nvSpPr>
        <p:spPr>
          <a:xfrm>
            <a:off x="0" y="786181"/>
            <a:ext cx="12782493" cy="1147040"/>
          </a:xfrm>
          <a:prstGeom prst="rect">
            <a:avLst/>
          </a:prstGeom>
        </p:spPr>
        <p:txBody>
          <a:bodyPr vert="horz" lIns="128016" tIns="64008" rIns="128016" bIns="640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240" dirty="0">
                <a:latin typeface="Meiryo UI" panose="020B0604030504040204" pitchFamily="50" charset="-128"/>
                <a:ea typeface="Meiryo UI" panose="020B0604030504040204" pitchFamily="50" charset="-128"/>
              </a:rPr>
              <a:t>　大阪府高齢者計画</a:t>
            </a:r>
            <a:r>
              <a:rPr lang="en-US" altLang="ja-JP" sz="2240" dirty="0">
                <a:latin typeface="Meiryo UI" panose="020B0604030504040204" pitchFamily="50" charset="-128"/>
                <a:ea typeface="Meiryo UI" panose="020B0604030504040204" pitchFamily="50" charset="-128"/>
              </a:rPr>
              <a:t>2021</a:t>
            </a:r>
            <a:r>
              <a:rPr lang="ja-JP" altLang="en-US" sz="2240" dirty="0">
                <a:latin typeface="Meiryo UI" panose="020B0604030504040204" pitchFamily="50" charset="-128"/>
                <a:ea typeface="Meiryo UI" panose="020B0604030504040204" pitchFamily="50" charset="-128"/>
              </a:rPr>
              <a:t>の策定にあたり推計した、介護職員の必要数と供給数の今後の見込みでは、</a:t>
            </a:r>
            <a:r>
              <a:rPr lang="en-US" altLang="ja-JP" sz="2240" dirty="0">
                <a:latin typeface="Meiryo UI" panose="020B0604030504040204" pitchFamily="50" charset="-128"/>
                <a:ea typeface="Meiryo UI" panose="020B0604030504040204" pitchFamily="50" charset="-128"/>
              </a:rPr>
              <a:t>2025</a:t>
            </a:r>
            <a:r>
              <a:rPr lang="ja-JP" altLang="en-US" sz="2240" dirty="0">
                <a:latin typeface="Meiryo UI" panose="020B0604030504040204" pitchFamily="50" charset="-128"/>
                <a:ea typeface="Meiryo UI" panose="020B0604030504040204" pitchFamily="50" charset="-128"/>
              </a:rPr>
              <a:t>年の需給ギャップは</a:t>
            </a:r>
            <a:r>
              <a:rPr lang="en-US" altLang="ja-JP" sz="2240" dirty="0">
                <a:latin typeface="Meiryo UI" panose="020B0604030504040204" pitchFamily="50" charset="-128"/>
                <a:ea typeface="Meiryo UI" panose="020B0604030504040204" pitchFamily="50" charset="-128"/>
              </a:rPr>
              <a:t>24,420</a:t>
            </a:r>
            <a:r>
              <a:rPr lang="ja-JP" altLang="en-US" sz="2240" dirty="0">
                <a:latin typeface="Meiryo UI" panose="020B0604030504040204" pitchFamily="50" charset="-128"/>
                <a:ea typeface="Meiryo UI" panose="020B0604030504040204" pitchFamily="50" charset="-128"/>
              </a:rPr>
              <a:t>人と予測。需給ギャップの縮小に向け、職業としての介護の魅力アピールやターゲットに応じた参入サポートを実施し、福祉人材を確保していく。</a:t>
            </a:r>
          </a:p>
        </p:txBody>
      </p:sp>
      <p:sp>
        <p:nvSpPr>
          <p:cNvPr id="7" name="フローチャート: 端子 6"/>
          <p:cNvSpPr/>
          <p:nvPr/>
        </p:nvSpPr>
        <p:spPr>
          <a:xfrm>
            <a:off x="103182" y="1850085"/>
            <a:ext cx="3836631" cy="374496"/>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◆職業としての介護の魅力アピール</a:t>
            </a:r>
          </a:p>
        </p:txBody>
      </p:sp>
      <p:sp>
        <p:nvSpPr>
          <p:cNvPr id="8" name="フローチャート: 端子 7"/>
          <p:cNvSpPr/>
          <p:nvPr/>
        </p:nvSpPr>
        <p:spPr>
          <a:xfrm>
            <a:off x="103182" y="5054836"/>
            <a:ext cx="3836631" cy="369412"/>
          </a:xfrm>
          <a:prstGeom prst="flowChartTerminator">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68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◆ターゲットに応じた参入サポート</a:t>
            </a:r>
          </a:p>
        </p:txBody>
      </p:sp>
      <p:sp>
        <p:nvSpPr>
          <p:cNvPr id="9" name="正方形/長方形 8"/>
          <p:cNvSpPr/>
          <p:nvPr/>
        </p:nvSpPr>
        <p:spPr>
          <a:xfrm>
            <a:off x="103182" y="2284084"/>
            <a:ext cx="12559239" cy="1278509"/>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介護職・介護業務の魅力発信等事業</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委託先：（株）吉本興業</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252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・「大阪府介護のお仕事魅力発信</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チャンネル」を活用し、介護職・介護業務のイメージアップや「介護の日」の普及啓発を実施</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・府実施事業のわかりやすい</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動画の制作と配信等による広報周知の実施</a:t>
            </a: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・「大阪府事業</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動画」の企画配信及び</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YouTube</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チャンネルの管理・運営</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3180" y="5574436"/>
            <a:ext cx="6171472" cy="1995003"/>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介護助手導入支援事業　</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委託先（株）関西</a:t>
            </a:r>
            <a:r>
              <a:rPr lang="ja-JP" altLang="en-US" sz="1680" dirty="0" err="1">
                <a:latin typeface="Meiryo UI" panose="020B0604030504040204" pitchFamily="50" charset="-128"/>
                <a:ea typeface="Meiryo UI" panose="020B0604030504040204" pitchFamily="50" charset="-128"/>
                <a:cs typeface="Meiryo UI" panose="020B0604030504040204" pitchFamily="50" charset="-128"/>
              </a:rPr>
              <a:t>ぱど</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252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252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介護施設において、身体介護等の専門的な知識や技術が必要な業務以外の「周辺業務」を担う介護助手の導入を支援する。</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・施設向け説明会</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回：オンデマンド（昨年度</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・介護助手希望者向け説明会・合同就職説明会</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回／</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回）、枚方市、東大阪市、吹田市、堺市）</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3183" y="3715433"/>
            <a:ext cx="12559238" cy="1211360"/>
          </a:xfrm>
          <a:prstGeom prst="rect">
            <a:avLst/>
          </a:prstGeom>
          <a:solidFill>
            <a:schemeClr val="accent6">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参入促進・魅力発信等事業　</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委託先</a:t>
            </a:r>
            <a:r>
              <a:rPr lang="ja-JP" altLang="en-US" sz="1680" dirty="0">
                <a:latin typeface="Meiryo UI" panose="020B0604030504040204" pitchFamily="50" charset="-128"/>
                <a:ea typeface="Meiryo UI" panose="020B0604030504040204" pitchFamily="50" charset="-128"/>
                <a:cs typeface="Meiryo UI" panose="020B0604030504040204" pitchFamily="50" charset="-128"/>
                <a:sym typeface="Wingdings" panose="05000000000000000000" pitchFamily="2" charset="2"/>
              </a:rPr>
              <a:t>：（福）</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大阪府社会福祉協議会</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職場体験、インターンシップ、高校生向け出前講座など教育関係機関との連携による介護職の魅力発信</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　・教育庁と連携し、府内の全高等学校、支援学校高等部生徒へ、福祉を知るきっかけとなるよう「ふくしおおさか特別号」を配布（</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日発行）</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　・高等学校及び支援学校高等部教師に対する説明会の実施（出前講座、インターンシップ事業）</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274652" y="5574437"/>
            <a:ext cx="6387769" cy="1995004"/>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ja-JP" altLang="en-US" sz="1960" b="1" dirty="0">
                <a:latin typeface="Meiryo UI" panose="020B0604030504040204" pitchFamily="50" charset="-128"/>
                <a:ea typeface="Meiryo UI" panose="020B0604030504040204" pitchFamily="50" charset="-128"/>
                <a:cs typeface="Meiryo UI" panose="020B0604030504040204" pitchFamily="50" charset="-128"/>
              </a:rPr>
              <a:t>介護職チームケア実践力向上推進事業</a:t>
            </a:r>
            <a:endParaRPr lang="en-US" altLang="ja-JP" sz="196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96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8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委託先：</a:t>
            </a:r>
            <a:r>
              <a:rPr lang="ja-JP" altLang="en-US" sz="1680">
                <a:latin typeface="Meiryo UI" panose="020B0604030504040204" pitchFamily="50" charset="-128"/>
                <a:ea typeface="Meiryo UI" panose="020B0604030504040204" pitchFamily="50" charset="-128"/>
                <a:cs typeface="Meiryo UI" panose="020B0604030504040204" pitchFamily="50" charset="-128"/>
              </a:rPr>
              <a:t>（</a:t>
            </a:r>
            <a:r>
              <a:rPr lang="ja-JP" altLang="en-US" sz="1680" smtClean="0">
                <a:latin typeface="Meiryo UI" panose="020B0604030504040204" pitchFamily="50" charset="-128"/>
                <a:ea typeface="Meiryo UI" panose="020B0604030504040204" pitchFamily="50" charset="-128"/>
                <a:cs typeface="Meiryo UI" panose="020B0604030504040204" pitchFamily="50" charset="-128"/>
              </a:rPr>
              <a:t>公社）</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大阪介護老人保健施設協会</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介護施設（モデル施設）において、介護助手導入や介護職員の専門性向上、チームケアの実践等を行う。</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pPr>
              <a:lnSpc>
                <a:spcPts val="1960"/>
              </a:lnSpc>
            </a:pP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pPr>
              <a:lnSpc>
                <a:spcPts val="1960"/>
              </a:lnSpc>
            </a:pPr>
            <a:r>
              <a:rPr lang="ja-JP" altLang="en-US" sz="1680" dirty="0">
                <a:latin typeface="Meiryo UI" panose="020B0604030504040204" pitchFamily="50" charset="-128"/>
                <a:ea typeface="Meiryo UI" panose="020B0604030504040204" pitchFamily="50" charset="-128"/>
                <a:cs typeface="Meiryo UI" panose="020B0604030504040204" pitchFamily="50" charset="-128"/>
              </a:rPr>
              <a:t>　・モデル施設へのコンサルティング</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pPr>
              <a:lnSpc>
                <a:spcPts val="1960"/>
              </a:lnSpc>
            </a:pPr>
            <a:r>
              <a:rPr lang="ja-JP" altLang="en-US" sz="1680" dirty="0">
                <a:latin typeface="Meiryo UI" panose="020B0604030504040204" pitchFamily="50" charset="-128"/>
                <a:ea typeface="Meiryo UI" panose="020B0604030504040204" pitchFamily="50" charset="-128"/>
                <a:cs typeface="Meiryo UI" panose="020B0604030504040204" pitchFamily="50" charset="-128"/>
              </a:rPr>
              <a:t>　・介護助手導入に係る相談受付　など</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02073" y="7690706"/>
            <a:ext cx="12559240" cy="1789225"/>
          </a:xfrm>
          <a:prstGeom prst="rect">
            <a:avLst/>
          </a:prstGeom>
          <a:solidFill>
            <a:schemeClr val="accent4">
              <a:lumMod val="20000"/>
              <a:lumOff val="80000"/>
            </a:schemeClr>
          </a:solidFill>
          <a:ln w="12700"/>
        </p:spPr>
        <p:style>
          <a:lnRef idx="2">
            <a:schemeClr val="accent1"/>
          </a:lnRef>
          <a:fillRef idx="1">
            <a:schemeClr val="lt1"/>
          </a:fillRef>
          <a:effectRef idx="0">
            <a:schemeClr val="accent1"/>
          </a:effectRef>
          <a:fontRef idx="minor">
            <a:schemeClr val="dk1"/>
          </a:fontRef>
        </p:style>
        <p:txBody>
          <a:bodyPr rtlCol="0" anchor="t" anchorCtr="0"/>
          <a:lstStyle/>
          <a:p>
            <a:r>
              <a:rPr lang="zh-TW" altLang="en-US" sz="1960" b="1" dirty="0">
                <a:latin typeface="Meiryo UI" panose="020B0604030504040204" pitchFamily="50" charset="-128"/>
                <a:ea typeface="Meiryo UI" panose="020B0604030504040204" pitchFamily="50" charset="-128"/>
                <a:cs typeface="Meiryo UI" panose="020B0604030504040204" pitchFamily="50" charset="-128"/>
              </a:rPr>
              <a:t>潜在介護福祉士</a:t>
            </a:r>
            <a:r>
              <a:rPr lang="ja-JP" altLang="en-US" sz="1960" b="1" dirty="0">
                <a:latin typeface="Meiryo UI" panose="020B0604030504040204" pitchFamily="50" charset="-128"/>
                <a:ea typeface="Meiryo UI" panose="020B0604030504040204" pitchFamily="50" charset="-128"/>
                <a:cs typeface="Meiryo UI" panose="020B0604030504040204" pitchFamily="50" charset="-128"/>
              </a:rPr>
              <a:t>等</a:t>
            </a:r>
            <a:r>
              <a:rPr lang="zh-TW" altLang="en-US" sz="1960" b="1" dirty="0">
                <a:latin typeface="Meiryo UI" panose="020B0604030504040204" pitchFamily="50" charset="-128"/>
                <a:ea typeface="Meiryo UI" panose="020B0604030504040204" pitchFamily="50" charset="-128"/>
                <a:cs typeface="Meiryo UI" panose="020B0604030504040204" pitchFamily="50" charset="-128"/>
              </a:rPr>
              <a:t>再就業支援事業</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委託先：（公社）大阪介護福祉士会</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a:t>
            </a:r>
            <a:endParaRPr lang="en-US" altLang="zh-TW"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資格を有しながら福祉・介護分野に就業していない介護福祉士等に対し、介護職員として再就業ができるよう、知識や技術の再確認・再習得のための研修を行い、職場体験や求人情報の提供を行い、再就業へと繋げる。</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・対象者を一定の実務経験を有する実務者研修、初任者研修修了者まで拡大</a:t>
            </a:r>
            <a:endParaRPr lang="en-US" altLang="ja-JP" sz="168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80" dirty="0">
                <a:latin typeface="Meiryo UI" panose="020B0604030504040204" pitchFamily="50" charset="-128"/>
                <a:ea typeface="Meiryo UI" panose="020B0604030504040204" pitchFamily="50" charset="-128"/>
                <a:cs typeface="Meiryo UI" panose="020B0604030504040204" pitchFamily="50" charset="-128"/>
              </a:rPr>
              <a:t>・研修実施回数</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研修・</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日間／各回定員</a:t>
            </a:r>
            <a:r>
              <a:rPr lang="en-US" altLang="ja-JP" sz="168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80" dirty="0">
                <a:latin typeface="Meiryo UI" panose="020B0604030504040204" pitchFamily="50" charset="-128"/>
                <a:ea typeface="Meiryo UI" panose="020B0604030504040204" pitchFamily="50" charset="-128"/>
                <a:cs typeface="Meiryo UI" panose="020B0604030504040204" pitchFamily="50" charset="-128"/>
              </a:rPr>
              <a:t>名　（大阪市・枚方市・堺市・吹田市・泉大津市）</a:t>
            </a:r>
          </a:p>
        </p:txBody>
      </p:sp>
      <p:sp>
        <p:nvSpPr>
          <p:cNvPr id="4" name="スライド番号プレースホルダー 3"/>
          <p:cNvSpPr>
            <a:spLocks noGrp="1"/>
          </p:cNvSpPr>
          <p:nvPr>
            <p:ph type="sldNum" sz="quarter" idx="12"/>
          </p:nvPr>
        </p:nvSpPr>
        <p:spPr>
          <a:xfrm>
            <a:off x="9780953" y="9105311"/>
            <a:ext cx="2880360" cy="511175"/>
          </a:xfrm>
        </p:spPr>
        <p:txBody>
          <a:bodyPr/>
          <a:lstStyle/>
          <a:p>
            <a:fld id="{95D2A900-6487-4CD6-86C6-6380F32AA30B}" type="slidenum">
              <a:rPr kumimoji="1" lang="ja-JP" altLang="en-US" smtClean="0"/>
              <a:t>3</a:t>
            </a:fld>
            <a:endParaRPr kumimoji="1" lang="ja-JP" altLang="en-US" dirty="0"/>
          </a:p>
        </p:txBody>
      </p:sp>
    </p:spTree>
    <p:extLst>
      <p:ext uri="{BB962C8B-B14F-4D97-AF65-F5344CB8AC3E}">
        <p14:creationId xmlns:p14="http://schemas.microsoft.com/office/powerpoint/2010/main" val="2536176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9019"/>
            <a:ext cx="12801600" cy="83734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Meiryo UI" panose="020B0604030504040204" pitchFamily="50" charset="-128"/>
                <a:ea typeface="Meiryo UI" panose="020B0604030504040204" pitchFamily="50" charset="-128"/>
              </a:rPr>
              <a:t>介護人材確保　労働環境・処遇改善の取組</a:t>
            </a:r>
            <a:r>
              <a:rPr kumimoji="1" lang="ja-JP" altLang="en-US" sz="2730" b="1" dirty="0"/>
              <a:t>　　</a:t>
            </a:r>
            <a:r>
              <a:rPr kumimoji="1" lang="ja-JP" altLang="en-US" sz="2200" b="1" dirty="0">
                <a:latin typeface="Meiryo UI" panose="020B0604030504040204" pitchFamily="50" charset="-128"/>
                <a:ea typeface="Meiryo UI" panose="020B0604030504040204" pitchFamily="50" charset="-128"/>
              </a:rPr>
              <a:t>介護ロボット・</a:t>
            </a:r>
            <a:r>
              <a:rPr kumimoji="1" lang="en-US" altLang="ja-JP" sz="2200" b="1" dirty="0">
                <a:latin typeface="Meiryo UI" panose="020B0604030504040204" pitchFamily="50" charset="-128"/>
                <a:ea typeface="Meiryo UI" panose="020B0604030504040204" pitchFamily="50" charset="-128"/>
              </a:rPr>
              <a:t>ICT</a:t>
            </a:r>
            <a:r>
              <a:rPr kumimoji="1" lang="ja-JP" altLang="en-US" sz="2200" b="1" dirty="0">
                <a:latin typeface="Meiryo UI" panose="020B0604030504040204" pitchFamily="50" charset="-128"/>
                <a:ea typeface="Meiryo UI" panose="020B0604030504040204" pitchFamily="50" charset="-128"/>
              </a:rPr>
              <a:t>導入支援</a:t>
            </a:r>
          </a:p>
        </p:txBody>
      </p:sp>
      <p:sp>
        <p:nvSpPr>
          <p:cNvPr id="16" name="正方形/長方形 15"/>
          <p:cNvSpPr/>
          <p:nvPr/>
        </p:nvSpPr>
        <p:spPr>
          <a:xfrm>
            <a:off x="6666056" y="2588630"/>
            <a:ext cx="5967523" cy="6555369"/>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90"/>
          </a:p>
        </p:txBody>
      </p:sp>
      <p:sp>
        <p:nvSpPr>
          <p:cNvPr id="17" name="テキスト ボックス 16"/>
          <p:cNvSpPr txBox="1"/>
          <p:nvPr/>
        </p:nvSpPr>
        <p:spPr>
          <a:xfrm>
            <a:off x="6666056" y="2583233"/>
            <a:ext cx="5967522" cy="3831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en-US" altLang="ja-JP" sz="1890" b="1" dirty="0"/>
              <a:t>ICT</a:t>
            </a:r>
            <a:r>
              <a:rPr kumimoji="1" lang="ja-JP" altLang="en-US" sz="1890" b="1" dirty="0"/>
              <a:t>導入支援事業</a:t>
            </a:r>
          </a:p>
        </p:txBody>
      </p:sp>
      <p:sp>
        <p:nvSpPr>
          <p:cNvPr id="18" name="テキスト ボックス 17"/>
          <p:cNvSpPr txBox="1"/>
          <p:nvPr/>
        </p:nvSpPr>
        <p:spPr>
          <a:xfrm>
            <a:off x="218405" y="1211766"/>
            <a:ext cx="12364790" cy="707886"/>
          </a:xfrm>
          <a:prstGeom prst="rect">
            <a:avLst/>
          </a:prstGeom>
          <a:noFill/>
          <a:ln w="6350">
            <a:solidFill>
              <a:schemeClr val="tx1"/>
            </a:solidFill>
          </a:ln>
        </p:spPr>
        <p:txBody>
          <a:bodyPr wrap="square" rtlCol="0">
            <a:spAutoFit/>
          </a:bodyPr>
          <a:lstStyle/>
          <a:p>
            <a:r>
              <a:rPr lang="ja-JP" altLang="en-US" sz="168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介護ロボットの導入による介護業務の負担軽減、</a:t>
            </a:r>
            <a:r>
              <a:rPr lang="en-US" altLang="ja-JP" sz="2000" dirty="0">
                <a:latin typeface="Meiryo UI" panose="020B0604030504040204" pitchFamily="50" charset="-128"/>
                <a:ea typeface="Meiryo UI" panose="020B0604030504040204" pitchFamily="50" charset="-128"/>
              </a:rPr>
              <a:t>ICT</a:t>
            </a:r>
            <a:r>
              <a:rPr lang="ja-JP" altLang="en-US" sz="2000" dirty="0">
                <a:latin typeface="Meiryo UI" panose="020B0604030504040204" pitchFamily="50" charset="-128"/>
                <a:ea typeface="Meiryo UI" panose="020B0604030504040204" pitchFamily="50" charset="-128"/>
              </a:rPr>
              <a:t>機器の導入による</a:t>
            </a:r>
            <a:r>
              <a:rPr lang="ja-JP" altLang="ja-JP" sz="2000" dirty="0">
                <a:latin typeface="Meiryo UI" panose="020B0604030504040204" pitchFamily="50" charset="-128"/>
                <a:ea typeface="Meiryo UI" panose="020B0604030504040204" pitchFamily="50" charset="-128"/>
              </a:rPr>
              <a:t>介護記録・情報共有・報酬請求等の業務の効率化</a:t>
            </a:r>
            <a:r>
              <a:rPr lang="ja-JP" altLang="en-US" sz="2000" dirty="0">
                <a:latin typeface="Meiryo UI" panose="020B0604030504040204" pitchFamily="50" charset="-128"/>
                <a:ea typeface="Meiryo UI" panose="020B0604030504040204" pitchFamily="50" charset="-128"/>
              </a:rPr>
              <a:t>により</a:t>
            </a:r>
            <a:r>
              <a:rPr lang="ja-JP" altLang="ja-JP" sz="2000" dirty="0">
                <a:latin typeface="Meiryo UI" panose="020B0604030504040204" pitchFamily="50" charset="-128"/>
                <a:ea typeface="Meiryo UI" panose="020B0604030504040204" pitchFamily="50" charset="-128"/>
              </a:rPr>
              <a:t>、介護従事者の雇用環境の改善、離職防止及び定着促進</a:t>
            </a:r>
            <a:r>
              <a:rPr lang="ja-JP" altLang="en-US" sz="2000" dirty="0">
                <a:latin typeface="Meiryo UI" panose="020B0604030504040204" pitchFamily="50" charset="-128"/>
                <a:ea typeface="Meiryo UI" panose="020B0604030504040204" pitchFamily="50" charset="-128"/>
              </a:rPr>
              <a:t>を図る。</a:t>
            </a:r>
            <a:endParaRPr kumimoji="1" lang="ja-JP" altLang="en-US" sz="20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867306" y="3103532"/>
            <a:ext cx="5500395" cy="1223412"/>
          </a:xfrm>
          <a:prstGeom prst="rect">
            <a:avLst/>
          </a:prstGeom>
          <a:noFill/>
        </p:spPr>
        <p:txBody>
          <a:bodyPr wrap="square" rtlCol="0">
            <a:spAutoFit/>
          </a:bodyPr>
          <a:lstStyle/>
          <a:p>
            <a:r>
              <a:rPr lang="ja-JP" altLang="en-US" sz="1470" dirty="0">
                <a:latin typeface="+mn-ea"/>
              </a:rPr>
              <a:t>◆補助対象となる</a:t>
            </a:r>
            <a:r>
              <a:rPr lang="en-US" altLang="ja-JP" sz="1470" dirty="0">
                <a:latin typeface="+mn-ea"/>
              </a:rPr>
              <a:t>ICT</a:t>
            </a:r>
            <a:r>
              <a:rPr lang="ja-JP" altLang="en-US" sz="1470" dirty="0">
                <a:latin typeface="+mn-ea"/>
              </a:rPr>
              <a:t>機器等</a:t>
            </a:r>
            <a:endParaRPr lang="en-US" altLang="ja-JP" sz="1470" dirty="0">
              <a:latin typeface="+mn-ea"/>
            </a:endParaRPr>
          </a:p>
          <a:p>
            <a:r>
              <a:rPr lang="ja-JP" altLang="en-US" sz="1470" dirty="0">
                <a:latin typeface="+mn-ea"/>
              </a:rPr>
              <a:t>　タブレット端末、スマートフォン、ソフトウェア、　</a:t>
            </a:r>
            <a:endParaRPr lang="en-US" altLang="ja-JP" sz="1470" dirty="0">
              <a:latin typeface="+mn-ea"/>
            </a:endParaRPr>
          </a:p>
          <a:p>
            <a:r>
              <a:rPr lang="ja-JP" altLang="en-US" sz="1470" dirty="0">
                <a:latin typeface="+mn-ea"/>
              </a:rPr>
              <a:t>　ネットワーク機器の購入・設置、クラウドサービス、</a:t>
            </a:r>
          </a:p>
          <a:p>
            <a:r>
              <a:rPr lang="ja-JP" altLang="en-US" sz="1470" dirty="0">
                <a:latin typeface="+mn-ea"/>
              </a:rPr>
              <a:t>　保守・サポート費、導入設定、導入研修、セキュリティ対策</a:t>
            </a:r>
            <a:endParaRPr lang="en-US" altLang="ja-JP" sz="1470" dirty="0">
              <a:latin typeface="+mn-ea"/>
            </a:endParaRPr>
          </a:p>
          <a:p>
            <a:r>
              <a:rPr lang="ja-JP" altLang="en-US" sz="1470" dirty="0">
                <a:latin typeface="+mn-ea"/>
              </a:rPr>
              <a:t>　に要する経費等</a:t>
            </a:r>
          </a:p>
        </p:txBody>
      </p:sp>
      <p:pic>
        <p:nvPicPr>
          <p:cNvPr id="23" name="図 22" descr="\\G0000sv0ns501\d11268$\doc\070 居宅G\■居宅Ｇ共有\07_ICT導入支援事業\補助金交付要綱\キャプチャ.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94255" y="4021640"/>
            <a:ext cx="2839324" cy="1964339"/>
          </a:xfrm>
          <a:prstGeom prst="rect">
            <a:avLst/>
          </a:prstGeom>
          <a:noFill/>
          <a:ln>
            <a:noFill/>
          </a:ln>
        </p:spPr>
      </p:pic>
      <p:sp>
        <p:nvSpPr>
          <p:cNvPr id="19" name="テキスト ボックス 18"/>
          <p:cNvSpPr txBox="1"/>
          <p:nvPr/>
        </p:nvSpPr>
        <p:spPr>
          <a:xfrm>
            <a:off x="6854458" y="4486959"/>
            <a:ext cx="3096390" cy="318549"/>
          </a:xfrm>
          <a:prstGeom prst="rect">
            <a:avLst/>
          </a:prstGeom>
          <a:noFill/>
        </p:spPr>
        <p:txBody>
          <a:bodyPr wrap="square" rtlCol="0">
            <a:spAutoFit/>
          </a:bodyPr>
          <a:lstStyle/>
          <a:p>
            <a:r>
              <a:rPr lang="ja-JP" altLang="en-US" sz="1470" dirty="0"/>
              <a:t>◆令和</a:t>
            </a:r>
            <a:r>
              <a:rPr lang="en-US" altLang="ja-JP" sz="1470" dirty="0"/>
              <a:t>4</a:t>
            </a:r>
            <a:r>
              <a:rPr lang="ja-JP" altLang="en-US" sz="1470" dirty="0"/>
              <a:t>年度</a:t>
            </a:r>
            <a:r>
              <a:rPr kumimoji="1" lang="ja-JP" altLang="en-US" sz="1470" dirty="0"/>
              <a:t>予算額：</a:t>
            </a:r>
            <a:r>
              <a:rPr kumimoji="1" lang="en-US" altLang="ja-JP" sz="1470" dirty="0"/>
              <a:t>3</a:t>
            </a:r>
            <a:r>
              <a:rPr kumimoji="1" lang="ja-JP" altLang="en-US" sz="1470" dirty="0"/>
              <a:t>億</a:t>
            </a:r>
            <a:r>
              <a:rPr kumimoji="1" lang="en-US" altLang="ja-JP" sz="1470" dirty="0"/>
              <a:t>5</a:t>
            </a:r>
            <a:r>
              <a:rPr lang="ja-JP" altLang="en-US" sz="1470" dirty="0"/>
              <a:t>千万円</a:t>
            </a:r>
            <a:endParaRPr kumimoji="1" lang="ja-JP" altLang="en-US" sz="1470" dirty="0"/>
          </a:p>
        </p:txBody>
      </p:sp>
      <p:sp>
        <p:nvSpPr>
          <p:cNvPr id="21" name="テキスト ボックス 20"/>
          <p:cNvSpPr txBox="1"/>
          <p:nvPr/>
        </p:nvSpPr>
        <p:spPr>
          <a:xfrm>
            <a:off x="6867305" y="5013878"/>
            <a:ext cx="2884783" cy="318549"/>
          </a:xfrm>
          <a:prstGeom prst="rect">
            <a:avLst/>
          </a:prstGeom>
          <a:noFill/>
        </p:spPr>
        <p:txBody>
          <a:bodyPr wrap="square" rtlCol="0">
            <a:spAutoFit/>
          </a:bodyPr>
          <a:lstStyle/>
          <a:p>
            <a:r>
              <a:rPr kumimoji="1" lang="ja-JP" altLang="en-US" sz="1470" dirty="0"/>
              <a:t>◆補助率等</a:t>
            </a:r>
          </a:p>
        </p:txBody>
      </p:sp>
      <p:sp>
        <p:nvSpPr>
          <p:cNvPr id="24" name="テキスト ボックス 23"/>
          <p:cNvSpPr txBox="1"/>
          <p:nvPr/>
        </p:nvSpPr>
        <p:spPr>
          <a:xfrm>
            <a:off x="6960261" y="5331328"/>
            <a:ext cx="3020058" cy="770980"/>
          </a:xfrm>
          <a:prstGeom prst="rect">
            <a:avLst/>
          </a:prstGeom>
          <a:noFill/>
        </p:spPr>
        <p:txBody>
          <a:bodyPr wrap="square" rtlCol="0">
            <a:spAutoFit/>
          </a:bodyPr>
          <a:lstStyle/>
          <a:p>
            <a:r>
              <a:rPr lang="ja-JP" altLang="en-US" sz="1470" dirty="0"/>
              <a:t>事業所規模に応じた補助額を上限に対象経費の</a:t>
            </a:r>
            <a:r>
              <a:rPr lang="en-US" altLang="ja-JP" sz="1470" dirty="0"/>
              <a:t>3</a:t>
            </a:r>
            <a:r>
              <a:rPr lang="ja-JP" altLang="en-US" sz="1470" dirty="0"/>
              <a:t>／</a:t>
            </a:r>
            <a:r>
              <a:rPr lang="en-US" altLang="ja-JP" sz="1470" dirty="0"/>
              <a:t>4(*)</a:t>
            </a:r>
            <a:r>
              <a:rPr lang="ja-JP" altLang="en-US" sz="1470" dirty="0"/>
              <a:t>又は</a:t>
            </a:r>
            <a:r>
              <a:rPr lang="en-US" altLang="ja-JP" sz="1470" dirty="0"/>
              <a:t>1</a:t>
            </a:r>
            <a:r>
              <a:rPr lang="ja-JP" altLang="en-US" sz="1470" dirty="0"/>
              <a:t>／</a:t>
            </a:r>
            <a:r>
              <a:rPr lang="en-US" altLang="ja-JP" sz="1470" dirty="0"/>
              <a:t>2</a:t>
            </a:r>
            <a:r>
              <a:rPr lang="ja-JP" altLang="en-US" sz="1470" dirty="0"/>
              <a:t>を</a:t>
            </a:r>
            <a:r>
              <a:rPr lang="ja-JP" altLang="en-US" sz="1470" dirty="0" smtClean="0"/>
              <a:t>補助</a:t>
            </a:r>
            <a:fld id="{193797EE-E014-4DBD-9B50-C399E493F375}" type="slidenum">
              <a:rPr lang="ja-JP" altLang="en-US" sz="1470" smtClean="0"/>
              <a:t>4</a:t>
            </a:fld>
            <a:endParaRPr kumimoji="1" lang="ja-JP" altLang="en-US" sz="1470" dirty="0"/>
          </a:p>
        </p:txBody>
      </p:sp>
      <p:graphicFrame>
        <p:nvGraphicFramePr>
          <p:cNvPr id="25" name="表 24"/>
          <p:cNvGraphicFramePr>
            <a:graphicFrameLocks noGrp="1"/>
          </p:cNvGraphicFramePr>
          <p:nvPr>
            <p:extLst>
              <p:ext uri="{D42A27DB-BD31-4B8C-83A1-F6EECF244321}">
                <p14:modId xmlns:p14="http://schemas.microsoft.com/office/powerpoint/2010/main" val="3615075191"/>
              </p:ext>
            </p:extLst>
          </p:nvPr>
        </p:nvGraphicFramePr>
        <p:xfrm>
          <a:off x="6960261" y="6935495"/>
          <a:ext cx="3297639" cy="1798165"/>
        </p:xfrm>
        <a:graphic>
          <a:graphicData uri="http://schemas.openxmlformats.org/drawingml/2006/table">
            <a:tbl>
              <a:tblPr firstRow="1" bandRow="1">
                <a:tableStyleId>{5C22544A-7EE6-4342-B048-85BDC9FD1C3A}</a:tableStyleId>
              </a:tblPr>
              <a:tblGrid>
                <a:gridCol w="899241">
                  <a:extLst>
                    <a:ext uri="{9D8B030D-6E8A-4147-A177-3AD203B41FA5}">
                      <a16:colId xmlns:a16="http://schemas.microsoft.com/office/drawing/2014/main" val="3455375327"/>
                    </a:ext>
                  </a:extLst>
                </a:gridCol>
                <a:gridCol w="2398398">
                  <a:extLst>
                    <a:ext uri="{9D8B030D-6E8A-4147-A177-3AD203B41FA5}">
                      <a16:colId xmlns:a16="http://schemas.microsoft.com/office/drawing/2014/main" val="233028991"/>
                    </a:ext>
                  </a:extLst>
                </a:gridCol>
              </a:tblGrid>
              <a:tr h="359633">
                <a:tc>
                  <a:txBody>
                    <a:bodyPr/>
                    <a:lstStyle/>
                    <a:p>
                      <a:pPr algn="ctr"/>
                      <a:r>
                        <a:rPr kumimoji="1" lang="ja-JP" altLang="en-US" sz="1300" dirty="0" smtClean="0"/>
                        <a:t>職員数</a:t>
                      </a:r>
                      <a:endParaRPr kumimoji="1" lang="ja-JP" altLang="en-US" sz="1300" dirty="0"/>
                    </a:p>
                  </a:txBody>
                  <a:tcPr marL="96012" marR="96012" marT="48006" marB="48006"/>
                </a:tc>
                <a:tc>
                  <a:txBody>
                    <a:bodyPr/>
                    <a:lstStyle/>
                    <a:p>
                      <a:pPr algn="ctr"/>
                      <a:r>
                        <a:rPr kumimoji="1" lang="ja-JP" altLang="en-US" sz="1300" dirty="0" smtClean="0"/>
                        <a:t>補助上限額</a:t>
                      </a:r>
                      <a:endParaRPr kumimoji="1" lang="ja-JP" altLang="en-US" sz="1300" dirty="0"/>
                    </a:p>
                  </a:txBody>
                  <a:tcPr marL="96012" marR="96012" marT="48006" marB="48006"/>
                </a:tc>
                <a:extLst>
                  <a:ext uri="{0D108BD9-81ED-4DB2-BD59-A6C34878D82A}">
                    <a16:rowId xmlns:a16="http://schemas.microsoft.com/office/drawing/2014/main" val="3868712269"/>
                  </a:ext>
                </a:extLst>
              </a:tr>
              <a:tr h="359633">
                <a:tc>
                  <a:txBody>
                    <a:bodyPr/>
                    <a:lstStyle/>
                    <a:p>
                      <a:pPr algn="ctr"/>
                      <a:r>
                        <a:rPr kumimoji="1" lang="en-US" altLang="ja-JP" sz="1300" dirty="0" smtClean="0"/>
                        <a:t>1~10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1,000,000</a:t>
                      </a:r>
                      <a:endParaRPr kumimoji="1" lang="ja-JP" altLang="en-US" sz="1300" dirty="0"/>
                    </a:p>
                  </a:txBody>
                  <a:tcPr marL="96012" marR="96012" marT="48006" marB="48006"/>
                </a:tc>
                <a:extLst>
                  <a:ext uri="{0D108BD9-81ED-4DB2-BD59-A6C34878D82A}">
                    <a16:rowId xmlns:a16="http://schemas.microsoft.com/office/drawing/2014/main" val="1888871753"/>
                  </a:ext>
                </a:extLst>
              </a:tr>
              <a:tr h="359633">
                <a:tc>
                  <a:txBody>
                    <a:bodyPr/>
                    <a:lstStyle/>
                    <a:p>
                      <a:pPr algn="ctr"/>
                      <a:r>
                        <a:rPr kumimoji="1" lang="en-US" altLang="ja-JP" sz="1300" dirty="0" smtClean="0"/>
                        <a:t>11~20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1,600,000</a:t>
                      </a:r>
                      <a:endParaRPr kumimoji="1" lang="ja-JP" altLang="en-US" sz="1300" dirty="0"/>
                    </a:p>
                  </a:txBody>
                  <a:tcPr marL="96012" marR="96012" marT="48006" marB="48006"/>
                </a:tc>
                <a:extLst>
                  <a:ext uri="{0D108BD9-81ED-4DB2-BD59-A6C34878D82A}">
                    <a16:rowId xmlns:a16="http://schemas.microsoft.com/office/drawing/2014/main" val="2095996255"/>
                  </a:ext>
                </a:extLst>
              </a:tr>
              <a:tr h="359633">
                <a:tc>
                  <a:txBody>
                    <a:bodyPr/>
                    <a:lstStyle/>
                    <a:p>
                      <a:pPr algn="ctr"/>
                      <a:r>
                        <a:rPr kumimoji="1" lang="en-US" altLang="ja-JP" sz="1300" dirty="0" smtClean="0"/>
                        <a:t>21~30</a:t>
                      </a:r>
                      <a:r>
                        <a:rPr kumimoji="1" lang="ja-JP" altLang="en-US" sz="1300" dirty="0" smtClean="0"/>
                        <a:t>名</a:t>
                      </a:r>
                      <a:endParaRPr kumimoji="1" lang="ja-JP" altLang="en-US" sz="1300" dirty="0"/>
                    </a:p>
                  </a:txBody>
                  <a:tcPr marL="96012" marR="96012" marT="48006" marB="48006"/>
                </a:tc>
                <a:tc>
                  <a:txBody>
                    <a:bodyPr/>
                    <a:lstStyle/>
                    <a:p>
                      <a:pPr algn="ctr"/>
                      <a:r>
                        <a:rPr kumimoji="1" lang="en-US" altLang="ja-JP" sz="1300" dirty="0" smtClean="0"/>
                        <a:t>2,000,000</a:t>
                      </a:r>
                      <a:endParaRPr kumimoji="1" lang="ja-JP" altLang="en-US" sz="1300" dirty="0"/>
                    </a:p>
                  </a:txBody>
                  <a:tcPr marL="96012" marR="96012" marT="48006" marB="48006"/>
                </a:tc>
                <a:extLst>
                  <a:ext uri="{0D108BD9-81ED-4DB2-BD59-A6C34878D82A}">
                    <a16:rowId xmlns:a16="http://schemas.microsoft.com/office/drawing/2014/main" val="2760797509"/>
                  </a:ext>
                </a:extLst>
              </a:tr>
              <a:tr h="359633">
                <a:tc>
                  <a:txBody>
                    <a:bodyPr/>
                    <a:lstStyle/>
                    <a:p>
                      <a:pPr algn="ctr"/>
                      <a:r>
                        <a:rPr kumimoji="1" lang="en-US" altLang="ja-JP" sz="1300" dirty="0" smtClean="0"/>
                        <a:t>31</a:t>
                      </a:r>
                      <a:r>
                        <a:rPr kumimoji="1" lang="ja-JP" altLang="en-US" sz="1300" dirty="0" smtClean="0"/>
                        <a:t>名以上</a:t>
                      </a:r>
                      <a:endParaRPr kumimoji="1" lang="ja-JP" altLang="en-US" sz="1300" dirty="0"/>
                    </a:p>
                  </a:txBody>
                  <a:tcPr marL="96012" marR="96012" marT="48006" marB="48006"/>
                </a:tc>
                <a:tc>
                  <a:txBody>
                    <a:bodyPr/>
                    <a:lstStyle/>
                    <a:p>
                      <a:pPr algn="ctr"/>
                      <a:r>
                        <a:rPr kumimoji="1" lang="en-US" altLang="ja-JP" sz="1300" dirty="0" smtClean="0"/>
                        <a:t>2,600,000</a:t>
                      </a:r>
                      <a:endParaRPr kumimoji="1" lang="ja-JP" altLang="en-US" sz="1300" dirty="0"/>
                    </a:p>
                  </a:txBody>
                  <a:tcPr marL="96012" marR="96012" marT="48006" marB="48006"/>
                </a:tc>
                <a:extLst>
                  <a:ext uri="{0D108BD9-81ED-4DB2-BD59-A6C34878D82A}">
                    <a16:rowId xmlns:a16="http://schemas.microsoft.com/office/drawing/2014/main" val="3212603063"/>
                  </a:ext>
                </a:extLst>
              </a:tr>
            </a:tbl>
          </a:graphicData>
        </a:graphic>
      </p:graphicFrame>
      <p:sp>
        <p:nvSpPr>
          <p:cNvPr id="26" name="テキスト ボックス 25"/>
          <p:cNvSpPr txBox="1"/>
          <p:nvPr/>
        </p:nvSpPr>
        <p:spPr>
          <a:xfrm>
            <a:off x="10257900" y="6935495"/>
            <a:ext cx="1672517" cy="819455"/>
          </a:xfrm>
          <a:prstGeom prst="rect">
            <a:avLst/>
          </a:prstGeom>
          <a:noFill/>
        </p:spPr>
        <p:txBody>
          <a:bodyPr wrap="square" rtlCol="0">
            <a:spAutoFit/>
          </a:bodyPr>
          <a:lstStyle/>
          <a:p>
            <a:r>
              <a:rPr lang="en-US" altLang="ja-JP" sz="945" dirty="0"/>
              <a:t>※3/4</a:t>
            </a:r>
            <a:r>
              <a:rPr lang="ja-JP" altLang="en-US" sz="945" dirty="0"/>
              <a:t>補助率は</a:t>
            </a:r>
            <a:r>
              <a:rPr lang="en-US" altLang="ja-JP" sz="945" dirty="0"/>
              <a:t>LIFE</a:t>
            </a:r>
            <a:r>
              <a:rPr lang="ja-JP" altLang="ja-JP" sz="945" dirty="0"/>
              <a:t>にデータを提供、又は事業所内・事業所間で居宅サービス計画等のデータ連携を行っている場合</a:t>
            </a:r>
            <a:endParaRPr kumimoji="1" lang="ja-JP" altLang="en-US" sz="945" dirty="0"/>
          </a:p>
        </p:txBody>
      </p:sp>
      <p:sp>
        <p:nvSpPr>
          <p:cNvPr id="59" name="正方形/長方形 58"/>
          <p:cNvSpPr/>
          <p:nvPr/>
        </p:nvSpPr>
        <p:spPr>
          <a:xfrm>
            <a:off x="268789" y="2628055"/>
            <a:ext cx="5967523" cy="6515945"/>
          </a:xfrm>
          <a:prstGeom prst="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890"/>
          </a:p>
        </p:txBody>
      </p:sp>
      <p:sp>
        <p:nvSpPr>
          <p:cNvPr id="60" name="テキスト ボックス 59"/>
          <p:cNvSpPr txBox="1"/>
          <p:nvPr/>
        </p:nvSpPr>
        <p:spPr>
          <a:xfrm>
            <a:off x="268788" y="2594302"/>
            <a:ext cx="5977524" cy="3831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890" b="1" dirty="0"/>
              <a:t>介護ロボット</a:t>
            </a:r>
            <a:r>
              <a:rPr kumimoji="1" lang="ja-JP" altLang="en-US" sz="1890" b="1" dirty="0"/>
              <a:t>導入支援事業</a:t>
            </a:r>
          </a:p>
        </p:txBody>
      </p:sp>
      <p:sp>
        <p:nvSpPr>
          <p:cNvPr id="62" name="テキスト ボックス 61"/>
          <p:cNvSpPr txBox="1"/>
          <p:nvPr/>
        </p:nvSpPr>
        <p:spPr>
          <a:xfrm>
            <a:off x="457191" y="3122863"/>
            <a:ext cx="5632801" cy="1449628"/>
          </a:xfrm>
          <a:prstGeom prst="rect">
            <a:avLst/>
          </a:prstGeom>
          <a:noFill/>
        </p:spPr>
        <p:txBody>
          <a:bodyPr wrap="square" rtlCol="0">
            <a:spAutoFit/>
          </a:bodyPr>
          <a:lstStyle/>
          <a:p>
            <a:r>
              <a:rPr lang="ja-JP" altLang="en-US" sz="1470" dirty="0">
                <a:latin typeface="+mn-ea"/>
              </a:rPr>
              <a:t>◆補助対象となる介護ロボット</a:t>
            </a:r>
            <a:endParaRPr lang="en-US" altLang="ja-JP" sz="1470" dirty="0">
              <a:latin typeface="+mn-ea"/>
            </a:endParaRPr>
          </a:p>
          <a:p>
            <a:r>
              <a:rPr lang="ja-JP" altLang="en-US" sz="1470" dirty="0">
                <a:latin typeface="+mn-ea"/>
              </a:rPr>
              <a:t>　① 移乗介護（装着型・非装着型）② 移動支援</a:t>
            </a:r>
            <a:endParaRPr lang="en-US" altLang="ja-JP" sz="1470" dirty="0">
              <a:latin typeface="+mn-ea"/>
            </a:endParaRPr>
          </a:p>
          <a:p>
            <a:r>
              <a:rPr lang="ja-JP" altLang="en-US" sz="1470" dirty="0">
                <a:latin typeface="+mn-ea"/>
              </a:rPr>
              <a:t>　③ 排泄支援　④ 見守り・コミュニケーション</a:t>
            </a:r>
            <a:endParaRPr lang="en-US" altLang="ja-JP" sz="1470" dirty="0">
              <a:latin typeface="+mn-ea"/>
            </a:endParaRPr>
          </a:p>
          <a:p>
            <a:r>
              <a:rPr lang="ja-JP" altLang="en-US" sz="1470" dirty="0">
                <a:latin typeface="+mn-ea"/>
              </a:rPr>
              <a:t>　⑤ 入浴支援　⑥ 介護業務支援</a:t>
            </a:r>
            <a:endParaRPr lang="en-US" altLang="ja-JP" sz="1470" dirty="0">
              <a:latin typeface="+mn-ea"/>
            </a:endParaRPr>
          </a:p>
          <a:p>
            <a:r>
              <a:rPr lang="ja-JP" altLang="en-US" sz="1470" dirty="0">
                <a:latin typeface="+mn-ea"/>
              </a:rPr>
              <a:t>　（</a:t>
            </a:r>
            <a:r>
              <a:rPr lang="ja-JP" altLang="en-US" sz="1103" dirty="0">
                <a:latin typeface="+mn-ea"/>
              </a:rPr>
              <a:t>見守り系ロボットは</a:t>
            </a:r>
            <a:r>
              <a:rPr lang="en-US" altLang="ja-JP" sz="1103" dirty="0" err="1">
                <a:latin typeface="+mn-ea"/>
              </a:rPr>
              <a:t>Wifi</a:t>
            </a:r>
            <a:r>
              <a:rPr lang="ja-JP" altLang="en-US" sz="1103" dirty="0">
                <a:latin typeface="+mn-ea"/>
              </a:rPr>
              <a:t>環境整備経費も補助対象）</a:t>
            </a:r>
          </a:p>
          <a:p>
            <a:endParaRPr lang="ja-JP" altLang="en-US" sz="1470" dirty="0">
              <a:latin typeface="+mn-ea"/>
            </a:endParaRPr>
          </a:p>
        </p:txBody>
      </p:sp>
      <p:sp>
        <p:nvSpPr>
          <p:cNvPr id="64" name="テキスト ボックス 63"/>
          <p:cNvSpPr txBox="1"/>
          <p:nvPr/>
        </p:nvSpPr>
        <p:spPr>
          <a:xfrm>
            <a:off x="442734" y="5840614"/>
            <a:ext cx="3096390" cy="318549"/>
          </a:xfrm>
          <a:prstGeom prst="rect">
            <a:avLst/>
          </a:prstGeom>
          <a:noFill/>
        </p:spPr>
        <p:txBody>
          <a:bodyPr wrap="square" rtlCol="0">
            <a:spAutoFit/>
          </a:bodyPr>
          <a:lstStyle/>
          <a:p>
            <a:r>
              <a:rPr lang="ja-JP" altLang="en-US" sz="1470" dirty="0"/>
              <a:t>◆令和</a:t>
            </a:r>
            <a:r>
              <a:rPr lang="en-US" altLang="ja-JP" sz="1470" dirty="0"/>
              <a:t>4</a:t>
            </a:r>
            <a:r>
              <a:rPr lang="ja-JP" altLang="en-US" sz="1470" dirty="0"/>
              <a:t>年度</a:t>
            </a:r>
            <a:r>
              <a:rPr kumimoji="1" lang="ja-JP" altLang="en-US" sz="1470" dirty="0"/>
              <a:t>予算額：</a:t>
            </a:r>
            <a:r>
              <a:rPr lang="en-US" altLang="ja-JP" sz="1470" dirty="0"/>
              <a:t>2</a:t>
            </a:r>
            <a:r>
              <a:rPr kumimoji="1" lang="ja-JP" altLang="en-US" sz="1470" dirty="0"/>
              <a:t>億</a:t>
            </a:r>
            <a:r>
              <a:rPr lang="en-US" altLang="ja-JP" sz="1470" dirty="0"/>
              <a:t>6</a:t>
            </a:r>
            <a:r>
              <a:rPr lang="ja-JP" altLang="en-US" sz="1470" dirty="0"/>
              <a:t>千万円</a:t>
            </a:r>
            <a:endParaRPr kumimoji="1" lang="ja-JP" altLang="en-US" sz="1470" dirty="0"/>
          </a:p>
        </p:txBody>
      </p:sp>
      <p:sp>
        <p:nvSpPr>
          <p:cNvPr id="65" name="テキスト ボックス 64"/>
          <p:cNvSpPr txBox="1"/>
          <p:nvPr/>
        </p:nvSpPr>
        <p:spPr>
          <a:xfrm>
            <a:off x="442733" y="6310678"/>
            <a:ext cx="2884783" cy="318549"/>
          </a:xfrm>
          <a:prstGeom prst="rect">
            <a:avLst/>
          </a:prstGeom>
          <a:noFill/>
        </p:spPr>
        <p:txBody>
          <a:bodyPr wrap="square" rtlCol="0">
            <a:spAutoFit/>
          </a:bodyPr>
          <a:lstStyle/>
          <a:p>
            <a:r>
              <a:rPr kumimoji="1" lang="ja-JP" altLang="en-US" sz="1470" dirty="0"/>
              <a:t>◆補助率等</a:t>
            </a:r>
          </a:p>
        </p:txBody>
      </p:sp>
      <p:sp>
        <p:nvSpPr>
          <p:cNvPr id="66" name="テキスト ボックス 65"/>
          <p:cNvSpPr txBox="1"/>
          <p:nvPr/>
        </p:nvSpPr>
        <p:spPr>
          <a:xfrm>
            <a:off x="651928" y="6588532"/>
            <a:ext cx="4815749" cy="318549"/>
          </a:xfrm>
          <a:prstGeom prst="rect">
            <a:avLst/>
          </a:prstGeom>
          <a:noFill/>
        </p:spPr>
        <p:txBody>
          <a:bodyPr wrap="square" rtlCol="0">
            <a:spAutoFit/>
          </a:bodyPr>
          <a:lstStyle/>
          <a:p>
            <a:r>
              <a:rPr lang="ja-JP" altLang="en-US" sz="1470" dirty="0"/>
              <a:t>下記上限範囲で</a:t>
            </a:r>
            <a:r>
              <a:rPr lang="ja-JP" altLang="ja-JP" sz="1470" dirty="0"/>
              <a:t>導入費の３</a:t>
            </a:r>
            <a:r>
              <a:rPr lang="en-US" altLang="ja-JP" sz="1470" dirty="0"/>
              <a:t>/</a:t>
            </a:r>
            <a:r>
              <a:rPr lang="ja-JP" altLang="ja-JP" sz="1470" dirty="0"/>
              <a:t>４（</a:t>
            </a:r>
            <a:r>
              <a:rPr lang="en-US" altLang="ja-JP" sz="1470" dirty="0"/>
              <a:t>*</a:t>
            </a:r>
            <a:r>
              <a:rPr lang="ja-JP" altLang="ja-JP" sz="1470" dirty="0"/>
              <a:t>）又は</a:t>
            </a:r>
            <a:r>
              <a:rPr lang="en-US" altLang="ja-JP" sz="1470" dirty="0"/>
              <a:t>1/2</a:t>
            </a:r>
            <a:r>
              <a:rPr lang="ja-JP" altLang="ja-JP" sz="1470" dirty="0"/>
              <a:t>を補助</a:t>
            </a:r>
            <a:r>
              <a:rPr lang="ja-JP" altLang="en-US" sz="1470" dirty="0"/>
              <a:t>。</a:t>
            </a:r>
            <a:endParaRPr kumimoji="1" lang="ja-JP" altLang="en-US" sz="1470" dirty="0"/>
          </a:p>
        </p:txBody>
      </p:sp>
      <p:pic>
        <p:nvPicPr>
          <p:cNvPr id="69" name="図 6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2279" y="3389075"/>
            <a:ext cx="926903" cy="850659"/>
          </a:xfrm>
          <a:prstGeom prst="rect">
            <a:avLst/>
          </a:prstGeom>
          <a:noFill/>
          <a:ln>
            <a:noFill/>
          </a:ln>
          <a:extLst/>
        </p:spPr>
      </p:pic>
      <p:pic>
        <p:nvPicPr>
          <p:cNvPr id="70" name="図 6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0505" y="4351492"/>
            <a:ext cx="901814" cy="928404"/>
          </a:xfrm>
          <a:prstGeom prst="rect">
            <a:avLst/>
          </a:prstGeom>
          <a:noFill/>
          <a:ln>
            <a:noFill/>
          </a:ln>
          <a:extLst/>
        </p:spPr>
      </p:pic>
      <p:sp>
        <p:nvSpPr>
          <p:cNvPr id="27" name="テキスト ボックス 26"/>
          <p:cNvSpPr txBox="1"/>
          <p:nvPr/>
        </p:nvSpPr>
        <p:spPr>
          <a:xfrm>
            <a:off x="526342" y="4427160"/>
            <a:ext cx="2007656" cy="286232"/>
          </a:xfrm>
          <a:prstGeom prst="rect">
            <a:avLst/>
          </a:prstGeom>
          <a:noFill/>
        </p:spPr>
        <p:txBody>
          <a:bodyPr wrap="square" rtlCol="0">
            <a:spAutoFit/>
          </a:bodyPr>
          <a:lstStyle/>
          <a:p>
            <a:r>
              <a:rPr kumimoji="1" lang="ja-JP" altLang="en-US" sz="1260" dirty="0"/>
              <a:t>介護ロボットの定義</a:t>
            </a:r>
          </a:p>
        </p:txBody>
      </p:sp>
      <p:sp>
        <p:nvSpPr>
          <p:cNvPr id="72" name="角丸四角形 71"/>
          <p:cNvSpPr/>
          <p:nvPr/>
        </p:nvSpPr>
        <p:spPr>
          <a:xfrm>
            <a:off x="588235" y="4701202"/>
            <a:ext cx="2817910" cy="1010126"/>
          </a:xfrm>
          <a:prstGeom prst="roundRect">
            <a:avLst/>
          </a:prstGeom>
          <a:solidFill>
            <a:schemeClr val="accent2">
              <a:lumMod val="20000"/>
              <a:lumOff val="80000"/>
            </a:schemeClr>
          </a:solidFill>
          <a:ln w="3175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ot="0" spcFirstLastPara="0" vert="horz" wrap="square" lIns="96012" tIns="48006" rIns="96012" bIns="48006" numCol="1" spcCol="0" rtlCol="0" fromWordArt="0" anchor="ctr" anchorCtr="0" forceAA="0" compatLnSpc="1">
            <a:prstTxWarp prst="textNoShape">
              <a:avLst/>
            </a:prstTxWarp>
            <a:noAutofit/>
          </a:bodyPr>
          <a:lstStyle/>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情報を感知</a:t>
            </a:r>
            <a:r>
              <a:rPr lang="ja-JP" altLang="en-US" sz="1155" kern="100" dirty="0">
                <a:solidFill>
                  <a:schemeClr val="tx1"/>
                </a:solidFill>
                <a:latin typeface="+mn-ea"/>
                <a:cs typeface="Times New Roman" panose="02020603050405020304" pitchFamily="18" charset="0"/>
              </a:rPr>
              <a:t>（センサー系）</a:t>
            </a:r>
            <a:endParaRPr lang="ja-JP" altLang="en-US" sz="1103" kern="100" dirty="0">
              <a:solidFill>
                <a:schemeClr val="tx1"/>
              </a:solidFill>
              <a:latin typeface="+mn-ea"/>
              <a:cs typeface="Times New Roman" panose="02020603050405020304" pitchFamily="18" charset="0"/>
            </a:endParaRPr>
          </a:p>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判断し</a:t>
            </a:r>
            <a:r>
              <a:rPr lang="ja-JP" altLang="en-US" sz="1155" kern="100" dirty="0">
                <a:solidFill>
                  <a:schemeClr val="tx1"/>
                </a:solidFill>
                <a:latin typeface="+mn-ea"/>
                <a:cs typeface="Times New Roman" panose="02020603050405020304" pitchFamily="18" charset="0"/>
              </a:rPr>
              <a:t>（知能・制御系）</a:t>
            </a:r>
            <a:endParaRPr lang="ja-JP" altLang="en-US" sz="1103" kern="100" dirty="0">
              <a:solidFill>
                <a:schemeClr val="tx1"/>
              </a:solidFill>
              <a:latin typeface="+mn-ea"/>
              <a:cs typeface="Times New Roman" panose="02020603050405020304" pitchFamily="18" charset="0"/>
            </a:endParaRPr>
          </a:p>
          <a:p>
            <a:pPr indent="70009">
              <a:lnSpc>
                <a:spcPts val="1470"/>
              </a:lnSpc>
            </a:pPr>
            <a:r>
              <a:rPr lang="ja-JP" altLang="en-US" sz="1103" kern="100" dirty="0">
                <a:solidFill>
                  <a:schemeClr val="tx1"/>
                </a:solidFill>
                <a:latin typeface="+mn-ea"/>
                <a:cs typeface="Times New Roman" panose="02020603050405020304" pitchFamily="18" charset="0"/>
              </a:rPr>
              <a:t>● </a:t>
            </a:r>
            <a:r>
              <a:rPr lang="ja-JP" altLang="en-US" sz="1260" kern="100" dirty="0">
                <a:solidFill>
                  <a:schemeClr val="tx1"/>
                </a:solidFill>
                <a:latin typeface="+mn-ea"/>
                <a:cs typeface="Times New Roman" panose="02020603050405020304" pitchFamily="18" charset="0"/>
              </a:rPr>
              <a:t>動作する</a:t>
            </a:r>
            <a:r>
              <a:rPr lang="ja-JP" altLang="en-US" sz="1155" kern="100" dirty="0">
                <a:solidFill>
                  <a:schemeClr val="tx1"/>
                </a:solidFill>
                <a:latin typeface="+mn-ea"/>
                <a:cs typeface="Times New Roman" panose="02020603050405020304" pitchFamily="18" charset="0"/>
              </a:rPr>
              <a:t>（駆動系）</a:t>
            </a:r>
            <a:endParaRPr lang="ja-JP" altLang="en-US" sz="1103" kern="100" dirty="0">
              <a:solidFill>
                <a:schemeClr val="tx1"/>
              </a:solidFill>
              <a:latin typeface="+mn-ea"/>
              <a:cs typeface="Times New Roman" panose="02020603050405020304" pitchFamily="18" charset="0"/>
            </a:endParaRPr>
          </a:p>
          <a:p>
            <a:r>
              <a:rPr lang="en-US" sz="420" kern="100" dirty="0">
                <a:solidFill>
                  <a:schemeClr val="tx1"/>
                </a:solidFill>
                <a:latin typeface="+mn-ea"/>
                <a:cs typeface="Times New Roman" panose="02020603050405020304" pitchFamily="18" charset="0"/>
              </a:rPr>
              <a:t> </a:t>
            </a:r>
            <a:endParaRPr lang="ja-JP" altLang="en-US" sz="1103" kern="100" dirty="0">
              <a:solidFill>
                <a:schemeClr val="tx1"/>
              </a:solidFill>
              <a:latin typeface="+mn-ea"/>
              <a:cs typeface="Times New Roman" panose="02020603050405020304" pitchFamily="18" charset="0"/>
            </a:endParaRPr>
          </a:p>
          <a:p>
            <a:r>
              <a:rPr lang="ja-JP" altLang="en-US" sz="1155" kern="100" dirty="0">
                <a:solidFill>
                  <a:schemeClr val="tx1"/>
                </a:solidFill>
                <a:latin typeface="+mn-ea"/>
                <a:cs typeface="Times New Roman" panose="02020603050405020304" pitchFamily="18" charset="0"/>
              </a:rPr>
              <a:t>この３つの要素技術を有する知能化した機械システム</a:t>
            </a:r>
            <a:endParaRPr lang="ja-JP" altLang="en-US" sz="1103" kern="100" dirty="0">
              <a:solidFill>
                <a:schemeClr val="tx1"/>
              </a:solidFill>
              <a:latin typeface="+mn-ea"/>
              <a:cs typeface="Times New Roman" panose="02020603050405020304" pitchFamily="18" charset="0"/>
            </a:endParaRPr>
          </a:p>
        </p:txBody>
      </p:sp>
      <p:graphicFrame>
        <p:nvGraphicFramePr>
          <p:cNvPr id="71" name="表 70"/>
          <p:cNvGraphicFramePr>
            <a:graphicFrameLocks noGrp="1"/>
          </p:cNvGraphicFramePr>
          <p:nvPr>
            <p:extLst>
              <p:ext uri="{D42A27DB-BD31-4B8C-83A1-F6EECF244321}">
                <p14:modId xmlns:p14="http://schemas.microsoft.com/office/powerpoint/2010/main" val="369917652"/>
              </p:ext>
            </p:extLst>
          </p:nvPr>
        </p:nvGraphicFramePr>
        <p:xfrm>
          <a:off x="442733" y="7123221"/>
          <a:ext cx="5561979" cy="1051982"/>
        </p:xfrm>
        <a:graphic>
          <a:graphicData uri="http://schemas.openxmlformats.org/drawingml/2006/table">
            <a:tbl>
              <a:tblPr firstRow="1" firstCol="1" bandRow="1"/>
              <a:tblGrid>
                <a:gridCol w="1470939">
                  <a:extLst>
                    <a:ext uri="{9D8B030D-6E8A-4147-A177-3AD203B41FA5}">
                      <a16:colId xmlns:a16="http://schemas.microsoft.com/office/drawing/2014/main" val="3007094123"/>
                    </a:ext>
                  </a:extLst>
                </a:gridCol>
                <a:gridCol w="2979764">
                  <a:extLst>
                    <a:ext uri="{9D8B030D-6E8A-4147-A177-3AD203B41FA5}">
                      <a16:colId xmlns:a16="http://schemas.microsoft.com/office/drawing/2014/main" val="3571212721"/>
                    </a:ext>
                  </a:extLst>
                </a:gridCol>
                <a:gridCol w="1111276">
                  <a:extLst>
                    <a:ext uri="{9D8B030D-6E8A-4147-A177-3AD203B41FA5}">
                      <a16:colId xmlns:a16="http://schemas.microsoft.com/office/drawing/2014/main" val="2179600578"/>
                    </a:ext>
                  </a:extLst>
                </a:gridCol>
              </a:tblGrid>
              <a:tr h="488978">
                <a:tc rowSpan="2">
                  <a:txBody>
                    <a:bodyPr/>
                    <a:lstStyle/>
                    <a:p>
                      <a:pPr indent="209550" algn="l">
                        <a:lnSpc>
                          <a:spcPts val="11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介護ロボット</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p>
                      <a:pPr indent="69850" algn="l">
                        <a:lnSpc>
                          <a:spcPts val="11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（１機器あたり）</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・移乗支援（装着型・非装着型）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69850"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・入浴支援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100</a:t>
                      </a: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111946"/>
                  </a:ext>
                </a:extLst>
              </a:tr>
              <a:tr h="274371">
                <a:tc vMerge="1">
                  <a:txBody>
                    <a:bodyPr/>
                    <a:lstStyle/>
                    <a:p>
                      <a:endParaRPr kumimoji="1" lang="ja-JP" altLang="en-US"/>
                    </a:p>
                  </a:txBody>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・上記以外</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69850" algn="l">
                        <a:lnSpc>
                          <a:spcPts val="1300"/>
                        </a:lnSpc>
                        <a:spcBef>
                          <a:spcPts val="300"/>
                        </a:spcBef>
                        <a:spcAft>
                          <a:spcPts val="0"/>
                        </a:spcAft>
                      </a:pP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30</a:t>
                      </a:r>
                      <a:r>
                        <a:rPr lang="ja-JP" sz="1200" kern="10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859370"/>
                  </a:ext>
                </a:extLst>
              </a:tr>
              <a:tr h="288633">
                <a:tc gridSpan="2">
                  <a:txBody>
                    <a:bodyPr/>
                    <a:lstStyle/>
                    <a:p>
                      <a:pPr algn="l">
                        <a:lnSpc>
                          <a:spcPts val="11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見守りセンサーの導入に伴う通信環境整備</a:t>
                      </a:r>
                      <a:r>
                        <a:rPr lang="ja-JP" sz="1200" kern="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（１事業所あたり）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indent="69850" algn="l">
                        <a:lnSpc>
                          <a:spcPts val="1300"/>
                        </a:lnSpc>
                        <a:spcBef>
                          <a:spcPts val="300"/>
                        </a:spcBef>
                        <a:spcAft>
                          <a:spcPts val="0"/>
                        </a:spcAft>
                      </a:pP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上限</a:t>
                      </a:r>
                      <a:r>
                        <a:rPr lang="en-US"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750</a:t>
                      </a:r>
                      <a:r>
                        <a:rPr lang="ja-JP" sz="1200" kern="100" dirty="0">
                          <a:ln>
                            <a:noFill/>
                          </a:ln>
                          <a:effectLst/>
                          <a:latin typeface="游明朝" panose="02020400000000000000" pitchFamily="18" charset="-128"/>
                          <a:ea typeface="HG丸ｺﾞｼｯｸM-PRO" panose="020F0600000000000000" pitchFamily="50" charset="-128"/>
                          <a:cs typeface="Meiryo UI" panose="020B0604030504040204" pitchFamily="50" charset="-128"/>
                        </a:rPr>
                        <a:t>万円</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72009" marR="720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209568"/>
                  </a:ext>
                </a:extLst>
              </a:tr>
            </a:tbl>
          </a:graphicData>
        </a:graphic>
      </p:graphicFrame>
      <p:pic>
        <p:nvPicPr>
          <p:cNvPr id="75" name="図 7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8614" y="4376294"/>
            <a:ext cx="836453" cy="833444"/>
          </a:xfrm>
          <a:prstGeom prst="rect">
            <a:avLst/>
          </a:prstGeom>
          <a:noFill/>
          <a:ln>
            <a:noFill/>
          </a:ln>
        </p:spPr>
      </p:pic>
      <p:pic>
        <p:nvPicPr>
          <p:cNvPr id="76" name="図 7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0506" y="5281728"/>
            <a:ext cx="944560" cy="824678"/>
          </a:xfrm>
          <a:prstGeom prst="rect">
            <a:avLst/>
          </a:prstGeom>
          <a:noFill/>
          <a:ln>
            <a:noFill/>
          </a:ln>
        </p:spPr>
      </p:pic>
      <p:pic>
        <p:nvPicPr>
          <p:cNvPr id="77" name="図 7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645" y="5292581"/>
            <a:ext cx="853130" cy="685577"/>
          </a:xfrm>
          <a:prstGeom prst="rect">
            <a:avLst/>
          </a:prstGeom>
          <a:noFill/>
          <a:ln>
            <a:noFill/>
          </a:ln>
        </p:spPr>
      </p:pic>
      <p:sp>
        <p:nvSpPr>
          <p:cNvPr id="2" name="テキスト ボックス 1"/>
          <p:cNvSpPr txBox="1"/>
          <p:nvPr/>
        </p:nvSpPr>
        <p:spPr>
          <a:xfrm>
            <a:off x="532095" y="8397197"/>
            <a:ext cx="5557897" cy="431785"/>
          </a:xfrm>
          <a:prstGeom prst="rect">
            <a:avLst/>
          </a:prstGeom>
          <a:noFill/>
        </p:spPr>
        <p:txBody>
          <a:bodyPr wrap="square" rtlCol="0">
            <a:spAutoFit/>
          </a:bodyPr>
          <a:lstStyle/>
          <a:p>
            <a:r>
              <a:rPr lang="en-US" altLang="ja-JP" sz="1103" dirty="0"/>
              <a:t>※3/4</a:t>
            </a:r>
            <a:r>
              <a:rPr lang="ja-JP" altLang="en-US" sz="1103" dirty="0"/>
              <a:t>の補助率は</a:t>
            </a:r>
            <a:r>
              <a:rPr lang="ja-JP" altLang="ja-JP" sz="1103" dirty="0"/>
              <a:t>見守りセンサーやインカム、介護記録ソフト等の複数の機器を導入し負担軽減等を図りつつ人員体制を効率化させる場合</a:t>
            </a:r>
          </a:p>
        </p:txBody>
      </p:sp>
      <p:sp>
        <p:nvSpPr>
          <p:cNvPr id="3" name="スライド番号プレースホルダー 2"/>
          <p:cNvSpPr>
            <a:spLocks noGrp="1"/>
          </p:cNvSpPr>
          <p:nvPr>
            <p:ph type="sldNum" sz="quarter" idx="12"/>
          </p:nvPr>
        </p:nvSpPr>
        <p:spPr>
          <a:xfrm>
            <a:off x="9921240" y="9048426"/>
            <a:ext cx="2880360" cy="511175"/>
          </a:xfrm>
        </p:spPr>
        <p:txBody>
          <a:bodyPr/>
          <a:lstStyle/>
          <a:p>
            <a:fld id="{80CBD016-3B5C-4FD6-B302-EDD0D6E0C88D}" type="slidenum">
              <a:rPr kumimoji="1" lang="ja-JP" altLang="en-US" smtClean="0"/>
              <a:t>4</a:t>
            </a:fld>
            <a:endParaRPr kumimoji="1" lang="ja-JP" altLang="en-US" dirty="0"/>
          </a:p>
        </p:txBody>
      </p:sp>
    </p:spTree>
    <p:extLst>
      <p:ext uri="{BB962C8B-B14F-4D97-AF65-F5344CB8AC3E}">
        <p14:creationId xmlns:p14="http://schemas.microsoft.com/office/powerpoint/2010/main" val="1272884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60644" y="1268021"/>
            <a:ext cx="11806653" cy="1916108"/>
          </a:xfrm>
          <a:prstGeom prst="roundRect">
            <a:avLst>
              <a:gd name="adj" fmla="val 6978"/>
            </a:avLst>
          </a:prstGeom>
          <a:solidFill>
            <a:schemeClr val="accent3">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endParaRPr lang="en-US" altLang="ja-JP" sz="1746" b="1" dirty="0">
              <a:solidFill>
                <a:schemeClr val="tx1"/>
              </a:solidFill>
              <a:latin typeface="Meiryo UI" panose="020B0604030504040204" pitchFamily="50" charset="-128"/>
              <a:ea typeface="Meiryo UI" panose="020B0604030504040204" pitchFamily="50" charset="-128"/>
            </a:endParaRPr>
          </a:p>
        </p:txBody>
      </p:sp>
      <p:sp>
        <p:nvSpPr>
          <p:cNvPr id="8" name="角丸四角形 7"/>
          <p:cNvSpPr/>
          <p:nvPr/>
        </p:nvSpPr>
        <p:spPr>
          <a:xfrm>
            <a:off x="302981" y="3358078"/>
            <a:ext cx="11764316" cy="1852084"/>
          </a:xfrm>
          <a:prstGeom prst="roundRect">
            <a:avLst>
              <a:gd name="adj" fmla="val 8904"/>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endParaRPr lang="en-US" altLang="ja-JP" sz="1746" b="1" dirty="0">
              <a:solidFill>
                <a:schemeClr val="tx1"/>
              </a:solidFill>
              <a:latin typeface="Meiryo UI" panose="020B0604030504040204" pitchFamily="50" charset="-128"/>
              <a:ea typeface="Meiryo UI" panose="020B0604030504040204" pitchFamily="50" charset="-128"/>
            </a:endParaRPr>
          </a:p>
        </p:txBody>
      </p:sp>
      <p:sp>
        <p:nvSpPr>
          <p:cNvPr id="9" name="角丸四角形 8"/>
          <p:cNvSpPr/>
          <p:nvPr/>
        </p:nvSpPr>
        <p:spPr>
          <a:xfrm>
            <a:off x="246340" y="5371310"/>
            <a:ext cx="11764316" cy="4010803"/>
          </a:xfrm>
          <a:prstGeom prst="roundRect">
            <a:avLst>
              <a:gd name="adj" fmla="val 5699"/>
            </a:avLst>
          </a:prstGeom>
          <a:solidFill>
            <a:schemeClr val="accent4">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5168" tIns="62584" rIns="125168" bIns="62584" spcCol="0" rtlCol="0" anchor="t" anchorCtr="0"/>
          <a:lstStyle/>
          <a:p>
            <a:endParaRPr lang="en-US" altLang="ja-JP" sz="1746" b="1" dirty="0">
              <a:solidFill>
                <a:schemeClr val="tx1"/>
              </a:solidFill>
              <a:latin typeface="Meiryo UI" panose="020B0604030504040204" pitchFamily="50" charset="-128"/>
              <a:ea typeface="Meiryo UI" panose="020B0604030504040204" pitchFamily="50" charset="-128"/>
            </a:endParaRPr>
          </a:p>
        </p:txBody>
      </p:sp>
      <p:sp>
        <p:nvSpPr>
          <p:cNvPr id="23" name="正方形/長方形 22"/>
          <p:cNvSpPr/>
          <p:nvPr/>
        </p:nvSpPr>
        <p:spPr>
          <a:xfrm>
            <a:off x="837277" y="7223683"/>
            <a:ext cx="10516523" cy="9611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r>
              <a:rPr lang="ja-JP" altLang="en-US" sz="2000" b="1" dirty="0">
                <a:solidFill>
                  <a:schemeClr val="tx1"/>
                </a:solidFill>
                <a:latin typeface="Meiryo UI" panose="020B0604030504040204" pitchFamily="50" charset="-128"/>
                <a:ea typeface="Meiryo UI" panose="020B0604030504040204" pitchFamily="50" charset="-128"/>
              </a:rPr>
              <a:t>○若年性認知症の人への支援</a:t>
            </a:r>
            <a:endParaRPr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・若年性認知症支援コーディネーターの設置</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・若年性認知症地域支援力強化事業の実施</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・企業の人事・労務担当者、産業看護職を対象とした啓発セミナーを開催</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1497"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837277" y="8590337"/>
            <a:ext cx="7687630" cy="63062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r>
              <a:rPr lang="ja-JP" altLang="en-US" sz="2000" b="1" dirty="0">
                <a:solidFill>
                  <a:schemeClr val="tx1"/>
                </a:solidFill>
                <a:latin typeface="Meiryo UI" panose="020B0604030504040204" pitchFamily="50" charset="-128"/>
                <a:ea typeface="Meiryo UI" panose="020B0604030504040204" pitchFamily="50" charset="-128"/>
              </a:rPr>
              <a:t>○</a:t>
            </a:r>
            <a:r>
              <a:rPr lang="zh-CN" altLang="en-US" sz="2000" b="1" dirty="0">
                <a:solidFill>
                  <a:schemeClr val="tx1"/>
                </a:solidFill>
                <a:latin typeface="Meiryo UI" panose="020B0604030504040204" pitchFamily="50" charset="-128"/>
                <a:ea typeface="Meiryo UI" panose="020B0604030504040204" pitchFamily="50" charset="-128"/>
              </a:rPr>
              <a:t>社会参加支援</a:t>
            </a:r>
            <a:endParaRPr lang="en-US" altLang="zh-CN" sz="2000" b="1"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・ピアサポート活動支援</a:t>
            </a:r>
            <a:r>
              <a:rPr lang="en-US" altLang="ja-JP" sz="2000" dirty="0">
                <a:solidFill>
                  <a:schemeClr val="tx1"/>
                </a:solidFill>
                <a:latin typeface="Meiryo UI" panose="020B0604030504040204" pitchFamily="50" charset="-128"/>
                <a:ea typeface="Meiryo UI" panose="020B0604030504040204" pitchFamily="50" charset="-128"/>
              </a:rPr>
              <a:t>(</a:t>
            </a:r>
            <a:r>
              <a:rPr lang="ja-JP" altLang="en-US" sz="2000" dirty="0">
                <a:solidFill>
                  <a:schemeClr val="tx1"/>
                </a:solidFill>
                <a:latin typeface="Meiryo UI" panose="020B0604030504040204" pitchFamily="50" charset="-128"/>
                <a:ea typeface="Meiryo UI" panose="020B0604030504040204" pitchFamily="50" charset="-128"/>
              </a:rPr>
              <a:t>上述）</a:t>
            </a:r>
            <a:endParaRPr lang="en-US" altLang="zh-CN" sz="20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69796" y="1761936"/>
            <a:ext cx="11655164" cy="110222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r>
              <a:rPr lang="ja-JP" altLang="en-US" sz="2000" b="1" dirty="0">
                <a:solidFill>
                  <a:schemeClr val="tx1"/>
                </a:solidFill>
                <a:latin typeface="Meiryo UI" panose="020B0604030504040204" pitchFamily="50" charset="-128"/>
                <a:ea typeface="Meiryo UI" panose="020B0604030504040204" pitchFamily="50" charset="-128"/>
              </a:rPr>
              <a:t>○認知症の人本人からの発信支援</a:t>
            </a:r>
            <a:endParaRPr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・ピアサポート活動支援事業</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認知症</a:t>
            </a:r>
            <a:r>
              <a:rPr lang="ja-JP" altLang="en-US" sz="2000" dirty="0">
                <a:solidFill>
                  <a:schemeClr val="tx1"/>
                </a:solidFill>
                <a:latin typeface="Meiryo UI" panose="020B0604030504040204" pitchFamily="50" charset="-128"/>
                <a:ea typeface="Meiryo UI" panose="020B0604030504040204" pitchFamily="50" charset="-128"/>
              </a:rPr>
              <a:t>の人が集い、悩みを共有し、語り合う本人交流会や本人ミーティングについて、市町村による実施を</a:t>
            </a:r>
            <a:r>
              <a:rPr lang="ja-JP" altLang="en-US" sz="2000" dirty="0" smtClean="0">
                <a:solidFill>
                  <a:schemeClr val="tx1"/>
                </a:solidFill>
                <a:latin typeface="Meiryo UI" panose="020B0604030504040204" pitchFamily="50" charset="-128"/>
                <a:ea typeface="Meiryo UI" panose="020B0604030504040204" pitchFamily="50" charset="-128"/>
              </a:rPr>
              <a:t>促進</a:t>
            </a:r>
            <a:endParaRPr lang="en-US" altLang="ja-JP" sz="2000" dirty="0" smtClean="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する</a:t>
            </a:r>
            <a:r>
              <a:rPr lang="ja-JP" altLang="en-US" sz="2000" dirty="0">
                <a:solidFill>
                  <a:schemeClr val="tx1"/>
                </a:solidFill>
                <a:latin typeface="Meiryo UI" panose="020B0604030504040204" pitchFamily="50" charset="-128"/>
                <a:ea typeface="Meiryo UI" panose="020B0604030504040204" pitchFamily="50" charset="-128"/>
              </a:rPr>
              <a:t>ため、学習会</a:t>
            </a:r>
            <a:r>
              <a:rPr lang="ja-JP" altLang="en-US" sz="2000" dirty="0" smtClean="0">
                <a:solidFill>
                  <a:schemeClr val="tx1"/>
                </a:solidFill>
                <a:latin typeface="Meiryo UI" panose="020B0604030504040204" pitchFamily="50" charset="-128"/>
                <a:ea typeface="Meiryo UI" panose="020B0604030504040204" pitchFamily="50" charset="-128"/>
              </a:rPr>
              <a:t>を行う</a:t>
            </a:r>
            <a:r>
              <a:rPr lang="ja-JP" altLang="en-US" sz="2000" dirty="0">
                <a:solidFill>
                  <a:schemeClr val="tx1"/>
                </a:solidFill>
                <a:latin typeface="Meiryo UI" panose="020B0604030504040204" pitchFamily="50" charset="-128"/>
                <a:ea typeface="Meiryo UI" panose="020B0604030504040204" pitchFamily="50" charset="-128"/>
              </a:rPr>
              <a:t>とともに、市町村への技術支援を行いながら開催する。</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endParaRPr lang="en-US" altLang="ja-JP" sz="2000" dirty="0">
              <a:solidFill>
                <a:schemeClr val="tx1"/>
              </a:solidFill>
              <a:latin typeface="Meiryo UI" panose="020B0604030504040204" pitchFamily="50" charset="-128"/>
              <a:ea typeface="Meiryo UI" panose="020B0604030504040204" pitchFamily="50" charset="-128"/>
            </a:endParaRPr>
          </a:p>
          <a:p>
            <a:endParaRPr lang="en-US" altLang="zh-CN" sz="2000" dirty="0">
              <a:solidFill>
                <a:schemeClr val="tx1"/>
              </a:solidFill>
              <a:latin typeface="Meiryo UI" panose="020B0604030504040204" pitchFamily="50" charset="-128"/>
              <a:ea typeface="Meiryo UI" panose="020B0604030504040204" pitchFamily="50" charset="-128"/>
            </a:endParaRPr>
          </a:p>
        </p:txBody>
      </p:sp>
      <p:sp>
        <p:nvSpPr>
          <p:cNvPr id="30" name="正方形/長方形 29"/>
          <p:cNvSpPr/>
          <p:nvPr/>
        </p:nvSpPr>
        <p:spPr>
          <a:xfrm>
            <a:off x="369796" y="3819995"/>
            <a:ext cx="11517404" cy="9091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pPr marL="350063" indent="-350063"/>
            <a:r>
              <a:rPr lang="ja-JP" altLang="en-US" sz="2000" b="1" dirty="0">
                <a:solidFill>
                  <a:schemeClr val="tx1"/>
                </a:solidFill>
                <a:latin typeface="Meiryo UI" panose="020B0604030504040204" pitchFamily="50" charset="-128"/>
                <a:ea typeface="Meiryo UI" panose="020B0604030504040204" pitchFamily="50" charset="-128"/>
              </a:rPr>
              <a:t>○医療・介護従事者の認知症対応力向上促進</a:t>
            </a:r>
            <a:endParaRPr lang="en-US" altLang="ja-JP" sz="2000" b="1"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・かかりつけ医、歯科医師、薬剤師、看護職員、病院勤務の医療従事者、認知症サポート医等を対象に、</a:t>
            </a:r>
            <a:r>
              <a:rPr lang="ja-JP" altLang="en-US" sz="2000" dirty="0" smtClean="0">
                <a:solidFill>
                  <a:schemeClr val="tx1"/>
                </a:solidFill>
                <a:latin typeface="Meiryo UI" panose="020B0604030504040204" pitchFamily="50" charset="-128"/>
                <a:ea typeface="Meiryo UI" panose="020B0604030504040204" pitchFamily="50" charset="-128"/>
              </a:rPr>
              <a:t>認　</a:t>
            </a:r>
            <a:endParaRPr lang="en-US" altLang="ja-JP" sz="2000" dirty="0" smtClean="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　知症対</a:t>
            </a:r>
            <a:r>
              <a:rPr lang="ja-JP" altLang="en-US" sz="2000" dirty="0">
                <a:solidFill>
                  <a:schemeClr val="tx1"/>
                </a:solidFill>
                <a:latin typeface="Meiryo UI" panose="020B0604030504040204" pitchFamily="50" charset="-128"/>
                <a:ea typeface="Meiryo UI" panose="020B0604030504040204" pitchFamily="50" charset="-128"/>
              </a:rPr>
              <a:t>応力の向上を図る　</a:t>
            </a:r>
            <a:r>
              <a:rPr lang="ja-JP" altLang="en-US" sz="2000" dirty="0" smtClean="0">
                <a:solidFill>
                  <a:schemeClr val="tx1"/>
                </a:solidFill>
                <a:latin typeface="Meiryo UI" panose="020B0604030504040204" pitchFamily="50" charset="-128"/>
                <a:ea typeface="Meiryo UI" panose="020B0604030504040204" pitchFamily="50" charset="-128"/>
              </a:rPr>
              <a:t>研修</a:t>
            </a:r>
            <a:r>
              <a:rPr lang="ja-JP" altLang="en-US" sz="2000" dirty="0">
                <a:solidFill>
                  <a:schemeClr val="tx1"/>
                </a:solidFill>
                <a:latin typeface="Meiryo UI" panose="020B0604030504040204" pitchFamily="50" charset="-128"/>
                <a:ea typeface="Meiryo UI" panose="020B0604030504040204" pitchFamily="50" charset="-128"/>
              </a:rPr>
              <a:t>の実施</a:t>
            </a:r>
            <a:endParaRPr lang="en-US" altLang="ja-JP" sz="2000" dirty="0">
              <a:solidFill>
                <a:schemeClr val="tx1"/>
              </a:solidFill>
              <a:latin typeface="Meiryo UI" panose="020B0604030504040204" pitchFamily="50" charset="-128"/>
              <a:ea typeface="Meiryo UI" panose="020B0604030504040204" pitchFamily="50" charset="-128"/>
            </a:endParaRPr>
          </a:p>
          <a:p>
            <a:r>
              <a:rPr lang="ja-JP" altLang="en-US" sz="2000" dirty="0">
                <a:solidFill>
                  <a:schemeClr val="tx1"/>
                </a:solidFill>
                <a:latin typeface="Meiryo UI" panose="020B0604030504040204" pitchFamily="50" charset="-128"/>
                <a:ea typeface="Meiryo UI" panose="020B0604030504040204" pitchFamily="50" charset="-128"/>
              </a:rPr>
              <a:t>　　　　令和</a:t>
            </a:r>
            <a:r>
              <a:rPr lang="en-US" altLang="ja-JP" sz="2000" dirty="0">
                <a:solidFill>
                  <a:schemeClr val="tx1"/>
                </a:solidFill>
                <a:latin typeface="Meiryo UI" panose="020B0604030504040204" pitchFamily="50" charset="-128"/>
                <a:ea typeface="Meiryo UI" panose="020B0604030504040204" pitchFamily="50" charset="-128"/>
              </a:rPr>
              <a:t>4</a:t>
            </a:r>
            <a:r>
              <a:rPr lang="ja-JP" altLang="en-US" sz="2000" dirty="0">
                <a:solidFill>
                  <a:schemeClr val="tx1"/>
                </a:solidFill>
                <a:latin typeface="Meiryo UI" panose="020B0604030504040204" pitchFamily="50" charset="-128"/>
                <a:ea typeface="Meiryo UI" panose="020B0604030504040204" pitchFamily="50" charset="-128"/>
              </a:rPr>
              <a:t>年度は新たに、病院勤務以外の看護師等医療従事者を対象とした研修も実施</a:t>
            </a:r>
            <a:endParaRPr lang="en-US" altLang="zh-CN" sz="2000"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837277" y="5885303"/>
            <a:ext cx="10764477" cy="13383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62584" rIns="125168" bIns="62584" spcCol="0" rtlCol="0" anchor="t" anchorCtr="0"/>
          <a:lstStyle/>
          <a:p>
            <a:r>
              <a:rPr lang="ja-JP" altLang="en-US" sz="2000" b="1" dirty="0">
                <a:solidFill>
                  <a:schemeClr val="tx1"/>
                </a:solidFill>
                <a:latin typeface="Meiryo UI" panose="020B0604030504040204" pitchFamily="50" charset="-128"/>
                <a:ea typeface="Meiryo UI" panose="020B0604030504040204" pitchFamily="50" charset="-128"/>
              </a:rPr>
              <a:t>○認知症バリアフリーの推進</a:t>
            </a:r>
            <a:r>
              <a:rPr lang="ja-JP" altLang="en-US" sz="2000" dirty="0">
                <a:solidFill>
                  <a:schemeClr val="tx1"/>
                </a:solidFill>
                <a:latin typeface="Meiryo UI" panose="020B0604030504040204" pitchFamily="50" charset="-128"/>
                <a:ea typeface="Meiryo UI" panose="020B0604030504040204" pitchFamily="50" charset="-128"/>
              </a:rPr>
              <a:t>　　</a:t>
            </a:r>
            <a:endParaRPr lang="en-US" altLang="ja-JP" sz="2000" dirty="0">
              <a:solidFill>
                <a:schemeClr val="tx1"/>
              </a:solidFill>
              <a:latin typeface="Meiryo UI" panose="020B0604030504040204" pitchFamily="50" charset="-128"/>
              <a:ea typeface="Meiryo UI" panose="020B0604030504040204" pitchFamily="50" charset="-128"/>
            </a:endParaRPr>
          </a:p>
          <a:p>
            <a:pPr marL="350063" indent="-350063"/>
            <a:r>
              <a:rPr lang="ja-JP" altLang="en-US" sz="2000" dirty="0">
                <a:solidFill>
                  <a:schemeClr val="tx1"/>
                </a:solidFill>
                <a:latin typeface="Meiryo UI" panose="020B0604030504040204" pitchFamily="50" charset="-128"/>
                <a:ea typeface="Meiryo UI" panose="020B0604030504040204" pitchFamily="50" charset="-128"/>
              </a:rPr>
              <a:t>　　・市町村におけるチームオレンジの整備への支援</a:t>
            </a:r>
            <a:endParaRPr lang="en-US" altLang="ja-JP" sz="2000" dirty="0">
              <a:solidFill>
                <a:schemeClr val="tx1"/>
              </a:solidFill>
              <a:latin typeface="Meiryo UI" panose="020B0604030504040204" pitchFamily="50" charset="-128"/>
              <a:ea typeface="Meiryo UI" panose="020B0604030504040204" pitchFamily="50" charset="-128"/>
            </a:endParaRPr>
          </a:p>
          <a:p>
            <a:pPr marL="350063" indent="-350063"/>
            <a:r>
              <a:rPr lang="ja-JP" altLang="en-US" sz="2000" dirty="0">
                <a:solidFill>
                  <a:schemeClr val="tx1"/>
                </a:solidFill>
                <a:latin typeface="Meiryo UI" panose="020B0604030504040204" pitchFamily="50" charset="-128"/>
                <a:ea typeface="Meiryo UI" panose="020B0604030504040204" pitchFamily="50" charset="-128"/>
              </a:rPr>
              <a:t>　　　</a:t>
            </a:r>
            <a:r>
              <a:rPr lang="ja-JP" altLang="en-US" sz="2000" dirty="0" smtClean="0">
                <a:solidFill>
                  <a:schemeClr val="tx1"/>
                </a:solidFill>
                <a:latin typeface="Meiryo UI" panose="020B0604030504040204" pitchFamily="50" charset="-128"/>
                <a:ea typeface="Meiryo UI" panose="020B0604030504040204" pitchFamily="50" charset="-128"/>
              </a:rPr>
              <a:t>チームオレンジ</a:t>
            </a:r>
            <a:r>
              <a:rPr lang="ja-JP" altLang="en-US" sz="2000" dirty="0">
                <a:solidFill>
                  <a:schemeClr val="tx1"/>
                </a:solidFill>
                <a:latin typeface="Meiryo UI" panose="020B0604030504040204" pitchFamily="50" charset="-128"/>
                <a:ea typeface="Meiryo UI" panose="020B0604030504040204" pitchFamily="50" charset="-128"/>
              </a:rPr>
              <a:t>の一層の整備促進を目的に厚労省が「チームオレンジの整備促進に関する調査研究事業」を委託事業として実施。事業の中で設置される検討委員会のメンバーとして大阪府も参加。</a:t>
            </a:r>
            <a:endParaRPr lang="en-US" altLang="ja-JP" sz="2000" dirty="0">
              <a:solidFill>
                <a:schemeClr val="tx1"/>
              </a:solidFill>
              <a:latin typeface="Meiryo UI" panose="020B0604030504040204" pitchFamily="50" charset="-128"/>
              <a:ea typeface="Meiryo UI" panose="020B0604030504040204" pitchFamily="50" charset="-128"/>
            </a:endParaRPr>
          </a:p>
          <a:p>
            <a:pPr marL="350063" indent="-350063"/>
            <a:r>
              <a:rPr lang="ja-JP" altLang="en-US" sz="1497" dirty="0">
                <a:solidFill>
                  <a:schemeClr val="tx1"/>
                </a:solidFill>
                <a:latin typeface="Meiryo UI" panose="020B0604030504040204" pitchFamily="50" charset="-128"/>
                <a:ea typeface="Meiryo UI" panose="020B0604030504040204" pitchFamily="50" charset="-128"/>
              </a:rPr>
              <a:t>　</a:t>
            </a:r>
            <a:endParaRPr lang="en-US" altLang="zh-CN" sz="1497"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0" y="135998"/>
            <a:ext cx="12801600" cy="85927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00217">
              <a:defRPr/>
            </a:pPr>
            <a:r>
              <a:rPr lang="ja-JP" altLang="en-US" sz="4490" b="1" dirty="0">
                <a:solidFill>
                  <a:prstClr val="white"/>
                </a:solidFill>
                <a:latin typeface="Meiryo UI" pitchFamily="50" charset="-128"/>
                <a:ea typeface="Meiryo UI" pitchFamily="50" charset="-128"/>
                <a:cs typeface="Meiryo UI" pitchFamily="50" charset="-128"/>
              </a:rPr>
              <a:t>　</a:t>
            </a:r>
            <a:r>
              <a:rPr lang="ja-JP" altLang="en-US" sz="3600" b="1" dirty="0" smtClean="0">
                <a:solidFill>
                  <a:prstClr val="white"/>
                </a:solidFill>
                <a:latin typeface="Meiryo UI" pitchFamily="50" charset="-128"/>
                <a:ea typeface="Meiryo UI" pitchFamily="50" charset="-128"/>
                <a:cs typeface="Meiryo UI" pitchFamily="50" charset="-128"/>
              </a:rPr>
              <a:t>認知症</a:t>
            </a:r>
            <a:r>
              <a:rPr lang="ja-JP" altLang="en-US" sz="3600" b="1" dirty="0">
                <a:solidFill>
                  <a:prstClr val="white"/>
                </a:solidFill>
                <a:latin typeface="Meiryo UI" pitchFamily="50" charset="-128"/>
                <a:ea typeface="Meiryo UI" pitchFamily="50" charset="-128"/>
                <a:cs typeface="Meiryo UI" pitchFamily="50" charset="-128"/>
              </a:rPr>
              <a:t>施策に係る大阪府の主な取組み</a:t>
            </a:r>
          </a:p>
        </p:txBody>
      </p:sp>
      <p:sp>
        <p:nvSpPr>
          <p:cNvPr id="11" name="Rectangle 5"/>
          <p:cNvSpPr>
            <a:spLocks noChangeArrowheads="1"/>
          </p:cNvSpPr>
          <p:nvPr/>
        </p:nvSpPr>
        <p:spPr bwMode="auto">
          <a:xfrm>
            <a:off x="327458" y="1268021"/>
            <a:ext cx="4454092" cy="408480"/>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defTabSz="1139978">
              <a:defRPr/>
            </a:pPr>
            <a:r>
              <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〔Ⅰ〕</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普及啓発・本人発信支援</a:t>
            </a:r>
          </a:p>
        </p:txBody>
      </p:sp>
      <p:sp>
        <p:nvSpPr>
          <p:cNvPr id="12" name="Rectangle 5"/>
          <p:cNvSpPr>
            <a:spLocks noChangeArrowheads="1"/>
          </p:cNvSpPr>
          <p:nvPr/>
        </p:nvSpPr>
        <p:spPr bwMode="auto">
          <a:xfrm>
            <a:off x="369796" y="3344398"/>
            <a:ext cx="5135654" cy="411827"/>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defTabSz="1139978">
              <a:defRPr/>
            </a:pPr>
            <a:r>
              <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医療・介護の提供、介護者支援</a:t>
            </a:r>
          </a:p>
        </p:txBody>
      </p:sp>
      <p:sp>
        <p:nvSpPr>
          <p:cNvPr id="14" name="Rectangle 5"/>
          <p:cNvSpPr>
            <a:spLocks noChangeArrowheads="1"/>
          </p:cNvSpPr>
          <p:nvPr/>
        </p:nvSpPr>
        <p:spPr bwMode="auto">
          <a:xfrm>
            <a:off x="327458" y="5371310"/>
            <a:ext cx="9426142" cy="513993"/>
          </a:xfrm>
          <a:prstGeom prst="rect">
            <a:avLst/>
          </a:prstGeom>
          <a:ln/>
          <a:extLst/>
        </p:spPr>
        <p:style>
          <a:lnRef idx="1">
            <a:schemeClr val="accent1"/>
          </a:lnRef>
          <a:fillRef idx="2">
            <a:schemeClr val="accent1"/>
          </a:fillRef>
          <a:effectRef idx="1">
            <a:schemeClr val="accent1"/>
          </a:effectRef>
          <a:fontRef idx="minor">
            <a:schemeClr val="dk1"/>
          </a:fontRef>
        </p:style>
        <p:txBody>
          <a:bodyPr rtlCol="0" anchor="ctr"/>
          <a:lstStyle/>
          <a:p>
            <a:pPr defTabSz="1139978">
              <a:defRPr/>
            </a:pPr>
            <a:r>
              <a:rPr lang="en-US" altLang="ja-JP"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a:t>
            </a:r>
            <a:r>
              <a:rPr lang="ja-JP" altLang="en-US" sz="2400" b="1" kern="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認知症バリアフリーの推進・若年性認知症の人への支援・社会参加</a:t>
            </a:r>
          </a:p>
        </p:txBody>
      </p:sp>
      <p:sp>
        <p:nvSpPr>
          <p:cNvPr id="2" name="スライド番号プレースホルダー 1"/>
          <p:cNvSpPr>
            <a:spLocks noGrp="1"/>
          </p:cNvSpPr>
          <p:nvPr>
            <p:ph type="sldNum" sz="quarter" idx="12"/>
          </p:nvPr>
        </p:nvSpPr>
        <p:spPr>
          <a:xfrm>
            <a:off x="9921240" y="9075020"/>
            <a:ext cx="2880360" cy="511175"/>
          </a:xfrm>
        </p:spPr>
        <p:txBody>
          <a:bodyPr/>
          <a:lstStyle/>
          <a:p>
            <a:fld id="{80CBD016-3B5C-4FD6-B302-EDD0D6E0C88D}" type="slidenum">
              <a:rPr kumimoji="1" lang="ja-JP" altLang="en-US" smtClean="0"/>
              <a:t>5</a:t>
            </a:fld>
            <a:endParaRPr kumimoji="1" lang="ja-JP" altLang="en-US" dirty="0"/>
          </a:p>
        </p:txBody>
      </p:sp>
    </p:spTree>
    <p:extLst>
      <p:ext uri="{BB962C8B-B14F-4D97-AF65-F5344CB8AC3E}">
        <p14:creationId xmlns:p14="http://schemas.microsoft.com/office/powerpoint/2010/main" val="2228772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正方形/長方形 40"/>
          <p:cNvSpPr/>
          <p:nvPr/>
        </p:nvSpPr>
        <p:spPr>
          <a:xfrm>
            <a:off x="0" y="667481"/>
            <a:ext cx="12782493" cy="6989420"/>
          </a:xfrm>
          <a:prstGeom prst="rect">
            <a:avLst/>
          </a:prstGeom>
          <a:solidFill>
            <a:schemeClr val="accent6">
              <a:lumMod val="20000"/>
              <a:lumOff val="80000"/>
            </a:schemeClr>
          </a:solidFill>
          <a:ln w="6350" cap="flat" cmpd="sng" algn="ctr">
            <a:solidFill>
              <a:schemeClr val="accent1"/>
            </a:solidFill>
            <a:prstDash val="solid"/>
          </a:ln>
          <a:effectLst/>
        </p:spPr>
        <p:txBody>
          <a:bodyPr rot="0" spcFirstLastPara="0" vert="horz" wrap="square" lIns="118168" tIns="59084" rIns="118168" bIns="59084" numCol="1" spcCol="0" rtlCol="0" fromWordArt="0" anchor="t" anchorCtr="0" forceAA="0" compatLnSpc="1">
            <a:prstTxWarp prst="textNoShape">
              <a:avLst/>
            </a:prstTxWarp>
            <a:noAutofit/>
          </a:bodyPr>
          <a:lstStyle/>
          <a:p>
            <a:pPr defTabSz="1181716">
              <a:lnSpc>
                <a:spcPts val="1400"/>
              </a:lnSpc>
              <a:defRPr/>
            </a:pPr>
            <a:endParaRPr lang="en-US" altLang="zh-TW" sz="1960" kern="100" dirty="0">
              <a:latin typeface="游ゴシック" panose="020B0400000000000000" pitchFamily="50" charset="-128"/>
              <a:ea typeface="游ゴシック" panose="020B0400000000000000" pitchFamily="50" charset="-128"/>
              <a:cs typeface="Times New Roman"/>
            </a:endParaRPr>
          </a:p>
          <a:p>
            <a:pPr defTabSz="1181716">
              <a:lnSpc>
                <a:spcPts val="1680"/>
              </a:lnSpc>
              <a:defRPr/>
            </a:pPr>
            <a:endParaRPr lang="en-US" altLang="ja-JP" sz="1960" kern="100" dirty="0" smtClean="0">
              <a:latin typeface="游ゴシック" panose="020B0400000000000000" pitchFamily="50" charset="-128"/>
              <a:ea typeface="游ゴシック" panose="020B0400000000000000" pitchFamily="50" charset="-128"/>
              <a:cs typeface="Times New Roman"/>
            </a:endParaRPr>
          </a:p>
          <a:p>
            <a:pPr defTabSz="1181716">
              <a:lnSpc>
                <a:spcPts val="1680"/>
              </a:lnSpc>
              <a:defRPr/>
            </a:pP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lnSpc>
                <a:spcPts val="1680"/>
              </a:lnSpc>
              <a:defRPr/>
            </a:pPr>
            <a:r>
              <a:rPr lang="ja-JP" altLang="en-US" sz="1960" kern="100" dirty="0" smtClean="0">
                <a:latin typeface="游ゴシック" panose="020B0400000000000000" pitchFamily="50" charset="-128"/>
                <a:ea typeface="游ゴシック" panose="020B0400000000000000" pitchFamily="50" charset="-128"/>
                <a:cs typeface="Times New Roman"/>
              </a:rPr>
              <a:t>１</a:t>
            </a:r>
            <a:r>
              <a:rPr lang="ja-JP" altLang="en-US" sz="1960" kern="100" dirty="0">
                <a:latin typeface="游ゴシック" panose="020B0400000000000000" pitchFamily="50" charset="-128"/>
                <a:ea typeface="游ゴシック" panose="020B0400000000000000" pitchFamily="50" charset="-128"/>
                <a:cs typeface="Times New Roman"/>
              </a:rPr>
              <a:t>　介護施設・事業所等に対する各種支援</a:t>
            </a:r>
            <a:endParaRPr lang="en-US" altLang="zh-TW" sz="1960" kern="100" dirty="0">
              <a:latin typeface="游ゴシック" panose="020B0400000000000000" pitchFamily="50" charset="-128"/>
              <a:ea typeface="游ゴシック" panose="020B0400000000000000" pitchFamily="50" charset="-128"/>
              <a:cs typeface="Times New Roman"/>
            </a:endParaRPr>
          </a:p>
          <a:p>
            <a:pPr defTabSz="1181716">
              <a:lnSpc>
                <a:spcPts val="1680"/>
              </a:lnSpc>
              <a:defRPr/>
            </a:pPr>
            <a:endParaRPr lang="en-US" altLang="zh-TW" kern="100" dirty="0">
              <a:latin typeface="游ゴシック" panose="020B0400000000000000" pitchFamily="50" charset="-128"/>
              <a:ea typeface="游ゴシック" panose="020B0400000000000000" pitchFamily="50" charset="-128"/>
              <a:cs typeface="Times New Roman"/>
            </a:endParaRPr>
          </a:p>
          <a:p>
            <a:pPr defTabSz="1181716">
              <a:lnSpc>
                <a:spcPts val="1200"/>
              </a:lnSpc>
              <a:defRPr/>
            </a:pPr>
            <a:r>
              <a:rPr lang="ja-JP" altLang="en-US" sz="1960" kern="100" dirty="0">
                <a:latin typeface="游ゴシック" panose="020B0400000000000000" pitchFamily="50" charset="-128"/>
                <a:ea typeface="游ゴシック" panose="020B0400000000000000" pitchFamily="50" charset="-128"/>
                <a:cs typeface="Times New Roman"/>
              </a:rPr>
              <a:t>　</a:t>
            </a:r>
            <a:endParaRPr lang="en-US" altLang="ja-JP" sz="1960" kern="100" dirty="0" smtClean="0">
              <a:latin typeface="游ゴシック" panose="020B0400000000000000" pitchFamily="50" charset="-128"/>
              <a:ea typeface="游ゴシック" panose="020B0400000000000000" pitchFamily="50" charset="-128"/>
              <a:cs typeface="Times New Roman"/>
            </a:endParaRPr>
          </a:p>
          <a:p>
            <a:pPr defTabSz="1181716">
              <a:lnSpc>
                <a:spcPts val="1680"/>
              </a:lnSpc>
              <a:defRPr/>
            </a:pPr>
            <a:r>
              <a:rPr lang="ja-JP" altLang="en-US" sz="1960" kern="100" dirty="0">
                <a:latin typeface="Meiryo UI" panose="020B0604030504040204" pitchFamily="50" charset="-128"/>
                <a:ea typeface="Meiryo UI" panose="020B0604030504040204" pitchFamily="50" charset="-128"/>
                <a:cs typeface="Times New Roman"/>
              </a:rPr>
              <a:t>　</a:t>
            </a:r>
            <a:r>
              <a:rPr lang="zh-TW" altLang="en-US" sz="2000" kern="100" dirty="0">
                <a:latin typeface="Meiryo UI" panose="020B0604030504040204" pitchFamily="50" charset="-128"/>
                <a:ea typeface="Meiryo UI" panose="020B0604030504040204" pitchFamily="50" charset="-128"/>
                <a:cs typeface="Times New Roman"/>
              </a:rPr>
              <a:t>①　</a:t>
            </a:r>
            <a:r>
              <a:rPr lang="ja-JP" altLang="en-US" sz="2000" kern="100" dirty="0">
                <a:latin typeface="Meiryo UI" panose="020B0604030504040204" pitchFamily="50" charset="-128"/>
                <a:ea typeface="Meiryo UI" panose="020B0604030504040204" pitchFamily="50" charset="-128"/>
                <a:cs typeface="Times New Roman"/>
              </a:rPr>
              <a:t>感染予防、早期発見・早期対応の取組</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en-US" altLang="ja-JP" sz="2000" kern="100" dirty="0">
                <a:latin typeface="Meiryo UI" panose="020B0604030504040204" pitchFamily="50" charset="-128"/>
                <a:ea typeface="Meiryo UI" panose="020B0604030504040204" pitchFamily="50" charset="-128"/>
                <a:cs typeface="Times New Roman"/>
              </a:rPr>
              <a:t> </a:t>
            </a: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・介護施設等への感染管理認定看護師等専門家派遣、電話相談</a:t>
            </a:r>
            <a:endParaRPr lang="en-US" altLang="ja-JP" sz="2000" kern="100" dirty="0">
              <a:latin typeface="Meiryo UI" panose="020B0604030504040204" pitchFamily="50" charset="-128"/>
              <a:ea typeface="Meiryo UI" panose="020B0604030504040204" pitchFamily="50" charset="-128"/>
              <a:cs typeface="Times New Roman" panose="02020603050405020304" pitchFamily="18" charset="0"/>
            </a:endParaRPr>
          </a:p>
          <a:p>
            <a:pPr defTabSz="1181716">
              <a:lnSpc>
                <a:spcPts val="1680"/>
              </a:lnSpc>
              <a:defRPr/>
            </a:pPr>
            <a:r>
              <a:rPr lang="en-US" altLang="ja-JP" sz="2000" kern="100" dirty="0">
                <a:latin typeface="Meiryo UI" panose="020B0604030504040204" pitchFamily="50" charset="-128"/>
                <a:ea typeface="Meiryo UI" panose="020B0604030504040204" pitchFamily="50" charset="-128"/>
                <a:cs typeface="Times New Roman" panose="02020603050405020304" pitchFamily="18" charset="0"/>
              </a:rPr>
              <a:t>  </a:t>
            </a:r>
          </a:p>
          <a:p>
            <a:pPr>
              <a:lnSpc>
                <a:spcPts val="1680"/>
              </a:lnSpc>
            </a:pPr>
            <a:r>
              <a:rPr lang="ja-JP" altLang="en-US" sz="2000" kern="100" dirty="0">
                <a:latin typeface="Meiryo UI" panose="020B0604030504040204" pitchFamily="50" charset="-128"/>
                <a:ea typeface="Meiryo UI" panose="020B0604030504040204" pitchFamily="50" charset="-128"/>
                <a:cs typeface="Times New Roman" panose="02020603050405020304" pitchFamily="18" charset="0"/>
              </a:rPr>
              <a:t>　　・専門家による施設職員向け研修（オンライン配信）、事例集等の配布</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ja-JP" altLang="en-US"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・高齢者施設等「スマホ検査センター」の設置</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・従事者に対する定期検査の実施（施設系は</a:t>
            </a:r>
            <a:r>
              <a:rPr lang="en-US" altLang="ja-JP" sz="2000" kern="100" dirty="0">
                <a:latin typeface="Meiryo UI" panose="020B0604030504040204" pitchFamily="50" charset="-128"/>
                <a:ea typeface="Meiryo UI" panose="020B0604030504040204" pitchFamily="50" charset="-128"/>
                <a:cs typeface="Times New Roman"/>
              </a:rPr>
              <a:t>3</a:t>
            </a:r>
            <a:r>
              <a:rPr lang="ja-JP" altLang="en-US" sz="2000" kern="100" dirty="0">
                <a:latin typeface="Meiryo UI" panose="020B0604030504040204" pitchFamily="50" charset="-128"/>
                <a:ea typeface="Meiryo UI" panose="020B0604030504040204" pitchFamily="50" charset="-128"/>
                <a:cs typeface="Times New Roman"/>
              </a:rPr>
              <a:t>日に</a:t>
            </a:r>
            <a:r>
              <a:rPr lang="en-US" altLang="ja-JP" sz="2000" kern="100" dirty="0">
                <a:latin typeface="Meiryo UI" panose="020B0604030504040204" pitchFamily="50" charset="-128"/>
                <a:ea typeface="Meiryo UI" panose="020B0604030504040204" pitchFamily="50" charset="-128"/>
                <a:cs typeface="Times New Roman"/>
              </a:rPr>
              <a:t>1</a:t>
            </a:r>
            <a:r>
              <a:rPr lang="ja-JP" altLang="en-US" sz="2000" kern="100" dirty="0">
                <a:latin typeface="Meiryo UI" panose="020B0604030504040204" pitchFamily="50" charset="-128"/>
                <a:ea typeface="Meiryo UI" panose="020B0604030504040204" pitchFamily="50" charset="-128"/>
                <a:cs typeface="Times New Roman"/>
              </a:rPr>
              <a:t>回の頻回検査（抗原検査）実施）</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200"/>
              </a:lnSpc>
              <a:defRPr/>
            </a:pPr>
            <a:endParaRPr lang="en-US" altLang="ja-JP" sz="2000" kern="100" dirty="0" smtClean="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②　経済的支援</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・感染者発生施設等に対して、サービス継続に必要なかかり増し経費を補助（施設内療養経費も含む）</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・予防的かかり増し経費の補助</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・簡易陰圧装置設置、多床室の個室化、ゾーニング環境整備、換気設備整備の各種補助事業</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200"/>
              </a:lnSpc>
              <a:defRPr/>
            </a:pPr>
            <a:endParaRPr lang="en-US" altLang="ja-JP" sz="2000" kern="100" dirty="0" smtClean="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③　感染（クラスター）発生時の対応</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r>
              <a:rPr lang="ja-JP" altLang="en-US" sz="2000" kern="100" dirty="0">
                <a:latin typeface="Meiryo UI" panose="020B0604030504040204" pitchFamily="50" charset="-128"/>
                <a:ea typeface="Meiryo UI" panose="020B0604030504040204" pitchFamily="50" charset="-128"/>
                <a:cs typeface="Times New Roman"/>
              </a:rPr>
              <a:t>　　・クラスター発生施設等への衛生用品の提供</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68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2200"/>
              </a:lnSpc>
              <a:defRPr/>
            </a:pPr>
            <a:r>
              <a:rPr lang="ja-JP" altLang="en-US" sz="2000" kern="100" dirty="0">
                <a:latin typeface="Meiryo UI" panose="020B0604030504040204" pitchFamily="50" charset="-128"/>
                <a:ea typeface="Meiryo UI" panose="020B0604030504040204" pitchFamily="50" charset="-128"/>
                <a:cs typeface="Times New Roman"/>
              </a:rPr>
              <a:t>　　・応援職員派遣スキームの構築・運用</a:t>
            </a:r>
            <a:r>
              <a:rPr lang="ja-JP" altLang="en-US" sz="2000" kern="100" dirty="0" smtClean="0">
                <a:latin typeface="Meiryo UI" panose="020B0604030504040204" pitchFamily="50" charset="-128"/>
                <a:ea typeface="Meiryo UI" panose="020B0604030504040204" pitchFamily="50" charset="-128"/>
                <a:cs typeface="Times New Roman"/>
              </a:rPr>
              <a:t>（</a:t>
            </a:r>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kern="100" dirty="0" smtClean="0">
                <a:latin typeface="Meiryo UI" panose="020B0604030504040204" pitchFamily="50" charset="-128"/>
                <a:ea typeface="Meiryo UI" panose="020B0604030504040204" pitchFamily="50" charset="-128"/>
                <a:cs typeface="Times New Roman"/>
              </a:rPr>
              <a:t>福）</a:t>
            </a:r>
            <a:r>
              <a:rPr lang="ja-JP" altLang="en-US" sz="2000" kern="100" dirty="0" smtClean="0">
                <a:latin typeface="Meiryo UI" panose="020B0604030504040204" pitchFamily="50" charset="-128"/>
                <a:ea typeface="Meiryo UI" panose="020B0604030504040204" pitchFamily="50" charset="-128"/>
                <a:cs typeface="Times New Roman"/>
              </a:rPr>
              <a:t>大阪府</a:t>
            </a:r>
            <a:r>
              <a:rPr lang="ja-JP" altLang="en-US" sz="2000" kern="100" dirty="0">
                <a:latin typeface="Meiryo UI" panose="020B0604030504040204" pitchFamily="50" charset="-128"/>
                <a:ea typeface="Meiryo UI" panose="020B0604030504040204" pitchFamily="50" charset="-128"/>
                <a:cs typeface="Times New Roman"/>
              </a:rPr>
              <a:t>社会福祉協議会</a:t>
            </a:r>
            <a:r>
              <a:rPr lang="ja-JP" altLang="en-US" sz="2000" kern="100" dirty="0" smtClean="0">
                <a:latin typeface="Meiryo UI" panose="020B0604030504040204" pitchFamily="50" charset="-128"/>
                <a:ea typeface="Meiryo UI" panose="020B0604030504040204" pitchFamily="50" charset="-128"/>
                <a:cs typeface="Times New Roman"/>
              </a:rPr>
              <a:t>及び</a:t>
            </a:r>
            <a:r>
              <a:rPr lang="ja-JP" altLang="en-US" sz="2000" kern="100" dirty="0">
                <a:latin typeface="Meiryo UI" panose="020B0604030504040204" pitchFamily="50" charset="-128"/>
                <a:ea typeface="Meiryo UI" panose="020B0604030504040204" pitchFamily="50" charset="-128"/>
                <a:cs typeface="Times New Roman"/>
              </a:rPr>
              <a:t>（</a:t>
            </a:r>
            <a:r>
              <a:rPr lang="ja-JP" altLang="en-US" sz="2000" kern="100" dirty="0" smtClean="0">
                <a:latin typeface="Meiryo UI" panose="020B0604030504040204" pitchFamily="50" charset="-128"/>
                <a:ea typeface="Meiryo UI" panose="020B0604030504040204" pitchFamily="50" charset="-128"/>
                <a:cs typeface="Times New Roman"/>
              </a:rPr>
              <a:t>公社）</a:t>
            </a:r>
            <a:r>
              <a:rPr lang="ja-JP" altLang="en-US" sz="2000" kern="100" dirty="0" smtClean="0">
                <a:latin typeface="Meiryo UI" panose="020B0604030504040204" pitchFamily="50" charset="-128"/>
                <a:ea typeface="Meiryo UI" panose="020B0604030504040204" pitchFamily="50" charset="-128"/>
                <a:cs typeface="Times New Roman"/>
              </a:rPr>
              <a:t>大阪</a:t>
            </a:r>
            <a:r>
              <a:rPr lang="ja-JP" altLang="en-US" sz="2000" kern="100" dirty="0" smtClean="0">
                <a:latin typeface="Meiryo UI" panose="020B0604030504040204" pitchFamily="50" charset="-128"/>
                <a:ea typeface="Meiryo UI" panose="020B0604030504040204" pitchFamily="50" charset="-128"/>
                <a:cs typeface="Times New Roman"/>
              </a:rPr>
              <a:t>介護老人</a:t>
            </a:r>
            <a:r>
              <a:rPr lang="ja-JP" altLang="en-US" sz="2000" kern="100" dirty="0">
                <a:latin typeface="Meiryo UI" panose="020B0604030504040204" pitchFamily="50" charset="-128"/>
                <a:ea typeface="Meiryo UI" panose="020B0604030504040204" pitchFamily="50" charset="-128"/>
                <a:cs typeface="Times New Roman"/>
              </a:rPr>
              <a:t>保健施設協会</a:t>
            </a:r>
            <a:r>
              <a:rPr lang="ja-JP" altLang="en-US" sz="2000" kern="100" dirty="0" smtClean="0">
                <a:latin typeface="Meiryo UI" panose="020B0604030504040204" pitchFamily="50" charset="-128"/>
                <a:ea typeface="Meiryo UI" panose="020B0604030504040204" pitchFamily="50" charset="-128"/>
                <a:cs typeface="Times New Roman"/>
              </a:rPr>
              <a:t>と　　</a:t>
            </a:r>
            <a:endParaRPr lang="en-US" altLang="ja-JP" sz="2000" kern="100" dirty="0" smtClean="0">
              <a:latin typeface="Meiryo UI" panose="020B0604030504040204" pitchFamily="50" charset="-128"/>
              <a:ea typeface="Meiryo UI" panose="020B0604030504040204" pitchFamily="50" charset="-128"/>
              <a:cs typeface="Times New Roman"/>
            </a:endParaRPr>
          </a:p>
          <a:p>
            <a:pPr defTabSz="1181716">
              <a:lnSpc>
                <a:spcPts val="2200"/>
              </a:lnSpc>
              <a:defRPr/>
            </a:pPr>
            <a:r>
              <a:rPr lang="ja-JP" altLang="en-US" sz="2000" kern="100" dirty="0">
                <a:latin typeface="Meiryo UI" panose="020B0604030504040204" pitchFamily="50" charset="-128"/>
                <a:ea typeface="Meiryo UI" panose="020B0604030504040204" pitchFamily="50" charset="-128"/>
                <a:cs typeface="Times New Roman"/>
              </a:rPr>
              <a:t>　</a:t>
            </a:r>
            <a:r>
              <a:rPr lang="ja-JP" altLang="en-US" sz="2000" kern="100" dirty="0" smtClean="0">
                <a:latin typeface="Meiryo UI" panose="020B0604030504040204" pitchFamily="50" charset="-128"/>
                <a:ea typeface="Meiryo UI" panose="020B0604030504040204" pitchFamily="50" charset="-128"/>
                <a:cs typeface="Times New Roman"/>
              </a:rPr>
              <a:t>　　</a:t>
            </a:r>
            <a:r>
              <a:rPr lang="ja-JP" altLang="en-US" sz="2000" kern="100" dirty="0" smtClean="0">
                <a:latin typeface="Meiryo UI" panose="020B0604030504040204" pitchFamily="50" charset="-128"/>
                <a:ea typeface="Meiryo UI" panose="020B0604030504040204" pitchFamily="50" charset="-128"/>
                <a:cs typeface="Times New Roman"/>
              </a:rPr>
              <a:t>協定締結</a:t>
            </a:r>
            <a:r>
              <a:rPr lang="en-US" altLang="ja-JP" sz="2000" kern="100" dirty="0" smtClean="0">
                <a:latin typeface="Meiryo UI" panose="020B0604030504040204" pitchFamily="50" charset="-128"/>
                <a:ea typeface="Meiryo UI" panose="020B0604030504040204" pitchFamily="50" charset="-128"/>
                <a:cs typeface="Times New Roman"/>
              </a:rPr>
              <a:t>)</a:t>
            </a: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defRPr/>
            </a:pP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defRPr/>
            </a:pPr>
            <a:endParaRPr lang="en-US" altLang="ja-JP" sz="1960" kern="100" dirty="0">
              <a:latin typeface="游ゴシック" panose="020B0400000000000000" pitchFamily="50" charset="-128"/>
              <a:ea typeface="游ゴシック" panose="020B0400000000000000" pitchFamily="50" charset="-128"/>
              <a:cs typeface="Times New Roman"/>
            </a:endParaRPr>
          </a:p>
        </p:txBody>
      </p:sp>
      <p:sp>
        <p:nvSpPr>
          <p:cNvPr id="40" name="正方形/長方形 39"/>
          <p:cNvSpPr/>
          <p:nvPr/>
        </p:nvSpPr>
        <p:spPr>
          <a:xfrm>
            <a:off x="-19107" y="38211"/>
            <a:ext cx="12801600" cy="62927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20" b="1" dirty="0">
                <a:solidFill>
                  <a:schemeClr val="bg1"/>
                </a:solidFill>
                <a:latin typeface="Meiryo UI" panose="020B0604030504040204" pitchFamily="50" charset="-128"/>
                <a:ea typeface="Meiryo UI" panose="020B0604030504040204" pitchFamily="50" charset="-128"/>
              </a:rPr>
              <a:t>介護施設・事業所に対する新型コロナウイルス</a:t>
            </a:r>
            <a:r>
              <a:rPr kumimoji="1" lang="ja-JP" altLang="en-US" sz="3220" b="1" dirty="0">
                <a:latin typeface="Meiryo UI" panose="020B0604030504040204" pitchFamily="50" charset="-128"/>
                <a:ea typeface="Meiryo UI" panose="020B0604030504040204" pitchFamily="50" charset="-128"/>
              </a:rPr>
              <a:t>感染症に係る主な取組み</a:t>
            </a:r>
            <a:endParaRPr kumimoji="1" lang="en-US" altLang="ja-JP" sz="3220"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7670964"/>
            <a:ext cx="12763386" cy="1899044"/>
          </a:xfrm>
          <a:prstGeom prst="rect">
            <a:avLst/>
          </a:prstGeom>
          <a:solidFill>
            <a:schemeClr val="accent2">
              <a:lumMod val="20000"/>
              <a:lumOff val="80000"/>
            </a:schemeClr>
          </a:solidFill>
          <a:ln w="6350" cap="flat" cmpd="sng" algn="ctr">
            <a:solidFill>
              <a:schemeClr val="accent1"/>
            </a:solidFill>
            <a:prstDash val="solid"/>
          </a:ln>
          <a:effectLst/>
        </p:spPr>
        <p:txBody>
          <a:bodyPr rot="0" spcFirstLastPara="0" vert="horz" wrap="square" lIns="118168" tIns="59084" rIns="118168" bIns="59084" numCol="1" spcCol="0" rtlCol="0" fromWordArt="0" anchor="t" anchorCtr="0" forceAA="0" compatLnSpc="1">
            <a:prstTxWarp prst="textNoShape">
              <a:avLst/>
            </a:prstTxWarp>
            <a:noAutofit/>
          </a:bodyPr>
          <a:lstStyle/>
          <a:p>
            <a:pPr defTabSz="1181716">
              <a:lnSpc>
                <a:spcPts val="1400"/>
              </a:lnSpc>
              <a:defRPr/>
            </a:pP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lnSpc>
                <a:spcPts val="1400"/>
              </a:lnSpc>
              <a:defRPr/>
            </a:pPr>
            <a:endParaRPr lang="en-US" altLang="ja-JP" sz="1960" kern="100" dirty="0" smtClean="0">
              <a:latin typeface="游ゴシック" panose="020B0400000000000000" pitchFamily="50" charset="-128"/>
              <a:ea typeface="游ゴシック" panose="020B0400000000000000" pitchFamily="50" charset="-128"/>
              <a:cs typeface="Times New Roman"/>
            </a:endParaRPr>
          </a:p>
          <a:p>
            <a:pPr defTabSz="1181716">
              <a:lnSpc>
                <a:spcPts val="1400"/>
              </a:lnSpc>
              <a:defRPr/>
            </a:pP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lnSpc>
                <a:spcPts val="1400"/>
              </a:lnSpc>
              <a:defRPr/>
            </a:pPr>
            <a:r>
              <a:rPr lang="ja-JP" altLang="en-US" sz="1960" kern="100" dirty="0" smtClean="0">
                <a:latin typeface="游ゴシック" panose="020B0400000000000000" pitchFamily="50" charset="-128"/>
                <a:ea typeface="游ゴシック" panose="020B0400000000000000" pitchFamily="50" charset="-128"/>
                <a:cs typeface="Times New Roman"/>
              </a:rPr>
              <a:t>２</a:t>
            </a:r>
            <a:r>
              <a:rPr lang="ja-JP" altLang="en-US" sz="1960" kern="100" dirty="0">
                <a:latin typeface="游ゴシック" panose="020B0400000000000000" pitchFamily="50" charset="-128"/>
                <a:ea typeface="游ゴシック" panose="020B0400000000000000" pitchFamily="50" charset="-128"/>
                <a:cs typeface="Times New Roman"/>
              </a:rPr>
              <a:t>　高齢者施設等のコロナ対応力強化等の取組み</a:t>
            </a:r>
            <a:endParaRPr lang="en-US" altLang="ja-JP" sz="1960" kern="100" dirty="0">
              <a:latin typeface="游ゴシック" panose="020B0400000000000000" pitchFamily="50" charset="-128"/>
              <a:ea typeface="游ゴシック" panose="020B0400000000000000" pitchFamily="50" charset="-128"/>
              <a:cs typeface="Times New Roman"/>
            </a:endParaRPr>
          </a:p>
          <a:p>
            <a:pPr defTabSz="1181716">
              <a:lnSpc>
                <a:spcPts val="1400"/>
              </a:lnSpc>
              <a:defRPr/>
            </a:pPr>
            <a:endParaRPr lang="en-US" altLang="zh-TW" sz="1960" kern="100" dirty="0">
              <a:latin typeface="游ゴシック" panose="020B0400000000000000" pitchFamily="50" charset="-128"/>
              <a:ea typeface="游ゴシック" panose="020B0400000000000000" pitchFamily="50" charset="-128"/>
              <a:cs typeface="Times New Roman"/>
            </a:endParaRPr>
          </a:p>
          <a:p>
            <a:pPr defTabSz="1181716">
              <a:lnSpc>
                <a:spcPts val="1400"/>
              </a:lnSpc>
              <a:defRPr/>
            </a:pPr>
            <a:r>
              <a:rPr lang="ja-JP" altLang="en-US" sz="1960" kern="100" dirty="0">
                <a:latin typeface="游ゴシック" panose="020B0400000000000000" pitchFamily="50" charset="-128"/>
                <a:ea typeface="游ゴシック" panose="020B0400000000000000" pitchFamily="50" charset="-128"/>
                <a:cs typeface="Times New Roman"/>
              </a:rPr>
              <a:t>　　</a:t>
            </a:r>
            <a:endParaRPr lang="en-US" altLang="ja-JP" sz="1960" kern="100" dirty="0">
              <a:latin typeface="Meiryo UI" panose="020B0604030504040204" pitchFamily="50" charset="-128"/>
              <a:ea typeface="Meiryo UI" panose="020B0604030504040204" pitchFamily="50" charset="-128"/>
              <a:cs typeface="Times New Roman"/>
            </a:endParaRPr>
          </a:p>
          <a:p>
            <a:pPr defTabSz="1181716">
              <a:lnSpc>
                <a:spcPts val="1400"/>
              </a:lnSpc>
              <a:defRPr/>
            </a:pPr>
            <a:r>
              <a:rPr lang="ja-JP" altLang="en-US" sz="1960" kern="100" dirty="0">
                <a:latin typeface="Meiryo UI" panose="020B0604030504040204" pitchFamily="50" charset="-128"/>
                <a:ea typeface="Meiryo UI" panose="020B0604030504040204" pitchFamily="50" charset="-128"/>
                <a:cs typeface="Times New Roman"/>
              </a:rPr>
              <a:t>　　</a:t>
            </a:r>
            <a:r>
              <a:rPr lang="ja-JP" altLang="en-US" sz="2000" kern="100" dirty="0" smtClean="0">
                <a:latin typeface="Meiryo UI" panose="020B0604030504040204" pitchFamily="50" charset="-128"/>
                <a:ea typeface="Meiryo UI" panose="020B0604030504040204" pitchFamily="50" charset="-128"/>
                <a:cs typeface="Times New Roman"/>
              </a:rPr>
              <a:t>①</a:t>
            </a:r>
            <a:r>
              <a:rPr lang="ja-JP" altLang="en-US" sz="2000" kern="100" dirty="0">
                <a:latin typeface="Meiryo UI" panose="020B0604030504040204" pitchFamily="50" charset="-128"/>
                <a:ea typeface="Meiryo UI" panose="020B0604030504040204" pitchFamily="50" charset="-128"/>
                <a:cs typeface="Times New Roman"/>
              </a:rPr>
              <a:t>コロナ治療に対応する協力医療機関確保状況の調査及び、確保の働きかけ</a:t>
            </a: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40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400"/>
              </a:lnSpc>
              <a:defRPr/>
            </a:pPr>
            <a:endParaRPr lang="en-US" altLang="ja-JP" sz="2000" kern="100" dirty="0">
              <a:latin typeface="Meiryo UI" panose="020B0604030504040204" pitchFamily="50" charset="-128"/>
              <a:ea typeface="Meiryo UI" panose="020B0604030504040204" pitchFamily="50" charset="-128"/>
              <a:cs typeface="Times New Roman"/>
            </a:endParaRPr>
          </a:p>
          <a:p>
            <a:pPr defTabSz="1181716">
              <a:lnSpc>
                <a:spcPts val="1400"/>
              </a:lnSpc>
              <a:defRPr/>
            </a:pPr>
            <a:r>
              <a:rPr lang="ja-JP" altLang="en-US" sz="2000" kern="100" dirty="0">
                <a:latin typeface="Meiryo UI" panose="020B0604030504040204" pitchFamily="50" charset="-128"/>
                <a:ea typeface="Meiryo UI" panose="020B0604030504040204" pitchFamily="50" charset="-128"/>
                <a:cs typeface="Times New Roman"/>
              </a:rPr>
              <a:t>　　</a:t>
            </a:r>
            <a:r>
              <a:rPr lang="ja-JP" altLang="en-US" sz="2000" kern="100" dirty="0" smtClean="0">
                <a:latin typeface="Meiryo UI" panose="020B0604030504040204" pitchFamily="50" charset="-128"/>
                <a:ea typeface="Meiryo UI" panose="020B0604030504040204" pitchFamily="50" charset="-128"/>
                <a:cs typeface="Times New Roman"/>
              </a:rPr>
              <a:t>②</a:t>
            </a:r>
            <a:r>
              <a:rPr lang="ja-JP" altLang="en-US" sz="2000" kern="100" dirty="0">
                <a:latin typeface="Meiryo UI" panose="020B0604030504040204" pitchFamily="50" charset="-128"/>
                <a:ea typeface="Meiryo UI" panose="020B0604030504040204" pitchFamily="50" charset="-128"/>
                <a:cs typeface="Times New Roman"/>
              </a:rPr>
              <a:t>コロナ感染症対応訓練の実施要請</a:t>
            </a:r>
            <a:endParaRPr lang="en-US" altLang="ja-JP" sz="2000" kern="100" dirty="0">
              <a:latin typeface="Meiryo UI" panose="020B0604030504040204" pitchFamily="50" charset="-128"/>
              <a:ea typeface="Meiryo UI" panose="020B0604030504040204" pitchFamily="50" charset="-128"/>
              <a:cs typeface="Times New Roman"/>
            </a:endParaRPr>
          </a:p>
        </p:txBody>
      </p:sp>
      <p:sp>
        <p:nvSpPr>
          <p:cNvPr id="6" name="テキスト ボックス 5"/>
          <p:cNvSpPr txBox="1"/>
          <p:nvPr/>
        </p:nvSpPr>
        <p:spPr>
          <a:xfrm>
            <a:off x="0" y="672440"/>
            <a:ext cx="7970032" cy="4801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80160"/>
            <a:r>
              <a:rPr kumimoji="1" lang="ja-JP" altLang="en-US" sz="2520" b="1" dirty="0">
                <a:solidFill>
                  <a:prstClr val="black"/>
                </a:solidFill>
                <a:latin typeface="Meiryo UI" panose="020B0604030504040204" pitchFamily="50" charset="-128"/>
                <a:ea typeface="Meiryo UI" panose="020B0604030504040204" pitchFamily="50" charset="-128"/>
              </a:rPr>
              <a:t>１　介護施設・事業所等に対する各種支援</a:t>
            </a:r>
          </a:p>
        </p:txBody>
      </p:sp>
      <p:sp>
        <p:nvSpPr>
          <p:cNvPr id="7" name="テキスト ボックス 6"/>
          <p:cNvSpPr txBox="1"/>
          <p:nvPr/>
        </p:nvSpPr>
        <p:spPr>
          <a:xfrm>
            <a:off x="0" y="7656901"/>
            <a:ext cx="7970032" cy="4801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1280160"/>
            <a:r>
              <a:rPr kumimoji="1" lang="ja-JP" altLang="en-US" sz="2520" b="1" dirty="0">
                <a:solidFill>
                  <a:prstClr val="black"/>
                </a:solidFill>
                <a:latin typeface="Meiryo UI" panose="020B0604030504040204" pitchFamily="50" charset="-128"/>
                <a:ea typeface="Meiryo UI" panose="020B0604030504040204" pitchFamily="50" charset="-128"/>
              </a:rPr>
              <a:t>２　高齢者施設等のコロナ対応力強化等の取組み</a:t>
            </a:r>
          </a:p>
        </p:txBody>
      </p:sp>
      <p:sp>
        <p:nvSpPr>
          <p:cNvPr id="3" name="スライド番号プレースホルダー 2"/>
          <p:cNvSpPr>
            <a:spLocks noGrp="1"/>
          </p:cNvSpPr>
          <p:nvPr>
            <p:ph type="sldNum" sz="quarter" idx="12"/>
          </p:nvPr>
        </p:nvSpPr>
        <p:spPr>
          <a:xfrm>
            <a:off x="9883026" y="9089877"/>
            <a:ext cx="2880360" cy="511175"/>
          </a:xfrm>
        </p:spPr>
        <p:txBody>
          <a:bodyPr/>
          <a:lstStyle/>
          <a:p>
            <a:fld id="{95D2A900-6487-4CD6-86C6-6380F32AA30B}" type="slidenum">
              <a:rPr kumimoji="1" lang="ja-JP" altLang="en-US" smtClean="0"/>
              <a:t>6</a:t>
            </a:fld>
            <a:endParaRPr kumimoji="1" lang="ja-JP" altLang="en-US" dirty="0"/>
          </a:p>
        </p:txBody>
      </p:sp>
    </p:spTree>
    <p:extLst>
      <p:ext uri="{BB962C8B-B14F-4D97-AF65-F5344CB8AC3E}">
        <p14:creationId xmlns:p14="http://schemas.microsoft.com/office/powerpoint/2010/main" val="3117003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2279</Words>
  <Application>Microsoft Office PowerPoint</Application>
  <PresentationFormat>A3 297x420 mm</PresentationFormat>
  <Paragraphs>220</Paragraphs>
  <Slides>6</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HG丸ｺﾞｼｯｸM-PRO</vt:lpstr>
      <vt:lpstr>Meiryo UI</vt:lpstr>
      <vt:lpstr>メイリオ</vt:lpstr>
      <vt:lpstr>游ゴシック</vt:lpstr>
      <vt:lpstr>游ゴシック Light</vt:lpstr>
      <vt:lpstr>游明朝</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2022-09-01T10:14:33Z</dcterms:created>
  <dcterms:modified xsi:type="dcterms:W3CDTF">2022-10-17T09:30:11Z</dcterms:modified>
</cp:coreProperties>
</file>