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eg"/>
  <Override PartName="/ppt/media/image10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57" r:id="rId3"/>
    <p:sldId id="259" r:id="rId4"/>
    <p:sldId id="258" r:id="rId5"/>
    <p:sldId id="260" r:id="rId6"/>
    <p:sldId id="261" r:id="rId7"/>
    <p:sldId id="515" r:id="rId8"/>
    <p:sldId id="262" r:id="rId9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白井　久也" initials="白井　久也" lastIdx="10" clrIdx="0">
    <p:extLst>
      <p:ext uri="{19B8F6BF-5375-455C-9EA6-DF929625EA0E}">
        <p15:presenceInfo xmlns:p15="http://schemas.microsoft.com/office/powerpoint/2012/main" userId="S::ShiraiHi@lan.pref.osaka.jp::0eec7062-8d60-432e-b416-717b24c9b7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5248" autoAdjust="0"/>
  </p:normalViewPr>
  <p:slideViewPr>
    <p:cSldViewPr snapToGrid="0">
      <p:cViewPr varScale="1">
        <p:scale>
          <a:sx n="95" d="100"/>
          <a:sy n="95" d="100"/>
        </p:scale>
        <p:origin x="110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7FF8-8BBD-4DDB-8408-82EA0F1F2994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26C6-A212-4584-A118-B62DCCBDA2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7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34B8C-83B1-4A0D-BFAC-FEBCAD45863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86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300E-4078-4CF6-8BAD-B74884C5D4C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11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3383-66DF-43B2-88A2-13C8398F658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E2D-5E78-4DAE-8E22-6C9F05B1C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80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3383-66DF-43B2-88A2-13C8398F658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E2D-5E78-4DAE-8E22-6C9F05B1C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12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3383-66DF-43B2-88A2-13C8398F658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E2D-5E78-4DAE-8E22-6C9F05B1C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63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3383-66DF-43B2-88A2-13C8398F658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E2D-5E78-4DAE-8E22-6C9F05B1C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78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3383-66DF-43B2-88A2-13C8398F658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E2D-5E78-4DAE-8E22-6C9F05B1C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34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3383-66DF-43B2-88A2-13C8398F658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E2D-5E78-4DAE-8E22-6C9F05B1C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63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3383-66DF-43B2-88A2-13C8398F658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E2D-5E78-4DAE-8E22-6C9F05B1C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19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3383-66DF-43B2-88A2-13C8398F658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E2D-5E78-4DAE-8E22-6C9F05B1C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95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3383-66DF-43B2-88A2-13C8398F658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E2D-5E78-4DAE-8E22-6C9F05B1C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3383-66DF-43B2-88A2-13C8398F658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E2D-5E78-4DAE-8E22-6C9F05B1C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3383-66DF-43B2-88A2-13C8398F658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E2D-5E78-4DAE-8E22-6C9F05B1C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72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B3383-66DF-43B2-88A2-13C8398F658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23E2D-5E78-4DAE-8E22-6C9F05B1C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74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2F353D-CEF5-AD1A-4B54-41AFFA808CDB}"/>
              </a:ext>
            </a:extLst>
          </p:cNvPr>
          <p:cNvSpPr txBox="1"/>
          <p:nvPr/>
        </p:nvSpPr>
        <p:spPr>
          <a:xfrm>
            <a:off x="457200" y="2344087"/>
            <a:ext cx="8430768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4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4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報告</a:t>
            </a:r>
            <a:r>
              <a:rPr kumimoji="1" lang="en-US" altLang="ja-JP" sz="4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ctr"/>
            <a:r>
              <a:rPr kumimoji="1" lang="ja-JP" altLang="en-US" sz="4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地域職域連携事業の推進について</a:t>
            </a:r>
            <a:endParaRPr kumimoji="1" lang="en-US" altLang="ja-JP" sz="4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830568" y="6492875"/>
            <a:ext cx="2057400" cy="365125"/>
          </a:xfrm>
        </p:spPr>
        <p:txBody>
          <a:bodyPr/>
          <a:lstStyle/>
          <a:p>
            <a:fld id="{79A255B7-DF0D-498B-9D3A-3E2ADC60EC3B}" type="slidenum">
              <a:rPr kumimoji="1" lang="ja-JP" altLang="en-US" smtClean="0">
                <a:solidFill>
                  <a:schemeClr val="tx1"/>
                </a:solidFill>
              </a:rPr>
              <a:t>1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476F4551-88ED-4DB4-9ABB-BCCE02445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29447"/>
              </p:ext>
            </p:extLst>
          </p:nvPr>
        </p:nvGraphicFramePr>
        <p:xfrm>
          <a:off x="6373570" y="49292"/>
          <a:ext cx="2730325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857">
                  <a:extLst>
                    <a:ext uri="{9D8B030D-6E8A-4147-A177-3AD203B41FA5}">
                      <a16:colId xmlns:a16="http://schemas.microsoft.com/office/drawing/2014/main" val="1845002423"/>
                    </a:ext>
                  </a:extLst>
                </a:gridCol>
                <a:gridCol w="1970468">
                  <a:extLst>
                    <a:ext uri="{9D8B030D-6E8A-4147-A177-3AD203B41FA5}">
                      <a16:colId xmlns:a16="http://schemas.microsoft.com/office/drawing/2014/main" val="241198349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資料３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令和６年３月</a:t>
                      </a:r>
                      <a:r>
                        <a:rPr kumimoji="1" lang="en-US" altLang="ja-JP" sz="100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21</a:t>
                      </a:r>
                      <a:r>
                        <a:rPr kumimoji="1" lang="ja-JP" altLang="en-US" sz="100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  <a:endParaRPr kumimoji="1" lang="en-US" altLang="ja-JP" sz="1000" spc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974825"/>
                  </a:ext>
                </a:extLst>
              </a:tr>
              <a:tr h="117795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令和</a:t>
                      </a:r>
                      <a:r>
                        <a:rPr lang="en-US" altLang="ja-JP" sz="100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</a:t>
                      </a:r>
                      <a:r>
                        <a:rPr lang="ja-JP" altLang="en-US" sz="100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年度第</a:t>
                      </a:r>
                      <a:r>
                        <a:rPr lang="en-US" altLang="ja-JP" sz="100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r>
                        <a:rPr lang="ja-JP" altLang="en-US" sz="100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  <a:endParaRPr lang="en-US" altLang="ja-JP" sz="1000" spc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大阪府地域職域連携推進協議会</a:t>
                      </a:r>
                      <a:endParaRPr kumimoji="1" lang="ja-JP" altLang="en-US" sz="1000" spc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64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66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43B630-6DF8-DBF7-2CAB-3A1EA7C0A4FA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　地域職域連携事業の推進について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56037" y="699759"/>
            <a:ext cx="8831926" cy="619428"/>
          </a:xfrm>
          <a:prstGeom prst="roundRect">
            <a:avLst>
              <a:gd name="adj" fmla="val 2370"/>
            </a:avLst>
          </a:pr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0223">
              <a:spcBef>
                <a:spcPts val="487"/>
              </a:spcBef>
              <a:buSzPct val="92857"/>
              <a:tabLst>
                <a:tab pos="360671" algn="l"/>
              </a:tabLst>
            </a:pPr>
            <a:r>
              <a:rPr lang="ja-JP" altLang="en-US" sz="1400" spc="-33" dirty="0">
                <a:uFill>
                  <a:solidFill>
                    <a:srgbClr val="000000"/>
                  </a:solidFill>
                </a:u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/>
              </a:rPr>
              <a:t>〇国ガイドラインを踏まえ、各圏域の地域・職域連携推進協議会に対して、今年度実施した支援について報告する。</a:t>
            </a:r>
            <a:endParaRPr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/>
            </a:endParaRPr>
          </a:p>
        </p:txBody>
      </p:sp>
      <p:grpSp>
        <p:nvGrpSpPr>
          <p:cNvPr id="7" name="object 11"/>
          <p:cNvGrpSpPr/>
          <p:nvPr/>
        </p:nvGrpSpPr>
        <p:grpSpPr>
          <a:xfrm>
            <a:off x="4009381" y="1489410"/>
            <a:ext cx="5004194" cy="2709334"/>
            <a:chOff x="5347654" y="1536191"/>
            <a:chExt cx="3665408" cy="2032000"/>
          </a:xfrm>
        </p:grpSpPr>
        <p:pic>
          <p:nvPicPr>
            <p:cNvPr id="8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1668" y="2462974"/>
              <a:ext cx="1362769" cy="1028700"/>
            </a:xfrm>
            <a:prstGeom prst="rect">
              <a:avLst/>
            </a:prstGeom>
          </p:spPr>
        </p:pic>
        <p:sp>
          <p:nvSpPr>
            <p:cNvPr id="9" name="object 13"/>
            <p:cNvSpPr/>
            <p:nvPr/>
          </p:nvSpPr>
          <p:spPr>
            <a:xfrm>
              <a:off x="7547249" y="2465640"/>
              <a:ext cx="1411605" cy="1038225"/>
            </a:xfrm>
            <a:custGeom>
              <a:avLst/>
              <a:gdLst/>
              <a:ahLst/>
              <a:cxnLst/>
              <a:rect l="l" t="t" r="r" b="b"/>
              <a:pathLst>
                <a:path w="1411604" h="1038225">
                  <a:moveTo>
                    <a:pt x="0" y="1037844"/>
                  </a:moveTo>
                  <a:lnTo>
                    <a:pt x="1411224" y="1037844"/>
                  </a:lnTo>
                  <a:lnTo>
                    <a:pt x="1411224" y="0"/>
                  </a:lnTo>
                  <a:lnTo>
                    <a:pt x="0" y="0"/>
                  </a:lnTo>
                  <a:lnTo>
                    <a:pt x="0" y="1037844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1420" y="2438139"/>
              <a:ext cx="1391412" cy="1037844"/>
            </a:xfrm>
            <a:prstGeom prst="rect">
              <a:avLst/>
            </a:prstGeom>
          </p:spPr>
        </p:pic>
        <p:sp>
          <p:nvSpPr>
            <p:cNvPr id="11" name="object 15"/>
            <p:cNvSpPr/>
            <p:nvPr/>
          </p:nvSpPr>
          <p:spPr>
            <a:xfrm>
              <a:off x="6131335" y="2461195"/>
              <a:ext cx="1400810" cy="1047115"/>
            </a:xfrm>
            <a:custGeom>
              <a:avLst/>
              <a:gdLst/>
              <a:ahLst/>
              <a:cxnLst/>
              <a:rect l="l" t="t" r="r" b="b"/>
              <a:pathLst>
                <a:path w="1400809" h="1047114">
                  <a:moveTo>
                    <a:pt x="0" y="1046988"/>
                  </a:moveTo>
                  <a:lnTo>
                    <a:pt x="1400556" y="1046988"/>
                  </a:lnTo>
                  <a:lnTo>
                    <a:pt x="1400556" y="0"/>
                  </a:lnTo>
                  <a:lnTo>
                    <a:pt x="0" y="0"/>
                  </a:lnTo>
                  <a:lnTo>
                    <a:pt x="0" y="1046988"/>
                  </a:lnTo>
                  <a:close/>
                </a:path>
              </a:pathLst>
            </a:custGeom>
            <a:ln w="9143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6"/>
            <p:cNvSpPr/>
            <p:nvPr/>
          </p:nvSpPr>
          <p:spPr>
            <a:xfrm>
              <a:off x="5347654" y="1536191"/>
              <a:ext cx="3665408" cy="2032000"/>
            </a:xfrm>
            <a:custGeom>
              <a:avLst/>
              <a:gdLst/>
              <a:ahLst/>
              <a:cxnLst/>
              <a:rect l="l" t="t" r="r" b="b"/>
              <a:pathLst>
                <a:path w="4239895" h="2032000">
                  <a:moveTo>
                    <a:pt x="0" y="2031492"/>
                  </a:moveTo>
                  <a:lnTo>
                    <a:pt x="4239768" y="2031492"/>
                  </a:lnTo>
                  <a:lnTo>
                    <a:pt x="4239768" y="0"/>
                  </a:lnTo>
                  <a:lnTo>
                    <a:pt x="0" y="0"/>
                  </a:lnTo>
                  <a:lnTo>
                    <a:pt x="0" y="2031492"/>
                  </a:lnTo>
                  <a:close/>
                </a:path>
              </a:pathLst>
            </a:custGeom>
            <a:ln w="12192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3" name="object 26"/>
          <p:cNvGrpSpPr/>
          <p:nvPr/>
        </p:nvGrpSpPr>
        <p:grpSpPr>
          <a:xfrm>
            <a:off x="4237098" y="1825066"/>
            <a:ext cx="1650256" cy="1733884"/>
            <a:chOff x="5128001" y="1815659"/>
            <a:chExt cx="1208759" cy="1300413"/>
          </a:xfrm>
        </p:grpSpPr>
        <p:sp>
          <p:nvSpPr>
            <p:cNvPr id="14" name="object 27"/>
            <p:cNvSpPr/>
            <p:nvPr/>
          </p:nvSpPr>
          <p:spPr>
            <a:xfrm>
              <a:off x="5191124" y="2967101"/>
              <a:ext cx="474980" cy="148590"/>
            </a:xfrm>
            <a:custGeom>
              <a:avLst/>
              <a:gdLst/>
              <a:ahLst/>
              <a:cxnLst/>
              <a:rect l="l" t="t" r="r" b="b"/>
              <a:pathLst>
                <a:path w="474979" h="148589">
                  <a:moveTo>
                    <a:pt x="346837" y="0"/>
                  </a:moveTo>
                  <a:lnTo>
                    <a:pt x="376047" y="31876"/>
                  </a:lnTo>
                  <a:lnTo>
                    <a:pt x="330664" y="55003"/>
                  </a:lnTo>
                  <a:lnTo>
                    <a:pt x="284490" y="71500"/>
                  </a:lnTo>
                  <a:lnTo>
                    <a:pt x="238251" y="81416"/>
                  </a:lnTo>
                  <a:lnTo>
                    <a:pt x="192671" y="84800"/>
                  </a:lnTo>
                  <a:lnTo>
                    <a:pt x="148473" y="81701"/>
                  </a:lnTo>
                  <a:lnTo>
                    <a:pt x="106383" y="72168"/>
                  </a:lnTo>
                  <a:lnTo>
                    <a:pt x="67124" y="56251"/>
                  </a:lnTo>
                  <a:lnTo>
                    <a:pt x="31422" y="33999"/>
                  </a:lnTo>
                  <a:lnTo>
                    <a:pt x="0" y="5461"/>
                  </a:lnTo>
                  <a:lnTo>
                    <a:pt x="58420" y="69215"/>
                  </a:lnTo>
                  <a:lnTo>
                    <a:pt x="89842" y="97720"/>
                  </a:lnTo>
                  <a:lnTo>
                    <a:pt x="125544" y="119954"/>
                  </a:lnTo>
                  <a:lnTo>
                    <a:pt x="164803" y="135866"/>
                  </a:lnTo>
                  <a:lnTo>
                    <a:pt x="206893" y="145403"/>
                  </a:lnTo>
                  <a:lnTo>
                    <a:pt x="251091" y="148512"/>
                  </a:lnTo>
                  <a:lnTo>
                    <a:pt x="296672" y="145142"/>
                  </a:lnTo>
                  <a:lnTo>
                    <a:pt x="342910" y="135240"/>
                  </a:lnTo>
                  <a:lnTo>
                    <a:pt x="389084" y="118753"/>
                  </a:lnTo>
                  <a:lnTo>
                    <a:pt x="434466" y="95631"/>
                  </a:lnTo>
                  <a:lnTo>
                    <a:pt x="463676" y="127381"/>
                  </a:lnTo>
                  <a:lnTo>
                    <a:pt x="474979" y="11937"/>
                  </a:lnTo>
                  <a:lnTo>
                    <a:pt x="34683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5" name="object 28"/>
            <p:cNvSpPr/>
            <p:nvPr/>
          </p:nvSpPr>
          <p:spPr>
            <a:xfrm>
              <a:off x="5128001" y="2530602"/>
              <a:ext cx="185420" cy="471170"/>
            </a:xfrm>
            <a:custGeom>
              <a:avLst/>
              <a:gdLst/>
              <a:ahLst/>
              <a:cxnLst/>
              <a:rect l="l" t="t" r="r" b="b"/>
              <a:pathLst>
                <a:path w="185420" h="471169">
                  <a:moveTo>
                    <a:pt x="126881" y="0"/>
                  </a:moveTo>
                  <a:lnTo>
                    <a:pt x="98913" y="28253"/>
                  </a:lnTo>
                  <a:lnTo>
                    <a:pt x="59753" y="78879"/>
                  </a:lnTo>
                  <a:lnTo>
                    <a:pt x="35530" y="121279"/>
                  </a:lnTo>
                  <a:lnTo>
                    <a:pt x="17502" y="164759"/>
                  </a:lnTo>
                  <a:lnTo>
                    <a:pt x="5661" y="208647"/>
                  </a:lnTo>
                  <a:lnTo>
                    <a:pt x="0" y="252274"/>
                  </a:lnTo>
                  <a:lnTo>
                    <a:pt x="510" y="294970"/>
                  </a:lnTo>
                  <a:lnTo>
                    <a:pt x="7185" y="336065"/>
                  </a:lnTo>
                  <a:lnTo>
                    <a:pt x="20018" y="374890"/>
                  </a:lnTo>
                  <a:lnTo>
                    <a:pt x="39000" y="410774"/>
                  </a:lnTo>
                  <a:lnTo>
                    <a:pt x="64125" y="443048"/>
                  </a:lnTo>
                  <a:lnTo>
                    <a:pt x="95385" y="471043"/>
                  </a:lnTo>
                  <a:lnTo>
                    <a:pt x="76550" y="433801"/>
                  </a:lnTo>
                  <a:lnTo>
                    <a:pt x="64295" y="393998"/>
                  </a:lnTo>
                  <a:lnTo>
                    <a:pt x="58471" y="352304"/>
                  </a:lnTo>
                  <a:lnTo>
                    <a:pt x="58931" y="309389"/>
                  </a:lnTo>
                  <a:lnTo>
                    <a:pt x="65524" y="265922"/>
                  </a:lnTo>
                  <a:lnTo>
                    <a:pt x="78102" y="222573"/>
                  </a:lnTo>
                  <a:lnTo>
                    <a:pt x="96518" y="180011"/>
                  </a:lnTo>
                  <a:lnTo>
                    <a:pt x="120622" y="138908"/>
                  </a:lnTo>
                  <a:lnTo>
                    <a:pt x="150266" y="99932"/>
                  </a:lnTo>
                  <a:lnTo>
                    <a:pt x="185301" y="63754"/>
                  </a:lnTo>
                  <a:lnTo>
                    <a:pt x="126881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6" name="object 29"/>
            <p:cNvSpPr/>
            <p:nvPr/>
          </p:nvSpPr>
          <p:spPr>
            <a:xfrm>
              <a:off x="5128141" y="2530602"/>
              <a:ext cx="538480" cy="585470"/>
            </a:xfrm>
            <a:custGeom>
              <a:avLst/>
              <a:gdLst/>
              <a:ahLst/>
              <a:cxnLst/>
              <a:rect l="l" t="t" r="r" b="b"/>
              <a:pathLst>
                <a:path w="538479" h="585469">
                  <a:moveTo>
                    <a:pt x="62986" y="441960"/>
                  </a:moveTo>
                  <a:lnTo>
                    <a:pt x="94408" y="470498"/>
                  </a:lnTo>
                  <a:lnTo>
                    <a:pt x="130111" y="492750"/>
                  </a:lnTo>
                  <a:lnTo>
                    <a:pt x="169369" y="508667"/>
                  </a:lnTo>
                  <a:lnTo>
                    <a:pt x="211460" y="518200"/>
                  </a:lnTo>
                  <a:lnTo>
                    <a:pt x="255657" y="521299"/>
                  </a:lnTo>
                  <a:lnTo>
                    <a:pt x="301238" y="517915"/>
                  </a:lnTo>
                  <a:lnTo>
                    <a:pt x="347477" y="507999"/>
                  </a:lnTo>
                  <a:lnTo>
                    <a:pt x="393650" y="491502"/>
                  </a:lnTo>
                  <a:lnTo>
                    <a:pt x="439033" y="468375"/>
                  </a:lnTo>
                  <a:lnTo>
                    <a:pt x="409823" y="436499"/>
                  </a:lnTo>
                  <a:lnTo>
                    <a:pt x="537966" y="448437"/>
                  </a:lnTo>
                  <a:lnTo>
                    <a:pt x="526663" y="563880"/>
                  </a:lnTo>
                  <a:lnTo>
                    <a:pt x="497453" y="532130"/>
                  </a:lnTo>
                  <a:lnTo>
                    <a:pt x="452070" y="555252"/>
                  </a:lnTo>
                  <a:lnTo>
                    <a:pt x="405897" y="571739"/>
                  </a:lnTo>
                  <a:lnTo>
                    <a:pt x="359658" y="581641"/>
                  </a:lnTo>
                  <a:lnTo>
                    <a:pt x="314077" y="585011"/>
                  </a:lnTo>
                  <a:lnTo>
                    <a:pt x="269880" y="581902"/>
                  </a:lnTo>
                  <a:lnTo>
                    <a:pt x="227789" y="572365"/>
                  </a:lnTo>
                  <a:lnTo>
                    <a:pt x="188531" y="556453"/>
                  </a:lnTo>
                  <a:lnTo>
                    <a:pt x="152828" y="534219"/>
                  </a:lnTo>
                  <a:lnTo>
                    <a:pt x="121406" y="505714"/>
                  </a:lnTo>
                  <a:lnTo>
                    <a:pt x="62986" y="441960"/>
                  </a:lnTo>
                  <a:lnTo>
                    <a:pt x="37512" y="408640"/>
                  </a:lnTo>
                  <a:lnTo>
                    <a:pt x="18588" y="371898"/>
                  </a:lnTo>
                  <a:lnTo>
                    <a:pt x="6117" y="332417"/>
                  </a:lnTo>
                  <a:lnTo>
                    <a:pt x="0" y="290881"/>
                  </a:lnTo>
                  <a:lnTo>
                    <a:pt x="136" y="247973"/>
                  </a:lnTo>
                  <a:lnTo>
                    <a:pt x="6427" y="204377"/>
                  </a:lnTo>
                  <a:lnTo>
                    <a:pt x="18774" y="160776"/>
                  </a:lnTo>
                  <a:lnTo>
                    <a:pt x="37077" y="117855"/>
                  </a:lnTo>
                  <a:lnTo>
                    <a:pt x="61239" y="76296"/>
                  </a:lnTo>
                  <a:lnTo>
                    <a:pt x="91160" y="36783"/>
                  </a:lnTo>
                  <a:lnTo>
                    <a:pt x="126740" y="0"/>
                  </a:lnTo>
                  <a:lnTo>
                    <a:pt x="185160" y="63754"/>
                  </a:lnTo>
                  <a:lnTo>
                    <a:pt x="150125" y="99932"/>
                  </a:lnTo>
                  <a:lnTo>
                    <a:pt x="120481" y="138908"/>
                  </a:lnTo>
                  <a:lnTo>
                    <a:pt x="96377" y="180011"/>
                  </a:lnTo>
                  <a:lnTo>
                    <a:pt x="77962" y="222573"/>
                  </a:lnTo>
                  <a:lnTo>
                    <a:pt x="65383" y="265922"/>
                  </a:lnTo>
                  <a:lnTo>
                    <a:pt x="58790" y="309389"/>
                  </a:lnTo>
                  <a:lnTo>
                    <a:pt x="58331" y="352304"/>
                  </a:lnTo>
                  <a:lnTo>
                    <a:pt x="64154" y="393998"/>
                  </a:lnTo>
                  <a:lnTo>
                    <a:pt x="76409" y="433801"/>
                  </a:lnTo>
                  <a:lnTo>
                    <a:pt x="95244" y="471043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7" name="object 30"/>
            <p:cNvSpPr/>
            <p:nvPr/>
          </p:nvSpPr>
          <p:spPr>
            <a:xfrm>
              <a:off x="6239765" y="1815659"/>
              <a:ext cx="96995" cy="344120"/>
            </a:xfrm>
            <a:custGeom>
              <a:avLst/>
              <a:gdLst/>
              <a:ahLst/>
              <a:cxnLst/>
              <a:rect l="l" t="t" r="r" b="b"/>
              <a:pathLst>
                <a:path w="67309" h="558164">
                  <a:moveTo>
                    <a:pt x="0" y="0"/>
                  </a:moveTo>
                  <a:lnTo>
                    <a:pt x="13061" y="444"/>
                  </a:lnTo>
                  <a:lnTo>
                    <a:pt x="23717" y="1650"/>
                  </a:lnTo>
                  <a:lnTo>
                    <a:pt x="30896" y="3428"/>
                  </a:lnTo>
                  <a:lnTo>
                    <a:pt x="33527" y="5587"/>
                  </a:lnTo>
                  <a:lnTo>
                    <a:pt x="33527" y="273303"/>
                  </a:lnTo>
                  <a:lnTo>
                    <a:pt x="36159" y="275462"/>
                  </a:lnTo>
                  <a:lnTo>
                    <a:pt x="43338" y="277240"/>
                  </a:lnTo>
                  <a:lnTo>
                    <a:pt x="53994" y="278447"/>
                  </a:lnTo>
                  <a:lnTo>
                    <a:pt x="67055" y="278891"/>
                  </a:lnTo>
                  <a:lnTo>
                    <a:pt x="53994" y="279336"/>
                  </a:lnTo>
                  <a:lnTo>
                    <a:pt x="43338" y="280542"/>
                  </a:lnTo>
                  <a:lnTo>
                    <a:pt x="36159" y="282320"/>
                  </a:lnTo>
                  <a:lnTo>
                    <a:pt x="33527" y="284479"/>
                  </a:lnTo>
                  <a:lnTo>
                    <a:pt x="33527" y="552195"/>
                  </a:lnTo>
                  <a:lnTo>
                    <a:pt x="30896" y="554354"/>
                  </a:lnTo>
                  <a:lnTo>
                    <a:pt x="23717" y="556132"/>
                  </a:lnTo>
                  <a:lnTo>
                    <a:pt x="13061" y="557339"/>
                  </a:lnTo>
                  <a:lnTo>
                    <a:pt x="0" y="557783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69286" y="1937478"/>
            <a:ext cx="26493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200" spc="-13" dirty="0">
                <a:latin typeface="Meiryo UI"/>
                <a:cs typeface="Meiryo UI"/>
              </a:rPr>
              <a:t>＊各圏域の取組共有</a:t>
            </a:r>
            <a:endParaRPr sz="1200" dirty="0">
              <a:latin typeface="Meiryo UI"/>
              <a:cs typeface="Meiryo UI"/>
            </a:endParaRPr>
          </a:p>
          <a:p>
            <a:pPr>
              <a:spcBef>
                <a:spcPts val="7"/>
              </a:spcBef>
            </a:pPr>
            <a:r>
              <a:rPr sz="1200" spc="-13" dirty="0">
                <a:latin typeface="Meiryo UI"/>
                <a:cs typeface="Meiryo UI"/>
              </a:rPr>
              <a:t>＊二次医療圏の地域診断</a:t>
            </a:r>
            <a:endParaRPr sz="1200" dirty="0">
              <a:latin typeface="Meiryo UI"/>
              <a:cs typeface="Meiryo UI"/>
            </a:endParaRPr>
          </a:p>
        </p:txBody>
      </p:sp>
      <p:sp>
        <p:nvSpPr>
          <p:cNvPr id="20" name="object 17"/>
          <p:cNvSpPr txBox="1"/>
          <p:nvPr/>
        </p:nvSpPr>
        <p:spPr>
          <a:xfrm>
            <a:off x="4069286" y="1546757"/>
            <a:ext cx="5555305" cy="38728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spcBef>
                <a:spcPts val="140"/>
              </a:spcBef>
            </a:pPr>
            <a:r>
              <a:rPr sz="1200" dirty="0">
                <a:latin typeface="Meiryo UI"/>
                <a:cs typeface="Meiryo UI"/>
              </a:rPr>
              <a:t>②二次医療圏協議会（</a:t>
            </a:r>
            <a:r>
              <a:rPr sz="1200" spc="-20" dirty="0">
                <a:latin typeface="Meiryo UI"/>
                <a:cs typeface="Meiryo UI"/>
              </a:rPr>
              <a:t>保健所圏域協議会）</a:t>
            </a:r>
            <a:r>
              <a:rPr sz="1200" spc="-33" dirty="0">
                <a:latin typeface="Meiryo UI"/>
                <a:cs typeface="Meiryo UI"/>
              </a:rPr>
              <a:t>の活性化</a:t>
            </a:r>
            <a:endParaRPr sz="1200" dirty="0">
              <a:latin typeface="Meiryo UI"/>
              <a:cs typeface="Meiryo UI"/>
            </a:endParaRPr>
          </a:p>
          <a:p>
            <a:pPr>
              <a:lnSpc>
                <a:spcPct val="100000"/>
              </a:lnSpc>
            </a:pPr>
            <a:r>
              <a:rPr sz="1200" spc="-20" dirty="0">
                <a:latin typeface="Meiryo UI"/>
                <a:cs typeface="Meiryo UI"/>
              </a:rPr>
              <a:t>＊政令・中核市との連携</a:t>
            </a:r>
            <a:endParaRPr sz="1200" dirty="0">
              <a:latin typeface="Meiryo UI"/>
              <a:cs typeface="Meiryo UI"/>
            </a:endParaRPr>
          </a:p>
        </p:txBody>
      </p:sp>
      <p:sp>
        <p:nvSpPr>
          <p:cNvPr id="21" name="object 36"/>
          <p:cNvSpPr txBox="1"/>
          <p:nvPr/>
        </p:nvSpPr>
        <p:spPr>
          <a:xfrm>
            <a:off x="6015690" y="1937367"/>
            <a:ext cx="1434774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200" spc="-13" dirty="0">
                <a:latin typeface="Meiryo UI"/>
                <a:cs typeface="Meiryo UI"/>
              </a:rPr>
              <a:t>連絡会の開催</a:t>
            </a:r>
            <a:endParaRPr sz="1200" dirty="0">
              <a:latin typeface="Meiryo UI"/>
              <a:cs typeface="Meiryo UI"/>
            </a:endParaRPr>
          </a:p>
        </p:txBody>
      </p:sp>
      <p:sp>
        <p:nvSpPr>
          <p:cNvPr id="23" name="object 10"/>
          <p:cNvSpPr txBox="1"/>
          <p:nvPr/>
        </p:nvSpPr>
        <p:spPr>
          <a:xfrm>
            <a:off x="164707" y="1497181"/>
            <a:ext cx="3799293" cy="432597"/>
          </a:xfrm>
          <a:prstGeom prst="rect">
            <a:avLst/>
          </a:prstGeom>
          <a:ln w="12192">
            <a:solidFill>
              <a:srgbClr val="4F81BC"/>
            </a:solidFill>
          </a:ln>
        </p:spPr>
        <p:txBody>
          <a:bodyPr vert="horz" wrap="square" lIns="0" tIns="62653" rIns="0" bIns="0" rtlCol="0">
            <a:spAutoFit/>
          </a:bodyPr>
          <a:lstStyle/>
          <a:p>
            <a:pPr marL="121070">
              <a:spcBef>
                <a:spcPts val="493"/>
              </a:spcBef>
            </a:pPr>
            <a:r>
              <a:rPr sz="1200" spc="-20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①データ整備</a:t>
            </a:r>
            <a:endParaRPr sz="1200" dirty="0"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  <a:p>
            <a:pPr marL="121070"/>
            <a:r>
              <a:rPr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＊</a:t>
            </a:r>
            <a:r>
              <a:rPr sz="12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NDB分析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　</a:t>
            </a:r>
            <a:r>
              <a:rPr sz="1200" spc="20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➡ </a:t>
            </a:r>
            <a:r>
              <a:rPr sz="1200" spc="2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圏域別、保険者</a:t>
            </a:r>
            <a:r>
              <a:rPr lang="ja-JP" altLang="en-US" sz="1200" spc="20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別</a:t>
            </a:r>
            <a:r>
              <a:rPr sz="1200" spc="20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の</a:t>
            </a:r>
            <a:r>
              <a:rPr lang="ja-JP" altLang="en-US" sz="1200" spc="20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府民の健康把握</a:t>
            </a:r>
            <a:endParaRPr sz="1200" dirty="0"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</p:txBody>
      </p:sp>
      <p:pic>
        <p:nvPicPr>
          <p:cNvPr id="24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374" y="2053431"/>
            <a:ext cx="3306741" cy="2171613"/>
          </a:xfrm>
          <a:prstGeom prst="rect">
            <a:avLst/>
          </a:prstGeom>
        </p:spPr>
      </p:pic>
      <p:sp>
        <p:nvSpPr>
          <p:cNvPr id="25" name="object 24"/>
          <p:cNvSpPr txBox="1"/>
          <p:nvPr/>
        </p:nvSpPr>
        <p:spPr>
          <a:xfrm>
            <a:off x="125628" y="2567602"/>
            <a:ext cx="256480" cy="804237"/>
          </a:xfrm>
          <a:prstGeom prst="rect">
            <a:avLst/>
          </a:prstGeom>
        </p:spPr>
        <p:txBody>
          <a:bodyPr vert="eaVert" wrap="square" lIns="0" tIns="67733" rIns="0" bIns="0" rtlCol="0">
            <a:spAutoFit/>
          </a:bodyPr>
          <a:lstStyle/>
          <a:p>
            <a:pPr marL="16933" marR="6773" algn="just">
              <a:lnSpc>
                <a:spcPts val="2000"/>
              </a:lnSpc>
              <a:spcBef>
                <a:spcPts val="533"/>
              </a:spcBef>
            </a:pPr>
            <a:r>
              <a:rPr sz="1200" spc="-67" dirty="0">
                <a:latin typeface="Meiryo UI" panose="020B0604030504040204" pitchFamily="50" charset="-128"/>
                <a:ea typeface="Meiryo UI" panose="020B0604030504040204" pitchFamily="50" charset="-128"/>
                <a:cs typeface="PMingLiU"/>
              </a:rPr>
              <a:t>大阪府</a:t>
            </a:r>
            <a:endParaRPr sz="1200" dirty="0">
              <a:latin typeface="Meiryo UI" panose="020B0604030504040204" pitchFamily="50" charset="-128"/>
              <a:ea typeface="Meiryo UI" panose="020B0604030504040204" pitchFamily="50" charset="-128"/>
              <a:cs typeface="PMingLiU"/>
            </a:endParaRPr>
          </a:p>
        </p:txBody>
      </p:sp>
      <p:grpSp>
        <p:nvGrpSpPr>
          <p:cNvPr id="27" name="object 21"/>
          <p:cNvGrpSpPr/>
          <p:nvPr/>
        </p:nvGrpSpPr>
        <p:grpSpPr>
          <a:xfrm>
            <a:off x="2595687" y="4231569"/>
            <a:ext cx="3952626" cy="241809"/>
            <a:chOff x="3416808" y="3654552"/>
            <a:chExt cx="2723515" cy="132715"/>
          </a:xfrm>
          <a:solidFill>
            <a:srgbClr val="7030A0"/>
          </a:solidFill>
        </p:grpSpPr>
        <p:sp>
          <p:nvSpPr>
            <p:cNvPr id="28" name="object 22"/>
            <p:cNvSpPr/>
            <p:nvPr/>
          </p:nvSpPr>
          <p:spPr>
            <a:xfrm>
              <a:off x="3422904" y="3660648"/>
              <a:ext cx="2711450" cy="120650"/>
            </a:xfrm>
            <a:custGeom>
              <a:avLst/>
              <a:gdLst/>
              <a:ahLst/>
              <a:cxnLst/>
              <a:rect l="l" t="t" r="r" b="b"/>
              <a:pathLst>
                <a:path w="2711450" h="120650">
                  <a:moveTo>
                    <a:pt x="2711196" y="0"/>
                  </a:moveTo>
                  <a:lnTo>
                    <a:pt x="0" y="0"/>
                  </a:lnTo>
                  <a:lnTo>
                    <a:pt x="1355598" y="120395"/>
                  </a:lnTo>
                  <a:lnTo>
                    <a:pt x="2711196" y="0"/>
                  </a:lnTo>
                  <a:close/>
                </a:path>
              </a:pathLst>
            </a:custGeom>
            <a:grpFill/>
            <a:ln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3"/>
            <p:cNvSpPr/>
            <p:nvPr/>
          </p:nvSpPr>
          <p:spPr>
            <a:xfrm>
              <a:off x="3422904" y="3660648"/>
              <a:ext cx="2711450" cy="120650"/>
            </a:xfrm>
            <a:custGeom>
              <a:avLst/>
              <a:gdLst/>
              <a:ahLst/>
              <a:cxnLst/>
              <a:rect l="l" t="t" r="r" b="b"/>
              <a:pathLst>
                <a:path w="2711450" h="120650">
                  <a:moveTo>
                    <a:pt x="2711196" y="0"/>
                  </a:moveTo>
                  <a:lnTo>
                    <a:pt x="1355598" y="120395"/>
                  </a:lnTo>
                  <a:lnTo>
                    <a:pt x="0" y="0"/>
                  </a:lnTo>
                  <a:lnTo>
                    <a:pt x="2711196" y="0"/>
                  </a:lnTo>
                  <a:close/>
                </a:path>
              </a:pathLst>
            </a:custGeom>
            <a:grpFill/>
            <a:ln w="12192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3" name="object 35"/>
          <p:cNvSpPr txBox="1"/>
          <p:nvPr/>
        </p:nvSpPr>
        <p:spPr>
          <a:xfrm>
            <a:off x="382109" y="4664003"/>
            <a:ext cx="8379784" cy="2034745"/>
          </a:xfrm>
          <a:prstGeom prst="rect">
            <a:avLst/>
          </a:prstGeom>
          <a:ln w="57911">
            <a:solidFill>
              <a:srgbClr val="FF0000"/>
            </a:solidFill>
          </a:ln>
        </p:spPr>
        <p:txBody>
          <a:bodyPr vert="horz" wrap="square" lIns="0" tIns="61807" rIns="0" bIns="0" rtlCol="0">
            <a:spAutoFit/>
          </a:bodyPr>
          <a:lstStyle/>
          <a:p>
            <a:pPr marL="121070">
              <a:spcBef>
                <a:spcPts val="487"/>
              </a:spcBef>
            </a:pPr>
            <a:endParaRPr lang="en-US" sz="1200" spc="-20" dirty="0"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  <a:p>
            <a:pPr marL="121070">
              <a:spcBef>
                <a:spcPts val="487"/>
              </a:spcBef>
            </a:pPr>
            <a:r>
              <a:rPr sz="1400" spc="-20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③</a:t>
            </a:r>
            <a:r>
              <a:rPr sz="1400" spc="-2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都道府県協議会で協議する事項</a:t>
            </a:r>
            <a:r>
              <a:rPr lang="ja-JP" altLang="en-US" sz="1400" spc="-20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（３つの役割）</a:t>
            </a:r>
            <a:endParaRPr sz="1400" dirty="0"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  <a:p>
            <a:pPr marL="121070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＊府全体での地域職域連携推進事業の取組みの実施</a:t>
            </a:r>
            <a:endParaRPr 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  <a:p>
            <a:pPr marL="121070"/>
            <a:r>
              <a:rPr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＊</a:t>
            </a:r>
            <a:r>
              <a:rPr sz="14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二次医療圏協議会（</a:t>
            </a:r>
            <a:r>
              <a:rPr sz="1400" spc="-2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保健所圏域協議会</a:t>
            </a:r>
            <a:r>
              <a:rPr sz="1400" spc="-20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）</a:t>
            </a:r>
            <a:r>
              <a:rPr lang="ja-JP" altLang="en-US" sz="1400" spc="-20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に情報提供する府の重点方針</a:t>
            </a:r>
            <a:r>
              <a:rPr sz="1400" spc="-27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等</a:t>
            </a:r>
            <a:r>
              <a:rPr lang="ja-JP" altLang="en-US" sz="1400" spc="-27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の整理</a:t>
            </a:r>
            <a:endParaRPr sz="1400" dirty="0"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  <a:p>
            <a:pPr marL="121070"/>
            <a:r>
              <a:rPr sz="1400" spc="-13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＊</a:t>
            </a:r>
            <a:r>
              <a:rPr sz="1400" spc="-13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二次医療圏協議会（</a:t>
            </a:r>
            <a:r>
              <a:rPr sz="1400" spc="-27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保健所圏域協議会</a:t>
            </a:r>
            <a:r>
              <a:rPr sz="1400" spc="-27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）</a:t>
            </a:r>
            <a:r>
              <a:rPr lang="ja-JP" altLang="en-US" sz="1400" spc="-27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から報告を受けた</a:t>
            </a:r>
            <a:r>
              <a:rPr sz="1400" spc="-33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取組</a:t>
            </a:r>
            <a:r>
              <a:rPr lang="ja-JP" altLang="en-US" sz="1400" spc="-33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み及び圏域の課題に対する</a:t>
            </a:r>
            <a:endParaRPr lang="en-US" altLang="ja-JP" sz="1400" spc="-33" dirty="0"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  <a:p>
            <a:pPr marL="121070"/>
            <a:r>
              <a:rPr lang="ja-JP" altLang="en-US" sz="1400" spc="-33" dirty="0"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　　広域調整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  <a:p>
            <a:pPr marL="121070"/>
            <a:endParaRPr lang="en-US" altLang="ja-JP" sz="1400" b="1" u="sng" spc="-13" dirty="0">
              <a:uFill>
                <a:solidFill>
                  <a:srgbClr val="000000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  <a:p>
            <a:pPr marL="121070"/>
            <a:r>
              <a:rPr lang="ja-JP" altLang="en-US" sz="1400" b="1" spc="-13" dirty="0">
                <a:uFill>
                  <a:solidFill>
                    <a:srgbClr val="00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　　　</a:t>
            </a:r>
            <a:r>
              <a:rPr lang="ja-JP" altLang="en-US" sz="1400" b="1" u="sng" spc="-13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計画推進と一体的に、本協議会及び各圏域で実施する地域職域連携の取組みについて</a:t>
            </a:r>
            <a:endParaRPr lang="en-US" altLang="ja-JP" sz="1400" b="1" u="sng" spc="-13" dirty="0">
              <a:uFill>
                <a:solidFill>
                  <a:srgbClr val="000000"/>
                </a:solidFill>
              </a:uFill>
              <a:latin typeface="Meiryo UI"/>
              <a:cs typeface="Meiryo UI"/>
            </a:endParaRPr>
          </a:p>
          <a:p>
            <a:pPr marL="121070"/>
            <a:r>
              <a:rPr lang="ja-JP" altLang="en-US" sz="1400" b="1" spc="-27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　　</a:t>
            </a:r>
            <a:r>
              <a:rPr lang="ja-JP" altLang="en-US" sz="1400" b="1" u="sng" spc="-27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協議をお願いしたい。</a:t>
            </a:r>
          </a:p>
        </p:txBody>
      </p:sp>
      <p:sp>
        <p:nvSpPr>
          <p:cNvPr id="34" name="object 25"/>
          <p:cNvSpPr txBox="1"/>
          <p:nvPr/>
        </p:nvSpPr>
        <p:spPr>
          <a:xfrm>
            <a:off x="126474" y="5270105"/>
            <a:ext cx="256480" cy="837836"/>
          </a:xfrm>
          <a:prstGeom prst="rect">
            <a:avLst/>
          </a:prstGeom>
        </p:spPr>
        <p:txBody>
          <a:bodyPr vert="eaVert" wrap="square" lIns="0" tIns="67733" rIns="0" bIns="0" rtlCol="0">
            <a:spAutoFit/>
          </a:bodyPr>
          <a:lstStyle/>
          <a:p>
            <a:pPr marL="16933" marR="6773" algn="just">
              <a:lnSpc>
                <a:spcPts val="2000"/>
              </a:lnSpc>
              <a:spcBef>
                <a:spcPts val="533"/>
              </a:spcBef>
            </a:pPr>
            <a:r>
              <a:rPr sz="1200" spc="-67" dirty="0">
                <a:latin typeface="Meiryo UI" panose="020B0604030504040204" pitchFamily="50" charset="-128"/>
                <a:ea typeface="Meiryo UI" panose="020B0604030504040204" pitchFamily="50" charset="-128"/>
                <a:cs typeface="PMingLiU"/>
              </a:rPr>
              <a:t>協議会</a:t>
            </a:r>
            <a:endParaRPr sz="1200" dirty="0">
              <a:latin typeface="Meiryo UI" panose="020B0604030504040204" pitchFamily="50" charset="-128"/>
              <a:ea typeface="Meiryo UI" panose="020B0604030504040204" pitchFamily="50" charset="-128"/>
              <a:cs typeface="PMingLiU"/>
            </a:endParaRPr>
          </a:p>
        </p:txBody>
      </p:sp>
      <p:grpSp>
        <p:nvGrpSpPr>
          <p:cNvPr id="35" name="object 32"/>
          <p:cNvGrpSpPr/>
          <p:nvPr/>
        </p:nvGrpSpPr>
        <p:grpSpPr>
          <a:xfrm>
            <a:off x="472428" y="6158241"/>
            <a:ext cx="368935" cy="288480"/>
            <a:chOff x="588263" y="4578096"/>
            <a:chExt cx="314325" cy="279400"/>
          </a:xfrm>
        </p:grpSpPr>
        <p:sp>
          <p:nvSpPr>
            <p:cNvPr id="36" name="object 33"/>
            <p:cNvSpPr/>
            <p:nvPr/>
          </p:nvSpPr>
          <p:spPr>
            <a:xfrm>
              <a:off x="601217" y="4591050"/>
              <a:ext cx="288290" cy="253365"/>
            </a:xfrm>
            <a:custGeom>
              <a:avLst/>
              <a:gdLst/>
              <a:ahLst/>
              <a:cxnLst/>
              <a:rect l="l" t="t" r="r" b="b"/>
              <a:pathLst>
                <a:path w="288290" h="253364">
                  <a:moveTo>
                    <a:pt x="63245" y="0"/>
                  </a:moveTo>
                  <a:lnTo>
                    <a:pt x="0" y="0"/>
                  </a:lnTo>
                  <a:lnTo>
                    <a:pt x="0" y="221361"/>
                  </a:lnTo>
                  <a:lnTo>
                    <a:pt x="224790" y="221361"/>
                  </a:lnTo>
                  <a:lnTo>
                    <a:pt x="224790" y="252984"/>
                  </a:lnTo>
                  <a:lnTo>
                    <a:pt x="288035" y="189738"/>
                  </a:lnTo>
                  <a:lnTo>
                    <a:pt x="224790" y="126492"/>
                  </a:lnTo>
                  <a:lnTo>
                    <a:pt x="224790" y="158115"/>
                  </a:lnTo>
                  <a:lnTo>
                    <a:pt x="63245" y="158115"/>
                  </a:lnTo>
                  <a:lnTo>
                    <a:pt x="6324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4"/>
            <p:cNvSpPr/>
            <p:nvPr/>
          </p:nvSpPr>
          <p:spPr>
            <a:xfrm>
              <a:off x="601217" y="4591050"/>
              <a:ext cx="288290" cy="253365"/>
            </a:xfrm>
            <a:custGeom>
              <a:avLst/>
              <a:gdLst/>
              <a:ahLst/>
              <a:cxnLst/>
              <a:rect l="l" t="t" r="r" b="b"/>
              <a:pathLst>
                <a:path w="288290" h="253364">
                  <a:moveTo>
                    <a:pt x="63245" y="0"/>
                  </a:moveTo>
                  <a:lnTo>
                    <a:pt x="63245" y="158115"/>
                  </a:lnTo>
                  <a:lnTo>
                    <a:pt x="224790" y="158115"/>
                  </a:lnTo>
                  <a:lnTo>
                    <a:pt x="224790" y="126492"/>
                  </a:lnTo>
                  <a:lnTo>
                    <a:pt x="288035" y="189738"/>
                  </a:lnTo>
                  <a:lnTo>
                    <a:pt x="224790" y="252984"/>
                  </a:lnTo>
                  <a:lnTo>
                    <a:pt x="224790" y="221361"/>
                  </a:lnTo>
                  <a:lnTo>
                    <a:pt x="0" y="221361"/>
                  </a:lnTo>
                  <a:lnTo>
                    <a:pt x="0" y="0"/>
                  </a:lnTo>
                  <a:lnTo>
                    <a:pt x="63245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38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0464" y="4807588"/>
            <a:ext cx="1168925" cy="112166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480279"/>
            <a:ext cx="2057400" cy="365125"/>
          </a:xfrm>
        </p:spPr>
        <p:txBody>
          <a:bodyPr/>
          <a:lstStyle/>
          <a:p>
            <a:fld id="{9B5620C6-BA54-471D-9CAE-9E8E65C10ED1}" type="slidenum">
              <a:rPr kumimoji="1" lang="ja-JP" altLang="en-US" smtClean="0">
                <a:solidFill>
                  <a:schemeClr val="tx1"/>
                </a:solidFill>
              </a:rPr>
              <a:t>2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7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43B630-6DF8-DBF7-2CAB-3A1EA7C0A4FA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　</a:t>
            </a:r>
            <a:r>
              <a:rPr lang="zh-TW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zh-TW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職域連携推進連絡会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について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56037" y="568164"/>
            <a:ext cx="8831926" cy="928476"/>
          </a:xfrm>
          <a:prstGeom prst="roundRect">
            <a:avLst>
              <a:gd name="adj" fmla="val 2370"/>
            </a:avLst>
          </a:pr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0223">
              <a:spcBef>
                <a:spcPts val="487"/>
              </a:spcBef>
              <a:buSzPct val="92857"/>
              <a:tabLst>
                <a:tab pos="360671" algn="l"/>
              </a:tabLst>
            </a:pP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〇今年度から、保健所設置市（９圏域）及び府管保健所（９圏域）を対象として地域・職域連携推進連絡会を開催。</a:t>
            </a:r>
            <a:endParaRPr lang="en-US" altLang="ja-JP" sz="1400" spc="-33" dirty="0">
              <a:uFill>
                <a:solidFill>
                  <a:srgbClr val="000000"/>
                </a:solidFill>
              </a:u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/>
            </a:endParaRPr>
          </a:p>
          <a:p>
            <a:pPr marL="120223">
              <a:spcBef>
                <a:spcPts val="487"/>
              </a:spcBef>
              <a:buSzPct val="92857"/>
              <a:tabLst>
                <a:tab pos="360671" algn="l"/>
              </a:tabLst>
            </a:pPr>
            <a:r>
              <a:rPr lang="ja-JP" altLang="en-US" sz="1400" spc="-33" dirty="0">
                <a:uFill>
                  <a:solidFill>
                    <a:srgbClr val="000000"/>
                  </a:solidFill>
                </a:u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/>
              </a:rPr>
              <a:t>　第１回を令和５年７月、第２回を令和６年３月に開催し、事業推進に向けた各保健所の現状や課題を情報交換した。</a:t>
            </a:r>
            <a:endParaRPr lang="en-US" altLang="ja-JP" sz="1400" spc="-33" dirty="0">
              <a:uFill>
                <a:solidFill>
                  <a:srgbClr val="000000"/>
                </a:solidFill>
              </a:u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/>
            </a:endParaRPr>
          </a:p>
          <a:p>
            <a:pPr marL="120223">
              <a:spcBef>
                <a:spcPts val="487"/>
              </a:spcBef>
              <a:buSzPct val="92857"/>
              <a:tabLst>
                <a:tab pos="360671" algn="l"/>
              </a:tabLst>
            </a:pP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/>
              </a:rPr>
              <a:t>　</a:t>
            </a:r>
            <a:r>
              <a: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/>
              </a:rPr>
              <a:t>【</a:t>
            </a: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/>
              </a:rPr>
              <a:t>参加者数　</a:t>
            </a:r>
            <a:r>
              <a:rPr lang="ja-JP" altLang="en-US" sz="1400" spc="-33" dirty="0">
                <a:uFill>
                  <a:solidFill>
                    <a:srgbClr val="000000"/>
                  </a:solidFill>
                </a:u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/>
              </a:rPr>
              <a:t>第１回：１８機関、３５名　　第２回：１８機関、３２名</a:t>
            </a:r>
            <a:r>
              <a: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/>
              </a:rPr>
              <a:t>】</a:t>
            </a:r>
            <a:endParaRPr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515206"/>
            <a:ext cx="2057400" cy="365125"/>
          </a:xfrm>
        </p:spPr>
        <p:txBody>
          <a:bodyPr/>
          <a:lstStyle/>
          <a:p>
            <a:fld id="{B7EE93B4-AC68-4D33-B498-BA8F951060AC}" type="slidenum">
              <a:rPr kumimoji="1" lang="ja-JP" altLang="en-US" smtClean="0">
                <a:solidFill>
                  <a:schemeClr val="tx1"/>
                </a:solidFill>
              </a:rPr>
              <a:t>3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BB8B091-453B-4837-A8D5-40E996893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13" y="1575157"/>
            <a:ext cx="3354198" cy="5170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B5390E3-4527-4CC5-97E7-7520F6741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91" y="1575157"/>
            <a:ext cx="3112167" cy="51689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999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CB2528-81E5-4956-9886-DB9C61F68C9C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　保健所圏における地域・職域連携推進協議会の活性化について</a:t>
            </a:r>
          </a:p>
        </p:txBody>
      </p:sp>
      <p:sp>
        <p:nvSpPr>
          <p:cNvPr id="4" name="角丸四角形 7">
            <a:extLst>
              <a:ext uri="{FF2B5EF4-FFF2-40B4-BE49-F238E27FC236}">
                <a16:creationId xmlns:a16="http://schemas.microsoft.com/office/drawing/2014/main" id="{24F12823-733E-4EDE-844A-C1B318E92C5D}"/>
              </a:ext>
            </a:extLst>
          </p:cNvPr>
          <p:cNvSpPr/>
          <p:nvPr/>
        </p:nvSpPr>
        <p:spPr>
          <a:xfrm>
            <a:off x="156037" y="568163"/>
            <a:ext cx="8710377" cy="2208593"/>
          </a:xfrm>
          <a:prstGeom prst="roundRect">
            <a:avLst>
              <a:gd name="adj" fmla="val 2370"/>
            </a:avLst>
          </a:pr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0223">
              <a:spcBef>
                <a:spcPts val="487"/>
              </a:spcBef>
              <a:buSzPct val="92857"/>
              <a:tabLst>
                <a:tab pos="360671" algn="l"/>
              </a:tabLst>
            </a:pPr>
            <a:r>
              <a:rPr lang="ja-JP" altLang="en-US" sz="1400" spc="-33" dirty="0">
                <a:uFill>
                  <a:solidFill>
                    <a:srgbClr val="000000"/>
                  </a:solidFill>
                </a:u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/>
              </a:rPr>
              <a:t>〇保健所圏域協議会の開催に向け、支援を希望する圏域へ訪問し、開催に向けたアドバイスを実施。</a:t>
            </a:r>
            <a:endParaRPr lang="en-US" altLang="ja-JP" sz="1400" spc="-33" dirty="0">
              <a:uFill>
                <a:solidFill>
                  <a:srgbClr val="000000"/>
                </a:solidFill>
              </a:u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/>
            </a:endParaRPr>
          </a:p>
          <a:p>
            <a:pPr marL="120223">
              <a:spcBef>
                <a:spcPts val="487"/>
              </a:spcBef>
              <a:buSzPct val="92857"/>
              <a:tabLst>
                <a:tab pos="360671" algn="l"/>
              </a:tabLst>
            </a:pPr>
            <a:r>
              <a:rPr lang="ja-JP" altLang="en-US" sz="1400" spc="-33" dirty="0">
                <a:uFill>
                  <a:solidFill>
                    <a:srgbClr val="000000"/>
                  </a:solidFill>
                </a:u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/>
              </a:rPr>
              <a:t>　　希望する圏域へはさらに有識者派遣について調整し、６圏域協議会への有識者を派遣。（下表参照）</a:t>
            </a:r>
            <a:endParaRPr lang="en-US" altLang="ja-JP" sz="14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120223">
              <a:spcBef>
                <a:spcPts val="487"/>
              </a:spcBef>
              <a:buSzPct val="92857"/>
              <a:tabLst>
                <a:tab pos="360671" algn="l"/>
              </a:tabLst>
            </a:pP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〇加えて、職域の構成員への説明、地域・職域連携推進に関する資料提供等を通じて、圏域の地域・職域連携推</a:t>
            </a:r>
            <a:endParaRPr lang="en-US" altLang="ja-JP" sz="14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120223">
              <a:spcBef>
                <a:spcPts val="487"/>
              </a:spcBef>
              <a:buSzPct val="92857"/>
              <a:tabLst>
                <a:tab pos="360671" algn="l"/>
              </a:tabLst>
            </a:pP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進協議会の活性化を図った。</a:t>
            </a:r>
            <a:endParaRPr lang="en-US" altLang="ja-JP" sz="1400" spc="-33" dirty="0">
              <a:uFill>
                <a:solidFill>
                  <a:srgbClr val="000000"/>
                </a:solidFill>
              </a:u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/>
            </a:endParaRPr>
          </a:p>
          <a:p>
            <a:pPr marL="120223">
              <a:spcBef>
                <a:spcPts val="487"/>
              </a:spcBef>
              <a:buSzPct val="92857"/>
              <a:tabLst>
                <a:tab pos="360671" algn="l"/>
              </a:tabLst>
            </a:pPr>
            <a:r>
              <a:rPr lang="ja-JP" altLang="en-US" sz="1400" spc="-33" dirty="0">
                <a:uFill>
                  <a:solidFill>
                    <a:srgbClr val="000000"/>
                  </a:solidFill>
                </a:u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/>
              </a:rPr>
              <a:t>〇コロナ禍で協議会を休止していた圏域があったが、今年度は全ての府管保健所が実施、政令・中核市は５か所実施、　</a:t>
            </a:r>
            <a:endParaRPr lang="en-US" altLang="ja-JP" sz="1400" spc="-33" dirty="0">
              <a:uFill>
                <a:solidFill>
                  <a:srgbClr val="000000"/>
                </a:solidFill>
              </a:u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/>
            </a:endParaRPr>
          </a:p>
          <a:p>
            <a:pPr marL="120223">
              <a:spcBef>
                <a:spcPts val="487"/>
              </a:spcBef>
              <a:buSzPct val="92857"/>
              <a:tabLst>
                <a:tab pos="360671" algn="l"/>
              </a:tabLst>
            </a:pPr>
            <a:r>
              <a:rPr lang="ja-JP" altLang="en-US" sz="1400" spc="-33" dirty="0">
                <a:uFill>
                  <a:solidFill>
                    <a:srgbClr val="000000"/>
                  </a:solidFill>
                </a:u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/>
              </a:rPr>
              <a:t>　　１か所は体制構築が完了し、次年度から実施予定。３か所は健康増進計画の推進など、広い目的で会議を実施。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231145-7CD9-4F52-BF70-FFC565716D20}"/>
              </a:ext>
            </a:extLst>
          </p:cNvPr>
          <p:cNvSpPr txBox="1"/>
          <p:nvPr/>
        </p:nvSpPr>
        <p:spPr>
          <a:xfrm>
            <a:off x="209725" y="3036815"/>
            <a:ext cx="7768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〇派遣した有識者（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音順、敬称略）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" name="表 6">
            <a:extLst>
              <a:ext uri="{FF2B5EF4-FFF2-40B4-BE49-F238E27FC236}">
                <a16:creationId xmlns:a16="http://schemas.microsoft.com/office/drawing/2014/main" id="{108ACC95-DCAF-4602-BF99-A1A748EDA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86288"/>
              </p:ext>
            </p:extLst>
          </p:nvPr>
        </p:nvGraphicFramePr>
        <p:xfrm>
          <a:off x="317674" y="3429000"/>
          <a:ext cx="8548740" cy="2565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19640">
                  <a:extLst>
                    <a:ext uri="{9D8B030D-6E8A-4147-A177-3AD203B41FA5}">
                      <a16:colId xmlns:a16="http://schemas.microsoft.com/office/drawing/2014/main" val="1714524135"/>
                    </a:ext>
                  </a:extLst>
                </a:gridCol>
                <a:gridCol w="1592036">
                  <a:extLst>
                    <a:ext uri="{9D8B030D-6E8A-4147-A177-3AD203B41FA5}">
                      <a16:colId xmlns:a16="http://schemas.microsoft.com/office/drawing/2014/main" val="541172173"/>
                    </a:ext>
                  </a:extLst>
                </a:gridCol>
                <a:gridCol w="2637064">
                  <a:extLst>
                    <a:ext uri="{9D8B030D-6E8A-4147-A177-3AD203B41FA5}">
                      <a16:colId xmlns:a16="http://schemas.microsoft.com/office/drawing/2014/main" val="1531459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ご所属等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派遣先圏域</a:t>
                      </a:r>
                      <a:endParaRPr kumimoji="1" lang="en-US" altLang="ja-JP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882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大阪大学大学院医学系研究科保健学専攻　教授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小西　かおる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池田保健所</a:t>
                      </a:r>
                      <a:endParaRPr kumimoji="1" lang="en-US" altLang="ja-JP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（守口保健所）</a:t>
                      </a:r>
                      <a:endParaRPr kumimoji="1" lang="en-US" altLang="ja-JP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（吹田市）</a:t>
                      </a:r>
                      <a:endParaRPr kumimoji="1" lang="en-US" altLang="ja-JP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35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特定非営利活動法人日本医療経営機構　主幹研究員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田中　将之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四條畷保健所</a:t>
                      </a:r>
                      <a:endParaRPr kumimoji="1" lang="en-US" altLang="ja-JP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枚方市</a:t>
                      </a:r>
                      <a:endParaRPr kumimoji="1" lang="en-US" altLang="ja-JP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寝屋川市</a:t>
                      </a:r>
                      <a:endParaRPr kumimoji="1" lang="en-US" altLang="ja-JP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08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大阪大学大学院医学系研究科社会医学講座</a:t>
                      </a:r>
                      <a:endParaRPr kumimoji="1" lang="en-US" altLang="ja-JP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公衆衛生学　准教授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村木　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茨木保健所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6257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D0687F-ED88-41F5-8788-75DA39F217DA}"/>
              </a:ext>
            </a:extLst>
          </p:cNvPr>
          <p:cNvSpPr txBox="1"/>
          <p:nvPr/>
        </p:nvSpPr>
        <p:spPr>
          <a:xfrm>
            <a:off x="6319857" y="6012838"/>
            <a:ext cx="2626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　）は、各保健所から直接依頼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61A650D0-F91E-44C3-84AE-1E7B1F1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15206"/>
            <a:ext cx="2057400" cy="365125"/>
          </a:xfrm>
        </p:spPr>
        <p:txBody>
          <a:bodyPr/>
          <a:lstStyle/>
          <a:p>
            <a:fld id="{B7EE93B4-AC68-4D33-B498-BA8F951060AC}" type="slidenum">
              <a:rPr kumimoji="1" lang="ja-JP" altLang="en-US" smtClean="0">
                <a:solidFill>
                  <a:schemeClr val="tx1"/>
                </a:solidFill>
              </a:rPr>
              <a:t>4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9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1F22A6B-5DCD-4023-81E7-8D7409CCB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0" y="1837644"/>
            <a:ext cx="5173461" cy="1836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4B02C5-D6B5-4879-BB91-3F5978E01E74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　健康データダッシュボード「あなたのまちの健康診断」について</a:t>
            </a:r>
          </a:p>
        </p:txBody>
      </p:sp>
      <p:sp>
        <p:nvSpPr>
          <p:cNvPr id="5" name="角丸四角形 7">
            <a:extLst>
              <a:ext uri="{FF2B5EF4-FFF2-40B4-BE49-F238E27FC236}">
                <a16:creationId xmlns:a16="http://schemas.microsoft.com/office/drawing/2014/main" id="{3C9F0C93-194A-431F-844F-F008D09BCA10}"/>
              </a:ext>
            </a:extLst>
          </p:cNvPr>
          <p:cNvSpPr/>
          <p:nvPr/>
        </p:nvSpPr>
        <p:spPr>
          <a:xfrm>
            <a:off x="58723" y="467722"/>
            <a:ext cx="9026554" cy="892086"/>
          </a:xfrm>
          <a:prstGeom prst="roundRect">
            <a:avLst>
              <a:gd name="adj" fmla="val 2370"/>
            </a:avLst>
          </a:pr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0223">
              <a:spcBef>
                <a:spcPts val="487"/>
              </a:spcBef>
              <a:buSzPct val="92857"/>
              <a:tabLst>
                <a:tab pos="360671" algn="l"/>
              </a:tabLst>
            </a:pP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〇府民の健康リテラシーの向上、健康データの見える化を図るため、</a:t>
            </a:r>
            <a:br>
              <a:rPr lang="en-US" altLang="ja-JP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大阪府健康データダッシュボード～あなたのまちの健康診断～</a:t>
            </a:r>
            <a:r>
              <a:rPr lang="en-US" altLang="ja-JP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with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健活１０</a:t>
            </a: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を作成して公開予定。</a:t>
            </a:r>
            <a:br>
              <a:rPr lang="en-US" altLang="ja-JP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〇今後、</a:t>
            </a:r>
            <a:r>
              <a:rPr lang="en-US" altLang="ja-JP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NDB</a:t>
            </a: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データの分析結果を掲載することで、地域全体を捉えた健康課題の把握、分析にも活用していただく。</a:t>
            </a:r>
            <a:endParaRPr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DB983CE-252A-4FFB-B3AA-F3128B17B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3" y="4557355"/>
            <a:ext cx="4372939" cy="225860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2D512AF-2D44-4304-AD87-46ABC8209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361" y="2170692"/>
            <a:ext cx="3692916" cy="2062939"/>
          </a:xfrm>
          <a:prstGeom prst="rect">
            <a:avLst/>
          </a:prstGeom>
        </p:spPr>
      </p:pic>
      <p:sp>
        <p:nvSpPr>
          <p:cNvPr id="16" name="矢印: 下カーブ 15">
            <a:extLst>
              <a:ext uri="{FF2B5EF4-FFF2-40B4-BE49-F238E27FC236}">
                <a16:creationId xmlns:a16="http://schemas.microsoft.com/office/drawing/2014/main" id="{D61E3946-8CBD-4844-A59A-8AE289BCE9A2}"/>
              </a:ext>
            </a:extLst>
          </p:cNvPr>
          <p:cNvSpPr/>
          <p:nvPr/>
        </p:nvSpPr>
        <p:spPr>
          <a:xfrm rot="1472324">
            <a:off x="4409092" y="1686874"/>
            <a:ext cx="1608411" cy="7562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矢印: 下カーブ 16">
            <a:extLst>
              <a:ext uri="{FF2B5EF4-FFF2-40B4-BE49-F238E27FC236}">
                <a16:creationId xmlns:a16="http://schemas.microsoft.com/office/drawing/2014/main" id="{D8E98D0F-189A-4F0B-AA45-7F29521E0C97}"/>
              </a:ext>
            </a:extLst>
          </p:cNvPr>
          <p:cNvSpPr/>
          <p:nvPr/>
        </p:nvSpPr>
        <p:spPr>
          <a:xfrm rot="4732591" flipV="1">
            <a:off x="-163375" y="3747944"/>
            <a:ext cx="1468074" cy="9944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EA49575-F726-49BB-8BA3-FE76D44B911F}"/>
              </a:ext>
            </a:extLst>
          </p:cNvPr>
          <p:cNvSpPr txBox="1"/>
          <p:nvPr/>
        </p:nvSpPr>
        <p:spPr>
          <a:xfrm>
            <a:off x="1056401" y="4060508"/>
            <a:ext cx="223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グラフで表示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39DB076-20BF-4CA6-90A6-18D9E768CBB0}"/>
              </a:ext>
            </a:extLst>
          </p:cNvPr>
          <p:cNvSpPr txBox="1"/>
          <p:nvPr/>
        </p:nvSpPr>
        <p:spPr>
          <a:xfrm>
            <a:off x="5496134" y="1522721"/>
            <a:ext cx="223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地図で表示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39BFBE-034B-42B7-A2EC-EDF6534B9506}"/>
              </a:ext>
            </a:extLst>
          </p:cNvPr>
          <p:cNvSpPr txBox="1"/>
          <p:nvPr/>
        </p:nvSpPr>
        <p:spPr>
          <a:xfrm>
            <a:off x="58723" y="1395918"/>
            <a:ext cx="353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≪健康データダッシュボードのイメージ≫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55A8F48-ECA2-40F9-90A6-1286630B2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75" y="4587533"/>
            <a:ext cx="4512502" cy="2062939"/>
          </a:xfrm>
          <a:prstGeom prst="rect">
            <a:avLst/>
          </a:prstGeom>
        </p:spPr>
      </p:pic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51C77677-BD08-4808-92AC-A642D337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15206"/>
            <a:ext cx="2057400" cy="365125"/>
          </a:xfrm>
        </p:spPr>
        <p:txBody>
          <a:bodyPr/>
          <a:lstStyle/>
          <a:p>
            <a:fld id="{B7EE93B4-AC68-4D33-B498-BA8F951060AC}" type="slidenum">
              <a:rPr kumimoji="1" lang="ja-JP" altLang="en-US" smtClean="0">
                <a:solidFill>
                  <a:schemeClr val="tx1"/>
                </a:solidFill>
              </a:rPr>
              <a:t>5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5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FBF07E-0852-48F0-9B63-0B48D8DEDF15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　地域健康カルテについて</a:t>
            </a:r>
          </a:p>
        </p:txBody>
      </p:sp>
      <p:sp>
        <p:nvSpPr>
          <p:cNvPr id="3" name="角丸四角形 7">
            <a:extLst>
              <a:ext uri="{FF2B5EF4-FFF2-40B4-BE49-F238E27FC236}">
                <a16:creationId xmlns:a16="http://schemas.microsoft.com/office/drawing/2014/main" id="{5F5AAB52-042E-4DBB-B808-E8C2F3C5C489}"/>
              </a:ext>
            </a:extLst>
          </p:cNvPr>
          <p:cNvSpPr/>
          <p:nvPr/>
        </p:nvSpPr>
        <p:spPr>
          <a:xfrm>
            <a:off x="58723" y="467722"/>
            <a:ext cx="9026554" cy="739466"/>
          </a:xfrm>
          <a:prstGeom prst="roundRect">
            <a:avLst>
              <a:gd name="adj" fmla="val 2370"/>
            </a:avLst>
          </a:pr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0223">
              <a:spcBef>
                <a:spcPts val="487"/>
              </a:spcBef>
              <a:buSzPct val="92857"/>
              <a:tabLst>
                <a:tab pos="360671" algn="l"/>
              </a:tabLst>
            </a:pP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〇ダッシュボードに掲載するデータの中から、特に地域職域連携に活用できるものを中心に、日ごろ健康医療情報を目</a:t>
            </a:r>
            <a:br>
              <a:rPr lang="en-US" altLang="ja-JP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にしていない職域の担当者でも地域の健康課題を把握しやすい「地域健康カルテ」を作成して配布する。</a:t>
            </a:r>
            <a:br>
              <a:rPr lang="en-US" altLang="ja-JP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〇地域・職域連携推進連絡会等を通じて、担当者向けにダッシュボードや地域健康カルテの見方・活用方法を共有する。</a:t>
            </a:r>
            <a:endParaRPr lang="en-US" altLang="ja-JP" sz="14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0E9CC6-498D-4632-BBAB-4A1985E1FCB7}"/>
              </a:ext>
            </a:extLst>
          </p:cNvPr>
          <p:cNvSpPr txBox="1"/>
          <p:nvPr/>
        </p:nvSpPr>
        <p:spPr>
          <a:xfrm>
            <a:off x="58723" y="1305578"/>
            <a:ext cx="776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≪地域健康カルテのイメージ≫</a:t>
            </a:r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381AC96-222A-4C2A-8A96-9CF490EBB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01" y="1644132"/>
            <a:ext cx="6957753" cy="5150704"/>
          </a:xfrm>
          <a:prstGeom prst="rect">
            <a:avLst/>
          </a:prstGeom>
        </p:spPr>
      </p:pic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8D3B43BC-9568-4680-9CB2-C5954235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15206"/>
            <a:ext cx="2057400" cy="365125"/>
          </a:xfrm>
        </p:spPr>
        <p:txBody>
          <a:bodyPr/>
          <a:lstStyle/>
          <a:p>
            <a:fld id="{B7EE93B4-AC68-4D33-B498-BA8F951060AC}" type="slidenum">
              <a:rPr kumimoji="1" lang="ja-JP" altLang="en-US" smtClean="0">
                <a:solidFill>
                  <a:schemeClr val="tx1"/>
                </a:solidFill>
              </a:rPr>
              <a:t>6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6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77736"/>
            <a:ext cx="9144000" cy="3977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7399" y="1473164"/>
            <a:ext cx="788670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273685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大阪府における地域・職域連携推進事業（対応案</a:t>
            </a:r>
            <a:r>
              <a:rPr sz="2400" spc="-50" dirty="0"/>
              <a:t>）</a:t>
            </a:r>
          </a:p>
        </p:txBody>
      </p:sp>
      <p:sp>
        <p:nvSpPr>
          <p:cNvPr id="4" name="object 4"/>
          <p:cNvSpPr/>
          <p:nvPr/>
        </p:nvSpPr>
        <p:spPr>
          <a:xfrm>
            <a:off x="1706117" y="3046694"/>
            <a:ext cx="5187950" cy="306705"/>
          </a:xfrm>
          <a:custGeom>
            <a:avLst/>
            <a:gdLst/>
            <a:ahLst/>
            <a:cxnLst/>
            <a:rect l="l" t="t" r="r" b="b"/>
            <a:pathLst>
              <a:path w="5187950" h="306705">
                <a:moveTo>
                  <a:pt x="0" y="51053"/>
                </a:moveTo>
                <a:lnTo>
                  <a:pt x="4012" y="31182"/>
                </a:lnTo>
                <a:lnTo>
                  <a:pt x="14954" y="14954"/>
                </a:lnTo>
                <a:lnTo>
                  <a:pt x="31182" y="4012"/>
                </a:lnTo>
                <a:lnTo>
                  <a:pt x="51054" y="0"/>
                </a:lnTo>
                <a:lnTo>
                  <a:pt x="5136641" y="0"/>
                </a:lnTo>
                <a:lnTo>
                  <a:pt x="5156513" y="4012"/>
                </a:lnTo>
                <a:lnTo>
                  <a:pt x="5172741" y="14954"/>
                </a:lnTo>
                <a:lnTo>
                  <a:pt x="5183683" y="31182"/>
                </a:lnTo>
                <a:lnTo>
                  <a:pt x="5187696" y="51053"/>
                </a:lnTo>
                <a:lnTo>
                  <a:pt x="5187696" y="255269"/>
                </a:lnTo>
                <a:lnTo>
                  <a:pt x="5183683" y="275141"/>
                </a:lnTo>
                <a:lnTo>
                  <a:pt x="5172741" y="291369"/>
                </a:lnTo>
                <a:lnTo>
                  <a:pt x="5156513" y="302311"/>
                </a:lnTo>
                <a:lnTo>
                  <a:pt x="5136641" y="306324"/>
                </a:lnTo>
                <a:lnTo>
                  <a:pt x="51054" y="306324"/>
                </a:lnTo>
                <a:lnTo>
                  <a:pt x="31182" y="302311"/>
                </a:lnTo>
                <a:lnTo>
                  <a:pt x="14954" y="291369"/>
                </a:lnTo>
                <a:lnTo>
                  <a:pt x="4012" y="275141"/>
                </a:lnTo>
                <a:lnTo>
                  <a:pt x="0" y="255269"/>
                </a:lnTo>
                <a:lnTo>
                  <a:pt x="0" y="5105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20339" y="3104605"/>
            <a:ext cx="2159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BIZ UDGothic"/>
                <a:cs typeface="BIZ UDGothic"/>
              </a:rPr>
              <a:t>大阪府地域職域連携推進協議会</a:t>
            </a:r>
            <a:endParaRPr sz="1200" dirty="0">
              <a:latin typeface="BIZ UDGothic"/>
              <a:cs typeface="BIZ UD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6627" y="3527515"/>
            <a:ext cx="775716" cy="9677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22423" y="3941789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spcBef>
                <a:spcPts val="100"/>
              </a:spcBef>
            </a:pPr>
            <a:r>
              <a:rPr sz="900" spc="-15" dirty="0">
                <a:solidFill>
                  <a:srgbClr val="FF0000"/>
                </a:solidFill>
                <a:latin typeface="BIZ UDGothic"/>
                <a:cs typeface="BIZ UDGothic"/>
              </a:rPr>
              <a:t>活動状況</a:t>
            </a:r>
            <a:r>
              <a:rPr sz="900" spc="-20" dirty="0">
                <a:solidFill>
                  <a:srgbClr val="FF0000"/>
                </a:solidFill>
                <a:latin typeface="BIZ UDGothic"/>
                <a:cs typeface="BIZ UDGothic"/>
              </a:rPr>
              <a:t>の報告</a:t>
            </a:r>
            <a:endParaRPr sz="900">
              <a:latin typeface="BIZ UDGothic"/>
              <a:cs typeface="BIZ UD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4710" y="4070820"/>
            <a:ext cx="1442085" cy="332740"/>
          </a:xfrm>
          <a:custGeom>
            <a:avLst/>
            <a:gdLst/>
            <a:ahLst/>
            <a:cxnLst/>
            <a:rect l="l" t="t" r="r" b="b"/>
            <a:pathLst>
              <a:path w="1442084" h="332739">
                <a:moveTo>
                  <a:pt x="0" y="55371"/>
                </a:moveTo>
                <a:lnTo>
                  <a:pt x="4347" y="33807"/>
                </a:lnTo>
                <a:lnTo>
                  <a:pt x="16208" y="16208"/>
                </a:lnTo>
                <a:lnTo>
                  <a:pt x="33807" y="4347"/>
                </a:lnTo>
                <a:lnTo>
                  <a:pt x="55372" y="0"/>
                </a:lnTo>
                <a:lnTo>
                  <a:pt x="1386332" y="0"/>
                </a:lnTo>
                <a:lnTo>
                  <a:pt x="1407896" y="4347"/>
                </a:lnTo>
                <a:lnTo>
                  <a:pt x="1425495" y="16208"/>
                </a:lnTo>
                <a:lnTo>
                  <a:pt x="1437356" y="33807"/>
                </a:lnTo>
                <a:lnTo>
                  <a:pt x="1441704" y="55371"/>
                </a:lnTo>
                <a:lnTo>
                  <a:pt x="1441704" y="276859"/>
                </a:lnTo>
                <a:lnTo>
                  <a:pt x="1437356" y="298424"/>
                </a:lnTo>
                <a:lnTo>
                  <a:pt x="1425495" y="316023"/>
                </a:lnTo>
                <a:lnTo>
                  <a:pt x="1407896" y="327884"/>
                </a:lnTo>
                <a:lnTo>
                  <a:pt x="1386332" y="332231"/>
                </a:lnTo>
                <a:lnTo>
                  <a:pt x="55372" y="332231"/>
                </a:lnTo>
                <a:lnTo>
                  <a:pt x="33807" y="327884"/>
                </a:lnTo>
                <a:lnTo>
                  <a:pt x="16208" y="316023"/>
                </a:lnTo>
                <a:lnTo>
                  <a:pt x="4347" y="298424"/>
                </a:lnTo>
                <a:lnTo>
                  <a:pt x="0" y="276859"/>
                </a:lnTo>
                <a:lnTo>
                  <a:pt x="0" y="55371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099047" y="3215095"/>
            <a:ext cx="1541780" cy="1332230"/>
            <a:chOff x="6099047" y="1737360"/>
            <a:chExt cx="1541780" cy="1332230"/>
          </a:xfrm>
        </p:grpSpPr>
        <p:sp>
          <p:nvSpPr>
            <p:cNvPr id="10" name="object 10"/>
            <p:cNvSpPr/>
            <p:nvPr/>
          </p:nvSpPr>
          <p:spPr>
            <a:xfrm>
              <a:off x="6898258" y="1750060"/>
              <a:ext cx="729615" cy="751205"/>
            </a:xfrm>
            <a:custGeom>
              <a:avLst/>
              <a:gdLst/>
              <a:ahLst/>
              <a:cxnLst/>
              <a:rect l="l" t="t" r="r" b="b"/>
              <a:pathLst>
                <a:path w="729615" h="751205">
                  <a:moveTo>
                    <a:pt x="89789" y="0"/>
                  </a:moveTo>
                  <a:lnTo>
                    <a:pt x="0" y="289813"/>
                  </a:lnTo>
                  <a:lnTo>
                    <a:pt x="98298" y="217804"/>
                  </a:lnTo>
                  <a:lnTo>
                    <a:pt x="434721" y="676909"/>
                  </a:lnTo>
                  <a:lnTo>
                    <a:pt x="336423" y="748919"/>
                  </a:lnTo>
                  <a:lnTo>
                    <a:pt x="639952" y="750823"/>
                  </a:lnTo>
                  <a:lnTo>
                    <a:pt x="729615" y="460882"/>
                  </a:lnTo>
                  <a:lnTo>
                    <a:pt x="631317" y="532891"/>
                  </a:lnTo>
                  <a:lnTo>
                    <a:pt x="294894" y="73787"/>
                  </a:lnTo>
                  <a:lnTo>
                    <a:pt x="393192" y="1777"/>
                  </a:lnTo>
                  <a:lnTo>
                    <a:pt x="8978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98258" y="1750060"/>
              <a:ext cx="729615" cy="751205"/>
            </a:xfrm>
            <a:custGeom>
              <a:avLst/>
              <a:gdLst/>
              <a:ahLst/>
              <a:cxnLst/>
              <a:rect l="l" t="t" r="r" b="b"/>
              <a:pathLst>
                <a:path w="729615" h="751205">
                  <a:moveTo>
                    <a:pt x="0" y="289813"/>
                  </a:moveTo>
                  <a:lnTo>
                    <a:pt x="89789" y="0"/>
                  </a:lnTo>
                  <a:lnTo>
                    <a:pt x="393192" y="1777"/>
                  </a:lnTo>
                  <a:lnTo>
                    <a:pt x="294894" y="73787"/>
                  </a:lnTo>
                  <a:lnTo>
                    <a:pt x="631317" y="532891"/>
                  </a:lnTo>
                  <a:lnTo>
                    <a:pt x="729615" y="460882"/>
                  </a:lnTo>
                  <a:lnTo>
                    <a:pt x="639952" y="750823"/>
                  </a:lnTo>
                  <a:lnTo>
                    <a:pt x="336423" y="748919"/>
                  </a:lnTo>
                  <a:lnTo>
                    <a:pt x="434721" y="676909"/>
                  </a:lnTo>
                  <a:lnTo>
                    <a:pt x="98298" y="217804"/>
                  </a:lnTo>
                  <a:lnTo>
                    <a:pt x="0" y="289813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43749" y="1995932"/>
              <a:ext cx="238125" cy="269240"/>
            </a:xfrm>
            <a:custGeom>
              <a:avLst/>
              <a:gdLst/>
              <a:ahLst/>
              <a:cxnLst/>
              <a:rect l="l" t="t" r="r" b="b"/>
              <a:pathLst>
                <a:path w="238125" h="269239">
                  <a:moveTo>
                    <a:pt x="141650" y="218820"/>
                  </a:moveTo>
                  <a:lnTo>
                    <a:pt x="128904" y="218820"/>
                  </a:lnTo>
                  <a:lnTo>
                    <a:pt x="152526" y="251079"/>
                  </a:lnTo>
                  <a:lnTo>
                    <a:pt x="153161" y="251841"/>
                  </a:lnTo>
                  <a:lnTo>
                    <a:pt x="153543" y="252603"/>
                  </a:lnTo>
                  <a:lnTo>
                    <a:pt x="153670" y="253873"/>
                  </a:lnTo>
                  <a:lnTo>
                    <a:pt x="153161" y="254762"/>
                  </a:lnTo>
                  <a:lnTo>
                    <a:pt x="151892" y="255650"/>
                  </a:lnTo>
                  <a:lnTo>
                    <a:pt x="149098" y="257682"/>
                  </a:lnTo>
                  <a:lnTo>
                    <a:pt x="145796" y="259715"/>
                  </a:lnTo>
                  <a:lnTo>
                    <a:pt x="141731" y="261619"/>
                  </a:lnTo>
                  <a:lnTo>
                    <a:pt x="149351" y="268859"/>
                  </a:lnTo>
                  <a:lnTo>
                    <a:pt x="165819" y="253237"/>
                  </a:lnTo>
                  <a:lnTo>
                    <a:pt x="164973" y="250698"/>
                  </a:lnTo>
                  <a:lnTo>
                    <a:pt x="162814" y="247776"/>
                  </a:lnTo>
                  <a:lnTo>
                    <a:pt x="141650" y="218820"/>
                  </a:lnTo>
                  <a:close/>
                </a:path>
                <a:path w="238125" h="269239">
                  <a:moveTo>
                    <a:pt x="186043" y="196723"/>
                  </a:moveTo>
                  <a:lnTo>
                    <a:pt x="174878" y="196723"/>
                  </a:lnTo>
                  <a:lnTo>
                    <a:pt x="178584" y="203644"/>
                  </a:lnTo>
                  <a:lnTo>
                    <a:pt x="180848" y="209931"/>
                  </a:lnTo>
                  <a:lnTo>
                    <a:pt x="181736" y="215519"/>
                  </a:lnTo>
                  <a:lnTo>
                    <a:pt x="181909" y="218820"/>
                  </a:lnTo>
                  <a:lnTo>
                    <a:pt x="181980" y="223204"/>
                  </a:lnTo>
                  <a:lnTo>
                    <a:pt x="181086" y="229362"/>
                  </a:lnTo>
                  <a:lnTo>
                    <a:pt x="178718" y="236414"/>
                  </a:lnTo>
                  <a:lnTo>
                    <a:pt x="175005" y="243586"/>
                  </a:lnTo>
                  <a:lnTo>
                    <a:pt x="184657" y="245618"/>
                  </a:lnTo>
                  <a:lnTo>
                    <a:pt x="188323" y="238115"/>
                  </a:lnTo>
                  <a:lnTo>
                    <a:pt x="190738" y="230647"/>
                  </a:lnTo>
                  <a:lnTo>
                    <a:pt x="191891" y="223204"/>
                  </a:lnTo>
                  <a:lnTo>
                    <a:pt x="191770" y="215773"/>
                  </a:lnTo>
                  <a:lnTo>
                    <a:pt x="190722" y="209792"/>
                  </a:lnTo>
                  <a:lnTo>
                    <a:pt x="188886" y="203581"/>
                  </a:lnTo>
                  <a:lnTo>
                    <a:pt x="186340" y="197306"/>
                  </a:lnTo>
                  <a:lnTo>
                    <a:pt x="186043" y="196723"/>
                  </a:lnTo>
                  <a:close/>
                </a:path>
                <a:path w="238125" h="269239">
                  <a:moveTo>
                    <a:pt x="118503" y="187325"/>
                  </a:moveTo>
                  <a:lnTo>
                    <a:pt x="105791" y="187325"/>
                  </a:lnTo>
                  <a:lnTo>
                    <a:pt x="122808" y="210438"/>
                  </a:lnTo>
                  <a:lnTo>
                    <a:pt x="120015" y="214503"/>
                  </a:lnTo>
                  <a:lnTo>
                    <a:pt x="115824" y="219963"/>
                  </a:lnTo>
                  <a:lnTo>
                    <a:pt x="110490" y="226822"/>
                  </a:lnTo>
                  <a:lnTo>
                    <a:pt x="118872" y="232918"/>
                  </a:lnTo>
                  <a:lnTo>
                    <a:pt x="122047" y="228726"/>
                  </a:lnTo>
                  <a:lnTo>
                    <a:pt x="125222" y="224281"/>
                  </a:lnTo>
                  <a:lnTo>
                    <a:pt x="128524" y="219456"/>
                  </a:lnTo>
                  <a:lnTo>
                    <a:pt x="128904" y="218820"/>
                  </a:lnTo>
                  <a:lnTo>
                    <a:pt x="141650" y="218820"/>
                  </a:lnTo>
                  <a:lnTo>
                    <a:pt x="134874" y="209550"/>
                  </a:lnTo>
                  <a:lnTo>
                    <a:pt x="137486" y="205486"/>
                  </a:lnTo>
                  <a:lnTo>
                    <a:pt x="139736" y="201549"/>
                  </a:lnTo>
                  <a:lnTo>
                    <a:pt x="128904" y="201549"/>
                  </a:lnTo>
                  <a:lnTo>
                    <a:pt x="118503" y="187325"/>
                  </a:lnTo>
                  <a:close/>
                </a:path>
                <a:path w="238125" h="269239">
                  <a:moveTo>
                    <a:pt x="231244" y="183387"/>
                  </a:moveTo>
                  <a:lnTo>
                    <a:pt x="219836" y="183387"/>
                  </a:lnTo>
                  <a:lnTo>
                    <a:pt x="224535" y="192024"/>
                  </a:lnTo>
                  <a:lnTo>
                    <a:pt x="226624" y="197306"/>
                  </a:lnTo>
                  <a:lnTo>
                    <a:pt x="226613" y="198247"/>
                  </a:lnTo>
                  <a:lnTo>
                    <a:pt x="226314" y="201041"/>
                  </a:lnTo>
                  <a:lnTo>
                    <a:pt x="225171" y="202437"/>
                  </a:lnTo>
                  <a:lnTo>
                    <a:pt x="222884" y="204088"/>
                  </a:lnTo>
                  <a:lnTo>
                    <a:pt x="218440" y="207391"/>
                  </a:lnTo>
                  <a:lnTo>
                    <a:pt x="213359" y="210438"/>
                  </a:lnTo>
                  <a:lnTo>
                    <a:pt x="207645" y="213232"/>
                  </a:lnTo>
                  <a:lnTo>
                    <a:pt x="214502" y="219963"/>
                  </a:lnTo>
                  <a:lnTo>
                    <a:pt x="219964" y="216788"/>
                  </a:lnTo>
                  <a:lnTo>
                    <a:pt x="225171" y="213360"/>
                  </a:lnTo>
                  <a:lnTo>
                    <a:pt x="235966" y="205486"/>
                  </a:lnTo>
                  <a:lnTo>
                    <a:pt x="238125" y="200787"/>
                  </a:lnTo>
                  <a:lnTo>
                    <a:pt x="236727" y="195325"/>
                  </a:lnTo>
                  <a:lnTo>
                    <a:pt x="235275" y="191349"/>
                  </a:lnTo>
                  <a:lnTo>
                    <a:pt x="232632" y="185896"/>
                  </a:lnTo>
                  <a:lnTo>
                    <a:pt x="231244" y="183387"/>
                  </a:lnTo>
                  <a:close/>
                </a:path>
                <a:path w="238125" h="269239">
                  <a:moveTo>
                    <a:pt x="206121" y="167386"/>
                  </a:moveTo>
                  <a:lnTo>
                    <a:pt x="200532" y="167512"/>
                  </a:lnTo>
                  <a:lnTo>
                    <a:pt x="152019" y="203073"/>
                  </a:lnTo>
                  <a:lnTo>
                    <a:pt x="156972" y="209931"/>
                  </a:lnTo>
                  <a:lnTo>
                    <a:pt x="174878" y="196723"/>
                  </a:lnTo>
                  <a:lnTo>
                    <a:pt x="186043" y="196723"/>
                  </a:lnTo>
                  <a:lnTo>
                    <a:pt x="183006" y="190754"/>
                  </a:lnTo>
                  <a:lnTo>
                    <a:pt x="199771" y="178562"/>
                  </a:lnTo>
                  <a:lnTo>
                    <a:pt x="209880" y="178562"/>
                  </a:lnTo>
                  <a:lnTo>
                    <a:pt x="209296" y="176149"/>
                  </a:lnTo>
                  <a:lnTo>
                    <a:pt x="207899" y="171831"/>
                  </a:lnTo>
                  <a:lnTo>
                    <a:pt x="206121" y="167386"/>
                  </a:lnTo>
                  <a:close/>
                </a:path>
                <a:path w="238125" h="269239">
                  <a:moveTo>
                    <a:pt x="136144" y="189865"/>
                  </a:moveTo>
                  <a:lnTo>
                    <a:pt x="133857" y="193675"/>
                  </a:lnTo>
                  <a:lnTo>
                    <a:pt x="131572" y="197612"/>
                  </a:lnTo>
                  <a:lnTo>
                    <a:pt x="128904" y="201549"/>
                  </a:lnTo>
                  <a:lnTo>
                    <a:pt x="139736" y="201549"/>
                  </a:lnTo>
                  <a:lnTo>
                    <a:pt x="142494" y="196469"/>
                  </a:lnTo>
                  <a:lnTo>
                    <a:pt x="136144" y="189865"/>
                  </a:lnTo>
                  <a:close/>
                </a:path>
                <a:path w="238125" h="269239">
                  <a:moveTo>
                    <a:pt x="93599" y="153288"/>
                  </a:moveTo>
                  <a:lnTo>
                    <a:pt x="85344" y="159257"/>
                  </a:lnTo>
                  <a:lnTo>
                    <a:pt x="100202" y="179578"/>
                  </a:lnTo>
                  <a:lnTo>
                    <a:pt x="85217" y="190626"/>
                  </a:lnTo>
                  <a:lnTo>
                    <a:pt x="90931" y="198247"/>
                  </a:lnTo>
                  <a:lnTo>
                    <a:pt x="105791" y="187325"/>
                  </a:lnTo>
                  <a:lnTo>
                    <a:pt x="118503" y="187325"/>
                  </a:lnTo>
                  <a:lnTo>
                    <a:pt x="114046" y="181229"/>
                  </a:lnTo>
                  <a:lnTo>
                    <a:pt x="122681" y="175006"/>
                  </a:lnTo>
                  <a:lnTo>
                    <a:pt x="131715" y="175006"/>
                  </a:lnTo>
                  <a:lnTo>
                    <a:pt x="131902" y="173609"/>
                  </a:lnTo>
                  <a:lnTo>
                    <a:pt x="108457" y="173609"/>
                  </a:lnTo>
                  <a:lnTo>
                    <a:pt x="93599" y="153288"/>
                  </a:lnTo>
                  <a:close/>
                </a:path>
                <a:path w="238125" h="269239">
                  <a:moveTo>
                    <a:pt x="209880" y="178562"/>
                  </a:moveTo>
                  <a:lnTo>
                    <a:pt x="199771" y="178562"/>
                  </a:lnTo>
                  <a:lnTo>
                    <a:pt x="201549" y="182625"/>
                  </a:lnTo>
                  <a:lnTo>
                    <a:pt x="203073" y="188087"/>
                  </a:lnTo>
                  <a:lnTo>
                    <a:pt x="204343" y="194818"/>
                  </a:lnTo>
                  <a:lnTo>
                    <a:pt x="219836" y="183387"/>
                  </a:lnTo>
                  <a:lnTo>
                    <a:pt x="231244" y="183387"/>
                  </a:lnTo>
                  <a:lnTo>
                    <a:pt x="229558" y="180340"/>
                  </a:lnTo>
                  <a:lnTo>
                    <a:pt x="210311" y="180340"/>
                  </a:lnTo>
                  <a:lnTo>
                    <a:pt x="209880" y="178562"/>
                  </a:lnTo>
                  <a:close/>
                </a:path>
                <a:path w="238125" h="269239">
                  <a:moveTo>
                    <a:pt x="144438" y="167131"/>
                  </a:moveTo>
                  <a:lnTo>
                    <a:pt x="132460" y="167131"/>
                  </a:lnTo>
                  <a:lnTo>
                    <a:pt x="151638" y="193167"/>
                  </a:lnTo>
                  <a:lnTo>
                    <a:pt x="167397" y="181610"/>
                  </a:lnTo>
                  <a:lnTo>
                    <a:pt x="154940" y="181610"/>
                  </a:lnTo>
                  <a:lnTo>
                    <a:pt x="149859" y="174625"/>
                  </a:lnTo>
                  <a:lnTo>
                    <a:pt x="157347" y="169163"/>
                  </a:lnTo>
                  <a:lnTo>
                    <a:pt x="145923" y="169163"/>
                  </a:lnTo>
                  <a:lnTo>
                    <a:pt x="144438" y="167131"/>
                  </a:lnTo>
                  <a:close/>
                </a:path>
                <a:path w="238125" h="269239">
                  <a:moveTo>
                    <a:pt x="178510" y="162306"/>
                  </a:moveTo>
                  <a:lnTo>
                    <a:pt x="166750" y="162306"/>
                  </a:lnTo>
                  <a:lnTo>
                    <a:pt x="171830" y="169163"/>
                  </a:lnTo>
                  <a:lnTo>
                    <a:pt x="154940" y="181610"/>
                  </a:lnTo>
                  <a:lnTo>
                    <a:pt x="167397" y="181610"/>
                  </a:lnTo>
                  <a:lnTo>
                    <a:pt x="191989" y="163575"/>
                  </a:lnTo>
                  <a:lnTo>
                    <a:pt x="179450" y="163575"/>
                  </a:lnTo>
                  <a:lnTo>
                    <a:pt x="178510" y="162306"/>
                  </a:lnTo>
                  <a:close/>
                </a:path>
                <a:path w="238125" h="269239">
                  <a:moveTo>
                    <a:pt x="223774" y="170561"/>
                  </a:moveTo>
                  <a:lnTo>
                    <a:pt x="210311" y="180340"/>
                  </a:lnTo>
                  <a:lnTo>
                    <a:pt x="229558" y="180340"/>
                  </a:lnTo>
                  <a:lnTo>
                    <a:pt x="228480" y="178435"/>
                  </a:lnTo>
                  <a:lnTo>
                    <a:pt x="223774" y="170561"/>
                  </a:lnTo>
                  <a:close/>
                </a:path>
                <a:path w="238125" h="269239">
                  <a:moveTo>
                    <a:pt x="131715" y="175006"/>
                  </a:moveTo>
                  <a:lnTo>
                    <a:pt x="122681" y="175006"/>
                  </a:lnTo>
                  <a:lnTo>
                    <a:pt x="131064" y="178435"/>
                  </a:lnTo>
                  <a:lnTo>
                    <a:pt x="131715" y="175006"/>
                  </a:lnTo>
                  <a:close/>
                </a:path>
                <a:path w="238125" h="269239">
                  <a:moveTo>
                    <a:pt x="118236" y="166369"/>
                  </a:moveTo>
                  <a:lnTo>
                    <a:pt x="108457" y="173609"/>
                  </a:lnTo>
                  <a:lnTo>
                    <a:pt x="131902" y="173609"/>
                  </a:lnTo>
                  <a:lnTo>
                    <a:pt x="132020" y="172719"/>
                  </a:lnTo>
                  <a:lnTo>
                    <a:pt x="122935" y="172719"/>
                  </a:lnTo>
                  <a:lnTo>
                    <a:pt x="118236" y="166369"/>
                  </a:lnTo>
                  <a:close/>
                </a:path>
                <a:path w="238125" h="269239">
                  <a:moveTo>
                    <a:pt x="127634" y="129920"/>
                  </a:moveTo>
                  <a:lnTo>
                    <a:pt x="118872" y="133731"/>
                  </a:lnTo>
                  <a:lnTo>
                    <a:pt x="121553" y="143891"/>
                  </a:lnTo>
                  <a:lnTo>
                    <a:pt x="123094" y="153701"/>
                  </a:lnTo>
                  <a:lnTo>
                    <a:pt x="123490" y="162051"/>
                  </a:lnTo>
                  <a:lnTo>
                    <a:pt x="123535" y="163575"/>
                  </a:lnTo>
                  <a:lnTo>
                    <a:pt x="122935" y="172719"/>
                  </a:lnTo>
                  <a:lnTo>
                    <a:pt x="132020" y="172719"/>
                  </a:lnTo>
                  <a:lnTo>
                    <a:pt x="132139" y="171831"/>
                  </a:lnTo>
                  <a:lnTo>
                    <a:pt x="132253" y="170561"/>
                  </a:lnTo>
                  <a:lnTo>
                    <a:pt x="132460" y="167131"/>
                  </a:lnTo>
                  <a:lnTo>
                    <a:pt x="144438" y="167131"/>
                  </a:lnTo>
                  <a:lnTo>
                    <a:pt x="141097" y="162560"/>
                  </a:lnTo>
                  <a:lnTo>
                    <a:pt x="148584" y="157099"/>
                  </a:lnTo>
                  <a:lnTo>
                    <a:pt x="137032" y="157099"/>
                  </a:lnTo>
                  <a:lnTo>
                    <a:pt x="132206" y="150494"/>
                  </a:lnTo>
                  <a:lnTo>
                    <a:pt x="142829" y="142748"/>
                  </a:lnTo>
                  <a:lnTo>
                    <a:pt x="130682" y="142748"/>
                  </a:lnTo>
                  <a:lnTo>
                    <a:pt x="129921" y="138937"/>
                  </a:lnTo>
                  <a:lnTo>
                    <a:pt x="128637" y="133731"/>
                  </a:lnTo>
                  <a:lnTo>
                    <a:pt x="127634" y="129920"/>
                  </a:lnTo>
                  <a:close/>
                </a:path>
                <a:path w="238125" h="269239">
                  <a:moveTo>
                    <a:pt x="169564" y="150241"/>
                  </a:moveTo>
                  <a:lnTo>
                    <a:pt x="157988" y="150241"/>
                  </a:lnTo>
                  <a:lnTo>
                    <a:pt x="162814" y="156718"/>
                  </a:lnTo>
                  <a:lnTo>
                    <a:pt x="145923" y="169163"/>
                  </a:lnTo>
                  <a:lnTo>
                    <a:pt x="157347" y="169163"/>
                  </a:lnTo>
                  <a:lnTo>
                    <a:pt x="166750" y="162306"/>
                  </a:lnTo>
                  <a:lnTo>
                    <a:pt x="178510" y="162306"/>
                  </a:lnTo>
                  <a:lnTo>
                    <a:pt x="174371" y="156718"/>
                  </a:lnTo>
                  <a:lnTo>
                    <a:pt x="181788" y="151256"/>
                  </a:lnTo>
                  <a:lnTo>
                    <a:pt x="170306" y="151256"/>
                  </a:lnTo>
                  <a:lnTo>
                    <a:pt x="169564" y="150241"/>
                  </a:lnTo>
                  <a:close/>
                </a:path>
                <a:path w="238125" h="269239">
                  <a:moveTo>
                    <a:pt x="206375" y="143891"/>
                  </a:moveTo>
                  <a:lnTo>
                    <a:pt x="179450" y="163575"/>
                  </a:lnTo>
                  <a:lnTo>
                    <a:pt x="191989" y="163575"/>
                  </a:lnTo>
                  <a:lnTo>
                    <a:pt x="210693" y="149860"/>
                  </a:lnTo>
                  <a:lnTo>
                    <a:pt x="206375" y="143891"/>
                  </a:lnTo>
                  <a:close/>
                </a:path>
                <a:path w="238125" h="269239">
                  <a:moveTo>
                    <a:pt x="57997" y="104775"/>
                  </a:moveTo>
                  <a:lnTo>
                    <a:pt x="45593" y="104775"/>
                  </a:lnTo>
                  <a:lnTo>
                    <a:pt x="67055" y="134112"/>
                  </a:lnTo>
                  <a:lnTo>
                    <a:pt x="65404" y="142240"/>
                  </a:lnTo>
                  <a:lnTo>
                    <a:pt x="63198" y="150241"/>
                  </a:lnTo>
                  <a:lnTo>
                    <a:pt x="60451" y="157606"/>
                  </a:lnTo>
                  <a:lnTo>
                    <a:pt x="70484" y="162051"/>
                  </a:lnTo>
                  <a:lnTo>
                    <a:pt x="72179" y="155553"/>
                  </a:lnTo>
                  <a:lnTo>
                    <a:pt x="73469" y="148828"/>
                  </a:lnTo>
                  <a:lnTo>
                    <a:pt x="74378" y="141888"/>
                  </a:lnTo>
                  <a:lnTo>
                    <a:pt x="74929" y="134747"/>
                  </a:lnTo>
                  <a:lnTo>
                    <a:pt x="91948" y="134747"/>
                  </a:lnTo>
                  <a:lnTo>
                    <a:pt x="99280" y="132742"/>
                  </a:lnTo>
                  <a:lnTo>
                    <a:pt x="107172" y="129381"/>
                  </a:lnTo>
                  <a:lnTo>
                    <a:pt x="112197" y="126557"/>
                  </a:lnTo>
                  <a:lnTo>
                    <a:pt x="84462" y="126557"/>
                  </a:lnTo>
                  <a:lnTo>
                    <a:pt x="73914" y="126365"/>
                  </a:lnTo>
                  <a:lnTo>
                    <a:pt x="57997" y="104775"/>
                  </a:lnTo>
                  <a:close/>
                </a:path>
                <a:path w="238125" h="269239">
                  <a:moveTo>
                    <a:pt x="160801" y="138175"/>
                  </a:moveTo>
                  <a:lnTo>
                    <a:pt x="149098" y="138175"/>
                  </a:lnTo>
                  <a:lnTo>
                    <a:pt x="153924" y="144780"/>
                  </a:lnTo>
                  <a:lnTo>
                    <a:pt x="137032" y="157099"/>
                  </a:lnTo>
                  <a:lnTo>
                    <a:pt x="148584" y="157099"/>
                  </a:lnTo>
                  <a:lnTo>
                    <a:pt x="157988" y="150241"/>
                  </a:lnTo>
                  <a:lnTo>
                    <a:pt x="169564" y="150241"/>
                  </a:lnTo>
                  <a:lnTo>
                    <a:pt x="165480" y="144653"/>
                  </a:lnTo>
                  <a:lnTo>
                    <a:pt x="172944" y="139192"/>
                  </a:lnTo>
                  <a:lnTo>
                    <a:pt x="161544" y="139192"/>
                  </a:lnTo>
                  <a:lnTo>
                    <a:pt x="160801" y="138175"/>
                  </a:lnTo>
                  <a:close/>
                </a:path>
                <a:path w="238125" h="269239">
                  <a:moveTo>
                    <a:pt x="191134" y="136017"/>
                  </a:moveTo>
                  <a:lnTo>
                    <a:pt x="170306" y="151256"/>
                  </a:lnTo>
                  <a:lnTo>
                    <a:pt x="181788" y="151256"/>
                  </a:lnTo>
                  <a:lnTo>
                    <a:pt x="195072" y="141478"/>
                  </a:lnTo>
                  <a:lnTo>
                    <a:pt x="191134" y="136017"/>
                  </a:lnTo>
                  <a:close/>
                </a:path>
                <a:path w="238125" h="269239">
                  <a:moveTo>
                    <a:pt x="151510" y="112649"/>
                  </a:moveTo>
                  <a:lnTo>
                    <a:pt x="142367" y="116840"/>
                  </a:lnTo>
                  <a:lnTo>
                    <a:pt x="143764" y="121538"/>
                  </a:lnTo>
                  <a:lnTo>
                    <a:pt x="144916" y="126557"/>
                  </a:lnTo>
                  <a:lnTo>
                    <a:pt x="145669" y="131699"/>
                  </a:lnTo>
                  <a:lnTo>
                    <a:pt x="130682" y="142748"/>
                  </a:lnTo>
                  <a:lnTo>
                    <a:pt x="142829" y="142748"/>
                  </a:lnTo>
                  <a:lnTo>
                    <a:pt x="149098" y="138175"/>
                  </a:lnTo>
                  <a:lnTo>
                    <a:pt x="160801" y="138175"/>
                  </a:lnTo>
                  <a:lnTo>
                    <a:pt x="156718" y="132587"/>
                  </a:lnTo>
                  <a:lnTo>
                    <a:pt x="165943" y="125856"/>
                  </a:lnTo>
                  <a:lnTo>
                    <a:pt x="153543" y="125856"/>
                  </a:lnTo>
                  <a:lnTo>
                    <a:pt x="153432" y="123951"/>
                  </a:lnTo>
                  <a:lnTo>
                    <a:pt x="153161" y="121157"/>
                  </a:lnTo>
                  <a:lnTo>
                    <a:pt x="152497" y="116840"/>
                  </a:lnTo>
                  <a:lnTo>
                    <a:pt x="151510" y="112649"/>
                  </a:lnTo>
                  <a:close/>
                </a:path>
                <a:path w="238125" h="269239">
                  <a:moveTo>
                    <a:pt x="182245" y="123951"/>
                  </a:moveTo>
                  <a:lnTo>
                    <a:pt x="161544" y="139192"/>
                  </a:lnTo>
                  <a:lnTo>
                    <a:pt x="172944" y="139192"/>
                  </a:lnTo>
                  <a:lnTo>
                    <a:pt x="186308" y="129412"/>
                  </a:lnTo>
                  <a:lnTo>
                    <a:pt x="182245" y="123951"/>
                  </a:lnTo>
                  <a:close/>
                </a:path>
                <a:path w="238125" h="269239">
                  <a:moveTo>
                    <a:pt x="91948" y="134747"/>
                  </a:moveTo>
                  <a:lnTo>
                    <a:pt x="74929" y="134747"/>
                  </a:lnTo>
                  <a:lnTo>
                    <a:pt x="81152" y="135636"/>
                  </a:lnTo>
                  <a:lnTo>
                    <a:pt x="86741" y="135636"/>
                  </a:lnTo>
                  <a:lnTo>
                    <a:pt x="91948" y="134747"/>
                  </a:lnTo>
                  <a:close/>
                </a:path>
                <a:path w="238125" h="269239">
                  <a:moveTo>
                    <a:pt x="162941" y="79248"/>
                  </a:moveTo>
                  <a:lnTo>
                    <a:pt x="119252" y="111251"/>
                  </a:lnTo>
                  <a:lnTo>
                    <a:pt x="107132" y="118989"/>
                  </a:lnTo>
                  <a:lnTo>
                    <a:pt x="95535" y="124094"/>
                  </a:lnTo>
                  <a:lnTo>
                    <a:pt x="84462" y="126557"/>
                  </a:lnTo>
                  <a:lnTo>
                    <a:pt x="112197" y="126557"/>
                  </a:lnTo>
                  <a:lnTo>
                    <a:pt x="115611" y="124638"/>
                  </a:lnTo>
                  <a:lnTo>
                    <a:pt x="124586" y="118491"/>
                  </a:lnTo>
                  <a:lnTo>
                    <a:pt x="165480" y="88645"/>
                  </a:lnTo>
                  <a:lnTo>
                    <a:pt x="164210" y="84836"/>
                  </a:lnTo>
                  <a:lnTo>
                    <a:pt x="163322" y="81661"/>
                  </a:lnTo>
                  <a:lnTo>
                    <a:pt x="162941" y="79248"/>
                  </a:lnTo>
                  <a:close/>
                </a:path>
                <a:path w="238125" h="269239">
                  <a:moveTo>
                    <a:pt x="177292" y="108585"/>
                  </a:moveTo>
                  <a:lnTo>
                    <a:pt x="153543" y="125856"/>
                  </a:lnTo>
                  <a:lnTo>
                    <a:pt x="165943" y="125856"/>
                  </a:lnTo>
                  <a:lnTo>
                    <a:pt x="181609" y="114426"/>
                  </a:lnTo>
                  <a:lnTo>
                    <a:pt x="177292" y="108585"/>
                  </a:lnTo>
                  <a:close/>
                </a:path>
                <a:path w="238125" h="269239">
                  <a:moveTo>
                    <a:pt x="107322" y="80010"/>
                  </a:moveTo>
                  <a:lnTo>
                    <a:pt x="94742" y="80010"/>
                  </a:lnTo>
                  <a:lnTo>
                    <a:pt x="101092" y="88773"/>
                  </a:lnTo>
                  <a:lnTo>
                    <a:pt x="70103" y="111632"/>
                  </a:lnTo>
                  <a:lnTo>
                    <a:pt x="75056" y="118237"/>
                  </a:lnTo>
                  <a:lnTo>
                    <a:pt x="106045" y="95504"/>
                  </a:lnTo>
                  <a:lnTo>
                    <a:pt x="118680" y="95504"/>
                  </a:lnTo>
                  <a:lnTo>
                    <a:pt x="114300" y="89535"/>
                  </a:lnTo>
                  <a:lnTo>
                    <a:pt x="123469" y="82804"/>
                  </a:lnTo>
                  <a:lnTo>
                    <a:pt x="109347" y="82804"/>
                  </a:lnTo>
                  <a:lnTo>
                    <a:pt x="107322" y="80010"/>
                  </a:lnTo>
                  <a:close/>
                </a:path>
                <a:path w="238125" h="269239">
                  <a:moveTo>
                    <a:pt x="48259" y="91567"/>
                  </a:moveTo>
                  <a:lnTo>
                    <a:pt x="24892" y="108712"/>
                  </a:lnTo>
                  <a:lnTo>
                    <a:pt x="30352" y="115950"/>
                  </a:lnTo>
                  <a:lnTo>
                    <a:pt x="45593" y="104775"/>
                  </a:lnTo>
                  <a:lnTo>
                    <a:pt x="57997" y="104775"/>
                  </a:lnTo>
                  <a:lnTo>
                    <a:pt x="48259" y="91567"/>
                  </a:lnTo>
                  <a:close/>
                </a:path>
                <a:path w="238125" h="269239">
                  <a:moveTo>
                    <a:pt x="118680" y="95504"/>
                  </a:moveTo>
                  <a:lnTo>
                    <a:pt x="106045" y="95504"/>
                  </a:lnTo>
                  <a:lnTo>
                    <a:pt x="116204" y="109347"/>
                  </a:lnTo>
                  <a:lnTo>
                    <a:pt x="124459" y="103378"/>
                  </a:lnTo>
                  <a:lnTo>
                    <a:pt x="118680" y="95504"/>
                  </a:lnTo>
                  <a:close/>
                </a:path>
                <a:path w="238125" h="269239">
                  <a:moveTo>
                    <a:pt x="74765" y="35560"/>
                  </a:moveTo>
                  <a:lnTo>
                    <a:pt x="62102" y="35560"/>
                  </a:lnTo>
                  <a:lnTo>
                    <a:pt x="68199" y="43815"/>
                  </a:lnTo>
                  <a:lnTo>
                    <a:pt x="42925" y="62356"/>
                  </a:lnTo>
                  <a:lnTo>
                    <a:pt x="69469" y="98551"/>
                  </a:lnTo>
                  <a:lnTo>
                    <a:pt x="85740" y="86613"/>
                  </a:lnTo>
                  <a:lnTo>
                    <a:pt x="72644" y="86613"/>
                  </a:lnTo>
                  <a:lnTo>
                    <a:pt x="66294" y="77850"/>
                  </a:lnTo>
                  <a:lnTo>
                    <a:pt x="74735" y="71628"/>
                  </a:lnTo>
                  <a:lnTo>
                    <a:pt x="61722" y="71628"/>
                  </a:lnTo>
                  <a:lnTo>
                    <a:pt x="55245" y="62737"/>
                  </a:lnTo>
                  <a:lnTo>
                    <a:pt x="72644" y="50037"/>
                  </a:lnTo>
                  <a:lnTo>
                    <a:pt x="85427" y="50037"/>
                  </a:lnTo>
                  <a:lnTo>
                    <a:pt x="80899" y="43942"/>
                  </a:lnTo>
                  <a:lnTo>
                    <a:pt x="89295" y="37845"/>
                  </a:lnTo>
                  <a:lnTo>
                    <a:pt x="76453" y="37845"/>
                  </a:lnTo>
                  <a:lnTo>
                    <a:pt x="74765" y="35560"/>
                  </a:lnTo>
                  <a:close/>
                </a:path>
                <a:path w="238125" h="269239">
                  <a:moveTo>
                    <a:pt x="96424" y="65024"/>
                  </a:moveTo>
                  <a:lnTo>
                    <a:pt x="83693" y="65024"/>
                  </a:lnTo>
                  <a:lnTo>
                    <a:pt x="90170" y="73787"/>
                  </a:lnTo>
                  <a:lnTo>
                    <a:pt x="72644" y="86613"/>
                  </a:lnTo>
                  <a:lnTo>
                    <a:pt x="85740" y="86613"/>
                  </a:lnTo>
                  <a:lnTo>
                    <a:pt x="94742" y="80010"/>
                  </a:lnTo>
                  <a:lnTo>
                    <a:pt x="107322" y="80010"/>
                  </a:lnTo>
                  <a:lnTo>
                    <a:pt x="102997" y="74041"/>
                  </a:lnTo>
                  <a:lnTo>
                    <a:pt x="111629" y="67691"/>
                  </a:lnTo>
                  <a:lnTo>
                    <a:pt x="98425" y="67691"/>
                  </a:lnTo>
                  <a:lnTo>
                    <a:pt x="96424" y="65024"/>
                  </a:lnTo>
                  <a:close/>
                </a:path>
                <a:path w="238125" h="269239">
                  <a:moveTo>
                    <a:pt x="143255" y="58038"/>
                  </a:moveTo>
                  <a:lnTo>
                    <a:pt x="109347" y="82804"/>
                  </a:lnTo>
                  <a:lnTo>
                    <a:pt x="123469" y="82804"/>
                  </a:lnTo>
                  <a:lnTo>
                    <a:pt x="148208" y="64643"/>
                  </a:lnTo>
                  <a:lnTo>
                    <a:pt x="143255" y="58038"/>
                  </a:lnTo>
                  <a:close/>
                </a:path>
                <a:path w="238125" h="269239">
                  <a:moveTo>
                    <a:pt x="2413" y="57912"/>
                  </a:moveTo>
                  <a:lnTo>
                    <a:pt x="0" y="67182"/>
                  </a:lnTo>
                  <a:lnTo>
                    <a:pt x="7028" y="68351"/>
                  </a:lnTo>
                  <a:lnTo>
                    <a:pt x="14224" y="69961"/>
                  </a:lnTo>
                  <a:lnTo>
                    <a:pt x="21609" y="72022"/>
                  </a:lnTo>
                  <a:lnTo>
                    <a:pt x="29209" y="74549"/>
                  </a:lnTo>
                  <a:lnTo>
                    <a:pt x="31369" y="64388"/>
                  </a:lnTo>
                  <a:lnTo>
                    <a:pt x="24201" y="62126"/>
                  </a:lnTo>
                  <a:lnTo>
                    <a:pt x="16986" y="60293"/>
                  </a:lnTo>
                  <a:lnTo>
                    <a:pt x="9723" y="58888"/>
                  </a:lnTo>
                  <a:lnTo>
                    <a:pt x="2413" y="57912"/>
                  </a:lnTo>
                  <a:close/>
                </a:path>
                <a:path w="238125" h="269239">
                  <a:moveTo>
                    <a:pt x="85427" y="50037"/>
                  </a:moveTo>
                  <a:lnTo>
                    <a:pt x="72644" y="50037"/>
                  </a:lnTo>
                  <a:lnTo>
                    <a:pt x="79248" y="58928"/>
                  </a:lnTo>
                  <a:lnTo>
                    <a:pt x="61722" y="71628"/>
                  </a:lnTo>
                  <a:lnTo>
                    <a:pt x="74735" y="71628"/>
                  </a:lnTo>
                  <a:lnTo>
                    <a:pt x="83693" y="65024"/>
                  </a:lnTo>
                  <a:lnTo>
                    <a:pt x="96424" y="65024"/>
                  </a:lnTo>
                  <a:lnTo>
                    <a:pt x="91948" y="59055"/>
                  </a:lnTo>
                  <a:lnTo>
                    <a:pt x="100439" y="52831"/>
                  </a:lnTo>
                  <a:lnTo>
                    <a:pt x="87502" y="52831"/>
                  </a:lnTo>
                  <a:lnTo>
                    <a:pt x="85427" y="50037"/>
                  </a:lnTo>
                  <a:close/>
                </a:path>
                <a:path w="238125" h="269239">
                  <a:moveTo>
                    <a:pt x="122707" y="45466"/>
                  </a:moveTo>
                  <a:lnTo>
                    <a:pt x="110490" y="45466"/>
                  </a:lnTo>
                  <a:lnTo>
                    <a:pt x="116840" y="54229"/>
                  </a:lnTo>
                  <a:lnTo>
                    <a:pt x="98425" y="67691"/>
                  </a:lnTo>
                  <a:lnTo>
                    <a:pt x="111629" y="67691"/>
                  </a:lnTo>
                  <a:lnTo>
                    <a:pt x="129413" y="54610"/>
                  </a:lnTo>
                  <a:lnTo>
                    <a:pt x="122707" y="45466"/>
                  </a:lnTo>
                  <a:close/>
                </a:path>
                <a:path w="238125" h="269239">
                  <a:moveTo>
                    <a:pt x="58166" y="12954"/>
                  </a:moveTo>
                  <a:lnTo>
                    <a:pt x="49910" y="18923"/>
                  </a:lnTo>
                  <a:lnTo>
                    <a:pt x="57276" y="28956"/>
                  </a:lnTo>
                  <a:lnTo>
                    <a:pt x="27177" y="51054"/>
                  </a:lnTo>
                  <a:lnTo>
                    <a:pt x="32003" y="57657"/>
                  </a:lnTo>
                  <a:lnTo>
                    <a:pt x="62102" y="35560"/>
                  </a:lnTo>
                  <a:lnTo>
                    <a:pt x="74765" y="35560"/>
                  </a:lnTo>
                  <a:lnTo>
                    <a:pt x="70357" y="29591"/>
                  </a:lnTo>
                  <a:lnTo>
                    <a:pt x="79370" y="22987"/>
                  </a:lnTo>
                  <a:lnTo>
                    <a:pt x="65531" y="22987"/>
                  </a:lnTo>
                  <a:lnTo>
                    <a:pt x="58166" y="12954"/>
                  </a:lnTo>
                  <a:close/>
                </a:path>
                <a:path w="238125" h="269239">
                  <a:moveTo>
                    <a:pt x="111717" y="30480"/>
                  </a:moveTo>
                  <a:lnTo>
                    <a:pt x="99441" y="30480"/>
                  </a:lnTo>
                  <a:lnTo>
                    <a:pt x="105918" y="39243"/>
                  </a:lnTo>
                  <a:lnTo>
                    <a:pt x="87502" y="52831"/>
                  </a:lnTo>
                  <a:lnTo>
                    <a:pt x="100439" y="52831"/>
                  </a:lnTo>
                  <a:lnTo>
                    <a:pt x="110490" y="45466"/>
                  </a:lnTo>
                  <a:lnTo>
                    <a:pt x="122707" y="45466"/>
                  </a:lnTo>
                  <a:lnTo>
                    <a:pt x="111717" y="30480"/>
                  </a:lnTo>
                  <a:close/>
                </a:path>
                <a:path w="238125" h="269239">
                  <a:moveTo>
                    <a:pt x="102870" y="18415"/>
                  </a:moveTo>
                  <a:lnTo>
                    <a:pt x="76453" y="37845"/>
                  </a:lnTo>
                  <a:lnTo>
                    <a:pt x="89295" y="37845"/>
                  </a:lnTo>
                  <a:lnTo>
                    <a:pt x="99441" y="30480"/>
                  </a:lnTo>
                  <a:lnTo>
                    <a:pt x="111717" y="30480"/>
                  </a:lnTo>
                  <a:lnTo>
                    <a:pt x="102870" y="18415"/>
                  </a:lnTo>
                  <a:close/>
                </a:path>
                <a:path w="238125" h="269239">
                  <a:moveTo>
                    <a:pt x="96900" y="0"/>
                  </a:moveTo>
                  <a:lnTo>
                    <a:pt x="65531" y="22987"/>
                  </a:lnTo>
                  <a:lnTo>
                    <a:pt x="79370" y="22987"/>
                  </a:lnTo>
                  <a:lnTo>
                    <a:pt x="101726" y="6604"/>
                  </a:lnTo>
                  <a:lnTo>
                    <a:pt x="96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9047" y="2078736"/>
              <a:ext cx="737616" cy="99060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018981" y="4476904"/>
            <a:ext cx="2897505" cy="1577975"/>
            <a:chOff x="3018980" y="2999168"/>
            <a:chExt cx="2897505" cy="1577975"/>
          </a:xfrm>
        </p:grpSpPr>
        <p:sp>
          <p:nvSpPr>
            <p:cNvPr id="15" name="object 15"/>
            <p:cNvSpPr/>
            <p:nvPr/>
          </p:nvSpPr>
          <p:spPr>
            <a:xfrm>
              <a:off x="3031997" y="3012185"/>
              <a:ext cx="2871470" cy="274320"/>
            </a:xfrm>
            <a:custGeom>
              <a:avLst/>
              <a:gdLst/>
              <a:ahLst/>
              <a:cxnLst/>
              <a:rect l="l" t="t" r="r" b="b"/>
              <a:pathLst>
                <a:path w="2871470" h="274320">
                  <a:moveTo>
                    <a:pt x="0" y="45719"/>
                  </a:moveTo>
                  <a:lnTo>
                    <a:pt x="3589" y="27914"/>
                  </a:lnTo>
                  <a:lnTo>
                    <a:pt x="13382" y="13382"/>
                  </a:lnTo>
                  <a:lnTo>
                    <a:pt x="27914" y="3589"/>
                  </a:lnTo>
                  <a:lnTo>
                    <a:pt x="45719" y="0"/>
                  </a:lnTo>
                  <a:lnTo>
                    <a:pt x="2825496" y="0"/>
                  </a:lnTo>
                  <a:lnTo>
                    <a:pt x="2843301" y="3589"/>
                  </a:lnTo>
                  <a:lnTo>
                    <a:pt x="2857833" y="13382"/>
                  </a:lnTo>
                  <a:lnTo>
                    <a:pt x="2867626" y="27914"/>
                  </a:lnTo>
                  <a:lnTo>
                    <a:pt x="2871216" y="45719"/>
                  </a:lnTo>
                  <a:lnTo>
                    <a:pt x="2871216" y="228600"/>
                  </a:lnTo>
                  <a:lnTo>
                    <a:pt x="2867626" y="246405"/>
                  </a:lnTo>
                  <a:lnTo>
                    <a:pt x="2857833" y="260937"/>
                  </a:lnTo>
                  <a:lnTo>
                    <a:pt x="2843301" y="270730"/>
                  </a:lnTo>
                  <a:lnTo>
                    <a:pt x="2825496" y="274319"/>
                  </a:lnTo>
                  <a:lnTo>
                    <a:pt x="45719" y="274319"/>
                  </a:lnTo>
                  <a:lnTo>
                    <a:pt x="27914" y="270730"/>
                  </a:lnTo>
                  <a:lnTo>
                    <a:pt x="13382" y="260937"/>
                  </a:lnTo>
                  <a:lnTo>
                    <a:pt x="3589" y="246405"/>
                  </a:lnTo>
                  <a:lnTo>
                    <a:pt x="0" y="228600"/>
                  </a:lnTo>
                  <a:lnTo>
                    <a:pt x="0" y="4571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50763" y="3622547"/>
              <a:ext cx="279400" cy="954405"/>
            </a:xfrm>
            <a:custGeom>
              <a:avLst/>
              <a:gdLst/>
              <a:ahLst/>
              <a:cxnLst/>
              <a:rect l="l" t="t" r="r" b="b"/>
              <a:pathLst>
                <a:path w="279400" h="954404">
                  <a:moveTo>
                    <a:pt x="232410" y="0"/>
                  </a:moveTo>
                  <a:lnTo>
                    <a:pt x="46482" y="0"/>
                  </a:lnTo>
                  <a:lnTo>
                    <a:pt x="28396" y="3655"/>
                  </a:lnTo>
                  <a:lnTo>
                    <a:pt x="13620" y="13620"/>
                  </a:lnTo>
                  <a:lnTo>
                    <a:pt x="3655" y="28396"/>
                  </a:lnTo>
                  <a:lnTo>
                    <a:pt x="0" y="46481"/>
                  </a:lnTo>
                  <a:lnTo>
                    <a:pt x="0" y="907541"/>
                  </a:lnTo>
                  <a:lnTo>
                    <a:pt x="3655" y="925632"/>
                  </a:lnTo>
                  <a:lnTo>
                    <a:pt x="13620" y="940408"/>
                  </a:lnTo>
                  <a:lnTo>
                    <a:pt x="28396" y="950370"/>
                  </a:lnTo>
                  <a:lnTo>
                    <a:pt x="46482" y="954023"/>
                  </a:lnTo>
                  <a:lnTo>
                    <a:pt x="232410" y="954023"/>
                  </a:lnTo>
                  <a:lnTo>
                    <a:pt x="250495" y="950370"/>
                  </a:lnTo>
                  <a:lnTo>
                    <a:pt x="265271" y="940408"/>
                  </a:lnTo>
                  <a:lnTo>
                    <a:pt x="275236" y="925632"/>
                  </a:lnTo>
                  <a:lnTo>
                    <a:pt x="278891" y="907541"/>
                  </a:lnTo>
                  <a:lnTo>
                    <a:pt x="278891" y="46481"/>
                  </a:lnTo>
                  <a:lnTo>
                    <a:pt x="275236" y="28396"/>
                  </a:lnTo>
                  <a:lnTo>
                    <a:pt x="265271" y="13620"/>
                  </a:lnTo>
                  <a:lnTo>
                    <a:pt x="250495" y="3655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312532" y="4150018"/>
            <a:ext cx="122682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b="1" spc="-25" dirty="0">
                <a:latin typeface="BIZ UDGothic"/>
                <a:cs typeface="BIZ UDGothic"/>
              </a:rPr>
              <a:t>大阪府保険者協議会</a:t>
            </a:r>
            <a:endParaRPr sz="1050">
              <a:latin typeface="BIZ UDGothic"/>
              <a:cs typeface="BIZ UD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42482" y="3818422"/>
            <a:ext cx="711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>
              <a:spcBef>
                <a:spcPts val="100"/>
              </a:spcBef>
            </a:pPr>
            <a:r>
              <a:rPr sz="900" spc="-20" dirty="0">
                <a:solidFill>
                  <a:srgbClr val="001F5F"/>
                </a:solidFill>
                <a:latin typeface="BIZ UDGothic"/>
                <a:cs typeface="BIZ UDGothic"/>
              </a:rPr>
              <a:t>健増計画進</a:t>
            </a:r>
            <a:endParaRPr sz="900">
              <a:latin typeface="BIZ UDGothic"/>
              <a:cs typeface="BIZ UDGothic"/>
            </a:endParaRPr>
          </a:p>
          <a:p>
            <a:pPr marL="12700">
              <a:spcBef>
                <a:spcPts val="5"/>
              </a:spcBef>
            </a:pPr>
            <a:r>
              <a:rPr sz="900" spc="-10" dirty="0">
                <a:solidFill>
                  <a:srgbClr val="001F5F"/>
                </a:solidFill>
                <a:latin typeface="BIZ UDGothic"/>
                <a:cs typeface="BIZ UDGothic"/>
              </a:rPr>
              <a:t>捗管理の共有</a:t>
            </a:r>
            <a:endParaRPr sz="900">
              <a:latin typeface="BIZ UDGothic"/>
              <a:cs typeface="BIZ UD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11596" y="5148544"/>
            <a:ext cx="160020" cy="8540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83400"/>
              </a:lnSpc>
              <a:spcBef>
                <a:spcPts val="315"/>
              </a:spcBef>
            </a:pPr>
            <a:r>
              <a:rPr sz="1050" spc="-50" dirty="0">
                <a:latin typeface="BIZ UDGothic"/>
                <a:cs typeface="BIZ UDGothic"/>
              </a:rPr>
              <a:t>藤井寺保健所</a:t>
            </a:r>
            <a:endParaRPr sz="1050">
              <a:latin typeface="BIZ UDGothic"/>
              <a:cs typeface="BIZ UD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63767" y="5100283"/>
            <a:ext cx="279400" cy="954405"/>
          </a:xfrm>
          <a:custGeom>
            <a:avLst/>
            <a:gdLst/>
            <a:ahLst/>
            <a:cxnLst/>
            <a:rect l="l" t="t" r="r" b="b"/>
            <a:pathLst>
              <a:path w="279400" h="954404">
                <a:moveTo>
                  <a:pt x="232410" y="0"/>
                </a:moveTo>
                <a:lnTo>
                  <a:pt x="46482" y="0"/>
                </a:lnTo>
                <a:lnTo>
                  <a:pt x="28396" y="3655"/>
                </a:lnTo>
                <a:lnTo>
                  <a:pt x="13620" y="13620"/>
                </a:lnTo>
                <a:lnTo>
                  <a:pt x="3655" y="28396"/>
                </a:lnTo>
                <a:lnTo>
                  <a:pt x="0" y="46481"/>
                </a:lnTo>
                <a:lnTo>
                  <a:pt x="0" y="907541"/>
                </a:lnTo>
                <a:lnTo>
                  <a:pt x="3655" y="925632"/>
                </a:lnTo>
                <a:lnTo>
                  <a:pt x="13620" y="940408"/>
                </a:lnTo>
                <a:lnTo>
                  <a:pt x="28396" y="950370"/>
                </a:lnTo>
                <a:lnTo>
                  <a:pt x="46482" y="954023"/>
                </a:lnTo>
                <a:lnTo>
                  <a:pt x="232410" y="954023"/>
                </a:lnTo>
                <a:lnTo>
                  <a:pt x="250495" y="950370"/>
                </a:lnTo>
                <a:lnTo>
                  <a:pt x="265271" y="940408"/>
                </a:lnTo>
                <a:lnTo>
                  <a:pt x="275236" y="925632"/>
                </a:lnTo>
                <a:lnTo>
                  <a:pt x="278892" y="907541"/>
                </a:lnTo>
                <a:lnTo>
                  <a:pt x="278892" y="46481"/>
                </a:lnTo>
                <a:lnTo>
                  <a:pt x="275236" y="28396"/>
                </a:lnTo>
                <a:lnTo>
                  <a:pt x="265271" y="13620"/>
                </a:lnTo>
                <a:lnTo>
                  <a:pt x="250495" y="3655"/>
                </a:lnTo>
                <a:lnTo>
                  <a:pt x="232410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24220" y="5148619"/>
            <a:ext cx="160020" cy="8547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83400"/>
              </a:lnSpc>
              <a:spcBef>
                <a:spcPts val="315"/>
              </a:spcBef>
            </a:pPr>
            <a:r>
              <a:rPr sz="1050" spc="-50" dirty="0">
                <a:latin typeface="BIZ UDGothic"/>
                <a:cs typeface="BIZ UDGothic"/>
              </a:rPr>
              <a:t>富田林保健所</a:t>
            </a:r>
            <a:endParaRPr sz="1050">
              <a:latin typeface="BIZ UDGothic"/>
              <a:cs typeface="BIZ UD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29171" y="5121620"/>
            <a:ext cx="279400" cy="954405"/>
          </a:xfrm>
          <a:custGeom>
            <a:avLst/>
            <a:gdLst/>
            <a:ahLst/>
            <a:cxnLst/>
            <a:rect l="l" t="t" r="r" b="b"/>
            <a:pathLst>
              <a:path w="279400" h="954404">
                <a:moveTo>
                  <a:pt x="232409" y="0"/>
                </a:moveTo>
                <a:lnTo>
                  <a:pt x="46481" y="0"/>
                </a:lnTo>
                <a:lnTo>
                  <a:pt x="28396" y="3655"/>
                </a:lnTo>
                <a:lnTo>
                  <a:pt x="13620" y="13620"/>
                </a:lnTo>
                <a:lnTo>
                  <a:pt x="3655" y="28396"/>
                </a:lnTo>
                <a:lnTo>
                  <a:pt x="0" y="46481"/>
                </a:lnTo>
                <a:lnTo>
                  <a:pt x="0" y="907541"/>
                </a:lnTo>
                <a:lnTo>
                  <a:pt x="3655" y="925632"/>
                </a:lnTo>
                <a:lnTo>
                  <a:pt x="13620" y="940408"/>
                </a:lnTo>
                <a:lnTo>
                  <a:pt x="28396" y="950370"/>
                </a:lnTo>
                <a:lnTo>
                  <a:pt x="46481" y="954023"/>
                </a:lnTo>
                <a:lnTo>
                  <a:pt x="232409" y="954023"/>
                </a:lnTo>
                <a:lnTo>
                  <a:pt x="250495" y="950370"/>
                </a:lnTo>
                <a:lnTo>
                  <a:pt x="265271" y="940408"/>
                </a:lnTo>
                <a:lnTo>
                  <a:pt x="275236" y="925632"/>
                </a:lnTo>
                <a:lnTo>
                  <a:pt x="278892" y="907541"/>
                </a:lnTo>
                <a:lnTo>
                  <a:pt x="278892" y="46481"/>
                </a:lnTo>
                <a:lnTo>
                  <a:pt x="275236" y="28396"/>
                </a:lnTo>
                <a:lnTo>
                  <a:pt x="265271" y="13620"/>
                </a:lnTo>
                <a:lnTo>
                  <a:pt x="250495" y="3655"/>
                </a:lnTo>
                <a:lnTo>
                  <a:pt x="232409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390259" y="5236998"/>
            <a:ext cx="160020" cy="7200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83300"/>
              </a:lnSpc>
              <a:spcBef>
                <a:spcPts val="315"/>
              </a:spcBef>
            </a:pPr>
            <a:r>
              <a:rPr sz="1050" spc="-50" dirty="0">
                <a:latin typeface="BIZ UDGothic"/>
                <a:cs typeface="BIZ UDGothic"/>
              </a:rPr>
              <a:t>和泉保健所</a:t>
            </a:r>
            <a:endParaRPr sz="1050">
              <a:latin typeface="BIZ UDGothic"/>
              <a:cs typeface="BIZ UD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02552" y="5114000"/>
            <a:ext cx="632460" cy="962025"/>
          </a:xfrm>
          <a:custGeom>
            <a:avLst/>
            <a:gdLst/>
            <a:ahLst/>
            <a:cxnLst/>
            <a:rect l="l" t="t" r="r" b="b"/>
            <a:pathLst>
              <a:path w="632459" h="962025">
                <a:moveTo>
                  <a:pt x="278892" y="54102"/>
                </a:moveTo>
                <a:lnTo>
                  <a:pt x="275234" y="36017"/>
                </a:lnTo>
                <a:lnTo>
                  <a:pt x="265264" y="21247"/>
                </a:lnTo>
                <a:lnTo>
                  <a:pt x="250494" y="11277"/>
                </a:lnTo>
                <a:lnTo>
                  <a:pt x="232410" y="7620"/>
                </a:lnTo>
                <a:lnTo>
                  <a:pt x="46482" y="7620"/>
                </a:lnTo>
                <a:lnTo>
                  <a:pt x="28384" y="11277"/>
                </a:lnTo>
                <a:lnTo>
                  <a:pt x="13614" y="21247"/>
                </a:lnTo>
                <a:lnTo>
                  <a:pt x="3644" y="36017"/>
                </a:lnTo>
                <a:lnTo>
                  <a:pt x="0" y="54102"/>
                </a:lnTo>
                <a:lnTo>
                  <a:pt x="0" y="915162"/>
                </a:lnTo>
                <a:lnTo>
                  <a:pt x="3644" y="933259"/>
                </a:lnTo>
                <a:lnTo>
                  <a:pt x="13614" y="948029"/>
                </a:lnTo>
                <a:lnTo>
                  <a:pt x="28384" y="957999"/>
                </a:lnTo>
                <a:lnTo>
                  <a:pt x="46482" y="961644"/>
                </a:lnTo>
                <a:lnTo>
                  <a:pt x="232410" y="961644"/>
                </a:lnTo>
                <a:lnTo>
                  <a:pt x="250494" y="957999"/>
                </a:lnTo>
                <a:lnTo>
                  <a:pt x="265264" y="948029"/>
                </a:lnTo>
                <a:lnTo>
                  <a:pt x="275234" y="933259"/>
                </a:lnTo>
                <a:lnTo>
                  <a:pt x="278892" y="915162"/>
                </a:lnTo>
                <a:lnTo>
                  <a:pt x="278892" y="54102"/>
                </a:lnTo>
                <a:close/>
              </a:path>
              <a:path w="632459" h="962025">
                <a:moveTo>
                  <a:pt x="632460" y="46482"/>
                </a:moveTo>
                <a:lnTo>
                  <a:pt x="628802" y="28397"/>
                </a:lnTo>
                <a:lnTo>
                  <a:pt x="618832" y="13627"/>
                </a:lnTo>
                <a:lnTo>
                  <a:pt x="604062" y="3657"/>
                </a:lnTo>
                <a:lnTo>
                  <a:pt x="585978" y="0"/>
                </a:lnTo>
                <a:lnTo>
                  <a:pt x="400050" y="0"/>
                </a:lnTo>
                <a:lnTo>
                  <a:pt x="381952" y="3657"/>
                </a:lnTo>
                <a:lnTo>
                  <a:pt x="367182" y="13627"/>
                </a:lnTo>
                <a:lnTo>
                  <a:pt x="357212" y="28397"/>
                </a:lnTo>
                <a:lnTo>
                  <a:pt x="353568" y="46482"/>
                </a:lnTo>
                <a:lnTo>
                  <a:pt x="353568" y="909066"/>
                </a:lnTo>
                <a:lnTo>
                  <a:pt x="357212" y="927163"/>
                </a:lnTo>
                <a:lnTo>
                  <a:pt x="367182" y="941933"/>
                </a:lnTo>
                <a:lnTo>
                  <a:pt x="381952" y="951903"/>
                </a:lnTo>
                <a:lnTo>
                  <a:pt x="400050" y="955548"/>
                </a:lnTo>
                <a:lnTo>
                  <a:pt x="585978" y="955548"/>
                </a:lnTo>
                <a:lnTo>
                  <a:pt x="604062" y="951903"/>
                </a:lnTo>
                <a:lnTo>
                  <a:pt x="618832" y="941933"/>
                </a:lnTo>
                <a:lnTo>
                  <a:pt x="628802" y="927163"/>
                </a:lnTo>
                <a:lnTo>
                  <a:pt x="632460" y="909066"/>
                </a:lnTo>
                <a:lnTo>
                  <a:pt x="632460" y="46482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763640" y="5169955"/>
            <a:ext cx="512445" cy="8854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60"/>
              </a:lnSpc>
              <a:spcBef>
                <a:spcPts val="105"/>
              </a:spcBef>
              <a:tabLst>
                <a:tab pos="365125" algn="l"/>
              </a:tabLst>
            </a:pPr>
            <a:r>
              <a:rPr sz="1050" spc="-50" dirty="0">
                <a:latin typeface="BIZ UDGothic"/>
                <a:cs typeface="BIZ UDGothic"/>
              </a:rPr>
              <a:t>岸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泉</a:t>
            </a:r>
            <a:endParaRPr sz="1575" baseline="2645">
              <a:latin typeface="BIZ UDGothic"/>
              <a:cs typeface="BIZ UDGothic"/>
            </a:endParaRPr>
          </a:p>
          <a:p>
            <a:pPr marL="12700">
              <a:lnSpc>
                <a:spcPts val="1050"/>
              </a:lnSpc>
              <a:tabLst>
                <a:tab pos="365125" algn="l"/>
              </a:tabLst>
            </a:pPr>
            <a:r>
              <a:rPr sz="1050" spc="-50" dirty="0">
                <a:latin typeface="BIZ UDGothic"/>
                <a:cs typeface="BIZ UDGothic"/>
              </a:rPr>
              <a:t>和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佐</a:t>
            </a:r>
            <a:endParaRPr sz="1575" baseline="2645">
              <a:latin typeface="BIZ UDGothic"/>
              <a:cs typeface="BIZ UDGothic"/>
            </a:endParaRPr>
          </a:p>
          <a:p>
            <a:pPr marL="12700">
              <a:lnSpc>
                <a:spcPts val="1050"/>
              </a:lnSpc>
              <a:tabLst>
                <a:tab pos="365125" algn="l"/>
              </a:tabLst>
            </a:pPr>
            <a:r>
              <a:rPr sz="1050" spc="-50" dirty="0">
                <a:latin typeface="BIZ UDGothic"/>
                <a:cs typeface="BIZ UDGothic"/>
              </a:rPr>
              <a:t>田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野</a:t>
            </a:r>
            <a:endParaRPr sz="1575" baseline="2645">
              <a:latin typeface="BIZ UDGothic"/>
              <a:cs typeface="BIZ UDGothic"/>
            </a:endParaRPr>
          </a:p>
          <a:p>
            <a:pPr marL="12700">
              <a:lnSpc>
                <a:spcPts val="1050"/>
              </a:lnSpc>
              <a:tabLst>
                <a:tab pos="365125" algn="l"/>
              </a:tabLst>
            </a:pPr>
            <a:r>
              <a:rPr sz="1050" spc="-50" dirty="0">
                <a:latin typeface="BIZ UDGothic"/>
                <a:cs typeface="BIZ UDGothic"/>
              </a:rPr>
              <a:t>保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保</a:t>
            </a:r>
            <a:endParaRPr sz="1575" baseline="2645">
              <a:latin typeface="BIZ UDGothic"/>
              <a:cs typeface="BIZ UDGothic"/>
            </a:endParaRPr>
          </a:p>
          <a:p>
            <a:pPr marL="12700">
              <a:lnSpc>
                <a:spcPts val="1050"/>
              </a:lnSpc>
              <a:tabLst>
                <a:tab pos="365125" algn="l"/>
              </a:tabLst>
            </a:pPr>
            <a:r>
              <a:rPr sz="1050" spc="-50" dirty="0">
                <a:latin typeface="BIZ UDGothic"/>
                <a:cs typeface="BIZ UDGothic"/>
              </a:rPr>
              <a:t>健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健</a:t>
            </a:r>
            <a:endParaRPr sz="1575" baseline="2645">
              <a:latin typeface="BIZ UDGothic"/>
              <a:cs typeface="BIZ UDGothic"/>
            </a:endParaRPr>
          </a:p>
          <a:p>
            <a:pPr marL="12700">
              <a:lnSpc>
                <a:spcPts val="1160"/>
              </a:lnSpc>
              <a:tabLst>
                <a:tab pos="365125" algn="l"/>
              </a:tabLst>
            </a:pPr>
            <a:r>
              <a:rPr sz="1050" spc="-50" dirty="0">
                <a:latin typeface="BIZ UDGothic"/>
                <a:cs typeface="BIZ UDGothic"/>
              </a:rPr>
              <a:t>所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所</a:t>
            </a:r>
            <a:endParaRPr sz="1575" baseline="2645">
              <a:latin typeface="BIZ UDGothic"/>
              <a:cs typeface="BIZ UDGothic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92773" y="4970680"/>
            <a:ext cx="6843395" cy="1313815"/>
            <a:chOff x="592772" y="3492944"/>
            <a:chExt cx="6843395" cy="1313815"/>
          </a:xfrm>
        </p:grpSpPr>
        <p:sp>
          <p:nvSpPr>
            <p:cNvPr id="27" name="object 27"/>
            <p:cNvSpPr/>
            <p:nvPr/>
          </p:nvSpPr>
          <p:spPr>
            <a:xfrm>
              <a:off x="605789" y="3509010"/>
              <a:ext cx="6817359" cy="1285240"/>
            </a:xfrm>
            <a:custGeom>
              <a:avLst/>
              <a:gdLst/>
              <a:ahLst/>
              <a:cxnLst/>
              <a:rect l="l" t="t" r="r" b="b"/>
              <a:pathLst>
                <a:path w="6817359" h="1285239">
                  <a:moveTo>
                    <a:pt x="4681728" y="71500"/>
                  </a:moveTo>
                  <a:lnTo>
                    <a:pt x="4687345" y="43666"/>
                  </a:lnTo>
                  <a:lnTo>
                    <a:pt x="4702667" y="20939"/>
                  </a:lnTo>
                  <a:lnTo>
                    <a:pt x="4725394" y="5617"/>
                  </a:lnTo>
                  <a:lnTo>
                    <a:pt x="4753229" y="0"/>
                  </a:lnTo>
                  <a:lnTo>
                    <a:pt x="5451475" y="0"/>
                  </a:lnTo>
                  <a:lnTo>
                    <a:pt x="5479309" y="5617"/>
                  </a:lnTo>
                  <a:lnTo>
                    <a:pt x="5502036" y="20939"/>
                  </a:lnTo>
                  <a:lnTo>
                    <a:pt x="5517358" y="43666"/>
                  </a:lnTo>
                  <a:lnTo>
                    <a:pt x="5522976" y="71500"/>
                  </a:lnTo>
                  <a:lnTo>
                    <a:pt x="5522976" y="1210246"/>
                  </a:lnTo>
                  <a:lnTo>
                    <a:pt x="5517358" y="1238055"/>
                  </a:lnTo>
                  <a:lnTo>
                    <a:pt x="5502036" y="1260762"/>
                  </a:lnTo>
                  <a:lnTo>
                    <a:pt x="5479309" y="1276070"/>
                  </a:lnTo>
                  <a:lnTo>
                    <a:pt x="5451475" y="1281683"/>
                  </a:lnTo>
                  <a:lnTo>
                    <a:pt x="4753229" y="1281683"/>
                  </a:lnTo>
                  <a:lnTo>
                    <a:pt x="4725394" y="1276070"/>
                  </a:lnTo>
                  <a:lnTo>
                    <a:pt x="4702667" y="1260762"/>
                  </a:lnTo>
                  <a:lnTo>
                    <a:pt x="4687345" y="1238055"/>
                  </a:lnTo>
                  <a:lnTo>
                    <a:pt x="4681728" y="1210246"/>
                  </a:lnTo>
                  <a:lnTo>
                    <a:pt x="4681728" y="71500"/>
                  </a:lnTo>
                  <a:close/>
                </a:path>
                <a:path w="6817359" h="1285239">
                  <a:moveTo>
                    <a:pt x="5637276" y="110870"/>
                  </a:moveTo>
                  <a:lnTo>
                    <a:pt x="5645146" y="71854"/>
                  </a:lnTo>
                  <a:lnTo>
                    <a:pt x="5666613" y="40004"/>
                  </a:lnTo>
                  <a:lnTo>
                    <a:pt x="5698462" y="18538"/>
                  </a:lnTo>
                  <a:lnTo>
                    <a:pt x="5737479" y="10667"/>
                  </a:lnTo>
                  <a:lnTo>
                    <a:pt x="6716649" y="10667"/>
                  </a:lnTo>
                  <a:lnTo>
                    <a:pt x="6755665" y="18538"/>
                  </a:lnTo>
                  <a:lnTo>
                    <a:pt x="6787514" y="40004"/>
                  </a:lnTo>
                  <a:lnTo>
                    <a:pt x="6808981" y="71854"/>
                  </a:lnTo>
                  <a:lnTo>
                    <a:pt x="6816852" y="110870"/>
                  </a:lnTo>
                  <a:lnTo>
                    <a:pt x="6816852" y="1175423"/>
                  </a:lnTo>
                  <a:lnTo>
                    <a:pt x="6808981" y="1214412"/>
                  </a:lnTo>
                  <a:lnTo>
                    <a:pt x="6787514" y="1246251"/>
                  </a:lnTo>
                  <a:lnTo>
                    <a:pt x="6755665" y="1267716"/>
                  </a:lnTo>
                  <a:lnTo>
                    <a:pt x="6716649" y="1275587"/>
                  </a:lnTo>
                  <a:lnTo>
                    <a:pt x="5737479" y="1275587"/>
                  </a:lnTo>
                  <a:lnTo>
                    <a:pt x="5698462" y="1267716"/>
                  </a:lnTo>
                  <a:lnTo>
                    <a:pt x="5666613" y="1246251"/>
                  </a:lnTo>
                  <a:lnTo>
                    <a:pt x="5645146" y="1214412"/>
                  </a:lnTo>
                  <a:lnTo>
                    <a:pt x="5637276" y="1175423"/>
                  </a:lnTo>
                  <a:lnTo>
                    <a:pt x="5637276" y="110870"/>
                  </a:lnTo>
                  <a:close/>
                </a:path>
                <a:path w="6817359" h="1285239">
                  <a:moveTo>
                    <a:pt x="0" y="101980"/>
                  </a:moveTo>
                  <a:lnTo>
                    <a:pt x="7770" y="63484"/>
                  </a:lnTo>
                  <a:lnTo>
                    <a:pt x="28960" y="32035"/>
                  </a:lnTo>
                  <a:lnTo>
                    <a:pt x="60387" y="10826"/>
                  </a:lnTo>
                  <a:lnTo>
                    <a:pt x="98869" y="3047"/>
                  </a:lnTo>
                  <a:lnTo>
                    <a:pt x="1065403" y="3047"/>
                  </a:lnTo>
                  <a:lnTo>
                    <a:pt x="1103899" y="10826"/>
                  </a:lnTo>
                  <a:lnTo>
                    <a:pt x="1135348" y="32035"/>
                  </a:lnTo>
                  <a:lnTo>
                    <a:pt x="1156557" y="63484"/>
                  </a:lnTo>
                  <a:lnTo>
                    <a:pt x="1164336" y="101980"/>
                  </a:lnTo>
                  <a:lnTo>
                    <a:pt x="1164336" y="1185862"/>
                  </a:lnTo>
                  <a:lnTo>
                    <a:pt x="1156557" y="1224344"/>
                  </a:lnTo>
                  <a:lnTo>
                    <a:pt x="1135348" y="1255771"/>
                  </a:lnTo>
                  <a:lnTo>
                    <a:pt x="1103899" y="1276961"/>
                  </a:lnTo>
                  <a:lnTo>
                    <a:pt x="1065403" y="1284732"/>
                  </a:lnTo>
                  <a:lnTo>
                    <a:pt x="98869" y="1284732"/>
                  </a:lnTo>
                  <a:lnTo>
                    <a:pt x="60387" y="1276961"/>
                  </a:lnTo>
                  <a:lnTo>
                    <a:pt x="28960" y="1255771"/>
                  </a:lnTo>
                  <a:lnTo>
                    <a:pt x="7770" y="1224344"/>
                  </a:lnTo>
                  <a:lnTo>
                    <a:pt x="0" y="1185862"/>
                  </a:lnTo>
                  <a:lnTo>
                    <a:pt x="0" y="10198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6467" y="3640836"/>
              <a:ext cx="279400" cy="954405"/>
            </a:xfrm>
            <a:custGeom>
              <a:avLst/>
              <a:gdLst/>
              <a:ahLst/>
              <a:cxnLst/>
              <a:rect l="l" t="t" r="r" b="b"/>
              <a:pathLst>
                <a:path w="279400" h="954404">
                  <a:moveTo>
                    <a:pt x="232409" y="0"/>
                  </a:moveTo>
                  <a:lnTo>
                    <a:pt x="46481" y="0"/>
                  </a:lnTo>
                  <a:lnTo>
                    <a:pt x="28391" y="3655"/>
                  </a:lnTo>
                  <a:lnTo>
                    <a:pt x="13615" y="13620"/>
                  </a:lnTo>
                  <a:lnTo>
                    <a:pt x="3653" y="28396"/>
                  </a:lnTo>
                  <a:lnTo>
                    <a:pt x="0" y="46481"/>
                  </a:lnTo>
                  <a:lnTo>
                    <a:pt x="0" y="907541"/>
                  </a:lnTo>
                  <a:lnTo>
                    <a:pt x="3653" y="925632"/>
                  </a:lnTo>
                  <a:lnTo>
                    <a:pt x="13615" y="940408"/>
                  </a:lnTo>
                  <a:lnTo>
                    <a:pt x="28391" y="950370"/>
                  </a:lnTo>
                  <a:lnTo>
                    <a:pt x="46481" y="954023"/>
                  </a:lnTo>
                  <a:lnTo>
                    <a:pt x="232409" y="954023"/>
                  </a:lnTo>
                  <a:lnTo>
                    <a:pt x="250500" y="950370"/>
                  </a:lnTo>
                  <a:lnTo>
                    <a:pt x="265276" y="940408"/>
                  </a:lnTo>
                  <a:lnTo>
                    <a:pt x="275238" y="925632"/>
                  </a:lnTo>
                  <a:lnTo>
                    <a:pt x="278891" y="907541"/>
                  </a:lnTo>
                  <a:lnTo>
                    <a:pt x="278891" y="46481"/>
                  </a:lnTo>
                  <a:lnTo>
                    <a:pt x="275238" y="28396"/>
                  </a:lnTo>
                  <a:lnTo>
                    <a:pt x="265276" y="13620"/>
                  </a:lnTo>
                  <a:lnTo>
                    <a:pt x="250500" y="3655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87473" y="3505962"/>
              <a:ext cx="2461260" cy="1286510"/>
            </a:xfrm>
            <a:custGeom>
              <a:avLst/>
              <a:gdLst/>
              <a:ahLst/>
              <a:cxnLst/>
              <a:rect l="l" t="t" r="r" b="b"/>
              <a:pathLst>
                <a:path w="2461260" h="1286510">
                  <a:moveTo>
                    <a:pt x="0" y="68960"/>
                  </a:moveTo>
                  <a:lnTo>
                    <a:pt x="5417" y="42112"/>
                  </a:lnTo>
                  <a:lnTo>
                    <a:pt x="20193" y="20192"/>
                  </a:lnTo>
                  <a:lnTo>
                    <a:pt x="42112" y="5417"/>
                  </a:lnTo>
                  <a:lnTo>
                    <a:pt x="68961" y="0"/>
                  </a:lnTo>
                  <a:lnTo>
                    <a:pt x="743331" y="0"/>
                  </a:lnTo>
                  <a:lnTo>
                    <a:pt x="770179" y="5417"/>
                  </a:lnTo>
                  <a:lnTo>
                    <a:pt x="792099" y="20192"/>
                  </a:lnTo>
                  <a:lnTo>
                    <a:pt x="806874" y="42112"/>
                  </a:lnTo>
                  <a:lnTo>
                    <a:pt x="812292" y="68960"/>
                  </a:lnTo>
                  <a:lnTo>
                    <a:pt x="812292" y="1217269"/>
                  </a:lnTo>
                  <a:lnTo>
                    <a:pt x="806874" y="1244122"/>
                  </a:lnTo>
                  <a:lnTo>
                    <a:pt x="792099" y="1266050"/>
                  </a:lnTo>
                  <a:lnTo>
                    <a:pt x="770179" y="1280834"/>
                  </a:lnTo>
                  <a:lnTo>
                    <a:pt x="743331" y="1286256"/>
                  </a:lnTo>
                  <a:lnTo>
                    <a:pt x="68961" y="1286256"/>
                  </a:lnTo>
                  <a:lnTo>
                    <a:pt x="42112" y="1280834"/>
                  </a:lnTo>
                  <a:lnTo>
                    <a:pt x="20193" y="1266050"/>
                  </a:lnTo>
                  <a:lnTo>
                    <a:pt x="5417" y="1244122"/>
                  </a:lnTo>
                  <a:lnTo>
                    <a:pt x="0" y="1217269"/>
                  </a:lnTo>
                  <a:lnTo>
                    <a:pt x="0" y="68960"/>
                  </a:lnTo>
                  <a:close/>
                </a:path>
                <a:path w="2461260" h="1286510">
                  <a:moveTo>
                    <a:pt x="912876" y="109219"/>
                  </a:moveTo>
                  <a:lnTo>
                    <a:pt x="921458" y="66704"/>
                  </a:lnTo>
                  <a:lnTo>
                    <a:pt x="944864" y="31988"/>
                  </a:lnTo>
                  <a:lnTo>
                    <a:pt x="979580" y="8582"/>
                  </a:lnTo>
                  <a:lnTo>
                    <a:pt x="1022095" y="0"/>
                  </a:lnTo>
                  <a:lnTo>
                    <a:pt x="2352040" y="0"/>
                  </a:lnTo>
                  <a:lnTo>
                    <a:pt x="2394555" y="8582"/>
                  </a:lnTo>
                  <a:lnTo>
                    <a:pt x="2429271" y="31988"/>
                  </a:lnTo>
                  <a:lnTo>
                    <a:pt x="2452677" y="66704"/>
                  </a:lnTo>
                  <a:lnTo>
                    <a:pt x="2461260" y="109219"/>
                  </a:lnTo>
                  <a:lnTo>
                    <a:pt x="2461260" y="1177023"/>
                  </a:lnTo>
                  <a:lnTo>
                    <a:pt x="2452677" y="1219540"/>
                  </a:lnTo>
                  <a:lnTo>
                    <a:pt x="2429271" y="1254261"/>
                  </a:lnTo>
                  <a:lnTo>
                    <a:pt x="2394555" y="1277671"/>
                  </a:lnTo>
                  <a:lnTo>
                    <a:pt x="2352040" y="1286256"/>
                  </a:lnTo>
                  <a:lnTo>
                    <a:pt x="1022095" y="1286256"/>
                  </a:lnTo>
                  <a:lnTo>
                    <a:pt x="979580" y="1277671"/>
                  </a:lnTo>
                  <a:lnTo>
                    <a:pt x="944864" y="1254261"/>
                  </a:lnTo>
                  <a:lnTo>
                    <a:pt x="921458" y="1219540"/>
                  </a:lnTo>
                  <a:lnTo>
                    <a:pt x="912876" y="1177023"/>
                  </a:lnTo>
                  <a:lnTo>
                    <a:pt x="912876" y="10921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56069" y="5234255"/>
            <a:ext cx="160020" cy="72136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just">
              <a:lnSpc>
                <a:spcPct val="83500"/>
              </a:lnSpc>
              <a:spcBef>
                <a:spcPts val="310"/>
              </a:spcBef>
            </a:pPr>
            <a:r>
              <a:rPr sz="1050" spc="-50" dirty="0">
                <a:latin typeface="BIZ UDGothic"/>
                <a:cs typeface="BIZ UDGothic"/>
              </a:rPr>
              <a:t>池田保健所</a:t>
            </a:r>
            <a:endParaRPr sz="1050">
              <a:latin typeface="BIZ UDGothic"/>
              <a:cs typeface="BIZ UDGothi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3084" y="5114000"/>
            <a:ext cx="646430" cy="960119"/>
          </a:xfrm>
          <a:custGeom>
            <a:avLst/>
            <a:gdLst/>
            <a:ahLst/>
            <a:cxnLst/>
            <a:rect l="l" t="t" r="r" b="b"/>
            <a:pathLst>
              <a:path w="646430" h="960120">
                <a:moveTo>
                  <a:pt x="278892" y="51054"/>
                </a:moveTo>
                <a:lnTo>
                  <a:pt x="275234" y="32969"/>
                </a:lnTo>
                <a:lnTo>
                  <a:pt x="265264" y="18199"/>
                </a:lnTo>
                <a:lnTo>
                  <a:pt x="250494" y="8229"/>
                </a:lnTo>
                <a:lnTo>
                  <a:pt x="232410" y="4572"/>
                </a:lnTo>
                <a:lnTo>
                  <a:pt x="46482" y="4572"/>
                </a:lnTo>
                <a:lnTo>
                  <a:pt x="28384" y="8229"/>
                </a:lnTo>
                <a:lnTo>
                  <a:pt x="13614" y="18199"/>
                </a:lnTo>
                <a:lnTo>
                  <a:pt x="3644" y="32969"/>
                </a:lnTo>
                <a:lnTo>
                  <a:pt x="0" y="51054"/>
                </a:lnTo>
                <a:lnTo>
                  <a:pt x="0" y="913638"/>
                </a:lnTo>
                <a:lnTo>
                  <a:pt x="3644" y="931735"/>
                </a:lnTo>
                <a:lnTo>
                  <a:pt x="13614" y="946505"/>
                </a:lnTo>
                <a:lnTo>
                  <a:pt x="28384" y="956475"/>
                </a:lnTo>
                <a:lnTo>
                  <a:pt x="46482" y="960120"/>
                </a:lnTo>
                <a:lnTo>
                  <a:pt x="232410" y="960120"/>
                </a:lnTo>
                <a:lnTo>
                  <a:pt x="250494" y="956475"/>
                </a:lnTo>
                <a:lnTo>
                  <a:pt x="265264" y="946505"/>
                </a:lnTo>
                <a:lnTo>
                  <a:pt x="275234" y="931735"/>
                </a:lnTo>
                <a:lnTo>
                  <a:pt x="278892" y="913638"/>
                </a:lnTo>
                <a:lnTo>
                  <a:pt x="278892" y="51054"/>
                </a:lnTo>
                <a:close/>
              </a:path>
              <a:path w="646430" h="960120">
                <a:moveTo>
                  <a:pt x="646176" y="46482"/>
                </a:moveTo>
                <a:lnTo>
                  <a:pt x="642518" y="28397"/>
                </a:lnTo>
                <a:lnTo>
                  <a:pt x="632548" y="13627"/>
                </a:lnTo>
                <a:lnTo>
                  <a:pt x="617778" y="3657"/>
                </a:lnTo>
                <a:lnTo>
                  <a:pt x="599681" y="0"/>
                </a:lnTo>
                <a:lnTo>
                  <a:pt x="413766" y="0"/>
                </a:lnTo>
                <a:lnTo>
                  <a:pt x="395668" y="3657"/>
                </a:lnTo>
                <a:lnTo>
                  <a:pt x="380898" y="13627"/>
                </a:lnTo>
                <a:lnTo>
                  <a:pt x="370928" y="28397"/>
                </a:lnTo>
                <a:lnTo>
                  <a:pt x="367284" y="46482"/>
                </a:lnTo>
                <a:lnTo>
                  <a:pt x="367284" y="909066"/>
                </a:lnTo>
                <a:lnTo>
                  <a:pt x="370928" y="927163"/>
                </a:lnTo>
                <a:lnTo>
                  <a:pt x="380898" y="941933"/>
                </a:lnTo>
                <a:lnTo>
                  <a:pt x="395668" y="951903"/>
                </a:lnTo>
                <a:lnTo>
                  <a:pt x="413766" y="955548"/>
                </a:lnTo>
                <a:lnTo>
                  <a:pt x="599681" y="955548"/>
                </a:lnTo>
                <a:lnTo>
                  <a:pt x="617778" y="951903"/>
                </a:lnTo>
                <a:lnTo>
                  <a:pt x="632548" y="941933"/>
                </a:lnTo>
                <a:lnTo>
                  <a:pt x="642518" y="927163"/>
                </a:lnTo>
                <a:lnTo>
                  <a:pt x="646176" y="909066"/>
                </a:lnTo>
                <a:lnTo>
                  <a:pt x="646176" y="46482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2380" y="5167847"/>
            <a:ext cx="527050" cy="8854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60"/>
              </a:lnSpc>
              <a:spcBef>
                <a:spcPts val="105"/>
              </a:spcBef>
              <a:tabLst>
                <a:tab pos="379730" algn="l"/>
              </a:tabLst>
            </a:pPr>
            <a:r>
              <a:rPr sz="1050" spc="-50" dirty="0">
                <a:latin typeface="BIZ UDGothic"/>
                <a:cs typeface="BIZ UDGothic"/>
              </a:rPr>
              <a:t>豊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吹</a:t>
            </a:r>
            <a:endParaRPr sz="1575" baseline="2645">
              <a:latin typeface="BIZ UDGothic"/>
              <a:cs typeface="BIZ UDGothic"/>
            </a:endParaRPr>
          </a:p>
          <a:p>
            <a:pPr marL="12700">
              <a:lnSpc>
                <a:spcPts val="1050"/>
              </a:lnSpc>
              <a:tabLst>
                <a:tab pos="379730" algn="l"/>
              </a:tabLst>
            </a:pPr>
            <a:r>
              <a:rPr sz="1050" spc="-50" dirty="0">
                <a:latin typeface="BIZ UDGothic"/>
                <a:cs typeface="BIZ UDGothic"/>
              </a:rPr>
              <a:t>中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田</a:t>
            </a:r>
            <a:endParaRPr sz="1575" baseline="2645">
              <a:latin typeface="BIZ UDGothic"/>
              <a:cs typeface="BIZ UDGothic"/>
            </a:endParaRPr>
          </a:p>
          <a:p>
            <a:pPr marL="12700">
              <a:lnSpc>
                <a:spcPts val="1050"/>
              </a:lnSpc>
              <a:tabLst>
                <a:tab pos="379730" algn="l"/>
              </a:tabLst>
            </a:pPr>
            <a:r>
              <a:rPr sz="1050" spc="-50" dirty="0">
                <a:latin typeface="BIZ UDGothic"/>
                <a:cs typeface="BIZ UDGothic"/>
              </a:rPr>
              <a:t>市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市</a:t>
            </a:r>
            <a:endParaRPr sz="1575" baseline="2645">
              <a:latin typeface="BIZ UDGothic"/>
              <a:cs typeface="BIZ UDGothic"/>
            </a:endParaRPr>
          </a:p>
          <a:p>
            <a:pPr marL="12700">
              <a:lnSpc>
                <a:spcPts val="1050"/>
              </a:lnSpc>
              <a:tabLst>
                <a:tab pos="379730" algn="l"/>
              </a:tabLst>
            </a:pPr>
            <a:r>
              <a:rPr sz="1050" spc="-50" dirty="0">
                <a:latin typeface="BIZ UDGothic"/>
                <a:cs typeface="BIZ UDGothic"/>
              </a:rPr>
              <a:t>保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保</a:t>
            </a:r>
            <a:endParaRPr sz="1575" baseline="2645">
              <a:latin typeface="BIZ UDGothic"/>
              <a:cs typeface="BIZ UDGothic"/>
            </a:endParaRPr>
          </a:p>
          <a:p>
            <a:pPr marL="12700">
              <a:lnSpc>
                <a:spcPts val="1050"/>
              </a:lnSpc>
              <a:tabLst>
                <a:tab pos="379730" algn="l"/>
              </a:tabLst>
            </a:pPr>
            <a:r>
              <a:rPr sz="1050" spc="-50" dirty="0">
                <a:latin typeface="BIZ UDGothic"/>
                <a:cs typeface="BIZ UDGothic"/>
              </a:rPr>
              <a:t>健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健</a:t>
            </a:r>
            <a:endParaRPr sz="1575" baseline="2645">
              <a:latin typeface="BIZ UDGothic"/>
              <a:cs typeface="BIZ UDGothic"/>
            </a:endParaRPr>
          </a:p>
          <a:p>
            <a:pPr marL="12700">
              <a:lnSpc>
                <a:spcPts val="1160"/>
              </a:lnSpc>
              <a:tabLst>
                <a:tab pos="379730" algn="l"/>
              </a:tabLst>
            </a:pPr>
            <a:r>
              <a:rPr sz="1050" spc="-50" dirty="0">
                <a:latin typeface="BIZ UDGothic"/>
                <a:cs typeface="BIZ UDGothic"/>
              </a:rPr>
              <a:t>所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所</a:t>
            </a:r>
            <a:endParaRPr sz="1575" baseline="2645">
              <a:latin typeface="BIZ UDGothic"/>
              <a:cs typeface="BIZ UDGothic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50720" y="5100283"/>
            <a:ext cx="279400" cy="954405"/>
          </a:xfrm>
          <a:custGeom>
            <a:avLst/>
            <a:gdLst/>
            <a:ahLst/>
            <a:cxnLst/>
            <a:rect l="l" t="t" r="r" b="b"/>
            <a:pathLst>
              <a:path w="279400" h="954404">
                <a:moveTo>
                  <a:pt x="232410" y="0"/>
                </a:moveTo>
                <a:lnTo>
                  <a:pt x="46481" y="0"/>
                </a:lnTo>
                <a:lnTo>
                  <a:pt x="28396" y="3655"/>
                </a:lnTo>
                <a:lnTo>
                  <a:pt x="13620" y="13620"/>
                </a:lnTo>
                <a:lnTo>
                  <a:pt x="3655" y="28396"/>
                </a:lnTo>
                <a:lnTo>
                  <a:pt x="0" y="46481"/>
                </a:lnTo>
                <a:lnTo>
                  <a:pt x="0" y="907541"/>
                </a:lnTo>
                <a:lnTo>
                  <a:pt x="3655" y="925632"/>
                </a:lnTo>
                <a:lnTo>
                  <a:pt x="13620" y="940408"/>
                </a:lnTo>
                <a:lnTo>
                  <a:pt x="28396" y="950370"/>
                </a:lnTo>
                <a:lnTo>
                  <a:pt x="46481" y="954023"/>
                </a:lnTo>
                <a:lnTo>
                  <a:pt x="232410" y="954023"/>
                </a:lnTo>
                <a:lnTo>
                  <a:pt x="250495" y="950370"/>
                </a:lnTo>
                <a:lnTo>
                  <a:pt x="265271" y="940408"/>
                </a:lnTo>
                <a:lnTo>
                  <a:pt x="275236" y="925632"/>
                </a:lnTo>
                <a:lnTo>
                  <a:pt x="278892" y="907541"/>
                </a:lnTo>
                <a:lnTo>
                  <a:pt x="278892" y="46481"/>
                </a:lnTo>
                <a:lnTo>
                  <a:pt x="275236" y="28396"/>
                </a:lnTo>
                <a:lnTo>
                  <a:pt x="265271" y="13620"/>
                </a:lnTo>
                <a:lnTo>
                  <a:pt x="250495" y="3655"/>
                </a:lnTo>
                <a:lnTo>
                  <a:pt x="232410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011172" y="5215662"/>
            <a:ext cx="160020" cy="7200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83300"/>
              </a:lnSpc>
              <a:spcBef>
                <a:spcPts val="315"/>
              </a:spcBef>
            </a:pPr>
            <a:r>
              <a:rPr sz="1050" spc="-50" dirty="0">
                <a:latin typeface="BIZ UDGothic"/>
                <a:cs typeface="BIZ UDGothic"/>
              </a:rPr>
              <a:t>茨木保健所</a:t>
            </a:r>
            <a:endParaRPr sz="1050">
              <a:latin typeface="BIZ UDGothic"/>
              <a:cs typeface="BIZ UDGothic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14955" y="5106380"/>
            <a:ext cx="279400" cy="955675"/>
          </a:xfrm>
          <a:custGeom>
            <a:avLst/>
            <a:gdLst/>
            <a:ahLst/>
            <a:cxnLst/>
            <a:rect l="l" t="t" r="r" b="b"/>
            <a:pathLst>
              <a:path w="279400" h="955675">
                <a:moveTo>
                  <a:pt x="232410" y="0"/>
                </a:moveTo>
                <a:lnTo>
                  <a:pt x="46481" y="0"/>
                </a:lnTo>
                <a:lnTo>
                  <a:pt x="28396" y="3655"/>
                </a:lnTo>
                <a:lnTo>
                  <a:pt x="13620" y="13620"/>
                </a:lnTo>
                <a:lnTo>
                  <a:pt x="3655" y="28396"/>
                </a:lnTo>
                <a:lnTo>
                  <a:pt x="0" y="46481"/>
                </a:lnTo>
                <a:lnTo>
                  <a:pt x="0" y="909065"/>
                </a:lnTo>
                <a:lnTo>
                  <a:pt x="3655" y="927156"/>
                </a:lnTo>
                <a:lnTo>
                  <a:pt x="13620" y="941932"/>
                </a:lnTo>
                <a:lnTo>
                  <a:pt x="28396" y="951894"/>
                </a:lnTo>
                <a:lnTo>
                  <a:pt x="46481" y="955547"/>
                </a:lnTo>
                <a:lnTo>
                  <a:pt x="232410" y="955547"/>
                </a:lnTo>
                <a:lnTo>
                  <a:pt x="250495" y="951894"/>
                </a:lnTo>
                <a:lnTo>
                  <a:pt x="265271" y="941932"/>
                </a:lnTo>
                <a:lnTo>
                  <a:pt x="275236" y="927156"/>
                </a:lnTo>
                <a:lnTo>
                  <a:pt x="278892" y="909065"/>
                </a:lnTo>
                <a:lnTo>
                  <a:pt x="278892" y="46481"/>
                </a:lnTo>
                <a:lnTo>
                  <a:pt x="275236" y="28396"/>
                </a:lnTo>
                <a:lnTo>
                  <a:pt x="265271" y="13620"/>
                </a:lnTo>
                <a:lnTo>
                  <a:pt x="250495" y="3655"/>
                </a:lnTo>
                <a:lnTo>
                  <a:pt x="232410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374519" y="5156163"/>
            <a:ext cx="160020" cy="8540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83400"/>
              </a:lnSpc>
              <a:spcBef>
                <a:spcPts val="315"/>
              </a:spcBef>
            </a:pPr>
            <a:r>
              <a:rPr sz="1050" spc="-50" dirty="0">
                <a:latin typeface="BIZ UDGothic"/>
                <a:cs typeface="BIZ UDGothic"/>
              </a:rPr>
              <a:t>高槻市保健所</a:t>
            </a:r>
            <a:endParaRPr sz="1050">
              <a:latin typeface="BIZ UDGothic"/>
              <a:cs typeface="BIZ UDGothic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892551" y="5106380"/>
            <a:ext cx="279400" cy="955675"/>
          </a:xfrm>
          <a:custGeom>
            <a:avLst/>
            <a:gdLst/>
            <a:ahLst/>
            <a:cxnLst/>
            <a:rect l="l" t="t" r="r" b="b"/>
            <a:pathLst>
              <a:path w="279400" h="955675">
                <a:moveTo>
                  <a:pt x="232410" y="0"/>
                </a:moveTo>
                <a:lnTo>
                  <a:pt x="46481" y="0"/>
                </a:lnTo>
                <a:lnTo>
                  <a:pt x="28396" y="3655"/>
                </a:lnTo>
                <a:lnTo>
                  <a:pt x="13620" y="13620"/>
                </a:lnTo>
                <a:lnTo>
                  <a:pt x="3655" y="28396"/>
                </a:lnTo>
                <a:lnTo>
                  <a:pt x="0" y="46481"/>
                </a:lnTo>
                <a:lnTo>
                  <a:pt x="0" y="909065"/>
                </a:lnTo>
                <a:lnTo>
                  <a:pt x="3655" y="927156"/>
                </a:lnTo>
                <a:lnTo>
                  <a:pt x="13620" y="941932"/>
                </a:lnTo>
                <a:lnTo>
                  <a:pt x="28396" y="951894"/>
                </a:lnTo>
                <a:lnTo>
                  <a:pt x="46481" y="955547"/>
                </a:lnTo>
                <a:lnTo>
                  <a:pt x="232410" y="955547"/>
                </a:lnTo>
                <a:lnTo>
                  <a:pt x="250495" y="951894"/>
                </a:lnTo>
                <a:lnTo>
                  <a:pt x="265271" y="941932"/>
                </a:lnTo>
                <a:lnTo>
                  <a:pt x="275236" y="927156"/>
                </a:lnTo>
                <a:lnTo>
                  <a:pt x="278892" y="909065"/>
                </a:lnTo>
                <a:lnTo>
                  <a:pt x="278892" y="46481"/>
                </a:lnTo>
                <a:lnTo>
                  <a:pt x="275236" y="28396"/>
                </a:lnTo>
                <a:lnTo>
                  <a:pt x="265271" y="13620"/>
                </a:lnTo>
                <a:lnTo>
                  <a:pt x="250495" y="3655"/>
                </a:lnTo>
                <a:lnTo>
                  <a:pt x="232410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952495" y="5223282"/>
            <a:ext cx="160020" cy="7200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83300"/>
              </a:lnSpc>
              <a:spcBef>
                <a:spcPts val="315"/>
              </a:spcBef>
            </a:pPr>
            <a:r>
              <a:rPr sz="1050" spc="-50" dirty="0">
                <a:latin typeface="BIZ UDGothic"/>
                <a:cs typeface="BIZ UDGothic"/>
              </a:rPr>
              <a:t>守口保健所</a:t>
            </a:r>
            <a:endParaRPr sz="1050">
              <a:latin typeface="BIZ UDGothic"/>
              <a:cs typeface="BIZ UDGothic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232404" y="5106380"/>
            <a:ext cx="279400" cy="955675"/>
          </a:xfrm>
          <a:custGeom>
            <a:avLst/>
            <a:gdLst/>
            <a:ahLst/>
            <a:cxnLst/>
            <a:rect l="l" t="t" r="r" b="b"/>
            <a:pathLst>
              <a:path w="279400" h="955675">
                <a:moveTo>
                  <a:pt x="232409" y="0"/>
                </a:moveTo>
                <a:lnTo>
                  <a:pt x="46481" y="0"/>
                </a:lnTo>
                <a:lnTo>
                  <a:pt x="28396" y="3655"/>
                </a:lnTo>
                <a:lnTo>
                  <a:pt x="13620" y="13620"/>
                </a:lnTo>
                <a:lnTo>
                  <a:pt x="3655" y="28396"/>
                </a:lnTo>
                <a:lnTo>
                  <a:pt x="0" y="46481"/>
                </a:lnTo>
                <a:lnTo>
                  <a:pt x="0" y="909065"/>
                </a:lnTo>
                <a:lnTo>
                  <a:pt x="3655" y="927156"/>
                </a:lnTo>
                <a:lnTo>
                  <a:pt x="13620" y="941932"/>
                </a:lnTo>
                <a:lnTo>
                  <a:pt x="28396" y="951894"/>
                </a:lnTo>
                <a:lnTo>
                  <a:pt x="46481" y="955547"/>
                </a:lnTo>
                <a:lnTo>
                  <a:pt x="232409" y="955547"/>
                </a:lnTo>
                <a:lnTo>
                  <a:pt x="250495" y="951894"/>
                </a:lnTo>
                <a:lnTo>
                  <a:pt x="265271" y="941932"/>
                </a:lnTo>
                <a:lnTo>
                  <a:pt x="275236" y="927156"/>
                </a:lnTo>
                <a:lnTo>
                  <a:pt x="278892" y="909065"/>
                </a:lnTo>
                <a:lnTo>
                  <a:pt x="278892" y="46481"/>
                </a:lnTo>
                <a:lnTo>
                  <a:pt x="275236" y="28396"/>
                </a:lnTo>
                <a:lnTo>
                  <a:pt x="265271" y="13620"/>
                </a:lnTo>
                <a:lnTo>
                  <a:pt x="250495" y="3655"/>
                </a:lnTo>
                <a:lnTo>
                  <a:pt x="232409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293236" y="5156163"/>
            <a:ext cx="160020" cy="8540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83400"/>
              </a:lnSpc>
              <a:spcBef>
                <a:spcPts val="315"/>
              </a:spcBef>
            </a:pPr>
            <a:r>
              <a:rPr sz="1050" spc="-50" dirty="0">
                <a:latin typeface="BIZ UDGothic"/>
                <a:cs typeface="BIZ UDGothic"/>
              </a:rPr>
              <a:t>四條畷保健所</a:t>
            </a:r>
            <a:endParaRPr sz="1050">
              <a:latin typeface="BIZ UDGothic"/>
              <a:cs typeface="BIZ UDGothic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05784" y="5115524"/>
            <a:ext cx="631190" cy="1083945"/>
          </a:xfrm>
          <a:custGeom>
            <a:avLst/>
            <a:gdLst/>
            <a:ahLst/>
            <a:cxnLst/>
            <a:rect l="l" t="t" r="r" b="b"/>
            <a:pathLst>
              <a:path w="631189" h="1083945">
                <a:moveTo>
                  <a:pt x="278892" y="51054"/>
                </a:moveTo>
                <a:lnTo>
                  <a:pt x="275234" y="32969"/>
                </a:lnTo>
                <a:lnTo>
                  <a:pt x="265264" y="18199"/>
                </a:lnTo>
                <a:lnTo>
                  <a:pt x="250494" y="8229"/>
                </a:lnTo>
                <a:lnTo>
                  <a:pt x="232410" y="4572"/>
                </a:lnTo>
                <a:lnTo>
                  <a:pt x="46482" y="4572"/>
                </a:lnTo>
                <a:lnTo>
                  <a:pt x="28384" y="8229"/>
                </a:lnTo>
                <a:lnTo>
                  <a:pt x="13614" y="18199"/>
                </a:lnTo>
                <a:lnTo>
                  <a:pt x="3644" y="32969"/>
                </a:lnTo>
                <a:lnTo>
                  <a:pt x="0" y="51054"/>
                </a:lnTo>
                <a:lnTo>
                  <a:pt x="0" y="913638"/>
                </a:lnTo>
                <a:lnTo>
                  <a:pt x="3644" y="931735"/>
                </a:lnTo>
                <a:lnTo>
                  <a:pt x="13614" y="946505"/>
                </a:lnTo>
                <a:lnTo>
                  <a:pt x="28384" y="956475"/>
                </a:lnTo>
                <a:lnTo>
                  <a:pt x="46482" y="960120"/>
                </a:lnTo>
                <a:lnTo>
                  <a:pt x="232410" y="960120"/>
                </a:lnTo>
                <a:lnTo>
                  <a:pt x="250494" y="956475"/>
                </a:lnTo>
                <a:lnTo>
                  <a:pt x="265264" y="946505"/>
                </a:lnTo>
                <a:lnTo>
                  <a:pt x="275234" y="931735"/>
                </a:lnTo>
                <a:lnTo>
                  <a:pt x="278892" y="913638"/>
                </a:lnTo>
                <a:lnTo>
                  <a:pt x="278892" y="51054"/>
                </a:lnTo>
                <a:close/>
              </a:path>
              <a:path w="631189" h="1083945">
                <a:moveTo>
                  <a:pt x="630936" y="46482"/>
                </a:moveTo>
                <a:lnTo>
                  <a:pt x="627278" y="28397"/>
                </a:lnTo>
                <a:lnTo>
                  <a:pt x="617308" y="13627"/>
                </a:lnTo>
                <a:lnTo>
                  <a:pt x="602538" y="3657"/>
                </a:lnTo>
                <a:lnTo>
                  <a:pt x="584454" y="0"/>
                </a:lnTo>
                <a:lnTo>
                  <a:pt x="398526" y="0"/>
                </a:lnTo>
                <a:lnTo>
                  <a:pt x="380428" y="3657"/>
                </a:lnTo>
                <a:lnTo>
                  <a:pt x="365658" y="13627"/>
                </a:lnTo>
                <a:lnTo>
                  <a:pt x="355688" y="28397"/>
                </a:lnTo>
                <a:lnTo>
                  <a:pt x="352044" y="46482"/>
                </a:lnTo>
                <a:lnTo>
                  <a:pt x="352044" y="1037082"/>
                </a:lnTo>
                <a:lnTo>
                  <a:pt x="355688" y="1055179"/>
                </a:lnTo>
                <a:lnTo>
                  <a:pt x="365658" y="1069949"/>
                </a:lnTo>
                <a:lnTo>
                  <a:pt x="380428" y="1079919"/>
                </a:lnTo>
                <a:lnTo>
                  <a:pt x="398526" y="1083564"/>
                </a:lnTo>
                <a:lnTo>
                  <a:pt x="584454" y="1083564"/>
                </a:lnTo>
                <a:lnTo>
                  <a:pt x="602538" y="1079919"/>
                </a:lnTo>
                <a:lnTo>
                  <a:pt x="617308" y="1069949"/>
                </a:lnTo>
                <a:lnTo>
                  <a:pt x="627278" y="1055179"/>
                </a:lnTo>
                <a:lnTo>
                  <a:pt x="630936" y="1037082"/>
                </a:lnTo>
                <a:lnTo>
                  <a:pt x="630936" y="46482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666236" y="5169626"/>
            <a:ext cx="511809" cy="101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1160"/>
              </a:lnSpc>
              <a:spcBef>
                <a:spcPts val="105"/>
              </a:spcBef>
              <a:tabLst>
                <a:tab pos="351155" algn="l"/>
              </a:tabLst>
            </a:pPr>
            <a:r>
              <a:rPr sz="1050" spc="-50" dirty="0">
                <a:latin typeface="BIZ UDGothic"/>
                <a:cs typeface="BIZ UDGothic"/>
              </a:rPr>
              <a:t>枚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寝</a:t>
            </a:r>
            <a:endParaRPr sz="1575" baseline="2645">
              <a:latin typeface="BIZ UDGothic"/>
              <a:cs typeface="BIZ UDGothic"/>
            </a:endParaRPr>
          </a:p>
          <a:p>
            <a:pPr marR="5080" algn="r">
              <a:lnSpc>
                <a:spcPts val="1050"/>
              </a:lnSpc>
              <a:tabLst>
                <a:tab pos="351155" algn="l"/>
              </a:tabLst>
            </a:pPr>
            <a:r>
              <a:rPr sz="1050" spc="-50" dirty="0">
                <a:latin typeface="BIZ UDGothic"/>
                <a:cs typeface="BIZ UDGothic"/>
              </a:rPr>
              <a:t>方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屋</a:t>
            </a:r>
            <a:endParaRPr sz="1575" baseline="2645">
              <a:latin typeface="BIZ UDGothic"/>
              <a:cs typeface="BIZ UDGothic"/>
            </a:endParaRPr>
          </a:p>
          <a:p>
            <a:pPr marR="5080" algn="r">
              <a:lnSpc>
                <a:spcPts val="1050"/>
              </a:lnSpc>
              <a:tabLst>
                <a:tab pos="351155" algn="l"/>
              </a:tabLst>
            </a:pPr>
            <a:r>
              <a:rPr sz="1050" spc="-50" dirty="0">
                <a:latin typeface="BIZ UDGothic"/>
                <a:cs typeface="BIZ UDGothic"/>
              </a:rPr>
              <a:t>市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川</a:t>
            </a:r>
            <a:endParaRPr sz="1575" baseline="2645">
              <a:latin typeface="BIZ UDGothic"/>
              <a:cs typeface="BIZ UDGothic"/>
            </a:endParaRPr>
          </a:p>
          <a:p>
            <a:pPr marR="5080" algn="r">
              <a:lnSpc>
                <a:spcPts val="1050"/>
              </a:lnSpc>
              <a:tabLst>
                <a:tab pos="351155" algn="l"/>
              </a:tabLst>
            </a:pPr>
            <a:r>
              <a:rPr sz="1050" spc="-50" dirty="0">
                <a:latin typeface="BIZ UDGothic"/>
                <a:cs typeface="BIZ UDGothic"/>
              </a:rPr>
              <a:t>保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市</a:t>
            </a:r>
            <a:endParaRPr sz="1575" baseline="2645">
              <a:latin typeface="BIZ UDGothic"/>
              <a:cs typeface="BIZ UDGothic"/>
            </a:endParaRPr>
          </a:p>
          <a:p>
            <a:pPr marR="5080" algn="r">
              <a:lnSpc>
                <a:spcPts val="1050"/>
              </a:lnSpc>
              <a:tabLst>
                <a:tab pos="351155" algn="l"/>
              </a:tabLst>
            </a:pPr>
            <a:r>
              <a:rPr sz="1050" spc="-50" dirty="0">
                <a:latin typeface="BIZ UDGothic"/>
                <a:cs typeface="BIZ UDGothic"/>
              </a:rPr>
              <a:t>健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保</a:t>
            </a:r>
            <a:endParaRPr sz="1575" baseline="2645">
              <a:latin typeface="BIZ UDGothic"/>
              <a:cs typeface="BIZ UDGothic"/>
            </a:endParaRPr>
          </a:p>
          <a:p>
            <a:pPr marL="363855" marR="5080" indent="-351790" algn="r">
              <a:lnSpc>
                <a:spcPct val="79000"/>
              </a:lnSpc>
              <a:spcBef>
                <a:spcPts val="160"/>
              </a:spcBef>
              <a:tabLst>
                <a:tab pos="363855" algn="l"/>
              </a:tabLst>
            </a:pPr>
            <a:r>
              <a:rPr sz="1050" spc="-50" dirty="0">
                <a:latin typeface="BIZ UDGothic"/>
                <a:cs typeface="BIZ UDGothic"/>
              </a:rPr>
              <a:t>所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健</a:t>
            </a:r>
            <a:r>
              <a:rPr sz="1050" spc="-50" dirty="0">
                <a:latin typeface="BIZ UDGothic"/>
                <a:cs typeface="BIZ UDGothic"/>
              </a:rPr>
              <a:t>所</a:t>
            </a:r>
            <a:endParaRPr sz="1050">
              <a:latin typeface="BIZ UDGothic"/>
              <a:cs typeface="BIZ UDGothic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460685" y="4976776"/>
            <a:ext cx="1219835" cy="1304925"/>
            <a:chOff x="4460684" y="3499040"/>
            <a:chExt cx="1219835" cy="1304925"/>
          </a:xfrm>
        </p:grpSpPr>
        <p:sp>
          <p:nvSpPr>
            <p:cNvPr id="44" name="object 44"/>
            <p:cNvSpPr/>
            <p:nvPr/>
          </p:nvSpPr>
          <p:spPr>
            <a:xfrm>
              <a:off x="4473701" y="3512058"/>
              <a:ext cx="1193800" cy="1278890"/>
            </a:xfrm>
            <a:custGeom>
              <a:avLst/>
              <a:gdLst/>
              <a:ahLst/>
              <a:cxnLst/>
              <a:rect l="l" t="t" r="r" b="b"/>
              <a:pathLst>
                <a:path w="1193800" h="1278889">
                  <a:moveTo>
                    <a:pt x="0" y="101346"/>
                  </a:moveTo>
                  <a:lnTo>
                    <a:pt x="7959" y="61882"/>
                  </a:lnTo>
                  <a:lnTo>
                    <a:pt x="29670" y="29670"/>
                  </a:lnTo>
                  <a:lnTo>
                    <a:pt x="61882" y="7959"/>
                  </a:lnTo>
                  <a:lnTo>
                    <a:pt x="101346" y="0"/>
                  </a:lnTo>
                  <a:lnTo>
                    <a:pt x="1091946" y="0"/>
                  </a:lnTo>
                  <a:lnTo>
                    <a:pt x="1131409" y="7959"/>
                  </a:lnTo>
                  <a:lnTo>
                    <a:pt x="1163621" y="29670"/>
                  </a:lnTo>
                  <a:lnTo>
                    <a:pt x="1185332" y="61882"/>
                  </a:lnTo>
                  <a:lnTo>
                    <a:pt x="1193292" y="101346"/>
                  </a:lnTo>
                  <a:lnTo>
                    <a:pt x="1193292" y="1177302"/>
                  </a:lnTo>
                  <a:lnTo>
                    <a:pt x="1185332" y="1216747"/>
                  </a:lnTo>
                  <a:lnTo>
                    <a:pt x="1163621" y="1248957"/>
                  </a:lnTo>
                  <a:lnTo>
                    <a:pt x="1131409" y="1270673"/>
                  </a:lnTo>
                  <a:lnTo>
                    <a:pt x="1091946" y="1278636"/>
                  </a:lnTo>
                  <a:lnTo>
                    <a:pt x="101346" y="1278636"/>
                  </a:lnTo>
                  <a:lnTo>
                    <a:pt x="61882" y="1270673"/>
                  </a:lnTo>
                  <a:lnTo>
                    <a:pt x="29670" y="1248957"/>
                  </a:lnTo>
                  <a:lnTo>
                    <a:pt x="7959" y="1216747"/>
                  </a:lnTo>
                  <a:lnTo>
                    <a:pt x="0" y="1177302"/>
                  </a:lnTo>
                  <a:lnTo>
                    <a:pt x="0" y="101346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61332" y="3617976"/>
              <a:ext cx="637540" cy="1125220"/>
            </a:xfrm>
            <a:custGeom>
              <a:avLst/>
              <a:gdLst/>
              <a:ahLst/>
              <a:cxnLst/>
              <a:rect l="l" t="t" r="r" b="b"/>
              <a:pathLst>
                <a:path w="637539" h="1125220">
                  <a:moveTo>
                    <a:pt x="277368" y="46228"/>
                  </a:moveTo>
                  <a:lnTo>
                    <a:pt x="273723" y="28244"/>
                  </a:lnTo>
                  <a:lnTo>
                    <a:pt x="263817" y="13550"/>
                  </a:lnTo>
                  <a:lnTo>
                    <a:pt x="249123" y="3644"/>
                  </a:lnTo>
                  <a:lnTo>
                    <a:pt x="231140" y="0"/>
                  </a:lnTo>
                  <a:lnTo>
                    <a:pt x="46228" y="0"/>
                  </a:lnTo>
                  <a:lnTo>
                    <a:pt x="28232" y="3644"/>
                  </a:lnTo>
                  <a:lnTo>
                    <a:pt x="13538" y="13550"/>
                  </a:lnTo>
                  <a:lnTo>
                    <a:pt x="3632" y="28244"/>
                  </a:lnTo>
                  <a:lnTo>
                    <a:pt x="0" y="46228"/>
                  </a:lnTo>
                  <a:lnTo>
                    <a:pt x="0" y="1078484"/>
                  </a:lnTo>
                  <a:lnTo>
                    <a:pt x="3632" y="1096479"/>
                  </a:lnTo>
                  <a:lnTo>
                    <a:pt x="13538" y="1111173"/>
                  </a:lnTo>
                  <a:lnTo>
                    <a:pt x="28232" y="1121079"/>
                  </a:lnTo>
                  <a:lnTo>
                    <a:pt x="46228" y="1124712"/>
                  </a:lnTo>
                  <a:lnTo>
                    <a:pt x="231140" y="1124712"/>
                  </a:lnTo>
                  <a:lnTo>
                    <a:pt x="249123" y="1121079"/>
                  </a:lnTo>
                  <a:lnTo>
                    <a:pt x="263817" y="1111173"/>
                  </a:lnTo>
                  <a:lnTo>
                    <a:pt x="273723" y="1096479"/>
                  </a:lnTo>
                  <a:lnTo>
                    <a:pt x="277368" y="1078484"/>
                  </a:lnTo>
                  <a:lnTo>
                    <a:pt x="277368" y="46228"/>
                  </a:lnTo>
                  <a:close/>
                </a:path>
                <a:path w="637539" h="1125220">
                  <a:moveTo>
                    <a:pt x="637032" y="61722"/>
                  </a:moveTo>
                  <a:lnTo>
                    <a:pt x="633374" y="43637"/>
                  </a:lnTo>
                  <a:lnTo>
                    <a:pt x="623404" y="28867"/>
                  </a:lnTo>
                  <a:lnTo>
                    <a:pt x="608634" y="18897"/>
                  </a:lnTo>
                  <a:lnTo>
                    <a:pt x="590550" y="15240"/>
                  </a:lnTo>
                  <a:lnTo>
                    <a:pt x="404622" y="15240"/>
                  </a:lnTo>
                  <a:lnTo>
                    <a:pt x="386524" y="18897"/>
                  </a:lnTo>
                  <a:lnTo>
                    <a:pt x="371754" y="28867"/>
                  </a:lnTo>
                  <a:lnTo>
                    <a:pt x="361784" y="43637"/>
                  </a:lnTo>
                  <a:lnTo>
                    <a:pt x="358140" y="61722"/>
                  </a:lnTo>
                  <a:lnTo>
                    <a:pt x="358140" y="924306"/>
                  </a:lnTo>
                  <a:lnTo>
                    <a:pt x="361784" y="942403"/>
                  </a:lnTo>
                  <a:lnTo>
                    <a:pt x="371754" y="957173"/>
                  </a:lnTo>
                  <a:lnTo>
                    <a:pt x="386524" y="967143"/>
                  </a:lnTo>
                  <a:lnTo>
                    <a:pt x="404622" y="970788"/>
                  </a:lnTo>
                  <a:lnTo>
                    <a:pt x="590550" y="970788"/>
                  </a:lnTo>
                  <a:lnTo>
                    <a:pt x="608634" y="967143"/>
                  </a:lnTo>
                  <a:lnTo>
                    <a:pt x="623404" y="957173"/>
                  </a:lnTo>
                  <a:lnTo>
                    <a:pt x="633374" y="942403"/>
                  </a:lnTo>
                  <a:lnTo>
                    <a:pt x="637032" y="924306"/>
                  </a:lnTo>
                  <a:lnTo>
                    <a:pt x="637032" y="61722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620895" y="5162259"/>
            <a:ext cx="519430" cy="1026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60"/>
              </a:lnSpc>
              <a:spcBef>
                <a:spcPts val="105"/>
              </a:spcBef>
              <a:tabLst>
                <a:tab pos="372110" algn="l"/>
              </a:tabLst>
            </a:pPr>
            <a:r>
              <a:rPr sz="1050" spc="-50" dirty="0">
                <a:latin typeface="BIZ UDGothic"/>
                <a:cs typeface="BIZ UDGothic"/>
              </a:rPr>
              <a:t>東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050" spc="-50" dirty="0">
                <a:latin typeface="BIZ UDGothic"/>
                <a:cs typeface="BIZ UDGothic"/>
              </a:rPr>
              <a:t>八</a:t>
            </a:r>
            <a:endParaRPr sz="1050">
              <a:latin typeface="BIZ UDGothic"/>
              <a:cs typeface="BIZ UDGothic"/>
            </a:endParaRPr>
          </a:p>
          <a:p>
            <a:pPr marL="12700">
              <a:lnSpc>
                <a:spcPts val="1050"/>
              </a:lnSpc>
              <a:tabLst>
                <a:tab pos="372110" algn="l"/>
              </a:tabLst>
            </a:pPr>
            <a:r>
              <a:rPr sz="1050" spc="-50" dirty="0">
                <a:latin typeface="BIZ UDGothic"/>
                <a:cs typeface="BIZ UDGothic"/>
              </a:rPr>
              <a:t>大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050" spc="-50" dirty="0">
                <a:latin typeface="BIZ UDGothic"/>
                <a:cs typeface="BIZ UDGothic"/>
              </a:rPr>
              <a:t>尾</a:t>
            </a:r>
            <a:endParaRPr sz="1050">
              <a:latin typeface="BIZ UDGothic"/>
              <a:cs typeface="BIZ UDGothic"/>
            </a:endParaRPr>
          </a:p>
          <a:p>
            <a:pPr marL="12700">
              <a:lnSpc>
                <a:spcPts val="1050"/>
              </a:lnSpc>
              <a:tabLst>
                <a:tab pos="372110" algn="l"/>
              </a:tabLst>
            </a:pPr>
            <a:r>
              <a:rPr sz="1050" spc="-50" dirty="0">
                <a:latin typeface="BIZ UDGothic"/>
                <a:cs typeface="BIZ UDGothic"/>
              </a:rPr>
              <a:t>阪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050" spc="-50" dirty="0">
                <a:latin typeface="BIZ UDGothic"/>
                <a:cs typeface="BIZ UDGothic"/>
              </a:rPr>
              <a:t>市</a:t>
            </a:r>
            <a:endParaRPr sz="1050">
              <a:latin typeface="BIZ UDGothic"/>
              <a:cs typeface="BIZ UDGothic"/>
            </a:endParaRPr>
          </a:p>
          <a:p>
            <a:pPr marL="12700">
              <a:lnSpc>
                <a:spcPts val="1050"/>
              </a:lnSpc>
              <a:tabLst>
                <a:tab pos="372110" algn="l"/>
              </a:tabLst>
            </a:pPr>
            <a:r>
              <a:rPr sz="1050" spc="-50" dirty="0">
                <a:latin typeface="BIZ UDGothic"/>
                <a:cs typeface="BIZ UDGothic"/>
              </a:rPr>
              <a:t>市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050" spc="-50" dirty="0">
                <a:latin typeface="BIZ UDGothic"/>
                <a:cs typeface="BIZ UDGothic"/>
              </a:rPr>
              <a:t>保</a:t>
            </a:r>
            <a:endParaRPr sz="1050">
              <a:latin typeface="BIZ UDGothic"/>
              <a:cs typeface="BIZ UDGothic"/>
            </a:endParaRPr>
          </a:p>
          <a:p>
            <a:pPr marL="12700">
              <a:lnSpc>
                <a:spcPts val="1050"/>
              </a:lnSpc>
              <a:tabLst>
                <a:tab pos="372110" algn="l"/>
              </a:tabLst>
            </a:pPr>
            <a:r>
              <a:rPr sz="1050" spc="-50" dirty="0">
                <a:latin typeface="BIZ UDGothic"/>
                <a:cs typeface="BIZ UDGothic"/>
              </a:rPr>
              <a:t>保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健</a:t>
            </a:r>
            <a:endParaRPr sz="1575" baseline="2645">
              <a:latin typeface="BIZ UDGothic"/>
              <a:cs typeface="BIZ UDGothic"/>
            </a:endParaRPr>
          </a:p>
          <a:p>
            <a:pPr marL="12700" marR="5080">
              <a:lnSpc>
                <a:spcPts val="1050"/>
              </a:lnSpc>
              <a:spcBef>
                <a:spcPts val="110"/>
              </a:spcBef>
              <a:tabLst>
                <a:tab pos="372110" algn="l"/>
              </a:tabLst>
            </a:pPr>
            <a:r>
              <a:rPr sz="1050" spc="-50" dirty="0">
                <a:latin typeface="BIZ UDGothic"/>
                <a:cs typeface="BIZ UDGothic"/>
              </a:rPr>
              <a:t>健</a:t>
            </a:r>
            <a:r>
              <a:rPr sz="1050" dirty="0">
                <a:latin typeface="BIZ UDGothic"/>
                <a:cs typeface="BIZ UDGothic"/>
              </a:rPr>
              <a:t>	</a:t>
            </a:r>
            <a:r>
              <a:rPr sz="1575" spc="-75" baseline="2645" dirty="0">
                <a:latin typeface="BIZ UDGothic"/>
                <a:cs typeface="BIZ UDGothic"/>
              </a:rPr>
              <a:t>所</a:t>
            </a:r>
            <a:r>
              <a:rPr sz="1050" spc="-50" dirty="0">
                <a:latin typeface="BIZ UDGothic"/>
                <a:cs typeface="BIZ UDGothic"/>
              </a:rPr>
              <a:t>所</a:t>
            </a:r>
            <a:endParaRPr sz="1050">
              <a:latin typeface="BIZ UDGothic"/>
              <a:cs typeface="BIZ UDGothic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04381" y="4755796"/>
            <a:ext cx="7955915" cy="1664335"/>
            <a:chOff x="504380" y="3278060"/>
            <a:chExt cx="7955915" cy="1664335"/>
          </a:xfrm>
        </p:grpSpPr>
        <p:sp>
          <p:nvSpPr>
            <p:cNvPr id="48" name="object 48"/>
            <p:cNvSpPr/>
            <p:nvPr/>
          </p:nvSpPr>
          <p:spPr>
            <a:xfrm>
              <a:off x="517398" y="3291077"/>
              <a:ext cx="7929880" cy="1638300"/>
            </a:xfrm>
            <a:custGeom>
              <a:avLst/>
              <a:gdLst/>
              <a:ahLst/>
              <a:cxnLst/>
              <a:rect l="l" t="t" r="r" b="b"/>
              <a:pathLst>
                <a:path w="7929880" h="1638300">
                  <a:moveTo>
                    <a:pt x="0" y="139065"/>
                  </a:moveTo>
                  <a:lnTo>
                    <a:pt x="7093" y="95097"/>
                  </a:lnTo>
                  <a:lnTo>
                    <a:pt x="26844" y="56921"/>
                  </a:lnTo>
                  <a:lnTo>
                    <a:pt x="56962" y="26822"/>
                  </a:lnTo>
                  <a:lnTo>
                    <a:pt x="95154" y="7086"/>
                  </a:lnTo>
                  <a:lnTo>
                    <a:pt x="139128" y="0"/>
                  </a:lnTo>
                  <a:lnTo>
                    <a:pt x="7790180" y="0"/>
                  </a:lnTo>
                  <a:lnTo>
                    <a:pt x="7834209" y="7086"/>
                  </a:lnTo>
                  <a:lnTo>
                    <a:pt x="7872423" y="26822"/>
                  </a:lnTo>
                  <a:lnTo>
                    <a:pt x="7902541" y="56921"/>
                  </a:lnTo>
                  <a:lnTo>
                    <a:pt x="7922284" y="95097"/>
                  </a:lnTo>
                  <a:lnTo>
                    <a:pt x="7929372" y="139065"/>
                  </a:lnTo>
                  <a:lnTo>
                    <a:pt x="7929372" y="1499171"/>
                  </a:lnTo>
                  <a:lnTo>
                    <a:pt x="7922284" y="1543145"/>
                  </a:lnTo>
                  <a:lnTo>
                    <a:pt x="7902541" y="1581337"/>
                  </a:lnTo>
                  <a:lnTo>
                    <a:pt x="7872423" y="1611455"/>
                  </a:lnTo>
                  <a:lnTo>
                    <a:pt x="7834209" y="1631206"/>
                  </a:lnTo>
                  <a:lnTo>
                    <a:pt x="7790180" y="1638300"/>
                  </a:lnTo>
                  <a:lnTo>
                    <a:pt x="139128" y="1638300"/>
                  </a:lnTo>
                  <a:lnTo>
                    <a:pt x="95154" y="1631206"/>
                  </a:lnTo>
                  <a:lnTo>
                    <a:pt x="56962" y="1611455"/>
                  </a:lnTo>
                  <a:lnTo>
                    <a:pt x="26844" y="1581337"/>
                  </a:lnTo>
                  <a:lnTo>
                    <a:pt x="7093" y="1543145"/>
                  </a:lnTo>
                  <a:lnTo>
                    <a:pt x="0" y="1499171"/>
                  </a:lnTo>
                  <a:lnTo>
                    <a:pt x="0" y="13906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86472" y="3636263"/>
              <a:ext cx="279400" cy="955675"/>
            </a:xfrm>
            <a:custGeom>
              <a:avLst/>
              <a:gdLst/>
              <a:ahLst/>
              <a:cxnLst/>
              <a:rect l="l" t="t" r="r" b="b"/>
              <a:pathLst>
                <a:path w="279400" h="955675">
                  <a:moveTo>
                    <a:pt x="232409" y="0"/>
                  </a:moveTo>
                  <a:lnTo>
                    <a:pt x="46481" y="0"/>
                  </a:lnTo>
                  <a:lnTo>
                    <a:pt x="28396" y="3655"/>
                  </a:lnTo>
                  <a:lnTo>
                    <a:pt x="13620" y="13620"/>
                  </a:lnTo>
                  <a:lnTo>
                    <a:pt x="3655" y="28396"/>
                  </a:lnTo>
                  <a:lnTo>
                    <a:pt x="0" y="46482"/>
                  </a:lnTo>
                  <a:lnTo>
                    <a:pt x="0" y="909066"/>
                  </a:lnTo>
                  <a:lnTo>
                    <a:pt x="3655" y="927156"/>
                  </a:lnTo>
                  <a:lnTo>
                    <a:pt x="13620" y="941932"/>
                  </a:lnTo>
                  <a:lnTo>
                    <a:pt x="28396" y="951894"/>
                  </a:lnTo>
                  <a:lnTo>
                    <a:pt x="46481" y="955548"/>
                  </a:lnTo>
                  <a:lnTo>
                    <a:pt x="232409" y="955548"/>
                  </a:lnTo>
                  <a:lnTo>
                    <a:pt x="250495" y="951894"/>
                  </a:lnTo>
                  <a:lnTo>
                    <a:pt x="265271" y="941932"/>
                  </a:lnTo>
                  <a:lnTo>
                    <a:pt x="275236" y="927156"/>
                  </a:lnTo>
                  <a:lnTo>
                    <a:pt x="278892" y="909066"/>
                  </a:lnTo>
                  <a:lnTo>
                    <a:pt x="278892" y="46482"/>
                  </a:lnTo>
                  <a:lnTo>
                    <a:pt x="275236" y="28396"/>
                  </a:lnTo>
                  <a:lnTo>
                    <a:pt x="265271" y="13620"/>
                  </a:lnTo>
                  <a:lnTo>
                    <a:pt x="250495" y="3655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647813" y="5163478"/>
            <a:ext cx="160020" cy="8547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83400"/>
              </a:lnSpc>
              <a:spcBef>
                <a:spcPts val="315"/>
              </a:spcBef>
            </a:pPr>
            <a:r>
              <a:rPr sz="1050" spc="-50" dirty="0">
                <a:latin typeface="BIZ UDGothic"/>
                <a:cs typeface="BIZ UDGothic"/>
              </a:rPr>
              <a:t>大阪市保健所</a:t>
            </a:r>
            <a:endParaRPr sz="1050">
              <a:latin typeface="BIZ UDGothic"/>
              <a:cs typeface="BIZ UDGothic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007095" y="5095712"/>
            <a:ext cx="279400" cy="954405"/>
          </a:xfrm>
          <a:custGeom>
            <a:avLst/>
            <a:gdLst/>
            <a:ahLst/>
            <a:cxnLst/>
            <a:rect l="l" t="t" r="r" b="b"/>
            <a:pathLst>
              <a:path w="279400" h="954404">
                <a:moveTo>
                  <a:pt x="232409" y="0"/>
                </a:moveTo>
                <a:lnTo>
                  <a:pt x="46481" y="0"/>
                </a:lnTo>
                <a:lnTo>
                  <a:pt x="28396" y="3655"/>
                </a:lnTo>
                <a:lnTo>
                  <a:pt x="13620" y="13620"/>
                </a:lnTo>
                <a:lnTo>
                  <a:pt x="3655" y="28396"/>
                </a:lnTo>
                <a:lnTo>
                  <a:pt x="0" y="46482"/>
                </a:lnTo>
                <a:lnTo>
                  <a:pt x="0" y="907542"/>
                </a:lnTo>
                <a:lnTo>
                  <a:pt x="3655" y="925632"/>
                </a:lnTo>
                <a:lnTo>
                  <a:pt x="13620" y="940408"/>
                </a:lnTo>
                <a:lnTo>
                  <a:pt x="28396" y="950370"/>
                </a:lnTo>
                <a:lnTo>
                  <a:pt x="46481" y="954024"/>
                </a:lnTo>
                <a:lnTo>
                  <a:pt x="232409" y="954024"/>
                </a:lnTo>
                <a:lnTo>
                  <a:pt x="250495" y="950370"/>
                </a:lnTo>
                <a:lnTo>
                  <a:pt x="265271" y="940408"/>
                </a:lnTo>
                <a:lnTo>
                  <a:pt x="275236" y="925632"/>
                </a:lnTo>
                <a:lnTo>
                  <a:pt x="278892" y="907542"/>
                </a:lnTo>
                <a:lnTo>
                  <a:pt x="278892" y="46482"/>
                </a:lnTo>
                <a:lnTo>
                  <a:pt x="275236" y="28396"/>
                </a:lnTo>
                <a:lnTo>
                  <a:pt x="265271" y="13620"/>
                </a:lnTo>
                <a:lnTo>
                  <a:pt x="250495" y="3655"/>
                </a:lnTo>
                <a:lnTo>
                  <a:pt x="232409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068564" y="5211090"/>
            <a:ext cx="160020" cy="7200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83400"/>
              </a:lnSpc>
              <a:spcBef>
                <a:spcPts val="315"/>
              </a:spcBef>
            </a:pPr>
            <a:r>
              <a:rPr sz="1050" spc="-50" dirty="0">
                <a:latin typeface="BIZ UDGothic"/>
                <a:cs typeface="BIZ UDGothic"/>
              </a:rPr>
              <a:t>堺市保健所</a:t>
            </a:r>
            <a:endParaRPr sz="1050">
              <a:latin typeface="BIZ UDGothic"/>
              <a:cs typeface="BIZ UD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127631" y="4770845"/>
            <a:ext cx="2787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10" dirty="0">
                <a:solidFill>
                  <a:srgbClr val="001F5F"/>
                </a:solidFill>
                <a:latin typeface="BIZ UDGothic"/>
                <a:cs typeface="BIZ UDGothic"/>
              </a:rPr>
              <a:t>三</a:t>
            </a:r>
            <a:r>
              <a:rPr sz="1000" b="1" spc="-50" dirty="0">
                <a:solidFill>
                  <a:srgbClr val="001F5F"/>
                </a:solidFill>
                <a:latin typeface="BIZ UDGothic"/>
                <a:cs typeface="BIZ UDGothic"/>
              </a:rPr>
              <a:t>島</a:t>
            </a:r>
            <a:endParaRPr sz="1000">
              <a:latin typeface="BIZ UDGothic"/>
              <a:cs typeface="BIZ UD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2413" y="4428326"/>
            <a:ext cx="1444625" cy="5181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Meiryo"/>
                <a:cs typeface="Meiryo"/>
              </a:rPr>
              <a:t>③連絡会の開</a:t>
            </a:r>
            <a:r>
              <a:rPr sz="1600" b="1" spc="-50" dirty="0">
                <a:solidFill>
                  <a:srgbClr val="FF0000"/>
                </a:solidFill>
                <a:latin typeface="Meiryo"/>
                <a:cs typeface="Meiryo"/>
              </a:rPr>
              <a:t>催</a:t>
            </a:r>
            <a:endParaRPr sz="1600">
              <a:latin typeface="Meiryo"/>
              <a:cs typeface="Meiryo"/>
            </a:endParaRPr>
          </a:p>
          <a:p>
            <a:pPr marR="120650" algn="ctr">
              <a:spcBef>
                <a:spcPts val="760"/>
              </a:spcBef>
            </a:pPr>
            <a:r>
              <a:rPr sz="1000" b="1" spc="-10" dirty="0">
                <a:solidFill>
                  <a:srgbClr val="001F5F"/>
                </a:solidFill>
                <a:latin typeface="BIZ UDGothic"/>
                <a:cs typeface="BIZ UDGothic"/>
              </a:rPr>
              <a:t>豊</a:t>
            </a:r>
            <a:r>
              <a:rPr sz="1000" b="1" spc="-50" dirty="0">
                <a:solidFill>
                  <a:srgbClr val="001F5F"/>
                </a:solidFill>
                <a:latin typeface="BIZ UDGothic"/>
                <a:cs typeface="BIZ UDGothic"/>
              </a:rPr>
              <a:t>能</a:t>
            </a:r>
            <a:endParaRPr sz="1000">
              <a:latin typeface="BIZ UDGothic"/>
              <a:cs typeface="BIZ UD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015609" y="4174452"/>
            <a:ext cx="1038860" cy="770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265" marR="5080" indent="-203200">
              <a:spcBef>
                <a:spcPts val="95"/>
              </a:spcBef>
            </a:pPr>
            <a:r>
              <a:rPr sz="1600" b="1" spc="-25" dirty="0">
                <a:solidFill>
                  <a:srgbClr val="FF0000"/>
                </a:solidFill>
                <a:latin typeface="Meiryo"/>
                <a:cs typeface="Meiryo"/>
              </a:rPr>
              <a:t>②フィー</a:t>
            </a:r>
            <a:r>
              <a:rPr sz="1600" b="1" spc="-50" dirty="0">
                <a:solidFill>
                  <a:srgbClr val="FF0000"/>
                </a:solidFill>
                <a:latin typeface="Meiryo"/>
                <a:cs typeface="Meiryo"/>
              </a:rPr>
              <a:t>ド</a:t>
            </a:r>
            <a:r>
              <a:rPr sz="1600" b="1" spc="-25" dirty="0">
                <a:solidFill>
                  <a:srgbClr val="FF0000"/>
                </a:solidFill>
                <a:latin typeface="Meiryo"/>
                <a:cs typeface="Meiryo"/>
              </a:rPr>
              <a:t>バッ</a:t>
            </a:r>
            <a:r>
              <a:rPr sz="1600" b="1" spc="-50" dirty="0">
                <a:solidFill>
                  <a:srgbClr val="FF0000"/>
                </a:solidFill>
                <a:latin typeface="Meiryo"/>
                <a:cs typeface="Meiryo"/>
              </a:rPr>
              <a:t>ク</a:t>
            </a:r>
            <a:endParaRPr sz="1600">
              <a:latin typeface="Meiryo"/>
              <a:cs typeface="Meiryo"/>
            </a:endParaRPr>
          </a:p>
          <a:p>
            <a:pPr marL="648335">
              <a:spcBef>
                <a:spcPts val="830"/>
              </a:spcBef>
            </a:pPr>
            <a:r>
              <a:rPr sz="1000" b="1" spc="-10" dirty="0">
                <a:solidFill>
                  <a:srgbClr val="001F5F"/>
                </a:solidFill>
                <a:latin typeface="BIZ UDGothic"/>
                <a:cs typeface="BIZ UDGothic"/>
              </a:rPr>
              <a:t>泉</a:t>
            </a:r>
            <a:r>
              <a:rPr sz="1000" b="1" spc="-50" dirty="0">
                <a:solidFill>
                  <a:srgbClr val="001F5F"/>
                </a:solidFill>
                <a:latin typeface="BIZ UDGothic"/>
                <a:cs typeface="BIZ UDGothic"/>
              </a:rPr>
              <a:t>州</a:t>
            </a:r>
            <a:endParaRPr sz="1000">
              <a:latin typeface="BIZ UDGothic"/>
              <a:cs typeface="BIZ UD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85542" y="3296569"/>
            <a:ext cx="3270250" cy="1656714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8100">
              <a:spcBef>
                <a:spcPts val="595"/>
              </a:spcBef>
            </a:pPr>
            <a:r>
              <a:rPr sz="1600" b="1" spc="-25" dirty="0">
                <a:solidFill>
                  <a:srgbClr val="FF0000"/>
                </a:solidFill>
                <a:latin typeface="Meiryo"/>
                <a:cs typeface="Meiryo"/>
              </a:rPr>
              <a:t>①課題の整</a:t>
            </a:r>
            <a:r>
              <a:rPr sz="1600" b="1" spc="-50" dirty="0">
                <a:solidFill>
                  <a:srgbClr val="FF0000"/>
                </a:solidFill>
                <a:latin typeface="Meiryo"/>
                <a:cs typeface="Meiryo"/>
              </a:rPr>
              <a:t>理</a:t>
            </a:r>
            <a:endParaRPr sz="1600" dirty="0">
              <a:latin typeface="Meiryo"/>
              <a:cs typeface="Meiryo"/>
            </a:endParaRPr>
          </a:p>
          <a:p>
            <a:pPr marL="201295">
              <a:spcBef>
                <a:spcPts val="340"/>
              </a:spcBef>
            </a:pPr>
            <a:r>
              <a:rPr sz="1050" spc="-20" dirty="0">
                <a:latin typeface="Meiryo UI"/>
                <a:cs typeface="Meiryo UI"/>
              </a:rPr>
              <a:t>【地域・職域連携推進ガイドラインより】</a:t>
            </a:r>
            <a:endParaRPr sz="1050" dirty="0">
              <a:latin typeface="Meiryo UI"/>
              <a:cs typeface="Meiryo UI"/>
            </a:endParaRPr>
          </a:p>
          <a:p>
            <a:pPr marL="289560" marR="30480" indent="-88900"/>
            <a:r>
              <a:rPr sz="1050" spc="-15" dirty="0">
                <a:latin typeface="Meiryo UI"/>
                <a:cs typeface="Meiryo UI"/>
              </a:rPr>
              <a:t>・二次医療圏協議会の活動状況（</a:t>
            </a:r>
            <a:r>
              <a:rPr sz="1050" spc="-20" dirty="0">
                <a:latin typeface="Meiryo UI"/>
                <a:cs typeface="Meiryo UI"/>
              </a:rPr>
              <a:t>健康課題や実施した</a:t>
            </a:r>
            <a:r>
              <a:rPr sz="1050" spc="-5" dirty="0">
                <a:latin typeface="Meiryo UI"/>
                <a:cs typeface="Meiryo UI"/>
              </a:rPr>
              <a:t>連携事業、評価等</a:t>
            </a:r>
            <a:r>
              <a:rPr sz="1050" dirty="0">
                <a:latin typeface="Meiryo UI"/>
                <a:cs typeface="Meiryo UI"/>
              </a:rPr>
              <a:t>）</a:t>
            </a:r>
            <a:r>
              <a:rPr sz="1050" spc="-20" dirty="0">
                <a:latin typeface="Meiryo UI"/>
                <a:cs typeface="Meiryo UI"/>
              </a:rPr>
              <a:t>の把握</a:t>
            </a:r>
            <a:endParaRPr sz="1050" dirty="0">
              <a:latin typeface="Meiryo UI"/>
              <a:cs typeface="Meiryo UI"/>
            </a:endParaRPr>
          </a:p>
          <a:p>
            <a:pPr marL="201295"/>
            <a:r>
              <a:rPr sz="1050" spc="-25" dirty="0">
                <a:latin typeface="Meiryo UI"/>
                <a:cs typeface="Meiryo UI"/>
              </a:rPr>
              <a:t>・二次医療圏において抽出された課題の整理</a:t>
            </a:r>
            <a:endParaRPr sz="1050" dirty="0">
              <a:latin typeface="Meiryo UI"/>
              <a:cs typeface="Meiryo UI"/>
            </a:endParaRPr>
          </a:p>
          <a:p>
            <a:pPr marL="201295"/>
            <a:r>
              <a:rPr sz="1050" spc="-15" dirty="0">
                <a:latin typeface="Meiryo UI"/>
                <a:cs typeface="Meiryo UI"/>
              </a:rPr>
              <a:t>・他の協議会の取組事例等の共有</a:t>
            </a:r>
            <a:endParaRPr sz="1050" dirty="0">
              <a:latin typeface="Meiryo UI"/>
              <a:cs typeface="Meiryo UI"/>
            </a:endParaRPr>
          </a:p>
          <a:p>
            <a:pPr marL="647700">
              <a:spcBef>
                <a:spcPts val="750"/>
              </a:spcBef>
              <a:tabLst>
                <a:tab pos="1448435" algn="l"/>
              </a:tabLst>
            </a:pPr>
            <a:r>
              <a:rPr sz="1050" b="1" dirty="0">
                <a:latin typeface="BIZ UDGothic"/>
                <a:cs typeface="BIZ UDGothic"/>
              </a:rPr>
              <a:t>保</a:t>
            </a:r>
            <a:r>
              <a:rPr sz="1050" b="1" spc="-15" dirty="0">
                <a:latin typeface="BIZ UDGothic"/>
                <a:cs typeface="BIZ UDGothic"/>
              </a:rPr>
              <a:t>健</a:t>
            </a:r>
            <a:r>
              <a:rPr sz="1050" b="1" dirty="0">
                <a:latin typeface="BIZ UDGothic"/>
                <a:cs typeface="BIZ UDGothic"/>
              </a:rPr>
              <a:t>所</a:t>
            </a:r>
            <a:r>
              <a:rPr sz="1050" b="1" spc="-15" dirty="0">
                <a:latin typeface="BIZ UDGothic"/>
                <a:cs typeface="BIZ UDGothic"/>
              </a:rPr>
              <a:t>圏</a:t>
            </a:r>
            <a:r>
              <a:rPr sz="1050" b="1" spc="-50" dirty="0">
                <a:latin typeface="BIZ UDGothic"/>
                <a:cs typeface="BIZ UDGothic"/>
              </a:rPr>
              <a:t>域</a:t>
            </a:r>
            <a:r>
              <a:rPr sz="1050" b="1" dirty="0">
                <a:latin typeface="BIZ UDGothic"/>
                <a:cs typeface="BIZ UDGothic"/>
              </a:rPr>
              <a:t>	地</a:t>
            </a:r>
            <a:r>
              <a:rPr sz="1050" b="1" spc="-15" dirty="0">
                <a:latin typeface="BIZ UDGothic"/>
                <a:cs typeface="BIZ UDGothic"/>
              </a:rPr>
              <a:t>域</a:t>
            </a:r>
            <a:r>
              <a:rPr sz="1050" b="1" dirty="0">
                <a:latin typeface="BIZ UDGothic"/>
                <a:cs typeface="BIZ UDGothic"/>
              </a:rPr>
              <a:t>職</a:t>
            </a:r>
            <a:r>
              <a:rPr sz="1050" b="1" spc="-15" dirty="0">
                <a:latin typeface="BIZ UDGothic"/>
                <a:cs typeface="BIZ UDGothic"/>
              </a:rPr>
              <a:t>域連</a:t>
            </a:r>
            <a:r>
              <a:rPr sz="1050" b="1" dirty="0">
                <a:latin typeface="BIZ UDGothic"/>
                <a:cs typeface="BIZ UDGothic"/>
              </a:rPr>
              <a:t>携</a:t>
            </a:r>
            <a:r>
              <a:rPr sz="1050" b="1" spc="-15" dirty="0">
                <a:latin typeface="BIZ UDGothic"/>
                <a:cs typeface="BIZ UDGothic"/>
              </a:rPr>
              <a:t>推</a:t>
            </a:r>
            <a:r>
              <a:rPr sz="1050" b="1" dirty="0">
                <a:latin typeface="BIZ UDGothic"/>
                <a:cs typeface="BIZ UDGothic"/>
              </a:rPr>
              <a:t>進</a:t>
            </a:r>
            <a:r>
              <a:rPr sz="1050" b="1" spc="-15" dirty="0">
                <a:latin typeface="BIZ UDGothic"/>
                <a:cs typeface="BIZ UDGothic"/>
              </a:rPr>
              <a:t>協</a:t>
            </a:r>
            <a:r>
              <a:rPr sz="1050" b="1" dirty="0">
                <a:latin typeface="BIZ UDGothic"/>
                <a:cs typeface="BIZ UDGothic"/>
              </a:rPr>
              <a:t>議</a:t>
            </a:r>
            <a:r>
              <a:rPr sz="1050" b="1" spc="-50" dirty="0">
                <a:latin typeface="BIZ UDGothic"/>
                <a:cs typeface="BIZ UDGothic"/>
              </a:rPr>
              <a:t>会</a:t>
            </a:r>
            <a:endParaRPr sz="1050" dirty="0">
              <a:latin typeface="BIZ UDGothic"/>
              <a:cs typeface="BIZ UDGothic"/>
            </a:endParaRPr>
          </a:p>
          <a:p>
            <a:pPr marL="710565">
              <a:spcBef>
                <a:spcPts val="575"/>
              </a:spcBef>
              <a:tabLst>
                <a:tab pos="1998345" algn="l"/>
                <a:tab pos="2790190" algn="l"/>
              </a:tabLst>
            </a:pPr>
            <a:r>
              <a:rPr sz="1500" b="1" spc="-15" baseline="2777" dirty="0">
                <a:solidFill>
                  <a:srgbClr val="001F5F"/>
                </a:solidFill>
                <a:latin typeface="BIZ UDGothic"/>
                <a:cs typeface="BIZ UDGothic"/>
              </a:rPr>
              <a:t>北河</a:t>
            </a:r>
            <a:r>
              <a:rPr sz="1500" b="1" spc="-75" baseline="2777" dirty="0">
                <a:solidFill>
                  <a:srgbClr val="001F5F"/>
                </a:solidFill>
                <a:latin typeface="BIZ UDGothic"/>
                <a:cs typeface="BIZ UDGothic"/>
              </a:rPr>
              <a:t>内</a:t>
            </a:r>
            <a:r>
              <a:rPr sz="1500" b="1" baseline="2777" dirty="0">
                <a:solidFill>
                  <a:srgbClr val="001F5F"/>
                </a:solidFill>
                <a:latin typeface="BIZ UDGothic"/>
                <a:cs typeface="BIZ UDGothic"/>
              </a:rPr>
              <a:t>	</a:t>
            </a:r>
            <a:r>
              <a:rPr sz="1000" b="1" spc="-10" dirty="0">
                <a:solidFill>
                  <a:srgbClr val="001F5F"/>
                </a:solidFill>
                <a:latin typeface="BIZ UDGothic"/>
                <a:cs typeface="BIZ UDGothic"/>
              </a:rPr>
              <a:t>中河</a:t>
            </a:r>
            <a:r>
              <a:rPr sz="1000" b="1" spc="-50" dirty="0">
                <a:solidFill>
                  <a:srgbClr val="001F5F"/>
                </a:solidFill>
                <a:latin typeface="BIZ UDGothic"/>
                <a:cs typeface="BIZ UDGothic"/>
              </a:rPr>
              <a:t>内</a:t>
            </a:r>
            <a:r>
              <a:rPr sz="1000" b="1" dirty="0">
                <a:solidFill>
                  <a:srgbClr val="001F5F"/>
                </a:solidFill>
                <a:latin typeface="BIZ UDGothic"/>
                <a:cs typeface="BIZ UDGothic"/>
              </a:rPr>
              <a:t>	</a:t>
            </a:r>
            <a:r>
              <a:rPr sz="1500" b="1" spc="-15" baseline="5555" dirty="0">
                <a:solidFill>
                  <a:srgbClr val="001F5F"/>
                </a:solidFill>
                <a:latin typeface="BIZ UDGothic"/>
                <a:cs typeface="BIZ UDGothic"/>
              </a:rPr>
              <a:t>南河</a:t>
            </a:r>
            <a:r>
              <a:rPr sz="1500" b="1" spc="-75" baseline="5555" dirty="0">
                <a:solidFill>
                  <a:srgbClr val="001F5F"/>
                </a:solidFill>
                <a:latin typeface="BIZ UDGothic"/>
                <a:cs typeface="BIZ UDGothic"/>
              </a:rPr>
              <a:t>内</a:t>
            </a:r>
            <a:endParaRPr sz="1500" baseline="5555" dirty="0">
              <a:latin typeface="BIZ UDGothic"/>
              <a:cs typeface="BIZ UD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82879" y="2075144"/>
            <a:ext cx="8709660" cy="785471"/>
          </a:xfrm>
          <a:prstGeom prst="rect">
            <a:avLst/>
          </a:prstGeom>
          <a:ln w="12192">
            <a:solidFill>
              <a:srgbClr val="4F81BC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0805">
              <a:spcBef>
                <a:spcPts val="365"/>
              </a:spcBef>
            </a:pPr>
            <a:r>
              <a:rPr sz="1200" b="1" spc="-15" dirty="0">
                <a:latin typeface="Meiryo UI"/>
                <a:cs typeface="Meiryo UI"/>
              </a:rPr>
              <a:t>【対応案】</a:t>
            </a:r>
            <a:endParaRPr sz="1200" dirty="0">
              <a:latin typeface="Meiryo UI"/>
              <a:cs typeface="Meiryo UI"/>
            </a:endParaRPr>
          </a:p>
          <a:p>
            <a:pPr marL="90805"/>
            <a:r>
              <a:rPr sz="1200" spc="-20" dirty="0">
                <a:latin typeface="Meiryo UI"/>
                <a:cs typeface="Meiryo UI"/>
              </a:rPr>
              <a:t>①本協議会において、圏域単位の活動状況の把握や課題の整理等</a:t>
            </a:r>
            <a:endParaRPr sz="1200" dirty="0">
              <a:latin typeface="Meiryo UI"/>
              <a:cs typeface="Meiryo UI"/>
            </a:endParaRPr>
          </a:p>
          <a:p>
            <a:pPr marL="90805">
              <a:spcBef>
                <a:spcPts val="5"/>
              </a:spcBef>
            </a:pPr>
            <a:r>
              <a:rPr sz="1200" spc="-15" dirty="0">
                <a:latin typeface="Meiryo UI"/>
                <a:cs typeface="Meiryo UI"/>
              </a:rPr>
              <a:t>②保健所圏域の地域・職域連携推進協議会の取組について、フィードバック</a:t>
            </a:r>
            <a:endParaRPr sz="1200" dirty="0">
              <a:latin typeface="Meiryo UI"/>
              <a:cs typeface="Meiryo UI"/>
            </a:endParaRPr>
          </a:p>
          <a:p>
            <a:pPr marL="90805"/>
            <a:r>
              <a:rPr sz="1200" spc="-15" dirty="0">
                <a:latin typeface="Meiryo UI"/>
                <a:cs typeface="Meiryo UI"/>
              </a:rPr>
              <a:t>③保健所圏域の地域・職域連携推進事業の活性化に向け、政令・中核市を含めた連絡会の開催</a:t>
            </a:r>
            <a:endParaRPr sz="1200" dirty="0">
              <a:latin typeface="Meiryo UI"/>
              <a:cs typeface="Meiryo UI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2F76765-3170-4257-A8FF-BC7084B82A01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６　地域・職域連携推進の効果的な展開に向けて</a:t>
            </a:r>
          </a:p>
        </p:txBody>
      </p:sp>
      <p:sp>
        <p:nvSpPr>
          <p:cNvPr id="63" name="object 7">
            <a:extLst>
              <a:ext uri="{FF2B5EF4-FFF2-40B4-BE49-F238E27FC236}">
                <a16:creationId xmlns:a16="http://schemas.microsoft.com/office/drawing/2014/main" id="{924A99AB-9706-44DD-9B32-40A720A143BA}"/>
              </a:ext>
            </a:extLst>
          </p:cNvPr>
          <p:cNvSpPr txBox="1"/>
          <p:nvPr/>
        </p:nvSpPr>
        <p:spPr>
          <a:xfrm>
            <a:off x="8539352" y="964020"/>
            <a:ext cx="416688" cy="332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BIZ UDPGothic"/>
                <a:cs typeface="BIZ UDPGothic"/>
              </a:rPr>
              <a:t>資料</a:t>
            </a:r>
            <a:r>
              <a:rPr sz="1000" spc="-50" dirty="0">
                <a:latin typeface="BIZ UDPGothic"/>
                <a:cs typeface="BIZ UDPGothic"/>
              </a:rPr>
              <a:t>４</a:t>
            </a:r>
            <a:endParaRPr lang="en-US" sz="1000" spc="-50" dirty="0">
              <a:latin typeface="BIZ UDPGothic"/>
              <a:cs typeface="BIZ UDPGothic"/>
            </a:endParaRPr>
          </a:p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lang="ja-JP" altLang="en-US" sz="1000" spc="-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Gothic"/>
              </a:rPr>
              <a:t>より</a:t>
            </a:r>
            <a:endParaRPr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BIZ UDPGothic"/>
            </a:endParaRPr>
          </a:p>
        </p:txBody>
      </p:sp>
      <p:sp>
        <p:nvSpPr>
          <p:cNvPr id="64" name="object 8">
            <a:extLst>
              <a:ext uri="{FF2B5EF4-FFF2-40B4-BE49-F238E27FC236}">
                <a16:creationId xmlns:a16="http://schemas.microsoft.com/office/drawing/2014/main" id="{634F974D-1722-45BA-9394-C3188CFB869F}"/>
              </a:ext>
            </a:extLst>
          </p:cNvPr>
          <p:cNvSpPr txBox="1"/>
          <p:nvPr/>
        </p:nvSpPr>
        <p:spPr>
          <a:xfrm>
            <a:off x="6641145" y="884734"/>
            <a:ext cx="1931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834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BIZ UDPGothic"/>
                <a:cs typeface="BIZ UDPGothic"/>
              </a:rPr>
              <a:t>令和５年３</a:t>
            </a:r>
            <a:r>
              <a:rPr sz="1000" spc="-15" dirty="0">
                <a:latin typeface="BIZ UDPGothic"/>
                <a:cs typeface="BIZ UDPGothic"/>
              </a:rPr>
              <a:t>月</a:t>
            </a:r>
            <a:r>
              <a:rPr sz="1000" spc="-20" dirty="0">
                <a:latin typeface="BIZ UDPGothic"/>
                <a:cs typeface="BIZ UDPGothic"/>
              </a:rPr>
              <a:t>22</a:t>
            </a:r>
            <a:r>
              <a:rPr sz="1000" spc="-50" dirty="0">
                <a:latin typeface="BIZ UDPGothic"/>
                <a:cs typeface="BIZ UDPGothic"/>
              </a:rPr>
              <a:t>日</a:t>
            </a:r>
            <a:endParaRPr sz="1000" dirty="0">
              <a:latin typeface="BIZ UDPGothic"/>
              <a:cs typeface="BIZ UDPGothic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190143A0-39FF-4E9C-90F2-28A09C5B29B7}"/>
              </a:ext>
            </a:extLst>
          </p:cNvPr>
          <p:cNvSpPr txBox="1"/>
          <p:nvPr/>
        </p:nvSpPr>
        <p:spPr>
          <a:xfrm>
            <a:off x="6682295" y="1061725"/>
            <a:ext cx="19310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BIZ UDPGothic"/>
                <a:cs typeface="BIZ UDPGothic"/>
              </a:rPr>
              <a:t>令和</a:t>
            </a:r>
            <a:r>
              <a:rPr sz="1000" spc="-20" dirty="0">
                <a:latin typeface="BIZ UDPGothic"/>
                <a:cs typeface="BIZ UDPGothic"/>
              </a:rPr>
              <a:t>4</a:t>
            </a:r>
            <a:r>
              <a:rPr sz="1000" spc="-10" dirty="0">
                <a:latin typeface="BIZ UDPGothic"/>
                <a:cs typeface="BIZ UDPGothic"/>
              </a:rPr>
              <a:t>年度第</a:t>
            </a:r>
            <a:r>
              <a:rPr sz="1000" spc="-35" dirty="0">
                <a:latin typeface="BIZ UDPGothic"/>
                <a:cs typeface="BIZ UDPGothic"/>
              </a:rPr>
              <a:t>１回</a:t>
            </a:r>
            <a:endParaRPr sz="1000" dirty="0">
              <a:latin typeface="BIZ UDPGothic"/>
              <a:cs typeface="BIZ UDPGothic"/>
            </a:endParaRPr>
          </a:p>
          <a:p>
            <a:pPr marL="66040">
              <a:lnSpc>
                <a:spcPct val="100000"/>
              </a:lnSpc>
            </a:pPr>
            <a:r>
              <a:rPr sz="1000" spc="-10" dirty="0">
                <a:latin typeface="BIZ UDPGothic"/>
                <a:cs typeface="BIZ UDPGothic"/>
              </a:rPr>
              <a:t>大阪府地域職域連携推進協議</a:t>
            </a:r>
            <a:r>
              <a:rPr sz="1000" spc="-50" dirty="0">
                <a:latin typeface="BIZ UDPGothic"/>
                <a:cs typeface="BIZ UDPGothic"/>
              </a:rPr>
              <a:t>会</a:t>
            </a:r>
            <a:endParaRPr sz="1000" dirty="0">
              <a:latin typeface="BIZ UDPGothic"/>
              <a:cs typeface="BIZ UDPGothic"/>
            </a:endParaRPr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ABC7D0E3-9084-46AE-A2B9-EF7F536EA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99" y="879166"/>
            <a:ext cx="2377463" cy="515394"/>
          </a:xfrm>
          <a:prstGeom prst="rect">
            <a:avLst/>
          </a:prstGeom>
        </p:spPr>
      </p:pic>
      <p:sp>
        <p:nvSpPr>
          <p:cNvPr id="66" name="スライド番号プレースホルダー 1">
            <a:extLst>
              <a:ext uri="{FF2B5EF4-FFF2-40B4-BE49-F238E27FC236}">
                <a16:creationId xmlns:a16="http://schemas.microsoft.com/office/drawing/2014/main" id="{204103A3-BDC8-4275-A1AE-DE9DEC1A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15206"/>
            <a:ext cx="2057400" cy="365125"/>
          </a:xfrm>
        </p:spPr>
        <p:txBody>
          <a:bodyPr/>
          <a:lstStyle/>
          <a:p>
            <a:fld id="{B7EE93B4-AC68-4D33-B498-BA8F951060AC}" type="slidenum">
              <a:rPr kumimoji="1" lang="ja-JP" altLang="en-US" smtClean="0">
                <a:solidFill>
                  <a:schemeClr val="tx1"/>
                </a:solidFill>
              </a:rPr>
              <a:t>7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2650990" y="3115842"/>
            <a:ext cx="5086092" cy="2431289"/>
          </a:xfrm>
          <a:prstGeom prst="roundRect">
            <a:avLst>
              <a:gd name="adj" fmla="val 1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8" name="表 27"/>
          <p:cNvGraphicFramePr>
            <a:graphicFrameLocks noGrp="1"/>
          </p:cNvGraphicFramePr>
          <p:nvPr/>
        </p:nvGraphicFramePr>
        <p:xfrm>
          <a:off x="99740" y="1025734"/>
          <a:ext cx="8795270" cy="5667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237">
                  <a:extLst>
                    <a:ext uri="{9D8B030D-6E8A-4147-A177-3AD203B41FA5}">
                      <a16:colId xmlns:a16="http://schemas.microsoft.com/office/drawing/2014/main" val="2539248084"/>
                    </a:ext>
                  </a:extLst>
                </a:gridCol>
                <a:gridCol w="415073">
                  <a:extLst>
                    <a:ext uri="{9D8B030D-6E8A-4147-A177-3AD203B41FA5}">
                      <a16:colId xmlns:a16="http://schemas.microsoft.com/office/drawing/2014/main" val="2428816479"/>
                    </a:ext>
                  </a:extLst>
                </a:gridCol>
                <a:gridCol w="578520">
                  <a:extLst>
                    <a:ext uri="{9D8B030D-6E8A-4147-A177-3AD203B41FA5}">
                      <a16:colId xmlns:a16="http://schemas.microsoft.com/office/drawing/2014/main" val="2098948495"/>
                    </a:ext>
                  </a:extLst>
                </a:gridCol>
                <a:gridCol w="685040">
                  <a:extLst>
                    <a:ext uri="{9D8B030D-6E8A-4147-A177-3AD203B41FA5}">
                      <a16:colId xmlns:a16="http://schemas.microsoft.com/office/drawing/2014/main" val="3177097308"/>
                    </a:ext>
                  </a:extLst>
                </a:gridCol>
                <a:gridCol w="685040">
                  <a:extLst>
                    <a:ext uri="{9D8B030D-6E8A-4147-A177-3AD203B41FA5}">
                      <a16:colId xmlns:a16="http://schemas.microsoft.com/office/drawing/2014/main" val="1143463452"/>
                    </a:ext>
                  </a:extLst>
                </a:gridCol>
                <a:gridCol w="685040">
                  <a:extLst>
                    <a:ext uri="{9D8B030D-6E8A-4147-A177-3AD203B41FA5}">
                      <a16:colId xmlns:a16="http://schemas.microsoft.com/office/drawing/2014/main" val="1369010496"/>
                    </a:ext>
                  </a:extLst>
                </a:gridCol>
                <a:gridCol w="685040">
                  <a:extLst>
                    <a:ext uri="{9D8B030D-6E8A-4147-A177-3AD203B41FA5}">
                      <a16:colId xmlns:a16="http://schemas.microsoft.com/office/drawing/2014/main" val="706876695"/>
                    </a:ext>
                  </a:extLst>
                </a:gridCol>
                <a:gridCol w="685040">
                  <a:extLst>
                    <a:ext uri="{9D8B030D-6E8A-4147-A177-3AD203B41FA5}">
                      <a16:colId xmlns:a16="http://schemas.microsoft.com/office/drawing/2014/main" val="1567323924"/>
                    </a:ext>
                  </a:extLst>
                </a:gridCol>
                <a:gridCol w="685040">
                  <a:extLst>
                    <a:ext uri="{9D8B030D-6E8A-4147-A177-3AD203B41FA5}">
                      <a16:colId xmlns:a16="http://schemas.microsoft.com/office/drawing/2014/main" val="1515309079"/>
                    </a:ext>
                  </a:extLst>
                </a:gridCol>
                <a:gridCol w="685040">
                  <a:extLst>
                    <a:ext uri="{9D8B030D-6E8A-4147-A177-3AD203B41FA5}">
                      <a16:colId xmlns:a16="http://schemas.microsoft.com/office/drawing/2014/main" val="873687055"/>
                    </a:ext>
                  </a:extLst>
                </a:gridCol>
                <a:gridCol w="685040">
                  <a:extLst>
                    <a:ext uri="{9D8B030D-6E8A-4147-A177-3AD203B41FA5}">
                      <a16:colId xmlns:a16="http://schemas.microsoft.com/office/drawing/2014/main" val="2449949987"/>
                    </a:ext>
                  </a:extLst>
                </a:gridCol>
                <a:gridCol w="685040">
                  <a:extLst>
                    <a:ext uri="{9D8B030D-6E8A-4147-A177-3AD203B41FA5}">
                      <a16:colId xmlns:a16="http://schemas.microsoft.com/office/drawing/2014/main" val="1844161280"/>
                    </a:ext>
                  </a:extLst>
                </a:gridCol>
                <a:gridCol w="685040">
                  <a:extLst>
                    <a:ext uri="{9D8B030D-6E8A-4147-A177-3AD203B41FA5}">
                      <a16:colId xmlns:a16="http://schemas.microsoft.com/office/drawing/2014/main" val="3162566489"/>
                    </a:ext>
                  </a:extLst>
                </a:gridCol>
                <a:gridCol w="685040">
                  <a:extLst>
                    <a:ext uri="{9D8B030D-6E8A-4147-A177-3AD203B41FA5}">
                      <a16:colId xmlns:a16="http://schemas.microsoft.com/office/drawing/2014/main" val="2034313100"/>
                    </a:ext>
                  </a:extLst>
                </a:gridCol>
              </a:tblGrid>
              <a:tr h="324480">
                <a:tc gridSpan="2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65315" marR="65315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65315" marR="65315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65315" marR="65315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65315" marR="65315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65315" marR="65315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65315" marR="65315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65315" marR="65315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65315" marR="65315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65315" marR="65315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65315" marR="65315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65315" marR="65315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65315" marR="65315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058425"/>
                  </a:ext>
                </a:extLst>
              </a:tr>
              <a:tr h="14947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</a:t>
                      </a:r>
                    </a:p>
                  </a:txBody>
                  <a:tcPr marL="65315" marR="65315" marT="32657" marB="32657" vert="eaVert" anchor="ctr"/>
                </a:tc>
                <a:tc>
                  <a:txBody>
                    <a:bodyPr/>
                    <a:lstStyle/>
                    <a:p>
                      <a:endParaRPr kumimoji="1" lang="ja-JP" altLang="en-US" sz="7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 vert="wordArtVertRtl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extLst>
                  <a:ext uri="{0D108BD9-81ED-4DB2-BD59-A6C34878D82A}">
                    <a16:rowId xmlns:a16="http://schemas.microsoft.com/office/drawing/2014/main" val="1100601927"/>
                  </a:ext>
                </a:extLst>
              </a:tr>
              <a:tr h="14947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府保健所</a:t>
                      </a:r>
                    </a:p>
                  </a:txBody>
                  <a:tcPr marL="65315" marR="65315" marT="32657" marB="32657" vert="eaVert"/>
                </a:tc>
                <a:tc>
                  <a:txBody>
                    <a:bodyPr/>
                    <a:lstStyle/>
                    <a:p>
                      <a:endParaRPr kumimoji="1" lang="ja-JP" altLang="en-US" sz="7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 vert="wordArtVertRtl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extLst>
                  <a:ext uri="{0D108BD9-81ED-4DB2-BD59-A6C34878D82A}">
                    <a16:rowId xmlns:a16="http://schemas.microsoft.com/office/drawing/2014/main" val="3667891091"/>
                  </a:ext>
                </a:extLst>
              </a:tr>
              <a:tr h="1253419">
                <a:tc rowSpan="2">
                  <a:txBody>
                    <a:bodyPr/>
                    <a:lstStyle/>
                    <a:p>
                      <a:pPr lvl="0" algn="ctr"/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</a:t>
                      </a:r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 vert="eaVert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政令中核市</a:t>
                      </a:r>
                    </a:p>
                  </a:txBody>
                  <a:tcPr marL="65315" marR="65315" marT="32657" marB="32657" vert="eaVert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extLst>
                  <a:ext uri="{0D108BD9-81ED-4DB2-BD59-A6C34878D82A}">
                    <a16:rowId xmlns:a16="http://schemas.microsoft.com/office/drawing/2014/main" val="1158241321"/>
                  </a:ext>
                </a:extLst>
              </a:tr>
              <a:tr h="1100350">
                <a:tc vMerge="1">
                  <a:txBody>
                    <a:bodyPr/>
                    <a:lstStyle/>
                    <a:p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21920" marR="121920" marT="60960" marB="60960" vert="eaVert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一般市</a:t>
                      </a:r>
                    </a:p>
                  </a:txBody>
                  <a:tcPr marL="65315" marR="65315" marT="32657" marB="32657" vert="eaVert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tc>
                  <a:txBody>
                    <a:bodyPr/>
                    <a:lstStyle/>
                    <a:p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315" marR="65315" marT="32657" marB="32657"/>
                </a:tc>
                <a:extLst>
                  <a:ext uri="{0D108BD9-81ED-4DB2-BD59-A6C34878D82A}">
                    <a16:rowId xmlns:a16="http://schemas.microsoft.com/office/drawing/2014/main" val="3760134865"/>
                  </a:ext>
                </a:extLst>
              </a:tr>
            </a:tbl>
          </a:graphicData>
        </a:graphic>
      </p:graphicFrame>
      <p:sp>
        <p:nvSpPr>
          <p:cNvPr id="51" name="角丸四角形 50"/>
          <p:cNvSpPr/>
          <p:nvPr/>
        </p:nvSpPr>
        <p:spPr>
          <a:xfrm>
            <a:off x="894845" y="1494177"/>
            <a:ext cx="276080" cy="26844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6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健康づくり課業務説明会　</a:t>
            </a:r>
          </a:p>
        </p:txBody>
      </p:sp>
      <p:sp>
        <p:nvSpPr>
          <p:cNvPr id="78" name="ホームベース 77"/>
          <p:cNvSpPr/>
          <p:nvPr/>
        </p:nvSpPr>
        <p:spPr>
          <a:xfrm>
            <a:off x="2712410" y="3597271"/>
            <a:ext cx="4755608" cy="285988"/>
          </a:xfrm>
          <a:prstGeom prst="homePlate">
            <a:avLst>
              <a:gd name="adj" fmla="val 17769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6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地域職域連携推進協議会の開催（自立的かつ継続的な取組みの実施）</a:t>
            </a:r>
            <a:endParaRPr lang="en-US" altLang="ja-JP" sz="965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ホームベース 39"/>
          <p:cNvSpPr/>
          <p:nvPr/>
        </p:nvSpPr>
        <p:spPr>
          <a:xfrm>
            <a:off x="2713931" y="4099497"/>
            <a:ext cx="4755608" cy="273580"/>
          </a:xfrm>
          <a:prstGeom prst="homePlate">
            <a:avLst>
              <a:gd name="adj" fmla="val 17769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96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地域職域連携推進協議会の開催（保健事業の共同実施）</a:t>
            </a:r>
            <a:endParaRPr lang="en-US" altLang="ja-JP" sz="965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653716" y="5049744"/>
            <a:ext cx="315179" cy="9888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6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保健事業説明会　</a:t>
            </a:r>
          </a:p>
        </p:txBody>
      </p:sp>
      <p:sp>
        <p:nvSpPr>
          <p:cNvPr id="43" name="角丸四角形 42"/>
          <p:cNvSpPr/>
          <p:nvPr/>
        </p:nvSpPr>
        <p:spPr>
          <a:xfrm>
            <a:off x="7737741" y="1396121"/>
            <a:ext cx="344786" cy="40787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6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地域・職域連携推進連絡会　</a:t>
            </a:r>
          </a:p>
        </p:txBody>
      </p:sp>
      <p:sp>
        <p:nvSpPr>
          <p:cNvPr id="17" name="ホームベース 16"/>
          <p:cNvSpPr/>
          <p:nvPr/>
        </p:nvSpPr>
        <p:spPr>
          <a:xfrm>
            <a:off x="2713931" y="4628957"/>
            <a:ext cx="4754087" cy="273580"/>
          </a:xfrm>
          <a:prstGeom prst="homePlate">
            <a:avLst>
              <a:gd name="adj" fmla="val 17769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96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地域職域連携推進協議会の開催</a:t>
            </a:r>
            <a:endParaRPr lang="en-US" altLang="ja-JP" sz="965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ホームベース 46"/>
          <p:cNvSpPr/>
          <p:nvPr/>
        </p:nvSpPr>
        <p:spPr>
          <a:xfrm>
            <a:off x="1653931" y="6412907"/>
            <a:ext cx="5815608" cy="213059"/>
          </a:xfrm>
          <a:prstGeom prst="homePlate">
            <a:avLst>
              <a:gd name="adj" fmla="val 17769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96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地域職域連携推進協議会への出席</a:t>
            </a:r>
            <a:r>
              <a:rPr lang="en-US" altLang="ja-JP" sz="96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96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職域との連携</a:t>
            </a:r>
            <a:endParaRPr lang="en-US" altLang="ja-JP" sz="965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屈折矢印 47"/>
          <p:cNvSpPr/>
          <p:nvPr/>
        </p:nvSpPr>
        <p:spPr>
          <a:xfrm>
            <a:off x="8121286" y="2740156"/>
            <a:ext cx="374902" cy="1050028"/>
          </a:xfrm>
          <a:prstGeom prst="bentUpArrow">
            <a:avLst>
              <a:gd name="adj1" fmla="val 16319"/>
              <a:gd name="adj2" fmla="val 25000"/>
              <a:gd name="adj3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13" dirty="0"/>
          </a:p>
        </p:txBody>
      </p:sp>
      <p:sp>
        <p:nvSpPr>
          <p:cNvPr id="54" name="角丸四角形 53"/>
          <p:cNvSpPr/>
          <p:nvPr/>
        </p:nvSpPr>
        <p:spPr>
          <a:xfrm>
            <a:off x="1263675" y="2593669"/>
            <a:ext cx="6408000" cy="2274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6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モデル圏域への介入支援、有識者の紹介等　</a:t>
            </a:r>
          </a:p>
        </p:txBody>
      </p:sp>
      <p:sp>
        <p:nvSpPr>
          <p:cNvPr id="55" name="角丸四角形 54"/>
          <p:cNvSpPr/>
          <p:nvPr/>
        </p:nvSpPr>
        <p:spPr>
          <a:xfrm>
            <a:off x="873141" y="4504707"/>
            <a:ext cx="305138" cy="9198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6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健康づくり課業務説明会　</a:t>
            </a:r>
          </a:p>
        </p:txBody>
      </p:sp>
      <p:sp>
        <p:nvSpPr>
          <p:cNvPr id="11" name="右矢印 10"/>
          <p:cNvSpPr/>
          <p:nvPr/>
        </p:nvSpPr>
        <p:spPr>
          <a:xfrm rot="5400000" flipV="1">
            <a:off x="4947036" y="2865192"/>
            <a:ext cx="288000" cy="216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13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71122" y="6400254"/>
            <a:ext cx="2057400" cy="273844"/>
          </a:xfrm>
        </p:spPr>
        <p:txBody>
          <a:bodyPr/>
          <a:lstStyle/>
          <a:p>
            <a:fld id="{138760CC-92B4-40BA-9381-8DD67A3831C2}" type="slidenum">
              <a:rPr kumimoji="1" lang="ja-JP" altLang="en-US">
                <a:solidFill>
                  <a:schemeClr val="tx1"/>
                </a:solidFill>
              </a:rPr>
              <a:t>8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2247993" y="1396121"/>
            <a:ext cx="356618" cy="40787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6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地域・職域連携推進連絡会　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643B630-6DF8-DBF7-2CAB-3A1EA7C0A4FA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７　保健所圏における地域・職域連携推進協議会　令和６年度スケジュール</a:t>
            </a:r>
          </a:p>
        </p:txBody>
      </p:sp>
      <p:grpSp>
        <p:nvGrpSpPr>
          <p:cNvPr id="45" name="グループ化 44"/>
          <p:cNvGrpSpPr/>
          <p:nvPr/>
        </p:nvGrpSpPr>
        <p:grpSpPr>
          <a:xfrm>
            <a:off x="7134180" y="766664"/>
            <a:ext cx="1701196" cy="161044"/>
            <a:chOff x="7188249" y="1303205"/>
            <a:chExt cx="1701196" cy="161044"/>
          </a:xfrm>
        </p:grpSpPr>
        <p:sp>
          <p:nvSpPr>
            <p:cNvPr id="49" name="角丸四角形 48"/>
            <p:cNvSpPr/>
            <p:nvPr/>
          </p:nvSpPr>
          <p:spPr>
            <a:xfrm>
              <a:off x="7188249" y="1310698"/>
              <a:ext cx="244313" cy="15355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96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ホームベース 49"/>
            <p:cNvSpPr/>
            <p:nvPr/>
          </p:nvSpPr>
          <p:spPr>
            <a:xfrm>
              <a:off x="8596512" y="1303205"/>
              <a:ext cx="292933" cy="154920"/>
            </a:xfrm>
            <a:prstGeom prst="homePlate">
              <a:avLst>
                <a:gd name="adj" fmla="val 17769"/>
              </a:avLst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altLang="ja-JP" sz="96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6164703" y="722052"/>
            <a:ext cx="2915243" cy="24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5" dirty="0">
                <a:latin typeface="Meiryo UI" panose="020B0604030504040204" pitchFamily="50" charset="-128"/>
                <a:ea typeface="Meiryo UI" panose="020B0604030504040204" pitchFamily="50" charset="-128"/>
              </a:rPr>
              <a:t>凡例：大阪府　　　　　　　保健所、市町村</a:t>
            </a:r>
          </a:p>
        </p:txBody>
      </p:sp>
      <p:sp>
        <p:nvSpPr>
          <p:cNvPr id="32" name="角丸四角形 31"/>
          <p:cNvSpPr/>
          <p:nvPr/>
        </p:nvSpPr>
        <p:spPr>
          <a:xfrm>
            <a:off x="4525544" y="3161239"/>
            <a:ext cx="1137527" cy="17906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6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実施期間　</a:t>
            </a:r>
          </a:p>
        </p:txBody>
      </p:sp>
      <p:sp>
        <p:nvSpPr>
          <p:cNvPr id="34" name="角丸四角形 42">
            <a:extLst>
              <a:ext uri="{FF2B5EF4-FFF2-40B4-BE49-F238E27FC236}">
                <a16:creationId xmlns:a16="http://schemas.microsoft.com/office/drawing/2014/main" id="{44478F0C-1332-4F44-8119-A086C97B0493}"/>
              </a:ext>
            </a:extLst>
          </p:cNvPr>
          <p:cNvSpPr/>
          <p:nvPr/>
        </p:nvSpPr>
        <p:spPr>
          <a:xfrm>
            <a:off x="8217297" y="1544186"/>
            <a:ext cx="344786" cy="11248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6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とりまとめ</a:t>
            </a:r>
          </a:p>
        </p:txBody>
      </p:sp>
      <p:sp>
        <p:nvSpPr>
          <p:cNvPr id="35" name="角丸四角形 42">
            <a:extLst>
              <a:ext uri="{FF2B5EF4-FFF2-40B4-BE49-F238E27FC236}">
                <a16:creationId xmlns:a16="http://schemas.microsoft.com/office/drawing/2014/main" id="{15AD6E01-4972-4B82-9F44-AA3D81634ED9}"/>
              </a:ext>
            </a:extLst>
          </p:cNvPr>
          <p:cNvSpPr/>
          <p:nvPr/>
        </p:nvSpPr>
        <p:spPr>
          <a:xfrm>
            <a:off x="8350813" y="3111432"/>
            <a:ext cx="344786" cy="1124855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6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報告</a:t>
            </a:r>
          </a:p>
        </p:txBody>
      </p:sp>
    </p:spTree>
    <p:extLst>
      <p:ext uri="{BB962C8B-B14F-4D97-AF65-F5344CB8AC3E}">
        <p14:creationId xmlns:p14="http://schemas.microsoft.com/office/powerpoint/2010/main" val="1383973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685</TotalTime>
  <Words>1031</Words>
  <Application>Microsoft Office PowerPoint</Application>
  <PresentationFormat>画面に合わせる (4:3)</PresentationFormat>
  <Paragraphs>169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9" baseType="lpstr">
      <vt:lpstr>BIZ UDPゴシック</vt:lpstr>
      <vt:lpstr>BIZ UDPゴシック</vt:lpstr>
      <vt:lpstr>BIZ UDGothic</vt:lpstr>
      <vt:lpstr>HGP創英角ｺﾞｼｯｸUB</vt:lpstr>
      <vt:lpstr>Meiryo UI</vt:lpstr>
      <vt:lpstr>Meiryo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大阪府における地域・職域連携推進事業（対応案）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川上　紗弥</cp:lastModifiedBy>
  <cp:revision>44</cp:revision>
  <cp:lastPrinted>2024-03-19T13:49:25Z</cp:lastPrinted>
  <dcterms:created xsi:type="dcterms:W3CDTF">2024-03-01T00:12:09Z</dcterms:created>
  <dcterms:modified xsi:type="dcterms:W3CDTF">2024-03-25T02:07:10Z</dcterms:modified>
</cp:coreProperties>
</file>