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61" r:id="rId5"/>
    <p:sldId id="262" r:id="rId6"/>
    <p:sldId id="259" r:id="rId7"/>
    <p:sldId id="263" r:id="rId8"/>
    <p:sldId id="264" r:id="rId9"/>
  </p:sldIdLst>
  <p:sldSz cx="12192000" cy="6858000"/>
  <p:notesSz cx="6646863"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6CFB70-CF51-4FFE-A4F6-19A4D087A53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351D87E3-D854-4440-BF76-E8651BB053A1}">
      <dgm:prSet phldrT="[テキスト]" custT="1"/>
      <dgm:spPr/>
      <dgm:t>
        <a:bodyPr/>
        <a:lstStyle/>
        <a:p>
          <a:r>
            <a:rPr kumimoji="1" lang="ja-JP" altLang="en-US" sz="1800" dirty="0">
              <a:latin typeface="HG丸ｺﾞｼｯｸM-PRO" panose="020F0600000000000000" pitchFamily="50" charset="-128"/>
              <a:ea typeface="HG丸ｺﾞｼｯｸM-PRO" panose="020F0600000000000000" pitchFamily="50" charset="-128"/>
            </a:rPr>
            <a:t>特定処遇改善加算は処遇改善加算の一類型ではなく、現行化加算</a:t>
          </a:r>
          <a:r>
            <a:rPr kumimoji="1" lang="en-US" altLang="ja-JP" sz="1800" dirty="0">
              <a:latin typeface="HG丸ｺﾞｼｯｸM-PRO" panose="020F0600000000000000" pitchFamily="50" charset="-128"/>
              <a:ea typeface="HG丸ｺﾞｼｯｸM-PRO" panose="020F0600000000000000" pitchFamily="50" charset="-128"/>
            </a:rPr>
            <a:t>(Ⅰ</a:t>
          </a:r>
          <a:r>
            <a:rPr kumimoji="1" lang="ja-JP" altLang="en-US" sz="1800" dirty="0">
              <a:latin typeface="HG丸ｺﾞｼｯｸM-PRO" panose="020F0600000000000000" pitchFamily="50" charset="-128"/>
              <a:ea typeface="HG丸ｺﾞｼｯｸM-PRO" panose="020F0600000000000000" pitchFamily="50" charset="-128"/>
            </a:rPr>
            <a:t>）、</a:t>
          </a:r>
          <a:r>
            <a:rPr kumimoji="1" lang="en-US" altLang="ja-JP" sz="1800" dirty="0">
              <a:latin typeface="HG丸ｺﾞｼｯｸM-PRO" panose="020F0600000000000000" pitchFamily="50" charset="-128"/>
              <a:ea typeface="HG丸ｺﾞｼｯｸM-PRO" panose="020F0600000000000000" pitchFamily="50" charset="-128"/>
            </a:rPr>
            <a:t>(Ⅱ</a:t>
          </a:r>
          <a:r>
            <a:rPr kumimoji="1" lang="ja-JP" altLang="en-US" sz="1800" dirty="0">
              <a:latin typeface="HG丸ｺﾞｼｯｸM-PRO" panose="020F0600000000000000" pitchFamily="50" charset="-128"/>
              <a:ea typeface="HG丸ｺﾞｼｯｸM-PRO" panose="020F0600000000000000" pitchFamily="50" charset="-128"/>
            </a:rPr>
            <a:t>）、</a:t>
          </a:r>
          <a:r>
            <a:rPr kumimoji="1" lang="en-US" altLang="ja-JP" sz="1800" dirty="0">
              <a:latin typeface="HG丸ｺﾞｼｯｸM-PRO" panose="020F0600000000000000" pitchFamily="50" charset="-128"/>
              <a:ea typeface="HG丸ｺﾞｼｯｸM-PRO" panose="020F0600000000000000" pitchFamily="50" charset="-128"/>
            </a:rPr>
            <a:t>(Ⅲ</a:t>
          </a:r>
          <a:r>
            <a:rPr kumimoji="1" lang="ja-JP" altLang="en-US" sz="1800" dirty="0">
              <a:latin typeface="HG丸ｺﾞｼｯｸM-PRO" panose="020F0600000000000000" pitchFamily="50" charset="-128"/>
              <a:ea typeface="HG丸ｺﾞｼｯｸM-PRO" panose="020F0600000000000000" pitchFamily="50" charset="-128"/>
            </a:rPr>
            <a:t>）を取得している事業所について、さらに処遇の向上を目指すものです。</a:t>
          </a:r>
          <a:r>
            <a:rPr kumimoji="1" lang="ja-JP" altLang="en-US" sz="1800" b="1" dirty="0">
              <a:solidFill>
                <a:srgbClr val="FF0000"/>
              </a:solidFill>
              <a:latin typeface="HG丸ｺﾞｼｯｸM-PRO" panose="020F0600000000000000" pitchFamily="50" charset="-128"/>
              <a:ea typeface="HG丸ｺﾞｼｯｸM-PRO" panose="020F0600000000000000" pitchFamily="50" charset="-128"/>
            </a:rPr>
            <a:t>（上乗せして算定できます。）</a:t>
          </a:r>
        </a:p>
      </dgm:t>
    </dgm:pt>
    <dgm:pt modelId="{C7CB828B-123D-414A-9BBC-9ED9176FE0DC}" type="parTrans" cxnId="{29479728-A972-419C-9F79-FF960FAE8F3F}">
      <dgm:prSet/>
      <dgm:spPr/>
      <dgm:t>
        <a:bodyPr/>
        <a:lstStyle/>
        <a:p>
          <a:endParaRPr kumimoji="1" lang="ja-JP" altLang="en-US" sz="1800"/>
        </a:p>
      </dgm:t>
    </dgm:pt>
    <dgm:pt modelId="{1983AAF0-8FCE-4742-9B7D-908C5B10C170}" type="sibTrans" cxnId="{29479728-A972-419C-9F79-FF960FAE8F3F}">
      <dgm:prSet/>
      <dgm:spPr/>
      <dgm:t>
        <a:bodyPr/>
        <a:lstStyle/>
        <a:p>
          <a:endParaRPr kumimoji="1" lang="ja-JP" altLang="en-US" sz="1800"/>
        </a:p>
      </dgm:t>
    </dgm:pt>
    <dgm:pt modelId="{F4B98576-F597-468A-A6D1-AB3602414EF4}" type="pres">
      <dgm:prSet presAssocID="{B56CFB70-CF51-4FFE-A4F6-19A4D087A537}" presName="linear" presStyleCnt="0">
        <dgm:presLayoutVars>
          <dgm:animLvl val="lvl"/>
          <dgm:resizeHandles val="exact"/>
        </dgm:presLayoutVars>
      </dgm:prSet>
      <dgm:spPr/>
      <dgm:t>
        <a:bodyPr/>
        <a:lstStyle/>
        <a:p>
          <a:endParaRPr kumimoji="1" lang="ja-JP" altLang="en-US"/>
        </a:p>
      </dgm:t>
    </dgm:pt>
    <dgm:pt modelId="{615E9F83-3B1A-4784-8DEA-EAC0D1D63D30}" type="pres">
      <dgm:prSet presAssocID="{351D87E3-D854-4440-BF76-E8651BB053A1}" presName="parentText" presStyleLbl="node1" presStyleIdx="0" presStyleCnt="1" custScaleY="65533" custLinFactY="-19392" custLinFactNeighborY="-100000">
        <dgm:presLayoutVars>
          <dgm:chMax val="0"/>
          <dgm:bulletEnabled val="1"/>
        </dgm:presLayoutVars>
      </dgm:prSet>
      <dgm:spPr/>
      <dgm:t>
        <a:bodyPr/>
        <a:lstStyle/>
        <a:p>
          <a:endParaRPr kumimoji="1" lang="ja-JP" altLang="en-US"/>
        </a:p>
      </dgm:t>
    </dgm:pt>
  </dgm:ptLst>
  <dgm:cxnLst>
    <dgm:cxn modelId="{65D8519E-478D-443A-9E2F-D861B6D69BFA}" type="presOf" srcId="{B56CFB70-CF51-4FFE-A4F6-19A4D087A537}" destId="{F4B98576-F597-468A-A6D1-AB3602414EF4}" srcOrd="0" destOrd="0" presId="urn:microsoft.com/office/officeart/2005/8/layout/vList2"/>
    <dgm:cxn modelId="{3D827FCF-9BA4-4298-A8D7-5A6573A296E1}" type="presOf" srcId="{351D87E3-D854-4440-BF76-E8651BB053A1}" destId="{615E9F83-3B1A-4784-8DEA-EAC0D1D63D30}" srcOrd="0" destOrd="0" presId="urn:microsoft.com/office/officeart/2005/8/layout/vList2"/>
    <dgm:cxn modelId="{29479728-A972-419C-9F79-FF960FAE8F3F}" srcId="{B56CFB70-CF51-4FFE-A4F6-19A4D087A537}" destId="{351D87E3-D854-4440-BF76-E8651BB053A1}" srcOrd="0" destOrd="0" parTransId="{C7CB828B-123D-414A-9BBC-9ED9176FE0DC}" sibTransId="{1983AAF0-8FCE-4742-9B7D-908C5B10C170}"/>
    <dgm:cxn modelId="{A0A81471-0FBE-49B6-BD78-01A3A0F4BB05}" type="presParOf" srcId="{F4B98576-F597-468A-A6D1-AB3602414EF4}" destId="{615E9F83-3B1A-4784-8DEA-EAC0D1D63D3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F6D45B-417F-4304-A552-7CAC68380DE0}" type="doc">
      <dgm:prSet loTypeId="urn:microsoft.com/office/officeart/2005/8/layout/pyramid2" loCatId="pyramid" qsTypeId="urn:microsoft.com/office/officeart/2005/8/quickstyle/simple1" qsCatId="simple" csTypeId="urn:microsoft.com/office/officeart/2005/8/colors/accent1_2" csCatId="accent1" phldr="1"/>
      <dgm:spPr/>
    </dgm:pt>
    <dgm:pt modelId="{8ECC03B0-B35A-42B5-9FC5-62D5C86177ED}">
      <dgm:prSet phldrT="[テキスト]" custT="1"/>
      <dgm:spPr/>
      <dgm:t>
        <a:bodyPr/>
        <a:lstStyle/>
        <a:p>
          <a:pPr algn="l">
            <a:lnSpc>
              <a:spcPts val="1600"/>
            </a:lnSpc>
          </a:pPr>
          <a:r>
            <a:rPr lang="en-US" altLang="ja-JP" sz="1400" b="1" dirty="0">
              <a:latin typeface="HG丸ｺﾞｼｯｸM-PRO" panose="020F0600000000000000" pitchFamily="50" charset="-128"/>
              <a:ea typeface="HG丸ｺﾞｼｯｸM-PRO" panose="020F0600000000000000" pitchFamily="50" charset="-128"/>
            </a:rPr>
            <a:t>Group</a:t>
          </a:r>
          <a:r>
            <a:rPr kumimoji="1" lang="en-US" altLang="ja-JP" sz="1400" b="1" dirty="0">
              <a:latin typeface="HG丸ｺﾞｼｯｸM-PRO" panose="020F0600000000000000" pitchFamily="50" charset="-128"/>
              <a:ea typeface="HG丸ｺﾞｼｯｸM-PRO" panose="020F0600000000000000" pitchFamily="50" charset="-128"/>
            </a:rPr>
            <a:t>1</a:t>
          </a:r>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経験・技能のある</a:t>
          </a:r>
          <a:r>
            <a:rPr kumimoji="1" lang="ja-JP" altLang="en-US" sz="1400" dirty="0" err="1">
              <a:latin typeface="HG丸ｺﾞｼｯｸM-PRO" panose="020F0600000000000000" pitchFamily="50" charset="-128"/>
              <a:ea typeface="HG丸ｺﾞｼｯｸM-PRO" panose="020F0600000000000000" pitchFamily="50" charset="-128"/>
            </a:rPr>
            <a:t>障がい</a:t>
          </a:r>
          <a:r>
            <a:rPr kumimoji="1" lang="ja-JP" altLang="en-US" sz="1400" dirty="0">
              <a:latin typeface="HG丸ｺﾞｼｯｸM-PRO" panose="020F0600000000000000" pitchFamily="50" charset="-128"/>
              <a:ea typeface="HG丸ｺﾞｼｯｸM-PRO" panose="020F0600000000000000" pitchFamily="50" charset="-128"/>
            </a:rPr>
            <a:t>福祉人材</a:t>
          </a:r>
          <a:r>
            <a:rPr kumimoji="1" lang="en-US" altLang="ja-JP" sz="1400" dirty="0">
              <a:latin typeface="HG丸ｺﾞｼｯｸM-PRO" panose="020F0600000000000000" pitchFamily="50" charset="-128"/>
              <a:ea typeface="HG丸ｺﾞｼｯｸM-PRO" panose="020F0600000000000000" pitchFamily="50" charset="-128"/>
            </a:rPr>
            <a:t>】</a:t>
          </a:r>
        </a:p>
        <a:p>
          <a:pPr algn="l">
            <a:lnSpc>
              <a:spcPts val="1500"/>
            </a:lnSpc>
          </a:pPr>
          <a:r>
            <a:rPr kumimoji="1" lang="ja-JP" altLang="en-US" sz="1400" dirty="0">
              <a:latin typeface="HG丸ｺﾞｼｯｸM-PRO" panose="020F0600000000000000" pitchFamily="50" charset="-128"/>
              <a:ea typeface="HG丸ｺﾞｼｯｸM-PRO" panose="020F0600000000000000" pitchFamily="50" charset="-128"/>
            </a:rPr>
            <a:t>　◎ キャリア</a:t>
          </a:r>
          <a:r>
            <a:rPr kumimoji="1" lang="en-US" altLang="ja-JP" sz="1400" dirty="0">
              <a:latin typeface="HG丸ｺﾞｼｯｸM-PRO" panose="020F0600000000000000" pitchFamily="50" charset="-128"/>
              <a:ea typeface="HG丸ｺﾞｼｯｸM-PRO" panose="020F0600000000000000" pitchFamily="50" charset="-128"/>
            </a:rPr>
            <a:t>10</a:t>
          </a:r>
          <a:r>
            <a:rPr kumimoji="1" lang="ja-JP" altLang="en-US" sz="1400" dirty="0">
              <a:latin typeface="HG丸ｺﾞｼｯｸM-PRO" panose="020F0600000000000000" pitchFamily="50" charset="-128"/>
              <a:ea typeface="HG丸ｺﾞｼｯｸM-PRO" panose="020F0600000000000000" pitchFamily="50" charset="-128"/>
            </a:rPr>
            <a:t>年以上</a:t>
          </a:r>
          <a:endParaRPr kumimoji="1" lang="en-US" altLang="ja-JP" sz="1400" dirty="0">
            <a:latin typeface="HG丸ｺﾞｼｯｸM-PRO" panose="020F0600000000000000" pitchFamily="50" charset="-128"/>
            <a:ea typeface="HG丸ｺﾞｼｯｸM-PRO" panose="020F0600000000000000" pitchFamily="50" charset="-128"/>
          </a:endParaRPr>
        </a:p>
        <a:p>
          <a:pPr algn="l">
            <a:lnSpc>
              <a:spcPts val="1500"/>
            </a:lnSpc>
          </a:pPr>
          <a:r>
            <a:rPr kumimoji="1" lang="ja-JP" altLang="en-US" sz="1400" dirty="0">
              <a:latin typeface="HG丸ｺﾞｼｯｸM-PRO" panose="020F0600000000000000" pitchFamily="50" charset="-128"/>
              <a:ea typeface="HG丸ｺﾞｼｯｸM-PRO" panose="020F0600000000000000" pitchFamily="50" charset="-128"/>
            </a:rPr>
            <a:t>　　・介護福祉士、社会福祉士、精神保健福祉士、保育士の</a:t>
          </a:r>
          <a:endParaRPr kumimoji="1" lang="en-US" altLang="ja-JP" sz="1400" dirty="0">
            <a:latin typeface="HG丸ｺﾞｼｯｸM-PRO" panose="020F0600000000000000" pitchFamily="50" charset="-128"/>
            <a:ea typeface="HG丸ｺﾞｼｯｸM-PRO" panose="020F0600000000000000" pitchFamily="50" charset="-128"/>
          </a:endParaRPr>
        </a:p>
        <a:p>
          <a:pPr algn="l">
            <a:lnSpc>
              <a:spcPts val="1500"/>
            </a:lnSpc>
          </a:pPr>
          <a:r>
            <a:rPr kumimoji="1" lang="ja-JP" altLang="en-US" sz="1400" dirty="0">
              <a:latin typeface="HG丸ｺﾞｼｯｸM-PRO" panose="020F0600000000000000" pitchFamily="50" charset="-128"/>
              <a:ea typeface="HG丸ｺﾞｼｯｸM-PRO" panose="020F0600000000000000" pitchFamily="50" charset="-128"/>
            </a:rPr>
            <a:t>　　　資格を持つ</a:t>
          </a:r>
          <a:r>
            <a:rPr kumimoji="1" lang="ja-JP" altLang="en-US" sz="1400" b="1" dirty="0">
              <a:solidFill>
                <a:schemeClr val="accent2"/>
              </a:solidFill>
              <a:latin typeface="HG丸ｺﾞｼｯｸM-PRO" panose="020F0600000000000000" pitchFamily="50" charset="-128"/>
              <a:ea typeface="HG丸ｺﾞｼｯｸM-PRO" panose="020F0600000000000000" pitchFamily="50" charset="-128"/>
            </a:rPr>
            <a:t>福祉・介護職員</a:t>
          </a:r>
          <a:endParaRPr kumimoji="1" lang="en-US" altLang="ja-JP" sz="1400" b="1" dirty="0">
            <a:solidFill>
              <a:schemeClr val="accent2"/>
            </a:solidFill>
            <a:latin typeface="HG丸ｺﾞｼｯｸM-PRO" panose="020F0600000000000000" pitchFamily="50" charset="-128"/>
            <a:ea typeface="HG丸ｺﾞｼｯｸM-PRO" panose="020F0600000000000000" pitchFamily="50" charset="-128"/>
          </a:endParaRPr>
        </a:p>
        <a:p>
          <a:pPr algn="l">
            <a:lnSpc>
              <a:spcPts val="1500"/>
            </a:lnSpc>
          </a:pPr>
          <a:r>
            <a:rPr kumimoji="1" lang="ja-JP" altLang="en-US" sz="1400" dirty="0">
              <a:latin typeface="HG丸ｺﾞｼｯｸM-PRO" panose="020F0600000000000000" pitchFamily="50" charset="-128"/>
              <a:ea typeface="HG丸ｺﾞｼｯｸM-PRO" panose="020F0600000000000000" pitchFamily="50" charset="-128"/>
            </a:rPr>
            <a:t>　　・心理指導担当職員、サビ管、児発管、サ責</a:t>
          </a:r>
          <a:endParaRPr kumimoji="1" lang="en-US" altLang="ja-JP" sz="1400" dirty="0">
            <a:latin typeface="HG丸ｺﾞｼｯｸM-PRO" panose="020F0600000000000000" pitchFamily="50" charset="-128"/>
            <a:ea typeface="HG丸ｺﾞｼｯｸM-PRO" panose="020F0600000000000000" pitchFamily="50" charset="-128"/>
          </a:endParaRPr>
        </a:p>
      </dgm:t>
    </dgm:pt>
    <dgm:pt modelId="{DADA2AE5-BBAA-44FD-AFD6-4020F51EA7A3}" type="parTrans" cxnId="{CB224D8B-05BE-4424-BE68-94261217EE2F}">
      <dgm:prSet/>
      <dgm:spPr/>
      <dgm:t>
        <a:bodyPr/>
        <a:lstStyle/>
        <a:p>
          <a:endParaRPr kumimoji="1" lang="ja-JP" altLang="en-US"/>
        </a:p>
      </dgm:t>
    </dgm:pt>
    <dgm:pt modelId="{CE1FC724-32E4-47CF-BE46-21BB7B26709A}" type="sibTrans" cxnId="{CB224D8B-05BE-4424-BE68-94261217EE2F}">
      <dgm:prSet/>
      <dgm:spPr/>
      <dgm:t>
        <a:bodyPr/>
        <a:lstStyle/>
        <a:p>
          <a:endParaRPr kumimoji="1" lang="ja-JP" altLang="en-US"/>
        </a:p>
      </dgm:t>
    </dgm:pt>
    <dgm:pt modelId="{16137261-1764-4A74-A83F-B0439E0F8FAF}">
      <dgm:prSet phldrT="[テキスト]" custT="1"/>
      <dgm:spPr/>
      <dgm:t>
        <a:bodyPr/>
        <a:lstStyle/>
        <a:p>
          <a:pPr algn="l">
            <a:lnSpc>
              <a:spcPts val="1500"/>
            </a:lnSpc>
          </a:pPr>
          <a:r>
            <a:rPr lang="en-US" altLang="ja-JP" sz="1400" b="1" dirty="0">
              <a:latin typeface="HG丸ｺﾞｼｯｸM-PRO" panose="020F0600000000000000" pitchFamily="50" charset="-128"/>
              <a:ea typeface="HG丸ｺﾞｼｯｸM-PRO" panose="020F0600000000000000" pitchFamily="50" charset="-128"/>
            </a:rPr>
            <a:t>Group</a:t>
          </a:r>
          <a:r>
            <a:rPr kumimoji="1" lang="en-US" altLang="ja-JP" sz="1400" b="1" dirty="0">
              <a:latin typeface="HG丸ｺﾞｼｯｸM-PRO" panose="020F0600000000000000" pitchFamily="50" charset="-128"/>
              <a:ea typeface="HG丸ｺﾞｼｯｸM-PRO" panose="020F0600000000000000" pitchFamily="50" charset="-128"/>
            </a:rPr>
            <a:t>2</a:t>
          </a:r>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他の</a:t>
          </a:r>
          <a:r>
            <a:rPr kumimoji="1" lang="ja-JP" altLang="en-US" sz="1400" dirty="0" err="1">
              <a:latin typeface="HG丸ｺﾞｼｯｸM-PRO" panose="020F0600000000000000" pitchFamily="50" charset="-128"/>
              <a:ea typeface="HG丸ｺﾞｼｯｸM-PRO" panose="020F0600000000000000" pitchFamily="50" charset="-128"/>
            </a:rPr>
            <a:t>障がい</a:t>
          </a:r>
          <a:r>
            <a:rPr kumimoji="1" lang="ja-JP" altLang="en-US" sz="1400" dirty="0">
              <a:latin typeface="HG丸ｺﾞｼｯｸM-PRO" panose="020F0600000000000000" pitchFamily="50" charset="-128"/>
              <a:ea typeface="HG丸ｺﾞｼｯｸM-PRO" panose="020F0600000000000000" pitchFamily="50" charset="-128"/>
            </a:rPr>
            <a:t>福祉人材</a:t>
          </a:r>
          <a:r>
            <a:rPr kumimoji="1" lang="en-US" altLang="ja-JP" sz="1400" dirty="0">
              <a:latin typeface="HG丸ｺﾞｼｯｸM-PRO" panose="020F0600000000000000" pitchFamily="50" charset="-128"/>
              <a:ea typeface="HG丸ｺﾞｼｯｸM-PRO" panose="020F0600000000000000" pitchFamily="50" charset="-128"/>
            </a:rPr>
            <a:t>】</a:t>
          </a:r>
        </a:p>
        <a:p>
          <a:pPr algn="l">
            <a:lnSpc>
              <a:spcPts val="1500"/>
            </a:lnSpc>
          </a:pPr>
          <a:r>
            <a:rPr kumimoji="1" lang="ja-JP" altLang="en-US" sz="1400" dirty="0">
              <a:latin typeface="HG丸ｺﾞｼｯｸM-PRO" panose="020F0600000000000000" pitchFamily="50" charset="-128"/>
              <a:ea typeface="HG丸ｺﾞｼｯｸM-PRO" panose="020F0600000000000000" pitchFamily="50" charset="-128"/>
            </a:rPr>
            <a:t>　◎ キャリア</a:t>
          </a:r>
          <a:r>
            <a:rPr kumimoji="1" lang="en-US" altLang="ja-JP" sz="1400" dirty="0">
              <a:latin typeface="HG丸ｺﾞｼｯｸM-PRO" panose="020F0600000000000000" pitchFamily="50" charset="-128"/>
              <a:ea typeface="HG丸ｺﾞｼｯｸM-PRO" panose="020F0600000000000000" pitchFamily="50" charset="-128"/>
            </a:rPr>
            <a:t>10</a:t>
          </a:r>
          <a:r>
            <a:rPr kumimoji="1" lang="ja-JP" altLang="en-US" sz="1400" dirty="0">
              <a:latin typeface="HG丸ｺﾞｼｯｸM-PRO" panose="020F0600000000000000" pitchFamily="50" charset="-128"/>
              <a:ea typeface="HG丸ｺﾞｼｯｸM-PRO" panose="020F0600000000000000" pitchFamily="50" charset="-128"/>
            </a:rPr>
            <a:t>年未満の</a:t>
          </a:r>
          <a:endParaRPr kumimoji="1" lang="en-US" altLang="ja-JP" sz="1400" dirty="0">
            <a:latin typeface="HG丸ｺﾞｼｯｸM-PRO" panose="020F0600000000000000" pitchFamily="50" charset="-128"/>
            <a:ea typeface="HG丸ｺﾞｼｯｸM-PRO" panose="020F0600000000000000" pitchFamily="50" charset="-128"/>
          </a:endParaRPr>
        </a:p>
        <a:p>
          <a:pPr algn="l">
            <a:lnSpc>
              <a:spcPts val="1500"/>
            </a:lnSpc>
          </a:pPr>
          <a:r>
            <a:rPr kumimoji="1" lang="ja-JP" altLang="en-US" sz="1400" dirty="0">
              <a:latin typeface="HG丸ｺﾞｼｯｸM-PRO" panose="020F0600000000000000" pitchFamily="50" charset="-128"/>
              <a:ea typeface="HG丸ｺﾞｼｯｸM-PRO" panose="020F0600000000000000" pitchFamily="50" charset="-128"/>
            </a:rPr>
            <a:t>　　 福祉・介護職員、 心理指導担当職員、サビ管、児発管、　　</a:t>
          </a:r>
          <a:endParaRPr kumimoji="1" lang="en-US" altLang="ja-JP" sz="1400" dirty="0">
            <a:latin typeface="HG丸ｺﾞｼｯｸM-PRO" panose="020F0600000000000000" pitchFamily="50" charset="-128"/>
            <a:ea typeface="HG丸ｺﾞｼｯｸM-PRO" panose="020F0600000000000000" pitchFamily="50" charset="-128"/>
          </a:endParaRPr>
        </a:p>
        <a:p>
          <a:pPr algn="l">
            <a:lnSpc>
              <a:spcPts val="1500"/>
            </a:lnSpc>
          </a:pPr>
          <a:r>
            <a:rPr kumimoji="1" lang="ja-JP" altLang="en-US" sz="1400" dirty="0">
              <a:latin typeface="HG丸ｺﾞｼｯｸM-PRO" panose="020F0600000000000000" pitchFamily="50" charset="-128"/>
              <a:ea typeface="HG丸ｺﾞｼｯｸM-PRO" panose="020F0600000000000000" pitchFamily="50" charset="-128"/>
            </a:rPr>
            <a:t>　　 サ責</a:t>
          </a:r>
          <a:endParaRPr kumimoji="1" lang="en-US" altLang="ja-JP" sz="1400" dirty="0">
            <a:latin typeface="HG丸ｺﾞｼｯｸM-PRO" panose="020F0600000000000000" pitchFamily="50" charset="-128"/>
            <a:ea typeface="HG丸ｺﾞｼｯｸM-PRO" panose="020F0600000000000000" pitchFamily="50" charset="-128"/>
          </a:endParaRPr>
        </a:p>
        <a:p>
          <a:pPr algn="l">
            <a:lnSpc>
              <a:spcPts val="1500"/>
            </a:lnSpc>
          </a:pPr>
          <a:r>
            <a:rPr kumimoji="1" lang="ja-JP" altLang="en-US" sz="1400" dirty="0">
              <a:latin typeface="HG丸ｺﾞｼｯｸM-PRO" panose="020F0600000000000000" pitchFamily="50" charset="-128"/>
              <a:ea typeface="HG丸ｺﾞｼｯｸM-PRO" panose="020F0600000000000000" pitchFamily="50" charset="-128"/>
            </a:rPr>
            <a:t>　◎ キャリア</a:t>
          </a:r>
          <a:r>
            <a:rPr kumimoji="1" lang="en-US" altLang="ja-JP" sz="1400" dirty="0">
              <a:latin typeface="HG丸ｺﾞｼｯｸM-PRO" panose="020F0600000000000000" pitchFamily="50" charset="-128"/>
              <a:ea typeface="HG丸ｺﾞｼｯｸM-PRO" panose="020F0600000000000000" pitchFamily="50" charset="-128"/>
            </a:rPr>
            <a:t>10</a:t>
          </a:r>
          <a:r>
            <a:rPr kumimoji="1" lang="ja-JP" altLang="en-US" sz="1400" dirty="0">
              <a:latin typeface="HG丸ｺﾞｼｯｸM-PRO" panose="020F0600000000000000" pitchFamily="50" charset="-128"/>
              <a:ea typeface="HG丸ｺﾞｼｯｸM-PRO" panose="020F0600000000000000" pitchFamily="50" charset="-128"/>
            </a:rPr>
            <a:t>年以上の資格を持たない</a:t>
          </a:r>
          <a:r>
            <a:rPr kumimoji="1" lang="ja-JP" altLang="en-US" sz="1400" b="1" dirty="0">
              <a:solidFill>
                <a:schemeClr val="accent2"/>
              </a:solidFill>
              <a:latin typeface="HG丸ｺﾞｼｯｸM-PRO" panose="020F0600000000000000" pitchFamily="50" charset="-128"/>
              <a:ea typeface="HG丸ｺﾞｼｯｸM-PRO" panose="020F0600000000000000" pitchFamily="50" charset="-128"/>
            </a:rPr>
            <a:t>福祉・介護職員</a:t>
          </a:r>
          <a:endParaRPr kumimoji="1" lang="en-US" altLang="ja-JP" sz="1400" b="1" dirty="0">
            <a:solidFill>
              <a:schemeClr val="accent2"/>
            </a:solidFill>
            <a:latin typeface="HG丸ｺﾞｼｯｸM-PRO" panose="020F0600000000000000" pitchFamily="50" charset="-128"/>
            <a:ea typeface="HG丸ｺﾞｼｯｸM-PRO" panose="020F0600000000000000" pitchFamily="50" charset="-128"/>
          </a:endParaRPr>
        </a:p>
      </dgm:t>
    </dgm:pt>
    <dgm:pt modelId="{4506DA9D-68DB-4E2A-956E-BB7469203C46}" type="parTrans" cxnId="{A329612A-C787-4A6C-BE35-55EDC4DAA17C}">
      <dgm:prSet/>
      <dgm:spPr/>
      <dgm:t>
        <a:bodyPr/>
        <a:lstStyle/>
        <a:p>
          <a:endParaRPr kumimoji="1" lang="ja-JP" altLang="en-US"/>
        </a:p>
      </dgm:t>
    </dgm:pt>
    <dgm:pt modelId="{CB13ADD9-7A4A-4EC2-B08A-D3616180A39D}" type="sibTrans" cxnId="{A329612A-C787-4A6C-BE35-55EDC4DAA17C}">
      <dgm:prSet/>
      <dgm:spPr/>
      <dgm:t>
        <a:bodyPr/>
        <a:lstStyle/>
        <a:p>
          <a:endParaRPr kumimoji="1" lang="ja-JP" altLang="en-US"/>
        </a:p>
      </dgm:t>
    </dgm:pt>
    <dgm:pt modelId="{A9FD69FD-44C7-4B12-9E5A-B2EB0EE3AA94}">
      <dgm:prSet phldrT="[テキスト]" custT="1"/>
      <dgm:spPr/>
      <dgm:t>
        <a:bodyPr/>
        <a:lstStyle/>
        <a:p>
          <a:pPr algn="l">
            <a:lnSpc>
              <a:spcPts val="1500"/>
            </a:lnSpc>
          </a:pPr>
          <a:r>
            <a:rPr lang="en-US" altLang="ja-JP" sz="1400" b="1" dirty="0">
              <a:latin typeface="HG丸ｺﾞｼｯｸM-PRO" panose="020F0600000000000000" pitchFamily="50" charset="-128"/>
              <a:ea typeface="HG丸ｺﾞｼｯｸM-PRO" panose="020F0600000000000000" pitchFamily="50" charset="-128"/>
            </a:rPr>
            <a:t>Group</a:t>
          </a:r>
          <a:r>
            <a:rPr kumimoji="1" lang="en-US" altLang="ja-JP" sz="1400" b="1" dirty="0">
              <a:latin typeface="HG丸ｺﾞｼｯｸM-PRO" panose="020F0600000000000000" pitchFamily="50" charset="-128"/>
              <a:ea typeface="HG丸ｺﾞｼｯｸM-PRO" panose="020F0600000000000000" pitchFamily="50" charset="-128"/>
            </a:rPr>
            <a:t>3</a:t>
          </a:r>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その他の職種</a:t>
          </a:r>
          <a:r>
            <a:rPr kumimoji="1" lang="en-US" altLang="ja-JP" sz="1400" dirty="0">
              <a:latin typeface="HG丸ｺﾞｼｯｸM-PRO" panose="020F0600000000000000" pitchFamily="50" charset="-128"/>
              <a:ea typeface="HG丸ｺﾞｼｯｸM-PRO" panose="020F0600000000000000" pitchFamily="50" charset="-128"/>
            </a:rPr>
            <a:t>】</a:t>
          </a:r>
        </a:p>
        <a:p>
          <a:pPr algn="l">
            <a:lnSpc>
              <a:spcPts val="1500"/>
            </a:lnSpc>
          </a:pPr>
          <a:r>
            <a:rPr kumimoji="1" lang="ja-JP" altLang="en-US" sz="1400" dirty="0">
              <a:latin typeface="HG丸ｺﾞｼｯｸM-PRO" panose="020F0600000000000000" pitchFamily="50" charset="-128"/>
              <a:ea typeface="HG丸ｺﾞｼｯｸM-PRO" panose="020F0600000000000000" pitchFamily="50" charset="-128"/>
            </a:rPr>
            <a:t>　◎ グループ１・２に属さないすべての職種</a:t>
          </a:r>
          <a:endParaRPr kumimoji="1" lang="en-US" altLang="ja-JP" sz="1400" dirty="0">
            <a:latin typeface="HG丸ｺﾞｼｯｸM-PRO" panose="020F0600000000000000" pitchFamily="50" charset="-128"/>
            <a:ea typeface="HG丸ｺﾞｼｯｸM-PRO" panose="020F0600000000000000" pitchFamily="50" charset="-128"/>
          </a:endParaRPr>
        </a:p>
        <a:p>
          <a:pPr algn="l">
            <a:lnSpc>
              <a:spcPts val="1500"/>
            </a:lnSpc>
          </a:pPr>
          <a:r>
            <a:rPr kumimoji="1" lang="ja-JP" altLang="en-US" sz="1400" dirty="0">
              <a:latin typeface="HG丸ｺﾞｼｯｸM-PRO" panose="020F0600000000000000" pitchFamily="50" charset="-128"/>
              <a:ea typeface="HG丸ｺﾞｼｯｸM-PRO" panose="020F0600000000000000" pitchFamily="50" charset="-128"/>
            </a:rPr>
            <a:t>　　管理者、医療職（医師、看護職員、</a:t>
          </a:r>
          <a:r>
            <a:rPr kumimoji="1" lang="en-US" altLang="ja-JP" sz="1400" dirty="0">
              <a:latin typeface="HG丸ｺﾞｼｯｸM-PRO" panose="020F0600000000000000" pitchFamily="50" charset="-128"/>
              <a:ea typeface="HG丸ｺﾞｼｯｸM-PRO" panose="020F0600000000000000" pitchFamily="50" charset="-128"/>
            </a:rPr>
            <a:t>OT</a:t>
          </a:r>
          <a:r>
            <a:rPr kumimoji="1" lang="ja-JP" altLang="en-US" sz="1400" dirty="0" err="1">
              <a:latin typeface="HG丸ｺﾞｼｯｸM-PRO" panose="020F0600000000000000" pitchFamily="50" charset="-128"/>
              <a:ea typeface="HG丸ｺﾞｼｯｸM-PRO" panose="020F0600000000000000" pitchFamily="50" charset="-128"/>
            </a:rPr>
            <a:t>、</a:t>
          </a:r>
          <a:r>
            <a:rPr kumimoji="1" lang="en-US" altLang="ja-JP" sz="1400" dirty="0">
              <a:latin typeface="HG丸ｺﾞｼｯｸM-PRO" panose="020F0600000000000000" pitchFamily="50" charset="-128"/>
              <a:ea typeface="HG丸ｺﾞｼｯｸM-PRO" panose="020F0600000000000000" pitchFamily="50" charset="-128"/>
            </a:rPr>
            <a:t>PT</a:t>
          </a:r>
          <a:r>
            <a:rPr kumimoji="1" lang="ja-JP" altLang="en-US" sz="1400" dirty="0" err="1">
              <a:latin typeface="HG丸ｺﾞｼｯｸM-PRO" panose="020F0600000000000000" pitchFamily="50" charset="-128"/>
              <a:ea typeface="HG丸ｺﾞｼｯｸM-PRO" panose="020F0600000000000000" pitchFamily="50" charset="-128"/>
            </a:rPr>
            <a:t>、</a:t>
          </a:r>
          <a:r>
            <a:rPr kumimoji="1" lang="en-US" altLang="ja-JP" sz="1400" dirty="0">
              <a:latin typeface="HG丸ｺﾞｼｯｸM-PRO" panose="020F0600000000000000" pitchFamily="50" charset="-128"/>
              <a:ea typeface="HG丸ｺﾞｼｯｸM-PRO" panose="020F0600000000000000" pitchFamily="50" charset="-128"/>
            </a:rPr>
            <a:t>ST</a:t>
          </a:r>
          <a:r>
            <a:rPr kumimoji="1" lang="ja-JP" altLang="en-US" sz="1400" dirty="0">
              <a:latin typeface="HG丸ｺﾞｼｯｸM-PRO" panose="020F0600000000000000" pitchFamily="50" charset="-128"/>
              <a:ea typeface="HG丸ｺﾞｼｯｸM-PRO" panose="020F0600000000000000" pitchFamily="50" charset="-128"/>
            </a:rPr>
            <a:t>）、</a:t>
          </a:r>
          <a:endParaRPr kumimoji="1" lang="en-US" altLang="ja-JP" sz="1400" dirty="0">
            <a:latin typeface="HG丸ｺﾞｼｯｸM-PRO" panose="020F0600000000000000" pitchFamily="50" charset="-128"/>
            <a:ea typeface="HG丸ｺﾞｼｯｸM-PRO" panose="020F0600000000000000" pitchFamily="50" charset="-128"/>
          </a:endParaRPr>
        </a:p>
        <a:p>
          <a:pPr algn="l">
            <a:lnSpc>
              <a:spcPts val="1500"/>
            </a:lnSpc>
          </a:pPr>
          <a:r>
            <a:rPr kumimoji="1" lang="ja-JP" altLang="en-US" sz="1400" dirty="0">
              <a:latin typeface="HG丸ｺﾞｼｯｸM-PRO" panose="020F0600000000000000" pitchFamily="50" charset="-128"/>
              <a:ea typeface="HG丸ｺﾞｼｯｸM-PRO" panose="020F0600000000000000" pitchFamily="50" charset="-128"/>
            </a:rPr>
            <a:t>　　運転手、調理担当職員、栄養士、事務職員　など</a:t>
          </a:r>
          <a:endParaRPr kumimoji="1" lang="en-US" altLang="ja-JP" sz="1400" dirty="0">
            <a:latin typeface="HG丸ｺﾞｼｯｸM-PRO" panose="020F0600000000000000" pitchFamily="50" charset="-128"/>
            <a:ea typeface="HG丸ｺﾞｼｯｸM-PRO" panose="020F0600000000000000" pitchFamily="50" charset="-128"/>
          </a:endParaRPr>
        </a:p>
      </dgm:t>
    </dgm:pt>
    <dgm:pt modelId="{7957315D-5968-41BC-83F1-6A1A937D5D4E}" type="parTrans" cxnId="{D2A6C7EB-AFCE-41B8-8ECE-0B6C6828494A}">
      <dgm:prSet/>
      <dgm:spPr/>
      <dgm:t>
        <a:bodyPr/>
        <a:lstStyle/>
        <a:p>
          <a:endParaRPr kumimoji="1" lang="ja-JP" altLang="en-US"/>
        </a:p>
      </dgm:t>
    </dgm:pt>
    <dgm:pt modelId="{FB28CA76-EB6B-48D8-9F9C-D4ED4B020731}" type="sibTrans" cxnId="{D2A6C7EB-AFCE-41B8-8ECE-0B6C6828494A}">
      <dgm:prSet/>
      <dgm:spPr/>
      <dgm:t>
        <a:bodyPr/>
        <a:lstStyle/>
        <a:p>
          <a:endParaRPr kumimoji="1" lang="ja-JP" altLang="en-US"/>
        </a:p>
      </dgm:t>
    </dgm:pt>
    <dgm:pt modelId="{95166F2E-CD92-4621-8A06-BE1BF5B9D8BF}" type="pres">
      <dgm:prSet presAssocID="{28F6D45B-417F-4304-A552-7CAC68380DE0}" presName="compositeShape" presStyleCnt="0">
        <dgm:presLayoutVars>
          <dgm:dir/>
          <dgm:resizeHandles/>
        </dgm:presLayoutVars>
      </dgm:prSet>
      <dgm:spPr/>
    </dgm:pt>
    <dgm:pt modelId="{244D7C20-66D7-4898-9EBC-1FE90B742B5F}" type="pres">
      <dgm:prSet presAssocID="{28F6D45B-417F-4304-A552-7CAC68380DE0}" presName="pyramid" presStyleLbl="node1" presStyleIdx="0" presStyleCnt="1" custLinFactNeighborX="-11037"/>
      <dgm:spPr/>
    </dgm:pt>
    <dgm:pt modelId="{98D7B7CC-91FD-4A86-A8FC-F8E39AB2851D}" type="pres">
      <dgm:prSet presAssocID="{28F6D45B-417F-4304-A552-7CAC68380DE0}" presName="theList" presStyleCnt="0"/>
      <dgm:spPr/>
    </dgm:pt>
    <dgm:pt modelId="{B4BA453E-19B9-4D15-B3CC-FD5B4FCD05ED}" type="pres">
      <dgm:prSet presAssocID="{8ECC03B0-B35A-42B5-9FC5-62D5C86177ED}" presName="aNode" presStyleLbl="fgAcc1" presStyleIdx="0" presStyleCnt="3" custScaleX="162129" custScaleY="376025" custLinFactY="-56472" custLinFactNeighborX="15979" custLinFactNeighborY="-100000">
        <dgm:presLayoutVars>
          <dgm:bulletEnabled val="1"/>
        </dgm:presLayoutVars>
      </dgm:prSet>
      <dgm:spPr/>
      <dgm:t>
        <a:bodyPr/>
        <a:lstStyle/>
        <a:p>
          <a:endParaRPr kumimoji="1" lang="ja-JP" altLang="en-US"/>
        </a:p>
      </dgm:t>
    </dgm:pt>
    <dgm:pt modelId="{33A199F2-A03C-4EE6-8517-038A0AF42BDA}" type="pres">
      <dgm:prSet presAssocID="{8ECC03B0-B35A-42B5-9FC5-62D5C86177ED}" presName="aSpace" presStyleCnt="0"/>
      <dgm:spPr/>
    </dgm:pt>
    <dgm:pt modelId="{3FA830E2-FB2E-41B8-A1ED-7E9513A7D699}" type="pres">
      <dgm:prSet presAssocID="{16137261-1764-4A74-A83F-B0439E0F8FAF}" presName="aNode" presStyleLbl="fgAcc1" presStyleIdx="1" presStyleCnt="3" custScaleX="161051" custScaleY="376025" custLinFactY="-34990" custLinFactNeighborX="16515" custLinFactNeighborY="-100000">
        <dgm:presLayoutVars>
          <dgm:bulletEnabled val="1"/>
        </dgm:presLayoutVars>
      </dgm:prSet>
      <dgm:spPr/>
      <dgm:t>
        <a:bodyPr/>
        <a:lstStyle/>
        <a:p>
          <a:endParaRPr kumimoji="1" lang="ja-JP" altLang="en-US"/>
        </a:p>
      </dgm:t>
    </dgm:pt>
    <dgm:pt modelId="{A0AD44CC-B4A8-4A81-85DC-2599653BD403}" type="pres">
      <dgm:prSet presAssocID="{16137261-1764-4A74-A83F-B0439E0F8FAF}" presName="aSpace" presStyleCnt="0"/>
      <dgm:spPr/>
    </dgm:pt>
    <dgm:pt modelId="{25F4CD02-BBAD-4C76-A789-F14B1BE18E4C}" type="pres">
      <dgm:prSet presAssocID="{A9FD69FD-44C7-4B12-9E5A-B2EB0EE3AA94}" presName="aNode" presStyleLbl="fgAcc1" presStyleIdx="2" presStyleCnt="3" custScaleX="159765" custScaleY="378703" custLinFactY="-7620" custLinFactNeighborX="17080" custLinFactNeighborY="-100000">
        <dgm:presLayoutVars>
          <dgm:bulletEnabled val="1"/>
        </dgm:presLayoutVars>
      </dgm:prSet>
      <dgm:spPr/>
      <dgm:t>
        <a:bodyPr/>
        <a:lstStyle/>
        <a:p>
          <a:endParaRPr kumimoji="1" lang="ja-JP" altLang="en-US"/>
        </a:p>
      </dgm:t>
    </dgm:pt>
    <dgm:pt modelId="{278359D8-CA73-4302-BCDA-664D904AD206}" type="pres">
      <dgm:prSet presAssocID="{A9FD69FD-44C7-4B12-9E5A-B2EB0EE3AA94}" presName="aSpace" presStyleCnt="0"/>
      <dgm:spPr/>
    </dgm:pt>
  </dgm:ptLst>
  <dgm:cxnLst>
    <dgm:cxn modelId="{A329612A-C787-4A6C-BE35-55EDC4DAA17C}" srcId="{28F6D45B-417F-4304-A552-7CAC68380DE0}" destId="{16137261-1764-4A74-A83F-B0439E0F8FAF}" srcOrd="1" destOrd="0" parTransId="{4506DA9D-68DB-4E2A-956E-BB7469203C46}" sibTransId="{CB13ADD9-7A4A-4EC2-B08A-D3616180A39D}"/>
    <dgm:cxn modelId="{5A4EA4D9-67A1-4B73-9A76-9284CEB03988}" type="presOf" srcId="{A9FD69FD-44C7-4B12-9E5A-B2EB0EE3AA94}" destId="{25F4CD02-BBAD-4C76-A789-F14B1BE18E4C}" srcOrd="0" destOrd="0" presId="urn:microsoft.com/office/officeart/2005/8/layout/pyramid2"/>
    <dgm:cxn modelId="{FB4A3B8C-DC72-4281-BC76-9C8967BB43C4}" type="presOf" srcId="{16137261-1764-4A74-A83F-B0439E0F8FAF}" destId="{3FA830E2-FB2E-41B8-A1ED-7E9513A7D699}" srcOrd="0" destOrd="0" presId="urn:microsoft.com/office/officeart/2005/8/layout/pyramid2"/>
    <dgm:cxn modelId="{D2A6C7EB-AFCE-41B8-8ECE-0B6C6828494A}" srcId="{28F6D45B-417F-4304-A552-7CAC68380DE0}" destId="{A9FD69FD-44C7-4B12-9E5A-B2EB0EE3AA94}" srcOrd="2" destOrd="0" parTransId="{7957315D-5968-41BC-83F1-6A1A937D5D4E}" sibTransId="{FB28CA76-EB6B-48D8-9F9C-D4ED4B020731}"/>
    <dgm:cxn modelId="{CB224D8B-05BE-4424-BE68-94261217EE2F}" srcId="{28F6D45B-417F-4304-A552-7CAC68380DE0}" destId="{8ECC03B0-B35A-42B5-9FC5-62D5C86177ED}" srcOrd="0" destOrd="0" parTransId="{DADA2AE5-BBAA-44FD-AFD6-4020F51EA7A3}" sibTransId="{CE1FC724-32E4-47CF-BE46-21BB7B26709A}"/>
    <dgm:cxn modelId="{2A004A87-42A6-471A-A55F-B5C6D0C2CDB4}" type="presOf" srcId="{28F6D45B-417F-4304-A552-7CAC68380DE0}" destId="{95166F2E-CD92-4621-8A06-BE1BF5B9D8BF}" srcOrd="0" destOrd="0" presId="urn:microsoft.com/office/officeart/2005/8/layout/pyramid2"/>
    <dgm:cxn modelId="{076754A9-0544-4244-B1E4-B31FA822675D}" type="presOf" srcId="{8ECC03B0-B35A-42B5-9FC5-62D5C86177ED}" destId="{B4BA453E-19B9-4D15-B3CC-FD5B4FCD05ED}" srcOrd="0" destOrd="0" presId="urn:microsoft.com/office/officeart/2005/8/layout/pyramid2"/>
    <dgm:cxn modelId="{3A475AC2-547E-4134-AB50-1E527F314645}" type="presParOf" srcId="{95166F2E-CD92-4621-8A06-BE1BF5B9D8BF}" destId="{244D7C20-66D7-4898-9EBC-1FE90B742B5F}" srcOrd="0" destOrd="0" presId="urn:microsoft.com/office/officeart/2005/8/layout/pyramid2"/>
    <dgm:cxn modelId="{1493CAC0-A94E-4221-927A-B82A99AF7C71}" type="presParOf" srcId="{95166F2E-CD92-4621-8A06-BE1BF5B9D8BF}" destId="{98D7B7CC-91FD-4A86-A8FC-F8E39AB2851D}" srcOrd="1" destOrd="0" presId="urn:microsoft.com/office/officeart/2005/8/layout/pyramid2"/>
    <dgm:cxn modelId="{DFE6EE0E-BEED-46A7-8713-7A53C6293FB5}" type="presParOf" srcId="{98D7B7CC-91FD-4A86-A8FC-F8E39AB2851D}" destId="{B4BA453E-19B9-4D15-B3CC-FD5B4FCD05ED}" srcOrd="0" destOrd="0" presId="urn:microsoft.com/office/officeart/2005/8/layout/pyramid2"/>
    <dgm:cxn modelId="{05CC4712-D78A-4B38-808F-B86B746CDDA3}" type="presParOf" srcId="{98D7B7CC-91FD-4A86-A8FC-F8E39AB2851D}" destId="{33A199F2-A03C-4EE6-8517-038A0AF42BDA}" srcOrd="1" destOrd="0" presId="urn:microsoft.com/office/officeart/2005/8/layout/pyramid2"/>
    <dgm:cxn modelId="{EFA28D99-468E-4D12-A52E-86BE3AA903B0}" type="presParOf" srcId="{98D7B7CC-91FD-4A86-A8FC-F8E39AB2851D}" destId="{3FA830E2-FB2E-41B8-A1ED-7E9513A7D699}" srcOrd="2" destOrd="0" presId="urn:microsoft.com/office/officeart/2005/8/layout/pyramid2"/>
    <dgm:cxn modelId="{C9E04E4E-ED2B-40AD-BF09-AFA68428156E}" type="presParOf" srcId="{98D7B7CC-91FD-4A86-A8FC-F8E39AB2851D}" destId="{A0AD44CC-B4A8-4A81-85DC-2599653BD403}" srcOrd="3" destOrd="0" presId="urn:microsoft.com/office/officeart/2005/8/layout/pyramid2"/>
    <dgm:cxn modelId="{9210A37D-FE8D-4146-AA52-3C2D46DBCCDF}" type="presParOf" srcId="{98D7B7CC-91FD-4A86-A8FC-F8E39AB2851D}" destId="{25F4CD02-BBAD-4C76-A789-F14B1BE18E4C}" srcOrd="4" destOrd="0" presId="urn:microsoft.com/office/officeart/2005/8/layout/pyramid2"/>
    <dgm:cxn modelId="{0B6033D9-3D68-4DF3-BD97-5604007458E4}" type="presParOf" srcId="{98D7B7CC-91FD-4A86-A8FC-F8E39AB2851D}" destId="{278359D8-CA73-4302-BCDA-664D904AD206}"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F6D45B-417F-4304-A552-7CAC68380DE0}" type="doc">
      <dgm:prSet loTypeId="urn:microsoft.com/office/officeart/2005/8/layout/pyramid2" loCatId="pyramid" qsTypeId="urn:microsoft.com/office/officeart/2005/8/quickstyle/simple1" qsCatId="simple" csTypeId="urn:microsoft.com/office/officeart/2005/8/colors/accent1_2" csCatId="accent1" phldr="1"/>
      <dgm:spPr/>
    </dgm:pt>
    <dgm:pt modelId="{8ECC03B0-B35A-42B5-9FC5-62D5C86177ED}">
      <dgm:prSet phldrT="[テキスト]" custT="1"/>
      <dgm:spPr/>
      <dgm:t>
        <a:bodyPr/>
        <a:lstStyle/>
        <a:p>
          <a:pPr algn="l">
            <a:lnSpc>
              <a:spcPts val="1600"/>
            </a:lnSpc>
          </a:pPr>
          <a:r>
            <a:rPr kumimoji="1" lang="en-US" altLang="ja-JP" sz="1400" b="1" dirty="0">
              <a:latin typeface="HG丸ｺﾞｼｯｸM-PRO" panose="020F0600000000000000" pitchFamily="50" charset="-128"/>
              <a:ea typeface="HG丸ｺﾞｼｯｸM-PRO" panose="020F0600000000000000" pitchFamily="50" charset="-128"/>
            </a:rPr>
            <a:t>Group1【</a:t>
          </a:r>
          <a:r>
            <a:rPr kumimoji="1" lang="ja-JP" altLang="en-US" sz="1400" b="1" dirty="0">
              <a:latin typeface="HG丸ｺﾞｼｯｸM-PRO" panose="020F0600000000000000" pitchFamily="50" charset="-128"/>
              <a:ea typeface="HG丸ｺﾞｼｯｸM-PRO" panose="020F0600000000000000" pitchFamily="50" charset="-128"/>
            </a:rPr>
            <a:t>経験・技能のある</a:t>
          </a:r>
          <a:r>
            <a:rPr kumimoji="1" lang="ja-JP" altLang="en-US" sz="1400" b="1" dirty="0" err="1">
              <a:latin typeface="HG丸ｺﾞｼｯｸM-PRO" panose="020F0600000000000000" pitchFamily="50" charset="-128"/>
              <a:ea typeface="HG丸ｺﾞｼｯｸM-PRO" panose="020F0600000000000000" pitchFamily="50" charset="-128"/>
            </a:rPr>
            <a:t>障がい</a:t>
          </a:r>
          <a:r>
            <a:rPr kumimoji="1" lang="ja-JP" altLang="en-US" sz="1400" b="1" dirty="0">
              <a:latin typeface="HG丸ｺﾞｼｯｸM-PRO" panose="020F0600000000000000" pitchFamily="50" charset="-128"/>
              <a:ea typeface="HG丸ｺﾞｼｯｸM-PRO" panose="020F0600000000000000" pitchFamily="50" charset="-128"/>
            </a:rPr>
            <a:t>福祉人材</a:t>
          </a:r>
          <a:r>
            <a:rPr kumimoji="1" lang="en-US" altLang="ja-JP" sz="1400" b="1" dirty="0">
              <a:latin typeface="HG丸ｺﾞｼｯｸM-PRO" panose="020F0600000000000000" pitchFamily="50" charset="-128"/>
              <a:ea typeface="HG丸ｺﾞｼｯｸM-PRO" panose="020F0600000000000000" pitchFamily="50" charset="-128"/>
            </a:rPr>
            <a:t>】</a:t>
          </a:r>
        </a:p>
        <a:p>
          <a:pPr algn="l">
            <a:lnSpc>
              <a:spcPts val="1500"/>
            </a:lnSpc>
          </a:pPr>
          <a:r>
            <a:rPr kumimoji="1" lang="ja-JP" altLang="en-US" sz="1400" dirty="0">
              <a:latin typeface="HG丸ｺﾞｼｯｸM-PRO" panose="020F0600000000000000" pitchFamily="50" charset="-128"/>
              <a:ea typeface="HG丸ｺﾞｼｯｸM-PRO" panose="020F0600000000000000" pitchFamily="50" charset="-128"/>
            </a:rPr>
            <a:t>　◎ キャリア</a:t>
          </a:r>
          <a:r>
            <a:rPr kumimoji="1" lang="en-US" altLang="ja-JP" sz="1400" dirty="0">
              <a:latin typeface="HG丸ｺﾞｼｯｸM-PRO" panose="020F0600000000000000" pitchFamily="50" charset="-128"/>
              <a:ea typeface="HG丸ｺﾞｼｯｸM-PRO" panose="020F0600000000000000" pitchFamily="50" charset="-128"/>
            </a:rPr>
            <a:t>10</a:t>
          </a:r>
          <a:r>
            <a:rPr kumimoji="1" lang="ja-JP" altLang="en-US" sz="1400" dirty="0">
              <a:latin typeface="HG丸ｺﾞｼｯｸM-PRO" panose="020F0600000000000000" pitchFamily="50" charset="-128"/>
              <a:ea typeface="HG丸ｺﾞｼｯｸM-PRO" panose="020F0600000000000000" pitchFamily="50" charset="-128"/>
            </a:rPr>
            <a:t>年以上の</a:t>
          </a:r>
          <a:endParaRPr kumimoji="1" lang="en-US" altLang="ja-JP" sz="1400" dirty="0">
            <a:latin typeface="HG丸ｺﾞｼｯｸM-PRO" panose="020F0600000000000000" pitchFamily="50" charset="-128"/>
            <a:ea typeface="HG丸ｺﾞｼｯｸM-PRO" panose="020F0600000000000000" pitchFamily="50" charset="-128"/>
          </a:endParaRPr>
        </a:p>
        <a:p>
          <a:pPr algn="l">
            <a:lnSpc>
              <a:spcPts val="1500"/>
            </a:lnSpc>
          </a:pPr>
          <a:r>
            <a:rPr kumimoji="1" lang="ja-JP" altLang="en-US" sz="1400" dirty="0">
              <a:latin typeface="HG丸ｺﾞｼｯｸM-PRO" panose="020F0600000000000000" pitchFamily="50" charset="-128"/>
              <a:ea typeface="HG丸ｺﾞｼｯｸM-PRO" panose="020F0600000000000000" pitchFamily="50" charset="-128"/>
            </a:rPr>
            <a:t>　　・介護福祉士、社会福祉士、精神保健福祉士、保育士の</a:t>
          </a:r>
          <a:endParaRPr kumimoji="1" lang="en-US" altLang="ja-JP" sz="1400" dirty="0">
            <a:latin typeface="HG丸ｺﾞｼｯｸM-PRO" panose="020F0600000000000000" pitchFamily="50" charset="-128"/>
            <a:ea typeface="HG丸ｺﾞｼｯｸM-PRO" panose="020F0600000000000000" pitchFamily="50" charset="-128"/>
          </a:endParaRPr>
        </a:p>
        <a:p>
          <a:pPr algn="l">
            <a:lnSpc>
              <a:spcPts val="1500"/>
            </a:lnSpc>
          </a:pPr>
          <a:r>
            <a:rPr kumimoji="1" lang="ja-JP" altLang="en-US" sz="1400" dirty="0">
              <a:latin typeface="HG丸ｺﾞｼｯｸM-PRO" panose="020F0600000000000000" pitchFamily="50" charset="-128"/>
              <a:ea typeface="HG丸ｺﾞｼｯｸM-PRO" panose="020F0600000000000000" pitchFamily="50" charset="-128"/>
            </a:rPr>
            <a:t>　　　資格を持つ福祉・介護職員</a:t>
          </a:r>
          <a:endParaRPr kumimoji="1" lang="en-US" altLang="ja-JP" sz="1400" dirty="0">
            <a:latin typeface="HG丸ｺﾞｼｯｸM-PRO" panose="020F0600000000000000" pitchFamily="50" charset="-128"/>
            <a:ea typeface="HG丸ｺﾞｼｯｸM-PRO" panose="020F0600000000000000" pitchFamily="50" charset="-128"/>
          </a:endParaRPr>
        </a:p>
        <a:p>
          <a:pPr algn="l">
            <a:lnSpc>
              <a:spcPts val="1500"/>
            </a:lnSpc>
          </a:pPr>
          <a:r>
            <a:rPr kumimoji="1" lang="ja-JP" altLang="en-US" sz="1400" dirty="0">
              <a:latin typeface="HG丸ｺﾞｼｯｸM-PRO" panose="020F0600000000000000" pitchFamily="50" charset="-128"/>
              <a:ea typeface="HG丸ｺﾞｼｯｸM-PRO" panose="020F0600000000000000" pitchFamily="50" charset="-128"/>
            </a:rPr>
            <a:t>　　・心理指導担当職員、サビ管、児発管、サ責</a:t>
          </a:r>
          <a:endParaRPr kumimoji="1" lang="en-US" altLang="ja-JP" sz="1400" dirty="0">
            <a:latin typeface="HG丸ｺﾞｼｯｸM-PRO" panose="020F0600000000000000" pitchFamily="50" charset="-128"/>
            <a:ea typeface="HG丸ｺﾞｼｯｸM-PRO" panose="020F0600000000000000" pitchFamily="50" charset="-128"/>
          </a:endParaRPr>
        </a:p>
      </dgm:t>
    </dgm:pt>
    <dgm:pt modelId="{DADA2AE5-BBAA-44FD-AFD6-4020F51EA7A3}" type="parTrans" cxnId="{CB224D8B-05BE-4424-BE68-94261217EE2F}">
      <dgm:prSet/>
      <dgm:spPr/>
      <dgm:t>
        <a:bodyPr/>
        <a:lstStyle/>
        <a:p>
          <a:endParaRPr kumimoji="1" lang="ja-JP" altLang="en-US" sz="1400"/>
        </a:p>
      </dgm:t>
    </dgm:pt>
    <dgm:pt modelId="{CE1FC724-32E4-47CF-BE46-21BB7B26709A}" type="sibTrans" cxnId="{CB224D8B-05BE-4424-BE68-94261217EE2F}">
      <dgm:prSet/>
      <dgm:spPr/>
      <dgm:t>
        <a:bodyPr/>
        <a:lstStyle/>
        <a:p>
          <a:endParaRPr kumimoji="1" lang="ja-JP" altLang="en-US" sz="1400"/>
        </a:p>
      </dgm:t>
    </dgm:pt>
    <dgm:pt modelId="{16137261-1764-4A74-A83F-B0439E0F8FAF}">
      <dgm:prSet phldrT="[テキスト]" custT="1"/>
      <dgm:spPr/>
      <dgm:t>
        <a:bodyPr/>
        <a:lstStyle/>
        <a:p>
          <a:pPr algn="l">
            <a:lnSpc>
              <a:spcPts val="1500"/>
            </a:lnSpc>
          </a:pPr>
          <a:r>
            <a:rPr kumimoji="1" lang="en-US" altLang="ja-JP" sz="1400" b="1" dirty="0">
              <a:latin typeface="HG丸ｺﾞｼｯｸM-PRO" panose="020F0600000000000000" pitchFamily="50" charset="-128"/>
              <a:ea typeface="HG丸ｺﾞｼｯｸM-PRO" panose="020F0600000000000000" pitchFamily="50" charset="-128"/>
            </a:rPr>
            <a:t>Group2【</a:t>
          </a:r>
          <a:r>
            <a:rPr kumimoji="1" lang="ja-JP" altLang="en-US" sz="1400" b="1" dirty="0">
              <a:latin typeface="HG丸ｺﾞｼｯｸM-PRO" panose="020F0600000000000000" pitchFamily="50" charset="-128"/>
              <a:ea typeface="HG丸ｺﾞｼｯｸM-PRO" panose="020F0600000000000000" pitchFamily="50" charset="-128"/>
            </a:rPr>
            <a:t>他の</a:t>
          </a:r>
          <a:r>
            <a:rPr kumimoji="1" lang="ja-JP" altLang="en-US" sz="1400" b="1" dirty="0" err="1">
              <a:latin typeface="HG丸ｺﾞｼｯｸM-PRO" panose="020F0600000000000000" pitchFamily="50" charset="-128"/>
              <a:ea typeface="HG丸ｺﾞｼｯｸM-PRO" panose="020F0600000000000000" pitchFamily="50" charset="-128"/>
            </a:rPr>
            <a:t>障がい</a:t>
          </a:r>
          <a:r>
            <a:rPr kumimoji="1" lang="ja-JP" altLang="en-US" sz="1400" b="1" dirty="0">
              <a:latin typeface="HG丸ｺﾞｼｯｸM-PRO" panose="020F0600000000000000" pitchFamily="50" charset="-128"/>
              <a:ea typeface="HG丸ｺﾞｼｯｸM-PRO" panose="020F0600000000000000" pitchFamily="50" charset="-128"/>
            </a:rPr>
            <a:t>福祉人材</a:t>
          </a:r>
          <a:r>
            <a:rPr kumimoji="1" lang="en-US" altLang="ja-JP" sz="1400" b="1" dirty="0">
              <a:latin typeface="HG丸ｺﾞｼｯｸM-PRO" panose="020F0600000000000000" pitchFamily="50" charset="-128"/>
              <a:ea typeface="HG丸ｺﾞｼｯｸM-PRO" panose="020F0600000000000000" pitchFamily="50" charset="-128"/>
            </a:rPr>
            <a:t>】</a:t>
          </a:r>
        </a:p>
        <a:p>
          <a:pPr algn="l">
            <a:lnSpc>
              <a:spcPts val="1500"/>
            </a:lnSpc>
          </a:pPr>
          <a:r>
            <a:rPr kumimoji="1" lang="ja-JP" altLang="en-US" sz="1400" dirty="0">
              <a:latin typeface="HG丸ｺﾞｼｯｸM-PRO" panose="020F0600000000000000" pitchFamily="50" charset="-128"/>
              <a:ea typeface="HG丸ｺﾞｼｯｸM-PRO" panose="020F0600000000000000" pitchFamily="50" charset="-128"/>
            </a:rPr>
            <a:t>　◎ キャリア</a:t>
          </a:r>
          <a:r>
            <a:rPr kumimoji="1" lang="en-US" altLang="ja-JP" sz="1400" dirty="0">
              <a:latin typeface="HG丸ｺﾞｼｯｸM-PRO" panose="020F0600000000000000" pitchFamily="50" charset="-128"/>
              <a:ea typeface="HG丸ｺﾞｼｯｸM-PRO" panose="020F0600000000000000" pitchFamily="50" charset="-128"/>
            </a:rPr>
            <a:t>10</a:t>
          </a:r>
          <a:r>
            <a:rPr kumimoji="1" lang="ja-JP" altLang="en-US" sz="1400" dirty="0">
              <a:latin typeface="HG丸ｺﾞｼｯｸM-PRO" panose="020F0600000000000000" pitchFamily="50" charset="-128"/>
              <a:ea typeface="HG丸ｺﾞｼｯｸM-PRO" panose="020F0600000000000000" pitchFamily="50" charset="-128"/>
            </a:rPr>
            <a:t>年未満の</a:t>
          </a:r>
          <a:endParaRPr kumimoji="1" lang="en-US" altLang="ja-JP" sz="1400" dirty="0">
            <a:latin typeface="HG丸ｺﾞｼｯｸM-PRO" panose="020F0600000000000000" pitchFamily="50" charset="-128"/>
            <a:ea typeface="HG丸ｺﾞｼｯｸM-PRO" panose="020F0600000000000000" pitchFamily="50" charset="-128"/>
          </a:endParaRPr>
        </a:p>
        <a:p>
          <a:pPr algn="l">
            <a:lnSpc>
              <a:spcPts val="1500"/>
            </a:lnSpc>
          </a:pPr>
          <a:r>
            <a:rPr kumimoji="1" lang="ja-JP" altLang="en-US" sz="1400" dirty="0">
              <a:latin typeface="HG丸ｺﾞｼｯｸM-PRO" panose="020F0600000000000000" pitchFamily="50" charset="-128"/>
              <a:ea typeface="HG丸ｺﾞｼｯｸM-PRO" panose="020F0600000000000000" pitchFamily="50" charset="-128"/>
            </a:rPr>
            <a:t>　　 福祉・介護職員、 心理指導担当職員、サビ管、児発管、　　</a:t>
          </a:r>
          <a:endParaRPr kumimoji="1" lang="en-US" altLang="ja-JP" sz="1400" dirty="0">
            <a:latin typeface="HG丸ｺﾞｼｯｸM-PRO" panose="020F0600000000000000" pitchFamily="50" charset="-128"/>
            <a:ea typeface="HG丸ｺﾞｼｯｸM-PRO" panose="020F0600000000000000" pitchFamily="50" charset="-128"/>
          </a:endParaRPr>
        </a:p>
        <a:p>
          <a:pPr algn="l">
            <a:lnSpc>
              <a:spcPts val="1500"/>
            </a:lnSpc>
          </a:pPr>
          <a:r>
            <a:rPr kumimoji="1" lang="ja-JP" altLang="en-US" sz="1400" dirty="0">
              <a:latin typeface="HG丸ｺﾞｼｯｸM-PRO" panose="020F0600000000000000" pitchFamily="50" charset="-128"/>
              <a:ea typeface="HG丸ｺﾞｼｯｸM-PRO" panose="020F0600000000000000" pitchFamily="50" charset="-128"/>
            </a:rPr>
            <a:t>　　 サ責</a:t>
          </a:r>
          <a:endParaRPr kumimoji="1" lang="en-US" altLang="ja-JP" sz="1400" dirty="0">
            <a:latin typeface="HG丸ｺﾞｼｯｸM-PRO" panose="020F0600000000000000" pitchFamily="50" charset="-128"/>
            <a:ea typeface="HG丸ｺﾞｼｯｸM-PRO" panose="020F0600000000000000" pitchFamily="50" charset="-128"/>
          </a:endParaRPr>
        </a:p>
        <a:p>
          <a:pPr algn="l">
            <a:lnSpc>
              <a:spcPts val="1500"/>
            </a:lnSpc>
          </a:pPr>
          <a:r>
            <a:rPr kumimoji="1" lang="ja-JP" altLang="en-US" sz="1400" dirty="0">
              <a:latin typeface="HG丸ｺﾞｼｯｸM-PRO" panose="020F0600000000000000" pitchFamily="50" charset="-128"/>
              <a:ea typeface="HG丸ｺﾞｼｯｸM-PRO" panose="020F0600000000000000" pitchFamily="50" charset="-128"/>
            </a:rPr>
            <a:t>　◎ キャリア</a:t>
          </a:r>
          <a:r>
            <a:rPr kumimoji="1" lang="en-US" altLang="ja-JP" sz="1400" dirty="0">
              <a:latin typeface="HG丸ｺﾞｼｯｸM-PRO" panose="020F0600000000000000" pitchFamily="50" charset="-128"/>
              <a:ea typeface="HG丸ｺﾞｼｯｸM-PRO" panose="020F0600000000000000" pitchFamily="50" charset="-128"/>
            </a:rPr>
            <a:t>10</a:t>
          </a:r>
          <a:r>
            <a:rPr kumimoji="1" lang="ja-JP" altLang="en-US" sz="1400" dirty="0">
              <a:latin typeface="HG丸ｺﾞｼｯｸM-PRO" panose="020F0600000000000000" pitchFamily="50" charset="-128"/>
              <a:ea typeface="HG丸ｺﾞｼｯｸM-PRO" panose="020F0600000000000000" pitchFamily="50" charset="-128"/>
            </a:rPr>
            <a:t>年以上の資格を持たない福祉・介護職員</a:t>
          </a:r>
          <a:endParaRPr kumimoji="1" lang="en-US" altLang="ja-JP" sz="1400" dirty="0">
            <a:latin typeface="HG丸ｺﾞｼｯｸM-PRO" panose="020F0600000000000000" pitchFamily="50" charset="-128"/>
            <a:ea typeface="HG丸ｺﾞｼｯｸM-PRO" panose="020F0600000000000000" pitchFamily="50" charset="-128"/>
          </a:endParaRPr>
        </a:p>
      </dgm:t>
    </dgm:pt>
    <dgm:pt modelId="{4506DA9D-68DB-4E2A-956E-BB7469203C46}" type="parTrans" cxnId="{A329612A-C787-4A6C-BE35-55EDC4DAA17C}">
      <dgm:prSet/>
      <dgm:spPr/>
      <dgm:t>
        <a:bodyPr/>
        <a:lstStyle/>
        <a:p>
          <a:endParaRPr kumimoji="1" lang="ja-JP" altLang="en-US" sz="1400"/>
        </a:p>
      </dgm:t>
    </dgm:pt>
    <dgm:pt modelId="{CB13ADD9-7A4A-4EC2-B08A-D3616180A39D}" type="sibTrans" cxnId="{A329612A-C787-4A6C-BE35-55EDC4DAA17C}">
      <dgm:prSet/>
      <dgm:spPr/>
      <dgm:t>
        <a:bodyPr/>
        <a:lstStyle/>
        <a:p>
          <a:endParaRPr kumimoji="1" lang="ja-JP" altLang="en-US" sz="1400"/>
        </a:p>
      </dgm:t>
    </dgm:pt>
    <dgm:pt modelId="{A9FD69FD-44C7-4B12-9E5A-B2EB0EE3AA94}">
      <dgm:prSet phldrT="[テキスト]" custT="1"/>
      <dgm:spPr/>
      <dgm:t>
        <a:bodyPr/>
        <a:lstStyle/>
        <a:p>
          <a:pPr algn="l">
            <a:lnSpc>
              <a:spcPts val="1500"/>
            </a:lnSpc>
          </a:pPr>
          <a:r>
            <a:rPr kumimoji="1" lang="en-US" altLang="ja-JP" sz="1400" b="1" dirty="0">
              <a:latin typeface="HG丸ｺﾞｼｯｸM-PRO" panose="020F0600000000000000" pitchFamily="50" charset="-128"/>
              <a:ea typeface="HG丸ｺﾞｼｯｸM-PRO" panose="020F0600000000000000" pitchFamily="50" charset="-128"/>
            </a:rPr>
            <a:t>Group3【</a:t>
          </a:r>
          <a:r>
            <a:rPr kumimoji="1" lang="ja-JP" altLang="en-US" sz="1400" b="1" dirty="0">
              <a:latin typeface="HG丸ｺﾞｼｯｸM-PRO" panose="020F0600000000000000" pitchFamily="50" charset="-128"/>
              <a:ea typeface="HG丸ｺﾞｼｯｸM-PRO" panose="020F0600000000000000" pitchFamily="50" charset="-128"/>
            </a:rPr>
            <a:t>その他の職種</a:t>
          </a:r>
          <a:r>
            <a:rPr kumimoji="1" lang="en-US" altLang="ja-JP" sz="1400" b="1" dirty="0">
              <a:latin typeface="HG丸ｺﾞｼｯｸM-PRO" panose="020F0600000000000000" pitchFamily="50" charset="-128"/>
              <a:ea typeface="HG丸ｺﾞｼｯｸM-PRO" panose="020F0600000000000000" pitchFamily="50" charset="-128"/>
            </a:rPr>
            <a:t>】</a:t>
          </a:r>
        </a:p>
        <a:p>
          <a:pPr algn="l">
            <a:lnSpc>
              <a:spcPts val="1500"/>
            </a:lnSpc>
          </a:pPr>
          <a:r>
            <a:rPr kumimoji="1" lang="ja-JP" altLang="en-US" sz="1400" dirty="0">
              <a:latin typeface="HG丸ｺﾞｼｯｸM-PRO" panose="020F0600000000000000" pitchFamily="50" charset="-128"/>
              <a:ea typeface="HG丸ｺﾞｼｯｸM-PRO" panose="020F0600000000000000" pitchFamily="50" charset="-128"/>
            </a:rPr>
            <a:t>　◎ グループ１・２に属さないすべての職種</a:t>
          </a:r>
          <a:endParaRPr kumimoji="1" lang="en-US" altLang="ja-JP" sz="1400" dirty="0">
            <a:latin typeface="HG丸ｺﾞｼｯｸM-PRO" panose="020F0600000000000000" pitchFamily="50" charset="-128"/>
            <a:ea typeface="HG丸ｺﾞｼｯｸM-PRO" panose="020F0600000000000000" pitchFamily="50" charset="-128"/>
          </a:endParaRPr>
        </a:p>
        <a:p>
          <a:pPr algn="l">
            <a:lnSpc>
              <a:spcPts val="1500"/>
            </a:lnSpc>
          </a:pPr>
          <a:r>
            <a:rPr kumimoji="1" lang="ja-JP" altLang="en-US" sz="1400" dirty="0">
              <a:latin typeface="HG丸ｺﾞｼｯｸM-PRO" panose="020F0600000000000000" pitchFamily="50" charset="-128"/>
              <a:ea typeface="HG丸ｺﾞｼｯｸM-PRO" panose="020F0600000000000000" pitchFamily="50" charset="-128"/>
            </a:rPr>
            <a:t>　　管理者、医療職（医師、看護職員、</a:t>
          </a:r>
          <a:r>
            <a:rPr kumimoji="1" lang="en-US" altLang="ja-JP" sz="1400" dirty="0">
              <a:latin typeface="HG丸ｺﾞｼｯｸM-PRO" panose="020F0600000000000000" pitchFamily="50" charset="-128"/>
              <a:ea typeface="HG丸ｺﾞｼｯｸM-PRO" panose="020F0600000000000000" pitchFamily="50" charset="-128"/>
            </a:rPr>
            <a:t>OT</a:t>
          </a:r>
          <a:r>
            <a:rPr kumimoji="1" lang="ja-JP" altLang="en-US" sz="1400" dirty="0" err="1">
              <a:latin typeface="HG丸ｺﾞｼｯｸM-PRO" panose="020F0600000000000000" pitchFamily="50" charset="-128"/>
              <a:ea typeface="HG丸ｺﾞｼｯｸM-PRO" panose="020F0600000000000000" pitchFamily="50" charset="-128"/>
            </a:rPr>
            <a:t>、</a:t>
          </a:r>
          <a:r>
            <a:rPr kumimoji="1" lang="en-US" altLang="ja-JP" sz="1400" dirty="0">
              <a:latin typeface="HG丸ｺﾞｼｯｸM-PRO" panose="020F0600000000000000" pitchFamily="50" charset="-128"/>
              <a:ea typeface="HG丸ｺﾞｼｯｸM-PRO" panose="020F0600000000000000" pitchFamily="50" charset="-128"/>
            </a:rPr>
            <a:t>PT</a:t>
          </a:r>
          <a:r>
            <a:rPr kumimoji="1" lang="ja-JP" altLang="en-US" sz="1400" dirty="0" err="1">
              <a:latin typeface="HG丸ｺﾞｼｯｸM-PRO" panose="020F0600000000000000" pitchFamily="50" charset="-128"/>
              <a:ea typeface="HG丸ｺﾞｼｯｸM-PRO" panose="020F0600000000000000" pitchFamily="50" charset="-128"/>
            </a:rPr>
            <a:t>、</a:t>
          </a:r>
          <a:r>
            <a:rPr kumimoji="1" lang="en-US" altLang="ja-JP" sz="1400" dirty="0">
              <a:latin typeface="HG丸ｺﾞｼｯｸM-PRO" panose="020F0600000000000000" pitchFamily="50" charset="-128"/>
              <a:ea typeface="HG丸ｺﾞｼｯｸM-PRO" panose="020F0600000000000000" pitchFamily="50" charset="-128"/>
            </a:rPr>
            <a:t>ST</a:t>
          </a:r>
          <a:r>
            <a:rPr kumimoji="1" lang="ja-JP" altLang="en-US" sz="1400" dirty="0">
              <a:latin typeface="HG丸ｺﾞｼｯｸM-PRO" panose="020F0600000000000000" pitchFamily="50" charset="-128"/>
              <a:ea typeface="HG丸ｺﾞｼｯｸM-PRO" panose="020F0600000000000000" pitchFamily="50" charset="-128"/>
            </a:rPr>
            <a:t>）、</a:t>
          </a:r>
          <a:endParaRPr kumimoji="1" lang="en-US" altLang="ja-JP" sz="1400" dirty="0">
            <a:latin typeface="HG丸ｺﾞｼｯｸM-PRO" panose="020F0600000000000000" pitchFamily="50" charset="-128"/>
            <a:ea typeface="HG丸ｺﾞｼｯｸM-PRO" panose="020F0600000000000000" pitchFamily="50" charset="-128"/>
          </a:endParaRPr>
        </a:p>
        <a:p>
          <a:pPr algn="l">
            <a:lnSpc>
              <a:spcPts val="1500"/>
            </a:lnSpc>
          </a:pPr>
          <a:r>
            <a:rPr kumimoji="1" lang="ja-JP" altLang="en-US" sz="1400" dirty="0">
              <a:latin typeface="HG丸ｺﾞｼｯｸM-PRO" panose="020F0600000000000000" pitchFamily="50" charset="-128"/>
              <a:ea typeface="HG丸ｺﾞｼｯｸM-PRO" panose="020F0600000000000000" pitchFamily="50" charset="-128"/>
            </a:rPr>
            <a:t>　　運転手、調理担当職員、栄養士、事務職員　など</a:t>
          </a:r>
          <a:endParaRPr kumimoji="1" lang="en-US" altLang="ja-JP" sz="1400" dirty="0">
            <a:latin typeface="HG丸ｺﾞｼｯｸM-PRO" panose="020F0600000000000000" pitchFamily="50" charset="-128"/>
            <a:ea typeface="HG丸ｺﾞｼｯｸM-PRO" panose="020F0600000000000000" pitchFamily="50" charset="-128"/>
          </a:endParaRPr>
        </a:p>
      </dgm:t>
    </dgm:pt>
    <dgm:pt modelId="{7957315D-5968-41BC-83F1-6A1A937D5D4E}" type="parTrans" cxnId="{D2A6C7EB-AFCE-41B8-8ECE-0B6C6828494A}">
      <dgm:prSet/>
      <dgm:spPr/>
      <dgm:t>
        <a:bodyPr/>
        <a:lstStyle/>
        <a:p>
          <a:endParaRPr kumimoji="1" lang="ja-JP" altLang="en-US" sz="1400"/>
        </a:p>
      </dgm:t>
    </dgm:pt>
    <dgm:pt modelId="{FB28CA76-EB6B-48D8-9F9C-D4ED4B020731}" type="sibTrans" cxnId="{D2A6C7EB-AFCE-41B8-8ECE-0B6C6828494A}">
      <dgm:prSet/>
      <dgm:spPr/>
      <dgm:t>
        <a:bodyPr/>
        <a:lstStyle/>
        <a:p>
          <a:endParaRPr kumimoji="1" lang="ja-JP" altLang="en-US" sz="1400"/>
        </a:p>
      </dgm:t>
    </dgm:pt>
    <dgm:pt modelId="{95166F2E-CD92-4621-8A06-BE1BF5B9D8BF}" type="pres">
      <dgm:prSet presAssocID="{28F6D45B-417F-4304-A552-7CAC68380DE0}" presName="compositeShape" presStyleCnt="0">
        <dgm:presLayoutVars>
          <dgm:dir/>
          <dgm:resizeHandles/>
        </dgm:presLayoutVars>
      </dgm:prSet>
      <dgm:spPr/>
    </dgm:pt>
    <dgm:pt modelId="{244D7C20-66D7-4898-9EBC-1FE90B742B5F}" type="pres">
      <dgm:prSet presAssocID="{28F6D45B-417F-4304-A552-7CAC68380DE0}" presName="pyramid" presStyleLbl="node1" presStyleIdx="0" presStyleCnt="1" custLinFactNeighborX="-11037"/>
      <dgm:spPr/>
    </dgm:pt>
    <dgm:pt modelId="{98D7B7CC-91FD-4A86-A8FC-F8E39AB2851D}" type="pres">
      <dgm:prSet presAssocID="{28F6D45B-417F-4304-A552-7CAC68380DE0}" presName="theList" presStyleCnt="0"/>
      <dgm:spPr/>
    </dgm:pt>
    <dgm:pt modelId="{B4BA453E-19B9-4D15-B3CC-FD5B4FCD05ED}" type="pres">
      <dgm:prSet presAssocID="{8ECC03B0-B35A-42B5-9FC5-62D5C86177ED}" presName="aNode" presStyleLbl="fgAcc1" presStyleIdx="0" presStyleCnt="3" custScaleX="162129" custScaleY="376025" custLinFactY="-11102" custLinFactNeighborX="15979" custLinFactNeighborY="-100000">
        <dgm:presLayoutVars>
          <dgm:bulletEnabled val="1"/>
        </dgm:presLayoutVars>
      </dgm:prSet>
      <dgm:spPr/>
      <dgm:t>
        <a:bodyPr/>
        <a:lstStyle/>
        <a:p>
          <a:endParaRPr kumimoji="1" lang="ja-JP" altLang="en-US"/>
        </a:p>
      </dgm:t>
    </dgm:pt>
    <dgm:pt modelId="{33A199F2-A03C-4EE6-8517-038A0AF42BDA}" type="pres">
      <dgm:prSet presAssocID="{8ECC03B0-B35A-42B5-9FC5-62D5C86177ED}" presName="aSpace" presStyleCnt="0"/>
      <dgm:spPr/>
    </dgm:pt>
    <dgm:pt modelId="{3FA830E2-FB2E-41B8-A1ED-7E9513A7D699}" type="pres">
      <dgm:prSet presAssocID="{16137261-1764-4A74-A83F-B0439E0F8FAF}" presName="aNode" presStyleLbl="fgAcc1" presStyleIdx="1" presStyleCnt="3" custScaleX="161051" custScaleY="376025" custLinFactY="5732" custLinFactNeighborX="16515" custLinFactNeighborY="100000">
        <dgm:presLayoutVars>
          <dgm:bulletEnabled val="1"/>
        </dgm:presLayoutVars>
      </dgm:prSet>
      <dgm:spPr/>
      <dgm:t>
        <a:bodyPr/>
        <a:lstStyle/>
        <a:p>
          <a:endParaRPr kumimoji="1" lang="ja-JP" altLang="en-US"/>
        </a:p>
      </dgm:t>
    </dgm:pt>
    <dgm:pt modelId="{A0AD44CC-B4A8-4A81-85DC-2599653BD403}" type="pres">
      <dgm:prSet presAssocID="{16137261-1764-4A74-A83F-B0439E0F8FAF}" presName="aSpace" presStyleCnt="0"/>
      <dgm:spPr/>
    </dgm:pt>
    <dgm:pt modelId="{25F4CD02-BBAD-4C76-A789-F14B1BE18E4C}" type="pres">
      <dgm:prSet presAssocID="{A9FD69FD-44C7-4B12-9E5A-B2EB0EE3AA94}" presName="aNode" presStyleLbl="fgAcc1" presStyleIdx="2" presStyleCnt="3" custScaleX="162349" custScaleY="378703" custLinFactY="50063" custLinFactNeighborX="18184" custLinFactNeighborY="100000">
        <dgm:presLayoutVars>
          <dgm:bulletEnabled val="1"/>
        </dgm:presLayoutVars>
      </dgm:prSet>
      <dgm:spPr/>
      <dgm:t>
        <a:bodyPr/>
        <a:lstStyle/>
        <a:p>
          <a:endParaRPr kumimoji="1" lang="ja-JP" altLang="en-US"/>
        </a:p>
      </dgm:t>
    </dgm:pt>
    <dgm:pt modelId="{278359D8-CA73-4302-BCDA-664D904AD206}" type="pres">
      <dgm:prSet presAssocID="{A9FD69FD-44C7-4B12-9E5A-B2EB0EE3AA94}" presName="aSpace" presStyleCnt="0"/>
      <dgm:spPr/>
    </dgm:pt>
  </dgm:ptLst>
  <dgm:cxnLst>
    <dgm:cxn modelId="{A329612A-C787-4A6C-BE35-55EDC4DAA17C}" srcId="{28F6D45B-417F-4304-A552-7CAC68380DE0}" destId="{16137261-1764-4A74-A83F-B0439E0F8FAF}" srcOrd="1" destOrd="0" parTransId="{4506DA9D-68DB-4E2A-956E-BB7469203C46}" sibTransId="{CB13ADD9-7A4A-4EC2-B08A-D3616180A39D}"/>
    <dgm:cxn modelId="{5A4EA4D9-67A1-4B73-9A76-9284CEB03988}" type="presOf" srcId="{A9FD69FD-44C7-4B12-9E5A-B2EB0EE3AA94}" destId="{25F4CD02-BBAD-4C76-A789-F14B1BE18E4C}" srcOrd="0" destOrd="0" presId="urn:microsoft.com/office/officeart/2005/8/layout/pyramid2"/>
    <dgm:cxn modelId="{FB4A3B8C-DC72-4281-BC76-9C8967BB43C4}" type="presOf" srcId="{16137261-1764-4A74-A83F-B0439E0F8FAF}" destId="{3FA830E2-FB2E-41B8-A1ED-7E9513A7D699}" srcOrd="0" destOrd="0" presId="urn:microsoft.com/office/officeart/2005/8/layout/pyramid2"/>
    <dgm:cxn modelId="{D2A6C7EB-AFCE-41B8-8ECE-0B6C6828494A}" srcId="{28F6D45B-417F-4304-A552-7CAC68380DE0}" destId="{A9FD69FD-44C7-4B12-9E5A-B2EB0EE3AA94}" srcOrd="2" destOrd="0" parTransId="{7957315D-5968-41BC-83F1-6A1A937D5D4E}" sibTransId="{FB28CA76-EB6B-48D8-9F9C-D4ED4B020731}"/>
    <dgm:cxn modelId="{CB224D8B-05BE-4424-BE68-94261217EE2F}" srcId="{28F6D45B-417F-4304-A552-7CAC68380DE0}" destId="{8ECC03B0-B35A-42B5-9FC5-62D5C86177ED}" srcOrd="0" destOrd="0" parTransId="{DADA2AE5-BBAA-44FD-AFD6-4020F51EA7A3}" sibTransId="{CE1FC724-32E4-47CF-BE46-21BB7B26709A}"/>
    <dgm:cxn modelId="{2A004A87-42A6-471A-A55F-B5C6D0C2CDB4}" type="presOf" srcId="{28F6D45B-417F-4304-A552-7CAC68380DE0}" destId="{95166F2E-CD92-4621-8A06-BE1BF5B9D8BF}" srcOrd="0" destOrd="0" presId="urn:microsoft.com/office/officeart/2005/8/layout/pyramid2"/>
    <dgm:cxn modelId="{076754A9-0544-4244-B1E4-B31FA822675D}" type="presOf" srcId="{8ECC03B0-B35A-42B5-9FC5-62D5C86177ED}" destId="{B4BA453E-19B9-4D15-B3CC-FD5B4FCD05ED}" srcOrd="0" destOrd="0" presId="urn:microsoft.com/office/officeart/2005/8/layout/pyramid2"/>
    <dgm:cxn modelId="{3A475AC2-547E-4134-AB50-1E527F314645}" type="presParOf" srcId="{95166F2E-CD92-4621-8A06-BE1BF5B9D8BF}" destId="{244D7C20-66D7-4898-9EBC-1FE90B742B5F}" srcOrd="0" destOrd="0" presId="urn:microsoft.com/office/officeart/2005/8/layout/pyramid2"/>
    <dgm:cxn modelId="{1493CAC0-A94E-4221-927A-B82A99AF7C71}" type="presParOf" srcId="{95166F2E-CD92-4621-8A06-BE1BF5B9D8BF}" destId="{98D7B7CC-91FD-4A86-A8FC-F8E39AB2851D}" srcOrd="1" destOrd="0" presId="urn:microsoft.com/office/officeart/2005/8/layout/pyramid2"/>
    <dgm:cxn modelId="{DFE6EE0E-BEED-46A7-8713-7A53C6293FB5}" type="presParOf" srcId="{98D7B7CC-91FD-4A86-A8FC-F8E39AB2851D}" destId="{B4BA453E-19B9-4D15-B3CC-FD5B4FCD05ED}" srcOrd="0" destOrd="0" presId="urn:microsoft.com/office/officeart/2005/8/layout/pyramid2"/>
    <dgm:cxn modelId="{05CC4712-D78A-4B38-808F-B86B746CDDA3}" type="presParOf" srcId="{98D7B7CC-91FD-4A86-A8FC-F8E39AB2851D}" destId="{33A199F2-A03C-4EE6-8517-038A0AF42BDA}" srcOrd="1" destOrd="0" presId="urn:microsoft.com/office/officeart/2005/8/layout/pyramid2"/>
    <dgm:cxn modelId="{EFA28D99-468E-4D12-A52E-86BE3AA903B0}" type="presParOf" srcId="{98D7B7CC-91FD-4A86-A8FC-F8E39AB2851D}" destId="{3FA830E2-FB2E-41B8-A1ED-7E9513A7D699}" srcOrd="2" destOrd="0" presId="urn:microsoft.com/office/officeart/2005/8/layout/pyramid2"/>
    <dgm:cxn modelId="{C9E04E4E-ED2B-40AD-BF09-AFA68428156E}" type="presParOf" srcId="{98D7B7CC-91FD-4A86-A8FC-F8E39AB2851D}" destId="{A0AD44CC-B4A8-4A81-85DC-2599653BD403}" srcOrd="3" destOrd="0" presId="urn:microsoft.com/office/officeart/2005/8/layout/pyramid2"/>
    <dgm:cxn modelId="{9210A37D-FE8D-4146-AA52-3C2D46DBCCDF}" type="presParOf" srcId="{98D7B7CC-91FD-4A86-A8FC-F8E39AB2851D}" destId="{25F4CD02-BBAD-4C76-A789-F14B1BE18E4C}" srcOrd="4" destOrd="0" presId="urn:microsoft.com/office/officeart/2005/8/layout/pyramid2"/>
    <dgm:cxn modelId="{0B6033D9-3D68-4DF3-BD97-5604007458E4}" type="presParOf" srcId="{98D7B7CC-91FD-4A86-A8FC-F8E39AB2851D}" destId="{278359D8-CA73-4302-BCDA-664D904AD206}"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5B8DA2-CD7E-423F-8DEC-CB15CCEA7A90}" type="doc">
      <dgm:prSet loTypeId="urn:microsoft.com/office/officeart/2005/8/layout/pyramid3" loCatId="pyramid" qsTypeId="urn:microsoft.com/office/officeart/2005/8/quickstyle/simple4" qsCatId="simple" csTypeId="urn:microsoft.com/office/officeart/2005/8/colors/accent1_2" csCatId="accent1" phldr="1"/>
      <dgm:spPr/>
    </dgm:pt>
    <dgm:pt modelId="{684A5DF5-9195-4034-8A10-D4135526E254}">
      <dgm:prSet phldrT="[テキスト]"/>
      <dgm:spPr/>
      <dgm:t>
        <a:bodyPr/>
        <a:lstStyle/>
        <a:p>
          <a:r>
            <a:rPr kumimoji="1" lang="ja-JP" altLang="en-US" dirty="0"/>
            <a:t>　</a:t>
          </a:r>
        </a:p>
      </dgm:t>
    </dgm:pt>
    <dgm:pt modelId="{E095AB08-E38A-42F9-8056-26E4DF83CC5E}" type="parTrans" cxnId="{0324AB86-E81D-42B7-9509-AB6794EFAF99}">
      <dgm:prSet/>
      <dgm:spPr/>
      <dgm:t>
        <a:bodyPr/>
        <a:lstStyle/>
        <a:p>
          <a:endParaRPr kumimoji="1" lang="ja-JP" altLang="en-US"/>
        </a:p>
      </dgm:t>
    </dgm:pt>
    <dgm:pt modelId="{3E1E5937-6F3E-4AB1-8534-1F364FCCEB0B}" type="sibTrans" cxnId="{0324AB86-E81D-42B7-9509-AB6794EFAF99}">
      <dgm:prSet/>
      <dgm:spPr/>
      <dgm:t>
        <a:bodyPr/>
        <a:lstStyle/>
        <a:p>
          <a:endParaRPr kumimoji="1" lang="ja-JP" altLang="en-US"/>
        </a:p>
      </dgm:t>
    </dgm:pt>
    <dgm:pt modelId="{1BD5F9BA-8A6F-4FF2-AFAD-4BF7005DDE89}">
      <dgm:prSet phldrT="[テキスト]"/>
      <dgm:spPr/>
      <dgm:t>
        <a:bodyPr/>
        <a:lstStyle/>
        <a:p>
          <a:r>
            <a:rPr kumimoji="1" lang="ja-JP" altLang="en-US" dirty="0"/>
            <a:t>　</a:t>
          </a:r>
        </a:p>
      </dgm:t>
    </dgm:pt>
    <dgm:pt modelId="{3B12BD27-A5B1-4306-A78E-9970626237E8}" type="parTrans" cxnId="{BFDC00A3-AF4B-4A69-8D4A-8243A85A8679}">
      <dgm:prSet/>
      <dgm:spPr/>
      <dgm:t>
        <a:bodyPr/>
        <a:lstStyle/>
        <a:p>
          <a:endParaRPr kumimoji="1" lang="ja-JP" altLang="en-US"/>
        </a:p>
      </dgm:t>
    </dgm:pt>
    <dgm:pt modelId="{6AD8E037-5645-49D2-9DD2-7443D75D8DB7}" type="sibTrans" cxnId="{BFDC00A3-AF4B-4A69-8D4A-8243A85A8679}">
      <dgm:prSet/>
      <dgm:spPr/>
      <dgm:t>
        <a:bodyPr/>
        <a:lstStyle/>
        <a:p>
          <a:endParaRPr kumimoji="1" lang="ja-JP" altLang="en-US"/>
        </a:p>
      </dgm:t>
    </dgm:pt>
    <dgm:pt modelId="{1C2E0F3B-15DD-4FCD-ACF3-88F1B86E8A33}">
      <dgm:prSet phldrT="[テキスト]"/>
      <dgm:spPr/>
      <dgm:t>
        <a:bodyPr/>
        <a:lstStyle/>
        <a:p>
          <a:r>
            <a:rPr kumimoji="1" lang="ja-JP" altLang="en-US" dirty="0"/>
            <a:t>　</a:t>
          </a:r>
        </a:p>
      </dgm:t>
    </dgm:pt>
    <dgm:pt modelId="{1B5025DD-FCFB-4B4A-803E-F7A88FE197B4}" type="parTrans" cxnId="{5337EE38-96E8-4EA1-A54D-1AA3DE135146}">
      <dgm:prSet/>
      <dgm:spPr/>
      <dgm:t>
        <a:bodyPr/>
        <a:lstStyle/>
        <a:p>
          <a:endParaRPr kumimoji="1" lang="ja-JP" altLang="en-US"/>
        </a:p>
      </dgm:t>
    </dgm:pt>
    <dgm:pt modelId="{0CBC2060-B1F7-4109-9D9F-AB4E398B5F43}" type="sibTrans" cxnId="{5337EE38-96E8-4EA1-A54D-1AA3DE135146}">
      <dgm:prSet/>
      <dgm:spPr/>
      <dgm:t>
        <a:bodyPr/>
        <a:lstStyle/>
        <a:p>
          <a:endParaRPr kumimoji="1" lang="ja-JP" altLang="en-US"/>
        </a:p>
      </dgm:t>
    </dgm:pt>
    <dgm:pt modelId="{928D736F-18DF-4AC2-A58D-5065A0D96306}" type="pres">
      <dgm:prSet presAssocID="{F65B8DA2-CD7E-423F-8DEC-CB15CCEA7A90}" presName="Name0" presStyleCnt="0">
        <dgm:presLayoutVars>
          <dgm:dir/>
          <dgm:animLvl val="lvl"/>
          <dgm:resizeHandles val="exact"/>
        </dgm:presLayoutVars>
      </dgm:prSet>
      <dgm:spPr/>
    </dgm:pt>
    <dgm:pt modelId="{5A6073E7-4C2C-4F04-B855-F806DA034CCA}" type="pres">
      <dgm:prSet presAssocID="{684A5DF5-9195-4034-8A10-D4135526E254}" presName="Name8" presStyleCnt="0"/>
      <dgm:spPr/>
    </dgm:pt>
    <dgm:pt modelId="{B2F41091-0AA2-4981-BAA4-3122E8F2B348}" type="pres">
      <dgm:prSet presAssocID="{684A5DF5-9195-4034-8A10-D4135526E254}" presName="level" presStyleLbl="node1" presStyleIdx="0" presStyleCnt="3" custLinFactNeighborX="-125">
        <dgm:presLayoutVars>
          <dgm:chMax val="1"/>
          <dgm:bulletEnabled val="1"/>
        </dgm:presLayoutVars>
      </dgm:prSet>
      <dgm:spPr/>
      <dgm:t>
        <a:bodyPr/>
        <a:lstStyle/>
        <a:p>
          <a:endParaRPr kumimoji="1" lang="ja-JP" altLang="en-US"/>
        </a:p>
      </dgm:t>
    </dgm:pt>
    <dgm:pt modelId="{D73FDE46-8E56-43A9-99EA-73AA0BB5596A}" type="pres">
      <dgm:prSet presAssocID="{684A5DF5-9195-4034-8A10-D4135526E254}" presName="levelTx" presStyleLbl="revTx" presStyleIdx="0" presStyleCnt="0">
        <dgm:presLayoutVars>
          <dgm:chMax val="1"/>
          <dgm:bulletEnabled val="1"/>
        </dgm:presLayoutVars>
      </dgm:prSet>
      <dgm:spPr/>
      <dgm:t>
        <a:bodyPr/>
        <a:lstStyle/>
        <a:p>
          <a:endParaRPr kumimoji="1" lang="ja-JP" altLang="en-US"/>
        </a:p>
      </dgm:t>
    </dgm:pt>
    <dgm:pt modelId="{6439CE4C-E35B-4BA9-B595-DDB8AAC205A4}" type="pres">
      <dgm:prSet presAssocID="{1BD5F9BA-8A6F-4FF2-AFAD-4BF7005DDE89}" presName="Name8" presStyleCnt="0"/>
      <dgm:spPr/>
    </dgm:pt>
    <dgm:pt modelId="{EC11A051-4CFF-4EE1-97BC-9CF6BCB0BDCE}" type="pres">
      <dgm:prSet presAssocID="{1BD5F9BA-8A6F-4FF2-AFAD-4BF7005DDE89}" presName="level" presStyleLbl="node1" presStyleIdx="1" presStyleCnt="3">
        <dgm:presLayoutVars>
          <dgm:chMax val="1"/>
          <dgm:bulletEnabled val="1"/>
        </dgm:presLayoutVars>
      </dgm:prSet>
      <dgm:spPr/>
      <dgm:t>
        <a:bodyPr/>
        <a:lstStyle/>
        <a:p>
          <a:endParaRPr kumimoji="1" lang="ja-JP" altLang="en-US"/>
        </a:p>
      </dgm:t>
    </dgm:pt>
    <dgm:pt modelId="{AD98A61D-2D5A-4C4D-A290-422C23A2FA9B}" type="pres">
      <dgm:prSet presAssocID="{1BD5F9BA-8A6F-4FF2-AFAD-4BF7005DDE89}" presName="levelTx" presStyleLbl="revTx" presStyleIdx="0" presStyleCnt="0">
        <dgm:presLayoutVars>
          <dgm:chMax val="1"/>
          <dgm:bulletEnabled val="1"/>
        </dgm:presLayoutVars>
      </dgm:prSet>
      <dgm:spPr/>
      <dgm:t>
        <a:bodyPr/>
        <a:lstStyle/>
        <a:p>
          <a:endParaRPr kumimoji="1" lang="ja-JP" altLang="en-US"/>
        </a:p>
      </dgm:t>
    </dgm:pt>
    <dgm:pt modelId="{9586A8F0-7BF4-4CB2-879E-6FA258A65F4A}" type="pres">
      <dgm:prSet presAssocID="{1C2E0F3B-15DD-4FCD-ACF3-88F1B86E8A33}" presName="Name8" presStyleCnt="0"/>
      <dgm:spPr/>
    </dgm:pt>
    <dgm:pt modelId="{FB38BD9C-DFED-4177-BC66-6B3D0AEFD9B4}" type="pres">
      <dgm:prSet presAssocID="{1C2E0F3B-15DD-4FCD-ACF3-88F1B86E8A33}" presName="level" presStyleLbl="node1" presStyleIdx="2" presStyleCnt="3">
        <dgm:presLayoutVars>
          <dgm:chMax val="1"/>
          <dgm:bulletEnabled val="1"/>
        </dgm:presLayoutVars>
      </dgm:prSet>
      <dgm:spPr/>
      <dgm:t>
        <a:bodyPr/>
        <a:lstStyle/>
        <a:p>
          <a:endParaRPr kumimoji="1" lang="ja-JP" altLang="en-US"/>
        </a:p>
      </dgm:t>
    </dgm:pt>
    <dgm:pt modelId="{6CEEE1A2-83C6-4738-92A7-60F82807E9A6}" type="pres">
      <dgm:prSet presAssocID="{1C2E0F3B-15DD-4FCD-ACF3-88F1B86E8A33}" presName="levelTx" presStyleLbl="revTx" presStyleIdx="0" presStyleCnt="0">
        <dgm:presLayoutVars>
          <dgm:chMax val="1"/>
          <dgm:bulletEnabled val="1"/>
        </dgm:presLayoutVars>
      </dgm:prSet>
      <dgm:spPr/>
      <dgm:t>
        <a:bodyPr/>
        <a:lstStyle/>
        <a:p>
          <a:endParaRPr kumimoji="1" lang="ja-JP" altLang="en-US"/>
        </a:p>
      </dgm:t>
    </dgm:pt>
  </dgm:ptLst>
  <dgm:cxnLst>
    <dgm:cxn modelId="{FFF5C146-F17B-431E-AB90-3CF3D0F3BA33}" type="presOf" srcId="{1C2E0F3B-15DD-4FCD-ACF3-88F1B86E8A33}" destId="{6CEEE1A2-83C6-4738-92A7-60F82807E9A6}" srcOrd="1" destOrd="0" presId="urn:microsoft.com/office/officeart/2005/8/layout/pyramid3"/>
    <dgm:cxn modelId="{6B78EF26-0195-4217-B2C1-7D98086BC426}" type="presOf" srcId="{684A5DF5-9195-4034-8A10-D4135526E254}" destId="{B2F41091-0AA2-4981-BAA4-3122E8F2B348}" srcOrd="0" destOrd="0" presId="urn:microsoft.com/office/officeart/2005/8/layout/pyramid3"/>
    <dgm:cxn modelId="{A97CD025-4289-4049-A4E0-0369A91A1446}" type="presOf" srcId="{F65B8DA2-CD7E-423F-8DEC-CB15CCEA7A90}" destId="{928D736F-18DF-4AC2-A58D-5065A0D96306}" srcOrd="0" destOrd="0" presId="urn:microsoft.com/office/officeart/2005/8/layout/pyramid3"/>
    <dgm:cxn modelId="{2531735A-AFA1-42E5-B042-8DDFDF7C9C72}" type="presOf" srcId="{684A5DF5-9195-4034-8A10-D4135526E254}" destId="{D73FDE46-8E56-43A9-99EA-73AA0BB5596A}" srcOrd="1" destOrd="0" presId="urn:microsoft.com/office/officeart/2005/8/layout/pyramid3"/>
    <dgm:cxn modelId="{384C6495-D9ED-4D31-BC1E-E9C1A1A07AB3}" type="presOf" srcId="{1C2E0F3B-15DD-4FCD-ACF3-88F1B86E8A33}" destId="{FB38BD9C-DFED-4177-BC66-6B3D0AEFD9B4}" srcOrd="0" destOrd="0" presId="urn:microsoft.com/office/officeart/2005/8/layout/pyramid3"/>
    <dgm:cxn modelId="{96A0260C-23BE-4860-B80E-71BCC852BD7A}" type="presOf" srcId="{1BD5F9BA-8A6F-4FF2-AFAD-4BF7005DDE89}" destId="{EC11A051-4CFF-4EE1-97BC-9CF6BCB0BDCE}" srcOrd="0" destOrd="0" presId="urn:microsoft.com/office/officeart/2005/8/layout/pyramid3"/>
    <dgm:cxn modelId="{BFDC00A3-AF4B-4A69-8D4A-8243A85A8679}" srcId="{F65B8DA2-CD7E-423F-8DEC-CB15CCEA7A90}" destId="{1BD5F9BA-8A6F-4FF2-AFAD-4BF7005DDE89}" srcOrd="1" destOrd="0" parTransId="{3B12BD27-A5B1-4306-A78E-9970626237E8}" sibTransId="{6AD8E037-5645-49D2-9DD2-7443D75D8DB7}"/>
    <dgm:cxn modelId="{1502D945-3539-4A44-8706-5ABBC6EEC690}" type="presOf" srcId="{1BD5F9BA-8A6F-4FF2-AFAD-4BF7005DDE89}" destId="{AD98A61D-2D5A-4C4D-A290-422C23A2FA9B}" srcOrd="1" destOrd="0" presId="urn:microsoft.com/office/officeart/2005/8/layout/pyramid3"/>
    <dgm:cxn modelId="{5337EE38-96E8-4EA1-A54D-1AA3DE135146}" srcId="{F65B8DA2-CD7E-423F-8DEC-CB15CCEA7A90}" destId="{1C2E0F3B-15DD-4FCD-ACF3-88F1B86E8A33}" srcOrd="2" destOrd="0" parTransId="{1B5025DD-FCFB-4B4A-803E-F7A88FE197B4}" sibTransId="{0CBC2060-B1F7-4109-9D9F-AB4E398B5F43}"/>
    <dgm:cxn modelId="{0324AB86-E81D-42B7-9509-AB6794EFAF99}" srcId="{F65B8DA2-CD7E-423F-8DEC-CB15CCEA7A90}" destId="{684A5DF5-9195-4034-8A10-D4135526E254}" srcOrd="0" destOrd="0" parTransId="{E095AB08-E38A-42F9-8056-26E4DF83CC5E}" sibTransId="{3E1E5937-6F3E-4AB1-8534-1F364FCCEB0B}"/>
    <dgm:cxn modelId="{71AF1787-5B57-4136-B730-ABA54E41ECFA}" type="presParOf" srcId="{928D736F-18DF-4AC2-A58D-5065A0D96306}" destId="{5A6073E7-4C2C-4F04-B855-F806DA034CCA}" srcOrd="0" destOrd="0" presId="urn:microsoft.com/office/officeart/2005/8/layout/pyramid3"/>
    <dgm:cxn modelId="{13C34F0D-4BF6-4F17-B5CC-FD266729CA61}" type="presParOf" srcId="{5A6073E7-4C2C-4F04-B855-F806DA034CCA}" destId="{B2F41091-0AA2-4981-BAA4-3122E8F2B348}" srcOrd="0" destOrd="0" presId="urn:microsoft.com/office/officeart/2005/8/layout/pyramid3"/>
    <dgm:cxn modelId="{2E16237A-8666-4870-98E2-391717087034}" type="presParOf" srcId="{5A6073E7-4C2C-4F04-B855-F806DA034CCA}" destId="{D73FDE46-8E56-43A9-99EA-73AA0BB5596A}" srcOrd="1" destOrd="0" presId="urn:microsoft.com/office/officeart/2005/8/layout/pyramid3"/>
    <dgm:cxn modelId="{76619845-74CB-41B4-9FD6-2B02BD2AAF54}" type="presParOf" srcId="{928D736F-18DF-4AC2-A58D-5065A0D96306}" destId="{6439CE4C-E35B-4BA9-B595-DDB8AAC205A4}" srcOrd="1" destOrd="0" presId="urn:microsoft.com/office/officeart/2005/8/layout/pyramid3"/>
    <dgm:cxn modelId="{B9350778-3183-4AAB-94E3-4D393CF49CEA}" type="presParOf" srcId="{6439CE4C-E35B-4BA9-B595-DDB8AAC205A4}" destId="{EC11A051-4CFF-4EE1-97BC-9CF6BCB0BDCE}" srcOrd="0" destOrd="0" presId="urn:microsoft.com/office/officeart/2005/8/layout/pyramid3"/>
    <dgm:cxn modelId="{581EA156-AB5A-4938-89C3-18DF4F3E848F}" type="presParOf" srcId="{6439CE4C-E35B-4BA9-B595-DDB8AAC205A4}" destId="{AD98A61D-2D5A-4C4D-A290-422C23A2FA9B}" srcOrd="1" destOrd="0" presId="urn:microsoft.com/office/officeart/2005/8/layout/pyramid3"/>
    <dgm:cxn modelId="{047B9285-4EE3-43DB-B5ED-D8A8AAC52ADC}" type="presParOf" srcId="{928D736F-18DF-4AC2-A58D-5065A0D96306}" destId="{9586A8F0-7BF4-4CB2-879E-6FA258A65F4A}" srcOrd="2" destOrd="0" presId="urn:microsoft.com/office/officeart/2005/8/layout/pyramid3"/>
    <dgm:cxn modelId="{3CCC3D98-F0AF-49AC-B420-9B4B13B00C64}" type="presParOf" srcId="{9586A8F0-7BF4-4CB2-879E-6FA258A65F4A}" destId="{FB38BD9C-DFED-4177-BC66-6B3D0AEFD9B4}" srcOrd="0" destOrd="0" presId="urn:microsoft.com/office/officeart/2005/8/layout/pyramid3"/>
    <dgm:cxn modelId="{29EDD674-3720-44A0-A46E-6D1A4C1EEA01}" type="presParOf" srcId="{9586A8F0-7BF4-4CB2-879E-6FA258A65F4A}" destId="{6CEEE1A2-83C6-4738-92A7-60F82807E9A6}"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5E9F83-3B1A-4784-8DEA-EAC0D1D63D30}">
      <dsp:nvSpPr>
        <dsp:cNvPr id="0" name=""/>
        <dsp:cNvSpPr/>
      </dsp:nvSpPr>
      <dsp:spPr>
        <a:xfrm>
          <a:off x="0" y="12875"/>
          <a:ext cx="11228919" cy="7974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kumimoji="1" lang="ja-JP" altLang="en-US" sz="1800" kern="1200" dirty="0">
              <a:latin typeface="HG丸ｺﾞｼｯｸM-PRO" panose="020F0600000000000000" pitchFamily="50" charset="-128"/>
              <a:ea typeface="HG丸ｺﾞｼｯｸM-PRO" panose="020F0600000000000000" pitchFamily="50" charset="-128"/>
            </a:rPr>
            <a:t>特定処遇改善加算は処遇改善加算の一類型ではなく、現行化加算</a:t>
          </a:r>
          <a:r>
            <a:rPr kumimoji="1" lang="en-US" altLang="ja-JP" sz="1800" kern="1200" dirty="0">
              <a:latin typeface="HG丸ｺﾞｼｯｸM-PRO" panose="020F0600000000000000" pitchFamily="50" charset="-128"/>
              <a:ea typeface="HG丸ｺﾞｼｯｸM-PRO" panose="020F0600000000000000" pitchFamily="50" charset="-128"/>
            </a:rPr>
            <a:t>(Ⅰ</a:t>
          </a:r>
          <a:r>
            <a:rPr kumimoji="1" lang="ja-JP" altLang="en-US" sz="1800" kern="1200" dirty="0">
              <a:latin typeface="HG丸ｺﾞｼｯｸM-PRO" panose="020F0600000000000000" pitchFamily="50" charset="-128"/>
              <a:ea typeface="HG丸ｺﾞｼｯｸM-PRO" panose="020F0600000000000000" pitchFamily="50" charset="-128"/>
            </a:rPr>
            <a:t>）、</a:t>
          </a:r>
          <a:r>
            <a:rPr kumimoji="1" lang="en-US" altLang="ja-JP" sz="1800" kern="1200" dirty="0">
              <a:latin typeface="HG丸ｺﾞｼｯｸM-PRO" panose="020F0600000000000000" pitchFamily="50" charset="-128"/>
              <a:ea typeface="HG丸ｺﾞｼｯｸM-PRO" panose="020F0600000000000000" pitchFamily="50" charset="-128"/>
            </a:rPr>
            <a:t>(Ⅱ</a:t>
          </a:r>
          <a:r>
            <a:rPr kumimoji="1" lang="ja-JP" altLang="en-US" sz="1800" kern="1200" dirty="0">
              <a:latin typeface="HG丸ｺﾞｼｯｸM-PRO" panose="020F0600000000000000" pitchFamily="50" charset="-128"/>
              <a:ea typeface="HG丸ｺﾞｼｯｸM-PRO" panose="020F0600000000000000" pitchFamily="50" charset="-128"/>
            </a:rPr>
            <a:t>）、</a:t>
          </a:r>
          <a:r>
            <a:rPr kumimoji="1" lang="en-US" altLang="ja-JP" sz="1800" kern="1200" dirty="0">
              <a:latin typeface="HG丸ｺﾞｼｯｸM-PRO" panose="020F0600000000000000" pitchFamily="50" charset="-128"/>
              <a:ea typeface="HG丸ｺﾞｼｯｸM-PRO" panose="020F0600000000000000" pitchFamily="50" charset="-128"/>
            </a:rPr>
            <a:t>(Ⅲ</a:t>
          </a:r>
          <a:r>
            <a:rPr kumimoji="1" lang="ja-JP" altLang="en-US" sz="1800" kern="1200" dirty="0">
              <a:latin typeface="HG丸ｺﾞｼｯｸM-PRO" panose="020F0600000000000000" pitchFamily="50" charset="-128"/>
              <a:ea typeface="HG丸ｺﾞｼｯｸM-PRO" panose="020F0600000000000000" pitchFamily="50" charset="-128"/>
            </a:rPr>
            <a:t>）を取得している事業所について、さらに処遇の向上を目指すものです。</a:t>
          </a:r>
          <a:r>
            <a:rPr kumimoji="1" lang="ja-JP" altLang="en-US" sz="1800" b="1" kern="1200" dirty="0">
              <a:solidFill>
                <a:srgbClr val="FF0000"/>
              </a:solidFill>
              <a:latin typeface="HG丸ｺﾞｼｯｸM-PRO" panose="020F0600000000000000" pitchFamily="50" charset="-128"/>
              <a:ea typeface="HG丸ｺﾞｼｯｸM-PRO" panose="020F0600000000000000" pitchFamily="50" charset="-128"/>
            </a:rPr>
            <a:t>（上乗せして算定できます。）</a:t>
          </a:r>
        </a:p>
      </dsp:txBody>
      <dsp:txXfrm>
        <a:off x="38926" y="51801"/>
        <a:ext cx="11151067" cy="7195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D7C20-66D7-4898-9EBC-1FE90B742B5F}">
      <dsp:nvSpPr>
        <dsp:cNvPr id="0" name=""/>
        <dsp:cNvSpPr/>
      </dsp:nvSpPr>
      <dsp:spPr>
        <a:xfrm>
          <a:off x="92536" y="0"/>
          <a:ext cx="5546595" cy="5546595"/>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BA453E-19B9-4D15-B3CC-FD5B4FCD05ED}">
      <dsp:nvSpPr>
        <dsp:cNvPr id="0" name=""/>
        <dsp:cNvSpPr/>
      </dsp:nvSpPr>
      <dsp:spPr>
        <a:xfrm>
          <a:off x="2934135" y="293460"/>
          <a:ext cx="5845215" cy="142777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ts val="1600"/>
            </a:lnSpc>
            <a:spcBef>
              <a:spcPct val="0"/>
            </a:spcBef>
            <a:spcAft>
              <a:spcPct val="35000"/>
            </a:spcAft>
          </a:pPr>
          <a:r>
            <a:rPr lang="en-US" altLang="ja-JP" sz="1400" b="1" kern="1200" dirty="0">
              <a:latin typeface="HG丸ｺﾞｼｯｸM-PRO" panose="020F0600000000000000" pitchFamily="50" charset="-128"/>
              <a:ea typeface="HG丸ｺﾞｼｯｸM-PRO" panose="020F0600000000000000" pitchFamily="50" charset="-128"/>
            </a:rPr>
            <a:t>Group</a:t>
          </a:r>
          <a:r>
            <a:rPr kumimoji="1" lang="en-US" altLang="ja-JP" sz="1400" b="1" kern="1200" dirty="0">
              <a:latin typeface="HG丸ｺﾞｼｯｸM-PRO" panose="020F0600000000000000" pitchFamily="50" charset="-128"/>
              <a:ea typeface="HG丸ｺﾞｼｯｸM-PRO" panose="020F0600000000000000" pitchFamily="50" charset="-128"/>
            </a:rPr>
            <a:t>1</a:t>
          </a:r>
          <a:r>
            <a:rPr kumimoji="1" lang="en-US" altLang="ja-JP" sz="1400" kern="1200" dirty="0">
              <a:latin typeface="HG丸ｺﾞｼｯｸM-PRO" panose="020F0600000000000000" pitchFamily="50" charset="-128"/>
              <a:ea typeface="HG丸ｺﾞｼｯｸM-PRO" panose="020F0600000000000000" pitchFamily="50" charset="-128"/>
            </a:rPr>
            <a:t>【</a:t>
          </a:r>
          <a:r>
            <a:rPr kumimoji="1" lang="ja-JP" altLang="en-US" sz="1400" kern="1200" dirty="0">
              <a:latin typeface="HG丸ｺﾞｼｯｸM-PRO" panose="020F0600000000000000" pitchFamily="50" charset="-128"/>
              <a:ea typeface="HG丸ｺﾞｼｯｸM-PRO" panose="020F0600000000000000" pitchFamily="50" charset="-128"/>
            </a:rPr>
            <a:t>経験・技能のある</a:t>
          </a:r>
          <a:r>
            <a:rPr kumimoji="1" lang="ja-JP" altLang="en-US" sz="1400" kern="1200" dirty="0" err="1">
              <a:latin typeface="HG丸ｺﾞｼｯｸM-PRO" panose="020F0600000000000000" pitchFamily="50" charset="-128"/>
              <a:ea typeface="HG丸ｺﾞｼｯｸM-PRO" panose="020F0600000000000000" pitchFamily="50" charset="-128"/>
            </a:rPr>
            <a:t>障がい</a:t>
          </a:r>
          <a:r>
            <a:rPr kumimoji="1" lang="ja-JP" altLang="en-US" sz="1400" kern="1200" dirty="0">
              <a:latin typeface="HG丸ｺﾞｼｯｸM-PRO" panose="020F0600000000000000" pitchFamily="50" charset="-128"/>
              <a:ea typeface="HG丸ｺﾞｼｯｸM-PRO" panose="020F0600000000000000" pitchFamily="50" charset="-128"/>
            </a:rPr>
            <a:t>福祉人材</a:t>
          </a:r>
          <a:r>
            <a:rPr kumimoji="1" lang="en-US" altLang="ja-JP" sz="1400" kern="1200" dirty="0">
              <a:latin typeface="HG丸ｺﾞｼｯｸM-PRO" panose="020F0600000000000000" pitchFamily="50" charset="-128"/>
              <a:ea typeface="HG丸ｺﾞｼｯｸM-PRO" panose="020F0600000000000000" pitchFamily="50" charset="-128"/>
            </a:rPr>
            <a:t>】</a:t>
          </a:r>
        </a:p>
        <a:p>
          <a:pPr lvl="0" algn="l" defTabSz="622300">
            <a:lnSpc>
              <a:spcPts val="1500"/>
            </a:lnSpc>
            <a:spcBef>
              <a:spcPct val="0"/>
            </a:spcBef>
            <a:spcAft>
              <a:spcPct val="35000"/>
            </a:spcAft>
          </a:pPr>
          <a:r>
            <a:rPr kumimoji="1" lang="ja-JP" altLang="en-US" sz="1400" kern="1200" dirty="0">
              <a:latin typeface="HG丸ｺﾞｼｯｸM-PRO" panose="020F0600000000000000" pitchFamily="50" charset="-128"/>
              <a:ea typeface="HG丸ｺﾞｼｯｸM-PRO" panose="020F0600000000000000" pitchFamily="50" charset="-128"/>
            </a:rPr>
            <a:t>　◎ キャリア</a:t>
          </a:r>
          <a:r>
            <a:rPr kumimoji="1" lang="en-US" altLang="ja-JP" sz="1400" kern="1200" dirty="0">
              <a:latin typeface="HG丸ｺﾞｼｯｸM-PRO" panose="020F0600000000000000" pitchFamily="50" charset="-128"/>
              <a:ea typeface="HG丸ｺﾞｼｯｸM-PRO" panose="020F0600000000000000" pitchFamily="50" charset="-128"/>
            </a:rPr>
            <a:t>10</a:t>
          </a:r>
          <a:r>
            <a:rPr kumimoji="1" lang="ja-JP" altLang="en-US" sz="1400" kern="1200" dirty="0">
              <a:latin typeface="HG丸ｺﾞｼｯｸM-PRO" panose="020F0600000000000000" pitchFamily="50" charset="-128"/>
              <a:ea typeface="HG丸ｺﾞｼｯｸM-PRO" panose="020F0600000000000000" pitchFamily="50" charset="-128"/>
            </a:rPr>
            <a:t>年以上</a:t>
          </a:r>
          <a:endParaRPr kumimoji="1" lang="en-US" altLang="ja-JP" sz="1400" kern="1200" dirty="0">
            <a:latin typeface="HG丸ｺﾞｼｯｸM-PRO" panose="020F0600000000000000" pitchFamily="50" charset="-128"/>
            <a:ea typeface="HG丸ｺﾞｼｯｸM-PRO" panose="020F0600000000000000" pitchFamily="50" charset="-128"/>
          </a:endParaRPr>
        </a:p>
        <a:p>
          <a:pPr lvl="0" algn="l" defTabSz="622300">
            <a:lnSpc>
              <a:spcPts val="1500"/>
            </a:lnSpc>
            <a:spcBef>
              <a:spcPct val="0"/>
            </a:spcBef>
            <a:spcAft>
              <a:spcPct val="35000"/>
            </a:spcAft>
          </a:pPr>
          <a:r>
            <a:rPr kumimoji="1" lang="ja-JP" altLang="en-US" sz="1400" kern="1200" dirty="0">
              <a:latin typeface="HG丸ｺﾞｼｯｸM-PRO" panose="020F0600000000000000" pitchFamily="50" charset="-128"/>
              <a:ea typeface="HG丸ｺﾞｼｯｸM-PRO" panose="020F0600000000000000" pitchFamily="50" charset="-128"/>
            </a:rPr>
            <a:t>　　・介護福祉士、社会福祉士、精神保健福祉士、保育士の</a:t>
          </a:r>
          <a:endParaRPr kumimoji="1" lang="en-US" altLang="ja-JP" sz="1400" kern="1200" dirty="0">
            <a:latin typeface="HG丸ｺﾞｼｯｸM-PRO" panose="020F0600000000000000" pitchFamily="50" charset="-128"/>
            <a:ea typeface="HG丸ｺﾞｼｯｸM-PRO" panose="020F0600000000000000" pitchFamily="50" charset="-128"/>
          </a:endParaRPr>
        </a:p>
        <a:p>
          <a:pPr lvl="0" algn="l" defTabSz="622300">
            <a:lnSpc>
              <a:spcPts val="1500"/>
            </a:lnSpc>
            <a:spcBef>
              <a:spcPct val="0"/>
            </a:spcBef>
            <a:spcAft>
              <a:spcPct val="35000"/>
            </a:spcAft>
          </a:pPr>
          <a:r>
            <a:rPr kumimoji="1" lang="ja-JP" altLang="en-US" sz="1400" kern="1200" dirty="0">
              <a:latin typeface="HG丸ｺﾞｼｯｸM-PRO" panose="020F0600000000000000" pitchFamily="50" charset="-128"/>
              <a:ea typeface="HG丸ｺﾞｼｯｸM-PRO" panose="020F0600000000000000" pitchFamily="50" charset="-128"/>
            </a:rPr>
            <a:t>　　　資格を持つ</a:t>
          </a:r>
          <a:r>
            <a:rPr kumimoji="1" lang="ja-JP" altLang="en-US" sz="1400" b="1" kern="1200" dirty="0">
              <a:solidFill>
                <a:schemeClr val="accent2"/>
              </a:solidFill>
              <a:latin typeface="HG丸ｺﾞｼｯｸM-PRO" panose="020F0600000000000000" pitchFamily="50" charset="-128"/>
              <a:ea typeface="HG丸ｺﾞｼｯｸM-PRO" panose="020F0600000000000000" pitchFamily="50" charset="-128"/>
            </a:rPr>
            <a:t>福祉・介護職員</a:t>
          </a:r>
          <a:endParaRPr kumimoji="1" lang="en-US" altLang="ja-JP" sz="1400" b="1" kern="1200" dirty="0">
            <a:solidFill>
              <a:schemeClr val="accent2"/>
            </a:solidFill>
            <a:latin typeface="HG丸ｺﾞｼｯｸM-PRO" panose="020F0600000000000000" pitchFamily="50" charset="-128"/>
            <a:ea typeface="HG丸ｺﾞｼｯｸM-PRO" panose="020F0600000000000000" pitchFamily="50" charset="-128"/>
          </a:endParaRPr>
        </a:p>
        <a:p>
          <a:pPr lvl="0" algn="l" defTabSz="622300">
            <a:lnSpc>
              <a:spcPts val="1500"/>
            </a:lnSpc>
            <a:spcBef>
              <a:spcPct val="0"/>
            </a:spcBef>
            <a:spcAft>
              <a:spcPct val="35000"/>
            </a:spcAft>
          </a:pPr>
          <a:r>
            <a:rPr kumimoji="1" lang="ja-JP" altLang="en-US" sz="1400" kern="1200" dirty="0">
              <a:latin typeface="HG丸ｺﾞｼｯｸM-PRO" panose="020F0600000000000000" pitchFamily="50" charset="-128"/>
              <a:ea typeface="HG丸ｺﾞｼｯｸM-PRO" panose="020F0600000000000000" pitchFamily="50" charset="-128"/>
            </a:rPr>
            <a:t>　　・心理指導担当職員、サビ管、児発管、サ責</a:t>
          </a:r>
          <a:endParaRPr kumimoji="1" lang="en-US" altLang="ja-JP" sz="1400" kern="1200" dirty="0">
            <a:latin typeface="HG丸ｺﾞｼｯｸM-PRO" panose="020F0600000000000000" pitchFamily="50" charset="-128"/>
            <a:ea typeface="HG丸ｺﾞｼｯｸM-PRO" panose="020F0600000000000000" pitchFamily="50" charset="-128"/>
          </a:endParaRPr>
        </a:p>
      </dsp:txBody>
      <dsp:txXfrm>
        <a:off x="3003833" y="363158"/>
        <a:ext cx="5705819" cy="1288383"/>
      </dsp:txXfrm>
    </dsp:sp>
    <dsp:sp modelId="{3FA830E2-FB2E-41B8-A1ED-7E9513A7D699}">
      <dsp:nvSpPr>
        <dsp:cNvPr id="0" name=""/>
        <dsp:cNvSpPr/>
      </dsp:nvSpPr>
      <dsp:spPr>
        <a:xfrm>
          <a:off x="2972892" y="1850270"/>
          <a:ext cx="5806350" cy="142777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ts val="1500"/>
            </a:lnSpc>
            <a:spcBef>
              <a:spcPct val="0"/>
            </a:spcBef>
            <a:spcAft>
              <a:spcPct val="35000"/>
            </a:spcAft>
          </a:pPr>
          <a:r>
            <a:rPr lang="en-US" altLang="ja-JP" sz="1400" b="1" kern="1200" dirty="0">
              <a:latin typeface="HG丸ｺﾞｼｯｸM-PRO" panose="020F0600000000000000" pitchFamily="50" charset="-128"/>
              <a:ea typeface="HG丸ｺﾞｼｯｸM-PRO" panose="020F0600000000000000" pitchFamily="50" charset="-128"/>
            </a:rPr>
            <a:t>Group</a:t>
          </a:r>
          <a:r>
            <a:rPr kumimoji="1" lang="en-US" altLang="ja-JP" sz="1400" b="1" kern="1200" dirty="0">
              <a:latin typeface="HG丸ｺﾞｼｯｸM-PRO" panose="020F0600000000000000" pitchFamily="50" charset="-128"/>
              <a:ea typeface="HG丸ｺﾞｼｯｸM-PRO" panose="020F0600000000000000" pitchFamily="50" charset="-128"/>
            </a:rPr>
            <a:t>2</a:t>
          </a:r>
          <a:r>
            <a:rPr kumimoji="1" lang="en-US" altLang="ja-JP" sz="1400" kern="1200" dirty="0">
              <a:latin typeface="HG丸ｺﾞｼｯｸM-PRO" panose="020F0600000000000000" pitchFamily="50" charset="-128"/>
              <a:ea typeface="HG丸ｺﾞｼｯｸM-PRO" panose="020F0600000000000000" pitchFamily="50" charset="-128"/>
            </a:rPr>
            <a:t>【</a:t>
          </a:r>
          <a:r>
            <a:rPr kumimoji="1" lang="ja-JP" altLang="en-US" sz="1400" kern="1200" dirty="0">
              <a:latin typeface="HG丸ｺﾞｼｯｸM-PRO" panose="020F0600000000000000" pitchFamily="50" charset="-128"/>
              <a:ea typeface="HG丸ｺﾞｼｯｸM-PRO" panose="020F0600000000000000" pitchFamily="50" charset="-128"/>
            </a:rPr>
            <a:t>他の</a:t>
          </a:r>
          <a:r>
            <a:rPr kumimoji="1" lang="ja-JP" altLang="en-US" sz="1400" kern="1200" dirty="0" err="1">
              <a:latin typeface="HG丸ｺﾞｼｯｸM-PRO" panose="020F0600000000000000" pitchFamily="50" charset="-128"/>
              <a:ea typeface="HG丸ｺﾞｼｯｸM-PRO" panose="020F0600000000000000" pitchFamily="50" charset="-128"/>
            </a:rPr>
            <a:t>障がい</a:t>
          </a:r>
          <a:r>
            <a:rPr kumimoji="1" lang="ja-JP" altLang="en-US" sz="1400" kern="1200" dirty="0">
              <a:latin typeface="HG丸ｺﾞｼｯｸM-PRO" panose="020F0600000000000000" pitchFamily="50" charset="-128"/>
              <a:ea typeface="HG丸ｺﾞｼｯｸM-PRO" panose="020F0600000000000000" pitchFamily="50" charset="-128"/>
            </a:rPr>
            <a:t>福祉人材</a:t>
          </a:r>
          <a:r>
            <a:rPr kumimoji="1" lang="en-US" altLang="ja-JP" sz="1400" kern="1200" dirty="0">
              <a:latin typeface="HG丸ｺﾞｼｯｸM-PRO" panose="020F0600000000000000" pitchFamily="50" charset="-128"/>
              <a:ea typeface="HG丸ｺﾞｼｯｸM-PRO" panose="020F0600000000000000" pitchFamily="50" charset="-128"/>
            </a:rPr>
            <a:t>】</a:t>
          </a:r>
        </a:p>
        <a:p>
          <a:pPr lvl="0" algn="l" defTabSz="622300">
            <a:lnSpc>
              <a:spcPts val="1500"/>
            </a:lnSpc>
            <a:spcBef>
              <a:spcPct val="0"/>
            </a:spcBef>
            <a:spcAft>
              <a:spcPct val="35000"/>
            </a:spcAft>
          </a:pPr>
          <a:r>
            <a:rPr kumimoji="1" lang="ja-JP" altLang="en-US" sz="1400" kern="1200" dirty="0">
              <a:latin typeface="HG丸ｺﾞｼｯｸM-PRO" panose="020F0600000000000000" pitchFamily="50" charset="-128"/>
              <a:ea typeface="HG丸ｺﾞｼｯｸM-PRO" panose="020F0600000000000000" pitchFamily="50" charset="-128"/>
            </a:rPr>
            <a:t>　◎ キャリア</a:t>
          </a:r>
          <a:r>
            <a:rPr kumimoji="1" lang="en-US" altLang="ja-JP" sz="1400" kern="1200" dirty="0">
              <a:latin typeface="HG丸ｺﾞｼｯｸM-PRO" panose="020F0600000000000000" pitchFamily="50" charset="-128"/>
              <a:ea typeface="HG丸ｺﾞｼｯｸM-PRO" panose="020F0600000000000000" pitchFamily="50" charset="-128"/>
            </a:rPr>
            <a:t>10</a:t>
          </a:r>
          <a:r>
            <a:rPr kumimoji="1" lang="ja-JP" altLang="en-US" sz="1400" kern="1200" dirty="0">
              <a:latin typeface="HG丸ｺﾞｼｯｸM-PRO" panose="020F0600000000000000" pitchFamily="50" charset="-128"/>
              <a:ea typeface="HG丸ｺﾞｼｯｸM-PRO" panose="020F0600000000000000" pitchFamily="50" charset="-128"/>
            </a:rPr>
            <a:t>年未満の</a:t>
          </a:r>
          <a:endParaRPr kumimoji="1" lang="en-US" altLang="ja-JP" sz="1400" kern="1200" dirty="0">
            <a:latin typeface="HG丸ｺﾞｼｯｸM-PRO" panose="020F0600000000000000" pitchFamily="50" charset="-128"/>
            <a:ea typeface="HG丸ｺﾞｼｯｸM-PRO" panose="020F0600000000000000" pitchFamily="50" charset="-128"/>
          </a:endParaRPr>
        </a:p>
        <a:p>
          <a:pPr lvl="0" algn="l" defTabSz="622300">
            <a:lnSpc>
              <a:spcPts val="1500"/>
            </a:lnSpc>
            <a:spcBef>
              <a:spcPct val="0"/>
            </a:spcBef>
            <a:spcAft>
              <a:spcPct val="35000"/>
            </a:spcAft>
          </a:pPr>
          <a:r>
            <a:rPr kumimoji="1" lang="ja-JP" altLang="en-US" sz="1400" kern="1200" dirty="0">
              <a:latin typeface="HG丸ｺﾞｼｯｸM-PRO" panose="020F0600000000000000" pitchFamily="50" charset="-128"/>
              <a:ea typeface="HG丸ｺﾞｼｯｸM-PRO" panose="020F0600000000000000" pitchFamily="50" charset="-128"/>
            </a:rPr>
            <a:t>　　 福祉・介護職員、 心理指導担当職員、サビ管、児発管、　　</a:t>
          </a:r>
          <a:endParaRPr kumimoji="1" lang="en-US" altLang="ja-JP" sz="1400" kern="1200" dirty="0">
            <a:latin typeface="HG丸ｺﾞｼｯｸM-PRO" panose="020F0600000000000000" pitchFamily="50" charset="-128"/>
            <a:ea typeface="HG丸ｺﾞｼｯｸM-PRO" panose="020F0600000000000000" pitchFamily="50" charset="-128"/>
          </a:endParaRPr>
        </a:p>
        <a:p>
          <a:pPr lvl="0" algn="l" defTabSz="622300">
            <a:lnSpc>
              <a:spcPts val="1500"/>
            </a:lnSpc>
            <a:spcBef>
              <a:spcPct val="0"/>
            </a:spcBef>
            <a:spcAft>
              <a:spcPct val="35000"/>
            </a:spcAft>
          </a:pPr>
          <a:r>
            <a:rPr kumimoji="1" lang="ja-JP" altLang="en-US" sz="1400" kern="1200" dirty="0">
              <a:latin typeface="HG丸ｺﾞｼｯｸM-PRO" panose="020F0600000000000000" pitchFamily="50" charset="-128"/>
              <a:ea typeface="HG丸ｺﾞｼｯｸM-PRO" panose="020F0600000000000000" pitchFamily="50" charset="-128"/>
            </a:rPr>
            <a:t>　　 サ責</a:t>
          </a:r>
          <a:endParaRPr kumimoji="1" lang="en-US" altLang="ja-JP" sz="1400" kern="1200" dirty="0">
            <a:latin typeface="HG丸ｺﾞｼｯｸM-PRO" panose="020F0600000000000000" pitchFamily="50" charset="-128"/>
            <a:ea typeface="HG丸ｺﾞｼｯｸM-PRO" panose="020F0600000000000000" pitchFamily="50" charset="-128"/>
          </a:endParaRPr>
        </a:p>
        <a:p>
          <a:pPr lvl="0" algn="l" defTabSz="622300">
            <a:lnSpc>
              <a:spcPts val="1500"/>
            </a:lnSpc>
            <a:spcBef>
              <a:spcPct val="0"/>
            </a:spcBef>
            <a:spcAft>
              <a:spcPct val="35000"/>
            </a:spcAft>
          </a:pPr>
          <a:r>
            <a:rPr kumimoji="1" lang="ja-JP" altLang="en-US" sz="1400" kern="1200" dirty="0">
              <a:latin typeface="HG丸ｺﾞｼｯｸM-PRO" panose="020F0600000000000000" pitchFamily="50" charset="-128"/>
              <a:ea typeface="HG丸ｺﾞｼｯｸM-PRO" panose="020F0600000000000000" pitchFamily="50" charset="-128"/>
            </a:rPr>
            <a:t>　◎ キャリア</a:t>
          </a:r>
          <a:r>
            <a:rPr kumimoji="1" lang="en-US" altLang="ja-JP" sz="1400" kern="1200" dirty="0">
              <a:latin typeface="HG丸ｺﾞｼｯｸM-PRO" panose="020F0600000000000000" pitchFamily="50" charset="-128"/>
              <a:ea typeface="HG丸ｺﾞｼｯｸM-PRO" panose="020F0600000000000000" pitchFamily="50" charset="-128"/>
            </a:rPr>
            <a:t>10</a:t>
          </a:r>
          <a:r>
            <a:rPr kumimoji="1" lang="ja-JP" altLang="en-US" sz="1400" kern="1200" dirty="0">
              <a:latin typeface="HG丸ｺﾞｼｯｸM-PRO" panose="020F0600000000000000" pitchFamily="50" charset="-128"/>
              <a:ea typeface="HG丸ｺﾞｼｯｸM-PRO" panose="020F0600000000000000" pitchFamily="50" charset="-128"/>
            </a:rPr>
            <a:t>年以上の資格を持たない</a:t>
          </a:r>
          <a:r>
            <a:rPr kumimoji="1" lang="ja-JP" altLang="en-US" sz="1400" b="1" kern="1200" dirty="0">
              <a:solidFill>
                <a:schemeClr val="accent2"/>
              </a:solidFill>
              <a:latin typeface="HG丸ｺﾞｼｯｸM-PRO" panose="020F0600000000000000" pitchFamily="50" charset="-128"/>
              <a:ea typeface="HG丸ｺﾞｼｯｸM-PRO" panose="020F0600000000000000" pitchFamily="50" charset="-128"/>
            </a:rPr>
            <a:t>福祉・介護職員</a:t>
          </a:r>
          <a:endParaRPr kumimoji="1" lang="en-US" altLang="ja-JP" sz="1400" b="1" kern="1200" dirty="0">
            <a:solidFill>
              <a:schemeClr val="accent2"/>
            </a:solidFill>
            <a:latin typeface="HG丸ｺﾞｼｯｸM-PRO" panose="020F0600000000000000" pitchFamily="50" charset="-128"/>
            <a:ea typeface="HG丸ｺﾞｼｯｸM-PRO" panose="020F0600000000000000" pitchFamily="50" charset="-128"/>
          </a:endParaRPr>
        </a:p>
      </dsp:txBody>
      <dsp:txXfrm>
        <a:off x="3042590" y="1919968"/>
        <a:ext cx="5666954" cy="1288383"/>
      </dsp:txXfrm>
    </dsp:sp>
    <dsp:sp modelId="{25F4CD02-BBAD-4C76-A789-F14B1BE18E4C}">
      <dsp:nvSpPr>
        <dsp:cNvPr id="0" name=""/>
        <dsp:cNvSpPr/>
      </dsp:nvSpPr>
      <dsp:spPr>
        <a:xfrm>
          <a:off x="3016444" y="3429438"/>
          <a:ext cx="5759986" cy="143794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ts val="1500"/>
            </a:lnSpc>
            <a:spcBef>
              <a:spcPct val="0"/>
            </a:spcBef>
            <a:spcAft>
              <a:spcPct val="35000"/>
            </a:spcAft>
          </a:pPr>
          <a:r>
            <a:rPr lang="en-US" altLang="ja-JP" sz="1400" b="1" kern="1200" dirty="0">
              <a:latin typeface="HG丸ｺﾞｼｯｸM-PRO" panose="020F0600000000000000" pitchFamily="50" charset="-128"/>
              <a:ea typeface="HG丸ｺﾞｼｯｸM-PRO" panose="020F0600000000000000" pitchFamily="50" charset="-128"/>
            </a:rPr>
            <a:t>Group</a:t>
          </a:r>
          <a:r>
            <a:rPr kumimoji="1" lang="en-US" altLang="ja-JP" sz="1400" b="1" kern="1200" dirty="0">
              <a:latin typeface="HG丸ｺﾞｼｯｸM-PRO" panose="020F0600000000000000" pitchFamily="50" charset="-128"/>
              <a:ea typeface="HG丸ｺﾞｼｯｸM-PRO" panose="020F0600000000000000" pitchFamily="50" charset="-128"/>
            </a:rPr>
            <a:t>3</a:t>
          </a:r>
          <a:r>
            <a:rPr kumimoji="1" lang="en-US" altLang="ja-JP" sz="1400" kern="1200" dirty="0">
              <a:latin typeface="HG丸ｺﾞｼｯｸM-PRO" panose="020F0600000000000000" pitchFamily="50" charset="-128"/>
              <a:ea typeface="HG丸ｺﾞｼｯｸM-PRO" panose="020F0600000000000000" pitchFamily="50" charset="-128"/>
            </a:rPr>
            <a:t>【</a:t>
          </a:r>
          <a:r>
            <a:rPr kumimoji="1" lang="ja-JP" altLang="en-US" sz="1400" kern="1200" dirty="0">
              <a:latin typeface="HG丸ｺﾞｼｯｸM-PRO" panose="020F0600000000000000" pitchFamily="50" charset="-128"/>
              <a:ea typeface="HG丸ｺﾞｼｯｸM-PRO" panose="020F0600000000000000" pitchFamily="50" charset="-128"/>
            </a:rPr>
            <a:t>その他の職種</a:t>
          </a:r>
          <a:r>
            <a:rPr kumimoji="1" lang="en-US" altLang="ja-JP" sz="1400" kern="1200" dirty="0">
              <a:latin typeface="HG丸ｺﾞｼｯｸM-PRO" panose="020F0600000000000000" pitchFamily="50" charset="-128"/>
              <a:ea typeface="HG丸ｺﾞｼｯｸM-PRO" panose="020F0600000000000000" pitchFamily="50" charset="-128"/>
            </a:rPr>
            <a:t>】</a:t>
          </a:r>
        </a:p>
        <a:p>
          <a:pPr lvl="0" algn="l" defTabSz="622300">
            <a:lnSpc>
              <a:spcPts val="1500"/>
            </a:lnSpc>
            <a:spcBef>
              <a:spcPct val="0"/>
            </a:spcBef>
            <a:spcAft>
              <a:spcPct val="35000"/>
            </a:spcAft>
          </a:pPr>
          <a:r>
            <a:rPr kumimoji="1" lang="ja-JP" altLang="en-US" sz="1400" kern="1200" dirty="0">
              <a:latin typeface="HG丸ｺﾞｼｯｸM-PRO" panose="020F0600000000000000" pitchFamily="50" charset="-128"/>
              <a:ea typeface="HG丸ｺﾞｼｯｸM-PRO" panose="020F0600000000000000" pitchFamily="50" charset="-128"/>
            </a:rPr>
            <a:t>　◎ グループ１・２に属さないすべての職種</a:t>
          </a:r>
          <a:endParaRPr kumimoji="1" lang="en-US" altLang="ja-JP" sz="1400" kern="1200" dirty="0">
            <a:latin typeface="HG丸ｺﾞｼｯｸM-PRO" panose="020F0600000000000000" pitchFamily="50" charset="-128"/>
            <a:ea typeface="HG丸ｺﾞｼｯｸM-PRO" panose="020F0600000000000000" pitchFamily="50" charset="-128"/>
          </a:endParaRPr>
        </a:p>
        <a:p>
          <a:pPr lvl="0" algn="l" defTabSz="622300">
            <a:lnSpc>
              <a:spcPts val="1500"/>
            </a:lnSpc>
            <a:spcBef>
              <a:spcPct val="0"/>
            </a:spcBef>
            <a:spcAft>
              <a:spcPct val="35000"/>
            </a:spcAft>
          </a:pPr>
          <a:r>
            <a:rPr kumimoji="1" lang="ja-JP" altLang="en-US" sz="1400" kern="1200" dirty="0">
              <a:latin typeface="HG丸ｺﾞｼｯｸM-PRO" panose="020F0600000000000000" pitchFamily="50" charset="-128"/>
              <a:ea typeface="HG丸ｺﾞｼｯｸM-PRO" panose="020F0600000000000000" pitchFamily="50" charset="-128"/>
            </a:rPr>
            <a:t>　　管理者、医療職（医師、看護職員、</a:t>
          </a:r>
          <a:r>
            <a:rPr kumimoji="1" lang="en-US" altLang="ja-JP" sz="1400" kern="1200" dirty="0">
              <a:latin typeface="HG丸ｺﾞｼｯｸM-PRO" panose="020F0600000000000000" pitchFamily="50" charset="-128"/>
              <a:ea typeface="HG丸ｺﾞｼｯｸM-PRO" panose="020F0600000000000000" pitchFamily="50" charset="-128"/>
            </a:rPr>
            <a:t>OT</a:t>
          </a:r>
          <a:r>
            <a:rPr kumimoji="1" lang="ja-JP" altLang="en-US" sz="1400" kern="1200" dirty="0" err="1">
              <a:latin typeface="HG丸ｺﾞｼｯｸM-PRO" panose="020F0600000000000000" pitchFamily="50" charset="-128"/>
              <a:ea typeface="HG丸ｺﾞｼｯｸM-PRO" panose="020F0600000000000000" pitchFamily="50" charset="-128"/>
            </a:rPr>
            <a:t>、</a:t>
          </a:r>
          <a:r>
            <a:rPr kumimoji="1" lang="en-US" altLang="ja-JP" sz="1400" kern="1200" dirty="0">
              <a:latin typeface="HG丸ｺﾞｼｯｸM-PRO" panose="020F0600000000000000" pitchFamily="50" charset="-128"/>
              <a:ea typeface="HG丸ｺﾞｼｯｸM-PRO" panose="020F0600000000000000" pitchFamily="50" charset="-128"/>
            </a:rPr>
            <a:t>PT</a:t>
          </a:r>
          <a:r>
            <a:rPr kumimoji="1" lang="ja-JP" altLang="en-US" sz="1400" kern="1200" dirty="0" err="1">
              <a:latin typeface="HG丸ｺﾞｼｯｸM-PRO" panose="020F0600000000000000" pitchFamily="50" charset="-128"/>
              <a:ea typeface="HG丸ｺﾞｼｯｸM-PRO" panose="020F0600000000000000" pitchFamily="50" charset="-128"/>
            </a:rPr>
            <a:t>、</a:t>
          </a:r>
          <a:r>
            <a:rPr kumimoji="1" lang="en-US" altLang="ja-JP" sz="1400" kern="1200" dirty="0">
              <a:latin typeface="HG丸ｺﾞｼｯｸM-PRO" panose="020F0600000000000000" pitchFamily="50" charset="-128"/>
              <a:ea typeface="HG丸ｺﾞｼｯｸM-PRO" panose="020F0600000000000000" pitchFamily="50" charset="-128"/>
            </a:rPr>
            <a:t>ST</a:t>
          </a:r>
          <a:r>
            <a:rPr kumimoji="1" lang="ja-JP" altLang="en-US" sz="1400" kern="1200" dirty="0">
              <a:latin typeface="HG丸ｺﾞｼｯｸM-PRO" panose="020F0600000000000000" pitchFamily="50" charset="-128"/>
              <a:ea typeface="HG丸ｺﾞｼｯｸM-PRO" panose="020F0600000000000000" pitchFamily="50" charset="-128"/>
            </a:rPr>
            <a:t>）、</a:t>
          </a:r>
          <a:endParaRPr kumimoji="1" lang="en-US" altLang="ja-JP" sz="1400" kern="1200" dirty="0">
            <a:latin typeface="HG丸ｺﾞｼｯｸM-PRO" panose="020F0600000000000000" pitchFamily="50" charset="-128"/>
            <a:ea typeface="HG丸ｺﾞｼｯｸM-PRO" panose="020F0600000000000000" pitchFamily="50" charset="-128"/>
          </a:endParaRPr>
        </a:p>
        <a:p>
          <a:pPr lvl="0" algn="l" defTabSz="622300">
            <a:lnSpc>
              <a:spcPts val="1500"/>
            </a:lnSpc>
            <a:spcBef>
              <a:spcPct val="0"/>
            </a:spcBef>
            <a:spcAft>
              <a:spcPct val="35000"/>
            </a:spcAft>
          </a:pPr>
          <a:r>
            <a:rPr kumimoji="1" lang="ja-JP" altLang="en-US" sz="1400" kern="1200" dirty="0">
              <a:latin typeface="HG丸ｺﾞｼｯｸM-PRO" panose="020F0600000000000000" pitchFamily="50" charset="-128"/>
              <a:ea typeface="HG丸ｺﾞｼｯｸM-PRO" panose="020F0600000000000000" pitchFamily="50" charset="-128"/>
            </a:rPr>
            <a:t>　　運転手、調理担当職員、栄養士、事務職員　など</a:t>
          </a:r>
          <a:endParaRPr kumimoji="1" lang="en-US" altLang="ja-JP" sz="1400" kern="1200" dirty="0">
            <a:latin typeface="HG丸ｺﾞｼｯｸM-PRO" panose="020F0600000000000000" pitchFamily="50" charset="-128"/>
            <a:ea typeface="HG丸ｺﾞｼｯｸM-PRO" panose="020F0600000000000000" pitchFamily="50" charset="-128"/>
          </a:endParaRPr>
        </a:p>
      </dsp:txBody>
      <dsp:txXfrm>
        <a:off x="3086639" y="3499633"/>
        <a:ext cx="5619596" cy="12975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D7C20-66D7-4898-9EBC-1FE90B742B5F}">
      <dsp:nvSpPr>
        <dsp:cNvPr id="0" name=""/>
        <dsp:cNvSpPr/>
      </dsp:nvSpPr>
      <dsp:spPr>
        <a:xfrm>
          <a:off x="0" y="0"/>
          <a:ext cx="5560663" cy="5560663"/>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BA453E-19B9-4D15-B3CC-FD5B4FCD05ED}">
      <dsp:nvSpPr>
        <dsp:cNvPr id="0" name=""/>
        <dsp:cNvSpPr/>
      </dsp:nvSpPr>
      <dsp:spPr>
        <a:xfrm>
          <a:off x="1919394" y="466912"/>
          <a:ext cx="5860040" cy="143140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ts val="1600"/>
            </a:lnSpc>
            <a:spcBef>
              <a:spcPct val="0"/>
            </a:spcBef>
            <a:spcAft>
              <a:spcPct val="35000"/>
            </a:spcAft>
          </a:pPr>
          <a:r>
            <a:rPr kumimoji="1" lang="en-US" altLang="ja-JP" sz="1400" b="1" kern="1200" dirty="0">
              <a:latin typeface="HG丸ｺﾞｼｯｸM-PRO" panose="020F0600000000000000" pitchFamily="50" charset="-128"/>
              <a:ea typeface="HG丸ｺﾞｼｯｸM-PRO" panose="020F0600000000000000" pitchFamily="50" charset="-128"/>
            </a:rPr>
            <a:t>Group1【</a:t>
          </a:r>
          <a:r>
            <a:rPr kumimoji="1" lang="ja-JP" altLang="en-US" sz="1400" b="1" kern="1200" dirty="0">
              <a:latin typeface="HG丸ｺﾞｼｯｸM-PRO" panose="020F0600000000000000" pitchFamily="50" charset="-128"/>
              <a:ea typeface="HG丸ｺﾞｼｯｸM-PRO" panose="020F0600000000000000" pitchFamily="50" charset="-128"/>
            </a:rPr>
            <a:t>経験・技能のある</a:t>
          </a:r>
          <a:r>
            <a:rPr kumimoji="1" lang="ja-JP" altLang="en-US" sz="1400" b="1" kern="1200" dirty="0" err="1">
              <a:latin typeface="HG丸ｺﾞｼｯｸM-PRO" panose="020F0600000000000000" pitchFamily="50" charset="-128"/>
              <a:ea typeface="HG丸ｺﾞｼｯｸM-PRO" panose="020F0600000000000000" pitchFamily="50" charset="-128"/>
            </a:rPr>
            <a:t>障がい</a:t>
          </a:r>
          <a:r>
            <a:rPr kumimoji="1" lang="ja-JP" altLang="en-US" sz="1400" b="1" kern="1200" dirty="0">
              <a:latin typeface="HG丸ｺﾞｼｯｸM-PRO" panose="020F0600000000000000" pitchFamily="50" charset="-128"/>
              <a:ea typeface="HG丸ｺﾞｼｯｸM-PRO" panose="020F0600000000000000" pitchFamily="50" charset="-128"/>
            </a:rPr>
            <a:t>福祉人材</a:t>
          </a:r>
          <a:r>
            <a:rPr kumimoji="1" lang="en-US" altLang="ja-JP" sz="1400" b="1" kern="1200" dirty="0">
              <a:latin typeface="HG丸ｺﾞｼｯｸM-PRO" panose="020F0600000000000000" pitchFamily="50" charset="-128"/>
              <a:ea typeface="HG丸ｺﾞｼｯｸM-PRO" panose="020F0600000000000000" pitchFamily="50" charset="-128"/>
            </a:rPr>
            <a:t>】</a:t>
          </a:r>
        </a:p>
        <a:p>
          <a:pPr lvl="0" algn="l" defTabSz="622300">
            <a:lnSpc>
              <a:spcPts val="1500"/>
            </a:lnSpc>
            <a:spcBef>
              <a:spcPct val="0"/>
            </a:spcBef>
            <a:spcAft>
              <a:spcPct val="35000"/>
            </a:spcAft>
          </a:pPr>
          <a:r>
            <a:rPr kumimoji="1" lang="ja-JP" altLang="en-US" sz="1400" kern="1200" dirty="0">
              <a:latin typeface="HG丸ｺﾞｼｯｸM-PRO" panose="020F0600000000000000" pitchFamily="50" charset="-128"/>
              <a:ea typeface="HG丸ｺﾞｼｯｸM-PRO" panose="020F0600000000000000" pitchFamily="50" charset="-128"/>
            </a:rPr>
            <a:t>　◎ キャリア</a:t>
          </a:r>
          <a:r>
            <a:rPr kumimoji="1" lang="en-US" altLang="ja-JP" sz="1400" kern="1200" dirty="0">
              <a:latin typeface="HG丸ｺﾞｼｯｸM-PRO" panose="020F0600000000000000" pitchFamily="50" charset="-128"/>
              <a:ea typeface="HG丸ｺﾞｼｯｸM-PRO" panose="020F0600000000000000" pitchFamily="50" charset="-128"/>
            </a:rPr>
            <a:t>10</a:t>
          </a:r>
          <a:r>
            <a:rPr kumimoji="1" lang="ja-JP" altLang="en-US" sz="1400" kern="1200" dirty="0">
              <a:latin typeface="HG丸ｺﾞｼｯｸM-PRO" panose="020F0600000000000000" pitchFamily="50" charset="-128"/>
              <a:ea typeface="HG丸ｺﾞｼｯｸM-PRO" panose="020F0600000000000000" pitchFamily="50" charset="-128"/>
            </a:rPr>
            <a:t>年以上の</a:t>
          </a:r>
          <a:endParaRPr kumimoji="1" lang="en-US" altLang="ja-JP" sz="1400" kern="1200" dirty="0">
            <a:latin typeface="HG丸ｺﾞｼｯｸM-PRO" panose="020F0600000000000000" pitchFamily="50" charset="-128"/>
            <a:ea typeface="HG丸ｺﾞｼｯｸM-PRO" panose="020F0600000000000000" pitchFamily="50" charset="-128"/>
          </a:endParaRPr>
        </a:p>
        <a:p>
          <a:pPr lvl="0" algn="l" defTabSz="622300">
            <a:lnSpc>
              <a:spcPts val="1500"/>
            </a:lnSpc>
            <a:spcBef>
              <a:spcPct val="0"/>
            </a:spcBef>
            <a:spcAft>
              <a:spcPct val="35000"/>
            </a:spcAft>
          </a:pPr>
          <a:r>
            <a:rPr kumimoji="1" lang="ja-JP" altLang="en-US" sz="1400" kern="1200" dirty="0">
              <a:latin typeface="HG丸ｺﾞｼｯｸM-PRO" panose="020F0600000000000000" pitchFamily="50" charset="-128"/>
              <a:ea typeface="HG丸ｺﾞｼｯｸM-PRO" panose="020F0600000000000000" pitchFamily="50" charset="-128"/>
            </a:rPr>
            <a:t>　　・介護福祉士、社会福祉士、精神保健福祉士、保育士の</a:t>
          </a:r>
          <a:endParaRPr kumimoji="1" lang="en-US" altLang="ja-JP" sz="1400" kern="1200" dirty="0">
            <a:latin typeface="HG丸ｺﾞｼｯｸM-PRO" panose="020F0600000000000000" pitchFamily="50" charset="-128"/>
            <a:ea typeface="HG丸ｺﾞｼｯｸM-PRO" panose="020F0600000000000000" pitchFamily="50" charset="-128"/>
          </a:endParaRPr>
        </a:p>
        <a:p>
          <a:pPr lvl="0" algn="l" defTabSz="622300">
            <a:lnSpc>
              <a:spcPts val="1500"/>
            </a:lnSpc>
            <a:spcBef>
              <a:spcPct val="0"/>
            </a:spcBef>
            <a:spcAft>
              <a:spcPct val="35000"/>
            </a:spcAft>
          </a:pPr>
          <a:r>
            <a:rPr kumimoji="1" lang="ja-JP" altLang="en-US" sz="1400" kern="1200" dirty="0">
              <a:latin typeface="HG丸ｺﾞｼｯｸM-PRO" panose="020F0600000000000000" pitchFamily="50" charset="-128"/>
              <a:ea typeface="HG丸ｺﾞｼｯｸM-PRO" panose="020F0600000000000000" pitchFamily="50" charset="-128"/>
            </a:rPr>
            <a:t>　　　資格を持つ福祉・介護職員</a:t>
          </a:r>
          <a:endParaRPr kumimoji="1" lang="en-US" altLang="ja-JP" sz="1400" kern="1200" dirty="0">
            <a:latin typeface="HG丸ｺﾞｼｯｸM-PRO" panose="020F0600000000000000" pitchFamily="50" charset="-128"/>
            <a:ea typeface="HG丸ｺﾞｼｯｸM-PRO" panose="020F0600000000000000" pitchFamily="50" charset="-128"/>
          </a:endParaRPr>
        </a:p>
        <a:p>
          <a:pPr lvl="0" algn="l" defTabSz="622300">
            <a:lnSpc>
              <a:spcPts val="1500"/>
            </a:lnSpc>
            <a:spcBef>
              <a:spcPct val="0"/>
            </a:spcBef>
            <a:spcAft>
              <a:spcPct val="35000"/>
            </a:spcAft>
          </a:pPr>
          <a:r>
            <a:rPr kumimoji="1" lang="ja-JP" altLang="en-US" sz="1400" kern="1200" dirty="0">
              <a:latin typeface="HG丸ｺﾞｼｯｸM-PRO" panose="020F0600000000000000" pitchFamily="50" charset="-128"/>
              <a:ea typeface="HG丸ｺﾞｼｯｸM-PRO" panose="020F0600000000000000" pitchFamily="50" charset="-128"/>
            </a:rPr>
            <a:t>　　・心理指導担当職員、サビ管、児発管、サ責</a:t>
          </a:r>
          <a:endParaRPr kumimoji="1" lang="en-US" altLang="ja-JP" sz="1400" kern="1200" dirty="0">
            <a:latin typeface="HG丸ｺﾞｼｯｸM-PRO" panose="020F0600000000000000" pitchFamily="50" charset="-128"/>
            <a:ea typeface="HG丸ｺﾞｼｯｸM-PRO" panose="020F0600000000000000" pitchFamily="50" charset="-128"/>
          </a:endParaRPr>
        </a:p>
      </dsp:txBody>
      <dsp:txXfrm>
        <a:off x="1989269" y="536787"/>
        <a:ext cx="5720290" cy="1291651"/>
      </dsp:txXfrm>
    </dsp:sp>
    <dsp:sp modelId="{3FA830E2-FB2E-41B8-A1ED-7E9513A7D699}">
      <dsp:nvSpPr>
        <dsp:cNvPr id="0" name=""/>
        <dsp:cNvSpPr/>
      </dsp:nvSpPr>
      <dsp:spPr>
        <a:xfrm>
          <a:off x="1958357" y="2105145"/>
          <a:ext cx="5821077" cy="143140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ts val="1500"/>
            </a:lnSpc>
            <a:spcBef>
              <a:spcPct val="0"/>
            </a:spcBef>
            <a:spcAft>
              <a:spcPct val="35000"/>
            </a:spcAft>
          </a:pPr>
          <a:r>
            <a:rPr kumimoji="1" lang="en-US" altLang="ja-JP" sz="1400" b="1" kern="1200" dirty="0">
              <a:latin typeface="HG丸ｺﾞｼｯｸM-PRO" panose="020F0600000000000000" pitchFamily="50" charset="-128"/>
              <a:ea typeface="HG丸ｺﾞｼｯｸM-PRO" panose="020F0600000000000000" pitchFamily="50" charset="-128"/>
            </a:rPr>
            <a:t>Group2【</a:t>
          </a:r>
          <a:r>
            <a:rPr kumimoji="1" lang="ja-JP" altLang="en-US" sz="1400" b="1" kern="1200" dirty="0">
              <a:latin typeface="HG丸ｺﾞｼｯｸM-PRO" panose="020F0600000000000000" pitchFamily="50" charset="-128"/>
              <a:ea typeface="HG丸ｺﾞｼｯｸM-PRO" panose="020F0600000000000000" pitchFamily="50" charset="-128"/>
            </a:rPr>
            <a:t>他の</a:t>
          </a:r>
          <a:r>
            <a:rPr kumimoji="1" lang="ja-JP" altLang="en-US" sz="1400" b="1" kern="1200" dirty="0" err="1">
              <a:latin typeface="HG丸ｺﾞｼｯｸM-PRO" panose="020F0600000000000000" pitchFamily="50" charset="-128"/>
              <a:ea typeface="HG丸ｺﾞｼｯｸM-PRO" panose="020F0600000000000000" pitchFamily="50" charset="-128"/>
            </a:rPr>
            <a:t>障がい</a:t>
          </a:r>
          <a:r>
            <a:rPr kumimoji="1" lang="ja-JP" altLang="en-US" sz="1400" b="1" kern="1200" dirty="0">
              <a:latin typeface="HG丸ｺﾞｼｯｸM-PRO" panose="020F0600000000000000" pitchFamily="50" charset="-128"/>
              <a:ea typeface="HG丸ｺﾞｼｯｸM-PRO" panose="020F0600000000000000" pitchFamily="50" charset="-128"/>
            </a:rPr>
            <a:t>福祉人材</a:t>
          </a:r>
          <a:r>
            <a:rPr kumimoji="1" lang="en-US" altLang="ja-JP" sz="1400" b="1" kern="1200" dirty="0">
              <a:latin typeface="HG丸ｺﾞｼｯｸM-PRO" panose="020F0600000000000000" pitchFamily="50" charset="-128"/>
              <a:ea typeface="HG丸ｺﾞｼｯｸM-PRO" panose="020F0600000000000000" pitchFamily="50" charset="-128"/>
            </a:rPr>
            <a:t>】</a:t>
          </a:r>
        </a:p>
        <a:p>
          <a:pPr lvl="0" algn="l" defTabSz="622300">
            <a:lnSpc>
              <a:spcPts val="1500"/>
            </a:lnSpc>
            <a:spcBef>
              <a:spcPct val="0"/>
            </a:spcBef>
            <a:spcAft>
              <a:spcPct val="35000"/>
            </a:spcAft>
          </a:pPr>
          <a:r>
            <a:rPr kumimoji="1" lang="ja-JP" altLang="en-US" sz="1400" kern="1200" dirty="0">
              <a:latin typeface="HG丸ｺﾞｼｯｸM-PRO" panose="020F0600000000000000" pitchFamily="50" charset="-128"/>
              <a:ea typeface="HG丸ｺﾞｼｯｸM-PRO" panose="020F0600000000000000" pitchFamily="50" charset="-128"/>
            </a:rPr>
            <a:t>　◎ キャリア</a:t>
          </a:r>
          <a:r>
            <a:rPr kumimoji="1" lang="en-US" altLang="ja-JP" sz="1400" kern="1200" dirty="0">
              <a:latin typeface="HG丸ｺﾞｼｯｸM-PRO" panose="020F0600000000000000" pitchFamily="50" charset="-128"/>
              <a:ea typeface="HG丸ｺﾞｼｯｸM-PRO" panose="020F0600000000000000" pitchFamily="50" charset="-128"/>
            </a:rPr>
            <a:t>10</a:t>
          </a:r>
          <a:r>
            <a:rPr kumimoji="1" lang="ja-JP" altLang="en-US" sz="1400" kern="1200" dirty="0">
              <a:latin typeface="HG丸ｺﾞｼｯｸM-PRO" panose="020F0600000000000000" pitchFamily="50" charset="-128"/>
              <a:ea typeface="HG丸ｺﾞｼｯｸM-PRO" panose="020F0600000000000000" pitchFamily="50" charset="-128"/>
            </a:rPr>
            <a:t>年未満の</a:t>
          </a:r>
          <a:endParaRPr kumimoji="1" lang="en-US" altLang="ja-JP" sz="1400" kern="1200" dirty="0">
            <a:latin typeface="HG丸ｺﾞｼｯｸM-PRO" panose="020F0600000000000000" pitchFamily="50" charset="-128"/>
            <a:ea typeface="HG丸ｺﾞｼｯｸM-PRO" panose="020F0600000000000000" pitchFamily="50" charset="-128"/>
          </a:endParaRPr>
        </a:p>
        <a:p>
          <a:pPr lvl="0" algn="l" defTabSz="622300">
            <a:lnSpc>
              <a:spcPts val="1500"/>
            </a:lnSpc>
            <a:spcBef>
              <a:spcPct val="0"/>
            </a:spcBef>
            <a:spcAft>
              <a:spcPct val="35000"/>
            </a:spcAft>
          </a:pPr>
          <a:r>
            <a:rPr kumimoji="1" lang="ja-JP" altLang="en-US" sz="1400" kern="1200" dirty="0">
              <a:latin typeface="HG丸ｺﾞｼｯｸM-PRO" panose="020F0600000000000000" pitchFamily="50" charset="-128"/>
              <a:ea typeface="HG丸ｺﾞｼｯｸM-PRO" panose="020F0600000000000000" pitchFamily="50" charset="-128"/>
            </a:rPr>
            <a:t>　　 福祉・介護職員、 心理指導担当職員、サビ管、児発管、　　</a:t>
          </a:r>
          <a:endParaRPr kumimoji="1" lang="en-US" altLang="ja-JP" sz="1400" kern="1200" dirty="0">
            <a:latin typeface="HG丸ｺﾞｼｯｸM-PRO" panose="020F0600000000000000" pitchFamily="50" charset="-128"/>
            <a:ea typeface="HG丸ｺﾞｼｯｸM-PRO" panose="020F0600000000000000" pitchFamily="50" charset="-128"/>
          </a:endParaRPr>
        </a:p>
        <a:p>
          <a:pPr lvl="0" algn="l" defTabSz="622300">
            <a:lnSpc>
              <a:spcPts val="1500"/>
            </a:lnSpc>
            <a:spcBef>
              <a:spcPct val="0"/>
            </a:spcBef>
            <a:spcAft>
              <a:spcPct val="35000"/>
            </a:spcAft>
          </a:pPr>
          <a:r>
            <a:rPr kumimoji="1" lang="ja-JP" altLang="en-US" sz="1400" kern="1200" dirty="0">
              <a:latin typeface="HG丸ｺﾞｼｯｸM-PRO" panose="020F0600000000000000" pitchFamily="50" charset="-128"/>
              <a:ea typeface="HG丸ｺﾞｼｯｸM-PRO" panose="020F0600000000000000" pitchFamily="50" charset="-128"/>
            </a:rPr>
            <a:t>　　 サ責</a:t>
          </a:r>
          <a:endParaRPr kumimoji="1" lang="en-US" altLang="ja-JP" sz="1400" kern="1200" dirty="0">
            <a:latin typeface="HG丸ｺﾞｼｯｸM-PRO" panose="020F0600000000000000" pitchFamily="50" charset="-128"/>
            <a:ea typeface="HG丸ｺﾞｼｯｸM-PRO" panose="020F0600000000000000" pitchFamily="50" charset="-128"/>
          </a:endParaRPr>
        </a:p>
        <a:p>
          <a:pPr lvl="0" algn="l" defTabSz="622300">
            <a:lnSpc>
              <a:spcPts val="1500"/>
            </a:lnSpc>
            <a:spcBef>
              <a:spcPct val="0"/>
            </a:spcBef>
            <a:spcAft>
              <a:spcPct val="35000"/>
            </a:spcAft>
          </a:pPr>
          <a:r>
            <a:rPr kumimoji="1" lang="ja-JP" altLang="en-US" sz="1400" kern="1200" dirty="0">
              <a:latin typeface="HG丸ｺﾞｼｯｸM-PRO" panose="020F0600000000000000" pitchFamily="50" charset="-128"/>
              <a:ea typeface="HG丸ｺﾞｼｯｸM-PRO" panose="020F0600000000000000" pitchFamily="50" charset="-128"/>
            </a:rPr>
            <a:t>　◎ キャリア</a:t>
          </a:r>
          <a:r>
            <a:rPr kumimoji="1" lang="en-US" altLang="ja-JP" sz="1400" kern="1200" dirty="0">
              <a:latin typeface="HG丸ｺﾞｼｯｸM-PRO" panose="020F0600000000000000" pitchFamily="50" charset="-128"/>
              <a:ea typeface="HG丸ｺﾞｼｯｸM-PRO" panose="020F0600000000000000" pitchFamily="50" charset="-128"/>
            </a:rPr>
            <a:t>10</a:t>
          </a:r>
          <a:r>
            <a:rPr kumimoji="1" lang="ja-JP" altLang="en-US" sz="1400" kern="1200" dirty="0">
              <a:latin typeface="HG丸ｺﾞｼｯｸM-PRO" panose="020F0600000000000000" pitchFamily="50" charset="-128"/>
              <a:ea typeface="HG丸ｺﾞｼｯｸM-PRO" panose="020F0600000000000000" pitchFamily="50" charset="-128"/>
            </a:rPr>
            <a:t>年以上の資格を持たない福祉・介護職員</a:t>
          </a:r>
          <a:endParaRPr kumimoji="1" lang="en-US" altLang="ja-JP" sz="1400" kern="1200" dirty="0">
            <a:latin typeface="HG丸ｺﾞｼｯｸM-PRO" panose="020F0600000000000000" pitchFamily="50" charset="-128"/>
            <a:ea typeface="HG丸ｺﾞｼｯｸM-PRO" panose="020F0600000000000000" pitchFamily="50" charset="-128"/>
          </a:endParaRPr>
        </a:p>
      </dsp:txBody>
      <dsp:txXfrm>
        <a:off x="2028232" y="2175020"/>
        <a:ext cx="5681327" cy="1291651"/>
      </dsp:txXfrm>
    </dsp:sp>
    <dsp:sp modelId="{25F4CD02-BBAD-4C76-A789-F14B1BE18E4C}">
      <dsp:nvSpPr>
        <dsp:cNvPr id="0" name=""/>
        <dsp:cNvSpPr/>
      </dsp:nvSpPr>
      <dsp:spPr>
        <a:xfrm>
          <a:off x="1911442" y="3752882"/>
          <a:ext cx="5867992" cy="144159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ts val="1500"/>
            </a:lnSpc>
            <a:spcBef>
              <a:spcPct val="0"/>
            </a:spcBef>
            <a:spcAft>
              <a:spcPct val="35000"/>
            </a:spcAft>
          </a:pPr>
          <a:r>
            <a:rPr kumimoji="1" lang="en-US" altLang="ja-JP" sz="1400" b="1" kern="1200" dirty="0">
              <a:latin typeface="HG丸ｺﾞｼｯｸM-PRO" panose="020F0600000000000000" pitchFamily="50" charset="-128"/>
              <a:ea typeface="HG丸ｺﾞｼｯｸM-PRO" panose="020F0600000000000000" pitchFamily="50" charset="-128"/>
            </a:rPr>
            <a:t>Group3【</a:t>
          </a:r>
          <a:r>
            <a:rPr kumimoji="1" lang="ja-JP" altLang="en-US" sz="1400" b="1" kern="1200" dirty="0">
              <a:latin typeface="HG丸ｺﾞｼｯｸM-PRO" panose="020F0600000000000000" pitchFamily="50" charset="-128"/>
              <a:ea typeface="HG丸ｺﾞｼｯｸM-PRO" panose="020F0600000000000000" pitchFamily="50" charset="-128"/>
            </a:rPr>
            <a:t>その他の職種</a:t>
          </a:r>
          <a:r>
            <a:rPr kumimoji="1" lang="en-US" altLang="ja-JP" sz="1400" b="1" kern="1200" dirty="0">
              <a:latin typeface="HG丸ｺﾞｼｯｸM-PRO" panose="020F0600000000000000" pitchFamily="50" charset="-128"/>
              <a:ea typeface="HG丸ｺﾞｼｯｸM-PRO" panose="020F0600000000000000" pitchFamily="50" charset="-128"/>
            </a:rPr>
            <a:t>】</a:t>
          </a:r>
        </a:p>
        <a:p>
          <a:pPr lvl="0" algn="l" defTabSz="622300">
            <a:lnSpc>
              <a:spcPts val="1500"/>
            </a:lnSpc>
            <a:spcBef>
              <a:spcPct val="0"/>
            </a:spcBef>
            <a:spcAft>
              <a:spcPct val="35000"/>
            </a:spcAft>
          </a:pPr>
          <a:r>
            <a:rPr kumimoji="1" lang="ja-JP" altLang="en-US" sz="1400" kern="1200" dirty="0">
              <a:latin typeface="HG丸ｺﾞｼｯｸM-PRO" panose="020F0600000000000000" pitchFamily="50" charset="-128"/>
              <a:ea typeface="HG丸ｺﾞｼｯｸM-PRO" panose="020F0600000000000000" pitchFamily="50" charset="-128"/>
            </a:rPr>
            <a:t>　◎ グループ１・２に属さないすべての職種</a:t>
          </a:r>
          <a:endParaRPr kumimoji="1" lang="en-US" altLang="ja-JP" sz="1400" kern="1200" dirty="0">
            <a:latin typeface="HG丸ｺﾞｼｯｸM-PRO" panose="020F0600000000000000" pitchFamily="50" charset="-128"/>
            <a:ea typeface="HG丸ｺﾞｼｯｸM-PRO" panose="020F0600000000000000" pitchFamily="50" charset="-128"/>
          </a:endParaRPr>
        </a:p>
        <a:p>
          <a:pPr lvl="0" algn="l" defTabSz="622300">
            <a:lnSpc>
              <a:spcPts val="1500"/>
            </a:lnSpc>
            <a:spcBef>
              <a:spcPct val="0"/>
            </a:spcBef>
            <a:spcAft>
              <a:spcPct val="35000"/>
            </a:spcAft>
          </a:pPr>
          <a:r>
            <a:rPr kumimoji="1" lang="ja-JP" altLang="en-US" sz="1400" kern="1200" dirty="0">
              <a:latin typeface="HG丸ｺﾞｼｯｸM-PRO" panose="020F0600000000000000" pitchFamily="50" charset="-128"/>
              <a:ea typeface="HG丸ｺﾞｼｯｸM-PRO" panose="020F0600000000000000" pitchFamily="50" charset="-128"/>
            </a:rPr>
            <a:t>　　管理者、医療職（医師、看護職員、</a:t>
          </a:r>
          <a:r>
            <a:rPr kumimoji="1" lang="en-US" altLang="ja-JP" sz="1400" kern="1200" dirty="0">
              <a:latin typeface="HG丸ｺﾞｼｯｸM-PRO" panose="020F0600000000000000" pitchFamily="50" charset="-128"/>
              <a:ea typeface="HG丸ｺﾞｼｯｸM-PRO" panose="020F0600000000000000" pitchFamily="50" charset="-128"/>
            </a:rPr>
            <a:t>OT</a:t>
          </a:r>
          <a:r>
            <a:rPr kumimoji="1" lang="ja-JP" altLang="en-US" sz="1400" kern="1200" dirty="0" err="1">
              <a:latin typeface="HG丸ｺﾞｼｯｸM-PRO" panose="020F0600000000000000" pitchFamily="50" charset="-128"/>
              <a:ea typeface="HG丸ｺﾞｼｯｸM-PRO" panose="020F0600000000000000" pitchFamily="50" charset="-128"/>
            </a:rPr>
            <a:t>、</a:t>
          </a:r>
          <a:r>
            <a:rPr kumimoji="1" lang="en-US" altLang="ja-JP" sz="1400" kern="1200" dirty="0">
              <a:latin typeface="HG丸ｺﾞｼｯｸM-PRO" panose="020F0600000000000000" pitchFamily="50" charset="-128"/>
              <a:ea typeface="HG丸ｺﾞｼｯｸM-PRO" panose="020F0600000000000000" pitchFamily="50" charset="-128"/>
            </a:rPr>
            <a:t>PT</a:t>
          </a:r>
          <a:r>
            <a:rPr kumimoji="1" lang="ja-JP" altLang="en-US" sz="1400" kern="1200" dirty="0" err="1">
              <a:latin typeface="HG丸ｺﾞｼｯｸM-PRO" panose="020F0600000000000000" pitchFamily="50" charset="-128"/>
              <a:ea typeface="HG丸ｺﾞｼｯｸM-PRO" panose="020F0600000000000000" pitchFamily="50" charset="-128"/>
            </a:rPr>
            <a:t>、</a:t>
          </a:r>
          <a:r>
            <a:rPr kumimoji="1" lang="en-US" altLang="ja-JP" sz="1400" kern="1200" dirty="0">
              <a:latin typeface="HG丸ｺﾞｼｯｸM-PRO" panose="020F0600000000000000" pitchFamily="50" charset="-128"/>
              <a:ea typeface="HG丸ｺﾞｼｯｸM-PRO" panose="020F0600000000000000" pitchFamily="50" charset="-128"/>
            </a:rPr>
            <a:t>ST</a:t>
          </a:r>
          <a:r>
            <a:rPr kumimoji="1" lang="ja-JP" altLang="en-US" sz="1400" kern="1200" dirty="0">
              <a:latin typeface="HG丸ｺﾞｼｯｸM-PRO" panose="020F0600000000000000" pitchFamily="50" charset="-128"/>
              <a:ea typeface="HG丸ｺﾞｼｯｸM-PRO" panose="020F0600000000000000" pitchFamily="50" charset="-128"/>
            </a:rPr>
            <a:t>）、</a:t>
          </a:r>
          <a:endParaRPr kumimoji="1" lang="en-US" altLang="ja-JP" sz="1400" kern="1200" dirty="0">
            <a:latin typeface="HG丸ｺﾞｼｯｸM-PRO" panose="020F0600000000000000" pitchFamily="50" charset="-128"/>
            <a:ea typeface="HG丸ｺﾞｼｯｸM-PRO" panose="020F0600000000000000" pitchFamily="50" charset="-128"/>
          </a:endParaRPr>
        </a:p>
        <a:p>
          <a:pPr lvl="0" algn="l" defTabSz="622300">
            <a:lnSpc>
              <a:spcPts val="1500"/>
            </a:lnSpc>
            <a:spcBef>
              <a:spcPct val="0"/>
            </a:spcBef>
            <a:spcAft>
              <a:spcPct val="35000"/>
            </a:spcAft>
          </a:pPr>
          <a:r>
            <a:rPr kumimoji="1" lang="ja-JP" altLang="en-US" sz="1400" kern="1200" dirty="0">
              <a:latin typeface="HG丸ｺﾞｼｯｸM-PRO" panose="020F0600000000000000" pitchFamily="50" charset="-128"/>
              <a:ea typeface="HG丸ｺﾞｼｯｸM-PRO" panose="020F0600000000000000" pitchFamily="50" charset="-128"/>
            </a:rPr>
            <a:t>　　運転手、調理担当職員、栄養士、事務職員　など</a:t>
          </a:r>
          <a:endParaRPr kumimoji="1" lang="en-US" altLang="ja-JP" sz="1400" kern="1200" dirty="0">
            <a:latin typeface="HG丸ｺﾞｼｯｸM-PRO" panose="020F0600000000000000" pitchFamily="50" charset="-128"/>
            <a:ea typeface="HG丸ｺﾞｼｯｸM-PRO" panose="020F0600000000000000" pitchFamily="50" charset="-128"/>
          </a:endParaRPr>
        </a:p>
      </dsp:txBody>
      <dsp:txXfrm>
        <a:off x="1981815" y="3823255"/>
        <a:ext cx="5727246" cy="13008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41091-0AA2-4981-BAA4-3122E8F2B348}">
      <dsp:nvSpPr>
        <dsp:cNvPr id="0" name=""/>
        <dsp:cNvSpPr/>
      </dsp:nvSpPr>
      <dsp:spPr>
        <a:xfrm rot="10800000">
          <a:off x="0" y="0"/>
          <a:ext cx="6717355" cy="1806222"/>
        </a:xfrm>
        <a:prstGeom prst="trapezoid">
          <a:avLst>
            <a:gd name="adj" fmla="val 61983"/>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kumimoji="1" lang="ja-JP" altLang="en-US" sz="6500" kern="1200" dirty="0"/>
            <a:t>　</a:t>
          </a:r>
        </a:p>
      </dsp:txBody>
      <dsp:txXfrm rot="-10800000">
        <a:off x="1175537" y="0"/>
        <a:ext cx="4366280" cy="1806222"/>
      </dsp:txXfrm>
    </dsp:sp>
    <dsp:sp modelId="{EC11A051-4CFF-4EE1-97BC-9CF6BCB0BDCE}">
      <dsp:nvSpPr>
        <dsp:cNvPr id="0" name=""/>
        <dsp:cNvSpPr/>
      </dsp:nvSpPr>
      <dsp:spPr>
        <a:xfrm rot="10800000">
          <a:off x="1119559" y="1806222"/>
          <a:ext cx="4478236" cy="1806222"/>
        </a:xfrm>
        <a:prstGeom prst="trapezoid">
          <a:avLst>
            <a:gd name="adj" fmla="val 61983"/>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kumimoji="1" lang="ja-JP" altLang="en-US" sz="6500" kern="1200" dirty="0"/>
            <a:t>　</a:t>
          </a:r>
        </a:p>
      </dsp:txBody>
      <dsp:txXfrm rot="-10800000">
        <a:off x="1903250" y="1806222"/>
        <a:ext cx="2910853" cy="1806222"/>
      </dsp:txXfrm>
    </dsp:sp>
    <dsp:sp modelId="{FB38BD9C-DFED-4177-BC66-6B3D0AEFD9B4}">
      <dsp:nvSpPr>
        <dsp:cNvPr id="0" name=""/>
        <dsp:cNvSpPr/>
      </dsp:nvSpPr>
      <dsp:spPr>
        <a:xfrm rot="10800000">
          <a:off x="2239118" y="3612444"/>
          <a:ext cx="2239118" cy="1806222"/>
        </a:xfrm>
        <a:prstGeom prst="trapezoid">
          <a:avLst>
            <a:gd name="adj" fmla="val 61983"/>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kumimoji="1" lang="ja-JP" altLang="en-US" sz="6500" kern="1200" dirty="0"/>
            <a:t>　</a:t>
          </a:r>
        </a:p>
      </dsp:txBody>
      <dsp:txXfrm rot="-10800000">
        <a:off x="2239118" y="3612444"/>
        <a:ext cx="2239118" cy="180622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880566" cy="490589"/>
          </a:xfrm>
          <a:prstGeom prst="rect">
            <a:avLst/>
          </a:prstGeom>
        </p:spPr>
        <p:txBody>
          <a:bodyPr vert="horz" lIns="89730" tIns="44865" rIns="89730" bIns="44865"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4747" y="1"/>
            <a:ext cx="2880565" cy="490589"/>
          </a:xfrm>
          <a:prstGeom prst="rect">
            <a:avLst/>
          </a:prstGeom>
        </p:spPr>
        <p:txBody>
          <a:bodyPr vert="horz" lIns="89730" tIns="44865" rIns="89730" bIns="44865" rtlCol="0"/>
          <a:lstStyle>
            <a:lvl1pPr algn="r">
              <a:defRPr sz="1200"/>
            </a:lvl1pPr>
          </a:lstStyle>
          <a:p>
            <a:fld id="{B2B55825-5AC5-492A-B701-9C44CB1E95B4}" type="datetimeFigureOut">
              <a:rPr kumimoji="1" lang="ja-JP" altLang="en-US" smtClean="0"/>
              <a:t>2022/8/29</a:t>
            </a:fld>
            <a:endParaRPr kumimoji="1" lang="ja-JP" altLang="en-US"/>
          </a:p>
        </p:txBody>
      </p:sp>
      <p:sp>
        <p:nvSpPr>
          <p:cNvPr id="4" name="スライド イメージ プレースホルダー 3"/>
          <p:cNvSpPr>
            <a:spLocks noGrp="1" noRot="1" noChangeAspect="1"/>
          </p:cNvSpPr>
          <p:nvPr>
            <p:ph type="sldImg" idx="2"/>
          </p:nvPr>
        </p:nvSpPr>
        <p:spPr>
          <a:xfrm>
            <a:off x="392113" y="1222375"/>
            <a:ext cx="5864225" cy="3298825"/>
          </a:xfrm>
          <a:prstGeom prst="rect">
            <a:avLst/>
          </a:prstGeom>
          <a:noFill/>
          <a:ln w="12700">
            <a:solidFill>
              <a:prstClr val="black"/>
            </a:solidFill>
          </a:ln>
        </p:spPr>
        <p:txBody>
          <a:bodyPr vert="horz" lIns="89730" tIns="44865" rIns="89730" bIns="44865" rtlCol="0" anchor="ctr"/>
          <a:lstStyle/>
          <a:p>
            <a:endParaRPr lang="ja-JP" altLang="en-US"/>
          </a:p>
        </p:txBody>
      </p:sp>
      <p:sp>
        <p:nvSpPr>
          <p:cNvPr id="5" name="ノート プレースホルダー 4"/>
          <p:cNvSpPr>
            <a:spLocks noGrp="1"/>
          </p:cNvSpPr>
          <p:nvPr>
            <p:ph type="body" sz="quarter" idx="3"/>
          </p:nvPr>
        </p:nvSpPr>
        <p:spPr>
          <a:xfrm>
            <a:off x="665462" y="4705907"/>
            <a:ext cx="5317490" cy="3849720"/>
          </a:xfrm>
          <a:prstGeom prst="rect">
            <a:avLst/>
          </a:prstGeom>
        </p:spPr>
        <p:txBody>
          <a:bodyPr vert="horz" lIns="89730" tIns="44865" rIns="89730" bIns="4486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286824"/>
            <a:ext cx="2880566" cy="490589"/>
          </a:xfrm>
          <a:prstGeom prst="rect">
            <a:avLst/>
          </a:prstGeom>
        </p:spPr>
        <p:txBody>
          <a:bodyPr vert="horz" lIns="89730" tIns="44865" rIns="89730" bIns="4486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4747" y="9286824"/>
            <a:ext cx="2880565" cy="490589"/>
          </a:xfrm>
          <a:prstGeom prst="rect">
            <a:avLst/>
          </a:prstGeom>
        </p:spPr>
        <p:txBody>
          <a:bodyPr vert="horz" lIns="89730" tIns="44865" rIns="89730" bIns="44865" rtlCol="0" anchor="b"/>
          <a:lstStyle>
            <a:lvl1pPr algn="r">
              <a:defRPr sz="1200"/>
            </a:lvl1pPr>
          </a:lstStyle>
          <a:p>
            <a:fld id="{B128D451-5D9F-4898-ADC8-B3CE8D9B816D}" type="slidenum">
              <a:rPr kumimoji="1" lang="ja-JP" altLang="en-US" smtClean="0"/>
              <a:t>‹#›</a:t>
            </a:fld>
            <a:endParaRPr kumimoji="1" lang="ja-JP" altLang="en-US"/>
          </a:p>
        </p:txBody>
      </p:sp>
    </p:spTree>
    <p:extLst>
      <p:ext uri="{BB962C8B-B14F-4D97-AF65-F5344CB8AC3E}">
        <p14:creationId xmlns:p14="http://schemas.microsoft.com/office/powerpoint/2010/main" val="415782775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52875D8-FEB0-4923-9455-81AFA76755AC}" type="datetime1">
              <a:rPr kumimoji="1" lang="ja-JP" altLang="en-US" smtClean="0"/>
              <a:t>2022/8/29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9CE2935-82DA-48EB-8DEF-BD9F9B927993}" type="slidenum">
              <a:rPr kumimoji="1" lang="ja-JP" altLang="en-US" smtClean="0"/>
              <a:t>‹#›</a:t>
            </a:fld>
            <a:endParaRPr kumimoji="1" lang="ja-JP" altLang="en-US"/>
          </a:p>
        </p:txBody>
      </p:sp>
    </p:spTree>
    <p:extLst>
      <p:ext uri="{BB962C8B-B14F-4D97-AF65-F5344CB8AC3E}">
        <p14:creationId xmlns:p14="http://schemas.microsoft.com/office/powerpoint/2010/main" val="1875651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C7F6FD6-F518-4863-BB8A-9FE413E2879C}" type="datetime1">
              <a:rPr kumimoji="1" lang="ja-JP" altLang="en-US" smtClean="0"/>
              <a:t>2022/8/29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9CE2935-82DA-48EB-8DEF-BD9F9B927993}" type="slidenum">
              <a:rPr kumimoji="1" lang="ja-JP" altLang="en-US" smtClean="0"/>
              <a:t>‹#›</a:t>
            </a:fld>
            <a:endParaRPr kumimoji="1" lang="ja-JP" altLang="en-US"/>
          </a:p>
        </p:txBody>
      </p:sp>
    </p:spTree>
    <p:extLst>
      <p:ext uri="{BB962C8B-B14F-4D97-AF65-F5344CB8AC3E}">
        <p14:creationId xmlns:p14="http://schemas.microsoft.com/office/powerpoint/2010/main" val="2013640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1"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1"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AB1BA62-2089-4764-99EE-DD04144A60FA}" type="datetime1">
              <a:rPr kumimoji="1" lang="ja-JP" altLang="en-US" smtClean="0"/>
              <a:t>2022/8/29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9CE2935-82DA-48EB-8DEF-BD9F9B927993}" type="slidenum">
              <a:rPr kumimoji="1" lang="ja-JP" altLang="en-US" smtClean="0"/>
              <a:t>‹#›</a:t>
            </a:fld>
            <a:endParaRPr kumimoji="1" lang="ja-JP" altLang="en-US"/>
          </a:p>
        </p:txBody>
      </p:sp>
    </p:spTree>
    <p:extLst>
      <p:ext uri="{BB962C8B-B14F-4D97-AF65-F5344CB8AC3E}">
        <p14:creationId xmlns:p14="http://schemas.microsoft.com/office/powerpoint/2010/main" val="3333697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599C0D4-371C-4C1F-BAFE-0B0E38880FBC}" type="datetime1">
              <a:rPr kumimoji="1" lang="ja-JP" altLang="en-US" smtClean="0"/>
              <a:t>2022/8/29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9CE2935-82DA-48EB-8DEF-BD9F9B927993}" type="slidenum">
              <a:rPr kumimoji="1" lang="ja-JP" altLang="en-US" smtClean="0"/>
              <a:t>‹#›</a:t>
            </a:fld>
            <a:endParaRPr kumimoji="1" lang="ja-JP" altLang="en-US"/>
          </a:p>
        </p:txBody>
      </p:sp>
    </p:spTree>
    <p:extLst>
      <p:ext uri="{BB962C8B-B14F-4D97-AF65-F5344CB8AC3E}">
        <p14:creationId xmlns:p14="http://schemas.microsoft.com/office/powerpoint/2010/main" val="2114977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1" y="1709740"/>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C17FC61-C0B2-4CEE-874D-DE961402C648}" type="datetime1">
              <a:rPr kumimoji="1" lang="ja-JP" altLang="en-US" smtClean="0"/>
              <a:t>2022/8/29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9CE2935-82DA-48EB-8DEF-BD9F9B927993}" type="slidenum">
              <a:rPr kumimoji="1" lang="ja-JP" altLang="en-US" smtClean="0"/>
              <a:t>‹#›</a:t>
            </a:fld>
            <a:endParaRPr kumimoji="1" lang="ja-JP" altLang="en-US"/>
          </a:p>
        </p:txBody>
      </p:sp>
    </p:spTree>
    <p:extLst>
      <p:ext uri="{BB962C8B-B14F-4D97-AF65-F5344CB8AC3E}">
        <p14:creationId xmlns:p14="http://schemas.microsoft.com/office/powerpoint/2010/main" val="897812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34214FC-A5B2-415D-A792-4B07548E8AF6}" type="datetime1">
              <a:rPr kumimoji="1" lang="ja-JP" altLang="en-US" smtClean="0"/>
              <a:t>2022/8/29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9CE2935-82DA-48EB-8DEF-BD9F9B927993}" type="slidenum">
              <a:rPr kumimoji="1" lang="ja-JP" altLang="en-US" smtClean="0"/>
              <a:t>‹#›</a:t>
            </a:fld>
            <a:endParaRPr kumimoji="1" lang="ja-JP" altLang="en-US"/>
          </a:p>
        </p:txBody>
      </p:sp>
    </p:spTree>
    <p:extLst>
      <p:ext uri="{BB962C8B-B14F-4D97-AF65-F5344CB8AC3E}">
        <p14:creationId xmlns:p14="http://schemas.microsoft.com/office/powerpoint/2010/main" val="2681323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7"/>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9"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1"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6327E58-544B-41FA-B76A-074CC4D5978C}" type="datetime1">
              <a:rPr kumimoji="1" lang="ja-JP" altLang="en-US" smtClean="0"/>
              <a:t>2022/8/29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9CE2935-82DA-48EB-8DEF-BD9F9B927993}" type="slidenum">
              <a:rPr kumimoji="1" lang="ja-JP" altLang="en-US" smtClean="0"/>
              <a:t>‹#›</a:t>
            </a:fld>
            <a:endParaRPr kumimoji="1" lang="ja-JP" altLang="en-US"/>
          </a:p>
        </p:txBody>
      </p:sp>
    </p:spTree>
    <p:extLst>
      <p:ext uri="{BB962C8B-B14F-4D97-AF65-F5344CB8AC3E}">
        <p14:creationId xmlns:p14="http://schemas.microsoft.com/office/powerpoint/2010/main" val="3984716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77234A3-EC19-4AB9-8240-B5A5E513B458}" type="datetime1">
              <a:rPr kumimoji="1" lang="ja-JP" altLang="en-US" smtClean="0"/>
              <a:t>2022/8/29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9CE2935-82DA-48EB-8DEF-BD9F9B927993}" type="slidenum">
              <a:rPr kumimoji="1" lang="ja-JP" altLang="en-US" smtClean="0"/>
              <a:t>‹#›</a:t>
            </a:fld>
            <a:endParaRPr kumimoji="1" lang="ja-JP" altLang="en-US"/>
          </a:p>
        </p:txBody>
      </p:sp>
    </p:spTree>
    <p:extLst>
      <p:ext uri="{BB962C8B-B14F-4D97-AF65-F5344CB8AC3E}">
        <p14:creationId xmlns:p14="http://schemas.microsoft.com/office/powerpoint/2010/main" val="2449464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909B724-8C0F-47F7-B2CE-9AC900F65B0C}" type="datetime1">
              <a:rPr kumimoji="1" lang="ja-JP" altLang="en-US" smtClean="0"/>
              <a:t>2022/8/29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9347200" y="6457952"/>
            <a:ext cx="2743200" cy="365125"/>
          </a:xfrm>
        </p:spPr>
        <p:txBody>
          <a:bodyPr/>
          <a:lstStyle/>
          <a:p>
            <a:fld id="{E9CE2935-82DA-48EB-8DEF-BD9F9B927993}" type="slidenum">
              <a:rPr kumimoji="1" lang="ja-JP" altLang="en-US" smtClean="0"/>
              <a:t>‹#›</a:t>
            </a:fld>
            <a:endParaRPr kumimoji="1" lang="ja-JP" altLang="en-US"/>
          </a:p>
        </p:txBody>
      </p:sp>
    </p:spTree>
    <p:extLst>
      <p:ext uri="{BB962C8B-B14F-4D97-AF65-F5344CB8AC3E}">
        <p14:creationId xmlns:p14="http://schemas.microsoft.com/office/powerpoint/2010/main" val="2533182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C5821FC-54E8-4883-BCEE-3ACF9DA5282A}" type="datetime1">
              <a:rPr kumimoji="1" lang="ja-JP" altLang="en-US" smtClean="0"/>
              <a:t>2022/8/29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9CE2935-82DA-48EB-8DEF-BD9F9B927993}" type="slidenum">
              <a:rPr kumimoji="1" lang="ja-JP" altLang="en-US" smtClean="0"/>
              <a:t>‹#›</a:t>
            </a:fld>
            <a:endParaRPr kumimoji="1" lang="ja-JP" altLang="en-US"/>
          </a:p>
        </p:txBody>
      </p:sp>
    </p:spTree>
    <p:extLst>
      <p:ext uri="{BB962C8B-B14F-4D97-AF65-F5344CB8AC3E}">
        <p14:creationId xmlns:p14="http://schemas.microsoft.com/office/powerpoint/2010/main" val="616318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B42F1D4-0204-4427-B4CB-600F87AA17E5}" type="datetime1">
              <a:rPr kumimoji="1" lang="ja-JP" altLang="en-US" smtClean="0"/>
              <a:t>2022/8/29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9CE2935-82DA-48EB-8DEF-BD9F9B927993}" type="slidenum">
              <a:rPr kumimoji="1" lang="ja-JP" altLang="en-US" smtClean="0"/>
              <a:t>‹#›</a:t>
            </a:fld>
            <a:endParaRPr kumimoji="1" lang="ja-JP" altLang="en-US"/>
          </a:p>
        </p:txBody>
      </p:sp>
    </p:spTree>
    <p:extLst>
      <p:ext uri="{BB962C8B-B14F-4D97-AF65-F5344CB8AC3E}">
        <p14:creationId xmlns:p14="http://schemas.microsoft.com/office/powerpoint/2010/main" val="351534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DB6B06-6FA7-4794-875B-FBA9293BFA2E}" type="datetime1">
              <a:rPr kumimoji="1" lang="ja-JP" altLang="en-US" smtClean="0"/>
              <a:t>2022/8/29</a:t>
            </a:fld>
            <a:endParaRPr kumimoji="1" lang="ja-JP" altLang="en-US"/>
          </a:p>
        </p:txBody>
      </p:sp>
      <p:sp>
        <p:nvSpPr>
          <p:cNvPr id="5" name="フッター プレースホルダー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CE2935-82DA-48EB-8DEF-BD9F9B927993}" type="slidenum">
              <a:rPr kumimoji="1" lang="ja-JP" altLang="en-US" smtClean="0"/>
              <a:t>‹#›</a:t>
            </a:fld>
            <a:endParaRPr kumimoji="1" lang="ja-JP" altLang="en-US"/>
          </a:p>
        </p:txBody>
      </p:sp>
    </p:spTree>
    <p:extLst>
      <p:ext uri="{BB962C8B-B14F-4D97-AF65-F5344CB8AC3E}">
        <p14:creationId xmlns:p14="http://schemas.microsoft.com/office/powerpoint/2010/main" val="214152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377"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1.xml"/><Relationship Id="rId7" Type="http://schemas.openxmlformats.org/officeDocument/2006/relationships/image" Target="../media/image1.emf"/><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jpeg"/><Relationship Id="rId4" Type="http://schemas.openxmlformats.org/officeDocument/2006/relationships/diagramLayout" Target="../diagrams/layout2.xml"/><Relationship Id="rId9" Type="http://schemas.openxmlformats.org/officeDocument/2006/relationships/image" Target="../media/image5.emf"/></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86366" y="163884"/>
            <a:ext cx="4597759" cy="5409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600" dirty="0">
                <a:latin typeface="HG丸ｺﾞｼｯｸM-PRO" panose="020F0600000000000000" pitchFamily="50" charset="-128"/>
                <a:ea typeface="HG丸ｺﾞｼｯｸM-PRO" panose="020F0600000000000000" pitchFamily="50" charset="-128"/>
              </a:rPr>
              <a:t>特定処遇改善加算のイメージ</a:t>
            </a:r>
          </a:p>
        </p:txBody>
      </p:sp>
      <p:grpSp>
        <p:nvGrpSpPr>
          <p:cNvPr id="6" name="グループ化 5"/>
          <p:cNvGrpSpPr>
            <a:grpSpLocks noChangeAspect="1"/>
          </p:cNvGrpSpPr>
          <p:nvPr/>
        </p:nvGrpSpPr>
        <p:grpSpPr>
          <a:xfrm>
            <a:off x="608652" y="750741"/>
            <a:ext cx="4594413" cy="2165676"/>
            <a:chOff x="0" y="232471"/>
            <a:chExt cx="3524250" cy="1272479"/>
          </a:xfrm>
        </p:grpSpPr>
        <p:sp>
          <p:nvSpPr>
            <p:cNvPr id="7" name="角丸四角形 6"/>
            <p:cNvSpPr/>
            <p:nvPr/>
          </p:nvSpPr>
          <p:spPr>
            <a:xfrm>
              <a:off x="0" y="742950"/>
              <a:ext cx="3524250" cy="762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endParaRPr lang="en-US" altLang="ja-JP"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処遇改善加算</a:t>
              </a:r>
            </a:p>
          </p:txBody>
        </p:sp>
        <p:sp>
          <p:nvSpPr>
            <p:cNvPr id="8" name="角丸四角形 7"/>
            <p:cNvSpPr/>
            <p:nvPr/>
          </p:nvSpPr>
          <p:spPr>
            <a:xfrm>
              <a:off x="28575" y="232471"/>
              <a:ext cx="2276475" cy="510478"/>
            </a:xfrm>
            <a:prstGeom prst="round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特定処遇改善加算</a:t>
              </a:r>
              <a:endParaRPr lang="en-US" altLang="ja-JP"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Ⅰ</a:t>
              </a:r>
              <a:r>
                <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Ⅱ</a:t>
              </a:r>
              <a:r>
                <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・区分なし）</a:t>
              </a:r>
            </a:p>
          </p:txBody>
        </p:sp>
        <p:sp>
          <p:nvSpPr>
            <p:cNvPr id="9" name="角丸四角形 8"/>
            <p:cNvSpPr/>
            <p:nvPr/>
          </p:nvSpPr>
          <p:spPr>
            <a:xfrm>
              <a:off x="28575" y="771525"/>
              <a:ext cx="828675" cy="361950"/>
            </a:xfrm>
            <a:prstGeom prst="round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altLang="ja-JP"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Ⅰ</a:t>
              </a:r>
            </a:p>
          </p:txBody>
        </p:sp>
        <p:sp>
          <p:nvSpPr>
            <p:cNvPr id="11" name="角丸四角形 10"/>
            <p:cNvSpPr/>
            <p:nvPr/>
          </p:nvSpPr>
          <p:spPr>
            <a:xfrm>
              <a:off x="876300" y="771525"/>
              <a:ext cx="733425" cy="361950"/>
            </a:xfrm>
            <a:prstGeom prst="round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altLang="ja-JP"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Ⅱ</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2" name="角丸四角形 11"/>
            <p:cNvSpPr/>
            <p:nvPr/>
          </p:nvSpPr>
          <p:spPr>
            <a:xfrm>
              <a:off x="1628775" y="771525"/>
              <a:ext cx="695325" cy="361950"/>
            </a:xfrm>
            <a:prstGeom prst="round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altLang="ja-JP"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Ⅲ</a:t>
              </a:r>
              <a:r>
                <a:rPr 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3" name="角丸四角形 12"/>
            <p:cNvSpPr/>
            <p:nvPr/>
          </p:nvSpPr>
          <p:spPr>
            <a:xfrm>
              <a:off x="2333625" y="771525"/>
              <a:ext cx="609600" cy="361950"/>
            </a:xfrm>
            <a:prstGeom prst="round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altLang="ja-JP"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Ⅳ</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4" name="角丸四角形 13"/>
            <p:cNvSpPr/>
            <p:nvPr/>
          </p:nvSpPr>
          <p:spPr>
            <a:xfrm>
              <a:off x="2952750" y="771525"/>
              <a:ext cx="533400" cy="361950"/>
            </a:xfrm>
            <a:prstGeom prst="round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altLang="ja-JP"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Ⅴ</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pSp>
      <p:cxnSp>
        <p:nvCxnSpPr>
          <p:cNvPr id="16" name="直線コネクタ 15"/>
          <p:cNvCxnSpPr/>
          <p:nvPr/>
        </p:nvCxnSpPr>
        <p:spPr>
          <a:xfrm>
            <a:off x="399245" y="1612518"/>
            <a:ext cx="11449319" cy="1"/>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5975797" y="710542"/>
            <a:ext cx="5178021" cy="830997"/>
          </a:xfrm>
          <a:prstGeom prst="rect">
            <a:avLst/>
          </a:prstGeom>
          <a:noFill/>
        </p:spPr>
        <p:txBody>
          <a:bodyPr wrap="none" rtlCol="0">
            <a:spAutoFit/>
          </a:bodyPr>
          <a:lstStyle/>
          <a:p>
            <a:r>
              <a:rPr lang="ja-JP" altLang="en-US" sz="1600" dirty="0">
                <a:latin typeface="HG丸ｺﾞｼｯｸM-PRO" panose="020F0600000000000000" pitchFamily="50" charset="-128"/>
                <a:ea typeface="HG丸ｺﾞｼｯｸM-PRO" panose="020F0600000000000000" pitchFamily="50" charset="-128"/>
              </a:rPr>
              <a:t>■ 特定加算</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賃金改善対象職種は福祉・介護職員を含むあらゆる</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職種に可能性がある。</a:t>
            </a:r>
          </a:p>
        </p:txBody>
      </p:sp>
      <p:sp>
        <p:nvSpPr>
          <p:cNvPr id="21" name="テキスト ボックス 20"/>
          <p:cNvSpPr txBox="1"/>
          <p:nvPr/>
        </p:nvSpPr>
        <p:spPr>
          <a:xfrm>
            <a:off x="5975798" y="1644774"/>
            <a:ext cx="5262979" cy="1323439"/>
          </a:xfrm>
          <a:prstGeom prst="rect">
            <a:avLst/>
          </a:prstGeom>
          <a:noFill/>
        </p:spPr>
        <p:txBody>
          <a:bodyPr wrap="none" rtlCol="0">
            <a:spAutoFit/>
          </a:bodyPr>
          <a:lstStyle/>
          <a:p>
            <a:r>
              <a:rPr lang="ja-JP" altLang="en-US" sz="1600" dirty="0">
                <a:latin typeface="HG丸ｺﾞｼｯｸM-PRO" panose="020F0600000000000000" pitchFamily="50" charset="-128"/>
                <a:ea typeface="HG丸ｺﾞｼｯｸM-PRO" panose="020F0600000000000000" pitchFamily="50" charset="-128"/>
              </a:rPr>
              <a:t>■ 現行加算</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賃金改善対象職種は福祉・介護職限定</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 ホームヘルパー、生活支援員、児童指導員、指導員、保育士、</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a:t>
            </a:r>
            <a:r>
              <a:rPr lang="ja-JP" altLang="en-US" sz="1200" dirty="0" err="1">
                <a:latin typeface="HG丸ｺﾞｼｯｸM-PRO" panose="020F0600000000000000" pitchFamily="50" charset="-128"/>
                <a:ea typeface="HG丸ｺﾞｼｯｸM-PRO" panose="020F0600000000000000" pitchFamily="50" charset="-128"/>
              </a:rPr>
              <a:t>障がい</a:t>
            </a:r>
            <a:r>
              <a:rPr lang="ja-JP" altLang="en-US" sz="1200" dirty="0">
                <a:latin typeface="HG丸ｺﾞｼｯｸM-PRO" panose="020F0600000000000000" pitchFamily="50" charset="-128"/>
                <a:ea typeface="HG丸ｺﾞｼｯｸM-PRO" panose="020F0600000000000000" pitchFamily="50" charset="-128"/>
              </a:rPr>
              <a:t>福祉サービス経験者、世話人、職業指導員、地域移行支援員、</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就労支援員、訪問支援員に限定</a:t>
            </a:r>
            <a:r>
              <a:rPr lang="ja-JP" altLang="en-US" dirty="0">
                <a:latin typeface="HG丸ｺﾞｼｯｸM-PRO" panose="020F0600000000000000" pitchFamily="50" charset="-128"/>
                <a:ea typeface="HG丸ｺﾞｼｯｸM-PRO" panose="020F0600000000000000" pitchFamily="50" charset="-128"/>
              </a:rPr>
              <a:t>　</a:t>
            </a:r>
          </a:p>
        </p:txBody>
      </p:sp>
      <p:graphicFrame>
        <p:nvGraphicFramePr>
          <p:cNvPr id="23" name="図表 22"/>
          <p:cNvGraphicFramePr/>
          <p:nvPr>
            <p:extLst>
              <p:ext uri="{D42A27DB-BD31-4B8C-83A1-F6EECF244321}">
                <p14:modId xmlns:p14="http://schemas.microsoft.com/office/powerpoint/2010/main" val="1070258874"/>
              </p:ext>
            </p:extLst>
          </p:nvPr>
        </p:nvGraphicFramePr>
        <p:xfrm>
          <a:off x="645403" y="2939618"/>
          <a:ext cx="11228919" cy="3728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6" name="図 25"/>
          <p:cNvPicPr>
            <a:picLocks noChangeAspect="1"/>
          </p:cNvPicPr>
          <p:nvPr/>
        </p:nvPicPr>
        <p:blipFill>
          <a:blip r:embed="rId7"/>
          <a:stretch>
            <a:fillRect/>
          </a:stretch>
        </p:blipFill>
        <p:spPr>
          <a:xfrm>
            <a:off x="10307589" y="3639912"/>
            <a:ext cx="1077027" cy="1144448"/>
          </a:xfrm>
          <a:prstGeom prst="rect">
            <a:avLst/>
          </a:prstGeom>
        </p:spPr>
      </p:pic>
      <p:sp>
        <p:nvSpPr>
          <p:cNvPr id="25" name="テキスト ボックス 24"/>
          <p:cNvSpPr txBox="1"/>
          <p:nvPr/>
        </p:nvSpPr>
        <p:spPr>
          <a:xfrm>
            <a:off x="562552" y="3737076"/>
            <a:ext cx="11376000" cy="3060000"/>
          </a:xfrm>
          <a:prstGeom prst="rect">
            <a:avLst/>
          </a:prstGeom>
          <a:noFill/>
        </p:spPr>
        <p:txBody>
          <a:bodyPr wrap="square" rtlCol="0">
            <a:spAutoFit/>
          </a:bodyPr>
          <a:lstStyle/>
          <a:p>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算定のための要件</a:t>
            </a:r>
            <a:r>
              <a:rPr lang="en-US" altLang="ja-JP" sz="1600" dirty="0">
                <a:latin typeface="HG丸ｺﾞｼｯｸM-PRO" panose="020F0600000000000000" pitchFamily="50" charset="-128"/>
                <a:ea typeface="HG丸ｺﾞｼｯｸM-PRO" panose="020F0600000000000000" pitchFamily="50" charset="-128"/>
              </a:rPr>
              <a:t>》</a:t>
            </a:r>
          </a:p>
          <a:p>
            <a:r>
              <a:rPr lang="ja-JP" altLang="en-US" sz="1600" dirty="0">
                <a:latin typeface="HG丸ｺﾞｼｯｸM-PRO" panose="020F0600000000000000" pitchFamily="50" charset="-128"/>
                <a:ea typeface="HG丸ｺﾞｼｯｸM-PRO" panose="020F0600000000000000" pitchFamily="50" charset="-128"/>
              </a:rPr>
              <a:t>① 配置等要件　　</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 福祉専門職員配置等加算を算定していること（</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（居宅介護、重度訪問介護、同行援護、行動援護にあっては特定事業所加算）</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② 現行加算要件　</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 現行加算</a:t>
            </a:r>
            <a:r>
              <a:rPr lang="en-US" altLang="ja-JP" sz="1600" dirty="0">
                <a:latin typeface="HG丸ｺﾞｼｯｸM-PRO" panose="020F0600000000000000" pitchFamily="50" charset="-128"/>
                <a:ea typeface="HG丸ｺﾞｼｯｸM-PRO" panose="020F0600000000000000" pitchFamily="50" charset="-128"/>
              </a:rPr>
              <a:t>(Ⅰ)</a:t>
            </a:r>
            <a:r>
              <a:rPr lang="ja-JP" altLang="en-US" sz="1600" dirty="0">
                <a:latin typeface="HG丸ｺﾞｼｯｸM-PRO" panose="020F0600000000000000" pitchFamily="50" charset="-128"/>
                <a:ea typeface="HG丸ｺﾞｼｯｸM-PRO" panose="020F0600000000000000" pitchFamily="50" charset="-128"/>
              </a:rPr>
              <a:t>から</a:t>
            </a:r>
            <a:r>
              <a:rPr lang="en-US" altLang="ja-JP" sz="1600" dirty="0">
                <a:latin typeface="HG丸ｺﾞｼｯｸM-PRO" panose="020F0600000000000000" pitchFamily="50" charset="-128"/>
                <a:ea typeface="HG丸ｺﾞｼｯｸM-PRO" panose="020F0600000000000000" pitchFamily="50" charset="-128"/>
              </a:rPr>
              <a:t>(Ⅲ)</a:t>
            </a:r>
            <a:r>
              <a:rPr lang="ja-JP" altLang="en-US" sz="1600" dirty="0" err="1">
                <a:latin typeface="HG丸ｺﾞｼｯｸM-PRO" panose="020F0600000000000000" pitchFamily="50" charset="-128"/>
                <a:ea typeface="HG丸ｺﾞｼｯｸM-PRO" panose="020F0600000000000000" pitchFamily="50" charset="-128"/>
              </a:rPr>
              <a:t>までの</a:t>
            </a:r>
            <a:r>
              <a:rPr lang="ja-JP" altLang="en-US" sz="1600" dirty="0">
                <a:latin typeface="HG丸ｺﾞｼｯｸM-PRO" panose="020F0600000000000000" pitchFamily="50" charset="-128"/>
                <a:ea typeface="HG丸ｺﾞｼｯｸM-PRO" panose="020F0600000000000000" pitchFamily="50" charset="-128"/>
              </a:rPr>
              <a:t>いずれかを算定していること。</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③ 職場環境等要件</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 複数の取組を区分ごとに</a:t>
            </a:r>
            <a:r>
              <a:rPr lang="en-US" altLang="ja-JP" sz="1600" dirty="0">
                <a:latin typeface="HG丸ｺﾞｼｯｸM-PRO" panose="020F0600000000000000" pitchFamily="50" charset="-128"/>
                <a:ea typeface="HG丸ｺﾞｼｯｸM-PRO" panose="020F0600000000000000" pitchFamily="50" charset="-128"/>
              </a:rPr>
              <a:t>1</a:t>
            </a:r>
            <a:r>
              <a:rPr lang="ja-JP" altLang="en-US" sz="1600" dirty="0">
                <a:latin typeface="HG丸ｺﾞｼｯｸM-PRO" panose="020F0600000000000000" pitchFamily="50" charset="-128"/>
                <a:ea typeface="HG丸ｺﾞｼｯｸM-PRO" panose="020F0600000000000000" pitchFamily="50" charset="-128"/>
              </a:rPr>
              <a:t>つ以上実施し、その内容を全ての職員に周知していること。</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④ 見える化要件　</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 特定加算に基づく取組について、ホームページへの掲載等により公表していること。</a:t>
            </a:r>
            <a:r>
              <a:rPr lang="ja-JP" altLang="en-US" sz="1000" dirty="0">
                <a:solidFill>
                  <a:srgbClr val="0070C0"/>
                </a:solidFill>
                <a:latin typeface="HG丸ｺﾞｼｯｸM-PRO" panose="020F0600000000000000" pitchFamily="50" charset="-128"/>
                <a:ea typeface="HG丸ｺﾞｼｯｸM-PRO" panose="020F0600000000000000" pitchFamily="50" charset="-128"/>
              </a:rPr>
              <a:t>（令和</a:t>
            </a:r>
            <a:r>
              <a:rPr lang="en-US" altLang="ja-JP" sz="1000" dirty="0">
                <a:solidFill>
                  <a:srgbClr val="0070C0"/>
                </a:solidFill>
                <a:latin typeface="HG丸ｺﾞｼｯｸM-PRO" panose="020F0600000000000000" pitchFamily="50" charset="-128"/>
                <a:ea typeface="HG丸ｺﾞｼｯｸM-PRO" panose="020F0600000000000000" pitchFamily="50" charset="-128"/>
              </a:rPr>
              <a:t>2</a:t>
            </a:r>
            <a:r>
              <a:rPr lang="ja-JP" altLang="en-US" sz="1000" dirty="0">
                <a:solidFill>
                  <a:srgbClr val="0070C0"/>
                </a:solidFill>
                <a:latin typeface="HG丸ｺﾞｼｯｸM-PRO" panose="020F0600000000000000" pitchFamily="50" charset="-128"/>
                <a:ea typeface="HG丸ｺﾞｼｯｸM-PRO" panose="020F0600000000000000" pitchFamily="50" charset="-128"/>
              </a:rPr>
              <a:t>年度よりの要件）</a:t>
            </a:r>
            <a:endParaRPr lang="en-US" altLang="ja-JP" sz="1000" dirty="0">
              <a:solidFill>
                <a:srgbClr val="0070C0"/>
              </a:solidFill>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①～④の全ての要件を満たす 　➡ 特定加算（</a:t>
            </a:r>
            <a:r>
              <a:rPr lang="en-US" altLang="ja-JP" sz="1600" dirty="0">
                <a:latin typeface="HG丸ｺﾞｼｯｸM-PRO" panose="020F0600000000000000" pitchFamily="50" charset="-128"/>
                <a:ea typeface="HG丸ｺﾞｼｯｸM-PRO" panose="020F0600000000000000" pitchFamily="50" charset="-128"/>
              </a:rPr>
              <a:t>Ⅰ</a:t>
            </a:r>
            <a:r>
              <a:rPr lang="ja-JP" altLang="en-US" sz="1600" dirty="0">
                <a:latin typeface="HG丸ｺﾞｼｯｸM-PRO" panose="020F0600000000000000" pitchFamily="50" charset="-128"/>
                <a:ea typeface="HG丸ｺﾞｼｯｸM-PRO" panose="020F0600000000000000" pitchFamily="50" charset="-128"/>
              </a:rPr>
              <a:t>）の取得可能</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②～④の要件を満たす　　　　 ➡ 特定加算（</a:t>
            </a:r>
            <a:r>
              <a:rPr lang="en-US" altLang="ja-JP" sz="1600" dirty="0">
                <a:latin typeface="HG丸ｺﾞｼｯｸM-PRO" panose="020F0600000000000000" pitchFamily="50" charset="-128"/>
                <a:ea typeface="HG丸ｺﾞｼｯｸM-PRO" panose="020F0600000000000000" pitchFamily="50" charset="-128"/>
              </a:rPr>
              <a:t>Ⅱ</a:t>
            </a:r>
            <a:r>
              <a:rPr lang="ja-JP" altLang="en-US" sz="1600" dirty="0">
                <a:latin typeface="HG丸ｺﾞｼｯｸM-PRO" panose="020F0600000000000000" pitchFamily="50" charset="-128"/>
                <a:ea typeface="HG丸ｺﾞｼｯｸM-PRO" panose="020F0600000000000000" pitchFamily="50" charset="-128"/>
              </a:rPr>
              <a:t>）の取得可能</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a:t>
            </a: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 重度障害者等包括支援、施設入所支援、居宅訪問型児童発達支援、保育所等訪問支援にあっては 配置等要件がないため、</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特定加算の区分は１つとなります。（＝「区分なし」）</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a:t>
            </a: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 短期入所（併設型・空床利用型）は本体施設の加算区分、（単独型）は生活介護の（</a:t>
            </a:r>
            <a:r>
              <a:rPr lang="en-US" altLang="ja-JP" sz="1400" dirty="0">
                <a:latin typeface="HG丸ｺﾞｼｯｸM-PRO" panose="020F0600000000000000" pitchFamily="50" charset="-128"/>
                <a:ea typeface="HG丸ｺﾞｼｯｸM-PRO" panose="020F0600000000000000" pitchFamily="50" charset="-128"/>
              </a:rPr>
              <a:t>Ⅰ</a:t>
            </a:r>
            <a:r>
              <a:rPr lang="ja-JP" altLang="en-US" sz="1400" dirty="0">
                <a:latin typeface="HG丸ｺﾞｼｯｸM-PRO" panose="020F0600000000000000" pitchFamily="50" charset="-128"/>
                <a:ea typeface="HG丸ｺﾞｼｯｸM-PRO" panose="020F0600000000000000" pitchFamily="50" charset="-128"/>
              </a:rPr>
              <a:t>）の区分となります。</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a:t>
            </a: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 障害者支援施設が行う日中活動系サービスは、施設入所支援の区分となります。 （＝「区分なし」） 　</a:t>
            </a:r>
          </a:p>
        </p:txBody>
      </p:sp>
      <p:sp>
        <p:nvSpPr>
          <p:cNvPr id="2" name="スライド番号プレースホルダー 1"/>
          <p:cNvSpPr>
            <a:spLocks noGrp="1"/>
          </p:cNvSpPr>
          <p:nvPr>
            <p:ph type="sldNum" sz="quarter" idx="12"/>
          </p:nvPr>
        </p:nvSpPr>
        <p:spPr/>
        <p:txBody>
          <a:bodyPr/>
          <a:lstStyle/>
          <a:p>
            <a:fld id="{E9CE2935-82DA-48EB-8DEF-BD9F9B927993}" type="slidenum">
              <a:rPr kumimoji="1" lang="ja-JP" altLang="en-US" smtClean="0"/>
              <a:t>1</a:t>
            </a:fld>
            <a:endParaRPr kumimoji="1" lang="ja-JP" altLang="en-US"/>
          </a:p>
        </p:txBody>
      </p:sp>
      <p:pic>
        <p:nvPicPr>
          <p:cNvPr id="18" name="図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51550" y="151005"/>
            <a:ext cx="720388" cy="855137"/>
          </a:xfrm>
          <a:prstGeom prst="rect">
            <a:avLst/>
          </a:prstGeom>
        </p:spPr>
      </p:pic>
    </p:spTree>
    <p:extLst>
      <p:ext uri="{BB962C8B-B14F-4D97-AF65-F5344CB8AC3E}">
        <p14:creationId xmlns:p14="http://schemas.microsoft.com/office/powerpoint/2010/main" val="1008396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23818" y="257023"/>
            <a:ext cx="4930137" cy="5409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600" dirty="0">
                <a:latin typeface="HG丸ｺﾞｼｯｸM-PRO" panose="020F0600000000000000" pitchFamily="50" charset="-128"/>
                <a:ea typeface="HG丸ｺﾞｼｯｸM-PRO" panose="020F0600000000000000" pitchFamily="50" charset="-128"/>
              </a:rPr>
              <a:t>賃金改善の対象となるグループ分けのイメージ</a:t>
            </a:r>
          </a:p>
        </p:txBody>
      </p:sp>
      <p:pic>
        <p:nvPicPr>
          <p:cNvPr id="3" name="図 2"/>
          <p:cNvPicPr>
            <a:picLocks noChangeAspect="1"/>
          </p:cNvPicPr>
          <p:nvPr/>
        </p:nvPicPr>
        <p:blipFill>
          <a:blip r:embed="rId2"/>
          <a:stretch>
            <a:fillRect/>
          </a:stretch>
        </p:blipFill>
        <p:spPr>
          <a:xfrm>
            <a:off x="422254" y="1181565"/>
            <a:ext cx="2254687" cy="2117025"/>
          </a:xfrm>
          <a:prstGeom prst="rect">
            <a:avLst/>
          </a:prstGeom>
        </p:spPr>
      </p:pic>
      <p:sp>
        <p:nvSpPr>
          <p:cNvPr id="4" name="角丸四角形 3"/>
          <p:cNvSpPr/>
          <p:nvPr/>
        </p:nvSpPr>
        <p:spPr>
          <a:xfrm>
            <a:off x="675249" y="1194854"/>
            <a:ext cx="1744395" cy="43699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ja-JP" altLang="en-US" sz="1400" b="1" dirty="0">
                <a:latin typeface="HGS創英角ﾎﾟｯﾌﾟ体" panose="040B0A00000000000000" pitchFamily="50" charset="-128"/>
                <a:ea typeface="HGS創英角ﾎﾟｯﾌﾟ体" panose="040B0A00000000000000" pitchFamily="50" charset="-128"/>
              </a:rPr>
              <a:t>〇〇デイサービス</a:t>
            </a:r>
          </a:p>
        </p:txBody>
      </p:sp>
      <p:graphicFrame>
        <p:nvGraphicFramePr>
          <p:cNvPr id="5" name="図表 4"/>
          <p:cNvGraphicFramePr/>
          <p:nvPr>
            <p:extLst>
              <p:ext uri="{D42A27DB-BD31-4B8C-83A1-F6EECF244321}">
                <p14:modId xmlns:p14="http://schemas.microsoft.com/office/powerpoint/2010/main" val="3632593219"/>
              </p:ext>
            </p:extLst>
          </p:nvPr>
        </p:nvGraphicFramePr>
        <p:xfrm>
          <a:off x="3094892" y="1160919"/>
          <a:ext cx="8907976" cy="5546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ストライプ矢印 13"/>
          <p:cNvSpPr/>
          <p:nvPr/>
        </p:nvSpPr>
        <p:spPr>
          <a:xfrm>
            <a:off x="2806238" y="3682217"/>
            <a:ext cx="687975" cy="703384"/>
          </a:xfrm>
          <a:prstGeom prst="stripedRightArrow">
            <a:avLst>
              <a:gd name="adj1" fmla="val 50000"/>
              <a:gd name="adj2" fmla="val 58179"/>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5" name="図 14"/>
          <p:cNvPicPr>
            <a:picLocks noChangeAspect="1"/>
          </p:cNvPicPr>
          <p:nvPr/>
        </p:nvPicPr>
        <p:blipFill>
          <a:blip r:embed="rId8"/>
          <a:stretch>
            <a:fillRect/>
          </a:stretch>
        </p:blipFill>
        <p:spPr>
          <a:xfrm>
            <a:off x="538519" y="3278610"/>
            <a:ext cx="809524" cy="1142857"/>
          </a:xfrm>
          <a:prstGeom prst="rect">
            <a:avLst/>
          </a:prstGeom>
        </p:spPr>
      </p:pic>
      <p:pic>
        <p:nvPicPr>
          <p:cNvPr id="16" name="図 15"/>
          <p:cNvPicPr>
            <a:picLocks noChangeAspect="1"/>
          </p:cNvPicPr>
          <p:nvPr/>
        </p:nvPicPr>
        <p:blipFill>
          <a:blip r:embed="rId8"/>
          <a:stretch>
            <a:fillRect/>
          </a:stretch>
        </p:blipFill>
        <p:spPr>
          <a:xfrm>
            <a:off x="1115507" y="3276948"/>
            <a:ext cx="809524" cy="1142857"/>
          </a:xfrm>
          <a:prstGeom prst="rect">
            <a:avLst/>
          </a:prstGeom>
        </p:spPr>
      </p:pic>
      <p:pic>
        <p:nvPicPr>
          <p:cNvPr id="20" name="図 19"/>
          <p:cNvPicPr>
            <a:picLocks noChangeAspect="1"/>
          </p:cNvPicPr>
          <p:nvPr/>
        </p:nvPicPr>
        <p:blipFill>
          <a:blip r:embed="rId8"/>
          <a:stretch>
            <a:fillRect/>
          </a:stretch>
        </p:blipFill>
        <p:spPr>
          <a:xfrm>
            <a:off x="4586543" y="4574822"/>
            <a:ext cx="809524" cy="1142857"/>
          </a:xfrm>
          <a:prstGeom prst="rect">
            <a:avLst/>
          </a:prstGeom>
        </p:spPr>
      </p:pic>
      <p:pic>
        <p:nvPicPr>
          <p:cNvPr id="21" name="図 20"/>
          <p:cNvPicPr>
            <a:picLocks noChangeAspect="1"/>
          </p:cNvPicPr>
          <p:nvPr/>
        </p:nvPicPr>
        <p:blipFill>
          <a:blip r:embed="rId8"/>
          <a:stretch>
            <a:fillRect/>
          </a:stretch>
        </p:blipFill>
        <p:spPr>
          <a:xfrm>
            <a:off x="4579665" y="2891053"/>
            <a:ext cx="809524" cy="1142857"/>
          </a:xfrm>
          <a:prstGeom prst="rect">
            <a:avLst/>
          </a:prstGeom>
        </p:spPr>
      </p:pic>
      <p:pic>
        <p:nvPicPr>
          <p:cNvPr id="22" name="図 21"/>
          <p:cNvPicPr>
            <a:picLocks noChangeAspect="1"/>
          </p:cNvPicPr>
          <p:nvPr/>
        </p:nvPicPr>
        <p:blipFill>
          <a:blip r:embed="rId8"/>
          <a:stretch>
            <a:fillRect/>
          </a:stretch>
        </p:blipFill>
        <p:spPr>
          <a:xfrm>
            <a:off x="4872519" y="1454321"/>
            <a:ext cx="809524" cy="1142857"/>
          </a:xfrm>
          <a:prstGeom prst="rect">
            <a:avLst/>
          </a:prstGeom>
        </p:spPr>
      </p:pic>
      <p:pic>
        <p:nvPicPr>
          <p:cNvPr id="19" name="図 18"/>
          <p:cNvPicPr>
            <a:picLocks noChangeAspect="1"/>
          </p:cNvPicPr>
          <p:nvPr/>
        </p:nvPicPr>
        <p:blipFill>
          <a:blip r:embed="rId8"/>
          <a:stretch>
            <a:fillRect/>
          </a:stretch>
        </p:blipFill>
        <p:spPr>
          <a:xfrm>
            <a:off x="1735055" y="3277586"/>
            <a:ext cx="809524" cy="1142857"/>
          </a:xfrm>
          <a:prstGeom prst="rect">
            <a:avLst/>
          </a:prstGeom>
        </p:spPr>
      </p:pic>
      <p:pic>
        <p:nvPicPr>
          <p:cNvPr id="24" name="図 23"/>
          <p:cNvPicPr>
            <a:picLocks noChangeAspect="1"/>
          </p:cNvPicPr>
          <p:nvPr/>
        </p:nvPicPr>
        <p:blipFill>
          <a:blip r:embed="rId8"/>
          <a:stretch>
            <a:fillRect/>
          </a:stretch>
        </p:blipFill>
        <p:spPr>
          <a:xfrm>
            <a:off x="3976434" y="3092853"/>
            <a:ext cx="809524" cy="1142857"/>
          </a:xfrm>
          <a:prstGeom prst="rect">
            <a:avLst/>
          </a:prstGeom>
        </p:spPr>
      </p:pic>
      <p:pic>
        <p:nvPicPr>
          <p:cNvPr id="25" name="図 24"/>
          <p:cNvPicPr>
            <a:picLocks noChangeAspect="1"/>
          </p:cNvPicPr>
          <p:nvPr/>
        </p:nvPicPr>
        <p:blipFill>
          <a:blip r:embed="rId8"/>
          <a:stretch>
            <a:fillRect/>
          </a:stretch>
        </p:blipFill>
        <p:spPr>
          <a:xfrm>
            <a:off x="3913761" y="4762618"/>
            <a:ext cx="809524" cy="1142857"/>
          </a:xfrm>
          <a:prstGeom prst="rect">
            <a:avLst/>
          </a:prstGeom>
        </p:spPr>
      </p:pic>
      <p:pic>
        <p:nvPicPr>
          <p:cNvPr id="27" name="図 26"/>
          <p:cNvPicPr>
            <a:picLocks noChangeAspect="1"/>
          </p:cNvPicPr>
          <p:nvPr/>
        </p:nvPicPr>
        <p:blipFill>
          <a:blip r:embed="rId8"/>
          <a:stretch>
            <a:fillRect/>
          </a:stretch>
        </p:blipFill>
        <p:spPr>
          <a:xfrm>
            <a:off x="3249691" y="4950414"/>
            <a:ext cx="809524" cy="1142857"/>
          </a:xfrm>
          <a:prstGeom prst="rect">
            <a:avLst/>
          </a:prstGeom>
        </p:spPr>
      </p:pic>
      <p:sp>
        <p:nvSpPr>
          <p:cNvPr id="28" name="角丸四角形 27"/>
          <p:cNvSpPr/>
          <p:nvPr/>
        </p:nvSpPr>
        <p:spPr>
          <a:xfrm>
            <a:off x="301043" y="5279863"/>
            <a:ext cx="2447691" cy="9271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ja-JP" altLang="en-US" sz="1600" dirty="0">
                <a:latin typeface="HG丸ｺﾞｼｯｸM-PRO" panose="020F0600000000000000" pitchFamily="50" charset="-128"/>
                <a:ea typeface="HG丸ｺﾞｼｯｸM-PRO" panose="020F0600000000000000" pitchFamily="50" charset="-128"/>
              </a:rPr>
              <a:t>事業所の全従業者</a:t>
            </a:r>
            <a:r>
              <a:rPr lang="ja-JP" altLang="en-US" sz="1600" dirty="0" smtClean="0">
                <a:latin typeface="HG丸ｺﾞｼｯｸM-PRO" panose="020F0600000000000000" pitchFamily="50" charset="-128"/>
                <a:ea typeface="HG丸ｺﾞｼｯｸM-PRO" panose="020F0600000000000000" pitchFamily="50" charset="-128"/>
              </a:rPr>
              <a:t>を</a:t>
            </a:r>
            <a:r>
              <a:rPr lang="en-US" altLang="ja-JP" sz="1600" dirty="0" smtClean="0">
                <a:latin typeface="HG丸ｺﾞｼｯｸM-PRO" panose="020F0600000000000000" pitchFamily="50" charset="-128"/>
                <a:ea typeface="HG丸ｺﾞｼｯｸM-PRO" panose="020F0600000000000000" pitchFamily="50" charset="-128"/>
              </a:rPr>
              <a:t>Group</a:t>
            </a:r>
            <a:r>
              <a:rPr lang="ja-JP" altLang="en-US" sz="1600" dirty="0">
                <a:latin typeface="HG丸ｺﾞｼｯｸM-PRO" panose="020F0600000000000000" pitchFamily="50" charset="-128"/>
                <a:ea typeface="HG丸ｺﾞｼｯｸM-PRO" panose="020F0600000000000000" pitchFamily="50" charset="-128"/>
              </a:rPr>
              <a:t>１～３</a:t>
            </a:r>
            <a:r>
              <a:rPr lang="ja-JP" altLang="en-US" sz="1600" dirty="0" smtClean="0">
                <a:latin typeface="HG丸ｺﾞｼｯｸM-PRO" panose="020F0600000000000000" pitchFamily="50" charset="-128"/>
                <a:ea typeface="HG丸ｺﾞｼｯｸM-PRO" panose="020F0600000000000000" pitchFamily="50" charset="-128"/>
              </a:rPr>
              <a:t>に分ける</a:t>
            </a:r>
            <a:endParaRPr lang="ja-JP" altLang="en-US" sz="1600" dirty="0">
              <a:latin typeface="HG丸ｺﾞｼｯｸM-PRO" panose="020F0600000000000000" pitchFamily="50" charset="-128"/>
              <a:ea typeface="HG丸ｺﾞｼｯｸM-PRO" panose="020F0600000000000000" pitchFamily="50" charset="-128"/>
            </a:endParaRPr>
          </a:p>
        </p:txBody>
      </p:sp>
      <p:grpSp>
        <p:nvGrpSpPr>
          <p:cNvPr id="12" name="グループ化 11"/>
          <p:cNvGrpSpPr/>
          <p:nvPr/>
        </p:nvGrpSpPr>
        <p:grpSpPr>
          <a:xfrm>
            <a:off x="501267" y="3994363"/>
            <a:ext cx="2043312" cy="1142857"/>
            <a:chOff x="501267" y="3898797"/>
            <a:chExt cx="2043312" cy="1142857"/>
          </a:xfrm>
        </p:grpSpPr>
        <p:pic>
          <p:nvPicPr>
            <p:cNvPr id="18" name="図 17"/>
            <p:cNvPicPr>
              <a:picLocks noChangeAspect="1"/>
            </p:cNvPicPr>
            <p:nvPr/>
          </p:nvPicPr>
          <p:blipFill>
            <a:blip r:embed="rId8"/>
            <a:stretch>
              <a:fillRect/>
            </a:stretch>
          </p:blipFill>
          <p:spPr>
            <a:xfrm>
              <a:off x="501267" y="3898797"/>
              <a:ext cx="809524" cy="1142857"/>
            </a:xfrm>
            <a:prstGeom prst="rect">
              <a:avLst/>
            </a:prstGeom>
          </p:spPr>
        </p:pic>
        <p:pic>
          <p:nvPicPr>
            <p:cNvPr id="23" name="図 22"/>
            <p:cNvPicPr>
              <a:picLocks noChangeAspect="1"/>
            </p:cNvPicPr>
            <p:nvPr/>
          </p:nvPicPr>
          <p:blipFill>
            <a:blip r:embed="rId8"/>
            <a:stretch>
              <a:fillRect/>
            </a:stretch>
          </p:blipFill>
          <p:spPr>
            <a:xfrm>
              <a:off x="1104498" y="3898797"/>
              <a:ext cx="809524" cy="1142857"/>
            </a:xfrm>
            <a:prstGeom prst="rect">
              <a:avLst/>
            </a:prstGeom>
            <a:noFill/>
          </p:spPr>
        </p:pic>
        <p:pic>
          <p:nvPicPr>
            <p:cNvPr id="29" name="図 28"/>
            <p:cNvPicPr>
              <a:picLocks noChangeAspect="1"/>
            </p:cNvPicPr>
            <p:nvPr/>
          </p:nvPicPr>
          <p:blipFill>
            <a:blip r:embed="rId8"/>
            <a:stretch>
              <a:fillRect/>
            </a:stretch>
          </p:blipFill>
          <p:spPr>
            <a:xfrm>
              <a:off x="1735055" y="3898797"/>
              <a:ext cx="809524" cy="1142857"/>
            </a:xfrm>
            <a:prstGeom prst="rect">
              <a:avLst/>
            </a:prstGeom>
            <a:noFill/>
          </p:spPr>
        </p:pic>
      </p:grpSp>
      <p:sp>
        <p:nvSpPr>
          <p:cNvPr id="6" name="対角する 2 つの角を丸めた四角形 5"/>
          <p:cNvSpPr/>
          <p:nvPr/>
        </p:nvSpPr>
        <p:spPr>
          <a:xfrm>
            <a:off x="5565530" y="257023"/>
            <a:ext cx="5574093" cy="1073208"/>
          </a:xfrm>
          <a:prstGeom prst="round2DiagRect">
            <a:avLst/>
          </a:prstGeom>
          <a:ln w="28575">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r>
              <a:rPr lang="ja-JP" altLang="en-US" sz="1400" dirty="0">
                <a:latin typeface="HG丸ｺﾞｼｯｸM-PRO" panose="020F0600000000000000" pitchFamily="50" charset="-128"/>
                <a:ea typeface="HG丸ｺﾞｼｯｸM-PRO" panose="020F0600000000000000" pitchFamily="50" charset="-128"/>
              </a:rPr>
              <a:t>届出単位は、事業所単位のほか法人単位でも可能です。</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法人単位で届出する場合は、加算対象事業所の全従業者を</a:t>
            </a:r>
            <a:r>
              <a:rPr lang="en-US" altLang="ja-JP" sz="1400" dirty="0">
                <a:latin typeface="HG丸ｺﾞｼｯｸM-PRO" panose="020F0600000000000000" pitchFamily="50" charset="-128"/>
                <a:ea typeface="HG丸ｺﾞｼｯｸM-PRO" panose="020F0600000000000000" pitchFamily="50" charset="-128"/>
              </a:rPr>
              <a:t>Group1</a:t>
            </a:r>
            <a:r>
              <a:rPr lang="ja-JP" altLang="en-US" sz="1400" dirty="0">
                <a:latin typeface="HG丸ｺﾞｼｯｸM-PRO" panose="020F0600000000000000" pitchFamily="50" charset="-128"/>
                <a:ea typeface="HG丸ｺﾞｼｯｸM-PRO" panose="020F0600000000000000" pitchFamily="50" charset="-128"/>
              </a:rPr>
              <a:t>から</a:t>
            </a:r>
            <a:r>
              <a:rPr lang="en-US" altLang="ja-JP" sz="1400" dirty="0">
                <a:latin typeface="HG丸ｺﾞｼｯｸM-PRO" panose="020F0600000000000000" pitchFamily="50" charset="-128"/>
                <a:ea typeface="HG丸ｺﾞｼｯｸM-PRO" panose="020F0600000000000000" pitchFamily="50" charset="-128"/>
              </a:rPr>
              <a:t>Group3</a:t>
            </a:r>
            <a:r>
              <a:rPr lang="ja-JP" altLang="en-US" sz="1400" dirty="0">
                <a:latin typeface="HG丸ｺﾞｼｯｸM-PRO" panose="020F0600000000000000" pitchFamily="50" charset="-128"/>
                <a:ea typeface="HG丸ｺﾞｼｯｸM-PRO" panose="020F0600000000000000" pitchFamily="50" charset="-128"/>
              </a:rPr>
              <a:t>に分類してください。</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a:t>
            </a:r>
            <a:r>
              <a:rPr lang="ja-JP" altLang="en-US" sz="1400" dirty="0" smtClean="0">
                <a:latin typeface="HG丸ｺﾞｼｯｸM-PRO" panose="020F0600000000000000" pitchFamily="50" charset="-128"/>
                <a:ea typeface="HG丸ｺﾞｼｯｸM-PRO" panose="020F0600000000000000" pitchFamily="50" charset="-128"/>
              </a:rPr>
              <a:t>　</a:t>
            </a:r>
            <a:r>
              <a:rPr lang="ja-JP" altLang="en-US" sz="1400" b="1" dirty="0" smtClean="0">
                <a:solidFill>
                  <a:srgbClr val="FF0000"/>
                </a:solidFill>
                <a:latin typeface="HG丸ｺﾞｼｯｸM-PRO" panose="020F0600000000000000" pitchFamily="50" charset="-128"/>
                <a:ea typeface="HG丸ｺﾞｼｯｸM-PRO" panose="020F0600000000000000" pitchFamily="50" charset="-128"/>
              </a:rPr>
              <a:t>配分</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条件</a:t>
            </a:r>
            <a:r>
              <a:rPr lang="en-US" altLang="ja-JP" sz="1400" b="1" dirty="0">
                <a:solidFill>
                  <a:srgbClr val="FF0000"/>
                </a:solidFill>
                <a:latin typeface="HG丸ｺﾞｼｯｸM-PRO" panose="020F0600000000000000" pitchFamily="50" charset="-128"/>
                <a:ea typeface="HG丸ｺﾞｼｯｸM-PRO" panose="020F0600000000000000" pitchFamily="50" charset="-128"/>
              </a:rPr>
              <a:t>a</a:t>
            </a:r>
            <a:r>
              <a:rPr lang="ja-JP" altLang="en-US" sz="1400" dirty="0">
                <a:solidFill>
                  <a:schemeClr val="tx1"/>
                </a:solidFill>
                <a:latin typeface="HG丸ｺﾞｼｯｸM-PRO" panose="020F0600000000000000" pitchFamily="50" charset="-128"/>
                <a:ea typeface="HG丸ｺﾞｼｯｸM-PRO" panose="020F0600000000000000" pitchFamily="50" charset="-128"/>
              </a:rPr>
              <a:t>を満たす従業者の数は事業所数に応じて必要です！</a:t>
            </a:r>
            <a:endParaRPr lang="ja-JP" altLang="en-US" sz="14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7" name="右矢印 6"/>
          <p:cNvSpPr>
            <a:spLocks/>
          </p:cNvSpPr>
          <p:nvPr/>
        </p:nvSpPr>
        <p:spPr>
          <a:xfrm>
            <a:off x="5682043" y="1045356"/>
            <a:ext cx="216000" cy="1604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テキスト ボックス 7"/>
          <p:cNvSpPr txBox="1"/>
          <p:nvPr/>
        </p:nvSpPr>
        <p:spPr>
          <a:xfrm>
            <a:off x="5778359" y="6137723"/>
            <a:ext cx="6340197" cy="461665"/>
          </a:xfrm>
          <a:prstGeom prst="rect">
            <a:avLst/>
          </a:prstGeom>
          <a:noFill/>
        </p:spPr>
        <p:txBody>
          <a:bodyPr wrap="none" rtlCol="0">
            <a:spAutoFit/>
          </a:bodyPr>
          <a:lstStyle/>
          <a:p>
            <a:r>
              <a:rPr lang="ja-JP" altLang="en-US" sz="1200" b="1" dirty="0">
                <a:solidFill>
                  <a:srgbClr val="FF0000"/>
                </a:solidFill>
                <a:latin typeface="HG丸ｺﾞｼｯｸM-PRO" panose="020F0600000000000000" pitchFamily="50" charset="-128"/>
                <a:ea typeface="HG丸ｺﾞｼｯｸM-PRO" panose="020F0600000000000000" pitchFamily="50" charset="-128"/>
              </a:rPr>
              <a:t>■「</a:t>
            </a:r>
            <a:r>
              <a:rPr lang="ja-JP" altLang="en-US" sz="1200" b="1" dirty="0" err="1" smtClean="0">
                <a:solidFill>
                  <a:srgbClr val="FF0000"/>
                </a:solidFill>
                <a:latin typeface="HG丸ｺﾞｼｯｸM-PRO" panose="020F0600000000000000" pitchFamily="50" charset="-128"/>
                <a:ea typeface="HG丸ｺﾞｼｯｸM-PRO" panose="020F0600000000000000" pitchFamily="50" charset="-128"/>
              </a:rPr>
              <a:t>障がい</a:t>
            </a:r>
            <a:r>
              <a:rPr lang="ja-JP" altLang="en-US" sz="1200" b="1" dirty="0" smtClean="0">
                <a:solidFill>
                  <a:srgbClr val="FF0000"/>
                </a:solidFill>
                <a:latin typeface="HG丸ｺﾞｼｯｸM-PRO" panose="020F0600000000000000" pitchFamily="50" charset="-128"/>
                <a:ea typeface="HG丸ｺﾞｼｯｸM-PRO" panose="020F0600000000000000" pitchFamily="50" charset="-128"/>
              </a:rPr>
              <a:t>福祉</a:t>
            </a:r>
            <a:r>
              <a:rPr lang="ja-JP" altLang="en-US" sz="1200" b="1" dirty="0">
                <a:solidFill>
                  <a:srgbClr val="FF0000"/>
                </a:solidFill>
                <a:latin typeface="HG丸ｺﾞｼｯｸM-PRO" panose="020F0600000000000000" pitchFamily="50" charset="-128"/>
                <a:ea typeface="HG丸ｺﾞｼｯｸM-PRO" panose="020F0600000000000000" pitchFamily="50" charset="-128"/>
              </a:rPr>
              <a:t>人材」と「その他の職種」を兼務している場合は、「</a:t>
            </a:r>
            <a:r>
              <a:rPr lang="ja-JP" altLang="en-US" sz="1200" b="1" dirty="0" smtClean="0">
                <a:solidFill>
                  <a:srgbClr val="FF0000"/>
                </a:solidFill>
                <a:latin typeface="HG丸ｺﾞｼｯｸM-PRO" panose="020F0600000000000000" pitchFamily="50" charset="-128"/>
                <a:ea typeface="HG丸ｺﾞｼｯｸM-PRO" panose="020F0600000000000000" pitchFamily="50" charset="-128"/>
              </a:rPr>
              <a:t>障がい福祉</a:t>
            </a:r>
            <a:r>
              <a:rPr lang="ja-JP" altLang="en-US" sz="1200" b="1" dirty="0">
                <a:solidFill>
                  <a:srgbClr val="FF0000"/>
                </a:solidFill>
                <a:latin typeface="HG丸ｺﾞｼｯｸM-PRO" panose="020F0600000000000000" pitchFamily="50" charset="-128"/>
                <a:ea typeface="HG丸ｺﾞｼｯｸM-PRO" panose="020F0600000000000000" pitchFamily="50" charset="-128"/>
              </a:rPr>
              <a:t>人材」に</a:t>
            </a:r>
            <a:endParaRPr lang="en-US" altLang="ja-JP" sz="12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200" b="1" dirty="0">
                <a:solidFill>
                  <a:srgbClr val="FF0000"/>
                </a:solidFill>
                <a:latin typeface="HG丸ｺﾞｼｯｸM-PRO" panose="020F0600000000000000" pitchFamily="50" charset="-128"/>
                <a:ea typeface="HG丸ｺﾞｼｯｸM-PRO" panose="020F0600000000000000" pitchFamily="50" charset="-128"/>
              </a:rPr>
              <a:t>　グループ分けして</a:t>
            </a:r>
            <a:r>
              <a:rPr lang="en-US" altLang="ja-JP" sz="1200" b="1" dirty="0">
                <a:solidFill>
                  <a:srgbClr val="FF0000"/>
                </a:solidFill>
                <a:latin typeface="HG丸ｺﾞｼｯｸM-PRO" panose="020F0600000000000000" pitchFamily="50" charset="-128"/>
                <a:ea typeface="HG丸ｺﾞｼｯｸM-PRO" panose="020F0600000000000000" pitchFamily="50" charset="-128"/>
              </a:rPr>
              <a:t>OK</a:t>
            </a:r>
            <a:r>
              <a:rPr lang="ja-JP" altLang="en-US" sz="1200" b="1" dirty="0">
                <a:solidFill>
                  <a:srgbClr val="FF0000"/>
                </a:solidFill>
                <a:latin typeface="HG丸ｺﾞｼｯｸM-PRO" panose="020F0600000000000000" pitchFamily="50" charset="-128"/>
                <a:ea typeface="HG丸ｺﾞｼｯｸM-PRO" panose="020F0600000000000000" pitchFamily="50" charset="-128"/>
              </a:rPr>
              <a:t>（例 管理者兼サービス管理責任者）</a:t>
            </a:r>
            <a:endParaRPr kumimoji="1" lang="ja-JP" altLang="en-US" sz="1200" b="1"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11" name="図 10"/>
          <p:cNvPicPr>
            <a:picLocks noChangeAspect="1"/>
          </p:cNvPicPr>
          <p:nvPr/>
        </p:nvPicPr>
        <p:blipFill>
          <a:blip r:embed="rId9"/>
          <a:stretch>
            <a:fillRect/>
          </a:stretch>
        </p:blipFill>
        <p:spPr>
          <a:xfrm>
            <a:off x="2802311" y="2444429"/>
            <a:ext cx="1255885" cy="976488"/>
          </a:xfrm>
          <a:prstGeom prst="rect">
            <a:avLst/>
          </a:prstGeom>
        </p:spPr>
      </p:pic>
      <p:sp>
        <p:nvSpPr>
          <p:cNvPr id="10" name="雲形吹き出し 9"/>
          <p:cNvSpPr/>
          <p:nvPr/>
        </p:nvSpPr>
        <p:spPr>
          <a:xfrm>
            <a:off x="2962852" y="826061"/>
            <a:ext cx="2091454" cy="1368493"/>
          </a:xfrm>
          <a:prstGeom prst="cloudCallout">
            <a:avLst>
              <a:gd name="adj1" fmla="val -34567"/>
              <a:gd name="adj2" fmla="val 71447"/>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kumimoji="1" lang="en-US" altLang="ja-JP" sz="1000" dirty="0">
                <a:latin typeface="HG丸ｺﾞｼｯｸM-PRO" panose="020F0600000000000000" pitchFamily="50" charset="-128"/>
                <a:ea typeface="HG丸ｺﾞｼｯｸM-PRO" panose="020F0600000000000000" pitchFamily="50" charset="-128"/>
              </a:rPr>
              <a:t>Group1</a:t>
            </a:r>
            <a:r>
              <a:rPr kumimoji="1" lang="ja-JP" altLang="en-US" sz="1000" dirty="0">
                <a:latin typeface="HG丸ｺﾞｼｯｸM-PRO" panose="020F0600000000000000" pitchFamily="50" charset="-128"/>
                <a:ea typeface="HG丸ｺﾞｼｯｸM-PRO" panose="020F0600000000000000" pitchFamily="50" charset="-128"/>
              </a:rPr>
              <a:t>の経験・技能については各事業所の裁量により柔軟に設定が可能です</a:t>
            </a:r>
            <a:endParaRPr kumimoji="1" lang="en-US" altLang="ja-JP" sz="1000" dirty="0">
              <a:latin typeface="HG丸ｺﾞｼｯｸM-PRO" panose="020F0600000000000000" pitchFamily="50" charset="-128"/>
              <a:ea typeface="HG丸ｺﾞｼｯｸM-PRO" panose="020F0600000000000000" pitchFamily="50" charset="-128"/>
            </a:endParaRPr>
          </a:p>
          <a:p>
            <a:pPr algn="ctr"/>
            <a:r>
              <a:rPr kumimoji="1" lang="ja-JP" altLang="en-US" sz="1000" b="1" dirty="0">
                <a:solidFill>
                  <a:schemeClr val="accent2">
                    <a:lumMod val="75000"/>
                  </a:schemeClr>
                </a:solidFill>
                <a:latin typeface="HG丸ｺﾞｼｯｸM-PRO" panose="020F0600000000000000" pitchFamily="50" charset="-128"/>
                <a:ea typeface="HG丸ｺﾞｼｯｸM-PRO" panose="020F0600000000000000" pitchFamily="50" charset="-128"/>
              </a:rPr>
              <a:t>事業所内で相対的に評価！</a:t>
            </a:r>
          </a:p>
        </p:txBody>
      </p:sp>
      <p:sp>
        <p:nvSpPr>
          <p:cNvPr id="9" name="スライド番号プレースホルダー 8"/>
          <p:cNvSpPr>
            <a:spLocks noGrp="1"/>
          </p:cNvSpPr>
          <p:nvPr>
            <p:ph type="sldNum" sz="quarter" idx="12"/>
          </p:nvPr>
        </p:nvSpPr>
        <p:spPr/>
        <p:txBody>
          <a:bodyPr/>
          <a:lstStyle/>
          <a:p>
            <a:fld id="{E9CE2935-82DA-48EB-8DEF-BD9F9B927993}" type="slidenum">
              <a:rPr kumimoji="1" lang="ja-JP" altLang="en-US" smtClean="0"/>
              <a:t>2</a:t>
            </a:fld>
            <a:endParaRPr kumimoji="1" lang="ja-JP" altLang="en-US"/>
          </a:p>
        </p:txBody>
      </p:sp>
      <p:pic>
        <p:nvPicPr>
          <p:cNvPr id="30" name="図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251550" y="151005"/>
            <a:ext cx="720388" cy="855137"/>
          </a:xfrm>
          <a:prstGeom prst="rect">
            <a:avLst/>
          </a:prstGeom>
        </p:spPr>
      </p:pic>
    </p:spTree>
    <p:extLst>
      <p:ext uri="{BB962C8B-B14F-4D97-AF65-F5344CB8AC3E}">
        <p14:creationId xmlns:p14="http://schemas.microsoft.com/office/powerpoint/2010/main" val="2776699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23818" y="257023"/>
            <a:ext cx="4930137" cy="5409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600" dirty="0">
                <a:latin typeface="HG丸ｺﾞｼｯｸM-PRO" panose="020F0600000000000000" pitchFamily="50" charset="-128"/>
                <a:ea typeface="HG丸ｺﾞｼｯｸM-PRO" panose="020F0600000000000000" pitchFamily="50" charset="-128"/>
              </a:rPr>
              <a:t>賃金改善の対象となるグループ分けの変更特例</a:t>
            </a:r>
          </a:p>
        </p:txBody>
      </p:sp>
      <p:pic>
        <p:nvPicPr>
          <p:cNvPr id="10" name="図 9"/>
          <p:cNvPicPr>
            <a:picLocks noChangeAspect="1"/>
          </p:cNvPicPr>
          <p:nvPr/>
        </p:nvPicPr>
        <p:blipFill>
          <a:blip r:embed="rId2"/>
          <a:stretch>
            <a:fillRect/>
          </a:stretch>
        </p:blipFill>
        <p:spPr>
          <a:xfrm>
            <a:off x="7792938" y="5501561"/>
            <a:ext cx="876191" cy="1142857"/>
          </a:xfrm>
          <a:prstGeom prst="rect">
            <a:avLst/>
          </a:prstGeom>
        </p:spPr>
      </p:pic>
      <p:graphicFrame>
        <p:nvGraphicFramePr>
          <p:cNvPr id="3" name="図表 2"/>
          <p:cNvGraphicFramePr/>
          <p:nvPr>
            <p:extLst>
              <p:ext uri="{D42A27DB-BD31-4B8C-83A1-F6EECF244321}">
                <p14:modId xmlns:p14="http://schemas.microsoft.com/office/powerpoint/2010/main" val="960922438"/>
              </p:ext>
            </p:extLst>
          </p:nvPr>
        </p:nvGraphicFramePr>
        <p:xfrm>
          <a:off x="126609" y="966747"/>
          <a:ext cx="7779435" cy="5560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上カーブ矢印 4"/>
          <p:cNvSpPr/>
          <p:nvPr/>
        </p:nvSpPr>
        <p:spPr>
          <a:xfrm rot="-5400000">
            <a:off x="7622811" y="2528865"/>
            <a:ext cx="1338779" cy="58106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6" name="角丸四角形 5"/>
          <p:cNvSpPr/>
          <p:nvPr/>
        </p:nvSpPr>
        <p:spPr>
          <a:xfrm>
            <a:off x="8619839" y="2212203"/>
            <a:ext cx="3521197" cy="122389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nSpc>
                <a:spcPts val="2000"/>
              </a:lnSpc>
            </a:pPr>
            <a:r>
              <a:rPr lang="en-US" altLang="ja-JP" sz="1400" b="1" dirty="0">
                <a:latin typeface="HG丸ｺﾞｼｯｸM-PRO" panose="020F0600000000000000" pitchFamily="50" charset="-128"/>
                <a:ea typeface="HG丸ｺﾞｼｯｸM-PRO" panose="020F0600000000000000" pitchFamily="50" charset="-128"/>
              </a:rPr>
              <a:t>《</a:t>
            </a:r>
            <a:r>
              <a:rPr lang="en-US" altLang="ja-JP" sz="1400" dirty="0">
                <a:latin typeface="HG丸ｺﾞｼｯｸM-PRO" panose="020F0600000000000000" pitchFamily="50" charset="-128"/>
                <a:ea typeface="HG丸ｺﾞｼｯｸM-PRO" panose="020F0600000000000000" pitchFamily="50" charset="-128"/>
              </a:rPr>
              <a:t> </a:t>
            </a:r>
            <a:r>
              <a:rPr lang="en-US" altLang="ja-JP" sz="1400" b="1" dirty="0">
                <a:latin typeface="HG丸ｺﾞｼｯｸM-PRO" panose="020F0600000000000000" pitchFamily="50" charset="-128"/>
                <a:ea typeface="HG丸ｺﾞｼｯｸM-PRO" panose="020F0600000000000000" pitchFamily="50" charset="-128"/>
              </a:rPr>
              <a:t>Group</a:t>
            </a:r>
            <a:r>
              <a:rPr lang="ja-JP" altLang="en-US" sz="1400" b="1" dirty="0">
                <a:latin typeface="HG丸ｺﾞｼｯｸM-PRO" panose="020F0600000000000000" pitchFamily="50" charset="-128"/>
                <a:ea typeface="HG丸ｺﾞｼｯｸM-PRO" panose="020F0600000000000000" pitchFamily="50" charset="-128"/>
              </a:rPr>
              <a:t>２から</a:t>
            </a:r>
            <a:r>
              <a:rPr lang="en-US" altLang="ja-JP" sz="1400" b="1" dirty="0">
                <a:latin typeface="HG丸ｺﾞｼｯｸM-PRO" panose="020F0600000000000000" pitchFamily="50" charset="-128"/>
                <a:ea typeface="HG丸ｺﾞｼｯｸM-PRO" panose="020F0600000000000000" pitchFamily="50" charset="-128"/>
              </a:rPr>
              <a:t>Group</a:t>
            </a:r>
            <a:r>
              <a:rPr lang="ja-JP" altLang="en-US" sz="1400" b="1" dirty="0">
                <a:latin typeface="HG丸ｺﾞｼｯｸM-PRO" panose="020F0600000000000000" pitchFamily="50" charset="-128"/>
                <a:ea typeface="HG丸ｺﾞｼｯｸM-PRO" panose="020F0600000000000000" pitchFamily="50" charset="-128"/>
              </a:rPr>
              <a:t>１</a:t>
            </a:r>
            <a:r>
              <a:rPr lang="en-US" altLang="ja-JP" sz="1400" b="1" dirty="0">
                <a:latin typeface="HG丸ｺﾞｼｯｸM-PRO" panose="020F0600000000000000" pitchFamily="50" charset="-128"/>
                <a:ea typeface="HG丸ｺﾞｼｯｸM-PRO" panose="020F0600000000000000" pitchFamily="50" charset="-128"/>
              </a:rPr>
              <a:t>》</a:t>
            </a:r>
          </a:p>
          <a:p>
            <a:pPr>
              <a:lnSpc>
                <a:spcPts val="2000"/>
              </a:lnSpc>
            </a:pPr>
            <a:r>
              <a:rPr lang="ja-JP" altLang="en-US" sz="1400" dirty="0">
                <a:latin typeface="HG丸ｺﾞｼｯｸM-PRO" panose="020F0600000000000000" pitchFamily="50" charset="-128"/>
                <a:ea typeface="HG丸ｺﾞｼｯｸM-PRO" panose="020F0600000000000000" pitchFamily="50" charset="-128"/>
              </a:rPr>
              <a:t>◎ 研修等で専門的な技術を身につけた　</a:t>
            </a:r>
            <a:endParaRPr lang="en-US" altLang="ja-JP" sz="1400" dirty="0">
              <a:latin typeface="HG丸ｺﾞｼｯｸM-PRO" panose="020F0600000000000000" pitchFamily="50" charset="-128"/>
              <a:ea typeface="HG丸ｺﾞｼｯｸM-PRO" panose="020F0600000000000000" pitchFamily="50" charset="-128"/>
            </a:endParaRPr>
          </a:p>
          <a:p>
            <a:pPr>
              <a:lnSpc>
                <a:spcPts val="2000"/>
              </a:lnSpc>
            </a:pPr>
            <a:r>
              <a:rPr lang="ja-JP" altLang="en-US" sz="1400" dirty="0">
                <a:latin typeface="HG丸ｺﾞｼｯｸM-PRO" panose="020F0600000000000000" pitchFamily="50" charset="-128"/>
                <a:ea typeface="HG丸ｺﾞｼｯｸM-PRO" panose="020F0600000000000000" pitchFamily="50" charset="-128"/>
              </a:rPr>
              <a:t>　勤続</a:t>
            </a:r>
            <a:r>
              <a:rPr lang="en-US" altLang="ja-JP" sz="1400" dirty="0">
                <a:latin typeface="HG丸ｺﾞｼｯｸM-PRO" panose="020F0600000000000000" pitchFamily="50" charset="-128"/>
                <a:ea typeface="HG丸ｺﾞｼｯｸM-PRO" panose="020F0600000000000000" pitchFamily="50" charset="-128"/>
              </a:rPr>
              <a:t>10</a:t>
            </a:r>
            <a:r>
              <a:rPr lang="ja-JP" altLang="en-US" sz="1400" dirty="0">
                <a:latin typeface="HG丸ｺﾞｼｯｸM-PRO" panose="020F0600000000000000" pitchFamily="50" charset="-128"/>
                <a:ea typeface="HG丸ｺﾞｼｯｸM-PRO" panose="020F0600000000000000" pitchFamily="50" charset="-128"/>
              </a:rPr>
              <a:t>年以上の職員</a:t>
            </a:r>
            <a:endParaRPr lang="en-US" altLang="ja-JP" sz="1400" dirty="0">
              <a:latin typeface="HG丸ｺﾞｼｯｸM-PRO" panose="020F0600000000000000" pitchFamily="50" charset="-128"/>
              <a:ea typeface="HG丸ｺﾞｼｯｸM-PRO" panose="020F0600000000000000" pitchFamily="50" charset="-128"/>
            </a:endParaRPr>
          </a:p>
          <a:p>
            <a:pPr>
              <a:lnSpc>
                <a:spcPts val="2000"/>
              </a:lnSpc>
            </a:pPr>
            <a:r>
              <a:rPr lang="ja-JP" altLang="en-US" sz="1400" dirty="0">
                <a:latin typeface="HG丸ｺﾞｼｯｸM-PRO" panose="020F0600000000000000" pitchFamily="50" charset="-128"/>
                <a:ea typeface="HG丸ｺﾞｼｯｸM-PRO" panose="020F0600000000000000" pitchFamily="50" charset="-128"/>
              </a:rPr>
              <a:t>（例示：厚生</a:t>
            </a:r>
            <a:r>
              <a:rPr lang="ja-JP" altLang="en-US" sz="1400" dirty="0" smtClean="0">
                <a:latin typeface="HG丸ｺﾞｼｯｸM-PRO" panose="020F0600000000000000" pitchFamily="50" charset="-128"/>
                <a:ea typeface="HG丸ｺﾞｼｯｸM-PRO" panose="020F0600000000000000" pitchFamily="50" charset="-128"/>
              </a:rPr>
              <a:t>労働省通知</a:t>
            </a:r>
            <a:r>
              <a:rPr lang="en-US" altLang="ja-JP" sz="1400" dirty="0" smtClean="0">
                <a:latin typeface="HG丸ｺﾞｼｯｸM-PRO" panose="020F0600000000000000" pitchFamily="50" charset="-128"/>
                <a:ea typeface="HG丸ｺﾞｼｯｸM-PRO" panose="020F0600000000000000" pitchFamily="50" charset="-128"/>
              </a:rPr>
              <a:t>P15</a:t>
            </a:r>
            <a:r>
              <a:rPr lang="ja-JP" altLang="en-US" sz="1400" dirty="0">
                <a:latin typeface="HG丸ｺﾞｼｯｸM-PRO" panose="020F0600000000000000" pitchFamily="50" charset="-128"/>
                <a:ea typeface="HG丸ｺﾞｼｯｸM-PRO" panose="020F0600000000000000" pitchFamily="50" charset="-128"/>
              </a:rPr>
              <a:t>の表４）</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7" name="上カーブ矢印 6"/>
          <p:cNvSpPr/>
          <p:nvPr/>
        </p:nvSpPr>
        <p:spPr>
          <a:xfrm rot="-5400000">
            <a:off x="7624253" y="4383456"/>
            <a:ext cx="1338779" cy="58106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8" name="角丸四角形 7"/>
          <p:cNvSpPr/>
          <p:nvPr/>
        </p:nvSpPr>
        <p:spPr>
          <a:xfrm>
            <a:off x="8619839" y="3955431"/>
            <a:ext cx="3521197" cy="1368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nSpc>
                <a:spcPts val="2000"/>
              </a:lnSpc>
            </a:pPr>
            <a:r>
              <a:rPr lang="en-US" altLang="ja-JP" sz="1400" b="1" dirty="0">
                <a:latin typeface="HG丸ｺﾞｼｯｸM-PRO" panose="020F0600000000000000" pitchFamily="50" charset="-128"/>
                <a:ea typeface="HG丸ｺﾞｼｯｸM-PRO" panose="020F0600000000000000" pitchFamily="50" charset="-128"/>
              </a:rPr>
              <a:t>《 Group </a:t>
            </a:r>
            <a:r>
              <a:rPr lang="ja-JP" altLang="en-US" sz="1400" b="1" dirty="0">
                <a:latin typeface="HG丸ｺﾞｼｯｸM-PRO" panose="020F0600000000000000" pitchFamily="50" charset="-128"/>
                <a:ea typeface="HG丸ｺﾞｼｯｸM-PRO" panose="020F0600000000000000" pitchFamily="50" charset="-128"/>
              </a:rPr>
              <a:t>３から</a:t>
            </a:r>
            <a:r>
              <a:rPr lang="en-US" altLang="ja-JP" sz="1400" b="1" dirty="0">
                <a:latin typeface="HG丸ｺﾞｼｯｸM-PRO" panose="020F0600000000000000" pitchFamily="50" charset="-128"/>
                <a:ea typeface="HG丸ｺﾞｼｯｸM-PRO" panose="020F0600000000000000" pitchFamily="50" charset="-128"/>
              </a:rPr>
              <a:t>Group </a:t>
            </a:r>
            <a:r>
              <a:rPr lang="ja-JP" altLang="en-US" sz="1400" b="1" dirty="0">
                <a:latin typeface="HG丸ｺﾞｼｯｸM-PRO" panose="020F0600000000000000" pitchFamily="50" charset="-128"/>
                <a:ea typeface="HG丸ｺﾞｼｯｸM-PRO" panose="020F0600000000000000" pitchFamily="50" charset="-128"/>
              </a:rPr>
              <a:t>２</a:t>
            </a:r>
            <a:r>
              <a:rPr lang="en-US" altLang="ja-JP" sz="1400" b="1" dirty="0">
                <a:latin typeface="HG丸ｺﾞｼｯｸM-PRO" panose="020F0600000000000000" pitchFamily="50" charset="-128"/>
                <a:ea typeface="HG丸ｺﾞｼｯｸM-PRO" panose="020F0600000000000000" pitchFamily="50" charset="-128"/>
              </a:rPr>
              <a:t>》</a:t>
            </a:r>
          </a:p>
          <a:p>
            <a:pPr>
              <a:lnSpc>
                <a:spcPts val="2000"/>
              </a:lnSpc>
            </a:pPr>
            <a:r>
              <a:rPr lang="ja-JP" altLang="en-US" sz="1400" dirty="0">
                <a:latin typeface="HG丸ｺﾞｼｯｸM-PRO" panose="020F0600000000000000" pitchFamily="50" charset="-128"/>
                <a:ea typeface="HG丸ｺﾞｼｯｸM-PRO" panose="020F0600000000000000" pitchFamily="50" charset="-128"/>
              </a:rPr>
              <a:t>◎ サービス種別ごとに必要となる専門的な技能によりサービスの質の向上に貢献している職員 </a:t>
            </a:r>
            <a:endParaRPr lang="en-US" altLang="ja-JP" sz="1400" dirty="0">
              <a:latin typeface="HG丸ｺﾞｼｯｸM-PRO" panose="020F0600000000000000" pitchFamily="50" charset="-128"/>
              <a:ea typeface="HG丸ｺﾞｼｯｸM-PRO" panose="020F0600000000000000" pitchFamily="50" charset="-128"/>
            </a:endParaRPr>
          </a:p>
          <a:p>
            <a:pPr>
              <a:lnSpc>
                <a:spcPts val="2000"/>
              </a:lnSpc>
            </a:pPr>
            <a:r>
              <a:rPr lang="ja-JP" altLang="en-US" sz="1400" dirty="0">
                <a:latin typeface="HG丸ｺﾞｼｯｸM-PRO" panose="020F0600000000000000" pitchFamily="50" charset="-128"/>
                <a:ea typeface="HG丸ｺﾞｼｯｸM-PRO" panose="020F0600000000000000" pitchFamily="50" charset="-128"/>
              </a:rPr>
              <a:t>（例示：厚生</a:t>
            </a:r>
            <a:r>
              <a:rPr lang="ja-JP" altLang="en-US" sz="1400" dirty="0" smtClean="0">
                <a:latin typeface="HG丸ｺﾞｼｯｸM-PRO" panose="020F0600000000000000" pitchFamily="50" charset="-128"/>
                <a:ea typeface="HG丸ｺﾞｼｯｸM-PRO" panose="020F0600000000000000" pitchFamily="50" charset="-128"/>
              </a:rPr>
              <a:t>労働省通知</a:t>
            </a:r>
            <a:r>
              <a:rPr lang="en-US" altLang="ja-JP" sz="1400" dirty="0" smtClean="0">
                <a:latin typeface="HG丸ｺﾞｼｯｸM-PRO" panose="020F0600000000000000" pitchFamily="50" charset="-128"/>
                <a:ea typeface="HG丸ｺﾞｼｯｸM-PRO" panose="020F0600000000000000" pitchFamily="50" charset="-128"/>
              </a:rPr>
              <a:t>P15</a:t>
            </a:r>
            <a:r>
              <a:rPr lang="ja-JP" altLang="en-US" sz="1400" dirty="0">
                <a:latin typeface="HG丸ｺﾞｼｯｸM-PRO" panose="020F0600000000000000" pitchFamily="50" charset="-128"/>
                <a:ea typeface="HG丸ｺﾞｼｯｸM-PRO" panose="020F0600000000000000" pitchFamily="50" charset="-128"/>
              </a:rPr>
              <a:t>の表５）</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11" name="角丸四角形吹き出し 10"/>
          <p:cNvSpPr/>
          <p:nvPr/>
        </p:nvSpPr>
        <p:spPr>
          <a:xfrm>
            <a:off x="8669129" y="5521767"/>
            <a:ext cx="3471908" cy="1032496"/>
          </a:xfrm>
          <a:prstGeom prst="wedgeRoundRectCallout">
            <a:avLst>
              <a:gd name="adj1" fmla="val -56789"/>
              <a:gd name="adj2" fmla="val -33344"/>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altLang="ja-JP" sz="1600" b="1" dirty="0">
                <a:solidFill>
                  <a:schemeClr val="tx1"/>
                </a:solidFill>
                <a:latin typeface="HG丸ｺﾞｼｯｸM-PRO" panose="020F0600000000000000" pitchFamily="50" charset="-128"/>
                <a:ea typeface="HG丸ｺﾞｼｯｸM-PRO" panose="020F0600000000000000" pitchFamily="50" charset="-128"/>
              </a:rPr>
              <a:t>Group</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３</a:t>
            </a:r>
            <a:r>
              <a:rPr lang="ja-JP" altLang="en-US" sz="1600" dirty="0">
                <a:solidFill>
                  <a:schemeClr val="tx1"/>
                </a:solidFill>
                <a:latin typeface="HG丸ｺﾞｼｯｸM-PRO" panose="020F0600000000000000" pitchFamily="50" charset="-128"/>
                <a:ea typeface="HG丸ｺﾞｼｯｸM-PRO" panose="020F0600000000000000" pitchFamily="50" charset="-128"/>
              </a:rPr>
              <a:t>の職員のうち賃金改善前の賃金額がすでに年額</a:t>
            </a:r>
            <a:r>
              <a:rPr lang="en-US" altLang="ja-JP" sz="1600" dirty="0">
                <a:solidFill>
                  <a:schemeClr val="tx1"/>
                </a:solidFill>
                <a:latin typeface="HG丸ｺﾞｼｯｸM-PRO" panose="020F0600000000000000" pitchFamily="50" charset="-128"/>
                <a:ea typeface="HG丸ｺﾞｼｯｸM-PRO" panose="020F0600000000000000" pitchFamily="50" charset="-128"/>
              </a:rPr>
              <a:t>440</a:t>
            </a:r>
            <a:r>
              <a:rPr lang="ja-JP" altLang="en-US" sz="1600" dirty="0">
                <a:solidFill>
                  <a:schemeClr val="tx1"/>
                </a:solidFill>
                <a:latin typeface="HG丸ｺﾞｼｯｸM-PRO" panose="020F0600000000000000" pitchFamily="50" charset="-128"/>
                <a:ea typeface="HG丸ｺﾞｼｯｸM-PRO" panose="020F0600000000000000" pitchFamily="50" charset="-128"/>
              </a:rPr>
              <a:t>万円を超えている場合は変更できません</a:t>
            </a:r>
          </a:p>
        </p:txBody>
      </p:sp>
      <p:sp>
        <p:nvSpPr>
          <p:cNvPr id="12" name="下カーブ矢印 11"/>
          <p:cNvSpPr/>
          <p:nvPr/>
        </p:nvSpPr>
        <p:spPr>
          <a:xfrm rot="-5400000">
            <a:off x="-338965" y="3167359"/>
            <a:ext cx="3616488" cy="1051912"/>
          </a:xfrm>
          <a:prstGeom prst="curved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b="1">
              <a:ln w="22225">
                <a:solidFill>
                  <a:schemeClr val="accent2"/>
                </a:solidFill>
                <a:prstDash val="solid"/>
              </a:ln>
              <a:solidFill>
                <a:schemeClr val="accent2">
                  <a:lumMod val="40000"/>
                  <a:lumOff val="60000"/>
                </a:schemeClr>
              </a:solidFill>
            </a:endParaRPr>
          </a:p>
        </p:txBody>
      </p:sp>
      <p:sp>
        <p:nvSpPr>
          <p:cNvPr id="13" name="乗算 12"/>
          <p:cNvSpPr/>
          <p:nvPr/>
        </p:nvSpPr>
        <p:spPr>
          <a:xfrm>
            <a:off x="529121" y="3090199"/>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雲形吹き出し 14"/>
          <p:cNvSpPr/>
          <p:nvPr/>
        </p:nvSpPr>
        <p:spPr>
          <a:xfrm>
            <a:off x="91596" y="1139481"/>
            <a:ext cx="1779043" cy="1048747"/>
          </a:xfrm>
          <a:prstGeom prst="cloudCallout">
            <a:avLst>
              <a:gd name="adj1" fmla="val -11283"/>
              <a:gd name="adj2" fmla="val 125611"/>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1400" dirty="0">
                <a:latin typeface="HG丸ｺﾞｼｯｸM-PRO" panose="020F0600000000000000" pitchFamily="50" charset="-128"/>
                <a:ea typeface="HG丸ｺﾞｼｯｸM-PRO" panose="020F0600000000000000" pitchFamily="50" charset="-128"/>
              </a:rPr>
              <a:t>2</a:t>
            </a:r>
            <a:r>
              <a:rPr lang="ja-JP" altLang="en-US" sz="1400" dirty="0">
                <a:latin typeface="HG丸ｺﾞｼｯｸM-PRO" panose="020F0600000000000000" pitchFamily="50" charset="-128"/>
                <a:ea typeface="HG丸ｺﾞｼｯｸM-PRO" panose="020F0600000000000000" pitchFamily="50" charset="-128"/>
              </a:rPr>
              <a:t>段階</a:t>
            </a:r>
            <a:r>
              <a:rPr lang="en-US" altLang="ja-JP" sz="1400" dirty="0">
                <a:latin typeface="HG丸ｺﾞｼｯｸM-PRO" panose="020F0600000000000000" pitchFamily="50" charset="-128"/>
                <a:ea typeface="HG丸ｺﾞｼｯｸM-PRO" panose="020F0600000000000000" pitchFamily="50" charset="-128"/>
              </a:rPr>
              <a:t>UP</a:t>
            </a:r>
            <a:r>
              <a:rPr lang="ja-JP" altLang="en-US" sz="1400" dirty="0">
                <a:latin typeface="HG丸ｺﾞｼｯｸM-PRO" panose="020F0600000000000000" pitchFamily="50" charset="-128"/>
                <a:ea typeface="HG丸ｺﾞｼｯｸM-PRO" panose="020F0600000000000000" pitchFamily="50" charset="-128"/>
              </a:rPr>
              <a:t>はできません</a:t>
            </a:r>
          </a:p>
        </p:txBody>
      </p:sp>
      <p:sp>
        <p:nvSpPr>
          <p:cNvPr id="4" name="対角する 2 つの角を丸めた四角形 3"/>
          <p:cNvSpPr/>
          <p:nvPr/>
        </p:nvSpPr>
        <p:spPr>
          <a:xfrm>
            <a:off x="5707526" y="344188"/>
            <a:ext cx="5359791" cy="801859"/>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 変更特例を適用する職員がいる場合は、</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別紙様式２添付資料４の提出が必要です。</a:t>
            </a:r>
          </a:p>
        </p:txBody>
      </p:sp>
      <p:sp>
        <p:nvSpPr>
          <p:cNvPr id="9" name="スライド番号プレースホルダー 8"/>
          <p:cNvSpPr>
            <a:spLocks noGrp="1"/>
          </p:cNvSpPr>
          <p:nvPr>
            <p:ph type="sldNum" sz="quarter" idx="12"/>
          </p:nvPr>
        </p:nvSpPr>
        <p:spPr/>
        <p:txBody>
          <a:bodyPr/>
          <a:lstStyle/>
          <a:p>
            <a:fld id="{E9CE2935-82DA-48EB-8DEF-BD9F9B927993}" type="slidenum">
              <a:rPr kumimoji="1" lang="ja-JP" altLang="en-US" smtClean="0"/>
              <a:t>3</a:t>
            </a:fld>
            <a:endParaRPr kumimoji="1" lang="ja-JP" altLang="en-US"/>
          </a:p>
        </p:txBody>
      </p:sp>
      <p:pic>
        <p:nvPicPr>
          <p:cNvPr id="16" name="図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51550" y="151005"/>
            <a:ext cx="720388" cy="855137"/>
          </a:xfrm>
          <a:prstGeom prst="rect">
            <a:avLst/>
          </a:prstGeom>
        </p:spPr>
      </p:pic>
    </p:spTree>
    <p:extLst>
      <p:ext uri="{BB962C8B-B14F-4D97-AF65-F5344CB8AC3E}">
        <p14:creationId xmlns:p14="http://schemas.microsoft.com/office/powerpoint/2010/main" val="451917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a:stretch>
            <a:fillRect/>
          </a:stretch>
        </p:blipFill>
        <p:spPr>
          <a:xfrm>
            <a:off x="6204371" y="5613671"/>
            <a:ext cx="876191" cy="1142857"/>
          </a:xfrm>
          <a:prstGeom prst="rect">
            <a:avLst/>
          </a:prstGeom>
        </p:spPr>
      </p:pic>
      <p:sp>
        <p:nvSpPr>
          <p:cNvPr id="2" name="角丸四角形 1"/>
          <p:cNvSpPr/>
          <p:nvPr/>
        </p:nvSpPr>
        <p:spPr>
          <a:xfrm>
            <a:off x="280423" y="216383"/>
            <a:ext cx="4930137" cy="5409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600" dirty="0">
                <a:latin typeface="HG丸ｺﾞｼｯｸM-PRO" panose="020F0600000000000000" pitchFamily="50" charset="-128"/>
                <a:ea typeface="HG丸ｺﾞｼｯｸM-PRO" panose="020F0600000000000000" pitchFamily="50" charset="-128"/>
              </a:rPr>
              <a:t>配分ルールのイメージと条件</a:t>
            </a:r>
          </a:p>
        </p:txBody>
      </p:sp>
      <p:sp>
        <p:nvSpPr>
          <p:cNvPr id="5" name="上カーブ矢印 4"/>
          <p:cNvSpPr/>
          <p:nvPr/>
        </p:nvSpPr>
        <p:spPr>
          <a:xfrm rot="-5400000">
            <a:off x="5893796" y="2542486"/>
            <a:ext cx="1338779" cy="38727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6" name="角丸四角形 5"/>
          <p:cNvSpPr/>
          <p:nvPr/>
        </p:nvSpPr>
        <p:spPr>
          <a:xfrm>
            <a:off x="6873781" y="84966"/>
            <a:ext cx="4359673" cy="2581406"/>
          </a:xfrm>
          <a:prstGeom prst="roundRect">
            <a:avLst/>
          </a:prstGeom>
          <a:solidFill>
            <a:schemeClr val="accent6">
              <a:lumMod val="40000"/>
              <a:lumOff val="60000"/>
            </a:schemeClr>
          </a:solidFill>
          <a:ln w="19050">
            <a:solidFill>
              <a:schemeClr val="accent6">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nSpc>
                <a:spcPts val="2000"/>
              </a:lnSpc>
            </a:pPr>
            <a:r>
              <a:rPr lang="ja-JP" altLang="en-US" sz="1400" b="1" dirty="0">
                <a:solidFill>
                  <a:srgbClr val="FF0000"/>
                </a:solidFill>
                <a:latin typeface="HG丸ｺﾞｼｯｸM-PRO" panose="020F0600000000000000" pitchFamily="50" charset="-128"/>
                <a:ea typeface="HG丸ｺﾞｼｯｸM-PRO" panose="020F0600000000000000" pitchFamily="50" charset="-128"/>
              </a:rPr>
              <a:t>条件</a:t>
            </a:r>
            <a:r>
              <a:rPr lang="en-US" altLang="ja-JP" sz="1400" b="1" dirty="0">
                <a:solidFill>
                  <a:srgbClr val="FF0000"/>
                </a:solidFill>
                <a:latin typeface="HG丸ｺﾞｼｯｸM-PRO" panose="020F0600000000000000" pitchFamily="50" charset="-128"/>
                <a:ea typeface="HG丸ｺﾞｼｯｸM-PRO" panose="020F0600000000000000" pitchFamily="50" charset="-128"/>
              </a:rPr>
              <a:t>a</a:t>
            </a:r>
          </a:p>
          <a:p>
            <a:pPr>
              <a:lnSpc>
                <a:spcPts val="2000"/>
              </a:lnSpc>
            </a:pPr>
            <a:r>
              <a:rPr lang="en-US" altLang="ja-JP" sz="1200" b="1" dirty="0">
                <a:latin typeface="HG丸ｺﾞｼｯｸM-PRO" panose="020F0600000000000000" pitchFamily="50" charset="-128"/>
                <a:ea typeface="HG丸ｺﾞｼｯｸM-PRO" panose="020F0600000000000000" pitchFamily="50" charset="-128"/>
              </a:rPr>
              <a:t>Group1</a:t>
            </a:r>
            <a:r>
              <a:rPr lang="ja-JP" altLang="en-US" sz="1200" dirty="0">
                <a:latin typeface="HG丸ｺﾞｼｯｸM-PRO" panose="020F0600000000000000" pitchFamily="50" charset="-128"/>
                <a:ea typeface="HG丸ｺﾞｼｯｸM-PRO" panose="020F0600000000000000" pitchFamily="50" charset="-128"/>
              </a:rPr>
              <a:t>のうち１人以上は、賃金改善見込額が月額</a:t>
            </a:r>
            <a:r>
              <a:rPr lang="ja-JP" altLang="en-US" sz="1200" dirty="0" smtClean="0">
                <a:latin typeface="HG丸ｺﾞｼｯｸM-PRO" panose="020F0600000000000000" pitchFamily="50" charset="-128"/>
                <a:ea typeface="HG丸ｺﾞｼｯｸM-PRO" panose="020F0600000000000000" pitchFamily="50" charset="-128"/>
              </a:rPr>
              <a:t>平均</a:t>
            </a:r>
            <a:endParaRPr lang="en-US" altLang="ja-JP" sz="1200" dirty="0" smtClean="0">
              <a:latin typeface="HG丸ｺﾞｼｯｸM-PRO" panose="020F0600000000000000" pitchFamily="50" charset="-128"/>
              <a:ea typeface="HG丸ｺﾞｼｯｸM-PRO" panose="020F0600000000000000" pitchFamily="50" charset="-128"/>
            </a:endParaRPr>
          </a:p>
          <a:p>
            <a:pPr>
              <a:lnSpc>
                <a:spcPts val="2000"/>
              </a:lnSpc>
            </a:pPr>
            <a:r>
              <a:rPr lang="ja-JP" altLang="en-US" sz="1200" dirty="0" smtClean="0">
                <a:latin typeface="HG丸ｺﾞｼｯｸM-PRO" panose="020F0600000000000000" pitchFamily="50" charset="-128"/>
                <a:ea typeface="HG丸ｺﾞｼｯｸM-PRO" panose="020F0600000000000000" pitchFamily="50" charset="-128"/>
              </a:rPr>
              <a:t>８万円</a:t>
            </a:r>
            <a:r>
              <a:rPr lang="ja-JP" altLang="en-US" sz="1200" dirty="0">
                <a:latin typeface="HG丸ｺﾞｼｯｸM-PRO" panose="020F0600000000000000" pitchFamily="50" charset="-128"/>
                <a:ea typeface="HG丸ｺﾞｼｯｸM-PRO" panose="020F0600000000000000" pitchFamily="50" charset="-128"/>
              </a:rPr>
              <a:t>以上又は改善後年額</a:t>
            </a:r>
            <a:r>
              <a:rPr lang="en-US" altLang="ja-JP" sz="1200" dirty="0">
                <a:latin typeface="HG丸ｺﾞｼｯｸM-PRO" panose="020F0600000000000000" pitchFamily="50" charset="-128"/>
                <a:ea typeface="HG丸ｺﾞｼｯｸM-PRO" panose="020F0600000000000000" pitchFamily="50" charset="-128"/>
              </a:rPr>
              <a:t>440</a:t>
            </a:r>
            <a:r>
              <a:rPr lang="ja-JP" altLang="en-US" sz="1200" dirty="0">
                <a:latin typeface="HG丸ｺﾞｼｯｸM-PRO" panose="020F0600000000000000" pitchFamily="50" charset="-128"/>
                <a:ea typeface="HG丸ｺﾞｼｯｸM-PRO" panose="020F0600000000000000" pitchFamily="50" charset="-128"/>
              </a:rPr>
              <a:t>万円以上となること。</a:t>
            </a:r>
            <a:endParaRPr lang="en-US" altLang="ja-JP" sz="1200" dirty="0">
              <a:latin typeface="HG丸ｺﾞｼｯｸM-PRO" panose="020F0600000000000000" pitchFamily="50" charset="-128"/>
              <a:ea typeface="HG丸ｺﾞｼｯｸM-PRO" panose="020F0600000000000000" pitchFamily="50" charset="-128"/>
            </a:endParaRPr>
          </a:p>
          <a:p>
            <a:pPr>
              <a:lnSpc>
                <a:spcPts val="2000"/>
              </a:lnSpc>
            </a:pPr>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現に賃金が年額</a:t>
            </a:r>
            <a:r>
              <a:rPr lang="en-US" altLang="ja-JP" sz="1200" dirty="0">
                <a:latin typeface="HG丸ｺﾞｼｯｸM-PRO" panose="020F0600000000000000" pitchFamily="50" charset="-128"/>
                <a:ea typeface="HG丸ｺﾞｼｯｸM-PRO" panose="020F0600000000000000" pitchFamily="50" charset="-128"/>
              </a:rPr>
              <a:t>440</a:t>
            </a:r>
            <a:r>
              <a:rPr lang="ja-JP" altLang="en-US" sz="1200" dirty="0">
                <a:latin typeface="HG丸ｺﾞｼｯｸM-PRO" panose="020F0600000000000000" pitchFamily="50" charset="-128"/>
                <a:ea typeface="HG丸ｺﾞｼｯｸM-PRO" panose="020F0600000000000000" pitchFamily="50" charset="-128"/>
              </a:rPr>
              <a:t>万円以上の者がいる場合は</a:t>
            </a:r>
            <a:r>
              <a:rPr lang="ja-JP" altLang="en-US" sz="1200" dirty="0" smtClean="0">
                <a:latin typeface="HG丸ｺﾞｼｯｸM-PRO" panose="020F0600000000000000" pitchFamily="50" charset="-128"/>
                <a:ea typeface="HG丸ｺﾞｼｯｸM-PRO" panose="020F0600000000000000" pitchFamily="50" charset="-128"/>
              </a:rPr>
              <a:t>、</a:t>
            </a:r>
            <a:endParaRPr lang="en-US" altLang="ja-JP" sz="1200" dirty="0" smtClean="0">
              <a:latin typeface="HG丸ｺﾞｼｯｸM-PRO" panose="020F0600000000000000" pitchFamily="50" charset="-128"/>
              <a:ea typeface="HG丸ｺﾞｼｯｸM-PRO" panose="020F0600000000000000" pitchFamily="50" charset="-128"/>
            </a:endParaRPr>
          </a:p>
          <a:p>
            <a:pPr>
              <a:lnSpc>
                <a:spcPts val="2000"/>
              </a:lnSpc>
            </a:pPr>
            <a:r>
              <a:rPr lang="ja-JP" altLang="en-US" sz="1200" dirty="0">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当該</a:t>
            </a:r>
            <a:r>
              <a:rPr lang="ja-JP" altLang="en-US" sz="1200" dirty="0">
                <a:latin typeface="HG丸ｺﾞｼｯｸM-PRO" panose="020F0600000000000000" pitchFamily="50" charset="-128"/>
                <a:ea typeface="HG丸ｺﾞｼｯｸM-PRO" panose="020F0600000000000000" pitchFamily="50" charset="-128"/>
              </a:rPr>
              <a:t>要件は</a:t>
            </a:r>
            <a:r>
              <a:rPr lang="ja-JP" altLang="en-US" sz="1200" dirty="0" smtClean="0">
                <a:latin typeface="HG丸ｺﾞｼｯｸM-PRO" panose="020F0600000000000000" pitchFamily="50" charset="-128"/>
                <a:ea typeface="HG丸ｺﾞｼｯｸM-PRO" panose="020F0600000000000000" pitchFamily="50" charset="-128"/>
              </a:rPr>
              <a:t>満たして</a:t>
            </a:r>
            <a:r>
              <a:rPr lang="ja-JP" altLang="en-US" sz="1200" dirty="0">
                <a:latin typeface="HG丸ｺﾞｼｯｸM-PRO" panose="020F0600000000000000" pitchFamily="50" charset="-128"/>
                <a:ea typeface="HG丸ｺﾞｼｯｸM-PRO" panose="020F0600000000000000" pitchFamily="50" charset="-128"/>
              </a:rPr>
              <a:t>いるものとします（新たに要件</a:t>
            </a:r>
            <a:r>
              <a:rPr lang="ja-JP" altLang="en-US" sz="1200" dirty="0" smtClean="0">
                <a:latin typeface="HG丸ｺﾞｼｯｸM-PRO" panose="020F0600000000000000" pitchFamily="50" charset="-128"/>
                <a:ea typeface="HG丸ｺﾞｼｯｸM-PRO" panose="020F0600000000000000" pitchFamily="50" charset="-128"/>
              </a:rPr>
              <a:t>を</a:t>
            </a:r>
            <a:endParaRPr lang="en-US" altLang="ja-JP" sz="1200" dirty="0" smtClean="0">
              <a:latin typeface="HG丸ｺﾞｼｯｸM-PRO" panose="020F0600000000000000" pitchFamily="50" charset="-128"/>
              <a:ea typeface="HG丸ｺﾞｼｯｸM-PRO" panose="020F0600000000000000" pitchFamily="50" charset="-128"/>
            </a:endParaRPr>
          </a:p>
          <a:p>
            <a:pPr>
              <a:lnSpc>
                <a:spcPts val="2000"/>
              </a:lnSpc>
            </a:pPr>
            <a:r>
              <a:rPr lang="ja-JP" altLang="en-US" sz="1200" dirty="0">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満たす</a:t>
            </a:r>
            <a:r>
              <a:rPr lang="ja-JP" altLang="en-US" sz="1200" dirty="0">
                <a:latin typeface="HG丸ｺﾞｼｯｸM-PRO" panose="020F0600000000000000" pitchFamily="50" charset="-128"/>
                <a:ea typeface="HG丸ｺﾞｼｯｸM-PRO" panose="020F0600000000000000" pitchFamily="50" charset="-128"/>
              </a:rPr>
              <a:t>者を設定しなくて</a:t>
            </a:r>
            <a:r>
              <a:rPr lang="ja-JP" altLang="en-US" sz="1200" dirty="0" smtClean="0">
                <a:latin typeface="HG丸ｺﾞｼｯｸM-PRO" panose="020F0600000000000000" pitchFamily="50" charset="-128"/>
                <a:ea typeface="HG丸ｺﾞｼｯｸM-PRO" panose="020F0600000000000000" pitchFamily="50" charset="-128"/>
              </a:rPr>
              <a:t>もよい</a:t>
            </a:r>
            <a:r>
              <a:rPr lang="ja-JP" altLang="en-US" sz="1200" dirty="0">
                <a:latin typeface="HG丸ｺﾞｼｯｸM-PRO" panose="020F0600000000000000" pitchFamily="50" charset="-128"/>
                <a:ea typeface="HG丸ｺﾞｼｯｸM-PRO" panose="020F0600000000000000" pitchFamily="50" charset="-128"/>
              </a:rPr>
              <a:t>）</a:t>
            </a:r>
            <a:r>
              <a:rPr lang="ja-JP" altLang="en-US" sz="1200" dirty="0" smtClean="0">
                <a:latin typeface="HG丸ｺﾞｼｯｸM-PRO" panose="020F0600000000000000" pitchFamily="50" charset="-128"/>
                <a:ea typeface="HG丸ｺﾞｼｯｸM-PRO" panose="020F0600000000000000" pitchFamily="50" charset="-128"/>
              </a:rPr>
              <a:t>。</a:t>
            </a:r>
            <a:endParaRPr lang="en-US" altLang="ja-JP" sz="1200" dirty="0" smtClean="0">
              <a:latin typeface="HG丸ｺﾞｼｯｸM-PRO" panose="020F0600000000000000" pitchFamily="50" charset="-128"/>
              <a:ea typeface="HG丸ｺﾞｼｯｸM-PRO" panose="020F0600000000000000" pitchFamily="50" charset="-128"/>
            </a:endParaRPr>
          </a:p>
          <a:p>
            <a:pPr>
              <a:lnSpc>
                <a:spcPts val="2000"/>
              </a:lnSpc>
            </a:pPr>
            <a:r>
              <a:rPr lang="en-US" altLang="ja-JP" sz="1200" b="1"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200" b="1" dirty="0" smtClean="0">
                <a:solidFill>
                  <a:srgbClr val="FF0000"/>
                </a:solidFill>
                <a:latin typeface="HG丸ｺﾞｼｯｸM-PRO" panose="020F0600000000000000" pitchFamily="50" charset="-128"/>
                <a:ea typeface="HG丸ｺﾞｼｯｸM-PRO" panose="020F0600000000000000" pitchFamily="50" charset="-128"/>
              </a:rPr>
              <a:t> ただし、</a:t>
            </a:r>
            <a:r>
              <a:rPr lang="en-US" altLang="ja-JP" sz="1200" b="1" dirty="0" smtClean="0">
                <a:solidFill>
                  <a:srgbClr val="FF0000"/>
                </a:solidFill>
                <a:latin typeface="HG丸ｺﾞｼｯｸM-PRO" panose="020F0600000000000000" pitchFamily="50" charset="-128"/>
                <a:ea typeface="HG丸ｺﾞｼｯｸM-PRO" panose="020F0600000000000000" pitchFamily="50" charset="-128"/>
              </a:rPr>
              <a:t>Group</a:t>
            </a:r>
            <a:r>
              <a:rPr lang="ja-JP" altLang="en-US" sz="1200" b="1" dirty="0" smtClean="0">
                <a:solidFill>
                  <a:srgbClr val="FF0000"/>
                </a:solidFill>
                <a:latin typeface="HG丸ｺﾞｼｯｸM-PRO" panose="020F0600000000000000" pitchFamily="50" charset="-128"/>
                <a:ea typeface="HG丸ｺﾞｼｯｸM-PRO" panose="020F0600000000000000" pitchFamily="50" charset="-128"/>
              </a:rPr>
              <a:t>１の改善額</a:t>
            </a:r>
            <a:r>
              <a:rPr lang="en-US" altLang="ja-JP" sz="1200" b="1" dirty="0" smtClean="0">
                <a:solidFill>
                  <a:srgbClr val="FF0000"/>
                </a:solidFill>
                <a:latin typeface="HG丸ｺﾞｼｯｸM-PRO" panose="020F0600000000000000" pitchFamily="50" charset="-128"/>
                <a:ea typeface="HG丸ｺﾞｼｯｸM-PRO" panose="020F0600000000000000" pitchFamily="50" charset="-128"/>
              </a:rPr>
              <a:t>0</a:t>
            </a:r>
            <a:r>
              <a:rPr lang="ja-JP" altLang="en-US" sz="1200" b="1" dirty="0" smtClean="0">
                <a:solidFill>
                  <a:srgbClr val="FF0000"/>
                </a:solidFill>
                <a:latin typeface="HG丸ｺﾞｼｯｸM-PRO" panose="020F0600000000000000" pitchFamily="50" charset="-128"/>
                <a:ea typeface="HG丸ｺﾞｼｯｸM-PRO" panose="020F0600000000000000" pitchFamily="50" charset="-128"/>
              </a:rPr>
              <a:t>円では</a:t>
            </a:r>
            <a:r>
              <a:rPr lang="en-US" altLang="ja-JP" sz="1200" b="1" dirty="0" smtClean="0">
                <a:solidFill>
                  <a:srgbClr val="FF0000"/>
                </a:solidFill>
                <a:latin typeface="HG丸ｺﾞｼｯｸM-PRO" panose="020F0600000000000000" pitchFamily="50" charset="-128"/>
                <a:ea typeface="HG丸ｺﾞｼｯｸM-PRO" panose="020F0600000000000000" pitchFamily="50" charset="-128"/>
              </a:rPr>
              <a:t>Group</a:t>
            </a:r>
            <a:r>
              <a:rPr lang="ja-JP" altLang="en-US" sz="1200" b="1" dirty="0" smtClean="0">
                <a:solidFill>
                  <a:srgbClr val="FF0000"/>
                </a:solidFill>
                <a:latin typeface="HG丸ｺﾞｼｯｸM-PRO" panose="020F0600000000000000" pitchFamily="50" charset="-128"/>
                <a:ea typeface="HG丸ｺﾞｼｯｸM-PRO" panose="020F0600000000000000" pitchFamily="50" charset="-128"/>
              </a:rPr>
              <a:t>２、３への</a:t>
            </a:r>
            <a:endParaRPr lang="en-US" altLang="ja-JP" sz="1200" b="1" dirty="0" smtClean="0">
              <a:solidFill>
                <a:srgbClr val="FF0000"/>
              </a:solidFill>
              <a:latin typeface="HG丸ｺﾞｼｯｸM-PRO" panose="020F0600000000000000" pitchFamily="50" charset="-128"/>
              <a:ea typeface="HG丸ｺﾞｼｯｸM-PRO" panose="020F0600000000000000" pitchFamily="50" charset="-128"/>
            </a:endParaRPr>
          </a:p>
          <a:p>
            <a:pPr>
              <a:lnSpc>
                <a:spcPts val="2000"/>
              </a:lnSpc>
            </a:pPr>
            <a:r>
              <a:rPr lang="ja-JP" altLang="en-US" sz="12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200" b="1" dirty="0" smtClean="0">
                <a:solidFill>
                  <a:srgbClr val="FF0000"/>
                </a:solidFill>
                <a:latin typeface="HG丸ｺﾞｼｯｸM-PRO" panose="020F0600000000000000" pitchFamily="50" charset="-128"/>
                <a:ea typeface="HG丸ｺﾞｼｯｸM-PRO" panose="020F0600000000000000" pitchFamily="50" charset="-128"/>
              </a:rPr>
              <a:t>配分はできません。</a:t>
            </a:r>
            <a:endParaRPr lang="en-US" altLang="ja-JP" sz="1200" b="1" dirty="0">
              <a:solidFill>
                <a:srgbClr val="FF0000"/>
              </a:solidFill>
              <a:latin typeface="HG丸ｺﾞｼｯｸM-PRO" panose="020F0600000000000000" pitchFamily="50" charset="-128"/>
              <a:ea typeface="HG丸ｺﾞｼｯｸM-PRO" panose="020F0600000000000000" pitchFamily="50" charset="-128"/>
            </a:endParaRPr>
          </a:p>
          <a:p>
            <a:pPr>
              <a:lnSpc>
                <a:spcPts val="2000"/>
              </a:lnSpc>
            </a:pPr>
            <a:r>
              <a:rPr lang="ja-JP" altLang="en-US" sz="1200" b="1" dirty="0" smtClean="0">
                <a:solidFill>
                  <a:schemeClr val="accent5">
                    <a:lumMod val="75000"/>
                  </a:schemeClr>
                </a:solidFill>
                <a:latin typeface="HG丸ｺﾞｼｯｸM-PRO" panose="020F0600000000000000" pitchFamily="50" charset="-128"/>
                <a:ea typeface="HG丸ｺﾞｼｯｸM-PRO" panose="020F0600000000000000" pitchFamily="50" charset="-128"/>
              </a:rPr>
              <a:t>◆</a:t>
            </a:r>
            <a:r>
              <a:rPr lang="en-US" altLang="ja-JP" sz="1200" b="1" dirty="0" smtClean="0">
                <a:solidFill>
                  <a:schemeClr val="accent5">
                    <a:lumMod val="75000"/>
                  </a:schemeClr>
                </a:solidFill>
                <a:latin typeface="HG丸ｺﾞｼｯｸM-PRO" panose="020F0600000000000000" pitchFamily="50" charset="-128"/>
                <a:ea typeface="HG丸ｺﾞｼｯｸM-PRO" panose="020F0600000000000000" pitchFamily="50" charset="-128"/>
              </a:rPr>
              <a:t> </a:t>
            </a:r>
            <a:r>
              <a:rPr lang="ja-JP" altLang="en-US" sz="1200" b="1" dirty="0" smtClean="0">
                <a:solidFill>
                  <a:schemeClr val="accent5">
                    <a:lumMod val="75000"/>
                  </a:schemeClr>
                </a:solidFill>
                <a:latin typeface="HG丸ｺﾞｼｯｸM-PRO" panose="020F0600000000000000" pitchFamily="50" charset="-128"/>
                <a:ea typeface="HG丸ｺﾞｼｯｸM-PRO" panose="020F0600000000000000" pitchFamily="50" charset="-128"/>
              </a:rPr>
              <a:t>例外的</a:t>
            </a:r>
            <a:r>
              <a:rPr lang="ja-JP" altLang="en-US" sz="1200" b="1" dirty="0">
                <a:solidFill>
                  <a:schemeClr val="accent5">
                    <a:lumMod val="75000"/>
                  </a:schemeClr>
                </a:solidFill>
                <a:latin typeface="HG丸ｺﾞｼｯｸM-PRO" panose="020F0600000000000000" pitchFamily="50" charset="-128"/>
                <a:ea typeface="HG丸ｺﾞｼｯｸM-PRO" panose="020F0600000000000000" pitchFamily="50" charset="-128"/>
              </a:rPr>
              <a:t>に当該賃金改善が困難な場合には、合理的</a:t>
            </a:r>
            <a:r>
              <a:rPr lang="ja-JP" altLang="en-US" sz="1200" b="1" dirty="0" smtClean="0">
                <a:solidFill>
                  <a:schemeClr val="accent5">
                    <a:lumMod val="75000"/>
                  </a:schemeClr>
                </a:solidFill>
                <a:latin typeface="HG丸ｺﾞｼｯｸM-PRO" panose="020F0600000000000000" pitchFamily="50" charset="-128"/>
                <a:ea typeface="HG丸ｺﾞｼｯｸM-PRO" panose="020F0600000000000000" pitchFamily="50" charset="-128"/>
              </a:rPr>
              <a:t>な</a:t>
            </a:r>
            <a:endParaRPr lang="en-US" altLang="ja-JP" sz="1200" b="1" dirty="0" smtClean="0">
              <a:solidFill>
                <a:schemeClr val="accent5">
                  <a:lumMod val="75000"/>
                </a:schemeClr>
              </a:solidFill>
              <a:latin typeface="HG丸ｺﾞｼｯｸM-PRO" panose="020F0600000000000000" pitchFamily="50" charset="-128"/>
              <a:ea typeface="HG丸ｺﾞｼｯｸM-PRO" panose="020F0600000000000000" pitchFamily="50" charset="-128"/>
            </a:endParaRPr>
          </a:p>
          <a:p>
            <a:pPr>
              <a:lnSpc>
                <a:spcPts val="2000"/>
              </a:lnSpc>
            </a:pPr>
            <a:r>
              <a:rPr lang="ja-JP" altLang="en-US" sz="1200" b="1" dirty="0">
                <a:solidFill>
                  <a:schemeClr val="accent5">
                    <a:lumMod val="75000"/>
                  </a:schemeClr>
                </a:solidFill>
                <a:latin typeface="HG丸ｺﾞｼｯｸM-PRO" panose="020F0600000000000000" pitchFamily="50" charset="-128"/>
                <a:ea typeface="HG丸ｺﾞｼｯｸM-PRO" panose="020F0600000000000000" pitchFamily="50" charset="-128"/>
              </a:rPr>
              <a:t>　</a:t>
            </a:r>
            <a:r>
              <a:rPr lang="ja-JP" altLang="en-US" sz="1200" b="1" dirty="0" smtClean="0">
                <a:solidFill>
                  <a:schemeClr val="accent5">
                    <a:lumMod val="75000"/>
                  </a:schemeClr>
                </a:solidFill>
                <a:latin typeface="HG丸ｺﾞｼｯｸM-PRO" panose="020F0600000000000000" pitchFamily="50" charset="-128"/>
                <a:ea typeface="HG丸ｺﾞｼｯｸM-PRO" panose="020F0600000000000000" pitchFamily="50" charset="-128"/>
              </a:rPr>
              <a:t>説明の</a:t>
            </a:r>
            <a:r>
              <a:rPr lang="ja-JP" altLang="en-US" sz="1200" b="1" dirty="0">
                <a:solidFill>
                  <a:schemeClr val="accent5">
                    <a:lumMod val="75000"/>
                  </a:schemeClr>
                </a:solidFill>
                <a:latin typeface="HG丸ｺﾞｼｯｸM-PRO" panose="020F0600000000000000" pitchFamily="50" charset="-128"/>
                <a:ea typeface="HG丸ｺﾞｼｯｸM-PRO" panose="020F0600000000000000" pitchFamily="50" charset="-128"/>
              </a:rPr>
              <a:t>上猶予できます。（厚労省通知 </a:t>
            </a:r>
            <a:r>
              <a:rPr lang="en-US" altLang="ja-JP" sz="1200" b="1" dirty="0" smtClean="0">
                <a:solidFill>
                  <a:schemeClr val="accent5">
                    <a:lumMod val="75000"/>
                  </a:schemeClr>
                </a:solidFill>
                <a:latin typeface="HG丸ｺﾞｼｯｸM-PRO" panose="020F0600000000000000" pitchFamily="50" charset="-128"/>
                <a:ea typeface="HG丸ｺﾞｼｯｸM-PRO" panose="020F0600000000000000" pitchFamily="50" charset="-128"/>
              </a:rPr>
              <a:t>P.4</a:t>
            </a:r>
            <a:r>
              <a:rPr lang="ja-JP" altLang="en-US" sz="1200" b="1" dirty="0">
                <a:solidFill>
                  <a:schemeClr val="accent5">
                    <a:lumMod val="75000"/>
                  </a:schemeClr>
                </a:solidFill>
                <a:latin typeface="HG丸ｺﾞｼｯｸM-PRO" panose="020F0600000000000000" pitchFamily="50" charset="-128"/>
                <a:ea typeface="HG丸ｺﾞｼｯｸM-PRO" panose="020F0600000000000000" pitchFamily="50" charset="-128"/>
              </a:rPr>
              <a:t>を参照）</a:t>
            </a:r>
            <a:endParaRPr lang="en-US" altLang="ja-JP" sz="1200" b="1" dirty="0">
              <a:solidFill>
                <a:schemeClr val="accent5">
                  <a:lumMod val="75000"/>
                </a:schemeClr>
              </a:solidFill>
              <a:latin typeface="HG丸ｺﾞｼｯｸM-PRO" panose="020F0600000000000000" pitchFamily="50" charset="-128"/>
              <a:ea typeface="HG丸ｺﾞｼｯｸM-PRO" panose="020F0600000000000000" pitchFamily="50" charset="-128"/>
            </a:endParaRPr>
          </a:p>
        </p:txBody>
      </p:sp>
      <p:sp>
        <p:nvSpPr>
          <p:cNvPr id="7" name="上カーブ矢印 6"/>
          <p:cNvSpPr/>
          <p:nvPr/>
        </p:nvSpPr>
        <p:spPr>
          <a:xfrm rot="-5400000">
            <a:off x="5881019" y="4338575"/>
            <a:ext cx="1338779" cy="38727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4" name="角丸四角形 13"/>
          <p:cNvSpPr/>
          <p:nvPr/>
        </p:nvSpPr>
        <p:spPr>
          <a:xfrm>
            <a:off x="6932847" y="2712646"/>
            <a:ext cx="5148000" cy="864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nSpc>
                <a:spcPts val="2000"/>
              </a:lnSpc>
            </a:pPr>
            <a:r>
              <a:rPr lang="ja-JP" altLang="en-US" sz="1400" b="1" dirty="0">
                <a:solidFill>
                  <a:srgbClr val="FF0000"/>
                </a:solidFill>
                <a:latin typeface="HG丸ｺﾞｼｯｸM-PRO" panose="020F0600000000000000" pitchFamily="50" charset="-128"/>
                <a:ea typeface="HG丸ｺﾞｼｯｸM-PRO" panose="020F0600000000000000" pitchFamily="50" charset="-128"/>
              </a:rPr>
              <a:t>条件</a:t>
            </a:r>
            <a:r>
              <a:rPr lang="en-US" altLang="ja-JP" sz="1400" b="1" dirty="0">
                <a:solidFill>
                  <a:srgbClr val="FF0000"/>
                </a:solidFill>
                <a:latin typeface="HG丸ｺﾞｼｯｸM-PRO" panose="020F0600000000000000" pitchFamily="50" charset="-128"/>
                <a:ea typeface="HG丸ｺﾞｼｯｸM-PRO" panose="020F0600000000000000" pitchFamily="50" charset="-128"/>
              </a:rPr>
              <a:t>b</a:t>
            </a:r>
          </a:p>
          <a:p>
            <a:pPr>
              <a:lnSpc>
                <a:spcPts val="2000"/>
              </a:lnSpc>
            </a:pPr>
            <a:r>
              <a:rPr lang="en-US" altLang="ja-JP" sz="1200" b="1" dirty="0">
                <a:solidFill>
                  <a:schemeClr val="tx1"/>
                </a:solidFill>
                <a:latin typeface="HG丸ｺﾞｼｯｸM-PRO" panose="020F0600000000000000" pitchFamily="50" charset="-128"/>
                <a:ea typeface="HG丸ｺﾞｼｯｸM-PRO" panose="020F0600000000000000" pitchFamily="50" charset="-128"/>
              </a:rPr>
              <a:t>Group1</a:t>
            </a:r>
            <a:r>
              <a:rPr lang="ja-JP" altLang="en-US" sz="1200" dirty="0">
                <a:solidFill>
                  <a:schemeClr val="tx1"/>
                </a:solidFill>
                <a:latin typeface="HG丸ｺﾞｼｯｸM-PRO" panose="020F0600000000000000" pitchFamily="50" charset="-128"/>
                <a:ea typeface="HG丸ｺﾞｼｯｸM-PRO" panose="020F0600000000000000" pitchFamily="50" charset="-128"/>
              </a:rPr>
              <a:t>の賃金改善見込額の平均が、</a:t>
            </a:r>
            <a:r>
              <a:rPr lang="en-US" altLang="ja-JP" sz="1200" b="1" dirty="0">
                <a:solidFill>
                  <a:schemeClr val="tx1"/>
                </a:solidFill>
                <a:latin typeface="HG丸ｺﾞｼｯｸM-PRO" panose="020F0600000000000000" pitchFamily="50" charset="-128"/>
                <a:ea typeface="HG丸ｺﾞｼｯｸM-PRO" panose="020F0600000000000000" pitchFamily="50" charset="-128"/>
              </a:rPr>
              <a:t>Group2</a:t>
            </a:r>
            <a:r>
              <a:rPr lang="ja-JP" altLang="en-US" sz="1200" dirty="0">
                <a:solidFill>
                  <a:schemeClr val="tx1"/>
                </a:solidFill>
                <a:latin typeface="HG丸ｺﾞｼｯｸM-PRO" panose="020F0600000000000000" pitchFamily="50" charset="-128"/>
                <a:ea typeface="HG丸ｺﾞｼｯｸM-PRO" panose="020F0600000000000000" pitchFamily="50" charset="-128"/>
              </a:rPr>
              <a:t>の賃金改善見込額の平均の</a:t>
            </a:r>
            <a:r>
              <a:rPr lang="ja-JP" altLang="en-US" sz="1200" b="1" dirty="0">
                <a:solidFill>
                  <a:schemeClr val="tx1"/>
                </a:solidFill>
                <a:latin typeface="HG丸ｺﾞｼｯｸM-PRO" panose="020F0600000000000000" pitchFamily="50" charset="-128"/>
                <a:ea typeface="HG丸ｺﾞｼｯｸM-PRO" panose="020F0600000000000000" pitchFamily="50" charset="-128"/>
              </a:rPr>
              <a:t>２倍以上</a:t>
            </a:r>
            <a:r>
              <a:rPr lang="ja-JP" altLang="en-US" sz="1200" dirty="0">
                <a:solidFill>
                  <a:schemeClr val="tx1"/>
                </a:solidFill>
                <a:latin typeface="HG丸ｺﾞｼｯｸM-PRO" panose="020F0600000000000000" pitchFamily="50" charset="-128"/>
                <a:ea typeface="HG丸ｺﾞｼｯｸM-PRO" panose="020F0600000000000000" pitchFamily="50" charset="-128"/>
              </a:rPr>
              <a:t>であること。</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6" name="角丸四角形 15"/>
          <p:cNvSpPr/>
          <p:nvPr/>
        </p:nvSpPr>
        <p:spPr>
          <a:xfrm>
            <a:off x="6932847" y="3669194"/>
            <a:ext cx="5173758" cy="1836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nSpc>
                <a:spcPts val="2000"/>
              </a:lnSpc>
            </a:pPr>
            <a:r>
              <a:rPr lang="ja-JP" altLang="en-US" sz="1400" b="1" dirty="0">
                <a:solidFill>
                  <a:srgbClr val="FF0000"/>
                </a:solidFill>
                <a:latin typeface="HG丸ｺﾞｼｯｸM-PRO" panose="020F0600000000000000" pitchFamily="50" charset="-128"/>
                <a:ea typeface="HG丸ｺﾞｼｯｸM-PRO" panose="020F0600000000000000" pitchFamily="50" charset="-128"/>
              </a:rPr>
              <a:t>条件ｃ</a:t>
            </a:r>
            <a:endParaRPr lang="en-US" altLang="ja-JP" sz="1400" b="1" dirty="0">
              <a:solidFill>
                <a:srgbClr val="FF0000"/>
              </a:solidFill>
              <a:latin typeface="HG丸ｺﾞｼｯｸM-PRO" panose="020F0600000000000000" pitchFamily="50" charset="-128"/>
              <a:ea typeface="HG丸ｺﾞｼｯｸM-PRO" panose="020F0600000000000000" pitchFamily="50" charset="-128"/>
            </a:endParaRPr>
          </a:p>
          <a:p>
            <a:pPr>
              <a:lnSpc>
                <a:spcPts val="2000"/>
              </a:lnSpc>
            </a:pPr>
            <a:r>
              <a:rPr lang="en-US" altLang="ja-JP" sz="1200" b="1" dirty="0">
                <a:solidFill>
                  <a:schemeClr val="tx1"/>
                </a:solidFill>
                <a:latin typeface="HG丸ｺﾞｼｯｸM-PRO" panose="020F0600000000000000" pitchFamily="50" charset="-128"/>
                <a:ea typeface="HG丸ｺﾞｼｯｸM-PRO" panose="020F0600000000000000" pitchFamily="50" charset="-128"/>
              </a:rPr>
              <a:t>Group2</a:t>
            </a:r>
            <a:r>
              <a:rPr lang="ja-JP" altLang="en-US" sz="1200" dirty="0">
                <a:solidFill>
                  <a:schemeClr val="tx1"/>
                </a:solidFill>
                <a:latin typeface="HG丸ｺﾞｼｯｸM-PRO" panose="020F0600000000000000" pitchFamily="50" charset="-128"/>
                <a:ea typeface="HG丸ｺﾞｼｯｸM-PRO" panose="020F0600000000000000" pitchFamily="50" charset="-128"/>
              </a:rPr>
              <a:t>の賃金改善見込額の平均が、</a:t>
            </a:r>
            <a:r>
              <a:rPr lang="en-US" altLang="ja-JP" sz="1200" b="1" dirty="0">
                <a:solidFill>
                  <a:schemeClr val="tx1"/>
                </a:solidFill>
                <a:latin typeface="HG丸ｺﾞｼｯｸM-PRO" panose="020F0600000000000000" pitchFamily="50" charset="-128"/>
                <a:ea typeface="HG丸ｺﾞｼｯｸM-PRO" panose="020F0600000000000000" pitchFamily="50" charset="-128"/>
              </a:rPr>
              <a:t>Group3</a:t>
            </a:r>
            <a:r>
              <a:rPr lang="ja-JP" altLang="en-US" sz="1200" dirty="0">
                <a:solidFill>
                  <a:schemeClr val="tx1"/>
                </a:solidFill>
                <a:latin typeface="HG丸ｺﾞｼｯｸM-PRO" panose="020F0600000000000000" pitchFamily="50" charset="-128"/>
                <a:ea typeface="HG丸ｺﾞｼｯｸM-PRO" panose="020F0600000000000000" pitchFamily="50" charset="-128"/>
              </a:rPr>
              <a:t>の賃金改善見込額の平均の</a:t>
            </a:r>
            <a:r>
              <a:rPr lang="ja-JP" altLang="en-US" sz="1200" b="1" dirty="0">
                <a:solidFill>
                  <a:schemeClr val="tx1"/>
                </a:solidFill>
                <a:latin typeface="HG丸ｺﾞｼｯｸM-PRO" panose="020F0600000000000000" pitchFamily="50" charset="-128"/>
                <a:ea typeface="HG丸ｺﾞｼｯｸM-PRO" panose="020F0600000000000000" pitchFamily="50" charset="-128"/>
              </a:rPr>
              <a:t>２倍以上</a:t>
            </a:r>
            <a:r>
              <a:rPr lang="ja-JP" altLang="en-US" sz="1200" dirty="0">
                <a:solidFill>
                  <a:schemeClr val="tx1"/>
                </a:solidFill>
                <a:latin typeface="HG丸ｺﾞｼｯｸM-PRO" panose="020F0600000000000000" pitchFamily="50" charset="-128"/>
                <a:ea typeface="HG丸ｺﾞｼｯｸM-PRO" panose="020F0600000000000000" pitchFamily="50" charset="-128"/>
              </a:rPr>
              <a:t>であること。</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a:lnSpc>
                <a:spcPts val="2000"/>
              </a:lnSpc>
            </a:pPr>
            <a:r>
              <a:rPr lang="en-US" altLang="ja-JP" sz="1200" dirty="0">
                <a:solidFill>
                  <a:schemeClr val="tx1"/>
                </a:solidFill>
                <a:latin typeface="HG丸ｺﾞｼｯｸM-PRO" panose="020F0600000000000000" pitchFamily="50" charset="-128"/>
                <a:ea typeface="HG丸ｺﾞｼｯｸM-PRO" panose="020F0600000000000000" pitchFamily="50" charset="-128"/>
              </a:rPr>
              <a:t>※ </a:t>
            </a:r>
            <a:r>
              <a:rPr lang="en-US" altLang="ja-JP" sz="1200" b="1" dirty="0">
                <a:solidFill>
                  <a:schemeClr val="tx1"/>
                </a:solidFill>
                <a:latin typeface="HG丸ｺﾞｼｯｸM-PRO" panose="020F0600000000000000" pitchFamily="50" charset="-128"/>
                <a:ea typeface="HG丸ｺﾞｼｯｸM-PRO" panose="020F0600000000000000" pitchFamily="50" charset="-128"/>
              </a:rPr>
              <a:t> Group3</a:t>
            </a:r>
            <a:r>
              <a:rPr lang="ja-JP" altLang="en-US" sz="1200" dirty="0" err="1" smtClean="0">
                <a:solidFill>
                  <a:schemeClr val="tx1"/>
                </a:solidFill>
                <a:latin typeface="HG丸ｺﾞｼｯｸM-PRO" panose="020F0600000000000000" pitchFamily="50" charset="-128"/>
                <a:ea typeface="HG丸ｺﾞｼｯｸM-PRO" panose="020F0600000000000000" pitchFamily="50" charset="-128"/>
              </a:rPr>
              <a:t>の改</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善後平均賃</a:t>
            </a:r>
            <a:r>
              <a:rPr lang="ja-JP" altLang="en-US" sz="1200" dirty="0">
                <a:solidFill>
                  <a:schemeClr val="tx1"/>
                </a:solidFill>
                <a:latin typeface="HG丸ｺﾞｼｯｸM-PRO" panose="020F0600000000000000" pitchFamily="50" charset="-128"/>
                <a:ea typeface="HG丸ｺﾞｼｯｸM-PRO" panose="020F0600000000000000" pitchFamily="50" charset="-128"/>
              </a:rPr>
              <a:t>金額が</a:t>
            </a:r>
            <a:r>
              <a:rPr lang="en-US" altLang="ja-JP" sz="1200" b="1" dirty="0">
                <a:solidFill>
                  <a:schemeClr val="tx1"/>
                </a:solidFill>
                <a:latin typeface="HG丸ｺﾞｼｯｸM-PRO" panose="020F0600000000000000" pitchFamily="50" charset="-128"/>
                <a:ea typeface="HG丸ｺﾞｼｯｸM-PRO" panose="020F0600000000000000" pitchFamily="50" charset="-128"/>
              </a:rPr>
              <a:t>Group2</a:t>
            </a:r>
            <a:r>
              <a:rPr lang="ja-JP" altLang="en-US" sz="1200" dirty="0" err="1" smtClean="0">
                <a:solidFill>
                  <a:schemeClr val="tx1"/>
                </a:solidFill>
                <a:latin typeface="HG丸ｺﾞｼｯｸM-PRO" panose="020F0600000000000000" pitchFamily="50" charset="-128"/>
                <a:ea typeface="HG丸ｺﾞｼｯｸM-PRO" panose="020F0600000000000000" pitchFamily="50" charset="-128"/>
              </a:rPr>
              <a:t>の改</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善後平均賃</a:t>
            </a:r>
            <a:r>
              <a:rPr lang="ja-JP" altLang="en-US" sz="1200" dirty="0">
                <a:solidFill>
                  <a:schemeClr val="tx1"/>
                </a:solidFill>
                <a:latin typeface="HG丸ｺﾞｼｯｸM-PRO" panose="020F0600000000000000" pitchFamily="50" charset="-128"/>
                <a:ea typeface="HG丸ｺﾞｼｯｸM-PRO" panose="020F0600000000000000" pitchFamily="50" charset="-128"/>
              </a:rPr>
              <a:t>金額を</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上　</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2000"/>
              </a:lnSpc>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回らない</a:t>
            </a:r>
            <a:r>
              <a:rPr lang="ja-JP" altLang="en-US" sz="1200" dirty="0">
                <a:solidFill>
                  <a:schemeClr val="tx1"/>
                </a:solidFill>
                <a:latin typeface="HG丸ｺﾞｼｯｸM-PRO" panose="020F0600000000000000" pitchFamily="50" charset="-128"/>
                <a:ea typeface="HG丸ｺﾞｼｯｸM-PRO" panose="020F0600000000000000" pitchFamily="50" charset="-128"/>
              </a:rPr>
              <a:t>場合は、当該要件は満たしているものとします。</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a:lnSpc>
                <a:spcPts val="2000"/>
              </a:lnSpc>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b="1" dirty="0">
                <a:solidFill>
                  <a:srgbClr val="FF0000"/>
                </a:solidFill>
                <a:latin typeface="HG丸ｺﾞｼｯｸM-PRO" panose="020F0600000000000000" pitchFamily="50" charset="-128"/>
                <a:ea typeface="HG丸ｺﾞｼｯｸM-PRO" panose="020F0600000000000000" pitchFamily="50" charset="-128"/>
              </a:rPr>
              <a:t>ただし、両方の</a:t>
            </a:r>
            <a:r>
              <a:rPr lang="en-US" altLang="ja-JP" sz="1200" b="1" dirty="0">
                <a:solidFill>
                  <a:srgbClr val="FF0000"/>
                </a:solidFill>
                <a:latin typeface="HG丸ｺﾞｼｯｸM-PRO" panose="020F0600000000000000" pitchFamily="50" charset="-128"/>
                <a:ea typeface="HG丸ｺﾞｼｯｸM-PRO" panose="020F0600000000000000" pitchFamily="50" charset="-128"/>
              </a:rPr>
              <a:t>Group</a:t>
            </a:r>
            <a:r>
              <a:rPr lang="ja-JP" altLang="en-US" sz="1200" b="1" dirty="0">
                <a:solidFill>
                  <a:srgbClr val="FF0000"/>
                </a:solidFill>
                <a:latin typeface="HG丸ｺﾞｼｯｸM-PRO" panose="020F0600000000000000" pitchFamily="50" charset="-128"/>
                <a:ea typeface="HG丸ｺﾞｼｯｸM-PRO" panose="020F0600000000000000" pitchFamily="50" charset="-128"/>
              </a:rPr>
              <a:t>の平均</a:t>
            </a:r>
            <a:r>
              <a:rPr lang="ja-JP" altLang="en-US" sz="1200" b="1" dirty="0" smtClean="0">
                <a:solidFill>
                  <a:srgbClr val="FF0000"/>
                </a:solidFill>
                <a:latin typeface="HG丸ｺﾞｼｯｸM-PRO" panose="020F0600000000000000" pitchFamily="50" charset="-128"/>
                <a:ea typeface="HG丸ｺﾞｼｯｸM-PRO" panose="020F0600000000000000" pitchFamily="50" charset="-128"/>
              </a:rPr>
              <a:t>賃金改善額</a:t>
            </a:r>
            <a:r>
              <a:rPr lang="ja-JP" altLang="en-US" sz="1200" b="1" dirty="0">
                <a:solidFill>
                  <a:srgbClr val="FF0000"/>
                </a:solidFill>
                <a:latin typeface="HG丸ｺﾞｼｯｸM-PRO" panose="020F0600000000000000" pitchFamily="50" charset="-128"/>
                <a:ea typeface="HG丸ｺﾞｼｯｸM-PRO" panose="020F0600000000000000" pitchFamily="50" charset="-128"/>
              </a:rPr>
              <a:t>が等しくなる（</a:t>
            </a:r>
            <a:r>
              <a:rPr lang="en-US" altLang="ja-JP" sz="1200" b="1" dirty="0">
                <a:solidFill>
                  <a:srgbClr val="FF0000"/>
                </a:solidFill>
                <a:latin typeface="HG丸ｺﾞｼｯｸM-PRO" panose="020F0600000000000000" pitchFamily="50" charset="-128"/>
                <a:ea typeface="HG丸ｺﾞｼｯｸM-PRO" panose="020F0600000000000000" pitchFamily="50" charset="-128"/>
              </a:rPr>
              <a:t>1</a:t>
            </a:r>
            <a:r>
              <a:rPr lang="ja-JP" altLang="en-US" sz="1200" b="1" dirty="0">
                <a:solidFill>
                  <a:srgbClr val="FF0000"/>
                </a:solidFill>
                <a:latin typeface="HG丸ｺﾞｼｯｸM-PRO" panose="020F0600000000000000" pitchFamily="50" charset="-128"/>
                <a:ea typeface="HG丸ｺﾞｼｯｸM-PRO" panose="020F0600000000000000" pitchFamily="50" charset="-128"/>
              </a:rPr>
              <a:t>：</a:t>
            </a:r>
            <a:r>
              <a:rPr lang="en-US" altLang="ja-JP" sz="1200" b="1" dirty="0">
                <a:solidFill>
                  <a:srgbClr val="FF0000"/>
                </a:solidFill>
                <a:latin typeface="HG丸ｺﾞｼｯｸM-PRO" panose="020F0600000000000000" pitchFamily="50" charset="-128"/>
                <a:ea typeface="HG丸ｺﾞｼｯｸM-PRO" panose="020F0600000000000000" pitchFamily="50" charset="-128"/>
              </a:rPr>
              <a:t>1</a:t>
            </a:r>
            <a:r>
              <a:rPr lang="ja-JP" altLang="en-US" sz="1200" b="1" dirty="0" smtClean="0">
                <a:solidFill>
                  <a:srgbClr val="FF0000"/>
                </a:solidFill>
                <a:latin typeface="HG丸ｺﾞｼｯｸM-PRO" panose="020F0600000000000000" pitchFamily="50" charset="-128"/>
                <a:ea typeface="HG丸ｺﾞｼｯｸM-PRO" panose="020F0600000000000000" pitchFamily="50" charset="-128"/>
              </a:rPr>
              <a:t>）</a:t>
            </a:r>
            <a:endParaRPr lang="en-US" altLang="ja-JP" sz="1200" b="1" dirty="0" smtClean="0">
              <a:solidFill>
                <a:srgbClr val="FF0000"/>
              </a:solidFill>
              <a:latin typeface="HG丸ｺﾞｼｯｸM-PRO" panose="020F0600000000000000" pitchFamily="50" charset="-128"/>
              <a:ea typeface="HG丸ｺﾞｼｯｸM-PRO" panose="020F0600000000000000" pitchFamily="50" charset="-128"/>
            </a:endParaRPr>
          </a:p>
          <a:p>
            <a:pPr>
              <a:lnSpc>
                <a:spcPts val="2000"/>
              </a:lnSpc>
            </a:pPr>
            <a:r>
              <a:rPr lang="ja-JP" altLang="en-US" sz="12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200" b="1" dirty="0" smtClean="0">
                <a:solidFill>
                  <a:srgbClr val="FF0000"/>
                </a:solidFill>
                <a:latin typeface="HG丸ｺﾞｼｯｸM-PRO" panose="020F0600000000000000" pitchFamily="50" charset="-128"/>
                <a:ea typeface="HG丸ｺﾞｼｯｸM-PRO" panose="020F0600000000000000" pitchFamily="50" charset="-128"/>
              </a:rPr>
              <a:t>までが</a:t>
            </a:r>
            <a:r>
              <a:rPr lang="ja-JP" altLang="en-US" sz="1200" b="1" dirty="0">
                <a:solidFill>
                  <a:srgbClr val="FF0000"/>
                </a:solidFill>
                <a:latin typeface="HG丸ｺﾞｼｯｸM-PRO" panose="020F0600000000000000" pitchFamily="50" charset="-128"/>
                <a:ea typeface="HG丸ｺﾞｼｯｸM-PRO" panose="020F0600000000000000" pitchFamily="50" charset="-128"/>
              </a:rPr>
              <a:t>限度です！</a:t>
            </a:r>
            <a:endParaRPr lang="en-US" altLang="ja-JP" sz="12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7" name="角丸四角形 16"/>
          <p:cNvSpPr/>
          <p:nvPr/>
        </p:nvSpPr>
        <p:spPr>
          <a:xfrm>
            <a:off x="6958605" y="5587082"/>
            <a:ext cx="5148000" cy="1152000"/>
          </a:xfrm>
          <a:prstGeom prst="roundRect">
            <a:avLst/>
          </a:prstGeom>
          <a:solidFill>
            <a:schemeClr val="accent6">
              <a:lumMod val="40000"/>
              <a:lumOff val="60000"/>
            </a:schemeClr>
          </a:solidFill>
          <a:ln w="19050">
            <a:solidFill>
              <a:schemeClr val="accent6">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nSpc>
                <a:spcPts val="2000"/>
              </a:lnSpc>
            </a:pPr>
            <a:r>
              <a:rPr lang="ja-JP" altLang="en-US" sz="1400" b="1" dirty="0">
                <a:solidFill>
                  <a:srgbClr val="FF0000"/>
                </a:solidFill>
                <a:latin typeface="HG丸ｺﾞｼｯｸM-PRO" panose="020F0600000000000000" pitchFamily="50" charset="-128"/>
                <a:ea typeface="HG丸ｺﾞｼｯｸM-PRO" panose="020F0600000000000000" pitchFamily="50" charset="-128"/>
              </a:rPr>
              <a:t>条件</a:t>
            </a:r>
            <a:r>
              <a:rPr lang="en-US" altLang="ja-JP" sz="1400" b="1" dirty="0">
                <a:solidFill>
                  <a:srgbClr val="FF0000"/>
                </a:solidFill>
                <a:latin typeface="HG丸ｺﾞｼｯｸM-PRO" panose="020F0600000000000000" pitchFamily="50" charset="-128"/>
                <a:ea typeface="HG丸ｺﾞｼｯｸM-PRO" panose="020F0600000000000000" pitchFamily="50" charset="-128"/>
              </a:rPr>
              <a:t>d</a:t>
            </a:r>
          </a:p>
          <a:p>
            <a:pPr>
              <a:lnSpc>
                <a:spcPts val="2000"/>
              </a:lnSpc>
            </a:pPr>
            <a:r>
              <a:rPr lang="en-US" altLang="ja-JP" sz="1200" b="1" dirty="0">
                <a:solidFill>
                  <a:schemeClr val="tx1"/>
                </a:solidFill>
                <a:latin typeface="HG丸ｺﾞｼｯｸM-PRO" panose="020F0600000000000000" pitchFamily="50" charset="-128"/>
                <a:ea typeface="HG丸ｺﾞｼｯｸM-PRO" panose="020F0600000000000000" pitchFamily="50" charset="-128"/>
              </a:rPr>
              <a:t>Group3</a:t>
            </a:r>
            <a:r>
              <a:rPr lang="ja-JP" altLang="en-US" sz="1200" dirty="0">
                <a:solidFill>
                  <a:schemeClr val="tx1"/>
                </a:solidFill>
                <a:latin typeface="HG丸ｺﾞｼｯｸM-PRO" panose="020F0600000000000000" pitchFamily="50" charset="-128"/>
                <a:ea typeface="HG丸ｺﾞｼｯｸM-PRO" panose="020F0600000000000000" pitchFamily="50" charset="-128"/>
              </a:rPr>
              <a:t>の賃金改善後の年額が</a:t>
            </a:r>
            <a:r>
              <a:rPr lang="en-US" altLang="ja-JP" sz="1200" dirty="0">
                <a:solidFill>
                  <a:schemeClr val="tx1"/>
                </a:solidFill>
                <a:latin typeface="HG丸ｺﾞｼｯｸM-PRO" panose="020F0600000000000000" pitchFamily="50" charset="-128"/>
                <a:ea typeface="HG丸ｺﾞｼｯｸM-PRO" panose="020F0600000000000000" pitchFamily="50" charset="-128"/>
              </a:rPr>
              <a:t>440</a:t>
            </a:r>
            <a:r>
              <a:rPr lang="ja-JP" altLang="en-US" sz="1200" dirty="0">
                <a:solidFill>
                  <a:schemeClr val="tx1"/>
                </a:solidFill>
                <a:latin typeface="HG丸ｺﾞｼｯｸM-PRO" panose="020F0600000000000000" pitchFamily="50" charset="-128"/>
                <a:ea typeface="HG丸ｺﾞｼｯｸM-PRO" panose="020F0600000000000000" pitchFamily="50" charset="-128"/>
              </a:rPr>
              <a:t>万円を上回らないこと。</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a:lnSpc>
                <a:spcPts val="2000"/>
              </a:lnSpc>
            </a:pPr>
            <a:r>
              <a:rPr lang="en-US" altLang="ja-JP"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dirty="0">
                <a:solidFill>
                  <a:schemeClr val="tx1"/>
                </a:solidFill>
                <a:latin typeface="HG丸ｺﾞｼｯｸM-PRO" panose="020F0600000000000000" pitchFamily="50" charset="-128"/>
                <a:ea typeface="HG丸ｺﾞｼｯｸM-PRO" panose="020F0600000000000000" pitchFamily="50" charset="-128"/>
              </a:rPr>
              <a:t>賃金改善前の年額が既に</a:t>
            </a:r>
            <a:r>
              <a:rPr lang="en-US" altLang="ja-JP" sz="1200" dirty="0">
                <a:solidFill>
                  <a:schemeClr val="tx1"/>
                </a:solidFill>
                <a:latin typeface="HG丸ｺﾞｼｯｸM-PRO" panose="020F0600000000000000" pitchFamily="50" charset="-128"/>
                <a:ea typeface="HG丸ｺﾞｼｯｸM-PRO" panose="020F0600000000000000" pitchFamily="50" charset="-128"/>
              </a:rPr>
              <a:t>440</a:t>
            </a:r>
            <a:r>
              <a:rPr lang="ja-JP" altLang="en-US" sz="1200" dirty="0">
                <a:solidFill>
                  <a:schemeClr val="tx1"/>
                </a:solidFill>
                <a:latin typeface="HG丸ｺﾞｼｯｸM-PRO" panose="020F0600000000000000" pitchFamily="50" charset="-128"/>
                <a:ea typeface="HG丸ｺﾞｼｯｸM-PRO" panose="020F0600000000000000" pitchFamily="50" charset="-128"/>
              </a:rPr>
              <a:t>万円を上回る者は、特定加算による賃</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a:lnSpc>
                <a:spcPts val="2000"/>
              </a:lnSpc>
            </a:pPr>
            <a:r>
              <a:rPr lang="ja-JP" altLang="en-US" sz="1200" dirty="0">
                <a:solidFill>
                  <a:schemeClr val="tx1"/>
                </a:solidFill>
                <a:latin typeface="HG丸ｺﾞｼｯｸM-PRO" panose="020F0600000000000000" pitchFamily="50" charset="-128"/>
                <a:ea typeface="HG丸ｺﾞｼｯｸM-PRO" panose="020F0600000000000000" pitchFamily="50" charset="-128"/>
              </a:rPr>
              <a:t>　金改善の対象とはなりません</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楕円 7">
            <a:extLst>
              <a:ext uri="{FF2B5EF4-FFF2-40B4-BE49-F238E27FC236}">
                <a16:creationId xmlns:a16="http://schemas.microsoft.com/office/drawing/2014/main" id="{B978C56E-7BBF-442D-BD6C-9F3FBC6A975C}"/>
              </a:ext>
            </a:extLst>
          </p:cNvPr>
          <p:cNvSpPr>
            <a:spLocks noChangeAspect="1"/>
          </p:cNvSpPr>
          <p:nvPr/>
        </p:nvSpPr>
        <p:spPr>
          <a:xfrm>
            <a:off x="6307876" y="2417204"/>
            <a:ext cx="574898" cy="576000"/>
          </a:xfrm>
          <a:prstGeom prst="ellipse">
            <a:avLst/>
          </a:prstGeom>
          <a:solidFill>
            <a:schemeClr val="accent4">
              <a:lumMod val="60000"/>
              <a:lumOff val="40000"/>
            </a:schemeClr>
          </a:solidFill>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kumimoji="1" lang="en-US" altLang="ja-JP" sz="1400" dirty="0">
                <a:latin typeface="HG丸ｺﾞｼｯｸM-PRO" panose="020F0600000000000000" pitchFamily="50" charset="-128"/>
                <a:ea typeface="HG丸ｺﾞｼｯｸM-PRO" panose="020F0600000000000000" pitchFamily="50" charset="-128"/>
              </a:rPr>
              <a:t>2</a:t>
            </a:r>
            <a:r>
              <a:rPr kumimoji="1" lang="ja-JP" altLang="en-US" sz="1400" dirty="0">
                <a:latin typeface="HG丸ｺﾞｼｯｸM-PRO" panose="020F0600000000000000" pitchFamily="50" charset="-128"/>
                <a:ea typeface="HG丸ｺﾞｼｯｸM-PRO" panose="020F0600000000000000" pitchFamily="50" charset="-128"/>
              </a:rPr>
              <a:t>倍</a:t>
            </a:r>
            <a:r>
              <a:rPr kumimoji="1" lang="ja-JP" altLang="en-US" sz="1000" dirty="0">
                <a:latin typeface="HG丸ｺﾞｼｯｸM-PRO" panose="020F0600000000000000" pitchFamily="50" charset="-128"/>
                <a:ea typeface="HG丸ｺﾞｼｯｸM-PRO" panose="020F0600000000000000" pitchFamily="50" charset="-128"/>
              </a:rPr>
              <a:t>以上</a:t>
            </a:r>
          </a:p>
        </p:txBody>
      </p:sp>
      <p:sp>
        <p:nvSpPr>
          <p:cNvPr id="15" name="楕円 14">
            <a:extLst>
              <a:ext uri="{FF2B5EF4-FFF2-40B4-BE49-F238E27FC236}">
                <a16:creationId xmlns:a16="http://schemas.microsoft.com/office/drawing/2014/main" id="{41C01C64-D421-4A12-A4D5-C1DC94EF882B}"/>
              </a:ext>
            </a:extLst>
          </p:cNvPr>
          <p:cNvSpPr>
            <a:spLocks noChangeAspect="1"/>
          </p:cNvSpPr>
          <p:nvPr/>
        </p:nvSpPr>
        <p:spPr>
          <a:xfrm>
            <a:off x="6321289" y="4293802"/>
            <a:ext cx="574898" cy="576000"/>
          </a:xfrm>
          <a:prstGeom prst="ellipse">
            <a:avLst/>
          </a:prstGeom>
          <a:solidFill>
            <a:schemeClr val="accent4">
              <a:lumMod val="60000"/>
              <a:lumOff val="40000"/>
            </a:schemeClr>
          </a:solidFill>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kumimoji="1" lang="en-US" altLang="ja-JP" sz="1400" dirty="0">
                <a:latin typeface="HG丸ｺﾞｼｯｸM-PRO" panose="020F0600000000000000" pitchFamily="50" charset="-128"/>
                <a:ea typeface="HG丸ｺﾞｼｯｸM-PRO" panose="020F0600000000000000" pitchFamily="50" charset="-128"/>
              </a:rPr>
              <a:t>2</a:t>
            </a:r>
            <a:r>
              <a:rPr kumimoji="1" lang="ja-JP" altLang="en-US" sz="1400" dirty="0">
                <a:latin typeface="HG丸ｺﾞｼｯｸM-PRO" panose="020F0600000000000000" pitchFamily="50" charset="-128"/>
                <a:ea typeface="HG丸ｺﾞｼｯｸM-PRO" panose="020F0600000000000000" pitchFamily="50" charset="-128"/>
              </a:rPr>
              <a:t>倍</a:t>
            </a:r>
            <a:r>
              <a:rPr kumimoji="1" lang="ja-JP" altLang="en-US" sz="1000" dirty="0">
                <a:latin typeface="HG丸ｺﾞｼｯｸM-PRO" panose="020F0600000000000000" pitchFamily="50" charset="-128"/>
                <a:ea typeface="HG丸ｺﾞｼｯｸM-PRO" panose="020F0600000000000000" pitchFamily="50" charset="-128"/>
              </a:rPr>
              <a:t>以上</a:t>
            </a:r>
          </a:p>
        </p:txBody>
      </p:sp>
      <p:graphicFrame>
        <p:nvGraphicFramePr>
          <p:cNvPr id="12" name="図表 11">
            <a:extLst>
              <a:ext uri="{FF2B5EF4-FFF2-40B4-BE49-F238E27FC236}">
                <a16:creationId xmlns:a16="http://schemas.microsoft.com/office/drawing/2014/main" id="{E2145AF7-D9A8-40BE-8BDA-4D2BD200B998}"/>
              </a:ext>
            </a:extLst>
          </p:cNvPr>
          <p:cNvGraphicFramePr/>
          <p:nvPr>
            <p:extLst>
              <p:ext uri="{D42A27DB-BD31-4B8C-83A1-F6EECF244321}">
                <p14:modId xmlns:p14="http://schemas.microsoft.com/office/powerpoint/2010/main" val="3240471286"/>
              </p:ext>
            </p:extLst>
          </p:nvPr>
        </p:nvGraphicFramePr>
        <p:xfrm>
          <a:off x="138330" y="922866"/>
          <a:ext cx="671735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四角形: 角を丸くする 12">
            <a:extLst>
              <a:ext uri="{FF2B5EF4-FFF2-40B4-BE49-F238E27FC236}">
                <a16:creationId xmlns:a16="http://schemas.microsoft.com/office/drawing/2014/main" id="{5C855A8D-966B-4925-BF27-B2002E986099}"/>
              </a:ext>
            </a:extLst>
          </p:cNvPr>
          <p:cNvSpPr/>
          <p:nvPr/>
        </p:nvSpPr>
        <p:spPr>
          <a:xfrm>
            <a:off x="1259657" y="1273817"/>
            <a:ext cx="5084383" cy="1257143"/>
          </a:xfrm>
          <a:prstGeom prst="roundRect">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lvl="0"/>
            <a:r>
              <a:rPr lang="en-US" altLang="ja-JP" sz="1400" b="1" kern="0" dirty="0">
                <a:solidFill>
                  <a:sysClr val="windowText" lastClr="000000"/>
                </a:solidFill>
                <a:latin typeface="HG丸ｺﾞｼｯｸM-PRO" panose="020F0600000000000000" pitchFamily="50" charset="-128"/>
                <a:ea typeface="HG丸ｺﾞｼｯｸM-PRO" panose="020F0600000000000000" pitchFamily="50" charset="-128"/>
              </a:rPr>
              <a:t>Group1【</a:t>
            </a:r>
            <a:r>
              <a:rPr lang="ja-JP" altLang="en-US" sz="1400" b="1" kern="0" dirty="0">
                <a:solidFill>
                  <a:sysClr val="windowText" lastClr="000000"/>
                </a:solidFill>
                <a:latin typeface="HG丸ｺﾞｼｯｸM-PRO" panose="020F0600000000000000" pitchFamily="50" charset="-128"/>
                <a:ea typeface="HG丸ｺﾞｼｯｸM-PRO" panose="020F0600000000000000" pitchFamily="50" charset="-128"/>
              </a:rPr>
              <a:t>経験・技能のある障がい福祉人材</a:t>
            </a:r>
            <a:r>
              <a:rPr lang="en-US" altLang="ja-JP" sz="1400" b="1" kern="0" dirty="0">
                <a:solidFill>
                  <a:sysClr val="windowText" lastClr="000000"/>
                </a:solidFill>
                <a:latin typeface="HG丸ｺﾞｼｯｸM-PRO" panose="020F0600000000000000" pitchFamily="50" charset="-128"/>
                <a:ea typeface="HG丸ｺﾞｼｯｸM-PRO" panose="020F0600000000000000" pitchFamily="50" charset="-128"/>
              </a:rPr>
              <a:t>】</a:t>
            </a:r>
          </a:p>
          <a:p>
            <a:pPr lvl="0"/>
            <a:r>
              <a:rPr lang="ja-JP" altLang="en-US" sz="1400" kern="0" dirty="0">
                <a:solidFill>
                  <a:sysClr val="windowText" lastClr="000000"/>
                </a:solidFill>
                <a:latin typeface="HG丸ｺﾞｼｯｸM-PRO" panose="020F0600000000000000" pitchFamily="50" charset="-128"/>
                <a:ea typeface="HG丸ｺﾞｼｯｸM-PRO" panose="020F0600000000000000" pitchFamily="50" charset="-128"/>
              </a:rPr>
              <a:t>　◎ キャリア</a:t>
            </a:r>
            <a:r>
              <a:rPr lang="en-US" altLang="ja-JP" sz="1400" kern="0" dirty="0">
                <a:solidFill>
                  <a:sysClr val="windowText" lastClr="000000"/>
                </a:solidFill>
                <a:latin typeface="HG丸ｺﾞｼｯｸM-PRO" panose="020F0600000000000000" pitchFamily="50" charset="-128"/>
                <a:ea typeface="HG丸ｺﾞｼｯｸM-PRO" panose="020F0600000000000000" pitchFamily="50" charset="-128"/>
              </a:rPr>
              <a:t>10</a:t>
            </a:r>
            <a:r>
              <a:rPr lang="ja-JP" altLang="en-US" sz="1400" kern="0" dirty="0">
                <a:solidFill>
                  <a:sysClr val="windowText" lastClr="000000"/>
                </a:solidFill>
                <a:latin typeface="HG丸ｺﾞｼｯｸM-PRO" panose="020F0600000000000000" pitchFamily="50" charset="-128"/>
                <a:ea typeface="HG丸ｺﾞｼｯｸM-PRO" panose="020F0600000000000000" pitchFamily="50" charset="-128"/>
              </a:rPr>
              <a:t>年以上の</a:t>
            </a:r>
            <a:endParaRPr lang="en-US" altLang="ja-JP" sz="1400" kern="0" dirty="0">
              <a:solidFill>
                <a:sysClr val="windowText" lastClr="000000"/>
              </a:solidFill>
              <a:latin typeface="HG丸ｺﾞｼｯｸM-PRO" panose="020F0600000000000000" pitchFamily="50" charset="-128"/>
              <a:ea typeface="HG丸ｺﾞｼｯｸM-PRO" panose="020F0600000000000000" pitchFamily="50" charset="-128"/>
            </a:endParaRPr>
          </a:p>
          <a:p>
            <a:pPr lvl="0"/>
            <a:r>
              <a:rPr lang="ja-JP" altLang="en-US" sz="1400" kern="0" dirty="0">
                <a:solidFill>
                  <a:sysClr val="windowText" lastClr="000000"/>
                </a:solidFill>
                <a:latin typeface="HG丸ｺﾞｼｯｸM-PRO" panose="020F0600000000000000" pitchFamily="50" charset="-128"/>
                <a:ea typeface="HG丸ｺﾞｼｯｸM-PRO" panose="020F0600000000000000" pitchFamily="50" charset="-128"/>
              </a:rPr>
              <a:t>　　・介護福祉士、社会福祉士、精神保健福祉士、保育士の</a:t>
            </a:r>
            <a:endParaRPr lang="en-US" altLang="ja-JP" sz="1400" kern="0" dirty="0">
              <a:solidFill>
                <a:sysClr val="windowText" lastClr="000000"/>
              </a:solidFill>
              <a:latin typeface="HG丸ｺﾞｼｯｸM-PRO" panose="020F0600000000000000" pitchFamily="50" charset="-128"/>
              <a:ea typeface="HG丸ｺﾞｼｯｸM-PRO" panose="020F0600000000000000" pitchFamily="50" charset="-128"/>
            </a:endParaRPr>
          </a:p>
          <a:p>
            <a:pPr lvl="0"/>
            <a:r>
              <a:rPr lang="ja-JP" altLang="en-US" sz="1400" kern="0" dirty="0">
                <a:solidFill>
                  <a:sysClr val="windowText" lastClr="000000"/>
                </a:solidFill>
                <a:latin typeface="HG丸ｺﾞｼｯｸM-PRO" panose="020F0600000000000000" pitchFamily="50" charset="-128"/>
                <a:ea typeface="HG丸ｺﾞｼｯｸM-PRO" panose="020F0600000000000000" pitchFamily="50" charset="-128"/>
              </a:rPr>
              <a:t>　　　資格を持つ福祉・介護職員</a:t>
            </a:r>
            <a:endParaRPr lang="en-US" altLang="ja-JP" sz="1400" kern="0" dirty="0">
              <a:solidFill>
                <a:sysClr val="windowText" lastClr="000000"/>
              </a:solidFill>
              <a:latin typeface="HG丸ｺﾞｼｯｸM-PRO" panose="020F0600000000000000" pitchFamily="50" charset="-128"/>
              <a:ea typeface="HG丸ｺﾞｼｯｸM-PRO" panose="020F0600000000000000" pitchFamily="50" charset="-128"/>
            </a:endParaRPr>
          </a:p>
          <a:p>
            <a:pPr lvl="0"/>
            <a:r>
              <a:rPr lang="ja-JP" altLang="en-US" sz="1400" kern="0" dirty="0">
                <a:solidFill>
                  <a:sysClr val="windowText" lastClr="000000"/>
                </a:solidFill>
                <a:latin typeface="HG丸ｺﾞｼｯｸM-PRO" panose="020F0600000000000000" pitchFamily="50" charset="-128"/>
                <a:ea typeface="HG丸ｺﾞｼｯｸM-PRO" panose="020F0600000000000000" pitchFamily="50" charset="-128"/>
              </a:rPr>
              <a:t>　　・心理指導担当職員、サビ管、児発管、サ責</a:t>
            </a:r>
            <a:endParaRPr lang="en-US" altLang="ja-JP" sz="1400" kern="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21" name="四角形: 角を丸くする 20">
            <a:extLst>
              <a:ext uri="{FF2B5EF4-FFF2-40B4-BE49-F238E27FC236}">
                <a16:creationId xmlns:a16="http://schemas.microsoft.com/office/drawing/2014/main" id="{B0052355-CFD9-49DE-A9B2-822ED8225A51}"/>
              </a:ext>
            </a:extLst>
          </p:cNvPr>
          <p:cNvSpPr/>
          <p:nvPr/>
        </p:nvSpPr>
        <p:spPr>
          <a:xfrm>
            <a:off x="1251481" y="3025139"/>
            <a:ext cx="5084383" cy="1142857"/>
          </a:xfrm>
          <a:prstGeom prst="roundRect">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lvl="0">
              <a:lnSpc>
                <a:spcPts val="1500"/>
              </a:lnSpc>
            </a:pPr>
            <a:r>
              <a:rPr lang="en-US" altLang="ja-JP" sz="1400" b="1" kern="0">
                <a:solidFill>
                  <a:sysClr val="windowText" lastClr="000000"/>
                </a:solidFill>
                <a:latin typeface="HG丸ｺﾞｼｯｸM-PRO" panose="020F0600000000000000" pitchFamily="50" charset="-128"/>
                <a:ea typeface="HG丸ｺﾞｼｯｸM-PRO" panose="020F0600000000000000" pitchFamily="50" charset="-128"/>
              </a:rPr>
              <a:t>Group2【</a:t>
            </a:r>
            <a:r>
              <a:rPr lang="ja-JP" altLang="en-US" sz="1400" b="1" kern="0">
                <a:solidFill>
                  <a:sysClr val="windowText" lastClr="000000"/>
                </a:solidFill>
                <a:latin typeface="HG丸ｺﾞｼｯｸM-PRO" panose="020F0600000000000000" pitchFamily="50" charset="-128"/>
                <a:ea typeface="HG丸ｺﾞｼｯｸM-PRO" panose="020F0600000000000000" pitchFamily="50" charset="-128"/>
              </a:rPr>
              <a:t>他の障がい福祉人材</a:t>
            </a:r>
            <a:r>
              <a:rPr lang="en-US" altLang="ja-JP" sz="1400" b="1" kern="0">
                <a:solidFill>
                  <a:sysClr val="windowText" lastClr="000000"/>
                </a:solidFill>
                <a:latin typeface="HG丸ｺﾞｼｯｸM-PRO" panose="020F0600000000000000" pitchFamily="50" charset="-128"/>
                <a:ea typeface="HG丸ｺﾞｼｯｸM-PRO" panose="020F0600000000000000" pitchFamily="50" charset="-128"/>
              </a:rPr>
              <a:t>】</a:t>
            </a:r>
          </a:p>
          <a:p>
            <a:pPr lvl="0">
              <a:lnSpc>
                <a:spcPts val="1500"/>
              </a:lnSpc>
            </a:pPr>
            <a:r>
              <a:rPr lang="ja-JP" altLang="en-US" sz="1400" kern="0">
                <a:solidFill>
                  <a:sysClr val="windowText" lastClr="000000"/>
                </a:solidFill>
                <a:latin typeface="HG丸ｺﾞｼｯｸM-PRO" panose="020F0600000000000000" pitchFamily="50" charset="-128"/>
                <a:ea typeface="HG丸ｺﾞｼｯｸM-PRO" panose="020F0600000000000000" pitchFamily="50" charset="-128"/>
              </a:rPr>
              <a:t>　◎ キャリア</a:t>
            </a:r>
            <a:r>
              <a:rPr lang="en-US" altLang="ja-JP" sz="1400" kern="0">
                <a:solidFill>
                  <a:sysClr val="windowText" lastClr="000000"/>
                </a:solidFill>
                <a:latin typeface="HG丸ｺﾞｼｯｸM-PRO" panose="020F0600000000000000" pitchFamily="50" charset="-128"/>
                <a:ea typeface="HG丸ｺﾞｼｯｸM-PRO" panose="020F0600000000000000" pitchFamily="50" charset="-128"/>
              </a:rPr>
              <a:t>10</a:t>
            </a:r>
            <a:r>
              <a:rPr lang="ja-JP" altLang="en-US" sz="1400" kern="0">
                <a:solidFill>
                  <a:sysClr val="windowText" lastClr="000000"/>
                </a:solidFill>
                <a:latin typeface="HG丸ｺﾞｼｯｸM-PRO" panose="020F0600000000000000" pitchFamily="50" charset="-128"/>
                <a:ea typeface="HG丸ｺﾞｼｯｸM-PRO" panose="020F0600000000000000" pitchFamily="50" charset="-128"/>
              </a:rPr>
              <a:t>年未満の</a:t>
            </a:r>
            <a:endParaRPr lang="en-US" altLang="ja-JP" sz="1400" kern="0">
              <a:solidFill>
                <a:sysClr val="windowText" lastClr="000000"/>
              </a:solidFill>
              <a:latin typeface="HG丸ｺﾞｼｯｸM-PRO" panose="020F0600000000000000" pitchFamily="50" charset="-128"/>
              <a:ea typeface="HG丸ｺﾞｼｯｸM-PRO" panose="020F0600000000000000" pitchFamily="50" charset="-128"/>
            </a:endParaRPr>
          </a:p>
          <a:p>
            <a:pPr lvl="0">
              <a:lnSpc>
                <a:spcPts val="1500"/>
              </a:lnSpc>
            </a:pPr>
            <a:r>
              <a:rPr lang="ja-JP" altLang="en-US" sz="1400" kern="0">
                <a:solidFill>
                  <a:sysClr val="windowText" lastClr="000000"/>
                </a:solidFill>
                <a:latin typeface="HG丸ｺﾞｼｯｸM-PRO" panose="020F0600000000000000" pitchFamily="50" charset="-128"/>
                <a:ea typeface="HG丸ｺﾞｼｯｸM-PRO" panose="020F0600000000000000" pitchFamily="50" charset="-128"/>
              </a:rPr>
              <a:t>　　 福祉・介護職員、 心理指導担当職員、サビ管、児発管、　　</a:t>
            </a:r>
            <a:endParaRPr lang="en-US" altLang="ja-JP" sz="1400" kern="0">
              <a:solidFill>
                <a:sysClr val="windowText" lastClr="000000"/>
              </a:solidFill>
              <a:latin typeface="HG丸ｺﾞｼｯｸM-PRO" panose="020F0600000000000000" pitchFamily="50" charset="-128"/>
              <a:ea typeface="HG丸ｺﾞｼｯｸM-PRO" panose="020F0600000000000000" pitchFamily="50" charset="-128"/>
            </a:endParaRPr>
          </a:p>
          <a:p>
            <a:pPr lvl="0">
              <a:lnSpc>
                <a:spcPts val="1500"/>
              </a:lnSpc>
            </a:pPr>
            <a:r>
              <a:rPr lang="ja-JP" altLang="en-US" sz="1400" kern="0">
                <a:solidFill>
                  <a:sysClr val="windowText" lastClr="000000"/>
                </a:solidFill>
                <a:latin typeface="HG丸ｺﾞｼｯｸM-PRO" panose="020F0600000000000000" pitchFamily="50" charset="-128"/>
                <a:ea typeface="HG丸ｺﾞｼｯｸM-PRO" panose="020F0600000000000000" pitchFamily="50" charset="-128"/>
              </a:rPr>
              <a:t>　　 サ責</a:t>
            </a:r>
            <a:endParaRPr lang="en-US" altLang="ja-JP" sz="1400" kern="0">
              <a:solidFill>
                <a:sysClr val="windowText" lastClr="000000"/>
              </a:solidFill>
              <a:latin typeface="HG丸ｺﾞｼｯｸM-PRO" panose="020F0600000000000000" pitchFamily="50" charset="-128"/>
              <a:ea typeface="HG丸ｺﾞｼｯｸM-PRO" panose="020F0600000000000000" pitchFamily="50" charset="-128"/>
            </a:endParaRPr>
          </a:p>
          <a:p>
            <a:pPr lvl="0">
              <a:lnSpc>
                <a:spcPts val="1500"/>
              </a:lnSpc>
            </a:pPr>
            <a:r>
              <a:rPr lang="ja-JP" altLang="en-US" sz="1400" kern="0">
                <a:solidFill>
                  <a:sysClr val="windowText" lastClr="000000"/>
                </a:solidFill>
                <a:latin typeface="HG丸ｺﾞｼｯｸM-PRO" panose="020F0600000000000000" pitchFamily="50" charset="-128"/>
                <a:ea typeface="HG丸ｺﾞｼｯｸM-PRO" panose="020F0600000000000000" pitchFamily="50" charset="-128"/>
              </a:rPr>
              <a:t>　◎ キャリア</a:t>
            </a:r>
            <a:r>
              <a:rPr lang="en-US" altLang="ja-JP" sz="1400" kern="0">
                <a:solidFill>
                  <a:sysClr val="windowText" lastClr="000000"/>
                </a:solidFill>
                <a:latin typeface="HG丸ｺﾞｼｯｸM-PRO" panose="020F0600000000000000" pitchFamily="50" charset="-128"/>
                <a:ea typeface="HG丸ｺﾞｼｯｸM-PRO" panose="020F0600000000000000" pitchFamily="50" charset="-128"/>
              </a:rPr>
              <a:t>10</a:t>
            </a:r>
            <a:r>
              <a:rPr lang="ja-JP" altLang="en-US" sz="1400" kern="0">
                <a:solidFill>
                  <a:sysClr val="windowText" lastClr="000000"/>
                </a:solidFill>
                <a:latin typeface="HG丸ｺﾞｼｯｸM-PRO" panose="020F0600000000000000" pitchFamily="50" charset="-128"/>
                <a:ea typeface="HG丸ｺﾞｼｯｸM-PRO" panose="020F0600000000000000" pitchFamily="50" charset="-128"/>
              </a:rPr>
              <a:t>年以上の資格を持たない福祉・介護職員</a:t>
            </a:r>
            <a:endParaRPr lang="en-US" altLang="ja-JP" sz="1400" kern="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22" name="四角形: 角を丸くする 21">
            <a:extLst>
              <a:ext uri="{FF2B5EF4-FFF2-40B4-BE49-F238E27FC236}">
                <a16:creationId xmlns:a16="http://schemas.microsoft.com/office/drawing/2014/main" id="{96C46679-0F2A-4253-B6AD-1B81E7B17295}"/>
              </a:ext>
            </a:extLst>
          </p:cNvPr>
          <p:cNvSpPr/>
          <p:nvPr/>
        </p:nvSpPr>
        <p:spPr>
          <a:xfrm>
            <a:off x="1259408" y="4681613"/>
            <a:ext cx="5084383" cy="1095454"/>
          </a:xfrm>
          <a:prstGeom prst="roundRect">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lvl="0">
              <a:lnSpc>
                <a:spcPts val="1500"/>
              </a:lnSpc>
            </a:pPr>
            <a:r>
              <a:rPr lang="en-US" altLang="ja-JP" sz="1400" b="1" kern="0">
                <a:solidFill>
                  <a:sysClr val="windowText" lastClr="000000"/>
                </a:solidFill>
                <a:latin typeface="HG丸ｺﾞｼｯｸM-PRO" panose="020F0600000000000000" pitchFamily="50" charset="-128"/>
                <a:ea typeface="HG丸ｺﾞｼｯｸM-PRO" panose="020F0600000000000000" pitchFamily="50" charset="-128"/>
              </a:rPr>
              <a:t>Group3【</a:t>
            </a:r>
            <a:r>
              <a:rPr lang="ja-JP" altLang="en-US" sz="1400" b="1" kern="0">
                <a:solidFill>
                  <a:sysClr val="windowText" lastClr="000000"/>
                </a:solidFill>
                <a:latin typeface="HG丸ｺﾞｼｯｸM-PRO" panose="020F0600000000000000" pitchFamily="50" charset="-128"/>
                <a:ea typeface="HG丸ｺﾞｼｯｸM-PRO" panose="020F0600000000000000" pitchFamily="50" charset="-128"/>
              </a:rPr>
              <a:t>その他の職種</a:t>
            </a:r>
            <a:r>
              <a:rPr lang="en-US" altLang="ja-JP" sz="1400" b="1" kern="0">
                <a:solidFill>
                  <a:sysClr val="windowText" lastClr="000000"/>
                </a:solidFill>
                <a:latin typeface="HG丸ｺﾞｼｯｸM-PRO" panose="020F0600000000000000" pitchFamily="50" charset="-128"/>
                <a:ea typeface="HG丸ｺﾞｼｯｸM-PRO" panose="020F0600000000000000" pitchFamily="50" charset="-128"/>
              </a:rPr>
              <a:t>】</a:t>
            </a:r>
          </a:p>
          <a:p>
            <a:pPr lvl="0">
              <a:lnSpc>
                <a:spcPts val="1500"/>
              </a:lnSpc>
            </a:pPr>
            <a:r>
              <a:rPr lang="ja-JP" altLang="en-US" sz="1400" kern="0">
                <a:solidFill>
                  <a:sysClr val="windowText" lastClr="000000"/>
                </a:solidFill>
                <a:latin typeface="HG丸ｺﾞｼｯｸM-PRO" panose="020F0600000000000000" pitchFamily="50" charset="-128"/>
                <a:ea typeface="HG丸ｺﾞｼｯｸM-PRO" panose="020F0600000000000000" pitchFamily="50" charset="-128"/>
              </a:rPr>
              <a:t>　◎ グループ１・２に属さないすべての職種</a:t>
            </a:r>
            <a:endParaRPr lang="en-US" altLang="ja-JP" sz="1400" kern="0">
              <a:solidFill>
                <a:sysClr val="windowText" lastClr="000000"/>
              </a:solidFill>
              <a:latin typeface="HG丸ｺﾞｼｯｸM-PRO" panose="020F0600000000000000" pitchFamily="50" charset="-128"/>
              <a:ea typeface="HG丸ｺﾞｼｯｸM-PRO" panose="020F0600000000000000" pitchFamily="50" charset="-128"/>
            </a:endParaRPr>
          </a:p>
          <a:p>
            <a:pPr lvl="0">
              <a:lnSpc>
                <a:spcPts val="1500"/>
              </a:lnSpc>
            </a:pPr>
            <a:r>
              <a:rPr lang="ja-JP" altLang="en-US" sz="1400" kern="0">
                <a:solidFill>
                  <a:sysClr val="windowText" lastClr="000000"/>
                </a:solidFill>
                <a:latin typeface="HG丸ｺﾞｼｯｸM-PRO" panose="020F0600000000000000" pitchFamily="50" charset="-128"/>
                <a:ea typeface="HG丸ｺﾞｼｯｸM-PRO" panose="020F0600000000000000" pitchFamily="50" charset="-128"/>
              </a:rPr>
              <a:t>　　管理者、医療職（医師、看護職員、</a:t>
            </a:r>
            <a:r>
              <a:rPr lang="en-US" altLang="ja-JP" sz="1400" kern="0">
                <a:solidFill>
                  <a:sysClr val="windowText" lastClr="000000"/>
                </a:solidFill>
                <a:latin typeface="HG丸ｺﾞｼｯｸM-PRO" panose="020F0600000000000000" pitchFamily="50" charset="-128"/>
                <a:ea typeface="HG丸ｺﾞｼｯｸM-PRO" panose="020F0600000000000000" pitchFamily="50" charset="-128"/>
              </a:rPr>
              <a:t>OT</a:t>
            </a:r>
            <a:r>
              <a:rPr lang="ja-JP" altLang="en-US" sz="1400" kern="0">
                <a:solidFill>
                  <a:sysClr val="windowText" lastClr="000000"/>
                </a:solidFill>
                <a:latin typeface="HG丸ｺﾞｼｯｸM-PRO" panose="020F0600000000000000" pitchFamily="50" charset="-128"/>
                <a:ea typeface="HG丸ｺﾞｼｯｸM-PRO" panose="020F0600000000000000" pitchFamily="50" charset="-128"/>
              </a:rPr>
              <a:t>、</a:t>
            </a:r>
            <a:r>
              <a:rPr lang="en-US" altLang="ja-JP" sz="1400" kern="0">
                <a:solidFill>
                  <a:sysClr val="windowText" lastClr="000000"/>
                </a:solidFill>
                <a:latin typeface="HG丸ｺﾞｼｯｸM-PRO" panose="020F0600000000000000" pitchFamily="50" charset="-128"/>
                <a:ea typeface="HG丸ｺﾞｼｯｸM-PRO" panose="020F0600000000000000" pitchFamily="50" charset="-128"/>
              </a:rPr>
              <a:t>PT</a:t>
            </a:r>
            <a:r>
              <a:rPr lang="ja-JP" altLang="en-US" sz="1400" kern="0">
                <a:solidFill>
                  <a:sysClr val="windowText" lastClr="000000"/>
                </a:solidFill>
                <a:latin typeface="HG丸ｺﾞｼｯｸM-PRO" panose="020F0600000000000000" pitchFamily="50" charset="-128"/>
                <a:ea typeface="HG丸ｺﾞｼｯｸM-PRO" panose="020F0600000000000000" pitchFamily="50" charset="-128"/>
              </a:rPr>
              <a:t>、</a:t>
            </a:r>
            <a:r>
              <a:rPr lang="en-US" altLang="ja-JP" sz="1400" kern="0">
                <a:solidFill>
                  <a:sysClr val="windowText" lastClr="000000"/>
                </a:solidFill>
                <a:latin typeface="HG丸ｺﾞｼｯｸM-PRO" panose="020F0600000000000000" pitchFamily="50" charset="-128"/>
                <a:ea typeface="HG丸ｺﾞｼｯｸM-PRO" panose="020F0600000000000000" pitchFamily="50" charset="-128"/>
              </a:rPr>
              <a:t>ST</a:t>
            </a:r>
            <a:r>
              <a:rPr lang="ja-JP" altLang="en-US" sz="1400" kern="0">
                <a:solidFill>
                  <a:sysClr val="windowText" lastClr="000000"/>
                </a:solidFill>
                <a:latin typeface="HG丸ｺﾞｼｯｸM-PRO" panose="020F0600000000000000" pitchFamily="50" charset="-128"/>
                <a:ea typeface="HG丸ｺﾞｼｯｸM-PRO" panose="020F0600000000000000" pitchFamily="50" charset="-128"/>
              </a:rPr>
              <a:t>）、</a:t>
            </a:r>
            <a:endParaRPr lang="en-US" altLang="ja-JP" sz="1400" kern="0">
              <a:solidFill>
                <a:sysClr val="windowText" lastClr="000000"/>
              </a:solidFill>
              <a:latin typeface="HG丸ｺﾞｼｯｸM-PRO" panose="020F0600000000000000" pitchFamily="50" charset="-128"/>
              <a:ea typeface="HG丸ｺﾞｼｯｸM-PRO" panose="020F0600000000000000" pitchFamily="50" charset="-128"/>
            </a:endParaRPr>
          </a:p>
          <a:p>
            <a:pPr lvl="0">
              <a:lnSpc>
                <a:spcPts val="1500"/>
              </a:lnSpc>
            </a:pPr>
            <a:r>
              <a:rPr lang="ja-JP" altLang="en-US" sz="1400" kern="0">
                <a:solidFill>
                  <a:sysClr val="windowText" lastClr="000000"/>
                </a:solidFill>
                <a:latin typeface="HG丸ｺﾞｼｯｸM-PRO" panose="020F0600000000000000" pitchFamily="50" charset="-128"/>
                <a:ea typeface="HG丸ｺﾞｼｯｸM-PRO" panose="020F0600000000000000" pitchFamily="50" charset="-128"/>
              </a:rPr>
              <a:t>　　運転手、調理担当職員、栄養士、事務職員　など</a:t>
            </a:r>
            <a:endParaRPr lang="en-US" altLang="ja-JP" sz="1400" kern="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8" name="雲形吹き出し 14">
            <a:extLst>
              <a:ext uri="{FF2B5EF4-FFF2-40B4-BE49-F238E27FC236}">
                <a16:creationId xmlns:a16="http://schemas.microsoft.com/office/drawing/2014/main" id="{E4BB656F-3502-4706-9082-EC86A1CD912C}"/>
              </a:ext>
            </a:extLst>
          </p:cNvPr>
          <p:cNvSpPr/>
          <p:nvPr/>
        </p:nvSpPr>
        <p:spPr>
          <a:xfrm>
            <a:off x="12695" y="5172613"/>
            <a:ext cx="1524185" cy="1561972"/>
          </a:xfrm>
          <a:prstGeom prst="cloudCallout">
            <a:avLst>
              <a:gd name="adj1" fmla="val 21254"/>
              <a:gd name="adj2" fmla="val -185603"/>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100" dirty="0">
                <a:latin typeface="HG丸ｺﾞｼｯｸM-PRO" panose="020F0600000000000000" pitchFamily="50" charset="-128"/>
                <a:ea typeface="HG丸ｺﾞｼｯｸM-PRO" panose="020F0600000000000000" pitchFamily="50" charset="-128"/>
              </a:rPr>
              <a:t>グループ間の平均賃金</a:t>
            </a:r>
            <a:r>
              <a:rPr lang="ja-JP" altLang="en-US" sz="1100" dirty="0" smtClean="0">
                <a:latin typeface="HG丸ｺﾞｼｯｸM-PRO" panose="020F0600000000000000" pitchFamily="50" charset="-128"/>
                <a:ea typeface="HG丸ｺﾞｼｯｸM-PRO" panose="020F0600000000000000" pitchFamily="50" charset="-128"/>
              </a:rPr>
              <a:t>改善額の</a:t>
            </a:r>
            <a:endParaRPr lang="en-US" altLang="ja-JP" sz="1100" dirty="0" smtClean="0">
              <a:latin typeface="HG丸ｺﾞｼｯｸM-PRO" panose="020F0600000000000000" pitchFamily="50" charset="-128"/>
              <a:ea typeface="HG丸ｺﾞｼｯｸM-PRO" panose="020F0600000000000000" pitchFamily="50" charset="-128"/>
            </a:endParaRPr>
          </a:p>
          <a:p>
            <a:pPr algn="ctr"/>
            <a:r>
              <a:rPr lang="ja-JP" altLang="en-US" sz="1100" dirty="0" smtClean="0">
                <a:latin typeface="HG丸ｺﾞｼｯｸM-PRO" panose="020F0600000000000000" pitchFamily="50" charset="-128"/>
                <a:ea typeface="HG丸ｺﾞｼｯｸM-PRO" panose="020F0600000000000000" pitchFamily="50" charset="-128"/>
              </a:rPr>
              <a:t>比率</a:t>
            </a:r>
            <a:r>
              <a:rPr lang="ja-JP" altLang="en-US" sz="1100" dirty="0">
                <a:latin typeface="HG丸ｺﾞｼｯｸM-PRO" panose="020F0600000000000000" pitchFamily="50" charset="-128"/>
                <a:ea typeface="HG丸ｺﾞｼｯｸM-PRO" panose="020F0600000000000000" pitchFamily="50" charset="-128"/>
              </a:rPr>
              <a:t>は、</a:t>
            </a:r>
            <a:endParaRPr lang="en-US" altLang="ja-JP" sz="1100" dirty="0">
              <a:latin typeface="HG丸ｺﾞｼｯｸM-PRO" panose="020F0600000000000000" pitchFamily="50" charset="-128"/>
              <a:ea typeface="HG丸ｺﾞｼｯｸM-PRO" panose="020F0600000000000000" pitchFamily="50" charset="-128"/>
            </a:endParaRPr>
          </a:p>
          <a:p>
            <a:pPr algn="ctr"/>
            <a:r>
              <a:rPr lang="en-US" altLang="ja-JP" sz="1100" b="1" dirty="0">
                <a:solidFill>
                  <a:srgbClr val="FF0000"/>
                </a:solidFill>
                <a:latin typeface="HG丸ｺﾞｼｯｸM-PRO" panose="020F0600000000000000" pitchFamily="50" charset="-128"/>
                <a:ea typeface="HG丸ｺﾞｼｯｸM-PRO" panose="020F0600000000000000" pitchFamily="50" charset="-128"/>
              </a:rPr>
              <a:t>2</a:t>
            </a:r>
            <a:r>
              <a:rPr lang="ja-JP" altLang="en-US" sz="1100" b="1" dirty="0">
                <a:solidFill>
                  <a:srgbClr val="FF0000"/>
                </a:solidFill>
                <a:latin typeface="HG丸ｺﾞｼｯｸM-PRO" panose="020F0600000000000000" pitchFamily="50" charset="-128"/>
                <a:ea typeface="HG丸ｺﾞｼｯｸM-PRO" panose="020F0600000000000000" pitchFamily="50" charset="-128"/>
              </a:rPr>
              <a:t>：</a:t>
            </a:r>
            <a:r>
              <a:rPr lang="en-US" altLang="ja-JP" sz="1100" b="1" dirty="0">
                <a:solidFill>
                  <a:srgbClr val="FF0000"/>
                </a:solidFill>
                <a:latin typeface="HG丸ｺﾞｼｯｸM-PRO" panose="020F0600000000000000" pitchFamily="50" charset="-128"/>
                <a:ea typeface="HG丸ｺﾞｼｯｸM-PRO" panose="020F0600000000000000" pitchFamily="50" charset="-128"/>
              </a:rPr>
              <a:t>1</a:t>
            </a:r>
            <a:r>
              <a:rPr lang="ja-JP" altLang="en-US" sz="1100" b="1" dirty="0">
                <a:solidFill>
                  <a:srgbClr val="FF0000"/>
                </a:solidFill>
                <a:latin typeface="HG丸ｺﾞｼｯｸM-PRO" panose="020F0600000000000000" pitchFamily="50" charset="-128"/>
                <a:ea typeface="HG丸ｺﾞｼｯｸM-PRO" panose="020F0600000000000000" pitchFamily="50" charset="-128"/>
              </a:rPr>
              <a:t>：</a:t>
            </a:r>
            <a:r>
              <a:rPr lang="en-US" altLang="ja-JP" sz="1100" b="1" dirty="0">
                <a:solidFill>
                  <a:srgbClr val="FF0000"/>
                </a:solidFill>
                <a:latin typeface="HG丸ｺﾞｼｯｸM-PRO" panose="020F0600000000000000" pitchFamily="50" charset="-128"/>
                <a:ea typeface="HG丸ｺﾞｼｯｸM-PRO" panose="020F0600000000000000" pitchFamily="50" charset="-128"/>
              </a:rPr>
              <a:t>0.5</a:t>
            </a:r>
            <a:endParaRPr lang="ja-JP" altLang="en-US" sz="11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12"/>
          </p:nvPr>
        </p:nvSpPr>
        <p:spPr/>
        <p:txBody>
          <a:bodyPr/>
          <a:lstStyle/>
          <a:p>
            <a:fld id="{E9CE2935-82DA-48EB-8DEF-BD9F9B927993}" type="slidenum">
              <a:rPr kumimoji="1" lang="ja-JP" altLang="en-US" smtClean="0"/>
              <a:t>4</a:t>
            </a:fld>
            <a:endParaRPr kumimoji="1" lang="ja-JP" altLang="en-US"/>
          </a:p>
        </p:txBody>
      </p:sp>
      <p:pic>
        <p:nvPicPr>
          <p:cNvPr id="20" name="図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51550" y="151005"/>
            <a:ext cx="720388" cy="855137"/>
          </a:xfrm>
          <a:prstGeom prst="rect">
            <a:avLst/>
          </a:prstGeom>
        </p:spPr>
      </p:pic>
    </p:spTree>
    <p:extLst>
      <p:ext uri="{BB962C8B-B14F-4D97-AF65-F5344CB8AC3E}">
        <p14:creationId xmlns:p14="http://schemas.microsoft.com/office/powerpoint/2010/main" val="3696125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04716" y="216201"/>
            <a:ext cx="2529940" cy="5409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600" dirty="0">
                <a:latin typeface="HG丸ｺﾞｼｯｸM-PRO" panose="020F0600000000000000" pitchFamily="50" charset="-128"/>
                <a:ea typeface="HG丸ｺﾞｼｯｸM-PRO" panose="020F0600000000000000" pitchFamily="50" charset="-128"/>
              </a:rPr>
              <a:t>言葉の</a:t>
            </a:r>
            <a:r>
              <a:rPr lang="ja-JP" altLang="en-US" sz="1600" dirty="0" smtClean="0">
                <a:latin typeface="HG丸ｺﾞｼｯｸM-PRO" panose="020F0600000000000000" pitchFamily="50" charset="-128"/>
                <a:ea typeface="HG丸ｺﾞｼｯｸM-PRO" panose="020F0600000000000000" pitchFamily="50" charset="-128"/>
              </a:rPr>
              <a:t>定義など</a:t>
            </a:r>
            <a:endParaRPr lang="ja-JP" altLang="en-US" sz="1600" dirty="0">
              <a:latin typeface="HG丸ｺﾞｼｯｸM-PRO" panose="020F0600000000000000" pitchFamily="50" charset="-128"/>
              <a:ea typeface="HG丸ｺﾞｼｯｸM-PRO" panose="020F0600000000000000" pitchFamily="50" charset="-128"/>
            </a:endParaRPr>
          </a:p>
        </p:txBody>
      </p:sp>
      <p:sp>
        <p:nvSpPr>
          <p:cNvPr id="5" name="角丸四角形 4"/>
          <p:cNvSpPr/>
          <p:nvPr/>
        </p:nvSpPr>
        <p:spPr>
          <a:xfrm>
            <a:off x="502275" y="3655015"/>
            <a:ext cx="5628070" cy="135420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 賃金改善に要する費用の見込額が月額平均</a:t>
            </a:r>
            <a:r>
              <a:rPr kumimoji="1" lang="en-US" altLang="ja-JP"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8</a:t>
            </a:r>
            <a:r>
              <a:rPr kumimoji="1" lang="ja-JP" altLang="en-US"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万円</a:t>
            </a:r>
            <a:r>
              <a:rPr kumimoji="1" lang="ja-JP" altLang="en-US" dirty="0" smtClean="0">
                <a:solidFill>
                  <a:schemeClr val="accent2">
                    <a:lumMod val="75000"/>
                  </a:schemeClr>
                </a:solidFill>
                <a:latin typeface="HG丸ｺﾞｼｯｸM-PRO" panose="020F0600000000000000" pitchFamily="50" charset="-128"/>
                <a:ea typeface="HG丸ｺﾞｼｯｸM-PRO" panose="020F0600000000000000" pitchFamily="50" charset="-128"/>
              </a:rPr>
              <a:t> </a:t>
            </a:r>
            <a:endParaRPr kumimoji="1" lang="en-US" altLang="ja-JP" dirty="0" smtClean="0">
              <a:solidFill>
                <a:schemeClr val="accent2">
                  <a:lumMod val="75000"/>
                </a:schemeClr>
              </a:solidFill>
              <a:latin typeface="HG丸ｺﾞｼｯｸM-PRO" panose="020F0600000000000000" pitchFamily="50" charset="-128"/>
              <a:ea typeface="HG丸ｺﾞｼｯｸM-PRO" panose="020F0600000000000000" pitchFamily="50" charset="-128"/>
            </a:endParaRPr>
          </a:p>
          <a:p>
            <a:r>
              <a:rPr lang="ja-JP" altLang="en-US" dirty="0">
                <a:solidFill>
                  <a:schemeClr val="tx1"/>
                </a:solidFill>
                <a:latin typeface="HG丸ｺﾞｼｯｸM-PRO" panose="020F0600000000000000" pitchFamily="50" charset="-128"/>
                <a:ea typeface="HG丸ｺﾞｼｯｸM-PRO" panose="020F0600000000000000" pitchFamily="50" charset="-128"/>
              </a:rPr>
              <a:t>　</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・賃金改善実施期間における平均</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dirty="0" smtClean="0">
                <a:solidFill>
                  <a:schemeClr val="tx1"/>
                </a:solidFill>
                <a:latin typeface="HG丸ｺﾞｼｯｸM-PRO" panose="020F0600000000000000" pitchFamily="50" charset="-128"/>
                <a:ea typeface="HG丸ｺﾞｼｯｸM-PRO" panose="020F0600000000000000" pitchFamily="50" charset="-128"/>
              </a:rPr>
              <a:t>　・法定福利費等の増加分も含めて判断します。</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dirty="0">
                <a:solidFill>
                  <a:schemeClr val="tx1"/>
                </a:solidFill>
                <a:latin typeface="HG丸ｺﾞｼｯｸM-PRO" panose="020F0600000000000000" pitchFamily="50" charset="-128"/>
                <a:ea typeface="HG丸ｺﾞｼｯｸM-PRO" panose="020F0600000000000000" pitchFamily="50" charset="-128"/>
              </a:rPr>
              <a:t>　</a:t>
            </a:r>
            <a:r>
              <a:rPr lang="en-US" altLang="ja-JP" sz="1600" b="1"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600" b="1" dirty="0" smtClean="0">
                <a:solidFill>
                  <a:srgbClr val="FF0000"/>
                </a:solidFill>
                <a:latin typeface="HG丸ｺﾞｼｯｸM-PRO" panose="020F0600000000000000" pitchFamily="50" charset="-128"/>
                <a:ea typeface="HG丸ｺﾞｼｯｸM-PRO" panose="020F0600000000000000" pitchFamily="50" charset="-128"/>
              </a:rPr>
              <a:t> 現行加算による改善額を含めることはできません。</a:t>
            </a:r>
            <a:endParaRPr kumimoji="1" lang="ja-JP" altLang="en-US" sz="16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6" name="角丸四角形 5"/>
          <p:cNvSpPr/>
          <p:nvPr/>
        </p:nvSpPr>
        <p:spPr>
          <a:xfrm>
            <a:off x="6336403" y="3655016"/>
            <a:ext cx="5370491" cy="135420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 賃金改善後の賃金の見込額が年額</a:t>
            </a:r>
            <a:r>
              <a:rPr kumimoji="1" lang="en-US" altLang="ja-JP"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440</a:t>
            </a:r>
            <a:r>
              <a:rPr kumimoji="1" lang="ja-JP" altLang="en-US"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万円</a:t>
            </a:r>
            <a:endParaRPr kumimoji="1" lang="en-US" altLang="ja-JP" b="1" dirty="0" smtClean="0">
              <a:solidFill>
                <a:schemeClr val="accent2">
                  <a:lumMod val="75000"/>
                </a:schemeClr>
              </a:solidFill>
              <a:latin typeface="HG丸ｺﾞｼｯｸM-PRO" panose="020F0600000000000000" pitchFamily="50" charset="-128"/>
              <a:ea typeface="HG丸ｺﾞｼｯｸM-PRO" panose="020F0600000000000000" pitchFamily="50" charset="-128"/>
            </a:endParaRPr>
          </a:p>
          <a:p>
            <a:r>
              <a:rPr lang="ja-JP" altLang="en-US" dirty="0">
                <a:solidFill>
                  <a:schemeClr val="tx1"/>
                </a:solidFill>
                <a:latin typeface="HG丸ｺﾞｼｯｸM-PRO" panose="020F0600000000000000" pitchFamily="50" charset="-128"/>
                <a:ea typeface="HG丸ｺﾞｼｯｸM-PRO" panose="020F0600000000000000" pitchFamily="50" charset="-128"/>
              </a:rPr>
              <a:t>　</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・手当等を含めて判断します。</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法定</a:t>
            </a:r>
            <a:r>
              <a:rPr lang="ja-JP" altLang="en-US" dirty="0">
                <a:solidFill>
                  <a:schemeClr val="tx1"/>
                </a:solidFill>
                <a:latin typeface="HG丸ｺﾞｼｯｸM-PRO" panose="020F0600000000000000" pitchFamily="50" charset="-128"/>
                <a:ea typeface="HG丸ｺﾞｼｯｸM-PRO" panose="020F0600000000000000" pitchFamily="50" charset="-128"/>
              </a:rPr>
              <a:t>福利費等の</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増加分は含めずに判断</a:t>
            </a:r>
            <a:r>
              <a:rPr lang="ja-JP" altLang="en-US" dirty="0">
                <a:solidFill>
                  <a:schemeClr val="tx1"/>
                </a:solidFill>
                <a:latin typeface="HG丸ｺﾞｼｯｸM-PRO" panose="020F0600000000000000" pitchFamily="50" charset="-128"/>
                <a:ea typeface="HG丸ｺﾞｼｯｸM-PRO" panose="020F0600000000000000" pitchFamily="50" charset="-128"/>
              </a:rPr>
              <a:t>します</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dirty="0">
                <a:solidFill>
                  <a:schemeClr val="tx1"/>
                </a:solidFill>
                <a:latin typeface="HG丸ｺﾞｼｯｸM-PRO" panose="020F0600000000000000" pitchFamily="50" charset="-128"/>
                <a:ea typeface="HG丸ｺﾞｼｯｸM-PRO" panose="020F0600000000000000" pitchFamily="50" charset="-128"/>
              </a:rPr>
              <a:t>　</a:t>
            </a:r>
            <a:r>
              <a:rPr lang="en-US" altLang="ja-JP" sz="1600" b="1"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600" b="1" dirty="0" smtClean="0">
                <a:solidFill>
                  <a:srgbClr val="FF0000"/>
                </a:solidFill>
                <a:latin typeface="HG丸ｺﾞｼｯｸM-PRO" panose="020F0600000000000000" pitchFamily="50" charset="-128"/>
                <a:ea typeface="HG丸ｺﾞｼｯｸM-PRO" panose="020F0600000000000000" pitchFamily="50" charset="-128"/>
              </a:rPr>
              <a:t> 現行加算による改善額を含めることができます。</a:t>
            </a:r>
            <a:r>
              <a:rPr lang="ja-JP" altLang="en-US" dirty="0">
                <a:solidFill>
                  <a:schemeClr val="tx1"/>
                </a:solidFill>
                <a:latin typeface="HG丸ｺﾞｼｯｸM-PRO" panose="020F0600000000000000" pitchFamily="50" charset="-128"/>
                <a:ea typeface="HG丸ｺﾞｼｯｸM-PRO" panose="020F0600000000000000" pitchFamily="50" charset="-128"/>
              </a:rPr>
              <a:t>　</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 </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grpSp>
        <p:nvGrpSpPr>
          <p:cNvPr id="7" name="グループ化 6"/>
          <p:cNvGrpSpPr/>
          <p:nvPr/>
        </p:nvGrpSpPr>
        <p:grpSpPr>
          <a:xfrm>
            <a:off x="489395" y="2123956"/>
            <a:ext cx="11217499" cy="1418303"/>
            <a:chOff x="489395" y="2110509"/>
            <a:chExt cx="11217499" cy="1418303"/>
          </a:xfrm>
        </p:grpSpPr>
        <p:sp>
          <p:nvSpPr>
            <p:cNvPr id="4" name="角丸四角形 3"/>
            <p:cNvSpPr/>
            <p:nvPr/>
          </p:nvSpPr>
          <p:spPr>
            <a:xfrm>
              <a:off x="489395" y="2110509"/>
              <a:ext cx="11217499" cy="141830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 </a:t>
              </a:r>
              <a:r>
                <a:rPr lang="ja-JP" altLang="en-US"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グループごとの平均賃金改善額 ＝ </a:t>
              </a:r>
              <a:r>
                <a:rPr lang="en-US" altLang="ja-JP"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a</a:t>
              </a:r>
              <a:r>
                <a:rPr lang="ja-JP" altLang="en-US"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 </a:t>
              </a:r>
              <a:r>
                <a:rPr lang="en-US" altLang="ja-JP"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a:t>
              </a:r>
              <a:r>
                <a:rPr lang="ja-JP" altLang="en-US"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 </a:t>
              </a:r>
              <a:r>
                <a:rPr lang="en-US" altLang="ja-JP"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b</a:t>
              </a:r>
              <a:r>
                <a:rPr lang="ja-JP" altLang="en-US"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 </a:t>
              </a:r>
              <a:r>
                <a:rPr lang="en-US" altLang="ja-JP"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a:t>
              </a:r>
              <a:r>
                <a:rPr lang="ja-JP" altLang="en-US"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 </a:t>
              </a:r>
              <a:r>
                <a:rPr lang="en-US" altLang="ja-JP" b="1" dirty="0" err="1">
                  <a:solidFill>
                    <a:schemeClr val="accent2">
                      <a:lumMod val="75000"/>
                    </a:schemeClr>
                  </a:solidFill>
                  <a:latin typeface="HG丸ｺﾞｼｯｸM-PRO" panose="020F0600000000000000" pitchFamily="50" charset="-128"/>
                  <a:ea typeface="HG丸ｺﾞｼｯｸM-PRO" panose="020F0600000000000000" pitchFamily="50" charset="-128"/>
                </a:rPr>
                <a:t>c</a:t>
              </a:r>
              <a:endParaRPr lang="en-US" altLang="ja-JP" b="1" dirty="0" smtClean="0">
                <a:solidFill>
                  <a:schemeClr val="accent2">
                    <a:lumMod val="75000"/>
                  </a:schemeClr>
                </a:solidFill>
                <a:latin typeface="HG丸ｺﾞｼｯｸM-PRO" panose="020F0600000000000000" pitchFamily="50" charset="-128"/>
                <a:ea typeface="HG丸ｺﾞｼｯｸM-PRO" panose="020F0600000000000000" pitchFamily="50" charset="-128"/>
              </a:endParaRPr>
            </a:p>
            <a:p>
              <a:r>
                <a:rPr kumimoji="1" lang="ja-JP" altLang="en-US"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dirty="0" smtClean="0">
                  <a:solidFill>
                    <a:schemeClr val="tx1"/>
                  </a:solidFill>
                  <a:latin typeface="HG丸ｺﾞｼｯｸM-PRO" panose="020F0600000000000000" pitchFamily="50" charset="-128"/>
                  <a:ea typeface="HG丸ｺﾞｼｯｸM-PRO" panose="020F0600000000000000" pitchFamily="50" charset="-128"/>
                </a:rPr>
                <a:t>a</a:t>
              </a:r>
              <a:r>
                <a:rPr lang="ja-JP" altLang="en-US" dirty="0">
                  <a:solidFill>
                    <a:schemeClr val="tx1"/>
                  </a:solidFill>
                  <a:latin typeface="HG丸ｺﾞｼｯｸM-PRO" panose="020F0600000000000000" pitchFamily="50" charset="-128"/>
                  <a:ea typeface="HG丸ｺﾞｼｯｸM-PRO" panose="020F0600000000000000" pitchFamily="50" charset="-128"/>
                </a:rPr>
                <a:t>：特定加算を取得し実施される賃金の改善見込額を加えた賃金の当該</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グループ</a:t>
              </a:r>
              <a:r>
                <a:rPr lang="ja-JP" altLang="en-US" dirty="0">
                  <a:solidFill>
                    <a:schemeClr val="tx1"/>
                  </a:solidFill>
                  <a:latin typeface="HG丸ｺﾞｼｯｸM-PRO" panose="020F0600000000000000" pitchFamily="50" charset="-128"/>
                  <a:ea typeface="HG丸ｺﾞｼｯｸM-PRO" panose="020F0600000000000000" pitchFamily="50" charset="-128"/>
                </a:rPr>
                <a:t>における</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総額</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dirty="0" smtClean="0">
                  <a:solidFill>
                    <a:schemeClr val="tx1"/>
                  </a:solidFill>
                  <a:latin typeface="HG丸ｺﾞｼｯｸM-PRO" panose="020F0600000000000000" pitchFamily="50" charset="-128"/>
                  <a:ea typeface="HG丸ｺﾞｼｯｸM-PRO" panose="020F0600000000000000" pitchFamily="50" charset="-128"/>
                </a:rPr>
                <a:t>b</a:t>
              </a:r>
              <a:r>
                <a:rPr lang="ja-JP" altLang="en-US" dirty="0">
                  <a:solidFill>
                    <a:schemeClr val="tx1"/>
                  </a:solidFill>
                  <a:latin typeface="HG丸ｺﾞｼｯｸM-PRO" panose="020F0600000000000000" pitchFamily="50" charset="-128"/>
                  <a:ea typeface="HG丸ｺﾞｼｯｸM-PRO" panose="020F0600000000000000" pitchFamily="50" charset="-128"/>
                </a:rPr>
                <a:t>：初めて特定加算を取得する月又は初めて特定加算を取得した月の</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属する年度</a:t>
              </a:r>
              <a:r>
                <a:rPr lang="ja-JP" altLang="en-US" dirty="0">
                  <a:solidFill>
                    <a:schemeClr val="tx1"/>
                  </a:solidFill>
                  <a:latin typeface="HG丸ｺﾞｼｯｸM-PRO" panose="020F0600000000000000" pitchFamily="50" charset="-128"/>
                  <a:ea typeface="HG丸ｺﾞｼｯｸM-PRO" panose="020F0600000000000000" pitchFamily="50" charset="-128"/>
                </a:rPr>
                <a:t>の前年度の賃金の</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総額</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dirty="0" smtClean="0">
                  <a:solidFill>
                    <a:schemeClr val="tx1"/>
                  </a:solidFill>
                  <a:latin typeface="HG丸ｺﾞｼｯｸM-PRO" panose="020F0600000000000000" pitchFamily="50" charset="-128"/>
                  <a:ea typeface="HG丸ｺﾞｼｯｸM-PRO" panose="020F0600000000000000" pitchFamily="50" charset="-128"/>
                </a:rPr>
                <a:t>c</a:t>
              </a:r>
              <a:r>
                <a:rPr lang="ja-JP" altLang="en-US" dirty="0">
                  <a:solidFill>
                    <a:schemeClr val="tx1"/>
                  </a:solidFill>
                  <a:latin typeface="HG丸ｺﾞｼｯｸM-PRO" panose="020F0600000000000000" pitchFamily="50" charset="-128"/>
                  <a:ea typeface="HG丸ｺﾞｼｯｸM-PRO" panose="020F0600000000000000" pitchFamily="50" charset="-128"/>
                </a:rPr>
                <a:t>：当該グループの対象人数（原則として常勤換算方法による。</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200" b="1" dirty="0" smtClean="0">
                  <a:solidFill>
                    <a:srgbClr val="FF0000"/>
                  </a:solidFill>
                  <a:latin typeface="HG丸ｺﾞｼｯｸM-PRO" panose="020F0600000000000000" pitchFamily="50" charset="-128"/>
                  <a:ea typeface="HG丸ｺﾞｼｯｸM-PRO" panose="020F0600000000000000" pitchFamily="50" charset="-128"/>
                </a:rPr>
                <a:t>POINT</a:t>
              </a:r>
              <a:r>
                <a:rPr lang="ja-JP" altLang="en-US" sz="1200" b="1" dirty="0" smtClean="0">
                  <a:solidFill>
                    <a:srgbClr val="FF0000"/>
                  </a:solidFill>
                  <a:latin typeface="HG丸ｺﾞｼｯｸM-PRO" panose="020F0600000000000000" pitchFamily="50" charset="-128"/>
                  <a:ea typeface="HG丸ｺﾞｼｯｸM-PRO" panose="020F0600000000000000" pitchFamily="50" charset="-128"/>
                </a:rPr>
                <a:t>！</a:t>
              </a:r>
              <a:r>
                <a:rPr lang="en-US" altLang="ja-JP" sz="1200" b="1" dirty="0" smtClean="0">
                  <a:solidFill>
                    <a:srgbClr val="FF0000"/>
                  </a:solidFill>
                  <a:latin typeface="HG丸ｺﾞｼｯｸM-PRO" panose="020F0600000000000000" pitchFamily="50" charset="-128"/>
                  <a:ea typeface="HG丸ｺﾞｼｯｸM-PRO" panose="020F0600000000000000" pitchFamily="50" charset="-128"/>
                </a:rPr>
                <a:t>Group</a:t>
              </a:r>
              <a:r>
                <a:rPr lang="ja-JP" altLang="en-US" sz="1200" b="1" dirty="0" smtClean="0">
                  <a:solidFill>
                    <a:srgbClr val="FF0000"/>
                  </a:solidFill>
                  <a:latin typeface="HG丸ｺﾞｼｯｸM-PRO" panose="020F0600000000000000" pitchFamily="50" charset="-128"/>
                  <a:ea typeface="HG丸ｺﾞｼｯｸM-PRO" panose="020F0600000000000000" pitchFamily="50" charset="-128"/>
                </a:rPr>
                <a:t>３</a:t>
              </a:r>
              <a:r>
                <a:rPr lang="ja-JP" altLang="en-US" sz="1200" dirty="0" smtClean="0">
                  <a:solidFill>
                    <a:srgbClr val="FF0000"/>
                  </a:solidFill>
                  <a:latin typeface="HG丸ｺﾞｼｯｸM-PRO" panose="020F0600000000000000" pitchFamily="50" charset="-128"/>
                  <a:ea typeface="HG丸ｺﾞｼｯｸM-PRO" panose="020F0600000000000000" pitchFamily="50" charset="-128"/>
                </a:rPr>
                <a:t>だけは、常勤換算方法以外に、実人数　</a:t>
              </a:r>
              <a:endParaRPr lang="en-US" altLang="ja-JP" sz="1200"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1200" dirty="0">
                  <a:solidFill>
                    <a:srgbClr val="FF0000"/>
                  </a:solidFill>
                  <a:latin typeface="HG丸ｺﾞｼｯｸM-PRO" panose="020F0600000000000000" pitchFamily="50" charset="-128"/>
                  <a:ea typeface="HG丸ｺﾞｼｯｸM-PRO" panose="020F0600000000000000" pitchFamily="50" charset="-128"/>
                </a:rPr>
                <a:t>　</a:t>
              </a:r>
              <a:r>
                <a:rPr lang="ja-JP" altLang="en-US" sz="1200" dirty="0" smtClean="0">
                  <a:solidFill>
                    <a:srgbClr val="FF0000"/>
                  </a:solidFill>
                  <a:latin typeface="HG丸ｺﾞｼｯｸM-PRO" panose="020F0600000000000000" pitchFamily="50" charset="-128"/>
                  <a:ea typeface="HG丸ｺﾞｼｯｸM-PRO" panose="020F0600000000000000" pitchFamily="50" charset="-128"/>
                </a:rPr>
                <a:t>　　　　　　　　　　　　　　　　　　　　　　　　　　　　　　　　　　　　　　　　　　　　　　　　　 による算出も可能！</a:t>
              </a:r>
              <a:endParaRPr kumimoji="1" lang="ja-JP" altLang="en-US" sz="1200" b="1" dirty="0">
                <a:solidFill>
                  <a:srgbClr val="FF0000"/>
                </a:solidFill>
                <a:latin typeface="HG丸ｺﾞｼｯｸM-PRO" panose="020F0600000000000000" pitchFamily="50" charset="-128"/>
                <a:ea typeface="HG丸ｺﾞｼｯｸM-PRO" panose="020F0600000000000000" pitchFamily="50" charset="-128"/>
              </a:endParaRPr>
            </a:p>
          </p:txBody>
        </p:sp>
        <p:cxnSp>
          <p:nvCxnSpPr>
            <p:cNvPr id="8" name="直線コネクタ 7"/>
            <p:cNvCxnSpPr/>
            <p:nvPr/>
          </p:nvCxnSpPr>
          <p:spPr>
            <a:xfrm>
              <a:off x="3928056" y="3333767"/>
              <a:ext cx="35416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 name="角丸四角形 8"/>
          <p:cNvSpPr/>
          <p:nvPr/>
        </p:nvSpPr>
        <p:spPr>
          <a:xfrm>
            <a:off x="489394" y="5142428"/>
            <a:ext cx="8577333" cy="146175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 非常勤職員の給与計算</a:t>
            </a:r>
            <a:r>
              <a:rPr kumimoji="1" lang="ja-JP" altLang="en-US" sz="1400"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（その他</a:t>
            </a:r>
            <a:r>
              <a:rPr lang="ja-JP" altLang="en-US" sz="1400" b="1" dirty="0">
                <a:solidFill>
                  <a:schemeClr val="accent2">
                    <a:lumMod val="75000"/>
                  </a:schemeClr>
                </a:solidFill>
                <a:latin typeface="HG丸ｺﾞｼｯｸM-PRO" panose="020F0600000000000000" pitchFamily="50" charset="-128"/>
                <a:ea typeface="HG丸ｺﾞｼｯｸM-PRO" panose="020F0600000000000000" pitchFamily="50" charset="-128"/>
              </a:rPr>
              <a:t>の</a:t>
            </a:r>
            <a:r>
              <a:rPr kumimoji="1" lang="ja-JP" altLang="en-US" sz="1400"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職種の</a:t>
            </a:r>
            <a:r>
              <a:rPr kumimoji="1" lang="en-US" altLang="ja-JP" sz="1400"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440</a:t>
            </a:r>
            <a:r>
              <a:rPr kumimoji="1" lang="ja-JP" altLang="en-US" sz="1400"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万円を超える、超えない の基準の考え方）</a:t>
            </a:r>
            <a:endParaRPr kumimoji="1" lang="en-US" altLang="ja-JP" sz="1400" b="1" dirty="0" smtClean="0">
              <a:solidFill>
                <a:schemeClr val="accent2">
                  <a:lumMod val="75000"/>
                </a:schemeClr>
              </a:solidFill>
              <a:latin typeface="HG丸ｺﾞｼｯｸM-PRO" panose="020F0600000000000000" pitchFamily="50" charset="-128"/>
              <a:ea typeface="HG丸ｺﾞｼｯｸM-PRO" panose="020F0600000000000000" pitchFamily="50" charset="-128"/>
            </a:endParaRPr>
          </a:p>
          <a:p>
            <a:r>
              <a:rPr lang="ja-JP" altLang="en-US" dirty="0">
                <a:solidFill>
                  <a:schemeClr val="tx1"/>
                </a:solidFill>
                <a:latin typeface="HG丸ｺﾞｼｯｸM-PRO" panose="020F0600000000000000" pitchFamily="50" charset="-128"/>
                <a:ea typeface="HG丸ｺﾞｼｯｸM-PRO" panose="020F0600000000000000" pitchFamily="50" charset="-128"/>
              </a:rPr>
              <a:t>　</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・常勤換算方法で計算し、賃金額を判断します。</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dirty="0">
                <a:solidFill>
                  <a:schemeClr val="tx1"/>
                </a:solidFill>
                <a:latin typeface="HG丸ｺﾞｼｯｸM-PRO" panose="020F0600000000000000" pitchFamily="50" charset="-128"/>
                <a:ea typeface="HG丸ｺﾞｼｯｸM-PRO" panose="020F0600000000000000" pitchFamily="50" charset="-128"/>
              </a:rPr>
              <a:t>　</a:t>
            </a:r>
            <a:r>
              <a:rPr lang="ja-JP" altLang="en-US" dirty="0">
                <a:solidFill>
                  <a:schemeClr val="tx1"/>
                </a:solidFill>
                <a:latin typeface="HG丸ｺﾞｼｯｸM-PRO" panose="020F0600000000000000" pitchFamily="50" charset="-128"/>
                <a:ea typeface="HG丸ｺﾞｼｯｸM-PRO" panose="020F0600000000000000" pitchFamily="50" charset="-128"/>
              </a:rPr>
              <a:t>　</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例： 常勤換算で </a:t>
            </a:r>
            <a:r>
              <a:rPr lang="en-US" altLang="ja-JP" dirty="0" smtClean="0">
                <a:solidFill>
                  <a:schemeClr val="tx1"/>
                </a:solidFill>
                <a:latin typeface="HG丸ｺﾞｼｯｸM-PRO" panose="020F0600000000000000" pitchFamily="50" charset="-128"/>
                <a:ea typeface="HG丸ｺﾞｼｯｸM-PRO" panose="020F0600000000000000" pitchFamily="50" charset="-128"/>
              </a:rPr>
              <a:t>0.5</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人の従業者が </a:t>
            </a:r>
            <a:r>
              <a:rPr lang="en-US" altLang="ja-JP" dirty="0" smtClean="0">
                <a:solidFill>
                  <a:schemeClr val="tx1"/>
                </a:solidFill>
                <a:latin typeface="HG丸ｺﾞｼｯｸM-PRO" panose="020F0600000000000000" pitchFamily="50" charset="-128"/>
                <a:ea typeface="HG丸ｺﾞｼｯｸM-PRO" panose="020F0600000000000000" pitchFamily="50" charset="-128"/>
              </a:rPr>
              <a:t>180</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万円／年の収入がある場合</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dirty="0">
                <a:solidFill>
                  <a:schemeClr val="tx1"/>
                </a:solidFill>
                <a:latin typeface="HG丸ｺﾞｼｯｸM-PRO" panose="020F0600000000000000" pitchFamily="50" charset="-128"/>
                <a:ea typeface="HG丸ｺﾞｼｯｸM-PRO" panose="020F0600000000000000" pitchFamily="50" charset="-128"/>
              </a:rPr>
              <a:t>　</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　　　→ </a:t>
            </a:r>
            <a:r>
              <a:rPr lang="en-US" altLang="ja-JP" dirty="0" smtClean="0">
                <a:solidFill>
                  <a:schemeClr val="tx1"/>
                </a:solidFill>
                <a:latin typeface="HG丸ｺﾞｼｯｸM-PRO" panose="020F0600000000000000" pitchFamily="50" charset="-128"/>
                <a:ea typeface="HG丸ｺﾞｼｯｸM-PRO" panose="020F0600000000000000" pitchFamily="50" charset="-128"/>
              </a:rPr>
              <a:t>180</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万円 </a:t>
            </a:r>
            <a:r>
              <a:rPr lang="en-US" altLang="ja-JP"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 </a:t>
            </a:r>
            <a:r>
              <a:rPr lang="en-US" altLang="ja-JP" dirty="0" smtClean="0">
                <a:solidFill>
                  <a:schemeClr val="tx1"/>
                </a:solidFill>
                <a:latin typeface="HG丸ｺﾞｼｯｸM-PRO" panose="020F0600000000000000" pitchFamily="50" charset="-128"/>
                <a:ea typeface="HG丸ｺﾞｼｯｸM-PRO" panose="020F0600000000000000" pitchFamily="50" charset="-128"/>
              </a:rPr>
              <a:t>0.5</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人 ＝ </a:t>
            </a:r>
            <a:r>
              <a:rPr lang="en-US" altLang="ja-JP" dirty="0" smtClean="0">
                <a:solidFill>
                  <a:schemeClr val="tx1"/>
                </a:solidFill>
                <a:latin typeface="HG丸ｺﾞｼｯｸM-PRO" panose="020F0600000000000000" pitchFamily="50" charset="-128"/>
                <a:ea typeface="HG丸ｺﾞｼｯｸM-PRO" panose="020F0600000000000000" pitchFamily="50" charset="-128"/>
              </a:rPr>
              <a:t>360</a:t>
            </a:r>
            <a:r>
              <a:rPr lang="ja-JP" altLang="en-US" dirty="0">
                <a:solidFill>
                  <a:schemeClr val="tx1"/>
                </a:solidFill>
                <a:latin typeface="HG丸ｺﾞｼｯｸM-PRO" panose="020F0600000000000000" pitchFamily="50" charset="-128"/>
                <a:ea typeface="HG丸ｺﾞｼｯｸM-PRO" panose="020F0600000000000000" pitchFamily="50" charset="-128"/>
              </a:rPr>
              <a:t>万</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円／年の収入ありと考えます。</a:t>
            </a:r>
            <a:r>
              <a:rPr lang="ja-JP" altLang="en-US" dirty="0">
                <a:solidFill>
                  <a:schemeClr val="tx1"/>
                </a:solidFill>
                <a:latin typeface="HG丸ｺﾞｼｯｸM-PRO" panose="020F0600000000000000" pitchFamily="50" charset="-128"/>
                <a:ea typeface="HG丸ｺﾞｼｯｸM-PRO" panose="020F0600000000000000" pitchFamily="50" charset="-128"/>
              </a:rPr>
              <a:t>　</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 </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pic>
        <p:nvPicPr>
          <p:cNvPr id="11" name="図 10"/>
          <p:cNvPicPr>
            <a:picLocks noChangeAspect="1"/>
          </p:cNvPicPr>
          <p:nvPr/>
        </p:nvPicPr>
        <p:blipFill>
          <a:blip r:embed="rId2"/>
          <a:stretch>
            <a:fillRect/>
          </a:stretch>
        </p:blipFill>
        <p:spPr>
          <a:xfrm>
            <a:off x="9856852" y="5060287"/>
            <a:ext cx="1231858" cy="1687477"/>
          </a:xfrm>
          <a:prstGeom prst="rect">
            <a:avLst/>
          </a:prstGeom>
        </p:spPr>
      </p:pic>
      <p:sp>
        <p:nvSpPr>
          <p:cNvPr id="10" name="スライド番号プレースホルダー 9"/>
          <p:cNvSpPr>
            <a:spLocks noGrp="1"/>
          </p:cNvSpPr>
          <p:nvPr>
            <p:ph type="sldNum" sz="quarter" idx="12"/>
          </p:nvPr>
        </p:nvSpPr>
        <p:spPr/>
        <p:txBody>
          <a:bodyPr/>
          <a:lstStyle/>
          <a:p>
            <a:fld id="{E9CE2935-82DA-48EB-8DEF-BD9F9B927993}" type="slidenum">
              <a:rPr kumimoji="1" lang="ja-JP" altLang="en-US" smtClean="0"/>
              <a:t>5</a:t>
            </a:fld>
            <a:endParaRPr kumimoji="1" lang="ja-JP" altLang="en-US"/>
          </a:p>
        </p:txBody>
      </p:sp>
      <p:cxnSp>
        <p:nvCxnSpPr>
          <p:cNvPr id="12" name="直線コネクタ 11"/>
          <p:cNvCxnSpPr/>
          <p:nvPr/>
        </p:nvCxnSpPr>
        <p:spPr>
          <a:xfrm>
            <a:off x="4647126" y="4916290"/>
            <a:ext cx="10839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10408906" y="4916290"/>
            <a:ext cx="9854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5" name="図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1550" y="151005"/>
            <a:ext cx="720388" cy="855137"/>
          </a:xfrm>
          <a:prstGeom prst="rect">
            <a:avLst/>
          </a:prstGeom>
        </p:spPr>
      </p:pic>
      <p:sp>
        <p:nvSpPr>
          <p:cNvPr id="3" name="角丸四角形 2"/>
          <p:cNvSpPr/>
          <p:nvPr/>
        </p:nvSpPr>
        <p:spPr>
          <a:xfrm>
            <a:off x="489396" y="888640"/>
            <a:ext cx="11217499" cy="101743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 賃金改善見込額 ＝ </a:t>
            </a:r>
            <a:r>
              <a:rPr kumimoji="1" lang="en-US" altLang="ja-JP"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a</a:t>
            </a:r>
            <a:r>
              <a:rPr kumimoji="1" lang="ja-JP" altLang="en-US"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 </a:t>
            </a:r>
            <a:r>
              <a:rPr lang="en-US" altLang="ja-JP"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a:t>
            </a:r>
            <a:r>
              <a:rPr lang="ja-JP" altLang="en-US"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 </a:t>
            </a:r>
            <a:r>
              <a:rPr lang="en-US" altLang="ja-JP"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b</a:t>
            </a:r>
          </a:p>
          <a:p>
            <a:r>
              <a:rPr kumimoji="1" lang="ja-JP" altLang="en-US"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dirty="0" smtClean="0">
                <a:solidFill>
                  <a:schemeClr val="tx1"/>
                </a:solidFill>
                <a:latin typeface="HG丸ｺﾞｼｯｸM-PRO" panose="020F0600000000000000" pitchFamily="50" charset="-128"/>
                <a:ea typeface="HG丸ｺﾞｼｯｸM-PRO" panose="020F0600000000000000" pitchFamily="50" charset="-128"/>
              </a:rPr>
              <a:t>a</a:t>
            </a:r>
            <a:r>
              <a:rPr lang="ja-JP" altLang="en-US" dirty="0">
                <a:solidFill>
                  <a:schemeClr val="tx1"/>
                </a:solidFill>
                <a:latin typeface="HG丸ｺﾞｼｯｸM-PRO" panose="020F0600000000000000" pitchFamily="50" charset="-128"/>
                <a:ea typeface="HG丸ｺﾞｼｯｸM-PRO" panose="020F0600000000000000" pitchFamily="50" charset="-128"/>
              </a:rPr>
              <a:t>：特定加算を取得し実施される賃金の改善見込額を加えた賃金の</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総額</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　</a:t>
            </a:r>
            <a:r>
              <a:rPr kumimoji="1" lang="en-US" altLang="ja-JP" dirty="0" smtClean="0">
                <a:solidFill>
                  <a:schemeClr val="tx1"/>
                </a:solidFill>
                <a:latin typeface="HG丸ｺﾞｼｯｸM-PRO" panose="020F0600000000000000" pitchFamily="50" charset="-128"/>
                <a:ea typeface="HG丸ｺﾞｼｯｸM-PRO" panose="020F0600000000000000" pitchFamily="50" charset="-128"/>
              </a:rPr>
              <a:t>b</a:t>
            </a:r>
            <a:r>
              <a:rPr lang="ja-JP" altLang="en-US" dirty="0">
                <a:solidFill>
                  <a:schemeClr val="tx1"/>
                </a:solidFill>
                <a:latin typeface="HG丸ｺﾞｼｯｸM-PRO" panose="020F0600000000000000" pitchFamily="50" charset="-128"/>
                <a:ea typeface="HG丸ｺﾞｼｯｸM-PRO" panose="020F0600000000000000" pitchFamily="50" charset="-128"/>
              </a:rPr>
              <a:t>：初めて特定加算を取得する月又は初めて特定加算を取得した月の属する</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年度</a:t>
            </a:r>
            <a:r>
              <a:rPr lang="ja-JP" altLang="en-US" dirty="0">
                <a:solidFill>
                  <a:schemeClr val="tx1"/>
                </a:solidFill>
                <a:latin typeface="HG丸ｺﾞｼｯｸM-PRO" panose="020F0600000000000000" pitchFamily="50" charset="-128"/>
                <a:ea typeface="HG丸ｺﾞｼｯｸM-PRO" panose="020F0600000000000000" pitchFamily="50" charset="-128"/>
              </a:rPr>
              <a:t>の前年度の賃金の</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総額</a:t>
            </a:r>
            <a:r>
              <a:rPr lang="ja-JP" altLang="en-US" dirty="0">
                <a:solidFill>
                  <a:schemeClr val="tx1"/>
                </a:solidFill>
                <a:latin typeface="HG丸ｺﾞｼｯｸM-PRO" panose="020F0600000000000000" pitchFamily="50" charset="-128"/>
                <a:ea typeface="HG丸ｺﾞｼｯｸM-PRO" panose="020F0600000000000000" pitchFamily="50" charset="-128"/>
              </a:rPr>
              <a:t>　</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 </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308982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図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51550" y="151005"/>
            <a:ext cx="720388" cy="855137"/>
          </a:xfrm>
          <a:prstGeom prst="rect">
            <a:avLst/>
          </a:prstGeom>
        </p:spPr>
      </p:pic>
      <p:sp>
        <p:nvSpPr>
          <p:cNvPr id="41" name="対角する 2 つの角を丸めた四角形 40"/>
          <p:cNvSpPr/>
          <p:nvPr/>
        </p:nvSpPr>
        <p:spPr>
          <a:xfrm>
            <a:off x="6499305" y="234434"/>
            <a:ext cx="2356225" cy="583159"/>
          </a:xfrm>
          <a:prstGeom prst="round2DiagRect">
            <a:avLst/>
          </a:prstGeom>
          <a:ln w="28575"/>
        </p:spPr>
        <p:style>
          <a:lnRef idx="2">
            <a:schemeClr val="accent6"/>
          </a:lnRef>
          <a:fillRef idx="1">
            <a:schemeClr val="lt1"/>
          </a:fillRef>
          <a:effectRef idx="0">
            <a:schemeClr val="accent6"/>
          </a:effectRef>
          <a:fontRef idx="minor">
            <a:schemeClr val="dk1"/>
          </a:fontRef>
        </p:style>
        <p:txBody>
          <a:bodyPr rtlCol="0" anchor="ctr"/>
          <a:lstStyle/>
          <a:p>
            <a:r>
              <a:rPr lang="ja-JP" altLang="en-US" sz="1100" dirty="0">
                <a:latin typeface="HG丸ｺﾞｼｯｸM-PRO" panose="020F0600000000000000" pitchFamily="50" charset="-128"/>
                <a:ea typeface="HG丸ｺﾞｼｯｸM-PRO" panose="020F0600000000000000" pitchFamily="50" charset="-128"/>
              </a:rPr>
              <a:t>条件</a:t>
            </a:r>
            <a:r>
              <a:rPr lang="en-US" altLang="ja-JP" sz="1100" dirty="0">
                <a:latin typeface="HG丸ｺﾞｼｯｸM-PRO" panose="020F0600000000000000" pitchFamily="50" charset="-128"/>
                <a:ea typeface="HG丸ｺﾞｼｯｸM-PRO" panose="020F0600000000000000" pitchFamily="50" charset="-128"/>
              </a:rPr>
              <a:t>b</a:t>
            </a:r>
            <a:r>
              <a:rPr lang="ja-JP" altLang="en-US" sz="1100" dirty="0">
                <a:latin typeface="HG丸ｺﾞｼｯｸM-PRO" panose="020F0600000000000000" pitchFamily="50" charset="-128"/>
                <a:ea typeface="HG丸ｺﾞｼｯｸM-PRO" panose="020F0600000000000000" pitchFamily="50" charset="-128"/>
              </a:rPr>
              <a:t>：</a:t>
            </a:r>
            <a:r>
              <a:rPr lang="en-US" altLang="ja-JP" sz="1100" dirty="0">
                <a:latin typeface="HG丸ｺﾞｼｯｸM-PRO" panose="020F0600000000000000" pitchFamily="50" charset="-128"/>
                <a:ea typeface="HG丸ｺﾞｼｯｸM-PRO" panose="020F0600000000000000" pitchFamily="50" charset="-128"/>
              </a:rPr>
              <a:t>G1</a:t>
            </a:r>
            <a:r>
              <a:rPr lang="ja-JP" altLang="en-US" sz="1100" dirty="0">
                <a:latin typeface="HG丸ｺﾞｼｯｸM-PRO" panose="020F0600000000000000" pitchFamily="50" charset="-128"/>
                <a:ea typeface="HG丸ｺﾞｼｯｸM-PRO" panose="020F0600000000000000" pitchFamily="50" charset="-128"/>
              </a:rPr>
              <a:t>の平均賃金改善額が　　</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lang="en-US" altLang="ja-JP" sz="1100" dirty="0">
                <a:latin typeface="HG丸ｺﾞｼｯｸM-PRO" panose="020F0600000000000000" pitchFamily="50" charset="-128"/>
                <a:ea typeface="HG丸ｺﾞｼｯｸM-PRO" panose="020F0600000000000000" pitchFamily="50" charset="-128"/>
              </a:rPr>
              <a:t>G2</a:t>
            </a:r>
            <a:r>
              <a:rPr lang="ja-JP" altLang="en-US" sz="1100" dirty="0">
                <a:latin typeface="HG丸ｺﾞｼｯｸM-PRO" panose="020F0600000000000000" pitchFamily="50" charset="-128"/>
                <a:ea typeface="HG丸ｺﾞｼｯｸM-PRO" panose="020F0600000000000000" pitchFamily="50" charset="-128"/>
              </a:rPr>
              <a:t>の</a:t>
            </a:r>
            <a:r>
              <a:rPr lang="en-US" altLang="ja-JP" sz="1100" dirty="0">
                <a:latin typeface="HG丸ｺﾞｼｯｸM-PRO" panose="020F0600000000000000" pitchFamily="50" charset="-128"/>
                <a:ea typeface="HG丸ｺﾞｼｯｸM-PRO" panose="020F0600000000000000" pitchFamily="50" charset="-128"/>
              </a:rPr>
              <a:t>2</a:t>
            </a:r>
            <a:r>
              <a:rPr lang="ja-JP" altLang="en-US" sz="1100" dirty="0">
                <a:latin typeface="HG丸ｺﾞｼｯｸM-PRO" panose="020F0600000000000000" pitchFamily="50" charset="-128"/>
                <a:ea typeface="HG丸ｺﾞｼｯｸM-PRO" panose="020F0600000000000000" pitchFamily="50" charset="-128"/>
              </a:rPr>
              <a:t>倍以上なので</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クリア</a:t>
            </a:r>
            <a:endParaRPr lang="en-US" altLang="ja-JP" sz="1100" dirty="0">
              <a:latin typeface="HG丸ｺﾞｼｯｸM-PRO" panose="020F0600000000000000" pitchFamily="50" charset="-128"/>
              <a:ea typeface="HG丸ｺﾞｼｯｸM-PRO" panose="020F0600000000000000" pitchFamily="50" charset="-128"/>
            </a:endParaRPr>
          </a:p>
        </p:txBody>
      </p:sp>
      <p:cxnSp>
        <p:nvCxnSpPr>
          <p:cNvPr id="45" name="直線矢印コネクタ 44"/>
          <p:cNvCxnSpPr/>
          <p:nvPr/>
        </p:nvCxnSpPr>
        <p:spPr>
          <a:xfrm rot="-120000" flipH="1" flipV="1">
            <a:off x="6170622" y="512795"/>
            <a:ext cx="319021" cy="13219"/>
          </a:xfrm>
          <a:prstGeom prst="straightConnector1">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1" name="カギ線コネクタ 50"/>
          <p:cNvCxnSpPr/>
          <p:nvPr/>
        </p:nvCxnSpPr>
        <p:spPr>
          <a:xfrm>
            <a:off x="8835303" y="299386"/>
            <a:ext cx="953253" cy="263620"/>
          </a:xfrm>
          <a:prstGeom prst="bentConnector3">
            <a:avLst>
              <a:gd name="adj1" fmla="val 100110"/>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flipH="1" flipV="1">
            <a:off x="11533840" y="1569285"/>
            <a:ext cx="12889" cy="2557551"/>
          </a:xfrm>
          <a:prstGeom prst="straightConnector1">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9" name="カギ線コネクタ 78"/>
          <p:cNvCxnSpPr>
            <a:cxnSpLocks/>
          </p:cNvCxnSpPr>
          <p:nvPr/>
        </p:nvCxnSpPr>
        <p:spPr>
          <a:xfrm rot="5400000">
            <a:off x="7426704" y="4466566"/>
            <a:ext cx="683769" cy="185150"/>
          </a:xfrm>
          <a:prstGeom prst="bentConnector3">
            <a:avLst>
              <a:gd name="adj1" fmla="val 1697"/>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87" name="対角する 2 つの角を丸めた四角形 86"/>
          <p:cNvSpPr/>
          <p:nvPr/>
        </p:nvSpPr>
        <p:spPr>
          <a:xfrm>
            <a:off x="8086027" y="6114693"/>
            <a:ext cx="3492993" cy="667431"/>
          </a:xfrm>
          <a:prstGeom prst="round2DiagRect">
            <a:avLst/>
          </a:prstGeom>
          <a:ln w="28575"/>
        </p:spPr>
        <p:style>
          <a:lnRef idx="2">
            <a:schemeClr val="accent6"/>
          </a:lnRef>
          <a:fillRef idx="1">
            <a:schemeClr val="lt1"/>
          </a:fillRef>
          <a:effectRef idx="0">
            <a:schemeClr val="accent6"/>
          </a:effectRef>
          <a:fontRef idx="minor">
            <a:schemeClr val="dk1"/>
          </a:fontRef>
        </p:style>
        <p:txBody>
          <a:bodyPr rtlCol="0" anchor="ctr"/>
          <a:lstStyle/>
          <a:p>
            <a:r>
              <a:rPr lang="ja-JP" altLang="en-US" sz="1100" dirty="0">
                <a:latin typeface="HG丸ｺﾞｼｯｸM-PRO" panose="020F0600000000000000" pitchFamily="50" charset="-128"/>
                <a:ea typeface="HG丸ｺﾞｼｯｸM-PRO" panose="020F0600000000000000" pitchFamily="50" charset="-128"/>
              </a:rPr>
              <a:t>条件ｄ：</a:t>
            </a:r>
            <a:r>
              <a:rPr lang="en-US" altLang="ja-JP" sz="1100" dirty="0">
                <a:latin typeface="HG丸ｺﾞｼｯｸM-PRO" panose="020F0600000000000000" pitchFamily="50" charset="-128"/>
                <a:ea typeface="HG丸ｺﾞｼｯｸM-PRO" panose="020F0600000000000000" pitchFamily="50" charset="-128"/>
              </a:rPr>
              <a:t>G3</a:t>
            </a:r>
            <a:r>
              <a:rPr lang="ja-JP" altLang="en-US" sz="1100" dirty="0">
                <a:latin typeface="HG丸ｺﾞｼｯｸM-PRO" panose="020F0600000000000000" pitchFamily="50" charset="-128"/>
                <a:ea typeface="HG丸ｺﾞｼｯｸM-PRO" panose="020F0600000000000000" pitchFamily="50" charset="-128"/>
              </a:rPr>
              <a:t>の賃金改善後の賃金</a:t>
            </a:r>
            <a:r>
              <a:rPr lang="ja-JP" altLang="en-US" sz="1100">
                <a:latin typeface="HG丸ｺﾞｼｯｸM-PRO" panose="020F0600000000000000" pitchFamily="50" charset="-128"/>
                <a:ea typeface="HG丸ｺﾞｼｯｸM-PRO" panose="020F0600000000000000" pitchFamily="50" charset="-128"/>
              </a:rPr>
              <a:t>見込額が全員年額</a:t>
            </a:r>
            <a:r>
              <a:rPr lang="ja-JP" altLang="en-US" sz="1100" dirty="0">
                <a:latin typeface="HG丸ｺﾞｼｯｸM-PRO" panose="020F0600000000000000" pitchFamily="50" charset="-128"/>
                <a:ea typeface="HG丸ｺﾞｼｯｸM-PRO" panose="020F0600000000000000" pitchFamily="50" charset="-128"/>
              </a:rPr>
              <a:t>　</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lang="en-US" altLang="ja-JP" sz="1100" dirty="0">
                <a:latin typeface="HG丸ｺﾞｼｯｸM-PRO" panose="020F0600000000000000" pitchFamily="50" charset="-128"/>
                <a:ea typeface="HG丸ｺﾞｼｯｸM-PRO" panose="020F0600000000000000" pitchFamily="50" charset="-128"/>
              </a:rPr>
              <a:t>440</a:t>
            </a:r>
            <a:r>
              <a:rPr lang="ja-JP" altLang="en-US" sz="1100" dirty="0">
                <a:latin typeface="HG丸ｺﾞｼｯｸM-PRO" panose="020F0600000000000000" pitchFamily="50" charset="-128"/>
                <a:ea typeface="HG丸ｺﾞｼｯｸM-PRO" panose="020F0600000000000000" pitchFamily="50" charset="-128"/>
              </a:rPr>
              <a:t>万円を上回っていないのでクリア</a:t>
            </a:r>
            <a:endParaRPr lang="en-US" altLang="ja-JP" sz="1100" dirty="0">
              <a:latin typeface="HG丸ｺﾞｼｯｸM-PRO" panose="020F0600000000000000" pitchFamily="50" charset="-128"/>
              <a:ea typeface="HG丸ｺﾞｼｯｸM-PRO" panose="020F0600000000000000" pitchFamily="50" charset="-128"/>
            </a:endParaRPr>
          </a:p>
        </p:txBody>
      </p:sp>
      <p:grpSp>
        <p:nvGrpSpPr>
          <p:cNvPr id="9" name="グループ化 8"/>
          <p:cNvGrpSpPr/>
          <p:nvPr/>
        </p:nvGrpSpPr>
        <p:grpSpPr>
          <a:xfrm>
            <a:off x="454158" y="306810"/>
            <a:ext cx="5998231" cy="3756951"/>
            <a:chOff x="454157" y="306808"/>
            <a:chExt cx="5998231" cy="3756951"/>
          </a:xfrm>
        </p:grpSpPr>
        <p:grpSp>
          <p:nvGrpSpPr>
            <p:cNvPr id="35" name="グループ化 34"/>
            <p:cNvGrpSpPr/>
            <p:nvPr/>
          </p:nvGrpSpPr>
          <p:grpSpPr>
            <a:xfrm>
              <a:off x="454157" y="306808"/>
              <a:ext cx="5732957" cy="3756951"/>
              <a:chOff x="267547" y="197295"/>
              <a:chExt cx="5763489" cy="3725990"/>
            </a:xfrm>
          </p:grpSpPr>
          <p:sp>
            <p:nvSpPr>
              <p:cNvPr id="3" name="角丸四角形 2"/>
              <p:cNvSpPr/>
              <p:nvPr/>
            </p:nvSpPr>
            <p:spPr>
              <a:xfrm>
                <a:off x="267547" y="475472"/>
                <a:ext cx="5384828" cy="2775421"/>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dirty="0">
                  <a:latin typeface="HG丸ｺﾞｼｯｸM-PRO" panose="020F0600000000000000" pitchFamily="50" charset="-128"/>
                  <a:ea typeface="HG丸ｺﾞｼｯｸM-PRO" panose="020F0600000000000000" pitchFamily="50" charset="-128"/>
                </a:endParaRPr>
              </a:p>
            </p:txBody>
          </p:sp>
          <p:pic>
            <p:nvPicPr>
              <p:cNvPr id="12" name="図 11"/>
              <p:cNvPicPr>
                <a:picLocks noChangeAspect="1"/>
              </p:cNvPicPr>
              <p:nvPr/>
            </p:nvPicPr>
            <p:blipFill>
              <a:blip r:embed="rId3"/>
              <a:stretch>
                <a:fillRect/>
              </a:stretch>
            </p:blipFill>
            <p:spPr>
              <a:xfrm>
                <a:off x="1188962" y="1368654"/>
                <a:ext cx="752381" cy="1142857"/>
              </a:xfrm>
              <a:prstGeom prst="rect">
                <a:avLst/>
              </a:prstGeom>
            </p:spPr>
          </p:pic>
          <p:pic>
            <p:nvPicPr>
              <p:cNvPr id="13" name="図 12"/>
              <p:cNvPicPr>
                <a:picLocks noChangeAspect="1"/>
              </p:cNvPicPr>
              <p:nvPr/>
            </p:nvPicPr>
            <p:blipFill>
              <a:blip r:embed="rId3"/>
              <a:stretch>
                <a:fillRect/>
              </a:stretch>
            </p:blipFill>
            <p:spPr>
              <a:xfrm>
                <a:off x="3468981" y="1368654"/>
                <a:ext cx="752381" cy="1142857"/>
              </a:xfrm>
              <a:prstGeom prst="rect">
                <a:avLst/>
              </a:prstGeom>
            </p:spPr>
          </p:pic>
          <p:sp>
            <p:nvSpPr>
              <p:cNvPr id="14" name="正方形/長方形 13"/>
              <p:cNvSpPr/>
              <p:nvPr/>
            </p:nvSpPr>
            <p:spPr>
              <a:xfrm>
                <a:off x="609388" y="892670"/>
                <a:ext cx="2058999" cy="47830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latin typeface="HG丸ｺﾞｼｯｸM-PRO" panose="020F0600000000000000" pitchFamily="50" charset="-128"/>
                    <a:ea typeface="HG丸ｺﾞｼｯｸM-PRO" panose="020F0600000000000000" pitchFamily="50" charset="-128"/>
                  </a:rPr>
                  <a:t>サービス管理責任者 </a:t>
                </a:r>
                <a:r>
                  <a:rPr lang="en-US" altLang="ja-JP" sz="1100" dirty="0">
                    <a:latin typeface="HG丸ｺﾞｼｯｸM-PRO" panose="020F0600000000000000" pitchFamily="50" charset="-128"/>
                    <a:ea typeface="HG丸ｺﾞｼｯｸM-PRO" panose="020F0600000000000000" pitchFamily="50" charset="-128"/>
                  </a:rPr>
                  <a:t>1.0</a:t>
                </a:r>
                <a:r>
                  <a:rPr lang="ja-JP" altLang="en-US" sz="1100" dirty="0">
                    <a:latin typeface="HG丸ｺﾞｼｯｸM-PRO" panose="020F0600000000000000" pitchFamily="50" charset="-128"/>
                    <a:ea typeface="HG丸ｺﾞｼｯｸM-PRO" panose="020F0600000000000000" pitchFamily="50" charset="-128"/>
                  </a:rPr>
                  <a:t>人</a:t>
                </a:r>
                <a:endParaRPr lang="en-US" altLang="ja-JP" sz="1100" dirty="0">
                  <a:latin typeface="HG丸ｺﾞｼｯｸM-PRO" panose="020F0600000000000000" pitchFamily="50" charset="-128"/>
                  <a:ea typeface="HG丸ｺﾞｼｯｸM-PRO" panose="020F0600000000000000" pitchFamily="50" charset="-128"/>
                </a:endParaRPr>
              </a:p>
              <a:p>
                <a:pPr algn="ctr"/>
                <a:r>
                  <a:rPr lang="ja-JP" altLang="en-US" sz="1100" dirty="0">
                    <a:latin typeface="HG丸ｺﾞｼｯｸM-PRO" panose="020F0600000000000000" pitchFamily="50" charset="-128"/>
                    <a:ea typeface="HG丸ｺﾞｼｯｸM-PRO" panose="020F0600000000000000" pitchFamily="50" charset="-128"/>
                  </a:rPr>
                  <a:t>（勤続</a:t>
                </a:r>
                <a:r>
                  <a:rPr lang="en-US" altLang="ja-JP" sz="1100" dirty="0">
                    <a:latin typeface="HG丸ｺﾞｼｯｸM-PRO" panose="020F0600000000000000" pitchFamily="50" charset="-128"/>
                    <a:ea typeface="HG丸ｺﾞｼｯｸM-PRO" panose="020F0600000000000000" pitchFamily="50" charset="-128"/>
                  </a:rPr>
                  <a:t>11</a:t>
                </a:r>
                <a:r>
                  <a:rPr lang="ja-JP" altLang="en-US" sz="1100" dirty="0">
                    <a:latin typeface="HG丸ｺﾞｼｯｸM-PRO" panose="020F0600000000000000" pitchFamily="50" charset="-128"/>
                    <a:ea typeface="HG丸ｺﾞｼｯｸM-PRO" panose="020F0600000000000000" pitchFamily="50" charset="-128"/>
                  </a:rPr>
                  <a:t>年）</a:t>
                </a:r>
              </a:p>
            </p:txBody>
          </p:sp>
          <p:sp>
            <p:nvSpPr>
              <p:cNvPr id="15" name="正方形/長方形 14"/>
              <p:cNvSpPr/>
              <p:nvPr/>
            </p:nvSpPr>
            <p:spPr>
              <a:xfrm>
                <a:off x="574708" y="2459327"/>
                <a:ext cx="1960098" cy="5525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100" dirty="0">
                    <a:latin typeface="HG丸ｺﾞｼｯｸM-PRO" panose="020F0600000000000000" pitchFamily="50" charset="-128"/>
                    <a:ea typeface="HG丸ｺﾞｼｯｸM-PRO" panose="020F0600000000000000" pitchFamily="50" charset="-128"/>
                  </a:rPr>
                  <a:t>平均改善月額 </a:t>
                </a:r>
                <a:r>
                  <a:rPr lang="en-US" altLang="ja-JP" sz="1100" dirty="0">
                    <a:latin typeface="HG丸ｺﾞｼｯｸM-PRO" panose="020F0600000000000000" pitchFamily="50" charset="-128"/>
                    <a:ea typeface="HG丸ｺﾞｼｯｸM-PRO" panose="020F0600000000000000" pitchFamily="50" charset="-128"/>
                  </a:rPr>
                  <a:t>6</a:t>
                </a:r>
                <a:r>
                  <a:rPr lang="ja-JP" altLang="en-US" sz="1100" dirty="0">
                    <a:latin typeface="HG丸ｺﾞｼｯｸM-PRO" panose="020F0600000000000000" pitchFamily="50" charset="-128"/>
                    <a:ea typeface="HG丸ｺﾞｼｯｸM-PRO" panose="020F0600000000000000" pitchFamily="50" charset="-128"/>
                  </a:rPr>
                  <a:t>万円</a:t>
                </a:r>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月</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改善前賃金 </a:t>
                </a:r>
                <a:r>
                  <a:rPr lang="en-US" altLang="ja-JP" sz="1100" dirty="0">
                    <a:latin typeface="HG丸ｺﾞｼｯｸM-PRO" panose="020F0600000000000000" pitchFamily="50" charset="-128"/>
                    <a:ea typeface="HG丸ｺﾞｼｯｸM-PRO" panose="020F0600000000000000" pitchFamily="50" charset="-128"/>
                  </a:rPr>
                  <a:t>378</a:t>
                </a:r>
                <a:r>
                  <a:rPr lang="ja-JP" altLang="en-US" sz="1100" dirty="0">
                    <a:latin typeface="HG丸ｺﾞｼｯｸM-PRO" panose="020F0600000000000000" pitchFamily="50" charset="-128"/>
                    <a:ea typeface="HG丸ｺﾞｼｯｸM-PRO" panose="020F0600000000000000" pitchFamily="50" charset="-128"/>
                  </a:rPr>
                  <a:t>万円</a:t>
                </a:r>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年</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改善後賃金 </a:t>
                </a:r>
                <a:r>
                  <a:rPr lang="en-US" altLang="ja-JP" sz="1100" dirty="0">
                    <a:latin typeface="HG丸ｺﾞｼｯｸM-PRO" panose="020F0600000000000000" pitchFamily="50" charset="-128"/>
                    <a:ea typeface="HG丸ｺﾞｼｯｸM-PRO" panose="020F0600000000000000" pitchFamily="50" charset="-128"/>
                  </a:rPr>
                  <a:t>450</a:t>
                </a:r>
                <a:r>
                  <a:rPr lang="ja-JP" altLang="en-US" sz="1100" dirty="0">
                    <a:latin typeface="HG丸ｺﾞｼｯｸM-PRO" panose="020F0600000000000000" pitchFamily="50" charset="-128"/>
                    <a:ea typeface="HG丸ｺﾞｼｯｸM-PRO" panose="020F0600000000000000" pitchFamily="50" charset="-128"/>
                  </a:rPr>
                  <a:t>万円</a:t>
                </a:r>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年</a:t>
                </a:r>
              </a:p>
            </p:txBody>
          </p:sp>
          <p:sp>
            <p:nvSpPr>
              <p:cNvPr id="16" name="正方形/長方形 15"/>
              <p:cNvSpPr/>
              <p:nvPr/>
            </p:nvSpPr>
            <p:spPr>
              <a:xfrm>
                <a:off x="2838981" y="900150"/>
                <a:ext cx="2058999" cy="47830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latin typeface="HG丸ｺﾞｼｯｸM-PRO" panose="020F0600000000000000" pitchFamily="50" charset="-128"/>
                    <a:ea typeface="HG丸ｺﾞｼｯｸM-PRO" panose="020F0600000000000000" pitchFamily="50" charset="-128"/>
                  </a:rPr>
                  <a:t>生活支援員 </a:t>
                </a:r>
                <a:r>
                  <a:rPr lang="en-US" altLang="ja-JP" sz="1100" dirty="0">
                    <a:latin typeface="HG丸ｺﾞｼｯｸM-PRO" panose="020F0600000000000000" pitchFamily="50" charset="-128"/>
                    <a:ea typeface="HG丸ｺﾞｼｯｸM-PRO" panose="020F0600000000000000" pitchFamily="50" charset="-128"/>
                  </a:rPr>
                  <a:t>0.8</a:t>
                </a:r>
                <a:r>
                  <a:rPr lang="ja-JP" altLang="en-US" sz="1100" dirty="0">
                    <a:latin typeface="HG丸ｺﾞｼｯｸM-PRO" panose="020F0600000000000000" pitchFamily="50" charset="-128"/>
                    <a:ea typeface="HG丸ｺﾞｼｯｸM-PRO" panose="020F0600000000000000" pitchFamily="50" charset="-128"/>
                  </a:rPr>
                  <a:t>人</a:t>
                </a:r>
                <a:endParaRPr lang="en-US" altLang="ja-JP" sz="1100" dirty="0">
                  <a:latin typeface="HG丸ｺﾞｼｯｸM-PRO" panose="020F0600000000000000" pitchFamily="50" charset="-128"/>
                  <a:ea typeface="HG丸ｺﾞｼｯｸM-PRO" panose="020F0600000000000000" pitchFamily="50" charset="-128"/>
                </a:endParaRPr>
              </a:p>
              <a:p>
                <a:pPr algn="ctr"/>
                <a:r>
                  <a:rPr lang="ja-JP" altLang="en-US" sz="1100" dirty="0">
                    <a:latin typeface="HG丸ｺﾞｼｯｸM-PRO" panose="020F0600000000000000" pitchFamily="50" charset="-128"/>
                    <a:ea typeface="HG丸ｺﾞｼｯｸM-PRO" panose="020F0600000000000000" pitchFamily="50" charset="-128"/>
                  </a:rPr>
                  <a:t>（勤続</a:t>
                </a:r>
                <a:r>
                  <a:rPr lang="en-US" altLang="ja-JP" sz="1100" dirty="0">
                    <a:latin typeface="HG丸ｺﾞｼｯｸM-PRO" panose="020F0600000000000000" pitchFamily="50" charset="-128"/>
                    <a:ea typeface="HG丸ｺﾞｼｯｸM-PRO" panose="020F0600000000000000" pitchFamily="50" charset="-128"/>
                  </a:rPr>
                  <a:t>10</a:t>
                </a:r>
                <a:r>
                  <a:rPr lang="ja-JP" altLang="en-US" sz="1100" dirty="0">
                    <a:latin typeface="HG丸ｺﾞｼｯｸM-PRO" panose="020F0600000000000000" pitchFamily="50" charset="-128"/>
                    <a:ea typeface="HG丸ｺﾞｼｯｸM-PRO" panose="020F0600000000000000" pitchFamily="50" charset="-128"/>
                  </a:rPr>
                  <a:t>年、介護福祉士）</a:t>
                </a:r>
              </a:p>
            </p:txBody>
          </p:sp>
          <p:sp>
            <p:nvSpPr>
              <p:cNvPr id="17" name="正方形/長方形 16"/>
              <p:cNvSpPr/>
              <p:nvPr/>
            </p:nvSpPr>
            <p:spPr>
              <a:xfrm>
                <a:off x="2811269" y="2404490"/>
                <a:ext cx="2339689" cy="7720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100" dirty="0">
                    <a:latin typeface="HG丸ｺﾞｼｯｸM-PRO" panose="020F0600000000000000" pitchFamily="50" charset="-128"/>
                    <a:ea typeface="HG丸ｺﾞｼｯｸM-PRO" panose="020F0600000000000000" pitchFamily="50" charset="-128"/>
                  </a:rPr>
                  <a:t>平均改善月額 </a:t>
                </a:r>
                <a:r>
                  <a:rPr lang="en-US" altLang="ja-JP" sz="1100" dirty="0">
                    <a:latin typeface="HG丸ｺﾞｼｯｸM-PRO" panose="020F0600000000000000" pitchFamily="50" charset="-128"/>
                    <a:ea typeface="HG丸ｺﾞｼｯｸM-PRO" panose="020F0600000000000000" pitchFamily="50" charset="-128"/>
                  </a:rPr>
                  <a:t>8</a:t>
                </a:r>
                <a:r>
                  <a:rPr lang="ja-JP" altLang="en-US" sz="1100" dirty="0">
                    <a:latin typeface="HG丸ｺﾞｼｯｸM-PRO" panose="020F0600000000000000" pitchFamily="50" charset="-128"/>
                    <a:ea typeface="HG丸ｺﾞｼｯｸM-PRO" panose="020F0600000000000000" pitchFamily="50" charset="-128"/>
                  </a:rPr>
                  <a:t>万円</a:t>
                </a:r>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月</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改善前賃金 </a:t>
                </a:r>
                <a:r>
                  <a:rPr lang="en-US" altLang="ja-JP" sz="1100" dirty="0">
                    <a:latin typeface="HG丸ｺﾞｼｯｸM-PRO" panose="020F0600000000000000" pitchFamily="50" charset="-128"/>
                    <a:ea typeface="HG丸ｺﾞｼｯｸM-PRO" panose="020F0600000000000000" pitchFamily="50" charset="-128"/>
                  </a:rPr>
                  <a:t>254</a:t>
                </a:r>
                <a:r>
                  <a:rPr lang="ja-JP" altLang="en-US" sz="1100" dirty="0">
                    <a:latin typeface="HG丸ｺﾞｼｯｸM-PRO" panose="020F0600000000000000" pitchFamily="50" charset="-128"/>
                    <a:ea typeface="HG丸ｺﾞｼｯｸM-PRO" panose="020F0600000000000000" pitchFamily="50" charset="-128"/>
                  </a:rPr>
                  <a:t>万円</a:t>
                </a:r>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年</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改善後賃金 </a:t>
                </a:r>
                <a:r>
                  <a:rPr lang="en-US" altLang="ja-JP" sz="1100" dirty="0">
                    <a:latin typeface="HG丸ｺﾞｼｯｸM-PRO" panose="020F0600000000000000" pitchFamily="50" charset="-128"/>
                    <a:ea typeface="HG丸ｺﾞｼｯｸM-PRO" panose="020F0600000000000000" pitchFamily="50" charset="-128"/>
                  </a:rPr>
                  <a:t>350</a:t>
                </a:r>
                <a:r>
                  <a:rPr lang="ja-JP" altLang="en-US" sz="1100" dirty="0">
                    <a:latin typeface="HG丸ｺﾞｼｯｸM-PRO" panose="020F0600000000000000" pitchFamily="50" charset="-128"/>
                    <a:ea typeface="HG丸ｺﾞｼｯｸM-PRO" panose="020F0600000000000000" pitchFamily="50" charset="-128"/>
                  </a:rPr>
                  <a:t>万円</a:t>
                </a:r>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年</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常勤換算割戻後 </a:t>
                </a:r>
                <a:r>
                  <a:rPr lang="en-US" altLang="ja-JP" sz="1100" dirty="0">
                    <a:latin typeface="HG丸ｺﾞｼｯｸM-PRO" panose="020F0600000000000000" pitchFamily="50" charset="-128"/>
                    <a:ea typeface="HG丸ｺﾞｼｯｸM-PRO" panose="020F0600000000000000" pitchFamily="50" charset="-128"/>
                  </a:rPr>
                  <a:t>437.5</a:t>
                </a:r>
                <a:r>
                  <a:rPr lang="ja-JP" altLang="en-US" sz="1100" dirty="0">
                    <a:latin typeface="HG丸ｺﾞｼｯｸM-PRO" panose="020F0600000000000000" pitchFamily="50" charset="-128"/>
                    <a:ea typeface="HG丸ｺﾞｼｯｸM-PRO" panose="020F0600000000000000" pitchFamily="50" charset="-128"/>
                  </a:rPr>
                  <a:t>万円</a:t>
                </a:r>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年</a:t>
                </a:r>
                <a:endParaRPr lang="en-US" altLang="ja-JP" sz="1100" dirty="0">
                  <a:latin typeface="HG丸ｺﾞｼｯｸM-PRO" panose="020F0600000000000000" pitchFamily="50" charset="-128"/>
                  <a:ea typeface="HG丸ｺﾞｼｯｸM-PRO" panose="020F0600000000000000" pitchFamily="50" charset="-128"/>
                </a:endParaRPr>
              </a:p>
            </p:txBody>
          </p:sp>
          <p:sp>
            <p:nvSpPr>
              <p:cNvPr id="18" name="左右矢印 17"/>
              <p:cNvSpPr/>
              <p:nvPr/>
            </p:nvSpPr>
            <p:spPr>
              <a:xfrm>
                <a:off x="2102515" y="1563657"/>
                <a:ext cx="1216152" cy="860429"/>
              </a:xfrm>
              <a:prstGeom prst="leftRightArrow">
                <a:avLst>
                  <a:gd name="adj1" fmla="val 43460"/>
                  <a:gd name="adj2" fmla="val 167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latin typeface="HG丸ｺﾞｼｯｸM-PRO" panose="020F0600000000000000" pitchFamily="50" charset="-128"/>
                    <a:ea typeface="HG丸ｺﾞｼｯｸM-PRO" panose="020F0600000000000000" pitchFamily="50" charset="-128"/>
                  </a:rPr>
                  <a:t>どちらか</a:t>
                </a:r>
                <a:r>
                  <a:rPr lang="en-US" altLang="ja-JP" sz="1100" dirty="0">
                    <a:latin typeface="HG丸ｺﾞｼｯｸM-PRO" panose="020F0600000000000000" pitchFamily="50" charset="-128"/>
                    <a:ea typeface="HG丸ｺﾞｼｯｸM-PRO" panose="020F0600000000000000" pitchFamily="50" charset="-128"/>
                  </a:rPr>
                  <a:t>1</a:t>
                </a:r>
                <a:r>
                  <a:rPr lang="ja-JP" altLang="en-US" sz="1100" dirty="0">
                    <a:latin typeface="HG丸ｺﾞｼｯｸM-PRO" panose="020F0600000000000000" pitchFamily="50" charset="-128"/>
                    <a:ea typeface="HG丸ｺﾞｼｯｸM-PRO" panose="020F0600000000000000" pitchFamily="50" charset="-128"/>
                  </a:rPr>
                  <a:t>人いれば</a:t>
                </a:r>
                <a:r>
                  <a:rPr lang="en-US" altLang="ja-JP" sz="1100" dirty="0">
                    <a:latin typeface="HG丸ｺﾞｼｯｸM-PRO" panose="020F0600000000000000" pitchFamily="50" charset="-128"/>
                    <a:ea typeface="HG丸ｺﾞｼｯｸM-PRO" panose="020F0600000000000000" pitchFamily="50" charset="-128"/>
                  </a:rPr>
                  <a:t>OK</a:t>
                </a:r>
                <a:endParaRPr lang="ja-JP" altLang="en-US" sz="1100" dirty="0">
                  <a:latin typeface="HG丸ｺﾞｼｯｸM-PRO" panose="020F0600000000000000" pitchFamily="50" charset="-128"/>
                  <a:ea typeface="HG丸ｺﾞｼｯｸM-PRO" panose="020F0600000000000000" pitchFamily="50" charset="-128"/>
                </a:endParaRPr>
              </a:p>
            </p:txBody>
          </p:sp>
          <p:sp>
            <p:nvSpPr>
              <p:cNvPr id="19" name="対角する 2 つの角を丸めた四角形 18"/>
              <p:cNvSpPr/>
              <p:nvPr/>
            </p:nvSpPr>
            <p:spPr>
              <a:xfrm>
                <a:off x="443393" y="3255854"/>
                <a:ext cx="4895298" cy="667431"/>
              </a:xfrm>
              <a:prstGeom prst="round2DiagRect">
                <a:avLst/>
              </a:prstGeom>
              <a:ln w="28575"/>
            </p:spPr>
            <p:style>
              <a:lnRef idx="2">
                <a:schemeClr val="accent6"/>
              </a:lnRef>
              <a:fillRef idx="1">
                <a:schemeClr val="lt1"/>
              </a:fillRef>
              <a:effectRef idx="0">
                <a:schemeClr val="accent6"/>
              </a:effectRef>
              <a:fontRef idx="minor">
                <a:schemeClr val="dk1"/>
              </a:fontRef>
            </p:style>
            <p:txBody>
              <a:bodyPr rtlCol="0" anchor="ctr"/>
              <a:lstStyle/>
              <a:p>
                <a:r>
                  <a:rPr lang="ja-JP" altLang="en-US" sz="1100" dirty="0">
                    <a:latin typeface="HG丸ｺﾞｼｯｸM-PRO" panose="020F0600000000000000" pitchFamily="50" charset="-128"/>
                    <a:ea typeface="HG丸ｺﾞｼｯｸM-PRO" panose="020F0600000000000000" pitchFamily="50" charset="-128"/>
                  </a:rPr>
                  <a:t>条件</a:t>
                </a:r>
                <a:r>
                  <a:rPr lang="en-US" altLang="ja-JP" sz="1100" dirty="0">
                    <a:latin typeface="HG丸ｺﾞｼｯｸM-PRO" panose="020F0600000000000000" pitchFamily="50" charset="-128"/>
                    <a:ea typeface="HG丸ｺﾞｼｯｸM-PRO" panose="020F0600000000000000" pitchFamily="50" charset="-128"/>
                  </a:rPr>
                  <a:t>a</a:t>
                </a:r>
                <a:r>
                  <a:rPr lang="ja-JP" altLang="en-US" sz="1100" dirty="0">
                    <a:latin typeface="HG丸ｺﾞｼｯｸM-PRO" panose="020F0600000000000000" pitchFamily="50" charset="-128"/>
                    <a:ea typeface="HG丸ｺﾞｼｯｸM-PRO" panose="020F0600000000000000" pitchFamily="50" charset="-128"/>
                  </a:rPr>
                  <a:t>：</a:t>
                </a:r>
                <a:r>
                  <a:rPr lang="en-US" altLang="ja-JP" sz="1100" dirty="0">
                    <a:latin typeface="HG丸ｺﾞｼｯｸM-PRO" panose="020F0600000000000000" pitchFamily="50" charset="-128"/>
                    <a:ea typeface="HG丸ｺﾞｼｯｸM-PRO" panose="020F0600000000000000" pitchFamily="50" charset="-128"/>
                  </a:rPr>
                  <a:t>G1</a:t>
                </a:r>
                <a:r>
                  <a:rPr lang="ja-JP" altLang="en-US" sz="1100" dirty="0">
                    <a:latin typeface="HG丸ｺﾞｼｯｸM-PRO" panose="020F0600000000000000" pitchFamily="50" charset="-128"/>
                    <a:ea typeface="HG丸ｺﾞｼｯｸM-PRO" panose="020F0600000000000000" pitchFamily="50" charset="-128"/>
                  </a:rPr>
                  <a:t>のうち</a:t>
                </a:r>
                <a:r>
                  <a:rPr lang="en-US" altLang="ja-JP" sz="1100" dirty="0">
                    <a:latin typeface="HG丸ｺﾞｼｯｸM-PRO" panose="020F0600000000000000" pitchFamily="50" charset="-128"/>
                    <a:ea typeface="HG丸ｺﾞｼｯｸM-PRO" panose="020F0600000000000000" pitchFamily="50" charset="-128"/>
                  </a:rPr>
                  <a:t>1</a:t>
                </a:r>
                <a:r>
                  <a:rPr lang="ja-JP" altLang="en-US" sz="1100" dirty="0">
                    <a:latin typeface="HG丸ｺﾞｼｯｸM-PRO" panose="020F0600000000000000" pitchFamily="50" charset="-128"/>
                    <a:ea typeface="HG丸ｺﾞｼｯｸM-PRO" panose="020F0600000000000000" pitchFamily="50" charset="-128"/>
                  </a:rPr>
                  <a:t>人以上は、賃金改善見込額が月額平均</a:t>
                </a:r>
                <a:r>
                  <a:rPr lang="en-US" altLang="ja-JP" sz="1100" dirty="0">
                    <a:latin typeface="HG丸ｺﾞｼｯｸM-PRO" panose="020F0600000000000000" pitchFamily="50" charset="-128"/>
                    <a:ea typeface="HG丸ｺﾞｼｯｸM-PRO" panose="020F0600000000000000" pitchFamily="50" charset="-128"/>
                  </a:rPr>
                  <a:t>8</a:t>
                </a:r>
                <a:r>
                  <a:rPr lang="ja-JP" altLang="en-US" sz="1100" dirty="0">
                    <a:latin typeface="HG丸ｺﾞｼｯｸM-PRO" panose="020F0600000000000000" pitchFamily="50" charset="-128"/>
                    <a:ea typeface="HG丸ｺﾞｼｯｸM-PRO" panose="020F0600000000000000" pitchFamily="50" charset="-128"/>
                  </a:rPr>
                  <a:t>万円以上又は　　　</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改善後の賃金年額</a:t>
                </a:r>
                <a:r>
                  <a:rPr lang="en-US" altLang="ja-JP" sz="1100" dirty="0">
                    <a:latin typeface="HG丸ｺﾞｼｯｸM-PRO" panose="020F0600000000000000" pitchFamily="50" charset="-128"/>
                    <a:ea typeface="HG丸ｺﾞｼｯｸM-PRO" panose="020F0600000000000000" pitchFamily="50" charset="-128"/>
                  </a:rPr>
                  <a:t>440</a:t>
                </a:r>
                <a:r>
                  <a:rPr lang="ja-JP" altLang="en-US" sz="1100" dirty="0">
                    <a:latin typeface="HG丸ｺﾞｼｯｸM-PRO" panose="020F0600000000000000" pitchFamily="50" charset="-128"/>
                    <a:ea typeface="HG丸ｺﾞｼｯｸM-PRO" panose="020F0600000000000000" pitchFamily="50" charset="-128"/>
                  </a:rPr>
                  <a:t>万円以上であること</a:t>
                </a:r>
                <a:endParaRPr lang="en-US" altLang="ja-JP" sz="1100" dirty="0">
                  <a:latin typeface="HG丸ｺﾞｼｯｸM-PRO" panose="020F0600000000000000" pitchFamily="50" charset="-128"/>
                  <a:ea typeface="HG丸ｺﾞｼｯｸM-PRO" panose="020F0600000000000000" pitchFamily="50" charset="-128"/>
                </a:endParaRPr>
              </a:p>
              <a:p>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 すでに賃金年額が</a:t>
                </a:r>
                <a:r>
                  <a:rPr lang="en-US" altLang="ja-JP" sz="1100" dirty="0">
                    <a:latin typeface="HG丸ｺﾞｼｯｸM-PRO" panose="020F0600000000000000" pitchFamily="50" charset="-128"/>
                    <a:ea typeface="HG丸ｺﾞｼｯｸM-PRO" panose="020F0600000000000000" pitchFamily="50" charset="-128"/>
                  </a:rPr>
                  <a:t>440</a:t>
                </a:r>
                <a:r>
                  <a:rPr lang="ja-JP" altLang="en-US" sz="1100" dirty="0">
                    <a:latin typeface="HG丸ｺﾞｼｯｸM-PRO" panose="020F0600000000000000" pitchFamily="50" charset="-128"/>
                    <a:ea typeface="HG丸ｺﾞｼｯｸM-PRO" panose="020F0600000000000000" pitchFamily="50" charset="-128"/>
                  </a:rPr>
                  <a:t>万円以上の者がいる場合はこの条件はクリア</a:t>
                </a:r>
                <a:endParaRPr lang="en-US" altLang="ja-JP" sz="1100" dirty="0">
                  <a:latin typeface="HG丸ｺﾞｼｯｸM-PRO" panose="020F0600000000000000" pitchFamily="50" charset="-128"/>
                  <a:ea typeface="HG丸ｺﾞｼｯｸM-PRO" panose="020F0600000000000000" pitchFamily="50" charset="-128"/>
                </a:endParaRPr>
              </a:p>
            </p:txBody>
          </p:sp>
          <p:sp>
            <p:nvSpPr>
              <p:cNvPr id="33" name="角丸四角形 32"/>
              <p:cNvSpPr/>
              <p:nvPr/>
            </p:nvSpPr>
            <p:spPr>
              <a:xfrm>
                <a:off x="3362227" y="198555"/>
                <a:ext cx="2668809" cy="643816"/>
              </a:xfrm>
              <a:prstGeom prst="roundRect">
                <a:avLst/>
              </a:prstGeom>
            </p:spPr>
            <p:style>
              <a:lnRef idx="1">
                <a:schemeClr val="accent2"/>
              </a:lnRef>
              <a:fillRef idx="2">
                <a:schemeClr val="accent2"/>
              </a:fillRef>
              <a:effectRef idx="1">
                <a:schemeClr val="accent2"/>
              </a:effectRef>
              <a:fontRef idx="minor">
                <a:schemeClr val="dk1"/>
              </a:fontRef>
            </p:style>
            <p:txBody>
              <a:bodyPr lIns="36000" rIns="36000" rtlCol="0" anchor="ctr"/>
              <a:lstStyle/>
              <a:p>
                <a:r>
                  <a:rPr lang="ja-JP" altLang="en-US" sz="1100" dirty="0">
                    <a:latin typeface="HG丸ｺﾞｼｯｸM-PRO" panose="020F0600000000000000" pitchFamily="50" charset="-128"/>
                    <a:ea typeface="HG丸ｺﾞｼｯｸM-PRO" panose="020F0600000000000000" pitchFamily="50" charset="-128"/>
                  </a:rPr>
                  <a:t>平均賃金改善額</a:t>
                </a:r>
                <a:endParaRPr lang="en-US" altLang="ja-JP" sz="1100" dirty="0">
                  <a:latin typeface="HG丸ｺﾞｼｯｸM-PRO" panose="020F0600000000000000" pitchFamily="50" charset="-128"/>
                  <a:ea typeface="HG丸ｺﾞｼｯｸM-PRO" panose="020F0600000000000000" pitchFamily="50" charset="-128"/>
                </a:endParaRPr>
              </a:p>
              <a:p>
                <a:r>
                  <a:rPr lang="en-US" altLang="ja-JP" sz="900" dirty="0">
                    <a:latin typeface="HG丸ｺﾞｼｯｸM-PRO" panose="020F0600000000000000" pitchFamily="50" charset="-128"/>
                    <a:ea typeface="HG丸ｺﾞｼｯｸM-PRO" panose="020F0600000000000000" pitchFamily="50" charset="-128"/>
                  </a:rPr>
                  <a:t>((450+350)</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(378+254))/1.8</a:t>
                </a:r>
                <a:r>
                  <a:rPr lang="ja-JP" altLang="en-US" sz="900" dirty="0">
                    <a:latin typeface="HG丸ｺﾞｼｯｸM-PRO" panose="020F0600000000000000" pitchFamily="50" charset="-128"/>
                    <a:ea typeface="HG丸ｺﾞｼｯｸM-PRO" panose="020F0600000000000000" pitchFamily="50" charset="-128"/>
                  </a:rPr>
                  <a:t>人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93.3</a:t>
                </a:r>
                <a:r>
                  <a:rPr lang="ja-JP" altLang="en-US" sz="900" dirty="0">
                    <a:latin typeface="HG丸ｺﾞｼｯｸM-PRO" panose="020F0600000000000000" pitchFamily="50" charset="-128"/>
                    <a:ea typeface="HG丸ｺﾞｼｯｸM-PRO" panose="020F0600000000000000" pitchFamily="50" charset="-128"/>
                  </a:rPr>
                  <a:t>万円  　　</a:t>
                </a:r>
              </a:p>
            </p:txBody>
          </p:sp>
          <p:sp>
            <p:nvSpPr>
              <p:cNvPr id="20" name="テキスト ボックス 19"/>
              <p:cNvSpPr txBox="1"/>
              <p:nvPr/>
            </p:nvSpPr>
            <p:spPr>
              <a:xfrm>
                <a:off x="2076058" y="197295"/>
                <a:ext cx="1338330" cy="366288"/>
              </a:xfrm>
              <a:prstGeom prst="rect">
                <a:avLst/>
              </a:prstGeom>
              <a:noFill/>
            </p:spPr>
            <p:txBody>
              <a:bodyPr wrap="square" rtlCol="0">
                <a:spAutoFit/>
              </a:bodyPr>
              <a:lstStyle/>
              <a:p>
                <a:r>
                  <a:rPr lang="en-US" altLang="ja-JP" b="1" dirty="0">
                    <a:latin typeface="HG丸ｺﾞｼｯｸM-PRO" panose="020F0600000000000000" pitchFamily="50" charset="-128"/>
                    <a:ea typeface="HG丸ｺﾞｼｯｸM-PRO" panose="020F0600000000000000" pitchFamily="50" charset="-128"/>
                  </a:rPr>
                  <a:t>Group</a:t>
                </a:r>
                <a:r>
                  <a:rPr lang="ja-JP" altLang="en-US" b="1" dirty="0">
                    <a:latin typeface="HG丸ｺﾞｼｯｸM-PRO" panose="020F0600000000000000" pitchFamily="50" charset="-128"/>
                    <a:ea typeface="HG丸ｺﾞｼｯｸM-PRO" panose="020F0600000000000000" pitchFamily="50" charset="-128"/>
                  </a:rPr>
                  <a:t>１</a:t>
                </a:r>
              </a:p>
            </p:txBody>
          </p:sp>
        </p:grpSp>
        <p:sp>
          <p:nvSpPr>
            <p:cNvPr id="88" name="楕円 87"/>
            <p:cNvSpPr/>
            <p:nvPr/>
          </p:nvSpPr>
          <p:spPr>
            <a:xfrm>
              <a:off x="5159273" y="1105598"/>
              <a:ext cx="1293115"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latin typeface="HG丸ｺﾞｼｯｸM-PRO" panose="020F0600000000000000" pitchFamily="50" charset="-128"/>
                  <a:ea typeface="HG丸ｺﾞｼｯｸM-PRO" panose="020F0600000000000000" pitchFamily="50" charset="-128"/>
                </a:rPr>
                <a:t>常勤換算人数</a:t>
              </a:r>
              <a:r>
                <a:rPr lang="en-US" altLang="ja-JP" sz="1200" dirty="0">
                  <a:latin typeface="HG丸ｺﾞｼｯｸM-PRO" panose="020F0600000000000000" pitchFamily="50" charset="-128"/>
                  <a:ea typeface="HG丸ｺﾞｼｯｸM-PRO" panose="020F0600000000000000" pitchFamily="50" charset="-128"/>
                </a:rPr>
                <a:t>1.8</a:t>
              </a:r>
              <a:r>
                <a:rPr lang="ja-JP" altLang="en-US" sz="1200" dirty="0">
                  <a:latin typeface="HG丸ｺﾞｼｯｸM-PRO" panose="020F0600000000000000" pitchFamily="50" charset="-128"/>
                  <a:ea typeface="HG丸ｺﾞｼｯｸM-PRO" panose="020F0600000000000000" pitchFamily="50" charset="-128"/>
                </a:rPr>
                <a:t>人</a:t>
              </a:r>
            </a:p>
          </p:txBody>
        </p:sp>
      </p:grpSp>
      <p:grpSp>
        <p:nvGrpSpPr>
          <p:cNvPr id="8" name="グループ化 7"/>
          <p:cNvGrpSpPr/>
          <p:nvPr/>
        </p:nvGrpSpPr>
        <p:grpSpPr>
          <a:xfrm>
            <a:off x="6027568" y="571500"/>
            <a:ext cx="5954707" cy="3363912"/>
            <a:chOff x="6027568" y="571500"/>
            <a:chExt cx="5954706" cy="3363912"/>
          </a:xfrm>
        </p:grpSpPr>
        <p:grpSp>
          <p:nvGrpSpPr>
            <p:cNvPr id="36" name="グループ化 35"/>
            <p:cNvGrpSpPr/>
            <p:nvPr/>
          </p:nvGrpSpPr>
          <p:grpSpPr>
            <a:xfrm>
              <a:off x="6765979" y="571500"/>
              <a:ext cx="5216295" cy="3363912"/>
              <a:chOff x="6832828" y="-76347"/>
              <a:chExt cx="5328584" cy="3332389"/>
            </a:xfrm>
          </p:grpSpPr>
          <p:sp>
            <p:nvSpPr>
              <p:cNvPr id="4" name="角丸四角形 3"/>
              <p:cNvSpPr/>
              <p:nvPr/>
            </p:nvSpPr>
            <p:spPr>
              <a:xfrm>
                <a:off x="6832828" y="776931"/>
                <a:ext cx="4558177" cy="2479111"/>
              </a:xfrm>
              <a:prstGeom prst="round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latin typeface="HG丸ｺﾞｼｯｸM-PRO" panose="020F0600000000000000" pitchFamily="50" charset="-128"/>
                  <a:ea typeface="HG丸ｺﾞｼｯｸM-PRO" panose="020F0600000000000000" pitchFamily="50" charset="-128"/>
                </a:endParaRPr>
              </a:p>
            </p:txBody>
          </p:sp>
          <p:pic>
            <p:nvPicPr>
              <p:cNvPr id="27" name="図 26"/>
              <p:cNvPicPr>
                <a:picLocks noChangeAspect="1"/>
              </p:cNvPicPr>
              <p:nvPr/>
            </p:nvPicPr>
            <p:blipFill>
              <a:blip r:embed="rId4"/>
              <a:stretch>
                <a:fillRect/>
              </a:stretch>
            </p:blipFill>
            <p:spPr>
              <a:xfrm>
                <a:off x="7709772" y="1460904"/>
                <a:ext cx="809524" cy="1142857"/>
              </a:xfrm>
              <a:prstGeom prst="rect">
                <a:avLst/>
              </a:prstGeom>
            </p:spPr>
          </p:pic>
          <p:pic>
            <p:nvPicPr>
              <p:cNvPr id="28" name="図 27"/>
              <p:cNvPicPr>
                <a:picLocks noChangeAspect="1"/>
              </p:cNvPicPr>
              <p:nvPr/>
            </p:nvPicPr>
            <p:blipFill>
              <a:blip r:embed="rId4"/>
              <a:stretch>
                <a:fillRect/>
              </a:stretch>
            </p:blipFill>
            <p:spPr>
              <a:xfrm>
                <a:off x="9814460" y="1459664"/>
                <a:ext cx="809524" cy="1142857"/>
              </a:xfrm>
              <a:prstGeom prst="rect">
                <a:avLst/>
              </a:prstGeom>
            </p:spPr>
          </p:pic>
          <p:sp>
            <p:nvSpPr>
              <p:cNvPr id="29" name="正方形/長方形 28"/>
              <p:cNvSpPr/>
              <p:nvPr/>
            </p:nvSpPr>
            <p:spPr>
              <a:xfrm>
                <a:off x="7278807" y="981362"/>
                <a:ext cx="1701652" cy="47830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latin typeface="HG丸ｺﾞｼｯｸM-PRO" panose="020F0600000000000000" pitchFamily="50" charset="-128"/>
                    <a:ea typeface="HG丸ｺﾞｼｯｸM-PRO" panose="020F0600000000000000" pitchFamily="50" charset="-128"/>
                  </a:rPr>
                  <a:t>生活支援員 </a:t>
                </a:r>
                <a:r>
                  <a:rPr lang="en-US" altLang="ja-JP" sz="1100" dirty="0">
                    <a:latin typeface="HG丸ｺﾞｼｯｸM-PRO" panose="020F0600000000000000" pitchFamily="50" charset="-128"/>
                    <a:ea typeface="HG丸ｺﾞｼｯｸM-PRO" panose="020F0600000000000000" pitchFamily="50" charset="-128"/>
                  </a:rPr>
                  <a:t>1.0</a:t>
                </a:r>
                <a:r>
                  <a:rPr lang="ja-JP" altLang="en-US" sz="1100" dirty="0">
                    <a:latin typeface="HG丸ｺﾞｼｯｸM-PRO" panose="020F0600000000000000" pitchFamily="50" charset="-128"/>
                    <a:ea typeface="HG丸ｺﾞｼｯｸM-PRO" panose="020F0600000000000000" pitchFamily="50" charset="-128"/>
                  </a:rPr>
                  <a:t>人</a:t>
                </a:r>
                <a:endParaRPr lang="en-US" altLang="ja-JP" sz="1100" dirty="0">
                  <a:latin typeface="HG丸ｺﾞｼｯｸM-PRO" panose="020F0600000000000000" pitchFamily="50" charset="-128"/>
                  <a:ea typeface="HG丸ｺﾞｼｯｸM-PRO" panose="020F0600000000000000" pitchFamily="50" charset="-128"/>
                </a:endParaRPr>
              </a:p>
              <a:p>
                <a:pPr algn="ctr"/>
                <a:r>
                  <a:rPr lang="ja-JP" altLang="en-US" sz="1100" dirty="0">
                    <a:latin typeface="HG丸ｺﾞｼｯｸM-PRO" panose="020F0600000000000000" pitchFamily="50" charset="-128"/>
                    <a:ea typeface="HG丸ｺﾞｼｯｸM-PRO" panose="020F0600000000000000" pitchFamily="50" charset="-128"/>
                  </a:rPr>
                  <a:t>（勤続</a:t>
                </a:r>
                <a:r>
                  <a:rPr lang="en-US" altLang="ja-JP" sz="1100" dirty="0">
                    <a:latin typeface="HG丸ｺﾞｼｯｸM-PRO" panose="020F0600000000000000" pitchFamily="50" charset="-128"/>
                    <a:ea typeface="HG丸ｺﾞｼｯｸM-PRO" panose="020F0600000000000000" pitchFamily="50" charset="-128"/>
                  </a:rPr>
                  <a:t>4</a:t>
                </a:r>
                <a:r>
                  <a:rPr lang="ja-JP" altLang="en-US" sz="1100" dirty="0">
                    <a:latin typeface="HG丸ｺﾞｼｯｸM-PRO" panose="020F0600000000000000" pitchFamily="50" charset="-128"/>
                    <a:ea typeface="HG丸ｺﾞｼｯｸM-PRO" panose="020F0600000000000000" pitchFamily="50" charset="-128"/>
                  </a:rPr>
                  <a:t>年）</a:t>
                </a:r>
              </a:p>
            </p:txBody>
          </p:sp>
          <p:sp>
            <p:nvSpPr>
              <p:cNvPr id="30" name="正方形/長方形 29"/>
              <p:cNvSpPr/>
              <p:nvPr/>
            </p:nvSpPr>
            <p:spPr>
              <a:xfrm>
                <a:off x="9367937" y="981362"/>
                <a:ext cx="1546956" cy="47830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latin typeface="HG丸ｺﾞｼｯｸM-PRO" panose="020F0600000000000000" pitchFamily="50" charset="-128"/>
                    <a:ea typeface="HG丸ｺﾞｼｯｸM-PRO" panose="020F0600000000000000" pitchFamily="50" charset="-128"/>
                  </a:rPr>
                  <a:t>生活支援員 </a:t>
                </a:r>
                <a:r>
                  <a:rPr lang="en-US" altLang="ja-JP" sz="1100" dirty="0">
                    <a:latin typeface="HG丸ｺﾞｼｯｸM-PRO" panose="020F0600000000000000" pitchFamily="50" charset="-128"/>
                    <a:ea typeface="HG丸ｺﾞｼｯｸM-PRO" panose="020F0600000000000000" pitchFamily="50" charset="-128"/>
                  </a:rPr>
                  <a:t>0.5</a:t>
                </a:r>
                <a:r>
                  <a:rPr lang="ja-JP" altLang="en-US" sz="1100" dirty="0">
                    <a:latin typeface="HG丸ｺﾞｼｯｸM-PRO" panose="020F0600000000000000" pitchFamily="50" charset="-128"/>
                    <a:ea typeface="HG丸ｺﾞｼｯｸM-PRO" panose="020F0600000000000000" pitchFamily="50" charset="-128"/>
                  </a:rPr>
                  <a:t>人</a:t>
                </a:r>
                <a:endParaRPr lang="en-US" altLang="ja-JP" sz="1100" dirty="0">
                  <a:latin typeface="HG丸ｺﾞｼｯｸM-PRO" panose="020F0600000000000000" pitchFamily="50" charset="-128"/>
                  <a:ea typeface="HG丸ｺﾞｼｯｸM-PRO" panose="020F0600000000000000" pitchFamily="50" charset="-128"/>
                </a:endParaRPr>
              </a:p>
              <a:p>
                <a:pPr algn="ctr"/>
                <a:r>
                  <a:rPr lang="ja-JP" altLang="en-US" sz="1100" dirty="0">
                    <a:latin typeface="HG丸ｺﾞｼｯｸM-PRO" panose="020F0600000000000000" pitchFamily="50" charset="-128"/>
                    <a:ea typeface="HG丸ｺﾞｼｯｸM-PRO" panose="020F0600000000000000" pitchFamily="50" charset="-128"/>
                  </a:rPr>
                  <a:t>（勤続</a:t>
                </a:r>
                <a:r>
                  <a:rPr lang="en-US" altLang="ja-JP" sz="1100" dirty="0">
                    <a:latin typeface="HG丸ｺﾞｼｯｸM-PRO" panose="020F0600000000000000" pitchFamily="50" charset="-128"/>
                    <a:ea typeface="HG丸ｺﾞｼｯｸM-PRO" panose="020F0600000000000000" pitchFamily="50" charset="-128"/>
                  </a:rPr>
                  <a:t>1</a:t>
                </a:r>
                <a:r>
                  <a:rPr lang="ja-JP" altLang="en-US" sz="1100" dirty="0">
                    <a:latin typeface="HG丸ｺﾞｼｯｸM-PRO" panose="020F0600000000000000" pitchFamily="50" charset="-128"/>
                    <a:ea typeface="HG丸ｺﾞｼｯｸM-PRO" panose="020F0600000000000000" pitchFamily="50" charset="-128"/>
                  </a:rPr>
                  <a:t>年）</a:t>
                </a:r>
              </a:p>
            </p:txBody>
          </p:sp>
          <p:sp>
            <p:nvSpPr>
              <p:cNvPr id="31" name="正方形/長方形 30"/>
              <p:cNvSpPr/>
              <p:nvPr/>
            </p:nvSpPr>
            <p:spPr>
              <a:xfrm>
                <a:off x="7167220" y="2610404"/>
                <a:ext cx="1960098" cy="5525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100" dirty="0">
                    <a:latin typeface="HG丸ｺﾞｼｯｸM-PRO" panose="020F0600000000000000" pitchFamily="50" charset="-128"/>
                    <a:ea typeface="HG丸ｺﾞｼｯｸM-PRO" panose="020F0600000000000000" pitchFamily="50" charset="-128"/>
                  </a:rPr>
                  <a:t>改善前賃金 </a:t>
                </a:r>
                <a:r>
                  <a:rPr lang="en-US" altLang="ja-JP" sz="1100" dirty="0">
                    <a:latin typeface="HG丸ｺﾞｼｯｸM-PRO" panose="020F0600000000000000" pitchFamily="50" charset="-128"/>
                    <a:ea typeface="HG丸ｺﾞｼｯｸM-PRO" panose="020F0600000000000000" pitchFamily="50" charset="-128"/>
                  </a:rPr>
                  <a:t>380</a:t>
                </a:r>
                <a:r>
                  <a:rPr lang="ja-JP" altLang="en-US" sz="1100" dirty="0">
                    <a:latin typeface="HG丸ｺﾞｼｯｸM-PRO" panose="020F0600000000000000" pitchFamily="50" charset="-128"/>
                    <a:ea typeface="HG丸ｺﾞｼｯｸM-PRO" panose="020F0600000000000000" pitchFamily="50" charset="-128"/>
                  </a:rPr>
                  <a:t>万円</a:t>
                </a:r>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年</a:t>
                </a:r>
              </a:p>
              <a:p>
                <a:r>
                  <a:rPr lang="ja-JP" altLang="en-US" sz="1100" dirty="0">
                    <a:latin typeface="HG丸ｺﾞｼｯｸM-PRO" panose="020F0600000000000000" pitchFamily="50" charset="-128"/>
                    <a:ea typeface="HG丸ｺﾞｼｯｸM-PRO" panose="020F0600000000000000" pitchFamily="50" charset="-128"/>
                  </a:rPr>
                  <a:t>改善後賃金 </a:t>
                </a:r>
                <a:r>
                  <a:rPr lang="en-US" altLang="ja-JP" sz="1100" dirty="0">
                    <a:latin typeface="HG丸ｺﾞｼｯｸM-PRO" panose="020F0600000000000000" pitchFamily="50" charset="-128"/>
                    <a:ea typeface="HG丸ｺﾞｼｯｸM-PRO" panose="020F0600000000000000" pitchFamily="50" charset="-128"/>
                  </a:rPr>
                  <a:t>420</a:t>
                </a:r>
                <a:r>
                  <a:rPr lang="ja-JP" altLang="en-US" sz="1100" dirty="0">
                    <a:latin typeface="HG丸ｺﾞｼｯｸM-PRO" panose="020F0600000000000000" pitchFamily="50" charset="-128"/>
                    <a:ea typeface="HG丸ｺﾞｼｯｸM-PRO" panose="020F0600000000000000" pitchFamily="50" charset="-128"/>
                  </a:rPr>
                  <a:t>万円</a:t>
                </a:r>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年</a:t>
                </a:r>
              </a:p>
            </p:txBody>
          </p:sp>
          <p:sp>
            <p:nvSpPr>
              <p:cNvPr id="32" name="正方形/長方形 31"/>
              <p:cNvSpPr/>
              <p:nvPr/>
            </p:nvSpPr>
            <p:spPr>
              <a:xfrm>
                <a:off x="9404510" y="2618495"/>
                <a:ext cx="1781907" cy="5191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100" dirty="0">
                    <a:latin typeface="HG丸ｺﾞｼｯｸM-PRO" panose="020F0600000000000000" pitchFamily="50" charset="-128"/>
                    <a:ea typeface="HG丸ｺﾞｼｯｸM-PRO" panose="020F0600000000000000" pitchFamily="50" charset="-128"/>
                  </a:rPr>
                  <a:t>改善前賃金 </a:t>
                </a:r>
                <a:r>
                  <a:rPr lang="en-US" altLang="ja-JP" sz="1100" dirty="0">
                    <a:latin typeface="HG丸ｺﾞｼｯｸM-PRO" panose="020F0600000000000000" pitchFamily="50" charset="-128"/>
                    <a:ea typeface="HG丸ｺﾞｼｯｸM-PRO" panose="020F0600000000000000" pitchFamily="50" charset="-128"/>
                  </a:rPr>
                  <a:t>190</a:t>
                </a:r>
                <a:r>
                  <a:rPr lang="ja-JP" altLang="en-US" sz="1100" dirty="0">
                    <a:latin typeface="HG丸ｺﾞｼｯｸM-PRO" panose="020F0600000000000000" pitchFamily="50" charset="-128"/>
                    <a:ea typeface="HG丸ｺﾞｼｯｸM-PRO" panose="020F0600000000000000" pitchFamily="50" charset="-128"/>
                  </a:rPr>
                  <a:t>万円</a:t>
                </a:r>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年</a:t>
                </a:r>
              </a:p>
              <a:p>
                <a:r>
                  <a:rPr lang="ja-JP" altLang="en-US" sz="1100" dirty="0">
                    <a:latin typeface="HG丸ｺﾞｼｯｸM-PRO" panose="020F0600000000000000" pitchFamily="50" charset="-128"/>
                    <a:ea typeface="HG丸ｺﾞｼｯｸM-PRO" panose="020F0600000000000000" pitchFamily="50" charset="-128"/>
                  </a:rPr>
                  <a:t>改善後賃金 </a:t>
                </a:r>
                <a:r>
                  <a:rPr lang="en-US" altLang="ja-JP" sz="1100" dirty="0">
                    <a:latin typeface="HG丸ｺﾞｼｯｸM-PRO" panose="020F0600000000000000" pitchFamily="50" charset="-128"/>
                    <a:ea typeface="HG丸ｺﾞｼｯｸM-PRO" panose="020F0600000000000000" pitchFamily="50" charset="-128"/>
                  </a:rPr>
                  <a:t>200</a:t>
                </a:r>
                <a:r>
                  <a:rPr lang="ja-JP" altLang="en-US" sz="1100" dirty="0">
                    <a:latin typeface="HG丸ｺﾞｼｯｸM-PRO" panose="020F0600000000000000" pitchFamily="50" charset="-128"/>
                    <a:ea typeface="HG丸ｺﾞｼｯｸM-PRO" panose="020F0600000000000000" pitchFamily="50" charset="-128"/>
                  </a:rPr>
                  <a:t>万円</a:t>
                </a:r>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年</a:t>
                </a:r>
                <a:endParaRPr lang="en-US" altLang="ja-JP" sz="1100" dirty="0">
                  <a:latin typeface="HG丸ｺﾞｼｯｸM-PRO" panose="020F0600000000000000" pitchFamily="50" charset="-128"/>
                  <a:ea typeface="HG丸ｺﾞｼｯｸM-PRO" panose="020F0600000000000000" pitchFamily="50" charset="-128"/>
                </a:endParaRPr>
              </a:p>
            </p:txBody>
          </p:sp>
          <p:sp>
            <p:nvSpPr>
              <p:cNvPr id="21" name="テキスト ボックス 20"/>
              <p:cNvSpPr txBox="1"/>
              <p:nvPr/>
            </p:nvSpPr>
            <p:spPr>
              <a:xfrm>
                <a:off x="7577908" y="451619"/>
                <a:ext cx="1338330" cy="365871"/>
              </a:xfrm>
              <a:prstGeom prst="rect">
                <a:avLst/>
              </a:prstGeom>
              <a:noFill/>
            </p:spPr>
            <p:txBody>
              <a:bodyPr wrap="square" rtlCol="0">
                <a:spAutoFit/>
              </a:bodyPr>
              <a:lstStyle/>
              <a:p>
                <a:r>
                  <a:rPr lang="en-US" altLang="ja-JP" b="1" dirty="0">
                    <a:latin typeface="HG丸ｺﾞｼｯｸM-PRO" panose="020F0600000000000000" pitchFamily="50" charset="-128"/>
                    <a:ea typeface="HG丸ｺﾞｼｯｸM-PRO" panose="020F0600000000000000" pitchFamily="50" charset="-128"/>
                  </a:rPr>
                  <a:t>Group</a:t>
                </a:r>
                <a:r>
                  <a:rPr lang="ja-JP" altLang="en-US" b="1" dirty="0">
                    <a:latin typeface="HG丸ｺﾞｼｯｸM-PRO" panose="020F0600000000000000" pitchFamily="50" charset="-128"/>
                    <a:ea typeface="HG丸ｺﾞｼｯｸM-PRO" panose="020F0600000000000000" pitchFamily="50" charset="-128"/>
                  </a:rPr>
                  <a:t>２</a:t>
                </a:r>
              </a:p>
            </p:txBody>
          </p:sp>
          <p:sp>
            <p:nvSpPr>
              <p:cNvPr id="34" name="角丸四角形 33"/>
              <p:cNvSpPr/>
              <p:nvPr/>
            </p:nvSpPr>
            <p:spPr>
              <a:xfrm>
                <a:off x="8959435" y="-76347"/>
                <a:ext cx="3201977" cy="997784"/>
              </a:xfrm>
              <a:prstGeom prst="roundRect">
                <a:avLst/>
              </a:prstGeom>
            </p:spPr>
            <p:style>
              <a:lnRef idx="1">
                <a:schemeClr val="accent2"/>
              </a:lnRef>
              <a:fillRef idx="2">
                <a:schemeClr val="accent2"/>
              </a:fillRef>
              <a:effectRef idx="1">
                <a:schemeClr val="accent2"/>
              </a:effectRef>
              <a:fontRef idx="minor">
                <a:schemeClr val="dk1"/>
              </a:fontRef>
            </p:style>
            <p:txBody>
              <a:bodyPr lIns="36000" rIns="36000" rtlCol="0" anchor="ctr"/>
              <a:lstStyle/>
              <a:p>
                <a:r>
                  <a:rPr lang="ja-JP" altLang="en-US" sz="1100" dirty="0">
                    <a:latin typeface="HG丸ｺﾞｼｯｸM-PRO" panose="020F0600000000000000" pitchFamily="50" charset="-128"/>
                    <a:ea typeface="HG丸ｺﾞｼｯｸM-PRO" panose="020F0600000000000000" pitchFamily="50" charset="-128"/>
                  </a:rPr>
                  <a:t>平均賃金改善額</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((420</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200)</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(380</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190))/1.5</a:t>
                </a:r>
                <a:r>
                  <a:rPr lang="ja-JP" altLang="en-US" sz="900" dirty="0">
                    <a:latin typeface="HG丸ｺﾞｼｯｸM-PRO" panose="020F0600000000000000" pitchFamily="50" charset="-128"/>
                    <a:ea typeface="HG丸ｺﾞｼｯｸM-PRO" panose="020F0600000000000000" pitchFamily="50" charset="-128"/>
                  </a:rPr>
                  <a:t>人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33.3</a:t>
                </a:r>
                <a:r>
                  <a:rPr lang="ja-JP" altLang="en-US" sz="900" dirty="0">
                    <a:latin typeface="HG丸ｺﾞｼｯｸM-PRO" panose="020F0600000000000000" pitchFamily="50" charset="-128"/>
                    <a:ea typeface="HG丸ｺﾞｼｯｸM-PRO" panose="020F0600000000000000" pitchFamily="50" charset="-128"/>
                  </a:rPr>
                  <a:t>万円</a:t>
                </a:r>
                <a:endParaRPr lang="en-US" altLang="ja-JP" sz="9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改善後の平均賃金額</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(420</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200)/1.5</a:t>
                </a:r>
                <a:r>
                  <a:rPr lang="ja-JP" altLang="en-US" sz="900" dirty="0">
                    <a:latin typeface="HG丸ｺﾞｼｯｸM-PRO" panose="020F0600000000000000" pitchFamily="50" charset="-128"/>
                    <a:ea typeface="HG丸ｺﾞｼｯｸM-PRO" panose="020F0600000000000000" pitchFamily="50" charset="-128"/>
                  </a:rPr>
                  <a:t>人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413.3</a:t>
                </a:r>
                <a:r>
                  <a:rPr lang="ja-JP" altLang="en-US" sz="900" dirty="0">
                    <a:latin typeface="HG丸ｺﾞｼｯｸM-PRO" panose="020F0600000000000000" pitchFamily="50" charset="-128"/>
                    <a:ea typeface="HG丸ｺﾞｼｯｸM-PRO" panose="020F0600000000000000" pitchFamily="50" charset="-128"/>
                  </a:rPr>
                  <a:t>万円</a:t>
                </a:r>
                <a:r>
                  <a:rPr lang="ja-JP" altLang="en-US" sz="1100" dirty="0">
                    <a:latin typeface="HG丸ｺﾞｼｯｸM-PRO" panose="020F0600000000000000" pitchFamily="50" charset="-128"/>
                    <a:ea typeface="HG丸ｺﾞｼｯｸM-PRO" panose="020F0600000000000000" pitchFamily="50" charset="-128"/>
                  </a:rPr>
                  <a:t> </a:t>
                </a:r>
                <a:endParaRPr lang="en-US" altLang="ja-JP" sz="1100" dirty="0">
                  <a:latin typeface="HG丸ｺﾞｼｯｸM-PRO" panose="020F0600000000000000" pitchFamily="50" charset="-128"/>
                  <a:ea typeface="HG丸ｺﾞｼｯｸM-PRO" panose="020F0600000000000000" pitchFamily="50" charset="-128"/>
                </a:endParaRPr>
              </a:p>
            </p:txBody>
          </p:sp>
        </p:grpSp>
        <p:sp>
          <p:nvSpPr>
            <p:cNvPr id="89" name="楕円 88"/>
            <p:cNvSpPr/>
            <p:nvPr/>
          </p:nvSpPr>
          <p:spPr>
            <a:xfrm>
              <a:off x="6027568" y="2327800"/>
              <a:ext cx="1293115"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latin typeface="HG丸ｺﾞｼｯｸM-PRO" panose="020F0600000000000000" pitchFamily="50" charset="-128"/>
                  <a:ea typeface="HG丸ｺﾞｼｯｸM-PRO" panose="020F0600000000000000" pitchFamily="50" charset="-128"/>
                </a:rPr>
                <a:t>常勤換算人数</a:t>
              </a:r>
              <a:r>
                <a:rPr lang="en-US" altLang="ja-JP" sz="1200" dirty="0">
                  <a:latin typeface="HG丸ｺﾞｼｯｸM-PRO" panose="020F0600000000000000" pitchFamily="50" charset="-128"/>
                  <a:ea typeface="HG丸ｺﾞｼｯｸM-PRO" panose="020F0600000000000000" pitchFamily="50" charset="-128"/>
                </a:rPr>
                <a:t>1.5</a:t>
              </a:r>
              <a:r>
                <a:rPr lang="ja-JP" altLang="en-US" sz="1200" dirty="0">
                  <a:latin typeface="HG丸ｺﾞｼｯｸM-PRO" panose="020F0600000000000000" pitchFamily="50" charset="-128"/>
                  <a:ea typeface="HG丸ｺﾞｼｯｸM-PRO" panose="020F0600000000000000" pitchFamily="50" charset="-128"/>
                </a:rPr>
                <a:t>人</a:t>
              </a:r>
            </a:p>
          </p:txBody>
        </p:sp>
      </p:grpSp>
      <p:grpSp>
        <p:nvGrpSpPr>
          <p:cNvPr id="7" name="グループ化 6"/>
          <p:cNvGrpSpPr/>
          <p:nvPr/>
        </p:nvGrpSpPr>
        <p:grpSpPr>
          <a:xfrm>
            <a:off x="372270" y="3975032"/>
            <a:ext cx="11725055" cy="2801080"/>
            <a:chOff x="334840" y="3940914"/>
            <a:chExt cx="11725055" cy="2801080"/>
          </a:xfrm>
        </p:grpSpPr>
        <p:grpSp>
          <p:nvGrpSpPr>
            <p:cNvPr id="6" name="グループ化 5"/>
            <p:cNvGrpSpPr/>
            <p:nvPr/>
          </p:nvGrpSpPr>
          <p:grpSpPr>
            <a:xfrm>
              <a:off x="334840" y="3940914"/>
              <a:ext cx="11725055" cy="2801080"/>
              <a:chOff x="334840" y="3940914"/>
              <a:chExt cx="11725055" cy="2801080"/>
            </a:xfrm>
          </p:grpSpPr>
          <p:sp>
            <p:nvSpPr>
              <p:cNvPr id="10" name="角丸四角形 9"/>
              <p:cNvSpPr/>
              <p:nvPr/>
            </p:nvSpPr>
            <p:spPr>
              <a:xfrm>
                <a:off x="334840" y="4263248"/>
                <a:ext cx="7186842" cy="2478746"/>
              </a:xfrm>
              <a:prstGeom prst="roundRect">
                <a:avLst/>
              </a:prstGeom>
              <a:solidFill>
                <a:schemeClr val="accent5">
                  <a:lumMod val="20000"/>
                  <a:lumOff val="80000"/>
                </a:schemeClr>
              </a:solidFill>
              <a:ln>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sz="1100">
                  <a:latin typeface="HG丸ｺﾞｼｯｸM-PRO" panose="020F0600000000000000" pitchFamily="50" charset="-128"/>
                  <a:ea typeface="HG丸ｺﾞｼｯｸM-PRO" panose="020F0600000000000000" pitchFamily="50" charset="-128"/>
                </a:endParaRPr>
              </a:p>
            </p:txBody>
          </p:sp>
          <p:pic>
            <p:nvPicPr>
              <p:cNvPr id="23" name="図 22"/>
              <p:cNvPicPr>
                <a:picLocks noChangeAspect="1"/>
              </p:cNvPicPr>
              <p:nvPr/>
            </p:nvPicPr>
            <p:blipFill>
              <a:blip r:embed="rId5"/>
              <a:stretch>
                <a:fillRect/>
              </a:stretch>
            </p:blipFill>
            <p:spPr>
              <a:xfrm>
                <a:off x="734515" y="4937008"/>
                <a:ext cx="876190" cy="1142857"/>
              </a:xfrm>
              <a:prstGeom prst="rect">
                <a:avLst/>
              </a:prstGeom>
            </p:spPr>
          </p:pic>
          <p:pic>
            <p:nvPicPr>
              <p:cNvPr id="56" name="図 55"/>
              <p:cNvPicPr>
                <a:picLocks noChangeAspect="1"/>
              </p:cNvPicPr>
              <p:nvPr/>
            </p:nvPicPr>
            <p:blipFill>
              <a:blip r:embed="rId4"/>
              <a:stretch>
                <a:fillRect/>
              </a:stretch>
            </p:blipFill>
            <p:spPr>
              <a:xfrm>
                <a:off x="4281289" y="4915021"/>
                <a:ext cx="809524" cy="1142857"/>
              </a:xfrm>
              <a:prstGeom prst="rect">
                <a:avLst/>
              </a:prstGeom>
            </p:spPr>
          </p:pic>
          <p:pic>
            <p:nvPicPr>
              <p:cNvPr id="57" name="図 56"/>
              <p:cNvPicPr>
                <a:picLocks noChangeAspect="1"/>
              </p:cNvPicPr>
              <p:nvPr/>
            </p:nvPicPr>
            <p:blipFill>
              <a:blip r:embed="rId4"/>
              <a:stretch>
                <a:fillRect/>
              </a:stretch>
            </p:blipFill>
            <p:spPr>
              <a:xfrm>
                <a:off x="6136732" y="4937008"/>
                <a:ext cx="809524" cy="1142857"/>
              </a:xfrm>
              <a:prstGeom prst="rect">
                <a:avLst/>
              </a:prstGeom>
            </p:spPr>
          </p:pic>
          <p:sp>
            <p:nvSpPr>
              <p:cNvPr id="58" name="正方形/長方形 57"/>
              <p:cNvSpPr/>
              <p:nvPr/>
            </p:nvSpPr>
            <p:spPr>
              <a:xfrm>
                <a:off x="420846" y="4455280"/>
                <a:ext cx="1546956" cy="47830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latin typeface="HG丸ｺﾞｼｯｸM-PRO" panose="020F0600000000000000" pitchFamily="50" charset="-128"/>
                    <a:ea typeface="HG丸ｺﾞｼｯｸM-PRO" panose="020F0600000000000000" pitchFamily="50" charset="-128"/>
                  </a:rPr>
                  <a:t>看護師 </a:t>
                </a:r>
                <a:r>
                  <a:rPr lang="en-US" altLang="ja-JP" sz="1100" dirty="0">
                    <a:latin typeface="HG丸ｺﾞｼｯｸM-PRO" panose="020F0600000000000000" pitchFamily="50" charset="-128"/>
                    <a:ea typeface="HG丸ｺﾞｼｯｸM-PRO" panose="020F0600000000000000" pitchFamily="50" charset="-128"/>
                  </a:rPr>
                  <a:t>1.0</a:t>
                </a:r>
                <a:r>
                  <a:rPr lang="ja-JP" altLang="en-US" sz="1100" dirty="0">
                    <a:latin typeface="HG丸ｺﾞｼｯｸM-PRO" panose="020F0600000000000000" pitchFamily="50" charset="-128"/>
                    <a:ea typeface="HG丸ｺﾞｼｯｸM-PRO" panose="020F0600000000000000" pitchFamily="50" charset="-128"/>
                  </a:rPr>
                  <a:t>人</a:t>
                </a:r>
                <a:endParaRPr lang="en-US" altLang="ja-JP" sz="1100" dirty="0">
                  <a:latin typeface="HG丸ｺﾞｼｯｸM-PRO" panose="020F0600000000000000" pitchFamily="50" charset="-128"/>
                  <a:ea typeface="HG丸ｺﾞｼｯｸM-PRO" panose="020F0600000000000000" pitchFamily="50" charset="-128"/>
                </a:endParaRPr>
              </a:p>
              <a:p>
                <a:pPr algn="ctr"/>
                <a:r>
                  <a:rPr lang="ja-JP" altLang="en-US" sz="1100" dirty="0">
                    <a:latin typeface="HG丸ｺﾞｼｯｸM-PRO" panose="020F0600000000000000" pitchFamily="50" charset="-128"/>
                    <a:ea typeface="HG丸ｺﾞｼｯｸM-PRO" panose="020F0600000000000000" pitchFamily="50" charset="-128"/>
                  </a:rPr>
                  <a:t>（勤続</a:t>
                </a:r>
                <a:r>
                  <a:rPr lang="en-US" altLang="ja-JP" sz="1100" dirty="0">
                    <a:latin typeface="HG丸ｺﾞｼｯｸM-PRO" panose="020F0600000000000000" pitchFamily="50" charset="-128"/>
                    <a:ea typeface="HG丸ｺﾞｼｯｸM-PRO" panose="020F0600000000000000" pitchFamily="50" charset="-128"/>
                  </a:rPr>
                  <a:t>4</a:t>
                </a:r>
                <a:r>
                  <a:rPr lang="ja-JP" altLang="en-US" sz="1100" dirty="0">
                    <a:latin typeface="HG丸ｺﾞｼｯｸM-PRO" panose="020F0600000000000000" pitchFamily="50" charset="-128"/>
                    <a:ea typeface="HG丸ｺﾞｼｯｸM-PRO" panose="020F0600000000000000" pitchFamily="50" charset="-128"/>
                  </a:rPr>
                  <a:t>年）</a:t>
                </a:r>
              </a:p>
            </p:txBody>
          </p:sp>
          <p:sp>
            <p:nvSpPr>
              <p:cNvPr id="59" name="正方形/長方形 58"/>
              <p:cNvSpPr/>
              <p:nvPr/>
            </p:nvSpPr>
            <p:spPr>
              <a:xfrm>
                <a:off x="464367" y="6085996"/>
                <a:ext cx="1338773" cy="5525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100" dirty="0">
                    <a:latin typeface="HG丸ｺﾞｼｯｸM-PRO" panose="020F0600000000000000" pitchFamily="50" charset="-128"/>
                    <a:ea typeface="HG丸ｺﾞｼｯｸM-PRO" panose="020F0600000000000000" pitchFamily="50" charset="-128"/>
                  </a:rPr>
                  <a:t>改善前賃金</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lang="en-US" altLang="ja-JP" sz="1100" dirty="0">
                    <a:latin typeface="HG丸ｺﾞｼｯｸM-PRO" panose="020F0600000000000000" pitchFamily="50" charset="-128"/>
                    <a:ea typeface="HG丸ｺﾞｼｯｸM-PRO" panose="020F0600000000000000" pitchFamily="50" charset="-128"/>
                  </a:rPr>
                  <a:t>450</a:t>
                </a:r>
                <a:r>
                  <a:rPr lang="ja-JP" altLang="en-US" sz="1100" dirty="0">
                    <a:latin typeface="HG丸ｺﾞｼｯｸM-PRO" panose="020F0600000000000000" pitchFamily="50" charset="-128"/>
                    <a:ea typeface="HG丸ｺﾞｼｯｸM-PRO" panose="020F0600000000000000" pitchFamily="50" charset="-128"/>
                  </a:rPr>
                  <a:t>万円</a:t>
                </a:r>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年</a:t>
                </a:r>
              </a:p>
            </p:txBody>
          </p:sp>
          <p:pic>
            <p:nvPicPr>
              <p:cNvPr id="60" name="図 59"/>
              <p:cNvPicPr>
                <a:picLocks noChangeAspect="1"/>
              </p:cNvPicPr>
              <p:nvPr/>
            </p:nvPicPr>
            <p:blipFill>
              <a:blip r:embed="rId4"/>
              <a:stretch>
                <a:fillRect/>
              </a:stretch>
            </p:blipFill>
            <p:spPr>
              <a:xfrm>
                <a:off x="2772735" y="4939010"/>
                <a:ext cx="809524" cy="1142857"/>
              </a:xfrm>
              <a:prstGeom prst="rect">
                <a:avLst/>
              </a:prstGeom>
            </p:spPr>
          </p:pic>
          <p:sp>
            <p:nvSpPr>
              <p:cNvPr id="61" name="正方形/長方形 60"/>
              <p:cNvSpPr/>
              <p:nvPr/>
            </p:nvSpPr>
            <p:spPr>
              <a:xfrm>
                <a:off x="2540727" y="4443876"/>
                <a:ext cx="1162251" cy="47830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latin typeface="HG丸ｺﾞｼｯｸM-PRO" panose="020F0600000000000000" pitchFamily="50" charset="-128"/>
                    <a:ea typeface="HG丸ｺﾞｼｯｸM-PRO" panose="020F0600000000000000" pitchFamily="50" charset="-128"/>
                  </a:rPr>
                  <a:t>管理者 </a:t>
                </a:r>
                <a:r>
                  <a:rPr lang="en-US" altLang="ja-JP" sz="1100" dirty="0">
                    <a:latin typeface="HG丸ｺﾞｼｯｸM-PRO" panose="020F0600000000000000" pitchFamily="50" charset="-128"/>
                    <a:ea typeface="HG丸ｺﾞｼｯｸM-PRO" panose="020F0600000000000000" pitchFamily="50" charset="-128"/>
                  </a:rPr>
                  <a:t>1.0</a:t>
                </a:r>
                <a:r>
                  <a:rPr lang="ja-JP" altLang="en-US" sz="1100" dirty="0">
                    <a:latin typeface="HG丸ｺﾞｼｯｸM-PRO" panose="020F0600000000000000" pitchFamily="50" charset="-128"/>
                    <a:ea typeface="HG丸ｺﾞｼｯｸM-PRO" panose="020F0600000000000000" pitchFamily="50" charset="-128"/>
                  </a:rPr>
                  <a:t>人</a:t>
                </a:r>
                <a:endParaRPr lang="en-US" altLang="ja-JP" sz="1100" dirty="0">
                  <a:latin typeface="HG丸ｺﾞｼｯｸM-PRO" panose="020F0600000000000000" pitchFamily="50" charset="-128"/>
                  <a:ea typeface="HG丸ｺﾞｼｯｸM-PRO" panose="020F0600000000000000" pitchFamily="50" charset="-128"/>
                </a:endParaRPr>
              </a:p>
              <a:p>
                <a:pPr algn="ctr"/>
                <a:r>
                  <a:rPr lang="ja-JP" altLang="en-US" sz="1100" dirty="0">
                    <a:latin typeface="HG丸ｺﾞｼｯｸM-PRO" panose="020F0600000000000000" pitchFamily="50" charset="-128"/>
                    <a:ea typeface="HG丸ｺﾞｼｯｸM-PRO" panose="020F0600000000000000" pitchFamily="50" charset="-128"/>
                  </a:rPr>
                  <a:t>（勤続</a:t>
                </a:r>
                <a:r>
                  <a:rPr lang="en-US" altLang="ja-JP" sz="1100" dirty="0">
                    <a:latin typeface="HG丸ｺﾞｼｯｸM-PRO" panose="020F0600000000000000" pitchFamily="50" charset="-128"/>
                    <a:ea typeface="HG丸ｺﾞｼｯｸM-PRO" panose="020F0600000000000000" pitchFamily="50" charset="-128"/>
                  </a:rPr>
                  <a:t>5</a:t>
                </a:r>
                <a:r>
                  <a:rPr lang="ja-JP" altLang="en-US" sz="1100" dirty="0">
                    <a:latin typeface="HG丸ｺﾞｼｯｸM-PRO" panose="020F0600000000000000" pitchFamily="50" charset="-128"/>
                    <a:ea typeface="HG丸ｺﾞｼｯｸM-PRO" panose="020F0600000000000000" pitchFamily="50" charset="-128"/>
                  </a:rPr>
                  <a:t>年）</a:t>
                </a:r>
              </a:p>
            </p:txBody>
          </p:sp>
          <p:sp>
            <p:nvSpPr>
              <p:cNvPr id="62" name="正方形/長方形 61"/>
              <p:cNvSpPr/>
              <p:nvPr/>
            </p:nvSpPr>
            <p:spPr>
              <a:xfrm>
                <a:off x="4112019" y="4430859"/>
                <a:ext cx="1162251" cy="47830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latin typeface="HG丸ｺﾞｼｯｸM-PRO" panose="020F0600000000000000" pitchFamily="50" charset="-128"/>
                    <a:ea typeface="HG丸ｺﾞｼｯｸM-PRO" panose="020F0600000000000000" pitchFamily="50" charset="-128"/>
                  </a:rPr>
                  <a:t>運転手 </a:t>
                </a:r>
                <a:r>
                  <a:rPr lang="en-US" altLang="ja-JP" sz="1100" dirty="0">
                    <a:latin typeface="HG丸ｺﾞｼｯｸM-PRO" panose="020F0600000000000000" pitchFamily="50" charset="-128"/>
                    <a:ea typeface="HG丸ｺﾞｼｯｸM-PRO" panose="020F0600000000000000" pitchFamily="50" charset="-128"/>
                  </a:rPr>
                  <a:t>0.3</a:t>
                </a:r>
                <a:r>
                  <a:rPr lang="ja-JP" altLang="en-US" sz="1100" dirty="0">
                    <a:latin typeface="HG丸ｺﾞｼｯｸM-PRO" panose="020F0600000000000000" pitchFamily="50" charset="-128"/>
                    <a:ea typeface="HG丸ｺﾞｼｯｸM-PRO" panose="020F0600000000000000" pitchFamily="50" charset="-128"/>
                  </a:rPr>
                  <a:t>人</a:t>
                </a:r>
                <a:endParaRPr lang="en-US" altLang="ja-JP" sz="1100" dirty="0">
                  <a:latin typeface="HG丸ｺﾞｼｯｸM-PRO" panose="020F0600000000000000" pitchFamily="50" charset="-128"/>
                  <a:ea typeface="HG丸ｺﾞｼｯｸM-PRO" panose="020F0600000000000000" pitchFamily="50" charset="-128"/>
                </a:endParaRPr>
              </a:p>
              <a:p>
                <a:pPr algn="ctr"/>
                <a:r>
                  <a:rPr lang="ja-JP" altLang="en-US" sz="1100" dirty="0">
                    <a:latin typeface="HG丸ｺﾞｼｯｸM-PRO" panose="020F0600000000000000" pitchFamily="50" charset="-128"/>
                    <a:ea typeface="HG丸ｺﾞｼｯｸM-PRO" panose="020F0600000000000000" pitchFamily="50" charset="-128"/>
                  </a:rPr>
                  <a:t>（勤続</a:t>
                </a:r>
                <a:r>
                  <a:rPr lang="en-US" altLang="ja-JP" sz="1100" dirty="0">
                    <a:latin typeface="HG丸ｺﾞｼｯｸM-PRO" panose="020F0600000000000000" pitchFamily="50" charset="-128"/>
                    <a:ea typeface="HG丸ｺﾞｼｯｸM-PRO" panose="020F0600000000000000" pitchFamily="50" charset="-128"/>
                  </a:rPr>
                  <a:t>7</a:t>
                </a:r>
                <a:r>
                  <a:rPr lang="ja-JP" altLang="en-US" sz="1100" dirty="0">
                    <a:latin typeface="HG丸ｺﾞｼｯｸM-PRO" panose="020F0600000000000000" pitchFamily="50" charset="-128"/>
                    <a:ea typeface="HG丸ｺﾞｼｯｸM-PRO" panose="020F0600000000000000" pitchFamily="50" charset="-128"/>
                  </a:rPr>
                  <a:t>年）</a:t>
                </a:r>
              </a:p>
            </p:txBody>
          </p:sp>
          <p:sp>
            <p:nvSpPr>
              <p:cNvPr id="63" name="正方形/長方形 62"/>
              <p:cNvSpPr/>
              <p:nvPr/>
            </p:nvSpPr>
            <p:spPr>
              <a:xfrm>
                <a:off x="5967806" y="4455280"/>
                <a:ext cx="1162251" cy="47830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latin typeface="HG丸ｺﾞｼｯｸM-PRO" panose="020F0600000000000000" pitchFamily="50" charset="-128"/>
                    <a:ea typeface="HG丸ｺﾞｼｯｸM-PRO" panose="020F0600000000000000" pitchFamily="50" charset="-128"/>
                  </a:rPr>
                  <a:t>事務員 </a:t>
                </a:r>
                <a:r>
                  <a:rPr lang="en-US" altLang="ja-JP" sz="1100" dirty="0">
                    <a:latin typeface="HG丸ｺﾞｼｯｸM-PRO" panose="020F0600000000000000" pitchFamily="50" charset="-128"/>
                    <a:ea typeface="HG丸ｺﾞｼｯｸM-PRO" panose="020F0600000000000000" pitchFamily="50" charset="-128"/>
                  </a:rPr>
                  <a:t>0.8</a:t>
                </a:r>
                <a:r>
                  <a:rPr lang="ja-JP" altLang="en-US" sz="1100" dirty="0">
                    <a:latin typeface="HG丸ｺﾞｼｯｸM-PRO" panose="020F0600000000000000" pitchFamily="50" charset="-128"/>
                    <a:ea typeface="HG丸ｺﾞｼｯｸM-PRO" panose="020F0600000000000000" pitchFamily="50" charset="-128"/>
                  </a:rPr>
                  <a:t>人</a:t>
                </a:r>
                <a:endParaRPr lang="en-US" altLang="ja-JP" sz="1100" dirty="0">
                  <a:latin typeface="HG丸ｺﾞｼｯｸM-PRO" panose="020F0600000000000000" pitchFamily="50" charset="-128"/>
                  <a:ea typeface="HG丸ｺﾞｼｯｸM-PRO" panose="020F0600000000000000" pitchFamily="50" charset="-128"/>
                </a:endParaRPr>
              </a:p>
              <a:p>
                <a:pPr algn="ctr"/>
                <a:r>
                  <a:rPr lang="ja-JP" altLang="en-US" sz="1100" dirty="0">
                    <a:latin typeface="HG丸ｺﾞｼｯｸM-PRO" panose="020F0600000000000000" pitchFamily="50" charset="-128"/>
                    <a:ea typeface="HG丸ｺﾞｼｯｸM-PRO" panose="020F0600000000000000" pitchFamily="50" charset="-128"/>
                  </a:rPr>
                  <a:t>（勤続</a:t>
                </a:r>
                <a:r>
                  <a:rPr lang="en-US" altLang="ja-JP" sz="1100" dirty="0">
                    <a:latin typeface="HG丸ｺﾞｼｯｸM-PRO" panose="020F0600000000000000" pitchFamily="50" charset="-128"/>
                    <a:ea typeface="HG丸ｺﾞｼｯｸM-PRO" panose="020F0600000000000000" pitchFamily="50" charset="-128"/>
                  </a:rPr>
                  <a:t>5</a:t>
                </a:r>
                <a:r>
                  <a:rPr lang="ja-JP" altLang="en-US" sz="1100" dirty="0">
                    <a:latin typeface="HG丸ｺﾞｼｯｸM-PRO" panose="020F0600000000000000" pitchFamily="50" charset="-128"/>
                    <a:ea typeface="HG丸ｺﾞｼｯｸM-PRO" panose="020F0600000000000000" pitchFamily="50" charset="-128"/>
                  </a:rPr>
                  <a:t>年）</a:t>
                </a:r>
              </a:p>
            </p:txBody>
          </p:sp>
          <p:sp>
            <p:nvSpPr>
              <p:cNvPr id="68" name="角丸四角形 67"/>
              <p:cNvSpPr/>
              <p:nvPr/>
            </p:nvSpPr>
            <p:spPr>
              <a:xfrm>
                <a:off x="7055895" y="4894089"/>
                <a:ext cx="5004000" cy="1117757"/>
              </a:xfrm>
              <a:prstGeom prst="roundRect">
                <a:avLst/>
              </a:prstGeom>
            </p:spPr>
            <p:style>
              <a:lnRef idx="1">
                <a:schemeClr val="accent2"/>
              </a:lnRef>
              <a:fillRef idx="2">
                <a:schemeClr val="accent2"/>
              </a:fillRef>
              <a:effectRef idx="1">
                <a:schemeClr val="accent2"/>
              </a:effectRef>
              <a:fontRef idx="minor">
                <a:schemeClr val="dk1"/>
              </a:fontRef>
            </p:style>
            <p:txBody>
              <a:bodyPr lIns="36000" rIns="36000" rtlCol="0" anchor="ctr"/>
              <a:lstStyle/>
              <a:p>
                <a:r>
                  <a:rPr lang="ja-JP" altLang="en-US" sz="1100" dirty="0">
                    <a:latin typeface="HG丸ｺﾞｼｯｸM-PRO" panose="020F0600000000000000" pitchFamily="50" charset="-128"/>
                    <a:ea typeface="HG丸ｺﾞｼｯｸM-PRO" panose="020F0600000000000000" pitchFamily="50" charset="-128"/>
                  </a:rPr>
                  <a:t>平均賃金改善額</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900" dirty="0">
                    <a:latin typeface="HG丸ｺﾞｼｯｸM-PRO" panose="020F0600000000000000" pitchFamily="50" charset="-128"/>
                    <a:ea typeface="HG丸ｺﾞｼｯｸM-PRO" panose="020F0600000000000000" pitchFamily="50" charset="-128"/>
                  </a:rPr>
                  <a:t> 常勤換算</a:t>
                </a:r>
                <a:r>
                  <a:rPr lang="en-US" altLang="ja-JP" sz="900" dirty="0">
                    <a:latin typeface="HG丸ｺﾞｼｯｸM-PRO" panose="020F0600000000000000" pitchFamily="50" charset="-128"/>
                    <a:ea typeface="HG丸ｺﾞｼｯｸM-PRO" panose="020F0600000000000000" pitchFamily="50" charset="-128"/>
                  </a:rPr>
                  <a:t>((450</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440</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130</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280)</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450</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380</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105</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255))/3.1</a:t>
                </a:r>
                <a:r>
                  <a:rPr lang="ja-JP" altLang="en-US" sz="900" dirty="0">
                    <a:latin typeface="HG丸ｺﾞｼｯｸM-PRO" panose="020F0600000000000000" pitchFamily="50" charset="-128"/>
                    <a:ea typeface="HG丸ｺﾞｼｯｸM-PRO" panose="020F0600000000000000" pitchFamily="50" charset="-128"/>
                  </a:rPr>
                  <a:t>人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35.5</a:t>
                </a:r>
                <a:r>
                  <a:rPr lang="ja-JP" altLang="en-US" sz="900" dirty="0">
                    <a:latin typeface="HG丸ｺﾞｼｯｸM-PRO" panose="020F0600000000000000" pitchFamily="50" charset="-128"/>
                    <a:ea typeface="HG丸ｺﾞｼｯｸM-PRO" panose="020F0600000000000000" pitchFamily="50" charset="-128"/>
                  </a:rPr>
                  <a:t>万円</a:t>
                </a:r>
                <a:endParaRPr lang="en-US" altLang="ja-JP" sz="900" dirty="0">
                  <a:latin typeface="HG丸ｺﾞｼｯｸM-PRO" panose="020F0600000000000000" pitchFamily="50" charset="-128"/>
                  <a:ea typeface="HG丸ｺﾞｼｯｸM-PRO" panose="020F0600000000000000" pitchFamily="50" charset="-128"/>
                </a:endParaRPr>
              </a:p>
              <a:p>
                <a:r>
                  <a:rPr lang="ja-JP" altLang="en-US" sz="900" dirty="0">
                    <a:latin typeface="HG丸ｺﾞｼｯｸM-PRO" panose="020F0600000000000000" pitchFamily="50" charset="-128"/>
                    <a:ea typeface="HG丸ｺﾞｼｯｸM-PRO" panose="020F0600000000000000" pitchFamily="50" charset="-128"/>
                  </a:rPr>
                  <a:t> 実人数　</a:t>
                </a:r>
                <a:r>
                  <a:rPr lang="en-US" altLang="ja-JP" sz="900" dirty="0">
                    <a:latin typeface="HG丸ｺﾞｼｯｸM-PRO" panose="020F0600000000000000" pitchFamily="50" charset="-128"/>
                    <a:ea typeface="HG丸ｺﾞｼｯｸM-PRO" panose="020F0600000000000000" pitchFamily="50" charset="-128"/>
                  </a:rPr>
                  <a:t>((450</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440</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130</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280)</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450</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380</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105</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255))/4</a:t>
                </a:r>
                <a:r>
                  <a:rPr lang="ja-JP" altLang="en-US" sz="900" dirty="0">
                    <a:latin typeface="HG丸ｺﾞｼｯｸM-PRO" panose="020F0600000000000000" pitchFamily="50" charset="-128"/>
                    <a:ea typeface="HG丸ｺﾞｼｯｸM-PRO" panose="020F0600000000000000" pitchFamily="50" charset="-128"/>
                  </a:rPr>
                  <a:t>人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27.5</a:t>
                </a:r>
                <a:r>
                  <a:rPr lang="ja-JP" altLang="en-US" sz="900" dirty="0">
                    <a:latin typeface="HG丸ｺﾞｼｯｸM-PRO" panose="020F0600000000000000" pitchFamily="50" charset="-128"/>
                    <a:ea typeface="HG丸ｺﾞｼｯｸM-PRO" panose="020F0600000000000000" pitchFamily="50" charset="-128"/>
                  </a:rPr>
                  <a:t>万円</a:t>
                </a:r>
                <a:endParaRPr lang="en-US" altLang="ja-JP" sz="9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改善後の平均賃金額</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900" dirty="0">
                    <a:latin typeface="HG丸ｺﾞｼｯｸM-PRO" panose="020F0600000000000000" pitchFamily="50" charset="-128"/>
                    <a:ea typeface="HG丸ｺﾞｼｯｸM-PRO" panose="020F0600000000000000" pitchFamily="50" charset="-128"/>
                  </a:rPr>
                  <a:t> 常勤換算</a:t>
                </a:r>
                <a:r>
                  <a:rPr lang="en-US" altLang="ja-JP" sz="900" dirty="0">
                    <a:latin typeface="HG丸ｺﾞｼｯｸM-PRO" panose="020F0600000000000000" pitchFamily="50" charset="-128"/>
                    <a:ea typeface="HG丸ｺﾞｼｯｸM-PRO" panose="020F0600000000000000" pitchFamily="50" charset="-128"/>
                  </a:rPr>
                  <a:t>(450</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440</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130</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280)/3.1</a:t>
                </a:r>
                <a:r>
                  <a:rPr lang="ja-JP" altLang="en-US" sz="900" dirty="0">
                    <a:latin typeface="HG丸ｺﾞｼｯｸM-PRO" panose="020F0600000000000000" pitchFamily="50" charset="-128"/>
                    <a:ea typeface="HG丸ｺﾞｼｯｸM-PRO" panose="020F0600000000000000" pitchFamily="50" charset="-128"/>
                  </a:rPr>
                  <a:t>人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419.4</a:t>
                </a:r>
                <a:r>
                  <a:rPr lang="ja-JP" altLang="en-US" sz="900" dirty="0">
                    <a:latin typeface="HG丸ｺﾞｼｯｸM-PRO" panose="020F0600000000000000" pitchFamily="50" charset="-128"/>
                    <a:ea typeface="HG丸ｺﾞｼｯｸM-PRO" panose="020F0600000000000000" pitchFamily="50" charset="-128"/>
                  </a:rPr>
                  <a:t>万円</a:t>
                </a:r>
                <a:endParaRPr lang="en-US" altLang="ja-JP" sz="900" dirty="0">
                  <a:latin typeface="HG丸ｺﾞｼｯｸM-PRO" panose="020F0600000000000000" pitchFamily="50" charset="-128"/>
                  <a:ea typeface="HG丸ｺﾞｼｯｸM-PRO" panose="020F0600000000000000" pitchFamily="50" charset="-128"/>
                </a:endParaRPr>
              </a:p>
              <a:p>
                <a:r>
                  <a:rPr lang="ja-JP" altLang="en-US" sz="900" dirty="0">
                    <a:latin typeface="HG丸ｺﾞｼｯｸM-PRO" panose="020F0600000000000000" pitchFamily="50" charset="-128"/>
                    <a:ea typeface="HG丸ｺﾞｼｯｸM-PRO" panose="020F0600000000000000" pitchFamily="50" charset="-128"/>
                  </a:rPr>
                  <a:t> 実人数　</a:t>
                </a:r>
                <a:r>
                  <a:rPr lang="en-US" altLang="ja-JP" sz="900" dirty="0">
                    <a:latin typeface="HG丸ｺﾞｼｯｸM-PRO" panose="020F0600000000000000" pitchFamily="50" charset="-128"/>
                    <a:ea typeface="HG丸ｺﾞｼｯｸM-PRO" panose="020F0600000000000000" pitchFamily="50" charset="-128"/>
                  </a:rPr>
                  <a:t>(450</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440</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130</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280)/4</a:t>
                </a:r>
                <a:r>
                  <a:rPr lang="ja-JP" altLang="en-US" sz="900" dirty="0">
                    <a:latin typeface="HG丸ｺﾞｼｯｸM-PRO" panose="020F0600000000000000" pitchFamily="50" charset="-128"/>
                    <a:ea typeface="HG丸ｺﾞｼｯｸM-PRO" panose="020F0600000000000000" pitchFamily="50" charset="-128"/>
                  </a:rPr>
                  <a:t>人　 </a:t>
                </a: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325</a:t>
                </a:r>
                <a:r>
                  <a:rPr lang="ja-JP" altLang="en-US" sz="900" dirty="0">
                    <a:latin typeface="HG丸ｺﾞｼｯｸM-PRO" panose="020F0600000000000000" pitchFamily="50" charset="-128"/>
                    <a:ea typeface="HG丸ｺﾞｼｯｸM-PRO" panose="020F0600000000000000" pitchFamily="50" charset="-128"/>
                  </a:rPr>
                  <a:t>万円</a:t>
                </a:r>
                <a:r>
                  <a:rPr lang="ja-JP" altLang="en-US" sz="1100" dirty="0">
                    <a:latin typeface="HG丸ｺﾞｼｯｸM-PRO" panose="020F0600000000000000" pitchFamily="50" charset="-128"/>
                    <a:ea typeface="HG丸ｺﾞｼｯｸM-PRO" panose="020F0600000000000000" pitchFamily="50" charset="-128"/>
                  </a:rPr>
                  <a:t>　　 </a:t>
                </a:r>
                <a:endParaRPr lang="en-US" altLang="ja-JP" sz="1100" dirty="0">
                  <a:latin typeface="HG丸ｺﾞｼｯｸM-PRO" panose="020F0600000000000000" pitchFamily="50" charset="-128"/>
                  <a:ea typeface="HG丸ｺﾞｼｯｸM-PRO" panose="020F0600000000000000" pitchFamily="50" charset="-128"/>
                </a:endParaRPr>
              </a:p>
            </p:txBody>
          </p:sp>
          <p:sp>
            <p:nvSpPr>
              <p:cNvPr id="70" name="正方形/長方形 69"/>
              <p:cNvSpPr/>
              <p:nvPr/>
            </p:nvSpPr>
            <p:spPr>
              <a:xfrm>
                <a:off x="1881232" y="6084563"/>
                <a:ext cx="1781907" cy="5525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100" dirty="0">
                    <a:latin typeface="HG丸ｺﾞｼｯｸM-PRO" panose="020F0600000000000000" pitchFamily="50" charset="-128"/>
                    <a:ea typeface="HG丸ｺﾞｼｯｸM-PRO" panose="020F0600000000000000" pitchFamily="50" charset="-128"/>
                  </a:rPr>
                  <a:t>改善前賃金 </a:t>
                </a:r>
                <a:r>
                  <a:rPr lang="en-US" altLang="ja-JP" sz="1100" dirty="0">
                    <a:latin typeface="HG丸ｺﾞｼｯｸM-PRO" panose="020F0600000000000000" pitchFamily="50" charset="-128"/>
                    <a:ea typeface="HG丸ｺﾞｼｯｸM-PRO" panose="020F0600000000000000" pitchFamily="50" charset="-128"/>
                  </a:rPr>
                  <a:t>380</a:t>
                </a:r>
                <a:r>
                  <a:rPr lang="ja-JP" altLang="en-US" sz="1100" dirty="0">
                    <a:latin typeface="HG丸ｺﾞｼｯｸM-PRO" panose="020F0600000000000000" pitchFamily="50" charset="-128"/>
                    <a:ea typeface="HG丸ｺﾞｼｯｸM-PRO" panose="020F0600000000000000" pitchFamily="50" charset="-128"/>
                  </a:rPr>
                  <a:t>万円</a:t>
                </a:r>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年</a:t>
                </a:r>
              </a:p>
              <a:p>
                <a:r>
                  <a:rPr lang="ja-JP" altLang="en-US" sz="1100" dirty="0">
                    <a:latin typeface="HG丸ｺﾞｼｯｸM-PRO" panose="020F0600000000000000" pitchFamily="50" charset="-128"/>
                    <a:ea typeface="HG丸ｺﾞｼｯｸM-PRO" panose="020F0600000000000000" pitchFamily="50" charset="-128"/>
                  </a:rPr>
                  <a:t>改善後賃金 </a:t>
                </a:r>
                <a:r>
                  <a:rPr lang="en-US" altLang="ja-JP" sz="1100" dirty="0">
                    <a:latin typeface="HG丸ｺﾞｼｯｸM-PRO" panose="020F0600000000000000" pitchFamily="50" charset="-128"/>
                    <a:ea typeface="HG丸ｺﾞｼｯｸM-PRO" panose="020F0600000000000000" pitchFamily="50" charset="-128"/>
                  </a:rPr>
                  <a:t>440</a:t>
                </a:r>
                <a:r>
                  <a:rPr lang="ja-JP" altLang="en-US" sz="1100" dirty="0">
                    <a:latin typeface="HG丸ｺﾞｼｯｸM-PRO" panose="020F0600000000000000" pitchFamily="50" charset="-128"/>
                    <a:ea typeface="HG丸ｺﾞｼｯｸM-PRO" panose="020F0600000000000000" pitchFamily="50" charset="-128"/>
                  </a:rPr>
                  <a:t>万円</a:t>
                </a:r>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年</a:t>
                </a:r>
              </a:p>
            </p:txBody>
          </p:sp>
          <p:sp>
            <p:nvSpPr>
              <p:cNvPr id="71" name="正方形/長方形 70"/>
              <p:cNvSpPr/>
              <p:nvPr/>
            </p:nvSpPr>
            <p:spPr>
              <a:xfrm>
                <a:off x="3708787" y="6077044"/>
                <a:ext cx="1960098" cy="5858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100" dirty="0">
                    <a:latin typeface="HG丸ｺﾞｼｯｸM-PRO" panose="020F0600000000000000" pitchFamily="50" charset="-128"/>
                    <a:ea typeface="HG丸ｺﾞｼｯｸM-PRO" panose="020F0600000000000000" pitchFamily="50" charset="-128"/>
                  </a:rPr>
                  <a:t>改善前賃金 </a:t>
                </a:r>
                <a:r>
                  <a:rPr lang="en-US" altLang="ja-JP" sz="1100" dirty="0">
                    <a:latin typeface="HG丸ｺﾞｼｯｸM-PRO" panose="020F0600000000000000" pitchFamily="50" charset="-128"/>
                    <a:ea typeface="HG丸ｺﾞｼｯｸM-PRO" panose="020F0600000000000000" pitchFamily="50" charset="-128"/>
                  </a:rPr>
                  <a:t>105</a:t>
                </a:r>
                <a:r>
                  <a:rPr lang="ja-JP" altLang="en-US" sz="1100" dirty="0">
                    <a:latin typeface="HG丸ｺﾞｼｯｸM-PRO" panose="020F0600000000000000" pitchFamily="50" charset="-128"/>
                    <a:ea typeface="HG丸ｺﾞｼｯｸM-PRO" panose="020F0600000000000000" pitchFamily="50" charset="-128"/>
                  </a:rPr>
                  <a:t>万円</a:t>
                </a:r>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年</a:t>
                </a:r>
              </a:p>
              <a:p>
                <a:r>
                  <a:rPr lang="ja-JP" altLang="en-US" sz="1100" dirty="0">
                    <a:latin typeface="HG丸ｺﾞｼｯｸM-PRO" panose="020F0600000000000000" pitchFamily="50" charset="-128"/>
                    <a:ea typeface="HG丸ｺﾞｼｯｸM-PRO" panose="020F0600000000000000" pitchFamily="50" charset="-128"/>
                  </a:rPr>
                  <a:t>改善後賃金 </a:t>
                </a:r>
                <a:r>
                  <a:rPr lang="en-US" altLang="ja-JP" sz="1100" dirty="0">
                    <a:latin typeface="HG丸ｺﾞｼｯｸM-PRO" panose="020F0600000000000000" pitchFamily="50" charset="-128"/>
                    <a:ea typeface="HG丸ｺﾞｼｯｸM-PRO" panose="020F0600000000000000" pitchFamily="50" charset="-128"/>
                  </a:rPr>
                  <a:t>130</a:t>
                </a:r>
                <a:r>
                  <a:rPr lang="ja-JP" altLang="en-US" sz="1100" dirty="0">
                    <a:latin typeface="HG丸ｺﾞｼｯｸM-PRO" panose="020F0600000000000000" pitchFamily="50" charset="-128"/>
                    <a:ea typeface="HG丸ｺﾞｼｯｸM-PRO" panose="020F0600000000000000" pitchFamily="50" charset="-128"/>
                  </a:rPr>
                  <a:t>万円</a:t>
                </a:r>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smtClean="0">
                    <a:latin typeface="HG丸ｺﾞｼｯｸM-PRO" panose="020F0600000000000000" pitchFamily="50" charset="-128"/>
                    <a:ea typeface="HG丸ｺﾞｼｯｸM-PRO" panose="020F0600000000000000" pitchFamily="50" charset="-128"/>
                  </a:rPr>
                  <a:t>年</a:t>
                </a:r>
                <a:endParaRPr lang="en-US" altLang="ja-JP" sz="1100" dirty="0" smtClean="0">
                  <a:latin typeface="HG丸ｺﾞｼｯｸM-PRO" panose="020F0600000000000000" pitchFamily="50" charset="-128"/>
                  <a:ea typeface="HG丸ｺﾞｼｯｸM-PRO" panose="020F0600000000000000" pitchFamily="50" charset="-128"/>
                </a:endParaRPr>
              </a:p>
              <a:p>
                <a:r>
                  <a:rPr lang="zh-TW" altLang="en-US" sz="900" dirty="0">
                    <a:latin typeface="HG丸ｺﾞｼｯｸM-PRO" panose="020F0600000000000000" pitchFamily="50" charset="-128"/>
                    <a:ea typeface="HG丸ｺﾞｼｯｸM-PRO" panose="020F0600000000000000" pitchFamily="50" charset="-128"/>
                  </a:rPr>
                  <a:t>→ 常勤換算割戻後 </a:t>
                </a:r>
                <a:r>
                  <a:rPr lang="en-US" altLang="zh-TW" sz="900" dirty="0" smtClean="0">
                    <a:latin typeface="HG丸ｺﾞｼｯｸM-PRO" panose="020F0600000000000000" pitchFamily="50" charset="-128"/>
                    <a:ea typeface="HG丸ｺﾞｼｯｸM-PRO" panose="020F0600000000000000" pitchFamily="50" charset="-128"/>
                  </a:rPr>
                  <a:t>43</a:t>
                </a:r>
                <a:r>
                  <a:rPr lang="en-US" altLang="ja-JP" sz="900" dirty="0" smtClean="0">
                    <a:latin typeface="HG丸ｺﾞｼｯｸM-PRO" panose="020F0600000000000000" pitchFamily="50" charset="-128"/>
                    <a:ea typeface="HG丸ｺﾞｼｯｸM-PRO" panose="020F0600000000000000" pitchFamily="50" charset="-128"/>
                  </a:rPr>
                  <a:t>3</a:t>
                </a:r>
                <a:r>
                  <a:rPr lang="en-US" altLang="zh-TW" sz="900" dirty="0" smtClean="0">
                    <a:latin typeface="HG丸ｺﾞｼｯｸM-PRO" panose="020F0600000000000000" pitchFamily="50" charset="-128"/>
                    <a:ea typeface="HG丸ｺﾞｼｯｸM-PRO" panose="020F0600000000000000" pitchFamily="50" charset="-128"/>
                  </a:rPr>
                  <a:t>.</a:t>
                </a:r>
                <a:r>
                  <a:rPr lang="en-US" altLang="ja-JP" sz="900" dirty="0" smtClean="0">
                    <a:latin typeface="HG丸ｺﾞｼｯｸM-PRO" panose="020F0600000000000000" pitchFamily="50" charset="-128"/>
                    <a:ea typeface="HG丸ｺﾞｼｯｸM-PRO" panose="020F0600000000000000" pitchFamily="50" charset="-128"/>
                  </a:rPr>
                  <a:t>3</a:t>
                </a:r>
                <a:r>
                  <a:rPr lang="ja-JP" altLang="en-US" sz="900" dirty="0" smtClean="0">
                    <a:latin typeface="HG丸ｺﾞｼｯｸM-PRO" panose="020F0600000000000000" pitchFamily="50" charset="-128"/>
                    <a:ea typeface="HG丸ｺﾞｼｯｸM-PRO" panose="020F0600000000000000" pitchFamily="50" charset="-128"/>
                  </a:rPr>
                  <a:t>万</a:t>
                </a:r>
                <a:r>
                  <a:rPr lang="zh-TW" altLang="en-US" sz="900" dirty="0" smtClean="0">
                    <a:latin typeface="HG丸ｺﾞｼｯｸM-PRO" panose="020F0600000000000000" pitchFamily="50" charset="-128"/>
                    <a:ea typeface="HG丸ｺﾞｼｯｸM-PRO" panose="020F0600000000000000" pitchFamily="50" charset="-128"/>
                  </a:rPr>
                  <a:t>円</a:t>
                </a:r>
                <a:r>
                  <a:rPr lang="en-US" altLang="zh-TW" sz="900" dirty="0">
                    <a:latin typeface="HG丸ｺﾞｼｯｸM-PRO" panose="020F0600000000000000" pitchFamily="50" charset="-128"/>
                    <a:ea typeface="HG丸ｺﾞｼｯｸM-PRO" panose="020F0600000000000000" pitchFamily="50" charset="-128"/>
                  </a:rPr>
                  <a:t>/</a:t>
                </a:r>
                <a:r>
                  <a:rPr lang="zh-TW" altLang="en-US" sz="900" dirty="0" smtClean="0">
                    <a:latin typeface="HG丸ｺﾞｼｯｸM-PRO" panose="020F0600000000000000" pitchFamily="50" charset="-128"/>
                    <a:ea typeface="HG丸ｺﾞｼｯｸM-PRO" panose="020F0600000000000000" pitchFamily="50" charset="-128"/>
                  </a:rPr>
                  <a:t>年</a:t>
                </a:r>
                <a:endParaRPr lang="zh-TW" altLang="en-US" sz="900" dirty="0">
                  <a:latin typeface="HG丸ｺﾞｼｯｸM-PRO" panose="020F0600000000000000" pitchFamily="50" charset="-128"/>
                  <a:ea typeface="HG丸ｺﾞｼｯｸM-PRO" panose="020F0600000000000000" pitchFamily="50" charset="-128"/>
                </a:endParaRPr>
              </a:p>
            </p:txBody>
          </p:sp>
          <p:sp>
            <p:nvSpPr>
              <p:cNvPr id="72" name="正方形/長方形 71"/>
              <p:cNvSpPr/>
              <p:nvPr/>
            </p:nvSpPr>
            <p:spPr>
              <a:xfrm>
                <a:off x="5714533" y="6079865"/>
                <a:ext cx="1960098" cy="58301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100" dirty="0">
                    <a:latin typeface="HG丸ｺﾞｼｯｸM-PRO" panose="020F0600000000000000" pitchFamily="50" charset="-128"/>
                    <a:ea typeface="HG丸ｺﾞｼｯｸM-PRO" panose="020F0600000000000000" pitchFamily="50" charset="-128"/>
                  </a:rPr>
                  <a:t>改善前賃金 </a:t>
                </a:r>
                <a:r>
                  <a:rPr lang="en-US" altLang="ja-JP" sz="1100" dirty="0">
                    <a:latin typeface="HG丸ｺﾞｼｯｸM-PRO" panose="020F0600000000000000" pitchFamily="50" charset="-128"/>
                    <a:ea typeface="HG丸ｺﾞｼｯｸM-PRO" panose="020F0600000000000000" pitchFamily="50" charset="-128"/>
                  </a:rPr>
                  <a:t>255</a:t>
                </a:r>
                <a:r>
                  <a:rPr lang="ja-JP" altLang="en-US" sz="1100" dirty="0">
                    <a:latin typeface="HG丸ｺﾞｼｯｸM-PRO" panose="020F0600000000000000" pitchFamily="50" charset="-128"/>
                    <a:ea typeface="HG丸ｺﾞｼｯｸM-PRO" panose="020F0600000000000000" pitchFamily="50" charset="-128"/>
                  </a:rPr>
                  <a:t>万円</a:t>
                </a:r>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年</a:t>
                </a:r>
              </a:p>
              <a:p>
                <a:r>
                  <a:rPr lang="ja-JP" altLang="en-US" sz="1100" dirty="0">
                    <a:latin typeface="HG丸ｺﾞｼｯｸM-PRO" panose="020F0600000000000000" pitchFamily="50" charset="-128"/>
                    <a:ea typeface="HG丸ｺﾞｼｯｸM-PRO" panose="020F0600000000000000" pitchFamily="50" charset="-128"/>
                  </a:rPr>
                  <a:t>改善後賃金 </a:t>
                </a:r>
                <a:r>
                  <a:rPr lang="en-US" altLang="ja-JP" sz="1100" dirty="0">
                    <a:latin typeface="HG丸ｺﾞｼｯｸM-PRO" panose="020F0600000000000000" pitchFamily="50" charset="-128"/>
                    <a:ea typeface="HG丸ｺﾞｼｯｸM-PRO" panose="020F0600000000000000" pitchFamily="50" charset="-128"/>
                  </a:rPr>
                  <a:t>280</a:t>
                </a:r>
                <a:r>
                  <a:rPr lang="ja-JP" altLang="en-US" sz="1100" dirty="0">
                    <a:latin typeface="HG丸ｺﾞｼｯｸM-PRO" panose="020F0600000000000000" pitchFamily="50" charset="-128"/>
                    <a:ea typeface="HG丸ｺﾞｼｯｸM-PRO" panose="020F0600000000000000" pitchFamily="50" charset="-128"/>
                  </a:rPr>
                  <a:t>万円</a:t>
                </a:r>
                <a:r>
                  <a:rPr lang="en-US" altLang="ja-JP" sz="1100" dirty="0">
                    <a:latin typeface="HG丸ｺﾞｼｯｸM-PRO" panose="020F0600000000000000" pitchFamily="50" charset="-128"/>
                    <a:ea typeface="HG丸ｺﾞｼｯｸM-PRO" panose="020F0600000000000000" pitchFamily="50" charset="-128"/>
                  </a:rPr>
                  <a:t>/</a:t>
                </a:r>
                <a:r>
                  <a:rPr lang="ja-JP" altLang="en-US" sz="1100" dirty="0" smtClean="0">
                    <a:latin typeface="HG丸ｺﾞｼｯｸM-PRO" panose="020F0600000000000000" pitchFamily="50" charset="-128"/>
                    <a:ea typeface="HG丸ｺﾞｼｯｸM-PRO" panose="020F0600000000000000" pitchFamily="50" charset="-128"/>
                  </a:rPr>
                  <a:t>年</a:t>
                </a:r>
                <a:endParaRPr lang="en-US" altLang="ja-JP" sz="1100" dirty="0" smtClean="0">
                  <a:latin typeface="HG丸ｺﾞｼｯｸM-PRO" panose="020F0600000000000000" pitchFamily="50" charset="-128"/>
                  <a:ea typeface="HG丸ｺﾞｼｯｸM-PRO" panose="020F0600000000000000" pitchFamily="50" charset="-128"/>
                </a:endParaRPr>
              </a:p>
              <a:p>
                <a:pPr lvl="0"/>
                <a:r>
                  <a:rPr lang="zh-TW" altLang="en-US" sz="900" dirty="0">
                    <a:solidFill>
                      <a:prstClr val="black"/>
                    </a:solidFill>
                    <a:latin typeface="HG丸ｺﾞｼｯｸM-PRO" panose="020F0600000000000000" pitchFamily="50" charset="-128"/>
                    <a:ea typeface="HG丸ｺﾞｼｯｸM-PRO" panose="020F0600000000000000" pitchFamily="50" charset="-128"/>
                  </a:rPr>
                  <a:t>→ 常勤換算割戻後 </a:t>
                </a:r>
                <a:r>
                  <a:rPr lang="en-US" altLang="ja-JP" sz="900" dirty="0" smtClean="0">
                    <a:solidFill>
                      <a:prstClr val="black"/>
                    </a:solidFill>
                    <a:latin typeface="HG丸ｺﾞｼｯｸM-PRO" panose="020F0600000000000000" pitchFamily="50" charset="-128"/>
                    <a:ea typeface="HG丸ｺﾞｼｯｸM-PRO" panose="020F0600000000000000" pitchFamily="50" charset="-128"/>
                  </a:rPr>
                  <a:t>350</a:t>
                </a:r>
                <a:r>
                  <a:rPr lang="zh-TW" altLang="en-US" sz="900" dirty="0" smtClean="0">
                    <a:solidFill>
                      <a:prstClr val="black"/>
                    </a:solidFill>
                    <a:latin typeface="HG丸ｺﾞｼｯｸM-PRO" panose="020F0600000000000000" pitchFamily="50" charset="-128"/>
                    <a:ea typeface="HG丸ｺﾞｼｯｸM-PRO" panose="020F0600000000000000" pitchFamily="50" charset="-128"/>
                  </a:rPr>
                  <a:t>万円</a:t>
                </a:r>
                <a:r>
                  <a:rPr lang="en-US" altLang="zh-TW" sz="900" dirty="0">
                    <a:solidFill>
                      <a:prstClr val="black"/>
                    </a:solidFill>
                    <a:latin typeface="HG丸ｺﾞｼｯｸM-PRO" panose="020F0600000000000000" pitchFamily="50" charset="-128"/>
                    <a:ea typeface="HG丸ｺﾞｼｯｸM-PRO" panose="020F0600000000000000" pitchFamily="50" charset="-128"/>
                  </a:rPr>
                  <a:t>/</a:t>
                </a:r>
                <a:r>
                  <a:rPr lang="zh-TW" altLang="en-US" sz="900" dirty="0" smtClean="0">
                    <a:solidFill>
                      <a:prstClr val="black"/>
                    </a:solidFill>
                    <a:latin typeface="HG丸ｺﾞｼｯｸM-PRO" panose="020F0600000000000000" pitchFamily="50" charset="-128"/>
                    <a:ea typeface="HG丸ｺﾞｼｯｸM-PRO" panose="020F0600000000000000" pitchFamily="50" charset="-128"/>
                  </a:rPr>
                  <a:t>年</a:t>
                </a:r>
                <a:endParaRPr lang="zh-TW" altLang="en-US" sz="900" dirty="0">
                  <a:solidFill>
                    <a:prstClr val="black"/>
                  </a:solidFill>
                  <a:latin typeface="HG丸ｺﾞｼｯｸM-PRO" panose="020F0600000000000000" pitchFamily="50" charset="-128"/>
                  <a:ea typeface="HG丸ｺﾞｼｯｸM-PRO" panose="020F0600000000000000" pitchFamily="50" charset="-128"/>
                </a:endParaRPr>
              </a:p>
            </p:txBody>
          </p:sp>
          <p:sp>
            <p:nvSpPr>
              <p:cNvPr id="90" name="楕円 89"/>
              <p:cNvSpPr/>
              <p:nvPr/>
            </p:nvSpPr>
            <p:spPr>
              <a:xfrm>
                <a:off x="4758661" y="3940914"/>
                <a:ext cx="2685919" cy="5129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latin typeface="HG丸ｺﾞｼｯｸM-PRO" panose="020F0600000000000000" pitchFamily="50" charset="-128"/>
                    <a:ea typeface="HG丸ｺﾞｼｯｸM-PRO" panose="020F0600000000000000" pitchFamily="50" charset="-128"/>
                  </a:rPr>
                  <a:t>常勤換算人数</a:t>
                </a:r>
                <a:r>
                  <a:rPr lang="en-US" altLang="ja-JP" sz="1200" dirty="0">
                    <a:latin typeface="HG丸ｺﾞｼｯｸM-PRO" panose="020F0600000000000000" pitchFamily="50" charset="-128"/>
                    <a:ea typeface="HG丸ｺﾞｼｯｸM-PRO" panose="020F0600000000000000" pitchFamily="50" charset="-128"/>
                  </a:rPr>
                  <a:t>3.1</a:t>
                </a:r>
                <a:r>
                  <a:rPr lang="ja-JP" altLang="en-US" sz="1200" dirty="0">
                    <a:latin typeface="HG丸ｺﾞｼｯｸM-PRO" panose="020F0600000000000000" pitchFamily="50" charset="-128"/>
                    <a:ea typeface="HG丸ｺﾞｼｯｸM-PRO" panose="020F0600000000000000" pitchFamily="50" charset="-128"/>
                  </a:rPr>
                  <a:t>人</a:t>
                </a:r>
                <a:endParaRPr lang="en-US" altLang="ja-JP" sz="1200" dirty="0">
                  <a:latin typeface="HG丸ｺﾞｼｯｸM-PRO" panose="020F0600000000000000" pitchFamily="50" charset="-128"/>
                  <a:ea typeface="HG丸ｺﾞｼｯｸM-PRO" panose="020F0600000000000000" pitchFamily="50" charset="-128"/>
                </a:endParaRPr>
              </a:p>
              <a:p>
                <a:pPr algn="ctr"/>
                <a:r>
                  <a:rPr lang="ja-JP" altLang="en-US" sz="1200" dirty="0">
                    <a:latin typeface="HG丸ｺﾞｼｯｸM-PRO" panose="020F0600000000000000" pitchFamily="50" charset="-128"/>
                    <a:ea typeface="HG丸ｺﾞｼｯｸM-PRO" panose="020F0600000000000000" pitchFamily="50" charset="-128"/>
                  </a:rPr>
                  <a:t>実人数</a:t>
                </a:r>
                <a:r>
                  <a:rPr lang="en-US" altLang="ja-JP" sz="1200" dirty="0">
                    <a:latin typeface="HG丸ｺﾞｼｯｸM-PRO" panose="020F0600000000000000" pitchFamily="50" charset="-128"/>
                    <a:ea typeface="HG丸ｺﾞｼｯｸM-PRO" panose="020F0600000000000000" pitchFamily="50" charset="-128"/>
                  </a:rPr>
                  <a:t>4</a:t>
                </a:r>
                <a:r>
                  <a:rPr lang="ja-JP" altLang="en-US" sz="1200" dirty="0">
                    <a:latin typeface="HG丸ｺﾞｼｯｸM-PRO" panose="020F0600000000000000" pitchFamily="50" charset="-128"/>
                    <a:ea typeface="HG丸ｺﾞｼｯｸM-PRO" panose="020F0600000000000000" pitchFamily="50" charset="-128"/>
                  </a:rPr>
                  <a:t>人</a:t>
                </a:r>
              </a:p>
            </p:txBody>
          </p:sp>
          <p:sp>
            <p:nvSpPr>
              <p:cNvPr id="91" name="スマイル 90"/>
              <p:cNvSpPr/>
              <p:nvPr/>
            </p:nvSpPr>
            <p:spPr>
              <a:xfrm>
                <a:off x="5355983" y="4391648"/>
                <a:ext cx="328048" cy="32805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4" name="線吹き出し 1 (枠付き) 93"/>
              <p:cNvSpPr/>
              <p:nvPr/>
            </p:nvSpPr>
            <p:spPr>
              <a:xfrm>
                <a:off x="1503178" y="4926416"/>
                <a:ext cx="1338773" cy="1102502"/>
              </a:xfrm>
              <a:prstGeom prst="borderCallout1">
                <a:avLst>
                  <a:gd name="adj1" fmla="val 45482"/>
                  <a:gd name="adj2" fmla="val -870"/>
                  <a:gd name="adj3" fmla="val 39380"/>
                  <a:gd name="adj4" fmla="val -27614"/>
                </a:avLst>
              </a:prstGeom>
              <a:ln>
                <a:tailEnd type="triangle"/>
              </a:ln>
            </p:spPr>
            <p:style>
              <a:lnRef idx="1">
                <a:schemeClr val="accent2"/>
              </a:lnRef>
              <a:fillRef idx="2">
                <a:schemeClr val="accent2"/>
              </a:fillRef>
              <a:effectRef idx="1">
                <a:schemeClr val="accent2"/>
              </a:effectRef>
              <a:fontRef idx="minor">
                <a:schemeClr val="dk1"/>
              </a:fontRef>
            </p:style>
            <p:txBody>
              <a:bodyPr rtlCol="0" anchor="ctr"/>
              <a:lstStyle/>
              <a:p>
                <a:r>
                  <a:rPr lang="ja-JP" altLang="en-US" sz="1100" dirty="0">
                    <a:latin typeface="HG丸ｺﾞｼｯｸM-PRO" panose="020F0600000000000000" pitchFamily="50" charset="-128"/>
                    <a:ea typeface="HG丸ｺﾞｼｯｸM-PRO" panose="020F0600000000000000" pitchFamily="50" charset="-128"/>
                  </a:rPr>
                  <a:t>年額</a:t>
                </a:r>
                <a:r>
                  <a:rPr lang="en-US" altLang="ja-JP" sz="1100" dirty="0">
                    <a:latin typeface="HG丸ｺﾞｼｯｸM-PRO" panose="020F0600000000000000" pitchFamily="50" charset="-128"/>
                    <a:ea typeface="HG丸ｺﾞｼｯｸM-PRO" panose="020F0600000000000000" pitchFamily="50" charset="-128"/>
                  </a:rPr>
                  <a:t>440</a:t>
                </a:r>
                <a:r>
                  <a:rPr lang="ja-JP" altLang="en-US" sz="1100" dirty="0">
                    <a:latin typeface="HG丸ｺﾞｼｯｸM-PRO" panose="020F0600000000000000" pitchFamily="50" charset="-128"/>
                    <a:ea typeface="HG丸ｺﾞｼｯｸM-PRO" panose="020F0600000000000000" pitchFamily="50" charset="-128"/>
                  </a:rPr>
                  <a:t>万円を超えているので改善対象にはできません！</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ただし、平均時の母数には算入可</a:t>
                </a:r>
              </a:p>
            </p:txBody>
          </p:sp>
          <p:sp>
            <p:nvSpPr>
              <p:cNvPr id="24" name="テキスト ボックス 23"/>
              <p:cNvSpPr txBox="1"/>
              <p:nvPr/>
            </p:nvSpPr>
            <p:spPr>
              <a:xfrm>
                <a:off x="3280148" y="3970109"/>
                <a:ext cx="1338329" cy="369332"/>
              </a:xfrm>
              <a:prstGeom prst="rect">
                <a:avLst/>
              </a:prstGeom>
              <a:noFill/>
            </p:spPr>
            <p:txBody>
              <a:bodyPr wrap="square" rtlCol="0">
                <a:spAutoFit/>
              </a:bodyPr>
              <a:lstStyle/>
              <a:p>
                <a:r>
                  <a:rPr lang="en-US" altLang="ja-JP" b="1" dirty="0">
                    <a:latin typeface="HG丸ｺﾞｼｯｸM-PRO" panose="020F0600000000000000" pitchFamily="50" charset="-128"/>
                    <a:ea typeface="HG丸ｺﾞｼｯｸM-PRO" panose="020F0600000000000000" pitchFamily="50" charset="-128"/>
                  </a:rPr>
                  <a:t>Group</a:t>
                </a:r>
                <a:r>
                  <a:rPr lang="ja-JP" altLang="en-US" b="1" dirty="0">
                    <a:latin typeface="HG丸ｺﾞｼｯｸM-PRO" panose="020F0600000000000000" pitchFamily="50" charset="-128"/>
                    <a:ea typeface="HG丸ｺﾞｼｯｸM-PRO" panose="020F0600000000000000" pitchFamily="50" charset="-128"/>
                  </a:rPr>
                  <a:t>３</a:t>
                </a:r>
              </a:p>
            </p:txBody>
          </p:sp>
        </p:grpSp>
        <p:sp>
          <p:nvSpPr>
            <p:cNvPr id="5" name="楕円 4"/>
            <p:cNvSpPr/>
            <p:nvPr/>
          </p:nvSpPr>
          <p:spPr>
            <a:xfrm>
              <a:off x="9461737" y="5737681"/>
              <a:ext cx="914400" cy="26151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4" name="スマイル 53"/>
            <p:cNvSpPr/>
            <p:nvPr/>
          </p:nvSpPr>
          <p:spPr>
            <a:xfrm>
              <a:off x="10479107" y="5753715"/>
              <a:ext cx="203692" cy="203692"/>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2" name="角丸四角形 1"/>
          <p:cNvSpPr/>
          <p:nvPr/>
        </p:nvSpPr>
        <p:spPr>
          <a:xfrm>
            <a:off x="280077" y="88208"/>
            <a:ext cx="1325171" cy="5409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100" dirty="0">
                <a:latin typeface="HG丸ｺﾞｼｯｸM-PRO" panose="020F0600000000000000" pitchFamily="50" charset="-128"/>
                <a:ea typeface="HG丸ｺﾞｼｯｸM-PRO" panose="020F0600000000000000" pitchFamily="50" charset="-128"/>
              </a:rPr>
              <a:t>配分方法の例</a:t>
            </a:r>
          </a:p>
        </p:txBody>
      </p:sp>
      <p:sp>
        <p:nvSpPr>
          <p:cNvPr id="11" name="爆発 2 10"/>
          <p:cNvSpPr/>
          <p:nvPr/>
        </p:nvSpPr>
        <p:spPr>
          <a:xfrm>
            <a:off x="4605560" y="4668246"/>
            <a:ext cx="2119037" cy="1494311"/>
          </a:xfrm>
          <a:prstGeom prst="irregularSeal2">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100" dirty="0">
                <a:solidFill>
                  <a:schemeClr val="tx1"/>
                </a:solidFill>
                <a:latin typeface="HG丸ｺﾞｼｯｸM-PRO" panose="020F0600000000000000" pitchFamily="50" charset="-128"/>
                <a:ea typeface="HG丸ｺﾞｼｯｸM-PRO" panose="020F0600000000000000" pitchFamily="50" charset="-128"/>
              </a:rPr>
              <a:t>G3</a:t>
            </a:r>
            <a:r>
              <a:rPr lang="ja-JP" altLang="en-US" sz="1100" dirty="0" err="1">
                <a:solidFill>
                  <a:schemeClr val="tx1"/>
                </a:solidFill>
                <a:latin typeface="HG丸ｺﾞｼｯｸM-PRO" panose="020F0600000000000000" pitchFamily="50" charset="-128"/>
                <a:ea typeface="HG丸ｺﾞｼｯｸM-PRO" panose="020F0600000000000000" pitchFamily="50" charset="-128"/>
              </a:rPr>
              <a:t>だけは</a:t>
            </a:r>
            <a:r>
              <a:rPr lang="ja-JP" altLang="en-US" sz="1100" dirty="0">
                <a:solidFill>
                  <a:schemeClr val="tx1"/>
                </a:solidFill>
                <a:latin typeface="HG丸ｺﾞｼｯｸM-PRO" panose="020F0600000000000000" pitchFamily="50" charset="-128"/>
                <a:ea typeface="HG丸ｺﾞｼｯｸM-PRO" panose="020F0600000000000000" pitchFamily="50" charset="-128"/>
              </a:rPr>
              <a:t>実人数に</a:t>
            </a:r>
            <a:r>
              <a:rPr lang="ja-JP" altLang="en-US" sz="1100">
                <a:solidFill>
                  <a:schemeClr val="tx1"/>
                </a:solidFill>
                <a:latin typeface="HG丸ｺﾞｼｯｸM-PRO" panose="020F0600000000000000" pitchFamily="50" charset="-128"/>
                <a:ea typeface="HG丸ｺﾞｼｯｸM-PRO" panose="020F0600000000000000" pitchFamily="50" charset="-128"/>
              </a:rPr>
              <a:t>よる平均も可能</a:t>
            </a:r>
            <a:r>
              <a:rPr lang="ja-JP" altLang="en-US" sz="1100" dirty="0">
                <a:solidFill>
                  <a:schemeClr val="tx1"/>
                </a:solidFill>
                <a:latin typeface="HG丸ｺﾞｼｯｸM-PRO" panose="020F0600000000000000" pitchFamily="50" charset="-128"/>
                <a:ea typeface="HG丸ｺﾞｼｯｸM-PRO" panose="020F0600000000000000" pitchFamily="50" charset="-128"/>
              </a:rPr>
              <a:t>！！</a:t>
            </a:r>
          </a:p>
          <a:p>
            <a:pPr algn="ctr"/>
            <a:endParaRPr lang="ja-JP" altLang="en-US" sz="1000" dirty="0"/>
          </a:p>
        </p:txBody>
      </p:sp>
      <p:sp>
        <p:nvSpPr>
          <p:cNvPr id="64" name="楕円 63"/>
          <p:cNvSpPr/>
          <p:nvPr/>
        </p:nvSpPr>
        <p:spPr>
          <a:xfrm>
            <a:off x="10155647" y="1211399"/>
            <a:ext cx="914400" cy="26151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3" name="対角する 2 つの角を丸めた四角形 72"/>
          <p:cNvSpPr/>
          <p:nvPr/>
        </p:nvSpPr>
        <p:spPr>
          <a:xfrm>
            <a:off x="7907897" y="3896116"/>
            <a:ext cx="3924000" cy="959357"/>
          </a:xfrm>
          <a:prstGeom prst="round2DiagRect">
            <a:avLst/>
          </a:prstGeom>
          <a:ln w="28575"/>
        </p:spPr>
        <p:style>
          <a:lnRef idx="2">
            <a:schemeClr val="accent6"/>
          </a:lnRef>
          <a:fillRef idx="1">
            <a:schemeClr val="lt1"/>
          </a:fillRef>
          <a:effectRef idx="0">
            <a:schemeClr val="accent6"/>
          </a:effectRef>
          <a:fontRef idx="minor">
            <a:schemeClr val="dk1"/>
          </a:fontRef>
        </p:style>
        <p:txBody>
          <a:bodyPr rtlCol="0" anchor="ctr"/>
          <a:lstStyle/>
          <a:p>
            <a:r>
              <a:rPr lang="ja-JP" altLang="en-US" sz="1100" dirty="0">
                <a:latin typeface="HG丸ｺﾞｼｯｸM-PRO" panose="020F0600000000000000" pitchFamily="50" charset="-128"/>
                <a:ea typeface="HG丸ｺﾞｼｯｸM-PRO" panose="020F0600000000000000" pitchFamily="50" charset="-128"/>
              </a:rPr>
              <a:t>条件</a:t>
            </a:r>
            <a:r>
              <a:rPr lang="en-US" altLang="ja-JP" sz="1100" dirty="0">
                <a:latin typeface="HG丸ｺﾞｼｯｸM-PRO" panose="020F0600000000000000" pitchFamily="50" charset="-128"/>
                <a:ea typeface="HG丸ｺﾞｼｯｸM-PRO" panose="020F0600000000000000" pitchFamily="50" charset="-128"/>
              </a:rPr>
              <a:t>c</a:t>
            </a:r>
            <a:r>
              <a:rPr lang="ja-JP" altLang="en-US" sz="1100" dirty="0">
                <a:latin typeface="HG丸ｺﾞｼｯｸM-PRO" panose="020F0600000000000000" pitchFamily="50" charset="-128"/>
                <a:ea typeface="HG丸ｺﾞｼｯｸM-PRO" panose="020F0600000000000000" pitchFamily="50" charset="-128"/>
              </a:rPr>
              <a:t>：</a:t>
            </a:r>
            <a:r>
              <a:rPr lang="en-US" altLang="ja-JP" sz="1100" dirty="0">
                <a:latin typeface="HG丸ｺﾞｼｯｸM-PRO" panose="020F0600000000000000" pitchFamily="50" charset="-128"/>
                <a:ea typeface="HG丸ｺﾞｼｯｸM-PRO" panose="020F0600000000000000" pitchFamily="50" charset="-128"/>
              </a:rPr>
              <a:t>G2</a:t>
            </a:r>
            <a:r>
              <a:rPr lang="ja-JP" altLang="en-US" sz="1100" dirty="0">
                <a:latin typeface="HG丸ｺﾞｼｯｸM-PRO" panose="020F0600000000000000" pitchFamily="50" charset="-128"/>
                <a:ea typeface="HG丸ｺﾞｼｯｸM-PRO" panose="020F0600000000000000" pitchFamily="50" charset="-128"/>
              </a:rPr>
              <a:t>の平均賃金改善額が </a:t>
            </a:r>
            <a:r>
              <a:rPr lang="en-US" altLang="ja-JP" sz="1100" dirty="0">
                <a:latin typeface="HG丸ｺﾞｼｯｸM-PRO" panose="020F0600000000000000" pitchFamily="50" charset="-128"/>
                <a:ea typeface="HG丸ｺﾞｼｯｸM-PRO" panose="020F0600000000000000" pitchFamily="50" charset="-128"/>
              </a:rPr>
              <a:t>G3</a:t>
            </a:r>
            <a:r>
              <a:rPr lang="ja-JP" altLang="en-US" sz="1100" dirty="0">
                <a:latin typeface="HG丸ｺﾞｼｯｸM-PRO" panose="020F0600000000000000" pitchFamily="50" charset="-128"/>
                <a:ea typeface="HG丸ｺﾞｼｯｸM-PRO" panose="020F0600000000000000" pitchFamily="50" charset="-128"/>
              </a:rPr>
              <a:t>の</a:t>
            </a:r>
            <a:r>
              <a:rPr lang="en-US" altLang="ja-JP" sz="1100" dirty="0">
                <a:latin typeface="HG丸ｺﾞｼｯｸM-PRO" panose="020F0600000000000000" pitchFamily="50" charset="-128"/>
                <a:ea typeface="HG丸ｺﾞｼｯｸM-PRO" panose="020F0600000000000000" pitchFamily="50" charset="-128"/>
              </a:rPr>
              <a:t>2</a:t>
            </a:r>
            <a:r>
              <a:rPr lang="ja-JP" altLang="en-US" sz="1100" dirty="0">
                <a:latin typeface="HG丸ｺﾞｼｯｸM-PRO" panose="020F0600000000000000" pitchFamily="50" charset="-128"/>
                <a:ea typeface="HG丸ｺﾞｼｯｸM-PRO" panose="020F0600000000000000" pitchFamily="50" charset="-128"/>
              </a:rPr>
              <a:t>倍以上ではないが、　</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lang="en-US" altLang="ja-JP" sz="1100" dirty="0">
                <a:latin typeface="HG丸ｺﾞｼｯｸM-PRO" panose="020F0600000000000000" pitchFamily="50" charset="-128"/>
                <a:ea typeface="HG丸ｺﾞｼｯｸM-PRO" panose="020F0600000000000000" pitchFamily="50" charset="-128"/>
              </a:rPr>
              <a:t>G3</a:t>
            </a:r>
            <a:r>
              <a:rPr lang="ja-JP" altLang="en-US" sz="1100" dirty="0">
                <a:latin typeface="HG丸ｺﾞｼｯｸM-PRO" panose="020F0600000000000000" pitchFamily="50" charset="-128"/>
                <a:ea typeface="HG丸ｺﾞｼｯｸM-PRO" panose="020F0600000000000000" pitchFamily="50" charset="-128"/>
              </a:rPr>
              <a:t>の平均賃金額が</a:t>
            </a:r>
            <a:r>
              <a:rPr lang="en-US" altLang="ja-JP" sz="1100" dirty="0">
                <a:latin typeface="HG丸ｺﾞｼｯｸM-PRO" panose="020F0600000000000000" pitchFamily="50" charset="-128"/>
                <a:ea typeface="HG丸ｺﾞｼｯｸM-PRO" panose="020F0600000000000000" pitchFamily="50" charset="-128"/>
              </a:rPr>
              <a:t>G2</a:t>
            </a:r>
            <a:r>
              <a:rPr lang="ja-JP" altLang="en-US" sz="1100" dirty="0">
                <a:latin typeface="HG丸ｺﾞｼｯｸM-PRO" panose="020F0600000000000000" pitchFamily="50" charset="-128"/>
                <a:ea typeface="HG丸ｺﾞｼｯｸM-PRO" panose="020F0600000000000000" pitchFamily="50" charset="-128"/>
              </a:rPr>
              <a:t>の平均賃金額を上回って</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いないのでクリア</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b="1" dirty="0">
                <a:solidFill>
                  <a:srgbClr val="FF0000"/>
                </a:solidFill>
                <a:latin typeface="HG丸ｺﾞｼｯｸM-PRO" panose="020F0600000000000000" pitchFamily="50" charset="-128"/>
                <a:ea typeface="HG丸ｺﾞｼｯｸM-PRO" panose="020F0600000000000000" pitchFamily="50" charset="-128"/>
              </a:rPr>
              <a:t>注！この場合は</a:t>
            </a:r>
            <a:r>
              <a:rPr lang="en-US" altLang="ja-JP" sz="1100" b="1" dirty="0">
                <a:solidFill>
                  <a:srgbClr val="FF0000"/>
                </a:solidFill>
                <a:latin typeface="HG丸ｺﾞｼｯｸM-PRO" panose="020F0600000000000000" pitchFamily="50" charset="-128"/>
                <a:ea typeface="HG丸ｺﾞｼｯｸM-PRO" panose="020F0600000000000000" pitchFamily="50" charset="-128"/>
              </a:rPr>
              <a:t>Group3</a:t>
            </a:r>
            <a:r>
              <a:rPr lang="ja-JP" altLang="en-US" sz="1100" b="1" dirty="0">
                <a:solidFill>
                  <a:srgbClr val="FF0000"/>
                </a:solidFill>
                <a:latin typeface="HG丸ｺﾞｼｯｸM-PRO" panose="020F0600000000000000" pitchFamily="50" charset="-128"/>
                <a:ea typeface="HG丸ｺﾞｼｯｸM-PRO" panose="020F0600000000000000" pitchFamily="50" charset="-128"/>
              </a:rPr>
              <a:t>の平均賃金改善額が</a:t>
            </a:r>
            <a:r>
              <a:rPr lang="en-US" altLang="ja-JP" sz="1100" b="1" dirty="0">
                <a:solidFill>
                  <a:srgbClr val="FF0000"/>
                </a:solidFill>
                <a:latin typeface="HG丸ｺﾞｼｯｸM-PRO" panose="020F0600000000000000" pitchFamily="50" charset="-128"/>
                <a:ea typeface="HG丸ｺﾞｼｯｸM-PRO" panose="020F0600000000000000" pitchFamily="50" charset="-128"/>
              </a:rPr>
              <a:t>Group2</a:t>
            </a:r>
            <a:r>
              <a:rPr lang="ja-JP" altLang="en-US" sz="1100" b="1" dirty="0">
                <a:solidFill>
                  <a:srgbClr val="FF0000"/>
                </a:solidFill>
                <a:latin typeface="HG丸ｺﾞｼｯｸM-PRO" panose="020F0600000000000000" pitchFamily="50" charset="-128"/>
                <a:ea typeface="HG丸ｺﾞｼｯｸM-PRO" panose="020F0600000000000000" pitchFamily="50" charset="-128"/>
              </a:rPr>
              <a:t>の</a:t>
            </a:r>
            <a:endParaRPr lang="en-US" altLang="ja-JP" sz="11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100" b="1" dirty="0">
                <a:solidFill>
                  <a:srgbClr val="FF0000"/>
                </a:solidFill>
                <a:latin typeface="HG丸ｺﾞｼｯｸM-PRO" panose="020F0600000000000000" pitchFamily="50" charset="-128"/>
                <a:ea typeface="HG丸ｺﾞｼｯｸM-PRO" panose="020F0600000000000000" pitchFamily="50" charset="-128"/>
              </a:rPr>
              <a:t>　　平均賃金改善額を上回っていないかもチェック！</a:t>
            </a:r>
            <a:endParaRPr lang="en-US" altLang="ja-JP" sz="1100" b="1" dirty="0">
              <a:solidFill>
                <a:srgbClr val="FF0000"/>
              </a:solidFill>
              <a:latin typeface="HG丸ｺﾞｼｯｸM-PRO" panose="020F0600000000000000" pitchFamily="50" charset="-128"/>
              <a:ea typeface="HG丸ｺﾞｼｯｸM-PRO" panose="020F0600000000000000" pitchFamily="50" charset="-128"/>
            </a:endParaRPr>
          </a:p>
        </p:txBody>
      </p:sp>
      <p:cxnSp>
        <p:nvCxnSpPr>
          <p:cNvPr id="26" name="直線コネクタ 25">
            <a:extLst>
              <a:ext uri="{FF2B5EF4-FFF2-40B4-BE49-F238E27FC236}">
                <a16:creationId xmlns:a16="http://schemas.microsoft.com/office/drawing/2014/main" id="{69D70994-C2E0-4F39-AA3C-A1B33771D31D}"/>
              </a:ext>
            </a:extLst>
          </p:cNvPr>
          <p:cNvCxnSpPr/>
          <p:nvPr/>
        </p:nvCxnSpPr>
        <p:spPr>
          <a:xfrm>
            <a:off x="11228103" y="1129246"/>
            <a:ext cx="6037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58491D65-81EA-468E-88A1-1CB70CA6FD3D}"/>
              </a:ext>
            </a:extLst>
          </p:cNvPr>
          <p:cNvCxnSpPr/>
          <p:nvPr/>
        </p:nvCxnSpPr>
        <p:spPr>
          <a:xfrm>
            <a:off x="11378481" y="5538686"/>
            <a:ext cx="6037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スライド番号プレースホルダー 21"/>
          <p:cNvSpPr>
            <a:spLocks noGrp="1"/>
          </p:cNvSpPr>
          <p:nvPr>
            <p:ph type="sldNum" sz="quarter" idx="12"/>
          </p:nvPr>
        </p:nvSpPr>
        <p:spPr/>
        <p:txBody>
          <a:bodyPr/>
          <a:lstStyle/>
          <a:p>
            <a:fld id="{E9CE2935-82DA-48EB-8DEF-BD9F9B927993}" type="slidenum">
              <a:rPr kumimoji="1" lang="ja-JP" altLang="en-US" smtClean="0"/>
              <a:t>6</a:t>
            </a:fld>
            <a:endParaRPr kumimoji="1" lang="ja-JP" altLang="en-US"/>
          </a:p>
        </p:txBody>
      </p:sp>
    </p:spTree>
    <p:extLst>
      <p:ext uri="{BB962C8B-B14F-4D97-AF65-F5344CB8AC3E}">
        <p14:creationId xmlns:p14="http://schemas.microsoft.com/office/powerpoint/2010/main" val="1283913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p:cNvPicPr>
            <a:picLocks noChangeAspect="1"/>
          </p:cNvPicPr>
          <p:nvPr/>
        </p:nvPicPr>
        <p:blipFill>
          <a:blip r:embed="rId2"/>
          <a:stretch>
            <a:fillRect/>
          </a:stretch>
        </p:blipFill>
        <p:spPr>
          <a:xfrm>
            <a:off x="199850" y="586205"/>
            <a:ext cx="6943725" cy="2990850"/>
          </a:xfrm>
          <a:prstGeom prst="rect">
            <a:avLst/>
          </a:prstGeom>
        </p:spPr>
      </p:pic>
      <p:sp>
        <p:nvSpPr>
          <p:cNvPr id="2" name="角丸四角形 1"/>
          <p:cNvSpPr/>
          <p:nvPr/>
        </p:nvSpPr>
        <p:spPr>
          <a:xfrm>
            <a:off x="280077" y="49571"/>
            <a:ext cx="4485106" cy="5409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600" dirty="0" smtClean="0">
                <a:latin typeface="HG丸ｺﾞｼｯｸM-PRO" panose="020F0600000000000000" pitchFamily="50" charset="-128"/>
                <a:ea typeface="HG丸ｺﾞｼｯｸM-PRO" panose="020F0600000000000000" pitchFamily="50" charset="-128"/>
              </a:rPr>
              <a:t>想定される各</a:t>
            </a:r>
            <a:r>
              <a:rPr lang="en-US" altLang="ja-JP" sz="1600" dirty="0" smtClean="0">
                <a:latin typeface="HG丸ｺﾞｼｯｸM-PRO" panose="020F0600000000000000" pitchFamily="50" charset="-128"/>
                <a:ea typeface="HG丸ｺﾞｼｯｸM-PRO" panose="020F0600000000000000" pitchFamily="50" charset="-128"/>
              </a:rPr>
              <a:t>Group</a:t>
            </a:r>
            <a:r>
              <a:rPr lang="ja-JP" altLang="en-US" sz="1600" dirty="0" err="1" smtClean="0">
                <a:latin typeface="HG丸ｺﾞｼｯｸM-PRO" panose="020F0600000000000000" pitchFamily="50" charset="-128"/>
                <a:ea typeface="HG丸ｺﾞｼｯｸM-PRO" panose="020F0600000000000000" pitchFamily="50" charset="-128"/>
              </a:rPr>
              <a:t>への</a:t>
            </a:r>
            <a:r>
              <a:rPr lang="ja-JP" altLang="en-US" sz="1600" dirty="0" smtClean="0">
                <a:latin typeface="HG丸ｺﾞｼｯｸM-PRO" panose="020F0600000000000000" pitchFamily="50" charset="-128"/>
                <a:ea typeface="HG丸ｺﾞｼｯｸM-PRO" panose="020F0600000000000000" pitchFamily="50" charset="-128"/>
              </a:rPr>
              <a:t>主な配分パターン</a:t>
            </a:r>
            <a:endParaRPr lang="ja-JP" altLang="en-US" sz="1600" dirty="0">
              <a:latin typeface="HG丸ｺﾞｼｯｸM-PRO" panose="020F0600000000000000" pitchFamily="50" charset="-128"/>
              <a:ea typeface="HG丸ｺﾞｼｯｸM-PRO" panose="020F0600000000000000" pitchFamily="50" charset="-128"/>
            </a:endParaRPr>
          </a:p>
        </p:txBody>
      </p:sp>
      <p:sp>
        <p:nvSpPr>
          <p:cNvPr id="7" name="正方形/長方形 6"/>
          <p:cNvSpPr/>
          <p:nvPr/>
        </p:nvSpPr>
        <p:spPr>
          <a:xfrm>
            <a:off x="643025" y="1540313"/>
            <a:ext cx="566520" cy="195679"/>
          </a:xfrm>
          <a:prstGeom prst="rect">
            <a:avLst/>
          </a:prstGeom>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a:r>
              <a:rPr kumimoji="1" lang="en-US" altLang="ja-JP" sz="1050" b="1" dirty="0" smtClean="0"/>
              <a:t>Group1</a:t>
            </a:r>
            <a:endParaRPr kumimoji="1" lang="ja-JP" altLang="en-US" sz="1050" b="1" dirty="0"/>
          </a:p>
        </p:txBody>
      </p:sp>
      <p:sp>
        <p:nvSpPr>
          <p:cNvPr id="8" name="正方形/長方形 7"/>
          <p:cNvSpPr/>
          <p:nvPr/>
        </p:nvSpPr>
        <p:spPr>
          <a:xfrm>
            <a:off x="2278928" y="1977567"/>
            <a:ext cx="566520" cy="195679"/>
          </a:xfrm>
          <a:prstGeom prst="rect">
            <a:avLst/>
          </a:prstGeom>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a:r>
              <a:rPr kumimoji="1" lang="en-US" altLang="ja-JP" sz="1050" b="1" dirty="0" smtClean="0"/>
              <a:t>Group1</a:t>
            </a:r>
            <a:endParaRPr kumimoji="1" lang="ja-JP" altLang="en-US" sz="1050" b="1" dirty="0"/>
          </a:p>
        </p:txBody>
      </p:sp>
      <p:sp>
        <p:nvSpPr>
          <p:cNvPr id="9" name="正方形/長方形 8"/>
          <p:cNvSpPr/>
          <p:nvPr/>
        </p:nvSpPr>
        <p:spPr>
          <a:xfrm>
            <a:off x="4668875" y="2103905"/>
            <a:ext cx="566520" cy="195679"/>
          </a:xfrm>
          <a:prstGeom prst="rect">
            <a:avLst/>
          </a:prstGeom>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a:r>
              <a:rPr kumimoji="1" lang="en-US" altLang="ja-JP" sz="1050" b="1" dirty="0" smtClean="0"/>
              <a:t>Group1</a:t>
            </a:r>
            <a:endParaRPr kumimoji="1" lang="ja-JP" altLang="en-US" sz="1050" b="1" dirty="0"/>
          </a:p>
        </p:txBody>
      </p:sp>
      <p:sp>
        <p:nvSpPr>
          <p:cNvPr id="10" name="正方形/長方形 9"/>
          <p:cNvSpPr/>
          <p:nvPr/>
        </p:nvSpPr>
        <p:spPr>
          <a:xfrm>
            <a:off x="3083601" y="2573389"/>
            <a:ext cx="566520" cy="195679"/>
          </a:xfrm>
          <a:prstGeom prst="rect">
            <a:avLst/>
          </a:prstGeom>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a:r>
              <a:rPr kumimoji="1" lang="en-US" altLang="ja-JP" sz="1050" b="1" dirty="0" smtClean="0"/>
              <a:t>Group2</a:t>
            </a:r>
            <a:endParaRPr kumimoji="1" lang="ja-JP" altLang="en-US" sz="1050" b="1" dirty="0"/>
          </a:p>
        </p:txBody>
      </p:sp>
      <p:sp>
        <p:nvSpPr>
          <p:cNvPr id="11" name="正方形/長方形 10"/>
          <p:cNvSpPr/>
          <p:nvPr/>
        </p:nvSpPr>
        <p:spPr>
          <a:xfrm>
            <a:off x="5483483" y="2597934"/>
            <a:ext cx="566520" cy="195679"/>
          </a:xfrm>
          <a:prstGeom prst="rect">
            <a:avLst/>
          </a:prstGeom>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a:r>
              <a:rPr kumimoji="1" lang="en-US" altLang="ja-JP" sz="1050" b="1" dirty="0" smtClean="0"/>
              <a:t>Group2</a:t>
            </a:r>
            <a:endParaRPr kumimoji="1" lang="ja-JP" altLang="en-US" sz="1050" b="1" dirty="0"/>
          </a:p>
        </p:txBody>
      </p:sp>
      <p:sp>
        <p:nvSpPr>
          <p:cNvPr id="12" name="正方形/長方形 11"/>
          <p:cNvSpPr/>
          <p:nvPr/>
        </p:nvSpPr>
        <p:spPr>
          <a:xfrm>
            <a:off x="6599682" y="3214418"/>
            <a:ext cx="566520" cy="195679"/>
          </a:xfrm>
          <a:prstGeom prst="rect">
            <a:avLst/>
          </a:prstGeom>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a:r>
              <a:rPr kumimoji="1" lang="en-US" altLang="ja-JP" sz="1050" b="1" dirty="0" smtClean="0"/>
              <a:t>Group3</a:t>
            </a:r>
            <a:endParaRPr kumimoji="1" lang="ja-JP" altLang="en-US" sz="1050" b="1" dirty="0"/>
          </a:p>
        </p:txBody>
      </p:sp>
      <p:grpSp>
        <p:nvGrpSpPr>
          <p:cNvPr id="16" name="グループ化 15"/>
          <p:cNvGrpSpPr/>
          <p:nvPr/>
        </p:nvGrpSpPr>
        <p:grpSpPr>
          <a:xfrm>
            <a:off x="7132936" y="105795"/>
            <a:ext cx="4032080" cy="3237015"/>
            <a:chOff x="7316938" y="237174"/>
            <a:chExt cx="4032080" cy="3237015"/>
          </a:xfrm>
        </p:grpSpPr>
        <p:sp>
          <p:nvSpPr>
            <p:cNvPr id="6" name="角丸四角形 5"/>
            <p:cNvSpPr/>
            <p:nvPr/>
          </p:nvSpPr>
          <p:spPr>
            <a:xfrm>
              <a:off x="7316938" y="237174"/>
              <a:ext cx="4032080" cy="323701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en-US" altLang="ja-JP" dirty="0" smtClean="0">
                  <a:latin typeface="HG丸ｺﾞｼｯｸM-PRO" panose="020F0600000000000000" pitchFamily="50" charset="-128"/>
                  <a:ea typeface="HG丸ｺﾞｼｯｸM-PRO" panose="020F0600000000000000" pitchFamily="50" charset="-128"/>
                </a:rPr>
                <a:t>【</a:t>
              </a:r>
              <a:r>
                <a:rPr kumimoji="1" lang="ja-JP" altLang="en-US" dirty="0" smtClean="0">
                  <a:latin typeface="HG丸ｺﾞｼｯｸM-PRO" panose="020F0600000000000000" pitchFamily="50" charset="-128"/>
                  <a:ea typeface="HG丸ｺﾞｼｯｸM-PRO" panose="020F0600000000000000" pitchFamily="50" charset="-128"/>
                </a:rPr>
                <a:t>基本の考え方</a:t>
              </a:r>
              <a:r>
                <a:rPr lang="en-US" altLang="ja-JP" dirty="0" smtClean="0">
                  <a:latin typeface="HG丸ｺﾞｼｯｸM-PRO" panose="020F0600000000000000" pitchFamily="50" charset="-128"/>
                  <a:ea typeface="HG丸ｺﾞｼｯｸM-PRO" panose="020F0600000000000000" pitchFamily="50" charset="-128"/>
                </a:rPr>
                <a:t>】</a:t>
              </a:r>
            </a:p>
            <a:p>
              <a:r>
                <a:rPr kumimoji="1" lang="ja-JP" altLang="en-US" sz="1400" dirty="0" smtClean="0">
                  <a:latin typeface="HG丸ｺﾞｼｯｸM-PRO" panose="020F0600000000000000" pitchFamily="50" charset="-128"/>
                  <a:ea typeface="HG丸ｺﾞｼｯｸM-PRO" panose="020F0600000000000000" pitchFamily="50" charset="-128"/>
                </a:rPr>
                <a:t>・リーダー級の</a:t>
              </a:r>
              <a:r>
                <a:rPr kumimoji="1" lang="ja-JP" altLang="en-US" sz="1400" dirty="0" err="1" smtClean="0">
                  <a:latin typeface="HG丸ｺﾞｼｯｸM-PRO" panose="020F0600000000000000" pitchFamily="50" charset="-128"/>
                  <a:ea typeface="HG丸ｺﾞｼｯｸM-PRO" panose="020F0600000000000000" pitchFamily="50" charset="-128"/>
                </a:rPr>
                <a:t>障がい</a:t>
              </a:r>
              <a:r>
                <a:rPr kumimoji="1" lang="ja-JP" altLang="en-US" sz="1400" dirty="0" smtClean="0">
                  <a:latin typeface="HG丸ｺﾞｼｯｸM-PRO" panose="020F0600000000000000" pitchFamily="50" charset="-128"/>
                  <a:ea typeface="HG丸ｺﾞｼｯｸM-PRO" panose="020F0600000000000000" pitchFamily="50" charset="-128"/>
                </a:rPr>
                <a:t>福祉人材について他産業と遜色ない賃金水準（</a:t>
              </a:r>
              <a:r>
                <a:rPr kumimoji="1" lang="en-US" altLang="ja-JP" sz="1400" dirty="0" smtClean="0">
                  <a:latin typeface="HG丸ｺﾞｼｯｸM-PRO" panose="020F0600000000000000" pitchFamily="50" charset="-128"/>
                  <a:ea typeface="HG丸ｺﾞｼｯｸM-PRO" panose="020F0600000000000000" pitchFamily="50" charset="-128"/>
                </a:rPr>
                <a:t>=440</a:t>
              </a:r>
              <a:r>
                <a:rPr kumimoji="1" lang="ja-JP" altLang="en-US" sz="1400" dirty="0" smtClean="0">
                  <a:latin typeface="HG丸ｺﾞｼｯｸM-PRO" panose="020F0600000000000000" pitchFamily="50" charset="-128"/>
                  <a:ea typeface="HG丸ｺﾞｼｯｸM-PRO" panose="020F0600000000000000" pitchFamily="50" charset="-128"/>
                </a:rPr>
                <a:t>万円）を</a:t>
              </a:r>
              <a:endParaRPr kumimoji="1" lang="en-US" altLang="ja-JP" sz="1400" dirty="0" smtClean="0">
                <a:latin typeface="HG丸ｺﾞｼｯｸM-PRO" panose="020F0600000000000000" pitchFamily="50" charset="-128"/>
                <a:ea typeface="HG丸ｺﾞｼｯｸM-PRO" panose="020F0600000000000000" pitchFamily="50" charset="-128"/>
              </a:endParaRPr>
            </a:p>
            <a:p>
              <a:r>
                <a:rPr kumimoji="1" lang="ja-JP" altLang="en-US" sz="1400" dirty="0" smtClean="0">
                  <a:latin typeface="HG丸ｺﾞｼｯｸM-PRO" panose="020F0600000000000000" pitchFamily="50" charset="-128"/>
                  <a:ea typeface="HG丸ｺﾞｼｯｸM-PRO" panose="020F0600000000000000" pitchFamily="50" charset="-128"/>
                </a:rPr>
                <a:t>めざし、福祉・介護職員のさらなる処遇</a:t>
              </a:r>
              <a:endParaRPr kumimoji="1" lang="en-US" altLang="ja-JP" sz="1400" dirty="0" smtClean="0">
                <a:latin typeface="HG丸ｺﾞｼｯｸM-PRO" panose="020F0600000000000000" pitchFamily="50" charset="-128"/>
                <a:ea typeface="HG丸ｺﾞｼｯｸM-PRO" panose="020F0600000000000000" pitchFamily="50" charset="-128"/>
              </a:endParaRPr>
            </a:p>
            <a:p>
              <a:r>
                <a:rPr kumimoji="1" lang="ja-JP" altLang="en-US" sz="1400" dirty="0" smtClean="0">
                  <a:latin typeface="HG丸ｺﾞｼｯｸM-PRO" panose="020F0600000000000000" pitchFamily="50" charset="-128"/>
                  <a:ea typeface="HG丸ｺﾞｼｯｸM-PRO" panose="020F0600000000000000" pitchFamily="50" charset="-128"/>
                </a:rPr>
                <a:t>改善を行うというもの。</a:t>
              </a:r>
              <a:endParaRPr kumimoji="1" lang="en-US" altLang="ja-JP" sz="1400" dirty="0" smtClean="0">
                <a:latin typeface="HG丸ｺﾞｼｯｸM-PRO" panose="020F0600000000000000" pitchFamily="50" charset="-128"/>
                <a:ea typeface="HG丸ｺﾞｼｯｸM-PRO" panose="020F0600000000000000" pitchFamily="50" charset="-128"/>
              </a:endParaRPr>
            </a:p>
            <a:p>
              <a:r>
                <a:rPr lang="ja-JP" altLang="en-US" sz="1400" dirty="0" smtClean="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趣旨</a:t>
              </a:r>
              <a:r>
                <a:rPr lang="ja-JP" altLang="en-US" sz="1400" dirty="0" smtClean="0">
                  <a:latin typeface="HG丸ｺﾞｼｯｸM-PRO" panose="020F0600000000000000" pitchFamily="50" charset="-128"/>
                  <a:ea typeface="HG丸ｺﾞｼｯｸM-PRO" panose="020F0600000000000000" pitchFamily="50" charset="-128"/>
                </a:rPr>
                <a:t>を損なわない程度において、一定程度他の職種の処遇改善も行うことができる。</a:t>
              </a:r>
              <a:endParaRPr lang="en-US" altLang="ja-JP" sz="1400" dirty="0" smtClean="0">
                <a:latin typeface="HG丸ｺﾞｼｯｸM-PRO" panose="020F0600000000000000" pitchFamily="50" charset="-128"/>
                <a:ea typeface="HG丸ｺﾞｼｯｸM-PRO" panose="020F0600000000000000" pitchFamily="50" charset="-128"/>
              </a:endParaRPr>
            </a:p>
            <a:p>
              <a:r>
                <a:rPr kumimoji="1" lang="ja-JP" altLang="en-US" sz="1400" dirty="0" smtClean="0">
                  <a:latin typeface="HG丸ｺﾞｼｯｸM-PRO" panose="020F0600000000000000" pitchFamily="50" charset="-128"/>
                  <a:ea typeface="HG丸ｺﾞｼｯｸM-PRO" panose="020F0600000000000000" pitchFamily="50" charset="-128"/>
                </a:rPr>
                <a:t>　　　　　　　　　</a:t>
              </a:r>
              <a:endParaRPr kumimoji="1" lang="en-US" altLang="ja-JP" sz="1400" dirty="0">
                <a:latin typeface="HG丸ｺﾞｼｯｸM-PRO" panose="020F0600000000000000" pitchFamily="50" charset="-128"/>
                <a:ea typeface="HG丸ｺﾞｼｯｸM-PRO" panose="020F0600000000000000" pitchFamily="50" charset="-128"/>
              </a:endParaRPr>
            </a:p>
            <a:p>
              <a:endParaRPr lang="en-US" altLang="ja-JP" sz="1400" dirty="0" smtClean="0">
                <a:latin typeface="HG丸ｺﾞｼｯｸM-PRO" panose="020F0600000000000000" pitchFamily="50" charset="-128"/>
                <a:ea typeface="HG丸ｺﾞｼｯｸM-PRO" panose="020F0600000000000000" pitchFamily="50" charset="-128"/>
              </a:endParaRPr>
            </a:p>
            <a:p>
              <a:r>
                <a:rPr lang="ja-JP" altLang="en-US" sz="1400" dirty="0" smtClean="0">
                  <a:latin typeface="HG丸ｺﾞｼｯｸM-PRO" panose="020F0600000000000000" pitchFamily="50" charset="-128"/>
                  <a:ea typeface="HG丸ｺﾞｼｯｸM-PRO" panose="020F0600000000000000" pitchFamily="50" charset="-128"/>
                </a:rPr>
                <a:t>・</a:t>
              </a:r>
              <a:r>
                <a:rPr lang="en-US" altLang="ja-JP" sz="1400" dirty="0" smtClean="0">
                  <a:latin typeface="HG丸ｺﾞｼｯｸM-PRO" panose="020F0600000000000000" pitchFamily="50" charset="-128"/>
                  <a:ea typeface="HG丸ｺﾞｼｯｸM-PRO" panose="020F0600000000000000" pitchFamily="50" charset="-128"/>
                </a:rPr>
                <a:t>Group</a:t>
              </a:r>
              <a:r>
                <a:rPr lang="ja-JP" altLang="en-US" sz="1400" dirty="0" smtClean="0">
                  <a:latin typeface="HG丸ｺﾞｼｯｸM-PRO" panose="020F0600000000000000" pitchFamily="50" charset="-128"/>
                  <a:ea typeface="HG丸ｺﾞｼｯｸM-PRO" panose="020F0600000000000000" pitchFamily="50" charset="-128"/>
                </a:rPr>
                <a:t>１の中から賃金改善見込額が平均　　月額</a:t>
              </a:r>
              <a:r>
                <a:rPr lang="en-US" altLang="ja-JP" sz="1400" dirty="0" smtClean="0">
                  <a:latin typeface="HG丸ｺﾞｼｯｸM-PRO" panose="020F0600000000000000" pitchFamily="50" charset="-128"/>
                  <a:ea typeface="HG丸ｺﾞｼｯｸM-PRO" panose="020F0600000000000000" pitchFamily="50" charset="-128"/>
                </a:rPr>
                <a:t>8</a:t>
              </a:r>
              <a:r>
                <a:rPr lang="ja-JP" altLang="en-US" sz="1400" dirty="0" smtClean="0">
                  <a:latin typeface="HG丸ｺﾞｼｯｸM-PRO" panose="020F0600000000000000" pitchFamily="50" charset="-128"/>
                  <a:ea typeface="HG丸ｺﾞｼｯｸM-PRO" panose="020F0600000000000000" pitchFamily="50" charset="-128"/>
                </a:rPr>
                <a:t>万円以上又は改善後年額</a:t>
              </a:r>
              <a:r>
                <a:rPr lang="en-US" altLang="ja-JP" sz="1400" dirty="0" smtClean="0">
                  <a:latin typeface="HG丸ｺﾞｼｯｸM-PRO" panose="020F0600000000000000" pitchFamily="50" charset="-128"/>
                  <a:ea typeface="HG丸ｺﾞｼｯｸM-PRO" panose="020F0600000000000000" pitchFamily="50" charset="-128"/>
                </a:rPr>
                <a:t>440</a:t>
              </a:r>
              <a:r>
                <a:rPr lang="ja-JP" altLang="en-US" sz="1400" dirty="0" smtClean="0">
                  <a:latin typeface="HG丸ｺﾞｼｯｸM-PRO" panose="020F0600000000000000" pitchFamily="50" charset="-128"/>
                  <a:ea typeface="HG丸ｺﾞｼｯｸM-PRO" panose="020F0600000000000000" pitchFamily="50" charset="-128"/>
                </a:rPr>
                <a:t>万円</a:t>
              </a:r>
              <a:endParaRPr lang="en-US" altLang="ja-JP" sz="1400" dirty="0" smtClean="0">
                <a:latin typeface="HG丸ｺﾞｼｯｸM-PRO" panose="020F0600000000000000" pitchFamily="50" charset="-128"/>
                <a:ea typeface="HG丸ｺﾞｼｯｸM-PRO" panose="020F0600000000000000" pitchFamily="50" charset="-128"/>
              </a:endParaRPr>
            </a:p>
            <a:p>
              <a:r>
                <a:rPr lang="ja-JP" altLang="en-US" sz="1400" dirty="0" smtClean="0">
                  <a:latin typeface="HG丸ｺﾞｼｯｸM-PRO" panose="020F0600000000000000" pitchFamily="50" charset="-128"/>
                  <a:ea typeface="HG丸ｺﾞｼｯｸM-PRO" panose="020F0600000000000000" pitchFamily="50" charset="-128"/>
                </a:rPr>
                <a:t>以上となる者を設定する。</a:t>
              </a:r>
              <a:endParaRPr lang="en-US" altLang="ja-JP" sz="1400" dirty="0" smtClean="0">
                <a:latin typeface="HG丸ｺﾞｼｯｸM-PRO" panose="020F0600000000000000" pitchFamily="50" charset="-128"/>
                <a:ea typeface="HG丸ｺﾞｼｯｸM-PRO" panose="020F0600000000000000" pitchFamily="50" charset="-128"/>
              </a:endParaRPr>
            </a:p>
            <a:p>
              <a:r>
                <a:rPr lang="ja-JP" altLang="en-US" sz="1400" dirty="0" smtClean="0">
                  <a:latin typeface="HG丸ｺﾞｼｯｸM-PRO" panose="020F0600000000000000" pitchFamily="50" charset="-128"/>
                  <a:ea typeface="HG丸ｺﾞｼｯｸM-PRO" panose="020F0600000000000000" pitchFamily="50" charset="-128"/>
                </a:rPr>
                <a:t>・そのうえで、他の</a:t>
              </a:r>
              <a:r>
                <a:rPr lang="en-US" altLang="ja-JP" sz="1400" dirty="0" smtClean="0">
                  <a:latin typeface="HG丸ｺﾞｼｯｸM-PRO" panose="020F0600000000000000" pitchFamily="50" charset="-128"/>
                  <a:ea typeface="HG丸ｺﾞｼｯｸM-PRO" panose="020F0600000000000000" pitchFamily="50" charset="-128"/>
                </a:rPr>
                <a:t>Group</a:t>
              </a:r>
              <a:r>
                <a:rPr lang="ja-JP" altLang="en-US" sz="1400" dirty="0" err="1" smtClean="0">
                  <a:latin typeface="HG丸ｺﾞｼｯｸM-PRO" panose="020F0600000000000000" pitchFamily="50" charset="-128"/>
                  <a:ea typeface="HG丸ｺﾞｼｯｸM-PRO" panose="020F0600000000000000" pitchFamily="50" charset="-128"/>
                </a:rPr>
                <a:t>へも</a:t>
              </a:r>
              <a:r>
                <a:rPr lang="ja-JP" altLang="en-US" sz="1400" dirty="0" smtClean="0">
                  <a:latin typeface="HG丸ｺﾞｼｯｸM-PRO" panose="020F0600000000000000" pitchFamily="50" charset="-128"/>
                  <a:ea typeface="HG丸ｺﾞｼｯｸM-PRO" panose="020F0600000000000000" pitchFamily="50" charset="-128"/>
                </a:rPr>
                <a:t>、</a:t>
              </a:r>
              <a:r>
                <a:rPr lang="en-US" altLang="ja-JP" sz="1400" dirty="0" smtClean="0">
                  <a:latin typeface="HG丸ｺﾞｼｯｸM-PRO" panose="020F0600000000000000" pitchFamily="50" charset="-128"/>
                  <a:ea typeface="HG丸ｺﾞｼｯｸM-PRO" panose="020F0600000000000000" pitchFamily="50" charset="-128"/>
                </a:rPr>
                <a:t>2</a:t>
              </a:r>
              <a:r>
                <a:rPr lang="ja-JP" altLang="en-US" sz="1400" dirty="0" smtClean="0">
                  <a:latin typeface="HG丸ｺﾞｼｯｸM-PRO" panose="020F0600000000000000" pitchFamily="50" charset="-128"/>
                  <a:ea typeface="HG丸ｺﾞｼｯｸM-PRO" panose="020F0600000000000000" pitchFamily="50" charset="-128"/>
                </a:rPr>
                <a:t>対</a:t>
              </a:r>
              <a:r>
                <a:rPr lang="en-US" altLang="ja-JP" sz="1400" dirty="0" smtClean="0">
                  <a:latin typeface="HG丸ｺﾞｼｯｸM-PRO" panose="020F0600000000000000" pitchFamily="50" charset="-128"/>
                  <a:ea typeface="HG丸ｺﾞｼｯｸM-PRO" panose="020F0600000000000000" pitchFamily="50" charset="-128"/>
                </a:rPr>
                <a:t>1</a:t>
              </a:r>
              <a:r>
                <a:rPr lang="ja-JP" altLang="en-US" sz="1400" dirty="0" smtClean="0">
                  <a:latin typeface="HG丸ｺﾞｼｯｸM-PRO" panose="020F0600000000000000" pitchFamily="50" charset="-128"/>
                  <a:ea typeface="HG丸ｺﾞｼｯｸM-PRO" panose="020F0600000000000000" pitchFamily="50" charset="-128"/>
                </a:rPr>
                <a:t>対　</a:t>
              </a:r>
              <a:endParaRPr lang="en-US" altLang="ja-JP" sz="1400" dirty="0" smtClean="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a:t>
              </a:r>
              <a:r>
                <a:rPr lang="en-US" altLang="ja-JP" sz="1400" dirty="0" smtClean="0">
                  <a:latin typeface="HG丸ｺﾞｼｯｸM-PRO" panose="020F0600000000000000" pitchFamily="50" charset="-128"/>
                  <a:ea typeface="HG丸ｺﾞｼｯｸM-PRO" panose="020F0600000000000000" pitchFamily="50" charset="-128"/>
                </a:rPr>
                <a:t>0.5</a:t>
              </a:r>
              <a:r>
                <a:rPr lang="ja-JP" altLang="en-US" sz="1400" dirty="0" smtClean="0">
                  <a:latin typeface="HG丸ｺﾞｼｯｸM-PRO" panose="020F0600000000000000" pitchFamily="50" charset="-128"/>
                  <a:ea typeface="HG丸ｺﾞｼｯｸM-PRO" panose="020F0600000000000000" pitchFamily="50" charset="-128"/>
                </a:rPr>
                <a:t>の傾斜配分で改善が可能。</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13" name="下矢印 12"/>
            <p:cNvSpPr/>
            <p:nvPr/>
          </p:nvSpPr>
          <p:spPr>
            <a:xfrm>
              <a:off x="9352485" y="1769531"/>
              <a:ext cx="484632" cy="2282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3" name="グループ化 32"/>
          <p:cNvGrpSpPr/>
          <p:nvPr/>
        </p:nvGrpSpPr>
        <p:grpSpPr>
          <a:xfrm>
            <a:off x="177045" y="3532267"/>
            <a:ext cx="11684397" cy="3261480"/>
            <a:chOff x="164166" y="3773090"/>
            <a:chExt cx="11774549" cy="3063459"/>
          </a:xfrm>
        </p:grpSpPr>
        <p:sp>
          <p:nvSpPr>
            <p:cNvPr id="14" name="正方形/長方形 13"/>
            <p:cNvSpPr/>
            <p:nvPr/>
          </p:nvSpPr>
          <p:spPr>
            <a:xfrm>
              <a:off x="164166" y="3773090"/>
              <a:ext cx="11774549" cy="3063459"/>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t"/>
            <a:lstStyle/>
            <a:p>
              <a:r>
                <a:rPr kumimoji="1" lang="ja-JP" altLang="en-US" dirty="0" smtClean="0">
                  <a:latin typeface="HG丸ｺﾞｼｯｸM-PRO" panose="020F0600000000000000" pitchFamily="50" charset="-128"/>
                  <a:ea typeface="HG丸ｺﾞｼｯｸM-PRO" panose="020F0600000000000000" pitchFamily="50" charset="-128"/>
                </a:rPr>
                <a:t>■ 上記の配分方法を基本としつつ、以下の配分パターンが想定できます。</a:t>
              </a:r>
              <a:endParaRPr kumimoji="1" lang="en-US" altLang="ja-JP" dirty="0" smtClean="0">
                <a:latin typeface="HG丸ｺﾞｼｯｸM-PRO" panose="020F0600000000000000" pitchFamily="50" charset="-128"/>
                <a:ea typeface="HG丸ｺﾞｼｯｸM-PRO" panose="020F0600000000000000" pitchFamily="50" charset="-128"/>
              </a:endParaRPr>
            </a:p>
            <a:p>
              <a:endParaRPr lang="en-US" altLang="ja-JP" dirty="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　・　　　　　　　</a:t>
              </a:r>
              <a:r>
                <a:rPr kumimoji="1" lang="ja-JP" altLang="en-US" sz="1600" dirty="0" smtClean="0">
                  <a:latin typeface="HG丸ｺﾞｼｯｸM-PRO" panose="020F0600000000000000" pitchFamily="50" charset="-128"/>
                  <a:ea typeface="HG丸ｺﾞｼｯｸM-PRO" panose="020F0600000000000000" pitchFamily="50" charset="-128"/>
                </a:rPr>
                <a:t>と</a:t>
              </a:r>
              <a:r>
                <a:rPr kumimoji="1" lang="ja-JP" altLang="en-US" dirty="0" smtClean="0">
                  <a:latin typeface="HG丸ｺﾞｼｯｸM-PRO" panose="020F0600000000000000" pitchFamily="50" charset="-128"/>
                  <a:ea typeface="HG丸ｺﾞｼｯｸM-PRO" panose="020F0600000000000000" pitchFamily="50" charset="-128"/>
                </a:rPr>
                <a:t>　　　　　　　　　</a:t>
              </a:r>
              <a:r>
                <a:rPr lang="ja-JP" altLang="en-US" sz="1600" dirty="0">
                  <a:latin typeface="HG丸ｺﾞｼｯｸM-PRO" panose="020F0600000000000000" pitchFamily="50" charset="-128"/>
                  <a:ea typeface="HG丸ｺﾞｼｯｸM-PRO" panose="020F0600000000000000" pitchFamily="50" charset="-128"/>
                </a:rPr>
                <a:t>福祉・介護職員の定着が進んでおり、</a:t>
              </a:r>
              <a:r>
                <a:rPr lang="en-US" altLang="ja-JP" sz="1600" dirty="0">
                  <a:latin typeface="HG丸ｺﾞｼｯｸM-PRO" panose="020F0600000000000000" pitchFamily="50" charset="-128"/>
                  <a:ea typeface="HG丸ｺﾞｼｯｸM-PRO" panose="020F0600000000000000" pitchFamily="50" charset="-128"/>
                </a:rPr>
                <a:t>Group</a:t>
              </a:r>
              <a:r>
                <a:rPr lang="ja-JP" altLang="en-US" sz="1600" dirty="0">
                  <a:latin typeface="HG丸ｺﾞｼｯｸM-PRO" panose="020F0600000000000000" pitchFamily="50" charset="-128"/>
                  <a:ea typeface="HG丸ｺﾞｼｯｸM-PRO" panose="020F0600000000000000" pitchFamily="50" charset="-128"/>
                </a:rPr>
                <a:t>２となる職員がいない場合</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a:t>
              </a:r>
              <a:r>
                <a:rPr lang="en-US" altLang="ja-JP" sz="1400"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a:t>
              </a:r>
              <a:r>
                <a:rPr lang="ja-JP" altLang="en-US" sz="1400"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 </a:t>
              </a:r>
              <a:r>
                <a:rPr lang="en-US" altLang="ja-JP" sz="1400" b="1" dirty="0">
                  <a:solidFill>
                    <a:schemeClr val="accent2">
                      <a:lumMod val="75000"/>
                    </a:schemeClr>
                  </a:solidFill>
                  <a:latin typeface="HG丸ｺﾞｼｯｸM-PRO" panose="020F0600000000000000" pitchFamily="50" charset="-128"/>
                  <a:ea typeface="HG丸ｺﾞｼｯｸM-PRO" panose="020F0600000000000000" pitchFamily="50" charset="-128"/>
                </a:rPr>
                <a:t>Group</a:t>
              </a:r>
              <a:r>
                <a:rPr lang="ja-JP" altLang="en-US" sz="1400" b="1" dirty="0">
                  <a:solidFill>
                    <a:schemeClr val="accent2">
                      <a:lumMod val="75000"/>
                    </a:schemeClr>
                  </a:solidFill>
                  <a:latin typeface="HG丸ｺﾞｼｯｸM-PRO" panose="020F0600000000000000" pitchFamily="50" charset="-128"/>
                  <a:ea typeface="HG丸ｺﾞｼｯｸM-PRO" panose="020F0600000000000000" pitchFamily="50" charset="-128"/>
                </a:rPr>
                <a:t>１の平均賃金改善額が</a:t>
              </a:r>
              <a:r>
                <a:rPr lang="en-US" altLang="ja-JP" sz="1400" b="1" dirty="0">
                  <a:solidFill>
                    <a:schemeClr val="accent2">
                      <a:lumMod val="75000"/>
                    </a:schemeClr>
                  </a:solidFill>
                  <a:latin typeface="HG丸ｺﾞｼｯｸM-PRO" panose="020F0600000000000000" pitchFamily="50" charset="-128"/>
                  <a:ea typeface="HG丸ｺﾞｼｯｸM-PRO" panose="020F0600000000000000" pitchFamily="50" charset="-128"/>
                </a:rPr>
                <a:t>Group</a:t>
              </a:r>
              <a:r>
                <a:rPr lang="ja-JP" altLang="en-US" sz="1400" b="1" dirty="0">
                  <a:solidFill>
                    <a:schemeClr val="accent2">
                      <a:lumMod val="75000"/>
                    </a:schemeClr>
                  </a:solidFill>
                  <a:latin typeface="HG丸ｺﾞｼｯｸM-PRO" panose="020F0600000000000000" pitchFamily="50" charset="-128"/>
                  <a:ea typeface="HG丸ｺﾞｼｯｸM-PRO" panose="020F0600000000000000" pitchFamily="50" charset="-128"/>
                </a:rPr>
                <a:t>３の</a:t>
              </a:r>
              <a:r>
                <a:rPr lang="en-US" altLang="ja-JP" sz="1400" b="1" dirty="0">
                  <a:solidFill>
                    <a:schemeClr val="accent2">
                      <a:lumMod val="75000"/>
                    </a:schemeClr>
                  </a:solidFill>
                  <a:latin typeface="HG丸ｺﾞｼｯｸM-PRO" panose="020F0600000000000000" pitchFamily="50" charset="-128"/>
                  <a:ea typeface="HG丸ｺﾞｼｯｸM-PRO" panose="020F0600000000000000" pitchFamily="50" charset="-128"/>
                </a:rPr>
                <a:t>4</a:t>
              </a:r>
              <a:r>
                <a:rPr lang="ja-JP" altLang="en-US" sz="1400" b="1" dirty="0">
                  <a:solidFill>
                    <a:schemeClr val="accent2">
                      <a:lumMod val="75000"/>
                    </a:schemeClr>
                  </a:solidFill>
                  <a:latin typeface="HG丸ｺﾞｼｯｸM-PRO" panose="020F0600000000000000" pitchFamily="50" charset="-128"/>
                  <a:ea typeface="HG丸ｺﾞｼｯｸM-PRO" panose="020F0600000000000000" pitchFamily="50" charset="-128"/>
                </a:rPr>
                <a:t>倍以上であることが必要</a:t>
              </a:r>
              <a:r>
                <a:rPr lang="ja-JP" altLang="en-US" sz="1400" b="1" dirty="0" smtClean="0">
                  <a:solidFill>
                    <a:schemeClr val="accent2">
                      <a:lumMod val="75000"/>
                    </a:schemeClr>
                  </a:solidFill>
                  <a:latin typeface="HG丸ｺﾞｼｯｸM-PRO" panose="020F0600000000000000" pitchFamily="50" charset="-128"/>
                  <a:ea typeface="HG丸ｺﾞｼｯｸM-PRO" panose="020F0600000000000000" pitchFamily="50" charset="-128"/>
                </a:rPr>
                <a:t>！</a:t>
              </a:r>
              <a:endParaRPr lang="en-US" altLang="ja-JP" sz="1400" b="1" dirty="0" smtClean="0">
                <a:solidFill>
                  <a:schemeClr val="accent2">
                    <a:lumMod val="75000"/>
                  </a:schemeClr>
                </a:solidFill>
                <a:latin typeface="HG丸ｺﾞｼｯｸM-PRO" panose="020F0600000000000000" pitchFamily="50" charset="-128"/>
                <a:ea typeface="HG丸ｺﾞｼｯｸM-PRO" panose="020F0600000000000000" pitchFamily="50" charset="-128"/>
              </a:endParaRPr>
            </a:p>
            <a:p>
              <a:endParaRPr lang="en-US" altLang="ja-JP" sz="1400"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　・　　　　　　　</a:t>
              </a: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と</a:t>
              </a: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　　　　　　　　　</a:t>
              </a:r>
              <a:r>
                <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rPr>
                <a:t>Group</a:t>
              </a: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１の設定が困難な場合に限る（厚労省</a:t>
              </a:r>
              <a:r>
                <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rPr>
                <a:t>Q&amp;A</a:t>
              </a: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a:t>
              </a:r>
              <a:r>
                <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rPr>
                <a:t>Vol.1)</a:t>
              </a: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問５を参照）</a:t>
              </a:r>
              <a:r>
                <a:rPr kumimoji="1" lang="en-US" altLang="ja-JP" sz="1600" b="1" dirty="0" smtClean="0">
                  <a:solidFill>
                    <a:srgbClr val="FF0000"/>
                  </a:solidFill>
                  <a:latin typeface="HG丸ｺﾞｼｯｸM-PRO" panose="020F0600000000000000" pitchFamily="50" charset="-128"/>
                  <a:ea typeface="HG丸ｺﾞｼｯｸM-PRO" panose="020F0600000000000000" pitchFamily="50" charset="-128"/>
                </a:rPr>
                <a:t>※</a:t>
              </a:r>
              <a:endPar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dirty="0" smtClean="0">
                  <a:solidFill>
                    <a:schemeClr val="tx1"/>
                  </a:solidFill>
                  <a:latin typeface="HG丸ｺﾞｼｯｸM-PRO" panose="020F0600000000000000" pitchFamily="50" charset="-128"/>
                  <a:ea typeface="HG丸ｺﾞｼｯｸM-PRO" panose="020F0600000000000000" pitchFamily="50" charset="-128"/>
                </a:rPr>
                <a:t>　・　　　　　　　</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のみへ</a:t>
              </a:r>
              <a:r>
                <a:rPr lang="ja-JP" altLang="en-US" sz="1600" dirty="0">
                  <a:solidFill>
                    <a:schemeClr val="tx1"/>
                  </a:solidFill>
                  <a:latin typeface="HG丸ｺﾞｼｯｸM-PRO" panose="020F0600000000000000" pitchFamily="50" charset="-128"/>
                  <a:ea typeface="HG丸ｺﾞｼｯｸM-PRO" panose="020F0600000000000000" pitchFamily="50" charset="-128"/>
                </a:rPr>
                <a:t>配分 </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　　 　　　  </a:t>
              </a:r>
              <a:r>
                <a:rPr lang="en-US" altLang="ja-JP" sz="1600" dirty="0" smtClean="0">
                  <a:solidFill>
                    <a:schemeClr val="tx1"/>
                  </a:solidFill>
                  <a:latin typeface="HG丸ｺﾞｼｯｸM-PRO" panose="020F0600000000000000" pitchFamily="50" charset="-128"/>
                  <a:ea typeface="HG丸ｺﾞｼｯｸM-PRO" panose="020F0600000000000000" pitchFamily="50" charset="-128"/>
                </a:rPr>
                <a:t>Group</a:t>
              </a:r>
              <a:r>
                <a:rPr lang="ja-JP" altLang="en-US" sz="1600" dirty="0">
                  <a:solidFill>
                    <a:schemeClr val="tx1"/>
                  </a:solidFill>
                  <a:latin typeface="HG丸ｺﾞｼｯｸM-PRO" panose="020F0600000000000000" pitchFamily="50" charset="-128"/>
                  <a:ea typeface="HG丸ｺﾞｼｯｸM-PRO" panose="020F0600000000000000" pitchFamily="50" charset="-128"/>
                </a:rPr>
                <a:t>１の設定が困難な場合に限る（厚労省</a:t>
              </a:r>
              <a:r>
                <a:rPr lang="en-US" altLang="ja-JP" sz="1600" dirty="0">
                  <a:solidFill>
                    <a:schemeClr val="tx1"/>
                  </a:solidFill>
                  <a:latin typeface="HG丸ｺﾞｼｯｸM-PRO" panose="020F0600000000000000" pitchFamily="50" charset="-128"/>
                  <a:ea typeface="HG丸ｺﾞｼｯｸM-PRO" panose="020F0600000000000000" pitchFamily="50" charset="-128"/>
                </a:rPr>
                <a:t>Q&amp;A</a:t>
              </a:r>
              <a:r>
                <a:rPr lang="ja-JP" altLang="en-US" sz="1600" dirty="0">
                  <a:solidFill>
                    <a:schemeClr val="tx1"/>
                  </a:solidFill>
                  <a:latin typeface="HG丸ｺﾞｼｯｸM-PRO" panose="020F0600000000000000" pitchFamily="50" charset="-128"/>
                  <a:ea typeface="HG丸ｺﾞｼｯｸM-PRO" panose="020F0600000000000000" pitchFamily="50" charset="-128"/>
                </a:rPr>
                <a:t>（</a:t>
              </a:r>
              <a:r>
                <a:rPr lang="en-US" altLang="ja-JP" sz="1600" dirty="0">
                  <a:solidFill>
                    <a:schemeClr val="tx1"/>
                  </a:solidFill>
                  <a:latin typeface="HG丸ｺﾞｼｯｸM-PRO" panose="020F0600000000000000" pitchFamily="50" charset="-128"/>
                  <a:ea typeface="HG丸ｺﾞｼｯｸM-PRO" panose="020F0600000000000000" pitchFamily="50" charset="-128"/>
                </a:rPr>
                <a:t>Vol.1)</a:t>
              </a:r>
              <a:r>
                <a:rPr lang="ja-JP" altLang="en-US" sz="1600" dirty="0">
                  <a:solidFill>
                    <a:schemeClr val="tx1"/>
                  </a:solidFill>
                  <a:latin typeface="HG丸ｺﾞｼｯｸM-PRO" panose="020F0600000000000000" pitchFamily="50" charset="-128"/>
                  <a:ea typeface="HG丸ｺﾞｼｯｸM-PRO" panose="020F0600000000000000" pitchFamily="50" charset="-128"/>
                </a:rPr>
                <a:t>問５を参照</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smtClean="0">
                  <a:solidFill>
                    <a:srgbClr val="FF0000"/>
                  </a:solidFill>
                  <a:latin typeface="HG丸ｺﾞｼｯｸM-PRO" panose="020F0600000000000000" pitchFamily="50" charset="-128"/>
                  <a:ea typeface="HG丸ｺﾞｼｯｸM-PRO" panose="020F0600000000000000" pitchFamily="50" charset="-128"/>
                </a:rPr>
                <a:t>※</a:t>
              </a:r>
              <a:endParaRPr kumimoji="1" lang="en-US" altLang="ja-JP" sz="1600" dirty="0" smtClean="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　</a:t>
              </a:r>
              <a:endParaRPr kumimoji="1" lang="en-US" altLang="ja-JP" dirty="0" smtClean="0">
                <a:latin typeface="HG丸ｺﾞｼｯｸM-PRO" panose="020F0600000000000000" pitchFamily="50" charset="-128"/>
                <a:ea typeface="HG丸ｺﾞｼｯｸM-PRO" panose="020F0600000000000000" pitchFamily="50" charset="-128"/>
              </a:endParaRPr>
            </a:p>
            <a:p>
              <a:r>
                <a:rPr lang="ja-JP" altLang="en-US" dirty="0">
                  <a:solidFill>
                    <a:schemeClr val="tx1"/>
                  </a:solidFill>
                  <a:latin typeface="HG丸ｺﾞｼｯｸM-PRO" panose="020F0600000000000000" pitchFamily="50" charset="-128"/>
                  <a:ea typeface="HG丸ｺﾞｼｯｸM-PRO" panose="020F0600000000000000" pitchFamily="50" charset="-128"/>
                </a:rPr>
                <a:t>　</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のみへの配分はできません</a:t>
              </a: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　　</a:t>
              </a:r>
              <a:r>
                <a:rPr lang="en-US" altLang="ja-JP" sz="1600" b="1"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600" b="1" dirty="0" smtClean="0">
                  <a:solidFill>
                    <a:srgbClr val="FF0000"/>
                  </a:solidFill>
                  <a:latin typeface="HG丸ｺﾞｼｯｸM-PRO" panose="020F0600000000000000" pitchFamily="50" charset="-128"/>
                  <a:ea typeface="HG丸ｺﾞｼｯｸM-PRO" panose="020F0600000000000000" pitchFamily="50" charset="-128"/>
                </a:rPr>
                <a:t>  </a:t>
              </a:r>
              <a:r>
                <a:rPr lang="en-US" altLang="ja-JP" sz="1600" b="1" dirty="0" smtClean="0">
                  <a:solidFill>
                    <a:srgbClr val="FF0000"/>
                  </a:solidFill>
                  <a:latin typeface="HG丸ｺﾞｼｯｸM-PRO" panose="020F0600000000000000" pitchFamily="50" charset="-128"/>
                  <a:ea typeface="HG丸ｺﾞｼｯｸM-PRO" panose="020F0600000000000000" pitchFamily="50" charset="-128"/>
                </a:rPr>
                <a:t>Group</a:t>
              </a:r>
              <a:r>
                <a:rPr lang="ja-JP" altLang="en-US" sz="1600" b="1" dirty="0" smtClean="0">
                  <a:solidFill>
                    <a:srgbClr val="FF0000"/>
                  </a:solidFill>
                  <a:latin typeface="HG丸ｺﾞｼｯｸM-PRO" panose="020F0600000000000000" pitchFamily="50" charset="-128"/>
                  <a:ea typeface="HG丸ｺﾞｼｯｸM-PRO" panose="020F0600000000000000" pitchFamily="50" charset="-128"/>
                </a:rPr>
                <a:t>１の</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設定が例外的に困難な場合は、設定しない理由を計画書に具体的に記載する必要が</a:t>
              </a:r>
              <a:r>
                <a:rPr lang="ja-JP" altLang="en-US" sz="1600" b="1" dirty="0" smtClean="0">
                  <a:solidFill>
                    <a:srgbClr val="FF0000"/>
                  </a:solidFill>
                  <a:latin typeface="HG丸ｺﾞｼｯｸM-PRO" panose="020F0600000000000000" pitchFamily="50" charset="-128"/>
                  <a:ea typeface="HG丸ｺﾞｼｯｸM-PRO" panose="020F0600000000000000" pitchFamily="50" charset="-128"/>
                </a:rPr>
                <a:t>あります</a:t>
              </a:r>
              <a:endParaRPr lang="en-US" altLang="ja-JP" sz="1600" b="1" dirty="0" smtClean="0">
                <a:solidFill>
                  <a:srgbClr val="FF0000"/>
                </a:solidFill>
                <a:latin typeface="HG丸ｺﾞｼｯｸM-PRO" panose="020F0600000000000000" pitchFamily="50" charset="-128"/>
                <a:ea typeface="HG丸ｺﾞｼｯｸM-PRO" panose="020F0600000000000000" pitchFamily="50" charset="-128"/>
              </a:endParaRPr>
            </a:p>
            <a:p>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600"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600" dirty="0" smtClean="0">
                <a:latin typeface="HG丸ｺﾞｼｯｸM-PRO" panose="020F0600000000000000" pitchFamily="50" charset="-128"/>
                <a:ea typeface="HG丸ｺﾞｼｯｸM-PRO" panose="020F0600000000000000" pitchFamily="50" charset="-128"/>
              </a:endParaRPr>
            </a:p>
            <a:p>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7" name="楕円 16"/>
            <p:cNvSpPr/>
            <p:nvPr/>
          </p:nvSpPr>
          <p:spPr>
            <a:xfrm>
              <a:off x="2693227" y="4266401"/>
              <a:ext cx="1260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b="1" dirty="0" smtClean="0">
                  <a:latin typeface="+mn-ea"/>
                </a:rPr>
                <a:t>Group</a:t>
              </a:r>
              <a:r>
                <a:rPr lang="en-US" altLang="ja-JP" sz="1400" b="1" dirty="0" smtClean="0">
                  <a:latin typeface="+mn-ea"/>
                </a:rPr>
                <a:t>3</a:t>
              </a:r>
              <a:endParaRPr kumimoji="1" lang="ja-JP" altLang="en-US" sz="1400" b="1" dirty="0">
                <a:latin typeface="+mn-ea"/>
              </a:endParaRPr>
            </a:p>
          </p:txBody>
        </p:sp>
        <p:sp>
          <p:nvSpPr>
            <p:cNvPr id="18" name="楕円 17"/>
            <p:cNvSpPr/>
            <p:nvPr/>
          </p:nvSpPr>
          <p:spPr>
            <a:xfrm>
              <a:off x="789959" y="4278499"/>
              <a:ext cx="1260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600" b="1" dirty="0" smtClean="0"/>
                <a:t>Group</a:t>
              </a:r>
              <a:r>
                <a:rPr kumimoji="1" lang="ja-JP" altLang="en-US" sz="1600" b="1" dirty="0" smtClean="0"/>
                <a:t>１</a:t>
              </a:r>
              <a:endParaRPr kumimoji="1" lang="ja-JP" altLang="en-US" sz="1600" b="1" dirty="0"/>
            </a:p>
          </p:txBody>
        </p:sp>
        <p:sp>
          <p:nvSpPr>
            <p:cNvPr id="19" name="右矢印 18"/>
            <p:cNvSpPr/>
            <p:nvPr/>
          </p:nvSpPr>
          <p:spPr>
            <a:xfrm>
              <a:off x="4244929" y="4303274"/>
              <a:ext cx="212277" cy="383141"/>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p:cNvSpPr/>
            <p:nvPr/>
          </p:nvSpPr>
          <p:spPr>
            <a:xfrm>
              <a:off x="798697" y="4973889"/>
              <a:ext cx="1260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600" b="1" dirty="0" smtClean="0"/>
                <a:t>Group</a:t>
              </a:r>
              <a:r>
                <a:rPr kumimoji="1" lang="ja-JP" altLang="en-US" sz="1600" b="1" dirty="0" smtClean="0"/>
                <a:t>２</a:t>
              </a:r>
              <a:endParaRPr kumimoji="1" lang="ja-JP" altLang="en-US" sz="1600" b="1" dirty="0"/>
            </a:p>
          </p:txBody>
        </p:sp>
        <p:sp>
          <p:nvSpPr>
            <p:cNvPr id="21" name="楕円 20"/>
            <p:cNvSpPr/>
            <p:nvPr/>
          </p:nvSpPr>
          <p:spPr>
            <a:xfrm>
              <a:off x="2674357" y="4972304"/>
              <a:ext cx="1260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600" b="1" dirty="0" smtClean="0"/>
                <a:t>Group</a:t>
              </a:r>
              <a:r>
                <a:rPr kumimoji="1" lang="ja-JP" altLang="en-US" sz="1600" b="1" dirty="0" smtClean="0"/>
                <a:t>３</a:t>
              </a:r>
              <a:endParaRPr kumimoji="1" lang="ja-JP" altLang="en-US" sz="1600" b="1" dirty="0"/>
            </a:p>
          </p:txBody>
        </p:sp>
        <p:sp>
          <p:nvSpPr>
            <p:cNvPr id="22" name="右矢印 21"/>
            <p:cNvSpPr/>
            <p:nvPr/>
          </p:nvSpPr>
          <p:spPr>
            <a:xfrm>
              <a:off x="4244929" y="5027169"/>
              <a:ext cx="212277" cy="313586"/>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右矢印 23"/>
            <p:cNvSpPr/>
            <p:nvPr/>
          </p:nvSpPr>
          <p:spPr>
            <a:xfrm>
              <a:off x="4244929" y="5542392"/>
              <a:ext cx="212277" cy="313586"/>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p:cNvSpPr/>
            <p:nvPr/>
          </p:nvSpPr>
          <p:spPr>
            <a:xfrm>
              <a:off x="798697" y="5483185"/>
              <a:ext cx="1260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600" b="1" dirty="0" smtClean="0"/>
                <a:t>Group</a:t>
              </a:r>
              <a:r>
                <a:rPr kumimoji="1" lang="ja-JP" altLang="en-US" sz="1600" b="1" dirty="0" smtClean="0"/>
                <a:t>２</a:t>
              </a:r>
              <a:endParaRPr kumimoji="1" lang="ja-JP" altLang="en-US" sz="1600" b="1" dirty="0"/>
            </a:p>
          </p:txBody>
        </p:sp>
        <p:sp>
          <p:nvSpPr>
            <p:cNvPr id="26" name="楕円 25"/>
            <p:cNvSpPr/>
            <p:nvPr/>
          </p:nvSpPr>
          <p:spPr>
            <a:xfrm>
              <a:off x="798697" y="6019731"/>
              <a:ext cx="1260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600" b="1" dirty="0" smtClean="0"/>
                <a:t>Group</a:t>
              </a:r>
              <a:r>
                <a:rPr kumimoji="1" lang="ja-JP" altLang="en-US" sz="1600" b="1" dirty="0" smtClean="0"/>
                <a:t>３</a:t>
              </a:r>
              <a:endParaRPr kumimoji="1" lang="ja-JP" altLang="en-US" sz="1600" b="1" dirty="0"/>
            </a:p>
          </p:txBody>
        </p:sp>
      </p:grpSp>
      <p:sp>
        <p:nvSpPr>
          <p:cNvPr id="3" name="スライド番号プレースホルダー 2"/>
          <p:cNvSpPr>
            <a:spLocks noGrp="1"/>
          </p:cNvSpPr>
          <p:nvPr>
            <p:ph type="sldNum" sz="quarter" idx="12"/>
          </p:nvPr>
        </p:nvSpPr>
        <p:spPr/>
        <p:txBody>
          <a:bodyPr/>
          <a:lstStyle/>
          <a:p>
            <a:fld id="{E9CE2935-82DA-48EB-8DEF-BD9F9B927993}" type="slidenum">
              <a:rPr kumimoji="1" lang="ja-JP" altLang="en-US" smtClean="0"/>
              <a:t>7</a:t>
            </a:fld>
            <a:endParaRPr kumimoji="1" lang="ja-JP" altLang="en-US"/>
          </a:p>
        </p:txBody>
      </p:sp>
      <p:cxnSp>
        <p:nvCxnSpPr>
          <p:cNvPr id="27" name="直線コネクタ 26"/>
          <p:cNvCxnSpPr/>
          <p:nvPr/>
        </p:nvCxnSpPr>
        <p:spPr>
          <a:xfrm>
            <a:off x="8066023" y="4715405"/>
            <a:ext cx="81440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8" name="図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1550" y="158636"/>
            <a:ext cx="720388" cy="855137"/>
          </a:xfrm>
          <a:prstGeom prst="rect">
            <a:avLst/>
          </a:prstGeom>
        </p:spPr>
      </p:pic>
    </p:spTree>
    <p:extLst>
      <p:ext uri="{BB962C8B-B14F-4D97-AF65-F5344CB8AC3E}">
        <p14:creationId xmlns:p14="http://schemas.microsoft.com/office/powerpoint/2010/main" val="1242088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80077" y="191240"/>
            <a:ext cx="4485106" cy="5409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smtClean="0">
                <a:latin typeface="HG丸ｺﾞｼｯｸM-PRO" panose="020F0600000000000000" pitchFamily="50" charset="-128"/>
                <a:ea typeface="HG丸ｺﾞｼｯｸM-PRO" panose="020F0600000000000000" pitchFamily="50" charset="-128"/>
              </a:rPr>
              <a:t>特定加算届出に必要な書類</a:t>
            </a:r>
            <a:endParaRPr lang="ja-JP" altLang="en-US" dirty="0">
              <a:latin typeface="HG丸ｺﾞｼｯｸM-PRO" panose="020F0600000000000000" pitchFamily="50" charset="-128"/>
              <a:ea typeface="HG丸ｺﾞｼｯｸM-PRO" panose="020F0600000000000000" pitchFamily="50" charset="-128"/>
            </a:endParaRPr>
          </a:p>
        </p:txBody>
      </p:sp>
      <p:sp>
        <p:nvSpPr>
          <p:cNvPr id="3" name="角丸四角形 2"/>
          <p:cNvSpPr/>
          <p:nvPr/>
        </p:nvSpPr>
        <p:spPr>
          <a:xfrm>
            <a:off x="437882" y="825619"/>
            <a:ext cx="10882648" cy="43273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nSpc>
                <a:spcPct val="150000"/>
              </a:lnSpc>
            </a:pPr>
            <a:r>
              <a:rPr lang="en-US" altLang="zh-TW" b="1" dirty="0" smtClean="0">
                <a:solidFill>
                  <a:schemeClr val="accent1">
                    <a:lumMod val="50000"/>
                  </a:schemeClr>
                </a:solidFill>
                <a:latin typeface="HG丸ｺﾞｼｯｸM-PRO" panose="020F0600000000000000" pitchFamily="50" charset="-128"/>
                <a:ea typeface="HG丸ｺﾞｼｯｸM-PRO" panose="020F0600000000000000" pitchFamily="50" charset="-128"/>
              </a:rPr>
              <a:t>【</a:t>
            </a:r>
            <a:r>
              <a:rPr lang="zh-TW" altLang="en-US" b="1" dirty="0">
                <a:solidFill>
                  <a:schemeClr val="accent1">
                    <a:lumMod val="50000"/>
                  </a:schemeClr>
                </a:solidFill>
                <a:latin typeface="HG丸ｺﾞｼｯｸM-PRO" panose="020F0600000000000000" pitchFamily="50" charset="-128"/>
                <a:ea typeface="HG丸ｺﾞｼｯｸM-PRO" panose="020F0600000000000000" pitchFamily="50" charset="-128"/>
              </a:rPr>
              <a:t>令和元年度</a:t>
            </a:r>
            <a:r>
              <a:rPr lang="en-US" altLang="zh-TW" b="1" dirty="0">
                <a:solidFill>
                  <a:schemeClr val="accent1">
                    <a:lumMod val="50000"/>
                  </a:schemeClr>
                </a:solidFill>
                <a:latin typeface="HG丸ｺﾞｼｯｸM-PRO" panose="020F0600000000000000" pitchFamily="50" charset="-128"/>
                <a:ea typeface="HG丸ｺﾞｼｯｸM-PRO" panose="020F0600000000000000" pitchFamily="50" charset="-128"/>
              </a:rPr>
              <a:t>】</a:t>
            </a:r>
            <a:r>
              <a:rPr lang="zh-TW" altLang="en-US" b="1" dirty="0">
                <a:solidFill>
                  <a:schemeClr val="accent1">
                    <a:lumMod val="50000"/>
                  </a:schemeClr>
                </a:solidFill>
                <a:latin typeface="HG丸ｺﾞｼｯｸM-PRO" panose="020F0600000000000000" pitchFamily="50" charset="-128"/>
                <a:ea typeface="HG丸ｺﾞｼｯｸM-PRO" panose="020F0600000000000000" pitchFamily="50" charset="-128"/>
              </a:rPr>
              <a:t>特定加算計画書関係</a:t>
            </a:r>
            <a:r>
              <a:rPr lang="zh-TW" altLang="en-US" b="1" dirty="0" smtClean="0">
                <a:solidFill>
                  <a:schemeClr val="accent1">
                    <a:lumMod val="50000"/>
                  </a:schemeClr>
                </a:solidFill>
                <a:latin typeface="HG丸ｺﾞｼｯｸM-PRO" panose="020F0600000000000000" pitchFamily="50" charset="-128"/>
                <a:ea typeface="HG丸ｺﾞｼｯｸM-PRO" panose="020F0600000000000000" pitchFamily="50" charset="-128"/>
              </a:rPr>
              <a:t>様式</a:t>
            </a:r>
            <a:endParaRPr lang="en-US" altLang="zh-TW" b="1" dirty="0" smtClean="0">
              <a:solidFill>
                <a:schemeClr val="accent1">
                  <a:lumMod val="50000"/>
                </a:schemeClr>
              </a:solidFill>
              <a:latin typeface="HG丸ｺﾞｼｯｸM-PRO" panose="020F0600000000000000" pitchFamily="50" charset="-128"/>
              <a:ea typeface="HG丸ｺﾞｼｯｸM-PRO" panose="020F0600000000000000" pitchFamily="50" charset="-128"/>
            </a:endParaRPr>
          </a:p>
          <a:p>
            <a:pPr>
              <a:lnSpc>
                <a:spcPct val="150000"/>
              </a:lnSpc>
            </a:pPr>
            <a:r>
              <a:rPr lang="ja-JP" altLang="en-US" b="1" dirty="0" smtClean="0">
                <a:solidFill>
                  <a:schemeClr val="accent1">
                    <a:lumMod val="50000"/>
                  </a:schemeClr>
                </a:solidFill>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１　</a:t>
            </a:r>
            <a:r>
              <a:rPr lang="zh-TW" altLang="en-US" dirty="0">
                <a:latin typeface="HG丸ｺﾞｼｯｸM-PRO" panose="020F0600000000000000" pitchFamily="50" charset="-128"/>
                <a:ea typeface="HG丸ｺﾞｼｯｸM-PRO" panose="020F0600000000000000" pitchFamily="50" charset="-128"/>
              </a:rPr>
              <a:t>別紙様式</a:t>
            </a:r>
            <a:r>
              <a:rPr lang="zh-TW" altLang="en-US" dirty="0" smtClean="0">
                <a:latin typeface="HG丸ｺﾞｼｯｸM-PRO" panose="020F0600000000000000" pitchFamily="50" charset="-128"/>
                <a:ea typeface="HG丸ｺﾞｼｯｸM-PRO" panose="020F0600000000000000" pitchFamily="50" charset="-128"/>
              </a:rPr>
              <a:t>２</a:t>
            </a:r>
            <a:r>
              <a:rPr lang="ja-JP" altLang="en-US" dirty="0" smtClean="0">
                <a:latin typeface="HG丸ｺﾞｼｯｸM-PRO" panose="020F0600000000000000" pitchFamily="50" charset="-128"/>
                <a:ea typeface="HG丸ｺﾞｼｯｸM-PRO" panose="020F0600000000000000" pitchFamily="50" charset="-128"/>
              </a:rPr>
              <a:t>　</a:t>
            </a:r>
            <a:r>
              <a:rPr lang="zh-TW" altLang="en-US" dirty="0" smtClean="0">
                <a:latin typeface="HG丸ｺﾞｼｯｸM-PRO" panose="020F0600000000000000" pitchFamily="50" charset="-128"/>
                <a:ea typeface="HG丸ｺﾞｼｯｸM-PRO" panose="020F0600000000000000" pitchFamily="50" charset="-128"/>
              </a:rPr>
              <a:t>計画書</a:t>
            </a:r>
            <a:endParaRPr lang="en-US" altLang="zh-TW" dirty="0" smtClean="0">
              <a:latin typeface="HG丸ｺﾞｼｯｸM-PRO" panose="020F0600000000000000" pitchFamily="50" charset="-128"/>
              <a:ea typeface="HG丸ｺﾞｼｯｸM-PRO" panose="020F0600000000000000" pitchFamily="50" charset="-128"/>
            </a:endParaRPr>
          </a:p>
          <a:p>
            <a:pPr>
              <a:lnSpc>
                <a:spcPct val="150000"/>
              </a:lnSpc>
            </a:pPr>
            <a:r>
              <a:rPr lang="ja-JP" altLang="en-US" b="1" dirty="0" smtClean="0">
                <a:solidFill>
                  <a:schemeClr val="accent1">
                    <a:lumMod val="50000"/>
                  </a:schemeClr>
                </a:solidFill>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２　</a:t>
            </a:r>
            <a:r>
              <a:rPr lang="zh-TW" altLang="en-US" dirty="0">
                <a:latin typeface="HG丸ｺﾞｼｯｸM-PRO" panose="020F0600000000000000" pitchFamily="50" charset="-128"/>
                <a:ea typeface="HG丸ｺﾞｼｯｸM-PRO" panose="020F0600000000000000" pitchFamily="50" charset="-128"/>
              </a:rPr>
              <a:t>別紙様式２（添付書類１）指定権者内事業所一覧表　</a:t>
            </a:r>
            <a:endParaRPr lang="en-US" altLang="zh-TW" dirty="0" smtClean="0">
              <a:latin typeface="HG丸ｺﾞｼｯｸM-PRO" panose="020F0600000000000000" pitchFamily="50" charset="-128"/>
              <a:ea typeface="HG丸ｺﾞｼｯｸM-PRO" panose="020F0600000000000000" pitchFamily="50" charset="-128"/>
            </a:endParaRPr>
          </a:p>
          <a:p>
            <a:pPr>
              <a:lnSpc>
                <a:spcPct val="150000"/>
              </a:lnSpc>
            </a:pPr>
            <a:r>
              <a:rPr lang="ja-JP" altLang="en-US" dirty="0" smtClean="0">
                <a:latin typeface="HG丸ｺﾞｼｯｸM-PRO" panose="020F0600000000000000" pitchFamily="50" charset="-128"/>
                <a:ea typeface="HG丸ｺﾞｼｯｸM-PRO" panose="020F0600000000000000" pitchFamily="50" charset="-128"/>
              </a:rPr>
              <a:t>　　３　別紙</a:t>
            </a:r>
            <a:r>
              <a:rPr lang="ja-JP" altLang="en-US" dirty="0">
                <a:latin typeface="HG丸ｺﾞｼｯｸM-PRO" panose="020F0600000000000000" pitchFamily="50" charset="-128"/>
                <a:ea typeface="HG丸ｺﾞｼｯｸM-PRO" panose="020F0600000000000000" pitchFamily="50" charset="-128"/>
              </a:rPr>
              <a:t>様式２（添付書類２）大阪府内事業所</a:t>
            </a:r>
            <a:r>
              <a:rPr lang="ja-JP" altLang="en-US" dirty="0" smtClean="0">
                <a:latin typeface="HG丸ｺﾞｼｯｸM-PRO" panose="020F0600000000000000" pitchFamily="50" charset="-128"/>
                <a:ea typeface="HG丸ｺﾞｼｯｸM-PRO" panose="020F0600000000000000" pitchFamily="50" charset="-128"/>
              </a:rPr>
              <a:t>一覧表</a:t>
            </a:r>
            <a:endParaRPr lang="en-US" altLang="ja-JP" dirty="0" smtClean="0">
              <a:latin typeface="HG丸ｺﾞｼｯｸM-PRO" panose="020F0600000000000000" pitchFamily="50" charset="-128"/>
              <a:ea typeface="HG丸ｺﾞｼｯｸM-PRO" panose="020F0600000000000000" pitchFamily="50" charset="-128"/>
            </a:endParaRPr>
          </a:p>
          <a:p>
            <a:pPr>
              <a:lnSpc>
                <a:spcPct val="150000"/>
              </a:lnSpc>
            </a:pPr>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　大阪府所管</a:t>
            </a:r>
            <a:r>
              <a:rPr lang="ja-JP" altLang="en-US" dirty="0" smtClean="0">
                <a:latin typeface="HG丸ｺﾞｼｯｸM-PRO" panose="020F0600000000000000" pitchFamily="50" charset="-128"/>
                <a:ea typeface="HG丸ｺﾞｼｯｸM-PRO" panose="020F0600000000000000" pitchFamily="50" charset="-128"/>
              </a:rPr>
              <a:t>以外にも、</a:t>
            </a:r>
            <a:r>
              <a:rPr lang="ja-JP" altLang="en-US" dirty="0">
                <a:latin typeface="HG丸ｺﾞｼｯｸM-PRO" panose="020F0600000000000000" pitchFamily="50" charset="-128"/>
                <a:ea typeface="HG丸ｺﾞｼｯｸM-PRO" panose="020F0600000000000000" pitchFamily="50" charset="-128"/>
              </a:rPr>
              <a:t>大阪府内に事業所がある場合のみ</a:t>
            </a:r>
            <a:r>
              <a:rPr lang="ja-JP" altLang="en-US" dirty="0" smtClean="0">
                <a:latin typeface="HG丸ｺﾞｼｯｸM-PRO" panose="020F0600000000000000" pitchFamily="50" charset="-128"/>
                <a:ea typeface="HG丸ｺﾞｼｯｸM-PRO" panose="020F0600000000000000" pitchFamily="50" charset="-128"/>
              </a:rPr>
              <a:t>提出</a:t>
            </a:r>
            <a:endParaRPr lang="en-US" altLang="ja-JP" dirty="0" smtClean="0">
              <a:latin typeface="HG丸ｺﾞｼｯｸM-PRO" panose="020F0600000000000000" pitchFamily="50" charset="-128"/>
              <a:ea typeface="HG丸ｺﾞｼｯｸM-PRO" panose="020F0600000000000000" pitchFamily="50" charset="-128"/>
            </a:endParaRPr>
          </a:p>
          <a:p>
            <a:pPr>
              <a:lnSpc>
                <a:spcPct val="150000"/>
              </a:lnSpc>
            </a:pPr>
            <a:r>
              <a:rPr lang="ja-JP" altLang="en-US" dirty="0" smtClean="0">
                <a:latin typeface="HG丸ｺﾞｼｯｸM-PRO" panose="020F0600000000000000" pitchFamily="50" charset="-128"/>
                <a:ea typeface="HG丸ｺﾞｼｯｸM-PRO" panose="020F0600000000000000" pitchFamily="50" charset="-128"/>
              </a:rPr>
              <a:t>　　４</a:t>
            </a:r>
            <a:r>
              <a:rPr lang="ja-JP" altLang="en-US" dirty="0">
                <a:latin typeface="HG丸ｺﾞｼｯｸM-PRO" panose="020F0600000000000000" pitchFamily="50" charset="-128"/>
                <a:ea typeface="HG丸ｺﾞｼｯｸM-PRO" panose="020F0600000000000000" pitchFamily="50" charset="-128"/>
              </a:rPr>
              <a:t>　別紙様式２（添付書類３）都道府県状況</a:t>
            </a:r>
            <a:r>
              <a:rPr lang="ja-JP" altLang="en-US" dirty="0" smtClean="0">
                <a:latin typeface="HG丸ｺﾞｼｯｸM-PRO" panose="020F0600000000000000" pitchFamily="50" charset="-128"/>
                <a:ea typeface="HG丸ｺﾞｼｯｸM-PRO" panose="020F0600000000000000" pitchFamily="50" charset="-128"/>
              </a:rPr>
              <a:t>一覧表</a:t>
            </a:r>
            <a:endParaRPr lang="en-US" altLang="ja-JP" dirty="0" smtClean="0">
              <a:latin typeface="HG丸ｺﾞｼｯｸM-PRO" panose="020F0600000000000000" pitchFamily="50" charset="-128"/>
              <a:ea typeface="HG丸ｺﾞｼｯｸM-PRO" panose="020F0600000000000000" pitchFamily="50" charset="-128"/>
            </a:endParaRPr>
          </a:p>
          <a:p>
            <a:pPr>
              <a:lnSpc>
                <a:spcPct val="150000"/>
              </a:lnSpc>
            </a:pPr>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　他府県</a:t>
            </a:r>
            <a:r>
              <a:rPr lang="ja-JP" altLang="en-US" dirty="0" smtClean="0">
                <a:latin typeface="HG丸ｺﾞｼｯｸM-PRO" panose="020F0600000000000000" pitchFamily="50" charset="-128"/>
                <a:ea typeface="HG丸ｺﾞｼｯｸM-PRO" panose="020F0600000000000000" pitchFamily="50" charset="-128"/>
              </a:rPr>
              <a:t>にも事業所</a:t>
            </a:r>
            <a:r>
              <a:rPr lang="ja-JP" altLang="en-US" dirty="0">
                <a:latin typeface="HG丸ｺﾞｼｯｸM-PRO" panose="020F0600000000000000" pitchFamily="50" charset="-128"/>
                <a:ea typeface="HG丸ｺﾞｼｯｸM-PRO" panose="020F0600000000000000" pitchFamily="50" charset="-128"/>
              </a:rPr>
              <a:t>がある場合のみ</a:t>
            </a:r>
            <a:r>
              <a:rPr lang="ja-JP" altLang="en-US" dirty="0" smtClean="0">
                <a:latin typeface="HG丸ｺﾞｼｯｸM-PRO" panose="020F0600000000000000" pitchFamily="50" charset="-128"/>
                <a:ea typeface="HG丸ｺﾞｼｯｸM-PRO" panose="020F0600000000000000" pitchFamily="50" charset="-128"/>
              </a:rPr>
              <a:t>提出</a:t>
            </a:r>
            <a:endParaRPr lang="en-US" altLang="ja-JP" dirty="0" smtClean="0">
              <a:latin typeface="HG丸ｺﾞｼｯｸM-PRO" panose="020F0600000000000000" pitchFamily="50" charset="-128"/>
              <a:ea typeface="HG丸ｺﾞｼｯｸM-PRO" panose="020F0600000000000000" pitchFamily="50" charset="-128"/>
            </a:endParaRPr>
          </a:p>
          <a:p>
            <a:pPr>
              <a:lnSpc>
                <a:spcPct val="150000"/>
              </a:lnSpc>
            </a:pPr>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５　別紙様式２（添付書類４）分類変更の特例に係る報告 ⇒ 必要な場合のみ</a:t>
            </a:r>
            <a:endParaRPr lang="en-US" altLang="ja-JP" dirty="0">
              <a:latin typeface="HG丸ｺﾞｼｯｸM-PRO" panose="020F0600000000000000" pitchFamily="50" charset="-128"/>
              <a:ea typeface="HG丸ｺﾞｼｯｸM-PRO" panose="020F0600000000000000" pitchFamily="50" charset="-128"/>
            </a:endParaRPr>
          </a:p>
          <a:p>
            <a:pPr>
              <a:lnSpc>
                <a:spcPct val="150000"/>
              </a:lnSpc>
            </a:pPr>
            <a:r>
              <a:rPr lang="ja-JP" altLang="en-US" dirty="0" smtClean="0">
                <a:latin typeface="HG丸ｺﾞｼｯｸM-PRO" panose="020F0600000000000000" pitchFamily="50" charset="-128"/>
                <a:ea typeface="HG丸ｺﾞｼｯｸM-PRO" panose="020F0600000000000000" pitchFamily="50" charset="-128"/>
              </a:rPr>
              <a:t>　</a:t>
            </a:r>
            <a:r>
              <a:rPr lang="ja-JP" altLang="en-US" b="1" dirty="0" smtClean="0">
                <a:solidFill>
                  <a:schemeClr val="accent1">
                    <a:lumMod val="50000"/>
                  </a:schemeClr>
                </a:solidFill>
                <a:latin typeface="HG丸ｺﾞｼｯｸM-PRO" panose="020F0600000000000000" pitchFamily="50" charset="-128"/>
                <a:ea typeface="HG丸ｺﾞｼｯｸM-PRO" panose="020F0600000000000000" pitchFamily="50" charset="-128"/>
              </a:rPr>
              <a:t>★</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６</a:t>
            </a:r>
            <a:r>
              <a:rPr lang="ja-JP" altLang="en-US" dirty="0" smtClean="0">
                <a:latin typeface="HG丸ｺﾞｼｯｸM-PRO" panose="020F0600000000000000" pitchFamily="50" charset="-128"/>
                <a:ea typeface="HG丸ｺﾞｼｯｸM-PRO" panose="020F0600000000000000" pitchFamily="50" charset="-128"/>
              </a:rPr>
              <a:t>　給付費</a:t>
            </a:r>
            <a:r>
              <a:rPr lang="ja-JP" altLang="en-US" dirty="0">
                <a:latin typeface="HG丸ｺﾞｼｯｸM-PRO" panose="020F0600000000000000" pitchFamily="50" charset="-128"/>
                <a:ea typeface="HG丸ｺﾞｼｯｸM-PRO" panose="020F0600000000000000" pitchFamily="50" charset="-128"/>
              </a:rPr>
              <a:t>算定に係る届出書兼体制等状況</a:t>
            </a:r>
            <a:r>
              <a:rPr lang="ja-JP" altLang="en-US" dirty="0" smtClean="0">
                <a:latin typeface="HG丸ｺﾞｼｯｸM-PRO" panose="020F0600000000000000" pitchFamily="50" charset="-128"/>
                <a:ea typeface="HG丸ｺﾞｼｯｸM-PRO" panose="020F0600000000000000" pitchFamily="50" charset="-128"/>
              </a:rPr>
              <a:t>一覧表（</a:t>
            </a:r>
            <a:r>
              <a:rPr lang="ja-JP" altLang="en-US" b="1" dirty="0" smtClean="0">
                <a:solidFill>
                  <a:schemeClr val="accent1">
                    <a:lumMod val="50000"/>
                  </a:schemeClr>
                </a:solidFill>
                <a:latin typeface="HG丸ｺﾞｼｯｸM-PRO" panose="020F0600000000000000" pitchFamily="50" charset="-128"/>
                <a:ea typeface="HG丸ｺﾞｼｯｸM-PRO" panose="020F0600000000000000" pitchFamily="50" charset="-128"/>
              </a:rPr>
              <a:t>サービス別に様式が異なります。</a:t>
            </a:r>
            <a:r>
              <a:rPr lang="ja-JP" altLang="en-US" dirty="0" smtClean="0">
                <a:latin typeface="HG丸ｺﾞｼｯｸM-PRO" panose="020F0600000000000000" pitchFamily="50" charset="-128"/>
                <a:ea typeface="HG丸ｺﾞｼｯｸM-PRO" panose="020F0600000000000000" pitchFamily="50" charset="-128"/>
              </a:rPr>
              <a:t>）</a:t>
            </a:r>
            <a:endParaRPr lang="en-US" altLang="ja-JP" dirty="0" smtClean="0">
              <a:latin typeface="HG丸ｺﾞｼｯｸM-PRO" panose="020F0600000000000000" pitchFamily="50" charset="-128"/>
              <a:ea typeface="HG丸ｺﾞｼｯｸM-PRO" panose="020F0600000000000000" pitchFamily="50" charset="-128"/>
            </a:endParaRPr>
          </a:p>
          <a:p>
            <a:pPr>
              <a:lnSpc>
                <a:spcPct val="150000"/>
              </a:lnSpc>
            </a:pPr>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a:t>
            </a:r>
            <a:r>
              <a:rPr lang="ja-JP" altLang="en-US" dirty="0" smtClean="0">
                <a:solidFill>
                  <a:schemeClr val="accent1">
                    <a:lumMod val="50000"/>
                  </a:schemeClr>
                </a:solidFill>
                <a:latin typeface="HG丸ｺﾞｼｯｸM-PRO" panose="020F0600000000000000" pitchFamily="50" charset="-128"/>
                <a:ea typeface="HG丸ｺﾞｼｯｸM-PRO" panose="020F0600000000000000" pitchFamily="50" charset="-128"/>
              </a:rPr>
              <a:t>★印の書類は、全事業者必要です。</a:t>
            </a:r>
            <a:r>
              <a:rPr lang="ja-JP" altLang="en-US" dirty="0" smtClean="0">
                <a:latin typeface="HG丸ｺﾞｼｯｸM-PRO" panose="020F0600000000000000" pitchFamily="50" charset="-128"/>
                <a:ea typeface="HG丸ｺﾞｼｯｸM-PRO" panose="020F0600000000000000" pitchFamily="50" charset="-128"/>
              </a:rPr>
              <a:t> </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656823" y="5259271"/>
            <a:ext cx="10663707" cy="1446550"/>
          </a:xfrm>
          <a:prstGeom prst="rect">
            <a:avLst/>
          </a:prstGeom>
          <a:noFill/>
        </p:spPr>
        <p:txBody>
          <a:bodyPr wrap="squar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 法人単位で提出される事業者で、</a:t>
            </a:r>
            <a:r>
              <a:rPr kumimoji="1" lang="ja-JP" altLang="en-US" dirty="0" err="1" smtClean="0">
                <a:latin typeface="HG丸ｺﾞｼｯｸM-PRO" panose="020F0600000000000000" pitchFamily="50" charset="-128"/>
                <a:ea typeface="HG丸ｺﾞｼｯｸM-PRO" panose="020F0600000000000000" pitchFamily="50" charset="-128"/>
              </a:rPr>
              <a:t>障がい</a:t>
            </a:r>
            <a:r>
              <a:rPr kumimoji="1" lang="ja-JP" altLang="en-US" dirty="0" smtClean="0">
                <a:latin typeface="HG丸ｺﾞｼｯｸM-PRO" panose="020F0600000000000000" pitchFamily="50" charset="-128"/>
                <a:ea typeface="HG丸ｺﾞｼｯｸM-PRO" panose="020F0600000000000000" pitchFamily="50" charset="-128"/>
              </a:rPr>
              <a:t>福祉サービスと障がい児通所・入所事業の両方のサービス</a:t>
            </a:r>
            <a:endParaRPr kumimoji="1" lang="en-US" altLang="ja-JP" dirty="0" smtClean="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を含む場合でも、提出部数は１部で結構です。</a:t>
            </a:r>
            <a:endParaRPr lang="en-US" altLang="ja-JP" dirty="0" smtClean="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 来庁による届出が必要です。電話で事前予約のうえ、来庁してください。　</a:t>
            </a:r>
            <a:endParaRPr lang="en-US" altLang="ja-JP" dirty="0" smtClean="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　</a:t>
            </a:r>
            <a:r>
              <a:rPr lang="en-US" altLang="ja-JP" sz="1600" b="1" dirty="0" smtClean="0">
                <a:solidFill>
                  <a:schemeClr val="accent2"/>
                </a:solidFill>
                <a:latin typeface="HG丸ｺﾞｼｯｸM-PRO" panose="020F0600000000000000" pitchFamily="50" charset="-128"/>
                <a:ea typeface="HG丸ｺﾞｼｯｸM-PRO" panose="020F0600000000000000" pitchFamily="50" charset="-128"/>
              </a:rPr>
              <a:t>※</a:t>
            </a:r>
            <a:r>
              <a:rPr lang="ja-JP" altLang="en-US" sz="1600" b="1" dirty="0">
                <a:solidFill>
                  <a:schemeClr val="accent2"/>
                </a:solidFill>
                <a:latin typeface="HG丸ｺﾞｼｯｸM-PRO" panose="020F0600000000000000" pitchFamily="50" charset="-128"/>
                <a:ea typeface="HG丸ｺﾞｼｯｸM-PRO" panose="020F0600000000000000" pitchFamily="50" charset="-128"/>
              </a:rPr>
              <a:t>算定しようとする月の前々月末まで</a:t>
            </a:r>
            <a:r>
              <a:rPr lang="ja-JP" altLang="en-US" sz="1600" b="1" dirty="0" smtClean="0">
                <a:solidFill>
                  <a:schemeClr val="accent2"/>
                </a:solidFill>
                <a:latin typeface="HG丸ｺﾞｼｯｸM-PRO" panose="020F0600000000000000" pitchFamily="50" charset="-128"/>
                <a:ea typeface="HG丸ｺﾞｼｯｸM-PRO" panose="020F0600000000000000" pitchFamily="50" charset="-128"/>
              </a:rPr>
              <a:t>に、</a:t>
            </a:r>
            <a:endParaRPr lang="en-US" altLang="ja-JP" sz="1600" b="1" dirty="0" smtClean="0">
              <a:solidFill>
                <a:schemeClr val="accent2"/>
              </a:solidFill>
              <a:latin typeface="HG丸ｺﾞｼｯｸM-PRO" panose="020F0600000000000000" pitchFamily="50" charset="-128"/>
              <a:ea typeface="HG丸ｺﾞｼｯｸM-PRO" panose="020F0600000000000000" pitchFamily="50" charset="-128"/>
            </a:endParaRPr>
          </a:p>
          <a:p>
            <a:r>
              <a:rPr lang="ja-JP" altLang="en-US" sz="1600" b="1" dirty="0">
                <a:solidFill>
                  <a:schemeClr val="accent2"/>
                </a:solidFill>
                <a:latin typeface="HG丸ｺﾞｼｯｸM-PRO" panose="020F0600000000000000" pitchFamily="50" charset="-128"/>
                <a:ea typeface="HG丸ｺﾞｼｯｸM-PRO" panose="020F0600000000000000" pitchFamily="50" charset="-128"/>
              </a:rPr>
              <a:t>　</a:t>
            </a:r>
            <a:r>
              <a:rPr lang="ja-JP" altLang="en-US" sz="1600" b="1" dirty="0" smtClean="0">
                <a:solidFill>
                  <a:schemeClr val="accent2"/>
                </a:solidFill>
                <a:latin typeface="HG丸ｺﾞｼｯｸM-PRO" panose="020F0600000000000000" pitchFamily="50" charset="-128"/>
                <a:ea typeface="HG丸ｺﾞｼｯｸM-PRO" panose="020F0600000000000000" pitchFamily="50" charset="-128"/>
              </a:rPr>
              <a:t>　　　　　　　　≪</a:t>
            </a:r>
            <a:r>
              <a:rPr lang="ja-JP" altLang="en-US" sz="1600" b="1" dirty="0">
                <a:solidFill>
                  <a:schemeClr val="accent2"/>
                </a:solidFill>
                <a:latin typeface="HG丸ｺﾞｼｯｸM-PRO" panose="020F0600000000000000" pitchFamily="50" charset="-128"/>
                <a:ea typeface="HG丸ｺﾞｼｯｸM-PRO" panose="020F0600000000000000" pitchFamily="50" charset="-128"/>
              </a:rPr>
              <a:t>事前予約⇒来庁⇒審査（補正）⇒受付≫まで完了させる必要があります</a:t>
            </a:r>
            <a:r>
              <a:rPr lang="ja-JP" altLang="en-US" sz="1600" b="1" dirty="0" smtClean="0">
                <a:solidFill>
                  <a:schemeClr val="accent2"/>
                </a:solidFill>
                <a:latin typeface="HG丸ｺﾞｼｯｸM-PRO" panose="020F0600000000000000" pitchFamily="50" charset="-128"/>
                <a:ea typeface="HG丸ｺﾞｼｯｸM-PRO" panose="020F0600000000000000" pitchFamily="50" charset="-128"/>
              </a:rPr>
              <a:t>。</a:t>
            </a:r>
            <a:endParaRPr kumimoji="1" lang="ja-JP" altLang="en-US" dirty="0">
              <a:latin typeface="HG丸ｺﾞｼｯｸM-PRO" panose="020F0600000000000000" pitchFamily="50" charset="-128"/>
              <a:ea typeface="HG丸ｺﾞｼｯｸM-PRO" panose="020F0600000000000000" pitchFamily="50" charset="-128"/>
            </a:endParaRPr>
          </a:p>
        </p:txBody>
      </p:sp>
      <p:pic>
        <p:nvPicPr>
          <p:cNvPr id="5" name="図 4"/>
          <p:cNvPicPr>
            <a:picLocks noChangeAspect="1"/>
          </p:cNvPicPr>
          <p:nvPr/>
        </p:nvPicPr>
        <p:blipFill>
          <a:blip r:embed="rId2"/>
          <a:stretch>
            <a:fillRect/>
          </a:stretch>
        </p:blipFill>
        <p:spPr>
          <a:xfrm>
            <a:off x="8798188" y="191240"/>
            <a:ext cx="1510148" cy="1540968"/>
          </a:xfrm>
          <a:prstGeom prst="rect">
            <a:avLst/>
          </a:prstGeom>
        </p:spPr>
      </p:pic>
      <p:sp>
        <p:nvSpPr>
          <p:cNvPr id="6" name="スライド番号プレースホルダー 5"/>
          <p:cNvSpPr>
            <a:spLocks noGrp="1"/>
          </p:cNvSpPr>
          <p:nvPr>
            <p:ph type="sldNum" sz="quarter" idx="12"/>
          </p:nvPr>
        </p:nvSpPr>
        <p:spPr/>
        <p:txBody>
          <a:bodyPr/>
          <a:lstStyle/>
          <a:p>
            <a:fld id="{E9CE2935-82DA-48EB-8DEF-BD9F9B927993}" type="slidenum">
              <a:rPr kumimoji="1" lang="ja-JP" altLang="en-US" smtClean="0"/>
              <a:t>8</a:t>
            </a:fld>
            <a:endParaRPr kumimoji="1" lang="ja-JP" altLang="en-US"/>
          </a:p>
        </p:txBody>
      </p:sp>
      <p:sp>
        <p:nvSpPr>
          <p:cNvPr id="7" name="右中かっこ 6"/>
          <p:cNvSpPr/>
          <p:nvPr/>
        </p:nvSpPr>
        <p:spPr>
          <a:xfrm>
            <a:off x="9347200" y="2318197"/>
            <a:ext cx="412124" cy="1408294"/>
          </a:xfrm>
          <a:prstGeom prst="rightBrace">
            <a:avLst>
              <a:gd name="adj1" fmla="val 0"/>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正方形/長方形 7"/>
          <p:cNvSpPr/>
          <p:nvPr/>
        </p:nvSpPr>
        <p:spPr>
          <a:xfrm>
            <a:off x="9927679" y="2060153"/>
            <a:ext cx="2025847" cy="1870561"/>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複数の事業所について一括して提出する場合に必要です。</a:t>
            </a:r>
            <a:endPar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多機能型事業所についてはサービスごとに記載してください。</a:t>
            </a: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1550" y="151005"/>
            <a:ext cx="720388" cy="855137"/>
          </a:xfrm>
          <a:prstGeom prst="rect">
            <a:avLst/>
          </a:prstGeom>
        </p:spPr>
      </p:pic>
    </p:spTree>
    <p:extLst>
      <p:ext uri="{BB962C8B-B14F-4D97-AF65-F5344CB8AC3E}">
        <p14:creationId xmlns:p14="http://schemas.microsoft.com/office/powerpoint/2010/main" val="2725023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1556</TotalTime>
  <Words>3304</Words>
  <Application>Microsoft Office PowerPoint</Application>
  <PresentationFormat>ワイド画面</PresentationFormat>
  <Paragraphs>286</Paragraphs>
  <Slides>8</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8</vt:i4>
      </vt:variant>
    </vt:vector>
  </HeadingPairs>
  <TitlesOfParts>
    <vt:vector size="15" baseType="lpstr">
      <vt:lpstr>HGS創英角ﾎﾟｯﾌﾟ体</vt:lpstr>
      <vt:lpstr>HG丸ｺﾞｼｯｸM-PRO</vt:lpstr>
      <vt:lpstr>游ゴシック</vt:lpstr>
      <vt:lpstr>游ゴシック Light</vt:lpstr>
      <vt:lpstr>Arial</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佐伯　恵美子</dc:creator>
  <cp:lastModifiedBy>園田　優弥</cp:lastModifiedBy>
  <cp:revision>54</cp:revision>
  <cp:lastPrinted>2019-08-14T00:33:25Z</cp:lastPrinted>
  <dcterms:created xsi:type="dcterms:W3CDTF">2019-06-26T00:17:22Z</dcterms:created>
  <dcterms:modified xsi:type="dcterms:W3CDTF">2022-08-29T03:04:37Z</dcterms:modified>
</cp:coreProperties>
</file>