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82D0E26-E6C4-4737-8975-0720CBE6FC32}" type="datetimeFigureOut">
              <a:rPr kumimoji="1" lang="ja-JP" altLang="en-US" smtClean="0"/>
              <a:t>2019/2/18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D3CEF7-AD9B-4146-8B92-2EF95B1EBFED}" type="slidenum">
              <a:rPr kumimoji="1" lang="ja-JP" altLang="en-US" smtClean="0"/>
              <a:t>‹#›</a:t>
            </a:fld>
            <a:endParaRPr kumimoji="1" lang="ja-JP" altLang="en-US"/>
          </a:p>
        </p:txBody>
      </p:sp>
    </p:spTree>
    <p:extLst>
      <p:ext uri="{BB962C8B-B14F-4D97-AF65-F5344CB8AC3E}">
        <p14:creationId xmlns:p14="http://schemas.microsoft.com/office/powerpoint/2010/main" val="2561089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82D0E26-E6C4-4737-8975-0720CBE6FC32}" type="datetimeFigureOut">
              <a:rPr kumimoji="1" lang="ja-JP" altLang="en-US" smtClean="0"/>
              <a:t>2019/2/18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D3CEF7-AD9B-4146-8B92-2EF95B1EBFED}" type="slidenum">
              <a:rPr kumimoji="1" lang="ja-JP" altLang="en-US" smtClean="0"/>
              <a:t>‹#›</a:t>
            </a:fld>
            <a:endParaRPr kumimoji="1" lang="ja-JP" altLang="en-US"/>
          </a:p>
        </p:txBody>
      </p:sp>
    </p:spTree>
    <p:extLst>
      <p:ext uri="{BB962C8B-B14F-4D97-AF65-F5344CB8AC3E}">
        <p14:creationId xmlns:p14="http://schemas.microsoft.com/office/powerpoint/2010/main" val="3312429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82D0E26-E6C4-4737-8975-0720CBE6FC32}" type="datetimeFigureOut">
              <a:rPr kumimoji="1" lang="ja-JP" altLang="en-US" smtClean="0"/>
              <a:t>2019/2/18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D3CEF7-AD9B-4146-8B92-2EF95B1EBFED}" type="slidenum">
              <a:rPr kumimoji="1" lang="ja-JP" altLang="en-US" smtClean="0"/>
              <a:t>‹#›</a:t>
            </a:fld>
            <a:endParaRPr kumimoji="1" lang="ja-JP" altLang="en-US"/>
          </a:p>
        </p:txBody>
      </p:sp>
    </p:spTree>
    <p:extLst>
      <p:ext uri="{BB962C8B-B14F-4D97-AF65-F5344CB8AC3E}">
        <p14:creationId xmlns:p14="http://schemas.microsoft.com/office/powerpoint/2010/main" val="2414584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82D0E26-E6C4-4737-8975-0720CBE6FC32}" type="datetimeFigureOut">
              <a:rPr kumimoji="1" lang="ja-JP" altLang="en-US" smtClean="0"/>
              <a:t>2019/2/18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D3CEF7-AD9B-4146-8B92-2EF95B1EBFED}" type="slidenum">
              <a:rPr kumimoji="1" lang="ja-JP" altLang="en-US" smtClean="0"/>
              <a:t>‹#›</a:t>
            </a:fld>
            <a:endParaRPr kumimoji="1" lang="ja-JP" altLang="en-US"/>
          </a:p>
        </p:txBody>
      </p:sp>
    </p:spTree>
    <p:extLst>
      <p:ext uri="{BB962C8B-B14F-4D97-AF65-F5344CB8AC3E}">
        <p14:creationId xmlns:p14="http://schemas.microsoft.com/office/powerpoint/2010/main" val="3204222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82D0E26-E6C4-4737-8975-0720CBE6FC32}" type="datetimeFigureOut">
              <a:rPr kumimoji="1" lang="ja-JP" altLang="en-US" smtClean="0"/>
              <a:t>2019/2/18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D3CEF7-AD9B-4146-8B92-2EF95B1EBFED}" type="slidenum">
              <a:rPr kumimoji="1" lang="ja-JP" altLang="en-US" smtClean="0"/>
              <a:t>‹#›</a:t>
            </a:fld>
            <a:endParaRPr kumimoji="1" lang="ja-JP" altLang="en-US"/>
          </a:p>
        </p:txBody>
      </p:sp>
    </p:spTree>
    <p:extLst>
      <p:ext uri="{BB962C8B-B14F-4D97-AF65-F5344CB8AC3E}">
        <p14:creationId xmlns:p14="http://schemas.microsoft.com/office/powerpoint/2010/main" val="4060111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82D0E26-E6C4-4737-8975-0720CBE6FC32}" type="datetimeFigureOut">
              <a:rPr kumimoji="1" lang="ja-JP" altLang="en-US" smtClean="0"/>
              <a:t>2019/2/18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D3CEF7-AD9B-4146-8B92-2EF95B1EBFED}" type="slidenum">
              <a:rPr kumimoji="1" lang="ja-JP" altLang="en-US" smtClean="0"/>
              <a:t>‹#›</a:t>
            </a:fld>
            <a:endParaRPr kumimoji="1" lang="ja-JP" altLang="en-US"/>
          </a:p>
        </p:txBody>
      </p:sp>
    </p:spTree>
    <p:extLst>
      <p:ext uri="{BB962C8B-B14F-4D97-AF65-F5344CB8AC3E}">
        <p14:creationId xmlns:p14="http://schemas.microsoft.com/office/powerpoint/2010/main" val="3555406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82D0E26-E6C4-4737-8975-0720CBE6FC32}" type="datetimeFigureOut">
              <a:rPr kumimoji="1" lang="ja-JP" altLang="en-US" smtClean="0"/>
              <a:t>2019/2/18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6D3CEF7-AD9B-4146-8B92-2EF95B1EBFED}" type="slidenum">
              <a:rPr kumimoji="1" lang="ja-JP" altLang="en-US" smtClean="0"/>
              <a:t>‹#›</a:t>
            </a:fld>
            <a:endParaRPr kumimoji="1" lang="ja-JP" altLang="en-US"/>
          </a:p>
        </p:txBody>
      </p:sp>
    </p:spTree>
    <p:extLst>
      <p:ext uri="{BB962C8B-B14F-4D97-AF65-F5344CB8AC3E}">
        <p14:creationId xmlns:p14="http://schemas.microsoft.com/office/powerpoint/2010/main" val="2507982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82D0E26-E6C4-4737-8975-0720CBE6FC32}" type="datetimeFigureOut">
              <a:rPr kumimoji="1" lang="ja-JP" altLang="en-US" smtClean="0"/>
              <a:t>2019/2/18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6D3CEF7-AD9B-4146-8B92-2EF95B1EBFED}" type="slidenum">
              <a:rPr kumimoji="1" lang="ja-JP" altLang="en-US" smtClean="0"/>
              <a:t>‹#›</a:t>
            </a:fld>
            <a:endParaRPr kumimoji="1" lang="ja-JP" altLang="en-US"/>
          </a:p>
        </p:txBody>
      </p:sp>
    </p:spTree>
    <p:extLst>
      <p:ext uri="{BB962C8B-B14F-4D97-AF65-F5344CB8AC3E}">
        <p14:creationId xmlns:p14="http://schemas.microsoft.com/office/powerpoint/2010/main" val="2357191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D0E26-E6C4-4737-8975-0720CBE6FC32}" type="datetimeFigureOut">
              <a:rPr kumimoji="1" lang="ja-JP" altLang="en-US" smtClean="0"/>
              <a:t>2019/2/18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6D3CEF7-AD9B-4146-8B92-2EF95B1EBFED}" type="slidenum">
              <a:rPr kumimoji="1" lang="ja-JP" altLang="en-US" smtClean="0"/>
              <a:t>‹#›</a:t>
            </a:fld>
            <a:endParaRPr kumimoji="1" lang="ja-JP" altLang="en-US"/>
          </a:p>
        </p:txBody>
      </p:sp>
    </p:spTree>
    <p:extLst>
      <p:ext uri="{BB962C8B-B14F-4D97-AF65-F5344CB8AC3E}">
        <p14:creationId xmlns:p14="http://schemas.microsoft.com/office/powerpoint/2010/main" val="1392273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82D0E26-E6C4-4737-8975-0720CBE6FC32}" type="datetimeFigureOut">
              <a:rPr kumimoji="1" lang="ja-JP" altLang="en-US" smtClean="0"/>
              <a:t>2019/2/18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D3CEF7-AD9B-4146-8B92-2EF95B1EBFED}" type="slidenum">
              <a:rPr kumimoji="1" lang="ja-JP" altLang="en-US" smtClean="0"/>
              <a:t>‹#›</a:t>
            </a:fld>
            <a:endParaRPr kumimoji="1" lang="ja-JP" altLang="en-US"/>
          </a:p>
        </p:txBody>
      </p:sp>
    </p:spTree>
    <p:extLst>
      <p:ext uri="{BB962C8B-B14F-4D97-AF65-F5344CB8AC3E}">
        <p14:creationId xmlns:p14="http://schemas.microsoft.com/office/powerpoint/2010/main" val="1152434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82D0E26-E6C4-4737-8975-0720CBE6FC32}" type="datetimeFigureOut">
              <a:rPr kumimoji="1" lang="ja-JP" altLang="en-US" smtClean="0"/>
              <a:t>2019/2/18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D3CEF7-AD9B-4146-8B92-2EF95B1EBFED}" type="slidenum">
              <a:rPr kumimoji="1" lang="ja-JP" altLang="en-US" smtClean="0"/>
              <a:t>‹#›</a:t>
            </a:fld>
            <a:endParaRPr kumimoji="1" lang="ja-JP" altLang="en-US"/>
          </a:p>
        </p:txBody>
      </p:sp>
    </p:spTree>
    <p:extLst>
      <p:ext uri="{BB962C8B-B14F-4D97-AF65-F5344CB8AC3E}">
        <p14:creationId xmlns:p14="http://schemas.microsoft.com/office/powerpoint/2010/main" val="2654089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2D0E26-E6C4-4737-8975-0720CBE6FC32}" type="datetimeFigureOut">
              <a:rPr kumimoji="1" lang="ja-JP" altLang="en-US" smtClean="0"/>
              <a:t>2019/2/18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D3CEF7-AD9B-4146-8B92-2EF95B1EBFED}" type="slidenum">
              <a:rPr kumimoji="1" lang="ja-JP" altLang="en-US" smtClean="0"/>
              <a:t>‹#›</a:t>
            </a:fld>
            <a:endParaRPr kumimoji="1" lang="ja-JP" altLang="en-US"/>
          </a:p>
        </p:txBody>
      </p:sp>
    </p:spTree>
    <p:extLst>
      <p:ext uri="{BB962C8B-B14F-4D97-AF65-F5344CB8AC3E}">
        <p14:creationId xmlns:p14="http://schemas.microsoft.com/office/powerpoint/2010/main" val="40245601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ctrTitle"/>
          </p:nvPr>
        </p:nvSpPr>
        <p:spPr>
          <a:xfrm>
            <a:off x="99751" y="138655"/>
            <a:ext cx="9677301" cy="432047"/>
          </a:xfrm>
          <a:solidFill>
            <a:schemeClr val="accent1">
              <a:lumMod val="75000"/>
            </a:schemeClr>
          </a:solidFill>
          <a:ln w="19050">
            <a:solidFill>
              <a:schemeClr val="accent1">
                <a:lumMod val="75000"/>
              </a:schemeClr>
            </a:solidFill>
          </a:ln>
        </p:spPr>
        <p:txBody>
          <a:bodyPr>
            <a:noAutofit/>
          </a:bodyPr>
          <a:lstStyle/>
          <a:p>
            <a:r>
              <a:rPr lang="ja-JP" altLang="en-US" sz="1200" b="1" dirty="0">
                <a:ln>
                  <a:solidFill>
                    <a:schemeClr val="bg1"/>
                  </a:solidFill>
                </a:ln>
                <a:solidFill>
                  <a:schemeClr val="bg1"/>
                </a:solidFill>
                <a:latin typeface="HG丸ｺﾞｼｯｸM-PRO" panose="020F0600000000000000" pitchFamily="50" charset="-128"/>
                <a:ea typeface="HG丸ｺﾞｼｯｸM-PRO" panose="020F0600000000000000" pitchFamily="50" charset="-128"/>
              </a:rPr>
              <a:t>　</a:t>
            </a:r>
            <a:r>
              <a:rPr lang="ja-JP" altLang="en-US" sz="2400" b="1" dirty="0">
                <a:ln>
                  <a:solidFill>
                    <a:schemeClr val="bg1"/>
                  </a:solidFill>
                </a:ln>
                <a:solidFill>
                  <a:schemeClr val="bg1"/>
                </a:solidFill>
                <a:latin typeface="HG丸ｺﾞｼｯｸM-PRO" panose="020F0600000000000000" pitchFamily="50" charset="-128"/>
                <a:ea typeface="HG丸ｺﾞｼｯｸM-PRO" panose="020F0600000000000000" pitchFamily="50" charset="-128"/>
              </a:rPr>
              <a:t>小児</a:t>
            </a:r>
            <a:r>
              <a:rPr lang="ja-JP" altLang="en-US" sz="2400" b="1" dirty="0" smtClean="0">
                <a:ln>
                  <a:solidFill>
                    <a:schemeClr val="bg1"/>
                  </a:solidFill>
                </a:ln>
                <a:solidFill>
                  <a:schemeClr val="bg1"/>
                </a:solidFill>
                <a:latin typeface="HG丸ｺﾞｼｯｸM-PRO" panose="020F0600000000000000" pitchFamily="50" charset="-128"/>
                <a:ea typeface="HG丸ｺﾞｼｯｸM-PRO" panose="020F0600000000000000" pitchFamily="50" charset="-128"/>
              </a:rPr>
              <a:t>がん患者家族への支援について</a:t>
            </a:r>
            <a:endParaRPr kumimoji="1" lang="ja-JP" altLang="en-US" sz="2400" b="1" dirty="0">
              <a:ln>
                <a:solidFill>
                  <a:schemeClr val="bg1"/>
                </a:solidFill>
              </a:ln>
              <a:solidFill>
                <a:schemeClr val="bg1"/>
              </a:solidFill>
              <a:latin typeface="HG丸ｺﾞｼｯｸM-PRO" panose="020F0600000000000000" pitchFamily="50" charset="-128"/>
              <a:ea typeface="HG丸ｺﾞｼｯｸM-PRO" panose="020F0600000000000000" pitchFamily="50" charset="-128"/>
            </a:endParaRPr>
          </a:p>
        </p:txBody>
      </p:sp>
      <p:sp>
        <p:nvSpPr>
          <p:cNvPr id="6" name="サブタイトル 2"/>
          <p:cNvSpPr txBox="1">
            <a:spLocks/>
          </p:cNvSpPr>
          <p:nvPr/>
        </p:nvSpPr>
        <p:spPr>
          <a:xfrm>
            <a:off x="99266" y="2919482"/>
            <a:ext cx="9677786" cy="692957"/>
          </a:xfrm>
          <a:prstGeom prst="rect">
            <a:avLst/>
          </a:prstGeom>
          <a:ln w="12700">
            <a:solidFill>
              <a:sysClr val="windowText" lastClr="000000"/>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zh-TW" sz="105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取組みと</a:t>
            </a:r>
            <a:r>
              <a:rPr lang="ja-JP" altLang="en-US" sz="105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目標</a:t>
            </a:r>
            <a:r>
              <a:rPr kumimoji="1" lang="en-US" altLang="zh-TW" sz="105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lvl="0" algn="l"/>
            <a:r>
              <a:rPr lang="ja-JP" altLang="en-US" sz="105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大阪府がん診療連携協議会、大阪府小児がん連携施設連絡会などと連携して、小児がん・</a:t>
            </a:r>
            <a:r>
              <a:rPr lang="en-US" altLang="ja-JP" sz="105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AYA</a:t>
            </a:r>
            <a:r>
              <a:rPr lang="ja-JP" altLang="en-US" sz="105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世代のがん患者・サバイバーの就学・就労等のニーズを把握し、がん医療の連携・協力体制、相談支援、情報提供、長期フォローアップ体制の充実に努めます。</a:t>
            </a:r>
            <a:endParaRPr kumimoji="1" lang="en-US" altLang="ja-JP" sz="90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サブタイトル 2"/>
          <p:cNvSpPr txBox="1">
            <a:spLocks/>
          </p:cNvSpPr>
          <p:nvPr/>
        </p:nvSpPr>
        <p:spPr>
          <a:xfrm>
            <a:off x="99751" y="642022"/>
            <a:ext cx="9677786" cy="692957"/>
          </a:xfrm>
          <a:prstGeom prst="rect">
            <a:avLst/>
          </a:prstGeom>
          <a:ln w="12700">
            <a:solidFill>
              <a:sysClr val="windowText" lastClr="000000"/>
            </a:solidFill>
          </a:ln>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zh-TW" sz="105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現状と課題</a:t>
            </a:r>
            <a:r>
              <a:rPr kumimoji="1" lang="en-US" altLang="zh-TW" sz="105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lvl="0" algn="l"/>
            <a:r>
              <a:rPr lang="ja-JP" altLang="en-US" sz="105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○小児（</a:t>
            </a:r>
            <a:r>
              <a:rPr lang="en-US" altLang="ja-JP" sz="105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05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歳未満）及び</a:t>
            </a:r>
            <a:r>
              <a:rPr lang="en-US" altLang="ja-JP" sz="105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AYA</a:t>
            </a:r>
            <a:r>
              <a:rPr lang="ja-JP" altLang="en-US" sz="105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05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39</a:t>
            </a:r>
            <a:r>
              <a:rPr lang="ja-JP" altLang="en-US" sz="105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歳）世代のがんは、他の世代に比べて患者数が少なく、がん種も多種多様であり、医療従事者の診療等の知見が蓄積されにくい特徴があります。がんの種類によってその治療内容・予後は様々であり、乳幼児から思春期・若年成人世代まで、幅広い世代で発症することから、この世代におけるがん患者の多様なニーズに対応できる医療体制が必要です</a:t>
            </a:r>
            <a:r>
              <a:rPr lang="ja-JP" altLang="en-US" sz="105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lvl="0" algn="l"/>
            <a:endParaRPr kumimoji="1" lang="en-US" altLang="ja-JP" sz="90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下矢印 7"/>
          <p:cNvSpPr/>
          <p:nvPr/>
        </p:nvSpPr>
        <p:spPr>
          <a:xfrm>
            <a:off x="4803820" y="1406299"/>
            <a:ext cx="360608" cy="2421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サブタイトル 2"/>
          <p:cNvSpPr txBox="1">
            <a:spLocks/>
          </p:cNvSpPr>
          <p:nvPr/>
        </p:nvSpPr>
        <p:spPr>
          <a:xfrm>
            <a:off x="99266" y="1719817"/>
            <a:ext cx="9677786" cy="868837"/>
          </a:xfrm>
          <a:prstGeom prst="rect">
            <a:avLst/>
          </a:prstGeom>
          <a:ln w="12700">
            <a:solidFill>
              <a:sysClr val="windowText" lastClr="000000"/>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lvl="0" algn="l"/>
            <a:r>
              <a:rPr kumimoji="1" lang="ja-JP" altLang="en-US" sz="105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大阪国際がんセンター　がん対策センター　政策情報部　中田先生　により　「大阪府小児がん患者家族ニーズ調査」を実施。</a:t>
            </a:r>
            <a:endParaRPr kumimoji="1" lang="en-US" altLang="ja-JP" sz="105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algn="l"/>
            <a:endParaRPr lang="en-US" altLang="ja-JP" sz="105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lvl="0" algn="l"/>
            <a:r>
              <a:rPr kumimoji="1" lang="ja-JP" altLang="en-US" sz="105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対象者：大阪府内の医療機関で小児がんの治療を受けている患者の家族</a:t>
            </a:r>
            <a:r>
              <a:rPr lang="ja-JP" altLang="en-US" sz="105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対象施設：大阪府小児がん連携施設連絡会（９施設）</a:t>
            </a:r>
            <a:endParaRPr lang="en-US" altLang="ja-JP" sz="105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lvl="0" algn="l"/>
            <a:r>
              <a:rPr kumimoji="1" lang="ja-JP" altLang="en-US" sz="105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質問項目：情報提供</a:t>
            </a:r>
            <a:r>
              <a:rPr lang="ja-JP" altLang="en-US" sz="105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・治療・療養環境・相談支援等に関する項目</a:t>
            </a:r>
            <a:r>
              <a:rPr lang="ja-JP" altLang="en-US" sz="105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期間：</a:t>
            </a:r>
            <a:r>
              <a:rPr kumimoji="1" lang="en-US" altLang="ja-JP" sz="90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2018</a:t>
            </a:r>
            <a:r>
              <a:rPr kumimoji="1" lang="ja-JP" altLang="en-US" sz="90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年８月～</a:t>
            </a:r>
            <a:r>
              <a:rPr kumimoji="1" lang="en-US" altLang="ja-JP" sz="90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90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年１月</a:t>
            </a:r>
            <a:r>
              <a:rPr kumimoji="1" lang="en-US" altLang="ja-JP" sz="90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90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下矢印 9"/>
          <p:cNvSpPr/>
          <p:nvPr/>
        </p:nvSpPr>
        <p:spPr>
          <a:xfrm>
            <a:off x="4803820" y="3641336"/>
            <a:ext cx="360608" cy="2421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114131810"/>
              </p:ext>
            </p:extLst>
          </p:nvPr>
        </p:nvGraphicFramePr>
        <p:xfrm>
          <a:off x="99266" y="4034301"/>
          <a:ext cx="9677786" cy="2751899"/>
        </p:xfrm>
        <a:graphic>
          <a:graphicData uri="http://schemas.openxmlformats.org/drawingml/2006/table">
            <a:tbl>
              <a:tblPr firstRow="1" bandRow="1">
                <a:tableStyleId>{5C22544A-7EE6-4342-B048-85BDC9FD1C3A}</a:tableStyleId>
              </a:tblPr>
              <a:tblGrid>
                <a:gridCol w="905286">
                  <a:extLst>
                    <a:ext uri="{9D8B030D-6E8A-4147-A177-3AD203B41FA5}">
                      <a16:colId xmlns:a16="http://schemas.microsoft.com/office/drawing/2014/main" val="1522408125"/>
                    </a:ext>
                  </a:extLst>
                </a:gridCol>
                <a:gridCol w="4005330">
                  <a:extLst>
                    <a:ext uri="{9D8B030D-6E8A-4147-A177-3AD203B41FA5}">
                      <a16:colId xmlns:a16="http://schemas.microsoft.com/office/drawing/2014/main" val="1027187786"/>
                    </a:ext>
                  </a:extLst>
                </a:gridCol>
                <a:gridCol w="4767170">
                  <a:extLst>
                    <a:ext uri="{9D8B030D-6E8A-4147-A177-3AD203B41FA5}">
                      <a16:colId xmlns:a16="http://schemas.microsoft.com/office/drawing/2014/main" val="1381702172"/>
                    </a:ext>
                  </a:extLst>
                </a:gridCol>
              </a:tblGrid>
              <a:tr h="305879">
                <a:tc>
                  <a:txBody>
                    <a:bodyPr/>
                    <a:lstStyle/>
                    <a:p>
                      <a:r>
                        <a:rPr kumimoji="1" lang="ja-JP" altLang="en-US" sz="1050" dirty="0" smtClean="0"/>
                        <a:t>分野</a:t>
                      </a:r>
                      <a:endParaRPr kumimoji="1" lang="ja-JP" altLang="en-US" sz="1050" dirty="0"/>
                    </a:p>
                  </a:txBody>
                  <a:tcPr/>
                </a:tc>
                <a:tc>
                  <a:txBody>
                    <a:bodyPr/>
                    <a:lstStyle/>
                    <a:p>
                      <a:r>
                        <a:rPr kumimoji="1" lang="ja-JP" altLang="en-US" sz="1050" dirty="0" smtClean="0"/>
                        <a:t>アンケート結果</a:t>
                      </a:r>
                      <a:endParaRPr kumimoji="1" lang="ja-JP" altLang="en-US" sz="1050" dirty="0"/>
                    </a:p>
                  </a:txBody>
                  <a:tcPr/>
                </a:tc>
                <a:tc>
                  <a:txBody>
                    <a:bodyPr/>
                    <a:lstStyle/>
                    <a:p>
                      <a:r>
                        <a:rPr kumimoji="1" lang="ja-JP" altLang="en-US" sz="1050" dirty="0" smtClean="0"/>
                        <a:t>考えられる支援案</a:t>
                      </a:r>
                      <a:endParaRPr kumimoji="1" lang="ja-JP" altLang="en-US" sz="1050" dirty="0"/>
                    </a:p>
                  </a:txBody>
                  <a:tcPr/>
                </a:tc>
                <a:extLst>
                  <a:ext uri="{0D108BD9-81ED-4DB2-BD59-A6C34878D82A}">
                    <a16:rowId xmlns:a16="http://schemas.microsoft.com/office/drawing/2014/main" val="3464315039"/>
                  </a:ext>
                </a:extLst>
              </a:tr>
              <a:tr h="524815">
                <a:tc>
                  <a:txBody>
                    <a:bodyPr/>
                    <a:lstStyle/>
                    <a:p>
                      <a:r>
                        <a:rPr kumimoji="1" lang="ja-JP" altLang="en-US" sz="1050" dirty="0" smtClean="0"/>
                        <a:t>相談支援　　　　　　　　　　</a:t>
                      </a:r>
                      <a:endParaRPr kumimoji="1" lang="ja-JP" altLang="en-US" sz="1050" dirty="0"/>
                    </a:p>
                  </a:txBody>
                  <a:tcPr/>
                </a:tc>
                <a:tc>
                  <a:txBody>
                    <a:bodyPr/>
                    <a:lstStyle/>
                    <a:p>
                      <a:r>
                        <a:rPr kumimoji="1" lang="ja-JP" altLang="en-US" sz="1050" dirty="0" smtClean="0"/>
                        <a:t>○家族の精神的苦痛に関しては多岐にわたる。実際に相談支援　　　 </a:t>
                      </a:r>
                      <a:endParaRPr kumimoji="1" lang="en-US" altLang="ja-JP" sz="1050" dirty="0" smtClean="0"/>
                    </a:p>
                    <a:p>
                      <a:r>
                        <a:rPr kumimoji="1" lang="ja-JP" altLang="en-US" sz="1050" baseline="0" dirty="0" smtClean="0"/>
                        <a:t>    </a:t>
                      </a:r>
                      <a:r>
                        <a:rPr kumimoji="1" lang="ja-JP" altLang="en-US" sz="1050" dirty="0" smtClean="0"/>
                        <a:t>センターを利用した患者家族は少なかった。</a:t>
                      </a:r>
                      <a:endParaRPr kumimoji="1" lang="en-US" altLang="ja-JP" sz="1050" dirty="0" smtClean="0"/>
                    </a:p>
                    <a:p>
                      <a:r>
                        <a:rPr kumimoji="1" lang="ja-JP" altLang="en-US" sz="1050" dirty="0" smtClean="0"/>
                        <a:t>○受けられる助成制度の説明が十分でなかった。</a:t>
                      </a:r>
                      <a:endParaRPr kumimoji="1" lang="en-US" altLang="ja-JP" sz="1050" dirty="0" smtClean="0"/>
                    </a:p>
                    <a:p>
                      <a:endParaRPr kumimoji="1" lang="ja-JP" altLang="en-US" sz="1050" dirty="0"/>
                    </a:p>
                  </a:txBody>
                  <a:tcPr/>
                </a:tc>
                <a:tc>
                  <a:txBody>
                    <a:bodyPr/>
                    <a:lstStyle/>
                    <a:p>
                      <a:r>
                        <a:rPr kumimoji="1" lang="ja-JP" altLang="en-US" sz="1050" dirty="0" smtClean="0"/>
                        <a:t>○ホームページや診療情報冊子、チラシ等を用いてがん相談支援センターを</a:t>
                      </a:r>
                      <a:endParaRPr kumimoji="1" lang="en-US" altLang="ja-JP" sz="1050" dirty="0" smtClean="0"/>
                    </a:p>
                    <a:p>
                      <a:r>
                        <a:rPr kumimoji="1" lang="ja-JP" altLang="en-US" sz="1050" dirty="0" smtClean="0"/>
                        <a:t>　周知。</a:t>
                      </a:r>
                      <a:endParaRPr kumimoji="1" lang="en-US" altLang="ja-JP" sz="1050" dirty="0" smtClean="0"/>
                    </a:p>
                    <a:p>
                      <a:r>
                        <a:rPr kumimoji="1" lang="ja-JP" altLang="en-US" sz="1050" dirty="0" smtClean="0"/>
                        <a:t>○大阪府がん診療連携協議会と連携し、小児がん患者が利用できる助成制度</a:t>
                      </a:r>
                      <a:endParaRPr kumimoji="1" lang="en-US" altLang="ja-JP" sz="1050" dirty="0" smtClean="0"/>
                    </a:p>
                    <a:p>
                      <a:r>
                        <a:rPr kumimoji="1" lang="ja-JP" altLang="en-US" sz="1050" dirty="0" smtClean="0"/>
                        <a:t>　の勉強会を開催。</a:t>
                      </a:r>
                      <a:endParaRPr kumimoji="1" lang="ja-JP" altLang="en-US" sz="1050" dirty="0"/>
                    </a:p>
                  </a:txBody>
                  <a:tcPr/>
                </a:tc>
                <a:extLst>
                  <a:ext uri="{0D108BD9-81ED-4DB2-BD59-A6C34878D82A}">
                    <a16:rowId xmlns:a16="http://schemas.microsoft.com/office/drawing/2014/main" val="3949739842"/>
                  </a:ext>
                </a:extLst>
              </a:tr>
              <a:tr h="524815">
                <a:tc>
                  <a:txBody>
                    <a:bodyPr/>
                    <a:lstStyle/>
                    <a:p>
                      <a:r>
                        <a:rPr kumimoji="1" lang="ja-JP" altLang="en-US" sz="1050" dirty="0" smtClean="0"/>
                        <a:t>情報提供</a:t>
                      </a:r>
                      <a:endParaRPr kumimoji="1" lang="ja-JP" altLang="en-US" sz="1050" dirty="0"/>
                    </a:p>
                  </a:txBody>
                  <a:tcPr/>
                </a:tc>
                <a:tc>
                  <a:txBody>
                    <a:bodyPr/>
                    <a:lstStyle/>
                    <a:p>
                      <a:r>
                        <a:rPr kumimoji="1" lang="ja-JP" altLang="en-US" sz="1050" dirty="0" smtClean="0"/>
                        <a:t>○治療開始前の不妊への影響について「説明を受けていなかっ</a:t>
                      </a:r>
                      <a:endParaRPr kumimoji="1" lang="en-US" altLang="ja-JP" sz="1050" dirty="0" smtClean="0"/>
                    </a:p>
                    <a:p>
                      <a:r>
                        <a:rPr kumimoji="1" lang="ja-JP" altLang="en-US" sz="1050" dirty="0" smtClean="0"/>
                        <a:t>　た」と答えた方が半数程度いた。</a:t>
                      </a:r>
                      <a:endParaRPr kumimoji="1" lang="ja-JP" altLang="en-US" sz="1050" dirty="0"/>
                    </a:p>
                  </a:txBody>
                  <a:tcPr/>
                </a:tc>
                <a:tc>
                  <a:txBody>
                    <a:bodyPr/>
                    <a:lstStyle/>
                    <a:p>
                      <a:r>
                        <a:rPr kumimoji="1" lang="ja-JP" altLang="en-US" sz="1050" dirty="0" smtClean="0"/>
                        <a:t>○大阪がん・生殖医療ネットワークと連携し、年代別の生殖機能温存に</a:t>
                      </a:r>
                      <a:endParaRPr kumimoji="1" lang="en-US" altLang="ja-JP" sz="1050" dirty="0" smtClean="0"/>
                    </a:p>
                    <a:p>
                      <a:r>
                        <a:rPr kumimoji="1" lang="ja-JP" altLang="en-US" sz="1050" dirty="0" smtClean="0"/>
                        <a:t>　関するリーフレットを作成。</a:t>
                      </a:r>
                      <a:endParaRPr kumimoji="1" lang="en-US" altLang="ja-JP" sz="1050" dirty="0" smtClean="0"/>
                    </a:p>
                    <a:p>
                      <a:r>
                        <a:rPr kumimoji="1" lang="ja-JP" altLang="en-US" sz="1050" dirty="0" smtClean="0"/>
                        <a:t>○医療従事者に向けた生殖機能温存に関する啓発。</a:t>
                      </a:r>
                      <a:endParaRPr kumimoji="1" lang="ja-JP" altLang="en-US" sz="1050" dirty="0"/>
                    </a:p>
                  </a:txBody>
                  <a:tcPr/>
                </a:tc>
                <a:extLst>
                  <a:ext uri="{0D108BD9-81ED-4DB2-BD59-A6C34878D82A}">
                    <a16:rowId xmlns:a16="http://schemas.microsoft.com/office/drawing/2014/main" val="1172538971"/>
                  </a:ext>
                </a:extLst>
              </a:tr>
              <a:tr h="524815">
                <a:tc>
                  <a:txBody>
                    <a:bodyPr/>
                    <a:lstStyle/>
                    <a:p>
                      <a:r>
                        <a:rPr kumimoji="1" lang="ja-JP" altLang="en-US" sz="1050" dirty="0" smtClean="0"/>
                        <a:t>きょうだい支援</a:t>
                      </a:r>
                      <a:endParaRPr kumimoji="1" lang="ja-JP" altLang="en-US" sz="1050" dirty="0"/>
                    </a:p>
                  </a:txBody>
                  <a:tcPr/>
                </a:tc>
                <a:tc>
                  <a:txBody>
                    <a:bodyPr/>
                    <a:lstStyle/>
                    <a:p>
                      <a:r>
                        <a:rPr kumimoji="1" lang="ja-JP" altLang="en-US" sz="1050" dirty="0" smtClean="0"/>
                        <a:t>○治療上の問題以外に「兄弟姉妹への影響」が大きいと答えた</a:t>
                      </a:r>
                      <a:endParaRPr kumimoji="1" lang="en-US" altLang="ja-JP" sz="1050" dirty="0" smtClean="0"/>
                    </a:p>
                    <a:p>
                      <a:r>
                        <a:rPr kumimoji="1" lang="ja-JP" altLang="en-US" sz="1050" dirty="0" smtClean="0"/>
                        <a:t>　回答者が多くみられた。</a:t>
                      </a:r>
                      <a:endParaRPr kumimoji="1" lang="en-US" altLang="ja-JP" sz="1050" dirty="0" smtClean="0"/>
                    </a:p>
                  </a:txBody>
                  <a:tcPr/>
                </a:tc>
                <a:tc>
                  <a:txBody>
                    <a:bodyPr/>
                    <a:lstStyle/>
                    <a:p>
                      <a:r>
                        <a:rPr kumimoji="1" lang="ja-JP" altLang="en-US" sz="1050" dirty="0" smtClean="0"/>
                        <a:t>○親が患児と面会中に兄弟姉妹が過ごす場所を確保するための整備補助。</a:t>
                      </a:r>
                      <a:endParaRPr kumimoji="1" lang="en-US" altLang="ja-JP" sz="1050" dirty="0" smtClean="0"/>
                    </a:p>
                    <a:p>
                      <a:r>
                        <a:rPr kumimoji="1" lang="ja-JP" altLang="en-US" sz="1050" dirty="0" smtClean="0"/>
                        <a:t>○職員が利用する院内保育を患者家族への利用拡大に向けた情報提供。</a:t>
                      </a:r>
                      <a:endParaRPr kumimoji="1" lang="en-US" altLang="ja-JP" sz="1050" dirty="0" smtClean="0"/>
                    </a:p>
                    <a:p>
                      <a:r>
                        <a:rPr kumimoji="1" lang="ja-JP" altLang="en-US" sz="1050" dirty="0" smtClean="0"/>
                        <a:t>（一時保育）</a:t>
                      </a:r>
                      <a:endParaRPr kumimoji="1" lang="ja-JP" altLang="en-US" sz="1050" dirty="0"/>
                    </a:p>
                  </a:txBody>
                  <a:tcPr/>
                </a:tc>
                <a:extLst>
                  <a:ext uri="{0D108BD9-81ED-4DB2-BD59-A6C34878D82A}">
                    <a16:rowId xmlns:a16="http://schemas.microsoft.com/office/drawing/2014/main" val="2114956263"/>
                  </a:ext>
                </a:extLst>
              </a:tr>
              <a:tr h="524815">
                <a:tc>
                  <a:txBody>
                    <a:bodyPr/>
                    <a:lstStyle/>
                    <a:p>
                      <a:r>
                        <a:rPr kumimoji="1" lang="ja-JP" altLang="en-US" sz="1050" dirty="0" smtClean="0"/>
                        <a:t>家族支援</a:t>
                      </a:r>
                      <a:endParaRPr kumimoji="1" lang="ja-JP" altLang="en-US" sz="1050" dirty="0"/>
                    </a:p>
                  </a:txBody>
                  <a:tcPr/>
                </a:tc>
                <a:tc>
                  <a:txBody>
                    <a:bodyPr/>
                    <a:lstStyle/>
                    <a:p>
                      <a:r>
                        <a:rPr kumimoji="1" lang="ja-JP" altLang="en-US" sz="1050" dirty="0" smtClean="0"/>
                        <a:t>○患児のみならず、その他家族に対する不安等もあり、生活に</a:t>
                      </a:r>
                      <a:endParaRPr kumimoji="1" lang="en-US" altLang="ja-JP" sz="1050" dirty="0" smtClean="0"/>
                    </a:p>
                    <a:p>
                      <a:r>
                        <a:rPr kumimoji="1" lang="ja-JP" altLang="en-US" sz="1050" dirty="0" smtClean="0"/>
                        <a:t>　影響が出たと答えた方が半数程度おり、家族への支援も求め</a:t>
                      </a:r>
                      <a:endParaRPr kumimoji="1" lang="en-US" altLang="ja-JP" sz="1050" dirty="0" smtClean="0"/>
                    </a:p>
                    <a:p>
                      <a:r>
                        <a:rPr kumimoji="1" lang="ja-JP" altLang="en-US" sz="1050" dirty="0" smtClean="0"/>
                        <a:t>　られる。</a:t>
                      </a:r>
                      <a:endParaRPr kumimoji="1" lang="ja-JP" altLang="en-US" sz="1050" dirty="0"/>
                    </a:p>
                  </a:txBody>
                  <a:tcPr/>
                </a:tc>
                <a:tc>
                  <a:txBody>
                    <a:bodyPr/>
                    <a:lstStyle/>
                    <a:p>
                      <a:r>
                        <a:rPr kumimoji="1" lang="ja-JP" altLang="en-US" sz="1050" dirty="0" smtClean="0"/>
                        <a:t>○がん相談支援センターの利用促進。</a:t>
                      </a:r>
                      <a:endParaRPr kumimoji="1" lang="en-US" altLang="ja-JP" sz="1050" dirty="0" smtClean="0"/>
                    </a:p>
                    <a:p>
                      <a:r>
                        <a:rPr kumimoji="1" lang="ja-JP" altLang="en-US" sz="1050" dirty="0" smtClean="0"/>
                        <a:t>○病院内で付き添い家族が使用する施設の設備補助。（シャワー、休憩ス</a:t>
                      </a:r>
                      <a:endParaRPr kumimoji="1" lang="en-US" altLang="ja-JP" sz="1050" dirty="0" smtClean="0"/>
                    </a:p>
                    <a:p>
                      <a:r>
                        <a:rPr kumimoji="1" lang="en-US" altLang="ja-JP" sz="1050" dirty="0" smtClean="0"/>
                        <a:t>    </a:t>
                      </a:r>
                      <a:r>
                        <a:rPr kumimoji="1" lang="ja-JP" altLang="en-US" sz="1050" dirty="0" smtClean="0"/>
                        <a:t>ペース等）</a:t>
                      </a:r>
                      <a:endParaRPr kumimoji="1" lang="ja-JP" altLang="en-US" sz="1050" dirty="0"/>
                    </a:p>
                  </a:txBody>
                  <a:tcPr/>
                </a:tc>
                <a:extLst>
                  <a:ext uri="{0D108BD9-81ED-4DB2-BD59-A6C34878D82A}">
                    <a16:rowId xmlns:a16="http://schemas.microsoft.com/office/drawing/2014/main" val="1359411670"/>
                  </a:ext>
                </a:extLst>
              </a:tr>
            </a:tbl>
          </a:graphicData>
        </a:graphic>
      </p:graphicFrame>
      <p:sp>
        <p:nvSpPr>
          <p:cNvPr id="3" name="テキスト ボックス 2"/>
          <p:cNvSpPr txBox="1"/>
          <p:nvPr/>
        </p:nvSpPr>
        <p:spPr>
          <a:xfrm>
            <a:off x="8886423" y="220160"/>
            <a:ext cx="708338" cy="276999"/>
          </a:xfrm>
          <a:prstGeom prst="rect">
            <a:avLst/>
          </a:prstGeom>
          <a:solidFill>
            <a:schemeClr val="bg1"/>
          </a:solidFill>
        </p:spPr>
        <p:txBody>
          <a:bodyPr wrap="square" rtlCol="0">
            <a:spAutoFit/>
          </a:bodyPr>
          <a:lstStyle/>
          <a:p>
            <a:r>
              <a:rPr kumimoji="1" lang="ja-JP" altLang="en-US" sz="1200" dirty="0" smtClean="0"/>
              <a:t>資料６</a:t>
            </a:r>
            <a:endParaRPr kumimoji="1" lang="ja-JP" altLang="en-US" sz="1200" dirty="0"/>
          </a:p>
        </p:txBody>
      </p:sp>
    </p:spTree>
    <p:extLst>
      <p:ext uri="{BB962C8B-B14F-4D97-AF65-F5344CB8AC3E}">
        <p14:creationId xmlns:p14="http://schemas.microsoft.com/office/powerpoint/2010/main" val="1243046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TotalTime>
  <Words>365</Words>
  <Application>Microsoft Office PowerPoint</Application>
  <PresentationFormat>A4 210 x 297 mm</PresentationFormat>
  <Paragraphs>40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Meiryo UI</vt:lpstr>
      <vt:lpstr>游ゴシック</vt:lpstr>
      <vt:lpstr>游ゴシック Light</vt:lpstr>
      <vt:lpstr>Arial</vt:lpstr>
      <vt:lpstr>Calibri</vt:lpstr>
      <vt:lpstr>Calibri Light</vt:lpstr>
      <vt:lpstr>Office テーマ</vt:lpstr>
      <vt:lpstr>　小児がん患者家族への支援について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小児がん患者家族への支援について</dc:title>
  <dc:creator>田中　あすか</dc:creator>
  <cp:lastModifiedBy>田中　あすか</cp:lastModifiedBy>
  <cp:revision>15</cp:revision>
  <cp:lastPrinted>2019-02-18T10:31:25Z</cp:lastPrinted>
  <dcterms:created xsi:type="dcterms:W3CDTF">2019-01-30T02:43:52Z</dcterms:created>
  <dcterms:modified xsi:type="dcterms:W3CDTF">2019-02-18T10:31:27Z</dcterms:modified>
</cp:coreProperties>
</file>