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2"/>
  </p:notesMasterIdLst>
  <p:sldIdLst>
    <p:sldId id="272" r:id="rId2"/>
    <p:sldId id="308" r:id="rId3"/>
    <p:sldId id="276" r:id="rId4"/>
    <p:sldId id="299" r:id="rId5"/>
    <p:sldId id="296" r:id="rId6"/>
    <p:sldId id="263" r:id="rId7"/>
    <p:sldId id="274" r:id="rId8"/>
    <p:sldId id="275" r:id="rId9"/>
    <p:sldId id="297" r:id="rId10"/>
    <p:sldId id="277" r:id="rId11"/>
    <p:sldId id="264" r:id="rId12"/>
    <p:sldId id="271" r:id="rId13"/>
    <p:sldId id="300" r:id="rId14"/>
    <p:sldId id="278" r:id="rId15"/>
    <p:sldId id="290" r:id="rId16"/>
    <p:sldId id="305" r:id="rId17"/>
    <p:sldId id="306" r:id="rId18"/>
    <p:sldId id="307" r:id="rId19"/>
    <p:sldId id="289" r:id="rId20"/>
    <p:sldId id="291" r:id="rId21"/>
    <p:sldId id="301" r:id="rId22"/>
    <p:sldId id="292" r:id="rId23"/>
    <p:sldId id="302" r:id="rId24"/>
    <p:sldId id="303" r:id="rId25"/>
    <p:sldId id="304" r:id="rId26"/>
    <p:sldId id="295" r:id="rId27"/>
    <p:sldId id="298" r:id="rId28"/>
    <p:sldId id="283" r:id="rId29"/>
    <p:sldId id="284" r:id="rId30"/>
    <p:sldId id="293" r:id="rId3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66FF"/>
    <a:srgbClr val="FF9933"/>
    <a:srgbClr val="00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33569" autoAdjust="0"/>
  </p:normalViewPr>
  <p:slideViewPr>
    <p:cSldViewPr>
      <p:cViewPr>
        <p:scale>
          <a:sx n="70" d="100"/>
          <a:sy n="70" d="100"/>
        </p:scale>
        <p:origin x="-1302" y="-108"/>
      </p:cViewPr>
      <p:guideLst>
        <p:guide orient="horz" pos="2160"/>
        <p:guide pos="2880"/>
      </p:guideLst>
    </p:cSldViewPr>
  </p:slideViewPr>
  <p:outlineViewPr>
    <p:cViewPr>
      <p:scale>
        <a:sx n="33" d="100"/>
        <a:sy n="33" d="100"/>
      </p:scale>
      <p:origin x="0" y="3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471F0E6-33C1-46FA-BECF-8E917CDDD450}" type="datetimeFigureOut">
              <a:rPr kumimoji="1" lang="ja-JP" altLang="en-US" smtClean="0"/>
              <a:t>2018/11/22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0831E0B-8E23-4417-A23D-93EFD13E21CF}" type="slidenum">
              <a:rPr kumimoji="1" lang="ja-JP" altLang="en-US" smtClean="0"/>
              <a:t>‹#›</a:t>
            </a:fld>
            <a:endParaRPr kumimoji="1" lang="ja-JP" altLang="en-US"/>
          </a:p>
        </p:txBody>
      </p:sp>
    </p:spTree>
    <p:extLst>
      <p:ext uri="{BB962C8B-B14F-4D97-AF65-F5344CB8AC3E}">
        <p14:creationId xmlns:p14="http://schemas.microsoft.com/office/powerpoint/2010/main" val="11478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3</a:t>
            </a:fld>
            <a:endParaRPr kumimoji="1" lang="ja-JP" altLang="en-US"/>
          </a:p>
        </p:txBody>
      </p:sp>
    </p:spTree>
    <p:extLst>
      <p:ext uri="{BB962C8B-B14F-4D97-AF65-F5344CB8AC3E}">
        <p14:creationId xmlns:p14="http://schemas.microsoft.com/office/powerpoint/2010/main" val="1521370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14</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15</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16</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17</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18</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21</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22</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23</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24</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25</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5</a:t>
            </a:fld>
            <a:endParaRPr kumimoji="1" lang="ja-JP" altLang="en-US"/>
          </a:p>
        </p:txBody>
      </p:sp>
    </p:spTree>
    <p:extLst>
      <p:ext uri="{BB962C8B-B14F-4D97-AF65-F5344CB8AC3E}">
        <p14:creationId xmlns:p14="http://schemas.microsoft.com/office/powerpoint/2010/main" val="15213708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26</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27</a:t>
            </a:fld>
            <a:endParaRPr kumimoji="1" lang="ja-JP" altLang="en-US"/>
          </a:p>
        </p:txBody>
      </p:sp>
    </p:spTree>
    <p:extLst>
      <p:ext uri="{BB962C8B-B14F-4D97-AF65-F5344CB8AC3E}">
        <p14:creationId xmlns:p14="http://schemas.microsoft.com/office/powerpoint/2010/main" val="15213708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28</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29</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30</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6</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7</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8</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9</a:t>
            </a:fld>
            <a:endParaRPr kumimoji="1" lang="ja-JP" altLang="en-US"/>
          </a:p>
        </p:txBody>
      </p:sp>
    </p:spTree>
    <p:extLst>
      <p:ext uri="{BB962C8B-B14F-4D97-AF65-F5344CB8AC3E}">
        <p14:creationId xmlns:p14="http://schemas.microsoft.com/office/powerpoint/2010/main" val="1521370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10</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12</a:t>
            </a:fld>
            <a:endParaRPr kumimoji="1" lang="ja-JP" altLang="en-US"/>
          </a:p>
        </p:txBody>
      </p:sp>
    </p:spTree>
    <p:extLst>
      <p:ext uri="{BB962C8B-B14F-4D97-AF65-F5344CB8AC3E}">
        <p14:creationId xmlns:p14="http://schemas.microsoft.com/office/powerpoint/2010/main" val="1521370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13</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1F9D3F9-B500-4457-A17A-18BC57323041}" type="datetime1">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31628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4178E83-0560-457C-A032-0D0CF0AC2FA7}" type="datetime1">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09331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44B1D0-183F-4610-9855-D5317978D580}" type="datetime1">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570633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685B032-E032-445C-B2BA-486B1B4DBE5F}" type="datetime1">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11610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13FEFF1-2048-4952-AE6E-FF62A642658B}" type="datetime1">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0473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9771451-DD91-418F-B3A3-FC4ACFB71E64}" type="datetime1">
              <a:rPr kumimoji="1" lang="ja-JP" altLang="en-US" smtClean="0"/>
              <a:t>2018/11/22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84368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91E63C5-8E65-476D-9EF8-5053A35D1AFD}" type="datetime1">
              <a:rPr kumimoji="1" lang="ja-JP" altLang="en-US" smtClean="0"/>
              <a:t>2018/11/22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09914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F929877-3545-49E9-9996-14DC23402462}" type="datetime1">
              <a:rPr kumimoji="1" lang="ja-JP" altLang="en-US" smtClean="0"/>
              <a:t>2018/11/22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083419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585D679-1187-4D90-A0E0-93E379D682C6}" type="datetime1">
              <a:rPr kumimoji="1" lang="ja-JP" altLang="en-US" smtClean="0"/>
              <a:t>2018/11/22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776139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F2B5EB0-AA05-4926-8B87-17F3EB914067}" type="datetime1">
              <a:rPr kumimoji="1" lang="ja-JP" altLang="en-US" smtClean="0"/>
              <a:t>2018/11/22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5688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1F4C42A-D37F-4750-BEC0-CAC34FB42D98}" type="datetime1">
              <a:rPr kumimoji="1" lang="ja-JP" altLang="en-US" smtClean="0"/>
              <a:t>2018/11/22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13666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85AA4D-CC55-4102-880F-C4B27C506596}" type="datetime1">
              <a:rPr kumimoji="1" lang="ja-JP" altLang="en-US" smtClean="0"/>
              <a:t>2018/11/22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040525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251520" y="2391023"/>
            <a:ext cx="8568952" cy="1470025"/>
          </a:xfrm>
          <a:prstGeom prst="rect">
            <a:avLst/>
          </a:prstGeo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国指定がん診療連携拠点病院の</a:t>
            </a:r>
            <a:endParaRPr lang="en-US" altLang="ja-JP"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ja-JP" alt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推薦について</a:t>
            </a:r>
            <a:endParaRPr lang="ja-JP" alt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テキスト ボックス 3"/>
          <p:cNvSpPr txBox="1"/>
          <p:nvPr/>
        </p:nvSpPr>
        <p:spPr>
          <a:xfrm>
            <a:off x="8028384" y="188640"/>
            <a:ext cx="864096" cy="369332"/>
          </a:xfrm>
          <a:prstGeom prst="rect">
            <a:avLst/>
          </a:prstGeom>
          <a:noFill/>
          <a:ln>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smtClean="0"/>
              <a:t>資料１</a:t>
            </a:r>
            <a:endParaRPr kumimoji="1" lang="ja-JP" altLang="en-US" dirty="0"/>
          </a:p>
        </p:txBody>
      </p:sp>
      <p:sp>
        <p:nvSpPr>
          <p:cNvPr id="4" name="テキスト ボックス 3"/>
          <p:cNvSpPr txBox="1"/>
          <p:nvPr/>
        </p:nvSpPr>
        <p:spPr>
          <a:xfrm>
            <a:off x="498866" y="4941168"/>
            <a:ext cx="8074260" cy="930236"/>
          </a:xfrm>
          <a:prstGeom prst="rect">
            <a:avLst/>
          </a:prstGeom>
          <a:noFill/>
          <a:ln>
            <a:noFill/>
          </a:ln>
        </p:spPr>
        <p:txBody>
          <a:bodyPr wrap="square" lIns="144000" tIns="144000" rtlCol="0">
            <a:spAutoFit/>
          </a:bodyPr>
          <a:lstStyle/>
          <a:p>
            <a:pPr algn="ctr"/>
            <a:r>
              <a:rPr lang="ja-JP" altLang="en-US" sz="2400" b="1" dirty="0" smtClean="0">
                <a:latin typeface="+mn-ea"/>
              </a:rPr>
              <a:t>第２回大阪府がん対策推進委員会</a:t>
            </a:r>
            <a:endParaRPr lang="en-US" altLang="ja-JP" sz="2400" b="1" dirty="0" smtClean="0">
              <a:latin typeface="+mn-ea"/>
            </a:endParaRPr>
          </a:p>
          <a:p>
            <a:pPr algn="ctr"/>
            <a:r>
              <a:rPr lang="ja-JP" altLang="en-US" sz="2400" b="1" dirty="0" smtClean="0">
                <a:latin typeface="+mn-ea"/>
              </a:rPr>
              <a:t>がん診療連携検討部会</a:t>
            </a:r>
            <a:endParaRPr lang="en-US" altLang="ja-JP" sz="2000" dirty="0">
              <a:latin typeface="+mn-ea"/>
            </a:endParaRPr>
          </a:p>
        </p:txBody>
      </p:sp>
    </p:spTree>
    <p:extLst>
      <p:ext uri="{BB962C8B-B14F-4D97-AF65-F5344CB8AC3E}">
        <p14:creationId xmlns:p14="http://schemas.microsoft.com/office/powerpoint/2010/main" val="2710679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99592" y="2948003"/>
            <a:ext cx="1800200" cy="82187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ysClr val="windowText" lastClr="000000"/>
                </a:solidFill>
                <a:latin typeface="+mn-ea"/>
              </a:rPr>
              <a:t>地域がん診療</a:t>
            </a:r>
            <a:endParaRPr kumimoji="1" lang="en-US" altLang="ja-JP" sz="1400" dirty="0">
              <a:solidFill>
                <a:sysClr val="windowText" lastClr="000000"/>
              </a:solidFill>
              <a:latin typeface="+mn-ea"/>
            </a:endParaRPr>
          </a:p>
          <a:p>
            <a:pPr algn="ctr"/>
            <a:r>
              <a:rPr kumimoji="1" lang="ja-JP" altLang="en-US" sz="1400" dirty="0">
                <a:solidFill>
                  <a:sysClr val="windowText" lastClr="000000"/>
                </a:solidFill>
                <a:latin typeface="+mn-ea"/>
              </a:rPr>
              <a:t>連携拠点病院</a:t>
            </a:r>
          </a:p>
        </p:txBody>
      </p:sp>
      <p:cxnSp>
        <p:nvCxnSpPr>
          <p:cNvPr id="7" name="直線コネクタ 6"/>
          <p:cNvCxnSpPr/>
          <p:nvPr/>
        </p:nvCxnSpPr>
        <p:spPr>
          <a:xfrm>
            <a:off x="3203848" y="1340768"/>
            <a:ext cx="0" cy="4680520"/>
          </a:xfrm>
          <a:prstGeom prst="line">
            <a:avLst/>
          </a:prstGeom>
          <a:ln w="12700"/>
        </p:spPr>
        <p:style>
          <a:lnRef idx="1">
            <a:schemeClr val="dk1"/>
          </a:lnRef>
          <a:fillRef idx="0">
            <a:schemeClr val="dk1"/>
          </a:fillRef>
          <a:effectRef idx="0">
            <a:schemeClr val="dk1"/>
          </a:effectRef>
          <a:fontRef idx="minor">
            <a:schemeClr val="tx1"/>
          </a:fontRef>
        </p:style>
      </p:cxnSp>
      <p:sp>
        <p:nvSpPr>
          <p:cNvPr id="9" name="テキスト ボックス 8"/>
          <p:cNvSpPr txBox="1"/>
          <p:nvPr/>
        </p:nvSpPr>
        <p:spPr>
          <a:xfrm>
            <a:off x="683568" y="980728"/>
            <a:ext cx="1224136" cy="307777"/>
          </a:xfrm>
          <a:prstGeom prst="rect">
            <a:avLst/>
          </a:prstGeom>
          <a:noFill/>
        </p:spPr>
        <p:txBody>
          <a:bodyPr wrap="square" rtlCol="0">
            <a:spAutoFit/>
          </a:bodyPr>
          <a:lstStyle/>
          <a:p>
            <a:r>
              <a:rPr kumimoji="1" lang="en-US" altLang="ja-JP" sz="1400" dirty="0" smtClean="0">
                <a:latin typeface="+mn-ea"/>
              </a:rPr>
              <a:t>【</a:t>
            </a:r>
            <a:r>
              <a:rPr lang="ja-JP" altLang="en-US" sz="1400" dirty="0">
                <a:latin typeface="+mn-ea"/>
              </a:rPr>
              <a:t>旧指針</a:t>
            </a:r>
            <a:r>
              <a:rPr kumimoji="1" lang="en-US" altLang="ja-JP" sz="1400" dirty="0" smtClean="0">
                <a:latin typeface="+mn-ea"/>
              </a:rPr>
              <a:t>】</a:t>
            </a:r>
            <a:endParaRPr kumimoji="1" lang="ja-JP" altLang="en-US" sz="1400" dirty="0">
              <a:latin typeface="+mn-ea"/>
            </a:endParaRPr>
          </a:p>
        </p:txBody>
      </p:sp>
      <p:sp>
        <p:nvSpPr>
          <p:cNvPr id="10" name="テキスト ボックス 9"/>
          <p:cNvSpPr txBox="1"/>
          <p:nvPr/>
        </p:nvSpPr>
        <p:spPr>
          <a:xfrm>
            <a:off x="3491880" y="980728"/>
            <a:ext cx="1440160" cy="307777"/>
          </a:xfrm>
          <a:prstGeom prst="rect">
            <a:avLst/>
          </a:prstGeom>
          <a:noFill/>
        </p:spPr>
        <p:txBody>
          <a:bodyPr wrap="square" rtlCol="0">
            <a:spAutoFit/>
          </a:bodyPr>
          <a:lstStyle/>
          <a:p>
            <a:r>
              <a:rPr kumimoji="1" lang="en-US" altLang="ja-JP" sz="1400" dirty="0">
                <a:latin typeface="+mn-ea"/>
              </a:rPr>
              <a:t>【</a:t>
            </a:r>
            <a:r>
              <a:rPr lang="ja-JP" altLang="en-US" sz="1400" dirty="0">
                <a:latin typeface="+mn-ea"/>
              </a:rPr>
              <a:t>新指針</a:t>
            </a:r>
            <a:r>
              <a:rPr kumimoji="1" lang="en-US" altLang="ja-JP" sz="1400" dirty="0">
                <a:latin typeface="+mn-ea"/>
              </a:rPr>
              <a:t>】</a:t>
            </a:r>
            <a:endParaRPr kumimoji="1" lang="ja-JP" altLang="en-US" sz="1400" dirty="0">
              <a:latin typeface="+mn-ea"/>
            </a:endParaRPr>
          </a:p>
        </p:txBody>
      </p:sp>
      <p:sp>
        <p:nvSpPr>
          <p:cNvPr id="14" name="角丸四角形 13"/>
          <p:cNvSpPr/>
          <p:nvPr/>
        </p:nvSpPr>
        <p:spPr>
          <a:xfrm>
            <a:off x="4860032" y="1268760"/>
            <a:ext cx="2880320" cy="83883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mn-ea"/>
              </a:rPr>
              <a:t>地域がん診療連携拠点病院</a:t>
            </a:r>
            <a:endParaRPr kumimoji="1" lang="en-US" altLang="ja-JP" sz="1400" b="1" dirty="0">
              <a:latin typeface="+mn-ea"/>
            </a:endParaRPr>
          </a:p>
          <a:p>
            <a:pPr algn="ctr"/>
            <a:r>
              <a:rPr kumimoji="1" lang="ja-JP" altLang="en-US" sz="1400" b="1" u="sng" dirty="0">
                <a:latin typeface="+mn-ea"/>
              </a:rPr>
              <a:t>（高度型）</a:t>
            </a:r>
            <a:endParaRPr kumimoji="1" lang="en-US" altLang="ja-JP" sz="1400" b="1" u="sng" dirty="0">
              <a:latin typeface="+mn-ea"/>
            </a:endParaRPr>
          </a:p>
          <a:p>
            <a:pPr algn="ctr"/>
            <a:r>
              <a:rPr lang="en-US" altLang="ja-JP" sz="1400" b="1" dirty="0">
                <a:latin typeface="+mn-ea"/>
              </a:rPr>
              <a:t>※</a:t>
            </a:r>
            <a:r>
              <a:rPr lang="ja-JP" altLang="en-US" sz="1400" b="1" dirty="0">
                <a:latin typeface="+mn-ea"/>
              </a:rPr>
              <a:t>１医療圏に１ヶ所</a:t>
            </a:r>
            <a:endParaRPr kumimoji="1" lang="ja-JP" altLang="en-US" sz="1400" b="1" dirty="0">
              <a:latin typeface="+mn-ea"/>
            </a:endParaRPr>
          </a:p>
        </p:txBody>
      </p:sp>
      <p:sp>
        <p:nvSpPr>
          <p:cNvPr id="15" name="角丸四角形 14"/>
          <p:cNvSpPr/>
          <p:nvPr/>
        </p:nvSpPr>
        <p:spPr>
          <a:xfrm>
            <a:off x="4886672" y="3140968"/>
            <a:ext cx="2880320" cy="64807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ysClr val="windowText" lastClr="000000"/>
                </a:solidFill>
                <a:latin typeface="+mn-ea"/>
              </a:rPr>
              <a:t>地域がん診療連携拠点</a:t>
            </a:r>
            <a:r>
              <a:rPr kumimoji="1" lang="ja-JP" altLang="en-US" sz="1400" b="1" dirty="0" smtClean="0">
                <a:solidFill>
                  <a:sysClr val="windowText" lastClr="000000"/>
                </a:solidFill>
                <a:latin typeface="+mn-ea"/>
              </a:rPr>
              <a:t>病院</a:t>
            </a:r>
            <a:endParaRPr kumimoji="1" lang="en-US" altLang="ja-JP" sz="1400" b="1" dirty="0" smtClean="0">
              <a:solidFill>
                <a:sysClr val="windowText" lastClr="000000"/>
              </a:solidFill>
              <a:latin typeface="+mn-ea"/>
            </a:endParaRPr>
          </a:p>
          <a:p>
            <a:pPr algn="ctr"/>
            <a:r>
              <a:rPr lang="en-US" altLang="ja-JP" sz="1400" b="1" dirty="0" smtClean="0">
                <a:solidFill>
                  <a:sysClr val="windowText" lastClr="000000"/>
                </a:solidFill>
                <a:latin typeface="+mn-ea"/>
              </a:rPr>
              <a:t>【</a:t>
            </a:r>
            <a:r>
              <a:rPr lang="ja-JP" altLang="en-US" sz="1400" b="1" dirty="0" smtClean="0">
                <a:solidFill>
                  <a:sysClr val="windowText" lastClr="000000"/>
                </a:solidFill>
                <a:latin typeface="+mn-ea"/>
              </a:rPr>
              <a:t>既指定病院の指定更新</a:t>
            </a:r>
            <a:r>
              <a:rPr lang="en-US" altLang="ja-JP" sz="1400" b="1" dirty="0" smtClean="0">
                <a:solidFill>
                  <a:sysClr val="windowText" lastClr="000000"/>
                </a:solidFill>
                <a:latin typeface="+mn-ea"/>
              </a:rPr>
              <a:t>】</a:t>
            </a:r>
            <a:endParaRPr kumimoji="1" lang="ja-JP" altLang="en-US" sz="1400" b="1" dirty="0">
              <a:solidFill>
                <a:sysClr val="windowText" lastClr="000000"/>
              </a:solidFill>
              <a:latin typeface="+mn-ea"/>
            </a:endParaRPr>
          </a:p>
        </p:txBody>
      </p:sp>
      <p:sp>
        <p:nvSpPr>
          <p:cNvPr id="16" name="角丸四角形 15"/>
          <p:cNvSpPr/>
          <p:nvPr/>
        </p:nvSpPr>
        <p:spPr>
          <a:xfrm>
            <a:off x="4824777" y="4653136"/>
            <a:ext cx="2880320" cy="79208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mn-ea"/>
              </a:rPr>
              <a:t>地域がん診療連携拠点病院</a:t>
            </a:r>
            <a:endParaRPr kumimoji="1" lang="en-US" altLang="ja-JP" sz="1400" b="1" dirty="0">
              <a:latin typeface="+mn-ea"/>
            </a:endParaRPr>
          </a:p>
          <a:p>
            <a:pPr algn="ctr"/>
            <a:r>
              <a:rPr lang="ja-JP" altLang="en-US" sz="1400" b="1" u="sng" dirty="0">
                <a:latin typeface="+mn-ea"/>
              </a:rPr>
              <a:t>（特例型）</a:t>
            </a:r>
            <a:endParaRPr kumimoji="1" lang="ja-JP" altLang="en-US" sz="1400" b="1" u="sng" dirty="0">
              <a:latin typeface="+mn-ea"/>
            </a:endParaRPr>
          </a:p>
        </p:txBody>
      </p:sp>
      <p:sp>
        <p:nvSpPr>
          <p:cNvPr id="20" name="下矢印 19"/>
          <p:cNvSpPr/>
          <p:nvPr/>
        </p:nvSpPr>
        <p:spPr>
          <a:xfrm>
            <a:off x="6758880" y="4077072"/>
            <a:ext cx="360040" cy="5027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1" name="下矢印 20"/>
          <p:cNvSpPr/>
          <p:nvPr/>
        </p:nvSpPr>
        <p:spPr>
          <a:xfrm>
            <a:off x="6758880" y="2369784"/>
            <a:ext cx="360040" cy="5298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 name="下矢印 21"/>
          <p:cNvSpPr/>
          <p:nvPr/>
        </p:nvSpPr>
        <p:spPr>
          <a:xfrm flipV="1">
            <a:off x="5364088" y="2306550"/>
            <a:ext cx="360040" cy="5931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3" name="下矢印 22"/>
          <p:cNvSpPr/>
          <p:nvPr/>
        </p:nvSpPr>
        <p:spPr>
          <a:xfrm flipV="1">
            <a:off x="5364088" y="4057908"/>
            <a:ext cx="360040" cy="5219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4" name="テキスト ボックス 23"/>
          <p:cNvSpPr txBox="1"/>
          <p:nvPr/>
        </p:nvSpPr>
        <p:spPr>
          <a:xfrm>
            <a:off x="5616116" y="2376463"/>
            <a:ext cx="1332148" cy="523220"/>
          </a:xfrm>
          <a:prstGeom prst="rect">
            <a:avLst/>
          </a:prstGeom>
          <a:noFill/>
        </p:spPr>
        <p:txBody>
          <a:bodyPr wrap="square" rtlCol="0">
            <a:spAutoFit/>
          </a:bodyPr>
          <a:lstStyle/>
          <a:p>
            <a:pPr algn="ctr"/>
            <a:r>
              <a:rPr kumimoji="1" lang="ja-JP" altLang="en-US" sz="1400" dirty="0">
                <a:latin typeface="+mn-ea"/>
              </a:rPr>
              <a:t>指定類型の</a:t>
            </a:r>
            <a:endParaRPr kumimoji="1" lang="en-US" altLang="ja-JP" sz="1400" dirty="0">
              <a:latin typeface="+mn-ea"/>
            </a:endParaRPr>
          </a:p>
          <a:p>
            <a:pPr algn="ctr"/>
            <a:r>
              <a:rPr kumimoji="1" lang="ja-JP" altLang="en-US" sz="1400" dirty="0">
                <a:latin typeface="+mn-ea"/>
              </a:rPr>
              <a:t>見直し</a:t>
            </a:r>
          </a:p>
        </p:txBody>
      </p:sp>
      <p:sp>
        <p:nvSpPr>
          <p:cNvPr id="25" name="テキスト ボックス 24"/>
          <p:cNvSpPr txBox="1"/>
          <p:nvPr/>
        </p:nvSpPr>
        <p:spPr>
          <a:xfrm>
            <a:off x="7128284" y="4057908"/>
            <a:ext cx="1332148" cy="523220"/>
          </a:xfrm>
          <a:prstGeom prst="rect">
            <a:avLst/>
          </a:prstGeom>
          <a:noFill/>
        </p:spPr>
        <p:txBody>
          <a:bodyPr wrap="square" rtlCol="0">
            <a:spAutoFit/>
          </a:bodyPr>
          <a:lstStyle/>
          <a:p>
            <a:pPr algn="ctr"/>
            <a:r>
              <a:rPr kumimoji="1" lang="ja-JP" altLang="en-US" sz="1400" dirty="0">
                <a:latin typeface="+mn-ea"/>
              </a:rPr>
              <a:t>指定類型の</a:t>
            </a:r>
            <a:endParaRPr kumimoji="1" lang="en-US" altLang="ja-JP" sz="1400" dirty="0">
              <a:latin typeface="+mn-ea"/>
            </a:endParaRPr>
          </a:p>
          <a:p>
            <a:pPr algn="ctr"/>
            <a:r>
              <a:rPr kumimoji="1" lang="ja-JP" altLang="en-US" sz="1400" dirty="0">
                <a:latin typeface="+mn-ea"/>
              </a:rPr>
              <a:t>見直し</a:t>
            </a:r>
          </a:p>
        </p:txBody>
      </p:sp>
      <p:sp>
        <p:nvSpPr>
          <p:cNvPr id="26" name="テキスト ボックス 25"/>
          <p:cNvSpPr txBox="1"/>
          <p:nvPr/>
        </p:nvSpPr>
        <p:spPr>
          <a:xfrm>
            <a:off x="3707904" y="3914472"/>
            <a:ext cx="1332148" cy="738664"/>
          </a:xfrm>
          <a:prstGeom prst="rect">
            <a:avLst/>
          </a:prstGeom>
          <a:noFill/>
        </p:spPr>
        <p:txBody>
          <a:bodyPr wrap="square" rtlCol="0">
            <a:spAutoFit/>
          </a:bodyPr>
          <a:lstStyle/>
          <a:p>
            <a:pPr algn="ctr"/>
            <a:r>
              <a:rPr kumimoji="1" lang="ja-JP" altLang="en-US" sz="1400" dirty="0">
                <a:latin typeface="+mn-ea"/>
              </a:rPr>
              <a:t>指定要件を</a:t>
            </a:r>
            <a:endParaRPr kumimoji="1" lang="en-US" altLang="ja-JP" sz="1400" dirty="0">
              <a:latin typeface="+mn-ea"/>
            </a:endParaRPr>
          </a:p>
          <a:p>
            <a:pPr algn="ctr"/>
            <a:r>
              <a:rPr kumimoji="1" lang="ja-JP" altLang="en-US" sz="1400" dirty="0">
                <a:latin typeface="+mn-ea"/>
              </a:rPr>
              <a:t>充足した場合</a:t>
            </a:r>
            <a:endParaRPr kumimoji="1" lang="en-US" altLang="ja-JP" sz="1400" dirty="0">
              <a:latin typeface="+mn-ea"/>
            </a:endParaRPr>
          </a:p>
          <a:p>
            <a:pPr algn="ctr"/>
            <a:r>
              <a:rPr kumimoji="1" lang="ja-JP" altLang="en-US" sz="1400" dirty="0">
                <a:latin typeface="+mn-ea"/>
              </a:rPr>
              <a:t>復帰</a:t>
            </a:r>
          </a:p>
        </p:txBody>
      </p:sp>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solidFill>
                  <a:schemeClr val="bg1"/>
                </a:solidFill>
                <a:latin typeface="+mn-ea"/>
                <a:ea typeface="+mn-ea"/>
                <a:cs typeface="Meiryo UI" panose="020B0604030504040204" pitchFamily="50" charset="-128"/>
              </a:rPr>
              <a:t>３</a:t>
            </a:r>
            <a:r>
              <a:rPr lang="ja-JP" altLang="en-US" sz="2000" b="1" dirty="0">
                <a:solidFill>
                  <a:schemeClr val="bg1"/>
                </a:solidFill>
                <a:latin typeface="+mn-ea"/>
                <a:ea typeface="+mn-ea"/>
                <a:cs typeface="Meiryo UI" panose="020B0604030504040204" pitchFamily="50" charset="-128"/>
              </a:rPr>
              <a:t>　地域がん診療連携拠点病院（高度型）の推薦</a:t>
            </a:r>
            <a:r>
              <a:rPr lang="ja-JP" altLang="en-US" sz="2000" b="1" dirty="0" smtClean="0">
                <a:solidFill>
                  <a:schemeClr val="bg1"/>
                </a:solidFill>
                <a:latin typeface="+mn-ea"/>
                <a:ea typeface="+mn-ea"/>
                <a:cs typeface="Meiryo UI" panose="020B0604030504040204" pitchFamily="50" charset="-128"/>
              </a:rPr>
              <a:t>に</a:t>
            </a:r>
            <a:r>
              <a:rPr lang="ja-JP" altLang="en-US" sz="2000" b="1" dirty="0">
                <a:solidFill>
                  <a:schemeClr val="bg1"/>
                </a:solidFill>
                <a:latin typeface="+mn-ea"/>
                <a:ea typeface="+mn-ea"/>
                <a:cs typeface="Meiryo UI" panose="020B0604030504040204" pitchFamily="50" charset="-128"/>
              </a:rPr>
              <a:t>ついて</a:t>
            </a:r>
          </a:p>
        </p:txBody>
      </p:sp>
      <p:sp>
        <p:nvSpPr>
          <p:cNvPr id="3" name="右矢印 2"/>
          <p:cNvSpPr/>
          <p:nvPr/>
        </p:nvSpPr>
        <p:spPr>
          <a:xfrm>
            <a:off x="2915816" y="3193812"/>
            <a:ext cx="648072" cy="396044"/>
          </a:xfrm>
          <a:prstGeom prst="rightArrow">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 name="下矢印 26"/>
          <p:cNvSpPr/>
          <p:nvPr/>
        </p:nvSpPr>
        <p:spPr>
          <a:xfrm>
            <a:off x="6156176" y="5530948"/>
            <a:ext cx="360040" cy="3463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2" name="テキスト ボックス 31"/>
          <p:cNvSpPr txBox="1"/>
          <p:nvPr/>
        </p:nvSpPr>
        <p:spPr>
          <a:xfrm>
            <a:off x="5441431" y="5929535"/>
            <a:ext cx="1722857" cy="307777"/>
          </a:xfrm>
          <a:prstGeom prst="rect">
            <a:avLst/>
          </a:prstGeom>
          <a:noFill/>
          <a:ln w="28575">
            <a:solidFill>
              <a:srgbClr val="002060"/>
            </a:solidFill>
          </a:ln>
        </p:spPr>
        <p:txBody>
          <a:bodyPr wrap="square" rtlCol="0">
            <a:spAutoFit/>
          </a:bodyPr>
          <a:lstStyle/>
          <a:p>
            <a:pPr algn="ctr"/>
            <a:r>
              <a:rPr lang="ja-JP" altLang="en-US" sz="1400" dirty="0" smtClean="0">
                <a:latin typeface="+mn-ea"/>
              </a:rPr>
              <a:t>指定の取り消し</a:t>
            </a:r>
            <a:endParaRPr kumimoji="1" lang="en-US" altLang="ja-JP" sz="1400" dirty="0">
              <a:latin typeface="+mn-ea"/>
            </a:endParaRPr>
          </a:p>
        </p:txBody>
      </p:sp>
      <p:sp>
        <p:nvSpPr>
          <p:cNvPr id="34" name="正方形/長方形 33"/>
          <p:cNvSpPr/>
          <p:nvPr/>
        </p:nvSpPr>
        <p:spPr>
          <a:xfrm>
            <a:off x="4771729" y="1165740"/>
            <a:ext cx="3062260" cy="1039123"/>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p:txBody>
          <a:bodyPr/>
          <a:lstStyle/>
          <a:p>
            <a:r>
              <a:rPr kumimoji="1" lang="ja-JP" altLang="en-US" sz="1600" dirty="0" smtClean="0">
                <a:solidFill>
                  <a:schemeClr val="tx1"/>
                </a:solidFill>
              </a:rPr>
              <a:t>８</a:t>
            </a:r>
            <a:endParaRPr kumimoji="1" lang="ja-JP" altLang="en-US" sz="1600" dirty="0">
              <a:solidFill>
                <a:schemeClr val="tx1"/>
              </a:solidFill>
            </a:endParaRPr>
          </a:p>
        </p:txBody>
      </p:sp>
    </p:spTree>
    <p:extLst>
      <p:ext uri="{BB962C8B-B14F-4D97-AF65-F5344CB8AC3E}">
        <p14:creationId xmlns:p14="http://schemas.microsoft.com/office/powerpoint/2010/main" val="2079050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7"/>
          <p:cNvSpPr txBox="1">
            <a:spLocks/>
          </p:cNvSpPr>
          <p:nvPr/>
        </p:nvSpPr>
        <p:spPr>
          <a:xfrm>
            <a:off x="111873" y="44624"/>
            <a:ext cx="8852616"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solidFill>
                  <a:schemeClr val="bg1"/>
                </a:solidFill>
                <a:latin typeface="+mn-ea"/>
                <a:ea typeface="+mn-ea"/>
                <a:cs typeface="Meiryo UI" panose="020B0604030504040204" pitchFamily="50" charset="-128"/>
              </a:rPr>
              <a:t>地域がん診療連携拠点病院（高度型）の要件</a:t>
            </a:r>
            <a:endParaRPr lang="ja-JP" altLang="en-US" sz="2000" b="1" dirty="0">
              <a:solidFill>
                <a:schemeClr val="bg1"/>
              </a:solidFill>
              <a:latin typeface="+mn-ea"/>
              <a:ea typeface="+mn-ea"/>
              <a:cs typeface="Meiryo UI" panose="020B0604030504040204" pitchFamily="50" charset="-128"/>
            </a:endParaRPr>
          </a:p>
        </p:txBody>
      </p:sp>
      <p:sp>
        <p:nvSpPr>
          <p:cNvPr id="5" name="角丸四角形 4"/>
          <p:cNvSpPr/>
          <p:nvPr/>
        </p:nvSpPr>
        <p:spPr>
          <a:xfrm>
            <a:off x="554150" y="1264991"/>
            <a:ext cx="8279967" cy="432048"/>
          </a:xfrm>
          <a:prstGeom prst="round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ysClr val="windowText" lastClr="000000"/>
                </a:solidFill>
                <a:latin typeface="+mn-ea"/>
                <a:cs typeface="Arial" panose="020B0604020202020204" pitchFamily="34" charset="0"/>
              </a:rPr>
              <a:t>①　</a:t>
            </a:r>
            <a:r>
              <a:rPr lang="en-US" altLang="ja-JP" sz="1600" b="1" dirty="0" smtClean="0">
                <a:solidFill>
                  <a:sysClr val="windowText" lastClr="000000"/>
                </a:solidFill>
                <a:latin typeface="+mn-ea"/>
                <a:cs typeface="Arial" panose="020B0604020202020204" pitchFamily="34" charset="0"/>
              </a:rPr>
              <a:t>Ⅱ</a:t>
            </a:r>
            <a:r>
              <a:rPr lang="ja-JP" altLang="en-US" sz="1600" b="1" dirty="0">
                <a:solidFill>
                  <a:sysClr val="windowText" lastClr="000000"/>
                </a:solidFill>
                <a:latin typeface="+mn-ea"/>
                <a:cs typeface="Arial" panose="020B0604020202020204" pitchFamily="34" charset="0"/>
              </a:rPr>
              <a:t>の１～７において「望ましい」とされる要件を複数満たして</a:t>
            </a:r>
            <a:r>
              <a:rPr lang="ja-JP" altLang="en-US" sz="1600" b="1" dirty="0" smtClean="0">
                <a:solidFill>
                  <a:sysClr val="windowText" lastClr="000000"/>
                </a:solidFill>
                <a:latin typeface="+mn-ea"/>
                <a:cs typeface="Arial" panose="020B0604020202020204" pitchFamily="34" charset="0"/>
              </a:rPr>
              <a:t>いること。 </a:t>
            </a:r>
            <a:endParaRPr kumimoji="1" lang="ja-JP" altLang="en-US" sz="1600" b="1" dirty="0">
              <a:solidFill>
                <a:sysClr val="windowText" lastClr="000000"/>
              </a:solidFill>
              <a:latin typeface="+mn-ea"/>
              <a:cs typeface="Arial" panose="020B0604020202020204" pitchFamily="34" charset="0"/>
            </a:endParaRPr>
          </a:p>
        </p:txBody>
      </p:sp>
      <p:sp>
        <p:nvSpPr>
          <p:cNvPr id="9" name="角丸四角形 8"/>
          <p:cNvSpPr/>
          <p:nvPr/>
        </p:nvSpPr>
        <p:spPr>
          <a:xfrm>
            <a:off x="587080" y="4405874"/>
            <a:ext cx="8279966" cy="576064"/>
          </a:xfrm>
          <a:prstGeom prst="round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ysClr val="windowText" lastClr="000000"/>
                </a:solidFill>
                <a:latin typeface="+mn-ea"/>
              </a:rPr>
              <a:t>⑥　同一</a:t>
            </a:r>
            <a:r>
              <a:rPr lang="ja-JP" altLang="en-US" sz="1600" b="1" dirty="0">
                <a:solidFill>
                  <a:sysClr val="windowText" lastClr="000000"/>
                </a:solidFill>
                <a:latin typeface="+mn-ea"/>
              </a:rPr>
              <a:t>医療圏に複数の地域拠点病院がある場合は、</a:t>
            </a:r>
            <a:r>
              <a:rPr lang="en-US" altLang="ja-JP" sz="1600" b="1" dirty="0">
                <a:solidFill>
                  <a:sysClr val="windowText" lastClr="000000"/>
                </a:solidFill>
                <a:latin typeface="+mn-ea"/>
              </a:rPr>
              <a:t>Ⅱ</a:t>
            </a:r>
            <a:r>
              <a:rPr lang="ja-JP" altLang="en-US" sz="1600" b="1" dirty="0">
                <a:solidFill>
                  <a:sysClr val="windowText" lastClr="000000"/>
                </a:solidFill>
                <a:latin typeface="+mn-ea"/>
              </a:rPr>
              <a:t>の２の（１）の①に規定</a:t>
            </a:r>
            <a:r>
              <a:rPr lang="ja-JP" altLang="en-US" sz="1600" b="1" dirty="0" smtClean="0">
                <a:solidFill>
                  <a:sysClr val="windowText" lastClr="000000"/>
                </a:solidFill>
                <a:latin typeface="+mn-ea"/>
              </a:rPr>
              <a:t>する</a:t>
            </a:r>
            <a:endParaRPr lang="en-US" altLang="ja-JP" sz="1600" b="1" dirty="0" smtClean="0">
              <a:solidFill>
                <a:sysClr val="windowText" lastClr="000000"/>
              </a:solidFill>
              <a:latin typeface="+mn-ea"/>
            </a:endParaRPr>
          </a:p>
          <a:p>
            <a:r>
              <a:rPr lang="ja-JP" altLang="en-US" sz="1600" b="1" dirty="0">
                <a:solidFill>
                  <a:sysClr val="windowText" lastClr="000000"/>
                </a:solidFill>
                <a:latin typeface="+mn-ea"/>
              </a:rPr>
              <a:t>　</a:t>
            </a:r>
            <a:r>
              <a:rPr lang="ja-JP" altLang="en-US" sz="1600" b="1" dirty="0" smtClean="0">
                <a:solidFill>
                  <a:sysClr val="windowText" lastClr="000000"/>
                </a:solidFill>
                <a:latin typeface="+mn-ea"/>
              </a:rPr>
              <a:t>　 診療</a:t>
            </a:r>
            <a:r>
              <a:rPr lang="ja-JP" altLang="en-US" sz="1600" b="1" dirty="0">
                <a:solidFill>
                  <a:sysClr val="windowText" lastClr="000000"/>
                </a:solidFill>
                <a:latin typeface="+mn-ea"/>
              </a:rPr>
              <a:t>実績が当該医療圏において最も優れて</a:t>
            </a:r>
            <a:r>
              <a:rPr lang="ja-JP" altLang="en-US" sz="1600" b="1" dirty="0" smtClean="0">
                <a:solidFill>
                  <a:sysClr val="windowText" lastClr="000000"/>
                </a:solidFill>
                <a:latin typeface="+mn-ea"/>
              </a:rPr>
              <a:t>いること。</a:t>
            </a:r>
            <a:endParaRPr kumimoji="1" lang="ja-JP" altLang="en-US" sz="1600" b="1" dirty="0">
              <a:solidFill>
                <a:sysClr val="windowText" lastClr="000000"/>
              </a:solidFill>
              <a:latin typeface="+mn-ea"/>
              <a:cs typeface="Arial" panose="020B0604020202020204" pitchFamily="34" charset="0"/>
            </a:endParaRPr>
          </a:p>
        </p:txBody>
      </p:sp>
      <p:sp>
        <p:nvSpPr>
          <p:cNvPr id="11" name="テキスト ボックス 10"/>
          <p:cNvSpPr txBox="1"/>
          <p:nvPr/>
        </p:nvSpPr>
        <p:spPr>
          <a:xfrm>
            <a:off x="1225813" y="5012021"/>
            <a:ext cx="6624736" cy="1384995"/>
          </a:xfrm>
          <a:prstGeom prst="rect">
            <a:avLst/>
          </a:prstGeom>
          <a:noFill/>
        </p:spPr>
        <p:txBody>
          <a:bodyPr wrap="square" rtlCol="0">
            <a:spAutoFit/>
          </a:bodyPr>
          <a:lstStyle/>
          <a:p>
            <a:r>
              <a:rPr kumimoji="1" lang="ja-JP" altLang="en-US" sz="1400" dirty="0" smtClean="0">
                <a:latin typeface="+mn-ea"/>
              </a:rPr>
              <a:t>・</a:t>
            </a:r>
            <a:r>
              <a:rPr lang="ja-JP" altLang="en-US" sz="1400" dirty="0" smtClean="0">
                <a:solidFill>
                  <a:sysClr val="windowText" lastClr="000000"/>
                </a:solidFill>
                <a:latin typeface="+mn-ea"/>
              </a:rPr>
              <a:t> </a:t>
            </a:r>
            <a:r>
              <a:rPr lang="en-US" altLang="ja-JP" sz="1400" dirty="0" smtClean="0">
                <a:solidFill>
                  <a:sysClr val="windowText" lastClr="000000"/>
                </a:solidFill>
                <a:latin typeface="+mn-ea"/>
              </a:rPr>
              <a:t>Ⅱ</a:t>
            </a:r>
            <a:r>
              <a:rPr lang="ja-JP" altLang="en-US" sz="1400" dirty="0" smtClean="0">
                <a:solidFill>
                  <a:sysClr val="windowText" lastClr="000000"/>
                </a:solidFill>
                <a:latin typeface="+mn-ea"/>
              </a:rPr>
              <a:t>の２の（１）の①に規定する診療実績</a:t>
            </a:r>
            <a:endParaRPr lang="en-US" altLang="ja-JP" sz="1400" dirty="0" smtClean="0">
              <a:solidFill>
                <a:sysClr val="windowText" lastClr="000000"/>
              </a:solidFill>
              <a:latin typeface="+mn-ea"/>
            </a:endParaRPr>
          </a:p>
          <a:p>
            <a:r>
              <a:rPr lang="ja-JP" altLang="en-US" sz="1400" dirty="0" smtClean="0">
                <a:latin typeface="+mn-ea"/>
              </a:rPr>
              <a:t>　　ア　 </a:t>
            </a:r>
            <a:r>
              <a:rPr lang="ja-JP" altLang="en-US" sz="1400" dirty="0">
                <a:latin typeface="+mn-ea"/>
              </a:rPr>
              <a:t>院内がん</a:t>
            </a:r>
            <a:r>
              <a:rPr lang="ja-JP" altLang="en-US" sz="1400" dirty="0" smtClean="0">
                <a:latin typeface="+mn-ea"/>
              </a:rPr>
              <a:t>登録数</a:t>
            </a:r>
            <a:endParaRPr lang="en-US" altLang="ja-JP" sz="1400" dirty="0" smtClean="0">
              <a:latin typeface="+mn-ea"/>
            </a:endParaRPr>
          </a:p>
          <a:p>
            <a:r>
              <a:rPr lang="ja-JP" altLang="en-US" sz="1400" dirty="0">
                <a:latin typeface="+mn-ea"/>
              </a:rPr>
              <a:t>　</a:t>
            </a:r>
            <a:r>
              <a:rPr lang="ja-JP" altLang="en-US" sz="1400" dirty="0" smtClean="0">
                <a:latin typeface="+mn-ea"/>
              </a:rPr>
              <a:t>　イ　 </a:t>
            </a:r>
            <a:r>
              <a:rPr lang="ja-JP" altLang="en-US" sz="1400" dirty="0">
                <a:latin typeface="+mn-ea"/>
              </a:rPr>
              <a:t>悪性腫瘍の手術</a:t>
            </a:r>
            <a:r>
              <a:rPr lang="ja-JP" altLang="en-US" sz="1400" dirty="0" smtClean="0">
                <a:latin typeface="+mn-ea"/>
              </a:rPr>
              <a:t>件数</a:t>
            </a:r>
            <a:endParaRPr lang="ja-JP" altLang="en-US" sz="1400" dirty="0">
              <a:latin typeface="+mn-ea"/>
            </a:endParaRPr>
          </a:p>
          <a:p>
            <a:r>
              <a:rPr lang="ja-JP" altLang="en-US" sz="1400" dirty="0" smtClean="0">
                <a:latin typeface="+mn-ea"/>
              </a:rPr>
              <a:t>　　ウ　 </a:t>
            </a:r>
            <a:r>
              <a:rPr lang="ja-JP" altLang="en-US" sz="1400" dirty="0">
                <a:latin typeface="+mn-ea"/>
              </a:rPr>
              <a:t>がんに係る薬物療法のべ</a:t>
            </a:r>
            <a:r>
              <a:rPr lang="ja-JP" altLang="en-US" sz="1400" dirty="0" smtClean="0">
                <a:latin typeface="+mn-ea"/>
              </a:rPr>
              <a:t>患者数</a:t>
            </a:r>
            <a:endParaRPr lang="ja-JP" altLang="en-US" sz="1400" dirty="0">
              <a:latin typeface="+mn-ea"/>
            </a:endParaRPr>
          </a:p>
          <a:p>
            <a:r>
              <a:rPr lang="ja-JP" altLang="en-US" sz="1400" dirty="0" smtClean="0">
                <a:latin typeface="+mn-ea"/>
              </a:rPr>
              <a:t>　　エ　 </a:t>
            </a:r>
            <a:r>
              <a:rPr lang="ja-JP" altLang="en-US" sz="1400" dirty="0">
                <a:latin typeface="+mn-ea"/>
              </a:rPr>
              <a:t>放射線治療のべ</a:t>
            </a:r>
            <a:r>
              <a:rPr lang="ja-JP" altLang="en-US" sz="1400" dirty="0" smtClean="0">
                <a:latin typeface="+mn-ea"/>
              </a:rPr>
              <a:t>患者数</a:t>
            </a:r>
            <a:endParaRPr lang="en-US" altLang="ja-JP" sz="1400" dirty="0" smtClean="0">
              <a:latin typeface="+mn-ea"/>
            </a:endParaRPr>
          </a:p>
          <a:p>
            <a:r>
              <a:rPr lang="ja-JP" altLang="en-US" sz="1400" dirty="0" smtClean="0">
                <a:latin typeface="+mn-ea"/>
              </a:rPr>
              <a:t>　　オ　 </a:t>
            </a:r>
            <a:r>
              <a:rPr lang="ja-JP" altLang="en-US" sz="1400" dirty="0">
                <a:latin typeface="+mn-ea"/>
              </a:rPr>
              <a:t>緩和ケアチームの新規</a:t>
            </a:r>
            <a:r>
              <a:rPr lang="ja-JP" altLang="en-US" sz="1400" dirty="0" smtClean="0">
                <a:latin typeface="+mn-ea"/>
              </a:rPr>
              <a:t>介入患者数</a:t>
            </a:r>
            <a:endParaRPr kumimoji="1" lang="ja-JP" altLang="en-US" sz="1400" dirty="0">
              <a:latin typeface="+mn-ea"/>
            </a:endParaRPr>
          </a:p>
        </p:txBody>
      </p:sp>
      <p:sp>
        <p:nvSpPr>
          <p:cNvPr id="12" name="左中かっこ 11"/>
          <p:cNvSpPr/>
          <p:nvPr/>
        </p:nvSpPr>
        <p:spPr>
          <a:xfrm>
            <a:off x="1236106" y="5305012"/>
            <a:ext cx="234026" cy="1008112"/>
          </a:xfrm>
          <a:prstGeom prst="leftBrace">
            <a:avLst>
              <a:gd name="adj1" fmla="val 46814"/>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sp>
        <p:nvSpPr>
          <p:cNvPr id="13" name="角丸四角形 12"/>
          <p:cNvSpPr/>
          <p:nvPr/>
        </p:nvSpPr>
        <p:spPr>
          <a:xfrm>
            <a:off x="571299" y="3188727"/>
            <a:ext cx="8279966" cy="504056"/>
          </a:xfrm>
          <a:prstGeom prst="round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n-ea"/>
              </a:rPr>
              <a:t>④　強度変調</a:t>
            </a:r>
            <a:r>
              <a:rPr lang="ja-JP" altLang="en-US" sz="1600" b="1" dirty="0">
                <a:solidFill>
                  <a:schemeClr val="tx1"/>
                </a:solidFill>
                <a:latin typeface="+mn-ea"/>
              </a:rPr>
              <a:t>放射線療法や核医学治療等の高度な放射線治療を提供</a:t>
            </a:r>
            <a:r>
              <a:rPr lang="ja-JP" altLang="en-US" sz="1600" b="1" dirty="0" smtClean="0">
                <a:solidFill>
                  <a:schemeClr val="tx1"/>
                </a:solidFill>
                <a:latin typeface="+mn-ea"/>
              </a:rPr>
              <a:t>できること。 </a:t>
            </a:r>
            <a:endParaRPr kumimoji="1" lang="ja-JP" altLang="en-US" sz="1600" b="1" dirty="0">
              <a:solidFill>
                <a:schemeClr val="tx1"/>
              </a:solidFill>
              <a:latin typeface="+mn-ea"/>
              <a:cs typeface="Arial" panose="020B0604020202020204" pitchFamily="34" charset="0"/>
            </a:endParaRPr>
          </a:p>
        </p:txBody>
      </p:sp>
      <p:sp>
        <p:nvSpPr>
          <p:cNvPr id="14" name="角丸四角形 13"/>
          <p:cNvSpPr/>
          <p:nvPr/>
        </p:nvSpPr>
        <p:spPr>
          <a:xfrm>
            <a:off x="578587" y="3767390"/>
            <a:ext cx="8279967" cy="576064"/>
          </a:xfrm>
          <a:prstGeom prst="round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n-ea"/>
              </a:rPr>
              <a:t>⑤　</a:t>
            </a:r>
            <a:r>
              <a:rPr lang="en-US" altLang="ja-JP" sz="1600" b="1" dirty="0" smtClean="0">
                <a:solidFill>
                  <a:schemeClr val="tx1"/>
                </a:solidFill>
                <a:latin typeface="+mn-ea"/>
              </a:rPr>
              <a:t>Ⅳ</a:t>
            </a:r>
            <a:r>
              <a:rPr lang="ja-JP" altLang="en-US" sz="1600" b="1" dirty="0">
                <a:solidFill>
                  <a:schemeClr val="tx1"/>
                </a:solidFill>
                <a:latin typeface="+mn-ea"/>
              </a:rPr>
              <a:t>の３の（３）に規定する緩和ケアセンターに準じた緩和ケアの提供体制</a:t>
            </a:r>
            <a:r>
              <a:rPr lang="ja-JP" altLang="en-US" sz="1600" b="1" dirty="0" smtClean="0">
                <a:solidFill>
                  <a:schemeClr val="tx1"/>
                </a:solidFill>
                <a:latin typeface="+mn-ea"/>
              </a:rPr>
              <a:t>を</a:t>
            </a:r>
            <a:endParaRPr lang="en-US" altLang="ja-JP" sz="1600" b="1" dirty="0" smtClean="0">
              <a:solidFill>
                <a:schemeClr val="tx1"/>
              </a:solidFill>
              <a:latin typeface="+mn-ea"/>
            </a:endParaRPr>
          </a:p>
          <a:p>
            <a:r>
              <a:rPr lang="en-US" altLang="ja-JP" sz="1600" b="1" dirty="0">
                <a:solidFill>
                  <a:schemeClr val="tx1"/>
                </a:solidFill>
                <a:latin typeface="+mn-ea"/>
              </a:rPr>
              <a:t> </a:t>
            </a:r>
            <a:r>
              <a:rPr lang="en-US" altLang="ja-JP" sz="1600" b="1" dirty="0" smtClean="0">
                <a:solidFill>
                  <a:schemeClr val="tx1"/>
                </a:solidFill>
                <a:latin typeface="+mn-ea"/>
              </a:rPr>
              <a:t>    </a:t>
            </a:r>
            <a:r>
              <a:rPr lang="ja-JP" altLang="en-US" sz="1600" b="1" dirty="0" smtClean="0">
                <a:solidFill>
                  <a:schemeClr val="tx1"/>
                </a:solidFill>
                <a:latin typeface="+mn-ea"/>
              </a:rPr>
              <a:t>整備していること。 </a:t>
            </a:r>
            <a:endParaRPr kumimoji="1" lang="ja-JP" altLang="en-US" sz="1600" b="1" dirty="0">
              <a:solidFill>
                <a:schemeClr val="tx1"/>
              </a:solidFill>
              <a:latin typeface="+mn-ea"/>
              <a:cs typeface="Arial" panose="020B0604020202020204" pitchFamily="34" charset="0"/>
            </a:endParaRPr>
          </a:p>
        </p:txBody>
      </p:sp>
      <p:sp>
        <p:nvSpPr>
          <p:cNvPr id="15" name="角丸四角形 14"/>
          <p:cNvSpPr/>
          <p:nvPr/>
        </p:nvSpPr>
        <p:spPr>
          <a:xfrm>
            <a:off x="565976" y="1796598"/>
            <a:ext cx="8279966" cy="608338"/>
          </a:xfrm>
          <a:prstGeom prst="round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n-ea"/>
              </a:rPr>
              <a:t>②　相談支援</a:t>
            </a:r>
            <a:r>
              <a:rPr lang="ja-JP" altLang="en-US" sz="1600" b="1" dirty="0">
                <a:solidFill>
                  <a:schemeClr val="tx1"/>
                </a:solidFill>
                <a:latin typeface="+mn-ea"/>
              </a:rPr>
              <a:t>センターに看護師や社会福祉士、精神保健福祉士等の医療従事者を配置し</a:t>
            </a:r>
            <a:r>
              <a:rPr lang="ja-JP" altLang="en-US" sz="1600" b="1" dirty="0" smtClean="0">
                <a:solidFill>
                  <a:schemeClr val="tx1"/>
                </a:solidFill>
                <a:latin typeface="+mn-ea"/>
              </a:rPr>
              <a:t>、</a:t>
            </a:r>
            <a:endParaRPr lang="en-US" altLang="ja-JP" sz="1600" b="1" dirty="0" smtClean="0">
              <a:solidFill>
                <a:schemeClr val="tx1"/>
              </a:solidFill>
              <a:latin typeface="+mn-ea"/>
            </a:endParaRPr>
          </a:p>
          <a:p>
            <a:r>
              <a:rPr lang="ja-JP" altLang="en-US" sz="1600" b="1" dirty="0">
                <a:solidFill>
                  <a:schemeClr val="tx1"/>
                </a:solidFill>
                <a:latin typeface="+mn-ea"/>
              </a:rPr>
              <a:t>　</a:t>
            </a:r>
            <a:r>
              <a:rPr lang="ja-JP" altLang="en-US" sz="1600" b="1" dirty="0" smtClean="0">
                <a:solidFill>
                  <a:schemeClr val="tx1"/>
                </a:solidFill>
                <a:latin typeface="+mn-ea"/>
              </a:rPr>
              <a:t>　 相談</a:t>
            </a:r>
            <a:r>
              <a:rPr lang="ja-JP" altLang="en-US" sz="1600" b="1" dirty="0">
                <a:solidFill>
                  <a:schemeClr val="tx1"/>
                </a:solidFill>
                <a:latin typeface="+mn-ea"/>
              </a:rPr>
              <a:t>支援業務の強化が行われて</a:t>
            </a:r>
            <a:r>
              <a:rPr lang="ja-JP" altLang="en-US" sz="1600" b="1" dirty="0" smtClean="0">
                <a:solidFill>
                  <a:schemeClr val="tx1"/>
                </a:solidFill>
                <a:latin typeface="+mn-ea"/>
              </a:rPr>
              <a:t>いること。 </a:t>
            </a:r>
            <a:endParaRPr kumimoji="1" lang="ja-JP" altLang="en-US" sz="1600" b="1" dirty="0">
              <a:solidFill>
                <a:schemeClr val="tx1"/>
              </a:solidFill>
              <a:latin typeface="+mn-ea"/>
              <a:cs typeface="Arial" panose="020B0604020202020204" pitchFamily="34" charset="0"/>
            </a:endParaRPr>
          </a:p>
        </p:txBody>
      </p:sp>
      <p:sp>
        <p:nvSpPr>
          <p:cNvPr id="16" name="角丸四角形 15"/>
          <p:cNvSpPr/>
          <p:nvPr/>
        </p:nvSpPr>
        <p:spPr>
          <a:xfrm>
            <a:off x="560811" y="2510313"/>
            <a:ext cx="8289418" cy="615798"/>
          </a:xfrm>
          <a:prstGeom prst="round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n-ea"/>
              </a:rPr>
              <a:t>③　医療に係る</a:t>
            </a:r>
            <a:r>
              <a:rPr lang="ja-JP" altLang="en-US" sz="1600" b="1" dirty="0">
                <a:solidFill>
                  <a:schemeClr val="tx1"/>
                </a:solidFill>
                <a:latin typeface="+mn-ea"/>
              </a:rPr>
              <a:t>安全管理体制について第三者による評価を受けているか、外部委員</a:t>
            </a:r>
            <a:r>
              <a:rPr lang="ja-JP" altLang="en-US" sz="1600" b="1" dirty="0" smtClean="0">
                <a:solidFill>
                  <a:schemeClr val="tx1"/>
                </a:solidFill>
                <a:latin typeface="+mn-ea"/>
              </a:rPr>
              <a:t>を含めた　</a:t>
            </a:r>
            <a:endParaRPr lang="en-US" altLang="ja-JP" sz="1600" b="1" dirty="0" smtClean="0">
              <a:solidFill>
                <a:schemeClr val="tx1"/>
              </a:solidFill>
              <a:latin typeface="+mn-ea"/>
            </a:endParaRPr>
          </a:p>
          <a:p>
            <a:r>
              <a:rPr lang="ja-JP" altLang="en-US" sz="1600" b="1" dirty="0">
                <a:solidFill>
                  <a:schemeClr val="tx1"/>
                </a:solidFill>
                <a:latin typeface="+mn-ea"/>
              </a:rPr>
              <a:t>　</a:t>
            </a:r>
            <a:r>
              <a:rPr lang="ja-JP" altLang="en-US" sz="1600" b="1" dirty="0" smtClean="0">
                <a:solidFill>
                  <a:schemeClr val="tx1"/>
                </a:solidFill>
                <a:latin typeface="+mn-ea"/>
              </a:rPr>
              <a:t>　 構成員</a:t>
            </a:r>
            <a:r>
              <a:rPr lang="ja-JP" altLang="en-US" sz="1600" b="1" dirty="0">
                <a:solidFill>
                  <a:schemeClr val="tx1"/>
                </a:solidFill>
                <a:latin typeface="+mn-ea"/>
              </a:rPr>
              <a:t>からなる医療安全に関する監査を目的とした監査委員会を整備して</a:t>
            </a:r>
            <a:r>
              <a:rPr lang="ja-JP" altLang="en-US" sz="1600" b="1" dirty="0" smtClean="0">
                <a:solidFill>
                  <a:schemeClr val="tx1"/>
                </a:solidFill>
                <a:latin typeface="+mn-ea"/>
              </a:rPr>
              <a:t>いる</a:t>
            </a:r>
            <a:r>
              <a:rPr lang="ja-JP" altLang="en-US" sz="1600" b="1" dirty="0">
                <a:solidFill>
                  <a:schemeClr val="tx1"/>
                </a:solidFill>
                <a:latin typeface="+mn-ea"/>
              </a:rPr>
              <a:t>こと</a:t>
            </a:r>
            <a:r>
              <a:rPr lang="ja-JP" altLang="en-US" sz="1600" b="1" dirty="0" smtClean="0">
                <a:solidFill>
                  <a:schemeClr val="tx1"/>
                </a:solidFill>
                <a:latin typeface="+mn-ea"/>
              </a:rPr>
              <a:t>。 </a:t>
            </a:r>
            <a:endParaRPr kumimoji="1" lang="ja-JP" altLang="en-US" sz="1600" b="1" dirty="0">
              <a:solidFill>
                <a:schemeClr val="tx1"/>
              </a:solidFill>
              <a:latin typeface="+mn-ea"/>
              <a:cs typeface="Arial" panose="020B0604020202020204" pitchFamily="34" charset="0"/>
            </a:endParaRPr>
          </a:p>
        </p:txBody>
      </p:sp>
      <p:sp>
        <p:nvSpPr>
          <p:cNvPr id="3" name="テキスト ボックス 2"/>
          <p:cNvSpPr txBox="1"/>
          <p:nvPr/>
        </p:nvSpPr>
        <p:spPr>
          <a:xfrm>
            <a:off x="111872" y="741625"/>
            <a:ext cx="9644703" cy="307777"/>
          </a:xfrm>
          <a:prstGeom prst="rect">
            <a:avLst/>
          </a:prstGeom>
          <a:noFill/>
        </p:spPr>
        <p:txBody>
          <a:bodyPr wrap="square" rtlCol="0">
            <a:spAutoFit/>
          </a:bodyPr>
          <a:lstStyle/>
          <a:p>
            <a:r>
              <a:rPr lang="ja-JP" altLang="en-US" sz="1400" b="1" dirty="0"/>
              <a:t>◆</a:t>
            </a:r>
            <a:r>
              <a:rPr lang="ja-JP" altLang="en-US" sz="1400" b="1" dirty="0" smtClean="0"/>
              <a:t>高度型については、地域がん診療連携拠点病院</a:t>
            </a:r>
            <a:r>
              <a:rPr lang="ja-JP" altLang="en-US" sz="1400" b="1" dirty="0"/>
              <a:t>の</a:t>
            </a:r>
            <a:r>
              <a:rPr lang="ja-JP" altLang="en-US" sz="1400" b="1" dirty="0" smtClean="0"/>
              <a:t>要件</a:t>
            </a:r>
            <a:r>
              <a:rPr lang="ja-JP" altLang="en-US" sz="1400" b="1" dirty="0"/>
              <a:t>を満たしていることに加え、以下</a:t>
            </a:r>
            <a:r>
              <a:rPr lang="ja-JP" altLang="en-US" sz="1400" b="1" dirty="0" smtClean="0"/>
              <a:t>の要件</a:t>
            </a:r>
            <a:r>
              <a:rPr lang="ja-JP" altLang="en-US" sz="1400" b="1" dirty="0"/>
              <a:t>を満たしていること</a:t>
            </a:r>
            <a:r>
              <a:rPr lang="ja-JP" altLang="en-US" sz="1400" b="1" dirty="0" smtClean="0"/>
              <a:t>。 </a:t>
            </a:r>
            <a:endParaRPr kumimoji="1" lang="ja-JP" altLang="en-US" sz="1400" b="1" dirty="0"/>
          </a:p>
        </p:txBody>
      </p:sp>
      <p:sp>
        <p:nvSpPr>
          <p:cNvPr id="6" name="スライド番号プレースホルダー 5"/>
          <p:cNvSpPr>
            <a:spLocks noGrp="1"/>
          </p:cNvSpPr>
          <p:nvPr>
            <p:ph type="sldNum" sz="quarter" idx="12"/>
          </p:nvPr>
        </p:nvSpPr>
        <p:spPr/>
        <p:txBody>
          <a:bodyPr/>
          <a:lstStyle/>
          <a:p>
            <a:r>
              <a:rPr kumimoji="1" lang="ja-JP" altLang="en-US" sz="1600" dirty="0" smtClean="0">
                <a:solidFill>
                  <a:schemeClr val="tx1"/>
                </a:solidFill>
              </a:rPr>
              <a:t>９</a:t>
            </a:r>
            <a:endParaRPr kumimoji="1" lang="ja-JP" altLang="en-US" sz="1600" dirty="0">
              <a:solidFill>
                <a:schemeClr val="tx1"/>
              </a:solidFill>
            </a:endParaRPr>
          </a:p>
        </p:txBody>
      </p:sp>
    </p:spTree>
    <p:extLst>
      <p:ext uri="{BB962C8B-B14F-4D97-AF65-F5344CB8AC3E}">
        <p14:creationId xmlns:p14="http://schemas.microsoft.com/office/powerpoint/2010/main" val="325620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395536" y="331713"/>
            <a:ext cx="8280920" cy="432991"/>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smtClean="0">
                <a:solidFill>
                  <a:srgbClr val="FFFFFF"/>
                </a:solidFill>
                <a:effectLst/>
                <a:latin typeface="+mn-ea"/>
                <a:cs typeface="Times New Roman"/>
              </a:rPr>
              <a:t>大阪府における</a:t>
            </a:r>
            <a:r>
              <a:rPr lang="ja-JP" altLang="en-US" sz="2000" b="1" dirty="0" smtClean="0">
                <a:solidFill>
                  <a:srgbClr val="FFFFFF"/>
                </a:solidFill>
                <a:latin typeface="+mn-ea"/>
                <a:cs typeface="Times New Roman"/>
              </a:rPr>
              <a:t>高度型</a:t>
            </a:r>
            <a:r>
              <a:rPr lang="ja-JP" sz="2000" b="1" dirty="0" smtClean="0">
                <a:solidFill>
                  <a:srgbClr val="FFFFFF"/>
                </a:solidFill>
                <a:effectLst/>
                <a:latin typeface="+mn-ea"/>
                <a:cs typeface="Times New Roman"/>
              </a:rPr>
              <a:t>の</a:t>
            </a:r>
            <a:r>
              <a:rPr lang="ja-JP" altLang="en-US" sz="2000" b="1" dirty="0" smtClean="0">
                <a:solidFill>
                  <a:srgbClr val="FFFFFF"/>
                </a:solidFill>
                <a:latin typeface="+mn-ea"/>
                <a:cs typeface="Times New Roman"/>
              </a:rPr>
              <a:t>推薦の考え方 </a:t>
            </a:r>
            <a:r>
              <a:rPr lang="ja-JP" altLang="en-US" sz="1600" b="1" dirty="0" smtClean="0">
                <a:solidFill>
                  <a:srgbClr val="FFFFFF"/>
                </a:solidFill>
                <a:latin typeface="+mn-ea"/>
                <a:cs typeface="Times New Roman"/>
              </a:rPr>
              <a:t>（第１回大阪府がん診療連携検討部会）</a:t>
            </a:r>
            <a:endParaRPr lang="ja-JP" sz="1400" b="1" dirty="0">
              <a:effectLst/>
              <a:latin typeface="+mn-ea"/>
              <a:cs typeface="ＭＳ Ｐゴシック"/>
            </a:endParaRPr>
          </a:p>
        </p:txBody>
      </p:sp>
      <p:sp>
        <p:nvSpPr>
          <p:cNvPr id="10" name="テキスト ボックス 9"/>
          <p:cNvSpPr txBox="1"/>
          <p:nvPr/>
        </p:nvSpPr>
        <p:spPr>
          <a:xfrm>
            <a:off x="611560" y="1233972"/>
            <a:ext cx="8136904" cy="4931332"/>
          </a:xfrm>
          <a:prstGeom prst="rect">
            <a:avLst/>
          </a:prstGeom>
          <a:noFill/>
          <a:ln>
            <a:noFill/>
          </a:ln>
        </p:spPr>
        <p:txBody>
          <a:bodyPr wrap="square" lIns="144000" tIns="144000" rtlCol="0">
            <a:spAutoFit/>
          </a:bodyPr>
          <a:lstStyle/>
          <a:p>
            <a:r>
              <a:rPr lang="ja-JP" altLang="en-US" sz="1400" dirty="0" smtClean="0"/>
              <a:t>○ 高度型</a:t>
            </a:r>
            <a:r>
              <a:rPr lang="ja-JP" altLang="en-US" sz="1400" dirty="0"/>
              <a:t>の推薦は、</a:t>
            </a:r>
            <a:r>
              <a:rPr lang="ja-JP" altLang="en-US" sz="1400" dirty="0" smtClean="0"/>
              <a:t>国から地域がん拠点</a:t>
            </a:r>
            <a:r>
              <a:rPr lang="ja-JP" altLang="en-US" sz="1400" dirty="0"/>
              <a:t>病院として指定を受けた実績を考慮</a:t>
            </a:r>
            <a:r>
              <a:rPr lang="ja-JP" altLang="en-US" sz="1400" dirty="0" smtClean="0"/>
              <a:t>し、</a:t>
            </a:r>
            <a:endParaRPr lang="en-US" altLang="ja-JP" sz="1400" dirty="0" smtClean="0"/>
          </a:p>
          <a:p>
            <a:r>
              <a:rPr lang="ja-JP" altLang="en-US" sz="1400" dirty="0" smtClean="0"/>
              <a:t>　　</a:t>
            </a:r>
            <a:r>
              <a:rPr lang="ja-JP" altLang="en-US" sz="1400" b="1" u="sng" dirty="0" smtClean="0"/>
              <a:t>既指定病院を対象とする。</a:t>
            </a:r>
            <a:endParaRPr lang="en-US" altLang="ja-JP" sz="1400" b="1" u="sng" dirty="0" smtClean="0"/>
          </a:p>
          <a:p>
            <a:endParaRPr lang="en-US" altLang="ja-JP" sz="1400" dirty="0"/>
          </a:p>
          <a:p>
            <a:r>
              <a:rPr lang="ja-JP" altLang="ja-JP" sz="1400" dirty="0" smtClean="0"/>
              <a:t>○</a:t>
            </a:r>
            <a:r>
              <a:rPr lang="en-US" altLang="ja-JP" sz="1400" dirty="0" smtClean="0"/>
              <a:t> </a:t>
            </a:r>
            <a:r>
              <a:rPr lang="ja-JP" altLang="ja-JP" sz="1400" b="1" u="sng" dirty="0" smtClean="0"/>
              <a:t>高度型要件</a:t>
            </a:r>
            <a:r>
              <a:rPr lang="ja-JP" altLang="en-US" sz="1400" b="1" u="sng" dirty="0" smtClean="0"/>
              <a:t>⑥ （診療実績が圏域において最も優れている）</a:t>
            </a:r>
            <a:r>
              <a:rPr lang="ja-JP" altLang="en-US" sz="1400" dirty="0" smtClean="0"/>
              <a:t>については、各圏域における</a:t>
            </a:r>
            <a:endParaRPr lang="en-US" altLang="ja-JP" sz="1400" dirty="0" smtClean="0"/>
          </a:p>
          <a:p>
            <a:r>
              <a:rPr lang="en-US" altLang="ja-JP" sz="1400" dirty="0"/>
              <a:t> </a:t>
            </a:r>
            <a:r>
              <a:rPr lang="en-US" altLang="ja-JP" sz="1400" dirty="0" smtClean="0"/>
              <a:t>    </a:t>
            </a:r>
            <a:r>
              <a:rPr lang="ja-JP" altLang="en-US" sz="1400" dirty="0" smtClean="0"/>
              <a:t>相対評価であることから、部会の審査において判断する必要があるため、次のとおりとする。</a:t>
            </a:r>
            <a:endParaRPr lang="en-US" altLang="ja-JP" sz="1400" dirty="0" smtClean="0">
              <a:latin typeface="+mn-ea"/>
            </a:endParaRPr>
          </a:p>
          <a:p>
            <a:r>
              <a:rPr lang="en-US" altLang="ja-JP" sz="1400" dirty="0">
                <a:latin typeface="+mn-ea"/>
              </a:rPr>
              <a:t> </a:t>
            </a:r>
            <a:r>
              <a:rPr lang="en-US" altLang="ja-JP" sz="1400" dirty="0" smtClean="0">
                <a:latin typeface="+mn-ea"/>
              </a:rPr>
              <a:t>    </a:t>
            </a:r>
            <a:r>
              <a:rPr lang="ja-JP" altLang="en-US" sz="1400" dirty="0" smtClean="0">
                <a:latin typeface="+mn-ea"/>
              </a:rPr>
              <a:t>（１）高度型要件（要件⑥を除く）を満たす病院については、</a:t>
            </a:r>
            <a:endParaRPr lang="en-US" altLang="ja-JP" sz="1400" dirty="0" smtClean="0">
              <a:latin typeface="+mn-ea"/>
            </a:endParaRPr>
          </a:p>
          <a:p>
            <a:r>
              <a:rPr lang="ja-JP" altLang="en-US" sz="1400" dirty="0">
                <a:latin typeface="+mn-ea"/>
              </a:rPr>
              <a:t>　</a:t>
            </a:r>
            <a:r>
              <a:rPr lang="ja-JP" altLang="en-US" sz="1400" dirty="0" smtClean="0">
                <a:latin typeface="+mn-ea"/>
              </a:rPr>
              <a:t>　　　　</a:t>
            </a:r>
            <a:r>
              <a:rPr lang="ja-JP" altLang="en-US" sz="1400" b="1" u="sng" dirty="0" smtClean="0">
                <a:latin typeface="+mn-ea"/>
              </a:rPr>
              <a:t>部会において高度型要件⑥について審査を行う。</a:t>
            </a:r>
            <a:endParaRPr lang="en-US" altLang="ja-JP" sz="1400" b="1" u="sng" dirty="0" smtClean="0">
              <a:latin typeface="+mn-ea"/>
            </a:endParaRPr>
          </a:p>
          <a:p>
            <a:r>
              <a:rPr lang="ja-JP" altLang="en-US" sz="1400" dirty="0">
                <a:latin typeface="+mn-ea"/>
              </a:rPr>
              <a:t>　</a:t>
            </a:r>
            <a:r>
              <a:rPr lang="ja-JP" altLang="en-US" sz="1400" dirty="0" smtClean="0">
                <a:latin typeface="+mn-ea"/>
              </a:rPr>
              <a:t>   （２）部会の審査において高度型要件⑥を満たした病院を推薦する。</a:t>
            </a:r>
            <a:endParaRPr lang="en-US" altLang="ja-JP" sz="1400" dirty="0">
              <a:latin typeface="+mn-ea"/>
            </a:endParaRPr>
          </a:p>
          <a:p>
            <a:endParaRPr lang="en-US" altLang="ja-JP" sz="1400" dirty="0" smtClean="0">
              <a:latin typeface="+mn-ea"/>
            </a:endParaRPr>
          </a:p>
          <a:p>
            <a:r>
              <a:rPr lang="ja-JP" altLang="en-US" sz="1400" dirty="0" smtClean="0">
                <a:latin typeface="+mn-ea"/>
              </a:rPr>
              <a:t>　　＜参考＞ 高度型要件⑥</a:t>
            </a:r>
            <a:endParaRPr lang="en-US" altLang="ja-JP" sz="1400" dirty="0" smtClean="0">
              <a:latin typeface="+mn-ea"/>
            </a:endParaRPr>
          </a:p>
          <a:p>
            <a:r>
              <a:rPr lang="ja-JP" altLang="en-US" sz="1400" dirty="0" smtClean="0">
                <a:solidFill>
                  <a:sysClr val="windowText" lastClr="000000"/>
                </a:solidFill>
                <a:latin typeface="+mn-ea"/>
              </a:rPr>
              <a:t>　  </a:t>
            </a:r>
            <a:r>
              <a:rPr lang="ja-JP" altLang="en-US" sz="1400" dirty="0">
                <a:solidFill>
                  <a:sysClr val="windowText" lastClr="000000"/>
                </a:solidFill>
                <a:latin typeface="+mn-ea"/>
              </a:rPr>
              <a:t>　</a:t>
            </a:r>
            <a:r>
              <a:rPr lang="ja-JP" altLang="en-US" sz="1400" dirty="0" smtClean="0">
                <a:solidFill>
                  <a:sysClr val="windowText" lastClr="000000"/>
                </a:solidFill>
                <a:latin typeface="+mn-ea"/>
              </a:rPr>
              <a:t>  　　同一</a:t>
            </a:r>
            <a:r>
              <a:rPr lang="ja-JP" altLang="en-US" sz="1400" dirty="0">
                <a:solidFill>
                  <a:sysClr val="windowText" lastClr="000000"/>
                </a:solidFill>
                <a:latin typeface="+mn-ea"/>
              </a:rPr>
              <a:t>医療圏に複数の地域拠点病院がある場合は</a:t>
            </a:r>
            <a:r>
              <a:rPr lang="ja-JP" altLang="en-US" sz="1400" dirty="0" smtClean="0">
                <a:solidFill>
                  <a:sysClr val="windowText" lastClr="000000"/>
                </a:solidFill>
                <a:latin typeface="+mn-ea"/>
              </a:rPr>
              <a:t>、下記診療</a:t>
            </a:r>
            <a:r>
              <a:rPr lang="ja-JP" altLang="en-US" sz="1400" dirty="0">
                <a:solidFill>
                  <a:sysClr val="windowText" lastClr="000000"/>
                </a:solidFill>
                <a:latin typeface="+mn-ea"/>
              </a:rPr>
              <a:t>実績</a:t>
            </a:r>
            <a:r>
              <a:rPr lang="ja-JP" altLang="en-US" sz="1400" dirty="0" smtClean="0">
                <a:solidFill>
                  <a:sysClr val="windowText" lastClr="000000"/>
                </a:solidFill>
                <a:latin typeface="+mn-ea"/>
              </a:rPr>
              <a:t>が</a:t>
            </a:r>
            <a:endParaRPr lang="en-US" altLang="ja-JP" sz="1400" dirty="0" smtClean="0">
              <a:solidFill>
                <a:sysClr val="windowText" lastClr="000000"/>
              </a:solidFill>
              <a:latin typeface="+mn-ea"/>
            </a:endParaRPr>
          </a:p>
          <a:p>
            <a:r>
              <a:rPr lang="ja-JP" altLang="en-US" sz="1400" dirty="0" smtClean="0">
                <a:solidFill>
                  <a:sysClr val="windowText" lastClr="000000"/>
                </a:solidFill>
                <a:latin typeface="+mn-ea"/>
              </a:rPr>
              <a:t>　   　　 　当該</a:t>
            </a:r>
            <a:r>
              <a:rPr lang="ja-JP" altLang="en-US" sz="1400" dirty="0">
                <a:solidFill>
                  <a:sysClr val="windowText" lastClr="000000"/>
                </a:solidFill>
                <a:latin typeface="+mn-ea"/>
              </a:rPr>
              <a:t>医療圏</a:t>
            </a:r>
            <a:r>
              <a:rPr lang="ja-JP" altLang="en-US" sz="1400" dirty="0" smtClean="0">
                <a:solidFill>
                  <a:sysClr val="windowText" lastClr="000000"/>
                </a:solidFill>
                <a:latin typeface="+mn-ea"/>
              </a:rPr>
              <a:t>において</a:t>
            </a:r>
            <a:r>
              <a:rPr lang="ja-JP" altLang="en-US" sz="1400" dirty="0">
                <a:solidFill>
                  <a:sysClr val="windowText" lastClr="000000"/>
                </a:solidFill>
                <a:latin typeface="+mn-ea"/>
              </a:rPr>
              <a:t>最も優れて</a:t>
            </a:r>
            <a:r>
              <a:rPr lang="ja-JP" altLang="en-US" sz="1400" dirty="0" smtClean="0">
                <a:solidFill>
                  <a:sysClr val="windowText" lastClr="000000"/>
                </a:solidFill>
                <a:latin typeface="+mn-ea"/>
              </a:rPr>
              <a:t>いること。</a:t>
            </a:r>
            <a:endParaRPr lang="en-US" altLang="ja-JP" sz="1400" dirty="0" smtClean="0">
              <a:latin typeface="+mn-ea"/>
            </a:endParaRPr>
          </a:p>
          <a:p>
            <a:r>
              <a:rPr lang="ja-JP" altLang="en-US" sz="1400" dirty="0">
                <a:latin typeface="+mn-ea"/>
              </a:rPr>
              <a:t>　</a:t>
            </a:r>
            <a:r>
              <a:rPr lang="ja-JP" altLang="en-US" sz="1400" dirty="0" smtClean="0">
                <a:latin typeface="+mn-ea"/>
              </a:rPr>
              <a:t>        　　　 ア</a:t>
            </a:r>
            <a:r>
              <a:rPr lang="ja-JP" altLang="en-US" sz="1400" dirty="0">
                <a:latin typeface="+mn-ea"/>
              </a:rPr>
              <a:t>　 院内がん登録数</a:t>
            </a:r>
            <a:endParaRPr lang="en-US" altLang="ja-JP" sz="1400" dirty="0">
              <a:latin typeface="+mn-ea"/>
            </a:endParaRPr>
          </a:p>
          <a:p>
            <a:r>
              <a:rPr lang="ja-JP" altLang="en-US" sz="1400" dirty="0">
                <a:latin typeface="+mn-ea"/>
              </a:rPr>
              <a:t>　　</a:t>
            </a:r>
            <a:r>
              <a:rPr lang="ja-JP" altLang="en-US" sz="1400" dirty="0" smtClean="0">
                <a:latin typeface="+mn-ea"/>
              </a:rPr>
              <a:t>　      　   イ</a:t>
            </a:r>
            <a:r>
              <a:rPr lang="ja-JP" altLang="en-US" sz="1400" dirty="0">
                <a:latin typeface="+mn-ea"/>
              </a:rPr>
              <a:t>　 悪性腫瘍の手術件数</a:t>
            </a:r>
          </a:p>
          <a:p>
            <a:r>
              <a:rPr lang="ja-JP" altLang="en-US" sz="1400" dirty="0">
                <a:latin typeface="+mn-ea"/>
              </a:rPr>
              <a:t>　　</a:t>
            </a:r>
            <a:r>
              <a:rPr lang="ja-JP" altLang="en-US" sz="1400" dirty="0" smtClean="0">
                <a:latin typeface="+mn-ea"/>
              </a:rPr>
              <a:t>　   　　    ウ</a:t>
            </a:r>
            <a:r>
              <a:rPr lang="ja-JP" altLang="en-US" sz="1400" dirty="0">
                <a:latin typeface="+mn-ea"/>
              </a:rPr>
              <a:t>　 がんに係る薬物療法のべ患者数</a:t>
            </a:r>
          </a:p>
          <a:p>
            <a:r>
              <a:rPr lang="ja-JP" altLang="en-US" sz="1400" dirty="0">
                <a:latin typeface="+mn-ea"/>
              </a:rPr>
              <a:t>　　</a:t>
            </a:r>
            <a:r>
              <a:rPr lang="ja-JP" altLang="en-US" sz="1400" dirty="0" smtClean="0">
                <a:latin typeface="+mn-ea"/>
              </a:rPr>
              <a:t>　  　 　    エ</a:t>
            </a:r>
            <a:r>
              <a:rPr lang="ja-JP" altLang="en-US" sz="1400" dirty="0">
                <a:latin typeface="+mn-ea"/>
              </a:rPr>
              <a:t>　 放射線治療のべ</a:t>
            </a:r>
            <a:r>
              <a:rPr lang="ja-JP" altLang="en-US" sz="1400" dirty="0" smtClean="0">
                <a:latin typeface="+mn-ea"/>
              </a:rPr>
              <a:t>患者数</a:t>
            </a:r>
            <a:endParaRPr lang="en-US" altLang="ja-JP" sz="1400" dirty="0">
              <a:latin typeface="+mn-ea"/>
            </a:endParaRPr>
          </a:p>
          <a:p>
            <a:r>
              <a:rPr lang="ja-JP" altLang="en-US" sz="1400" dirty="0">
                <a:latin typeface="+mn-ea"/>
              </a:rPr>
              <a:t>　　</a:t>
            </a:r>
            <a:r>
              <a:rPr lang="ja-JP" altLang="en-US" sz="1400" dirty="0" smtClean="0">
                <a:latin typeface="+mn-ea"/>
              </a:rPr>
              <a:t>　　    　   オ</a:t>
            </a:r>
            <a:r>
              <a:rPr lang="ja-JP" altLang="en-US" sz="1400" dirty="0">
                <a:latin typeface="+mn-ea"/>
              </a:rPr>
              <a:t>　 緩和ケアチームの新規介入患者数</a:t>
            </a:r>
          </a:p>
          <a:p>
            <a:endParaRPr lang="en-US" altLang="ja-JP" sz="1400" dirty="0" smtClean="0">
              <a:latin typeface="+mn-ea"/>
            </a:endParaRPr>
          </a:p>
          <a:p>
            <a:endParaRPr lang="en-US" altLang="ja-JP" sz="1400" dirty="0">
              <a:latin typeface="+mn-ea"/>
            </a:endParaRPr>
          </a:p>
          <a:p>
            <a:r>
              <a:rPr lang="en-US" altLang="ja-JP" sz="1400" dirty="0" smtClean="0">
                <a:latin typeface="+mn-ea"/>
              </a:rPr>
              <a:t>※ </a:t>
            </a:r>
            <a:r>
              <a:rPr lang="ja-JP" altLang="en-US" sz="1400" dirty="0" smtClean="0">
                <a:latin typeface="+mn-ea"/>
              </a:rPr>
              <a:t>国</a:t>
            </a:r>
            <a:r>
              <a:rPr lang="ja-JP" altLang="en-US" sz="1400" dirty="0">
                <a:latin typeface="+mn-ea"/>
              </a:rPr>
              <a:t>の示す要件では、各圏域内での相対評価となるため、圏域間</a:t>
            </a:r>
            <a:r>
              <a:rPr lang="ja-JP" altLang="en-US" sz="1400" dirty="0" smtClean="0">
                <a:latin typeface="+mn-ea"/>
              </a:rPr>
              <a:t>で比較した場合には、</a:t>
            </a:r>
            <a:endParaRPr lang="en-US" altLang="ja-JP" sz="1400" dirty="0" smtClean="0">
              <a:latin typeface="+mn-ea"/>
            </a:endParaRPr>
          </a:p>
          <a:p>
            <a:r>
              <a:rPr lang="ja-JP" altLang="en-US" sz="1400" dirty="0">
                <a:latin typeface="+mn-ea"/>
              </a:rPr>
              <a:t>　</a:t>
            </a:r>
            <a:r>
              <a:rPr lang="ja-JP" altLang="en-US" sz="1400" dirty="0" smtClean="0">
                <a:latin typeface="+mn-ea"/>
              </a:rPr>
              <a:t>　診療</a:t>
            </a:r>
            <a:r>
              <a:rPr lang="ja-JP" altLang="en-US" sz="1400" dirty="0">
                <a:latin typeface="+mn-ea"/>
              </a:rPr>
              <a:t>実績</a:t>
            </a:r>
            <a:r>
              <a:rPr lang="ja-JP" altLang="en-US" sz="1400" dirty="0" smtClean="0">
                <a:latin typeface="+mn-ea"/>
              </a:rPr>
              <a:t>が低い</a:t>
            </a:r>
            <a:r>
              <a:rPr lang="ja-JP" altLang="en-US" sz="1400" dirty="0">
                <a:latin typeface="+mn-ea"/>
              </a:rPr>
              <a:t>病院</a:t>
            </a:r>
            <a:r>
              <a:rPr lang="ja-JP" altLang="en-US" sz="1400" dirty="0" smtClean="0">
                <a:latin typeface="+mn-ea"/>
              </a:rPr>
              <a:t>が高度型</a:t>
            </a:r>
            <a:r>
              <a:rPr lang="ja-JP" altLang="en-US" sz="1400" dirty="0">
                <a:latin typeface="+mn-ea"/>
              </a:rPr>
              <a:t>として推薦されることがある。</a:t>
            </a:r>
            <a:endParaRPr lang="en-US" altLang="ja-JP" sz="1400" dirty="0">
              <a:latin typeface="+mn-ea"/>
            </a:endParaRPr>
          </a:p>
          <a:p>
            <a:r>
              <a:rPr lang="ja-JP" altLang="en-US" sz="1400" dirty="0">
                <a:latin typeface="+mn-ea"/>
              </a:rPr>
              <a:t> </a:t>
            </a:r>
            <a:endParaRPr lang="en-US" altLang="ja-JP" sz="1400" dirty="0">
              <a:latin typeface="+mn-ea"/>
            </a:endParaRPr>
          </a:p>
        </p:txBody>
      </p:sp>
      <p:sp>
        <p:nvSpPr>
          <p:cNvPr id="4" name="大かっこ 3"/>
          <p:cNvSpPr/>
          <p:nvPr/>
        </p:nvSpPr>
        <p:spPr>
          <a:xfrm>
            <a:off x="1115616" y="3573016"/>
            <a:ext cx="6552728" cy="1440160"/>
          </a:xfrm>
          <a:prstGeom prst="bracketPair">
            <a:avLst>
              <a:gd name="adj" fmla="val 10010"/>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p:txBody>
          <a:bodyPr/>
          <a:lstStyle/>
          <a:p>
            <a:r>
              <a:rPr kumimoji="1" lang="en-US" altLang="ja-JP" sz="1600" dirty="0" smtClean="0">
                <a:solidFill>
                  <a:schemeClr val="tx1"/>
                </a:solidFill>
              </a:rPr>
              <a:t>10</a:t>
            </a:r>
            <a:endParaRPr kumimoji="1" lang="ja-JP" altLang="en-US" sz="1600" dirty="0">
              <a:solidFill>
                <a:schemeClr val="tx1"/>
              </a:solidFill>
            </a:endParaRPr>
          </a:p>
        </p:txBody>
      </p:sp>
    </p:spTree>
    <p:extLst>
      <p:ext uri="{BB962C8B-B14F-4D97-AF65-F5344CB8AC3E}">
        <p14:creationId xmlns:p14="http://schemas.microsoft.com/office/powerpoint/2010/main" val="27123369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地域がん診療連携拠点病院（高度型</a:t>
            </a:r>
            <a:r>
              <a:rPr lang="ja-JP" altLang="en-US" sz="2000" b="1" dirty="0" smtClean="0">
                <a:solidFill>
                  <a:schemeClr val="bg1"/>
                </a:solidFill>
                <a:latin typeface="+mn-ea"/>
                <a:ea typeface="+mn-ea"/>
                <a:cs typeface="Meiryo UI" panose="020B0604030504040204" pitchFamily="50" charset="-128"/>
              </a:rPr>
              <a:t>）の推薦手順</a:t>
            </a:r>
            <a:endParaRPr lang="ja-JP" altLang="en-US" sz="2000" b="1" dirty="0">
              <a:solidFill>
                <a:schemeClr val="bg1"/>
              </a:solidFill>
              <a:latin typeface="+mn-ea"/>
              <a:ea typeface="+mn-ea"/>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r>
              <a:rPr kumimoji="1" lang="en-US" altLang="ja-JP" sz="1600" dirty="0" smtClean="0">
                <a:solidFill>
                  <a:schemeClr val="tx1"/>
                </a:solidFill>
              </a:rPr>
              <a:t>11</a:t>
            </a:r>
            <a:endParaRPr kumimoji="1" lang="ja-JP" altLang="en-US" dirty="0">
              <a:solidFill>
                <a:schemeClr val="tx1"/>
              </a:solidFill>
            </a:endParaRPr>
          </a:p>
        </p:txBody>
      </p:sp>
      <p:sp>
        <p:nvSpPr>
          <p:cNvPr id="3" name="角丸四角形 2"/>
          <p:cNvSpPr/>
          <p:nvPr/>
        </p:nvSpPr>
        <p:spPr>
          <a:xfrm>
            <a:off x="433425" y="764703"/>
            <a:ext cx="590465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高度型の推薦の希望</a:t>
            </a:r>
            <a:endParaRPr kumimoji="1" lang="ja-JP" altLang="en-US" sz="2000" b="1" dirty="0"/>
          </a:p>
        </p:txBody>
      </p:sp>
      <p:sp>
        <p:nvSpPr>
          <p:cNvPr id="9" name="角丸四角形 8"/>
          <p:cNvSpPr/>
          <p:nvPr/>
        </p:nvSpPr>
        <p:spPr>
          <a:xfrm>
            <a:off x="473424" y="1678451"/>
            <a:ext cx="5826768" cy="175054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高度型の要件充足状況の確認 ①～⑤</a:t>
            </a:r>
            <a:endParaRPr kumimoji="1" lang="en-US" altLang="ja-JP" b="1" dirty="0" smtClean="0">
              <a:solidFill>
                <a:schemeClr val="tx1"/>
              </a:solidFill>
              <a:latin typeface="ＭＳ Ｐゴシック 本文"/>
            </a:endParaRPr>
          </a:p>
          <a:p>
            <a:endParaRPr lang="en-US" altLang="ja-JP" sz="700" b="1" dirty="0" smtClean="0">
              <a:solidFill>
                <a:schemeClr val="tx1"/>
              </a:solidFill>
            </a:endParaRPr>
          </a:p>
          <a:p>
            <a:r>
              <a:rPr lang="ja-JP" altLang="en-US" sz="1400" b="1" dirty="0" smtClean="0">
                <a:solidFill>
                  <a:schemeClr val="tx1"/>
                </a:solidFill>
              </a:rPr>
              <a:t>要件①「望ましい要件」を複数充足</a:t>
            </a:r>
            <a:endParaRPr lang="en-US" altLang="ja-JP" sz="1400" b="1" dirty="0" smtClean="0">
              <a:solidFill>
                <a:schemeClr val="tx1"/>
              </a:solidFill>
            </a:endParaRPr>
          </a:p>
          <a:p>
            <a:r>
              <a:rPr kumimoji="1" lang="ja-JP" altLang="en-US" sz="1400" b="1" dirty="0" smtClean="0">
                <a:solidFill>
                  <a:schemeClr val="tx1"/>
                </a:solidFill>
              </a:rPr>
              <a:t>要件②相談支援センターに看護師や社会福祉士等の医療従事者を配置</a:t>
            </a:r>
            <a:endParaRPr kumimoji="1" lang="en-US" altLang="ja-JP" sz="1400" b="1" dirty="0" smtClean="0">
              <a:solidFill>
                <a:schemeClr val="tx1"/>
              </a:solidFill>
            </a:endParaRPr>
          </a:p>
          <a:p>
            <a:r>
              <a:rPr lang="ja-JP" altLang="en-US" sz="1400" b="1" dirty="0" smtClean="0">
                <a:solidFill>
                  <a:schemeClr val="tx1"/>
                </a:solidFill>
              </a:rPr>
              <a:t>要件③医療に係る安全管理体制（第三者評価又は監査委員会）</a:t>
            </a:r>
            <a:endParaRPr lang="en-US" altLang="ja-JP" sz="1400" b="1" dirty="0" smtClean="0">
              <a:solidFill>
                <a:schemeClr val="tx1"/>
              </a:solidFill>
            </a:endParaRPr>
          </a:p>
          <a:p>
            <a:r>
              <a:rPr kumimoji="1" lang="ja-JP" altLang="en-US" sz="1400" b="1" dirty="0" smtClean="0">
                <a:solidFill>
                  <a:schemeClr val="tx1"/>
                </a:solidFill>
              </a:rPr>
              <a:t>要件④高度な放射線治療の提供が可能</a:t>
            </a:r>
            <a:endParaRPr kumimoji="1" lang="en-US" altLang="ja-JP" sz="1400" b="1" dirty="0" smtClean="0">
              <a:solidFill>
                <a:schemeClr val="tx1"/>
              </a:solidFill>
            </a:endParaRPr>
          </a:p>
          <a:p>
            <a:r>
              <a:rPr lang="ja-JP" altLang="en-US" sz="1400" b="1" dirty="0">
                <a:solidFill>
                  <a:schemeClr val="tx1"/>
                </a:solidFill>
              </a:rPr>
              <a:t>要件⑤　緩和ケアセンターに準じた緩和ケアの提供体制の</a:t>
            </a:r>
            <a:r>
              <a:rPr lang="ja-JP" altLang="en-US" sz="1400" b="1" dirty="0" smtClean="0">
                <a:solidFill>
                  <a:schemeClr val="tx1"/>
                </a:solidFill>
              </a:rPr>
              <a:t>整備</a:t>
            </a:r>
            <a:endParaRPr kumimoji="1" lang="ja-JP" altLang="en-US" sz="1400" b="1" dirty="0">
              <a:solidFill>
                <a:schemeClr val="tx1"/>
              </a:solidFill>
            </a:endParaRPr>
          </a:p>
        </p:txBody>
      </p:sp>
      <p:sp>
        <p:nvSpPr>
          <p:cNvPr id="10" name="角丸四角形 9"/>
          <p:cNvSpPr/>
          <p:nvPr/>
        </p:nvSpPr>
        <p:spPr>
          <a:xfrm>
            <a:off x="487071" y="4631384"/>
            <a:ext cx="5801582" cy="7647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高度型の要件</a:t>
            </a:r>
            <a:r>
              <a:rPr lang="ja-JP" altLang="en-US" b="1" dirty="0" smtClean="0">
                <a:solidFill>
                  <a:schemeClr val="tx1"/>
                </a:solidFill>
              </a:rPr>
              <a:t>充足</a:t>
            </a:r>
            <a:r>
              <a:rPr lang="ja-JP" altLang="en-US" b="1" dirty="0">
                <a:solidFill>
                  <a:schemeClr val="tx1"/>
                </a:solidFill>
              </a:rPr>
              <a:t>状況の</a:t>
            </a:r>
            <a:r>
              <a:rPr lang="ja-JP" altLang="en-US" b="1" dirty="0" smtClean="0">
                <a:solidFill>
                  <a:schemeClr val="tx1"/>
                </a:solidFill>
              </a:rPr>
              <a:t>確認⑥</a:t>
            </a:r>
            <a:endParaRPr lang="en-US" altLang="ja-JP" b="1" dirty="0" smtClean="0">
              <a:solidFill>
                <a:schemeClr val="tx1"/>
              </a:solidFill>
              <a:latin typeface="ＭＳ Ｐゴシック 本文"/>
            </a:endParaRPr>
          </a:p>
          <a:p>
            <a:endParaRPr lang="en-US" altLang="ja-JP" sz="700" b="1" dirty="0" smtClean="0">
              <a:solidFill>
                <a:schemeClr val="tx1"/>
              </a:solidFill>
            </a:endParaRPr>
          </a:p>
          <a:p>
            <a:r>
              <a:rPr lang="ja-JP" altLang="en-US" sz="1400" b="1" dirty="0" smtClean="0">
                <a:solidFill>
                  <a:schemeClr val="tx1"/>
                </a:solidFill>
              </a:rPr>
              <a:t>要件</a:t>
            </a:r>
            <a:r>
              <a:rPr lang="ja-JP" altLang="en-US" sz="1400" b="1" dirty="0">
                <a:solidFill>
                  <a:schemeClr val="tx1"/>
                </a:solidFill>
              </a:rPr>
              <a:t>⑥　診療実績が最も優れている拠点</a:t>
            </a:r>
            <a:r>
              <a:rPr lang="ja-JP" altLang="en-US" sz="1400" b="1" dirty="0" smtClean="0">
                <a:solidFill>
                  <a:schemeClr val="tx1"/>
                </a:solidFill>
              </a:rPr>
              <a:t>病院</a:t>
            </a:r>
            <a:endParaRPr lang="ja-JP" altLang="en-US" sz="1400" b="1" dirty="0">
              <a:solidFill>
                <a:schemeClr val="tx1"/>
              </a:solidFill>
            </a:endParaRPr>
          </a:p>
        </p:txBody>
      </p:sp>
      <p:sp>
        <p:nvSpPr>
          <p:cNvPr id="11" name="角丸四角形 10"/>
          <p:cNvSpPr/>
          <p:nvPr/>
        </p:nvSpPr>
        <p:spPr>
          <a:xfrm>
            <a:off x="484961" y="5741263"/>
            <a:ext cx="5801583" cy="5271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高度型の推薦病院の決定</a:t>
            </a:r>
            <a:endParaRPr kumimoji="1" lang="ja-JP" altLang="en-US" sz="2000" b="1" dirty="0"/>
          </a:p>
        </p:txBody>
      </p:sp>
      <p:cxnSp>
        <p:nvCxnSpPr>
          <p:cNvPr id="7" name="カギ線コネクタ 6"/>
          <p:cNvCxnSpPr>
            <a:stCxn id="3" idx="2"/>
            <a:endCxn id="9" idx="0"/>
          </p:cNvCxnSpPr>
          <p:nvPr/>
        </p:nvCxnSpPr>
        <p:spPr>
          <a:xfrm rot="16200000" flipH="1">
            <a:off x="3181434" y="1473077"/>
            <a:ext cx="409692" cy="1055"/>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10" idx="2"/>
            <a:endCxn id="11" idx="0"/>
          </p:cNvCxnSpPr>
          <p:nvPr/>
        </p:nvCxnSpPr>
        <p:spPr>
          <a:xfrm flipH="1">
            <a:off x="3385753" y="5396084"/>
            <a:ext cx="2109" cy="34517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9" name="角丸四角形 48"/>
          <p:cNvSpPr/>
          <p:nvPr/>
        </p:nvSpPr>
        <p:spPr>
          <a:xfrm>
            <a:off x="473423" y="3839538"/>
            <a:ext cx="5826767" cy="424186"/>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bg1"/>
                </a:solidFill>
              </a:rPr>
              <a:t>要件①～⑤を全て満たしている病院がある圏域</a:t>
            </a:r>
            <a:endParaRPr lang="en-US" altLang="ja-JP" sz="700" b="1" dirty="0" smtClean="0">
              <a:solidFill>
                <a:schemeClr val="bg1"/>
              </a:solidFill>
            </a:endParaRPr>
          </a:p>
        </p:txBody>
      </p:sp>
      <p:cxnSp>
        <p:nvCxnSpPr>
          <p:cNvPr id="51" name="直線矢印コネクタ 50"/>
          <p:cNvCxnSpPr>
            <a:stCxn id="9" idx="2"/>
            <a:endCxn id="49" idx="0"/>
          </p:cNvCxnSpPr>
          <p:nvPr/>
        </p:nvCxnSpPr>
        <p:spPr>
          <a:xfrm flipH="1">
            <a:off x="3386807" y="3429000"/>
            <a:ext cx="1" cy="4105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stCxn id="49" idx="2"/>
            <a:endCxn id="10" idx="0"/>
          </p:cNvCxnSpPr>
          <p:nvPr/>
        </p:nvCxnSpPr>
        <p:spPr>
          <a:xfrm>
            <a:off x="3386807" y="4263724"/>
            <a:ext cx="1055" cy="3676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10" name="右中かっこ 109"/>
          <p:cNvSpPr/>
          <p:nvPr/>
        </p:nvSpPr>
        <p:spPr>
          <a:xfrm>
            <a:off x="6535160" y="1678450"/>
            <a:ext cx="394159" cy="1750549"/>
          </a:xfrm>
          <a:prstGeom prst="rightBrac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1" name="右中かっこ 110"/>
          <p:cNvSpPr/>
          <p:nvPr/>
        </p:nvSpPr>
        <p:spPr>
          <a:xfrm>
            <a:off x="6535159" y="4628687"/>
            <a:ext cx="394159" cy="767397"/>
          </a:xfrm>
          <a:prstGeom prst="rightBrac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2" name="テキスト ボックス 111"/>
          <p:cNvSpPr txBox="1"/>
          <p:nvPr/>
        </p:nvSpPr>
        <p:spPr>
          <a:xfrm>
            <a:off x="6929318" y="2137666"/>
            <a:ext cx="1891153" cy="684015"/>
          </a:xfrm>
          <a:prstGeom prst="rect">
            <a:avLst/>
          </a:prstGeom>
          <a:noFill/>
          <a:ln>
            <a:noFill/>
          </a:ln>
        </p:spPr>
        <p:txBody>
          <a:bodyPr wrap="square" lIns="144000" tIns="144000" rtlCol="0">
            <a:spAutoFit/>
          </a:bodyPr>
          <a:lstStyle/>
          <a:p>
            <a:r>
              <a:rPr lang="ja-JP" altLang="en-US" sz="1600" b="1" dirty="0" smtClean="0">
                <a:latin typeface="+mn-ea"/>
              </a:rPr>
              <a:t>指定推薦書等</a:t>
            </a:r>
            <a:endParaRPr lang="en-US" altLang="ja-JP" sz="1600" b="1" dirty="0" smtClean="0">
              <a:latin typeface="+mn-ea"/>
            </a:endParaRPr>
          </a:p>
          <a:p>
            <a:r>
              <a:rPr lang="ja-JP" altLang="en-US" sz="1600" b="1" dirty="0" smtClean="0">
                <a:latin typeface="+mn-ea"/>
              </a:rPr>
              <a:t>により要件審査</a:t>
            </a:r>
            <a:endParaRPr lang="en-US" altLang="ja-JP" sz="1600" b="1" dirty="0">
              <a:latin typeface="+mn-ea"/>
            </a:endParaRPr>
          </a:p>
        </p:txBody>
      </p:sp>
      <p:sp>
        <p:nvSpPr>
          <p:cNvPr id="113" name="テキスト ボックス 112"/>
          <p:cNvSpPr txBox="1"/>
          <p:nvPr/>
        </p:nvSpPr>
        <p:spPr>
          <a:xfrm>
            <a:off x="6919171" y="4631384"/>
            <a:ext cx="1800200" cy="684015"/>
          </a:xfrm>
          <a:prstGeom prst="rect">
            <a:avLst/>
          </a:prstGeom>
          <a:noFill/>
          <a:ln>
            <a:noFill/>
          </a:ln>
        </p:spPr>
        <p:txBody>
          <a:bodyPr wrap="square" lIns="144000" tIns="144000" rtlCol="0">
            <a:spAutoFit/>
          </a:bodyPr>
          <a:lstStyle/>
          <a:p>
            <a:r>
              <a:rPr lang="ja-JP" altLang="en-US" sz="1600" b="1" dirty="0" smtClean="0">
                <a:latin typeface="+mn-ea"/>
              </a:rPr>
              <a:t>部会としての</a:t>
            </a:r>
            <a:endParaRPr lang="en-US" altLang="ja-JP" sz="1600" b="1" dirty="0" smtClean="0">
              <a:latin typeface="+mn-ea"/>
            </a:endParaRPr>
          </a:p>
          <a:p>
            <a:r>
              <a:rPr lang="ja-JP" altLang="en-US" sz="1600" b="1" dirty="0">
                <a:latin typeface="+mn-ea"/>
              </a:rPr>
              <a:t>判断</a:t>
            </a:r>
            <a:r>
              <a:rPr lang="ja-JP" altLang="en-US" sz="1600" b="1" dirty="0" smtClean="0">
                <a:latin typeface="+mn-ea"/>
              </a:rPr>
              <a:t>が</a:t>
            </a:r>
            <a:r>
              <a:rPr lang="ja-JP" altLang="en-US" sz="1600" b="1" dirty="0">
                <a:latin typeface="+mn-ea"/>
              </a:rPr>
              <a:t>必要</a:t>
            </a:r>
            <a:endParaRPr lang="en-US" altLang="ja-JP" sz="1600" b="1" dirty="0">
              <a:latin typeface="+mn-ea"/>
            </a:endParaRPr>
          </a:p>
        </p:txBody>
      </p:sp>
    </p:spTree>
    <p:extLst>
      <p:ext uri="{BB962C8B-B14F-4D97-AF65-F5344CB8AC3E}">
        <p14:creationId xmlns:p14="http://schemas.microsoft.com/office/powerpoint/2010/main" val="543663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solidFill>
                  <a:schemeClr val="bg1"/>
                </a:solidFill>
                <a:latin typeface="+mn-ea"/>
                <a:ea typeface="+mn-ea"/>
                <a:cs typeface="Meiryo UI" panose="020B0604030504040204" pitchFamily="50" charset="-128"/>
              </a:rPr>
              <a:t>高度型の推薦の希望</a:t>
            </a:r>
            <a:endParaRPr lang="ja-JP" altLang="en-US" sz="2000" b="1" dirty="0">
              <a:solidFill>
                <a:schemeClr val="bg1"/>
              </a:solidFill>
              <a:latin typeface="+mn-ea"/>
              <a:ea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082468303"/>
              </p:ext>
            </p:extLst>
          </p:nvPr>
        </p:nvGraphicFramePr>
        <p:xfrm>
          <a:off x="251520" y="692696"/>
          <a:ext cx="5301814" cy="5145168"/>
        </p:xfrm>
        <a:graphic>
          <a:graphicData uri="http://schemas.openxmlformats.org/drawingml/2006/table">
            <a:tbl>
              <a:tblPr firstRow="1" bandRow="1">
                <a:tableStyleId>{5C22544A-7EE6-4342-B048-85BDC9FD1C3A}</a:tableStyleId>
              </a:tblPr>
              <a:tblGrid>
                <a:gridCol w="1125350"/>
                <a:gridCol w="3212632"/>
                <a:gridCol w="963832"/>
              </a:tblGrid>
              <a:tr h="430928">
                <a:tc>
                  <a:txBody>
                    <a:bodyPr/>
                    <a:lstStyle/>
                    <a:p>
                      <a:pPr algn="ctr"/>
                      <a:r>
                        <a:rPr kumimoji="1" lang="ja-JP" altLang="en-US" sz="1400" dirty="0" smtClean="0"/>
                        <a:t>圏域</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病院名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推薦</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0960">
                <a:tc rowSpan="2">
                  <a:txBody>
                    <a:bodyPr/>
                    <a:lstStyle/>
                    <a:p>
                      <a:pPr algn="ctr">
                        <a:lnSpc>
                          <a:spcPts val="1600"/>
                        </a:lnSpc>
                      </a:pPr>
                      <a:r>
                        <a:rPr kumimoji="1" lang="ja-JP" altLang="en-US" sz="1200" dirty="0" smtClean="0"/>
                        <a:t>豊　能</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大阪大学医学部附属病院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1" dirty="0" smtClean="0"/>
                        <a:t>希望</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r>
              <a:tr h="0">
                <a:tc vMerge="1">
                  <a:txBody>
                    <a:bodyPr/>
                    <a:lstStyle/>
                    <a:p>
                      <a:pPr algn="ctr"/>
                      <a:endParaRPr kumimoji="1" lang="ja-JP" altLang="en-US" sz="1400" dirty="0"/>
                    </a:p>
                  </a:txBody>
                  <a:tcPr anchor="ctr"/>
                </a:tc>
                <a:tc>
                  <a:txBody>
                    <a:bodyPr/>
                    <a:lstStyle/>
                    <a:p>
                      <a:pPr>
                        <a:lnSpc>
                          <a:spcPts val="1600"/>
                        </a:lnSpc>
                      </a:pPr>
                      <a:r>
                        <a:rPr kumimoji="1" lang="ja-JP" altLang="en-US" sz="1200" dirty="0" smtClean="0"/>
                        <a:t>市立豊中病院</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ja-JP" altLang="en-US" sz="1200" dirty="0" smtClean="0"/>
                        <a:t>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lnSpc>
                          <a:spcPts val="1600"/>
                        </a:lnSpc>
                      </a:pPr>
                      <a:r>
                        <a:rPr kumimoji="1" lang="ja-JP" altLang="en-US" sz="1200" dirty="0" smtClean="0"/>
                        <a:t>三　島</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大阪医科大学附属病院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希望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0">
                <a:tc>
                  <a:txBody>
                    <a:bodyPr/>
                    <a:lstStyle/>
                    <a:p>
                      <a:pPr algn="ctr">
                        <a:lnSpc>
                          <a:spcPts val="1600"/>
                        </a:lnSpc>
                      </a:pPr>
                      <a:r>
                        <a:rPr kumimoji="1" lang="ja-JP" altLang="en-US" sz="1200" dirty="0" smtClean="0"/>
                        <a:t>北河内</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200" dirty="0" smtClean="0"/>
                        <a:t>関西医科大学附属病院</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ja-JP" altLang="en-US" sz="1200" dirty="0" smtClean="0"/>
                        <a:t>なし</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3800">
                <a:tc rowSpan="2">
                  <a:txBody>
                    <a:bodyPr/>
                    <a:lstStyle/>
                    <a:p>
                      <a:pPr algn="ctr">
                        <a:lnSpc>
                          <a:spcPts val="1600"/>
                        </a:lnSpc>
                      </a:pPr>
                      <a:r>
                        <a:rPr kumimoji="1" lang="ja-JP" altLang="en-US" sz="1200" dirty="0" smtClean="0"/>
                        <a:t>中河内</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市立東大阪医療センター</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1" dirty="0" smtClean="0"/>
                        <a:t>希望</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r>
              <a:tr h="137512">
                <a:tc vMerge="1">
                  <a:txBody>
                    <a:bodyPr/>
                    <a:lstStyle/>
                    <a:p>
                      <a:pPr algn="ctr"/>
                      <a:endParaRPr kumimoji="1" lang="ja-JP" altLang="en-US" sz="1400" dirty="0"/>
                    </a:p>
                  </a:txBody>
                  <a:tcPr anchor="ctr"/>
                </a:tc>
                <a:tc>
                  <a:txBody>
                    <a:bodyPr/>
                    <a:lstStyle/>
                    <a:p>
                      <a:pPr>
                        <a:lnSpc>
                          <a:spcPts val="1600"/>
                        </a:lnSpc>
                      </a:pPr>
                      <a:r>
                        <a:rPr kumimoji="1" lang="ja-JP" altLang="en-US" sz="1400" b="1" dirty="0" smtClean="0"/>
                        <a:t>八尾市立病院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1" dirty="0" smtClean="0"/>
                        <a:t>希望</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151224">
                <a:tc rowSpan="2">
                  <a:txBody>
                    <a:bodyPr/>
                    <a:lstStyle/>
                    <a:p>
                      <a:pPr algn="ctr">
                        <a:lnSpc>
                          <a:spcPts val="1600"/>
                        </a:lnSpc>
                      </a:pPr>
                      <a:r>
                        <a:rPr kumimoji="1" lang="ja-JP" altLang="en-US" sz="1200" dirty="0" smtClean="0"/>
                        <a:t>南河内</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近畿大学医学部附属病院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1" dirty="0" smtClean="0"/>
                        <a:t>希望</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r>
              <a:tr h="0">
                <a:tc vMerge="1">
                  <a:txBody>
                    <a:bodyPr/>
                    <a:lstStyle/>
                    <a:p>
                      <a:pPr algn="ctr"/>
                      <a:endParaRPr kumimoji="1" lang="ja-JP" altLang="en-US" sz="1400" dirty="0"/>
                    </a:p>
                  </a:txBody>
                  <a:tcPr anchor="ctr"/>
                </a:tc>
                <a:tc>
                  <a:txBody>
                    <a:bodyPr/>
                    <a:lstStyle/>
                    <a:p>
                      <a:pPr>
                        <a:lnSpc>
                          <a:spcPts val="1600"/>
                        </a:lnSpc>
                      </a:pPr>
                      <a:r>
                        <a:rPr kumimoji="1" lang="ja-JP" altLang="en-US" sz="1200" dirty="0" smtClean="0"/>
                        <a:t>大阪南医療センター</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ja-JP" altLang="en-US" sz="1200" dirty="0" smtClean="0"/>
                        <a:t>なし</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r>
              <a:tr h="0">
                <a:tc rowSpan="2">
                  <a:txBody>
                    <a:bodyPr/>
                    <a:lstStyle/>
                    <a:p>
                      <a:pPr algn="ctr">
                        <a:lnSpc>
                          <a:spcPts val="1600"/>
                        </a:lnSpc>
                      </a:pPr>
                      <a:r>
                        <a:rPr kumimoji="1" lang="ja-JP" altLang="en-US" sz="1200" dirty="0" smtClean="0"/>
                        <a:t>堺　市</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大阪労災病院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1" dirty="0" smtClean="0"/>
                        <a:t>希望</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00" b="1" dirty="0" smtClean="0"/>
                        <a:t>堺市立総合医療センター</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1" dirty="0" smtClean="0"/>
                        <a:t>希望</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0">
                <a:tc>
                  <a:txBody>
                    <a:bodyPr/>
                    <a:lstStyle/>
                    <a:p>
                      <a:pPr algn="ctr">
                        <a:lnSpc>
                          <a:spcPts val="1600"/>
                        </a:lnSpc>
                      </a:pPr>
                      <a:r>
                        <a:rPr kumimoji="1" lang="ja-JP" altLang="en-US" sz="1200" dirty="0" smtClean="0"/>
                        <a:t>泉　州</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市立岸和田市民病院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1" dirty="0" smtClean="0"/>
                        <a:t>希望</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0">
                <a:tc rowSpan="5">
                  <a:txBody>
                    <a:bodyPr/>
                    <a:lstStyle/>
                    <a:p>
                      <a:pPr algn="ctr">
                        <a:lnSpc>
                          <a:spcPts val="1600"/>
                        </a:lnSpc>
                      </a:pPr>
                      <a:r>
                        <a:rPr kumimoji="1" lang="ja-JP" altLang="en-US" sz="1200" dirty="0" smtClean="0"/>
                        <a:t>大阪市</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200" dirty="0" smtClean="0"/>
                        <a:t>大阪市立大学医学部附属病院</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ja-JP" altLang="en-US" sz="1200" dirty="0" smtClean="0"/>
                        <a:t>なし</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大阪市立総合医療センター</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1" dirty="0" smtClean="0"/>
                        <a:t>希望</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smtClean="0"/>
                        <a:t>大阪赤十字病院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1" dirty="0" smtClean="0"/>
                        <a:t>希望</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200" dirty="0" smtClean="0"/>
                        <a:t>大阪医療センター</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ja-JP" altLang="en-US" sz="1200" dirty="0" smtClean="0"/>
                        <a:t>なし</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200" dirty="0" smtClean="0"/>
                        <a:t>大阪急性期・総合医療センター</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ja-JP" altLang="en-US" sz="1200" dirty="0" smtClean="0"/>
                        <a:t>なし</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テキスト ボックス 5"/>
          <p:cNvSpPr txBox="1"/>
          <p:nvPr/>
        </p:nvSpPr>
        <p:spPr>
          <a:xfrm>
            <a:off x="5724128" y="3501008"/>
            <a:ext cx="3096344" cy="2161343"/>
          </a:xfrm>
          <a:prstGeom prst="rect">
            <a:avLst/>
          </a:prstGeom>
          <a:noFill/>
          <a:ln>
            <a:noFill/>
          </a:ln>
        </p:spPr>
        <p:txBody>
          <a:bodyPr wrap="square" lIns="144000" tIns="144000" rtlCol="0">
            <a:spAutoFit/>
          </a:bodyPr>
          <a:lstStyle/>
          <a:p>
            <a:r>
              <a:rPr lang="en-US" altLang="ja-JP" sz="1600" dirty="0" smtClean="0"/>
              <a:t>【</a:t>
            </a:r>
            <a:r>
              <a:rPr lang="ja-JP" altLang="en-US" sz="1600" dirty="0" smtClean="0"/>
              <a:t>圏域内で１病院が希望</a:t>
            </a:r>
            <a:r>
              <a:rPr lang="en-US" altLang="ja-JP" sz="1600" dirty="0" smtClean="0"/>
              <a:t>】</a:t>
            </a:r>
          </a:p>
          <a:p>
            <a:r>
              <a:rPr lang="ja-JP" altLang="en-US" sz="1600" dirty="0" smtClean="0">
                <a:latin typeface="+mn-ea"/>
              </a:rPr>
              <a:t>　・豊能、三島、南河内、泉州</a:t>
            </a:r>
            <a:endParaRPr lang="en-US" altLang="ja-JP" sz="1600" dirty="0" smtClean="0">
              <a:latin typeface="+mn-ea"/>
            </a:endParaRPr>
          </a:p>
          <a:p>
            <a:endParaRPr lang="en-US" altLang="ja-JP" sz="1600" dirty="0" smtClean="0">
              <a:latin typeface="+mn-ea"/>
            </a:endParaRPr>
          </a:p>
          <a:p>
            <a:r>
              <a:rPr lang="en-US" altLang="ja-JP" sz="1600" dirty="0" smtClean="0">
                <a:latin typeface="+mn-ea"/>
              </a:rPr>
              <a:t>【</a:t>
            </a:r>
            <a:r>
              <a:rPr lang="ja-JP" altLang="en-US" sz="1600" dirty="0"/>
              <a:t>圏域内</a:t>
            </a:r>
            <a:r>
              <a:rPr lang="ja-JP" altLang="en-US" sz="1600" dirty="0" smtClean="0"/>
              <a:t>で複数病院</a:t>
            </a:r>
            <a:r>
              <a:rPr lang="ja-JP" altLang="en-US" sz="1600" dirty="0"/>
              <a:t>が希望</a:t>
            </a:r>
            <a:r>
              <a:rPr lang="en-US" altLang="ja-JP" sz="1600" dirty="0"/>
              <a:t>】</a:t>
            </a:r>
          </a:p>
          <a:p>
            <a:r>
              <a:rPr lang="ja-JP" altLang="en-US" sz="1600" dirty="0">
                <a:latin typeface="+mn-ea"/>
              </a:rPr>
              <a:t>　</a:t>
            </a:r>
            <a:r>
              <a:rPr lang="ja-JP" altLang="en-US" sz="1600" dirty="0" smtClean="0">
                <a:latin typeface="+mn-ea"/>
              </a:rPr>
              <a:t>・中河内、堺市、大阪市</a:t>
            </a:r>
            <a:endParaRPr lang="en-US" altLang="ja-JP" sz="1600" dirty="0" smtClean="0">
              <a:latin typeface="+mn-ea"/>
            </a:endParaRPr>
          </a:p>
          <a:p>
            <a:endParaRPr lang="en-US" altLang="ja-JP" sz="1600" dirty="0" smtClean="0">
              <a:latin typeface="+mn-ea"/>
            </a:endParaRPr>
          </a:p>
          <a:p>
            <a:r>
              <a:rPr lang="en-US" altLang="ja-JP" sz="1600" dirty="0" smtClean="0">
                <a:latin typeface="+mn-ea"/>
              </a:rPr>
              <a:t>【</a:t>
            </a:r>
            <a:r>
              <a:rPr lang="ja-JP" altLang="en-US" sz="1600" dirty="0"/>
              <a:t>圏域内</a:t>
            </a:r>
            <a:r>
              <a:rPr lang="ja-JP" altLang="en-US" sz="1600" dirty="0" smtClean="0"/>
              <a:t>で希望する病院なし</a:t>
            </a:r>
            <a:r>
              <a:rPr lang="en-US" altLang="ja-JP" sz="1600" dirty="0" smtClean="0"/>
              <a:t>】</a:t>
            </a:r>
            <a:endParaRPr lang="en-US" altLang="ja-JP" sz="1600" dirty="0"/>
          </a:p>
          <a:p>
            <a:r>
              <a:rPr lang="ja-JP" altLang="en-US" sz="1600" dirty="0" smtClean="0">
                <a:latin typeface="+mn-ea"/>
              </a:rPr>
              <a:t>　・</a:t>
            </a:r>
            <a:r>
              <a:rPr lang="ja-JP" altLang="en-US" sz="1600" dirty="0">
                <a:latin typeface="+mn-ea"/>
              </a:rPr>
              <a:t>北河内</a:t>
            </a:r>
            <a:endParaRPr lang="en-US" altLang="ja-JP" sz="1600" dirty="0">
              <a:latin typeface="+mn-ea"/>
            </a:endParaRPr>
          </a:p>
        </p:txBody>
      </p:sp>
      <p:sp>
        <p:nvSpPr>
          <p:cNvPr id="8" name="正方形/長方形 7"/>
          <p:cNvSpPr/>
          <p:nvPr/>
        </p:nvSpPr>
        <p:spPr>
          <a:xfrm>
            <a:off x="261523" y="5941153"/>
            <a:ext cx="8064896" cy="523220"/>
          </a:xfrm>
          <a:prstGeom prst="rect">
            <a:avLst/>
          </a:prstGeom>
        </p:spPr>
        <p:txBody>
          <a:bodyPr wrap="square">
            <a:spAutoFit/>
          </a:bodyPr>
          <a:lstStyle/>
          <a:p>
            <a:r>
              <a:rPr lang="en-US" altLang="ja-JP" sz="1400" b="1" dirty="0" smtClean="0">
                <a:latin typeface="+mn-ea"/>
              </a:rPr>
              <a:t>※ </a:t>
            </a:r>
            <a:r>
              <a:rPr lang="ja-JP" altLang="en-US" sz="1400" b="1" dirty="0" smtClean="0">
                <a:latin typeface="+mn-ea"/>
              </a:rPr>
              <a:t>指定更新の経過措置項目に該当している場合でも、高度型の要件として欠格とはならないため、</a:t>
            </a:r>
            <a:endParaRPr lang="en-US" altLang="ja-JP" sz="1400" b="1" dirty="0" smtClean="0">
              <a:latin typeface="+mn-ea"/>
            </a:endParaRPr>
          </a:p>
          <a:p>
            <a:r>
              <a:rPr lang="ja-JP" altLang="en-US" sz="1400" b="1" dirty="0">
                <a:latin typeface="+mn-ea"/>
              </a:rPr>
              <a:t>　</a:t>
            </a:r>
            <a:r>
              <a:rPr lang="ja-JP" altLang="en-US" sz="1400" b="1" dirty="0" smtClean="0">
                <a:latin typeface="+mn-ea"/>
              </a:rPr>
              <a:t>　大阪府から高度型として推薦を行う検討の対象とする。</a:t>
            </a:r>
            <a:endParaRPr lang="en-US" altLang="ja-JP" sz="1400" b="1" dirty="0">
              <a:latin typeface="+mn-ea"/>
            </a:endParaRPr>
          </a:p>
        </p:txBody>
      </p:sp>
      <p:sp>
        <p:nvSpPr>
          <p:cNvPr id="4" name="スライド番号プレースホルダー 3"/>
          <p:cNvSpPr>
            <a:spLocks noGrp="1"/>
          </p:cNvSpPr>
          <p:nvPr>
            <p:ph type="sldNum" sz="quarter" idx="12"/>
          </p:nvPr>
        </p:nvSpPr>
        <p:spPr/>
        <p:txBody>
          <a:bodyPr/>
          <a:lstStyle/>
          <a:p>
            <a:r>
              <a:rPr kumimoji="1" lang="en-US" altLang="ja-JP" sz="1600" dirty="0" smtClean="0">
                <a:solidFill>
                  <a:schemeClr val="tx1"/>
                </a:solidFill>
              </a:rPr>
              <a:t>12</a:t>
            </a:r>
            <a:endParaRPr kumimoji="1" lang="ja-JP" altLang="en-US" dirty="0">
              <a:solidFill>
                <a:schemeClr val="tx1"/>
              </a:solidFill>
            </a:endParaRPr>
          </a:p>
        </p:txBody>
      </p:sp>
    </p:spTree>
    <p:extLst>
      <p:ext uri="{BB962C8B-B14F-4D97-AF65-F5344CB8AC3E}">
        <p14:creationId xmlns:p14="http://schemas.microsoft.com/office/powerpoint/2010/main" val="24920265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高度型の要件充足状況の</a:t>
            </a:r>
            <a:r>
              <a:rPr lang="ja-JP" altLang="en-US" sz="2000" b="1" dirty="0" smtClean="0">
                <a:solidFill>
                  <a:schemeClr val="bg1"/>
                </a:solidFill>
                <a:latin typeface="+mn-ea"/>
                <a:ea typeface="+mn-ea"/>
                <a:cs typeface="Meiryo UI" panose="020B0604030504040204" pitchFamily="50" charset="-128"/>
              </a:rPr>
              <a:t>確認 ①</a:t>
            </a:r>
            <a:endParaRPr lang="en-US" altLang="ja-JP" sz="2000" b="1" dirty="0">
              <a:solidFill>
                <a:schemeClr val="bg1"/>
              </a:solidFill>
              <a:latin typeface="+mn-ea"/>
              <a:ea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809760231"/>
              </p:ext>
            </p:extLst>
          </p:nvPr>
        </p:nvGraphicFramePr>
        <p:xfrm>
          <a:off x="827583" y="908720"/>
          <a:ext cx="7488833" cy="3566160"/>
        </p:xfrm>
        <a:graphic>
          <a:graphicData uri="http://schemas.openxmlformats.org/drawingml/2006/table">
            <a:tbl>
              <a:tblPr firstRow="1" bandRow="1">
                <a:tableStyleId>{5C22544A-7EE6-4342-B048-85BDC9FD1C3A}</a:tableStyleId>
              </a:tblPr>
              <a:tblGrid>
                <a:gridCol w="720081"/>
                <a:gridCol w="2232248"/>
                <a:gridCol w="3528392"/>
                <a:gridCol w="1008112"/>
              </a:tblGrid>
              <a:tr h="430928">
                <a:tc>
                  <a:txBody>
                    <a:bodyPr/>
                    <a:lstStyle/>
                    <a:p>
                      <a:pPr algn="ctr"/>
                      <a:r>
                        <a:rPr kumimoji="1" lang="ja-JP" altLang="en-US" sz="1400" dirty="0" smtClean="0"/>
                        <a:t>圏域</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病院名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①「望ましい要件」を複数充足</a:t>
                      </a:r>
                      <a:endParaRPr kumimoji="1" lang="en-US" altLang="ja-JP" sz="1400" dirty="0" smtClean="0"/>
                    </a:p>
                    <a:p>
                      <a:pPr algn="ctr"/>
                      <a:r>
                        <a:rPr kumimoji="1" lang="ja-JP" altLang="en-US" sz="1400" dirty="0" smtClean="0"/>
                        <a:t>（全</a:t>
                      </a:r>
                      <a:r>
                        <a:rPr kumimoji="1" lang="en-US" altLang="ja-JP" sz="1400" dirty="0" smtClean="0"/>
                        <a:t>31</a:t>
                      </a:r>
                      <a:r>
                        <a:rPr kumimoji="1" lang="ja-JP" altLang="en-US" sz="1400" dirty="0" smtClean="0"/>
                        <a:t>項目）</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要件</a:t>
                      </a:r>
                      <a:endParaRPr kumimoji="1" lang="en-US" altLang="ja-JP" sz="1400" dirty="0" smtClean="0"/>
                    </a:p>
                    <a:p>
                      <a:pPr algn="ctr"/>
                      <a:r>
                        <a:rPr kumimoji="1" lang="ja-JP" altLang="en-US" sz="1400" dirty="0" smtClean="0"/>
                        <a:t>充足状況</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0960">
                <a:tc>
                  <a:txBody>
                    <a:bodyPr/>
                    <a:lstStyle/>
                    <a:p>
                      <a:pPr algn="ctr"/>
                      <a:r>
                        <a:rPr kumimoji="1" lang="ja-JP" altLang="en-US" sz="1400" dirty="0" smtClean="0"/>
                        <a:t>豊　能</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大阪大学医学部附属病院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２２</a:t>
                      </a:r>
                      <a:r>
                        <a:rPr kumimoji="1" lang="ja-JP" altLang="en-US" sz="1000" dirty="0" smtClean="0"/>
                        <a:t>項目</a:t>
                      </a:r>
                      <a:endParaRPr kumimoji="1" lang="ja-JP" altLang="en-US" sz="10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kumimoji="1" lang="ja-JP" altLang="en-US" sz="1400" dirty="0" smtClean="0"/>
                        <a:t>三　島</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大阪医科大学附属病院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３１</a:t>
                      </a:r>
                      <a:r>
                        <a:rPr kumimoji="1" lang="ja-JP" altLang="en-US" sz="1000" dirty="0" smtClean="0"/>
                        <a:t>項目</a:t>
                      </a:r>
                      <a:endParaRPr kumimoji="1" lang="ja-JP" altLang="en-US" sz="1600" dirty="0" smtClean="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7512">
                <a:tc rowSpan="2">
                  <a:txBody>
                    <a:bodyPr/>
                    <a:lstStyle/>
                    <a:p>
                      <a:pPr algn="ctr"/>
                      <a:r>
                        <a:rPr kumimoji="1" lang="ja-JP" altLang="en-US" sz="1400" dirty="0" smtClean="0"/>
                        <a:t>中河内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市立東大阪医療センター</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２６</a:t>
                      </a:r>
                      <a:r>
                        <a:rPr kumimoji="1" lang="ja-JP" altLang="en-US" sz="1000" dirty="0" smtClean="0"/>
                        <a:t>項目</a:t>
                      </a:r>
                      <a:endParaRPr kumimoji="1" lang="ja-JP" altLang="en-US" sz="1400" dirty="0" smtClean="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r>
              <a:tr h="137512">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八尾市立病院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２７</a:t>
                      </a:r>
                      <a:r>
                        <a:rPr kumimoji="1" lang="ja-JP" altLang="en-US" sz="1000" dirty="0" smtClean="0"/>
                        <a:t>項目</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r>
              <a:tr h="151224">
                <a:tc>
                  <a:txBody>
                    <a:bodyPr/>
                    <a:lstStyle/>
                    <a:p>
                      <a:pPr algn="ctr"/>
                      <a:r>
                        <a:rPr kumimoji="1" lang="ja-JP" altLang="en-US" sz="1400" dirty="0" smtClean="0"/>
                        <a:t>南河内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近畿大学医学部附属病院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２９</a:t>
                      </a:r>
                      <a:r>
                        <a:rPr kumimoji="1" lang="ja-JP" altLang="en-US" sz="1000" dirty="0" smtClean="0"/>
                        <a:t>項目</a:t>
                      </a:r>
                      <a:endParaRPr kumimoji="1" lang="ja-JP" altLang="en-US" sz="10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rowSpan="2">
                  <a:txBody>
                    <a:bodyPr/>
                    <a:lstStyle/>
                    <a:p>
                      <a:pPr algn="ctr"/>
                      <a:r>
                        <a:rPr kumimoji="1" lang="ja-JP" altLang="en-US" sz="1400" dirty="0" smtClean="0"/>
                        <a:t>堺　市</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t>大阪労災病院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２６</a:t>
                      </a:r>
                      <a:r>
                        <a:rPr kumimoji="1" lang="ja-JP" altLang="en-US" sz="1000" dirty="0" smtClean="0"/>
                        <a:t>項目</a:t>
                      </a:r>
                      <a:endParaRPr kumimoji="1" lang="ja-JP" altLang="en-US" sz="10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堺市立総合医療センター</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２９</a:t>
                      </a:r>
                      <a:r>
                        <a:rPr kumimoji="1" lang="ja-JP" altLang="en-US" sz="1000" dirty="0" smtClean="0"/>
                        <a:t>項目</a:t>
                      </a:r>
                      <a:endParaRPr kumimoji="1" lang="ja-JP" altLang="en-US" sz="10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kumimoji="1" lang="ja-JP" altLang="en-US" sz="1400" dirty="0" smtClean="0"/>
                        <a:t>泉　州</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市立岸和田市民病院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２７</a:t>
                      </a:r>
                      <a:r>
                        <a:rPr kumimoji="1" lang="ja-JP" altLang="en-US" sz="1000" dirty="0" smtClean="0"/>
                        <a:t>項目</a:t>
                      </a:r>
                      <a:endParaRPr kumimoji="1" lang="ja-JP" altLang="en-US" sz="10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rowSpan="2">
                  <a:txBody>
                    <a:bodyPr/>
                    <a:lstStyle/>
                    <a:p>
                      <a:pPr algn="ctr"/>
                      <a:r>
                        <a:rPr kumimoji="1" lang="ja-JP" altLang="en-US" sz="1400" dirty="0" smtClean="0"/>
                        <a:t>大阪市</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大阪市立総合医療センター</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３１</a:t>
                      </a:r>
                      <a:r>
                        <a:rPr kumimoji="1" lang="ja-JP" altLang="en-US" sz="1000" dirty="0" smtClean="0"/>
                        <a:t>項目</a:t>
                      </a:r>
                      <a:endParaRPr kumimoji="1" lang="ja-JP" altLang="en-US" sz="10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大阪赤十字病院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３１</a:t>
                      </a:r>
                      <a:r>
                        <a:rPr kumimoji="1" lang="ja-JP" altLang="en-US" sz="1000" dirty="0" smtClean="0"/>
                        <a:t>項目</a:t>
                      </a:r>
                      <a:endParaRPr kumimoji="1" lang="ja-JP" altLang="en-US" sz="10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
        <p:nvSpPr>
          <p:cNvPr id="7" name="テキスト ボックス 6"/>
          <p:cNvSpPr txBox="1"/>
          <p:nvPr/>
        </p:nvSpPr>
        <p:spPr>
          <a:xfrm>
            <a:off x="755576" y="4728163"/>
            <a:ext cx="4752528" cy="358285"/>
          </a:xfrm>
          <a:prstGeom prst="rect">
            <a:avLst/>
          </a:prstGeom>
          <a:noFill/>
          <a:ln>
            <a:noFill/>
          </a:ln>
        </p:spPr>
        <p:txBody>
          <a:bodyPr wrap="square" lIns="144000" tIns="144000" rtlCol="0">
            <a:spAutoFit/>
          </a:bodyPr>
          <a:lstStyle/>
          <a:p>
            <a:pPr>
              <a:lnSpc>
                <a:spcPts val="1300"/>
              </a:lnSpc>
            </a:pPr>
            <a:r>
              <a:rPr lang="ja-JP" altLang="en-US" sz="1600" b="1" dirty="0" smtClean="0">
                <a:latin typeface="+mn-ea"/>
              </a:rPr>
              <a:t>全病院が要件を満たしている。</a:t>
            </a:r>
            <a:endParaRPr lang="en-US" altLang="ja-JP" sz="1600" b="1" dirty="0" smtClean="0">
              <a:latin typeface="+mn-ea"/>
            </a:endParaRPr>
          </a:p>
        </p:txBody>
      </p:sp>
      <p:sp>
        <p:nvSpPr>
          <p:cNvPr id="4" name="スライド番号プレースホルダー 3"/>
          <p:cNvSpPr>
            <a:spLocks noGrp="1"/>
          </p:cNvSpPr>
          <p:nvPr>
            <p:ph type="sldNum" sz="quarter" idx="12"/>
          </p:nvPr>
        </p:nvSpPr>
        <p:spPr/>
        <p:txBody>
          <a:bodyPr/>
          <a:lstStyle/>
          <a:p>
            <a:r>
              <a:rPr kumimoji="1" lang="en-US" altLang="ja-JP" sz="1600" dirty="0" smtClean="0">
                <a:solidFill>
                  <a:schemeClr val="tx1"/>
                </a:solidFill>
              </a:rPr>
              <a:t>13</a:t>
            </a:r>
            <a:endParaRPr kumimoji="1" lang="ja-JP" altLang="en-US" sz="1600" dirty="0">
              <a:solidFill>
                <a:schemeClr val="tx1"/>
              </a:solidFill>
            </a:endParaRPr>
          </a:p>
        </p:txBody>
      </p:sp>
    </p:spTree>
    <p:extLst>
      <p:ext uri="{BB962C8B-B14F-4D97-AF65-F5344CB8AC3E}">
        <p14:creationId xmlns:p14="http://schemas.microsoft.com/office/powerpoint/2010/main" val="21061312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高度型の要件充足状況の</a:t>
            </a:r>
            <a:r>
              <a:rPr lang="ja-JP" altLang="en-US" sz="2000" b="1" dirty="0" smtClean="0">
                <a:solidFill>
                  <a:schemeClr val="bg1"/>
                </a:solidFill>
                <a:latin typeface="+mn-ea"/>
                <a:ea typeface="+mn-ea"/>
                <a:cs typeface="Meiryo UI" panose="020B0604030504040204" pitchFamily="50" charset="-128"/>
              </a:rPr>
              <a:t>確認 ②</a:t>
            </a:r>
            <a:endParaRPr lang="en-US" altLang="ja-JP" sz="2000" b="1" dirty="0">
              <a:solidFill>
                <a:schemeClr val="bg1"/>
              </a:solidFill>
              <a:latin typeface="+mn-ea"/>
              <a:ea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96992297"/>
              </p:ext>
            </p:extLst>
          </p:nvPr>
        </p:nvGraphicFramePr>
        <p:xfrm>
          <a:off x="827584" y="931686"/>
          <a:ext cx="7486434" cy="3566160"/>
        </p:xfrm>
        <a:graphic>
          <a:graphicData uri="http://schemas.openxmlformats.org/drawingml/2006/table">
            <a:tbl>
              <a:tblPr firstRow="1" bandRow="1">
                <a:tableStyleId>{5C22544A-7EE6-4342-B048-85BDC9FD1C3A}</a:tableStyleId>
              </a:tblPr>
              <a:tblGrid>
                <a:gridCol w="720080"/>
                <a:gridCol w="2232248"/>
                <a:gridCol w="3528392"/>
                <a:gridCol w="1005714"/>
              </a:tblGrid>
              <a:tr h="430928">
                <a:tc>
                  <a:txBody>
                    <a:bodyPr/>
                    <a:lstStyle/>
                    <a:p>
                      <a:pPr algn="ctr"/>
                      <a:r>
                        <a:rPr kumimoji="1" lang="ja-JP" altLang="en-US" sz="1400" dirty="0" smtClean="0"/>
                        <a:t>圏域</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病院名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②相談支援センターに看護師や社会福祉士、</a:t>
                      </a:r>
                      <a:endParaRPr kumimoji="1" lang="en-US" altLang="ja-JP" sz="1400" dirty="0" smtClean="0"/>
                    </a:p>
                    <a:p>
                      <a:pPr algn="ctr"/>
                      <a:r>
                        <a:rPr kumimoji="1" lang="ja-JP" altLang="en-US" sz="1400" dirty="0" smtClean="0"/>
                        <a:t>精神保健福祉士等の医療従事者を配置</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要件</a:t>
                      </a:r>
                      <a:endParaRPr kumimoji="1" lang="en-US" altLang="ja-JP" sz="1400" dirty="0" smtClean="0"/>
                    </a:p>
                    <a:p>
                      <a:pPr algn="ctr"/>
                      <a:r>
                        <a:rPr kumimoji="1" lang="ja-JP" altLang="en-US" sz="1400" dirty="0" smtClean="0"/>
                        <a:t>充足状況</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0960">
                <a:tc>
                  <a:txBody>
                    <a:bodyPr/>
                    <a:lstStyle/>
                    <a:p>
                      <a:pPr algn="ctr"/>
                      <a:r>
                        <a:rPr kumimoji="1" lang="ja-JP" altLang="en-US" sz="1400" dirty="0" smtClean="0"/>
                        <a:t>豊　能</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大阪大学医学部附属病院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社会福祉士</a:t>
                      </a:r>
                      <a:r>
                        <a:rPr kumimoji="1" lang="ja-JP" altLang="en-US" sz="1400" baseline="0" dirty="0" smtClean="0"/>
                        <a:t> </a:t>
                      </a:r>
                      <a:r>
                        <a:rPr kumimoji="1" lang="ja-JP" altLang="en-US" sz="1400" dirty="0" smtClean="0"/>
                        <a:t>等</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kumimoji="1" lang="ja-JP" altLang="en-US" sz="1400" dirty="0" smtClean="0"/>
                        <a:t>三　島</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大阪医科大学附属病院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社会福祉士 等</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7512">
                <a:tc rowSpan="2">
                  <a:txBody>
                    <a:bodyPr/>
                    <a:lstStyle/>
                    <a:p>
                      <a:pPr algn="ctr"/>
                      <a:r>
                        <a:rPr kumimoji="1" lang="ja-JP" altLang="en-US" sz="1400" dirty="0" smtClean="0"/>
                        <a:t>中河内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市立東大阪医療センター</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社会福祉士 等</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r>
              <a:tr h="137512">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八尾市立病院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社会福祉士 等</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r>
              <a:tr h="151224">
                <a:tc>
                  <a:txBody>
                    <a:bodyPr/>
                    <a:lstStyle/>
                    <a:p>
                      <a:pPr algn="ctr"/>
                      <a:r>
                        <a:rPr kumimoji="1" lang="ja-JP" altLang="en-US" sz="1400" dirty="0" smtClean="0"/>
                        <a:t>南河内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近畿大学医学部附属病院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社会福祉士 等</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rowSpan="2">
                  <a:txBody>
                    <a:bodyPr/>
                    <a:lstStyle/>
                    <a:p>
                      <a:pPr algn="ctr"/>
                      <a:r>
                        <a:rPr kumimoji="1" lang="ja-JP" altLang="en-US" sz="1400" dirty="0" smtClean="0"/>
                        <a:t>堺　市</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t>大阪労災病院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社会福祉士 等</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堺市立総合医療センター</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社会福祉士 等</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kumimoji="1" lang="ja-JP" altLang="en-US" sz="1400" dirty="0" smtClean="0"/>
                        <a:t>泉　州</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市立岸和田市民病院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社会福祉士 等</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rowSpan="2">
                  <a:txBody>
                    <a:bodyPr/>
                    <a:lstStyle/>
                    <a:p>
                      <a:pPr algn="ctr"/>
                      <a:r>
                        <a:rPr kumimoji="1" lang="ja-JP" altLang="en-US" sz="1400" dirty="0" smtClean="0"/>
                        <a:t>大阪市</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大阪市立総合医療センター</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社会福祉士 等</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大阪赤十字病院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社会福祉士 等</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
        <p:nvSpPr>
          <p:cNvPr id="4" name="スライド番号プレースホルダー 3"/>
          <p:cNvSpPr>
            <a:spLocks noGrp="1"/>
          </p:cNvSpPr>
          <p:nvPr>
            <p:ph type="sldNum" sz="quarter" idx="12"/>
          </p:nvPr>
        </p:nvSpPr>
        <p:spPr/>
        <p:txBody>
          <a:bodyPr/>
          <a:lstStyle/>
          <a:p>
            <a:r>
              <a:rPr kumimoji="1" lang="en-US" altLang="ja-JP" sz="1600" dirty="0" smtClean="0">
                <a:solidFill>
                  <a:schemeClr val="tx1"/>
                </a:solidFill>
              </a:rPr>
              <a:t>14</a:t>
            </a:r>
            <a:endParaRPr kumimoji="1" lang="ja-JP" altLang="en-US" sz="1600" dirty="0">
              <a:solidFill>
                <a:schemeClr val="tx1"/>
              </a:solidFill>
            </a:endParaRPr>
          </a:p>
        </p:txBody>
      </p:sp>
      <p:sp>
        <p:nvSpPr>
          <p:cNvPr id="6" name="テキスト ボックス 5"/>
          <p:cNvSpPr txBox="1"/>
          <p:nvPr/>
        </p:nvSpPr>
        <p:spPr>
          <a:xfrm>
            <a:off x="755576" y="4728163"/>
            <a:ext cx="4752528" cy="358285"/>
          </a:xfrm>
          <a:prstGeom prst="rect">
            <a:avLst/>
          </a:prstGeom>
          <a:noFill/>
          <a:ln>
            <a:noFill/>
          </a:ln>
        </p:spPr>
        <p:txBody>
          <a:bodyPr wrap="square" lIns="144000" tIns="144000" rtlCol="0">
            <a:spAutoFit/>
          </a:bodyPr>
          <a:lstStyle/>
          <a:p>
            <a:pPr>
              <a:lnSpc>
                <a:spcPts val="1300"/>
              </a:lnSpc>
            </a:pPr>
            <a:r>
              <a:rPr lang="ja-JP" altLang="en-US" sz="1600" b="1" dirty="0" smtClean="0">
                <a:latin typeface="+mn-ea"/>
              </a:rPr>
              <a:t>全病院が要件を満たしている。</a:t>
            </a:r>
            <a:endParaRPr lang="en-US" altLang="ja-JP" sz="1600" b="1" dirty="0" smtClean="0">
              <a:latin typeface="+mn-ea"/>
            </a:endParaRPr>
          </a:p>
        </p:txBody>
      </p:sp>
    </p:spTree>
    <p:extLst>
      <p:ext uri="{BB962C8B-B14F-4D97-AF65-F5344CB8AC3E}">
        <p14:creationId xmlns:p14="http://schemas.microsoft.com/office/powerpoint/2010/main" val="16098337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高度型の要件充足状況の</a:t>
            </a:r>
            <a:r>
              <a:rPr lang="ja-JP" altLang="en-US" sz="2000" b="1" dirty="0" smtClean="0">
                <a:solidFill>
                  <a:schemeClr val="bg1"/>
                </a:solidFill>
                <a:latin typeface="+mn-ea"/>
                <a:ea typeface="+mn-ea"/>
                <a:cs typeface="Meiryo UI" panose="020B0604030504040204" pitchFamily="50" charset="-128"/>
              </a:rPr>
              <a:t>確認 ③</a:t>
            </a:r>
            <a:endParaRPr lang="en-US" altLang="ja-JP" sz="2000" b="1" dirty="0">
              <a:solidFill>
                <a:schemeClr val="bg1"/>
              </a:solidFill>
              <a:latin typeface="+mn-ea"/>
              <a:ea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184898933"/>
              </p:ext>
            </p:extLst>
          </p:nvPr>
        </p:nvGraphicFramePr>
        <p:xfrm>
          <a:off x="827584" y="908720"/>
          <a:ext cx="7488832" cy="3566160"/>
        </p:xfrm>
        <a:graphic>
          <a:graphicData uri="http://schemas.openxmlformats.org/drawingml/2006/table">
            <a:tbl>
              <a:tblPr firstRow="1" bandRow="1">
                <a:tableStyleId>{5C22544A-7EE6-4342-B048-85BDC9FD1C3A}</a:tableStyleId>
              </a:tblPr>
              <a:tblGrid>
                <a:gridCol w="720080"/>
                <a:gridCol w="2232248"/>
                <a:gridCol w="3528392"/>
                <a:gridCol w="1008112"/>
              </a:tblGrid>
              <a:tr h="430928">
                <a:tc>
                  <a:txBody>
                    <a:bodyPr/>
                    <a:lstStyle/>
                    <a:p>
                      <a:pPr algn="ctr"/>
                      <a:r>
                        <a:rPr kumimoji="1" lang="ja-JP" altLang="en-US" sz="1400" dirty="0" smtClean="0"/>
                        <a:t>圏域</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病院名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③医療に係る安全管理体制</a:t>
                      </a:r>
                      <a:endParaRPr kumimoji="1" lang="en-US" altLang="ja-JP" sz="1400" dirty="0" smtClean="0"/>
                    </a:p>
                    <a:p>
                      <a:pPr algn="ctr"/>
                      <a:r>
                        <a:rPr kumimoji="1" lang="ja-JP" altLang="en-US" sz="1400" dirty="0" smtClean="0"/>
                        <a:t>（第三者評価又は監査委員会）</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要件</a:t>
                      </a:r>
                      <a:endParaRPr kumimoji="1" lang="en-US" altLang="ja-JP" sz="1400" dirty="0" smtClean="0"/>
                    </a:p>
                    <a:p>
                      <a:pPr algn="ctr"/>
                      <a:r>
                        <a:rPr kumimoji="1" lang="ja-JP" altLang="en-US" sz="1400" dirty="0" smtClean="0"/>
                        <a:t>充足状況</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0960">
                <a:tc>
                  <a:txBody>
                    <a:bodyPr/>
                    <a:lstStyle/>
                    <a:p>
                      <a:pPr algn="ctr"/>
                      <a:r>
                        <a:rPr kumimoji="1" lang="ja-JP" altLang="en-US" sz="1400" dirty="0" smtClean="0"/>
                        <a:t>豊　能</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大阪大学医学部附属病院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第三者評価</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kumimoji="1" lang="ja-JP" altLang="en-US" sz="1400" dirty="0" smtClean="0"/>
                        <a:t>三　島</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大阪医科大学附属病院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第三者評価</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7512">
                <a:tc rowSpan="2">
                  <a:txBody>
                    <a:bodyPr/>
                    <a:lstStyle/>
                    <a:p>
                      <a:pPr algn="ctr"/>
                      <a:r>
                        <a:rPr kumimoji="1" lang="ja-JP" altLang="en-US" sz="1400" dirty="0" smtClean="0"/>
                        <a:t>中河内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市立東大阪医療センター</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第三者評価</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r>
              <a:tr h="137512">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八尾市立病院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第三者評価</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r>
              <a:tr h="151224">
                <a:tc>
                  <a:txBody>
                    <a:bodyPr/>
                    <a:lstStyle/>
                    <a:p>
                      <a:pPr algn="ctr"/>
                      <a:r>
                        <a:rPr kumimoji="1" lang="ja-JP" altLang="en-US" sz="1400" dirty="0" smtClean="0"/>
                        <a:t>南河内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近畿大学医学部附属病院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第三者評価</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rowSpan="2">
                  <a:txBody>
                    <a:bodyPr/>
                    <a:lstStyle/>
                    <a:p>
                      <a:pPr algn="ctr"/>
                      <a:r>
                        <a:rPr kumimoji="1" lang="ja-JP" altLang="en-US" sz="1400" dirty="0" smtClean="0"/>
                        <a:t>堺　市</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t>大阪労災病院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第三者評価</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堺市立総合医療センター</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第三者評価</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kumimoji="1" lang="ja-JP" altLang="en-US" sz="1400" dirty="0" smtClean="0"/>
                        <a:t>泉　州</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市立岸和田市民病院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第三者評価</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rowSpan="2">
                  <a:txBody>
                    <a:bodyPr/>
                    <a:lstStyle/>
                    <a:p>
                      <a:pPr algn="ctr"/>
                      <a:r>
                        <a:rPr kumimoji="1" lang="ja-JP" altLang="en-US" sz="1400" dirty="0" smtClean="0"/>
                        <a:t>大阪市</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大阪市立総合医療センター</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第三者評価</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大阪赤十字病院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第三者評価</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
        <p:nvSpPr>
          <p:cNvPr id="4" name="スライド番号プレースホルダー 3"/>
          <p:cNvSpPr>
            <a:spLocks noGrp="1"/>
          </p:cNvSpPr>
          <p:nvPr>
            <p:ph type="sldNum" sz="quarter" idx="12"/>
          </p:nvPr>
        </p:nvSpPr>
        <p:spPr/>
        <p:txBody>
          <a:bodyPr/>
          <a:lstStyle/>
          <a:p>
            <a:r>
              <a:rPr kumimoji="1" lang="en-US" altLang="ja-JP" sz="1600" dirty="0" smtClean="0">
                <a:solidFill>
                  <a:schemeClr val="tx1"/>
                </a:solidFill>
              </a:rPr>
              <a:t>15</a:t>
            </a:r>
            <a:endParaRPr kumimoji="1" lang="ja-JP" altLang="en-US" sz="1600" dirty="0">
              <a:solidFill>
                <a:schemeClr val="tx1"/>
              </a:solidFill>
            </a:endParaRPr>
          </a:p>
        </p:txBody>
      </p:sp>
      <p:sp>
        <p:nvSpPr>
          <p:cNvPr id="6" name="テキスト ボックス 5"/>
          <p:cNvSpPr txBox="1"/>
          <p:nvPr/>
        </p:nvSpPr>
        <p:spPr>
          <a:xfrm>
            <a:off x="755576" y="4728163"/>
            <a:ext cx="4752528" cy="358285"/>
          </a:xfrm>
          <a:prstGeom prst="rect">
            <a:avLst/>
          </a:prstGeom>
          <a:noFill/>
          <a:ln>
            <a:noFill/>
          </a:ln>
        </p:spPr>
        <p:txBody>
          <a:bodyPr wrap="square" lIns="144000" tIns="144000" rtlCol="0">
            <a:spAutoFit/>
          </a:bodyPr>
          <a:lstStyle/>
          <a:p>
            <a:pPr>
              <a:lnSpc>
                <a:spcPts val="1300"/>
              </a:lnSpc>
            </a:pPr>
            <a:r>
              <a:rPr lang="ja-JP" altLang="en-US" sz="1600" b="1" dirty="0" smtClean="0">
                <a:latin typeface="+mn-ea"/>
              </a:rPr>
              <a:t>全病院が要件を満たしている。</a:t>
            </a:r>
            <a:endParaRPr lang="en-US" altLang="ja-JP" sz="1600" b="1" dirty="0" smtClean="0">
              <a:latin typeface="+mn-ea"/>
            </a:endParaRPr>
          </a:p>
        </p:txBody>
      </p:sp>
    </p:spTree>
    <p:extLst>
      <p:ext uri="{BB962C8B-B14F-4D97-AF65-F5344CB8AC3E}">
        <p14:creationId xmlns:p14="http://schemas.microsoft.com/office/powerpoint/2010/main" val="16098337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高度型の要件充足状況の</a:t>
            </a:r>
            <a:r>
              <a:rPr lang="ja-JP" altLang="en-US" sz="2000" b="1" dirty="0" smtClean="0">
                <a:solidFill>
                  <a:schemeClr val="bg1"/>
                </a:solidFill>
                <a:latin typeface="+mn-ea"/>
                <a:ea typeface="+mn-ea"/>
                <a:cs typeface="Meiryo UI" panose="020B0604030504040204" pitchFamily="50" charset="-128"/>
              </a:rPr>
              <a:t>確認 ④</a:t>
            </a:r>
            <a:endParaRPr lang="en-US" altLang="ja-JP" sz="2000" b="1" dirty="0">
              <a:solidFill>
                <a:schemeClr val="bg1"/>
              </a:solidFill>
              <a:latin typeface="+mn-ea"/>
              <a:ea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164781092"/>
              </p:ext>
            </p:extLst>
          </p:nvPr>
        </p:nvGraphicFramePr>
        <p:xfrm>
          <a:off x="827584" y="908720"/>
          <a:ext cx="7488832" cy="3749040"/>
        </p:xfrm>
        <a:graphic>
          <a:graphicData uri="http://schemas.openxmlformats.org/drawingml/2006/table">
            <a:tbl>
              <a:tblPr firstRow="1" bandRow="1">
                <a:tableStyleId>{5C22544A-7EE6-4342-B048-85BDC9FD1C3A}</a:tableStyleId>
              </a:tblPr>
              <a:tblGrid>
                <a:gridCol w="720080"/>
                <a:gridCol w="2232248"/>
                <a:gridCol w="3528392"/>
                <a:gridCol w="1008112"/>
              </a:tblGrid>
              <a:tr h="430928">
                <a:tc>
                  <a:txBody>
                    <a:bodyPr/>
                    <a:lstStyle/>
                    <a:p>
                      <a:pPr algn="ctr"/>
                      <a:r>
                        <a:rPr kumimoji="1" lang="ja-JP" altLang="en-US" sz="1400" dirty="0" smtClean="0"/>
                        <a:t>圏域</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病院名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④高度な放射線治療の</a:t>
                      </a:r>
                      <a:endParaRPr kumimoji="1" lang="en-US" altLang="ja-JP" sz="1400" dirty="0" smtClean="0"/>
                    </a:p>
                    <a:p>
                      <a:pPr algn="ctr"/>
                      <a:r>
                        <a:rPr kumimoji="1" lang="ja-JP" altLang="en-US" sz="1400" dirty="0" smtClean="0"/>
                        <a:t>提供が可能</a:t>
                      </a:r>
                      <a:endParaRPr kumimoji="1" lang="en-US" altLang="ja-JP" sz="1400" dirty="0" smtClean="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要件</a:t>
                      </a:r>
                      <a:endParaRPr kumimoji="1" lang="en-US" altLang="ja-JP" sz="1400" dirty="0" smtClean="0"/>
                    </a:p>
                    <a:p>
                      <a:pPr algn="ctr"/>
                      <a:r>
                        <a:rPr kumimoji="1" lang="ja-JP" altLang="en-US" sz="1400" dirty="0" smtClean="0"/>
                        <a:t>充足状況</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0960">
                <a:tc>
                  <a:txBody>
                    <a:bodyPr/>
                    <a:lstStyle/>
                    <a:p>
                      <a:pPr algn="ctr"/>
                      <a:r>
                        <a:rPr kumimoji="1" lang="ja-JP" altLang="en-US" sz="1400" dirty="0" smtClean="0"/>
                        <a:t>豊　能</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大阪大学医学部附属病院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ＩＭＲＴ</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kumimoji="1" lang="ja-JP" altLang="en-US" sz="1400" dirty="0" smtClean="0"/>
                        <a:t>三　島</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大阪医科大学附属病院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ＩＭＲＴ</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7512">
                <a:tc rowSpan="2">
                  <a:txBody>
                    <a:bodyPr/>
                    <a:lstStyle/>
                    <a:p>
                      <a:pPr algn="ctr"/>
                      <a:r>
                        <a:rPr kumimoji="1" lang="ja-JP" altLang="en-US" sz="1400" dirty="0" smtClean="0"/>
                        <a:t>中河内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市立東大阪医療センター</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ＩＭＲＴ</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r>
              <a:tr h="137512">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八尾市立病院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ＩＭＲＴ</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r>
              <a:tr h="151224">
                <a:tc>
                  <a:txBody>
                    <a:bodyPr/>
                    <a:lstStyle/>
                    <a:p>
                      <a:pPr algn="ctr"/>
                      <a:r>
                        <a:rPr kumimoji="1" lang="ja-JP" altLang="en-US" sz="1400" dirty="0" smtClean="0"/>
                        <a:t>南河内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近畿大学医学部附属病院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ＩＭＲＴ</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rowSpan="2">
                  <a:txBody>
                    <a:bodyPr/>
                    <a:lstStyle/>
                    <a:p>
                      <a:pPr algn="ctr"/>
                      <a:r>
                        <a:rPr kumimoji="1" lang="ja-JP" altLang="en-US" sz="1400" dirty="0" smtClean="0"/>
                        <a:t>堺　市</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1" dirty="0" smtClean="0"/>
                        <a:t>大阪労災病院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r>
                        <a:rPr kumimoji="1" lang="en-US" altLang="ja-JP" sz="1400" b="1" dirty="0" smtClean="0">
                          <a:solidFill>
                            <a:schemeClr val="tx1"/>
                          </a:solidFill>
                        </a:rPr>
                        <a:t>H30.10.30</a:t>
                      </a:r>
                      <a:r>
                        <a:rPr kumimoji="1" lang="ja-JP" altLang="en-US" sz="1200" b="1" dirty="0" smtClean="0">
                          <a:solidFill>
                            <a:schemeClr val="tx1"/>
                          </a:solidFill>
                        </a:rPr>
                        <a:t>から</a:t>
                      </a:r>
                      <a:endParaRPr kumimoji="1" lang="en-US" altLang="ja-JP" sz="1200" b="1" dirty="0" smtClean="0">
                        <a:solidFill>
                          <a:schemeClr val="tx1"/>
                        </a:solidFill>
                      </a:endParaRPr>
                    </a:p>
                    <a:p>
                      <a:pPr algn="ctr"/>
                      <a:r>
                        <a:rPr kumimoji="1" lang="ja-JP" altLang="en-US" sz="1200" b="1" dirty="0" smtClean="0">
                          <a:solidFill>
                            <a:schemeClr val="tx1"/>
                          </a:solidFill>
                        </a:rPr>
                        <a:t>ＩＭＲＴ提供開始</a:t>
                      </a:r>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r>
                        <a:rPr kumimoji="1" lang="en-US" altLang="ja-JP" sz="1400" b="1" dirty="0" smtClean="0"/>
                        <a:t>×</a:t>
                      </a:r>
                      <a:endParaRPr kumimoji="1" lang="ja-JP" altLang="en-US" sz="14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堺市立総合医療センター</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ＩＭＲＴ</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kumimoji="1" lang="ja-JP" altLang="en-US" sz="1400" dirty="0" smtClean="0"/>
                        <a:t>泉　州</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市立岸和田市民病院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ＩＭＲＴ</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rowSpan="2">
                  <a:txBody>
                    <a:bodyPr/>
                    <a:lstStyle/>
                    <a:p>
                      <a:pPr algn="ctr"/>
                      <a:r>
                        <a:rPr kumimoji="1" lang="ja-JP" altLang="en-US" sz="1400" dirty="0" smtClean="0"/>
                        <a:t>大阪市</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大阪市立総合医療センター</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ＩＭＲＴ</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大阪赤十字病院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ＩＭＲＴ</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a:t>
                      </a:r>
                      <a:endParaRPr kumimoji="1"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
        <p:nvSpPr>
          <p:cNvPr id="7" name="テキスト ボックス 6"/>
          <p:cNvSpPr txBox="1"/>
          <p:nvPr/>
        </p:nvSpPr>
        <p:spPr>
          <a:xfrm>
            <a:off x="776244" y="5007195"/>
            <a:ext cx="7663520" cy="684015"/>
          </a:xfrm>
          <a:prstGeom prst="rect">
            <a:avLst/>
          </a:prstGeom>
          <a:noFill/>
          <a:ln>
            <a:noFill/>
          </a:ln>
        </p:spPr>
        <p:txBody>
          <a:bodyPr wrap="square" lIns="144000" tIns="144000" rtlCol="0">
            <a:spAutoFit/>
          </a:bodyPr>
          <a:lstStyle/>
          <a:p>
            <a:r>
              <a:rPr lang="ja-JP" altLang="en-US" sz="1600" b="1" dirty="0" smtClean="0">
                <a:latin typeface="+mn-ea"/>
              </a:rPr>
              <a:t>大阪</a:t>
            </a:r>
            <a:r>
              <a:rPr lang="ja-JP" altLang="en-US" sz="1600" b="1" dirty="0">
                <a:latin typeface="+mn-ea"/>
              </a:rPr>
              <a:t>労災</a:t>
            </a:r>
            <a:r>
              <a:rPr lang="ja-JP" altLang="en-US" sz="1600" b="1" dirty="0" smtClean="0">
                <a:latin typeface="+mn-ea"/>
              </a:rPr>
              <a:t>病院については、国</a:t>
            </a:r>
            <a:r>
              <a:rPr lang="ja-JP" altLang="en-US" sz="1600" b="1" dirty="0">
                <a:latin typeface="+mn-ea"/>
              </a:rPr>
              <a:t>の基準日である</a:t>
            </a:r>
            <a:r>
              <a:rPr lang="en-US" altLang="ja-JP" sz="1600" b="1" dirty="0">
                <a:latin typeface="+mn-ea"/>
              </a:rPr>
              <a:t>H30.9.1</a:t>
            </a:r>
            <a:r>
              <a:rPr lang="ja-JP" altLang="en-US" sz="1600" b="1" dirty="0" smtClean="0">
                <a:latin typeface="+mn-ea"/>
              </a:rPr>
              <a:t>時点で、</a:t>
            </a:r>
            <a:endParaRPr lang="en-US" altLang="ja-JP" sz="1600" b="1" dirty="0" smtClean="0">
              <a:latin typeface="+mn-ea"/>
            </a:endParaRPr>
          </a:p>
          <a:p>
            <a:r>
              <a:rPr lang="ja-JP" altLang="en-US" sz="1600" b="1" dirty="0" smtClean="0">
                <a:latin typeface="+mn-ea"/>
              </a:rPr>
              <a:t>高度な放射線治療の提供が開始されていなかったため、要件を満たしていない。　</a:t>
            </a:r>
            <a:endParaRPr lang="en-US" altLang="ja-JP" sz="1600" b="1" dirty="0" smtClean="0">
              <a:latin typeface="+mn-ea"/>
            </a:endParaRPr>
          </a:p>
        </p:txBody>
      </p:sp>
      <p:sp>
        <p:nvSpPr>
          <p:cNvPr id="4" name="スライド番号プレースホルダー 3"/>
          <p:cNvSpPr>
            <a:spLocks noGrp="1"/>
          </p:cNvSpPr>
          <p:nvPr>
            <p:ph type="sldNum" sz="quarter" idx="12"/>
          </p:nvPr>
        </p:nvSpPr>
        <p:spPr/>
        <p:txBody>
          <a:bodyPr/>
          <a:lstStyle/>
          <a:p>
            <a:r>
              <a:rPr kumimoji="1" lang="en-US" altLang="ja-JP" sz="1600" dirty="0" smtClean="0">
                <a:solidFill>
                  <a:schemeClr val="tx1"/>
                </a:solidFill>
              </a:rPr>
              <a:t>16</a:t>
            </a:r>
            <a:endParaRPr kumimoji="1" lang="ja-JP" altLang="en-US" sz="1600" dirty="0">
              <a:solidFill>
                <a:schemeClr val="tx1"/>
              </a:solidFill>
            </a:endParaRPr>
          </a:p>
        </p:txBody>
      </p:sp>
    </p:spTree>
    <p:extLst>
      <p:ext uri="{BB962C8B-B14F-4D97-AF65-F5344CB8AC3E}">
        <p14:creationId xmlns:p14="http://schemas.microsoft.com/office/powerpoint/2010/main" val="16098337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7"/>
          <p:cNvSpPr txBox="1">
            <a:spLocks/>
          </p:cNvSpPr>
          <p:nvPr/>
        </p:nvSpPr>
        <p:spPr>
          <a:xfrm>
            <a:off x="251520" y="18202"/>
            <a:ext cx="8784976" cy="458470"/>
          </a:xfrm>
          <a:prstGeom prst="rect">
            <a:avLst/>
          </a:prstGeom>
          <a:solidFill>
            <a:schemeClr val="tx2">
              <a:lumMod val="50000"/>
            </a:schemeClr>
          </a:solidFill>
          <a:ln>
            <a:solidFill>
              <a:srgbClr val="002060"/>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cs typeface="Meiryo UI" panose="020B0604030504040204" pitchFamily="50" charset="-128"/>
              </a:rPr>
              <a:t>高度型の要件充足状況の確認 ⑤</a:t>
            </a:r>
            <a:endParaRPr lang="en-US" altLang="ja-JP" sz="2000" b="1" dirty="0">
              <a:solidFill>
                <a:schemeClr val="bg1"/>
              </a:solidFill>
              <a:latin typeface="+mn-ea"/>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137320146"/>
              </p:ext>
            </p:extLst>
          </p:nvPr>
        </p:nvGraphicFramePr>
        <p:xfrm>
          <a:off x="683565" y="6022485"/>
          <a:ext cx="2304255" cy="548640"/>
        </p:xfrm>
        <a:graphic>
          <a:graphicData uri="http://schemas.openxmlformats.org/drawingml/2006/table">
            <a:tbl>
              <a:tblPr>
                <a:tableStyleId>{5C22544A-7EE6-4342-B048-85BDC9FD1C3A}</a:tableStyleId>
              </a:tblPr>
              <a:tblGrid>
                <a:gridCol w="2304255"/>
              </a:tblGrid>
              <a:tr h="357167">
                <a:tc>
                  <a:txBody>
                    <a:bodyPr/>
                    <a:lstStyle/>
                    <a:p>
                      <a:pPr algn="ctr"/>
                      <a:r>
                        <a:rPr lang="ja-JP" altLang="en-US" sz="1600" b="1" dirty="0" smtClean="0">
                          <a:solidFill>
                            <a:schemeClr val="bg1"/>
                          </a:solidFill>
                        </a:rPr>
                        <a:t>緩和ケアチーム</a:t>
                      </a:r>
                      <a:endParaRPr lang="en-US" altLang="ja-JP" sz="1600" b="1" dirty="0" smtClean="0">
                        <a:solidFill>
                          <a:schemeClr val="bg1"/>
                        </a:solidFill>
                      </a:endParaRPr>
                    </a:p>
                    <a:p>
                      <a:pPr algn="ctr"/>
                      <a:r>
                        <a:rPr lang="en-US" altLang="ja-JP" sz="1400" b="1" dirty="0" smtClean="0">
                          <a:solidFill>
                            <a:schemeClr val="bg1"/>
                          </a:solidFill>
                        </a:rPr>
                        <a:t>【</a:t>
                      </a:r>
                      <a:r>
                        <a:rPr lang="ja-JP" altLang="en-US" sz="1400" b="1" dirty="0" smtClean="0">
                          <a:solidFill>
                            <a:schemeClr val="bg1"/>
                          </a:solidFill>
                        </a:rPr>
                        <a:t>緩和ケアセンターの主体</a:t>
                      </a:r>
                      <a:r>
                        <a:rPr lang="en-US" altLang="ja-JP" sz="1400" b="1" dirty="0" smtClean="0">
                          <a:solidFill>
                            <a:schemeClr val="bg1"/>
                          </a:solidFill>
                        </a:rPr>
                        <a:t>】</a:t>
                      </a:r>
                      <a:endParaRPr lang="ja-JP" altLang="en-US" sz="1400" b="1" dirty="0" smtClean="0">
                        <a:solidFill>
                          <a:schemeClr val="bg1"/>
                        </a:solidFill>
                      </a:endParaRPr>
                    </a:p>
                  </a:txBody>
                  <a:tcPr anchor="ctr">
                    <a:solidFill>
                      <a:schemeClr val="tx2"/>
                    </a:solidFill>
                  </a:tcPr>
                </a:tc>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622809868"/>
              </p:ext>
            </p:extLst>
          </p:nvPr>
        </p:nvGraphicFramePr>
        <p:xfrm>
          <a:off x="323529" y="620688"/>
          <a:ext cx="8664796" cy="5024555"/>
        </p:xfrm>
        <a:graphic>
          <a:graphicData uri="http://schemas.openxmlformats.org/drawingml/2006/table">
            <a:tbl>
              <a:tblPr>
                <a:tableStyleId>{5C22544A-7EE6-4342-B048-85BDC9FD1C3A}</a:tableStyleId>
              </a:tblPr>
              <a:tblGrid>
                <a:gridCol w="804006"/>
                <a:gridCol w="708161"/>
                <a:gridCol w="7152629"/>
              </a:tblGrid>
              <a:tr h="266486">
                <a:tc gridSpan="3">
                  <a:txBody>
                    <a:bodyPr/>
                    <a:lstStyle/>
                    <a:p>
                      <a:pPr algn="ctr"/>
                      <a:r>
                        <a:rPr lang="ja-JP" altLang="en-US" sz="1600" b="1" dirty="0" smtClean="0">
                          <a:solidFill>
                            <a:schemeClr val="bg1"/>
                          </a:solidFill>
                        </a:rPr>
                        <a:t>緩和ケアセンター</a:t>
                      </a:r>
                      <a:endParaRPr lang="en-US" altLang="ja-JP" sz="1600" b="1" dirty="0" smtClean="0">
                        <a:solidFill>
                          <a:schemeClr val="bg1"/>
                        </a:solidFill>
                      </a:endParaRPr>
                    </a:p>
                    <a:p>
                      <a:pPr algn="ctr"/>
                      <a:r>
                        <a:rPr lang="ja-JP" altLang="en-US" sz="1600" b="1" dirty="0" smtClean="0">
                          <a:solidFill>
                            <a:schemeClr val="bg1"/>
                          </a:solidFill>
                        </a:rPr>
                        <a:t>（基準日（</a:t>
                      </a:r>
                      <a:r>
                        <a:rPr lang="en-US" altLang="ja-JP" sz="1600" b="1" dirty="0" smtClean="0">
                          <a:solidFill>
                            <a:schemeClr val="bg1"/>
                          </a:solidFill>
                        </a:rPr>
                        <a:t>H30.9.1</a:t>
                      </a:r>
                      <a:r>
                        <a:rPr lang="ja-JP" altLang="en-US" sz="1600" b="1" dirty="0" smtClean="0">
                          <a:solidFill>
                            <a:schemeClr val="bg1"/>
                          </a:solidFill>
                        </a:rPr>
                        <a:t>）時点で要件を全て満たしていること）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tr>
              <a:tr h="453027">
                <a:tc>
                  <a:txBody>
                    <a:bodyPr/>
                    <a:lstStyle/>
                    <a:p>
                      <a:pPr algn="ctr"/>
                      <a:r>
                        <a:rPr lang="ja-JP" altLang="en-US" sz="1200" dirty="0" smtClean="0"/>
                        <a:t>組織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ja-JP" altLang="en-US" sz="1200" dirty="0" smtClean="0"/>
                        <a:t>○ 緩和ケアチーム、緩和ケア外来、緩和ケア病棟等を有機的に統合</a:t>
                      </a:r>
                      <a:endParaRPr lang="en-US" altLang="ja-JP" sz="1200" dirty="0" smtClean="0"/>
                    </a:p>
                    <a:p>
                      <a:r>
                        <a:rPr lang="ja-JP" altLang="en-US" sz="1200" dirty="0" smtClean="0"/>
                        <a:t>○ 専門的緩和ケアを提供する院内拠点組織</a:t>
                      </a:r>
                      <a:endParaRPr lang="en-US" altLang="ja-JP" sz="1200" dirty="0" smtClean="0"/>
                    </a:p>
                    <a:p>
                      <a:r>
                        <a:rPr lang="ja-JP" altLang="en-US" sz="1200" dirty="0" smtClean="0"/>
                        <a:t>○ 組織上明確に位置づける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0">
                <a:tc rowSpan="5">
                  <a:txBody>
                    <a:bodyPr/>
                    <a:lstStyle/>
                    <a:p>
                      <a:r>
                        <a:rPr lang="ja-JP" altLang="en-US" sz="1200" dirty="0" smtClean="0"/>
                        <a:t>人員体制</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altLang="en-US" sz="1200" dirty="0" smtClean="0"/>
                        <a:t>医師</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altLang="en-US" sz="1200" dirty="0" smtClean="0"/>
                        <a:t>○ 緩和ケアＣ長１人配置（常勤かつ管理的立場） </a:t>
                      </a:r>
                      <a:endParaRPr lang="en-US" altLang="ja-JP" sz="1200" dirty="0" smtClean="0"/>
                    </a:p>
                    <a:p>
                      <a:pPr algn="l"/>
                      <a:r>
                        <a:rPr lang="ja-JP" altLang="en-US" sz="1200" dirty="0" smtClean="0"/>
                        <a:t>○ 緊急緩和ケア病床を担当する専門的な知識及び技能を有する常勤の医師１人以上配置</a:t>
                      </a:r>
                      <a:endParaRPr lang="en-US" altLang="ja-JP" sz="1200" dirty="0" smtClean="0"/>
                    </a:p>
                    <a:p>
                      <a:pPr algn="l"/>
                      <a:r>
                        <a:rPr lang="ja-JP" altLang="en-US" sz="1200" smtClean="0"/>
                        <a:t>　　（</a:t>
                      </a:r>
                      <a:r>
                        <a:rPr lang="ja-JP" altLang="en-US" sz="1200" dirty="0" smtClean="0"/>
                        <a:t>緩和ケアチーム兼任可）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2715">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看護師</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altLang="en-US" sz="1200" dirty="0" smtClean="0"/>
                        <a:t>○ ジェネラルマネージャー１人配置（専従かつ常勤で管理的立場、がん看護の専門資格保有者が望ましい）</a:t>
                      </a:r>
                      <a:endParaRPr lang="en-US" altLang="ja-JP" sz="1200" dirty="0" smtClean="0"/>
                    </a:p>
                    <a:p>
                      <a:pPr algn="l"/>
                      <a:r>
                        <a:rPr lang="ja-JP" altLang="en-US" sz="1200" dirty="0" smtClean="0"/>
                        <a:t>○ がん看護の専門資格を有する看護師を２人以上配置（専従かつ常勤（緩和ケアチームと兼任可））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223">
                <a:tc vMerge="1">
                  <a:txBody>
                    <a:bodyPr/>
                    <a:lstStyle/>
                    <a:p>
                      <a:endParaRPr kumimoji="1" lang="ja-JP" altLang="en-US"/>
                    </a:p>
                  </a:txBody>
                  <a:tcPr/>
                </a:tc>
                <a:tc>
                  <a:txBody>
                    <a:bodyPr/>
                    <a:lstStyle/>
                    <a:p>
                      <a:pPr algn="l"/>
                      <a:r>
                        <a:rPr lang="ja-JP" altLang="en-US" sz="1200" dirty="0" smtClean="0"/>
                        <a:t>薬剤師</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altLang="en-US" sz="1200" dirty="0" smtClean="0"/>
                        <a:t>○ 緩和ケアＣ業務に協力する薬剤師を配置（がん薬物療法の専門資格を有する者が望ましい）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486">
                <a:tc vMerge="1">
                  <a:txBody>
                    <a:bodyPr/>
                    <a:lstStyle/>
                    <a:p>
                      <a:endParaRPr kumimoji="1" lang="ja-JP" altLang="en-US"/>
                    </a:p>
                  </a:txBody>
                  <a:tcPr/>
                </a:tc>
                <a:tc>
                  <a:txBody>
                    <a:bodyPr/>
                    <a:lstStyle/>
                    <a:p>
                      <a:pPr algn="ctr"/>
                      <a:r>
                        <a:rPr lang="ja-JP" altLang="en-US" sz="1200" dirty="0" smtClean="0"/>
                        <a:t>相談</a:t>
                      </a:r>
                      <a:endParaRPr lang="en-US" altLang="ja-JP" sz="1200" dirty="0" smtClean="0"/>
                    </a:p>
                    <a:p>
                      <a:pPr algn="ctr"/>
                      <a:r>
                        <a:rPr lang="ja-JP" altLang="en-US" sz="1200" dirty="0" smtClean="0"/>
                        <a:t>支援員</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altLang="en-US" sz="1200" dirty="0" smtClean="0"/>
                        <a:t>○ 相談支援業務に相談支援に携わる者を１人以上配置（専任）</a:t>
                      </a:r>
                      <a:endParaRPr lang="en-US" altLang="ja-JP" sz="1200" dirty="0" smtClean="0"/>
                    </a:p>
                    <a:p>
                      <a:pPr algn="l"/>
                      <a:r>
                        <a:rPr lang="ja-JP" altLang="en-US" sz="1200" dirty="0" smtClean="0"/>
                        <a:t>　　（相談支援センターと兼任可。相談支援Ｃ内にて従事可）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486">
                <a:tc vMerge="1">
                  <a:txBody>
                    <a:bodyPr/>
                    <a:lstStyle/>
                    <a:p>
                      <a:endParaRPr kumimoji="1" lang="ja-JP" altLang="en-US"/>
                    </a:p>
                  </a:txBody>
                  <a:tcPr/>
                </a:tc>
                <a:tc>
                  <a:txBody>
                    <a:bodyPr/>
                    <a:lstStyle/>
                    <a:p>
                      <a:pPr algn="ctr"/>
                      <a:r>
                        <a:rPr lang="ja-JP" altLang="en-US" sz="1200" dirty="0" smtClean="0"/>
                        <a:t>その他</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altLang="en-US" sz="1200" dirty="0" smtClean="0"/>
                        <a:t>○ ジェネラルマネージャーを中心に歯科医師や医療心理に携わる者、理学療法士、</a:t>
                      </a:r>
                      <a:endParaRPr lang="en-US" altLang="ja-JP" sz="1200" dirty="0" smtClean="0"/>
                    </a:p>
                    <a:p>
                      <a:pPr algn="l"/>
                      <a:r>
                        <a:rPr lang="ja-JP" altLang="en-US" sz="1200" dirty="0" smtClean="0"/>
                        <a:t>　　管理栄養士、歯科衛生士等の診療従事者が連携することが望ましい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3027">
                <a:tc>
                  <a:txBody>
                    <a:bodyPr/>
                    <a:lstStyle/>
                    <a:p>
                      <a:pPr algn="ctr"/>
                      <a:r>
                        <a:rPr lang="ja-JP" altLang="en-US" sz="1200" dirty="0" smtClean="0"/>
                        <a:t>人員体制</a:t>
                      </a:r>
                      <a:endParaRPr lang="en-US" altLang="ja-JP" sz="1200" dirty="0" smtClean="0"/>
                    </a:p>
                    <a:p>
                      <a:pPr algn="ctr"/>
                      <a:r>
                        <a:rPr lang="ja-JP" altLang="en-US" sz="1200" dirty="0" smtClean="0"/>
                        <a:t>以外</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nSpc>
                          <a:spcPts val="1400"/>
                        </a:lnSpc>
                      </a:pPr>
                      <a:r>
                        <a:rPr lang="ja-JP" altLang="en-US" sz="1200" dirty="0" smtClean="0"/>
                        <a:t>○ 看護師等による定期的ながん患者カウンセリングを行うこと</a:t>
                      </a:r>
                      <a:endParaRPr lang="en-US" altLang="ja-JP" sz="1200" dirty="0" smtClean="0"/>
                    </a:p>
                    <a:p>
                      <a:pPr>
                        <a:lnSpc>
                          <a:spcPts val="1400"/>
                        </a:lnSpc>
                      </a:pPr>
                      <a:r>
                        <a:rPr lang="ja-JP" altLang="en-US" sz="1200" dirty="0" smtClean="0"/>
                        <a:t>○ 看護カンファレンスを週１回程度開催し、患者等の苦痛に関する情報を外来や病棟看護師等と共有すること</a:t>
                      </a:r>
                      <a:endParaRPr lang="en-US" altLang="ja-JP" sz="1200" dirty="0" smtClean="0"/>
                    </a:p>
                    <a:p>
                      <a:pPr>
                        <a:lnSpc>
                          <a:spcPts val="1400"/>
                        </a:lnSpc>
                      </a:pPr>
                      <a:r>
                        <a:rPr lang="ja-JP" altLang="en-US" sz="1200" dirty="0" smtClean="0"/>
                        <a:t>○ 緊急緩和ケア病床を確保し、かかりつけ患者等からの紹介患者を対象として、緊急入院体制を整備すること</a:t>
                      </a:r>
                      <a:endParaRPr lang="en-US" altLang="ja-JP" sz="1200" dirty="0" smtClean="0"/>
                    </a:p>
                    <a:p>
                      <a:pPr>
                        <a:lnSpc>
                          <a:spcPts val="1400"/>
                        </a:lnSpc>
                      </a:pPr>
                      <a:r>
                        <a:rPr lang="ja-JP" altLang="en-US" sz="1200" dirty="0" smtClean="0"/>
                        <a:t>○ 地域の病院等の診療従事者と、緩和ケア連携協力のカンファレンスを月１回程度定期的に開催すること</a:t>
                      </a:r>
                      <a:endParaRPr lang="en-US" altLang="ja-JP" sz="1200" dirty="0" smtClean="0"/>
                    </a:p>
                    <a:p>
                      <a:pPr>
                        <a:lnSpc>
                          <a:spcPts val="1400"/>
                        </a:lnSpc>
                      </a:pPr>
                      <a:r>
                        <a:rPr lang="ja-JP" altLang="en-US" sz="1200" dirty="0" smtClean="0"/>
                        <a:t>○ 連携協力在宅療養支援診療所等の患者の診療情報に係る相談等、いつでも連絡を取れる体制を整備すること</a:t>
                      </a:r>
                      <a:endParaRPr lang="en-US" altLang="ja-JP" sz="1200" dirty="0" smtClean="0"/>
                    </a:p>
                    <a:p>
                      <a:pPr>
                        <a:lnSpc>
                          <a:spcPts val="1400"/>
                        </a:lnSpc>
                      </a:pPr>
                      <a:r>
                        <a:rPr lang="ja-JP" altLang="en-US" sz="1200" dirty="0" smtClean="0"/>
                        <a:t>○ 相談支援Ｃと連携し、がん患者等からの緩和ケアに関する高次の相談支援を提供する体制を確保すること</a:t>
                      </a:r>
                      <a:endParaRPr lang="en-US" altLang="ja-JP" sz="1200" dirty="0" smtClean="0"/>
                    </a:p>
                    <a:p>
                      <a:pPr>
                        <a:lnSpc>
                          <a:spcPts val="1400"/>
                        </a:lnSpc>
                      </a:pPr>
                      <a:r>
                        <a:rPr lang="ja-JP" altLang="en-US" sz="1200" dirty="0" smtClean="0"/>
                        <a:t>○ 定期的に緩和ケアに関する院内研修会等を開催し、修了者を把握する等、研修の運営体制を構築すること</a:t>
                      </a:r>
                      <a:endParaRPr lang="en-US" altLang="ja-JP" sz="1200" dirty="0" smtClean="0"/>
                    </a:p>
                    <a:p>
                      <a:pPr>
                        <a:lnSpc>
                          <a:spcPts val="1400"/>
                        </a:lnSpc>
                      </a:pPr>
                      <a:r>
                        <a:rPr lang="ja-JP" altLang="en-US" sz="1200" dirty="0" smtClean="0"/>
                        <a:t>○ 緩和ケアＣ構成員が参加するカンファレンスを週１回以上開催し、緩和ケアＣ運営に関する情報共有や検討を行うこと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bl>
          </a:graphicData>
        </a:graphic>
      </p:graphicFrame>
      <p:cxnSp>
        <p:nvCxnSpPr>
          <p:cNvPr id="18" name="カギ線コネクタ 17"/>
          <p:cNvCxnSpPr>
            <a:stCxn id="7" idx="0"/>
            <a:endCxn id="83" idx="0"/>
          </p:cNvCxnSpPr>
          <p:nvPr/>
        </p:nvCxnSpPr>
        <p:spPr>
          <a:xfrm rot="16200000" flipH="1">
            <a:off x="4734365" y="3123812"/>
            <a:ext cx="5654" cy="5803000"/>
          </a:xfrm>
          <a:prstGeom prst="bentConnector3">
            <a:avLst>
              <a:gd name="adj1" fmla="val -3077626"/>
            </a:avLst>
          </a:prstGeom>
          <a:ln w="31750" cmpd="sng"/>
        </p:spPr>
        <p:style>
          <a:lnRef idx="1">
            <a:schemeClr val="accent1"/>
          </a:lnRef>
          <a:fillRef idx="0">
            <a:schemeClr val="accent1"/>
          </a:fillRef>
          <a:effectRef idx="0">
            <a:schemeClr val="accent1"/>
          </a:effectRef>
          <a:fontRef idx="minor">
            <a:schemeClr val="tx1"/>
          </a:fontRef>
        </p:style>
      </p:cxnSp>
      <p:cxnSp>
        <p:nvCxnSpPr>
          <p:cNvPr id="32" name="カギ線コネクタ 31"/>
          <p:cNvCxnSpPr>
            <a:stCxn id="14" idx="2"/>
            <a:endCxn id="82" idx="0"/>
          </p:cNvCxnSpPr>
          <p:nvPr/>
        </p:nvCxnSpPr>
        <p:spPr>
          <a:xfrm rot="16200000" flipH="1">
            <a:off x="4464479" y="5836690"/>
            <a:ext cx="382897" cy="1"/>
          </a:xfrm>
          <a:prstGeom prst="bentConnector3">
            <a:avLst>
              <a:gd name="adj1" fmla="val 50000"/>
            </a:avLst>
          </a:prstGeom>
          <a:ln w="31750"/>
        </p:spPr>
        <p:style>
          <a:lnRef idx="1">
            <a:schemeClr val="accent1"/>
          </a:lnRef>
          <a:fillRef idx="0">
            <a:schemeClr val="accent1"/>
          </a:fillRef>
          <a:effectRef idx="0">
            <a:schemeClr val="accent1"/>
          </a:effectRef>
          <a:fontRef idx="minor">
            <a:schemeClr val="tx1"/>
          </a:fontRef>
        </p:style>
      </p:cxnSp>
      <p:graphicFrame>
        <p:nvGraphicFramePr>
          <p:cNvPr id="82" name="表 81"/>
          <p:cNvGraphicFramePr>
            <a:graphicFrameLocks noGrp="1"/>
          </p:cNvGraphicFramePr>
          <p:nvPr>
            <p:extLst>
              <p:ext uri="{D42A27DB-BD31-4B8C-83A1-F6EECF244321}">
                <p14:modId xmlns:p14="http://schemas.microsoft.com/office/powerpoint/2010/main" val="3891109325"/>
              </p:ext>
            </p:extLst>
          </p:nvPr>
        </p:nvGraphicFramePr>
        <p:xfrm>
          <a:off x="3611812" y="6028140"/>
          <a:ext cx="2088232" cy="357167"/>
        </p:xfrm>
        <a:graphic>
          <a:graphicData uri="http://schemas.openxmlformats.org/drawingml/2006/table">
            <a:tbl>
              <a:tblPr>
                <a:tableStyleId>{5C22544A-7EE6-4342-B048-85BDC9FD1C3A}</a:tableStyleId>
              </a:tblPr>
              <a:tblGrid>
                <a:gridCol w="2088232"/>
              </a:tblGrid>
              <a:tr h="357167">
                <a:tc>
                  <a:txBody>
                    <a:bodyPr/>
                    <a:lstStyle/>
                    <a:p>
                      <a:pPr algn="ctr"/>
                      <a:r>
                        <a:rPr lang="ja-JP" altLang="en-US" sz="1600" b="1" dirty="0" smtClean="0">
                          <a:solidFill>
                            <a:schemeClr val="bg1"/>
                          </a:solidFill>
                        </a:rPr>
                        <a:t>緩和ケア外来</a:t>
                      </a:r>
                    </a:p>
                  </a:txBody>
                  <a:tcPr anchor="ctr">
                    <a:solidFill>
                      <a:schemeClr val="tx2"/>
                    </a:solidFill>
                  </a:tcPr>
                </a:tc>
              </a:tr>
            </a:tbl>
          </a:graphicData>
        </a:graphic>
      </p:graphicFrame>
      <p:graphicFrame>
        <p:nvGraphicFramePr>
          <p:cNvPr id="83" name="表 82"/>
          <p:cNvGraphicFramePr>
            <a:graphicFrameLocks noGrp="1"/>
          </p:cNvGraphicFramePr>
          <p:nvPr>
            <p:extLst>
              <p:ext uri="{D42A27DB-BD31-4B8C-83A1-F6EECF244321}">
                <p14:modId xmlns:p14="http://schemas.microsoft.com/office/powerpoint/2010/main" val="2829675713"/>
              </p:ext>
            </p:extLst>
          </p:nvPr>
        </p:nvGraphicFramePr>
        <p:xfrm>
          <a:off x="6594576" y="6028139"/>
          <a:ext cx="2088232" cy="357167"/>
        </p:xfrm>
        <a:graphic>
          <a:graphicData uri="http://schemas.openxmlformats.org/drawingml/2006/table">
            <a:tbl>
              <a:tblPr>
                <a:tableStyleId>{5C22544A-7EE6-4342-B048-85BDC9FD1C3A}</a:tableStyleId>
              </a:tblPr>
              <a:tblGrid>
                <a:gridCol w="2088232"/>
              </a:tblGrid>
              <a:tr h="357167">
                <a:tc>
                  <a:txBody>
                    <a:bodyPr/>
                    <a:lstStyle/>
                    <a:p>
                      <a:pPr algn="ctr"/>
                      <a:r>
                        <a:rPr lang="ja-JP" altLang="en-US" sz="1600" b="1" dirty="0" smtClean="0">
                          <a:solidFill>
                            <a:schemeClr val="bg1"/>
                          </a:solidFill>
                        </a:rPr>
                        <a:t>緩和ケア病棟</a:t>
                      </a:r>
                    </a:p>
                  </a:txBody>
                  <a:tcPr anchor="ctr">
                    <a:solidFill>
                      <a:schemeClr val="tx2"/>
                    </a:solidFill>
                  </a:tcPr>
                </a:tc>
              </a:tr>
            </a:tbl>
          </a:graphicData>
        </a:graphic>
      </p:graphicFrame>
      <p:sp>
        <p:nvSpPr>
          <p:cNvPr id="5" name="スライド番号プレースホルダー 4"/>
          <p:cNvSpPr>
            <a:spLocks noGrp="1"/>
          </p:cNvSpPr>
          <p:nvPr>
            <p:ph type="sldNum" sz="quarter" idx="12"/>
          </p:nvPr>
        </p:nvSpPr>
        <p:spPr/>
        <p:txBody>
          <a:bodyPr/>
          <a:lstStyle/>
          <a:p>
            <a:r>
              <a:rPr kumimoji="1" lang="en-US" altLang="ja-JP" sz="1600" dirty="0" smtClean="0">
                <a:solidFill>
                  <a:schemeClr val="tx1"/>
                </a:solidFill>
              </a:rPr>
              <a:t>17</a:t>
            </a:r>
            <a:endParaRPr kumimoji="1" lang="ja-JP" altLang="en-US" sz="1600" dirty="0">
              <a:solidFill>
                <a:schemeClr val="tx1"/>
              </a:solidFill>
            </a:endParaRPr>
          </a:p>
        </p:txBody>
      </p:sp>
    </p:spTree>
    <p:extLst>
      <p:ext uri="{BB962C8B-B14F-4D97-AF65-F5344CB8AC3E}">
        <p14:creationId xmlns:p14="http://schemas.microsoft.com/office/powerpoint/2010/main" val="2922642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9708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高度型の要件充足状況の</a:t>
            </a:r>
            <a:r>
              <a:rPr lang="ja-JP" altLang="en-US" sz="2000" b="1" dirty="0" smtClean="0">
                <a:solidFill>
                  <a:schemeClr val="bg1"/>
                </a:solidFill>
                <a:latin typeface="+mn-ea"/>
                <a:ea typeface="+mn-ea"/>
                <a:cs typeface="Meiryo UI" panose="020B0604030504040204" pitchFamily="50" charset="-128"/>
              </a:rPr>
              <a:t>確認 ⑤</a:t>
            </a:r>
            <a:endParaRPr lang="en-US" altLang="ja-JP" sz="2000" b="1" dirty="0">
              <a:solidFill>
                <a:schemeClr val="bg1"/>
              </a:solidFill>
              <a:latin typeface="+mn-ea"/>
              <a:ea typeface="+mn-ea"/>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877418837"/>
              </p:ext>
            </p:extLst>
          </p:nvPr>
        </p:nvGraphicFramePr>
        <p:xfrm>
          <a:off x="251521" y="719728"/>
          <a:ext cx="8712967" cy="4905008"/>
        </p:xfrm>
        <a:graphic>
          <a:graphicData uri="http://schemas.openxmlformats.org/drawingml/2006/table">
            <a:tbl>
              <a:tblPr firstRow="1" bandRow="1">
                <a:tableStyleId>{5C22544A-7EE6-4342-B048-85BDC9FD1C3A}</a:tableStyleId>
              </a:tblPr>
              <a:tblGrid>
                <a:gridCol w="720079"/>
                <a:gridCol w="2232248"/>
                <a:gridCol w="1080120"/>
                <a:gridCol w="941180"/>
                <a:gridCol w="1147052"/>
                <a:gridCol w="1008112"/>
                <a:gridCol w="936104"/>
                <a:gridCol w="648072"/>
              </a:tblGrid>
              <a:tr h="333008">
                <a:tc rowSpan="3">
                  <a:txBody>
                    <a:bodyPr/>
                    <a:lstStyle/>
                    <a:p>
                      <a:pPr algn="ctr">
                        <a:lnSpc>
                          <a:spcPts val="1300"/>
                        </a:lnSpc>
                      </a:pPr>
                      <a:r>
                        <a:rPr kumimoji="1" lang="ja-JP" altLang="en-US" sz="1400" dirty="0" smtClean="0"/>
                        <a:t>圏域</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lnSpc>
                          <a:spcPts val="1300"/>
                        </a:lnSpc>
                      </a:pPr>
                      <a:r>
                        <a:rPr kumimoji="1" lang="ja-JP" altLang="en-US" sz="1400" dirty="0" smtClean="0"/>
                        <a:t>病院名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lnSpc>
                          <a:spcPct val="100000"/>
                        </a:lnSpc>
                      </a:pPr>
                      <a:r>
                        <a:rPr lang="ja-JP" altLang="en-US" sz="1400" dirty="0" smtClean="0"/>
                        <a:t>⑤緩和ケアセンターの要件</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ctr"/>
                      <a:endParaRPr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lnSpc>
                          <a:spcPct val="100000"/>
                        </a:lnSpc>
                      </a:pPr>
                      <a:r>
                        <a:rPr lang="ja-JP" altLang="en-US" sz="1400" dirty="0" smtClean="0"/>
                        <a:t>要件</a:t>
                      </a:r>
                      <a:endParaRPr lang="en-US" altLang="ja-JP" sz="1400" dirty="0" smtClean="0"/>
                    </a:p>
                    <a:p>
                      <a:pPr algn="ctr">
                        <a:lnSpc>
                          <a:spcPct val="100000"/>
                        </a:lnSpc>
                      </a:pPr>
                      <a:r>
                        <a:rPr lang="ja-JP" altLang="en-US" sz="1400" dirty="0" smtClean="0"/>
                        <a:t>充足</a:t>
                      </a:r>
                      <a:endParaRPr lang="en-US" altLang="ja-JP" sz="1400" dirty="0" smtClean="0"/>
                    </a:p>
                    <a:p>
                      <a:pPr algn="ctr">
                        <a:lnSpc>
                          <a:spcPct val="100000"/>
                        </a:lnSpc>
                      </a:pPr>
                      <a:r>
                        <a:rPr lang="ja-JP" altLang="en-US" sz="1400" dirty="0" smtClean="0"/>
                        <a:t>状況</a:t>
                      </a:r>
                      <a:endParaRPr lang="ja-JP" altLang="en-US" sz="14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032">
                <a:tc vMerge="1">
                  <a:txBody>
                    <a:bodyPr/>
                    <a:lstStyle/>
                    <a:p>
                      <a:endParaRPr kumimoji="1" lang="ja-JP" altLang="en-US"/>
                    </a:p>
                  </a:txBody>
                  <a:tcPr/>
                </a:tc>
                <a:tc vMerge="1">
                  <a:txBody>
                    <a:bodyPr/>
                    <a:lstStyle/>
                    <a:p>
                      <a:endParaRPr kumimoji="1" lang="ja-JP" altLang="en-US"/>
                    </a:p>
                  </a:txBody>
                  <a:tcPr/>
                </a:tc>
                <a:tc rowSpan="2">
                  <a:txBody>
                    <a:bodyPr/>
                    <a:lstStyle/>
                    <a:p>
                      <a:pPr algn="ctr">
                        <a:lnSpc>
                          <a:spcPts val="1300"/>
                        </a:lnSpc>
                      </a:pPr>
                      <a:r>
                        <a:rPr kumimoji="1" lang="ja-JP" altLang="en-US" sz="1400" b="1" dirty="0" smtClean="0">
                          <a:solidFill>
                            <a:schemeClr val="bg1"/>
                          </a:solidFill>
                        </a:rPr>
                        <a:t>組織</a:t>
                      </a:r>
                      <a:endParaRPr kumimoji="1" lang="ja-JP" altLang="en-US" sz="1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3">
                  <a:txBody>
                    <a:bodyPr/>
                    <a:lstStyle/>
                    <a:p>
                      <a:pPr algn="ctr">
                        <a:lnSpc>
                          <a:spcPct val="100000"/>
                        </a:lnSpc>
                      </a:pPr>
                      <a:r>
                        <a:rPr lang="ja-JP" altLang="en-US" sz="1400" b="1" dirty="0" smtClean="0">
                          <a:solidFill>
                            <a:schemeClr val="bg1"/>
                          </a:solidFill>
                        </a:rPr>
                        <a:t>人員体制</a:t>
                      </a:r>
                      <a:endParaRPr lang="ja-JP" altLang="en-US" sz="1400" b="1" dirty="0">
                        <a:solidFill>
                          <a:schemeClr val="bg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hMerge="1">
                  <a:txBody>
                    <a:bodyPr/>
                    <a:lstStyle/>
                    <a:p>
                      <a:pPr algn="ctr"/>
                      <a:endParaRPr lang="ja-JP" altLang="en-US" sz="120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ts val="1300"/>
                        </a:lnSpc>
                      </a:pPr>
                      <a:endParaRPr lang="ja-JP" altLang="en-US" sz="120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ct val="100000"/>
                        </a:lnSpc>
                      </a:pPr>
                      <a:r>
                        <a:rPr lang="ja-JP" altLang="en-US" sz="1400" b="1" dirty="0" smtClean="0">
                          <a:solidFill>
                            <a:schemeClr val="bg1"/>
                          </a:solidFill>
                        </a:rPr>
                        <a:t>人員体制以外</a:t>
                      </a:r>
                      <a:endParaRPr lang="ja-JP" altLang="en-US" sz="1400" b="1" dirty="0">
                        <a:solidFill>
                          <a:schemeClr val="bg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vMerge="1">
                  <a:txBody>
                    <a:bodyPr/>
                    <a:lstStyle/>
                    <a:p>
                      <a:endParaRPr kumimoji="1" lang="ja-JP" altLang="en-US" dirty="0"/>
                    </a:p>
                  </a:txBody>
                  <a:tcP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7248">
                <a:tc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pPr>
                      <a:r>
                        <a:rPr lang="ja-JP" altLang="en-US" sz="1400" b="1" dirty="0" smtClean="0">
                          <a:solidFill>
                            <a:schemeClr val="bg1"/>
                          </a:solidFill>
                        </a:rPr>
                        <a:t>医師</a:t>
                      </a:r>
                      <a:endParaRPr lang="ja-JP" altLang="en-US" sz="1400" b="1" dirty="0">
                        <a:solidFill>
                          <a:schemeClr val="bg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0000"/>
                        </a:lnSpc>
                      </a:pPr>
                      <a:r>
                        <a:rPr lang="ja-JP" altLang="en-US" sz="1400" b="1" dirty="0" smtClean="0">
                          <a:solidFill>
                            <a:schemeClr val="bg1"/>
                          </a:solidFill>
                        </a:rPr>
                        <a:t>看護師</a:t>
                      </a:r>
                      <a:endParaRPr lang="ja-JP" altLang="en-US" sz="1400" b="1" dirty="0">
                        <a:solidFill>
                          <a:schemeClr val="bg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0000"/>
                        </a:lnSpc>
                      </a:pPr>
                      <a:r>
                        <a:rPr lang="ja-JP" altLang="en-US" sz="1400" b="1" dirty="0" smtClean="0">
                          <a:solidFill>
                            <a:schemeClr val="bg1"/>
                          </a:solidFill>
                        </a:rPr>
                        <a:t>その他</a:t>
                      </a:r>
                      <a:endParaRPr lang="ja-JP" altLang="en-US" sz="1400" b="1" dirty="0">
                        <a:solidFill>
                          <a:schemeClr val="bg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vMerge="1">
                  <a:txBody>
                    <a:bodyPr/>
                    <a:lstStyle/>
                    <a:p>
                      <a:pPr algn="ctr"/>
                      <a:endParaRPr lang="ja-JP" altLang="en-US" sz="140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kumimoji="1" lang="ja-JP" altLang="en-US" sz="1200" dirty="0"/>
                    </a:p>
                  </a:txBody>
                  <a:tcPr anchor="ctr"/>
                </a:tc>
              </a:tr>
              <a:tr h="205348">
                <a:tc>
                  <a:txBody>
                    <a:bodyPr/>
                    <a:lstStyle/>
                    <a:p>
                      <a:pPr algn="ctr">
                        <a:lnSpc>
                          <a:spcPct val="100000"/>
                        </a:lnSpc>
                      </a:pPr>
                      <a:r>
                        <a:rPr kumimoji="1" lang="ja-JP" altLang="en-US" sz="1400" dirty="0" smtClean="0"/>
                        <a:t>豊　能</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400" b="1" dirty="0" smtClean="0"/>
                        <a:t>大阪大学医学部附属病院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ts val="1700"/>
                        </a:lnSpc>
                      </a:pPr>
                      <a:r>
                        <a:rPr lang="en-US" altLang="ja-JP" b="1" dirty="0" smtClean="0">
                          <a:solidFill>
                            <a:schemeClr val="tx1"/>
                          </a:solidFill>
                        </a:rPr>
                        <a:t>×</a:t>
                      </a:r>
                    </a:p>
                    <a:p>
                      <a:pPr algn="ctr">
                        <a:lnSpc>
                          <a:spcPts val="700"/>
                        </a:lnSpc>
                      </a:pPr>
                      <a:r>
                        <a:rPr lang="en-US" altLang="ja-JP" sz="1100" b="1" dirty="0" smtClean="0">
                          <a:solidFill>
                            <a:schemeClr val="tx1"/>
                          </a:solidFill>
                        </a:rPr>
                        <a:t>H31.4.1</a:t>
                      </a:r>
                      <a:r>
                        <a:rPr lang="ja-JP" altLang="en-US" sz="1050" b="1" dirty="0" smtClean="0">
                          <a:solidFill>
                            <a:schemeClr val="tx1"/>
                          </a:solidFill>
                        </a:rPr>
                        <a:t>設置</a:t>
                      </a:r>
                      <a:endParaRPr lang="ja-JP" altLang="en-US" sz="11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solidFill>
                            <a:schemeClr val="tx1"/>
                          </a:solidFill>
                        </a:rPr>
                        <a:t>―</a:t>
                      </a:r>
                      <a:endParaRPr lang="ja-JP" altLang="en-US" dirty="0" smtClean="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solidFill>
                            <a:schemeClr val="tx1"/>
                          </a:solidFill>
                        </a:rPr>
                        <a:t>―</a:t>
                      </a:r>
                      <a:endParaRPr lang="ja-JP" altLang="en-US" dirty="0" smtClean="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solidFill>
                            <a:schemeClr val="tx1"/>
                          </a:solidFill>
                        </a:rPr>
                        <a:t>―</a:t>
                      </a:r>
                      <a:endParaRPr lang="ja-JP" altLang="en-US" dirty="0" smtClean="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solidFill>
                            <a:schemeClr val="tx1"/>
                          </a:solidFill>
                        </a:rPr>
                        <a:t>―</a:t>
                      </a:r>
                      <a:endParaRPr lang="ja-JP" altLang="en-US" dirty="0" smtClean="0">
                        <a:solidFill>
                          <a:schemeClr val="tx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US" altLang="ja-JP" sz="1400" b="1" dirty="0" smtClean="0">
                          <a:solidFill>
                            <a:schemeClr val="tx1"/>
                          </a:solidFill>
                        </a:rPr>
                        <a:t>×</a:t>
                      </a:r>
                      <a:endParaRPr lang="ja-JP" altLang="en-US" sz="1400"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127620">
                <a:tc>
                  <a:txBody>
                    <a:bodyPr/>
                    <a:lstStyle/>
                    <a:p>
                      <a:pPr algn="ctr">
                        <a:lnSpc>
                          <a:spcPct val="100000"/>
                        </a:lnSpc>
                      </a:pPr>
                      <a:r>
                        <a:rPr kumimoji="1" lang="ja-JP" altLang="en-US" sz="1400" dirty="0" smtClean="0"/>
                        <a:t>三　島</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400" dirty="0" smtClean="0"/>
                        <a:t>大阪医科大学附属病院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dirty="0" smtClean="0">
                          <a:solidFill>
                            <a:schemeClr val="tx1"/>
                          </a:solidFill>
                        </a:rPr>
                        <a:t>〇</a:t>
                      </a:r>
                      <a:endParaRPr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dirty="0" smtClean="0">
                          <a:solidFill>
                            <a:schemeClr val="tx1"/>
                          </a:solidFill>
                        </a:rPr>
                        <a:t>〇</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dirty="0" smtClean="0">
                          <a:solidFill>
                            <a:schemeClr val="tx1"/>
                          </a:solidFill>
                        </a:rPr>
                        <a:t>〇</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dirty="0" smtClean="0">
                          <a:solidFill>
                            <a:schemeClr val="tx1"/>
                          </a:solidFill>
                        </a:rPr>
                        <a:t>○</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dirty="0" smtClean="0">
                          <a:solidFill>
                            <a:schemeClr val="tx1"/>
                          </a:solidFill>
                        </a:rPr>
                        <a:t>〇</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800" b="1" dirty="0" smtClean="0">
                          <a:solidFill>
                            <a:schemeClr val="tx1"/>
                          </a:solidFill>
                        </a:rPr>
                        <a:t>○</a:t>
                      </a:r>
                      <a:endParaRPr lang="ja-JP" altLang="en-US" sz="1800"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1900">
                <a:tc rowSpan="2">
                  <a:txBody>
                    <a:bodyPr/>
                    <a:lstStyle/>
                    <a:p>
                      <a:pPr algn="ctr">
                        <a:lnSpc>
                          <a:spcPct val="100000"/>
                        </a:lnSpc>
                      </a:pPr>
                      <a:r>
                        <a:rPr kumimoji="1" lang="ja-JP" altLang="en-US" sz="1400" dirty="0" smtClean="0"/>
                        <a:t>中河内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400" b="1" dirty="0" smtClean="0"/>
                        <a:t>市立東大阪医療センター</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ct val="100000"/>
                        </a:lnSpc>
                      </a:pPr>
                      <a:r>
                        <a:rPr lang="ja-JP" altLang="en-US" dirty="0" smtClean="0">
                          <a:solidFill>
                            <a:schemeClr val="tx1"/>
                          </a:solidFill>
                        </a:rPr>
                        <a:t>〇</a:t>
                      </a:r>
                      <a:endParaRPr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dirty="0" smtClean="0">
                          <a:solidFill>
                            <a:schemeClr val="tx1"/>
                          </a:solidFill>
                        </a:rPr>
                        <a:t>〇</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700"/>
                        </a:lnSpc>
                      </a:pPr>
                      <a:r>
                        <a:rPr lang="en-US" altLang="ja-JP" sz="1800" b="1" dirty="0" smtClean="0">
                          <a:solidFill>
                            <a:schemeClr val="tx1"/>
                          </a:solidFill>
                        </a:rPr>
                        <a:t>×</a:t>
                      </a:r>
                    </a:p>
                    <a:p>
                      <a:pPr algn="ctr">
                        <a:lnSpc>
                          <a:spcPts val="700"/>
                        </a:lnSpc>
                      </a:pPr>
                      <a:r>
                        <a:rPr lang="ja-JP" altLang="en-US" sz="1100" b="1" dirty="0" smtClean="0">
                          <a:solidFill>
                            <a:schemeClr val="tx1"/>
                          </a:solidFill>
                        </a:rPr>
                        <a:t>その他１名のみ</a:t>
                      </a:r>
                      <a:endParaRPr lang="ja-JP" altLang="en-US" sz="1200" b="1"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ct val="100000"/>
                        </a:lnSpc>
                      </a:pPr>
                      <a:r>
                        <a:rPr lang="ja-JP" altLang="en-US" sz="1800" b="0" dirty="0" smtClean="0">
                          <a:solidFill>
                            <a:schemeClr val="tx1"/>
                          </a:solidFill>
                        </a:rPr>
                        <a:t>○</a:t>
                      </a:r>
                      <a:endParaRPr lang="ja-JP" altLang="en-US" sz="18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sz="1800" b="0" dirty="0" smtClean="0">
                          <a:solidFill>
                            <a:schemeClr val="tx1"/>
                          </a:solidFill>
                        </a:rPr>
                        <a:t>〇</a:t>
                      </a:r>
                      <a:endParaRPr lang="ja-JP" altLang="en-US" sz="1800" b="0" dirty="0">
                        <a:solidFill>
                          <a:schemeClr val="tx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en-US" altLang="ja-JP" sz="1800" b="1" dirty="0" smtClean="0">
                          <a:solidFill>
                            <a:schemeClr val="tx1"/>
                          </a:solidFill>
                        </a:rPr>
                        <a:t>×</a:t>
                      </a:r>
                      <a:endParaRPr lang="ja-JP" altLang="en-US" sz="1800"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400" dirty="0" smtClean="0"/>
                        <a:t>八尾市立病院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dirty="0" smtClean="0">
                          <a:solidFill>
                            <a:schemeClr val="tx1"/>
                          </a:solidFill>
                        </a:rPr>
                        <a:t>〇</a:t>
                      </a:r>
                      <a:endParaRPr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dirty="0" smtClean="0">
                          <a:solidFill>
                            <a:schemeClr val="tx1"/>
                          </a:solidFill>
                        </a:rPr>
                        <a:t>〇</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dirty="0" smtClean="0">
                          <a:solidFill>
                            <a:schemeClr val="tx1"/>
                          </a:solidFill>
                        </a:rPr>
                        <a:t>〇</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dirty="0" smtClean="0">
                          <a:solidFill>
                            <a:schemeClr val="tx1"/>
                          </a:solidFill>
                        </a:rPr>
                        <a:t>○</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dirty="0" smtClean="0">
                          <a:solidFill>
                            <a:schemeClr val="tx1"/>
                          </a:solidFill>
                        </a:rPr>
                        <a:t>〇</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800" b="1" dirty="0" smtClean="0">
                          <a:solidFill>
                            <a:schemeClr val="tx1"/>
                          </a:solidFill>
                        </a:rPr>
                        <a:t>○</a:t>
                      </a:r>
                      <a:endParaRPr lang="ja-JP" altLang="en-US" sz="1800"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lnSpc>
                          <a:spcPct val="100000"/>
                        </a:lnSpc>
                      </a:pPr>
                      <a:r>
                        <a:rPr kumimoji="1" lang="ja-JP" altLang="en-US" sz="1400" dirty="0" smtClean="0"/>
                        <a:t>南河内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近畿大学医学部附属病院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dirty="0" smtClean="0">
                          <a:solidFill>
                            <a:schemeClr val="tx1"/>
                          </a:solidFill>
                        </a:rPr>
                        <a:t>〇</a:t>
                      </a:r>
                      <a:endParaRPr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dirty="0" smtClean="0">
                          <a:solidFill>
                            <a:schemeClr val="tx1"/>
                          </a:solidFill>
                        </a:rPr>
                        <a:t>〇</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dirty="0" smtClean="0">
                          <a:solidFill>
                            <a:schemeClr val="tx1"/>
                          </a:solidFill>
                        </a:rPr>
                        <a:t>〇</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dirty="0" smtClean="0">
                          <a:solidFill>
                            <a:schemeClr val="tx1"/>
                          </a:solidFill>
                        </a:rPr>
                        <a:t>○</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dirty="0" smtClean="0">
                          <a:solidFill>
                            <a:schemeClr val="tx1"/>
                          </a:solidFill>
                        </a:rPr>
                        <a:t>〇</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800" b="1" dirty="0" smtClean="0">
                          <a:solidFill>
                            <a:schemeClr val="tx1"/>
                          </a:solidFill>
                        </a:rPr>
                        <a:t>○</a:t>
                      </a:r>
                      <a:endParaRPr lang="ja-JP" altLang="en-US" sz="1800"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rowSpan="2">
                  <a:txBody>
                    <a:bodyPr/>
                    <a:lstStyle/>
                    <a:p>
                      <a:pPr algn="ctr">
                        <a:lnSpc>
                          <a:spcPct val="100000"/>
                        </a:lnSpc>
                      </a:pPr>
                      <a:r>
                        <a:rPr kumimoji="1" lang="ja-JP" altLang="en-US" sz="1400" dirty="0" smtClean="0"/>
                        <a:t>堺　市</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400" b="1" dirty="0" smtClean="0"/>
                        <a:t>大阪労災病院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700"/>
                        </a:lnSpc>
                      </a:pPr>
                      <a:r>
                        <a:rPr lang="en-US" altLang="ja-JP" b="1" dirty="0" smtClean="0">
                          <a:solidFill>
                            <a:schemeClr val="tx1"/>
                          </a:solidFill>
                        </a:rPr>
                        <a:t>×</a:t>
                      </a:r>
                    </a:p>
                    <a:p>
                      <a:pPr algn="ctr">
                        <a:lnSpc>
                          <a:spcPts val="700"/>
                        </a:lnSpc>
                      </a:pPr>
                      <a:r>
                        <a:rPr lang="en-US" altLang="ja-JP" sz="1100" b="1" dirty="0" smtClean="0">
                          <a:solidFill>
                            <a:schemeClr val="tx1"/>
                          </a:solidFill>
                        </a:rPr>
                        <a:t>H30.10.25</a:t>
                      </a:r>
                      <a:r>
                        <a:rPr lang="ja-JP" altLang="en-US" sz="1050" b="1" dirty="0" smtClean="0">
                          <a:solidFill>
                            <a:schemeClr val="tx1"/>
                          </a:solidFill>
                        </a:rPr>
                        <a:t>設置</a:t>
                      </a:r>
                      <a:endParaRPr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solidFill>
                            <a:schemeClr val="tx1"/>
                          </a:solidFill>
                        </a:rPr>
                        <a:t>―</a:t>
                      </a:r>
                      <a:endParaRPr lang="ja-JP" altLang="en-US" dirty="0" smtClean="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solidFill>
                            <a:schemeClr val="tx1"/>
                          </a:solidFill>
                        </a:rPr>
                        <a:t>―</a:t>
                      </a:r>
                      <a:endParaRPr lang="ja-JP" altLang="en-US" dirty="0" smtClean="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solidFill>
                            <a:schemeClr val="tx1"/>
                          </a:solidFill>
                        </a:rPr>
                        <a:t>―</a:t>
                      </a:r>
                      <a:endParaRPr lang="ja-JP" altLang="en-US" dirty="0" smtClean="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solidFill>
                            <a:schemeClr val="tx1"/>
                          </a:solidFill>
                        </a:rPr>
                        <a:t>―</a:t>
                      </a:r>
                      <a:endParaRPr lang="ja-JP" altLang="en-US" dirty="0" smtClean="0">
                        <a:solidFill>
                          <a:schemeClr val="tx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en-US" altLang="ja-JP" sz="1600" b="1" dirty="0" smtClean="0">
                          <a:solidFill>
                            <a:schemeClr val="tx1"/>
                          </a:solidFill>
                        </a:rPr>
                        <a:t>×</a:t>
                      </a:r>
                      <a:endParaRPr lang="ja-JP" altLang="en-US" sz="1600"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堺市立総合医療センター</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ts val="1700"/>
                        </a:lnSpc>
                        <a:spcBef>
                          <a:spcPts val="0"/>
                        </a:spcBef>
                        <a:spcAft>
                          <a:spcPts val="0"/>
                        </a:spcAft>
                        <a:buClrTx/>
                        <a:buSzTx/>
                        <a:buFontTx/>
                        <a:buNone/>
                        <a:tabLst/>
                        <a:defRPr/>
                      </a:pPr>
                      <a:r>
                        <a:rPr lang="en-US" altLang="ja-JP" b="1" dirty="0" smtClean="0">
                          <a:solidFill>
                            <a:schemeClr val="tx1"/>
                          </a:solidFill>
                        </a:rPr>
                        <a:t>×</a:t>
                      </a:r>
                    </a:p>
                    <a:p>
                      <a:pPr marL="0" marR="0" indent="0" algn="ctr" defTabSz="914400" rtl="0" eaLnBrk="1" fontAlgn="auto" latinLnBrk="0" hangingPunct="1">
                        <a:lnSpc>
                          <a:spcPts val="700"/>
                        </a:lnSpc>
                        <a:spcBef>
                          <a:spcPts val="0"/>
                        </a:spcBef>
                        <a:spcAft>
                          <a:spcPts val="0"/>
                        </a:spcAft>
                        <a:buClrTx/>
                        <a:buSzTx/>
                        <a:buFontTx/>
                        <a:buNone/>
                        <a:tabLst/>
                        <a:defRPr/>
                      </a:pPr>
                      <a:r>
                        <a:rPr lang="en-US" altLang="ja-JP" sz="1100" b="1" dirty="0" smtClean="0">
                          <a:solidFill>
                            <a:schemeClr val="tx1"/>
                          </a:solidFill>
                        </a:rPr>
                        <a:t>H30.10.1</a:t>
                      </a:r>
                      <a:r>
                        <a:rPr lang="ja-JP" altLang="en-US" sz="1100" b="1" dirty="0" smtClean="0">
                          <a:solidFill>
                            <a:schemeClr val="tx1"/>
                          </a:solidFill>
                        </a:rPr>
                        <a:t>設置</a:t>
                      </a:r>
                      <a:endParaRPr lang="ja-JP" altLang="en-US" sz="14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0000"/>
                        </a:lnSpc>
                      </a:pPr>
                      <a:r>
                        <a:rPr lang="en-US" altLang="ja-JP" dirty="0" smtClean="0">
                          <a:solidFill>
                            <a:schemeClr val="tx1"/>
                          </a:solidFill>
                        </a:rPr>
                        <a:t>―</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US" altLang="ja-JP" dirty="0" smtClean="0">
                          <a:solidFill>
                            <a:schemeClr val="tx1"/>
                          </a:solidFill>
                        </a:rPr>
                        <a:t>―</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US" altLang="ja-JP" dirty="0" smtClean="0">
                          <a:solidFill>
                            <a:schemeClr val="tx1"/>
                          </a:solidFill>
                        </a:rPr>
                        <a:t>―</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US" altLang="ja-JP" dirty="0" smtClean="0">
                          <a:solidFill>
                            <a:schemeClr val="tx1"/>
                          </a:solidFill>
                        </a:rPr>
                        <a:t>―</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400" b="1" dirty="0" smtClean="0">
                          <a:solidFill>
                            <a:schemeClr val="tx1"/>
                          </a:solidFill>
                        </a:rPr>
                        <a:t>×</a:t>
                      </a:r>
                      <a:endParaRPr lang="ja-JP" altLang="en-US" sz="1400" b="1" dirty="0" smtClean="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0">
                <a:tc>
                  <a:txBody>
                    <a:bodyPr/>
                    <a:lstStyle/>
                    <a:p>
                      <a:pPr algn="ctr">
                        <a:lnSpc>
                          <a:spcPct val="100000"/>
                        </a:lnSpc>
                      </a:pPr>
                      <a:r>
                        <a:rPr kumimoji="1" lang="ja-JP" altLang="en-US" sz="1400" dirty="0" smtClean="0"/>
                        <a:t>泉　州</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400" b="1" dirty="0" smtClean="0"/>
                        <a:t>市立岸和田市民病院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0000"/>
                        </a:lnSpc>
                      </a:pPr>
                      <a:r>
                        <a:rPr lang="ja-JP" altLang="en-US" dirty="0" smtClean="0">
                          <a:solidFill>
                            <a:schemeClr val="tx1"/>
                          </a:solidFill>
                        </a:rPr>
                        <a:t>〇</a:t>
                      </a:r>
                      <a:endParaRPr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800" b="0" dirty="0" smtClean="0">
                          <a:solidFill>
                            <a:schemeClr val="tx1"/>
                          </a:solidFill>
                        </a:rPr>
                        <a:t>○</a:t>
                      </a:r>
                      <a:endParaRPr lang="ja-JP" altLang="en-US" sz="18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700"/>
                        </a:lnSpc>
                      </a:pPr>
                      <a:r>
                        <a:rPr lang="en-US" altLang="ja-JP" sz="1600" b="1" dirty="0" smtClean="0">
                          <a:solidFill>
                            <a:schemeClr val="tx1"/>
                          </a:solidFill>
                        </a:rPr>
                        <a:t>×</a:t>
                      </a:r>
                    </a:p>
                    <a:p>
                      <a:pPr algn="ctr">
                        <a:lnSpc>
                          <a:spcPts val="900"/>
                        </a:lnSpc>
                      </a:pPr>
                      <a:r>
                        <a:rPr lang="ja-JP" altLang="en-US" sz="1100" b="1" dirty="0" smtClean="0">
                          <a:solidFill>
                            <a:schemeClr val="tx1"/>
                          </a:solidFill>
                        </a:rPr>
                        <a:t>ＧＭ未設置</a:t>
                      </a:r>
                      <a:endParaRPr lang="en-US" altLang="ja-JP" sz="1100" b="1" dirty="0" smtClean="0">
                        <a:solidFill>
                          <a:schemeClr val="tx1"/>
                        </a:solidFill>
                      </a:endParaRPr>
                    </a:p>
                    <a:p>
                      <a:pPr algn="ctr">
                        <a:lnSpc>
                          <a:spcPts val="1000"/>
                        </a:lnSpc>
                      </a:pPr>
                      <a:r>
                        <a:rPr lang="ja-JP" altLang="en-US" sz="1100" b="1" dirty="0" smtClean="0">
                          <a:solidFill>
                            <a:schemeClr val="tx1"/>
                          </a:solidFill>
                        </a:rPr>
                        <a:t>その他１名のみ</a:t>
                      </a:r>
                      <a:endParaRPr lang="ja-JP" altLang="en-US" sz="1050" b="1"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0000"/>
                        </a:lnSpc>
                      </a:pPr>
                      <a:r>
                        <a:rPr lang="ja-JP" altLang="en-US" sz="1800" b="0" dirty="0" smtClean="0">
                          <a:solidFill>
                            <a:schemeClr val="tx1"/>
                          </a:solidFill>
                        </a:rPr>
                        <a:t>○</a:t>
                      </a:r>
                      <a:endParaRPr lang="ja-JP" altLang="en-US" sz="18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800" b="0" dirty="0" smtClean="0">
                          <a:solidFill>
                            <a:schemeClr val="tx1"/>
                          </a:solidFill>
                        </a:rPr>
                        <a:t>〇</a:t>
                      </a:r>
                      <a:endParaRPr lang="ja-JP" altLang="en-US" sz="1800" b="0" dirty="0">
                        <a:solidFill>
                          <a:schemeClr val="tx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US" altLang="ja-JP" sz="1800" b="1" dirty="0" smtClean="0"/>
                        <a:t>×</a:t>
                      </a:r>
                      <a:endParaRPr lang="ja-JP" altLang="en-US" sz="18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0">
                <a:tc rowSpan="2">
                  <a:txBody>
                    <a:bodyPr/>
                    <a:lstStyle/>
                    <a:p>
                      <a:pPr algn="ctr">
                        <a:lnSpc>
                          <a:spcPct val="100000"/>
                        </a:lnSpc>
                      </a:pPr>
                      <a:r>
                        <a:rPr kumimoji="1" lang="ja-JP" altLang="en-US" sz="1400" dirty="0" smtClean="0"/>
                        <a:t>大阪市</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400" dirty="0" smtClean="0"/>
                        <a:t>大阪市立総合医療センター</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dirty="0" smtClean="0">
                          <a:solidFill>
                            <a:schemeClr val="tx1"/>
                          </a:solidFill>
                        </a:rPr>
                        <a:t>〇</a:t>
                      </a:r>
                      <a:endParaRPr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dirty="0" smtClean="0">
                          <a:solidFill>
                            <a:schemeClr val="tx1"/>
                          </a:solidFill>
                        </a:rPr>
                        <a:t>〇</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dirty="0" smtClean="0">
                          <a:solidFill>
                            <a:schemeClr val="tx1"/>
                          </a:solidFill>
                        </a:rPr>
                        <a:t>〇</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dirty="0" smtClean="0">
                          <a:solidFill>
                            <a:schemeClr val="tx1"/>
                          </a:solidFill>
                        </a:rPr>
                        <a:t>○</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dirty="0" smtClean="0">
                          <a:solidFill>
                            <a:schemeClr val="tx1"/>
                          </a:solidFill>
                        </a:rPr>
                        <a:t>〇</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sz="1800" b="1" dirty="0" smtClean="0"/>
                        <a:t>○</a:t>
                      </a:r>
                      <a:endParaRPr lang="ja-JP" altLang="en-US" sz="18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r>
              <a:tr h="333202">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400" dirty="0" smtClean="0"/>
                        <a:t>大阪赤十字病院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dirty="0" smtClean="0"/>
                        <a:t>〇</a:t>
                      </a:r>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dirty="0" smtClean="0">
                          <a:solidFill>
                            <a:schemeClr val="tx1"/>
                          </a:solidFill>
                        </a:rPr>
                        <a:t>〇</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dirty="0" smtClean="0">
                          <a:solidFill>
                            <a:schemeClr val="tx1"/>
                          </a:solidFill>
                        </a:rPr>
                        <a:t>〇</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dirty="0" smtClean="0">
                          <a:solidFill>
                            <a:schemeClr val="tx1"/>
                          </a:solidFill>
                        </a:rPr>
                        <a:t>○</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dirty="0" smtClean="0">
                          <a:solidFill>
                            <a:schemeClr val="tx1"/>
                          </a:solidFill>
                        </a:rPr>
                        <a:t>○</a:t>
                      </a:r>
                      <a:endParaRPr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800" b="1" dirty="0" smtClean="0"/>
                        <a:t>○</a:t>
                      </a:r>
                      <a:endParaRPr lang="ja-JP" altLang="en-US" sz="18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
        <p:nvSpPr>
          <p:cNvPr id="7" name="テキスト ボックス 6"/>
          <p:cNvSpPr txBox="1"/>
          <p:nvPr/>
        </p:nvSpPr>
        <p:spPr>
          <a:xfrm>
            <a:off x="539552" y="5733256"/>
            <a:ext cx="8064896" cy="837904"/>
          </a:xfrm>
          <a:prstGeom prst="rect">
            <a:avLst/>
          </a:prstGeom>
          <a:noFill/>
          <a:ln>
            <a:noFill/>
          </a:ln>
        </p:spPr>
        <p:txBody>
          <a:bodyPr wrap="square" lIns="144000" tIns="144000" rtlCol="0">
            <a:spAutoFit/>
          </a:bodyPr>
          <a:lstStyle/>
          <a:p>
            <a:r>
              <a:rPr lang="ja-JP" altLang="en-US" sz="1400" b="1" u="sng" dirty="0" smtClean="0">
                <a:latin typeface="+mn-ea"/>
              </a:rPr>
              <a:t>大阪大学医学部附属病院</a:t>
            </a:r>
            <a:r>
              <a:rPr lang="ja-JP" altLang="en-US" sz="1400" b="1" dirty="0" smtClean="0">
                <a:latin typeface="+mn-ea"/>
              </a:rPr>
              <a:t>、</a:t>
            </a:r>
            <a:r>
              <a:rPr lang="ja-JP" altLang="en-US" sz="1400" b="1" u="sng" dirty="0" smtClean="0">
                <a:latin typeface="+mn-ea"/>
              </a:rPr>
              <a:t>大阪労災病院</a:t>
            </a:r>
            <a:r>
              <a:rPr lang="ja-JP" altLang="en-US" sz="1400" b="1" dirty="0" smtClean="0">
                <a:latin typeface="+mn-ea"/>
              </a:rPr>
              <a:t>、</a:t>
            </a:r>
            <a:r>
              <a:rPr lang="ja-JP" altLang="en-US" sz="1400" b="1" u="sng" dirty="0" smtClean="0">
                <a:latin typeface="+mn-ea"/>
              </a:rPr>
              <a:t>堺市立総合医療</a:t>
            </a:r>
            <a:r>
              <a:rPr lang="ja-JP" altLang="en-US" sz="1400" b="1" u="sng" dirty="0">
                <a:latin typeface="+mn-ea"/>
              </a:rPr>
              <a:t>センター</a:t>
            </a:r>
            <a:r>
              <a:rPr lang="ja-JP" altLang="en-US" sz="1400" b="1" dirty="0" smtClean="0">
                <a:latin typeface="+mn-ea"/>
              </a:rPr>
              <a:t>は、国基</a:t>
            </a:r>
            <a:r>
              <a:rPr lang="ja-JP" altLang="en-US" sz="1400" b="1" dirty="0">
                <a:latin typeface="+mn-ea"/>
              </a:rPr>
              <a:t>準</a:t>
            </a:r>
            <a:r>
              <a:rPr lang="ja-JP" altLang="en-US" sz="1400" b="1" dirty="0" smtClean="0">
                <a:latin typeface="+mn-ea"/>
              </a:rPr>
              <a:t>日（</a:t>
            </a:r>
            <a:r>
              <a:rPr lang="en-US" altLang="ja-JP" sz="1400" b="1" dirty="0" smtClean="0">
                <a:latin typeface="+mn-ea"/>
              </a:rPr>
              <a:t>H30.9.1</a:t>
            </a:r>
            <a:r>
              <a:rPr lang="ja-JP" altLang="en-US" sz="1400" b="1" dirty="0" smtClean="0">
                <a:latin typeface="+mn-ea"/>
              </a:rPr>
              <a:t>）に緩和ケアセンターの設置ができていないため、</a:t>
            </a:r>
            <a:r>
              <a:rPr lang="ja-JP" altLang="en-US" sz="1400" b="1" u="sng" dirty="0" smtClean="0">
                <a:latin typeface="+mn-ea"/>
              </a:rPr>
              <a:t>市立東大阪医療センター</a:t>
            </a:r>
            <a:r>
              <a:rPr lang="ja-JP" altLang="en-US" sz="1400" b="1" dirty="0" smtClean="0">
                <a:latin typeface="+mn-ea"/>
              </a:rPr>
              <a:t>、</a:t>
            </a:r>
            <a:r>
              <a:rPr lang="ja-JP" altLang="en-US" sz="1400" b="1" u="sng" dirty="0" smtClean="0">
                <a:latin typeface="+mn-ea"/>
              </a:rPr>
              <a:t>市立岸和田市民病院</a:t>
            </a:r>
            <a:r>
              <a:rPr lang="ja-JP" altLang="en-US" sz="1400" b="1" dirty="0" smtClean="0">
                <a:latin typeface="+mn-ea"/>
              </a:rPr>
              <a:t>は、</a:t>
            </a:r>
            <a:endParaRPr lang="en-US" altLang="ja-JP" sz="1400" b="1" dirty="0" smtClean="0">
              <a:latin typeface="+mn-ea"/>
            </a:endParaRPr>
          </a:p>
          <a:p>
            <a:r>
              <a:rPr lang="ja-JP" altLang="en-US" sz="1400" b="1" dirty="0" smtClean="0">
                <a:latin typeface="+mn-ea"/>
              </a:rPr>
              <a:t>診療従事者の配置ができていないため、要件を満たしていない。</a:t>
            </a:r>
            <a:endParaRPr lang="en-US" altLang="ja-JP" sz="1400" b="1" dirty="0" smtClean="0">
              <a:latin typeface="+mn-ea"/>
            </a:endParaRPr>
          </a:p>
        </p:txBody>
      </p:sp>
      <p:sp>
        <p:nvSpPr>
          <p:cNvPr id="3" name="スライド番号プレースホルダー 2"/>
          <p:cNvSpPr>
            <a:spLocks noGrp="1"/>
          </p:cNvSpPr>
          <p:nvPr>
            <p:ph type="sldNum" sz="quarter" idx="12"/>
          </p:nvPr>
        </p:nvSpPr>
        <p:spPr/>
        <p:txBody>
          <a:bodyPr/>
          <a:lstStyle/>
          <a:p>
            <a:r>
              <a:rPr kumimoji="1" lang="en-US" altLang="ja-JP" sz="1600" dirty="0" smtClean="0">
                <a:solidFill>
                  <a:schemeClr val="tx1"/>
                </a:solidFill>
              </a:rPr>
              <a:t>18</a:t>
            </a:r>
            <a:endParaRPr kumimoji="1" lang="ja-JP" altLang="en-US" dirty="0">
              <a:solidFill>
                <a:schemeClr val="tx1"/>
              </a:solidFill>
            </a:endParaRPr>
          </a:p>
        </p:txBody>
      </p:sp>
    </p:spTree>
    <p:extLst>
      <p:ext uri="{BB962C8B-B14F-4D97-AF65-F5344CB8AC3E}">
        <p14:creationId xmlns:p14="http://schemas.microsoft.com/office/powerpoint/2010/main" val="4091810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651538766"/>
              </p:ext>
            </p:extLst>
          </p:nvPr>
        </p:nvGraphicFramePr>
        <p:xfrm>
          <a:off x="467544" y="980728"/>
          <a:ext cx="7920880" cy="4271620"/>
        </p:xfrm>
        <a:graphic>
          <a:graphicData uri="http://schemas.openxmlformats.org/drawingml/2006/table">
            <a:tbl>
              <a:tblPr firstRow="1" bandRow="1">
                <a:tableStyleId>{5C22544A-7EE6-4342-B048-85BDC9FD1C3A}</a:tableStyleId>
              </a:tblPr>
              <a:tblGrid>
                <a:gridCol w="864096"/>
                <a:gridCol w="2376264"/>
                <a:gridCol w="792088"/>
                <a:gridCol w="720080"/>
                <a:gridCol w="720080"/>
                <a:gridCol w="720080"/>
                <a:gridCol w="792088"/>
                <a:gridCol w="936104"/>
              </a:tblGrid>
              <a:tr h="291665">
                <a:tc rowSpan="2">
                  <a:txBody>
                    <a:bodyPr/>
                    <a:lstStyle/>
                    <a:p>
                      <a:pPr algn="ctr"/>
                      <a:r>
                        <a:rPr kumimoji="1" lang="ja-JP" altLang="en-US" sz="1400" dirty="0" smtClean="0"/>
                        <a:t>圏域</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400" dirty="0" smtClean="0"/>
                        <a:t>病院名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tcPr>
                </a:tc>
                <a:tc gridSpan="5">
                  <a:txBody>
                    <a:bodyPr/>
                    <a:lstStyle/>
                    <a:p>
                      <a:pPr algn="ctr"/>
                      <a:r>
                        <a:rPr kumimoji="1" lang="ja-JP" altLang="en-US" sz="1400" dirty="0" smtClean="0"/>
                        <a:t>高度型の指定要件</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lnSpc>
                          <a:spcPct val="100000"/>
                        </a:lnSpc>
                      </a:pPr>
                      <a:r>
                        <a:rPr kumimoji="1" lang="ja-JP" altLang="en-US" sz="1300" dirty="0" smtClean="0"/>
                        <a:t>要件</a:t>
                      </a:r>
                      <a:endParaRPr kumimoji="1" lang="en-US" altLang="ja-JP" sz="1300" dirty="0" smtClean="0"/>
                    </a:p>
                    <a:p>
                      <a:pPr algn="ctr">
                        <a:lnSpc>
                          <a:spcPct val="100000"/>
                        </a:lnSpc>
                      </a:pPr>
                      <a:r>
                        <a:rPr kumimoji="1" lang="ja-JP" altLang="en-US" sz="1300" dirty="0" smtClean="0"/>
                        <a:t>充足状況</a:t>
                      </a:r>
                      <a:endParaRPr kumimoji="1" lang="ja-JP" altLang="en-US" sz="130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302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pPr>
                      <a:r>
                        <a:rPr kumimoji="1" lang="ja-JP" altLang="en-US" sz="1300" b="1" dirty="0" smtClean="0">
                          <a:solidFill>
                            <a:schemeClr val="bg1"/>
                          </a:solidFill>
                        </a:rPr>
                        <a:t>①</a:t>
                      </a:r>
                      <a:endParaRPr kumimoji="1" lang="en-US" altLang="ja-JP" sz="1300" b="1" dirty="0" smtClean="0">
                        <a:solidFill>
                          <a:schemeClr val="bg1"/>
                        </a:solidFill>
                      </a:endParaRPr>
                    </a:p>
                    <a:p>
                      <a:pPr algn="ctr">
                        <a:lnSpc>
                          <a:spcPct val="100000"/>
                        </a:lnSpc>
                      </a:pPr>
                      <a:r>
                        <a:rPr kumimoji="1" lang="ja-JP" altLang="en-US" sz="1300" b="1" dirty="0" smtClean="0">
                          <a:solidFill>
                            <a:schemeClr val="bg1"/>
                          </a:solidFill>
                        </a:rPr>
                        <a:t>望ましい要件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0000"/>
                        </a:lnSpc>
                      </a:pPr>
                      <a:r>
                        <a:rPr kumimoji="1" lang="ja-JP" altLang="en-US" sz="1300" b="1" dirty="0" smtClean="0">
                          <a:solidFill>
                            <a:schemeClr val="bg1"/>
                          </a:solidFill>
                        </a:rPr>
                        <a:t>②</a:t>
                      </a:r>
                      <a:endParaRPr kumimoji="1" lang="en-US" altLang="ja-JP" sz="1300" b="1" dirty="0" smtClean="0">
                        <a:solidFill>
                          <a:schemeClr val="bg1"/>
                        </a:solidFill>
                      </a:endParaRPr>
                    </a:p>
                    <a:p>
                      <a:pPr algn="ctr">
                        <a:lnSpc>
                          <a:spcPct val="100000"/>
                        </a:lnSpc>
                      </a:pPr>
                      <a:r>
                        <a:rPr kumimoji="1" lang="ja-JP" altLang="en-US" sz="1300" b="1" dirty="0" smtClean="0">
                          <a:solidFill>
                            <a:schemeClr val="bg1"/>
                          </a:solidFill>
                        </a:rPr>
                        <a:t>相談</a:t>
                      </a:r>
                      <a:endParaRPr kumimoji="1" lang="en-US" altLang="ja-JP" sz="1300" b="1" dirty="0" smtClean="0">
                        <a:solidFill>
                          <a:schemeClr val="bg1"/>
                        </a:solidFill>
                      </a:endParaRPr>
                    </a:p>
                    <a:p>
                      <a:pPr algn="ctr">
                        <a:lnSpc>
                          <a:spcPct val="100000"/>
                        </a:lnSpc>
                      </a:pPr>
                      <a:r>
                        <a:rPr kumimoji="1" lang="ja-JP" altLang="en-US" sz="1300" b="1" dirty="0" smtClean="0">
                          <a:solidFill>
                            <a:schemeClr val="bg1"/>
                          </a:solidFill>
                        </a:rPr>
                        <a:t>支援Ｃ</a:t>
                      </a:r>
                      <a:endParaRPr kumimoji="1" lang="ja-JP" altLang="en-US" sz="1300" b="1" dirty="0">
                        <a:solidFill>
                          <a:schemeClr val="bg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0000"/>
                        </a:lnSpc>
                      </a:pPr>
                      <a:r>
                        <a:rPr kumimoji="1" lang="ja-JP" altLang="en-US" sz="1300" b="1" dirty="0" smtClean="0">
                          <a:solidFill>
                            <a:schemeClr val="bg1"/>
                          </a:solidFill>
                        </a:rPr>
                        <a:t>③</a:t>
                      </a:r>
                      <a:endParaRPr kumimoji="1" lang="en-US" altLang="ja-JP" sz="1300" b="1" dirty="0" smtClean="0">
                        <a:solidFill>
                          <a:schemeClr val="bg1"/>
                        </a:solidFill>
                      </a:endParaRPr>
                    </a:p>
                    <a:p>
                      <a:pPr algn="ctr">
                        <a:lnSpc>
                          <a:spcPct val="100000"/>
                        </a:lnSpc>
                      </a:pPr>
                      <a:r>
                        <a:rPr kumimoji="1" lang="ja-JP" altLang="en-US" sz="1300" b="1" dirty="0" smtClean="0">
                          <a:solidFill>
                            <a:schemeClr val="bg1"/>
                          </a:solidFill>
                        </a:rPr>
                        <a:t>医療</a:t>
                      </a:r>
                      <a:endParaRPr kumimoji="1" lang="en-US" altLang="ja-JP" sz="1300" b="1" dirty="0" smtClean="0">
                        <a:solidFill>
                          <a:schemeClr val="bg1"/>
                        </a:solidFill>
                      </a:endParaRPr>
                    </a:p>
                    <a:p>
                      <a:pPr algn="ctr">
                        <a:lnSpc>
                          <a:spcPct val="100000"/>
                        </a:lnSpc>
                      </a:pPr>
                      <a:r>
                        <a:rPr kumimoji="1" lang="ja-JP" altLang="en-US" sz="1300" b="1" dirty="0" smtClean="0">
                          <a:solidFill>
                            <a:schemeClr val="bg1"/>
                          </a:solidFill>
                        </a:rPr>
                        <a:t>安全</a:t>
                      </a:r>
                      <a:endParaRPr kumimoji="1" lang="ja-JP" altLang="en-US" sz="1300" b="1" dirty="0">
                        <a:solidFill>
                          <a:schemeClr val="bg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solidFill>
                            <a:schemeClr val="bg1"/>
                          </a:solidFill>
                        </a:rPr>
                        <a:t>④</a:t>
                      </a:r>
                      <a:endParaRPr kumimoji="1" lang="en-US" altLang="ja-JP" sz="1300" b="1" dirty="0" smtClean="0">
                        <a:solidFill>
                          <a:schemeClr val="bg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solidFill>
                            <a:schemeClr val="bg1"/>
                          </a:solidFill>
                        </a:rPr>
                        <a:t>放射線治療</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solidFill>
                            <a:schemeClr val="bg1"/>
                          </a:solidFill>
                        </a:rPr>
                        <a:t>⑤</a:t>
                      </a:r>
                      <a:endParaRPr kumimoji="1" lang="en-US" altLang="ja-JP" sz="1300" b="1" dirty="0" smtClean="0">
                        <a:solidFill>
                          <a:schemeClr val="bg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solidFill>
                            <a:schemeClr val="bg1"/>
                          </a:solidFill>
                        </a:rPr>
                        <a:t>緩和</a:t>
                      </a:r>
                      <a:endParaRPr kumimoji="1" lang="en-US" altLang="ja-JP" sz="1300" b="1" dirty="0" smtClean="0">
                        <a:solidFill>
                          <a:schemeClr val="bg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solidFill>
                            <a:schemeClr val="bg1"/>
                          </a:solidFill>
                        </a:rPr>
                        <a:t>ケアＣ</a:t>
                      </a:r>
                      <a:endParaRPr kumimoji="1" lang="en-US" altLang="ja-JP" sz="1300" b="1" dirty="0" smtClean="0">
                        <a:solidFill>
                          <a:schemeClr val="bg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ts val="1100"/>
                        </a:lnSpc>
                        <a:spcBef>
                          <a:spcPts val="0"/>
                        </a:spcBef>
                        <a:spcAft>
                          <a:spcPts val="0"/>
                        </a:spcAft>
                        <a:buClrTx/>
                        <a:buSzTx/>
                        <a:buFontTx/>
                        <a:buNone/>
                        <a:tabLst/>
                        <a:defRPr/>
                      </a:pPr>
                      <a:endParaRPr kumimoji="1" lang="en-US" altLang="ja-JP" sz="1100" dirty="0" smtClean="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788">
                <a:tc>
                  <a:txBody>
                    <a:bodyPr/>
                    <a:lstStyle/>
                    <a:p>
                      <a:pPr algn="ctr">
                        <a:lnSpc>
                          <a:spcPts val="1600"/>
                        </a:lnSpc>
                      </a:pPr>
                      <a:r>
                        <a:rPr kumimoji="1" lang="ja-JP" altLang="en-US" sz="1400" dirty="0" smtClean="0"/>
                        <a:t>豊　能</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300" b="0" dirty="0" smtClean="0"/>
                        <a:t>大阪大学医学部附属病院</a:t>
                      </a:r>
                      <a:endParaRPr kumimoji="1" lang="ja-JP" altLang="en-US" sz="13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sz="1400" b="0" dirty="0" smtClean="0"/>
                        <a:t>〇</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kumimoji="1" lang="en-US" altLang="ja-JP"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kumimoji="1" lang="en-US" altLang="ja-JP" sz="1400" b="0" dirty="0" smtClean="0"/>
                        <a:t>×</a:t>
                      </a:r>
                      <a:endParaRPr kumimoji="1" lang="ja-JP" altLang="en-US" sz="1400" b="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r>
              <a:tr h="288032">
                <a:tc>
                  <a:txBody>
                    <a:bodyPr/>
                    <a:lstStyle/>
                    <a:p>
                      <a:pPr algn="ctr">
                        <a:lnSpc>
                          <a:spcPts val="1600"/>
                        </a:lnSpc>
                      </a:pPr>
                      <a:r>
                        <a:rPr kumimoji="1" lang="ja-JP" altLang="en-US" sz="1400" b="1" dirty="0" smtClean="0"/>
                        <a:t>三　島</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ts val="1600"/>
                        </a:lnSpc>
                      </a:pPr>
                      <a:r>
                        <a:rPr kumimoji="1" lang="ja-JP" altLang="en-US" sz="1300" b="1" dirty="0" smtClean="0"/>
                        <a:t>大阪医科大学附属病院</a:t>
                      </a:r>
                      <a:endParaRPr kumimoji="1" lang="ja-JP" altLang="en-US" sz="13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0000"/>
                        </a:lnSpc>
                      </a:pPr>
                      <a:r>
                        <a:rPr lang="ja-JP" altLang="en-US" sz="1400" b="0" dirty="0" smtClean="0"/>
                        <a:t>〇</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t>〇</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t>〇</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t>〇</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t>〇</a:t>
                      </a: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53432">
                <a:tc rowSpan="2">
                  <a:txBody>
                    <a:bodyPr/>
                    <a:lstStyle/>
                    <a:p>
                      <a:pPr algn="ctr">
                        <a:lnSpc>
                          <a:spcPts val="1600"/>
                        </a:lnSpc>
                      </a:pPr>
                      <a:r>
                        <a:rPr kumimoji="1" lang="ja-JP" altLang="en-US" sz="1400" b="1" dirty="0" smtClean="0"/>
                        <a:t>中河内</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ts val="1600"/>
                        </a:lnSpc>
                      </a:pPr>
                      <a:r>
                        <a:rPr kumimoji="1" lang="ja-JP" altLang="en-US" sz="1300" b="0" dirty="0" smtClean="0">
                          <a:solidFill>
                            <a:schemeClr val="tx1"/>
                          </a:solidFill>
                        </a:rPr>
                        <a:t>市立東大阪医療センター</a:t>
                      </a:r>
                      <a:endParaRPr kumimoji="1" lang="ja-JP" altLang="en-US" sz="13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sz="1400" b="0" dirty="0" smtClean="0">
                          <a:solidFill>
                            <a:schemeClr val="tx1"/>
                          </a:solidFill>
                        </a:rPr>
                        <a:t>〇</a:t>
                      </a:r>
                      <a:endParaRPr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kumimoji="1" lang="ja-JP" altLang="en-US" sz="1400" b="0" dirty="0" smtClean="0">
                          <a:solidFill>
                            <a:schemeClr val="tx1"/>
                          </a:solidFill>
                        </a:rPr>
                        <a:t>〇</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kumimoji="1" lang="ja-JP" altLang="en-US" sz="1400" b="0" dirty="0" smtClean="0">
                          <a:solidFill>
                            <a:schemeClr val="tx1"/>
                          </a:solidFill>
                        </a:rPr>
                        <a:t>〇</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kumimoji="1" lang="ja-JP" altLang="en-US" sz="1400" b="0" dirty="0" smtClean="0">
                          <a:solidFill>
                            <a:schemeClr val="tx1"/>
                          </a:solidFill>
                        </a:rPr>
                        <a:t>〇</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kumimoji="1" lang="en-US" altLang="ja-JP" sz="1400" b="0" dirty="0" smtClean="0">
                          <a:solidFill>
                            <a:schemeClr val="tx1"/>
                          </a:solidFill>
                        </a:rPr>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kumimoji="1" lang="en-US" altLang="ja-JP" sz="1400" b="0" dirty="0" smtClean="0">
                          <a:solidFill>
                            <a:schemeClr val="tx1"/>
                          </a:solidFill>
                        </a:rPr>
                        <a:t>×</a:t>
                      </a:r>
                      <a:endParaRPr kumimoji="1" lang="ja-JP" altLang="en-US" sz="1400" b="0"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r>
              <a:tr h="0">
                <a:tc vMerge="1">
                  <a:txBody>
                    <a:bodyPr/>
                    <a:lstStyle/>
                    <a:p>
                      <a:pPr algn="ctr"/>
                      <a:endParaRPr kumimoji="1" lang="ja-JP" altLang="en-US" sz="1400" dirty="0"/>
                    </a:p>
                  </a:txBody>
                  <a:tcPr anchor="ctr"/>
                </a:tc>
                <a:tc>
                  <a:txBody>
                    <a:bodyPr/>
                    <a:lstStyle/>
                    <a:p>
                      <a:pPr>
                        <a:lnSpc>
                          <a:spcPts val="1600"/>
                        </a:lnSpc>
                      </a:pPr>
                      <a:r>
                        <a:rPr kumimoji="1" lang="ja-JP" altLang="en-US" sz="1300" b="1" dirty="0" smtClean="0">
                          <a:solidFill>
                            <a:schemeClr val="tx1"/>
                          </a:solidFill>
                        </a:rPr>
                        <a:t>八尾市立病院</a:t>
                      </a:r>
                      <a:endParaRPr kumimoji="1" lang="ja-JP" altLang="en-US" sz="13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0000"/>
                        </a:lnSpc>
                      </a:pPr>
                      <a:r>
                        <a:rPr lang="ja-JP" altLang="en-US" sz="1400" b="0" dirty="0" smtClean="0">
                          <a:solidFill>
                            <a:schemeClr val="tx1"/>
                          </a:solidFill>
                        </a:rPr>
                        <a:t>〇</a:t>
                      </a:r>
                      <a:endParaRPr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0000"/>
                        </a:lnSpc>
                      </a:pPr>
                      <a:r>
                        <a:rPr kumimoji="1" lang="ja-JP" altLang="en-US" sz="1400" b="0" dirty="0" smtClean="0">
                          <a:solidFill>
                            <a:schemeClr val="tx1"/>
                          </a:solidFill>
                        </a:rPr>
                        <a:t>〇</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0000"/>
                        </a:lnSpc>
                      </a:pPr>
                      <a:r>
                        <a:rPr kumimoji="1" lang="ja-JP" altLang="en-US" sz="1400" b="0" dirty="0" smtClean="0">
                          <a:solidFill>
                            <a:schemeClr val="tx1"/>
                          </a:solidFill>
                        </a:rPr>
                        <a:t>〇</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0000"/>
                        </a:lnSpc>
                      </a:pPr>
                      <a:r>
                        <a:rPr kumimoji="1" lang="ja-JP" altLang="en-US" sz="1400" b="0" dirty="0" smtClean="0">
                          <a:solidFill>
                            <a:schemeClr val="tx1"/>
                          </a:solidFill>
                        </a:rPr>
                        <a:t>〇</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0000"/>
                        </a:lnSpc>
                      </a:pPr>
                      <a:r>
                        <a:rPr kumimoji="1" lang="ja-JP" altLang="en-US" sz="1400" b="0" dirty="0" smtClean="0">
                          <a:solidFill>
                            <a:schemeClr val="tx1"/>
                          </a:solidFill>
                        </a:rPr>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0000"/>
                        </a:lnSpc>
                      </a:pPr>
                      <a:r>
                        <a:rPr kumimoji="1" lang="ja-JP" altLang="en-US" sz="1600" b="1" dirty="0" smtClean="0">
                          <a:solidFill>
                            <a:schemeClr val="tx1"/>
                          </a:solidFill>
                        </a:rPr>
                        <a:t>○</a:t>
                      </a:r>
                      <a:endParaRPr kumimoji="1" lang="ja-JP" altLang="en-US" sz="1600"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0">
                <a:tc>
                  <a:txBody>
                    <a:bodyPr/>
                    <a:lstStyle/>
                    <a:p>
                      <a:pPr algn="ctr">
                        <a:lnSpc>
                          <a:spcPts val="1600"/>
                        </a:lnSpc>
                      </a:pPr>
                      <a:r>
                        <a:rPr kumimoji="1" lang="ja-JP" altLang="en-US" sz="1400" b="1" dirty="0" smtClean="0"/>
                        <a:t>南河内</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300" b="1" dirty="0" smtClean="0">
                          <a:solidFill>
                            <a:schemeClr val="tx1"/>
                          </a:solidFill>
                        </a:rPr>
                        <a:t>近畿大学医学部附属病院</a:t>
                      </a:r>
                      <a:endParaRPr kumimoji="1" lang="ja-JP" altLang="en-US" sz="13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ct val="100000"/>
                        </a:lnSpc>
                      </a:pPr>
                      <a:r>
                        <a:rPr lang="ja-JP" altLang="en-US" sz="1400" b="0" dirty="0" smtClean="0">
                          <a:solidFill>
                            <a:schemeClr val="tx1"/>
                          </a:solidFill>
                        </a:rPr>
                        <a:t>〇</a:t>
                      </a:r>
                      <a:endParaRPr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ct val="100000"/>
                        </a:lnSpc>
                      </a:pPr>
                      <a:r>
                        <a:rPr kumimoji="1" lang="ja-JP" altLang="en-US" sz="1400" b="0" dirty="0" smtClean="0">
                          <a:solidFill>
                            <a:schemeClr val="tx1"/>
                          </a:solidFill>
                        </a:rPr>
                        <a:t>〇</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ct val="100000"/>
                        </a:lnSpc>
                      </a:pPr>
                      <a:r>
                        <a:rPr kumimoji="1" lang="ja-JP" altLang="en-US" sz="1400" b="0" dirty="0" smtClean="0">
                          <a:solidFill>
                            <a:schemeClr val="tx1"/>
                          </a:solidFill>
                        </a:rPr>
                        <a:t>〇</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ct val="100000"/>
                        </a:lnSpc>
                      </a:pPr>
                      <a:r>
                        <a:rPr kumimoji="1" lang="ja-JP" altLang="en-US" sz="1400" b="0" dirty="0" smtClean="0">
                          <a:solidFill>
                            <a:schemeClr val="tx1"/>
                          </a:solidFill>
                        </a:rPr>
                        <a:t>〇</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ct val="100000"/>
                        </a:lnSpc>
                      </a:pPr>
                      <a:r>
                        <a:rPr kumimoji="1" lang="ja-JP" altLang="en-US" sz="1400" b="0" dirty="0" smtClean="0">
                          <a:solidFill>
                            <a:schemeClr val="tx1"/>
                          </a:solidFill>
                        </a:rPr>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ct val="100000"/>
                        </a:lnSpc>
                      </a:pPr>
                      <a:r>
                        <a:rPr kumimoji="1" lang="ja-JP" altLang="en-US" sz="1600" b="1" dirty="0" smtClean="0">
                          <a:solidFill>
                            <a:schemeClr val="tx1"/>
                          </a:solidFill>
                        </a:rPr>
                        <a:t>○</a:t>
                      </a:r>
                      <a:endParaRPr kumimoji="1" lang="ja-JP" altLang="en-US" sz="1600"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r>
              <a:tr h="134144">
                <a:tc rowSpan="2">
                  <a:txBody>
                    <a:bodyPr/>
                    <a:lstStyle/>
                    <a:p>
                      <a:pPr algn="ctr">
                        <a:lnSpc>
                          <a:spcPts val="1600"/>
                        </a:lnSpc>
                      </a:pPr>
                      <a:r>
                        <a:rPr kumimoji="1" lang="ja-JP" altLang="en-US" sz="1400" dirty="0" smtClean="0"/>
                        <a:t>堺　市</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300" b="0" dirty="0" smtClean="0"/>
                        <a:t>大阪労災病院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lang="ja-JP" altLang="en-US" sz="1400" b="0" dirty="0" smtClean="0"/>
                        <a:t>〇</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kumimoji="1"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kumimoji="1" lang="en-US" altLang="ja-JP"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kumimoji="1" lang="en-US" altLang="ja-JP"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ct val="100000"/>
                        </a:lnSpc>
                      </a:pPr>
                      <a:r>
                        <a:rPr kumimoji="1" lang="en-US" altLang="ja-JP" sz="1400" b="0" dirty="0" smtClean="0"/>
                        <a:t>×</a:t>
                      </a:r>
                      <a:endParaRPr kumimoji="1" lang="ja-JP" altLang="en-US" sz="1400" b="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r>
              <a:tr h="117376">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t>堺市立総合医療センター</a:t>
                      </a:r>
                      <a:endParaRPr kumimoji="1" lang="ja-JP" altLang="en-US" sz="13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〇</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kumimoji="1" lang="en-US" altLang="ja-JP"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kumimoji="1" lang="en-US" altLang="ja-JP" sz="1400" b="0" dirty="0" smtClean="0"/>
                        <a:t>×</a:t>
                      </a:r>
                      <a:endParaRPr kumimoji="1" lang="ja-JP" altLang="en-US" sz="1400" b="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lnSpc>
                          <a:spcPts val="1600"/>
                        </a:lnSpc>
                      </a:pPr>
                      <a:r>
                        <a:rPr kumimoji="1" lang="ja-JP" altLang="en-US" sz="1400" dirty="0" smtClean="0"/>
                        <a:t>泉　州</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300" b="0" dirty="0" smtClean="0"/>
                        <a:t>市立岸和田市民病院</a:t>
                      </a:r>
                      <a:endParaRPr kumimoji="1" lang="ja-JP" altLang="en-US" sz="13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ja-JP" altLang="en-US" sz="1400" b="0" dirty="0" smtClean="0"/>
                        <a:t>〇</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kumimoji="1" lang="en-US" altLang="ja-JP"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kumimoji="1" lang="en-US" altLang="ja-JP" sz="1400" b="0" dirty="0" smtClean="0"/>
                        <a:t>×</a:t>
                      </a:r>
                      <a:endParaRPr kumimoji="1" lang="ja-JP" altLang="en-US" sz="1400" b="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9080">
                <a:tc rowSpan="2">
                  <a:txBody>
                    <a:bodyPr/>
                    <a:lstStyle/>
                    <a:p>
                      <a:pPr algn="ctr">
                        <a:lnSpc>
                          <a:spcPts val="1600"/>
                        </a:lnSpc>
                      </a:pPr>
                      <a:r>
                        <a:rPr kumimoji="1" lang="ja-JP" altLang="en-US" sz="1400" b="1" dirty="0" smtClean="0"/>
                        <a:t>大阪市</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ts val="1600"/>
                        </a:lnSpc>
                      </a:pPr>
                      <a:r>
                        <a:rPr kumimoji="1" lang="ja-JP" altLang="en-US" sz="1300" b="1" dirty="0" smtClean="0"/>
                        <a:t>大阪市立総合医療センター</a:t>
                      </a:r>
                      <a:endParaRPr kumimoji="1" lang="ja-JP" altLang="en-US" sz="13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ct val="100000"/>
                        </a:lnSpc>
                      </a:pPr>
                      <a:r>
                        <a:rPr lang="ja-JP" altLang="en-US" sz="1400" b="0" dirty="0" smtClean="0"/>
                        <a:t>〇</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ct val="1000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ct val="1000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ct val="1000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ct val="1000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ct val="100000"/>
                        </a:lnSpc>
                      </a:pP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r>
              <a:tr h="122312">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300" b="1" dirty="0" smtClean="0"/>
                        <a:t>大阪赤十字病院</a:t>
                      </a:r>
                      <a:endParaRPr kumimoji="1" lang="ja-JP" altLang="en-US" sz="13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0000"/>
                        </a:lnSpc>
                      </a:pPr>
                      <a:r>
                        <a:rPr lang="ja-JP" altLang="en-US" sz="1400" b="0" dirty="0" smtClean="0"/>
                        <a:t>〇</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00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0000"/>
                        </a:lnSpc>
                      </a:pPr>
                      <a:r>
                        <a:rPr kumimoji="1"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00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0000"/>
                        </a:lnSpc>
                      </a:pPr>
                      <a:r>
                        <a:rPr kumimoji="1"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0000"/>
                        </a:lnSpc>
                      </a:pPr>
                      <a:r>
                        <a:rPr kumimoji="1" lang="ja-JP" altLang="en-US" sz="1600" b="1" dirty="0" smtClean="0"/>
                        <a:t>○</a:t>
                      </a:r>
                      <a:endParaRPr kumimoji="1" lang="ja-JP" alt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sp>
        <p:nvSpPr>
          <p:cNvPr id="29" name="タイトル 7"/>
          <p:cNvSpPr txBox="1">
            <a:spLocks/>
          </p:cNvSpPr>
          <p:nvPr/>
        </p:nvSpPr>
        <p:spPr>
          <a:xfrm>
            <a:off x="112940" y="57693"/>
            <a:ext cx="8712968" cy="490987"/>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要件①から⑤までの要件充足状況</a:t>
            </a:r>
          </a:p>
        </p:txBody>
      </p:sp>
      <p:sp>
        <p:nvSpPr>
          <p:cNvPr id="4" name="スライド番号プレースホルダー 3"/>
          <p:cNvSpPr>
            <a:spLocks noGrp="1"/>
          </p:cNvSpPr>
          <p:nvPr>
            <p:ph type="sldNum" sz="quarter" idx="12"/>
          </p:nvPr>
        </p:nvSpPr>
        <p:spPr/>
        <p:txBody>
          <a:bodyPr/>
          <a:lstStyle/>
          <a:p>
            <a:r>
              <a:rPr kumimoji="1" lang="en-US" altLang="ja-JP" sz="1600" dirty="0" smtClean="0">
                <a:solidFill>
                  <a:schemeClr val="tx1"/>
                </a:solidFill>
              </a:rPr>
              <a:t>19</a:t>
            </a:r>
            <a:endParaRPr kumimoji="1" lang="ja-JP" altLang="en-US" dirty="0">
              <a:solidFill>
                <a:schemeClr val="tx1"/>
              </a:solidFill>
            </a:endParaRPr>
          </a:p>
        </p:txBody>
      </p:sp>
      <p:sp>
        <p:nvSpPr>
          <p:cNvPr id="7" name="テキスト ボックス 6"/>
          <p:cNvSpPr txBox="1"/>
          <p:nvPr/>
        </p:nvSpPr>
        <p:spPr>
          <a:xfrm>
            <a:off x="755576" y="5373216"/>
            <a:ext cx="7704856" cy="930236"/>
          </a:xfrm>
          <a:prstGeom prst="rect">
            <a:avLst/>
          </a:prstGeom>
          <a:noFill/>
          <a:ln>
            <a:noFill/>
          </a:ln>
        </p:spPr>
        <p:txBody>
          <a:bodyPr wrap="square" lIns="144000" tIns="144000" rtlCol="0">
            <a:spAutoFit/>
          </a:bodyPr>
          <a:lstStyle/>
          <a:p>
            <a:r>
              <a:rPr lang="ja-JP" altLang="en-US" sz="1600" b="1" dirty="0" smtClean="0">
                <a:latin typeface="+mn-ea"/>
              </a:rPr>
              <a:t>⇒　ここまで、要件を全て充足している病院がある</a:t>
            </a:r>
            <a:endParaRPr lang="en-US" altLang="ja-JP" sz="1600" b="1" dirty="0" smtClean="0">
              <a:latin typeface="+mn-ea"/>
            </a:endParaRPr>
          </a:p>
          <a:p>
            <a:r>
              <a:rPr lang="ja-JP" altLang="en-US" sz="1600" b="1" dirty="0" smtClean="0">
                <a:latin typeface="+mn-ea"/>
              </a:rPr>
              <a:t>　　 三島・中河内・南河内・大阪市の４圏域について、</a:t>
            </a:r>
            <a:endParaRPr lang="en-US" altLang="ja-JP" sz="1600" b="1" dirty="0" smtClean="0">
              <a:latin typeface="+mn-ea"/>
            </a:endParaRPr>
          </a:p>
          <a:p>
            <a:r>
              <a:rPr lang="ja-JP" altLang="en-US" sz="1600" b="1" dirty="0" smtClean="0">
                <a:latin typeface="+mn-ea"/>
              </a:rPr>
              <a:t> 　　要件⑥の「各圏域</a:t>
            </a:r>
            <a:r>
              <a:rPr lang="ja-JP" altLang="en-US" sz="1600" b="1" dirty="0">
                <a:latin typeface="+mn-ea"/>
              </a:rPr>
              <a:t>で診療実績が最も優れている</a:t>
            </a:r>
            <a:r>
              <a:rPr lang="ja-JP" altLang="en-US" sz="1600" b="1" dirty="0" smtClean="0">
                <a:latin typeface="+mn-ea"/>
              </a:rPr>
              <a:t>病院」について検討を行う。</a:t>
            </a:r>
            <a:endParaRPr lang="en-US" altLang="ja-JP" sz="1600" b="1" dirty="0" smtClean="0">
              <a:latin typeface="+mn-ea"/>
            </a:endParaRPr>
          </a:p>
        </p:txBody>
      </p:sp>
    </p:spTree>
    <p:extLst>
      <p:ext uri="{BB962C8B-B14F-4D97-AF65-F5344CB8AC3E}">
        <p14:creationId xmlns:p14="http://schemas.microsoft.com/office/powerpoint/2010/main" val="23451017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高度型の要件充足状況の確認 </a:t>
            </a:r>
            <a:r>
              <a:rPr lang="ja-JP" altLang="en-US" sz="2000" b="1" dirty="0" smtClean="0">
                <a:solidFill>
                  <a:schemeClr val="bg1"/>
                </a:solidFill>
                <a:latin typeface="+mn-ea"/>
                <a:ea typeface="+mn-ea"/>
                <a:cs typeface="Meiryo UI" panose="020B0604030504040204" pitchFamily="50" charset="-128"/>
              </a:rPr>
              <a:t>⑥－１（</a:t>
            </a:r>
            <a:r>
              <a:rPr lang="ja-JP" altLang="en-US" sz="2000" b="1" dirty="0">
                <a:solidFill>
                  <a:schemeClr val="bg1"/>
                </a:solidFill>
                <a:latin typeface="+mn-ea"/>
                <a:ea typeface="+mn-ea"/>
                <a:cs typeface="Meiryo UI" panose="020B0604030504040204" pitchFamily="50" charset="-128"/>
              </a:rPr>
              <a:t>三島</a:t>
            </a:r>
            <a:r>
              <a:rPr lang="ja-JP" altLang="en-US" sz="2000" b="1" dirty="0" smtClean="0">
                <a:solidFill>
                  <a:schemeClr val="bg1"/>
                </a:solidFill>
                <a:latin typeface="+mn-ea"/>
                <a:ea typeface="+mn-ea"/>
                <a:cs typeface="Meiryo UI" panose="020B0604030504040204" pitchFamily="50" charset="-128"/>
              </a:rPr>
              <a:t>圏域）</a:t>
            </a:r>
            <a:endParaRPr lang="en-US" altLang="ja-JP" sz="2000" b="1" dirty="0">
              <a:solidFill>
                <a:schemeClr val="bg1"/>
              </a:solidFill>
              <a:latin typeface="+mn-ea"/>
              <a:ea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057974534"/>
              </p:ext>
            </p:extLst>
          </p:nvPr>
        </p:nvGraphicFramePr>
        <p:xfrm>
          <a:off x="746283" y="798552"/>
          <a:ext cx="7712009" cy="1766352"/>
        </p:xfrm>
        <a:graphic>
          <a:graphicData uri="http://schemas.openxmlformats.org/drawingml/2006/table">
            <a:tbl>
              <a:tblPr firstRow="1" bandRow="1">
                <a:tableStyleId>{5C22544A-7EE6-4342-B048-85BDC9FD1C3A}</a:tableStyleId>
              </a:tblPr>
              <a:tblGrid>
                <a:gridCol w="648070"/>
                <a:gridCol w="2179410"/>
                <a:gridCol w="974318"/>
                <a:gridCol w="974318"/>
                <a:gridCol w="987257"/>
                <a:gridCol w="974318"/>
                <a:gridCol w="974318"/>
              </a:tblGrid>
              <a:tr h="215464">
                <a:tc rowSpan="2">
                  <a:txBody>
                    <a:bodyPr/>
                    <a:lstStyle/>
                    <a:p>
                      <a:pPr algn="ctr"/>
                      <a:r>
                        <a:rPr kumimoji="1" lang="ja-JP" altLang="en-US" sz="1200" dirty="0" smtClean="0"/>
                        <a:t>圏域</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200" dirty="0" smtClean="0"/>
                        <a:t>病院名</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kumimoji="1" lang="ja-JP" altLang="en-US" sz="1400" dirty="0" smtClean="0"/>
                        <a:t>⑥診療実績が最も優れている拠点病院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5464">
                <a:tc vMerge="1">
                  <a:txBody>
                    <a:bodyPr/>
                    <a:lstStyle/>
                    <a:p>
                      <a:endParaRPr kumimoji="1" lang="ja-JP" altLang="en-US"/>
                    </a:p>
                  </a:txBody>
                  <a:tcPr/>
                </a:tc>
                <a:tc vMerge="1">
                  <a:txBody>
                    <a:bodyPr/>
                    <a:lstStyle/>
                    <a:p>
                      <a:endParaRPr kumimoji="1" lang="ja-JP" altLang="en-US"/>
                    </a:p>
                  </a:txBody>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Ａ</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院内がん</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登録</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en-US" altLang="ja-JP" sz="1200" b="1" kern="1200" dirty="0" smtClean="0">
                          <a:solidFill>
                            <a:schemeClr val="lt1"/>
                          </a:solidFill>
                          <a:latin typeface="+mn-lt"/>
                          <a:ea typeface="+mn-ea"/>
                          <a:cs typeface="+mn-cs"/>
                        </a:rPr>
                        <a:t>500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9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Ｂ</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悪性腫瘍</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手術件数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400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9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Ｃ</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薬物療法</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のべ患者数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1,000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0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Ｄ</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放射線治療のべ患者数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200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2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Ｅ</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緩和ｹｱﾁｰﾑ新規介入数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50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200" b="1" kern="1200" dirty="0" smtClean="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638592">
                <a:tc>
                  <a:txBody>
                    <a:bodyPr/>
                    <a:lstStyle/>
                    <a:p>
                      <a:pPr algn="ctr"/>
                      <a:r>
                        <a:rPr kumimoji="1" lang="ja-JP" altLang="en-US" sz="1200" dirty="0" smtClean="0"/>
                        <a:t>三　島</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1" dirty="0" smtClean="0"/>
                        <a:t>大阪医科大学附属病院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t>2,400</a:t>
                      </a:r>
                      <a:endParaRPr kumimoji="1" lang="ja-JP" altLang="en-US" sz="1400" b="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t>2,375</a:t>
                      </a:r>
                      <a:endParaRPr kumimoji="1" lang="ja-JP" altLang="en-US" sz="1400" b="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t>3,420</a:t>
                      </a:r>
                      <a:endParaRPr kumimoji="1" lang="ja-JP" altLang="en-US" sz="1400" b="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t>904</a:t>
                      </a:r>
                      <a:endParaRPr kumimoji="1" lang="ja-JP" altLang="en-US" sz="1400" b="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t>216</a:t>
                      </a:r>
                      <a:endParaRPr kumimoji="1" lang="ja-JP" altLang="en-US" sz="1400" b="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sp>
        <p:nvSpPr>
          <p:cNvPr id="7" name="テキスト ボックス 6"/>
          <p:cNvSpPr txBox="1"/>
          <p:nvPr/>
        </p:nvSpPr>
        <p:spPr>
          <a:xfrm>
            <a:off x="683568" y="2924944"/>
            <a:ext cx="7848872" cy="684015"/>
          </a:xfrm>
          <a:prstGeom prst="rect">
            <a:avLst/>
          </a:prstGeom>
          <a:noFill/>
          <a:ln>
            <a:noFill/>
          </a:ln>
        </p:spPr>
        <p:txBody>
          <a:bodyPr wrap="square" lIns="144000" tIns="144000" rtlCol="0">
            <a:spAutoFit/>
          </a:bodyPr>
          <a:lstStyle/>
          <a:p>
            <a:r>
              <a:rPr lang="ja-JP" altLang="en-US" sz="1600" b="1" dirty="0" smtClean="0">
                <a:latin typeface="+mn-ea"/>
              </a:rPr>
              <a:t>三島圏域における拠点病院は、１病院のみであるため、</a:t>
            </a:r>
            <a:endParaRPr lang="en-US" altLang="ja-JP" sz="1600" b="1" dirty="0" smtClean="0">
              <a:latin typeface="+mn-ea"/>
            </a:endParaRPr>
          </a:p>
          <a:p>
            <a:r>
              <a:rPr lang="ja-JP" altLang="en-US" sz="1600" b="1" dirty="0" smtClean="0">
                <a:latin typeface="+mn-ea"/>
              </a:rPr>
              <a:t>診療実績が最も優れている病院は、</a:t>
            </a:r>
            <a:r>
              <a:rPr lang="ja-JP" altLang="en-US" sz="1600" b="1" u="sng" dirty="0" smtClean="0">
                <a:latin typeface="+mn-ea"/>
              </a:rPr>
              <a:t>大阪</a:t>
            </a:r>
            <a:r>
              <a:rPr lang="ja-JP" altLang="en-US" sz="1600" b="1" u="sng" dirty="0">
                <a:latin typeface="+mn-ea"/>
              </a:rPr>
              <a:t>医科大学附属</a:t>
            </a:r>
            <a:r>
              <a:rPr lang="ja-JP" altLang="en-US" sz="1600" b="1" u="sng" dirty="0" smtClean="0">
                <a:latin typeface="+mn-ea"/>
              </a:rPr>
              <a:t>病院</a:t>
            </a:r>
            <a:r>
              <a:rPr lang="ja-JP" altLang="en-US" sz="1600" b="1" dirty="0" smtClean="0">
                <a:latin typeface="+mn-ea"/>
              </a:rPr>
              <a:t>となる。</a:t>
            </a:r>
            <a:endParaRPr lang="en-US" altLang="ja-JP" sz="1600" b="1" dirty="0" smtClean="0">
              <a:latin typeface="+mn-ea"/>
            </a:endParaRPr>
          </a:p>
        </p:txBody>
      </p:sp>
      <p:sp>
        <p:nvSpPr>
          <p:cNvPr id="5" name="スライド番号プレースホルダー 4"/>
          <p:cNvSpPr>
            <a:spLocks noGrp="1"/>
          </p:cNvSpPr>
          <p:nvPr>
            <p:ph type="sldNum" sz="quarter" idx="12"/>
          </p:nvPr>
        </p:nvSpPr>
        <p:spPr/>
        <p:txBody>
          <a:bodyPr/>
          <a:lstStyle/>
          <a:p>
            <a:r>
              <a:rPr kumimoji="1" lang="en-US" altLang="ja-JP" sz="1600" dirty="0" smtClean="0">
                <a:solidFill>
                  <a:schemeClr val="tx1"/>
                </a:solidFill>
              </a:rPr>
              <a:t>20</a:t>
            </a:r>
            <a:endParaRPr kumimoji="1" lang="ja-JP" altLang="en-US" dirty="0">
              <a:solidFill>
                <a:schemeClr val="tx1"/>
              </a:solidFill>
            </a:endParaRPr>
          </a:p>
        </p:txBody>
      </p:sp>
    </p:spTree>
    <p:extLst>
      <p:ext uri="{BB962C8B-B14F-4D97-AF65-F5344CB8AC3E}">
        <p14:creationId xmlns:p14="http://schemas.microsoft.com/office/powerpoint/2010/main" val="8282801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高度型の要件充足状況の確認 </a:t>
            </a:r>
            <a:r>
              <a:rPr lang="ja-JP" altLang="en-US" sz="2000" b="1" dirty="0" smtClean="0">
                <a:solidFill>
                  <a:schemeClr val="bg1"/>
                </a:solidFill>
                <a:latin typeface="+mn-ea"/>
                <a:ea typeface="+mn-ea"/>
                <a:cs typeface="Meiryo UI" panose="020B0604030504040204" pitchFamily="50" charset="-128"/>
              </a:rPr>
              <a:t>⑥－２（中河内圏域）</a:t>
            </a:r>
            <a:endParaRPr lang="en-US" altLang="ja-JP" sz="2000" b="1" dirty="0">
              <a:solidFill>
                <a:schemeClr val="bg1"/>
              </a:solidFill>
              <a:latin typeface="+mn-ea"/>
              <a:ea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496610907"/>
              </p:ext>
            </p:extLst>
          </p:nvPr>
        </p:nvGraphicFramePr>
        <p:xfrm>
          <a:off x="746283" y="798552"/>
          <a:ext cx="7712009" cy="2357696"/>
        </p:xfrm>
        <a:graphic>
          <a:graphicData uri="http://schemas.openxmlformats.org/drawingml/2006/table">
            <a:tbl>
              <a:tblPr firstRow="1" bandRow="1">
                <a:tableStyleId>{5C22544A-7EE6-4342-B048-85BDC9FD1C3A}</a:tableStyleId>
              </a:tblPr>
              <a:tblGrid>
                <a:gridCol w="648070"/>
                <a:gridCol w="2179410"/>
                <a:gridCol w="974318"/>
                <a:gridCol w="974318"/>
                <a:gridCol w="987257"/>
                <a:gridCol w="974318"/>
                <a:gridCol w="974318"/>
              </a:tblGrid>
              <a:tr h="215464">
                <a:tc rowSpan="2">
                  <a:txBody>
                    <a:bodyPr/>
                    <a:lstStyle/>
                    <a:p>
                      <a:pPr algn="ctr"/>
                      <a:r>
                        <a:rPr kumimoji="1" lang="ja-JP" altLang="en-US" sz="1200" dirty="0" smtClean="0"/>
                        <a:t>圏域</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200" dirty="0" smtClean="0"/>
                        <a:t>病院名</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kumimoji="1" lang="ja-JP" altLang="en-US" sz="1400" dirty="0" smtClean="0"/>
                        <a:t>⑥診療実績が最も優れている拠点病院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5464">
                <a:tc vMerge="1">
                  <a:txBody>
                    <a:bodyPr/>
                    <a:lstStyle/>
                    <a:p>
                      <a:endParaRPr kumimoji="1" lang="ja-JP" altLang="en-US"/>
                    </a:p>
                  </a:txBody>
                  <a:tcPr/>
                </a:tc>
                <a:tc vMerge="1">
                  <a:txBody>
                    <a:bodyPr/>
                    <a:lstStyle/>
                    <a:p>
                      <a:endParaRPr kumimoji="1" lang="ja-JP" altLang="en-US"/>
                    </a:p>
                  </a:txBody>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Ａ</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院内がん</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登録</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en-US" altLang="ja-JP" sz="1200" b="1" kern="1200" dirty="0" smtClean="0">
                          <a:solidFill>
                            <a:schemeClr val="lt1"/>
                          </a:solidFill>
                          <a:latin typeface="+mn-lt"/>
                          <a:ea typeface="+mn-ea"/>
                          <a:cs typeface="+mn-cs"/>
                        </a:rPr>
                        <a:t>500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9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Ｂ</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悪性腫瘍</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手術件数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400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9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Ｃ</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薬物療法</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のべ患者数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1,000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0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Ｄ</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放射線治療のべ患者数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200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2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Ｅ</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緩和ｹｱﾁｰﾑ新規介入数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50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200" b="1" kern="1200" dirty="0" smtClean="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638592">
                <a:tc rowSpan="2">
                  <a:txBody>
                    <a:bodyPr/>
                    <a:lstStyle/>
                    <a:p>
                      <a:pPr algn="ctr"/>
                      <a:r>
                        <a:rPr kumimoji="1" lang="ja-JP" altLang="en-US" sz="1200" dirty="0" smtClean="0">
                          <a:solidFill>
                            <a:schemeClr val="tx1"/>
                          </a:solidFill>
                        </a:rPr>
                        <a:t>中河内</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1" dirty="0" smtClean="0">
                          <a:solidFill>
                            <a:schemeClr val="tx1"/>
                          </a:solidFill>
                        </a:rPr>
                        <a:t>市立東大阪医療センター</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1" dirty="0" smtClean="0">
                          <a:solidFill>
                            <a:schemeClr val="tx1"/>
                          </a:solidFill>
                        </a:rPr>
                        <a:t>1,377</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r"/>
                      <a:r>
                        <a:rPr kumimoji="1" lang="en-US" altLang="ja-JP" sz="1600" b="1" dirty="0" smtClean="0">
                          <a:solidFill>
                            <a:schemeClr val="tx1"/>
                          </a:solidFill>
                        </a:rPr>
                        <a:t>943</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r"/>
                      <a:r>
                        <a:rPr kumimoji="1" lang="en-US" altLang="ja-JP" sz="1400" b="0" dirty="0" smtClean="0">
                          <a:solidFill>
                            <a:schemeClr val="tx1"/>
                          </a:solidFill>
                        </a:rPr>
                        <a:t>1,002</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r"/>
                      <a:r>
                        <a:rPr kumimoji="1" lang="en-US" altLang="ja-JP" sz="1400" b="0" dirty="0" smtClean="0">
                          <a:solidFill>
                            <a:schemeClr val="tx1"/>
                          </a:solidFill>
                        </a:rPr>
                        <a:t>220</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r"/>
                      <a:r>
                        <a:rPr kumimoji="1" lang="en-US" altLang="ja-JP" sz="1600" b="1" dirty="0" smtClean="0">
                          <a:solidFill>
                            <a:schemeClr val="tx1"/>
                          </a:solidFill>
                        </a:rPr>
                        <a:t>441</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r>
              <a:tr h="591344">
                <a:tc vMerge="1">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1" dirty="0" smtClean="0">
                          <a:solidFill>
                            <a:schemeClr val="tx1"/>
                          </a:solidFill>
                        </a:rPr>
                        <a:t>八尾市立病院</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a:r>
                        <a:rPr kumimoji="1" lang="en-US" altLang="ja-JP" sz="1400" b="0" dirty="0" smtClean="0">
                          <a:solidFill>
                            <a:schemeClr val="tx1"/>
                          </a:solidFill>
                        </a:rPr>
                        <a:t>1,099</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a:r>
                        <a:rPr kumimoji="1" lang="en-US" altLang="ja-JP" sz="1600" b="1" dirty="0" smtClean="0">
                          <a:solidFill>
                            <a:schemeClr val="tx1"/>
                          </a:solidFill>
                        </a:rPr>
                        <a:t>924</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a:r>
                        <a:rPr kumimoji="1" lang="en-US" altLang="ja-JP" sz="1600" b="1" dirty="0" smtClean="0">
                          <a:solidFill>
                            <a:schemeClr val="tx1"/>
                          </a:solidFill>
                        </a:rPr>
                        <a:t>2,227</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a:r>
                        <a:rPr kumimoji="1" lang="en-US" altLang="ja-JP" sz="1600" b="1" dirty="0" smtClean="0">
                          <a:solidFill>
                            <a:schemeClr val="tx1"/>
                          </a:solidFill>
                        </a:rPr>
                        <a:t>445</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a:r>
                        <a:rPr kumimoji="1" lang="en-US" altLang="ja-JP" sz="1400" b="0" dirty="0" smtClean="0">
                          <a:solidFill>
                            <a:schemeClr val="tx1"/>
                          </a:solidFill>
                        </a:rPr>
                        <a:t>87</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sp>
        <p:nvSpPr>
          <p:cNvPr id="11" name="正方形/長方形 10"/>
          <p:cNvSpPr/>
          <p:nvPr/>
        </p:nvSpPr>
        <p:spPr>
          <a:xfrm>
            <a:off x="4900975" y="1988840"/>
            <a:ext cx="678360" cy="108012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p:cNvSpPr>
            <a:spLocks noGrp="1"/>
          </p:cNvSpPr>
          <p:nvPr>
            <p:ph type="sldNum" sz="quarter" idx="12"/>
          </p:nvPr>
        </p:nvSpPr>
        <p:spPr/>
        <p:txBody>
          <a:bodyPr/>
          <a:lstStyle/>
          <a:p>
            <a:r>
              <a:rPr kumimoji="1" lang="en-US" altLang="ja-JP" sz="1600" dirty="0" smtClean="0">
                <a:solidFill>
                  <a:schemeClr val="tx1"/>
                </a:solidFill>
              </a:rPr>
              <a:t>21</a:t>
            </a:r>
            <a:endParaRPr kumimoji="1" lang="ja-JP" altLang="en-US" dirty="0">
              <a:solidFill>
                <a:schemeClr val="tx1"/>
              </a:solidFill>
            </a:endParaRPr>
          </a:p>
        </p:txBody>
      </p:sp>
      <p:sp>
        <p:nvSpPr>
          <p:cNvPr id="13" name="テキスト ボックス 12"/>
          <p:cNvSpPr txBox="1"/>
          <p:nvPr/>
        </p:nvSpPr>
        <p:spPr>
          <a:xfrm>
            <a:off x="683568" y="3501008"/>
            <a:ext cx="7848872" cy="1422679"/>
          </a:xfrm>
          <a:prstGeom prst="rect">
            <a:avLst/>
          </a:prstGeom>
          <a:noFill/>
          <a:ln>
            <a:noFill/>
          </a:ln>
        </p:spPr>
        <p:txBody>
          <a:bodyPr wrap="square" lIns="144000" tIns="144000" rtlCol="0">
            <a:spAutoFit/>
          </a:bodyPr>
          <a:lstStyle/>
          <a:p>
            <a:r>
              <a:rPr lang="ja-JP" altLang="en-US" sz="1600" b="1" dirty="0" smtClean="0">
                <a:latin typeface="+mn-ea"/>
              </a:rPr>
              <a:t>・ 項目Ａは</a:t>
            </a:r>
            <a:r>
              <a:rPr lang="ja-JP" altLang="en-US" sz="1600" b="1" dirty="0">
                <a:latin typeface="+mn-ea"/>
              </a:rPr>
              <a:t>、市立東大阪医療センターが上回っている</a:t>
            </a:r>
            <a:r>
              <a:rPr lang="ja-JP" altLang="en-US" sz="1600" b="1" dirty="0" smtClean="0">
                <a:latin typeface="+mn-ea"/>
              </a:rPr>
              <a:t>。（</a:t>
            </a:r>
            <a:r>
              <a:rPr lang="ja-JP" altLang="en-US" sz="1600" b="1" dirty="0" smtClean="0">
                <a:latin typeface="+mn-ea"/>
              </a:rPr>
              <a:t>八尾市立病院</a:t>
            </a:r>
            <a:r>
              <a:rPr lang="ja-JP" altLang="en-US" sz="1600" b="1" dirty="0" smtClean="0">
                <a:latin typeface="+mn-ea"/>
              </a:rPr>
              <a:t>の</a:t>
            </a:r>
            <a:r>
              <a:rPr lang="en-US" altLang="ja-JP" sz="1600" b="1" dirty="0" smtClean="0">
                <a:latin typeface="+mn-ea"/>
              </a:rPr>
              <a:t>1.25</a:t>
            </a:r>
            <a:r>
              <a:rPr lang="ja-JP" altLang="en-US" sz="1600" b="1" dirty="0" smtClean="0">
                <a:latin typeface="+mn-ea"/>
              </a:rPr>
              <a:t>倍）</a:t>
            </a:r>
            <a:endParaRPr lang="en-US" altLang="ja-JP" sz="1600" b="1" dirty="0" smtClean="0">
              <a:latin typeface="+mn-ea"/>
            </a:endParaRPr>
          </a:p>
          <a:p>
            <a:r>
              <a:rPr lang="ja-JP" altLang="en-US" sz="1600" b="1" dirty="0" smtClean="0">
                <a:latin typeface="+mn-ea"/>
              </a:rPr>
              <a:t>・ 項目Ｂは、両病院ともほぼ同数。</a:t>
            </a:r>
            <a:endParaRPr lang="en-US" altLang="ja-JP" sz="1600" b="1" dirty="0" smtClean="0">
              <a:latin typeface="+mn-ea"/>
            </a:endParaRPr>
          </a:p>
          <a:p>
            <a:r>
              <a:rPr lang="ja-JP" altLang="en-US" sz="1600" b="1" dirty="0" smtClean="0">
                <a:latin typeface="+mn-ea"/>
              </a:rPr>
              <a:t>・ 項目Ｃは</a:t>
            </a:r>
            <a:r>
              <a:rPr lang="ja-JP" altLang="en-US" sz="1600" b="1" dirty="0">
                <a:latin typeface="+mn-ea"/>
              </a:rPr>
              <a:t>、八尾市立病院が上回っている</a:t>
            </a:r>
            <a:r>
              <a:rPr lang="ja-JP" altLang="en-US" sz="1600" b="1" dirty="0" smtClean="0">
                <a:latin typeface="+mn-ea"/>
              </a:rPr>
              <a:t>。（</a:t>
            </a:r>
            <a:r>
              <a:rPr lang="ja-JP" altLang="en-US" sz="1600" b="1" dirty="0">
                <a:latin typeface="+mn-ea"/>
              </a:rPr>
              <a:t>東大阪医療</a:t>
            </a:r>
            <a:r>
              <a:rPr lang="ja-JP" altLang="en-US" sz="1600" b="1" dirty="0" smtClean="0">
                <a:latin typeface="+mn-ea"/>
              </a:rPr>
              <a:t>センターの２倍以上）</a:t>
            </a:r>
            <a:endParaRPr lang="en-US" altLang="ja-JP" sz="1600" b="1" dirty="0" smtClean="0">
              <a:latin typeface="+mn-ea"/>
            </a:endParaRPr>
          </a:p>
          <a:p>
            <a:r>
              <a:rPr lang="ja-JP" altLang="en-US" sz="1600" b="1" dirty="0" smtClean="0">
                <a:latin typeface="+mn-ea"/>
              </a:rPr>
              <a:t>・ 項目Ｄは、八尾市立病院が上回っている</a:t>
            </a:r>
            <a:r>
              <a:rPr lang="ja-JP" altLang="en-US" sz="1600" b="1" dirty="0">
                <a:latin typeface="+mn-ea"/>
              </a:rPr>
              <a:t>。（東大阪医療</a:t>
            </a:r>
            <a:r>
              <a:rPr lang="ja-JP" altLang="en-US" sz="1600" b="1" dirty="0" smtClean="0">
                <a:latin typeface="+mn-ea"/>
              </a:rPr>
              <a:t>センターの２倍以上）</a:t>
            </a:r>
            <a:endParaRPr lang="en-US" altLang="ja-JP" sz="1600" b="1" dirty="0" smtClean="0">
              <a:latin typeface="+mn-ea"/>
            </a:endParaRPr>
          </a:p>
          <a:p>
            <a:r>
              <a:rPr lang="ja-JP" altLang="en-US" sz="1600" b="1" dirty="0" smtClean="0">
                <a:latin typeface="+mn-ea"/>
              </a:rPr>
              <a:t>・ 項目Ｅは</a:t>
            </a:r>
            <a:r>
              <a:rPr lang="ja-JP" altLang="en-US" sz="1600" b="1" dirty="0">
                <a:latin typeface="+mn-ea"/>
              </a:rPr>
              <a:t>、市立東大阪医療</a:t>
            </a:r>
            <a:r>
              <a:rPr lang="ja-JP" altLang="en-US" sz="1600" b="1" dirty="0" smtClean="0">
                <a:latin typeface="+mn-ea"/>
              </a:rPr>
              <a:t>センター</a:t>
            </a:r>
            <a:r>
              <a:rPr lang="ja-JP" altLang="en-US" sz="1600" b="1" dirty="0">
                <a:latin typeface="+mn-ea"/>
              </a:rPr>
              <a:t>が上回っている。（</a:t>
            </a:r>
            <a:r>
              <a:rPr lang="ja-JP" altLang="en-US" sz="1600" b="1" dirty="0" smtClean="0">
                <a:latin typeface="+mn-ea"/>
              </a:rPr>
              <a:t>八尾市立病院</a:t>
            </a:r>
            <a:r>
              <a:rPr lang="ja-JP" altLang="en-US" sz="1600" b="1" dirty="0" smtClean="0">
                <a:latin typeface="+mn-ea"/>
              </a:rPr>
              <a:t>の５倍以上）</a:t>
            </a:r>
            <a:endParaRPr lang="en-US" altLang="ja-JP" sz="1600" b="1" dirty="0">
              <a:latin typeface="+mn-ea"/>
            </a:endParaRPr>
          </a:p>
        </p:txBody>
      </p:sp>
    </p:spTree>
    <p:extLst>
      <p:ext uri="{BB962C8B-B14F-4D97-AF65-F5344CB8AC3E}">
        <p14:creationId xmlns:p14="http://schemas.microsoft.com/office/powerpoint/2010/main" val="417690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高度型の要件充足状況の確認 </a:t>
            </a:r>
            <a:r>
              <a:rPr lang="ja-JP" altLang="en-US" sz="2000" b="1" dirty="0" smtClean="0">
                <a:solidFill>
                  <a:schemeClr val="bg1"/>
                </a:solidFill>
                <a:latin typeface="+mn-ea"/>
                <a:ea typeface="+mn-ea"/>
                <a:cs typeface="Meiryo UI" panose="020B0604030504040204" pitchFamily="50" charset="-128"/>
              </a:rPr>
              <a:t>⑥－３（南河内圏域）</a:t>
            </a:r>
            <a:endParaRPr lang="en-US" altLang="ja-JP" sz="2000" b="1" dirty="0">
              <a:solidFill>
                <a:schemeClr val="bg1"/>
              </a:solidFill>
              <a:latin typeface="+mn-ea"/>
              <a:ea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171030750"/>
              </p:ext>
            </p:extLst>
          </p:nvPr>
        </p:nvGraphicFramePr>
        <p:xfrm>
          <a:off x="746283" y="798552"/>
          <a:ext cx="7712009" cy="2342416"/>
        </p:xfrm>
        <a:graphic>
          <a:graphicData uri="http://schemas.openxmlformats.org/drawingml/2006/table">
            <a:tbl>
              <a:tblPr firstRow="1" bandRow="1">
                <a:tableStyleId>{5C22544A-7EE6-4342-B048-85BDC9FD1C3A}</a:tableStyleId>
              </a:tblPr>
              <a:tblGrid>
                <a:gridCol w="648070"/>
                <a:gridCol w="2179410"/>
                <a:gridCol w="974318"/>
                <a:gridCol w="974318"/>
                <a:gridCol w="987257"/>
                <a:gridCol w="974318"/>
                <a:gridCol w="974318"/>
              </a:tblGrid>
              <a:tr h="215464">
                <a:tc rowSpan="2">
                  <a:txBody>
                    <a:bodyPr/>
                    <a:lstStyle/>
                    <a:p>
                      <a:pPr algn="ctr"/>
                      <a:r>
                        <a:rPr kumimoji="1" lang="ja-JP" altLang="en-US" sz="1200" dirty="0" smtClean="0"/>
                        <a:t>圏域</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200" dirty="0" smtClean="0"/>
                        <a:t>病院名</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kumimoji="1" lang="ja-JP" altLang="en-US" sz="1400" dirty="0" smtClean="0"/>
                        <a:t>⑥診療実績が最も優れている拠点病院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5464">
                <a:tc vMerge="1">
                  <a:txBody>
                    <a:bodyPr/>
                    <a:lstStyle/>
                    <a:p>
                      <a:endParaRPr kumimoji="1" lang="ja-JP" altLang="en-US"/>
                    </a:p>
                  </a:txBody>
                  <a:tcPr/>
                </a:tc>
                <a:tc vMerge="1">
                  <a:txBody>
                    <a:bodyPr/>
                    <a:lstStyle/>
                    <a:p>
                      <a:endParaRPr kumimoji="1" lang="ja-JP" altLang="en-US"/>
                    </a:p>
                  </a:txBody>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Ａ</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院内がん</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登録</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en-US" altLang="ja-JP" sz="1200" b="1" kern="1200" dirty="0" smtClean="0">
                          <a:solidFill>
                            <a:schemeClr val="lt1"/>
                          </a:solidFill>
                          <a:latin typeface="+mn-lt"/>
                          <a:ea typeface="+mn-ea"/>
                          <a:cs typeface="+mn-cs"/>
                        </a:rPr>
                        <a:t>500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9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Ｂ</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悪性腫瘍</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手術件数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400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9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Ｃ</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薬物療法</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のべ患者数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1,000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0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Ｄ</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放射線治療のべ患者数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200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2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Ｅ</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緩和ｹｱﾁｰﾑ新規介入数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50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200" b="1" kern="1200" dirty="0" smtClean="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638592">
                <a:tc rowSpan="2">
                  <a:txBody>
                    <a:bodyPr/>
                    <a:lstStyle/>
                    <a:p>
                      <a:pPr algn="ctr"/>
                      <a:r>
                        <a:rPr kumimoji="1" lang="ja-JP" altLang="en-US" sz="1200" dirty="0" smtClean="0"/>
                        <a:t>南河内</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近畿大学医学部附属病院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r"/>
                      <a:r>
                        <a:rPr kumimoji="1" lang="en-US" altLang="ja-JP" sz="1400" b="0" dirty="0" smtClean="0"/>
                        <a:t>2,731</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r"/>
                      <a:r>
                        <a:rPr kumimoji="1" lang="en-US" altLang="ja-JP" sz="1400" b="0" dirty="0" smtClean="0"/>
                        <a:t>3,180</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r"/>
                      <a:r>
                        <a:rPr kumimoji="1" lang="en-US" altLang="ja-JP" sz="1400" b="0" dirty="0" smtClean="0"/>
                        <a:t>14,498</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r"/>
                      <a:r>
                        <a:rPr kumimoji="1" lang="en-US" altLang="ja-JP" sz="1400" b="0" dirty="0" smtClean="0"/>
                        <a:t>728</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r"/>
                      <a:r>
                        <a:rPr kumimoji="1" lang="en-US" altLang="ja-JP" sz="1400" b="0" dirty="0" smtClean="0"/>
                        <a:t>252</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r>
              <a:tr h="576064">
                <a:tc vMerge="1">
                  <a:txBody>
                    <a:bodyPr/>
                    <a:lstStyle/>
                    <a:p>
                      <a:pPr algn="ctr"/>
                      <a:endParaRPr kumimoji="1" lang="ja-JP" altLang="en-US" sz="1400" dirty="0"/>
                    </a:p>
                  </a:txBody>
                  <a:tcPr anchor="ctr"/>
                </a:tc>
                <a:tc>
                  <a:txBody>
                    <a:bodyPr/>
                    <a:lstStyle/>
                    <a:p>
                      <a:r>
                        <a:rPr kumimoji="1" lang="ja-JP" altLang="en-US" sz="1400" dirty="0" smtClean="0"/>
                        <a:t>大阪南医療センター</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t>1,011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t>526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t>2,693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t>210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t>128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スライド番号プレースホルダー 4"/>
          <p:cNvSpPr>
            <a:spLocks noGrp="1"/>
          </p:cNvSpPr>
          <p:nvPr>
            <p:ph type="sldNum" sz="quarter" idx="12"/>
          </p:nvPr>
        </p:nvSpPr>
        <p:spPr/>
        <p:txBody>
          <a:bodyPr/>
          <a:lstStyle/>
          <a:p>
            <a:r>
              <a:rPr kumimoji="1" lang="en-US" altLang="ja-JP" sz="1600" dirty="0" smtClean="0">
                <a:solidFill>
                  <a:schemeClr val="tx1"/>
                </a:solidFill>
              </a:rPr>
              <a:t>22</a:t>
            </a:r>
            <a:endParaRPr kumimoji="1" lang="ja-JP" altLang="en-US" dirty="0">
              <a:solidFill>
                <a:schemeClr val="tx1"/>
              </a:solidFill>
            </a:endParaRPr>
          </a:p>
        </p:txBody>
      </p:sp>
      <p:sp>
        <p:nvSpPr>
          <p:cNvPr id="13" name="テキスト ボックス 12"/>
          <p:cNvSpPr txBox="1"/>
          <p:nvPr/>
        </p:nvSpPr>
        <p:spPr>
          <a:xfrm>
            <a:off x="683568" y="3501008"/>
            <a:ext cx="7848872" cy="437794"/>
          </a:xfrm>
          <a:prstGeom prst="rect">
            <a:avLst/>
          </a:prstGeom>
          <a:noFill/>
          <a:ln>
            <a:noFill/>
          </a:ln>
        </p:spPr>
        <p:txBody>
          <a:bodyPr wrap="square" lIns="144000" tIns="144000" rtlCol="0">
            <a:spAutoFit/>
          </a:bodyPr>
          <a:lstStyle/>
          <a:p>
            <a:r>
              <a:rPr lang="ja-JP" altLang="en-US" sz="1600" b="1" dirty="0" smtClean="0">
                <a:latin typeface="+mn-ea"/>
              </a:rPr>
              <a:t>・ </a:t>
            </a:r>
            <a:r>
              <a:rPr lang="ja-JP" altLang="en-US" sz="1600" b="1" dirty="0" smtClean="0">
                <a:latin typeface="ＭＳ Ｐゴシック 本文"/>
              </a:rPr>
              <a:t>全ての項目において、近畿大学医学部附属病院が上回って</a:t>
            </a:r>
            <a:r>
              <a:rPr lang="ja-JP" altLang="en-US" sz="1600" b="1" dirty="0">
                <a:latin typeface="ＭＳ Ｐゴシック 本文"/>
              </a:rPr>
              <a:t>いる</a:t>
            </a:r>
            <a:r>
              <a:rPr lang="ja-JP" altLang="en-US" sz="1600" b="1" dirty="0" smtClean="0">
                <a:latin typeface="ＭＳ Ｐゴシック 本文"/>
              </a:rPr>
              <a:t>。</a:t>
            </a:r>
            <a:endParaRPr lang="en-US" altLang="ja-JP" sz="1600" b="1" dirty="0" smtClean="0">
              <a:latin typeface="ＭＳ Ｐゴシック 本文"/>
            </a:endParaRPr>
          </a:p>
        </p:txBody>
      </p:sp>
    </p:spTree>
    <p:extLst>
      <p:ext uri="{BB962C8B-B14F-4D97-AF65-F5344CB8AC3E}">
        <p14:creationId xmlns:p14="http://schemas.microsoft.com/office/powerpoint/2010/main" val="417690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高度型の要件充足状況の確認 </a:t>
            </a:r>
            <a:r>
              <a:rPr lang="ja-JP" altLang="en-US" sz="2000" b="1" dirty="0" smtClean="0">
                <a:solidFill>
                  <a:schemeClr val="bg1"/>
                </a:solidFill>
                <a:latin typeface="+mn-ea"/>
                <a:ea typeface="+mn-ea"/>
                <a:cs typeface="Meiryo UI" panose="020B0604030504040204" pitchFamily="50" charset="-128"/>
              </a:rPr>
              <a:t>⑥－４（大阪市圏域）</a:t>
            </a:r>
            <a:endParaRPr lang="en-US" altLang="ja-JP" sz="2000" b="1" dirty="0">
              <a:solidFill>
                <a:schemeClr val="bg1"/>
              </a:solidFill>
              <a:latin typeface="+mn-ea"/>
              <a:ea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34087362"/>
              </p:ext>
            </p:extLst>
          </p:nvPr>
        </p:nvGraphicFramePr>
        <p:xfrm>
          <a:off x="576625" y="808215"/>
          <a:ext cx="8062757" cy="3916929"/>
        </p:xfrm>
        <a:graphic>
          <a:graphicData uri="http://schemas.openxmlformats.org/drawingml/2006/table">
            <a:tbl>
              <a:tblPr firstRow="1" bandRow="1">
                <a:tableStyleId>{5C22544A-7EE6-4342-B048-85BDC9FD1C3A}</a:tableStyleId>
              </a:tblPr>
              <a:tblGrid>
                <a:gridCol w="648072"/>
                <a:gridCol w="2592288"/>
                <a:gridCol w="864096"/>
                <a:gridCol w="971039"/>
                <a:gridCol w="950000"/>
                <a:gridCol w="1018631"/>
                <a:gridCol w="1018631"/>
              </a:tblGrid>
              <a:tr h="215464">
                <a:tc rowSpan="2">
                  <a:txBody>
                    <a:bodyPr/>
                    <a:lstStyle/>
                    <a:p>
                      <a:pPr algn="ctr"/>
                      <a:r>
                        <a:rPr kumimoji="1" lang="ja-JP" altLang="en-US" sz="1200" dirty="0" smtClean="0"/>
                        <a:t>圏域</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200" dirty="0" smtClean="0"/>
                        <a:t>病院名</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kumimoji="1" lang="ja-JP" altLang="en-US" sz="1400" dirty="0" smtClean="0"/>
                        <a:t>⑥診療実績が最も優れている拠点病院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5464">
                <a:tc vMerge="1">
                  <a:txBody>
                    <a:bodyPr/>
                    <a:lstStyle/>
                    <a:p>
                      <a:endParaRPr kumimoji="1" lang="ja-JP" altLang="en-US"/>
                    </a:p>
                  </a:txBody>
                  <a:tcPr/>
                </a:tc>
                <a:tc vMerge="1">
                  <a:txBody>
                    <a:bodyPr/>
                    <a:lstStyle/>
                    <a:p>
                      <a:endParaRPr kumimoji="1" lang="ja-JP" altLang="en-US"/>
                    </a:p>
                  </a:txBody>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Ａ</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院内がん</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登録</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en-US" altLang="ja-JP" sz="1200" b="1" kern="1200" dirty="0" smtClean="0">
                          <a:solidFill>
                            <a:schemeClr val="lt1"/>
                          </a:solidFill>
                          <a:latin typeface="+mn-lt"/>
                          <a:ea typeface="+mn-ea"/>
                          <a:cs typeface="+mn-cs"/>
                        </a:rPr>
                        <a:t>500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9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Ｂ</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悪性腫瘍</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手術件数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400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9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Ｃ</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薬物療法</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のべ患者数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1,000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0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Ｄ</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放射線治療のべ患者数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200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2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algn="ctr" defTabSz="914400" rtl="0" eaLnBrk="1" latinLnBrk="0" hangingPunct="1"/>
                      <a:r>
                        <a:rPr kumimoji="1" lang="ja-JP" altLang="en-US" sz="1200" b="1" kern="1200" dirty="0" smtClean="0">
                          <a:solidFill>
                            <a:schemeClr val="lt1"/>
                          </a:solidFill>
                          <a:latin typeface="+mn-lt"/>
                          <a:ea typeface="+mn-ea"/>
                          <a:cs typeface="+mn-cs"/>
                        </a:rPr>
                        <a:t>Ｅ</a:t>
                      </a:r>
                      <a:endParaRPr kumimoji="1" lang="en-US" altLang="ja-JP" sz="1200" b="1" kern="1200" dirty="0" smtClean="0">
                        <a:solidFill>
                          <a:schemeClr val="lt1"/>
                        </a:solidFill>
                        <a:latin typeface="+mn-lt"/>
                        <a:ea typeface="+mn-ea"/>
                        <a:cs typeface="+mn-cs"/>
                      </a:endParaRPr>
                    </a:p>
                    <a:p>
                      <a:pPr marL="0" algn="ctr" defTabSz="914400" rtl="0" eaLnBrk="1" latinLnBrk="0" hangingPunct="1"/>
                      <a:r>
                        <a:rPr kumimoji="1" lang="ja-JP" altLang="en-US" sz="1200" b="1" kern="1200" dirty="0" smtClean="0">
                          <a:solidFill>
                            <a:schemeClr val="lt1"/>
                          </a:solidFill>
                          <a:latin typeface="+mn-lt"/>
                          <a:ea typeface="+mn-ea"/>
                          <a:cs typeface="+mn-cs"/>
                        </a:rPr>
                        <a:t>緩和ｹｱﾁｰﾑ新規介入数</a:t>
                      </a:r>
                      <a:endParaRPr kumimoji="1" lang="en-US" altLang="ja-JP" sz="12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smtClean="0">
                          <a:solidFill>
                            <a:schemeClr val="lt1"/>
                          </a:solidFill>
                          <a:latin typeface="+mn-lt"/>
                          <a:ea typeface="+mn-ea"/>
                          <a:cs typeface="+mn-cs"/>
                        </a:rPr>
                        <a:t>50</a:t>
                      </a:r>
                      <a:r>
                        <a:rPr kumimoji="1" lang="ja-JP" altLang="en-US" sz="900" b="1" kern="1200" dirty="0" smtClean="0">
                          <a:solidFill>
                            <a:schemeClr val="lt1"/>
                          </a:solidFill>
                          <a:latin typeface="+mn-lt"/>
                          <a:ea typeface="+mn-ea"/>
                          <a:cs typeface="+mn-cs"/>
                        </a:rPr>
                        <a:t>件</a:t>
                      </a:r>
                      <a:r>
                        <a:rPr kumimoji="1" lang="en-US" altLang="ja-JP" sz="900" b="1" kern="1200" dirty="0" smtClean="0">
                          <a:solidFill>
                            <a:schemeClr val="lt1"/>
                          </a:solidFill>
                          <a:latin typeface="+mn-lt"/>
                          <a:ea typeface="+mn-ea"/>
                          <a:cs typeface="+mn-cs"/>
                        </a:rPr>
                        <a:t>/</a:t>
                      </a:r>
                      <a:r>
                        <a:rPr kumimoji="1" lang="ja-JP" altLang="en-US" sz="900" b="1" kern="1200" dirty="0" smtClean="0">
                          <a:solidFill>
                            <a:schemeClr val="lt1"/>
                          </a:solidFill>
                          <a:latin typeface="+mn-lt"/>
                          <a:ea typeface="+mn-ea"/>
                          <a:cs typeface="+mn-cs"/>
                        </a:rPr>
                        <a:t>年</a:t>
                      </a:r>
                      <a:endParaRPr kumimoji="1" lang="ja-JP" altLang="en-US" sz="1200" b="1" kern="1200" dirty="0" smtClean="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556921">
                <a:tc rowSpan="5">
                  <a:txBody>
                    <a:bodyPr/>
                    <a:lstStyle/>
                    <a:p>
                      <a:pPr algn="ctr"/>
                      <a:r>
                        <a:rPr kumimoji="1" lang="ja-JP" altLang="en-US" sz="1200" dirty="0" smtClean="0"/>
                        <a:t>大阪市</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大阪市立大学医学部附属病院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r"/>
                      <a:r>
                        <a:rPr kumimoji="1" lang="en-US" altLang="ja-JP" sz="1600" b="1" dirty="0" smtClean="0"/>
                        <a:t>2,920</a:t>
                      </a:r>
                      <a:endParaRPr kumimoji="1"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r"/>
                      <a:r>
                        <a:rPr kumimoji="1" lang="en-US" altLang="ja-JP" sz="1600" b="1" dirty="0" smtClean="0"/>
                        <a:t>2,024</a:t>
                      </a:r>
                      <a:endParaRPr kumimoji="1"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r"/>
                      <a:r>
                        <a:rPr kumimoji="1" lang="en-US" altLang="ja-JP" sz="1400" b="0" dirty="0" smtClean="0"/>
                        <a:t>9,790</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r"/>
                      <a:r>
                        <a:rPr kumimoji="1" lang="en-US" altLang="ja-JP" sz="1400" b="0" dirty="0" smtClean="0"/>
                        <a:t>963</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r"/>
                      <a:r>
                        <a:rPr kumimoji="1" lang="en-US" altLang="ja-JP" sz="1400" b="0" dirty="0" smtClean="0"/>
                        <a:t>116</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r>
              <a:tr h="504056">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1" dirty="0" smtClean="0"/>
                        <a:t>大阪市立総合医療センター</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r"/>
                      <a:r>
                        <a:rPr kumimoji="1" lang="en-US" altLang="ja-JP" sz="1400" b="0" dirty="0" smtClean="0"/>
                        <a:t>2,318</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r"/>
                      <a:r>
                        <a:rPr kumimoji="1" lang="en-US" altLang="ja-JP" sz="1400" b="0" dirty="0" smtClean="0"/>
                        <a:t>1,786</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r"/>
                      <a:r>
                        <a:rPr kumimoji="1" lang="en-US" altLang="ja-JP" sz="1600" b="1" dirty="0" smtClean="0"/>
                        <a:t>12,323</a:t>
                      </a:r>
                      <a:endParaRPr kumimoji="1"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r"/>
                      <a:r>
                        <a:rPr kumimoji="1" lang="en-US" altLang="ja-JP" sz="1600" b="1" dirty="0" smtClean="0"/>
                        <a:t>1,329</a:t>
                      </a:r>
                      <a:endParaRPr kumimoji="1"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r"/>
                      <a:r>
                        <a:rPr kumimoji="1" lang="en-US" altLang="ja-JP" sz="1600" b="1" dirty="0" smtClean="0"/>
                        <a:t>1,180</a:t>
                      </a:r>
                      <a:endParaRPr kumimoji="1"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r>
              <a:tr h="576064">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1" dirty="0" smtClean="0"/>
                        <a:t>大阪赤十字病院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r"/>
                      <a:r>
                        <a:rPr kumimoji="1" lang="en-US" altLang="ja-JP" sz="1400" b="0" dirty="0" smtClean="0"/>
                        <a:t>2,331</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r"/>
                      <a:r>
                        <a:rPr kumimoji="1" lang="en-US" altLang="ja-JP" sz="1400" b="0" dirty="0" smtClean="0"/>
                        <a:t>1,861</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r"/>
                      <a:r>
                        <a:rPr kumimoji="1" lang="en-US" altLang="ja-JP" sz="1600" b="1" dirty="0" smtClean="0"/>
                        <a:t>12,228</a:t>
                      </a:r>
                      <a:endParaRPr kumimoji="1"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r"/>
                      <a:r>
                        <a:rPr kumimoji="1" lang="en-US" altLang="ja-JP" sz="1400" b="0" dirty="0" smtClean="0"/>
                        <a:t>618</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r"/>
                      <a:r>
                        <a:rPr kumimoji="1" lang="en-US" altLang="ja-JP" sz="1400" b="0" dirty="0" smtClean="0"/>
                        <a:t>321</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r>
              <a:tr h="576064">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大阪医療センター</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r"/>
                      <a:r>
                        <a:rPr kumimoji="1" lang="en-US" altLang="ja-JP" sz="1400" b="0" dirty="0" smtClean="0"/>
                        <a:t>1,189</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r"/>
                      <a:r>
                        <a:rPr kumimoji="1" lang="en-US" altLang="ja-JP" sz="1400" b="0" dirty="0" smtClean="0"/>
                        <a:t>1,322</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r"/>
                      <a:r>
                        <a:rPr kumimoji="1" lang="en-US" altLang="ja-JP" sz="1400" b="0" dirty="0" smtClean="0"/>
                        <a:t>2,791</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r"/>
                      <a:r>
                        <a:rPr kumimoji="1" lang="en-US" altLang="ja-JP" sz="1400" b="0" dirty="0" smtClean="0"/>
                        <a:t>359</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r"/>
                      <a:r>
                        <a:rPr kumimoji="1" lang="en-US" altLang="ja-JP" sz="1400" b="0" dirty="0" smtClean="0"/>
                        <a:t>589</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r>
              <a:tr h="576064">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大阪急性期・総合医療センター</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t>2,220</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t>1,805</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600" b="0" dirty="0" smtClean="0"/>
                        <a:t>2,504</a:t>
                      </a:r>
                      <a:endParaRPr kumimoji="1"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t>547</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t>254</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正方形/長方形 8"/>
          <p:cNvSpPr/>
          <p:nvPr/>
        </p:nvSpPr>
        <p:spPr>
          <a:xfrm>
            <a:off x="5868144" y="2564904"/>
            <a:ext cx="799502" cy="96986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p:cNvSpPr>
            <a:spLocks noGrp="1"/>
          </p:cNvSpPr>
          <p:nvPr>
            <p:ph type="sldNum" sz="quarter" idx="12"/>
          </p:nvPr>
        </p:nvSpPr>
        <p:spPr/>
        <p:txBody>
          <a:bodyPr/>
          <a:lstStyle/>
          <a:p>
            <a:r>
              <a:rPr kumimoji="1" lang="en-US" altLang="ja-JP" sz="1600" dirty="0" smtClean="0">
                <a:solidFill>
                  <a:schemeClr val="tx1"/>
                </a:solidFill>
              </a:rPr>
              <a:t>23</a:t>
            </a:r>
            <a:endParaRPr kumimoji="1" lang="ja-JP" altLang="en-US" dirty="0">
              <a:solidFill>
                <a:schemeClr val="tx1"/>
              </a:solidFill>
            </a:endParaRPr>
          </a:p>
        </p:txBody>
      </p:sp>
      <p:sp>
        <p:nvSpPr>
          <p:cNvPr id="13" name="テキスト ボックス 12"/>
          <p:cNvSpPr txBox="1"/>
          <p:nvPr/>
        </p:nvSpPr>
        <p:spPr>
          <a:xfrm>
            <a:off x="547608" y="4797152"/>
            <a:ext cx="8208912" cy="1422679"/>
          </a:xfrm>
          <a:prstGeom prst="rect">
            <a:avLst/>
          </a:prstGeom>
          <a:noFill/>
          <a:ln>
            <a:noFill/>
          </a:ln>
        </p:spPr>
        <p:txBody>
          <a:bodyPr wrap="square" lIns="144000" tIns="144000" rtlCol="0">
            <a:spAutoFit/>
          </a:bodyPr>
          <a:lstStyle/>
          <a:p>
            <a:r>
              <a:rPr lang="ja-JP" altLang="en-US" sz="1600" b="1" dirty="0" smtClean="0">
                <a:latin typeface="+mn-ea"/>
              </a:rPr>
              <a:t>・ 項目Ａは、大阪市立大学医学部附属病院が最も多い。</a:t>
            </a:r>
            <a:endParaRPr lang="en-US" altLang="ja-JP" sz="1600" b="1" dirty="0" smtClean="0">
              <a:latin typeface="+mn-ea"/>
            </a:endParaRPr>
          </a:p>
          <a:p>
            <a:r>
              <a:rPr lang="ja-JP" altLang="en-US" sz="1600" b="1" dirty="0" smtClean="0">
                <a:latin typeface="+mn-ea"/>
              </a:rPr>
              <a:t>・ </a:t>
            </a:r>
            <a:r>
              <a:rPr lang="ja-JP" altLang="en-US" sz="1600" b="1" dirty="0">
                <a:latin typeface="+mn-ea"/>
              </a:rPr>
              <a:t>項目</a:t>
            </a:r>
            <a:r>
              <a:rPr lang="ja-JP" altLang="en-US" sz="1600" b="1" dirty="0" smtClean="0">
                <a:latin typeface="+mn-ea"/>
              </a:rPr>
              <a:t>Ｂは、</a:t>
            </a:r>
            <a:r>
              <a:rPr lang="ja-JP" altLang="en-US" sz="1600" b="1" dirty="0">
                <a:latin typeface="+mn-ea"/>
              </a:rPr>
              <a:t>大阪市立大学医学部附属病院が最も多い。</a:t>
            </a:r>
            <a:endParaRPr lang="en-US" altLang="ja-JP" sz="1600" b="1" dirty="0" smtClean="0">
              <a:latin typeface="+mn-ea"/>
            </a:endParaRPr>
          </a:p>
          <a:p>
            <a:r>
              <a:rPr lang="ja-JP" altLang="en-US" sz="1600" b="1" dirty="0" smtClean="0">
                <a:latin typeface="+mn-ea"/>
              </a:rPr>
              <a:t>・ 項目Ｃは</a:t>
            </a:r>
            <a:r>
              <a:rPr lang="ja-JP" altLang="en-US" sz="1600" b="1" dirty="0">
                <a:latin typeface="+mn-ea"/>
              </a:rPr>
              <a:t>、大阪市立総合医療</a:t>
            </a:r>
            <a:r>
              <a:rPr lang="ja-JP" altLang="en-US" sz="1600" b="1" dirty="0" smtClean="0">
                <a:latin typeface="+mn-ea"/>
              </a:rPr>
              <a:t>センターと大阪赤十字病院とが、ほぼ同数。</a:t>
            </a:r>
            <a:endParaRPr lang="en-US" altLang="ja-JP" sz="1600" b="1" dirty="0" smtClean="0">
              <a:latin typeface="+mn-ea"/>
            </a:endParaRPr>
          </a:p>
          <a:p>
            <a:r>
              <a:rPr lang="ja-JP" altLang="en-US" sz="1600" b="1" dirty="0" smtClean="0">
                <a:latin typeface="+mn-ea"/>
              </a:rPr>
              <a:t>・ 項目Ｄは</a:t>
            </a:r>
            <a:r>
              <a:rPr lang="ja-JP" altLang="en-US" sz="1600" b="1" dirty="0">
                <a:latin typeface="+mn-ea"/>
              </a:rPr>
              <a:t>、大阪市立総合医療センターが最も多い。</a:t>
            </a:r>
            <a:endParaRPr lang="en-US" altLang="ja-JP" sz="1600" b="1" dirty="0" smtClean="0">
              <a:latin typeface="+mn-ea"/>
            </a:endParaRPr>
          </a:p>
          <a:p>
            <a:r>
              <a:rPr lang="ja-JP" altLang="en-US" sz="1600" b="1" dirty="0" smtClean="0">
                <a:latin typeface="+mn-ea"/>
              </a:rPr>
              <a:t>・ 項目Ｅは</a:t>
            </a:r>
            <a:r>
              <a:rPr lang="ja-JP" altLang="en-US" sz="1600" b="1" dirty="0">
                <a:latin typeface="+mn-ea"/>
              </a:rPr>
              <a:t>、大阪市立総合医療センターが最も</a:t>
            </a:r>
            <a:r>
              <a:rPr lang="ja-JP" altLang="en-US" sz="1600" b="1" dirty="0" smtClean="0">
                <a:latin typeface="+mn-ea"/>
              </a:rPr>
              <a:t>多い。</a:t>
            </a:r>
            <a:endParaRPr lang="en-US" altLang="ja-JP" sz="1600" b="1" dirty="0" smtClean="0">
              <a:latin typeface="+mn-ea"/>
            </a:endParaRPr>
          </a:p>
        </p:txBody>
      </p:sp>
    </p:spTree>
    <p:extLst>
      <p:ext uri="{BB962C8B-B14F-4D97-AF65-F5344CB8AC3E}">
        <p14:creationId xmlns:p14="http://schemas.microsoft.com/office/powerpoint/2010/main" val="417690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987254401"/>
              </p:ext>
            </p:extLst>
          </p:nvPr>
        </p:nvGraphicFramePr>
        <p:xfrm>
          <a:off x="179510" y="764704"/>
          <a:ext cx="8640962" cy="5567680"/>
        </p:xfrm>
        <a:graphic>
          <a:graphicData uri="http://schemas.openxmlformats.org/drawingml/2006/table">
            <a:tbl>
              <a:tblPr firstRow="1" bandRow="1">
                <a:tableStyleId>{5C22544A-7EE6-4342-B048-85BDC9FD1C3A}</a:tableStyleId>
              </a:tblPr>
              <a:tblGrid>
                <a:gridCol w="720082"/>
                <a:gridCol w="2376264"/>
                <a:gridCol w="615053"/>
                <a:gridCol w="753099"/>
                <a:gridCol w="720080"/>
                <a:gridCol w="648072"/>
                <a:gridCol w="648072"/>
                <a:gridCol w="648072"/>
                <a:gridCol w="648072"/>
                <a:gridCol w="864096"/>
              </a:tblGrid>
              <a:tr h="291665">
                <a:tc rowSpan="2">
                  <a:txBody>
                    <a:bodyPr/>
                    <a:lstStyle/>
                    <a:p>
                      <a:pPr algn="ctr"/>
                      <a:r>
                        <a:rPr kumimoji="1" lang="ja-JP" altLang="en-US" sz="1400" dirty="0" smtClean="0"/>
                        <a:t>圏域</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400" dirty="0" smtClean="0"/>
                        <a:t>病院名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推薦希望</a:t>
                      </a:r>
                      <a:endParaRPr kumimoji="1" lang="en-US" altLang="ja-JP" sz="1400" dirty="0" smtClean="0"/>
                    </a:p>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algn="ctr"/>
                      <a:r>
                        <a:rPr kumimoji="1" lang="ja-JP" altLang="en-US" sz="1400" dirty="0" smtClean="0"/>
                        <a:t>要件充足状況</a:t>
                      </a:r>
                      <a:endParaRPr kumimoji="1" lang="ja-JP" altLang="en-US" sz="14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ja-JP" altLang="en-US" sz="1400" dirty="0" smtClean="0"/>
                        <a:t>推薦</a:t>
                      </a:r>
                      <a:endParaRPr kumimoji="1" lang="en-US" altLang="ja-JP" sz="1400" dirty="0" smtClean="0"/>
                    </a:p>
                    <a:p>
                      <a:pPr algn="ctr"/>
                      <a:r>
                        <a:rPr kumimoji="1" lang="ja-JP" altLang="en-US" sz="1400" dirty="0" smtClean="0"/>
                        <a:t>病院</a:t>
                      </a:r>
                      <a:endParaRPr kumimoji="1" lang="en-US" altLang="ja-JP" sz="1400" dirty="0" smtClean="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302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lnSpc>
                          <a:spcPts val="1100"/>
                        </a:lnSpc>
                      </a:pPr>
                      <a:endParaRPr kumimoji="1" lang="ja-JP" altLang="en-US" sz="1200" b="1"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ts val="1200"/>
                        </a:lnSpc>
                      </a:pPr>
                      <a:r>
                        <a:rPr kumimoji="1" lang="ja-JP" altLang="en-US" sz="1200" b="1" dirty="0" smtClean="0">
                          <a:solidFill>
                            <a:schemeClr val="bg1"/>
                          </a:solidFill>
                        </a:rPr>
                        <a:t>①</a:t>
                      </a:r>
                      <a:endParaRPr kumimoji="1" lang="en-US" altLang="ja-JP" sz="1200" b="1" dirty="0" smtClean="0">
                        <a:solidFill>
                          <a:schemeClr val="bg1"/>
                        </a:solidFill>
                      </a:endParaRPr>
                    </a:p>
                    <a:p>
                      <a:pPr algn="ctr">
                        <a:lnSpc>
                          <a:spcPts val="1200"/>
                        </a:lnSpc>
                      </a:pPr>
                      <a:r>
                        <a:rPr kumimoji="1" lang="ja-JP" altLang="en-US" sz="1200" b="1" dirty="0" smtClean="0">
                          <a:solidFill>
                            <a:schemeClr val="bg1"/>
                          </a:solidFill>
                        </a:rPr>
                        <a:t>望ましい要件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ts val="1200"/>
                        </a:lnSpc>
                      </a:pPr>
                      <a:r>
                        <a:rPr kumimoji="1" lang="ja-JP" altLang="en-US" sz="1200" b="1" dirty="0" smtClean="0">
                          <a:solidFill>
                            <a:schemeClr val="bg1"/>
                          </a:solidFill>
                        </a:rPr>
                        <a:t>②</a:t>
                      </a:r>
                      <a:endParaRPr kumimoji="1" lang="en-US" altLang="ja-JP" sz="1200" b="1" dirty="0" smtClean="0">
                        <a:solidFill>
                          <a:schemeClr val="bg1"/>
                        </a:solidFill>
                      </a:endParaRPr>
                    </a:p>
                    <a:p>
                      <a:pPr algn="ctr">
                        <a:lnSpc>
                          <a:spcPts val="1200"/>
                        </a:lnSpc>
                      </a:pPr>
                      <a:r>
                        <a:rPr kumimoji="1" lang="ja-JP" altLang="en-US" sz="1200" b="1" dirty="0" smtClean="0">
                          <a:solidFill>
                            <a:schemeClr val="bg1"/>
                          </a:solidFill>
                        </a:rPr>
                        <a:t>相談</a:t>
                      </a:r>
                      <a:endParaRPr kumimoji="1" lang="en-US" altLang="ja-JP" sz="1200" b="1" dirty="0" smtClean="0">
                        <a:solidFill>
                          <a:schemeClr val="bg1"/>
                        </a:solidFill>
                      </a:endParaRPr>
                    </a:p>
                    <a:p>
                      <a:pPr algn="ctr">
                        <a:lnSpc>
                          <a:spcPts val="1200"/>
                        </a:lnSpc>
                      </a:pPr>
                      <a:r>
                        <a:rPr kumimoji="1" lang="ja-JP" altLang="en-US" sz="1200" b="1" dirty="0" smtClean="0">
                          <a:solidFill>
                            <a:schemeClr val="bg1"/>
                          </a:solidFill>
                        </a:rPr>
                        <a:t>支援Ｃ</a:t>
                      </a:r>
                      <a:endParaRPr kumimoji="1" lang="ja-JP" altLang="en-US" sz="1200" b="1" dirty="0">
                        <a:solidFill>
                          <a:schemeClr val="bg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ts val="1200"/>
                        </a:lnSpc>
                      </a:pPr>
                      <a:r>
                        <a:rPr kumimoji="1" lang="ja-JP" altLang="en-US" sz="1200" b="1" dirty="0" smtClean="0">
                          <a:solidFill>
                            <a:schemeClr val="bg1"/>
                          </a:solidFill>
                        </a:rPr>
                        <a:t>③</a:t>
                      </a:r>
                      <a:endParaRPr kumimoji="1" lang="en-US" altLang="ja-JP" sz="1200" b="1" dirty="0" smtClean="0">
                        <a:solidFill>
                          <a:schemeClr val="bg1"/>
                        </a:solidFill>
                      </a:endParaRPr>
                    </a:p>
                    <a:p>
                      <a:pPr algn="ctr">
                        <a:lnSpc>
                          <a:spcPts val="1200"/>
                        </a:lnSpc>
                      </a:pPr>
                      <a:r>
                        <a:rPr kumimoji="1" lang="ja-JP" altLang="en-US" sz="1200" b="1" dirty="0" smtClean="0">
                          <a:solidFill>
                            <a:schemeClr val="bg1"/>
                          </a:solidFill>
                        </a:rPr>
                        <a:t>医療</a:t>
                      </a:r>
                      <a:endParaRPr kumimoji="1" lang="en-US" altLang="ja-JP" sz="1200" b="1" dirty="0" smtClean="0">
                        <a:solidFill>
                          <a:schemeClr val="bg1"/>
                        </a:solidFill>
                      </a:endParaRPr>
                    </a:p>
                    <a:p>
                      <a:pPr algn="ctr">
                        <a:lnSpc>
                          <a:spcPts val="1200"/>
                        </a:lnSpc>
                      </a:pPr>
                      <a:r>
                        <a:rPr kumimoji="1" lang="ja-JP" altLang="en-US" sz="1200" b="1" dirty="0" smtClean="0">
                          <a:solidFill>
                            <a:schemeClr val="bg1"/>
                          </a:solidFill>
                        </a:rPr>
                        <a:t>安全</a:t>
                      </a:r>
                      <a:endParaRPr kumimoji="1" lang="ja-JP" altLang="en-US" sz="1200" b="1" dirty="0">
                        <a:solidFill>
                          <a:schemeClr val="bg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200" b="1" dirty="0" smtClean="0">
                          <a:solidFill>
                            <a:schemeClr val="bg1"/>
                          </a:solidFill>
                        </a:rPr>
                        <a:t>④</a:t>
                      </a:r>
                      <a:endParaRPr kumimoji="1" lang="en-US" altLang="ja-JP" sz="1200" b="1" dirty="0" smtClean="0">
                        <a:solidFill>
                          <a:schemeClr val="bg1"/>
                        </a:solidFill>
                      </a:endParaRPr>
                    </a:p>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200" b="1" dirty="0" smtClean="0">
                          <a:solidFill>
                            <a:schemeClr val="bg1"/>
                          </a:solidFill>
                        </a:rPr>
                        <a:t>放射線治療</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200" b="1" dirty="0" smtClean="0">
                          <a:solidFill>
                            <a:schemeClr val="bg1"/>
                          </a:solidFill>
                        </a:rPr>
                        <a:t>⑤</a:t>
                      </a:r>
                      <a:endParaRPr kumimoji="1" lang="en-US" altLang="ja-JP" sz="1200" b="1" dirty="0" smtClean="0">
                        <a:solidFill>
                          <a:schemeClr val="bg1"/>
                        </a:solidFill>
                      </a:endParaRPr>
                    </a:p>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200" b="1" dirty="0" smtClean="0">
                          <a:solidFill>
                            <a:schemeClr val="bg1"/>
                          </a:solidFill>
                        </a:rPr>
                        <a:t>緩和</a:t>
                      </a:r>
                      <a:endParaRPr kumimoji="1" lang="en-US" altLang="ja-JP" sz="1200" b="1" dirty="0" smtClean="0">
                        <a:solidFill>
                          <a:schemeClr val="bg1"/>
                        </a:solidFill>
                      </a:endParaRPr>
                    </a:p>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200" b="1" dirty="0" smtClean="0">
                          <a:solidFill>
                            <a:schemeClr val="bg1"/>
                          </a:solidFill>
                        </a:rPr>
                        <a:t>ケアＣ</a:t>
                      </a:r>
                      <a:endParaRPr kumimoji="1" lang="en-US" altLang="ja-JP" sz="1200" b="1" dirty="0" smtClean="0">
                        <a:solidFill>
                          <a:schemeClr val="bg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ts val="1200"/>
                        </a:lnSpc>
                      </a:pPr>
                      <a:r>
                        <a:rPr kumimoji="1" lang="ja-JP" altLang="en-US" sz="1200" b="1" dirty="0" smtClean="0">
                          <a:solidFill>
                            <a:schemeClr val="bg1"/>
                          </a:solidFill>
                        </a:rPr>
                        <a:t>⑥</a:t>
                      </a:r>
                      <a:endParaRPr kumimoji="1" lang="en-US" altLang="ja-JP" sz="1200" b="1" dirty="0" smtClean="0">
                        <a:solidFill>
                          <a:schemeClr val="bg1"/>
                        </a:solidFill>
                      </a:endParaRPr>
                    </a:p>
                    <a:p>
                      <a:pPr algn="ctr">
                        <a:lnSpc>
                          <a:spcPts val="1200"/>
                        </a:lnSpc>
                      </a:pPr>
                      <a:r>
                        <a:rPr kumimoji="1" lang="ja-JP" altLang="en-US" sz="1200" b="1" dirty="0" smtClean="0">
                          <a:solidFill>
                            <a:schemeClr val="bg1"/>
                          </a:solidFill>
                        </a:rPr>
                        <a:t>診療</a:t>
                      </a:r>
                      <a:endParaRPr kumimoji="1" lang="en-US" altLang="ja-JP" sz="1200" b="1" dirty="0" smtClean="0">
                        <a:solidFill>
                          <a:schemeClr val="bg1"/>
                        </a:solidFill>
                      </a:endParaRPr>
                    </a:p>
                    <a:p>
                      <a:pPr algn="ctr">
                        <a:lnSpc>
                          <a:spcPts val="1200"/>
                        </a:lnSpc>
                      </a:pPr>
                      <a:r>
                        <a:rPr kumimoji="1" lang="ja-JP" altLang="en-US" sz="1200" b="1" dirty="0" smtClean="0">
                          <a:solidFill>
                            <a:schemeClr val="bg1"/>
                          </a:solidFill>
                        </a:rPr>
                        <a:t>実績</a:t>
                      </a:r>
                      <a:endParaRPr kumimoji="1" lang="ja-JP" altLang="en-US" sz="1200" b="1" dirty="0">
                        <a:solidFill>
                          <a:schemeClr val="bg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vMerge="1">
                  <a:txBody>
                    <a:bodyPr/>
                    <a:lstStyle/>
                    <a:p>
                      <a:pPr algn="ctr">
                        <a:lnSpc>
                          <a:spcPts val="1200"/>
                        </a:lnSpc>
                      </a:pPr>
                      <a:endParaRPr kumimoji="1" lang="ja-JP" altLang="en-US" sz="1200" b="1" dirty="0">
                        <a:solidFill>
                          <a:schemeClr val="bg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24272">
                <a:tc rowSpan="2">
                  <a:txBody>
                    <a:bodyPr/>
                    <a:lstStyle/>
                    <a:p>
                      <a:pPr algn="ctr">
                        <a:lnSpc>
                          <a:spcPts val="1600"/>
                        </a:lnSpc>
                      </a:pPr>
                      <a:r>
                        <a:rPr kumimoji="1" lang="ja-JP" altLang="en-US" sz="1400" dirty="0" smtClean="0"/>
                        <a:t>豊　能</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300" b="0" dirty="0" smtClean="0"/>
                        <a:t>大阪大学医学部附属病院</a:t>
                      </a:r>
                      <a:endParaRPr kumimoji="1" lang="ja-JP" altLang="en-US" sz="13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t>〇</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en-US" altLang="ja-JP"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en-US" altLang="ja-JP"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BlToTr w="12700" cap="flat" cmpd="sng" algn="ctr">
                      <a:noFill/>
                      <a:prstDash val="solid"/>
                      <a:round/>
                      <a:headEnd type="none" w="med" len="med"/>
                      <a:tailEnd type="none" w="med" len="med"/>
                    </a:lnBlToTr>
                    <a:noFill/>
                  </a:tcPr>
                </a:tc>
                <a:tc rowSpan="2">
                  <a:txBody>
                    <a:bodyPr/>
                    <a:lstStyle/>
                    <a:p>
                      <a:pPr algn="ctr">
                        <a:lnSpc>
                          <a:spcPts val="1600"/>
                        </a:lnSpc>
                      </a:pPr>
                      <a:r>
                        <a:rPr kumimoji="1" lang="ja-JP" altLang="en-US" sz="1400" b="0" dirty="0" smtClean="0"/>
                        <a:t>なし</a:t>
                      </a:r>
                      <a:endParaRPr kumimoji="1" lang="ja-JP" altLang="en-US" sz="1400" b="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tr>
              <a:tr h="179512">
                <a:tc vMerge="1">
                  <a:txBody>
                    <a:bodyPr/>
                    <a:lstStyle/>
                    <a:p>
                      <a:pPr algn="ctr"/>
                      <a:endParaRPr kumimoji="1" lang="ja-JP" altLang="en-US" sz="1400" dirty="0"/>
                    </a:p>
                  </a:txBody>
                  <a:tcPr anchor="ctr"/>
                </a:tc>
                <a:tc>
                  <a:txBody>
                    <a:bodyPr/>
                    <a:lstStyle/>
                    <a:p>
                      <a:pPr>
                        <a:lnSpc>
                          <a:spcPts val="1600"/>
                        </a:lnSpc>
                      </a:pPr>
                      <a:r>
                        <a:rPr kumimoji="1" lang="ja-JP" altLang="en-US" sz="1300" b="0" dirty="0" smtClean="0"/>
                        <a:t>市立豊中病院</a:t>
                      </a:r>
                      <a:endParaRPr kumimoji="1" lang="ja-JP" altLang="en-US" sz="13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en-US" altLang="ja-JP"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en-US" altLang="ja-JP"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400" b="0" dirty="0" smtClean="0"/>
                        <a:t>―</a:t>
                      </a:r>
                      <a:endParaRPr kumimoji="1" lang="ja-JP" altLang="en-US" sz="1400" b="0" dirty="0" smtClean="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400" b="0" dirty="0" smtClean="0"/>
                        <a:t>―</a:t>
                      </a:r>
                      <a:endParaRPr kumimoji="1" lang="ja-JP" altLang="en-US" sz="1400" b="0" dirty="0" smtClean="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400" b="0" dirty="0" smtClean="0"/>
                        <a:t>―</a:t>
                      </a:r>
                      <a:endParaRPr kumimoji="1" lang="ja-JP" altLang="en-US" sz="1400" b="0" dirty="0" smtClean="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400" b="0" dirty="0" smtClean="0"/>
                        <a:t>―</a:t>
                      </a:r>
                      <a:endParaRPr kumimoji="1" lang="ja-JP" altLang="en-US" sz="1400" b="0" dirty="0" smtClean="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400" b="0" dirty="0" smtClean="0"/>
                        <a:t>―</a:t>
                      </a:r>
                      <a:endParaRPr kumimoji="1" lang="ja-JP" altLang="en-US" sz="1400" b="0" dirty="0" smtClean="0"/>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tc vMerge="1">
                  <a:txBody>
                    <a:bodyPr/>
                    <a:lstStyle/>
                    <a:p>
                      <a:pPr algn="ctr">
                        <a:lnSpc>
                          <a:spcPts val="1600"/>
                        </a:lnSpc>
                      </a:pP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tr>
              <a:tr h="0">
                <a:tc>
                  <a:txBody>
                    <a:bodyPr/>
                    <a:lstStyle/>
                    <a:p>
                      <a:pPr algn="ctr">
                        <a:lnSpc>
                          <a:spcPts val="1600"/>
                        </a:lnSpc>
                      </a:pPr>
                      <a:r>
                        <a:rPr kumimoji="1" lang="ja-JP" altLang="en-US" sz="1400" b="1" dirty="0" smtClean="0"/>
                        <a:t>三　島</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ts val="1600"/>
                        </a:lnSpc>
                      </a:pPr>
                      <a:r>
                        <a:rPr kumimoji="1" lang="ja-JP" altLang="en-US" sz="1300" b="1" dirty="0" smtClean="0"/>
                        <a:t>大阪医科大学附属病院</a:t>
                      </a:r>
                      <a:endParaRPr kumimoji="1" lang="ja-JP" altLang="en-US" sz="13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ts val="1600"/>
                        </a:lnSpc>
                      </a:pPr>
                      <a:r>
                        <a:rPr lang="ja-JP" altLang="en-US"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ts val="1600"/>
                        </a:lnSpc>
                      </a:pPr>
                      <a:r>
                        <a:rPr lang="ja-JP" altLang="en-US" sz="1400" b="0" dirty="0" smtClean="0"/>
                        <a:t>〇</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ja-JP" altLang="en-US" sz="1400" b="0" dirty="0" smtClean="0"/>
                        <a:t>〇</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ja-JP" altLang="en-US" sz="1400" b="0" dirty="0" smtClean="0"/>
                        <a:t>〇</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ja-JP" altLang="en-US" sz="1400" b="0" dirty="0" smtClean="0"/>
                        <a:t>〇</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ja-JP" altLang="en-US" sz="1400" b="0" dirty="0" smtClean="0"/>
                        <a:t>〇</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endParaRPr kumimoji="1" lang="ja-JP" altLang="en-US" sz="1400" b="0" dirty="0" smtClean="0"/>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40000"/>
                        <a:lumOff val="60000"/>
                      </a:schemeClr>
                    </a:solidFill>
                  </a:tcPr>
                </a:tc>
                <a:tc>
                  <a:txBody>
                    <a:bodyPr/>
                    <a:lstStyle/>
                    <a:p>
                      <a:pPr algn="ctr">
                        <a:lnSpc>
                          <a:spcPts val="1600"/>
                        </a:lnSpc>
                      </a:pPr>
                      <a:endParaRPr kumimoji="1" lang="ja-JP" altLang="en-US" sz="14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40000"/>
                        <a:lumOff val="60000"/>
                      </a:schemeClr>
                    </a:solidFill>
                  </a:tcPr>
                </a:tc>
              </a:tr>
              <a:tr h="145976">
                <a:tc>
                  <a:txBody>
                    <a:bodyPr/>
                    <a:lstStyle/>
                    <a:p>
                      <a:pPr algn="ctr">
                        <a:lnSpc>
                          <a:spcPts val="1600"/>
                        </a:lnSpc>
                      </a:pPr>
                      <a:r>
                        <a:rPr kumimoji="1" lang="ja-JP" altLang="en-US" sz="1400" dirty="0" smtClean="0"/>
                        <a:t>北河内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300" b="0" dirty="0" smtClean="0"/>
                        <a:t>関西医科大学附属病院</a:t>
                      </a:r>
                      <a:endParaRPr kumimoji="1" lang="ja-JP" altLang="en-US" sz="13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en-US" altLang="ja-JP"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en-US" altLang="ja-JP"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tc>
                  <a:txBody>
                    <a:bodyPr/>
                    <a:lstStyle/>
                    <a:p>
                      <a:pPr algn="ctr">
                        <a:lnSpc>
                          <a:spcPts val="1600"/>
                        </a:lnSpc>
                      </a:pPr>
                      <a:r>
                        <a:rPr kumimoji="1" lang="ja-JP" altLang="en-US" sz="1400" b="0" dirty="0" smtClean="0"/>
                        <a:t>なし</a:t>
                      </a:r>
                      <a:endParaRPr kumimoji="1" lang="ja-JP" altLang="en-US" sz="1400" b="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tr>
              <a:tr h="129208">
                <a:tc rowSpan="2">
                  <a:txBody>
                    <a:bodyPr/>
                    <a:lstStyle/>
                    <a:p>
                      <a:pPr algn="ctr">
                        <a:lnSpc>
                          <a:spcPts val="1600"/>
                        </a:lnSpc>
                      </a:pPr>
                      <a:r>
                        <a:rPr kumimoji="1" lang="ja-JP" altLang="en-US" sz="1400" b="1" dirty="0" smtClean="0"/>
                        <a:t>中河内</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ts val="1600"/>
                        </a:lnSpc>
                      </a:pPr>
                      <a:r>
                        <a:rPr kumimoji="1" lang="ja-JP" altLang="en-US" sz="1300" b="0" dirty="0" smtClean="0">
                          <a:solidFill>
                            <a:schemeClr val="tx1"/>
                          </a:solidFill>
                        </a:rPr>
                        <a:t>市立東大阪医療センター</a:t>
                      </a:r>
                      <a:endParaRPr kumimoji="1" lang="ja-JP" altLang="en-US" sz="13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solidFill>
                            <a:schemeClr val="tx1"/>
                          </a:solidFill>
                        </a:rPr>
                        <a:t>〇</a:t>
                      </a:r>
                      <a:endParaRPr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ja-JP" altLang="en-US" sz="1400" b="0" dirty="0" smtClean="0">
                          <a:solidFill>
                            <a:schemeClr val="tx1"/>
                          </a:solidFill>
                        </a:rPr>
                        <a:t>〇</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ja-JP" altLang="en-US" sz="1400" b="0" dirty="0" smtClean="0">
                          <a:solidFill>
                            <a:schemeClr val="tx1"/>
                          </a:solidFill>
                        </a:rPr>
                        <a:t>〇</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ja-JP" altLang="en-US" sz="1400" b="0" dirty="0" smtClean="0">
                          <a:solidFill>
                            <a:schemeClr val="tx1"/>
                          </a:solidFill>
                        </a:rPr>
                        <a:t>〇</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en-US" altLang="ja-JP" sz="1400" b="0" dirty="0" smtClean="0">
                          <a:solidFill>
                            <a:schemeClr val="tx1"/>
                          </a:solidFill>
                        </a:rPr>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400" b="0" dirty="0" smtClean="0"/>
                        <a:t>―</a:t>
                      </a:r>
                      <a:endParaRPr kumimoji="1" lang="ja-JP" altLang="en-US" sz="1400" b="0" dirty="0" smtClean="0"/>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en-US" altLang="ja-JP" sz="1400" b="0" dirty="0" smtClean="0"/>
                        <a:t>―</a:t>
                      </a:r>
                      <a:endParaRPr kumimoji="1" lang="ja-JP" altLang="en-US" sz="1400" b="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r>
              <a:tr h="0">
                <a:tc vMerge="1">
                  <a:txBody>
                    <a:bodyPr/>
                    <a:lstStyle/>
                    <a:p>
                      <a:pPr algn="ctr"/>
                      <a:endParaRPr kumimoji="1" lang="ja-JP" altLang="en-US" sz="1400" dirty="0"/>
                    </a:p>
                  </a:txBody>
                  <a:tcPr anchor="ctr"/>
                </a:tc>
                <a:tc>
                  <a:txBody>
                    <a:bodyPr/>
                    <a:lstStyle/>
                    <a:p>
                      <a:pPr>
                        <a:lnSpc>
                          <a:spcPts val="1600"/>
                        </a:lnSpc>
                      </a:pPr>
                      <a:r>
                        <a:rPr kumimoji="1" lang="ja-JP" altLang="en-US" sz="1300" b="1" dirty="0" smtClean="0">
                          <a:solidFill>
                            <a:schemeClr val="tx1"/>
                          </a:solidFill>
                        </a:rPr>
                        <a:t>八尾市立病院</a:t>
                      </a:r>
                      <a:endParaRPr kumimoji="1" lang="ja-JP" altLang="en-US" sz="13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ts val="16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ts val="1600"/>
                        </a:lnSpc>
                      </a:pPr>
                      <a:r>
                        <a:rPr lang="ja-JP" altLang="en-US" sz="1400" b="0" dirty="0" smtClean="0">
                          <a:solidFill>
                            <a:schemeClr val="tx1"/>
                          </a:solidFill>
                        </a:rPr>
                        <a:t>〇</a:t>
                      </a:r>
                      <a:endParaRPr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0" dirty="0" smtClean="0">
                          <a:solidFill>
                            <a:schemeClr val="tx1"/>
                          </a:solidFill>
                        </a:rPr>
                        <a:t>〇</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0" dirty="0" smtClean="0">
                          <a:solidFill>
                            <a:schemeClr val="tx1"/>
                          </a:solidFill>
                        </a:rPr>
                        <a:t>〇</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0" dirty="0" smtClean="0">
                          <a:solidFill>
                            <a:schemeClr val="tx1"/>
                          </a:solidFill>
                        </a:rPr>
                        <a:t>〇</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0" dirty="0" smtClean="0">
                          <a:solidFill>
                            <a:schemeClr val="tx1"/>
                          </a:solidFill>
                        </a:rPr>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ts val="1600"/>
                        </a:lnSpc>
                      </a:pP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ts val="1600"/>
                        </a:lnSpc>
                      </a:pPr>
                      <a:endParaRPr kumimoji="1" lang="ja-JP" altLang="en-US" sz="1400" b="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0">
                <a:tc rowSpan="2">
                  <a:txBody>
                    <a:bodyPr/>
                    <a:lstStyle/>
                    <a:p>
                      <a:pPr algn="ctr">
                        <a:lnSpc>
                          <a:spcPts val="1600"/>
                        </a:lnSpc>
                      </a:pPr>
                      <a:r>
                        <a:rPr kumimoji="1" lang="ja-JP" altLang="en-US" sz="1400" b="1" dirty="0" smtClean="0"/>
                        <a:t>南河内</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300" b="1" dirty="0" smtClean="0">
                          <a:solidFill>
                            <a:schemeClr val="tx1"/>
                          </a:solidFill>
                        </a:rPr>
                        <a:t>近畿大学医学部附属病院</a:t>
                      </a:r>
                      <a:endParaRPr kumimoji="1" lang="ja-JP" altLang="en-US" sz="13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lang="ja-JP" altLang="en-US" sz="1400" b="0" dirty="0" smtClean="0">
                          <a:solidFill>
                            <a:schemeClr val="tx1"/>
                          </a:solidFill>
                        </a:rPr>
                        <a:t>○</a:t>
                      </a:r>
                      <a:endParaRPr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lang="ja-JP" altLang="en-US" sz="1400" b="0" dirty="0" smtClean="0">
                          <a:solidFill>
                            <a:schemeClr val="tx1"/>
                          </a:solidFill>
                        </a:rPr>
                        <a:t>〇</a:t>
                      </a:r>
                      <a:endParaRPr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0" dirty="0" smtClean="0">
                          <a:solidFill>
                            <a:schemeClr val="tx1"/>
                          </a:solidFill>
                        </a:rPr>
                        <a:t>〇</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0" dirty="0" smtClean="0">
                          <a:solidFill>
                            <a:schemeClr val="tx1"/>
                          </a:solidFill>
                        </a:rPr>
                        <a:t>〇</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0" dirty="0" smtClean="0">
                          <a:solidFill>
                            <a:schemeClr val="tx1"/>
                          </a:solidFill>
                        </a:rPr>
                        <a:t>〇</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0" dirty="0" smtClean="0">
                          <a:solidFill>
                            <a:schemeClr val="tx1"/>
                          </a:solidFill>
                        </a:rPr>
                        <a:t>○</a:t>
                      </a: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endParaRPr kumimoji="1" lang="ja-JP" altLang="en-US" sz="1400" b="0" dirty="0">
                        <a:solidFill>
                          <a:schemeClr val="tx1"/>
                        </a:solidFill>
                      </a:endParaRP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endParaRPr kumimoji="1" lang="ja-JP" altLang="en-US" sz="1400"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r>
              <a:tr h="150912">
                <a:tc vMerge="1">
                  <a:txBody>
                    <a:bodyPr/>
                    <a:lstStyle/>
                    <a:p>
                      <a:pPr algn="ctr"/>
                      <a:endParaRPr kumimoji="1" lang="ja-JP" altLang="en-US" sz="1400" dirty="0"/>
                    </a:p>
                  </a:txBody>
                  <a:tcPr anchor="ctr"/>
                </a:tc>
                <a:tc>
                  <a:txBody>
                    <a:bodyPr/>
                    <a:lstStyle/>
                    <a:p>
                      <a:pPr>
                        <a:lnSpc>
                          <a:spcPts val="1600"/>
                        </a:lnSpc>
                      </a:pPr>
                      <a:r>
                        <a:rPr kumimoji="1" lang="ja-JP" altLang="en-US" sz="1300" b="0" dirty="0" smtClean="0"/>
                        <a:t>大阪南医療センター</a:t>
                      </a:r>
                      <a:endParaRPr kumimoji="1" lang="ja-JP" altLang="en-US" sz="13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en-US" altLang="ja-JP"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en-US" altLang="ja-JP"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b="0" dirty="0" smtClean="0"/>
                        <a:t>―</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b="0" dirty="0" smtClean="0"/>
                        <a:t>―</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b="0" dirty="0" smtClean="0"/>
                        <a:t>―</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b="0" dirty="0" smtClean="0"/>
                        <a:t>―</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b="0" dirty="0" smtClean="0"/>
                        <a:t>―</a:t>
                      </a: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400" b="1" dirty="0" smtClean="0">
                          <a:solidFill>
                            <a:schemeClr val="tx1"/>
                          </a:solidFill>
                        </a:rPr>
                        <a:t>―</a:t>
                      </a:r>
                      <a:endParaRPr kumimoji="1" lang="ja-JP" altLang="en-US" sz="1400"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134144">
                <a:tc rowSpan="2">
                  <a:txBody>
                    <a:bodyPr/>
                    <a:lstStyle/>
                    <a:p>
                      <a:pPr algn="ctr">
                        <a:lnSpc>
                          <a:spcPts val="1600"/>
                        </a:lnSpc>
                      </a:pPr>
                      <a:r>
                        <a:rPr kumimoji="1" lang="ja-JP" altLang="en-US" sz="1400" dirty="0" smtClean="0"/>
                        <a:t>堺　市</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300" b="0" dirty="0" smtClean="0"/>
                        <a:t>大阪労災病院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ja-JP" altLang="en-US" sz="1400" b="0" dirty="0" smtClean="0"/>
                        <a:t>〇</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en-US" altLang="ja-JP"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en-US" altLang="ja-JP"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en-US" altLang="ja-JP"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BlToTr w="12700" cap="flat" cmpd="sng" algn="ctr">
                      <a:noFill/>
                      <a:prstDash val="solid"/>
                      <a:round/>
                      <a:headEnd type="none" w="med" len="med"/>
                      <a:tailEnd type="none" w="med" len="med"/>
                    </a:lnBlToTr>
                    <a:noFill/>
                  </a:tcPr>
                </a:tc>
                <a:tc rowSpan="2">
                  <a:txBody>
                    <a:bodyPr/>
                    <a:lstStyle/>
                    <a:p>
                      <a:pPr algn="ctr">
                        <a:lnSpc>
                          <a:spcPts val="1600"/>
                        </a:lnSpc>
                      </a:pPr>
                      <a:r>
                        <a:rPr kumimoji="1" lang="ja-JP" altLang="en-US" sz="1400" b="0" dirty="0" smtClean="0"/>
                        <a:t>なし</a:t>
                      </a:r>
                      <a:endParaRPr kumimoji="1" lang="ja-JP" altLang="en-US" sz="1400" b="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tr>
              <a:tr h="117376">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t>堺市立総合医療センター</a:t>
                      </a:r>
                      <a:endParaRPr kumimoji="1" lang="ja-JP" altLang="en-US" sz="13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400" b="0" dirty="0" smtClean="0"/>
                        <a:t>〇</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tc vMerge="1">
                  <a:txBody>
                    <a:bodyPr/>
                    <a:lstStyle/>
                    <a:p>
                      <a:pPr algn="ctr">
                        <a:lnSpc>
                          <a:spcPts val="1600"/>
                        </a:lnSpc>
                      </a:pP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tr>
              <a:tr h="0">
                <a:tc>
                  <a:txBody>
                    <a:bodyPr/>
                    <a:lstStyle/>
                    <a:p>
                      <a:pPr algn="ctr">
                        <a:lnSpc>
                          <a:spcPts val="1600"/>
                        </a:lnSpc>
                      </a:pPr>
                      <a:r>
                        <a:rPr kumimoji="1" lang="ja-JP" altLang="en-US" sz="1400" dirty="0" smtClean="0"/>
                        <a:t>泉　州</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300" b="0" dirty="0" smtClean="0"/>
                        <a:t>市立岸和田市民病院</a:t>
                      </a:r>
                      <a:endParaRPr kumimoji="1" lang="ja-JP" altLang="en-US" sz="13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ja-JP" altLang="en-US" sz="1400" b="0" dirty="0" smtClean="0"/>
                        <a:t>〇</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tc>
                  <a:txBody>
                    <a:bodyPr/>
                    <a:lstStyle/>
                    <a:p>
                      <a:pPr algn="ctr">
                        <a:lnSpc>
                          <a:spcPts val="1600"/>
                        </a:lnSpc>
                      </a:pPr>
                      <a:r>
                        <a:rPr kumimoji="1" lang="ja-JP" altLang="en-US" sz="1400" b="0" dirty="0" smtClean="0"/>
                        <a:t>なし</a:t>
                      </a:r>
                      <a:endParaRPr kumimoji="1" lang="ja-JP" altLang="en-US" sz="1400" b="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tr>
              <a:tr h="0">
                <a:tc rowSpan="5">
                  <a:txBody>
                    <a:bodyPr/>
                    <a:lstStyle/>
                    <a:p>
                      <a:pPr algn="ctr">
                        <a:lnSpc>
                          <a:spcPts val="1600"/>
                        </a:lnSpc>
                      </a:pPr>
                      <a:r>
                        <a:rPr kumimoji="1" lang="ja-JP" altLang="en-US" sz="1400" b="1" dirty="0" smtClean="0"/>
                        <a:t>大阪市</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ts val="1600"/>
                        </a:lnSpc>
                      </a:pPr>
                      <a:r>
                        <a:rPr kumimoji="1" lang="ja-JP" altLang="en-US" sz="1300" b="0" dirty="0" smtClean="0"/>
                        <a:t>大阪市立大学医学部附属病院</a:t>
                      </a:r>
                      <a:endParaRPr kumimoji="1" lang="ja-JP" altLang="en-US" sz="13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en-US" altLang="ja-JP"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en-US" altLang="ja-JP"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en-US" altLang="ja-JP"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en-US" altLang="ja-JP" sz="1400" b="0" dirty="0" smtClean="0"/>
                        <a:t>―</a:t>
                      </a:r>
                      <a:endParaRPr kumimoji="1" lang="ja-JP" altLang="en-US" sz="1400" b="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r>
              <a:tr h="13908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300" b="1" dirty="0" smtClean="0"/>
                        <a:t>大阪市立総合医療センター</a:t>
                      </a:r>
                      <a:endParaRPr kumimoji="1" lang="ja-JP" altLang="en-US" sz="13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lang="ja-JP" altLang="en-US"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lang="ja-JP" altLang="en-US" sz="1400" b="0" dirty="0" smtClean="0"/>
                        <a:t>〇</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endParaRPr kumimoji="1" lang="ja-JP" altLang="en-US" sz="1400" b="0" dirty="0"/>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endParaRPr kumimoji="1" lang="ja-JP" altLang="en-US" sz="1400" b="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r>
              <a:tr h="122312">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300" b="1" dirty="0" smtClean="0"/>
                        <a:t>大阪赤十字病院</a:t>
                      </a:r>
                      <a:endParaRPr kumimoji="1" lang="ja-JP" altLang="en-US" sz="13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lang="ja-JP" altLang="en-US"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lang="ja-JP" altLang="en-US" sz="1400" b="0" dirty="0" smtClean="0"/>
                        <a:t>〇</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0" dirty="0" smtClean="0"/>
                        <a:t>〇</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r>
                        <a:rPr kumimoji="1"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endParaRPr kumimoji="1" lang="ja-JP" altLang="en-US" sz="1400" b="0" dirty="0"/>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c>
                  <a:txBody>
                    <a:bodyPr/>
                    <a:lstStyle/>
                    <a:p>
                      <a:pPr algn="ctr">
                        <a:lnSpc>
                          <a:spcPts val="1600"/>
                        </a:lnSpc>
                      </a:pPr>
                      <a:endParaRPr kumimoji="1" lang="ja-JP" altLang="en-US" sz="1400" b="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r>
              <a:tr h="0">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300" b="0" dirty="0" smtClean="0"/>
                        <a:t>大阪医療センター</a:t>
                      </a:r>
                      <a:endParaRPr kumimoji="1" lang="ja-JP" altLang="en-US" sz="13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en-US" altLang="ja-JP"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lang="en-US" altLang="ja-JP"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en-US" altLang="ja-JP"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lnSpc>
                          <a:spcPts val="1600"/>
                        </a:lnSpc>
                      </a:pPr>
                      <a:r>
                        <a:rPr kumimoji="1" lang="en-US" altLang="ja-JP" sz="1400" b="0" dirty="0" smtClean="0"/>
                        <a:t>―</a:t>
                      </a:r>
                      <a:endParaRPr kumimoji="1" lang="ja-JP" altLang="en-US" sz="1400" b="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accent2">
                        <a:lumMod val="40000"/>
                        <a:lumOff val="60000"/>
                      </a:schemeClr>
                    </a:solidFill>
                  </a:tcPr>
                </a:tc>
              </a:tr>
              <a:tr h="291665">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300" b="0" dirty="0" smtClean="0"/>
                        <a:t>大阪急性期・総合医療センター</a:t>
                      </a:r>
                      <a:endParaRPr kumimoji="1" lang="ja-JP" altLang="en-US" sz="13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en-US" altLang="ja-JP"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en-US" altLang="ja-JP" sz="1400" b="0" dirty="0" smtClean="0"/>
                        <a:t>―</a:t>
                      </a:r>
                      <a:endParaRPr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ja-JP" altLang="en-US"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b="0" dirty="0" smtClean="0"/>
                        <a:t>―</a:t>
                      </a:r>
                      <a:endParaRPr kumimoji="1" lang="ja-JP" altLang="en-US" sz="1400" b="0" dirty="0"/>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b="0" dirty="0" smtClean="0"/>
                        <a:t>―</a:t>
                      </a:r>
                      <a:endParaRPr kumimoji="1" lang="ja-JP" altLang="en-US" sz="1400" b="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sp>
        <p:nvSpPr>
          <p:cNvPr id="29" name="タイトル 7"/>
          <p:cNvSpPr txBox="1">
            <a:spLocks/>
          </p:cNvSpPr>
          <p:nvPr/>
        </p:nvSpPr>
        <p:spPr>
          <a:xfrm>
            <a:off x="112940" y="57693"/>
            <a:ext cx="8712968" cy="490987"/>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地域がん診療連携拠点病院（高度型</a:t>
            </a:r>
            <a:r>
              <a:rPr lang="ja-JP" altLang="en-US" sz="2000" b="1" dirty="0" smtClean="0">
                <a:solidFill>
                  <a:schemeClr val="bg1"/>
                </a:solidFill>
                <a:latin typeface="+mn-ea"/>
                <a:ea typeface="+mn-ea"/>
                <a:cs typeface="Meiryo UI" panose="020B0604030504040204" pitchFamily="50" charset="-128"/>
              </a:rPr>
              <a:t>）の推薦まとめ</a:t>
            </a:r>
            <a:endParaRPr lang="ja-JP" altLang="en-US" sz="2000" b="1" dirty="0">
              <a:solidFill>
                <a:schemeClr val="bg1"/>
              </a:solidFill>
              <a:latin typeface="+mn-ea"/>
              <a:ea typeface="+mn-ea"/>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r>
              <a:rPr kumimoji="1" lang="en-US" altLang="ja-JP" sz="1600" dirty="0" smtClean="0">
                <a:solidFill>
                  <a:schemeClr val="tx1"/>
                </a:solidFill>
              </a:rPr>
              <a:t>24</a:t>
            </a:r>
            <a:endParaRPr kumimoji="1" lang="ja-JP" altLang="en-US" dirty="0">
              <a:solidFill>
                <a:schemeClr val="tx1"/>
              </a:solidFill>
            </a:endParaRPr>
          </a:p>
        </p:txBody>
      </p:sp>
    </p:spTree>
    <p:extLst>
      <p:ext uri="{BB962C8B-B14F-4D97-AF65-F5344CB8AC3E}">
        <p14:creationId xmlns:p14="http://schemas.microsoft.com/office/powerpoint/2010/main" val="37311411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251520" y="43681"/>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sz="2000" b="1" dirty="0" smtClean="0">
                <a:solidFill>
                  <a:srgbClr val="FFFFFF"/>
                </a:solidFill>
                <a:effectLst/>
                <a:latin typeface="+mn-ea"/>
                <a:cs typeface="Times New Roman"/>
              </a:rPr>
              <a:t>がん</a:t>
            </a:r>
            <a:r>
              <a:rPr lang="ja-JP" sz="2000" b="1" dirty="0">
                <a:solidFill>
                  <a:srgbClr val="FFFFFF"/>
                </a:solidFill>
                <a:effectLst/>
                <a:latin typeface="+mn-ea"/>
                <a:cs typeface="Times New Roman"/>
              </a:rPr>
              <a:t>診療連携拠点</a:t>
            </a:r>
            <a:r>
              <a:rPr lang="ja-JP" sz="2000" b="1" dirty="0" smtClean="0">
                <a:solidFill>
                  <a:srgbClr val="FFFFFF"/>
                </a:solidFill>
                <a:effectLst/>
                <a:latin typeface="+mn-ea"/>
                <a:cs typeface="Times New Roman"/>
              </a:rPr>
              <a:t>病院の</a:t>
            </a:r>
            <a:r>
              <a:rPr lang="ja-JP" altLang="en-US" sz="2000" b="1" dirty="0" smtClean="0">
                <a:solidFill>
                  <a:srgbClr val="FFFFFF"/>
                </a:solidFill>
                <a:latin typeface="+mn-ea"/>
                <a:cs typeface="Times New Roman"/>
              </a:rPr>
              <a:t>推薦</a:t>
            </a:r>
            <a:endParaRPr lang="ja-JP" b="1" dirty="0">
              <a:effectLst/>
              <a:latin typeface="+mn-ea"/>
              <a:cs typeface="ＭＳ Ｐゴシック"/>
            </a:endParaRPr>
          </a:p>
        </p:txBody>
      </p:sp>
      <p:sp>
        <p:nvSpPr>
          <p:cNvPr id="10" name="テキスト ボックス 9"/>
          <p:cNvSpPr txBox="1"/>
          <p:nvPr/>
        </p:nvSpPr>
        <p:spPr>
          <a:xfrm>
            <a:off x="539552" y="1784488"/>
            <a:ext cx="8074260" cy="2900006"/>
          </a:xfrm>
          <a:prstGeom prst="rect">
            <a:avLst/>
          </a:prstGeom>
          <a:noFill/>
          <a:ln>
            <a:noFill/>
          </a:ln>
        </p:spPr>
        <p:txBody>
          <a:bodyPr wrap="square" lIns="144000" tIns="144000" rtlCol="0">
            <a:spAutoFit/>
          </a:bodyPr>
          <a:lstStyle/>
          <a:p>
            <a:r>
              <a:rPr lang="ja-JP" altLang="en-US" sz="2200" dirty="0" smtClean="0"/>
              <a:t>１　</a:t>
            </a:r>
            <a:r>
              <a:rPr lang="ja-JP" altLang="en-US" sz="2200" u="heavy" dirty="0" smtClean="0"/>
              <a:t>都道府県がん診療連携拠点病院</a:t>
            </a:r>
            <a:r>
              <a:rPr lang="ja-JP" altLang="en-US" sz="2200" dirty="0" smtClean="0">
                <a:latin typeface="+mn-ea"/>
              </a:rPr>
              <a:t>の指定更新の推薦</a:t>
            </a:r>
            <a:r>
              <a:rPr lang="ja-JP" altLang="en-US" sz="2200" dirty="0">
                <a:latin typeface="+mn-ea"/>
              </a:rPr>
              <a:t>について</a:t>
            </a:r>
            <a:endParaRPr lang="en-US" altLang="ja-JP" sz="2200" dirty="0" smtClean="0"/>
          </a:p>
          <a:p>
            <a:endParaRPr lang="en-US" altLang="ja-JP" sz="2200" b="1" dirty="0" smtClean="0">
              <a:solidFill>
                <a:srgbClr val="FF0000"/>
              </a:solidFill>
            </a:endParaRPr>
          </a:p>
          <a:p>
            <a:r>
              <a:rPr lang="ja-JP" altLang="en-US" sz="2200" dirty="0" smtClean="0"/>
              <a:t>２</a:t>
            </a:r>
            <a:r>
              <a:rPr lang="ja-JP" altLang="en-US" sz="2200" dirty="0"/>
              <a:t>　地域がん診療連携拠点病院の</a:t>
            </a:r>
            <a:r>
              <a:rPr lang="ja-JP" altLang="en-US" sz="2200" u="heavy" dirty="0"/>
              <a:t>指定更新</a:t>
            </a:r>
            <a:r>
              <a:rPr lang="ja-JP" altLang="en-US" sz="2200" dirty="0"/>
              <a:t>の推薦について</a:t>
            </a:r>
            <a:endParaRPr lang="en-US" altLang="ja-JP" sz="2200" dirty="0" smtClean="0"/>
          </a:p>
          <a:p>
            <a:endParaRPr lang="en-US" altLang="ja-JP" sz="2200" dirty="0" smtClean="0"/>
          </a:p>
          <a:p>
            <a:r>
              <a:rPr lang="ja-JP" altLang="en-US" sz="2200" dirty="0" smtClean="0">
                <a:latin typeface="+mn-ea"/>
              </a:rPr>
              <a:t>３</a:t>
            </a:r>
            <a:r>
              <a:rPr lang="ja-JP" altLang="en-US" sz="2200" dirty="0">
                <a:latin typeface="+mn-ea"/>
              </a:rPr>
              <a:t>　地域がん診療連携拠点病院（</a:t>
            </a:r>
            <a:r>
              <a:rPr lang="ja-JP" altLang="en-US" sz="2200" u="heavy" dirty="0" smtClean="0">
                <a:latin typeface="+mn-ea"/>
              </a:rPr>
              <a:t>高度型</a:t>
            </a:r>
            <a:r>
              <a:rPr lang="ja-JP" altLang="en-US" sz="2200" dirty="0" smtClean="0">
                <a:latin typeface="+mn-ea"/>
              </a:rPr>
              <a:t>）の推薦について</a:t>
            </a:r>
            <a:endParaRPr lang="en-US" altLang="ja-JP" sz="2200" dirty="0" smtClean="0">
              <a:latin typeface="+mn-ea"/>
            </a:endParaRPr>
          </a:p>
          <a:p>
            <a:endParaRPr lang="en-US" altLang="ja-JP" sz="2200" dirty="0" smtClean="0">
              <a:latin typeface="+mn-ea"/>
            </a:endParaRPr>
          </a:p>
          <a:p>
            <a:r>
              <a:rPr lang="ja-JP" altLang="en-US" sz="2200" b="1" dirty="0" smtClean="0">
                <a:solidFill>
                  <a:srgbClr val="FF0000"/>
                </a:solidFill>
                <a:latin typeface="+mn-ea"/>
              </a:rPr>
              <a:t>４　</a:t>
            </a:r>
            <a:r>
              <a:rPr lang="ja-JP" altLang="en-US" sz="2200" b="1" dirty="0">
                <a:solidFill>
                  <a:srgbClr val="FF0000"/>
                </a:solidFill>
              </a:rPr>
              <a:t>地域がん診療連携拠点病院の</a:t>
            </a:r>
            <a:r>
              <a:rPr lang="ja-JP" altLang="en-US" sz="2200" b="1" u="heavy" dirty="0" smtClean="0">
                <a:solidFill>
                  <a:srgbClr val="FF0000"/>
                </a:solidFill>
                <a:latin typeface="+mn-ea"/>
              </a:rPr>
              <a:t>新規指定</a:t>
            </a:r>
            <a:r>
              <a:rPr lang="ja-JP" altLang="en-US" sz="2200" b="1" dirty="0" smtClean="0">
                <a:solidFill>
                  <a:srgbClr val="FF0000"/>
                </a:solidFill>
                <a:latin typeface="+mn-ea"/>
              </a:rPr>
              <a:t>の推薦について</a:t>
            </a:r>
            <a:endParaRPr lang="en-US" altLang="ja-JP" sz="2200" b="1" dirty="0" smtClean="0">
              <a:solidFill>
                <a:srgbClr val="FF0000"/>
              </a:solidFill>
              <a:latin typeface="+mn-ea"/>
            </a:endParaRPr>
          </a:p>
          <a:p>
            <a:endParaRPr lang="en-US" altLang="ja-JP" sz="2200" dirty="0">
              <a:latin typeface="+mn-ea"/>
            </a:endParaRPr>
          </a:p>
        </p:txBody>
      </p:sp>
      <p:sp>
        <p:nvSpPr>
          <p:cNvPr id="3" name="スライド番号プレースホルダー 2"/>
          <p:cNvSpPr>
            <a:spLocks noGrp="1"/>
          </p:cNvSpPr>
          <p:nvPr>
            <p:ph type="sldNum" sz="quarter" idx="12"/>
          </p:nvPr>
        </p:nvSpPr>
        <p:spPr/>
        <p:txBody>
          <a:bodyPr/>
          <a:lstStyle/>
          <a:p>
            <a:r>
              <a:rPr kumimoji="1" lang="en-US" altLang="ja-JP" sz="1600" dirty="0" smtClean="0">
                <a:solidFill>
                  <a:schemeClr val="tx1"/>
                </a:solidFill>
              </a:rPr>
              <a:t>25</a:t>
            </a:r>
            <a:endParaRPr kumimoji="1" lang="ja-JP" altLang="en-US" sz="1600" dirty="0">
              <a:solidFill>
                <a:schemeClr val="tx1"/>
              </a:solidFill>
            </a:endParaRPr>
          </a:p>
        </p:txBody>
      </p:sp>
    </p:spTree>
    <p:extLst>
      <p:ext uri="{BB962C8B-B14F-4D97-AF65-F5344CB8AC3E}">
        <p14:creationId xmlns:p14="http://schemas.microsoft.com/office/powerpoint/2010/main" val="30366854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99592" y="2948003"/>
            <a:ext cx="1800200" cy="82187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ysClr val="windowText" lastClr="000000"/>
                </a:solidFill>
                <a:latin typeface="+mn-ea"/>
              </a:rPr>
              <a:t>地域がん診療</a:t>
            </a:r>
            <a:endParaRPr kumimoji="1" lang="en-US" altLang="ja-JP" sz="1400" dirty="0">
              <a:solidFill>
                <a:sysClr val="windowText" lastClr="000000"/>
              </a:solidFill>
              <a:latin typeface="+mn-ea"/>
            </a:endParaRPr>
          </a:p>
          <a:p>
            <a:pPr algn="ctr"/>
            <a:r>
              <a:rPr kumimoji="1" lang="ja-JP" altLang="en-US" sz="1400" dirty="0">
                <a:solidFill>
                  <a:sysClr val="windowText" lastClr="000000"/>
                </a:solidFill>
                <a:latin typeface="+mn-ea"/>
              </a:rPr>
              <a:t>連携拠点病院</a:t>
            </a:r>
          </a:p>
        </p:txBody>
      </p:sp>
      <p:cxnSp>
        <p:nvCxnSpPr>
          <p:cNvPr id="7" name="直線コネクタ 6"/>
          <p:cNvCxnSpPr/>
          <p:nvPr/>
        </p:nvCxnSpPr>
        <p:spPr>
          <a:xfrm>
            <a:off x="3203848" y="1340768"/>
            <a:ext cx="0" cy="4680520"/>
          </a:xfrm>
          <a:prstGeom prst="line">
            <a:avLst/>
          </a:prstGeom>
          <a:ln w="12700"/>
        </p:spPr>
        <p:style>
          <a:lnRef idx="1">
            <a:schemeClr val="dk1"/>
          </a:lnRef>
          <a:fillRef idx="0">
            <a:schemeClr val="dk1"/>
          </a:fillRef>
          <a:effectRef idx="0">
            <a:schemeClr val="dk1"/>
          </a:effectRef>
          <a:fontRef idx="minor">
            <a:schemeClr val="tx1"/>
          </a:fontRef>
        </p:style>
      </p:cxnSp>
      <p:sp>
        <p:nvSpPr>
          <p:cNvPr id="9" name="テキスト ボックス 8"/>
          <p:cNvSpPr txBox="1"/>
          <p:nvPr/>
        </p:nvSpPr>
        <p:spPr>
          <a:xfrm>
            <a:off x="683568" y="980728"/>
            <a:ext cx="1224136" cy="307777"/>
          </a:xfrm>
          <a:prstGeom prst="rect">
            <a:avLst/>
          </a:prstGeom>
          <a:noFill/>
        </p:spPr>
        <p:txBody>
          <a:bodyPr wrap="square" rtlCol="0">
            <a:spAutoFit/>
          </a:bodyPr>
          <a:lstStyle/>
          <a:p>
            <a:r>
              <a:rPr kumimoji="1" lang="en-US" altLang="ja-JP" sz="1400" dirty="0" smtClean="0">
                <a:latin typeface="+mn-ea"/>
              </a:rPr>
              <a:t>【</a:t>
            </a:r>
            <a:r>
              <a:rPr lang="ja-JP" altLang="en-US" sz="1400" dirty="0">
                <a:latin typeface="+mn-ea"/>
              </a:rPr>
              <a:t>旧指針</a:t>
            </a:r>
            <a:r>
              <a:rPr kumimoji="1" lang="en-US" altLang="ja-JP" sz="1400" dirty="0" smtClean="0">
                <a:latin typeface="+mn-ea"/>
              </a:rPr>
              <a:t>】</a:t>
            </a:r>
            <a:endParaRPr kumimoji="1" lang="ja-JP" altLang="en-US" sz="1400" dirty="0">
              <a:latin typeface="+mn-ea"/>
            </a:endParaRPr>
          </a:p>
        </p:txBody>
      </p:sp>
      <p:sp>
        <p:nvSpPr>
          <p:cNvPr id="10" name="テキスト ボックス 9"/>
          <p:cNvSpPr txBox="1"/>
          <p:nvPr/>
        </p:nvSpPr>
        <p:spPr>
          <a:xfrm>
            <a:off x="3491880" y="980728"/>
            <a:ext cx="1440160" cy="307777"/>
          </a:xfrm>
          <a:prstGeom prst="rect">
            <a:avLst/>
          </a:prstGeom>
          <a:noFill/>
        </p:spPr>
        <p:txBody>
          <a:bodyPr wrap="square" rtlCol="0">
            <a:spAutoFit/>
          </a:bodyPr>
          <a:lstStyle/>
          <a:p>
            <a:r>
              <a:rPr kumimoji="1" lang="en-US" altLang="ja-JP" sz="1400" dirty="0">
                <a:latin typeface="+mn-ea"/>
              </a:rPr>
              <a:t>【</a:t>
            </a:r>
            <a:r>
              <a:rPr lang="ja-JP" altLang="en-US" sz="1400" dirty="0">
                <a:latin typeface="+mn-ea"/>
              </a:rPr>
              <a:t>新指針</a:t>
            </a:r>
            <a:r>
              <a:rPr kumimoji="1" lang="en-US" altLang="ja-JP" sz="1400" dirty="0">
                <a:latin typeface="+mn-ea"/>
              </a:rPr>
              <a:t>】</a:t>
            </a:r>
            <a:endParaRPr kumimoji="1" lang="ja-JP" altLang="en-US" sz="1400" dirty="0">
              <a:latin typeface="+mn-ea"/>
            </a:endParaRPr>
          </a:p>
        </p:txBody>
      </p:sp>
      <p:sp>
        <p:nvSpPr>
          <p:cNvPr id="14" name="角丸四角形 13"/>
          <p:cNvSpPr/>
          <p:nvPr/>
        </p:nvSpPr>
        <p:spPr>
          <a:xfrm>
            <a:off x="4860032" y="1268760"/>
            <a:ext cx="2880320" cy="83883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mn-ea"/>
              </a:rPr>
              <a:t>地域がん診療連携拠点病院</a:t>
            </a:r>
            <a:endParaRPr kumimoji="1" lang="en-US" altLang="ja-JP" sz="1400" b="1" dirty="0">
              <a:latin typeface="+mn-ea"/>
            </a:endParaRPr>
          </a:p>
          <a:p>
            <a:pPr algn="ctr"/>
            <a:r>
              <a:rPr kumimoji="1" lang="ja-JP" altLang="en-US" sz="1400" b="1" u="sng" dirty="0">
                <a:latin typeface="+mn-ea"/>
              </a:rPr>
              <a:t>（高度型）</a:t>
            </a:r>
            <a:endParaRPr kumimoji="1" lang="en-US" altLang="ja-JP" sz="1400" b="1" u="sng" dirty="0">
              <a:latin typeface="+mn-ea"/>
            </a:endParaRPr>
          </a:p>
          <a:p>
            <a:pPr algn="ctr"/>
            <a:r>
              <a:rPr lang="en-US" altLang="ja-JP" sz="1400" b="1" dirty="0">
                <a:latin typeface="+mn-ea"/>
              </a:rPr>
              <a:t>※</a:t>
            </a:r>
            <a:r>
              <a:rPr lang="ja-JP" altLang="en-US" sz="1400" b="1" dirty="0">
                <a:latin typeface="+mn-ea"/>
              </a:rPr>
              <a:t>１医療圏に１ヶ所</a:t>
            </a:r>
            <a:endParaRPr kumimoji="1" lang="ja-JP" altLang="en-US" sz="1400" b="1" dirty="0">
              <a:latin typeface="+mn-ea"/>
            </a:endParaRPr>
          </a:p>
        </p:txBody>
      </p:sp>
      <p:sp>
        <p:nvSpPr>
          <p:cNvPr id="15" name="角丸四角形 14"/>
          <p:cNvSpPr/>
          <p:nvPr/>
        </p:nvSpPr>
        <p:spPr>
          <a:xfrm>
            <a:off x="4886672" y="3140968"/>
            <a:ext cx="2880320" cy="64807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ysClr val="windowText" lastClr="000000"/>
                </a:solidFill>
                <a:latin typeface="+mn-ea"/>
              </a:rPr>
              <a:t>地域がん診療連携拠点</a:t>
            </a:r>
            <a:r>
              <a:rPr kumimoji="1" lang="ja-JP" altLang="en-US" sz="1400" b="1" dirty="0" smtClean="0">
                <a:solidFill>
                  <a:sysClr val="windowText" lastClr="000000"/>
                </a:solidFill>
                <a:latin typeface="+mn-ea"/>
              </a:rPr>
              <a:t>病院</a:t>
            </a:r>
            <a:endParaRPr kumimoji="1" lang="en-US" altLang="ja-JP" sz="1400" b="1" dirty="0" smtClean="0">
              <a:solidFill>
                <a:sysClr val="windowText" lastClr="000000"/>
              </a:solidFill>
              <a:latin typeface="+mn-ea"/>
            </a:endParaRPr>
          </a:p>
          <a:p>
            <a:pPr algn="ctr"/>
            <a:r>
              <a:rPr lang="en-US" altLang="ja-JP" sz="1400" b="1" dirty="0" smtClean="0">
                <a:solidFill>
                  <a:sysClr val="windowText" lastClr="000000"/>
                </a:solidFill>
                <a:latin typeface="+mn-ea"/>
              </a:rPr>
              <a:t>【</a:t>
            </a:r>
            <a:r>
              <a:rPr lang="ja-JP" altLang="en-US" sz="1400" b="1" dirty="0" smtClean="0">
                <a:solidFill>
                  <a:sysClr val="windowText" lastClr="000000"/>
                </a:solidFill>
                <a:latin typeface="+mn-ea"/>
              </a:rPr>
              <a:t>新規指定</a:t>
            </a:r>
            <a:r>
              <a:rPr lang="en-US" altLang="ja-JP" sz="1400" b="1" dirty="0" smtClean="0">
                <a:solidFill>
                  <a:sysClr val="windowText" lastClr="000000"/>
                </a:solidFill>
                <a:latin typeface="+mn-ea"/>
              </a:rPr>
              <a:t>】</a:t>
            </a:r>
            <a:endParaRPr kumimoji="1" lang="ja-JP" altLang="en-US" sz="1400" b="1" dirty="0">
              <a:solidFill>
                <a:sysClr val="windowText" lastClr="000000"/>
              </a:solidFill>
              <a:latin typeface="+mn-ea"/>
            </a:endParaRPr>
          </a:p>
        </p:txBody>
      </p:sp>
      <p:sp>
        <p:nvSpPr>
          <p:cNvPr id="16" name="角丸四角形 15"/>
          <p:cNvSpPr/>
          <p:nvPr/>
        </p:nvSpPr>
        <p:spPr>
          <a:xfrm>
            <a:off x="4824777" y="4653136"/>
            <a:ext cx="2880320" cy="79208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mn-ea"/>
              </a:rPr>
              <a:t>地域がん診療連携拠点病院</a:t>
            </a:r>
            <a:endParaRPr kumimoji="1" lang="en-US" altLang="ja-JP" sz="1400" b="1" dirty="0">
              <a:latin typeface="+mn-ea"/>
            </a:endParaRPr>
          </a:p>
          <a:p>
            <a:pPr algn="ctr"/>
            <a:r>
              <a:rPr lang="ja-JP" altLang="en-US" sz="1400" b="1" u="sng" dirty="0">
                <a:latin typeface="+mn-ea"/>
              </a:rPr>
              <a:t>（特例型）</a:t>
            </a:r>
            <a:endParaRPr kumimoji="1" lang="ja-JP" altLang="en-US" sz="1400" b="1" u="sng" dirty="0">
              <a:latin typeface="+mn-ea"/>
            </a:endParaRPr>
          </a:p>
        </p:txBody>
      </p:sp>
      <p:sp>
        <p:nvSpPr>
          <p:cNvPr id="20" name="下矢印 19"/>
          <p:cNvSpPr/>
          <p:nvPr/>
        </p:nvSpPr>
        <p:spPr>
          <a:xfrm>
            <a:off x="6758880" y="4077072"/>
            <a:ext cx="360040" cy="5027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1" name="下矢印 20"/>
          <p:cNvSpPr/>
          <p:nvPr/>
        </p:nvSpPr>
        <p:spPr>
          <a:xfrm>
            <a:off x="6758880" y="2369784"/>
            <a:ext cx="360040" cy="5298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 name="下矢印 21"/>
          <p:cNvSpPr/>
          <p:nvPr/>
        </p:nvSpPr>
        <p:spPr>
          <a:xfrm flipV="1">
            <a:off x="5364088" y="2306550"/>
            <a:ext cx="360040" cy="5931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3" name="下矢印 22"/>
          <p:cNvSpPr/>
          <p:nvPr/>
        </p:nvSpPr>
        <p:spPr>
          <a:xfrm flipV="1">
            <a:off x="5364088" y="4057908"/>
            <a:ext cx="360040" cy="5219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4" name="テキスト ボックス 23"/>
          <p:cNvSpPr txBox="1"/>
          <p:nvPr/>
        </p:nvSpPr>
        <p:spPr>
          <a:xfrm>
            <a:off x="5616116" y="2376463"/>
            <a:ext cx="1332148" cy="523220"/>
          </a:xfrm>
          <a:prstGeom prst="rect">
            <a:avLst/>
          </a:prstGeom>
          <a:noFill/>
        </p:spPr>
        <p:txBody>
          <a:bodyPr wrap="square" rtlCol="0">
            <a:spAutoFit/>
          </a:bodyPr>
          <a:lstStyle/>
          <a:p>
            <a:pPr algn="ctr"/>
            <a:r>
              <a:rPr kumimoji="1" lang="ja-JP" altLang="en-US" sz="1400" dirty="0">
                <a:latin typeface="+mn-ea"/>
              </a:rPr>
              <a:t>指定類型の</a:t>
            </a:r>
            <a:endParaRPr kumimoji="1" lang="en-US" altLang="ja-JP" sz="1400" dirty="0">
              <a:latin typeface="+mn-ea"/>
            </a:endParaRPr>
          </a:p>
          <a:p>
            <a:pPr algn="ctr"/>
            <a:r>
              <a:rPr kumimoji="1" lang="ja-JP" altLang="en-US" sz="1400" dirty="0">
                <a:latin typeface="+mn-ea"/>
              </a:rPr>
              <a:t>見直し</a:t>
            </a:r>
          </a:p>
        </p:txBody>
      </p:sp>
      <p:sp>
        <p:nvSpPr>
          <p:cNvPr id="25" name="テキスト ボックス 24"/>
          <p:cNvSpPr txBox="1"/>
          <p:nvPr/>
        </p:nvSpPr>
        <p:spPr>
          <a:xfrm>
            <a:off x="7128284" y="4057908"/>
            <a:ext cx="1332148" cy="523220"/>
          </a:xfrm>
          <a:prstGeom prst="rect">
            <a:avLst/>
          </a:prstGeom>
          <a:noFill/>
        </p:spPr>
        <p:txBody>
          <a:bodyPr wrap="square" rtlCol="0">
            <a:spAutoFit/>
          </a:bodyPr>
          <a:lstStyle/>
          <a:p>
            <a:pPr algn="ctr"/>
            <a:r>
              <a:rPr kumimoji="1" lang="ja-JP" altLang="en-US" sz="1400" dirty="0">
                <a:latin typeface="+mn-ea"/>
              </a:rPr>
              <a:t>指定類型の</a:t>
            </a:r>
            <a:endParaRPr kumimoji="1" lang="en-US" altLang="ja-JP" sz="1400" dirty="0">
              <a:latin typeface="+mn-ea"/>
            </a:endParaRPr>
          </a:p>
          <a:p>
            <a:pPr algn="ctr"/>
            <a:r>
              <a:rPr kumimoji="1" lang="ja-JP" altLang="en-US" sz="1400" dirty="0">
                <a:latin typeface="+mn-ea"/>
              </a:rPr>
              <a:t>見直し</a:t>
            </a:r>
          </a:p>
        </p:txBody>
      </p:sp>
      <p:sp>
        <p:nvSpPr>
          <p:cNvPr id="26" name="テキスト ボックス 25"/>
          <p:cNvSpPr txBox="1"/>
          <p:nvPr/>
        </p:nvSpPr>
        <p:spPr>
          <a:xfrm>
            <a:off x="3707904" y="3914472"/>
            <a:ext cx="1332148" cy="738664"/>
          </a:xfrm>
          <a:prstGeom prst="rect">
            <a:avLst/>
          </a:prstGeom>
          <a:noFill/>
        </p:spPr>
        <p:txBody>
          <a:bodyPr wrap="square" rtlCol="0">
            <a:spAutoFit/>
          </a:bodyPr>
          <a:lstStyle/>
          <a:p>
            <a:pPr algn="ctr"/>
            <a:r>
              <a:rPr kumimoji="1" lang="ja-JP" altLang="en-US" sz="1400" dirty="0">
                <a:latin typeface="+mn-ea"/>
              </a:rPr>
              <a:t>指定要件を</a:t>
            </a:r>
            <a:endParaRPr kumimoji="1" lang="en-US" altLang="ja-JP" sz="1400" dirty="0">
              <a:latin typeface="+mn-ea"/>
            </a:endParaRPr>
          </a:p>
          <a:p>
            <a:pPr algn="ctr"/>
            <a:r>
              <a:rPr kumimoji="1" lang="ja-JP" altLang="en-US" sz="1400" dirty="0">
                <a:latin typeface="+mn-ea"/>
              </a:rPr>
              <a:t>充足した場合</a:t>
            </a:r>
            <a:endParaRPr kumimoji="1" lang="en-US" altLang="ja-JP" sz="1400" dirty="0">
              <a:latin typeface="+mn-ea"/>
            </a:endParaRPr>
          </a:p>
          <a:p>
            <a:pPr algn="ctr"/>
            <a:r>
              <a:rPr kumimoji="1" lang="ja-JP" altLang="en-US" sz="1400" dirty="0">
                <a:latin typeface="+mn-ea"/>
              </a:rPr>
              <a:t>復帰</a:t>
            </a:r>
          </a:p>
        </p:txBody>
      </p:sp>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solidFill>
                  <a:schemeClr val="bg1"/>
                </a:solidFill>
                <a:latin typeface="+mn-ea"/>
                <a:ea typeface="+mn-ea"/>
                <a:cs typeface="Meiryo UI" panose="020B0604030504040204" pitchFamily="50" charset="-128"/>
              </a:rPr>
              <a:t>４</a:t>
            </a:r>
            <a:r>
              <a:rPr lang="ja-JP" altLang="en-US" sz="2000" b="1" dirty="0">
                <a:solidFill>
                  <a:schemeClr val="bg1"/>
                </a:solidFill>
                <a:latin typeface="+mn-ea"/>
                <a:ea typeface="+mn-ea"/>
                <a:cs typeface="Meiryo UI" panose="020B0604030504040204" pitchFamily="50" charset="-128"/>
              </a:rPr>
              <a:t>　地域がん診療連携拠点病院</a:t>
            </a:r>
            <a:r>
              <a:rPr lang="ja-JP" altLang="en-US" sz="2000" b="1" dirty="0" smtClean="0">
                <a:solidFill>
                  <a:schemeClr val="bg1"/>
                </a:solidFill>
                <a:latin typeface="+mn-ea"/>
                <a:ea typeface="+mn-ea"/>
                <a:cs typeface="Meiryo UI" panose="020B0604030504040204" pitchFamily="50" charset="-128"/>
              </a:rPr>
              <a:t>の新規指定の推薦</a:t>
            </a:r>
            <a:r>
              <a:rPr lang="ja-JP" altLang="en-US" sz="2000" b="1" dirty="0">
                <a:solidFill>
                  <a:schemeClr val="bg1"/>
                </a:solidFill>
                <a:latin typeface="+mn-ea"/>
                <a:ea typeface="+mn-ea"/>
                <a:cs typeface="Meiryo UI" panose="020B0604030504040204" pitchFamily="50" charset="-128"/>
              </a:rPr>
              <a:t>について</a:t>
            </a:r>
          </a:p>
        </p:txBody>
      </p:sp>
      <p:sp>
        <p:nvSpPr>
          <p:cNvPr id="3" name="右矢印 2"/>
          <p:cNvSpPr/>
          <p:nvPr/>
        </p:nvSpPr>
        <p:spPr>
          <a:xfrm>
            <a:off x="2915816" y="3193812"/>
            <a:ext cx="648072" cy="396044"/>
          </a:xfrm>
          <a:prstGeom prst="rightArrow">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 name="下矢印 26"/>
          <p:cNvSpPr/>
          <p:nvPr/>
        </p:nvSpPr>
        <p:spPr>
          <a:xfrm>
            <a:off x="6156176" y="5530948"/>
            <a:ext cx="360040" cy="3463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2" name="テキスト ボックス 31"/>
          <p:cNvSpPr txBox="1"/>
          <p:nvPr/>
        </p:nvSpPr>
        <p:spPr>
          <a:xfrm>
            <a:off x="5441431" y="5929535"/>
            <a:ext cx="1722857" cy="307777"/>
          </a:xfrm>
          <a:prstGeom prst="rect">
            <a:avLst/>
          </a:prstGeom>
          <a:noFill/>
          <a:ln w="28575">
            <a:solidFill>
              <a:srgbClr val="002060"/>
            </a:solidFill>
          </a:ln>
        </p:spPr>
        <p:txBody>
          <a:bodyPr wrap="square" rtlCol="0">
            <a:spAutoFit/>
          </a:bodyPr>
          <a:lstStyle/>
          <a:p>
            <a:pPr algn="ctr"/>
            <a:r>
              <a:rPr lang="ja-JP" altLang="en-US" sz="1400" dirty="0" smtClean="0">
                <a:latin typeface="+mn-ea"/>
              </a:rPr>
              <a:t>指定の取り消し</a:t>
            </a:r>
            <a:endParaRPr kumimoji="1" lang="en-US" altLang="ja-JP" sz="1400" dirty="0">
              <a:latin typeface="+mn-ea"/>
            </a:endParaRPr>
          </a:p>
        </p:txBody>
      </p:sp>
      <p:sp>
        <p:nvSpPr>
          <p:cNvPr id="34" name="正方形/長方形 33"/>
          <p:cNvSpPr/>
          <p:nvPr/>
        </p:nvSpPr>
        <p:spPr>
          <a:xfrm>
            <a:off x="4771729" y="3047280"/>
            <a:ext cx="3062260" cy="86719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p:txBody>
          <a:bodyPr/>
          <a:lstStyle/>
          <a:p>
            <a:r>
              <a:rPr kumimoji="1" lang="en-US" altLang="ja-JP" sz="1600" dirty="0" smtClean="0">
                <a:solidFill>
                  <a:schemeClr val="tx1"/>
                </a:solidFill>
              </a:rPr>
              <a:t>26</a:t>
            </a:r>
            <a:endParaRPr kumimoji="1" lang="ja-JP" altLang="en-US" sz="1600" dirty="0">
              <a:solidFill>
                <a:schemeClr val="tx1"/>
              </a:solidFill>
            </a:endParaRPr>
          </a:p>
        </p:txBody>
      </p:sp>
    </p:spTree>
    <p:extLst>
      <p:ext uri="{BB962C8B-B14F-4D97-AF65-F5344CB8AC3E}">
        <p14:creationId xmlns:p14="http://schemas.microsoft.com/office/powerpoint/2010/main" val="36353300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地域がん診療連携拠点</a:t>
            </a:r>
            <a:r>
              <a:rPr lang="ja-JP" altLang="en-US" sz="2000" b="1" dirty="0" smtClean="0">
                <a:solidFill>
                  <a:schemeClr val="bg1"/>
                </a:solidFill>
                <a:latin typeface="+mn-ea"/>
                <a:ea typeface="+mn-ea"/>
                <a:cs typeface="Meiryo UI" panose="020B0604030504040204" pitchFamily="50" charset="-128"/>
              </a:rPr>
              <a:t>病院の新規指定の考え方と推薦手順</a:t>
            </a:r>
            <a:endParaRPr lang="ja-JP" altLang="en-US" sz="2000" b="1" dirty="0">
              <a:solidFill>
                <a:schemeClr val="bg1"/>
              </a:solidFill>
              <a:latin typeface="+mn-ea"/>
              <a:cs typeface="Meiryo UI" panose="020B0604030504040204" pitchFamily="50" charset="-128"/>
            </a:endParaRPr>
          </a:p>
        </p:txBody>
      </p:sp>
      <p:sp>
        <p:nvSpPr>
          <p:cNvPr id="8" name="テキスト ボックス 7"/>
          <p:cNvSpPr txBox="1"/>
          <p:nvPr/>
        </p:nvSpPr>
        <p:spPr>
          <a:xfrm>
            <a:off x="498740" y="836712"/>
            <a:ext cx="8105708" cy="1484234"/>
          </a:xfrm>
          <a:prstGeom prst="rect">
            <a:avLst/>
          </a:prstGeom>
          <a:noFill/>
          <a:ln>
            <a:solidFill>
              <a:schemeClr val="tx1"/>
            </a:solidFill>
            <a:prstDash val="dash"/>
          </a:ln>
        </p:spPr>
        <p:txBody>
          <a:bodyPr wrap="square" lIns="144000" tIns="144000" rtlCol="0">
            <a:spAutoFit/>
          </a:bodyPr>
          <a:lstStyle/>
          <a:p>
            <a:r>
              <a:rPr lang="en-US" altLang="ja-JP" sz="1400" b="1" dirty="0" smtClean="0"/>
              <a:t>【</a:t>
            </a:r>
            <a:r>
              <a:rPr lang="ja-JP" altLang="en-US" sz="1400" b="1" dirty="0" smtClean="0"/>
              <a:t>大阪府の推薦の考え方</a:t>
            </a:r>
            <a:r>
              <a:rPr lang="en-US" altLang="ja-JP" sz="1400" b="1" dirty="0" smtClean="0"/>
              <a:t>】</a:t>
            </a:r>
            <a:r>
              <a:rPr lang="ja-JP" altLang="en-US" sz="1400" b="1" dirty="0" smtClean="0"/>
              <a:t>　　（平成</a:t>
            </a:r>
            <a:r>
              <a:rPr lang="en-US" altLang="ja-JP" sz="1400" b="1" dirty="0" smtClean="0"/>
              <a:t>30</a:t>
            </a:r>
            <a:r>
              <a:rPr lang="ja-JP" altLang="en-US" sz="1400" b="1" dirty="0" smtClean="0"/>
              <a:t>年</a:t>
            </a:r>
            <a:r>
              <a:rPr lang="en-US" altLang="ja-JP" sz="1400" b="1" dirty="0" smtClean="0"/>
              <a:t>9</a:t>
            </a:r>
            <a:r>
              <a:rPr lang="ja-JP" altLang="en-US" sz="1400" b="1" dirty="0" smtClean="0"/>
              <a:t>月</a:t>
            </a:r>
            <a:r>
              <a:rPr lang="en-US" altLang="ja-JP" sz="1400" b="1" dirty="0" smtClean="0"/>
              <a:t>6</a:t>
            </a:r>
            <a:r>
              <a:rPr lang="ja-JP" altLang="en-US" sz="1400" b="1" dirty="0" smtClean="0"/>
              <a:t>日開催　第１回大阪府がん診療連携検討部会）</a:t>
            </a:r>
            <a:endParaRPr lang="en-US" altLang="ja-JP" sz="1400" b="1" dirty="0" smtClean="0"/>
          </a:p>
          <a:p>
            <a:r>
              <a:rPr lang="ja-JP" altLang="en-US" sz="1400" dirty="0"/>
              <a:t>　</a:t>
            </a:r>
            <a:r>
              <a:rPr lang="ja-JP" altLang="en-US" sz="1400" dirty="0" smtClean="0"/>
              <a:t>　</a:t>
            </a:r>
            <a:r>
              <a:rPr lang="en-US" altLang="ja-JP" sz="1400" dirty="0" smtClean="0">
                <a:latin typeface="+mn-ea"/>
              </a:rPr>
              <a:t>(1) </a:t>
            </a:r>
            <a:r>
              <a:rPr lang="ja-JP" altLang="en-US" sz="1400" dirty="0" smtClean="0"/>
              <a:t>新規病院は全圏域で募集する。</a:t>
            </a:r>
            <a:endParaRPr lang="en-US" altLang="ja-JP" sz="1400" dirty="0" smtClean="0"/>
          </a:p>
          <a:p>
            <a:r>
              <a:rPr lang="ja-JP" altLang="en-US" sz="1400" dirty="0">
                <a:solidFill>
                  <a:srgbClr val="FF0000"/>
                </a:solidFill>
                <a:latin typeface="+mn-ea"/>
              </a:rPr>
              <a:t>　</a:t>
            </a:r>
            <a:r>
              <a:rPr lang="ja-JP" altLang="en-US" sz="1400" dirty="0" smtClean="0">
                <a:solidFill>
                  <a:srgbClr val="FF0000"/>
                </a:solidFill>
                <a:latin typeface="+mn-ea"/>
              </a:rPr>
              <a:t>　</a:t>
            </a:r>
            <a:r>
              <a:rPr lang="en-US" altLang="ja-JP" sz="1400" dirty="0" smtClean="0">
                <a:latin typeface="+mn-ea"/>
              </a:rPr>
              <a:t>(2) </a:t>
            </a:r>
            <a:r>
              <a:rPr lang="ja-JP" altLang="en-US" sz="1400" dirty="0" smtClean="0">
                <a:latin typeface="+mn-ea"/>
              </a:rPr>
              <a:t>推薦を希望する病院には、国の指定要件を全て満たしていることに加え、</a:t>
            </a:r>
            <a:endParaRPr lang="en-US" altLang="ja-JP" sz="1400" dirty="0" smtClean="0">
              <a:latin typeface="+mn-ea"/>
            </a:endParaRPr>
          </a:p>
          <a:p>
            <a:r>
              <a:rPr lang="ja-JP" altLang="en-US" sz="1400" dirty="0">
                <a:latin typeface="+mn-ea"/>
              </a:rPr>
              <a:t>　</a:t>
            </a:r>
            <a:r>
              <a:rPr lang="ja-JP" altLang="en-US" sz="1400" dirty="0" smtClean="0">
                <a:latin typeface="+mn-ea"/>
              </a:rPr>
              <a:t>　　　他の既指定病院との相乗効果について説明を求めるものとす</a:t>
            </a:r>
            <a:r>
              <a:rPr lang="ja-JP" altLang="en-US" sz="1400" dirty="0">
                <a:latin typeface="+mn-ea"/>
              </a:rPr>
              <a:t>る</a:t>
            </a:r>
            <a:r>
              <a:rPr lang="ja-JP" altLang="en-US" sz="1400" dirty="0" smtClean="0">
                <a:latin typeface="+mn-ea"/>
              </a:rPr>
              <a:t>。</a:t>
            </a:r>
            <a:endParaRPr lang="en-US" altLang="ja-JP" sz="1400" dirty="0" smtClean="0">
              <a:latin typeface="+mn-ea"/>
            </a:endParaRPr>
          </a:p>
          <a:p>
            <a:r>
              <a:rPr lang="ja-JP" altLang="en-US" sz="1400" dirty="0">
                <a:latin typeface="+mn-ea"/>
              </a:rPr>
              <a:t>　</a:t>
            </a:r>
            <a:r>
              <a:rPr lang="ja-JP" altLang="en-US" sz="1400" dirty="0" smtClean="0">
                <a:latin typeface="+mn-ea"/>
              </a:rPr>
              <a:t>　</a:t>
            </a:r>
            <a:r>
              <a:rPr lang="en-US" altLang="ja-JP" sz="1400" dirty="0" smtClean="0">
                <a:latin typeface="+mn-ea"/>
              </a:rPr>
              <a:t>(3) </a:t>
            </a:r>
            <a:r>
              <a:rPr lang="ja-JP" altLang="en-US" sz="1400" dirty="0" smtClean="0">
                <a:latin typeface="+mn-ea"/>
              </a:rPr>
              <a:t>部会における審査で、相乗効果が極めて高く、国の指定が認められる</a:t>
            </a:r>
            <a:endParaRPr lang="en-US" altLang="ja-JP" sz="1400" dirty="0" smtClean="0">
              <a:latin typeface="+mn-ea"/>
            </a:endParaRPr>
          </a:p>
          <a:p>
            <a:r>
              <a:rPr lang="ja-JP" altLang="en-US" sz="1400" dirty="0">
                <a:latin typeface="+mn-ea"/>
              </a:rPr>
              <a:t>　</a:t>
            </a:r>
            <a:r>
              <a:rPr lang="ja-JP" altLang="en-US" sz="1400" dirty="0" smtClean="0">
                <a:latin typeface="+mn-ea"/>
              </a:rPr>
              <a:t>　　　可能性が高いと考えられる場合に推薦を行う。</a:t>
            </a:r>
            <a:endParaRPr lang="en-US" altLang="ja-JP" sz="1400" dirty="0">
              <a:latin typeface="+mn-ea"/>
            </a:endParaRPr>
          </a:p>
        </p:txBody>
      </p:sp>
      <p:sp>
        <p:nvSpPr>
          <p:cNvPr id="7" name="テキスト ボックス 6"/>
          <p:cNvSpPr txBox="1"/>
          <p:nvPr/>
        </p:nvSpPr>
        <p:spPr>
          <a:xfrm>
            <a:off x="473785" y="2438562"/>
            <a:ext cx="1649943" cy="437794"/>
          </a:xfrm>
          <a:prstGeom prst="rect">
            <a:avLst/>
          </a:prstGeom>
          <a:noFill/>
          <a:ln>
            <a:noFill/>
          </a:ln>
        </p:spPr>
        <p:txBody>
          <a:bodyPr wrap="square" lIns="144000" tIns="144000" rtlCol="0">
            <a:spAutoFit/>
          </a:bodyPr>
          <a:lstStyle/>
          <a:p>
            <a:r>
              <a:rPr lang="ja-JP" altLang="en-US" sz="1600" b="1" dirty="0" smtClean="0">
                <a:latin typeface="+mn-ea"/>
              </a:rPr>
              <a:t>推薦までの手順</a:t>
            </a:r>
            <a:endParaRPr lang="en-US" altLang="ja-JP" sz="1600" b="1" dirty="0" smtClean="0">
              <a:latin typeface="+mn-ea"/>
            </a:endParaRPr>
          </a:p>
        </p:txBody>
      </p:sp>
      <p:sp>
        <p:nvSpPr>
          <p:cNvPr id="4" name="スライド番号プレースホルダー 3"/>
          <p:cNvSpPr>
            <a:spLocks noGrp="1"/>
          </p:cNvSpPr>
          <p:nvPr>
            <p:ph type="sldNum" sz="quarter" idx="12"/>
          </p:nvPr>
        </p:nvSpPr>
        <p:spPr/>
        <p:txBody>
          <a:bodyPr/>
          <a:lstStyle/>
          <a:p>
            <a:r>
              <a:rPr kumimoji="1" lang="en-US" altLang="ja-JP" sz="1600" dirty="0" smtClean="0">
                <a:solidFill>
                  <a:schemeClr val="tx1"/>
                </a:solidFill>
              </a:rPr>
              <a:t>27</a:t>
            </a:r>
            <a:endParaRPr kumimoji="1" lang="ja-JP" altLang="en-US" dirty="0">
              <a:solidFill>
                <a:schemeClr val="tx1"/>
              </a:solidFill>
            </a:endParaRPr>
          </a:p>
        </p:txBody>
      </p:sp>
      <p:sp>
        <p:nvSpPr>
          <p:cNvPr id="9" name="角丸四角形 8"/>
          <p:cNvSpPr/>
          <p:nvPr/>
        </p:nvSpPr>
        <p:spPr>
          <a:xfrm>
            <a:off x="1307464" y="2876356"/>
            <a:ext cx="5400600"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新規指定の推薦の希望</a:t>
            </a:r>
            <a:endParaRPr kumimoji="1" lang="en-US" altLang="ja-JP" sz="2000" b="1" dirty="0" smtClean="0"/>
          </a:p>
          <a:p>
            <a:pPr algn="ctr"/>
            <a:r>
              <a:rPr lang="ja-JP" altLang="en-US" sz="2000" b="1" dirty="0" smtClean="0"/>
              <a:t>⇒ 大阪</a:t>
            </a:r>
            <a:r>
              <a:rPr lang="ja-JP" altLang="en-US" sz="2000" b="1" dirty="0"/>
              <a:t>警察</a:t>
            </a:r>
            <a:r>
              <a:rPr lang="ja-JP" altLang="en-US" sz="2000" b="1" dirty="0" smtClean="0"/>
              <a:t>病院</a:t>
            </a:r>
            <a:endParaRPr kumimoji="1" lang="ja-JP" altLang="en-US" sz="2000" b="1" dirty="0"/>
          </a:p>
        </p:txBody>
      </p:sp>
      <p:sp>
        <p:nvSpPr>
          <p:cNvPr id="10" name="角丸四角形 9"/>
          <p:cNvSpPr/>
          <p:nvPr/>
        </p:nvSpPr>
        <p:spPr>
          <a:xfrm>
            <a:off x="1298757" y="3861048"/>
            <a:ext cx="5409307" cy="72007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地域がん診療連携拠点病院の</a:t>
            </a:r>
            <a:r>
              <a:rPr kumimoji="1" lang="ja-JP" altLang="en-US" b="1" dirty="0" smtClean="0">
                <a:solidFill>
                  <a:schemeClr val="tx1"/>
                </a:solidFill>
              </a:rPr>
              <a:t>要件充足状況の確認</a:t>
            </a:r>
            <a:endParaRPr kumimoji="1" lang="en-US" altLang="ja-JP" b="1" dirty="0" smtClean="0">
              <a:solidFill>
                <a:schemeClr val="tx1"/>
              </a:solidFill>
            </a:endParaRPr>
          </a:p>
          <a:p>
            <a:pPr algn="ctr"/>
            <a:r>
              <a:rPr lang="ja-JP" altLang="en-US" sz="1400" b="1" dirty="0" smtClean="0">
                <a:solidFill>
                  <a:schemeClr val="tx1"/>
                </a:solidFill>
              </a:rPr>
              <a:t>資料２の</a:t>
            </a:r>
            <a:r>
              <a:rPr lang="ja-JP" altLang="en-US" sz="1400" b="1" dirty="0">
                <a:solidFill>
                  <a:schemeClr val="tx1"/>
                </a:solidFill>
              </a:rPr>
              <a:t>とおり</a:t>
            </a:r>
            <a:endParaRPr kumimoji="1" lang="ja-JP" altLang="en-US" sz="1400" b="1" dirty="0">
              <a:solidFill>
                <a:schemeClr val="tx1"/>
              </a:solidFill>
            </a:endParaRPr>
          </a:p>
        </p:txBody>
      </p:sp>
      <p:sp>
        <p:nvSpPr>
          <p:cNvPr id="11" name="角丸四角形 10"/>
          <p:cNvSpPr/>
          <p:nvPr/>
        </p:nvSpPr>
        <p:spPr>
          <a:xfrm>
            <a:off x="1285108" y="4915980"/>
            <a:ext cx="5427636" cy="57606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相乗効果の確認</a:t>
            </a:r>
            <a:endParaRPr kumimoji="1" lang="ja-JP" altLang="en-US" sz="1400" b="1" dirty="0">
              <a:solidFill>
                <a:schemeClr val="tx1"/>
              </a:solidFill>
            </a:endParaRPr>
          </a:p>
        </p:txBody>
      </p:sp>
      <p:sp>
        <p:nvSpPr>
          <p:cNvPr id="12" name="角丸四角形 11"/>
          <p:cNvSpPr/>
          <p:nvPr/>
        </p:nvSpPr>
        <p:spPr>
          <a:xfrm>
            <a:off x="1298496" y="5811192"/>
            <a:ext cx="54006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新規指定推薦を行うか否かの決定</a:t>
            </a:r>
            <a:endParaRPr kumimoji="1" lang="ja-JP" altLang="en-US" sz="2000" b="1" dirty="0"/>
          </a:p>
        </p:txBody>
      </p:sp>
      <p:cxnSp>
        <p:nvCxnSpPr>
          <p:cNvPr id="5" name="直線矢印コネクタ 4"/>
          <p:cNvCxnSpPr>
            <a:stCxn id="9" idx="2"/>
            <a:endCxn id="10" idx="0"/>
          </p:cNvCxnSpPr>
          <p:nvPr/>
        </p:nvCxnSpPr>
        <p:spPr>
          <a:xfrm flipH="1">
            <a:off x="4003411" y="3524428"/>
            <a:ext cx="4353" cy="33662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10" idx="2"/>
            <a:endCxn id="11" idx="0"/>
          </p:cNvCxnSpPr>
          <p:nvPr/>
        </p:nvCxnSpPr>
        <p:spPr>
          <a:xfrm flipH="1">
            <a:off x="3998926" y="4581127"/>
            <a:ext cx="4485" cy="334853"/>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11" idx="2"/>
            <a:endCxn id="12" idx="0"/>
          </p:cNvCxnSpPr>
          <p:nvPr/>
        </p:nvCxnSpPr>
        <p:spPr>
          <a:xfrm flipH="1">
            <a:off x="3998796" y="5492044"/>
            <a:ext cx="130" cy="31914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8991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251520" y="43681"/>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sz="2000" b="1" dirty="0" smtClean="0">
                <a:solidFill>
                  <a:srgbClr val="FFFFFF"/>
                </a:solidFill>
                <a:effectLst/>
                <a:latin typeface="+mn-ea"/>
                <a:cs typeface="Times New Roman"/>
              </a:rPr>
              <a:t>がん</a:t>
            </a:r>
            <a:r>
              <a:rPr lang="ja-JP" sz="2000" b="1" dirty="0">
                <a:solidFill>
                  <a:srgbClr val="FFFFFF"/>
                </a:solidFill>
                <a:effectLst/>
                <a:latin typeface="+mn-ea"/>
                <a:cs typeface="Times New Roman"/>
              </a:rPr>
              <a:t>診療連携拠点</a:t>
            </a:r>
            <a:r>
              <a:rPr lang="ja-JP" sz="2000" b="1" dirty="0" smtClean="0">
                <a:solidFill>
                  <a:srgbClr val="FFFFFF"/>
                </a:solidFill>
                <a:effectLst/>
                <a:latin typeface="+mn-ea"/>
                <a:cs typeface="Times New Roman"/>
              </a:rPr>
              <a:t>病院の</a:t>
            </a:r>
            <a:r>
              <a:rPr lang="ja-JP" altLang="en-US" sz="2000" b="1" dirty="0" smtClean="0">
                <a:solidFill>
                  <a:srgbClr val="FFFFFF"/>
                </a:solidFill>
                <a:latin typeface="+mn-ea"/>
                <a:cs typeface="Times New Roman"/>
              </a:rPr>
              <a:t>推薦</a:t>
            </a:r>
            <a:endParaRPr lang="ja-JP" b="1" dirty="0">
              <a:effectLst/>
              <a:latin typeface="+mn-ea"/>
              <a:cs typeface="ＭＳ Ｐゴシック"/>
            </a:endParaRPr>
          </a:p>
        </p:txBody>
      </p:sp>
      <p:sp>
        <p:nvSpPr>
          <p:cNvPr id="10" name="テキスト ボックス 9"/>
          <p:cNvSpPr txBox="1"/>
          <p:nvPr/>
        </p:nvSpPr>
        <p:spPr>
          <a:xfrm>
            <a:off x="539552" y="1784488"/>
            <a:ext cx="8074260" cy="2869229"/>
          </a:xfrm>
          <a:prstGeom prst="rect">
            <a:avLst/>
          </a:prstGeom>
          <a:noFill/>
          <a:ln>
            <a:noFill/>
          </a:ln>
        </p:spPr>
        <p:txBody>
          <a:bodyPr wrap="square" lIns="144000" tIns="144000" rtlCol="0">
            <a:spAutoFit/>
          </a:bodyPr>
          <a:lstStyle/>
          <a:p>
            <a:r>
              <a:rPr lang="ja-JP" altLang="en-US" sz="2200" b="1" dirty="0" smtClean="0">
                <a:solidFill>
                  <a:srgbClr val="FF0000"/>
                </a:solidFill>
              </a:rPr>
              <a:t>１　</a:t>
            </a:r>
            <a:r>
              <a:rPr lang="ja-JP" altLang="en-US" sz="2200" b="1" u="heavy" dirty="0" smtClean="0">
                <a:solidFill>
                  <a:srgbClr val="FF0000"/>
                </a:solidFill>
              </a:rPr>
              <a:t>都道府県がん診療連携拠点病院</a:t>
            </a:r>
            <a:r>
              <a:rPr lang="ja-JP" altLang="en-US" sz="2200" b="1" dirty="0" smtClean="0">
                <a:solidFill>
                  <a:srgbClr val="FF0000"/>
                </a:solidFill>
                <a:latin typeface="+mn-ea"/>
              </a:rPr>
              <a:t>の指定更新の推薦</a:t>
            </a:r>
            <a:r>
              <a:rPr lang="ja-JP" altLang="en-US" sz="2200" b="1" dirty="0">
                <a:solidFill>
                  <a:srgbClr val="FF0000"/>
                </a:solidFill>
                <a:latin typeface="+mn-ea"/>
              </a:rPr>
              <a:t>について</a:t>
            </a:r>
            <a:endParaRPr lang="en-US" altLang="ja-JP" sz="2200" b="1" dirty="0" smtClean="0">
              <a:solidFill>
                <a:srgbClr val="FF0000"/>
              </a:solidFill>
            </a:endParaRPr>
          </a:p>
          <a:p>
            <a:endParaRPr lang="en-US" altLang="ja-JP" sz="2200" b="1" dirty="0" smtClean="0">
              <a:solidFill>
                <a:srgbClr val="FF0000"/>
              </a:solidFill>
            </a:endParaRPr>
          </a:p>
          <a:p>
            <a:r>
              <a:rPr lang="ja-JP" altLang="en-US" sz="2200" dirty="0" smtClean="0"/>
              <a:t>２</a:t>
            </a:r>
            <a:r>
              <a:rPr lang="ja-JP" altLang="en-US" sz="2200" dirty="0"/>
              <a:t>　地域がん診療連携拠点病院の</a:t>
            </a:r>
            <a:r>
              <a:rPr lang="ja-JP" altLang="en-US" sz="2200" u="heavy" dirty="0"/>
              <a:t>指定更新</a:t>
            </a:r>
            <a:r>
              <a:rPr lang="ja-JP" altLang="en-US" sz="2200" dirty="0"/>
              <a:t>の推薦について</a:t>
            </a:r>
            <a:endParaRPr lang="en-US" altLang="ja-JP" sz="2200" dirty="0" smtClean="0"/>
          </a:p>
          <a:p>
            <a:endParaRPr lang="en-US" altLang="ja-JP" sz="2200" dirty="0" smtClean="0"/>
          </a:p>
          <a:p>
            <a:r>
              <a:rPr lang="ja-JP" altLang="en-US" sz="2200" dirty="0" smtClean="0">
                <a:latin typeface="+mn-ea"/>
              </a:rPr>
              <a:t>３</a:t>
            </a:r>
            <a:r>
              <a:rPr lang="ja-JP" altLang="en-US" sz="2200" dirty="0">
                <a:latin typeface="+mn-ea"/>
              </a:rPr>
              <a:t>　地域がん診療連携拠点病院（</a:t>
            </a:r>
            <a:r>
              <a:rPr lang="ja-JP" altLang="en-US" sz="2200" u="heavy" dirty="0" smtClean="0">
                <a:latin typeface="+mn-ea"/>
              </a:rPr>
              <a:t>高度型</a:t>
            </a:r>
            <a:r>
              <a:rPr lang="ja-JP" altLang="en-US" sz="2200" dirty="0" smtClean="0">
                <a:latin typeface="+mn-ea"/>
              </a:rPr>
              <a:t>）の推薦について</a:t>
            </a:r>
            <a:endParaRPr lang="en-US" altLang="ja-JP" sz="2200" dirty="0" smtClean="0">
              <a:latin typeface="+mn-ea"/>
            </a:endParaRPr>
          </a:p>
          <a:p>
            <a:endParaRPr lang="en-US" altLang="ja-JP" sz="2200" dirty="0" smtClean="0">
              <a:latin typeface="+mn-ea"/>
            </a:endParaRPr>
          </a:p>
          <a:p>
            <a:r>
              <a:rPr lang="ja-JP" altLang="en-US" sz="2200" dirty="0" smtClean="0">
                <a:latin typeface="+mn-ea"/>
              </a:rPr>
              <a:t>４　</a:t>
            </a:r>
            <a:r>
              <a:rPr lang="ja-JP" altLang="en-US" sz="2200" dirty="0"/>
              <a:t>地域がん診療連携拠点病院の</a:t>
            </a:r>
            <a:r>
              <a:rPr lang="ja-JP" altLang="en-US" sz="2200" u="heavy" dirty="0" smtClean="0">
                <a:latin typeface="+mn-ea"/>
              </a:rPr>
              <a:t>新規指定</a:t>
            </a:r>
            <a:r>
              <a:rPr lang="ja-JP" altLang="en-US" sz="2200" dirty="0" smtClean="0">
                <a:latin typeface="+mn-ea"/>
              </a:rPr>
              <a:t>の推薦について</a:t>
            </a:r>
            <a:endParaRPr lang="en-US" altLang="ja-JP" sz="2200" dirty="0" smtClean="0">
              <a:latin typeface="+mn-ea"/>
            </a:endParaRPr>
          </a:p>
          <a:p>
            <a:endParaRPr lang="en-US" altLang="ja-JP" sz="2000" dirty="0">
              <a:latin typeface="+mn-ea"/>
            </a:endParaRPr>
          </a:p>
        </p:txBody>
      </p:sp>
      <p:sp>
        <p:nvSpPr>
          <p:cNvPr id="3" name="スライド番号プレースホルダー 2"/>
          <p:cNvSpPr>
            <a:spLocks noGrp="1"/>
          </p:cNvSpPr>
          <p:nvPr>
            <p:ph type="sldNum" sz="quarter" idx="12"/>
          </p:nvPr>
        </p:nvSpPr>
        <p:spPr/>
        <p:txBody>
          <a:bodyPr/>
          <a:lstStyle/>
          <a:p>
            <a:r>
              <a:rPr kumimoji="1" lang="ja-JP" altLang="en-US" sz="1600" dirty="0" smtClean="0">
                <a:solidFill>
                  <a:schemeClr val="tx1"/>
                </a:solidFill>
              </a:rPr>
              <a:t>１</a:t>
            </a:r>
            <a:endParaRPr kumimoji="1" lang="ja-JP" altLang="en-US" sz="1600" dirty="0">
              <a:solidFill>
                <a:schemeClr val="tx1"/>
              </a:solidFill>
            </a:endParaRPr>
          </a:p>
        </p:txBody>
      </p:sp>
    </p:spTree>
    <p:extLst>
      <p:ext uri="{BB962C8B-B14F-4D97-AF65-F5344CB8AC3E}">
        <p14:creationId xmlns:p14="http://schemas.microsoft.com/office/powerpoint/2010/main" val="23886101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360040"/>
          </a:xfrm>
          <a:prstGeom prst="rect">
            <a:avLst/>
          </a:prstGeom>
          <a:solidFill>
            <a:schemeClr val="tx2">
              <a:lumMod val="50000"/>
            </a:schemeClr>
          </a:solidFill>
          <a:ln>
            <a:solidFill>
              <a:srgbClr val="002060"/>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solidFill>
                  <a:schemeClr val="bg1"/>
                </a:solidFill>
                <a:latin typeface="+mn-ea"/>
                <a:cs typeface="Meiryo UI" panose="020B0604030504040204" pitchFamily="50" charset="-128"/>
              </a:rPr>
              <a:t>大阪警察病院の相乗効果</a:t>
            </a:r>
            <a:endParaRPr lang="ja-JP" altLang="en-US" sz="2000" b="1" dirty="0">
              <a:solidFill>
                <a:schemeClr val="bg1"/>
              </a:solidFill>
              <a:latin typeface="+mn-ea"/>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2132535"/>
              </p:ext>
            </p:extLst>
          </p:nvPr>
        </p:nvGraphicFramePr>
        <p:xfrm>
          <a:off x="336848" y="548680"/>
          <a:ext cx="8542312" cy="2987040"/>
        </p:xfrm>
        <a:graphic>
          <a:graphicData uri="http://schemas.openxmlformats.org/drawingml/2006/table">
            <a:tbl>
              <a:tblPr firstRow="1" bandRow="1">
                <a:tableStyleId>{5C22544A-7EE6-4342-B048-85BDC9FD1C3A}</a:tableStyleId>
              </a:tblPr>
              <a:tblGrid>
                <a:gridCol w="8542312"/>
              </a:tblGrid>
              <a:tr h="238749">
                <a:tc>
                  <a:txBody>
                    <a:bodyPr/>
                    <a:lstStyle/>
                    <a:p>
                      <a:pPr algn="ctr"/>
                      <a:r>
                        <a:rPr kumimoji="1" lang="ja-JP" altLang="en-US" sz="1600" dirty="0" smtClean="0">
                          <a:solidFill>
                            <a:schemeClr val="tx1"/>
                          </a:solidFill>
                        </a:rPr>
                        <a:t>相乗効果（抜粋）</a:t>
                      </a:r>
                      <a:endParaRPr kumimoji="1" lang="ja-JP" altLang="en-US" sz="1600" dirty="0">
                        <a:solidFill>
                          <a:schemeClr val="tx1"/>
                        </a:solidFill>
                      </a:endParaRPr>
                    </a:p>
                  </a:txBody>
                  <a:tcPr>
                    <a:lnB w="28575" cap="flat" cmpd="sng" algn="ctr">
                      <a:solidFill>
                        <a:schemeClr val="bg1"/>
                      </a:solidFill>
                      <a:prstDash val="solid"/>
                      <a:round/>
                      <a:headEnd type="none" w="med" len="med"/>
                      <a:tailEnd type="none" w="med" len="med"/>
                    </a:lnB>
                  </a:tcPr>
                </a:tc>
              </a:tr>
              <a:tr h="1777475">
                <a:tc>
                  <a:txBody>
                    <a:bodyPr/>
                    <a:lstStyle/>
                    <a:p>
                      <a:r>
                        <a:rPr kumimoji="1" lang="ja-JP" altLang="en-US" sz="1400" b="1" u="sng" dirty="0" smtClean="0">
                          <a:solidFill>
                            <a:schemeClr val="tx1"/>
                          </a:solidFill>
                        </a:rPr>
                        <a:t>① 圏域での緩和医療の推進と充実</a:t>
                      </a:r>
                      <a:endParaRPr kumimoji="1" lang="en-US" altLang="ja-JP" sz="1400" b="1" u="sng" dirty="0" smtClean="0">
                        <a:solidFill>
                          <a:schemeClr val="tx1"/>
                        </a:solidFill>
                      </a:endParaRPr>
                    </a:p>
                    <a:p>
                      <a:r>
                        <a:rPr kumimoji="1" lang="ja-JP" altLang="en-US" sz="1400" dirty="0" smtClean="0">
                          <a:solidFill>
                            <a:schemeClr val="tx1"/>
                          </a:solidFill>
                        </a:rPr>
                        <a:t>　　大阪市内圏域は緩和ケア病床が不足しているが、連携する病院・診療所・在宅診療所・訪問看護ステーション</a:t>
                      </a:r>
                      <a:endParaRPr kumimoji="1" lang="en-US" altLang="ja-JP" sz="1400" dirty="0" smtClean="0">
                        <a:solidFill>
                          <a:schemeClr val="tx1"/>
                        </a:solidFill>
                      </a:endParaRPr>
                    </a:p>
                    <a:p>
                      <a:r>
                        <a:rPr kumimoji="1" lang="ja-JP" altLang="en-US" sz="1400" dirty="0" smtClean="0">
                          <a:solidFill>
                            <a:schemeClr val="tx1"/>
                          </a:solidFill>
                        </a:rPr>
                        <a:t>　が約８５０施設ある当院がこのネットワークを推進し、緩和ケア病床と在宅緩和ケアを組みあせた圏域都市部に</a:t>
                      </a:r>
                      <a:endParaRPr kumimoji="1" lang="en-US" altLang="ja-JP" sz="1400" dirty="0" smtClean="0">
                        <a:solidFill>
                          <a:schemeClr val="tx1"/>
                        </a:solidFill>
                      </a:endParaRPr>
                    </a:p>
                    <a:p>
                      <a:r>
                        <a:rPr kumimoji="1" lang="ja-JP" altLang="en-US" sz="1400" dirty="0" smtClean="0">
                          <a:solidFill>
                            <a:schemeClr val="tx1"/>
                          </a:solidFill>
                        </a:rPr>
                        <a:t>　おける患者家族の希望に添った質の高い終末期ケアを、地域包括ケアシステムの中に組み入れる事が出来る。</a:t>
                      </a:r>
                    </a:p>
                    <a:p>
                      <a:r>
                        <a:rPr kumimoji="1" lang="ja-JP" altLang="en-US" sz="1400" b="1" u="sng" dirty="0" smtClean="0">
                          <a:solidFill>
                            <a:schemeClr val="tx1"/>
                          </a:solidFill>
                        </a:rPr>
                        <a:t>② ２次医療圏内の既指定病院等との役割分担と相互連携</a:t>
                      </a:r>
                      <a:endParaRPr kumimoji="1" lang="en-US" altLang="ja-JP" sz="1400" b="1" u="sng" dirty="0" smtClean="0">
                        <a:solidFill>
                          <a:schemeClr val="tx1"/>
                        </a:solidFill>
                      </a:endParaRPr>
                    </a:p>
                    <a:p>
                      <a:r>
                        <a:rPr kumimoji="1" lang="ja-JP" altLang="en-US" sz="1400" dirty="0" smtClean="0">
                          <a:solidFill>
                            <a:schemeClr val="tx1"/>
                          </a:solidFill>
                        </a:rPr>
                        <a:t>　　 大阪重粒子線センターからの依頼を受け、府下の医療施設では行っていない肺・膵・肝臓に対して治療目的</a:t>
                      </a:r>
                      <a:endParaRPr kumimoji="1" lang="en-US" altLang="ja-JP" sz="1400" dirty="0" smtClean="0">
                        <a:solidFill>
                          <a:schemeClr val="tx1"/>
                        </a:solidFill>
                      </a:endParaRPr>
                    </a:p>
                    <a:p>
                      <a:r>
                        <a:rPr kumimoji="1" lang="ja-JP" altLang="en-US" sz="1400" dirty="0" smtClean="0">
                          <a:solidFill>
                            <a:schemeClr val="tx1"/>
                          </a:solidFill>
                        </a:rPr>
                        <a:t>　の金マーカー植え込みを唯一</a:t>
                      </a:r>
                      <a:r>
                        <a:rPr kumimoji="1" lang="ja-JP" altLang="en-US" sz="1400" b="1" dirty="0" smtClean="0">
                          <a:solidFill>
                            <a:schemeClr val="tx1"/>
                          </a:solidFill>
                        </a:rPr>
                        <a:t>行う</a:t>
                      </a:r>
                      <a:r>
                        <a:rPr kumimoji="1" lang="ja-JP" altLang="en-US" sz="1400" dirty="0" smtClean="0">
                          <a:solidFill>
                            <a:schemeClr val="tx1"/>
                          </a:solidFill>
                        </a:rPr>
                        <a:t>。同センターとの連携により最先端の重粒子線による治療前から治療後の</a:t>
                      </a:r>
                      <a:endParaRPr kumimoji="1" lang="en-US" altLang="ja-JP" sz="1400" dirty="0" smtClean="0">
                        <a:solidFill>
                          <a:schemeClr val="tx1"/>
                        </a:solidFill>
                      </a:endParaRPr>
                    </a:p>
                    <a:p>
                      <a:r>
                        <a:rPr kumimoji="1" lang="ja-JP" altLang="en-US" sz="1400" dirty="0" smtClean="0">
                          <a:solidFill>
                            <a:schemeClr val="tx1"/>
                          </a:solidFill>
                        </a:rPr>
                        <a:t>　フォローまで一貫して行う事で患者の選択肢を増やす事が出来、安全な治療に寄与する。</a:t>
                      </a:r>
                      <a:endParaRPr kumimoji="1" lang="en-US" altLang="ja-JP" sz="1400" dirty="0" smtClean="0">
                        <a:solidFill>
                          <a:schemeClr val="tx1"/>
                        </a:solidFill>
                      </a:endParaRPr>
                    </a:p>
                    <a:p>
                      <a:r>
                        <a:rPr kumimoji="1" lang="ja-JP" altLang="en-US" sz="1400" b="1" u="sng" dirty="0" smtClean="0">
                          <a:solidFill>
                            <a:schemeClr val="tx1"/>
                          </a:solidFill>
                        </a:rPr>
                        <a:t>③ 入院日数の短縮、感染症などの合併症の低減における取り組み</a:t>
                      </a:r>
                      <a:endParaRPr kumimoji="1" lang="en-US" altLang="ja-JP" sz="1400" b="1" u="sng" dirty="0" smtClean="0">
                        <a:solidFill>
                          <a:schemeClr val="tx1"/>
                        </a:solidFill>
                      </a:endParaRPr>
                    </a:p>
                    <a:p>
                      <a:r>
                        <a:rPr kumimoji="1" lang="ja-JP" altLang="en-US" sz="1400" dirty="0" smtClean="0">
                          <a:solidFill>
                            <a:schemeClr val="tx1"/>
                          </a:solidFill>
                        </a:rPr>
                        <a:t>　 　当院では、周術期口腔機能管理を行い、入院日数の短縮、感染症などの合併症の低減などに顕著な効果を</a:t>
                      </a:r>
                      <a:endParaRPr kumimoji="1" lang="en-US" altLang="ja-JP" sz="1400" dirty="0" smtClean="0">
                        <a:solidFill>
                          <a:schemeClr val="tx1"/>
                        </a:solidFill>
                      </a:endParaRPr>
                    </a:p>
                    <a:p>
                      <a:r>
                        <a:rPr kumimoji="1" lang="ja-JP" altLang="en-US" sz="1400" dirty="0" smtClean="0">
                          <a:solidFill>
                            <a:schemeClr val="tx1"/>
                          </a:solidFill>
                        </a:rPr>
                        <a:t>　得ている。今後、実績のある当院が中心となり、がん術後や外来化学療法中の患者の口腔機能管理について</a:t>
                      </a:r>
                      <a:endParaRPr kumimoji="1" lang="en-US" altLang="ja-JP" sz="1400" dirty="0" smtClean="0">
                        <a:solidFill>
                          <a:schemeClr val="tx1"/>
                        </a:solidFill>
                      </a:endParaRPr>
                    </a:p>
                    <a:p>
                      <a:r>
                        <a:rPr kumimoji="1" lang="ja-JP" altLang="en-US" sz="1400" dirty="0" smtClean="0">
                          <a:solidFill>
                            <a:schemeClr val="tx1"/>
                          </a:solidFill>
                        </a:rPr>
                        <a:t>　近隣医療機関と連携し、さらなる成果を上げるとともに、連携体制のモデル構築ができるものと考える。</a:t>
                      </a:r>
                      <a:endParaRPr kumimoji="1" lang="en-US" altLang="ja-JP" sz="1400" dirty="0" smtClean="0">
                        <a:solidFill>
                          <a:schemeClr val="tx1"/>
                        </a:solidFill>
                      </a:endParaRPr>
                    </a:p>
                  </a:txBody>
                  <a:tcPr>
                    <a:lnT w="28575" cap="flat" cmpd="sng" algn="ctr">
                      <a:solidFill>
                        <a:schemeClr val="bg1"/>
                      </a:solidFill>
                      <a:prstDash val="solid"/>
                      <a:round/>
                      <a:headEnd type="none" w="med" len="med"/>
                      <a:tailEnd type="none" w="med" len="med"/>
                    </a:lnT>
                  </a:tcPr>
                </a:tc>
              </a:tr>
            </a:tbl>
          </a:graphicData>
        </a:graphic>
      </p:graphicFrame>
      <p:sp>
        <p:nvSpPr>
          <p:cNvPr id="7" name="テキスト ボックス 6"/>
          <p:cNvSpPr txBox="1"/>
          <p:nvPr/>
        </p:nvSpPr>
        <p:spPr>
          <a:xfrm>
            <a:off x="107504" y="3454032"/>
            <a:ext cx="3816424" cy="407016"/>
          </a:xfrm>
          <a:prstGeom prst="rect">
            <a:avLst/>
          </a:prstGeom>
          <a:noFill/>
          <a:ln>
            <a:noFill/>
            <a:prstDash val="dash"/>
          </a:ln>
        </p:spPr>
        <p:txBody>
          <a:bodyPr wrap="square" lIns="144000" tIns="144000" rtlCol="0">
            <a:spAutoFit/>
          </a:bodyPr>
          <a:lstStyle/>
          <a:p>
            <a:r>
              <a:rPr lang="ja-JP" altLang="en-US" sz="1400" b="1" dirty="0" smtClean="0">
                <a:latin typeface="+mn-ea"/>
              </a:rPr>
              <a:t>◆ 過去</a:t>
            </a:r>
            <a:r>
              <a:rPr lang="ja-JP" altLang="en-US" sz="1400" b="1" dirty="0">
                <a:latin typeface="+mn-ea"/>
              </a:rPr>
              <a:t>の国検討会における審査結果</a:t>
            </a:r>
          </a:p>
        </p:txBody>
      </p:sp>
      <p:graphicFrame>
        <p:nvGraphicFramePr>
          <p:cNvPr id="8" name="表 7"/>
          <p:cNvGraphicFramePr>
            <a:graphicFrameLocks noGrp="1"/>
          </p:cNvGraphicFramePr>
          <p:nvPr>
            <p:extLst>
              <p:ext uri="{D42A27DB-BD31-4B8C-83A1-F6EECF244321}">
                <p14:modId xmlns:p14="http://schemas.microsoft.com/office/powerpoint/2010/main" val="63696708"/>
              </p:ext>
            </p:extLst>
          </p:nvPr>
        </p:nvGraphicFramePr>
        <p:xfrm>
          <a:off x="336848" y="3832056"/>
          <a:ext cx="8542312" cy="2621280"/>
        </p:xfrm>
        <a:graphic>
          <a:graphicData uri="http://schemas.openxmlformats.org/drawingml/2006/table">
            <a:tbl>
              <a:tblPr firstRow="1" bandRow="1">
                <a:tableStyleId>{5C22544A-7EE6-4342-B048-85BDC9FD1C3A}</a:tableStyleId>
              </a:tblPr>
              <a:tblGrid>
                <a:gridCol w="994792"/>
                <a:gridCol w="1080120"/>
                <a:gridCol w="6467400"/>
              </a:tblGrid>
              <a:tr h="298832">
                <a:tc>
                  <a:txBody>
                    <a:bodyPr/>
                    <a:lstStyle/>
                    <a:p>
                      <a:pPr algn="ctr"/>
                      <a:r>
                        <a:rPr kumimoji="1" lang="ja-JP" altLang="en-US" sz="1400" b="1" dirty="0" smtClean="0">
                          <a:solidFill>
                            <a:schemeClr val="bg1"/>
                          </a:solidFill>
                        </a:rPr>
                        <a:t>推薦年月</a:t>
                      </a:r>
                      <a:endParaRPr kumimoji="1" lang="ja-JP" altLang="en-US" sz="1400" b="1" dirty="0">
                        <a:solidFill>
                          <a:schemeClr val="bg1"/>
                        </a:solidFill>
                      </a:endParaRPr>
                    </a:p>
                  </a:txBody>
                  <a:tcPr>
                    <a:lnB w="38100" cmpd="sng">
                      <a:noFill/>
                    </a:lnB>
                    <a:solidFill>
                      <a:schemeClr val="accent1"/>
                    </a:solidFill>
                  </a:tcPr>
                </a:tc>
                <a:tc>
                  <a:txBody>
                    <a:bodyPr/>
                    <a:lstStyle/>
                    <a:p>
                      <a:pPr algn="ctr"/>
                      <a:r>
                        <a:rPr kumimoji="1" lang="ja-JP" altLang="en-US" sz="1400" b="1" dirty="0" smtClean="0">
                          <a:solidFill>
                            <a:schemeClr val="bg1"/>
                          </a:solidFill>
                        </a:rPr>
                        <a:t>結果</a:t>
                      </a:r>
                      <a:endParaRPr kumimoji="1" lang="ja-JP" altLang="en-US" sz="1400" b="1" dirty="0">
                        <a:solidFill>
                          <a:schemeClr val="bg1"/>
                        </a:solidFill>
                      </a:endParaRPr>
                    </a:p>
                  </a:txBody>
                  <a:tcPr>
                    <a:lnB w="38100" cmpd="sng">
                      <a:noFill/>
                    </a:lnB>
                    <a:solidFill>
                      <a:schemeClr val="accent1"/>
                    </a:solidFill>
                  </a:tcPr>
                </a:tc>
                <a:tc>
                  <a:txBody>
                    <a:bodyPr/>
                    <a:lstStyle/>
                    <a:p>
                      <a:pPr algn="ctr"/>
                      <a:r>
                        <a:rPr kumimoji="1" lang="ja-JP" altLang="en-US" sz="1400" b="1" dirty="0" smtClean="0">
                          <a:solidFill>
                            <a:schemeClr val="bg1"/>
                          </a:solidFill>
                        </a:rPr>
                        <a:t>相乗効果</a:t>
                      </a:r>
                      <a:endParaRPr kumimoji="1" lang="ja-JP" altLang="en-US" sz="1400" b="1" dirty="0">
                        <a:solidFill>
                          <a:schemeClr val="bg1"/>
                        </a:solidFill>
                      </a:endParaRPr>
                    </a:p>
                  </a:txBody>
                  <a:tcPr>
                    <a:lnB w="38100" cmpd="sng">
                      <a:noFill/>
                    </a:lnB>
                    <a:solidFill>
                      <a:schemeClr val="accent1"/>
                    </a:solidFill>
                  </a:tcPr>
                </a:tc>
              </a:tr>
              <a:tr h="370840">
                <a:tc>
                  <a:txBody>
                    <a:bodyPr/>
                    <a:lstStyle/>
                    <a:p>
                      <a:pPr algn="ctr"/>
                      <a:r>
                        <a:rPr kumimoji="1" lang="ja-JP" altLang="en-US" sz="1400" b="1" dirty="0" smtClean="0"/>
                        <a:t>Ｈ２７．３</a:t>
                      </a:r>
                      <a:endParaRPr kumimoji="1" lang="en-US" altLang="ja-JP" sz="1400" b="1" dirty="0" smtClean="0"/>
                    </a:p>
                    <a:p>
                      <a:pPr algn="ctr"/>
                      <a:r>
                        <a:rPr kumimoji="1" lang="ja-JP" altLang="en-US" sz="1400" b="1" dirty="0" smtClean="0"/>
                        <a:t>（第１０回）</a:t>
                      </a:r>
                      <a:endParaRPr kumimoji="1" lang="ja-JP" altLang="en-US" sz="1400" b="1" dirty="0"/>
                    </a:p>
                  </a:txBody>
                  <a:tcPr anchor="ctr">
                    <a:lnT w="38100" cmpd="sng">
                      <a:noFill/>
                    </a:lnT>
                  </a:tcPr>
                </a:tc>
                <a:tc>
                  <a:txBody>
                    <a:bodyPr/>
                    <a:lstStyle/>
                    <a:p>
                      <a:pPr algn="ctr"/>
                      <a:r>
                        <a:rPr kumimoji="1" lang="ja-JP" altLang="en-US" sz="1400" b="1" dirty="0" smtClean="0"/>
                        <a:t>指定見送り</a:t>
                      </a:r>
                      <a:endParaRPr kumimoji="1" lang="en-US" altLang="ja-JP" sz="1400" b="1" dirty="0" smtClean="0"/>
                    </a:p>
                    <a:p>
                      <a:pPr algn="ctr"/>
                      <a:r>
                        <a:rPr kumimoji="1" lang="ja-JP" altLang="en-US" sz="1400" dirty="0" smtClean="0"/>
                        <a:t>（相乗効果が認められない）</a:t>
                      </a:r>
                      <a:endParaRPr kumimoji="1" lang="ja-JP" altLang="en-US" sz="1400" dirty="0"/>
                    </a:p>
                  </a:txBody>
                  <a:tcPr anchor="ctr">
                    <a:lnT w="38100" cmpd="sng">
                      <a:noFill/>
                    </a:lnT>
                  </a:tcPr>
                </a:tc>
                <a:tc>
                  <a:txBody>
                    <a:bodyPr/>
                    <a:lstStyle/>
                    <a:p>
                      <a:pPr>
                        <a:lnSpc>
                          <a:spcPts val="1200"/>
                        </a:lnSpc>
                      </a:pPr>
                      <a:r>
                        <a:rPr kumimoji="1" lang="ja-JP" altLang="en-US" sz="1200" b="0" dirty="0" smtClean="0"/>
                        <a:t>○ 身近な地域における必要な医療の確保</a:t>
                      </a:r>
                      <a:endParaRPr kumimoji="1" lang="en-US" altLang="ja-JP" sz="1200" b="0" dirty="0" smtClean="0"/>
                    </a:p>
                    <a:p>
                      <a:pPr>
                        <a:lnSpc>
                          <a:spcPts val="1200"/>
                        </a:lnSpc>
                      </a:pPr>
                      <a:r>
                        <a:rPr kumimoji="1" lang="ja-JP" altLang="en-US" sz="1200" b="0" dirty="0" smtClean="0"/>
                        <a:t>○ 地域における患者中心のがん診療連携体制の強化</a:t>
                      </a:r>
                      <a:endParaRPr kumimoji="1" lang="en-US" altLang="ja-JP" sz="1200" b="0" dirty="0" smtClean="0"/>
                    </a:p>
                    <a:p>
                      <a:pPr>
                        <a:lnSpc>
                          <a:spcPts val="1200"/>
                        </a:lnSpc>
                      </a:pPr>
                      <a:r>
                        <a:rPr kumimoji="1" lang="ja-JP" altLang="en-US" sz="1200" b="0" dirty="0" smtClean="0"/>
                        <a:t>○ 新入院患者のがん患者の割合が圏域で１位（旧成人病</a:t>
                      </a:r>
                      <a:r>
                        <a:rPr kumimoji="1" lang="en-US" altLang="ja-JP" sz="1200" b="0" dirty="0" smtClean="0"/>
                        <a:t>C</a:t>
                      </a:r>
                      <a:r>
                        <a:rPr kumimoji="1" lang="ja-JP" altLang="en-US" sz="1200" b="0" dirty="0" smtClean="0"/>
                        <a:t>除く）</a:t>
                      </a:r>
                    </a:p>
                    <a:p>
                      <a:pPr>
                        <a:lnSpc>
                          <a:spcPts val="1200"/>
                        </a:lnSpc>
                      </a:pPr>
                      <a:r>
                        <a:rPr kumimoji="1" lang="ja-JP" altLang="en-US" sz="1200" b="0" dirty="0" smtClean="0"/>
                        <a:t>○ 悪性腫瘍手術件数が大学病院に次ぐ件数（１，９３５件）</a:t>
                      </a:r>
                    </a:p>
                    <a:p>
                      <a:pPr>
                        <a:lnSpc>
                          <a:spcPts val="1200"/>
                        </a:lnSpc>
                      </a:pPr>
                      <a:r>
                        <a:rPr kumimoji="1" lang="ja-JP" altLang="en-US" sz="1200" b="0" dirty="0" smtClean="0"/>
                        <a:t>○ ５大がん以外のがん疾患の高いシェア率（甲状腺府内１位など）　</a:t>
                      </a:r>
                    </a:p>
                    <a:p>
                      <a:pPr>
                        <a:lnSpc>
                          <a:spcPts val="1200"/>
                        </a:lnSpc>
                      </a:pPr>
                      <a:r>
                        <a:rPr kumimoji="1" lang="ja-JP" altLang="en-US" sz="1200" b="0" dirty="0" smtClean="0"/>
                        <a:t>○ 前立腺がん治療センターの設置</a:t>
                      </a:r>
                    </a:p>
                    <a:p>
                      <a:pPr>
                        <a:lnSpc>
                          <a:spcPts val="1200"/>
                        </a:lnSpc>
                      </a:pPr>
                      <a:r>
                        <a:rPr kumimoji="1" lang="ja-JP" altLang="en-US" sz="1200" b="0" dirty="0" smtClean="0"/>
                        <a:t>○ がん救急患者の積極的受入れ</a:t>
                      </a:r>
                    </a:p>
                  </a:txBody>
                  <a:tcPr>
                    <a:lnT w="38100" cmpd="sng">
                      <a:noFill/>
                    </a:lnT>
                  </a:tcPr>
                </a:tc>
              </a:tr>
              <a:tr h="370840">
                <a:tc>
                  <a:txBody>
                    <a:bodyPr/>
                    <a:lstStyle/>
                    <a:p>
                      <a:pPr algn="ctr"/>
                      <a:r>
                        <a:rPr kumimoji="1" lang="ja-JP" altLang="en-US" sz="1400" b="1" dirty="0" smtClean="0"/>
                        <a:t>Ｈ２８．１</a:t>
                      </a:r>
                      <a:endParaRPr kumimoji="1" lang="en-US" altLang="ja-JP" sz="1400" b="1" dirty="0" smtClean="0"/>
                    </a:p>
                    <a:p>
                      <a:pPr algn="ctr"/>
                      <a:r>
                        <a:rPr kumimoji="1" lang="ja-JP" altLang="en-US" sz="1400" b="1" dirty="0" smtClean="0"/>
                        <a:t>（第</a:t>
                      </a:r>
                      <a:r>
                        <a:rPr kumimoji="1" lang="en-US" altLang="ja-JP" sz="1400" b="1" dirty="0" smtClean="0"/>
                        <a:t>11</a:t>
                      </a:r>
                      <a:r>
                        <a:rPr kumimoji="1" lang="ja-JP" altLang="en-US" sz="1400" b="1" dirty="0" smtClean="0"/>
                        <a:t>回）</a:t>
                      </a:r>
                      <a:endParaRPr kumimoji="1" lang="ja-JP" altLang="en-US" sz="14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指定見送り</a:t>
                      </a:r>
                      <a:endParaRPr kumimoji="1" lang="en-US" altLang="ja-JP" sz="14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（相乗効果が認められない）</a:t>
                      </a:r>
                    </a:p>
                  </a:txBody>
                  <a:tcPr anchor="ctr"/>
                </a:tc>
                <a:tc>
                  <a:txBody>
                    <a:bodyPr/>
                    <a:lstStyle/>
                    <a:p>
                      <a:pPr>
                        <a:lnSpc>
                          <a:spcPts val="1200"/>
                        </a:lnSpc>
                      </a:pPr>
                      <a:r>
                        <a:rPr kumimoji="1" lang="ja-JP" altLang="en-US" sz="1200" b="1" baseline="0" dirty="0" smtClean="0"/>
                        <a:t>○ </a:t>
                      </a:r>
                      <a:r>
                        <a:rPr kumimoji="1" lang="ja-JP" altLang="en-US" sz="1200" b="1" dirty="0" smtClean="0"/>
                        <a:t>在宅がん患者の急変時受入れなど２４時間診療によるがん診療連携体制の充実 及び</a:t>
                      </a:r>
                      <a:endParaRPr kumimoji="1" lang="en-US" altLang="ja-JP" sz="1200" b="1" dirty="0" smtClean="0"/>
                    </a:p>
                    <a:p>
                      <a:pPr>
                        <a:lnSpc>
                          <a:spcPts val="1200"/>
                        </a:lnSpc>
                      </a:pPr>
                      <a:r>
                        <a:rPr kumimoji="1" lang="ja-JP" altLang="en-US" sz="1200" b="1" baseline="0" dirty="0" smtClean="0"/>
                        <a:t>○ </a:t>
                      </a:r>
                      <a:r>
                        <a:rPr kumimoji="1" lang="ja-JP" altLang="en-US" sz="1200" b="1" dirty="0" smtClean="0"/>
                        <a:t>地域包括ケアシステムの推進</a:t>
                      </a:r>
                      <a:endParaRPr kumimoji="1" lang="en-US" altLang="ja-JP" sz="1200" b="1" dirty="0" smtClean="0"/>
                    </a:p>
                    <a:p>
                      <a:pPr>
                        <a:lnSpc>
                          <a:spcPts val="1200"/>
                        </a:lnSpc>
                      </a:pPr>
                      <a:r>
                        <a:rPr kumimoji="1" lang="ja-JP" altLang="en-US" sz="1200" dirty="0" smtClean="0"/>
                        <a:t>　　　・ 指定により、患者の生活圏内での</a:t>
                      </a:r>
                      <a:r>
                        <a:rPr kumimoji="1" lang="ja-JP" altLang="en-US" sz="1200" dirty="0" err="1" smtClean="0"/>
                        <a:t>病病</a:t>
                      </a:r>
                      <a:r>
                        <a:rPr kumimoji="1" lang="ja-JP" altLang="en-US" sz="1200" dirty="0" smtClean="0"/>
                        <a:t>・病診連携が推進され、生活圏で最期を迎える「支え</a:t>
                      </a:r>
                      <a:endParaRPr kumimoji="1" lang="en-US" altLang="ja-JP" sz="1200" dirty="0" smtClean="0"/>
                    </a:p>
                    <a:p>
                      <a:pPr>
                        <a:lnSpc>
                          <a:spcPts val="1200"/>
                        </a:lnSpc>
                      </a:pPr>
                      <a:r>
                        <a:rPr kumimoji="1" lang="ja-JP" altLang="en-US" sz="1200" dirty="0" smtClean="0"/>
                        <a:t>　　　　</a:t>
                      </a:r>
                      <a:r>
                        <a:rPr kumimoji="1" lang="ja-JP" altLang="en-US" sz="1200" dirty="0" err="1" smtClean="0"/>
                        <a:t>る</a:t>
                      </a:r>
                      <a:r>
                        <a:rPr kumimoji="1" lang="ja-JP" altLang="en-US" sz="1200" dirty="0" smtClean="0"/>
                        <a:t>医療」が提供できる、がん診療連携体制の充実と地域包括ケアシステムの推進に寄与</a:t>
                      </a:r>
                    </a:p>
                    <a:p>
                      <a:pPr>
                        <a:lnSpc>
                          <a:spcPts val="1200"/>
                        </a:lnSpc>
                      </a:pPr>
                      <a:r>
                        <a:rPr kumimoji="1" lang="ja-JP" altLang="en-US" sz="1200" b="1" dirty="0" smtClean="0"/>
                        <a:t>○ 拠点病院のない大阪市西部圏域の患者受入れの拡大</a:t>
                      </a:r>
                    </a:p>
                    <a:p>
                      <a:pPr>
                        <a:lnSpc>
                          <a:spcPts val="1200"/>
                        </a:lnSpc>
                      </a:pPr>
                      <a:r>
                        <a:rPr kumimoji="1" lang="ja-JP" altLang="en-US" sz="1200" dirty="0" smtClean="0"/>
                        <a:t>　　　・ 指定により、既指定病院の患者集中を和らげ、東部だけでなく西部圏域の患者も広くカバー</a:t>
                      </a:r>
                      <a:endParaRPr kumimoji="1" lang="en-US" altLang="ja-JP" sz="1200" dirty="0" smtClean="0"/>
                    </a:p>
                    <a:p>
                      <a:pPr>
                        <a:lnSpc>
                          <a:spcPts val="1200"/>
                        </a:lnSpc>
                      </a:pPr>
                      <a:r>
                        <a:rPr kumimoji="1" lang="ja-JP" altLang="en-US" sz="1200" dirty="0" smtClean="0"/>
                        <a:t>　　　　する役割を担うことにより、住民のより身近な地域で高度な医療を提供することが可能</a:t>
                      </a:r>
                    </a:p>
                  </a:txBody>
                  <a:tcPr/>
                </a:tc>
              </a:tr>
            </a:tbl>
          </a:graphicData>
        </a:graphic>
      </p:graphicFrame>
      <p:sp>
        <p:nvSpPr>
          <p:cNvPr id="4" name="スライド番号プレースホルダー 3"/>
          <p:cNvSpPr>
            <a:spLocks noGrp="1"/>
          </p:cNvSpPr>
          <p:nvPr>
            <p:ph type="sldNum" sz="quarter" idx="12"/>
          </p:nvPr>
        </p:nvSpPr>
        <p:spPr/>
        <p:txBody>
          <a:bodyPr/>
          <a:lstStyle/>
          <a:p>
            <a:r>
              <a:rPr kumimoji="1" lang="en-US" altLang="ja-JP" sz="1600" dirty="0" smtClean="0">
                <a:solidFill>
                  <a:schemeClr val="tx1"/>
                </a:solidFill>
              </a:rPr>
              <a:t>28</a:t>
            </a:r>
            <a:endParaRPr kumimoji="1" lang="ja-JP" altLang="en-US" dirty="0">
              <a:solidFill>
                <a:schemeClr val="tx1"/>
              </a:solidFill>
            </a:endParaRPr>
          </a:p>
        </p:txBody>
      </p:sp>
    </p:spTree>
    <p:extLst>
      <p:ext uri="{BB962C8B-B14F-4D97-AF65-F5344CB8AC3E}">
        <p14:creationId xmlns:p14="http://schemas.microsoft.com/office/powerpoint/2010/main" val="3984092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7"/>
          <p:cNvSpPr txBox="1">
            <a:spLocks/>
          </p:cNvSpPr>
          <p:nvPr/>
        </p:nvSpPr>
        <p:spPr>
          <a:xfrm>
            <a:off x="251520" y="67906"/>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１</a:t>
            </a:r>
            <a:r>
              <a:rPr lang="ja-JP" altLang="en-US" sz="2000" b="1" dirty="0" smtClean="0">
                <a:solidFill>
                  <a:schemeClr val="bg1"/>
                </a:solidFill>
                <a:latin typeface="+mn-ea"/>
                <a:ea typeface="+mn-ea"/>
                <a:cs typeface="Meiryo UI" panose="020B0604030504040204" pitchFamily="50" charset="-128"/>
              </a:rPr>
              <a:t>．都道府県がん</a:t>
            </a:r>
            <a:r>
              <a:rPr lang="ja-JP" altLang="en-US" sz="2000" b="1" dirty="0">
                <a:solidFill>
                  <a:schemeClr val="bg1"/>
                </a:solidFill>
                <a:latin typeface="+mn-ea"/>
                <a:ea typeface="+mn-ea"/>
                <a:cs typeface="Meiryo UI" panose="020B0604030504040204" pitchFamily="50" charset="-128"/>
              </a:rPr>
              <a:t>診療連携拠点病院の</a:t>
            </a:r>
            <a:r>
              <a:rPr lang="ja-JP" altLang="en-US" sz="2000" b="1" dirty="0" smtClean="0">
                <a:solidFill>
                  <a:schemeClr val="bg1"/>
                </a:solidFill>
                <a:latin typeface="+mn-ea"/>
                <a:ea typeface="+mn-ea"/>
                <a:cs typeface="Meiryo UI" panose="020B0604030504040204" pitchFamily="50" charset="-128"/>
              </a:rPr>
              <a:t>指定更新の推薦について</a:t>
            </a:r>
            <a:endParaRPr lang="ja-JP" altLang="en-US" sz="2000" b="1" dirty="0">
              <a:solidFill>
                <a:schemeClr val="bg1"/>
              </a:solidFill>
              <a:latin typeface="+mn-ea"/>
              <a:ea typeface="+mn-ea"/>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426314298"/>
              </p:ext>
            </p:extLst>
          </p:nvPr>
        </p:nvGraphicFramePr>
        <p:xfrm>
          <a:off x="1475656" y="1628800"/>
          <a:ext cx="6552728" cy="3240360"/>
        </p:xfrm>
        <a:graphic>
          <a:graphicData uri="http://schemas.openxmlformats.org/drawingml/2006/table">
            <a:tbl>
              <a:tblPr firstRow="1" bandRow="1">
                <a:tableStyleId>{5C22544A-7EE6-4342-B048-85BDC9FD1C3A}</a:tableStyleId>
              </a:tblPr>
              <a:tblGrid>
                <a:gridCol w="4435693"/>
                <a:gridCol w="2117035"/>
              </a:tblGrid>
              <a:tr h="540786">
                <a:tc>
                  <a:txBody>
                    <a:bodyPr/>
                    <a:lstStyle/>
                    <a:p>
                      <a:pPr algn="ctr"/>
                      <a:r>
                        <a:rPr kumimoji="1" lang="ja-JP" altLang="en-US" sz="1800" b="1" dirty="0" smtClean="0">
                          <a:solidFill>
                            <a:schemeClr val="bg1"/>
                          </a:solidFill>
                        </a:rPr>
                        <a:t>都道府県がん拠点病院の要件</a:t>
                      </a:r>
                      <a:endParaRPr kumimoji="1" lang="ja-JP" altLang="en-US" sz="18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1800" b="1" kern="1200" dirty="0" smtClean="0">
                          <a:solidFill>
                            <a:schemeClr val="bg1"/>
                          </a:solidFill>
                          <a:latin typeface="+mn-lt"/>
                          <a:ea typeface="+mn-ea"/>
                          <a:cs typeface="+mn-cs"/>
                        </a:rPr>
                        <a:t>充足状況</a:t>
                      </a:r>
                      <a:endParaRPr kumimoji="1" lang="ja-JP" altLang="en-US" sz="1800" b="1" kern="1200" dirty="0">
                        <a:solidFill>
                          <a:schemeClr val="bg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5407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smtClean="0">
                          <a:solidFill>
                            <a:schemeClr val="tx1"/>
                          </a:solidFill>
                        </a:rPr>
                        <a:t>　　地域がん拠点病院の要件</a:t>
                      </a:r>
                      <a:endParaRPr kumimoji="1" lang="ja-JP" altLang="en-US"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資料２のとおり</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0786">
                <a:tc>
                  <a:txBody>
                    <a:bodyPr/>
                    <a:lstStyle/>
                    <a:p>
                      <a:pPr algn="l"/>
                      <a:r>
                        <a:rPr kumimoji="1" lang="ja-JP" altLang="en-US" sz="1800" b="0" dirty="0" smtClean="0">
                          <a:solidFill>
                            <a:schemeClr val="tx1"/>
                          </a:solidFill>
                        </a:rPr>
                        <a:t>　　特定機能病院の要件</a:t>
                      </a:r>
                      <a:endParaRPr kumimoji="1" lang="ja-JP" altLang="en-US"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資料２のとおり</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0786">
                <a:tc>
                  <a:txBody>
                    <a:bodyPr/>
                    <a:lstStyle/>
                    <a:p>
                      <a:pPr algn="l"/>
                      <a:r>
                        <a:rPr kumimoji="1" lang="ja-JP" altLang="en-US" sz="1800" dirty="0" smtClean="0">
                          <a:solidFill>
                            <a:schemeClr val="tx1"/>
                          </a:solidFill>
                        </a:rPr>
                        <a:t>　　緩和ケアＣの設置</a:t>
                      </a:r>
                      <a:endParaRPr kumimoji="1" lang="ja-JP" altLang="en-US"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0786">
                <a:tc>
                  <a:txBody>
                    <a:bodyPr/>
                    <a:lstStyle/>
                    <a:p>
                      <a:pPr algn="l"/>
                      <a:r>
                        <a:rPr kumimoji="1" lang="ja-JP" altLang="en-US" sz="1800" dirty="0" smtClean="0">
                          <a:solidFill>
                            <a:schemeClr val="tx1"/>
                          </a:solidFill>
                        </a:rPr>
                        <a:t>　　府内の連携協力体制の構築</a:t>
                      </a:r>
                      <a:endParaRPr kumimoji="1" lang="ja-JP" altLang="en-US" sz="18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t>○</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6430">
                <a:tc>
                  <a:txBody>
                    <a:bodyPr/>
                    <a:lstStyle/>
                    <a:p>
                      <a:pPr algn="l"/>
                      <a:r>
                        <a:rPr kumimoji="1" lang="ja-JP" altLang="en-US" sz="1800" b="0" dirty="0" smtClean="0"/>
                        <a:t>　　その他</a:t>
                      </a:r>
                      <a:endParaRPr kumimoji="1" lang="ja-JP" altLang="en-US" sz="18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t>〇</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テキスト ボックス 5"/>
          <p:cNvSpPr txBox="1"/>
          <p:nvPr/>
        </p:nvSpPr>
        <p:spPr>
          <a:xfrm>
            <a:off x="899592" y="4941168"/>
            <a:ext cx="7138728" cy="1176458"/>
          </a:xfrm>
          <a:prstGeom prst="rect">
            <a:avLst/>
          </a:prstGeom>
          <a:noFill/>
          <a:ln>
            <a:noFill/>
          </a:ln>
        </p:spPr>
        <p:txBody>
          <a:bodyPr wrap="square" lIns="144000" tIns="144000" rtlCol="0">
            <a:spAutoFit/>
          </a:bodyPr>
          <a:lstStyle/>
          <a:p>
            <a:r>
              <a:rPr lang="en-US" altLang="ja-JP" sz="1600" b="1" dirty="0" smtClean="0">
                <a:latin typeface="+mn-ea"/>
              </a:rPr>
              <a:t>【</a:t>
            </a:r>
            <a:r>
              <a:rPr lang="ja-JP" altLang="en-US" sz="1600" b="1" dirty="0" smtClean="0">
                <a:latin typeface="+mn-ea"/>
              </a:rPr>
              <a:t>推薦（案）</a:t>
            </a:r>
            <a:r>
              <a:rPr lang="en-US" altLang="ja-JP" sz="1600" b="1" dirty="0" smtClean="0">
                <a:latin typeface="+mn-ea"/>
              </a:rPr>
              <a:t>】</a:t>
            </a:r>
          </a:p>
          <a:p>
            <a:r>
              <a:rPr lang="ja-JP" altLang="en-US" sz="1600" b="1" dirty="0">
                <a:latin typeface="+mn-ea"/>
              </a:rPr>
              <a:t>　　</a:t>
            </a:r>
            <a:r>
              <a:rPr lang="ja-JP" altLang="en-US" sz="1600" b="1" dirty="0" smtClean="0">
                <a:latin typeface="+mn-ea"/>
              </a:rPr>
              <a:t>都道府県がん診療連携拠点病院である大阪国際がんセンターについては、</a:t>
            </a:r>
            <a:endParaRPr lang="en-US" altLang="ja-JP" sz="1600" b="1" dirty="0" smtClean="0">
              <a:latin typeface="+mn-ea"/>
            </a:endParaRPr>
          </a:p>
          <a:p>
            <a:r>
              <a:rPr lang="ja-JP" altLang="en-US" sz="1600" b="1" dirty="0">
                <a:latin typeface="+mn-ea"/>
              </a:rPr>
              <a:t>　</a:t>
            </a:r>
            <a:r>
              <a:rPr lang="ja-JP" altLang="en-US" sz="1600" b="1" dirty="0" smtClean="0">
                <a:latin typeface="+mn-ea"/>
              </a:rPr>
              <a:t>　都道府県がん診療連携拠点病院の要件を全て満たしているため、</a:t>
            </a:r>
            <a:endParaRPr lang="en-US" altLang="ja-JP" sz="1600" b="1" dirty="0" smtClean="0">
              <a:latin typeface="+mn-ea"/>
            </a:endParaRPr>
          </a:p>
          <a:p>
            <a:r>
              <a:rPr lang="ja-JP" altLang="en-US" sz="1600" b="1" dirty="0">
                <a:latin typeface="+mn-ea"/>
              </a:rPr>
              <a:t>　</a:t>
            </a:r>
            <a:r>
              <a:rPr lang="ja-JP" altLang="en-US" sz="1600" b="1" dirty="0" smtClean="0">
                <a:latin typeface="+mn-ea"/>
              </a:rPr>
              <a:t>　国に指定更新の推薦を行う。</a:t>
            </a:r>
            <a:endParaRPr lang="ja-JP" altLang="en-US" sz="1600" b="1" dirty="0"/>
          </a:p>
        </p:txBody>
      </p:sp>
      <p:sp>
        <p:nvSpPr>
          <p:cNvPr id="7" name="テキスト ボックス 6"/>
          <p:cNvSpPr txBox="1"/>
          <p:nvPr/>
        </p:nvSpPr>
        <p:spPr>
          <a:xfrm>
            <a:off x="236961" y="1052736"/>
            <a:ext cx="3686967" cy="468572"/>
          </a:xfrm>
          <a:prstGeom prst="rect">
            <a:avLst/>
          </a:prstGeom>
          <a:noFill/>
          <a:ln>
            <a:noFill/>
          </a:ln>
        </p:spPr>
        <p:txBody>
          <a:bodyPr wrap="square" lIns="144000" tIns="144000" rtlCol="0">
            <a:spAutoFit/>
          </a:bodyPr>
          <a:lstStyle/>
          <a:p>
            <a:r>
              <a:rPr lang="ja-JP" altLang="en-US" b="1" dirty="0" smtClean="0"/>
              <a:t>大阪国際がんセンターの状況</a:t>
            </a:r>
            <a:endParaRPr lang="ja-JP" altLang="en-US" b="1" dirty="0"/>
          </a:p>
        </p:txBody>
      </p:sp>
      <p:sp>
        <p:nvSpPr>
          <p:cNvPr id="2" name="スライド番号プレースホルダー 1"/>
          <p:cNvSpPr>
            <a:spLocks noGrp="1"/>
          </p:cNvSpPr>
          <p:nvPr>
            <p:ph type="sldNum" sz="quarter" idx="12"/>
          </p:nvPr>
        </p:nvSpPr>
        <p:spPr/>
        <p:txBody>
          <a:bodyPr/>
          <a:lstStyle/>
          <a:p>
            <a:r>
              <a:rPr kumimoji="1" lang="ja-JP" altLang="en-US" sz="1600" dirty="0" smtClean="0">
                <a:solidFill>
                  <a:schemeClr val="tx1"/>
                </a:solidFill>
              </a:rPr>
              <a:t>２</a:t>
            </a:r>
            <a:endParaRPr kumimoji="1" lang="ja-JP" altLang="en-US" sz="1600" dirty="0">
              <a:solidFill>
                <a:schemeClr val="tx1"/>
              </a:solidFill>
            </a:endParaRPr>
          </a:p>
        </p:txBody>
      </p:sp>
    </p:spTree>
    <p:extLst>
      <p:ext uri="{BB962C8B-B14F-4D97-AF65-F5344CB8AC3E}">
        <p14:creationId xmlns:p14="http://schemas.microsoft.com/office/powerpoint/2010/main" val="2511804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251520" y="43681"/>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sz="2000" b="1" dirty="0" smtClean="0">
                <a:solidFill>
                  <a:srgbClr val="FFFFFF"/>
                </a:solidFill>
                <a:effectLst/>
                <a:latin typeface="+mn-ea"/>
                <a:cs typeface="Times New Roman"/>
              </a:rPr>
              <a:t>がん</a:t>
            </a:r>
            <a:r>
              <a:rPr lang="ja-JP" sz="2000" b="1" dirty="0">
                <a:solidFill>
                  <a:srgbClr val="FFFFFF"/>
                </a:solidFill>
                <a:effectLst/>
                <a:latin typeface="+mn-ea"/>
                <a:cs typeface="Times New Roman"/>
              </a:rPr>
              <a:t>診療連携拠点</a:t>
            </a:r>
            <a:r>
              <a:rPr lang="ja-JP" sz="2000" b="1" dirty="0" smtClean="0">
                <a:solidFill>
                  <a:srgbClr val="FFFFFF"/>
                </a:solidFill>
                <a:effectLst/>
                <a:latin typeface="+mn-ea"/>
                <a:cs typeface="Times New Roman"/>
              </a:rPr>
              <a:t>病院の</a:t>
            </a:r>
            <a:r>
              <a:rPr lang="ja-JP" altLang="en-US" sz="2000" b="1" dirty="0" smtClean="0">
                <a:solidFill>
                  <a:srgbClr val="FFFFFF"/>
                </a:solidFill>
                <a:latin typeface="+mn-ea"/>
                <a:cs typeface="Times New Roman"/>
              </a:rPr>
              <a:t>推薦</a:t>
            </a:r>
            <a:endParaRPr lang="ja-JP" b="1" dirty="0">
              <a:effectLst/>
              <a:latin typeface="+mn-ea"/>
              <a:cs typeface="ＭＳ Ｐゴシック"/>
            </a:endParaRPr>
          </a:p>
        </p:txBody>
      </p:sp>
      <p:sp>
        <p:nvSpPr>
          <p:cNvPr id="10" name="テキスト ボックス 9"/>
          <p:cNvSpPr txBox="1"/>
          <p:nvPr/>
        </p:nvSpPr>
        <p:spPr>
          <a:xfrm>
            <a:off x="539552" y="1784488"/>
            <a:ext cx="8074260" cy="2900006"/>
          </a:xfrm>
          <a:prstGeom prst="rect">
            <a:avLst/>
          </a:prstGeom>
          <a:noFill/>
          <a:ln>
            <a:noFill/>
          </a:ln>
        </p:spPr>
        <p:txBody>
          <a:bodyPr wrap="square" lIns="144000" tIns="144000" rtlCol="0">
            <a:spAutoFit/>
          </a:bodyPr>
          <a:lstStyle/>
          <a:p>
            <a:r>
              <a:rPr lang="ja-JP" altLang="en-US" sz="2200" dirty="0" smtClean="0"/>
              <a:t>１　</a:t>
            </a:r>
            <a:r>
              <a:rPr lang="ja-JP" altLang="en-US" sz="2200" u="heavy" dirty="0" smtClean="0"/>
              <a:t>都道府県がん診療連携拠点病院</a:t>
            </a:r>
            <a:r>
              <a:rPr lang="ja-JP" altLang="en-US" sz="2200" dirty="0" smtClean="0">
                <a:latin typeface="+mn-ea"/>
              </a:rPr>
              <a:t>の指定更新の推薦</a:t>
            </a:r>
            <a:r>
              <a:rPr lang="ja-JP" altLang="en-US" sz="2200" dirty="0">
                <a:latin typeface="+mn-ea"/>
              </a:rPr>
              <a:t>について</a:t>
            </a:r>
            <a:endParaRPr lang="en-US" altLang="ja-JP" sz="2200" dirty="0" smtClean="0"/>
          </a:p>
          <a:p>
            <a:endParaRPr lang="en-US" altLang="ja-JP" sz="2200" b="1" dirty="0" smtClean="0">
              <a:solidFill>
                <a:srgbClr val="FF0000"/>
              </a:solidFill>
            </a:endParaRPr>
          </a:p>
          <a:p>
            <a:r>
              <a:rPr lang="ja-JP" altLang="en-US" sz="2200" b="1" dirty="0" smtClean="0">
                <a:solidFill>
                  <a:srgbClr val="FF0000"/>
                </a:solidFill>
              </a:rPr>
              <a:t>２</a:t>
            </a:r>
            <a:r>
              <a:rPr lang="ja-JP" altLang="en-US" sz="2200" b="1" dirty="0">
                <a:solidFill>
                  <a:srgbClr val="FF0000"/>
                </a:solidFill>
              </a:rPr>
              <a:t>　地域がん診療連携拠点病院の</a:t>
            </a:r>
            <a:r>
              <a:rPr lang="ja-JP" altLang="en-US" sz="2200" b="1" u="heavy" dirty="0">
                <a:solidFill>
                  <a:srgbClr val="FF0000"/>
                </a:solidFill>
              </a:rPr>
              <a:t>指定更新</a:t>
            </a:r>
            <a:r>
              <a:rPr lang="ja-JP" altLang="en-US" sz="2200" b="1" dirty="0">
                <a:solidFill>
                  <a:srgbClr val="FF0000"/>
                </a:solidFill>
              </a:rPr>
              <a:t>の推薦について</a:t>
            </a:r>
            <a:endParaRPr lang="en-US" altLang="ja-JP" sz="2200" b="1" dirty="0" smtClean="0">
              <a:solidFill>
                <a:srgbClr val="FF0000"/>
              </a:solidFill>
            </a:endParaRPr>
          </a:p>
          <a:p>
            <a:endParaRPr lang="en-US" altLang="ja-JP" sz="2200" b="1" dirty="0" smtClean="0"/>
          </a:p>
          <a:p>
            <a:r>
              <a:rPr lang="ja-JP" altLang="en-US" sz="2200" dirty="0" smtClean="0">
                <a:latin typeface="+mn-ea"/>
              </a:rPr>
              <a:t>３</a:t>
            </a:r>
            <a:r>
              <a:rPr lang="ja-JP" altLang="en-US" sz="2200" dirty="0">
                <a:latin typeface="+mn-ea"/>
              </a:rPr>
              <a:t>　地域がん診療連携拠点病院（</a:t>
            </a:r>
            <a:r>
              <a:rPr lang="ja-JP" altLang="en-US" sz="2200" u="heavy" dirty="0" smtClean="0">
                <a:latin typeface="+mn-ea"/>
              </a:rPr>
              <a:t>高度型</a:t>
            </a:r>
            <a:r>
              <a:rPr lang="ja-JP" altLang="en-US" sz="2200" dirty="0" smtClean="0">
                <a:latin typeface="+mn-ea"/>
              </a:rPr>
              <a:t>）の推薦について</a:t>
            </a:r>
            <a:endParaRPr lang="en-US" altLang="ja-JP" sz="2200" dirty="0" smtClean="0">
              <a:latin typeface="+mn-ea"/>
            </a:endParaRPr>
          </a:p>
          <a:p>
            <a:endParaRPr lang="en-US" altLang="ja-JP" sz="2200" dirty="0" smtClean="0">
              <a:latin typeface="+mn-ea"/>
            </a:endParaRPr>
          </a:p>
          <a:p>
            <a:r>
              <a:rPr lang="ja-JP" altLang="en-US" sz="2200" dirty="0" smtClean="0">
                <a:latin typeface="+mn-ea"/>
              </a:rPr>
              <a:t>４　</a:t>
            </a:r>
            <a:r>
              <a:rPr lang="ja-JP" altLang="en-US" sz="2200" dirty="0"/>
              <a:t>地域がん診療連携拠点病院の</a:t>
            </a:r>
            <a:r>
              <a:rPr lang="ja-JP" altLang="en-US" sz="2200" u="heavy" dirty="0" smtClean="0">
                <a:latin typeface="+mn-ea"/>
              </a:rPr>
              <a:t>新規指定</a:t>
            </a:r>
            <a:r>
              <a:rPr lang="ja-JP" altLang="en-US" sz="2200" dirty="0" smtClean="0">
                <a:latin typeface="+mn-ea"/>
              </a:rPr>
              <a:t>の推薦について</a:t>
            </a:r>
            <a:endParaRPr lang="en-US" altLang="ja-JP" sz="2200" dirty="0" smtClean="0">
              <a:latin typeface="+mn-ea"/>
            </a:endParaRPr>
          </a:p>
          <a:p>
            <a:endParaRPr lang="en-US" altLang="ja-JP" sz="2200" dirty="0">
              <a:latin typeface="+mn-ea"/>
            </a:endParaRPr>
          </a:p>
        </p:txBody>
      </p:sp>
      <p:sp>
        <p:nvSpPr>
          <p:cNvPr id="3" name="スライド番号プレースホルダー 2"/>
          <p:cNvSpPr>
            <a:spLocks noGrp="1"/>
          </p:cNvSpPr>
          <p:nvPr>
            <p:ph type="sldNum" sz="quarter" idx="12"/>
          </p:nvPr>
        </p:nvSpPr>
        <p:spPr/>
        <p:txBody>
          <a:bodyPr/>
          <a:lstStyle/>
          <a:p>
            <a:r>
              <a:rPr kumimoji="1" lang="ja-JP" altLang="en-US" sz="1600" dirty="0" smtClean="0">
                <a:solidFill>
                  <a:schemeClr val="tx1"/>
                </a:solidFill>
              </a:rPr>
              <a:t>３</a:t>
            </a:r>
            <a:endParaRPr kumimoji="1" lang="ja-JP" altLang="en-US" sz="1600" dirty="0">
              <a:solidFill>
                <a:schemeClr val="tx1"/>
              </a:solidFill>
            </a:endParaRPr>
          </a:p>
        </p:txBody>
      </p:sp>
    </p:spTree>
    <p:extLst>
      <p:ext uri="{BB962C8B-B14F-4D97-AF65-F5344CB8AC3E}">
        <p14:creationId xmlns:p14="http://schemas.microsoft.com/office/powerpoint/2010/main" val="286013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99592" y="2948003"/>
            <a:ext cx="1800200" cy="82187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ysClr val="windowText" lastClr="000000"/>
                </a:solidFill>
                <a:latin typeface="+mn-ea"/>
              </a:rPr>
              <a:t>地域がん診療</a:t>
            </a:r>
            <a:endParaRPr kumimoji="1" lang="en-US" altLang="ja-JP" sz="1400" dirty="0">
              <a:solidFill>
                <a:sysClr val="windowText" lastClr="000000"/>
              </a:solidFill>
              <a:latin typeface="+mn-ea"/>
            </a:endParaRPr>
          </a:p>
          <a:p>
            <a:pPr algn="ctr"/>
            <a:r>
              <a:rPr kumimoji="1" lang="ja-JP" altLang="en-US" sz="1400" dirty="0">
                <a:solidFill>
                  <a:sysClr val="windowText" lastClr="000000"/>
                </a:solidFill>
                <a:latin typeface="+mn-ea"/>
              </a:rPr>
              <a:t>連携拠点病院</a:t>
            </a:r>
          </a:p>
        </p:txBody>
      </p:sp>
      <p:cxnSp>
        <p:nvCxnSpPr>
          <p:cNvPr id="7" name="直線コネクタ 6"/>
          <p:cNvCxnSpPr/>
          <p:nvPr/>
        </p:nvCxnSpPr>
        <p:spPr>
          <a:xfrm>
            <a:off x="3203848" y="1340768"/>
            <a:ext cx="0" cy="4680520"/>
          </a:xfrm>
          <a:prstGeom prst="line">
            <a:avLst/>
          </a:prstGeom>
          <a:ln w="12700"/>
        </p:spPr>
        <p:style>
          <a:lnRef idx="1">
            <a:schemeClr val="dk1"/>
          </a:lnRef>
          <a:fillRef idx="0">
            <a:schemeClr val="dk1"/>
          </a:fillRef>
          <a:effectRef idx="0">
            <a:schemeClr val="dk1"/>
          </a:effectRef>
          <a:fontRef idx="minor">
            <a:schemeClr val="tx1"/>
          </a:fontRef>
        </p:style>
      </p:cxnSp>
      <p:sp>
        <p:nvSpPr>
          <p:cNvPr id="9" name="テキスト ボックス 8"/>
          <p:cNvSpPr txBox="1"/>
          <p:nvPr/>
        </p:nvSpPr>
        <p:spPr>
          <a:xfrm>
            <a:off x="683568" y="980728"/>
            <a:ext cx="1224136" cy="307777"/>
          </a:xfrm>
          <a:prstGeom prst="rect">
            <a:avLst/>
          </a:prstGeom>
          <a:noFill/>
        </p:spPr>
        <p:txBody>
          <a:bodyPr wrap="square" rtlCol="0">
            <a:spAutoFit/>
          </a:bodyPr>
          <a:lstStyle/>
          <a:p>
            <a:r>
              <a:rPr kumimoji="1" lang="en-US" altLang="ja-JP" sz="1400" dirty="0" smtClean="0">
                <a:latin typeface="+mn-ea"/>
              </a:rPr>
              <a:t>【</a:t>
            </a:r>
            <a:r>
              <a:rPr lang="ja-JP" altLang="en-US" sz="1400" dirty="0">
                <a:latin typeface="+mn-ea"/>
              </a:rPr>
              <a:t>旧指針</a:t>
            </a:r>
            <a:r>
              <a:rPr kumimoji="1" lang="en-US" altLang="ja-JP" sz="1400" dirty="0" smtClean="0">
                <a:latin typeface="+mn-ea"/>
              </a:rPr>
              <a:t>】</a:t>
            </a:r>
            <a:endParaRPr kumimoji="1" lang="ja-JP" altLang="en-US" sz="1400" dirty="0">
              <a:latin typeface="+mn-ea"/>
            </a:endParaRPr>
          </a:p>
        </p:txBody>
      </p:sp>
      <p:sp>
        <p:nvSpPr>
          <p:cNvPr id="10" name="テキスト ボックス 9"/>
          <p:cNvSpPr txBox="1"/>
          <p:nvPr/>
        </p:nvSpPr>
        <p:spPr>
          <a:xfrm>
            <a:off x="3491880" y="980728"/>
            <a:ext cx="1440160" cy="307777"/>
          </a:xfrm>
          <a:prstGeom prst="rect">
            <a:avLst/>
          </a:prstGeom>
          <a:noFill/>
        </p:spPr>
        <p:txBody>
          <a:bodyPr wrap="square" rtlCol="0">
            <a:spAutoFit/>
          </a:bodyPr>
          <a:lstStyle/>
          <a:p>
            <a:r>
              <a:rPr kumimoji="1" lang="en-US" altLang="ja-JP" sz="1400" dirty="0">
                <a:latin typeface="+mn-ea"/>
              </a:rPr>
              <a:t>【</a:t>
            </a:r>
            <a:r>
              <a:rPr lang="ja-JP" altLang="en-US" sz="1400" dirty="0">
                <a:latin typeface="+mn-ea"/>
              </a:rPr>
              <a:t>新指針</a:t>
            </a:r>
            <a:r>
              <a:rPr kumimoji="1" lang="en-US" altLang="ja-JP" sz="1400" dirty="0">
                <a:latin typeface="+mn-ea"/>
              </a:rPr>
              <a:t>】</a:t>
            </a:r>
            <a:endParaRPr kumimoji="1" lang="ja-JP" altLang="en-US" sz="1400" dirty="0">
              <a:latin typeface="+mn-ea"/>
            </a:endParaRPr>
          </a:p>
        </p:txBody>
      </p:sp>
      <p:sp>
        <p:nvSpPr>
          <p:cNvPr id="14" name="角丸四角形 13"/>
          <p:cNvSpPr/>
          <p:nvPr/>
        </p:nvSpPr>
        <p:spPr>
          <a:xfrm>
            <a:off x="4860032" y="1268760"/>
            <a:ext cx="2880320" cy="83883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mn-ea"/>
              </a:rPr>
              <a:t>地域がん診療連携拠点病院</a:t>
            </a:r>
            <a:endParaRPr kumimoji="1" lang="en-US" altLang="ja-JP" sz="1400" b="1" dirty="0">
              <a:latin typeface="+mn-ea"/>
            </a:endParaRPr>
          </a:p>
          <a:p>
            <a:pPr algn="ctr"/>
            <a:r>
              <a:rPr kumimoji="1" lang="ja-JP" altLang="en-US" sz="1400" b="1" u="sng" dirty="0">
                <a:latin typeface="+mn-ea"/>
              </a:rPr>
              <a:t>（高度型）</a:t>
            </a:r>
            <a:endParaRPr kumimoji="1" lang="en-US" altLang="ja-JP" sz="1400" b="1" u="sng" dirty="0">
              <a:latin typeface="+mn-ea"/>
            </a:endParaRPr>
          </a:p>
          <a:p>
            <a:pPr algn="ctr"/>
            <a:r>
              <a:rPr lang="en-US" altLang="ja-JP" sz="1400" b="1" dirty="0">
                <a:latin typeface="+mn-ea"/>
              </a:rPr>
              <a:t>※</a:t>
            </a:r>
            <a:r>
              <a:rPr lang="ja-JP" altLang="en-US" sz="1400" b="1" dirty="0">
                <a:latin typeface="+mn-ea"/>
              </a:rPr>
              <a:t>１医療圏に１ヶ所</a:t>
            </a:r>
            <a:endParaRPr kumimoji="1" lang="ja-JP" altLang="en-US" sz="1400" b="1" dirty="0">
              <a:latin typeface="+mn-ea"/>
            </a:endParaRPr>
          </a:p>
        </p:txBody>
      </p:sp>
      <p:sp>
        <p:nvSpPr>
          <p:cNvPr id="15" name="角丸四角形 14"/>
          <p:cNvSpPr/>
          <p:nvPr/>
        </p:nvSpPr>
        <p:spPr>
          <a:xfrm>
            <a:off x="4886672" y="3140968"/>
            <a:ext cx="2880320" cy="64807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ysClr val="windowText" lastClr="000000"/>
                </a:solidFill>
                <a:latin typeface="+mn-ea"/>
              </a:rPr>
              <a:t>地域がん診療連携拠点</a:t>
            </a:r>
            <a:r>
              <a:rPr kumimoji="1" lang="ja-JP" altLang="en-US" sz="1400" b="1" dirty="0" smtClean="0">
                <a:solidFill>
                  <a:sysClr val="windowText" lastClr="000000"/>
                </a:solidFill>
                <a:latin typeface="+mn-ea"/>
              </a:rPr>
              <a:t>病院</a:t>
            </a:r>
            <a:endParaRPr kumimoji="1" lang="en-US" altLang="ja-JP" sz="1400" b="1" dirty="0" smtClean="0">
              <a:solidFill>
                <a:sysClr val="windowText" lastClr="000000"/>
              </a:solidFill>
              <a:latin typeface="+mn-ea"/>
            </a:endParaRPr>
          </a:p>
          <a:p>
            <a:pPr algn="ctr"/>
            <a:r>
              <a:rPr lang="en-US" altLang="ja-JP" sz="1400" b="1" dirty="0" smtClean="0">
                <a:solidFill>
                  <a:sysClr val="windowText" lastClr="000000"/>
                </a:solidFill>
                <a:latin typeface="+mn-ea"/>
              </a:rPr>
              <a:t>【</a:t>
            </a:r>
            <a:r>
              <a:rPr lang="ja-JP" altLang="en-US" sz="1400" b="1" dirty="0" smtClean="0">
                <a:solidFill>
                  <a:sysClr val="windowText" lastClr="000000"/>
                </a:solidFill>
                <a:latin typeface="+mn-ea"/>
              </a:rPr>
              <a:t>既指定病院の指定更新</a:t>
            </a:r>
            <a:r>
              <a:rPr lang="en-US" altLang="ja-JP" sz="1400" b="1" dirty="0" smtClean="0">
                <a:solidFill>
                  <a:sysClr val="windowText" lastClr="000000"/>
                </a:solidFill>
                <a:latin typeface="+mn-ea"/>
              </a:rPr>
              <a:t>】</a:t>
            </a:r>
            <a:endParaRPr kumimoji="1" lang="ja-JP" altLang="en-US" sz="1400" b="1" dirty="0">
              <a:solidFill>
                <a:sysClr val="windowText" lastClr="000000"/>
              </a:solidFill>
              <a:latin typeface="+mn-ea"/>
            </a:endParaRPr>
          </a:p>
        </p:txBody>
      </p:sp>
      <p:sp>
        <p:nvSpPr>
          <p:cNvPr id="16" name="角丸四角形 15"/>
          <p:cNvSpPr/>
          <p:nvPr/>
        </p:nvSpPr>
        <p:spPr>
          <a:xfrm>
            <a:off x="4824777" y="4653136"/>
            <a:ext cx="2880320" cy="79208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mn-ea"/>
              </a:rPr>
              <a:t>地域がん診療連携拠点病院</a:t>
            </a:r>
            <a:endParaRPr kumimoji="1" lang="en-US" altLang="ja-JP" sz="1400" b="1" dirty="0">
              <a:latin typeface="+mn-ea"/>
            </a:endParaRPr>
          </a:p>
          <a:p>
            <a:pPr algn="ctr"/>
            <a:r>
              <a:rPr lang="ja-JP" altLang="en-US" sz="1400" b="1" u="sng" dirty="0">
                <a:latin typeface="+mn-ea"/>
              </a:rPr>
              <a:t>（特例型）</a:t>
            </a:r>
            <a:endParaRPr kumimoji="1" lang="ja-JP" altLang="en-US" sz="1400" b="1" u="sng" dirty="0">
              <a:latin typeface="+mn-ea"/>
            </a:endParaRPr>
          </a:p>
        </p:txBody>
      </p:sp>
      <p:sp>
        <p:nvSpPr>
          <p:cNvPr id="20" name="下矢印 19"/>
          <p:cNvSpPr/>
          <p:nvPr/>
        </p:nvSpPr>
        <p:spPr>
          <a:xfrm>
            <a:off x="6758880" y="4077072"/>
            <a:ext cx="360040" cy="5027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1" name="下矢印 20"/>
          <p:cNvSpPr/>
          <p:nvPr/>
        </p:nvSpPr>
        <p:spPr>
          <a:xfrm>
            <a:off x="6758880" y="2369784"/>
            <a:ext cx="360040" cy="5298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 name="下矢印 21"/>
          <p:cNvSpPr/>
          <p:nvPr/>
        </p:nvSpPr>
        <p:spPr>
          <a:xfrm flipV="1">
            <a:off x="5364088" y="2306550"/>
            <a:ext cx="360040" cy="5931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3" name="下矢印 22"/>
          <p:cNvSpPr/>
          <p:nvPr/>
        </p:nvSpPr>
        <p:spPr>
          <a:xfrm flipV="1">
            <a:off x="5364088" y="4057908"/>
            <a:ext cx="360040" cy="5219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4" name="テキスト ボックス 23"/>
          <p:cNvSpPr txBox="1"/>
          <p:nvPr/>
        </p:nvSpPr>
        <p:spPr>
          <a:xfrm>
            <a:off x="5616116" y="2376463"/>
            <a:ext cx="1332148" cy="523220"/>
          </a:xfrm>
          <a:prstGeom prst="rect">
            <a:avLst/>
          </a:prstGeom>
          <a:noFill/>
        </p:spPr>
        <p:txBody>
          <a:bodyPr wrap="square" rtlCol="0">
            <a:spAutoFit/>
          </a:bodyPr>
          <a:lstStyle/>
          <a:p>
            <a:pPr algn="ctr"/>
            <a:r>
              <a:rPr kumimoji="1" lang="ja-JP" altLang="en-US" sz="1400" dirty="0">
                <a:latin typeface="+mn-ea"/>
              </a:rPr>
              <a:t>指定類型の</a:t>
            </a:r>
            <a:endParaRPr kumimoji="1" lang="en-US" altLang="ja-JP" sz="1400" dirty="0">
              <a:latin typeface="+mn-ea"/>
            </a:endParaRPr>
          </a:p>
          <a:p>
            <a:pPr algn="ctr"/>
            <a:r>
              <a:rPr kumimoji="1" lang="ja-JP" altLang="en-US" sz="1400" dirty="0">
                <a:latin typeface="+mn-ea"/>
              </a:rPr>
              <a:t>見直し</a:t>
            </a:r>
          </a:p>
        </p:txBody>
      </p:sp>
      <p:sp>
        <p:nvSpPr>
          <p:cNvPr id="25" name="テキスト ボックス 24"/>
          <p:cNvSpPr txBox="1"/>
          <p:nvPr/>
        </p:nvSpPr>
        <p:spPr>
          <a:xfrm>
            <a:off x="7128284" y="4057908"/>
            <a:ext cx="1332148" cy="523220"/>
          </a:xfrm>
          <a:prstGeom prst="rect">
            <a:avLst/>
          </a:prstGeom>
          <a:noFill/>
        </p:spPr>
        <p:txBody>
          <a:bodyPr wrap="square" rtlCol="0">
            <a:spAutoFit/>
          </a:bodyPr>
          <a:lstStyle/>
          <a:p>
            <a:pPr algn="ctr"/>
            <a:r>
              <a:rPr kumimoji="1" lang="ja-JP" altLang="en-US" sz="1400" dirty="0">
                <a:latin typeface="+mn-ea"/>
              </a:rPr>
              <a:t>指定類型の</a:t>
            </a:r>
            <a:endParaRPr kumimoji="1" lang="en-US" altLang="ja-JP" sz="1400" dirty="0">
              <a:latin typeface="+mn-ea"/>
            </a:endParaRPr>
          </a:p>
          <a:p>
            <a:pPr algn="ctr"/>
            <a:r>
              <a:rPr kumimoji="1" lang="ja-JP" altLang="en-US" sz="1400" dirty="0">
                <a:latin typeface="+mn-ea"/>
              </a:rPr>
              <a:t>見直し</a:t>
            </a:r>
          </a:p>
        </p:txBody>
      </p:sp>
      <p:sp>
        <p:nvSpPr>
          <p:cNvPr id="26" name="テキスト ボックス 25"/>
          <p:cNvSpPr txBox="1"/>
          <p:nvPr/>
        </p:nvSpPr>
        <p:spPr>
          <a:xfrm>
            <a:off x="3707904" y="3914472"/>
            <a:ext cx="1332148" cy="738664"/>
          </a:xfrm>
          <a:prstGeom prst="rect">
            <a:avLst/>
          </a:prstGeom>
          <a:noFill/>
        </p:spPr>
        <p:txBody>
          <a:bodyPr wrap="square" rtlCol="0">
            <a:spAutoFit/>
          </a:bodyPr>
          <a:lstStyle/>
          <a:p>
            <a:pPr algn="ctr"/>
            <a:r>
              <a:rPr kumimoji="1" lang="ja-JP" altLang="en-US" sz="1400" dirty="0">
                <a:latin typeface="+mn-ea"/>
              </a:rPr>
              <a:t>指定要件を</a:t>
            </a:r>
            <a:endParaRPr kumimoji="1" lang="en-US" altLang="ja-JP" sz="1400" dirty="0">
              <a:latin typeface="+mn-ea"/>
            </a:endParaRPr>
          </a:p>
          <a:p>
            <a:pPr algn="ctr"/>
            <a:r>
              <a:rPr kumimoji="1" lang="ja-JP" altLang="en-US" sz="1400" dirty="0">
                <a:latin typeface="+mn-ea"/>
              </a:rPr>
              <a:t>充足した場合</a:t>
            </a:r>
            <a:endParaRPr kumimoji="1" lang="en-US" altLang="ja-JP" sz="1400" dirty="0">
              <a:latin typeface="+mn-ea"/>
            </a:endParaRPr>
          </a:p>
          <a:p>
            <a:pPr algn="ctr"/>
            <a:r>
              <a:rPr kumimoji="1" lang="ja-JP" altLang="en-US" sz="1400" dirty="0">
                <a:latin typeface="+mn-ea"/>
              </a:rPr>
              <a:t>復帰</a:t>
            </a:r>
          </a:p>
        </p:txBody>
      </p:sp>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solidFill>
                  <a:schemeClr val="bg1"/>
                </a:solidFill>
                <a:latin typeface="+mn-ea"/>
                <a:ea typeface="+mn-ea"/>
                <a:cs typeface="Meiryo UI" panose="020B0604030504040204" pitchFamily="50" charset="-128"/>
              </a:rPr>
              <a:t>２</a:t>
            </a:r>
            <a:r>
              <a:rPr lang="ja-JP" altLang="en-US" sz="2000" b="1" dirty="0">
                <a:solidFill>
                  <a:schemeClr val="bg1"/>
                </a:solidFill>
                <a:latin typeface="+mn-ea"/>
                <a:ea typeface="+mn-ea"/>
                <a:cs typeface="Meiryo UI" panose="020B0604030504040204" pitchFamily="50" charset="-128"/>
              </a:rPr>
              <a:t>　地域がん診療連携拠点病院の指定更新の推薦について</a:t>
            </a:r>
          </a:p>
        </p:txBody>
      </p:sp>
      <p:sp>
        <p:nvSpPr>
          <p:cNvPr id="3" name="右矢印 2"/>
          <p:cNvSpPr/>
          <p:nvPr/>
        </p:nvSpPr>
        <p:spPr>
          <a:xfrm>
            <a:off x="2915816" y="3193812"/>
            <a:ext cx="648072" cy="396044"/>
          </a:xfrm>
          <a:prstGeom prst="rightArrow">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 name="下矢印 26"/>
          <p:cNvSpPr/>
          <p:nvPr/>
        </p:nvSpPr>
        <p:spPr>
          <a:xfrm>
            <a:off x="6156176" y="5530948"/>
            <a:ext cx="360040" cy="3463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2" name="テキスト ボックス 31"/>
          <p:cNvSpPr txBox="1"/>
          <p:nvPr/>
        </p:nvSpPr>
        <p:spPr>
          <a:xfrm>
            <a:off x="5441431" y="5929535"/>
            <a:ext cx="1722857" cy="307777"/>
          </a:xfrm>
          <a:prstGeom prst="rect">
            <a:avLst/>
          </a:prstGeom>
          <a:noFill/>
          <a:ln w="28575">
            <a:solidFill>
              <a:srgbClr val="002060"/>
            </a:solidFill>
          </a:ln>
        </p:spPr>
        <p:txBody>
          <a:bodyPr wrap="square" rtlCol="0">
            <a:spAutoFit/>
          </a:bodyPr>
          <a:lstStyle/>
          <a:p>
            <a:pPr algn="ctr"/>
            <a:r>
              <a:rPr lang="ja-JP" altLang="en-US" sz="1400" dirty="0" smtClean="0">
                <a:latin typeface="+mn-ea"/>
              </a:rPr>
              <a:t>指定の取り消し</a:t>
            </a:r>
            <a:endParaRPr kumimoji="1" lang="en-US" altLang="ja-JP" sz="1400" dirty="0">
              <a:latin typeface="+mn-ea"/>
            </a:endParaRPr>
          </a:p>
        </p:txBody>
      </p:sp>
      <p:sp>
        <p:nvSpPr>
          <p:cNvPr id="34" name="正方形/長方形 33"/>
          <p:cNvSpPr/>
          <p:nvPr/>
        </p:nvSpPr>
        <p:spPr>
          <a:xfrm>
            <a:off x="4771729" y="3047280"/>
            <a:ext cx="3062260" cy="86719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p:txBody>
          <a:bodyPr/>
          <a:lstStyle/>
          <a:p>
            <a:r>
              <a:rPr kumimoji="1" lang="ja-JP" altLang="en-US" sz="1600" dirty="0" smtClean="0">
                <a:solidFill>
                  <a:schemeClr val="tx1"/>
                </a:solidFill>
              </a:rPr>
              <a:t>４</a:t>
            </a:r>
            <a:endParaRPr kumimoji="1" lang="ja-JP" altLang="en-US" sz="1600" dirty="0">
              <a:solidFill>
                <a:schemeClr val="tx1"/>
              </a:solidFill>
            </a:endParaRPr>
          </a:p>
        </p:txBody>
      </p:sp>
    </p:spTree>
    <p:extLst>
      <p:ext uri="{BB962C8B-B14F-4D97-AF65-F5344CB8AC3E}">
        <p14:creationId xmlns:p14="http://schemas.microsoft.com/office/powerpoint/2010/main" val="1655374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地域がん診療連携拠点病院の</a:t>
            </a:r>
            <a:r>
              <a:rPr lang="ja-JP" altLang="en-US" sz="2000" b="1" dirty="0" smtClean="0">
                <a:solidFill>
                  <a:schemeClr val="bg1"/>
                </a:solidFill>
                <a:latin typeface="+mn-ea"/>
                <a:ea typeface="+mn-ea"/>
                <a:cs typeface="Meiryo UI" panose="020B0604030504040204" pitchFamily="50" charset="-128"/>
              </a:rPr>
              <a:t>指定更新</a:t>
            </a:r>
            <a:r>
              <a:rPr lang="en-US" altLang="ja-JP" sz="2000" b="1" dirty="0" smtClean="0">
                <a:solidFill>
                  <a:schemeClr val="bg1"/>
                </a:solidFill>
                <a:latin typeface="+mn-ea"/>
                <a:ea typeface="+mn-ea"/>
                <a:cs typeface="Meiryo UI" panose="020B0604030504040204" pitchFamily="50" charset="-128"/>
              </a:rPr>
              <a:t>Ⅰ</a:t>
            </a:r>
            <a:endParaRPr lang="ja-JP" altLang="en-US" sz="2000" b="1" dirty="0">
              <a:solidFill>
                <a:schemeClr val="bg1"/>
              </a:solidFill>
              <a:latin typeface="+mn-ea"/>
              <a:ea typeface="+mn-ea"/>
              <a:cs typeface="Meiryo UI" panose="020B0604030504040204" pitchFamily="50" charset="-128"/>
            </a:endParaRPr>
          </a:p>
        </p:txBody>
      </p:sp>
      <p:sp>
        <p:nvSpPr>
          <p:cNvPr id="31" name="テキスト ボックス 30"/>
          <p:cNvSpPr txBox="1"/>
          <p:nvPr/>
        </p:nvSpPr>
        <p:spPr>
          <a:xfrm>
            <a:off x="256076" y="620688"/>
            <a:ext cx="7124236" cy="684015"/>
          </a:xfrm>
          <a:prstGeom prst="rect">
            <a:avLst/>
          </a:prstGeom>
          <a:noFill/>
          <a:ln>
            <a:noFill/>
          </a:ln>
        </p:spPr>
        <p:txBody>
          <a:bodyPr wrap="square" lIns="144000" tIns="144000" rtlCol="0">
            <a:spAutoFit/>
          </a:bodyPr>
          <a:lstStyle/>
          <a:p>
            <a:r>
              <a:rPr lang="ja-JP" altLang="en-US" sz="1600" b="1" dirty="0" smtClean="0"/>
              <a:t>　</a:t>
            </a:r>
            <a:r>
              <a:rPr lang="en-US" altLang="ja-JP" sz="1600" b="1" dirty="0" smtClean="0"/>
              <a:t>【</a:t>
            </a:r>
            <a:r>
              <a:rPr lang="ja-JP" altLang="en-US" sz="1600" b="1" dirty="0" smtClean="0"/>
              <a:t>大阪府の推薦の考え方</a:t>
            </a:r>
            <a:r>
              <a:rPr lang="en-US" altLang="ja-JP" sz="1600" b="1" dirty="0" smtClean="0"/>
              <a:t>】</a:t>
            </a:r>
          </a:p>
          <a:p>
            <a:r>
              <a:rPr lang="ja-JP" altLang="en-US" sz="1600" dirty="0"/>
              <a:t>　</a:t>
            </a:r>
            <a:r>
              <a:rPr lang="ja-JP" altLang="en-US" sz="1600" dirty="0" smtClean="0"/>
              <a:t>　　既指定病院は国の指定要件を満たしていれば更新推薦を行う。</a:t>
            </a:r>
            <a:endParaRPr lang="en-US" altLang="ja-JP" sz="1600" dirty="0" smtClean="0"/>
          </a:p>
        </p:txBody>
      </p:sp>
      <p:graphicFrame>
        <p:nvGraphicFramePr>
          <p:cNvPr id="2" name="表 1"/>
          <p:cNvGraphicFramePr>
            <a:graphicFrameLocks noGrp="1"/>
          </p:cNvGraphicFramePr>
          <p:nvPr>
            <p:extLst>
              <p:ext uri="{D42A27DB-BD31-4B8C-83A1-F6EECF244321}">
                <p14:modId xmlns:p14="http://schemas.microsoft.com/office/powerpoint/2010/main" val="2261729416"/>
              </p:ext>
            </p:extLst>
          </p:nvPr>
        </p:nvGraphicFramePr>
        <p:xfrm>
          <a:off x="700660" y="1556792"/>
          <a:ext cx="7814687" cy="4368512"/>
        </p:xfrm>
        <a:graphic>
          <a:graphicData uri="http://schemas.openxmlformats.org/drawingml/2006/table">
            <a:tbl>
              <a:tblPr firstRow="1" bandRow="1">
                <a:tableStyleId>{5C22544A-7EE6-4342-B048-85BDC9FD1C3A}</a:tableStyleId>
              </a:tblPr>
              <a:tblGrid>
                <a:gridCol w="681164"/>
                <a:gridCol w="2289741"/>
                <a:gridCol w="2107478"/>
                <a:gridCol w="2736304"/>
              </a:tblGrid>
              <a:tr h="223848">
                <a:tc rowSpan="2">
                  <a:txBody>
                    <a:bodyPr/>
                    <a:lstStyle/>
                    <a:p>
                      <a:pPr algn="ctr"/>
                      <a:r>
                        <a:rPr kumimoji="1" lang="ja-JP" altLang="en-US" sz="1200" dirty="0" smtClean="0"/>
                        <a:t>圏域</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200" dirty="0" smtClean="0"/>
                        <a:t>病院名</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ja-JP" altLang="en-US" sz="1400" dirty="0" smtClean="0"/>
                        <a:t>指定要件の充足状況</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r>
              <a:tr h="207080">
                <a:tc vMerge="1">
                  <a:txBody>
                    <a:bodyPr/>
                    <a:lstStyle/>
                    <a:p>
                      <a:pPr algn="ctr"/>
                      <a:endParaRPr kumimoji="1" lang="ja-JP" altLang="en-US" dirty="0"/>
                    </a:p>
                  </a:txBody>
                  <a:tcPr anchor="ctr"/>
                </a:tc>
                <a:tc vMerge="1">
                  <a:txBody>
                    <a:bodyPr/>
                    <a:lstStyle/>
                    <a:p>
                      <a:pPr algn="ct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smtClean="0">
                          <a:solidFill>
                            <a:schemeClr val="lt1"/>
                          </a:solidFill>
                          <a:latin typeface="+mn-lt"/>
                          <a:ea typeface="+mn-ea"/>
                          <a:cs typeface="+mn-cs"/>
                        </a:rPr>
                        <a:t>充足状況</a:t>
                      </a:r>
                      <a:endParaRPr kumimoji="1" lang="ja-JP" altLang="en-US" sz="12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smtClean="0">
                          <a:solidFill>
                            <a:schemeClr val="lt1"/>
                          </a:solidFill>
                          <a:latin typeface="+mn-lt"/>
                          <a:ea typeface="+mn-ea"/>
                          <a:cs typeface="+mn-cs"/>
                        </a:rPr>
                        <a:t>経過措置項目</a:t>
                      </a:r>
                      <a:endParaRPr kumimoji="1" lang="ja-JP" altLang="en-US" sz="12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405298">
                <a:tc rowSpan="2">
                  <a:txBody>
                    <a:bodyPr/>
                    <a:lstStyle/>
                    <a:p>
                      <a:pPr algn="ctr"/>
                      <a:r>
                        <a:rPr kumimoji="1" lang="ja-JP" altLang="en-US" sz="1200" dirty="0" smtClean="0"/>
                        <a:t>豊能</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t>大阪大学医学部附属病院</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200" dirty="0" smtClean="0"/>
                        <a:t>なし</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r>
              <a:tr h="360040">
                <a:tc vMerge="1">
                  <a:txBody>
                    <a:bodyPr/>
                    <a:lstStyle/>
                    <a:p>
                      <a:pPr algn="ctr"/>
                      <a:endParaRPr kumimoji="1" lang="ja-JP" altLang="en-US" sz="1400" dirty="0"/>
                    </a:p>
                  </a:txBody>
                  <a:tcPr anchor="ctr"/>
                </a:tc>
                <a:tc>
                  <a:txBody>
                    <a:bodyPr/>
                    <a:lstStyle/>
                    <a:p>
                      <a:r>
                        <a:rPr kumimoji="1" lang="ja-JP" altLang="en-US" sz="1200" dirty="0" smtClean="0"/>
                        <a:t>市立豊中病院</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t>・医療安全対策研修が未受講</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r>
              <a:tr h="360040">
                <a:tc>
                  <a:txBody>
                    <a:bodyPr/>
                    <a:lstStyle/>
                    <a:p>
                      <a:pPr algn="ctr"/>
                      <a:r>
                        <a:rPr kumimoji="1" lang="ja-JP" altLang="en-US" sz="1200" dirty="0" smtClean="0"/>
                        <a:t>三島</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t>大阪医科大学附属病院</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t>なし</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dirty="0" smtClean="0"/>
                        <a:t>北河内</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t>関西医科大学附属病院</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t>なし</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2934">
                <a:tc rowSpan="2">
                  <a:txBody>
                    <a:bodyPr/>
                    <a:lstStyle/>
                    <a:p>
                      <a:pPr algn="ctr"/>
                      <a:r>
                        <a:rPr kumimoji="1" lang="ja-JP" altLang="en-US" sz="1200" dirty="0" smtClean="0"/>
                        <a:t>中河内</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t>市立東大阪医療センター</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r>
                        <a:rPr kumimoji="1" lang="ja-JP" altLang="en-US" sz="1200" dirty="0" smtClean="0"/>
                        <a:t>・医療安全対策研修が未受講</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r>
              <a:tr h="132328">
                <a:tc vMerge="1">
                  <a:txBody>
                    <a:bodyPr/>
                    <a:lstStyle/>
                    <a:p>
                      <a:pPr algn="ctr"/>
                      <a:endParaRPr kumimoji="1" lang="ja-JP" altLang="en-US" sz="1400" dirty="0"/>
                    </a:p>
                  </a:txBody>
                  <a:tcPr anchor="ctr"/>
                </a:tc>
                <a:tc>
                  <a:txBody>
                    <a:bodyPr/>
                    <a:lstStyle/>
                    <a:p>
                      <a:r>
                        <a:rPr kumimoji="1" lang="ja-JP" altLang="en-US" sz="1200" dirty="0" smtClean="0"/>
                        <a:t>八尾市立病院</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t>・緩和ケアチームに精神の常勤医師が</a:t>
                      </a:r>
                      <a:endParaRPr kumimoji="1" lang="en-US" altLang="ja-JP" sz="1200" dirty="0" smtClean="0"/>
                    </a:p>
                    <a:p>
                      <a:r>
                        <a:rPr kumimoji="1" lang="ja-JP" altLang="en-US" sz="1200" dirty="0" smtClean="0"/>
                        <a:t>　未配置（</a:t>
                      </a:r>
                      <a:r>
                        <a:rPr kumimoji="1" lang="en-US" altLang="ja-JP" sz="1200" dirty="0" smtClean="0"/>
                        <a:t>H31.4.1</a:t>
                      </a:r>
                      <a:r>
                        <a:rPr kumimoji="1" lang="ja-JP" altLang="en-US" sz="1200" dirty="0" smtClean="0"/>
                        <a:t>予定）</a:t>
                      </a:r>
                    </a:p>
                    <a:p>
                      <a:r>
                        <a:rPr kumimoji="1" lang="ja-JP" altLang="en-US" sz="1200" dirty="0" smtClean="0"/>
                        <a:t>・がん登録中級認定者が未配置</a:t>
                      </a:r>
                    </a:p>
                    <a:p>
                      <a:r>
                        <a:rPr kumimoji="1" lang="ja-JP" altLang="en-US" sz="1200" dirty="0" smtClean="0"/>
                        <a:t>・医療安全対策研修が未受講</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r>
              <a:tr h="0">
                <a:tc rowSpan="2">
                  <a:txBody>
                    <a:bodyPr/>
                    <a:lstStyle/>
                    <a:p>
                      <a:pPr algn="ctr"/>
                      <a:r>
                        <a:rPr kumimoji="1" lang="ja-JP" altLang="en-US" sz="1200" dirty="0" smtClean="0"/>
                        <a:t>南河内</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近畿大学医学部附属病院</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r>
                        <a:rPr kumimoji="1" lang="ja-JP" altLang="en-US" sz="1200" dirty="0" smtClean="0"/>
                        <a:t>・がん登録中級認定者が未配置</a:t>
                      </a:r>
                    </a:p>
                    <a:p>
                      <a:r>
                        <a:rPr kumimoji="1" lang="ja-JP" altLang="en-US" sz="1200" dirty="0" smtClean="0"/>
                        <a:t>・医療安全対策研修が未受講</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r>
              <a:tr h="0">
                <a:tc vMerge="1">
                  <a:txBody>
                    <a:bodyPr/>
                    <a:lstStyle/>
                    <a:p>
                      <a:pPr algn="ctr"/>
                      <a:endParaRPr kumimoji="1" lang="ja-JP" altLang="en-US" sz="1400" dirty="0"/>
                    </a:p>
                  </a:txBody>
                  <a:tcPr anchor="ctr"/>
                </a:tc>
                <a:tc>
                  <a:txBody>
                    <a:bodyPr/>
                    <a:lstStyle/>
                    <a:p>
                      <a:r>
                        <a:rPr kumimoji="1" lang="ja-JP" altLang="en-US" sz="1200" dirty="0" smtClean="0"/>
                        <a:t>大阪南医療センター</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t>・緩和ケアチームに常勤精神科医師が</a:t>
                      </a:r>
                      <a:endParaRPr kumimoji="1" lang="en-US" altLang="ja-JP" sz="1200" dirty="0" smtClean="0"/>
                    </a:p>
                    <a:p>
                      <a:r>
                        <a:rPr kumimoji="1" lang="ja-JP" altLang="en-US" sz="1200" dirty="0" smtClean="0"/>
                        <a:t>　未配置（</a:t>
                      </a:r>
                      <a:r>
                        <a:rPr kumimoji="1" lang="en-US" altLang="ja-JP" sz="1200" dirty="0" smtClean="0"/>
                        <a:t>H30.10.1</a:t>
                      </a:r>
                      <a:r>
                        <a:rPr kumimoji="1" lang="ja-JP" altLang="en-US" sz="1200" dirty="0" smtClean="0"/>
                        <a:t>配置済）</a:t>
                      </a:r>
                    </a:p>
                    <a:p>
                      <a:r>
                        <a:rPr kumimoji="1" lang="ja-JP" altLang="en-US" sz="1200" dirty="0" smtClean="0"/>
                        <a:t>・医療安全研修が未受講</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スライド番号プレースホルダー 3"/>
          <p:cNvSpPr>
            <a:spLocks noGrp="1"/>
          </p:cNvSpPr>
          <p:nvPr>
            <p:ph type="sldNum" sz="quarter" idx="12"/>
          </p:nvPr>
        </p:nvSpPr>
        <p:spPr/>
        <p:txBody>
          <a:bodyPr/>
          <a:lstStyle/>
          <a:p>
            <a:r>
              <a:rPr kumimoji="1" lang="ja-JP" altLang="en-US" sz="1600" dirty="0" smtClean="0">
                <a:solidFill>
                  <a:schemeClr val="tx1"/>
                </a:solidFill>
              </a:rPr>
              <a:t>５</a:t>
            </a:r>
            <a:endParaRPr kumimoji="1" lang="ja-JP" altLang="en-US" sz="1600" dirty="0">
              <a:solidFill>
                <a:schemeClr val="tx1"/>
              </a:solidFill>
            </a:endParaRPr>
          </a:p>
        </p:txBody>
      </p:sp>
      <p:sp>
        <p:nvSpPr>
          <p:cNvPr id="3" name="テキスト ボックス 2"/>
          <p:cNvSpPr txBox="1"/>
          <p:nvPr/>
        </p:nvSpPr>
        <p:spPr>
          <a:xfrm>
            <a:off x="4527525" y="2636912"/>
            <a:ext cx="461665" cy="2880320"/>
          </a:xfrm>
          <a:prstGeom prst="rect">
            <a:avLst/>
          </a:prstGeom>
          <a:solidFill>
            <a:schemeClr val="bg1"/>
          </a:solidFill>
          <a:ln w="15875">
            <a:solidFill>
              <a:schemeClr val="tx1"/>
            </a:solidFill>
          </a:ln>
        </p:spPr>
        <p:txBody>
          <a:bodyPr vert="eaVert" wrap="square" rtlCol="0" anchor="ctr" anchorCtr="0">
            <a:spAutoFit/>
          </a:bodyPr>
          <a:lstStyle/>
          <a:p>
            <a:pPr algn="ctr"/>
            <a:r>
              <a:rPr kumimoji="1" lang="ja-JP" altLang="en-US" dirty="0" smtClean="0"/>
              <a:t>資料２のとおり</a:t>
            </a:r>
            <a:endParaRPr kumimoji="1" lang="ja-JP" altLang="en-US" dirty="0"/>
          </a:p>
        </p:txBody>
      </p:sp>
    </p:spTree>
    <p:extLst>
      <p:ext uri="{BB962C8B-B14F-4D97-AF65-F5344CB8AC3E}">
        <p14:creationId xmlns:p14="http://schemas.microsoft.com/office/powerpoint/2010/main" val="3019172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n-ea"/>
                <a:ea typeface="+mn-ea"/>
                <a:cs typeface="Meiryo UI" panose="020B0604030504040204" pitchFamily="50" charset="-128"/>
              </a:rPr>
              <a:t>地域がん診療連携拠点病院の</a:t>
            </a:r>
            <a:r>
              <a:rPr lang="ja-JP" altLang="en-US" sz="2000" b="1" dirty="0" smtClean="0">
                <a:solidFill>
                  <a:schemeClr val="bg1"/>
                </a:solidFill>
                <a:latin typeface="+mn-ea"/>
                <a:ea typeface="+mn-ea"/>
                <a:cs typeface="Meiryo UI" panose="020B0604030504040204" pitchFamily="50" charset="-128"/>
              </a:rPr>
              <a:t>指定更新</a:t>
            </a:r>
            <a:r>
              <a:rPr lang="en-US" altLang="ja-JP" sz="2000" b="1" dirty="0" smtClean="0">
                <a:solidFill>
                  <a:schemeClr val="bg1"/>
                </a:solidFill>
                <a:latin typeface="+mn-ea"/>
                <a:ea typeface="+mn-ea"/>
                <a:cs typeface="Meiryo UI" panose="020B0604030504040204" pitchFamily="50" charset="-128"/>
              </a:rPr>
              <a:t>Ⅱ</a:t>
            </a:r>
            <a:endParaRPr lang="ja-JP" altLang="en-US" sz="2000" b="1" dirty="0">
              <a:solidFill>
                <a:schemeClr val="bg1"/>
              </a:solidFill>
              <a:latin typeface="+mn-ea"/>
              <a:ea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475413461"/>
              </p:ext>
            </p:extLst>
          </p:nvPr>
        </p:nvGraphicFramePr>
        <p:xfrm>
          <a:off x="719572" y="908720"/>
          <a:ext cx="7776863" cy="3576706"/>
        </p:xfrm>
        <a:graphic>
          <a:graphicData uri="http://schemas.openxmlformats.org/drawingml/2006/table">
            <a:tbl>
              <a:tblPr firstRow="1" bandRow="1">
                <a:tableStyleId>{5C22544A-7EE6-4342-B048-85BDC9FD1C3A}</a:tableStyleId>
              </a:tblPr>
              <a:tblGrid>
                <a:gridCol w="681164"/>
                <a:gridCol w="2289741"/>
                <a:gridCol w="2069654"/>
                <a:gridCol w="2736304"/>
              </a:tblGrid>
              <a:tr h="223848">
                <a:tc rowSpan="2">
                  <a:txBody>
                    <a:bodyPr/>
                    <a:lstStyle/>
                    <a:p>
                      <a:pPr algn="ctr"/>
                      <a:r>
                        <a:rPr kumimoji="1" lang="ja-JP" altLang="en-US" sz="1200" dirty="0" smtClean="0"/>
                        <a:t>圏域</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200" dirty="0" smtClean="0"/>
                        <a:t>病院名</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ja-JP" altLang="en-US" sz="1400" dirty="0" smtClean="0"/>
                        <a:t>指定要件の充足状況</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r>
              <a:tr h="207080">
                <a:tc vMerge="1">
                  <a:txBody>
                    <a:bodyPr/>
                    <a:lstStyle/>
                    <a:p>
                      <a:pPr algn="ctr"/>
                      <a:endParaRPr kumimoji="1" lang="ja-JP" altLang="en-US" dirty="0"/>
                    </a:p>
                  </a:txBody>
                  <a:tcPr anchor="ctr"/>
                </a:tc>
                <a:tc vMerge="1">
                  <a:txBody>
                    <a:bodyPr/>
                    <a:lstStyle/>
                    <a:p>
                      <a:pPr algn="ct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smtClean="0">
                          <a:solidFill>
                            <a:schemeClr val="lt1"/>
                          </a:solidFill>
                          <a:latin typeface="+mn-lt"/>
                          <a:ea typeface="+mn-ea"/>
                          <a:cs typeface="+mn-cs"/>
                        </a:rPr>
                        <a:t>充足状況</a:t>
                      </a:r>
                      <a:endParaRPr kumimoji="1" lang="ja-JP" altLang="en-US" sz="12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smtClean="0">
                          <a:solidFill>
                            <a:schemeClr val="lt1"/>
                          </a:solidFill>
                          <a:latin typeface="+mn-lt"/>
                          <a:ea typeface="+mn-ea"/>
                          <a:cs typeface="+mn-cs"/>
                        </a:rPr>
                        <a:t>経過措置項目</a:t>
                      </a:r>
                      <a:endParaRPr kumimoji="1" lang="ja-JP" altLang="en-US" sz="1200" b="1" kern="1200" dirty="0">
                        <a:solidFill>
                          <a:schemeClr val="lt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405298">
                <a:tc rowSpan="2">
                  <a:txBody>
                    <a:bodyPr/>
                    <a:lstStyle/>
                    <a:p>
                      <a:pPr algn="ctr"/>
                      <a:r>
                        <a:rPr kumimoji="1" lang="ja-JP" altLang="en-US" sz="1200" dirty="0" smtClean="0"/>
                        <a:t>堺市</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t>大阪労災病院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r>
                        <a:rPr kumimoji="1" lang="ja-JP" altLang="en-US" sz="1200" dirty="0" smtClean="0"/>
                        <a:t>・医療安全対策研修が未受講</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r>
              <a:tr h="360040">
                <a:tc vMerge="1">
                  <a:txBody>
                    <a:bodyPr/>
                    <a:lstStyle/>
                    <a:p>
                      <a:pPr algn="ctr"/>
                      <a:endParaRPr kumimoji="1" lang="ja-JP" altLang="en-US"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堺市立総合医療センター</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t>なし</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r>
              <a:tr h="360040">
                <a:tc>
                  <a:txBody>
                    <a:bodyPr/>
                    <a:lstStyle/>
                    <a:p>
                      <a:pPr algn="ctr"/>
                      <a:r>
                        <a:rPr kumimoji="1" lang="ja-JP" altLang="en-US" sz="1200" dirty="0" smtClean="0"/>
                        <a:t>泉州</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t>市立岸和田市民病院</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t>・医療安全対策研修が未受講</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0040">
                <a:tc rowSpan="5">
                  <a:txBody>
                    <a:bodyPr/>
                    <a:lstStyle/>
                    <a:p>
                      <a:pPr algn="ctr"/>
                      <a:r>
                        <a:rPr kumimoji="1" lang="ja-JP" altLang="en-US" sz="1200" dirty="0" smtClean="0"/>
                        <a:t>大阪市</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kern="1200" dirty="0" smtClean="0">
                          <a:solidFill>
                            <a:schemeClr val="dk1"/>
                          </a:solidFill>
                          <a:latin typeface="+mn-lt"/>
                          <a:ea typeface="+mn-ea"/>
                          <a:cs typeface="+mn-cs"/>
                        </a:rPr>
                        <a:t>大阪市立大学医学部附属病院</a:t>
                      </a:r>
                      <a:endParaRPr kumimoji="1" lang="ja-JP" altLang="en-US" sz="1200" kern="1200" dirty="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200" dirty="0" smtClean="0"/>
                        <a:t>なし</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r>
              <a:tr h="360040">
                <a:tc vMerge="1">
                  <a:txBody>
                    <a:bodyPr/>
                    <a:lstStyle/>
                    <a:p>
                      <a:pPr algn="ctr"/>
                      <a:endParaRPr kumimoji="1" lang="ja-JP" altLang="en-US" sz="1400" dirty="0"/>
                    </a:p>
                  </a:txBody>
                  <a:tcPr anchor="ctr"/>
                </a:tc>
                <a:tc>
                  <a:txBody>
                    <a:bodyPr/>
                    <a:lstStyle/>
                    <a:p>
                      <a:r>
                        <a:rPr kumimoji="1" lang="ja-JP" altLang="en-US" sz="1200" dirty="0" smtClean="0"/>
                        <a:t>大阪市立総合医療センター</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r>
                        <a:rPr kumimoji="1" lang="ja-JP" altLang="en-US" sz="1200" dirty="0" smtClean="0"/>
                        <a:t>・医療安全対策研修が未受講</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r>
              <a:tr h="360040">
                <a:tc vMerge="1">
                  <a:txBody>
                    <a:bodyPr/>
                    <a:lstStyle/>
                    <a:p>
                      <a:pPr algn="ctr"/>
                      <a:endParaRPr kumimoji="1" lang="ja-JP" altLang="en-US" sz="1400" dirty="0"/>
                    </a:p>
                  </a:txBody>
                  <a:tcPr anchor="ctr"/>
                </a:tc>
                <a:tc>
                  <a:txBody>
                    <a:bodyPr/>
                    <a:lstStyle/>
                    <a:p>
                      <a:r>
                        <a:rPr kumimoji="1" lang="ja-JP" altLang="en-US" sz="1200" dirty="0" smtClean="0"/>
                        <a:t>大阪赤十字病院</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kumimoji="1" lang="ja-JP" altLang="en-US" sz="1200" dirty="0" smtClean="0"/>
                        <a:t>なし</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r>
              <a:tr h="125432">
                <a:tc vMerge="1">
                  <a:txBody>
                    <a:bodyPr/>
                    <a:lstStyle/>
                    <a:p>
                      <a:pPr algn="ctr"/>
                      <a:endParaRPr kumimoji="1" lang="ja-JP" altLang="en-US" sz="1400" dirty="0"/>
                    </a:p>
                  </a:txBody>
                  <a:tcPr anchor="ctr"/>
                </a:tc>
                <a:tc>
                  <a:txBody>
                    <a:bodyPr/>
                    <a:lstStyle/>
                    <a:p>
                      <a:r>
                        <a:rPr kumimoji="1" lang="ja-JP" altLang="en-US" sz="1200" dirty="0" smtClean="0"/>
                        <a:t>大阪医療センター</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r>
                        <a:rPr kumimoji="1" lang="ja-JP" altLang="en-US" sz="1200" dirty="0" smtClean="0"/>
                        <a:t>・がん登録中級認定者が未配置</a:t>
                      </a:r>
                      <a:endParaRPr kumimoji="1" lang="en-US" altLang="ja-JP" sz="1200" dirty="0" smtClean="0"/>
                    </a:p>
                    <a:p>
                      <a:r>
                        <a:rPr kumimoji="1" lang="ja-JP" altLang="en-US" sz="1200" dirty="0" smtClean="0"/>
                        <a:t>　（今年度中に資格取得予定）</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r>
              <a:tr h="334888">
                <a:tc vMerge="1">
                  <a:txBody>
                    <a:bodyPr/>
                    <a:lstStyle/>
                    <a:p>
                      <a:pPr algn="ctr"/>
                      <a:endParaRPr kumimoji="1" lang="ja-JP" altLang="en-US" sz="1400" dirty="0"/>
                    </a:p>
                  </a:txBody>
                  <a:tcPr anchor="ctr"/>
                </a:tc>
                <a:tc>
                  <a:txBody>
                    <a:bodyPr/>
                    <a:lstStyle/>
                    <a:p>
                      <a:r>
                        <a:rPr kumimoji="1" lang="ja-JP" altLang="en-US" sz="1200" dirty="0" smtClean="0"/>
                        <a:t>大阪急性期・総合医療センター</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t>なし</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テキスト ボックス 5"/>
          <p:cNvSpPr txBox="1"/>
          <p:nvPr/>
        </p:nvSpPr>
        <p:spPr>
          <a:xfrm>
            <a:off x="539552" y="4653136"/>
            <a:ext cx="8136904" cy="1176458"/>
          </a:xfrm>
          <a:prstGeom prst="rect">
            <a:avLst/>
          </a:prstGeom>
          <a:noFill/>
          <a:ln>
            <a:noFill/>
          </a:ln>
        </p:spPr>
        <p:txBody>
          <a:bodyPr wrap="square" lIns="144000" tIns="144000" rtlCol="0">
            <a:spAutoFit/>
          </a:bodyPr>
          <a:lstStyle/>
          <a:p>
            <a:r>
              <a:rPr lang="en-US" altLang="ja-JP" sz="1600" b="1" dirty="0" smtClean="0">
                <a:latin typeface="+mn-ea"/>
              </a:rPr>
              <a:t>【</a:t>
            </a:r>
            <a:r>
              <a:rPr lang="ja-JP" altLang="en-US" sz="1600" b="1" dirty="0" smtClean="0">
                <a:latin typeface="+mn-ea"/>
              </a:rPr>
              <a:t>推薦（案）</a:t>
            </a:r>
            <a:r>
              <a:rPr lang="en-US" altLang="ja-JP" sz="1600" b="1" dirty="0" smtClean="0">
                <a:latin typeface="+mn-ea"/>
              </a:rPr>
              <a:t>】</a:t>
            </a:r>
          </a:p>
          <a:p>
            <a:r>
              <a:rPr lang="ja-JP" altLang="en-US" sz="1600" b="1" dirty="0">
                <a:latin typeface="+mn-ea"/>
              </a:rPr>
              <a:t>　　</a:t>
            </a:r>
            <a:r>
              <a:rPr lang="ja-JP" altLang="en-US" sz="1600" b="1" dirty="0" smtClean="0">
                <a:latin typeface="+mn-ea"/>
              </a:rPr>
              <a:t>各既指定病院から提出された現況報告等を確認したところ、一部、経過措置に該当する</a:t>
            </a:r>
            <a:r>
              <a:rPr lang="en-US" altLang="ja-JP" sz="1600" b="1" dirty="0" smtClean="0">
                <a:latin typeface="+mn-ea"/>
              </a:rPr>
              <a:t/>
            </a:r>
            <a:br>
              <a:rPr lang="en-US" altLang="ja-JP" sz="1600" b="1" dirty="0" smtClean="0">
                <a:latin typeface="+mn-ea"/>
              </a:rPr>
            </a:br>
            <a:r>
              <a:rPr lang="ja-JP" altLang="en-US" sz="1600" b="1" dirty="0" smtClean="0">
                <a:latin typeface="+mn-ea"/>
              </a:rPr>
              <a:t>　　項目があるものの、各病院</a:t>
            </a:r>
            <a:r>
              <a:rPr lang="ja-JP" altLang="en-US" sz="1600" b="1" dirty="0">
                <a:latin typeface="+mn-ea"/>
              </a:rPr>
              <a:t>とも</a:t>
            </a:r>
            <a:r>
              <a:rPr lang="ja-JP" altLang="en-US" sz="1600" b="1" dirty="0" smtClean="0">
                <a:latin typeface="+mn-ea"/>
              </a:rPr>
              <a:t>指定要件を満たしていることが確認できたため、</a:t>
            </a:r>
            <a:endParaRPr lang="en-US" altLang="ja-JP" sz="1600" b="1" dirty="0" smtClean="0">
              <a:latin typeface="+mn-ea"/>
            </a:endParaRPr>
          </a:p>
          <a:p>
            <a:r>
              <a:rPr lang="ja-JP" altLang="en-US" sz="1600" b="1" dirty="0">
                <a:latin typeface="+mn-ea"/>
              </a:rPr>
              <a:t>　</a:t>
            </a:r>
            <a:r>
              <a:rPr lang="ja-JP" altLang="en-US" sz="1600" b="1" dirty="0" smtClean="0">
                <a:latin typeface="+mn-ea"/>
              </a:rPr>
              <a:t>　全病院、国</a:t>
            </a:r>
            <a:r>
              <a:rPr lang="ja-JP" altLang="en-US" sz="1600" b="1" dirty="0">
                <a:latin typeface="+mn-ea"/>
              </a:rPr>
              <a:t>に指定更新</a:t>
            </a:r>
            <a:r>
              <a:rPr lang="ja-JP" altLang="en-US" sz="1600" b="1" dirty="0" smtClean="0">
                <a:latin typeface="+mn-ea"/>
              </a:rPr>
              <a:t>の推薦を</a:t>
            </a:r>
            <a:r>
              <a:rPr lang="ja-JP" altLang="en-US" sz="1600" b="1" dirty="0">
                <a:latin typeface="+mn-ea"/>
              </a:rPr>
              <a:t>行う</a:t>
            </a:r>
            <a:r>
              <a:rPr lang="ja-JP" altLang="en-US" sz="1600" b="1" dirty="0" smtClean="0">
                <a:latin typeface="+mn-ea"/>
              </a:rPr>
              <a:t>。</a:t>
            </a:r>
            <a:endParaRPr lang="ja-JP" altLang="en-US" sz="1600" b="1" dirty="0"/>
          </a:p>
        </p:txBody>
      </p:sp>
      <p:sp>
        <p:nvSpPr>
          <p:cNvPr id="4" name="スライド番号プレースホルダー 3"/>
          <p:cNvSpPr>
            <a:spLocks noGrp="1"/>
          </p:cNvSpPr>
          <p:nvPr>
            <p:ph type="sldNum" sz="quarter" idx="12"/>
          </p:nvPr>
        </p:nvSpPr>
        <p:spPr/>
        <p:txBody>
          <a:bodyPr/>
          <a:lstStyle/>
          <a:p>
            <a:r>
              <a:rPr kumimoji="1" lang="ja-JP" altLang="en-US" sz="1600" dirty="0" smtClean="0">
                <a:solidFill>
                  <a:schemeClr val="tx1"/>
                </a:solidFill>
              </a:rPr>
              <a:t>６</a:t>
            </a:r>
            <a:endParaRPr kumimoji="1" lang="ja-JP" altLang="en-US" sz="1600" dirty="0">
              <a:solidFill>
                <a:schemeClr val="tx1"/>
              </a:solidFill>
            </a:endParaRPr>
          </a:p>
        </p:txBody>
      </p:sp>
      <p:sp>
        <p:nvSpPr>
          <p:cNvPr id="7" name="テキスト ボックス 6"/>
          <p:cNvSpPr txBox="1"/>
          <p:nvPr/>
        </p:nvSpPr>
        <p:spPr>
          <a:xfrm>
            <a:off x="4377171" y="1772816"/>
            <a:ext cx="461665" cy="2448272"/>
          </a:xfrm>
          <a:prstGeom prst="rect">
            <a:avLst/>
          </a:prstGeom>
          <a:solidFill>
            <a:schemeClr val="bg1"/>
          </a:solidFill>
          <a:ln w="15875">
            <a:solidFill>
              <a:schemeClr val="tx1"/>
            </a:solidFill>
          </a:ln>
        </p:spPr>
        <p:txBody>
          <a:bodyPr vert="eaVert" wrap="square" rtlCol="0" anchor="ctr" anchorCtr="0">
            <a:spAutoFit/>
          </a:bodyPr>
          <a:lstStyle/>
          <a:p>
            <a:pPr algn="ctr"/>
            <a:r>
              <a:rPr kumimoji="1" lang="ja-JP" altLang="en-US" dirty="0" smtClean="0"/>
              <a:t>資料２のとおり</a:t>
            </a:r>
            <a:endParaRPr kumimoji="1" lang="ja-JP" altLang="en-US" dirty="0"/>
          </a:p>
        </p:txBody>
      </p:sp>
    </p:spTree>
    <p:extLst>
      <p:ext uri="{BB962C8B-B14F-4D97-AF65-F5344CB8AC3E}">
        <p14:creationId xmlns:p14="http://schemas.microsoft.com/office/powerpoint/2010/main" val="2911907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251520" y="43681"/>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sz="2000" b="1" dirty="0" smtClean="0">
                <a:solidFill>
                  <a:srgbClr val="FFFFFF"/>
                </a:solidFill>
                <a:effectLst/>
                <a:latin typeface="+mn-ea"/>
                <a:cs typeface="Times New Roman"/>
              </a:rPr>
              <a:t>がん</a:t>
            </a:r>
            <a:r>
              <a:rPr lang="ja-JP" sz="2000" b="1" dirty="0">
                <a:solidFill>
                  <a:srgbClr val="FFFFFF"/>
                </a:solidFill>
                <a:effectLst/>
                <a:latin typeface="+mn-ea"/>
                <a:cs typeface="Times New Roman"/>
              </a:rPr>
              <a:t>診療連携拠点</a:t>
            </a:r>
            <a:r>
              <a:rPr lang="ja-JP" sz="2000" b="1" dirty="0" smtClean="0">
                <a:solidFill>
                  <a:srgbClr val="FFFFFF"/>
                </a:solidFill>
                <a:effectLst/>
                <a:latin typeface="+mn-ea"/>
                <a:cs typeface="Times New Roman"/>
              </a:rPr>
              <a:t>病院の</a:t>
            </a:r>
            <a:r>
              <a:rPr lang="ja-JP" altLang="en-US" sz="2000" b="1" dirty="0" smtClean="0">
                <a:solidFill>
                  <a:srgbClr val="FFFFFF"/>
                </a:solidFill>
                <a:latin typeface="+mn-ea"/>
                <a:cs typeface="Times New Roman"/>
              </a:rPr>
              <a:t>推薦</a:t>
            </a:r>
            <a:endParaRPr lang="ja-JP" b="1" dirty="0">
              <a:effectLst/>
              <a:latin typeface="+mn-ea"/>
              <a:cs typeface="ＭＳ Ｐゴシック"/>
            </a:endParaRPr>
          </a:p>
        </p:txBody>
      </p:sp>
      <p:sp>
        <p:nvSpPr>
          <p:cNvPr id="10" name="テキスト ボックス 9"/>
          <p:cNvSpPr txBox="1"/>
          <p:nvPr/>
        </p:nvSpPr>
        <p:spPr>
          <a:xfrm>
            <a:off x="539552" y="1784488"/>
            <a:ext cx="8074260" cy="2869229"/>
          </a:xfrm>
          <a:prstGeom prst="rect">
            <a:avLst/>
          </a:prstGeom>
          <a:noFill/>
          <a:ln>
            <a:noFill/>
          </a:ln>
        </p:spPr>
        <p:txBody>
          <a:bodyPr wrap="square" lIns="144000" tIns="144000" rtlCol="0">
            <a:spAutoFit/>
          </a:bodyPr>
          <a:lstStyle/>
          <a:p>
            <a:r>
              <a:rPr lang="ja-JP" altLang="en-US" sz="2200" dirty="0" smtClean="0"/>
              <a:t>１　</a:t>
            </a:r>
            <a:r>
              <a:rPr lang="ja-JP" altLang="en-US" sz="2200" u="heavy" dirty="0" smtClean="0"/>
              <a:t>都道府県がん診療連携拠点病院</a:t>
            </a:r>
            <a:r>
              <a:rPr lang="ja-JP" altLang="en-US" sz="2200" dirty="0" smtClean="0">
                <a:latin typeface="+mn-ea"/>
              </a:rPr>
              <a:t>の指定更新の推薦</a:t>
            </a:r>
            <a:r>
              <a:rPr lang="ja-JP" altLang="en-US" sz="2200" dirty="0">
                <a:latin typeface="+mn-ea"/>
              </a:rPr>
              <a:t>について</a:t>
            </a:r>
            <a:endParaRPr lang="en-US" altLang="ja-JP" sz="2200" dirty="0" smtClean="0"/>
          </a:p>
          <a:p>
            <a:endParaRPr lang="en-US" altLang="ja-JP" sz="2200" b="1" dirty="0" smtClean="0">
              <a:solidFill>
                <a:srgbClr val="FF0000"/>
              </a:solidFill>
            </a:endParaRPr>
          </a:p>
          <a:p>
            <a:r>
              <a:rPr lang="ja-JP" altLang="en-US" sz="2200" dirty="0" smtClean="0"/>
              <a:t>２</a:t>
            </a:r>
            <a:r>
              <a:rPr lang="ja-JP" altLang="en-US" sz="2200" dirty="0"/>
              <a:t>　地域がん診療連携拠点病院の</a:t>
            </a:r>
            <a:r>
              <a:rPr lang="ja-JP" altLang="en-US" sz="2200" u="heavy" dirty="0"/>
              <a:t>指定更新</a:t>
            </a:r>
            <a:r>
              <a:rPr lang="ja-JP" altLang="en-US" sz="2200" dirty="0"/>
              <a:t>の推薦について</a:t>
            </a:r>
            <a:endParaRPr lang="en-US" altLang="ja-JP" sz="2200" dirty="0" smtClean="0"/>
          </a:p>
          <a:p>
            <a:endParaRPr lang="en-US" altLang="ja-JP" sz="2200" dirty="0" smtClean="0"/>
          </a:p>
          <a:p>
            <a:r>
              <a:rPr lang="ja-JP" altLang="en-US" sz="2200" b="1" dirty="0" smtClean="0">
                <a:solidFill>
                  <a:srgbClr val="FF0000"/>
                </a:solidFill>
                <a:latin typeface="+mn-ea"/>
              </a:rPr>
              <a:t>３</a:t>
            </a:r>
            <a:r>
              <a:rPr lang="ja-JP" altLang="en-US" sz="2200" b="1" dirty="0">
                <a:solidFill>
                  <a:srgbClr val="FF0000"/>
                </a:solidFill>
                <a:latin typeface="+mn-ea"/>
              </a:rPr>
              <a:t>　地域がん診療連携拠点病院（</a:t>
            </a:r>
            <a:r>
              <a:rPr lang="ja-JP" altLang="en-US" sz="2200" b="1" u="heavy" dirty="0" smtClean="0">
                <a:solidFill>
                  <a:srgbClr val="FF0000"/>
                </a:solidFill>
                <a:latin typeface="+mn-ea"/>
              </a:rPr>
              <a:t>高度型</a:t>
            </a:r>
            <a:r>
              <a:rPr lang="ja-JP" altLang="en-US" sz="2200" b="1" dirty="0" smtClean="0">
                <a:solidFill>
                  <a:srgbClr val="FF0000"/>
                </a:solidFill>
                <a:latin typeface="+mn-ea"/>
              </a:rPr>
              <a:t>）の推薦について</a:t>
            </a:r>
            <a:endParaRPr lang="en-US" altLang="ja-JP" sz="2200" b="1" dirty="0" smtClean="0">
              <a:solidFill>
                <a:srgbClr val="FF0000"/>
              </a:solidFill>
              <a:latin typeface="+mn-ea"/>
            </a:endParaRPr>
          </a:p>
          <a:p>
            <a:endParaRPr lang="en-US" altLang="ja-JP" sz="2200" dirty="0" smtClean="0">
              <a:latin typeface="+mn-ea"/>
            </a:endParaRPr>
          </a:p>
          <a:p>
            <a:r>
              <a:rPr lang="ja-JP" altLang="en-US" sz="2200" dirty="0" smtClean="0">
                <a:latin typeface="+mn-ea"/>
              </a:rPr>
              <a:t>４　</a:t>
            </a:r>
            <a:r>
              <a:rPr lang="ja-JP" altLang="en-US" sz="2200" dirty="0"/>
              <a:t>地域がん診療連携拠点病院の</a:t>
            </a:r>
            <a:r>
              <a:rPr lang="ja-JP" altLang="en-US" sz="2200" u="heavy" dirty="0" smtClean="0">
                <a:latin typeface="+mn-ea"/>
              </a:rPr>
              <a:t>新規指定</a:t>
            </a:r>
            <a:r>
              <a:rPr lang="ja-JP" altLang="en-US" sz="2200" dirty="0" smtClean="0">
                <a:latin typeface="+mn-ea"/>
              </a:rPr>
              <a:t>の推薦について</a:t>
            </a:r>
            <a:endParaRPr lang="en-US" altLang="ja-JP" sz="2200" dirty="0" smtClean="0">
              <a:latin typeface="+mn-ea"/>
            </a:endParaRPr>
          </a:p>
          <a:p>
            <a:endParaRPr lang="en-US" altLang="ja-JP" sz="2000" dirty="0">
              <a:latin typeface="+mn-ea"/>
            </a:endParaRPr>
          </a:p>
        </p:txBody>
      </p:sp>
      <p:sp>
        <p:nvSpPr>
          <p:cNvPr id="3" name="スライド番号プレースホルダー 2"/>
          <p:cNvSpPr>
            <a:spLocks noGrp="1"/>
          </p:cNvSpPr>
          <p:nvPr>
            <p:ph type="sldNum" sz="quarter" idx="12"/>
          </p:nvPr>
        </p:nvSpPr>
        <p:spPr/>
        <p:txBody>
          <a:bodyPr/>
          <a:lstStyle/>
          <a:p>
            <a:r>
              <a:rPr kumimoji="1" lang="ja-JP" altLang="en-US" sz="1600" dirty="0" smtClean="0">
                <a:solidFill>
                  <a:schemeClr val="tx1"/>
                </a:solidFill>
              </a:rPr>
              <a:t>７</a:t>
            </a:r>
            <a:endParaRPr kumimoji="1" lang="ja-JP" altLang="en-US" sz="1600" dirty="0">
              <a:solidFill>
                <a:schemeClr val="tx1"/>
              </a:solidFill>
            </a:endParaRPr>
          </a:p>
        </p:txBody>
      </p:sp>
    </p:spTree>
    <p:extLst>
      <p:ext uri="{BB962C8B-B14F-4D97-AF65-F5344CB8AC3E}">
        <p14:creationId xmlns:p14="http://schemas.microsoft.com/office/powerpoint/2010/main" val="2472348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5205</TotalTime>
  <Words>3235</Words>
  <Application>Microsoft Office PowerPoint</Application>
  <PresentationFormat>画面に合わせる (4:3)</PresentationFormat>
  <Paragraphs>1145</Paragraphs>
  <Slides>30</Slides>
  <Notes>24</Notes>
  <HiddenSlides>0</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国指定がん診療連携拠点病院の整備指針の改正及び推薦について</dc:title>
  <dc:creator>HOSTNAME</dc:creator>
  <cp:lastModifiedBy>HOSTNAME</cp:lastModifiedBy>
  <cp:revision>424</cp:revision>
  <cp:lastPrinted>2018-11-22T07:45:42Z</cp:lastPrinted>
  <dcterms:created xsi:type="dcterms:W3CDTF">2018-08-10T07:45:39Z</dcterms:created>
  <dcterms:modified xsi:type="dcterms:W3CDTF">2018-11-22T09:29:07Z</dcterms:modified>
</cp:coreProperties>
</file>