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7"/>
  </p:notesMasterIdLst>
  <p:sldIdLst>
    <p:sldId id="324" r:id="rId2"/>
    <p:sldId id="314" r:id="rId3"/>
    <p:sldId id="289" r:id="rId4"/>
    <p:sldId id="269" r:id="rId5"/>
    <p:sldId id="291" r:id="rId6"/>
    <p:sldId id="325" r:id="rId7"/>
    <p:sldId id="327" r:id="rId8"/>
    <p:sldId id="294" r:id="rId9"/>
    <p:sldId id="304" r:id="rId10"/>
    <p:sldId id="296" r:id="rId11"/>
    <p:sldId id="297" r:id="rId12"/>
    <p:sldId id="298" r:id="rId13"/>
    <p:sldId id="300" r:id="rId14"/>
    <p:sldId id="317" r:id="rId15"/>
    <p:sldId id="301" r:id="rId1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130" autoAdjust="0"/>
    <p:restoredTop sz="94660"/>
  </p:normalViewPr>
  <p:slideViewPr>
    <p:cSldViewPr snapToGrid="0">
      <p:cViewPr varScale="1">
        <p:scale>
          <a:sx n="69" d="100"/>
          <a:sy n="69" d="100"/>
        </p:scale>
        <p:origin x="372" y="6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2022/4/8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2022/4/8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892CEE-540E-4D55-A7C9-7E8569C4DBF0}" type="datetimeFigureOut">
              <a:rPr kumimoji="1" lang="ja-JP" altLang="en-US" smtClean="0"/>
              <a:t>2022/4/8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892CEE-540E-4D55-A7C9-7E8569C4DBF0}" type="datetimeFigureOut">
              <a:rPr kumimoji="1" lang="ja-JP" altLang="en-US" smtClean="0"/>
              <a:t>2022/4/8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92CEE-540E-4D55-A7C9-7E8569C4DBF0}" type="datetimeFigureOut">
              <a:rPr kumimoji="1" lang="ja-JP" altLang="en-US" smtClean="0"/>
              <a:t>2022/4/8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2022/4/8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2022/4/8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92CEE-540E-4D55-A7C9-7E8569C4DBF0}" type="datetimeFigureOut">
              <a:rPr kumimoji="1" lang="ja-JP" altLang="en-US" smtClean="0"/>
              <a:t>2022/4/8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61AE0CBE-3210-41DD-A171-4385B749CD55}"/>
              </a:ext>
            </a:extLst>
          </p:cNvPr>
          <p:cNvSpPr/>
          <p:nvPr/>
        </p:nvSpPr>
        <p:spPr>
          <a:xfrm>
            <a:off x="0" y="2487987"/>
            <a:ext cx="9906000" cy="1224000"/>
          </a:xfrm>
          <a:prstGeom prst="rect">
            <a:avLst/>
          </a:prstGeom>
          <a:gradFill flip="none" rotWithShape="1">
            <a:gsLst>
              <a:gs pos="50000">
                <a:srgbClr val="7DA8DB">
                  <a:lumMod val="20000"/>
                  <a:lumOff val="80000"/>
                </a:srgbClr>
              </a:gs>
              <a:gs pos="0">
                <a:schemeClr val="accent5">
                  <a:lumMod val="75000"/>
                </a:schemeClr>
              </a:gs>
              <a:gs pos="20000">
                <a:schemeClr val="accent5">
                  <a:lumMod val="50000"/>
                  <a:lumOff val="50000"/>
                </a:schemeClr>
              </a:gs>
              <a:gs pos="80000">
                <a:srgbClr val="7395D3">
                  <a:lumMod val="50000"/>
                  <a:lumOff val="50000"/>
                </a:srgbClr>
              </a:gs>
              <a:gs pos="100000">
                <a:schemeClr val="accent5">
                  <a:lumMod val="7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2400" b="1" dirty="0" smtClean="0">
                <a:solidFill>
                  <a:schemeClr val="tx1"/>
                </a:solidFill>
                <a:latin typeface="Meiryo UI" panose="020B0604030504040204" pitchFamily="50" charset="-128"/>
                <a:ea typeface="Meiryo UI" panose="020B0604030504040204" pitchFamily="50" charset="-128"/>
              </a:rPr>
              <a:t>第</a:t>
            </a:r>
            <a:r>
              <a:rPr kumimoji="1" lang="en-US" altLang="zh-TW" sz="2400" b="1" dirty="0" smtClean="0">
                <a:solidFill>
                  <a:schemeClr val="tx1"/>
                </a:solidFill>
                <a:latin typeface="Meiryo UI" panose="020B0604030504040204" pitchFamily="50" charset="-128"/>
                <a:ea typeface="Meiryo UI" panose="020B0604030504040204" pitchFamily="50" charset="-128"/>
              </a:rPr>
              <a:t>3</a:t>
            </a:r>
            <a:r>
              <a:rPr kumimoji="1" lang="zh-TW" altLang="en-US" sz="2400" b="1" dirty="0" smtClean="0">
                <a:solidFill>
                  <a:schemeClr val="tx1"/>
                </a:solidFill>
                <a:latin typeface="Meiryo UI" panose="020B0604030504040204" pitchFamily="50" charset="-128"/>
                <a:ea typeface="Meiryo UI" panose="020B0604030504040204" pitchFamily="50" charset="-128"/>
              </a:rPr>
              <a:t>次大阪府</a:t>
            </a:r>
            <a:r>
              <a:rPr kumimoji="1" lang="ja-JP" altLang="en-US" sz="2400" b="1" dirty="0" smtClean="0">
                <a:solidFill>
                  <a:schemeClr val="tx1"/>
                </a:solidFill>
                <a:latin typeface="Meiryo UI" panose="020B0604030504040204" pitchFamily="50" charset="-128"/>
                <a:ea typeface="Meiryo UI" panose="020B0604030504040204" pitchFamily="50" charset="-128"/>
              </a:rPr>
              <a:t>食育推進計画 </a:t>
            </a:r>
            <a:endParaRPr kumimoji="1" lang="en-US" altLang="ja-JP" sz="2400" b="1" dirty="0" smtClean="0">
              <a:solidFill>
                <a:schemeClr val="tx1"/>
              </a:solidFill>
              <a:latin typeface="Meiryo UI" panose="020B0604030504040204" pitchFamily="50" charset="-128"/>
              <a:ea typeface="Meiryo UI" panose="020B0604030504040204" pitchFamily="50" charset="-128"/>
            </a:endParaRPr>
          </a:p>
          <a:p>
            <a:pPr algn="ctr"/>
            <a:r>
              <a:rPr kumimoji="1" lang="zh-TW" altLang="en-US" sz="2400" b="1" dirty="0" smtClean="0">
                <a:solidFill>
                  <a:schemeClr val="tx1"/>
                </a:solidFill>
                <a:latin typeface="Meiryo UI" panose="020B0604030504040204" pitchFamily="50" charset="-128"/>
                <a:ea typeface="Meiryo UI" panose="020B0604030504040204" pitchFamily="50" charset="-128"/>
              </a:rPr>
              <a:t>令和</a:t>
            </a:r>
            <a:r>
              <a:rPr kumimoji="1" lang="en-US" altLang="zh-TW" sz="2400" b="1" dirty="0">
                <a:solidFill>
                  <a:schemeClr val="tx1"/>
                </a:solidFill>
                <a:latin typeface="Meiryo UI" panose="020B0604030504040204" pitchFamily="50" charset="-128"/>
                <a:ea typeface="Meiryo UI" panose="020B0604030504040204" pitchFamily="50" charset="-128"/>
              </a:rPr>
              <a:t>3</a:t>
            </a:r>
            <a:r>
              <a:rPr kumimoji="1" lang="zh-TW" altLang="en-US" sz="2400" b="1" dirty="0">
                <a:solidFill>
                  <a:schemeClr val="tx1"/>
                </a:solidFill>
                <a:latin typeface="Meiryo UI" panose="020B0604030504040204" pitchFamily="50" charset="-128"/>
                <a:ea typeface="Meiryo UI" panose="020B0604030504040204" pitchFamily="50" charset="-128"/>
              </a:rPr>
              <a:t>年度</a:t>
            </a:r>
            <a:r>
              <a:rPr kumimoji="1" lang="en-US" altLang="zh-TW" sz="2400" b="1" dirty="0">
                <a:solidFill>
                  <a:schemeClr val="tx1"/>
                </a:solidFill>
                <a:latin typeface="Meiryo UI" panose="020B0604030504040204" pitchFamily="50" charset="-128"/>
                <a:ea typeface="Meiryo UI" panose="020B0604030504040204" pitchFamily="50" charset="-128"/>
              </a:rPr>
              <a:t>PDCA</a:t>
            </a:r>
            <a:r>
              <a:rPr kumimoji="1" lang="zh-TW" altLang="en-US" sz="2400" b="1" dirty="0">
                <a:solidFill>
                  <a:schemeClr val="tx1"/>
                </a:solidFill>
                <a:latin typeface="Meiryo UI" panose="020B0604030504040204" pitchFamily="50" charset="-128"/>
                <a:ea typeface="Meiryo UI" panose="020B0604030504040204" pitchFamily="50" charset="-128"/>
              </a:rPr>
              <a:t>進捗管理票（案）</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309000" y="6068600"/>
            <a:ext cx="9288000" cy="288000"/>
          </a:xfrm>
          <a:prstGeom prst="rect">
            <a:avLst/>
          </a:prstGeom>
        </p:spPr>
        <p:txBody>
          <a:bodyPr wrap="square" lIns="36000" tIns="72000" rIns="36000" bIns="36000">
            <a:noAutofit/>
          </a:bodyPr>
          <a:lstStyle/>
          <a:p>
            <a:pPr algn="ctr"/>
            <a:r>
              <a:rPr lang="ja-JP" altLang="en-US" sz="2000" b="1" dirty="0" smtClean="0">
                <a:latin typeface="Meiryo UI" panose="020B0604030504040204" pitchFamily="50" charset="-128"/>
                <a:ea typeface="Meiryo UI" panose="020B0604030504040204" pitchFamily="50" charset="-128"/>
              </a:rPr>
              <a:t>大阪府健康医療部健康推進室健康づくり課</a:t>
            </a:r>
            <a:endParaRPr lang="ja-JP" altLang="en-US"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rot="5400000">
            <a:off x="8877000" y="5924600"/>
            <a:ext cx="1152000" cy="288000"/>
          </a:xfrm>
          <a:prstGeom prst="rect">
            <a:avLst/>
          </a:prstGeom>
          <a:noFill/>
          <a:ln>
            <a:solidFill>
              <a:schemeClr val="tx1"/>
            </a:solidFill>
          </a:ln>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資料</a:t>
            </a:r>
            <a:r>
              <a:rPr kumimoji="1" lang="en-US" altLang="ja-JP" sz="1200" dirty="0" smtClean="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32743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358821"/>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en-US" altLang="ja-JP" sz="900" kern="100" dirty="0" smtClean="0">
                <a:solidFill>
                  <a:srgbClr val="000000"/>
                </a:solidFill>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正方形/長方形 8"/>
          <p:cNvSpPr/>
          <p:nvPr/>
        </p:nvSpPr>
        <p:spPr>
          <a:xfrm>
            <a:off x="272999" y="139956"/>
            <a:ext cx="7404392" cy="432000"/>
          </a:xfrm>
          <a:prstGeom prst="rect">
            <a:avLst/>
          </a:prstGeom>
          <a:solidFill>
            <a:srgbClr val="002060"/>
          </a:solidFill>
        </p:spPr>
        <p:txBody>
          <a:bodyPr wrap="square" anchor="ctr">
            <a:sp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（３）</a:t>
            </a:r>
            <a:r>
              <a:rPr lang="ja-JP" altLang="en-US" sz="2000" b="1" dirty="0" smtClean="0">
                <a:solidFill>
                  <a:schemeClr val="bg1"/>
                </a:solidFill>
                <a:latin typeface="游ゴシック" panose="020B0400000000000000" pitchFamily="50" charset="-128"/>
                <a:ea typeface="游ゴシック" panose="020B0400000000000000" pitchFamily="50" charset="-128"/>
              </a:rPr>
              <a:t>生産</a:t>
            </a:r>
            <a:r>
              <a:rPr lang="ja-JP" altLang="en-US" sz="2000" b="1" dirty="0">
                <a:solidFill>
                  <a:schemeClr val="bg1"/>
                </a:solidFill>
                <a:latin typeface="游ゴシック" panose="020B0400000000000000" pitchFamily="50" charset="-128"/>
                <a:ea typeface="游ゴシック" panose="020B0400000000000000" pitchFamily="50" charset="-128"/>
              </a:rPr>
              <a:t>から消費までを通した食育の</a:t>
            </a:r>
            <a:r>
              <a:rPr lang="ja-JP" altLang="en-US" sz="2000" b="1" dirty="0" smtClean="0">
                <a:solidFill>
                  <a:schemeClr val="bg1"/>
                </a:solidFill>
                <a:latin typeface="游ゴシック" panose="020B0400000000000000" pitchFamily="50" charset="-128"/>
                <a:ea typeface="游ゴシック" panose="020B0400000000000000" pitchFamily="50" charset="-128"/>
              </a:rPr>
              <a:t>推進　</a:t>
            </a:r>
            <a:r>
              <a:rPr kumimoji="1" lang="ja-JP" altLang="en-US" b="1" dirty="0" smtClean="0">
                <a:solidFill>
                  <a:schemeClr val="bg1"/>
                </a:solidFill>
                <a:latin typeface="游ゴシック" panose="020B0400000000000000" pitchFamily="50" charset="-128"/>
                <a:ea typeface="游ゴシック" panose="020B0400000000000000" pitchFamily="50" charset="-128"/>
              </a:rPr>
              <a:t>計画Ｐ</a:t>
            </a:r>
            <a:r>
              <a:rPr kumimoji="1" lang="en-US" altLang="ja-JP" b="1" dirty="0" smtClean="0">
                <a:solidFill>
                  <a:schemeClr val="bg1"/>
                </a:solidFill>
                <a:latin typeface="游ゴシック" panose="020B0400000000000000" pitchFamily="50" charset="-128"/>
                <a:ea typeface="游ゴシック" panose="020B0400000000000000" pitchFamily="50" charset="-128"/>
              </a:rPr>
              <a:t>45</a:t>
            </a:r>
            <a:endParaRPr kumimoji="1" lang="en-US" altLang="ja-JP" b="1" dirty="0">
              <a:solidFill>
                <a:schemeClr val="bg1"/>
              </a:solidFill>
              <a:latin typeface="游ゴシック" panose="020B0400000000000000" pitchFamily="50" charset="-128"/>
              <a:ea typeface="游ゴシック" panose="020B0400000000000000" pitchFamily="50" charset="-128"/>
            </a:endParaRPr>
          </a:p>
        </p:txBody>
      </p:sp>
      <p:sp>
        <p:nvSpPr>
          <p:cNvPr id="14" name="正方形/長方形 13"/>
          <p:cNvSpPr/>
          <p:nvPr/>
        </p:nvSpPr>
        <p:spPr>
          <a:xfrm>
            <a:off x="517318" y="971163"/>
            <a:ext cx="8640000" cy="461665"/>
          </a:xfrm>
          <a:prstGeom prst="rect">
            <a:avLst/>
          </a:prstGeom>
        </p:spPr>
        <p:txBody>
          <a:bodyPr wrap="square">
            <a:spAutoFit/>
          </a:bodyPr>
          <a:lstStyle/>
          <a:p>
            <a:pPr marL="139700" indent="-139700" algn="just">
              <a:spcAft>
                <a:spcPts val="0"/>
              </a:spcAft>
            </a:pPr>
            <a:r>
              <a:rPr lang="ja-JP" altLang="ja-JP" sz="1200" b="1" kern="100" dirty="0">
                <a:latin typeface="+mn-ea"/>
                <a:cs typeface="Times New Roman" panose="02020603050405020304" pitchFamily="18" charset="0"/>
              </a:rPr>
              <a:t>▽生産から消費に至る食の循環を意識し、大阪でとれる農林水産物等を積極的に</a:t>
            </a:r>
            <a:r>
              <a:rPr lang="ja-JP" altLang="ja-JP" sz="1200" b="1" kern="100" dirty="0" smtClean="0">
                <a:latin typeface="+mn-ea"/>
                <a:cs typeface="Times New Roman" panose="02020603050405020304" pitchFamily="18" charset="0"/>
              </a:rPr>
              <a:t>利用する</a:t>
            </a:r>
            <a:r>
              <a:rPr lang="ja-JP" altLang="ja-JP" sz="1200" b="1" kern="100" dirty="0">
                <a:latin typeface="+mn-ea"/>
                <a:cs typeface="Times New Roman" panose="02020603050405020304" pitchFamily="18" charset="0"/>
              </a:rPr>
              <a:t>とともに、食品ロスの削減に主体的に取り組み、地域や家庭で受け継がれて</a:t>
            </a:r>
            <a:r>
              <a:rPr lang="ja-JP" altLang="ja-JP" sz="1200" b="1" kern="100" dirty="0" smtClean="0">
                <a:latin typeface="+mn-ea"/>
                <a:cs typeface="Times New Roman" panose="02020603050405020304" pitchFamily="18" charset="0"/>
              </a:rPr>
              <a:t>きた</a:t>
            </a:r>
            <a:r>
              <a:rPr lang="ja-JP" altLang="ja-JP" sz="1200" b="1" kern="100" dirty="0">
                <a:latin typeface="+mn-ea"/>
                <a:cs typeface="Times New Roman" panose="02020603050405020304" pitchFamily="18" charset="0"/>
              </a:rPr>
              <a:t>郷土料理、伝統食材等の食文化を次世代に伝えます。</a:t>
            </a:r>
            <a:endParaRPr lang="ja-JP" altLang="ja-JP" sz="1200" b="1" kern="100" dirty="0">
              <a:effectLst/>
              <a:latin typeface="+mn-ea"/>
              <a:cs typeface="Times New Roman" panose="02020603050405020304" pitchFamily="18" charset="0"/>
            </a:endParaRPr>
          </a:p>
        </p:txBody>
      </p:sp>
      <p:graphicFrame>
        <p:nvGraphicFramePr>
          <p:cNvPr id="15" name="表 14"/>
          <p:cNvGraphicFramePr>
            <a:graphicFrameLocks noGrp="1"/>
          </p:cNvGraphicFramePr>
          <p:nvPr>
            <p:extLst>
              <p:ext uri="{D42A27DB-BD31-4B8C-83A1-F6EECF244321}">
                <p14:modId xmlns:p14="http://schemas.microsoft.com/office/powerpoint/2010/main" val="3902349399"/>
              </p:ext>
            </p:extLst>
          </p:nvPr>
        </p:nvGraphicFramePr>
        <p:xfrm>
          <a:off x="633000" y="1414045"/>
          <a:ext cx="8640000" cy="1778532"/>
        </p:xfrm>
        <a:graphic>
          <a:graphicData uri="http://schemas.openxmlformats.org/drawingml/2006/table">
            <a:tbl>
              <a:tblPr firstRow="1" firstCol="1" bandRow="1"/>
              <a:tblGrid>
                <a:gridCol w="538037">
                  <a:extLst>
                    <a:ext uri="{9D8B030D-6E8A-4147-A177-3AD203B41FA5}">
                      <a16:colId xmlns:a16="http://schemas.microsoft.com/office/drawing/2014/main" val="2164378908"/>
                    </a:ext>
                  </a:extLst>
                </a:gridCol>
                <a:gridCol w="1432816">
                  <a:extLst>
                    <a:ext uri="{9D8B030D-6E8A-4147-A177-3AD203B41FA5}">
                      <a16:colId xmlns:a16="http://schemas.microsoft.com/office/drawing/2014/main" val="792606200"/>
                    </a:ext>
                  </a:extLst>
                </a:gridCol>
                <a:gridCol w="2130310">
                  <a:extLst>
                    <a:ext uri="{9D8B030D-6E8A-4147-A177-3AD203B41FA5}">
                      <a16:colId xmlns:a16="http://schemas.microsoft.com/office/drawing/2014/main" val="1299391930"/>
                    </a:ext>
                  </a:extLst>
                </a:gridCol>
                <a:gridCol w="2229821">
                  <a:extLst>
                    <a:ext uri="{9D8B030D-6E8A-4147-A177-3AD203B41FA5}">
                      <a16:colId xmlns:a16="http://schemas.microsoft.com/office/drawing/2014/main" val="2282382137"/>
                    </a:ext>
                  </a:extLst>
                </a:gridCol>
                <a:gridCol w="2309016">
                  <a:extLst>
                    <a:ext uri="{9D8B030D-6E8A-4147-A177-3AD203B41FA5}">
                      <a16:colId xmlns:a16="http://schemas.microsoft.com/office/drawing/2014/main" val="2361454761"/>
                    </a:ext>
                  </a:extLst>
                </a:gridCol>
              </a:tblGrid>
              <a:tr h="177181">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n-ea"/>
                          <a:ea typeface="+mn-ea"/>
                          <a:cs typeface="+mn-cs"/>
                        </a:rPr>
                        <a:t>ライフステ</a:t>
                      </a:r>
                      <a:r>
                        <a:rPr kumimoji="1" lang="ja-JP" altLang="en-US" sz="1200" b="1" i="0" u="none" strike="noStrike" kern="120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ー</a:t>
                      </a:r>
                      <a:r>
                        <a:rPr kumimoji="1" lang="ja-JP" altLang="en-US" sz="1200" b="1" i="0" u="none" strike="noStrike" kern="1200" cap="none" spc="0" normalizeH="0" baseline="0" noProof="0" dirty="0" smtClean="0">
                          <a:ln>
                            <a:noFill/>
                          </a:ln>
                          <a:solidFill>
                            <a:prstClr val="white"/>
                          </a:solidFill>
                          <a:effectLst/>
                          <a:uLnTx/>
                          <a:uFillTx/>
                          <a:latin typeface="+mn-ea"/>
                          <a:ea typeface="+mn-ea"/>
                          <a:cs typeface="+mn-cs"/>
                        </a:rPr>
                        <a:t>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n-ea"/>
                          <a:ea typeface="+mn-ea"/>
                          <a:cs typeface="+mn-cs"/>
                        </a:rPr>
                        <a:t>応じた健康行動</a:t>
                      </a:r>
                      <a:endPar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68580" marR="68580" marT="0" marB="0"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700"/>
                        </a:lnSpc>
                        <a:spcAft>
                          <a:spcPts val="0"/>
                        </a:spcAft>
                      </a:pPr>
                      <a:r>
                        <a:rPr lang="en-US" sz="1200" b="1" kern="100" dirty="0">
                          <a:solidFill>
                            <a:srgbClr val="000000"/>
                          </a:solidFill>
                          <a:effectLst/>
                          <a:latin typeface="+mn-ea"/>
                          <a:ea typeface="+mn-ea"/>
                          <a:cs typeface="Times New Roman" panose="02020603050405020304" pitchFamily="18" charset="0"/>
                        </a:rPr>
                        <a:t> </a:t>
                      </a:r>
                      <a:r>
                        <a:rPr lang="ja-JP" altLang="en-US" sz="1200" b="1" kern="100" dirty="0" smtClean="0">
                          <a:solidFill>
                            <a:srgbClr val="000000"/>
                          </a:solidFill>
                          <a:effectLst/>
                          <a:latin typeface="+mn-ea"/>
                          <a:ea typeface="+mn-ea"/>
                          <a:cs typeface="Times New Roman" panose="02020603050405020304" pitchFamily="18" charset="0"/>
                        </a:rPr>
                        <a:t>項目</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110490" indent="-110490"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地産地消</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86360" indent="-86360"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食品ロス</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33350" indent="-133350"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食文化</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41604021"/>
                  </a:ext>
                </a:extLst>
              </a:tr>
              <a:tr h="411181">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乳幼児期～学齢期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lnSpc>
                          <a:spcPts val="1400"/>
                        </a:lnSpc>
                        <a:spcAft>
                          <a:spcPts val="0"/>
                        </a:spcAft>
                      </a:pPr>
                      <a:r>
                        <a:rPr lang="ja-JP" sz="1200" b="1" kern="100" spc="-10" dirty="0">
                          <a:solidFill>
                            <a:srgbClr val="000000"/>
                          </a:solidFill>
                          <a:effectLst/>
                          <a:latin typeface="+mn-ea"/>
                          <a:ea typeface="+mn-ea"/>
                          <a:cs typeface="Times New Roman" panose="02020603050405020304" pitchFamily="18" charset="0"/>
                        </a:rPr>
                        <a:t>大阪産（もん）に</a:t>
                      </a:r>
                      <a:r>
                        <a:rPr lang="ja-JP" sz="1200" b="1" kern="100" spc="-10" dirty="0" smtClean="0">
                          <a:solidFill>
                            <a:srgbClr val="000000"/>
                          </a:solidFill>
                          <a:effectLst/>
                          <a:latin typeface="+mn-ea"/>
                          <a:ea typeface="+mn-ea"/>
                          <a:cs typeface="Times New Roman" panose="02020603050405020304" pitchFamily="18" charset="0"/>
                        </a:rPr>
                        <a:t>ついて</a:t>
                      </a:r>
                      <a:endParaRPr lang="en-US" altLang="ja-JP" sz="1200" b="1" kern="100" spc="-10" dirty="0" smtClean="0">
                        <a:solidFill>
                          <a:srgbClr val="000000"/>
                        </a:solidFill>
                        <a:effectLst/>
                        <a:latin typeface="+mn-ea"/>
                        <a:ea typeface="+mn-ea"/>
                        <a:cs typeface="Times New Roman" panose="02020603050405020304" pitchFamily="18" charset="0"/>
                      </a:endParaRPr>
                    </a:p>
                    <a:p>
                      <a:pPr algn="l">
                        <a:lnSpc>
                          <a:spcPts val="1400"/>
                        </a:lnSpc>
                        <a:spcAft>
                          <a:spcPts val="0"/>
                        </a:spcAft>
                      </a:pPr>
                      <a:r>
                        <a:rPr lang="ja-JP" sz="1200" b="1" kern="100" spc="-10" dirty="0" smtClean="0">
                          <a:solidFill>
                            <a:srgbClr val="000000"/>
                          </a:solidFill>
                          <a:effectLst/>
                          <a:latin typeface="+mn-ea"/>
                          <a:ea typeface="+mn-ea"/>
                          <a:cs typeface="Times New Roman" panose="02020603050405020304" pitchFamily="18" charset="0"/>
                        </a:rPr>
                        <a:t>学びます</a:t>
                      </a:r>
                      <a:r>
                        <a:rPr lang="ja-JP" sz="1200" b="1" kern="100" spc="-10" dirty="0">
                          <a:solidFill>
                            <a:srgbClr val="000000"/>
                          </a:solidFill>
                          <a:effectLst/>
                          <a:latin typeface="+mn-ea"/>
                          <a:ea typeface="+mn-ea"/>
                          <a:cs typeface="Times New Roman" panose="02020603050405020304" pitchFamily="18" charset="0"/>
                        </a:rPr>
                        <a:t>。</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lnSpc>
                          <a:spcPts val="1400"/>
                        </a:lnSpc>
                        <a:spcAft>
                          <a:spcPts val="0"/>
                        </a:spcAft>
                      </a:pPr>
                      <a:r>
                        <a:rPr lang="ja-JP" sz="1200" b="1" kern="100" spc="-20" dirty="0">
                          <a:effectLst/>
                          <a:latin typeface="+mn-ea"/>
                          <a:ea typeface="+mn-ea"/>
                          <a:cs typeface="Times New Roman" panose="02020603050405020304" pitchFamily="18" charset="0"/>
                        </a:rPr>
                        <a:t>食べ物を大切にする感謝の心を学びます。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lnSpc>
                          <a:spcPts val="1400"/>
                        </a:lnSpc>
                        <a:spcAft>
                          <a:spcPts val="0"/>
                        </a:spcAft>
                      </a:pPr>
                      <a:r>
                        <a:rPr lang="ja-JP" sz="1200" b="1" kern="100" spc="-20" dirty="0">
                          <a:solidFill>
                            <a:srgbClr val="000000"/>
                          </a:solidFill>
                          <a:effectLst/>
                          <a:latin typeface="+mn-ea"/>
                          <a:ea typeface="+mn-ea"/>
                          <a:cs typeface="Times New Roman" panose="02020603050405020304" pitchFamily="18" charset="0"/>
                        </a:rPr>
                        <a:t>地域や家庭で受け継がれてきた食文化を学びます。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79091187"/>
                  </a:ext>
                </a:extLst>
              </a:tr>
              <a:tr h="466221">
                <a:tc vMerge="1">
                  <a:txBody>
                    <a:bodyPr/>
                    <a:lstStyle/>
                    <a:p>
                      <a:pPr algn="ctr">
                        <a:lnSpc>
                          <a:spcPts val="1700"/>
                        </a:lnSpc>
                        <a:spcAft>
                          <a:spcPts val="0"/>
                        </a:spcAft>
                      </a:pP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ts val="17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pPr algn="l">
                        <a:lnSpc>
                          <a:spcPts val="1400"/>
                        </a:lnSpc>
                        <a:spcAft>
                          <a:spcPts val="0"/>
                        </a:spcAft>
                      </a:pPr>
                      <a:r>
                        <a:rPr lang="ja-JP" sz="1200" b="1" kern="100" spc="-10" dirty="0">
                          <a:solidFill>
                            <a:srgbClr val="000000"/>
                          </a:solidFill>
                          <a:effectLst/>
                          <a:latin typeface="+mn-ea"/>
                          <a:ea typeface="+mn-ea"/>
                          <a:cs typeface="Times New Roman" panose="02020603050405020304" pitchFamily="18" charset="0"/>
                        </a:rPr>
                        <a:t>大阪産（もん）に触れる</a:t>
                      </a:r>
                      <a:r>
                        <a:rPr lang="ja-JP" sz="1200" b="1" kern="100" spc="-10" dirty="0" smtClean="0">
                          <a:solidFill>
                            <a:srgbClr val="000000"/>
                          </a:solidFill>
                          <a:effectLst/>
                          <a:latin typeface="+mn-ea"/>
                          <a:ea typeface="+mn-ea"/>
                          <a:cs typeface="Times New Roman" panose="02020603050405020304" pitchFamily="18" charset="0"/>
                        </a:rPr>
                        <a:t>機会に参加</a:t>
                      </a:r>
                      <a:r>
                        <a:rPr lang="ja-JP" sz="1200" b="1" kern="100" spc="-10" dirty="0">
                          <a:solidFill>
                            <a:srgbClr val="000000"/>
                          </a:solidFill>
                          <a:effectLst/>
                          <a:latin typeface="+mn-ea"/>
                          <a:ea typeface="+mn-ea"/>
                          <a:cs typeface="Times New Roman" panose="02020603050405020304" pitchFamily="18" charset="0"/>
                        </a:rPr>
                        <a:t>し、積極的に利用</a:t>
                      </a:r>
                      <a:r>
                        <a:rPr lang="ja-JP" sz="1200" b="1" kern="100" spc="-10" dirty="0" smtClean="0">
                          <a:solidFill>
                            <a:srgbClr val="000000"/>
                          </a:solidFill>
                          <a:effectLst/>
                          <a:latin typeface="+mn-ea"/>
                          <a:ea typeface="+mn-ea"/>
                          <a:cs typeface="Times New Roman" panose="02020603050405020304" pitchFamily="18" charset="0"/>
                        </a:rPr>
                        <a:t>します</a:t>
                      </a:r>
                      <a:r>
                        <a:rPr lang="ja-JP" sz="1200" b="1" kern="100" spc="-10" dirty="0">
                          <a:solidFill>
                            <a:srgbClr val="000000"/>
                          </a:solidFill>
                          <a:effectLst/>
                          <a:latin typeface="+mn-ea"/>
                          <a:ea typeface="+mn-ea"/>
                          <a:cs typeface="Times New Roman" panose="02020603050405020304" pitchFamily="18" charset="0"/>
                        </a:rPr>
                        <a:t>。</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3">
                  <a:txBody>
                    <a:bodyPr/>
                    <a:lstStyle/>
                    <a:p>
                      <a:pPr algn="l">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食品ロスの現状や削減の必要性について認識を深め、食品ロスの削減に主体的に取り組みます。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l">
                        <a:lnSpc>
                          <a:spcPts val="1400"/>
                        </a:lnSpc>
                        <a:spcAft>
                          <a:spcPts val="0"/>
                        </a:spcAft>
                      </a:pPr>
                      <a:r>
                        <a:rPr lang="ja-JP" sz="1200" b="1" kern="100" spc="-20" dirty="0">
                          <a:solidFill>
                            <a:srgbClr val="000000"/>
                          </a:solidFill>
                          <a:effectLst/>
                          <a:latin typeface="+mn-ea"/>
                          <a:ea typeface="+mn-ea"/>
                          <a:cs typeface="Times New Roman" panose="02020603050405020304" pitchFamily="18" charset="0"/>
                        </a:rPr>
                        <a:t>地域や家庭で受け継がれてきた食文化に関心を持ち、日々の食事に取り入れるよう心がけます。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75542048"/>
                  </a:ext>
                </a:extLst>
              </a:tr>
              <a:tr h="100978">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rowSpan="2">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82816565"/>
                  </a:ext>
                </a:extLst>
              </a:tr>
              <a:tr h="584252">
                <a:tc vMerge="1">
                  <a:txBody>
                    <a:bodyPr/>
                    <a:lstStyle/>
                    <a:p>
                      <a:endParaRPr kumimoji="1" lang="ja-JP" altLang="en-US"/>
                    </a:p>
                  </a:txBody>
                  <a:tcPr/>
                </a:tc>
                <a:tc vMerge="1">
                  <a:txBody>
                    <a:bodyPr/>
                    <a:lstStyle/>
                    <a:p>
                      <a:pPr algn="ctr">
                        <a:lnSpc>
                          <a:spcPts val="1700"/>
                        </a:lnSpc>
                        <a:spcAft>
                          <a:spcPts val="0"/>
                        </a:spcAft>
                      </a:pP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vMerge="1">
                  <a:txBody>
                    <a:bodyPr/>
                    <a:lstStyle/>
                    <a:p>
                      <a:endParaRPr kumimoji="1" lang="ja-JP" altLang="en-US"/>
                    </a:p>
                  </a:txBody>
                  <a:tcPr/>
                </a:tc>
                <a:tc vMerge="1">
                  <a:txBody>
                    <a:bodyPr/>
                    <a:lstStyle/>
                    <a:p>
                      <a:endParaRPr kumimoji="1" lang="ja-JP" altLang="en-US"/>
                    </a:p>
                  </a:txBody>
                  <a:tcPr/>
                </a:tc>
                <a:tc>
                  <a:txBody>
                    <a:bodyPr/>
                    <a:lstStyle/>
                    <a:p>
                      <a:pPr algn="l">
                        <a:lnSpc>
                          <a:spcPts val="1400"/>
                        </a:lnSpc>
                        <a:spcAft>
                          <a:spcPts val="0"/>
                        </a:spcAft>
                      </a:pPr>
                      <a:r>
                        <a:rPr lang="ja-JP" sz="1200" b="1" kern="100" spc="-20" dirty="0">
                          <a:solidFill>
                            <a:srgbClr val="000000"/>
                          </a:solidFill>
                          <a:effectLst/>
                          <a:latin typeface="+mn-ea"/>
                          <a:ea typeface="+mn-ea"/>
                          <a:cs typeface="Times New Roman" panose="02020603050405020304" pitchFamily="18" charset="0"/>
                        </a:rPr>
                        <a:t>地域や家庭で受け継がれてきた食文化や食に対する感謝の気持ちの大切さを次世代に伝えます。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119084793"/>
                  </a:ext>
                </a:extLst>
              </a:tr>
            </a:tbl>
          </a:graphicData>
        </a:graphic>
      </p:graphicFrame>
      <p:sp>
        <p:nvSpPr>
          <p:cNvPr id="16" name="正方形/長方形 15"/>
          <p:cNvSpPr/>
          <p:nvPr/>
        </p:nvSpPr>
        <p:spPr>
          <a:xfrm>
            <a:off x="281772" y="722265"/>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2" name="Rectangle 1"/>
          <p:cNvSpPr>
            <a:spLocks noChangeArrowheads="1"/>
          </p:cNvSpPr>
          <p:nvPr/>
        </p:nvSpPr>
        <p:spPr bwMode="auto">
          <a:xfrm>
            <a:off x="281772" y="3216416"/>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n-ea"/>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mn-ea"/>
                <a:cs typeface="Times New Roman" panose="02020603050405020304" pitchFamily="18" charset="0"/>
              </a:rPr>
              <a:t>取組みの目標</a:t>
            </a:r>
            <a:r>
              <a:rPr kumimoji="0" lang="en-US" altLang="ja-JP" sz="1600" b="1"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n-ea"/>
            </a:endParaRPr>
          </a:p>
        </p:txBody>
      </p:sp>
      <p:graphicFrame>
        <p:nvGraphicFramePr>
          <p:cNvPr id="13" name="表 12"/>
          <p:cNvGraphicFramePr>
            <a:graphicFrameLocks noGrp="1"/>
          </p:cNvGraphicFramePr>
          <p:nvPr>
            <p:extLst>
              <p:ext uri="{D42A27DB-BD31-4B8C-83A1-F6EECF244321}">
                <p14:modId xmlns:p14="http://schemas.microsoft.com/office/powerpoint/2010/main" val="12668961"/>
              </p:ext>
            </p:extLst>
          </p:nvPr>
        </p:nvGraphicFramePr>
        <p:xfrm>
          <a:off x="633000" y="3502670"/>
          <a:ext cx="8639998" cy="1343494"/>
        </p:xfrm>
        <a:graphic>
          <a:graphicData uri="http://schemas.openxmlformats.org/drawingml/2006/table">
            <a:tbl>
              <a:tblPr firstRow="1" firstCol="1" bandRow="1">
                <a:tableStyleId>{5C22544A-7EE6-4342-B048-85BDC9FD1C3A}</a:tableStyleId>
              </a:tblPr>
              <a:tblGrid>
                <a:gridCol w="260521">
                  <a:extLst>
                    <a:ext uri="{9D8B030D-6E8A-4147-A177-3AD203B41FA5}">
                      <a16:colId xmlns:a16="http://schemas.microsoft.com/office/drawing/2014/main" val="20000"/>
                    </a:ext>
                  </a:extLst>
                </a:gridCol>
                <a:gridCol w="3383544">
                  <a:extLst>
                    <a:ext uri="{9D8B030D-6E8A-4147-A177-3AD203B41FA5}">
                      <a16:colId xmlns:a16="http://schemas.microsoft.com/office/drawing/2014/main" val="20001"/>
                    </a:ext>
                  </a:extLst>
                </a:gridCol>
                <a:gridCol w="1665311">
                  <a:extLst>
                    <a:ext uri="{9D8B030D-6E8A-4147-A177-3AD203B41FA5}">
                      <a16:colId xmlns:a16="http://schemas.microsoft.com/office/drawing/2014/main" val="20003"/>
                    </a:ext>
                  </a:extLst>
                </a:gridCol>
                <a:gridCol w="1665311">
                  <a:extLst>
                    <a:ext uri="{9D8B030D-6E8A-4147-A177-3AD203B41FA5}">
                      <a16:colId xmlns:a16="http://schemas.microsoft.com/office/drawing/2014/main" val="2204503950"/>
                    </a:ext>
                  </a:extLst>
                </a:gridCol>
                <a:gridCol w="1665311">
                  <a:extLst>
                    <a:ext uri="{9D8B030D-6E8A-4147-A177-3AD203B41FA5}">
                      <a16:colId xmlns:a16="http://schemas.microsoft.com/office/drawing/2014/main" val="20004"/>
                    </a:ext>
                  </a:extLst>
                </a:gridCol>
              </a:tblGrid>
              <a:tr h="47353">
                <a:tc>
                  <a:txBody>
                    <a:bodyPr/>
                    <a:lstStyle/>
                    <a:p>
                      <a:pPr algn="ctr" fontAlgn="auto">
                        <a:lnSpc>
                          <a:spcPct val="100000"/>
                        </a:lnSpc>
                        <a:spcAft>
                          <a:spcPts val="0"/>
                        </a:spcAft>
                      </a:pPr>
                      <a:r>
                        <a:rPr lang="en-US" sz="1400" b="0" dirty="0">
                          <a:effectLst/>
                          <a:latin typeface="Meiryo UI" panose="020B0604030504040204" pitchFamily="50" charset="-128"/>
                          <a:ea typeface="Meiryo UI" panose="020B0604030504040204" pitchFamily="50" charset="-128"/>
                        </a:rPr>
                        <a:t> </a:t>
                      </a: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sz="1200" b="1" dirty="0">
                          <a:effectLst/>
                          <a:latin typeface="+mn-ea"/>
                          <a:ea typeface="+mn-ea"/>
                        </a:rPr>
                        <a:t>個別目標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altLang="en-US" sz="1200" b="1" dirty="0" smtClean="0">
                          <a:effectLst/>
                          <a:latin typeface="+mn-ea"/>
                          <a:ea typeface="+mn-ea"/>
                        </a:rPr>
                        <a:t>計画策定時</a:t>
                      </a:r>
                      <a:r>
                        <a:rPr lang="ja-JP" sz="1200" b="1" dirty="0" smtClean="0">
                          <a:effectLst/>
                          <a:latin typeface="+mn-ea"/>
                          <a:ea typeface="+mn-ea"/>
                        </a:rPr>
                        <a:t>の状況</a:t>
                      </a:r>
                      <a:endParaRPr lang="en-US" altLang="ja-JP" sz="1200" b="1" dirty="0" smtClean="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smtClean="0">
                          <a:effectLst/>
                          <a:latin typeface="+mn-ea"/>
                          <a:ea typeface="+mn-ea"/>
                        </a:rPr>
                        <a:t>現在の状況</a:t>
                      </a:r>
                      <a:endParaRPr lang="en-US" altLang="ja-JP" sz="1200" b="1" dirty="0" smtClean="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effectLst/>
                          <a:latin typeface="+mn-ea"/>
                          <a:ea typeface="+mn-ea"/>
                        </a:rPr>
                        <a:t>2023</a:t>
                      </a:r>
                      <a:r>
                        <a:rPr lang="ja-JP" sz="1200" b="1" dirty="0">
                          <a:effectLst/>
                          <a:latin typeface="+mn-ea"/>
                          <a:ea typeface="+mn-ea"/>
                        </a:rPr>
                        <a:t>年度の目標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40000">
                <a:tc>
                  <a:txBody>
                    <a:bodyPr/>
                    <a:lstStyle/>
                    <a:p>
                      <a:pPr algn="ctr" fontAlgn="auto">
                        <a:lnSpc>
                          <a:spcPct val="100000"/>
                        </a:lnSpc>
                        <a:spcAft>
                          <a:spcPts val="0"/>
                        </a:spcAft>
                      </a:pPr>
                      <a:r>
                        <a:rPr lang="ja-JP" sz="1400" b="0" dirty="0">
                          <a:effectLst/>
                          <a:latin typeface="Meiryo UI" panose="020B0604030504040204" pitchFamily="50" charset="-128"/>
                          <a:ea typeface="Meiryo UI" panose="020B0604030504040204" pitchFamily="50" charset="-128"/>
                        </a:rPr>
                        <a:t>１</a:t>
                      </a: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smtClean="0">
                          <a:solidFill>
                            <a:srgbClr val="000000"/>
                          </a:solidFill>
                          <a:effectLst/>
                          <a:latin typeface="+mn-ea"/>
                          <a:ea typeface="+mn-ea"/>
                          <a:cs typeface="HG丸ｺﾞｼｯｸM-PRO"/>
                        </a:rPr>
                        <a:t>大阪産（もん）を購入できる販売店や</a:t>
                      </a:r>
                      <a:endParaRPr lang="en-US" altLang="ja-JP" sz="1200" b="1" dirty="0" smtClean="0">
                        <a:solidFill>
                          <a:srgbClr val="000000"/>
                        </a:solidFill>
                        <a:effectLst/>
                        <a:latin typeface="+mn-ea"/>
                        <a:ea typeface="+mn-ea"/>
                        <a:cs typeface="HG丸ｺﾞｼｯｸM-PRO"/>
                      </a:endParaRPr>
                    </a:p>
                    <a:p>
                      <a:pPr algn="l" fontAlgn="auto">
                        <a:lnSpc>
                          <a:spcPct val="100000"/>
                        </a:lnSpc>
                        <a:spcAft>
                          <a:spcPts val="0"/>
                        </a:spcAft>
                      </a:pPr>
                      <a:r>
                        <a:rPr lang="ja-JP" altLang="en-US" sz="1200" b="1" dirty="0" smtClean="0">
                          <a:solidFill>
                            <a:srgbClr val="000000"/>
                          </a:solidFill>
                          <a:effectLst/>
                          <a:latin typeface="+mn-ea"/>
                          <a:ea typeface="+mn-ea"/>
                          <a:cs typeface="HG丸ｺﾞｼｯｸM-PRO"/>
                        </a:rPr>
                        <a:t>料理店の増加（大阪産（もん）ロゴマーク</a:t>
                      </a:r>
                      <a:endParaRPr lang="en-US" altLang="ja-JP" sz="1200" b="1" dirty="0" smtClean="0">
                        <a:solidFill>
                          <a:srgbClr val="000000"/>
                        </a:solidFill>
                        <a:effectLst/>
                        <a:latin typeface="+mn-ea"/>
                        <a:ea typeface="+mn-ea"/>
                        <a:cs typeface="HG丸ｺﾞｼｯｸM-PRO"/>
                      </a:endParaRPr>
                    </a:p>
                    <a:p>
                      <a:pPr algn="l" fontAlgn="auto">
                        <a:lnSpc>
                          <a:spcPct val="100000"/>
                        </a:lnSpc>
                        <a:spcAft>
                          <a:spcPts val="0"/>
                        </a:spcAft>
                      </a:pPr>
                      <a:r>
                        <a:rPr lang="ja-JP" altLang="en-US" sz="1200" b="1" dirty="0" smtClean="0">
                          <a:solidFill>
                            <a:srgbClr val="000000"/>
                          </a:solidFill>
                          <a:effectLst/>
                          <a:latin typeface="+mn-ea"/>
                          <a:ea typeface="+mn-ea"/>
                          <a:cs typeface="HG丸ｺﾞｼｯｸM-PRO"/>
                        </a:rPr>
                        <a:t>使用許可件数）</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smtClean="0">
                          <a:effectLst/>
                          <a:latin typeface="+mn-ea"/>
                          <a:ea typeface="+mn-ea"/>
                        </a:rPr>
                        <a:t>385</a:t>
                      </a:r>
                      <a:r>
                        <a:rPr lang="ja-JP" altLang="en-US" sz="1200" b="1" dirty="0" smtClean="0">
                          <a:effectLst/>
                          <a:latin typeface="+mn-ea"/>
                          <a:ea typeface="+mn-ea"/>
                        </a:rPr>
                        <a:t>件</a:t>
                      </a:r>
                      <a:r>
                        <a:rPr lang="ja-JP" altLang="en-US" sz="1200" b="1" dirty="0" smtClean="0">
                          <a:solidFill>
                            <a:srgbClr val="000000"/>
                          </a:solidFill>
                          <a:effectLst/>
                          <a:latin typeface="+mn-ea"/>
                          <a:ea typeface="+mn-ea"/>
                          <a:cs typeface="HG丸ｺﾞｼｯｸM-PRO"/>
                        </a:rPr>
                        <a:t>（</a:t>
                      </a:r>
                      <a:r>
                        <a:rPr lang="en-US" altLang="ja-JP" sz="1200" b="1" dirty="0" smtClean="0">
                          <a:solidFill>
                            <a:srgbClr val="000000"/>
                          </a:solidFill>
                          <a:effectLst/>
                          <a:latin typeface="+mn-ea"/>
                          <a:ea typeface="+mn-ea"/>
                          <a:cs typeface="HG丸ｺﾞｼｯｸM-PRO"/>
                        </a:rPr>
                        <a:t>H28</a:t>
                      </a:r>
                      <a:r>
                        <a:rPr lang="ja-JP" altLang="en-US" sz="1200" b="1" dirty="0" smtClean="0">
                          <a:solidFill>
                            <a:srgbClr val="000000"/>
                          </a:solidFill>
                          <a:effectLst/>
                          <a:latin typeface="+mn-ea"/>
                          <a:ea typeface="+mn-ea"/>
                          <a:cs typeface="HG丸ｺﾞｼｯｸM-PRO"/>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smtClean="0">
                          <a:solidFill>
                            <a:schemeClr val="tx1"/>
                          </a:solidFill>
                          <a:effectLst/>
                          <a:latin typeface="+mn-ea"/>
                          <a:ea typeface="+mn-ea"/>
                          <a:cs typeface="HG丸ｺﾞｼｯｸM-PRO"/>
                        </a:rPr>
                        <a:t>527</a:t>
                      </a:r>
                      <a:r>
                        <a:rPr lang="ja-JP" altLang="en-US" sz="1200" b="1" dirty="0" smtClean="0">
                          <a:solidFill>
                            <a:schemeClr val="tx1"/>
                          </a:solidFill>
                          <a:effectLst/>
                          <a:latin typeface="+mn-ea"/>
                          <a:ea typeface="+mn-ea"/>
                          <a:cs typeface="HG丸ｺﾞｼｯｸM-PRO"/>
                        </a:rPr>
                        <a:t>件（</a:t>
                      </a:r>
                      <a:r>
                        <a:rPr lang="en-US" altLang="ja-JP" sz="1200" b="1" dirty="0" smtClean="0">
                          <a:solidFill>
                            <a:schemeClr val="tx1"/>
                          </a:solidFill>
                          <a:effectLst/>
                          <a:latin typeface="+mn-ea"/>
                          <a:ea typeface="+mn-ea"/>
                          <a:cs typeface="HG丸ｺﾞｼｯｸM-PRO"/>
                        </a:rPr>
                        <a:t>R3.12</a:t>
                      </a:r>
                      <a:r>
                        <a:rPr lang="ja-JP" altLang="en-US" sz="1200" b="1" dirty="0" smtClean="0">
                          <a:solidFill>
                            <a:schemeClr val="tx1"/>
                          </a:solidFill>
                          <a:effectLst/>
                          <a:latin typeface="+mn-ea"/>
                          <a:ea typeface="+mn-ea"/>
                          <a:cs typeface="HG丸ｺﾞｼｯｸM-PRO"/>
                        </a:rPr>
                        <a:t>末）</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smtClean="0">
                          <a:solidFill>
                            <a:schemeClr val="tx1"/>
                          </a:solidFill>
                          <a:effectLst/>
                          <a:latin typeface="+mn-ea"/>
                          <a:ea typeface="+mn-ea"/>
                          <a:cs typeface="HG丸ｺﾞｼｯｸM-PRO"/>
                        </a:rPr>
                        <a:t>530</a:t>
                      </a:r>
                      <a:r>
                        <a:rPr lang="ja-JP" altLang="en-US" sz="1200" b="1" dirty="0" smtClean="0">
                          <a:solidFill>
                            <a:schemeClr val="tx1"/>
                          </a:solidFill>
                          <a:effectLst/>
                          <a:latin typeface="+mn-ea"/>
                          <a:ea typeface="+mn-ea"/>
                          <a:cs typeface="HG丸ｺﾞｼｯｸM-PRO"/>
                        </a:rPr>
                        <a:t>件</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81494">
                <a:tc>
                  <a:txBody>
                    <a:bodyPr/>
                    <a:lstStyle/>
                    <a:p>
                      <a:pPr algn="ctr" fontAlgn="auto">
                        <a:lnSpc>
                          <a:spcPct val="100000"/>
                        </a:lnSpc>
                        <a:spcAft>
                          <a:spcPts val="0"/>
                        </a:spcAft>
                      </a:pPr>
                      <a:r>
                        <a:rPr lang="ja-JP" altLang="en-US" sz="1400" b="0" dirty="0" smtClean="0">
                          <a:solidFill>
                            <a:schemeClr val="bg1"/>
                          </a:solidFill>
                          <a:effectLst/>
                          <a:latin typeface="Meiryo UI" panose="020B0604030504040204" pitchFamily="50" charset="-128"/>
                          <a:ea typeface="Meiryo UI" panose="020B0604030504040204" pitchFamily="50" charset="-128"/>
                          <a:cs typeface="HG丸ｺﾞｼｯｸM-PRO"/>
                        </a:rPr>
                        <a:t>２</a:t>
                      </a: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smtClean="0">
                          <a:solidFill>
                            <a:srgbClr val="000000"/>
                          </a:solidFill>
                          <a:effectLst/>
                          <a:latin typeface="+mn-ea"/>
                          <a:ea typeface="+mn-ea"/>
                          <a:cs typeface="HG丸ｺﾞｼｯｸM-PRO"/>
                        </a:rPr>
                        <a:t>郷土料理等の地域や家庭で受け継がれてきた</a:t>
                      </a:r>
                      <a:endParaRPr lang="en-US" altLang="ja-JP" sz="1200" b="1" dirty="0" smtClean="0">
                        <a:solidFill>
                          <a:srgbClr val="000000"/>
                        </a:solidFill>
                        <a:effectLst/>
                        <a:latin typeface="+mn-ea"/>
                        <a:ea typeface="+mn-ea"/>
                        <a:cs typeface="HG丸ｺﾞｼｯｸM-PRO"/>
                      </a:endParaRPr>
                    </a:p>
                    <a:p>
                      <a:pPr algn="l" fontAlgn="auto">
                        <a:lnSpc>
                          <a:spcPct val="100000"/>
                        </a:lnSpc>
                        <a:spcAft>
                          <a:spcPts val="0"/>
                        </a:spcAft>
                      </a:pPr>
                      <a:r>
                        <a:rPr lang="ja-JP" altLang="en-US" sz="1200" b="1" dirty="0" smtClean="0">
                          <a:solidFill>
                            <a:srgbClr val="000000"/>
                          </a:solidFill>
                          <a:effectLst/>
                          <a:latin typeface="+mn-ea"/>
                          <a:ea typeface="+mn-ea"/>
                          <a:cs typeface="HG丸ｺﾞｼｯｸM-PRO"/>
                        </a:rPr>
                        <a:t>料理や味、箸づかい等の食べ方・作法を継承し、伝えている府民の割合の増加</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smtClean="0">
                          <a:solidFill>
                            <a:srgbClr val="000000"/>
                          </a:solidFill>
                          <a:effectLst/>
                          <a:latin typeface="+mn-ea"/>
                          <a:ea typeface="+mn-ea"/>
                          <a:cs typeface="HG丸ｺﾞｼｯｸM-PRO"/>
                        </a:rPr>
                        <a:t>21.9%</a:t>
                      </a:r>
                      <a:r>
                        <a:rPr lang="ja-JP" altLang="en-US" sz="1200" b="1" dirty="0" smtClean="0">
                          <a:solidFill>
                            <a:srgbClr val="000000"/>
                          </a:solidFill>
                          <a:effectLst/>
                          <a:latin typeface="+mn-ea"/>
                          <a:ea typeface="+mn-ea"/>
                          <a:cs typeface="HG丸ｺﾞｼｯｸM-PRO"/>
                        </a:rPr>
                        <a:t>（</a:t>
                      </a:r>
                      <a:r>
                        <a:rPr lang="en-US" altLang="ja-JP" sz="1200" b="1" dirty="0" smtClean="0">
                          <a:solidFill>
                            <a:srgbClr val="000000"/>
                          </a:solidFill>
                          <a:effectLst/>
                          <a:latin typeface="+mn-ea"/>
                          <a:ea typeface="+mn-ea"/>
                          <a:cs typeface="HG丸ｺﾞｼｯｸM-PRO"/>
                        </a:rPr>
                        <a:t>H28</a:t>
                      </a:r>
                      <a:r>
                        <a:rPr lang="ja-JP" altLang="en-US" sz="1200" b="1" dirty="0" smtClean="0">
                          <a:solidFill>
                            <a:srgbClr val="000000"/>
                          </a:solidFill>
                          <a:effectLst/>
                          <a:latin typeface="+mn-ea"/>
                          <a:ea typeface="+mn-ea"/>
                          <a:cs typeface="HG丸ｺﾞｼｯｸM-PRO"/>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mn-ea"/>
                          <a:ea typeface="+mn-ea"/>
                        </a:rPr>
                        <a:t>15.1%</a:t>
                      </a:r>
                      <a:r>
                        <a:rPr lang="ja-JP" altLang="en-US" sz="1200" b="1" i="0" u="none" strike="noStrike" dirty="0" smtClean="0">
                          <a:solidFill>
                            <a:schemeClr val="tx1"/>
                          </a:solidFill>
                          <a:effectLst/>
                          <a:latin typeface="+mn-ea"/>
                          <a:ea typeface="+mn-ea"/>
                        </a:rPr>
                        <a:t>（</a:t>
                      </a:r>
                      <a:r>
                        <a:rPr lang="en-US" altLang="ja-JP" sz="1200" b="1" i="0" u="none" strike="noStrike" dirty="0" smtClean="0">
                          <a:solidFill>
                            <a:schemeClr val="tx1"/>
                          </a:solidFill>
                          <a:effectLst/>
                          <a:latin typeface="+mn-ea"/>
                          <a:ea typeface="+mn-ea"/>
                        </a:rPr>
                        <a:t>R2)</a:t>
                      </a:r>
                      <a:endParaRPr lang="ja-JP" alt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smtClean="0">
                          <a:solidFill>
                            <a:srgbClr val="000000"/>
                          </a:solidFill>
                          <a:effectLst/>
                          <a:latin typeface="+mn-ea"/>
                          <a:ea typeface="+mn-ea"/>
                          <a:cs typeface="HG丸ｺﾞｼｯｸM-PRO"/>
                        </a:rPr>
                        <a:t>30%</a:t>
                      </a:r>
                      <a:r>
                        <a:rPr lang="ja-JP" altLang="en-US" sz="1200" b="1" dirty="0" smtClean="0">
                          <a:solidFill>
                            <a:srgbClr val="000000"/>
                          </a:solidFill>
                          <a:effectLst/>
                          <a:latin typeface="+mn-ea"/>
                          <a:ea typeface="+mn-ea"/>
                          <a:cs typeface="HG丸ｺﾞｼｯｸM-PRO"/>
                        </a:rPr>
                        <a:t>以上</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8" name="正方形/長方形 17"/>
          <p:cNvSpPr/>
          <p:nvPr/>
        </p:nvSpPr>
        <p:spPr>
          <a:xfrm>
            <a:off x="249419" y="4837124"/>
            <a:ext cx="8907899" cy="415498"/>
          </a:xfrm>
          <a:prstGeom prst="rect">
            <a:avLst/>
          </a:prstGeom>
        </p:spPr>
        <p:txBody>
          <a:bodyPr wrap="square">
            <a:spAutoFit/>
          </a:bodyPr>
          <a:lstStyle/>
          <a:p>
            <a:pPr marL="269240" indent="101600">
              <a:spcAft>
                <a:spcPts val="0"/>
              </a:spcAft>
            </a:pPr>
            <a:r>
              <a:rPr lang="en-US" altLang="ja-JP" sz="1050" kern="100" dirty="0" smtClean="0">
                <a:latin typeface="+mn-ea"/>
                <a:cs typeface="Times New Roman" panose="02020603050405020304" pitchFamily="18" charset="0"/>
              </a:rPr>
              <a:t>1</a:t>
            </a:r>
            <a:r>
              <a:rPr lang="ja-JP" altLang="ja-JP" sz="1050" kern="100" dirty="0">
                <a:latin typeface="+mn-ea"/>
                <a:cs typeface="Times New Roman" panose="02020603050405020304" pitchFamily="18" charset="0"/>
              </a:rPr>
              <a:t>　大阪府環境農林水産部流通対策室</a:t>
            </a:r>
            <a:r>
              <a:rPr lang="ja-JP" altLang="ja-JP" sz="1050" kern="100" dirty="0" smtClean="0">
                <a:latin typeface="+mn-ea"/>
                <a:cs typeface="Times New Roman" panose="02020603050405020304" pitchFamily="18" charset="0"/>
              </a:rPr>
              <a:t>調べ</a:t>
            </a:r>
            <a:endParaRPr lang="en-US" altLang="ja-JP" sz="1050" kern="100" dirty="0" smtClean="0">
              <a:latin typeface="+mn-ea"/>
              <a:cs typeface="Times New Roman" panose="02020603050405020304" pitchFamily="18" charset="0"/>
            </a:endParaRPr>
          </a:p>
          <a:p>
            <a:pPr marL="269240" indent="101600" algn="just">
              <a:spcAft>
                <a:spcPts val="0"/>
              </a:spcAft>
            </a:pPr>
            <a:r>
              <a:rPr lang="en-US" altLang="ja-JP" sz="1050" kern="100" dirty="0" smtClean="0">
                <a:latin typeface="+mn-ea"/>
                <a:cs typeface="Times New Roman" panose="02020603050405020304" pitchFamily="18" charset="0"/>
              </a:rPr>
              <a:t>2</a:t>
            </a:r>
            <a:r>
              <a:rPr lang="ja-JP" altLang="ja-JP" sz="1050" kern="100" dirty="0" smtClean="0">
                <a:latin typeface="+mn-ea"/>
                <a:cs typeface="Times New Roman" panose="02020603050405020304" pitchFamily="18" charset="0"/>
              </a:rPr>
              <a:t>　「お口の健康」と「食育」に関するアンケート（大阪府）</a:t>
            </a:r>
            <a:r>
              <a:rPr lang="en-US" altLang="ja-JP" sz="1050" kern="100" dirty="0">
                <a:latin typeface="+mn-ea"/>
                <a:cs typeface="Times New Roman" panose="02020603050405020304" pitchFamily="18" charset="0"/>
              </a:rPr>
              <a:t>/</a:t>
            </a:r>
            <a:r>
              <a:rPr lang="ja-JP" altLang="en-US" sz="1050" kern="100" dirty="0">
                <a:latin typeface="+mn-ea"/>
                <a:cs typeface="Times New Roman" panose="02020603050405020304" pitchFamily="18" charset="0"/>
              </a:rPr>
              <a:t>健康に関する意識調査（大阪府）</a:t>
            </a:r>
            <a:r>
              <a:rPr lang="ja-JP" altLang="en-US" sz="1050" kern="100" dirty="0" smtClean="0">
                <a:latin typeface="+mn-ea"/>
                <a:cs typeface="Times New Roman" panose="02020603050405020304" pitchFamily="18" charset="0"/>
              </a:rPr>
              <a:t>（計画策定時</a:t>
            </a:r>
            <a:r>
              <a:rPr lang="en-US" altLang="ja-JP" sz="1050" kern="100" dirty="0" smtClean="0">
                <a:latin typeface="+mn-ea"/>
                <a:cs typeface="Times New Roman" panose="02020603050405020304" pitchFamily="18" charset="0"/>
              </a:rPr>
              <a:t>/</a:t>
            </a:r>
            <a:r>
              <a:rPr lang="ja-JP" altLang="en-US" sz="1050" kern="100" dirty="0" smtClean="0">
                <a:latin typeface="+mn-ea"/>
                <a:cs typeface="Times New Roman" panose="02020603050405020304" pitchFamily="18" charset="0"/>
              </a:rPr>
              <a:t>現在）</a:t>
            </a:r>
            <a:endParaRPr lang="ja-JP" altLang="ja-JP" sz="1050" kern="100" dirty="0">
              <a:latin typeface="+mn-ea"/>
              <a:cs typeface="Times New Roman" panose="02020603050405020304" pitchFamily="18" charset="0"/>
            </a:endParaRPr>
          </a:p>
        </p:txBody>
      </p:sp>
      <p:graphicFrame>
        <p:nvGraphicFramePr>
          <p:cNvPr id="2" name="表 1"/>
          <p:cNvGraphicFramePr>
            <a:graphicFrameLocks noGrp="1"/>
          </p:cNvGraphicFramePr>
          <p:nvPr>
            <p:extLst>
              <p:ext uri="{D42A27DB-BD31-4B8C-83A1-F6EECF244321}">
                <p14:modId xmlns:p14="http://schemas.microsoft.com/office/powerpoint/2010/main" val="439580786"/>
              </p:ext>
            </p:extLst>
          </p:nvPr>
        </p:nvGraphicFramePr>
        <p:xfrm>
          <a:off x="633000" y="5500047"/>
          <a:ext cx="8640000" cy="1005840"/>
        </p:xfrm>
        <a:graphic>
          <a:graphicData uri="http://schemas.openxmlformats.org/drawingml/2006/table">
            <a:tbl>
              <a:tblPr firstRow="1" bandRow="1">
                <a:tableStyleId>{5C22544A-7EE6-4342-B048-85BDC9FD1C3A}</a:tableStyleId>
              </a:tblPr>
              <a:tblGrid>
                <a:gridCol w="8640000">
                  <a:extLst>
                    <a:ext uri="{9D8B030D-6E8A-4147-A177-3AD203B41FA5}">
                      <a16:colId xmlns:a16="http://schemas.microsoft.com/office/drawing/2014/main" val="489255635"/>
                    </a:ext>
                  </a:extLst>
                </a:gridCol>
              </a:tblGrid>
              <a:tr h="952383">
                <a:tc>
                  <a:txBody>
                    <a:bodyPr/>
                    <a:lstStyle/>
                    <a:p>
                      <a:r>
                        <a:rPr kumimoji="1" lang="ja-JP" altLang="en-US" sz="1200" b="1" dirty="0" smtClean="0">
                          <a:solidFill>
                            <a:schemeClr val="tx1"/>
                          </a:solidFill>
                          <a:latin typeface="+mn-ea"/>
                          <a:ea typeface="+mn-ea"/>
                        </a:rPr>
                        <a:t>▽府民が身近に生産から消費まで体験できる機会づくりを進めることが必要です。</a:t>
                      </a:r>
                    </a:p>
                    <a:p>
                      <a:r>
                        <a:rPr kumimoji="1" lang="ja-JP" altLang="en-US" sz="1200" b="1" dirty="0" smtClean="0">
                          <a:solidFill>
                            <a:schemeClr val="tx1"/>
                          </a:solidFill>
                          <a:latin typeface="+mn-ea"/>
                          <a:ea typeface="+mn-ea"/>
                        </a:rPr>
                        <a:t>▽大阪産（もん）を実際に手にし、購入できる販売店や料理店等を増やし、地産地消、消費拡大を図ることが必要です。</a:t>
                      </a:r>
                    </a:p>
                    <a:p>
                      <a:r>
                        <a:rPr kumimoji="1" lang="ja-JP" altLang="en-US" sz="1200" b="1" dirty="0" smtClean="0">
                          <a:solidFill>
                            <a:schemeClr val="tx1"/>
                          </a:solidFill>
                          <a:latin typeface="+mn-ea"/>
                          <a:ea typeface="+mn-ea"/>
                        </a:rPr>
                        <a:t>▽府民一人ひとりが食への感謝の気持ちを深めるとともに、食品ロスの現状や削減の必要性についても認識を深め、食品</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ロスの削減に主体的に取り組むことが必要です。</a:t>
                      </a:r>
                    </a:p>
                    <a:p>
                      <a:r>
                        <a:rPr kumimoji="1" lang="ja-JP" altLang="en-US" sz="1200" b="1" dirty="0" smtClean="0">
                          <a:solidFill>
                            <a:schemeClr val="tx1"/>
                          </a:solidFill>
                          <a:latin typeface="+mn-ea"/>
                          <a:ea typeface="+mn-ea"/>
                        </a:rPr>
                        <a:t>▽伝統的な食文化に関する府民の関心と理解を深め、次世代に伝えていく取組みが必要です。</a:t>
                      </a:r>
                      <a:endParaRPr kumimoji="1" lang="ja-JP" altLang="en-US" sz="14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6656341"/>
                  </a:ext>
                </a:extLst>
              </a:tr>
            </a:tbl>
          </a:graphicData>
        </a:graphic>
      </p:graphicFrame>
      <p:sp>
        <p:nvSpPr>
          <p:cNvPr id="17" name="Rectangle 1"/>
          <p:cNvSpPr>
            <a:spLocks noChangeArrowheads="1"/>
          </p:cNvSpPr>
          <p:nvPr/>
        </p:nvSpPr>
        <p:spPr bwMode="auto">
          <a:xfrm>
            <a:off x="281772" y="5201633"/>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n-ea"/>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mn-ea"/>
                <a:cs typeface="Times New Roman" panose="02020603050405020304" pitchFamily="18" charset="0"/>
              </a:rPr>
              <a:t>現状と課題</a:t>
            </a:r>
            <a:r>
              <a:rPr kumimoji="0" lang="en-US" altLang="ja-JP" sz="1600" b="1"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n-ea"/>
            </a:endParaRPr>
          </a:p>
        </p:txBody>
      </p:sp>
      <p:sp>
        <p:nvSpPr>
          <p:cNvPr id="19" name="テキスト ボックス 18"/>
          <p:cNvSpPr txBox="1"/>
          <p:nvPr/>
        </p:nvSpPr>
        <p:spPr>
          <a:xfrm>
            <a:off x="9198799" y="6327867"/>
            <a:ext cx="434365" cy="338554"/>
          </a:xfrm>
          <a:prstGeom prst="rect">
            <a:avLst/>
          </a:prstGeom>
          <a:noFill/>
        </p:spPr>
        <p:txBody>
          <a:bodyPr wrap="square" rtlCol="0">
            <a:spAutoFit/>
          </a:bodyPr>
          <a:lstStyle/>
          <a:p>
            <a:pPr algn="r"/>
            <a:r>
              <a:rPr kumimoji="1" lang="en-US" altLang="ja-JP" sz="1600" dirty="0">
                <a:latin typeface="+mn-ea"/>
              </a:rPr>
              <a:t>9</a:t>
            </a:r>
            <a:endParaRPr kumimoji="1" lang="ja-JP" altLang="en-US" sz="1600" dirty="0">
              <a:latin typeface="+mn-ea"/>
            </a:endParaRPr>
          </a:p>
        </p:txBody>
      </p:sp>
    </p:spTree>
    <p:extLst>
      <p:ext uri="{BB962C8B-B14F-4D97-AF65-F5344CB8AC3E}">
        <p14:creationId xmlns:p14="http://schemas.microsoft.com/office/powerpoint/2010/main" val="1189989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189000"/>
            <a:ext cx="9360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ja-JP" b="1"/>
              <a:t>現状･課題</a:t>
            </a:r>
            <a:endParaRPr lang="ja-JP" altLang="ja-JP"/>
          </a:p>
          <a:p>
            <a:pPr fontAlgn="ctr"/>
            <a:r>
              <a:rPr kumimoji="1" lang="ja-JP" altLang="ja-JP" b="1"/>
              <a:t>▽府民が身近に生産から消費まで体験できる機会づくりを進めることが必要です。</a:t>
            </a:r>
            <a:endParaRPr lang="ja-JP" altLang="ja-JP"/>
          </a:p>
          <a:p>
            <a:pPr fontAlgn="ctr"/>
            <a:r>
              <a:rPr kumimoji="1" lang="ja-JP" altLang="ja-JP" b="1"/>
              <a:t>▽大阪産（もん）を実際に手にし、購入できる販売店や料理店等を増やし、地産地消、消費拡大を図ることが必要です。</a:t>
            </a:r>
            <a:endParaRPr lang="ja-JP" altLang="ja-JP"/>
          </a:p>
          <a:p>
            <a:pPr fontAlgn="ctr"/>
            <a:r>
              <a:rPr kumimoji="1" lang="ja-JP" altLang="ja-JP" b="1"/>
              <a:t>▽府民一人ひとりが食への感謝の気持ちを深めるとともに、食品ロスの現状や削減の必要性についても認識を深め、食品ロスの削減に主体的に取り組むことが必要です。</a:t>
            </a:r>
            <a:endParaRPr lang="ja-JP" altLang="ja-JP"/>
          </a:p>
          <a:p>
            <a:pPr fontAlgn="ctr"/>
            <a:r>
              <a:rPr kumimoji="1" lang="ja-JP" altLang="ja-JP" b="1"/>
              <a:t>▽伝統的な食文化に関する府民の関心と理解を深め、次世代に伝えていく取組みが必要です。</a:t>
            </a:r>
            <a:endParaRPr lang="ja-JP" altLang="ja-JP"/>
          </a:p>
        </p:txBody>
      </p:sp>
      <p:graphicFrame>
        <p:nvGraphicFramePr>
          <p:cNvPr id="9" name="表 8"/>
          <p:cNvGraphicFramePr>
            <a:graphicFrameLocks noGrp="1"/>
          </p:cNvGraphicFramePr>
          <p:nvPr>
            <p:extLst>
              <p:ext uri="{D42A27DB-BD31-4B8C-83A1-F6EECF244321}">
                <p14:modId xmlns:p14="http://schemas.microsoft.com/office/powerpoint/2010/main" val="2421666753"/>
              </p:ext>
            </p:extLst>
          </p:nvPr>
        </p:nvGraphicFramePr>
        <p:xfrm>
          <a:off x="629695" y="1002452"/>
          <a:ext cx="8646609" cy="5398939"/>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123560">
                <a:tc>
                  <a:txBody>
                    <a:bodyPr/>
                    <a:lstStyle/>
                    <a:p>
                      <a:pPr>
                        <a:lnSpc>
                          <a:spcPts val="1600"/>
                        </a:lnSpc>
                      </a:pPr>
                      <a:r>
                        <a:rPr kumimoji="1" lang="ja-JP" altLang="en-US" sz="1600" dirty="0" smtClean="0"/>
                        <a:t> </a:t>
                      </a:r>
                      <a:r>
                        <a:rPr kumimoji="1" lang="ja-JP" altLang="en-US" sz="1600" dirty="0" smtClean="0">
                          <a:solidFill>
                            <a:schemeClr val="bg1"/>
                          </a:solidFill>
                        </a:rPr>
                        <a:t>本年度の     </a:t>
                      </a:r>
                      <a:endParaRPr kumimoji="1" lang="en-US" altLang="ja-JP" sz="1600" dirty="0" smtClean="0">
                        <a:solidFill>
                          <a:schemeClr val="bg1"/>
                        </a:solidFill>
                      </a:endParaRPr>
                    </a:p>
                    <a:p>
                      <a:pPr>
                        <a:lnSpc>
                          <a:spcPts val="1600"/>
                        </a:lnSpc>
                      </a:pPr>
                      <a:r>
                        <a:rPr kumimoji="1" lang="en-US" altLang="ja-JP" sz="1600" dirty="0" smtClean="0">
                          <a:solidFill>
                            <a:schemeClr val="bg1"/>
                          </a:solidFill>
                        </a:rPr>
                        <a:t> </a:t>
                      </a:r>
                      <a:r>
                        <a:rPr kumimoji="1" lang="ja-JP" altLang="en-US" sz="1600" dirty="0" smtClean="0">
                          <a:solidFill>
                            <a:schemeClr val="bg1"/>
                          </a:solidFill>
                        </a:rPr>
                        <a:t>取組</a:t>
                      </a:r>
                      <a:endParaRPr kumimoji="1" lang="ja-JP" altLang="en-US"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dirty="0" smtClean="0">
                          <a:solidFill>
                            <a:schemeClr val="tx1"/>
                          </a:solidFill>
                        </a:rPr>
                        <a:t>《</a:t>
                      </a:r>
                      <a:r>
                        <a:rPr kumimoji="1" lang="ja-JP" altLang="en-US" sz="1200" b="1" u="sng" dirty="0" smtClean="0">
                          <a:solidFill>
                            <a:schemeClr val="tx1"/>
                          </a:solidFill>
                          <a:latin typeface="+mn-ea"/>
                          <a:ea typeface="+mn-ea"/>
                        </a:rPr>
                        <a:t>食の生産・流通に関する体験・交流の促進</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■直売所で開催する販売イベント等について</a:t>
                      </a:r>
                      <a:r>
                        <a:rPr kumimoji="1" lang="en-US" altLang="ja-JP" sz="1100" b="1" dirty="0" smtClean="0">
                          <a:solidFill>
                            <a:schemeClr val="tx1"/>
                          </a:solidFill>
                          <a:latin typeface="+mn-ea"/>
                          <a:ea typeface="+mn-ea"/>
                        </a:rPr>
                        <a:t>Facebook</a:t>
                      </a:r>
                      <a:r>
                        <a:rPr kumimoji="1" lang="ja-JP" altLang="en-US" sz="1100" b="1" dirty="0" smtClean="0">
                          <a:solidFill>
                            <a:schemeClr val="tx1"/>
                          </a:solidFill>
                          <a:latin typeface="+mn-ea"/>
                          <a:ea typeface="+mn-ea"/>
                        </a:rPr>
                        <a:t>で情報発信</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■直売所の開設支援に係るチラシを作成・配布</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■市町村及び府立学校で給食献立に地域の食材や郷土料理等を導入</a:t>
                      </a:r>
                      <a:endParaRPr kumimoji="1" lang="en-US" altLang="ja-JP" sz="1100" b="1" dirty="0" smtClean="0">
                        <a:solidFill>
                          <a:schemeClr val="tx1"/>
                        </a:solidFill>
                        <a:latin typeface="+mn-ea"/>
                        <a:ea typeface="+mn-ea"/>
                      </a:endParaRP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大阪産農水産物の利用促進及び消費拡大</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■大阪産（もん）を購入できる販売店や料理店等の拡大　</a:t>
                      </a:r>
                      <a:r>
                        <a:rPr kumimoji="1" lang="en-US" altLang="ja-JP" sz="1100" b="1" dirty="0" smtClean="0">
                          <a:solidFill>
                            <a:schemeClr val="tx1"/>
                          </a:solidFill>
                          <a:latin typeface="+mn-ea"/>
                          <a:ea typeface="+mn-ea"/>
                        </a:rPr>
                        <a:t>527</a:t>
                      </a:r>
                      <a:r>
                        <a:rPr kumimoji="1" lang="ja-JP" altLang="en-US" sz="1100" b="1" dirty="0" smtClean="0">
                          <a:solidFill>
                            <a:schemeClr val="tx1"/>
                          </a:solidFill>
                          <a:latin typeface="+mn-ea"/>
                          <a:ea typeface="+mn-ea"/>
                        </a:rPr>
                        <a:t>件（</a:t>
                      </a:r>
                      <a:r>
                        <a:rPr kumimoji="1" lang="en-US" altLang="ja-JP" sz="1100" b="1" dirty="0" smtClean="0">
                          <a:solidFill>
                            <a:schemeClr val="tx1"/>
                          </a:solidFill>
                          <a:latin typeface="+mn-ea"/>
                          <a:ea typeface="+mn-ea"/>
                        </a:rPr>
                        <a:t>R3.12</a:t>
                      </a:r>
                      <a:r>
                        <a:rPr kumimoji="1" lang="ja-JP" altLang="en-US" sz="1100" b="1" dirty="0" smtClean="0">
                          <a:solidFill>
                            <a:schemeClr val="tx1"/>
                          </a:solidFill>
                          <a:latin typeface="+mn-ea"/>
                          <a:ea typeface="+mn-ea"/>
                        </a:rPr>
                        <a:t>末）</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■大阪産（もん）のＰＲと利用促進のため、ホームページ、大阪産（もん）</a:t>
                      </a:r>
                      <a:r>
                        <a:rPr kumimoji="1" lang="en-US" altLang="ja-JP" sz="1100" b="1" dirty="0" smtClean="0">
                          <a:solidFill>
                            <a:schemeClr val="tx1"/>
                          </a:solidFill>
                          <a:latin typeface="+mn-ea"/>
                          <a:ea typeface="+mn-ea"/>
                        </a:rPr>
                        <a:t>Facebook</a:t>
                      </a:r>
                      <a:r>
                        <a:rPr kumimoji="1" lang="ja-JP" altLang="en-US" sz="1100" b="1" dirty="0" err="1" smtClean="0">
                          <a:solidFill>
                            <a:schemeClr val="tx1"/>
                          </a:solidFill>
                          <a:latin typeface="+mn-ea"/>
                          <a:ea typeface="+mn-ea"/>
                        </a:rPr>
                        <a:t>、</a:t>
                      </a:r>
                      <a:r>
                        <a:rPr kumimoji="1" lang="ja-JP" altLang="en-US" sz="1100" b="1" dirty="0" smtClean="0">
                          <a:solidFill>
                            <a:schemeClr val="tx1"/>
                          </a:solidFill>
                          <a:latin typeface="+mn-ea"/>
                          <a:ea typeface="+mn-ea"/>
                        </a:rPr>
                        <a:t>大阪産（もん）</a:t>
                      </a:r>
                      <a:r>
                        <a:rPr kumimoji="1" lang="en-US" altLang="ja-JP" sz="1100" b="1" dirty="0" smtClean="0">
                          <a:solidFill>
                            <a:schemeClr val="tx1"/>
                          </a:solidFill>
                          <a:latin typeface="+mn-ea"/>
                          <a:ea typeface="+mn-ea"/>
                        </a:rPr>
                        <a:t>Twitter</a:t>
                      </a:r>
                    </a:p>
                    <a:p>
                      <a:pPr marL="174625" indent="-174625"/>
                      <a:r>
                        <a:rPr kumimoji="1" lang="ja-JP" altLang="en-US" sz="1100" b="1" dirty="0" smtClean="0">
                          <a:solidFill>
                            <a:schemeClr val="tx1"/>
                          </a:solidFill>
                          <a:latin typeface="+mn-ea"/>
                          <a:ea typeface="+mn-ea"/>
                        </a:rPr>
                        <a:t>　大阪産（もん）ファン通信等による情報発信</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■市町村や民間団体等が実施する地産地消、食文化継承等の食育活動への補助</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（申請</a:t>
                      </a:r>
                      <a:r>
                        <a:rPr kumimoji="1" lang="en-US" altLang="ja-JP" sz="1100" b="1" dirty="0" smtClean="0">
                          <a:solidFill>
                            <a:schemeClr val="tx1"/>
                          </a:solidFill>
                          <a:latin typeface="+mn-ea"/>
                          <a:ea typeface="+mn-ea"/>
                        </a:rPr>
                        <a:t>8</a:t>
                      </a:r>
                      <a:r>
                        <a:rPr kumimoji="1" lang="ja-JP" altLang="en-US" sz="1100" b="1" dirty="0" smtClean="0">
                          <a:solidFill>
                            <a:schemeClr val="tx1"/>
                          </a:solidFill>
                          <a:latin typeface="+mn-ea"/>
                          <a:ea typeface="+mn-ea"/>
                        </a:rPr>
                        <a:t>者、新型コロナウイルス感染症の影響により</a:t>
                      </a:r>
                      <a:r>
                        <a:rPr kumimoji="1" lang="en-US" altLang="ja-JP" sz="1100" b="1" dirty="0" smtClean="0">
                          <a:solidFill>
                            <a:schemeClr val="tx1"/>
                          </a:solidFill>
                          <a:latin typeface="+mn-ea"/>
                          <a:ea typeface="+mn-ea"/>
                        </a:rPr>
                        <a:t>2</a:t>
                      </a:r>
                      <a:r>
                        <a:rPr kumimoji="1" lang="ja-JP" altLang="en-US" sz="1100" b="1" dirty="0" smtClean="0">
                          <a:solidFill>
                            <a:schemeClr val="tx1"/>
                          </a:solidFill>
                          <a:latin typeface="+mn-ea"/>
                          <a:ea typeface="+mn-ea"/>
                        </a:rPr>
                        <a:t>者が中止）</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■「大阪の魚と漁業を</a:t>
                      </a:r>
                      <a:r>
                        <a:rPr kumimoji="1" lang="en-US" altLang="ja-JP" sz="1100" b="1" dirty="0" smtClean="0">
                          <a:solidFill>
                            <a:schemeClr val="tx1"/>
                          </a:solidFill>
                          <a:latin typeface="+mn-ea"/>
                          <a:ea typeface="+mn-ea"/>
                        </a:rPr>
                        <a:t>10</a:t>
                      </a:r>
                      <a:r>
                        <a:rPr kumimoji="1" lang="ja-JP" altLang="en-US" sz="1100" b="1" dirty="0" smtClean="0">
                          <a:solidFill>
                            <a:schemeClr val="tx1"/>
                          </a:solidFill>
                          <a:latin typeface="+mn-ea"/>
                          <a:ea typeface="+mn-ea"/>
                        </a:rPr>
                        <a:t>倍楽しむ本」「大阪の畜産えぇもん</a:t>
                      </a:r>
                      <a:r>
                        <a:rPr kumimoji="1" lang="en-US" altLang="ja-JP" sz="1100" b="1" dirty="0" smtClean="0">
                          <a:solidFill>
                            <a:schemeClr val="tx1"/>
                          </a:solidFill>
                          <a:latin typeface="+mn-ea"/>
                          <a:ea typeface="+mn-ea"/>
                        </a:rPr>
                        <a:t>BOOK</a:t>
                      </a:r>
                      <a:r>
                        <a:rPr kumimoji="1" lang="ja-JP" altLang="en-US" sz="1100" b="1" dirty="0" smtClean="0">
                          <a:solidFill>
                            <a:schemeClr val="tx1"/>
                          </a:solidFill>
                          <a:latin typeface="+mn-ea"/>
                          <a:ea typeface="+mn-ea"/>
                        </a:rPr>
                        <a:t>」等を活用した情報発信</a:t>
                      </a:r>
                      <a:endParaRPr kumimoji="1" lang="en-US" altLang="ja-JP" sz="1100" b="1" dirty="0" smtClean="0">
                        <a:solidFill>
                          <a:schemeClr val="tx1"/>
                        </a:solidFill>
                        <a:latin typeface="+mn-ea"/>
                        <a:ea typeface="+mn-ea"/>
                      </a:endParaRP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大阪産農林水産物を府民が身近に触れられる場の情報発信</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■府内の朝市・直売所、農業体験農園（もぎとり園）及び農に親しむ施設について、府のホームページに掲載</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■魚庭の大漁旗デザインコンクールの開催</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大阪湾に対する関心を高めるため、小学生を対象に実施　応募</a:t>
                      </a:r>
                      <a:r>
                        <a:rPr kumimoji="1" lang="zh-CN" altLang="en-US" sz="1100" b="1" dirty="0" smtClean="0">
                          <a:solidFill>
                            <a:schemeClr val="tx1"/>
                          </a:solidFill>
                          <a:latin typeface="游ゴシック" panose="020B0400000000000000" pitchFamily="50" charset="-128"/>
                          <a:ea typeface="游ゴシック" panose="020B0400000000000000" pitchFamily="50" charset="-128"/>
                        </a:rPr>
                        <a:t>総数</a:t>
                      </a:r>
                      <a:r>
                        <a:rPr kumimoji="1" lang="en-US" altLang="ja-JP" sz="1100" b="1" dirty="0" smtClean="0">
                          <a:solidFill>
                            <a:schemeClr val="tx1"/>
                          </a:solidFill>
                          <a:latin typeface="游ゴシック" panose="020B0400000000000000" pitchFamily="50" charset="-128"/>
                          <a:ea typeface="游ゴシック" panose="020B0400000000000000" pitchFamily="50" charset="-128"/>
                        </a:rPr>
                        <a:t>775</a:t>
                      </a:r>
                      <a:r>
                        <a:rPr kumimoji="1" lang="zh-CN" altLang="en-US" sz="1100" b="1" dirty="0" smtClean="0">
                          <a:solidFill>
                            <a:schemeClr val="tx1"/>
                          </a:solidFill>
                          <a:latin typeface="游ゴシック" panose="020B0400000000000000" pitchFamily="50" charset="-128"/>
                          <a:ea typeface="游ゴシック" panose="020B0400000000000000" pitchFamily="50" charset="-128"/>
                        </a:rPr>
                        <a:t>作品</a:t>
                      </a:r>
                      <a:endParaRPr kumimoji="1" lang="en-US" altLang="ja-JP" sz="1100" b="1" dirty="0" smtClean="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375379">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smtClean="0">
                          <a:ln>
                            <a:noFill/>
                          </a:ln>
                          <a:solidFill>
                            <a:schemeClr val="tx1"/>
                          </a:solidFill>
                          <a:effectLst/>
                          <a:uLnTx/>
                          <a:uFillTx/>
                          <a:latin typeface="+mn-ea"/>
                          <a:ea typeface="+mn-ea"/>
                          <a:cs typeface="+mn-cs"/>
                        </a:rPr>
                        <a:t>コロナ禍における</a:t>
                      </a:r>
                      <a:r>
                        <a:rPr kumimoji="1" lang="ja-JP" altLang="en-US" sz="1100" b="1" dirty="0" smtClean="0">
                          <a:solidFill>
                            <a:schemeClr val="tx1"/>
                          </a:solidFill>
                          <a:latin typeface="+mn-ea"/>
                          <a:ea typeface="+mn-ea"/>
                        </a:rPr>
                        <a:t>体験の場の提供、イベントの開催</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■調理実習の開催は見合わせ、引き続き出前講習会を開催予定</a:t>
                      </a:r>
                      <a:endParaRPr kumimoji="1" lang="en-US" altLang="ja-JP"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■感染対策をとったイベントの開催</a:t>
                      </a:r>
                      <a:endParaRPr kumimoji="1" lang="en-US" altLang="ja-JP"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6039942"/>
                  </a:ext>
                </a:extLst>
              </a:tr>
              <a:tr h="900000">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zh-TW" altLang="en-US" sz="12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smtClean="0">
                          <a:solidFill>
                            <a:schemeClr val="tx1"/>
                          </a:solidFill>
                          <a:latin typeface="+mn-ea"/>
                          <a:ea typeface="+mn-ea"/>
                        </a:rPr>
                        <a:t>大阪産</a:t>
                      </a:r>
                      <a:r>
                        <a:rPr kumimoji="1" lang="en-US" altLang="ja-JP" sz="1100" b="1" dirty="0" smtClean="0">
                          <a:solidFill>
                            <a:schemeClr val="tx1"/>
                          </a:solidFill>
                          <a:latin typeface="+mn-ea"/>
                          <a:ea typeface="+mn-ea"/>
                        </a:rPr>
                        <a:t>(</a:t>
                      </a:r>
                      <a:r>
                        <a:rPr kumimoji="1" lang="ja-JP" altLang="en-US" sz="1100" b="1" dirty="0" smtClean="0">
                          <a:solidFill>
                            <a:schemeClr val="tx1"/>
                          </a:solidFill>
                          <a:latin typeface="+mn-ea"/>
                          <a:ea typeface="+mn-ea"/>
                        </a:rPr>
                        <a:t>もん</a:t>
                      </a:r>
                      <a:r>
                        <a:rPr kumimoji="1" lang="en-US" altLang="ja-JP" sz="1100" b="1" dirty="0" smtClean="0">
                          <a:solidFill>
                            <a:schemeClr val="tx1"/>
                          </a:solidFill>
                          <a:latin typeface="+mn-ea"/>
                          <a:ea typeface="+mn-ea"/>
                        </a:rPr>
                        <a:t>)</a:t>
                      </a:r>
                      <a:r>
                        <a:rPr kumimoji="1" lang="ja-JP" altLang="en-US" sz="1100" b="1" dirty="0" smtClean="0">
                          <a:solidFill>
                            <a:schemeClr val="tx1"/>
                          </a:solidFill>
                          <a:latin typeface="+mn-ea"/>
                          <a:ea typeface="+mn-ea"/>
                        </a:rPr>
                        <a:t>グローバルブランド化促進事業費　</a:t>
                      </a:r>
                      <a:r>
                        <a:rPr kumimoji="1" lang="en-US" altLang="ja-JP" sz="1100" b="1" dirty="0" smtClean="0">
                          <a:solidFill>
                            <a:schemeClr val="tx1"/>
                          </a:solidFill>
                          <a:latin typeface="+mn-ea"/>
                          <a:ea typeface="+mn-ea"/>
                        </a:rPr>
                        <a:t>55,942</a:t>
                      </a:r>
                      <a:r>
                        <a:rPr kumimoji="1" lang="ja-JP" altLang="en-US" sz="1100" b="1" dirty="0" smtClean="0">
                          <a:solidFill>
                            <a:schemeClr val="tx1"/>
                          </a:solidFill>
                          <a:latin typeface="+mn-ea"/>
                          <a:ea typeface="+mn-ea"/>
                        </a:rPr>
                        <a:t>千円</a:t>
                      </a:r>
                      <a:endParaRPr kumimoji="1" lang="ja-JP" altLang="en-US"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7835777"/>
                  </a:ext>
                </a:extLst>
              </a:tr>
            </a:tbl>
          </a:graphicData>
        </a:graphic>
      </p:graphicFrame>
      <p:sp>
        <p:nvSpPr>
          <p:cNvPr id="2" name="テキスト ボックス 1"/>
          <p:cNvSpPr txBox="1"/>
          <p:nvPr/>
        </p:nvSpPr>
        <p:spPr>
          <a:xfrm>
            <a:off x="571834" y="658702"/>
            <a:ext cx="8718118" cy="338554"/>
          </a:xfrm>
          <a:prstGeom prst="rect">
            <a:avLst/>
          </a:prstGeom>
          <a:noFill/>
        </p:spPr>
        <p:txBody>
          <a:bodyPr wrap="square" rtlCol="0">
            <a:spAutoFit/>
          </a:bodyPr>
          <a:lstStyle/>
          <a:p>
            <a:r>
              <a:rPr kumimoji="1" lang="ja-JP" altLang="en-US" sz="1600" b="1" dirty="0">
                <a:latin typeface="+mn-ea"/>
              </a:rPr>
              <a:t>①地産地消の</a:t>
            </a:r>
            <a:r>
              <a:rPr kumimoji="1" lang="ja-JP" altLang="en-US" sz="1600" b="1" dirty="0" smtClean="0">
                <a:latin typeface="+mn-ea"/>
              </a:rPr>
              <a:t>推進　</a:t>
            </a:r>
            <a:r>
              <a:rPr kumimoji="1" lang="en-US" altLang="ja-JP" sz="1600" b="1" dirty="0" smtClean="0">
                <a:latin typeface="+mn-ea"/>
              </a:rPr>
              <a:t>P45</a:t>
            </a:r>
            <a:r>
              <a:rPr kumimoji="1" lang="ja-JP" altLang="en-US" sz="1600" b="1" dirty="0" smtClean="0">
                <a:latin typeface="+mn-ea"/>
              </a:rPr>
              <a:t>　</a:t>
            </a:r>
            <a:endParaRPr kumimoji="1" lang="ja-JP" altLang="en-US" sz="1600" b="1" dirty="0">
              <a:latin typeface="+mn-ea"/>
            </a:endParaRPr>
          </a:p>
        </p:txBody>
      </p:sp>
      <p:grpSp>
        <p:nvGrpSpPr>
          <p:cNvPr id="7" name="グループ化 6"/>
          <p:cNvGrpSpPr/>
          <p:nvPr/>
        </p:nvGrpSpPr>
        <p:grpSpPr>
          <a:xfrm>
            <a:off x="8333362" y="682729"/>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p:cNvGrpSpPr/>
            <p:nvPr/>
          </p:nvGrpSpPr>
          <p:grpSpPr>
            <a:xfrm>
              <a:off x="8222623" y="1257538"/>
              <a:ext cx="1058662" cy="720145"/>
              <a:chOff x="511927" y="2809411"/>
              <a:chExt cx="1110811" cy="770916"/>
            </a:xfrm>
          </p:grpSpPr>
          <p:sp>
            <p:nvSpPr>
              <p:cNvPr id="14" name="角丸四角形 13"/>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5" name="直線コネクタ 14"/>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6" name="Rectangle 1"/>
          <p:cNvSpPr>
            <a:spLocks noChangeArrowheads="1"/>
          </p:cNvSpPr>
          <p:nvPr/>
        </p:nvSpPr>
        <p:spPr bwMode="auto">
          <a:xfrm>
            <a:off x="280917" y="275769"/>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smtClean="0">
                <a:latin typeface="Meiryo UI" panose="020B0604030504040204" pitchFamily="50" charset="-128"/>
                <a:ea typeface="Meiryo UI" panose="020B0604030504040204" pitchFamily="50" charset="-128"/>
                <a:cs typeface="Times New Roman" panose="02020603050405020304" pitchFamily="18" charset="0"/>
              </a:rPr>
              <a:t>具体的な取組み</a:t>
            </a:r>
            <a:r>
              <a:rPr kumimoji="0"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9198799" y="6341515"/>
            <a:ext cx="434365" cy="338554"/>
          </a:xfrm>
          <a:prstGeom prst="rect">
            <a:avLst/>
          </a:prstGeom>
          <a:noFill/>
        </p:spPr>
        <p:txBody>
          <a:bodyPr wrap="square" rtlCol="0">
            <a:spAutoFit/>
          </a:bodyPr>
          <a:lstStyle/>
          <a:p>
            <a:pPr algn="r"/>
            <a:r>
              <a:rPr kumimoji="1" lang="en-US" altLang="ja-JP" sz="1600" dirty="0">
                <a:latin typeface="+mn-ea"/>
              </a:rPr>
              <a:t>10</a:t>
            </a:r>
            <a:endParaRPr kumimoji="1" lang="ja-JP" altLang="en-US" sz="1600" dirty="0">
              <a:latin typeface="+mn-ea"/>
            </a:endParaRPr>
          </a:p>
        </p:txBody>
      </p:sp>
    </p:spTree>
    <p:extLst>
      <p:ext uri="{BB962C8B-B14F-4D97-AF65-F5344CB8AC3E}">
        <p14:creationId xmlns:p14="http://schemas.microsoft.com/office/powerpoint/2010/main" val="3686627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189000"/>
            <a:ext cx="9360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555466319"/>
              </p:ext>
            </p:extLst>
          </p:nvPr>
        </p:nvGraphicFramePr>
        <p:xfrm>
          <a:off x="629696" y="620710"/>
          <a:ext cx="8646609" cy="2766729"/>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1521989">
                <a:tc>
                  <a:txBody>
                    <a:bodyPr/>
                    <a:lstStyle/>
                    <a:p>
                      <a:pPr>
                        <a:lnSpc>
                          <a:spcPts val="1600"/>
                        </a:lnSpc>
                      </a:pPr>
                      <a:r>
                        <a:rPr kumimoji="1" lang="ja-JP" altLang="en-US" sz="1600" dirty="0" smtClean="0"/>
                        <a:t> 本年度の     </a:t>
                      </a:r>
                      <a:endParaRPr kumimoji="1" lang="en-US" altLang="ja-JP" sz="1600" dirty="0" smtClean="0"/>
                    </a:p>
                    <a:p>
                      <a:pPr>
                        <a:lnSpc>
                          <a:spcPts val="1600"/>
                        </a:lnSpc>
                      </a:pPr>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smtClean="0">
                          <a:solidFill>
                            <a:schemeClr val="tx1"/>
                          </a:solidFill>
                          <a:latin typeface="+mn-ea"/>
                          <a:ea typeface="+mn-ea"/>
                        </a:rPr>
                        <a:t>■「食品ロス削減ワーキングチーム」関係部局等との連携により、担当部局で保育所・学校等での</a:t>
                      </a:r>
                    </a:p>
                    <a:p>
                      <a:pPr marL="174625" indent="-174625"/>
                      <a:r>
                        <a:rPr kumimoji="1" lang="ja-JP" altLang="en-US" sz="1100" b="1" dirty="0" smtClean="0">
                          <a:solidFill>
                            <a:schemeClr val="tx1"/>
                          </a:solidFill>
                          <a:latin typeface="+mn-ea"/>
                          <a:ea typeface="+mn-ea"/>
                        </a:rPr>
                        <a:t>　食育、地域での漁業体験や調理体験の取組みを推進</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■教育現場や地域の環境教育等で活用できる、食品ロス削減の教材ツールを掲載したポータルサイト</a:t>
                      </a:r>
                    </a:p>
                    <a:p>
                      <a:pPr marL="174625" indent="-174625"/>
                      <a:r>
                        <a:rPr kumimoji="1" lang="ja-JP" altLang="en-US" sz="1100" b="1" dirty="0" smtClean="0">
                          <a:solidFill>
                            <a:schemeClr val="tx1"/>
                          </a:solidFill>
                          <a:latin typeface="+mn-ea"/>
                          <a:ea typeface="+mn-ea"/>
                        </a:rPr>
                        <a:t> （デジタルコンテンツ）を作成</a:t>
                      </a:r>
                    </a:p>
                    <a:p>
                      <a:pPr marL="174625" indent="-174625"/>
                      <a:r>
                        <a:rPr kumimoji="1" lang="ja-JP" altLang="en-US" sz="1100" b="1" dirty="0" smtClean="0">
                          <a:solidFill>
                            <a:schemeClr val="tx1"/>
                          </a:solidFill>
                          <a:latin typeface="+mn-ea"/>
                          <a:ea typeface="+mn-ea"/>
                        </a:rPr>
                        <a:t>■「大阪府食品ロス削減推進計画」を令和</a:t>
                      </a:r>
                      <a:r>
                        <a:rPr kumimoji="1" lang="en-US" altLang="ja-JP" sz="1100" b="1" dirty="0" smtClean="0">
                          <a:solidFill>
                            <a:schemeClr val="tx1"/>
                          </a:solidFill>
                          <a:latin typeface="+mn-ea"/>
                          <a:ea typeface="+mn-ea"/>
                        </a:rPr>
                        <a:t>3</a:t>
                      </a:r>
                      <a:r>
                        <a:rPr kumimoji="1" lang="ja-JP" altLang="en-US" sz="1100" b="1" dirty="0" smtClean="0">
                          <a:solidFill>
                            <a:schemeClr val="tx1"/>
                          </a:solidFill>
                          <a:latin typeface="+mn-ea"/>
                          <a:ea typeface="+mn-ea"/>
                        </a:rPr>
                        <a:t>年</a:t>
                      </a:r>
                      <a:r>
                        <a:rPr kumimoji="1" lang="en-US" altLang="ja-JP" sz="1100" b="1" dirty="0" smtClean="0">
                          <a:solidFill>
                            <a:schemeClr val="tx1"/>
                          </a:solidFill>
                          <a:latin typeface="+mn-ea"/>
                          <a:ea typeface="+mn-ea"/>
                        </a:rPr>
                        <a:t>3</a:t>
                      </a:r>
                      <a:r>
                        <a:rPr kumimoji="1" lang="ja-JP" altLang="en-US" sz="1100" b="1" dirty="0" smtClean="0">
                          <a:solidFill>
                            <a:schemeClr val="tx1"/>
                          </a:solidFill>
                          <a:latin typeface="+mn-ea"/>
                          <a:ea typeface="+mn-ea"/>
                        </a:rPr>
                        <a:t>月に策定し、消費者への食品ロス削減に関する</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認知度向上の取組みを推進</a:t>
                      </a:r>
                    </a:p>
                    <a:p>
                      <a:pPr marL="174625" indent="-174625"/>
                      <a:r>
                        <a:rPr kumimoji="1" lang="ja-JP" altLang="en-US" sz="1100" b="1" dirty="0" smtClean="0">
                          <a:solidFill>
                            <a:schemeClr val="tx1"/>
                          </a:solidFill>
                          <a:latin typeface="+mn-ea"/>
                          <a:ea typeface="+mn-ea"/>
                        </a:rPr>
                        <a:t>■府食ロス計画に基づき、事業者と連携した普及啓発の取組みを推進するため、事業者、消費者、</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学識経験者等で構成する「食品ロス削減ネットワーク懇話会」を製造から消費まで流通全体に拡充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66874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■地域で普及啓発活動を推進するため、食品ロス削減ポータルサイトを積極的に活用し、食品ロス削減について</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　発信・啓発できる人材を育成</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smtClean="0">
                          <a:solidFill>
                            <a:schemeClr val="bg1"/>
                          </a:solidFill>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smtClean="0">
                          <a:latin typeface="游ゴシック" panose="020B0400000000000000" pitchFamily="50" charset="-128"/>
                          <a:ea typeface="+mn-ea"/>
                        </a:rPr>
                        <a:t>食品ロス削減対策推進事業費（消費者行動促進支援事業）　</a:t>
                      </a:r>
                      <a:r>
                        <a:rPr kumimoji="1" lang="en-US" altLang="ja-JP" sz="1100" b="1" dirty="0" smtClean="0">
                          <a:latin typeface="游ゴシック" panose="020B0400000000000000" pitchFamily="50" charset="-128"/>
                          <a:ea typeface="+mn-ea"/>
                        </a:rPr>
                        <a:t>3,020</a:t>
                      </a:r>
                      <a:r>
                        <a:rPr kumimoji="1" lang="ja-JP" altLang="en-US" sz="1100" b="1" dirty="0" smtClean="0">
                          <a:latin typeface="游ゴシック" panose="020B0400000000000000" pitchFamily="50" charset="-128"/>
                          <a:ea typeface="+mn-ea"/>
                        </a:rPr>
                        <a:t>千円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テキスト ボックス 1"/>
          <p:cNvSpPr txBox="1"/>
          <p:nvPr/>
        </p:nvSpPr>
        <p:spPr>
          <a:xfrm>
            <a:off x="568870" y="280442"/>
            <a:ext cx="2804208" cy="338554"/>
          </a:xfrm>
          <a:prstGeom prst="rect">
            <a:avLst/>
          </a:prstGeom>
          <a:noFill/>
        </p:spPr>
        <p:txBody>
          <a:bodyPr wrap="square" rtlCol="0">
            <a:spAutoFit/>
          </a:bodyPr>
          <a:lstStyle/>
          <a:p>
            <a:r>
              <a:rPr kumimoji="1" lang="ja-JP" altLang="en-US" sz="1600" b="1" dirty="0"/>
              <a:t>②食品ロスの</a:t>
            </a:r>
            <a:r>
              <a:rPr kumimoji="1" lang="ja-JP" altLang="en-US" sz="1600" b="1" dirty="0" smtClean="0"/>
              <a:t>削減　</a:t>
            </a:r>
            <a:r>
              <a:rPr kumimoji="1" lang="en-US" altLang="ja-JP" sz="1600" b="1" dirty="0" smtClean="0">
                <a:latin typeface="+mn-ea"/>
              </a:rPr>
              <a:t>P46</a:t>
            </a:r>
            <a:endParaRPr kumimoji="1" lang="ja-JP" altLang="en-US" sz="1600" b="1" dirty="0">
              <a:latin typeface="+mn-ea"/>
            </a:endParaRPr>
          </a:p>
        </p:txBody>
      </p:sp>
      <p:grpSp>
        <p:nvGrpSpPr>
          <p:cNvPr id="7" name="グループ化 6"/>
          <p:cNvGrpSpPr/>
          <p:nvPr/>
        </p:nvGrpSpPr>
        <p:grpSpPr>
          <a:xfrm>
            <a:off x="8333362" y="298722"/>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p:cNvGrpSpPr/>
            <p:nvPr/>
          </p:nvGrpSpPr>
          <p:grpSpPr>
            <a:xfrm>
              <a:off x="8222623" y="1257538"/>
              <a:ext cx="1058662" cy="720145"/>
              <a:chOff x="511927" y="2809411"/>
              <a:chExt cx="1110811" cy="770916"/>
            </a:xfrm>
          </p:grpSpPr>
          <p:sp>
            <p:nvSpPr>
              <p:cNvPr id="14" name="角丸四角形 13"/>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5" name="直線コネクタ 14"/>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aphicFrame>
        <p:nvGraphicFramePr>
          <p:cNvPr id="16" name="表 15"/>
          <p:cNvGraphicFramePr>
            <a:graphicFrameLocks noGrp="1"/>
          </p:cNvGraphicFramePr>
          <p:nvPr>
            <p:extLst>
              <p:ext uri="{D42A27DB-BD31-4B8C-83A1-F6EECF244321}">
                <p14:modId xmlns:p14="http://schemas.microsoft.com/office/powerpoint/2010/main" val="825617237"/>
              </p:ext>
            </p:extLst>
          </p:nvPr>
        </p:nvGraphicFramePr>
        <p:xfrm>
          <a:off x="629696" y="3741898"/>
          <a:ext cx="8646609" cy="273105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1105450">
                <a:tc>
                  <a:txBody>
                    <a:bodyPr/>
                    <a:lstStyle/>
                    <a:p>
                      <a:pPr>
                        <a:lnSpc>
                          <a:spcPts val="1600"/>
                        </a:lnSpc>
                      </a:pPr>
                      <a:r>
                        <a:rPr kumimoji="1" lang="ja-JP" altLang="en-US" sz="1600" dirty="0" smtClean="0"/>
                        <a:t> 本年度の     </a:t>
                      </a:r>
                      <a:endParaRPr kumimoji="1" lang="en-US" altLang="ja-JP" sz="1600" dirty="0" smtClean="0"/>
                    </a:p>
                    <a:p>
                      <a:pPr>
                        <a:lnSpc>
                          <a:spcPts val="1600"/>
                        </a:lnSpc>
                      </a:pPr>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smtClean="0">
                          <a:solidFill>
                            <a:schemeClr val="tx1"/>
                          </a:solidFill>
                          <a:latin typeface="+mn-ea"/>
                          <a:ea typeface="+mn-ea"/>
                        </a:rPr>
                        <a:t>■全国学校給食週間に、市町村で地域の食材や郷土料理等を取り入れた給食献立を実施</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■大阪府食生活改善連絡協議会との連携</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・協議会が行う日本型食生活の普及啓発活動への支援</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・協議会が作成した冊子「親から子へ子から孫へおおさか伝承の味」に掲載された郷土料理を</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おおさか食育通信</a:t>
                      </a:r>
                      <a:r>
                        <a:rPr kumimoji="1" lang="en-US" altLang="ja-JP" sz="1100" b="1" dirty="0" smtClean="0">
                          <a:solidFill>
                            <a:schemeClr val="tx1"/>
                          </a:solidFill>
                          <a:latin typeface="+mn-ea"/>
                          <a:ea typeface="+mn-ea"/>
                        </a:rPr>
                        <a:t>Facebook</a:t>
                      </a:r>
                      <a:r>
                        <a:rPr kumimoji="1" lang="ja-JP" altLang="en-US" sz="1100" b="1" dirty="0" smtClean="0">
                          <a:solidFill>
                            <a:schemeClr val="tx1"/>
                          </a:solidFill>
                          <a:latin typeface="+mn-ea"/>
                          <a:ea typeface="+mn-ea"/>
                        </a:rPr>
                        <a:t>で発信（</a:t>
                      </a:r>
                      <a:r>
                        <a:rPr kumimoji="1" lang="en-US" altLang="ja-JP" sz="1100" b="1" dirty="0" smtClean="0">
                          <a:solidFill>
                            <a:schemeClr val="tx1"/>
                          </a:solidFill>
                          <a:latin typeface="+mn-ea"/>
                          <a:ea typeface="+mn-ea"/>
                        </a:rPr>
                        <a:t>2</a:t>
                      </a:r>
                      <a:r>
                        <a:rPr kumimoji="1" lang="ja-JP" altLang="en-US" sz="1100" b="1" dirty="0" smtClean="0">
                          <a:solidFill>
                            <a:schemeClr val="tx1"/>
                          </a:solidFill>
                          <a:latin typeface="+mn-ea"/>
                          <a:ea typeface="+mn-ea"/>
                        </a:rPr>
                        <a:t>回）</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933266">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■市町村間での取組み内容に差が生じている。</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■関係団体の取組把握、連携強化</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■好事例を共有し、地域の食材や郷土料理を取り入れた給食献立を実施</a:t>
                      </a:r>
                      <a:endParaRPr kumimoji="1" lang="en-US" altLang="ja-JP"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■食文化の継承に向け、</a:t>
                      </a:r>
                      <a:r>
                        <a:rPr kumimoji="1" lang="en-US" altLang="ja-JP" sz="1100" b="1" dirty="0" smtClean="0">
                          <a:solidFill>
                            <a:schemeClr val="tx1"/>
                          </a:solidFill>
                          <a:latin typeface="+mn-ea"/>
                          <a:ea typeface="+mn-ea"/>
                        </a:rPr>
                        <a:t>SNS</a:t>
                      </a:r>
                      <a:r>
                        <a:rPr kumimoji="1" lang="ja-JP" altLang="en-US" sz="1100" b="1" dirty="0" smtClean="0">
                          <a:solidFill>
                            <a:schemeClr val="tx1"/>
                          </a:solidFill>
                          <a:latin typeface="+mn-ea"/>
                          <a:ea typeface="+mn-ea"/>
                        </a:rPr>
                        <a:t>等を活用した情報発信を行うとともに、関係団体の取組を支援する。</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68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smtClean="0">
                          <a:latin typeface="+mn-ea"/>
                          <a:ea typeface="+mn-ea"/>
                        </a:rPr>
                        <a:t>健康・栄養</a:t>
                      </a:r>
                      <a:r>
                        <a:rPr kumimoji="1" lang="ja-JP" altLang="en-US" sz="1100" b="1" dirty="0" smtClean="0">
                          <a:solidFill>
                            <a:schemeClr val="tx1"/>
                          </a:solidFill>
                          <a:latin typeface="+mn-ea"/>
                          <a:ea typeface="+mn-ea"/>
                        </a:rPr>
                        <a:t>対策費　</a:t>
                      </a:r>
                      <a:r>
                        <a:rPr kumimoji="1" lang="en-US" altLang="ja-JP" sz="1100" b="1" dirty="0" smtClean="0">
                          <a:solidFill>
                            <a:schemeClr val="tx1"/>
                          </a:solidFill>
                          <a:latin typeface="+mn-ea"/>
                          <a:ea typeface="+mn-ea"/>
                        </a:rPr>
                        <a:t>5,869</a:t>
                      </a:r>
                      <a:r>
                        <a:rPr kumimoji="1" lang="ja-JP" altLang="en-US" sz="1100" b="1" dirty="0" smtClean="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17" name="テキスト ボックス 16"/>
          <p:cNvSpPr txBox="1"/>
          <p:nvPr/>
        </p:nvSpPr>
        <p:spPr>
          <a:xfrm>
            <a:off x="568870" y="3438784"/>
            <a:ext cx="2681080" cy="338554"/>
          </a:xfrm>
          <a:prstGeom prst="rect">
            <a:avLst/>
          </a:prstGeom>
          <a:noFill/>
        </p:spPr>
        <p:txBody>
          <a:bodyPr wrap="square" rtlCol="0">
            <a:spAutoFit/>
          </a:bodyPr>
          <a:lstStyle/>
          <a:p>
            <a:r>
              <a:rPr kumimoji="1" lang="ja-JP" altLang="en-US" sz="1600" b="1" dirty="0" smtClean="0"/>
              <a:t>③</a:t>
            </a:r>
            <a:r>
              <a:rPr lang="ja-JP" altLang="en-US" sz="1600" b="1" dirty="0"/>
              <a:t>食文化の</a:t>
            </a:r>
            <a:r>
              <a:rPr lang="ja-JP" altLang="en-US" sz="1600" b="1" dirty="0" smtClean="0"/>
              <a:t>継承　</a:t>
            </a:r>
            <a:r>
              <a:rPr lang="en-US" altLang="ja-JP" sz="1600" b="1" dirty="0" smtClean="0">
                <a:latin typeface="+mn-ea"/>
              </a:rPr>
              <a:t>P46</a:t>
            </a:r>
            <a:r>
              <a:rPr lang="ja-JP" altLang="en-US" sz="1600" b="1" dirty="0" smtClean="0">
                <a:latin typeface="+mn-ea"/>
              </a:rPr>
              <a:t> </a:t>
            </a:r>
            <a:endParaRPr kumimoji="1" lang="ja-JP" altLang="en-US" sz="1600" b="1" dirty="0">
              <a:latin typeface="+mn-ea"/>
            </a:endParaRPr>
          </a:p>
        </p:txBody>
      </p:sp>
      <p:sp>
        <p:nvSpPr>
          <p:cNvPr id="18" name="テキスト ボックス 17"/>
          <p:cNvSpPr txBox="1"/>
          <p:nvPr/>
        </p:nvSpPr>
        <p:spPr>
          <a:xfrm>
            <a:off x="9198799" y="6341515"/>
            <a:ext cx="434365" cy="338554"/>
          </a:xfrm>
          <a:prstGeom prst="rect">
            <a:avLst/>
          </a:prstGeom>
          <a:noFill/>
        </p:spPr>
        <p:txBody>
          <a:bodyPr wrap="square" rtlCol="0">
            <a:spAutoFit/>
          </a:bodyPr>
          <a:lstStyle/>
          <a:p>
            <a:pPr algn="r"/>
            <a:r>
              <a:rPr kumimoji="1" lang="en-US" altLang="ja-JP" sz="1600" dirty="0">
                <a:latin typeface="+mn-ea"/>
              </a:rPr>
              <a:t>11</a:t>
            </a:r>
            <a:endParaRPr kumimoji="1" lang="ja-JP" altLang="en-US" sz="1600" dirty="0">
              <a:latin typeface="+mn-ea"/>
            </a:endParaRPr>
          </a:p>
        </p:txBody>
      </p:sp>
    </p:spTree>
    <p:extLst>
      <p:ext uri="{BB962C8B-B14F-4D97-AF65-F5344CB8AC3E}">
        <p14:creationId xmlns:p14="http://schemas.microsoft.com/office/powerpoint/2010/main" val="2434073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916309"/>
            <a:ext cx="9360000" cy="583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２　食育</a:t>
            </a:r>
            <a:r>
              <a:rPr kumimoji="1" lang="ja-JP" altLang="en-US" sz="2000" b="1" dirty="0">
                <a:solidFill>
                  <a:schemeClr val="tx1"/>
                </a:solidFill>
                <a:latin typeface="Meiryo UI" panose="020B0604030504040204" pitchFamily="50" charset="-128"/>
                <a:ea typeface="Meiryo UI" panose="020B0604030504040204" pitchFamily="50" charset="-128"/>
              </a:rPr>
              <a:t>を支える社会環境整備</a:t>
            </a:r>
            <a:r>
              <a:rPr kumimoji="1" lang="ja-JP" altLang="en-US" sz="2000" b="1" dirty="0" smtClean="0">
                <a:solidFill>
                  <a:schemeClr val="tx1"/>
                </a:solidFill>
                <a:latin typeface="Meiryo UI" panose="020B0604030504040204" pitchFamily="50" charset="-128"/>
                <a:ea typeface="Meiryo UI" panose="020B0604030504040204" pitchFamily="50" charset="-128"/>
              </a:rPr>
              <a:t>　</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273000" y="688626"/>
            <a:ext cx="7404392" cy="432000"/>
          </a:xfrm>
          <a:prstGeom prst="rect">
            <a:avLst/>
          </a:prstGeom>
          <a:solidFill>
            <a:srgbClr val="002060"/>
          </a:solidFill>
        </p:spPr>
        <p:txBody>
          <a:bodyPr wrap="square" anchor="ctr">
            <a:sp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 </a:t>
            </a:r>
            <a:r>
              <a:rPr kumimoji="1" lang="ja-JP" altLang="en-US" sz="2000" b="1" dirty="0" smtClean="0">
                <a:ln w="0"/>
                <a:solidFill>
                  <a:schemeClr val="bg1"/>
                </a:solidFill>
                <a:effectLst>
                  <a:outerShdw blurRad="38100" dist="19050" dir="2700000" algn="tl" rotWithShape="0">
                    <a:schemeClr val="dk1">
                      <a:alpha val="40000"/>
                    </a:schemeClr>
                  </a:outerShdw>
                </a:effectLst>
                <a:latin typeface="+mn-ea"/>
              </a:rPr>
              <a:t>（１）多様な主体による食育推進運動の展開　</a:t>
            </a:r>
            <a:r>
              <a:rPr kumimoji="1" lang="ja-JP" altLang="en-US" b="1" dirty="0" smtClean="0">
                <a:ln w="0"/>
                <a:solidFill>
                  <a:schemeClr val="bg1"/>
                </a:solidFill>
                <a:effectLst>
                  <a:outerShdw blurRad="38100" dist="19050" dir="2700000" algn="tl" rotWithShape="0">
                    <a:schemeClr val="dk1">
                      <a:alpha val="40000"/>
                    </a:schemeClr>
                  </a:outerShdw>
                </a:effectLst>
                <a:latin typeface="+mn-ea"/>
              </a:rPr>
              <a:t>計画</a:t>
            </a:r>
            <a:r>
              <a:rPr kumimoji="1" lang="en-US" altLang="ja-JP" b="1" dirty="0" smtClean="0">
                <a:ln w="0"/>
                <a:solidFill>
                  <a:schemeClr val="bg1"/>
                </a:solidFill>
                <a:effectLst>
                  <a:outerShdw blurRad="38100" dist="19050" dir="2700000" algn="tl" rotWithShape="0">
                    <a:schemeClr val="dk1">
                      <a:alpha val="40000"/>
                    </a:schemeClr>
                  </a:outerShdw>
                </a:effectLst>
                <a:latin typeface="+mn-ea"/>
              </a:rPr>
              <a:t>P51</a:t>
            </a:r>
            <a:r>
              <a:rPr kumimoji="1" lang="ja-JP" altLang="en-US" sz="2000" b="1" dirty="0"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　　</a:t>
            </a:r>
            <a:r>
              <a:rPr kumimoji="1" lang="ja-JP" altLang="en-US" sz="2000" b="1" dirty="0" smtClean="0">
                <a:ln w="0"/>
                <a:solidFill>
                  <a:schemeClr val="bg1"/>
                </a:solidFill>
                <a:effectLst>
                  <a:outerShdw blurRad="38100" dist="19050" dir="2700000" algn="tl" rotWithShape="0">
                    <a:schemeClr val="dk1">
                      <a:alpha val="40000"/>
                    </a:schemeClr>
                  </a:outerShdw>
                </a:effectLst>
              </a:rPr>
              <a:t>　</a:t>
            </a:r>
            <a:endParaRPr kumimoji="1" lang="en-US" altLang="ja-JP" b="1" dirty="0">
              <a:solidFill>
                <a:schemeClr val="bg1"/>
              </a:solidFill>
            </a:endParaRPr>
          </a:p>
        </p:txBody>
      </p:sp>
      <p:sp>
        <p:nvSpPr>
          <p:cNvPr id="4" name="正方形/長方形 3"/>
          <p:cNvSpPr/>
          <p:nvPr/>
        </p:nvSpPr>
        <p:spPr>
          <a:xfrm>
            <a:off x="313743" y="3306168"/>
            <a:ext cx="9099985" cy="553998"/>
          </a:xfrm>
          <a:prstGeom prst="rect">
            <a:avLst/>
          </a:prstGeom>
        </p:spPr>
        <p:txBody>
          <a:bodyPr wrap="square">
            <a:spAutoFit/>
          </a:bodyPr>
          <a:lstStyle/>
          <a:p>
            <a:pPr marL="269240" indent="90170" algn="just">
              <a:spcAft>
                <a:spcPts val="0"/>
              </a:spcAft>
            </a:pPr>
            <a:r>
              <a:rPr lang="en-US" altLang="ja-JP" sz="1000" kern="100" dirty="0" smtClean="0">
                <a:latin typeface="+mn-ea"/>
                <a:cs typeface="Times New Roman" panose="02020603050405020304" pitchFamily="18" charset="0"/>
              </a:rPr>
              <a:t>1</a:t>
            </a:r>
            <a:r>
              <a:rPr lang="ja-JP" altLang="ja-JP" sz="1000" kern="100" dirty="0">
                <a:latin typeface="+mn-ea"/>
                <a:cs typeface="Times New Roman" panose="02020603050405020304" pitchFamily="18" charset="0"/>
              </a:rPr>
              <a:t>　「お口の健康」と「食育」に関するアンケート（大阪府</a:t>
            </a:r>
            <a:r>
              <a:rPr lang="ja-JP" altLang="ja-JP" sz="1000" kern="100" dirty="0" smtClean="0">
                <a:latin typeface="+mn-ea"/>
                <a:cs typeface="Times New Roman" panose="02020603050405020304" pitchFamily="18" charset="0"/>
              </a:rPr>
              <a:t>）</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a:t>
            </a:r>
            <a:r>
              <a:rPr lang="ja-JP" altLang="en-US" sz="1000" kern="100" dirty="0" smtClean="0">
                <a:latin typeface="+mn-ea"/>
                <a:cs typeface="Times New Roman" panose="02020603050405020304" pitchFamily="18" charset="0"/>
              </a:rPr>
              <a:t>（計画策定時</a:t>
            </a:r>
            <a:r>
              <a:rPr lang="en-US" altLang="ja-JP" sz="1000" kern="100" dirty="0" smtClean="0">
                <a:latin typeface="+mn-ea"/>
                <a:cs typeface="Times New Roman" panose="02020603050405020304" pitchFamily="18" charset="0"/>
              </a:rPr>
              <a:t>/</a:t>
            </a:r>
            <a:r>
              <a:rPr lang="ja-JP" altLang="en-US" sz="1000" kern="100" dirty="0" smtClean="0">
                <a:latin typeface="+mn-ea"/>
                <a:cs typeface="Times New Roman" panose="02020603050405020304" pitchFamily="18" charset="0"/>
              </a:rPr>
              <a:t>現在）</a:t>
            </a:r>
            <a:endParaRPr lang="en-US" altLang="ja-JP" sz="1000" kern="100" dirty="0" smtClean="0">
              <a:latin typeface="+mn-ea"/>
              <a:cs typeface="Times New Roman" panose="02020603050405020304" pitchFamily="18" charset="0"/>
            </a:endParaRPr>
          </a:p>
          <a:p>
            <a:pPr marL="269240" indent="90170" algn="just">
              <a:spcAft>
                <a:spcPts val="0"/>
              </a:spcAft>
            </a:pPr>
            <a:r>
              <a:rPr lang="en-US" altLang="ja-JP" sz="1000" kern="100" dirty="0" smtClean="0">
                <a:latin typeface="+mn-ea"/>
                <a:cs typeface="Times New Roman" panose="02020603050405020304" pitchFamily="18" charset="0"/>
              </a:rPr>
              <a:t>2</a:t>
            </a:r>
            <a:r>
              <a:rPr lang="ja-JP" altLang="ja-JP" sz="1000" kern="100" dirty="0">
                <a:latin typeface="+mn-ea"/>
                <a:cs typeface="Times New Roman" panose="02020603050405020304" pitchFamily="18" charset="0"/>
              </a:rPr>
              <a:t>　</a:t>
            </a:r>
            <a:r>
              <a:rPr lang="ja-JP" altLang="ja-JP" sz="1000" kern="100" dirty="0" smtClean="0">
                <a:latin typeface="+mn-ea"/>
                <a:cs typeface="Times New Roman" panose="02020603050405020304" pitchFamily="18" charset="0"/>
              </a:rPr>
              <a:t>大阪府健康医療部</a:t>
            </a:r>
            <a:r>
              <a:rPr lang="ja-JP" altLang="en-US" sz="1000" kern="100" dirty="0" smtClean="0">
                <a:latin typeface="+mn-ea"/>
                <a:cs typeface="Times New Roman" panose="02020603050405020304" pitchFamily="18" charset="0"/>
              </a:rPr>
              <a:t>健康推進</a:t>
            </a:r>
            <a:r>
              <a:rPr lang="ja-JP" altLang="ja-JP" sz="1000" kern="100" dirty="0" smtClean="0">
                <a:latin typeface="+mn-ea"/>
                <a:cs typeface="Times New Roman" panose="02020603050405020304" pitchFamily="18" charset="0"/>
              </a:rPr>
              <a:t>室調べ</a:t>
            </a:r>
            <a:endParaRPr lang="en-US" altLang="ja-JP" sz="1000" kern="100" dirty="0" smtClean="0">
              <a:latin typeface="+mn-ea"/>
              <a:cs typeface="Times New Roman" panose="02020603050405020304" pitchFamily="18" charset="0"/>
            </a:endParaRPr>
          </a:p>
          <a:p>
            <a:pPr marL="269240" indent="90170" algn="just">
              <a:spcAft>
                <a:spcPts val="0"/>
              </a:spcAft>
            </a:pPr>
            <a:r>
              <a:rPr lang="en-US" altLang="ja-JP" sz="1000" kern="100" dirty="0" smtClean="0">
                <a:latin typeface="+mn-ea"/>
                <a:cs typeface="Times New Roman" panose="02020603050405020304" pitchFamily="18" charset="0"/>
              </a:rPr>
              <a:t>3</a:t>
            </a:r>
            <a:r>
              <a:rPr lang="ja-JP" altLang="ja-JP" sz="1000" kern="100" dirty="0" smtClean="0">
                <a:latin typeface="+mn-ea"/>
                <a:cs typeface="Times New Roman" panose="02020603050405020304" pitchFamily="18" charset="0"/>
              </a:rPr>
              <a:t>　大阪府健康医療部</a:t>
            </a:r>
            <a:r>
              <a:rPr lang="ja-JP" altLang="en-US" sz="1000" kern="100" dirty="0" smtClean="0">
                <a:latin typeface="+mn-ea"/>
                <a:cs typeface="Times New Roman" panose="02020603050405020304" pitchFamily="18" charset="0"/>
              </a:rPr>
              <a:t>健康推進室</a:t>
            </a:r>
            <a:r>
              <a:rPr lang="ja-JP" altLang="ja-JP" sz="1000" kern="100" dirty="0" smtClean="0">
                <a:latin typeface="+mn-ea"/>
                <a:cs typeface="Times New Roman" panose="02020603050405020304" pitchFamily="18" charset="0"/>
              </a:rPr>
              <a:t>調</a:t>
            </a:r>
            <a:r>
              <a:rPr lang="ja-JP" altLang="en-US" sz="1000" kern="100" dirty="0" smtClean="0">
                <a:latin typeface="+mn-ea"/>
                <a:cs typeface="Times New Roman" panose="02020603050405020304" pitchFamily="18" charset="0"/>
              </a:rPr>
              <a:t>べ</a:t>
            </a:r>
            <a:endParaRPr lang="ja-JP" altLang="ja-JP" sz="2400" kern="100" dirty="0">
              <a:effectLst/>
              <a:latin typeface="+mn-ea"/>
              <a:cs typeface="Times New Roman" panose="02020603050405020304" pitchFamily="18" charset="0"/>
            </a:endParaRPr>
          </a:p>
        </p:txBody>
      </p:sp>
      <p:graphicFrame>
        <p:nvGraphicFramePr>
          <p:cNvPr id="14" name="表 13"/>
          <p:cNvGraphicFramePr>
            <a:graphicFrameLocks noGrp="1"/>
          </p:cNvGraphicFramePr>
          <p:nvPr>
            <p:extLst>
              <p:ext uri="{D42A27DB-BD31-4B8C-83A1-F6EECF244321}">
                <p14:modId xmlns:p14="http://schemas.microsoft.com/office/powerpoint/2010/main" val="218345530"/>
              </p:ext>
            </p:extLst>
          </p:nvPr>
        </p:nvGraphicFramePr>
        <p:xfrm>
          <a:off x="633000" y="1606528"/>
          <a:ext cx="8640001" cy="1686804"/>
        </p:xfrm>
        <a:graphic>
          <a:graphicData uri="http://schemas.openxmlformats.org/drawingml/2006/table">
            <a:tbl>
              <a:tblPr firstRow="1" firstCol="1" bandRow="1">
                <a:tableStyleId>{5C22544A-7EE6-4342-B048-85BDC9FD1C3A}</a:tableStyleId>
              </a:tblPr>
              <a:tblGrid>
                <a:gridCol w="364134">
                  <a:extLst>
                    <a:ext uri="{9D8B030D-6E8A-4147-A177-3AD203B41FA5}">
                      <a16:colId xmlns:a16="http://schemas.microsoft.com/office/drawing/2014/main" val="20000"/>
                    </a:ext>
                  </a:extLst>
                </a:gridCol>
                <a:gridCol w="3513967">
                  <a:extLst>
                    <a:ext uri="{9D8B030D-6E8A-4147-A177-3AD203B41FA5}">
                      <a16:colId xmlns:a16="http://schemas.microsoft.com/office/drawing/2014/main" val="20001"/>
                    </a:ext>
                  </a:extLst>
                </a:gridCol>
                <a:gridCol w="1587300">
                  <a:extLst>
                    <a:ext uri="{9D8B030D-6E8A-4147-A177-3AD203B41FA5}">
                      <a16:colId xmlns:a16="http://schemas.microsoft.com/office/drawing/2014/main" val="20003"/>
                    </a:ext>
                  </a:extLst>
                </a:gridCol>
                <a:gridCol w="1587300">
                  <a:extLst>
                    <a:ext uri="{9D8B030D-6E8A-4147-A177-3AD203B41FA5}">
                      <a16:colId xmlns:a16="http://schemas.microsoft.com/office/drawing/2014/main" val="2204503950"/>
                    </a:ext>
                  </a:extLst>
                </a:gridCol>
                <a:gridCol w="1587300">
                  <a:extLst>
                    <a:ext uri="{9D8B030D-6E8A-4147-A177-3AD203B41FA5}">
                      <a16:colId xmlns:a16="http://schemas.microsoft.com/office/drawing/2014/main" val="20004"/>
                    </a:ext>
                  </a:extLst>
                </a:gridCol>
              </a:tblGrid>
              <a:tr h="303351">
                <a:tc>
                  <a:txBody>
                    <a:bodyPr/>
                    <a:lstStyle/>
                    <a:p>
                      <a:pPr algn="ctr" fontAlgn="auto">
                        <a:lnSpc>
                          <a:spcPct val="100000"/>
                        </a:lnSpc>
                        <a:spcAft>
                          <a:spcPts val="0"/>
                        </a:spcAft>
                      </a:pPr>
                      <a:r>
                        <a:rPr lang="en-US" sz="1200" b="0" dirty="0">
                          <a:solidFill>
                            <a:schemeClr val="tx1"/>
                          </a:solidFill>
                          <a:effectLst/>
                          <a:latin typeface="+mn-ea"/>
                          <a:ea typeface="+mn-ea"/>
                        </a:rPr>
                        <a:t> </a:t>
                      </a:r>
                      <a:endParaRPr lang="ja-JP" sz="1200" b="0"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sz="1200" b="1" dirty="0">
                          <a:solidFill>
                            <a:schemeClr val="bg1"/>
                          </a:solidFill>
                          <a:effectLst/>
                          <a:latin typeface="+mn-ea"/>
                          <a:ea typeface="+mn-ea"/>
                        </a:rPr>
                        <a:t>個別目標</a:t>
                      </a:r>
                      <a:endParaRPr lang="ja-JP" sz="1200" b="1"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altLang="en-US" sz="1200" b="1" dirty="0" smtClean="0">
                          <a:solidFill>
                            <a:schemeClr val="bg1"/>
                          </a:solidFill>
                          <a:effectLst/>
                          <a:latin typeface="+mn-ea"/>
                          <a:ea typeface="+mn-ea"/>
                        </a:rPr>
                        <a:t>計画策定時</a:t>
                      </a:r>
                      <a:r>
                        <a:rPr lang="ja-JP" sz="1200" b="1" dirty="0" smtClean="0">
                          <a:solidFill>
                            <a:schemeClr val="bg1"/>
                          </a:solidFill>
                          <a:effectLst/>
                          <a:latin typeface="+mn-ea"/>
                          <a:ea typeface="+mn-ea"/>
                        </a:rPr>
                        <a:t>の状況</a:t>
                      </a:r>
                      <a:endParaRPr lang="en-US" altLang="ja-JP" sz="1200" b="1" dirty="0" smtClean="0">
                        <a:solidFill>
                          <a:schemeClr val="bg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smtClean="0">
                          <a:solidFill>
                            <a:schemeClr val="bg1"/>
                          </a:solidFill>
                          <a:effectLst/>
                          <a:latin typeface="+mn-ea"/>
                          <a:ea typeface="+mn-ea"/>
                        </a:rPr>
                        <a:t>現在の状況</a:t>
                      </a:r>
                      <a:endParaRPr lang="en-US" altLang="ja-JP" sz="1200" b="1" dirty="0" smtClean="0">
                        <a:solidFill>
                          <a:schemeClr val="bg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solidFill>
                            <a:schemeClr val="bg1"/>
                          </a:solidFill>
                          <a:effectLst/>
                          <a:latin typeface="+mn-ea"/>
                          <a:ea typeface="+mn-ea"/>
                        </a:rPr>
                        <a:t>2023</a:t>
                      </a:r>
                      <a:r>
                        <a:rPr lang="ja-JP" sz="1200" b="1" dirty="0">
                          <a:solidFill>
                            <a:schemeClr val="bg1"/>
                          </a:solidFill>
                          <a:effectLst/>
                          <a:latin typeface="+mn-ea"/>
                          <a:ea typeface="+mn-ea"/>
                        </a:rPr>
                        <a:t>年度の目標</a:t>
                      </a:r>
                      <a:endParaRPr lang="ja-JP" sz="1200" b="1"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61151">
                <a:tc>
                  <a:txBody>
                    <a:bodyPr/>
                    <a:lstStyle/>
                    <a:p>
                      <a:pPr algn="ctr" fontAlgn="auto">
                        <a:lnSpc>
                          <a:spcPct val="100000"/>
                        </a:lnSpc>
                        <a:spcAft>
                          <a:spcPts val="0"/>
                        </a:spcAft>
                      </a:pPr>
                      <a:r>
                        <a:rPr lang="en-US" altLang="ja-JP" sz="1200" b="0" dirty="0" smtClean="0">
                          <a:solidFill>
                            <a:schemeClr val="bg1"/>
                          </a:solidFill>
                          <a:effectLst/>
                          <a:latin typeface="+mn-ea"/>
                          <a:ea typeface="+mn-ea"/>
                        </a:rPr>
                        <a:t>1</a:t>
                      </a:r>
                      <a:endParaRPr lang="ja-JP" sz="1200" b="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smtClean="0">
                          <a:solidFill>
                            <a:schemeClr val="tx1"/>
                          </a:solidFill>
                          <a:effectLst/>
                          <a:latin typeface="+mn-ea"/>
                          <a:ea typeface="+mn-ea"/>
                          <a:cs typeface="HG丸ｺﾞｼｯｸM-PRO"/>
                        </a:rPr>
                        <a:t>食育に関心を持っている府民の割合の増加</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54.4</a:t>
                      </a:r>
                      <a:r>
                        <a:rPr lang="en-US" altLang="ja-JP" sz="1200" b="1" i="0" u="none" strike="noStrike" dirty="0" smtClean="0">
                          <a:solidFill>
                            <a:schemeClr val="tx1"/>
                          </a:solidFill>
                          <a:effectLst/>
                          <a:latin typeface="+mn-ea"/>
                          <a:ea typeface="+mn-ea"/>
                        </a:rPr>
                        <a:t>%</a:t>
                      </a:r>
                      <a:r>
                        <a:rPr lang="ja-JP" altLang="en-US" sz="1200" b="1" i="0" u="none" strike="noStrike" dirty="0" smtClean="0">
                          <a:solidFill>
                            <a:schemeClr val="tx1"/>
                          </a:solidFill>
                          <a:effectLst/>
                          <a:latin typeface="+mn-ea"/>
                          <a:ea typeface="+mn-ea"/>
                        </a:rPr>
                        <a:t>（</a:t>
                      </a:r>
                      <a:r>
                        <a:rPr lang="en-US" altLang="ja-JP" sz="1200" b="1" i="0" u="none" strike="noStrike" dirty="0" smtClean="0">
                          <a:solidFill>
                            <a:schemeClr val="tx1"/>
                          </a:solidFill>
                          <a:effectLst/>
                          <a:latin typeface="+mn-ea"/>
                          <a:ea typeface="+mn-ea"/>
                        </a:rPr>
                        <a:t>H28</a:t>
                      </a:r>
                      <a:r>
                        <a:rPr lang="ja-JP" altLang="en-US" sz="1200" b="1" i="0" u="none" strike="noStrike" dirty="0" smtClean="0">
                          <a:solidFill>
                            <a:schemeClr val="tx1"/>
                          </a:solidFill>
                          <a:effectLst/>
                          <a:latin typeface="+mn-ea"/>
                          <a:ea typeface="+mn-ea"/>
                        </a:rPr>
                        <a:t>）</a:t>
                      </a:r>
                      <a:endParaRPr lang="en-US" altLang="ja-JP"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mn-ea"/>
                          <a:ea typeface="+mn-ea"/>
                        </a:rPr>
                        <a:t>62.9%</a:t>
                      </a:r>
                      <a:r>
                        <a:rPr lang="ja-JP" altLang="en-US" sz="1200" b="1" i="0" u="none" strike="noStrike" dirty="0" smtClean="0">
                          <a:solidFill>
                            <a:schemeClr val="tx1"/>
                          </a:solidFill>
                          <a:effectLst/>
                          <a:latin typeface="+mn-ea"/>
                          <a:ea typeface="+mn-ea"/>
                        </a:rPr>
                        <a:t>（</a:t>
                      </a:r>
                      <a:r>
                        <a:rPr lang="en-US" altLang="ja-JP" sz="1200" b="1" i="0" u="none" strike="noStrike" dirty="0" smtClean="0">
                          <a:solidFill>
                            <a:schemeClr val="tx1"/>
                          </a:solidFill>
                          <a:effectLst/>
                          <a:latin typeface="+mn-ea"/>
                          <a:ea typeface="+mn-ea"/>
                        </a:rPr>
                        <a:t>R2)</a:t>
                      </a:r>
                      <a:endParaRPr lang="ja-JP" alt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1" i="0" u="none" strike="noStrike" dirty="0" smtClean="0">
                          <a:solidFill>
                            <a:schemeClr val="tx1"/>
                          </a:solidFill>
                          <a:effectLst/>
                          <a:latin typeface="+mn-ea"/>
                          <a:ea typeface="+mn-ea"/>
                        </a:rPr>
                        <a:t>70</a:t>
                      </a:r>
                      <a:r>
                        <a:rPr lang="ja-JP" altLang="en-US" sz="1200" b="1" i="0" u="none" strike="noStrike" dirty="0" smtClean="0">
                          <a:solidFill>
                            <a:schemeClr val="tx1"/>
                          </a:solidFill>
                          <a:effectLst/>
                          <a:latin typeface="+mn-ea"/>
                          <a:ea typeface="+mn-ea"/>
                        </a:rPr>
                        <a:t>％以上</a:t>
                      </a:r>
                      <a:r>
                        <a:rPr lang="ja-JP" altLang="en-US" sz="1200" b="1" i="0" u="none" strike="noStrike" dirty="0">
                          <a:solidFill>
                            <a:schemeClr val="tx1"/>
                          </a:solidFill>
                          <a:effectLst/>
                          <a:latin typeface="+mn-ea"/>
                          <a:ea typeface="+mn-ea"/>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61151">
                <a:tc>
                  <a:txBody>
                    <a:bodyPr/>
                    <a:lstStyle/>
                    <a:p>
                      <a:pPr algn="ctr" fontAlgn="auto">
                        <a:lnSpc>
                          <a:spcPct val="100000"/>
                        </a:lnSpc>
                        <a:spcAft>
                          <a:spcPts val="0"/>
                        </a:spcAft>
                      </a:pPr>
                      <a:r>
                        <a:rPr lang="en-US" altLang="ja-JP" sz="1200" b="0" dirty="0" smtClean="0">
                          <a:solidFill>
                            <a:schemeClr val="bg1"/>
                          </a:solidFill>
                          <a:effectLst/>
                          <a:latin typeface="+mn-ea"/>
                          <a:ea typeface="+mn-ea"/>
                          <a:cs typeface="HG丸ｺﾞｼｯｸM-PRO"/>
                        </a:rPr>
                        <a:t>2</a:t>
                      </a:r>
                      <a:endParaRPr lang="ja-JP" sz="1200" b="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smtClean="0">
                          <a:solidFill>
                            <a:schemeClr val="tx1"/>
                          </a:solidFill>
                          <a:effectLst/>
                          <a:latin typeface="+mn-ea"/>
                          <a:ea typeface="+mn-ea"/>
                          <a:cs typeface="HG丸ｺﾞｼｯｸM-PRO"/>
                        </a:rPr>
                        <a:t>食育推進計画を策定・実施している</a:t>
                      </a:r>
                      <a:endParaRPr lang="en-US" altLang="ja-JP" sz="1200" b="1" dirty="0" smtClean="0">
                        <a:solidFill>
                          <a:schemeClr val="tx1"/>
                        </a:solidFill>
                        <a:effectLst/>
                        <a:latin typeface="+mn-ea"/>
                        <a:ea typeface="+mn-ea"/>
                        <a:cs typeface="HG丸ｺﾞｼｯｸM-PRO"/>
                      </a:endParaRPr>
                    </a:p>
                    <a:p>
                      <a:pPr algn="l" fontAlgn="auto">
                        <a:lnSpc>
                          <a:spcPct val="100000"/>
                        </a:lnSpc>
                        <a:spcAft>
                          <a:spcPts val="0"/>
                        </a:spcAft>
                      </a:pPr>
                      <a:r>
                        <a:rPr lang="ja-JP" altLang="en-US" sz="1200" b="1" dirty="0" smtClean="0">
                          <a:solidFill>
                            <a:schemeClr val="tx1"/>
                          </a:solidFill>
                          <a:effectLst/>
                          <a:latin typeface="+mn-ea"/>
                          <a:ea typeface="+mn-ea"/>
                          <a:cs typeface="HG丸ｺﾞｼｯｸM-PRO"/>
                        </a:rPr>
                        <a:t>市町村の割合の増加</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93.0</a:t>
                      </a:r>
                      <a:r>
                        <a:rPr lang="en-US" altLang="ja-JP" sz="1200" b="1" i="0" u="none" strike="noStrike" dirty="0" smtClean="0">
                          <a:solidFill>
                            <a:schemeClr val="tx1"/>
                          </a:solidFill>
                          <a:effectLst/>
                          <a:latin typeface="+mn-ea"/>
                          <a:ea typeface="+mn-ea"/>
                        </a:rPr>
                        <a:t>%</a:t>
                      </a:r>
                      <a:r>
                        <a:rPr lang="ja-JP" altLang="en-US" sz="1200" b="1" i="0" u="none" strike="noStrike" dirty="0" smtClean="0">
                          <a:solidFill>
                            <a:schemeClr val="tx1"/>
                          </a:solidFill>
                          <a:effectLst/>
                          <a:latin typeface="+mn-ea"/>
                          <a:ea typeface="+mn-ea"/>
                        </a:rPr>
                        <a:t>（</a:t>
                      </a:r>
                      <a:r>
                        <a:rPr lang="en-US" altLang="ja-JP" sz="1200" b="1" i="0" u="none" strike="noStrike" dirty="0" smtClean="0">
                          <a:solidFill>
                            <a:schemeClr val="tx1"/>
                          </a:solidFill>
                          <a:effectLst/>
                          <a:latin typeface="+mn-ea"/>
                          <a:ea typeface="+mn-ea"/>
                        </a:rPr>
                        <a:t>H29</a:t>
                      </a:r>
                      <a:r>
                        <a:rPr lang="ja-JP" altLang="en-US" sz="1200" b="1" i="0" u="none" strike="noStrike" dirty="0" smtClean="0">
                          <a:solidFill>
                            <a:schemeClr val="tx1"/>
                          </a:solidFill>
                          <a:effectLst/>
                          <a:latin typeface="+mn-ea"/>
                          <a:ea typeface="+mn-ea"/>
                        </a:rPr>
                        <a:t>）</a:t>
                      </a:r>
                      <a:endParaRPr lang="en-US" altLang="ja-JP"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95.3</a:t>
                      </a:r>
                      <a:r>
                        <a:rPr lang="en-US" altLang="ja-JP" sz="1200" b="1" i="0" u="none" strike="noStrike" dirty="0" smtClean="0">
                          <a:solidFill>
                            <a:schemeClr val="tx1"/>
                          </a:solidFill>
                          <a:effectLst/>
                          <a:latin typeface="+mn-ea"/>
                          <a:ea typeface="+mn-ea"/>
                        </a:rPr>
                        <a:t>%</a:t>
                      </a:r>
                      <a:r>
                        <a:rPr lang="ja-JP" altLang="en-US" sz="1200" b="1" i="0" u="none" strike="noStrike" dirty="0" smtClean="0">
                          <a:solidFill>
                            <a:schemeClr val="tx1"/>
                          </a:solidFill>
                          <a:effectLst/>
                          <a:latin typeface="+mn-ea"/>
                          <a:ea typeface="+mn-ea"/>
                        </a:rPr>
                        <a:t>（</a:t>
                      </a:r>
                      <a:r>
                        <a:rPr lang="en-US" altLang="ja-JP" sz="1200" b="1" i="0" u="none" strike="noStrike" dirty="0" smtClean="0">
                          <a:solidFill>
                            <a:schemeClr val="tx1"/>
                          </a:solidFill>
                          <a:effectLst/>
                          <a:latin typeface="+mn-ea"/>
                          <a:ea typeface="+mn-ea"/>
                        </a:rPr>
                        <a:t>R3</a:t>
                      </a:r>
                      <a:r>
                        <a:rPr lang="ja-JP" altLang="en-US" sz="1200" b="1" i="0" u="none" strike="noStrike" dirty="0" smtClean="0">
                          <a:solidFill>
                            <a:schemeClr val="tx1"/>
                          </a:solidFill>
                          <a:effectLst/>
                          <a:latin typeface="+mn-ea"/>
                          <a:ea typeface="+mn-ea"/>
                        </a:rPr>
                        <a:t>）</a:t>
                      </a:r>
                      <a:endParaRPr lang="en-US" altLang="ja-JP"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mn-ea"/>
                          <a:ea typeface="+mn-ea"/>
                        </a:rPr>
                        <a:t>100</a:t>
                      </a:r>
                      <a:r>
                        <a:rPr lang="ja-JP" altLang="en-US" sz="1200" b="1" i="0" u="none" strike="noStrike" dirty="0" smtClean="0">
                          <a:solidFill>
                            <a:schemeClr val="tx1"/>
                          </a:solidFill>
                          <a:effectLst/>
                          <a:latin typeface="+mn-ea"/>
                          <a:ea typeface="+mn-ea"/>
                        </a:rPr>
                        <a:t>％</a:t>
                      </a:r>
                      <a:endParaRPr 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61151">
                <a:tc>
                  <a:txBody>
                    <a:bodyPr/>
                    <a:lstStyle/>
                    <a:p>
                      <a:pPr algn="ctr" fontAlgn="auto">
                        <a:lnSpc>
                          <a:spcPct val="100000"/>
                        </a:lnSpc>
                        <a:spcAft>
                          <a:spcPts val="0"/>
                        </a:spcAft>
                      </a:pPr>
                      <a:r>
                        <a:rPr lang="en-US" altLang="ja-JP" sz="1200" b="0" dirty="0" smtClean="0">
                          <a:solidFill>
                            <a:schemeClr val="bg1"/>
                          </a:solidFill>
                          <a:effectLst/>
                          <a:latin typeface="+mn-ea"/>
                          <a:ea typeface="+mn-ea"/>
                          <a:cs typeface="HG丸ｺﾞｼｯｸM-PRO"/>
                        </a:rPr>
                        <a:t>3</a:t>
                      </a:r>
                      <a:endParaRPr lang="ja-JP" sz="1200" b="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smtClean="0">
                          <a:solidFill>
                            <a:schemeClr val="tx1"/>
                          </a:solidFill>
                          <a:effectLst/>
                          <a:latin typeface="+mn-ea"/>
                          <a:ea typeface="+mn-ea"/>
                          <a:cs typeface="HG丸ｺﾞｼｯｸM-PRO"/>
                        </a:rPr>
                        <a:t>食育推進に携わるボランティアの増加</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mn-ea"/>
                          <a:ea typeface="+mn-ea"/>
                        </a:rPr>
                        <a:t>5,622</a:t>
                      </a:r>
                      <a:r>
                        <a:rPr lang="ja-JP" altLang="en-US" sz="1200" b="1" i="0" u="none" strike="noStrike" dirty="0" smtClean="0">
                          <a:solidFill>
                            <a:schemeClr val="tx1"/>
                          </a:solidFill>
                          <a:effectLst/>
                          <a:latin typeface="+mn-ea"/>
                          <a:ea typeface="+mn-ea"/>
                        </a:rPr>
                        <a:t>人（</a:t>
                      </a:r>
                      <a:r>
                        <a:rPr lang="en-US" altLang="ja-JP" sz="1200" b="1" i="0" u="none" strike="noStrike" dirty="0" smtClean="0">
                          <a:solidFill>
                            <a:schemeClr val="tx1"/>
                          </a:solidFill>
                          <a:effectLst/>
                          <a:latin typeface="+mn-ea"/>
                          <a:ea typeface="+mn-ea"/>
                        </a:rPr>
                        <a:t>H28</a:t>
                      </a:r>
                      <a:r>
                        <a:rPr lang="ja-JP" altLang="en-US" sz="1200" b="1" i="0" u="none" strike="noStrike" dirty="0" smtClean="0">
                          <a:solidFill>
                            <a:schemeClr val="tx1"/>
                          </a:solidFill>
                          <a:effectLst/>
                          <a:latin typeface="+mn-ea"/>
                          <a:ea typeface="+mn-ea"/>
                        </a:rPr>
                        <a:t>）</a:t>
                      </a:r>
                      <a:endParaRPr lang="ja-JP" alt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mn-ea"/>
                          <a:ea typeface="+mn-ea"/>
                        </a:rPr>
                        <a:t>4,814</a:t>
                      </a:r>
                      <a:r>
                        <a:rPr lang="ja-JP" altLang="en-US" sz="1200" b="1" i="0" u="none" strike="noStrike" dirty="0" smtClean="0">
                          <a:solidFill>
                            <a:schemeClr val="tx1"/>
                          </a:solidFill>
                          <a:effectLst/>
                          <a:latin typeface="+mn-ea"/>
                          <a:ea typeface="+mn-ea"/>
                        </a:rPr>
                        <a:t>人（</a:t>
                      </a:r>
                      <a:r>
                        <a:rPr lang="en-US" altLang="ja-JP" sz="1200" b="1" i="0" u="none" strike="noStrike" dirty="0" smtClean="0">
                          <a:solidFill>
                            <a:schemeClr val="tx1"/>
                          </a:solidFill>
                          <a:effectLst/>
                          <a:latin typeface="+mn-ea"/>
                          <a:ea typeface="+mn-ea"/>
                        </a:rPr>
                        <a:t>R2</a:t>
                      </a:r>
                      <a:r>
                        <a:rPr lang="ja-JP" altLang="en-US" sz="1200" b="1" i="0" u="none" strike="noStrike" dirty="0" smtClean="0">
                          <a:solidFill>
                            <a:schemeClr val="tx1"/>
                          </a:solidFill>
                          <a:effectLst/>
                          <a:latin typeface="+mn-ea"/>
                          <a:ea typeface="+mn-ea"/>
                        </a:rPr>
                        <a:t>）</a:t>
                      </a:r>
                      <a:endParaRPr lang="ja-JP" alt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smtClean="0">
                          <a:solidFill>
                            <a:schemeClr val="tx1"/>
                          </a:solidFill>
                          <a:effectLst/>
                          <a:latin typeface="+mn-ea"/>
                          <a:ea typeface="+mn-ea"/>
                        </a:rPr>
                        <a:t>増加</a:t>
                      </a:r>
                      <a:endParaRPr 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Rectangle 1"/>
          <p:cNvSpPr>
            <a:spLocks noChangeArrowheads="1"/>
          </p:cNvSpPr>
          <p:nvPr/>
        </p:nvSpPr>
        <p:spPr bwMode="auto">
          <a:xfrm>
            <a:off x="286447" y="1259158"/>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n-ea"/>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mn-ea"/>
                <a:cs typeface="Times New Roman" panose="02020603050405020304" pitchFamily="18" charset="0"/>
              </a:rPr>
              <a:t>取組みの目標</a:t>
            </a:r>
            <a:r>
              <a:rPr kumimoji="0" lang="en-US" altLang="ja-JP" sz="1600" b="1"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n-ea"/>
            </a:endParaRPr>
          </a:p>
        </p:txBody>
      </p:sp>
      <p:sp>
        <p:nvSpPr>
          <p:cNvPr id="12" name="テキスト ボックス 11"/>
          <p:cNvSpPr txBox="1"/>
          <p:nvPr/>
        </p:nvSpPr>
        <p:spPr>
          <a:xfrm>
            <a:off x="9198799" y="6409755"/>
            <a:ext cx="434365" cy="338554"/>
          </a:xfrm>
          <a:prstGeom prst="rect">
            <a:avLst/>
          </a:prstGeom>
          <a:noFill/>
        </p:spPr>
        <p:txBody>
          <a:bodyPr wrap="square" rtlCol="0">
            <a:spAutoFit/>
          </a:bodyPr>
          <a:lstStyle/>
          <a:p>
            <a:pPr algn="ctr"/>
            <a:r>
              <a:rPr kumimoji="1" lang="en-US" altLang="ja-JP" sz="1600" dirty="0" smtClean="0">
                <a:latin typeface="+mn-ea"/>
              </a:rPr>
              <a:t>12</a:t>
            </a:r>
            <a:endParaRPr kumimoji="1" lang="ja-JP" altLang="en-US" sz="1600" dirty="0">
              <a:latin typeface="+mn-ea"/>
            </a:endParaRPr>
          </a:p>
        </p:txBody>
      </p:sp>
    </p:spTree>
    <p:extLst>
      <p:ext uri="{BB962C8B-B14F-4D97-AF65-F5344CB8AC3E}">
        <p14:creationId xmlns:p14="http://schemas.microsoft.com/office/powerpoint/2010/main" val="2808761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189000"/>
            <a:ext cx="9360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3212810940"/>
              </p:ext>
            </p:extLst>
          </p:nvPr>
        </p:nvGraphicFramePr>
        <p:xfrm>
          <a:off x="629695" y="665437"/>
          <a:ext cx="8646609" cy="5727619"/>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551721">
                <a:tc>
                  <a:txBody>
                    <a:bodyPr/>
                    <a:lstStyle/>
                    <a:p>
                      <a:pPr>
                        <a:lnSpc>
                          <a:spcPts val="1600"/>
                        </a:lnSpc>
                      </a:pPr>
                      <a:r>
                        <a:rPr kumimoji="1" lang="ja-JP" altLang="en-US" sz="1600" dirty="0" smtClean="0"/>
                        <a:t> 本年度の     </a:t>
                      </a:r>
                      <a:endParaRPr kumimoji="1" lang="en-US" altLang="ja-JP" sz="1600" dirty="0" smtClean="0"/>
                    </a:p>
                    <a:p>
                      <a:pPr>
                        <a:lnSpc>
                          <a:spcPts val="1600"/>
                        </a:lnSpc>
                      </a:pPr>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食育を府民運動とする機運を高める取組み</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SNS</a:t>
                      </a:r>
                      <a:r>
                        <a:rPr kumimoji="1" lang="ja-JP" altLang="en-US" sz="1100" b="1" dirty="0" smtClean="0">
                          <a:solidFill>
                            <a:schemeClr val="tx1"/>
                          </a:solidFill>
                          <a:latin typeface="+mn-ea"/>
                          <a:ea typeface="+mn-ea"/>
                        </a:rPr>
                        <a:t>を活用した食育に関する情報発信</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健活</a:t>
                      </a:r>
                      <a:r>
                        <a:rPr kumimoji="1" lang="en-US" altLang="ja-JP" sz="1100" b="1" dirty="0" smtClean="0">
                          <a:solidFill>
                            <a:schemeClr val="tx1"/>
                          </a:solidFill>
                          <a:latin typeface="+mn-ea"/>
                          <a:ea typeface="+mn-ea"/>
                        </a:rPr>
                        <a:t>Twitter</a:t>
                      </a:r>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21</a:t>
                      </a:r>
                      <a:r>
                        <a:rPr kumimoji="1" lang="ja-JP" altLang="en-US" sz="1100" b="1" dirty="0" smtClean="0">
                          <a:solidFill>
                            <a:schemeClr val="tx1"/>
                          </a:solidFill>
                          <a:latin typeface="+mn-ea"/>
                          <a:ea typeface="+mn-ea"/>
                        </a:rPr>
                        <a:t>回）・おおさか食育通信</a:t>
                      </a:r>
                      <a:r>
                        <a:rPr kumimoji="1" lang="en-US" altLang="ja-JP" sz="1100" b="1" dirty="0" smtClean="0">
                          <a:solidFill>
                            <a:schemeClr val="tx1"/>
                          </a:solidFill>
                          <a:latin typeface="+mn-ea"/>
                          <a:ea typeface="+mn-ea"/>
                        </a:rPr>
                        <a:t>Facebook</a:t>
                      </a:r>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54</a:t>
                      </a:r>
                      <a:r>
                        <a:rPr kumimoji="1" lang="ja-JP" altLang="en-US" sz="1100" b="1" dirty="0" smtClean="0">
                          <a:solidFill>
                            <a:schemeClr val="tx1"/>
                          </a:solidFill>
                          <a:latin typeface="+mn-ea"/>
                          <a:ea typeface="+mn-ea"/>
                        </a:rPr>
                        <a:t>回）・も</a:t>
                      </a:r>
                      <a:r>
                        <a:rPr kumimoji="1" lang="ja-JP" altLang="en-US" sz="1100" b="1" dirty="0" err="1" smtClean="0">
                          <a:solidFill>
                            <a:schemeClr val="tx1"/>
                          </a:solidFill>
                          <a:latin typeface="+mn-ea"/>
                          <a:ea typeface="+mn-ea"/>
                        </a:rPr>
                        <a:t>ずやん</a:t>
                      </a:r>
                      <a:r>
                        <a:rPr kumimoji="1" lang="en-US" altLang="ja-JP" sz="1100" b="1" dirty="0" smtClean="0">
                          <a:solidFill>
                            <a:schemeClr val="tx1"/>
                          </a:solidFill>
                          <a:latin typeface="+mn-ea"/>
                          <a:ea typeface="+mn-ea"/>
                        </a:rPr>
                        <a:t>Twitter</a:t>
                      </a:r>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4</a:t>
                      </a:r>
                      <a:r>
                        <a:rPr kumimoji="1" lang="ja-JP" altLang="en-US" sz="1100" b="1" dirty="0" smtClean="0">
                          <a:solidFill>
                            <a:schemeClr val="tx1"/>
                          </a:solidFill>
                          <a:latin typeface="+mn-ea"/>
                          <a:ea typeface="+mn-ea"/>
                        </a:rPr>
                        <a:t>回）</a:t>
                      </a:r>
                      <a:endParaRPr kumimoji="1" lang="en-US" altLang="ja-JP" sz="1100" b="1" dirty="0" smtClean="0">
                        <a:solidFill>
                          <a:schemeClr val="tx1"/>
                        </a:solidFill>
                        <a:latin typeface="+mn-ea"/>
                        <a:ea typeface="+mn-ea"/>
                      </a:endParaRP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「大阪府食育推進強化月間」及び「野菜バリバリ朝食モリモリ推進の日」の取組みの充実</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■府健康アプリ「アスマイル」を活用した食育に関する情報発信</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大阪府食育強化月間及び各月の食育の日に食生活の改善を促すコラムを配信（</a:t>
                      </a:r>
                      <a:r>
                        <a:rPr kumimoji="1" lang="en-US" altLang="ja-JP" sz="1100" b="1" dirty="0" smtClean="0">
                          <a:solidFill>
                            <a:schemeClr val="tx1"/>
                          </a:solidFill>
                          <a:latin typeface="+mn-ea"/>
                          <a:ea typeface="+mn-ea"/>
                        </a:rPr>
                        <a:t>10</a:t>
                      </a:r>
                      <a:r>
                        <a:rPr kumimoji="1" lang="ja-JP" altLang="en-US" sz="1100" b="1" dirty="0" smtClean="0">
                          <a:solidFill>
                            <a:schemeClr val="tx1"/>
                          </a:solidFill>
                          <a:latin typeface="+mn-ea"/>
                          <a:ea typeface="+mn-ea"/>
                        </a:rPr>
                        <a:t>回）</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■企業連携による啓発</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・映画「科捜研の女</a:t>
                      </a:r>
                      <a:r>
                        <a:rPr kumimoji="1" lang="en-US" altLang="ja-JP" sz="1100" b="1" dirty="0" smtClean="0">
                          <a:solidFill>
                            <a:schemeClr val="tx1"/>
                          </a:solidFill>
                          <a:latin typeface="+mn-ea"/>
                          <a:ea typeface="+mn-ea"/>
                        </a:rPr>
                        <a:t>-</a:t>
                      </a:r>
                      <a:r>
                        <a:rPr kumimoji="1" lang="ja-JP" altLang="en-US" sz="1100" b="1" dirty="0" smtClean="0">
                          <a:solidFill>
                            <a:schemeClr val="tx1"/>
                          </a:solidFill>
                          <a:latin typeface="+mn-ea"/>
                          <a:ea typeface="+mn-ea"/>
                        </a:rPr>
                        <a:t>劇場版</a:t>
                      </a:r>
                      <a:r>
                        <a:rPr kumimoji="1" lang="en-US" altLang="ja-JP" sz="1100" b="1" dirty="0" smtClean="0">
                          <a:solidFill>
                            <a:schemeClr val="tx1"/>
                          </a:solidFill>
                          <a:latin typeface="+mn-ea"/>
                          <a:ea typeface="+mn-ea"/>
                        </a:rPr>
                        <a:t>-</a:t>
                      </a:r>
                      <a:r>
                        <a:rPr kumimoji="1" lang="ja-JP" altLang="en-US" sz="1100" b="1" dirty="0" smtClean="0">
                          <a:solidFill>
                            <a:schemeClr val="tx1"/>
                          </a:solidFill>
                          <a:latin typeface="+mn-ea"/>
                          <a:ea typeface="+mn-ea"/>
                        </a:rPr>
                        <a:t>」と</a:t>
                      </a:r>
                      <a:r>
                        <a:rPr kumimoji="1" lang="en-US" altLang="ja-JP" sz="1100" b="1" dirty="0" smtClean="0">
                          <a:solidFill>
                            <a:schemeClr val="tx1"/>
                          </a:solidFill>
                          <a:latin typeface="+mn-ea"/>
                          <a:ea typeface="+mn-ea"/>
                        </a:rPr>
                        <a:t>V.O.S.</a:t>
                      </a:r>
                      <a:r>
                        <a:rPr kumimoji="1" lang="ja-JP" altLang="en-US" sz="1100" b="1" dirty="0" smtClean="0">
                          <a:solidFill>
                            <a:schemeClr val="tx1"/>
                          </a:solidFill>
                          <a:latin typeface="+mn-ea"/>
                          <a:ea typeface="+mn-ea"/>
                        </a:rPr>
                        <a:t>のタイアップポスター作成。市町村・高校・薬局等に</a:t>
                      </a:r>
                      <a:r>
                        <a:rPr kumimoji="1" lang="en-US" altLang="ja-JP" sz="1100" b="1" dirty="0" smtClean="0">
                          <a:solidFill>
                            <a:schemeClr val="tx1"/>
                          </a:solidFill>
                          <a:latin typeface="+mn-ea"/>
                          <a:ea typeface="+mn-ea"/>
                        </a:rPr>
                        <a:t>1,300</a:t>
                      </a:r>
                      <a:r>
                        <a:rPr kumimoji="1" lang="ja-JP" altLang="en-US" sz="1100" b="1" dirty="0" smtClean="0">
                          <a:solidFill>
                            <a:schemeClr val="tx1"/>
                          </a:solidFill>
                          <a:latin typeface="+mn-ea"/>
                          <a:ea typeface="+mn-ea"/>
                        </a:rPr>
                        <a:t>枚配布</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・味の素とコラボしたオリジナルレシピブックの作成、府内スーパーで配布（</a:t>
                      </a:r>
                      <a:r>
                        <a:rPr kumimoji="1" lang="en-US" altLang="ja-JP" sz="1100" b="1" dirty="0" smtClean="0">
                          <a:solidFill>
                            <a:schemeClr val="tx1"/>
                          </a:solidFill>
                          <a:latin typeface="+mn-ea"/>
                          <a:ea typeface="+mn-ea"/>
                        </a:rPr>
                        <a:t>76</a:t>
                      </a:r>
                      <a:r>
                        <a:rPr kumimoji="1" lang="ja-JP" altLang="en-US" sz="1100" b="1" dirty="0" smtClean="0">
                          <a:solidFill>
                            <a:schemeClr val="tx1"/>
                          </a:solidFill>
                          <a:latin typeface="+mn-ea"/>
                          <a:ea typeface="+mn-ea"/>
                        </a:rPr>
                        <a:t>店舗 </a:t>
                      </a:r>
                      <a:r>
                        <a:rPr kumimoji="1" lang="en-US" altLang="ja-JP" sz="1100" b="1" dirty="0" smtClean="0">
                          <a:solidFill>
                            <a:schemeClr val="tx1"/>
                          </a:solidFill>
                          <a:latin typeface="+mn-ea"/>
                          <a:ea typeface="+mn-ea"/>
                        </a:rPr>
                        <a:t>21,000</a:t>
                      </a:r>
                      <a:r>
                        <a:rPr kumimoji="1" lang="ja-JP" altLang="en-US" sz="1100" b="1" dirty="0" smtClean="0">
                          <a:solidFill>
                            <a:schemeClr val="tx1"/>
                          </a:solidFill>
                          <a:latin typeface="+mn-ea"/>
                          <a:ea typeface="+mn-ea"/>
                        </a:rPr>
                        <a:t>枚）</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・ほっかほっか亭総本部のデジタルサイネージを活用した食育の</a:t>
                      </a:r>
                      <a:r>
                        <a:rPr kumimoji="1" lang="en-US" altLang="ja-JP" sz="1100" b="1" dirty="0" smtClean="0">
                          <a:solidFill>
                            <a:schemeClr val="tx1"/>
                          </a:solidFill>
                          <a:latin typeface="+mn-ea"/>
                          <a:ea typeface="+mn-ea"/>
                        </a:rPr>
                        <a:t>PR</a:t>
                      </a:r>
                    </a:p>
                    <a:p>
                      <a:pPr marL="174625" indent="-174625"/>
                      <a:r>
                        <a:rPr kumimoji="1" lang="ja-JP" altLang="en-US" sz="1100" b="1" dirty="0" smtClean="0">
                          <a:solidFill>
                            <a:schemeClr val="tx1"/>
                          </a:solidFill>
                          <a:latin typeface="+mn-ea"/>
                          <a:ea typeface="+mn-ea"/>
                        </a:rPr>
                        <a:t>■市町村広報に記事掲載</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a:t>
                      </a:r>
                      <a:r>
                        <a:rPr kumimoji="1" lang="ja-JP" altLang="en-US" sz="1100" b="1" baseline="0" dirty="0" smtClean="0">
                          <a:solidFill>
                            <a:schemeClr val="tx1"/>
                          </a:solidFill>
                          <a:latin typeface="+mn-ea"/>
                          <a:ea typeface="+mn-ea"/>
                        </a:rPr>
                        <a:t>  </a:t>
                      </a:r>
                      <a:r>
                        <a:rPr kumimoji="1" lang="ja-JP" altLang="en-US" sz="1100" b="1" dirty="0" smtClean="0">
                          <a:solidFill>
                            <a:schemeClr val="tx1"/>
                          </a:solidFill>
                          <a:latin typeface="+mn-ea"/>
                          <a:ea typeface="+mn-ea"/>
                        </a:rPr>
                        <a:t>保健所管内市町の</a:t>
                      </a:r>
                      <a:r>
                        <a:rPr kumimoji="1" lang="en-US" altLang="ja-JP" sz="1100" b="1" dirty="0" smtClean="0">
                          <a:solidFill>
                            <a:schemeClr val="tx1"/>
                          </a:solidFill>
                          <a:latin typeface="+mn-ea"/>
                          <a:ea typeface="+mn-ea"/>
                        </a:rPr>
                        <a:t>8</a:t>
                      </a:r>
                      <a:r>
                        <a:rPr kumimoji="1" lang="ja-JP" altLang="en-US" sz="1100" b="1" dirty="0" smtClean="0">
                          <a:solidFill>
                            <a:schemeClr val="tx1"/>
                          </a:solidFill>
                          <a:latin typeface="+mn-ea"/>
                          <a:ea typeface="+mn-ea"/>
                        </a:rPr>
                        <a:t>月広報に</a:t>
                      </a:r>
                      <a:r>
                        <a:rPr kumimoji="1" lang="en-US" altLang="ja-JP" sz="1100" b="1" dirty="0" smtClean="0">
                          <a:solidFill>
                            <a:schemeClr val="tx1"/>
                          </a:solidFill>
                          <a:latin typeface="+mn-ea"/>
                          <a:ea typeface="+mn-ea"/>
                        </a:rPr>
                        <a:t>V.O.S.</a:t>
                      </a:r>
                      <a:r>
                        <a:rPr kumimoji="1" lang="ja-JP" altLang="en-US" sz="1100" b="1" dirty="0" smtClean="0">
                          <a:solidFill>
                            <a:schemeClr val="tx1"/>
                          </a:solidFill>
                          <a:latin typeface="+mn-ea"/>
                          <a:ea typeface="+mn-ea"/>
                        </a:rPr>
                        <a:t>メニュー啓発記事を掲載（</a:t>
                      </a:r>
                      <a:r>
                        <a:rPr kumimoji="1" lang="en-US" altLang="ja-JP" sz="1100" b="1" dirty="0" smtClean="0">
                          <a:solidFill>
                            <a:schemeClr val="tx1"/>
                          </a:solidFill>
                          <a:latin typeface="+mn-ea"/>
                          <a:ea typeface="+mn-ea"/>
                        </a:rPr>
                        <a:t>1</a:t>
                      </a:r>
                      <a:r>
                        <a:rPr kumimoji="1" lang="ja-JP" altLang="en-US" sz="1100" b="1" dirty="0" smtClean="0">
                          <a:solidFill>
                            <a:schemeClr val="tx1"/>
                          </a:solidFill>
                          <a:latin typeface="+mn-ea"/>
                          <a:ea typeface="+mn-ea"/>
                        </a:rPr>
                        <a:t>保健所）</a:t>
                      </a:r>
                      <a:endParaRPr kumimoji="1" lang="en-US" altLang="ja-JP" sz="1100" b="1" dirty="0" smtClean="0">
                        <a:solidFill>
                          <a:schemeClr val="tx1"/>
                        </a:solidFill>
                        <a:latin typeface="+mn-ea"/>
                        <a:ea typeface="+mn-ea"/>
                      </a:endParaRP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市町村食育推進計画の策定促進と施策の推進</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■市町村に対し、計画の策定及び改定を支援（保健所）</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a:t>
                      </a:r>
                      <a:r>
                        <a:rPr kumimoji="1" lang="zh-TW" altLang="en-US" sz="1100" b="1" dirty="0" smtClean="0">
                          <a:solidFill>
                            <a:schemeClr val="tx1"/>
                          </a:solidFill>
                          <a:latin typeface="游ゴシック" panose="020B0400000000000000" pitchFamily="50" charset="-128"/>
                          <a:ea typeface="游ゴシック" panose="020B0400000000000000" pitchFamily="50" charset="-128"/>
                        </a:rPr>
                        <a:t>市町</a:t>
                      </a:r>
                      <a:r>
                        <a:rPr kumimoji="1" lang="ja-JP" altLang="en-US" sz="1100" b="1" dirty="0" smtClean="0">
                          <a:solidFill>
                            <a:schemeClr val="tx1"/>
                          </a:solidFill>
                          <a:latin typeface="游ゴシック" panose="020B0400000000000000" pitchFamily="50" charset="-128"/>
                          <a:ea typeface="游ゴシック" panose="020B0400000000000000" pitchFamily="50" charset="-128"/>
                        </a:rPr>
                        <a:t>村</a:t>
                      </a:r>
                      <a:r>
                        <a:rPr kumimoji="1" lang="zh-TW" altLang="en-US" sz="1100" b="1" dirty="0" smtClean="0">
                          <a:solidFill>
                            <a:schemeClr val="tx1"/>
                          </a:solidFill>
                          <a:latin typeface="游ゴシック" panose="020B0400000000000000" pitchFamily="50" charset="-128"/>
                          <a:ea typeface="游ゴシック" panose="020B0400000000000000" pitchFamily="50" charset="-128"/>
                        </a:rPr>
                        <a:t>栄養事業担当者連絡会議</a:t>
                      </a:r>
                      <a:r>
                        <a:rPr kumimoji="1" lang="ja-JP" altLang="en-US" sz="1100" b="1" dirty="0" smtClean="0">
                          <a:solidFill>
                            <a:schemeClr val="tx1"/>
                          </a:solidFill>
                          <a:latin typeface="游ゴシック" panose="020B0400000000000000" pitchFamily="50" charset="-128"/>
                          <a:ea typeface="游ゴシック" panose="020B0400000000000000" pitchFamily="50" charset="-128"/>
                        </a:rPr>
                        <a:t>の開催（保健所）</a:t>
                      </a:r>
                      <a:endParaRPr kumimoji="1" lang="en-US" altLang="ja-JP" sz="1100" b="1" dirty="0" smtClean="0">
                        <a:solidFill>
                          <a:schemeClr val="tx1"/>
                        </a:solidFill>
                        <a:latin typeface="游ゴシック" panose="020B0400000000000000" pitchFamily="50" charset="-128"/>
                        <a:ea typeface="游ゴシック" panose="020B0400000000000000" pitchFamily="50" charset="-128"/>
                      </a:endParaRPr>
                    </a:p>
                    <a:p>
                      <a:pPr marL="174625" indent="-174625"/>
                      <a:r>
                        <a:rPr kumimoji="1" lang="ja-JP" altLang="en-US" sz="1100" b="1" dirty="0" smtClean="0">
                          <a:solidFill>
                            <a:schemeClr val="tx1"/>
                          </a:solidFill>
                          <a:latin typeface="+mn-ea"/>
                          <a:ea typeface="+mn-ea"/>
                        </a:rPr>
                        <a:t>■地域の優先的な課題の把握、地域の特性を踏まえた取組みを推進する仕組みづくりを検討（保健所）</a:t>
                      </a:r>
                      <a:endParaRPr kumimoji="1" lang="en-US" altLang="ja-JP" sz="1100" b="1" dirty="0" smtClean="0">
                        <a:solidFill>
                          <a:schemeClr val="tx1"/>
                        </a:solidFill>
                        <a:latin typeface="+mn-ea"/>
                        <a:ea typeface="+mn-ea"/>
                      </a:endParaRP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食に関するボランティア等が行う食育活動への支援</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■食生活改善推進員ブロック研修会の開催（</a:t>
                      </a:r>
                      <a:r>
                        <a:rPr kumimoji="1" lang="en-US" altLang="ja-JP" sz="1100" b="1" dirty="0" smtClean="0">
                          <a:solidFill>
                            <a:schemeClr val="tx1"/>
                          </a:solidFill>
                          <a:latin typeface="+mn-ea"/>
                          <a:ea typeface="+mn-ea"/>
                        </a:rPr>
                        <a:t>2/21.22</a:t>
                      </a:r>
                      <a:r>
                        <a:rPr kumimoji="1" lang="ja-JP" altLang="en-US" sz="1100" b="1" dirty="0" smtClean="0">
                          <a:solidFill>
                            <a:schemeClr val="tx1"/>
                          </a:solidFill>
                          <a:latin typeface="+mn-ea"/>
                          <a:ea typeface="+mn-ea"/>
                        </a:rPr>
                        <a:t>　大阪府</a:t>
                      </a:r>
                      <a:r>
                        <a:rPr kumimoji="1" lang="en-US" altLang="ja-JP" sz="1100" b="1" dirty="0" smtClean="0">
                          <a:solidFill>
                            <a:schemeClr val="tx1"/>
                          </a:solidFill>
                          <a:latin typeface="+mn-ea"/>
                          <a:ea typeface="+mn-ea"/>
                        </a:rPr>
                        <a:t>32</a:t>
                      </a:r>
                      <a:r>
                        <a:rPr kumimoji="1" lang="ja-JP" altLang="en-US" sz="1100" b="1" dirty="0" smtClean="0">
                          <a:solidFill>
                            <a:schemeClr val="tx1"/>
                          </a:solidFill>
                          <a:latin typeface="+mn-ea"/>
                          <a:ea typeface="+mn-ea"/>
                        </a:rPr>
                        <a:t>名・大阪市</a:t>
                      </a:r>
                      <a:r>
                        <a:rPr kumimoji="1" lang="en-US" altLang="ja-JP" sz="1100" b="1" dirty="0" smtClean="0">
                          <a:solidFill>
                            <a:schemeClr val="tx1"/>
                          </a:solidFill>
                          <a:latin typeface="+mn-ea"/>
                          <a:ea typeface="+mn-ea"/>
                        </a:rPr>
                        <a:t>11</a:t>
                      </a:r>
                      <a:r>
                        <a:rPr kumimoji="1" lang="ja-JP" altLang="en-US" sz="1100" b="1" dirty="0" smtClean="0">
                          <a:solidFill>
                            <a:schemeClr val="tx1"/>
                          </a:solidFill>
                          <a:latin typeface="+mn-ea"/>
                          <a:ea typeface="+mn-ea"/>
                        </a:rPr>
                        <a:t>名）</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■地域活動栄養士会や食生活改善推進協議会の支援（保健所）</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■養成施設と連携した地域での食育活動の検討（保健所）</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275898">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■関係機関、団体による取組みの活性化</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■市町村に向けて、食育の取組みの充実を図れるよう、情報提供や技術的支援を実施</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■関係機関・団体による取組みを支援するとともに、各団体の連携・協働を推進</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6429319"/>
                  </a:ext>
                </a:extLst>
              </a:tr>
              <a:tr h="900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smtClean="0">
                          <a:solidFill>
                            <a:schemeClr val="tx1"/>
                          </a:solidFill>
                          <a:latin typeface="+mn-ea"/>
                          <a:ea typeface="+mn-ea"/>
                        </a:rPr>
                        <a:t>健康・栄養対策費　</a:t>
                      </a:r>
                      <a:r>
                        <a:rPr kumimoji="1" lang="en-US" altLang="ja-JP" sz="1100" b="1" dirty="0" smtClean="0">
                          <a:solidFill>
                            <a:schemeClr val="tx1"/>
                          </a:solidFill>
                          <a:latin typeface="+mn-ea"/>
                          <a:ea typeface="+mn-ea"/>
                        </a:rPr>
                        <a:t>5,869</a:t>
                      </a:r>
                      <a:r>
                        <a:rPr kumimoji="1" lang="ja-JP" altLang="en-US" sz="1100" b="1" dirty="0" smtClean="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6691801"/>
                  </a:ext>
                </a:extLst>
              </a:tr>
            </a:tbl>
          </a:graphicData>
        </a:graphic>
      </p:graphicFrame>
      <p:grpSp>
        <p:nvGrpSpPr>
          <p:cNvPr id="6" name="グループ化 5"/>
          <p:cNvGrpSpPr/>
          <p:nvPr/>
        </p:nvGrpSpPr>
        <p:grpSpPr>
          <a:xfrm>
            <a:off x="8333362" y="348159"/>
            <a:ext cx="1188525" cy="864000"/>
            <a:chOff x="8151251" y="1180677"/>
            <a:chExt cx="1188525" cy="864000"/>
          </a:xfrm>
        </p:grpSpPr>
        <p:sp>
          <p:nvSpPr>
            <p:cNvPr id="7" name="角丸四角形 6"/>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0" name="グループ化 9"/>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dirty="0" smtClean="0"/>
                  <a:t>年度評価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5" name="Rectangle 1"/>
          <p:cNvSpPr>
            <a:spLocks noChangeArrowheads="1"/>
          </p:cNvSpPr>
          <p:nvPr/>
        </p:nvSpPr>
        <p:spPr bwMode="auto">
          <a:xfrm>
            <a:off x="278148" y="331628"/>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smtClean="0">
                <a:latin typeface="Meiryo UI" panose="020B0604030504040204" pitchFamily="50" charset="-128"/>
                <a:ea typeface="Meiryo UI" panose="020B0604030504040204" pitchFamily="50" charset="-128"/>
                <a:cs typeface="Times New Roman" panose="02020603050405020304" pitchFamily="18" charset="0"/>
              </a:rPr>
              <a:t>具体的な取組み</a:t>
            </a:r>
            <a:r>
              <a:rPr kumimoji="0"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9198799" y="6341515"/>
            <a:ext cx="434365" cy="338554"/>
          </a:xfrm>
          <a:prstGeom prst="rect">
            <a:avLst/>
          </a:prstGeom>
          <a:noFill/>
        </p:spPr>
        <p:txBody>
          <a:bodyPr wrap="square" rtlCol="0">
            <a:spAutoFit/>
          </a:bodyPr>
          <a:lstStyle/>
          <a:p>
            <a:pPr algn="r"/>
            <a:r>
              <a:rPr kumimoji="1" lang="en-US" altLang="ja-JP" sz="1600" dirty="0" smtClean="0">
                <a:latin typeface="+mn-ea"/>
              </a:rPr>
              <a:t>13</a:t>
            </a:r>
            <a:endParaRPr kumimoji="1" lang="ja-JP" altLang="en-US" sz="1600" dirty="0">
              <a:latin typeface="+mn-ea"/>
            </a:endParaRPr>
          </a:p>
        </p:txBody>
      </p:sp>
    </p:spTree>
    <p:extLst>
      <p:ext uri="{BB962C8B-B14F-4D97-AF65-F5344CB8AC3E}">
        <p14:creationId xmlns:p14="http://schemas.microsoft.com/office/powerpoint/2010/main" val="1306365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388184"/>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3440157899"/>
              </p:ext>
            </p:extLst>
          </p:nvPr>
        </p:nvGraphicFramePr>
        <p:xfrm>
          <a:off x="629696" y="932135"/>
          <a:ext cx="8646609" cy="4530942"/>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1712687">
                <a:tc>
                  <a:txBody>
                    <a:bodyPr/>
                    <a:lstStyle/>
                    <a:p>
                      <a:pPr>
                        <a:lnSpc>
                          <a:spcPts val="1600"/>
                        </a:lnSpc>
                      </a:pPr>
                      <a:r>
                        <a:rPr kumimoji="1" lang="ja-JP" altLang="en-US" sz="1600" dirty="0" smtClean="0"/>
                        <a:t> 本年度の     </a:t>
                      </a:r>
                      <a:endParaRPr kumimoji="1" lang="en-US" altLang="ja-JP" sz="1600" dirty="0" smtClean="0"/>
                    </a:p>
                    <a:p>
                      <a:pPr>
                        <a:lnSpc>
                          <a:spcPts val="1600"/>
                        </a:lnSpc>
                      </a:pPr>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smtClean="0">
                          <a:solidFill>
                            <a:schemeClr val="tx1"/>
                          </a:solidFill>
                          <a:latin typeface="+mn-ea"/>
                          <a:ea typeface="+mn-ea"/>
                        </a:rPr>
                        <a:t>■「大阪府食育推進ネットワーク会議」において、各団体活動の活性化を推進</a:t>
                      </a:r>
                    </a:p>
                    <a:p>
                      <a:pPr marL="174625" indent="-174625"/>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SNS</a:t>
                      </a:r>
                      <a:r>
                        <a:rPr kumimoji="1" lang="ja-JP" altLang="en-US" sz="1100" b="1" dirty="0" smtClean="0">
                          <a:solidFill>
                            <a:schemeClr val="tx1"/>
                          </a:solidFill>
                          <a:latin typeface="+mn-ea"/>
                          <a:ea typeface="+mn-ea"/>
                        </a:rPr>
                        <a:t>等による各団体が行う取組みの</a:t>
                      </a:r>
                      <a:r>
                        <a:rPr kumimoji="1" lang="en-US" altLang="ja-JP" sz="1100" b="1" dirty="0" smtClean="0">
                          <a:solidFill>
                            <a:schemeClr val="tx1"/>
                          </a:solidFill>
                          <a:latin typeface="+mn-ea"/>
                          <a:ea typeface="+mn-ea"/>
                        </a:rPr>
                        <a:t>PR</a:t>
                      </a:r>
                    </a:p>
                    <a:p>
                      <a:pPr marL="174625" indent="-174625"/>
                      <a:r>
                        <a:rPr kumimoji="1" lang="ja-JP" altLang="en-US" sz="1100" b="1" dirty="0" smtClean="0">
                          <a:solidFill>
                            <a:schemeClr val="tx1"/>
                          </a:solidFill>
                          <a:latin typeface="+mn-ea"/>
                          <a:ea typeface="+mn-ea"/>
                        </a:rPr>
                        <a:t>　おおさか食育通信</a:t>
                      </a:r>
                      <a:r>
                        <a:rPr kumimoji="1" lang="en-US" altLang="ja-JP" sz="1100" b="1" dirty="0" smtClean="0">
                          <a:solidFill>
                            <a:schemeClr val="tx1"/>
                          </a:solidFill>
                          <a:latin typeface="+mn-ea"/>
                          <a:ea typeface="+mn-ea"/>
                        </a:rPr>
                        <a:t>Facebook</a:t>
                      </a:r>
                      <a:r>
                        <a:rPr kumimoji="1" lang="ja-JP" altLang="en-US" sz="1100" b="1" dirty="0" smtClean="0">
                          <a:solidFill>
                            <a:schemeClr val="tx1"/>
                          </a:solidFill>
                          <a:latin typeface="+mn-ea"/>
                          <a:ea typeface="+mn-ea"/>
                        </a:rPr>
                        <a:t>「大阪府食育推進ネットワーク会議からのつぶやき」投稿数</a:t>
                      </a:r>
                      <a:r>
                        <a:rPr kumimoji="1" lang="en-US" altLang="ja-JP" sz="1100" b="1" dirty="0" smtClean="0">
                          <a:solidFill>
                            <a:schemeClr val="tx1"/>
                          </a:solidFill>
                          <a:latin typeface="+mn-ea"/>
                          <a:ea typeface="+mn-ea"/>
                        </a:rPr>
                        <a:t>14</a:t>
                      </a:r>
                      <a:endParaRPr kumimoji="1" lang="ja-JP" altLang="en-US"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・のぼりやファイル等の啓発媒体を活用し、参画団体等が主催する事業で食育啓発</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活用状況　のぼり延べ</a:t>
                      </a:r>
                      <a:r>
                        <a:rPr kumimoji="1" lang="en-US" altLang="ja-JP" sz="1100" b="1" dirty="0" smtClean="0">
                          <a:solidFill>
                            <a:schemeClr val="tx1"/>
                          </a:solidFill>
                          <a:latin typeface="+mn-ea"/>
                          <a:ea typeface="+mn-ea"/>
                        </a:rPr>
                        <a:t>3</a:t>
                      </a:r>
                      <a:r>
                        <a:rPr kumimoji="1" lang="ja-JP" altLang="en-US" sz="1100" b="1" dirty="0" smtClean="0">
                          <a:solidFill>
                            <a:schemeClr val="tx1"/>
                          </a:solidFill>
                          <a:latin typeface="+mn-ea"/>
                          <a:ea typeface="+mn-ea"/>
                        </a:rPr>
                        <a:t>団体、クリアファイル延べ</a:t>
                      </a:r>
                      <a:r>
                        <a:rPr kumimoji="1" lang="en-US" altLang="ja-JP" sz="1100" b="1" dirty="0" smtClean="0">
                          <a:solidFill>
                            <a:schemeClr val="tx1"/>
                          </a:solidFill>
                          <a:latin typeface="+mn-ea"/>
                          <a:ea typeface="+mn-ea"/>
                        </a:rPr>
                        <a:t>3</a:t>
                      </a:r>
                      <a:r>
                        <a:rPr kumimoji="1" lang="ja-JP" altLang="en-US" sz="1100" b="1" dirty="0" smtClean="0">
                          <a:solidFill>
                            <a:schemeClr val="tx1"/>
                          </a:solidFill>
                          <a:latin typeface="+mn-ea"/>
                          <a:ea typeface="+mn-ea"/>
                        </a:rPr>
                        <a:t>団体</a:t>
                      </a:r>
                      <a:r>
                        <a:rPr kumimoji="1" lang="en-US" altLang="ja-JP" sz="1100" b="1" dirty="0" smtClean="0">
                          <a:solidFill>
                            <a:schemeClr val="tx1"/>
                          </a:solidFill>
                          <a:latin typeface="+mn-ea"/>
                          <a:ea typeface="+mn-ea"/>
                        </a:rPr>
                        <a:t>420</a:t>
                      </a:r>
                      <a:r>
                        <a:rPr kumimoji="1" lang="ja-JP" altLang="en-US" sz="1100" b="1" dirty="0" smtClean="0">
                          <a:solidFill>
                            <a:schemeClr val="tx1"/>
                          </a:solidFill>
                          <a:latin typeface="+mn-ea"/>
                          <a:ea typeface="+mn-ea"/>
                        </a:rPr>
                        <a:t>枚</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V.O.S.</a:t>
                      </a:r>
                      <a:r>
                        <a:rPr kumimoji="1" lang="ja-JP" altLang="en-US" sz="1100" b="1" dirty="0" smtClean="0">
                          <a:solidFill>
                            <a:schemeClr val="tx1"/>
                          </a:solidFill>
                          <a:latin typeface="+mn-ea"/>
                          <a:ea typeface="+mn-ea"/>
                        </a:rPr>
                        <a:t>レシピの作成</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参画団体に</a:t>
                      </a:r>
                      <a:r>
                        <a:rPr kumimoji="1" lang="en-US" altLang="ja-JP" sz="1100" b="1" dirty="0" smtClean="0">
                          <a:solidFill>
                            <a:schemeClr val="tx1"/>
                          </a:solidFill>
                          <a:latin typeface="+mn-ea"/>
                          <a:ea typeface="+mn-ea"/>
                        </a:rPr>
                        <a:t>V.O.S.</a:t>
                      </a:r>
                      <a:r>
                        <a:rPr kumimoji="1" lang="ja-JP" altLang="en-US" sz="1100" b="1" dirty="0" smtClean="0">
                          <a:solidFill>
                            <a:schemeClr val="tx1"/>
                          </a:solidFill>
                          <a:latin typeface="+mn-ea"/>
                          <a:ea typeface="+mn-ea"/>
                        </a:rPr>
                        <a:t>レシピを募集、</a:t>
                      </a:r>
                      <a:r>
                        <a:rPr kumimoji="1" lang="en-US" altLang="ja-JP" sz="1100" b="1" dirty="0" smtClean="0">
                          <a:solidFill>
                            <a:schemeClr val="tx1"/>
                          </a:solidFill>
                          <a:latin typeface="+mn-ea"/>
                          <a:ea typeface="+mn-ea"/>
                        </a:rPr>
                        <a:t>17</a:t>
                      </a:r>
                      <a:r>
                        <a:rPr kumimoji="1" lang="ja-JP" altLang="en-US" sz="1100" b="1" dirty="0" smtClean="0">
                          <a:solidFill>
                            <a:schemeClr val="tx1"/>
                          </a:solidFill>
                          <a:latin typeface="+mn-ea"/>
                          <a:ea typeface="+mn-ea"/>
                        </a:rPr>
                        <a:t>レシピの提供有。今後の</a:t>
                      </a:r>
                      <a:r>
                        <a:rPr kumimoji="1" lang="en-US" altLang="ja-JP" sz="1100" b="1" dirty="0" smtClean="0">
                          <a:solidFill>
                            <a:schemeClr val="tx1"/>
                          </a:solidFill>
                          <a:latin typeface="+mn-ea"/>
                          <a:ea typeface="+mn-ea"/>
                        </a:rPr>
                        <a:t>V.O.S.</a:t>
                      </a:r>
                      <a:r>
                        <a:rPr kumimoji="1" lang="ja-JP" altLang="en-US" sz="1100" b="1" dirty="0" smtClean="0">
                          <a:solidFill>
                            <a:schemeClr val="tx1"/>
                          </a:solidFill>
                          <a:latin typeface="+mn-ea"/>
                          <a:ea typeface="+mn-ea"/>
                        </a:rPr>
                        <a:t>推進に活用</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■企業と連携した食育の推進</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大阪いずみ市民生協、味の素、阪急百貨店、グローカル･アイ</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セブンイレブン、ほっかほっか亭総本部、すかいらーくグループ　等</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863102">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■大阪府食育推進ネットワーク会議の活性化</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■企業等との連携強化</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■大阪府食育推進ネットワーク会議と連携し、食育を推進する。</a:t>
                      </a:r>
                      <a:endParaRPr kumimoji="1" lang="en-US" altLang="ja-JP"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・共通の啓発媒体を活用し、府及び各参画団体が実施するイベント等で食育啓発</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en-US" altLang="ja-JP"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SNS</a:t>
                      </a:r>
                      <a:r>
                        <a:rPr kumimoji="1"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の活用による情報発信　等</a:t>
                      </a:r>
                      <a:endParaRPr kumimoji="1" lang="en-US" altLang="ja-JP"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■企業等との連携を強化</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　食育を府民運動として推進することに賛同する団体・企業等を増やし、連携事業を実施する。</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900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smtClean="0">
                          <a:solidFill>
                            <a:schemeClr val="tx1"/>
                          </a:solidFill>
                          <a:latin typeface="+mn-ea"/>
                          <a:ea typeface="+mn-ea"/>
                        </a:rPr>
                        <a:t>健康・栄養対策費　</a:t>
                      </a:r>
                      <a:r>
                        <a:rPr kumimoji="1" lang="en-US" altLang="ja-JP" sz="1100" b="1" dirty="0" smtClean="0">
                          <a:solidFill>
                            <a:schemeClr val="tx1"/>
                          </a:solidFill>
                          <a:latin typeface="+mn-ea"/>
                          <a:ea typeface="+mn-ea"/>
                        </a:rPr>
                        <a:t>5,869</a:t>
                      </a:r>
                      <a:r>
                        <a:rPr kumimoji="1" lang="ja-JP" altLang="en-US" sz="1100" b="1" dirty="0" smtClean="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13" name="正方形/長方形 12"/>
          <p:cNvSpPr/>
          <p:nvPr/>
        </p:nvSpPr>
        <p:spPr>
          <a:xfrm>
            <a:off x="271478" y="155467"/>
            <a:ext cx="7404392" cy="432000"/>
          </a:xfrm>
          <a:prstGeom prst="rect">
            <a:avLst/>
          </a:prstGeom>
          <a:solidFill>
            <a:srgbClr val="002060"/>
          </a:solidFill>
        </p:spPr>
        <p:txBody>
          <a:bodyPr wrap="square" anchor="ctr">
            <a:spAutoFit/>
          </a:bodyPr>
          <a:lstStyle/>
          <a:p>
            <a:pPr>
              <a:lnSpc>
                <a:spcPts val="2000"/>
              </a:lnSpc>
            </a:pPr>
            <a:r>
              <a:rPr kumimoji="1" lang="ja-JP" altLang="en-US" sz="2000" b="1" dirty="0" smtClean="0">
                <a:solidFill>
                  <a:schemeClr val="bg1"/>
                </a:solidFill>
                <a:latin typeface="游ゴシック" panose="020B0400000000000000" pitchFamily="50" charset="-128"/>
                <a:ea typeface="游ゴシック" panose="020B0400000000000000" pitchFamily="50" charset="-128"/>
              </a:rPr>
              <a:t>（２）多様な主体が参画したネットワークの強化　</a:t>
            </a:r>
            <a:r>
              <a:rPr kumimoji="1" lang="ja-JP" altLang="en-US" b="1" dirty="0" smtClean="0">
                <a:solidFill>
                  <a:schemeClr val="bg1"/>
                </a:solidFill>
                <a:latin typeface="游ゴシック" panose="020B0400000000000000" pitchFamily="50" charset="-128"/>
                <a:ea typeface="游ゴシック" panose="020B0400000000000000" pitchFamily="50" charset="-128"/>
              </a:rPr>
              <a:t>計画</a:t>
            </a:r>
            <a:r>
              <a:rPr kumimoji="1" lang="en-US" altLang="ja-JP" b="1" dirty="0">
                <a:solidFill>
                  <a:schemeClr val="bg1"/>
                </a:solidFill>
                <a:latin typeface="游ゴシック" panose="020B0400000000000000" pitchFamily="50" charset="-128"/>
                <a:ea typeface="游ゴシック" panose="020B0400000000000000" pitchFamily="50" charset="-128"/>
              </a:rPr>
              <a:t>P52</a:t>
            </a:r>
            <a:r>
              <a:rPr kumimoji="1" lang="en-US" altLang="ja-JP" sz="2000" b="1" dirty="0">
                <a:solidFill>
                  <a:schemeClr val="bg1"/>
                </a:solidFill>
                <a:latin typeface="游ゴシック" panose="020B0400000000000000" pitchFamily="50" charset="-128"/>
                <a:ea typeface="游ゴシック" panose="020B0400000000000000" pitchFamily="50" charset="-128"/>
              </a:rPr>
              <a:t> </a:t>
            </a:r>
            <a:r>
              <a:rPr kumimoji="1" lang="ja-JP" altLang="en-US" sz="2000" b="1" dirty="0" smtClean="0">
                <a:solidFill>
                  <a:schemeClr val="bg1"/>
                </a:solidFill>
                <a:latin typeface="Meiryo UI" panose="020B0604030504040204" pitchFamily="50" charset="-128"/>
                <a:ea typeface="Meiryo UI" panose="020B0604030504040204" pitchFamily="50" charset="-128"/>
              </a:rPr>
              <a:t>　　　</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8334080" y="614160"/>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7"/>
              <a:ext cx="1058662" cy="720145"/>
              <a:chOff x="511927" y="2809410"/>
              <a:chExt cx="1110811" cy="770916"/>
            </a:xfrm>
          </p:grpSpPr>
          <p:sp>
            <p:nvSpPr>
              <p:cNvPr id="15" name="角丸四角形 14"/>
              <p:cNvSpPr/>
              <p:nvPr/>
            </p:nvSpPr>
            <p:spPr>
              <a:xfrm>
                <a:off x="511927" y="2809410"/>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dirty="0" smtClean="0"/>
                  <a:t>年度評価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7" name="テキスト ボックス 16"/>
          <p:cNvSpPr txBox="1"/>
          <p:nvPr/>
        </p:nvSpPr>
        <p:spPr>
          <a:xfrm>
            <a:off x="9198799" y="6355163"/>
            <a:ext cx="434365" cy="338554"/>
          </a:xfrm>
          <a:prstGeom prst="rect">
            <a:avLst/>
          </a:prstGeom>
          <a:noFill/>
        </p:spPr>
        <p:txBody>
          <a:bodyPr wrap="square" rtlCol="0">
            <a:spAutoFit/>
          </a:bodyPr>
          <a:lstStyle/>
          <a:p>
            <a:pPr algn="r"/>
            <a:r>
              <a:rPr kumimoji="1" lang="en-US" altLang="ja-JP" sz="1600" dirty="0" smtClean="0">
                <a:latin typeface="+mn-ea"/>
              </a:rPr>
              <a:t>14</a:t>
            </a:r>
            <a:endParaRPr kumimoji="1" lang="ja-JP" altLang="en-US" sz="1600" dirty="0">
              <a:latin typeface="+mn-ea"/>
            </a:endParaRPr>
          </a:p>
        </p:txBody>
      </p:sp>
    </p:spTree>
    <p:extLst>
      <p:ext uri="{BB962C8B-B14F-4D97-AF65-F5344CB8AC3E}">
        <p14:creationId xmlns:p14="http://schemas.microsoft.com/office/powerpoint/2010/main" val="4059108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73000" y="878847"/>
            <a:ext cx="9360000" cy="583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3" name="正方形/長方形 12">
            <a:extLst>
              <a:ext uri="{FF2B5EF4-FFF2-40B4-BE49-F238E27FC236}">
                <a16:creationId xmlns:a16="http://schemas.microsoft.com/office/drawing/2014/main" id="{61AE0CBE-3210-41DD-A171-4385B749CD55}"/>
              </a:ext>
            </a:extLst>
          </p:cNvPr>
          <p:cNvSpPr/>
          <p:nvPr/>
        </p:nvSpPr>
        <p:spPr>
          <a:xfrm>
            <a:off x="0" y="0"/>
            <a:ext cx="9906000" cy="576000"/>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１　健康的な食生活の実践と食に関する理解の促進</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9614647" y="1243661"/>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273201" y="652963"/>
            <a:ext cx="7404392" cy="432000"/>
          </a:xfrm>
          <a:prstGeom prst="rect">
            <a:avLst/>
          </a:prstGeom>
          <a:solidFill>
            <a:srgbClr val="002060"/>
          </a:solidFill>
        </p:spPr>
        <p:txBody>
          <a:bodyPr wrap="square" anchor="ctr">
            <a:sp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（１）健康的な食生活の実践の促進　</a:t>
            </a:r>
            <a:r>
              <a:rPr kumimoji="1" lang="ja-JP" altLang="en-US" b="1" dirty="0" smtClean="0">
                <a:solidFill>
                  <a:schemeClr val="bg1"/>
                </a:solidFill>
                <a:latin typeface="游ゴシック" panose="020B0400000000000000" pitchFamily="50" charset="-128"/>
                <a:ea typeface="游ゴシック" panose="020B0400000000000000" pitchFamily="50" charset="-128"/>
              </a:rPr>
              <a:t>計画Ｐ</a:t>
            </a:r>
            <a:r>
              <a:rPr kumimoji="1" lang="en-US" altLang="ja-JP" b="1" dirty="0" smtClean="0">
                <a:solidFill>
                  <a:schemeClr val="bg1"/>
                </a:solidFill>
                <a:latin typeface="游ゴシック" panose="020B0400000000000000" pitchFamily="50" charset="-128"/>
                <a:ea typeface="游ゴシック" panose="020B0400000000000000" pitchFamily="50" charset="-128"/>
              </a:rPr>
              <a:t>31</a:t>
            </a:r>
            <a:endParaRPr kumimoji="1" lang="en-US" altLang="ja-JP" b="1" dirty="0">
              <a:solidFill>
                <a:schemeClr val="bg1"/>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283299" y="1184342"/>
            <a:ext cx="2080235" cy="266996"/>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4" name="Text Box 109" descr="生涯を通じて健やかな生活を送ることができるよう、栄養バランスのとれた食事、朝食や野菜摂取、食塩をとりすぎないこと、よく噛んで食べること、適正体重等の重要性を理解し、習慣的に実践します。" title="府民の行動目標"/>
          <p:cNvSpPr txBox="1">
            <a:spLocks noChangeArrowheads="1"/>
          </p:cNvSpPr>
          <p:nvPr/>
        </p:nvSpPr>
        <p:spPr bwMode="auto">
          <a:xfrm>
            <a:off x="372207" y="1504038"/>
            <a:ext cx="8640000" cy="462612"/>
          </a:xfrm>
          <a:prstGeom prst="rect">
            <a:avLst/>
          </a:prstGeom>
          <a:noFill/>
          <a:ln>
            <a:noFill/>
          </a:ln>
          <a:extLst/>
        </p:spPr>
        <p:txBody>
          <a:bodyPr rot="0" vert="horz" wrap="square" lIns="74295" tIns="8890" rIns="74295" bIns="8890" anchor="t" anchorCtr="0" upright="1">
            <a:noAutofit/>
          </a:bodyPr>
          <a:lstStyle/>
          <a:p>
            <a:pPr marL="139700" indent="-139700" algn="just">
              <a:lnSpc>
                <a:spcPts val="1700"/>
              </a:lnSpc>
              <a:spcAft>
                <a:spcPts val="0"/>
              </a:spcAft>
            </a:pPr>
            <a:r>
              <a:rPr lang="ja-JP" sz="1200" b="1" kern="100" dirty="0">
                <a:effectLst/>
                <a:latin typeface="+mn-ea"/>
                <a:cs typeface="Microsoft Himalaya" panose="01010100010101010101" pitchFamily="2" charset="0"/>
              </a:rPr>
              <a:t>▽生涯を通じて健やかな生活を送ることができるよう、栄養バランスのとれた食事、朝食や野菜摂取、食塩をとりすぎないこと、よく噛んで食べること、適正体重等の重要性を理解し、習慣的に実践します。</a:t>
            </a:r>
            <a:endParaRPr lang="ja-JP" sz="1100" b="1" kern="100" dirty="0">
              <a:effectLst/>
              <a:latin typeface="+mn-ea"/>
              <a:cs typeface="Microsoft Himalaya" panose="01010100010101010101" pitchFamily="2" charset="0"/>
            </a:endParaRPr>
          </a:p>
        </p:txBody>
      </p:sp>
      <p:graphicFrame>
        <p:nvGraphicFramePr>
          <p:cNvPr id="11" name="表 10"/>
          <p:cNvGraphicFramePr>
            <a:graphicFrameLocks noGrp="1"/>
          </p:cNvGraphicFramePr>
          <p:nvPr>
            <p:extLst>
              <p:ext uri="{D42A27DB-BD31-4B8C-83A1-F6EECF244321}">
                <p14:modId xmlns:p14="http://schemas.microsoft.com/office/powerpoint/2010/main" val="1667171158"/>
              </p:ext>
            </p:extLst>
          </p:nvPr>
        </p:nvGraphicFramePr>
        <p:xfrm>
          <a:off x="633000" y="1964073"/>
          <a:ext cx="8640000" cy="1429254"/>
        </p:xfrm>
        <a:graphic>
          <a:graphicData uri="http://schemas.openxmlformats.org/drawingml/2006/table">
            <a:tbl>
              <a:tblPr firstRow="1" bandRow="1">
                <a:tableStyleId>{5940675A-B579-460E-94D1-54222C63F5DA}</a:tableStyleId>
              </a:tblPr>
              <a:tblGrid>
                <a:gridCol w="551490">
                  <a:extLst>
                    <a:ext uri="{9D8B030D-6E8A-4147-A177-3AD203B41FA5}">
                      <a16:colId xmlns:a16="http://schemas.microsoft.com/office/drawing/2014/main" val="2915326736"/>
                    </a:ext>
                  </a:extLst>
                </a:gridCol>
                <a:gridCol w="1838297">
                  <a:extLst>
                    <a:ext uri="{9D8B030D-6E8A-4147-A177-3AD203B41FA5}">
                      <a16:colId xmlns:a16="http://schemas.microsoft.com/office/drawing/2014/main" val="2573364579"/>
                    </a:ext>
                  </a:extLst>
                </a:gridCol>
                <a:gridCol w="6250213">
                  <a:extLst>
                    <a:ext uri="{9D8B030D-6E8A-4147-A177-3AD203B41FA5}">
                      <a16:colId xmlns:a16="http://schemas.microsoft.com/office/drawing/2014/main" val="4073086637"/>
                    </a:ext>
                  </a:extLst>
                </a:gridCol>
              </a:tblGrid>
              <a:tr h="476418">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n-ea"/>
                          <a:ea typeface="+mn-ea"/>
                          <a:cs typeface="+mn-cs"/>
                        </a:rPr>
                        <a:t>ライフステ</a:t>
                      </a:r>
                      <a:r>
                        <a:rPr kumimoji="1" lang="ja-JP" altLang="en-US" sz="1200" b="1" i="0" u="none" strike="noStrike" kern="120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ー</a:t>
                      </a:r>
                      <a:r>
                        <a:rPr kumimoji="1" lang="ja-JP" altLang="en-US" sz="1200" b="1" i="0" u="none" strike="noStrike" kern="1200" cap="none" spc="0" normalizeH="0" baseline="0" noProof="0" dirty="0" smtClean="0">
                          <a:ln>
                            <a:noFill/>
                          </a:ln>
                          <a:solidFill>
                            <a:prstClr val="white"/>
                          </a:solidFill>
                          <a:effectLst/>
                          <a:uLnTx/>
                          <a:uFillTx/>
                          <a:latin typeface="+mn-ea"/>
                          <a:ea typeface="+mn-ea"/>
                          <a:cs typeface="+mn-cs"/>
                        </a:rPr>
                        <a:t>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n-ea"/>
                          <a:ea typeface="+mn-ea"/>
                          <a:cs typeface="+mn-cs"/>
                        </a:rPr>
                        <a:t>応じた健康行動</a:t>
                      </a:r>
                    </a:p>
                  </a:txBody>
                  <a:tcPr marL="72000" marR="36000" marT="72000" marB="7200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乳幼児期～学齢期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食べることを楽しみ、栄養・食の大切さを学び、成長段階に応じて望ましい食習慣</a:t>
                      </a:r>
                      <a:r>
                        <a:rPr lang="ja-JP" sz="1200" b="1" kern="100" dirty="0" smtClean="0">
                          <a:solidFill>
                            <a:srgbClr val="000000"/>
                          </a:solidFill>
                          <a:effectLst/>
                          <a:latin typeface="+mn-ea"/>
                          <a:ea typeface="+mn-ea"/>
                          <a:cs typeface="Times New Roman" panose="02020603050405020304" pitchFamily="18" charset="0"/>
                        </a:rPr>
                        <a:t>を</a:t>
                      </a:r>
                      <a:endParaRPr lang="en-US" altLang="ja-JP" sz="1200" b="1" kern="100" dirty="0" smtClean="0">
                        <a:solidFill>
                          <a:srgbClr val="000000"/>
                        </a:solidFill>
                        <a:effectLst/>
                        <a:latin typeface="+mn-ea"/>
                        <a:ea typeface="+mn-ea"/>
                        <a:cs typeface="Times New Roman" panose="02020603050405020304" pitchFamily="18" charset="0"/>
                      </a:endParaRPr>
                    </a:p>
                    <a:p>
                      <a:pPr algn="just">
                        <a:lnSpc>
                          <a:spcPts val="1400"/>
                        </a:lnSpc>
                        <a:spcAft>
                          <a:spcPts val="0"/>
                        </a:spcAft>
                      </a:pPr>
                      <a:r>
                        <a:rPr lang="ja-JP" sz="1200" b="1" kern="100" dirty="0" smtClean="0">
                          <a:solidFill>
                            <a:srgbClr val="000000"/>
                          </a:solidFill>
                          <a:effectLst/>
                          <a:latin typeface="+mn-ea"/>
                          <a:ea typeface="+mn-ea"/>
                          <a:cs typeface="Times New Roman" panose="02020603050405020304" pitchFamily="18" charset="0"/>
                        </a:rPr>
                        <a:t>身</a:t>
                      </a:r>
                      <a:r>
                        <a:rPr lang="ja-JP" sz="1200" b="1" kern="100" dirty="0">
                          <a:solidFill>
                            <a:srgbClr val="000000"/>
                          </a:solidFill>
                          <a:effectLst/>
                          <a:latin typeface="+mn-ea"/>
                          <a:ea typeface="+mn-ea"/>
                          <a:cs typeface="Times New Roman" panose="02020603050405020304" pitchFamily="18" charset="0"/>
                        </a:rPr>
                        <a:t>につけます。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3311713"/>
                  </a:ext>
                </a:extLst>
              </a:tr>
              <a:tr h="476418">
                <a:tc vMerge="1">
                  <a:txBody>
                    <a:bodyPr/>
                    <a:lstStyle/>
                    <a:p>
                      <a:pPr algn="ctr"/>
                      <a:endParaRPr kumimoji="1" lang="ja-JP" altLang="en-US" sz="1200" b="0" dirty="0">
                        <a:solidFill>
                          <a:schemeClr val="tx1"/>
                        </a:solidFill>
                        <a:latin typeface="+mn-ea"/>
                        <a:ea typeface="+mn-ea"/>
                      </a:endParaRPr>
                    </a:p>
                  </a:txBody>
                  <a:tcPr marL="72000" marR="36000" marT="72000" marB="72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99"/>
                    </a:solidFill>
                  </a:tcPr>
                </a:tc>
                <a:tc>
                  <a:txBody>
                    <a:bodyPr/>
                    <a:lstStyle/>
                    <a:p>
                      <a:pPr algn="ctr">
                        <a:lnSpc>
                          <a:spcPts val="17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133350" indent="-133350"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自分のライフスタイルに合った健康的な食生活を実践します。</a:t>
                      </a:r>
                      <a:endParaRPr lang="ja-JP" sz="1200" b="1" kern="100" dirty="0">
                        <a:effectLst/>
                        <a:latin typeface="+mn-ea"/>
                        <a:ea typeface="+mn-ea"/>
                        <a:cs typeface="Times New Roman" panose="02020603050405020304" pitchFamily="18" charset="0"/>
                      </a:endParaRPr>
                    </a:p>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生活習慣病の発症・重症化に留意し、健康的な食生活を実践</a:t>
                      </a:r>
                      <a:r>
                        <a:rPr lang="ja-JP" sz="1200" b="1" kern="100" dirty="0" smtClean="0">
                          <a:solidFill>
                            <a:srgbClr val="000000"/>
                          </a:solidFill>
                          <a:effectLst/>
                          <a:latin typeface="+mn-ea"/>
                          <a:ea typeface="+mn-ea"/>
                          <a:cs typeface="Times New Roman" panose="02020603050405020304" pitchFamily="18" charset="0"/>
                        </a:rPr>
                        <a:t>・維持</a:t>
                      </a:r>
                      <a:r>
                        <a:rPr lang="ja-JP" sz="1200" b="1" kern="100" dirty="0">
                          <a:solidFill>
                            <a:srgbClr val="000000"/>
                          </a:solidFill>
                          <a:effectLst/>
                          <a:latin typeface="+mn-ea"/>
                          <a:ea typeface="+mn-ea"/>
                          <a:cs typeface="Times New Roman" panose="02020603050405020304" pitchFamily="18" charset="0"/>
                        </a:rPr>
                        <a:t>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0916915"/>
                  </a:ext>
                </a:extLst>
              </a:tr>
              <a:tr h="476418">
                <a:tc vMerge="1">
                  <a:txBody>
                    <a:bodyPr/>
                    <a:lstStyle/>
                    <a:p>
                      <a:pPr algn="ctr"/>
                      <a:endParaRPr kumimoji="1" lang="ja-JP" altLang="en-US" sz="1200" b="0" dirty="0">
                        <a:solidFill>
                          <a:schemeClr val="tx1"/>
                        </a:solidFill>
                        <a:latin typeface="+mn-ea"/>
                        <a:ea typeface="+mn-ea"/>
                      </a:endParaRPr>
                    </a:p>
                  </a:txBody>
                  <a:tcPr marL="72000" marR="36000" marT="72000" marB="72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99"/>
                    </a:solidFill>
                  </a:tcPr>
                </a:tc>
                <a:tc>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低栄養予防等、個々の健康状態に合った食生活を実践し、食</a:t>
                      </a:r>
                      <a:r>
                        <a:rPr lang="ja-JP" sz="1200" b="1" kern="100" dirty="0" smtClean="0">
                          <a:solidFill>
                            <a:srgbClr val="000000"/>
                          </a:solidFill>
                          <a:effectLst/>
                          <a:latin typeface="+mn-ea"/>
                          <a:ea typeface="+mn-ea"/>
                          <a:cs typeface="Times New Roman" panose="02020603050405020304" pitchFamily="18" charset="0"/>
                        </a:rPr>
                        <a:t>を通じて</a:t>
                      </a:r>
                      <a:r>
                        <a:rPr lang="ja-JP" sz="1200" b="1" kern="100" dirty="0">
                          <a:solidFill>
                            <a:srgbClr val="000000"/>
                          </a:solidFill>
                          <a:effectLst/>
                          <a:latin typeface="+mn-ea"/>
                          <a:ea typeface="+mn-ea"/>
                          <a:cs typeface="Times New Roman" panose="02020603050405020304" pitchFamily="18" charset="0"/>
                        </a:rPr>
                        <a:t>豊かな生活</a:t>
                      </a:r>
                      <a:r>
                        <a:rPr lang="ja-JP" sz="1200" b="1" kern="100" dirty="0" smtClean="0">
                          <a:solidFill>
                            <a:srgbClr val="000000"/>
                          </a:solidFill>
                          <a:effectLst/>
                          <a:latin typeface="+mn-ea"/>
                          <a:ea typeface="+mn-ea"/>
                          <a:cs typeface="Times New Roman" panose="02020603050405020304" pitchFamily="18" charset="0"/>
                        </a:rPr>
                        <a:t>を</a:t>
                      </a:r>
                      <a:endParaRPr lang="en-US" altLang="ja-JP" sz="1200" b="1" kern="100" dirty="0" smtClean="0">
                        <a:solidFill>
                          <a:srgbClr val="000000"/>
                        </a:solidFill>
                        <a:effectLst/>
                        <a:latin typeface="+mn-ea"/>
                        <a:ea typeface="+mn-ea"/>
                        <a:cs typeface="Times New Roman" panose="02020603050405020304" pitchFamily="18" charset="0"/>
                      </a:endParaRPr>
                    </a:p>
                    <a:p>
                      <a:pPr algn="just">
                        <a:lnSpc>
                          <a:spcPts val="1400"/>
                        </a:lnSpc>
                        <a:spcAft>
                          <a:spcPts val="0"/>
                        </a:spcAft>
                      </a:pPr>
                      <a:r>
                        <a:rPr lang="ja-JP" sz="1200" b="1" kern="100" dirty="0" smtClean="0">
                          <a:solidFill>
                            <a:srgbClr val="000000"/>
                          </a:solidFill>
                          <a:effectLst/>
                          <a:latin typeface="+mn-ea"/>
                          <a:ea typeface="+mn-ea"/>
                          <a:cs typeface="Times New Roman" panose="02020603050405020304" pitchFamily="18" charset="0"/>
                        </a:rPr>
                        <a:t>実現</a:t>
                      </a:r>
                      <a:r>
                        <a:rPr lang="ja-JP" sz="1200" b="1" kern="100" dirty="0">
                          <a:solidFill>
                            <a:srgbClr val="000000"/>
                          </a:solidFill>
                          <a:effectLst/>
                          <a:latin typeface="+mn-ea"/>
                          <a:ea typeface="+mn-ea"/>
                          <a:cs typeface="Times New Roman" panose="02020603050405020304" pitchFamily="18" charset="0"/>
                        </a:rPr>
                        <a:t>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6469417"/>
                  </a:ext>
                </a:extLst>
              </a:tr>
            </a:tbl>
          </a:graphicData>
        </a:graphic>
      </p:graphicFrame>
      <p:sp>
        <p:nvSpPr>
          <p:cNvPr id="16" name="Rectangle 1"/>
          <p:cNvSpPr>
            <a:spLocks noChangeArrowheads="1"/>
          </p:cNvSpPr>
          <p:nvPr/>
        </p:nvSpPr>
        <p:spPr bwMode="auto">
          <a:xfrm>
            <a:off x="283299" y="3457530"/>
            <a:ext cx="20833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n-ea"/>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mn-ea"/>
                <a:cs typeface="Times New Roman" panose="02020603050405020304" pitchFamily="18" charset="0"/>
              </a:rPr>
              <a:t>取組みの目標</a:t>
            </a:r>
            <a:r>
              <a:rPr kumimoji="0" lang="en-US" altLang="ja-JP" sz="1600" b="1"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n-ea"/>
            </a:endParaRPr>
          </a:p>
        </p:txBody>
      </p:sp>
      <p:graphicFrame>
        <p:nvGraphicFramePr>
          <p:cNvPr id="17" name="表 16"/>
          <p:cNvGraphicFramePr>
            <a:graphicFrameLocks noGrp="1"/>
          </p:cNvGraphicFramePr>
          <p:nvPr>
            <p:extLst>
              <p:ext uri="{D42A27DB-BD31-4B8C-83A1-F6EECF244321}">
                <p14:modId xmlns:p14="http://schemas.microsoft.com/office/powerpoint/2010/main" val="3002946852"/>
              </p:ext>
            </p:extLst>
          </p:nvPr>
        </p:nvGraphicFramePr>
        <p:xfrm>
          <a:off x="633001" y="3798377"/>
          <a:ext cx="8639999" cy="2288753"/>
        </p:xfrm>
        <a:graphic>
          <a:graphicData uri="http://schemas.openxmlformats.org/drawingml/2006/table">
            <a:tbl>
              <a:tblPr firstRow="1" firstCol="1" bandRow="1">
                <a:tableStyleId>{5C22544A-7EE6-4342-B048-85BDC9FD1C3A}</a:tableStyleId>
              </a:tblPr>
              <a:tblGrid>
                <a:gridCol w="266499">
                  <a:extLst>
                    <a:ext uri="{9D8B030D-6E8A-4147-A177-3AD203B41FA5}">
                      <a16:colId xmlns:a16="http://schemas.microsoft.com/office/drawing/2014/main" val="1668312672"/>
                    </a:ext>
                  </a:extLst>
                </a:gridCol>
                <a:gridCol w="1806318">
                  <a:extLst>
                    <a:ext uri="{9D8B030D-6E8A-4147-A177-3AD203B41FA5}">
                      <a16:colId xmlns:a16="http://schemas.microsoft.com/office/drawing/2014/main" val="2358818107"/>
                    </a:ext>
                  </a:extLst>
                </a:gridCol>
                <a:gridCol w="1120461">
                  <a:extLst>
                    <a:ext uri="{9D8B030D-6E8A-4147-A177-3AD203B41FA5}">
                      <a16:colId xmlns:a16="http://schemas.microsoft.com/office/drawing/2014/main" val="3106642344"/>
                    </a:ext>
                  </a:extLst>
                </a:gridCol>
                <a:gridCol w="1093298">
                  <a:extLst>
                    <a:ext uri="{9D8B030D-6E8A-4147-A177-3AD203B41FA5}">
                      <a16:colId xmlns:a16="http://schemas.microsoft.com/office/drawing/2014/main" val="2825566381"/>
                    </a:ext>
                  </a:extLst>
                </a:gridCol>
                <a:gridCol w="1451141">
                  <a:extLst>
                    <a:ext uri="{9D8B030D-6E8A-4147-A177-3AD203B41FA5}">
                      <a16:colId xmlns:a16="http://schemas.microsoft.com/office/drawing/2014/main" val="157304712"/>
                    </a:ext>
                  </a:extLst>
                </a:gridCol>
                <a:gridCol w="1451141">
                  <a:extLst>
                    <a:ext uri="{9D8B030D-6E8A-4147-A177-3AD203B41FA5}">
                      <a16:colId xmlns:a16="http://schemas.microsoft.com/office/drawing/2014/main" val="2441815434"/>
                    </a:ext>
                  </a:extLst>
                </a:gridCol>
                <a:gridCol w="1451141">
                  <a:extLst>
                    <a:ext uri="{9D8B030D-6E8A-4147-A177-3AD203B41FA5}">
                      <a16:colId xmlns:a16="http://schemas.microsoft.com/office/drawing/2014/main" val="2346217460"/>
                    </a:ext>
                  </a:extLst>
                </a:gridCol>
              </a:tblGrid>
              <a:tr h="216368">
                <a:tc>
                  <a:txBody>
                    <a:bodyPr/>
                    <a:lstStyle/>
                    <a:p>
                      <a:pPr algn="ctr" fontAlgn="auto">
                        <a:lnSpc>
                          <a:spcPts val="1600"/>
                        </a:lnSpc>
                        <a:spcAft>
                          <a:spcPts val="0"/>
                        </a:spcAft>
                      </a:pPr>
                      <a:r>
                        <a:rPr lang="en-US" sz="1200" b="1" dirty="0">
                          <a:effectLst/>
                          <a:latin typeface="游ゴシック" panose="020B0400000000000000" pitchFamily="50" charset="-128"/>
                          <a:ea typeface="游ゴシック" panose="020B0400000000000000" pitchFamily="50" charset="-128"/>
                        </a:rPr>
                        <a:t> </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ctr" fontAlgn="auto">
                        <a:lnSpc>
                          <a:spcPct val="100000"/>
                        </a:lnSpc>
                        <a:spcAft>
                          <a:spcPts val="0"/>
                        </a:spcAft>
                      </a:pPr>
                      <a:r>
                        <a:rPr lang="ja-JP" sz="1200" b="1" dirty="0">
                          <a:solidFill>
                            <a:schemeClr val="bg1"/>
                          </a:solidFill>
                          <a:effectLst/>
                          <a:latin typeface="游ゴシック" panose="020B0400000000000000" pitchFamily="50" charset="-128"/>
                          <a:ea typeface="游ゴシック" panose="020B0400000000000000" pitchFamily="50" charset="-128"/>
                        </a:rPr>
                        <a:t>個別目標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ja-JP" altLang="en-US" sz="1200" b="1" dirty="0" smtClean="0">
                          <a:solidFill>
                            <a:schemeClr val="bg1"/>
                          </a:solidFill>
                          <a:effectLst/>
                          <a:latin typeface="游ゴシック" panose="020B0400000000000000" pitchFamily="50" charset="-128"/>
                          <a:ea typeface="游ゴシック" panose="020B0400000000000000" pitchFamily="50" charset="-128"/>
                        </a:rPr>
                        <a:t>計画策定時</a:t>
                      </a:r>
                      <a:r>
                        <a:rPr lang="ja-JP" sz="1200" b="1" dirty="0" smtClean="0">
                          <a:solidFill>
                            <a:schemeClr val="bg1"/>
                          </a:solidFill>
                          <a:effectLst/>
                          <a:latin typeface="游ゴシック" panose="020B0400000000000000" pitchFamily="50" charset="-128"/>
                          <a:ea typeface="游ゴシック" panose="020B0400000000000000" pitchFamily="50" charset="-128"/>
                        </a:rPr>
                        <a:t>の状況</a:t>
                      </a:r>
                      <a:endParaRPr lang="en-US" altLang="ja-JP" sz="1200" b="1" dirty="0" smtClean="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smtClean="0">
                          <a:solidFill>
                            <a:schemeClr val="bg1"/>
                          </a:solidFill>
                          <a:effectLst/>
                          <a:latin typeface="游ゴシック" panose="020B0400000000000000" pitchFamily="50" charset="-128"/>
                          <a:ea typeface="游ゴシック" panose="020B0400000000000000" pitchFamily="50" charset="-128"/>
                        </a:rPr>
                        <a:t>現在の状況</a:t>
                      </a:r>
                      <a:endParaRPr lang="en-US" altLang="ja-JP" sz="1200" b="1" dirty="0" smtClean="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solidFill>
                            <a:schemeClr val="bg1"/>
                          </a:solidFill>
                          <a:effectLst/>
                          <a:latin typeface="游ゴシック" panose="020B0400000000000000" pitchFamily="50" charset="-128"/>
                          <a:ea typeface="游ゴシック" panose="020B0400000000000000" pitchFamily="50" charset="-128"/>
                        </a:rPr>
                        <a:t>2023</a:t>
                      </a:r>
                      <a:r>
                        <a:rPr lang="ja-JP" sz="1200" b="1" dirty="0">
                          <a:solidFill>
                            <a:schemeClr val="bg1"/>
                          </a:solidFill>
                          <a:effectLst/>
                          <a:latin typeface="游ゴシック" panose="020B0400000000000000" pitchFamily="50" charset="-128"/>
                          <a:ea typeface="游ゴシック" panose="020B0400000000000000" pitchFamily="50" charset="-128"/>
                        </a:rPr>
                        <a:t>年度の目標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3657110930"/>
                  </a:ext>
                </a:extLst>
              </a:tr>
              <a:tr h="408910">
                <a:tc>
                  <a:txBody>
                    <a:bodyPr/>
                    <a:lstStyle/>
                    <a:p>
                      <a:pPr algn="ctr" fontAlgn="auto">
                        <a:lnSpc>
                          <a:spcPts val="1600"/>
                        </a:lnSpc>
                        <a:spcAft>
                          <a:spcPts val="0"/>
                        </a:spcAft>
                      </a:pPr>
                      <a:r>
                        <a:rPr lang="en-US" altLang="ja-JP" sz="1200" b="1" dirty="0" smtClean="0">
                          <a:effectLst/>
                          <a:latin typeface="游ゴシック" panose="020B0400000000000000" pitchFamily="50" charset="-128"/>
                          <a:ea typeface="游ゴシック" panose="020B0400000000000000" pitchFamily="50" charset="-128"/>
                        </a:rPr>
                        <a:t>1</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l" fontAlgn="auto">
                        <a:lnSpc>
                          <a:spcPct val="100000"/>
                        </a:lnSpc>
                        <a:spcAft>
                          <a:spcPts val="0"/>
                        </a:spcAft>
                      </a:pP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栄養バランスのとれた食生活を実践する府民の割合の増加（主食・主菜・副菜を組み合わせた食事を</a:t>
                      </a: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1</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日</a:t>
                      </a: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2</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回以上ほぼ毎日食べている府民の割合）</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en-US" sz="1200" b="1" dirty="0" smtClean="0">
                          <a:solidFill>
                            <a:schemeClr val="tx1"/>
                          </a:solidFill>
                          <a:effectLst/>
                          <a:latin typeface="游ゴシック" panose="020B0400000000000000" pitchFamily="50" charset="-128"/>
                          <a:ea typeface="游ゴシック" panose="020B0400000000000000" pitchFamily="50" charset="-128"/>
                        </a:rPr>
                        <a:t>3</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4.6</a:t>
                      </a:r>
                      <a:r>
                        <a:rPr lang="ja-JP" sz="1200" b="1" dirty="0" smtClean="0">
                          <a:solidFill>
                            <a:schemeClr val="tx1"/>
                          </a:solidFill>
                          <a:effectLst/>
                          <a:latin typeface="游ゴシック" panose="020B0400000000000000" pitchFamily="50" charset="-128"/>
                          <a:ea typeface="游ゴシック" panose="020B0400000000000000" pitchFamily="50" charset="-128"/>
                        </a:rPr>
                        <a:t>％</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63.4%</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R2</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50%</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以上</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0734997"/>
                  </a:ext>
                </a:extLst>
              </a:tr>
              <a:tr h="243840">
                <a:tc rowSpan="3">
                  <a:txBody>
                    <a:bodyPr/>
                    <a:lstStyle/>
                    <a:p>
                      <a:pPr algn="ctr" fontAlgn="auto">
                        <a:lnSpc>
                          <a:spcPts val="1600"/>
                        </a:lnSpc>
                        <a:spcAft>
                          <a:spcPts val="0"/>
                        </a:spcAft>
                      </a:pPr>
                      <a:r>
                        <a:rPr lang="en-US" altLang="ja-JP" sz="1200" b="1" dirty="0" smtClean="0">
                          <a:effectLst/>
                          <a:latin typeface="游ゴシック" panose="020B0400000000000000" pitchFamily="50" charset="-128"/>
                          <a:ea typeface="游ゴシック" panose="020B0400000000000000" pitchFamily="50" charset="-128"/>
                        </a:rPr>
                        <a:t>2</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朝食を欠食する</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府民の割合の減少</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000" b="1" dirty="0" smtClean="0">
                          <a:solidFill>
                            <a:schemeClr val="tx1"/>
                          </a:solidFill>
                          <a:latin typeface="游ゴシック" panose="020B0400000000000000" pitchFamily="50" charset="-128"/>
                          <a:ea typeface="游ゴシック" panose="020B0400000000000000" pitchFamily="50" charset="-128"/>
                        </a:rPr>
                        <a:t> 策定時：</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H25-27</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平均</a:t>
                      </a:r>
                      <a:endParaRPr kumimoji="1" lang="en-US" altLang="ja-JP" sz="1000" b="1"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000" b="1" dirty="0" smtClean="0">
                          <a:solidFill>
                            <a:schemeClr val="tx1"/>
                          </a:solidFill>
                          <a:latin typeface="游ゴシック" panose="020B0400000000000000" pitchFamily="50" charset="-128"/>
                          <a:ea typeface="游ゴシック" panose="020B0400000000000000" pitchFamily="50" charset="-128"/>
                        </a:rPr>
                        <a:t> 現　在：</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H29-R1</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平均</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3.9</a:t>
                      </a:r>
                      <a:r>
                        <a:rPr 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5.1%</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0%</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321787"/>
                  </a:ext>
                </a:extLst>
              </a:tr>
              <a:tr h="243840">
                <a:tc vMerge="1">
                  <a:txBody>
                    <a:bodyPr/>
                    <a:lstStyle/>
                    <a:p>
                      <a:pPr algn="ctr" fontAlgn="auto">
                        <a:lnSpc>
                          <a:spcPts val="1600"/>
                        </a:lnSpc>
                        <a:spcAft>
                          <a:spcPts val="0"/>
                        </a:spcAft>
                      </a:pP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16.4%</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14.5%</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5265228"/>
                  </a:ext>
                </a:extLst>
              </a:tr>
              <a:tr h="243840">
                <a:tc vMerge="1">
                  <a:txBody>
                    <a:bodyPr/>
                    <a:lstStyle/>
                    <a:p>
                      <a:pPr algn="ctr" fontAlgn="auto">
                        <a:lnSpc>
                          <a:spcPts val="1600"/>
                        </a:lnSpc>
                        <a:spcAft>
                          <a:spcPts val="0"/>
                        </a:spcAft>
                      </a:pP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30</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歳代</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25.2</a:t>
                      </a:r>
                      <a:r>
                        <a:rPr 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24.8%</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855021"/>
                  </a:ext>
                </a:extLst>
              </a:tr>
              <a:tr h="264075">
                <a:tc rowSpan="3">
                  <a:txBody>
                    <a:bodyPr/>
                    <a:lstStyle/>
                    <a:p>
                      <a:pPr algn="ctr" fontAlgn="auto">
                        <a:lnSpc>
                          <a:spcPts val="1600"/>
                        </a:lnSpc>
                        <a:spcAft>
                          <a:spcPts val="0"/>
                        </a:spcAft>
                      </a:pPr>
                      <a:r>
                        <a:rPr lang="en-US" altLang="ja-JP"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3</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野菜摂取量の増加</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zh-TW" altLang="en-US" sz="1000" b="1" dirty="0" smtClean="0">
                          <a:solidFill>
                            <a:schemeClr val="tx1"/>
                          </a:solidFill>
                          <a:latin typeface="游ゴシック" panose="020B0400000000000000" pitchFamily="50" charset="-128"/>
                          <a:ea typeface="游ゴシック" panose="020B0400000000000000" pitchFamily="50" charset="-128"/>
                        </a:rPr>
                        <a:t> 策定時：</a:t>
                      </a:r>
                      <a:r>
                        <a:rPr kumimoji="1" lang="en-US" altLang="zh-TW" sz="1000" b="1" dirty="0" smtClean="0">
                          <a:solidFill>
                            <a:schemeClr val="tx1"/>
                          </a:solidFill>
                          <a:latin typeface="游ゴシック" panose="020B0400000000000000" pitchFamily="50" charset="-128"/>
                          <a:ea typeface="游ゴシック" panose="020B0400000000000000" pitchFamily="50" charset="-128"/>
                        </a:rPr>
                        <a:t>H25-27</a:t>
                      </a:r>
                      <a:r>
                        <a:rPr kumimoji="1" lang="zh-TW" altLang="en-US" sz="1000" b="1" dirty="0" smtClean="0">
                          <a:solidFill>
                            <a:schemeClr val="tx1"/>
                          </a:solidFill>
                          <a:latin typeface="游ゴシック" panose="020B0400000000000000" pitchFamily="50" charset="-128"/>
                          <a:ea typeface="游ゴシック" panose="020B0400000000000000" pitchFamily="50" charset="-128"/>
                        </a:rPr>
                        <a:t>平均</a:t>
                      </a:r>
                    </a:p>
                    <a:p>
                      <a:pPr>
                        <a:lnSpc>
                          <a:spcPct val="100000"/>
                        </a:lnSpc>
                      </a:pPr>
                      <a:r>
                        <a:rPr kumimoji="1" lang="zh-TW" altLang="en-US" sz="1000" b="1" dirty="0" smtClean="0">
                          <a:solidFill>
                            <a:schemeClr val="tx1"/>
                          </a:solidFill>
                          <a:latin typeface="游ゴシック" panose="020B0400000000000000" pitchFamily="50" charset="-128"/>
                          <a:ea typeface="游ゴシック" panose="020B0400000000000000" pitchFamily="50" charset="-128"/>
                        </a:rPr>
                        <a:t> 現</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　</a:t>
                      </a:r>
                      <a:r>
                        <a:rPr kumimoji="1" lang="zh-TW" altLang="en-US" sz="1000" b="1" dirty="0" smtClean="0">
                          <a:solidFill>
                            <a:schemeClr val="tx1"/>
                          </a:solidFill>
                          <a:latin typeface="游ゴシック" panose="020B0400000000000000" pitchFamily="50" charset="-128"/>
                          <a:ea typeface="游ゴシック" panose="020B0400000000000000" pitchFamily="50" charset="-128"/>
                        </a:rPr>
                        <a:t>在：</a:t>
                      </a:r>
                      <a:r>
                        <a:rPr kumimoji="1" lang="en-US" altLang="zh-TW" sz="1000" b="1" dirty="0" smtClean="0">
                          <a:solidFill>
                            <a:schemeClr val="tx1"/>
                          </a:solidFill>
                          <a:latin typeface="游ゴシック" panose="020B0400000000000000" pitchFamily="50" charset="-128"/>
                          <a:ea typeface="游ゴシック" panose="020B0400000000000000" pitchFamily="50" charset="-128"/>
                        </a:rPr>
                        <a:t>H</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29-R1</a:t>
                      </a:r>
                      <a:r>
                        <a:rPr kumimoji="1" lang="zh-TW" altLang="en-US" sz="1000" b="1" dirty="0" smtClean="0">
                          <a:solidFill>
                            <a:schemeClr val="tx1"/>
                          </a:solidFill>
                          <a:latin typeface="游ゴシック" panose="020B0400000000000000" pitchFamily="50" charset="-128"/>
                          <a:ea typeface="游ゴシック" panose="020B0400000000000000" pitchFamily="50" charset="-128"/>
                        </a:rPr>
                        <a:t>平均</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223g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237</a:t>
                      </a:r>
                      <a:r>
                        <a:rPr 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300g</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5970246"/>
                  </a:ext>
                </a:extLst>
              </a:tr>
              <a:tr h="264075">
                <a:tc vMerge="1">
                  <a:txBody>
                    <a:bodyPr/>
                    <a:lstStyle/>
                    <a:p>
                      <a:endParaRPr kumimoji="1" lang="ja-JP" altLang="en-US"/>
                    </a:p>
                  </a:txBody>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216g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2</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59</a:t>
                      </a:r>
                      <a:r>
                        <a:rPr 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6896529"/>
                  </a:ext>
                </a:extLst>
              </a:tr>
              <a:tr h="264075">
                <a:tc vMerge="1">
                  <a:txBody>
                    <a:bodyPr/>
                    <a:lstStyle/>
                    <a:p>
                      <a:endParaRPr kumimoji="1" lang="ja-JP" altLang="en-US"/>
                    </a:p>
                  </a:txBody>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269g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25</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6</a:t>
                      </a:r>
                      <a:r>
                        <a:rPr 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7007879"/>
                  </a:ext>
                </a:extLst>
              </a:tr>
            </a:tbl>
          </a:graphicData>
        </a:graphic>
      </p:graphicFrame>
      <p:sp>
        <p:nvSpPr>
          <p:cNvPr id="18" name="正方形/長方形 17"/>
          <p:cNvSpPr/>
          <p:nvPr/>
        </p:nvSpPr>
        <p:spPr>
          <a:xfrm>
            <a:off x="646561" y="6103349"/>
            <a:ext cx="8565886" cy="415498"/>
          </a:xfrm>
          <a:prstGeom prst="rect">
            <a:avLst/>
          </a:prstGeom>
        </p:spPr>
        <p:txBody>
          <a:bodyPr wrap="square">
            <a:spAutoFit/>
          </a:bodyPr>
          <a:lstStyle/>
          <a:p>
            <a:pPr>
              <a:spcAft>
                <a:spcPts val="0"/>
              </a:spcAft>
            </a:pPr>
            <a:r>
              <a:rPr lang="en-US" altLang="ja-JP" sz="1050" kern="100" dirty="0" smtClean="0">
                <a:latin typeface="+mn-ea"/>
                <a:cs typeface="Times New Roman" panose="02020603050405020304" pitchFamily="18" charset="0"/>
              </a:rPr>
              <a:t>1</a:t>
            </a:r>
            <a:r>
              <a:rPr lang="ja-JP" altLang="en-US" sz="1050" kern="100" dirty="0" smtClean="0">
                <a:latin typeface="+mn-ea"/>
                <a:cs typeface="Times New Roman" panose="02020603050405020304" pitchFamily="18" charset="0"/>
              </a:rPr>
              <a:t>：</a:t>
            </a:r>
            <a:r>
              <a:rPr lang="ja-JP" altLang="ja-JP" sz="1050" kern="100" dirty="0" smtClean="0">
                <a:latin typeface="+mn-ea"/>
                <a:cs typeface="Times New Roman" panose="02020603050405020304" pitchFamily="18" charset="0"/>
              </a:rPr>
              <a:t>「</a:t>
            </a:r>
            <a:r>
              <a:rPr lang="ja-JP" altLang="ja-JP" sz="1050" kern="100" dirty="0">
                <a:latin typeface="+mn-ea"/>
                <a:cs typeface="Times New Roman" panose="02020603050405020304" pitchFamily="18" charset="0"/>
              </a:rPr>
              <a:t>お口の健康」と「食育」に関するアンケート（大阪府</a:t>
            </a:r>
            <a:r>
              <a:rPr lang="ja-JP" altLang="ja-JP" sz="1050" kern="100" dirty="0" smtClean="0">
                <a:latin typeface="+mn-ea"/>
                <a:cs typeface="Times New Roman" panose="02020603050405020304" pitchFamily="18" charset="0"/>
              </a:rPr>
              <a:t>）</a:t>
            </a:r>
            <a:r>
              <a:rPr lang="en-US" altLang="ja-JP" sz="1050" kern="100" dirty="0" smtClean="0">
                <a:latin typeface="+mn-ea"/>
                <a:cs typeface="Times New Roman" panose="02020603050405020304" pitchFamily="18" charset="0"/>
              </a:rPr>
              <a:t>/</a:t>
            </a:r>
            <a:r>
              <a:rPr lang="ja-JP" altLang="en-US" sz="1050" kern="100" dirty="0" smtClean="0">
                <a:latin typeface="+mn-ea"/>
                <a:cs typeface="Times New Roman" panose="02020603050405020304" pitchFamily="18" charset="0"/>
              </a:rPr>
              <a:t>健康に関する意識調査（</a:t>
            </a:r>
            <a:r>
              <a:rPr lang="ja-JP" altLang="en-US" sz="1050" kern="100" dirty="0">
                <a:latin typeface="+mn-ea"/>
                <a:cs typeface="Times New Roman" panose="02020603050405020304" pitchFamily="18" charset="0"/>
              </a:rPr>
              <a:t>大阪府）</a:t>
            </a:r>
            <a:r>
              <a:rPr lang="ja-JP" altLang="en-US" sz="1050" kern="100" dirty="0" smtClean="0">
                <a:latin typeface="+mn-ea"/>
                <a:cs typeface="Times New Roman" panose="02020603050405020304" pitchFamily="18" charset="0"/>
              </a:rPr>
              <a:t>（計画策定時</a:t>
            </a:r>
            <a:r>
              <a:rPr lang="en-US" altLang="ja-JP" sz="1050" kern="100" dirty="0" smtClean="0">
                <a:latin typeface="+mn-ea"/>
                <a:cs typeface="Times New Roman" panose="02020603050405020304" pitchFamily="18" charset="0"/>
              </a:rPr>
              <a:t>/</a:t>
            </a:r>
            <a:r>
              <a:rPr lang="ja-JP" altLang="en-US" sz="1050" kern="100" dirty="0" smtClean="0">
                <a:latin typeface="+mn-ea"/>
                <a:cs typeface="Times New Roman" panose="02020603050405020304" pitchFamily="18" charset="0"/>
              </a:rPr>
              <a:t>現在）　　</a:t>
            </a:r>
            <a:endParaRPr lang="en-US" altLang="ja-JP" sz="1050" kern="100" dirty="0" smtClean="0">
              <a:latin typeface="+mn-ea"/>
              <a:cs typeface="Times New Roman" panose="02020603050405020304" pitchFamily="18" charset="0"/>
            </a:endParaRPr>
          </a:p>
          <a:p>
            <a:pPr>
              <a:spcAft>
                <a:spcPts val="0"/>
              </a:spcAft>
            </a:pPr>
            <a:r>
              <a:rPr lang="en-US" altLang="ja-JP" sz="1050" kern="100" dirty="0" smtClean="0">
                <a:latin typeface="+mn-ea"/>
                <a:cs typeface="Times New Roman" panose="02020603050405020304" pitchFamily="18" charset="0"/>
              </a:rPr>
              <a:t>2</a:t>
            </a:r>
            <a:r>
              <a:rPr lang="ja-JP" altLang="en-US" sz="1050" kern="100" dirty="0" smtClean="0">
                <a:latin typeface="+mn-ea"/>
                <a:cs typeface="Times New Roman" panose="02020603050405020304" pitchFamily="18" charset="0"/>
              </a:rPr>
              <a:t>･</a:t>
            </a:r>
            <a:r>
              <a:rPr lang="en-US" altLang="ja-JP" sz="1050" kern="100" dirty="0" smtClean="0">
                <a:latin typeface="+mn-ea"/>
                <a:cs typeface="Times New Roman" panose="02020603050405020304" pitchFamily="18" charset="0"/>
              </a:rPr>
              <a:t>3</a:t>
            </a:r>
            <a:r>
              <a:rPr lang="ja-JP" altLang="en-US" sz="1050" kern="100" dirty="0" smtClean="0">
                <a:latin typeface="+mn-ea"/>
                <a:cs typeface="Times New Roman" panose="02020603050405020304" pitchFamily="18" charset="0"/>
              </a:rPr>
              <a:t>：</a:t>
            </a:r>
            <a:r>
              <a:rPr lang="ja-JP" altLang="ja-JP" sz="1050" kern="100" dirty="0" smtClean="0">
                <a:latin typeface="+mn-ea"/>
                <a:cs typeface="Times New Roman" panose="02020603050405020304" pitchFamily="18" charset="0"/>
              </a:rPr>
              <a:t>国民健康・栄養調査（厚生労働省）</a:t>
            </a:r>
            <a:endParaRPr lang="en-US" altLang="ja-JP" sz="1050" kern="100" dirty="0" smtClean="0">
              <a:latin typeface="+mn-ea"/>
              <a:cs typeface="Times New Roman" panose="02020603050405020304" pitchFamily="18" charset="0"/>
            </a:endParaRPr>
          </a:p>
        </p:txBody>
      </p:sp>
      <p:sp>
        <p:nvSpPr>
          <p:cNvPr id="2" name="テキスト ボックス 1"/>
          <p:cNvSpPr txBox="1"/>
          <p:nvPr/>
        </p:nvSpPr>
        <p:spPr>
          <a:xfrm>
            <a:off x="9198799" y="6382459"/>
            <a:ext cx="434365" cy="338554"/>
          </a:xfrm>
          <a:prstGeom prst="rect">
            <a:avLst/>
          </a:prstGeom>
          <a:noFill/>
        </p:spPr>
        <p:txBody>
          <a:bodyPr wrap="square" rtlCol="0">
            <a:spAutoFit/>
          </a:bodyPr>
          <a:lstStyle/>
          <a:p>
            <a:pPr algn="r"/>
            <a:r>
              <a:rPr kumimoji="1" lang="en-US" altLang="ja-JP" sz="1600" dirty="0" smtClean="0">
                <a:latin typeface="+mn-ea"/>
              </a:rPr>
              <a:t>1</a:t>
            </a:r>
            <a:endParaRPr kumimoji="1" lang="ja-JP" altLang="en-US" sz="1600" dirty="0">
              <a:latin typeface="+mn-ea"/>
            </a:endParaRPr>
          </a:p>
        </p:txBody>
      </p:sp>
    </p:spTree>
    <p:extLst>
      <p:ext uri="{BB962C8B-B14F-4D97-AF65-F5344CB8AC3E}">
        <p14:creationId xmlns:p14="http://schemas.microsoft.com/office/powerpoint/2010/main" val="787188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73000" y="237559"/>
            <a:ext cx="9360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38472" y="3814681"/>
            <a:ext cx="8722062" cy="1015663"/>
          </a:xfrm>
          <a:prstGeom prst="rect">
            <a:avLst/>
          </a:prstGeom>
        </p:spPr>
        <p:txBody>
          <a:bodyPr wrap="square">
            <a:spAutoFit/>
          </a:bodyPr>
          <a:lstStyle/>
          <a:p>
            <a:pPr algn="just">
              <a:spcAft>
                <a:spcPts val="0"/>
              </a:spcAft>
            </a:pPr>
            <a:r>
              <a:rPr lang="ja-JP" altLang="en-US" sz="1000" kern="100" dirty="0" smtClean="0">
                <a:latin typeface="+mn-ea"/>
                <a:cs typeface="Times New Roman" panose="02020603050405020304" pitchFamily="18" charset="0"/>
              </a:rPr>
              <a:t>４ </a:t>
            </a:r>
            <a:r>
              <a:rPr lang="ja-JP" altLang="ja-JP" sz="1000" kern="100" dirty="0" smtClean="0">
                <a:latin typeface="+mn-ea"/>
                <a:cs typeface="Times New Roman" panose="02020603050405020304" pitchFamily="18" charset="0"/>
              </a:rPr>
              <a:t>国民</a:t>
            </a:r>
            <a:r>
              <a:rPr lang="ja-JP" altLang="ja-JP" sz="1000" kern="100" dirty="0">
                <a:latin typeface="+mn-ea"/>
                <a:cs typeface="Times New Roman" panose="02020603050405020304" pitchFamily="18" charset="0"/>
              </a:rPr>
              <a:t>健康・栄養調査（厚生労働省</a:t>
            </a:r>
            <a:r>
              <a:rPr lang="ja-JP" altLang="ja-JP" sz="1000" kern="100" dirty="0" smtClean="0">
                <a:latin typeface="+mn-ea"/>
                <a:cs typeface="Times New Roman" panose="02020603050405020304" pitchFamily="18" charset="0"/>
              </a:rPr>
              <a:t>）</a:t>
            </a:r>
            <a:endParaRPr lang="en-US" altLang="ja-JP" sz="1000" kern="100" dirty="0" smtClean="0">
              <a:latin typeface="+mn-ea"/>
              <a:cs typeface="Times New Roman" panose="02020603050405020304" pitchFamily="18" charset="0"/>
            </a:endParaRPr>
          </a:p>
          <a:p>
            <a:pPr algn="just">
              <a:spcAft>
                <a:spcPts val="0"/>
              </a:spcAft>
            </a:pPr>
            <a:r>
              <a:rPr lang="ja-JP" altLang="en-US" sz="1000" kern="100" dirty="0" smtClean="0">
                <a:latin typeface="+mn-ea"/>
                <a:cs typeface="Times New Roman" panose="02020603050405020304" pitchFamily="18" charset="0"/>
              </a:rPr>
              <a:t>５ 大阪版健康・栄養調査（大阪府）</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a:t>
            </a:r>
            <a:r>
              <a:rPr lang="ja-JP" altLang="en-US" sz="1000" kern="100" dirty="0" smtClean="0">
                <a:latin typeface="+mn-ea"/>
                <a:cs typeface="Times New Roman" panose="02020603050405020304" pitchFamily="18" charset="0"/>
              </a:rPr>
              <a:t>（計画策定時</a:t>
            </a:r>
            <a:r>
              <a:rPr lang="en-US" altLang="ja-JP" sz="1000" kern="100" dirty="0" smtClean="0">
                <a:latin typeface="+mn-ea"/>
                <a:cs typeface="Times New Roman" panose="02020603050405020304" pitchFamily="18" charset="0"/>
              </a:rPr>
              <a:t>/</a:t>
            </a:r>
            <a:r>
              <a:rPr lang="ja-JP" altLang="en-US" sz="1000" kern="100" dirty="0" smtClean="0">
                <a:latin typeface="+mn-ea"/>
                <a:cs typeface="Times New Roman" panose="02020603050405020304" pitchFamily="18" charset="0"/>
              </a:rPr>
              <a:t>現在）</a:t>
            </a:r>
          </a:p>
          <a:p>
            <a:pPr algn="just">
              <a:spcAft>
                <a:spcPts val="0"/>
              </a:spcAft>
            </a:pPr>
            <a:r>
              <a:rPr lang="ja-JP" altLang="en-US" sz="1000" kern="100" dirty="0" smtClean="0">
                <a:latin typeface="+mn-ea"/>
                <a:cs typeface="Times New Roman" panose="02020603050405020304" pitchFamily="18" charset="0"/>
              </a:rPr>
              <a:t>６ 大阪府教育庁調べ</a:t>
            </a:r>
          </a:p>
          <a:p>
            <a:pPr algn="just">
              <a:spcAft>
                <a:spcPts val="0"/>
              </a:spcAft>
            </a:pPr>
            <a:r>
              <a:rPr lang="ja-JP" altLang="en-US" sz="1000" kern="100" dirty="0" smtClean="0">
                <a:latin typeface="+mn-ea"/>
                <a:cs typeface="Times New Roman" panose="02020603050405020304" pitchFamily="18" charset="0"/>
              </a:rPr>
              <a:t>７ 大阪</a:t>
            </a:r>
            <a:r>
              <a:rPr lang="ja-JP" altLang="en-US" sz="1000" kern="100" dirty="0">
                <a:latin typeface="+mn-ea"/>
                <a:cs typeface="Times New Roman" panose="02020603050405020304" pitchFamily="18" charset="0"/>
              </a:rPr>
              <a:t>ヘルシー外食推進協議会調べ、大阪府健康医療部健康推進室調べ</a:t>
            </a:r>
          </a:p>
          <a:p>
            <a:pPr algn="just">
              <a:spcAft>
                <a:spcPts val="0"/>
              </a:spcAft>
            </a:pPr>
            <a:r>
              <a:rPr lang="ja-JP" altLang="en-US" sz="1000" kern="100" dirty="0" smtClean="0">
                <a:latin typeface="+mn-ea"/>
                <a:cs typeface="Times New Roman" panose="02020603050405020304" pitchFamily="18" charset="0"/>
              </a:rPr>
              <a:t>８家族共食   大阪版</a:t>
            </a:r>
            <a:r>
              <a:rPr lang="ja-JP" altLang="en-US" sz="1000" kern="100" dirty="0">
                <a:latin typeface="+mn-ea"/>
                <a:cs typeface="Times New Roman" panose="02020603050405020304" pitchFamily="18" charset="0"/>
              </a:rPr>
              <a:t>健康・栄養調査（大阪府</a:t>
            </a:r>
            <a:r>
              <a:rPr lang="ja-JP" altLang="en-US" sz="1000" kern="100" dirty="0" smtClean="0">
                <a:latin typeface="+mn-ea"/>
                <a:cs typeface="Times New Roman" panose="02020603050405020304" pitchFamily="18" charset="0"/>
              </a:rPr>
              <a:t>）</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a:t>
            </a:r>
            <a:r>
              <a:rPr lang="ja-JP" altLang="en-US" sz="1000" kern="100" dirty="0" smtClean="0">
                <a:latin typeface="+mn-ea"/>
                <a:cs typeface="Times New Roman" panose="02020603050405020304" pitchFamily="18" charset="0"/>
              </a:rPr>
              <a:t>（計画策定時</a:t>
            </a:r>
            <a:r>
              <a:rPr lang="en-US" altLang="ja-JP" sz="1000" kern="100" dirty="0" smtClean="0">
                <a:latin typeface="+mn-ea"/>
                <a:cs typeface="Times New Roman" panose="02020603050405020304" pitchFamily="18" charset="0"/>
              </a:rPr>
              <a:t>/</a:t>
            </a:r>
            <a:r>
              <a:rPr lang="ja-JP" altLang="en-US" sz="1000" kern="100" dirty="0" smtClean="0">
                <a:latin typeface="+mn-ea"/>
                <a:cs typeface="Times New Roman" panose="02020603050405020304" pitchFamily="18" charset="0"/>
              </a:rPr>
              <a:t>現在）</a:t>
            </a:r>
            <a:endParaRPr lang="en-US" altLang="ja-JP" sz="1000" kern="100" dirty="0" smtClean="0">
              <a:latin typeface="+mn-ea"/>
              <a:cs typeface="Times New Roman" panose="02020603050405020304" pitchFamily="18" charset="0"/>
            </a:endParaRPr>
          </a:p>
          <a:p>
            <a:pPr algn="just">
              <a:spcAft>
                <a:spcPts val="0"/>
              </a:spcAft>
            </a:pPr>
            <a:r>
              <a:rPr lang="ja-JP" altLang="en-US" sz="1000" kern="100" dirty="0" smtClean="0">
                <a:latin typeface="+mn-ea"/>
                <a:cs typeface="Times New Roman" panose="02020603050405020304" pitchFamily="18" charset="0"/>
              </a:rPr>
              <a:t>　地域共食 「</a:t>
            </a:r>
            <a:r>
              <a:rPr lang="ja-JP" altLang="en-US" sz="1000" kern="100" dirty="0">
                <a:latin typeface="+mn-ea"/>
                <a:cs typeface="Times New Roman" panose="02020603050405020304" pitchFamily="18" charset="0"/>
              </a:rPr>
              <a:t>お口の健康」と「食育」に関するアンケート（</a:t>
            </a:r>
            <a:r>
              <a:rPr lang="ja-JP" altLang="en-US" sz="1000" kern="100" dirty="0" smtClean="0">
                <a:latin typeface="+mn-ea"/>
                <a:cs typeface="Times New Roman" panose="02020603050405020304" pitchFamily="18" charset="0"/>
              </a:rPr>
              <a:t>大阪府）</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a:t>
            </a:r>
            <a:r>
              <a:rPr lang="ja-JP" altLang="en-US" sz="1000" kern="100" dirty="0" smtClean="0">
                <a:latin typeface="+mn-ea"/>
                <a:cs typeface="Times New Roman" panose="02020603050405020304" pitchFamily="18" charset="0"/>
              </a:rPr>
              <a:t>（計画策定時</a:t>
            </a:r>
            <a:r>
              <a:rPr lang="en-US" altLang="ja-JP" sz="1000" kern="100" dirty="0" smtClean="0">
                <a:latin typeface="+mn-ea"/>
                <a:cs typeface="Times New Roman" panose="02020603050405020304" pitchFamily="18" charset="0"/>
              </a:rPr>
              <a:t>/</a:t>
            </a:r>
            <a:r>
              <a:rPr lang="ja-JP" altLang="en-US" sz="1000" kern="100" dirty="0" smtClean="0">
                <a:latin typeface="+mn-ea"/>
                <a:cs typeface="Times New Roman" panose="02020603050405020304" pitchFamily="18" charset="0"/>
              </a:rPr>
              <a:t>現在）</a:t>
            </a:r>
            <a:endParaRPr lang="en-US" altLang="ja-JP" sz="1000" kern="100" dirty="0" smtClean="0">
              <a:latin typeface="+mn-ea"/>
              <a:cs typeface="Times New Roman" panose="02020603050405020304" pitchFamily="18" charset="0"/>
            </a:endParaRPr>
          </a:p>
        </p:txBody>
      </p:sp>
      <p:cxnSp>
        <p:nvCxnSpPr>
          <p:cNvPr id="6" name="直線コネクタ 5"/>
          <p:cNvCxnSpPr/>
          <p:nvPr/>
        </p:nvCxnSpPr>
        <p:spPr>
          <a:xfrm>
            <a:off x="9614647" y="1243661"/>
            <a:ext cx="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7" name="表 6"/>
          <p:cNvGraphicFramePr>
            <a:graphicFrameLocks noGrp="1"/>
          </p:cNvGraphicFramePr>
          <p:nvPr>
            <p:extLst>
              <p:ext uri="{D42A27DB-BD31-4B8C-83A1-F6EECF244321}">
                <p14:modId xmlns:p14="http://schemas.microsoft.com/office/powerpoint/2010/main" val="1024052719"/>
              </p:ext>
            </p:extLst>
          </p:nvPr>
        </p:nvGraphicFramePr>
        <p:xfrm>
          <a:off x="633000" y="385478"/>
          <a:ext cx="8640000" cy="3410535"/>
        </p:xfrm>
        <a:graphic>
          <a:graphicData uri="http://schemas.openxmlformats.org/drawingml/2006/table">
            <a:tbl>
              <a:tblPr firstRow="1" firstCol="1" bandRow="1">
                <a:tableStyleId>{5C22544A-7EE6-4342-B048-85BDC9FD1C3A}</a:tableStyleId>
              </a:tblPr>
              <a:tblGrid>
                <a:gridCol w="266499">
                  <a:extLst>
                    <a:ext uri="{9D8B030D-6E8A-4147-A177-3AD203B41FA5}">
                      <a16:colId xmlns:a16="http://schemas.microsoft.com/office/drawing/2014/main" val="20000"/>
                    </a:ext>
                  </a:extLst>
                </a:gridCol>
                <a:gridCol w="1806318">
                  <a:extLst>
                    <a:ext uri="{9D8B030D-6E8A-4147-A177-3AD203B41FA5}">
                      <a16:colId xmlns:a16="http://schemas.microsoft.com/office/drawing/2014/main" val="20001"/>
                    </a:ext>
                  </a:extLst>
                </a:gridCol>
                <a:gridCol w="1296985">
                  <a:extLst>
                    <a:ext uri="{9D8B030D-6E8A-4147-A177-3AD203B41FA5}">
                      <a16:colId xmlns:a16="http://schemas.microsoft.com/office/drawing/2014/main" val="2382597531"/>
                    </a:ext>
                  </a:extLst>
                </a:gridCol>
                <a:gridCol w="916775">
                  <a:extLst>
                    <a:ext uri="{9D8B030D-6E8A-4147-A177-3AD203B41FA5}">
                      <a16:colId xmlns:a16="http://schemas.microsoft.com/office/drawing/2014/main" val="1518054483"/>
                    </a:ext>
                  </a:extLst>
                </a:gridCol>
                <a:gridCol w="1451141">
                  <a:extLst>
                    <a:ext uri="{9D8B030D-6E8A-4147-A177-3AD203B41FA5}">
                      <a16:colId xmlns:a16="http://schemas.microsoft.com/office/drawing/2014/main" val="20003"/>
                    </a:ext>
                  </a:extLst>
                </a:gridCol>
                <a:gridCol w="1451141">
                  <a:extLst>
                    <a:ext uri="{9D8B030D-6E8A-4147-A177-3AD203B41FA5}">
                      <a16:colId xmlns:a16="http://schemas.microsoft.com/office/drawing/2014/main" val="2204503950"/>
                    </a:ext>
                  </a:extLst>
                </a:gridCol>
                <a:gridCol w="1451141">
                  <a:extLst>
                    <a:ext uri="{9D8B030D-6E8A-4147-A177-3AD203B41FA5}">
                      <a16:colId xmlns:a16="http://schemas.microsoft.com/office/drawing/2014/main" val="20004"/>
                    </a:ext>
                  </a:extLst>
                </a:gridCol>
              </a:tblGrid>
              <a:tr h="208752">
                <a:tc>
                  <a:txBody>
                    <a:bodyPr/>
                    <a:lstStyle/>
                    <a:p>
                      <a:pPr algn="ctr" fontAlgn="auto">
                        <a:lnSpc>
                          <a:spcPts val="1600"/>
                        </a:lnSpc>
                        <a:spcAft>
                          <a:spcPts val="0"/>
                        </a:spcAft>
                      </a:pPr>
                      <a:r>
                        <a:rPr lang="en-US" sz="1200" b="1" dirty="0">
                          <a:solidFill>
                            <a:schemeClr val="tx1"/>
                          </a:solidFill>
                          <a:effectLst/>
                          <a:latin typeface="游ゴシック" panose="020B0400000000000000" pitchFamily="50" charset="-128"/>
                          <a:ea typeface="游ゴシック" panose="020B0400000000000000" pitchFamily="50" charset="-128"/>
                        </a:rPr>
                        <a:t> </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ctr" fontAlgn="auto">
                        <a:lnSpc>
                          <a:spcPct val="100000"/>
                        </a:lnSpc>
                        <a:spcAft>
                          <a:spcPts val="0"/>
                        </a:spcAft>
                      </a:pPr>
                      <a:r>
                        <a:rPr lang="ja-JP" sz="1200" b="1" dirty="0">
                          <a:solidFill>
                            <a:schemeClr val="bg1"/>
                          </a:solidFill>
                          <a:effectLst/>
                          <a:latin typeface="游ゴシック" panose="020B0400000000000000" pitchFamily="50" charset="-128"/>
                          <a:ea typeface="游ゴシック" panose="020B0400000000000000" pitchFamily="50" charset="-128"/>
                        </a:rPr>
                        <a:t>個別目標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ja-JP" altLang="en-US" sz="1200" b="1" dirty="0" smtClean="0">
                          <a:solidFill>
                            <a:schemeClr val="bg1"/>
                          </a:solidFill>
                          <a:effectLst/>
                          <a:latin typeface="游ゴシック" panose="020B0400000000000000" pitchFamily="50" charset="-128"/>
                          <a:ea typeface="游ゴシック" panose="020B0400000000000000" pitchFamily="50" charset="-128"/>
                        </a:rPr>
                        <a:t>計画策定時</a:t>
                      </a:r>
                      <a:r>
                        <a:rPr lang="ja-JP" sz="1200" b="1" dirty="0" smtClean="0">
                          <a:solidFill>
                            <a:schemeClr val="bg1"/>
                          </a:solidFill>
                          <a:effectLst/>
                          <a:latin typeface="游ゴシック" panose="020B0400000000000000" pitchFamily="50" charset="-128"/>
                          <a:ea typeface="游ゴシック" panose="020B0400000000000000" pitchFamily="50" charset="-128"/>
                        </a:rPr>
                        <a:t>の状況</a:t>
                      </a:r>
                      <a:endParaRPr lang="en-US" altLang="ja-JP" sz="1200" b="1" dirty="0" smtClean="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smtClean="0">
                          <a:solidFill>
                            <a:schemeClr val="bg1"/>
                          </a:solidFill>
                          <a:effectLst/>
                          <a:latin typeface="游ゴシック" panose="020B0400000000000000" pitchFamily="50" charset="-128"/>
                          <a:ea typeface="游ゴシック" panose="020B0400000000000000" pitchFamily="50" charset="-128"/>
                        </a:rPr>
                        <a:t>現在の状況</a:t>
                      </a:r>
                      <a:endParaRPr lang="en-US" altLang="ja-JP" sz="1200" b="1" dirty="0" smtClean="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solidFill>
                            <a:schemeClr val="bg1"/>
                          </a:solidFill>
                          <a:effectLst/>
                          <a:latin typeface="游ゴシック" panose="020B0400000000000000" pitchFamily="50" charset="-128"/>
                          <a:ea typeface="游ゴシック" panose="020B0400000000000000" pitchFamily="50" charset="-128"/>
                        </a:rPr>
                        <a:t>2023</a:t>
                      </a:r>
                      <a:r>
                        <a:rPr lang="ja-JP" sz="1200" b="1" dirty="0">
                          <a:solidFill>
                            <a:schemeClr val="bg1"/>
                          </a:solidFill>
                          <a:effectLst/>
                          <a:latin typeface="游ゴシック" panose="020B0400000000000000" pitchFamily="50" charset="-128"/>
                          <a:ea typeface="游ゴシック" panose="020B0400000000000000" pitchFamily="50" charset="-128"/>
                        </a:rPr>
                        <a:t>年度の目標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70514">
                <a:tc>
                  <a:txBody>
                    <a:bodyPr/>
                    <a:lstStyle/>
                    <a:p>
                      <a:pPr algn="ctr" fontAlgn="auto">
                        <a:lnSpc>
                          <a:spcPts val="1600"/>
                        </a:lnSpc>
                        <a:spcAft>
                          <a:spcPts val="0"/>
                        </a:spcAft>
                      </a:pPr>
                      <a:r>
                        <a:rPr lang="ja-JP" altLang="en-US"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４</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食塩摂取量の減少</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zh-TW" altLang="en-US" sz="1000" b="1" dirty="0" smtClean="0">
                          <a:solidFill>
                            <a:schemeClr val="tx1"/>
                          </a:solidFill>
                          <a:latin typeface="游ゴシック" panose="020B0400000000000000" pitchFamily="50" charset="-128"/>
                          <a:ea typeface="游ゴシック" panose="020B0400000000000000" pitchFamily="50" charset="-128"/>
                        </a:rPr>
                        <a:t> </a:t>
                      </a:r>
                      <a:r>
                        <a:rPr kumimoji="1" lang="zh-TW" altLang="en-US" sz="1000" b="1" baseline="0" dirty="0" smtClean="0">
                          <a:solidFill>
                            <a:schemeClr val="tx1"/>
                          </a:solidFill>
                          <a:latin typeface="游ゴシック" panose="020B0400000000000000" pitchFamily="50" charset="-128"/>
                          <a:ea typeface="游ゴシック" panose="020B0400000000000000" pitchFamily="50" charset="-128"/>
                        </a:rPr>
                        <a:t> </a:t>
                      </a:r>
                      <a:r>
                        <a:rPr kumimoji="1" lang="zh-TW" altLang="en-US" sz="1000" b="1" dirty="0" smtClean="0">
                          <a:solidFill>
                            <a:schemeClr val="tx1"/>
                          </a:solidFill>
                          <a:latin typeface="游ゴシック" panose="020B0400000000000000" pitchFamily="50" charset="-128"/>
                          <a:ea typeface="游ゴシック" panose="020B0400000000000000" pitchFamily="50" charset="-128"/>
                        </a:rPr>
                        <a:t>策定時：</a:t>
                      </a:r>
                      <a:r>
                        <a:rPr kumimoji="1" lang="en-US" altLang="zh-TW" sz="1000" b="1" dirty="0" smtClean="0">
                          <a:solidFill>
                            <a:schemeClr val="tx1"/>
                          </a:solidFill>
                          <a:latin typeface="游ゴシック" panose="020B0400000000000000" pitchFamily="50" charset="-128"/>
                          <a:ea typeface="游ゴシック" panose="020B0400000000000000" pitchFamily="50" charset="-128"/>
                        </a:rPr>
                        <a:t>H25-27</a:t>
                      </a:r>
                      <a:r>
                        <a:rPr kumimoji="1" lang="zh-TW" altLang="en-US" sz="1000" b="1" dirty="0" smtClean="0">
                          <a:solidFill>
                            <a:schemeClr val="tx1"/>
                          </a:solidFill>
                          <a:latin typeface="游ゴシック" panose="020B0400000000000000" pitchFamily="50" charset="-128"/>
                          <a:ea typeface="游ゴシック" panose="020B0400000000000000" pitchFamily="50" charset="-128"/>
                        </a:rPr>
                        <a:t>平均</a:t>
                      </a:r>
                    </a:p>
                    <a:p>
                      <a:pPr>
                        <a:lnSpc>
                          <a:spcPct val="100000"/>
                        </a:lnSpc>
                      </a:pPr>
                      <a:r>
                        <a:rPr kumimoji="1" lang="zh-TW" altLang="en-US" sz="1000" b="1" dirty="0" smtClean="0">
                          <a:solidFill>
                            <a:schemeClr val="tx1"/>
                          </a:solidFill>
                          <a:latin typeface="游ゴシック" panose="020B0400000000000000" pitchFamily="50" charset="-128"/>
                          <a:ea typeface="游ゴシック" panose="020B0400000000000000" pitchFamily="50" charset="-128"/>
                        </a:rPr>
                        <a:t>  現</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　</a:t>
                      </a:r>
                      <a:r>
                        <a:rPr kumimoji="1" lang="zh-TW" altLang="en-US" sz="1000" b="1" dirty="0" smtClean="0">
                          <a:solidFill>
                            <a:schemeClr val="tx1"/>
                          </a:solidFill>
                          <a:latin typeface="游ゴシック" panose="020B0400000000000000" pitchFamily="50" charset="-128"/>
                          <a:ea typeface="游ゴシック" panose="020B0400000000000000" pitchFamily="50" charset="-128"/>
                        </a:rPr>
                        <a:t>在：</a:t>
                      </a:r>
                      <a:r>
                        <a:rPr kumimoji="1" lang="en-US" altLang="zh-TW" sz="1000" b="1" dirty="0" smtClean="0">
                          <a:solidFill>
                            <a:schemeClr val="tx1"/>
                          </a:solidFill>
                          <a:latin typeface="游ゴシック" panose="020B0400000000000000" pitchFamily="50" charset="-128"/>
                          <a:ea typeface="游ゴシック" panose="020B0400000000000000" pitchFamily="50" charset="-128"/>
                        </a:rPr>
                        <a:t>H</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29-R1</a:t>
                      </a:r>
                      <a:r>
                        <a:rPr kumimoji="1" lang="zh-TW" altLang="en-US" sz="1000" b="1" dirty="0" smtClean="0">
                          <a:solidFill>
                            <a:schemeClr val="tx1"/>
                          </a:solidFill>
                          <a:latin typeface="游ゴシック" panose="020B0400000000000000" pitchFamily="50" charset="-128"/>
                          <a:ea typeface="游ゴシック" panose="020B0400000000000000" pitchFamily="50" charset="-128"/>
                        </a:rPr>
                        <a:t>平均</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歳以上</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9.4g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9.7g</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8g</a:t>
                      </a: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未満</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52886">
                <a:tc>
                  <a:txBody>
                    <a:bodyPr/>
                    <a:lstStyle/>
                    <a:p>
                      <a:pPr algn="ctr" fontAlgn="auto">
                        <a:lnSpc>
                          <a:spcPts val="1600"/>
                        </a:lnSpc>
                        <a:spcAft>
                          <a:spcPts val="0"/>
                        </a:spcAft>
                      </a:pPr>
                      <a:r>
                        <a:rPr lang="en-US" altLang="ja-JP"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5</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よく噛んで食べることに気をつけている</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府民の割合の増加</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55.4%</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H27</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mn-ea"/>
                        </a:rPr>
                        <a:t>67.6%</a:t>
                      </a:r>
                      <a:r>
                        <a:rPr lang="ja-JP" altLang="en-US" sz="1200" b="1" i="0" u="none" strike="noStrike" dirty="0" smtClean="0">
                          <a:solidFill>
                            <a:schemeClr val="tx1"/>
                          </a:solidFill>
                          <a:effectLst/>
                          <a:latin typeface="游ゴシック" panose="020B0400000000000000" pitchFamily="50" charset="-128"/>
                          <a:ea typeface="+mn-ea"/>
                        </a:rPr>
                        <a:t>（</a:t>
                      </a:r>
                      <a:r>
                        <a:rPr lang="en-US" altLang="ja-JP" sz="1200" b="1" i="0" u="none" strike="noStrike" dirty="0" smtClean="0">
                          <a:solidFill>
                            <a:schemeClr val="tx1"/>
                          </a:solidFill>
                          <a:effectLst/>
                          <a:latin typeface="游ゴシック" panose="020B0400000000000000" pitchFamily="50" charset="-128"/>
                          <a:ea typeface="+mn-ea"/>
                        </a:rPr>
                        <a:t>R2</a:t>
                      </a:r>
                      <a:r>
                        <a:rPr lang="ja-JP" altLang="en-US" sz="1200" b="1" i="0" u="none" strike="noStrike" dirty="0" smtClean="0">
                          <a:solidFill>
                            <a:schemeClr val="tx1"/>
                          </a:solidFill>
                          <a:effectLst/>
                          <a:latin typeface="游ゴシック" panose="020B0400000000000000" pitchFamily="50" charset="-128"/>
                          <a:ea typeface="+mn-ea"/>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60%</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以上</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5629543"/>
                  </a:ext>
                </a:extLst>
              </a:tr>
              <a:tr h="352886">
                <a:tc>
                  <a:txBody>
                    <a:bodyPr/>
                    <a:lstStyle/>
                    <a:p>
                      <a:pPr algn="ctr" fontAlgn="auto">
                        <a:lnSpc>
                          <a:spcPts val="1600"/>
                        </a:lnSpc>
                        <a:spcAft>
                          <a:spcPts val="0"/>
                        </a:spcAft>
                      </a:pPr>
                      <a:r>
                        <a:rPr lang="en-US" altLang="ja-JP"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6</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学校評価で食育を評価している小・中学校の割合の増加</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60.3%</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91.7%</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R2</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1411882"/>
                  </a:ext>
                </a:extLst>
              </a:tr>
              <a:tr h="352886">
                <a:tc rowSpan="3">
                  <a:txBody>
                    <a:bodyPr/>
                    <a:lstStyle/>
                    <a:p>
                      <a:pPr algn="ctr" fontAlgn="auto">
                        <a:lnSpc>
                          <a:spcPts val="1600"/>
                        </a:lnSpc>
                        <a:spcAft>
                          <a:spcPts val="0"/>
                        </a:spcAft>
                      </a:pPr>
                      <a:r>
                        <a:rPr lang="en-US" altLang="ja-JP"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7</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ヘルシーメニューを提供する飲食店・特定給食施設等の増加</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「うちのお店も健康づくり</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応援団の店」協力店舗数</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12,650</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店舗（</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13,861</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店舗</a:t>
                      </a:r>
                      <a:endPar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ctr" fontAlgn="ctr">
                        <a:lnSpc>
                          <a:spcPct val="100000"/>
                        </a:lnSpc>
                      </a:pP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R4.2</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末）</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13,500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店舗</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5602226"/>
                  </a:ext>
                </a:extLst>
              </a:tr>
              <a:tr h="352886">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00000"/>
                        </a:lnSpc>
                      </a:pPr>
                      <a:r>
                        <a:rPr kumimoji="1" lang="en-US" altLang="ja-JP" sz="1200" b="1" dirty="0" smtClean="0">
                          <a:solidFill>
                            <a:schemeClr val="tx1"/>
                          </a:solidFill>
                          <a:latin typeface="游ゴシック" panose="020B0400000000000000" pitchFamily="50" charset="-128"/>
                          <a:ea typeface="游ゴシック" panose="020B0400000000000000" pitchFamily="50" charset="-128"/>
                        </a:rPr>
                        <a:t>V.O.S.</a:t>
                      </a:r>
                      <a:r>
                        <a:rPr kumimoji="1" lang="ja-JP" altLang="en-US" sz="1200" b="1" dirty="0" smtClean="0">
                          <a:solidFill>
                            <a:schemeClr val="tx1"/>
                          </a:solidFill>
                          <a:latin typeface="游ゴシック" panose="020B0400000000000000" pitchFamily="50" charset="-128"/>
                          <a:ea typeface="游ゴシック" panose="020B0400000000000000" pitchFamily="50" charset="-128"/>
                        </a:rPr>
                        <a:t>メニューロゴマーク使用承認件数</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飲食店等</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20</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H29</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341</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R4.2</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末）</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350</a:t>
                      </a: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件</a:t>
                      </a:r>
                      <a:endPar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3998687"/>
                  </a:ext>
                </a:extLst>
              </a:tr>
              <a:tr h="352886">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給食施設</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222</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R4.2</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末）</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lnSpc>
                          <a:spcPct val="100000"/>
                        </a:lnSpc>
                        <a:spcAft>
                          <a:spcPts val="0"/>
                        </a:spcAft>
                      </a:pP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4933809"/>
                  </a:ext>
                </a:extLst>
              </a:tr>
              <a:tr h="352886">
                <a:tc rowSpan="2">
                  <a:txBody>
                    <a:bodyPr/>
                    <a:lstStyle/>
                    <a:p>
                      <a:pPr algn="ctr" fontAlgn="auto">
                        <a:lnSpc>
                          <a:spcPts val="1600"/>
                        </a:lnSpc>
                        <a:spcAft>
                          <a:spcPts val="0"/>
                        </a:spcAft>
                      </a:pPr>
                      <a:r>
                        <a:rPr lang="en-US" altLang="ja-JP"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8</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2">
                  <a:txBody>
                    <a:bodyPr/>
                    <a:lstStyle/>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誰かと一緒に食べる</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「共食」の増加</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朝食又は夕食等を家族と一緒に食べる「共食」の回数</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10.7</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回（</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H27</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9.9</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回（</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R2</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11</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回以上</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9402750"/>
                  </a:ext>
                </a:extLst>
              </a:tr>
              <a:tr h="529329">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ct val="100000"/>
                        </a:lnSpc>
                        <a:spcAft>
                          <a:spcPts val="0"/>
                        </a:spcAft>
                      </a:pP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地域や職場等の所属コミュニティで共食したいと思う人が共食する割合</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77.6</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26.3%</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R2</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80%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以上</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547337"/>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893918934"/>
              </p:ext>
            </p:extLst>
          </p:nvPr>
        </p:nvGraphicFramePr>
        <p:xfrm>
          <a:off x="591969" y="5224190"/>
          <a:ext cx="8640000" cy="1242309"/>
        </p:xfrm>
        <a:graphic>
          <a:graphicData uri="http://schemas.openxmlformats.org/drawingml/2006/table">
            <a:tbl>
              <a:tblPr firstRow="1" bandRow="1">
                <a:tableStyleId>{5C22544A-7EE6-4342-B048-85BDC9FD1C3A}</a:tableStyleId>
              </a:tblPr>
              <a:tblGrid>
                <a:gridCol w="8640000">
                  <a:extLst>
                    <a:ext uri="{9D8B030D-6E8A-4147-A177-3AD203B41FA5}">
                      <a16:colId xmlns:a16="http://schemas.microsoft.com/office/drawing/2014/main" val="1494947470"/>
                    </a:ext>
                  </a:extLst>
                </a:gridCol>
              </a:tblGrid>
              <a:tr h="1242309">
                <a:tc>
                  <a:txBody>
                    <a:bodyPr/>
                    <a:lstStyle/>
                    <a:p>
                      <a:pPr marL="174625" indent="-174625"/>
                      <a:r>
                        <a:rPr kumimoji="1" lang="ja-JP" altLang="en-US" sz="1100" b="1" dirty="0" smtClean="0">
                          <a:solidFill>
                            <a:schemeClr val="tx1"/>
                          </a:solidFill>
                          <a:latin typeface="+mn-ea"/>
                          <a:ea typeface="+mn-ea"/>
                        </a:rPr>
                        <a:t>▽府民一人ひとりが、健康的な食生活を実践できるよう、ライフステージ別の課題に応じた取組みが必要です。</a:t>
                      </a:r>
                    </a:p>
                    <a:p>
                      <a:pPr marL="174625" indent="-174625"/>
                      <a:r>
                        <a:rPr kumimoji="1" lang="ja-JP" altLang="en-US" sz="1100" b="1" dirty="0" smtClean="0">
                          <a:solidFill>
                            <a:schemeClr val="tx1"/>
                          </a:solidFill>
                          <a:latin typeface="+mn-ea"/>
                          <a:ea typeface="+mn-ea"/>
                        </a:rPr>
                        <a:t>▽よく噛んで食べるためには、歯を残すことが重要であり、歯と口の健康づくりを進めることが必要です。</a:t>
                      </a:r>
                    </a:p>
                    <a:p>
                      <a:pPr marL="174625" indent="-174625"/>
                      <a:r>
                        <a:rPr kumimoji="1" lang="ja-JP" altLang="en-US" sz="1100" b="1" dirty="0" smtClean="0">
                          <a:solidFill>
                            <a:schemeClr val="tx1"/>
                          </a:solidFill>
                          <a:latin typeface="+mn-ea"/>
                          <a:ea typeface="+mn-ea"/>
                        </a:rPr>
                        <a:t>▽男性に対しては肥満予防の対策、若い世代の女性に対しては健康的な体格についての理解を深める取組みが必要です。</a:t>
                      </a:r>
                    </a:p>
                    <a:p>
                      <a:pPr marL="174625" indent="-174625"/>
                      <a:r>
                        <a:rPr kumimoji="1" lang="ja-JP" altLang="en-US" sz="1100" b="1" dirty="0" smtClean="0">
                          <a:solidFill>
                            <a:schemeClr val="tx1"/>
                          </a:solidFill>
                          <a:latin typeface="+mn-ea"/>
                          <a:ea typeface="+mn-ea"/>
                        </a:rPr>
                        <a:t>▽小・中学校等において、食育がより効果的な取組みとなるよう、取組み内容・方法の工夫・改善が必要です。</a:t>
                      </a:r>
                    </a:p>
                    <a:p>
                      <a:pPr marL="174625" indent="-174625"/>
                      <a:r>
                        <a:rPr kumimoji="1" lang="ja-JP" altLang="en-US" sz="1100" b="1" dirty="0" smtClean="0">
                          <a:solidFill>
                            <a:schemeClr val="tx1"/>
                          </a:solidFill>
                          <a:latin typeface="+mn-ea"/>
                          <a:ea typeface="+mn-ea"/>
                        </a:rPr>
                        <a:t>▽外食・中食を利用して栄養バランスのとれた食生活を実践できるよう、外食・流通産業等と連携した取組みの強化が必要です。</a:t>
                      </a:r>
                    </a:p>
                    <a:p>
                      <a:pPr marL="174625" indent="-174625"/>
                      <a:r>
                        <a:rPr kumimoji="1" lang="ja-JP" altLang="en-US" sz="1100" b="1" dirty="0" smtClean="0">
                          <a:solidFill>
                            <a:schemeClr val="tx1"/>
                          </a:solidFill>
                          <a:latin typeface="+mn-ea"/>
                          <a:ea typeface="+mn-ea"/>
                        </a:rPr>
                        <a:t>▽家庭だけでなく、地域での共食を推進していくことが必要です。</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90877115"/>
                  </a:ext>
                </a:extLst>
              </a:tr>
            </a:tbl>
          </a:graphicData>
        </a:graphic>
      </p:graphicFrame>
      <p:sp>
        <p:nvSpPr>
          <p:cNvPr id="9" name="Rectangle 1"/>
          <p:cNvSpPr>
            <a:spLocks noChangeArrowheads="1"/>
          </p:cNvSpPr>
          <p:nvPr/>
        </p:nvSpPr>
        <p:spPr bwMode="auto">
          <a:xfrm>
            <a:off x="286437" y="4871988"/>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n-ea"/>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mn-ea"/>
                <a:cs typeface="Times New Roman" panose="02020603050405020304" pitchFamily="18" charset="0"/>
              </a:rPr>
              <a:t>現状と課題</a:t>
            </a:r>
            <a:r>
              <a:rPr kumimoji="0" lang="en-US" altLang="ja-JP" sz="1600" b="1"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n-ea"/>
            </a:endParaRPr>
          </a:p>
        </p:txBody>
      </p:sp>
      <p:sp>
        <p:nvSpPr>
          <p:cNvPr id="10" name="テキスト ボックス 9"/>
          <p:cNvSpPr txBox="1"/>
          <p:nvPr/>
        </p:nvSpPr>
        <p:spPr>
          <a:xfrm>
            <a:off x="9198799" y="6376165"/>
            <a:ext cx="434365" cy="338554"/>
          </a:xfrm>
          <a:prstGeom prst="rect">
            <a:avLst/>
          </a:prstGeom>
          <a:noFill/>
        </p:spPr>
        <p:txBody>
          <a:bodyPr wrap="square" rtlCol="0">
            <a:spAutoFit/>
          </a:bodyPr>
          <a:lstStyle/>
          <a:p>
            <a:pPr algn="r"/>
            <a:r>
              <a:rPr kumimoji="1" lang="en-US" altLang="ja-JP" sz="1600" dirty="0" smtClean="0">
                <a:latin typeface="+mn-ea"/>
              </a:rPr>
              <a:t>2</a:t>
            </a:r>
            <a:endParaRPr kumimoji="1" lang="ja-JP" altLang="en-US" sz="1600" dirty="0">
              <a:latin typeface="+mn-ea"/>
            </a:endParaRPr>
          </a:p>
        </p:txBody>
      </p:sp>
    </p:spTree>
    <p:extLst>
      <p:ext uri="{BB962C8B-B14F-4D97-AF65-F5344CB8AC3E}">
        <p14:creationId xmlns:p14="http://schemas.microsoft.com/office/powerpoint/2010/main" val="3670522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73000" y="143010"/>
            <a:ext cx="9360000" cy="65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88538297"/>
              </p:ext>
            </p:extLst>
          </p:nvPr>
        </p:nvGraphicFramePr>
        <p:xfrm>
          <a:off x="633000" y="596779"/>
          <a:ext cx="8640000" cy="2733222"/>
        </p:xfrm>
        <a:graphic>
          <a:graphicData uri="http://schemas.openxmlformats.org/drawingml/2006/table">
            <a:tbl>
              <a:tblPr firstRow="1" bandRow="1">
                <a:tableStyleId>{5C22544A-7EE6-4342-B048-85BDC9FD1C3A}</a:tableStyleId>
              </a:tblPr>
              <a:tblGrid>
                <a:gridCol w="1259037">
                  <a:extLst>
                    <a:ext uri="{9D8B030D-6E8A-4147-A177-3AD203B41FA5}">
                      <a16:colId xmlns:a16="http://schemas.microsoft.com/office/drawing/2014/main" val="528851062"/>
                    </a:ext>
                  </a:extLst>
                </a:gridCol>
                <a:gridCol w="7380963">
                  <a:extLst>
                    <a:ext uri="{9D8B030D-6E8A-4147-A177-3AD203B41FA5}">
                      <a16:colId xmlns:a16="http://schemas.microsoft.com/office/drawing/2014/main" val="89849022"/>
                    </a:ext>
                  </a:extLst>
                </a:gridCol>
              </a:tblGrid>
              <a:tr h="96403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mn-lt"/>
                          <a:ea typeface="+mn-ea"/>
                          <a:cs typeface="+mn-cs"/>
                        </a:rPr>
                        <a:t>本年度の     </a:t>
                      </a:r>
                      <a:endParaRPr kumimoji="1" lang="en-US" altLang="ja-JP" sz="1600" b="1"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mn-lt"/>
                          <a:ea typeface="+mn-ea"/>
                          <a:cs typeface="+mn-cs"/>
                        </a:rPr>
                        <a:t>取組</a:t>
                      </a:r>
                      <a:endParaRPr kumimoji="1" lang="ja-JP" altLang="en-US" sz="1600" b="1" i="0" u="none" strike="noStrike" kern="1200" cap="none" spc="0" normalizeH="0" baseline="0" noProof="0" dirty="0">
                        <a:ln>
                          <a:noFill/>
                        </a:ln>
                        <a:solidFill>
                          <a:schemeClr val="bg1"/>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smtClean="0">
                          <a:solidFill>
                            <a:schemeClr val="tx1"/>
                          </a:solidFill>
                          <a:latin typeface="+mn-ea"/>
                          <a:ea typeface="+mn-ea"/>
                        </a:rPr>
                        <a:t>■「早寝早起き朝ごはん」推進校事業の活動内容を周知</a:t>
                      </a:r>
                    </a:p>
                    <a:p>
                      <a:pPr marL="174625" indent="-174625"/>
                      <a:r>
                        <a:rPr kumimoji="1" lang="ja-JP" altLang="en-US" sz="1100" b="1" dirty="0" smtClean="0">
                          <a:solidFill>
                            <a:schemeClr val="tx1"/>
                          </a:solidFill>
                          <a:latin typeface="+mn-ea"/>
                          <a:ea typeface="+mn-ea"/>
                        </a:rPr>
                        <a:t>■家庭での実践に向けた情報発信</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・府健康アプリ「アスマイル」で、朝食や野菜、共食等、食に関する健康コラムを配信（</a:t>
                      </a:r>
                      <a:r>
                        <a:rPr kumimoji="1" lang="en-US" altLang="ja-JP" sz="1100" b="1" dirty="0" smtClean="0">
                          <a:solidFill>
                            <a:schemeClr val="tx1"/>
                          </a:solidFill>
                          <a:latin typeface="+mn-ea"/>
                          <a:ea typeface="+mn-ea"/>
                        </a:rPr>
                        <a:t>10</a:t>
                      </a:r>
                      <a:r>
                        <a:rPr kumimoji="1" lang="ja-JP" altLang="en-US" sz="1100" b="1" dirty="0" smtClean="0">
                          <a:solidFill>
                            <a:schemeClr val="tx1"/>
                          </a:solidFill>
                          <a:latin typeface="+mn-ea"/>
                          <a:ea typeface="+mn-ea"/>
                        </a:rPr>
                        <a:t>回）</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・府ホームページ「おうちで健活」で、各市町村の健康レシピや給食レシピを掲載</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・府ホームページ「</a:t>
                      </a:r>
                      <a:r>
                        <a:rPr kumimoji="1" lang="ja-JP" altLang="en-US" sz="1100" b="1" kern="1200" dirty="0" smtClean="0">
                          <a:solidFill>
                            <a:schemeClr val="tx1"/>
                          </a:solidFill>
                          <a:effectLst/>
                          <a:latin typeface="+mn-ea"/>
                          <a:ea typeface="+mn-ea"/>
                          <a:cs typeface="+mn-cs"/>
                        </a:rPr>
                        <a:t>みんなで</a:t>
                      </a:r>
                      <a:r>
                        <a:rPr kumimoji="1" lang="en-US" altLang="ja-JP" sz="1100" b="1" kern="1200" dirty="0" smtClean="0">
                          <a:solidFill>
                            <a:schemeClr val="tx1"/>
                          </a:solidFill>
                          <a:effectLst/>
                          <a:latin typeface="+mn-ea"/>
                          <a:ea typeface="+mn-ea"/>
                          <a:cs typeface="+mn-cs"/>
                        </a:rPr>
                        <a:t>V.O.S.</a:t>
                      </a:r>
                      <a:r>
                        <a:rPr kumimoji="1" lang="ja-JP" altLang="en-US" sz="1100" b="1" kern="1200" dirty="0" smtClean="0">
                          <a:solidFill>
                            <a:schemeClr val="tx1"/>
                          </a:solidFill>
                          <a:effectLst/>
                          <a:latin typeface="+mn-ea"/>
                          <a:ea typeface="+mn-ea"/>
                          <a:cs typeface="+mn-cs"/>
                        </a:rPr>
                        <a:t> を始めよう！」を新設、家庭でできる</a:t>
                      </a:r>
                      <a:r>
                        <a:rPr kumimoji="1" lang="en-US" altLang="ja-JP" sz="1100" b="1" kern="1200" dirty="0" smtClean="0">
                          <a:solidFill>
                            <a:schemeClr val="tx1"/>
                          </a:solidFill>
                          <a:effectLst/>
                          <a:latin typeface="+mn-ea"/>
                          <a:ea typeface="+mn-ea"/>
                          <a:cs typeface="+mn-cs"/>
                        </a:rPr>
                        <a:t>V.O.S.</a:t>
                      </a:r>
                      <a:r>
                        <a:rPr kumimoji="1" lang="ja-JP" altLang="en-US" sz="1100" b="1" kern="1200" dirty="0" smtClean="0">
                          <a:solidFill>
                            <a:schemeClr val="tx1"/>
                          </a:solidFill>
                          <a:effectLst/>
                          <a:latin typeface="+mn-ea"/>
                          <a:ea typeface="+mn-ea"/>
                          <a:cs typeface="+mn-cs"/>
                        </a:rPr>
                        <a:t>レシピを掲載（</a:t>
                      </a:r>
                      <a:r>
                        <a:rPr kumimoji="1" lang="en-US" altLang="ja-JP" sz="1100" b="1" kern="1200" dirty="0" smtClean="0">
                          <a:solidFill>
                            <a:schemeClr val="tx1"/>
                          </a:solidFill>
                          <a:effectLst/>
                          <a:latin typeface="+mn-ea"/>
                          <a:ea typeface="+mn-ea"/>
                          <a:cs typeface="+mn-cs"/>
                        </a:rPr>
                        <a:t>22</a:t>
                      </a:r>
                      <a:r>
                        <a:rPr kumimoji="1" lang="ja-JP" altLang="en-US" sz="1100" b="1" kern="1200" dirty="0" smtClean="0">
                          <a:solidFill>
                            <a:schemeClr val="tx1"/>
                          </a:solidFill>
                          <a:effectLst/>
                          <a:latin typeface="+mn-ea"/>
                          <a:ea typeface="+mn-ea"/>
                          <a:cs typeface="+mn-cs"/>
                        </a:rPr>
                        <a:t>メニュー）</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・「クックパッド」にページを開設し、健康づくりに役立つ簡単レシピを掲載（</a:t>
                      </a:r>
                      <a:r>
                        <a:rPr kumimoji="1" lang="en-US" altLang="ja-JP" sz="1100" b="1" dirty="0" smtClean="0">
                          <a:solidFill>
                            <a:schemeClr val="tx1"/>
                          </a:solidFill>
                          <a:latin typeface="+mn-ea"/>
                          <a:ea typeface="+mn-ea"/>
                        </a:rPr>
                        <a:t>1</a:t>
                      </a:r>
                      <a:r>
                        <a:rPr kumimoji="1" lang="ja-JP" altLang="en-US" sz="1100" b="1" dirty="0" smtClean="0">
                          <a:solidFill>
                            <a:schemeClr val="tx1"/>
                          </a:solidFill>
                          <a:latin typeface="+mn-ea"/>
                          <a:ea typeface="+mn-ea"/>
                        </a:rPr>
                        <a:t>保健所）</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38102">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u="none" dirty="0" smtClean="0">
                          <a:solidFill>
                            <a:schemeClr val="tx1"/>
                          </a:solidFill>
                          <a:latin typeface="+mn-ea"/>
                          <a:ea typeface="+mn-ea"/>
                        </a:rPr>
                        <a:t>《</a:t>
                      </a:r>
                      <a:r>
                        <a:rPr kumimoji="1" lang="ja-JP" altLang="en-US" sz="1200" b="1" i="0" u="sng"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p>
                      <a:pPr marL="174625" indent="-174625"/>
                      <a:r>
                        <a:rPr kumimoji="1" lang="ja-JP" altLang="en-US" sz="1100" b="1" dirty="0" smtClean="0">
                          <a:solidFill>
                            <a:schemeClr val="tx1"/>
                          </a:solidFill>
                          <a:latin typeface="+mn-ea"/>
                          <a:ea typeface="+mn-ea"/>
                        </a:rPr>
                        <a:t>■より多くの学校で実施できる実践内容の収集・発信</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■家庭での共食に関する効果的な啓発</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u="none" dirty="0" smtClean="0">
                          <a:solidFill>
                            <a:schemeClr val="tx1"/>
                          </a:solidFill>
                          <a:latin typeface="+mn-ea"/>
                          <a:ea typeface="+mn-ea"/>
                        </a:rPr>
                        <a:t>《</a:t>
                      </a:r>
                      <a:r>
                        <a:rPr kumimoji="1" lang="ja-JP" altLang="en-US" sz="1200" b="1" i="0" u="sng"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■給食だよりや食育通信等、保護者への情報発信の好事例の収集・発信</a:t>
                      </a:r>
                      <a:endPar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p>
                      <a:pPr marL="174625" indent="-174625"/>
                      <a:r>
                        <a:rPr kumimoji="1" lang="ja-JP" altLang="en-US" sz="1100" b="1" dirty="0" smtClean="0">
                          <a:solidFill>
                            <a:schemeClr val="tx1"/>
                          </a:solidFill>
                          <a:latin typeface="+mn-ea"/>
                          <a:ea typeface="+mn-ea"/>
                        </a:rPr>
                        <a:t>■共食にかかる啓発媒体の作成・活用、府健康アプリ「アスマイル」を活用した情報発信</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8682585"/>
                  </a:ext>
                </a:extLst>
              </a:tr>
              <a:tr h="437388">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smtClean="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smtClean="0">
                          <a:solidFill>
                            <a:schemeClr val="tx1"/>
                          </a:solidFill>
                          <a:latin typeface="+mn-ea"/>
                          <a:ea typeface="+mn-ea"/>
                        </a:rPr>
                        <a:t>健康・栄養対策費　</a:t>
                      </a:r>
                      <a:r>
                        <a:rPr kumimoji="1" lang="en-US" altLang="ja-JP" sz="1100" b="1" baseline="0" dirty="0" smtClean="0">
                          <a:solidFill>
                            <a:schemeClr val="tx1"/>
                          </a:solidFill>
                          <a:latin typeface="+mn-ea"/>
                          <a:ea typeface="+mn-ea"/>
                        </a:rPr>
                        <a:t>5,869</a:t>
                      </a:r>
                      <a:r>
                        <a:rPr kumimoji="1" lang="ja-JP" altLang="en-US" sz="1100" b="1" baseline="0" dirty="0" smtClean="0">
                          <a:solidFill>
                            <a:schemeClr val="tx1"/>
                          </a:solidFill>
                          <a:latin typeface="+mn-ea"/>
                          <a:ea typeface="+mn-ea"/>
                        </a:rPr>
                        <a:t>千円　</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707954"/>
                  </a:ext>
                </a:extLst>
              </a:tr>
            </a:tbl>
          </a:graphicData>
        </a:graphic>
      </p:graphicFrame>
      <p:grpSp>
        <p:nvGrpSpPr>
          <p:cNvPr id="13" name="グループ化 12"/>
          <p:cNvGrpSpPr/>
          <p:nvPr/>
        </p:nvGrpSpPr>
        <p:grpSpPr>
          <a:xfrm>
            <a:off x="8338644" y="289680"/>
            <a:ext cx="1188525" cy="864000"/>
            <a:chOff x="8151251" y="1180677"/>
            <a:chExt cx="1188525" cy="864000"/>
          </a:xfrm>
        </p:grpSpPr>
        <p:sp>
          <p:nvSpPr>
            <p:cNvPr id="14" name="角丸四角形 13"/>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5" name="グループ化 14"/>
            <p:cNvGrpSpPr/>
            <p:nvPr/>
          </p:nvGrpSpPr>
          <p:grpSpPr>
            <a:xfrm>
              <a:off x="8220636" y="1252604"/>
              <a:ext cx="1060651" cy="720145"/>
              <a:chOff x="509841" y="2804129"/>
              <a:chExt cx="1112897" cy="770916"/>
            </a:xfrm>
          </p:grpSpPr>
          <p:sp>
            <p:nvSpPr>
              <p:cNvPr id="16" name="角丸四角形 15"/>
              <p:cNvSpPr/>
              <p:nvPr/>
            </p:nvSpPr>
            <p:spPr>
              <a:xfrm>
                <a:off x="509841" y="2804129"/>
                <a:ext cx="1097299"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dirty="0" smtClean="0"/>
                  <a:t>年度評価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正方形/長方形 1"/>
          <p:cNvSpPr/>
          <p:nvPr/>
        </p:nvSpPr>
        <p:spPr>
          <a:xfrm>
            <a:off x="569235" y="324056"/>
            <a:ext cx="5952989" cy="338554"/>
          </a:xfrm>
          <a:prstGeom prst="rect">
            <a:avLst/>
          </a:prstGeom>
        </p:spPr>
        <p:txBody>
          <a:bodyPr wrap="square">
            <a:spAutoFit/>
          </a:bodyPr>
          <a:lstStyle/>
          <a:p>
            <a:pPr marL="174625" lvl="0" indent="-174625" defTabSz="914400">
              <a:defRPr/>
            </a:pPr>
            <a:r>
              <a:rPr kumimoji="1" lang="ja-JP" altLang="en-US" sz="1600" b="1" dirty="0">
                <a:latin typeface="+mn-ea"/>
              </a:rPr>
              <a:t>①家庭での健康的な食生活の実践を促す</a:t>
            </a:r>
            <a:r>
              <a:rPr kumimoji="1" lang="ja-JP" altLang="en-US" sz="1600" b="1" dirty="0" smtClean="0">
                <a:latin typeface="+mn-ea"/>
              </a:rPr>
              <a:t>取組み　</a:t>
            </a:r>
            <a:r>
              <a:rPr kumimoji="1" lang="en-US" altLang="ja-JP" sz="1600" b="1" dirty="0" smtClean="0">
                <a:latin typeface="+mn-ea"/>
              </a:rPr>
              <a:t>P31</a:t>
            </a:r>
            <a:r>
              <a:rPr kumimoji="1" lang="ja-JP" altLang="en-US" sz="1600" b="1" dirty="0" smtClean="0">
                <a:latin typeface="+mn-ea"/>
              </a:rPr>
              <a:t> 　</a:t>
            </a:r>
            <a:endParaRPr kumimoji="1" lang="en-US" altLang="ja-JP" sz="1600" b="1" dirty="0" smtClean="0">
              <a:latin typeface="+mn-ea"/>
            </a:endParaRPr>
          </a:p>
        </p:txBody>
      </p:sp>
      <p:sp>
        <p:nvSpPr>
          <p:cNvPr id="23" name="Rectangle 1"/>
          <p:cNvSpPr>
            <a:spLocks noChangeArrowheads="1"/>
          </p:cNvSpPr>
          <p:nvPr/>
        </p:nvSpPr>
        <p:spPr bwMode="auto">
          <a:xfrm>
            <a:off x="286447" y="123960"/>
            <a:ext cx="220125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n-ea"/>
                <a:cs typeface="Times New Roman" panose="02020603050405020304" pitchFamily="18" charset="0"/>
              </a:rPr>
              <a:t>【</a:t>
            </a:r>
            <a:r>
              <a:rPr lang="ja-JP" altLang="en-US" sz="1600" b="1" dirty="0" smtClean="0">
                <a:latin typeface="+mn-ea"/>
                <a:cs typeface="Times New Roman" panose="02020603050405020304" pitchFamily="18" charset="0"/>
              </a:rPr>
              <a:t>具体的な取組み</a:t>
            </a:r>
            <a:r>
              <a:rPr kumimoji="0" lang="en-US" altLang="ja-JP" sz="1600" b="1"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3960472859"/>
              </p:ext>
            </p:extLst>
          </p:nvPr>
        </p:nvGraphicFramePr>
        <p:xfrm>
          <a:off x="633000" y="3575009"/>
          <a:ext cx="8640001" cy="3088640"/>
        </p:xfrm>
        <a:graphic>
          <a:graphicData uri="http://schemas.openxmlformats.org/drawingml/2006/table">
            <a:tbl>
              <a:tblPr firstRow="1" bandRow="1">
                <a:tableStyleId>{5C22544A-7EE6-4342-B048-85BDC9FD1C3A}</a:tableStyleId>
              </a:tblPr>
              <a:tblGrid>
                <a:gridCol w="1259037">
                  <a:extLst>
                    <a:ext uri="{9D8B030D-6E8A-4147-A177-3AD203B41FA5}">
                      <a16:colId xmlns:a16="http://schemas.microsoft.com/office/drawing/2014/main" val="528851062"/>
                    </a:ext>
                  </a:extLst>
                </a:gridCol>
                <a:gridCol w="7380964">
                  <a:extLst>
                    <a:ext uri="{9D8B030D-6E8A-4147-A177-3AD203B41FA5}">
                      <a16:colId xmlns:a16="http://schemas.microsoft.com/office/drawing/2014/main" val="89849022"/>
                    </a:ext>
                  </a:extLst>
                </a:gridCol>
              </a:tblGrid>
              <a:tr h="1453658">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mn-lt"/>
                          <a:ea typeface="+mn-ea"/>
                          <a:cs typeface="+mn-cs"/>
                        </a:rPr>
                        <a:t>本年度の     </a:t>
                      </a:r>
                      <a:endParaRPr kumimoji="1" lang="en-US" altLang="ja-JP" sz="1600" b="1"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mn-lt"/>
                          <a:ea typeface="+mn-ea"/>
                          <a:cs typeface="+mn-cs"/>
                        </a:rPr>
                        <a:t>取組</a:t>
                      </a:r>
                      <a:endParaRPr kumimoji="1" lang="ja-JP" altLang="en-US" sz="1600" b="1" i="0" u="none" strike="noStrike" kern="1200" cap="none" spc="0" normalizeH="0" baseline="0" noProof="0" dirty="0">
                        <a:ln>
                          <a:noFill/>
                        </a:ln>
                        <a:solidFill>
                          <a:schemeClr val="bg1"/>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mn-ea"/>
                          <a:ea typeface="+mn-ea"/>
                        </a:rPr>
                        <a:t>地域等での共食の推進</a:t>
                      </a:r>
                      <a:r>
                        <a:rPr kumimoji="1" lang="en-US" altLang="ja-JP" sz="1200" b="1" u="none" dirty="0" smtClean="0">
                          <a:solidFill>
                            <a:schemeClr val="tx1"/>
                          </a:solidFill>
                          <a:latin typeface="+mn-ea"/>
                          <a:ea typeface="+mn-ea"/>
                        </a:rPr>
                        <a:t>》</a:t>
                      </a:r>
                    </a:p>
                    <a:p>
                      <a:pPr marL="174625" indent="-174625"/>
                      <a:r>
                        <a:rPr kumimoji="1" lang="ja-JP" altLang="en-US" sz="1100" b="1" u="none" dirty="0" smtClean="0">
                          <a:solidFill>
                            <a:schemeClr val="tx1"/>
                          </a:solidFill>
                          <a:latin typeface="+mn-ea"/>
                          <a:ea typeface="+mn-ea"/>
                        </a:rPr>
                        <a:t>■大阪府栄養士会等による子ども料理教室の開催</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■子ども食堂など居場所の整備を行う市町村を支援</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　新子育て支援交付金の優先配分枠に、居場所づくり事業を位置づけ（</a:t>
                      </a:r>
                      <a:r>
                        <a:rPr kumimoji="1" lang="en-US" altLang="ja-JP" sz="1100" b="1" u="none" dirty="0" smtClean="0">
                          <a:solidFill>
                            <a:schemeClr val="tx1"/>
                          </a:solidFill>
                          <a:latin typeface="+mn-ea"/>
                          <a:ea typeface="+mn-ea"/>
                        </a:rPr>
                        <a:t>R3</a:t>
                      </a:r>
                      <a:r>
                        <a:rPr kumimoji="1" lang="ja-JP" altLang="en-US" sz="1100" b="1" u="none" dirty="0" smtClean="0">
                          <a:solidFill>
                            <a:schemeClr val="tx1"/>
                          </a:solidFill>
                          <a:latin typeface="+mn-ea"/>
                          <a:ea typeface="+mn-ea"/>
                        </a:rPr>
                        <a:t>年度活用実績</a:t>
                      </a:r>
                      <a:r>
                        <a:rPr kumimoji="1" lang="en-US" altLang="ja-JP" sz="1100" b="1" u="none" dirty="0" smtClean="0">
                          <a:solidFill>
                            <a:schemeClr val="tx1"/>
                          </a:solidFill>
                          <a:latin typeface="+mn-ea"/>
                          <a:ea typeface="+mn-ea"/>
                        </a:rPr>
                        <a:t>15</a:t>
                      </a:r>
                      <a:r>
                        <a:rPr kumimoji="1" lang="ja-JP" altLang="en-US" sz="1100" b="1" u="none" dirty="0" smtClean="0">
                          <a:solidFill>
                            <a:schemeClr val="tx1"/>
                          </a:solidFill>
                          <a:latin typeface="+mn-ea"/>
                          <a:ea typeface="+mn-ea"/>
                        </a:rPr>
                        <a:t>市町村）</a:t>
                      </a:r>
                      <a:endParaRPr kumimoji="1" lang="en-US" altLang="ja-JP" sz="1100" b="1" u="none" dirty="0" smtClean="0">
                        <a:solidFill>
                          <a:schemeClr val="tx1"/>
                        </a:solidFill>
                        <a:latin typeface="+mn-ea"/>
                        <a:ea typeface="+mn-ea"/>
                      </a:endParaRPr>
                    </a:p>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mn-ea"/>
                          <a:ea typeface="+mn-ea"/>
                        </a:rPr>
                        <a:t>身近な地域で相談できる体制の推進</a:t>
                      </a:r>
                      <a:r>
                        <a:rPr kumimoji="1" lang="en-US" altLang="ja-JP" sz="1200" b="1" u="none" dirty="0" smtClean="0">
                          <a:solidFill>
                            <a:schemeClr val="tx1"/>
                          </a:solidFill>
                          <a:latin typeface="+mn-ea"/>
                          <a:ea typeface="+mn-ea"/>
                        </a:rPr>
                        <a:t>》</a:t>
                      </a:r>
                    </a:p>
                    <a:p>
                      <a:pPr marL="174625" indent="-174625"/>
                      <a:r>
                        <a:rPr kumimoji="1" lang="ja-JP" altLang="en-US" sz="1100" b="1" u="none" dirty="0" smtClean="0">
                          <a:solidFill>
                            <a:schemeClr val="tx1"/>
                          </a:solidFill>
                          <a:latin typeface="+mn-ea"/>
                          <a:ea typeface="+mn-ea"/>
                        </a:rPr>
                        <a:t>■大阪府栄養士会と連携し、栄養ケアサービスを提供する拠点を整備</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　登録栄養士数</a:t>
                      </a:r>
                      <a:r>
                        <a:rPr kumimoji="1" lang="en-US" altLang="ja-JP" sz="1100" b="1" u="none" dirty="0" smtClean="0">
                          <a:solidFill>
                            <a:schemeClr val="tx1"/>
                          </a:solidFill>
                          <a:latin typeface="+mn-ea"/>
                          <a:ea typeface="+mn-ea"/>
                        </a:rPr>
                        <a:t>233</a:t>
                      </a:r>
                      <a:r>
                        <a:rPr kumimoji="1" lang="ja-JP" altLang="en-US" sz="1100" b="1" u="none" dirty="0" smtClean="0">
                          <a:solidFill>
                            <a:schemeClr val="tx1"/>
                          </a:solidFill>
                          <a:latin typeface="+mn-ea"/>
                          <a:ea typeface="+mn-ea"/>
                        </a:rPr>
                        <a:t>名</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　日本栄養士会認定栄養ケア・ステーション</a:t>
                      </a:r>
                      <a:r>
                        <a:rPr kumimoji="1" lang="en-US" altLang="ja-JP" sz="1100" b="1" u="none" dirty="0" smtClean="0">
                          <a:solidFill>
                            <a:schemeClr val="tx1"/>
                          </a:solidFill>
                          <a:latin typeface="+mn-ea"/>
                          <a:ea typeface="+mn-ea"/>
                        </a:rPr>
                        <a:t>11</a:t>
                      </a:r>
                      <a:r>
                        <a:rPr kumimoji="1" lang="ja-JP" altLang="en-US" sz="1100" b="1" u="none" dirty="0" smtClean="0">
                          <a:solidFill>
                            <a:schemeClr val="tx1"/>
                          </a:solidFill>
                          <a:latin typeface="+mn-ea"/>
                          <a:ea typeface="+mn-ea"/>
                        </a:rPr>
                        <a:t>団体、大阪府栄養士会登録栄養ケアチーム</a:t>
                      </a:r>
                      <a:r>
                        <a:rPr kumimoji="1" lang="en-US" altLang="ja-JP" sz="1100" b="1" u="none" dirty="0" smtClean="0">
                          <a:solidFill>
                            <a:schemeClr val="tx1"/>
                          </a:solidFill>
                          <a:latin typeface="+mn-ea"/>
                          <a:ea typeface="+mn-ea"/>
                        </a:rPr>
                        <a:t>16</a:t>
                      </a:r>
                      <a:r>
                        <a:rPr kumimoji="1" lang="ja-JP" altLang="en-US" sz="1100" b="1" u="none" dirty="0" smtClean="0">
                          <a:solidFill>
                            <a:schemeClr val="tx1"/>
                          </a:solidFill>
                          <a:latin typeface="+mn-ea"/>
                          <a:ea typeface="+mn-ea"/>
                        </a:rPr>
                        <a:t>団体</a:t>
                      </a:r>
                      <a:endParaRPr kumimoji="1" lang="en-US" altLang="ja-JP" sz="1100" b="1" u="none"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20528">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mn-ea"/>
                          <a:ea typeface="+mn-ea"/>
                        </a:rPr>
                        <a:t>課題</a:t>
                      </a:r>
                      <a:r>
                        <a:rPr kumimoji="1" lang="en-US" altLang="ja-JP" sz="1200" b="1" u="none" dirty="0" smtClean="0">
                          <a:solidFill>
                            <a:schemeClr val="tx1"/>
                          </a:solidFill>
                          <a:latin typeface="+mn-ea"/>
                          <a:ea typeface="+mn-ea"/>
                        </a:rPr>
                        <a:t>》</a:t>
                      </a:r>
                      <a:endParaRPr kumimoji="1" lang="ja-JP" altLang="en-US" sz="12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■市町村及び関係団体と連携した共食の推進</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■栄養ケアサービスを提供する拠点の活用</a:t>
                      </a:r>
                    </a:p>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mn-ea"/>
                          <a:ea typeface="+mn-ea"/>
                        </a:rPr>
                        <a:t>次年度の主な取組み</a:t>
                      </a:r>
                      <a:r>
                        <a:rPr kumimoji="1" lang="en-US" altLang="ja-JP" sz="1200" b="1" u="none" dirty="0" smtClean="0">
                          <a:solidFill>
                            <a:schemeClr val="tx1"/>
                          </a:solidFill>
                          <a:latin typeface="+mn-ea"/>
                          <a:ea typeface="+mn-ea"/>
                        </a:rPr>
                        <a:t>》</a:t>
                      </a:r>
                      <a:endParaRPr kumimoji="1" lang="ja-JP" altLang="en-US" sz="12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■健診やイベント等の機会を活用し、共食を広く府民に啓発</a:t>
                      </a:r>
                    </a:p>
                    <a:p>
                      <a:pPr marL="174625" indent="-174625"/>
                      <a:r>
                        <a:rPr kumimoji="1" lang="ja-JP" altLang="en-US" sz="1100" b="1" dirty="0" smtClean="0">
                          <a:solidFill>
                            <a:schemeClr val="tx1"/>
                          </a:solidFill>
                          <a:latin typeface="+mn-ea"/>
                          <a:ea typeface="+mn-ea"/>
                        </a:rPr>
                        <a:t>■在宅栄養ケアに関する医師会・栄養士会等関係機関との連携推進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8682585"/>
                  </a:ext>
                </a:extLst>
              </a:tr>
              <a:tr h="48581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smtClean="0">
                          <a:ln>
                            <a:noFill/>
                          </a:ln>
                          <a:solidFill>
                            <a:schemeClr val="bg1"/>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smtClean="0">
                          <a:solidFill>
                            <a:schemeClr val="tx1"/>
                          </a:solidFill>
                          <a:latin typeface="+mn-ea"/>
                          <a:ea typeface="+mn-ea"/>
                        </a:rPr>
                        <a:t>健康・栄養対策費　</a:t>
                      </a:r>
                      <a:r>
                        <a:rPr kumimoji="1" lang="en-US" altLang="ja-JP" sz="1100" b="1" baseline="0" dirty="0" smtClean="0">
                          <a:solidFill>
                            <a:schemeClr val="tx1"/>
                          </a:solidFill>
                          <a:latin typeface="+mn-ea"/>
                          <a:ea typeface="+mn-ea"/>
                        </a:rPr>
                        <a:t>5,869</a:t>
                      </a:r>
                      <a:r>
                        <a:rPr kumimoji="1" lang="ja-JP" altLang="en-US" sz="1100" b="1" baseline="0" dirty="0" smtClean="0">
                          <a:solidFill>
                            <a:schemeClr val="tx1"/>
                          </a:solidFill>
                          <a:latin typeface="+mn-ea"/>
                          <a:ea typeface="+mn-ea"/>
                        </a:rPr>
                        <a:t>千円（再掲）</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707954"/>
                  </a:ext>
                </a:extLst>
              </a:tr>
            </a:tbl>
          </a:graphicData>
        </a:graphic>
      </p:graphicFrame>
      <p:sp>
        <p:nvSpPr>
          <p:cNvPr id="12" name="正方形/長方形 11"/>
          <p:cNvSpPr/>
          <p:nvPr/>
        </p:nvSpPr>
        <p:spPr>
          <a:xfrm>
            <a:off x="569235" y="3295463"/>
            <a:ext cx="6988412" cy="338554"/>
          </a:xfrm>
          <a:prstGeom prst="rect">
            <a:avLst/>
          </a:prstGeom>
        </p:spPr>
        <p:txBody>
          <a:bodyPr wrap="square">
            <a:spAutoFit/>
          </a:bodyPr>
          <a:lstStyle/>
          <a:p>
            <a:pPr marL="174625" lvl="0" indent="-174625" defTabSz="914400">
              <a:defRPr/>
            </a:pPr>
            <a:r>
              <a:rPr kumimoji="1" lang="ja-JP" altLang="en-US" sz="1600" b="1" dirty="0">
                <a:latin typeface="+mn-ea"/>
              </a:rPr>
              <a:t>②多様な暮らしに対応した豊かな食体験につながる</a:t>
            </a:r>
            <a:r>
              <a:rPr kumimoji="1" lang="ja-JP" altLang="en-US" sz="1600" b="1" dirty="0" smtClean="0">
                <a:latin typeface="+mn-ea"/>
              </a:rPr>
              <a:t>取組み　</a:t>
            </a:r>
            <a:r>
              <a:rPr kumimoji="1" lang="en-US" altLang="ja-JP" sz="1600" b="1" dirty="0" smtClean="0">
                <a:latin typeface="+mn-ea"/>
              </a:rPr>
              <a:t>P32</a:t>
            </a:r>
            <a:endParaRPr kumimoji="1" lang="en-US" altLang="ja-JP" sz="1600" b="1" u="sng" dirty="0">
              <a:latin typeface="+mn-ea"/>
            </a:endParaRPr>
          </a:p>
        </p:txBody>
      </p:sp>
      <p:grpSp>
        <p:nvGrpSpPr>
          <p:cNvPr id="18" name="グループ化 17"/>
          <p:cNvGrpSpPr/>
          <p:nvPr/>
        </p:nvGrpSpPr>
        <p:grpSpPr>
          <a:xfrm>
            <a:off x="8331903" y="3258898"/>
            <a:ext cx="1188525" cy="864000"/>
            <a:chOff x="8151251" y="1180677"/>
            <a:chExt cx="1188525" cy="864000"/>
          </a:xfrm>
        </p:grpSpPr>
        <p:sp>
          <p:nvSpPr>
            <p:cNvPr id="19" name="角丸四角形 18"/>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20" name="グループ化 19"/>
            <p:cNvGrpSpPr/>
            <p:nvPr/>
          </p:nvGrpSpPr>
          <p:grpSpPr>
            <a:xfrm>
              <a:off x="8220636" y="1252604"/>
              <a:ext cx="1060651" cy="720145"/>
              <a:chOff x="509841" y="2804129"/>
              <a:chExt cx="1112897" cy="770916"/>
            </a:xfrm>
          </p:grpSpPr>
          <p:sp>
            <p:nvSpPr>
              <p:cNvPr id="21" name="角丸四角形 20"/>
              <p:cNvSpPr/>
              <p:nvPr/>
            </p:nvSpPr>
            <p:spPr>
              <a:xfrm>
                <a:off x="509841" y="2804129"/>
                <a:ext cx="1097299"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dirty="0" smtClean="0"/>
                  <a:t>年度評価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22" name="直線コネクタ 21"/>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4" name="テキスト ボックス 23"/>
          <p:cNvSpPr txBox="1"/>
          <p:nvPr/>
        </p:nvSpPr>
        <p:spPr>
          <a:xfrm>
            <a:off x="9198799" y="6396107"/>
            <a:ext cx="434365" cy="338554"/>
          </a:xfrm>
          <a:prstGeom prst="rect">
            <a:avLst/>
          </a:prstGeom>
          <a:noFill/>
        </p:spPr>
        <p:txBody>
          <a:bodyPr wrap="square" rtlCol="0">
            <a:spAutoFit/>
          </a:bodyPr>
          <a:lstStyle/>
          <a:p>
            <a:pPr algn="r"/>
            <a:r>
              <a:rPr kumimoji="1" lang="en-US" altLang="ja-JP" sz="1600" dirty="0" smtClean="0">
                <a:latin typeface="+mn-ea"/>
              </a:rPr>
              <a:t>3</a:t>
            </a:r>
            <a:endParaRPr kumimoji="1" lang="ja-JP" altLang="en-US" sz="1600" dirty="0">
              <a:latin typeface="+mn-ea"/>
            </a:endParaRPr>
          </a:p>
        </p:txBody>
      </p:sp>
    </p:spTree>
    <p:extLst>
      <p:ext uri="{BB962C8B-B14F-4D97-AF65-F5344CB8AC3E}">
        <p14:creationId xmlns:p14="http://schemas.microsoft.com/office/powerpoint/2010/main" val="1799059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138597"/>
            <a:ext cx="9360000" cy="65808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2838874207"/>
              </p:ext>
            </p:extLst>
          </p:nvPr>
        </p:nvGraphicFramePr>
        <p:xfrm>
          <a:off x="629696" y="488172"/>
          <a:ext cx="8646609" cy="6139137"/>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448050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lt"/>
                          <a:ea typeface="+mn-ea"/>
                          <a:cs typeface="+mn-cs"/>
                        </a:rPr>
                        <a:t>本年度の     </a:t>
                      </a:r>
                      <a:endParaRPr kumimoji="1" lang="en-US" altLang="ja-JP" sz="16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lt"/>
                          <a:ea typeface="+mn-ea"/>
                          <a:cs typeface="+mn-cs"/>
                        </a:rPr>
                        <a:t>取組</a:t>
                      </a:r>
                      <a:endParaRPr kumimoji="1" lang="ja-JP" alt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mn-ea"/>
                          <a:ea typeface="+mn-ea"/>
                        </a:rPr>
                        <a:t>外食や中食、給食施設における取組み</a:t>
                      </a:r>
                      <a:r>
                        <a:rPr kumimoji="1" lang="en-US" altLang="ja-JP" sz="1200" b="1" u="none" dirty="0" smtClean="0">
                          <a:solidFill>
                            <a:schemeClr val="tx1"/>
                          </a:solidFill>
                          <a:latin typeface="+mn-ea"/>
                          <a:ea typeface="+mn-ea"/>
                        </a:rPr>
                        <a:t>》</a:t>
                      </a:r>
                    </a:p>
                    <a:p>
                      <a:pPr marL="174625" indent="-174625"/>
                      <a:r>
                        <a:rPr kumimoji="1" lang="ja-JP" altLang="en-US" sz="1100" b="1" u="none" dirty="0" smtClean="0">
                          <a:solidFill>
                            <a:schemeClr val="tx1"/>
                          </a:solidFill>
                          <a:latin typeface="+mn-ea"/>
                          <a:ea typeface="+mn-ea"/>
                        </a:rPr>
                        <a:t>■大阪ヘルシー外食推進協議会と連携した取組み</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・「ヘルシーテイクアウト</a:t>
                      </a:r>
                      <a:r>
                        <a:rPr kumimoji="1" lang="en-US" altLang="ja-JP" sz="1100" b="1" u="none" dirty="0" smtClean="0">
                          <a:solidFill>
                            <a:schemeClr val="tx1"/>
                          </a:solidFill>
                          <a:latin typeface="+mn-ea"/>
                          <a:ea typeface="+mn-ea"/>
                        </a:rPr>
                        <a:t>2021</a:t>
                      </a:r>
                      <a:r>
                        <a:rPr kumimoji="1" lang="ja-JP" altLang="en-US" sz="1100" b="1" u="none" dirty="0" smtClean="0">
                          <a:solidFill>
                            <a:schemeClr val="tx1"/>
                          </a:solidFill>
                          <a:latin typeface="+mn-ea"/>
                          <a:ea typeface="+mn-ea"/>
                        </a:rPr>
                        <a:t>コンテスト」の実施</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　目的：</a:t>
                      </a:r>
                      <a:r>
                        <a:rPr kumimoji="1" lang="en-US" altLang="ja-JP" sz="1100" b="1" u="none" dirty="0" smtClean="0">
                          <a:solidFill>
                            <a:schemeClr val="tx1"/>
                          </a:solidFill>
                          <a:latin typeface="+mn-ea"/>
                          <a:ea typeface="+mn-ea"/>
                        </a:rPr>
                        <a:t>with</a:t>
                      </a:r>
                      <a:r>
                        <a:rPr kumimoji="1" lang="ja-JP" altLang="en-US" sz="1100" b="1" u="none" dirty="0" smtClean="0">
                          <a:solidFill>
                            <a:schemeClr val="tx1"/>
                          </a:solidFill>
                          <a:latin typeface="+mn-ea"/>
                          <a:ea typeface="+mn-ea"/>
                        </a:rPr>
                        <a:t>コロナの「新しい生活様式」において栄養バランスのとれた食事が実践できる環境の整備</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　対象：「うちのお店も健康づくり応援団の店」承認店舗　応募数：</a:t>
                      </a:r>
                      <a:r>
                        <a:rPr kumimoji="1" lang="en-US" altLang="ja-JP" sz="1100" b="1" u="none" dirty="0" smtClean="0">
                          <a:solidFill>
                            <a:schemeClr val="tx1"/>
                          </a:solidFill>
                          <a:latin typeface="+mn-ea"/>
                          <a:ea typeface="+mn-ea"/>
                        </a:rPr>
                        <a:t>33</a:t>
                      </a:r>
                      <a:r>
                        <a:rPr kumimoji="1" lang="ja-JP" altLang="en-US" sz="1100" b="1" u="none" dirty="0" smtClean="0">
                          <a:solidFill>
                            <a:schemeClr val="tx1"/>
                          </a:solidFill>
                          <a:latin typeface="+mn-ea"/>
                          <a:ea typeface="+mn-ea"/>
                        </a:rPr>
                        <a:t>メニュー</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　審査方法：ウェブによる人気投票（</a:t>
                      </a:r>
                      <a:r>
                        <a:rPr kumimoji="1" lang="en-US" altLang="ja-JP" sz="1100" b="1" u="none" dirty="0" smtClean="0">
                          <a:solidFill>
                            <a:schemeClr val="tx1"/>
                          </a:solidFill>
                          <a:latin typeface="+mn-ea"/>
                          <a:ea typeface="+mn-ea"/>
                        </a:rPr>
                        <a:t>5,336</a:t>
                      </a:r>
                      <a:r>
                        <a:rPr kumimoji="1" lang="ja-JP" altLang="en-US" sz="1100" b="1" u="none" dirty="0" smtClean="0">
                          <a:solidFill>
                            <a:schemeClr val="tx1"/>
                          </a:solidFill>
                          <a:latin typeface="+mn-ea"/>
                          <a:ea typeface="+mn-ea"/>
                        </a:rPr>
                        <a:t>名）及び協議会関係者による書類審査</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　その他：</a:t>
                      </a:r>
                      <a:r>
                        <a:rPr kumimoji="1" lang="en-US" altLang="ja-JP" sz="1100" b="1" u="none" dirty="0" smtClean="0">
                          <a:solidFill>
                            <a:schemeClr val="tx1"/>
                          </a:solidFill>
                          <a:latin typeface="+mn-ea"/>
                          <a:ea typeface="+mn-ea"/>
                        </a:rPr>
                        <a:t>FOOD</a:t>
                      </a:r>
                      <a:r>
                        <a:rPr kumimoji="1" lang="en-US" altLang="ja-JP" sz="1100" b="1" u="none" baseline="0" dirty="0" smtClean="0">
                          <a:solidFill>
                            <a:schemeClr val="tx1"/>
                          </a:solidFill>
                          <a:latin typeface="+mn-ea"/>
                          <a:ea typeface="+mn-ea"/>
                        </a:rPr>
                        <a:t> STYLE </a:t>
                      </a:r>
                      <a:r>
                        <a:rPr kumimoji="1" lang="en-US" altLang="ja-JP" sz="1100" b="1" u="none" baseline="0" dirty="0" err="1" smtClean="0">
                          <a:solidFill>
                            <a:schemeClr val="tx1"/>
                          </a:solidFill>
                          <a:latin typeface="+mn-ea"/>
                          <a:ea typeface="+mn-ea"/>
                        </a:rPr>
                        <a:t>kansai</a:t>
                      </a:r>
                      <a:r>
                        <a:rPr kumimoji="1" lang="ja-JP" altLang="en-US" sz="1100" b="1" u="none" dirty="0" smtClean="0">
                          <a:solidFill>
                            <a:schemeClr val="tx1"/>
                          </a:solidFill>
                          <a:latin typeface="+mn-ea"/>
                          <a:ea typeface="+mn-ea"/>
                        </a:rPr>
                        <a:t>（</a:t>
                      </a:r>
                      <a:r>
                        <a:rPr kumimoji="1" lang="en-US" altLang="ja-JP" sz="1100" b="1" u="none" dirty="0" smtClean="0">
                          <a:solidFill>
                            <a:schemeClr val="tx1"/>
                          </a:solidFill>
                          <a:latin typeface="+mn-ea"/>
                          <a:ea typeface="+mn-ea"/>
                        </a:rPr>
                        <a:t>1/26-27</a:t>
                      </a:r>
                      <a:r>
                        <a:rPr kumimoji="1" lang="ja-JP" altLang="en-US" sz="1100" b="1" u="none" dirty="0" smtClean="0">
                          <a:solidFill>
                            <a:schemeClr val="tx1"/>
                          </a:solidFill>
                          <a:latin typeface="+mn-ea"/>
                          <a:ea typeface="+mn-ea"/>
                        </a:rPr>
                        <a:t>）で入賞</a:t>
                      </a:r>
                      <a:r>
                        <a:rPr kumimoji="1" lang="en-US" altLang="ja-JP" sz="1100" b="1" u="none" dirty="0" smtClean="0">
                          <a:solidFill>
                            <a:schemeClr val="tx1"/>
                          </a:solidFill>
                          <a:latin typeface="+mn-ea"/>
                          <a:ea typeface="+mn-ea"/>
                        </a:rPr>
                        <a:t>7</a:t>
                      </a:r>
                      <a:r>
                        <a:rPr kumimoji="1" lang="ja-JP" altLang="en-US" sz="1100" b="1" u="none" dirty="0" smtClean="0">
                          <a:solidFill>
                            <a:schemeClr val="tx1"/>
                          </a:solidFill>
                          <a:latin typeface="+mn-ea"/>
                          <a:ea typeface="+mn-ea"/>
                        </a:rPr>
                        <a:t>メニューの紹介、ヘルシー外食を啓発　</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■企業と連携した取組み</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・「ほっかほっか亭総本部、すかいらーくグループ：</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　　企業単位で「うちのお店も健康づくり応援団のお店」に登録、新規店舗を追加承認（</a:t>
                      </a:r>
                      <a:r>
                        <a:rPr kumimoji="1" lang="en-US" altLang="ja-JP" sz="1100" b="1" u="none" dirty="0" smtClean="0">
                          <a:solidFill>
                            <a:schemeClr val="tx1"/>
                          </a:solidFill>
                          <a:latin typeface="+mn-ea"/>
                          <a:ea typeface="+mn-ea"/>
                        </a:rPr>
                        <a:t>6</a:t>
                      </a:r>
                      <a:r>
                        <a:rPr kumimoji="1" lang="ja-JP" altLang="en-US" sz="1100" b="1" u="none" dirty="0" smtClean="0">
                          <a:solidFill>
                            <a:schemeClr val="tx1"/>
                          </a:solidFill>
                          <a:latin typeface="+mn-ea"/>
                          <a:ea typeface="+mn-ea"/>
                        </a:rPr>
                        <a:t>店舗）</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・グローカル･アイ：持ち帰り弁当を</a:t>
                      </a:r>
                      <a:r>
                        <a:rPr kumimoji="1" lang="en-US" altLang="ja-JP" sz="1100" b="1" u="none" dirty="0" smtClean="0">
                          <a:solidFill>
                            <a:schemeClr val="tx1"/>
                          </a:solidFill>
                          <a:latin typeface="+mn-ea"/>
                          <a:ea typeface="+mn-ea"/>
                        </a:rPr>
                        <a:t>V.O.S.</a:t>
                      </a:r>
                      <a:r>
                        <a:rPr kumimoji="1" lang="ja-JP" altLang="en-US" sz="1100" b="1" u="none" dirty="0" smtClean="0">
                          <a:solidFill>
                            <a:schemeClr val="tx1"/>
                          </a:solidFill>
                          <a:latin typeface="+mn-ea"/>
                          <a:ea typeface="+mn-ea"/>
                        </a:rPr>
                        <a:t>メニューに承認。府内スーパー等で販売（</a:t>
                      </a:r>
                      <a:r>
                        <a:rPr kumimoji="1" lang="en-US" altLang="ja-JP" sz="1100" b="1" u="none" baseline="0" dirty="0" smtClean="0">
                          <a:solidFill>
                            <a:schemeClr val="tx1"/>
                          </a:solidFill>
                          <a:latin typeface="+mn-ea"/>
                          <a:ea typeface="+mn-ea"/>
                        </a:rPr>
                        <a:t>10</a:t>
                      </a:r>
                      <a:r>
                        <a:rPr kumimoji="1" lang="ja-JP" altLang="en-US" sz="1100" b="1" u="none" baseline="0" dirty="0" smtClean="0">
                          <a:solidFill>
                            <a:schemeClr val="tx1"/>
                          </a:solidFill>
                          <a:latin typeface="+mn-ea"/>
                          <a:ea typeface="+mn-ea"/>
                        </a:rPr>
                        <a:t>メニュー）</a:t>
                      </a:r>
                      <a:endParaRPr kumimoji="1" lang="ja-JP" altLang="en-US"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・阪急百貨店：冷凍総菜を</a:t>
                      </a:r>
                      <a:r>
                        <a:rPr kumimoji="1" lang="en-US" altLang="ja-JP" sz="1100" b="1" u="none" dirty="0" smtClean="0">
                          <a:solidFill>
                            <a:schemeClr val="tx1"/>
                          </a:solidFill>
                          <a:latin typeface="+mn-ea"/>
                          <a:ea typeface="+mn-ea"/>
                        </a:rPr>
                        <a:t>V.O.S.</a:t>
                      </a:r>
                      <a:r>
                        <a:rPr kumimoji="1" lang="ja-JP" altLang="en-US" sz="1100" b="1" u="none" dirty="0" smtClean="0">
                          <a:solidFill>
                            <a:schemeClr val="tx1"/>
                          </a:solidFill>
                          <a:latin typeface="+mn-ea"/>
                          <a:ea typeface="+mn-ea"/>
                        </a:rPr>
                        <a:t>メニュー承認（</a:t>
                      </a:r>
                      <a:r>
                        <a:rPr kumimoji="1" lang="en-US" altLang="ja-JP" sz="1100" b="1" u="none" dirty="0" smtClean="0">
                          <a:solidFill>
                            <a:schemeClr val="tx1"/>
                          </a:solidFill>
                          <a:latin typeface="+mn-ea"/>
                          <a:ea typeface="+mn-ea"/>
                        </a:rPr>
                        <a:t>31</a:t>
                      </a:r>
                      <a:r>
                        <a:rPr kumimoji="1" lang="ja-JP" altLang="en-US" sz="1100" b="1" u="none" dirty="0" smtClean="0">
                          <a:solidFill>
                            <a:schemeClr val="tx1"/>
                          </a:solidFill>
                          <a:latin typeface="+mn-ea"/>
                          <a:ea typeface="+mn-ea"/>
                        </a:rPr>
                        <a:t>メニュー）</a:t>
                      </a:r>
                      <a:endParaRPr kumimoji="1" lang="en-US" altLang="ja-JP" sz="1100" b="1" u="none" dirty="0" smtClean="0">
                        <a:solidFill>
                          <a:schemeClr val="tx1"/>
                        </a:solidFill>
                        <a:latin typeface="+mn-ea"/>
                        <a:ea typeface="+mn-ea"/>
                      </a:endParaRPr>
                    </a:p>
                    <a:p>
                      <a:pPr marL="174625" indent="-174625"/>
                      <a:r>
                        <a:rPr kumimoji="1" lang="ja-JP" altLang="en-US" sz="1100" b="1" dirty="0" smtClean="0">
                          <a:solidFill>
                            <a:schemeClr val="tx1"/>
                          </a:solidFill>
                          <a:latin typeface="游ゴシック" panose="020B0400000000000000" pitchFamily="50" charset="-128"/>
                          <a:ea typeface="+mn-ea"/>
                        </a:rPr>
                        <a:t>■給食施設と連携した取組み</a:t>
                      </a:r>
                    </a:p>
                    <a:p>
                      <a:pPr marL="174625" indent="-174625"/>
                      <a:r>
                        <a:rPr kumimoji="1" lang="ja-JP" altLang="en-US" sz="1100" b="1" dirty="0" smtClean="0">
                          <a:solidFill>
                            <a:schemeClr val="tx1"/>
                          </a:solidFill>
                          <a:latin typeface="游ゴシック" panose="020B0400000000000000" pitchFamily="50" charset="-128"/>
                          <a:ea typeface="+mn-ea"/>
                        </a:rPr>
                        <a:t>・大学と連携し、学生食堂で</a:t>
                      </a:r>
                      <a:r>
                        <a:rPr kumimoji="1" lang="en-US" altLang="ja-JP" sz="1100" b="1" dirty="0" smtClean="0">
                          <a:solidFill>
                            <a:schemeClr val="tx1"/>
                          </a:solidFill>
                          <a:latin typeface="游ゴシック" panose="020B0400000000000000" pitchFamily="50" charset="-128"/>
                          <a:ea typeface="+mn-ea"/>
                        </a:rPr>
                        <a:t>V.O.S.</a:t>
                      </a:r>
                      <a:r>
                        <a:rPr kumimoji="1" lang="ja-JP" altLang="en-US" sz="1100" b="1" dirty="0" smtClean="0">
                          <a:solidFill>
                            <a:schemeClr val="tx1"/>
                          </a:solidFill>
                          <a:latin typeface="游ゴシック" panose="020B0400000000000000" pitchFamily="50" charset="-128"/>
                          <a:ea typeface="+mn-ea"/>
                        </a:rPr>
                        <a:t>を提供</a:t>
                      </a:r>
                      <a:endParaRPr kumimoji="1" lang="en-US" altLang="ja-JP" sz="1100" b="1" dirty="0" smtClean="0">
                        <a:solidFill>
                          <a:schemeClr val="tx1"/>
                        </a:solidFill>
                        <a:latin typeface="游ゴシック" panose="020B0400000000000000" pitchFamily="50" charset="-128"/>
                        <a:ea typeface="+mn-ea"/>
                      </a:endParaRPr>
                    </a:p>
                    <a:p>
                      <a:pPr marL="174625" indent="-174625"/>
                      <a:r>
                        <a:rPr kumimoji="1" lang="ja-JP" altLang="en-US" sz="1100" b="1" dirty="0" smtClean="0">
                          <a:solidFill>
                            <a:schemeClr val="tx1"/>
                          </a:solidFill>
                          <a:latin typeface="游ゴシック" panose="020B0400000000000000" pitchFamily="50" charset="-128"/>
                          <a:ea typeface="+mn-ea"/>
                        </a:rPr>
                        <a:t>（大阪大学</a:t>
                      </a:r>
                      <a:r>
                        <a:rPr kumimoji="1" lang="en-US" altLang="ja-JP" sz="1100" b="1" dirty="0" smtClean="0">
                          <a:solidFill>
                            <a:schemeClr val="tx1"/>
                          </a:solidFill>
                          <a:latin typeface="游ゴシック" panose="020B0400000000000000" pitchFamily="50" charset="-128"/>
                          <a:ea typeface="+mn-ea"/>
                        </a:rPr>
                        <a:t>56</a:t>
                      </a:r>
                      <a:r>
                        <a:rPr kumimoji="1" lang="ja-JP" altLang="en-US" sz="1100" b="1" dirty="0" smtClean="0">
                          <a:solidFill>
                            <a:schemeClr val="tx1"/>
                          </a:solidFill>
                          <a:latin typeface="游ゴシック" panose="020B0400000000000000" pitchFamily="50" charset="-128"/>
                          <a:ea typeface="+mn-ea"/>
                        </a:rPr>
                        <a:t>メニュー・関西福祉科学大学</a:t>
                      </a:r>
                      <a:r>
                        <a:rPr kumimoji="1" lang="en-US" altLang="ja-JP" sz="1100" b="1" dirty="0" smtClean="0">
                          <a:solidFill>
                            <a:schemeClr val="tx1"/>
                          </a:solidFill>
                          <a:latin typeface="游ゴシック" panose="020B0400000000000000" pitchFamily="50" charset="-128"/>
                          <a:ea typeface="+mn-ea"/>
                        </a:rPr>
                        <a:t>2</a:t>
                      </a:r>
                      <a:r>
                        <a:rPr kumimoji="1" lang="ja-JP" altLang="en-US" sz="1100" b="1" dirty="0" smtClean="0">
                          <a:solidFill>
                            <a:schemeClr val="tx1"/>
                          </a:solidFill>
                          <a:latin typeface="游ゴシック" panose="020B0400000000000000" pitchFamily="50" charset="-128"/>
                          <a:ea typeface="+mn-ea"/>
                        </a:rPr>
                        <a:t>メニュー・大手前大学</a:t>
                      </a:r>
                      <a:r>
                        <a:rPr kumimoji="1" lang="en-US" altLang="ja-JP" sz="1100" b="1" dirty="0" smtClean="0">
                          <a:solidFill>
                            <a:schemeClr val="tx1"/>
                          </a:solidFill>
                          <a:latin typeface="游ゴシック" panose="020B0400000000000000" pitchFamily="50" charset="-128"/>
                          <a:ea typeface="+mn-ea"/>
                        </a:rPr>
                        <a:t>1</a:t>
                      </a:r>
                      <a:r>
                        <a:rPr kumimoji="1" lang="ja-JP" altLang="en-US" sz="1100" b="1" dirty="0" smtClean="0">
                          <a:solidFill>
                            <a:schemeClr val="tx1"/>
                          </a:solidFill>
                          <a:latin typeface="游ゴシック" panose="020B0400000000000000" pitchFamily="50" charset="-128"/>
                          <a:ea typeface="+mn-ea"/>
                        </a:rPr>
                        <a:t>メニュー）</a:t>
                      </a:r>
                      <a:endParaRPr kumimoji="1" lang="en-US" altLang="ja-JP" sz="1100" b="1" dirty="0" smtClean="0">
                        <a:solidFill>
                          <a:schemeClr val="tx1"/>
                        </a:solidFill>
                        <a:latin typeface="游ゴシック" panose="020B0400000000000000" pitchFamily="50" charset="-128"/>
                        <a:ea typeface="+mn-ea"/>
                      </a:endParaRPr>
                    </a:p>
                    <a:p>
                      <a:pPr marL="174625" indent="-174625"/>
                      <a:r>
                        <a:rPr kumimoji="1" lang="ja-JP" altLang="en-US" sz="1100" b="1" dirty="0" smtClean="0">
                          <a:solidFill>
                            <a:schemeClr val="tx1"/>
                          </a:solidFill>
                          <a:latin typeface="游ゴシック" panose="020B0400000000000000" pitchFamily="50" charset="-128"/>
                          <a:ea typeface="+mn-ea"/>
                        </a:rPr>
                        <a:t>■地域に根差した</a:t>
                      </a:r>
                      <a:r>
                        <a:rPr kumimoji="1" lang="en-US" altLang="ja-JP" sz="1100" b="1" dirty="0" smtClean="0">
                          <a:solidFill>
                            <a:schemeClr val="tx1"/>
                          </a:solidFill>
                          <a:latin typeface="游ゴシック" panose="020B0400000000000000" pitchFamily="50" charset="-128"/>
                          <a:ea typeface="+mn-ea"/>
                        </a:rPr>
                        <a:t>V.O.S.</a:t>
                      </a:r>
                      <a:r>
                        <a:rPr kumimoji="1" lang="ja-JP" altLang="en-US" sz="1100" b="1" dirty="0" smtClean="0">
                          <a:solidFill>
                            <a:schemeClr val="tx1"/>
                          </a:solidFill>
                          <a:latin typeface="游ゴシック" panose="020B0400000000000000" pitchFamily="50" charset="-128"/>
                          <a:ea typeface="+mn-ea"/>
                        </a:rPr>
                        <a:t>の普及啓発</a:t>
                      </a:r>
                      <a:endParaRPr kumimoji="1" lang="en-US" altLang="ja-JP" sz="1100" b="1" dirty="0" smtClean="0">
                        <a:solidFill>
                          <a:schemeClr val="tx1"/>
                        </a:solidFill>
                        <a:latin typeface="游ゴシック" panose="020B0400000000000000" pitchFamily="50" charset="-128"/>
                        <a:ea typeface="+mn-ea"/>
                      </a:endParaRPr>
                    </a:p>
                    <a:p>
                      <a:pPr marL="174625" indent="-174625"/>
                      <a:r>
                        <a:rPr kumimoji="1" lang="ja-JP" altLang="en-US" sz="1100" b="1" dirty="0" smtClean="0">
                          <a:solidFill>
                            <a:schemeClr val="tx1"/>
                          </a:solidFill>
                          <a:latin typeface="游ゴシック" panose="020B0400000000000000" pitchFamily="50" charset="-128"/>
                          <a:ea typeface="+mn-ea"/>
                        </a:rPr>
                        <a:t>「食べて元気に！</a:t>
                      </a:r>
                      <a:r>
                        <a:rPr kumimoji="1" lang="en-US" altLang="ja-JP" sz="1100" b="1" dirty="0" smtClean="0">
                          <a:solidFill>
                            <a:schemeClr val="tx1"/>
                          </a:solidFill>
                          <a:latin typeface="游ゴシック" panose="020B0400000000000000" pitchFamily="50" charset="-128"/>
                          <a:ea typeface="+mn-ea"/>
                        </a:rPr>
                        <a:t>V.O.S.&amp;</a:t>
                      </a:r>
                      <a:r>
                        <a:rPr kumimoji="1" lang="ja-JP" altLang="en-US" sz="1100" b="1" dirty="0" smtClean="0">
                          <a:solidFill>
                            <a:schemeClr val="tx1"/>
                          </a:solidFill>
                          <a:latin typeface="游ゴシック" panose="020B0400000000000000" pitchFamily="50" charset="-128"/>
                          <a:ea typeface="+mn-ea"/>
                        </a:rPr>
                        <a:t>野菜たっぷりキャンペーン 」の実施（</a:t>
                      </a:r>
                      <a:r>
                        <a:rPr kumimoji="1" lang="en-US" altLang="ja-JP" sz="1100" b="1" dirty="0" smtClean="0">
                          <a:solidFill>
                            <a:schemeClr val="tx1"/>
                          </a:solidFill>
                          <a:latin typeface="游ゴシック" panose="020B0400000000000000" pitchFamily="50" charset="-128"/>
                          <a:ea typeface="+mn-ea"/>
                        </a:rPr>
                        <a:t>2</a:t>
                      </a:r>
                      <a:r>
                        <a:rPr kumimoji="1" lang="ja-JP" altLang="en-US" sz="1100" b="1" dirty="0" smtClean="0">
                          <a:solidFill>
                            <a:schemeClr val="tx1"/>
                          </a:solidFill>
                          <a:latin typeface="游ゴシック" panose="020B0400000000000000" pitchFamily="50" charset="-128"/>
                          <a:ea typeface="+mn-ea"/>
                        </a:rPr>
                        <a:t>保健所）</a:t>
                      </a:r>
                      <a:endParaRPr kumimoji="1" lang="en-US" altLang="ja-JP" sz="1100" b="1" dirty="0" smtClean="0">
                        <a:solidFill>
                          <a:schemeClr val="tx1"/>
                        </a:solidFill>
                        <a:latin typeface="游ゴシック" panose="020B0400000000000000" pitchFamily="50" charset="-128"/>
                        <a:ea typeface="+mn-ea"/>
                      </a:endParaRPr>
                    </a:p>
                    <a:p>
                      <a:pPr marL="174625" indent="-174625"/>
                      <a:r>
                        <a:rPr kumimoji="1" lang="en-US" altLang="ja-JP" sz="1200" b="1" u="none" dirty="0" smtClean="0">
                          <a:solidFill>
                            <a:schemeClr val="tx1"/>
                          </a:solidFill>
                          <a:latin typeface="+mn-ea"/>
                          <a:ea typeface="+mn-ea"/>
                        </a:rPr>
                        <a:t>《</a:t>
                      </a:r>
                      <a:r>
                        <a:rPr kumimoji="1" lang="en-US" altLang="ja-JP" sz="1200" b="1" u="sng" dirty="0" smtClean="0">
                          <a:solidFill>
                            <a:schemeClr val="tx1"/>
                          </a:solidFill>
                          <a:latin typeface="游ゴシック" panose="020B0400000000000000" pitchFamily="50" charset="-128"/>
                          <a:ea typeface="+mn-ea"/>
                        </a:rPr>
                        <a:t>SNS</a:t>
                      </a:r>
                      <a:r>
                        <a:rPr kumimoji="1" lang="ja-JP" altLang="en-US" sz="1200" b="1" u="sng" dirty="0" smtClean="0">
                          <a:solidFill>
                            <a:schemeClr val="tx1"/>
                          </a:solidFill>
                          <a:latin typeface="游ゴシック" panose="020B0400000000000000" pitchFamily="50" charset="-128"/>
                          <a:ea typeface="+mn-ea"/>
                        </a:rPr>
                        <a:t>等を活用した情報発信</a:t>
                      </a:r>
                      <a:r>
                        <a:rPr kumimoji="1" lang="en-US" altLang="ja-JP" sz="1200" b="1" u="none" dirty="0" smtClean="0">
                          <a:solidFill>
                            <a:schemeClr val="tx1"/>
                          </a:solidFill>
                          <a:latin typeface="游ゴシック" panose="020B0400000000000000" pitchFamily="50" charset="-128"/>
                          <a:ea typeface="+mn-ea"/>
                        </a:rPr>
                        <a:t>》</a:t>
                      </a:r>
                    </a:p>
                    <a:p>
                      <a:pPr marL="174625" indent="-174625"/>
                      <a:r>
                        <a:rPr kumimoji="1" lang="ja-JP" altLang="en-US" sz="1100" b="1" dirty="0" smtClean="0">
                          <a:solidFill>
                            <a:schemeClr val="tx1"/>
                          </a:solidFill>
                          <a:latin typeface="游ゴシック" panose="020B0400000000000000" pitchFamily="50" charset="-128"/>
                          <a:ea typeface="+mn-ea"/>
                        </a:rPr>
                        <a:t>■若い世代に向けた食に関する情報発信</a:t>
                      </a:r>
                    </a:p>
                    <a:p>
                      <a:pPr marL="174625" indent="-174625"/>
                      <a:r>
                        <a:rPr kumimoji="1" lang="ja-JP" altLang="en-US" sz="1100" b="1" dirty="0" smtClean="0">
                          <a:solidFill>
                            <a:schemeClr val="tx1"/>
                          </a:solidFill>
                          <a:latin typeface="游ゴシック" panose="020B0400000000000000" pitchFamily="50" charset="-128"/>
                          <a:ea typeface="+mn-ea"/>
                        </a:rPr>
                        <a:t>　健活</a:t>
                      </a:r>
                      <a:r>
                        <a:rPr kumimoji="1" lang="en-US" altLang="ja-JP" sz="1100" b="1" dirty="0" smtClean="0">
                          <a:solidFill>
                            <a:schemeClr val="tx1"/>
                          </a:solidFill>
                          <a:latin typeface="游ゴシック" panose="020B0400000000000000" pitchFamily="50" charset="-128"/>
                          <a:ea typeface="+mn-ea"/>
                        </a:rPr>
                        <a:t>Twitter</a:t>
                      </a:r>
                      <a:r>
                        <a:rPr kumimoji="1" lang="ja-JP" altLang="en-US" sz="1100" b="1" dirty="0" smtClean="0">
                          <a:solidFill>
                            <a:schemeClr val="tx1"/>
                          </a:solidFill>
                          <a:latin typeface="游ゴシック" panose="020B0400000000000000" pitchFamily="50" charset="-128"/>
                          <a:ea typeface="+mn-ea"/>
                        </a:rPr>
                        <a:t>（</a:t>
                      </a:r>
                      <a:r>
                        <a:rPr kumimoji="1" lang="en-US" altLang="ja-JP" sz="1100" b="1" dirty="0" smtClean="0">
                          <a:solidFill>
                            <a:schemeClr val="tx1"/>
                          </a:solidFill>
                          <a:latin typeface="游ゴシック" panose="020B0400000000000000" pitchFamily="50" charset="-128"/>
                          <a:ea typeface="+mn-ea"/>
                        </a:rPr>
                        <a:t>21</a:t>
                      </a:r>
                      <a:r>
                        <a:rPr kumimoji="1" lang="ja-JP" altLang="en-US" sz="1100" b="1" dirty="0" smtClean="0">
                          <a:solidFill>
                            <a:schemeClr val="tx1"/>
                          </a:solidFill>
                          <a:latin typeface="游ゴシック" panose="020B0400000000000000" pitchFamily="50" charset="-128"/>
                          <a:ea typeface="+mn-ea"/>
                        </a:rPr>
                        <a:t>回）・おおさか食育通信（</a:t>
                      </a:r>
                      <a:r>
                        <a:rPr kumimoji="1" lang="en-US" altLang="ja-JP" sz="1100" b="1" dirty="0" smtClean="0">
                          <a:solidFill>
                            <a:schemeClr val="tx1"/>
                          </a:solidFill>
                          <a:latin typeface="游ゴシック" panose="020B0400000000000000" pitchFamily="50" charset="-128"/>
                          <a:ea typeface="+mn-ea"/>
                        </a:rPr>
                        <a:t>54</a:t>
                      </a:r>
                      <a:r>
                        <a:rPr kumimoji="1" lang="ja-JP" altLang="en-US" sz="1100" b="1" dirty="0" smtClean="0">
                          <a:solidFill>
                            <a:schemeClr val="tx1"/>
                          </a:solidFill>
                          <a:latin typeface="游ゴシック" panose="020B0400000000000000" pitchFamily="50" charset="-128"/>
                          <a:ea typeface="+mn-ea"/>
                        </a:rPr>
                        <a:t>回）・も</a:t>
                      </a:r>
                      <a:r>
                        <a:rPr kumimoji="1" lang="ja-JP" altLang="en-US" sz="1100" b="1" dirty="0" err="1" smtClean="0">
                          <a:solidFill>
                            <a:schemeClr val="tx1"/>
                          </a:solidFill>
                          <a:latin typeface="游ゴシック" panose="020B0400000000000000" pitchFamily="50" charset="-128"/>
                          <a:ea typeface="+mn-ea"/>
                        </a:rPr>
                        <a:t>ずやん</a:t>
                      </a:r>
                      <a:r>
                        <a:rPr kumimoji="1" lang="en-US" altLang="ja-JP" sz="1100" b="1" dirty="0" smtClean="0">
                          <a:solidFill>
                            <a:schemeClr val="tx1"/>
                          </a:solidFill>
                          <a:latin typeface="游ゴシック" panose="020B0400000000000000" pitchFamily="50" charset="-128"/>
                          <a:ea typeface="+mn-ea"/>
                        </a:rPr>
                        <a:t>Twitter</a:t>
                      </a:r>
                      <a:r>
                        <a:rPr kumimoji="1" lang="ja-JP" altLang="en-US" sz="1100" b="1" dirty="0" smtClean="0">
                          <a:solidFill>
                            <a:schemeClr val="tx1"/>
                          </a:solidFill>
                          <a:latin typeface="游ゴシック" panose="020B0400000000000000" pitchFamily="50" charset="-128"/>
                          <a:ea typeface="+mn-ea"/>
                        </a:rPr>
                        <a:t>（</a:t>
                      </a:r>
                      <a:r>
                        <a:rPr kumimoji="1" lang="en-US" altLang="ja-JP" sz="1100" b="1" dirty="0" smtClean="0">
                          <a:solidFill>
                            <a:schemeClr val="tx1"/>
                          </a:solidFill>
                          <a:latin typeface="游ゴシック" panose="020B0400000000000000" pitchFamily="50" charset="-128"/>
                          <a:ea typeface="+mn-ea"/>
                        </a:rPr>
                        <a:t>4</a:t>
                      </a:r>
                      <a:r>
                        <a:rPr kumimoji="1" lang="ja-JP" altLang="en-US" sz="1100" b="1" dirty="0" smtClean="0">
                          <a:solidFill>
                            <a:schemeClr val="tx1"/>
                          </a:solidFill>
                          <a:latin typeface="游ゴシック" panose="020B0400000000000000" pitchFamily="50" charset="-128"/>
                          <a:ea typeface="+mn-ea"/>
                        </a:rPr>
                        <a:t>回）</a:t>
                      </a:r>
                      <a:endParaRPr kumimoji="1" lang="en-US" altLang="ja-JP" sz="1100" b="1" dirty="0" smtClean="0">
                        <a:solidFill>
                          <a:schemeClr val="tx1"/>
                        </a:solidFill>
                        <a:latin typeface="游ゴシック" panose="020B0400000000000000" pitchFamily="50" charset="-128"/>
                        <a:ea typeface="+mn-ea"/>
                      </a:endParaRPr>
                    </a:p>
                    <a:p>
                      <a:pPr marL="174625" indent="-174625"/>
                      <a:r>
                        <a:rPr kumimoji="1" lang="ja-JP" altLang="en-US" sz="1100" b="1" dirty="0" smtClean="0">
                          <a:solidFill>
                            <a:schemeClr val="tx1"/>
                          </a:solidFill>
                          <a:latin typeface="游ゴシック" panose="020B0400000000000000" pitchFamily="50" charset="-128"/>
                          <a:ea typeface="+mn-ea"/>
                        </a:rPr>
                        <a:t>■</a:t>
                      </a:r>
                      <a:r>
                        <a:rPr kumimoji="1" lang="en-US" altLang="ja-JP" sz="1100" b="1" dirty="0" smtClean="0">
                          <a:solidFill>
                            <a:schemeClr val="tx1"/>
                          </a:solidFill>
                          <a:latin typeface="游ゴシック" panose="020B0400000000000000" pitchFamily="50" charset="-128"/>
                          <a:ea typeface="+mn-ea"/>
                        </a:rPr>
                        <a:t>V.O.S.</a:t>
                      </a:r>
                      <a:r>
                        <a:rPr kumimoji="1" lang="ja-JP" altLang="en-US" sz="1100" b="1" dirty="0" smtClean="0">
                          <a:solidFill>
                            <a:schemeClr val="tx1"/>
                          </a:solidFill>
                          <a:latin typeface="游ゴシック" panose="020B0400000000000000" pitchFamily="50" charset="-128"/>
                          <a:ea typeface="+mn-ea"/>
                        </a:rPr>
                        <a:t>の実践を促す情報発信</a:t>
                      </a:r>
                      <a:endParaRPr kumimoji="1" lang="en-US" altLang="ja-JP" sz="1100" b="1" dirty="0" smtClean="0">
                        <a:solidFill>
                          <a:schemeClr val="tx1"/>
                        </a:solidFill>
                        <a:latin typeface="游ゴシック" panose="020B0400000000000000" pitchFamily="50" charset="-128"/>
                        <a:ea typeface="+mn-ea"/>
                      </a:endParaRPr>
                    </a:p>
                    <a:p>
                      <a:pPr marL="174625" indent="-174625"/>
                      <a:r>
                        <a:rPr kumimoji="1" lang="ja-JP" altLang="en-US" sz="1100" b="1" dirty="0" smtClean="0">
                          <a:solidFill>
                            <a:schemeClr val="tx1"/>
                          </a:solidFill>
                          <a:latin typeface="游ゴシック" panose="020B0400000000000000" pitchFamily="50" charset="-128"/>
                          <a:ea typeface="+mn-ea"/>
                        </a:rPr>
                        <a:t>　府ホームページにおいて</a:t>
                      </a:r>
                      <a:r>
                        <a:rPr kumimoji="1" lang="en-US" altLang="ja-JP" sz="1100" b="1" dirty="0" smtClean="0">
                          <a:solidFill>
                            <a:schemeClr val="tx1"/>
                          </a:solidFill>
                          <a:latin typeface="游ゴシック" panose="020B0400000000000000" pitchFamily="50" charset="-128"/>
                          <a:ea typeface="+mn-ea"/>
                        </a:rPr>
                        <a:t>V.O.S.</a:t>
                      </a:r>
                      <a:r>
                        <a:rPr kumimoji="1" lang="ja-JP" altLang="en-US" sz="1100" b="1" dirty="0" smtClean="0">
                          <a:solidFill>
                            <a:schemeClr val="tx1"/>
                          </a:solidFill>
                          <a:latin typeface="游ゴシック" panose="020B0400000000000000" pitchFamily="50" charset="-128"/>
                          <a:ea typeface="+mn-ea"/>
                        </a:rPr>
                        <a:t>が食べられるお店や、政令中核市が承認するヘルシーなお店の情報を掲載</a:t>
                      </a:r>
                      <a:endParaRPr kumimoji="1" lang="en-US" altLang="ja-JP" sz="1100" b="1" dirty="0" smtClean="0">
                        <a:solidFill>
                          <a:schemeClr val="tx1"/>
                        </a:solidFill>
                        <a:latin typeface="游ゴシック" panose="020B0400000000000000" pitchFamily="50" charset="-128"/>
                        <a:ea typeface="+mn-ea"/>
                      </a:endParaRPr>
                    </a:p>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游ゴシック" panose="020B0400000000000000" pitchFamily="50" charset="-128"/>
                          <a:ea typeface="+mn-ea"/>
                        </a:rPr>
                        <a:t>健康づくりに役立つ食品表示の活用を促す取組み</a:t>
                      </a:r>
                      <a:r>
                        <a:rPr kumimoji="1" lang="en-US" altLang="ja-JP" sz="1200" b="1" u="none" dirty="0" smtClean="0">
                          <a:solidFill>
                            <a:schemeClr val="tx1"/>
                          </a:solidFill>
                          <a:latin typeface="游ゴシック" panose="020B0400000000000000" pitchFamily="50" charset="-128"/>
                          <a:ea typeface="+mn-ea"/>
                        </a:rPr>
                        <a:t>》</a:t>
                      </a:r>
                      <a:r>
                        <a:rPr kumimoji="1" lang="ja-JP" altLang="en-US" sz="1200" b="1" dirty="0" smtClean="0">
                          <a:solidFill>
                            <a:schemeClr val="tx1"/>
                          </a:solidFill>
                          <a:latin typeface="游ゴシック" panose="020B0400000000000000" pitchFamily="50" charset="-128"/>
                          <a:ea typeface="+mn-ea"/>
                        </a:rPr>
                        <a:t>　</a:t>
                      </a:r>
                      <a:endParaRPr kumimoji="1" lang="en-US" altLang="ja-JP" sz="1200" b="1" dirty="0" smtClean="0">
                        <a:solidFill>
                          <a:schemeClr val="tx1"/>
                        </a:solidFill>
                        <a:latin typeface="游ゴシック" panose="020B0400000000000000" pitchFamily="50" charset="-128"/>
                        <a:ea typeface="+mn-ea"/>
                      </a:endParaRPr>
                    </a:p>
                    <a:p>
                      <a:pPr marL="174625" indent="-174625"/>
                      <a:r>
                        <a:rPr kumimoji="1" lang="ja-JP" altLang="en-US" sz="1100" b="1" dirty="0" smtClean="0">
                          <a:solidFill>
                            <a:schemeClr val="tx1"/>
                          </a:solidFill>
                          <a:latin typeface="游ゴシック" panose="020B0400000000000000" pitchFamily="50" charset="-128"/>
                          <a:ea typeface="+mn-ea"/>
                        </a:rPr>
                        <a:t>■大阪府消費者フェア</a:t>
                      </a:r>
                      <a:r>
                        <a:rPr kumimoji="1" lang="en-US" altLang="ja-JP" sz="1100" b="1" dirty="0" smtClean="0">
                          <a:solidFill>
                            <a:schemeClr val="tx1"/>
                          </a:solidFill>
                          <a:latin typeface="游ゴシック" panose="020B0400000000000000" pitchFamily="50" charset="-128"/>
                          <a:ea typeface="+mn-ea"/>
                        </a:rPr>
                        <a:t>2021</a:t>
                      </a:r>
                      <a:r>
                        <a:rPr kumimoji="1" lang="ja-JP" altLang="en-US" sz="1100" b="1" dirty="0" smtClean="0">
                          <a:solidFill>
                            <a:schemeClr val="tx1"/>
                          </a:solidFill>
                          <a:latin typeface="游ゴシック" panose="020B0400000000000000" pitchFamily="50" charset="-128"/>
                          <a:ea typeface="+mn-ea"/>
                        </a:rPr>
                        <a:t>で食品表示の活用について啓発</a:t>
                      </a:r>
                      <a:endParaRPr kumimoji="1" lang="en-US" altLang="ja-JP" sz="1100" b="1" dirty="0" smtClean="0">
                        <a:solidFill>
                          <a:schemeClr val="tx1"/>
                        </a:solidFill>
                        <a:latin typeface="游ゴシック" panose="020B0400000000000000" pitchFamily="50" charset="-128"/>
                        <a:ea typeface="+mn-ea"/>
                      </a:endParaRPr>
                    </a:p>
                    <a:p>
                      <a:pPr marL="174625" indent="-174625"/>
                      <a:r>
                        <a:rPr kumimoji="1" lang="ja-JP" altLang="en-US" sz="1100" b="1" dirty="0" smtClean="0">
                          <a:solidFill>
                            <a:schemeClr val="tx1"/>
                          </a:solidFill>
                          <a:latin typeface="游ゴシック" panose="020B0400000000000000" pitchFamily="50" charset="-128"/>
                          <a:ea typeface="+mn-ea"/>
                        </a:rPr>
                        <a:t>　栄養成分表示の見方や活用についての資料を作成、消費者フェアのサイトに掲載</a:t>
                      </a:r>
                      <a:endParaRPr kumimoji="1" lang="en-US" altLang="ja-JP" sz="1100" b="1" dirty="0" smtClean="0">
                        <a:solidFill>
                          <a:schemeClr val="tx1"/>
                        </a:solidFill>
                        <a:latin typeface="游ゴシック" panose="020B0400000000000000" pitchFamily="50" charset="-128"/>
                        <a:ea typeface="+mn-ea"/>
                      </a:endParaRPr>
                    </a:p>
                    <a:p>
                      <a:pPr marL="174625" indent="-174625"/>
                      <a:r>
                        <a:rPr kumimoji="1" lang="ja-JP" altLang="en-US" sz="1100" b="1" dirty="0" smtClean="0">
                          <a:solidFill>
                            <a:schemeClr val="tx1"/>
                          </a:solidFill>
                          <a:latin typeface="游ゴシック" panose="020B0400000000000000" pitchFamily="50" charset="-128"/>
                          <a:ea typeface="+mn-ea"/>
                        </a:rPr>
                        <a:t>　</a:t>
                      </a:r>
                      <a:r>
                        <a:rPr kumimoji="1" lang="en-US" altLang="ja-JP" sz="1100" b="1" dirty="0" smtClean="0">
                          <a:solidFill>
                            <a:schemeClr val="tx1"/>
                          </a:solidFill>
                          <a:latin typeface="游ゴシック" panose="020B0400000000000000" pitchFamily="50" charset="-128"/>
                          <a:ea typeface="+mn-ea"/>
                        </a:rPr>
                        <a:t>R3.11.13-12.6</a:t>
                      </a:r>
                      <a:r>
                        <a:rPr kumimoji="1" lang="ja-JP" altLang="en-US" sz="1100" b="1" dirty="0" smtClean="0">
                          <a:solidFill>
                            <a:schemeClr val="tx1"/>
                          </a:solidFill>
                          <a:latin typeface="游ゴシック" panose="020B0400000000000000" pitchFamily="50" charset="-128"/>
                          <a:ea typeface="+mn-ea"/>
                        </a:rPr>
                        <a:t>　府民</a:t>
                      </a:r>
                      <a:r>
                        <a:rPr kumimoji="1" lang="en-US" altLang="ja-JP" sz="1100" b="1" dirty="0" smtClean="0">
                          <a:solidFill>
                            <a:schemeClr val="tx1"/>
                          </a:solidFill>
                          <a:latin typeface="游ゴシック" panose="020B0400000000000000" pitchFamily="50" charset="-128"/>
                          <a:ea typeface="+mn-ea"/>
                        </a:rPr>
                        <a:t>3,479</a:t>
                      </a:r>
                      <a:r>
                        <a:rPr kumimoji="1" lang="ja-JP" altLang="en-US" sz="1100" b="1" dirty="0" smtClean="0">
                          <a:solidFill>
                            <a:schemeClr val="tx1"/>
                          </a:solidFill>
                          <a:latin typeface="游ゴシック" panose="020B0400000000000000" pitchFamily="50" charset="-128"/>
                          <a:ea typeface="+mn-ea"/>
                        </a:rPr>
                        <a:t>名参加（</a:t>
                      </a:r>
                      <a:r>
                        <a:rPr kumimoji="1" lang="en-US" altLang="ja-JP" sz="1100" b="1" dirty="0" smtClean="0">
                          <a:solidFill>
                            <a:schemeClr val="tx1"/>
                          </a:solidFill>
                          <a:latin typeface="游ゴシック" panose="020B0400000000000000" pitchFamily="50" charset="-128"/>
                          <a:ea typeface="+mn-ea"/>
                        </a:rPr>
                        <a:t>web</a:t>
                      </a:r>
                      <a:r>
                        <a:rPr kumimoji="1" lang="ja-JP" altLang="en-US" sz="1100" b="1" dirty="0" smtClean="0">
                          <a:solidFill>
                            <a:schemeClr val="tx1"/>
                          </a:solidFill>
                          <a:latin typeface="游ゴシック" panose="020B0400000000000000" pitchFamily="50" charset="-128"/>
                          <a:ea typeface="+mn-ea"/>
                        </a:rPr>
                        <a:t>配信閲覧者数）</a:t>
                      </a:r>
                      <a:endParaRPr kumimoji="1" lang="en-US" altLang="ja-JP" sz="1100" b="1" dirty="0" smtClean="0">
                        <a:solidFill>
                          <a:schemeClr val="tx1"/>
                        </a:solidFill>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23922">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mn-ea"/>
                          <a:ea typeface="+mn-ea"/>
                        </a:rPr>
                        <a:t>課題</a:t>
                      </a:r>
                      <a:r>
                        <a:rPr kumimoji="1" lang="en-US" altLang="ja-JP" sz="1200" b="1" u="none" dirty="0" smtClean="0">
                          <a:solidFill>
                            <a:schemeClr val="tx1"/>
                          </a:solidFill>
                          <a:latin typeface="+mn-ea"/>
                          <a:ea typeface="+mn-ea"/>
                        </a:rPr>
                        <a:t>》</a:t>
                      </a:r>
                      <a:endParaRPr kumimoji="1" lang="ja-JP" altLang="en-US" sz="12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■「うちのお店も健康づくり応援団の店」及び</a:t>
                      </a:r>
                      <a:r>
                        <a:rPr kumimoji="1" lang="en-US" altLang="ja-JP" sz="1100" b="1" dirty="0" smtClean="0">
                          <a:solidFill>
                            <a:schemeClr val="tx1"/>
                          </a:solidFill>
                          <a:latin typeface="+mn-ea"/>
                          <a:ea typeface="+mn-ea"/>
                        </a:rPr>
                        <a:t>V.O.S.</a:t>
                      </a:r>
                      <a:r>
                        <a:rPr kumimoji="1" lang="ja-JP" altLang="en-US" sz="1100" b="1" dirty="0" err="1" smtClean="0">
                          <a:solidFill>
                            <a:schemeClr val="tx1"/>
                          </a:solidFill>
                          <a:latin typeface="+mn-ea"/>
                          <a:ea typeface="+mn-ea"/>
                        </a:rPr>
                        <a:t>の拡</a:t>
                      </a:r>
                      <a:r>
                        <a:rPr kumimoji="1" lang="ja-JP" altLang="en-US" sz="1100" b="1" dirty="0" smtClean="0">
                          <a:solidFill>
                            <a:schemeClr val="tx1"/>
                          </a:solidFill>
                          <a:latin typeface="+mn-ea"/>
                          <a:ea typeface="+mn-ea"/>
                        </a:rPr>
                        <a:t>大及び認知度向上</a:t>
                      </a:r>
                      <a:endParaRPr kumimoji="1" lang="en-US" altLang="ja-JP" sz="1100" b="1" dirty="0" smtClean="0">
                        <a:solidFill>
                          <a:schemeClr val="tx1"/>
                        </a:solidFill>
                        <a:latin typeface="+mn-ea"/>
                        <a:ea typeface="+mn-ea"/>
                      </a:endParaRPr>
                    </a:p>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mn-ea"/>
                          <a:ea typeface="+mn-ea"/>
                        </a:rPr>
                        <a:t>次年度の主な取組み</a:t>
                      </a:r>
                      <a:r>
                        <a:rPr kumimoji="1" lang="en-US" altLang="ja-JP" sz="1200" b="1" u="none" dirty="0" smtClean="0">
                          <a:solidFill>
                            <a:schemeClr val="tx1"/>
                          </a:solidFill>
                          <a:latin typeface="+mn-ea"/>
                          <a:ea typeface="+mn-ea"/>
                        </a:rPr>
                        <a:t>》</a:t>
                      </a:r>
                    </a:p>
                    <a:p>
                      <a:pPr marL="174625" indent="-174625"/>
                      <a:r>
                        <a:rPr kumimoji="1" lang="ja-JP" altLang="en-US" sz="1100" b="1" u="none" dirty="0" smtClean="0">
                          <a:solidFill>
                            <a:schemeClr val="tx1"/>
                          </a:solidFill>
                          <a:latin typeface="+mn-ea"/>
                          <a:ea typeface="+mn-ea"/>
                        </a:rPr>
                        <a:t>■波及効果の高い飲食店等と連携した事業推進</a:t>
                      </a:r>
                    </a:p>
                    <a:p>
                      <a:pPr marL="174625" indent="-174625"/>
                      <a:r>
                        <a:rPr kumimoji="1" lang="ja-JP" altLang="en-US" sz="1100" b="1" u="none" dirty="0" smtClean="0">
                          <a:solidFill>
                            <a:schemeClr val="tx1"/>
                          </a:solidFill>
                          <a:latin typeface="+mn-ea"/>
                          <a:ea typeface="+mn-ea"/>
                        </a:rPr>
                        <a:t>■啓発媒体を活用した協力店舗（施設）の獲得と店頭（施設）での府民啓発</a:t>
                      </a:r>
                    </a:p>
                    <a:p>
                      <a:pPr marL="174625" indent="-174625"/>
                      <a:r>
                        <a:rPr kumimoji="1" lang="ja-JP" altLang="en-US" sz="1100" b="1" u="none" dirty="0" smtClean="0">
                          <a:solidFill>
                            <a:schemeClr val="tx1"/>
                          </a:solidFill>
                          <a:latin typeface="+mn-ea"/>
                          <a:ea typeface="+mn-ea"/>
                        </a:rPr>
                        <a:t>■府民アンケート等による事業の効果検証</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73720789"/>
                  </a:ext>
                </a:extLst>
              </a:tr>
              <a:tr h="51557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smtClean="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smtClean="0">
                          <a:solidFill>
                            <a:schemeClr val="tx1"/>
                          </a:solidFill>
                          <a:latin typeface="+mn-ea"/>
                          <a:ea typeface="+mn-ea"/>
                        </a:rPr>
                        <a:t>健康・栄養対策費　</a:t>
                      </a:r>
                      <a:r>
                        <a:rPr kumimoji="1" lang="en-US" altLang="ja-JP" sz="1100" b="1" baseline="0" dirty="0" smtClean="0">
                          <a:solidFill>
                            <a:schemeClr val="tx1"/>
                          </a:solidFill>
                          <a:latin typeface="+mn-ea"/>
                          <a:ea typeface="+mn-ea"/>
                        </a:rPr>
                        <a:t>5,869</a:t>
                      </a:r>
                      <a:r>
                        <a:rPr kumimoji="1" lang="ja-JP" altLang="en-US" sz="1100" b="1" dirty="0" smtClean="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6657757"/>
                  </a:ext>
                </a:extLst>
              </a:tr>
            </a:tbl>
          </a:graphicData>
        </a:graphic>
      </p:graphicFrame>
      <p:sp>
        <p:nvSpPr>
          <p:cNvPr id="3" name="正方形/長方形 2"/>
          <p:cNvSpPr/>
          <p:nvPr/>
        </p:nvSpPr>
        <p:spPr>
          <a:xfrm>
            <a:off x="562935" y="156572"/>
            <a:ext cx="7620045" cy="338554"/>
          </a:xfrm>
          <a:prstGeom prst="rect">
            <a:avLst/>
          </a:prstGeom>
        </p:spPr>
        <p:txBody>
          <a:bodyPr wrap="square">
            <a:spAutoFit/>
          </a:bodyPr>
          <a:lstStyle/>
          <a:p>
            <a:pPr marL="174625" indent="-174625"/>
            <a:r>
              <a:rPr kumimoji="1" lang="ja-JP" altLang="en-US" sz="1600" b="1" dirty="0">
                <a:latin typeface="+mn-ea"/>
              </a:rPr>
              <a:t>③食品関連事業者等との連携による健康的な食生活の実践を促す</a:t>
            </a:r>
            <a:r>
              <a:rPr kumimoji="1" lang="ja-JP" altLang="en-US" sz="1600" b="1" dirty="0" smtClean="0">
                <a:latin typeface="+mn-ea"/>
              </a:rPr>
              <a:t>取組み　</a:t>
            </a:r>
            <a:r>
              <a:rPr kumimoji="1" lang="en-US" altLang="ja-JP" sz="1600" b="1" dirty="0" smtClean="0">
                <a:latin typeface="+mn-ea"/>
              </a:rPr>
              <a:t>P32</a:t>
            </a:r>
            <a:endParaRPr kumimoji="1" lang="en-US" altLang="ja-JP" sz="1600" b="1" dirty="0">
              <a:latin typeface="+mn-ea"/>
            </a:endParaRPr>
          </a:p>
        </p:txBody>
      </p:sp>
      <p:grpSp>
        <p:nvGrpSpPr>
          <p:cNvPr id="7" name="グループ化 6"/>
          <p:cNvGrpSpPr/>
          <p:nvPr/>
        </p:nvGrpSpPr>
        <p:grpSpPr>
          <a:xfrm>
            <a:off x="8333597" y="171159"/>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p:cNvGrpSpPr/>
            <p:nvPr/>
          </p:nvGrpSpPr>
          <p:grpSpPr>
            <a:xfrm>
              <a:off x="8222623" y="1257538"/>
              <a:ext cx="1058662" cy="720145"/>
              <a:chOff x="511927" y="2809411"/>
              <a:chExt cx="1110811" cy="770916"/>
            </a:xfrm>
          </p:grpSpPr>
          <p:sp>
            <p:nvSpPr>
              <p:cNvPr id="14" name="角丸四角形 13"/>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5" name="直線コネクタ 14"/>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左大かっこ 1"/>
          <p:cNvSpPr/>
          <p:nvPr/>
        </p:nvSpPr>
        <p:spPr>
          <a:xfrm>
            <a:off x="2015093" y="993813"/>
            <a:ext cx="45719" cy="603979"/>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 name="テキスト ボックス 3"/>
          <p:cNvSpPr txBox="1"/>
          <p:nvPr/>
        </p:nvSpPr>
        <p:spPr>
          <a:xfrm>
            <a:off x="7038976" y="2631199"/>
            <a:ext cx="1866899" cy="577081"/>
          </a:xfrm>
          <a:prstGeom prst="rect">
            <a:avLst/>
          </a:prstGeom>
          <a:noFill/>
          <a:ln>
            <a:solidFill>
              <a:schemeClr val="tx1"/>
            </a:solidFill>
          </a:ln>
        </p:spPr>
        <p:txBody>
          <a:bodyPr wrap="square" rtlCol="0">
            <a:spAutoFit/>
          </a:bodyPr>
          <a:lstStyle/>
          <a:p>
            <a:r>
              <a:rPr kumimoji="1" lang="en-US" altLang="ja-JP" sz="1050" dirty="0" smtClean="0">
                <a:latin typeface="+mn-ea"/>
              </a:rPr>
              <a:t>R3 V.O.S.</a:t>
            </a:r>
            <a:r>
              <a:rPr kumimoji="1" lang="ja-JP" altLang="en-US" sz="1050" dirty="0" smtClean="0">
                <a:latin typeface="+mn-ea"/>
              </a:rPr>
              <a:t>新規承認数 </a:t>
            </a:r>
            <a:r>
              <a:rPr kumimoji="1" lang="en-US" altLang="ja-JP" sz="1050" dirty="0" smtClean="0">
                <a:latin typeface="+mn-ea"/>
              </a:rPr>
              <a:t>374</a:t>
            </a:r>
          </a:p>
          <a:p>
            <a:r>
              <a:rPr kumimoji="1" lang="en-US" altLang="ja-JP" sz="1050" dirty="0">
                <a:latin typeface="+mn-ea"/>
              </a:rPr>
              <a:t> </a:t>
            </a:r>
            <a:r>
              <a:rPr kumimoji="1" lang="ja-JP" altLang="en-US" sz="1050" dirty="0">
                <a:latin typeface="+mn-ea"/>
              </a:rPr>
              <a:t>・飲食店</a:t>
            </a:r>
            <a:r>
              <a:rPr kumimoji="1" lang="ja-JP" altLang="en-US" sz="1050" dirty="0" smtClean="0">
                <a:latin typeface="+mn-ea"/>
              </a:rPr>
              <a:t>等　</a:t>
            </a:r>
            <a:r>
              <a:rPr kumimoji="1" lang="en-US" altLang="ja-JP" sz="1050" dirty="0" smtClean="0">
                <a:latin typeface="+mn-ea"/>
              </a:rPr>
              <a:t>186</a:t>
            </a:r>
          </a:p>
          <a:p>
            <a:r>
              <a:rPr kumimoji="1" lang="ja-JP" altLang="en-US" sz="1050" dirty="0" smtClean="0">
                <a:latin typeface="+mn-ea"/>
              </a:rPr>
              <a:t> ・給食施設　</a:t>
            </a:r>
            <a:r>
              <a:rPr kumimoji="1" lang="en-US" altLang="ja-JP" sz="1050" dirty="0" smtClean="0">
                <a:latin typeface="+mn-ea"/>
              </a:rPr>
              <a:t>188</a:t>
            </a:r>
            <a:endParaRPr kumimoji="1" lang="ja-JP" altLang="en-US" dirty="0">
              <a:latin typeface="+mn-ea"/>
            </a:endParaRPr>
          </a:p>
        </p:txBody>
      </p:sp>
      <p:sp>
        <p:nvSpPr>
          <p:cNvPr id="16" name="テキスト ボックス 15"/>
          <p:cNvSpPr txBox="1"/>
          <p:nvPr/>
        </p:nvSpPr>
        <p:spPr>
          <a:xfrm>
            <a:off x="9198799" y="6382459"/>
            <a:ext cx="434365" cy="338554"/>
          </a:xfrm>
          <a:prstGeom prst="rect">
            <a:avLst/>
          </a:prstGeom>
          <a:noFill/>
        </p:spPr>
        <p:txBody>
          <a:bodyPr wrap="square" rtlCol="0">
            <a:spAutoFit/>
          </a:bodyPr>
          <a:lstStyle/>
          <a:p>
            <a:pPr algn="r"/>
            <a:r>
              <a:rPr kumimoji="1" lang="en-US" altLang="ja-JP" sz="1600" dirty="0" smtClean="0">
                <a:latin typeface="+mn-ea"/>
              </a:rPr>
              <a:t>4</a:t>
            </a:r>
            <a:endParaRPr kumimoji="1" lang="ja-JP" altLang="en-US" sz="1600" dirty="0">
              <a:latin typeface="+mn-ea"/>
            </a:endParaRPr>
          </a:p>
        </p:txBody>
      </p:sp>
    </p:spTree>
    <p:extLst>
      <p:ext uri="{BB962C8B-B14F-4D97-AF65-F5344CB8AC3E}">
        <p14:creationId xmlns:p14="http://schemas.microsoft.com/office/powerpoint/2010/main" val="2857288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273000" y="189000"/>
            <a:ext cx="9360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1787383978"/>
              </p:ext>
            </p:extLst>
          </p:nvPr>
        </p:nvGraphicFramePr>
        <p:xfrm>
          <a:off x="629695" y="460385"/>
          <a:ext cx="8646609" cy="6168056"/>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847476">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lt"/>
                          <a:ea typeface="+mn-ea"/>
                          <a:cs typeface="+mn-cs"/>
                        </a:rPr>
                        <a:t>本年度の     </a:t>
                      </a:r>
                      <a:endParaRPr kumimoji="1" lang="en-US" altLang="ja-JP" sz="16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lt"/>
                          <a:ea typeface="+mn-ea"/>
                          <a:cs typeface="+mn-cs"/>
                        </a:rPr>
                        <a:t>取組</a:t>
                      </a:r>
                      <a:endParaRPr kumimoji="1" lang="ja-JP" alt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smtClean="0">
                          <a:solidFill>
                            <a:schemeClr val="tx1"/>
                          </a:solidFill>
                          <a:latin typeface="游ゴシック" panose="020B0400000000000000" pitchFamily="50" charset="-128"/>
                          <a:ea typeface="+mn-ea"/>
                        </a:rPr>
                        <a:t>《</a:t>
                      </a:r>
                      <a:r>
                        <a:rPr kumimoji="1" lang="ja-JP" altLang="en-US" sz="1200" b="1" u="sng" dirty="0" smtClean="0">
                          <a:solidFill>
                            <a:schemeClr val="tx1"/>
                          </a:solidFill>
                          <a:latin typeface="游ゴシック" panose="020B0400000000000000" pitchFamily="50" charset="-128"/>
                          <a:ea typeface="+mn-ea"/>
                        </a:rPr>
                        <a:t>保育所･認定こども園・幼稚園における取組み</a:t>
                      </a:r>
                      <a:r>
                        <a:rPr kumimoji="1" lang="en-US" altLang="ja-JP" sz="1200" b="1" u="none" dirty="0" smtClean="0">
                          <a:solidFill>
                            <a:schemeClr val="tx1"/>
                          </a:solidFill>
                          <a:latin typeface="游ゴシック" panose="020B0400000000000000" pitchFamily="50" charset="-128"/>
                          <a:ea typeface="+mn-ea"/>
                        </a:rPr>
                        <a:t>》</a:t>
                      </a:r>
                    </a:p>
                    <a:p>
                      <a:pPr marL="174625" indent="-174625"/>
                      <a:r>
                        <a:rPr kumimoji="1" lang="en-US" altLang="ja-JP" sz="1100" b="1" u="none" dirty="0" smtClean="0">
                          <a:solidFill>
                            <a:schemeClr val="tx1"/>
                          </a:solidFill>
                          <a:latin typeface="游ゴシック" panose="020B0400000000000000" pitchFamily="50" charset="-128"/>
                          <a:ea typeface="+mn-ea"/>
                        </a:rPr>
                        <a:t> ■</a:t>
                      </a:r>
                      <a:r>
                        <a:rPr kumimoji="1" lang="ja-JP" altLang="en-US" sz="1100" b="1" u="none" dirty="0" smtClean="0">
                          <a:solidFill>
                            <a:schemeClr val="tx1"/>
                          </a:solidFill>
                          <a:latin typeface="游ゴシック" panose="020B0400000000000000" pitchFamily="50" charset="-128"/>
                          <a:ea typeface="+mn-ea"/>
                        </a:rPr>
                        <a:t>児童福祉施設研修会（食事提供関係）の開催</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ja-JP" altLang="en-US" sz="1100" b="1" u="none" dirty="0" smtClean="0">
                          <a:solidFill>
                            <a:schemeClr val="tx1"/>
                          </a:solidFill>
                          <a:latin typeface="游ゴシック" panose="020B0400000000000000" pitchFamily="50" charset="-128"/>
                          <a:ea typeface="+mn-ea"/>
                        </a:rPr>
                        <a:t>　改訂「食事プロセス</a:t>
                      </a:r>
                      <a:r>
                        <a:rPr kumimoji="1" lang="en-US" altLang="ja-JP" sz="1100" b="1" u="none" dirty="0" smtClean="0">
                          <a:solidFill>
                            <a:schemeClr val="tx1"/>
                          </a:solidFill>
                          <a:latin typeface="游ゴシック" panose="020B0400000000000000" pitchFamily="50" charset="-128"/>
                          <a:ea typeface="+mn-ea"/>
                        </a:rPr>
                        <a:t>PDCA</a:t>
                      </a:r>
                      <a:r>
                        <a:rPr kumimoji="1" lang="ja-JP" altLang="en-US" sz="1100" b="1" u="none" dirty="0" smtClean="0">
                          <a:solidFill>
                            <a:schemeClr val="tx1"/>
                          </a:solidFill>
                          <a:latin typeface="游ゴシック" panose="020B0400000000000000" pitchFamily="50" charset="-128"/>
                          <a:ea typeface="+mn-ea"/>
                        </a:rPr>
                        <a:t>」の周知により、各施設での栄養管理の充実、食育の推進を図った。</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ja-JP" altLang="en-US" sz="1100" b="1" u="none" dirty="0" smtClean="0">
                          <a:solidFill>
                            <a:schemeClr val="tx1"/>
                          </a:solidFill>
                          <a:latin typeface="游ゴシック" panose="020B0400000000000000" pitchFamily="50" charset="-128"/>
                          <a:ea typeface="+mn-ea"/>
                        </a:rPr>
                        <a:t>　政令･中核市と連携し、</a:t>
                      </a:r>
                      <a:r>
                        <a:rPr kumimoji="1" lang="en-US" altLang="ja-JP" sz="1100" b="1" u="none" dirty="0" smtClean="0">
                          <a:solidFill>
                            <a:schemeClr val="tx1"/>
                          </a:solidFill>
                          <a:latin typeface="游ゴシック" panose="020B0400000000000000" pitchFamily="50" charset="-128"/>
                          <a:ea typeface="+mn-ea"/>
                        </a:rPr>
                        <a:t>YouTube</a:t>
                      </a:r>
                      <a:r>
                        <a:rPr kumimoji="1" lang="ja-JP" altLang="en-US" sz="1100" b="1" u="none" dirty="0" smtClean="0">
                          <a:solidFill>
                            <a:schemeClr val="tx1"/>
                          </a:solidFill>
                          <a:latin typeface="游ゴシック" panose="020B0400000000000000" pitchFamily="50" charset="-128"/>
                          <a:ea typeface="+mn-ea"/>
                        </a:rPr>
                        <a:t>チャンネルから動画配信</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ja-JP" altLang="en-US" sz="1100" b="1" u="none" dirty="0" smtClean="0">
                          <a:solidFill>
                            <a:schemeClr val="tx1"/>
                          </a:solidFill>
                          <a:latin typeface="+mn-ea"/>
                          <a:ea typeface="+mn-ea"/>
                        </a:rPr>
                        <a:t>　（</a:t>
                      </a:r>
                      <a:r>
                        <a:rPr kumimoji="1" lang="en-US" altLang="ja-JP" sz="1100" b="1" u="none" dirty="0" smtClean="0">
                          <a:solidFill>
                            <a:schemeClr val="tx1"/>
                          </a:solidFill>
                          <a:latin typeface="游ゴシック" panose="020B0400000000000000" pitchFamily="50" charset="-128"/>
                          <a:ea typeface="游ゴシック" panose="020B0400000000000000" pitchFamily="50" charset="-128"/>
                        </a:rPr>
                        <a:t>R4.1.30-3.6 </a:t>
                      </a:r>
                      <a:r>
                        <a:rPr kumimoji="1" lang="en-US" altLang="zh-CN" sz="1100" b="1" u="none" dirty="0" smtClean="0">
                          <a:solidFill>
                            <a:schemeClr val="tx1"/>
                          </a:solidFill>
                          <a:latin typeface="游ゴシック" panose="020B0400000000000000" pitchFamily="50" charset="-128"/>
                          <a:ea typeface="游ゴシック" panose="020B0400000000000000" pitchFamily="50" charset="-128"/>
                        </a:rPr>
                        <a:t>web</a:t>
                      </a:r>
                      <a:r>
                        <a:rPr kumimoji="1" lang="zh-CN" altLang="en-US" sz="1100" b="1" u="none" dirty="0" smtClean="0">
                          <a:solidFill>
                            <a:schemeClr val="tx1"/>
                          </a:solidFill>
                          <a:latin typeface="游ゴシック" panose="020B0400000000000000" pitchFamily="50" charset="-128"/>
                          <a:ea typeface="游ゴシック" panose="020B0400000000000000" pitchFamily="50" charset="-128"/>
                        </a:rPr>
                        <a:t>配信閲覧者数</a:t>
                      </a:r>
                      <a:r>
                        <a:rPr kumimoji="1" lang="ja-JP" altLang="en-US" sz="1100" b="1" u="none" dirty="0" smtClean="0">
                          <a:solidFill>
                            <a:schemeClr val="tx1"/>
                          </a:solidFill>
                          <a:latin typeface="游ゴシック" panose="020B0400000000000000" pitchFamily="50" charset="-128"/>
                          <a:ea typeface="游ゴシック" panose="020B0400000000000000" pitchFamily="50" charset="-128"/>
                        </a:rPr>
                        <a:t>　食事提供･食育</a:t>
                      </a:r>
                      <a:r>
                        <a:rPr kumimoji="1" lang="en-US" altLang="ja-JP" sz="1100" b="1" u="none" dirty="0" smtClean="0">
                          <a:solidFill>
                            <a:schemeClr val="tx1"/>
                          </a:solidFill>
                          <a:latin typeface="+mn-ea"/>
                          <a:ea typeface="+mn-ea"/>
                        </a:rPr>
                        <a:t>799</a:t>
                      </a:r>
                      <a:r>
                        <a:rPr kumimoji="1" lang="ja-JP" altLang="en-US" sz="1100" b="1" u="none" dirty="0" smtClean="0">
                          <a:solidFill>
                            <a:schemeClr val="tx1"/>
                          </a:solidFill>
                          <a:latin typeface="+mn-ea"/>
                          <a:ea typeface="+mn-ea"/>
                        </a:rPr>
                        <a:t>回　衛生管理･非常時の食事</a:t>
                      </a:r>
                      <a:r>
                        <a:rPr kumimoji="1" lang="en-US" altLang="ja-JP" sz="1100" b="1" u="none" dirty="0" smtClean="0">
                          <a:solidFill>
                            <a:schemeClr val="tx1"/>
                          </a:solidFill>
                          <a:latin typeface="+mn-ea"/>
                          <a:ea typeface="+mn-ea"/>
                        </a:rPr>
                        <a:t>530</a:t>
                      </a:r>
                      <a:r>
                        <a:rPr kumimoji="1" lang="ja-JP" altLang="en-US" sz="1100" b="1" u="none" dirty="0" smtClean="0">
                          <a:solidFill>
                            <a:schemeClr val="tx1"/>
                          </a:solidFill>
                          <a:latin typeface="+mn-ea"/>
                          <a:ea typeface="+mn-ea"/>
                        </a:rPr>
                        <a:t>回）</a:t>
                      </a:r>
                      <a:endParaRPr kumimoji="1" lang="en-US" altLang="ja-JP" sz="1100" b="1" u="none" dirty="0" smtClean="0">
                        <a:solidFill>
                          <a:schemeClr val="tx1"/>
                        </a:solidFill>
                        <a:latin typeface="+mn-ea"/>
                        <a:ea typeface="+mn-ea"/>
                      </a:endParaRPr>
                    </a:p>
                    <a:p>
                      <a:pPr marL="174625" indent="-174625"/>
                      <a:r>
                        <a:rPr kumimoji="1" lang="en-US" altLang="ja-JP" sz="1200" b="1" u="none" dirty="0" smtClean="0">
                          <a:solidFill>
                            <a:schemeClr val="tx1"/>
                          </a:solidFill>
                          <a:latin typeface="游ゴシック" panose="020B0400000000000000" pitchFamily="50" charset="-128"/>
                          <a:ea typeface="+mn-ea"/>
                        </a:rPr>
                        <a:t>《</a:t>
                      </a:r>
                      <a:r>
                        <a:rPr kumimoji="1" lang="ja-JP" altLang="en-US" sz="1200" b="1" u="sng" dirty="0" smtClean="0">
                          <a:solidFill>
                            <a:schemeClr val="tx1"/>
                          </a:solidFill>
                          <a:latin typeface="游ゴシック" panose="020B0400000000000000" pitchFamily="50" charset="-128"/>
                          <a:ea typeface="+mn-ea"/>
                        </a:rPr>
                        <a:t>小･中学校等における取組み</a:t>
                      </a:r>
                      <a:r>
                        <a:rPr kumimoji="1" lang="en-US" altLang="ja-JP" sz="1200" b="1" u="none" dirty="0" smtClean="0">
                          <a:solidFill>
                            <a:schemeClr val="tx1"/>
                          </a:solidFill>
                          <a:latin typeface="游ゴシック" panose="020B0400000000000000" pitchFamily="50" charset="-128"/>
                          <a:ea typeface="+mn-ea"/>
                        </a:rPr>
                        <a:t>》</a:t>
                      </a:r>
                    </a:p>
                    <a:p>
                      <a:pPr marL="174625" indent="-174625"/>
                      <a:r>
                        <a:rPr kumimoji="1" lang="en-US" altLang="ja-JP" sz="1100" b="1" u="none" dirty="0" smtClean="0">
                          <a:solidFill>
                            <a:schemeClr val="tx1"/>
                          </a:solidFill>
                          <a:latin typeface="游ゴシック" panose="020B0400000000000000" pitchFamily="50" charset="-128"/>
                          <a:ea typeface="+mn-ea"/>
                        </a:rPr>
                        <a:t>■</a:t>
                      </a:r>
                      <a:r>
                        <a:rPr kumimoji="1" lang="ja-JP" altLang="en-US" sz="1100" b="1" u="none" dirty="0" smtClean="0">
                          <a:solidFill>
                            <a:schemeClr val="tx1"/>
                          </a:solidFill>
                          <a:latin typeface="游ゴシック" panose="020B0400000000000000" pitchFamily="50" charset="-128"/>
                          <a:ea typeface="+mn-ea"/>
                        </a:rPr>
                        <a:t>食育の普及啓発に向けた教職員対象研修の開催（ウェブ・書面）</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ja-JP" altLang="en-US" sz="1100" b="1" u="none" dirty="0" smtClean="0">
                          <a:solidFill>
                            <a:schemeClr val="tx1"/>
                          </a:solidFill>
                          <a:latin typeface="游ゴシック" panose="020B0400000000000000" pitchFamily="50" charset="-128"/>
                          <a:ea typeface="+mn-ea"/>
                        </a:rPr>
                        <a:t>・管理職学校給食衛生管理･食育研究協議会：オンデマンド配信</a:t>
                      </a:r>
                      <a:r>
                        <a:rPr kumimoji="1" lang="ja-JP" altLang="en-US" sz="1100" b="1" u="none" dirty="0" smtClean="0">
                          <a:solidFill>
                            <a:schemeClr val="tx1"/>
                          </a:solidFill>
                          <a:latin typeface="+mn-ea"/>
                          <a:ea typeface="+mn-ea"/>
                        </a:rPr>
                        <a:t>（</a:t>
                      </a:r>
                      <a:r>
                        <a:rPr kumimoji="1" lang="zh-CN" altLang="en-US" sz="1100" b="1" u="none" dirty="0" smtClean="0">
                          <a:solidFill>
                            <a:schemeClr val="tx1"/>
                          </a:solidFill>
                          <a:latin typeface="游ゴシック" panose="020B0400000000000000" pitchFamily="50" charset="-128"/>
                          <a:ea typeface="游ゴシック" panose="020B0400000000000000" pitchFamily="50" charset="-128"/>
                        </a:rPr>
                        <a:t>市町村</a:t>
                      </a:r>
                      <a:r>
                        <a:rPr kumimoji="1" lang="en-US" altLang="zh-CN" sz="1100" b="1" u="none" dirty="0" smtClean="0">
                          <a:solidFill>
                            <a:schemeClr val="tx1"/>
                          </a:solidFill>
                          <a:latin typeface="游ゴシック" panose="020B0400000000000000" pitchFamily="50" charset="-128"/>
                          <a:ea typeface="游ゴシック" panose="020B0400000000000000" pitchFamily="50" charset="-128"/>
                        </a:rPr>
                        <a:t>259</a:t>
                      </a:r>
                      <a:r>
                        <a:rPr kumimoji="1" lang="zh-CN" altLang="en-US" sz="1100" b="1" u="none" dirty="0" smtClean="0">
                          <a:solidFill>
                            <a:schemeClr val="tx1"/>
                          </a:solidFill>
                          <a:latin typeface="游ゴシック" panose="020B0400000000000000" pitchFamily="50" charset="-128"/>
                          <a:ea typeface="游ゴシック" panose="020B0400000000000000" pitchFamily="50" charset="-128"/>
                        </a:rPr>
                        <a:t>名</a:t>
                      </a:r>
                      <a:r>
                        <a:rPr kumimoji="1" lang="ja-JP" altLang="en-US" sz="1100" b="1" u="none" dirty="0" err="1" smtClean="0">
                          <a:solidFill>
                            <a:schemeClr val="tx1"/>
                          </a:solidFill>
                          <a:latin typeface="游ゴシック" panose="020B0400000000000000" pitchFamily="50" charset="-128"/>
                          <a:ea typeface="游ゴシック" panose="020B0400000000000000" pitchFamily="50" charset="-128"/>
                        </a:rPr>
                        <a:t>、</a:t>
                      </a:r>
                      <a:r>
                        <a:rPr kumimoji="1" lang="zh-CN" altLang="en-US" sz="1100" b="1" u="none" dirty="0" smtClean="0">
                          <a:solidFill>
                            <a:schemeClr val="tx1"/>
                          </a:solidFill>
                          <a:latin typeface="游ゴシック" panose="020B0400000000000000" pitchFamily="50" charset="-128"/>
                          <a:ea typeface="游ゴシック" panose="020B0400000000000000" pitchFamily="50" charset="-128"/>
                        </a:rPr>
                        <a:t>府立支援学校</a:t>
                      </a:r>
                      <a:r>
                        <a:rPr kumimoji="1" lang="en-US" altLang="zh-CN" sz="1100" b="1" u="none" dirty="0" smtClean="0">
                          <a:solidFill>
                            <a:schemeClr val="tx1"/>
                          </a:solidFill>
                          <a:latin typeface="游ゴシック" panose="020B0400000000000000" pitchFamily="50" charset="-128"/>
                          <a:ea typeface="游ゴシック" panose="020B0400000000000000" pitchFamily="50" charset="-128"/>
                        </a:rPr>
                        <a:t>18</a:t>
                      </a:r>
                      <a:r>
                        <a:rPr kumimoji="1" lang="zh-CN" altLang="en-US" sz="1100" b="1" u="none" dirty="0" smtClean="0">
                          <a:solidFill>
                            <a:schemeClr val="tx1"/>
                          </a:solidFill>
                          <a:latin typeface="游ゴシック" panose="020B0400000000000000" pitchFamily="50" charset="-128"/>
                          <a:ea typeface="游ゴシック" panose="020B0400000000000000" pitchFamily="50" charset="-128"/>
                        </a:rPr>
                        <a:t>名</a:t>
                      </a:r>
                      <a:r>
                        <a:rPr kumimoji="1" lang="ja-JP" altLang="en-US" sz="1100" b="1" u="none" dirty="0" smtClean="0">
                          <a:solidFill>
                            <a:schemeClr val="tx1"/>
                          </a:solidFill>
                          <a:latin typeface="游ゴシック" panose="020B0400000000000000" pitchFamily="50" charset="-128"/>
                          <a:ea typeface="+mn-ea"/>
                        </a:rPr>
                        <a:t>）</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ja-JP" altLang="en-US" sz="1100" b="1" u="none" dirty="0" smtClean="0">
                          <a:solidFill>
                            <a:schemeClr val="tx1"/>
                          </a:solidFill>
                          <a:latin typeface="游ゴシック" panose="020B0400000000000000" pitchFamily="50" charset="-128"/>
                          <a:ea typeface="+mn-ea"/>
                        </a:rPr>
                        <a:t>・学校給食･食育研究協議会：研修冊子を栄養教諭配置校等に配布（</a:t>
                      </a:r>
                      <a:r>
                        <a:rPr kumimoji="1" lang="en-US" altLang="ja-JP" sz="1100" b="1" u="none" dirty="0" smtClean="0">
                          <a:solidFill>
                            <a:schemeClr val="tx1"/>
                          </a:solidFill>
                          <a:latin typeface="游ゴシック" panose="020B0400000000000000" pitchFamily="50" charset="-128"/>
                          <a:ea typeface="+mn-ea"/>
                        </a:rPr>
                        <a:t>600</a:t>
                      </a:r>
                      <a:r>
                        <a:rPr kumimoji="1" lang="ja-JP" altLang="en-US" sz="1100" b="1" u="none" dirty="0" smtClean="0">
                          <a:solidFill>
                            <a:schemeClr val="tx1"/>
                          </a:solidFill>
                          <a:latin typeface="游ゴシック" panose="020B0400000000000000" pitchFamily="50" charset="-128"/>
                          <a:ea typeface="+mn-ea"/>
                        </a:rPr>
                        <a:t>冊）</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ja-JP" altLang="en-US" sz="1100" b="1" u="none" dirty="0" smtClean="0">
                          <a:solidFill>
                            <a:schemeClr val="tx1"/>
                          </a:solidFill>
                          <a:latin typeface="游ゴシック" panose="020B0400000000000000" pitchFamily="50" charset="-128"/>
                          <a:ea typeface="+mn-ea"/>
                        </a:rPr>
                        <a:t>■家庭と連携した食育の推進</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ja-JP" altLang="en-US" sz="1100" b="1" u="none" baseline="0" dirty="0" smtClean="0">
                          <a:solidFill>
                            <a:schemeClr val="tx1"/>
                          </a:solidFill>
                          <a:latin typeface="游ゴシック" panose="020B0400000000000000" pitchFamily="50" charset="-128"/>
                          <a:ea typeface="+mn-ea"/>
                        </a:rPr>
                        <a:t>  </a:t>
                      </a:r>
                      <a:r>
                        <a:rPr kumimoji="1" lang="ja-JP" altLang="en-US" sz="1100" b="1" u="none" dirty="0" smtClean="0">
                          <a:solidFill>
                            <a:schemeClr val="tx1"/>
                          </a:solidFill>
                          <a:latin typeface="游ゴシック" panose="020B0400000000000000" pitchFamily="50" charset="-128"/>
                          <a:ea typeface="+mn-ea"/>
                        </a:rPr>
                        <a:t>全国学校給食週間の取組みを各校給食だよりに掲載。保護者へ情報発信</a:t>
                      </a:r>
                    </a:p>
                    <a:p>
                      <a:pPr marL="174625" indent="-174625"/>
                      <a:r>
                        <a:rPr kumimoji="1" lang="en-US" altLang="ja-JP" sz="1200" b="1" u="none" dirty="0" smtClean="0">
                          <a:solidFill>
                            <a:schemeClr val="tx1"/>
                          </a:solidFill>
                          <a:latin typeface="游ゴシック" panose="020B0400000000000000" pitchFamily="50" charset="-128"/>
                          <a:ea typeface="+mn-ea"/>
                        </a:rPr>
                        <a:t>《</a:t>
                      </a:r>
                      <a:r>
                        <a:rPr kumimoji="1" lang="ja-JP" altLang="en-US" sz="1200" b="1" u="sng" dirty="0" smtClean="0">
                          <a:solidFill>
                            <a:schemeClr val="tx1"/>
                          </a:solidFill>
                          <a:latin typeface="游ゴシック" panose="020B0400000000000000" pitchFamily="50" charset="-128"/>
                          <a:ea typeface="+mn-ea"/>
                        </a:rPr>
                        <a:t>高等学校等における取組み</a:t>
                      </a:r>
                      <a:r>
                        <a:rPr kumimoji="1" lang="en-US" altLang="ja-JP" sz="1200" b="1" u="none" dirty="0" smtClean="0">
                          <a:solidFill>
                            <a:schemeClr val="tx1"/>
                          </a:solidFill>
                          <a:latin typeface="游ゴシック" panose="020B0400000000000000" pitchFamily="50" charset="-128"/>
                          <a:ea typeface="+mn-ea"/>
                        </a:rPr>
                        <a:t>》</a:t>
                      </a:r>
                    </a:p>
                    <a:p>
                      <a:pPr marL="174625" indent="-174625"/>
                      <a:r>
                        <a:rPr kumimoji="1" lang="en-US" altLang="ja-JP" sz="1100" b="1" u="none" dirty="0" smtClean="0">
                          <a:solidFill>
                            <a:schemeClr val="tx1"/>
                          </a:solidFill>
                          <a:latin typeface="游ゴシック" panose="020B0400000000000000" pitchFamily="50" charset="-128"/>
                          <a:ea typeface="+mn-ea"/>
                        </a:rPr>
                        <a:t>■</a:t>
                      </a:r>
                      <a:r>
                        <a:rPr kumimoji="1" lang="ja-JP" altLang="en-US" sz="1100" b="1" u="none" dirty="0" smtClean="0">
                          <a:solidFill>
                            <a:schemeClr val="tx1"/>
                          </a:solidFill>
                          <a:latin typeface="游ゴシック" panose="020B0400000000000000" pitchFamily="50" charset="-128"/>
                          <a:ea typeface="+mn-ea"/>
                        </a:rPr>
                        <a:t>保健所が高校と連携して作成した食育プログラムを府ホームページに掲載（</a:t>
                      </a:r>
                      <a:r>
                        <a:rPr kumimoji="1" lang="en-US" altLang="ja-JP" sz="1100" b="1" u="none" dirty="0" smtClean="0">
                          <a:solidFill>
                            <a:schemeClr val="tx1"/>
                          </a:solidFill>
                          <a:latin typeface="游ゴシック" panose="020B0400000000000000" pitchFamily="50" charset="-128"/>
                          <a:ea typeface="+mn-ea"/>
                        </a:rPr>
                        <a:t>11</a:t>
                      </a:r>
                      <a:r>
                        <a:rPr kumimoji="1" lang="ja-JP" altLang="en-US" sz="1100" b="1" u="none" dirty="0" smtClean="0">
                          <a:solidFill>
                            <a:schemeClr val="tx1"/>
                          </a:solidFill>
                          <a:latin typeface="游ゴシック" panose="020B0400000000000000" pitchFamily="50" charset="-128"/>
                          <a:ea typeface="+mn-ea"/>
                        </a:rPr>
                        <a:t>事例）</a:t>
                      </a:r>
                    </a:p>
                    <a:p>
                      <a:pPr marL="174625" indent="-174625"/>
                      <a:r>
                        <a:rPr kumimoji="1" lang="en-US" altLang="ja-JP" sz="1200" b="1" u="none" dirty="0" smtClean="0">
                          <a:solidFill>
                            <a:schemeClr val="tx1"/>
                          </a:solidFill>
                          <a:latin typeface="游ゴシック" panose="020B0400000000000000" pitchFamily="50" charset="-128"/>
                          <a:ea typeface="+mn-ea"/>
                        </a:rPr>
                        <a:t>《</a:t>
                      </a:r>
                      <a:r>
                        <a:rPr kumimoji="1" lang="ja-JP" altLang="en-US" sz="1200" b="1" u="sng" dirty="0" smtClean="0">
                          <a:solidFill>
                            <a:schemeClr val="tx1"/>
                          </a:solidFill>
                          <a:latin typeface="游ゴシック" panose="020B0400000000000000" pitchFamily="50" charset="-128"/>
                          <a:ea typeface="+mn-ea"/>
                        </a:rPr>
                        <a:t>大学や職場等における取組み</a:t>
                      </a:r>
                      <a:r>
                        <a:rPr kumimoji="1" lang="en-US" altLang="ja-JP" sz="1200" b="1" u="none" dirty="0" smtClean="0">
                          <a:solidFill>
                            <a:schemeClr val="tx1"/>
                          </a:solidFill>
                          <a:latin typeface="游ゴシック" panose="020B0400000000000000" pitchFamily="50" charset="-128"/>
                          <a:ea typeface="+mn-ea"/>
                        </a:rPr>
                        <a:t>》</a:t>
                      </a:r>
                    </a:p>
                    <a:p>
                      <a:pPr marL="174625" indent="-174625"/>
                      <a:r>
                        <a:rPr kumimoji="1" lang="ja-JP" altLang="en-US" sz="1100" b="1" u="none" dirty="0" smtClean="0">
                          <a:solidFill>
                            <a:schemeClr val="tx1"/>
                          </a:solidFill>
                          <a:latin typeface="游ゴシック" panose="020B0400000000000000" pitchFamily="50" charset="-128"/>
                          <a:ea typeface="游ゴシック" panose="020B0400000000000000" pitchFamily="50" charset="-128"/>
                        </a:rPr>
                        <a:t>■健康キャンパス・プロジェクトにおいて、大学生への食生活改善に向けた取組みを実施（</a:t>
                      </a:r>
                      <a:r>
                        <a:rPr kumimoji="1" lang="en-US" altLang="ja-JP" sz="1100" b="1" u="none" dirty="0" smtClean="0">
                          <a:solidFill>
                            <a:schemeClr val="tx1"/>
                          </a:solidFill>
                          <a:latin typeface="游ゴシック" panose="020B0400000000000000" pitchFamily="50" charset="-128"/>
                          <a:ea typeface="游ゴシック" panose="020B0400000000000000" pitchFamily="50" charset="-128"/>
                        </a:rPr>
                        <a:t>3</a:t>
                      </a:r>
                      <a:r>
                        <a:rPr kumimoji="1" lang="ja-JP" altLang="en-US" sz="1100" b="1" u="none" dirty="0" smtClean="0">
                          <a:solidFill>
                            <a:schemeClr val="tx1"/>
                          </a:solidFill>
                          <a:latin typeface="游ゴシック" panose="020B0400000000000000" pitchFamily="50" charset="-128"/>
                          <a:ea typeface="游ゴシック" panose="020B0400000000000000" pitchFamily="50" charset="-128"/>
                        </a:rPr>
                        <a:t>大学）</a:t>
                      </a:r>
                      <a:endParaRPr kumimoji="1" lang="en-US" altLang="ja-JP" sz="1100" b="1" u="none" dirty="0" smtClean="0">
                        <a:solidFill>
                          <a:schemeClr val="tx1"/>
                        </a:solidFill>
                        <a:latin typeface="游ゴシック" panose="020B0400000000000000" pitchFamily="50" charset="-128"/>
                        <a:ea typeface="游ゴシック" panose="020B0400000000000000" pitchFamily="50" charset="-128"/>
                      </a:endParaRPr>
                    </a:p>
                    <a:p>
                      <a:pPr marL="174625" indent="-174625"/>
                      <a:r>
                        <a:rPr kumimoji="1" lang="en-US" altLang="ja-JP" sz="1100" b="1" u="none" dirty="0" smtClean="0">
                          <a:solidFill>
                            <a:schemeClr val="tx1"/>
                          </a:solidFill>
                          <a:latin typeface="游ゴシック" panose="020B0400000000000000" pitchFamily="50" charset="-128"/>
                          <a:ea typeface="+mn-ea"/>
                        </a:rPr>
                        <a:t>■</a:t>
                      </a:r>
                      <a:r>
                        <a:rPr kumimoji="1" lang="ja-JP" altLang="en-US" sz="1100" b="1" u="none" dirty="0" smtClean="0">
                          <a:solidFill>
                            <a:schemeClr val="tx1"/>
                          </a:solidFill>
                          <a:latin typeface="游ゴシック" panose="020B0400000000000000" pitchFamily="50" charset="-128"/>
                          <a:ea typeface="+mn-ea"/>
                        </a:rPr>
                        <a:t>管理栄養士養成施設と連携し、若い世代の食生活改善に向けた事業企画、啓発媒体作成（</a:t>
                      </a:r>
                      <a:r>
                        <a:rPr kumimoji="1" lang="en-US" altLang="ja-JP" sz="1100" b="1" u="none" dirty="0" smtClean="0">
                          <a:solidFill>
                            <a:schemeClr val="tx1"/>
                          </a:solidFill>
                          <a:latin typeface="游ゴシック" panose="020B0400000000000000" pitchFamily="50" charset="-128"/>
                          <a:ea typeface="+mn-ea"/>
                        </a:rPr>
                        <a:t>9</a:t>
                      </a:r>
                      <a:r>
                        <a:rPr kumimoji="1" lang="ja-JP" altLang="en-US" sz="1100" b="1" u="none" dirty="0" smtClean="0">
                          <a:solidFill>
                            <a:schemeClr val="tx1"/>
                          </a:solidFill>
                          <a:latin typeface="游ゴシック" panose="020B0400000000000000" pitchFamily="50" charset="-128"/>
                          <a:ea typeface="+mn-ea"/>
                        </a:rPr>
                        <a:t>保健所）</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ja-JP" altLang="en-US" sz="1100" b="1" u="none" dirty="0" smtClean="0">
                          <a:solidFill>
                            <a:schemeClr val="tx1"/>
                          </a:solidFill>
                          <a:latin typeface="游ゴシック" panose="020B0400000000000000" pitchFamily="50" charset="-128"/>
                          <a:ea typeface="+mn-ea"/>
                        </a:rPr>
                        <a:t>■食生活の取組みを含め、積極的に健康づくり活動を行う企業・団体を表彰する「健康づくりアワード」の実施</a:t>
                      </a:r>
                    </a:p>
                    <a:p>
                      <a:pPr marL="174625" indent="-174625"/>
                      <a:r>
                        <a:rPr kumimoji="1" lang="ja-JP" altLang="en-US" sz="1100" b="1" u="none" dirty="0" smtClean="0">
                          <a:solidFill>
                            <a:schemeClr val="tx1"/>
                          </a:solidFill>
                          <a:latin typeface="游ゴシック" panose="020B0400000000000000" pitchFamily="50" charset="-128"/>
                          <a:ea typeface="+mn-ea"/>
                        </a:rPr>
                        <a:t>■商工会議所における集団健診の場を活用し、生活習慣病予防を啓発（</a:t>
                      </a:r>
                      <a:r>
                        <a:rPr kumimoji="1" lang="en-US" altLang="ja-JP" sz="1100" b="1" u="none" dirty="0" smtClean="0">
                          <a:solidFill>
                            <a:schemeClr val="tx1"/>
                          </a:solidFill>
                          <a:latin typeface="游ゴシック" panose="020B0400000000000000" pitchFamily="50" charset="-128"/>
                          <a:ea typeface="+mn-ea"/>
                        </a:rPr>
                        <a:t>1</a:t>
                      </a:r>
                      <a:r>
                        <a:rPr kumimoji="1" lang="ja-JP" altLang="en-US" sz="1100" b="1" u="none" dirty="0" smtClean="0">
                          <a:solidFill>
                            <a:schemeClr val="tx1"/>
                          </a:solidFill>
                          <a:latin typeface="游ゴシック" panose="020B0400000000000000" pitchFamily="50" charset="-128"/>
                          <a:ea typeface="+mn-ea"/>
                        </a:rPr>
                        <a:t>保健所）</a:t>
                      </a:r>
                    </a:p>
                    <a:p>
                      <a:pPr marL="174625" indent="-174625"/>
                      <a:r>
                        <a:rPr kumimoji="1" lang="en-US" altLang="ja-JP" sz="1200" b="1" u="none" dirty="0" smtClean="0">
                          <a:solidFill>
                            <a:schemeClr val="tx1"/>
                          </a:solidFill>
                          <a:latin typeface="游ゴシック" panose="020B0400000000000000" pitchFamily="50" charset="-128"/>
                          <a:ea typeface="+mn-ea"/>
                        </a:rPr>
                        <a:t>《</a:t>
                      </a:r>
                      <a:r>
                        <a:rPr kumimoji="1" lang="ja-JP" altLang="en-US" sz="1200" b="1" u="none" dirty="0" smtClean="0">
                          <a:solidFill>
                            <a:schemeClr val="tx1"/>
                          </a:solidFill>
                          <a:latin typeface="游ゴシック" panose="020B0400000000000000" pitchFamily="50" charset="-128"/>
                          <a:ea typeface="+mn-ea"/>
                        </a:rPr>
                        <a:t>高齢者の低栄養予防のための取組み</a:t>
                      </a:r>
                      <a:r>
                        <a:rPr kumimoji="1" lang="en-US" altLang="ja-JP" sz="1200" b="1" u="none" dirty="0" smtClean="0">
                          <a:solidFill>
                            <a:schemeClr val="tx1"/>
                          </a:solidFill>
                          <a:latin typeface="游ゴシック" panose="020B0400000000000000" pitchFamily="50" charset="-128"/>
                          <a:ea typeface="+mn-ea"/>
                        </a:rPr>
                        <a:t>》</a:t>
                      </a:r>
                    </a:p>
                    <a:p>
                      <a:pPr marL="174625" indent="-174625"/>
                      <a:r>
                        <a:rPr kumimoji="1" lang="ja-JP" altLang="en-US" sz="1100" b="1" u="none" dirty="0" smtClean="0">
                          <a:solidFill>
                            <a:schemeClr val="tx1"/>
                          </a:solidFill>
                          <a:latin typeface="游ゴシック" panose="020B0400000000000000" pitchFamily="50" charset="-128"/>
                          <a:ea typeface="+mn-ea"/>
                        </a:rPr>
                        <a:t>■高齢者の食支援を行う関係機関の育成を目的とした研修会の開催（</a:t>
                      </a:r>
                      <a:r>
                        <a:rPr kumimoji="1" lang="en-US" altLang="ja-JP" sz="1100" b="1" u="none" dirty="0" smtClean="0">
                          <a:solidFill>
                            <a:schemeClr val="tx1"/>
                          </a:solidFill>
                          <a:latin typeface="游ゴシック" panose="020B0400000000000000" pitchFamily="50" charset="-128"/>
                          <a:ea typeface="+mn-ea"/>
                        </a:rPr>
                        <a:t>1</a:t>
                      </a:r>
                      <a:r>
                        <a:rPr kumimoji="1" lang="ja-JP" altLang="en-US" sz="1100" b="1" u="none" dirty="0" smtClean="0">
                          <a:solidFill>
                            <a:schemeClr val="tx1"/>
                          </a:solidFill>
                          <a:latin typeface="游ゴシック" panose="020B0400000000000000" pitchFamily="50" charset="-128"/>
                          <a:ea typeface="+mn-ea"/>
                        </a:rPr>
                        <a:t>保健所）</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ja-JP" altLang="en-US" sz="1100" b="1" u="none" dirty="0" smtClean="0">
                          <a:solidFill>
                            <a:schemeClr val="tx1"/>
                          </a:solidFill>
                          <a:latin typeface="游ゴシック" panose="020B0400000000000000" pitchFamily="50" charset="-128"/>
                          <a:ea typeface="+mn-ea"/>
                        </a:rPr>
                        <a:t>■管理栄養士による在宅療養者への食支援に関する理解促進を目的とした研修会の開催（</a:t>
                      </a:r>
                      <a:r>
                        <a:rPr kumimoji="1" lang="en-US" altLang="ja-JP" sz="1100" b="1" u="none" dirty="0" smtClean="0">
                          <a:solidFill>
                            <a:schemeClr val="tx1"/>
                          </a:solidFill>
                          <a:latin typeface="游ゴシック" panose="020B0400000000000000" pitchFamily="50" charset="-128"/>
                          <a:ea typeface="+mn-ea"/>
                        </a:rPr>
                        <a:t>1</a:t>
                      </a:r>
                      <a:r>
                        <a:rPr kumimoji="1" lang="ja-JP" altLang="en-US" sz="1100" b="1" u="none" dirty="0" smtClean="0">
                          <a:solidFill>
                            <a:schemeClr val="tx1"/>
                          </a:solidFill>
                          <a:latin typeface="游ゴシック" panose="020B0400000000000000" pitchFamily="50" charset="-128"/>
                          <a:ea typeface="+mn-ea"/>
                        </a:rPr>
                        <a:t>保健所）</a:t>
                      </a:r>
                    </a:p>
                    <a:p>
                      <a:pPr marL="174625" indent="-174625"/>
                      <a:r>
                        <a:rPr kumimoji="1" lang="ja-JP" altLang="en-US" sz="1100" b="1" u="none" dirty="0" smtClean="0">
                          <a:solidFill>
                            <a:schemeClr val="tx1"/>
                          </a:solidFill>
                          <a:latin typeface="游ゴシック" panose="020B0400000000000000" pitchFamily="50" charset="-128"/>
                          <a:ea typeface="+mn-ea"/>
                        </a:rPr>
                        <a:t>■高齢者への食支援を目的とした配食事業者の実態把握、市町村及び関係機関との共有（</a:t>
                      </a:r>
                      <a:r>
                        <a:rPr kumimoji="1" lang="en-US" altLang="ja-JP" sz="1100" b="1" u="none" dirty="0" smtClean="0">
                          <a:solidFill>
                            <a:schemeClr val="tx1"/>
                          </a:solidFill>
                          <a:latin typeface="游ゴシック" panose="020B0400000000000000" pitchFamily="50" charset="-128"/>
                          <a:ea typeface="+mn-ea"/>
                        </a:rPr>
                        <a:t>5</a:t>
                      </a:r>
                      <a:r>
                        <a:rPr kumimoji="1" lang="ja-JP" altLang="en-US" sz="1100" b="1" u="none" dirty="0" smtClean="0">
                          <a:solidFill>
                            <a:schemeClr val="tx1"/>
                          </a:solidFill>
                          <a:latin typeface="游ゴシック" panose="020B0400000000000000" pitchFamily="50" charset="-128"/>
                          <a:ea typeface="+mn-ea"/>
                        </a:rPr>
                        <a:t>保健所）</a:t>
                      </a:r>
                      <a:endParaRPr kumimoji="1" lang="ja-JP" altLang="en-US" sz="1050" b="1" u="none" dirty="0" smtClean="0">
                        <a:solidFill>
                          <a:schemeClr val="tx1"/>
                        </a:solidFill>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79268">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■動画配信による研修会の参加者意見の把握、評価</a:t>
                      </a:r>
                      <a:endParaRPr kumimoji="1" lang="en-US" altLang="ja-JP"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■小中学校における食に関する指導の手引（第二次改訂）に沿った研修内容の充実</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■高等学校における主体的かつ継続的な食育の推進</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100" b="1" i="0" u="sng"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■電子申請システムによるアンケートの回収率を上げる手法検討</a:t>
                      </a:r>
                      <a:endParaRPr kumimoji="1" lang="en-US" altLang="ja-JP"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■他県の好事例も参考に、研修内容を精査し、質の向上を目指す</a:t>
                      </a:r>
                      <a:endParaRPr kumimoji="1" lang="en-US" altLang="ja-JP"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■高等学校の教科と関連した実践事例の収集及び情報発信</a:t>
                      </a:r>
                      <a:endParaRPr kumimoji="1" lang="en-US" altLang="ja-JP"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■特定給食施設等指導を利用者の健康づくりにつなげ、大学生のヘルスリテラシー向上を目的に実施する</a:t>
                      </a:r>
                      <a:endParaRPr kumimoji="1" lang="en-US" altLang="ja-JP"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　 健康キャンパス・プロジェクトや、表彰事業の活用等により、職場等における食育の取組みを支援</a:t>
                      </a:r>
                      <a:endParaRPr kumimoji="1" lang="en-US" altLang="ja-JP"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175442"/>
                  </a:ext>
                </a:extLst>
              </a:tr>
              <a:tr h="529256">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smtClean="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smtClean="0">
                          <a:solidFill>
                            <a:schemeClr val="tx1"/>
                          </a:solidFill>
                          <a:latin typeface="+mn-ea"/>
                          <a:ea typeface="+mn-ea"/>
                        </a:rPr>
                        <a:t>健康・栄養対策費　</a:t>
                      </a:r>
                      <a:r>
                        <a:rPr kumimoji="1" lang="en-US" altLang="ja-JP" sz="1100" b="1" dirty="0" smtClean="0">
                          <a:solidFill>
                            <a:schemeClr val="tx1"/>
                          </a:solidFill>
                          <a:latin typeface="+mn-ea"/>
                          <a:ea typeface="+mn-ea"/>
                        </a:rPr>
                        <a:t>5,869</a:t>
                      </a:r>
                      <a:r>
                        <a:rPr kumimoji="1" lang="ja-JP" altLang="en-US" sz="1100" b="1" dirty="0" smtClean="0">
                          <a:solidFill>
                            <a:schemeClr val="tx1"/>
                          </a:solidFill>
                          <a:latin typeface="+mn-ea"/>
                          <a:ea typeface="+mn-ea"/>
                        </a:rPr>
                        <a:t>千円（再掲）　</a:t>
                      </a:r>
                      <a:endParaRPr kumimoji="1" lang="en-US" altLang="ja-JP" sz="1100" b="1" dirty="0" smtClean="0">
                        <a:solidFill>
                          <a:schemeClr val="tx1"/>
                        </a:solidFill>
                        <a:latin typeface="+mn-ea"/>
                        <a:ea typeface="+mn-ea"/>
                      </a:endParaRPr>
                    </a:p>
                    <a:p>
                      <a:r>
                        <a:rPr kumimoji="1" lang="ja-JP" altLang="en-US" sz="1100" b="1" dirty="0" smtClean="0">
                          <a:solidFill>
                            <a:schemeClr val="tx1"/>
                          </a:solidFill>
                          <a:latin typeface="+mn-ea"/>
                          <a:ea typeface="+mn-ea"/>
                        </a:rPr>
                        <a:t>中小企業の健康づくり推進事業　</a:t>
                      </a:r>
                      <a:r>
                        <a:rPr kumimoji="1" lang="en-US" altLang="ja-JP" sz="1100" b="1" dirty="0" smtClean="0">
                          <a:solidFill>
                            <a:schemeClr val="tx1"/>
                          </a:solidFill>
                          <a:latin typeface="+mn-ea"/>
                          <a:ea typeface="+mn-ea"/>
                        </a:rPr>
                        <a:t>10,347</a:t>
                      </a:r>
                      <a:r>
                        <a:rPr kumimoji="1" lang="ja-JP" altLang="en-US" sz="1100" b="1" dirty="0" smtClean="0">
                          <a:solidFill>
                            <a:schemeClr val="tx1"/>
                          </a:solidFill>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3696306"/>
                  </a:ext>
                </a:extLst>
              </a:tr>
            </a:tbl>
          </a:graphicData>
        </a:graphic>
      </p:graphicFrame>
      <p:grpSp>
        <p:nvGrpSpPr>
          <p:cNvPr id="6" name="グループ化 5"/>
          <p:cNvGrpSpPr/>
          <p:nvPr/>
        </p:nvGrpSpPr>
        <p:grpSpPr>
          <a:xfrm>
            <a:off x="8333597" y="142657"/>
            <a:ext cx="1188525" cy="864000"/>
            <a:chOff x="8151251" y="1180677"/>
            <a:chExt cx="1188525" cy="864000"/>
          </a:xfrm>
        </p:grpSpPr>
        <p:sp>
          <p:nvSpPr>
            <p:cNvPr id="7" name="角丸四角形 6"/>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8" name="グループ化 7"/>
            <p:cNvGrpSpPr/>
            <p:nvPr/>
          </p:nvGrpSpPr>
          <p:grpSpPr>
            <a:xfrm>
              <a:off x="8222623" y="1257538"/>
              <a:ext cx="1058662" cy="720145"/>
              <a:chOff x="511927" y="2809411"/>
              <a:chExt cx="1110811" cy="770916"/>
            </a:xfrm>
          </p:grpSpPr>
          <p:sp>
            <p:nvSpPr>
              <p:cNvPr id="10" name="角丸四角形 9"/>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2" name="直線コネクタ 11"/>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 name="正方形/長方形 2"/>
          <p:cNvSpPr/>
          <p:nvPr/>
        </p:nvSpPr>
        <p:spPr>
          <a:xfrm>
            <a:off x="569235" y="182785"/>
            <a:ext cx="5361319" cy="338554"/>
          </a:xfrm>
          <a:prstGeom prst="rect">
            <a:avLst/>
          </a:prstGeom>
        </p:spPr>
        <p:txBody>
          <a:bodyPr wrap="square">
            <a:spAutoFit/>
          </a:bodyPr>
          <a:lstStyle/>
          <a:p>
            <a:pPr marL="174625" indent="-174625"/>
            <a:r>
              <a:rPr kumimoji="1" lang="ja-JP" altLang="en-US" sz="1600" b="1" dirty="0">
                <a:latin typeface="游ゴシック" panose="020B0400000000000000" pitchFamily="50" charset="-128"/>
              </a:rPr>
              <a:t>④ライフステージに応じた</a:t>
            </a:r>
            <a:r>
              <a:rPr kumimoji="1" lang="ja-JP" altLang="en-US" sz="1600" b="1" dirty="0" smtClean="0">
                <a:latin typeface="游ゴシック" panose="020B0400000000000000" pitchFamily="50" charset="-128"/>
              </a:rPr>
              <a:t>取組み　</a:t>
            </a:r>
            <a:r>
              <a:rPr kumimoji="1" lang="en-US" altLang="ja-JP" sz="1600" b="1" dirty="0" smtClean="0">
                <a:latin typeface="游ゴシック" panose="020B0400000000000000" pitchFamily="50" charset="-128"/>
              </a:rPr>
              <a:t>P33</a:t>
            </a:r>
            <a:endParaRPr kumimoji="1" lang="en-US" altLang="ja-JP" sz="1600" b="1" dirty="0">
              <a:latin typeface="游ゴシック" panose="020B0400000000000000" pitchFamily="50" charset="-128"/>
            </a:endParaRPr>
          </a:p>
        </p:txBody>
      </p:sp>
      <p:sp>
        <p:nvSpPr>
          <p:cNvPr id="11" name="テキスト ボックス 10"/>
          <p:cNvSpPr txBox="1"/>
          <p:nvPr/>
        </p:nvSpPr>
        <p:spPr>
          <a:xfrm>
            <a:off x="9198799" y="6341515"/>
            <a:ext cx="434365" cy="338554"/>
          </a:xfrm>
          <a:prstGeom prst="rect">
            <a:avLst/>
          </a:prstGeom>
          <a:noFill/>
        </p:spPr>
        <p:txBody>
          <a:bodyPr wrap="square" rtlCol="0">
            <a:spAutoFit/>
          </a:bodyPr>
          <a:lstStyle/>
          <a:p>
            <a:pPr algn="r"/>
            <a:r>
              <a:rPr kumimoji="1" lang="en-US" altLang="ja-JP" sz="1600" dirty="0">
                <a:latin typeface="+mn-ea"/>
              </a:rPr>
              <a:t>5</a:t>
            </a:r>
            <a:endParaRPr kumimoji="1" lang="ja-JP" altLang="en-US" sz="1600" dirty="0">
              <a:latin typeface="+mn-ea"/>
            </a:endParaRPr>
          </a:p>
        </p:txBody>
      </p:sp>
    </p:spTree>
    <p:extLst>
      <p:ext uri="{BB962C8B-B14F-4D97-AF65-F5344CB8AC3E}">
        <p14:creationId xmlns:p14="http://schemas.microsoft.com/office/powerpoint/2010/main" val="1961944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189000"/>
            <a:ext cx="9360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581298" y="357730"/>
            <a:ext cx="8718118" cy="338554"/>
          </a:xfrm>
          <a:prstGeom prst="rect">
            <a:avLst/>
          </a:prstGeom>
          <a:noFill/>
        </p:spPr>
        <p:txBody>
          <a:bodyPr wrap="square" rtlCol="0">
            <a:spAutoFit/>
          </a:bodyPr>
          <a:lstStyle/>
          <a:p>
            <a:r>
              <a:rPr kumimoji="1" lang="ja-JP" altLang="en-US" sz="1600" b="1" dirty="0"/>
              <a:t>⑤歯と口の</a:t>
            </a:r>
            <a:r>
              <a:rPr kumimoji="1" lang="ja-JP" altLang="en-US" sz="1600" b="1" dirty="0">
                <a:latin typeface="+mn-ea"/>
              </a:rPr>
              <a:t>健康づくりの</a:t>
            </a:r>
            <a:r>
              <a:rPr kumimoji="1" lang="ja-JP" altLang="en-US" sz="1600" b="1" dirty="0" smtClean="0">
                <a:latin typeface="+mn-ea"/>
              </a:rPr>
              <a:t>取組み　</a:t>
            </a:r>
            <a:r>
              <a:rPr kumimoji="1" lang="en-US" altLang="ja-JP" sz="1600" b="1" dirty="0" smtClean="0">
                <a:latin typeface="+mn-ea"/>
              </a:rPr>
              <a:t>P34</a:t>
            </a:r>
            <a:endParaRPr kumimoji="1" lang="ja-JP" altLang="en-US" sz="1600" b="1" dirty="0">
              <a:latin typeface="+mn-ea"/>
            </a:endParaRPr>
          </a:p>
        </p:txBody>
      </p:sp>
      <p:graphicFrame>
        <p:nvGraphicFramePr>
          <p:cNvPr id="17" name="表 16"/>
          <p:cNvGraphicFramePr>
            <a:graphicFrameLocks noGrp="1"/>
          </p:cNvGraphicFramePr>
          <p:nvPr>
            <p:extLst>
              <p:ext uri="{D42A27DB-BD31-4B8C-83A1-F6EECF244321}">
                <p14:modId xmlns:p14="http://schemas.microsoft.com/office/powerpoint/2010/main" val="4223460606"/>
              </p:ext>
            </p:extLst>
          </p:nvPr>
        </p:nvGraphicFramePr>
        <p:xfrm>
          <a:off x="633000" y="696686"/>
          <a:ext cx="8640000" cy="5772841"/>
        </p:xfrm>
        <a:graphic>
          <a:graphicData uri="http://schemas.openxmlformats.org/drawingml/2006/table">
            <a:tbl>
              <a:tblPr firstRow="1" bandRow="1">
                <a:tableStyleId>{5C22544A-7EE6-4342-B048-85BDC9FD1C3A}</a:tableStyleId>
              </a:tblPr>
              <a:tblGrid>
                <a:gridCol w="1258439">
                  <a:extLst>
                    <a:ext uri="{9D8B030D-6E8A-4147-A177-3AD203B41FA5}">
                      <a16:colId xmlns:a16="http://schemas.microsoft.com/office/drawing/2014/main" val="528851062"/>
                    </a:ext>
                  </a:extLst>
                </a:gridCol>
                <a:gridCol w="7381561">
                  <a:extLst>
                    <a:ext uri="{9D8B030D-6E8A-4147-A177-3AD203B41FA5}">
                      <a16:colId xmlns:a16="http://schemas.microsoft.com/office/drawing/2014/main" val="89849022"/>
                    </a:ext>
                  </a:extLst>
                </a:gridCol>
              </a:tblGrid>
              <a:tr h="2859314">
                <a:tc>
                  <a:txBody>
                    <a:bodyPr/>
                    <a:lstStyle/>
                    <a:p>
                      <a:pPr>
                        <a:lnSpc>
                          <a:spcPts val="16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ts val="1600"/>
                        </a:lnSpc>
                      </a:pPr>
                      <a:r>
                        <a:rPr kumimoji="1" lang="ja-JP" altLang="en-US" sz="1600" baseline="0" dirty="0" smtClean="0">
                          <a:latin typeface="+mn-ea"/>
                          <a:ea typeface="+mn-ea"/>
                        </a:rPr>
                        <a:t>取組</a:t>
                      </a:r>
                      <a:endParaRPr kumimoji="1" lang="en-US" altLang="ja-JP" sz="1600" baseline="0" dirty="0" smtClean="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歯と口の健康に係る普及啓発</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■府ホームページ、啓発資材等を活用した普及啓発</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・府ホームページを通じた歯と口の健康に関する情報発信</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・歯と口の健康づくり小読本の配布</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・公民連携の枠組みを活用した普及啓発（企業広報ツール・健康イベントでの連携）</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・府健康アプリ「アスマイル」を活用した普及啓発（歯磨きや健診受診、健康づくりイベント参加等に対する</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　インセンティブ付与、健康コラムに歯と口の話題掲載、アンケート調査の実施）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■市町村に対し、「口腔保健支援センター」による支援のほか、市町村職員の歯科コーチングスキル向上事業を</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　実施（健康教育を行う市町村職員のための研修会を実施　</a:t>
                      </a:r>
                      <a:r>
                        <a:rPr kumimoji="1" lang="en-US" altLang="ja-JP" sz="1100" b="1" baseline="0" dirty="0" smtClean="0">
                          <a:solidFill>
                            <a:schemeClr val="tx1"/>
                          </a:solidFill>
                          <a:latin typeface="+mn-ea"/>
                          <a:ea typeface="+mn-ea"/>
                        </a:rPr>
                        <a:t>6</a:t>
                      </a:r>
                      <a:r>
                        <a:rPr kumimoji="1" lang="ja-JP" altLang="en-US" sz="1100" b="1" baseline="0" dirty="0" smtClean="0">
                          <a:solidFill>
                            <a:schemeClr val="tx1"/>
                          </a:solidFill>
                          <a:latin typeface="+mn-ea"/>
                          <a:ea typeface="+mn-ea"/>
                        </a:rPr>
                        <a:t>医療圏</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回）</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■大阪府歯科口腔保健推進研修会の実施　「高齢者歯科保健における口腔機能の重要性について」</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a:t>
                      </a:r>
                      <a:r>
                        <a:rPr kumimoji="1" lang="ja-JP" altLang="en-US" sz="1100" b="1" baseline="0" dirty="0" err="1" smtClean="0">
                          <a:solidFill>
                            <a:schemeClr val="tx1"/>
                          </a:solidFill>
                          <a:latin typeface="+mn-ea"/>
                          <a:ea typeface="+mn-ea"/>
                        </a:rPr>
                        <a:t>障がい</a:t>
                      </a:r>
                      <a:r>
                        <a:rPr kumimoji="1" lang="ja-JP" altLang="en-US" sz="1100" b="1" baseline="0" dirty="0" smtClean="0">
                          <a:solidFill>
                            <a:schemeClr val="tx1"/>
                          </a:solidFill>
                          <a:latin typeface="+mn-ea"/>
                          <a:ea typeface="+mn-ea"/>
                        </a:rPr>
                        <a:t>者施設職員に対する歯科口腔保健の手引き」を活用し、障がい者施設職員等に対する</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　　口腔衛生管理研修を実施（３か所で実施見込み）</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■摂食嚥下障害等に対応可能な歯科医師と歯科衛生士からなるチームを育成（</a:t>
                      </a:r>
                      <a:r>
                        <a:rPr kumimoji="1" lang="en-US" altLang="ja-JP" sz="1100" b="1" baseline="0" dirty="0" smtClean="0">
                          <a:solidFill>
                            <a:schemeClr val="tx1"/>
                          </a:solidFill>
                          <a:latin typeface="+mn-ea"/>
                          <a:ea typeface="+mn-ea"/>
                        </a:rPr>
                        <a:t>12</a:t>
                      </a:r>
                      <a:r>
                        <a:rPr kumimoji="1" lang="ja-JP" altLang="en-US" sz="1100" b="1" baseline="0" dirty="0" smtClean="0">
                          <a:solidFill>
                            <a:schemeClr val="tx1"/>
                          </a:solidFill>
                          <a:latin typeface="+mn-ea"/>
                          <a:ea typeface="+mn-ea"/>
                        </a:rPr>
                        <a:t>チーム育成）</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■「要介護者のための口腔保健指導ガイドブック」を活用し、デイサービス施設職員向け講習を実施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　 （</a:t>
                      </a:r>
                      <a:r>
                        <a:rPr kumimoji="1" lang="en-US" altLang="ja-JP" sz="1100" b="1" baseline="0" dirty="0" smtClean="0">
                          <a:solidFill>
                            <a:schemeClr val="tx1"/>
                          </a:solidFill>
                          <a:latin typeface="+mn-ea"/>
                          <a:ea typeface="+mn-ea"/>
                        </a:rPr>
                        <a:t>19</a:t>
                      </a:r>
                      <a:r>
                        <a:rPr kumimoji="1" lang="ja-JP" altLang="en-US" sz="1100" b="1" baseline="0" dirty="0" smtClean="0">
                          <a:solidFill>
                            <a:schemeClr val="tx1"/>
                          </a:solidFill>
                          <a:latin typeface="+mn-ea"/>
                          <a:ea typeface="+mn-ea"/>
                        </a:rPr>
                        <a:t>地域で実施見込み）</a:t>
                      </a:r>
                      <a:endParaRPr kumimoji="1" lang="en-US" altLang="ja-JP" sz="1100" b="1" baseline="0" dirty="0" smtClean="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01352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■ホームページを閲覧しない府民に対する働きかけ</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■歯科専門職の職員がいない市町村への支援</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■高齢者や</a:t>
                      </a:r>
                      <a:r>
                        <a:rPr kumimoji="1" lang="ja-JP" altLang="en-US" sz="1100" b="1" baseline="0" dirty="0" err="1" smtClean="0">
                          <a:solidFill>
                            <a:schemeClr val="tx1"/>
                          </a:solidFill>
                          <a:latin typeface="+mn-ea"/>
                          <a:ea typeface="+mn-ea"/>
                        </a:rPr>
                        <a:t>障がい</a:t>
                      </a:r>
                      <a:r>
                        <a:rPr kumimoji="1" lang="ja-JP" altLang="en-US" sz="1100" b="1" baseline="0" dirty="0" smtClean="0">
                          <a:solidFill>
                            <a:schemeClr val="tx1"/>
                          </a:solidFill>
                          <a:latin typeface="+mn-ea"/>
                          <a:ea typeface="+mn-ea"/>
                        </a:rPr>
                        <a:t>者施設職員等に対する研修参加の働きかけ</a:t>
                      </a:r>
                      <a:endParaRPr kumimoji="1" lang="en-US" altLang="ja-JP" sz="1200" b="1"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次年度の主な取組み</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■府健康アプリ「アスマイル」、府の広報媒体、公民連携の枠組みを活用し、幅広い世代の府民への啓発</a:t>
                      </a:r>
                    </a:p>
                    <a:p>
                      <a:pPr marL="174625" indent="-174625">
                        <a:lnSpc>
                          <a:spcPct val="100000"/>
                        </a:lnSpc>
                      </a:pPr>
                      <a:r>
                        <a:rPr kumimoji="1" lang="ja-JP" altLang="en-US" sz="1100" b="1" baseline="0" dirty="0" smtClean="0">
                          <a:solidFill>
                            <a:schemeClr val="tx1"/>
                          </a:solidFill>
                          <a:latin typeface="+mn-ea"/>
                          <a:ea typeface="+mn-ea"/>
                        </a:rPr>
                        <a:t>■口腔保健支援センターでの専門職による個別具体的な相談、情報提供</a:t>
                      </a:r>
                    </a:p>
                    <a:p>
                      <a:pPr marL="174625" indent="-174625">
                        <a:lnSpc>
                          <a:spcPct val="100000"/>
                        </a:lnSpc>
                      </a:pPr>
                      <a:r>
                        <a:rPr kumimoji="1" lang="ja-JP" altLang="en-US" sz="1100" b="1" baseline="0" dirty="0" smtClean="0">
                          <a:solidFill>
                            <a:schemeClr val="tx1"/>
                          </a:solidFill>
                          <a:latin typeface="+mn-ea"/>
                          <a:ea typeface="+mn-ea"/>
                        </a:rPr>
                        <a:t>■８０２０運動の推進に向けて地域での取組みを支援</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■関係団体と連携し、在宅療養者経口摂取支援チームを育成（令和４年度</a:t>
                      </a:r>
                      <a:r>
                        <a:rPr kumimoji="1" lang="en-US" altLang="ja-JP" sz="1100" b="1" baseline="0" dirty="0" smtClean="0">
                          <a:solidFill>
                            <a:schemeClr val="tx1"/>
                          </a:solidFill>
                          <a:latin typeface="+mn-ea"/>
                          <a:ea typeface="+mn-ea"/>
                        </a:rPr>
                        <a:t>13</a:t>
                      </a:r>
                      <a:r>
                        <a:rPr kumimoji="1" lang="ja-JP" altLang="en-US" sz="1100" b="1" baseline="0" dirty="0" smtClean="0">
                          <a:solidFill>
                            <a:schemeClr val="tx1"/>
                          </a:solidFill>
                          <a:latin typeface="+mn-ea"/>
                          <a:ea typeface="+mn-ea"/>
                        </a:rPr>
                        <a:t>チーム養成予定）</a:t>
                      </a:r>
                    </a:p>
                    <a:p>
                      <a:pPr marL="174625" indent="-174625">
                        <a:lnSpc>
                          <a:spcPct val="100000"/>
                        </a:lnSpc>
                      </a:pPr>
                      <a:r>
                        <a:rPr kumimoji="1" lang="ja-JP" altLang="en-US" sz="1100" b="1" baseline="0" dirty="0" smtClean="0">
                          <a:solidFill>
                            <a:schemeClr val="tx1"/>
                          </a:solidFill>
                          <a:latin typeface="+mn-ea"/>
                          <a:ea typeface="+mn-ea"/>
                        </a:rPr>
                        <a:t>■関係機関と連携した介護者等に対する啓発</a:t>
                      </a:r>
                      <a:endParaRPr kumimoji="1" lang="en-US" altLang="ja-JP" sz="1100" b="1" baseline="0" dirty="0" smtClean="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900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zh-TW" altLang="en-US" sz="1100" b="1" baseline="0" dirty="0" smtClean="0">
                          <a:solidFill>
                            <a:schemeClr val="tx1"/>
                          </a:solidFill>
                          <a:latin typeface="游ゴシック" panose="020B0400000000000000" pitchFamily="50" charset="-128"/>
                          <a:ea typeface="游ゴシック" panose="020B0400000000000000" pitchFamily="50" charset="-128"/>
                        </a:rPr>
                        <a:t>生涯歯科保健推進事業</a:t>
                      </a:r>
                      <a:r>
                        <a:rPr kumimoji="1" lang="ja-JP" altLang="en-US" sz="1100" b="1" baseline="0" dirty="0" smtClean="0">
                          <a:solidFill>
                            <a:schemeClr val="tx1"/>
                          </a:solidFill>
                          <a:latin typeface="游ゴシック" panose="020B0400000000000000" pitchFamily="50" charset="-128"/>
                          <a:ea typeface="游ゴシック" panose="020B0400000000000000" pitchFamily="50" charset="-128"/>
                        </a:rPr>
                        <a:t>　</a:t>
                      </a:r>
                      <a:r>
                        <a:rPr kumimoji="1" lang="en-US" altLang="zh-TW" sz="1100" b="1" baseline="0" dirty="0" smtClean="0">
                          <a:solidFill>
                            <a:schemeClr val="tx1"/>
                          </a:solidFill>
                          <a:latin typeface="游ゴシック" panose="020B0400000000000000" pitchFamily="50" charset="-128"/>
                          <a:ea typeface="游ゴシック" panose="020B0400000000000000" pitchFamily="50" charset="-128"/>
                        </a:rPr>
                        <a:t>1,766</a:t>
                      </a:r>
                      <a:r>
                        <a:rPr kumimoji="1" lang="zh-TW" altLang="en-US" sz="1100" b="1" baseline="0" dirty="0" smtClean="0">
                          <a:solidFill>
                            <a:schemeClr val="tx1"/>
                          </a:solidFill>
                          <a:latin typeface="游ゴシック" panose="020B0400000000000000" pitchFamily="50" charset="-128"/>
                          <a:ea typeface="游ゴシック" panose="020B0400000000000000" pitchFamily="50" charset="-128"/>
                        </a:rPr>
                        <a:t>千円</a:t>
                      </a:r>
                      <a:r>
                        <a:rPr kumimoji="1" lang="ja-JP" altLang="en-US" sz="1100" b="1" baseline="0" dirty="0" smtClean="0">
                          <a:solidFill>
                            <a:schemeClr val="tx1"/>
                          </a:solidFill>
                          <a:latin typeface="游ゴシック" panose="020B0400000000000000" pitchFamily="50" charset="-128"/>
                          <a:ea typeface="游ゴシック" panose="020B0400000000000000" pitchFamily="50" charset="-128"/>
                        </a:rPr>
                        <a:t>　　　　　　　　　　</a:t>
                      </a:r>
                      <a:r>
                        <a:rPr kumimoji="1" lang="zh-TW" altLang="en-US" sz="1100" b="1" baseline="0" dirty="0" smtClean="0">
                          <a:solidFill>
                            <a:schemeClr val="tx1"/>
                          </a:solidFill>
                          <a:latin typeface="游ゴシック" panose="020B0400000000000000" pitchFamily="50" charset="-128"/>
                          <a:ea typeface="游ゴシック" panose="020B0400000000000000" pitchFamily="50" charset="-128"/>
                        </a:rPr>
                        <a:t>大阪府歯科口腔保健計画推進事業</a:t>
                      </a:r>
                      <a:r>
                        <a:rPr kumimoji="1" lang="ja-JP" altLang="en-US" sz="1100" b="1" baseline="0" dirty="0" smtClean="0">
                          <a:solidFill>
                            <a:schemeClr val="tx1"/>
                          </a:solidFill>
                          <a:latin typeface="游ゴシック" panose="020B0400000000000000" pitchFamily="50" charset="-128"/>
                          <a:ea typeface="游ゴシック" panose="020B0400000000000000" pitchFamily="50" charset="-128"/>
                        </a:rPr>
                        <a:t>　</a:t>
                      </a:r>
                      <a:r>
                        <a:rPr kumimoji="1" lang="en-US" altLang="zh-TW" sz="1100" b="1" baseline="0" dirty="0" smtClean="0">
                          <a:solidFill>
                            <a:schemeClr val="tx1"/>
                          </a:solidFill>
                          <a:latin typeface="游ゴシック" panose="020B0400000000000000" pitchFamily="50" charset="-128"/>
                          <a:ea typeface="游ゴシック" panose="020B0400000000000000" pitchFamily="50" charset="-128"/>
                        </a:rPr>
                        <a:t>5,012</a:t>
                      </a:r>
                      <a:r>
                        <a:rPr kumimoji="1" lang="ja-JP" altLang="en-US" sz="1100" b="1" baseline="0" dirty="0" smtClean="0">
                          <a:solidFill>
                            <a:schemeClr val="tx1"/>
                          </a:solidFill>
                          <a:latin typeface="游ゴシック" panose="020B0400000000000000" pitchFamily="50" charset="-128"/>
                          <a:ea typeface="游ゴシック" panose="020B0400000000000000" pitchFamily="50" charset="-128"/>
                        </a:rPr>
                        <a:t>千円</a:t>
                      </a:r>
                      <a:endParaRPr kumimoji="1" lang="en-US" altLang="ja-JP" sz="1100" b="1" baseline="0" dirty="0" smtClean="0">
                        <a:solidFill>
                          <a:schemeClr val="tx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100" b="1" baseline="0" dirty="0" smtClean="0">
                          <a:solidFill>
                            <a:schemeClr val="tx1"/>
                          </a:solidFill>
                          <a:latin typeface="游ゴシック" panose="020B0400000000000000" pitchFamily="50" charset="-128"/>
                          <a:ea typeface="游ゴシック" panose="020B0400000000000000" pitchFamily="50" charset="-128"/>
                        </a:rPr>
                        <a:t>８０２０運動推進特別事業</a:t>
                      </a:r>
                      <a:r>
                        <a:rPr kumimoji="1" lang="ja-JP" altLang="en-US" sz="1100" b="1" baseline="0" dirty="0" smtClean="0">
                          <a:solidFill>
                            <a:schemeClr val="tx1"/>
                          </a:solidFill>
                          <a:latin typeface="游ゴシック" panose="020B0400000000000000" pitchFamily="50" charset="-128"/>
                          <a:ea typeface="游ゴシック" panose="020B0400000000000000" pitchFamily="50" charset="-128"/>
                        </a:rPr>
                        <a:t>　</a:t>
                      </a:r>
                      <a:r>
                        <a:rPr kumimoji="1" lang="en-US" altLang="zh-TW" sz="1100" b="1" baseline="0" dirty="0" smtClean="0">
                          <a:solidFill>
                            <a:schemeClr val="tx1"/>
                          </a:solidFill>
                          <a:latin typeface="游ゴシック" panose="020B0400000000000000" pitchFamily="50" charset="-128"/>
                          <a:ea typeface="游ゴシック" panose="020B0400000000000000" pitchFamily="50" charset="-128"/>
                        </a:rPr>
                        <a:t>2,040</a:t>
                      </a:r>
                      <a:r>
                        <a:rPr kumimoji="1" lang="zh-TW" altLang="en-US" sz="1100" b="1" baseline="0" dirty="0" smtClean="0">
                          <a:solidFill>
                            <a:schemeClr val="tx1"/>
                          </a:solidFill>
                          <a:latin typeface="游ゴシック" panose="020B0400000000000000" pitchFamily="50" charset="-128"/>
                          <a:ea typeface="游ゴシック" panose="020B0400000000000000" pitchFamily="50" charset="-128"/>
                        </a:rPr>
                        <a:t>千円</a:t>
                      </a:r>
                      <a:r>
                        <a:rPr kumimoji="1" lang="ja-JP" altLang="en-US" sz="1100" b="1"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1" baseline="0" dirty="0" err="1" smtClean="0">
                          <a:solidFill>
                            <a:schemeClr val="tx1"/>
                          </a:solidFill>
                          <a:latin typeface="游ゴシック" panose="020B0400000000000000" pitchFamily="50" charset="-128"/>
                          <a:ea typeface="+mn-ea"/>
                        </a:rPr>
                        <a:t>障がい</a:t>
                      </a:r>
                      <a:r>
                        <a:rPr kumimoji="1" lang="ja-JP" altLang="en-US" sz="1100" b="1" baseline="0" dirty="0" smtClean="0">
                          <a:solidFill>
                            <a:schemeClr val="tx1"/>
                          </a:solidFill>
                          <a:latin typeface="游ゴシック" panose="020B0400000000000000" pitchFamily="50" charset="-128"/>
                          <a:ea typeface="+mn-ea"/>
                        </a:rPr>
                        <a:t>者施設歯科口腔保健推進事業　</a:t>
                      </a:r>
                      <a:r>
                        <a:rPr kumimoji="1" lang="en-US" altLang="ja-JP" sz="1100" b="1" baseline="0" dirty="0" smtClean="0">
                          <a:solidFill>
                            <a:schemeClr val="tx1"/>
                          </a:solidFill>
                          <a:latin typeface="游ゴシック" panose="020B0400000000000000" pitchFamily="50" charset="-128"/>
                          <a:ea typeface="+mn-ea"/>
                        </a:rPr>
                        <a:t>2,137</a:t>
                      </a:r>
                      <a:r>
                        <a:rPr kumimoji="1" lang="ja-JP" altLang="en-US" sz="1100" b="1" baseline="0" dirty="0" smtClean="0">
                          <a:solidFill>
                            <a:schemeClr val="tx1"/>
                          </a:solidFill>
                          <a:latin typeface="游ゴシック" panose="020B0400000000000000" pitchFamily="50" charset="-128"/>
                          <a:ea typeface="+mn-ea"/>
                        </a:rPr>
                        <a:t>千円</a:t>
                      </a:r>
                      <a:endParaRPr kumimoji="1" lang="zh-TW" altLang="en-US" sz="1100" b="1" baseline="0"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100" b="1" baseline="0" dirty="0" smtClean="0">
                          <a:solidFill>
                            <a:schemeClr val="tx1"/>
                          </a:solidFill>
                          <a:latin typeface="游ゴシック" panose="020B0400000000000000" pitchFamily="50" charset="-128"/>
                          <a:ea typeface="+mn-ea"/>
                        </a:rPr>
                        <a:t>在宅療養者経口摂取支援チーム育成事業　</a:t>
                      </a:r>
                      <a:r>
                        <a:rPr kumimoji="1" lang="en-US" altLang="ja-JP" sz="1100" b="1" baseline="0" dirty="0" smtClean="0">
                          <a:solidFill>
                            <a:schemeClr val="tx1"/>
                          </a:solidFill>
                          <a:latin typeface="游ゴシック" panose="020B0400000000000000" pitchFamily="50" charset="-128"/>
                          <a:ea typeface="+mn-ea"/>
                        </a:rPr>
                        <a:t>3,210</a:t>
                      </a:r>
                      <a:r>
                        <a:rPr kumimoji="1" lang="ja-JP" altLang="en-US" sz="1100" b="1" baseline="0" dirty="0" smtClean="0">
                          <a:solidFill>
                            <a:schemeClr val="tx1"/>
                          </a:solidFill>
                          <a:latin typeface="游ゴシック" panose="020B0400000000000000" pitchFamily="50" charset="-128"/>
                          <a:ea typeface="+mn-ea"/>
                        </a:rPr>
                        <a:t>千円　　要介護者口腔保健指導推進事業　</a:t>
                      </a:r>
                      <a:r>
                        <a:rPr kumimoji="1" lang="en-US" altLang="ja-JP" sz="1100" b="1" baseline="0" dirty="0" smtClean="0">
                          <a:solidFill>
                            <a:schemeClr val="tx1"/>
                          </a:solidFill>
                          <a:latin typeface="游ゴシック" panose="020B0400000000000000" pitchFamily="50" charset="-128"/>
                          <a:ea typeface="+mn-ea"/>
                        </a:rPr>
                        <a:t>6,058</a:t>
                      </a:r>
                      <a:r>
                        <a:rPr kumimoji="1" lang="ja-JP" altLang="en-US" sz="1100" b="1" baseline="0" dirty="0" smtClean="0">
                          <a:solidFill>
                            <a:schemeClr val="tx1"/>
                          </a:solidFill>
                          <a:latin typeface="游ゴシック" panose="020B0400000000000000" pitchFamily="50" charset="-128"/>
                          <a:ea typeface="+mn-ea"/>
                        </a:rPr>
                        <a:t>千円</a:t>
                      </a:r>
                      <a:endParaRPr kumimoji="1" lang="zh-TW" altLang="en-US" sz="1100" b="1" baseline="0" dirty="0" smtClean="0">
                        <a:solidFill>
                          <a:schemeClr val="tx1"/>
                        </a:solidFill>
                        <a:latin typeface="游ゴシック" panose="020B0400000000000000" pitchFamily="50" charset="-128"/>
                        <a:ea typeface="游ゴシック" panose="020B0400000000000000" pitchFamily="50" charset="-128"/>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342311" y="385988"/>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8" name="テキスト ボックス 17"/>
          <p:cNvSpPr txBox="1"/>
          <p:nvPr/>
        </p:nvSpPr>
        <p:spPr>
          <a:xfrm>
            <a:off x="9198799" y="6331056"/>
            <a:ext cx="434365" cy="338554"/>
          </a:xfrm>
          <a:prstGeom prst="rect">
            <a:avLst/>
          </a:prstGeom>
          <a:noFill/>
        </p:spPr>
        <p:txBody>
          <a:bodyPr wrap="square" rtlCol="0">
            <a:spAutoFit/>
          </a:bodyPr>
          <a:lstStyle/>
          <a:p>
            <a:pPr algn="r"/>
            <a:r>
              <a:rPr kumimoji="1" lang="en-US" altLang="ja-JP" sz="1600" dirty="0" smtClean="0">
                <a:latin typeface="+mn-ea"/>
              </a:rPr>
              <a:t>6</a:t>
            </a:r>
            <a:endParaRPr kumimoji="1" lang="ja-JP" altLang="en-US" sz="1600" dirty="0">
              <a:latin typeface="+mn-ea"/>
            </a:endParaRPr>
          </a:p>
        </p:txBody>
      </p:sp>
    </p:spTree>
    <p:extLst>
      <p:ext uri="{BB962C8B-B14F-4D97-AF65-F5344CB8AC3E}">
        <p14:creationId xmlns:p14="http://schemas.microsoft.com/office/powerpoint/2010/main" val="2164105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273000" y="369573"/>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9" name="正方形/長方形 8"/>
          <p:cNvSpPr/>
          <p:nvPr/>
        </p:nvSpPr>
        <p:spPr>
          <a:xfrm>
            <a:off x="271467" y="156927"/>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 </a:t>
            </a:r>
            <a:r>
              <a:rPr kumimoji="1" lang="ja-JP" altLang="en-US" sz="2000" b="1" dirty="0" smtClean="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（２）食</a:t>
            </a:r>
            <a:r>
              <a:rPr kumimoji="1" lang="ja-JP" altLang="en-US" sz="20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の安全安心の</a:t>
            </a:r>
            <a:r>
              <a:rPr kumimoji="1" lang="ja-JP" altLang="en-US" sz="2000" b="1" dirty="0" smtClean="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取組み　</a:t>
            </a:r>
            <a:r>
              <a:rPr kumimoji="1" lang="ja-JP" altLang="en-US" b="1" dirty="0" smtClean="0">
                <a:solidFill>
                  <a:schemeClr val="bg1"/>
                </a:solidFill>
                <a:latin typeface="游ゴシック" panose="020B0400000000000000" pitchFamily="50" charset="-128"/>
                <a:ea typeface="游ゴシック" panose="020B0400000000000000" pitchFamily="50" charset="-128"/>
              </a:rPr>
              <a:t>計画Ｐ</a:t>
            </a:r>
            <a:r>
              <a:rPr kumimoji="1" lang="en-US" altLang="ja-JP" b="1" dirty="0" smtClean="0">
                <a:solidFill>
                  <a:schemeClr val="bg1"/>
                </a:solidFill>
                <a:latin typeface="游ゴシック" panose="020B0400000000000000" pitchFamily="50" charset="-128"/>
                <a:ea typeface="游ゴシック" panose="020B0400000000000000" pitchFamily="50" charset="-128"/>
              </a:rPr>
              <a:t>41</a:t>
            </a:r>
            <a:endParaRPr kumimoji="1" lang="en-US" altLang="ja-JP" b="1" dirty="0">
              <a:solidFill>
                <a:schemeClr val="bg1"/>
              </a:solidFill>
              <a:latin typeface="游ゴシック" panose="020B0400000000000000" pitchFamily="50" charset="-128"/>
              <a:ea typeface="游ゴシック" panose="020B0400000000000000" pitchFamily="50" charset="-128"/>
            </a:endParaRPr>
          </a:p>
        </p:txBody>
      </p:sp>
      <p:sp>
        <p:nvSpPr>
          <p:cNvPr id="4" name="正方形/長方形 3"/>
          <p:cNvSpPr/>
          <p:nvPr/>
        </p:nvSpPr>
        <p:spPr>
          <a:xfrm>
            <a:off x="260680" y="4109101"/>
            <a:ext cx="4809883" cy="220573"/>
          </a:xfrm>
          <a:prstGeom prst="rect">
            <a:avLst/>
          </a:prstGeom>
        </p:spPr>
        <p:txBody>
          <a:bodyPr wrap="square">
            <a:spAutoFit/>
          </a:bodyPr>
          <a:lstStyle/>
          <a:p>
            <a:pPr marL="269240" indent="90170">
              <a:lnSpc>
                <a:spcPts val="1000"/>
              </a:lnSpc>
              <a:spcAft>
                <a:spcPts val="0"/>
              </a:spcAft>
            </a:pPr>
            <a:r>
              <a:rPr lang="en-US" altLang="ja-JP" sz="1050" kern="100" dirty="0" smtClean="0">
                <a:latin typeface="+mn-ea"/>
                <a:cs typeface="Times New Roman" panose="02020603050405020304" pitchFamily="18" charset="0"/>
              </a:rPr>
              <a:t>1  </a:t>
            </a:r>
            <a:r>
              <a:rPr lang="ja-JP" altLang="ja-JP" sz="1050" kern="100" dirty="0">
                <a:latin typeface="+mn-ea"/>
                <a:cs typeface="Times New Roman" panose="02020603050405020304" pitchFamily="18" charset="0"/>
              </a:rPr>
              <a:t>大阪府</a:t>
            </a:r>
            <a:r>
              <a:rPr lang="ja-JP" altLang="ja-JP" sz="1050" kern="100" dirty="0" smtClean="0">
                <a:latin typeface="+mn-ea"/>
                <a:cs typeface="Times New Roman" panose="02020603050405020304" pitchFamily="18" charset="0"/>
              </a:rPr>
              <a:t>健康医療部</a:t>
            </a:r>
            <a:r>
              <a:rPr lang="ja-JP" altLang="en-US" sz="1050" kern="100" dirty="0" smtClean="0">
                <a:latin typeface="+mn-ea"/>
                <a:cs typeface="Times New Roman" panose="02020603050405020304" pitchFamily="18" charset="0"/>
              </a:rPr>
              <a:t>生活衛生室</a:t>
            </a:r>
            <a:r>
              <a:rPr lang="ja-JP" altLang="ja-JP" sz="1050" kern="100" dirty="0" smtClean="0">
                <a:latin typeface="+mn-ea"/>
                <a:cs typeface="Times New Roman" panose="02020603050405020304" pitchFamily="18" charset="0"/>
              </a:rPr>
              <a:t>食</a:t>
            </a:r>
            <a:r>
              <a:rPr lang="ja-JP" altLang="ja-JP" sz="1050" kern="100" dirty="0">
                <a:latin typeface="+mn-ea"/>
                <a:cs typeface="Times New Roman" panose="02020603050405020304" pitchFamily="18" charset="0"/>
              </a:rPr>
              <a:t>の</a:t>
            </a:r>
            <a:r>
              <a:rPr lang="ja-JP" altLang="ja-JP" sz="1050" kern="100" dirty="0" smtClean="0">
                <a:latin typeface="+mn-ea"/>
                <a:cs typeface="Times New Roman" panose="02020603050405020304" pitchFamily="18" charset="0"/>
              </a:rPr>
              <a:t>安全推進課調べ</a:t>
            </a:r>
            <a:endParaRPr lang="ja-JP" altLang="ja-JP" sz="1400" kern="100" dirty="0">
              <a:effectLst/>
              <a:latin typeface="+mn-ea"/>
              <a:cs typeface="Times New Roman" panose="02020603050405020304" pitchFamily="18" charset="0"/>
            </a:endParaRPr>
          </a:p>
        </p:txBody>
      </p:sp>
      <p:graphicFrame>
        <p:nvGraphicFramePr>
          <p:cNvPr id="10" name="表 9"/>
          <p:cNvGraphicFramePr>
            <a:graphicFrameLocks noGrp="1"/>
          </p:cNvGraphicFramePr>
          <p:nvPr>
            <p:extLst>
              <p:ext uri="{D42A27DB-BD31-4B8C-83A1-F6EECF244321}">
                <p14:modId xmlns:p14="http://schemas.microsoft.com/office/powerpoint/2010/main" val="62773729"/>
              </p:ext>
            </p:extLst>
          </p:nvPr>
        </p:nvGraphicFramePr>
        <p:xfrm>
          <a:off x="633001" y="3268045"/>
          <a:ext cx="8639999" cy="826707"/>
        </p:xfrm>
        <a:graphic>
          <a:graphicData uri="http://schemas.openxmlformats.org/drawingml/2006/table">
            <a:tbl>
              <a:tblPr firstRow="1" firstCol="1" bandRow="1">
                <a:tableStyleId>{5C22544A-7EE6-4342-B048-85BDC9FD1C3A}</a:tableStyleId>
              </a:tblPr>
              <a:tblGrid>
                <a:gridCol w="283031">
                  <a:extLst>
                    <a:ext uri="{9D8B030D-6E8A-4147-A177-3AD203B41FA5}">
                      <a16:colId xmlns:a16="http://schemas.microsoft.com/office/drawing/2014/main" val="20000"/>
                    </a:ext>
                  </a:extLst>
                </a:gridCol>
                <a:gridCol w="3769764">
                  <a:extLst>
                    <a:ext uri="{9D8B030D-6E8A-4147-A177-3AD203B41FA5}">
                      <a16:colId xmlns:a16="http://schemas.microsoft.com/office/drawing/2014/main" val="20001"/>
                    </a:ext>
                  </a:extLst>
                </a:gridCol>
                <a:gridCol w="1529068">
                  <a:extLst>
                    <a:ext uri="{9D8B030D-6E8A-4147-A177-3AD203B41FA5}">
                      <a16:colId xmlns:a16="http://schemas.microsoft.com/office/drawing/2014/main" val="20003"/>
                    </a:ext>
                  </a:extLst>
                </a:gridCol>
                <a:gridCol w="1529068">
                  <a:extLst>
                    <a:ext uri="{9D8B030D-6E8A-4147-A177-3AD203B41FA5}">
                      <a16:colId xmlns:a16="http://schemas.microsoft.com/office/drawing/2014/main" val="2204503950"/>
                    </a:ext>
                  </a:extLst>
                </a:gridCol>
                <a:gridCol w="1529068">
                  <a:extLst>
                    <a:ext uri="{9D8B030D-6E8A-4147-A177-3AD203B41FA5}">
                      <a16:colId xmlns:a16="http://schemas.microsoft.com/office/drawing/2014/main" val="20004"/>
                    </a:ext>
                  </a:extLst>
                </a:gridCol>
              </a:tblGrid>
              <a:tr h="183104">
                <a:tc>
                  <a:txBody>
                    <a:bodyPr/>
                    <a:lstStyle/>
                    <a:p>
                      <a:pPr algn="ctr" fontAlgn="auto">
                        <a:lnSpc>
                          <a:spcPts val="1600"/>
                        </a:lnSpc>
                        <a:spcAft>
                          <a:spcPts val="0"/>
                        </a:spcAft>
                      </a:pPr>
                      <a:r>
                        <a:rPr lang="en-US" sz="1200" b="1" dirty="0">
                          <a:effectLst/>
                          <a:latin typeface="+mn-ea"/>
                          <a:ea typeface="+mn-ea"/>
                        </a:rPr>
                        <a:t> </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sz="1200" b="1" dirty="0">
                          <a:effectLst/>
                          <a:latin typeface="+mn-ea"/>
                          <a:ea typeface="+mn-ea"/>
                        </a:rPr>
                        <a:t>個別目標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1" dirty="0" smtClean="0">
                          <a:effectLst/>
                          <a:latin typeface="+mn-ea"/>
                          <a:ea typeface="+mn-ea"/>
                        </a:rPr>
                        <a:t>計画策定時</a:t>
                      </a:r>
                      <a:r>
                        <a:rPr lang="ja-JP" sz="1200" b="1" dirty="0" smtClean="0">
                          <a:effectLst/>
                          <a:latin typeface="+mn-ea"/>
                          <a:ea typeface="+mn-ea"/>
                        </a:rPr>
                        <a:t>の状況</a:t>
                      </a:r>
                      <a:endParaRPr lang="en-US" altLang="ja-JP" sz="1200" b="1" dirty="0" smtClean="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200" b="1" dirty="0" smtClean="0">
                          <a:effectLst/>
                          <a:latin typeface="+mn-ea"/>
                          <a:ea typeface="+mn-ea"/>
                        </a:rPr>
                        <a:t>現在の状況</a:t>
                      </a:r>
                      <a:endParaRPr lang="en-US" altLang="ja-JP" sz="1200" b="1" dirty="0" smtClean="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1" dirty="0">
                          <a:effectLst/>
                          <a:latin typeface="+mn-ea"/>
                          <a:ea typeface="+mn-ea"/>
                        </a:rPr>
                        <a:t>2023</a:t>
                      </a:r>
                      <a:r>
                        <a:rPr lang="ja-JP" sz="1200" b="1" dirty="0">
                          <a:effectLst/>
                          <a:latin typeface="+mn-ea"/>
                          <a:ea typeface="+mn-ea"/>
                        </a:rPr>
                        <a:t>年度の目標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23507">
                <a:tc>
                  <a:txBody>
                    <a:bodyPr/>
                    <a:lstStyle/>
                    <a:p>
                      <a:pPr algn="ctr" fontAlgn="auto">
                        <a:lnSpc>
                          <a:spcPts val="1600"/>
                        </a:lnSpc>
                        <a:spcAft>
                          <a:spcPts val="0"/>
                        </a:spcAft>
                      </a:pPr>
                      <a:r>
                        <a:rPr lang="en-US" altLang="ja-JP" sz="1200" b="1" dirty="0" smtClean="0">
                          <a:effectLst/>
                          <a:latin typeface="+mn-ea"/>
                          <a:ea typeface="+mn-ea"/>
                        </a:rPr>
                        <a:t>1</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80"/>
                        </a:lnSpc>
                        <a:spcAft>
                          <a:spcPts val="0"/>
                        </a:spcAft>
                      </a:pPr>
                      <a:r>
                        <a:rPr lang="ja-JP" altLang="en-US" sz="1200" b="1" dirty="0" smtClean="0">
                          <a:solidFill>
                            <a:srgbClr val="000000"/>
                          </a:solidFill>
                          <a:effectLst/>
                          <a:latin typeface="+mn-ea"/>
                          <a:ea typeface="+mn-ea"/>
                          <a:cs typeface="HG丸ｺﾞｼｯｸM-PRO"/>
                        </a:rPr>
                        <a:t>大阪府食の安全安心メールマガジンによる</a:t>
                      </a:r>
                      <a:endParaRPr lang="en-US" altLang="ja-JP" sz="1200" b="1" dirty="0" smtClean="0">
                        <a:solidFill>
                          <a:srgbClr val="000000"/>
                        </a:solidFill>
                        <a:effectLst/>
                        <a:latin typeface="+mn-ea"/>
                        <a:ea typeface="+mn-ea"/>
                        <a:cs typeface="HG丸ｺﾞｼｯｸM-PRO"/>
                      </a:endParaRPr>
                    </a:p>
                    <a:p>
                      <a:pPr algn="l" fontAlgn="auto">
                        <a:lnSpc>
                          <a:spcPts val="1680"/>
                        </a:lnSpc>
                        <a:spcAft>
                          <a:spcPts val="0"/>
                        </a:spcAft>
                      </a:pPr>
                      <a:r>
                        <a:rPr lang="ja-JP" altLang="en-US" sz="1200" b="1" dirty="0" smtClean="0">
                          <a:solidFill>
                            <a:srgbClr val="000000"/>
                          </a:solidFill>
                          <a:effectLst/>
                          <a:latin typeface="+mn-ea"/>
                          <a:ea typeface="+mn-ea"/>
                          <a:cs typeface="HG丸ｺﾞｼｯｸM-PRO"/>
                        </a:rPr>
                        <a:t>情報提供（総配信数）の増加</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dirty="0" smtClean="0">
                          <a:effectLst/>
                          <a:latin typeface="+mn-ea"/>
                          <a:ea typeface="+mn-ea"/>
                        </a:rPr>
                        <a:t>130</a:t>
                      </a:r>
                      <a:r>
                        <a:rPr lang="ja-JP" altLang="en-US" sz="1200" b="1" dirty="0" smtClean="0">
                          <a:effectLst/>
                          <a:latin typeface="+mn-ea"/>
                          <a:ea typeface="+mn-ea"/>
                        </a:rPr>
                        <a:t>万件</a:t>
                      </a:r>
                      <a:endParaRPr lang="en-US" altLang="ja-JP" sz="1200" b="1" dirty="0" smtClean="0">
                        <a:effectLst/>
                        <a:latin typeface="+mn-ea"/>
                        <a:ea typeface="+mn-ea"/>
                      </a:endParaRPr>
                    </a:p>
                    <a:p>
                      <a:pPr algn="ctr" fontAlgn="auto">
                        <a:lnSpc>
                          <a:spcPts val="1680"/>
                        </a:lnSpc>
                        <a:spcAft>
                          <a:spcPts val="0"/>
                        </a:spcAft>
                      </a:pPr>
                      <a:r>
                        <a:rPr lang="ja-JP" altLang="en-US" sz="1200" b="1" dirty="0" smtClean="0">
                          <a:solidFill>
                            <a:srgbClr val="000000"/>
                          </a:solidFill>
                          <a:effectLst/>
                          <a:latin typeface="+mn-ea"/>
                          <a:ea typeface="+mn-ea"/>
                          <a:cs typeface="HG丸ｺﾞｼｯｸM-PRO"/>
                        </a:rPr>
                        <a:t>（</a:t>
                      </a:r>
                      <a:r>
                        <a:rPr lang="en-US" altLang="ja-JP" sz="1200" b="1" dirty="0" smtClean="0">
                          <a:solidFill>
                            <a:srgbClr val="000000"/>
                          </a:solidFill>
                          <a:effectLst/>
                          <a:latin typeface="+mn-ea"/>
                          <a:ea typeface="+mn-ea"/>
                          <a:cs typeface="HG丸ｺﾞｼｯｸM-PRO"/>
                        </a:rPr>
                        <a:t>H28</a:t>
                      </a:r>
                      <a:r>
                        <a:rPr lang="ja-JP" altLang="en-US" sz="1200" b="1" dirty="0" smtClean="0">
                          <a:solidFill>
                            <a:srgbClr val="000000"/>
                          </a:solidFill>
                          <a:effectLst/>
                          <a:latin typeface="+mn-ea"/>
                          <a:ea typeface="+mn-ea"/>
                          <a:cs typeface="HG丸ｺﾞｼｯｸM-PRO"/>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dirty="0" smtClean="0">
                          <a:solidFill>
                            <a:schemeClr val="tx1"/>
                          </a:solidFill>
                          <a:effectLst/>
                          <a:latin typeface="+mn-ea"/>
                          <a:ea typeface="+mn-ea"/>
                          <a:cs typeface="HG丸ｺﾞｼｯｸM-PRO"/>
                        </a:rPr>
                        <a:t>117</a:t>
                      </a:r>
                      <a:r>
                        <a:rPr lang="ja-JP" altLang="en-US" sz="1200" b="1" dirty="0" smtClean="0">
                          <a:solidFill>
                            <a:schemeClr val="tx1"/>
                          </a:solidFill>
                          <a:effectLst/>
                          <a:latin typeface="+mn-ea"/>
                          <a:ea typeface="+mn-ea"/>
                          <a:cs typeface="HG丸ｺﾞｼｯｸM-PRO"/>
                        </a:rPr>
                        <a:t>万件</a:t>
                      </a:r>
                      <a:endParaRPr lang="en-US" altLang="ja-JP" sz="1200" b="1" dirty="0" smtClean="0">
                        <a:solidFill>
                          <a:schemeClr val="tx1"/>
                        </a:solidFill>
                        <a:effectLst/>
                        <a:latin typeface="+mn-ea"/>
                        <a:ea typeface="+mn-ea"/>
                        <a:cs typeface="HG丸ｺﾞｼｯｸM-PRO"/>
                      </a:endParaRPr>
                    </a:p>
                    <a:p>
                      <a:pPr algn="ctr" fontAlgn="auto">
                        <a:lnSpc>
                          <a:spcPts val="1680"/>
                        </a:lnSpc>
                        <a:spcAft>
                          <a:spcPts val="0"/>
                        </a:spcAft>
                      </a:pP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R3.12</a:t>
                      </a:r>
                      <a:r>
                        <a:rPr lang="ja-JP" altLang="en-US" sz="1200" b="1" dirty="0" smtClean="0">
                          <a:solidFill>
                            <a:schemeClr val="tx1"/>
                          </a:solidFill>
                          <a:effectLst/>
                          <a:latin typeface="+mn-ea"/>
                          <a:ea typeface="+mn-ea"/>
                          <a:cs typeface="HG丸ｺﾞｼｯｸM-PRO"/>
                        </a:rPr>
                        <a:t>末）</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dirty="0" smtClean="0">
                          <a:solidFill>
                            <a:srgbClr val="000000"/>
                          </a:solidFill>
                          <a:effectLst/>
                          <a:latin typeface="+mn-ea"/>
                          <a:ea typeface="+mn-ea"/>
                          <a:cs typeface="HG丸ｺﾞｼｯｸM-PRO"/>
                        </a:rPr>
                        <a:t>230</a:t>
                      </a:r>
                      <a:r>
                        <a:rPr lang="ja-JP" altLang="en-US" sz="1200" b="1" dirty="0" smtClean="0">
                          <a:solidFill>
                            <a:srgbClr val="000000"/>
                          </a:solidFill>
                          <a:effectLst/>
                          <a:latin typeface="+mn-ea"/>
                          <a:ea typeface="+mn-ea"/>
                          <a:cs typeface="HG丸ｺﾞｼｯｸM-PRO"/>
                        </a:rPr>
                        <a:t>万件</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正方形/長方形 1"/>
          <p:cNvSpPr/>
          <p:nvPr/>
        </p:nvSpPr>
        <p:spPr>
          <a:xfrm>
            <a:off x="533642" y="1064977"/>
            <a:ext cx="8640000" cy="310341"/>
          </a:xfrm>
          <a:prstGeom prst="rect">
            <a:avLst/>
          </a:prstGeom>
        </p:spPr>
        <p:txBody>
          <a:bodyPr wrap="square">
            <a:spAutoFit/>
          </a:bodyPr>
          <a:lstStyle/>
          <a:p>
            <a:pPr marL="139700" indent="-139700" algn="just">
              <a:lnSpc>
                <a:spcPts val="1700"/>
              </a:lnSpc>
              <a:spcAft>
                <a:spcPts val="0"/>
              </a:spcAft>
            </a:pPr>
            <a:r>
              <a:rPr lang="ja-JP" altLang="ja-JP" sz="1200" b="1" kern="100" dirty="0">
                <a:latin typeface="游ゴシック" panose="020B0400000000000000" pitchFamily="50" charset="-128"/>
                <a:ea typeface="游ゴシック" panose="020B0400000000000000" pitchFamily="50" charset="-128"/>
                <a:cs typeface="Times New Roman" panose="02020603050405020304" pitchFamily="18" charset="0"/>
              </a:rPr>
              <a:t>▽食品の選び方や適切な調理・保管の方法等、食の安全安心に関する基礎的な知識を学び、その知識を踏まえて行動します。</a:t>
            </a:r>
            <a:endParaRPr lang="ja-JP" altLang="ja-JP" sz="11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2" name="正方形/長方形 11"/>
          <p:cNvSpPr/>
          <p:nvPr/>
        </p:nvSpPr>
        <p:spPr>
          <a:xfrm>
            <a:off x="282301" y="737689"/>
            <a:ext cx="3240000" cy="304333"/>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183864935"/>
              </p:ext>
            </p:extLst>
          </p:nvPr>
        </p:nvGraphicFramePr>
        <p:xfrm>
          <a:off x="633000" y="1355545"/>
          <a:ext cx="8640001" cy="1296000"/>
        </p:xfrm>
        <a:graphic>
          <a:graphicData uri="http://schemas.openxmlformats.org/drawingml/2006/table">
            <a:tbl>
              <a:tblPr firstRow="1" firstCol="1" bandRow="1"/>
              <a:tblGrid>
                <a:gridCol w="551490">
                  <a:extLst>
                    <a:ext uri="{9D8B030D-6E8A-4147-A177-3AD203B41FA5}">
                      <a16:colId xmlns:a16="http://schemas.microsoft.com/office/drawing/2014/main" val="2813334177"/>
                    </a:ext>
                  </a:extLst>
                </a:gridCol>
                <a:gridCol w="1838298">
                  <a:extLst>
                    <a:ext uri="{9D8B030D-6E8A-4147-A177-3AD203B41FA5}">
                      <a16:colId xmlns:a16="http://schemas.microsoft.com/office/drawing/2014/main" val="2437283432"/>
                    </a:ext>
                  </a:extLst>
                </a:gridCol>
                <a:gridCol w="6250213">
                  <a:extLst>
                    <a:ext uri="{9D8B030D-6E8A-4147-A177-3AD203B41FA5}">
                      <a16:colId xmlns:a16="http://schemas.microsoft.com/office/drawing/2014/main" val="3745984960"/>
                    </a:ext>
                  </a:extLst>
                </a:gridCol>
              </a:tblGrid>
              <a:tr h="43200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n-ea"/>
                          <a:ea typeface="+mn-ea"/>
                          <a:cs typeface="+mn-cs"/>
                        </a:rPr>
                        <a:t>ライフステ</a:t>
                      </a:r>
                      <a:r>
                        <a:rPr kumimoji="1" lang="ja-JP" altLang="en-US" sz="1200" b="1" i="0" u="none" strike="noStrike" kern="120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ー</a:t>
                      </a:r>
                      <a:r>
                        <a:rPr kumimoji="1" lang="ja-JP" altLang="en-US" sz="1200" b="1" i="0" u="none" strike="noStrike" kern="1200" cap="none" spc="0" normalizeH="0" baseline="0" noProof="0" dirty="0" smtClean="0">
                          <a:ln>
                            <a:noFill/>
                          </a:ln>
                          <a:solidFill>
                            <a:prstClr val="white"/>
                          </a:solidFill>
                          <a:effectLst/>
                          <a:uLnTx/>
                          <a:uFillTx/>
                          <a:latin typeface="+mn-ea"/>
                          <a:ea typeface="+mn-ea"/>
                          <a:cs typeface="+mn-cs"/>
                        </a:rPr>
                        <a:t>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n-ea"/>
                          <a:ea typeface="+mn-ea"/>
                          <a:cs typeface="+mn-cs"/>
                        </a:rPr>
                        <a:t>応じた健康行動</a:t>
                      </a:r>
                      <a:endPar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乳幼児期～学齢期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食の安全安心に関する正しい食習慣を身につけます。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99903395"/>
                  </a:ext>
                </a:extLst>
              </a:tr>
              <a:tr h="432000">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ct val="1000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食の安全安心に関する知識と理解を深め、日常生活の中で</a:t>
                      </a:r>
                      <a:r>
                        <a:rPr lang="ja-JP" sz="1200" b="1" kern="100" dirty="0" smtClean="0">
                          <a:solidFill>
                            <a:srgbClr val="000000"/>
                          </a:solidFill>
                          <a:effectLst/>
                          <a:latin typeface="+mn-ea"/>
                          <a:ea typeface="+mn-ea"/>
                          <a:cs typeface="Times New Roman" panose="02020603050405020304" pitchFamily="18" charset="0"/>
                        </a:rPr>
                        <a:t>実践します</a:t>
                      </a:r>
                      <a:r>
                        <a:rPr lang="ja-JP" sz="1200" b="1" kern="100" dirty="0">
                          <a:solidFill>
                            <a:srgbClr val="000000"/>
                          </a:solidFill>
                          <a:effectLst/>
                          <a:latin typeface="+mn-ea"/>
                          <a:ea typeface="+mn-ea"/>
                          <a:cs typeface="Times New Roman" panose="02020603050405020304" pitchFamily="18" charset="0"/>
                        </a:rPr>
                        <a:t>。</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230084923"/>
                  </a:ext>
                </a:extLst>
              </a:tr>
              <a:tr h="432000">
                <a:tc vMerge="1">
                  <a:txBody>
                    <a:bodyPr/>
                    <a:lstStyle/>
                    <a:p>
                      <a:pPr algn="ctr">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食の安全安心に関する知識と理解を深め、日常生活の中で</a:t>
                      </a:r>
                      <a:r>
                        <a:rPr lang="ja-JP" sz="1200" b="1" kern="100" dirty="0" smtClean="0">
                          <a:solidFill>
                            <a:srgbClr val="000000"/>
                          </a:solidFill>
                          <a:effectLst/>
                          <a:latin typeface="+mn-ea"/>
                          <a:ea typeface="+mn-ea"/>
                          <a:cs typeface="Times New Roman" panose="02020603050405020304" pitchFamily="18" charset="0"/>
                        </a:rPr>
                        <a:t>実践する</a:t>
                      </a:r>
                      <a:r>
                        <a:rPr lang="ja-JP" sz="1200" b="1" kern="100" dirty="0">
                          <a:solidFill>
                            <a:srgbClr val="000000"/>
                          </a:solidFill>
                          <a:effectLst/>
                          <a:latin typeface="+mn-ea"/>
                          <a:ea typeface="+mn-ea"/>
                          <a:cs typeface="Times New Roman" panose="02020603050405020304" pitchFamily="18" charset="0"/>
                        </a:rPr>
                        <a:t>とともに</a:t>
                      </a:r>
                      <a:r>
                        <a:rPr lang="ja-JP" sz="1200" b="1" kern="100" dirty="0" smtClean="0">
                          <a:solidFill>
                            <a:srgbClr val="000000"/>
                          </a:solidFill>
                          <a:effectLst/>
                          <a:latin typeface="+mn-ea"/>
                          <a:ea typeface="+mn-ea"/>
                          <a:cs typeface="Times New Roman" panose="02020603050405020304" pitchFamily="18" charset="0"/>
                        </a:rPr>
                        <a:t>、</a:t>
                      </a:r>
                      <a:endParaRPr lang="en-US" altLang="ja-JP" sz="1200" b="1" kern="100" dirty="0" smtClean="0">
                        <a:solidFill>
                          <a:srgbClr val="000000"/>
                        </a:solidFill>
                        <a:effectLst/>
                        <a:latin typeface="+mn-ea"/>
                        <a:ea typeface="+mn-ea"/>
                        <a:cs typeface="Times New Roman" panose="02020603050405020304" pitchFamily="18" charset="0"/>
                      </a:endParaRPr>
                    </a:p>
                    <a:p>
                      <a:pPr algn="just">
                        <a:lnSpc>
                          <a:spcPct val="100000"/>
                        </a:lnSpc>
                        <a:spcAft>
                          <a:spcPts val="0"/>
                        </a:spcAft>
                      </a:pPr>
                      <a:r>
                        <a:rPr lang="ja-JP" sz="1200" b="1" kern="100" dirty="0" smtClean="0">
                          <a:solidFill>
                            <a:srgbClr val="000000"/>
                          </a:solidFill>
                          <a:effectLst/>
                          <a:latin typeface="+mn-ea"/>
                          <a:ea typeface="+mn-ea"/>
                          <a:cs typeface="Times New Roman" panose="02020603050405020304" pitchFamily="18" charset="0"/>
                        </a:rPr>
                        <a:t>次</a:t>
                      </a:r>
                      <a:r>
                        <a:rPr lang="ja-JP" sz="1200" b="1" kern="100" dirty="0">
                          <a:solidFill>
                            <a:srgbClr val="000000"/>
                          </a:solidFill>
                          <a:effectLst/>
                          <a:latin typeface="+mn-ea"/>
                          <a:ea typeface="+mn-ea"/>
                          <a:cs typeface="Times New Roman" panose="02020603050405020304" pitchFamily="18" charset="0"/>
                        </a:rPr>
                        <a:t>世代に伝えます。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888198159"/>
                  </a:ext>
                </a:extLst>
              </a:tr>
            </a:tbl>
          </a:graphicData>
        </a:graphic>
      </p:graphicFrame>
      <p:sp>
        <p:nvSpPr>
          <p:cNvPr id="14" name="Rectangle 1"/>
          <p:cNvSpPr>
            <a:spLocks noChangeArrowheads="1"/>
          </p:cNvSpPr>
          <p:nvPr/>
        </p:nvSpPr>
        <p:spPr bwMode="auto">
          <a:xfrm>
            <a:off x="282301" y="2929893"/>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取組みの目標</a:t>
            </a:r>
            <a:r>
              <a:rPr kumimoji="0"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4101510740"/>
              </p:ext>
            </p:extLst>
          </p:nvPr>
        </p:nvGraphicFramePr>
        <p:xfrm>
          <a:off x="633000" y="4848959"/>
          <a:ext cx="8640000" cy="968185"/>
        </p:xfrm>
        <a:graphic>
          <a:graphicData uri="http://schemas.openxmlformats.org/drawingml/2006/table">
            <a:tbl>
              <a:tblPr firstRow="1" bandRow="1">
                <a:tableStyleId>{5C22544A-7EE6-4342-B048-85BDC9FD1C3A}</a:tableStyleId>
              </a:tblPr>
              <a:tblGrid>
                <a:gridCol w="8640000">
                  <a:extLst>
                    <a:ext uri="{9D8B030D-6E8A-4147-A177-3AD203B41FA5}">
                      <a16:colId xmlns:a16="http://schemas.microsoft.com/office/drawing/2014/main" val="1328953327"/>
                    </a:ext>
                  </a:extLst>
                </a:gridCol>
              </a:tblGrid>
              <a:tr h="968185">
                <a:tc>
                  <a:txBody>
                    <a:bodyPr/>
                    <a:lstStyle/>
                    <a:p>
                      <a:r>
                        <a:rPr kumimoji="1" lang="ja-JP" altLang="en-US" sz="1200" b="1" dirty="0" smtClean="0">
                          <a:solidFill>
                            <a:schemeClr val="tx1"/>
                          </a:solidFill>
                          <a:latin typeface="+mn-ea"/>
                          <a:ea typeface="+mn-ea"/>
                        </a:rPr>
                        <a:t>▽流通している食品について、偽装表示や輸入食品の安全性、食品添加物の不適正使用等の理由で不安を感じる府民を</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減らしていくために、食の安全安心に対する取組みの推進が必要です。</a:t>
                      </a:r>
                    </a:p>
                    <a:p>
                      <a:r>
                        <a:rPr kumimoji="1" lang="ja-JP" altLang="en-US" sz="1200" b="1" dirty="0" smtClean="0">
                          <a:solidFill>
                            <a:schemeClr val="tx1"/>
                          </a:solidFill>
                          <a:latin typeface="+mn-ea"/>
                          <a:ea typeface="+mn-ea"/>
                        </a:rPr>
                        <a:t>▽インターネット等で食に関する情報が溢れている中、食の安全安心に関する情報を適切にわかりやすく提供することや、</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府民一人ひとりが、正しい情報を選択する力を身につけ、安全安心な食生活を実践することが必要です。</a:t>
                      </a:r>
                      <a:endParaRPr kumimoji="1" lang="ja-JP" altLang="en-US" sz="12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13" name="Rectangle 1"/>
          <p:cNvSpPr>
            <a:spLocks noChangeArrowheads="1"/>
          </p:cNvSpPr>
          <p:nvPr/>
        </p:nvSpPr>
        <p:spPr bwMode="auto">
          <a:xfrm>
            <a:off x="282301" y="4513161"/>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n-ea"/>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mn-ea"/>
                <a:cs typeface="Times New Roman" panose="02020603050405020304" pitchFamily="18" charset="0"/>
              </a:rPr>
              <a:t>現状と課題</a:t>
            </a:r>
            <a:r>
              <a:rPr kumimoji="0" lang="en-US" altLang="ja-JP" sz="1600" b="1"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n-ea"/>
            </a:endParaRPr>
          </a:p>
        </p:txBody>
      </p:sp>
      <p:sp>
        <p:nvSpPr>
          <p:cNvPr id="16" name="テキスト ボックス 15"/>
          <p:cNvSpPr txBox="1"/>
          <p:nvPr/>
        </p:nvSpPr>
        <p:spPr>
          <a:xfrm>
            <a:off x="9198799" y="6341515"/>
            <a:ext cx="434365" cy="338554"/>
          </a:xfrm>
          <a:prstGeom prst="rect">
            <a:avLst/>
          </a:prstGeom>
          <a:noFill/>
        </p:spPr>
        <p:txBody>
          <a:bodyPr wrap="square" rtlCol="0">
            <a:spAutoFit/>
          </a:bodyPr>
          <a:lstStyle/>
          <a:p>
            <a:pPr algn="r"/>
            <a:r>
              <a:rPr kumimoji="1" lang="en-US" altLang="ja-JP" sz="1600" dirty="0" smtClean="0">
                <a:latin typeface="+mn-ea"/>
              </a:rPr>
              <a:t>7</a:t>
            </a:r>
            <a:endParaRPr kumimoji="1" lang="ja-JP" altLang="en-US" sz="1600" dirty="0">
              <a:latin typeface="+mn-ea"/>
            </a:endParaRPr>
          </a:p>
        </p:txBody>
      </p:sp>
    </p:spTree>
    <p:extLst>
      <p:ext uri="{BB962C8B-B14F-4D97-AF65-F5344CB8AC3E}">
        <p14:creationId xmlns:p14="http://schemas.microsoft.com/office/powerpoint/2010/main" val="4172347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73000" y="189000"/>
            <a:ext cx="9360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3002035703"/>
              </p:ext>
            </p:extLst>
          </p:nvPr>
        </p:nvGraphicFramePr>
        <p:xfrm>
          <a:off x="629696" y="666938"/>
          <a:ext cx="8646609" cy="5531301"/>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253898">
                <a:tc>
                  <a:txBody>
                    <a:bodyPr/>
                    <a:lstStyle/>
                    <a:p>
                      <a:pPr>
                        <a:lnSpc>
                          <a:spcPts val="16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ts val="16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txBody>
                  <a:tcPr marL="72000" marR="72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正確でわかりやすい食の安全安心に関する情報の提供</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■メールマガジンや</a:t>
                      </a:r>
                      <a:r>
                        <a:rPr kumimoji="1" lang="en-US" altLang="ja-JP" sz="1100" b="1" dirty="0" smtClean="0">
                          <a:solidFill>
                            <a:schemeClr val="tx1"/>
                          </a:solidFill>
                          <a:latin typeface="+mn-ea"/>
                          <a:ea typeface="+mn-ea"/>
                        </a:rPr>
                        <a:t>Twitter</a:t>
                      </a:r>
                      <a:r>
                        <a:rPr kumimoji="1" lang="ja-JP" altLang="en-US" sz="1100" b="1" dirty="0" smtClean="0">
                          <a:solidFill>
                            <a:schemeClr val="tx1"/>
                          </a:solidFill>
                          <a:latin typeface="+mn-ea"/>
                          <a:ea typeface="+mn-ea"/>
                        </a:rPr>
                        <a:t>等で食の安全安心に関する情報を配信 </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メールマガジン延べ</a:t>
                      </a:r>
                      <a:r>
                        <a:rPr kumimoji="1" lang="en-US" altLang="ja-JP" sz="1100" b="1" dirty="0" smtClean="0">
                          <a:solidFill>
                            <a:schemeClr val="tx1"/>
                          </a:solidFill>
                          <a:latin typeface="+mn-ea"/>
                          <a:ea typeface="+mn-ea"/>
                        </a:rPr>
                        <a:t>117</a:t>
                      </a:r>
                      <a:r>
                        <a:rPr kumimoji="1" lang="ja-JP" altLang="en-US" sz="1100" b="1" dirty="0" smtClean="0">
                          <a:solidFill>
                            <a:schemeClr val="tx1"/>
                          </a:solidFill>
                          <a:latin typeface="+mn-ea"/>
                          <a:ea typeface="+mn-ea"/>
                        </a:rPr>
                        <a:t>万件、大阪府公式</a:t>
                      </a:r>
                      <a:r>
                        <a:rPr kumimoji="1" lang="en-US" altLang="ja-JP" sz="1100" b="1" dirty="0" smtClean="0">
                          <a:solidFill>
                            <a:schemeClr val="tx1"/>
                          </a:solidFill>
                          <a:latin typeface="+mn-ea"/>
                          <a:ea typeface="+mn-ea"/>
                        </a:rPr>
                        <a:t>Twitter23</a:t>
                      </a:r>
                      <a:r>
                        <a:rPr kumimoji="1" lang="ja-JP" altLang="en-US" sz="1100" b="1" dirty="0" smtClean="0">
                          <a:solidFill>
                            <a:schemeClr val="tx1"/>
                          </a:solidFill>
                          <a:latin typeface="+mn-ea"/>
                          <a:ea typeface="+mn-ea"/>
                        </a:rPr>
                        <a:t>回配信</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■大阪府食の安全安心推進協議会情報発信評価検証部会にて、ホームページやメールマガジンの他、</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a:t>
                      </a:r>
                      <a:r>
                        <a:rPr kumimoji="1" lang="en-US" altLang="ja-JP" sz="1100" b="1" dirty="0" smtClean="0">
                          <a:solidFill>
                            <a:schemeClr val="tx1"/>
                          </a:solidFill>
                          <a:latin typeface="+mn-ea"/>
                          <a:ea typeface="+mn-ea"/>
                        </a:rPr>
                        <a:t>Twitter</a:t>
                      </a:r>
                      <a:r>
                        <a:rPr kumimoji="1" lang="ja-JP" altLang="en-US" sz="1100" b="1" dirty="0" smtClean="0">
                          <a:solidFill>
                            <a:schemeClr val="tx1"/>
                          </a:solidFill>
                          <a:latin typeface="+mn-ea"/>
                          <a:ea typeface="+mn-ea"/>
                        </a:rPr>
                        <a:t>を使用した情報提供の実施状況と小中学生向け食中毒予防出前授業等の評価と検証を実施</a:t>
                      </a:r>
                      <a:endParaRPr kumimoji="1" lang="en-US" altLang="ja-JP" sz="1100" b="1" dirty="0" smtClean="0">
                        <a:solidFill>
                          <a:schemeClr val="tx1"/>
                        </a:solidFill>
                        <a:latin typeface="+mn-ea"/>
                        <a:ea typeface="+mn-ea"/>
                      </a:endParaRPr>
                    </a:p>
                    <a:p>
                      <a:pPr marL="174625" indent="-174625"/>
                      <a:r>
                        <a:rPr kumimoji="1" lang="en-US" altLang="ja-JP" sz="1100" b="1" dirty="0" smtClean="0">
                          <a:solidFill>
                            <a:schemeClr val="tx1"/>
                          </a:solidFill>
                          <a:latin typeface="+mn-ea"/>
                          <a:ea typeface="+mn-ea"/>
                        </a:rPr>
                        <a:t>《</a:t>
                      </a:r>
                      <a:r>
                        <a:rPr kumimoji="1" lang="ja-JP" altLang="en-US" sz="1100" b="1" dirty="0" smtClean="0">
                          <a:solidFill>
                            <a:schemeClr val="tx1"/>
                          </a:solidFill>
                          <a:latin typeface="+mn-ea"/>
                          <a:ea typeface="+mn-ea"/>
                        </a:rPr>
                        <a:t>食の安全安心について学べる機会の提供</a:t>
                      </a:r>
                      <a:r>
                        <a:rPr kumimoji="1" lang="en-US" altLang="ja-JP" sz="11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■消費者に対して、食品衛生講習会等を実施（</a:t>
                      </a:r>
                      <a:r>
                        <a:rPr kumimoji="1" lang="en-US" altLang="ja-JP" sz="1100" b="1" dirty="0" smtClean="0">
                          <a:solidFill>
                            <a:schemeClr val="tx1"/>
                          </a:solidFill>
                          <a:latin typeface="+mn-ea"/>
                          <a:ea typeface="+mn-ea"/>
                        </a:rPr>
                        <a:t>13</a:t>
                      </a:r>
                      <a:r>
                        <a:rPr kumimoji="1" lang="ja-JP" altLang="en-US" sz="1100" b="1" dirty="0" smtClean="0">
                          <a:solidFill>
                            <a:schemeClr val="tx1"/>
                          </a:solidFill>
                          <a:latin typeface="+mn-ea"/>
                          <a:ea typeface="+mn-ea"/>
                        </a:rPr>
                        <a:t>回</a:t>
                      </a:r>
                      <a:r>
                        <a:rPr kumimoji="1" lang="en-US" altLang="ja-JP" sz="1100" b="1" dirty="0" smtClean="0">
                          <a:solidFill>
                            <a:schemeClr val="tx1"/>
                          </a:solidFill>
                          <a:latin typeface="+mn-ea"/>
                          <a:ea typeface="+mn-ea"/>
                        </a:rPr>
                        <a:t>420</a:t>
                      </a:r>
                      <a:r>
                        <a:rPr kumimoji="1" lang="ja-JP" altLang="en-US" sz="1100" b="1" dirty="0" smtClean="0">
                          <a:solidFill>
                            <a:schemeClr val="tx1"/>
                          </a:solidFill>
                          <a:latin typeface="+mn-ea"/>
                          <a:ea typeface="+mn-ea"/>
                        </a:rPr>
                        <a:t>名）</a:t>
                      </a:r>
                    </a:p>
                    <a:p>
                      <a:pPr marL="174625" indent="-174625"/>
                      <a:r>
                        <a:rPr kumimoji="1" lang="ja-JP" altLang="en-US" sz="1100" b="1" dirty="0" smtClean="0">
                          <a:solidFill>
                            <a:schemeClr val="tx1"/>
                          </a:solidFill>
                          <a:latin typeface="+mn-ea"/>
                          <a:ea typeface="+mn-ea"/>
                        </a:rPr>
                        <a:t>■乳幼児、小児、児童、生徒やその保護者に講習等による啓発を実施（高校生</a:t>
                      </a:r>
                      <a:r>
                        <a:rPr kumimoji="1" lang="en-US" altLang="ja-JP" sz="1100" b="1" dirty="0" smtClean="0">
                          <a:solidFill>
                            <a:schemeClr val="tx1"/>
                          </a:solidFill>
                          <a:latin typeface="+mn-ea"/>
                          <a:ea typeface="+mn-ea"/>
                        </a:rPr>
                        <a:t>1</a:t>
                      </a:r>
                      <a:r>
                        <a:rPr kumimoji="1" lang="ja-JP" altLang="en-US" sz="1100" b="1" dirty="0" smtClean="0">
                          <a:solidFill>
                            <a:schemeClr val="tx1"/>
                          </a:solidFill>
                          <a:latin typeface="+mn-ea"/>
                          <a:ea typeface="+mn-ea"/>
                        </a:rPr>
                        <a:t>回 参加者</a:t>
                      </a:r>
                      <a:r>
                        <a:rPr kumimoji="1" lang="en-US" altLang="ja-JP" sz="1100" b="1" dirty="0" smtClean="0">
                          <a:solidFill>
                            <a:schemeClr val="tx1"/>
                          </a:solidFill>
                          <a:latin typeface="+mn-ea"/>
                          <a:ea typeface="+mn-ea"/>
                        </a:rPr>
                        <a:t>44</a:t>
                      </a:r>
                      <a:r>
                        <a:rPr kumimoji="1" lang="ja-JP" altLang="en-US" sz="1100" b="1" dirty="0" smtClean="0">
                          <a:solidFill>
                            <a:schemeClr val="tx1"/>
                          </a:solidFill>
                          <a:latin typeface="+mn-ea"/>
                          <a:ea typeface="+mn-ea"/>
                        </a:rPr>
                        <a:t>名）</a:t>
                      </a:r>
                    </a:p>
                    <a:p>
                      <a:pPr marL="174625" indent="-174625"/>
                      <a:r>
                        <a:rPr kumimoji="1" lang="ja-JP" altLang="en-US" sz="1100" b="1" dirty="0" smtClean="0">
                          <a:solidFill>
                            <a:schemeClr val="tx1"/>
                          </a:solidFill>
                          <a:latin typeface="+mn-ea"/>
                          <a:ea typeface="+mn-ea"/>
                        </a:rPr>
                        <a:t>■生き物が食べ物になるまでの過程を知る食中毒予防・残食減少・命について考える出前授業を実施</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（教員研修１回、中学校２回（職業講話）計</a:t>
                      </a:r>
                      <a:r>
                        <a:rPr kumimoji="1" lang="en-US" altLang="ja-JP" sz="1100" b="1" dirty="0" smtClean="0">
                          <a:solidFill>
                            <a:schemeClr val="tx1"/>
                          </a:solidFill>
                          <a:latin typeface="+mn-ea"/>
                          <a:ea typeface="+mn-ea"/>
                        </a:rPr>
                        <a:t>57</a:t>
                      </a:r>
                      <a:r>
                        <a:rPr kumimoji="1" lang="ja-JP" altLang="en-US" sz="1100" b="1" dirty="0" smtClean="0">
                          <a:solidFill>
                            <a:schemeClr val="tx1"/>
                          </a:solidFill>
                          <a:latin typeface="+mn-ea"/>
                          <a:ea typeface="+mn-ea"/>
                        </a:rPr>
                        <a:t>名）</a:t>
                      </a:r>
                      <a:endParaRPr kumimoji="1" lang="en-US" altLang="ja-JP" sz="1100" b="1" dirty="0" smtClean="0">
                        <a:solidFill>
                          <a:schemeClr val="tx1"/>
                        </a:solidFill>
                        <a:latin typeface="+mn-ea"/>
                        <a:ea typeface="+mn-ea"/>
                      </a:endParaRP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食肉の生食による食中毒の予防啓発</a:t>
                      </a:r>
                      <a:r>
                        <a:rPr kumimoji="1" lang="en-US" altLang="ja-JP" sz="11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■監視業務を通じ、事業者に食肉の十分な加熱について指導</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■食中毒予防ポスターの掲示やリーフレット配布による啓発</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■府内の大学に対し、啓発ポスターの掲示、学生への啓発メッセージの配信を依頼</a:t>
                      </a:r>
                      <a:endParaRPr kumimoji="1" lang="en-US" altLang="ja-JP" sz="1100" b="1" dirty="0" smtClean="0">
                        <a:solidFill>
                          <a:schemeClr val="tx1"/>
                        </a:solidFill>
                        <a:latin typeface="+mn-ea"/>
                        <a:ea typeface="+mn-ea"/>
                      </a:endParaRP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食品表示に関する基礎的知識の普及</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■大阪府消費者フェア</a:t>
                      </a:r>
                      <a:r>
                        <a:rPr kumimoji="1" lang="en-US" altLang="ja-JP" sz="1100" b="1" dirty="0" smtClean="0">
                          <a:solidFill>
                            <a:schemeClr val="tx1"/>
                          </a:solidFill>
                          <a:latin typeface="+mn-ea"/>
                          <a:ea typeface="+mn-ea"/>
                        </a:rPr>
                        <a:t>2021</a:t>
                      </a:r>
                      <a:r>
                        <a:rPr kumimoji="1" lang="ja-JP" altLang="en-US" sz="1100" b="1" dirty="0" smtClean="0">
                          <a:solidFill>
                            <a:schemeClr val="tx1"/>
                          </a:solidFill>
                          <a:latin typeface="+mn-ea"/>
                          <a:ea typeface="+mn-ea"/>
                        </a:rPr>
                        <a:t>で動画等を用いた食品表示等に関する啓発を実施</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a:t>
                      </a:r>
                      <a:r>
                        <a:rPr kumimoji="1" lang="en-US" altLang="ja-JP" sz="1100" b="1" dirty="0" smtClean="0">
                          <a:solidFill>
                            <a:schemeClr val="tx1"/>
                          </a:solidFill>
                          <a:latin typeface="+mn-ea"/>
                          <a:ea typeface="+mn-ea"/>
                        </a:rPr>
                        <a:t>R3.11.13-12.6</a:t>
                      </a:r>
                      <a:r>
                        <a:rPr kumimoji="1" lang="ja-JP" altLang="en-US" sz="1100" b="1" dirty="0" smtClean="0">
                          <a:solidFill>
                            <a:schemeClr val="tx1"/>
                          </a:solidFill>
                          <a:latin typeface="+mn-ea"/>
                          <a:ea typeface="+mn-ea"/>
                        </a:rPr>
                        <a:t>　府民</a:t>
                      </a:r>
                      <a:r>
                        <a:rPr kumimoji="1" lang="en-US" altLang="ja-JP" sz="1100" b="1" dirty="0" smtClean="0">
                          <a:solidFill>
                            <a:schemeClr val="tx1"/>
                          </a:solidFill>
                          <a:latin typeface="+mn-ea"/>
                          <a:ea typeface="+mn-ea"/>
                        </a:rPr>
                        <a:t>3,479</a:t>
                      </a:r>
                      <a:r>
                        <a:rPr kumimoji="1" lang="ja-JP" altLang="en-US" sz="1100" b="1" dirty="0" smtClean="0">
                          <a:solidFill>
                            <a:schemeClr val="tx1"/>
                          </a:solidFill>
                          <a:latin typeface="+mn-ea"/>
                          <a:ea typeface="+mn-ea"/>
                        </a:rPr>
                        <a:t>名参加（</a:t>
                      </a:r>
                      <a:r>
                        <a:rPr kumimoji="1" lang="en-US" altLang="ja-JP" sz="1100" b="1" dirty="0" smtClean="0">
                          <a:solidFill>
                            <a:schemeClr val="tx1"/>
                          </a:solidFill>
                          <a:latin typeface="+mn-ea"/>
                          <a:ea typeface="+mn-ea"/>
                        </a:rPr>
                        <a:t>web</a:t>
                      </a:r>
                      <a:r>
                        <a:rPr kumimoji="1" lang="ja-JP" altLang="en-US" sz="1100" b="1" dirty="0" smtClean="0">
                          <a:solidFill>
                            <a:schemeClr val="tx1"/>
                          </a:solidFill>
                          <a:latin typeface="+mn-ea"/>
                          <a:ea typeface="+mn-ea"/>
                        </a:rPr>
                        <a:t>配信閲覧者数）</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377403">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■メールマガジンや</a:t>
                      </a:r>
                      <a:r>
                        <a:rPr kumimoji="1" lang="en-US" altLang="ja-JP" sz="1100" b="1" dirty="0" smtClean="0">
                          <a:solidFill>
                            <a:schemeClr val="tx1"/>
                          </a:solidFill>
                          <a:latin typeface="+mn-ea"/>
                          <a:ea typeface="+mn-ea"/>
                        </a:rPr>
                        <a:t>Twitter</a:t>
                      </a:r>
                      <a:r>
                        <a:rPr kumimoji="1" lang="ja-JP" altLang="en-US" sz="1100" b="1" dirty="0" smtClean="0">
                          <a:solidFill>
                            <a:schemeClr val="tx1"/>
                          </a:solidFill>
                          <a:latin typeface="+mn-ea"/>
                          <a:ea typeface="+mn-ea"/>
                        </a:rPr>
                        <a:t>等で発信した食の安全安心に関する情報に対する府民の反応確認等</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　より具体な効果の検証</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■食の安全性に対する知識について、対象者の年齢等に合わせたより理解しやすい学習内容の検討</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■府民に対する効果的効率的な啓発方法の検討、実施</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■日常生活で実践できる授業内容の検討、実施</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13910495"/>
                  </a:ext>
                </a:extLst>
              </a:tr>
              <a:tr h="900000">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zh-TW" altLang="en-US" sz="1100" b="1" dirty="0" smtClean="0">
                          <a:solidFill>
                            <a:schemeClr val="tx1"/>
                          </a:solidFill>
                          <a:latin typeface="游ゴシック" panose="020B0400000000000000" pitchFamily="50" charset="-128"/>
                          <a:ea typeface="游ゴシック" panose="020B0400000000000000" pitchFamily="50" charset="-128"/>
                        </a:rPr>
                        <a:t>食中毒予防対策事業費</a:t>
                      </a:r>
                      <a:r>
                        <a:rPr kumimoji="1" lang="ja-JP" altLang="en-US" sz="1100" b="1" dirty="0" smtClean="0">
                          <a:solidFill>
                            <a:schemeClr val="tx1"/>
                          </a:solidFill>
                          <a:latin typeface="游ゴシック" panose="020B0400000000000000" pitchFamily="50" charset="-128"/>
                          <a:ea typeface="游ゴシック" panose="020B0400000000000000" pitchFamily="50" charset="-128"/>
                        </a:rPr>
                        <a:t>　</a:t>
                      </a:r>
                      <a:r>
                        <a:rPr kumimoji="1" lang="en-US" altLang="ja-JP" sz="1100" b="1" dirty="0" smtClean="0">
                          <a:solidFill>
                            <a:schemeClr val="tx1"/>
                          </a:solidFill>
                          <a:latin typeface="游ゴシック" panose="020B0400000000000000" pitchFamily="50" charset="-128"/>
                          <a:ea typeface="+mn-ea"/>
                        </a:rPr>
                        <a:t>1,292</a:t>
                      </a:r>
                      <a:r>
                        <a:rPr kumimoji="1" lang="ja-JP" altLang="en-US" sz="1100" b="1" dirty="0" smtClean="0">
                          <a:solidFill>
                            <a:schemeClr val="tx1"/>
                          </a:solidFill>
                          <a:latin typeface="游ゴシック" panose="020B0400000000000000" pitchFamily="50" charset="-128"/>
                          <a:ea typeface="游ゴシック" panose="020B0400000000000000" pitchFamily="50" charset="-128"/>
                        </a:rPr>
                        <a:t>千円</a:t>
                      </a:r>
                      <a:endParaRPr kumimoji="1" lang="en-US" altLang="ja-JP" sz="1100" b="1" dirty="0" smtClean="0">
                        <a:solidFill>
                          <a:schemeClr val="tx1"/>
                        </a:solidFill>
                        <a:latin typeface="游ゴシック" panose="020B0400000000000000" pitchFamily="50" charset="-128"/>
                        <a:ea typeface="游ゴシック" panose="020B0400000000000000" pitchFamily="50" charset="-128"/>
                      </a:endParaRPr>
                    </a:p>
                    <a:p>
                      <a:r>
                        <a:rPr kumimoji="1" lang="zh-TW" altLang="en-US" sz="1100" b="1" dirty="0" smtClean="0">
                          <a:solidFill>
                            <a:schemeClr val="tx1"/>
                          </a:solidFill>
                          <a:latin typeface="游ゴシック" panose="020B0400000000000000" pitchFamily="50" charset="-128"/>
                          <a:ea typeface="游ゴシック" panose="020B0400000000000000" pitchFamily="50" charset="-128"/>
                        </a:rPr>
                        <a:t>食品表示適正化推進事業</a:t>
                      </a:r>
                      <a:r>
                        <a:rPr kumimoji="1" lang="ja-JP" altLang="en-US" sz="1100" b="1" dirty="0" smtClean="0">
                          <a:solidFill>
                            <a:schemeClr val="tx1"/>
                          </a:solidFill>
                          <a:latin typeface="游ゴシック" panose="020B0400000000000000" pitchFamily="50" charset="-128"/>
                          <a:ea typeface="游ゴシック" panose="020B0400000000000000" pitchFamily="50" charset="-128"/>
                        </a:rPr>
                        <a:t>　</a:t>
                      </a:r>
                      <a:r>
                        <a:rPr kumimoji="1" lang="en-US" altLang="ja-JP" sz="1100" b="1" dirty="0" smtClean="0">
                          <a:solidFill>
                            <a:schemeClr val="tx1"/>
                          </a:solidFill>
                          <a:latin typeface="游ゴシック" panose="020B0400000000000000" pitchFamily="50" charset="-128"/>
                          <a:ea typeface="+mn-ea"/>
                        </a:rPr>
                        <a:t>7,828</a:t>
                      </a:r>
                      <a:r>
                        <a:rPr kumimoji="1" lang="ja-JP" altLang="en-US" sz="1100" b="1" dirty="0" smtClean="0">
                          <a:solidFill>
                            <a:schemeClr val="tx1"/>
                          </a:solidFill>
                          <a:latin typeface="游ゴシック" panose="020B0400000000000000" pitchFamily="50" charset="-128"/>
                          <a:ea typeface="游ゴシック" panose="020B0400000000000000" pitchFamily="50" charset="-128"/>
                        </a:rPr>
                        <a:t>千円</a:t>
                      </a:r>
                      <a:endParaRPr kumimoji="1" lang="en-US" altLang="ja-JP" sz="1100" b="1"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1" dirty="0" smtClean="0">
                          <a:solidFill>
                            <a:schemeClr val="tx1"/>
                          </a:solidFill>
                          <a:latin typeface="游ゴシック" panose="020B0400000000000000" pitchFamily="50" charset="-128"/>
                          <a:ea typeface="游ゴシック" panose="020B0400000000000000" pitchFamily="50" charset="-128"/>
                        </a:rPr>
                        <a:t>リスクコミュニケーション推進事業費　</a:t>
                      </a:r>
                      <a:r>
                        <a:rPr kumimoji="1" lang="en-US" altLang="ja-JP" sz="1100" b="1" dirty="0" smtClean="0">
                          <a:solidFill>
                            <a:schemeClr val="tx1"/>
                          </a:solidFill>
                          <a:latin typeface="游ゴシック" panose="020B0400000000000000" pitchFamily="50" charset="-128"/>
                          <a:ea typeface="+mn-ea"/>
                        </a:rPr>
                        <a:t>655</a:t>
                      </a:r>
                      <a:r>
                        <a:rPr kumimoji="1" lang="ja-JP" altLang="en-US" sz="1100" b="1" dirty="0" smtClean="0">
                          <a:solidFill>
                            <a:schemeClr val="tx1"/>
                          </a:solidFill>
                          <a:latin typeface="游ゴシック" panose="020B0400000000000000" pitchFamily="50" charset="-128"/>
                          <a:ea typeface="游ゴシック" panose="020B0400000000000000" pitchFamily="50" charset="-128"/>
                        </a:rPr>
                        <a:t>千円</a:t>
                      </a:r>
                      <a:endParaRPr kumimoji="1" lang="ja-JP" altLang="en-US" sz="1100" b="1"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7474262"/>
                  </a:ext>
                </a:extLst>
              </a:tr>
            </a:tbl>
          </a:graphicData>
        </a:graphic>
      </p:graphicFrame>
      <p:grpSp>
        <p:nvGrpSpPr>
          <p:cNvPr id="10" name="グループ化 9"/>
          <p:cNvGrpSpPr/>
          <p:nvPr/>
        </p:nvGrpSpPr>
        <p:grpSpPr>
          <a:xfrm>
            <a:off x="8334733" y="351983"/>
            <a:ext cx="1188525" cy="864000"/>
            <a:chOff x="8151251" y="1180677"/>
            <a:chExt cx="1188525" cy="864000"/>
          </a:xfrm>
        </p:grpSpPr>
        <p:sp>
          <p:nvSpPr>
            <p:cNvPr id="11" name="角丸四角形 10"/>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dirty="0" smtClean="0"/>
                  <a:t>年度評価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 name="Rectangle 1"/>
          <p:cNvSpPr>
            <a:spLocks noChangeArrowheads="1"/>
          </p:cNvSpPr>
          <p:nvPr/>
        </p:nvSpPr>
        <p:spPr bwMode="auto">
          <a:xfrm>
            <a:off x="291796" y="317980"/>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smtClean="0">
                <a:latin typeface="Meiryo UI" panose="020B0604030504040204" pitchFamily="50" charset="-128"/>
                <a:ea typeface="Meiryo UI" panose="020B0604030504040204" pitchFamily="50" charset="-128"/>
                <a:cs typeface="Times New Roman" panose="02020603050405020304" pitchFamily="18" charset="0"/>
              </a:rPr>
              <a:t>具体的な取組み</a:t>
            </a:r>
            <a:r>
              <a:rPr kumimoji="0"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9198799" y="6341515"/>
            <a:ext cx="434365" cy="338554"/>
          </a:xfrm>
          <a:prstGeom prst="rect">
            <a:avLst/>
          </a:prstGeom>
          <a:noFill/>
        </p:spPr>
        <p:txBody>
          <a:bodyPr wrap="square" rtlCol="0">
            <a:spAutoFit/>
          </a:bodyPr>
          <a:lstStyle/>
          <a:p>
            <a:pPr algn="r"/>
            <a:r>
              <a:rPr kumimoji="1" lang="en-US" altLang="ja-JP" sz="1600" dirty="0">
                <a:latin typeface="+mn-ea"/>
              </a:rPr>
              <a:t>8</a:t>
            </a:r>
            <a:endParaRPr kumimoji="1" lang="ja-JP" altLang="en-US" sz="1600" dirty="0">
              <a:latin typeface="+mn-ea"/>
            </a:endParaRPr>
          </a:p>
        </p:txBody>
      </p:sp>
    </p:spTree>
    <p:extLst>
      <p:ext uri="{BB962C8B-B14F-4D97-AF65-F5344CB8AC3E}">
        <p14:creationId xmlns:p14="http://schemas.microsoft.com/office/powerpoint/2010/main" val="1601396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6117</Words>
  <Application>Microsoft Office PowerPoint</Application>
  <PresentationFormat>A4 210 x 297 mm</PresentationFormat>
  <Paragraphs>633</Paragraphs>
  <Slides>15</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15</vt:i4>
      </vt:variant>
    </vt:vector>
  </HeadingPairs>
  <TitlesOfParts>
    <vt:vector size="28" baseType="lpstr">
      <vt:lpstr>HG丸ｺﾞｼｯｸM-PRO</vt:lpstr>
      <vt:lpstr>Meiryo UI</vt:lpstr>
      <vt:lpstr>ＭＳ ゴシック</vt:lpstr>
      <vt:lpstr>ＭＳ 明朝</vt:lpstr>
      <vt:lpstr>游ゴシック</vt:lpstr>
      <vt:lpstr>游ゴシック Light</vt:lpstr>
      <vt:lpstr>Arial</vt:lpstr>
      <vt:lpstr>Calibri</vt:lpstr>
      <vt:lpstr>Calibri Light</vt:lpstr>
      <vt:lpstr>Century</vt:lpstr>
      <vt:lpstr>Microsoft Himalaya</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created xsi:type="dcterms:W3CDTF">2022-04-08T05:09:44Z</dcterms:created>
  <dcterms:modified xsi:type="dcterms:W3CDTF">2022-04-08T05:09:54Z</dcterms:modified>
</cp:coreProperties>
</file>