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6" r:id="rId2"/>
  </p:sldIdLst>
  <p:sldSz cx="9720263" cy="67675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68" autoAdjust="0"/>
    <p:restoredTop sz="94660"/>
  </p:normalViewPr>
  <p:slideViewPr>
    <p:cSldViewPr snapToGrid="0">
      <p:cViewPr varScale="1">
        <p:scale>
          <a:sx n="70" d="100"/>
          <a:sy n="70" d="100"/>
        </p:scale>
        <p:origin x="8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1107554"/>
            <a:ext cx="8262224" cy="2356097"/>
          </a:xfrm>
        </p:spPr>
        <p:txBody>
          <a:bodyPr anchor="b"/>
          <a:lstStyle>
            <a:lvl1pPr algn="ctr">
              <a:defRPr sz="59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3554512"/>
            <a:ext cx="7290197" cy="1633915"/>
          </a:xfrm>
        </p:spPr>
        <p:txBody>
          <a:bodyPr/>
          <a:lstStyle>
            <a:lvl1pPr marL="0" indent="0" algn="ctr">
              <a:buNone/>
              <a:defRPr sz="2368"/>
            </a:lvl1pPr>
            <a:lvl2pPr marL="451165" indent="0" algn="ctr">
              <a:buNone/>
              <a:defRPr sz="1974"/>
            </a:lvl2pPr>
            <a:lvl3pPr marL="902330" indent="0" algn="ctr">
              <a:buNone/>
              <a:defRPr sz="1776"/>
            </a:lvl3pPr>
            <a:lvl4pPr marL="1353495" indent="0" algn="ctr">
              <a:buNone/>
              <a:defRPr sz="1579"/>
            </a:lvl4pPr>
            <a:lvl5pPr marL="1804660" indent="0" algn="ctr">
              <a:buNone/>
              <a:defRPr sz="1579"/>
            </a:lvl5pPr>
            <a:lvl6pPr marL="2255825" indent="0" algn="ctr">
              <a:buNone/>
              <a:defRPr sz="1579"/>
            </a:lvl6pPr>
            <a:lvl7pPr marL="2706990" indent="0" algn="ctr">
              <a:buNone/>
              <a:defRPr sz="1579"/>
            </a:lvl7pPr>
            <a:lvl8pPr marL="3158155" indent="0" algn="ctr">
              <a:buNone/>
              <a:defRPr sz="1579"/>
            </a:lvl8pPr>
            <a:lvl9pPr marL="3609320" indent="0" algn="ctr">
              <a:buNone/>
              <a:defRPr sz="1579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CFAF-95DC-4B87-9681-834528C97742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36A2-01E7-466E-9C4E-616A07332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571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CFAF-95DC-4B87-9681-834528C97742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36A2-01E7-466E-9C4E-616A07332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676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360308"/>
            <a:ext cx="2095932" cy="573515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360308"/>
            <a:ext cx="6166292" cy="573515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CFAF-95DC-4B87-9681-834528C97742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36A2-01E7-466E-9C4E-616A07332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337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CFAF-95DC-4B87-9681-834528C97742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36A2-01E7-466E-9C4E-616A07332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174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1687181"/>
            <a:ext cx="8383727" cy="2815097"/>
          </a:xfrm>
        </p:spPr>
        <p:txBody>
          <a:bodyPr anchor="b"/>
          <a:lstStyle>
            <a:lvl1pPr>
              <a:defRPr sz="59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4528909"/>
            <a:ext cx="8383727" cy="1480393"/>
          </a:xfrm>
        </p:spPr>
        <p:txBody>
          <a:bodyPr/>
          <a:lstStyle>
            <a:lvl1pPr marL="0" indent="0">
              <a:buNone/>
              <a:defRPr sz="2368">
                <a:solidFill>
                  <a:schemeClr val="tx1"/>
                </a:solidFill>
              </a:defRPr>
            </a:lvl1pPr>
            <a:lvl2pPr marL="451165" indent="0">
              <a:buNone/>
              <a:defRPr sz="1974">
                <a:solidFill>
                  <a:schemeClr val="tx1">
                    <a:tint val="75000"/>
                  </a:schemeClr>
                </a:solidFill>
              </a:defRPr>
            </a:lvl2pPr>
            <a:lvl3pPr marL="902330" indent="0">
              <a:buNone/>
              <a:defRPr sz="1776">
                <a:solidFill>
                  <a:schemeClr val="tx1">
                    <a:tint val="75000"/>
                  </a:schemeClr>
                </a:solidFill>
              </a:defRPr>
            </a:lvl3pPr>
            <a:lvl4pPr marL="1353495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4pPr>
            <a:lvl5pPr marL="1804660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5pPr>
            <a:lvl6pPr marL="2255825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6pPr>
            <a:lvl7pPr marL="2706990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7pPr>
            <a:lvl8pPr marL="3158155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8pPr>
            <a:lvl9pPr marL="3609320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CFAF-95DC-4B87-9681-834528C97742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36A2-01E7-466E-9C4E-616A07332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804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1801537"/>
            <a:ext cx="4131112" cy="42939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1801537"/>
            <a:ext cx="4131112" cy="42939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CFAF-95DC-4B87-9681-834528C97742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36A2-01E7-466E-9C4E-616A07332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309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360309"/>
            <a:ext cx="8383727" cy="130807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1658981"/>
            <a:ext cx="4112126" cy="813041"/>
          </a:xfrm>
        </p:spPr>
        <p:txBody>
          <a:bodyPr anchor="b"/>
          <a:lstStyle>
            <a:lvl1pPr marL="0" indent="0">
              <a:buNone/>
              <a:defRPr sz="2368" b="1"/>
            </a:lvl1pPr>
            <a:lvl2pPr marL="451165" indent="0">
              <a:buNone/>
              <a:defRPr sz="1974" b="1"/>
            </a:lvl2pPr>
            <a:lvl3pPr marL="902330" indent="0">
              <a:buNone/>
              <a:defRPr sz="1776" b="1"/>
            </a:lvl3pPr>
            <a:lvl4pPr marL="1353495" indent="0">
              <a:buNone/>
              <a:defRPr sz="1579" b="1"/>
            </a:lvl4pPr>
            <a:lvl5pPr marL="1804660" indent="0">
              <a:buNone/>
              <a:defRPr sz="1579" b="1"/>
            </a:lvl5pPr>
            <a:lvl6pPr marL="2255825" indent="0">
              <a:buNone/>
              <a:defRPr sz="1579" b="1"/>
            </a:lvl6pPr>
            <a:lvl7pPr marL="2706990" indent="0">
              <a:buNone/>
              <a:defRPr sz="1579" b="1"/>
            </a:lvl7pPr>
            <a:lvl8pPr marL="3158155" indent="0">
              <a:buNone/>
              <a:defRPr sz="1579" b="1"/>
            </a:lvl8pPr>
            <a:lvl9pPr marL="3609320" indent="0">
              <a:buNone/>
              <a:defRPr sz="1579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2472022"/>
            <a:ext cx="4112126" cy="36359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1658981"/>
            <a:ext cx="4132378" cy="813041"/>
          </a:xfrm>
        </p:spPr>
        <p:txBody>
          <a:bodyPr anchor="b"/>
          <a:lstStyle>
            <a:lvl1pPr marL="0" indent="0">
              <a:buNone/>
              <a:defRPr sz="2368" b="1"/>
            </a:lvl1pPr>
            <a:lvl2pPr marL="451165" indent="0">
              <a:buNone/>
              <a:defRPr sz="1974" b="1"/>
            </a:lvl2pPr>
            <a:lvl3pPr marL="902330" indent="0">
              <a:buNone/>
              <a:defRPr sz="1776" b="1"/>
            </a:lvl3pPr>
            <a:lvl4pPr marL="1353495" indent="0">
              <a:buNone/>
              <a:defRPr sz="1579" b="1"/>
            </a:lvl4pPr>
            <a:lvl5pPr marL="1804660" indent="0">
              <a:buNone/>
              <a:defRPr sz="1579" b="1"/>
            </a:lvl5pPr>
            <a:lvl6pPr marL="2255825" indent="0">
              <a:buNone/>
              <a:defRPr sz="1579" b="1"/>
            </a:lvl6pPr>
            <a:lvl7pPr marL="2706990" indent="0">
              <a:buNone/>
              <a:defRPr sz="1579" b="1"/>
            </a:lvl7pPr>
            <a:lvl8pPr marL="3158155" indent="0">
              <a:buNone/>
              <a:defRPr sz="1579" b="1"/>
            </a:lvl8pPr>
            <a:lvl9pPr marL="3609320" indent="0">
              <a:buNone/>
              <a:defRPr sz="1579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2472022"/>
            <a:ext cx="4132378" cy="36359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CFAF-95DC-4B87-9681-834528C97742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36A2-01E7-466E-9C4E-616A07332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44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CFAF-95DC-4B87-9681-834528C97742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36A2-01E7-466E-9C4E-616A07332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0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CFAF-95DC-4B87-9681-834528C97742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36A2-01E7-466E-9C4E-616A07332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539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451168"/>
            <a:ext cx="3135038" cy="1579086"/>
          </a:xfrm>
        </p:spPr>
        <p:txBody>
          <a:bodyPr anchor="b"/>
          <a:lstStyle>
            <a:lvl1pPr>
              <a:defRPr sz="3158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974398"/>
            <a:ext cx="4920883" cy="4809321"/>
          </a:xfrm>
        </p:spPr>
        <p:txBody>
          <a:bodyPr/>
          <a:lstStyle>
            <a:lvl1pPr>
              <a:defRPr sz="3158"/>
            </a:lvl1pPr>
            <a:lvl2pPr>
              <a:defRPr sz="2763"/>
            </a:lvl2pPr>
            <a:lvl3pPr>
              <a:defRPr sz="2368"/>
            </a:lvl3pPr>
            <a:lvl4pPr>
              <a:defRPr sz="1974"/>
            </a:lvl4pPr>
            <a:lvl5pPr>
              <a:defRPr sz="1974"/>
            </a:lvl5pPr>
            <a:lvl6pPr>
              <a:defRPr sz="1974"/>
            </a:lvl6pPr>
            <a:lvl7pPr>
              <a:defRPr sz="1974"/>
            </a:lvl7pPr>
            <a:lvl8pPr>
              <a:defRPr sz="1974"/>
            </a:lvl8pPr>
            <a:lvl9pPr>
              <a:defRPr sz="197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2030254"/>
            <a:ext cx="3135038" cy="3761296"/>
          </a:xfrm>
        </p:spPr>
        <p:txBody>
          <a:bodyPr/>
          <a:lstStyle>
            <a:lvl1pPr marL="0" indent="0">
              <a:buNone/>
              <a:defRPr sz="1579"/>
            </a:lvl1pPr>
            <a:lvl2pPr marL="451165" indent="0">
              <a:buNone/>
              <a:defRPr sz="1382"/>
            </a:lvl2pPr>
            <a:lvl3pPr marL="902330" indent="0">
              <a:buNone/>
              <a:defRPr sz="1184"/>
            </a:lvl3pPr>
            <a:lvl4pPr marL="1353495" indent="0">
              <a:buNone/>
              <a:defRPr sz="987"/>
            </a:lvl4pPr>
            <a:lvl5pPr marL="1804660" indent="0">
              <a:buNone/>
              <a:defRPr sz="987"/>
            </a:lvl5pPr>
            <a:lvl6pPr marL="2255825" indent="0">
              <a:buNone/>
              <a:defRPr sz="987"/>
            </a:lvl6pPr>
            <a:lvl7pPr marL="2706990" indent="0">
              <a:buNone/>
              <a:defRPr sz="987"/>
            </a:lvl7pPr>
            <a:lvl8pPr marL="3158155" indent="0">
              <a:buNone/>
              <a:defRPr sz="987"/>
            </a:lvl8pPr>
            <a:lvl9pPr marL="3609320" indent="0">
              <a:buNone/>
              <a:defRPr sz="98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CFAF-95DC-4B87-9681-834528C97742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36A2-01E7-466E-9C4E-616A07332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6382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451168"/>
            <a:ext cx="3135038" cy="1579086"/>
          </a:xfrm>
        </p:spPr>
        <p:txBody>
          <a:bodyPr anchor="b"/>
          <a:lstStyle>
            <a:lvl1pPr>
              <a:defRPr sz="3158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974398"/>
            <a:ext cx="4920883" cy="4809321"/>
          </a:xfrm>
        </p:spPr>
        <p:txBody>
          <a:bodyPr anchor="t"/>
          <a:lstStyle>
            <a:lvl1pPr marL="0" indent="0">
              <a:buNone/>
              <a:defRPr sz="3158"/>
            </a:lvl1pPr>
            <a:lvl2pPr marL="451165" indent="0">
              <a:buNone/>
              <a:defRPr sz="2763"/>
            </a:lvl2pPr>
            <a:lvl3pPr marL="902330" indent="0">
              <a:buNone/>
              <a:defRPr sz="2368"/>
            </a:lvl3pPr>
            <a:lvl4pPr marL="1353495" indent="0">
              <a:buNone/>
              <a:defRPr sz="1974"/>
            </a:lvl4pPr>
            <a:lvl5pPr marL="1804660" indent="0">
              <a:buNone/>
              <a:defRPr sz="1974"/>
            </a:lvl5pPr>
            <a:lvl6pPr marL="2255825" indent="0">
              <a:buNone/>
              <a:defRPr sz="1974"/>
            </a:lvl6pPr>
            <a:lvl7pPr marL="2706990" indent="0">
              <a:buNone/>
              <a:defRPr sz="1974"/>
            </a:lvl7pPr>
            <a:lvl8pPr marL="3158155" indent="0">
              <a:buNone/>
              <a:defRPr sz="1974"/>
            </a:lvl8pPr>
            <a:lvl9pPr marL="3609320" indent="0">
              <a:buNone/>
              <a:defRPr sz="1974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2030254"/>
            <a:ext cx="3135038" cy="3761296"/>
          </a:xfrm>
        </p:spPr>
        <p:txBody>
          <a:bodyPr/>
          <a:lstStyle>
            <a:lvl1pPr marL="0" indent="0">
              <a:buNone/>
              <a:defRPr sz="1579"/>
            </a:lvl1pPr>
            <a:lvl2pPr marL="451165" indent="0">
              <a:buNone/>
              <a:defRPr sz="1382"/>
            </a:lvl2pPr>
            <a:lvl3pPr marL="902330" indent="0">
              <a:buNone/>
              <a:defRPr sz="1184"/>
            </a:lvl3pPr>
            <a:lvl4pPr marL="1353495" indent="0">
              <a:buNone/>
              <a:defRPr sz="987"/>
            </a:lvl4pPr>
            <a:lvl5pPr marL="1804660" indent="0">
              <a:buNone/>
              <a:defRPr sz="987"/>
            </a:lvl5pPr>
            <a:lvl6pPr marL="2255825" indent="0">
              <a:buNone/>
              <a:defRPr sz="987"/>
            </a:lvl6pPr>
            <a:lvl7pPr marL="2706990" indent="0">
              <a:buNone/>
              <a:defRPr sz="987"/>
            </a:lvl7pPr>
            <a:lvl8pPr marL="3158155" indent="0">
              <a:buNone/>
              <a:defRPr sz="987"/>
            </a:lvl8pPr>
            <a:lvl9pPr marL="3609320" indent="0">
              <a:buNone/>
              <a:defRPr sz="98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CFAF-95DC-4B87-9681-834528C97742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36A2-01E7-466E-9C4E-616A07332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063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360309"/>
            <a:ext cx="8383727" cy="1308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1801537"/>
            <a:ext cx="8383727" cy="4293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6272484"/>
            <a:ext cx="2187059" cy="3603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ACFAF-95DC-4B87-9681-834528C97742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6272484"/>
            <a:ext cx="3280589" cy="3603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6272484"/>
            <a:ext cx="2187059" cy="3603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536A2-01E7-466E-9C4E-616A07332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48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02330" rtl="0" eaLnBrk="1" latinLnBrk="0" hangingPunct="1">
        <a:lnSpc>
          <a:spcPct val="90000"/>
        </a:lnSpc>
        <a:spcBef>
          <a:spcPct val="0"/>
        </a:spcBef>
        <a:buNone/>
        <a:defRPr kumimoji="1" sz="43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5582" indent="-225582" algn="l" defTabSz="902330" rtl="0" eaLnBrk="1" latinLnBrk="0" hangingPunct="1">
        <a:lnSpc>
          <a:spcPct val="90000"/>
        </a:lnSpc>
        <a:spcBef>
          <a:spcPts val="987"/>
        </a:spcBef>
        <a:buFont typeface="Arial" panose="020B0604020202020204" pitchFamily="34" charset="0"/>
        <a:buChar char="•"/>
        <a:defRPr kumimoji="1" sz="2763" kern="1200">
          <a:solidFill>
            <a:schemeClr val="tx1"/>
          </a:solidFill>
          <a:latin typeface="+mn-lt"/>
          <a:ea typeface="+mn-ea"/>
          <a:cs typeface="+mn-cs"/>
        </a:defRPr>
      </a:lvl1pPr>
      <a:lvl2pPr marL="676747" indent="-225582" algn="l" defTabSz="902330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kumimoji="1" sz="2368" kern="1200">
          <a:solidFill>
            <a:schemeClr val="tx1"/>
          </a:solidFill>
          <a:latin typeface="+mn-lt"/>
          <a:ea typeface="+mn-ea"/>
          <a:cs typeface="+mn-cs"/>
        </a:defRPr>
      </a:lvl2pPr>
      <a:lvl3pPr marL="1127912" indent="-225582" algn="l" defTabSz="902330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kumimoji="1" sz="1974" kern="1200">
          <a:solidFill>
            <a:schemeClr val="tx1"/>
          </a:solidFill>
          <a:latin typeface="+mn-lt"/>
          <a:ea typeface="+mn-ea"/>
          <a:cs typeface="+mn-cs"/>
        </a:defRPr>
      </a:lvl3pPr>
      <a:lvl4pPr marL="1579077" indent="-225582" algn="l" defTabSz="902330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kumimoji="1" sz="1776" kern="1200">
          <a:solidFill>
            <a:schemeClr val="tx1"/>
          </a:solidFill>
          <a:latin typeface="+mn-lt"/>
          <a:ea typeface="+mn-ea"/>
          <a:cs typeface="+mn-cs"/>
        </a:defRPr>
      </a:lvl4pPr>
      <a:lvl5pPr marL="2030242" indent="-225582" algn="l" defTabSz="902330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kumimoji="1" sz="1776" kern="1200">
          <a:solidFill>
            <a:schemeClr val="tx1"/>
          </a:solidFill>
          <a:latin typeface="+mn-lt"/>
          <a:ea typeface="+mn-ea"/>
          <a:cs typeface="+mn-cs"/>
        </a:defRPr>
      </a:lvl5pPr>
      <a:lvl6pPr marL="2481407" indent="-225582" algn="l" defTabSz="902330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kumimoji="1" sz="1776" kern="1200">
          <a:solidFill>
            <a:schemeClr val="tx1"/>
          </a:solidFill>
          <a:latin typeface="+mn-lt"/>
          <a:ea typeface="+mn-ea"/>
          <a:cs typeface="+mn-cs"/>
        </a:defRPr>
      </a:lvl6pPr>
      <a:lvl7pPr marL="2932572" indent="-225582" algn="l" defTabSz="902330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kumimoji="1" sz="1776" kern="1200">
          <a:solidFill>
            <a:schemeClr val="tx1"/>
          </a:solidFill>
          <a:latin typeface="+mn-lt"/>
          <a:ea typeface="+mn-ea"/>
          <a:cs typeface="+mn-cs"/>
        </a:defRPr>
      </a:lvl7pPr>
      <a:lvl8pPr marL="3383737" indent="-225582" algn="l" defTabSz="902330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kumimoji="1" sz="1776" kern="1200">
          <a:solidFill>
            <a:schemeClr val="tx1"/>
          </a:solidFill>
          <a:latin typeface="+mn-lt"/>
          <a:ea typeface="+mn-ea"/>
          <a:cs typeface="+mn-cs"/>
        </a:defRPr>
      </a:lvl8pPr>
      <a:lvl9pPr marL="3834902" indent="-225582" algn="l" defTabSz="902330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kumimoji="1" sz="17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02330" rtl="0" eaLnBrk="1" latinLnBrk="0" hangingPunct="1">
        <a:defRPr kumimoji="1" sz="1776" kern="1200">
          <a:solidFill>
            <a:schemeClr val="tx1"/>
          </a:solidFill>
          <a:latin typeface="+mn-lt"/>
          <a:ea typeface="+mn-ea"/>
          <a:cs typeface="+mn-cs"/>
        </a:defRPr>
      </a:lvl1pPr>
      <a:lvl2pPr marL="451165" algn="l" defTabSz="902330" rtl="0" eaLnBrk="1" latinLnBrk="0" hangingPunct="1">
        <a:defRPr kumimoji="1" sz="1776" kern="1200">
          <a:solidFill>
            <a:schemeClr val="tx1"/>
          </a:solidFill>
          <a:latin typeface="+mn-lt"/>
          <a:ea typeface="+mn-ea"/>
          <a:cs typeface="+mn-cs"/>
        </a:defRPr>
      </a:lvl2pPr>
      <a:lvl3pPr marL="902330" algn="l" defTabSz="902330" rtl="0" eaLnBrk="1" latinLnBrk="0" hangingPunct="1">
        <a:defRPr kumimoji="1" sz="1776" kern="1200">
          <a:solidFill>
            <a:schemeClr val="tx1"/>
          </a:solidFill>
          <a:latin typeface="+mn-lt"/>
          <a:ea typeface="+mn-ea"/>
          <a:cs typeface="+mn-cs"/>
        </a:defRPr>
      </a:lvl3pPr>
      <a:lvl4pPr marL="1353495" algn="l" defTabSz="902330" rtl="0" eaLnBrk="1" latinLnBrk="0" hangingPunct="1">
        <a:defRPr kumimoji="1" sz="1776" kern="1200">
          <a:solidFill>
            <a:schemeClr val="tx1"/>
          </a:solidFill>
          <a:latin typeface="+mn-lt"/>
          <a:ea typeface="+mn-ea"/>
          <a:cs typeface="+mn-cs"/>
        </a:defRPr>
      </a:lvl4pPr>
      <a:lvl5pPr marL="1804660" algn="l" defTabSz="902330" rtl="0" eaLnBrk="1" latinLnBrk="0" hangingPunct="1">
        <a:defRPr kumimoji="1" sz="1776" kern="1200">
          <a:solidFill>
            <a:schemeClr val="tx1"/>
          </a:solidFill>
          <a:latin typeface="+mn-lt"/>
          <a:ea typeface="+mn-ea"/>
          <a:cs typeface="+mn-cs"/>
        </a:defRPr>
      </a:lvl5pPr>
      <a:lvl6pPr marL="2255825" algn="l" defTabSz="902330" rtl="0" eaLnBrk="1" latinLnBrk="0" hangingPunct="1">
        <a:defRPr kumimoji="1" sz="1776" kern="1200">
          <a:solidFill>
            <a:schemeClr val="tx1"/>
          </a:solidFill>
          <a:latin typeface="+mn-lt"/>
          <a:ea typeface="+mn-ea"/>
          <a:cs typeface="+mn-cs"/>
        </a:defRPr>
      </a:lvl6pPr>
      <a:lvl7pPr marL="2706990" algn="l" defTabSz="902330" rtl="0" eaLnBrk="1" latinLnBrk="0" hangingPunct="1">
        <a:defRPr kumimoji="1" sz="1776" kern="1200">
          <a:solidFill>
            <a:schemeClr val="tx1"/>
          </a:solidFill>
          <a:latin typeface="+mn-lt"/>
          <a:ea typeface="+mn-ea"/>
          <a:cs typeface="+mn-cs"/>
        </a:defRPr>
      </a:lvl7pPr>
      <a:lvl8pPr marL="3158155" algn="l" defTabSz="902330" rtl="0" eaLnBrk="1" latinLnBrk="0" hangingPunct="1">
        <a:defRPr kumimoji="1" sz="1776" kern="1200">
          <a:solidFill>
            <a:schemeClr val="tx1"/>
          </a:solidFill>
          <a:latin typeface="+mn-lt"/>
          <a:ea typeface="+mn-ea"/>
          <a:cs typeface="+mn-cs"/>
        </a:defRPr>
      </a:lvl8pPr>
      <a:lvl9pPr marL="3609320" algn="l" defTabSz="902330" rtl="0" eaLnBrk="1" latinLnBrk="0" hangingPunct="1">
        <a:defRPr kumimoji="1" sz="17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89235" y="139114"/>
            <a:ext cx="8154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ヘイトスピーチの解消に向けた取組に関する条例のイメージ</a:t>
            </a:r>
            <a:endParaRPr kumimoji="1" lang="ja-JP" altLang="en-US" sz="16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828248"/>
              </p:ext>
            </p:extLst>
          </p:nvPr>
        </p:nvGraphicFramePr>
        <p:xfrm>
          <a:off x="101600" y="836010"/>
          <a:ext cx="2592000" cy="46094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110763056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92131919"/>
                    </a:ext>
                  </a:extLst>
                </a:gridCol>
              </a:tblGrid>
              <a:tr h="594288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法・条例の</a:t>
                      </a:r>
                      <a:endParaRPr kumimoji="1" lang="en-US" altLang="ja-JP" sz="9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名称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大阪府の考え方</a:t>
                      </a:r>
                      <a:endParaRPr kumimoji="1" lang="en-US" altLang="ja-JP" sz="10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en-US" altLang="ja-JP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&lt;</a:t>
                      </a:r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条例（規制条例）のイメージ</a:t>
                      </a:r>
                      <a:r>
                        <a:rPr kumimoji="1" lang="en-US" altLang="ja-JP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&gt;</a:t>
                      </a:r>
                    </a:p>
                  </a:txBody>
                  <a:tcPr marL="34017" marR="34017" marT="0" marB="0" anchor="ctr"/>
                </a:tc>
                <a:extLst>
                  <a:ext uri="{0D108BD9-81ED-4DB2-BD59-A6C34878D82A}">
                    <a16:rowId xmlns:a16="http://schemas.microsoft.com/office/drawing/2014/main" val="1548435537"/>
                  </a:ext>
                </a:extLst>
              </a:tr>
              <a:tr h="1121523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差別的言動の定義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■人種又は民族を理由として社会から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9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の排除、権利・自由の制限、憎悪を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9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あおる等の差別的言動</a:t>
                      </a:r>
                      <a:endParaRPr kumimoji="1" lang="ja-JP" altLang="en-US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72000" marB="36000"/>
                </a:tc>
                <a:extLst>
                  <a:ext uri="{0D108BD9-81ED-4DB2-BD59-A6C34878D82A}">
                    <a16:rowId xmlns:a16="http://schemas.microsoft.com/office/drawing/2014/main" val="1289945721"/>
                  </a:ext>
                </a:extLst>
              </a:tr>
              <a:tr h="792376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差別的言動の禁止規定</a:t>
                      </a:r>
                      <a:endParaRPr kumimoji="1"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■禁止規定を設ける</a:t>
                      </a:r>
                      <a:endParaRPr kumimoji="1" lang="en-US" altLang="ja-JP" sz="9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 </a:t>
                      </a:r>
                      <a:r>
                        <a:rPr kumimoji="1" lang="ja-JP" altLang="en-US" sz="900" b="1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ヘイトスピーチの禁止規定を設け</a:t>
                      </a:r>
                      <a:endParaRPr kumimoji="1" lang="en-US" altLang="ja-JP" sz="900" b="1" u="sng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ja-JP" altLang="en-US" sz="900" b="1" u="none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b="1" u="sng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た</a:t>
                      </a:r>
                      <a:r>
                        <a:rPr kumimoji="1" lang="ja-JP" altLang="en-US" sz="900" b="1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条例は、都道府県では全国初。</a:t>
                      </a:r>
                      <a:endParaRPr kumimoji="1" lang="en-US" altLang="ja-JP" sz="900" b="1" u="sng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※</a:t>
                      </a:r>
                      <a:r>
                        <a:rPr kumimoji="1" lang="ja-JP" altLang="en-US" sz="9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ただし、罰則規定は設けない</a:t>
                      </a:r>
                      <a:endParaRPr kumimoji="1" lang="ja-JP" altLang="en-US" sz="9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72000" marB="36000"/>
                </a:tc>
                <a:extLst>
                  <a:ext uri="{0D108BD9-81ED-4DB2-BD59-A6C34878D82A}">
                    <a16:rowId xmlns:a16="http://schemas.microsoft.com/office/drawing/2014/main" val="3474523636"/>
                  </a:ext>
                </a:extLst>
              </a:tr>
              <a:tr h="1069713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国民等の</a:t>
                      </a:r>
                      <a:endParaRPr kumimoji="1" lang="en-US" altLang="ja-JP" sz="9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責務</a:t>
                      </a:r>
                      <a:endParaRPr kumimoji="1"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■府民の努力義務を規定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spcBef>
                          <a:spcPts val="600"/>
                        </a:spcBef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・不当な差別的言動の解消の必要性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spcBef>
                          <a:spcPts val="0"/>
                        </a:spcBef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に対する理解を深める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spcBef>
                          <a:spcPts val="300"/>
                        </a:spcBef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・不当な差別的言動のない社会の実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spcBef>
                          <a:spcPts val="0"/>
                        </a:spcBef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現に寄与するよう努める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72000" marB="36000"/>
                </a:tc>
                <a:extLst>
                  <a:ext uri="{0D108BD9-81ED-4DB2-BD59-A6C34878D82A}">
                    <a16:rowId xmlns:a16="http://schemas.microsoft.com/office/drawing/2014/main" val="1412542666"/>
                  </a:ext>
                </a:extLst>
              </a:tr>
              <a:tr h="103010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啓発等の</a:t>
                      </a:r>
                      <a:endParaRPr kumimoji="1" lang="en-US" altLang="ja-JP" sz="9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推進</a:t>
                      </a:r>
                      <a:endParaRPr kumimoji="1"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■啓発等の推進を規定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・人種又は民族を理由とする不当な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差別的言動による人権侵害に関す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ja-JP" altLang="en-US" sz="9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る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府民の関心と理解を深めるための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啓発を行う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0"/>
                </a:tc>
                <a:extLst>
                  <a:ext uri="{0D108BD9-81ED-4DB2-BD59-A6C34878D82A}">
                    <a16:rowId xmlns:a16="http://schemas.microsoft.com/office/drawing/2014/main" val="3955140973"/>
                  </a:ext>
                </a:extLst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267636"/>
              </p:ext>
            </p:extLst>
          </p:nvPr>
        </p:nvGraphicFramePr>
        <p:xfrm>
          <a:off x="95250" y="5568814"/>
          <a:ext cx="2592000" cy="10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620273444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657348015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インターネット上の事象に係る拡散防止措置</a:t>
                      </a:r>
                    </a:p>
                    <a:p>
                      <a:pPr algn="ctr"/>
                      <a:r>
                        <a:rPr kumimoji="1" lang="en-US" altLang="ja-JP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削除要請</a:t>
                      </a:r>
                      <a:r>
                        <a:rPr kumimoji="1" lang="en-US" altLang="ja-JP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■不当な差別的言動に該当するおそれ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9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があると判断する場合は、法務局へ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削除要請を行う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同和問題に係る事象は、府の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判断のもと要請している</a:t>
                      </a:r>
                      <a:endParaRPr kumimoji="1" lang="ja-JP" altLang="en-US" sz="9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888235972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-417840" y="586780"/>
            <a:ext cx="93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 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</a:t>
            </a:r>
            <a:r>
              <a:rPr kumimoji="1" lang="zh-CN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   　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大阪市（対処条例）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 東京都（対処条例）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</a:t>
            </a:r>
            <a:r>
              <a:rPr kumimoji="1" lang="zh-CN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国（理念法</a:t>
            </a:r>
            <a:r>
              <a:rPr kumimoji="1" lang="zh-CN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623335"/>
              </p:ext>
            </p:extLst>
          </p:nvPr>
        </p:nvGraphicFramePr>
        <p:xfrm>
          <a:off x="2799733" y="836010"/>
          <a:ext cx="6840000" cy="46098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0000">
                  <a:extLst>
                    <a:ext uri="{9D8B030D-6E8A-4147-A177-3AD203B41FA5}">
                      <a16:colId xmlns:a16="http://schemas.microsoft.com/office/drawing/2014/main" val="3531456009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1499209399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742550298"/>
                    </a:ext>
                  </a:extLst>
                </a:gridCol>
              </a:tblGrid>
              <a:tr h="594288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大阪市ヘイトスピーチへの対処に関する条例</a:t>
                      </a:r>
                      <a:r>
                        <a:rPr kumimoji="1" lang="ja-JP" altLang="en-US" sz="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H28.1.18</a:t>
                      </a:r>
                      <a:r>
                        <a:rPr kumimoji="1" lang="ja-JP" altLang="en-US" sz="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一部施行　</a:t>
                      </a:r>
                      <a:r>
                        <a:rPr kumimoji="1" lang="en-US" altLang="ja-JP" sz="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H28.7.1</a:t>
                      </a:r>
                      <a:r>
                        <a:rPr kumimoji="1" lang="ja-JP" altLang="en-US" sz="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完全施行）</a:t>
                      </a:r>
                      <a:endParaRPr kumimoji="1"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95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東京都オリンピック憲章にうたわれる人権 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尊重の理念の実現を目指す条例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en-US" altLang="ja-JP" sz="9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第３章</a:t>
                      </a:r>
                      <a:r>
                        <a:rPr kumimoji="1" lang="ja-JP" altLang="en-US" sz="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H30.10.15</a:t>
                      </a:r>
                      <a:r>
                        <a:rPr kumimoji="1" lang="ja-JP" altLang="en-US" sz="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一部施行　</a:t>
                      </a:r>
                      <a:r>
                        <a:rPr kumimoji="1" lang="en-US" altLang="ja-JP" sz="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H31.4.1</a:t>
                      </a:r>
                      <a:r>
                        <a:rPr kumimoji="1" lang="ja-JP" altLang="en-US" sz="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完全施行）</a:t>
                      </a:r>
                      <a:endParaRPr kumimoji="1" lang="ja-JP" altLang="en-US" sz="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本邦外出身者に対する不当な差別的言動の解消に向けた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取組の推進に関する法律            （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H28.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６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.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３施行）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548435537"/>
                  </a:ext>
                </a:extLst>
              </a:tr>
              <a:tr h="1121523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人種若しくは民族に係る特定の属性を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有する個人又は当該個人により構成さ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900" dirty="0" err="1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れる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集団を、社会から排除、権利又は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自由の制限、憎悪若しくは差別の意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識又は暴力をあおることを目的として行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われる表現活動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■法第２条に規定する本邦外出身者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に対する不当な差別的言動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本邦の域外にある国若しくは地域の出身である者又はその　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子孫であって適法に居住するものに対する差別的意識を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助長し又は誘発する目的で公然とその生命、身体、自由、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名誉若しくは財産に危害を加える旨を告知し又は本邦外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出身者を著しく侮蔑するなど、本邦の域外にある国又は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地域の出身であることを理由として、本邦外出身者を地域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社会から排除することを扇動する不当な差別的言動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1289945721"/>
                  </a:ext>
                </a:extLst>
              </a:tr>
              <a:tr h="7923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■規定なし</a:t>
                      </a:r>
                      <a:endParaRPr kumimoji="1" lang="ja-JP" altLang="en-US" sz="9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■規定なし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※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前文にて「様々な人権に関する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 不当な差別を許さないこと」を改めて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明らかにするとしている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■規定なし</a:t>
                      </a:r>
                      <a:endParaRPr kumimoji="1" lang="en-US" altLang="ja-JP" sz="900" b="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</a:t>
                      </a:r>
                      <a:r>
                        <a:rPr kumimoji="1" lang="en-US" altLang="ja-JP" sz="9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前文において「不当な差別的言動は許されない」と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宣言している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3474523636"/>
                  </a:ext>
                </a:extLst>
              </a:tr>
              <a:tr h="1069713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■市民の責務に係る規定なし　　　　　　　　　　　　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　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※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この条例は、ヘイトスピーチに対処す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</a:t>
                      </a:r>
                      <a:r>
                        <a:rPr kumimoji="1" lang="ja-JP" altLang="en-US" sz="9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る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ために市がとる措置を</a:t>
                      </a:r>
                      <a:r>
                        <a:rPr kumimoji="1" lang="ja-JP" altLang="en-US" sz="9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規定したもの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■都民の責務に係る規定なし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※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人権全般にかかる努力義務を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第１章で規定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   ・人権尊重について理解を深める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   ・都が実施する人権尊重のための 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  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取組の推進に協力するよう努める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■国民の努力義務を規定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・不当な差別的解消の必要性に対する理解を深める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・不当な差別的言動のない社会の実現に寄与するよう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努める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1412542666"/>
                  </a:ext>
                </a:extLst>
              </a:tr>
              <a:tr h="1030100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■市は、ヘイトスピーチによる人権侵害に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関する市民の関心と理解を深めるため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の啓発を行う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■都は、不当な差別的言動を解消す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るための啓発等を推進する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■国は、不当な差別的言動の解消の必要性について国民に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周知し、その理解を深めることを目的とする広報その他啓発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活動を実施するとともに、必要な取組を行う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■地方公共団体は、国との適切な役割分担を踏まえて、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当該地域に応じ、住民に周知、広報その他の啓発活動を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実施するとともに、必要な取組を行う</a:t>
                      </a:r>
                    </a:p>
                  </a:txBody>
                  <a:tcPr marL="36000" marR="36000" marT="36000" marB="0"/>
                </a:tc>
                <a:extLst>
                  <a:ext uri="{0D108BD9-81ED-4DB2-BD59-A6C34878D82A}">
                    <a16:rowId xmlns:a16="http://schemas.microsoft.com/office/drawing/2014/main" val="3955140973"/>
                  </a:ext>
                </a:extLst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536218"/>
              </p:ext>
            </p:extLst>
          </p:nvPr>
        </p:nvGraphicFramePr>
        <p:xfrm>
          <a:off x="2802908" y="5578339"/>
          <a:ext cx="6840000" cy="10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0000">
                  <a:extLst>
                    <a:ext uri="{9D8B030D-6E8A-4147-A177-3AD203B41FA5}">
                      <a16:colId xmlns:a16="http://schemas.microsoft.com/office/drawing/2014/main" val="644307588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1075280282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449275734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■審査会の意見を聴いたうえで、不当な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差別的言動に該当すると認めるときは、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拡散防止措置を講ずることを規定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9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</a:p>
                    <a:p>
                      <a:pPr algn="l"/>
                      <a:r>
                        <a:rPr kumimoji="1" lang="en-US" altLang="ja-JP" sz="9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※</a:t>
                      </a:r>
                      <a:r>
                        <a:rPr kumimoji="1" lang="ja-JP" altLang="en-US" sz="9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プロバイダーへ削除要請</a:t>
                      </a:r>
                      <a:endParaRPr kumimoji="1" lang="en-US" altLang="ja-JP" sz="900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■審査会の意見を聴いたうえで、不当な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差別的言動に該当すると認めるときは、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拡散防止措置を講ずることを規定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■拡散防止措置に係る規定なし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</a:p>
                    <a:p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</a:t>
                      </a:r>
                      <a:r>
                        <a:rPr kumimoji="1" lang="ja-JP" altLang="en-US" sz="9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法務省は、「人権侵犯事件調査処理規程」（訓令）に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もとづき、調査を行い、そのうえでプロバイダーへ削除要請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を実施</a:t>
                      </a: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888235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686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1226</TotalTime>
  <Words>463</Words>
  <Application>Microsoft Office PowerPoint</Application>
  <PresentationFormat>ユーザー設定</PresentationFormat>
  <Paragraphs>107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大宅　豊紀</dc:creator>
  <cp:lastModifiedBy>大宅　豊紀</cp:lastModifiedBy>
  <cp:revision>113</cp:revision>
  <cp:lastPrinted>2019-04-25T01:37:41Z</cp:lastPrinted>
  <dcterms:created xsi:type="dcterms:W3CDTF">2019-01-04T07:31:06Z</dcterms:created>
  <dcterms:modified xsi:type="dcterms:W3CDTF">2019-04-25T01:38:08Z</dcterms:modified>
</cp:coreProperties>
</file>