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61" r:id="rId2"/>
    <p:sldId id="257" r:id="rId3"/>
    <p:sldId id="256" r:id="rId4"/>
    <p:sldId id="269" r:id="rId5"/>
    <p:sldId id="273" r:id="rId6"/>
    <p:sldId id="275" r:id="rId7"/>
    <p:sldId id="270" r:id="rId8"/>
    <p:sldId id="268" r:id="rId9"/>
    <p:sldId id="258" r:id="rId10"/>
    <p:sldId id="259" r:id="rId11"/>
    <p:sldId id="272" r:id="rId12"/>
    <p:sldId id="266" r:id="rId1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907E65B-5F75-48D0-844F-0BB64B753B9D}" type="datetimeFigureOut">
              <a:rPr kumimoji="1" lang="ja-JP" altLang="en-US" smtClean="0"/>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131461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907E65B-5F75-48D0-844F-0BB64B753B9D}" type="datetimeFigureOut">
              <a:rPr kumimoji="1" lang="ja-JP" altLang="en-US" smtClean="0"/>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186023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907E65B-5F75-48D0-844F-0BB64B753B9D}" type="datetimeFigureOut">
              <a:rPr kumimoji="1" lang="ja-JP" altLang="en-US" smtClean="0"/>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300539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907E65B-5F75-48D0-844F-0BB64B753B9D}" type="datetimeFigureOut">
              <a:rPr kumimoji="1" lang="ja-JP" altLang="en-US" smtClean="0"/>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321944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907E65B-5F75-48D0-844F-0BB64B753B9D}" type="datetimeFigureOut">
              <a:rPr kumimoji="1" lang="ja-JP" altLang="en-US" smtClean="0"/>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71923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907E65B-5F75-48D0-844F-0BB64B753B9D}" type="datetimeFigureOut">
              <a:rPr kumimoji="1" lang="ja-JP" altLang="en-US" smtClean="0"/>
              <a:t>2023/1/31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85736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907E65B-5F75-48D0-844F-0BB64B753B9D}" type="datetimeFigureOut">
              <a:rPr kumimoji="1" lang="ja-JP" altLang="en-US" smtClean="0"/>
              <a:t>2023/1/31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225245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907E65B-5F75-48D0-844F-0BB64B753B9D}" type="datetimeFigureOut">
              <a:rPr kumimoji="1" lang="ja-JP" altLang="en-US" smtClean="0"/>
              <a:t>2023/1/31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343552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7E65B-5F75-48D0-844F-0BB64B753B9D}" type="datetimeFigureOut">
              <a:rPr kumimoji="1" lang="ja-JP" altLang="en-US" smtClean="0"/>
              <a:t>2023/1/31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428642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907E65B-5F75-48D0-844F-0BB64B753B9D}" type="datetimeFigureOut">
              <a:rPr kumimoji="1" lang="ja-JP" altLang="en-US" smtClean="0"/>
              <a:t>2023/1/31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310465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907E65B-5F75-48D0-844F-0BB64B753B9D}" type="datetimeFigureOut">
              <a:rPr kumimoji="1" lang="ja-JP" altLang="en-US" smtClean="0"/>
              <a:t>2023/1/31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306136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7E65B-5F75-48D0-844F-0BB64B753B9D}" type="datetimeFigureOut">
              <a:rPr kumimoji="1" lang="ja-JP" altLang="en-US" smtClean="0"/>
              <a:t>2023/1/31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18935171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52550" y="2855841"/>
            <a:ext cx="7189789" cy="507831"/>
          </a:xfrm>
          <a:prstGeom prst="rect">
            <a:avLst/>
          </a:prstGeom>
        </p:spPr>
        <p:txBody>
          <a:bodyPr wrap="none">
            <a:spAutoFit/>
          </a:bodyPr>
          <a:lstStyle/>
          <a:p>
            <a:r>
              <a:rPr lang="ja-JP" altLang="ja-JP" sz="2700" b="1" kern="100" dirty="0">
                <a:latin typeface="Meiryo UI" panose="020B0604030504040204" pitchFamily="50" charset="-128"/>
                <a:ea typeface="Meiryo UI" panose="020B0604030504040204" pitchFamily="50" charset="-128"/>
                <a:cs typeface="Times New Roman" panose="02020603050405020304" pitchFamily="18" charset="0"/>
              </a:rPr>
              <a:t>大阪府青少年健全育成条例の運用状況について</a:t>
            </a:r>
            <a:endParaRPr lang="ja-JP" altLang="en-US" sz="27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7688341" y="435418"/>
            <a:ext cx="1107996"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資料１</a:t>
            </a:r>
          </a:p>
        </p:txBody>
      </p:sp>
    </p:spTree>
    <p:extLst>
      <p:ext uri="{BB962C8B-B14F-4D97-AF65-F5344CB8AC3E}">
        <p14:creationId xmlns:p14="http://schemas.microsoft.com/office/powerpoint/2010/main" val="2903176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2273" y="593987"/>
            <a:ext cx="8719457" cy="5626509"/>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defTabSz="1106154">
              <a:defRPr/>
            </a:pPr>
            <a:r>
              <a:rPr lang="ja-JP" altLang="en-US" sz="1200" kern="0" dirty="0">
                <a:solidFill>
                  <a:prstClr val="black"/>
                </a:solidFill>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 ・配信結果（</a:t>
            </a:r>
            <a:r>
              <a:rPr lang="en-US" altLang="ja-JP" sz="1400" b="1" kern="0" dirty="0">
                <a:solidFill>
                  <a:prstClr val="black"/>
                </a:solidFill>
                <a:latin typeface="Meiryo UI" panose="020B0604030504040204" pitchFamily="50" charset="-128"/>
                <a:ea typeface="Meiryo UI" panose="020B0604030504040204" pitchFamily="50" charset="-128"/>
              </a:rPr>
              <a:t>R3</a:t>
            </a:r>
            <a:r>
              <a:rPr lang="ja-JP" altLang="en-US" sz="1400" b="1" kern="0" dirty="0">
                <a:solidFill>
                  <a:prstClr val="black"/>
                </a:solidFill>
                <a:latin typeface="Meiryo UI" panose="020B0604030504040204" pitchFamily="50" charset="-128"/>
                <a:ea typeface="Meiryo UI" panose="020B0604030504040204" pitchFamily="50" charset="-128"/>
              </a:rPr>
              <a:t>年度）</a:t>
            </a:r>
            <a:endParaRPr lang="en-US" altLang="ja-JP" sz="1400" b="1" kern="0" dirty="0">
              <a:solidFill>
                <a:prstClr val="black"/>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画面表示数　</a:t>
            </a:r>
            <a:r>
              <a:rPr lang="en-US" altLang="ja-JP" sz="1400" dirty="0">
                <a:latin typeface="Meiryo UI" panose="020B0604030504040204" pitchFamily="50" charset="-128"/>
                <a:ea typeface="Meiryo UI" panose="020B0604030504040204" pitchFamily="50" charset="-128"/>
              </a:rPr>
              <a:t>14,782,084</a:t>
            </a:r>
            <a:r>
              <a:rPr lang="ja-JP" altLang="ja-JP" sz="1400" dirty="0">
                <a:latin typeface="Meiryo UI" panose="020B0604030504040204" pitchFamily="50" charset="-128"/>
                <a:ea typeface="Meiryo UI" panose="020B0604030504040204" pitchFamily="50" charset="-128"/>
              </a:rPr>
              <a:t>回（１日あたり</a:t>
            </a:r>
            <a:r>
              <a:rPr lang="en-US" altLang="ja-JP" sz="1400" dirty="0">
                <a:latin typeface="Meiryo UI" panose="020B0604030504040204" pitchFamily="50" charset="-128"/>
                <a:ea typeface="Meiryo UI" panose="020B0604030504040204" pitchFamily="50" charset="-128"/>
              </a:rPr>
              <a:t>131,983</a:t>
            </a:r>
            <a:r>
              <a:rPr lang="ja-JP" altLang="ja-JP" sz="1400" dirty="0">
                <a:latin typeface="Meiryo UI" panose="020B0604030504040204" pitchFamily="50" charset="-128"/>
                <a:ea typeface="Meiryo UI" panose="020B0604030504040204" pitchFamily="50" charset="-128"/>
              </a:rPr>
              <a:t>回）</a:t>
            </a:r>
          </a:p>
          <a:p>
            <a:r>
              <a:rPr lang="ja-JP" altLang="en-US" sz="1400" dirty="0">
                <a:latin typeface="Meiryo UI" panose="020B0604030504040204" pitchFamily="50" charset="-128"/>
                <a:ea typeface="Meiryo UI" panose="020B0604030504040204" pitchFamily="50" charset="-128"/>
              </a:rPr>
              <a:t>　　　クリック</a:t>
            </a:r>
            <a:r>
              <a:rPr lang="ja-JP" altLang="ja-JP" sz="1400" dirty="0">
                <a:latin typeface="Meiryo UI" panose="020B0604030504040204" pitchFamily="50" charset="-128"/>
                <a:ea typeface="Meiryo UI" panose="020B0604030504040204" pitchFamily="50" charset="-128"/>
              </a:rPr>
              <a:t>数　</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27,870</a:t>
            </a:r>
            <a:r>
              <a:rPr lang="ja-JP" altLang="en-US" sz="1400" dirty="0" smtClean="0">
                <a:latin typeface="Meiryo UI" panose="020B0604030504040204" pitchFamily="50" charset="-128"/>
                <a:ea typeface="Meiryo UI" panose="020B0604030504040204" pitchFamily="50" charset="-128"/>
              </a:rPr>
              <a:t>回</a:t>
            </a:r>
            <a:r>
              <a:rPr lang="ja-JP" altLang="ja-JP" sz="1400" dirty="0" smtClean="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１日あたり</a:t>
            </a:r>
            <a:r>
              <a:rPr lang="en-US" altLang="ja-JP" sz="1400" dirty="0">
                <a:latin typeface="Meiryo UI" panose="020B0604030504040204" pitchFamily="50" charset="-128"/>
                <a:ea typeface="Meiryo UI" panose="020B0604030504040204" pitchFamily="50" charset="-128"/>
              </a:rPr>
              <a:t>249</a:t>
            </a:r>
            <a:r>
              <a:rPr lang="ja-JP" altLang="ja-JP" sz="1400" dirty="0">
                <a:latin typeface="Meiryo UI" panose="020B0604030504040204" pitchFamily="50" charset="-128"/>
                <a:ea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kern="0" dirty="0">
                <a:solidFill>
                  <a:prstClr val="black"/>
                </a:solidFill>
                <a:latin typeface="Meiryo UI" panose="020B0604030504040204" pitchFamily="50" charset="-128"/>
                <a:ea typeface="Meiryo UI" panose="020B0604030504040204" pitchFamily="50" charset="-128"/>
              </a:rPr>
              <a:t>　　　　　　　　　　　　　　　　　　　　　　　　　　　　　　　　　　　　　　　　　　　　　　　　　　　　　　　　　　　　　　　（回）　　　　　　　　　　　　　　　　　</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r>
              <a:rPr lang="ja-JP" altLang="en-US" sz="1400" kern="0" dirty="0">
                <a:solidFill>
                  <a:prstClr val="black"/>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青少年</a:t>
            </a:r>
            <a:r>
              <a:rPr lang="ja-JP" altLang="ja-JP" sz="1400" dirty="0">
                <a:latin typeface="Meiryo UI" panose="020B0604030504040204" pitchFamily="50" charset="-128"/>
                <a:ea typeface="Meiryo UI" panose="020B0604030504040204" pitchFamily="50" charset="-128"/>
              </a:rPr>
              <a:t>や大人がターゲティング広告を目にすることで「パパ活」・「ママ活」等デート援助交際から犯罪被害</a:t>
            </a:r>
            <a:r>
              <a:rPr lang="ja-JP" altLang="ja-JP" sz="1400" dirty="0" smtClean="0">
                <a:latin typeface="Meiryo UI" panose="020B0604030504040204" pitchFamily="50" charset="-128"/>
                <a:ea typeface="Meiryo UI" panose="020B0604030504040204" pitchFamily="50" charset="-128"/>
              </a:rPr>
              <a:t>や</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トラブル</a:t>
            </a:r>
            <a:r>
              <a:rPr lang="ja-JP" altLang="ja-JP" sz="1400" dirty="0">
                <a:latin typeface="Meiryo UI" panose="020B0604030504040204" pitchFamily="50" charset="-128"/>
                <a:ea typeface="Meiryo UI" panose="020B0604030504040204" pitchFamily="50" charset="-128"/>
              </a:rPr>
              <a:t>に遭う危険性</a:t>
            </a:r>
            <a:r>
              <a:rPr lang="ja-JP" altLang="ja-JP" sz="1400" dirty="0" smtClean="0">
                <a:latin typeface="Meiryo UI" panose="020B0604030504040204" pitchFamily="50" charset="-128"/>
                <a:ea typeface="Meiryo UI" panose="020B0604030504040204" pitchFamily="50" charset="-128"/>
              </a:rPr>
              <a:t>がある</a:t>
            </a:r>
            <a:r>
              <a:rPr lang="ja-JP" altLang="ja-JP" sz="1400" dirty="0">
                <a:latin typeface="Meiryo UI" panose="020B0604030504040204" pitchFamily="50" charset="-128"/>
                <a:ea typeface="Meiryo UI" panose="020B0604030504040204" pitchFamily="50" charset="-128"/>
              </a:rPr>
              <a:t>ことを周知できた。</a:t>
            </a:r>
          </a:p>
          <a:p>
            <a:r>
              <a:rPr lang="en-US" altLang="ja-JP"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被害防止に向けて掲載内容を強化した「おおさか</a:t>
            </a:r>
            <a:r>
              <a:rPr lang="en-US" altLang="ja-JP" sz="1400" dirty="0">
                <a:latin typeface="Meiryo UI" panose="020B0604030504040204" pitchFamily="50" charset="-128"/>
                <a:ea typeface="Meiryo UI" panose="020B0604030504040204" pitchFamily="50" charset="-128"/>
              </a:rPr>
              <a:t>SNS</a:t>
            </a:r>
            <a:r>
              <a:rPr lang="ja-JP" altLang="ja-JP" sz="1400" dirty="0">
                <a:latin typeface="Meiryo UI" panose="020B0604030504040204" pitchFamily="50" charset="-128"/>
                <a:ea typeface="Meiryo UI" panose="020B0604030504040204" pitchFamily="50" charset="-128"/>
              </a:rPr>
              <a:t>子ども安心サイト」へ誘導することで、潜在層や</a:t>
            </a:r>
            <a:r>
              <a:rPr lang="ja-JP" altLang="ja-JP" sz="1400" dirty="0" smtClean="0">
                <a:latin typeface="Meiryo UI" panose="020B0604030504040204" pitchFamily="50" charset="-128"/>
                <a:ea typeface="Meiryo UI" panose="020B0604030504040204" pitchFamily="50" charset="-128"/>
              </a:rPr>
              <a:t>行為者</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err="1" smtClean="0">
                <a:latin typeface="Meiryo UI" panose="020B0604030504040204" pitchFamily="50" charset="-128"/>
                <a:ea typeface="Meiryo UI" panose="020B0604030504040204" pitchFamily="50" charset="-128"/>
              </a:rPr>
              <a:t>へ</a:t>
            </a:r>
            <a:r>
              <a:rPr lang="ja-JP" altLang="ja-JP" sz="1400" dirty="0" err="1">
                <a:latin typeface="Meiryo UI" panose="020B0604030504040204" pitchFamily="50" charset="-128"/>
                <a:ea typeface="Meiryo UI" panose="020B0604030504040204" pitchFamily="50" charset="-128"/>
              </a:rPr>
              <a:t>の</a:t>
            </a:r>
            <a:r>
              <a:rPr lang="ja-JP" altLang="ja-JP" sz="1400" dirty="0">
                <a:latin typeface="Meiryo UI" panose="020B0604030504040204" pitchFamily="50" charset="-128"/>
                <a:ea typeface="Meiryo UI" panose="020B0604030504040204" pitchFamily="50" charset="-128"/>
              </a:rPr>
              <a:t>注意喚起や</a:t>
            </a:r>
            <a:r>
              <a:rPr lang="ja-JP" altLang="ja-JP" sz="1400" dirty="0" smtClean="0">
                <a:latin typeface="Meiryo UI" panose="020B0604030504040204" pitchFamily="50" charset="-128"/>
                <a:ea typeface="Meiryo UI" panose="020B0604030504040204" pitchFamily="50" charset="-128"/>
              </a:rPr>
              <a:t>抑止面</a:t>
            </a:r>
            <a:r>
              <a:rPr lang="ja-JP" altLang="ja-JP" sz="1400" dirty="0">
                <a:latin typeface="Meiryo UI" panose="020B0604030504040204" pitchFamily="50" charset="-128"/>
                <a:ea typeface="Meiryo UI" panose="020B0604030504040204" pitchFamily="50" charset="-128"/>
              </a:rPr>
              <a:t>で効果があった。</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なお、令和</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年度改善点としては、青少年の利用者が多い</a:t>
            </a:r>
            <a:r>
              <a:rPr lang="en-US" altLang="ja-JP" sz="1400" dirty="0">
                <a:latin typeface="Meiryo UI" panose="020B0604030504040204" pitchFamily="50" charset="-128"/>
                <a:ea typeface="Meiryo UI" panose="020B0604030504040204" pitchFamily="50" charset="-128"/>
              </a:rPr>
              <a:t>SNS</a:t>
            </a:r>
            <a:r>
              <a:rPr lang="ja-JP" altLang="en-US" sz="1400" dirty="0">
                <a:latin typeface="Meiryo UI" panose="020B0604030504040204" pitchFamily="50" charset="-128"/>
                <a:ea typeface="Meiryo UI" panose="020B0604030504040204" pitchFamily="50" charset="-128"/>
              </a:rPr>
              <a:t>である</a:t>
            </a:r>
            <a:r>
              <a:rPr lang="en-US" altLang="ja-JP" sz="1400" dirty="0">
                <a:latin typeface="Meiryo UI" panose="020B0604030504040204" pitchFamily="50" charset="-128"/>
                <a:ea typeface="Meiryo UI" panose="020B0604030504040204" pitchFamily="50" charset="-128"/>
              </a:rPr>
              <a:t>LINE</a:t>
            </a:r>
            <a:r>
              <a:rPr lang="ja-JP" altLang="en-US" sz="1400" dirty="0">
                <a:latin typeface="Meiryo UI" panose="020B0604030504040204" pitchFamily="50" charset="-128"/>
                <a:ea typeface="Meiryo UI" panose="020B0604030504040204" pitchFamily="50" charset="-128"/>
              </a:rPr>
              <a:t>広告を</a:t>
            </a:r>
            <a:r>
              <a:rPr lang="ja-JP" altLang="en-US" sz="1400" dirty="0" smtClean="0">
                <a:latin typeface="Meiryo UI" panose="020B0604030504040204" pitchFamily="50" charset="-128"/>
                <a:ea typeface="Meiryo UI" panose="020B0604030504040204" pitchFamily="50" charset="-128"/>
              </a:rPr>
              <a:t>追加。</a:t>
            </a:r>
            <a:endParaRPr lang="en-US" altLang="ja-JP" sz="1400" dirty="0">
              <a:latin typeface="Meiryo UI" panose="020B0604030504040204" pitchFamily="50" charset="-128"/>
              <a:ea typeface="Meiryo UI" panose="020B0604030504040204" pitchFamily="50" charset="-128"/>
            </a:endParaRPr>
          </a:p>
          <a:p>
            <a:endParaRPr lang="ja-JP" altLang="ja-JP" sz="1400" dirty="0">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b="1"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b="1" kern="0" dirty="0">
              <a:solidFill>
                <a:prstClr val="black"/>
              </a:solidFill>
              <a:latin typeface="Meiryo UI" panose="020B0604030504040204" pitchFamily="50" charset="-128"/>
              <a:ea typeface="Meiryo UI" panose="020B0604030504040204" pitchFamily="50" charset="-128"/>
            </a:endParaRPr>
          </a:p>
          <a:p>
            <a:pPr defTabSz="1106154" fontAlgn="b">
              <a:defRPr/>
            </a:pPr>
            <a:r>
              <a:rPr lang="ja-JP" altLang="en-US" sz="1200" kern="0" dirty="0">
                <a:solidFill>
                  <a:prstClr val="black"/>
                </a:solidFill>
                <a:latin typeface="Meiryo UI" panose="020B0604030504040204" pitchFamily="50" charset="-128"/>
                <a:ea typeface="Meiryo UI" panose="020B0604030504040204" pitchFamily="50" charset="-128"/>
              </a:rPr>
              <a:t>　　　　　　　　　</a:t>
            </a: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509142097"/>
              </p:ext>
            </p:extLst>
          </p:nvPr>
        </p:nvGraphicFramePr>
        <p:xfrm>
          <a:off x="759004" y="1486322"/>
          <a:ext cx="7107348" cy="2170585"/>
        </p:xfrm>
        <a:graphic>
          <a:graphicData uri="http://schemas.openxmlformats.org/drawingml/2006/table">
            <a:tbl>
              <a:tblPr>
                <a:tableStyleId>{5940675A-B579-460E-94D1-54222C63F5DA}</a:tableStyleId>
              </a:tblPr>
              <a:tblGrid>
                <a:gridCol w="2447210">
                  <a:extLst>
                    <a:ext uri="{9D8B030D-6E8A-4147-A177-3AD203B41FA5}">
                      <a16:colId xmlns:a16="http://schemas.microsoft.com/office/drawing/2014/main" val="1041327850"/>
                    </a:ext>
                  </a:extLst>
                </a:gridCol>
                <a:gridCol w="1281558">
                  <a:extLst>
                    <a:ext uri="{9D8B030D-6E8A-4147-A177-3AD203B41FA5}">
                      <a16:colId xmlns:a16="http://schemas.microsoft.com/office/drawing/2014/main" val="653984944"/>
                    </a:ext>
                  </a:extLst>
                </a:gridCol>
                <a:gridCol w="1281558">
                  <a:extLst>
                    <a:ext uri="{9D8B030D-6E8A-4147-A177-3AD203B41FA5}">
                      <a16:colId xmlns:a16="http://schemas.microsoft.com/office/drawing/2014/main" val="3343512252"/>
                    </a:ext>
                  </a:extLst>
                </a:gridCol>
                <a:gridCol w="1048922">
                  <a:extLst>
                    <a:ext uri="{9D8B030D-6E8A-4147-A177-3AD203B41FA5}">
                      <a16:colId xmlns:a16="http://schemas.microsoft.com/office/drawing/2014/main" val="2969560583"/>
                    </a:ext>
                  </a:extLst>
                </a:gridCol>
                <a:gridCol w="1048100">
                  <a:extLst>
                    <a:ext uri="{9D8B030D-6E8A-4147-A177-3AD203B41FA5}">
                      <a16:colId xmlns:a16="http://schemas.microsoft.com/office/drawing/2014/main" val="340980554"/>
                    </a:ext>
                  </a:extLst>
                </a:gridCol>
              </a:tblGrid>
              <a:tr h="270781">
                <a:tc rowSpan="2">
                  <a:txBody>
                    <a:bodyPr/>
                    <a:lstStyle/>
                    <a:p>
                      <a:pPr algn="just">
                        <a:lnSpc>
                          <a:spcPct val="100000"/>
                        </a:lnSpc>
                        <a:spcAft>
                          <a:spcPts val="0"/>
                        </a:spcAft>
                      </a:pPr>
                      <a:r>
                        <a:rPr lang="ja-JP" sz="1200" kern="100" dirty="0">
                          <a:effectLst/>
                          <a:latin typeface="Meiryo UI" panose="020B0604030504040204" pitchFamily="50" charset="-128"/>
                          <a:ea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gridSpan="2">
                  <a:txBody>
                    <a:bodyPr/>
                    <a:lstStyle/>
                    <a:p>
                      <a:pPr algn="ctr">
                        <a:lnSpc>
                          <a:spcPct val="100000"/>
                        </a:lnSpc>
                        <a:spcAft>
                          <a:spcPts val="0"/>
                        </a:spcAft>
                      </a:pPr>
                      <a:r>
                        <a:rPr lang="ja-JP" sz="1200" kern="100" dirty="0">
                          <a:effectLst/>
                          <a:latin typeface="Meiryo UI" panose="020B0604030504040204" pitchFamily="50" charset="-128"/>
                          <a:ea typeface="Meiryo UI" panose="020B0604030504040204" pitchFamily="50" charset="-128"/>
                        </a:rPr>
                        <a:t>画面表示数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tc gridSpan="2">
                  <a:txBody>
                    <a:bodyPr/>
                    <a:lstStyle/>
                    <a:p>
                      <a:pPr algn="ctr">
                        <a:lnSpc>
                          <a:spcPct val="100000"/>
                        </a:lnSpc>
                        <a:spcAft>
                          <a:spcPts val="0"/>
                        </a:spcAft>
                      </a:pPr>
                      <a:r>
                        <a:rPr lang="ja-JP" sz="1200" kern="100" dirty="0">
                          <a:effectLst/>
                          <a:latin typeface="Meiryo UI" panose="020B0604030504040204" pitchFamily="50" charset="-128"/>
                          <a:ea typeface="Meiryo UI" panose="020B0604030504040204" pitchFamily="50" charset="-128"/>
                        </a:rPr>
                        <a:t>クリック数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hMerge="1">
                  <a:txBody>
                    <a:bodyPr/>
                    <a:lstStyle/>
                    <a:p>
                      <a:endParaRPr kumimoji="1" lang="ja-JP" altLang="en-US"/>
                    </a:p>
                  </a:txBody>
                  <a:tcPr/>
                </a:tc>
                <a:extLst>
                  <a:ext uri="{0D108BD9-81ED-4DB2-BD59-A6C34878D82A}">
                    <a16:rowId xmlns:a16="http://schemas.microsoft.com/office/drawing/2014/main" val="3671222619"/>
                  </a:ext>
                </a:extLst>
              </a:tr>
              <a:tr h="275114">
                <a:tc vMerge="1">
                  <a:txBody>
                    <a:bodyPr/>
                    <a:lstStyle/>
                    <a:p>
                      <a:endParaRPr kumimoji="1" lang="ja-JP" altLang="en-US"/>
                    </a:p>
                  </a:txBody>
                  <a:tcPr/>
                </a:tc>
                <a:tc>
                  <a:txBody>
                    <a:bodyPr/>
                    <a:lstStyle/>
                    <a:p>
                      <a:pPr algn="ctr">
                        <a:lnSpc>
                          <a:spcPct val="100000"/>
                        </a:lnSpc>
                        <a:spcAft>
                          <a:spcPts val="0"/>
                        </a:spcAft>
                      </a:pPr>
                      <a:r>
                        <a:rPr lang="ja-JP" sz="1200" kern="100" dirty="0">
                          <a:effectLst/>
                          <a:latin typeface="Meiryo UI" panose="020B0604030504040204" pitchFamily="50" charset="-128"/>
                          <a:ea typeface="Meiryo UI" panose="020B0604030504040204" pitchFamily="50" charset="-128"/>
                        </a:rPr>
                        <a:t>実績</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ct val="100000"/>
                        </a:lnSpc>
                        <a:spcAft>
                          <a:spcPts val="0"/>
                        </a:spcAft>
                      </a:pPr>
                      <a:r>
                        <a:rPr lang="ja-JP" sz="1200" kern="100" dirty="0">
                          <a:effectLst/>
                          <a:latin typeface="Meiryo UI" panose="020B0604030504040204" pitchFamily="50" charset="-128"/>
                          <a:ea typeface="Meiryo UI" panose="020B0604030504040204" pitchFamily="50" charset="-128"/>
                        </a:rPr>
                        <a:t>１日あたり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ct val="100000"/>
                        </a:lnSpc>
                        <a:spcAft>
                          <a:spcPts val="0"/>
                        </a:spcAft>
                      </a:pPr>
                      <a:r>
                        <a:rPr lang="ja-JP" sz="1200" kern="100" dirty="0">
                          <a:effectLst/>
                          <a:latin typeface="Meiryo UI" panose="020B0604030504040204" pitchFamily="50" charset="-128"/>
                          <a:ea typeface="Meiryo UI" panose="020B0604030504040204" pitchFamily="50" charset="-128"/>
                        </a:rPr>
                        <a:t>実績</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algn="ctr">
                        <a:lnSpc>
                          <a:spcPct val="100000"/>
                        </a:lnSpc>
                        <a:spcAft>
                          <a:spcPts val="0"/>
                        </a:spcAft>
                      </a:pPr>
                      <a:r>
                        <a:rPr lang="ja-JP" sz="1200" kern="100" dirty="0">
                          <a:effectLst/>
                          <a:latin typeface="Meiryo UI" panose="020B0604030504040204" pitchFamily="50" charset="-128"/>
                          <a:ea typeface="Meiryo UI" panose="020B0604030504040204" pitchFamily="50" charset="-128"/>
                        </a:rPr>
                        <a:t>１日あたり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extLst>
                  <a:ext uri="{0D108BD9-81ED-4DB2-BD59-A6C34878D82A}">
                    <a16:rowId xmlns:a16="http://schemas.microsoft.com/office/drawing/2014/main" val="755992434"/>
                  </a:ext>
                </a:extLst>
              </a:tr>
              <a:tr h="324938">
                <a:tc>
                  <a:txBody>
                    <a:bodyPr/>
                    <a:lstStyle/>
                    <a:p>
                      <a:pPr algn="just">
                        <a:lnSpc>
                          <a:spcPct val="100000"/>
                        </a:lnSpc>
                        <a:spcAft>
                          <a:spcPts val="0"/>
                        </a:spcAft>
                      </a:pPr>
                      <a:r>
                        <a:rPr lang="ja-JP" sz="1200" kern="100">
                          <a:effectLst/>
                          <a:latin typeface="Meiryo UI" panose="020B0604030504040204" pitchFamily="50" charset="-128"/>
                          <a:ea typeface="Meiryo UI" panose="020B0604030504040204" pitchFamily="50" charset="-128"/>
                        </a:rPr>
                        <a:t>「</a:t>
                      </a:r>
                      <a:r>
                        <a:rPr lang="en-US" sz="1200" kern="100">
                          <a:effectLst/>
                          <a:latin typeface="Meiryo UI" panose="020B0604030504040204" pitchFamily="50" charset="-128"/>
                          <a:ea typeface="Meiryo UI" panose="020B0604030504040204" pitchFamily="50" charset="-128"/>
                        </a:rPr>
                        <a:t>Google</a:t>
                      </a:r>
                      <a:r>
                        <a:rPr lang="ja-JP" sz="1200" kern="100">
                          <a:effectLst/>
                          <a:latin typeface="Meiryo UI" panose="020B0604030504040204" pitchFamily="50" charset="-128"/>
                          <a:ea typeface="Meiryo UI" panose="020B0604030504040204" pitchFamily="50" charset="-128"/>
                        </a:rPr>
                        <a:t>」リスティング広告</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63,247</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565</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2,683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24</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extLst>
                  <a:ext uri="{0D108BD9-81ED-4DB2-BD59-A6C34878D82A}">
                    <a16:rowId xmlns:a16="http://schemas.microsoft.com/office/drawing/2014/main" val="745664576"/>
                  </a:ext>
                </a:extLst>
              </a:tr>
              <a:tr h="324938">
                <a:tc>
                  <a:txBody>
                    <a:bodyPr/>
                    <a:lstStyle/>
                    <a:p>
                      <a:pPr algn="just">
                        <a:lnSpc>
                          <a:spcPct val="100000"/>
                        </a:lnSpc>
                        <a:spcAft>
                          <a:spcPts val="0"/>
                        </a:spcAft>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Yahoo!</a:t>
                      </a:r>
                      <a:r>
                        <a:rPr lang="ja-JP" sz="1200" kern="100" dirty="0">
                          <a:effectLst/>
                          <a:latin typeface="Meiryo UI" panose="020B0604030504040204" pitchFamily="50" charset="-128"/>
                          <a:ea typeface="Meiryo UI" panose="020B0604030504040204" pitchFamily="50" charset="-128"/>
                        </a:rPr>
                        <a:t>」リスティング広告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150,284</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1,342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5,059</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45</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extLst>
                  <a:ext uri="{0D108BD9-81ED-4DB2-BD59-A6C34878D82A}">
                    <a16:rowId xmlns:a16="http://schemas.microsoft.com/office/drawing/2014/main" val="786593960"/>
                  </a:ext>
                </a:extLst>
              </a:tr>
              <a:tr h="324938">
                <a:tc>
                  <a:txBody>
                    <a:bodyPr/>
                    <a:lstStyle/>
                    <a:p>
                      <a:pPr algn="just">
                        <a:lnSpc>
                          <a:spcPct val="100000"/>
                        </a:lnSpc>
                        <a:spcAft>
                          <a:spcPts val="0"/>
                        </a:spcAft>
                      </a:pPr>
                      <a:r>
                        <a:rPr lang="en-US" sz="1200" kern="100" dirty="0">
                          <a:effectLst/>
                          <a:latin typeface="Meiryo UI" panose="020B0604030504040204" pitchFamily="50" charset="-128"/>
                          <a:ea typeface="Meiryo UI" panose="020B0604030504040204" pitchFamily="50" charset="-128"/>
                        </a:rPr>
                        <a:t>Twitter</a:t>
                      </a:r>
                      <a:r>
                        <a:rPr lang="ja-JP" sz="1200" kern="100" dirty="0">
                          <a:effectLst/>
                          <a:latin typeface="Meiryo UI" panose="020B0604030504040204" pitchFamily="50" charset="-128"/>
                          <a:ea typeface="Meiryo UI" panose="020B0604030504040204" pitchFamily="50" charset="-128"/>
                        </a:rPr>
                        <a:t>広告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1,283,794</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11,462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5,587</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50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extLst>
                  <a:ext uri="{0D108BD9-81ED-4DB2-BD59-A6C34878D82A}">
                    <a16:rowId xmlns:a16="http://schemas.microsoft.com/office/drawing/2014/main" val="1950909683"/>
                  </a:ext>
                </a:extLst>
              </a:tr>
              <a:tr h="324938">
                <a:tc>
                  <a:txBody>
                    <a:bodyPr/>
                    <a:lstStyle/>
                    <a:p>
                      <a:pPr algn="just">
                        <a:lnSpc>
                          <a:spcPct val="100000"/>
                        </a:lnSpc>
                        <a:spcAft>
                          <a:spcPts val="0"/>
                        </a:spcAft>
                      </a:pPr>
                      <a:r>
                        <a:rPr lang="en-US" sz="1200" kern="100">
                          <a:effectLst/>
                          <a:latin typeface="Meiryo UI" panose="020B0604030504040204" pitchFamily="50" charset="-128"/>
                          <a:ea typeface="Meiryo UI" panose="020B0604030504040204" pitchFamily="50" charset="-128"/>
                        </a:rPr>
                        <a:t>Yahoo!</a:t>
                      </a:r>
                      <a:r>
                        <a:rPr lang="ja-JP" sz="1200" kern="100">
                          <a:effectLst/>
                          <a:latin typeface="Meiryo UI" panose="020B0604030504040204" pitchFamily="50" charset="-128"/>
                          <a:ea typeface="Meiryo UI" panose="020B0604030504040204" pitchFamily="50" charset="-128"/>
                        </a:rPr>
                        <a:t>ディスプレイ広告</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13,284,759</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118,614</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14,541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130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extLst>
                  <a:ext uri="{0D108BD9-81ED-4DB2-BD59-A6C34878D82A}">
                    <a16:rowId xmlns:a16="http://schemas.microsoft.com/office/drawing/2014/main" val="910961074"/>
                  </a:ext>
                </a:extLst>
              </a:tr>
              <a:tr h="324938">
                <a:tc>
                  <a:txBody>
                    <a:bodyPr/>
                    <a:lstStyle/>
                    <a:p>
                      <a:pPr algn="ctr">
                        <a:lnSpc>
                          <a:spcPct val="100000"/>
                        </a:lnSpc>
                        <a:spcAft>
                          <a:spcPts val="0"/>
                        </a:spcAft>
                      </a:pPr>
                      <a:r>
                        <a:rPr lang="ja-JP" sz="1200" kern="100" dirty="0">
                          <a:effectLst/>
                          <a:latin typeface="Meiryo UI" panose="020B0604030504040204" pitchFamily="50" charset="-128"/>
                          <a:ea typeface="Meiryo UI" panose="020B0604030504040204" pitchFamily="50" charset="-128"/>
                        </a:rPr>
                        <a:t>合計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14,782,084</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131,983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27,870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marR="49530"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rPr>
                        <a:t>249</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extLst>
                  <a:ext uri="{0D108BD9-81ED-4DB2-BD59-A6C34878D82A}">
                    <a16:rowId xmlns:a16="http://schemas.microsoft.com/office/drawing/2014/main" val="4038588712"/>
                  </a:ext>
                </a:extLst>
              </a:tr>
            </a:tbl>
          </a:graphicData>
        </a:graphic>
      </p:graphicFrame>
      <p:sp>
        <p:nvSpPr>
          <p:cNvPr id="6" name="正方形/長方形 5"/>
          <p:cNvSpPr/>
          <p:nvPr/>
        </p:nvSpPr>
        <p:spPr>
          <a:xfrm>
            <a:off x="212273" y="265806"/>
            <a:ext cx="8719457" cy="32818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schemeClr val="tx1"/>
                </a:solidFill>
                <a:latin typeface="Meiryo UI" panose="020B0604030504040204" pitchFamily="50" charset="-128"/>
                <a:ea typeface="Meiryo UI" panose="020B0604030504040204" pitchFamily="50" charset="-128"/>
              </a:rPr>
              <a:t>青少年に対するインターネット上での被害防止のための啓発事業（ターゲティング啓発）</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8551572" y="6414937"/>
            <a:ext cx="381320" cy="30783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t>９</a:t>
            </a:r>
            <a:endParaRPr lang="ja-JP" altLang="en-US" sz="2000" dirty="0"/>
          </a:p>
        </p:txBody>
      </p:sp>
    </p:spTree>
    <p:extLst>
      <p:ext uri="{BB962C8B-B14F-4D97-AF65-F5344CB8AC3E}">
        <p14:creationId xmlns:p14="http://schemas.microsoft.com/office/powerpoint/2010/main" val="1568581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6A10EBB6-D8CF-4980-957E-6C586228AD6D}"/>
              </a:ext>
            </a:extLst>
          </p:cNvPr>
          <p:cNvSpPr/>
          <p:nvPr/>
        </p:nvSpPr>
        <p:spPr>
          <a:xfrm>
            <a:off x="203792" y="279842"/>
            <a:ext cx="8729100" cy="309459"/>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b="1" dirty="0" smtClean="0">
                <a:solidFill>
                  <a:schemeClr val="tx1"/>
                </a:solidFill>
                <a:latin typeface="Meiryo UI" panose="020B0604030504040204" pitchFamily="50" charset="-128"/>
                <a:ea typeface="Meiryo UI" panose="020B0604030504040204" pitchFamily="50" charset="-128"/>
              </a:rPr>
              <a:t>３．</a:t>
            </a:r>
            <a:r>
              <a:rPr lang="ja-JP" altLang="en-US" sz="1600" b="1" dirty="0">
                <a:solidFill>
                  <a:schemeClr val="tx1"/>
                </a:solidFill>
                <a:latin typeface="Meiryo UI" panose="020B0604030504040204" pitchFamily="50" charset="-128"/>
                <a:ea typeface="Meiryo UI" panose="020B0604030504040204" pitchFamily="50" charset="-128"/>
              </a:rPr>
              <a:t>ゲーム課金等への取組み</a:t>
            </a:r>
          </a:p>
        </p:txBody>
      </p:sp>
      <p:sp>
        <p:nvSpPr>
          <p:cNvPr id="15" name="正方形/長方形 14"/>
          <p:cNvSpPr/>
          <p:nvPr/>
        </p:nvSpPr>
        <p:spPr>
          <a:xfrm>
            <a:off x="203792" y="589301"/>
            <a:ext cx="8729100" cy="50001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106154">
              <a:defRPr/>
            </a:pPr>
            <a:endParaRPr lang="en-US" altLang="ja-JP" sz="1400" b="1" kern="0" dirty="0" smtClean="0">
              <a:solidFill>
                <a:schemeClr val="tx1"/>
              </a:solidFill>
              <a:latin typeface="Meiryo UI" panose="020B0604030504040204" pitchFamily="50" charset="-128"/>
              <a:ea typeface="Meiryo UI" panose="020B0604030504040204" pitchFamily="50" charset="-128"/>
            </a:endParaRPr>
          </a:p>
          <a:p>
            <a:pPr defTabSz="1106154">
              <a:defRPr/>
            </a:pPr>
            <a:r>
              <a:rPr lang="ja-JP" altLang="en-US" sz="1400" b="1" kern="0" dirty="0" smtClean="0">
                <a:solidFill>
                  <a:schemeClr val="tx1"/>
                </a:solidFill>
                <a:latin typeface="Meiryo UI" panose="020B0604030504040204" pitchFamily="50" charset="-128"/>
                <a:ea typeface="Meiryo UI" panose="020B0604030504040204" pitchFamily="50" charset="-128"/>
              </a:rPr>
              <a:t>（</a:t>
            </a:r>
            <a:r>
              <a:rPr lang="ja-JP" altLang="en-US" sz="1400" b="1" kern="0" dirty="0">
                <a:solidFill>
                  <a:schemeClr val="tx1"/>
                </a:solidFill>
                <a:latin typeface="Meiryo UI" panose="020B0604030504040204" pitchFamily="50" charset="-128"/>
                <a:ea typeface="Meiryo UI" panose="020B0604030504040204" pitchFamily="50" charset="-128"/>
              </a:rPr>
              <a:t>１）事業者への協力依頼</a:t>
            </a:r>
            <a:endParaRPr lang="en-US" altLang="ja-JP" sz="1400" b="1" kern="0" dirty="0">
              <a:solidFill>
                <a:schemeClr val="tx1"/>
              </a:solidFill>
              <a:latin typeface="Meiryo UI" panose="020B0604030504040204" pitchFamily="50" charset="-128"/>
              <a:ea typeface="Meiryo UI" panose="020B0604030504040204" pitchFamily="50" charset="-128"/>
            </a:endParaRPr>
          </a:p>
          <a:p>
            <a:pPr algn="just"/>
            <a:r>
              <a:rPr lang="ja-JP" altLang="en-US" sz="14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コンビニで子どもが高額の</a:t>
            </a:r>
            <a:r>
              <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プリペイドカードを購入</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した場合に、</a:t>
            </a:r>
            <a:r>
              <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店員から声をかけてもらうよう</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事務所やバックヤードに</a:t>
            </a: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掲示</a:t>
            </a:r>
            <a:endParaRPr lang="en-US" altLang="ja-JP"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するための</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チラシを配付し、協力依頼。</a:t>
            </a:r>
            <a:endPar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00025" algn="just"/>
            <a:endParaRPr lang="en-US" altLang="ja-JP"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00025" algn="just"/>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㈱セブン</a:t>
            </a:r>
            <a:r>
              <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イレブン・ジャパン</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㈱ファミリーマート</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㈱ローソン</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の各店舗</a:t>
            </a:r>
            <a:endPar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b="1" kern="0" dirty="0">
              <a:solidFill>
                <a:schemeClr val="tx1"/>
              </a:solidFill>
              <a:latin typeface="Meiryo UI" panose="020B0604030504040204" pitchFamily="50" charset="-128"/>
              <a:ea typeface="Meiryo UI" panose="020B0604030504040204" pitchFamily="50" charset="-128"/>
            </a:endParaRPr>
          </a:p>
          <a:p>
            <a:pPr defTabSz="1106154">
              <a:defRPr/>
            </a:pPr>
            <a:r>
              <a:rPr lang="ja-JP" altLang="en-US" sz="1400" b="1" kern="0" dirty="0">
                <a:solidFill>
                  <a:schemeClr val="tx1"/>
                </a:solidFill>
                <a:latin typeface="Meiryo UI" panose="020B0604030504040204" pitchFamily="50" charset="-128"/>
                <a:ea typeface="Meiryo UI" panose="020B0604030504040204" pitchFamily="50" charset="-128"/>
              </a:rPr>
              <a:t>（２）保護者に向けた取組み</a:t>
            </a:r>
            <a:endParaRPr lang="en-US" altLang="ja-JP" sz="1400" b="1" kern="0" dirty="0">
              <a:solidFill>
                <a:schemeClr val="tx1"/>
              </a:solidFill>
              <a:latin typeface="Meiryo UI" panose="020B0604030504040204" pitchFamily="50" charset="-128"/>
              <a:ea typeface="Meiryo UI" panose="020B0604030504040204" pitchFamily="50" charset="-128"/>
            </a:endParaRPr>
          </a:p>
          <a:p>
            <a:pPr defTabSz="1106154">
              <a:defRPr/>
            </a:pPr>
            <a:endParaRPr lang="en-US" altLang="ja-JP" sz="1400" kern="0" dirty="0" smtClean="0">
              <a:solidFill>
                <a:schemeClr val="tx1"/>
              </a:solidFill>
              <a:latin typeface="Meiryo UI" panose="020B0604030504040204" pitchFamily="50" charset="-128"/>
              <a:ea typeface="Meiryo UI" panose="020B0604030504040204" pitchFamily="50" charset="-128"/>
            </a:endParaRPr>
          </a:p>
          <a:p>
            <a:pPr defTabSz="1106154">
              <a:defRPr/>
            </a:pPr>
            <a:r>
              <a:rPr lang="ja-JP" altLang="en-US" sz="1400" kern="0" dirty="0" smtClean="0">
                <a:solidFill>
                  <a:schemeClr val="tx1"/>
                </a:solidFill>
                <a:latin typeface="Meiryo UI" panose="020B0604030504040204" pitchFamily="50" charset="-128"/>
                <a:ea typeface="Meiryo UI" panose="020B0604030504040204" pitchFamily="50" charset="-128"/>
              </a:rPr>
              <a:t>（</a:t>
            </a:r>
            <a:r>
              <a:rPr lang="ja-JP" altLang="en-US" sz="1400" kern="0" dirty="0">
                <a:solidFill>
                  <a:schemeClr val="tx1"/>
                </a:solidFill>
                <a:latin typeface="Meiryo UI" panose="020B0604030504040204" pitchFamily="50" charset="-128"/>
                <a:ea typeface="Meiryo UI" panose="020B0604030504040204" pitchFamily="50" charset="-128"/>
              </a:rPr>
              <a:t>令和３年度）</a:t>
            </a:r>
            <a:r>
              <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日時：令和４年１月</a:t>
            </a:r>
            <a:r>
              <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21</a:t>
            </a:r>
            <a:r>
              <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日（金曜日）</a:t>
            </a:r>
            <a:r>
              <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19</a:t>
            </a:r>
            <a:r>
              <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時から</a:t>
            </a:r>
            <a:r>
              <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21</a:t>
            </a:r>
            <a:r>
              <a:rPr lang="ja-JP" altLang="ja-JP"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時</a:t>
            </a: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まで</a:t>
            </a:r>
            <a:endPar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内容：</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関西消費者協会より講師を招聘し、保護者向けに「ゲーム課金の事例」「クレジットカードの</a:t>
            </a: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仕組</a:t>
            </a:r>
            <a:endParaRPr lang="en-US" altLang="ja-JP"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み」「</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ゲーム課金の仕組み」「未成年者取消」「被害に遭わないため」との項目で講義。</a:t>
            </a:r>
            <a:endParaRPr lang="en-US" altLang="ja-JP" sz="1400" b="1" kern="0" dirty="0">
              <a:solidFill>
                <a:schemeClr val="tx1"/>
              </a:solidFill>
              <a:latin typeface="Meiryo UI" panose="020B0604030504040204" pitchFamily="50" charset="-128"/>
              <a:ea typeface="Meiryo UI" panose="020B0604030504040204" pitchFamily="50" charset="-128"/>
            </a:endParaRPr>
          </a:p>
          <a:p>
            <a:pPr defTabSz="1106154">
              <a:defRPr/>
            </a:pPr>
            <a:endParaRPr lang="en-US" altLang="ja-JP" sz="1400" kern="0" dirty="0" smtClean="0">
              <a:solidFill>
                <a:schemeClr val="tx1"/>
              </a:solidFill>
              <a:latin typeface="Meiryo UI" panose="020B0604030504040204" pitchFamily="50" charset="-128"/>
              <a:ea typeface="Meiryo UI" panose="020B0604030504040204" pitchFamily="50" charset="-128"/>
            </a:endParaRPr>
          </a:p>
          <a:p>
            <a:pPr defTabSz="1106154">
              <a:defRPr/>
            </a:pPr>
            <a:r>
              <a:rPr lang="ja-JP" altLang="en-US" sz="1400" kern="0" dirty="0" smtClean="0">
                <a:solidFill>
                  <a:schemeClr val="tx1"/>
                </a:solidFill>
                <a:latin typeface="Meiryo UI" panose="020B0604030504040204" pitchFamily="50" charset="-128"/>
                <a:ea typeface="Meiryo UI" panose="020B0604030504040204" pitchFamily="50" charset="-128"/>
              </a:rPr>
              <a:t>（</a:t>
            </a:r>
            <a:r>
              <a:rPr lang="ja-JP" altLang="en-US" sz="1400" kern="0" dirty="0">
                <a:solidFill>
                  <a:schemeClr val="tx1"/>
                </a:solidFill>
                <a:latin typeface="Meiryo UI" panose="020B0604030504040204" pitchFamily="50" charset="-128"/>
                <a:ea typeface="Meiryo UI" panose="020B0604030504040204" pitchFamily="50" charset="-128"/>
              </a:rPr>
              <a:t>令和４年度）</a:t>
            </a:r>
            <a:r>
              <a:rPr lang="ja-JP" altLang="ja-JP" sz="1400" dirty="0">
                <a:solidFill>
                  <a:schemeClr val="tx1"/>
                </a:solidFill>
                <a:latin typeface="Meiryo UI" panose="020B0604030504040204" pitchFamily="50" charset="-128"/>
                <a:ea typeface="Meiryo UI" panose="020B0604030504040204" pitchFamily="50" charset="-128"/>
              </a:rPr>
              <a:t>日時：令和４年</a:t>
            </a:r>
            <a:r>
              <a:rPr lang="en-US" altLang="ja-JP" sz="1400" dirty="0">
                <a:solidFill>
                  <a:schemeClr val="tx1"/>
                </a:solidFill>
                <a:latin typeface="Meiryo UI" panose="020B0604030504040204" pitchFamily="50" charset="-128"/>
                <a:ea typeface="Meiryo UI" panose="020B0604030504040204" pitchFamily="50" charset="-128"/>
              </a:rPr>
              <a:t>11</a:t>
            </a:r>
            <a:r>
              <a:rPr lang="ja-JP" altLang="ja-JP"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20</a:t>
            </a:r>
            <a:r>
              <a:rPr lang="ja-JP" altLang="ja-JP" sz="1400" dirty="0">
                <a:solidFill>
                  <a:schemeClr val="tx1"/>
                </a:solidFill>
                <a:latin typeface="Meiryo UI" panose="020B0604030504040204" pitchFamily="50" charset="-128"/>
                <a:ea typeface="Meiryo UI" panose="020B0604030504040204" pitchFamily="50" charset="-128"/>
              </a:rPr>
              <a:t>日（日曜日</a:t>
            </a:r>
            <a:r>
              <a:rPr lang="ja-JP"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９</a:t>
            </a:r>
            <a:r>
              <a:rPr lang="ja-JP" altLang="ja-JP" sz="1400" dirty="0" smtClean="0">
                <a:solidFill>
                  <a:schemeClr val="tx1"/>
                </a:solidFill>
                <a:latin typeface="Meiryo UI" panose="020B0604030504040204" pitchFamily="50" charset="-128"/>
                <a:ea typeface="Meiryo UI" panose="020B0604030504040204" pitchFamily="50" charset="-128"/>
              </a:rPr>
              <a:t>時</a:t>
            </a:r>
            <a:r>
              <a:rPr lang="en-US" altLang="ja-JP" sz="1400" dirty="0" smtClean="0">
                <a:solidFill>
                  <a:schemeClr val="tx1"/>
                </a:solidFill>
                <a:latin typeface="Meiryo UI" panose="020B0604030504040204" pitchFamily="50" charset="-128"/>
                <a:ea typeface="Meiryo UI" panose="020B0604030504040204" pitchFamily="50" charset="-128"/>
              </a:rPr>
              <a:t>45</a:t>
            </a:r>
            <a:r>
              <a:rPr lang="ja-JP" altLang="en-US" sz="1400" dirty="0" smtClean="0">
                <a:solidFill>
                  <a:schemeClr val="tx1"/>
                </a:solidFill>
                <a:latin typeface="Meiryo UI" panose="020B0604030504040204" pitchFamily="50" charset="-128"/>
                <a:ea typeface="Meiryo UI" panose="020B0604030504040204" pitchFamily="50" charset="-128"/>
              </a:rPr>
              <a:t>分</a:t>
            </a:r>
            <a:r>
              <a:rPr lang="ja-JP" altLang="ja-JP" sz="1400" dirty="0" smtClean="0">
                <a:solidFill>
                  <a:schemeClr val="tx1"/>
                </a:solidFill>
                <a:latin typeface="Meiryo UI" panose="020B0604030504040204" pitchFamily="50" charset="-128"/>
                <a:ea typeface="Meiryo UI" panose="020B0604030504040204" pitchFamily="50" charset="-128"/>
              </a:rPr>
              <a:t>から</a:t>
            </a:r>
            <a:r>
              <a:rPr lang="en-US" altLang="ja-JP" sz="1400" dirty="0" smtClean="0">
                <a:solidFill>
                  <a:schemeClr val="tx1"/>
                </a:solidFill>
                <a:latin typeface="Meiryo UI" panose="020B0604030504040204" pitchFamily="50" charset="-128"/>
                <a:ea typeface="Meiryo UI" panose="020B0604030504040204" pitchFamily="50" charset="-128"/>
              </a:rPr>
              <a:t>11</a:t>
            </a:r>
            <a:r>
              <a:rPr lang="ja-JP" altLang="ja-JP" sz="1400" dirty="0" smtClean="0">
                <a:solidFill>
                  <a:schemeClr val="tx1"/>
                </a:solidFill>
                <a:latin typeface="Meiryo UI" panose="020B0604030504040204" pitchFamily="50" charset="-128"/>
                <a:ea typeface="Meiryo UI" panose="020B0604030504040204" pitchFamily="50" charset="-128"/>
              </a:rPr>
              <a:t>時</a:t>
            </a:r>
            <a:r>
              <a:rPr lang="en-US" altLang="ja-JP" sz="1400" dirty="0" smtClean="0">
                <a:solidFill>
                  <a:schemeClr val="tx1"/>
                </a:solidFill>
                <a:latin typeface="Meiryo UI" panose="020B0604030504040204" pitchFamily="50" charset="-128"/>
                <a:ea typeface="Meiryo UI" panose="020B0604030504040204" pitchFamily="50" charset="-128"/>
              </a:rPr>
              <a:t>45</a:t>
            </a:r>
            <a:r>
              <a:rPr lang="ja-JP" altLang="en-US" sz="1400" dirty="0" smtClean="0">
                <a:solidFill>
                  <a:schemeClr val="tx1"/>
                </a:solidFill>
                <a:latin typeface="Meiryo UI" panose="020B0604030504040204" pitchFamily="50" charset="-128"/>
                <a:ea typeface="Meiryo UI" panose="020B0604030504040204" pitchFamily="50" charset="-128"/>
              </a:rPr>
              <a:t>分まで</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内容：消費生活</a:t>
            </a:r>
            <a:r>
              <a:rPr lang="ja-JP" altLang="en-US" sz="1400" dirty="0">
                <a:solidFill>
                  <a:schemeClr val="tx1"/>
                </a:solidFill>
                <a:latin typeface="Meiryo UI" panose="020B0604030504040204" pitchFamily="50" charset="-128"/>
                <a:ea typeface="Meiryo UI" panose="020B0604030504040204" pitchFamily="50" charset="-128"/>
              </a:rPr>
              <a:t>相談員</a:t>
            </a:r>
            <a:r>
              <a:rPr lang="ja-JP" altLang="en-US" sz="1400" dirty="0" smtClean="0">
                <a:solidFill>
                  <a:schemeClr val="tx1"/>
                </a:solidFill>
                <a:latin typeface="Meiryo UI" panose="020B0604030504040204" pitchFamily="50" charset="-128"/>
                <a:ea typeface="Meiryo UI" panose="020B0604030504040204" pitchFamily="50" charset="-128"/>
              </a:rPr>
              <a:t>より実際の</a:t>
            </a:r>
            <a:r>
              <a:rPr lang="ja-JP" altLang="en-US" sz="1400" dirty="0">
                <a:solidFill>
                  <a:schemeClr val="tx1"/>
                </a:solidFill>
                <a:latin typeface="Meiryo UI" panose="020B0604030504040204" pitchFamily="50" charset="-128"/>
                <a:ea typeface="Meiryo UI" panose="020B0604030504040204" pitchFamily="50" charset="-128"/>
              </a:rPr>
              <a:t>ネットトラブルの事例や、手口が巧妙化してきたＳＮＳによる詐欺</a:t>
            </a:r>
            <a:r>
              <a:rPr lang="ja-JP" altLang="en-US" sz="1400" dirty="0" smtClean="0">
                <a:solidFill>
                  <a:schemeClr val="tx1"/>
                </a:solidFill>
                <a:latin typeface="Meiryo UI" panose="020B0604030504040204" pitchFamily="50" charset="-128"/>
                <a:ea typeface="Meiryo UI" panose="020B0604030504040204" pitchFamily="50" charset="-128"/>
              </a:rPr>
              <a:t>の</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事例に</a:t>
            </a:r>
            <a:r>
              <a:rPr lang="ja-JP" altLang="en-US" sz="1400" dirty="0">
                <a:solidFill>
                  <a:schemeClr val="tx1"/>
                </a:solidFill>
                <a:latin typeface="Meiryo UI" panose="020B0604030504040204" pitchFamily="50" charset="-128"/>
                <a:ea typeface="Meiryo UI" panose="020B0604030504040204" pitchFamily="50" charset="-128"/>
              </a:rPr>
              <a:t>ついての講義。</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（３）啓発</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ja-JP" sz="1400" dirty="0">
                <a:solidFill>
                  <a:schemeClr val="tx1"/>
                </a:solidFill>
                <a:latin typeface="Meiryo UI" panose="020B0604030504040204" pitchFamily="50" charset="-128"/>
                <a:ea typeface="Meiryo UI" panose="020B0604030504040204" pitchFamily="50" charset="-128"/>
              </a:rPr>
              <a:t>少年非行・被害防止キャンペーン</a:t>
            </a:r>
            <a:r>
              <a:rPr lang="ja-JP" altLang="en-US" sz="1400" dirty="0">
                <a:solidFill>
                  <a:schemeClr val="tx1"/>
                </a:solidFill>
                <a:latin typeface="Meiryo UI" panose="020B0604030504040204" pitchFamily="50" charset="-128"/>
                <a:ea typeface="Meiryo UI" panose="020B0604030504040204" pitchFamily="50" charset="-128"/>
              </a:rPr>
              <a:t>等において</a:t>
            </a:r>
            <a:r>
              <a:rPr lang="ja-JP" altLang="ja-JP" sz="1400" dirty="0">
                <a:solidFill>
                  <a:schemeClr val="tx1"/>
                </a:solidFill>
                <a:latin typeface="Meiryo UI" panose="020B0604030504040204" pitchFamily="50" charset="-128"/>
                <a:ea typeface="Meiryo UI" panose="020B0604030504040204" pitchFamily="50" charset="-128"/>
              </a:rPr>
              <a:t>周知</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子ども</a:t>
            </a:r>
            <a:r>
              <a:rPr lang="ja-JP" altLang="ja-JP" sz="1400" dirty="0">
                <a:solidFill>
                  <a:schemeClr val="tx1"/>
                </a:solidFill>
                <a:latin typeface="Meiryo UI" panose="020B0604030504040204" pitchFamily="50" charset="-128"/>
                <a:ea typeface="Meiryo UI" panose="020B0604030504040204" pitchFamily="50" charset="-128"/>
              </a:rPr>
              <a:t>青少年</a:t>
            </a:r>
            <a:r>
              <a:rPr lang="en-US" altLang="ja-JP" sz="1400" dirty="0">
                <a:solidFill>
                  <a:schemeClr val="tx1"/>
                </a:solidFill>
                <a:latin typeface="Meiryo UI" panose="020B0604030504040204" pitchFamily="50" charset="-128"/>
                <a:ea typeface="Meiryo UI" panose="020B0604030504040204" pitchFamily="50" charset="-128"/>
              </a:rPr>
              <a:t>HP</a:t>
            </a:r>
            <a:r>
              <a:rPr lang="ja-JP" altLang="ja-JP" sz="1400" dirty="0" err="1">
                <a:solidFill>
                  <a:schemeClr val="tx1"/>
                </a:solidFill>
                <a:latin typeface="Meiryo UI" panose="020B0604030504040204" pitchFamily="50" charset="-128"/>
                <a:ea typeface="Meiryo UI" panose="020B0604030504040204" pitchFamily="50" charset="-128"/>
              </a:rPr>
              <a:t>、</a:t>
            </a:r>
            <a:r>
              <a:rPr lang="ja-JP" altLang="ja-JP" sz="1400" dirty="0">
                <a:solidFill>
                  <a:schemeClr val="tx1"/>
                </a:solidFill>
                <a:latin typeface="Meiryo UI" panose="020B0604030504040204" pitchFamily="50" charset="-128"/>
                <a:ea typeface="Meiryo UI" panose="020B0604030504040204" pitchFamily="50" charset="-128"/>
              </a:rPr>
              <a:t>ツイッター</a:t>
            </a:r>
            <a:r>
              <a:rPr lang="ja-JP" altLang="en-US" sz="1400" dirty="0">
                <a:solidFill>
                  <a:schemeClr val="tx1"/>
                </a:solidFill>
                <a:latin typeface="Meiryo UI" panose="020B0604030504040204" pitchFamily="50" charset="-128"/>
                <a:ea typeface="Meiryo UI" panose="020B0604030504040204" pitchFamily="50" charset="-128"/>
              </a:rPr>
              <a:t>、府フェイスブック、府政だより等</a:t>
            </a:r>
            <a:r>
              <a:rPr lang="ja-JP" altLang="ja-JP" sz="1400" dirty="0">
                <a:solidFill>
                  <a:schemeClr val="tx1"/>
                </a:solidFill>
                <a:latin typeface="Meiryo UI" panose="020B0604030504040204" pitchFamily="50" charset="-128"/>
                <a:ea typeface="Meiryo UI" panose="020B0604030504040204" pitchFamily="50" charset="-128"/>
              </a:rPr>
              <a:t>での</a:t>
            </a:r>
            <a:r>
              <a:rPr lang="ja-JP" altLang="ja-JP" sz="1400" dirty="0" smtClean="0">
                <a:solidFill>
                  <a:schemeClr val="tx1"/>
                </a:solidFill>
                <a:latin typeface="Meiryo UI" panose="020B0604030504040204" pitchFamily="50" charset="-128"/>
                <a:ea typeface="Meiryo UI" panose="020B0604030504040204" pitchFamily="50" charset="-128"/>
              </a:rPr>
              <a:t>周知</a:t>
            </a:r>
            <a:endParaRPr lang="en-US" altLang="ja-JP" sz="1400" dirty="0" smtClean="0">
              <a:solidFill>
                <a:schemeClr val="tx1"/>
              </a:solidFill>
              <a:latin typeface="Meiryo UI" panose="020B0604030504040204" pitchFamily="50" charset="-128"/>
              <a:ea typeface="Meiryo UI" panose="020B0604030504040204" pitchFamily="50" charset="-128"/>
            </a:endParaRPr>
          </a:p>
          <a:p>
            <a:endParaRPr lang="ja-JP"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8397025" y="6402058"/>
            <a:ext cx="535867" cy="24344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latin typeface="Calibri 本文"/>
              </a:rPr>
              <a:t>10</a:t>
            </a:r>
            <a:endParaRPr lang="ja-JP" altLang="en-US" sz="2000" dirty="0">
              <a:latin typeface="Calibri 本文"/>
            </a:endParaRPr>
          </a:p>
        </p:txBody>
      </p:sp>
    </p:spTree>
    <p:extLst>
      <p:ext uri="{BB962C8B-B14F-4D97-AF65-F5344CB8AC3E}">
        <p14:creationId xmlns:p14="http://schemas.microsoft.com/office/powerpoint/2010/main" val="359665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7828" y="505950"/>
            <a:ext cx="8808344" cy="5740304"/>
          </a:xfrm>
        </p:spPr>
        <p:style>
          <a:lnRef idx="2">
            <a:schemeClr val="dk1"/>
          </a:lnRef>
          <a:fillRef idx="1">
            <a:schemeClr val="lt1"/>
          </a:fillRef>
          <a:effectRef idx="0">
            <a:schemeClr val="dk1"/>
          </a:effectRef>
          <a:fontRef idx="minor">
            <a:schemeClr val="dk1"/>
          </a:fontRef>
        </p:style>
        <p:txBody>
          <a:bodyPr anchor="ctr">
            <a:noAutofit/>
          </a:bodyPr>
          <a:lstStyle/>
          <a:p>
            <a:pPr marL="0" indent="0">
              <a:buNone/>
            </a:pPr>
            <a:r>
              <a:rPr lang="ja-JP" altLang="en-US" sz="1400" dirty="0">
                <a:latin typeface="Meiryo UI" panose="020B0604030504040204" pitchFamily="50" charset="-128"/>
                <a:ea typeface="Meiryo UI" panose="020B0604030504040204" pitchFamily="50" charset="-128"/>
              </a:rPr>
              <a:t>○有害な図書類の指定（条例第</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条～</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条）</a:t>
            </a:r>
            <a:endParaRPr lang="en-US" altLang="ja-JP" sz="1400" dirty="0">
              <a:latin typeface="Meiryo UI" panose="020B0604030504040204" pitchFamily="50" charset="-128"/>
              <a:ea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rPr>
              <a:t>　・有害な図書類の指定、有害図書類の販売等の禁止等</a:t>
            </a:r>
            <a:endParaRPr lang="en-US" altLang="ja-JP" sz="1400" dirty="0">
              <a:latin typeface="Meiryo UI" panose="020B0604030504040204" pitchFamily="50" charset="-128"/>
              <a:ea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⇒府</a:t>
            </a:r>
            <a:r>
              <a:rPr lang="ja-JP" altLang="en-US" sz="1400" dirty="0">
                <a:latin typeface="Meiryo UI" panose="020B0604030504040204" pitchFamily="50" charset="-128"/>
                <a:ea typeface="Meiryo UI" panose="020B0604030504040204" pitchFamily="50" charset="-128"/>
              </a:rPr>
              <a:t>嘱託員（青少年健全育成推進員）及び府職員による立入調査</a:t>
            </a:r>
            <a:endParaRPr lang="en-US" altLang="ja-JP" sz="1400" dirty="0">
              <a:latin typeface="Meiryo UI" panose="020B0604030504040204" pitchFamily="50" charset="-128"/>
              <a:ea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⇒有害</a:t>
            </a:r>
            <a:r>
              <a:rPr lang="ja-JP" altLang="en-US" sz="1400" dirty="0">
                <a:latin typeface="Meiryo UI" panose="020B0604030504040204" pitchFamily="50" charset="-128"/>
                <a:ea typeface="Meiryo UI" panose="020B0604030504040204" pitchFamily="50" charset="-128"/>
              </a:rPr>
              <a:t>図書の取扱い中止の動き（ミニストップ、セブンイレブン、ローソン、ファミリーマート）</a:t>
            </a:r>
            <a:endParaRPr lang="en-US" altLang="ja-JP" sz="1400" dirty="0">
              <a:latin typeface="Meiryo UI" panose="020B0604030504040204" pitchFamily="50" charset="-128"/>
              <a:ea typeface="Meiryo UI" panose="020B0604030504040204" pitchFamily="50" charset="-128"/>
            </a:endParaRPr>
          </a:p>
          <a:p>
            <a:pPr marL="0" indent="0">
              <a:buNone/>
            </a:pPr>
            <a:endParaRPr lang="en-US" altLang="ja-JP" sz="1400" dirty="0" smtClean="0">
              <a:latin typeface="Meiryo UI" panose="020B0604030504040204" pitchFamily="50" charset="-128"/>
              <a:ea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rPr>
              <a:t>○夜間</a:t>
            </a:r>
            <a:r>
              <a:rPr lang="ja-JP" altLang="en-US" sz="1400" dirty="0">
                <a:latin typeface="Meiryo UI" panose="020B0604030504040204" pitchFamily="50" charset="-128"/>
                <a:ea typeface="Meiryo UI" panose="020B0604030504040204" pitchFamily="50" charset="-128"/>
              </a:rPr>
              <a:t>立入制限等への対応（条例第</a:t>
            </a:r>
            <a:r>
              <a:rPr lang="en-US" altLang="ja-JP" sz="1400" dirty="0">
                <a:latin typeface="Meiryo UI" panose="020B0604030504040204" pitchFamily="50" charset="-128"/>
                <a:ea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rPr>
              <a:t>条）</a:t>
            </a:r>
            <a:endParaRPr lang="en-US" altLang="ja-JP" sz="1400" dirty="0">
              <a:latin typeface="Meiryo UI" panose="020B0604030504040204" pitchFamily="50" charset="-128"/>
              <a:ea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rPr>
              <a:t>　・遊技場（ゲームセンター）、ボウリング場、カラオケボックス、まんが喫茶、インターネットカフェ営業者は、夜間に青少年を</a:t>
            </a:r>
            <a:endParaRPr lang="en-US" altLang="ja-JP" sz="1400" dirty="0">
              <a:latin typeface="Meiryo UI" panose="020B0604030504040204" pitchFamily="50" charset="-128"/>
              <a:ea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rPr>
              <a:t>　　当該施設に立ち入らせてはいけない。</a:t>
            </a:r>
            <a:endParaRPr lang="en-US" altLang="ja-JP" sz="1400" dirty="0">
              <a:latin typeface="Meiryo UI" panose="020B0604030504040204" pitchFamily="50" charset="-128"/>
              <a:ea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⇒府</a:t>
            </a:r>
            <a:r>
              <a:rPr lang="ja-JP" altLang="en-US" sz="1400" dirty="0">
                <a:latin typeface="Meiryo UI" panose="020B0604030504040204" pitchFamily="50" charset="-128"/>
                <a:ea typeface="Meiryo UI" panose="020B0604030504040204" pitchFamily="50" charset="-128"/>
              </a:rPr>
              <a:t>職員による</a:t>
            </a:r>
            <a:r>
              <a:rPr lang="ja-JP" altLang="en-US" sz="1400" dirty="0" smtClean="0">
                <a:latin typeface="Meiryo UI" panose="020B0604030504040204" pitchFamily="50" charset="-128"/>
                <a:ea typeface="Meiryo UI" panose="020B0604030504040204" pitchFamily="50" charset="-128"/>
              </a:rPr>
              <a:t>立入調査</a:t>
            </a:r>
            <a:endParaRPr lang="en-US" altLang="ja-JP" sz="1400" dirty="0">
              <a:latin typeface="Meiryo UI" panose="020B0604030504040204" pitchFamily="50" charset="-128"/>
              <a:ea typeface="Meiryo UI" panose="020B0604030504040204" pitchFamily="50" charset="-128"/>
            </a:endParaRPr>
          </a:p>
          <a:p>
            <a:pPr marL="0" indent="0">
              <a:buNone/>
            </a:pPr>
            <a:endParaRPr lang="en-US" altLang="ja-JP" sz="1400" dirty="0" smtClean="0">
              <a:latin typeface="Meiryo UI" panose="020B0604030504040204" pitchFamily="50" charset="-128"/>
              <a:ea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rPr>
              <a:t>〇</a:t>
            </a:r>
            <a:r>
              <a:rPr lang="ja-JP" altLang="en-US" sz="1400" dirty="0">
                <a:latin typeface="Meiryo UI" panose="020B0604030504040204" pitchFamily="50" charset="-128"/>
                <a:ea typeface="Meiryo UI" panose="020B0604030504040204" pitchFamily="50" charset="-128"/>
              </a:rPr>
              <a:t>青少年のインターネット利用環境の整備（第</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条、第</a:t>
            </a:r>
            <a:r>
              <a:rPr lang="en-US" altLang="ja-JP" sz="1400" dirty="0">
                <a:latin typeface="Meiryo UI" panose="020B0604030504040204" pitchFamily="50" charset="-128"/>
                <a:ea typeface="Meiryo UI" panose="020B0604030504040204" pitchFamily="50" charset="-128"/>
              </a:rPr>
              <a:t>33</a:t>
            </a:r>
            <a:r>
              <a:rPr lang="ja-JP" altLang="en-US" sz="1400" dirty="0">
                <a:latin typeface="Meiryo UI" panose="020B0604030504040204" pitchFamily="50" charset="-128"/>
                <a:ea typeface="Meiryo UI" panose="020B0604030504040204" pitchFamily="50" charset="-128"/>
              </a:rPr>
              <a:t>条）</a:t>
            </a:r>
            <a:endParaRPr lang="en-US" altLang="ja-JP" sz="1400" dirty="0">
              <a:latin typeface="Meiryo UI" panose="020B0604030504040204" pitchFamily="50" charset="-128"/>
              <a:ea typeface="Meiryo UI" panose="020B0604030504040204" pitchFamily="50" charset="-128"/>
            </a:endParaRPr>
          </a:p>
          <a:p>
            <a:pPr marL="0" indent="0">
              <a:buNone/>
            </a:pPr>
            <a:r>
              <a:rPr lang="ja-JP" altLang="en-US" sz="1400">
                <a:latin typeface="Meiryo UI" panose="020B0604030504040204" pitchFamily="50" charset="-128"/>
                <a:ea typeface="Meiryo UI" panose="020B0604030504040204" pitchFamily="50" charset="-128"/>
              </a:rPr>
              <a:t>　</a:t>
            </a:r>
            <a:r>
              <a:rPr lang="ja-JP" altLang="en-US" sz="1400" smtClean="0">
                <a:latin typeface="Meiryo UI" panose="020B0604030504040204" pitchFamily="50" charset="-128"/>
                <a:ea typeface="Meiryo UI" panose="020B0604030504040204" pitchFamily="50" charset="-128"/>
              </a:rPr>
              <a:t>　⇒フィルタリング</a:t>
            </a:r>
            <a:r>
              <a:rPr lang="ja-JP" altLang="en-US" sz="1400" dirty="0">
                <a:latin typeface="Meiryo UI" panose="020B0604030504040204" pitchFamily="50" charset="-128"/>
                <a:ea typeface="Meiryo UI" panose="020B0604030504040204" pitchFamily="50" charset="-128"/>
              </a:rPr>
              <a:t>利用を啓発するチラシ等の配布</a:t>
            </a:r>
            <a:endParaRPr lang="en-US" altLang="ja-JP" sz="1400" dirty="0">
              <a:latin typeface="Meiryo UI" panose="020B0604030504040204" pitchFamily="50" charset="-128"/>
              <a:ea typeface="Meiryo UI" panose="020B0604030504040204" pitchFamily="50" charset="-128"/>
            </a:endParaRPr>
          </a:p>
          <a:p>
            <a:pPr marL="0" indent="0">
              <a:buNone/>
            </a:pPr>
            <a:endParaRPr lang="en-US" altLang="ja-JP" sz="1400" dirty="0" smtClean="0">
              <a:latin typeface="Meiryo UI" panose="020B0604030504040204" pitchFamily="50" charset="-128"/>
              <a:ea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有害役務営業（いわゆる「</a:t>
            </a:r>
            <a:r>
              <a:rPr lang="en-US" altLang="ja-JP" sz="1400" dirty="0">
                <a:latin typeface="Meiryo UI" panose="020B0604030504040204" pitchFamily="50" charset="-128"/>
                <a:ea typeface="Meiryo UI" panose="020B0604030504040204" pitchFamily="50" charset="-128"/>
              </a:rPr>
              <a:t>JK</a:t>
            </a:r>
            <a:r>
              <a:rPr lang="ja-JP" altLang="en-US" sz="1400" dirty="0">
                <a:latin typeface="Meiryo UI" panose="020B0604030504040204" pitchFamily="50" charset="-128"/>
                <a:ea typeface="Meiryo UI" panose="020B0604030504040204" pitchFamily="50" charset="-128"/>
              </a:rPr>
              <a:t>ビジネス」）の規制（条例第</a:t>
            </a:r>
            <a:r>
              <a:rPr lang="en-US" altLang="ja-JP" sz="1400" dirty="0">
                <a:latin typeface="Meiryo UI" panose="020B0604030504040204" pitchFamily="50" charset="-128"/>
                <a:ea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rPr>
              <a:t>条～</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条）</a:t>
            </a:r>
            <a:r>
              <a:rPr lang="en-US" altLang="ja-JP" sz="1200" dirty="0">
                <a:latin typeface="Meiryo UI" panose="020B0604030504040204" pitchFamily="50" charset="-128"/>
                <a:ea typeface="Meiryo UI" panose="020B0604030504040204" pitchFamily="50" charset="-128"/>
              </a:rPr>
              <a:t>【H30</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日施行</a:t>
            </a:r>
            <a:r>
              <a:rPr lang="en-US" altLang="ja-JP" sz="1200" dirty="0">
                <a:latin typeface="Meiryo UI" panose="020B0604030504040204" pitchFamily="50" charset="-128"/>
                <a:ea typeface="Meiryo UI" panose="020B0604030504040204" pitchFamily="50" charset="-128"/>
              </a:rPr>
              <a:t>】</a:t>
            </a:r>
          </a:p>
          <a:p>
            <a:pPr marL="0" indent="0">
              <a:buNone/>
            </a:pPr>
            <a:endParaRPr lang="en-US" altLang="ja-JP" sz="1400" dirty="0" smtClean="0">
              <a:latin typeface="Meiryo UI" panose="020B0604030504040204" pitchFamily="50" charset="-128"/>
              <a:ea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rPr>
              <a:t>〇</a:t>
            </a:r>
            <a:r>
              <a:rPr lang="ja-JP" altLang="en-US" sz="1400" dirty="0">
                <a:latin typeface="Meiryo UI" panose="020B0604030504040204" pitchFamily="50" charset="-128"/>
                <a:ea typeface="Meiryo UI" panose="020B0604030504040204" pitchFamily="50" charset="-128"/>
              </a:rPr>
              <a:t>児童ポルノ等の提供を求める行為等の禁止（条例第</a:t>
            </a:r>
            <a:r>
              <a:rPr lang="en-US" altLang="ja-JP" sz="1400" dirty="0">
                <a:latin typeface="Meiryo UI" panose="020B0604030504040204" pitchFamily="50" charset="-128"/>
                <a:ea typeface="Meiryo UI" panose="020B0604030504040204" pitchFamily="50" charset="-128"/>
              </a:rPr>
              <a:t>42</a:t>
            </a:r>
            <a:r>
              <a:rPr lang="ja-JP" altLang="en-US" sz="1400" dirty="0">
                <a:latin typeface="Meiryo UI" panose="020B0604030504040204" pitchFamily="50" charset="-128"/>
                <a:ea typeface="Meiryo UI" panose="020B0604030504040204" pitchFamily="50" charset="-128"/>
              </a:rPr>
              <a:t>条の２）</a:t>
            </a:r>
            <a:r>
              <a:rPr lang="en-US" altLang="ja-JP" sz="1100" dirty="0">
                <a:latin typeface="Meiryo UI" panose="020B0604030504040204" pitchFamily="50" charset="-128"/>
                <a:ea typeface="Meiryo UI" panose="020B0604030504040204" pitchFamily="50" charset="-128"/>
              </a:rPr>
              <a:t>【H31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日施行（ただし罰則については同年</a:t>
            </a:r>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marL="0" indent="0">
              <a:buNone/>
            </a:pPr>
            <a:endParaRPr lang="en-US" altLang="ja-JP" sz="1400" dirty="0" smtClean="0">
              <a:latin typeface="Meiryo UI" panose="020B0604030504040204" pitchFamily="50" charset="-128"/>
              <a:ea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rPr>
              <a:t>〇</a:t>
            </a:r>
            <a:r>
              <a:rPr lang="ja-JP" altLang="en-US" sz="1400" dirty="0">
                <a:latin typeface="Meiryo UI" panose="020B0604030504040204" pitchFamily="50" charset="-128"/>
                <a:ea typeface="Meiryo UI" panose="020B0604030504040204" pitchFamily="50" charset="-128"/>
              </a:rPr>
              <a:t>淫らな性行為及びわいせつな行為の禁止規定の適用対象の拡大（条例第</a:t>
            </a:r>
            <a:r>
              <a:rPr lang="en-US" altLang="ja-JP" sz="1400" dirty="0">
                <a:latin typeface="Meiryo UI" panose="020B0604030504040204" pitchFamily="50" charset="-128"/>
                <a:ea typeface="Meiryo UI" panose="020B0604030504040204" pitchFamily="50" charset="-128"/>
              </a:rPr>
              <a:t>39</a:t>
            </a:r>
            <a:r>
              <a:rPr lang="ja-JP" altLang="en-US" sz="1400" dirty="0">
                <a:latin typeface="Meiryo UI" panose="020B0604030504040204" pitchFamily="50" charset="-128"/>
                <a:ea typeface="Meiryo UI" panose="020B0604030504040204" pitchFamily="50" charset="-128"/>
              </a:rPr>
              <a:t>条）</a:t>
            </a:r>
            <a:r>
              <a:rPr lang="en-US" altLang="ja-JP" sz="1200" dirty="0">
                <a:latin typeface="Meiryo UI" panose="020B0604030504040204" pitchFamily="50" charset="-128"/>
                <a:ea typeface="Meiryo UI" panose="020B0604030504040204" pitchFamily="50" charset="-128"/>
              </a:rPr>
              <a:t>【R2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日施行</a:t>
            </a:r>
            <a:r>
              <a:rPr lang="en-US" altLang="ja-JP" sz="1200" dirty="0">
                <a:latin typeface="Meiryo UI" panose="020B0604030504040204" pitchFamily="50" charset="-128"/>
                <a:ea typeface="Meiryo UI" panose="020B0604030504040204" pitchFamily="50" charset="-128"/>
              </a:rPr>
              <a:t>】</a:t>
            </a:r>
          </a:p>
        </p:txBody>
      </p:sp>
      <p:sp>
        <p:nvSpPr>
          <p:cNvPr id="4" name="正方形/長方形 3"/>
          <p:cNvSpPr/>
          <p:nvPr/>
        </p:nvSpPr>
        <p:spPr>
          <a:xfrm>
            <a:off x="167828" y="167396"/>
            <a:ext cx="8808344"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その他</a:t>
            </a:r>
            <a:endParaRPr lang="ja-JP" altLang="en-US" sz="1600" dirty="0">
              <a:solidFill>
                <a:schemeClr val="bg1"/>
              </a:solidFill>
              <a:latin typeface="Calibri"/>
              <a:ea typeface="ＭＳ Ｐゴシック" panose="020B0600070205080204" pitchFamily="50" charset="-128"/>
            </a:endParaRPr>
          </a:p>
        </p:txBody>
      </p:sp>
      <p:sp>
        <p:nvSpPr>
          <p:cNvPr id="5" name="正方形/長方形 4"/>
          <p:cNvSpPr/>
          <p:nvPr/>
        </p:nvSpPr>
        <p:spPr>
          <a:xfrm>
            <a:off x="8409904" y="6360467"/>
            <a:ext cx="566268" cy="4486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t>11</a:t>
            </a:r>
            <a:endParaRPr lang="ja-JP" altLang="en-US" sz="2000" dirty="0"/>
          </a:p>
        </p:txBody>
      </p:sp>
    </p:spTree>
    <p:extLst>
      <p:ext uri="{BB962C8B-B14F-4D97-AF65-F5344CB8AC3E}">
        <p14:creationId xmlns:p14="http://schemas.microsoft.com/office/powerpoint/2010/main" val="2484698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763" y="200928"/>
            <a:ext cx="8855899"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青少年を取り巻くインターネット上の有害情報対策</a:t>
            </a:r>
            <a:endParaRPr lang="ja-JP" altLang="en-US" sz="1600" dirty="0">
              <a:solidFill>
                <a:schemeClr val="bg1"/>
              </a:solidFill>
              <a:latin typeface="Calibri"/>
              <a:ea typeface="ＭＳ Ｐゴシック" panose="020B0600070205080204" pitchFamily="50" charset="-128"/>
            </a:endParaRPr>
          </a:p>
        </p:txBody>
      </p:sp>
      <p:sp>
        <p:nvSpPr>
          <p:cNvPr id="5" name="タイトル 1"/>
          <p:cNvSpPr txBox="1">
            <a:spLocks/>
          </p:cNvSpPr>
          <p:nvPr/>
        </p:nvSpPr>
        <p:spPr>
          <a:xfrm>
            <a:off x="1719061" y="1589016"/>
            <a:ext cx="6096000" cy="41432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endParaRPr lang="ja-JP" altLang="en-US" sz="1950" b="1" dirty="0">
              <a:latin typeface="Meiryo UI" panose="020B0604030504040204" pitchFamily="50" charset="-128"/>
              <a:ea typeface="Meiryo UI" panose="020B0604030504040204" pitchFamily="50" charset="-128"/>
            </a:endParaRPr>
          </a:p>
        </p:txBody>
      </p:sp>
      <p:sp>
        <p:nvSpPr>
          <p:cNvPr id="6" name="正方形/長方形 5"/>
          <p:cNvSpPr/>
          <p:nvPr/>
        </p:nvSpPr>
        <p:spPr>
          <a:xfrm>
            <a:off x="125764" y="1906244"/>
            <a:ext cx="8855899" cy="439351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○青少年健全育成審議会の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提言</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青少年を取り巻く有害環境への対応について～コミュニティサイト等に起因した青少年の性的搾取等への対応～</a:t>
            </a:r>
            <a:r>
              <a:rPr lang="ja-JP" altLang="en-US" sz="1400" b="1" dirty="0">
                <a:latin typeface="Meiryo UI" panose="020B0604030504040204" pitchFamily="50" charset="-128"/>
                <a:ea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被害防止に向けた教育・啓発、相談機能等の充実・強化</a:t>
            </a:r>
            <a:endParaRPr lang="en-US" altLang="ja-JP" sz="1400" b="1" dirty="0">
              <a:latin typeface="Meiryo UI" panose="020B0604030504040204" pitchFamily="50" charset="-128"/>
              <a:ea typeface="Meiryo UI" panose="020B0604030504040204" pitchFamily="50" charset="-128"/>
            </a:endParaRPr>
          </a:p>
          <a:p>
            <a:endParaRPr lang="en-US" altLang="ja-JP" sz="1400" b="1" dirty="0" smtClean="0">
              <a:latin typeface="Meiryo UI" panose="020B0604030504040204" pitchFamily="50" charset="-128"/>
              <a:ea typeface="Meiryo UI" panose="020B0604030504040204" pitchFamily="50" charset="-128"/>
            </a:endParaRPr>
          </a:p>
          <a:p>
            <a:r>
              <a:rPr lang="ja-JP" altLang="ja-JP" sz="1400" b="1" dirty="0" smtClean="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rPr>
              <a:t>30</a:t>
            </a:r>
            <a:r>
              <a:rPr lang="ja-JP" altLang="en-US" sz="1400" b="1" dirty="0">
                <a:latin typeface="Meiryo UI" panose="020B0604030504040204" pitchFamily="50" charset="-128"/>
                <a:ea typeface="Meiryo UI" panose="020B0604030504040204" pitchFamily="50" charset="-128"/>
              </a:rPr>
              <a:t>年度</a:t>
            </a:r>
            <a:r>
              <a:rPr lang="ja-JP" altLang="ja-JP" sz="1400" b="1" dirty="0">
                <a:latin typeface="Meiryo UI" panose="020B0604030504040204" pitchFamily="50" charset="-128"/>
                <a:ea typeface="Meiryo UI" panose="020B0604030504040204" pitchFamily="50" charset="-128"/>
              </a:rPr>
              <a:t>提言）</a:t>
            </a:r>
          </a:p>
          <a:p>
            <a:r>
              <a:rPr lang="ja-JP" altLang="ja-JP" sz="1400" b="1"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青少年自身の情報の取捨選択能力や危険を見極める力等を高めることが必要であることから、青少年や保護者等へ</a:t>
            </a:r>
            <a:r>
              <a:rPr lang="ja-JP" altLang="ja-JP" sz="1400" dirty="0" smtClean="0">
                <a:latin typeface="Meiryo UI" panose="020B0604030504040204" pitchFamily="50" charset="-128"/>
                <a:ea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endParaRPr>
          </a:p>
          <a:p>
            <a:r>
              <a:rPr lang="ja-JP" altLang="ja-JP" sz="1400" dirty="0" smtClean="0">
                <a:latin typeface="Meiryo UI" panose="020B0604030504040204" pitchFamily="50" charset="-128"/>
                <a:ea typeface="Meiryo UI" panose="020B0604030504040204" pitchFamily="50" charset="-128"/>
              </a:rPr>
              <a:t>教育</a:t>
            </a:r>
            <a:r>
              <a:rPr lang="ja-JP" altLang="ja-JP" sz="1400" dirty="0">
                <a:latin typeface="Meiryo UI" panose="020B0604030504040204" pitchFamily="50" charset="-128"/>
                <a:ea typeface="Meiryo UI" panose="020B0604030504040204" pitchFamily="50" charset="-128"/>
              </a:rPr>
              <a:t>・啓発及び相談機能の一層の充実・強化に取り組むことが何より重要である。</a:t>
            </a:r>
            <a:endParaRPr lang="en-US" altLang="ja-JP" sz="1400" dirty="0">
              <a:latin typeface="Meiryo UI" panose="020B0604030504040204" pitchFamily="50" charset="-128"/>
              <a:ea typeface="Meiryo UI" panose="020B0604030504040204" pitchFamily="50" charset="-128"/>
            </a:endParaRPr>
          </a:p>
          <a:p>
            <a:endParaRPr lang="ja-JP"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ⅰ 青少年の主体的な取組による教育・啓発の充実</a:t>
            </a:r>
          </a:p>
          <a:p>
            <a:r>
              <a:rPr lang="ja-JP" altLang="ja-JP" sz="1400" dirty="0">
                <a:latin typeface="Meiryo UI" panose="020B0604030504040204" pitchFamily="50" charset="-128"/>
                <a:ea typeface="Meiryo UI" panose="020B0604030504040204" pitchFamily="50" charset="-128"/>
              </a:rPr>
              <a:t>　　ⅱ 適切な情報提供による効果的な教育・啓発</a:t>
            </a:r>
          </a:p>
          <a:p>
            <a:r>
              <a:rPr lang="ja-JP" altLang="ja-JP" sz="1400" dirty="0">
                <a:latin typeface="Meiryo UI" panose="020B0604030504040204" pitchFamily="50" charset="-128"/>
                <a:ea typeface="Meiryo UI" panose="020B0604030504040204" pitchFamily="50" charset="-128"/>
              </a:rPr>
              <a:t>　　ⅲ インターネットに潜む危険性やフィルタリングの意義に関する保護者の知識向上</a:t>
            </a:r>
          </a:p>
          <a:p>
            <a:r>
              <a:rPr lang="ja-JP" altLang="ja-JP" sz="1400" dirty="0">
                <a:latin typeface="Meiryo UI" panose="020B0604030504040204" pitchFamily="50" charset="-128"/>
                <a:ea typeface="Meiryo UI" panose="020B0604030504040204" pitchFamily="50" charset="-128"/>
              </a:rPr>
              <a:t>　　ⅳ 相談機能等の充実・強化（相談しやすい環境づくり）</a:t>
            </a:r>
          </a:p>
          <a:p>
            <a:r>
              <a:rPr lang="ja-JP" altLang="ja-JP" sz="1400" dirty="0">
                <a:latin typeface="Meiryo UI" panose="020B0604030504040204" pitchFamily="50" charset="-128"/>
                <a:ea typeface="Meiryo UI" panose="020B0604030504040204" pitchFamily="50" charset="-128"/>
              </a:rPr>
              <a:t>　　ⅴ 事業者等との連携</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（令和元年度提言）</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30</a:t>
            </a:r>
            <a:r>
              <a:rPr lang="ja-JP" altLang="ja-JP" sz="1400" dirty="0" smtClean="0">
                <a:latin typeface="Meiryo UI" panose="020B0604030504040204" pitchFamily="50" charset="-128"/>
                <a:ea typeface="Meiryo UI" panose="020B0604030504040204" pitchFamily="50" charset="-128"/>
              </a:rPr>
              <a:t>年</a:t>
            </a:r>
            <a:r>
              <a:rPr lang="ja-JP" altLang="en-US" sz="1400" dirty="0" smtClean="0">
                <a:latin typeface="Meiryo UI" panose="020B0604030504040204" pitchFamily="50" charset="-128"/>
                <a:ea typeface="Meiryo UI" panose="020B0604030504040204" pitchFamily="50" charset="-128"/>
              </a:rPr>
              <a:t>度</a:t>
            </a:r>
            <a:r>
              <a:rPr lang="ja-JP" altLang="ja-JP" sz="1400" dirty="0" smtClean="0">
                <a:latin typeface="Meiryo UI" panose="020B0604030504040204" pitchFamily="50" charset="-128"/>
                <a:ea typeface="Meiryo UI" panose="020B0604030504040204" pitchFamily="50" charset="-128"/>
              </a:rPr>
              <a:t>提言</a:t>
            </a:r>
            <a:r>
              <a:rPr lang="ja-JP" altLang="ja-JP" sz="1400" dirty="0">
                <a:latin typeface="Meiryo UI" panose="020B0604030504040204" pitchFamily="50" charset="-128"/>
                <a:ea typeface="Meiryo UI" panose="020B0604030504040204" pitchFamily="50" charset="-128"/>
              </a:rPr>
              <a:t>に加え、青少年がＳＮＳ上にデート援助交際等を求める書き込みをした場合に、その危険性を直接伝える新たな仕組みを検討すべきである。</a:t>
            </a: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また、ＳＮＳ上で悪意を持って青少年に近づこうとする大人に対して直接警告を発するような取組</a:t>
            </a:r>
            <a:r>
              <a:rPr lang="ja-JP" altLang="en-US" sz="1400" dirty="0">
                <a:latin typeface="Meiryo UI" panose="020B0604030504040204" pitchFamily="50" charset="-128"/>
                <a:ea typeface="Meiryo UI" panose="020B0604030504040204" pitchFamily="50" charset="-128"/>
              </a:rPr>
              <a:t>み</a:t>
            </a:r>
            <a:r>
              <a:rPr lang="ja-JP" altLang="ja-JP" sz="1400" dirty="0">
                <a:latin typeface="Meiryo UI" panose="020B0604030504040204" pitchFamily="50" charset="-128"/>
                <a:ea typeface="Meiryo UI" panose="020B0604030504040204" pitchFamily="50" charset="-128"/>
              </a:rPr>
              <a:t>を検討すべきである</a:t>
            </a:r>
            <a:r>
              <a:rPr lang="ja-JP" altLang="ja-JP"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350" dirty="0">
              <a:solidFill>
                <a:srgbClr val="000000"/>
              </a:solidFill>
              <a:latin typeface="Meiryo UI" panose="020B0604030504040204" pitchFamily="50" charset="-128"/>
              <a:ea typeface="Meiryo UI" panose="020B0604030504040204" pitchFamily="50" charset="-128"/>
            </a:endParaRPr>
          </a:p>
        </p:txBody>
      </p:sp>
      <p:sp>
        <p:nvSpPr>
          <p:cNvPr id="8" name="タイトル 1"/>
          <p:cNvSpPr>
            <a:spLocks noGrp="1"/>
          </p:cNvSpPr>
          <p:nvPr>
            <p:ph type="title"/>
          </p:nvPr>
        </p:nvSpPr>
        <p:spPr>
          <a:xfrm>
            <a:off x="125764" y="624711"/>
            <a:ext cx="8855899" cy="1027027"/>
          </a:xfrm>
          <a:ln w="28575" cmpd="dbl">
            <a:solidFill>
              <a:schemeClr val="tx1"/>
            </a:solidFill>
          </a:ln>
        </p:spPr>
        <p:txBody>
          <a:bodyPr>
            <a:noAutofit/>
          </a:bodyPr>
          <a:lstStyle/>
          <a:p>
            <a:r>
              <a:rPr lang="ja-JP" altLang="en-US" sz="1600" b="1" dirty="0" smtClean="0">
                <a:latin typeface="Meiryo UI" panose="020B0604030504040204" pitchFamily="50" charset="-128"/>
                <a:ea typeface="Meiryo UI" panose="020B0604030504040204" pitchFamily="50" charset="-128"/>
              </a:rPr>
              <a:t>○青少年健全育成条例</a:t>
            </a:r>
            <a:r>
              <a:rPr lang="ja-JP" altLang="en-US" sz="1600" b="1" dirty="0">
                <a:latin typeface="Meiryo UI" panose="020B0604030504040204" pitchFamily="50" charset="-128"/>
                <a:ea typeface="Meiryo UI" panose="020B0604030504040204" pitchFamily="50" charset="-128"/>
              </a:rPr>
              <a:t>第</a:t>
            </a:r>
            <a:r>
              <a:rPr lang="en-US" altLang="ja-JP" sz="1600" b="1" dirty="0">
                <a:latin typeface="Meiryo UI" panose="020B0604030504040204" pitchFamily="50" charset="-128"/>
                <a:ea typeface="Meiryo UI" panose="020B0604030504040204" pitchFamily="50" charset="-128"/>
              </a:rPr>
              <a:t>36</a:t>
            </a:r>
            <a:r>
              <a:rPr lang="ja-JP" altLang="en-US" sz="1600" b="1" dirty="0">
                <a:latin typeface="Meiryo UI" panose="020B0604030504040204" pitchFamily="50" charset="-128"/>
                <a:ea typeface="Meiryo UI" panose="020B0604030504040204" pitchFamily="50" charset="-128"/>
              </a:rPr>
              <a:t>条（教育及び啓発）</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府</a:t>
            </a:r>
            <a:r>
              <a:rPr lang="ja-JP" altLang="en-US" sz="1400" dirty="0">
                <a:latin typeface="Meiryo UI" panose="020B0604030504040204" pitchFamily="50" charset="-128"/>
                <a:ea typeface="Meiryo UI" panose="020B0604030504040204" pitchFamily="50" charset="-128"/>
              </a:rPr>
              <a:t>は、青少年のインターネットを適切に活用する能力の育成を図るため、インターネットの利用に関する教育及び啓発</a:t>
            </a:r>
            <a:r>
              <a:rPr lang="ja-JP" altLang="en-US" sz="1400" dirty="0" smtClean="0">
                <a:latin typeface="Meiryo UI" panose="020B0604030504040204" pitchFamily="50" charset="-128"/>
                <a:ea typeface="Meiryo UI" panose="020B0604030504040204" pitchFamily="50" charset="-128"/>
              </a:rPr>
              <a:t>活動</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rPr>
              <a:t>推進に</a:t>
            </a:r>
            <a:r>
              <a:rPr lang="ja-JP" altLang="en-US" sz="1400" dirty="0" smtClean="0">
                <a:latin typeface="Meiryo UI" panose="020B0604030504040204" pitchFamily="50" charset="-128"/>
                <a:ea typeface="Meiryo UI" panose="020B0604030504040204" pitchFamily="50" charset="-128"/>
              </a:rPr>
              <a:t>努めるもの</a:t>
            </a:r>
            <a:r>
              <a:rPr lang="ja-JP" altLang="en-US" sz="1400" dirty="0">
                <a:latin typeface="Meiryo UI" panose="020B0604030504040204" pitchFamily="50" charset="-128"/>
                <a:ea typeface="Meiryo UI" panose="020B0604030504040204" pitchFamily="50" charset="-128"/>
              </a:rPr>
              <a:t>とする。</a:t>
            </a:r>
          </a:p>
        </p:txBody>
      </p:sp>
      <p:sp>
        <p:nvSpPr>
          <p:cNvPr id="7" name="正方形/長方形 6"/>
          <p:cNvSpPr/>
          <p:nvPr/>
        </p:nvSpPr>
        <p:spPr>
          <a:xfrm>
            <a:off x="8661614" y="6418669"/>
            <a:ext cx="320048" cy="2711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1</a:t>
            </a:r>
          </a:p>
        </p:txBody>
      </p:sp>
    </p:spTree>
    <p:extLst>
      <p:ext uri="{BB962C8B-B14F-4D97-AF65-F5344CB8AC3E}">
        <p14:creationId xmlns:p14="http://schemas.microsoft.com/office/powerpoint/2010/main" val="1818326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6A10EBB6-D8CF-4980-957E-6C586228AD6D}"/>
              </a:ext>
            </a:extLst>
          </p:cNvPr>
          <p:cNvSpPr/>
          <p:nvPr/>
        </p:nvSpPr>
        <p:spPr>
          <a:xfrm>
            <a:off x="203792" y="241206"/>
            <a:ext cx="8729100" cy="309459"/>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b="1" dirty="0">
                <a:solidFill>
                  <a:schemeClr val="tx1"/>
                </a:solidFill>
                <a:latin typeface="Meiryo UI" panose="020B0604030504040204" pitchFamily="50" charset="-128"/>
                <a:ea typeface="Meiryo UI" panose="020B0604030504040204" pitchFamily="50" charset="-128"/>
              </a:rPr>
              <a:t>１．大阪の子どもを守るネット対策事業の実施</a:t>
            </a:r>
          </a:p>
        </p:txBody>
      </p:sp>
      <p:sp>
        <p:nvSpPr>
          <p:cNvPr id="15" name="正方形/長方形 14"/>
          <p:cNvSpPr/>
          <p:nvPr/>
        </p:nvSpPr>
        <p:spPr>
          <a:xfrm>
            <a:off x="203792" y="550665"/>
            <a:ext cx="8729100" cy="57502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Bef>
                <a:spcPct val="0"/>
              </a:spcBef>
              <a:defRPr/>
            </a:pPr>
            <a:r>
              <a:rPr lang="ja-JP" altLang="en-US" sz="1400" kern="0" dirty="0">
                <a:solidFill>
                  <a:prstClr val="black"/>
                </a:solidFill>
                <a:latin typeface="Meiryo UI" panose="020B0604030504040204" pitchFamily="50" charset="-128"/>
                <a:ea typeface="Meiryo UI" panose="020B0604030504040204" pitchFamily="50" charset="-128"/>
              </a:rPr>
              <a:t>・府では、平成</a:t>
            </a:r>
            <a:r>
              <a:rPr lang="en-US" altLang="ja-JP" sz="1400" kern="0" dirty="0">
                <a:solidFill>
                  <a:prstClr val="black"/>
                </a:solidFill>
                <a:latin typeface="Meiryo UI" panose="020B0604030504040204" pitchFamily="50" charset="-128"/>
                <a:ea typeface="Meiryo UI" panose="020B0604030504040204" pitchFamily="50" charset="-128"/>
              </a:rPr>
              <a:t>26</a:t>
            </a:r>
            <a:r>
              <a:rPr lang="ja-JP" altLang="en-US" sz="1400" kern="0" dirty="0">
                <a:solidFill>
                  <a:prstClr val="black"/>
                </a:solidFill>
                <a:latin typeface="Meiryo UI" panose="020B0604030504040204" pitchFamily="50" charset="-128"/>
                <a:ea typeface="Meiryo UI" panose="020B0604030504040204" pitchFamily="50" charset="-128"/>
              </a:rPr>
              <a:t>年度より</a:t>
            </a:r>
            <a:r>
              <a:rPr lang="ja-JP" altLang="ja-JP" sz="1400" dirty="0">
                <a:solidFill>
                  <a:schemeClr val="tx1"/>
                </a:solidFill>
                <a:latin typeface="Meiryo UI" panose="020B0604030504040204" pitchFamily="50" charset="-128"/>
                <a:ea typeface="Meiryo UI" panose="020B0604030504040204" pitchFamily="50" charset="-128"/>
                <a:cs typeface="+mj-cs"/>
              </a:rPr>
              <a:t>大阪の子どもを守るネット対策事業実行委員会</a:t>
            </a:r>
            <a:r>
              <a:rPr lang="ja-JP" altLang="en-US" sz="1400" dirty="0">
                <a:solidFill>
                  <a:schemeClr val="tx1"/>
                </a:solidFill>
                <a:latin typeface="Meiryo UI" panose="020B0604030504040204" pitchFamily="50" charset="-128"/>
                <a:ea typeface="Meiryo UI" panose="020B0604030504040204" pitchFamily="50" charset="-128"/>
                <a:cs typeface="+mj-cs"/>
              </a:rPr>
              <a:t>を設置し、</a:t>
            </a:r>
            <a:r>
              <a:rPr lang="ja-JP" altLang="ja-JP" sz="1400" dirty="0">
                <a:solidFill>
                  <a:schemeClr val="tx1"/>
                </a:solidFill>
                <a:latin typeface="Meiryo UI" panose="020B0604030504040204" pitchFamily="50" charset="-128"/>
                <a:ea typeface="Meiryo UI" panose="020B0604030504040204" pitchFamily="50" charset="-128"/>
                <a:cs typeface="+mj-cs"/>
              </a:rPr>
              <a:t>青少年のネット・リテラシー向上</a:t>
            </a:r>
            <a:r>
              <a:rPr lang="ja-JP" altLang="ja-JP" sz="1400" dirty="0" smtClean="0">
                <a:solidFill>
                  <a:schemeClr val="tx1"/>
                </a:solidFill>
                <a:latin typeface="Meiryo UI" panose="020B0604030504040204" pitchFamily="50" charset="-128"/>
                <a:ea typeface="Meiryo UI" panose="020B0604030504040204" pitchFamily="50" charset="-128"/>
                <a:cs typeface="+mj-cs"/>
              </a:rPr>
              <a:t>に</a:t>
            </a:r>
            <a:endParaRPr lang="en-US" altLang="ja-JP" sz="1400" dirty="0" smtClean="0">
              <a:solidFill>
                <a:schemeClr val="tx1"/>
              </a:solidFill>
              <a:latin typeface="Meiryo UI" panose="020B0604030504040204" pitchFamily="50" charset="-128"/>
              <a:ea typeface="Meiryo UI" panose="020B0604030504040204" pitchFamily="50" charset="-128"/>
              <a:cs typeface="+mj-cs"/>
            </a:endParaRPr>
          </a:p>
          <a:p>
            <a:pPr>
              <a:lnSpc>
                <a:spcPct val="90000"/>
              </a:lnSpc>
              <a:spcBef>
                <a:spcPct val="0"/>
              </a:spcBef>
              <a:defRPr/>
            </a:pPr>
            <a:r>
              <a:rPr lang="ja-JP" altLang="ja-JP" sz="1400" dirty="0" smtClean="0">
                <a:solidFill>
                  <a:schemeClr val="tx1"/>
                </a:solidFill>
                <a:latin typeface="Meiryo UI" panose="020B0604030504040204" pitchFamily="50" charset="-128"/>
                <a:ea typeface="Meiryo UI" panose="020B0604030504040204" pitchFamily="50" charset="-128"/>
                <a:cs typeface="+mj-cs"/>
              </a:rPr>
              <a:t>向けた取組み</a:t>
            </a:r>
            <a:r>
              <a:rPr lang="ja-JP" altLang="ja-JP" sz="1400" dirty="0">
                <a:solidFill>
                  <a:schemeClr val="tx1"/>
                </a:solidFill>
                <a:latin typeface="Meiryo UI" panose="020B0604030504040204" pitchFamily="50" charset="-128"/>
                <a:ea typeface="Meiryo UI" panose="020B0604030504040204" pitchFamily="50" charset="-128"/>
                <a:cs typeface="+mj-cs"/>
              </a:rPr>
              <a:t>を各学校や地域において実践・定着させるため、ネット利用をみんなで考えるプロジェクトを</a:t>
            </a:r>
            <a:r>
              <a:rPr lang="ja-JP" altLang="en-US" sz="1400" dirty="0">
                <a:solidFill>
                  <a:schemeClr val="tx1"/>
                </a:solidFill>
                <a:latin typeface="Meiryo UI" panose="020B0604030504040204" pitchFamily="50" charset="-128"/>
                <a:ea typeface="Meiryo UI" panose="020B0604030504040204" pitchFamily="50" charset="-128"/>
                <a:cs typeface="+mj-cs"/>
              </a:rPr>
              <a:t>実施</a:t>
            </a:r>
            <a:r>
              <a:rPr lang="ja-JP" altLang="ja-JP" sz="1400" dirty="0">
                <a:solidFill>
                  <a:schemeClr val="tx1"/>
                </a:solidFill>
                <a:latin typeface="Meiryo UI" panose="020B0604030504040204" pitchFamily="50" charset="-128"/>
                <a:ea typeface="Meiryo UI" panose="020B0604030504040204" pitchFamily="50" charset="-128"/>
                <a:cs typeface="+mj-cs"/>
              </a:rPr>
              <a:t>。</a:t>
            </a:r>
            <a:endParaRPr lang="en-US" altLang="ja-JP" sz="1400" dirty="0">
              <a:solidFill>
                <a:schemeClr val="tx1"/>
              </a:solidFill>
              <a:latin typeface="Meiryo UI" panose="020B0604030504040204" pitchFamily="50" charset="-128"/>
              <a:ea typeface="Meiryo UI" panose="020B0604030504040204" pitchFamily="50" charset="-128"/>
              <a:cs typeface="+mj-cs"/>
            </a:endParaRPr>
          </a:p>
          <a:p>
            <a:pPr>
              <a:spcBef>
                <a:spcPct val="0"/>
              </a:spcBef>
              <a:defRPr/>
            </a:pPr>
            <a:r>
              <a:rPr lang="ja-JP" altLang="en-US" sz="1400" dirty="0">
                <a:solidFill>
                  <a:schemeClr val="tx1"/>
                </a:solidFill>
                <a:latin typeface="Meiryo UI" panose="020B0604030504040204" pitchFamily="50" charset="-128"/>
                <a:ea typeface="Meiryo UI" panose="020B0604030504040204" pitchFamily="50" charset="-128"/>
                <a:cs typeface="+mj-cs"/>
              </a:rPr>
              <a:t>　</a:t>
            </a:r>
            <a:endParaRPr lang="en-US" altLang="ja-JP" sz="1400" dirty="0">
              <a:solidFill>
                <a:schemeClr val="tx1"/>
              </a:solidFill>
              <a:latin typeface="Meiryo UI" panose="020B0604030504040204" pitchFamily="50" charset="-128"/>
              <a:ea typeface="Meiryo UI" panose="020B0604030504040204" pitchFamily="50" charset="-128"/>
              <a:cs typeface="+mj-cs"/>
            </a:endParaRPr>
          </a:p>
          <a:p>
            <a:pPr>
              <a:spcBef>
                <a:spcPct val="0"/>
              </a:spcBef>
              <a:defRPr/>
            </a:pPr>
            <a:r>
              <a:rPr lang="ja-JP" altLang="en-US" sz="1400" dirty="0">
                <a:solidFill>
                  <a:schemeClr val="tx1"/>
                </a:solidFill>
                <a:latin typeface="Meiryo UI" panose="020B0604030504040204" pitchFamily="50" charset="-128"/>
                <a:ea typeface="Meiryo UI" panose="020B0604030504040204" pitchFamily="50" charset="-128"/>
                <a:cs typeface="+mj-cs"/>
              </a:rPr>
              <a:t>　　</a:t>
            </a:r>
            <a:r>
              <a:rPr lang="ja-JP" altLang="en-US" sz="1400" b="1" dirty="0">
                <a:solidFill>
                  <a:schemeClr val="tx1"/>
                </a:solidFill>
                <a:latin typeface="Meiryo UI" panose="020B0604030504040204" pitchFamily="50" charset="-128"/>
                <a:ea typeface="Meiryo UI" panose="020B0604030504040204" pitchFamily="50" charset="-128"/>
                <a:cs typeface="+mj-cs"/>
              </a:rPr>
              <a:t>　</a:t>
            </a:r>
            <a:r>
              <a:rPr lang="en-US" altLang="ja-JP" sz="1400" b="1" dirty="0">
                <a:solidFill>
                  <a:schemeClr val="tx1"/>
                </a:solidFill>
                <a:latin typeface="Meiryo UI" panose="020B0604030504040204" pitchFamily="50" charset="-128"/>
                <a:ea typeface="Meiryo UI" panose="020B0604030504040204" pitchFamily="50" charset="-128"/>
                <a:cs typeface="+mj-cs"/>
              </a:rPr>
              <a:t>〔</a:t>
            </a:r>
            <a:r>
              <a:rPr lang="ja-JP" altLang="en-US" sz="1400" b="1" dirty="0">
                <a:solidFill>
                  <a:schemeClr val="tx1"/>
                </a:solidFill>
                <a:latin typeface="Meiryo UI" panose="020B0604030504040204" pitchFamily="50" charset="-128"/>
                <a:ea typeface="Meiryo UI" panose="020B0604030504040204" pitchFamily="50" charset="-128"/>
                <a:cs typeface="+mj-cs"/>
              </a:rPr>
              <a:t>構成員</a:t>
            </a:r>
            <a:r>
              <a:rPr lang="en-US" altLang="ja-JP" sz="1400" b="1" dirty="0">
                <a:solidFill>
                  <a:schemeClr val="tx1"/>
                </a:solidFill>
                <a:latin typeface="Meiryo UI" panose="020B0604030504040204" pitchFamily="50" charset="-128"/>
                <a:ea typeface="Meiryo UI" panose="020B0604030504040204" pitchFamily="50" charset="-128"/>
                <a:cs typeface="+mj-cs"/>
              </a:rPr>
              <a:t>〕</a:t>
            </a:r>
          </a:p>
          <a:p>
            <a:r>
              <a:rPr lang="ja-JP" altLang="en-US" sz="1400" dirty="0">
                <a:solidFill>
                  <a:schemeClr val="tx1"/>
                </a:solidFill>
                <a:latin typeface="Meiryo UI" panose="020B0604030504040204" pitchFamily="50" charset="-128"/>
                <a:ea typeface="Meiryo UI" panose="020B0604030504040204" pitchFamily="50" charset="-128"/>
                <a:cs typeface="+mj-cs"/>
              </a:rPr>
              <a:t>　　　　</a:t>
            </a:r>
            <a:r>
              <a:rPr lang="ja-JP" altLang="en-US" sz="1400" dirty="0">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兵庫県立大学　竹内和雄准教授</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大阪府ＰＴＡ協議会</a:t>
            </a:r>
            <a:r>
              <a:rPr lang="ja-JP" altLang="en-US" sz="1400" dirty="0" err="1">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大阪市ＰＴＡ協議会</a:t>
            </a:r>
            <a:r>
              <a:rPr lang="ja-JP" altLang="en-US" sz="1400" dirty="0" err="1">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堺市ＰＴＡ協議会</a:t>
            </a:r>
            <a:r>
              <a:rPr lang="ja-JP" altLang="en-US" sz="1400" dirty="0" err="1">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大阪府立高等学校ＰＴＡ協議会</a:t>
            </a:r>
            <a:endParaRPr lang="en-US" altLang="zh-CN"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NTT</a:t>
            </a:r>
            <a:r>
              <a:rPr lang="zh-CN" altLang="ja-JP" sz="1400" dirty="0">
                <a:solidFill>
                  <a:schemeClr val="tx1"/>
                </a:solidFill>
                <a:latin typeface="Meiryo UI" panose="020B0604030504040204" pitchFamily="50" charset="-128"/>
                <a:ea typeface="Meiryo UI" panose="020B0604030504040204" pitchFamily="50" charset="-128"/>
              </a:rPr>
              <a:t>ドコモ関西支社</a:t>
            </a:r>
            <a:r>
              <a:rPr lang="ja-JP" altLang="en-US" sz="1400" dirty="0" err="1">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KDDI</a:t>
            </a:r>
            <a:r>
              <a:rPr lang="ja-JP" altLang="en-US" sz="1400" dirty="0">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関西総支社</a:t>
            </a:r>
            <a:r>
              <a:rPr lang="ja-JP" altLang="en-US" sz="1400" dirty="0" err="1">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ソフトバンク</a:t>
            </a:r>
            <a:r>
              <a:rPr lang="ja-JP" altLang="en-US" sz="1400" dirty="0">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デジタルアーツ</a:t>
            </a:r>
            <a:r>
              <a:rPr lang="ja-JP" altLang="en-US" sz="1400" dirty="0">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ディー・エヌ・エー</a:t>
            </a:r>
            <a:r>
              <a:rPr lang="ja-JP" altLang="en-US" sz="1400" dirty="0" err="1">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グリー</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zh-CN"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総務省近畿総合通信局</a:t>
            </a:r>
            <a:endParaRPr lang="en-US" altLang="zh-CN" sz="1400" dirty="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大阪府</a:t>
            </a:r>
            <a:r>
              <a:rPr lang="en-US" altLang="zh-CN"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府民文化部人権局人権企画課</a:t>
            </a:r>
            <a:r>
              <a:rPr lang="ja-JP" altLang="en-US" sz="1400" dirty="0" err="1" smtClean="0">
                <a:solidFill>
                  <a:schemeClr val="tx1"/>
                </a:solidFill>
                <a:latin typeface="Meiryo UI" panose="020B0604030504040204" pitchFamily="50" charset="-128"/>
                <a:ea typeface="Meiryo UI" panose="020B0604030504040204" pitchFamily="50" charset="-128"/>
              </a:rPr>
              <a:t>、</a:t>
            </a:r>
            <a:r>
              <a:rPr lang="zh-CN" altLang="ja-JP" sz="1400" dirty="0" smtClean="0">
                <a:solidFill>
                  <a:schemeClr val="tx1"/>
                </a:solidFill>
                <a:latin typeface="Meiryo UI" panose="020B0604030504040204" pitchFamily="50" charset="-128"/>
                <a:ea typeface="Meiryo UI" panose="020B0604030504040204" pitchFamily="50" charset="-128"/>
              </a:rPr>
              <a:t>府</a:t>
            </a:r>
            <a:r>
              <a:rPr lang="zh-CN" altLang="ja-JP" sz="1400" dirty="0">
                <a:solidFill>
                  <a:schemeClr val="tx1"/>
                </a:solidFill>
                <a:latin typeface="Meiryo UI" panose="020B0604030504040204" pitchFamily="50" charset="-128"/>
                <a:ea typeface="Meiryo UI" panose="020B0604030504040204" pitchFamily="50" charset="-128"/>
              </a:rPr>
              <a:t>消費生活センター</a:t>
            </a:r>
            <a:r>
              <a:rPr lang="ja-JP" altLang="en-US" sz="1400" dirty="0" err="1">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福祉部子ども家庭局子ども青少年課</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教育庁</a:t>
            </a:r>
            <a:r>
              <a:rPr lang="zh-CN" altLang="ja-JP" sz="1400" dirty="0">
                <a:solidFill>
                  <a:schemeClr val="tx1"/>
                </a:solidFill>
                <a:latin typeface="Meiryo UI" panose="020B0604030504040204" pitchFamily="50" charset="-128"/>
                <a:ea typeface="Meiryo UI" panose="020B0604030504040204" pitchFamily="50" charset="-128"/>
              </a:rPr>
              <a:t>高等学校課、小中学校課、地域教育振興課及び私学課</a:t>
            </a:r>
            <a:endParaRPr lang="en-US" altLang="zh-CN"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大阪府警察本部警務部高度情報推進局サイバーセキュリティ対策課</a:t>
            </a:r>
            <a:r>
              <a:rPr lang="ja-JP" altLang="en-US" sz="1400" dirty="0" err="1">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生活安全部少年課</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大阪市こども青少年局企画部青少年課</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大阪市教育委員会事務局指導部</a:t>
            </a:r>
            <a:r>
              <a:rPr lang="ja-JP" altLang="en-US" sz="1400" dirty="0" err="1">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堺市教育委員会事務局学校教育部</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青少年育成大阪府民会議</a:t>
            </a: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計</a:t>
            </a:r>
            <a:r>
              <a:rPr lang="en-US" altLang="ja-JP" sz="1400" dirty="0" smtClean="0">
                <a:solidFill>
                  <a:schemeClr val="tx1"/>
                </a:solidFill>
                <a:latin typeface="Meiryo UI" panose="020B0604030504040204" pitchFamily="50" charset="-128"/>
                <a:ea typeface="Meiryo UI" panose="020B0604030504040204" pitchFamily="50" charset="-128"/>
              </a:rPr>
              <a:t>22</a:t>
            </a:r>
            <a:r>
              <a:rPr lang="ja-JP" altLang="en-US" sz="1400" dirty="0">
                <a:solidFill>
                  <a:schemeClr val="tx1"/>
                </a:solidFill>
                <a:latin typeface="Meiryo UI" panose="020B0604030504040204" pitchFamily="50" charset="-128"/>
                <a:ea typeface="Meiryo UI" panose="020B0604030504040204" pitchFamily="50" charset="-128"/>
              </a:rPr>
              <a:t>団体</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kern="0" dirty="0">
                <a:solidFill>
                  <a:schemeClr val="tx1"/>
                </a:solidFill>
                <a:latin typeface="Meiryo UI" panose="020B0604030504040204" pitchFamily="50" charset="-128"/>
                <a:ea typeface="Meiryo UI" panose="020B0604030504040204" pitchFamily="50" charset="-128"/>
              </a:rPr>
              <a:t>　</a:t>
            </a:r>
            <a:r>
              <a:rPr lang="ja-JP" altLang="en-US" sz="1400" b="1" kern="0"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cs typeface="+mj-cs"/>
              </a:rPr>
              <a:t>〔R4</a:t>
            </a:r>
            <a:r>
              <a:rPr lang="ja-JP" altLang="en-US" sz="1400" b="1" dirty="0">
                <a:solidFill>
                  <a:schemeClr val="tx1"/>
                </a:solidFill>
                <a:latin typeface="Meiryo UI" panose="020B0604030504040204" pitchFamily="50" charset="-128"/>
                <a:ea typeface="Meiryo UI" panose="020B0604030504040204" pitchFamily="50" charset="-128"/>
                <a:cs typeface="+mj-cs"/>
              </a:rPr>
              <a:t>年度の取組みについて</a:t>
            </a:r>
            <a:r>
              <a:rPr lang="en-US" altLang="ja-JP" sz="1400" b="1" dirty="0">
                <a:solidFill>
                  <a:schemeClr val="tx1"/>
                </a:solidFill>
                <a:latin typeface="Meiryo UI" panose="020B0604030504040204" pitchFamily="50" charset="-128"/>
                <a:ea typeface="Meiryo UI" panose="020B0604030504040204" pitchFamily="50" charset="-128"/>
                <a:cs typeface="+mj-cs"/>
              </a:rPr>
              <a:t>〕</a:t>
            </a:r>
          </a:p>
          <a:p>
            <a:pPr>
              <a:lnSpc>
                <a:spcPct val="90000"/>
              </a:lnSpc>
              <a:spcBef>
                <a:spcPct val="0"/>
              </a:spcBef>
              <a:defRPr/>
            </a:pPr>
            <a:r>
              <a:rPr lang="ja-JP" altLang="en-US" sz="1400" b="1" kern="0" dirty="0">
                <a:solidFill>
                  <a:schemeClr val="tx1"/>
                </a:solidFill>
                <a:latin typeface="Meiryo UI" panose="020B0604030504040204" pitchFamily="50" charset="-128"/>
                <a:ea typeface="Meiryo UI" panose="020B0604030504040204" pitchFamily="50" charset="-128"/>
              </a:rPr>
              <a:t>　　　（</a:t>
            </a:r>
            <a:r>
              <a:rPr lang="en-US" altLang="ja-JP" sz="1400" b="1" kern="0" dirty="0">
                <a:solidFill>
                  <a:schemeClr val="tx1"/>
                </a:solidFill>
                <a:latin typeface="Meiryo UI" panose="020B0604030504040204" pitchFamily="50" charset="-128"/>
                <a:ea typeface="Meiryo UI" panose="020B0604030504040204" pitchFamily="50" charset="-128"/>
              </a:rPr>
              <a:t>1</a:t>
            </a:r>
            <a:r>
              <a:rPr lang="ja-JP" altLang="en-US" sz="1400" b="1" kern="0" dirty="0">
                <a:solidFill>
                  <a:schemeClr val="tx1"/>
                </a:solidFill>
                <a:latin typeface="Meiryo UI" panose="020B0604030504040204" pitchFamily="50" charset="-128"/>
                <a:ea typeface="Meiryo UI" panose="020B0604030504040204" pitchFamily="50" charset="-128"/>
              </a:rPr>
              <a:t>）ネット利用をみんなで考えるプロジェクト</a:t>
            </a:r>
            <a:endParaRPr lang="en-US" altLang="ja-JP" sz="1400" b="1" kern="0" dirty="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kern="0" dirty="0">
                <a:solidFill>
                  <a:schemeClr val="tx1"/>
                </a:solidFill>
                <a:latin typeface="Meiryo UI" panose="020B0604030504040204" pitchFamily="50" charset="-128"/>
                <a:ea typeface="Meiryo UI" panose="020B0604030504040204" pitchFamily="50" charset="-128"/>
              </a:rPr>
              <a:t>　　　　 ①</a:t>
            </a:r>
            <a:r>
              <a:rPr lang="en-US" altLang="ja-JP" sz="1400" kern="0" dirty="0">
                <a:solidFill>
                  <a:schemeClr val="tx1"/>
                </a:solidFill>
                <a:latin typeface="Meiryo UI" panose="020B0604030504040204" pitchFamily="50" charset="-128"/>
                <a:ea typeface="Meiryo UI" panose="020B0604030504040204" pitchFamily="50" charset="-128"/>
              </a:rPr>
              <a:t>OSAKA</a:t>
            </a:r>
            <a:r>
              <a:rPr lang="ja-JP" altLang="en-US" sz="1400" kern="0" dirty="0">
                <a:solidFill>
                  <a:schemeClr val="tx1"/>
                </a:solidFill>
                <a:latin typeface="Meiryo UI" panose="020B0604030504040204" pitchFamily="50" charset="-128"/>
                <a:ea typeface="Meiryo UI" panose="020B0604030504040204" pitchFamily="50" charset="-128"/>
              </a:rPr>
              <a:t>スマホアンケート２０２２の実施</a:t>
            </a:r>
            <a:endParaRPr lang="en-US" altLang="ja-JP" sz="1400" kern="0" dirty="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kern="0" dirty="0">
                <a:solidFill>
                  <a:schemeClr val="tx1"/>
                </a:solidFill>
                <a:latin typeface="Meiryo UI" panose="020B0604030504040204" pitchFamily="50" charset="-128"/>
                <a:ea typeface="Meiryo UI" panose="020B0604030504040204" pitchFamily="50" charset="-128"/>
              </a:rPr>
              <a:t>　　　　 ➁</a:t>
            </a:r>
            <a:r>
              <a:rPr lang="ja-JP" altLang="ja-JP" sz="1400" kern="0" dirty="0">
                <a:solidFill>
                  <a:schemeClr val="tx1"/>
                </a:solidFill>
                <a:latin typeface="Meiryo UI" panose="020B0604030504040204" pitchFamily="50" charset="-128"/>
                <a:ea typeface="Meiryo UI" panose="020B0604030504040204" pitchFamily="50" charset="-128"/>
              </a:rPr>
              <a:t>青少年・保護者合同ワークショップ</a:t>
            </a:r>
            <a:r>
              <a:rPr lang="ja-JP" altLang="en-US" sz="1400" kern="0" dirty="0">
                <a:solidFill>
                  <a:schemeClr val="tx1"/>
                </a:solidFill>
                <a:latin typeface="Meiryo UI" panose="020B0604030504040204" pitchFamily="50" charset="-128"/>
                <a:ea typeface="Meiryo UI" panose="020B0604030504040204" pitchFamily="50" charset="-128"/>
              </a:rPr>
              <a:t>（２回）の開催</a:t>
            </a:r>
            <a:endParaRPr lang="en-US" altLang="ja-JP" sz="1400" kern="0" dirty="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kern="0" dirty="0">
                <a:solidFill>
                  <a:schemeClr val="tx1"/>
                </a:solidFill>
                <a:latin typeface="Meiryo UI" panose="020B0604030504040204" pitchFamily="50" charset="-128"/>
                <a:ea typeface="Meiryo UI" panose="020B0604030504040204" pitchFamily="50" charset="-128"/>
              </a:rPr>
              <a:t>　　　　 ③</a:t>
            </a:r>
            <a:r>
              <a:rPr lang="ja-JP" altLang="ja-JP" sz="1400" kern="0" dirty="0">
                <a:solidFill>
                  <a:schemeClr val="tx1"/>
                </a:solidFill>
                <a:latin typeface="Meiryo UI" panose="020B0604030504040204" pitchFamily="50" charset="-128"/>
                <a:ea typeface="Meiryo UI" panose="020B0604030504040204" pitchFamily="50" charset="-128"/>
              </a:rPr>
              <a:t>保護者向けワークショップ</a:t>
            </a:r>
            <a:r>
              <a:rPr lang="ja-JP" altLang="en-US" sz="1400" kern="0" dirty="0">
                <a:solidFill>
                  <a:schemeClr val="tx1"/>
                </a:solidFill>
                <a:latin typeface="Meiryo UI" panose="020B0604030504040204" pitchFamily="50" charset="-128"/>
                <a:ea typeface="Meiryo UI" panose="020B0604030504040204" pitchFamily="50" charset="-128"/>
              </a:rPr>
              <a:t>の開催</a:t>
            </a:r>
            <a:endParaRPr lang="en-US" altLang="ja-JP" sz="1400" kern="0" dirty="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kern="0" dirty="0">
                <a:solidFill>
                  <a:schemeClr val="tx1"/>
                </a:solidFill>
                <a:latin typeface="Meiryo UI" panose="020B0604030504040204" pitchFamily="50" charset="-128"/>
                <a:ea typeface="Meiryo UI" panose="020B0604030504040204" pitchFamily="50" charset="-128"/>
              </a:rPr>
              <a:t>　　　　 ④</a:t>
            </a:r>
            <a:r>
              <a:rPr lang="ja-JP" altLang="ja-JP" sz="1400" kern="0" dirty="0">
                <a:solidFill>
                  <a:schemeClr val="tx1"/>
                </a:solidFill>
                <a:latin typeface="Meiryo UI" panose="020B0604030504040204" pitchFamily="50" charset="-128"/>
                <a:ea typeface="Meiryo UI" panose="020B0604030504040204" pitchFamily="50" charset="-128"/>
              </a:rPr>
              <a:t>第</a:t>
            </a:r>
            <a:r>
              <a:rPr lang="en-US" altLang="ja-JP" sz="1400" kern="0" dirty="0">
                <a:solidFill>
                  <a:schemeClr val="tx1"/>
                </a:solidFill>
                <a:latin typeface="Meiryo UI" panose="020B0604030504040204" pitchFamily="50" charset="-128"/>
                <a:ea typeface="Meiryo UI" panose="020B0604030504040204" pitchFamily="50" charset="-128"/>
              </a:rPr>
              <a:t>38</a:t>
            </a:r>
            <a:r>
              <a:rPr lang="ja-JP" altLang="ja-JP" sz="1400" kern="0" dirty="0">
                <a:solidFill>
                  <a:schemeClr val="tx1"/>
                </a:solidFill>
                <a:latin typeface="Meiryo UI" panose="020B0604030504040204" pitchFamily="50" charset="-128"/>
                <a:ea typeface="Meiryo UI" panose="020B0604030504040204" pitchFamily="50" charset="-128"/>
              </a:rPr>
              <a:t>回青少年のインターネット利用</a:t>
            </a:r>
            <a:r>
              <a:rPr lang="ja-JP" altLang="en-US" sz="1400" kern="0" dirty="0">
                <a:solidFill>
                  <a:schemeClr val="tx1"/>
                </a:solidFill>
                <a:latin typeface="Meiryo UI" panose="020B0604030504040204" pitchFamily="50" charset="-128"/>
                <a:ea typeface="Meiryo UI" panose="020B0604030504040204" pitchFamily="50" charset="-128"/>
              </a:rPr>
              <a:t>環境づくりフォーラム</a:t>
            </a:r>
            <a:r>
              <a:rPr lang="en-US" altLang="ja-JP" sz="1400" kern="0" dirty="0">
                <a:solidFill>
                  <a:schemeClr val="tx1"/>
                </a:solidFill>
                <a:latin typeface="Meiryo UI" panose="020B0604030504040204" pitchFamily="50" charset="-128"/>
                <a:ea typeface="Meiryo UI" panose="020B0604030504040204" pitchFamily="50" charset="-128"/>
              </a:rPr>
              <a:t>in</a:t>
            </a:r>
            <a:r>
              <a:rPr lang="ja-JP" altLang="en-US" sz="1400" kern="0" dirty="0">
                <a:solidFill>
                  <a:schemeClr val="tx1"/>
                </a:solidFill>
                <a:latin typeface="Meiryo UI" panose="020B0604030504040204" pitchFamily="50" charset="-128"/>
                <a:ea typeface="Meiryo UI" panose="020B0604030504040204" pitchFamily="50" charset="-128"/>
              </a:rPr>
              <a:t>大阪の開催</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b="1" kern="0" dirty="0">
                <a:solidFill>
                  <a:schemeClr val="tx1"/>
                </a:solidFill>
                <a:latin typeface="Meiryo UI" panose="020B0604030504040204" pitchFamily="50" charset="-128"/>
                <a:ea typeface="Meiryo UI" panose="020B0604030504040204" pitchFamily="50" charset="-128"/>
              </a:rPr>
              <a:t>　</a:t>
            </a:r>
            <a:r>
              <a:rPr lang="ja-JP" altLang="en-US" sz="1400" b="1" kern="0" dirty="0" smtClean="0">
                <a:solidFill>
                  <a:schemeClr val="tx1"/>
                </a:solidFill>
                <a:latin typeface="Meiryo UI" panose="020B0604030504040204" pitchFamily="50" charset="-128"/>
                <a:ea typeface="Meiryo UI" panose="020B0604030504040204" pitchFamily="50" charset="-128"/>
              </a:rPr>
              <a:t>　　（</a:t>
            </a:r>
            <a:r>
              <a:rPr lang="en-US" altLang="ja-JP" sz="1400" b="1" kern="0" dirty="0">
                <a:solidFill>
                  <a:schemeClr val="tx1"/>
                </a:solidFill>
                <a:latin typeface="Meiryo UI" panose="020B0604030504040204" pitchFamily="50" charset="-128"/>
                <a:ea typeface="Meiryo UI" panose="020B0604030504040204" pitchFamily="50" charset="-128"/>
              </a:rPr>
              <a:t>2</a:t>
            </a:r>
            <a:r>
              <a:rPr lang="ja-JP" altLang="en-US" sz="1400" b="1" kern="0" dirty="0">
                <a:solidFill>
                  <a:schemeClr val="tx1"/>
                </a:solidFill>
                <a:latin typeface="Meiryo UI" panose="020B0604030504040204" pitchFamily="50" charset="-128"/>
                <a:ea typeface="Meiryo UI" panose="020B0604030504040204" pitchFamily="50" charset="-128"/>
              </a:rPr>
              <a:t>）スマホ・ＳＮＳ安全教室（講師派遣事業）</a:t>
            </a:r>
            <a:endParaRPr lang="en-US" altLang="ja-JP" sz="1400" b="1" kern="0" dirty="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b="1" kern="0" dirty="0">
                <a:solidFill>
                  <a:schemeClr val="tx1"/>
                </a:solidFill>
                <a:latin typeface="Meiryo UI" panose="020B0604030504040204" pitchFamily="50" charset="-128"/>
                <a:ea typeface="Meiryo UI" panose="020B0604030504040204" pitchFamily="50" charset="-128"/>
              </a:rPr>
              <a:t>　　</a:t>
            </a:r>
            <a:endParaRPr lang="en-US" altLang="ja-JP" sz="1400" b="1" kern="0" dirty="0" smtClean="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b="1" kern="0" dirty="0">
                <a:solidFill>
                  <a:schemeClr val="tx1"/>
                </a:solidFill>
                <a:latin typeface="Meiryo UI" panose="020B0604030504040204" pitchFamily="50" charset="-128"/>
                <a:ea typeface="Meiryo UI" panose="020B0604030504040204" pitchFamily="50" charset="-128"/>
              </a:rPr>
              <a:t>　</a:t>
            </a:r>
            <a:r>
              <a:rPr lang="ja-JP" altLang="en-US" sz="1400" b="1" kern="0" dirty="0" smtClean="0">
                <a:solidFill>
                  <a:schemeClr val="tx1"/>
                </a:solidFill>
                <a:latin typeface="Meiryo UI" panose="020B0604030504040204" pitchFamily="50" charset="-128"/>
                <a:ea typeface="Meiryo UI" panose="020B0604030504040204" pitchFamily="50" charset="-128"/>
              </a:rPr>
              <a:t>　</a:t>
            </a:r>
            <a:r>
              <a:rPr lang="ja-JP" altLang="en-US" sz="1400" b="1" kern="0" dirty="0">
                <a:solidFill>
                  <a:schemeClr val="tx1"/>
                </a:solidFill>
                <a:latin typeface="Meiryo UI" panose="020B0604030504040204" pitchFamily="50" charset="-128"/>
                <a:ea typeface="Meiryo UI" panose="020B0604030504040204" pitchFamily="50" charset="-128"/>
              </a:rPr>
              <a:t>　（</a:t>
            </a:r>
            <a:r>
              <a:rPr lang="en-US" altLang="ja-JP" sz="1400" b="1" kern="0" dirty="0">
                <a:solidFill>
                  <a:schemeClr val="tx1"/>
                </a:solidFill>
                <a:latin typeface="Meiryo UI" panose="020B0604030504040204" pitchFamily="50" charset="-128"/>
                <a:ea typeface="Meiryo UI" panose="020B0604030504040204" pitchFamily="50" charset="-128"/>
              </a:rPr>
              <a:t>3</a:t>
            </a:r>
            <a:r>
              <a:rPr lang="ja-JP" altLang="en-US" sz="1400" b="1" kern="0" dirty="0">
                <a:solidFill>
                  <a:schemeClr val="tx1"/>
                </a:solidFill>
                <a:latin typeface="Meiryo UI" panose="020B0604030504040204" pitchFamily="50" charset="-128"/>
                <a:ea typeface="Meiryo UI" panose="020B0604030504040204" pitchFamily="50" charset="-128"/>
              </a:rPr>
              <a:t>）報告書</a:t>
            </a:r>
            <a:r>
              <a:rPr lang="en-US" altLang="ja-JP" sz="1400" b="1" kern="0" dirty="0">
                <a:solidFill>
                  <a:schemeClr val="tx1"/>
                </a:solidFill>
                <a:latin typeface="Meiryo UI" panose="020B0604030504040204" pitchFamily="50" charset="-128"/>
                <a:ea typeface="Meiryo UI" panose="020B0604030504040204" pitchFamily="50" charset="-128"/>
              </a:rPr>
              <a:t>&amp;</a:t>
            </a:r>
            <a:r>
              <a:rPr lang="ja-JP" altLang="en-US" sz="1400" b="1" kern="0" dirty="0">
                <a:solidFill>
                  <a:schemeClr val="tx1"/>
                </a:solidFill>
                <a:latin typeface="Meiryo UI" panose="020B0604030504040204" pitchFamily="50" charset="-128"/>
                <a:ea typeface="Meiryo UI" panose="020B0604030504040204" pitchFamily="50" charset="-128"/>
              </a:rPr>
              <a:t>事例・教材集の作成</a:t>
            </a:r>
            <a:endParaRPr lang="en-US" altLang="ja-JP" sz="1400" b="1" kern="0"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8615082" y="6414937"/>
            <a:ext cx="317810" cy="209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2</a:t>
            </a:r>
            <a:endParaRPr lang="ja-JP" altLang="en-US" sz="2000" dirty="0"/>
          </a:p>
        </p:txBody>
      </p:sp>
    </p:spTree>
    <p:extLst>
      <p:ext uri="{BB962C8B-B14F-4D97-AF65-F5344CB8AC3E}">
        <p14:creationId xmlns:p14="http://schemas.microsoft.com/office/powerpoint/2010/main" val="1818923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6A10EBB6-D8CF-4980-957E-6C586228AD6D}"/>
              </a:ext>
            </a:extLst>
          </p:cNvPr>
          <p:cNvSpPr/>
          <p:nvPr/>
        </p:nvSpPr>
        <p:spPr>
          <a:xfrm>
            <a:off x="203792" y="241206"/>
            <a:ext cx="8729100" cy="309459"/>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b="1" dirty="0">
                <a:solidFill>
                  <a:schemeClr val="tx1"/>
                </a:solidFill>
                <a:latin typeface="Meiryo UI" panose="020B0604030504040204" pitchFamily="50" charset="-128"/>
                <a:ea typeface="Meiryo UI" panose="020B0604030504040204" pitchFamily="50" charset="-128"/>
              </a:rPr>
              <a:t>１．大阪の子どもを守るネット対策事業の実施</a:t>
            </a:r>
          </a:p>
        </p:txBody>
      </p:sp>
      <p:sp>
        <p:nvSpPr>
          <p:cNvPr id="15" name="正方形/長方形 14"/>
          <p:cNvSpPr/>
          <p:nvPr/>
        </p:nvSpPr>
        <p:spPr>
          <a:xfrm>
            <a:off x="203792" y="550665"/>
            <a:ext cx="8729100" cy="56827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106154">
              <a:defRPr/>
            </a:pPr>
            <a:r>
              <a:rPr lang="ja-JP" altLang="en-US" sz="1400" b="1" kern="0" dirty="0">
                <a:solidFill>
                  <a:prstClr val="black"/>
                </a:solidFill>
                <a:latin typeface="Meiryo UI" panose="020B0604030504040204" pitchFamily="50" charset="-128"/>
                <a:ea typeface="Meiryo UI" panose="020B0604030504040204" pitchFamily="50" charset="-128"/>
              </a:rPr>
              <a:t>（１）ネット利用をみんなで考える</a:t>
            </a:r>
            <a:r>
              <a:rPr lang="ja-JP" altLang="en-US" sz="1400" b="1" kern="0" dirty="0" smtClean="0">
                <a:solidFill>
                  <a:prstClr val="black"/>
                </a:solidFill>
                <a:latin typeface="Meiryo UI" panose="020B0604030504040204" pitchFamily="50" charset="-128"/>
                <a:ea typeface="Meiryo UI" panose="020B0604030504040204" pitchFamily="50" charset="-128"/>
              </a:rPr>
              <a:t>プロジェクト</a:t>
            </a:r>
            <a:endParaRPr lang="en-US" altLang="ja-JP" sz="1400" b="1" kern="0" dirty="0" smtClean="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b="1"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b="1" kern="0" dirty="0" smtClean="0">
                <a:solidFill>
                  <a:prstClr val="black"/>
                </a:solidFill>
                <a:latin typeface="Meiryo UI" panose="020B0604030504040204" pitchFamily="50" charset="-128"/>
                <a:ea typeface="Meiryo UI" panose="020B0604030504040204" pitchFamily="50" charset="-128"/>
              </a:rPr>
              <a:t>　　①</a:t>
            </a:r>
            <a:r>
              <a:rPr lang="ja-JP" altLang="en-US" sz="1400" b="1" kern="0" dirty="0">
                <a:solidFill>
                  <a:prstClr val="black"/>
                </a:solidFill>
                <a:latin typeface="Meiryo UI" panose="020B0604030504040204" pitchFamily="50" charset="-128"/>
                <a:ea typeface="Meiryo UI" panose="020B0604030504040204" pitchFamily="50" charset="-128"/>
              </a:rPr>
              <a:t>ＯＳＡＫＡスマホアンケート２０２２</a:t>
            </a:r>
            <a:endParaRPr lang="en-US" altLang="ja-JP" sz="1400" b="1"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a:t>
            </a:r>
            <a:r>
              <a:rPr lang="ja-JP" altLang="ja-JP" sz="1400" kern="0" dirty="0">
                <a:solidFill>
                  <a:prstClr val="black"/>
                </a:solidFill>
                <a:latin typeface="Meiryo UI" panose="020B0604030504040204" pitchFamily="50" charset="-128"/>
                <a:ea typeface="Meiryo UI" panose="020B0604030504040204" pitchFamily="50" charset="-128"/>
              </a:rPr>
              <a:t>時期：令和</a:t>
            </a:r>
            <a:r>
              <a:rPr lang="ja-JP" altLang="en-US" sz="1400" kern="0" dirty="0">
                <a:solidFill>
                  <a:prstClr val="black"/>
                </a:solidFill>
                <a:latin typeface="Meiryo UI" panose="020B0604030504040204" pitchFamily="50" charset="-128"/>
                <a:ea typeface="Meiryo UI" panose="020B0604030504040204" pitchFamily="50" charset="-128"/>
              </a:rPr>
              <a:t>４</a:t>
            </a:r>
            <a:r>
              <a:rPr lang="ja-JP" altLang="ja-JP" sz="1400" kern="0" dirty="0">
                <a:solidFill>
                  <a:prstClr val="black"/>
                </a:solidFill>
                <a:latin typeface="Meiryo UI" panose="020B0604030504040204" pitchFamily="50" charset="-128"/>
                <a:ea typeface="Meiryo UI" panose="020B0604030504040204" pitchFamily="50" charset="-128"/>
              </a:rPr>
              <a:t>年</a:t>
            </a:r>
            <a:r>
              <a:rPr lang="ja-JP" altLang="en-US" sz="1400" kern="0" dirty="0">
                <a:solidFill>
                  <a:prstClr val="black"/>
                </a:solidFill>
                <a:latin typeface="Meiryo UI" panose="020B0604030504040204" pitchFamily="50" charset="-128"/>
                <a:ea typeface="Meiryo UI" panose="020B0604030504040204" pitchFamily="50" charset="-128"/>
              </a:rPr>
              <a:t>５</a:t>
            </a:r>
            <a:r>
              <a:rPr lang="ja-JP" altLang="ja-JP" sz="1400" kern="0" dirty="0">
                <a:solidFill>
                  <a:prstClr val="black"/>
                </a:solidFill>
                <a:latin typeface="Meiryo UI" panose="020B0604030504040204" pitchFamily="50" charset="-128"/>
                <a:ea typeface="Meiryo UI" panose="020B0604030504040204" pitchFamily="50" charset="-128"/>
              </a:rPr>
              <a:t>月～８月</a:t>
            </a: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a:t>
            </a:r>
            <a:r>
              <a:rPr lang="ja-JP" altLang="ja-JP" sz="1400" kern="0" dirty="0">
                <a:solidFill>
                  <a:prstClr val="black"/>
                </a:solidFill>
                <a:latin typeface="Meiryo UI" panose="020B0604030504040204" pitchFamily="50" charset="-128"/>
                <a:ea typeface="Meiryo UI" panose="020B0604030504040204" pitchFamily="50" charset="-128"/>
              </a:rPr>
              <a:t>対象：（児童・生徒向け</a:t>
            </a:r>
            <a:r>
              <a:rPr lang="ja-JP" altLang="en-US" sz="1400" kern="0" dirty="0">
                <a:solidFill>
                  <a:prstClr val="black"/>
                </a:solidFill>
                <a:latin typeface="Meiryo UI" panose="020B0604030504040204" pitchFamily="50" charset="-128"/>
                <a:ea typeface="Meiryo UI" panose="020B0604030504040204" pitchFamily="50" charset="-128"/>
              </a:rPr>
              <a:t>調査</a:t>
            </a:r>
            <a:r>
              <a:rPr lang="ja-JP" altLang="ja-JP" sz="1400" kern="0" dirty="0">
                <a:solidFill>
                  <a:prstClr val="black"/>
                </a:solidFill>
                <a:latin typeface="Meiryo UI" panose="020B0604030504040204" pitchFamily="50" charset="-128"/>
                <a:ea typeface="Meiryo UI" panose="020B0604030504040204" pitchFamily="50" charset="-128"/>
              </a:rPr>
              <a:t>）小学校１年生から高校３年生の児童・生徒</a:t>
            </a: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a:t>
            </a:r>
            <a:r>
              <a:rPr lang="ja-JP" altLang="ja-JP" sz="1400" kern="0" dirty="0">
                <a:solidFill>
                  <a:prstClr val="black"/>
                </a:solidFill>
                <a:latin typeface="Meiryo UI" panose="020B0604030504040204" pitchFamily="50" charset="-128"/>
                <a:ea typeface="Meiryo UI" panose="020B0604030504040204" pitchFamily="50" charset="-128"/>
              </a:rPr>
              <a:t>（保護者向け</a:t>
            </a:r>
            <a:r>
              <a:rPr lang="ja-JP" altLang="en-US" sz="1400" kern="0" dirty="0">
                <a:solidFill>
                  <a:prstClr val="black"/>
                </a:solidFill>
                <a:latin typeface="Meiryo UI" panose="020B0604030504040204" pitchFamily="50" charset="-128"/>
                <a:ea typeface="Meiryo UI" panose="020B0604030504040204" pitchFamily="50" charset="-128"/>
              </a:rPr>
              <a:t>調査</a:t>
            </a:r>
            <a:r>
              <a:rPr lang="ja-JP" altLang="ja-JP" sz="1400" kern="0" dirty="0">
                <a:solidFill>
                  <a:prstClr val="black"/>
                </a:solidFill>
                <a:latin typeface="Meiryo UI" panose="020B0604030504040204" pitchFamily="50" charset="-128"/>
                <a:ea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rPr>
              <a:t>　  </a:t>
            </a:r>
            <a:r>
              <a:rPr lang="ja-JP" altLang="ja-JP" sz="1400" kern="0" dirty="0">
                <a:solidFill>
                  <a:prstClr val="black"/>
                </a:solidFill>
                <a:latin typeface="Meiryo UI" panose="020B0604030504040204" pitchFamily="50" charset="-128"/>
                <a:ea typeface="Meiryo UI" panose="020B0604030504040204" pitchFamily="50" charset="-128"/>
              </a:rPr>
              <a:t>小学校１年生から高校３年生</a:t>
            </a:r>
            <a:r>
              <a:rPr lang="ja-JP" altLang="ja-JP" sz="1400" kern="0" dirty="0" smtClean="0">
                <a:solidFill>
                  <a:prstClr val="black"/>
                </a:solidFill>
                <a:latin typeface="Meiryo UI" panose="020B0604030504040204" pitchFamily="50" charset="-128"/>
                <a:ea typeface="Meiryo UI" panose="020B0604030504040204" pitchFamily="50" charset="-128"/>
              </a:rPr>
              <a:t>の</a:t>
            </a:r>
            <a:r>
              <a:rPr lang="ja-JP" altLang="en-US" sz="1400" kern="0" dirty="0" smtClean="0">
                <a:solidFill>
                  <a:prstClr val="black"/>
                </a:solidFill>
                <a:latin typeface="Meiryo UI" panose="020B0604030504040204" pitchFamily="50" charset="-128"/>
                <a:ea typeface="Meiryo UI" panose="020B0604030504040204" pitchFamily="50" charset="-128"/>
              </a:rPr>
              <a:t>児童・生徒の</a:t>
            </a:r>
            <a:r>
              <a:rPr lang="ja-JP" altLang="ja-JP" sz="1400" kern="0" dirty="0" smtClean="0">
                <a:solidFill>
                  <a:prstClr val="black"/>
                </a:solidFill>
                <a:latin typeface="Meiryo UI" panose="020B0604030504040204" pitchFamily="50" charset="-128"/>
                <a:ea typeface="Meiryo UI" panose="020B0604030504040204" pitchFamily="50" charset="-128"/>
              </a:rPr>
              <a:t>保護者</a:t>
            </a:r>
            <a:endParaRPr lang="ja-JP"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ja-JP" sz="1400" kern="0" dirty="0" smtClean="0">
                <a:solidFill>
                  <a:prstClr val="black"/>
                </a:solidFill>
                <a:latin typeface="Meiryo UI" panose="020B0604030504040204" pitchFamily="50" charset="-128"/>
                <a:ea typeface="Meiryo UI" panose="020B0604030504040204" pitchFamily="50" charset="-128"/>
              </a:rPr>
              <a:t>※</a:t>
            </a:r>
            <a:r>
              <a:rPr lang="ja-JP" altLang="en-US" sz="1400" kern="0" dirty="0" smtClean="0">
                <a:solidFill>
                  <a:prstClr val="black"/>
                </a:solidFill>
                <a:latin typeface="Meiryo UI" panose="020B0604030504040204" pitchFamily="50" charset="-128"/>
                <a:ea typeface="Meiryo UI" panose="020B0604030504040204" pitchFamily="50" charset="-128"/>
              </a:rPr>
              <a:t>支援学校の</a:t>
            </a:r>
            <a:r>
              <a:rPr lang="ja-JP" altLang="ja-JP" sz="1400" kern="0" dirty="0" smtClean="0">
                <a:solidFill>
                  <a:prstClr val="black"/>
                </a:solidFill>
                <a:latin typeface="Meiryo UI" panose="020B0604030504040204" pitchFamily="50" charset="-128"/>
                <a:ea typeface="Meiryo UI" panose="020B0604030504040204" pitchFamily="50" charset="-128"/>
              </a:rPr>
              <a:t>小学部</a:t>
            </a:r>
            <a:r>
              <a:rPr lang="ja-JP" altLang="ja-JP" sz="1400" kern="0" dirty="0">
                <a:solidFill>
                  <a:prstClr val="black"/>
                </a:solidFill>
                <a:latin typeface="Meiryo UI" panose="020B0604030504040204" pitchFamily="50" charset="-128"/>
                <a:ea typeface="Meiryo UI" panose="020B0604030504040204" pitchFamily="50" charset="-128"/>
              </a:rPr>
              <a:t>・中学部・高等部の児童・生徒を含む</a:t>
            </a: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ja-JP" sz="1400" kern="0" dirty="0">
                <a:solidFill>
                  <a:prstClr val="black"/>
                </a:solidFill>
                <a:latin typeface="Meiryo UI" panose="020B0604030504040204" pitchFamily="50" charset="-128"/>
                <a:ea typeface="Meiryo UI" panose="020B0604030504040204" pitchFamily="50" charset="-128"/>
              </a:rPr>
              <a:t>内容：府内全域の学校及び</a:t>
            </a:r>
            <a:r>
              <a:rPr lang="en-US" altLang="ja-JP" sz="1400" kern="0" dirty="0">
                <a:solidFill>
                  <a:prstClr val="black"/>
                </a:solidFill>
                <a:latin typeface="Meiryo UI" panose="020B0604030504040204" pitchFamily="50" charset="-128"/>
                <a:ea typeface="Meiryo UI" panose="020B0604030504040204" pitchFamily="50" charset="-128"/>
              </a:rPr>
              <a:t>PTA</a:t>
            </a:r>
            <a:r>
              <a:rPr lang="ja-JP" altLang="ja-JP" sz="1400" kern="0" dirty="0">
                <a:solidFill>
                  <a:prstClr val="black"/>
                </a:solidFill>
                <a:latin typeface="Meiryo UI" panose="020B0604030504040204" pitchFamily="50" charset="-128"/>
                <a:ea typeface="Meiryo UI" panose="020B0604030504040204" pitchFamily="50" charset="-128"/>
              </a:rPr>
              <a:t>団体を通じてアンケート調査を行ったところ、児童生徒向けは</a:t>
            </a:r>
            <a:r>
              <a:rPr lang="en-US" altLang="ja-JP" sz="1400" kern="0" dirty="0">
                <a:solidFill>
                  <a:prstClr val="black"/>
                </a:solidFill>
                <a:latin typeface="Meiryo UI" panose="020B0604030504040204" pitchFamily="50" charset="-128"/>
                <a:ea typeface="Meiryo UI" panose="020B0604030504040204" pitchFamily="50" charset="-128"/>
              </a:rPr>
              <a:t>30,959</a:t>
            </a:r>
            <a:r>
              <a:rPr lang="ja-JP" altLang="ja-JP" sz="1400" kern="0" dirty="0">
                <a:solidFill>
                  <a:prstClr val="black"/>
                </a:solidFill>
                <a:latin typeface="Meiryo UI" panose="020B0604030504040204" pitchFamily="50" charset="-128"/>
                <a:ea typeface="Meiryo UI" panose="020B0604030504040204" pitchFamily="50" charset="-128"/>
              </a:rPr>
              <a:t>人</a:t>
            </a:r>
            <a:r>
              <a:rPr lang="ja-JP" altLang="ja-JP" sz="1400" kern="0" dirty="0" smtClean="0">
                <a:solidFill>
                  <a:prstClr val="black"/>
                </a:solidFill>
                <a:latin typeface="Meiryo UI" panose="020B0604030504040204" pitchFamily="50" charset="-128"/>
                <a:ea typeface="Meiryo UI" panose="020B0604030504040204" pitchFamily="50" charset="-128"/>
              </a:rPr>
              <a:t>、</a:t>
            </a:r>
            <a:endParaRPr lang="en-US" altLang="ja-JP" sz="1400" kern="0" dirty="0" smtClean="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a:t>
            </a:r>
            <a:r>
              <a:rPr lang="ja-JP" altLang="en-US" sz="1400" kern="0" dirty="0" smtClean="0">
                <a:solidFill>
                  <a:prstClr val="black"/>
                </a:solidFill>
                <a:latin typeface="Meiryo UI" panose="020B0604030504040204" pitchFamily="50" charset="-128"/>
                <a:ea typeface="Meiryo UI" panose="020B0604030504040204" pitchFamily="50" charset="-128"/>
              </a:rPr>
              <a:t>　　　　　 </a:t>
            </a:r>
            <a:r>
              <a:rPr lang="ja-JP" altLang="ja-JP" sz="1400" kern="0" dirty="0" smtClean="0">
                <a:solidFill>
                  <a:prstClr val="black"/>
                </a:solidFill>
                <a:latin typeface="Meiryo UI" panose="020B0604030504040204" pitchFamily="50" charset="-128"/>
                <a:ea typeface="Meiryo UI" panose="020B0604030504040204" pitchFamily="50" charset="-128"/>
              </a:rPr>
              <a:t>保護者向けは</a:t>
            </a:r>
            <a:r>
              <a:rPr lang="en-US" altLang="ja-JP" sz="1400" kern="0" dirty="0" smtClean="0">
                <a:solidFill>
                  <a:prstClr val="black"/>
                </a:solidFill>
                <a:latin typeface="Meiryo UI" panose="020B0604030504040204" pitchFamily="50" charset="-128"/>
                <a:ea typeface="Meiryo UI" panose="020B0604030504040204" pitchFamily="50" charset="-128"/>
              </a:rPr>
              <a:t>7,147</a:t>
            </a:r>
            <a:r>
              <a:rPr lang="ja-JP" altLang="ja-JP" sz="1400" kern="0" dirty="0">
                <a:solidFill>
                  <a:prstClr val="black"/>
                </a:solidFill>
                <a:latin typeface="Meiryo UI" panose="020B0604030504040204" pitchFamily="50" charset="-128"/>
                <a:ea typeface="Meiryo UI" panose="020B0604030504040204" pitchFamily="50" charset="-128"/>
              </a:rPr>
              <a:t>人の回答を回収（小１～小３を除き</a:t>
            </a:r>
            <a:r>
              <a:rPr lang="en-US" altLang="ja-JP" sz="1400" kern="0" dirty="0">
                <a:solidFill>
                  <a:prstClr val="black"/>
                </a:solidFill>
                <a:latin typeface="Meiryo UI" panose="020B0604030504040204" pitchFamily="50" charset="-128"/>
                <a:ea typeface="Meiryo UI" panose="020B0604030504040204" pitchFamily="50" charset="-128"/>
              </a:rPr>
              <a:t>Google</a:t>
            </a:r>
            <a:r>
              <a:rPr lang="ja-JP" altLang="ja-JP" sz="1400" kern="0" dirty="0">
                <a:solidFill>
                  <a:prstClr val="black"/>
                </a:solidFill>
                <a:latin typeface="Meiryo UI" panose="020B0604030504040204" pitchFamily="50" charset="-128"/>
                <a:ea typeface="Meiryo UI" panose="020B0604030504040204" pitchFamily="50" charset="-128"/>
              </a:rPr>
              <a:t>フォームで実施）。</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en-US" altLang="ja-JP" sz="1400" kern="0" dirty="0">
                <a:solidFill>
                  <a:schemeClr val="tx1"/>
                </a:solidFill>
                <a:latin typeface="Meiryo UI" panose="020B0604030504040204" pitchFamily="50" charset="-128"/>
                <a:ea typeface="Meiryo UI" panose="020B0604030504040204" pitchFamily="50" charset="-128"/>
              </a:rPr>
              <a:t> </a:t>
            </a:r>
          </a:p>
          <a:p>
            <a:r>
              <a:rPr lang="ja-JP" altLang="en-US" sz="1400" b="1" kern="0" dirty="0" smtClean="0">
                <a:solidFill>
                  <a:schemeClr val="tx1"/>
                </a:solidFill>
                <a:latin typeface="Meiryo UI" panose="020B0604030504040204" pitchFamily="50" charset="-128"/>
                <a:ea typeface="Meiryo UI" panose="020B0604030504040204" pitchFamily="50" charset="-128"/>
              </a:rPr>
              <a:t>    ➁</a:t>
            </a:r>
            <a:r>
              <a:rPr lang="ja-JP" altLang="ja-JP" sz="1400" b="1" dirty="0">
                <a:solidFill>
                  <a:schemeClr val="tx1"/>
                </a:solidFill>
                <a:latin typeface="Meiryo UI" panose="020B0604030504040204" pitchFamily="50" charset="-128"/>
                <a:ea typeface="Meiryo UI" panose="020B0604030504040204" pitchFamily="50" charset="-128"/>
              </a:rPr>
              <a:t>青少年・保護者合同ワークショップ</a:t>
            </a:r>
            <a:r>
              <a:rPr lang="ja-JP" altLang="en-US" sz="1400" b="1" dirty="0">
                <a:solidFill>
                  <a:schemeClr val="tx1"/>
                </a:solidFill>
                <a:latin typeface="Meiryo UI" panose="020B0604030504040204" pitchFamily="50" charset="-128"/>
                <a:ea typeface="Meiryo UI" panose="020B0604030504040204" pitchFamily="50" charset="-128"/>
              </a:rPr>
              <a:t>（２回）</a:t>
            </a:r>
            <a:endParaRPr lang="en-US" altLang="ja-JP" sz="1400" b="1" dirty="0">
              <a:solidFill>
                <a:schemeClr val="tx1"/>
              </a:solidFill>
              <a:latin typeface="Meiryo UI" panose="020B0604030504040204" pitchFamily="50" charset="-128"/>
              <a:ea typeface="Meiryo UI" panose="020B0604030504040204" pitchFamily="50" charset="-128"/>
            </a:endParaRPr>
          </a:p>
          <a:p>
            <a:r>
              <a:rPr lang="en-US" altLang="ja-JP"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参加者：中学校５校及び高等学校１校の生徒代表、</a:t>
            </a:r>
            <a:r>
              <a:rPr lang="en-US" altLang="ja-JP" sz="1400" dirty="0">
                <a:solidFill>
                  <a:schemeClr val="tx1"/>
                </a:solidFill>
                <a:latin typeface="Meiryo UI" panose="020B0604030504040204" pitchFamily="50" charset="-128"/>
                <a:ea typeface="Meiryo UI" panose="020B0604030504040204" pitchFamily="50" charset="-128"/>
              </a:rPr>
              <a:t>PTA</a:t>
            </a:r>
            <a:r>
              <a:rPr lang="ja-JP" altLang="en-US" sz="1400" dirty="0">
                <a:solidFill>
                  <a:schemeClr val="tx1"/>
                </a:solidFill>
                <a:latin typeface="Meiryo UI" panose="020B0604030504040204" pitchFamily="50" charset="-128"/>
                <a:ea typeface="Meiryo UI" panose="020B0604030504040204" pitchFamily="50" charset="-128"/>
              </a:rPr>
              <a:t>代表</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１回目</a:t>
            </a:r>
            <a:r>
              <a:rPr lang="en-US" altLang="ja-JP"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日時：令和４年</a:t>
            </a:r>
            <a:r>
              <a:rPr lang="en-US" altLang="ja-JP" sz="1400" dirty="0">
                <a:solidFill>
                  <a:schemeClr val="tx1"/>
                </a:solidFill>
                <a:latin typeface="Meiryo UI" panose="020B0604030504040204" pitchFamily="50" charset="-128"/>
                <a:ea typeface="Meiryo UI" panose="020B0604030504040204" pitchFamily="50" charset="-128"/>
              </a:rPr>
              <a:t>10</a:t>
            </a:r>
            <a:r>
              <a:rPr lang="ja-JP" altLang="ja-JP"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30</a:t>
            </a:r>
            <a:r>
              <a:rPr lang="ja-JP" altLang="ja-JP" sz="1400" dirty="0">
                <a:solidFill>
                  <a:schemeClr val="tx1"/>
                </a:solidFill>
                <a:latin typeface="Meiryo UI" panose="020B0604030504040204" pitchFamily="50" charset="-128"/>
                <a:ea typeface="Meiryo UI" panose="020B0604030504040204" pitchFamily="50" charset="-128"/>
              </a:rPr>
              <a:t>日（日曜日）</a:t>
            </a:r>
            <a:r>
              <a:rPr lang="en-US" altLang="ja-JP" sz="1400" dirty="0">
                <a:solidFill>
                  <a:schemeClr val="tx1"/>
                </a:solidFill>
                <a:latin typeface="Meiryo UI" panose="020B0604030504040204" pitchFamily="50" charset="-128"/>
                <a:ea typeface="Meiryo UI" panose="020B0604030504040204" pitchFamily="50" charset="-128"/>
              </a:rPr>
              <a:t>13</a:t>
            </a:r>
            <a:r>
              <a:rPr lang="ja-JP" altLang="ja-JP" sz="1400" dirty="0">
                <a:solidFill>
                  <a:schemeClr val="tx1"/>
                </a:solidFill>
                <a:latin typeface="Meiryo UI" panose="020B0604030504040204" pitchFamily="50" charset="-128"/>
                <a:ea typeface="Meiryo UI" panose="020B0604030504040204" pitchFamily="50" charset="-128"/>
              </a:rPr>
              <a:t>時</a:t>
            </a:r>
            <a:r>
              <a:rPr lang="en-US" altLang="ja-JP" sz="1400" dirty="0">
                <a:solidFill>
                  <a:schemeClr val="tx1"/>
                </a:solidFill>
                <a:latin typeface="Meiryo UI" panose="020B0604030504040204" pitchFamily="50" charset="-128"/>
                <a:ea typeface="Meiryo UI" panose="020B0604030504040204" pitchFamily="50" charset="-128"/>
              </a:rPr>
              <a:t>15</a:t>
            </a:r>
            <a:r>
              <a:rPr lang="ja-JP" altLang="ja-JP" sz="1400" dirty="0">
                <a:solidFill>
                  <a:schemeClr val="tx1"/>
                </a:solidFill>
                <a:latin typeface="Meiryo UI" panose="020B0604030504040204" pitchFamily="50" charset="-128"/>
                <a:ea typeface="Meiryo UI" panose="020B0604030504040204" pitchFamily="50" charset="-128"/>
              </a:rPr>
              <a:t>分から</a:t>
            </a:r>
            <a:r>
              <a:rPr lang="en-US" altLang="ja-JP" sz="1400" dirty="0">
                <a:solidFill>
                  <a:schemeClr val="tx1"/>
                </a:solidFill>
                <a:latin typeface="Meiryo UI" panose="020B0604030504040204" pitchFamily="50" charset="-128"/>
                <a:ea typeface="Meiryo UI" panose="020B0604030504040204" pitchFamily="50" charset="-128"/>
              </a:rPr>
              <a:t>16</a:t>
            </a:r>
            <a:r>
              <a:rPr lang="ja-JP" altLang="ja-JP" sz="1400" dirty="0">
                <a:solidFill>
                  <a:schemeClr val="tx1"/>
                </a:solidFill>
                <a:latin typeface="Meiryo UI" panose="020B0604030504040204" pitchFamily="50" charset="-128"/>
                <a:ea typeface="Meiryo UI" panose="020B0604030504040204" pitchFamily="50" charset="-128"/>
              </a:rPr>
              <a:t>時</a:t>
            </a:r>
            <a:r>
              <a:rPr lang="en-US" altLang="ja-JP" sz="1400" dirty="0">
                <a:solidFill>
                  <a:schemeClr val="tx1"/>
                </a:solidFill>
                <a:latin typeface="Meiryo UI" panose="020B0604030504040204" pitchFamily="50" charset="-128"/>
                <a:ea typeface="Meiryo UI" panose="020B0604030504040204" pitchFamily="50" charset="-128"/>
              </a:rPr>
              <a:t>30</a:t>
            </a:r>
            <a:r>
              <a:rPr lang="ja-JP" altLang="ja-JP" sz="1400" dirty="0" smtClean="0">
                <a:solidFill>
                  <a:schemeClr val="tx1"/>
                </a:solidFill>
                <a:latin typeface="Meiryo UI" panose="020B0604030504040204" pitchFamily="50" charset="-128"/>
                <a:ea typeface="Meiryo UI" panose="020B0604030504040204" pitchFamily="50" charset="-128"/>
              </a:rPr>
              <a:t>分</a:t>
            </a:r>
            <a:r>
              <a:rPr lang="ja-JP" altLang="en-US" sz="1400" dirty="0" smtClean="0">
                <a:solidFill>
                  <a:schemeClr val="tx1"/>
                </a:solidFill>
                <a:latin typeface="Meiryo UI" panose="020B0604030504040204" pitchFamily="50" charset="-128"/>
                <a:ea typeface="Meiryo UI" panose="020B0604030504040204" pitchFamily="50" charset="-128"/>
              </a:rPr>
              <a:t>まで</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内容：</a:t>
            </a:r>
            <a:r>
              <a:rPr lang="ja-JP" altLang="en-US" sz="1400" dirty="0">
                <a:solidFill>
                  <a:schemeClr val="tx1"/>
                </a:solidFill>
                <a:latin typeface="Meiryo UI" panose="020B0604030504040204" pitchFamily="50" charset="-128"/>
                <a:ea typeface="Meiryo UI" panose="020B0604030504040204" pitchFamily="50" charset="-128"/>
              </a:rPr>
              <a:t>関係企業よりフィルタリングの活用方法や効果についての講義</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府警察本部少年課よりインターネットに起因する犯罪状況及びその対策についての講義</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今年度のＯＳＡＫＡスマホアンケート調査結果の説明</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インター</a:t>
            </a:r>
            <a:r>
              <a:rPr lang="ja-JP" altLang="ja-JP" sz="1400" dirty="0">
                <a:solidFill>
                  <a:schemeClr val="tx1"/>
                </a:solidFill>
                <a:latin typeface="Meiryo UI" panose="020B0604030504040204" pitchFamily="50" charset="-128"/>
                <a:ea typeface="Meiryo UI" panose="020B0604030504040204" pitchFamily="50" charset="-128"/>
              </a:rPr>
              <a:t>ネットの良い点・悪い点について参加生徒</a:t>
            </a:r>
            <a:r>
              <a:rPr lang="ja-JP" altLang="en-US" sz="1400" dirty="0">
                <a:solidFill>
                  <a:schemeClr val="tx1"/>
                </a:solidFill>
                <a:latin typeface="Meiryo UI" panose="020B0604030504040204" pitchFamily="50" charset="-128"/>
                <a:ea typeface="Meiryo UI" panose="020B0604030504040204" pitchFamily="50" charset="-128"/>
              </a:rPr>
              <a:t>及び保護者</a:t>
            </a:r>
            <a:r>
              <a:rPr lang="ja-JP" altLang="ja-JP" sz="1400" dirty="0">
                <a:solidFill>
                  <a:schemeClr val="tx1"/>
                </a:solidFill>
                <a:latin typeface="Meiryo UI" panose="020B0604030504040204" pitchFamily="50" charset="-128"/>
                <a:ea typeface="Meiryo UI" panose="020B0604030504040204" pitchFamily="50" charset="-128"/>
              </a:rPr>
              <a:t>同士で</a:t>
            </a:r>
            <a:r>
              <a:rPr lang="ja-JP" altLang="en-US" sz="1400" dirty="0">
                <a:solidFill>
                  <a:schemeClr val="tx1"/>
                </a:solidFill>
                <a:latin typeface="Meiryo UI" panose="020B0604030504040204" pitchFamily="50" charset="-128"/>
                <a:ea typeface="Meiryo UI" panose="020B0604030504040204" pitchFamily="50" charset="-128"/>
              </a:rPr>
              <a:t>グループディスカッションを</a:t>
            </a:r>
            <a:r>
              <a:rPr lang="ja-JP" altLang="en-US" sz="1400" dirty="0" smtClean="0">
                <a:solidFill>
                  <a:schemeClr val="tx1"/>
                </a:solidFill>
                <a:latin typeface="Meiryo UI" panose="020B0604030504040204" pitchFamily="50" charset="-128"/>
                <a:ea typeface="Meiryo UI" panose="020B0604030504040204" pitchFamily="50" charset="-128"/>
              </a:rPr>
              <a:t>実施</a:t>
            </a:r>
            <a:endParaRPr lang="en-US" altLang="ja-JP" sz="1400" dirty="0" smtClean="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（２回目）　</a:t>
            </a:r>
            <a:r>
              <a:rPr lang="ja-JP" altLang="ja-JP" sz="1400" dirty="0">
                <a:solidFill>
                  <a:schemeClr val="tx1"/>
                </a:solidFill>
                <a:latin typeface="Meiryo UI" panose="020B0604030504040204" pitchFamily="50" charset="-128"/>
                <a:ea typeface="Meiryo UI" panose="020B0604030504040204" pitchFamily="50" charset="-128"/>
              </a:rPr>
              <a:t>日時：令和４年</a:t>
            </a:r>
            <a:r>
              <a:rPr lang="en-US" altLang="ja-JP" sz="1400" dirty="0">
                <a:solidFill>
                  <a:schemeClr val="tx1"/>
                </a:solidFill>
                <a:latin typeface="Meiryo UI" panose="020B0604030504040204" pitchFamily="50" charset="-128"/>
                <a:ea typeface="Meiryo UI" panose="020B0604030504040204" pitchFamily="50" charset="-128"/>
              </a:rPr>
              <a:t>12</a:t>
            </a:r>
            <a:r>
              <a:rPr lang="ja-JP" altLang="ja-JP"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10</a:t>
            </a:r>
            <a:r>
              <a:rPr lang="ja-JP" altLang="ja-JP" sz="1400" dirty="0">
                <a:solidFill>
                  <a:schemeClr val="tx1"/>
                </a:solidFill>
                <a:latin typeface="Meiryo UI" panose="020B0604030504040204" pitchFamily="50" charset="-128"/>
                <a:ea typeface="Meiryo UI" panose="020B0604030504040204" pitchFamily="50" charset="-128"/>
              </a:rPr>
              <a:t>日（土曜日）</a:t>
            </a:r>
            <a:r>
              <a:rPr lang="en-US" altLang="ja-JP" sz="1400" dirty="0">
                <a:solidFill>
                  <a:schemeClr val="tx1"/>
                </a:solidFill>
                <a:latin typeface="Meiryo UI" panose="020B0604030504040204" pitchFamily="50" charset="-128"/>
                <a:ea typeface="Meiryo UI" panose="020B0604030504040204" pitchFamily="50" charset="-128"/>
              </a:rPr>
              <a:t>10</a:t>
            </a:r>
            <a:r>
              <a:rPr lang="ja-JP" altLang="ja-JP" sz="1400" dirty="0">
                <a:solidFill>
                  <a:schemeClr val="tx1"/>
                </a:solidFill>
                <a:latin typeface="Meiryo UI" panose="020B0604030504040204" pitchFamily="50" charset="-128"/>
                <a:ea typeface="Meiryo UI" panose="020B0604030504040204" pitchFamily="50" charset="-128"/>
              </a:rPr>
              <a:t>時から</a:t>
            </a:r>
            <a:r>
              <a:rPr lang="en-US" altLang="ja-JP" sz="1400" dirty="0">
                <a:solidFill>
                  <a:schemeClr val="tx1"/>
                </a:solidFill>
                <a:latin typeface="Meiryo UI" panose="020B0604030504040204" pitchFamily="50" charset="-128"/>
                <a:ea typeface="Meiryo UI" panose="020B0604030504040204" pitchFamily="50" charset="-128"/>
              </a:rPr>
              <a:t>12</a:t>
            </a:r>
            <a:r>
              <a:rPr lang="ja-JP" altLang="ja-JP" sz="1400" dirty="0" smtClean="0">
                <a:solidFill>
                  <a:schemeClr val="tx1"/>
                </a:solidFill>
                <a:latin typeface="Meiryo UI" panose="020B0604030504040204" pitchFamily="50" charset="-128"/>
                <a:ea typeface="Meiryo UI" panose="020B0604030504040204" pitchFamily="50" charset="-128"/>
              </a:rPr>
              <a:t>時</a:t>
            </a:r>
            <a:r>
              <a:rPr lang="ja-JP" altLang="en-US" sz="1400" dirty="0" smtClean="0">
                <a:solidFill>
                  <a:schemeClr val="tx1"/>
                </a:solidFill>
                <a:latin typeface="Meiryo UI" panose="020B0604030504040204" pitchFamily="50" charset="-128"/>
                <a:ea typeface="Meiryo UI" panose="020B0604030504040204" pitchFamily="50" charset="-128"/>
              </a:rPr>
              <a:t>まで</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内容：</a:t>
            </a:r>
            <a:r>
              <a:rPr lang="ja-JP" altLang="en-US" sz="1400" dirty="0">
                <a:solidFill>
                  <a:schemeClr val="tx1"/>
                </a:solidFill>
                <a:latin typeface="Meiryo UI" panose="020B0604030504040204" pitchFamily="50" charset="-128"/>
                <a:ea typeface="Meiryo UI" panose="020B0604030504040204" pitchFamily="50" charset="-128"/>
              </a:rPr>
              <a:t>各</a:t>
            </a:r>
            <a:r>
              <a:rPr lang="ja-JP" altLang="ja-JP" sz="1400" dirty="0">
                <a:solidFill>
                  <a:schemeClr val="tx1"/>
                </a:solidFill>
                <a:latin typeface="Meiryo UI" panose="020B0604030504040204" pitchFamily="50" charset="-128"/>
                <a:ea typeface="Meiryo UI" panose="020B0604030504040204" pitchFamily="50" charset="-128"/>
              </a:rPr>
              <a:t>学校で考えてきた「保護者・</a:t>
            </a:r>
            <a:r>
              <a:rPr lang="ja-JP" altLang="ja-JP" sz="1400" dirty="0" smtClean="0">
                <a:solidFill>
                  <a:schemeClr val="tx1"/>
                </a:solidFill>
                <a:latin typeface="Meiryo UI" panose="020B0604030504040204" pitchFamily="50" charset="-128"/>
                <a:ea typeface="Meiryo UI" panose="020B0604030504040204" pitchFamily="50" charset="-128"/>
              </a:rPr>
              <a:t>先生・</a:t>
            </a:r>
            <a:r>
              <a:rPr lang="ja-JP" altLang="ja-JP" sz="1400" dirty="0">
                <a:solidFill>
                  <a:schemeClr val="tx1"/>
                </a:solidFill>
                <a:latin typeface="Meiryo UI" panose="020B0604030504040204" pitchFamily="50" charset="-128"/>
                <a:ea typeface="Meiryo UI" panose="020B0604030504040204" pitchFamily="50" charset="-128"/>
              </a:rPr>
              <a:t>行政・ </a:t>
            </a:r>
            <a:r>
              <a:rPr lang="ja-JP" altLang="ja-JP" sz="1400" dirty="0" smtClean="0">
                <a:solidFill>
                  <a:schemeClr val="tx1"/>
                </a:solidFill>
                <a:latin typeface="Meiryo UI" panose="020B0604030504040204" pitchFamily="50" charset="-128"/>
                <a:ea typeface="Meiryo UI" panose="020B0604030504040204" pitchFamily="50" charset="-128"/>
              </a:rPr>
              <a:t>企業</a:t>
            </a:r>
            <a:r>
              <a:rPr lang="ja-JP" altLang="en-US" sz="1400" dirty="0" smtClean="0">
                <a:solidFill>
                  <a:schemeClr val="tx1"/>
                </a:solidFill>
                <a:latin typeface="Meiryo UI" panose="020B0604030504040204" pitchFamily="50" charset="-128"/>
                <a:ea typeface="Meiryo UI" panose="020B0604030504040204" pitchFamily="50" charset="-128"/>
              </a:rPr>
              <a:t>・自分</a:t>
            </a:r>
            <a:r>
              <a:rPr lang="ja-JP" altLang="en-US" sz="1400" dirty="0">
                <a:solidFill>
                  <a:schemeClr val="tx1"/>
                </a:solidFill>
                <a:latin typeface="Meiryo UI" panose="020B0604030504040204" pitchFamily="50" charset="-128"/>
                <a:ea typeface="Meiryo UI" panose="020B0604030504040204" pitchFamily="50" charset="-128"/>
              </a:rPr>
              <a:t>たち</a:t>
            </a:r>
            <a:r>
              <a:rPr lang="ja-JP"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に対する</a:t>
            </a:r>
            <a:r>
              <a:rPr lang="ja-JP" altLang="ja-JP" sz="1400" dirty="0">
                <a:solidFill>
                  <a:schemeClr val="tx1"/>
                </a:solidFill>
                <a:latin typeface="Meiryo UI" panose="020B0604030504040204" pitchFamily="50" charset="-128"/>
                <a:ea typeface="Meiryo UI" panose="020B0604030504040204" pitchFamily="50" charset="-128"/>
              </a:rPr>
              <a:t>インターネット利用に</a:t>
            </a:r>
            <a:r>
              <a:rPr lang="ja-JP" altLang="ja-JP" sz="1400" dirty="0" smtClean="0">
                <a:solidFill>
                  <a:schemeClr val="tx1"/>
                </a:solidFill>
                <a:latin typeface="Meiryo UI" panose="020B0604030504040204" pitchFamily="50" charset="-128"/>
                <a:ea typeface="Meiryo UI" panose="020B0604030504040204" pitchFamily="50" charset="-128"/>
              </a:rPr>
              <a:t>関する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ja-JP" sz="1400" dirty="0" smtClean="0">
                <a:solidFill>
                  <a:schemeClr val="tx1"/>
                </a:solidFill>
                <a:latin typeface="Meiryo UI" panose="020B0604030504040204" pitchFamily="50" charset="-128"/>
                <a:ea typeface="Meiryo UI" panose="020B0604030504040204" pitchFamily="50" charset="-128"/>
              </a:rPr>
              <a:t>提言を発表</a:t>
            </a:r>
            <a:r>
              <a:rPr lang="ja-JP" altLang="ja-JP" sz="1400" dirty="0">
                <a:solidFill>
                  <a:schemeClr val="tx1"/>
                </a:solidFill>
                <a:latin typeface="Meiryo UI" panose="020B0604030504040204" pitchFamily="50" charset="-128"/>
                <a:ea typeface="Meiryo UI" panose="020B0604030504040204" pitchFamily="50" charset="-128"/>
              </a:rPr>
              <a:t>し</a:t>
            </a:r>
            <a:r>
              <a:rPr lang="ja-JP" altLang="en-US" sz="1400" dirty="0">
                <a:solidFill>
                  <a:schemeClr val="tx1"/>
                </a:solidFill>
                <a:latin typeface="Meiryo UI" panose="020B0604030504040204" pitchFamily="50" charset="-128"/>
                <a:ea typeface="Meiryo UI" panose="020B0604030504040204" pitchFamily="50" charset="-128"/>
              </a:rPr>
              <a:t>、議論</a:t>
            </a:r>
            <a:endParaRPr lang="en-US" altLang="ja-JP" sz="1400" kern="0"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8615082" y="6414937"/>
            <a:ext cx="317810" cy="209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3</a:t>
            </a:r>
            <a:endParaRPr lang="ja-JP" altLang="en-US" sz="2000" dirty="0"/>
          </a:p>
        </p:txBody>
      </p:sp>
    </p:spTree>
    <p:extLst>
      <p:ext uri="{BB962C8B-B14F-4D97-AF65-F5344CB8AC3E}">
        <p14:creationId xmlns:p14="http://schemas.microsoft.com/office/powerpoint/2010/main" val="498354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7526" y="280761"/>
            <a:ext cx="8928278" cy="276999"/>
          </a:xfrm>
          <a:prstGeom prst="rect">
            <a:avLst/>
          </a:prstGeom>
          <a:solidFill>
            <a:srgbClr val="002060"/>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ja-JP" altLang="ja-JP" sz="1200" b="1" dirty="0">
                <a:latin typeface="Meiryo UI" panose="020B0604030504040204" pitchFamily="50" charset="-128"/>
                <a:ea typeface="Meiryo UI" panose="020B0604030504040204" pitchFamily="50" charset="-128"/>
              </a:rPr>
              <a:t>青少年・保護者合同ワークショップ</a:t>
            </a:r>
            <a:r>
              <a:rPr lang="ja-JP" altLang="en-US" sz="1200" b="1" dirty="0">
                <a:latin typeface="Meiryo UI" panose="020B0604030504040204" pitchFamily="50" charset="-128"/>
                <a:ea typeface="Meiryo UI" panose="020B0604030504040204" pitchFamily="50" charset="-128"/>
              </a:rPr>
              <a:t>参加校が各校</a:t>
            </a:r>
            <a:r>
              <a:rPr lang="ja-JP" altLang="ja-JP" sz="1200" b="1" dirty="0">
                <a:latin typeface="Meiryo UI" panose="020B0604030504040204" pitchFamily="50" charset="-128"/>
                <a:ea typeface="Meiryo UI" panose="020B0604030504040204" pitchFamily="50" charset="-128"/>
              </a:rPr>
              <a:t>で考えた「保護者・先生・行政・企業・</a:t>
            </a:r>
            <a:r>
              <a:rPr lang="ja-JP" altLang="en-US" sz="1200" b="1" dirty="0">
                <a:latin typeface="Meiryo UI" panose="020B0604030504040204" pitchFamily="50" charset="-128"/>
                <a:ea typeface="Meiryo UI" panose="020B0604030504040204" pitchFamily="50" charset="-128"/>
              </a:rPr>
              <a:t>自分たち</a:t>
            </a:r>
            <a:r>
              <a:rPr lang="ja-JP"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に対する</a:t>
            </a:r>
            <a:r>
              <a:rPr lang="ja-JP" altLang="ja-JP" sz="1200" b="1" dirty="0">
                <a:latin typeface="Meiryo UI" panose="020B0604030504040204" pitchFamily="50" charset="-128"/>
                <a:ea typeface="Meiryo UI" panose="020B0604030504040204" pitchFamily="50" charset="-128"/>
              </a:rPr>
              <a:t>インターネット利用に関する提言</a:t>
            </a:r>
            <a:endParaRPr lang="ja-JP" altLang="en-US" sz="1200" b="1" dirty="0"/>
          </a:p>
        </p:txBody>
      </p:sp>
      <p:sp>
        <p:nvSpPr>
          <p:cNvPr id="14" name="正方形/長方形 13"/>
          <p:cNvSpPr/>
          <p:nvPr/>
        </p:nvSpPr>
        <p:spPr>
          <a:xfrm>
            <a:off x="97526" y="673175"/>
            <a:ext cx="1469274"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●保護者へ</a:t>
            </a:r>
            <a:r>
              <a:rPr lang="ja-JP" altLang="en-US" sz="1200" dirty="0">
                <a:latin typeface="Meiryo UI" panose="020B0604030504040204" pitchFamily="50" charset="-128"/>
                <a:ea typeface="Meiryo UI" panose="020B0604030504040204" pitchFamily="50" charset="-128"/>
              </a:rPr>
              <a:t>の提言</a:t>
            </a:r>
            <a:endParaRPr lang="ja-JP" altLang="en-US" sz="1200" dirty="0"/>
          </a:p>
        </p:txBody>
      </p:sp>
      <p:sp>
        <p:nvSpPr>
          <p:cNvPr id="15" name="正方形/長方形 14"/>
          <p:cNvSpPr/>
          <p:nvPr/>
        </p:nvSpPr>
        <p:spPr>
          <a:xfrm>
            <a:off x="4456878" y="698151"/>
            <a:ext cx="1871324"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●先生への提言</a:t>
            </a:r>
            <a:endParaRPr lang="ja-JP" altLang="en-US" sz="1200" dirty="0"/>
          </a:p>
        </p:txBody>
      </p:sp>
      <p:pic>
        <p:nvPicPr>
          <p:cNvPr id="16" name="図 15"/>
          <p:cNvPicPr>
            <a:picLocks noChangeAspect="1"/>
          </p:cNvPicPr>
          <p:nvPr/>
        </p:nvPicPr>
        <p:blipFill>
          <a:blip r:embed="rId2"/>
          <a:stretch>
            <a:fillRect/>
          </a:stretch>
        </p:blipFill>
        <p:spPr>
          <a:xfrm>
            <a:off x="4549791" y="954798"/>
            <a:ext cx="4454376" cy="2741869"/>
          </a:xfrm>
          <a:prstGeom prst="rect">
            <a:avLst/>
          </a:prstGeom>
        </p:spPr>
      </p:pic>
      <p:sp>
        <p:nvSpPr>
          <p:cNvPr id="17" name="正方形/長方形 16"/>
          <p:cNvSpPr/>
          <p:nvPr/>
        </p:nvSpPr>
        <p:spPr>
          <a:xfrm>
            <a:off x="97526" y="3669285"/>
            <a:ext cx="121067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●行政への提言</a:t>
            </a:r>
            <a:endParaRPr lang="ja-JP" altLang="en-US" sz="1200" dirty="0"/>
          </a:p>
        </p:txBody>
      </p:sp>
      <p:pic>
        <p:nvPicPr>
          <p:cNvPr id="19" name="図 18"/>
          <p:cNvPicPr>
            <a:picLocks noChangeAspect="1"/>
          </p:cNvPicPr>
          <p:nvPr/>
        </p:nvPicPr>
        <p:blipFill>
          <a:blip r:embed="rId3"/>
          <a:stretch>
            <a:fillRect/>
          </a:stretch>
        </p:blipFill>
        <p:spPr>
          <a:xfrm>
            <a:off x="230193" y="3946283"/>
            <a:ext cx="4226685" cy="2585909"/>
          </a:xfrm>
          <a:prstGeom prst="rect">
            <a:avLst/>
          </a:prstGeom>
        </p:spPr>
      </p:pic>
      <p:sp>
        <p:nvSpPr>
          <p:cNvPr id="23" name="正方形/長方形 22"/>
          <p:cNvSpPr/>
          <p:nvPr/>
        </p:nvSpPr>
        <p:spPr>
          <a:xfrm>
            <a:off x="8615082" y="6478073"/>
            <a:ext cx="317810" cy="14595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t>4</a:t>
            </a:r>
          </a:p>
        </p:txBody>
      </p:sp>
      <p:pic>
        <p:nvPicPr>
          <p:cNvPr id="2" name="図 1"/>
          <p:cNvPicPr>
            <a:picLocks noChangeAspect="1"/>
          </p:cNvPicPr>
          <p:nvPr/>
        </p:nvPicPr>
        <p:blipFill>
          <a:blip r:embed="rId4"/>
          <a:stretch>
            <a:fillRect/>
          </a:stretch>
        </p:blipFill>
        <p:spPr>
          <a:xfrm>
            <a:off x="226982" y="950173"/>
            <a:ext cx="4229896" cy="2746495"/>
          </a:xfrm>
          <a:prstGeom prst="rect">
            <a:avLst/>
          </a:prstGeom>
        </p:spPr>
      </p:pic>
    </p:spTree>
    <p:extLst>
      <p:ext uri="{BB962C8B-B14F-4D97-AF65-F5344CB8AC3E}">
        <p14:creationId xmlns:p14="http://schemas.microsoft.com/office/powerpoint/2010/main" val="223499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7526" y="280761"/>
            <a:ext cx="8928278" cy="276999"/>
          </a:xfrm>
          <a:prstGeom prst="rect">
            <a:avLst/>
          </a:prstGeom>
          <a:solidFill>
            <a:srgbClr val="002060"/>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ja-JP" altLang="ja-JP" sz="1200" b="1" dirty="0">
                <a:latin typeface="Meiryo UI" panose="020B0604030504040204" pitchFamily="50" charset="-128"/>
                <a:ea typeface="Meiryo UI" panose="020B0604030504040204" pitchFamily="50" charset="-128"/>
              </a:rPr>
              <a:t>青少年・保護者合同ワークショップ</a:t>
            </a:r>
            <a:r>
              <a:rPr lang="ja-JP" altLang="en-US" sz="1200" b="1" dirty="0">
                <a:latin typeface="Meiryo UI" panose="020B0604030504040204" pitchFamily="50" charset="-128"/>
                <a:ea typeface="Meiryo UI" panose="020B0604030504040204" pitchFamily="50" charset="-128"/>
              </a:rPr>
              <a:t>参加校が各校</a:t>
            </a:r>
            <a:r>
              <a:rPr lang="ja-JP" altLang="ja-JP" sz="1200" b="1" dirty="0">
                <a:latin typeface="Meiryo UI" panose="020B0604030504040204" pitchFamily="50" charset="-128"/>
                <a:ea typeface="Meiryo UI" panose="020B0604030504040204" pitchFamily="50" charset="-128"/>
              </a:rPr>
              <a:t>で考えた「保護者・先生・行政・企業・</a:t>
            </a:r>
            <a:r>
              <a:rPr lang="ja-JP" altLang="en-US" sz="1200" b="1" dirty="0">
                <a:latin typeface="Meiryo UI" panose="020B0604030504040204" pitchFamily="50" charset="-128"/>
                <a:ea typeface="Meiryo UI" panose="020B0604030504040204" pitchFamily="50" charset="-128"/>
              </a:rPr>
              <a:t>自分たち</a:t>
            </a:r>
            <a:r>
              <a:rPr lang="ja-JP"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に対する</a:t>
            </a:r>
            <a:r>
              <a:rPr lang="ja-JP" altLang="ja-JP" sz="1200" b="1" dirty="0">
                <a:latin typeface="Meiryo UI" panose="020B0604030504040204" pitchFamily="50" charset="-128"/>
                <a:ea typeface="Meiryo UI" panose="020B0604030504040204" pitchFamily="50" charset="-128"/>
              </a:rPr>
              <a:t>インターネット利用に関する提言</a:t>
            </a:r>
            <a:endParaRPr lang="ja-JP" altLang="en-US" sz="1200" b="1" dirty="0"/>
          </a:p>
        </p:txBody>
      </p:sp>
      <p:sp>
        <p:nvSpPr>
          <p:cNvPr id="20" name="正方形/長方形 19"/>
          <p:cNvSpPr/>
          <p:nvPr/>
        </p:nvSpPr>
        <p:spPr>
          <a:xfrm>
            <a:off x="468933" y="3564058"/>
            <a:ext cx="2037509"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●自分たちへの提言</a:t>
            </a:r>
            <a:endParaRPr lang="ja-JP" altLang="en-US" sz="1200" dirty="0"/>
          </a:p>
        </p:txBody>
      </p:sp>
      <p:pic>
        <p:nvPicPr>
          <p:cNvPr id="22" name="図 21"/>
          <p:cNvPicPr>
            <a:picLocks noChangeAspect="1"/>
          </p:cNvPicPr>
          <p:nvPr/>
        </p:nvPicPr>
        <p:blipFill>
          <a:blip r:embed="rId2"/>
          <a:stretch>
            <a:fillRect/>
          </a:stretch>
        </p:blipFill>
        <p:spPr>
          <a:xfrm>
            <a:off x="549074" y="3841056"/>
            <a:ext cx="4271129" cy="2637017"/>
          </a:xfrm>
          <a:prstGeom prst="rect">
            <a:avLst/>
          </a:prstGeom>
        </p:spPr>
      </p:pic>
      <p:sp>
        <p:nvSpPr>
          <p:cNvPr id="23" name="正方形/長方形 22"/>
          <p:cNvSpPr/>
          <p:nvPr/>
        </p:nvSpPr>
        <p:spPr>
          <a:xfrm>
            <a:off x="8615082" y="6478073"/>
            <a:ext cx="317810" cy="14595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t>5</a:t>
            </a:r>
          </a:p>
        </p:txBody>
      </p:sp>
      <p:sp>
        <p:nvSpPr>
          <p:cNvPr id="24" name="正方形/長方形 23"/>
          <p:cNvSpPr/>
          <p:nvPr/>
        </p:nvSpPr>
        <p:spPr>
          <a:xfrm>
            <a:off x="468933" y="611611"/>
            <a:ext cx="145679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●企業への提言</a:t>
            </a:r>
            <a:endParaRPr lang="ja-JP" altLang="en-US" sz="1200" dirty="0"/>
          </a:p>
        </p:txBody>
      </p:sp>
      <p:pic>
        <p:nvPicPr>
          <p:cNvPr id="25" name="図 24"/>
          <p:cNvPicPr>
            <a:picLocks noChangeAspect="1"/>
          </p:cNvPicPr>
          <p:nvPr/>
        </p:nvPicPr>
        <p:blipFill>
          <a:blip r:embed="rId3"/>
          <a:stretch>
            <a:fillRect/>
          </a:stretch>
        </p:blipFill>
        <p:spPr>
          <a:xfrm>
            <a:off x="549074" y="888610"/>
            <a:ext cx="4271129" cy="2614047"/>
          </a:xfrm>
          <a:prstGeom prst="rect">
            <a:avLst/>
          </a:prstGeom>
        </p:spPr>
      </p:pic>
    </p:spTree>
    <p:extLst>
      <p:ext uri="{BB962C8B-B14F-4D97-AF65-F5344CB8AC3E}">
        <p14:creationId xmlns:p14="http://schemas.microsoft.com/office/powerpoint/2010/main" val="12976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6A10EBB6-D8CF-4980-957E-6C586228AD6D}"/>
              </a:ext>
            </a:extLst>
          </p:cNvPr>
          <p:cNvSpPr/>
          <p:nvPr/>
        </p:nvSpPr>
        <p:spPr>
          <a:xfrm>
            <a:off x="203792" y="113416"/>
            <a:ext cx="8729100" cy="309459"/>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b="1" dirty="0">
                <a:solidFill>
                  <a:schemeClr val="tx1"/>
                </a:solidFill>
                <a:latin typeface="Meiryo UI" panose="020B0604030504040204" pitchFamily="50" charset="-128"/>
                <a:ea typeface="Meiryo UI" panose="020B0604030504040204" pitchFamily="50" charset="-128"/>
              </a:rPr>
              <a:t>１．大阪の子どもを守るネット対策事業の実施</a:t>
            </a:r>
          </a:p>
        </p:txBody>
      </p:sp>
      <p:sp>
        <p:nvSpPr>
          <p:cNvPr id="15" name="正方形/長方形 14"/>
          <p:cNvSpPr/>
          <p:nvPr/>
        </p:nvSpPr>
        <p:spPr>
          <a:xfrm>
            <a:off x="203792" y="422874"/>
            <a:ext cx="8729100" cy="59276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kern="0" dirty="0">
                <a:solidFill>
                  <a:prstClr val="black"/>
                </a:solidFill>
                <a:latin typeface="Meiryo UI" panose="020B0604030504040204" pitchFamily="50" charset="-128"/>
                <a:ea typeface="Meiryo UI" panose="020B0604030504040204" pitchFamily="50" charset="-128"/>
              </a:rPr>
              <a:t>　　</a:t>
            </a:r>
            <a:r>
              <a:rPr lang="ja-JP" altLang="en-US" sz="1400" b="1" kern="0" dirty="0" smtClean="0">
                <a:solidFill>
                  <a:schemeClr val="tx1"/>
                </a:solidFill>
                <a:latin typeface="Meiryo UI" panose="020B0604030504040204" pitchFamily="50" charset="-128"/>
                <a:ea typeface="Meiryo UI" panose="020B0604030504040204" pitchFamily="50" charset="-128"/>
              </a:rPr>
              <a:t>③</a:t>
            </a:r>
            <a:r>
              <a:rPr lang="ja-JP" altLang="ja-JP" sz="1400" b="1" dirty="0" smtClean="0">
                <a:solidFill>
                  <a:schemeClr val="tx1"/>
                </a:solidFill>
                <a:latin typeface="Meiryo UI" panose="020B0604030504040204" pitchFamily="50" charset="-128"/>
                <a:ea typeface="Meiryo UI" panose="020B0604030504040204" pitchFamily="50" charset="-128"/>
              </a:rPr>
              <a:t>保護者</a:t>
            </a:r>
            <a:r>
              <a:rPr lang="ja-JP" altLang="en-US" sz="1400" b="1" dirty="0" smtClean="0">
                <a:solidFill>
                  <a:schemeClr val="tx1"/>
                </a:solidFill>
                <a:latin typeface="Meiryo UI" panose="020B0604030504040204" pitchFamily="50" charset="-128"/>
                <a:ea typeface="Meiryo UI" panose="020B0604030504040204" pitchFamily="50" charset="-128"/>
              </a:rPr>
              <a:t>向け</a:t>
            </a:r>
            <a:r>
              <a:rPr lang="ja-JP" altLang="ja-JP" sz="1400" b="1" dirty="0">
                <a:solidFill>
                  <a:schemeClr val="tx1"/>
                </a:solidFill>
                <a:latin typeface="Meiryo UI" panose="020B0604030504040204" pitchFamily="50" charset="-128"/>
                <a:ea typeface="Meiryo UI" panose="020B0604030504040204" pitchFamily="50" charset="-128"/>
              </a:rPr>
              <a:t>ワークショップ</a:t>
            </a:r>
            <a:r>
              <a:rPr lang="ja-JP" altLang="en-US" sz="1400" b="1" dirty="0">
                <a:solidFill>
                  <a:schemeClr val="tx1"/>
                </a:solidFill>
                <a:latin typeface="Meiryo UI" panose="020B0604030504040204" pitchFamily="50" charset="-128"/>
                <a:ea typeface="Meiryo UI" panose="020B0604030504040204" pitchFamily="50" charset="-128"/>
              </a:rPr>
              <a:t>（１回）</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参加者：各</a:t>
            </a:r>
            <a:r>
              <a:rPr lang="en-US" altLang="ja-JP" sz="1400" dirty="0">
                <a:solidFill>
                  <a:schemeClr val="tx1"/>
                </a:solidFill>
                <a:latin typeface="Meiryo UI" panose="020B0604030504040204" pitchFamily="50" charset="-128"/>
                <a:ea typeface="Meiryo UI" panose="020B0604030504040204" pitchFamily="50" charset="-128"/>
              </a:rPr>
              <a:t>PTA</a:t>
            </a:r>
            <a:r>
              <a:rPr lang="ja-JP" altLang="en-US" sz="1400" dirty="0">
                <a:solidFill>
                  <a:schemeClr val="tx1"/>
                </a:solidFill>
                <a:latin typeface="Meiryo UI" panose="020B0604030504040204" pitchFamily="50" charset="-128"/>
                <a:ea typeface="Meiryo UI" panose="020B0604030504040204" pitchFamily="50" charset="-128"/>
              </a:rPr>
              <a:t>団体より周知</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日時：令和４年</a:t>
            </a:r>
            <a:r>
              <a:rPr lang="en-US" altLang="ja-JP" sz="1400" dirty="0">
                <a:solidFill>
                  <a:schemeClr val="tx1"/>
                </a:solidFill>
                <a:latin typeface="Meiryo UI" panose="020B0604030504040204" pitchFamily="50" charset="-128"/>
                <a:ea typeface="Meiryo UI" panose="020B0604030504040204" pitchFamily="50" charset="-128"/>
              </a:rPr>
              <a:t>11</a:t>
            </a:r>
            <a:r>
              <a:rPr lang="ja-JP" altLang="ja-JP"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20</a:t>
            </a:r>
            <a:r>
              <a:rPr lang="ja-JP" altLang="ja-JP" sz="1400" dirty="0">
                <a:solidFill>
                  <a:schemeClr val="tx1"/>
                </a:solidFill>
                <a:latin typeface="Meiryo UI" panose="020B0604030504040204" pitchFamily="50" charset="-128"/>
                <a:ea typeface="Meiryo UI" panose="020B0604030504040204" pitchFamily="50" charset="-128"/>
              </a:rPr>
              <a:t>日（日曜日</a:t>
            </a:r>
            <a:r>
              <a:rPr lang="ja-JP"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９</a:t>
            </a:r>
            <a:r>
              <a:rPr lang="ja-JP" altLang="ja-JP" sz="1400" dirty="0" smtClean="0">
                <a:solidFill>
                  <a:schemeClr val="tx1"/>
                </a:solidFill>
                <a:latin typeface="Meiryo UI" panose="020B0604030504040204" pitchFamily="50" charset="-128"/>
                <a:ea typeface="Meiryo UI" panose="020B0604030504040204" pitchFamily="50" charset="-128"/>
              </a:rPr>
              <a:t>時</a:t>
            </a:r>
            <a:r>
              <a:rPr lang="en-US" altLang="ja-JP" sz="1400" dirty="0" smtClean="0">
                <a:solidFill>
                  <a:schemeClr val="tx1"/>
                </a:solidFill>
                <a:latin typeface="Meiryo UI" panose="020B0604030504040204" pitchFamily="50" charset="-128"/>
                <a:ea typeface="Meiryo UI" panose="020B0604030504040204" pitchFamily="50" charset="-128"/>
              </a:rPr>
              <a:t>45</a:t>
            </a:r>
            <a:r>
              <a:rPr lang="ja-JP" altLang="en-US" sz="1400" dirty="0" smtClean="0">
                <a:solidFill>
                  <a:schemeClr val="tx1"/>
                </a:solidFill>
                <a:latin typeface="Meiryo UI" panose="020B0604030504040204" pitchFamily="50" charset="-128"/>
                <a:ea typeface="Meiryo UI" panose="020B0604030504040204" pitchFamily="50" charset="-128"/>
              </a:rPr>
              <a:t>分</a:t>
            </a:r>
            <a:r>
              <a:rPr lang="ja-JP" altLang="ja-JP" sz="1400" dirty="0" smtClean="0">
                <a:solidFill>
                  <a:schemeClr val="tx1"/>
                </a:solidFill>
                <a:latin typeface="Meiryo UI" panose="020B0604030504040204" pitchFamily="50" charset="-128"/>
                <a:ea typeface="Meiryo UI" panose="020B0604030504040204" pitchFamily="50" charset="-128"/>
              </a:rPr>
              <a:t>から</a:t>
            </a:r>
            <a:r>
              <a:rPr lang="en-US" altLang="ja-JP" sz="1400" dirty="0" smtClean="0">
                <a:solidFill>
                  <a:schemeClr val="tx1"/>
                </a:solidFill>
                <a:latin typeface="Meiryo UI" panose="020B0604030504040204" pitchFamily="50" charset="-128"/>
                <a:ea typeface="Meiryo UI" panose="020B0604030504040204" pitchFamily="50" charset="-128"/>
              </a:rPr>
              <a:t>11</a:t>
            </a:r>
            <a:r>
              <a:rPr lang="ja-JP" altLang="ja-JP" sz="1400" dirty="0" smtClean="0">
                <a:solidFill>
                  <a:schemeClr val="tx1"/>
                </a:solidFill>
                <a:latin typeface="Meiryo UI" panose="020B0604030504040204" pitchFamily="50" charset="-128"/>
                <a:ea typeface="Meiryo UI" panose="020B0604030504040204" pitchFamily="50" charset="-128"/>
              </a:rPr>
              <a:t>時</a:t>
            </a:r>
            <a:r>
              <a:rPr lang="en-US" altLang="ja-JP" sz="1400" dirty="0" smtClean="0">
                <a:solidFill>
                  <a:schemeClr val="tx1"/>
                </a:solidFill>
                <a:latin typeface="Meiryo UI" panose="020B0604030504040204" pitchFamily="50" charset="-128"/>
                <a:ea typeface="Meiryo UI" panose="020B0604030504040204" pitchFamily="50" charset="-128"/>
              </a:rPr>
              <a:t>45</a:t>
            </a:r>
            <a:r>
              <a:rPr lang="ja-JP" altLang="en-US" sz="1400" dirty="0" smtClean="0">
                <a:solidFill>
                  <a:schemeClr val="tx1"/>
                </a:solidFill>
                <a:latin typeface="Meiryo UI" panose="020B0604030504040204" pitchFamily="50" charset="-128"/>
                <a:ea typeface="Meiryo UI" panose="020B0604030504040204" pitchFamily="50" charset="-128"/>
              </a:rPr>
              <a:t>分まで</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内容：今年度の</a:t>
            </a:r>
            <a:r>
              <a:rPr lang="en-US" altLang="ja-JP" sz="1400" dirty="0">
                <a:solidFill>
                  <a:schemeClr val="tx1"/>
                </a:solidFill>
                <a:latin typeface="Meiryo UI" panose="020B0604030504040204" pitchFamily="50" charset="-128"/>
                <a:ea typeface="Meiryo UI" panose="020B0604030504040204" pitchFamily="50" charset="-128"/>
              </a:rPr>
              <a:t>OSAKA</a:t>
            </a:r>
            <a:r>
              <a:rPr lang="ja-JP" altLang="ja-JP" sz="1400" dirty="0">
                <a:solidFill>
                  <a:schemeClr val="tx1"/>
                </a:solidFill>
                <a:latin typeface="Meiryo UI" panose="020B0604030504040204" pitchFamily="50" charset="-128"/>
                <a:ea typeface="Meiryo UI" panose="020B0604030504040204" pitchFamily="50" charset="-128"/>
              </a:rPr>
              <a:t>スマホアンケートの結果から見えてきた傾向等についての説明</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精神福祉士より</a:t>
            </a:r>
            <a:r>
              <a:rPr lang="ja-JP" altLang="ja-JP" sz="1400" dirty="0">
                <a:solidFill>
                  <a:schemeClr val="tx1"/>
                </a:solidFill>
                <a:latin typeface="Meiryo UI" panose="020B0604030504040204" pitchFamily="50" charset="-128"/>
                <a:ea typeface="Meiryo UI" panose="020B0604030504040204" pitchFamily="50" charset="-128"/>
              </a:rPr>
              <a:t>ゲーム依存症を引き起こす心理</a:t>
            </a:r>
            <a:r>
              <a:rPr lang="ja-JP" altLang="en-US" sz="1400" dirty="0">
                <a:solidFill>
                  <a:schemeClr val="tx1"/>
                </a:solidFill>
                <a:latin typeface="Meiryo UI" panose="020B0604030504040204" pitchFamily="50" charset="-128"/>
                <a:ea typeface="Meiryo UI" panose="020B0604030504040204" pitchFamily="50" charset="-128"/>
              </a:rPr>
              <a:t>とその対応についての講義</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消費生活</a:t>
            </a:r>
            <a:r>
              <a:rPr lang="ja-JP" altLang="en-US" sz="1400" dirty="0">
                <a:solidFill>
                  <a:schemeClr val="tx1"/>
                </a:solidFill>
                <a:latin typeface="Meiryo UI" panose="020B0604030504040204" pitchFamily="50" charset="-128"/>
                <a:ea typeface="Meiryo UI" panose="020B0604030504040204" pitchFamily="50" charset="-128"/>
              </a:rPr>
              <a:t>相談員</a:t>
            </a:r>
            <a:r>
              <a:rPr lang="ja-JP" altLang="en-US" sz="1400" dirty="0" smtClean="0">
                <a:solidFill>
                  <a:schemeClr val="tx1"/>
                </a:solidFill>
                <a:latin typeface="Meiryo UI" panose="020B0604030504040204" pitchFamily="50" charset="-128"/>
                <a:ea typeface="Meiryo UI" panose="020B0604030504040204" pitchFamily="50" charset="-128"/>
              </a:rPr>
              <a:t>より実際の</a:t>
            </a:r>
            <a:r>
              <a:rPr lang="ja-JP" altLang="en-US" sz="1400" dirty="0">
                <a:solidFill>
                  <a:schemeClr val="tx1"/>
                </a:solidFill>
                <a:latin typeface="Meiryo UI" panose="020B0604030504040204" pitchFamily="50" charset="-128"/>
                <a:ea typeface="Meiryo UI" panose="020B0604030504040204" pitchFamily="50" charset="-128"/>
              </a:rPr>
              <a:t>ネットトラブルの事例や、手口が巧妙化してきたＳＮＳによる詐欺の事例に</a:t>
            </a:r>
            <a:r>
              <a:rPr lang="ja-JP" altLang="en-US" sz="1400" dirty="0" smtClean="0">
                <a:solidFill>
                  <a:schemeClr val="tx1"/>
                </a:solidFill>
                <a:latin typeface="Meiryo UI" panose="020B0604030504040204" pitchFamily="50" charset="-128"/>
                <a:ea typeface="Meiryo UI" panose="020B0604030504040204" pitchFamily="50" charset="-128"/>
              </a:rPr>
              <a:t>ついて</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rPr>
              <a:t>講義</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ja-JP" sz="1400" dirty="0" smtClean="0">
                <a:solidFill>
                  <a:schemeClr val="tx1"/>
                </a:solidFill>
                <a:latin typeface="Meiryo UI" panose="020B0604030504040204" pitchFamily="50" charset="-128"/>
                <a:ea typeface="Meiryo UI" panose="020B0604030504040204" pitchFamily="50" charset="-128"/>
              </a:rPr>
              <a:t>＜</a:t>
            </a:r>
            <a:r>
              <a:rPr lang="ja-JP" altLang="ja-JP" sz="1400" dirty="0">
                <a:solidFill>
                  <a:schemeClr val="tx1"/>
                </a:solidFill>
                <a:latin typeface="Meiryo UI" panose="020B0604030504040204" pitchFamily="50" charset="-128"/>
                <a:ea typeface="Meiryo UI" panose="020B0604030504040204" pitchFamily="50" charset="-128"/>
              </a:rPr>
              <a:t>幸地クリニック　精神保健福祉士　中元　康雄氏　資料の抜粋＞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p>
        </p:txBody>
      </p:sp>
      <p:sp>
        <p:nvSpPr>
          <p:cNvPr id="4" name="正方形/長方形 3"/>
          <p:cNvSpPr/>
          <p:nvPr/>
        </p:nvSpPr>
        <p:spPr>
          <a:xfrm>
            <a:off x="8615082" y="6466452"/>
            <a:ext cx="317810" cy="209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t>6</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63" y="2518762"/>
            <a:ext cx="4172651" cy="23108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874" y="2518762"/>
            <a:ext cx="4056451" cy="23108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191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6A10EBB6-D8CF-4980-957E-6C586228AD6D}"/>
              </a:ext>
            </a:extLst>
          </p:cNvPr>
          <p:cNvSpPr/>
          <p:nvPr/>
        </p:nvSpPr>
        <p:spPr>
          <a:xfrm>
            <a:off x="203792" y="202570"/>
            <a:ext cx="8729100" cy="309459"/>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b="1" dirty="0">
                <a:solidFill>
                  <a:schemeClr val="tx1"/>
                </a:solidFill>
                <a:latin typeface="Meiryo UI" panose="020B0604030504040204" pitchFamily="50" charset="-128"/>
                <a:ea typeface="Meiryo UI" panose="020B0604030504040204" pitchFamily="50" charset="-128"/>
              </a:rPr>
              <a:t>１．大阪の子どもを守るネット対策事業</a:t>
            </a:r>
          </a:p>
        </p:txBody>
      </p:sp>
      <p:sp>
        <p:nvSpPr>
          <p:cNvPr id="15" name="正方形/長方形 14"/>
          <p:cNvSpPr/>
          <p:nvPr/>
        </p:nvSpPr>
        <p:spPr>
          <a:xfrm>
            <a:off x="203792" y="512029"/>
            <a:ext cx="8729100" cy="56955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106154">
              <a:defRPr/>
            </a:pPr>
            <a:r>
              <a:rPr lang="ja-JP" altLang="en-US" sz="1400" b="1" kern="0" dirty="0">
                <a:solidFill>
                  <a:prstClr val="black"/>
                </a:solidFill>
                <a:latin typeface="Meiryo UI" panose="020B0604030504040204" pitchFamily="50" charset="-128"/>
                <a:ea typeface="Meiryo UI" panose="020B0604030504040204" pitchFamily="50" charset="-128"/>
              </a:rPr>
              <a:t>（２）スマホ・ＳＮＳ安全教室</a:t>
            </a:r>
            <a:endParaRPr lang="en-US" altLang="ja-JP" sz="1400" b="1"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kern="0" dirty="0" smtClean="0">
                <a:solidFill>
                  <a:prstClr val="black"/>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・ネットトラブルの低年齢化に対応するため、</a:t>
            </a:r>
            <a:r>
              <a:rPr lang="zh-CN" altLang="ja-JP" sz="1400" dirty="0">
                <a:solidFill>
                  <a:schemeClr val="tx1"/>
                </a:solidFill>
                <a:latin typeface="Meiryo UI" panose="020B0604030504040204" pitchFamily="50" charset="-128"/>
                <a:ea typeface="Meiryo UI" panose="020B0604030504040204" pitchFamily="50" charset="-128"/>
              </a:rPr>
              <a:t>府警察本部警務部高度情報推進局サイバーセキュリティ対策課</a:t>
            </a:r>
            <a:r>
              <a:rPr lang="ja-JP" altLang="en-US" sz="1400" kern="0" dirty="0">
                <a:solidFill>
                  <a:prstClr val="black"/>
                </a:solidFill>
                <a:latin typeface="Meiryo UI" panose="020B0604030504040204" pitchFamily="50" charset="-128"/>
                <a:ea typeface="Meiryo UI" panose="020B0604030504040204" pitchFamily="50" charset="-128"/>
              </a:rPr>
              <a:t>と連携し</a:t>
            </a:r>
            <a:r>
              <a:rPr lang="ja-JP" altLang="en-US" sz="1400" kern="0" dirty="0" smtClean="0">
                <a:solidFill>
                  <a:prstClr val="black"/>
                </a:solidFill>
                <a:latin typeface="Meiryo UI" panose="020B0604030504040204" pitchFamily="50" charset="-128"/>
                <a:ea typeface="Meiryo UI" panose="020B0604030504040204" pitchFamily="50" charset="-128"/>
              </a:rPr>
              <a:t>、</a:t>
            </a:r>
            <a:endParaRPr lang="en-US" altLang="ja-JP" sz="1400" kern="0" dirty="0" smtClean="0">
              <a:solidFill>
                <a:prstClr val="black"/>
              </a:solidFill>
              <a:latin typeface="Meiryo UI" panose="020B0604030504040204" pitchFamily="50" charset="-128"/>
              <a:ea typeface="Meiryo UI" panose="020B0604030504040204" pitchFamily="50" charset="-128"/>
            </a:endParaRP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en-US" altLang="ja-JP" sz="1400" kern="0" dirty="0" smtClean="0">
                <a:solidFill>
                  <a:prstClr val="black"/>
                </a:solidFill>
                <a:latin typeface="Meiryo UI" panose="020B0604030504040204" pitchFamily="50" charset="-128"/>
                <a:ea typeface="Meiryo UI" panose="020B0604030504040204" pitchFamily="50" charset="-128"/>
              </a:rPr>
              <a:t> </a:t>
            </a:r>
            <a:r>
              <a:rPr lang="ja-JP" altLang="en-US" sz="1400" kern="0" dirty="0" smtClean="0">
                <a:solidFill>
                  <a:prstClr val="black"/>
                </a:solidFill>
                <a:latin typeface="Meiryo UI" panose="020B0604030504040204" pitchFamily="50" charset="-128"/>
                <a:ea typeface="Meiryo UI" panose="020B0604030504040204" pitchFamily="50" charset="-128"/>
              </a:rPr>
              <a:t>主に小学生</a:t>
            </a:r>
            <a:r>
              <a:rPr lang="ja-JP" altLang="en-US" sz="1400" kern="0" dirty="0">
                <a:solidFill>
                  <a:prstClr val="black"/>
                </a:solidFill>
                <a:latin typeface="Meiryo UI" panose="020B0604030504040204" pitchFamily="50" charset="-128"/>
                <a:ea typeface="Meiryo UI" panose="020B0604030504040204" pitchFamily="50" charset="-128"/>
              </a:rPr>
              <a:t>を対象に年齢の近い大学生（サイバー防犯ボランティア）が講師となり出張講座を実施。</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endParaRPr lang="en-US" altLang="ja-JP" sz="1400" kern="0" dirty="0" smtClean="0">
              <a:solidFill>
                <a:prstClr val="black"/>
              </a:solidFill>
              <a:latin typeface="Meiryo UI" panose="020B0604030504040204" pitchFamily="50" charset="-128"/>
              <a:ea typeface="Meiryo UI" panose="020B0604030504040204" pitchFamily="50" charset="-128"/>
            </a:endParaRP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　　令和４年４</a:t>
            </a:r>
            <a:r>
              <a:rPr lang="en-US" altLang="ja-JP" sz="1400" kern="0" dirty="0">
                <a:solidFill>
                  <a:prstClr val="black"/>
                </a:solidFill>
                <a:latin typeface="Meiryo UI" panose="020B0604030504040204" pitchFamily="50" charset="-128"/>
                <a:ea typeface="Meiryo UI" panose="020B0604030504040204" pitchFamily="50" charset="-128"/>
              </a:rPr>
              <a:t>~12</a:t>
            </a:r>
            <a:r>
              <a:rPr lang="ja-JP" altLang="en-US" sz="1400" kern="0" dirty="0">
                <a:solidFill>
                  <a:prstClr val="black"/>
                </a:solidFill>
                <a:latin typeface="Meiryo UI" panose="020B0604030504040204" pitchFamily="50" charset="-128"/>
                <a:ea typeface="Meiryo UI" panose="020B0604030504040204" pitchFamily="50" charset="-128"/>
              </a:rPr>
              <a:t>月　</a:t>
            </a:r>
            <a:r>
              <a:rPr lang="en-US" altLang="ja-JP" sz="1400" kern="0" dirty="0">
                <a:solidFill>
                  <a:prstClr val="black"/>
                </a:solidFill>
                <a:latin typeface="Meiryo UI" panose="020B0604030504040204" pitchFamily="50" charset="-128"/>
                <a:ea typeface="Meiryo UI" panose="020B0604030504040204" pitchFamily="50" charset="-128"/>
              </a:rPr>
              <a:t>58</a:t>
            </a:r>
            <a:r>
              <a:rPr lang="ja-JP" altLang="en-US" sz="1400" kern="0" dirty="0">
                <a:solidFill>
                  <a:prstClr val="black"/>
                </a:solidFill>
                <a:latin typeface="Meiryo UI" panose="020B0604030504040204" pitchFamily="50" charset="-128"/>
                <a:ea typeface="Meiryo UI" panose="020B0604030504040204" pitchFamily="50" charset="-128"/>
              </a:rPr>
              <a:t>回　　受講者数　</a:t>
            </a:r>
            <a:r>
              <a:rPr lang="en-US" altLang="ja-JP" sz="1400" kern="0" dirty="0">
                <a:solidFill>
                  <a:prstClr val="black"/>
                </a:solidFill>
                <a:latin typeface="Meiryo UI" panose="020B0604030504040204" pitchFamily="50" charset="-128"/>
                <a:ea typeface="Meiryo UI" panose="020B0604030504040204" pitchFamily="50" charset="-128"/>
              </a:rPr>
              <a:t>6,407</a:t>
            </a:r>
            <a:r>
              <a:rPr lang="ja-JP" altLang="en-US" sz="1400" kern="0" dirty="0">
                <a:solidFill>
                  <a:prstClr val="black"/>
                </a:solidFill>
                <a:latin typeface="Meiryo UI" panose="020B0604030504040204" pitchFamily="50" charset="-128"/>
                <a:ea typeface="Meiryo UI" panose="020B0604030504040204" pitchFamily="50" charset="-128"/>
              </a:rPr>
              <a:t>人</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ja-JP" altLang="en-US" sz="1400"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a:t>
            </a:r>
            <a:r>
              <a:rPr lang="ja-JP" altLang="en-US" sz="1400" kern="0" dirty="0" smtClean="0">
                <a:solidFill>
                  <a:prstClr val="black"/>
                </a:solidFill>
                <a:latin typeface="Meiryo UI" panose="020B0604030504040204" pitchFamily="50" charset="-128"/>
                <a:ea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rPr>
              <a:t>携帯電話事業者等と連携し、児童・生徒や保護者、教員等に対し、スマホに潜む危険性やその対処方法等に</a:t>
            </a:r>
            <a:r>
              <a:rPr lang="ja-JP" altLang="en-US" sz="1400" kern="0" dirty="0" smtClean="0">
                <a:solidFill>
                  <a:prstClr val="black"/>
                </a:solidFill>
                <a:latin typeface="Meiryo UI" panose="020B0604030504040204" pitchFamily="50" charset="-128"/>
                <a:ea typeface="Meiryo UI" panose="020B0604030504040204" pitchFamily="50" charset="-128"/>
              </a:rPr>
              <a:t>ついて</a:t>
            </a:r>
            <a:endParaRPr lang="en-US" altLang="ja-JP" sz="1400" kern="0" dirty="0" smtClean="0">
              <a:solidFill>
                <a:prstClr val="black"/>
              </a:solidFill>
              <a:latin typeface="Meiryo UI" panose="020B0604030504040204" pitchFamily="50" charset="-128"/>
              <a:ea typeface="Meiryo UI" panose="020B0604030504040204" pitchFamily="50" charset="-128"/>
            </a:endParaRP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en-US" altLang="ja-JP" sz="1400" kern="0" dirty="0" smtClean="0">
                <a:solidFill>
                  <a:prstClr val="black"/>
                </a:solidFill>
                <a:latin typeface="Meiryo UI" panose="020B0604030504040204" pitchFamily="50" charset="-128"/>
                <a:ea typeface="Meiryo UI" panose="020B0604030504040204" pitchFamily="50" charset="-128"/>
              </a:rPr>
              <a:t>  </a:t>
            </a:r>
            <a:r>
              <a:rPr lang="ja-JP" altLang="en-US" sz="1400" kern="0" dirty="0" smtClean="0">
                <a:solidFill>
                  <a:prstClr val="black"/>
                </a:solidFill>
                <a:latin typeface="Meiryo UI" panose="020B0604030504040204" pitchFamily="50" charset="-128"/>
                <a:ea typeface="Meiryo UI" panose="020B0604030504040204" pitchFamily="50" charset="-128"/>
              </a:rPr>
              <a:t>出張講座</a:t>
            </a:r>
            <a:r>
              <a:rPr lang="ja-JP" altLang="en-US" sz="1400" kern="0" dirty="0">
                <a:solidFill>
                  <a:prstClr val="black"/>
                </a:solidFill>
                <a:latin typeface="Meiryo UI" panose="020B0604030504040204" pitchFamily="50" charset="-128"/>
                <a:ea typeface="Meiryo UI" panose="020B0604030504040204" pitchFamily="50" charset="-128"/>
              </a:rPr>
              <a:t>を実施。</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a:t>
            </a:r>
            <a:endParaRPr lang="en-US" altLang="ja-JP" sz="1400" kern="0" dirty="0" smtClean="0">
              <a:solidFill>
                <a:prstClr val="black"/>
              </a:solidFill>
              <a:latin typeface="Meiryo UI" panose="020B0604030504040204" pitchFamily="50" charset="-128"/>
              <a:ea typeface="Meiryo UI" panose="020B0604030504040204" pitchFamily="50" charset="-128"/>
            </a:endParaRP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en-US" altLang="ja-JP" sz="1400" kern="0" dirty="0" smtClean="0">
                <a:solidFill>
                  <a:prstClr val="black"/>
                </a:solidFill>
                <a:latin typeface="Meiryo UI" panose="020B0604030504040204" pitchFamily="50" charset="-128"/>
                <a:ea typeface="Meiryo UI" panose="020B0604030504040204" pitchFamily="50" charset="-128"/>
              </a:rPr>
              <a:t>     </a:t>
            </a:r>
            <a:r>
              <a:rPr lang="ja-JP" altLang="en-US" sz="1400" kern="0" dirty="0" smtClean="0">
                <a:solidFill>
                  <a:prstClr val="black"/>
                </a:solidFill>
                <a:latin typeface="Meiryo UI" panose="020B0604030504040204" pitchFamily="50" charset="-128"/>
                <a:ea typeface="Meiryo UI" panose="020B0604030504040204" pitchFamily="50" charset="-128"/>
              </a:rPr>
              <a:t>令和</a:t>
            </a:r>
            <a:r>
              <a:rPr lang="ja-JP" altLang="en-US" sz="1400" kern="0" dirty="0">
                <a:solidFill>
                  <a:prstClr val="black"/>
                </a:solidFill>
                <a:latin typeface="Meiryo UI" panose="020B0604030504040204" pitchFamily="50" charset="-128"/>
                <a:ea typeface="Meiryo UI" panose="020B0604030504040204" pitchFamily="50" charset="-128"/>
              </a:rPr>
              <a:t>４年４</a:t>
            </a:r>
            <a:r>
              <a:rPr lang="en-US" altLang="ja-JP" sz="1400" kern="0" dirty="0">
                <a:solidFill>
                  <a:prstClr val="black"/>
                </a:solidFill>
                <a:latin typeface="Meiryo UI" panose="020B0604030504040204" pitchFamily="50" charset="-128"/>
                <a:ea typeface="Meiryo UI" panose="020B0604030504040204" pitchFamily="50" charset="-128"/>
              </a:rPr>
              <a:t>~12</a:t>
            </a:r>
            <a:r>
              <a:rPr lang="ja-JP" altLang="en-US" sz="1400" kern="0" dirty="0">
                <a:solidFill>
                  <a:prstClr val="black"/>
                </a:solidFill>
                <a:latin typeface="Meiryo UI" panose="020B0604030504040204" pitchFamily="50" charset="-128"/>
                <a:ea typeface="Meiryo UI" panose="020B0604030504040204" pitchFamily="50" charset="-128"/>
              </a:rPr>
              <a:t>月　</a:t>
            </a:r>
            <a:r>
              <a:rPr lang="en-US" altLang="ja-JP" sz="1400" kern="0" dirty="0">
                <a:solidFill>
                  <a:prstClr val="black"/>
                </a:solidFill>
                <a:latin typeface="Meiryo UI" panose="020B0604030504040204" pitchFamily="50" charset="-128"/>
                <a:ea typeface="Meiryo UI" panose="020B0604030504040204" pitchFamily="50" charset="-128"/>
              </a:rPr>
              <a:t>699</a:t>
            </a:r>
            <a:r>
              <a:rPr lang="ja-JP" altLang="en-US" sz="1400" kern="0" dirty="0">
                <a:solidFill>
                  <a:prstClr val="black"/>
                </a:solidFill>
                <a:latin typeface="Meiryo UI" panose="020B0604030504040204" pitchFamily="50" charset="-128"/>
                <a:ea typeface="Meiryo UI" panose="020B0604030504040204" pitchFamily="50" charset="-128"/>
              </a:rPr>
              <a:t>回　受講者数</a:t>
            </a:r>
            <a:r>
              <a:rPr lang="en-US" altLang="ja-JP" sz="1400" kern="0" dirty="0">
                <a:solidFill>
                  <a:prstClr val="black"/>
                </a:solidFill>
                <a:latin typeface="Meiryo UI" panose="020B0604030504040204" pitchFamily="50" charset="-128"/>
                <a:ea typeface="Meiryo UI" panose="020B0604030504040204" pitchFamily="50" charset="-128"/>
              </a:rPr>
              <a:t>115,971</a:t>
            </a:r>
            <a:r>
              <a:rPr lang="ja-JP" altLang="en-US" sz="1400" kern="0" dirty="0">
                <a:solidFill>
                  <a:prstClr val="black"/>
                </a:solidFill>
                <a:latin typeface="Meiryo UI" panose="020B0604030504040204" pitchFamily="50" charset="-128"/>
                <a:ea typeface="Meiryo UI" panose="020B0604030504040204" pitchFamily="50" charset="-128"/>
              </a:rPr>
              <a:t>人</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　</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a:t>
            </a:r>
            <a:r>
              <a:rPr lang="en-US" altLang="ja-JP" sz="1400" kern="0" dirty="0">
                <a:solidFill>
                  <a:prstClr val="black"/>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ドコモ　スマホ・ケータイ安全教室　　　　             講師：ＮＴＴドコモ</a:t>
            </a:r>
            <a:endParaRPr lang="en-US" altLang="ja-JP" sz="1400" dirty="0">
              <a:solidFill>
                <a:schemeClr val="tx1"/>
              </a:solidFill>
              <a:latin typeface="Meiryo UI" panose="020B0604030504040204" pitchFamily="50" charset="-128"/>
              <a:ea typeface="Meiryo UI" panose="020B0604030504040204" pitchFamily="50" charset="-128"/>
            </a:endParaRPr>
          </a:p>
          <a:p>
            <a:pPr defTabSz="1106154">
              <a:defRPr/>
            </a:pPr>
            <a:r>
              <a:rPr lang="ja-JP" altLang="en-US" sz="1400" kern="0" dirty="0">
                <a:solidFill>
                  <a:schemeClr val="tx1"/>
                </a:solidFill>
                <a:latin typeface="Meiryo UI" panose="020B0604030504040204" pitchFamily="50" charset="-128"/>
                <a:ea typeface="Meiryo UI" panose="020B0604030504040204" pitchFamily="50" charset="-128"/>
              </a:rPr>
              <a:t>　　　   </a:t>
            </a:r>
            <a:r>
              <a:rPr lang="en-US" altLang="ja-JP" sz="1400" kern="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KDDI</a:t>
            </a:r>
            <a:r>
              <a:rPr lang="ja-JP" altLang="en-US" sz="1400" dirty="0">
                <a:solidFill>
                  <a:schemeClr val="tx1"/>
                </a:solidFill>
                <a:latin typeface="Meiryo UI" panose="020B0604030504040204" pitchFamily="50" charset="-128"/>
                <a:ea typeface="Meiryo UI" panose="020B0604030504040204" pitchFamily="50" charset="-128"/>
              </a:rPr>
              <a:t>　スマホ・ケータイ安全教室　　　　            講師：ＫＤＤＩ</a:t>
            </a:r>
            <a:endParaRPr lang="en-US" altLang="ja-JP" sz="1400" dirty="0">
              <a:solidFill>
                <a:schemeClr val="tx1"/>
              </a:solidFill>
              <a:latin typeface="Meiryo UI" panose="020B0604030504040204" pitchFamily="50" charset="-128"/>
              <a:ea typeface="Meiryo UI" panose="020B0604030504040204" pitchFamily="50" charset="-128"/>
            </a:endParaRPr>
          </a:p>
          <a:p>
            <a:pPr defTabSz="1106154">
              <a:defRPr/>
            </a:pPr>
            <a:r>
              <a:rPr lang="ja-JP" altLang="en-US" sz="1400" kern="0" dirty="0">
                <a:solidFill>
                  <a:schemeClr val="tx1"/>
                </a:solidFill>
                <a:latin typeface="Meiryo UI" panose="020B0604030504040204" pitchFamily="50" charset="-128"/>
                <a:ea typeface="Meiryo UI" panose="020B0604030504040204" pitchFamily="50" charset="-128"/>
              </a:rPr>
              <a:t>　　　   </a:t>
            </a:r>
            <a:r>
              <a:rPr lang="en-US" altLang="ja-JP" sz="1400" kern="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ZAQ</a:t>
            </a:r>
            <a:r>
              <a:rPr lang="ja-JP" altLang="en-US" sz="1400" dirty="0">
                <a:solidFill>
                  <a:schemeClr val="tx1"/>
                </a:solidFill>
                <a:latin typeface="Meiryo UI" panose="020B0604030504040204" pitchFamily="50" charset="-128"/>
                <a:ea typeface="Meiryo UI" panose="020B0604030504040204" pitchFamily="50" charset="-128"/>
              </a:rPr>
              <a:t>あんしんネット教室 </a:t>
            </a:r>
            <a:r>
              <a:rPr lang="en-US" altLang="ja-JP" sz="1400" dirty="0">
                <a:solidFill>
                  <a:schemeClr val="tx1"/>
                </a:solidFill>
                <a:latin typeface="Meiryo UI" panose="020B0604030504040204" pitchFamily="50" charset="-128"/>
                <a:ea typeface="Meiryo UI" panose="020B0604030504040204" pitchFamily="50" charset="-128"/>
              </a:rPr>
              <a:t>by J:COM                </a:t>
            </a:r>
            <a:r>
              <a:rPr lang="ja-JP" altLang="en-US" sz="1400" dirty="0">
                <a:solidFill>
                  <a:schemeClr val="tx1"/>
                </a:solidFill>
                <a:latin typeface="Meiryo UI" panose="020B0604030504040204" pitchFamily="50" charset="-128"/>
                <a:ea typeface="Meiryo UI" panose="020B0604030504040204" pitchFamily="50" charset="-128"/>
              </a:rPr>
              <a:t>講師：Ｊ：ＣＯＭ</a:t>
            </a:r>
            <a:endParaRPr lang="en-US" altLang="ja-JP" sz="1400" dirty="0">
              <a:solidFill>
                <a:schemeClr val="tx1"/>
              </a:solidFill>
              <a:latin typeface="Meiryo UI" panose="020B0604030504040204" pitchFamily="50" charset="-128"/>
              <a:ea typeface="Meiryo UI" panose="020B0604030504040204" pitchFamily="50" charset="-128"/>
            </a:endParaRPr>
          </a:p>
          <a:p>
            <a:pPr defTabSz="1106154">
              <a:defRPr/>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スマホトラブル疑似体験、フィルタリング活用法　　　講師：デジタルアーツ㈱</a:t>
            </a:r>
            <a:endParaRPr lang="en-US" altLang="ja-JP" sz="1400" dirty="0">
              <a:solidFill>
                <a:schemeClr val="tx1"/>
              </a:solidFill>
              <a:latin typeface="Meiryo UI" panose="020B0604030504040204" pitchFamily="50" charset="-128"/>
              <a:ea typeface="Meiryo UI" panose="020B0604030504040204" pitchFamily="50" charset="-128"/>
            </a:endParaRPr>
          </a:p>
          <a:p>
            <a:pPr defTabSz="1106154">
              <a:defRPr/>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情報モラル教育</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オンライン出前授業</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　　　　　　　 講師：</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一財</a:t>
            </a:r>
            <a:r>
              <a:rPr lang="en-US" altLang="ja-JP" sz="1400" dirty="0">
                <a:solidFill>
                  <a:schemeClr val="tx1"/>
                </a:solidFill>
                <a:latin typeface="Meiryo UI" panose="020B0604030504040204" pitchFamily="50" charset="-128"/>
                <a:ea typeface="Meiryo UI" panose="020B0604030504040204" pitchFamily="50" charset="-128"/>
              </a:rPr>
              <a:t>)LINE</a:t>
            </a:r>
            <a:r>
              <a:rPr lang="ja-JP" altLang="en-US" sz="1400" dirty="0">
                <a:solidFill>
                  <a:schemeClr val="tx1"/>
                </a:solidFill>
                <a:latin typeface="Meiryo UI" panose="020B0604030504040204" pitchFamily="50" charset="-128"/>
                <a:ea typeface="Meiryo UI" panose="020B0604030504040204" pitchFamily="50" charset="-128"/>
              </a:rPr>
              <a:t>みらい財団</a:t>
            </a:r>
            <a:endParaRPr lang="en-US" altLang="ja-JP" sz="1400" dirty="0">
              <a:solidFill>
                <a:schemeClr val="tx1"/>
              </a:solidFill>
              <a:latin typeface="Meiryo UI" panose="020B0604030504040204" pitchFamily="50" charset="-128"/>
              <a:ea typeface="Meiryo UI" panose="020B0604030504040204" pitchFamily="50" charset="-128"/>
            </a:endParaRPr>
          </a:p>
          <a:p>
            <a:pPr defTabSz="1106154">
              <a:defRPr/>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ネット上の誹謗中傷防止講座　　　　　　　　　　　　講師：府人権企画課</a:t>
            </a:r>
            <a:endParaRPr lang="en-US" altLang="ja-JP" sz="1400" dirty="0">
              <a:solidFill>
                <a:schemeClr val="tx1"/>
              </a:solidFill>
              <a:latin typeface="Meiryo UI" panose="020B0604030504040204" pitchFamily="50" charset="-128"/>
              <a:ea typeface="Meiryo UI" panose="020B0604030504040204" pitchFamily="50" charset="-128"/>
            </a:endParaRPr>
          </a:p>
          <a:p>
            <a:pPr defTabSz="1106154">
              <a:defRPr/>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zh-TW" altLang="en-US" sz="1400" dirty="0">
                <a:solidFill>
                  <a:schemeClr val="tx1"/>
                </a:solidFill>
                <a:latin typeface="Meiryo UI" panose="020B0604030504040204" pitchFamily="50" charset="-128"/>
                <a:ea typeface="Meiryo UI" panose="020B0604030504040204" pitchFamily="50" charset="-128"/>
              </a:rPr>
              <a:t>消費者教育講師派遣事業</a:t>
            </a:r>
            <a:r>
              <a:rPr lang="ja-JP" altLang="en-US" sz="1400" dirty="0">
                <a:solidFill>
                  <a:schemeClr val="tx1"/>
                </a:solidFill>
                <a:latin typeface="Meiryo UI" panose="020B0604030504040204" pitchFamily="50" charset="-128"/>
                <a:ea typeface="Meiryo UI" panose="020B0604030504040204" pitchFamily="50" charset="-128"/>
              </a:rPr>
              <a:t>　　　　　　　　　　　　　 講師</a:t>
            </a:r>
            <a:r>
              <a:rPr lang="ja-JP" altLang="en-US" sz="1400" dirty="0" smtClean="0">
                <a:solidFill>
                  <a:schemeClr val="tx1"/>
                </a:solidFill>
                <a:latin typeface="Meiryo UI" panose="020B0604030504040204" pitchFamily="50" charset="-128"/>
                <a:ea typeface="Meiryo UI" panose="020B0604030504040204" pitchFamily="50" charset="-128"/>
              </a:rPr>
              <a:t>：府</a:t>
            </a:r>
            <a:r>
              <a:rPr lang="ja-JP" altLang="en-US" sz="1400" dirty="0">
                <a:solidFill>
                  <a:schemeClr val="tx1"/>
                </a:solidFill>
                <a:latin typeface="Meiryo UI" panose="020B0604030504040204" pitchFamily="50" charset="-128"/>
                <a:ea typeface="Meiryo UI" panose="020B0604030504040204" pitchFamily="50" charset="-128"/>
              </a:rPr>
              <a:t>消費生活センター</a:t>
            </a:r>
            <a:endParaRPr lang="en-US" altLang="ja-JP" sz="1400" kern="0" dirty="0">
              <a:solidFill>
                <a:schemeClr val="tx1"/>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schemeClr val="tx1"/>
              </a:solidFill>
              <a:latin typeface="Meiryo UI" panose="020B0604030504040204" pitchFamily="50" charset="-128"/>
              <a:ea typeface="Meiryo UI" panose="020B0604030504040204" pitchFamily="50" charset="-128"/>
            </a:endParaRPr>
          </a:p>
          <a:p>
            <a:pPr defTabSz="1106154">
              <a:defRPr/>
            </a:pPr>
            <a:r>
              <a:rPr lang="ja-JP" altLang="en-US" sz="1400" b="1" kern="0" dirty="0">
                <a:solidFill>
                  <a:prstClr val="black"/>
                </a:solidFill>
                <a:latin typeface="Meiryo UI" panose="020B0604030504040204" pitchFamily="50" charset="-128"/>
                <a:ea typeface="Meiryo UI" panose="020B0604030504040204" pitchFamily="50" charset="-128"/>
              </a:rPr>
              <a:t>（３）報告書</a:t>
            </a:r>
            <a:r>
              <a:rPr lang="en-US" altLang="ja-JP" sz="1400" b="1" kern="0" dirty="0">
                <a:solidFill>
                  <a:prstClr val="black"/>
                </a:solidFill>
                <a:latin typeface="Meiryo UI" panose="020B0604030504040204" pitchFamily="50" charset="-128"/>
                <a:ea typeface="Meiryo UI" panose="020B0604030504040204" pitchFamily="50" charset="-128"/>
              </a:rPr>
              <a:t>&amp;</a:t>
            </a:r>
            <a:r>
              <a:rPr lang="ja-JP" altLang="en-US" sz="1400" b="1" kern="0" dirty="0">
                <a:solidFill>
                  <a:prstClr val="black"/>
                </a:solidFill>
                <a:latin typeface="Meiryo UI" panose="020B0604030504040204" pitchFamily="50" charset="-128"/>
                <a:ea typeface="Meiryo UI" panose="020B0604030504040204" pitchFamily="50" charset="-128"/>
              </a:rPr>
              <a:t>事例・教材集の作成</a:t>
            </a:r>
            <a:endParaRPr lang="en-US" altLang="ja-JP" sz="1400" b="1"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・府内すべての小中学校、高等学校、支援学校、</a:t>
            </a:r>
            <a:r>
              <a:rPr lang="en-US" altLang="ja-JP" sz="1400" kern="0" dirty="0">
                <a:solidFill>
                  <a:prstClr val="black"/>
                </a:solidFill>
                <a:latin typeface="Meiryo UI" panose="020B0604030504040204" pitchFamily="50" charset="-128"/>
                <a:ea typeface="Meiryo UI" panose="020B0604030504040204" pitchFamily="50" charset="-128"/>
              </a:rPr>
              <a:t>PTA</a:t>
            </a:r>
            <a:r>
              <a:rPr lang="ja-JP" altLang="en-US" sz="1400" kern="0" dirty="0">
                <a:solidFill>
                  <a:prstClr val="black"/>
                </a:solidFill>
                <a:latin typeface="Meiryo UI" panose="020B0604030504040204" pitchFamily="50" charset="-128"/>
                <a:ea typeface="Meiryo UI" panose="020B0604030504040204" pitchFamily="50" charset="-128"/>
              </a:rPr>
              <a:t>団体、警察署、市町村青少年主管課等に配付。</a:t>
            </a:r>
            <a:endParaRPr lang="en-US" altLang="ja-JP" sz="1400" kern="0" dirty="0">
              <a:solidFill>
                <a:prstClr val="black"/>
              </a:solidFill>
              <a:latin typeface="Meiryo UI" panose="020B0604030504040204" pitchFamily="50" charset="-128"/>
              <a:ea typeface="Meiryo UI" panose="020B0604030504040204" pitchFamily="50" charset="-128"/>
            </a:endParaRPr>
          </a:p>
        </p:txBody>
      </p:sp>
      <p:sp>
        <p:nvSpPr>
          <p:cNvPr id="4" name="正方形/長方形 3"/>
          <p:cNvSpPr/>
          <p:nvPr/>
        </p:nvSpPr>
        <p:spPr>
          <a:xfrm>
            <a:off x="8551572" y="6414937"/>
            <a:ext cx="381320" cy="30783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t>7</a:t>
            </a:r>
            <a:endParaRPr lang="ja-JP" altLang="en-US" sz="2000" dirty="0"/>
          </a:p>
        </p:txBody>
      </p:sp>
    </p:spTree>
    <p:extLst>
      <p:ext uri="{BB962C8B-B14F-4D97-AF65-F5344CB8AC3E}">
        <p14:creationId xmlns:p14="http://schemas.microsoft.com/office/powerpoint/2010/main" val="3136045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2274" y="298748"/>
            <a:ext cx="8719457" cy="32818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２．青少年</a:t>
            </a:r>
            <a:r>
              <a:rPr lang="ja-JP" altLang="en-US" sz="1600" b="1" dirty="0">
                <a:solidFill>
                  <a:schemeClr val="tx1"/>
                </a:solidFill>
                <a:latin typeface="Meiryo UI" panose="020B0604030504040204" pitchFamily="50" charset="-128"/>
                <a:ea typeface="Meiryo UI" panose="020B0604030504040204" pitchFamily="50" charset="-128"/>
              </a:rPr>
              <a:t>に対するインターネット上での被害防止のための啓発事業（ターゲティング啓発）</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12274" y="610758"/>
            <a:ext cx="8719457" cy="560973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ja-JP" altLang="en-US" sz="135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a:t>
            </a:r>
            <a:r>
              <a:rPr lang="ja-JP" altLang="ja-JP" sz="1400" dirty="0">
                <a:solidFill>
                  <a:schemeClr val="tx1"/>
                </a:solidFill>
                <a:latin typeface="Meiryo UI" panose="020B0604030504040204" pitchFamily="50" charset="-128"/>
                <a:ea typeface="Meiryo UI" panose="020B0604030504040204" pitchFamily="50" charset="-128"/>
              </a:rPr>
              <a:t>インターネット広告を活用し</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SNS</a:t>
            </a:r>
            <a:r>
              <a:rPr lang="ja-JP" altLang="ja-JP" sz="1400" dirty="0">
                <a:solidFill>
                  <a:schemeClr val="tx1"/>
                </a:solidFill>
                <a:latin typeface="Meiryo UI" panose="020B0604030504040204" pitchFamily="50" charset="-128"/>
                <a:ea typeface="Meiryo UI" panose="020B0604030504040204" pitchFamily="50" charset="-128"/>
              </a:rPr>
              <a:t>やインターネットの検索エンジン上で「パパ活」や「ママ活」など</a:t>
            </a:r>
            <a:r>
              <a:rPr lang="ja-JP" altLang="en-US" sz="1400" dirty="0">
                <a:solidFill>
                  <a:schemeClr val="tx1"/>
                </a:solidFill>
                <a:latin typeface="Meiryo UI" panose="020B0604030504040204" pitchFamily="50" charset="-128"/>
                <a:ea typeface="Meiryo UI" panose="020B0604030504040204" pitchFamily="50" charset="-128"/>
              </a:rPr>
              <a:t>性被害</a:t>
            </a:r>
            <a:r>
              <a:rPr lang="ja-JP" altLang="ja-JP" sz="1400" dirty="0">
                <a:solidFill>
                  <a:schemeClr val="tx1"/>
                </a:solidFill>
                <a:latin typeface="Meiryo UI" panose="020B0604030504040204" pitchFamily="50" charset="-128"/>
                <a:ea typeface="Meiryo UI" panose="020B0604030504040204" pitchFamily="50" charset="-128"/>
              </a:rPr>
              <a:t>を誘発</a:t>
            </a:r>
            <a:r>
              <a:rPr lang="ja-JP" altLang="ja-JP" sz="1400" dirty="0" smtClean="0">
                <a:solidFill>
                  <a:schemeClr val="tx1"/>
                </a:solidFill>
                <a:latin typeface="Meiryo UI" panose="020B0604030504040204" pitchFamily="50" charset="-128"/>
                <a:ea typeface="Meiryo UI" panose="020B0604030504040204" pitchFamily="50" charset="-128"/>
              </a:rPr>
              <a:t>する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ja-JP" sz="1400" dirty="0" smtClean="0">
                <a:solidFill>
                  <a:schemeClr val="tx1"/>
                </a:solidFill>
                <a:latin typeface="Meiryo UI" panose="020B0604030504040204" pitchFamily="50" charset="-128"/>
                <a:ea typeface="Meiryo UI" panose="020B0604030504040204" pitchFamily="50" charset="-128"/>
              </a:rPr>
              <a:t>おそれの</a:t>
            </a:r>
            <a:r>
              <a:rPr lang="ja-JP" altLang="en-US" sz="1400" dirty="0" smtClean="0">
                <a:solidFill>
                  <a:schemeClr val="tx1"/>
                </a:solidFill>
                <a:latin typeface="Meiryo UI" panose="020B0604030504040204" pitchFamily="50" charset="-128"/>
                <a:ea typeface="Meiryo UI" panose="020B0604030504040204" pitchFamily="50" charset="-128"/>
              </a:rPr>
              <a:t>ある</a:t>
            </a:r>
            <a:r>
              <a:rPr lang="ja-JP" altLang="ja-JP" sz="1400" dirty="0">
                <a:solidFill>
                  <a:schemeClr val="tx1"/>
                </a:solidFill>
                <a:latin typeface="Meiryo UI" panose="020B0604030504040204" pitchFamily="50" charset="-128"/>
                <a:ea typeface="Meiryo UI" panose="020B0604030504040204" pitchFamily="50" charset="-128"/>
              </a:rPr>
              <a:t>書き込み</a:t>
            </a:r>
            <a:r>
              <a:rPr lang="ja-JP" altLang="en-US" sz="1400" dirty="0">
                <a:solidFill>
                  <a:schemeClr val="tx1"/>
                </a:solidFill>
                <a:latin typeface="Meiryo UI" panose="020B0604030504040204" pitchFamily="50" charset="-128"/>
                <a:ea typeface="Meiryo UI" panose="020B0604030504040204" pitchFamily="50" charset="-128"/>
              </a:rPr>
              <a:t>や検索</a:t>
            </a:r>
            <a:r>
              <a:rPr lang="ja-JP" altLang="ja-JP" sz="1400" dirty="0">
                <a:solidFill>
                  <a:schemeClr val="tx1"/>
                </a:solidFill>
                <a:latin typeface="Meiryo UI" panose="020B0604030504040204" pitchFamily="50" charset="-128"/>
                <a:ea typeface="Meiryo UI" panose="020B0604030504040204" pitchFamily="50" charset="-128"/>
              </a:rPr>
              <a:t>を行う</a:t>
            </a:r>
            <a:r>
              <a:rPr lang="ja-JP" altLang="en-US" sz="1400" dirty="0">
                <a:solidFill>
                  <a:schemeClr val="tx1"/>
                </a:solidFill>
                <a:latin typeface="Meiryo UI" panose="020B0604030504040204" pitchFamily="50" charset="-128"/>
                <a:ea typeface="Meiryo UI" panose="020B0604030504040204" pitchFamily="50" charset="-128"/>
              </a:rPr>
              <a:t>青少年</a:t>
            </a:r>
            <a:r>
              <a:rPr lang="ja-JP" altLang="ja-JP" sz="1400" dirty="0">
                <a:solidFill>
                  <a:schemeClr val="tx1"/>
                </a:solidFill>
                <a:latin typeface="Meiryo UI" panose="020B0604030504040204" pitchFamily="50" charset="-128"/>
                <a:ea typeface="Meiryo UI" panose="020B0604030504040204" pitchFamily="50" charset="-128"/>
              </a:rPr>
              <a:t>や大人に対して、当該者の</a:t>
            </a:r>
            <a:r>
              <a:rPr lang="en-US" altLang="ja-JP" sz="1400" dirty="0">
                <a:solidFill>
                  <a:schemeClr val="tx1"/>
                </a:solidFill>
                <a:latin typeface="Meiryo UI" panose="020B0604030504040204" pitchFamily="50" charset="-128"/>
                <a:ea typeface="Meiryo UI" panose="020B0604030504040204" pitchFamily="50" charset="-128"/>
              </a:rPr>
              <a:t>SNS</a:t>
            </a:r>
            <a:r>
              <a:rPr lang="ja-JP" altLang="ja-JP" sz="1400" dirty="0">
                <a:solidFill>
                  <a:schemeClr val="tx1"/>
                </a:solidFill>
                <a:latin typeface="Meiryo UI" panose="020B0604030504040204" pitchFamily="50" charset="-128"/>
                <a:ea typeface="Meiryo UI" panose="020B0604030504040204" pitchFamily="50" charset="-128"/>
              </a:rPr>
              <a:t>等の画面上に注意喚起のメッセージ</a:t>
            </a:r>
            <a:r>
              <a:rPr lang="ja-JP" altLang="ja-JP" sz="1400" dirty="0" smtClean="0">
                <a:solidFill>
                  <a:schemeClr val="tx1"/>
                </a:solidFill>
                <a:latin typeface="Meiryo UI" panose="020B0604030504040204" pitchFamily="50" charset="-128"/>
                <a:ea typeface="Meiryo UI" panose="020B0604030504040204" pitchFamily="50" charset="-128"/>
              </a:rPr>
              <a:t>広告</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ja-JP" sz="1400" dirty="0" smtClean="0">
                <a:solidFill>
                  <a:schemeClr val="tx1"/>
                </a:solidFill>
                <a:latin typeface="Meiryo UI" panose="020B0604030504040204" pitchFamily="50" charset="-128"/>
                <a:ea typeface="Meiryo UI" panose="020B0604030504040204" pitchFamily="50" charset="-128"/>
              </a:rPr>
              <a:t>を</a:t>
            </a:r>
            <a:r>
              <a:rPr lang="ja-JP" altLang="ja-JP" sz="1400" dirty="0">
                <a:solidFill>
                  <a:schemeClr val="tx1"/>
                </a:solidFill>
                <a:latin typeface="Meiryo UI" panose="020B0604030504040204" pitchFamily="50" charset="-128"/>
                <a:ea typeface="Meiryo UI" panose="020B0604030504040204" pitchFamily="50" charset="-128"/>
              </a:rPr>
              <a:t>表示</a:t>
            </a:r>
            <a:r>
              <a:rPr lang="ja-JP" altLang="en-US" sz="1400" dirty="0">
                <a:solidFill>
                  <a:schemeClr val="tx1"/>
                </a:solidFill>
                <a:latin typeface="Meiryo UI" panose="020B0604030504040204" pitchFamily="50" charset="-128"/>
                <a:ea typeface="Meiryo UI" panose="020B0604030504040204" pitchFamily="50" charset="-128"/>
              </a:rPr>
              <a:t>さ</a:t>
            </a:r>
            <a:r>
              <a:rPr lang="ja-JP" altLang="ja-JP" sz="1400" dirty="0">
                <a:solidFill>
                  <a:schemeClr val="tx1"/>
                </a:solidFill>
                <a:latin typeface="Meiryo UI" panose="020B0604030504040204" pitchFamily="50" charset="-128"/>
                <a:ea typeface="Meiryo UI" panose="020B0604030504040204" pitchFamily="50" charset="-128"/>
              </a:rPr>
              <a:t>せ</a:t>
            </a:r>
            <a:r>
              <a:rPr lang="ja-JP" altLang="en-US" sz="1400" dirty="0">
                <a:solidFill>
                  <a:schemeClr val="tx1"/>
                </a:solidFill>
                <a:latin typeface="Meiryo UI" panose="020B0604030504040204" pitchFamily="50" charset="-128"/>
                <a:ea typeface="Meiryo UI" panose="020B0604030504040204" pitchFamily="50" charset="-128"/>
              </a:rPr>
              <a:t>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Ｒ３年度実績</a:t>
            </a:r>
            <a:r>
              <a:rPr lang="en-US" altLang="ja-JP" sz="1400" b="1" dirty="0">
                <a:solidFill>
                  <a:schemeClr val="tx1"/>
                </a:solidFill>
                <a:latin typeface="Meiryo UI" panose="020B0604030504040204" pitchFamily="50" charset="-128"/>
                <a:ea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rPr>
              <a:t>　　・配信日　　　　 　</a:t>
            </a:r>
            <a:r>
              <a:rPr lang="ja-JP" altLang="ja-JP" sz="1400" dirty="0">
                <a:latin typeface="Meiryo UI" panose="020B0604030504040204" pitchFamily="50" charset="-128"/>
                <a:ea typeface="Meiryo UI" panose="020B0604030504040204" pitchFamily="50" charset="-128"/>
              </a:rPr>
              <a:t>令和</a:t>
            </a:r>
            <a:r>
              <a:rPr lang="en-US" altLang="ja-JP" sz="1400" dirty="0">
                <a:latin typeface="Meiryo UI" panose="020B0604030504040204" pitchFamily="50" charset="-128"/>
                <a:ea typeface="Meiryo UI" panose="020B0604030504040204" pitchFamily="50" charset="-128"/>
              </a:rPr>
              <a:t>3</a:t>
            </a:r>
            <a:r>
              <a:rPr lang="ja-JP" altLang="ja-JP"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  7</a:t>
            </a:r>
            <a:r>
              <a:rPr lang="ja-JP" altLang="ja-JP"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26</a:t>
            </a:r>
            <a:r>
              <a:rPr lang="ja-JP" altLang="ja-JP" sz="1400" dirty="0">
                <a:latin typeface="Meiryo UI" panose="020B0604030504040204" pitchFamily="50" charset="-128"/>
                <a:ea typeface="Meiryo UI" panose="020B0604030504040204" pitchFamily="50" charset="-128"/>
              </a:rPr>
              <a:t>日（月）</a:t>
            </a:r>
            <a:r>
              <a:rPr lang="ja-JP" altLang="ja-JP" sz="1400" dirty="0" smtClean="0">
                <a:latin typeface="Meiryo UI" panose="020B0604030504040204" pitchFamily="50" charset="-128"/>
                <a:ea typeface="Meiryo UI" panose="020B0604030504040204" pitchFamily="50" charset="-128"/>
              </a:rPr>
              <a:t>～令和</a:t>
            </a:r>
            <a:r>
              <a:rPr lang="en-US" altLang="ja-JP" sz="1400" dirty="0">
                <a:latin typeface="Meiryo UI" panose="020B0604030504040204" pitchFamily="50" charset="-128"/>
                <a:ea typeface="Meiryo UI" panose="020B0604030504040204" pitchFamily="50" charset="-128"/>
              </a:rPr>
              <a:t>3</a:t>
            </a:r>
            <a:r>
              <a:rPr lang="ja-JP" altLang="ja-JP" sz="1400" dirty="0" smtClean="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8</a:t>
            </a:r>
            <a:r>
              <a:rPr lang="ja-JP" altLang="ja-JP"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31</a:t>
            </a:r>
            <a:r>
              <a:rPr lang="ja-JP" altLang="ja-JP" sz="1400" dirty="0">
                <a:latin typeface="Meiryo UI" panose="020B0604030504040204" pitchFamily="50" charset="-128"/>
                <a:ea typeface="Meiryo UI" panose="020B0604030504040204" pitchFamily="50" charset="-128"/>
              </a:rPr>
              <a:t>日（火）</a:t>
            </a:r>
            <a:r>
              <a:rPr lang="en-US" altLang="ja-JP" sz="1400" dirty="0">
                <a:latin typeface="Meiryo UI" panose="020B0604030504040204" pitchFamily="50" charset="-128"/>
                <a:ea typeface="Meiryo UI" panose="020B0604030504040204" pitchFamily="50" charset="-128"/>
              </a:rPr>
              <a:t>        112</a:t>
            </a:r>
            <a:r>
              <a:rPr lang="ja-JP" altLang="ja-JP" sz="1400" dirty="0">
                <a:latin typeface="Meiryo UI" panose="020B0604030504040204" pitchFamily="50" charset="-128"/>
                <a:ea typeface="Meiryo UI" panose="020B0604030504040204" pitchFamily="50" charset="-128"/>
              </a:rPr>
              <a:t>日間</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令和</a:t>
            </a:r>
            <a:r>
              <a:rPr lang="en-US" altLang="ja-JP" sz="1400" dirty="0">
                <a:latin typeface="Meiryo UI" panose="020B0604030504040204" pitchFamily="50" charset="-128"/>
                <a:ea typeface="Meiryo UI" panose="020B0604030504040204" pitchFamily="50" charset="-128"/>
              </a:rPr>
              <a:t>3</a:t>
            </a:r>
            <a:r>
              <a:rPr lang="ja-JP" altLang="ja-JP"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ja-JP"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23</a:t>
            </a:r>
            <a:r>
              <a:rPr lang="ja-JP" altLang="ja-JP" sz="1400" dirty="0">
                <a:latin typeface="Meiryo UI" panose="020B0604030504040204" pitchFamily="50" charset="-128"/>
                <a:ea typeface="Meiryo UI" panose="020B0604030504040204" pitchFamily="50" charset="-128"/>
              </a:rPr>
              <a:t>日（木）</a:t>
            </a:r>
            <a:r>
              <a:rPr lang="ja-JP" altLang="ja-JP" sz="1400" dirty="0" smtClean="0">
                <a:latin typeface="Meiryo UI" panose="020B0604030504040204" pitchFamily="50" charset="-128"/>
                <a:ea typeface="Meiryo UI" panose="020B0604030504040204" pitchFamily="50" charset="-128"/>
              </a:rPr>
              <a:t>～令和</a:t>
            </a:r>
            <a:r>
              <a:rPr lang="en-US" altLang="ja-JP" sz="1400" dirty="0">
                <a:latin typeface="Meiryo UI" panose="020B0604030504040204" pitchFamily="50" charset="-128"/>
                <a:ea typeface="Meiryo UI" panose="020B0604030504040204" pitchFamily="50" charset="-128"/>
              </a:rPr>
              <a:t>4</a:t>
            </a:r>
            <a:r>
              <a:rPr lang="ja-JP" altLang="ja-JP" sz="1400" dirty="0" smtClean="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ja-JP"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7</a:t>
            </a:r>
            <a:r>
              <a:rPr lang="ja-JP" altLang="ja-JP" sz="1400" dirty="0">
                <a:latin typeface="Meiryo UI" panose="020B0604030504040204" pitchFamily="50" charset="-128"/>
                <a:ea typeface="Meiryo UI" panose="020B0604030504040204" pitchFamily="50" charset="-128"/>
              </a:rPr>
              <a:t>日（月</a:t>
            </a:r>
            <a:r>
              <a:rPr lang="ja-JP" altLang="ja-JP"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　　</a:t>
            </a:r>
            <a:endParaRPr lang="en-US" altLang="ja-JP" sz="1400" b="1" dirty="0">
              <a:solidFill>
                <a:schemeClr val="tx1"/>
              </a:solidFill>
              <a:latin typeface="Meiryo UI" panose="020B0604030504040204" pitchFamily="50" charset="-128"/>
              <a:ea typeface="Meiryo UI" panose="020B0604030504040204" pitchFamily="50" charset="-128"/>
            </a:endParaRPr>
          </a:p>
          <a:p>
            <a:pPr lvl="0"/>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rPr>
              <a:t>・配信対象</a:t>
            </a:r>
            <a:r>
              <a:rPr lang="ja-JP" altLang="en-US" sz="1400" dirty="0">
                <a:solidFill>
                  <a:schemeClr val="tx1"/>
                </a:solidFill>
                <a:latin typeface="Meiryo UI" panose="020B0604030504040204" pitchFamily="50" charset="-128"/>
                <a:ea typeface="Meiryo UI" panose="020B0604030504040204" pitchFamily="50" charset="-128"/>
              </a:rPr>
              <a:t>　　　　①</a:t>
            </a:r>
            <a:r>
              <a:rPr lang="ja-JP" altLang="ja-JP" sz="1400" dirty="0">
                <a:solidFill>
                  <a:schemeClr val="tx1"/>
                </a:solidFill>
                <a:latin typeface="Meiryo UI" panose="020B0604030504040204" pitchFamily="50" charset="-128"/>
                <a:ea typeface="Meiryo UI" panose="020B0604030504040204" pitchFamily="50" charset="-128"/>
              </a:rPr>
              <a:t>大阪府域で主に活動する</a:t>
            </a:r>
            <a:r>
              <a:rPr lang="ja-JP" altLang="en-US" sz="1400" dirty="0">
                <a:solidFill>
                  <a:schemeClr val="tx1"/>
                </a:solidFill>
                <a:latin typeface="Meiryo UI" panose="020B0604030504040204" pitchFamily="50" charset="-128"/>
                <a:ea typeface="Meiryo UI" panose="020B0604030504040204" pitchFamily="50" charset="-128"/>
              </a:rPr>
              <a:t>子ども（</a:t>
            </a:r>
            <a:r>
              <a:rPr lang="en-US" altLang="ja-JP" sz="1400" dirty="0">
                <a:solidFill>
                  <a:schemeClr val="tx1"/>
                </a:solidFill>
                <a:latin typeface="Meiryo UI" panose="020B0604030504040204" pitchFamily="50" charset="-128"/>
                <a:ea typeface="Meiryo UI" panose="020B0604030504040204" pitchFamily="50" charset="-128"/>
              </a:rPr>
              <a:t>18</a:t>
            </a:r>
            <a:r>
              <a:rPr lang="ja-JP" altLang="en-US" sz="1400" dirty="0">
                <a:solidFill>
                  <a:schemeClr val="tx1"/>
                </a:solidFill>
                <a:latin typeface="Meiryo UI" panose="020B0604030504040204" pitchFamily="50" charset="-128"/>
                <a:ea typeface="Meiryo UI" panose="020B0604030504040204" pitchFamily="50" charset="-128"/>
              </a:rPr>
              <a:t>歳未満）・</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②</a:t>
            </a:r>
            <a:r>
              <a:rPr lang="ja-JP" altLang="ja-JP" sz="1400" dirty="0">
                <a:solidFill>
                  <a:schemeClr val="tx1"/>
                </a:solidFill>
                <a:latin typeface="Meiryo UI" panose="020B0604030504040204" pitchFamily="50" charset="-128"/>
                <a:ea typeface="Meiryo UI" panose="020B0604030504040204" pitchFamily="50" charset="-128"/>
              </a:rPr>
              <a:t>大阪府域で主に活動する人</a:t>
            </a:r>
            <a:r>
              <a:rPr lang="ja-JP" altLang="en-US" sz="1400" dirty="0">
                <a:solidFill>
                  <a:schemeClr val="tx1"/>
                </a:solidFill>
                <a:latin typeface="Meiryo UI" panose="020B0604030504040204" pitchFamily="50" charset="-128"/>
                <a:ea typeface="Meiryo UI" panose="020B0604030504040204" pitchFamily="50" charset="-128"/>
              </a:rPr>
              <a:t>（①以外</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lvl="0"/>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pPr lvl="0"/>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rPr>
              <a:t>・広告媒体</a:t>
            </a:r>
            <a:r>
              <a:rPr lang="ja-JP" altLang="en-US" sz="1400" dirty="0">
                <a:solidFill>
                  <a:schemeClr val="tx1"/>
                </a:solidFill>
                <a:latin typeface="Meiryo UI" panose="020B0604030504040204" pitchFamily="50" charset="-128"/>
                <a:ea typeface="Meiryo UI" panose="020B0604030504040204" pitchFamily="50" charset="-128"/>
              </a:rPr>
              <a:t>　　　　①年齢に応じた広告内容</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Google</a:t>
            </a:r>
            <a:r>
              <a:rPr lang="ja-JP"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及び</a:t>
            </a:r>
            <a:r>
              <a:rPr lang="ja-JP" altLang="ja-JP"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Yahoo!</a:t>
            </a:r>
            <a:r>
              <a:rPr lang="ja-JP" altLang="ja-JP" sz="1400" dirty="0">
                <a:solidFill>
                  <a:schemeClr val="tx1"/>
                </a:solidFill>
                <a:latin typeface="Meiryo UI" panose="020B0604030504040204" pitchFamily="50" charset="-128"/>
                <a:ea typeface="Meiryo UI" panose="020B0604030504040204" pitchFamily="50" charset="-128"/>
              </a:rPr>
              <a:t>」でのリスティング</a:t>
            </a:r>
            <a:r>
              <a:rPr lang="en-US" altLang="ja-JP" sz="1400" dirty="0">
                <a:solidFill>
                  <a:schemeClr val="tx1"/>
                </a:solidFill>
                <a:latin typeface="Meiryo UI" panose="020B0604030504040204" pitchFamily="50" charset="-128"/>
                <a:ea typeface="Meiryo UI" panose="020B0604030504040204" pitchFamily="50" charset="-128"/>
              </a:rPr>
              <a:t>(</a:t>
            </a:r>
            <a:r>
              <a:rPr lang="ja-JP" altLang="ja-JP" sz="1400" dirty="0">
                <a:solidFill>
                  <a:schemeClr val="tx1"/>
                </a:solidFill>
                <a:latin typeface="Meiryo UI" panose="020B0604030504040204" pitchFamily="50" charset="-128"/>
                <a:ea typeface="Meiryo UI" panose="020B0604030504040204" pitchFamily="50" charset="-128"/>
              </a:rPr>
              <a:t>検索連動型</a:t>
            </a:r>
            <a:r>
              <a:rPr lang="en-US" altLang="ja-JP" sz="1400" dirty="0">
                <a:solidFill>
                  <a:schemeClr val="tx1"/>
                </a:solidFill>
                <a:latin typeface="Meiryo UI" panose="020B0604030504040204" pitchFamily="50" charset="-128"/>
                <a:ea typeface="Meiryo UI" panose="020B0604030504040204" pitchFamily="50" charset="-128"/>
              </a:rPr>
              <a:t>)</a:t>
            </a:r>
            <a:r>
              <a:rPr lang="ja-JP" altLang="ja-JP" sz="1400" dirty="0">
                <a:solidFill>
                  <a:schemeClr val="tx1"/>
                </a:solidFill>
                <a:latin typeface="Meiryo UI" panose="020B0604030504040204" pitchFamily="50" charset="-128"/>
                <a:ea typeface="Meiryo UI" panose="020B0604030504040204" pitchFamily="50" charset="-128"/>
              </a:rPr>
              <a:t>広告</a:t>
            </a: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検索エンジンで利用者が検索した際に、特定の文字に関連して表示される広告</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Twitter</a:t>
            </a:r>
            <a:r>
              <a:rPr lang="ja-JP" altLang="ja-JP" sz="1400" dirty="0">
                <a:solidFill>
                  <a:schemeClr val="tx1"/>
                </a:solidFill>
                <a:latin typeface="Meiryo UI" panose="020B0604030504040204" pitchFamily="50" charset="-128"/>
                <a:ea typeface="Meiryo UI" panose="020B0604030504040204" pitchFamily="50" charset="-128"/>
              </a:rPr>
              <a:t>」での</a:t>
            </a:r>
            <a:r>
              <a:rPr lang="en-US" altLang="ja-JP" sz="1400" dirty="0">
                <a:solidFill>
                  <a:schemeClr val="tx1"/>
                </a:solidFill>
                <a:latin typeface="Meiryo UI" panose="020B0604030504040204" pitchFamily="50" charset="-128"/>
                <a:ea typeface="Meiryo UI" panose="020B0604030504040204" pitchFamily="50" charset="-128"/>
              </a:rPr>
              <a:t>SNS</a:t>
            </a:r>
            <a:r>
              <a:rPr lang="ja-JP" altLang="ja-JP" sz="1400" dirty="0">
                <a:solidFill>
                  <a:schemeClr val="tx1"/>
                </a:solidFill>
                <a:latin typeface="Meiryo UI" panose="020B0604030504040204" pitchFamily="50" charset="-128"/>
                <a:ea typeface="Meiryo UI" panose="020B0604030504040204" pitchFamily="50" charset="-128"/>
              </a:rPr>
              <a:t>広告</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SNS</a:t>
            </a:r>
            <a:r>
              <a:rPr lang="ja-JP" altLang="ja-JP" sz="1400" dirty="0">
                <a:solidFill>
                  <a:schemeClr val="tx1"/>
                </a:solidFill>
                <a:latin typeface="Meiryo UI" panose="020B0604030504040204" pitchFamily="50" charset="-128"/>
                <a:ea typeface="Meiryo UI" panose="020B0604030504040204" pitchFamily="50" charset="-128"/>
              </a:rPr>
              <a:t>で利用者が検索や書き込みをした場合、</a:t>
            </a:r>
            <a:r>
              <a:rPr lang="en-US" altLang="ja-JP" sz="1400" dirty="0">
                <a:solidFill>
                  <a:schemeClr val="tx1"/>
                </a:solidFill>
                <a:latin typeface="Meiryo UI" panose="020B0604030504040204" pitchFamily="50" charset="-128"/>
                <a:ea typeface="Meiryo UI" panose="020B0604030504040204" pitchFamily="50" charset="-128"/>
              </a:rPr>
              <a:t>SNS</a:t>
            </a:r>
            <a:r>
              <a:rPr lang="ja-JP" altLang="ja-JP" sz="1400" dirty="0">
                <a:solidFill>
                  <a:schemeClr val="tx1"/>
                </a:solidFill>
                <a:latin typeface="Meiryo UI" panose="020B0604030504040204" pitchFamily="50" charset="-128"/>
                <a:ea typeface="Meiryo UI" panose="020B0604030504040204" pitchFamily="50" charset="-128"/>
              </a:rPr>
              <a:t>上に表示される広告</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②全年齢共通の広告内容</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Yahoo!</a:t>
            </a:r>
            <a:r>
              <a:rPr lang="ja-JP" altLang="ja-JP" sz="1400" dirty="0">
                <a:solidFill>
                  <a:schemeClr val="tx1"/>
                </a:solidFill>
                <a:latin typeface="Meiryo UI" panose="020B0604030504040204" pitchFamily="50" charset="-128"/>
                <a:ea typeface="Meiryo UI" panose="020B0604030504040204" pitchFamily="50" charset="-128"/>
              </a:rPr>
              <a:t>」でのディスプレイ広告</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Yahoo! Japan</a:t>
            </a:r>
            <a:r>
              <a:rPr lang="ja-JP" altLang="ja-JP" sz="1400" dirty="0">
                <a:solidFill>
                  <a:schemeClr val="tx1"/>
                </a:solidFill>
                <a:latin typeface="Meiryo UI" panose="020B0604030504040204" pitchFamily="50" charset="-128"/>
                <a:ea typeface="Meiryo UI" panose="020B0604030504040204" pitchFamily="50" charset="-128"/>
              </a:rPr>
              <a:t>」や提携サイトのページで利用者</a:t>
            </a:r>
            <a:r>
              <a:rPr lang="ja-JP" altLang="en-US" sz="1400" dirty="0">
                <a:solidFill>
                  <a:schemeClr val="tx1"/>
                </a:solidFill>
                <a:latin typeface="Meiryo UI" panose="020B0604030504040204" pitchFamily="50" charset="-128"/>
                <a:ea typeface="Meiryo UI" panose="020B0604030504040204" pitchFamily="50" charset="-128"/>
              </a:rPr>
              <a:t>の閲覧履歴により</a:t>
            </a:r>
            <a:r>
              <a:rPr lang="ja-JP" altLang="ja-JP" sz="1400" dirty="0">
                <a:solidFill>
                  <a:schemeClr val="tx1"/>
                </a:solidFill>
                <a:latin typeface="Meiryo UI" panose="020B0604030504040204" pitchFamily="50" charset="-128"/>
                <a:ea typeface="Meiryo UI" panose="020B0604030504040204" pitchFamily="50" charset="-128"/>
              </a:rPr>
              <a:t>、表示される</a:t>
            </a:r>
            <a:r>
              <a:rPr lang="ja-JP" altLang="ja-JP" sz="1400" dirty="0" smtClean="0">
                <a:solidFill>
                  <a:schemeClr val="tx1"/>
                </a:solidFill>
                <a:latin typeface="Meiryo UI" panose="020B0604030504040204" pitchFamily="50" charset="-128"/>
                <a:ea typeface="Meiryo UI" panose="020B0604030504040204" pitchFamily="50" charset="-128"/>
              </a:rPr>
              <a:t>広告</a:t>
            </a:r>
            <a:endParaRPr lang="en-US" altLang="ja-JP" sz="1400" dirty="0" smtClean="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≪イラスト例≫</a:t>
            </a: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　　　　　　　　</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大人</a:t>
            </a:r>
            <a:r>
              <a:rPr lang="en-US" altLang="ja-JP" sz="1400" kern="0" dirty="0">
                <a:solidFill>
                  <a:prstClr val="black"/>
                </a:solidFill>
                <a:latin typeface="Meiryo UI" panose="020B0604030504040204" pitchFamily="50" charset="-128"/>
                <a:ea typeface="Meiryo UI" panose="020B0604030504040204" pitchFamily="50" charset="-128"/>
              </a:rPr>
              <a:t>_</a:t>
            </a:r>
            <a:r>
              <a:rPr lang="ja-JP" altLang="en-US" sz="1400" kern="0" dirty="0">
                <a:solidFill>
                  <a:prstClr val="black"/>
                </a:solidFill>
                <a:latin typeface="Meiryo UI" panose="020B0604030504040204" pitchFamily="50" charset="-128"/>
                <a:ea typeface="Meiryo UI" panose="020B0604030504040204" pitchFamily="50" charset="-128"/>
              </a:rPr>
              <a:t>行為者・イラスト　　　　　　　　　　　　　　青少年</a:t>
            </a:r>
            <a:r>
              <a:rPr lang="en-US" altLang="ja-JP" sz="1400" kern="0" dirty="0">
                <a:solidFill>
                  <a:prstClr val="black"/>
                </a:solidFill>
                <a:latin typeface="Meiryo UI" panose="020B0604030504040204" pitchFamily="50" charset="-128"/>
                <a:ea typeface="Meiryo UI" panose="020B0604030504040204" pitchFamily="50" charset="-128"/>
              </a:rPr>
              <a:t>_</a:t>
            </a:r>
            <a:r>
              <a:rPr lang="ja-JP" altLang="en-US" sz="1400" kern="0" dirty="0">
                <a:solidFill>
                  <a:prstClr val="black"/>
                </a:solidFill>
                <a:latin typeface="Meiryo UI" panose="020B0604030504040204" pitchFamily="50" charset="-128"/>
                <a:ea typeface="Meiryo UI" panose="020B0604030504040204" pitchFamily="50" charset="-128"/>
              </a:rPr>
              <a:t>行為者・写真</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350" kern="0" dirty="0">
              <a:solidFill>
                <a:prstClr val="black"/>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　　</a:t>
            </a:r>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b="1" dirty="0">
              <a:solidFill>
                <a:schemeClr val="tx1"/>
              </a:solidFill>
              <a:latin typeface="Meiryo UI" panose="020B0604030504040204" pitchFamily="50" charset="-128"/>
              <a:ea typeface="Meiryo UI" panose="020B0604030504040204" pitchFamily="50" charset="-128"/>
            </a:endParaRPr>
          </a:p>
          <a:p>
            <a:endParaRPr lang="en-US" altLang="ja-JP" sz="1350" b="1"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　　　　　　　　　　</a:t>
            </a:r>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p:txBody>
      </p:sp>
      <p:sp>
        <p:nvSpPr>
          <p:cNvPr id="2" name="Rectangle 2"/>
          <p:cNvSpPr>
            <a:spLocks noChangeArrowheads="1"/>
          </p:cNvSpPr>
          <p:nvPr/>
        </p:nvSpPr>
        <p:spPr bwMode="auto">
          <a:xfrm>
            <a:off x="1" y="89020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8" name="右中かっこ 7"/>
          <p:cNvSpPr/>
          <p:nvPr/>
        </p:nvSpPr>
        <p:spPr>
          <a:xfrm>
            <a:off x="5940382" y="1713696"/>
            <a:ext cx="202843" cy="405685"/>
          </a:xfrm>
          <a:prstGeom prst="rightBrace">
            <a:avLst>
              <a:gd name="adj1" fmla="val 8333"/>
              <a:gd name="adj2" fmla="val 2857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pic>
        <p:nvPicPr>
          <p:cNvPr id="9" name="図 8"/>
          <p:cNvPicPr>
            <a:picLocks noChangeAspect="1"/>
          </p:cNvPicPr>
          <p:nvPr/>
        </p:nvPicPr>
        <p:blipFill>
          <a:blip r:embed="rId2"/>
          <a:stretch>
            <a:fillRect/>
          </a:stretch>
        </p:blipFill>
        <p:spPr>
          <a:xfrm>
            <a:off x="1817299" y="5206712"/>
            <a:ext cx="2327856" cy="729920"/>
          </a:xfrm>
          <a:prstGeom prst="rect">
            <a:avLst/>
          </a:prstGeom>
        </p:spPr>
      </p:pic>
      <p:pic>
        <p:nvPicPr>
          <p:cNvPr id="10" name="図 9"/>
          <p:cNvPicPr>
            <a:picLocks noChangeAspect="1"/>
          </p:cNvPicPr>
          <p:nvPr/>
        </p:nvPicPr>
        <p:blipFill>
          <a:blip r:embed="rId3"/>
          <a:stretch>
            <a:fillRect/>
          </a:stretch>
        </p:blipFill>
        <p:spPr>
          <a:xfrm>
            <a:off x="5026897" y="5235131"/>
            <a:ext cx="2232655" cy="700070"/>
          </a:xfrm>
          <a:prstGeom prst="rect">
            <a:avLst/>
          </a:prstGeom>
        </p:spPr>
      </p:pic>
      <p:sp>
        <p:nvSpPr>
          <p:cNvPr id="11" name="正方形/長方形 10"/>
          <p:cNvSpPr/>
          <p:nvPr/>
        </p:nvSpPr>
        <p:spPr>
          <a:xfrm>
            <a:off x="8551572" y="6414937"/>
            <a:ext cx="381320" cy="30783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t>８</a:t>
            </a:r>
          </a:p>
        </p:txBody>
      </p:sp>
    </p:spTree>
    <p:extLst>
      <p:ext uri="{BB962C8B-B14F-4D97-AF65-F5344CB8AC3E}">
        <p14:creationId xmlns:p14="http://schemas.microsoft.com/office/powerpoint/2010/main" val="1113996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3024</Words>
  <Application>Microsoft Office PowerPoint</Application>
  <PresentationFormat>画面に合わせる (4:3)</PresentationFormat>
  <Paragraphs>297</Paragraphs>
  <Slides>12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Calibri 本文</vt:lpstr>
      <vt:lpstr>Meiryo UI</vt:lpstr>
      <vt:lpstr>ＭＳ Ｐゴシック</vt:lpstr>
      <vt:lpstr>游ゴシック</vt:lpstr>
      <vt:lpstr>游ゴシック Light</vt:lpstr>
      <vt:lpstr>Arial</vt:lpstr>
      <vt:lpstr>Calibri</vt:lpstr>
      <vt:lpstr>Calibri Light</vt:lpstr>
      <vt:lpstr>Times New Roman</vt:lpstr>
      <vt:lpstr>Office テーマ</vt:lpstr>
      <vt:lpstr>PowerPoint プレゼンテーション</vt:lpstr>
      <vt:lpstr>○青少年健全育成条例第36条（教育及び啓発） 　　府は、青少年のインターネットを適切に活用する能力の育成を図るため、インターネットの利用に関する教育及び啓発活動 　の推進に努めるものとする。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2023-01-31T03:15:28Z</dcterms:created>
  <dcterms:modified xsi:type="dcterms:W3CDTF">2023-01-31T03:15:32Z</dcterms:modified>
</cp:coreProperties>
</file>