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0"/>
  </p:notesMasterIdLst>
  <p:handoutMasterIdLst>
    <p:handoutMasterId r:id="rId21"/>
  </p:handoutMasterIdLst>
  <p:sldIdLst>
    <p:sldId id="256" r:id="rId2"/>
    <p:sldId id="314" r:id="rId3"/>
    <p:sldId id="315" r:id="rId4"/>
    <p:sldId id="316" r:id="rId5"/>
    <p:sldId id="317" r:id="rId6"/>
    <p:sldId id="318" r:id="rId7"/>
    <p:sldId id="319" r:id="rId8"/>
    <p:sldId id="320" r:id="rId9"/>
    <p:sldId id="321" r:id="rId10"/>
    <p:sldId id="300" r:id="rId11"/>
    <p:sldId id="313" r:id="rId12"/>
    <p:sldId id="302" r:id="rId13"/>
    <p:sldId id="303" r:id="rId14"/>
    <p:sldId id="312" r:id="rId15"/>
    <p:sldId id="322" r:id="rId16"/>
    <p:sldId id="323" r:id="rId17"/>
    <p:sldId id="324" r:id="rId18"/>
    <p:sldId id="325"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94B"/>
    <a:srgbClr val="893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autoAdjust="0"/>
    <p:restoredTop sz="55848" autoAdjust="0"/>
  </p:normalViewPr>
  <p:slideViewPr>
    <p:cSldViewPr>
      <p:cViewPr>
        <p:scale>
          <a:sx n="79" d="100"/>
          <a:sy n="79" d="100"/>
        </p:scale>
        <p:origin x="-1140" y="180"/>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ja-JP" altLang="en-US" sz="900" dirty="0"/>
              <a:t>みどりに触れた府民の割合</a:t>
            </a:r>
            <a:endParaRPr lang="en-US" altLang="ja-JP" sz="900" dirty="0"/>
          </a:p>
          <a:p>
            <a:pPr>
              <a:defRPr sz="900"/>
            </a:pPr>
            <a:r>
              <a:rPr lang="ja-JP" altLang="en-US" sz="900" dirty="0"/>
              <a:t>（「年数回程度」以上とする府民の割合）</a:t>
            </a:r>
          </a:p>
        </c:rich>
      </c:tx>
      <c:layout>
        <c:manualLayout>
          <c:xMode val="edge"/>
          <c:yMode val="edge"/>
          <c:x val="0.11957122518121607"/>
          <c:y val="0"/>
        </c:manualLayout>
      </c:layout>
      <c:overlay val="0"/>
    </c:title>
    <c:autoTitleDeleted val="0"/>
    <c:plotArea>
      <c:layout>
        <c:manualLayout>
          <c:layoutTarget val="inner"/>
          <c:xMode val="edge"/>
          <c:yMode val="edge"/>
          <c:x val="0.15175316715881842"/>
          <c:y val="0.24617920364142945"/>
          <c:w val="0.80945307656777543"/>
          <c:h val="0.48844958589966669"/>
        </c:manualLayout>
      </c:layout>
      <c:lineChart>
        <c:grouping val="standard"/>
        <c:varyColors val="0"/>
        <c:ser>
          <c:idx val="0"/>
          <c:order val="0"/>
          <c:dLbls>
            <c:dLbl>
              <c:idx val="0"/>
              <c:layout>
                <c:manualLayout>
                  <c:x val="-0.1223383589568954"/>
                  <c:y val="-0.12876771202407664"/>
                </c:manualLayout>
              </c:layout>
              <c:dLblPos val="r"/>
              <c:showLegendKey val="0"/>
              <c:showVal val="1"/>
              <c:showCatName val="0"/>
              <c:showSerName val="0"/>
              <c:showPercent val="0"/>
              <c:showBubbleSize val="0"/>
            </c:dLbl>
            <c:dLbl>
              <c:idx val="1"/>
              <c:layout>
                <c:manualLayout>
                  <c:x val="-0.1253552382412732"/>
                  <c:y val="-6.6769178257336984E-2"/>
                </c:manualLayout>
              </c:layout>
              <c:dLblPos val="r"/>
              <c:showLegendKey val="0"/>
              <c:showVal val="1"/>
              <c:showCatName val="0"/>
              <c:showSerName val="0"/>
              <c:showPercent val="0"/>
              <c:showBubbleSize val="0"/>
            </c:dLbl>
            <c:spPr>
              <a:noFill/>
              <a:ln>
                <a:noFill/>
              </a:ln>
            </c:spPr>
            <c:txPr>
              <a:bodyPr/>
              <a:lstStyle/>
              <a:p>
                <a:pPr>
                  <a:defRPr sz="700"/>
                </a:pPr>
                <a:endParaRPr lang="ja-JP"/>
              </a:p>
            </c:txPr>
            <c:dLblPos val="t"/>
            <c:showLegendKey val="0"/>
            <c:showVal val="1"/>
            <c:showCatName val="0"/>
            <c:showSerName val="0"/>
            <c:showPercent val="0"/>
            <c:showBubbleSize val="0"/>
            <c:showLeaderLines val="0"/>
          </c:dLbls>
          <c:cat>
            <c:strRef>
              <c:f>まとめ!$C$75:$G$75</c:f>
              <c:strCache>
                <c:ptCount val="5"/>
                <c:pt idx="0">
                  <c:v>H21.7</c:v>
                </c:pt>
                <c:pt idx="1">
                  <c:v>H22.8</c:v>
                </c:pt>
                <c:pt idx="2">
                  <c:v>H23.8</c:v>
                </c:pt>
                <c:pt idx="3">
                  <c:v>H24.8</c:v>
                </c:pt>
                <c:pt idx="4">
                  <c:v>H25.8</c:v>
                </c:pt>
              </c:strCache>
            </c:strRef>
          </c:cat>
          <c:val>
            <c:numRef>
              <c:f>まとめ!$C$76:$G$76</c:f>
              <c:numCache>
                <c:formatCode>0.00%</c:formatCode>
                <c:ptCount val="5"/>
                <c:pt idx="0">
                  <c:v>0.40899999999999997</c:v>
                </c:pt>
                <c:pt idx="1">
                  <c:v>0.40799999999999997</c:v>
                </c:pt>
                <c:pt idx="2">
                  <c:v>0.40300000000000002</c:v>
                </c:pt>
                <c:pt idx="3">
                  <c:v>0.41399999999999998</c:v>
                </c:pt>
                <c:pt idx="4">
                  <c:v>0.39900000000000002</c:v>
                </c:pt>
              </c:numCache>
            </c:numRef>
          </c:val>
          <c:smooth val="0"/>
        </c:ser>
        <c:dLbls>
          <c:showLegendKey val="0"/>
          <c:showVal val="0"/>
          <c:showCatName val="0"/>
          <c:showSerName val="0"/>
          <c:showPercent val="0"/>
          <c:showBubbleSize val="0"/>
        </c:dLbls>
        <c:marker val="1"/>
        <c:smooth val="0"/>
        <c:axId val="135157248"/>
        <c:axId val="64647680"/>
      </c:lineChart>
      <c:catAx>
        <c:axId val="135157248"/>
        <c:scaling>
          <c:orientation val="minMax"/>
        </c:scaling>
        <c:delete val="0"/>
        <c:axPos val="b"/>
        <c:majorTickMark val="none"/>
        <c:minorTickMark val="none"/>
        <c:tickLblPos val="nextTo"/>
        <c:txPr>
          <a:bodyPr/>
          <a:lstStyle/>
          <a:p>
            <a:pPr>
              <a:defRPr sz="900"/>
            </a:pPr>
            <a:endParaRPr lang="ja-JP"/>
          </a:p>
        </c:txPr>
        <c:crossAx val="64647680"/>
        <c:crosses val="autoZero"/>
        <c:auto val="1"/>
        <c:lblAlgn val="ctr"/>
        <c:lblOffset val="100"/>
        <c:noMultiLvlLbl val="0"/>
      </c:catAx>
      <c:valAx>
        <c:axId val="64647680"/>
        <c:scaling>
          <c:orientation val="minMax"/>
          <c:min val="0"/>
        </c:scaling>
        <c:delete val="0"/>
        <c:axPos val="l"/>
        <c:majorGridlines/>
        <c:numFmt formatCode="0%" sourceLinked="0"/>
        <c:majorTickMark val="none"/>
        <c:minorTickMark val="none"/>
        <c:tickLblPos val="nextTo"/>
        <c:txPr>
          <a:bodyPr/>
          <a:lstStyle/>
          <a:p>
            <a:pPr>
              <a:defRPr sz="900"/>
            </a:pPr>
            <a:endParaRPr lang="ja-JP"/>
          </a:p>
        </c:txPr>
        <c:crossAx val="135157248"/>
        <c:crosses val="autoZero"/>
        <c:crossBetween val="between"/>
        <c:majorUnit val="0.2"/>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A01C4ED3-D339-4432-AEF7-94AE9C9BBE93}" type="datetimeFigureOut">
              <a:rPr kumimoji="1" lang="ja-JP" altLang="en-US" smtClean="0"/>
              <a:t>2014/12/12</a:t>
            </a:fld>
            <a:endParaRPr kumimoji="1" lang="ja-JP" altLang="en-US" dirty="0"/>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F559EA3C-289A-4A7C-A6F7-74AFB61E1B95}" type="slidenum">
              <a:rPr kumimoji="1" lang="ja-JP" altLang="en-US" smtClean="0"/>
              <a:t>‹#›</a:t>
            </a:fld>
            <a:endParaRPr kumimoji="1" lang="ja-JP" altLang="en-US" dirty="0"/>
          </a:p>
        </p:txBody>
      </p:sp>
    </p:spTree>
    <p:extLst>
      <p:ext uri="{BB962C8B-B14F-4D97-AF65-F5344CB8AC3E}">
        <p14:creationId xmlns:p14="http://schemas.microsoft.com/office/powerpoint/2010/main" val="28957138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42C8A990-5BAE-4D4B-B7AF-F6C0ED1CAC69}" type="datetimeFigureOut">
              <a:rPr kumimoji="1" lang="ja-JP" altLang="en-US" smtClean="0"/>
              <a:t>2014/12/12</a:t>
            </a:fld>
            <a:endParaRPr kumimoji="1" lang="ja-JP" altLang="en-US" dirty="0"/>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dirty="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E283D596-8BBE-40D2-82F1-D1374CC21899}" type="slidenum">
              <a:rPr kumimoji="1" lang="ja-JP" altLang="en-US" smtClean="0"/>
              <a:t>‹#›</a:t>
            </a:fld>
            <a:endParaRPr kumimoji="1" lang="ja-JP" altLang="en-US" dirty="0"/>
          </a:p>
        </p:txBody>
      </p:sp>
    </p:spTree>
    <p:extLst>
      <p:ext uri="{BB962C8B-B14F-4D97-AF65-F5344CB8AC3E}">
        <p14:creationId xmlns:p14="http://schemas.microsoft.com/office/powerpoint/2010/main" val="38499761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a:t>
            </a:fld>
            <a:endParaRPr kumimoji="1" lang="ja-JP" altLang="en-US" dirty="0"/>
          </a:p>
        </p:txBody>
      </p:sp>
    </p:spTree>
    <p:extLst>
      <p:ext uri="{BB962C8B-B14F-4D97-AF65-F5344CB8AC3E}">
        <p14:creationId xmlns:p14="http://schemas.microsoft.com/office/powerpoint/2010/main" val="295587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10</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11</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12</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13</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14</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15</a:t>
            </a:fld>
            <a:endParaRPr kumimoji="1" lang="ja-JP" altLang="en-US" dirty="0"/>
          </a:p>
        </p:txBody>
      </p:sp>
    </p:spTree>
    <p:extLst>
      <p:ext uri="{BB962C8B-B14F-4D97-AF65-F5344CB8AC3E}">
        <p14:creationId xmlns:p14="http://schemas.microsoft.com/office/powerpoint/2010/main" val="423452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16</a:t>
            </a:fld>
            <a:endParaRPr kumimoji="1" lang="ja-JP" altLang="en-US" dirty="0"/>
          </a:p>
        </p:txBody>
      </p:sp>
    </p:spTree>
    <p:extLst>
      <p:ext uri="{BB962C8B-B14F-4D97-AF65-F5344CB8AC3E}">
        <p14:creationId xmlns:p14="http://schemas.microsoft.com/office/powerpoint/2010/main" val="423452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17</a:t>
            </a:fld>
            <a:endParaRPr kumimoji="1" lang="ja-JP" altLang="en-US" dirty="0"/>
          </a:p>
        </p:txBody>
      </p:sp>
    </p:spTree>
    <p:extLst>
      <p:ext uri="{BB962C8B-B14F-4D97-AF65-F5344CB8AC3E}">
        <p14:creationId xmlns:p14="http://schemas.microsoft.com/office/powerpoint/2010/main" val="423452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ja-JP" u="sng" dirty="0">
              <a:solidFill>
                <a:srgbClr val="FF0000"/>
              </a:solidFill>
              <a:latin typeface="+mn-ea"/>
            </a:endParaRPr>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18</a:t>
            </a:fld>
            <a:endParaRPr kumimoji="1" lang="ja-JP" altLang="en-US" dirty="0"/>
          </a:p>
        </p:txBody>
      </p:sp>
    </p:spTree>
    <p:extLst>
      <p:ext uri="{BB962C8B-B14F-4D97-AF65-F5344CB8AC3E}">
        <p14:creationId xmlns:p14="http://schemas.microsoft.com/office/powerpoint/2010/main" val="423452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2</a:t>
            </a:fld>
            <a:endParaRPr kumimoji="1" lang="ja-JP" altLang="en-US" dirty="0"/>
          </a:p>
        </p:txBody>
      </p:sp>
    </p:spTree>
    <p:extLst>
      <p:ext uri="{BB962C8B-B14F-4D97-AF65-F5344CB8AC3E}">
        <p14:creationId xmlns:p14="http://schemas.microsoft.com/office/powerpoint/2010/main" val="233084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3</a:t>
            </a:fld>
            <a:endParaRPr kumimoji="1" lang="ja-JP" altLang="en-US" dirty="0"/>
          </a:p>
        </p:txBody>
      </p:sp>
    </p:spTree>
    <p:extLst>
      <p:ext uri="{BB962C8B-B14F-4D97-AF65-F5344CB8AC3E}">
        <p14:creationId xmlns:p14="http://schemas.microsoft.com/office/powerpoint/2010/main" val="45002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4</a:t>
            </a:fld>
            <a:endParaRPr kumimoji="1" lang="ja-JP" altLang="en-US" dirty="0"/>
          </a:p>
        </p:txBody>
      </p:sp>
    </p:spTree>
    <p:extLst>
      <p:ext uri="{BB962C8B-B14F-4D97-AF65-F5344CB8AC3E}">
        <p14:creationId xmlns:p14="http://schemas.microsoft.com/office/powerpoint/2010/main" val="45002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5</a:t>
            </a:fld>
            <a:endParaRPr kumimoji="1" lang="ja-JP" altLang="en-US" dirty="0"/>
          </a:p>
        </p:txBody>
      </p:sp>
    </p:spTree>
    <p:extLst>
      <p:ext uri="{BB962C8B-B14F-4D97-AF65-F5344CB8AC3E}">
        <p14:creationId xmlns:p14="http://schemas.microsoft.com/office/powerpoint/2010/main" val="45002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6</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7</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8</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t>9</a:t>
            </a:fld>
            <a:endParaRPr kumimoji="1" lang="ja-JP" altLang="en-US"/>
          </a:p>
        </p:txBody>
      </p:sp>
    </p:spTree>
    <p:extLst>
      <p:ext uri="{BB962C8B-B14F-4D97-AF65-F5344CB8AC3E}">
        <p14:creationId xmlns:p14="http://schemas.microsoft.com/office/powerpoint/2010/main" val="423452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B8FA339-E12C-4EDA-9046-35B59860589F}" type="datetime1">
              <a:rPr kumimoji="1" lang="ja-JP" altLang="en-US" smtClean="0"/>
              <a:t>2014/12/12</a:t>
            </a:fld>
            <a:endParaRPr kumimoji="1" lang="ja-JP" altLang="en-US" dirty="0"/>
          </a:p>
        </p:txBody>
      </p:sp>
      <p:sp>
        <p:nvSpPr>
          <p:cNvPr id="5" name="Footer Placeholder 4"/>
          <p:cNvSpPr>
            <a:spLocks noGrp="1"/>
          </p:cNvSpPr>
          <p:nvPr>
            <p:ph type="ftr" sz="quarter" idx="11"/>
          </p:nvPr>
        </p:nvSpPr>
        <p:spPr/>
        <p:txBody>
          <a:bodyPr/>
          <a:lstStyle/>
          <a:p>
            <a:r>
              <a:rPr kumimoji="1" lang="en-US" altLang="ja-JP" dirty="0" smtClean="0"/>
              <a:t>8</a:t>
            </a:r>
            <a:endParaRPr kumimoji="1" lang="ja-JP" altLang="en-US" dirty="0"/>
          </a:p>
        </p:txBody>
      </p:sp>
      <p:sp>
        <p:nvSpPr>
          <p:cNvPr id="6" name="Slide Number Placeholder 5"/>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B1CA7E1-F616-402E-9F14-2B7E9E3A95CE}" type="datetime1">
              <a:rPr kumimoji="1" lang="ja-JP" altLang="en-US" smtClean="0"/>
              <a:t>2014/12/12</a:t>
            </a:fld>
            <a:endParaRPr kumimoji="1" lang="ja-JP" altLang="en-US" dirty="0"/>
          </a:p>
        </p:txBody>
      </p:sp>
      <p:sp>
        <p:nvSpPr>
          <p:cNvPr id="6" name="Footer Placeholder 5"/>
          <p:cNvSpPr>
            <a:spLocks noGrp="1"/>
          </p:cNvSpPr>
          <p:nvPr>
            <p:ph type="ftr" sz="quarter" idx="11"/>
          </p:nvPr>
        </p:nvSpPr>
        <p:spPr/>
        <p:txBody>
          <a:bodyPr/>
          <a:lstStyle/>
          <a:p>
            <a:r>
              <a:rPr kumimoji="1" lang="en-US" altLang="ja-JP" dirty="0" smtClean="0"/>
              <a:t>8</a:t>
            </a:r>
            <a:endParaRPr kumimoji="1" lang="ja-JP" altLang="en-US" dirty="0"/>
          </a:p>
        </p:txBody>
      </p:sp>
      <p:sp>
        <p:nvSpPr>
          <p:cNvPr id="7" name="Slide Number Placeholder 6"/>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D15B1F1-E53C-454B-B378-EEE2427820FE}" type="datetime1">
              <a:rPr kumimoji="1" lang="ja-JP" altLang="en-US" smtClean="0"/>
              <a:t>2014/12/12</a:t>
            </a:fld>
            <a:endParaRPr kumimoji="1" lang="ja-JP" altLang="en-US" dirty="0"/>
          </a:p>
        </p:txBody>
      </p:sp>
      <p:sp>
        <p:nvSpPr>
          <p:cNvPr id="6" name="Footer Placeholder 5"/>
          <p:cNvSpPr>
            <a:spLocks noGrp="1"/>
          </p:cNvSpPr>
          <p:nvPr>
            <p:ph type="ftr" sz="quarter" idx="11"/>
          </p:nvPr>
        </p:nvSpPr>
        <p:spPr/>
        <p:txBody>
          <a:bodyPr/>
          <a:lstStyle/>
          <a:p>
            <a:r>
              <a:rPr kumimoji="1" lang="en-US" altLang="ja-JP" dirty="0" smtClean="0"/>
              <a:t>8</a:t>
            </a:r>
            <a:endParaRPr kumimoji="1" lang="ja-JP" altLang="en-US" dirty="0"/>
          </a:p>
        </p:txBody>
      </p:sp>
      <p:sp>
        <p:nvSpPr>
          <p:cNvPr id="7" name="Slide Number Placeholder 6"/>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24867D-41A5-4600-B697-DDF411181D0A}" type="datetime1">
              <a:rPr kumimoji="1" lang="ja-JP" altLang="en-US" smtClean="0"/>
              <a:t>2014/12/12</a:t>
            </a:fld>
            <a:endParaRPr kumimoji="1" lang="ja-JP" altLang="en-US" dirty="0"/>
          </a:p>
        </p:txBody>
      </p:sp>
      <p:sp>
        <p:nvSpPr>
          <p:cNvPr id="5" name="Footer Placeholder 4"/>
          <p:cNvSpPr>
            <a:spLocks noGrp="1"/>
          </p:cNvSpPr>
          <p:nvPr>
            <p:ph type="ftr" sz="quarter" idx="11"/>
          </p:nvPr>
        </p:nvSpPr>
        <p:spPr/>
        <p:txBody>
          <a:bodyPr/>
          <a:lstStyle/>
          <a:p>
            <a:r>
              <a:rPr kumimoji="1" lang="en-US" altLang="ja-JP" dirty="0" smtClean="0"/>
              <a:t>8</a:t>
            </a:r>
            <a:endParaRPr kumimoji="1" lang="ja-JP" altLang="en-US" dirty="0"/>
          </a:p>
        </p:txBody>
      </p:sp>
      <p:sp>
        <p:nvSpPr>
          <p:cNvPr id="6" name="Slide Number Placeholder 5"/>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FE76105-7F08-44FB-919D-AC013E54AB86}" type="datetime1">
              <a:rPr kumimoji="1" lang="ja-JP" altLang="en-US" smtClean="0"/>
              <a:t>2014/12/12</a:t>
            </a:fld>
            <a:endParaRPr kumimoji="1" lang="ja-JP" altLang="en-US" dirty="0"/>
          </a:p>
        </p:txBody>
      </p:sp>
      <p:sp>
        <p:nvSpPr>
          <p:cNvPr id="5" name="Footer Placeholder 4"/>
          <p:cNvSpPr>
            <a:spLocks noGrp="1"/>
          </p:cNvSpPr>
          <p:nvPr>
            <p:ph type="ftr" sz="quarter" idx="11"/>
          </p:nvPr>
        </p:nvSpPr>
        <p:spPr/>
        <p:txBody>
          <a:bodyPr/>
          <a:lstStyle/>
          <a:p>
            <a:r>
              <a:rPr kumimoji="1" lang="en-US" altLang="ja-JP" dirty="0" smtClean="0"/>
              <a:t>8</a:t>
            </a:r>
            <a:endParaRPr kumimoji="1" lang="ja-JP" altLang="en-US" dirty="0"/>
          </a:p>
        </p:txBody>
      </p:sp>
      <p:sp>
        <p:nvSpPr>
          <p:cNvPr id="6" name="Slide Number Placeholder 5"/>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ED99E62-2573-4783-B66B-F18A7350B698}" type="datetime1">
              <a:rPr kumimoji="1" lang="ja-JP" altLang="en-US" smtClean="0"/>
              <a:t>2014/12/12</a:t>
            </a:fld>
            <a:endParaRPr kumimoji="1" lang="ja-JP" altLang="en-US" dirty="0"/>
          </a:p>
        </p:txBody>
      </p:sp>
      <p:sp>
        <p:nvSpPr>
          <p:cNvPr id="5" name="Footer Placeholder 4"/>
          <p:cNvSpPr>
            <a:spLocks noGrp="1"/>
          </p:cNvSpPr>
          <p:nvPr>
            <p:ph type="ftr" sz="quarter" idx="11"/>
          </p:nvPr>
        </p:nvSpPr>
        <p:spPr/>
        <p:txBody>
          <a:bodyPr/>
          <a:lstStyle/>
          <a:p>
            <a:r>
              <a:rPr kumimoji="1" lang="en-US" altLang="ja-JP" dirty="0" smtClean="0"/>
              <a:t>8</a:t>
            </a:r>
            <a:endParaRPr kumimoji="1" lang="ja-JP" altLang="en-US" dirty="0"/>
          </a:p>
        </p:txBody>
      </p:sp>
      <p:sp>
        <p:nvSpPr>
          <p:cNvPr id="6" name="Slide Number Placeholder 5"/>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60528AB-D7CC-4B94-B206-ECC0B14EC9B9}" type="datetime1">
              <a:rPr kumimoji="1" lang="ja-JP" altLang="en-US" smtClean="0"/>
              <a:t>2014/12/12</a:t>
            </a:fld>
            <a:endParaRPr kumimoji="1" lang="ja-JP" altLang="en-US" dirty="0"/>
          </a:p>
        </p:txBody>
      </p:sp>
      <p:sp>
        <p:nvSpPr>
          <p:cNvPr id="5" name="Footer Placeholder 4"/>
          <p:cNvSpPr>
            <a:spLocks noGrp="1"/>
          </p:cNvSpPr>
          <p:nvPr>
            <p:ph type="ftr" sz="quarter" idx="11"/>
          </p:nvPr>
        </p:nvSpPr>
        <p:spPr/>
        <p:txBody>
          <a:bodyPr/>
          <a:lstStyle/>
          <a:p>
            <a:r>
              <a:rPr kumimoji="1" lang="en-US" altLang="ja-JP" dirty="0" smtClean="0"/>
              <a:t>8</a:t>
            </a:r>
            <a:endParaRPr kumimoji="1" lang="ja-JP" altLang="en-US" dirty="0"/>
          </a:p>
        </p:txBody>
      </p:sp>
      <p:sp>
        <p:nvSpPr>
          <p:cNvPr id="6" name="Slide Number Placeholder 5"/>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9BF2D673-6AC7-4D89-A09A-1CD40D0EB7AA}" type="datetime1">
              <a:rPr kumimoji="1" lang="ja-JP" altLang="en-US" smtClean="0"/>
              <a:t>2014/12/12</a:t>
            </a:fld>
            <a:endParaRPr kumimoji="1" lang="ja-JP" altLang="en-US" dirty="0"/>
          </a:p>
        </p:txBody>
      </p:sp>
      <p:sp>
        <p:nvSpPr>
          <p:cNvPr id="6" name="Footer Placeholder 5"/>
          <p:cNvSpPr>
            <a:spLocks noGrp="1"/>
          </p:cNvSpPr>
          <p:nvPr>
            <p:ph type="ftr" sz="quarter" idx="11"/>
          </p:nvPr>
        </p:nvSpPr>
        <p:spPr/>
        <p:txBody>
          <a:bodyPr/>
          <a:lstStyle/>
          <a:p>
            <a:r>
              <a:rPr kumimoji="1" lang="en-US" altLang="ja-JP" dirty="0" smtClean="0"/>
              <a:t>8</a:t>
            </a:r>
            <a:endParaRPr kumimoji="1" lang="ja-JP" altLang="en-US" dirty="0"/>
          </a:p>
        </p:txBody>
      </p:sp>
      <p:sp>
        <p:nvSpPr>
          <p:cNvPr id="7" name="Slide Number Placeholder 6"/>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92E22B8-480E-4783-A345-B563D36D6864}" type="datetime1">
              <a:rPr kumimoji="1" lang="ja-JP" altLang="en-US" smtClean="0"/>
              <a:t>2014/12/12</a:t>
            </a:fld>
            <a:endParaRPr kumimoji="1" lang="ja-JP" altLang="en-US" dirty="0"/>
          </a:p>
        </p:txBody>
      </p:sp>
      <p:sp>
        <p:nvSpPr>
          <p:cNvPr id="8" name="Footer Placeholder 7"/>
          <p:cNvSpPr>
            <a:spLocks noGrp="1"/>
          </p:cNvSpPr>
          <p:nvPr>
            <p:ph type="ftr" sz="quarter" idx="11"/>
          </p:nvPr>
        </p:nvSpPr>
        <p:spPr/>
        <p:txBody>
          <a:bodyPr/>
          <a:lstStyle/>
          <a:p>
            <a:r>
              <a:rPr kumimoji="1" lang="en-US" altLang="ja-JP" dirty="0" smtClean="0"/>
              <a:t>8</a:t>
            </a:r>
            <a:endParaRPr kumimoji="1" lang="ja-JP" altLang="en-US" dirty="0"/>
          </a:p>
        </p:txBody>
      </p:sp>
      <p:sp>
        <p:nvSpPr>
          <p:cNvPr id="9" name="Slide Number Placeholder 8"/>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02454B6E-9BE9-41A7-93AB-DBDC6FEEC664}" type="datetime1">
              <a:rPr kumimoji="1" lang="ja-JP" altLang="en-US" smtClean="0"/>
              <a:t>2014/12/12</a:t>
            </a:fld>
            <a:endParaRPr kumimoji="1" lang="ja-JP" altLang="en-US" dirty="0"/>
          </a:p>
        </p:txBody>
      </p:sp>
      <p:sp>
        <p:nvSpPr>
          <p:cNvPr id="4" name="Footer Placeholder 3"/>
          <p:cNvSpPr>
            <a:spLocks noGrp="1"/>
          </p:cNvSpPr>
          <p:nvPr>
            <p:ph type="ftr" sz="quarter" idx="11"/>
          </p:nvPr>
        </p:nvSpPr>
        <p:spPr/>
        <p:txBody>
          <a:bodyPr/>
          <a:lstStyle/>
          <a:p>
            <a:r>
              <a:rPr kumimoji="1" lang="en-US" altLang="ja-JP" dirty="0" smtClean="0"/>
              <a:t>8</a:t>
            </a:r>
            <a:endParaRPr kumimoji="1" lang="ja-JP" altLang="en-US" dirty="0"/>
          </a:p>
        </p:txBody>
      </p:sp>
      <p:sp>
        <p:nvSpPr>
          <p:cNvPr id="5" name="Slide Number Placeholder 4"/>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a:xfrm>
            <a:off x="3986935" y="6259230"/>
            <a:ext cx="3786690" cy="365125"/>
          </a:xfrm>
        </p:spPr>
        <p:txBody>
          <a:bodyPr/>
          <a:lstStyle/>
          <a:p>
            <a:fld id="{A10A6D3D-01F6-4D5A-B6B9-7C871379CEC9}" type="datetime1">
              <a:rPr kumimoji="1" lang="ja-JP" altLang="en-US" smtClean="0"/>
              <a:t>2014/12/12</a:t>
            </a:fld>
            <a:endParaRPr kumimoji="1" lang="ja-JP" altLang="en-US" dirty="0"/>
          </a:p>
        </p:txBody>
      </p:sp>
      <p:sp>
        <p:nvSpPr>
          <p:cNvPr id="3" name="Footer Placeholder 2"/>
          <p:cNvSpPr>
            <a:spLocks noGrp="1"/>
          </p:cNvSpPr>
          <p:nvPr>
            <p:ph type="ftr" sz="quarter" idx="11"/>
          </p:nvPr>
        </p:nvSpPr>
        <p:spPr/>
        <p:txBody>
          <a:bodyPr/>
          <a:lstStyle/>
          <a:p>
            <a:r>
              <a:rPr kumimoji="1" lang="en-US" altLang="ja-JP" dirty="0" smtClean="0"/>
              <a:t>8</a:t>
            </a:r>
            <a:endParaRPr kumimoji="1" lang="ja-JP" altLang="en-US" dirty="0"/>
          </a:p>
        </p:txBody>
      </p:sp>
      <p:sp>
        <p:nvSpPr>
          <p:cNvPr id="4" name="Slide Number Placeholder 3"/>
          <p:cNvSpPr>
            <a:spLocks noGrp="1"/>
          </p:cNvSpPr>
          <p:nvPr>
            <p:ph type="sldNum" sz="quarter" idx="12"/>
          </p:nvPr>
        </p:nvSpPr>
        <p:spPr>
          <a:xfrm>
            <a:off x="7857365" y="6309320"/>
            <a:ext cx="1161826" cy="305968"/>
          </a:xfrm>
        </p:spPr>
        <p:txBody>
          <a:bodyPr/>
          <a:lstStyle>
            <a:lvl1pPr algn="r">
              <a:defRPr sz="2400"/>
            </a:lvl1pPr>
          </a:lstStyle>
          <a:p>
            <a:fld id="{E4E79E31-24DB-41D0-B262-FE41FF133F16}" type="slidenum">
              <a:rPr lang="ja-JP" altLang="en-US" smtClean="0"/>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B2AA4CA-64C3-4465-B960-9C894BEC1A78}" type="datetime1">
              <a:rPr kumimoji="1" lang="ja-JP" altLang="en-US" smtClean="0"/>
              <a:t>2014/12/12</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8</a:t>
            </a:r>
            <a:endParaRPr kumimoji="1" lang="ja-JP" altLang="en-US" dirty="0"/>
          </a:p>
        </p:txBody>
      </p:sp>
      <p:sp>
        <p:nvSpPr>
          <p:cNvPr id="5" name="スライド番号プレースホルダー 4"/>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Tree>
    <p:extLst>
      <p:ext uri="{BB962C8B-B14F-4D97-AF65-F5344CB8AC3E}">
        <p14:creationId xmlns:p14="http://schemas.microsoft.com/office/powerpoint/2010/main" val="146006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07DD383-32F4-4C52-A703-FF9F47031527}" type="datetime1">
              <a:rPr kumimoji="1" lang="ja-JP" altLang="en-US" smtClean="0"/>
              <a:t>2014/12/12</a:t>
            </a:fld>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dirty="0" smtClean="0"/>
              <a:t>8</a:t>
            </a:r>
            <a:endParaRPr kumimoji="1" lang="ja-JP" altLang="en-US" dirty="0"/>
          </a:p>
        </p:txBody>
      </p:sp>
      <p:sp>
        <p:nvSpPr>
          <p:cNvPr id="5" name="スライド番号プレースホルダー 4"/>
          <p:cNvSpPr>
            <a:spLocks noGrp="1"/>
          </p:cNvSpPr>
          <p:nvPr>
            <p:ph type="sldNum" sz="quarter" idx="12"/>
          </p:nvPr>
        </p:nvSpPr>
        <p:spPr/>
        <p:txBody>
          <a:bodyPr/>
          <a:lstStyle/>
          <a:p>
            <a:fld id="{E4E79E31-24DB-41D0-B262-FE41FF133F16}" type="slidenum">
              <a:rPr kumimoji="1" lang="ja-JP" altLang="en-US" smtClean="0"/>
              <a:t>‹#›</a:t>
            </a:fld>
            <a:endParaRPr kumimoji="1" lang="ja-JP" altLang="en-US" dirty="0"/>
          </a:p>
        </p:txBody>
      </p:sp>
    </p:spTree>
    <p:extLst>
      <p:ext uri="{BB962C8B-B14F-4D97-AF65-F5344CB8AC3E}">
        <p14:creationId xmlns:p14="http://schemas.microsoft.com/office/powerpoint/2010/main" val="30844774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862807D-BFE8-4CC5-8714-B43B3436935B}" type="datetime1">
              <a:rPr kumimoji="1" lang="ja-JP" altLang="en-US" smtClean="0"/>
              <a:t>2014/12/12</a:t>
            </a:fld>
            <a:endParaRPr kumimoji="1" lang="ja-JP" alt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kumimoji="1" lang="en-US" altLang="ja-JP" dirty="0" smtClean="0"/>
              <a:t>8</a:t>
            </a:r>
            <a:endParaRPr kumimoji="1" lang="ja-JP" alt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4E79E31-24DB-41D0-B262-FE41FF133F16}" type="slidenum">
              <a:rPr kumimoji="1" lang="ja-JP" altLang="en-US" smtClean="0"/>
              <a:t>‹#›</a:t>
            </a:fld>
            <a:endParaRPr kumimoji="1" lang="ja-JP" alt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4" r:id="rId8"/>
    <p:sldLayoutId id="2147483805" r:id="rId9"/>
    <p:sldLayoutId id="2147483800" r:id="rId10"/>
    <p:sldLayoutId id="2147483801" r:id="rId11"/>
    <p:sldLayoutId id="2147483802" r:id="rId12"/>
    <p:sldLayoutId id="2147483803" r:id="rId13"/>
  </p:sldLayoutIdLst>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980728"/>
            <a:ext cx="7772400" cy="1008112"/>
          </a:xfrm>
        </p:spPr>
        <p:txBody>
          <a:bodyPr>
            <a:normAutofit/>
          </a:bodyPr>
          <a:lstStyle/>
          <a:p>
            <a:r>
              <a:rPr kumimoji="1" lang="ja-JP" altLang="en-US" sz="4000" b="1" dirty="0" smtClean="0">
                <a:solidFill>
                  <a:schemeClr val="tx1"/>
                </a:solidFill>
              </a:rPr>
              <a:t>環境総合計画の重点的な点検評価</a:t>
            </a:r>
            <a:endParaRPr kumimoji="1" lang="ja-JP" altLang="en-US" sz="4000" b="1" dirty="0">
              <a:solidFill>
                <a:schemeClr val="tx1"/>
              </a:solidFill>
            </a:endParaRPr>
          </a:p>
        </p:txBody>
      </p:sp>
      <p:sp>
        <p:nvSpPr>
          <p:cNvPr id="3" name="サブタイトル 2"/>
          <p:cNvSpPr>
            <a:spLocks noGrp="1"/>
          </p:cNvSpPr>
          <p:nvPr>
            <p:ph type="subTitle" idx="1"/>
          </p:nvPr>
        </p:nvSpPr>
        <p:spPr>
          <a:xfrm>
            <a:off x="899592" y="2204864"/>
            <a:ext cx="7632848" cy="3672408"/>
          </a:xfrm>
        </p:spPr>
        <p:txBody>
          <a:bodyPr>
            <a:normAutofit fontScale="77500" lnSpcReduction="20000"/>
          </a:bodyPr>
          <a:lstStyle/>
          <a:p>
            <a:r>
              <a:rPr kumimoji="1" lang="ja-JP" altLang="en-US" sz="3300" dirty="0" smtClean="0"/>
              <a:t>～魅力と活力ある快適な地域づくりの推進に向けて～</a:t>
            </a:r>
            <a:endParaRPr kumimoji="1" lang="en-US" altLang="ja-JP" sz="3300" dirty="0" smtClean="0"/>
          </a:p>
          <a:p>
            <a:endParaRPr lang="en-US" altLang="ja-JP" sz="2600" dirty="0"/>
          </a:p>
          <a:p>
            <a:pPr algn="l"/>
            <a:r>
              <a:rPr lang="ja-JP" altLang="en-US" sz="3800" dirty="0">
                <a:solidFill>
                  <a:schemeClr val="bg1"/>
                </a:solidFill>
              </a:rPr>
              <a:t> </a:t>
            </a:r>
            <a:r>
              <a:rPr lang="en-US" altLang="ja-JP" sz="3800" b="1" dirty="0" smtClean="0">
                <a:solidFill>
                  <a:schemeClr val="tx1"/>
                </a:solidFill>
              </a:rPr>
              <a:t>Ⅰ </a:t>
            </a:r>
            <a:r>
              <a:rPr lang="ja-JP" altLang="en-US" sz="3800" b="1" dirty="0" smtClean="0">
                <a:solidFill>
                  <a:schemeClr val="tx1"/>
                </a:solidFill>
              </a:rPr>
              <a:t>みどりと水辺の保全と創造</a:t>
            </a:r>
            <a:endParaRPr lang="en-US" altLang="ja-JP" sz="3800" b="1" dirty="0" smtClean="0">
              <a:solidFill>
                <a:schemeClr val="tx1"/>
              </a:solidFill>
            </a:endParaRPr>
          </a:p>
          <a:p>
            <a:pPr algn="l"/>
            <a:r>
              <a:rPr lang="ja-JP" altLang="en-US" sz="3800" b="1" dirty="0">
                <a:solidFill>
                  <a:schemeClr val="tx1"/>
                </a:solidFill>
              </a:rPr>
              <a:t> </a:t>
            </a:r>
            <a:r>
              <a:rPr lang="en-US" altLang="ja-JP" sz="3800" b="1" dirty="0" smtClean="0">
                <a:solidFill>
                  <a:schemeClr val="tx1"/>
                </a:solidFill>
              </a:rPr>
              <a:t>Ⅱ</a:t>
            </a:r>
            <a:r>
              <a:rPr lang="ja-JP" altLang="en-US" sz="3800" b="1" dirty="0" smtClean="0">
                <a:solidFill>
                  <a:schemeClr val="tx1"/>
                </a:solidFill>
              </a:rPr>
              <a:t>魅力ある景観、歴史的・文化的環境の形成</a:t>
            </a:r>
            <a:endParaRPr lang="en-US" altLang="ja-JP" sz="3800" b="1" dirty="0" smtClean="0">
              <a:solidFill>
                <a:schemeClr val="tx1"/>
              </a:solidFill>
            </a:endParaRPr>
          </a:p>
          <a:p>
            <a:pPr algn="l"/>
            <a:r>
              <a:rPr lang="ja-JP" altLang="en-US" sz="3800" b="1" dirty="0" smtClean="0">
                <a:solidFill>
                  <a:schemeClr val="tx1"/>
                </a:solidFill>
              </a:rPr>
              <a:t> </a:t>
            </a:r>
            <a:r>
              <a:rPr lang="en-US" altLang="ja-JP" sz="3800" b="1" dirty="0" smtClean="0">
                <a:solidFill>
                  <a:schemeClr val="tx1"/>
                </a:solidFill>
              </a:rPr>
              <a:t>Ⅲ </a:t>
            </a:r>
            <a:r>
              <a:rPr lang="ja-JP" altLang="en-US" sz="3800" b="1" dirty="0">
                <a:solidFill>
                  <a:schemeClr val="tx1"/>
                </a:solidFill>
              </a:rPr>
              <a:t>快適で安らぎの</a:t>
            </a:r>
            <a:r>
              <a:rPr lang="ja-JP" altLang="en-US" sz="3800" b="1" dirty="0" smtClean="0">
                <a:solidFill>
                  <a:schemeClr val="tx1"/>
                </a:solidFill>
              </a:rPr>
              <a:t>ある都市環境の形成</a:t>
            </a:r>
            <a:endParaRPr lang="en-US" altLang="ja-JP" sz="3800" b="1" dirty="0">
              <a:solidFill>
                <a:schemeClr val="tx1"/>
              </a:solidFill>
            </a:endParaRPr>
          </a:p>
          <a:p>
            <a:pPr algn="r"/>
            <a:endParaRPr lang="en-US" altLang="ja-JP" sz="1800" dirty="0"/>
          </a:p>
          <a:p>
            <a:pPr algn="r"/>
            <a:endParaRPr kumimoji="1" lang="en-US" altLang="ja-JP" sz="1800" dirty="0" smtClean="0"/>
          </a:p>
          <a:p>
            <a:pPr algn="r"/>
            <a:r>
              <a:rPr kumimoji="1" lang="ja-JP" altLang="en-US" sz="3100" dirty="0" smtClean="0">
                <a:solidFill>
                  <a:schemeClr val="tx1"/>
                </a:solidFill>
              </a:rPr>
              <a:t>環境農林水産部　</a:t>
            </a:r>
            <a:r>
              <a:rPr lang="ja-JP" altLang="en-US" sz="3100" dirty="0">
                <a:solidFill>
                  <a:schemeClr val="tx1"/>
                </a:solidFill>
              </a:rPr>
              <a:t>府民</a:t>
            </a:r>
            <a:r>
              <a:rPr lang="ja-JP" altLang="en-US" sz="3100" dirty="0" smtClean="0">
                <a:solidFill>
                  <a:schemeClr val="tx1"/>
                </a:solidFill>
              </a:rPr>
              <a:t>文化部</a:t>
            </a:r>
            <a:endParaRPr lang="en-US" altLang="ja-JP" sz="3100" dirty="0" smtClean="0">
              <a:solidFill>
                <a:schemeClr val="tx1"/>
              </a:solidFill>
            </a:endParaRPr>
          </a:p>
          <a:p>
            <a:pPr algn="r"/>
            <a:r>
              <a:rPr lang="ja-JP" altLang="en-US" sz="3100" dirty="0" smtClean="0">
                <a:solidFill>
                  <a:schemeClr val="tx1"/>
                </a:solidFill>
              </a:rPr>
              <a:t>都市整備部　住宅まちづくり部</a:t>
            </a:r>
            <a:endParaRPr lang="en-US" altLang="ja-JP" sz="3100" dirty="0" smtClean="0">
              <a:solidFill>
                <a:schemeClr val="tx1"/>
              </a:solidFill>
            </a:endParaRPr>
          </a:p>
          <a:p>
            <a:pPr algn="r"/>
            <a:r>
              <a:rPr lang="ja-JP" altLang="en-US" sz="3100" dirty="0" smtClean="0">
                <a:solidFill>
                  <a:schemeClr val="tx1"/>
                </a:solidFill>
              </a:rPr>
              <a:t>大阪府教育委員会　</a:t>
            </a:r>
            <a:r>
              <a:rPr kumimoji="1" lang="ja-JP" altLang="en-US" sz="1800" dirty="0" smtClean="0"/>
              <a:t>　　</a:t>
            </a:r>
            <a:endParaRPr kumimoji="1" lang="ja-JP" altLang="en-US" sz="1800" dirty="0"/>
          </a:p>
        </p:txBody>
      </p:sp>
      <p:sp>
        <p:nvSpPr>
          <p:cNvPr id="7" name="角丸四角形 6"/>
          <p:cNvSpPr/>
          <p:nvPr/>
        </p:nvSpPr>
        <p:spPr>
          <a:xfrm>
            <a:off x="611560" y="2636912"/>
            <a:ext cx="8064896" cy="1737193"/>
          </a:xfrm>
          <a:prstGeom prst="roundRect">
            <a:avLst>
              <a:gd name="adj" fmla="val 20837"/>
            </a:avLst>
          </a:prstGeom>
          <a:noFill/>
          <a:ln w="25400"/>
          <a:effectLst>
            <a:outerShdw blurRad="50800" dist="38100" dir="10800000" algn="r" rotWithShape="0">
              <a:prstClr val="black">
                <a:alpha val="40000"/>
              </a:prstClr>
            </a:outerShdw>
          </a:effectLst>
          <a:scene3d>
            <a:camera prst="orthographicFront"/>
            <a:lightRig rig="threePt" dir="t"/>
          </a:scene3d>
          <a:sp3d extrusionH="25400">
            <a:bevelB w="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6777245" y="278650"/>
            <a:ext cx="2115235" cy="461665"/>
          </a:xfrm>
          <a:prstGeom prst="rect">
            <a:avLst/>
          </a:prstGeom>
          <a:solidFill>
            <a:schemeClr val="bg1"/>
          </a:solidFill>
        </p:spPr>
        <p:txBody>
          <a:bodyPr wrap="square" rtlCol="0">
            <a:spAutoFit/>
          </a:bodyPr>
          <a:lstStyle/>
          <a:p>
            <a:pPr algn="ctr"/>
            <a:r>
              <a:rPr kumimoji="1" lang="ja-JP" altLang="en-US" sz="2400" dirty="0" smtClean="0">
                <a:latin typeface="ＭＳ ゴシック" pitchFamily="49" charset="-128"/>
                <a:ea typeface="ＭＳ ゴシック" pitchFamily="49" charset="-128"/>
              </a:rPr>
              <a:t>資料２－２</a:t>
            </a:r>
            <a:endParaRPr kumimoji="1" lang="ja-JP" altLang="en-US" sz="2400" dirty="0">
              <a:latin typeface="ＭＳ ゴシック" pitchFamily="49" charset="-128"/>
              <a:ea typeface="ＭＳ ゴシック" pitchFamily="49" charset="-128"/>
            </a:endParaRPr>
          </a:p>
        </p:txBody>
      </p:sp>
      <p:sp>
        <p:nvSpPr>
          <p:cNvPr id="5" name="スライド番号プレースホルダー 4"/>
          <p:cNvSpPr>
            <a:spLocks noGrp="1"/>
          </p:cNvSpPr>
          <p:nvPr>
            <p:ph type="sldNum" sz="quarter" idx="12"/>
          </p:nvPr>
        </p:nvSpPr>
        <p:spPr>
          <a:xfrm>
            <a:off x="7812360" y="6219310"/>
            <a:ext cx="1161826" cy="365125"/>
          </a:xfrm>
        </p:spPr>
        <p:txBody>
          <a:bodyPr/>
          <a:lstStyle/>
          <a:p>
            <a:pPr algn="r"/>
            <a:fld id="{E4E79E31-24DB-41D0-B262-FE41FF133F16}" type="slidenum">
              <a:rPr kumimoji="1" lang="ja-JP" altLang="en-US" sz="2400" smtClean="0"/>
              <a:pPr algn="r"/>
              <a:t>1</a:t>
            </a:fld>
            <a:endParaRPr kumimoji="1" lang="ja-JP" altLang="en-US" sz="2400" dirty="0"/>
          </a:p>
        </p:txBody>
      </p:sp>
      <p:sp>
        <p:nvSpPr>
          <p:cNvPr id="6" name="テキスト ボックス 5"/>
          <p:cNvSpPr txBox="1"/>
          <p:nvPr/>
        </p:nvSpPr>
        <p:spPr>
          <a:xfrm>
            <a:off x="746575" y="4644135"/>
            <a:ext cx="2025225" cy="369332"/>
          </a:xfrm>
          <a:prstGeom prst="rect">
            <a:avLst/>
          </a:prstGeom>
          <a:noFill/>
        </p:spPr>
        <p:txBody>
          <a:bodyPr wrap="square" rtlCol="0">
            <a:spAutoFit/>
          </a:bodyPr>
          <a:lstStyle/>
          <a:p>
            <a:r>
              <a:rPr lang="ja-JP" altLang="en-US" dirty="0" smtClean="0"/>
              <a:t>２０１４年８月１８日</a:t>
            </a:r>
            <a:endParaRPr kumimoji="1" lang="ja-JP" altLang="en-US" dirty="0"/>
          </a:p>
        </p:txBody>
      </p:sp>
    </p:spTree>
    <p:extLst>
      <p:ext uri="{BB962C8B-B14F-4D97-AF65-F5344CB8AC3E}">
        <p14:creationId xmlns:p14="http://schemas.microsoft.com/office/powerpoint/2010/main" val="713522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3200" dirty="0" smtClean="0">
                <a:solidFill>
                  <a:sysClr val="windowText" lastClr="000000"/>
                </a:solidFill>
                <a:latin typeface="+mj-ea"/>
              </a:rPr>
              <a:t>Ⅱ</a:t>
            </a:r>
            <a:r>
              <a:rPr lang="ja-JP" altLang="en-US" sz="3200" dirty="0">
                <a:solidFill>
                  <a:sysClr val="windowText" lastClr="000000"/>
                </a:solidFill>
                <a:latin typeface="+mj-ea"/>
              </a:rPr>
              <a:t>　魅力ある景観、歴史的・文化的環境の</a:t>
            </a:r>
            <a:r>
              <a:rPr lang="ja-JP" altLang="en-US" sz="3200" dirty="0" smtClean="0">
                <a:solidFill>
                  <a:sysClr val="windowText" lastClr="000000"/>
                </a:solidFill>
                <a:latin typeface="+mj-ea"/>
              </a:rPr>
              <a:t>形成</a:t>
            </a:r>
            <a:endParaRPr lang="en-US" altLang="ja-JP" sz="3200" dirty="0" smtClean="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659809850"/>
              </p:ext>
            </p:extLst>
          </p:nvPr>
        </p:nvGraphicFramePr>
        <p:xfrm>
          <a:off x="179512" y="1493785"/>
          <a:ext cx="8856984" cy="520192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目標</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　　</a:t>
                      </a:r>
                      <a:r>
                        <a:rPr kumimoji="1" lang="en-US" altLang="ja-JP" sz="2400" b="0" kern="1200" dirty="0" smtClean="0">
                          <a:solidFill>
                            <a:schemeClr val="tx1"/>
                          </a:solidFill>
                          <a:effectLst/>
                          <a:latin typeface="+mn-lt"/>
                          <a:ea typeface="+mn-ea"/>
                          <a:cs typeface="+mn-cs"/>
                        </a:rPr>
                        <a:t>【</a:t>
                      </a:r>
                      <a:r>
                        <a:rPr kumimoji="1" lang="ja-JP" altLang="en-US" sz="2400" b="0" kern="1200" dirty="0" smtClean="0">
                          <a:solidFill>
                            <a:schemeClr val="tx1"/>
                          </a:solidFill>
                          <a:effectLst/>
                          <a:latin typeface="+mn-lt"/>
                          <a:ea typeface="+mn-ea"/>
                          <a:cs typeface="+mn-cs"/>
                        </a:rPr>
                        <a:t>魅力ある景観の形成</a:t>
                      </a:r>
                      <a:r>
                        <a:rPr kumimoji="1" lang="en-US" altLang="ja-JP" sz="2400" b="0" kern="1200" dirty="0" smtClean="0">
                          <a:solidFill>
                            <a:schemeClr val="tx1"/>
                          </a:solidFill>
                          <a:effectLst/>
                          <a:latin typeface="Calibri"/>
                          <a:ea typeface="+mn-ea"/>
                          <a:cs typeface="+mn-cs"/>
                        </a:rPr>
                        <a:t>】</a:t>
                      </a:r>
                      <a:r>
                        <a:rPr kumimoji="1" lang="ja-JP" altLang="en-US" sz="2400" b="0" kern="1200" dirty="0" smtClean="0">
                          <a:solidFill>
                            <a:schemeClr val="tx1"/>
                          </a:solidFill>
                          <a:effectLst/>
                          <a:latin typeface="+mn-lt"/>
                          <a:ea typeface="+mn-ea"/>
                          <a:cs typeface="+mn-cs"/>
                        </a:rPr>
                        <a:t>　　　</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10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lt"/>
                          <a:ea typeface="+mn-ea"/>
                          <a:cs typeface="+mn-cs"/>
                        </a:rPr>
                        <a:t>　　　優れた景観を、法や条例等によって保全</a:t>
                      </a: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lt"/>
                          <a:ea typeface="+mn-ea"/>
                          <a:cs typeface="+mn-cs"/>
                        </a:rPr>
                        <a:t>　　　</a:t>
                      </a:r>
                      <a:r>
                        <a:rPr kumimoji="1" lang="ja-JP" altLang="en-US" sz="2000" b="0" kern="1200" dirty="0" smtClean="0">
                          <a:solidFill>
                            <a:schemeClr val="tx1"/>
                          </a:solidFill>
                          <a:effectLst/>
                          <a:latin typeface="Calibri"/>
                          <a:ea typeface="+mn-ea"/>
                          <a:cs typeface="+mn-cs"/>
                        </a:rPr>
                        <a:t>優れた景観を、</a:t>
                      </a:r>
                      <a:r>
                        <a:rPr kumimoji="1" lang="ja-JP" altLang="en-US" sz="2000" b="0" kern="1200" dirty="0" smtClean="0">
                          <a:solidFill>
                            <a:schemeClr val="tx1"/>
                          </a:solidFill>
                          <a:effectLst/>
                          <a:latin typeface="+mn-lt"/>
                          <a:ea typeface="+mn-ea"/>
                          <a:cs typeface="+mn-cs"/>
                        </a:rPr>
                        <a:t>地域の活力づくりに活用</a:t>
                      </a: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11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lt"/>
                          <a:ea typeface="+mn-ea"/>
                          <a:cs typeface="+mn-cs"/>
                        </a:rPr>
                        <a:t>　　　　　→　地域の誇りとして</a:t>
                      </a:r>
                      <a:r>
                        <a:rPr kumimoji="1" lang="ja-JP" altLang="en-US" sz="2000" b="0" kern="1200" dirty="0" smtClean="0">
                          <a:solidFill>
                            <a:schemeClr val="tx1"/>
                          </a:solidFill>
                          <a:effectLst/>
                          <a:latin typeface="Calibri"/>
                          <a:ea typeface="+mn-ea"/>
                          <a:cs typeface="+mn-cs"/>
                        </a:rPr>
                        <a:t>優れた景観の</a:t>
                      </a:r>
                      <a:r>
                        <a:rPr kumimoji="1" lang="ja-JP" altLang="en-US" sz="2000" b="0" kern="1200" dirty="0" smtClean="0">
                          <a:solidFill>
                            <a:schemeClr val="tx1"/>
                          </a:solidFill>
                          <a:effectLst/>
                          <a:latin typeface="+mn-lt"/>
                          <a:ea typeface="+mn-ea"/>
                          <a:cs typeface="+mn-cs"/>
                        </a:rPr>
                        <a:t>積極的な保全につなげていく</a:t>
                      </a:r>
                      <a:endParaRPr kumimoji="1" lang="en-US" altLang="ja-JP" sz="2000" b="0" kern="120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　　</a:t>
                      </a:r>
                      <a:r>
                        <a:rPr kumimoji="1" lang="en-US" altLang="ja-JP" sz="2400" b="0" kern="1200" dirty="0" smtClean="0">
                          <a:solidFill>
                            <a:schemeClr val="tx1"/>
                          </a:solidFill>
                          <a:effectLst/>
                          <a:latin typeface="Calibri"/>
                          <a:ea typeface="+mn-ea"/>
                          <a:cs typeface="+mn-cs"/>
                        </a:rPr>
                        <a:t>【</a:t>
                      </a:r>
                      <a:r>
                        <a:rPr kumimoji="1" lang="ja-JP" altLang="en-US" sz="2400" b="0" kern="1200" dirty="0" smtClean="0">
                          <a:solidFill>
                            <a:schemeClr val="tx1"/>
                          </a:solidFill>
                          <a:effectLst/>
                          <a:latin typeface="+mn-lt"/>
                          <a:ea typeface="+mn-ea"/>
                          <a:cs typeface="+mn-cs"/>
                        </a:rPr>
                        <a:t>歴史的・文化的環境の形成</a:t>
                      </a:r>
                      <a:r>
                        <a:rPr kumimoji="1" lang="en-US" altLang="ja-JP" sz="2400" b="0" kern="1200" dirty="0" smtClean="0">
                          <a:solidFill>
                            <a:schemeClr val="tx1"/>
                          </a:solidFill>
                          <a:effectLst/>
                          <a:latin typeface="Calibri"/>
                          <a:ea typeface="+mn-ea"/>
                          <a:cs typeface="+mn-cs"/>
                        </a:rPr>
                        <a:t>】</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7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府内の有形、無形の歴史的・文化的資源を保全し継承していく</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豊かな歴史、食や芸能等の特徴ある文化を観光やまちづくりの分野へ活用</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Calibri"/>
                          <a:ea typeface="+mn-ea"/>
                          <a:cs typeface="+mn-cs"/>
                        </a:rPr>
                        <a:t>　　　百舌鳥・古市古墳群の世界文化遺産登録に向けた取組みを推進</a:t>
                      </a:r>
                      <a:endParaRPr kumimoji="1" lang="en-US" altLang="ja-JP" sz="2000" b="0" i="0" u="none" strike="noStrike" kern="1200" cap="none" spc="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8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　都市の魅力や地域の活力づくりを推進</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023" y="1718809"/>
            <a:ext cx="1376232" cy="10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7294" y="1718810"/>
            <a:ext cx="1442183" cy="10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165" y="5409220"/>
            <a:ext cx="224519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220580" y="2753925"/>
            <a:ext cx="3761910" cy="276999"/>
          </a:xfrm>
          <a:prstGeom prst="rect">
            <a:avLst/>
          </a:prstGeom>
          <a:noFill/>
        </p:spPr>
        <p:txBody>
          <a:bodyPr wrap="square" rtlCol="0">
            <a:spAutoFit/>
          </a:bodyPr>
          <a:lstStyle/>
          <a:p>
            <a:r>
              <a:rPr kumimoji="1" lang="ja-JP" altLang="en-US" sz="1200" dirty="0" smtClean="0"/>
              <a:t>千早赤阪村下赤阪の棚田　　富田林市寺内町の街並み</a:t>
            </a:r>
            <a:endParaRPr kumimoji="1" lang="ja-JP" altLang="en-US" sz="1200" dirty="0"/>
          </a:p>
        </p:txBody>
      </p:sp>
      <p:sp>
        <p:nvSpPr>
          <p:cNvPr id="9" name="テキスト ボックス 8"/>
          <p:cNvSpPr txBox="1"/>
          <p:nvPr/>
        </p:nvSpPr>
        <p:spPr>
          <a:xfrm>
            <a:off x="2340260" y="5987316"/>
            <a:ext cx="3761910" cy="276999"/>
          </a:xfrm>
          <a:prstGeom prst="rect">
            <a:avLst/>
          </a:prstGeom>
          <a:noFill/>
        </p:spPr>
        <p:txBody>
          <a:bodyPr wrap="square" rtlCol="0">
            <a:spAutoFit/>
          </a:bodyPr>
          <a:lstStyle/>
          <a:p>
            <a:pPr algn="r"/>
            <a:r>
              <a:rPr kumimoji="1" lang="ja-JP" altLang="en-US" sz="1200" dirty="0" smtClean="0"/>
              <a:t>百舌鳥・古市古墳群</a:t>
            </a:r>
            <a:endParaRPr kumimoji="1" lang="ja-JP" altLang="en-US" sz="1200" dirty="0"/>
          </a:p>
        </p:txBody>
      </p:sp>
      <p:sp>
        <p:nvSpPr>
          <p:cNvPr id="5" name="スライド番号プレースホルダー 4"/>
          <p:cNvSpPr>
            <a:spLocks noGrp="1"/>
          </p:cNvSpPr>
          <p:nvPr>
            <p:ph type="sldNum" sz="quarter" idx="12"/>
          </p:nvPr>
        </p:nvSpPr>
        <p:spPr/>
        <p:txBody>
          <a:bodyPr/>
          <a:lstStyle/>
          <a:p>
            <a:fld id="{E4E79E31-24DB-41D0-B262-FE41FF133F16}" type="slidenum">
              <a:rPr kumimoji="1" lang="ja-JP" altLang="en-US" smtClean="0"/>
              <a:t>10</a:t>
            </a:fld>
            <a:endParaRPr kumimoji="1" lang="ja-JP" altLang="en-US"/>
          </a:p>
        </p:txBody>
      </p:sp>
    </p:spTree>
    <p:extLst>
      <p:ext uri="{BB962C8B-B14F-4D97-AF65-F5344CB8AC3E}">
        <p14:creationId xmlns:p14="http://schemas.microsoft.com/office/powerpoint/2010/main" val="1028238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smtClean="0">
                <a:solidFill>
                  <a:sysClr val="windowText" lastClr="000000"/>
                </a:solidFill>
                <a:latin typeface="+mj-ea"/>
              </a:rPr>
              <a:t>Ⅱ-1</a:t>
            </a:r>
            <a:r>
              <a:rPr lang="ja-JP" altLang="en-US" sz="2400" dirty="0">
                <a:solidFill>
                  <a:sysClr val="windowText" lastClr="000000"/>
                </a:solidFill>
                <a:latin typeface="+mj-ea"/>
              </a:rPr>
              <a:t>　魅力ある</a:t>
            </a:r>
            <a:r>
              <a:rPr lang="ja-JP" altLang="en-US" sz="2400" dirty="0" smtClean="0">
                <a:solidFill>
                  <a:sysClr val="windowText" lastClr="000000"/>
                </a:solidFill>
                <a:latin typeface="+mj-ea"/>
              </a:rPr>
              <a:t>景観の形成</a:t>
            </a:r>
            <a:endParaRPr lang="en-US" altLang="ja-JP" sz="2400" dirty="0" smtClean="0">
              <a:solidFill>
                <a:sysClr val="windowText" lastClr="000000"/>
              </a:solidFill>
              <a:latin typeface="+mj-ea"/>
            </a:endParaRPr>
          </a:p>
          <a:p>
            <a:pPr lvl="0">
              <a:defRPr/>
            </a:pPr>
            <a:r>
              <a:rPr lang="ja-JP" altLang="en-US" sz="4000" b="1" spc="-250" dirty="0" smtClean="0">
                <a:solidFill>
                  <a:sysClr val="windowText" lastClr="000000"/>
                </a:solidFill>
                <a:latin typeface="+mj-ea"/>
              </a:rPr>
              <a:t>優れた自然景観・都市景観の保全</a:t>
            </a:r>
            <a:endParaRPr lang="ja-JP" altLang="en-US" sz="4000" b="1" spc="-250" dirty="0">
              <a:solidFill>
                <a:sysClr val="windowText" lastClr="000000"/>
              </a:solidFill>
              <a:latin typeface="+mj-ea"/>
            </a:endParaRPr>
          </a:p>
          <a:p>
            <a:pPr lvl="0" algn="l">
              <a:defRPr/>
            </a:pPr>
            <a:endParaRPr lang="en-US" altLang="ja-JP" sz="3200" dirty="0" smtClean="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1878025269"/>
              </p:ext>
            </p:extLst>
          </p:nvPr>
        </p:nvGraphicFramePr>
        <p:xfrm>
          <a:off x="179512" y="1501400"/>
          <a:ext cx="8856984" cy="550926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①　適切な規制・誘導による景観づくり</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・景観法、景観条例による景観形成</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・屋外広告物法、屋外広告物条例による景観形成</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・建築協定制度（建築基準法</a:t>
                      </a:r>
                      <a:r>
                        <a:rPr kumimoji="1" lang="en-US" altLang="ja-JP" sz="2000" b="0" kern="1200" spc="-100" dirty="0" smtClean="0">
                          <a:solidFill>
                            <a:schemeClr val="tx1"/>
                          </a:solidFill>
                          <a:effectLst/>
                          <a:latin typeface="Calibri"/>
                          <a:ea typeface="+mn-ea"/>
                          <a:cs typeface="+mn-cs"/>
                        </a:rPr>
                        <a:t>)</a:t>
                      </a:r>
                      <a:r>
                        <a:rPr kumimoji="1" lang="ja-JP" altLang="en-US" sz="2000" b="0" kern="1200" spc="-100" dirty="0" smtClean="0">
                          <a:solidFill>
                            <a:schemeClr val="tx1"/>
                          </a:solidFill>
                          <a:effectLst/>
                          <a:latin typeface="Calibri"/>
                          <a:ea typeface="+mn-ea"/>
                          <a:cs typeface="+mn-cs"/>
                        </a:rPr>
                        <a:t>に基づく住民によるまちづくりへの支援</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②　府民・事業者とともにすすめる景観づくり</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・大阪美しい景観づくり推進会議</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（景観アドバイザー６名、団体４９者加盟）</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府民、事業者、行政の協働による景観づくり活動</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景観づくりに関する啓発及び普及活動</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府民間の情報交流・情報交換活動　　等</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169" y="4284095"/>
            <a:ext cx="2666745" cy="2000059"/>
          </a:xfrm>
          <a:prstGeom prst="rect">
            <a:avLst/>
          </a:prstGeom>
        </p:spPr>
      </p:pic>
      <p:sp>
        <p:nvSpPr>
          <p:cNvPr id="5" name="テキスト ボックス 4"/>
          <p:cNvSpPr txBox="1"/>
          <p:nvPr/>
        </p:nvSpPr>
        <p:spPr>
          <a:xfrm>
            <a:off x="6102169" y="3003614"/>
            <a:ext cx="2666745" cy="461665"/>
          </a:xfrm>
          <a:prstGeom prst="rect">
            <a:avLst/>
          </a:prstGeom>
          <a:noFill/>
        </p:spPr>
        <p:txBody>
          <a:bodyPr wrap="square" rtlCol="0">
            <a:spAutoFit/>
          </a:bodyPr>
          <a:lstStyle/>
          <a:p>
            <a:pPr algn="ctr"/>
            <a:r>
              <a:rPr kumimoji="1" lang="ja-JP" altLang="en-US" sz="1200" dirty="0" smtClean="0">
                <a:solidFill>
                  <a:schemeClr val="bg1"/>
                </a:solidFill>
              </a:rPr>
              <a:t>（大阪まちなみ</a:t>
            </a:r>
            <a:r>
              <a:rPr lang="ja-JP" altLang="en-US" sz="1200" dirty="0" smtClean="0">
                <a:solidFill>
                  <a:schemeClr val="bg1"/>
                </a:solidFill>
              </a:rPr>
              <a:t>百景</a:t>
            </a:r>
            <a:endParaRPr lang="en-US" altLang="ja-JP" sz="1200" dirty="0" smtClean="0">
              <a:solidFill>
                <a:schemeClr val="bg1"/>
              </a:solidFill>
            </a:endParaRPr>
          </a:p>
          <a:p>
            <a:pPr algn="ctr"/>
            <a:r>
              <a:rPr lang="ja-JP" altLang="en-US" sz="1200" dirty="0" smtClean="0">
                <a:solidFill>
                  <a:schemeClr val="bg1"/>
                </a:solidFill>
              </a:rPr>
              <a:t>千里</a:t>
            </a:r>
            <a:r>
              <a:rPr lang="ja-JP" altLang="en-US" sz="1200" dirty="0">
                <a:solidFill>
                  <a:schemeClr val="bg1"/>
                </a:solidFill>
              </a:rPr>
              <a:t>インターチェンジ周辺のまちなみ）</a:t>
            </a:r>
            <a:endParaRPr kumimoji="1" lang="ja-JP" altLang="en-US" sz="1200" dirty="0">
              <a:solidFill>
                <a:schemeClr val="bg1"/>
              </a:solidFill>
            </a:endParaRPr>
          </a:p>
        </p:txBody>
      </p:sp>
      <p:sp>
        <p:nvSpPr>
          <p:cNvPr id="9" name="テキスト ボックス 8"/>
          <p:cNvSpPr txBox="1"/>
          <p:nvPr/>
        </p:nvSpPr>
        <p:spPr>
          <a:xfrm>
            <a:off x="6102169" y="6002351"/>
            <a:ext cx="2666745" cy="276999"/>
          </a:xfrm>
          <a:prstGeom prst="rect">
            <a:avLst/>
          </a:prstGeom>
          <a:noFill/>
        </p:spPr>
        <p:txBody>
          <a:bodyPr wrap="square" rtlCol="0">
            <a:spAutoFit/>
          </a:bodyPr>
          <a:lstStyle/>
          <a:p>
            <a:pPr algn="ctr"/>
            <a:r>
              <a:rPr kumimoji="1" lang="ja-JP" altLang="en-US" sz="1200" dirty="0" smtClean="0">
                <a:solidFill>
                  <a:schemeClr val="accent3">
                    <a:lumMod val="75000"/>
                  </a:schemeClr>
                </a:solidFill>
              </a:rPr>
              <a:t>（現地見学会　京都修徳学区</a:t>
            </a:r>
            <a:r>
              <a:rPr lang="ja-JP" altLang="en-US" sz="1200" dirty="0" smtClean="0">
                <a:solidFill>
                  <a:schemeClr val="accent3">
                    <a:lumMod val="75000"/>
                  </a:schemeClr>
                </a:solidFill>
              </a:rPr>
              <a:t>）</a:t>
            </a:r>
            <a:endParaRPr kumimoji="1" lang="ja-JP" altLang="en-US" sz="1200" dirty="0">
              <a:solidFill>
                <a:schemeClr val="accent3">
                  <a:lumMod val="75000"/>
                </a:schemeClr>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2168" y="1678560"/>
            <a:ext cx="2666745" cy="178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6180730" y="3012340"/>
            <a:ext cx="2666745" cy="461665"/>
          </a:xfrm>
          <a:prstGeom prst="rect">
            <a:avLst/>
          </a:prstGeom>
          <a:noFill/>
        </p:spPr>
        <p:txBody>
          <a:bodyPr wrap="square" rtlCol="0">
            <a:spAutoFit/>
          </a:bodyPr>
          <a:lstStyle/>
          <a:p>
            <a:pPr algn="ctr"/>
            <a:r>
              <a:rPr kumimoji="1" lang="ja-JP" altLang="en-US" sz="1200" dirty="0" smtClean="0">
                <a:solidFill>
                  <a:schemeClr val="bg1"/>
                </a:solidFill>
              </a:rPr>
              <a:t>（大阪まちなみ</a:t>
            </a:r>
            <a:r>
              <a:rPr lang="ja-JP" altLang="en-US" sz="1200" dirty="0" smtClean="0">
                <a:solidFill>
                  <a:schemeClr val="bg1"/>
                </a:solidFill>
              </a:rPr>
              <a:t>百景</a:t>
            </a:r>
            <a:endParaRPr lang="en-US" altLang="ja-JP" sz="1200" dirty="0" smtClean="0">
              <a:solidFill>
                <a:schemeClr val="bg1"/>
              </a:solidFill>
            </a:endParaRPr>
          </a:p>
          <a:p>
            <a:pPr algn="ctr"/>
            <a:r>
              <a:rPr lang="ja-JP" altLang="en-US" sz="1200" dirty="0" smtClean="0">
                <a:solidFill>
                  <a:schemeClr val="bg1"/>
                </a:solidFill>
              </a:rPr>
              <a:t>千里</a:t>
            </a:r>
            <a:r>
              <a:rPr lang="ja-JP" altLang="en-US" sz="1200" dirty="0">
                <a:solidFill>
                  <a:schemeClr val="bg1"/>
                </a:solidFill>
              </a:rPr>
              <a:t>インターチェンジ周辺のまちなみ）</a:t>
            </a:r>
            <a:endParaRPr kumimoji="1" lang="ja-JP" altLang="en-US" sz="1200" dirty="0">
              <a:solidFill>
                <a:schemeClr val="bg1"/>
              </a:solidFill>
            </a:endParaRPr>
          </a:p>
        </p:txBody>
      </p:sp>
      <p:sp>
        <p:nvSpPr>
          <p:cNvPr id="6" name="スライド番号プレースホルダー 5"/>
          <p:cNvSpPr>
            <a:spLocks noGrp="1"/>
          </p:cNvSpPr>
          <p:nvPr>
            <p:ph type="sldNum" sz="quarter" idx="12"/>
          </p:nvPr>
        </p:nvSpPr>
        <p:spPr/>
        <p:txBody>
          <a:bodyPr/>
          <a:lstStyle/>
          <a:p>
            <a:fld id="{E4E79E31-24DB-41D0-B262-FE41FF133F16}" type="slidenum">
              <a:rPr lang="ja-JP" altLang="en-US" smtClean="0"/>
              <a:pPr/>
              <a:t>11</a:t>
            </a:fld>
            <a:endParaRPr lang="ja-JP" altLang="en-US" dirty="0"/>
          </a:p>
        </p:txBody>
      </p:sp>
    </p:spTree>
    <p:extLst>
      <p:ext uri="{BB962C8B-B14F-4D97-AF65-F5344CB8AC3E}">
        <p14:creationId xmlns:p14="http://schemas.microsoft.com/office/powerpoint/2010/main" val="2411842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smtClean="0">
                <a:solidFill>
                  <a:sysClr val="windowText" lastClr="000000"/>
                </a:solidFill>
                <a:latin typeface="+mj-ea"/>
              </a:rPr>
              <a:t>Ⅱ-1</a:t>
            </a:r>
            <a:r>
              <a:rPr lang="ja-JP" altLang="en-US" sz="2400" dirty="0">
                <a:solidFill>
                  <a:sysClr val="windowText" lastClr="000000"/>
                </a:solidFill>
                <a:latin typeface="+mj-ea"/>
              </a:rPr>
              <a:t>　魅力ある</a:t>
            </a:r>
            <a:r>
              <a:rPr lang="ja-JP" altLang="en-US" sz="2400" dirty="0" smtClean="0">
                <a:solidFill>
                  <a:sysClr val="windowText" lastClr="000000"/>
                </a:solidFill>
                <a:latin typeface="+mj-ea"/>
              </a:rPr>
              <a:t>景観の形成</a:t>
            </a:r>
            <a:endParaRPr lang="en-US" altLang="ja-JP" sz="2400" dirty="0" smtClean="0">
              <a:solidFill>
                <a:sysClr val="windowText" lastClr="000000"/>
              </a:solidFill>
              <a:latin typeface="+mj-ea"/>
            </a:endParaRPr>
          </a:p>
          <a:p>
            <a:pPr lvl="0">
              <a:defRPr/>
            </a:pPr>
            <a:r>
              <a:rPr lang="ja-JP" altLang="en-US" sz="3600" b="1" spc="-250" dirty="0" smtClean="0">
                <a:solidFill>
                  <a:sysClr val="windowText" lastClr="000000"/>
                </a:solidFill>
                <a:latin typeface="+mj-ea"/>
              </a:rPr>
              <a:t>優れた景観を活かした地域の活力づくり</a:t>
            </a:r>
            <a:endParaRPr lang="ja-JP" altLang="en-US" sz="3600" b="1" spc="-250" dirty="0">
              <a:solidFill>
                <a:sysClr val="windowText" lastClr="000000"/>
              </a:solidFill>
              <a:latin typeface="+mj-ea"/>
            </a:endParaRPr>
          </a:p>
          <a:p>
            <a:pPr lvl="0" algn="l">
              <a:defRPr/>
            </a:pPr>
            <a:endParaRPr lang="en-US" altLang="ja-JP" sz="3200" dirty="0" smtClean="0">
              <a:solidFill>
                <a:sysClr val="windowText" lastClr="000000"/>
              </a:solidFill>
              <a:latin typeface="+mj-ea"/>
            </a:endParaRPr>
          </a:p>
        </p:txBody>
      </p:sp>
      <p:sp>
        <p:nvSpPr>
          <p:cNvPr id="5" name="スライド番号プレースホルダー 4"/>
          <p:cNvSpPr>
            <a:spLocks noGrp="1"/>
          </p:cNvSpPr>
          <p:nvPr>
            <p:ph type="sldNum" sz="quarter" idx="12"/>
          </p:nvPr>
        </p:nvSpPr>
        <p:spPr/>
        <p:txBody>
          <a:bodyPr/>
          <a:lstStyle/>
          <a:p>
            <a:fld id="{E4E79E31-24DB-41D0-B262-FE41FF133F16}" type="slidenum">
              <a:rPr kumimoji="1" lang="ja-JP" altLang="en-US" smtClean="0"/>
              <a:t>12</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382404789"/>
              </p:ext>
            </p:extLst>
          </p:nvPr>
        </p:nvGraphicFramePr>
        <p:xfrm>
          <a:off x="134507" y="1268760"/>
          <a:ext cx="8847983" cy="5956300"/>
        </p:xfrm>
        <a:graphic>
          <a:graphicData uri="http://schemas.openxmlformats.org/drawingml/2006/table">
            <a:tbl>
              <a:tblPr firstRow="1" bandRow="1"/>
              <a:tblGrid>
                <a:gridCol w="8847983"/>
              </a:tblGrid>
              <a:tr h="389727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①　水都大阪推進に向けた取組み</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経過</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○水都大阪の再生が政府の都市再生プロジェクトに決定（２００１年度）</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○水の都大阪再生構想に基づき、以下の事業を実施（２００３～２０１２年度）</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・親水護岸・遊歩道・船着場の整備、水辺のにぎわいの拠点づくりを推進</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・橋梁、船着場（５箇所）、堂島川の川辺のライトアップ事業の実施</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・中之島にぎわいの森づくり</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水辺でボリュームのある緑づくりや、民間商業施設の誘致など、緑を活かしたにぎわいづくりを展開</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・水辺のにぎわい創出事業</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a:t>
                      </a:r>
                      <a:r>
                        <a:rPr kumimoji="1" lang="ja-JP" altLang="en-US" sz="1600" b="0" kern="1200" spc="-100" dirty="0" smtClean="0">
                          <a:solidFill>
                            <a:schemeClr val="tx1"/>
                          </a:solidFill>
                          <a:effectLst/>
                          <a:latin typeface="Calibri"/>
                          <a:ea typeface="+mn-ea"/>
                          <a:cs typeface="+mn-cs"/>
                        </a:rPr>
                        <a:t>水都大阪２００９の実施</a:t>
                      </a:r>
                      <a:endParaRPr kumimoji="1" lang="en-US" altLang="ja-JP" sz="1600" b="0" kern="1200" spc="-100" dirty="0" smtClean="0">
                        <a:solidFill>
                          <a:schemeClr val="tx1"/>
                        </a:solidFill>
                        <a:effectLst/>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Calibri"/>
                          <a:ea typeface="+mn-ea"/>
                          <a:cs typeface="+mn-cs"/>
                        </a:rPr>
                        <a:t>　　　　　　　水都大阪２００９の理念と取組みを継承し、四季のにぎわい創出を図るためイベントの開催等</a:t>
                      </a:r>
                      <a:endParaRPr kumimoji="1" lang="en-US" altLang="ja-JP" sz="1600" b="0" kern="1200" spc="-100" dirty="0" smtClean="0">
                        <a:solidFill>
                          <a:schemeClr val="tx1"/>
                        </a:solidFill>
                        <a:effectLst/>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○「水と光とみどりのまちづくり推進事業」（２０１３年度～）</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・「水と光のまちづくり推進会議」「水都大阪パートナーズ」「水都大阪オーソリティー」による、</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民間主導の「水と光の首都大阪」の実現に向けた取組みを展開</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mn-lt"/>
                          <a:ea typeface="+mn-ea"/>
                          <a:cs typeface="+mn-cs"/>
                        </a:rPr>
                        <a:t>　　　　　　水と光のシンボル空間の創出、水都大阪フェスの開催等</a:t>
                      </a:r>
                      <a:endParaRPr kumimoji="1" lang="en-US" altLang="ja-JP" sz="1600" b="0" kern="1200" spc="-1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12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②　農業・農空間をまもり育てる「オアシス構想」の推進</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i="0" u="none" strike="noStrike" kern="1200" cap="none" spc="0" normalizeH="0" baseline="0" noProof="0" dirty="0" smtClean="0">
                          <a:ln>
                            <a:noFill/>
                          </a:ln>
                          <a:solidFill>
                            <a:schemeClr val="tx1"/>
                          </a:solidFill>
                          <a:effectLst/>
                          <a:uLnTx/>
                          <a:uFillTx/>
                          <a:latin typeface="Calibri"/>
                          <a:ea typeface="+mn-ea"/>
                          <a:cs typeface="+mn-cs"/>
                        </a:rPr>
                        <a:t>　　　　府民参加による草刈・清掃等、生物観察会、植栽活動等を推進し、地域力向上を図る</a:t>
                      </a:r>
                      <a:endParaRPr kumimoji="1" lang="en-US" altLang="ja-JP" sz="1600" b="0" i="0" u="none" strike="noStrike" kern="1200" cap="none" spc="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i="0" u="none" strike="noStrike" kern="1200" cap="none" spc="0" normalizeH="0" baseline="0" noProof="0" dirty="0" smtClean="0">
                          <a:ln>
                            <a:noFill/>
                          </a:ln>
                          <a:solidFill>
                            <a:schemeClr val="tx1"/>
                          </a:solidFill>
                          <a:effectLst/>
                          <a:uLnTx/>
                          <a:uFillTx/>
                          <a:latin typeface="Calibri"/>
                          <a:ea typeface="+mn-ea"/>
                          <a:cs typeface="+mn-cs"/>
                        </a:rPr>
                        <a:t>　　　　　　オアシス整備地区　：　３６地区</a:t>
                      </a:r>
                      <a:endParaRPr kumimoji="1" lang="en-US" altLang="ja-JP" sz="1600" b="0" kern="1200" spc="-100" dirty="0" smtClean="0">
                        <a:solidFill>
                          <a:schemeClr val="tx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285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0866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278651"/>
            <a:ext cx="8352928" cy="1350149"/>
          </a:xfrm>
          <a:prstGeom prst="rect">
            <a:avLst/>
          </a:prstGeom>
          <a:solidFill>
            <a:schemeClr val="bg1">
              <a:alpha val="42000"/>
            </a:schemeClr>
          </a:solidFill>
        </p:spPr>
        <p:txBody>
          <a:bodyPr vert="horz" lIns="91440" tIns="45720" rIns="91440" bIns="45720" rtlCol="0" anchor="t"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smtClean="0">
                <a:solidFill>
                  <a:sysClr val="windowText" lastClr="000000"/>
                </a:solidFill>
                <a:latin typeface="+mj-ea"/>
              </a:rPr>
              <a:t>Ⅱ-2</a:t>
            </a:r>
            <a:r>
              <a:rPr lang="ja-JP" altLang="en-US" sz="2400" dirty="0">
                <a:solidFill>
                  <a:sysClr val="windowText" lastClr="000000"/>
                </a:solidFill>
                <a:latin typeface="+mj-ea"/>
              </a:rPr>
              <a:t>　</a:t>
            </a:r>
            <a:r>
              <a:rPr lang="ja-JP" altLang="en-US" sz="2400" dirty="0" smtClean="0">
                <a:solidFill>
                  <a:sysClr val="windowText" lastClr="000000"/>
                </a:solidFill>
                <a:latin typeface="+mj-ea"/>
              </a:rPr>
              <a:t>歴史的</a:t>
            </a:r>
            <a:r>
              <a:rPr lang="ja-JP" altLang="en-US" sz="2400" dirty="0">
                <a:solidFill>
                  <a:sysClr val="windowText" lastClr="000000"/>
                </a:solidFill>
                <a:latin typeface="+mj-ea"/>
              </a:rPr>
              <a:t>・文化的環境の</a:t>
            </a:r>
            <a:r>
              <a:rPr lang="ja-JP" altLang="en-US" sz="2400" dirty="0" smtClean="0">
                <a:solidFill>
                  <a:sysClr val="windowText" lastClr="000000"/>
                </a:solidFill>
                <a:latin typeface="+mj-ea"/>
              </a:rPr>
              <a:t>形成</a:t>
            </a:r>
            <a:endParaRPr lang="en-US" altLang="ja-JP" sz="2400" dirty="0" smtClean="0">
              <a:solidFill>
                <a:sysClr val="windowText" lastClr="000000"/>
              </a:solidFill>
              <a:latin typeface="+mj-ea"/>
            </a:endParaRPr>
          </a:p>
          <a:p>
            <a:pPr lvl="0">
              <a:defRPr/>
            </a:pPr>
            <a:r>
              <a:rPr lang="ja-JP" altLang="en-US" sz="2800" b="1" spc="-250" dirty="0" smtClean="0">
                <a:solidFill>
                  <a:sysClr val="windowText" lastClr="000000"/>
                </a:solidFill>
                <a:latin typeface="+mj-ea"/>
              </a:rPr>
              <a:t>歴史的・文化的資源の保全継承</a:t>
            </a:r>
            <a:endParaRPr lang="en-US" altLang="ja-JP" sz="2800" b="1" spc="-250" dirty="0" smtClean="0">
              <a:solidFill>
                <a:sysClr val="windowText" lastClr="000000"/>
              </a:solidFill>
              <a:latin typeface="+mj-ea"/>
            </a:endParaRPr>
          </a:p>
          <a:p>
            <a:pPr>
              <a:defRPr/>
            </a:pPr>
            <a:r>
              <a:rPr lang="ja-JP" altLang="en-US" sz="2800" b="1" spc="-250" dirty="0">
                <a:solidFill>
                  <a:sysClr val="windowText" lastClr="000000"/>
                </a:solidFill>
                <a:latin typeface="+mj-ea"/>
              </a:rPr>
              <a:t>歴史・文化の観光やまちづくりへの</a:t>
            </a:r>
            <a:r>
              <a:rPr lang="ja-JP" altLang="en-US" sz="2800" b="1" spc="-250" dirty="0" smtClean="0">
                <a:solidFill>
                  <a:sysClr val="windowText" lastClr="000000"/>
                </a:solidFill>
                <a:latin typeface="+mj-ea"/>
              </a:rPr>
              <a:t>活用</a:t>
            </a:r>
            <a:endParaRPr lang="ja-JP" altLang="en-US" sz="2800" b="1" spc="-250" dirty="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2880688404"/>
              </p:ext>
            </p:extLst>
          </p:nvPr>
        </p:nvGraphicFramePr>
        <p:xfrm>
          <a:off x="161510" y="1678495"/>
          <a:ext cx="8856984" cy="522986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①　文化財の保存・管理事業</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・指定文化財等保存・管理事業</a:t>
                      </a:r>
                      <a:r>
                        <a:rPr kumimoji="1" lang="ja-JP" altLang="en-US" sz="1600" b="0" kern="1200" spc="-100" dirty="0" smtClean="0">
                          <a:solidFill>
                            <a:schemeClr val="tx1"/>
                          </a:solidFill>
                          <a:effectLst/>
                          <a:latin typeface="+mn-lt"/>
                          <a:ea typeface="+mn-ea"/>
                          <a:cs typeface="+mn-cs"/>
                        </a:rPr>
                        <a:t>　（</a:t>
                      </a:r>
                      <a:r>
                        <a:rPr kumimoji="1" lang="ja-JP" altLang="en-US" sz="1600" b="0" kern="1200" spc="-100" dirty="0" smtClean="0">
                          <a:solidFill>
                            <a:schemeClr val="tx1"/>
                          </a:solidFill>
                          <a:effectLst/>
                          <a:latin typeface="Calibri"/>
                          <a:ea typeface="+mn-ea"/>
                          <a:cs typeface="+mn-cs"/>
                        </a:rPr>
                        <a:t>２０１４年３月　国指定等文化財７７９、府指定等文化財４７９</a:t>
                      </a:r>
                      <a:r>
                        <a:rPr kumimoji="1" lang="ja-JP" altLang="en-US" sz="1600" b="0" kern="1200" spc="-100" dirty="0" smtClean="0">
                          <a:solidFill>
                            <a:schemeClr val="tx1"/>
                          </a:solidFill>
                          <a:effectLst/>
                          <a:latin typeface="+mn-lt"/>
                          <a:ea typeface="+mn-ea"/>
                          <a:cs typeface="+mn-cs"/>
                        </a:rPr>
                        <a:t>）</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・埋蔵文化財緊急調査事業</a:t>
                      </a:r>
                      <a:r>
                        <a:rPr kumimoji="1" lang="ja-JP" altLang="en-US" sz="1600" b="0" kern="1200" spc="-100" dirty="0" smtClean="0">
                          <a:solidFill>
                            <a:schemeClr val="tx1"/>
                          </a:solidFill>
                          <a:effectLst/>
                          <a:latin typeface="Calibri"/>
                          <a:ea typeface="+mn-ea"/>
                          <a:cs typeface="+mn-cs"/>
                        </a:rPr>
                        <a:t>　（発掘調査事業の実施、文化財包蔵地内開発届出データ処理）</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r>
                        <a:rPr kumimoji="1" lang="ja-JP" altLang="en-US" sz="2000" b="0" kern="1200" spc="-100" dirty="0" smtClean="0">
                          <a:solidFill>
                            <a:schemeClr val="tx1"/>
                          </a:solidFill>
                          <a:effectLst/>
                          <a:latin typeface="Calibri"/>
                          <a:ea typeface="+mn-ea"/>
                          <a:cs typeface="+mn-cs"/>
                        </a:rPr>
                        <a:t>②　百舌鳥・古市古墳群の世界遺産登録の取組み</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・世界文化遺産登録推進本部会議の設置（２０１１年５月）</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Calibri"/>
                          <a:ea typeface="+mn-ea"/>
                          <a:cs typeface="+mn-cs"/>
                        </a:rPr>
                        <a:t>　　　　　国際専門家会議・国際シンポジウムの開催、情報発信事業</a:t>
                      </a:r>
                      <a:endParaRPr kumimoji="1" lang="en-US" altLang="ja-JP" sz="16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Calibri"/>
                          <a:ea typeface="+mn-ea"/>
                          <a:cs typeface="+mn-cs"/>
                        </a:rPr>
                        <a:t>　　　　　ユネスコ世界遺産登録推薦書原案の作成（２０１３年６月文化庁提出）　最短で２９年度登録を目指す</a:t>
                      </a:r>
                      <a:endParaRPr kumimoji="1" lang="en-US" altLang="ja-JP" sz="16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・古墳群を活用した地域活性化ビジョンの策定（２０１４年３月）</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Calibri"/>
                          <a:ea typeface="+mn-ea"/>
                          <a:cs typeface="+mn-cs"/>
                        </a:rPr>
                        <a:t>　　　　　景観形成、みどりの充実、受入体制、魅力発信とにぎわい創出等、地域連携の取組みを推進</a:t>
                      </a:r>
                      <a:endParaRPr kumimoji="1" lang="en-US" altLang="ja-JP" sz="16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③　博物館運営事業</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1800" b="0" i="0" u="none" strike="noStrike" kern="1200" cap="none" spc="0" normalizeH="0" baseline="0" noProof="0" dirty="0" smtClean="0">
                          <a:ln>
                            <a:noFill/>
                          </a:ln>
                          <a:solidFill>
                            <a:schemeClr val="tx1"/>
                          </a:solidFill>
                          <a:effectLst/>
                          <a:uLnTx/>
                          <a:uFillTx/>
                          <a:latin typeface="Calibri"/>
                          <a:ea typeface="+mn-ea"/>
                          <a:cs typeface="+mn-cs"/>
                        </a:rPr>
                        <a:t>近</a:t>
                      </a:r>
                      <a:r>
                        <a:rPr kumimoji="1" lang="ja-JP" altLang="en-US" sz="1800" b="0" i="0" u="none" strike="noStrike" kern="1200" cap="none" spc="0" normalizeH="0" baseline="0" noProof="0" dirty="0" err="1" smtClean="0">
                          <a:ln>
                            <a:noFill/>
                          </a:ln>
                          <a:solidFill>
                            <a:schemeClr val="tx1"/>
                          </a:solidFill>
                          <a:effectLst/>
                          <a:uLnTx/>
                          <a:uFillTx/>
                          <a:latin typeface="Calibri"/>
                          <a:ea typeface="+mn-ea"/>
                          <a:cs typeface="+mn-cs"/>
                        </a:rPr>
                        <a:t>つ</a:t>
                      </a:r>
                      <a:r>
                        <a:rPr kumimoji="1" lang="ja-JP" altLang="en-US" sz="1800" b="0" i="0" u="none" strike="noStrike" kern="1200" cap="none" spc="0" normalizeH="0" baseline="0" noProof="0" dirty="0" smtClean="0">
                          <a:ln>
                            <a:noFill/>
                          </a:ln>
                          <a:solidFill>
                            <a:schemeClr val="tx1"/>
                          </a:solidFill>
                          <a:effectLst/>
                          <a:uLnTx/>
                          <a:uFillTx/>
                          <a:latin typeface="Calibri"/>
                          <a:ea typeface="+mn-ea"/>
                          <a:cs typeface="+mn-cs"/>
                        </a:rPr>
                        <a:t>飛鳥博物館（河南町）　（２０１３年度入場者数１０２，７０９人）</a:t>
                      </a:r>
                      <a:endParaRPr kumimoji="1" lang="en-US" altLang="ja-JP" sz="1800" b="0" i="0" u="none" strike="noStrike" kern="1200" cap="none" spc="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800" b="0" i="0" u="none" strike="noStrike" kern="1200" cap="none" spc="0" normalizeH="0" baseline="0" noProof="0" dirty="0" smtClean="0">
                          <a:ln>
                            <a:noFill/>
                          </a:ln>
                          <a:solidFill>
                            <a:schemeClr val="tx1"/>
                          </a:solidFill>
                          <a:effectLst/>
                          <a:uLnTx/>
                          <a:uFillTx/>
                          <a:latin typeface="Calibri"/>
                          <a:ea typeface="+mn-ea"/>
                          <a:cs typeface="+mn-cs"/>
                        </a:rPr>
                        <a:t>　　　　　弥生文化博物館（和泉市）　（同　６１，０２４人）</a:t>
                      </a:r>
                      <a:endParaRPr kumimoji="1" lang="en-US" altLang="ja-JP" sz="1800" b="0" i="0" u="none" strike="noStrike" kern="1200" cap="none" spc="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800" b="0" i="0" u="none" strike="noStrike" kern="1200" cap="none" spc="0" normalizeH="0" baseline="0" noProof="0" dirty="0" smtClean="0">
                          <a:ln>
                            <a:noFill/>
                          </a:ln>
                          <a:solidFill>
                            <a:schemeClr val="tx1"/>
                          </a:solidFill>
                          <a:effectLst/>
                          <a:uLnTx/>
                          <a:uFillTx/>
                          <a:latin typeface="Calibri"/>
                          <a:ea typeface="+mn-ea"/>
                          <a:cs typeface="+mn-cs"/>
                        </a:rPr>
                        <a:t>　　　　　日本民家集落博物館（豊中市）　（同　３４，９６２人）</a:t>
                      </a:r>
                      <a:endParaRPr kumimoji="1" lang="en-US" altLang="ja-JP" sz="2000" b="0" i="0" u="none" strike="noStrike" kern="1200" cap="none" spc="0" normalizeH="0" baseline="0" noProof="0" dirty="0" smtClean="0">
                        <a:ln>
                          <a:noFill/>
                        </a:ln>
                        <a:solidFill>
                          <a:schemeClr val="tx1"/>
                        </a:solidFill>
                        <a:effectLst/>
                        <a:uLnTx/>
                        <a:uFillTx/>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4" name="スライド番号プレースホルダー 3"/>
          <p:cNvSpPr>
            <a:spLocks noGrp="1"/>
          </p:cNvSpPr>
          <p:nvPr>
            <p:ph type="sldNum" sz="quarter" idx="12"/>
          </p:nvPr>
        </p:nvSpPr>
        <p:spPr/>
        <p:txBody>
          <a:bodyPr/>
          <a:lstStyle/>
          <a:p>
            <a:fld id="{E4E79E31-24DB-41D0-B262-FE41FF133F16}" type="slidenum">
              <a:rPr kumimoji="1" lang="ja-JP" altLang="en-US" smtClean="0"/>
              <a:t>13</a:t>
            </a:fld>
            <a:endParaRPr kumimoji="1" lang="ja-JP" altLang="en-US"/>
          </a:p>
        </p:txBody>
      </p:sp>
    </p:spTree>
    <p:extLst>
      <p:ext uri="{BB962C8B-B14F-4D97-AF65-F5344CB8AC3E}">
        <p14:creationId xmlns:p14="http://schemas.microsoft.com/office/powerpoint/2010/main" val="309628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33030408"/>
              </p:ext>
            </p:extLst>
          </p:nvPr>
        </p:nvGraphicFramePr>
        <p:xfrm>
          <a:off x="251520" y="1403775"/>
          <a:ext cx="8707651" cy="4970780"/>
        </p:xfrm>
        <a:graphic>
          <a:graphicData uri="http://schemas.openxmlformats.org/drawingml/2006/table">
            <a:tbl>
              <a:tblPr firstRow="1" bandRow="1"/>
              <a:tblGrid>
                <a:gridCol w="8707651"/>
              </a:tblGrid>
              <a:tr h="4815441">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目標</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　　　道路交通騒音　２０２０年に環境保全目標を９５％以上達成</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①　遮音壁や低騒音舗装など、沿道環境対策の推進</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400" b="0" kern="1200" spc="-100" dirty="0" smtClean="0">
                          <a:solidFill>
                            <a:schemeClr val="tx1"/>
                          </a:solidFill>
                          <a:effectLst/>
                          <a:latin typeface="+mn-lt"/>
                          <a:ea typeface="+mn-ea"/>
                          <a:cs typeface="+mn-cs"/>
                        </a:rPr>
                        <a:t>　　　　　施工延長（２０１１～２０１３年度）</a:t>
                      </a:r>
                      <a:endParaRPr kumimoji="1" lang="en-US" altLang="ja-JP" sz="14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400" b="0" kern="1200" spc="-100" dirty="0" smtClean="0">
                          <a:solidFill>
                            <a:schemeClr val="tx1"/>
                          </a:solidFill>
                          <a:effectLst/>
                          <a:latin typeface="+mn-lt"/>
                          <a:ea typeface="+mn-ea"/>
                          <a:cs typeface="+mn-cs"/>
                        </a:rPr>
                        <a:t>　　　　　　遮音壁　１．８ｋｍ</a:t>
                      </a:r>
                      <a:endParaRPr kumimoji="1" lang="en-US" altLang="ja-JP" sz="14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400" b="0" kern="1200" spc="-100" dirty="0" smtClean="0">
                          <a:solidFill>
                            <a:schemeClr val="tx1"/>
                          </a:solidFill>
                          <a:effectLst/>
                          <a:latin typeface="+mn-lt"/>
                          <a:ea typeface="+mn-ea"/>
                          <a:cs typeface="+mn-cs"/>
                        </a:rPr>
                        <a:t>　　　　　　低騒音舗装　１７１．３ｋｍ</a:t>
                      </a:r>
                      <a:endParaRPr kumimoji="1" lang="en-US" altLang="ja-JP" sz="14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②　交通流対策の推進（バイパス整備、するっと交差点など）</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タイトル 1"/>
          <p:cNvSpPr txBox="1">
            <a:spLocks/>
          </p:cNvSpPr>
          <p:nvPr/>
        </p:nvSpPr>
        <p:spPr>
          <a:xfrm>
            <a:off x="551092" y="404664"/>
            <a:ext cx="8352928" cy="129614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Ⅲ</a:t>
            </a:r>
            <a:r>
              <a:rPr lang="ja-JP" altLang="en-US" sz="2400" dirty="0">
                <a:solidFill>
                  <a:sysClr val="windowText" lastClr="000000"/>
                </a:solidFill>
                <a:latin typeface="+mj-ea"/>
              </a:rPr>
              <a:t>　</a:t>
            </a:r>
            <a:r>
              <a:rPr lang="ja-JP" altLang="en-US" sz="2400" b="1" dirty="0"/>
              <a:t>快適で安らぎのある都市環境の形成</a:t>
            </a:r>
            <a:endParaRPr lang="en-US" altLang="ja-JP" sz="2400" dirty="0" smtClean="0">
              <a:solidFill>
                <a:sysClr val="windowText" lastClr="000000"/>
              </a:solidFill>
              <a:latin typeface="+mj-ea"/>
            </a:endParaRPr>
          </a:p>
          <a:p>
            <a:pPr lvl="0">
              <a:defRPr/>
            </a:pPr>
            <a:r>
              <a:rPr lang="ja-JP" altLang="en-US" sz="4000" b="1" spc="-250" dirty="0" smtClean="0">
                <a:solidFill>
                  <a:sysClr val="windowText" lastClr="000000"/>
                </a:solidFill>
                <a:latin typeface="+mj-ea"/>
              </a:rPr>
              <a:t>騒音・振動の防止</a:t>
            </a:r>
            <a:endParaRPr lang="ja-JP" altLang="en-US" sz="4000" b="1" spc="-250" dirty="0">
              <a:solidFill>
                <a:sysClr val="windowText" lastClr="000000"/>
              </a:solidFill>
              <a:latin typeface="+mj-ea"/>
            </a:endParaRPr>
          </a:p>
          <a:p>
            <a:pPr lvl="0" algn="l">
              <a:defRPr/>
            </a:pPr>
            <a:endParaRPr lang="en-US" altLang="ja-JP" sz="3200" dirty="0" smtClean="0">
              <a:solidFill>
                <a:sysClr val="windowText" lastClr="000000"/>
              </a:solidFill>
              <a:latin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213" y="3293985"/>
            <a:ext cx="5213958" cy="211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580" y="3429000"/>
            <a:ext cx="2765762" cy="117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E4E79E31-24DB-41D0-B262-FE41FF133F16}" type="slidenum">
              <a:rPr kumimoji="1" lang="ja-JP" altLang="en-US" smtClean="0"/>
              <a:t>14</a:t>
            </a:fld>
            <a:endParaRPr kumimoji="1" lang="ja-JP" altLang="en-US"/>
          </a:p>
        </p:txBody>
      </p:sp>
    </p:spTree>
    <p:extLst>
      <p:ext uri="{BB962C8B-B14F-4D97-AF65-F5344CB8AC3E}">
        <p14:creationId xmlns:p14="http://schemas.microsoft.com/office/powerpoint/2010/main" val="859850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Ⅲ</a:t>
            </a:r>
            <a:r>
              <a:rPr lang="ja-JP" altLang="en-US" sz="2400" dirty="0">
                <a:solidFill>
                  <a:sysClr val="windowText" lastClr="000000"/>
                </a:solidFill>
                <a:latin typeface="+mj-ea"/>
              </a:rPr>
              <a:t>　</a:t>
            </a:r>
            <a:r>
              <a:rPr lang="ja-JP" altLang="en-US" sz="2400" b="1" dirty="0"/>
              <a:t>快適で安らぎのある都市環境の形成</a:t>
            </a:r>
            <a:endParaRPr lang="en-US" altLang="ja-JP" sz="2400" dirty="0" smtClean="0">
              <a:solidFill>
                <a:sysClr val="windowText" lastClr="000000"/>
              </a:solidFill>
              <a:latin typeface="+mj-ea"/>
            </a:endParaRPr>
          </a:p>
          <a:p>
            <a:pPr lvl="0">
              <a:defRPr/>
            </a:pPr>
            <a:r>
              <a:rPr lang="ja-JP" altLang="en-US" sz="4000" b="1" spc="-250" dirty="0" smtClean="0">
                <a:solidFill>
                  <a:sysClr val="windowText" lastClr="000000"/>
                </a:solidFill>
                <a:latin typeface="+mj-ea"/>
              </a:rPr>
              <a:t>ヒートアイランド現象の緩和　①</a:t>
            </a:r>
            <a:endParaRPr lang="ja-JP" altLang="en-US" sz="4000" b="1" spc="-250" dirty="0">
              <a:solidFill>
                <a:sysClr val="windowText" lastClr="000000"/>
              </a:solidFill>
              <a:latin typeface="+mj-ea"/>
            </a:endParaRPr>
          </a:p>
          <a:p>
            <a:pPr lvl="0" algn="l">
              <a:defRPr/>
            </a:pPr>
            <a:endParaRPr lang="en-US" altLang="ja-JP" sz="3200" dirty="0" smtClean="0">
              <a:solidFill>
                <a:sysClr val="windowText" lastClr="000000"/>
              </a:solidFill>
              <a:latin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4215778969"/>
              </p:ext>
            </p:extLst>
          </p:nvPr>
        </p:nvGraphicFramePr>
        <p:xfrm>
          <a:off x="386535" y="1538789"/>
          <a:ext cx="8550950" cy="630071"/>
        </p:xfrm>
        <a:graphic>
          <a:graphicData uri="http://schemas.openxmlformats.org/drawingml/2006/table">
            <a:tbl>
              <a:tblPr firstRow="1" bandRow="1"/>
              <a:tblGrid>
                <a:gridCol w="8550950"/>
              </a:tblGrid>
              <a:tr h="630071">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「大阪府ヒートアイランド対策推進計画」</a:t>
                      </a:r>
                      <a:r>
                        <a:rPr kumimoji="1" lang="ja-JP" altLang="en-US" sz="2000" b="0" kern="1200" dirty="0" smtClean="0">
                          <a:solidFill>
                            <a:schemeClr val="tx1"/>
                          </a:solidFill>
                          <a:effectLst/>
                          <a:latin typeface="+mn-lt"/>
                          <a:ea typeface="+mn-ea"/>
                          <a:cs typeface="+mn-cs"/>
                        </a:rPr>
                        <a:t>（２００４（平成１６）年６月策定）</a:t>
                      </a:r>
                      <a:endParaRPr kumimoji="1" lang="en-US" altLang="ja-JP" sz="2000" b="0" kern="1200" dirty="0" smtClean="0">
                        <a:solidFill>
                          <a:schemeClr val="tx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4" name="スライド番号プレースホルダー 3"/>
          <p:cNvSpPr>
            <a:spLocks noGrp="1"/>
          </p:cNvSpPr>
          <p:nvPr>
            <p:ph type="sldNum" sz="quarter" idx="12"/>
          </p:nvPr>
        </p:nvSpPr>
        <p:spPr/>
        <p:txBody>
          <a:bodyPr/>
          <a:lstStyle/>
          <a:p>
            <a:fld id="{E4E79E31-24DB-41D0-B262-FE41FF133F16}" type="slidenum">
              <a:rPr lang="ja-JP" altLang="en-US" smtClean="0"/>
              <a:pPr/>
              <a:t>15</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514413208"/>
              </p:ext>
            </p:extLst>
          </p:nvPr>
        </p:nvGraphicFramePr>
        <p:xfrm>
          <a:off x="179512" y="2033845"/>
          <a:ext cx="8856984" cy="4734560"/>
        </p:xfrm>
        <a:graphic>
          <a:graphicData uri="http://schemas.openxmlformats.org/drawingml/2006/table">
            <a:tbl>
              <a:tblPr firstRow="1" bandRow="1"/>
              <a:tblGrid>
                <a:gridCol w="8856984"/>
              </a:tblGrid>
              <a:tr h="397988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目標</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400" b="0" kern="1200" spc="-100" dirty="0" smtClean="0">
                          <a:solidFill>
                            <a:schemeClr val="tx1"/>
                          </a:solidFill>
                          <a:effectLst/>
                          <a:latin typeface="+mn-lt"/>
                          <a:ea typeface="+mn-ea"/>
                          <a:cs typeface="+mn-cs"/>
                        </a:rPr>
                        <a:t> 　　　</a:t>
                      </a:r>
                      <a:r>
                        <a:rPr kumimoji="1" lang="ja-JP" altLang="en-US" sz="2400" b="0" kern="1200" spc="-100" dirty="0" smtClean="0">
                          <a:solidFill>
                            <a:schemeClr val="tx1"/>
                          </a:solidFill>
                          <a:effectLst/>
                          <a:latin typeface="Calibri"/>
                          <a:ea typeface="+mn-ea"/>
                          <a:cs typeface="+mn-cs"/>
                        </a:rPr>
                        <a:t>①　住宅地域における夏の夜間の気温を下げ、</a:t>
                      </a:r>
                      <a:endParaRPr kumimoji="1" lang="en-US" altLang="ja-JP" sz="24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400" b="0" kern="1200" spc="-100" dirty="0" smtClean="0">
                          <a:solidFill>
                            <a:schemeClr val="tx1"/>
                          </a:solidFill>
                          <a:effectLst/>
                          <a:latin typeface="Calibri"/>
                          <a:ea typeface="+mn-ea"/>
                          <a:cs typeface="+mn-cs"/>
                        </a:rPr>
                        <a:t>　　　　　　２０２５年までに夏の熱帯夜数を現状（２０００年）より３割減らす</a:t>
                      </a:r>
                      <a:endParaRPr kumimoji="1" lang="en-US" altLang="ja-JP" sz="24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400" b="0" kern="1200" spc="-100" dirty="0" smtClean="0">
                          <a:solidFill>
                            <a:schemeClr val="tx1"/>
                          </a:solidFill>
                          <a:effectLst/>
                          <a:latin typeface="Calibri"/>
                          <a:ea typeface="+mn-ea"/>
                          <a:cs typeface="+mn-cs"/>
                        </a:rPr>
                        <a:t>　　　</a:t>
                      </a:r>
                      <a:r>
                        <a:rPr kumimoji="1" lang="ja-JP" altLang="en-US" sz="2400" b="0" kern="1200" spc="-100" baseline="0" dirty="0" smtClean="0">
                          <a:solidFill>
                            <a:schemeClr val="tx1"/>
                          </a:solidFill>
                          <a:effectLst/>
                          <a:latin typeface="Calibri"/>
                          <a:ea typeface="+mn-ea"/>
                          <a:cs typeface="+mn-cs"/>
                        </a:rPr>
                        <a:t> </a:t>
                      </a:r>
                      <a:r>
                        <a:rPr kumimoji="1" lang="ja-JP" altLang="en-US" sz="2400" b="0" kern="1200" spc="-100" dirty="0" smtClean="0">
                          <a:solidFill>
                            <a:schemeClr val="tx1"/>
                          </a:solidFill>
                          <a:effectLst/>
                          <a:latin typeface="Calibri"/>
                          <a:ea typeface="+mn-ea"/>
                          <a:cs typeface="+mn-cs"/>
                        </a:rPr>
                        <a:t>②　屋外空間にクールスポットを創出し、夏の日中の熱環境の</a:t>
                      </a:r>
                      <a:endParaRPr kumimoji="1" lang="en-US" altLang="ja-JP" sz="24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400" b="0" kern="1200" spc="-100" dirty="0" smtClean="0">
                          <a:solidFill>
                            <a:schemeClr val="tx1"/>
                          </a:solidFill>
                          <a:effectLst/>
                          <a:latin typeface="Calibri"/>
                          <a:ea typeface="+mn-ea"/>
                          <a:cs typeface="+mn-cs"/>
                        </a:rPr>
                        <a:t>　　　　　　改善を図り、体感的な温度を下げる</a:t>
                      </a:r>
                      <a:endParaRPr kumimoji="1" lang="en-US" altLang="ja-JP" sz="24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Calibri"/>
                          <a:ea typeface="+mn-ea"/>
                          <a:cs typeface="+mn-cs"/>
                        </a:rPr>
                        <a:t>　</a:t>
                      </a:r>
                      <a:r>
                        <a:rPr kumimoji="1" lang="ja-JP" altLang="en-US" sz="1600" b="0" kern="1200" dirty="0" smtClean="0">
                          <a:solidFill>
                            <a:schemeClr val="tx1"/>
                          </a:solidFill>
                          <a:effectLst/>
                          <a:latin typeface="Calibri"/>
                          <a:ea typeface="+mn-ea"/>
                          <a:cs typeface="+mn-cs"/>
                        </a:rPr>
                        <a:t>＜参考＞</a:t>
                      </a:r>
                      <a:endParaRPr kumimoji="1" lang="en-US" altLang="ja-JP" sz="1600" b="0" kern="1200" dirty="0" smtClean="0">
                        <a:solidFill>
                          <a:schemeClr val="tx1"/>
                        </a:solidFill>
                        <a:effectLst/>
                        <a:latin typeface="Calibri"/>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1600" b="0" kern="12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kern="1200" spc="-100" dirty="0" smtClean="0">
                          <a:solidFill>
                            <a:schemeClr val="tx1"/>
                          </a:solidFill>
                          <a:effectLst/>
                          <a:latin typeface="Calibri"/>
                          <a:ea typeface="+mn-ea"/>
                          <a:cs typeface="+mn-cs"/>
                        </a:rPr>
                        <a:t> 　　　</a:t>
                      </a:r>
                      <a:r>
                        <a:rPr kumimoji="1" lang="ja-JP" altLang="en-US" sz="1600" b="0" i="0" u="none" strike="noStrike" kern="1200" cap="none" spc="-100" normalizeH="0" baseline="0" noProof="0" dirty="0" smtClean="0">
                          <a:ln>
                            <a:noFill/>
                          </a:ln>
                          <a:solidFill>
                            <a:schemeClr val="tx1"/>
                          </a:solidFill>
                          <a:effectLst/>
                          <a:uLnTx/>
                          <a:uFillTx/>
                          <a:latin typeface="Calibri"/>
                          <a:ea typeface="+mn-ea"/>
                          <a:cs typeface="+mn-cs"/>
                        </a:rPr>
                        <a:t>大阪市の目標（２００５年３月策定、２０１１年３月改訂）</a:t>
                      </a:r>
                      <a:endParaRPr kumimoji="1" lang="en-US" altLang="ja-JP" sz="1600" b="0" i="0" u="none" strike="noStrike" kern="1200" cap="none" spc="-10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i="0" u="none" strike="noStrike" kern="1200" cap="none" spc="-100" normalizeH="0" baseline="0" noProof="0" dirty="0" smtClean="0">
                          <a:ln>
                            <a:noFill/>
                          </a:ln>
                          <a:solidFill>
                            <a:schemeClr val="tx1"/>
                          </a:solidFill>
                          <a:effectLst/>
                          <a:uLnTx/>
                          <a:uFillTx/>
                          <a:latin typeface="Calibri"/>
                          <a:ea typeface="+mn-ea"/>
                          <a:cs typeface="+mn-cs"/>
                        </a:rPr>
                        <a:t>　　　○    ２０２０（平成３２）年度までの計画期間内に年平均気温及び熱帯夜日数を現状以下にする</a:t>
                      </a:r>
                      <a:endParaRPr kumimoji="1" lang="en-US" altLang="ja-JP" sz="1600" b="0" i="0" u="none" strike="noStrike" kern="1200" cap="none" spc="-10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1600" b="0" i="0" u="none" strike="noStrike" kern="1200" cap="none" spc="-10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i="0" u="none" strike="noStrike" kern="1200" cap="none" spc="-100" normalizeH="0" baseline="0" noProof="0" dirty="0" smtClean="0">
                          <a:ln>
                            <a:noFill/>
                          </a:ln>
                          <a:solidFill>
                            <a:schemeClr val="tx1"/>
                          </a:solidFill>
                          <a:effectLst/>
                          <a:uLnTx/>
                          <a:uFillTx/>
                          <a:latin typeface="Calibri"/>
                          <a:ea typeface="+mn-ea"/>
                          <a:cs typeface="+mn-cs"/>
                        </a:rPr>
                        <a:t>　　　大阪府市ヒートアイランド対策基本方針（２０１４年３月策定）</a:t>
                      </a:r>
                      <a:endParaRPr kumimoji="1" lang="en-US" altLang="ja-JP" sz="1600" b="0" i="0" u="none" strike="noStrike" kern="1200" cap="none" spc="-10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i="0" u="none" strike="noStrike" kern="1200" cap="none" spc="-100" normalizeH="0" baseline="0" noProof="0" dirty="0" smtClean="0">
                          <a:ln>
                            <a:noFill/>
                          </a:ln>
                          <a:solidFill>
                            <a:schemeClr val="tx1"/>
                          </a:solidFill>
                          <a:effectLst/>
                          <a:uLnTx/>
                          <a:uFillTx/>
                          <a:latin typeface="Calibri"/>
                          <a:ea typeface="+mn-ea"/>
                          <a:cs typeface="+mn-cs"/>
                        </a:rPr>
                        <a:t>　　　○　大阪府と大阪市のヒートアイランド対策の目標や目標期間等を統一化　</a:t>
                      </a:r>
                      <a:endParaRPr kumimoji="1" lang="en-US" altLang="ja-JP" sz="1600" b="0" i="0" u="none" strike="noStrike" kern="1200" cap="none" spc="-10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i="0" u="none" strike="noStrike" kern="1200" cap="none" spc="-100" normalizeH="0" baseline="0" noProof="0" dirty="0" smtClean="0">
                          <a:ln>
                            <a:noFill/>
                          </a:ln>
                          <a:solidFill>
                            <a:schemeClr val="tx1"/>
                          </a:solidFill>
                          <a:effectLst/>
                          <a:uLnTx/>
                          <a:uFillTx/>
                          <a:latin typeface="Calibri"/>
                          <a:ea typeface="+mn-ea"/>
                          <a:cs typeface="+mn-cs"/>
                        </a:rPr>
                        <a:t>　　　○　広域自治体と基礎自治体の役割の明確化</a:t>
                      </a:r>
                      <a:endParaRPr kumimoji="1" lang="en-US" altLang="ja-JP" sz="1600" b="0" i="0" u="none" strike="noStrike" kern="1200" cap="none" spc="-100" normalizeH="0" baseline="0" noProof="0" dirty="0" smtClean="0">
                        <a:ln>
                          <a:noFill/>
                        </a:ln>
                        <a:solidFill>
                          <a:schemeClr val="tx1"/>
                        </a:solidFill>
                        <a:effectLst/>
                        <a:uLnTx/>
                        <a:uFillTx/>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1600" b="0" i="0" u="none" strike="noStrike" kern="1200" cap="none" spc="-100" normalizeH="0" baseline="0" noProof="0" dirty="0" smtClean="0">
                          <a:ln>
                            <a:noFill/>
                          </a:ln>
                          <a:solidFill>
                            <a:schemeClr val="tx1"/>
                          </a:solidFill>
                          <a:effectLst/>
                          <a:uLnTx/>
                          <a:uFillTx/>
                          <a:latin typeface="Calibri"/>
                          <a:ea typeface="+mn-ea"/>
                          <a:cs typeface="+mn-cs"/>
                        </a:rPr>
                        <a:t>　　　○　国及び府市の最新の知見や新たな施策等の反映　</a:t>
                      </a:r>
                      <a:endParaRPr kumimoji="1" lang="en-US" altLang="ja-JP" sz="1600" b="0" i="0" u="none" strike="noStrike" kern="1200" cap="none" spc="0" normalizeH="0" baseline="0" noProof="0" dirty="0" smtClean="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9144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0155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Ⅲ</a:t>
            </a:r>
            <a:r>
              <a:rPr lang="ja-JP" altLang="en-US" sz="2400" dirty="0">
                <a:solidFill>
                  <a:sysClr val="windowText" lastClr="000000"/>
                </a:solidFill>
                <a:latin typeface="+mj-ea"/>
              </a:rPr>
              <a:t>　</a:t>
            </a:r>
            <a:r>
              <a:rPr lang="ja-JP" altLang="en-US" sz="2400" b="1" dirty="0"/>
              <a:t>快適で安らぎのある都市環境の形成</a:t>
            </a:r>
            <a:endParaRPr lang="en-US" altLang="ja-JP" sz="2400" dirty="0" smtClean="0">
              <a:solidFill>
                <a:sysClr val="windowText" lastClr="000000"/>
              </a:solidFill>
              <a:latin typeface="+mj-ea"/>
            </a:endParaRPr>
          </a:p>
          <a:p>
            <a:pPr lvl="0">
              <a:defRPr/>
            </a:pPr>
            <a:r>
              <a:rPr lang="ja-JP" altLang="en-US" sz="4000" b="1" spc="-250" dirty="0" smtClean="0">
                <a:solidFill>
                  <a:sysClr val="windowText" lastClr="000000"/>
                </a:solidFill>
                <a:latin typeface="+mj-ea"/>
              </a:rPr>
              <a:t>ヒートアイランド現象の緩和　②</a:t>
            </a:r>
            <a:endParaRPr lang="ja-JP" altLang="en-US" sz="4000" b="1" spc="-250" dirty="0">
              <a:solidFill>
                <a:sysClr val="windowText" lastClr="000000"/>
              </a:solidFill>
              <a:latin typeface="+mj-ea"/>
            </a:endParaRPr>
          </a:p>
          <a:p>
            <a:pPr lvl="0" algn="l">
              <a:defRPr/>
            </a:pPr>
            <a:endParaRPr lang="en-US" altLang="ja-JP" sz="3200" dirty="0" smtClean="0">
              <a:solidFill>
                <a:sysClr val="windowText" lastClr="000000"/>
              </a:solidFill>
              <a:latin typeface="+mj-ea"/>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74005"/>
            <a:ext cx="4508993" cy="31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26" t="2668" r="5679" b="6444"/>
          <a:stretch/>
        </p:blipFill>
        <p:spPr bwMode="auto">
          <a:xfrm>
            <a:off x="4457331" y="3744035"/>
            <a:ext cx="4660174" cy="257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表 14"/>
          <p:cNvGraphicFramePr>
            <a:graphicFrameLocks noGrp="1"/>
          </p:cNvGraphicFramePr>
          <p:nvPr>
            <p:extLst>
              <p:ext uri="{D42A27DB-BD31-4B8C-83A1-F6EECF244321}">
                <p14:modId xmlns:p14="http://schemas.microsoft.com/office/powerpoint/2010/main" val="2068247815"/>
              </p:ext>
            </p:extLst>
          </p:nvPr>
        </p:nvGraphicFramePr>
        <p:xfrm>
          <a:off x="179512" y="1538790"/>
          <a:ext cx="8724508" cy="2072640"/>
        </p:xfrm>
        <a:graphic>
          <a:graphicData uri="http://schemas.openxmlformats.org/drawingml/2006/table">
            <a:tbl>
              <a:tblPr firstRow="1" bandRow="1"/>
              <a:tblGrid>
                <a:gridCol w="8724508"/>
              </a:tblGrid>
              <a:tr h="77291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　　</a:t>
                      </a:r>
                      <a:r>
                        <a:rPr kumimoji="1" lang="ja-JP" altLang="en-US" sz="2400" b="0" kern="1200" dirty="0" smtClean="0">
                          <a:solidFill>
                            <a:schemeClr val="tx1"/>
                          </a:solidFill>
                          <a:effectLst/>
                          <a:latin typeface="Calibri"/>
                          <a:ea typeface="+mn-ea"/>
                          <a:cs typeface="+mn-cs"/>
                        </a:rPr>
                        <a:t>熱帯夜日数（５年移動平均）の推移　</a:t>
                      </a:r>
                      <a:endParaRPr kumimoji="1" lang="en-US" altLang="ja-JP" sz="2400" b="0" kern="1200" dirty="0" smtClean="0">
                        <a:solidFill>
                          <a:schemeClr val="tx1"/>
                        </a:solidFill>
                        <a:effectLst/>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Calibri"/>
                          <a:ea typeface="+mn-ea"/>
                          <a:cs typeface="+mn-cs"/>
                        </a:rPr>
                        <a:t>　　　　大阪　４６日（２０００年）　⇒　４３日（２０１１年）</a:t>
                      </a:r>
                      <a:endParaRPr kumimoji="1" lang="en-US" altLang="ja-JP" sz="2400" b="0" kern="1200" dirty="0" smtClean="0">
                        <a:solidFill>
                          <a:schemeClr val="tx1"/>
                        </a:solidFill>
                        <a:effectLst/>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Calibri"/>
                          <a:ea typeface="+mn-ea"/>
                          <a:cs typeface="+mn-cs"/>
                        </a:rPr>
                        <a:t>　　　　豊中　３６日（２０００年）　⇒　３３日（２０１１年）</a:t>
                      </a:r>
                      <a:endParaRPr kumimoji="1" lang="en-US" altLang="ja-JP" sz="2400" b="0" kern="1200" dirty="0" smtClean="0">
                        <a:solidFill>
                          <a:schemeClr val="tx1"/>
                        </a:solidFill>
                        <a:effectLst/>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Calibri"/>
                          <a:ea typeface="+mn-ea"/>
                          <a:cs typeface="+mn-cs"/>
                        </a:rPr>
                        <a:t>　　　　枚方　２９日（２０００年）　⇒　２７日（２０１１年）</a:t>
                      </a:r>
                      <a:endParaRPr kumimoji="1" lang="en-US" altLang="ja-JP" sz="2400" b="0" kern="1200" dirty="0" smtClean="0">
                        <a:solidFill>
                          <a:schemeClr val="tx1"/>
                        </a:solidFill>
                        <a:effectLst/>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39001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743903850"/>
              </p:ext>
            </p:extLst>
          </p:nvPr>
        </p:nvGraphicFramePr>
        <p:xfrm>
          <a:off x="4573795" y="3248980"/>
          <a:ext cx="4560968" cy="731520"/>
        </p:xfrm>
        <a:graphic>
          <a:graphicData uri="http://schemas.openxmlformats.org/drawingml/2006/table">
            <a:tbl>
              <a:tblPr firstRow="1" bandRow="1"/>
              <a:tblGrid>
                <a:gridCol w="4560968"/>
              </a:tblGrid>
              <a:tr h="31213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0" kern="1200" dirty="0" smtClean="0">
                          <a:solidFill>
                            <a:schemeClr val="tx1"/>
                          </a:solidFill>
                          <a:effectLst/>
                          <a:latin typeface="+mn-ea"/>
                          <a:ea typeface="+mn-ea"/>
                          <a:cs typeface="+mn-cs"/>
                        </a:rPr>
                        <a:t>大阪府の主要都市における熱帯夜の日数の推移</a:t>
                      </a:r>
                      <a:endParaRPr kumimoji="1" lang="en-US" altLang="ja-JP" sz="1200" b="0" kern="1200" dirty="0" smtClean="0">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0" kern="1200" dirty="0" smtClean="0">
                          <a:solidFill>
                            <a:schemeClr val="tx1"/>
                          </a:solidFill>
                          <a:effectLst/>
                          <a:latin typeface="+mn-ea"/>
                          <a:ea typeface="+mn-ea"/>
                          <a:cs typeface="+mn-cs"/>
                        </a:rPr>
                        <a:t>（</a:t>
                      </a:r>
                      <a:r>
                        <a:rPr kumimoji="1" lang="en-US" altLang="ja-JP" sz="1200" b="0" kern="1200" dirty="0" smtClean="0">
                          <a:solidFill>
                            <a:schemeClr val="tx1"/>
                          </a:solidFill>
                          <a:effectLst/>
                          <a:latin typeface="+mn-ea"/>
                          <a:ea typeface="+mn-ea"/>
                          <a:cs typeface="+mn-cs"/>
                        </a:rPr>
                        <a:t>1980</a:t>
                      </a:r>
                      <a:r>
                        <a:rPr kumimoji="1" lang="ja-JP" altLang="en-US" sz="1200" b="0" kern="1200" dirty="0" smtClean="0">
                          <a:solidFill>
                            <a:schemeClr val="tx1"/>
                          </a:solidFill>
                          <a:effectLst/>
                          <a:latin typeface="+mn-ea"/>
                          <a:ea typeface="+mn-ea"/>
                          <a:cs typeface="+mn-cs"/>
                        </a:rPr>
                        <a:t>年～</a:t>
                      </a:r>
                      <a:r>
                        <a:rPr kumimoji="1" lang="en-US" altLang="ja-JP" sz="1200" b="0" kern="1200" dirty="0" smtClean="0">
                          <a:solidFill>
                            <a:schemeClr val="tx1"/>
                          </a:solidFill>
                          <a:effectLst/>
                          <a:latin typeface="+mn-ea"/>
                          <a:ea typeface="+mn-ea"/>
                          <a:cs typeface="+mn-cs"/>
                        </a:rPr>
                        <a:t>2011</a:t>
                      </a:r>
                      <a:r>
                        <a:rPr kumimoji="1" lang="ja-JP" altLang="en-US" sz="1200" b="0" kern="1200" dirty="0" smtClean="0">
                          <a:solidFill>
                            <a:schemeClr val="tx1"/>
                          </a:solidFill>
                          <a:effectLst/>
                          <a:latin typeface="+mn-ea"/>
                          <a:ea typeface="+mn-ea"/>
                          <a:cs typeface="+mn-cs"/>
                        </a:rPr>
                        <a:t>年）</a:t>
                      </a:r>
                      <a:endParaRPr kumimoji="1" lang="en-US" altLang="ja-JP" sz="1200" b="0" kern="1200" dirty="0" smtClean="0">
                        <a:solidFill>
                          <a:srgbClr val="FF0000"/>
                        </a:solidFill>
                        <a:effectLst/>
                        <a:latin typeface="+mn-ea"/>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8576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1200" b="0" dirty="0" smtClean="0">
                        <a:solidFill>
                          <a:schemeClr val="tx1"/>
                        </a:solidFill>
                        <a:latin typeface="+mn-ea"/>
                        <a:ea typeface="+mn-ea"/>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730591025"/>
              </p:ext>
            </p:extLst>
          </p:nvPr>
        </p:nvGraphicFramePr>
        <p:xfrm>
          <a:off x="166588" y="3248980"/>
          <a:ext cx="4560968" cy="731520"/>
        </p:xfrm>
        <a:graphic>
          <a:graphicData uri="http://schemas.openxmlformats.org/drawingml/2006/table">
            <a:tbl>
              <a:tblPr firstRow="1" bandRow="1"/>
              <a:tblGrid>
                <a:gridCol w="4560968"/>
              </a:tblGrid>
              <a:tr h="31213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0" kern="1200" dirty="0" smtClean="0">
                          <a:solidFill>
                            <a:schemeClr val="tx1"/>
                          </a:solidFill>
                          <a:effectLst/>
                          <a:latin typeface="+mn-ea"/>
                          <a:ea typeface="+mn-ea"/>
                          <a:cs typeface="+mn-cs"/>
                        </a:rPr>
                        <a:t>　　　大阪と日本における年平均気温の推移</a:t>
                      </a:r>
                      <a:endParaRPr kumimoji="1" lang="en-US" altLang="ja-JP" sz="1200" b="0" kern="1200" dirty="0" smtClean="0">
                        <a:solidFill>
                          <a:schemeClr val="tx1"/>
                        </a:solidFill>
                        <a:effectLst/>
                        <a:latin typeface="+mn-ea"/>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1200" b="0" kern="1200" dirty="0" smtClean="0">
                          <a:solidFill>
                            <a:schemeClr val="tx1"/>
                          </a:solidFill>
                          <a:effectLst/>
                          <a:latin typeface="+mn-ea"/>
                          <a:ea typeface="+mn-ea"/>
                          <a:cs typeface="+mn-cs"/>
                        </a:rPr>
                        <a:t>（</a:t>
                      </a:r>
                      <a:r>
                        <a:rPr kumimoji="1" lang="en-US" altLang="ja-JP" sz="1200" b="0" kern="1200" dirty="0" smtClean="0">
                          <a:solidFill>
                            <a:schemeClr val="tx1"/>
                          </a:solidFill>
                          <a:effectLst/>
                          <a:latin typeface="+mn-ea"/>
                          <a:ea typeface="+mn-ea"/>
                          <a:cs typeface="+mn-cs"/>
                        </a:rPr>
                        <a:t>1900</a:t>
                      </a:r>
                      <a:r>
                        <a:rPr kumimoji="1" lang="ja-JP" altLang="en-US" sz="1200" b="0" kern="1200" dirty="0" smtClean="0">
                          <a:solidFill>
                            <a:schemeClr val="tx1"/>
                          </a:solidFill>
                          <a:effectLst/>
                          <a:latin typeface="+mn-ea"/>
                          <a:ea typeface="+mn-ea"/>
                          <a:cs typeface="+mn-cs"/>
                        </a:rPr>
                        <a:t>年～</a:t>
                      </a:r>
                      <a:r>
                        <a:rPr kumimoji="1" lang="en-US" altLang="ja-JP" sz="1200" b="0" kern="1200" dirty="0" smtClean="0">
                          <a:solidFill>
                            <a:schemeClr val="tx1"/>
                          </a:solidFill>
                          <a:effectLst/>
                          <a:latin typeface="+mn-ea"/>
                          <a:ea typeface="+mn-ea"/>
                          <a:cs typeface="+mn-cs"/>
                        </a:rPr>
                        <a:t>2011</a:t>
                      </a:r>
                      <a:r>
                        <a:rPr kumimoji="1" lang="ja-JP" altLang="en-US" sz="1200" b="0" kern="1200" dirty="0" smtClean="0">
                          <a:solidFill>
                            <a:schemeClr val="tx1"/>
                          </a:solidFill>
                          <a:effectLst/>
                          <a:latin typeface="+mn-ea"/>
                          <a:ea typeface="+mn-ea"/>
                          <a:cs typeface="+mn-cs"/>
                        </a:rPr>
                        <a:t>年）</a:t>
                      </a:r>
                      <a:endParaRPr kumimoji="1" lang="en-US" altLang="ja-JP" sz="1200" b="0" kern="1200" dirty="0" smtClean="0">
                        <a:solidFill>
                          <a:srgbClr val="FF0000"/>
                        </a:solidFill>
                        <a:effectLst/>
                        <a:latin typeface="+mn-ea"/>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8576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1200" b="0" dirty="0" smtClean="0">
                        <a:solidFill>
                          <a:schemeClr val="tx1"/>
                        </a:solidFill>
                        <a:latin typeface="+mn-ea"/>
                        <a:ea typeface="+mn-ea"/>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3" name="スライド番号プレースホルダー 2"/>
          <p:cNvSpPr>
            <a:spLocks noGrp="1"/>
          </p:cNvSpPr>
          <p:nvPr>
            <p:ph type="sldNum" sz="quarter" idx="12"/>
          </p:nvPr>
        </p:nvSpPr>
        <p:spPr/>
        <p:txBody>
          <a:bodyPr/>
          <a:lstStyle/>
          <a:p>
            <a:fld id="{E4E79E31-24DB-41D0-B262-FE41FF133F16}" type="slidenum">
              <a:rPr lang="ja-JP" altLang="en-US" smtClean="0"/>
              <a:pPr/>
              <a:t>16</a:t>
            </a:fld>
            <a:endParaRPr lang="ja-JP" altLang="en-US" dirty="0"/>
          </a:p>
        </p:txBody>
      </p:sp>
    </p:spTree>
    <p:extLst>
      <p:ext uri="{BB962C8B-B14F-4D97-AF65-F5344CB8AC3E}">
        <p14:creationId xmlns:p14="http://schemas.microsoft.com/office/powerpoint/2010/main" val="1274053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Ⅲ</a:t>
            </a:r>
            <a:r>
              <a:rPr lang="ja-JP" altLang="en-US" sz="2400" dirty="0">
                <a:solidFill>
                  <a:sysClr val="windowText" lastClr="000000"/>
                </a:solidFill>
                <a:latin typeface="+mj-ea"/>
              </a:rPr>
              <a:t>　</a:t>
            </a:r>
            <a:r>
              <a:rPr lang="ja-JP" altLang="en-US" sz="2400" b="1" dirty="0"/>
              <a:t>快適で安らぎのある都市環境の形成</a:t>
            </a:r>
            <a:endParaRPr lang="en-US" altLang="ja-JP" sz="2400" dirty="0" smtClean="0">
              <a:solidFill>
                <a:sysClr val="windowText" lastClr="000000"/>
              </a:solidFill>
              <a:latin typeface="+mj-ea"/>
            </a:endParaRPr>
          </a:p>
          <a:p>
            <a:pPr lvl="0">
              <a:defRPr/>
            </a:pPr>
            <a:r>
              <a:rPr lang="ja-JP" altLang="en-US" sz="4000" b="1" spc="-250" dirty="0" smtClean="0">
                <a:solidFill>
                  <a:sysClr val="windowText" lastClr="000000"/>
                </a:solidFill>
                <a:latin typeface="+mj-ea"/>
              </a:rPr>
              <a:t>ヒートアイランド現象の緩和　③</a:t>
            </a:r>
            <a:endParaRPr lang="ja-JP" altLang="en-US" sz="4000" b="1" spc="-250" dirty="0">
              <a:solidFill>
                <a:sysClr val="windowText" lastClr="000000"/>
              </a:solidFill>
              <a:latin typeface="+mj-ea"/>
            </a:endParaRPr>
          </a:p>
          <a:p>
            <a:pPr lvl="0" algn="l">
              <a:defRPr/>
            </a:pPr>
            <a:endParaRPr lang="en-US" altLang="ja-JP" sz="3200" dirty="0" smtClean="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3167042124"/>
              </p:ext>
            </p:extLst>
          </p:nvPr>
        </p:nvGraphicFramePr>
        <p:xfrm>
          <a:off x="179512" y="1349490"/>
          <a:ext cx="8856984" cy="550926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①　「温暖化防止条例」に基づく人工排熱の抑制</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r>
                        <a:rPr kumimoji="1" lang="ja-JP" altLang="en-US" sz="2000" b="0" kern="1200" spc="-100" baseline="0" dirty="0" smtClean="0">
                          <a:solidFill>
                            <a:schemeClr val="tx1"/>
                          </a:solidFill>
                          <a:effectLst/>
                          <a:latin typeface="+mn-lt"/>
                          <a:ea typeface="+mn-ea"/>
                          <a:cs typeface="+mn-cs"/>
                        </a:rPr>
                        <a:t> 対象事業者に対し、エネルギーの消費削減による人工排熱の抑制を助言、指導</a:t>
                      </a:r>
                      <a:endParaRPr kumimoji="1" lang="en-US" altLang="ja-JP" sz="2000" b="0" kern="1200" spc="-100" baseline="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対象事業者数　：７５７事業者</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②　ヒートアイランド対策技術の普及促進</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産官学が連携した「大阪ヒートアイランド対策技術コンソーシアム（ＨＩＴＥＣ）」</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・高日射反射率塗料、保水性舗装、外断熱工法等の対策技術の研究・普及</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・ヒートアイランド対策技術の認定</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認定技術 ： 屋根用高日射反射率塗料　３件</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高日射反射率舗装　　　　　  ５件</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高日射反射率住宅屋根材　２件</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・アイデアコンペ開催によるヒートアイランド対策技術の普及啓発</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２００９年　大阪の夏を涼しく！</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２０１１年　大阪の夏を快適に走る</a:t>
                      </a:r>
                      <a:r>
                        <a:rPr kumimoji="1" lang="ja-JP" altLang="en-US" sz="2000" b="0" i="0" u="none" strike="noStrike" kern="1200" cap="none" spc="0" normalizeH="0" baseline="0" noProof="0" dirty="0" smtClean="0">
                          <a:ln>
                            <a:noFill/>
                          </a:ln>
                          <a:solidFill>
                            <a:schemeClr val="tx1"/>
                          </a:solidFill>
                          <a:effectLst/>
                          <a:uLnTx/>
                          <a:uFillTx/>
                          <a:latin typeface="Calibri"/>
                          <a:ea typeface="+mn-ea"/>
                          <a:cs typeface="+mn-cs"/>
                        </a:rPr>
                        <a:t>！</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２０１３年　魅力あふれる大都市・大阪クールネットワークの創造</a:t>
                      </a:r>
                      <a:r>
                        <a:rPr kumimoji="1" lang="ja-JP" altLang="en-US" sz="2000" b="0" i="0" u="none" strike="noStrike" kern="1200" cap="none" spc="0" normalizeH="0" baseline="0" noProof="0" dirty="0" smtClean="0">
                          <a:ln>
                            <a:noFill/>
                          </a:ln>
                          <a:solidFill>
                            <a:schemeClr val="tx1"/>
                          </a:solidFill>
                          <a:effectLst/>
                          <a:uLnTx/>
                          <a:uFillTx/>
                          <a:latin typeface="Calibri"/>
                          <a:ea typeface="+mn-ea"/>
                          <a:cs typeface="+mn-cs"/>
                        </a:rPr>
                        <a:t>！</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・大阪クールスポット１００選　（２０１２年９月に１１９箇所を選定）</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4" name="スライド番号プレースホルダー 3"/>
          <p:cNvSpPr>
            <a:spLocks noGrp="1"/>
          </p:cNvSpPr>
          <p:nvPr>
            <p:ph type="sldNum" sz="quarter" idx="12"/>
          </p:nvPr>
        </p:nvSpPr>
        <p:spPr/>
        <p:txBody>
          <a:bodyPr/>
          <a:lstStyle/>
          <a:p>
            <a:fld id="{E4E79E31-24DB-41D0-B262-FE41FF133F16}" type="slidenum">
              <a:rPr lang="ja-JP" altLang="en-US" smtClean="0"/>
              <a:pPr/>
              <a:t>17</a:t>
            </a:fld>
            <a:endParaRPr lang="ja-JP" altLang="en-US" dirty="0"/>
          </a:p>
        </p:txBody>
      </p:sp>
    </p:spTree>
    <p:extLst>
      <p:ext uri="{BB962C8B-B14F-4D97-AF65-F5344CB8AC3E}">
        <p14:creationId xmlns:p14="http://schemas.microsoft.com/office/powerpoint/2010/main" val="2673016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Ⅲ</a:t>
            </a:r>
            <a:r>
              <a:rPr lang="ja-JP" altLang="en-US" sz="2400" dirty="0">
                <a:solidFill>
                  <a:sysClr val="windowText" lastClr="000000"/>
                </a:solidFill>
                <a:latin typeface="+mj-ea"/>
              </a:rPr>
              <a:t>　</a:t>
            </a:r>
            <a:r>
              <a:rPr lang="ja-JP" altLang="en-US" sz="2400" b="1" dirty="0"/>
              <a:t>快適で安らぎのある都市環境の形成</a:t>
            </a:r>
            <a:endParaRPr lang="en-US" altLang="ja-JP" sz="2400" dirty="0" smtClean="0">
              <a:solidFill>
                <a:sysClr val="windowText" lastClr="000000"/>
              </a:solidFill>
              <a:latin typeface="+mj-ea"/>
            </a:endParaRPr>
          </a:p>
          <a:p>
            <a:pPr lvl="0">
              <a:defRPr/>
            </a:pPr>
            <a:r>
              <a:rPr lang="ja-JP" altLang="en-US" sz="4000" b="1" spc="-250" dirty="0" smtClean="0">
                <a:solidFill>
                  <a:sysClr val="windowText" lastClr="000000"/>
                </a:solidFill>
                <a:latin typeface="+mj-ea"/>
              </a:rPr>
              <a:t>ヒートアイランド現象の緩和　④</a:t>
            </a:r>
            <a:endParaRPr lang="ja-JP" altLang="en-US" sz="4000" b="1" spc="-250" dirty="0">
              <a:solidFill>
                <a:sysClr val="windowText" lastClr="000000"/>
              </a:solidFill>
              <a:latin typeface="+mj-ea"/>
            </a:endParaRPr>
          </a:p>
          <a:p>
            <a:pPr lvl="0" algn="l">
              <a:defRPr/>
            </a:pPr>
            <a:endParaRPr lang="en-US" altLang="ja-JP" sz="3200" dirty="0" smtClean="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957632285"/>
              </p:ext>
            </p:extLst>
          </p:nvPr>
        </p:nvGraphicFramePr>
        <p:xfrm>
          <a:off x="179512" y="1668414"/>
          <a:ext cx="8847983" cy="2156460"/>
        </p:xfrm>
        <a:graphic>
          <a:graphicData uri="http://schemas.openxmlformats.org/drawingml/2006/table">
            <a:tbl>
              <a:tblPr firstRow="1" bandRow="1"/>
              <a:tblGrid>
                <a:gridCol w="8847983"/>
              </a:tblGrid>
              <a:tr h="157917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③　ヒートアイランド対策効果シミュレーション事業（２３年度から２４年度まで）</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ea"/>
                          <a:ea typeface="+mn-ea"/>
                          <a:cs typeface="+mn-cs"/>
                        </a:rPr>
                        <a:t>　　　○２０１１</a:t>
                      </a:r>
                      <a:r>
                        <a:rPr kumimoji="1" lang="ja-JP" altLang="ja-JP" sz="2000" b="0" kern="1200" dirty="0" smtClean="0">
                          <a:solidFill>
                            <a:schemeClr val="tx1"/>
                          </a:solidFill>
                          <a:effectLst/>
                          <a:latin typeface="+mn-ea"/>
                          <a:ea typeface="+mn-ea"/>
                          <a:cs typeface="+mn-cs"/>
                        </a:rPr>
                        <a:t>年</a:t>
                      </a:r>
                      <a:r>
                        <a:rPr kumimoji="1" lang="ja-JP" altLang="en-US" sz="2000" b="0" kern="1200" dirty="0" smtClean="0">
                          <a:solidFill>
                            <a:schemeClr val="tx1"/>
                          </a:solidFill>
                          <a:effectLst/>
                          <a:latin typeface="+mn-ea"/>
                          <a:ea typeface="+mn-ea"/>
                          <a:cs typeface="+mn-cs"/>
                        </a:rPr>
                        <a:t>度　</a:t>
                      </a:r>
                      <a:r>
                        <a:rPr kumimoji="1" lang="ja-JP" altLang="ja-JP" sz="2000" b="0" kern="1200" dirty="0" smtClean="0">
                          <a:solidFill>
                            <a:schemeClr val="tx1"/>
                          </a:solidFill>
                          <a:effectLst/>
                          <a:latin typeface="+mn-ea"/>
                          <a:ea typeface="+mn-ea"/>
                          <a:cs typeface="+mn-cs"/>
                        </a:rPr>
                        <a:t>建物・街区単位の熱負荷を算出するモデルを開発</a:t>
                      </a:r>
                      <a:endParaRPr kumimoji="1" lang="en-US" altLang="ja-JP" sz="2000" b="0" kern="1200" dirty="0" smtClean="0">
                        <a:solidFill>
                          <a:schemeClr val="tx1"/>
                        </a:solidFill>
                        <a:effectLst/>
                        <a:latin typeface="+mn-ea"/>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ea"/>
                          <a:ea typeface="+mn-ea"/>
                          <a:cs typeface="+mn-cs"/>
                        </a:rPr>
                        <a:t>　　　○２０１２</a:t>
                      </a:r>
                      <a:r>
                        <a:rPr kumimoji="1" lang="ja-JP" altLang="ja-JP" sz="2000" b="0" kern="1200" dirty="0" smtClean="0">
                          <a:solidFill>
                            <a:schemeClr val="tx1"/>
                          </a:solidFill>
                          <a:effectLst/>
                          <a:latin typeface="+mn-ea"/>
                          <a:ea typeface="+mn-ea"/>
                          <a:cs typeface="+mn-cs"/>
                        </a:rPr>
                        <a:t>年</a:t>
                      </a:r>
                      <a:r>
                        <a:rPr kumimoji="1" lang="ja-JP" altLang="en-US" sz="2000" b="0" kern="1200" dirty="0" smtClean="0">
                          <a:solidFill>
                            <a:schemeClr val="tx1"/>
                          </a:solidFill>
                          <a:effectLst/>
                          <a:latin typeface="+mn-ea"/>
                          <a:ea typeface="+mn-ea"/>
                          <a:cs typeface="+mn-cs"/>
                        </a:rPr>
                        <a:t>度　</a:t>
                      </a:r>
                      <a:r>
                        <a:rPr kumimoji="1" lang="ja-JP" altLang="ja-JP" sz="2000" b="0" kern="1200" dirty="0" smtClean="0">
                          <a:solidFill>
                            <a:schemeClr val="tx1"/>
                          </a:solidFill>
                          <a:effectLst/>
                          <a:latin typeface="+mn-ea"/>
                          <a:ea typeface="+mn-ea"/>
                          <a:cs typeface="+mn-cs"/>
                        </a:rPr>
                        <a:t>大阪府</a:t>
                      </a:r>
                      <a:r>
                        <a:rPr kumimoji="1" lang="ja-JP" altLang="en-US" sz="2000" b="0" kern="1200" dirty="0" smtClean="0">
                          <a:solidFill>
                            <a:schemeClr val="tx1"/>
                          </a:solidFill>
                          <a:effectLst/>
                          <a:latin typeface="+mn-ea"/>
                          <a:ea typeface="+mn-ea"/>
                          <a:cs typeface="+mn-cs"/>
                        </a:rPr>
                        <a:t>内</a:t>
                      </a:r>
                      <a:r>
                        <a:rPr kumimoji="1" lang="ja-JP" altLang="ja-JP" sz="2000" b="0" kern="1200" dirty="0" smtClean="0">
                          <a:solidFill>
                            <a:schemeClr val="tx1"/>
                          </a:solidFill>
                          <a:effectLst/>
                          <a:latin typeface="+mn-ea"/>
                          <a:ea typeface="+mn-ea"/>
                          <a:cs typeface="+mn-cs"/>
                        </a:rPr>
                        <a:t>の地域（メッシュ）</a:t>
                      </a:r>
                      <a:r>
                        <a:rPr kumimoji="1" lang="ja-JP" altLang="en-US" sz="2000" b="0" kern="1200" dirty="0" smtClean="0">
                          <a:solidFill>
                            <a:schemeClr val="tx1"/>
                          </a:solidFill>
                          <a:effectLst/>
                          <a:latin typeface="+mn-ea"/>
                          <a:ea typeface="+mn-ea"/>
                          <a:cs typeface="+mn-cs"/>
                        </a:rPr>
                        <a:t>の</a:t>
                      </a:r>
                      <a:r>
                        <a:rPr kumimoji="1" lang="ja-JP" altLang="ja-JP" sz="2000" b="0" kern="1200" dirty="0" smtClean="0">
                          <a:solidFill>
                            <a:schemeClr val="tx1"/>
                          </a:solidFill>
                          <a:effectLst/>
                          <a:latin typeface="+mn-ea"/>
                          <a:ea typeface="+mn-ea"/>
                          <a:cs typeface="+mn-cs"/>
                        </a:rPr>
                        <a:t>熱負荷</a:t>
                      </a:r>
                      <a:r>
                        <a:rPr kumimoji="1" lang="ja-JP" altLang="en-US" sz="2000" b="0" kern="1200" dirty="0" smtClean="0">
                          <a:solidFill>
                            <a:schemeClr val="tx1"/>
                          </a:solidFill>
                          <a:effectLst/>
                          <a:latin typeface="+mn-ea"/>
                          <a:ea typeface="+mn-ea"/>
                          <a:cs typeface="+mn-cs"/>
                        </a:rPr>
                        <a:t>および</a:t>
                      </a:r>
                      <a:r>
                        <a:rPr kumimoji="1" lang="ja-JP" altLang="ja-JP" sz="2000" b="0" kern="1200" dirty="0" smtClean="0">
                          <a:solidFill>
                            <a:schemeClr val="tx1"/>
                          </a:solidFill>
                          <a:effectLst/>
                          <a:latin typeface="+mn-ea"/>
                          <a:ea typeface="+mn-ea"/>
                          <a:cs typeface="+mn-cs"/>
                        </a:rPr>
                        <a:t>気温変化</a:t>
                      </a:r>
                      <a:r>
                        <a:rPr kumimoji="1" lang="ja-JP" altLang="en-US" sz="2000" b="0" kern="1200" dirty="0" smtClean="0">
                          <a:solidFill>
                            <a:schemeClr val="tx1"/>
                          </a:solidFill>
                          <a:effectLst/>
                          <a:latin typeface="+mn-ea"/>
                          <a:ea typeface="+mn-ea"/>
                          <a:cs typeface="+mn-cs"/>
                        </a:rPr>
                        <a:t>を</a:t>
                      </a:r>
                      <a:endParaRPr kumimoji="1" lang="en-US" altLang="ja-JP" sz="2000" b="0" kern="1200" dirty="0" smtClean="0">
                        <a:solidFill>
                          <a:schemeClr val="tx1"/>
                        </a:solidFill>
                        <a:effectLst/>
                        <a:latin typeface="+mn-ea"/>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ea"/>
                          <a:ea typeface="+mn-ea"/>
                          <a:cs typeface="+mn-cs"/>
                        </a:rPr>
                        <a:t>　　　　　　　　　　　</a:t>
                      </a:r>
                      <a:r>
                        <a:rPr kumimoji="1" lang="ja-JP" altLang="en-US" sz="2000" b="0" kern="1200" baseline="0" dirty="0" smtClean="0">
                          <a:solidFill>
                            <a:schemeClr val="tx1"/>
                          </a:solidFill>
                          <a:effectLst/>
                          <a:latin typeface="+mn-ea"/>
                          <a:ea typeface="+mn-ea"/>
                          <a:cs typeface="+mn-cs"/>
                        </a:rPr>
                        <a:t>  　</a:t>
                      </a:r>
                      <a:r>
                        <a:rPr kumimoji="1" lang="ja-JP" altLang="en-US" sz="2000" b="0" kern="1200" dirty="0" smtClean="0">
                          <a:solidFill>
                            <a:schemeClr val="tx1"/>
                          </a:solidFill>
                          <a:effectLst/>
                          <a:latin typeface="+mn-ea"/>
                          <a:ea typeface="+mn-ea"/>
                          <a:cs typeface="+mn-cs"/>
                        </a:rPr>
                        <a:t>算出するモデルを</a:t>
                      </a:r>
                      <a:r>
                        <a:rPr kumimoji="1" lang="ja-JP" altLang="ja-JP" sz="2000" b="0" kern="1200" dirty="0" smtClean="0">
                          <a:solidFill>
                            <a:schemeClr val="tx1"/>
                          </a:solidFill>
                          <a:effectLst/>
                          <a:latin typeface="+mn-ea"/>
                          <a:ea typeface="+mn-ea"/>
                          <a:cs typeface="+mn-cs"/>
                        </a:rPr>
                        <a:t>開発</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18141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215" y="3248980"/>
            <a:ext cx="2475275" cy="321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24" y="3744035"/>
            <a:ext cx="6178140" cy="224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E4E79E31-24DB-41D0-B262-FE41FF133F16}" type="slidenum">
              <a:rPr lang="ja-JP" altLang="en-US" smtClean="0"/>
              <a:pPr/>
              <a:t>18</a:t>
            </a:fld>
            <a:endParaRPr lang="ja-JP" altLang="en-US" dirty="0"/>
          </a:p>
        </p:txBody>
      </p:sp>
    </p:spTree>
    <p:extLst>
      <p:ext uri="{BB962C8B-B14F-4D97-AF65-F5344CB8AC3E}">
        <p14:creationId xmlns:p14="http://schemas.microsoft.com/office/powerpoint/2010/main" val="2997433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3568" y="431413"/>
            <a:ext cx="7848873" cy="97716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b="1" dirty="0" smtClean="0"/>
              <a:t>Ⅰ</a:t>
            </a:r>
            <a:r>
              <a:rPr lang="ja-JP" altLang="en-US" sz="3600" b="1" dirty="0" smtClean="0"/>
              <a:t>　</a:t>
            </a:r>
            <a:r>
              <a:rPr lang="ja-JP" altLang="en-US" sz="3600" b="1" dirty="0"/>
              <a:t>みどりと水辺の保全と創造</a:t>
            </a:r>
            <a:endParaRPr lang="en-US" altLang="ja-JP" sz="3600" b="1" dirty="0"/>
          </a:p>
        </p:txBody>
      </p:sp>
      <p:graphicFrame>
        <p:nvGraphicFramePr>
          <p:cNvPr id="3" name="表 2"/>
          <p:cNvGraphicFramePr>
            <a:graphicFrameLocks noGrp="1"/>
          </p:cNvGraphicFramePr>
          <p:nvPr>
            <p:extLst>
              <p:ext uri="{D42A27DB-BD31-4B8C-83A1-F6EECF244321}">
                <p14:modId xmlns:p14="http://schemas.microsoft.com/office/powerpoint/2010/main" val="2962897201"/>
              </p:ext>
            </p:extLst>
          </p:nvPr>
        </p:nvGraphicFramePr>
        <p:xfrm>
          <a:off x="746575" y="1538789"/>
          <a:ext cx="7650849" cy="4998720"/>
        </p:xfrm>
        <a:graphic>
          <a:graphicData uri="http://schemas.openxmlformats.org/drawingml/2006/table">
            <a:tbl>
              <a:tblPr firstRow="1" bandRow="1"/>
              <a:tblGrid>
                <a:gridCol w="7650849"/>
              </a:tblGrid>
              <a:tr h="445549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3200" b="0" kern="1200" dirty="0" smtClean="0">
                          <a:solidFill>
                            <a:schemeClr val="tx1"/>
                          </a:solidFill>
                          <a:effectLst/>
                          <a:latin typeface="+mn-lt"/>
                          <a:ea typeface="+mn-ea"/>
                          <a:cs typeface="+mn-cs"/>
                        </a:rPr>
                        <a:t>「みどりの大阪推進計画」</a:t>
                      </a:r>
                      <a:endParaRPr kumimoji="1" lang="en-US" altLang="ja-JP" sz="3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・２００９（平成２１）年１２月策定</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　計画期間は２０２５（平成３７）年まで</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・「将来ビジョン・大阪」の</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　「みどりの風を感じる大都市　オンリー１」の実現プラン</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・基本戦略</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chemeClr val="tx1"/>
                          </a:solidFill>
                          <a:effectLst/>
                          <a:latin typeface="+mn-lt"/>
                          <a:ea typeface="+mn-ea"/>
                          <a:cs typeface="+mn-cs"/>
                        </a:rPr>
                        <a:t>　</a:t>
                      </a:r>
                      <a:r>
                        <a:rPr kumimoji="1" lang="ja-JP" altLang="en-US" sz="2400" b="0" kern="1200" dirty="0" smtClean="0">
                          <a:solidFill>
                            <a:srgbClr val="00B050"/>
                          </a:solidFill>
                          <a:effectLst/>
                          <a:latin typeface="+mn-lt"/>
                          <a:ea typeface="+mn-ea"/>
                          <a:cs typeface="+mn-cs"/>
                        </a:rPr>
                        <a:t>　みどり豊かな自然環境の保全・再生</a:t>
                      </a:r>
                      <a:endParaRPr kumimoji="1" lang="en-US" altLang="ja-JP" sz="2400" b="0" kern="1200" dirty="0" smtClean="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rgbClr val="00B050"/>
                          </a:solidFill>
                          <a:effectLst/>
                          <a:latin typeface="+mn-lt"/>
                          <a:ea typeface="+mn-ea"/>
                          <a:cs typeface="+mn-cs"/>
                        </a:rPr>
                        <a:t>　　みどりの風を感じるネットワークの形成</a:t>
                      </a:r>
                      <a:endParaRPr kumimoji="1" lang="en-US" altLang="ja-JP" sz="2400" b="0" kern="1200" dirty="0" smtClean="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rgbClr val="00B050"/>
                          </a:solidFill>
                          <a:effectLst/>
                          <a:latin typeface="+mn-lt"/>
                          <a:ea typeface="+mn-ea"/>
                          <a:cs typeface="+mn-cs"/>
                        </a:rPr>
                        <a:t>　　街の中に多様なみどりを創出</a:t>
                      </a:r>
                      <a:endParaRPr kumimoji="1" lang="en-US" altLang="ja-JP" sz="2400" b="0" kern="1200" dirty="0" smtClean="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400" b="0" kern="1200" dirty="0" smtClean="0">
                          <a:solidFill>
                            <a:srgbClr val="00B050"/>
                          </a:solidFill>
                          <a:effectLst/>
                          <a:latin typeface="+mn-lt"/>
                          <a:ea typeface="+mn-ea"/>
                          <a:cs typeface="+mn-cs"/>
                        </a:rPr>
                        <a:t>　　みどりの行動の促進</a:t>
                      </a:r>
                      <a:endParaRPr kumimoji="1" lang="en-US" altLang="ja-JP" sz="2400" b="0" kern="1200" dirty="0" smtClean="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10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lt"/>
                          <a:ea typeface="+mn-ea"/>
                          <a:cs typeface="+mn-cs"/>
                        </a:rPr>
                        <a:t>「みどり」；周辺山系の森林、都市の樹林・樹木・草花、公園、農地に</a:t>
                      </a: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1" lang="ja-JP" altLang="en-US" sz="2000" b="0" kern="1200" dirty="0" smtClean="0">
                          <a:solidFill>
                            <a:schemeClr val="tx1"/>
                          </a:solidFill>
                          <a:effectLst/>
                          <a:latin typeface="+mn-lt"/>
                          <a:ea typeface="+mn-ea"/>
                          <a:cs typeface="+mn-cs"/>
                        </a:rPr>
                        <a:t>　　　　　　加え、これらと一体となった水辺・オープンスペースなど</a:t>
                      </a:r>
                      <a:endParaRPr kumimoji="1" lang="en-US" altLang="ja-JP" sz="2000" b="0" kern="1200" dirty="0" smtClean="0">
                        <a:solidFill>
                          <a:schemeClr val="tx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bl>
          </a:graphicData>
        </a:graphic>
      </p:graphicFrame>
      <p:sp>
        <p:nvSpPr>
          <p:cNvPr id="5" name="スライド番号プレースホルダー 4"/>
          <p:cNvSpPr>
            <a:spLocks noGrp="1"/>
          </p:cNvSpPr>
          <p:nvPr>
            <p:ph type="sldNum" sz="quarter" idx="12"/>
          </p:nvPr>
        </p:nvSpPr>
        <p:spPr/>
        <p:txBody>
          <a:bodyPr/>
          <a:lstStyle/>
          <a:p>
            <a:fld id="{E4E79E31-24DB-41D0-B262-FE41FF133F16}" type="slidenum">
              <a:rPr lang="ja-JP" altLang="en-US" smtClean="0"/>
              <a:pPr/>
              <a:t>2</a:t>
            </a:fld>
            <a:endParaRPr lang="ja-JP" altLang="en-US" dirty="0"/>
          </a:p>
        </p:txBody>
      </p:sp>
    </p:spTree>
    <p:extLst>
      <p:ext uri="{BB962C8B-B14F-4D97-AF65-F5344CB8AC3E}">
        <p14:creationId xmlns:p14="http://schemas.microsoft.com/office/powerpoint/2010/main" val="637576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122483" y="431413"/>
            <a:ext cx="6617869" cy="977160"/>
          </a:xfrm>
          <a:prstGeom prst="rect">
            <a:avLst/>
          </a:prstGeom>
          <a:solidFill>
            <a:schemeClr val="bg1">
              <a:alpha val="42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800" dirty="0" smtClean="0">
                <a:solidFill>
                  <a:sysClr val="windowText" lastClr="000000"/>
                </a:solidFill>
                <a:latin typeface="+mj-ea"/>
              </a:rPr>
              <a:t>Ⅰ</a:t>
            </a:r>
            <a:r>
              <a:rPr lang="ja-JP" altLang="en-US" sz="2800" dirty="0" smtClean="0">
                <a:solidFill>
                  <a:sysClr val="windowText" lastClr="000000"/>
                </a:solidFill>
                <a:latin typeface="+mj-ea"/>
              </a:rPr>
              <a:t>　みどり</a:t>
            </a:r>
            <a:r>
              <a:rPr lang="ja-JP" altLang="en-US" sz="2800" dirty="0">
                <a:solidFill>
                  <a:sysClr val="windowText" lastClr="000000"/>
                </a:solidFill>
                <a:latin typeface="+mj-ea"/>
              </a:rPr>
              <a:t>と水辺の保全と創造</a:t>
            </a:r>
            <a:endParaRPr lang="en-US" altLang="ja-JP" sz="2800" dirty="0" smtClean="0">
              <a:solidFill>
                <a:sysClr val="windowText" lastClr="000000"/>
              </a:solidFill>
              <a:latin typeface="+mj-ea"/>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800" i="0" u="none" strike="noStrike" kern="1200" cap="none" spc="0" normalizeH="0" baseline="0" noProof="0" dirty="0">
                <a:ln>
                  <a:noFill/>
                </a:ln>
                <a:solidFill>
                  <a:sysClr val="windowText" lastClr="000000"/>
                </a:solidFill>
                <a:effectLst/>
                <a:uLnTx/>
                <a:uFillTx/>
                <a:latin typeface="Calibri"/>
                <a:ea typeface="ＭＳ Ｐゴシック"/>
              </a:rPr>
              <a:t>　</a:t>
            </a:r>
            <a:r>
              <a:rPr kumimoji="1" lang="ja-JP" altLang="en-US" sz="3600" b="1" i="0" u="none" strike="noStrike" kern="1200" cap="none" spc="0" normalizeH="0" baseline="0" noProof="0" dirty="0" smtClean="0">
                <a:ln>
                  <a:noFill/>
                </a:ln>
                <a:solidFill>
                  <a:sysClr val="windowText" lastClr="000000"/>
                </a:solidFill>
                <a:effectLst/>
                <a:uLnTx/>
                <a:uFillTx/>
                <a:latin typeface="+mn-ea"/>
                <a:ea typeface="+mn-ea"/>
              </a:rPr>
              <a:t>目標とする年次、指標（現状）（１）</a:t>
            </a:r>
            <a:endParaRPr kumimoji="1" lang="ja-JP" altLang="en-US" sz="3600" b="1" i="0" u="none" strike="noStrike" kern="1200" cap="none" spc="0" normalizeH="0" baseline="0" noProof="0" dirty="0">
              <a:ln>
                <a:noFill/>
              </a:ln>
              <a:solidFill>
                <a:sysClr val="windowText" lastClr="000000"/>
              </a:solidFill>
              <a:effectLst/>
              <a:uLnTx/>
              <a:uFillTx/>
              <a:latin typeface="+mn-ea"/>
              <a:ea typeface="+mn-ea"/>
            </a:endParaRPr>
          </a:p>
        </p:txBody>
      </p:sp>
      <p:graphicFrame>
        <p:nvGraphicFramePr>
          <p:cNvPr id="3" name="コンテンツ プレースホルダー 4"/>
          <p:cNvGraphicFramePr>
            <a:graphicFrameLocks/>
          </p:cNvGraphicFramePr>
          <p:nvPr>
            <p:extLst>
              <p:ext uri="{D42A27DB-BD31-4B8C-83A1-F6EECF244321}">
                <p14:modId xmlns:p14="http://schemas.microsoft.com/office/powerpoint/2010/main" val="2643658584"/>
              </p:ext>
            </p:extLst>
          </p:nvPr>
        </p:nvGraphicFramePr>
        <p:xfrm>
          <a:off x="656565" y="1354106"/>
          <a:ext cx="7920880" cy="2316480"/>
        </p:xfrm>
        <a:graphic>
          <a:graphicData uri="http://schemas.openxmlformats.org/drawingml/2006/table">
            <a:tbl>
              <a:tblPr firstRow="1" bandRow="1">
                <a:tableStyleId>{5C22544A-7EE6-4342-B048-85BDC9FD1C3A}</a:tableStyleId>
              </a:tblPr>
              <a:tblGrid>
                <a:gridCol w="7920880"/>
              </a:tblGrid>
              <a:tr h="1021341">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ja-JP" altLang="en-US" sz="3200" b="0" dirty="0" smtClean="0">
                          <a:solidFill>
                            <a:schemeClr val="tx1"/>
                          </a:solidFill>
                        </a:rPr>
                        <a:t>年次　　　</a:t>
                      </a:r>
                      <a:r>
                        <a:rPr lang="ja-JP" altLang="en-US" sz="3200" b="0" dirty="0" smtClean="0">
                          <a:solidFill>
                            <a:schemeClr val="tx1"/>
                          </a:solidFill>
                          <a:latin typeface="+mj-ea"/>
                          <a:ea typeface="+mj-ea"/>
                        </a:rPr>
                        <a:t>２０２５年度（平成３７年度）</a:t>
                      </a:r>
                      <a:endParaRPr lang="en-US" altLang="ja-JP" sz="3200" b="0" dirty="0" smtClean="0">
                        <a:solidFill>
                          <a:schemeClr val="tx1"/>
                        </a:solidFill>
                        <a:latin typeface="+mj-ea"/>
                        <a:ea typeface="+mj-ea"/>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ja-JP" sz="1400" b="0" dirty="0" smtClean="0">
                        <a:solidFill>
                          <a:schemeClr val="tx1"/>
                        </a:solidFill>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ja-JP" altLang="en-US" sz="3200" b="0" dirty="0" smtClean="0">
                          <a:solidFill>
                            <a:schemeClr val="tx1"/>
                          </a:solidFill>
                        </a:rPr>
                        <a:t>目標・指標　（現状）　</a:t>
                      </a:r>
                      <a:endParaRPr lang="en-US" altLang="ja-JP" sz="3200" b="0" dirty="0" smtClean="0">
                        <a:solidFill>
                          <a:srgbClr val="0070C0"/>
                        </a:solidFill>
                      </a:endParaRPr>
                    </a:p>
                  </a:txBody>
                  <a:tcPr>
                    <a:noFill/>
                  </a:tcPr>
                </a:tc>
              </a:tr>
              <a:tr h="211741">
                <a:tc>
                  <a:txBody>
                    <a:bodyPr/>
                    <a:lstStyle/>
                    <a:p>
                      <a:pPr marL="0" indent="0">
                        <a:buFont typeface="Wingdings" pitchFamily="2" charset="2"/>
                        <a:buNone/>
                      </a:pPr>
                      <a:endParaRPr kumimoji="1" lang="en-US" altLang="ja-JP" sz="2800" b="0" dirty="0" smtClean="0"/>
                    </a:p>
                  </a:txBody>
                  <a:tcPr>
                    <a:noFill/>
                  </a:tcPr>
                </a:tc>
              </a:tr>
              <a:tr h="211741">
                <a:tc>
                  <a:txBody>
                    <a:bodyPr/>
                    <a:lstStyle/>
                    <a:p>
                      <a:pPr marL="0" indent="0">
                        <a:buFont typeface="Wingdings" pitchFamily="2" charset="2"/>
                        <a:buNone/>
                      </a:pPr>
                      <a:endParaRPr kumimoji="1" lang="ja-JP" altLang="en-US" sz="2800" dirty="0"/>
                    </a:p>
                  </a:txBody>
                  <a:tcPr>
                    <a:noFill/>
                  </a:tcPr>
                </a:tc>
              </a:tr>
            </a:tbl>
          </a:graphicData>
        </a:graphic>
      </p:graphicFrame>
      <p:sp>
        <p:nvSpPr>
          <p:cNvPr id="4" name="テキスト ボックス 3"/>
          <p:cNvSpPr txBox="1"/>
          <p:nvPr/>
        </p:nvSpPr>
        <p:spPr>
          <a:xfrm>
            <a:off x="611560" y="2706011"/>
            <a:ext cx="8280920" cy="3293209"/>
          </a:xfrm>
          <a:prstGeom prst="rect">
            <a:avLst/>
          </a:prstGeom>
          <a:noFill/>
        </p:spPr>
        <p:txBody>
          <a:bodyPr wrap="square" rtlCol="0">
            <a:spAutoFit/>
          </a:bodyPr>
          <a:lstStyle/>
          <a:p>
            <a:r>
              <a:rPr kumimoji="1" lang="ja-JP" altLang="en-US" sz="2600" dirty="0" smtClean="0">
                <a:latin typeface="+mj-ea"/>
                <a:ea typeface="+mj-ea"/>
              </a:rPr>
              <a:t>（１）緑地の確保目標</a:t>
            </a:r>
            <a:endParaRPr kumimoji="1" lang="en-US" altLang="ja-JP" sz="2600" dirty="0" smtClean="0">
              <a:latin typeface="+mj-ea"/>
              <a:ea typeface="+mj-ea"/>
            </a:endParaRPr>
          </a:p>
          <a:p>
            <a:r>
              <a:rPr lang="ja-JP" altLang="en-US" sz="2600" dirty="0">
                <a:latin typeface="+mj-ea"/>
                <a:ea typeface="+mj-ea"/>
              </a:rPr>
              <a:t>　　</a:t>
            </a:r>
            <a:r>
              <a:rPr lang="ja-JP" altLang="en-US" sz="2600" dirty="0" smtClean="0">
                <a:solidFill>
                  <a:srgbClr val="00B050"/>
                </a:solidFill>
                <a:latin typeface="+mj-ea"/>
                <a:ea typeface="+mj-ea"/>
              </a:rPr>
              <a:t>「緑地」の府域面積に対する割合を約</a:t>
            </a:r>
            <a:r>
              <a:rPr lang="ja-JP" altLang="en-US" sz="2600" dirty="0">
                <a:solidFill>
                  <a:srgbClr val="00B050"/>
                </a:solidFill>
                <a:latin typeface="+mj-ea"/>
                <a:ea typeface="+mj-ea"/>
              </a:rPr>
              <a:t>４</a:t>
            </a:r>
            <a:r>
              <a:rPr lang="ja-JP" altLang="en-US" sz="2600" dirty="0" smtClean="0">
                <a:solidFill>
                  <a:srgbClr val="00B050"/>
                </a:solidFill>
                <a:latin typeface="+mj-ea"/>
                <a:ea typeface="+mj-ea"/>
              </a:rPr>
              <a:t>割以上確保</a:t>
            </a:r>
            <a:endParaRPr lang="en-US" altLang="ja-JP" sz="2600" dirty="0" smtClean="0">
              <a:solidFill>
                <a:srgbClr val="00B050"/>
              </a:solidFill>
              <a:latin typeface="+mj-ea"/>
              <a:ea typeface="+mj-ea"/>
            </a:endParaRPr>
          </a:p>
          <a:p>
            <a:r>
              <a:rPr kumimoji="1" lang="ja-JP" altLang="en-US" sz="2600" dirty="0">
                <a:latin typeface="+mj-ea"/>
                <a:ea typeface="+mj-ea"/>
              </a:rPr>
              <a:t>　</a:t>
            </a:r>
            <a:r>
              <a:rPr kumimoji="1" lang="ja-JP" altLang="en-US" sz="2600" dirty="0" smtClean="0">
                <a:latin typeface="+mj-ea"/>
                <a:ea typeface="+mj-ea"/>
              </a:rPr>
              <a:t>　⇒現状：おおむね</a:t>
            </a:r>
            <a:r>
              <a:rPr lang="ja-JP" altLang="en-US" sz="2600" dirty="0">
                <a:latin typeface="+mj-ea"/>
                <a:ea typeface="+mj-ea"/>
              </a:rPr>
              <a:t>４</a:t>
            </a:r>
            <a:r>
              <a:rPr kumimoji="1" lang="ja-JP" altLang="en-US" sz="2600" dirty="0" smtClean="0">
                <a:latin typeface="+mj-ea"/>
                <a:ea typeface="+mj-ea"/>
              </a:rPr>
              <a:t>割</a:t>
            </a:r>
            <a:endParaRPr kumimoji="1" lang="en-US" altLang="ja-JP" sz="2600" dirty="0" smtClean="0">
              <a:latin typeface="+mj-ea"/>
              <a:ea typeface="+mj-ea"/>
            </a:endParaRPr>
          </a:p>
          <a:p>
            <a:r>
              <a:rPr kumimoji="1" lang="ja-JP" altLang="en-US" sz="2600" dirty="0" smtClean="0">
                <a:latin typeface="+mj-ea"/>
                <a:ea typeface="+mj-ea"/>
              </a:rPr>
              <a:t>　　　　大阪府面積　</a:t>
            </a:r>
            <a:r>
              <a:rPr kumimoji="1" lang="en-US" altLang="ja-JP" sz="2600" dirty="0" smtClean="0">
                <a:latin typeface="+mj-ea"/>
                <a:ea typeface="+mj-ea"/>
              </a:rPr>
              <a:t>190,142ha</a:t>
            </a:r>
            <a:r>
              <a:rPr kumimoji="1" lang="ja-JP" altLang="en-US" sz="2600" dirty="0" smtClean="0">
                <a:latin typeface="+mj-ea"/>
                <a:ea typeface="+mj-ea"/>
              </a:rPr>
              <a:t>（</a:t>
            </a:r>
            <a:r>
              <a:rPr lang="en-US" altLang="ja-JP" sz="2600" dirty="0" smtClean="0">
                <a:latin typeface="+mj-ea"/>
                <a:ea typeface="+mj-ea"/>
              </a:rPr>
              <a:t>2013</a:t>
            </a:r>
            <a:r>
              <a:rPr lang="ja-JP" altLang="en-US" sz="2600" dirty="0" smtClean="0">
                <a:latin typeface="+mj-ea"/>
                <a:ea typeface="+mj-ea"/>
              </a:rPr>
              <a:t>年</a:t>
            </a:r>
            <a:r>
              <a:rPr kumimoji="1" lang="en-US" altLang="ja-JP" sz="2600" dirty="0" smtClean="0">
                <a:latin typeface="+mj-ea"/>
                <a:ea typeface="+mj-ea"/>
              </a:rPr>
              <a:t>10</a:t>
            </a:r>
            <a:r>
              <a:rPr kumimoji="1" lang="ja-JP" altLang="en-US" sz="2600" dirty="0" smtClean="0">
                <a:latin typeface="+mj-ea"/>
                <a:ea typeface="+mj-ea"/>
              </a:rPr>
              <a:t>月現在</a:t>
            </a:r>
            <a:r>
              <a:rPr kumimoji="1" lang="en-US" altLang="ja-JP" sz="2600" dirty="0" smtClean="0">
                <a:latin typeface="+mj-ea"/>
                <a:ea typeface="+mj-ea"/>
              </a:rPr>
              <a:t>)</a:t>
            </a:r>
            <a:r>
              <a:rPr kumimoji="1" lang="ja-JP" altLang="en-US" sz="2600" dirty="0" smtClean="0">
                <a:latin typeface="+mj-ea"/>
                <a:ea typeface="+mj-ea"/>
              </a:rPr>
              <a:t>に対し、</a:t>
            </a:r>
            <a:endParaRPr kumimoji="1" lang="en-US" altLang="ja-JP" sz="2600" dirty="0" smtClean="0">
              <a:latin typeface="+mj-ea"/>
              <a:ea typeface="+mj-ea"/>
            </a:endParaRPr>
          </a:p>
          <a:p>
            <a:r>
              <a:rPr lang="ja-JP" altLang="en-US" sz="2600" dirty="0" smtClean="0">
                <a:latin typeface="+mj-ea"/>
                <a:ea typeface="+mj-ea"/>
              </a:rPr>
              <a:t>　　　　</a:t>
            </a:r>
            <a:r>
              <a:rPr kumimoji="1" lang="ja-JP" altLang="en-US" sz="2600" dirty="0" smtClean="0">
                <a:latin typeface="+mj-ea"/>
                <a:ea typeface="+mj-ea"/>
              </a:rPr>
              <a:t>施設緑地と地域制緑地の計　約</a:t>
            </a:r>
            <a:r>
              <a:rPr kumimoji="1" lang="en-US" altLang="ja-JP" sz="2600" dirty="0" smtClean="0">
                <a:latin typeface="+mj-ea"/>
                <a:ea typeface="+mj-ea"/>
              </a:rPr>
              <a:t>75,600ha</a:t>
            </a:r>
            <a:r>
              <a:rPr kumimoji="1" lang="ja-JP" altLang="en-US" sz="2600" dirty="0" smtClean="0">
                <a:latin typeface="+mj-ea"/>
                <a:ea typeface="+mj-ea"/>
              </a:rPr>
              <a:t>（３９．８％）</a:t>
            </a:r>
            <a:endParaRPr kumimoji="1" lang="en-US" altLang="ja-JP" sz="2600" dirty="0" smtClean="0">
              <a:latin typeface="+mj-ea"/>
              <a:ea typeface="+mj-ea"/>
            </a:endParaRPr>
          </a:p>
          <a:p>
            <a:r>
              <a:rPr lang="ja-JP" altLang="en-US" sz="2600" dirty="0">
                <a:latin typeface="+mj-ea"/>
              </a:rPr>
              <a:t>（２）緑化の</a:t>
            </a:r>
            <a:r>
              <a:rPr lang="ja-JP" altLang="en-US" sz="2600" dirty="0" smtClean="0">
                <a:latin typeface="+mj-ea"/>
              </a:rPr>
              <a:t>目標（市街化区域）</a:t>
            </a:r>
            <a:endParaRPr lang="en-US" altLang="ja-JP" sz="2600" dirty="0">
              <a:latin typeface="+mj-ea"/>
            </a:endParaRPr>
          </a:p>
          <a:p>
            <a:r>
              <a:rPr lang="ja-JP" altLang="en-US" sz="2600" dirty="0">
                <a:latin typeface="+mj-ea"/>
              </a:rPr>
              <a:t>　　</a:t>
            </a:r>
            <a:r>
              <a:rPr lang="ja-JP" altLang="en-US" sz="2600" dirty="0" smtClean="0">
                <a:solidFill>
                  <a:srgbClr val="00B050"/>
                </a:solidFill>
                <a:latin typeface="+mj-ea"/>
              </a:rPr>
              <a:t>緑被率２０％　</a:t>
            </a:r>
            <a:r>
              <a:rPr lang="en-US" altLang="ja-JP" sz="2600" dirty="0" smtClean="0">
                <a:latin typeface="+mj-ea"/>
              </a:rPr>
              <a:t>(</a:t>
            </a:r>
            <a:r>
              <a:rPr lang="ja-JP" altLang="en-US" sz="2600" dirty="0">
                <a:latin typeface="+mj-ea"/>
              </a:rPr>
              <a:t>計画策定時現況</a:t>
            </a:r>
            <a:r>
              <a:rPr lang="ja-JP" altLang="en-US" sz="2600" dirty="0" smtClean="0">
                <a:latin typeface="+mj-ea"/>
              </a:rPr>
              <a:t>（２００２年</a:t>
            </a:r>
            <a:r>
              <a:rPr lang="en-US" altLang="ja-JP" sz="2600" dirty="0" smtClean="0">
                <a:latin typeface="+mj-ea"/>
              </a:rPr>
              <a:t>:14</a:t>
            </a:r>
            <a:r>
              <a:rPr lang="en-US" altLang="ja-JP" sz="2600" dirty="0">
                <a:latin typeface="+mj-ea"/>
              </a:rPr>
              <a:t>%)</a:t>
            </a:r>
            <a:r>
              <a:rPr lang="ja-JP" altLang="en-US" sz="2600" dirty="0">
                <a:latin typeface="+mj-ea"/>
              </a:rPr>
              <a:t>の</a:t>
            </a:r>
            <a:r>
              <a:rPr lang="en-US" altLang="ja-JP" sz="2600" dirty="0">
                <a:latin typeface="+mj-ea"/>
              </a:rPr>
              <a:t>1.5</a:t>
            </a:r>
            <a:r>
              <a:rPr lang="ja-JP" altLang="en-US" sz="2600" dirty="0">
                <a:latin typeface="+mj-ea"/>
              </a:rPr>
              <a:t>倍）</a:t>
            </a:r>
            <a:endParaRPr lang="en-US" altLang="ja-JP" sz="2600" dirty="0">
              <a:latin typeface="+mj-ea"/>
            </a:endParaRPr>
          </a:p>
          <a:p>
            <a:r>
              <a:rPr lang="ja-JP" altLang="en-US" sz="2600" dirty="0">
                <a:latin typeface="+mj-ea"/>
              </a:rPr>
              <a:t>　　⇒現状：１４％</a:t>
            </a:r>
            <a:r>
              <a:rPr lang="ja-JP" altLang="en-US" sz="2600" dirty="0" smtClean="0">
                <a:latin typeface="+mj-ea"/>
              </a:rPr>
              <a:t>（２０１２年調査）</a:t>
            </a:r>
            <a:endParaRPr kumimoji="1" lang="ja-JP" altLang="en-US" sz="2600" dirty="0">
              <a:latin typeface="+mj-ea"/>
              <a:ea typeface="+mj-ea"/>
            </a:endParaRPr>
          </a:p>
        </p:txBody>
      </p:sp>
      <p:sp>
        <p:nvSpPr>
          <p:cNvPr id="5" name="スライド番号プレースホルダー 4"/>
          <p:cNvSpPr>
            <a:spLocks noGrp="1"/>
          </p:cNvSpPr>
          <p:nvPr>
            <p:ph type="sldNum" sz="quarter" idx="12"/>
          </p:nvPr>
        </p:nvSpPr>
        <p:spPr/>
        <p:txBody>
          <a:bodyPr/>
          <a:lstStyle/>
          <a:p>
            <a:fld id="{E4E79E31-24DB-41D0-B262-FE41FF133F16}" type="slidenum">
              <a:rPr lang="ja-JP" altLang="en-US" smtClean="0"/>
              <a:pPr/>
              <a:t>3</a:t>
            </a:fld>
            <a:endParaRPr lang="ja-JP" altLang="en-US" dirty="0"/>
          </a:p>
        </p:txBody>
      </p:sp>
    </p:spTree>
    <p:extLst>
      <p:ext uri="{BB962C8B-B14F-4D97-AF65-F5344CB8AC3E}">
        <p14:creationId xmlns:p14="http://schemas.microsoft.com/office/powerpoint/2010/main" val="257645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122483" y="431413"/>
            <a:ext cx="6617869" cy="977160"/>
          </a:xfrm>
          <a:prstGeom prst="rect">
            <a:avLst/>
          </a:prstGeom>
          <a:solidFill>
            <a:schemeClr val="bg1">
              <a:alpha val="42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800" dirty="0" smtClean="0">
                <a:solidFill>
                  <a:sysClr val="windowText" lastClr="000000"/>
                </a:solidFill>
                <a:latin typeface="+mj-ea"/>
              </a:rPr>
              <a:t>Ⅰ</a:t>
            </a:r>
            <a:r>
              <a:rPr lang="ja-JP" altLang="en-US" sz="2800" dirty="0" smtClean="0">
                <a:solidFill>
                  <a:sysClr val="windowText" lastClr="000000"/>
                </a:solidFill>
                <a:latin typeface="+mj-ea"/>
              </a:rPr>
              <a:t>　みどり</a:t>
            </a:r>
            <a:r>
              <a:rPr lang="ja-JP" altLang="en-US" sz="2800" dirty="0">
                <a:solidFill>
                  <a:sysClr val="windowText" lastClr="000000"/>
                </a:solidFill>
                <a:latin typeface="+mj-ea"/>
              </a:rPr>
              <a:t>と水辺の保全と創造</a:t>
            </a:r>
            <a:endParaRPr lang="en-US" altLang="ja-JP" sz="2800" dirty="0" smtClean="0">
              <a:solidFill>
                <a:sysClr val="windowText" lastClr="000000"/>
              </a:solidFill>
              <a:latin typeface="+mj-ea"/>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800" i="0" u="none" strike="noStrike" kern="1200" cap="none" spc="0" normalizeH="0" baseline="0" noProof="0" dirty="0">
                <a:ln>
                  <a:noFill/>
                </a:ln>
                <a:solidFill>
                  <a:sysClr val="windowText" lastClr="000000"/>
                </a:solidFill>
                <a:effectLst/>
                <a:uLnTx/>
                <a:uFillTx/>
                <a:latin typeface="Calibri"/>
                <a:ea typeface="ＭＳ Ｐゴシック"/>
              </a:rPr>
              <a:t>　</a:t>
            </a:r>
            <a:r>
              <a:rPr kumimoji="1" lang="ja-JP" altLang="en-US" sz="3600" b="1" i="0" u="none" strike="noStrike" kern="1200" cap="none" spc="0" normalizeH="0" baseline="0" noProof="0" dirty="0" smtClean="0">
                <a:ln>
                  <a:noFill/>
                </a:ln>
                <a:solidFill>
                  <a:sysClr val="windowText" lastClr="000000"/>
                </a:solidFill>
                <a:effectLst/>
                <a:uLnTx/>
                <a:uFillTx/>
                <a:latin typeface="+mn-ea"/>
                <a:ea typeface="+mn-ea"/>
              </a:rPr>
              <a:t>目標とする年次、指標（現状）（２）</a:t>
            </a:r>
            <a:endParaRPr kumimoji="1" lang="ja-JP" altLang="en-US" sz="3600" b="1" i="0" u="none" strike="noStrike" kern="1200" cap="none" spc="0" normalizeH="0" baseline="0" noProof="0" dirty="0">
              <a:ln>
                <a:noFill/>
              </a:ln>
              <a:solidFill>
                <a:sysClr val="windowText" lastClr="000000"/>
              </a:solidFill>
              <a:effectLst/>
              <a:uLnTx/>
              <a:uFillTx/>
              <a:latin typeface="+mn-ea"/>
              <a:ea typeface="+mn-ea"/>
            </a:endParaRPr>
          </a:p>
        </p:txBody>
      </p:sp>
      <p:sp>
        <p:nvSpPr>
          <p:cNvPr id="4" name="テキスト ボックス 3"/>
          <p:cNvSpPr txBox="1"/>
          <p:nvPr/>
        </p:nvSpPr>
        <p:spPr>
          <a:xfrm>
            <a:off x="566555" y="1358770"/>
            <a:ext cx="8280920" cy="4493538"/>
          </a:xfrm>
          <a:prstGeom prst="rect">
            <a:avLst/>
          </a:prstGeom>
          <a:noFill/>
        </p:spPr>
        <p:txBody>
          <a:bodyPr wrap="square" rtlCol="0">
            <a:spAutoFit/>
          </a:bodyPr>
          <a:lstStyle/>
          <a:p>
            <a:r>
              <a:rPr lang="ja-JP" altLang="en-US" sz="2600" dirty="0" smtClean="0">
                <a:latin typeface="+mj-ea"/>
              </a:rPr>
              <a:t>（</a:t>
            </a:r>
            <a:r>
              <a:rPr lang="ja-JP" altLang="en-US" sz="2600" dirty="0">
                <a:latin typeface="+mj-ea"/>
              </a:rPr>
              <a:t>３</a:t>
            </a:r>
            <a:r>
              <a:rPr lang="ja-JP" altLang="en-US" sz="2600" dirty="0" smtClean="0">
                <a:latin typeface="+mj-ea"/>
              </a:rPr>
              <a:t>）指標</a:t>
            </a:r>
            <a:r>
              <a:rPr lang="ja-JP" altLang="en-US" sz="2600" dirty="0">
                <a:latin typeface="+mj-ea"/>
              </a:rPr>
              <a:t>　　　　　</a:t>
            </a:r>
            <a:endParaRPr kumimoji="1" lang="en-US" altLang="ja-JP" sz="2600" dirty="0" smtClean="0">
              <a:latin typeface="+mj-ea"/>
              <a:ea typeface="+mj-ea"/>
            </a:endParaRPr>
          </a:p>
          <a:p>
            <a:r>
              <a:rPr lang="ja-JP" altLang="en-US" sz="2600" dirty="0" smtClean="0">
                <a:latin typeface="+mj-ea"/>
                <a:ea typeface="+mj-ea"/>
              </a:rPr>
              <a:t>　①</a:t>
            </a:r>
            <a:r>
              <a:rPr kumimoji="1" lang="ja-JP" altLang="en-US" sz="2600" dirty="0" smtClean="0">
                <a:solidFill>
                  <a:srgbClr val="00B050"/>
                </a:solidFill>
                <a:latin typeface="+mj-ea"/>
                <a:ea typeface="+mj-ea"/>
              </a:rPr>
              <a:t>大阪府域にみどりがあると感じる府民の割合</a:t>
            </a:r>
            <a:r>
              <a:rPr kumimoji="1" lang="en-US" altLang="ja-JP" sz="2600" baseline="30000" dirty="0" smtClean="0">
                <a:solidFill>
                  <a:srgbClr val="00B050"/>
                </a:solidFill>
                <a:latin typeface="+mj-ea"/>
                <a:ea typeface="+mj-ea"/>
              </a:rPr>
              <a:t>※</a:t>
            </a:r>
            <a:r>
              <a:rPr kumimoji="1" lang="ja-JP" altLang="en-US" sz="2600" dirty="0" smtClean="0">
                <a:solidFill>
                  <a:srgbClr val="00B050"/>
                </a:solidFill>
                <a:latin typeface="+mj-ea"/>
                <a:ea typeface="+mj-ea"/>
              </a:rPr>
              <a:t>を</a:t>
            </a:r>
            <a:endParaRPr kumimoji="1" lang="en-US" altLang="ja-JP" sz="2600" dirty="0" smtClean="0">
              <a:solidFill>
                <a:srgbClr val="00B050"/>
              </a:solidFill>
              <a:latin typeface="+mj-ea"/>
              <a:ea typeface="+mj-ea"/>
            </a:endParaRPr>
          </a:p>
          <a:p>
            <a:r>
              <a:rPr lang="ja-JP" altLang="en-US" sz="2600" dirty="0">
                <a:solidFill>
                  <a:srgbClr val="00B050"/>
                </a:solidFill>
                <a:latin typeface="+mj-ea"/>
                <a:ea typeface="+mj-ea"/>
              </a:rPr>
              <a:t>　</a:t>
            </a:r>
            <a:r>
              <a:rPr lang="ja-JP" altLang="en-US" sz="2600" dirty="0" smtClean="0">
                <a:solidFill>
                  <a:srgbClr val="00B050"/>
                </a:solidFill>
                <a:latin typeface="+mj-ea"/>
                <a:ea typeface="+mj-ea"/>
              </a:rPr>
              <a:t>　　</a:t>
            </a:r>
            <a:r>
              <a:rPr kumimoji="1" lang="ja-JP" altLang="en-US" sz="2600" dirty="0" smtClean="0">
                <a:solidFill>
                  <a:srgbClr val="00B050"/>
                </a:solidFill>
                <a:latin typeface="+mj-ea"/>
                <a:ea typeface="+mj-ea"/>
              </a:rPr>
              <a:t>約</a:t>
            </a:r>
            <a:r>
              <a:rPr lang="ja-JP" altLang="en-US" sz="2600" dirty="0">
                <a:solidFill>
                  <a:srgbClr val="00B050"/>
                </a:solidFill>
                <a:latin typeface="+mj-ea"/>
                <a:ea typeface="+mj-ea"/>
              </a:rPr>
              <a:t>５</a:t>
            </a:r>
            <a:r>
              <a:rPr kumimoji="1" lang="ja-JP" altLang="en-US" sz="2600" dirty="0" smtClean="0">
                <a:solidFill>
                  <a:srgbClr val="00B050"/>
                </a:solidFill>
                <a:latin typeface="+mj-ea"/>
                <a:ea typeface="+mj-ea"/>
              </a:rPr>
              <a:t>割→約８割に増やす</a:t>
            </a:r>
            <a:endParaRPr kumimoji="1" lang="en-US" altLang="ja-JP" sz="2600" dirty="0" smtClean="0">
              <a:solidFill>
                <a:srgbClr val="00B050"/>
              </a:solidFill>
              <a:latin typeface="+mj-ea"/>
              <a:ea typeface="+mj-ea"/>
            </a:endParaRPr>
          </a:p>
          <a:p>
            <a:r>
              <a:rPr lang="ja-JP" altLang="en-US" sz="2600" dirty="0">
                <a:latin typeface="+mj-ea"/>
                <a:ea typeface="+mj-ea"/>
              </a:rPr>
              <a:t>　</a:t>
            </a:r>
            <a:r>
              <a:rPr lang="ja-JP" altLang="en-US" sz="2600" dirty="0" smtClean="0">
                <a:latin typeface="+mj-ea"/>
                <a:ea typeface="+mj-ea"/>
              </a:rPr>
              <a:t>　⇒現状：</a:t>
            </a:r>
            <a:r>
              <a:rPr lang="en-US" altLang="ja-JP" sz="2600" dirty="0">
                <a:latin typeface="+mj-ea"/>
                <a:ea typeface="+mj-ea"/>
              </a:rPr>
              <a:t>2009</a:t>
            </a:r>
            <a:r>
              <a:rPr lang="ja-JP" altLang="en-US" sz="2600" dirty="0" smtClean="0">
                <a:latin typeface="+mj-ea"/>
                <a:ea typeface="+mj-ea"/>
              </a:rPr>
              <a:t>～</a:t>
            </a:r>
            <a:r>
              <a:rPr lang="en-US" altLang="ja-JP" sz="2600" dirty="0" smtClean="0">
                <a:latin typeface="+mj-ea"/>
                <a:ea typeface="+mj-ea"/>
              </a:rPr>
              <a:t>2013</a:t>
            </a:r>
            <a:r>
              <a:rPr lang="ja-JP" altLang="en-US" sz="2600" dirty="0" smtClean="0">
                <a:latin typeface="+mj-ea"/>
                <a:ea typeface="+mj-ea"/>
              </a:rPr>
              <a:t>年の</a:t>
            </a:r>
            <a:r>
              <a:rPr lang="en-US" altLang="ja-JP" sz="2600" dirty="0" smtClean="0">
                <a:latin typeface="+mj-ea"/>
                <a:ea typeface="+mj-ea"/>
              </a:rPr>
              <a:t>5</a:t>
            </a:r>
            <a:r>
              <a:rPr lang="ja-JP" altLang="en-US" sz="2600" dirty="0" smtClean="0">
                <a:latin typeface="+mj-ea"/>
                <a:ea typeface="+mj-ea"/>
              </a:rPr>
              <a:t>年間で約</a:t>
            </a:r>
            <a:r>
              <a:rPr lang="ja-JP" altLang="en-US" sz="2600" dirty="0">
                <a:latin typeface="+mj-ea"/>
                <a:ea typeface="+mj-ea"/>
              </a:rPr>
              <a:t>４</a:t>
            </a:r>
            <a:r>
              <a:rPr lang="en-US" altLang="ja-JP" sz="2600" dirty="0" smtClean="0">
                <a:latin typeface="+mj-ea"/>
                <a:ea typeface="+mj-ea"/>
              </a:rPr>
              <a:t>%</a:t>
            </a:r>
            <a:r>
              <a:rPr lang="ja-JP" altLang="en-US" sz="2600" dirty="0" smtClean="0">
                <a:latin typeface="+mj-ea"/>
                <a:ea typeface="+mj-ea"/>
              </a:rPr>
              <a:t>の減少</a:t>
            </a:r>
            <a:endParaRPr lang="en-US" altLang="ja-JP" sz="2600" dirty="0" smtClean="0">
              <a:latin typeface="+mj-ea"/>
              <a:ea typeface="+mj-ea"/>
            </a:endParaRPr>
          </a:p>
          <a:p>
            <a:r>
              <a:rPr kumimoji="1" lang="ja-JP" altLang="en-US" sz="2600" dirty="0" smtClean="0">
                <a:latin typeface="+mj-ea"/>
                <a:ea typeface="+mj-ea"/>
              </a:rPr>
              <a:t>　　　</a:t>
            </a:r>
            <a:r>
              <a:rPr kumimoji="1" lang="en-US" altLang="ja-JP" sz="2600" dirty="0" smtClean="0">
                <a:latin typeface="+mj-ea"/>
                <a:ea typeface="+mj-ea"/>
              </a:rPr>
              <a:t>(</a:t>
            </a:r>
            <a:r>
              <a:rPr kumimoji="1" lang="ja-JP" altLang="en-US" sz="2600" dirty="0" smtClean="0">
                <a:latin typeface="+mj-ea"/>
                <a:ea typeface="+mj-ea"/>
              </a:rPr>
              <a:t>参考）大阪の市街地内にみどりがあると感じる</a:t>
            </a:r>
            <a:endParaRPr kumimoji="1" lang="en-US" altLang="ja-JP" sz="2600" dirty="0" smtClean="0">
              <a:latin typeface="+mj-ea"/>
              <a:ea typeface="+mj-ea"/>
            </a:endParaRPr>
          </a:p>
          <a:p>
            <a:r>
              <a:rPr lang="ja-JP" altLang="en-US" sz="2600" dirty="0">
                <a:latin typeface="+mj-ea"/>
                <a:ea typeface="+mj-ea"/>
              </a:rPr>
              <a:t>　</a:t>
            </a:r>
            <a:r>
              <a:rPr lang="ja-JP" altLang="en-US" sz="2600" dirty="0" smtClean="0">
                <a:latin typeface="+mj-ea"/>
                <a:ea typeface="+mj-ea"/>
              </a:rPr>
              <a:t>　　　　　　　</a:t>
            </a:r>
            <a:r>
              <a:rPr kumimoji="1" lang="ja-JP" altLang="en-US" sz="2600" dirty="0" smtClean="0">
                <a:latin typeface="+mj-ea"/>
                <a:ea typeface="+mj-ea"/>
              </a:rPr>
              <a:t>府民の割合は約</a:t>
            </a:r>
            <a:r>
              <a:rPr kumimoji="1" lang="en-US" altLang="ja-JP" sz="2600" dirty="0" smtClean="0">
                <a:latin typeface="+mj-ea"/>
                <a:ea typeface="+mj-ea"/>
              </a:rPr>
              <a:t>13%</a:t>
            </a:r>
            <a:r>
              <a:rPr kumimoji="1" lang="ja-JP" altLang="en-US" sz="2600" dirty="0" smtClean="0">
                <a:latin typeface="+mj-ea"/>
                <a:ea typeface="+mj-ea"/>
              </a:rPr>
              <a:t>増加</a:t>
            </a:r>
            <a:r>
              <a:rPr kumimoji="1" lang="ja-JP" altLang="en-US" sz="2600" dirty="0">
                <a:latin typeface="+mj-ea"/>
                <a:ea typeface="+mj-ea"/>
              </a:rPr>
              <a:t>　</a:t>
            </a:r>
            <a:r>
              <a:rPr kumimoji="1" lang="ja-JP" altLang="en-US" sz="2600" dirty="0" smtClean="0">
                <a:latin typeface="+mj-ea"/>
                <a:ea typeface="+mj-ea"/>
              </a:rPr>
              <a:t>　　　　　</a:t>
            </a:r>
            <a:endParaRPr kumimoji="1" lang="en-US" altLang="ja-JP" sz="2600" dirty="0" smtClean="0">
              <a:latin typeface="+mj-ea"/>
              <a:ea typeface="+mj-ea"/>
            </a:endParaRPr>
          </a:p>
          <a:p>
            <a:r>
              <a:rPr lang="ja-JP" altLang="en-US" sz="2600" dirty="0" smtClean="0">
                <a:latin typeface="+mj-ea"/>
                <a:ea typeface="+mj-ea"/>
              </a:rPr>
              <a:t>　</a:t>
            </a:r>
            <a:endParaRPr lang="en-US" altLang="ja-JP" sz="2600" dirty="0" smtClean="0">
              <a:latin typeface="+mj-ea"/>
              <a:ea typeface="+mj-ea"/>
            </a:endParaRPr>
          </a:p>
          <a:p>
            <a:endParaRPr lang="en-US" altLang="ja-JP" sz="2600" dirty="0">
              <a:latin typeface="+mj-ea"/>
              <a:ea typeface="+mj-ea"/>
            </a:endParaRPr>
          </a:p>
          <a:p>
            <a:endParaRPr lang="en-US" altLang="ja-JP" sz="2600" dirty="0" smtClean="0">
              <a:latin typeface="+mj-ea"/>
              <a:ea typeface="+mj-ea"/>
            </a:endParaRPr>
          </a:p>
          <a:p>
            <a:endParaRPr lang="en-US" altLang="ja-JP" sz="2600" dirty="0">
              <a:latin typeface="+mj-ea"/>
              <a:ea typeface="+mj-ea"/>
            </a:endParaRPr>
          </a:p>
          <a:p>
            <a:endParaRPr kumimoji="1" lang="ja-JP" altLang="en-US" sz="2600" dirty="0">
              <a:latin typeface="+mj-ea"/>
              <a:ea typeface="+mj-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15" y="3834045"/>
            <a:ext cx="3295168" cy="284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850" y="3830426"/>
            <a:ext cx="3645405" cy="29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912260" y="3969060"/>
            <a:ext cx="1942982" cy="2308324"/>
          </a:xfrm>
          <a:prstGeom prst="rect">
            <a:avLst/>
          </a:prstGeom>
          <a:noFill/>
        </p:spPr>
        <p:txBody>
          <a:bodyPr wrap="square" rtlCol="0">
            <a:spAutoFit/>
          </a:bodyPr>
          <a:lstStyle/>
          <a:p>
            <a:r>
              <a:rPr kumimoji="1" lang="en-US" altLang="ja-JP" sz="1600" dirty="0" smtClean="0"/>
              <a:t>※</a:t>
            </a:r>
            <a:r>
              <a:rPr kumimoji="1" lang="ja-JP" altLang="en-US" sz="1600" dirty="0" smtClean="0"/>
              <a:t>自己申告制のモニターを対象としたインターネット調査（モニター数約</a:t>
            </a:r>
            <a:r>
              <a:rPr kumimoji="1" lang="en-US" altLang="ja-JP" sz="1600" dirty="0" smtClean="0">
                <a:latin typeface="+mn-ea"/>
              </a:rPr>
              <a:t>2,000</a:t>
            </a:r>
            <a:r>
              <a:rPr kumimoji="1" lang="ja-JP" altLang="en-US" sz="1600" dirty="0" smtClean="0"/>
              <a:t>）をもとにしたもので、府民の状況を統計的に示したものではなく、</a:t>
            </a:r>
            <a:r>
              <a:rPr lang="ja-JP" altLang="en-US" sz="1600" dirty="0" smtClean="0"/>
              <a:t>トレンドは参考である。</a:t>
            </a:r>
            <a:endParaRPr kumimoji="1" lang="ja-JP" altLang="en-US" sz="1600" dirty="0"/>
          </a:p>
        </p:txBody>
      </p:sp>
      <p:sp>
        <p:nvSpPr>
          <p:cNvPr id="3" name="スライド番号プレースホルダー 2"/>
          <p:cNvSpPr>
            <a:spLocks noGrp="1"/>
          </p:cNvSpPr>
          <p:nvPr>
            <p:ph type="sldNum" sz="quarter" idx="12"/>
          </p:nvPr>
        </p:nvSpPr>
        <p:spPr/>
        <p:txBody>
          <a:bodyPr/>
          <a:lstStyle/>
          <a:p>
            <a:fld id="{E4E79E31-24DB-41D0-B262-FE41FF133F16}" type="slidenum">
              <a:rPr lang="ja-JP" altLang="en-US" smtClean="0"/>
              <a:pPr/>
              <a:t>4</a:t>
            </a:fld>
            <a:endParaRPr lang="ja-JP" altLang="en-US" dirty="0"/>
          </a:p>
        </p:txBody>
      </p:sp>
    </p:spTree>
    <p:extLst>
      <p:ext uri="{BB962C8B-B14F-4D97-AF65-F5344CB8AC3E}">
        <p14:creationId xmlns:p14="http://schemas.microsoft.com/office/powerpoint/2010/main" val="271319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122483" y="431413"/>
            <a:ext cx="6617869" cy="977160"/>
          </a:xfrm>
          <a:prstGeom prst="rect">
            <a:avLst/>
          </a:prstGeom>
          <a:solidFill>
            <a:schemeClr val="bg1">
              <a:alpha val="42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800" dirty="0" smtClean="0">
                <a:solidFill>
                  <a:sysClr val="windowText" lastClr="000000"/>
                </a:solidFill>
                <a:latin typeface="+mj-ea"/>
              </a:rPr>
              <a:t>Ⅰ</a:t>
            </a:r>
            <a:r>
              <a:rPr lang="ja-JP" altLang="en-US" sz="2800" dirty="0" smtClean="0">
                <a:solidFill>
                  <a:sysClr val="windowText" lastClr="000000"/>
                </a:solidFill>
                <a:latin typeface="+mj-ea"/>
              </a:rPr>
              <a:t>　みどり</a:t>
            </a:r>
            <a:r>
              <a:rPr lang="ja-JP" altLang="en-US" sz="2800" dirty="0">
                <a:solidFill>
                  <a:sysClr val="windowText" lastClr="000000"/>
                </a:solidFill>
                <a:latin typeface="+mj-ea"/>
              </a:rPr>
              <a:t>と水辺の保全と創造</a:t>
            </a:r>
            <a:endParaRPr lang="en-US" altLang="ja-JP" sz="2800" dirty="0" smtClean="0">
              <a:solidFill>
                <a:sysClr val="windowText" lastClr="000000"/>
              </a:solidFill>
              <a:latin typeface="+mj-ea"/>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1800" i="0" u="none" strike="noStrike" kern="1200" cap="none" spc="0" normalizeH="0" baseline="0" noProof="0" dirty="0">
                <a:ln>
                  <a:noFill/>
                </a:ln>
                <a:solidFill>
                  <a:sysClr val="windowText" lastClr="000000"/>
                </a:solidFill>
                <a:effectLst/>
                <a:uLnTx/>
                <a:uFillTx/>
                <a:latin typeface="Calibri"/>
                <a:ea typeface="ＭＳ Ｐゴシック"/>
              </a:rPr>
              <a:t>　</a:t>
            </a:r>
            <a:r>
              <a:rPr kumimoji="1" lang="ja-JP" altLang="en-US" sz="3600" b="1" i="0" u="none" strike="noStrike" kern="1200" cap="none" spc="0" normalizeH="0" baseline="0" noProof="0" dirty="0" smtClean="0">
                <a:ln>
                  <a:noFill/>
                </a:ln>
                <a:solidFill>
                  <a:sysClr val="windowText" lastClr="000000"/>
                </a:solidFill>
                <a:effectLst/>
                <a:uLnTx/>
                <a:uFillTx/>
                <a:latin typeface="+mn-ea"/>
                <a:ea typeface="+mn-ea"/>
              </a:rPr>
              <a:t>目標とする年次、指標（現状）（３）</a:t>
            </a:r>
            <a:endParaRPr kumimoji="1" lang="ja-JP" altLang="en-US" sz="3600" b="1" i="0" u="none" strike="noStrike" kern="1200" cap="none" spc="0" normalizeH="0" baseline="0" noProof="0" dirty="0">
              <a:ln>
                <a:noFill/>
              </a:ln>
              <a:solidFill>
                <a:sysClr val="windowText" lastClr="000000"/>
              </a:solidFill>
              <a:effectLst/>
              <a:uLnTx/>
              <a:uFillTx/>
              <a:latin typeface="+mn-ea"/>
              <a:ea typeface="+mn-ea"/>
            </a:endParaRPr>
          </a:p>
        </p:txBody>
      </p:sp>
      <p:sp>
        <p:nvSpPr>
          <p:cNvPr id="4" name="テキスト ボックス 3"/>
          <p:cNvSpPr txBox="1"/>
          <p:nvPr/>
        </p:nvSpPr>
        <p:spPr>
          <a:xfrm>
            <a:off x="636530" y="1538790"/>
            <a:ext cx="8280920" cy="2092881"/>
          </a:xfrm>
          <a:prstGeom prst="rect">
            <a:avLst/>
          </a:prstGeom>
          <a:noFill/>
        </p:spPr>
        <p:txBody>
          <a:bodyPr wrap="square" rtlCol="0">
            <a:spAutoFit/>
          </a:bodyPr>
          <a:lstStyle/>
          <a:p>
            <a:endParaRPr lang="en-US" altLang="ja-JP" sz="2600" dirty="0">
              <a:latin typeface="+mj-ea"/>
              <a:ea typeface="+mj-ea"/>
            </a:endParaRPr>
          </a:p>
          <a:p>
            <a:r>
              <a:rPr lang="ja-JP" altLang="en-US" sz="2600" dirty="0" smtClean="0">
                <a:latin typeface="+mj-ea"/>
                <a:ea typeface="+mj-ea"/>
              </a:rPr>
              <a:t>②</a:t>
            </a:r>
            <a:r>
              <a:rPr lang="ja-JP" altLang="en-US" sz="2600" dirty="0" smtClean="0">
                <a:solidFill>
                  <a:srgbClr val="00B050"/>
                </a:solidFill>
                <a:latin typeface="+mj-ea"/>
                <a:ea typeface="+mj-ea"/>
              </a:rPr>
              <a:t>最近みどりに触れた</a:t>
            </a:r>
            <a:r>
              <a:rPr lang="en-US" altLang="ja-JP" sz="2600" baseline="30000" dirty="0" smtClean="0">
                <a:solidFill>
                  <a:srgbClr val="00B050"/>
                </a:solidFill>
                <a:latin typeface="+mj-ea"/>
                <a:ea typeface="+mj-ea"/>
              </a:rPr>
              <a:t>※</a:t>
            </a:r>
            <a:r>
              <a:rPr lang="ja-JP" altLang="en-US" sz="2600" dirty="0" smtClean="0">
                <a:solidFill>
                  <a:srgbClr val="00B050"/>
                </a:solidFill>
                <a:latin typeface="+mj-ea"/>
                <a:ea typeface="+mj-ea"/>
              </a:rPr>
              <a:t>府民の割合を</a:t>
            </a:r>
            <a:endParaRPr lang="en-US" altLang="ja-JP" sz="2600" dirty="0" smtClean="0">
              <a:solidFill>
                <a:srgbClr val="00B050"/>
              </a:solidFill>
              <a:latin typeface="+mj-ea"/>
              <a:ea typeface="+mj-ea"/>
            </a:endParaRPr>
          </a:p>
          <a:p>
            <a:r>
              <a:rPr lang="ja-JP" altLang="en-US" sz="2600" dirty="0">
                <a:solidFill>
                  <a:srgbClr val="00B050"/>
                </a:solidFill>
                <a:latin typeface="+mj-ea"/>
                <a:ea typeface="+mj-ea"/>
              </a:rPr>
              <a:t>　</a:t>
            </a:r>
            <a:r>
              <a:rPr lang="ja-JP" altLang="en-US" sz="2600" dirty="0" smtClean="0">
                <a:solidFill>
                  <a:srgbClr val="00B050"/>
                </a:solidFill>
                <a:latin typeface="+mj-ea"/>
                <a:ea typeface="+mj-ea"/>
              </a:rPr>
              <a:t>　約４割→約８割に増やす</a:t>
            </a:r>
            <a:endParaRPr lang="en-US" altLang="ja-JP" sz="2600" dirty="0" smtClean="0">
              <a:solidFill>
                <a:srgbClr val="00B050"/>
              </a:solidFill>
              <a:latin typeface="+mj-ea"/>
              <a:ea typeface="+mj-ea"/>
            </a:endParaRPr>
          </a:p>
          <a:p>
            <a:r>
              <a:rPr lang="ja-JP" altLang="en-US" sz="2600" dirty="0">
                <a:latin typeface="+mj-ea"/>
                <a:ea typeface="+mj-ea"/>
              </a:rPr>
              <a:t>　</a:t>
            </a:r>
            <a:r>
              <a:rPr lang="ja-JP" altLang="en-US" sz="2600" dirty="0" smtClean="0">
                <a:latin typeface="+mj-ea"/>
                <a:ea typeface="+mj-ea"/>
              </a:rPr>
              <a:t>　⇒現状：</a:t>
            </a:r>
            <a:r>
              <a:rPr lang="ja-JP" altLang="en-US" sz="2600" dirty="0">
                <a:latin typeface="+mj-ea"/>
                <a:ea typeface="+mj-ea"/>
              </a:rPr>
              <a:t>２００９</a:t>
            </a:r>
            <a:r>
              <a:rPr lang="ja-JP" altLang="en-US" sz="2600" dirty="0" smtClean="0">
                <a:latin typeface="+mj-ea"/>
                <a:ea typeface="+mj-ea"/>
              </a:rPr>
              <a:t>～２０１３年の</a:t>
            </a:r>
            <a:r>
              <a:rPr lang="en-US" altLang="ja-JP" sz="2600" dirty="0" smtClean="0">
                <a:latin typeface="+mj-ea"/>
                <a:ea typeface="+mj-ea"/>
              </a:rPr>
              <a:t>5</a:t>
            </a:r>
            <a:r>
              <a:rPr lang="ja-JP" altLang="en-US" sz="2600" dirty="0" smtClean="0">
                <a:latin typeface="+mj-ea"/>
                <a:ea typeface="+mj-ea"/>
              </a:rPr>
              <a:t>年間、</a:t>
            </a:r>
            <a:r>
              <a:rPr lang="en-US" altLang="ja-JP" sz="2600" dirty="0" smtClean="0">
                <a:latin typeface="+mj-ea"/>
                <a:ea typeface="+mj-ea"/>
              </a:rPr>
              <a:t>4</a:t>
            </a:r>
            <a:r>
              <a:rPr lang="ja-JP" altLang="en-US" sz="2600" dirty="0" smtClean="0">
                <a:latin typeface="+mj-ea"/>
                <a:ea typeface="+mj-ea"/>
              </a:rPr>
              <a:t>割程度で推移</a:t>
            </a:r>
            <a:endParaRPr lang="en-US" altLang="ja-JP" sz="2600" dirty="0" smtClean="0">
              <a:latin typeface="+mj-ea"/>
              <a:ea typeface="+mj-ea"/>
            </a:endParaRPr>
          </a:p>
          <a:p>
            <a:endParaRPr kumimoji="1" lang="ja-JP" altLang="en-US" sz="2600" dirty="0">
              <a:latin typeface="+mj-ea"/>
              <a:ea typeface="+mj-ea"/>
            </a:endParaRPr>
          </a:p>
        </p:txBody>
      </p:sp>
      <p:graphicFrame>
        <p:nvGraphicFramePr>
          <p:cNvPr id="7" name="グラフ 6"/>
          <p:cNvGraphicFramePr>
            <a:graphicFrameLocks/>
          </p:cNvGraphicFramePr>
          <p:nvPr>
            <p:extLst>
              <p:ext uri="{D42A27DB-BD31-4B8C-83A1-F6EECF244321}">
                <p14:modId xmlns:p14="http://schemas.microsoft.com/office/powerpoint/2010/main" val="2490905984"/>
              </p:ext>
            </p:extLst>
          </p:nvPr>
        </p:nvGraphicFramePr>
        <p:xfrm>
          <a:off x="3431576" y="7299430"/>
          <a:ext cx="2690828" cy="1763703"/>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70" y="3383995"/>
            <a:ext cx="4680520" cy="307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472100" y="3356988"/>
            <a:ext cx="3330370" cy="2862322"/>
          </a:xfrm>
          <a:prstGeom prst="rect">
            <a:avLst/>
          </a:prstGeom>
          <a:noFill/>
        </p:spPr>
        <p:txBody>
          <a:bodyPr wrap="square" rtlCol="0">
            <a:spAutoFit/>
          </a:bodyPr>
          <a:lstStyle/>
          <a:p>
            <a:r>
              <a:rPr kumimoji="1" lang="en-US" altLang="ja-JP" dirty="0" smtClean="0"/>
              <a:t>※</a:t>
            </a:r>
            <a:r>
              <a:rPr kumimoji="1" lang="ja-JP" altLang="en-US" dirty="0" smtClean="0"/>
              <a:t>「みどりに触れた」とは、以下の</a:t>
            </a:r>
            <a:endParaRPr kumimoji="1" lang="en-US" altLang="ja-JP" dirty="0" smtClean="0"/>
          </a:p>
          <a:p>
            <a:r>
              <a:rPr lang="ja-JP" altLang="en-US" dirty="0"/>
              <a:t>　</a:t>
            </a:r>
            <a:r>
              <a:rPr kumimoji="1" lang="ja-JP" altLang="en-US" dirty="0" smtClean="0"/>
              <a:t>ような“みどり”へのふれあいを</a:t>
            </a:r>
            <a:endParaRPr kumimoji="1" lang="en-US" altLang="ja-JP" dirty="0" smtClean="0"/>
          </a:p>
          <a:p>
            <a:r>
              <a:rPr lang="ja-JP" altLang="en-US" dirty="0"/>
              <a:t>　</a:t>
            </a:r>
            <a:r>
              <a:rPr kumimoji="1" lang="ja-JP" altLang="en-US" dirty="0" smtClean="0"/>
              <a:t>年数回程度以上行うこと</a:t>
            </a:r>
            <a:endParaRPr kumimoji="1" lang="en-US" altLang="ja-JP" dirty="0" smtClean="0"/>
          </a:p>
          <a:p>
            <a:r>
              <a:rPr lang="ja-JP" altLang="en-US" dirty="0" smtClean="0"/>
              <a:t>・自宅庭のガーデニング</a:t>
            </a:r>
            <a:endParaRPr lang="en-US" altLang="ja-JP" dirty="0" smtClean="0"/>
          </a:p>
          <a:p>
            <a:r>
              <a:rPr kumimoji="1" lang="ja-JP" altLang="en-US" dirty="0" smtClean="0"/>
              <a:t>・緑の多い街並みの散策</a:t>
            </a:r>
            <a:endParaRPr kumimoji="1" lang="en-US" altLang="ja-JP" dirty="0" smtClean="0"/>
          </a:p>
          <a:p>
            <a:r>
              <a:rPr lang="ja-JP" altLang="en-US" dirty="0" smtClean="0"/>
              <a:t>・公園、山、海での余暇活動</a:t>
            </a:r>
            <a:endParaRPr lang="en-US" altLang="ja-JP" dirty="0" smtClean="0"/>
          </a:p>
          <a:p>
            <a:r>
              <a:rPr kumimoji="1" lang="ja-JP" altLang="en-US" dirty="0" smtClean="0"/>
              <a:t>・自然の生き物とのふれあい</a:t>
            </a:r>
            <a:endParaRPr kumimoji="1" lang="en-US" altLang="ja-JP" dirty="0" smtClean="0"/>
          </a:p>
          <a:p>
            <a:r>
              <a:rPr lang="ja-JP" altLang="en-US" dirty="0" smtClean="0"/>
              <a:t>・公共空間の緑化活動への参加</a:t>
            </a:r>
            <a:endParaRPr lang="en-US" altLang="ja-JP" dirty="0" smtClean="0"/>
          </a:p>
          <a:p>
            <a:r>
              <a:rPr kumimoji="1" lang="ja-JP" altLang="en-US" dirty="0" smtClean="0"/>
              <a:t>・自然環境保全活動への参加</a:t>
            </a:r>
            <a:endParaRPr kumimoji="1" lang="en-US" altLang="ja-JP" dirty="0" smtClean="0"/>
          </a:p>
          <a:p>
            <a:r>
              <a:rPr lang="ja-JP" altLang="en-US" dirty="0" smtClean="0"/>
              <a:t>・みどりに関する募金寄付</a:t>
            </a:r>
            <a:endParaRPr kumimoji="1" lang="ja-JP" altLang="en-US" dirty="0"/>
          </a:p>
        </p:txBody>
      </p:sp>
      <p:sp>
        <p:nvSpPr>
          <p:cNvPr id="5" name="スライド番号プレースホルダー 4"/>
          <p:cNvSpPr>
            <a:spLocks noGrp="1"/>
          </p:cNvSpPr>
          <p:nvPr>
            <p:ph type="sldNum" sz="quarter" idx="12"/>
          </p:nvPr>
        </p:nvSpPr>
        <p:spPr/>
        <p:txBody>
          <a:bodyPr/>
          <a:lstStyle/>
          <a:p>
            <a:fld id="{E4E79E31-24DB-41D0-B262-FE41FF133F16}" type="slidenum">
              <a:rPr lang="ja-JP" altLang="en-US" smtClean="0"/>
              <a:pPr/>
              <a:t>5</a:t>
            </a:fld>
            <a:endParaRPr lang="ja-JP" altLang="en-US" dirty="0"/>
          </a:p>
        </p:txBody>
      </p:sp>
    </p:spTree>
    <p:extLst>
      <p:ext uri="{BB962C8B-B14F-4D97-AF65-F5344CB8AC3E}">
        <p14:creationId xmlns:p14="http://schemas.microsoft.com/office/powerpoint/2010/main" val="3942521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Ⅰ</a:t>
            </a:r>
            <a:r>
              <a:rPr lang="ja-JP" altLang="en-US" sz="2400" dirty="0">
                <a:solidFill>
                  <a:sysClr val="windowText" lastClr="000000"/>
                </a:solidFill>
                <a:latin typeface="+mj-ea"/>
              </a:rPr>
              <a:t>　みどりと水辺の保全と創造</a:t>
            </a:r>
            <a:r>
              <a:rPr lang="ja-JP" altLang="en-US" sz="2600" dirty="0" smtClean="0">
                <a:solidFill>
                  <a:sysClr val="windowText" lastClr="000000"/>
                </a:solidFill>
                <a:latin typeface="+mj-ea"/>
              </a:rPr>
              <a:t>　</a:t>
            </a:r>
            <a:r>
              <a:rPr lang="en-US" altLang="ja-JP" sz="2600" dirty="0" smtClean="0">
                <a:solidFill>
                  <a:sysClr val="windowText" lastClr="000000"/>
                </a:solidFill>
                <a:latin typeface="+mj-ea"/>
              </a:rPr>
              <a:t>【</a:t>
            </a:r>
            <a:r>
              <a:rPr lang="ja-JP" altLang="en-US" sz="2600" dirty="0" smtClean="0">
                <a:solidFill>
                  <a:sysClr val="windowText" lastClr="000000"/>
                </a:solidFill>
                <a:latin typeface="+mj-ea"/>
              </a:rPr>
              <a:t>基本戦略１</a:t>
            </a:r>
            <a:r>
              <a:rPr lang="en-US" altLang="ja-JP" sz="2600" dirty="0" smtClean="0">
                <a:solidFill>
                  <a:sysClr val="windowText" lastClr="000000"/>
                </a:solidFill>
                <a:latin typeface="+mj-ea"/>
              </a:rPr>
              <a:t>】</a:t>
            </a:r>
          </a:p>
          <a:p>
            <a:pPr lvl="0">
              <a:defRPr/>
            </a:pPr>
            <a:r>
              <a:rPr lang="ja-JP" altLang="en-US" sz="3900" b="1" spc="-250" dirty="0" smtClean="0">
                <a:solidFill>
                  <a:sysClr val="windowText" lastClr="000000"/>
                </a:solidFill>
                <a:latin typeface="+mj-ea"/>
              </a:rPr>
              <a:t>みどり</a:t>
            </a:r>
            <a:r>
              <a:rPr lang="ja-JP" altLang="en-US" sz="3900" b="1" spc="-250" dirty="0">
                <a:solidFill>
                  <a:sysClr val="windowText" lastClr="000000"/>
                </a:solidFill>
                <a:latin typeface="+mj-ea"/>
              </a:rPr>
              <a:t>豊かな自然環境の保全・</a:t>
            </a:r>
            <a:r>
              <a:rPr lang="ja-JP" altLang="en-US" sz="3900" b="1" spc="-250" dirty="0" smtClean="0">
                <a:solidFill>
                  <a:sysClr val="windowText" lastClr="000000"/>
                </a:solidFill>
                <a:latin typeface="+mj-ea"/>
              </a:rPr>
              <a:t>再生</a:t>
            </a:r>
            <a:endParaRPr lang="ja-JP" altLang="en-US" sz="2200" b="1" spc="-250" dirty="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514208229"/>
              </p:ext>
            </p:extLst>
          </p:nvPr>
        </p:nvGraphicFramePr>
        <p:xfrm>
          <a:off x="179512" y="1668414"/>
          <a:ext cx="8856984" cy="616204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目標　　</a:t>
                      </a:r>
                      <a:r>
                        <a:rPr kumimoji="1" lang="ja-JP" altLang="en-US" sz="2400" b="0" kern="1200" dirty="0" smtClean="0">
                          <a:solidFill>
                            <a:srgbClr val="00B050"/>
                          </a:solidFill>
                          <a:effectLst/>
                          <a:latin typeface="+mn-lt"/>
                          <a:ea typeface="+mn-ea"/>
                          <a:cs typeface="+mn-cs"/>
                        </a:rPr>
                        <a:t>周辺山系や農空間、大阪湾の豊かな自然環境の保全・再生により、「みどりの環境保全機能の発揮」「生物多様性の確保」「府民の憩いの場づくり」を実現します。</a:t>
                      </a:r>
                      <a:endParaRPr kumimoji="1" lang="en-US" altLang="ja-JP" sz="2200" b="0" kern="1200" noProof="0" dirty="0" smtClean="0">
                        <a:solidFill>
                          <a:srgbClr val="00B050"/>
                        </a:solidFill>
                        <a:latin typeface="+mn-lt"/>
                        <a:ea typeface="+mn-ea"/>
                        <a:cs typeface="+mn-cs"/>
                      </a:endParaRPr>
                    </a:p>
                    <a:p>
                      <a:pPr marL="0" marR="0" lvl="0" indent="0" algn="l" defTabSz="914400" rtl="0" eaLnBrk="1" fontAlgn="auto" latinLnBrk="0" hangingPunct="1">
                        <a:lnSpc>
                          <a:spcPts val="300"/>
                        </a:lnSpc>
                        <a:spcBef>
                          <a:spcPts val="0"/>
                        </a:spcBef>
                        <a:spcAft>
                          <a:spcPts val="0"/>
                        </a:spcAft>
                        <a:buClrTx/>
                        <a:buSzTx/>
                        <a:buFont typeface="Wingdings" pitchFamily="2" charset="2"/>
                        <a:buNone/>
                        <a:tabLst/>
                        <a:defRPr/>
                      </a:pPr>
                      <a:endParaRPr kumimoji="1" lang="en-US" altLang="ja-JP" sz="900" b="0" kern="120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r>
                        <a:rPr kumimoji="1" lang="ja-JP" altLang="en-US" sz="2400" b="0" kern="1200" spc="-100" dirty="0" smtClean="0">
                          <a:solidFill>
                            <a:schemeClr val="tx1"/>
                          </a:solidFill>
                          <a:effectLst/>
                          <a:latin typeface="Calibri"/>
                          <a:ea typeface="+mn-ea"/>
                          <a:cs typeface="+mn-cs"/>
                        </a:rPr>
                        <a:t>（２００９～２０１３年度）</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r>
                        <a:rPr kumimoji="1" lang="ja-JP" altLang="en-US" sz="2000" b="0" kern="1200" spc="-100" dirty="0" smtClean="0">
                          <a:solidFill>
                            <a:schemeClr val="tx1"/>
                          </a:solidFill>
                          <a:effectLst/>
                          <a:latin typeface="Calibri"/>
                          <a:ea typeface="+mn-ea"/>
                          <a:cs typeface="+mn-cs"/>
                        </a:rPr>
                        <a:t>①　周辺山系・農空間の保全･再生　</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・放置森林対策行動計画の推進：河内長野市、千早赤阪村などで約４，３９０ｈａの</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間伐を実施</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・保安林の地域指定制度の推進　　３２箇所７７１ｈａ</a:t>
                      </a:r>
                      <a:r>
                        <a:rPr kumimoji="1" lang="en-US" altLang="ja-JP" sz="2000" b="0" kern="1200" spc="-100" dirty="0" smtClean="0">
                          <a:solidFill>
                            <a:schemeClr val="tx1"/>
                          </a:solidFill>
                          <a:effectLst/>
                          <a:latin typeface="Calibri"/>
                          <a:ea typeface="+mn-ea"/>
                          <a:cs typeface="+mn-cs"/>
                        </a:rPr>
                        <a:t>(</a:t>
                      </a:r>
                      <a:r>
                        <a:rPr kumimoji="1" lang="ja-JP" altLang="en-US" sz="2000" b="0" kern="1200" spc="-100" dirty="0" smtClean="0">
                          <a:solidFill>
                            <a:schemeClr val="tx1"/>
                          </a:solidFill>
                          <a:effectLst/>
                          <a:latin typeface="Calibri"/>
                          <a:ea typeface="+mn-ea"/>
                          <a:cs typeface="+mn-cs"/>
                        </a:rPr>
                        <a:t>兼種指定合計面積９４１ｈａ）</a:t>
                      </a:r>
                      <a:endParaRPr kumimoji="1" lang="en-US" altLang="ja-JP" sz="2000" b="0" kern="1200" spc="-100" dirty="0" smtClean="0">
                        <a:solidFill>
                          <a:schemeClr val="tx1"/>
                        </a:solidFill>
                        <a:effectLst/>
                        <a:latin typeface="Calibri"/>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Calibri"/>
                          <a:ea typeface="+mn-ea"/>
                          <a:cs typeface="+mn-cs"/>
                        </a:rPr>
                        <a:t>　　　</a:t>
                      </a:r>
                      <a:r>
                        <a:rPr kumimoji="1" lang="ja-JP" altLang="en-US" sz="2000" b="0" kern="1200" spc="-100" dirty="0" smtClean="0">
                          <a:solidFill>
                            <a:schemeClr val="tx1"/>
                          </a:solidFill>
                          <a:effectLst/>
                          <a:latin typeface="+mn-lt"/>
                          <a:ea typeface="+mn-ea"/>
                          <a:cs typeface="+mn-cs"/>
                        </a:rPr>
                        <a:t>・「生駒山系花屏風」構想の推進　　交野市星田などで約６，６００本を植栽</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・遊休農地等解消対策の推進　　解消面積２８２ｈａ</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3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3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②　臨海部のみどりの保全・再生</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・「共生の森」</a:t>
                      </a:r>
                      <a:r>
                        <a:rPr kumimoji="1" lang="ja-JP" altLang="en-US" sz="2000" b="0" kern="1200" spc="-100" dirty="0" err="1" smtClean="0">
                          <a:solidFill>
                            <a:schemeClr val="tx1"/>
                          </a:solidFill>
                          <a:effectLst/>
                          <a:latin typeface="+mn-lt"/>
                          <a:ea typeface="+mn-ea"/>
                          <a:cs typeface="+mn-cs"/>
                        </a:rPr>
                        <a:t>づ</a:t>
                      </a:r>
                      <a:r>
                        <a:rPr kumimoji="1" lang="ja-JP" altLang="en-US" sz="2000" b="0" kern="1200" spc="-100" dirty="0" smtClean="0">
                          <a:solidFill>
                            <a:schemeClr val="tx1"/>
                          </a:solidFill>
                          <a:effectLst/>
                          <a:latin typeface="+mn-lt"/>
                          <a:ea typeface="+mn-ea"/>
                          <a:cs typeface="+mn-cs"/>
                        </a:rPr>
                        <a:t>くり活動支援事業</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堺７－３区で約１０，０００本を植栽　　</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i="0" u="none" strike="noStrike" kern="1200" cap="none" spc="-100" normalizeH="0" baseline="0" noProof="0" dirty="0" smtClean="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4098" name="Picture 2" descr="zentaisyas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94185"/>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gy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220" y="5094185"/>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E4E79E31-24DB-41D0-B262-FE41FF133F16}" type="slidenum">
              <a:rPr lang="ja-JP" altLang="en-US" smtClean="0"/>
              <a:pPr/>
              <a:t>6</a:t>
            </a:fld>
            <a:endParaRPr lang="ja-JP" altLang="en-US" dirty="0"/>
          </a:p>
        </p:txBody>
      </p:sp>
    </p:spTree>
    <p:extLst>
      <p:ext uri="{BB962C8B-B14F-4D97-AF65-F5344CB8AC3E}">
        <p14:creationId xmlns:p14="http://schemas.microsoft.com/office/powerpoint/2010/main" val="227762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Ⅰ</a:t>
            </a:r>
            <a:r>
              <a:rPr lang="ja-JP" altLang="en-US" sz="2400" dirty="0">
                <a:solidFill>
                  <a:sysClr val="windowText" lastClr="000000"/>
                </a:solidFill>
                <a:latin typeface="+mj-ea"/>
              </a:rPr>
              <a:t>　みどりと水辺の保全と創造</a:t>
            </a:r>
            <a:r>
              <a:rPr lang="ja-JP" altLang="en-US" sz="2600" dirty="0" smtClean="0">
                <a:solidFill>
                  <a:sysClr val="windowText" lastClr="000000"/>
                </a:solidFill>
                <a:latin typeface="+mj-ea"/>
              </a:rPr>
              <a:t>　</a:t>
            </a:r>
            <a:r>
              <a:rPr lang="en-US" altLang="ja-JP" sz="2600" dirty="0" smtClean="0">
                <a:solidFill>
                  <a:sysClr val="windowText" lastClr="000000"/>
                </a:solidFill>
                <a:latin typeface="+mj-ea"/>
              </a:rPr>
              <a:t>【</a:t>
            </a:r>
            <a:r>
              <a:rPr lang="ja-JP" altLang="en-US" sz="2600" dirty="0" smtClean="0">
                <a:solidFill>
                  <a:sysClr val="windowText" lastClr="000000"/>
                </a:solidFill>
                <a:latin typeface="+mj-ea"/>
              </a:rPr>
              <a:t>基本戦略２</a:t>
            </a:r>
            <a:r>
              <a:rPr lang="en-US" altLang="ja-JP" sz="2600" dirty="0" smtClean="0">
                <a:solidFill>
                  <a:sysClr val="windowText" lastClr="000000"/>
                </a:solidFill>
                <a:latin typeface="+mj-ea"/>
              </a:rPr>
              <a:t>】</a:t>
            </a:r>
          </a:p>
          <a:p>
            <a:pPr lvl="0">
              <a:defRPr/>
            </a:pPr>
            <a:r>
              <a:rPr lang="ja-JP" altLang="en-US" sz="3900" b="1" spc="-250" dirty="0">
                <a:solidFill>
                  <a:sysClr val="windowText" lastClr="000000"/>
                </a:solidFill>
                <a:latin typeface="+mj-ea"/>
              </a:rPr>
              <a:t>みどりの風を感じるネットワークの形成</a:t>
            </a:r>
            <a:endParaRPr lang="ja-JP" altLang="en-US" sz="2200" b="1" spc="-250" dirty="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1234372913"/>
              </p:ext>
            </p:extLst>
          </p:nvPr>
        </p:nvGraphicFramePr>
        <p:xfrm>
          <a:off x="179512" y="1538790"/>
          <a:ext cx="8856984" cy="576326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目標　　</a:t>
                      </a:r>
                      <a:r>
                        <a:rPr kumimoji="1" lang="ja-JP" altLang="en-US" sz="2200" b="0" kern="1200" noProof="0" dirty="0" smtClean="0">
                          <a:solidFill>
                            <a:srgbClr val="00B050"/>
                          </a:solidFill>
                          <a:latin typeface="+mn-lt"/>
                          <a:ea typeface="+mn-ea"/>
                          <a:cs typeface="+mn-cs"/>
                        </a:rPr>
                        <a:t>主要道路・主要河川・大規模公園緑地を軸や拠点として、環状・放射状・東西方向などの、みどりの連続性や厚みと広がりを確保し、周辺山系や大阪湾の豊かな自然を街へと導く「みどりのネットワーク」を形成します。</a:t>
                      </a:r>
                      <a:endParaRPr kumimoji="1" lang="en-US" altLang="ja-JP" sz="900" b="0" kern="1200" dirty="0" smtClean="0">
                        <a:solidFill>
                          <a:srgbClr val="00B050"/>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r>
                        <a:rPr kumimoji="1" lang="ja-JP" altLang="en-US" sz="2000" b="1" kern="1200" spc="-100" dirty="0" smtClean="0">
                          <a:solidFill>
                            <a:schemeClr val="tx1"/>
                          </a:solidFill>
                          <a:effectLst/>
                          <a:latin typeface="+mn-lt"/>
                          <a:ea typeface="+mn-ea"/>
                          <a:cs typeface="+mn-cs"/>
                        </a:rPr>
                        <a:t>「みどりの風促進区域」</a:t>
                      </a:r>
                      <a:r>
                        <a:rPr kumimoji="1" lang="ja-JP" altLang="en-US" sz="2000" b="0" kern="1200" spc="-100" dirty="0" smtClean="0">
                          <a:solidFill>
                            <a:schemeClr val="tx1"/>
                          </a:solidFill>
                          <a:effectLst/>
                          <a:latin typeface="+mn-lt"/>
                          <a:ea typeface="+mn-ea"/>
                          <a:cs typeface="+mn-cs"/>
                        </a:rPr>
                        <a:t>の緑化推進</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○区域指定　２０１１年５月　</a:t>
                      </a:r>
                      <a:r>
                        <a:rPr kumimoji="1" lang="ja-JP" altLang="en-US" sz="2000" b="0" kern="1200" spc="-100" dirty="0" smtClean="0">
                          <a:solidFill>
                            <a:schemeClr val="tx1"/>
                          </a:solidFill>
                          <a:effectLst/>
                          <a:latin typeface="Calibri"/>
                          <a:ea typeface="+mn-ea"/>
                          <a:cs typeface="+mn-cs"/>
                        </a:rPr>
                        <a:t>１２</a:t>
                      </a:r>
                      <a:r>
                        <a:rPr kumimoji="1" lang="ja-JP" altLang="ja-JP" sz="2000" b="0" kern="1200" spc="-100" dirty="0" smtClean="0">
                          <a:solidFill>
                            <a:schemeClr val="tx1"/>
                          </a:solidFill>
                          <a:effectLst/>
                          <a:latin typeface="Calibri"/>
                          <a:ea typeface="+mn-ea"/>
                          <a:cs typeface="+mn-cs"/>
                        </a:rPr>
                        <a:t>路線約</a:t>
                      </a:r>
                      <a:r>
                        <a:rPr kumimoji="1" lang="ja-JP" altLang="en-US" sz="2000" b="0" kern="1200" spc="-100" dirty="0" smtClean="0">
                          <a:solidFill>
                            <a:schemeClr val="tx1"/>
                          </a:solidFill>
                          <a:effectLst/>
                          <a:latin typeface="Calibri"/>
                          <a:ea typeface="+mn-ea"/>
                          <a:cs typeface="+mn-cs"/>
                        </a:rPr>
                        <a:t>２００ｋｍ</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r>
                        <a:rPr kumimoji="1" lang="ja-JP" altLang="ja-JP" sz="2000" b="0" kern="1200" spc="-100" dirty="0" smtClean="0">
                          <a:solidFill>
                            <a:schemeClr val="tx1"/>
                          </a:solidFill>
                          <a:effectLst/>
                          <a:latin typeface="+mn-lt"/>
                          <a:ea typeface="+mn-ea"/>
                          <a:cs typeface="+mn-cs"/>
                        </a:rPr>
                        <a:t>道路や河川を中心に一定幅（両側</a:t>
                      </a:r>
                      <a:r>
                        <a:rPr kumimoji="1" lang="ja-JP" altLang="en-US" sz="2000" b="0" kern="1200" spc="-100" dirty="0" smtClean="0">
                          <a:solidFill>
                            <a:schemeClr val="tx1"/>
                          </a:solidFill>
                          <a:effectLst/>
                          <a:latin typeface="+mn-lt"/>
                          <a:ea typeface="+mn-ea"/>
                          <a:cs typeface="+mn-cs"/>
                        </a:rPr>
                        <a:t>約１００ｍ</a:t>
                      </a:r>
                      <a:r>
                        <a:rPr kumimoji="1" lang="ja-JP" altLang="ja-JP" sz="2000" b="0" kern="1200" spc="-100" dirty="0" smtClean="0">
                          <a:solidFill>
                            <a:schemeClr val="tx1"/>
                          </a:solidFill>
                          <a:effectLst/>
                          <a:latin typeface="+mn-lt"/>
                          <a:ea typeface="+mn-ea"/>
                          <a:cs typeface="+mn-cs"/>
                        </a:rPr>
                        <a:t>）の</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r>
                        <a:rPr kumimoji="1" lang="ja-JP" altLang="ja-JP" sz="2000" b="0" kern="1200" spc="-100" dirty="0" smtClean="0">
                          <a:solidFill>
                            <a:schemeClr val="tx1"/>
                          </a:solidFill>
                          <a:effectLst/>
                          <a:latin typeface="+mn-lt"/>
                          <a:ea typeface="+mn-ea"/>
                          <a:cs typeface="+mn-cs"/>
                        </a:rPr>
                        <a:t>区域</a:t>
                      </a:r>
                      <a:r>
                        <a:rPr kumimoji="1" lang="ja-JP" altLang="en-US" sz="2000" b="0" kern="1200" spc="-100" dirty="0" smtClean="0">
                          <a:solidFill>
                            <a:schemeClr val="tx1"/>
                          </a:solidFill>
                          <a:effectLst/>
                          <a:latin typeface="+mn-lt"/>
                          <a:ea typeface="+mn-ea"/>
                          <a:cs typeface="+mn-cs"/>
                        </a:rPr>
                        <a:t>を指定し、みどりの軸を形成</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○取り組みの３本柱</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（１）公共事業の重点化</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（２）</a:t>
                      </a:r>
                      <a:r>
                        <a:rPr kumimoji="1" lang="ja-JP" altLang="ja-JP" sz="2000" b="0" kern="1200" spc="-100" dirty="0" smtClean="0">
                          <a:solidFill>
                            <a:schemeClr val="tx1"/>
                          </a:solidFill>
                          <a:effectLst/>
                          <a:latin typeface="+mn-lt"/>
                          <a:ea typeface="+mn-ea"/>
                          <a:cs typeface="+mn-cs"/>
                        </a:rPr>
                        <a:t>緑視率</a:t>
                      </a:r>
                      <a:r>
                        <a:rPr kumimoji="1" lang="ja-JP" altLang="en-US" sz="2000" b="0" kern="1200" spc="-100" dirty="0" smtClean="0">
                          <a:solidFill>
                            <a:schemeClr val="tx1"/>
                          </a:solidFill>
                          <a:effectLst/>
                          <a:latin typeface="+mn-lt"/>
                          <a:ea typeface="+mn-ea"/>
                          <a:cs typeface="+mn-cs"/>
                        </a:rPr>
                        <a:t>２５</a:t>
                      </a:r>
                      <a:r>
                        <a:rPr kumimoji="1" lang="ja-JP" altLang="ja-JP" sz="2000" b="0" kern="1200" spc="-100" dirty="0" smtClean="0">
                          <a:solidFill>
                            <a:schemeClr val="tx1"/>
                          </a:solidFill>
                          <a:effectLst/>
                          <a:latin typeface="+mn-lt"/>
                          <a:ea typeface="+mn-ea"/>
                          <a:cs typeface="+mn-cs"/>
                        </a:rPr>
                        <a:t>％などを満たした建築物に対し、</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r>
                        <a:rPr kumimoji="1" lang="ja-JP" altLang="ja-JP" sz="2000" b="0" kern="1200" spc="-100" dirty="0" smtClean="0">
                          <a:solidFill>
                            <a:schemeClr val="tx1"/>
                          </a:solidFill>
                          <a:effectLst/>
                          <a:latin typeface="+mn-lt"/>
                          <a:ea typeface="+mn-ea"/>
                          <a:cs typeface="+mn-cs"/>
                        </a:rPr>
                        <a:t>都市計画の規制緩和による緑化誘導</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（３）民間企業の協力を得た沿線民有地の緑化</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○現況</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重点緑化事業による緑化　公共用地約３，２００本、民有地約６，４００本を植栽</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（２０１１～２０１３年度）</a:t>
                      </a:r>
                      <a:endParaRPr kumimoji="1" lang="en-US" altLang="ja-JP" sz="2000" b="0" kern="1200" spc="-100" dirty="0" smtClean="0">
                        <a:solidFill>
                          <a:schemeClr val="tx1"/>
                        </a:solidFill>
                        <a:effectLst/>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sp>
        <p:nvSpPr>
          <p:cNvPr id="4" name="スライド番号プレースホルダー 3"/>
          <p:cNvSpPr>
            <a:spLocks noGrp="1"/>
          </p:cNvSpPr>
          <p:nvPr>
            <p:ph type="sldNum" sz="quarter" idx="12"/>
          </p:nvPr>
        </p:nvSpPr>
        <p:spPr/>
        <p:txBody>
          <a:bodyPr/>
          <a:lstStyle/>
          <a:p>
            <a:fld id="{E4E79E31-24DB-41D0-B262-FE41FF133F16}" type="slidenum">
              <a:rPr lang="ja-JP" altLang="en-US" smtClean="0"/>
              <a:pPr/>
              <a:t>7</a:t>
            </a:fld>
            <a:endParaRPr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935801"/>
            <a:ext cx="3285365" cy="274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884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en-US" altLang="ja-JP" sz="2400" dirty="0">
                <a:solidFill>
                  <a:sysClr val="windowText" lastClr="000000"/>
                </a:solidFill>
                <a:latin typeface="+mj-ea"/>
              </a:rPr>
              <a:t>Ⅰ</a:t>
            </a:r>
            <a:r>
              <a:rPr lang="ja-JP" altLang="en-US" sz="2400" dirty="0">
                <a:solidFill>
                  <a:sysClr val="windowText" lastClr="000000"/>
                </a:solidFill>
                <a:latin typeface="+mj-ea"/>
              </a:rPr>
              <a:t>　みどりと水辺の保全と</a:t>
            </a:r>
            <a:r>
              <a:rPr lang="ja-JP" altLang="en-US" sz="2400" dirty="0" smtClean="0">
                <a:solidFill>
                  <a:sysClr val="windowText" lastClr="000000"/>
                </a:solidFill>
                <a:latin typeface="+mj-ea"/>
              </a:rPr>
              <a:t>創造　</a:t>
            </a:r>
            <a:r>
              <a:rPr lang="en-US" altLang="ja-JP" sz="2400" dirty="0" smtClean="0">
                <a:solidFill>
                  <a:sysClr val="windowText" lastClr="000000"/>
                </a:solidFill>
                <a:latin typeface="+mj-ea"/>
              </a:rPr>
              <a:t>【</a:t>
            </a:r>
            <a:r>
              <a:rPr lang="ja-JP" altLang="en-US" sz="2400" dirty="0" smtClean="0">
                <a:solidFill>
                  <a:sysClr val="windowText" lastClr="000000"/>
                </a:solidFill>
                <a:latin typeface="+mj-ea"/>
              </a:rPr>
              <a:t>基本戦略３</a:t>
            </a:r>
            <a:r>
              <a:rPr lang="en-US" altLang="ja-JP" sz="2400" dirty="0" smtClean="0">
                <a:solidFill>
                  <a:sysClr val="windowText" lastClr="000000"/>
                </a:solidFill>
                <a:latin typeface="+mj-ea"/>
              </a:rPr>
              <a:t>】</a:t>
            </a:r>
          </a:p>
          <a:p>
            <a:pPr lvl="0">
              <a:defRPr/>
            </a:pPr>
            <a:r>
              <a:rPr lang="ja-JP" altLang="en-US" sz="3900" b="1" spc="-250" dirty="0">
                <a:solidFill>
                  <a:sysClr val="windowText" lastClr="000000"/>
                </a:solidFill>
                <a:latin typeface="+mj-ea"/>
              </a:rPr>
              <a:t>街の中に多様なみどりを創出</a:t>
            </a:r>
            <a:endParaRPr lang="ja-JP" altLang="en-US" sz="2200" b="1" spc="-250" dirty="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1504071005"/>
              </p:ext>
            </p:extLst>
          </p:nvPr>
        </p:nvGraphicFramePr>
        <p:xfrm>
          <a:off x="179512" y="1668414"/>
          <a:ext cx="8856984" cy="556514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目標　　</a:t>
                      </a:r>
                      <a:r>
                        <a:rPr kumimoji="1" lang="ja-JP" altLang="en-US" sz="2200" b="0" kern="1200" noProof="0" dirty="0" smtClean="0">
                          <a:solidFill>
                            <a:srgbClr val="00B050"/>
                          </a:solidFill>
                          <a:latin typeface="+mn-lt"/>
                          <a:ea typeface="+mn-ea"/>
                          <a:cs typeface="+mn-cs"/>
                        </a:rPr>
                        <a:t>今あるみどりの保全・育成・活用、様々な空間への新たな緑化を進め、多様なみどりをきめ細やかにつなぎ、広げていくことにより、「都市の中でもみどりの風を感じる街づくり」を進めます。</a:t>
                      </a:r>
                      <a:endParaRPr kumimoji="1" lang="en-US" altLang="ja-JP" sz="2200" b="0" kern="1200" noProof="0" dirty="0" smtClean="0">
                        <a:solidFill>
                          <a:srgbClr val="00B05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900" b="0" kern="1200" dirty="0" smtClean="0">
                        <a:solidFill>
                          <a:schemeClr val="tx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主な取組み（２００９～２０１３年度）</a:t>
                      </a:r>
                      <a:endParaRPr kumimoji="1" lang="en-US" altLang="ja-JP" sz="2400" b="0" kern="1200" dirty="0" smtClean="0">
                        <a:solidFill>
                          <a:schemeClr val="tx1"/>
                        </a:solidFill>
                        <a:effectLst/>
                        <a:latin typeface="+mn-lt"/>
                        <a:ea typeface="+mn-ea"/>
                        <a:cs typeface="+mn-cs"/>
                      </a:endParaRPr>
                    </a:p>
                    <a:p>
                      <a:pPr marL="457200" marR="0" indent="-457200" algn="l" defTabSz="914400" rtl="0" eaLnBrk="1" fontAlgn="auto" latinLnBrk="0" hangingPunct="1">
                        <a:lnSpc>
                          <a:spcPts val="500"/>
                        </a:lnSpc>
                        <a:spcBef>
                          <a:spcPts val="0"/>
                        </a:spcBef>
                        <a:spcAft>
                          <a:spcPts val="0"/>
                        </a:spcAft>
                        <a:buClrTx/>
                        <a:buSzTx/>
                        <a:buFont typeface="Wingdings" pitchFamily="2" charset="2"/>
                        <a:buChar char="Ø"/>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①　公共施設の緑化推進</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・府有施設等緑化推進計画の推進</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府有施設６９２施設における緑地面積　約５２８ｈａ（２０１２年度末現在）</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②　民有地等のみどりの保全・創出</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・自然環境保全条例による建築物緑化促進制度の推進</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府内２，１９２件、約２００ｈａを緑化</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100" normalizeH="0" baseline="0" noProof="0" dirty="0" smtClean="0">
                          <a:ln>
                            <a:noFill/>
                          </a:ln>
                          <a:solidFill>
                            <a:schemeClr val="tx1"/>
                          </a:solidFill>
                          <a:effectLst/>
                          <a:uLnTx/>
                          <a:uFillTx/>
                          <a:latin typeface="+mn-lt"/>
                          <a:ea typeface="+mn-ea"/>
                          <a:cs typeface="+mn-cs"/>
                        </a:rPr>
                        <a:t>　　　・ネーミングライツ方式によるシンボル緑化</a:t>
                      </a:r>
                      <a:endParaRPr kumimoji="1" lang="en-US" altLang="ja-JP" sz="2000" b="0" i="0" u="none" strike="noStrike" kern="1200" cap="none" spc="-10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100" normalizeH="0" baseline="0" noProof="0" dirty="0" smtClean="0">
                          <a:ln>
                            <a:noFill/>
                          </a:ln>
                          <a:solidFill>
                            <a:schemeClr val="tx1"/>
                          </a:solidFill>
                          <a:effectLst/>
                          <a:uLnTx/>
                          <a:uFillTx/>
                          <a:latin typeface="+mn-lt"/>
                          <a:ea typeface="+mn-ea"/>
                          <a:cs typeface="+mn-cs"/>
                        </a:rPr>
                        <a:t>　　　　　ウェルカムガーデン新大阪「大阪花屏風」</a:t>
                      </a:r>
                      <a:r>
                        <a:rPr kumimoji="1" lang="ja-JP" altLang="en-US" sz="1800" b="0" i="0" u="none" strike="noStrike" kern="1200" cap="none" spc="-100" normalizeH="0" baseline="0" noProof="0" dirty="0" smtClean="0">
                          <a:ln>
                            <a:noFill/>
                          </a:ln>
                          <a:solidFill>
                            <a:schemeClr val="tx1"/>
                          </a:solidFill>
                          <a:effectLst/>
                          <a:uLnTx/>
                          <a:uFillTx/>
                          <a:latin typeface="+mn-lt"/>
                          <a:ea typeface="+mn-ea"/>
                          <a:cs typeface="+mn-cs"/>
                        </a:rPr>
                        <a:t>（ＪＲ新大阪駅前　２０１２年７月開設）</a:t>
                      </a:r>
                      <a:endParaRPr kumimoji="1" lang="en-US" altLang="ja-JP" sz="2000" b="0" i="0" u="none" strike="noStrike" kern="1200" cap="none" spc="-10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100" normalizeH="0" baseline="0" noProof="0" dirty="0" smtClean="0">
                          <a:ln>
                            <a:noFill/>
                          </a:ln>
                          <a:solidFill>
                            <a:schemeClr val="tx1"/>
                          </a:solidFill>
                          <a:effectLst/>
                          <a:uLnTx/>
                          <a:uFillTx/>
                          <a:latin typeface="+mn-lt"/>
                          <a:ea typeface="+mn-ea"/>
                          <a:cs typeface="+mn-cs"/>
                        </a:rPr>
                        <a:t>　　　　　　企業が整備、維持管理行う代わりに施設名称等に企業名やロゴを付すことが</a:t>
                      </a:r>
                      <a:endParaRPr kumimoji="1" lang="en-US" altLang="ja-JP" sz="2000" b="0" i="0" u="none" strike="noStrike" kern="1200" cap="none" spc="-10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100" normalizeH="0" baseline="0" noProof="0" dirty="0" smtClean="0">
                          <a:ln>
                            <a:noFill/>
                          </a:ln>
                          <a:solidFill>
                            <a:schemeClr val="tx1"/>
                          </a:solidFill>
                          <a:effectLst/>
                          <a:uLnTx/>
                          <a:uFillTx/>
                          <a:latin typeface="+mn-lt"/>
                          <a:ea typeface="+mn-ea"/>
                          <a:cs typeface="+mn-cs"/>
                        </a:rPr>
                        <a:t>　　　　　　できる「ネーミングライツ」方式で整備</a:t>
                      </a:r>
                      <a:endParaRPr kumimoji="1" lang="en-US" altLang="ja-JP" sz="2000" b="0" i="0" u="none" strike="noStrike" kern="1200" cap="none" spc="-100" normalizeH="0" baseline="0" noProof="0" dirty="0" smtClean="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1026" name="Picture 2" descr="ウェルカムガーデン新大阪「花屏風」１"/>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245" y="4374105"/>
            <a:ext cx="1935215" cy="13931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202070" y="3158970"/>
            <a:ext cx="1755195" cy="492443"/>
          </a:xfrm>
          <a:prstGeom prst="rect">
            <a:avLst/>
          </a:prstGeom>
          <a:noFill/>
        </p:spPr>
        <p:txBody>
          <a:bodyPr wrap="square" rtlCol="0">
            <a:spAutoFit/>
          </a:bodyPr>
          <a:lstStyle/>
          <a:p>
            <a:r>
              <a:rPr kumimoji="1" lang="ja-JP" altLang="en-US" sz="1400" dirty="0" smtClean="0"/>
              <a:t>府有施設</a:t>
            </a:r>
            <a:r>
              <a:rPr lang="ja-JP" altLang="en-US" sz="1400" dirty="0" smtClean="0"/>
              <a:t>緑化例</a:t>
            </a:r>
            <a:endParaRPr lang="en-US" altLang="ja-JP" sz="1400" dirty="0" smtClean="0"/>
          </a:p>
          <a:p>
            <a:r>
              <a:rPr kumimoji="1" lang="ja-JP" altLang="en-US" sz="1200" dirty="0" smtClean="0"/>
              <a:t>（中河内府民センター）</a:t>
            </a:r>
            <a:endParaRPr kumimoji="1" lang="ja-JP" altLang="en-US" sz="1200" dirty="0"/>
          </a:p>
        </p:txBody>
      </p:sp>
      <p:sp>
        <p:nvSpPr>
          <p:cNvPr id="5" name="スライド番号プレースホルダー 4"/>
          <p:cNvSpPr>
            <a:spLocks noGrp="1"/>
          </p:cNvSpPr>
          <p:nvPr>
            <p:ph type="sldNum" sz="quarter" idx="12"/>
          </p:nvPr>
        </p:nvSpPr>
        <p:spPr/>
        <p:txBody>
          <a:bodyPr/>
          <a:lstStyle/>
          <a:p>
            <a:fld id="{E4E79E31-24DB-41D0-B262-FE41FF133F16}" type="slidenum">
              <a:rPr lang="ja-JP" altLang="en-US" smtClean="0"/>
              <a:pPr/>
              <a:t>8</a:t>
            </a:fld>
            <a:endParaRPr lang="ja-JP" altLang="en-US"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255" y="2463508"/>
            <a:ext cx="1710190" cy="128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25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51092" y="404664"/>
            <a:ext cx="8352928" cy="1296144"/>
          </a:xfrm>
          <a:prstGeom prst="rect">
            <a:avLst/>
          </a:prstGeom>
          <a:solidFill>
            <a:schemeClr val="bg1">
              <a:alpha val="42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2400" dirty="0">
                <a:solidFill>
                  <a:sysClr val="windowText" lastClr="000000"/>
                </a:solidFill>
                <a:latin typeface="+mj-ea"/>
              </a:rPr>
              <a:t>Ⅰ</a:t>
            </a:r>
            <a:r>
              <a:rPr lang="ja-JP" altLang="en-US" sz="2400" dirty="0">
                <a:solidFill>
                  <a:sysClr val="windowText" lastClr="000000"/>
                </a:solidFill>
                <a:latin typeface="+mj-ea"/>
              </a:rPr>
              <a:t>　みどりと水辺の保全と創造</a:t>
            </a:r>
            <a:r>
              <a:rPr lang="ja-JP" altLang="en-US" sz="2400" dirty="0" smtClean="0">
                <a:solidFill>
                  <a:sysClr val="windowText" lastClr="000000"/>
                </a:solidFill>
                <a:latin typeface="+mj-ea"/>
              </a:rPr>
              <a:t>　</a:t>
            </a:r>
            <a:r>
              <a:rPr lang="en-US" altLang="ja-JP" sz="2400" dirty="0" smtClean="0">
                <a:solidFill>
                  <a:sysClr val="windowText" lastClr="000000"/>
                </a:solidFill>
                <a:latin typeface="+mj-ea"/>
              </a:rPr>
              <a:t>【</a:t>
            </a:r>
            <a:r>
              <a:rPr lang="ja-JP" altLang="en-US" sz="2400" dirty="0" smtClean="0">
                <a:solidFill>
                  <a:sysClr val="windowText" lastClr="000000"/>
                </a:solidFill>
                <a:latin typeface="+mj-ea"/>
              </a:rPr>
              <a:t>基本戦略４</a:t>
            </a:r>
            <a:r>
              <a:rPr lang="en-US" altLang="ja-JP" sz="2400" dirty="0" smtClean="0">
                <a:solidFill>
                  <a:sysClr val="windowText" lastClr="000000"/>
                </a:solidFill>
                <a:latin typeface="+mj-ea"/>
              </a:rPr>
              <a:t>】</a:t>
            </a:r>
          </a:p>
          <a:p>
            <a:pPr lvl="0">
              <a:defRPr/>
            </a:pPr>
            <a:r>
              <a:rPr lang="ja-JP" altLang="en-US" sz="3900" b="1" spc="-250" dirty="0">
                <a:solidFill>
                  <a:sysClr val="windowText" lastClr="000000"/>
                </a:solidFill>
                <a:latin typeface="+mj-ea"/>
              </a:rPr>
              <a:t>みどりの行動の</a:t>
            </a:r>
            <a:r>
              <a:rPr lang="ja-JP" altLang="en-US" sz="3900" b="1" spc="-250" dirty="0" smtClean="0">
                <a:solidFill>
                  <a:sysClr val="windowText" lastClr="000000"/>
                </a:solidFill>
                <a:latin typeface="+mj-ea"/>
              </a:rPr>
              <a:t>促進</a:t>
            </a:r>
            <a:endParaRPr lang="ja-JP" altLang="en-US" sz="3900" b="1" spc="-250" dirty="0">
              <a:solidFill>
                <a:sysClr val="windowText" lastClr="000000"/>
              </a:solidFill>
              <a:latin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3708398917"/>
              </p:ext>
            </p:extLst>
          </p:nvPr>
        </p:nvGraphicFramePr>
        <p:xfrm>
          <a:off x="179512" y="1668414"/>
          <a:ext cx="8856984" cy="5651500"/>
        </p:xfrm>
        <a:graphic>
          <a:graphicData uri="http://schemas.openxmlformats.org/drawingml/2006/table">
            <a:tbl>
              <a:tblPr firstRow="1" bandRow="1"/>
              <a:tblGrid>
                <a:gridCol w="8856984"/>
              </a:tblGrid>
              <a:tr h="451060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目標　　</a:t>
                      </a:r>
                      <a:r>
                        <a:rPr kumimoji="1" lang="ja-JP" altLang="en-US" sz="2200" b="0" kern="1200" noProof="0" dirty="0" smtClean="0">
                          <a:solidFill>
                            <a:srgbClr val="00B050"/>
                          </a:solidFill>
                          <a:latin typeface="+mn-lt"/>
                          <a:ea typeface="+mn-ea"/>
                          <a:cs typeface="+mn-cs"/>
                        </a:rPr>
                        <a:t>府民や企業、ＮＰＯなどとの協働による保全の体制や仕組みづくりなどにより、「みどりを通じた地域力の再生」を目指します。</a:t>
                      </a:r>
                      <a:endParaRPr kumimoji="1" lang="en-US" altLang="ja-JP" sz="900" b="0" kern="1200" dirty="0" smtClean="0">
                        <a:solidFill>
                          <a:srgbClr val="00B050"/>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2400" b="0" kern="1200" dirty="0" smtClean="0">
                          <a:solidFill>
                            <a:schemeClr val="tx1"/>
                          </a:solidFill>
                          <a:effectLst/>
                          <a:latin typeface="+mn-lt"/>
                          <a:ea typeface="+mn-ea"/>
                          <a:cs typeface="+mn-cs"/>
                        </a:rPr>
                        <a:t>主な取組み（２００９～２０１３年度）</a:t>
                      </a:r>
                      <a:endParaRPr kumimoji="1" lang="en-US" altLang="ja-JP" sz="2400" b="0" kern="1200" dirty="0" smtClean="0">
                        <a:solidFill>
                          <a:schemeClr val="tx1"/>
                        </a:solidFill>
                        <a:effectLst/>
                        <a:latin typeface="+mn-lt"/>
                        <a:ea typeface="+mn-ea"/>
                        <a:cs typeface="+mn-cs"/>
                      </a:endParaRPr>
                    </a:p>
                    <a:p>
                      <a:pPr marL="0" marR="0" indent="0" algn="l" defTabSz="914400" rtl="0" eaLnBrk="1" fontAlgn="auto" latinLnBrk="0" hangingPunct="1">
                        <a:lnSpc>
                          <a:spcPts val="500"/>
                        </a:lnSpc>
                        <a:spcBef>
                          <a:spcPts val="0"/>
                        </a:spcBef>
                        <a:spcAft>
                          <a:spcPts val="0"/>
                        </a:spcAft>
                        <a:buClrTx/>
                        <a:buSzTx/>
                        <a:buFont typeface="Wingdings" pitchFamily="2" charset="2"/>
                        <a:buNone/>
                        <a:tabLst/>
                        <a:defRPr/>
                      </a:pPr>
                      <a:endParaRPr kumimoji="1" lang="en-US" altLang="ja-JP" sz="2000" b="0" kern="12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①　みどりづくり通じた地域力再生の推進</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・公立小学校の芝生化事業</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府内１８２校で約２０．４ｈａの校庭を芝生化（２００９～２０１２年）</a:t>
                      </a:r>
                      <a:endParaRPr kumimoji="1" lang="en-US" altLang="ja-JP" sz="2000" b="0" kern="1200" spc="-10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kern="1200" spc="-100" dirty="0" smtClean="0">
                          <a:solidFill>
                            <a:schemeClr val="tx1"/>
                          </a:solidFill>
                          <a:effectLst/>
                          <a:latin typeface="+mn-lt"/>
                          <a:ea typeface="+mn-ea"/>
                          <a:cs typeface="+mn-cs"/>
                        </a:rPr>
                        <a:t>　　　・　「みんなで育てる花いっぱいプロジェクト」</a:t>
                      </a:r>
                      <a:r>
                        <a:rPr kumimoji="1" lang="ja-JP" altLang="en-US" sz="2000" b="0" kern="1200" spc="0" dirty="0" smtClean="0">
                          <a:solidFill>
                            <a:schemeClr val="tx1"/>
                          </a:solidFill>
                          <a:effectLst/>
                          <a:latin typeface="+mn-lt"/>
                          <a:ea typeface="+mn-ea"/>
                          <a:cs typeface="+mn-cs"/>
                        </a:rPr>
                        <a:t>の推進　</a:t>
                      </a:r>
                      <a:r>
                        <a:rPr kumimoji="1" lang="ja-JP" altLang="en-US" sz="1400" b="0" kern="1200" spc="0" dirty="0" smtClean="0">
                          <a:solidFill>
                            <a:schemeClr val="tx1"/>
                          </a:solidFill>
                          <a:effectLst/>
                          <a:latin typeface="+mn-lt"/>
                          <a:ea typeface="+mn-ea"/>
                          <a:cs typeface="+mn-cs"/>
                        </a:rPr>
                        <a:t>（右写真）</a:t>
                      </a:r>
                      <a:endParaRPr kumimoji="1" lang="en-US" altLang="ja-JP" sz="2000" b="0" kern="1200" spc="0" dirty="0" smtClean="0">
                        <a:solidFill>
                          <a:schemeClr val="tx1"/>
                        </a:solidFill>
                        <a:effectLst/>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府内の小学校６９校で　約７４，０００株の花苗を育成し、</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公共空間等の緑化に活用</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・緑化樹配付事業</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府民が協働して行う緑化活動に対する緑化苗木の配付等</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約２０，０００本</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②　府民、ＮＰＯ、企業等との連携促進</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・府民協働によるみどりづくり等、のべ約７５万人、１，３４０団体がみどり行動に</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参加（２０１０～２０１３年度）</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ts val="2200"/>
                        </a:lnSpc>
                        <a:spcBef>
                          <a:spcPts val="0"/>
                        </a:spcBef>
                        <a:spcAft>
                          <a:spcPts val="0"/>
                        </a:spcAft>
                        <a:buClrTx/>
                        <a:buSzTx/>
                        <a:buFont typeface="Wingdings" pitchFamily="2" charset="2"/>
                        <a:buNone/>
                        <a:tabLst/>
                        <a:defRPr/>
                      </a:pP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　</a:t>
                      </a:r>
                      <a:endParaRPr kumimoji="1" lang="en-US" altLang="ja-JP"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r>
              <a:tr h="48576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kumimoji="1" lang="en-US" altLang="ja-JP" sz="2800" b="0" dirty="0" smtClean="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bl>
          </a:graphicData>
        </a:graphic>
      </p:graphicFrame>
      <p:pic>
        <p:nvPicPr>
          <p:cNvPr id="2052" name="Picture 4" descr="水や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1" y="2542539"/>
            <a:ext cx="1575174" cy="14558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こどもたちの植付の様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7315" y="4059070"/>
            <a:ext cx="1532982" cy="112512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E4E79E31-24DB-41D0-B262-FE41FF133F16}" type="slidenum">
              <a:rPr lang="ja-JP" altLang="en-US" smtClean="0"/>
              <a:pPr/>
              <a:t>9</a:t>
            </a:fld>
            <a:endParaRPr lang="ja-JP" altLang="en-US" dirty="0"/>
          </a:p>
        </p:txBody>
      </p:sp>
    </p:spTree>
    <p:extLst>
      <p:ext uri="{BB962C8B-B14F-4D97-AF65-F5344CB8AC3E}">
        <p14:creationId xmlns:p14="http://schemas.microsoft.com/office/powerpoint/2010/main" val="3490282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ユーザー定義 1">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4541</TotalTime>
  <Words>335</Words>
  <Application>Microsoft Office PowerPoint</Application>
  <PresentationFormat>画面に合わせる (4:3)</PresentationFormat>
  <Paragraphs>345</Paragraphs>
  <Slides>18</Slides>
  <Notes>18</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ウェーブ</vt:lpstr>
      <vt:lpstr>環境総合計画の重点的な点検評価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今村　大輔</dc:creator>
  <cp:lastModifiedBy>定　道生</cp:lastModifiedBy>
  <cp:revision>780</cp:revision>
  <cp:lastPrinted>2014-08-15T02:13:59Z</cp:lastPrinted>
  <dcterms:created xsi:type="dcterms:W3CDTF">2013-06-27T02:36:08Z</dcterms:created>
  <dcterms:modified xsi:type="dcterms:W3CDTF">2014-12-12T05:03:25Z</dcterms:modified>
</cp:coreProperties>
</file>