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07" r:id="rId2"/>
    <p:sldId id="404" r:id="rId3"/>
    <p:sldId id="402" r:id="rId4"/>
    <p:sldId id="405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EAEF11"/>
    <a:srgbClr val="00FFFF"/>
    <a:srgbClr val="FB8605"/>
    <a:srgbClr val="0066FF"/>
    <a:srgbClr val="00CC00"/>
    <a:srgbClr val="FFFF66"/>
    <a:srgbClr val="FFFF99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91" autoAdjust="0"/>
    <p:restoredTop sz="93601" autoAdjust="0"/>
  </p:normalViewPr>
  <p:slideViewPr>
    <p:cSldViewPr snapToGrid="0">
      <p:cViewPr varScale="1">
        <p:scale>
          <a:sx n="108" d="100"/>
          <a:sy n="108" d="100"/>
        </p:scale>
        <p:origin x="1722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DF6FD59-C29F-41C8-97DE-04BEBB54002B}" type="datetimeFigureOut">
              <a:rPr lang="ja-JP" altLang="en-US"/>
              <a:pPr/>
              <a:t>2024/3/28</a:t>
            </a:fld>
            <a:endParaRPr lang="en-US" altLang="ja-JP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403420-0162-444F-9F63-5691F90F5DD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193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fld id="{32FB620B-A58B-4A04-8599-5E0DE77F85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0760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B620B-A58B-4A04-8599-5E0DE77F85F6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0134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42F01-0121-416E-B3A4-AAAB165A6FB1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0E24-DC01-4EB0-9FBC-E8989ADBD6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01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80B3F-BF9A-499F-97C2-EC615CFF2F4D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4638-10BA-4259-973D-892BB29E4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5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61405-6E39-4A25-97F8-4583FF1D2D5E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36C7-7A2B-4E24-AF55-51B8B5F5E9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83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B0FA-A0F7-4983-895C-750382BD20C3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AB7F-FD1D-4B22-A475-CA7B61D48F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894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A9335-FB69-4DDB-8947-76D670C61650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49AF-AA63-4EC0-9F87-4D7F77128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160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220F6-5B80-4713-A16A-6DF41E96FB2D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B217-424F-40B5-A571-9963A3E8F1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82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33569-5644-465C-BE84-0FAE4FBD9CC7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DF47-2B06-44CD-85F3-4A0786A8F3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481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D1263-B08D-41A1-8AED-2CE4A26FA56D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AE5A-1EBD-47C9-AE81-5280EF8F6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90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06BAC-9FE9-46AE-8F62-4A78AD57968C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7F7B-CB52-4430-A467-F565A6C358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415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FA38D-8C8B-4D3A-92B3-27DB20D6CE91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B967-0B36-402B-A48C-449C530588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462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F5538-5432-49D4-B37B-2B05044CADE9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12FE-6592-4CBD-8825-4FAF1A870B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20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59C05C2C-F2C1-4193-9CD4-3967EC0B901D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2FB27819-EE6E-4A91-9B04-7197AD2073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473865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－１－</a:t>
            </a:r>
            <a:endParaRPr kumimoji="1" lang="ja-JP" altLang="en-US" sz="1400" dirty="0"/>
          </a:p>
        </p:txBody>
      </p:sp>
      <p:sp>
        <p:nvSpPr>
          <p:cNvPr id="2" name="正方形/長方形 1"/>
          <p:cNvSpPr/>
          <p:nvPr/>
        </p:nvSpPr>
        <p:spPr>
          <a:xfrm>
            <a:off x="112002" y="946065"/>
            <a:ext cx="9705527" cy="5124480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ja-JP" altLang="ja-JP" sz="1600" dirty="0"/>
              <a:t>＜これまでの経過</a:t>
            </a:r>
            <a:r>
              <a:rPr lang="ja-JP" altLang="en-US" sz="1600" dirty="0"/>
              <a:t>＞</a:t>
            </a:r>
            <a:endParaRPr lang="en-US" altLang="ja-JP" sz="600" dirty="0"/>
          </a:p>
          <a:p>
            <a:endParaRPr lang="en-US" altLang="ja-JP" sz="600" dirty="0"/>
          </a:p>
          <a:p>
            <a:pPr marL="2246313" indent="-2246313"/>
            <a:r>
              <a:rPr lang="ja-JP" altLang="en-US" sz="1500" dirty="0"/>
              <a:t>（令和５年）</a:t>
            </a:r>
            <a:endParaRPr lang="en-US" altLang="ja-JP" sz="1500" dirty="0"/>
          </a:p>
          <a:p>
            <a:pPr marL="2246313" indent="-2246313"/>
            <a:endParaRPr lang="en-US" altLang="ja-JP" sz="400" dirty="0"/>
          </a:p>
          <a:p>
            <a:pPr marL="2246313" indent="-2246313"/>
            <a:r>
              <a:rPr lang="ja-JP" altLang="en-US" sz="1600" dirty="0"/>
              <a:t>　</a:t>
            </a:r>
            <a:r>
              <a:rPr lang="ja-JP" altLang="en-US" sz="1500" dirty="0"/>
              <a:t>・　　２月　３日　　　　第２２回　大阪府財務マネジメント委員会開催</a:t>
            </a:r>
            <a:endParaRPr lang="en-US" altLang="ja-JP" sz="1500" dirty="0"/>
          </a:p>
          <a:p>
            <a:pPr marL="2246313" indent="-2246313"/>
            <a:endParaRPr lang="en-US" altLang="ja-JP" sz="1500" dirty="0"/>
          </a:p>
          <a:p>
            <a:pPr marL="2246313" indent="-2246313"/>
            <a:r>
              <a:rPr lang="ja-JP" altLang="en-US" sz="1500" dirty="0"/>
              <a:t>　・　　３月１０日　　　　米シリコンバレーバンク破綻</a:t>
            </a:r>
            <a:endParaRPr lang="en-US" altLang="ja-JP" sz="1500" dirty="0"/>
          </a:p>
          <a:p>
            <a:pPr marL="2246313" indent="-2246313"/>
            <a:endParaRPr lang="en-US" altLang="ja-JP" sz="1500" dirty="0"/>
          </a:p>
          <a:p>
            <a:pPr marL="2246313" indent="-2246313"/>
            <a:r>
              <a:rPr lang="ja-JP" altLang="en-US" sz="1500" dirty="0"/>
              <a:t>　・　　３月１９日　　　　スイス</a:t>
            </a:r>
            <a:r>
              <a:rPr lang="en-US" altLang="ja-JP" sz="1500" dirty="0"/>
              <a:t>UBS</a:t>
            </a:r>
            <a:r>
              <a:rPr lang="ja-JP" altLang="en-US" sz="1500" dirty="0"/>
              <a:t>がクレディ・スイスの買収・合併を発表</a:t>
            </a:r>
            <a:endParaRPr lang="en-US" altLang="ja-JP" sz="1500" dirty="0"/>
          </a:p>
          <a:p>
            <a:pPr marL="2246313" indent="-2246313"/>
            <a:endParaRPr lang="en-US" altLang="ja-JP" sz="1500" dirty="0"/>
          </a:p>
          <a:p>
            <a:pPr marL="2246313" indent="-2246313"/>
            <a:r>
              <a:rPr lang="ja-JP" altLang="en-US" sz="1500" dirty="0"/>
              <a:t>　・　　４月　９日　　　　日本銀行　植田氏が新総裁に就任</a:t>
            </a:r>
            <a:endParaRPr lang="en-US" altLang="ja-JP" sz="1500" dirty="0"/>
          </a:p>
          <a:p>
            <a:pPr marL="2246313" indent="-2246313"/>
            <a:endParaRPr lang="en-US" altLang="ja-JP" sz="1500" dirty="0"/>
          </a:p>
          <a:p>
            <a:pPr marL="2246313" indent="-2246313"/>
            <a:r>
              <a:rPr lang="ja-JP" altLang="en-US" sz="1500" dirty="0"/>
              <a:t>　・　　４月２８日　　　　日銀　金融政策決定会合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　　　　　　　　　　　　　　⇒　</a:t>
            </a:r>
            <a:r>
              <a:rPr lang="en-US" altLang="ja-JP" sz="1500" dirty="0"/>
              <a:t>1990</a:t>
            </a:r>
            <a:r>
              <a:rPr lang="ja-JP" altLang="en-US" sz="1500" dirty="0"/>
              <a:t>年代後半以降の金融政策運営等に関する多角的レビューの実施</a:t>
            </a:r>
            <a:endParaRPr lang="en-US" altLang="ja-JP" sz="1500" dirty="0"/>
          </a:p>
          <a:p>
            <a:pPr marL="2246313" indent="-2246313"/>
            <a:endParaRPr lang="en-US" altLang="ja-JP" sz="1500" dirty="0"/>
          </a:p>
          <a:p>
            <a:pPr marL="2246313" indent="-2246313"/>
            <a:r>
              <a:rPr lang="ja-JP" altLang="en-US" sz="1500" dirty="0"/>
              <a:t>　・　　７月２８日　　　　日銀　金融政策決定会合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　　　　　　　　　　　　　　⇒　イールド・カーブ・コントロールの運用を柔軟化</a:t>
            </a:r>
            <a:endParaRPr lang="en-US" altLang="ja-JP" sz="1500" dirty="0"/>
          </a:p>
          <a:p>
            <a:pPr marL="2246313" indent="-2246313"/>
            <a:endParaRPr lang="en-US" altLang="ja-JP" sz="1500" dirty="0"/>
          </a:p>
          <a:p>
            <a:pPr marL="2246313" indent="-2246313"/>
            <a:r>
              <a:rPr lang="ja-JP" altLang="en-US" sz="1500" dirty="0"/>
              <a:t>　・　１０月３１日　　　　日銀　金融政策決定会合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　　　　　　　　　　　　　　⇒　イールド・カーブ・コントロールの運用をさらに柔軟化</a:t>
            </a:r>
            <a:endParaRPr lang="en-US" altLang="ja-JP" sz="1500" dirty="0"/>
          </a:p>
          <a:p>
            <a:pPr marL="2246313" indent="-2246313"/>
            <a:endParaRPr lang="en-US" altLang="ja-JP" sz="1500" dirty="0"/>
          </a:p>
          <a:p>
            <a:pPr marL="2246313" indent="-2246313"/>
            <a:r>
              <a:rPr lang="ja-JP" altLang="en-US" sz="1500" dirty="0"/>
              <a:t>（令和６年）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・　　１月　１日　　　　</a:t>
            </a:r>
            <a:r>
              <a:rPr lang="zh-TW" altLang="en-US" sz="1500" dirty="0"/>
              <a:t>令和</a:t>
            </a:r>
            <a:r>
              <a:rPr lang="ja-JP" altLang="en-US" sz="1500" dirty="0"/>
              <a:t>６</a:t>
            </a:r>
            <a:r>
              <a:rPr lang="zh-TW" altLang="en-US" sz="1500" dirty="0"/>
              <a:t>年能登半島地震</a:t>
            </a:r>
            <a:r>
              <a:rPr lang="ja-JP" altLang="en-US" sz="1500" dirty="0"/>
              <a:t>の発生</a:t>
            </a:r>
            <a:endParaRPr lang="en-US" altLang="ja-JP" sz="1500" dirty="0"/>
          </a:p>
        </p:txBody>
      </p:sp>
      <p:sp>
        <p:nvSpPr>
          <p:cNvPr id="7" name="テキスト ボックス 16"/>
          <p:cNvSpPr txBox="1">
            <a:spLocks noChangeArrowheads="1"/>
          </p:cNvSpPr>
          <p:nvPr/>
        </p:nvSpPr>
        <p:spPr bwMode="auto">
          <a:xfrm>
            <a:off x="8638334" y="399492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997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45028" y="735066"/>
            <a:ext cx="9702000" cy="5788800"/>
          </a:xfrm>
          <a:prstGeom prst="rect">
            <a:avLst/>
          </a:prstGeom>
        </p:spPr>
      </p:pic>
      <p:sp>
        <p:nvSpPr>
          <p:cNvPr id="20" name="フローチャート : 代替処理 19"/>
          <p:cNvSpPr/>
          <p:nvPr/>
        </p:nvSpPr>
        <p:spPr bwMode="auto">
          <a:xfrm>
            <a:off x="112002" y="491747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－２－</a:t>
            </a:r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14526" y="1511974"/>
            <a:ext cx="31854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+mj-ea"/>
                <a:ea typeface="+mj-ea"/>
              </a:rPr>
              <a:t>※</a:t>
            </a:r>
            <a:r>
              <a:rPr lang="ja-JP" altLang="en-US" sz="900" dirty="0">
                <a:latin typeface="+mj-ea"/>
                <a:ea typeface="+mj-ea"/>
              </a:rPr>
              <a:t>国債（</a:t>
            </a:r>
            <a:r>
              <a:rPr lang="en-US" altLang="ja-JP" sz="900" dirty="0">
                <a:latin typeface="+mj-ea"/>
                <a:ea typeface="+mj-ea"/>
              </a:rPr>
              <a:t>10</a:t>
            </a:r>
            <a:r>
              <a:rPr lang="ja-JP" altLang="en-US" sz="900" dirty="0">
                <a:latin typeface="+mj-ea"/>
                <a:ea typeface="+mj-ea"/>
              </a:rPr>
              <a:t>年）は、各月の国債入札で決定した募入平均利回り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08936" y="193640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j-ea"/>
                <a:ea typeface="+mj-ea"/>
              </a:rPr>
              <a:t>（</a:t>
            </a:r>
            <a:r>
              <a:rPr kumimoji="1" lang="en-US" altLang="ja-JP" sz="900" dirty="0">
                <a:latin typeface="+mj-ea"/>
                <a:ea typeface="+mj-ea"/>
              </a:rPr>
              <a:t>※</a:t>
            </a:r>
            <a:r>
              <a:rPr kumimoji="1" lang="ja-JP" altLang="en-US" sz="900" dirty="0">
                <a:latin typeface="+mj-ea"/>
                <a:ea typeface="+mj-ea"/>
              </a:rPr>
              <a:t>）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814526" y="1841432"/>
            <a:ext cx="7399174" cy="4506381"/>
            <a:chOff x="814526" y="1841432"/>
            <a:chExt cx="7399174" cy="4506381"/>
          </a:xfrm>
        </p:grpSpPr>
        <p:grpSp>
          <p:nvGrpSpPr>
            <p:cNvPr id="40" name="グループ化 39"/>
            <p:cNvGrpSpPr/>
            <p:nvPr/>
          </p:nvGrpSpPr>
          <p:grpSpPr>
            <a:xfrm>
              <a:off x="814526" y="2442589"/>
              <a:ext cx="3094177" cy="3368130"/>
              <a:chOff x="814526" y="2442589"/>
              <a:chExt cx="3094177" cy="3368130"/>
            </a:xfrm>
          </p:grpSpPr>
          <p:cxnSp>
            <p:nvCxnSpPr>
              <p:cNvPr id="12" name="直線コネクタ 11"/>
              <p:cNvCxnSpPr/>
              <p:nvPr/>
            </p:nvCxnSpPr>
            <p:spPr>
              <a:xfrm flipH="1" flipV="1">
                <a:off x="967972" y="3088920"/>
                <a:ext cx="1196" cy="27217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 flipH="1" flipV="1">
                <a:off x="3019425" y="3219450"/>
                <a:ext cx="269" cy="25912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テキスト ボックス 10"/>
              <p:cNvSpPr txBox="1"/>
              <p:nvPr/>
            </p:nvSpPr>
            <p:spPr>
              <a:xfrm flipH="1">
                <a:off x="814526" y="2442589"/>
                <a:ext cx="1562828" cy="78483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900" dirty="0">
                    <a:latin typeface="+mn-ea"/>
                    <a:ea typeface="+mn-ea"/>
                  </a:rPr>
                  <a:t>令和</a:t>
                </a:r>
                <a:r>
                  <a:rPr lang="en-US" altLang="ja-JP" sz="900" dirty="0">
                    <a:latin typeface="+mn-ea"/>
                    <a:ea typeface="+mn-ea"/>
                  </a:rPr>
                  <a:t>2</a:t>
                </a:r>
                <a:r>
                  <a:rPr lang="ja-JP" altLang="en-US" sz="900" dirty="0">
                    <a:latin typeface="+mn-ea"/>
                    <a:ea typeface="+mn-ea"/>
                  </a:rPr>
                  <a:t>年</a:t>
                </a:r>
                <a:r>
                  <a:rPr lang="en-US" altLang="ja-JP" sz="900" dirty="0">
                    <a:latin typeface="+mn-ea"/>
                    <a:ea typeface="+mn-ea"/>
                  </a:rPr>
                  <a:t>4</a:t>
                </a:r>
                <a:r>
                  <a:rPr lang="ja-JP" altLang="en-US" sz="900" dirty="0">
                    <a:latin typeface="+mn-ea"/>
                    <a:ea typeface="+mn-ea"/>
                  </a:rPr>
                  <a:t>月</a:t>
                </a:r>
                <a:r>
                  <a:rPr lang="en-US" altLang="ja-JP" sz="900" dirty="0">
                    <a:latin typeface="+mn-ea"/>
                    <a:ea typeface="+mn-ea"/>
                  </a:rPr>
                  <a:t>27</a:t>
                </a:r>
                <a:r>
                  <a:rPr lang="ja-JP" altLang="en-US" sz="900" dirty="0">
                    <a:latin typeface="+mn-ea"/>
                    <a:ea typeface="+mn-ea"/>
                  </a:rPr>
                  <a:t>日</a:t>
                </a:r>
                <a:endParaRPr lang="en-US" altLang="ja-JP" sz="900" dirty="0">
                  <a:latin typeface="+mn-ea"/>
                  <a:ea typeface="+mn-ea"/>
                </a:endParaRPr>
              </a:p>
              <a:p>
                <a:pPr algn="ctr"/>
                <a:r>
                  <a:rPr lang="ja-JP" altLang="en-US" sz="900" dirty="0">
                    <a:latin typeface="+mn-ea"/>
                    <a:ea typeface="+mn-ea"/>
                  </a:rPr>
                  <a:t>日本銀行</a:t>
                </a:r>
                <a:endParaRPr lang="en-US" altLang="ja-JP" sz="900" dirty="0">
                  <a:latin typeface="+mn-ea"/>
                  <a:ea typeface="+mn-ea"/>
                </a:endParaRPr>
              </a:p>
              <a:p>
                <a:pPr algn="ctr"/>
                <a:r>
                  <a:rPr lang="ja-JP" altLang="en-US" sz="900" dirty="0">
                    <a:latin typeface="+mn-ea"/>
                    <a:ea typeface="+mn-ea"/>
                  </a:rPr>
                  <a:t>「金融緩和の強化」導入決定</a:t>
                </a:r>
                <a:endParaRPr lang="en-US" altLang="ja-JP" sz="900" dirty="0">
                  <a:latin typeface="+mn-ea"/>
                  <a:ea typeface="+mn-ea"/>
                </a:endParaRPr>
              </a:p>
              <a:p>
                <a:pPr algn="ctr"/>
                <a:r>
                  <a:rPr lang="ja-JP" altLang="en-US" sz="900" dirty="0">
                    <a:latin typeface="+mn-ea"/>
                    <a:ea typeface="+mn-ea"/>
                  </a:rPr>
                  <a:t>（新型コロナウイルス感染症の拡大）</a:t>
                </a:r>
                <a:endParaRPr lang="en-US" altLang="ja-JP" sz="900" dirty="0">
                  <a:latin typeface="+mn-ea"/>
                  <a:ea typeface="+mn-ea"/>
                </a:endParaRPr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 flipH="1">
                <a:off x="2505075" y="2466670"/>
                <a:ext cx="1403628" cy="78483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900" dirty="0">
                    <a:latin typeface="+mn-ea"/>
                    <a:ea typeface="+mn-ea"/>
                  </a:rPr>
                  <a:t>令和</a:t>
                </a:r>
                <a:r>
                  <a:rPr lang="en-US" altLang="ja-JP" sz="900" dirty="0">
                    <a:latin typeface="+mn-ea"/>
                    <a:ea typeface="+mn-ea"/>
                  </a:rPr>
                  <a:t>3</a:t>
                </a:r>
                <a:r>
                  <a:rPr lang="ja-JP" altLang="en-US" sz="900" dirty="0">
                    <a:latin typeface="+mn-ea"/>
                    <a:ea typeface="+mn-ea"/>
                  </a:rPr>
                  <a:t>年</a:t>
                </a:r>
                <a:r>
                  <a:rPr lang="en-US" altLang="ja-JP" sz="900" dirty="0">
                    <a:latin typeface="+mn-ea"/>
                    <a:ea typeface="+mn-ea"/>
                  </a:rPr>
                  <a:t>3</a:t>
                </a:r>
                <a:r>
                  <a:rPr lang="ja-JP" altLang="en-US" sz="900" dirty="0">
                    <a:latin typeface="+mn-ea"/>
                    <a:ea typeface="+mn-ea"/>
                  </a:rPr>
                  <a:t>月</a:t>
                </a:r>
                <a:r>
                  <a:rPr lang="en-US" altLang="ja-JP" sz="900" dirty="0">
                    <a:latin typeface="+mn-ea"/>
                    <a:ea typeface="+mn-ea"/>
                  </a:rPr>
                  <a:t>19</a:t>
                </a:r>
                <a:r>
                  <a:rPr lang="ja-JP" altLang="en-US" sz="900" dirty="0">
                    <a:latin typeface="+mn-ea"/>
                    <a:ea typeface="+mn-ea"/>
                  </a:rPr>
                  <a:t>日</a:t>
                </a:r>
                <a:endParaRPr lang="en-US" altLang="ja-JP" sz="900" dirty="0">
                  <a:latin typeface="+mn-ea"/>
                  <a:ea typeface="+mn-ea"/>
                </a:endParaRPr>
              </a:p>
              <a:p>
                <a:pPr algn="ctr"/>
                <a:r>
                  <a:rPr lang="ja-JP" altLang="en-US" sz="900" dirty="0">
                    <a:latin typeface="+mn-ea"/>
                    <a:ea typeface="+mn-ea"/>
                  </a:rPr>
                  <a:t>日本銀行</a:t>
                </a:r>
                <a:endParaRPr lang="en-US" altLang="ja-JP" sz="900" dirty="0">
                  <a:latin typeface="+mn-ea"/>
                  <a:ea typeface="+mn-ea"/>
                </a:endParaRPr>
              </a:p>
              <a:p>
                <a:pPr algn="ctr"/>
                <a:r>
                  <a:rPr lang="ja-JP" altLang="en-US" sz="900" dirty="0">
                    <a:latin typeface="+mn-ea"/>
                    <a:ea typeface="+mn-ea"/>
                  </a:rPr>
                  <a:t>「より効果的で持続的な金融緩和を実施するための点検」を実施</a:t>
                </a:r>
                <a:endParaRPr lang="en-US" altLang="ja-JP" sz="900" dirty="0">
                  <a:latin typeface="+mn-ea"/>
                  <a:ea typeface="+mn-ea"/>
                </a:endParaRPr>
              </a:p>
            </p:txBody>
          </p:sp>
        </p:grpSp>
        <p:sp>
          <p:nvSpPr>
            <p:cNvPr id="15" name="テキスト ボックス 14"/>
            <p:cNvSpPr txBox="1"/>
            <p:nvPr/>
          </p:nvSpPr>
          <p:spPr>
            <a:xfrm flipH="1">
              <a:off x="4316580" y="2496874"/>
              <a:ext cx="1679405" cy="5078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令和</a:t>
              </a:r>
              <a:r>
                <a:rPr lang="en-US" altLang="ja-JP" sz="900" dirty="0">
                  <a:latin typeface="+mn-ea"/>
                  <a:ea typeface="+mn-ea"/>
                </a:rPr>
                <a:t>4</a:t>
              </a:r>
              <a:r>
                <a:rPr lang="ja-JP" altLang="en-US" sz="900" dirty="0">
                  <a:latin typeface="+mn-ea"/>
                  <a:ea typeface="+mn-ea"/>
                </a:rPr>
                <a:t>年</a:t>
              </a:r>
              <a:r>
                <a:rPr lang="en-US" altLang="ja-JP" sz="900" dirty="0">
                  <a:latin typeface="+mn-ea"/>
                  <a:ea typeface="+mn-ea"/>
                </a:rPr>
                <a:t>2</a:t>
              </a:r>
              <a:r>
                <a:rPr lang="ja-JP" altLang="en-US" sz="900" dirty="0">
                  <a:latin typeface="+mn-ea"/>
                  <a:ea typeface="+mn-ea"/>
                </a:rPr>
                <a:t>月</a:t>
              </a:r>
              <a:r>
                <a:rPr lang="en-US" altLang="ja-JP" sz="900" dirty="0">
                  <a:latin typeface="+mn-ea"/>
                  <a:ea typeface="+mn-ea"/>
                </a:rPr>
                <a:t>24</a:t>
              </a:r>
              <a:r>
                <a:rPr lang="ja-JP" altLang="en-US" sz="900" dirty="0">
                  <a:latin typeface="+mn-ea"/>
                  <a:ea typeface="+mn-ea"/>
                </a:rPr>
                <a:t>日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地政学リスクの上昇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（ロシアによるウクライナ侵攻）</a:t>
              </a:r>
              <a:endParaRPr lang="en-US" altLang="ja-JP" sz="900" dirty="0">
                <a:latin typeface="+mn-ea"/>
                <a:ea typeface="+mn-ea"/>
              </a:endParaRPr>
            </a:p>
          </p:txBody>
        </p:sp>
        <p:cxnSp>
          <p:nvCxnSpPr>
            <p:cNvPr id="17" name="直線コネクタ 16"/>
            <p:cNvCxnSpPr/>
            <p:nvPr/>
          </p:nvCxnSpPr>
          <p:spPr>
            <a:xfrm flipV="1">
              <a:off x="5156200" y="3004706"/>
              <a:ext cx="83" cy="28060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グループ化 4"/>
            <p:cNvGrpSpPr/>
            <p:nvPr/>
          </p:nvGrpSpPr>
          <p:grpSpPr>
            <a:xfrm>
              <a:off x="5392386" y="5384739"/>
              <a:ext cx="1599605" cy="425979"/>
              <a:chOff x="8139035" y="4402478"/>
              <a:chExt cx="1599605" cy="425979"/>
            </a:xfrm>
          </p:grpSpPr>
          <p:sp>
            <p:nvSpPr>
              <p:cNvPr id="18" name="テキスト ボックス 17"/>
              <p:cNvSpPr txBox="1"/>
              <p:nvPr/>
            </p:nvSpPr>
            <p:spPr>
              <a:xfrm flipH="1">
                <a:off x="8437891" y="4459125"/>
                <a:ext cx="1300749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900" dirty="0">
                    <a:latin typeface="+mn-ea"/>
                    <a:ea typeface="+mn-ea"/>
                  </a:rPr>
                  <a:t>5</a:t>
                </a:r>
                <a:r>
                  <a:rPr lang="ja-JP" altLang="en-US" sz="900" dirty="0">
                    <a:latin typeface="+mn-ea"/>
                    <a:ea typeface="+mn-ea"/>
                  </a:rPr>
                  <a:t>年債の金利が</a:t>
                </a:r>
                <a:endParaRPr lang="en-US" altLang="ja-JP" sz="900" dirty="0">
                  <a:latin typeface="+mn-ea"/>
                  <a:ea typeface="+mn-ea"/>
                </a:endParaRPr>
              </a:p>
              <a:p>
                <a:pPr algn="ctr"/>
                <a:r>
                  <a:rPr lang="en-US" altLang="ja-JP" sz="900" dirty="0">
                    <a:latin typeface="+mn-ea"/>
                    <a:ea typeface="+mn-ea"/>
                  </a:rPr>
                  <a:t>6</a:t>
                </a:r>
                <a:r>
                  <a:rPr lang="ja-JP" altLang="en-US" sz="900" dirty="0">
                    <a:latin typeface="+mn-ea"/>
                    <a:ea typeface="+mn-ea"/>
                  </a:rPr>
                  <a:t>年</a:t>
                </a:r>
                <a:r>
                  <a:rPr lang="en-US" altLang="ja-JP" sz="900" dirty="0">
                    <a:latin typeface="+mn-ea"/>
                    <a:ea typeface="+mn-ea"/>
                  </a:rPr>
                  <a:t>2</a:t>
                </a:r>
                <a:r>
                  <a:rPr lang="ja-JP" altLang="en-US" sz="900" dirty="0">
                    <a:latin typeface="+mn-ea"/>
                    <a:ea typeface="+mn-ea"/>
                  </a:rPr>
                  <a:t>か月ぶりに上昇</a:t>
                </a:r>
                <a:endParaRPr lang="en-US" altLang="ja-JP" sz="900" dirty="0">
                  <a:latin typeface="+mn-ea"/>
                  <a:ea typeface="+mn-ea"/>
                </a:endParaRPr>
              </a:p>
            </p:txBody>
          </p:sp>
          <p:cxnSp>
            <p:nvCxnSpPr>
              <p:cNvPr id="19" name="直線コネクタ 18"/>
              <p:cNvCxnSpPr>
                <a:cxnSpLocks/>
                <a:stCxn id="21" idx="2"/>
              </p:cNvCxnSpPr>
              <p:nvPr/>
            </p:nvCxnSpPr>
            <p:spPr>
              <a:xfrm>
                <a:off x="8257005" y="4499084"/>
                <a:ext cx="187461" cy="2466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角丸四角形 20"/>
              <p:cNvSpPr/>
              <p:nvPr/>
            </p:nvSpPr>
            <p:spPr>
              <a:xfrm>
                <a:off x="8139035" y="4402478"/>
                <a:ext cx="235940" cy="96606"/>
              </a:xfrm>
              <a:prstGeom prst="round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2" name="円/楕円 1"/>
            <p:cNvSpPr/>
            <p:nvPr/>
          </p:nvSpPr>
          <p:spPr>
            <a:xfrm rot="17272908">
              <a:off x="5252457" y="6041506"/>
              <a:ext cx="421175" cy="191439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C87EED7A-9C03-4232-AD26-D858DE809156}"/>
                </a:ext>
              </a:extLst>
            </p:cNvPr>
            <p:cNvSpPr txBox="1"/>
            <p:nvPr/>
          </p:nvSpPr>
          <p:spPr>
            <a:xfrm flipH="1">
              <a:off x="5896113" y="1841432"/>
              <a:ext cx="2317587" cy="5078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令和</a:t>
              </a:r>
              <a:r>
                <a:rPr lang="en-US" altLang="ja-JP" sz="900" dirty="0">
                  <a:latin typeface="+mn-ea"/>
                  <a:ea typeface="+mn-ea"/>
                </a:rPr>
                <a:t>4</a:t>
              </a:r>
              <a:r>
                <a:rPr lang="ja-JP" altLang="en-US" sz="900" dirty="0">
                  <a:latin typeface="+mn-ea"/>
                  <a:ea typeface="+mn-ea"/>
                </a:rPr>
                <a:t>年</a:t>
              </a:r>
              <a:r>
                <a:rPr lang="en-US" altLang="ja-JP" sz="900" dirty="0">
                  <a:latin typeface="+mn-ea"/>
                  <a:ea typeface="+mn-ea"/>
                </a:rPr>
                <a:t>12</a:t>
              </a:r>
              <a:r>
                <a:rPr lang="ja-JP" altLang="en-US" sz="900" dirty="0">
                  <a:latin typeface="+mn-ea"/>
                  <a:ea typeface="+mn-ea"/>
                </a:rPr>
                <a:t>月</a:t>
              </a:r>
              <a:r>
                <a:rPr lang="en-US" altLang="ja-JP" sz="900" dirty="0">
                  <a:latin typeface="+mn-ea"/>
                  <a:ea typeface="+mn-ea"/>
                </a:rPr>
                <a:t>20</a:t>
              </a:r>
              <a:r>
                <a:rPr lang="ja-JP" altLang="en-US" sz="900" dirty="0">
                  <a:latin typeface="+mn-ea"/>
                  <a:ea typeface="+mn-ea"/>
                </a:rPr>
                <a:t>日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日本銀行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/>
                <a:t>長期金利の変動幅を</a:t>
              </a:r>
              <a:r>
                <a:rPr lang="en-US" altLang="ja-JP" sz="900" dirty="0"/>
                <a:t>±0.50</a:t>
              </a:r>
              <a:r>
                <a:rPr lang="ja-JP" altLang="en-US" sz="900" dirty="0"/>
                <a:t>％程度に拡大</a:t>
              </a:r>
              <a:endParaRPr lang="en-US" altLang="ja-JP" sz="900" dirty="0">
                <a:latin typeface="+mn-ea"/>
                <a:ea typeface="+mn-ea"/>
              </a:endParaRPr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D12A115C-7812-41F3-AE03-863826517B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54907" y="2350945"/>
              <a:ext cx="0" cy="34597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グループ化 41"/>
          <p:cNvGrpSpPr/>
          <p:nvPr/>
        </p:nvGrpSpPr>
        <p:grpSpPr>
          <a:xfrm>
            <a:off x="7516424" y="1805940"/>
            <a:ext cx="2066898" cy="4015932"/>
            <a:chOff x="7516424" y="1805940"/>
            <a:chExt cx="2066898" cy="4015932"/>
          </a:xfrm>
        </p:grpSpPr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D12A115C-7812-41F3-AE03-863826517B0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20100" y="1813560"/>
              <a:ext cx="0" cy="39973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C87EED7A-9C03-4232-AD26-D858DE809156}"/>
                </a:ext>
              </a:extLst>
            </p:cNvPr>
            <p:cNvSpPr txBox="1"/>
            <p:nvPr/>
          </p:nvSpPr>
          <p:spPr>
            <a:xfrm flipH="1">
              <a:off x="7516424" y="5118220"/>
              <a:ext cx="983056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令和</a:t>
              </a:r>
              <a:r>
                <a:rPr lang="en-US" altLang="ja-JP" sz="900" dirty="0">
                  <a:latin typeface="+mn-ea"/>
                  <a:ea typeface="+mn-ea"/>
                </a:rPr>
                <a:t>5</a:t>
              </a:r>
              <a:r>
                <a:rPr lang="ja-JP" altLang="en-US" sz="900" dirty="0">
                  <a:latin typeface="+mn-ea"/>
                  <a:ea typeface="+mn-ea"/>
                </a:rPr>
                <a:t>年</a:t>
              </a:r>
              <a:r>
                <a:rPr lang="en-US" altLang="ja-JP" sz="900" dirty="0">
                  <a:latin typeface="+mn-ea"/>
                  <a:ea typeface="+mn-ea"/>
                </a:rPr>
                <a:t>7</a:t>
              </a:r>
              <a:r>
                <a:rPr lang="ja-JP" altLang="en-US" sz="900" dirty="0">
                  <a:latin typeface="+mn-ea"/>
                  <a:ea typeface="+mn-ea"/>
                </a:rPr>
                <a:t>月</a:t>
              </a:r>
              <a:r>
                <a:rPr lang="en-US" altLang="ja-JP" sz="900" dirty="0">
                  <a:latin typeface="+mn-ea"/>
                  <a:ea typeface="+mn-ea"/>
                </a:rPr>
                <a:t>28</a:t>
              </a:r>
              <a:r>
                <a:rPr lang="ja-JP" altLang="en-US" sz="900" dirty="0">
                  <a:latin typeface="+mn-ea"/>
                  <a:ea typeface="+mn-ea"/>
                </a:rPr>
                <a:t>日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日本銀行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en-US" altLang="ja-JP" sz="900" dirty="0"/>
                <a:t>YCC</a:t>
              </a:r>
              <a:r>
                <a:rPr lang="ja-JP" altLang="en-US" sz="900" dirty="0"/>
                <a:t>の運用を</a:t>
              </a:r>
              <a:endParaRPr lang="en-US" altLang="ja-JP" sz="900" dirty="0"/>
            </a:p>
            <a:p>
              <a:pPr algn="ctr"/>
              <a:r>
                <a:rPr lang="ja-JP" altLang="en-US" sz="900" dirty="0"/>
                <a:t>柔軟化</a:t>
              </a:r>
              <a:endParaRPr lang="en-US" altLang="ja-JP" sz="900" dirty="0">
                <a:latin typeface="+mn-ea"/>
                <a:ea typeface="+mn-ea"/>
              </a:endParaRP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D12A115C-7812-41F3-AE03-863826517B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23913" y="1805940"/>
              <a:ext cx="0" cy="40159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C87EED7A-9C03-4232-AD26-D858DE809156}"/>
                </a:ext>
              </a:extLst>
            </p:cNvPr>
            <p:cNvSpPr txBox="1"/>
            <p:nvPr/>
          </p:nvSpPr>
          <p:spPr>
            <a:xfrm flipH="1">
              <a:off x="8531477" y="4738408"/>
              <a:ext cx="1051845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令和</a:t>
              </a:r>
              <a:r>
                <a:rPr lang="en-US" altLang="ja-JP" sz="900" dirty="0">
                  <a:latin typeface="+mn-ea"/>
                  <a:ea typeface="+mn-ea"/>
                </a:rPr>
                <a:t>5</a:t>
              </a:r>
              <a:r>
                <a:rPr lang="ja-JP" altLang="en-US" sz="900" dirty="0">
                  <a:latin typeface="+mn-ea"/>
                  <a:ea typeface="+mn-ea"/>
                </a:rPr>
                <a:t>年</a:t>
              </a:r>
              <a:r>
                <a:rPr lang="en-US" altLang="ja-JP" sz="900" dirty="0">
                  <a:latin typeface="+mn-ea"/>
                  <a:ea typeface="+mn-ea"/>
                </a:rPr>
                <a:t>10</a:t>
              </a:r>
              <a:r>
                <a:rPr lang="ja-JP" altLang="en-US" sz="900" dirty="0">
                  <a:latin typeface="+mn-ea"/>
                  <a:ea typeface="+mn-ea"/>
                </a:rPr>
                <a:t>月</a:t>
              </a:r>
              <a:r>
                <a:rPr lang="en-US" altLang="ja-JP" sz="900" dirty="0">
                  <a:latin typeface="+mn-ea"/>
                  <a:ea typeface="+mn-ea"/>
                </a:rPr>
                <a:t>31</a:t>
              </a:r>
              <a:r>
                <a:rPr lang="ja-JP" altLang="en-US" sz="900" dirty="0">
                  <a:latin typeface="+mn-ea"/>
                  <a:ea typeface="+mn-ea"/>
                </a:rPr>
                <a:t>日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日本銀行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en-US" altLang="ja-JP" sz="900" dirty="0"/>
                <a:t>YCC</a:t>
              </a:r>
              <a:r>
                <a:rPr lang="ja-JP" altLang="en-US" sz="900" dirty="0"/>
                <a:t>の運用の</a:t>
              </a:r>
              <a:endParaRPr lang="en-US" altLang="ja-JP" sz="900" dirty="0"/>
            </a:p>
            <a:p>
              <a:pPr algn="ctr"/>
              <a:r>
                <a:rPr lang="ja-JP" altLang="en-US" sz="900" dirty="0"/>
                <a:t>さらなる柔軟化</a:t>
              </a:r>
              <a:endParaRPr lang="en-US" altLang="ja-JP" sz="900" dirty="0"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626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477318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－３－</a:t>
            </a:r>
            <a:endParaRPr kumimoji="1" lang="ja-JP" altLang="en-US" sz="1400" dirty="0"/>
          </a:p>
        </p:txBody>
      </p:sp>
      <p:pic>
        <p:nvPicPr>
          <p:cNvPr id="2" name="図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1010"/>
            <a:ext cx="9705600" cy="57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130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477318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－４－</a:t>
            </a:r>
            <a:endParaRPr kumimoji="1" lang="ja-JP" altLang="en-US" sz="1400" dirty="0"/>
          </a:p>
        </p:txBody>
      </p:sp>
      <p:pic>
        <p:nvPicPr>
          <p:cNvPr id="3" name="図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2002" y="801010"/>
            <a:ext cx="9705600" cy="57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62284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378</Words>
  <Application>Microsoft Office PowerPoint</Application>
  <PresentationFormat>A4 210 x 297 mm</PresentationFormat>
  <Paragraphs>58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ＭＳ ゴシック</vt:lpstr>
      <vt:lpstr>Arial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2021-01-25T02:03:13Z</dcterms:created>
  <dcterms:modified xsi:type="dcterms:W3CDTF">2024-03-28T05:34:42Z</dcterms:modified>
</cp:coreProperties>
</file>