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96" r:id="rId2"/>
    <p:sldId id="404" r:id="rId3"/>
    <p:sldId id="402" r:id="rId4"/>
    <p:sldId id="405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91" autoAdjust="0"/>
    <p:restoredTop sz="94434" autoAdjust="0"/>
  </p:normalViewPr>
  <p:slideViewPr>
    <p:cSldViewPr snapToGrid="0">
      <p:cViewPr>
        <p:scale>
          <a:sx n="66" d="100"/>
          <a:sy n="66" d="100"/>
        </p:scale>
        <p:origin x="1458" y="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2023/1/18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2023/1/18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2023/1/18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2023/1/18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2023/1/18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2023/1/18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2023/1/18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2023/1/18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2023/1/18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2023/1/18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2023/1/18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2023/1/18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2023/1/18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3865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－１－</a:t>
            </a:r>
            <a:endParaRPr kumimoji="1" lang="ja-JP" altLang="en-US" sz="1400" dirty="0"/>
          </a:p>
        </p:txBody>
      </p:sp>
      <p:sp>
        <p:nvSpPr>
          <p:cNvPr id="2" name="正方形/長方形 1"/>
          <p:cNvSpPr/>
          <p:nvPr/>
        </p:nvSpPr>
        <p:spPr>
          <a:xfrm>
            <a:off x="103614" y="869121"/>
            <a:ext cx="9705527" cy="5647700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600" dirty="0"/>
              <a:t>＜これまでの経過</a:t>
            </a:r>
            <a:r>
              <a:rPr lang="ja-JP" altLang="en-US" sz="1600" dirty="0"/>
              <a:t>＞</a:t>
            </a:r>
            <a:endParaRPr lang="en-US" altLang="ja-JP" sz="600" dirty="0"/>
          </a:p>
          <a:p>
            <a:endParaRPr lang="en-US" altLang="ja-JP" sz="600" dirty="0"/>
          </a:p>
          <a:p>
            <a:pPr marL="2246313" indent="-2246313"/>
            <a:r>
              <a:rPr lang="ja-JP" altLang="en-US" sz="1500" dirty="0"/>
              <a:t>（令和４年）</a:t>
            </a:r>
            <a:endParaRPr lang="en-US" altLang="ja-JP" sz="1500" dirty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500" dirty="0"/>
              <a:t>・　　２月　７日　　　　第２１回　大阪府財務マネジメント委員会</a:t>
            </a:r>
            <a:r>
              <a:rPr lang="ja-JP" altLang="en-US" sz="1500" dirty="0" smtClean="0"/>
              <a:t>開催</a:t>
            </a:r>
            <a:endParaRPr lang="en-US" altLang="ja-JP" sz="1500" dirty="0" smtClean="0"/>
          </a:p>
          <a:p>
            <a:pPr marL="2246313" indent="-2246313"/>
            <a:r>
              <a:rPr lang="ja-JP" altLang="en-US" sz="1500" dirty="0"/>
              <a:t>　・　　</a:t>
            </a:r>
            <a:r>
              <a:rPr lang="ja-JP" altLang="en-US" sz="1500" dirty="0" smtClean="0"/>
              <a:t>２月２４日</a:t>
            </a:r>
            <a:r>
              <a:rPr lang="ja-JP" altLang="en-US" sz="1500" dirty="0"/>
              <a:t>　　　　ロシアによるウクライナ侵攻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　３月１６日　　　　米国　連邦準備制度理事会　連邦公開市場委員会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　　　　　　　　　　　　　　⇒　政策金利の</a:t>
            </a:r>
            <a:r>
              <a:rPr lang="en-US" altLang="ja-JP" sz="1500" dirty="0"/>
              <a:t>0.25</a:t>
            </a:r>
            <a:r>
              <a:rPr lang="ja-JP" altLang="en-US" sz="1500" dirty="0" smtClean="0"/>
              <a:t>％（</a:t>
            </a:r>
            <a:r>
              <a:rPr lang="en-US" altLang="ja-JP" sz="1500" dirty="0" smtClean="0"/>
              <a:t>0.25</a:t>
            </a:r>
            <a:r>
              <a:rPr lang="ja-JP" altLang="en-US" sz="1500" dirty="0" smtClean="0"/>
              <a:t>～</a:t>
            </a:r>
            <a:r>
              <a:rPr lang="en-US" altLang="ja-JP" sz="1500" dirty="0" smtClean="0"/>
              <a:t>0.50</a:t>
            </a:r>
            <a:r>
              <a:rPr lang="ja-JP" altLang="en-US" sz="1500" dirty="0" smtClean="0"/>
              <a:t>％）の</a:t>
            </a:r>
            <a:r>
              <a:rPr lang="ja-JP" altLang="en-US" sz="1500" dirty="0"/>
              <a:t>利上げを決定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　５月　４日　　　　米国　連邦準備制度理事会　連邦公開市場委員会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　　　　　　　　　　　　　　⇒　政策金利の</a:t>
            </a:r>
            <a:r>
              <a:rPr lang="en-US" altLang="ja-JP" sz="1500" dirty="0" smtClean="0"/>
              <a:t>0.5</a:t>
            </a:r>
            <a:r>
              <a:rPr lang="ja-JP" altLang="en-US" sz="1500" dirty="0" smtClean="0"/>
              <a:t>％ </a:t>
            </a:r>
            <a:r>
              <a:rPr lang="ja-JP" altLang="en-US" sz="1500" dirty="0"/>
              <a:t>（</a:t>
            </a:r>
            <a:r>
              <a:rPr lang="en-US" altLang="ja-JP" sz="1500" dirty="0" smtClean="0"/>
              <a:t>0.75</a:t>
            </a:r>
            <a:r>
              <a:rPr lang="ja-JP" altLang="en-US" sz="1500" dirty="0" smtClean="0"/>
              <a:t>～</a:t>
            </a:r>
            <a:r>
              <a:rPr lang="en-US" altLang="ja-JP" sz="1500" dirty="0" smtClean="0"/>
              <a:t>1.00</a:t>
            </a:r>
            <a:r>
              <a:rPr lang="ja-JP" altLang="en-US" sz="1500" dirty="0"/>
              <a:t>％）の利上げを</a:t>
            </a:r>
            <a:r>
              <a:rPr lang="ja-JP" altLang="en-US" sz="1500" dirty="0" smtClean="0"/>
              <a:t>決定</a:t>
            </a:r>
            <a:endParaRPr lang="en-US" altLang="ja-JP" sz="1500" dirty="0" smtClean="0"/>
          </a:p>
          <a:p>
            <a:pPr marL="2246313" indent="-2246313"/>
            <a:r>
              <a:rPr lang="ja-JP" altLang="en-US" sz="1500" dirty="0"/>
              <a:t>　</a:t>
            </a:r>
            <a:r>
              <a:rPr lang="ja-JP" altLang="en-US" sz="1500" dirty="0" smtClean="0"/>
              <a:t>　　　　　　　　　　　　　　　　 ６月からのバランスシート</a:t>
            </a:r>
            <a:r>
              <a:rPr lang="ja-JP" altLang="en-US" sz="1500" dirty="0"/>
              <a:t>の縮小を決定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　６月１５日　　　　米国　連邦準備制度理事会　連邦公開市場委員会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　　　　　　　　　　　　　　⇒　政策金利の</a:t>
            </a:r>
            <a:r>
              <a:rPr lang="en-US" altLang="ja-JP" sz="1500" dirty="0"/>
              <a:t>0.75</a:t>
            </a:r>
            <a:r>
              <a:rPr lang="ja-JP" altLang="en-US" sz="1500" dirty="0"/>
              <a:t>％ </a:t>
            </a:r>
            <a:r>
              <a:rPr lang="ja-JP" altLang="en-US" sz="1500" dirty="0" smtClean="0"/>
              <a:t>（</a:t>
            </a:r>
            <a:r>
              <a:rPr lang="en-US" altLang="ja-JP" sz="1500" dirty="0" smtClean="0"/>
              <a:t>1.50</a:t>
            </a:r>
            <a:r>
              <a:rPr lang="ja-JP" altLang="en-US" sz="1500" dirty="0" smtClean="0"/>
              <a:t>～</a:t>
            </a:r>
            <a:r>
              <a:rPr lang="en-US" altLang="ja-JP" sz="1500" dirty="0" smtClean="0"/>
              <a:t>1.75</a:t>
            </a:r>
            <a:r>
              <a:rPr lang="ja-JP" altLang="en-US" sz="1500" dirty="0" smtClean="0"/>
              <a:t>％</a:t>
            </a:r>
            <a:r>
              <a:rPr lang="ja-JP" altLang="en-US" sz="1500" dirty="0"/>
              <a:t>）の利上げを決定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　７月２１日　　　　欧州中央銀行　政策理事会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　　　　　　　　　　　　　　⇒　政策金利の</a:t>
            </a:r>
            <a:r>
              <a:rPr lang="en-US" altLang="ja-JP" sz="1500" dirty="0" smtClean="0"/>
              <a:t>0.5</a:t>
            </a:r>
            <a:r>
              <a:rPr lang="ja-JP" altLang="en-US" sz="1500" dirty="0" smtClean="0"/>
              <a:t>％ （</a:t>
            </a:r>
            <a:r>
              <a:rPr lang="en-US" altLang="ja-JP" sz="1500" dirty="0" smtClean="0"/>
              <a:t>0.50</a:t>
            </a:r>
            <a:r>
              <a:rPr lang="ja-JP" altLang="en-US" sz="1500" dirty="0"/>
              <a:t>％）の利上げを決定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　９月　８日　　　　欧州中央銀行　政策理事会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　　　　　　　　　　　　　　⇒　政策金利の</a:t>
            </a:r>
            <a:r>
              <a:rPr lang="en-US" altLang="ja-JP" sz="1500" dirty="0"/>
              <a:t>0.75</a:t>
            </a:r>
            <a:r>
              <a:rPr lang="ja-JP" altLang="en-US" sz="1500" dirty="0"/>
              <a:t>％ </a:t>
            </a:r>
            <a:r>
              <a:rPr lang="ja-JP" altLang="en-US" sz="1500" dirty="0" smtClean="0"/>
              <a:t>（</a:t>
            </a:r>
            <a:r>
              <a:rPr lang="en-US" altLang="ja-JP" sz="1500" dirty="0" smtClean="0"/>
              <a:t>1.25</a:t>
            </a:r>
            <a:r>
              <a:rPr lang="ja-JP" altLang="en-US" sz="1500" dirty="0" smtClean="0"/>
              <a:t>％</a:t>
            </a:r>
            <a:r>
              <a:rPr lang="ja-JP" altLang="en-US" sz="1500" dirty="0"/>
              <a:t>）の利上げを決定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１０月３１日　　　　大阪府初のグリーンボンド（</a:t>
            </a:r>
            <a:r>
              <a:rPr lang="en-US" altLang="ja-JP" sz="1500" dirty="0"/>
              <a:t>15</a:t>
            </a:r>
            <a:r>
              <a:rPr lang="ja-JP" altLang="en-US" sz="1500" dirty="0"/>
              <a:t>年）を発行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１２月１４日　　　　米国　連邦準備制度理事会　連邦公開市場委員会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　　　　　　　　　　　　　　⇒　政策金利の利上げ幅を</a:t>
            </a:r>
            <a:r>
              <a:rPr lang="en-US" altLang="ja-JP" sz="1500" dirty="0" smtClean="0"/>
              <a:t>0.5</a:t>
            </a:r>
            <a:r>
              <a:rPr lang="ja-JP" altLang="en-US" sz="1500" dirty="0" smtClean="0"/>
              <a:t>％ （</a:t>
            </a:r>
            <a:r>
              <a:rPr lang="en-US" altLang="ja-JP" sz="1500" dirty="0" smtClean="0"/>
              <a:t>4.25</a:t>
            </a:r>
            <a:r>
              <a:rPr lang="ja-JP" altLang="en-US" sz="1500" dirty="0" smtClean="0"/>
              <a:t>～</a:t>
            </a:r>
            <a:r>
              <a:rPr lang="en-US" altLang="ja-JP" sz="1500" dirty="0" smtClean="0"/>
              <a:t>4.50</a:t>
            </a:r>
            <a:r>
              <a:rPr lang="ja-JP" altLang="en-US" sz="1500" dirty="0"/>
              <a:t>％）に縮小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１２月２０日　　　　日銀　金融政策決定会合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　　　　　　　　　　　　　　⇒　長期金利の変動幅を</a:t>
            </a:r>
            <a:r>
              <a:rPr lang="en-US" altLang="ja-JP" sz="1500" dirty="0" smtClean="0"/>
              <a:t>±0.5</a:t>
            </a:r>
            <a:r>
              <a:rPr lang="ja-JP" altLang="en-US" sz="1500" dirty="0" smtClean="0"/>
              <a:t>％</a:t>
            </a:r>
            <a:r>
              <a:rPr lang="ja-JP" altLang="en-US" sz="1500" dirty="0"/>
              <a:t>程度に拡大</a:t>
            </a:r>
            <a:endParaRPr lang="en-US" altLang="ja-JP" sz="1500" dirty="0"/>
          </a:p>
          <a:p>
            <a:pPr marL="2246313" indent="-2246313"/>
            <a:r>
              <a:rPr lang="ja-JP" altLang="en-US" sz="1600" dirty="0"/>
              <a:t>　　　　　　　　　　　　　　</a:t>
            </a:r>
            <a:endParaRPr lang="en-US" altLang="ja-JP" sz="1600" dirty="0"/>
          </a:p>
          <a:p>
            <a:r>
              <a:rPr lang="ja-JP" altLang="en-US" sz="1500" dirty="0"/>
              <a:t>（今後の主な予定）</a:t>
            </a:r>
            <a:endParaRPr lang="en-US" altLang="ja-JP" sz="1500" dirty="0"/>
          </a:p>
          <a:p>
            <a:r>
              <a:rPr lang="ja-JP" altLang="en-US" sz="1500" dirty="0"/>
              <a:t>　・　４月　８日　　　　　　　　　日本銀行　黒田総裁の任期満了</a:t>
            </a:r>
            <a:endParaRPr lang="en-US" altLang="ja-JP" sz="1500" dirty="0"/>
          </a:p>
        </p:txBody>
      </p:sp>
      <p:sp>
        <p:nvSpPr>
          <p:cNvPr id="7" name="テキスト ボックス 16"/>
          <p:cNvSpPr txBox="1">
            <a:spLocks noChangeArrowheads="1"/>
          </p:cNvSpPr>
          <p:nvPr/>
        </p:nvSpPr>
        <p:spPr bwMode="auto">
          <a:xfrm>
            <a:off x="8638334" y="399492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722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3766" y="743410"/>
            <a:ext cx="9702000" cy="5788800"/>
          </a:xfrm>
          <a:prstGeom prst="rect">
            <a:avLst/>
          </a:prstGeom>
        </p:spPr>
      </p:pic>
      <p:sp>
        <p:nvSpPr>
          <p:cNvPr id="20" name="フローチャート : 代替処理 19"/>
          <p:cNvSpPr/>
          <p:nvPr/>
        </p:nvSpPr>
        <p:spPr bwMode="auto">
          <a:xfrm>
            <a:off x="112002" y="491747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－２－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14526" y="1511974"/>
            <a:ext cx="31854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+mj-ea"/>
                <a:ea typeface="+mj-ea"/>
              </a:rPr>
              <a:t>※</a:t>
            </a:r>
            <a:r>
              <a:rPr lang="ja-JP" altLang="en-US" sz="900" dirty="0">
                <a:latin typeface="+mj-ea"/>
                <a:ea typeface="+mj-ea"/>
              </a:rPr>
              <a:t>国債（</a:t>
            </a:r>
            <a:r>
              <a:rPr lang="en-US" altLang="ja-JP" sz="900" dirty="0">
                <a:latin typeface="+mj-ea"/>
                <a:ea typeface="+mj-ea"/>
              </a:rPr>
              <a:t>10</a:t>
            </a:r>
            <a:r>
              <a:rPr lang="ja-JP" altLang="en-US" sz="900" dirty="0">
                <a:latin typeface="+mj-ea"/>
                <a:ea typeface="+mj-ea"/>
              </a:rPr>
              <a:t>年）は、各月の国債入札で決定した募入平均利回り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08936" y="19364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（</a:t>
            </a:r>
            <a:r>
              <a:rPr kumimoji="1" lang="en-US" altLang="ja-JP" sz="900" dirty="0">
                <a:latin typeface="+mj-ea"/>
                <a:ea typeface="+mj-ea"/>
              </a:rPr>
              <a:t>※</a:t>
            </a:r>
            <a:r>
              <a:rPr kumimoji="1" lang="ja-JP" altLang="en-US" sz="900" dirty="0">
                <a:latin typeface="+mj-ea"/>
                <a:ea typeface="+mj-ea"/>
              </a:rPr>
              <a:t>）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1876303" y="2455959"/>
            <a:ext cx="4318400" cy="3363098"/>
            <a:chOff x="4146831" y="2435275"/>
            <a:chExt cx="4318400" cy="3363098"/>
          </a:xfrm>
        </p:grpSpPr>
        <p:sp>
          <p:nvSpPr>
            <p:cNvPr id="11" name="テキスト ボックス 10"/>
            <p:cNvSpPr txBox="1"/>
            <p:nvPr/>
          </p:nvSpPr>
          <p:spPr>
            <a:xfrm flipH="1">
              <a:off x="4146831" y="2435275"/>
              <a:ext cx="19300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令和</a:t>
              </a:r>
              <a:r>
                <a:rPr lang="en-US" altLang="ja-JP" sz="900" dirty="0">
                  <a:latin typeface="+mn-ea"/>
                  <a:ea typeface="+mn-ea"/>
                </a:rPr>
                <a:t>2</a:t>
              </a:r>
              <a:r>
                <a:rPr lang="ja-JP" altLang="en-US" sz="900" dirty="0">
                  <a:latin typeface="+mn-ea"/>
                  <a:ea typeface="+mn-ea"/>
                </a:rPr>
                <a:t>年</a:t>
              </a:r>
              <a:r>
                <a:rPr lang="en-US" altLang="ja-JP" sz="900" dirty="0">
                  <a:latin typeface="+mn-ea"/>
                  <a:ea typeface="+mn-ea"/>
                </a:rPr>
                <a:t>4</a:t>
              </a:r>
              <a:r>
                <a:rPr lang="ja-JP" altLang="en-US" sz="900" dirty="0">
                  <a:latin typeface="+mn-ea"/>
                  <a:ea typeface="+mn-ea"/>
                </a:rPr>
                <a:t>月</a:t>
              </a:r>
              <a:r>
                <a:rPr lang="en-US" altLang="ja-JP" sz="900" dirty="0">
                  <a:latin typeface="+mn-ea"/>
                  <a:ea typeface="+mn-ea"/>
                </a:rPr>
                <a:t>27</a:t>
              </a:r>
              <a:r>
                <a:rPr lang="ja-JP" altLang="en-US" sz="900" dirty="0">
                  <a:latin typeface="+mn-ea"/>
                  <a:ea typeface="+mn-ea"/>
                </a:rPr>
                <a:t>日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日本銀行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「金融緩和の強化」導入決定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（新型コロナウイルス感染症の拡大）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  <p:cxnSp>
          <p:nvCxnSpPr>
            <p:cNvPr id="12" name="直線コネクタ 11"/>
            <p:cNvCxnSpPr/>
            <p:nvPr/>
          </p:nvCxnSpPr>
          <p:spPr>
            <a:xfrm flipH="1" flipV="1">
              <a:off x="5524500" y="3076575"/>
              <a:ext cx="1196" cy="27217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 flipH="1">
              <a:off x="6687213" y="2454325"/>
              <a:ext cx="1778018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令和</a:t>
              </a:r>
              <a:r>
                <a:rPr lang="en-US" altLang="ja-JP" sz="900" dirty="0">
                  <a:latin typeface="+mn-ea"/>
                  <a:ea typeface="+mn-ea"/>
                </a:rPr>
                <a:t>3</a:t>
              </a:r>
              <a:r>
                <a:rPr lang="ja-JP" altLang="en-US" sz="900" dirty="0">
                  <a:latin typeface="+mn-ea"/>
                  <a:ea typeface="+mn-ea"/>
                </a:rPr>
                <a:t>年</a:t>
              </a:r>
              <a:r>
                <a:rPr lang="en-US" altLang="ja-JP" sz="900" dirty="0">
                  <a:latin typeface="+mn-ea"/>
                  <a:ea typeface="+mn-ea"/>
                </a:rPr>
                <a:t>3</a:t>
              </a:r>
              <a:r>
                <a:rPr lang="ja-JP" altLang="en-US" sz="900" dirty="0">
                  <a:latin typeface="+mn-ea"/>
                  <a:ea typeface="+mn-ea"/>
                </a:rPr>
                <a:t>月</a:t>
              </a:r>
              <a:r>
                <a:rPr lang="en-US" altLang="ja-JP" sz="900" dirty="0">
                  <a:latin typeface="+mn-ea"/>
                  <a:ea typeface="+mn-ea"/>
                </a:rPr>
                <a:t>19</a:t>
              </a:r>
              <a:r>
                <a:rPr lang="ja-JP" altLang="en-US" sz="900" dirty="0">
                  <a:latin typeface="+mn-ea"/>
                  <a:ea typeface="+mn-ea"/>
                </a:rPr>
                <a:t>日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日本銀行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「より効果的で持続的な金融緩和を実施するための点検」を実施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  <p:cxnSp>
          <p:nvCxnSpPr>
            <p:cNvPr id="25" name="直線コネクタ 24"/>
            <p:cNvCxnSpPr>
              <a:endCxn id="24" idx="2"/>
            </p:cNvCxnSpPr>
            <p:nvPr/>
          </p:nvCxnSpPr>
          <p:spPr>
            <a:xfrm flipV="1">
              <a:off x="7576222" y="3100656"/>
              <a:ext cx="0" cy="26977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テキスト ボックス 14"/>
          <p:cNvSpPr txBox="1"/>
          <p:nvPr/>
        </p:nvSpPr>
        <p:spPr>
          <a:xfrm flipH="1">
            <a:off x="6602580" y="2505213"/>
            <a:ext cx="1679405" cy="5078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latin typeface="+mn-ea"/>
                <a:ea typeface="+mn-ea"/>
              </a:rPr>
              <a:t>令和</a:t>
            </a:r>
            <a:r>
              <a:rPr lang="en-US" altLang="ja-JP" sz="900" dirty="0">
                <a:latin typeface="+mn-ea"/>
                <a:ea typeface="+mn-ea"/>
              </a:rPr>
              <a:t>4</a:t>
            </a:r>
            <a:r>
              <a:rPr lang="ja-JP" altLang="en-US" sz="900" dirty="0">
                <a:latin typeface="+mn-ea"/>
                <a:ea typeface="+mn-ea"/>
              </a:rPr>
              <a:t>年</a:t>
            </a:r>
            <a:r>
              <a:rPr lang="en-US" altLang="ja-JP" sz="900" dirty="0">
                <a:latin typeface="+mn-ea"/>
                <a:ea typeface="+mn-ea"/>
              </a:rPr>
              <a:t>2</a:t>
            </a:r>
            <a:r>
              <a:rPr lang="ja-JP" altLang="en-US" sz="900" dirty="0">
                <a:latin typeface="+mn-ea"/>
                <a:ea typeface="+mn-ea"/>
              </a:rPr>
              <a:t>月</a:t>
            </a:r>
            <a:r>
              <a:rPr lang="en-US" altLang="ja-JP" sz="900" dirty="0">
                <a:latin typeface="+mn-ea"/>
                <a:ea typeface="+mn-ea"/>
              </a:rPr>
              <a:t>24</a:t>
            </a:r>
            <a:r>
              <a:rPr lang="ja-JP" altLang="en-US" sz="900" dirty="0">
                <a:latin typeface="+mn-ea"/>
                <a:ea typeface="+mn-ea"/>
              </a:rPr>
              <a:t>日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地政学リスクの上昇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（ロシアによるウクライナ侵攻）</a:t>
            </a:r>
            <a:endParaRPr lang="en-US" altLang="ja-JP" sz="900" dirty="0">
              <a:latin typeface="+mn-ea"/>
              <a:ea typeface="+mn-ea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7442283" y="3013044"/>
            <a:ext cx="0" cy="28060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/>
          <p:cNvGrpSpPr/>
          <p:nvPr/>
        </p:nvGrpSpPr>
        <p:grpSpPr>
          <a:xfrm>
            <a:off x="7668862" y="4778625"/>
            <a:ext cx="1300749" cy="717601"/>
            <a:chOff x="8139036" y="4416675"/>
            <a:chExt cx="1300749" cy="717601"/>
          </a:xfrm>
        </p:grpSpPr>
        <p:sp>
          <p:nvSpPr>
            <p:cNvPr id="18" name="テキスト ボックス 17"/>
            <p:cNvSpPr txBox="1"/>
            <p:nvPr/>
          </p:nvSpPr>
          <p:spPr>
            <a:xfrm flipH="1">
              <a:off x="8139036" y="4764944"/>
              <a:ext cx="1300749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dirty="0">
                  <a:latin typeface="+mn-ea"/>
                  <a:ea typeface="+mn-ea"/>
                </a:rPr>
                <a:t>5</a:t>
              </a:r>
              <a:r>
                <a:rPr lang="ja-JP" altLang="en-US" sz="900" dirty="0">
                  <a:latin typeface="+mn-ea"/>
                  <a:ea typeface="+mn-ea"/>
                </a:rPr>
                <a:t>年債の金利が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en-US" altLang="ja-JP" sz="900" dirty="0">
                  <a:latin typeface="+mn-ea"/>
                  <a:ea typeface="+mn-ea"/>
                </a:rPr>
                <a:t>6</a:t>
              </a:r>
              <a:r>
                <a:rPr lang="ja-JP" altLang="en-US" sz="900" dirty="0" smtClean="0">
                  <a:latin typeface="+mn-ea"/>
                  <a:ea typeface="+mn-ea"/>
                </a:rPr>
                <a:t>年</a:t>
              </a:r>
              <a:r>
                <a:rPr lang="en-US" altLang="ja-JP" sz="900" dirty="0" smtClean="0">
                  <a:latin typeface="+mn-ea"/>
                  <a:ea typeface="+mn-ea"/>
                </a:rPr>
                <a:t>2</a:t>
              </a:r>
              <a:r>
                <a:rPr lang="ja-JP" altLang="en-US" sz="900" dirty="0" smtClean="0">
                  <a:latin typeface="+mn-ea"/>
                  <a:ea typeface="+mn-ea"/>
                </a:rPr>
                <a:t>か</a:t>
              </a:r>
              <a:r>
                <a:rPr lang="ja-JP" altLang="en-US" sz="900" dirty="0">
                  <a:latin typeface="+mn-ea"/>
                  <a:ea typeface="+mn-ea"/>
                </a:rPr>
                <a:t>月ぶりに上昇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  <p:cxnSp>
          <p:nvCxnSpPr>
            <p:cNvPr id="19" name="直線コネクタ 18"/>
            <p:cNvCxnSpPr>
              <a:cxnSpLocks/>
              <a:stCxn id="21" idx="1"/>
            </p:cNvCxnSpPr>
            <p:nvPr/>
          </p:nvCxnSpPr>
          <p:spPr>
            <a:xfrm>
              <a:off x="8139036" y="4464978"/>
              <a:ext cx="19972" cy="2999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角丸四角形 20"/>
            <p:cNvSpPr/>
            <p:nvPr/>
          </p:nvSpPr>
          <p:spPr>
            <a:xfrm>
              <a:off x="8139036" y="4416675"/>
              <a:ext cx="235940" cy="96606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円/楕円 1"/>
          <p:cNvSpPr/>
          <p:nvPr/>
        </p:nvSpPr>
        <p:spPr>
          <a:xfrm rot="17272908">
            <a:off x="7538457" y="6049845"/>
            <a:ext cx="421175" cy="191439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87EED7A-9C03-4232-AD26-D858DE809156}"/>
              </a:ext>
            </a:extLst>
          </p:cNvPr>
          <p:cNvSpPr txBox="1"/>
          <p:nvPr/>
        </p:nvSpPr>
        <p:spPr>
          <a:xfrm flipH="1">
            <a:off x="7052859" y="1851452"/>
            <a:ext cx="2317587" cy="5078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latin typeface="+mn-ea"/>
                <a:ea typeface="+mn-ea"/>
              </a:rPr>
              <a:t>令和</a:t>
            </a:r>
            <a:r>
              <a:rPr lang="en-US" altLang="ja-JP" sz="900" dirty="0">
                <a:latin typeface="+mn-ea"/>
                <a:ea typeface="+mn-ea"/>
              </a:rPr>
              <a:t>4</a:t>
            </a:r>
            <a:r>
              <a:rPr lang="ja-JP" altLang="en-US" sz="900" dirty="0">
                <a:latin typeface="+mn-ea"/>
                <a:ea typeface="+mn-ea"/>
              </a:rPr>
              <a:t>年</a:t>
            </a:r>
            <a:r>
              <a:rPr lang="en-US" altLang="ja-JP" sz="900" dirty="0">
                <a:latin typeface="+mn-ea"/>
                <a:ea typeface="+mn-ea"/>
              </a:rPr>
              <a:t>12</a:t>
            </a:r>
            <a:r>
              <a:rPr lang="ja-JP" altLang="en-US" sz="900" dirty="0">
                <a:latin typeface="+mn-ea"/>
                <a:ea typeface="+mn-ea"/>
              </a:rPr>
              <a:t>月</a:t>
            </a:r>
            <a:r>
              <a:rPr lang="en-US" altLang="ja-JP" sz="900" dirty="0">
                <a:latin typeface="+mn-ea"/>
                <a:ea typeface="+mn-ea"/>
              </a:rPr>
              <a:t>20</a:t>
            </a:r>
            <a:r>
              <a:rPr lang="ja-JP" altLang="en-US" sz="900" dirty="0">
                <a:latin typeface="+mn-ea"/>
                <a:ea typeface="+mn-ea"/>
              </a:rPr>
              <a:t>日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日本銀行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/>
              <a:t>長期金利の変動幅</a:t>
            </a:r>
            <a:r>
              <a:rPr lang="ja-JP" altLang="en-US" sz="900" dirty="0" smtClean="0"/>
              <a:t>を</a:t>
            </a:r>
            <a:r>
              <a:rPr lang="en-US" altLang="ja-JP" sz="900" dirty="0" smtClean="0"/>
              <a:t>±</a:t>
            </a:r>
            <a:r>
              <a:rPr lang="en-US" altLang="ja-JP" sz="900" dirty="0"/>
              <a:t>0.50</a:t>
            </a:r>
            <a:r>
              <a:rPr lang="ja-JP" altLang="en-US" sz="900" dirty="0"/>
              <a:t>％程度に</a:t>
            </a:r>
            <a:r>
              <a:rPr lang="ja-JP" altLang="en-US" sz="900" dirty="0" smtClean="0"/>
              <a:t>拡大</a:t>
            </a:r>
            <a:endParaRPr lang="en-US" altLang="ja-JP" sz="900" dirty="0">
              <a:latin typeface="+mn-ea"/>
              <a:ea typeface="+mn-ea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12A115C-7812-41F3-AE03-863826517B0B}"/>
              </a:ext>
            </a:extLst>
          </p:cNvPr>
          <p:cNvCxnSpPr>
            <a:cxnSpLocks/>
          </p:cNvCxnSpPr>
          <p:nvPr/>
        </p:nvCxnSpPr>
        <p:spPr>
          <a:xfrm flipV="1">
            <a:off x="9340907" y="2359284"/>
            <a:ext cx="0" cy="34597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26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1929" y="954898"/>
            <a:ext cx="9705600" cy="5731200"/>
          </a:xfrm>
          <a:prstGeom prst="rect">
            <a:avLst/>
          </a:prstGeom>
        </p:spPr>
      </p:pic>
      <p:sp>
        <p:nvSpPr>
          <p:cNvPr id="20" name="フローチャート : 代替処理 19"/>
          <p:cNvSpPr/>
          <p:nvPr/>
        </p:nvSpPr>
        <p:spPr bwMode="auto">
          <a:xfrm>
            <a:off x="112002" y="477318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－３－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5313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0400" y="807074"/>
            <a:ext cx="9705600" cy="5731200"/>
          </a:xfrm>
          <a:prstGeom prst="rect">
            <a:avLst/>
          </a:prstGeom>
        </p:spPr>
      </p:pic>
      <p:sp>
        <p:nvSpPr>
          <p:cNvPr id="20" name="フローチャート : 代替処理 19"/>
          <p:cNvSpPr/>
          <p:nvPr/>
        </p:nvSpPr>
        <p:spPr bwMode="auto">
          <a:xfrm>
            <a:off x="112002" y="477318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－４－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5162284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648</Words>
  <Application>Microsoft Office PowerPoint</Application>
  <PresentationFormat>A4 210 x 297 mm</PresentationFormat>
  <Paragraphs>51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Ｐ明朝</vt:lpstr>
      <vt:lpstr>ＭＳ ゴシック</vt:lpstr>
      <vt:lpstr>Arial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2021-01-25T02:03:13Z</dcterms:created>
  <dcterms:modified xsi:type="dcterms:W3CDTF">2023-01-18T06:23:13Z</dcterms:modified>
</cp:coreProperties>
</file>