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6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AEF11"/>
    <a:srgbClr val="00FFFF"/>
    <a:srgbClr val="FB8605"/>
    <a:srgbClr val="0066FF"/>
    <a:srgbClr val="00CC00"/>
    <a:srgbClr val="FFFF66"/>
    <a:srgbClr val="FFFF99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18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452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F6FD59-C29F-41C8-97DE-04BEBB54002B}" type="datetimeFigureOut">
              <a:rPr lang="ja-JP" altLang="en-US"/>
              <a:pPr/>
              <a:t>2022/1/27</a:t>
            </a:fld>
            <a:endParaRPr lang="en-US" altLang="ja-JP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403420-0162-444F-9F63-5691F90F5DD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93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32FB620B-A58B-4A04-8599-5E0DE77F8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76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2F01-0121-416E-B3A4-AAAB165A6FB1}" type="datetime1">
              <a:rPr lang="ja-JP" altLang="en-US" smtClean="0"/>
              <a:pPr/>
              <a:t>2022/1/27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0E24-DC01-4EB0-9FBC-E8989ADBD6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80B3F-BF9A-499F-97C2-EC615CFF2F4D}" type="datetime1">
              <a:rPr lang="ja-JP" altLang="en-US" smtClean="0"/>
              <a:pPr/>
              <a:t>2022/1/27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4638-10BA-4259-973D-892BB29E4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5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1405-6E39-4A25-97F8-4583FF1D2D5E}" type="datetime1">
              <a:rPr lang="ja-JP" altLang="en-US" smtClean="0"/>
              <a:pPr/>
              <a:t>2022/1/27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6C7-7A2B-4E24-AF55-51B8B5F5E9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8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B0FA-A0F7-4983-895C-750382BD20C3}" type="datetime1">
              <a:rPr lang="ja-JP" altLang="en-US" smtClean="0"/>
              <a:pPr/>
              <a:t>2022/1/27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AB7F-FD1D-4B22-A475-CA7B61D48F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94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A9335-FB69-4DDB-8947-76D670C61650}" type="datetime1">
              <a:rPr lang="ja-JP" altLang="en-US" smtClean="0"/>
              <a:pPr/>
              <a:t>2022/1/27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49AF-AA63-4EC0-9F87-4D7F77128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6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220F6-5B80-4713-A16A-6DF41E96FB2D}" type="datetime1">
              <a:rPr lang="ja-JP" altLang="en-US" smtClean="0"/>
              <a:pPr/>
              <a:t>2022/1/27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B217-424F-40B5-A571-9963A3E8F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2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33569-5644-465C-BE84-0FAE4FBD9CC7}" type="datetime1">
              <a:rPr lang="ja-JP" altLang="en-US" smtClean="0"/>
              <a:pPr/>
              <a:t>2022/1/27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DF47-2B06-44CD-85F3-4A0786A8F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48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D1263-B08D-41A1-8AED-2CE4A26FA56D}" type="datetime1">
              <a:rPr lang="ja-JP" altLang="en-US" smtClean="0"/>
              <a:pPr/>
              <a:t>2022/1/27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AE5A-1EBD-47C9-AE81-5280EF8F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9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6BAC-9FE9-46AE-8F62-4A78AD57968C}" type="datetime1">
              <a:rPr lang="ja-JP" altLang="en-US" smtClean="0"/>
              <a:pPr/>
              <a:t>2022/1/27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7F7B-CB52-4430-A467-F565A6C358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15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FA38D-8C8B-4D3A-92B3-27DB20D6CE91}" type="datetime1">
              <a:rPr lang="ja-JP" altLang="en-US" smtClean="0"/>
              <a:pPr/>
              <a:t>2022/1/27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B967-0B36-402B-A48C-449C530588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462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5538-5432-49D4-B37B-2B05044CADE9}" type="datetime1">
              <a:rPr lang="ja-JP" altLang="en-US" smtClean="0"/>
              <a:pPr/>
              <a:t>2022/1/27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12FE-6592-4CBD-8825-4FAF1A870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2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9C05C2C-F2C1-4193-9CD4-3967EC0B901D}" type="datetime1">
              <a:rPr lang="ja-JP" altLang="en-US" smtClean="0"/>
              <a:pPr/>
              <a:t>2022/1/27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FB27819-EE6E-4A91-9B04-7197AD2073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94880" y="671111"/>
            <a:ext cx="10183766" cy="60324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　  </a:t>
            </a:r>
            <a:r>
              <a:rPr lang="ja-JP" altLang="en-US" sz="1400" dirty="0"/>
              <a:t> </a:t>
            </a:r>
            <a:r>
              <a:rPr lang="ja-JP" altLang="en-US" sz="1400" dirty="0" smtClean="0"/>
              <a:t> ＜令和４年度大阪府債発行計画（案）の考え方＞</a:t>
            </a:r>
            <a:r>
              <a:rPr lang="ja-JP" altLang="en-US" sz="1600" dirty="0" smtClean="0"/>
              <a:t>　</a:t>
            </a:r>
            <a:endParaRPr lang="en-US" altLang="ja-JP" sz="1600" dirty="0" smtClean="0"/>
          </a:p>
          <a:p>
            <a:endParaRPr lang="en-US" altLang="ja-JP" sz="300" dirty="0" smtClean="0"/>
          </a:p>
          <a:p>
            <a:r>
              <a:rPr lang="ja-JP" altLang="en-US" sz="1600" dirty="0" smtClean="0"/>
              <a:t>　　  </a:t>
            </a:r>
            <a:r>
              <a:rPr lang="ja-JP" altLang="en-US" sz="1400" dirty="0" smtClean="0"/>
              <a:t>○　</a:t>
            </a:r>
            <a:r>
              <a:rPr lang="ja-JP" altLang="en-US" sz="1400" dirty="0"/>
              <a:t>発行規模</a:t>
            </a:r>
            <a:r>
              <a:rPr lang="ja-JP" altLang="en-US" sz="1400" dirty="0" smtClean="0"/>
              <a:t>の縮小　（令和３年度６，９５０億円　→　令和４年度</a:t>
            </a:r>
            <a:r>
              <a:rPr lang="ja-JP" altLang="en-US" sz="1400" dirty="0" smtClean="0">
                <a:latin typeface="+mn-ea"/>
                <a:ea typeface="+mn-ea"/>
              </a:rPr>
              <a:t>４，８００億円</a:t>
            </a:r>
            <a:r>
              <a:rPr lang="en-US" altLang="ja-JP" sz="1400" dirty="0" smtClean="0">
                <a:latin typeface="+mn-ea"/>
                <a:ea typeface="+mn-ea"/>
              </a:rPr>
              <a:t>±α</a:t>
            </a:r>
            <a:r>
              <a:rPr lang="ja-JP" altLang="en-US" sz="1400" dirty="0" smtClean="0"/>
              <a:t>　（前年度対比▲２，１５０億円））</a:t>
            </a:r>
            <a:endParaRPr lang="en-US" altLang="ja-JP" sz="1400" dirty="0" smtClean="0"/>
          </a:p>
          <a:p>
            <a:endParaRPr lang="en-US" altLang="ja-JP" sz="400" dirty="0" smtClean="0">
              <a:latin typeface="+mn-ea"/>
              <a:ea typeface="+mn-ea"/>
            </a:endParaRPr>
          </a:p>
          <a:p>
            <a:r>
              <a:rPr lang="ja-JP" altLang="en-US" sz="1350" dirty="0" smtClean="0"/>
              <a:t>　　　　  ・　国の予算の取りまとめ等を受けて決定された令和４年度地方財政対策（令和３年１２月２４日総務省公表）</a:t>
            </a:r>
            <a:r>
              <a:rPr lang="ja-JP" altLang="en-US" sz="1350" dirty="0"/>
              <a:t>では</a:t>
            </a:r>
            <a:r>
              <a:rPr lang="ja-JP" altLang="en-US" sz="1350" dirty="0" smtClean="0"/>
              <a:t>、</a:t>
            </a:r>
            <a:endParaRPr lang="en-US" altLang="ja-JP" sz="1350" dirty="0" smtClean="0"/>
          </a:p>
          <a:p>
            <a:r>
              <a:rPr lang="ja-JP" altLang="en-US" sz="1350" dirty="0"/>
              <a:t>　</a:t>
            </a:r>
            <a:r>
              <a:rPr lang="ja-JP" altLang="en-US" sz="1350" dirty="0" smtClean="0"/>
              <a:t>　　　　　 地方自治体が発行する臨時財政対策債は大幅に抑制。 このことなどから、大阪府が発行する臨時財政対策債</a:t>
            </a:r>
            <a:endParaRPr lang="en-US" altLang="ja-JP" sz="1350" dirty="0" smtClean="0"/>
          </a:p>
          <a:p>
            <a:r>
              <a:rPr lang="ja-JP" altLang="en-US" sz="1350" dirty="0"/>
              <a:t>　</a:t>
            </a:r>
            <a:r>
              <a:rPr lang="ja-JP" altLang="en-US" sz="1350" dirty="0" smtClean="0"/>
              <a:t>　　　　　 は大幅に減少するなどし、</a:t>
            </a:r>
            <a:r>
              <a:rPr lang="ja-JP" altLang="en-US" sz="1350" b="1" u="sng" dirty="0" smtClean="0">
                <a:latin typeface="+mn-ea"/>
                <a:ea typeface="+mn-ea"/>
              </a:rPr>
              <a:t>令和４年度大阪府債発行計画（案）は４，８００億円</a:t>
            </a:r>
            <a:r>
              <a:rPr lang="en-US" altLang="ja-JP" sz="1350" b="1" u="sng" dirty="0" smtClean="0">
                <a:latin typeface="+mn-ea"/>
                <a:ea typeface="+mn-ea"/>
              </a:rPr>
              <a:t>±α</a:t>
            </a:r>
            <a:r>
              <a:rPr lang="ja-JP" altLang="en-US" sz="1350" dirty="0" smtClean="0">
                <a:latin typeface="+mn-ea"/>
                <a:ea typeface="+mn-ea"/>
              </a:rPr>
              <a:t>となる。</a:t>
            </a:r>
            <a:endParaRPr lang="en-US" altLang="ja-JP" sz="1350" dirty="0" smtClean="0">
              <a:latin typeface="+mn-ea"/>
              <a:ea typeface="+mn-ea"/>
            </a:endParaRPr>
          </a:p>
          <a:p>
            <a:endParaRPr lang="en-US" altLang="ja-JP" sz="500" dirty="0" smtClean="0">
              <a:latin typeface="+mn-ea"/>
              <a:ea typeface="+mn-ea"/>
            </a:endParaRPr>
          </a:p>
          <a:p>
            <a:r>
              <a:rPr lang="ja-JP" altLang="en-US" sz="500" dirty="0" smtClean="0">
                <a:latin typeface="+mn-ea"/>
                <a:ea typeface="+mn-ea"/>
              </a:rPr>
              <a:t>　　　　　　　　　　　　　　　　　</a:t>
            </a:r>
            <a:r>
              <a:rPr lang="ja-JP" altLang="en-US" sz="800" dirty="0" smtClean="0">
                <a:latin typeface="+mn-ea"/>
                <a:ea typeface="+mn-ea"/>
              </a:rPr>
              <a:t>　</a:t>
            </a:r>
            <a:r>
              <a:rPr lang="ja-JP" altLang="en-US" sz="1350" dirty="0" smtClean="0">
                <a:latin typeface="+mn-ea"/>
                <a:ea typeface="+mn-ea"/>
              </a:rPr>
              <a:t>（主な縮小要因）</a:t>
            </a:r>
            <a:endParaRPr lang="en-US" altLang="ja-JP" sz="1350" dirty="0" smtClean="0">
              <a:latin typeface="+mn-ea"/>
              <a:ea typeface="+mn-ea"/>
            </a:endParaRPr>
          </a:p>
          <a:p>
            <a:endParaRPr lang="en-US" altLang="ja-JP" sz="400" dirty="0" smtClean="0">
              <a:latin typeface="+mn-ea"/>
              <a:ea typeface="+mn-ea"/>
            </a:endParaRPr>
          </a:p>
          <a:p>
            <a:r>
              <a:rPr lang="ja-JP" altLang="en-US" sz="1350" dirty="0">
                <a:latin typeface="+mn-ea"/>
                <a:ea typeface="+mn-ea"/>
              </a:rPr>
              <a:t>　</a:t>
            </a:r>
            <a:r>
              <a:rPr lang="ja-JP" altLang="en-US" sz="1350" dirty="0" smtClean="0">
                <a:latin typeface="+mn-ea"/>
                <a:ea typeface="+mn-ea"/>
              </a:rPr>
              <a:t>　　  　　   ・　</a:t>
            </a:r>
            <a:r>
              <a:rPr lang="ja-JP" altLang="en-US" sz="1350" b="1" u="sng" dirty="0" smtClean="0">
                <a:latin typeface="+mn-ea"/>
                <a:ea typeface="+mn-ea"/>
              </a:rPr>
              <a:t>臨時財政対策債（民間資金分）の発行額　前年度対比▲</a:t>
            </a:r>
            <a:r>
              <a:rPr lang="ja-JP" altLang="en-US" sz="1350" b="1" u="sng" dirty="0" smtClean="0">
                <a:latin typeface="+mn-ea"/>
                <a:ea typeface="+mn-ea"/>
              </a:rPr>
              <a:t>１，９４０億円</a:t>
            </a:r>
            <a:endParaRPr lang="en-US" altLang="ja-JP" sz="1350" b="1" u="sng" dirty="0" smtClean="0">
              <a:latin typeface="+mn-ea"/>
              <a:ea typeface="+mn-ea"/>
            </a:endParaRPr>
          </a:p>
          <a:p>
            <a:endParaRPr lang="en-US" altLang="ja-JP" sz="400" b="1" u="sng" dirty="0" smtClean="0">
              <a:latin typeface="+mn-ea"/>
              <a:ea typeface="+mn-ea"/>
            </a:endParaRPr>
          </a:p>
          <a:p>
            <a:r>
              <a:rPr lang="ja-JP" altLang="en-US" sz="1350" dirty="0" smtClean="0">
                <a:latin typeface="+mn-ea"/>
                <a:ea typeface="+mn-ea"/>
              </a:rPr>
              <a:t>　　　　　　 　　　令和３年度最終見込み　約２，２７０億円</a:t>
            </a:r>
            <a:r>
              <a:rPr lang="ja-JP" altLang="en-US" sz="1350" dirty="0">
                <a:latin typeface="+mn-ea"/>
              </a:rPr>
              <a:t>　→</a:t>
            </a:r>
            <a:r>
              <a:rPr lang="ja-JP" altLang="en-US" sz="1350" dirty="0" smtClean="0">
                <a:latin typeface="+mn-ea"/>
              </a:rPr>
              <a:t>　</a:t>
            </a:r>
            <a:r>
              <a:rPr lang="ja-JP" altLang="en-US" sz="1350" dirty="0">
                <a:latin typeface="+mn-ea"/>
              </a:rPr>
              <a:t>令和４年度当初　</a:t>
            </a:r>
            <a:r>
              <a:rPr lang="ja-JP" altLang="en-US" sz="1350" dirty="0" smtClean="0">
                <a:latin typeface="+mn-ea"/>
              </a:rPr>
              <a:t>約３３０億円</a:t>
            </a:r>
            <a:endParaRPr lang="en-US" altLang="ja-JP" sz="1350" dirty="0" smtClean="0">
              <a:latin typeface="+mn-ea"/>
              <a:ea typeface="+mn-ea"/>
            </a:endParaRPr>
          </a:p>
          <a:p>
            <a:endParaRPr lang="en-US" altLang="ja-JP" sz="400" dirty="0" smtClean="0">
              <a:latin typeface="+mn-ea"/>
              <a:ea typeface="+mn-ea"/>
            </a:endParaRPr>
          </a:p>
          <a:p>
            <a:r>
              <a:rPr lang="ja-JP" altLang="en-US" sz="1350" dirty="0">
                <a:latin typeface="+mn-ea"/>
                <a:ea typeface="+mn-ea"/>
              </a:rPr>
              <a:t>　</a:t>
            </a:r>
            <a:r>
              <a:rPr lang="ja-JP" altLang="en-US" sz="1350" dirty="0" smtClean="0">
                <a:latin typeface="+mn-ea"/>
                <a:ea typeface="+mn-ea"/>
              </a:rPr>
              <a:t>　　</a:t>
            </a:r>
            <a:r>
              <a:rPr lang="en-US" altLang="ja-JP" sz="1350" dirty="0">
                <a:latin typeface="+mn-ea"/>
                <a:ea typeface="+mn-ea"/>
              </a:rPr>
              <a:t> </a:t>
            </a:r>
            <a:r>
              <a:rPr lang="en-US" altLang="ja-JP" sz="1350" dirty="0" smtClean="0">
                <a:latin typeface="+mn-ea"/>
                <a:ea typeface="+mn-ea"/>
              </a:rPr>
              <a:t>     </a:t>
            </a:r>
            <a:r>
              <a:rPr lang="ja-JP" altLang="en-US" sz="1350" dirty="0">
                <a:latin typeface="+mn-ea"/>
                <a:ea typeface="+mn-ea"/>
              </a:rPr>
              <a:t> </a:t>
            </a:r>
            <a:r>
              <a:rPr lang="ja-JP" altLang="en-US" sz="1350" dirty="0" smtClean="0">
                <a:latin typeface="+mn-ea"/>
                <a:ea typeface="+mn-ea"/>
              </a:rPr>
              <a:t>   ・　</a:t>
            </a:r>
            <a:r>
              <a:rPr lang="ja-JP" altLang="en-US" sz="1350" b="1" u="sng" dirty="0" smtClean="0">
                <a:latin typeface="+mn-ea"/>
                <a:ea typeface="+mn-ea"/>
              </a:rPr>
              <a:t>借換債の発行額など　</a:t>
            </a:r>
            <a:r>
              <a:rPr lang="ja-JP" altLang="en-US" sz="1350" b="1" u="sng" dirty="0" smtClean="0">
                <a:latin typeface="+mn-ea"/>
              </a:rPr>
              <a:t>前年度対比</a:t>
            </a:r>
            <a:r>
              <a:rPr lang="ja-JP" altLang="en-US" sz="1350" b="1" u="sng" dirty="0" smtClean="0">
                <a:latin typeface="+mn-ea"/>
                <a:ea typeface="+mn-ea"/>
              </a:rPr>
              <a:t>▲</a:t>
            </a:r>
            <a:r>
              <a:rPr lang="ja-JP" altLang="en-US" sz="1350" b="1" u="sng" dirty="0">
                <a:latin typeface="+mn-ea"/>
                <a:ea typeface="+mn-ea"/>
              </a:rPr>
              <a:t>２１０</a:t>
            </a:r>
            <a:r>
              <a:rPr lang="ja-JP" altLang="en-US" sz="1350" b="1" u="sng" dirty="0" smtClean="0">
                <a:latin typeface="+mn-ea"/>
                <a:ea typeface="+mn-ea"/>
              </a:rPr>
              <a:t>億円</a:t>
            </a:r>
            <a:endParaRPr lang="en-US" altLang="ja-JP" sz="1350" b="1" u="sng" dirty="0" smtClean="0">
              <a:latin typeface="+mn-ea"/>
              <a:ea typeface="+mn-ea"/>
            </a:endParaRPr>
          </a:p>
          <a:p>
            <a:endParaRPr lang="en-US" altLang="ja-JP" sz="400" dirty="0" smtClean="0">
              <a:latin typeface="+mn-ea"/>
              <a:ea typeface="+mn-ea"/>
            </a:endParaRPr>
          </a:p>
          <a:p>
            <a:endParaRPr lang="en-US" altLang="ja-JP" sz="1100" dirty="0" smtClean="0">
              <a:latin typeface="+mn-ea"/>
              <a:ea typeface="+mn-ea"/>
            </a:endParaRPr>
          </a:p>
          <a:p>
            <a:r>
              <a:rPr lang="ja-JP" altLang="en-US" sz="1400" dirty="0" smtClean="0">
                <a:latin typeface="+mn-ea"/>
                <a:ea typeface="+mn-ea"/>
              </a:rPr>
              <a:t>　　  </a:t>
            </a:r>
            <a:r>
              <a:rPr lang="ja-JP" altLang="en-US" sz="1400" dirty="0">
                <a:latin typeface="+mn-ea"/>
                <a:ea typeface="+mn-ea"/>
              </a:rPr>
              <a:t> </a:t>
            </a:r>
            <a:r>
              <a:rPr lang="ja-JP" altLang="en-US" sz="1400" dirty="0" smtClean="0">
                <a:latin typeface="+mn-ea"/>
                <a:ea typeface="+mn-ea"/>
              </a:rPr>
              <a:t>○　区分別の具体的な考え方</a:t>
            </a:r>
            <a:endParaRPr lang="en-US" altLang="ja-JP" sz="1400" dirty="0" smtClean="0">
              <a:latin typeface="+mn-ea"/>
              <a:ea typeface="+mn-ea"/>
            </a:endParaRPr>
          </a:p>
          <a:p>
            <a:endParaRPr lang="en-US" altLang="ja-JP" sz="400" dirty="0" smtClean="0">
              <a:latin typeface="+mn-ea"/>
              <a:ea typeface="+mn-ea"/>
            </a:endParaRPr>
          </a:p>
          <a:p>
            <a:r>
              <a:rPr lang="ja-JP" altLang="en-US" sz="1400" dirty="0" smtClean="0">
                <a:latin typeface="+mn-ea"/>
                <a:ea typeface="+mn-ea"/>
              </a:rPr>
              <a:t>　　　　  ◇　引き続き</a:t>
            </a:r>
            <a:r>
              <a:rPr lang="ja-JP" altLang="en-US" sz="1400" b="1" u="sng" dirty="0" smtClean="0">
                <a:latin typeface="+mn-ea"/>
                <a:ea typeface="+mn-ea"/>
              </a:rPr>
              <a:t>多様な</a:t>
            </a:r>
            <a:r>
              <a:rPr lang="ja-JP" altLang="en-US" sz="1400" b="1" u="sng" dirty="0">
                <a:latin typeface="+mn-ea"/>
              </a:rPr>
              <a:t>発行</a:t>
            </a:r>
            <a:r>
              <a:rPr lang="ja-JP" altLang="en-US" sz="1400" b="1" u="sng" dirty="0" smtClean="0">
                <a:latin typeface="+mn-ea"/>
              </a:rPr>
              <a:t>年限や</a:t>
            </a:r>
            <a:r>
              <a:rPr lang="ja-JP" altLang="en-US" sz="1400" b="1" u="sng" dirty="0" smtClean="0">
                <a:latin typeface="+mn-ea"/>
                <a:ea typeface="+mn-ea"/>
              </a:rPr>
              <a:t>調達手法</a:t>
            </a:r>
            <a:r>
              <a:rPr lang="ja-JP" altLang="en-US" sz="1400" dirty="0" smtClean="0">
                <a:latin typeface="+mn-ea"/>
                <a:ea typeface="+mn-ea"/>
              </a:rPr>
              <a:t>で府債を発行することで安定調達を図る。</a:t>
            </a:r>
            <a:endParaRPr lang="en-US" altLang="ja-JP" sz="1400" dirty="0">
              <a:latin typeface="+mn-ea"/>
              <a:ea typeface="+mn-ea"/>
            </a:endParaRPr>
          </a:p>
          <a:p>
            <a:endParaRPr lang="en-US" altLang="ja-JP" sz="400" dirty="0">
              <a:latin typeface="+mn-ea"/>
              <a:ea typeface="+mn-ea"/>
            </a:endParaRPr>
          </a:p>
          <a:p>
            <a:r>
              <a:rPr lang="ja-JP" altLang="en-US" sz="1350" dirty="0" smtClean="0">
                <a:latin typeface="+mn-ea"/>
                <a:ea typeface="+mn-ea"/>
              </a:rPr>
              <a:t>　　　  　（１）　市場公募債（</a:t>
            </a:r>
            <a:r>
              <a:rPr lang="ja-JP" altLang="en-US" sz="1350" dirty="0">
                <a:latin typeface="+mn-ea"/>
                <a:ea typeface="+mn-ea"/>
              </a:rPr>
              <a:t>１０</a:t>
            </a:r>
            <a:r>
              <a:rPr lang="ja-JP" altLang="en-US" sz="1350" dirty="0" smtClean="0">
                <a:latin typeface="+mn-ea"/>
                <a:ea typeface="+mn-ea"/>
              </a:rPr>
              <a:t>年・</a:t>
            </a:r>
            <a:r>
              <a:rPr lang="ja-JP" altLang="en-US" sz="1350" dirty="0">
                <a:latin typeface="+mn-ea"/>
                <a:ea typeface="+mn-ea"/>
              </a:rPr>
              <a:t>５</a:t>
            </a:r>
            <a:r>
              <a:rPr lang="ja-JP" altLang="en-US" sz="1350" dirty="0" smtClean="0">
                <a:latin typeface="+mn-ea"/>
                <a:ea typeface="+mn-ea"/>
              </a:rPr>
              <a:t>年）</a:t>
            </a:r>
            <a:endParaRPr lang="en-US" altLang="ja-JP" sz="1350" dirty="0" smtClean="0">
              <a:latin typeface="+mn-ea"/>
              <a:ea typeface="+mn-ea"/>
            </a:endParaRPr>
          </a:p>
          <a:p>
            <a:endParaRPr lang="en-US" altLang="ja-JP" sz="400" dirty="0" smtClean="0">
              <a:latin typeface="+mn-ea"/>
              <a:ea typeface="+mn-ea"/>
            </a:endParaRPr>
          </a:p>
          <a:p>
            <a:r>
              <a:rPr lang="ja-JP" altLang="en-US" sz="1350" dirty="0">
                <a:latin typeface="+mn-ea"/>
                <a:ea typeface="+mn-ea"/>
              </a:rPr>
              <a:t>　</a:t>
            </a:r>
            <a:r>
              <a:rPr lang="ja-JP" altLang="en-US" sz="1350" dirty="0" smtClean="0">
                <a:latin typeface="+mn-ea"/>
                <a:ea typeface="+mn-ea"/>
              </a:rPr>
              <a:t>　　　  　 ・　足元の投資家のロット確保ニーズ等を踏まえ、発行ロットはこれまで安定的に調達してきた実績のある</a:t>
            </a:r>
            <a:r>
              <a:rPr lang="ja-JP" altLang="en-US" sz="1350" dirty="0">
                <a:latin typeface="+mn-ea"/>
                <a:ea typeface="+mn-ea"/>
              </a:rPr>
              <a:t>２００</a:t>
            </a:r>
            <a:r>
              <a:rPr lang="ja-JP" altLang="en-US" sz="1350" dirty="0" smtClean="0">
                <a:latin typeface="+mn-ea"/>
                <a:ea typeface="+mn-ea"/>
              </a:rPr>
              <a:t>億円</a:t>
            </a:r>
            <a:endParaRPr lang="en-US" altLang="ja-JP" sz="1350" dirty="0" smtClean="0">
              <a:latin typeface="+mn-ea"/>
              <a:ea typeface="+mn-ea"/>
            </a:endParaRPr>
          </a:p>
          <a:p>
            <a:endParaRPr lang="en-US" altLang="ja-JP" sz="400" dirty="0" smtClean="0">
              <a:latin typeface="+mn-ea"/>
              <a:ea typeface="+mn-ea"/>
            </a:endParaRPr>
          </a:p>
          <a:p>
            <a:r>
              <a:rPr lang="ja-JP" altLang="en-US" sz="1350" dirty="0">
                <a:latin typeface="+mn-ea"/>
                <a:ea typeface="+mn-ea"/>
              </a:rPr>
              <a:t>　</a:t>
            </a:r>
            <a:r>
              <a:rPr lang="ja-JP" altLang="en-US" sz="1350" dirty="0" smtClean="0">
                <a:latin typeface="+mn-ea"/>
                <a:ea typeface="+mn-ea"/>
              </a:rPr>
              <a:t>　　　   　・　金利リスクを分散するため、各年限を交互に隔月で平準発行</a:t>
            </a:r>
            <a:endParaRPr lang="en-US" altLang="ja-JP" sz="1350" dirty="0" smtClean="0">
              <a:latin typeface="+mn-ea"/>
              <a:ea typeface="+mn-ea"/>
            </a:endParaRPr>
          </a:p>
          <a:p>
            <a:endParaRPr lang="en-US" altLang="ja-JP" sz="400" dirty="0">
              <a:latin typeface="+mn-ea"/>
              <a:ea typeface="+mn-ea"/>
            </a:endParaRPr>
          </a:p>
          <a:p>
            <a:r>
              <a:rPr lang="ja-JP" altLang="en-US" sz="1350" dirty="0" smtClean="0">
                <a:latin typeface="+mn-ea"/>
                <a:ea typeface="+mn-ea"/>
              </a:rPr>
              <a:t>　　　  　（２）　銀行等引受債（証券・証書）</a:t>
            </a:r>
            <a:endParaRPr lang="en-US" altLang="ja-JP" sz="1350" dirty="0" smtClean="0">
              <a:latin typeface="+mn-ea"/>
              <a:ea typeface="+mn-ea"/>
            </a:endParaRPr>
          </a:p>
          <a:p>
            <a:endParaRPr lang="en-US" altLang="ja-JP" sz="400" dirty="0" smtClean="0">
              <a:latin typeface="+mn-ea"/>
              <a:ea typeface="+mn-ea"/>
            </a:endParaRPr>
          </a:p>
          <a:p>
            <a:r>
              <a:rPr lang="ja-JP" altLang="en-US" sz="1350" dirty="0">
                <a:latin typeface="+mn-ea"/>
                <a:ea typeface="+mn-ea"/>
              </a:rPr>
              <a:t>　</a:t>
            </a:r>
            <a:r>
              <a:rPr lang="ja-JP" altLang="en-US" sz="1350" dirty="0" smtClean="0">
                <a:latin typeface="+mn-ea"/>
                <a:ea typeface="+mn-ea"/>
              </a:rPr>
              <a:t>　　  　　 ・　多様な調達手法を維持するために、下半期に発行（証券１００億円、証書２００億円）</a:t>
            </a:r>
            <a:r>
              <a:rPr lang="ja-JP" altLang="en-US" sz="1350" dirty="0">
                <a:latin typeface="+mn-ea"/>
              </a:rPr>
              <a:t>を予定</a:t>
            </a:r>
            <a:endParaRPr lang="en-US" altLang="ja-JP" sz="1350" dirty="0" smtClean="0">
              <a:latin typeface="+mn-ea"/>
              <a:ea typeface="+mn-ea"/>
            </a:endParaRPr>
          </a:p>
          <a:p>
            <a:endParaRPr lang="en-US" altLang="ja-JP" sz="400" dirty="0">
              <a:latin typeface="+mn-ea"/>
              <a:ea typeface="+mn-ea"/>
            </a:endParaRPr>
          </a:p>
          <a:p>
            <a:r>
              <a:rPr lang="ja-JP" altLang="en-US" sz="1350" dirty="0" smtClean="0">
                <a:latin typeface="+mn-ea"/>
                <a:ea typeface="+mn-ea"/>
              </a:rPr>
              <a:t>　　　  　（３）　フレックス枠</a:t>
            </a:r>
            <a:endParaRPr lang="en-US" altLang="ja-JP" sz="1350" dirty="0" smtClean="0">
              <a:latin typeface="+mn-ea"/>
              <a:ea typeface="+mn-ea"/>
            </a:endParaRPr>
          </a:p>
          <a:p>
            <a:endParaRPr lang="en-US" altLang="ja-JP" sz="400" dirty="0" smtClean="0">
              <a:latin typeface="+mn-ea"/>
              <a:ea typeface="+mn-ea"/>
            </a:endParaRPr>
          </a:p>
          <a:p>
            <a:r>
              <a:rPr lang="ja-JP" altLang="en-US" sz="1350" dirty="0">
                <a:latin typeface="+mn-ea"/>
                <a:ea typeface="+mn-ea"/>
              </a:rPr>
              <a:t>　</a:t>
            </a:r>
            <a:r>
              <a:rPr lang="ja-JP" altLang="en-US" sz="1350" dirty="0" smtClean="0">
                <a:latin typeface="+mn-ea"/>
                <a:ea typeface="+mn-ea"/>
              </a:rPr>
              <a:t>　　　  　 ・　令和３年度と同様、臨時財政対策債に係る公的資金の配分額（現時点で未確定）に応じた調整を前提として発行額を設定</a:t>
            </a:r>
            <a:endParaRPr lang="en-US" altLang="ja-JP" sz="1350" dirty="0" smtClean="0">
              <a:latin typeface="+mn-ea"/>
              <a:ea typeface="+mn-ea"/>
            </a:endParaRPr>
          </a:p>
          <a:p>
            <a:endParaRPr lang="en-US" altLang="ja-JP" sz="400" dirty="0" smtClean="0">
              <a:latin typeface="+mn-ea"/>
              <a:ea typeface="+mn-ea"/>
            </a:endParaRPr>
          </a:p>
          <a:p>
            <a:r>
              <a:rPr lang="ja-JP" altLang="en-US" sz="1350" dirty="0">
                <a:latin typeface="+mn-ea"/>
                <a:ea typeface="+mn-ea"/>
              </a:rPr>
              <a:t>　</a:t>
            </a:r>
            <a:r>
              <a:rPr lang="ja-JP" altLang="en-US" sz="1350" dirty="0" smtClean="0">
                <a:latin typeface="+mn-ea"/>
                <a:ea typeface="+mn-ea"/>
              </a:rPr>
              <a:t>　　　   　</a:t>
            </a:r>
            <a:r>
              <a:rPr lang="ja-JP" altLang="en-US" sz="1350" dirty="0">
                <a:latin typeface="+mn-ea"/>
              </a:rPr>
              <a:t>・　</a:t>
            </a:r>
            <a:r>
              <a:rPr lang="ja-JP" altLang="en-US" sz="1350" dirty="0" smtClean="0">
                <a:latin typeface="+mn-ea"/>
              </a:rPr>
              <a:t>発行年限</a:t>
            </a:r>
            <a:r>
              <a:rPr lang="ja-JP" altLang="en-US" sz="1350" dirty="0">
                <a:latin typeface="+mn-ea"/>
              </a:rPr>
              <a:t>や</a:t>
            </a:r>
            <a:r>
              <a:rPr lang="ja-JP" altLang="en-US" sz="1350" dirty="0" smtClean="0">
                <a:latin typeface="+mn-ea"/>
              </a:rPr>
              <a:t>調達手法を多様化するため、超長期債や外貨建て国内債等に取り組む予定</a:t>
            </a:r>
            <a:endParaRPr lang="en-US" altLang="ja-JP" sz="1350" dirty="0">
              <a:latin typeface="+mn-ea"/>
            </a:endParaRPr>
          </a:p>
          <a:p>
            <a:endParaRPr lang="en-US" altLang="ja-JP" sz="400" dirty="0" smtClean="0">
              <a:latin typeface="+mn-ea"/>
              <a:ea typeface="+mn-ea"/>
            </a:endParaRPr>
          </a:p>
          <a:p>
            <a:r>
              <a:rPr lang="ja-JP" altLang="en-US" sz="1350" dirty="0" smtClean="0">
                <a:latin typeface="+mn-ea"/>
                <a:ea typeface="+mn-ea"/>
              </a:rPr>
              <a:t>　　　  　（４）　共同発行債</a:t>
            </a:r>
            <a:endParaRPr lang="en-US" altLang="ja-JP" sz="1350" dirty="0" smtClean="0">
              <a:latin typeface="+mn-ea"/>
              <a:ea typeface="+mn-ea"/>
            </a:endParaRPr>
          </a:p>
          <a:p>
            <a:endParaRPr lang="en-US" altLang="ja-JP" sz="400" dirty="0" smtClean="0">
              <a:latin typeface="+mn-ea"/>
              <a:ea typeface="+mn-ea"/>
            </a:endParaRPr>
          </a:p>
          <a:p>
            <a:r>
              <a:rPr lang="ja-JP" altLang="en-US" sz="1350" dirty="0">
                <a:latin typeface="+mn-ea"/>
                <a:ea typeface="+mn-ea"/>
              </a:rPr>
              <a:t>　</a:t>
            </a:r>
            <a:r>
              <a:rPr lang="ja-JP" altLang="en-US" sz="1350" dirty="0" smtClean="0">
                <a:latin typeface="+mn-ea"/>
                <a:ea typeface="+mn-ea"/>
              </a:rPr>
              <a:t>　　　　   ・　地方債市場におけるベンチマーク債としての地位確立と、安定消化を促進する立場から、持寄額の上限（８００億円）を計上　　</a:t>
            </a:r>
            <a:endParaRPr lang="en-US" altLang="ja-JP" sz="1350" dirty="0" smtClean="0">
              <a:latin typeface="+mn-ea"/>
              <a:ea typeface="+mn-ea"/>
            </a:endParaRPr>
          </a:p>
        </p:txBody>
      </p:sp>
      <p:sp>
        <p:nvSpPr>
          <p:cNvPr id="20" name="フローチャート : 代替処理 19"/>
          <p:cNvSpPr/>
          <p:nvPr/>
        </p:nvSpPr>
        <p:spPr bwMode="auto">
          <a:xfrm>
            <a:off x="115410" y="390586"/>
            <a:ext cx="9611207" cy="289435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令和４年度大阪府債発行計画（案）について</a:t>
            </a:r>
          </a:p>
        </p:txBody>
      </p:sp>
      <p:sp>
        <p:nvSpPr>
          <p:cNvPr id="21" name="テキスト ボックス 16"/>
          <p:cNvSpPr txBox="1">
            <a:spLocks noChangeArrowheads="1"/>
          </p:cNvSpPr>
          <p:nvPr/>
        </p:nvSpPr>
        <p:spPr bwMode="auto">
          <a:xfrm>
            <a:off x="8464569" y="343034"/>
            <a:ext cx="1262048" cy="30231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３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119204" y="837124"/>
            <a:ext cx="9611207" cy="5813948"/>
            <a:chOff x="37732" y="583188"/>
            <a:chExt cx="9662723" cy="4157232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37732" y="583188"/>
              <a:ext cx="9662723" cy="4157232"/>
              <a:chOff x="128311" y="538334"/>
              <a:chExt cx="9526628" cy="1994842"/>
            </a:xfrm>
          </p:grpSpPr>
          <p:sp>
            <p:nvSpPr>
              <p:cNvPr id="9" name="左大かっこ 8"/>
              <p:cNvSpPr/>
              <p:nvPr/>
            </p:nvSpPr>
            <p:spPr>
              <a:xfrm>
                <a:off x="128311" y="538334"/>
                <a:ext cx="45690" cy="1994842"/>
              </a:xfrm>
              <a:prstGeom prst="lef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右大かっこ 9"/>
              <p:cNvSpPr/>
              <p:nvPr/>
            </p:nvSpPr>
            <p:spPr>
              <a:xfrm>
                <a:off x="9601728" y="538334"/>
                <a:ext cx="53211" cy="1994842"/>
              </a:xfrm>
              <a:prstGeom prst="rightBracket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" name="直線コネクタ 10"/>
              <p:cNvCxnSpPr>
                <a:endCxn id="10" idx="0"/>
              </p:cNvCxnSpPr>
              <p:nvPr/>
            </p:nvCxnSpPr>
            <p:spPr>
              <a:xfrm>
                <a:off x="4069598" y="538334"/>
                <a:ext cx="553213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直線コネクタ 13"/>
            <p:cNvCxnSpPr>
              <a:stCxn id="9" idx="2"/>
              <a:endCxn id="10" idx="1"/>
            </p:cNvCxnSpPr>
            <p:nvPr/>
          </p:nvCxnSpPr>
          <p:spPr>
            <a:xfrm>
              <a:off x="84075" y="4740420"/>
              <a:ext cx="956241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テキスト ボックス 11"/>
          <p:cNvSpPr txBox="1"/>
          <p:nvPr/>
        </p:nvSpPr>
        <p:spPr>
          <a:xfrm>
            <a:off x="4696347" y="6622363"/>
            <a:ext cx="878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－１－</a:t>
            </a:r>
            <a:endParaRPr kumimoji="1" lang="ja-JP" altLang="en-US" sz="1400" dirty="0"/>
          </a:p>
        </p:txBody>
      </p:sp>
      <p:sp>
        <p:nvSpPr>
          <p:cNvPr id="3" name="大かっこ 2"/>
          <p:cNvSpPr/>
          <p:nvPr/>
        </p:nvSpPr>
        <p:spPr>
          <a:xfrm>
            <a:off x="551795" y="2282060"/>
            <a:ext cx="6119078" cy="693152"/>
          </a:xfrm>
          <a:prstGeom prst="bracketPair">
            <a:avLst>
              <a:gd name="adj" fmla="val 990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2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530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ＭＳ ゴシック</vt:lpstr>
      <vt:lpstr>Arial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2021-01-25T02:03:40Z</dcterms:created>
  <dcterms:modified xsi:type="dcterms:W3CDTF">2022-01-27T03:03:25Z</dcterms:modified>
</cp:coreProperties>
</file>