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60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4801D-7CD0-47E3-810E-149B6EE291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6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433" y="4962125"/>
            <a:ext cx="2864934" cy="157931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24" y="874416"/>
            <a:ext cx="8915042" cy="3346626"/>
          </a:xfrm>
          <a:prstGeom prst="rect">
            <a:avLst/>
          </a:prstGeom>
        </p:spPr>
      </p:pic>
      <p:pic>
        <p:nvPicPr>
          <p:cNvPr id="36" name="図 35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145173" y="4964638"/>
            <a:ext cx="2851200" cy="1576800"/>
          </a:xfrm>
          <a:prstGeom prst="rect">
            <a:avLst/>
          </a:prstGeom>
        </p:spPr>
      </p:pic>
      <p:pic>
        <p:nvPicPr>
          <p:cNvPr id="35" name="図 34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04324" y="4964638"/>
            <a:ext cx="2851200" cy="1576800"/>
          </a:xfrm>
          <a:prstGeom prst="rect">
            <a:avLst/>
          </a:prstGeom>
        </p:spPr>
      </p:pic>
      <p:sp>
        <p:nvSpPr>
          <p:cNvPr id="8" name="テキスト ボックス 16"/>
          <p:cNvSpPr txBox="1">
            <a:spLocks noChangeArrowheads="1"/>
          </p:cNvSpPr>
          <p:nvPr/>
        </p:nvSpPr>
        <p:spPr bwMode="auto">
          <a:xfrm>
            <a:off x="7956376" y="48277"/>
            <a:ext cx="1062990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５</a:t>
            </a:r>
            <a:r>
              <a:rPr lang="ja-JP" altLang="en-US" sz="1800" b="1" smtClean="0">
                <a:effectLst/>
                <a:latin typeface="ＭＳ ゴシック"/>
                <a:ea typeface="ＭＳ Ｐゴシック"/>
                <a:cs typeface="Times New Roman"/>
              </a:rPr>
              <a:t>－１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　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　　　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107503" y="519772"/>
            <a:ext cx="4405119" cy="298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長期運用額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の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推移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11468" y="4319346"/>
            <a:ext cx="4397187" cy="2987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</a:t>
            </a:r>
            <a:r>
              <a:rPr lang="ja-JP" altLang="en-US" sz="1800" b="1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長期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運用ポートフォリオの推移　</a:t>
            </a:r>
            <a:r>
              <a:rPr lang="ja-JP" altLang="en-US" sz="1800" b="1" dirty="0" smtClean="0">
                <a:solidFill>
                  <a:sysClr val="windowText" lastClr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　　　　　　　　　　　　　　　　　　　　　　　　</a:t>
            </a:r>
            <a:endParaRPr kumimoji="1" lang="ja-JP" altLang="en-US" sz="1800" b="1" dirty="0">
              <a:solidFill>
                <a:sysClr val="windowText" lastClr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-10392" y="0"/>
            <a:ext cx="7894760" cy="47667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0066CC"/>
              </a:gs>
              <a:gs pos="100000">
                <a:srgbClr val="66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長期運用額の推移・長期運用ポートフォリオの推移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3318731" y="4650252"/>
            <a:ext cx="5645757" cy="23760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 w="444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長期運用可能額　約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4,300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億円　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3666393" y="4878305"/>
            <a:ext cx="270596" cy="278887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6641900" y="4908792"/>
            <a:ext cx="292602" cy="2484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-36511" y="6597352"/>
            <a:ext cx="9055877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（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）</a:t>
            </a:r>
            <a:r>
              <a:rPr lang="ja-JP" altLang="ja-JP" sz="1000" dirty="0">
                <a:solidFill>
                  <a:schemeClr val="tx1"/>
                </a:solidFill>
              </a:rPr>
              <a:t>歳計現金のキャッシュフロー及び基金等の残高に想定可能なリスク</a:t>
            </a:r>
            <a:r>
              <a:rPr lang="ja-JP" altLang="ja-JP" sz="1000" dirty="0" smtClean="0">
                <a:solidFill>
                  <a:schemeClr val="tx1"/>
                </a:solidFill>
              </a:rPr>
              <a:t>を織り込</a:t>
            </a:r>
            <a:r>
              <a:rPr lang="ja-JP" altLang="en-US" sz="1000" dirty="0" smtClean="0">
                <a:solidFill>
                  <a:schemeClr val="tx1"/>
                </a:solidFill>
              </a:rPr>
              <a:t>み、減債</a:t>
            </a:r>
            <a:r>
              <a:rPr lang="ja-JP" altLang="ja-JP" sz="1000" dirty="0" smtClean="0">
                <a:solidFill>
                  <a:schemeClr val="tx1"/>
                </a:solidFill>
              </a:rPr>
              <a:t>基金</a:t>
            </a:r>
            <a:r>
              <a:rPr lang="ja-JP" altLang="ja-JP" sz="1000" dirty="0">
                <a:solidFill>
                  <a:schemeClr val="tx1"/>
                </a:solidFill>
              </a:rPr>
              <a:t>等の長期運用が可能な</a:t>
            </a:r>
            <a:r>
              <a:rPr lang="ja-JP" altLang="ja-JP" sz="1000" dirty="0" smtClean="0">
                <a:solidFill>
                  <a:schemeClr val="tx1"/>
                </a:solidFill>
              </a:rPr>
              <a:t>資金</a:t>
            </a:r>
            <a:r>
              <a:rPr lang="ja-JP" altLang="en-US" sz="1000" dirty="0" smtClean="0">
                <a:solidFill>
                  <a:schemeClr val="tx1"/>
                </a:solidFill>
              </a:rPr>
              <a:t>残高を予測したもの</a:t>
            </a:r>
            <a:endParaRPr lang="ja-JP" altLang="ja-JP" sz="1000" dirty="0">
              <a:solidFill>
                <a:schemeClr val="tx1"/>
              </a:solidFill>
            </a:endParaRPr>
          </a:p>
          <a:p>
            <a:pPr algn="l"/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itchFamily="50" charset="-128"/>
              </a:rPr>
              <a:t>　　　　　　　　</a:t>
            </a:r>
            <a:endParaRPr kumimoji="1" lang="ja-JP" altLang="en-US" sz="1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544696" y="5178126"/>
            <a:ext cx="7497825" cy="392536"/>
            <a:chOff x="1807766" y="5423778"/>
            <a:chExt cx="7449753" cy="392536"/>
          </a:xfrm>
        </p:grpSpPr>
        <p:sp>
          <p:nvSpPr>
            <p:cNvPr id="28" name="正方形/長方形 27"/>
            <p:cNvSpPr/>
            <p:nvPr/>
          </p:nvSpPr>
          <p:spPr>
            <a:xfrm>
              <a:off x="1807766" y="5446982"/>
              <a:ext cx="1216288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平均運用年数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8.04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運用残高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863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億円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4921196" y="5423778"/>
              <a:ext cx="1216152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平均運用年数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6.99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運用残高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1,101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億円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7898189" y="5439962"/>
              <a:ext cx="1359330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 cmpd="sng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平均運用年数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6.45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年</a:t>
              </a:r>
              <a:endPara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運用残高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1,277</a:t>
              </a:r>
              <a:r>
                <a:rPr lang="ja-JP" altLang="en-US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億円</a:t>
              </a:r>
              <a:r>
                <a:rPr lang="en-US" altLang="ja-JP" sz="9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+α</a:t>
              </a:r>
            </a:p>
          </p:txBody>
        </p:sp>
      </p:grpSp>
      <p:sp>
        <p:nvSpPr>
          <p:cNvPr id="53" name="正方形/長方形 52"/>
          <p:cNvSpPr/>
          <p:nvPr/>
        </p:nvSpPr>
        <p:spPr>
          <a:xfrm>
            <a:off x="6549639" y="5194310"/>
            <a:ext cx="1095259" cy="11597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47" name="正方形/長方形 46"/>
          <p:cNvSpPr/>
          <p:nvPr/>
        </p:nvSpPr>
        <p:spPr>
          <a:xfrm>
            <a:off x="3526613" y="5215834"/>
            <a:ext cx="1092280" cy="1116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3015" y="4272162"/>
            <a:ext cx="4456562" cy="33530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98649" y="2772945"/>
            <a:ext cx="938865" cy="24995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17221" y="2702694"/>
            <a:ext cx="1024217" cy="24995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94001" y="2327548"/>
            <a:ext cx="938865" cy="25605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77351" y="1615499"/>
            <a:ext cx="938865" cy="249958"/>
          </a:xfrm>
          <a:prstGeom prst="rect">
            <a:avLst/>
          </a:prstGeom>
        </p:spPr>
      </p:pic>
      <p:pic>
        <p:nvPicPr>
          <p:cNvPr id="17" name="図 16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7175725" y="2436668"/>
            <a:ext cx="938649" cy="25200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84934" y="1865457"/>
            <a:ext cx="2389839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321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2020-02-03T06:16:26Z</dcterms:created>
  <dcterms:modified xsi:type="dcterms:W3CDTF">2020-02-03T06:16:34Z</dcterms:modified>
</cp:coreProperties>
</file>