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10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58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929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B620B-A58B-4A04-8599-5E0DE77F85F6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07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4" y="456736"/>
            <a:ext cx="8786882" cy="610196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9819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5665298"/>
              </p:ext>
            </p:extLst>
          </p:nvPr>
        </p:nvGraphicFramePr>
        <p:xfrm>
          <a:off x="347663" y="1082301"/>
          <a:ext cx="8497887" cy="1649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0" name="ワークシート" r:id="rId4" imgW="9982275" imgH="1914460" progId="Excel.Sheet.12">
                  <p:embed/>
                </p:oleObj>
              </mc:Choice>
              <mc:Fallback>
                <p:oleObj name="ワークシート" r:id="rId4" imgW="9982275" imgH="1914460" progId="Excel.Sheet.12">
                  <p:embed/>
                  <p:pic>
                    <p:nvPicPr>
                      <p:cNvPr id="18" name="オブジェクト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082301"/>
                        <a:ext cx="8497887" cy="16497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015873"/>
              </p:ext>
            </p:extLst>
          </p:nvPr>
        </p:nvGraphicFramePr>
        <p:xfrm>
          <a:off x="347663" y="3130550"/>
          <a:ext cx="8512175" cy="164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1" name="ワークシート" r:id="rId6" imgW="9753445" imgH="1914460" progId="Excel.Sheet.12">
                  <p:embed/>
                </p:oleObj>
              </mc:Choice>
              <mc:Fallback>
                <p:oleObj name="ワークシート" r:id="rId6" imgW="9753445" imgH="1914460" progId="Excel.Sheet.12">
                  <p:embed/>
                  <p:pic>
                    <p:nvPicPr>
                      <p:cNvPr id="14" name="オブジェクト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3130550"/>
                        <a:ext cx="8512175" cy="164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215424" y="816967"/>
            <a:ext cx="13640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j-ea"/>
              </a:rPr>
              <a:t>【</a:t>
            </a:r>
            <a:r>
              <a:rPr lang="ja-JP" altLang="en-US" sz="1400" dirty="0" smtClean="0">
                <a:latin typeface="+mj-ea"/>
              </a:rPr>
              <a:t>１０年債</a:t>
            </a:r>
            <a:r>
              <a:rPr lang="en-US" altLang="ja-JP" sz="1400" dirty="0" smtClean="0">
                <a:latin typeface="+mj-ea"/>
              </a:rPr>
              <a:t>】</a:t>
            </a:r>
            <a:endParaRPr lang="en-US" altLang="ja-JP" sz="14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251520" y="2852936"/>
            <a:ext cx="93394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j-ea"/>
              </a:rPr>
              <a:t>【</a:t>
            </a:r>
            <a:r>
              <a:rPr lang="ja-JP" altLang="en-US" sz="1400" dirty="0">
                <a:latin typeface="+mj-ea"/>
              </a:rPr>
              <a:t>５</a:t>
            </a:r>
            <a:r>
              <a:rPr lang="ja-JP" altLang="en-US" sz="1400" dirty="0" smtClean="0">
                <a:latin typeface="+mj-ea"/>
              </a:rPr>
              <a:t>年債</a:t>
            </a:r>
            <a:r>
              <a:rPr lang="en-US" altLang="ja-JP" sz="1400" dirty="0" smtClean="0">
                <a:latin typeface="+mj-ea"/>
              </a:rPr>
              <a:t>】</a:t>
            </a:r>
            <a:endParaRPr lang="en-US" altLang="ja-JP" sz="14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11960" y="6558695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－１－</a:t>
            </a:r>
            <a:endParaRPr kumimoji="1" lang="ja-JP" altLang="en-US" dirty="0"/>
          </a:p>
        </p:txBody>
      </p:sp>
      <p:sp>
        <p:nvSpPr>
          <p:cNvPr id="23" name="フローチャート : 代替処理 47"/>
          <p:cNvSpPr/>
          <p:nvPr/>
        </p:nvSpPr>
        <p:spPr bwMode="auto">
          <a:xfrm>
            <a:off x="157317" y="456919"/>
            <a:ext cx="8809079" cy="235777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 defTabSz="414715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sz="1108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令和元年度大阪府債下半期発行計画の見直しについて</a:t>
            </a:r>
            <a:endParaRPr lang="ja-JP" altLang="en-US" sz="1108" b="1" dirty="0">
              <a:solidFill>
                <a:schemeClr val="bg1"/>
              </a:solidFill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048224" y="1734796"/>
            <a:ext cx="1116064" cy="974124"/>
          </a:xfrm>
          <a:prstGeom prst="roundRect">
            <a:avLst>
              <a:gd name="adj" fmla="val 7241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7452569" y="847745"/>
            <a:ext cx="1691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j-ea"/>
              </a:rPr>
              <a:t>（令和</a:t>
            </a:r>
            <a:r>
              <a:rPr lang="en-US" altLang="ja-JP" sz="1200" dirty="0" smtClean="0">
                <a:latin typeface="+mj-ea"/>
              </a:rPr>
              <a:t>2</a:t>
            </a:r>
            <a:r>
              <a:rPr lang="ja-JP" altLang="en-US" sz="1200" dirty="0" smtClean="0">
                <a:latin typeface="+mj-ea"/>
              </a:rPr>
              <a:t>年</a:t>
            </a:r>
            <a:r>
              <a:rPr lang="en-US" altLang="ja-JP" sz="1200" dirty="0" smtClean="0">
                <a:latin typeface="+mj-ea"/>
              </a:rPr>
              <a:t>1</a:t>
            </a:r>
            <a:r>
              <a:rPr lang="ja-JP" altLang="en-US" sz="1200" dirty="0" smtClean="0">
                <a:latin typeface="+mj-ea"/>
              </a:rPr>
              <a:t>月現在）</a:t>
            </a:r>
            <a:endParaRPr lang="en-US" altLang="ja-JP" sz="1200" dirty="0" smtClean="0"/>
          </a:p>
        </p:txBody>
      </p:sp>
      <p:sp>
        <p:nvSpPr>
          <p:cNvPr id="28" name="正方形/長方形 27"/>
          <p:cNvSpPr/>
          <p:nvPr/>
        </p:nvSpPr>
        <p:spPr>
          <a:xfrm>
            <a:off x="7508042" y="2883714"/>
            <a:ext cx="16916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j-ea"/>
              </a:rPr>
              <a:t>（令和</a:t>
            </a:r>
            <a:r>
              <a:rPr lang="en-US" altLang="ja-JP" sz="1200" dirty="0" smtClean="0">
                <a:latin typeface="+mj-ea"/>
              </a:rPr>
              <a:t>2</a:t>
            </a:r>
            <a:r>
              <a:rPr lang="ja-JP" altLang="en-US" sz="1200" dirty="0" smtClean="0">
                <a:latin typeface="+mj-ea"/>
              </a:rPr>
              <a:t>年</a:t>
            </a:r>
            <a:r>
              <a:rPr lang="en-US" altLang="ja-JP" sz="1200" dirty="0" smtClean="0">
                <a:latin typeface="+mj-ea"/>
              </a:rPr>
              <a:t>1</a:t>
            </a:r>
            <a:r>
              <a:rPr lang="ja-JP" altLang="en-US" sz="1200" dirty="0" smtClean="0">
                <a:latin typeface="+mj-ea"/>
              </a:rPr>
              <a:t>月現在）</a:t>
            </a:r>
            <a:endParaRPr lang="en-US" altLang="ja-JP" sz="1200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251520" y="4921423"/>
            <a:ext cx="64087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latin typeface="+mj-ea"/>
              </a:rPr>
              <a:t>【</a:t>
            </a:r>
            <a:r>
              <a:rPr lang="ja-JP" altLang="en-US" sz="1400" dirty="0" smtClean="0">
                <a:latin typeface="+mj-ea"/>
              </a:rPr>
              <a:t>下半期発行計画と下半期発行計画（変更案）とのポートフォリオについて</a:t>
            </a:r>
            <a:r>
              <a:rPr lang="en-US" altLang="ja-JP" sz="1400" dirty="0" smtClean="0">
                <a:latin typeface="+mj-ea"/>
              </a:rPr>
              <a:t>】</a:t>
            </a:r>
            <a:endParaRPr lang="en-US" altLang="ja-JP" sz="1400" dirty="0" smtClean="0"/>
          </a:p>
        </p:txBody>
      </p:sp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780389"/>
              </p:ext>
            </p:extLst>
          </p:nvPr>
        </p:nvGraphicFramePr>
        <p:xfrm>
          <a:off x="347663" y="5494809"/>
          <a:ext cx="3357563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2" name="文書" r:id="rId8" imgW="6167370" imgH="1112079" progId="Word.Document.12">
                  <p:embed/>
                </p:oleObj>
              </mc:Choice>
              <mc:Fallback>
                <p:oleObj name="文書" r:id="rId8" imgW="6167370" imgH="1112079" progId="Word.Document.12">
                  <p:embed/>
                  <p:pic>
                    <p:nvPicPr>
                      <p:cNvPr id="24" name="オブジェクト 2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47663" y="5494809"/>
                        <a:ext cx="3357563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323528" y="5229200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j-ea"/>
              </a:rPr>
              <a:t>○下半期発行計画のポートフォリオ</a:t>
            </a:r>
            <a:endParaRPr lang="en-US" altLang="ja-JP" sz="1200" dirty="0" smtClean="0"/>
          </a:p>
        </p:txBody>
      </p:sp>
      <p:sp>
        <p:nvSpPr>
          <p:cNvPr id="2" name="右矢印 1"/>
          <p:cNvSpPr/>
          <p:nvPr/>
        </p:nvSpPr>
        <p:spPr>
          <a:xfrm>
            <a:off x="3707904" y="5559095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514573"/>
              </p:ext>
            </p:extLst>
          </p:nvPr>
        </p:nvGraphicFramePr>
        <p:xfrm>
          <a:off x="4159250" y="5500688"/>
          <a:ext cx="32448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3" name="文書" r:id="rId10" imgW="6188541" imgH="1113833" progId="Word.Document.12">
                  <p:embed/>
                </p:oleObj>
              </mc:Choice>
              <mc:Fallback>
                <p:oleObj name="文書" r:id="rId10" imgW="6188541" imgH="1113833" progId="Word.Document.12">
                  <p:embed/>
                  <p:pic>
                    <p:nvPicPr>
                      <p:cNvPr id="19" name="オブジェクト 1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159250" y="5500688"/>
                        <a:ext cx="3244850" cy="576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正方形/長方形 28"/>
          <p:cNvSpPr/>
          <p:nvPr/>
        </p:nvSpPr>
        <p:spPr>
          <a:xfrm>
            <a:off x="4139952" y="5229200"/>
            <a:ext cx="64087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+mj-ea"/>
              </a:rPr>
              <a:t>○下半期発行計画（変更案）のポートフォリオ</a:t>
            </a:r>
            <a:endParaRPr lang="en-US" altLang="ja-JP" sz="1200" dirty="0" smtClean="0"/>
          </a:p>
        </p:txBody>
      </p:sp>
      <p:sp>
        <p:nvSpPr>
          <p:cNvPr id="31" name="角丸四角形 30"/>
          <p:cNvSpPr/>
          <p:nvPr/>
        </p:nvSpPr>
        <p:spPr>
          <a:xfrm>
            <a:off x="6012160" y="3789040"/>
            <a:ext cx="576064" cy="960999"/>
          </a:xfrm>
          <a:prstGeom prst="roundRect">
            <a:avLst>
              <a:gd name="adj" fmla="val 7241"/>
            </a:avLst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36296" y="5805844"/>
            <a:ext cx="21882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+mn-ea"/>
              </a:rPr>
              <a:t>［　　　］</a:t>
            </a:r>
            <a:r>
              <a:rPr kumimoji="1" lang="ja-JP" altLang="en-US" sz="800" dirty="0" smtClean="0">
                <a:latin typeface="+mn-ea"/>
              </a:rPr>
              <a:t>内は、当初計画策定時の数値</a:t>
            </a:r>
            <a:endParaRPr kumimoji="1" lang="ja-JP" altLang="en-US" sz="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75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401" y="1124744"/>
            <a:ext cx="8803995" cy="5292341"/>
          </a:xfrm>
          <a:prstGeom prst="rect">
            <a:avLst/>
          </a:prstGeom>
        </p:spPr>
      </p:pic>
      <p:sp>
        <p:nvSpPr>
          <p:cNvPr id="48" name="フローチャート : 代替処理 47"/>
          <p:cNvSpPr/>
          <p:nvPr/>
        </p:nvSpPr>
        <p:spPr bwMode="auto">
          <a:xfrm>
            <a:off x="137496" y="758751"/>
            <a:ext cx="8958950" cy="235777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 defTabSz="414715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sz="1108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令和元年度大阪府債下半期発行計画の見直しにつ</a:t>
            </a:r>
            <a:r>
              <a:rPr lang="ja-JP" altLang="en-US" sz="1108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いて</a:t>
            </a:r>
          </a:p>
        </p:txBody>
      </p:sp>
      <p:sp>
        <p:nvSpPr>
          <p:cNvPr id="9" name="テキスト ボックス 16"/>
          <p:cNvSpPr txBox="1">
            <a:spLocks noChangeArrowheads="1"/>
          </p:cNvSpPr>
          <p:nvPr/>
        </p:nvSpPr>
        <p:spPr bwMode="auto">
          <a:xfrm>
            <a:off x="7877908" y="172282"/>
            <a:ext cx="1088488" cy="30439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206" rIns="0" bIns="8206" anchor="t" anchorCtr="0" upright="1">
            <a:noAutofit/>
          </a:bodyPr>
          <a:lstStyle/>
          <a:p>
            <a:pPr algn="ctr"/>
            <a:r>
              <a:rPr lang="ja-JP" altLang="en-US" sz="1662" b="1" dirty="0" smtClean="0">
                <a:latin typeface="ＭＳ ゴシック"/>
                <a:ea typeface="ＭＳ Ｐゴシック"/>
                <a:cs typeface="Times New Roman"/>
              </a:rPr>
              <a:t>資料２</a:t>
            </a:r>
            <a:endParaRPr lang="ja-JP" altLang="en-US" sz="1108" dirty="0">
              <a:latin typeface="ＭＳ ゴシック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2921" y="6465267"/>
            <a:ext cx="81117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dirty="0" smtClean="0"/>
              <a:t>－２－</a:t>
            </a:r>
            <a:endParaRPr lang="ja-JP" altLang="en-US" sz="1662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5536" y="1276607"/>
            <a:ext cx="445956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（％）</a:t>
            </a:r>
            <a:endParaRPr lang="ja-JP" altLang="en-US" sz="1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45187" y="6237312"/>
            <a:ext cx="625492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 smtClean="0"/>
              <a:t>（年</a:t>
            </a:r>
            <a:r>
              <a:rPr lang="en-US" altLang="ja-JP" sz="1000" dirty="0" smtClean="0"/>
              <a:t>/</a:t>
            </a:r>
            <a:r>
              <a:rPr lang="ja-JP" altLang="en-US" sz="1000" dirty="0" smtClean="0"/>
              <a:t>月）</a:t>
            </a:r>
            <a:endParaRPr lang="ja-JP" altLang="en-US" sz="1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10500" y="6417085"/>
            <a:ext cx="2060179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15" dirty="0" smtClean="0"/>
              <a:t>出所：株式会社</a:t>
            </a:r>
            <a:r>
              <a:rPr lang="en-US" altLang="ja-JP" sz="1015" dirty="0" smtClean="0"/>
              <a:t>Quick</a:t>
            </a:r>
            <a:r>
              <a:rPr lang="ja-JP" altLang="en-US" sz="1015" dirty="0" smtClean="0"/>
              <a:t>より本府作成</a:t>
            </a:r>
            <a:endParaRPr lang="ja-JP" altLang="en-US" sz="1015" dirty="0"/>
          </a:p>
        </p:txBody>
      </p:sp>
      <p:sp>
        <p:nvSpPr>
          <p:cNvPr id="2" name="楕円 1"/>
          <p:cNvSpPr/>
          <p:nvPr/>
        </p:nvSpPr>
        <p:spPr>
          <a:xfrm rot="2039268">
            <a:off x="6197674" y="2329374"/>
            <a:ext cx="2245325" cy="3840059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9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96" y="1099673"/>
            <a:ext cx="8812000" cy="5186956"/>
          </a:xfrm>
          <a:prstGeom prst="rect">
            <a:avLst/>
          </a:prstGeom>
        </p:spPr>
      </p:pic>
      <p:sp>
        <p:nvSpPr>
          <p:cNvPr id="48" name="フローチャート : 代替処理 47"/>
          <p:cNvSpPr/>
          <p:nvPr/>
        </p:nvSpPr>
        <p:spPr bwMode="auto">
          <a:xfrm>
            <a:off x="137496" y="758751"/>
            <a:ext cx="8958950" cy="235777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 defTabSz="414715">
              <a:spcBef>
                <a:spcPct val="50000"/>
              </a:spcBef>
              <a:buClr>
                <a:srgbClr val="000000"/>
              </a:buClr>
              <a:buSzPct val="100000"/>
              <a:defRPr/>
            </a:pPr>
            <a:r>
              <a:rPr lang="ja-JP" altLang="en-US" sz="1108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令和元年度大阪府債下半期発行計画の見直しにつ</a:t>
            </a:r>
            <a:r>
              <a:rPr lang="ja-JP" altLang="en-US" sz="1108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いて</a:t>
            </a:r>
          </a:p>
        </p:txBody>
      </p:sp>
      <p:sp>
        <p:nvSpPr>
          <p:cNvPr id="9" name="テキスト ボックス 16"/>
          <p:cNvSpPr txBox="1">
            <a:spLocks noChangeArrowheads="1"/>
          </p:cNvSpPr>
          <p:nvPr/>
        </p:nvSpPr>
        <p:spPr bwMode="auto">
          <a:xfrm>
            <a:off x="7877908" y="172282"/>
            <a:ext cx="1088488" cy="30439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206" rIns="0" bIns="8206" anchor="t" anchorCtr="0" upright="1">
            <a:noAutofit/>
          </a:bodyPr>
          <a:lstStyle/>
          <a:p>
            <a:pPr algn="ctr"/>
            <a:r>
              <a:rPr lang="ja-JP" altLang="en-US" sz="1662" b="1" dirty="0" smtClean="0">
                <a:latin typeface="ＭＳ ゴシック"/>
                <a:ea typeface="ＭＳ Ｐゴシック"/>
                <a:cs typeface="Times New Roman"/>
              </a:rPr>
              <a:t>資料２</a:t>
            </a:r>
            <a:endParaRPr lang="ja-JP" altLang="en-US" sz="1108" dirty="0">
              <a:latin typeface="ＭＳ ゴシック"/>
              <a:cs typeface="Times New Roman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12921" y="6286629"/>
            <a:ext cx="811176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62" smtClean="0"/>
              <a:t>－３－</a:t>
            </a:r>
            <a:endParaRPr lang="ja-JP" altLang="en-US" sz="1662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44053" y="4909076"/>
            <a:ext cx="492443" cy="2343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23" dirty="0"/>
              <a:t>(</a:t>
            </a:r>
            <a:r>
              <a:rPr lang="ja-JP" altLang="en-US" sz="923" dirty="0"/>
              <a:t>年限</a:t>
            </a:r>
            <a:r>
              <a:rPr lang="en-US" altLang="ja-JP" sz="923" dirty="0"/>
              <a:t>)</a:t>
            </a:r>
            <a:endParaRPr lang="ja-JP" altLang="en-US" sz="923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154396" y="1099673"/>
            <a:ext cx="2038195" cy="2131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4395" tIns="0" rIns="84395" bIns="4219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ja-JP" altLang="en-US" sz="1108" u="sng" dirty="0">
                <a:latin typeface="+mn-ea"/>
              </a:rPr>
              <a:t>■ 国債イールドカーブの推移</a:t>
            </a:r>
            <a:endParaRPr lang="en-US" altLang="ja-JP" sz="1108" u="sng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1681402"/>
            <a:ext cx="394660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15" dirty="0"/>
              <a:t>(</a:t>
            </a:r>
            <a:r>
              <a:rPr lang="ja-JP" altLang="en-US" sz="1015" dirty="0"/>
              <a:t>％</a:t>
            </a:r>
            <a:r>
              <a:rPr lang="en-US" altLang="ja-JP" sz="1015" dirty="0"/>
              <a:t>)</a:t>
            </a:r>
            <a:endParaRPr lang="ja-JP" altLang="en-US" sz="1015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994986" y="2564904"/>
            <a:ext cx="60946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u="sng" dirty="0" smtClean="0"/>
              <a:t>0.810%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436096" y="3382764"/>
            <a:ext cx="609462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100" u="sng" dirty="0" smtClean="0"/>
              <a:t>0.660%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878977" y="4630996"/>
            <a:ext cx="609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u="sng" dirty="0" smtClean="0"/>
              <a:t>0.446%</a:t>
            </a:r>
            <a:endParaRPr lang="ja-JP" altLang="en-US" sz="2000" u="sng" dirty="0"/>
          </a:p>
        </p:txBody>
      </p:sp>
      <p:sp>
        <p:nvSpPr>
          <p:cNvPr id="64" name="二等辺三角形 63"/>
          <p:cNvSpPr/>
          <p:nvPr/>
        </p:nvSpPr>
        <p:spPr>
          <a:xfrm rot="10800000">
            <a:off x="3287409" y="5497243"/>
            <a:ext cx="102105" cy="49723"/>
          </a:xfrm>
          <a:prstGeom prst="triangl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406479" y="4388550"/>
            <a:ext cx="2015" cy="1296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8520717" y="2240033"/>
            <a:ext cx="0" cy="226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5976991" y="2864979"/>
            <a:ext cx="0" cy="19080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852369" y="2093947"/>
            <a:ext cx="469820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🔶Ｈ</a:t>
            </a:r>
            <a:r>
              <a:rPr kumimoji="1" lang="en-US" altLang="ja-JP" sz="1200" dirty="0" smtClean="0">
                <a:latin typeface="+mn-ea"/>
              </a:rPr>
              <a:t>30.7</a:t>
            </a:r>
            <a:r>
              <a:rPr kumimoji="1" lang="ja-JP" altLang="en-US" sz="1200" dirty="0" smtClean="0">
                <a:latin typeface="+mn-ea"/>
              </a:rPr>
              <a:t>月からの</a:t>
            </a:r>
            <a:r>
              <a:rPr lang="ja-JP" altLang="en-US" sz="1200" dirty="0">
                <a:latin typeface="+mn-ea"/>
              </a:rPr>
              <a:t>国債</a:t>
            </a:r>
            <a:r>
              <a:rPr lang="ja-JP" altLang="en-US" sz="1200" dirty="0" smtClean="0">
                <a:latin typeface="+mn-ea"/>
              </a:rPr>
              <a:t>イールドカーブの動き</a:t>
            </a:r>
            <a:endParaRPr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　・</a:t>
            </a:r>
            <a:r>
              <a:rPr kumimoji="1" lang="en-US" altLang="ja-JP" sz="1200" dirty="0" smtClean="0">
                <a:latin typeface="+mn-ea"/>
              </a:rPr>
              <a:t>H28.10</a:t>
            </a:r>
            <a:r>
              <a:rPr kumimoji="1" lang="ja-JP" altLang="en-US" sz="1200" dirty="0" smtClean="0">
                <a:latin typeface="+mn-ea"/>
              </a:rPr>
              <a:t>月の「長短金利操作付き量的・質的緩和」導入以降で、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　 直近</a:t>
            </a:r>
            <a:r>
              <a:rPr lang="en-US" altLang="ja-JP" sz="1200" dirty="0" smtClean="0">
                <a:latin typeface="+mn-ea"/>
              </a:rPr>
              <a:t>1</a:t>
            </a:r>
            <a:r>
              <a:rPr lang="ja-JP" altLang="en-US" sz="1200" dirty="0" smtClean="0">
                <a:latin typeface="+mn-ea"/>
              </a:rPr>
              <a:t>年間が最も上下幅が大きい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22255" y="195851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①</a:t>
            </a:r>
            <a:endParaRPr kumimoji="1" lang="ja-JP" altLang="en-US" sz="105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293942" y="1268760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①</a:t>
            </a:r>
            <a:endParaRPr kumimoji="1" lang="ja-JP" altLang="en-US" sz="105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316578" y="126876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②</a:t>
            </a:r>
            <a:endParaRPr kumimoji="1" lang="ja-JP" altLang="en-US" sz="105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285130" y="2887052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②</a:t>
            </a:r>
            <a:endParaRPr kumimoji="1" lang="ja-JP" altLang="en-US" sz="105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05039" y="126876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③</a:t>
            </a:r>
            <a:endParaRPr kumimoji="1" lang="ja-JP" altLang="en-US" sz="105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8285130" y="4543236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③</a:t>
            </a:r>
            <a:endParaRPr kumimoji="1" lang="ja-JP" altLang="en-US" sz="105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732240" y="126876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④</a:t>
            </a:r>
            <a:endParaRPr kumimoji="1" lang="ja-JP" altLang="en-US" sz="105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285130" y="375114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④</a:t>
            </a:r>
            <a:endParaRPr kumimoji="1" lang="ja-JP" altLang="en-US" sz="105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604448" y="126876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⑤</a:t>
            </a:r>
            <a:endParaRPr kumimoji="1" lang="ja-JP" altLang="en-US" sz="105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85130" y="3429000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⑤</a:t>
            </a:r>
            <a:endParaRPr kumimoji="1" lang="ja-JP" altLang="en-US" sz="105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839772" y="503959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/>
              <a:t>①</a:t>
            </a:r>
            <a:endParaRPr kumimoji="1" lang="ja-JP" altLang="en-US" sz="105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36129" y="5191308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⑤</a:t>
            </a:r>
            <a:endParaRPr kumimoji="1" lang="ja-JP" altLang="en-US" sz="105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42977" y="5343052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②</a:t>
            </a:r>
            <a:endParaRPr kumimoji="1" lang="ja-JP" altLang="en-US" sz="105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6842" y="5511886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③</a:t>
            </a:r>
            <a:endParaRPr kumimoji="1" lang="ja-JP" altLang="en-US" sz="105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42668" y="5669727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④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3207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画面に合わせる (4:3)</PresentationFormat>
  <Paragraphs>47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ワークシート</vt:lpstr>
      <vt:lpstr>文書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2020-02-03T06:06:29Z</dcterms:created>
  <dcterms:modified xsi:type="dcterms:W3CDTF">2020-02-03T06:07:01Z</dcterms:modified>
</cp:coreProperties>
</file>