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6" r:id="rId2"/>
    <p:sldId id="392" r:id="rId3"/>
    <p:sldId id="400" r:id="rId4"/>
    <p:sldId id="401" r:id="rId5"/>
    <p:sldId id="399" r:id="rId6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2020/2/3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505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182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2020/2/3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－１－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002" y="776041"/>
            <a:ext cx="9705527" cy="5170646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 smtClean="0"/>
              <a:t>＜</a:t>
            </a:r>
            <a:r>
              <a:rPr lang="ja-JP" altLang="ja-JP" sz="1600" dirty="0"/>
              <a:t>これまでの</a:t>
            </a:r>
            <a:r>
              <a:rPr lang="ja-JP" altLang="ja-JP" sz="1600" dirty="0" smtClean="0"/>
              <a:t>経過</a:t>
            </a:r>
            <a:r>
              <a:rPr lang="ja-JP" altLang="en-US" sz="1600" dirty="0" smtClean="0"/>
              <a:t>＞</a:t>
            </a:r>
            <a:endParaRPr lang="en-US" altLang="ja-JP" sz="600" dirty="0" smtClean="0"/>
          </a:p>
          <a:p>
            <a:endParaRPr lang="en-US" altLang="ja-JP" sz="600" dirty="0" smtClean="0"/>
          </a:p>
          <a:p>
            <a:pPr marL="2246313" indent="-2246313"/>
            <a:r>
              <a:rPr lang="ja-JP" altLang="en-US" sz="1600" dirty="0" smtClean="0"/>
              <a:t>（令和元年）</a:t>
            </a:r>
            <a:endParaRPr lang="en-US" altLang="ja-JP" sz="1600" dirty="0"/>
          </a:p>
          <a:p>
            <a:pPr marL="2246313" indent="-2246313"/>
            <a:r>
              <a:rPr lang="ja-JP" altLang="en-US" sz="1600" dirty="0" smtClean="0"/>
              <a:t>　・　　７月３０日</a:t>
            </a:r>
            <a:r>
              <a:rPr lang="en-US" altLang="ja-JP" sz="1600" dirty="0"/>
              <a:t>	 </a:t>
            </a:r>
            <a:r>
              <a:rPr lang="ja-JP" altLang="en-US" sz="1600" dirty="0" smtClean="0"/>
              <a:t>　第１６回　大阪府財務マネジメント委員会開催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　</a:t>
            </a:r>
            <a:r>
              <a:rPr lang="ja-JP" altLang="en-US" sz="1600" dirty="0" smtClean="0"/>
              <a:t>１０月</a:t>
            </a:r>
            <a:r>
              <a:rPr lang="ja-JP" altLang="en-US" sz="1600" dirty="0"/>
              <a:t>１日　　　　　　　　消費税率の１０％への</a:t>
            </a:r>
            <a:r>
              <a:rPr lang="ja-JP" altLang="en-US" sz="1600" dirty="0" smtClean="0"/>
              <a:t>引き上げ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　　１０月１１日～１７日　　第１６回　大阪府財務マネジメント委員会の追加検討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 ⇒　令和元年度大阪府債下半期発行計画の変更につ</a:t>
            </a:r>
            <a:r>
              <a:rPr lang="ja-JP" altLang="en-US" sz="1600" dirty="0"/>
              <a:t>いて</a:t>
            </a:r>
            <a:endParaRPr lang="en-US" altLang="ja-JP" sz="1600" dirty="0" smtClean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 smtClean="0"/>
              <a:t>　・　　１０月２５日　　　　　　　大阪府債引受シンジケート団会議開催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 ⇒　令和元年度大阪府債下半期発行計画の</a:t>
            </a:r>
            <a:r>
              <a:rPr lang="ja-JP" altLang="en-US" sz="1600" dirty="0"/>
              <a:t>変更</a:t>
            </a:r>
            <a:r>
              <a:rPr lang="ja-JP" altLang="en-US" sz="1600" dirty="0" smtClean="0"/>
              <a:t>について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　１０月３０日～３１日    日本銀行　金融政策決定</a:t>
            </a:r>
            <a:r>
              <a:rPr lang="ja-JP" altLang="en-US" sz="1600" dirty="0" smtClean="0"/>
              <a:t>会合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 ⇒　政策金利のフォワードガイダンスを修正し、将来の利下げの可能性を明示</a:t>
            </a:r>
            <a:endParaRPr lang="en-US" altLang="ja-JP" sz="1600" dirty="0" smtClean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１２月１０日～１１日　  米国　連邦準備制度理事会　</a:t>
            </a:r>
            <a:endParaRPr lang="en-US" altLang="ja-JP" sz="1600" dirty="0" smtClean="0"/>
          </a:p>
          <a:p>
            <a:pPr marL="2246313" indent="-2246313"/>
            <a:r>
              <a:rPr lang="en-US" altLang="ja-JP" sz="1600" dirty="0"/>
              <a:t> </a:t>
            </a:r>
            <a:r>
              <a:rPr lang="ja-JP" altLang="en-US" sz="1600" dirty="0" smtClean="0"/>
              <a:t>　　　　　　　　　　　　　　　　　　　　⇒　３会合連続で利下げを実施していたものの今回は据え置き</a:t>
            </a:r>
            <a:endParaRPr lang="en-US" altLang="ja-JP" sz="1600" dirty="0" smtClean="0"/>
          </a:p>
          <a:p>
            <a:pPr marL="2246313" indent="-2246313"/>
            <a:endParaRPr lang="en-US" altLang="ja-JP" sz="400" dirty="0" smtClean="0"/>
          </a:p>
          <a:p>
            <a:pPr marL="2246313" indent="-2246313"/>
            <a:r>
              <a:rPr lang="ja-JP" altLang="en-US" sz="1600" dirty="0" smtClean="0"/>
              <a:t>（</a:t>
            </a:r>
            <a:r>
              <a:rPr lang="ja-JP" altLang="en-US" sz="1600" dirty="0"/>
              <a:t>令和２年）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 １月２０日～２１日　   </a:t>
            </a:r>
            <a:r>
              <a:rPr lang="zh-TW" altLang="en-US" sz="1600" dirty="0"/>
              <a:t>日本銀行　金融政策決定会合</a:t>
            </a:r>
            <a:endParaRPr lang="en-US" altLang="ja-JP" sz="1600" dirty="0"/>
          </a:p>
          <a:p>
            <a:endParaRPr lang="en-US" altLang="ja-JP" sz="800" dirty="0"/>
          </a:p>
          <a:p>
            <a:endParaRPr lang="en-US" altLang="ja-JP" sz="400" dirty="0"/>
          </a:p>
          <a:p>
            <a:r>
              <a:rPr lang="ja-JP" altLang="en-US" sz="1600" dirty="0"/>
              <a:t>（今後の主な予定）</a:t>
            </a:r>
            <a:endParaRPr lang="en-US" altLang="ja-JP" sz="1600" dirty="0"/>
          </a:p>
          <a:p>
            <a:endParaRPr lang="en-US" altLang="ja-JP" sz="400" dirty="0"/>
          </a:p>
          <a:p>
            <a:r>
              <a:rPr lang="ja-JP" altLang="en-US" sz="1600" dirty="0"/>
              <a:t>　・</a:t>
            </a:r>
            <a:r>
              <a:rPr lang="en-US" altLang="ja-JP" sz="1600" dirty="0"/>
              <a:t> </a:t>
            </a:r>
            <a:r>
              <a:rPr lang="ja-JP" altLang="en-US" sz="1600" dirty="0"/>
              <a:t>　　７月２４日～９月６日　東京オリンピック・パラリンピック</a:t>
            </a:r>
            <a:endParaRPr lang="en-US" altLang="ja-JP" sz="1600" dirty="0"/>
          </a:p>
          <a:p>
            <a:endParaRPr lang="en-US" altLang="ja-JP" sz="400" dirty="0"/>
          </a:p>
          <a:p>
            <a:r>
              <a:rPr lang="ja-JP" altLang="en-US" sz="1600" dirty="0"/>
              <a:t>　・　　 １１月</a:t>
            </a:r>
            <a:r>
              <a:rPr lang="ja-JP" altLang="en-US" sz="1600" dirty="0" smtClean="0"/>
              <a:t>３日</a:t>
            </a:r>
            <a:r>
              <a:rPr lang="en-US" altLang="ja-JP" sz="1600" dirty="0"/>
              <a:t>	 </a:t>
            </a:r>
            <a:r>
              <a:rPr lang="en-US" altLang="ja-JP" sz="1600" dirty="0" smtClean="0"/>
              <a:t>         </a:t>
            </a:r>
            <a:r>
              <a:rPr lang="ja-JP" altLang="en-US" sz="1600" dirty="0" smtClean="0"/>
              <a:t>米国 </a:t>
            </a:r>
            <a:r>
              <a:rPr lang="ja-JP" altLang="en-US" sz="1600" dirty="0"/>
              <a:t>大統領</a:t>
            </a:r>
            <a:r>
              <a:rPr lang="ja-JP" altLang="en-US" sz="1600" dirty="0" smtClean="0"/>
              <a:t>選挙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42" y="903201"/>
            <a:ext cx="9688489" cy="5394389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1913605" y="2428622"/>
            <a:ext cx="1856238" cy="7650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9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「</a:t>
            </a:r>
            <a:r>
              <a:rPr lang="ja-JP" altLang="en-US" sz="1100" dirty="0">
                <a:latin typeface="+mn-ea"/>
                <a:ea typeface="+mn-ea"/>
              </a:rPr>
              <a:t>長短金利操作付き量的</a:t>
            </a:r>
            <a:r>
              <a:rPr lang="ja-JP" altLang="en-US" sz="1100" dirty="0" smtClean="0">
                <a:latin typeface="+mn-ea"/>
                <a:ea typeface="+mn-ea"/>
              </a:rPr>
              <a:t>・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質的</a:t>
            </a:r>
            <a:r>
              <a:rPr lang="ja-JP" altLang="en-US" sz="1100" dirty="0">
                <a:latin typeface="+mn-ea"/>
                <a:ea typeface="+mn-ea"/>
              </a:rPr>
              <a:t>金融緩和</a:t>
            </a:r>
            <a:r>
              <a:rPr lang="ja-JP" altLang="en-US" sz="1100" dirty="0" smtClean="0">
                <a:latin typeface="+mn-ea"/>
                <a:ea typeface="+mn-ea"/>
              </a:rPr>
              <a:t>」導入決定</a:t>
            </a:r>
            <a:endParaRPr lang="ja-JP" altLang="en-US" sz="1100" dirty="0">
              <a:latin typeface="+mn-ea"/>
              <a:ea typeface="+mn-ea"/>
            </a:endParaRPr>
          </a:p>
        </p:txBody>
      </p:sp>
      <p:cxnSp>
        <p:nvCxnSpPr>
          <p:cNvPr id="9" name="直線コネクタ 8"/>
          <p:cNvCxnSpPr>
            <a:endCxn id="18" idx="2"/>
          </p:cNvCxnSpPr>
          <p:nvPr/>
        </p:nvCxnSpPr>
        <p:spPr>
          <a:xfrm flipH="1" flipV="1">
            <a:off x="2841724" y="3193624"/>
            <a:ext cx="39699" cy="2399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 flipV="1">
            <a:off x="1441735" y="2327960"/>
            <a:ext cx="36191" cy="3286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1510959" y="4242653"/>
            <a:ext cx="171400" cy="68593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3931" y="6209414"/>
            <a:ext cx="1268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209535" y="6229958"/>
            <a:ext cx="204469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以後</a:t>
            </a:r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年債の発行を停止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>
            <a:stCxn id="2" idx="3"/>
          </p:cNvCxnSpPr>
          <p:nvPr/>
        </p:nvCxnSpPr>
        <p:spPr>
          <a:xfrm flipH="1">
            <a:off x="1365399" y="6014825"/>
            <a:ext cx="60151" cy="210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 rot="18455651">
            <a:off x="1279922" y="5814614"/>
            <a:ext cx="385103" cy="12900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6523758" y="3060395"/>
            <a:ext cx="8687" cy="2543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 flipH="1">
            <a:off x="6277963" y="2288604"/>
            <a:ext cx="2011852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7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31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　「強力な金融緩和継続のための枠組み強化」</a:t>
            </a:r>
            <a:r>
              <a:rPr lang="ja-JP" altLang="en-US" sz="1100" dirty="0" smtClean="0">
                <a:latin typeface="+mn-ea"/>
                <a:ea typeface="+mn-ea"/>
              </a:rPr>
              <a:t>導入決定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sp>
        <p:nvSpPr>
          <p:cNvPr id="28" name="円/楕円 1"/>
          <p:cNvSpPr/>
          <p:nvPr/>
        </p:nvSpPr>
        <p:spPr>
          <a:xfrm rot="18455651">
            <a:off x="2129306" y="5813630"/>
            <a:ext cx="370131" cy="13345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305806" y="4207849"/>
            <a:ext cx="165154" cy="82685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1320079" y="1558518"/>
            <a:ext cx="171789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1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29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「マイナス金利付き量的・</a:t>
            </a:r>
            <a:endParaRPr kumimoji="1"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質的金融緩和</a:t>
            </a:r>
            <a:r>
              <a:rPr lang="ja-JP" altLang="en-US" sz="1100" dirty="0" smtClean="0">
                <a:latin typeface="+mn-ea"/>
                <a:ea typeface="+mn-ea"/>
              </a:rPr>
              <a:t>」</a:t>
            </a:r>
            <a:r>
              <a:rPr kumimoji="1" lang="ja-JP" altLang="en-US" sz="1100" dirty="0" smtClean="0">
                <a:latin typeface="+mn-ea"/>
                <a:ea typeface="+mn-ea"/>
              </a:rPr>
              <a:t>導入決定</a:t>
            </a:r>
            <a:endParaRPr kumimoji="1" lang="ja-JP" altLang="en-US" sz="1100" dirty="0">
              <a:latin typeface="+mn-ea"/>
              <a:ea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2334403" y="5958181"/>
            <a:ext cx="4195" cy="313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8965740" y="194323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（</a:t>
            </a:r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kumimoji="1" lang="ja-JP" altLang="en-US" sz="900" dirty="0" smtClean="0">
                <a:latin typeface="+mj-ea"/>
                <a:ea typeface="+mj-ea"/>
              </a:rPr>
              <a:t>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68647" y="1614864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lang="ja-JP" altLang="en-US" sz="900" dirty="0" smtClean="0">
                <a:latin typeface="+mj-ea"/>
                <a:ea typeface="+mj-ea"/>
              </a:rPr>
              <a:t>国債（</a:t>
            </a:r>
            <a:r>
              <a:rPr lang="en-US" altLang="ja-JP" sz="900" dirty="0" smtClean="0">
                <a:latin typeface="+mj-ea"/>
                <a:ea typeface="+mj-ea"/>
              </a:rPr>
              <a:t>10</a:t>
            </a:r>
            <a:r>
              <a:rPr lang="ja-JP" altLang="en-US" sz="900" dirty="0" smtClean="0">
                <a:latin typeface="+mj-ea"/>
                <a:ea typeface="+mj-ea"/>
              </a:rPr>
              <a:t>年）は、各月</a:t>
            </a:r>
            <a:r>
              <a:rPr lang="ja-JP" altLang="en-US" sz="900" dirty="0">
                <a:latin typeface="+mj-ea"/>
                <a:ea typeface="+mj-ea"/>
              </a:rPr>
              <a:t>の</a:t>
            </a:r>
            <a:r>
              <a:rPr lang="ja-JP" altLang="en-US" sz="900" dirty="0" smtClean="0">
                <a:latin typeface="+mj-ea"/>
                <a:ea typeface="+mj-ea"/>
              </a:rPr>
              <a:t>国債入札で</a:t>
            </a:r>
            <a:r>
              <a:rPr lang="ja-JP" altLang="en-US" sz="900" dirty="0">
                <a:latin typeface="+mj-ea"/>
                <a:ea typeface="+mj-ea"/>
              </a:rPr>
              <a:t>決定</a:t>
            </a:r>
            <a:r>
              <a:rPr lang="ja-JP" altLang="en-US" sz="900" dirty="0" smtClean="0">
                <a:latin typeface="+mj-ea"/>
                <a:ea typeface="+mj-ea"/>
              </a:rPr>
              <a:t>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34" name="円/楕円 1"/>
          <p:cNvSpPr/>
          <p:nvPr/>
        </p:nvSpPr>
        <p:spPr>
          <a:xfrm rot="18455651">
            <a:off x="8591188" y="5677693"/>
            <a:ext cx="649830" cy="45023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>
            <a:stCxn id="34" idx="1"/>
          </p:cNvCxnSpPr>
          <p:nvPr/>
        </p:nvCxnSpPr>
        <p:spPr>
          <a:xfrm flipH="1">
            <a:off x="8381286" y="5987741"/>
            <a:ext cx="268528" cy="272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8731405" y="4207848"/>
            <a:ext cx="501805" cy="85679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69735" y="6446464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－２－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2315164" y="6232561"/>
            <a:ext cx="204469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 flipH="1">
            <a:off x="7621115" y="6249860"/>
            <a:ext cx="204469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205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40" y="730008"/>
            <a:ext cx="8934497" cy="5821061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484387" y="404665"/>
            <a:ext cx="8958950" cy="234428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 defTabSz="414715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</a:t>
            </a:r>
            <a:r>
              <a:rPr lang="ja-JP" altLang="en-US" sz="11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100" b="1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92960" y="6525345"/>
            <a:ext cx="81117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dirty="0" smtClean="0"/>
              <a:t>－３－</a:t>
            </a:r>
            <a:endParaRPr lang="ja-JP" altLang="en-US" sz="1662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258908" y="44624"/>
            <a:ext cx="1088488" cy="30439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206" rIns="0" bIns="8206" anchor="t" anchorCtr="0" upright="1">
            <a:noAutofit/>
          </a:bodyPr>
          <a:lstStyle/>
          <a:p>
            <a:pPr algn="ctr"/>
            <a:r>
              <a:rPr lang="ja-JP" altLang="en-US" sz="1662" b="1" dirty="0" smtClean="0"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662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altLang="en-US" sz="1108" dirty="0">
              <a:latin typeface="ＭＳ ゴシック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05129" y="6915771"/>
            <a:ext cx="2977097" cy="220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31" dirty="0">
                <a:latin typeface="+mj-ea"/>
                <a:ea typeface="+mj-ea"/>
              </a:rPr>
              <a:t>※</a:t>
            </a:r>
            <a:r>
              <a:rPr lang="ja-JP" altLang="en-US" sz="831" dirty="0">
                <a:latin typeface="+mj-ea"/>
                <a:ea typeface="+mj-ea"/>
              </a:rPr>
              <a:t>国債（</a:t>
            </a:r>
            <a:r>
              <a:rPr lang="en-US" altLang="ja-JP" sz="831" dirty="0">
                <a:latin typeface="+mj-ea"/>
                <a:ea typeface="+mj-ea"/>
              </a:rPr>
              <a:t>10</a:t>
            </a:r>
            <a:r>
              <a:rPr lang="ja-JP" altLang="en-US" sz="831" dirty="0">
                <a:latin typeface="+mj-ea"/>
                <a:ea typeface="+mj-ea"/>
              </a:rPr>
              <a:t>年）は、各月の国債入札で決定した募入平均利回り</a:t>
            </a:r>
          </a:p>
        </p:txBody>
      </p:sp>
    </p:spTree>
    <p:extLst>
      <p:ext uri="{BB962C8B-B14F-4D97-AF65-F5344CB8AC3E}">
        <p14:creationId xmlns:p14="http://schemas.microsoft.com/office/powerpoint/2010/main" val="37196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87" y="764705"/>
            <a:ext cx="8940967" cy="5772571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484387" y="404665"/>
            <a:ext cx="8958950" cy="234428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 defTabSz="414715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</a:t>
            </a:r>
            <a:r>
              <a:rPr lang="ja-JP" altLang="en-US" sz="11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100" b="1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92960" y="6537276"/>
            <a:ext cx="81117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dirty="0" smtClean="0"/>
              <a:t>－４－</a:t>
            </a:r>
            <a:endParaRPr lang="ja-JP" altLang="en-US" sz="1662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258908" y="44624"/>
            <a:ext cx="1088488" cy="30439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206" rIns="0" bIns="8206" anchor="t" anchorCtr="0" upright="1">
            <a:noAutofit/>
          </a:bodyPr>
          <a:lstStyle/>
          <a:p>
            <a:pPr algn="ctr"/>
            <a:r>
              <a:rPr lang="ja-JP" altLang="en-US" sz="1662" b="1" dirty="0" smtClean="0"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662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altLang="en-US" sz="1108" dirty="0">
              <a:latin typeface="ＭＳ ゴシック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05128" y="7101408"/>
            <a:ext cx="2885726" cy="220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31" dirty="0">
                <a:latin typeface="+mj-ea"/>
                <a:ea typeface="+mj-ea"/>
              </a:rPr>
              <a:t>※</a:t>
            </a:r>
            <a:r>
              <a:rPr lang="ja-JP" altLang="en-US" sz="831" dirty="0">
                <a:latin typeface="+mj-ea"/>
                <a:ea typeface="+mj-ea"/>
              </a:rPr>
              <a:t>国債（</a:t>
            </a:r>
            <a:r>
              <a:rPr lang="en-US" altLang="ja-JP" sz="831" dirty="0">
                <a:latin typeface="+mj-ea"/>
                <a:ea typeface="+mj-ea"/>
              </a:rPr>
              <a:t>5</a:t>
            </a:r>
            <a:r>
              <a:rPr lang="ja-JP" altLang="en-US" sz="831" dirty="0">
                <a:latin typeface="+mj-ea"/>
                <a:ea typeface="+mj-ea"/>
              </a:rPr>
              <a:t>年）は、各月の国債入札で決定した募入平均利回り</a:t>
            </a:r>
          </a:p>
        </p:txBody>
      </p:sp>
    </p:spTree>
    <p:extLst>
      <p:ext uri="{BB962C8B-B14F-4D97-AF65-F5344CB8AC3E}">
        <p14:creationId xmlns:p14="http://schemas.microsoft.com/office/powerpoint/2010/main" val="28546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1" y="990388"/>
            <a:ext cx="9683060" cy="5456076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3931" y="6209414"/>
            <a:ext cx="1268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69735" y="6446464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－５－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7003294" y="3119718"/>
            <a:ext cx="17823" cy="3025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 flipH="1">
            <a:off x="6778937" y="2399728"/>
            <a:ext cx="1585751" cy="717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15" dirty="0">
                <a:latin typeface="+mn-ea"/>
              </a:rPr>
              <a:t>1</a:t>
            </a:r>
            <a:r>
              <a:rPr lang="ja-JP" altLang="en-US" sz="1015" dirty="0">
                <a:latin typeface="+mn-ea"/>
              </a:rPr>
              <a:t>月</a:t>
            </a:r>
            <a:r>
              <a:rPr lang="en-US" altLang="ja-JP" sz="1015" dirty="0">
                <a:latin typeface="+mn-ea"/>
              </a:rPr>
              <a:t>29</a:t>
            </a:r>
            <a:r>
              <a:rPr lang="ja-JP" altLang="en-US" sz="1015" dirty="0">
                <a:latin typeface="+mn-ea"/>
              </a:rPr>
              <a:t>日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日本銀行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「マイナス金利付き量的・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質的金融緩和」導入決定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125667" y="3570333"/>
            <a:ext cx="1713450" cy="717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15" dirty="0">
                <a:latin typeface="+mn-ea"/>
              </a:rPr>
              <a:t>9</a:t>
            </a:r>
            <a:r>
              <a:rPr lang="ja-JP" altLang="en-US" sz="1015" dirty="0">
                <a:latin typeface="+mn-ea"/>
              </a:rPr>
              <a:t>月</a:t>
            </a:r>
            <a:r>
              <a:rPr lang="en-US" altLang="ja-JP" sz="1015" dirty="0">
                <a:latin typeface="+mn-ea"/>
              </a:rPr>
              <a:t>21</a:t>
            </a:r>
            <a:r>
              <a:rPr lang="ja-JP" altLang="en-US" sz="1015" dirty="0">
                <a:latin typeface="+mn-ea"/>
              </a:rPr>
              <a:t>日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日本銀行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「長短金利操作付き量的・</a:t>
            </a:r>
            <a:endParaRPr lang="en-US" altLang="ja-JP" sz="1015" dirty="0">
              <a:latin typeface="+mn-ea"/>
            </a:endParaRPr>
          </a:p>
          <a:p>
            <a:pPr algn="ctr"/>
            <a:r>
              <a:rPr lang="ja-JP" altLang="en-US" sz="1015" dirty="0">
                <a:latin typeface="+mn-ea"/>
              </a:rPr>
              <a:t>質的金融緩和」導入決定</a:t>
            </a:r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7234806" y="4287451"/>
            <a:ext cx="22583" cy="1847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34471" y="1250576"/>
            <a:ext cx="726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（％）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79858" y="6377214"/>
            <a:ext cx="726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（年</a:t>
            </a:r>
            <a:r>
              <a:rPr kumimoji="1" lang="en-US" altLang="ja-JP" sz="1050" dirty="0" smtClean="0"/>
              <a:t>/</a:t>
            </a:r>
            <a:r>
              <a:rPr kumimoji="1" lang="ja-JP" altLang="en-US" sz="1050" dirty="0" smtClean="0"/>
              <a:t>月）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212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A4 210 x 297 mm</PresentationFormat>
  <Paragraphs>76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2020-02-03T06:05:48Z</dcterms:created>
  <dcterms:modified xsi:type="dcterms:W3CDTF">2020-02-03T06:05:54Z</dcterms:modified>
</cp:coreProperties>
</file>