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6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99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395372"/>
            <a:ext cx="8640959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u="sng" dirty="0"/>
              <a:t>令和元</a:t>
            </a:r>
            <a:r>
              <a:rPr kumimoji="1" lang="ja-JP" altLang="en-US" u="sng" smtClean="0"/>
              <a:t>年度大阪府債下半期発行</a:t>
            </a:r>
            <a:r>
              <a:rPr kumimoji="1" lang="ja-JP" altLang="en-US" u="sng" dirty="0" smtClean="0"/>
              <a:t>計画の</a:t>
            </a:r>
            <a:r>
              <a:rPr lang="ja-JP" altLang="en-US" u="sng" dirty="0"/>
              <a:t>変更</a:t>
            </a:r>
            <a:r>
              <a:rPr lang="ja-JP" altLang="en-US" u="sng" dirty="0" smtClean="0"/>
              <a:t>に対する</a:t>
            </a:r>
            <a:r>
              <a:rPr kumimoji="1" lang="ja-JP" altLang="en-US" u="sng" dirty="0" smtClean="0"/>
              <a:t>考え方について</a:t>
            </a:r>
            <a:endParaRPr kumimoji="1" lang="ja-JP" altLang="en-US" u="sng" dirty="0"/>
          </a:p>
        </p:txBody>
      </p:sp>
      <p:sp>
        <p:nvSpPr>
          <p:cNvPr id="6" name="正方形/長方形 5"/>
          <p:cNvSpPr/>
          <p:nvPr/>
        </p:nvSpPr>
        <p:spPr>
          <a:xfrm>
            <a:off x="179514" y="414670"/>
            <a:ext cx="8786882" cy="619960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9819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８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64088" y="934851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0744" y="720575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＜変更案のポイント＞</a:t>
            </a:r>
            <a:endParaRPr lang="en-US" altLang="ja-JP" sz="1400" b="1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996097"/>
            <a:ext cx="7200800" cy="2923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300" dirty="0" smtClean="0"/>
              <a:t>○ ５年債を計３００億円減額し</a:t>
            </a:r>
            <a:r>
              <a:rPr lang="ja-JP" altLang="en-US" sz="1300" dirty="0"/>
              <a:t>、</a:t>
            </a:r>
            <a:r>
              <a:rPr lang="ja-JP" altLang="en-US" sz="1300" dirty="0" smtClean="0"/>
              <a:t>１０年債に振替え（１２月・２月の発行を３００億円に設定）。</a:t>
            </a:r>
            <a:endParaRPr lang="en-US" altLang="ja-JP" sz="13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255661" y="2564904"/>
            <a:ext cx="849280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/>
              <a:t>【</a:t>
            </a:r>
            <a:r>
              <a:rPr lang="ja-JP" altLang="en-US" sz="1300" dirty="0" smtClean="0"/>
              <a:t>変更案のポートフォリオ</a:t>
            </a:r>
            <a:r>
              <a:rPr lang="en-US" altLang="ja-JP" sz="1300" dirty="0" smtClean="0"/>
              <a:t>】</a:t>
            </a: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8859"/>
              </p:ext>
            </p:extLst>
          </p:nvPr>
        </p:nvGraphicFramePr>
        <p:xfrm>
          <a:off x="467544" y="2856107"/>
          <a:ext cx="33845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1" name="文書" r:id="rId4" imgW="6167370" imgH="1106693" progId="Word.Document.12">
                  <p:embed/>
                </p:oleObj>
              </mc:Choice>
              <mc:Fallback>
                <p:oleObj name="文書" r:id="rId4" imgW="6167370" imgH="1106693" progId="Word.Document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856107"/>
                        <a:ext cx="3384550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63888" y="3120899"/>
            <a:ext cx="17940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［　　　］内は、当初計画策定時の数値</a:t>
            </a:r>
            <a:endParaRPr kumimoji="1" lang="ja-JP" altLang="en-US" sz="8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92454"/>
              </p:ext>
            </p:extLst>
          </p:nvPr>
        </p:nvGraphicFramePr>
        <p:xfrm>
          <a:off x="451125" y="1606795"/>
          <a:ext cx="5409927" cy="673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2" name="ワークシート" r:id="rId6" imgW="5762729" imgH="914590" progId="Excel.Sheet.12">
                  <p:embed/>
                </p:oleObj>
              </mc:Choice>
              <mc:Fallback>
                <p:oleObj name="ワークシート" r:id="rId6" imgW="5762729" imgH="9145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125" y="1606795"/>
                        <a:ext cx="5409927" cy="673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243469" y="1340768"/>
            <a:ext cx="849280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/>
              <a:t>【</a:t>
            </a:r>
            <a:r>
              <a:rPr lang="ja-JP" altLang="en-US" sz="1300" dirty="0" smtClean="0"/>
              <a:t>９月債・１０月債の１０年債の発行実績について</a:t>
            </a:r>
            <a:r>
              <a:rPr lang="en-US" altLang="ja-JP" sz="1300" dirty="0" smtClean="0"/>
              <a:t>】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37541" y="2301847"/>
            <a:ext cx="414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⇒　大幅に発行条件が悪化するリスクは限定的か。</a:t>
            </a:r>
            <a:endParaRPr lang="en-US" altLang="ja-JP" sz="12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30744" y="3573016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＜現行計画のポイント＞</a:t>
            </a:r>
            <a:endParaRPr lang="en-US" altLang="ja-JP" sz="14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1520" y="3817202"/>
            <a:ext cx="7200800" cy="2923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300" dirty="0" smtClean="0"/>
              <a:t>○  計画</a:t>
            </a:r>
            <a:r>
              <a:rPr lang="ja-JP" altLang="en-US" sz="1300" dirty="0"/>
              <a:t>変更</a:t>
            </a:r>
            <a:r>
              <a:rPr lang="ja-JP" altLang="en-US" sz="1300" dirty="0" smtClean="0"/>
              <a:t>はシンジケート団の販売戦略に影響を与えるおそれがあるため、現行の計画を維持。</a:t>
            </a:r>
            <a:endParaRPr lang="en-US" altLang="ja-JP" sz="13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272652" y="4380511"/>
            <a:ext cx="849280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/>
              <a:t>【</a:t>
            </a:r>
            <a:r>
              <a:rPr lang="ja-JP" altLang="en-US" sz="1300" dirty="0" smtClean="0"/>
              <a:t>現行のポートフォリオ</a:t>
            </a:r>
            <a:r>
              <a:rPr lang="en-US" altLang="ja-JP" sz="1300" dirty="0" smtClean="0"/>
              <a:t>】</a:t>
            </a:r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58877"/>
              </p:ext>
            </p:extLst>
          </p:nvPr>
        </p:nvGraphicFramePr>
        <p:xfrm>
          <a:off x="469900" y="4637088"/>
          <a:ext cx="33575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" name="文書" r:id="rId8" imgW="6167370" imgH="1112079" progId="Word.Document.12">
                  <p:embed/>
                </p:oleObj>
              </mc:Choice>
              <mc:Fallback>
                <p:oleObj name="文書" r:id="rId8" imgW="6167370" imgH="1112079" progId="Word.Document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9900" y="4637088"/>
                        <a:ext cx="3357563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3550957" y="4895035"/>
            <a:ext cx="17940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［　　　］内は、当初計画策定時の数値</a:t>
            </a:r>
            <a:endParaRPr kumimoji="1" lang="ja-JP" altLang="en-US" sz="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30743" y="5301208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＜シ団からの意見＞</a:t>
            </a:r>
            <a:endParaRPr lang="en-US" altLang="ja-JP" sz="1400" b="1" dirty="0" smtClean="0"/>
          </a:p>
        </p:txBody>
      </p:sp>
      <p:sp>
        <p:nvSpPr>
          <p:cNvPr id="7" name="大かっこ 6"/>
          <p:cNvSpPr/>
          <p:nvPr/>
        </p:nvSpPr>
        <p:spPr>
          <a:xfrm>
            <a:off x="323528" y="5561341"/>
            <a:ext cx="8496477" cy="991781"/>
          </a:xfrm>
          <a:prstGeom prst="bracketPair">
            <a:avLst>
              <a:gd name="adj" fmla="val 95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1300" dirty="0" smtClean="0"/>
              <a:t>〇</a:t>
            </a:r>
            <a:r>
              <a:rPr lang="ja-JP" altLang="en-US" sz="1300" dirty="0" smtClean="0"/>
              <a:t>１０年債と５年債が同条件になっているので、できるだけ長く低利で借りられるという状況の中で１０年債を増やすのは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  理にかなっている。</a:t>
            </a:r>
            <a:endParaRPr lang="en-US" altLang="ja-JP" sz="1300" dirty="0" smtClean="0"/>
          </a:p>
          <a:p>
            <a:r>
              <a:rPr lang="ja-JP" altLang="en-US" sz="1300" dirty="0" smtClean="0"/>
              <a:t>○</a:t>
            </a:r>
            <a:r>
              <a:rPr lang="ja-JP" altLang="en-US" sz="1300" dirty="0"/>
              <a:t>今回</a:t>
            </a:r>
            <a:r>
              <a:rPr lang="ja-JP" altLang="en-US" sz="1300" dirty="0" smtClean="0"/>
              <a:t>は環境が変わったということであれば変更は行うべき。事前に投資家に示すことができるタイミングであるため、</a:t>
            </a:r>
            <a:endParaRPr lang="en-US" altLang="ja-JP" sz="1300" dirty="0" smtClean="0"/>
          </a:p>
          <a:p>
            <a:r>
              <a:rPr lang="ja-JP" altLang="en-US" sz="1300" dirty="0"/>
              <a:t>　</a:t>
            </a:r>
            <a:r>
              <a:rPr lang="ja-JP" altLang="en-US" sz="1300" dirty="0" smtClean="0"/>
              <a:t>  投資家にとっても違和感はないと考える。</a:t>
            </a:r>
            <a:endParaRPr lang="en-US" altLang="ja-JP" sz="1300" dirty="0" smtClean="0"/>
          </a:p>
          <a:p>
            <a:r>
              <a:rPr lang="ja-JP" altLang="en-US" sz="1300" dirty="0" smtClean="0"/>
              <a:t>○実務上、予約を募るという観点においても、これだけの期間があれば対応可能。</a:t>
            </a:r>
            <a:endParaRPr lang="en-US" altLang="ja-JP" sz="1300" dirty="0" smtClean="0"/>
          </a:p>
        </p:txBody>
      </p:sp>
    </p:spTree>
    <p:extLst>
      <p:ext uri="{BB962C8B-B14F-4D97-AF65-F5344CB8AC3E}">
        <p14:creationId xmlns:p14="http://schemas.microsoft.com/office/powerpoint/2010/main" val="1268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文書</vt:lpstr>
      <vt:lpstr>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2019-11-20T07:58:26Z</dcterms:created>
  <dcterms:modified xsi:type="dcterms:W3CDTF">2019-11-20T07:58:44Z</dcterms:modified>
</cp:coreProperties>
</file>