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3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428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2019/11/20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27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12002" y="874920"/>
            <a:ext cx="9601593" cy="169277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　</a:t>
            </a:r>
            <a:r>
              <a:rPr lang="ja-JP" altLang="en-US" sz="1600" b="1" dirty="0" smtClean="0"/>
              <a:t>＜</a:t>
            </a:r>
            <a:r>
              <a:rPr lang="ja-JP" altLang="en-US" sz="1600" b="1" dirty="0" smtClean="0">
                <a:latin typeface="Arial" pitchFamily="34" charset="0"/>
              </a:rPr>
              <a:t>第１６回</a:t>
            </a:r>
            <a:r>
              <a:rPr lang="ja-JP" altLang="en-US" sz="1600" b="1" dirty="0">
                <a:latin typeface="Arial" pitchFamily="34" charset="0"/>
              </a:rPr>
              <a:t>大阪府財務マネジメント委員会の追加</a:t>
            </a:r>
            <a:r>
              <a:rPr lang="ja-JP" altLang="en-US" sz="1600" b="1" dirty="0" smtClean="0">
                <a:latin typeface="Arial" pitchFamily="34" charset="0"/>
              </a:rPr>
              <a:t>検討の背景＞</a:t>
            </a:r>
            <a:endParaRPr lang="en-US" altLang="ja-JP" sz="1600" b="1" dirty="0" smtClean="0">
              <a:latin typeface="Arial" pitchFamily="34" charset="0"/>
            </a:endParaRPr>
          </a:p>
          <a:p>
            <a:endParaRPr lang="en-US" altLang="ja-JP" sz="800" b="1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・第１６回大阪府財務マネジメント委員会（令和元年７月３０日開催）開催後に、長期国債や地方債の著しい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金利低下など、市場環境に急激な変化が生じており、</a:t>
            </a:r>
            <a:r>
              <a:rPr lang="ja-JP" altLang="en-US" sz="1600" dirty="0"/>
              <a:t>本</a:t>
            </a:r>
            <a:r>
              <a:rPr lang="ja-JP" altLang="en-US" sz="1600" dirty="0" smtClean="0"/>
              <a:t>年９月に条件決定した府債１０年債・５年債及び１０月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の１０年債の応募者利回りは、</a:t>
            </a:r>
            <a:r>
              <a:rPr lang="en-US" altLang="ja-JP" sz="1600" dirty="0" smtClean="0"/>
              <a:t>0.001</a:t>
            </a:r>
            <a:r>
              <a:rPr lang="ja-JP" altLang="en-US" sz="1600" dirty="0" smtClean="0"/>
              <a:t>％となっている。このため</a:t>
            </a:r>
            <a:r>
              <a:rPr lang="ja-JP" altLang="en-US" sz="1600" dirty="0"/>
              <a:t>、</a:t>
            </a:r>
            <a:r>
              <a:rPr lang="ja-JP" altLang="en-US" sz="1600" dirty="0" smtClean="0"/>
              <a:t>今後の府債の発行管理の方針を検討する</a:t>
            </a:r>
            <a:r>
              <a:rPr lang="ja-JP" altLang="en-US" sz="1600" dirty="0" err="1" smtClean="0"/>
              <a:t>た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め、大阪府財務マネジメント委員会の助言・意見を追加で聴取するもの。</a:t>
            </a:r>
            <a:endParaRPr lang="en-US" altLang="ja-JP" sz="1600" b="1" dirty="0"/>
          </a:p>
          <a:p>
            <a:endParaRPr lang="en-US" altLang="ja-JP" sz="1600" dirty="0" smtClean="0"/>
          </a:p>
        </p:txBody>
      </p:sp>
      <p:sp>
        <p:nvSpPr>
          <p:cNvPr id="20" name="フローチャート : 代替処理 19"/>
          <p:cNvSpPr/>
          <p:nvPr/>
        </p:nvSpPr>
        <p:spPr bwMode="auto">
          <a:xfrm>
            <a:off x="112002" y="487662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第１６回大阪府財務マネジメント委員会の追加検討について（令和元年１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０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月）</a:t>
            </a:r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５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7" name="ストライプ矢印 6"/>
          <p:cNvSpPr/>
          <p:nvPr/>
        </p:nvSpPr>
        <p:spPr>
          <a:xfrm rot="5400000">
            <a:off x="4817667" y="2903792"/>
            <a:ext cx="259909" cy="48463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48848" y="4066227"/>
            <a:ext cx="8020341" cy="707886"/>
          </a:xfrm>
          <a:prstGeom prst="rect">
            <a:avLst/>
          </a:prstGeom>
          <a:noFill/>
          <a:ln w="50800" cmpd="dbl">
            <a:solidFill>
              <a:srgbClr val="0070C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200" dirty="0" smtClean="0"/>
              <a:t>　</a:t>
            </a:r>
            <a:endParaRPr lang="en-US" altLang="ja-JP" sz="1200" dirty="0" smtClean="0"/>
          </a:p>
          <a:p>
            <a:pPr algn="ctr"/>
            <a:r>
              <a:rPr lang="ja-JP" altLang="en-US" sz="1600" dirty="0" smtClean="0"/>
              <a:t>令和元年度大阪府債下半期</a:t>
            </a:r>
            <a:r>
              <a:rPr lang="ja-JP" altLang="en-US" sz="1600" smtClean="0"/>
              <a:t>発行計画に</a:t>
            </a:r>
            <a:r>
              <a:rPr lang="ja-JP" altLang="en-US" sz="1600" dirty="0" smtClean="0"/>
              <a:t>ついて</a:t>
            </a:r>
            <a:endParaRPr lang="en-US" altLang="ja-JP" sz="1600" dirty="0" smtClean="0"/>
          </a:p>
          <a:p>
            <a:pPr algn="ctr"/>
            <a:r>
              <a:rPr lang="ja-JP" altLang="en-US" sz="1200" b="1" dirty="0"/>
              <a:t>　</a:t>
            </a:r>
            <a:endParaRPr lang="en-US" altLang="ja-JP" sz="12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69168" y="3666286"/>
            <a:ext cx="18389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＜追加検討項目＞</a:t>
            </a:r>
            <a:endParaRPr lang="en-US" altLang="ja-JP" sz="1600" b="1" dirty="0"/>
          </a:p>
        </p:txBody>
      </p:sp>
    </p:spTree>
    <p:extLst>
      <p:ext uri="{BB962C8B-B14F-4D97-AF65-F5344CB8AC3E}">
        <p14:creationId xmlns:p14="http://schemas.microsoft.com/office/powerpoint/2010/main" val="1846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2019-11-20T07:52:02Z</dcterms:created>
  <dcterms:modified xsi:type="dcterms:W3CDTF">2019-11-20T07:52:09Z</dcterms:modified>
</cp:coreProperties>
</file>