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66" r:id="rId2"/>
    <p:sldId id="264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385" autoAdjust="0"/>
  </p:normalViewPr>
  <p:slideViewPr>
    <p:cSldViewPr>
      <p:cViewPr varScale="1">
        <p:scale>
          <a:sx n="74" d="100"/>
          <a:sy n="74" d="100"/>
        </p:scale>
        <p:origin x="27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EDA73-8F26-4A8C-9688-D2F5ED9A8BA5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70AAF-6BBD-4D86-9D4F-B4D7C847A8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119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70AAF-6BBD-4D86-9D4F-B4D7C847A82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998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70AAF-6BBD-4D86-9D4F-B4D7C847A82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937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905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81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7655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436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15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874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58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918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174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050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024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EA4B4-9E8C-4916-A5A2-8294E35098C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615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79512" y="395372"/>
            <a:ext cx="8640959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u="sng" dirty="0"/>
              <a:t>令和元</a:t>
            </a:r>
            <a:r>
              <a:rPr kumimoji="1" lang="ja-JP" altLang="en-US" u="sng" dirty="0" smtClean="0"/>
              <a:t>年度大阪府債下半期発行計画（案）策定の考え方について</a:t>
            </a:r>
            <a:endParaRPr kumimoji="1" lang="ja-JP" altLang="en-US" u="sng" dirty="0"/>
          </a:p>
        </p:txBody>
      </p:sp>
      <p:sp>
        <p:nvSpPr>
          <p:cNvPr id="6" name="正方形/長方形 5"/>
          <p:cNvSpPr/>
          <p:nvPr/>
        </p:nvSpPr>
        <p:spPr>
          <a:xfrm>
            <a:off x="179514" y="414670"/>
            <a:ext cx="8786882" cy="6199607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6"/>
          <p:cNvSpPr txBox="1">
            <a:spLocks noChangeArrowheads="1"/>
          </p:cNvSpPr>
          <p:nvPr/>
        </p:nvSpPr>
        <p:spPr bwMode="auto">
          <a:xfrm>
            <a:off x="7704348" y="79819"/>
            <a:ext cx="1262048" cy="30231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b="1" dirty="0" smtClean="0">
                <a:latin typeface="ＭＳ ゴシック"/>
                <a:ea typeface="ＭＳ Ｐゴシック"/>
                <a:cs typeface="Times New Roman"/>
              </a:rPr>
              <a:t>３－３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364088" y="934851"/>
            <a:ext cx="849280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1400" dirty="0" smtClean="0"/>
          </a:p>
        </p:txBody>
      </p:sp>
      <p:sp>
        <p:nvSpPr>
          <p:cNvPr id="17" name="正方形/長方形 16"/>
          <p:cNvSpPr/>
          <p:nvPr/>
        </p:nvSpPr>
        <p:spPr>
          <a:xfrm>
            <a:off x="179512" y="710669"/>
            <a:ext cx="849280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350" dirty="0" smtClean="0"/>
              <a:t>＜Ａ案について＞</a:t>
            </a:r>
            <a:endParaRPr lang="en-US" altLang="ja-JP" sz="1350" dirty="0" smtClean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83877" y="3296414"/>
            <a:ext cx="8578155" cy="24929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・</a:t>
            </a:r>
            <a:r>
              <a:rPr lang="ja-JP" altLang="en-US" sz="1400" u="sng" dirty="0" smtClean="0"/>
              <a:t>Ａ</a:t>
            </a:r>
            <a:r>
              <a:rPr kumimoji="1" lang="ja-JP" altLang="en-US" sz="1400" u="sng" dirty="0" smtClean="0"/>
              <a:t>案のポイント</a:t>
            </a:r>
            <a:endParaRPr lang="en-US" altLang="ja-JP" sz="600" dirty="0" smtClean="0"/>
          </a:p>
          <a:p>
            <a:r>
              <a:rPr lang="ja-JP" altLang="en-US" sz="1300" dirty="0"/>
              <a:t>○</a:t>
            </a:r>
            <a:r>
              <a:rPr lang="ja-JP" altLang="en-US" sz="1300" dirty="0" smtClean="0"/>
              <a:t>  平均調達期間を延伸するため、超長期債の発行を目的に、フレックス枠を当初計画から</a:t>
            </a:r>
            <a:r>
              <a:rPr lang="ja-JP" altLang="en-US" sz="1300" u="sng" dirty="0" smtClean="0"/>
              <a:t>３００億円増額。</a:t>
            </a:r>
            <a:endParaRPr lang="en-US" altLang="ja-JP" sz="600" u="sng" dirty="0"/>
          </a:p>
          <a:p>
            <a:r>
              <a:rPr lang="ja-JP" altLang="en-US" sz="1300" dirty="0"/>
              <a:t>○</a:t>
            </a:r>
            <a:r>
              <a:rPr lang="ja-JP" altLang="en-US" sz="1300" dirty="0" smtClean="0"/>
              <a:t>  フレックス枠増額後の下半期の市場公募債については、１０年債及び５年債について、</a:t>
            </a:r>
            <a:r>
              <a:rPr lang="ja-JP" altLang="en-US" sz="1300" u="sng" dirty="0" smtClean="0"/>
              <a:t>９００億円ずつ均等配分。</a:t>
            </a:r>
            <a:endParaRPr lang="en-US" altLang="ja-JP" sz="1300" u="sng" dirty="0" smtClean="0"/>
          </a:p>
          <a:p>
            <a:r>
              <a:rPr lang="ja-JP" altLang="en-US" sz="1300" dirty="0"/>
              <a:t>　</a:t>
            </a:r>
            <a:r>
              <a:rPr lang="ja-JP" altLang="en-US" sz="1300" dirty="0" smtClean="0"/>
              <a:t>　 ５年債の１回あたり</a:t>
            </a:r>
            <a:r>
              <a:rPr lang="ja-JP" altLang="en-US" sz="1300" dirty="0"/>
              <a:t>の</a:t>
            </a:r>
            <a:r>
              <a:rPr lang="ja-JP" altLang="en-US" sz="1300" dirty="0" smtClean="0"/>
              <a:t>発行額及び発行月について工夫。</a:t>
            </a:r>
            <a:endParaRPr lang="en-US" altLang="ja-JP" sz="600" dirty="0" smtClean="0"/>
          </a:p>
          <a:p>
            <a:r>
              <a:rPr lang="ja-JP" altLang="en-US" sz="1300" dirty="0"/>
              <a:t>　</a:t>
            </a:r>
            <a:r>
              <a:rPr lang="ja-JP" altLang="en-US" sz="1300" dirty="0" smtClean="0"/>
              <a:t>　　　⇒</a:t>
            </a:r>
            <a:r>
              <a:rPr lang="ja-JP" altLang="en-US" sz="1300" dirty="0"/>
              <a:t>　イールドカーブがフラット化している中で、平均調達期間の延伸が</a:t>
            </a:r>
            <a:r>
              <a:rPr lang="ja-JP" altLang="en-US" sz="1300" dirty="0" smtClean="0"/>
              <a:t>可能。</a:t>
            </a:r>
            <a:endParaRPr lang="en-US" altLang="ja-JP" sz="600" dirty="0" smtClean="0"/>
          </a:p>
          <a:p>
            <a:endParaRPr lang="en-US" altLang="ja-JP" sz="600" dirty="0" smtClean="0"/>
          </a:p>
          <a:p>
            <a:r>
              <a:rPr lang="ja-JP" altLang="en-US" sz="1300" dirty="0" smtClean="0"/>
              <a:t>　</a:t>
            </a:r>
            <a:r>
              <a:rPr lang="en-US" altLang="ja-JP" sz="1300" dirty="0" smtClean="0"/>
              <a:t>《</a:t>
            </a:r>
            <a:r>
              <a:rPr lang="ja-JP" altLang="en-US" sz="1300" dirty="0" smtClean="0"/>
              <a:t>５年債を１回当たり３００億円、隔月発行とする</a:t>
            </a:r>
            <a:r>
              <a:rPr lang="ja-JP" altLang="en-US" sz="1300" dirty="0"/>
              <a:t>理由</a:t>
            </a:r>
            <a:r>
              <a:rPr lang="en-US" altLang="ja-JP" sz="1300" dirty="0" smtClean="0"/>
              <a:t>》</a:t>
            </a:r>
            <a:endParaRPr lang="en-US" altLang="ja-JP" sz="600" dirty="0" smtClean="0"/>
          </a:p>
          <a:p>
            <a:r>
              <a:rPr lang="ja-JP" altLang="en-US" sz="600" dirty="0"/>
              <a:t>　</a:t>
            </a:r>
            <a:r>
              <a:rPr lang="ja-JP" altLang="en-US" sz="600" dirty="0" smtClean="0"/>
              <a:t>　　　</a:t>
            </a:r>
            <a:r>
              <a:rPr lang="ja-JP" altLang="en-US" sz="1300" dirty="0" smtClean="0"/>
              <a:t>・</a:t>
            </a:r>
            <a:r>
              <a:rPr lang="ja-JP" altLang="en-US" sz="1300" dirty="0"/>
              <a:t>応札倍率が非常に高いため、発行ロット</a:t>
            </a:r>
            <a:r>
              <a:rPr lang="ja-JP" altLang="en-US" sz="1300" dirty="0" smtClean="0"/>
              <a:t>を３００億円に設定しても、</a:t>
            </a:r>
            <a:r>
              <a:rPr lang="ja-JP" altLang="en-US" sz="1300" dirty="0"/>
              <a:t>現在の発行水準（０．００１％）が維持</a:t>
            </a:r>
            <a:r>
              <a:rPr lang="ja-JP" altLang="en-US" sz="1300" dirty="0" smtClean="0"/>
              <a:t>可能と考え</a:t>
            </a:r>
            <a:endParaRPr lang="en-US" altLang="ja-JP" sz="1300" dirty="0" smtClean="0"/>
          </a:p>
          <a:p>
            <a:r>
              <a:rPr lang="ja-JP" altLang="en-US" sz="1300" dirty="0"/>
              <a:t>　</a:t>
            </a:r>
            <a:r>
              <a:rPr lang="ja-JP" altLang="en-US" sz="1300" dirty="0" smtClean="0"/>
              <a:t>　  られる。</a:t>
            </a:r>
            <a:endParaRPr lang="en-US" altLang="ja-JP" sz="1300" dirty="0"/>
          </a:p>
          <a:p>
            <a:r>
              <a:rPr lang="ja-JP" altLang="en-US" sz="1300" dirty="0" smtClean="0"/>
              <a:t>　　  一方で、１回当たりの発行額を２００億円未満に設定し、毎月平準発行する場合には、本府債引受シンジケート団</a:t>
            </a:r>
            <a:endParaRPr lang="en-US" altLang="ja-JP" sz="1300" dirty="0" smtClean="0"/>
          </a:p>
          <a:p>
            <a:r>
              <a:rPr lang="ja-JP" altLang="en-US" sz="1300" dirty="0" smtClean="0"/>
              <a:t>　　  参加金融機関の１社あたりの引受額が更に小さくなり、</a:t>
            </a:r>
            <a:r>
              <a:rPr lang="ja-JP" altLang="en-US" sz="1300" u="sng" dirty="0" smtClean="0"/>
              <a:t>投資家のロット確保ニーズに応えられないおそれ</a:t>
            </a:r>
            <a:r>
              <a:rPr lang="ja-JP" altLang="en-US" sz="1300" u="sng" dirty="0"/>
              <a:t>が</a:t>
            </a:r>
            <a:r>
              <a:rPr lang="ja-JP" altLang="en-US" sz="1300" u="sng" dirty="0" smtClean="0"/>
              <a:t>ある。</a:t>
            </a:r>
            <a:endParaRPr lang="en-US" altLang="ja-JP" sz="1300" u="sng" dirty="0" smtClean="0"/>
          </a:p>
          <a:p>
            <a:endParaRPr lang="en-US" altLang="ja-JP" sz="600" dirty="0" smtClean="0"/>
          </a:p>
          <a:p>
            <a:r>
              <a:rPr lang="ja-JP" altLang="en-US" sz="1300" dirty="0" smtClean="0"/>
              <a:t>　　・３００億円と設定した場合でも市場環境の変化に備え、可能な限り平準発行となるよ</a:t>
            </a:r>
            <a:r>
              <a:rPr lang="ja-JP" altLang="en-US" sz="1300" dirty="0"/>
              <a:t>う</a:t>
            </a:r>
            <a:r>
              <a:rPr lang="ja-JP" altLang="en-US" sz="1300" dirty="0" smtClean="0"/>
              <a:t>、隔月発行とする。　　</a:t>
            </a:r>
            <a:endParaRPr lang="en-US" altLang="ja-JP" sz="1300" dirty="0" smtClean="0"/>
          </a:p>
        </p:txBody>
      </p:sp>
      <p:sp>
        <p:nvSpPr>
          <p:cNvPr id="19" name="正方形/長方形 18"/>
          <p:cNvSpPr/>
          <p:nvPr/>
        </p:nvSpPr>
        <p:spPr>
          <a:xfrm>
            <a:off x="179512" y="5694079"/>
            <a:ext cx="849280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350" dirty="0" smtClean="0"/>
              <a:t>＜Ａ案のポートフォリオ＞</a:t>
            </a:r>
            <a:endParaRPr lang="en-US" altLang="ja-JP" sz="1350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474" y="813852"/>
            <a:ext cx="8160966" cy="2496413"/>
          </a:xfrm>
          <a:prstGeom prst="rect">
            <a:avLst/>
          </a:prstGeom>
        </p:spPr>
      </p:pic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6348478"/>
              </p:ext>
            </p:extLst>
          </p:nvPr>
        </p:nvGraphicFramePr>
        <p:xfrm>
          <a:off x="373063" y="5949280"/>
          <a:ext cx="342900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1" name="文書" r:id="rId5" imgW="6167370" imgH="1112079" progId="Word.Document.12">
                  <p:embed/>
                </p:oleObj>
              </mc:Choice>
              <mc:Fallback>
                <p:oleObj name="文書" r:id="rId5" imgW="6167370" imgH="1112079" progId="Word.Document.12">
                  <p:embed/>
                  <p:pic>
                    <p:nvPicPr>
                      <p:cNvPr id="5" name="オブジェクト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3063" y="5949280"/>
                        <a:ext cx="3429000" cy="61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105707"/>
              </p:ext>
            </p:extLst>
          </p:nvPr>
        </p:nvGraphicFramePr>
        <p:xfrm>
          <a:off x="4100513" y="5736273"/>
          <a:ext cx="3152775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2" name="文書" r:id="rId7" imgW="5483223" imgH="1560790" progId="Word.Document.12">
                  <p:embed/>
                </p:oleObj>
              </mc:Choice>
              <mc:Fallback>
                <p:oleObj name="文書" r:id="rId7" imgW="5483223" imgH="1560790" progId="Word.Document.12">
                  <p:embed/>
                  <p:pic>
                    <p:nvPicPr>
                      <p:cNvPr id="16" name="オブジェクト 1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00513" y="5736273"/>
                        <a:ext cx="3152775" cy="893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23528" y="6427048"/>
            <a:ext cx="17940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/>
              <a:t>［　　　］内は、当初計画策定時の数値</a:t>
            </a:r>
            <a:endParaRPr kumimoji="1" lang="ja-JP" altLang="en-US" sz="800" dirty="0"/>
          </a:p>
        </p:txBody>
      </p:sp>
      <p:sp>
        <p:nvSpPr>
          <p:cNvPr id="7" name="正方形/長方形 6"/>
          <p:cNvSpPr/>
          <p:nvPr/>
        </p:nvSpPr>
        <p:spPr>
          <a:xfrm>
            <a:off x="4029869" y="6614277"/>
            <a:ext cx="792088" cy="2535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－１－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26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79514" y="414670"/>
            <a:ext cx="8786882" cy="6038666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6"/>
          <p:cNvSpPr txBox="1">
            <a:spLocks noChangeArrowheads="1"/>
          </p:cNvSpPr>
          <p:nvPr/>
        </p:nvSpPr>
        <p:spPr bwMode="auto">
          <a:xfrm>
            <a:off x="7704348" y="79819"/>
            <a:ext cx="1262048" cy="30231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b="1" dirty="0" smtClean="0">
                <a:latin typeface="ＭＳ ゴシック"/>
                <a:ea typeface="ＭＳ Ｐゴシック"/>
                <a:cs typeface="Times New Roman"/>
              </a:rPr>
              <a:t>３－３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364088" y="934851"/>
            <a:ext cx="849280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1400" dirty="0" smtClean="0"/>
          </a:p>
        </p:txBody>
      </p:sp>
      <p:sp>
        <p:nvSpPr>
          <p:cNvPr id="17" name="正方形/長方形 16"/>
          <p:cNvSpPr/>
          <p:nvPr/>
        </p:nvSpPr>
        <p:spPr>
          <a:xfrm>
            <a:off x="179512" y="764704"/>
            <a:ext cx="849280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350" dirty="0" smtClean="0"/>
              <a:t>＜Ｂ案について＞</a:t>
            </a:r>
            <a:endParaRPr lang="en-US" altLang="ja-JP" sz="1350" dirty="0" smtClean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31912" y="3501008"/>
            <a:ext cx="8489289" cy="10002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・</a:t>
            </a:r>
            <a:r>
              <a:rPr lang="ja-JP" altLang="en-US" sz="1400" u="sng" dirty="0"/>
              <a:t>Ｂ</a:t>
            </a:r>
            <a:r>
              <a:rPr kumimoji="1" lang="ja-JP" altLang="en-US" sz="1400" u="sng" dirty="0" smtClean="0"/>
              <a:t>案のポイント</a:t>
            </a:r>
            <a:endParaRPr kumimoji="1" lang="en-US" altLang="ja-JP" sz="1400" u="sng" dirty="0" smtClean="0"/>
          </a:p>
          <a:p>
            <a:endParaRPr kumimoji="1" lang="en-US" altLang="ja-JP" sz="600" u="sng" dirty="0" smtClean="0"/>
          </a:p>
          <a:p>
            <a:r>
              <a:rPr lang="ja-JP" altLang="en-US" sz="1300" dirty="0"/>
              <a:t>○  </a:t>
            </a:r>
            <a:r>
              <a:rPr lang="ja-JP" altLang="en-US" sz="1300" dirty="0" smtClean="0"/>
              <a:t>応札倍率が非常に高い５年債の発行規模を維持し、フレックス枠の発行規模は</a:t>
            </a:r>
            <a:r>
              <a:rPr lang="ja-JP" altLang="en-US" sz="1300" u="sng" dirty="0" smtClean="0"/>
              <a:t>８００億円に据え置き。</a:t>
            </a:r>
            <a:endParaRPr lang="en-US" altLang="ja-JP" sz="600" dirty="0" smtClean="0"/>
          </a:p>
          <a:p>
            <a:r>
              <a:rPr lang="ja-JP" altLang="en-US" sz="600" dirty="0"/>
              <a:t>　</a:t>
            </a:r>
            <a:r>
              <a:rPr lang="ja-JP" altLang="en-US" sz="600" dirty="0" smtClean="0"/>
              <a:t>　　　　　　</a:t>
            </a:r>
            <a:r>
              <a:rPr lang="ja-JP" altLang="en-US" sz="1300" dirty="0" smtClean="0"/>
              <a:t>⇒　５年債の各月平準発行がベースとなっている</a:t>
            </a:r>
            <a:r>
              <a:rPr lang="ja-JP" altLang="en-US" sz="1300" dirty="0"/>
              <a:t>。</a:t>
            </a:r>
            <a:endParaRPr lang="en-US" altLang="ja-JP" sz="1300" dirty="0" smtClean="0"/>
          </a:p>
          <a:p>
            <a:r>
              <a:rPr lang="ja-JP" altLang="en-US" sz="1300" dirty="0"/>
              <a:t>　 </a:t>
            </a:r>
            <a:r>
              <a:rPr lang="ja-JP" altLang="en-US" sz="1300" dirty="0" smtClean="0"/>
              <a:t>　　</a:t>
            </a:r>
            <a:endParaRPr lang="en-US" altLang="ja-JP" sz="1300" dirty="0"/>
          </a:p>
        </p:txBody>
      </p:sp>
      <p:sp>
        <p:nvSpPr>
          <p:cNvPr id="19" name="正方形/長方形 18"/>
          <p:cNvSpPr/>
          <p:nvPr/>
        </p:nvSpPr>
        <p:spPr>
          <a:xfrm>
            <a:off x="331912" y="4417367"/>
            <a:ext cx="849280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350" dirty="0" smtClean="0"/>
              <a:t>＜</a:t>
            </a:r>
            <a:r>
              <a:rPr lang="ja-JP" altLang="en-US" sz="1350" dirty="0"/>
              <a:t>Ｂ</a:t>
            </a:r>
            <a:r>
              <a:rPr lang="ja-JP" altLang="en-US" sz="1350" dirty="0" smtClean="0"/>
              <a:t>案のポートフォリオについて＞</a:t>
            </a:r>
            <a:endParaRPr lang="en-US" altLang="ja-JP" sz="1350" dirty="0" smtClean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419" y="919328"/>
            <a:ext cx="8190021" cy="2465647"/>
          </a:xfrm>
          <a:prstGeom prst="rect">
            <a:avLst/>
          </a:prstGeom>
        </p:spPr>
      </p:pic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2693611"/>
              </p:ext>
            </p:extLst>
          </p:nvPr>
        </p:nvGraphicFramePr>
        <p:xfrm>
          <a:off x="409575" y="4764088"/>
          <a:ext cx="3271838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5" name="文書" r:id="rId5" imgW="6167370" imgH="1113156" progId="Word.Document.12">
                  <p:embed/>
                </p:oleObj>
              </mc:Choice>
              <mc:Fallback>
                <p:oleObj name="文書" r:id="rId5" imgW="6167370" imgH="111315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9575" y="4764088"/>
                        <a:ext cx="3271838" cy="590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オブジェクト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9876155"/>
              </p:ext>
            </p:extLst>
          </p:nvPr>
        </p:nvGraphicFramePr>
        <p:xfrm>
          <a:off x="4141788" y="4762500"/>
          <a:ext cx="2906712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6" name="文書" r:id="rId7" imgW="5058815" imgH="1566130" progId="Word.Document.12">
                  <p:embed/>
                </p:oleObj>
              </mc:Choice>
              <mc:Fallback>
                <p:oleObj name="文書" r:id="rId7" imgW="5058815" imgH="1566130" progId="Word.Document.12">
                  <p:embed/>
                  <p:pic>
                    <p:nvPicPr>
                      <p:cNvPr id="5" name="オブジェクト 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41788" y="4762500"/>
                        <a:ext cx="2906712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66475" y="5213350"/>
            <a:ext cx="17940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/>
              <a:t>［　　　］内は、当初計画策定時の数値</a:t>
            </a:r>
            <a:endParaRPr kumimoji="1" lang="ja-JP" altLang="en-US" sz="800" dirty="0"/>
          </a:p>
        </p:txBody>
      </p:sp>
      <p:sp>
        <p:nvSpPr>
          <p:cNvPr id="14" name="正方形/長方形 13"/>
          <p:cNvSpPr/>
          <p:nvPr/>
        </p:nvSpPr>
        <p:spPr>
          <a:xfrm>
            <a:off x="4176910" y="6597352"/>
            <a:ext cx="792088" cy="2535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－２－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19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画面に合わせる (4:3)</PresentationFormat>
  <Paragraphs>31</Paragraphs>
  <Slides>2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ＭＳ ゴシック</vt:lpstr>
      <vt:lpstr>Arial</vt:lpstr>
      <vt:lpstr>Calibri</vt:lpstr>
      <vt:lpstr>Times New Roman</vt:lpstr>
      <vt:lpstr>Office ​​テーマ</vt:lpstr>
      <vt:lpstr>文書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2019-11-20T07:49:36Z</dcterms:created>
  <dcterms:modified xsi:type="dcterms:W3CDTF">2019-11-20T07:49:45Z</dcterms:modified>
</cp:coreProperties>
</file>