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385" autoAdjust="0"/>
  </p:normalViewPr>
  <p:slideViewPr>
    <p:cSldViewPr>
      <p:cViewPr varScale="1">
        <p:scale>
          <a:sx n="74" d="100"/>
          <a:sy n="74" d="100"/>
        </p:scale>
        <p:origin x="1266" y="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EDA73-8F26-4A8C-9688-D2F5ED9A8BA5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70AAF-6BBD-4D86-9D4F-B4D7C847A8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1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70AAF-6BBD-4D86-9D4F-B4D7C847A82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58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90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481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65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643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51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8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15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18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17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505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7024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EA4B4-9E8C-4916-A5A2-8294E35098C0}" type="datetimeFigureOut">
              <a:rPr kumimoji="1" lang="ja-JP" altLang="en-US" smtClean="0"/>
              <a:t>2019/11/20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56E05-60BA-4590-9B25-6773B1F7DF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615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4" y="456736"/>
            <a:ext cx="8786882" cy="6101960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6"/>
          <p:cNvSpPr txBox="1">
            <a:spLocks noChangeArrowheads="1"/>
          </p:cNvSpPr>
          <p:nvPr/>
        </p:nvSpPr>
        <p:spPr bwMode="auto">
          <a:xfrm>
            <a:off x="7704348" y="79819"/>
            <a:ext cx="1262048" cy="302318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0" tIns="8890" rIns="0" bIns="8890" anchor="t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800" b="1" dirty="0" smtClean="0">
                <a:effectLst/>
                <a:latin typeface="ＭＳ ゴシック"/>
                <a:ea typeface="ＭＳ Ｐゴシック"/>
                <a:cs typeface="Times New Roman"/>
              </a:rPr>
              <a:t>資料</a:t>
            </a:r>
            <a:r>
              <a:rPr lang="ja-JP" altLang="en-US" b="1" dirty="0">
                <a:latin typeface="ＭＳ ゴシック"/>
                <a:ea typeface="ＭＳ Ｐゴシック"/>
                <a:cs typeface="Times New Roman"/>
              </a:rPr>
              <a:t>３</a:t>
            </a:r>
            <a:r>
              <a:rPr lang="ja-JP" altLang="en-US" b="1" dirty="0" smtClean="0">
                <a:latin typeface="ＭＳ ゴシック"/>
                <a:ea typeface="ＭＳ Ｐゴシック"/>
                <a:cs typeface="Times New Roman"/>
              </a:rPr>
              <a:t>－２</a:t>
            </a:r>
            <a:endParaRPr lang="ja-JP" sz="1200" dirty="0">
              <a:effectLst/>
              <a:latin typeface="ＭＳ ゴシック"/>
              <a:cs typeface="Times New Roman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51520" y="497213"/>
            <a:ext cx="84928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/>
              <a:t>＜平成２８年度と令和元年度上半期の応募倍率等の比較について＞</a:t>
            </a:r>
            <a:endParaRPr lang="en-US" altLang="ja-JP" sz="1400" dirty="0" smtClean="0"/>
          </a:p>
        </p:txBody>
      </p: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605929"/>
              </p:ext>
            </p:extLst>
          </p:nvPr>
        </p:nvGraphicFramePr>
        <p:xfrm>
          <a:off x="427233" y="1006486"/>
          <a:ext cx="8339191" cy="223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ワークシート" r:id="rId4" imgW="9591563" imgH="3438523" progId="Excel.Sheet.12">
                  <p:embed/>
                </p:oleObj>
              </mc:Choice>
              <mc:Fallback>
                <p:oleObj name="ワークシート" r:id="rId4" imgW="9591563" imgH="3438523" progId="Excel.Sheet.12">
                  <p:embed/>
                  <p:pic>
                    <p:nvPicPr>
                      <p:cNvPr id="18" name="オブジェクト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233" y="1006486"/>
                        <a:ext cx="8339191" cy="2236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1907704" y="2484949"/>
            <a:ext cx="2304256" cy="229139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255661" y="3265820"/>
            <a:ext cx="8492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</a:rPr>
              <a:t>○</a:t>
            </a: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下半期</a:t>
            </a:r>
            <a:r>
              <a:rPr lang="ja-JP" altLang="en-US" sz="1400" dirty="0">
                <a:latin typeface="+mj-ea"/>
              </a:rPr>
              <a:t>には</a:t>
            </a:r>
            <a:r>
              <a:rPr lang="ja-JP" altLang="en-US" sz="1400" dirty="0"/>
              <a:t>、地方債の供給量が多く需給悪化の懸念がある１０～１２月も控えており</a:t>
            </a:r>
            <a:r>
              <a:rPr lang="ja-JP" altLang="en-US" sz="1400" dirty="0" smtClean="0"/>
              <a:t>、本年度１０年債を</a:t>
            </a:r>
            <a:endParaRPr lang="en-US" altLang="ja-JP" sz="1400" dirty="0" smtClean="0"/>
          </a:p>
          <a:p>
            <a:r>
              <a:rPr lang="en-US" altLang="ja-JP" sz="1400" dirty="0"/>
              <a:t> </a:t>
            </a:r>
            <a:r>
              <a:rPr lang="en-US" altLang="ja-JP" sz="1400" dirty="0" smtClean="0"/>
              <a:t>      </a:t>
            </a:r>
            <a:r>
              <a:rPr lang="ja-JP" altLang="en-US" sz="1400" dirty="0" smtClean="0"/>
              <a:t>月３００億円に増額することにより、発行条件の悪化につながる可能性が考えられる。</a:t>
            </a:r>
            <a:endParaRPr lang="en-US" altLang="ja-JP" sz="1400" dirty="0" smtClean="0"/>
          </a:p>
        </p:txBody>
      </p:sp>
      <p:sp>
        <p:nvSpPr>
          <p:cNvPr id="20" name="角丸四角形 19"/>
          <p:cNvSpPr/>
          <p:nvPr/>
        </p:nvSpPr>
        <p:spPr>
          <a:xfrm>
            <a:off x="1907704" y="1484784"/>
            <a:ext cx="3389046" cy="2762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線吹き出し 2 (枠付き) 3"/>
          <p:cNvSpPr/>
          <p:nvPr/>
        </p:nvSpPr>
        <p:spPr>
          <a:xfrm>
            <a:off x="5724128" y="679989"/>
            <a:ext cx="3164211" cy="300739"/>
          </a:xfrm>
          <a:prstGeom prst="borderCallout2">
            <a:avLst>
              <a:gd name="adj1" fmla="val 18750"/>
              <a:gd name="adj2" fmla="val 292"/>
              <a:gd name="adj3" fmla="val 18750"/>
              <a:gd name="adj4" fmla="val -8845"/>
              <a:gd name="adj5" fmla="val 302532"/>
              <a:gd name="adj6" fmla="val -14424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平成２８年度（４月～９月）の応募倍率の平均：５．３１倍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13" name="線吹き出し 2 (枠付き) 12"/>
          <p:cNvSpPr/>
          <p:nvPr/>
        </p:nvSpPr>
        <p:spPr>
          <a:xfrm>
            <a:off x="5194645" y="2493591"/>
            <a:ext cx="3164211" cy="300739"/>
          </a:xfrm>
          <a:prstGeom prst="borderCallout2">
            <a:avLst>
              <a:gd name="adj1" fmla="val 18750"/>
              <a:gd name="adj2" fmla="val 292"/>
              <a:gd name="adj3" fmla="val 18750"/>
              <a:gd name="adj4" fmla="val -8544"/>
              <a:gd name="adj5" fmla="val 17484"/>
              <a:gd name="adj6" fmla="val -30980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令和元年度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（４月～７月）の応募倍率の平均：２．２４倍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graphicFrame>
        <p:nvGraphicFramePr>
          <p:cNvPr id="14" name="オブジェクト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297501"/>
              </p:ext>
            </p:extLst>
          </p:nvPr>
        </p:nvGraphicFramePr>
        <p:xfrm>
          <a:off x="395536" y="4149080"/>
          <a:ext cx="837088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1" name="ワークシート" r:id="rId6" imgW="9401312" imgH="2676458" progId="Excel.Sheet.12">
                  <p:embed/>
                </p:oleObj>
              </mc:Choice>
              <mc:Fallback>
                <p:oleObj name="ワークシート" r:id="rId6" imgW="9401312" imgH="2676458" progId="Excel.Sheet.12">
                  <p:embed/>
                  <p:pic>
                    <p:nvPicPr>
                      <p:cNvPr id="14" name="オブジェクト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4149080"/>
                        <a:ext cx="837088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正方形/長方形 16"/>
          <p:cNvSpPr/>
          <p:nvPr/>
        </p:nvSpPr>
        <p:spPr>
          <a:xfrm>
            <a:off x="327669" y="652626"/>
            <a:ext cx="1364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600" dirty="0" smtClean="0"/>
          </a:p>
          <a:p>
            <a:r>
              <a:rPr lang="en-US" altLang="ja-JP" sz="1400" dirty="0" smtClean="0">
                <a:latin typeface="+mj-ea"/>
              </a:rPr>
              <a:t>【</a:t>
            </a:r>
            <a:r>
              <a:rPr lang="ja-JP" altLang="en-US" sz="1400" dirty="0" smtClean="0">
                <a:latin typeface="+mj-ea"/>
              </a:rPr>
              <a:t>１０年債</a:t>
            </a:r>
            <a:r>
              <a:rPr lang="en-US" altLang="ja-JP" sz="1400" dirty="0" smtClean="0">
                <a:latin typeface="+mj-ea"/>
              </a:rPr>
              <a:t>】</a:t>
            </a:r>
            <a:endParaRPr lang="en-US" altLang="ja-JP" sz="1400" dirty="0" smtClean="0"/>
          </a:p>
        </p:txBody>
      </p:sp>
      <p:sp>
        <p:nvSpPr>
          <p:cNvPr id="21" name="正方形/長方形 20"/>
          <p:cNvSpPr/>
          <p:nvPr/>
        </p:nvSpPr>
        <p:spPr>
          <a:xfrm>
            <a:off x="327668" y="3748970"/>
            <a:ext cx="13640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600" dirty="0" smtClean="0"/>
          </a:p>
          <a:p>
            <a:r>
              <a:rPr lang="en-US" altLang="ja-JP" sz="1400" dirty="0" smtClean="0">
                <a:latin typeface="+mj-ea"/>
              </a:rPr>
              <a:t>【</a:t>
            </a:r>
            <a:r>
              <a:rPr lang="ja-JP" altLang="en-US" sz="1400" dirty="0">
                <a:latin typeface="+mj-ea"/>
              </a:rPr>
              <a:t>５</a:t>
            </a:r>
            <a:r>
              <a:rPr lang="ja-JP" altLang="en-US" sz="1400" dirty="0" smtClean="0">
                <a:latin typeface="+mj-ea"/>
              </a:rPr>
              <a:t>年債</a:t>
            </a:r>
            <a:r>
              <a:rPr lang="en-US" altLang="ja-JP" sz="1400" dirty="0" smtClean="0">
                <a:latin typeface="+mj-ea"/>
              </a:rPr>
              <a:t>】</a:t>
            </a:r>
            <a:endParaRPr lang="en-US" altLang="ja-JP" sz="1400" dirty="0" smtClean="0"/>
          </a:p>
        </p:txBody>
      </p:sp>
      <p:sp>
        <p:nvSpPr>
          <p:cNvPr id="22" name="角丸四角形 21"/>
          <p:cNvSpPr/>
          <p:nvPr/>
        </p:nvSpPr>
        <p:spPr>
          <a:xfrm>
            <a:off x="1727663" y="4653136"/>
            <a:ext cx="3518893" cy="23356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55661" y="5930116"/>
            <a:ext cx="8492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+mj-ea"/>
              </a:rPr>
              <a:t>○</a:t>
            </a:r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本年度の上半期は平成２８年度と同水準の応募倍率で推移しており、本年度５年債は平成２８年度と同額で</a:t>
            </a:r>
            <a:endParaRPr lang="en-US" altLang="ja-JP" sz="1400" dirty="0" smtClean="0">
              <a:latin typeface="+mj-ea"/>
            </a:endParaRPr>
          </a:p>
          <a:p>
            <a:r>
              <a:rPr lang="ja-JP" altLang="en-US" sz="1400" dirty="0">
                <a:latin typeface="+mj-ea"/>
              </a:rPr>
              <a:t>　</a:t>
            </a:r>
            <a:r>
              <a:rPr lang="ja-JP" altLang="en-US" sz="1400" dirty="0" smtClean="0">
                <a:latin typeface="+mj-ea"/>
              </a:rPr>
              <a:t>　 ある月３００億円の発行も可能であると考えられる。</a:t>
            </a:r>
            <a:endParaRPr lang="en-US" altLang="ja-JP" sz="1400" dirty="0" smtClean="0"/>
          </a:p>
        </p:txBody>
      </p:sp>
      <p:sp>
        <p:nvSpPr>
          <p:cNvPr id="25" name="線吹き出し 2 (枠付き) 24"/>
          <p:cNvSpPr/>
          <p:nvPr/>
        </p:nvSpPr>
        <p:spPr>
          <a:xfrm>
            <a:off x="5436083" y="3848341"/>
            <a:ext cx="3312368" cy="300739"/>
          </a:xfrm>
          <a:prstGeom prst="borderCallout2">
            <a:avLst>
              <a:gd name="adj1" fmla="val 18750"/>
              <a:gd name="adj2" fmla="val 292"/>
              <a:gd name="adj3" fmla="val 18750"/>
              <a:gd name="adj4" fmla="val -4819"/>
              <a:gd name="adj5" fmla="val 275901"/>
              <a:gd name="adj6" fmla="val -9908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平成２８年度（４月～９月）の応募倍率の平均：１６．１７倍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1743906" y="5375065"/>
            <a:ext cx="2349796" cy="26042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線吹き出し 2 (枠付き) 27"/>
          <p:cNvSpPr/>
          <p:nvPr/>
        </p:nvSpPr>
        <p:spPr>
          <a:xfrm>
            <a:off x="5250837" y="5373216"/>
            <a:ext cx="3221404" cy="277269"/>
          </a:xfrm>
          <a:prstGeom prst="borderCallout2">
            <a:avLst>
              <a:gd name="adj1" fmla="val 18750"/>
              <a:gd name="adj2" fmla="val 292"/>
              <a:gd name="adj3" fmla="val 18750"/>
              <a:gd name="adj4" fmla="val -4819"/>
              <a:gd name="adj5" fmla="val 20652"/>
              <a:gd name="adj6" fmla="val -35915"/>
            </a:avLst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schemeClr val="tx1"/>
                </a:solidFill>
              </a:rPr>
              <a:t>令和</a:t>
            </a:r>
            <a:r>
              <a:rPr lang="ja-JP" altLang="en-US" sz="1000" dirty="0">
                <a:solidFill>
                  <a:schemeClr val="tx1"/>
                </a:solidFill>
              </a:rPr>
              <a:t>元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年度（４月～７月）の応募倍率の平均：１６．</a:t>
            </a:r>
            <a:r>
              <a:rPr lang="ja-JP" altLang="en-US" sz="1000" dirty="0" smtClean="0">
                <a:solidFill>
                  <a:schemeClr val="tx1"/>
                </a:solidFill>
              </a:rPr>
              <a:t>５</a:t>
            </a:r>
            <a:r>
              <a:rPr lang="ja-JP" altLang="en-US" sz="1000" dirty="0">
                <a:solidFill>
                  <a:schemeClr val="tx1"/>
                </a:solidFill>
              </a:rPr>
              <a:t>５</a:t>
            </a:r>
            <a:r>
              <a:rPr kumimoji="1" lang="ja-JP" altLang="en-US" sz="1000" dirty="0" smtClean="0">
                <a:solidFill>
                  <a:schemeClr val="tx1"/>
                </a:solidFill>
              </a:rPr>
              <a:t>倍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211960" y="6558695"/>
            <a:ext cx="8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－２－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175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ＭＳ ゴシック</vt:lpstr>
      <vt:lpstr>Arial</vt:lpstr>
      <vt:lpstr>Calibri</vt:lpstr>
      <vt:lpstr>Times New Roman</vt:lpstr>
      <vt:lpstr>Office ​​テーマ</vt:lpstr>
      <vt:lpstr>ワークシート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2019-11-20T07:47:18Z</dcterms:created>
  <dcterms:modified xsi:type="dcterms:W3CDTF">2019-11-20T07:48:00Z</dcterms:modified>
</cp:coreProperties>
</file>