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4" r:id="rId2"/>
    <p:sldId id="392" r:id="rId3"/>
    <p:sldId id="388" r:id="rId4"/>
    <p:sldId id="389" r:id="rId5"/>
    <p:sldId id="391" r:id="rId6"/>
    <p:sldId id="390" r:id="rId7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79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428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2019/11/20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248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115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099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2019/11/20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－１－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2002" y="856723"/>
            <a:ext cx="9705527" cy="5539978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600" dirty="0" smtClean="0"/>
              <a:t>＜</a:t>
            </a:r>
            <a:r>
              <a:rPr lang="ja-JP" altLang="ja-JP" sz="1600" dirty="0"/>
              <a:t>これまでの</a:t>
            </a:r>
            <a:r>
              <a:rPr lang="ja-JP" altLang="ja-JP" sz="1600" dirty="0" smtClean="0"/>
              <a:t>経過</a:t>
            </a:r>
            <a:r>
              <a:rPr lang="ja-JP" altLang="en-US" sz="1600" dirty="0" smtClean="0"/>
              <a:t>①＞</a:t>
            </a:r>
            <a:endParaRPr lang="en-US" altLang="ja-JP" sz="1600" dirty="0" smtClean="0"/>
          </a:p>
          <a:p>
            <a:endParaRPr lang="en-US" altLang="ja-JP" sz="600" dirty="0" smtClean="0"/>
          </a:p>
          <a:p>
            <a:endParaRPr lang="en-US" altLang="ja-JP" sz="6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・　　２月　１日</a:t>
            </a:r>
            <a:r>
              <a:rPr lang="en-US" altLang="ja-JP" sz="1600" dirty="0"/>
              <a:t>	 </a:t>
            </a:r>
            <a:r>
              <a:rPr lang="ja-JP" altLang="en-US" sz="1600" dirty="0" smtClean="0"/>
              <a:t>　第１５回　大阪府財務マネジメント委員会開催</a:t>
            </a:r>
            <a:endParaRPr lang="en-US" altLang="ja-JP" sz="1600" dirty="0" smtClean="0"/>
          </a:p>
          <a:p>
            <a:pPr marL="2246313" indent="-2246313"/>
            <a:endParaRPr lang="en-US" altLang="ja-JP" sz="600" dirty="0" smtClean="0"/>
          </a:p>
          <a:p>
            <a:pPr marL="2246313" indent="-2246313"/>
            <a:r>
              <a:rPr lang="ja-JP" altLang="en-US" sz="1600" dirty="0" smtClean="0"/>
              <a:t>　・　　３月　７日　　　　　　　</a:t>
            </a:r>
            <a:r>
              <a:rPr lang="ja-JP" altLang="en-US" sz="1600" dirty="0"/>
              <a:t>　欧州中央銀行　政策</a:t>
            </a:r>
            <a:r>
              <a:rPr lang="ja-JP" altLang="en-US" sz="1600" dirty="0" smtClean="0"/>
              <a:t>理事会</a:t>
            </a:r>
            <a:endParaRPr lang="en-US" altLang="ja-JP" sz="1600" dirty="0" smtClean="0"/>
          </a:p>
          <a:p>
            <a:pPr marL="2246313" indent="-2246313"/>
            <a:r>
              <a:rPr lang="ja-JP" altLang="en-US" sz="1600" dirty="0" smtClean="0"/>
              <a:t>　　　　　　　　　　　　　　　　　　⇒　政策金利を据え置き、利上げの時期を</a:t>
            </a:r>
            <a:r>
              <a:rPr lang="en-US" altLang="ja-JP" sz="1600" dirty="0" smtClean="0"/>
              <a:t>2019</a:t>
            </a:r>
            <a:r>
              <a:rPr lang="ja-JP" altLang="en-US" sz="1600" dirty="0" smtClean="0"/>
              <a:t>年末に見送り</a:t>
            </a:r>
            <a:endParaRPr lang="en-US" altLang="ja-JP" sz="600" dirty="0" smtClean="0"/>
          </a:p>
          <a:p>
            <a:pPr marL="2246313" indent="-2246313"/>
            <a:endParaRPr lang="en-US" altLang="ja-JP" sz="600" dirty="0"/>
          </a:p>
          <a:p>
            <a:pPr marL="2246313" indent="-2246313"/>
            <a:r>
              <a:rPr lang="ja-JP" altLang="en-US" sz="1600" dirty="0" smtClean="0"/>
              <a:t>　・　　３月２１日　　　　　　　　</a:t>
            </a:r>
            <a:r>
              <a:rPr lang="zh-TW" altLang="en-US" sz="1600" dirty="0"/>
              <a:t>米国 連邦準備制度理事会 連邦公開市場</a:t>
            </a:r>
            <a:r>
              <a:rPr lang="zh-TW" altLang="en-US" sz="1600" dirty="0" smtClean="0"/>
              <a:t>委員会</a:t>
            </a:r>
            <a:endParaRPr lang="en-US" altLang="zh-TW" sz="1600" dirty="0" smtClean="0"/>
          </a:p>
          <a:p>
            <a:pPr marL="2246313" indent="-2246313"/>
            <a:r>
              <a:rPr lang="ja-JP" altLang="en-US" sz="1600" dirty="0"/>
              <a:t>　　　　　　　　　　　　　　　　　　⇒　</a:t>
            </a:r>
            <a:r>
              <a:rPr lang="ja-JP" altLang="en-US" sz="1600" dirty="0" smtClean="0"/>
              <a:t>政策金利を据え置き、追加利上げを見送り</a:t>
            </a:r>
            <a:endParaRPr lang="en-US" altLang="ja-JP" sz="1600" u="sng" dirty="0"/>
          </a:p>
          <a:p>
            <a:pPr marL="2246313" indent="-2246313"/>
            <a:endParaRPr lang="en-US" altLang="ja-JP" sz="600" dirty="0"/>
          </a:p>
          <a:p>
            <a:pPr marL="2246313" indent="-2246313"/>
            <a:r>
              <a:rPr lang="ja-JP" altLang="en-US" sz="1600" dirty="0"/>
              <a:t>　・　　</a:t>
            </a:r>
            <a:r>
              <a:rPr lang="ja-JP" altLang="en-US" sz="1600" dirty="0" smtClean="0"/>
              <a:t>４月２５日</a:t>
            </a:r>
            <a:r>
              <a:rPr lang="ja-JP" altLang="en-US" sz="1600" dirty="0"/>
              <a:t>　　　　　　　　日本</a:t>
            </a:r>
            <a:r>
              <a:rPr lang="ja-JP" altLang="en-US" sz="1600" dirty="0" smtClean="0"/>
              <a:t>銀行 金融政策決定会合</a:t>
            </a:r>
            <a:endParaRPr lang="en-US" altLang="ja-JP" sz="1600" dirty="0"/>
          </a:p>
          <a:p>
            <a:pPr marL="2246313" indent="-2246313"/>
            <a:r>
              <a:rPr lang="ja-JP" altLang="en-US" sz="1600" dirty="0" smtClean="0"/>
              <a:t>　　　　　　　　　　　　　　　　　　⇒　政策金利のフォワードガイダンスの明確化（少なくとも</a:t>
            </a:r>
            <a:r>
              <a:rPr lang="en-US" altLang="ja-JP" sz="1600" dirty="0" smtClean="0"/>
              <a:t>2020</a:t>
            </a:r>
            <a:r>
              <a:rPr lang="ja-JP" altLang="en-US" sz="1600" dirty="0" smtClean="0"/>
              <a:t>年春頃まで、</a:t>
            </a:r>
            <a:endParaRPr lang="en-US" altLang="ja-JP" sz="16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　　 現在のきわめて低い長短金利の水準を維持）等を決定</a:t>
            </a:r>
            <a:endParaRPr lang="en-US" altLang="ja-JP" sz="700" dirty="0" smtClean="0"/>
          </a:p>
          <a:p>
            <a:pPr marL="2246313" indent="-2246313"/>
            <a:endParaRPr lang="en-US" altLang="ja-JP" sz="600" dirty="0" smtClean="0"/>
          </a:p>
          <a:p>
            <a:pPr marL="2246313" indent="-2246313"/>
            <a:r>
              <a:rPr lang="ja-JP" altLang="en-US" sz="1600" dirty="0"/>
              <a:t>　</a:t>
            </a:r>
            <a:r>
              <a:rPr lang="ja-JP" altLang="en-US" sz="1600" dirty="0" smtClean="0"/>
              <a:t>・　　５月２９日　　　　　　　　日本銀行　黒田総裁がリバーサルレートについて発言</a:t>
            </a:r>
            <a:endParaRPr lang="en-US" altLang="ja-JP" sz="600" dirty="0" smtClean="0"/>
          </a:p>
          <a:p>
            <a:pPr marL="2246313" indent="-2246313"/>
            <a:endParaRPr lang="en-US" altLang="ja-JP" sz="600" dirty="0" smtClean="0"/>
          </a:p>
          <a:p>
            <a:pPr marL="2246313" indent="-2246313"/>
            <a:r>
              <a:rPr lang="ja-JP" altLang="en-US" sz="1600" dirty="0" smtClean="0"/>
              <a:t>　・　　６月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６日　　　　　　　　</a:t>
            </a:r>
            <a:r>
              <a:rPr lang="ja-JP" altLang="en-US" sz="1600" dirty="0"/>
              <a:t>欧州中央銀行　政策理事会</a:t>
            </a:r>
            <a:endParaRPr lang="en-US" altLang="ja-JP" sz="1600" dirty="0"/>
          </a:p>
          <a:p>
            <a:pPr marL="2246313" indent="-2246313"/>
            <a:r>
              <a:rPr lang="ja-JP" altLang="en-US" sz="1600" dirty="0"/>
              <a:t>　　　　　　　　　　　　　　　　　　⇒　政策金利を据え置き、利上げの時期</a:t>
            </a:r>
            <a:r>
              <a:rPr lang="ja-JP" altLang="en-US" sz="1600" dirty="0" smtClean="0"/>
              <a:t>を少なくとも</a:t>
            </a:r>
            <a:r>
              <a:rPr lang="en-US" altLang="ja-JP" sz="1600" dirty="0" smtClean="0"/>
              <a:t>2020</a:t>
            </a:r>
            <a:r>
              <a:rPr lang="ja-JP" altLang="en-US" sz="1600" dirty="0" smtClean="0"/>
              <a:t>年前半まで見送り</a:t>
            </a:r>
            <a:endParaRPr lang="en-US" altLang="ja-JP" sz="1600" dirty="0" smtClean="0"/>
          </a:p>
          <a:p>
            <a:pPr marL="2246313" indent="-2246313"/>
            <a:endParaRPr lang="en-US" altLang="ja-JP" sz="600" dirty="0" smtClean="0"/>
          </a:p>
          <a:p>
            <a:pPr marL="2246313" indent="-2246313"/>
            <a:r>
              <a:rPr lang="ja-JP" altLang="en-US" sz="1600" dirty="0" smtClean="0"/>
              <a:t>　・　　６月１４日　　　　　　　　地方債（１０年）に下限金利を導入する事例発生</a:t>
            </a:r>
            <a:endParaRPr lang="en-US" altLang="ja-JP" sz="1600" dirty="0"/>
          </a:p>
          <a:p>
            <a:pPr marL="2246313" indent="-2246313"/>
            <a:r>
              <a:rPr lang="ja-JP" altLang="en-US" sz="1600" dirty="0" smtClean="0"/>
              <a:t>　　　　　　　　　　　　　　　　　　⇒　東京都債：０．０５０％、愛知県債：０．０６０％</a:t>
            </a:r>
            <a:endParaRPr lang="en-US" altLang="ja-JP" sz="1600" dirty="0" smtClean="0"/>
          </a:p>
          <a:p>
            <a:pPr marL="2246313" indent="-2246313"/>
            <a:endParaRPr lang="en-US" altLang="ja-JP" sz="600" dirty="0"/>
          </a:p>
          <a:p>
            <a:pPr marL="2246313" indent="-2246313"/>
            <a:r>
              <a:rPr lang="ja-JP" altLang="en-US" sz="1600" dirty="0" smtClean="0"/>
              <a:t>　・</a:t>
            </a:r>
            <a:r>
              <a:rPr lang="ja-JP" altLang="en-US" sz="1600" dirty="0"/>
              <a:t>　　６月１９日　　　　　　　　米国 連邦準備制度理事会　連邦</a:t>
            </a:r>
            <a:r>
              <a:rPr lang="ja-JP" altLang="en-US" sz="1600" dirty="0" smtClean="0"/>
              <a:t>公開市場委員会</a:t>
            </a:r>
            <a:endParaRPr lang="en-US" altLang="ja-JP" sz="1600" dirty="0"/>
          </a:p>
          <a:p>
            <a:pPr marL="2246313" indent="-2246313"/>
            <a:r>
              <a:rPr lang="ja-JP" altLang="en-US" sz="1600" dirty="0"/>
              <a:t>　　　　　　　　　　　　　　　　　　⇒　政策金利を据え置いたものの、「適切に行動する」との表現により利下げを示唆</a:t>
            </a:r>
            <a:endParaRPr lang="en-US" altLang="ja-JP" sz="1600" dirty="0"/>
          </a:p>
          <a:p>
            <a:pPr marL="2246313" indent="-2246313"/>
            <a:r>
              <a:rPr lang="ja-JP" altLang="en-US" sz="600" dirty="0" smtClean="0">
                <a:latin typeface="+mn-lt"/>
              </a:rPr>
              <a:t>　</a:t>
            </a:r>
            <a:endParaRPr lang="en-US" altLang="ja-JP" sz="600" dirty="0" smtClean="0">
              <a:latin typeface="+mn-lt"/>
            </a:endParaRPr>
          </a:p>
          <a:p>
            <a:pPr marL="2246313" indent="-2246313"/>
            <a:r>
              <a:rPr lang="ja-JP" altLang="en-US" sz="1600" dirty="0" smtClean="0"/>
              <a:t>　・　　６月２０日　　　　　　　　</a:t>
            </a:r>
            <a:r>
              <a:rPr lang="ja-JP" altLang="en-US" sz="1600" dirty="0"/>
              <a:t>日本銀行 金融政策決定会合</a:t>
            </a:r>
            <a:endParaRPr lang="en-US" altLang="ja-JP" sz="1600" dirty="0"/>
          </a:p>
          <a:p>
            <a:pPr marL="2246313" indent="-2246313"/>
            <a:r>
              <a:rPr lang="ja-JP" altLang="en-US" sz="1600" dirty="0" smtClean="0"/>
              <a:t>　　　　　　　　　　　　　　　　　　⇒　金融政策の現状を維持　</a:t>
            </a:r>
            <a:endParaRPr lang="en-US" altLang="ja-JP" sz="1600" dirty="0"/>
          </a:p>
          <a:p>
            <a:pPr marL="2246313" indent="-2246313"/>
            <a:endParaRPr lang="en-US" altLang="ja-JP" sz="600" dirty="0" smtClean="0"/>
          </a:p>
        </p:txBody>
      </p:sp>
    </p:spTree>
    <p:extLst>
      <p:ext uri="{BB962C8B-B14F-4D97-AF65-F5344CB8AC3E}">
        <p14:creationId xmlns:p14="http://schemas.microsoft.com/office/powerpoint/2010/main" val="388544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463871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532210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－２－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2002" y="749147"/>
            <a:ext cx="9705527" cy="5740033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ja-JP" altLang="ja-JP" sz="1600" dirty="0"/>
              <a:t>＜これまでの経過</a:t>
            </a:r>
            <a:r>
              <a:rPr lang="ja-JP" altLang="en-US" sz="1600" dirty="0"/>
              <a:t>②</a:t>
            </a:r>
            <a:r>
              <a:rPr lang="ja-JP" altLang="en-US" sz="1600" dirty="0" smtClean="0"/>
              <a:t>＞</a:t>
            </a:r>
            <a:endParaRPr lang="en-US" altLang="ja-JP" sz="1600" dirty="0" smtClean="0"/>
          </a:p>
          <a:p>
            <a:pPr marL="2246313" indent="-2246313"/>
            <a:r>
              <a:rPr lang="ja-JP" altLang="en-US" sz="1600" dirty="0" smtClean="0"/>
              <a:t>　・　　７月２５日</a:t>
            </a:r>
            <a:r>
              <a:rPr lang="ja-JP" altLang="en-US" sz="1600" dirty="0"/>
              <a:t>　　　　　　　　欧州中央銀行　政策理事会</a:t>
            </a:r>
            <a:endParaRPr lang="en-US" altLang="ja-JP" sz="1600" dirty="0"/>
          </a:p>
          <a:p>
            <a:pPr marL="2246313" indent="-2246313"/>
            <a:r>
              <a:rPr lang="ja-JP" altLang="en-US" sz="1600" dirty="0"/>
              <a:t>　　　　　　　　　　　　　　　　　　⇒　政策金利を</a:t>
            </a:r>
            <a:r>
              <a:rPr lang="ja-JP" altLang="en-US" sz="1600" dirty="0" smtClean="0"/>
              <a:t>据え置いたものの、政策金利を</a:t>
            </a:r>
            <a:r>
              <a:rPr lang="en-US" altLang="ja-JP" sz="1600" dirty="0" smtClean="0"/>
              <a:t>2020</a:t>
            </a:r>
            <a:r>
              <a:rPr lang="ja-JP" altLang="en-US" sz="1600" dirty="0" smtClean="0"/>
              <a:t>年前半まで</a:t>
            </a:r>
            <a:endParaRPr lang="en-US" altLang="ja-JP" sz="1600" dirty="0" smtClean="0"/>
          </a:p>
          <a:p>
            <a:pPr marL="2246313" indent="-2246313"/>
            <a:r>
              <a:rPr lang="en-US" altLang="ja-JP" sz="1600" dirty="0" smtClean="0"/>
              <a:t>                                                </a:t>
            </a:r>
            <a:r>
              <a:rPr lang="ja-JP" altLang="en-US" sz="1600" dirty="0" smtClean="0"/>
              <a:t>「現状か、より低い水準」にすると明言</a:t>
            </a:r>
            <a:endParaRPr lang="en-US" altLang="ja-JP" sz="1600" dirty="0" smtClean="0"/>
          </a:p>
          <a:p>
            <a:endParaRPr lang="en-US" altLang="ja-JP" sz="400" dirty="0" smtClean="0"/>
          </a:p>
          <a:p>
            <a:r>
              <a:rPr lang="ja-JP" altLang="en-US" sz="1600" dirty="0" smtClean="0"/>
              <a:t>　・　　７月２９日～３０日　　　日本銀行　</a:t>
            </a:r>
            <a:r>
              <a:rPr lang="ja-JP" altLang="en-US" sz="1600" dirty="0"/>
              <a:t>金融政策決定</a:t>
            </a:r>
            <a:r>
              <a:rPr lang="ja-JP" altLang="en-US" sz="1600" dirty="0" smtClean="0"/>
              <a:t>会合　　</a:t>
            </a:r>
            <a:endParaRPr lang="en-US" altLang="ja-JP" sz="1600" dirty="0" smtClean="0"/>
          </a:p>
          <a:p>
            <a:endParaRPr lang="en-US" altLang="ja-JP" sz="400" dirty="0"/>
          </a:p>
          <a:p>
            <a:pPr marL="2246313" indent="-2246313"/>
            <a:r>
              <a:rPr lang="ja-JP" altLang="en-US" sz="1600" dirty="0"/>
              <a:t>　・　　７月３０日　　　　　　　　フレックス枠を活用し、超長期の定時償還債（銀行等引受債）を発行</a:t>
            </a:r>
            <a:endParaRPr lang="en-US" altLang="ja-JP" sz="1600" dirty="0"/>
          </a:p>
          <a:p>
            <a:pPr marL="2246313" indent="-2246313"/>
            <a:r>
              <a:rPr lang="en-US" altLang="ja-JP" sz="1600" dirty="0"/>
              <a:t>	</a:t>
            </a:r>
            <a:r>
              <a:rPr lang="ja-JP" altLang="en-US" sz="1600" dirty="0"/>
              <a:t>　 ⇒　 ２０年債　</a:t>
            </a:r>
            <a:r>
              <a:rPr lang="ja-JP" altLang="en-US" sz="1600" dirty="0" smtClean="0"/>
              <a:t>２０</a:t>
            </a:r>
            <a:r>
              <a:rPr lang="ja-JP" altLang="en-US" sz="1600" dirty="0"/>
              <a:t>０</a:t>
            </a:r>
            <a:r>
              <a:rPr lang="ja-JP" altLang="en-US" sz="1600" dirty="0" smtClean="0"/>
              <a:t>億円（ </a:t>
            </a:r>
            <a:r>
              <a:rPr lang="en-US" altLang="ja-JP" sz="1600" dirty="0" smtClean="0"/>
              <a:t>0.158</a:t>
            </a:r>
            <a:r>
              <a:rPr lang="ja-JP" altLang="en-US" sz="1600" dirty="0" smtClean="0"/>
              <a:t>％～</a:t>
            </a:r>
            <a:r>
              <a:rPr lang="en-US" altLang="ja-JP" sz="1600" dirty="0" smtClean="0"/>
              <a:t>0.180</a:t>
            </a:r>
            <a:r>
              <a:rPr lang="ja-JP" altLang="en-US" sz="1600" dirty="0" smtClean="0"/>
              <a:t>％）</a:t>
            </a:r>
            <a:endParaRPr lang="en-US" altLang="ja-JP" sz="1600" dirty="0"/>
          </a:p>
          <a:p>
            <a:pPr marL="2246313" indent="-2246313"/>
            <a:r>
              <a:rPr lang="en-US" altLang="ja-JP" sz="1600" dirty="0"/>
              <a:t>	</a:t>
            </a:r>
            <a:r>
              <a:rPr lang="ja-JP" altLang="en-US" sz="1600" dirty="0"/>
              <a:t>　　　　 １５年債　</a:t>
            </a:r>
            <a:r>
              <a:rPr lang="ja-JP" altLang="en-US" sz="1600" dirty="0" smtClean="0"/>
              <a:t>１０</a:t>
            </a:r>
            <a:r>
              <a:rPr lang="ja-JP" altLang="en-US" sz="1600" dirty="0"/>
              <a:t>０</a:t>
            </a:r>
            <a:r>
              <a:rPr lang="ja-JP" altLang="en-US" sz="1600" dirty="0" smtClean="0"/>
              <a:t>億円</a:t>
            </a:r>
            <a:r>
              <a:rPr lang="ja-JP" altLang="en-US" sz="1600" dirty="0"/>
              <a:t>（ </a:t>
            </a:r>
            <a:r>
              <a:rPr lang="en-US" altLang="ja-JP" sz="1600" dirty="0"/>
              <a:t>0.135</a:t>
            </a:r>
            <a:r>
              <a:rPr lang="ja-JP" altLang="en-US" sz="1600" dirty="0" smtClean="0"/>
              <a:t>％）</a:t>
            </a:r>
            <a:endParaRPr lang="en-US" altLang="ja-JP" sz="1600" dirty="0"/>
          </a:p>
          <a:p>
            <a:endParaRPr lang="en-US" altLang="ja-JP" sz="400" dirty="0" smtClean="0"/>
          </a:p>
          <a:p>
            <a:r>
              <a:rPr lang="ja-JP" altLang="en-US" sz="1600" dirty="0" smtClean="0"/>
              <a:t>　・　　７月３０日～３１日　　　</a:t>
            </a:r>
            <a:r>
              <a:rPr lang="ja-JP" altLang="en-US" sz="1600" dirty="0"/>
              <a:t>米国　連邦準備制度理事会　連邦公開市場委員会</a:t>
            </a:r>
            <a:endParaRPr lang="en-US" altLang="ja-JP" sz="1600" dirty="0"/>
          </a:p>
          <a:p>
            <a:endParaRPr lang="en-US" altLang="ja-JP" sz="400" dirty="0" smtClean="0"/>
          </a:p>
          <a:p>
            <a:endParaRPr lang="en-US" altLang="ja-JP" sz="400" dirty="0"/>
          </a:p>
          <a:p>
            <a:r>
              <a:rPr lang="ja-JP" altLang="en-US" sz="1600" dirty="0" smtClean="0"/>
              <a:t>（</a:t>
            </a:r>
            <a:r>
              <a:rPr lang="ja-JP" altLang="en-US" sz="1600" dirty="0"/>
              <a:t>年内</a:t>
            </a:r>
            <a:r>
              <a:rPr lang="ja-JP" altLang="en-US" sz="1600" dirty="0" smtClean="0"/>
              <a:t>の</a:t>
            </a:r>
            <a:r>
              <a:rPr lang="ja-JP" altLang="en-US" sz="1600" dirty="0"/>
              <a:t>主な予定）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　９月１２日　　　　　　　　欧州中央銀行　政策理事会</a:t>
            </a:r>
            <a:endParaRPr lang="en-US" altLang="ja-JP" sz="1600" dirty="0" smtClean="0"/>
          </a:p>
          <a:p>
            <a:endParaRPr lang="en-US" altLang="ja-JP" sz="3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　９月１７日～１８日　　　米国　連邦準備制度理事会　連邦公開市場委員会</a:t>
            </a:r>
            <a:endParaRPr lang="en-US" altLang="ja-JP" sz="1600" dirty="0" smtClean="0"/>
          </a:p>
          <a:p>
            <a:endParaRPr lang="en-US" altLang="ja-JP" sz="3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　９月１８日～１９日</a:t>
            </a:r>
            <a:r>
              <a:rPr lang="ja-JP" altLang="en-US" sz="1600" dirty="0"/>
              <a:t> </a:t>
            </a:r>
            <a:r>
              <a:rPr lang="ja-JP" altLang="en-US" sz="1600" dirty="0" smtClean="0"/>
              <a:t>      日本銀行　</a:t>
            </a:r>
            <a:r>
              <a:rPr lang="ja-JP" altLang="en-US" sz="1600" dirty="0"/>
              <a:t>金融</a:t>
            </a:r>
            <a:r>
              <a:rPr lang="ja-JP" altLang="en-US" sz="1600" dirty="0" smtClean="0"/>
              <a:t>政策決定会合</a:t>
            </a:r>
            <a:endParaRPr lang="en-US" altLang="ja-JP" sz="1600" dirty="0" smtClean="0"/>
          </a:p>
          <a:p>
            <a:endParaRPr lang="en-US" altLang="ja-JP" sz="3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</a:t>
            </a:r>
            <a:r>
              <a:rPr lang="ja-JP" altLang="en-US" sz="1600" dirty="0"/>
              <a:t>　　１０月１日　　　　　　　　消費税率の１０％への</a:t>
            </a:r>
            <a:r>
              <a:rPr lang="ja-JP" altLang="en-US" sz="1600" dirty="0" smtClean="0"/>
              <a:t>引き上げ</a:t>
            </a:r>
            <a:endParaRPr lang="en-US" altLang="ja-JP" sz="1600" dirty="0" smtClean="0"/>
          </a:p>
          <a:p>
            <a:endParaRPr lang="en-US" altLang="ja-JP" sz="3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　１０月２４日　　　　　　　</a:t>
            </a:r>
            <a:r>
              <a:rPr lang="ja-JP" altLang="en-US" sz="1600" dirty="0"/>
              <a:t>欧州中央銀行　政策</a:t>
            </a:r>
            <a:r>
              <a:rPr lang="ja-JP" altLang="en-US" sz="1600" dirty="0" smtClean="0"/>
              <a:t>理事会</a:t>
            </a:r>
            <a:endParaRPr lang="en-US" altLang="ja-JP" sz="1600" dirty="0" smtClean="0"/>
          </a:p>
          <a:p>
            <a:endParaRPr lang="en-US" altLang="ja-JP" sz="3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・　　１０月２９日～３０日　  米国</a:t>
            </a:r>
            <a:r>
              <a:rPr lang="ja-JP" altLang="en-US" sz="1600" dirty="0"/>
              <a:t>　連邦準備制度理事会　連邦公開市場</a:t>
            </a:r>
            <a:r>
              <a:rPr lang="ja-JP" altLang="en-US" sz="1600" dirty="0" smtClean="0"/>
              <a:t>委員会</a:t>
            </a:r>
            <a:endParaRPr lang="en-US" altLang="ja-JP" sz="1600" dirty="0" smtClean="0"/>
          </a:p>
          <a:p>
            <a:endParaRPr lang="en-US" altLang="ja-JP" sz="300" dirty="0" smtClean="0"/>
          </a:p>
          <a:p>
            <a:r>
              <a:rPr lang="ja-JP" altLang="en-US" sz="1600" dirty="0"/>
              <a:t>　・　　</a:t>
            </a:r>
            <a:r>
              <a:rPr lang="ja-JP" altLang="en-US" sz="1600" dirty="0" smtClean="0"/>
              <a:t>１０月３０日～３</a:t>
            </a:r>
            <a:r>
              <a:rPr lang="ja-JP" altLang="en-US" sz="1600" dirty="0"/>
              <a:t>１</a:t>
            </a:r>
            <a:r>
              <a:rPr lang="ja-JP" altLang="en-US" sz="1600" dirty="0" smtClean="0"/>
              <a:t>日    日本</a:t>
            </a:r>
            <a:r>
              <a:rPr lang="ja-JP" altLang="en-US" sz="1600" dirty="0"/>
              <a:t>銀行　金融</a:t>
            </a:r>
            <a:r>
              <a:rPr lang="ja-JP" altLang="en-US" sz="1600" dirty="0" smtClean="0"/>
              <a:t>政策決定会合</a:t>
            </a:r>
            <a:endParaRPr lang="en-US" altLang="ja-JP" sz="1600" dirty="0" smtClean="0"/>
          </a:p>
          <a:p>
            <a:endParaRPr lang="en-US" altLang="ja-JP" sz="300" dirty="0"/>
          </a:p>
          <a:p>
            <a:r>
              <a:rPr lang="ja-JP" altLang="en-US" sz="1600" dirty="0"/>
              <a:t>　・　　</a:t>
            </a:r>
            <a:r>
              <a:rPr lang="ja-JP" altLang="en-US" sz="1600" dirty="0" smtClean="0"/>
              <a:t>１２月１０日～１１日</a:t>
            </a:r>
            <a:r>
              <a:rPr lang="ja-JP" altLang="en-US" sz="1600" dirty="0"/>
              <a:t>　  米国　連邦準備制度理事会　連邦公開市場</a:t>
            </a:r>
            <a:r>
              <a:rPr lang="ja-JP" altLang="en-US" sz="1600" dirty="0" smtClean="0"/>
              <a:t>委員会</a:t>
            </a:r>
            <a:endParaRPr lang="en-US" altLang="ja-JP" sz="1600" dirty="0" smtClean="0"/>
          </a:p>
          <a:p>
            <a:endParaRPr lang="en-US" altLang="ja-JP" sz="300" dirty="0" smtClean="0"/>
          </a:p>
          <a:p>
            <a:r>
              <a:rPr lang="ja-JP" altLang="en-US" sz="1600" dirty="0"/>
              <a:t>　・　　</a:t>
            </a:r>
            <a:r>
              <a:rPr lang="ja-JP" altLang="en-US" sz="1600" dirty="0" smtClean="0"/>
              <a:t>１２月１２日</a:t>
            </a:r>
            <a:r>
              <a:rPr lang="ja-JP" altLang="en-US" sz="1600" dirty="0"/>
              <a:t>　　　　　　　欧州中央銀行　政策</a:t>
            </a:r>
            <a:r>
              <a:rPr lang="ja-JP" altLang="en-US" sz="1600" dirty="0" smtClean="0"/>
              <a:t>理事会</a:t>
            </a:r>
            <a:endParaRPr lang="en-US" altLang="ja-JP" sz="1600" dirty="0" smtClean="0"/>
          </a:p>
          <a:p>
            <a:endParaRPr lang="en-US" altLang="ja-JP" sz="300" dirty="0"/>
          </a:p>
          <a:p>
            <a:r>
              <a:rPr lang="ja-JP" altLang="en-US" sz="1600" dirty="0"/>
              <a:t>　・　　</a:t>
            </a:r>
            <a:r>
              <a:rPr lang="ja-JP" altLang="en-US" sz="1600" dirty="0" smtClean="0"/>
              <a:t>１２月１８日～１</a:t>
            </a:r>
            <a:r>
              <a:rPr lang="ja-JP" altLang="en-US" sz="1600" dirty="0"/>
              <a:t>９</a:t>
            </a:r>
            <a:r>
              <a:rPr lang="ja-JP" altLang="en-US" sz="1600" dirty="0" smtClean="0"/>
              <a:t>日    </a:t>
            </a:r>
            <a:r>
              <a:rPr lang="ja-JP" altLang="en-US" sz="1600" dirty="0"/>
              <a:t>日本銀行　金融</a:t>
            </a:r>
            <a:r>
              <a:rPr lang="ja-JP" altLang="en-US" sz="1600" dirty="0" smtClean="0"/>
              <a:t>政策決定会合</a:t>
            </a:r>
            <a:endParaRPr lang="en-US" altLang="ja-JP" sz="16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758215" y="6470819"/>
            <a:ext cx="178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　）は応募者利回り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572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8" y="976321"/>
            <a:ext cx="9642033" cy="5368335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  <a:endParaRPr lang="ja-JP" altLang="en-US" sz="1200" b="1" dirty="0" smtClean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488668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－３－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 flipH="1">
            <a:off x="1916502" y="2702876"/>
            <a:ext cx="1841679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9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21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「</a:t>
            </a:r>
            <a:r>
              <a:rPr lang="ja-JP" altLang="en-US" sz="1100" dirty="0">
                <a:latin typeface="+mn-ea"/>
                <a:ea typeface="+mn-ea"/>
              </a:rPr>
              <a:t>長短金利操作付き量的</a:t>
            </a:r>
            <a:r>
              <a:rPr lang="ja-JP" altLang="en-US" sz="1100" dirty="0" smtClean="0">
                <a:latin typeface="+mn-ea"/>
                <a:ea typeface="+mn-ea"/>
              </a:rPr>
              <a:t>・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質的</a:t>
            </a:r>
            <a:r>
              <a:rPr lang="ja-JP" altLang="en-US" sz="1100" dirty="0">
                <a:latin typeface="+mn-ea"/>
                <a:ea typeface="+mn-ea"/>
              </a:rPr>
              <a:t>金融緩和</a:t>
            </a:r>
            <a:r>
              <a:rPr lang="ja-JP" altLang="en-US" sz="1100" dirty="0" smtClean="0">
                <a:latin typeface="+mn-ea"/>
                <a:ea typeface="+mn-ea"/>
              </a:rPr>
              <a:t>」導入決定</a:t>
            </a:r>
            <a:endParaRPr lang="ja-JP" altLang="en-US" sz="1100" dirty="0">
              <a:latin typeface="+mn-ea"/>
              <a:ea typeface="+mn-ea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 flipV="1">
            <a:off x="3023360" y="3472317"/>
            <a:ext cx="24640" cy="21681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1484364" y="2443691"/>
            <a:ext cx="25354" cy="3209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 4"/>
          <p:cNvSpPr/>
          <p:nvPr/>
        </p:nvSpPr>
        <p:spPr>
          <a:xfrm>
            <a:off x="1652548" y="4279671"/>
            <a:ext cx="177421" cy="74097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33931" y="6209414"/>
            <a:ext cx="1268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100" dirty="0"/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209535" y="6262326"/>
            <a:ext cx="2044695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2</a:t>
            </a:r>
            <a:r>
              <a:rPr lang="ja-JP" altLang="en-US" sz="1100" dirty="0" smtClean="0">
                <a:latin typeface="+mn-ea"/>
                <a:ea typeface="+mn-ea"/>
              </a:rPr>
              <a:t>年債と</a:t>
            </a:r>
            <a:r>
              <a:rPr lang="en-US" altLang="ja-JP" sz="1100" dirty="0" smtClean="0">
                <a:latin typeface="+mn-ea"/>
                <a:ea typeface="+mn-ea"/>
              </a:rPr>
              <a:t>5</a:t>
            </a:r>
            <a:r>
              <a:rPr lang="ja-JP" altLang="en-US" sz="1100" dirty="0" smtClean="0">
                <a:latin typeface="+mn-ea"/>
                <a:ea typeface="+mn-ea"/>
              </a:rPr>
              <a:t>年債が</a:t>
            </a:r>
            <a:r>
              <a:rPr lang="ja-JP" altLang="en-US" sz="1100" dirty="0">
                <a:latin typeface="+mn-ea"/>
                <a:ea typeface="+mn-ea"/>
              </a:rPr>
              <a:t>とも</a:t>
            </a:r>
            <a:r>
              <a:rPr lang="ja-JP" altLang="en-US" sz="1100" dirty="0" smtClean="0">
                <a:latin typeface="+mn-ea"/>
                <a:ea typeface="+mn-ea"/>
              </a:rPr>
              <a:t>に</a:t>
            </a:r>
            <a:r>
              <a:rPr lang="en-US" altLang="ja-JP" sz="1100" dirty="0" smtClean="0">
                <a:latin typeface="+mn-ea"/>
                <a:ea typeface="+mn-ea"/>
              </a:rPr>
              <a:t>0.001</a:t>
            </a:r>
            <a:r>
              <a:rPr lang="ja-JP" altLang="en-US" sz="1100" dirty="0" smtClean="0">
                <a:latin typeface="+mn-ea"/>
                <a:ea typeface="+mn-ea"/>
              </a:rPr>
              <a:t>％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以後</a:t>
            </a:r>
            <a:r>
              <a:rPr lang="en-US" altLang="ja-JP" sz="1100" dirty="0" smtClean="0">
                <a:latin typeface="+mn-ea"/>
                <a:ea typeface="+mn-ea"/>
              </a:rPr>
              <a:t>2</a:t>
            </a:r>
            <a:r>
              <a:rPr lang="ja-JP" altLang="en-US" sz="1100" dirty="0" smtClean="0">
                <a:latin typeface="+mn-ea"/>
                <a:ea typeface="+mn-ea"/>
              </a:rPr>
              <a:t>年債の発行を停止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cxnSp>
        <p:nvCxnSpPr>
          <p:cNvPr id="11" name="直線コネクタ 10"/>
          <p:cNvCxnSpPr>
            <a:stCxn id="2" idx="3"/>
          </p:cNvCxnSpPr>
          <p:nvPr/>
        </p:nvCxnSpPr>
        <p:spPr>
          <a:xfrm flipH="1">
            <a:off x="1497041" y="6039101"/>
            <a:ext cx="60151" cy="210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>
          <a:xfrm rot="18455651">
            <a:off x="1411564" y="5838890"/>
            <a:ext cx="385103" cy="129006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コネクタ 23"/>
          <p:cNvCxnSpPr/>
          <p:nvPr/>
        </p:nvCxnSpPr>
        <p:spPr>
          <a:xfrm flipH="1" flipV="1">
            <a:off x="7255339" y="3227173"/>
            <a:ext cx="12916" cy="2413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 flipH="1">
            <a:off x="6311417" y="2457732"/>
            <a:ext cx="2011852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7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31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 smtClean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>
                <a:latin typeface="+mn-ea"/>
                <a:ea typeface="+mn-ea"/>
              </a:rPr>
              <a:t>　「強力な金融緩和継続のための枠組み強化」</a:t>
            </a:r>
            <a:r>
              <a:rPr lang="ja-JP" altLang="en-US" sz="1100" dirty="0" smtClean="0">
                <a:latin typeface="+mn-ea"/>
                <a:ea typeface="+mn-ea"/>
              </a:rPr>
              <a:t>導入決定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sp>
        <p:nvSpPr>
          <p:cNvPr id="28" name="円/楕円 1"/>
          <p:cNvSpPr/>
          <p:nvPr/>
        </p:nvSpPr>
        <p:spPr>
          <a:xfrm rot="18455651">
            <a:off x="2367236" y="5829814"/>
            <a:ext cx="370131" cy="133456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2547882" y="4254892"/>
            <a:ext cx="196488" cy="79571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 flipH="1">
            <a:off x="1497041" y="1842914"/>
            <a:ext cx="1717897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+mn-ea"/>
                <a:ea typeface="+mn-ea"/>
              </a:rPr>
              <a:t>1</a:t>
            </a:r>
            <a:r>
              <a:rPr lang="ja-JP" altLang="en-US" sz="1100" dirty="0" smtClean="0">
                <a:latin typeface="+mn-ea"/>
                <a:ea typeface="+mn-ea"/>
              </a:rPr>
              <a:t>月</a:t>
            </a:r>
            <a:r>
              <a:rPr lang="en-US" altLang="ja-JP" sz="1100" dirty="0" smtClean="0">
                <a:latin typeface="+mn-ea"/>
                <a:ea typeface="+mn-ea"/>
              </a:rPr>
              <a:t>29</a:t>
            </a:r>
            <a:r>
              <a:rPr lang="ja-JP" altLang="en-US" sz="1100" dirty="0" smtClean="0">
                <a:latin typeface="+mn-ea"/>
                <a:ea typeface="+mn-ea"/>
              </a:rPr>
              <a:t>日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lang="ja-JP" altLang="en-US" sz="1100" dirty="0">
                <a:latin typeface="+mn-ea"/>
                <a:ea typeface="+mn-ea"/>
              </a:rPr>
              <a:t>日本銀行</a:t>
            </a:r>
            <a:endParaRPr lang="en-US" altLang="ja-JP" sz="1100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100" dirty="0" smtClean="0">
                <a:latin typeface="+mn-ea"/>
                <a:ea typeface="+mn-ea"/>
              </a:rPr>
              <a:t>「マイナス金利付き量的・</a:t>
            </a:r>
            <a:endParaRPr kumimoji="1" lang="en-US" altLang="ja-JP" sz="1100" dirty="0" smtClean="0">
              <a:latin typeface="+mn-ea"/>
              <a:ea typeface="+mn-ea"/>
            </a:endParaRPr>
          </a:p>
          <a:p>
            <a:pPr algn="ctr"/>
            <a:r>
              <a:rPr kumimoji="1" lang="ja-JP" altLang="en-US" sz="1100" dirty="0" smtClean="0">
                <a:latin typeface="+mn-ea"/>
                <a:ea typeface="+mn-ea"/>
              </a:rPr>
              <a:t>質的金融緩和</a:t>
            </a:r>
            <a:r>
              <a:rPr lang="ja-JP" altLang="en-US" sz="1100" dirty="0" smtClean="0">
                <a:latin typeface="+mn-ea"/>
                <a:ea typeface="+mn-ea"/>
              </a:rPr>
              <a:t>」</a:t>
            </a:r>
            <a:r>
              <a:rPr kumimoji="1" lang="ja-JP" altLang="en-US" sz="1100" dirty="0" smtClean="0">
                <a:latin typeface="+mn-ea"/>
                <a:ea typeface="+mn-ea"/>
              </a:rPr>
              <a:t>導入決定</a:t>
            </a:r>
            <a:endParaRPr kumimoji="1" lang="ja-JP" altLang="en-US" sz="1100" dirty="0">
              <a:latin typeface="+mn-ea"/>
              <a:ea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 flipH="1">
            <a:off x="2348617" y="6264929"/>
            <a:ext cx="2044695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latin typeface="+mn-ea"/>
                <a:ea typeface="+mn-ea"/>
              </a:rPr>
              <a:t>5</a:t>
            </a:r>
            <a:r>
              <a:rPr lang="ja-JP" altLang="en-US" sz="1100" dirty="0" smtClean="0">
                <a:latin typeface="+mn-ea"/>
                <a:ea typeface="+mn-ea"/>
              </a:rPr>
              <a:t>年債と</a:t>
            </a:r>
            <a:r>
              <a:rPr lang="en-US" altLang="ja-JP" sz="1100" dirty="0" smtClean="0">
                <a:latin typeface="+mn-ea"/>
                <a:ea typeface="+mn-ea"/>
              </a:rPr>
              <a:t>10</a:t>
            </a:r>
            <a:r>
              <a:rPr lang="ja-JP" altLang="en-US" sz="1100" dirty="0" smtClean="0">
                <a:latin typeface="+mn-ea"/>
                <a:ea typeface="+mn-ea"/>
              </a:rPr>
              <a:t>年債が</a:t>
            </a:r>
            <a:r>
              <a:rPr lang="ja-JP" altLang="en-US" sz="1100" dirty="0">
                <a:latin typeface="+mn-ea"/>
                <a:ea typeface="+mn-ea"/>
              </a:rPr>
              <a:t>とも</a:t>
            </a:r>
            <a:r>
              <a:rPr lang="ja-JP" altLang="en-US" sz="1100" dirty="0" smtClean="0">
                <a:latin typeface="+mn-ea"/>
                <a:ea typeface="+mn-ea"/>
              </a:rPr>
              <a:t>に</a:t>
            </a:r>
            <a:r>
              <a:rPr lang="en-US" altLang="ja-JP" sz="1100" dirty="0" smtClean="0">
                <a:latin typeface="+mn-ea"/>
                <a:ea typeface="+mn-ea"/>
              </a:rPr>
              <a:t>0.001</a:t>
            </a:r>
            <a:r>
              <a:rPr lang="ja-JP" altLang="en-US" sz="1100" dirty="0" smtClean="0">
                <a:latin typeface="+mn-ea"/>
                <a:ea typeface="+mn-ea"/>
              </a:rPr>
              <a:t>％</a:t>
            </a:r>
            <a:endParaRPr lang="en-US" altLang="ja-JP" sz="1100" dirty="0" smtClean="0">
              <a:latin typeface="+mn-ea"/>
              <a:ea typeface="+mn-ea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 flipH="1">
            <a:off x="2411441" y="6048626"/>
            <a:ext cx="60151" cy="2104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8917574" y="2011676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+mj-ea"/>
                <a:ea typeface="+mj-ea"/>
              </a:rPr>
              <a:t>（</a:t>
            </a:r>
            <a:r>
              <a:rPr kumimoji="1" lang="en-US" altLang="ja-JP" sz="900" dirty="0" smtClean="0">
                <a:latin typeface="+mj-ea"/>
                <a:ea typeface="+mj-ea"/>
              </a:rPr>
              <a:t>※</a:t>
            </a:r>
            <a:r>
              <a:rPr kumimoji="1" lang="ja-JP" altLang="en-US" sz="900" dirty="0" smtClean="0">
                <a:latin typeface="+mj-ea"/>
                <a:ea typeface="+mj-ea"/>
              </a:rPr>
              <a:t>）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92535" y="6318073"/>
            <a:ext cx="3185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+mj-ea"/>
                <a:ea typeface="+mj-ea"/>
              </a:rPr>
              <a:t>※</a:t>
            </a:r>
            <a:r>
              <a:rPr lang="ja-JP" altLang="en-US" sz="900" dirty="0" smtClean="0">
                <a:latin typeface="+mj-ea"/>
                <a:ea typeface="+mj-ea"/>
              </a:rPr>
              <a:t>国債（</a:t>
            </a:r>
            <a:r>
              <a:rPr lang="en-US" altLang="ja-JP" sz="900" dirty="0" smtClean="0">
                <a:latin typeface="+mj-ea"/>
                <a:ea typeface="+mj-ea"/>
              </a:rPr>
              <a:t>10</a:t>
            </a:r>
            <a:r>
              <a:rPr lang="ja-JP" altLang="en-US" sz="900" dirty="0" smtClean="0">
                <a:latin typeface="+mj-ea"/>
                <a:ea typeface="+mj-ea"/>
              </a:rPr>
              <a:t>年）は、各月</a:t>
            </a:r>
            <a:r>
              <a:rPr lang="ja-JP" altLang="en-US" sz="900" dirty="0">
                <a:latin typeface="+mj-ea"/>
                <a:ea typeface="+mj-ea"/>
              </a:rPr>
              <a:t>の</a:t>
            </a:r>
            <a:r>
              <a:rPr lang="ja-JP" altLang="en-US" sz="900" dirty="0" smtClean="0">
                <a:latin typeface="+mj-ea"/>
                <a:ea typeface="+mj-ea"/>
              </a:rPr>
              <a:t>国債入札で</a:t>
            </a:r>
            <a:r>
              <a:rPr lang="ja-JP" altLang="en-US" sz="900" dirty="0">
                <a:latin typeface="+mj-ea"/>
                <a:ea typeface="+mj-ea"/>
              </a:rPr>
              <a:t>決定</a:t>
            </a:r>
            <a:r>
              <a:rPr lang="ja-JP" altLang="en-US" sz="900" dirty="0" smtClean="0">
                <a:latin typeface="+mj-ea"/>
                <a:ea typeface="+mj-ea"/>
              </a:rPr>
              <a:t>した募入平均利回り</a:t>
            </a:r>
            <a:endParaRPr kumimoji="1" lang="ja-JP" altLang="en-US" sz="9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862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02" y="975449"/>
            <a:ext cx="9705529" cy="5526862"/>
          </a:xfrm>
          <a:prstGeom prst="rect">
            <a:avLst/>
          </a:prstGeom>
        </p:spPr>
      </p:pic>
      <p:sp>
        <p:nvSpPr>
          <p:cNvPr id="20" name="フローチャート : 代替処理 19"/>
          <p:cNvSpPr/>
          <p:nvPr/>
        </p:nvSpPr>
        <p:spPr bwMode="auto">
          <a:xfrm>
            <a:off x="112002" y="557999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の大阪府債の状況等に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488668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－４－</a:t>
            </a:r>
            <a:endParaRPr kumimoji="1" lang="ja-JP" altLang="en-US" dirty="0"/>
          </a:p>
        </p:txBody>
      </p:sp>
      <p:sp>
        <p:nvSpPr>
          <p:cNvPr id="7" name="テキスト ボックス 16"/>
          <p:cNvSpPr txBox="1">
            <a:spLocks noChangeArrowheads="1"/>
          </p:cNvSpPr>
          <p:nvPr/>
        </p:nvSpPr>
        <p:spPr bwMode="auto">
          <a:xfrm>
            <a:off x="8505825" y="79819"/>
            <a:ext cx="1207770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en-US" altLang="ja-JP" b="1" dirty="0" smtClean="0">
              <a:latin typeface="ＭＳ ゴシック"/>
              <a:ea typeface="ＭＳ Ｐ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905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10" y="847752"/>
            <a:ext cx="9649772" cy="5381600"/>
          </a:xfrm>
          <a:prstGeom prst="rect">
            <a:avLst/>
          </a:prstGeom>
        </p:spPr>
      </p:pic>
      <p:sp>
        <p:nvSpPr>
          <p:cNvPr id="48" name="フローチャート : 代替処理 47"/>
          <p:cNvSpPr/>
          <p:nvPr/>
        </p:nvSpPr>
        <p:spPr bwMode="auto">
          <a:xfrm>
            <a:off x="148954" y="53623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債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の状況等について</a:t>
            </a: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04710" y="863578"/>
            <a:ext cx="2208045" cy="23082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200" u="sng" dirty="0" smtClean="0">
                <a:latin typeface="+mn-ea"/>
              </a:rPr>
              <a:t>■ 国債イールドカーブの推移</a:t>
            </a:r>
            <a:endParaRPr lang="en-US" altLang="ja-JP" sz="1200" u="sng" dirty="0" smtClean="0">
              <a:latin typeface="+mn-ea"/>
            </a:endParaRPr>
          </a:p>
        </p:txBody>
      </p:sp>
      <p:sp>
        <p:nvSpPr>
          <p:cNvPr id="9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63998" y="6524764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－５－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378291" y="4789147"/>
            <a:ext cx="5277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(</a:t>
            </a:r>
            <a:r>
              <a:rPr kumimoji="1" lang="ja-JP" altLang="en-US" sz="1000" dirty="0" smtClean="0"/>
              <a:t>年限</a:t>
            </a:r>
            <a:r>
              <a:rPr kumimoji="1" lang="en-US" altLang="ja-JP" sz="1000" dirty="0" smtClean="0"/>
              <a:t>)</a:t>
            </a:r>
            <a:endParaRPr kumimoji="1" lang="ja-JP" altLang="en-US" sz="1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0622" y="1376604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(</a:t>
            </a:r>
            <a:r>
              <a:rPr kumimoji="1" lang="ja-JP" altLang="en-US" sz="1100" dirty="0" smtClean="0"/>
              <a:t>％</a:t>
            </a:r>
            <a:r>
              <a:rPr kumimoji="1" lang="en-US" altLang="ja-JP" sz="1100" dirty="0" smtClean="0"/>
              <a:t>)</a:t>
            </a:r>
            <a:endParaRPr kumimoji="1" lang="ja-JP" altLang="en-US" sz="11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64754" y="1870807"/>
            <a:ext cx="511001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前年度と比較し、イールドカーブの</a:t>
            </a:r>
            <a:r>
              <a:rPr kumimoji="1" lang="ja-JP" altLang="en-US" dirty="0" smtClean="0"/>
              <a:t>フラット化が鮮明</a:t>
            </a:r>
            <a:endParaRPr kumimoji="1" lang="en-US" altLang="ja-JP" dirty="0" smtClean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9336337" y="2432090"/>
            <a:ext cx="0" cy="1157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6532421" y="3062463"/>
            <a:ext cx="15026" cy="9042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3758956" y="4378817"/>
            <a:ext cx="15027" cy="8206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2368215" y="5002429"/>
            <a:ext cx="3225" cy="5141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8709460" y="2931658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▲</a:t>
            </a:r>
            <a:r>
              <a:rPr kumimoji="1" lang="en-US" altLang="ja-JP" sz="1100" dirty="0" smtClean="0"/>
              <a:t>0.467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94814" y="3456841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▲</a:t>
            </a:r>
            <a:r>
              <a:rPr kumimoji="1" lang="en-US" altLang="ja-JP" sz="1100" dirty="0" smtClean="0"/>
              <a:t>0.383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80565" y="5016352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▲</a:t>
            </a:r>
            <a:r>
              <a:rPr kumimoji="1" lang="en-US" altLang="ja-JP" sz="1100" dirty="0" smtClean="0"/>
              <a:t>0.325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34366" y="5147157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/>
              <a:t>▲</a:t>
            </a:r>
            <a:r>
              <a:rPr lang="en-US" altLang="ja-JP" sz="1100" dirty="0"/>
              <a:t>0.214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73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/>
          <p:nvPr/>
        </p:nvSpPr>
        <p:spPr bwMode="auto">
          <a:xfrm>
            <a:off x="112002" y="558000"/>
            <a:ext cx="9705529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直近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の大阪府債の状況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等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に</a:t>
            </a: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ついて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96347" y="6488668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－６－</a:t>
            </a:r>
            <a:endParaRPr kumimoji="1" lang="ja-JP" altLang="en-US" dirty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8534400" y="79819"/>
            <a:ext cx="1179195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759090"/>
              </p:ext>
            </p:extLst>
          </p:nvPr>
        </p:nvGraphicFramePr>
        <p:xfrm>
          <a:off x="347765" y="879941"/>
          <a:ext cx="9365830" cy="5395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3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他団体における市場公募地方債（７月）の発行条件について</a:t>
                      </a:r>
                      <a:endParaRPr lang="ja-JP" sz="18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年限</a:t>
                      </a:r>
                      <a:endParaRPr lang="ja-JP" sz="18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応募者利回り</a:t>
                      </a:r>
                      <a:endParaRPr lang="ja-JP" altLang="ja-JP" sz="18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３０年債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（兵庫県／７月１８日）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</a:t>
                      </a:r>
                      <a:r>
                        <a:rPr lang="en-US" altLang="ja-JP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.</a:t>
                      </a: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４４６％</a:t>
                      </a:r>
                      <a:endParaRPr lang="ja-JP" sz="2400" b="0" dirty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２０年債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（静岡県／７月１９日）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０．２８１％</a:t>
                      </a:r>
                      <a:endParaRPr lang="ja-JP" altLang="ja-JP" sz="2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１０年債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（愛知県／７月１２日）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０．０６０％</a:t>
                      </a:r>
                      <a:endParaRPr lang="ja-JP" altLang="ja-JP" sz="2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５年債</a:t>
                      </a:r>
                      <a:endParaRPr lang="en-US" altLang="ja-JP" sz="20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（福岡県／７月１０日）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０．００５％</a:t>
                      </a:r>
                      <a:endParaRPr lang="ja-JP" altLang="ja-JP" sz="2400" b="0" dirty="0" smtClean="0">
                        <a:solidFill>
                          <a:schemeClr val="tx1"/>
                        </a:solidFill>
                        <a:effectLst/>
                        <a:latin typeface="ＭＳ ゴシック"/>
                        <a:cs typeface="Times New Roman"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※  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条件決定日が直近のものを表示。（　）は団体名及び条件決定日。 </a:t>
                      </a: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　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  <a:effectLst/>
                          <a:latin typeface="ＭＳ ゴシック"/>
                          <a:cs typeface="Times New Roman"/>
                        </a:rPr>
                        <a:t>　</a:t>
                      </a:r>
                    </a:p>
                  </a:txBody>
                  <a:tcPr marL="59038" marR="5903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9038" marR="5903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1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279</Words>
  <Application>Microsoft Office PowerPoint</Application>
  <PresentationFormat>A4 210 x 297 mm</PresentationFormat>
  <Paragraphs>125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Ｐ明朝</vt:lpstr>
      <vt:lpstr>ＭＳ ゴシック</vt:lpstr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2019-11-20T07:40:53Z</dcterms:created>
  <dcterms:modified xsi:type="dcterms:W3CDTF">2019-11-20T07:41:30Z</dcterms:modified>
</cp:coreProperties>
</file>