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F1FE8BB-CB46-47EB-B2F3-87DB97AE40B0}" type="datetimeFigureOut">
              <a:rPr kumimoji="1" lang="ja-JP" altLang="en-US" smtClean="0"/>
              <a:t>2019/1/29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BAC2FE2-14BD-4487-BA63-0879F4B7957D}" type="slidenum">
              <a:rPr kumimoji="1" lang="ja-JP" altLang="en-US" smtClean="0"/>
              <a:t>‹#›</a:t>
            </a:fld>
            <a:endParaRPr kumimoji="1" lang="ja-JP" altLang="en-US"/>
          </a:p>
        </p:txBody>
      </p:sp>
    </p:spTree>
    <p:extLst>
      <p:ext uri="{BB962C8B-B14F-4D97-AF65-F5344CB8AC3E}">
        <p14:creationId xmlns:p14="http://schemas.microsoft.com/office/powerpoint/2010/main" val="29031527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11006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76945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9587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25756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0094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3314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E0305C-8315-40FF-8118-13AB7FEBC5C3}" type="datetimeFigureOut">
              <a:rPr kumimoji="1" lang="ja-JP" altLang="en-US" smtClean="0"/>
              <a:t>2019/1/29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1548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0E0305C-8315-40FF-8118-13AB7FEBC5C3}" type="datetimeFigureOut">
              <a:rPr kumimoji="1" lang="ja-JP" altLang="en-US" smtClean="0"/>
              <a:t>2019/1/29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05356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E0305C-8315-40FF-8118-13AB7FEBC5C3}" type="datetimeFigureOut">
              <a:rPr kumimoji="1" lang="ja-JP" altLang="en-US" smtClean="0"/>
              <a:t>2019/1/29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11334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32403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8663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0305C-8315-40FF-8118-13AB7FEBC5C3}" type="datetimeFigureOut">
              <a:rPr kumimoji="1" lang="ja-JP" altLang="en-US" smtClean="0"/>
              <a:t>2019/1/29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795125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03387" y="476672"/>
            <a:ext cx="8958950"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defTabSz="449263">
              <a:spcBef>
                <a:spcPct val="50000"/>
              </a:spcBef>
              <a:buClr>
                <a:srgbClr val="000000"/>
              </a:buClr>
              <a:buSzPct val="100000"/>
              <a:defRPr/>
            </a:pPr>
            <a:r>
              <a:rPr lang="ja-JP" altLang="en-US" sz="1200" b="1" dirty="0">
                <a:solidFill>
                  <a:schemeClr val="bg1"/>
                </a:solidFill>
                <a:latin typeface="Arial" pitchFamily="34" charset="0"/>
                <a:ea typeface="ＭＳ Ｐゴシック" pitchFamily="50" charset="-128"/>
              </a:rPr>
              <a:t>大阪府債の発行管理に関する基本的な考え方及び事務取扱指針の改訂に至る経緯</a:t>
            </a:r>
            <a:endParaRPr lang="ja-JP" altLang="en-US" sz="1200" b="1" dirty="0" smtClean="0">
              <a:solidFill>
                <a:schemeClr val="bg1"/>
              </a:solidFill>
              <a:latin typeface="Arial" pitchFamily="34" charset="0"/>
              <a:ea typeface="ＭＳ Ｐゴシック" pitchFamily="50" charset="-128"/>
            </a:endParaRPr>
          </a:p>
        </p:txBody>
      </p:sp>
      <p:sp>
        <p:nvSpPr>
          <p:cNvPr id="6" name="テキスト ボックス 16"/>
          <p:cNvSpPr txBox="1">
            <a:spLocks noChangeArrowheads="1"/>
          </p:cNvSpPr>
          <p:nvPr/>
        </p:nvSpPr>
        <p:spPr bwMode="auto">
          <a:xfrm>
            <a:off x="7877908" y="79819"/>
            <a:ext cx="108848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smtClean="0">
                <a:latin typeface="ＭＳ ゴシック"/>
                <a:ea typeface="ＭＳ Ｐゴシック"/>
                <a:cs typeface="Times New Roman"/>
              </a:rPr>
              <a:t>５－１</a:t>
            </a:r>
            <a:endParaRPr lang="ja-JP" sz="1200" dirty="0">
              <a:effectLst/>
              <a:latin typeface="ＭＳ ゴシック"/>
              <a:cs typeface="Times New Roman"/>
            </a:endParaRPr>
          </a:p>
        </p:txBody>
      </p:sp>
      <p:sp>
        <p:nvSpPr>
          <p:cNvPr id="5" name="テキスト ボックス 4"/>
          <p:cNvSpPr txBox="1"/>
          <p:nvPr/>
        </p:nvSpPr>
        <p:spPr>
          <a:xfrm>
            <a:off x="126879" y="771540"/>
            <a:ext cx="8837609" cy="4462760"/>
          </a:xfrm>
          <a:prstGeom prst="rect">
            <a:avLst/>
          </a:prstGeom>
          <a:noFill/>
          <a:ln>
            <a:solidFill>
              <a:schemeClr val="accent1">
                <a:shade val="50000"/>
              </a:schemeClr>
            </a:solidFill>
          </a:ln>
        </p:spPr>
        <p:txBody>
          <a:bodyPr wrap="square" rtlCol="0">
            <a:spAutoFit/>
          </a:bodyPr>
          <a:lstStyle/>
          <a:p>
            <a:r>
              <a:rPr lang="ja-JP" altLang="en-US" sz="1400" dirty="0"/>
              <a:t>　</a:t>
            </a:r>
            <a:r>
              <a:rPr lang="ja-JP" altLang="en-US" sz="1400" dirty="0" smtClean="0"/>
              <a:t>　〇　平成２２年１０月：「大阪府財政構造改革プラン（案）」を策定</a:t>
            </a:r>
            <a:endParaRPr lang="en-US" altLang="ja-JP" sz="1400" dirty="0" smtClean="0"/>
          </a:p>
          <a:p>
            <a:endParaRPr lang="en-US" altLang="ja-JP" sz="600" dirty="0" smtClean="0"/>
          </a:p>
          <a:p>
            <a:r>
              <a:rPr lang="ja-JP" altLang="en-US" sz="1400" dirty="0" smtClean="0"/>
              <a:t>　　　　 ➢  　財務マネジメント機能向上の必要性を指摘</a:t>
            </a:r>
            <a:endParaRPr lang="en-US" altLang="ja-JP" sz="1400" dirty="0" smtClean="0"/>
          </a:p>
          <a:p>
            <a:endParaRPr lang="en-US" altLang="ja-JP" sz="1400" dirty="0" smtClean="0"/>
          </a:p>
          <a:p>
            <a:r>
              <a:rPr lang="ja-JP" altLang="en-US" sz="1400" dirty="0"/>
              <a:t>　</a:t>
            </a:r>
            <a:r>
              <a:rPr lang="ja-JP" altLang="en-US" sz="1400" dirty="0" smtClean="0"/>
              <a:t>　〇　平成２３年４月：大阪府財務マネジメント委員会が「財務マネジメントに関する調査分析報告書」を公表</a:t>
            </a:r>
            <a:endParaRPr lang="en-US" altLang="ja-JP" sz="1400" dirty="0"/>
          </a:p>
          <a:p>
            <a:endParaRPr lang="en-US" altLang="ja-JP" sz="600" dirty="0" smtClean="0"/>
          </a:p>
          <a:p>
            <a:r>
              <a:rPr lang="ja-JP" altLang="en-US" sz="1400" dirty="0"/>
              <a:t>　　　　</a:t>
            </a:r>
            <a:r>
              <a:rPr lang="ja-JP" altLang="en-US" sz="1400" dirty="0" smtClean="0"/>
              <a:t> ➢</a:t>
            </a:r>
            <a:r>
              <a:rPr lang="ja-JP" altLang="en-US" sz="1400" dirty="0"/>
              <a:t>　　</a:t>
            </a:r>
            <a:r>
              <a:rPr lang="ja-JP" altLang="en-US" sz="1400" u="sng" dirty="0" smtClean="0"/>
              <a:t>府</a:t>
            </a:r>
            <a:r>
              <a:rPr lang="ja-JP" altLang="en-US" sz="1400" u="sng" dirty="0"/>
              <a:t>税収入と</a:t>
            </a:r>
            <a:r>
              <a:rPr lang="ja-JP" altLang="en-US" sz="1400" u="sng" dirty="0" smtClean="0"/>
              <a:t>金利等との間の相関関係を想定</a:t>
            </a:r>
            <a:endParaRPr lang="en-US" altLang="ja-JP" sz="1400" u="sng" dirty="0" smtClean="0"/>
          </a:p>
          <a:p>
            <a:r>
              <a:rPr lang="ja-JP" altLang="en-US" sz="1400" dirty="0"/>
              <a:t>　</a:t>
            </a:r>
            <a:r>
              <a:rPr lang="ja-JP" altLang="en-US" sz="1400" dirty="0" smtClean="0"/>
              <a:t>　　　　　　　　⇒　府債の一定割合を変動金利化することで、利払い額の低減等の効果が見込まれることを記載</a:t>
            </a:r>
            <a:endParaRPr lang="en-US" altLang="ja-JP" sz="1400" dirty="0"/>
          </a:p>
          <a:p>
            <a:endParaRPr lang="en-US" altLang="ja-JP" sz="600" dirty="0" smtClean="0"/>
          </a:p>
          <a:p>
            <a:r>
              <a:rPr lang="ja-JP" altLang="en-US" sz="1400" dirty="0"/>
              <a:t>　</a:t>
            </a:r>
            <a:r>
              <a:rPr lang="ja-JP" altLang="en-US" sz="1400" dirty="0" smtClean="0"/>
              <a:t>　〇　平成２３年７月：第３回大阪府財務マネジメント委員会</a:t>
            </a:r>
            <a:endParaRPr lang="en-US" altLang="ja-JP" sz="600" dirty="0"/>
          </a:p>
          <a:p>
            <a:endParaRPr lang="en-US" altLang="ja-JP" sz="600" dirty="0" smtClean="0"/>
          </a:p>
          <a:p>
            <a:r>
              <a:rPr lang="ja-JP" altLang="en-US" sz="1400" dirty="0"/>
              <a:t>　</a:t>
            </a:r>
            <a:r>
              <a:rPr lang="ja-JP" altLang="en-US" sz="1400" dirty="0" smtClean="0"/>
              <a:t>　　　 ➢     同報告書を踏まえて、大阪府が作成した「大阪府債</a:t>
            </a:r>
            <a:r>
              <a:rPr lang="ja-JP" altLang="en-US" sz="1400" dirty="0"/>
              <a:t>の発行管理に関する基本的な考え方及び</a:t>
            </a:r>
            <a:r>
              <a:rPr lang="ja-JP" altLang="en-US" sz="1400" dirty="0" smtClean="0"/>
              <a:t>事務</a:t>
            </a:r>
            <a:endParaRPr lang="en-US" altLang="ja-JP" sz="1400" dirty="0" smtClean="0"/>
          </a:p>
          <a:p>
            <a:r>
              <a:rPr lang="ja-JP" altLang="en-US" sz="1400" dirty="0"/>
              <a:t>　</a:t>
            </a:r>
            <a:r>
              <a:rPr lang="ja-JP" altLang="en-US" sz="1400" dirty="0" smtClean="0"/>
              <a:t>　　　　　　 </a:t>
            </a:r>
            <a:r>
              <a:rPr lang="ja-JP" altLang="en-US" sz="1400" dirty="0"/>
              <a:t> </a:t>
            </a:r>
            <a:r>
              <a:rPr lang="ja-JP" altLang="en-US" sz="1400" dirty="0" smtClean="0"/>
              <a:t>取扱指針</a:t>
            </a:r>
            <a:r>
              <a:rPr lang="ja-JP" altLang="en-US" sz="1400" dirty="0"/>
              <a:t>（素案</a:t>
            </a:r>
            <a:r>
              <a:rPr lang="ja-JP" altLang="en-US" sz="1400" dirty="0" smtClean="0"/>
              <a:t>）」を報告</a:t>
            </a:r>
            <a:endParaRPr lang="en-US" altLang="ja-JP" sz="1400" dirty="0"/>
          </a:p>
          <a:p>
            <a:endParaRPr lang="en-US" altLang="ja-JP" sz="600" dirty="0" smtClean="0"/>
          </a:p>
          <a:p>
            <a:r>
              <a:rPr lang="ja-JP" altLang="en-US" sz="1400" dirty="0" smtClean="0"/>
              <a:t>　 </a:t>
            </a:r>
            <a:r>
              <a:rPr lang="ja-JP" altLang="en-US" sz="1400" dirty="0"/>
              <a:t> </a:t>
            </a:r>
            <a:r>
              <a:rPr lang="ja-JP" altLang="en-US" sz="1400" dirty="0" smtClean="0"/>
              <a:t> 〇　平成２３年８月：大阪府が「大阪府債の発行管理に関する基本的な考え方及び事務取扱指針」を策定</a:t>
            </a:r>
            <a:endParaRPr lang="en-US" altLang="ja-JP" sz="1400" dirty="0" smtClean="0"/>
          </a:p>
          <a:p>
            <a:endParaRPr lang="en-US" altLang="ja-JP" sz="600" dirty="0" smtClean="0"/>
          </a:p>
          <a:p>
            <a:endParaRPr lang="en-US" altLang="ja-JP" sz="600" dirty="0" smtClean="0"/>
          </a:p>
          <a:p>
            <a:r>
              <a:rPr lang="ja-JP" altLang="en-US" sz="1400" dirty="0" smtClean="0"/>
              <a:t>　　〇　平成</a:t>
            </a:r>
            <a:r>
              <a:rPr lang="ja-JP" altLang="en-US" sz="1400" dirty="0"/>
              <a:t>３０</a:t>
            </a:r>
            <a:r>
              <a:rPr lang="ja-JP" altLang="en-US" sz="1400" dirty="0" smtClean="0"/>
              <a:t>年２月：第１３回大阪府財務マネジメント委員会</a:t>
            </a:r>
            <a:endParaRPr lang="en-US" altLang="ja-JP" sz="1400" dirty="0" smtClean="0"/>
          </a:p>
          <a:p>
            <a:endParaRPr lang="en-US" altLang="ja-JP" sz="600" dirty="0" smtClean="0"/>
          </a:p>
          <a:p>
            <a:r>
              <a:rPr lang="ja-JP" altLang="en-US" sz="1400" dirty="0"/>
              <a:t>　</a:t>
            </a:r>
            <a:r>
              <a:rPr lang="ja-JP" altLang="en-US" sz="1400" dirty="0" smtClean="0"/>
              <a:t>　　　</a:t>
            </a:r>
            <a:r>
              <a:rPr lang="ja-JP" altLang="en-US" sz="1400" dirty="0"/>
              <a:t> </a:t>
            </a:r>
            <a:r>
              <a:rPr lang="ja-JP" altLang="en-US" sz="1400" dirty="0" smtClean="0"/>
              <a:t>➢　  </a:t>
            </a:r>
            <a:r>
              <a:rPr lang="ja-JP" altLang="en-US" sz="1400" b="1" u="sng" dirty="0" smtClean="0"/>
              <a:t>府税収入と金利との間の正の相関関係が</a:t>
            </a:r>
            <a:r>
              <a:rPr lang="ja-JP" altLang="en-US" sz="1400" b="1" u="sng" dirty="0" smtClean="0"/>
              <a:t>成り立たなく</a:t>
            </a:r>
            <a:r>
              <a:rPr lang="ja-JP" altLang="en-US" sz="1400" b="1" u="sng" dirty="0" smtClean="0"/>
              <a:t>なっていることを確認</a:t>
            </a:r>
            <a:endParaRPr lang="en-US" altLang="ja-JP" sz="1400" b="1" u="sng" dirty="0" smtClean="0"/>
          </a:p>
          <a:p>
            <a:r>
              <a:rPr lang="ja-JP" altLang="en-US" sz="1400" dirty="0"/>
              <a:t>　</a:t>
            </a:r>
            <a:r>
              <a:rPr lang="ja-JP" altLang="en-US" sz="1400" dirty="0" smtClean="0"/>
              <a:t>　　　</a:t>
            </a:r>
            <a:r>
              <a:rPr lang="ja-JP" altLang="en-US" sz="1400" dirty="0"/>
              <a:t> </a:t>
            </a:r>
            <a:r>
              <a:rPr lang="ja-JP" altLang="en-US" sz="1400" dirty="0" smtClean="0"/>
              <a:t>➢　  </a:t>
            </a:r>
            <a:r>
              <a:rPr lang="ja-JP" altLang="en-US" sz="1400" u="sng" dirty="0" smtClean="0"/>
              <a:t>変動金利債としての２年債の発行</a:t>
            </a:r>
            <a:r>
              <a:rPr lang="ja-JP" altLang="en-US" sz="1400" dirty="0" smtClean="0"/>
              <a:t>についての考え方を再検討</a:t>
            </a:r>
            <a:endParaRPr lang="en-US" altLang="ja-JP" sz="1400" dirty="0" smtClean="0"/>
          </a:p>
          <a:p>
            <a:endParaRPr lang="en-US" altLang="ja-JP" sz="600" dirty="0" smtClean="0"/>
          </a:p>
          <a:p>
            <a:r>
              <a:rPr lang="ja-JP" altLang="en-US" sz="1400" dirty="0" smtClean="0"/>
              <a:t>　　〇　平成３０年７月：第１４回大阪府財務マネジメント委員会</a:t>
            </a:r>
            <a:r>
              <a:rPr lang="ja-JP" altLang="en-US" sz="1400" dirty="0"/>
              <a:t>　</a:t>
            </a:r>
            <a:r>
              <a:rPr lang="ja-JP" altLang="en-US" sz="1400" dirty="0" smtClean="0"/>
              <a:t>　　　　　　</a:t>
            </a:r>
            <a:endParaRPr lang="en-US" altLang="ja-JP" sz="1400" dirty="0"/>
          </a:p>
          <a:p>
            <a:endParaRPr lang="en-US" altLang="ja-JP" sz="600" dirty="0" smtClean="0"/>
          </a:p>
          <a:p>
            <a:r>
              <a:rPr lang="ja-JP" altLang="en-US" sz="1400" dirty="0" smtClean="0"/>
              <a:t>　　　　</a:t>
            </a:r>
            <a:r>
              <a:rPr lang="ja-JP" altLang="en-US" sz="1400" dirty="0"/>
              <a:t> </a:t>
            </a:r>
            <a:r>
              <a:rPr lang="ja-JP" altLang="en-US" sz="1400" dirty="0" smtClean="0"/>
              <a:t>➢　  </a:t>
            </a:r>
            <a:r>
              <a:rPr lang="ja-JP" altLang="en-US" sz="1400" b="1" dirty="0" smtClean="0"/>
              <a:t>（</a:t>
            </a:r>
            <a:r>
              <a:rPr lang="ja-JP" altLang="en-US" sz="1400" b="1" u="sng" dirty="0" smtClean="0"/>
              <a:t>固定金利債としての）２年債の発行意義を整理</a:t>
            </a:r>
            <a:endParaRPr lang="en-US" altLang="ja-JP" sz="600" b="1" dirty="0" smtClean="0"/>
          </a:p>
          <a:p>
            <a:r>
              <a:rPr lang="ja-JP" altLang="en-US" sz="1400" dirty="0"/>
              <a:t>　</a:t>
            </a:r>
            <a:r>
              <a:rPr lang="ja-JP" altLang="en-US" sz="1400" dirty="0" smtClean="0"/>
              <a:t>　　　</a:t>
            </a:r>
            <a:r>
              <a:rPr lang="ja-JP" altLang="en-US" sz="1400" dirty="0"/>
              <a:t> </a:t>
            </a:r>
            <a:r>
              <a:rPr lang="ja-JP" altLang="en-US" sz="1400" dirty="0" smtClean="0"/>
              <a:t>➢</a:t>
            </a:r>
            <a:r>
              <a:rPr lang="ja-JP" altLang="en-US" sz="1400" dirty="0"/>
              <a:t>　</a:t>
            </a:r>
            <a:r>
              <a:rPr lang="ja-JP" altLang="en-US" sz="1400" dirty="0" smtClean="0"/>
              <a:t>  大阪府は市場</a:t>
            </a:r>
            <a:r>
              <a:rPr lang="ja-JP" altLang="en-US" sz="1400" dirty="0"/>
              <a:t>動向を確認の上</a:t>
            </a:r>
            <a:r>
              <a:rPr lang="ja-JP" altLang="en-US" sz="1400" dirty="0" smtClean="0"/>
              <a:t>、今後、２年債の発行</a:t>
            </a:r>
            <a:r>
              <a:rPr lang="ja-JP" altLang="en-US" sz="1400" dirty="0"/>
              <a:t>の是非について慎重に</a:t>
            </a:r>
            <a:r>
              <a:rPr lang="ja-JP" altLang="en-US" sz="1400" dirty="0" smtClean="0"/>
              <a:t>検討</a:t>
            </a:r>
            <a:endParaRPr lang="en-US" altLang="ja-JP" sz="1400" dirty="0" smtClean="0"/>
          </a:p>
        </p:txBody>
      </p:sp>
      <p:sp>
        <p:nvSpPr>
          <p:cNvPr id="13" name="ストライプ矢印 12"/>
          <p:cNvSpPr/>
          <p:nvPr/>
        </p:nvSpPr>
        <p:spPr>
          <a:xfrm rot="5400000">
            <a:off x="4242981" y="5216969"/>
            <a:ext cx="259909" cy="48463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115616" y="5733256"/>
            <a:ext cx="6696744" cy="1015663"/>
          </a:xfrm>
          <a:prstGeom prst="rect">
            <a:avLst/>
          </a:prstGeom>
          <a:noFill/>
          <a:ln w="50800" cmpd="dbl">
            <a:solidFill>
              <a:srgbClr val="0070C0"/>
            </a:solidFill>
          </a:ln>
        </p:spPr>
        <p:txBody>
          <a:bodyPr wrap="square" rtlCol="0" anchor="ctr" anchorCtr="0">
            <a:spAutoFit/>
          </a:bodyPr>
          <a:lstStyle/>
          <a:p>
            <a:pPr algn="ctr"/>
            <a:endParaRPr lang="en-US" altLang="ja-JP" sz="1600" dirty="0" smtClean="0"/>
          </a:p>
          <a:p>
            <a:pPr algn="ctr"/>
            <a:r>
              <a:rPr lang="ja-JP" altLang="en-US" sz="1600" dirty="0" smtClean="0"/>
              <a:t>これ</a:t>
            </a:r>
            <a:r>
              <a:rPr lang="ja-JP" altLang="en-US" sz="1600" dirty="0"/>
              <a:t>まで</a:t>
            </a:r>
            <a:r>
              <a:rPr lang="ja-JP" altLang="en-US" sz="1600" dirty="0" smtClean="0"/>
              <a:t>の財務マネジメント委員会での議論</a:t>
            </a:r>
            <a:r>
              <a:rPr lang="ja-JP" altLang="en-US" sz="1600" dirty="0"/>
              <a:t>を踏まえ</a:t>
            </a:r>
            <a:r>
              <a:rPr lang="ja-JP" altLang="en-US" sz="1600" dirty="0" smtClean="0"/>
              <a:t>、同指針の</a:t>
            </a:r>
            <a:endParaRPr lang="en-US" altLang="ja-JP" sz="1600" dirty="0"/>
          </a:p>
          <a:p>
            <a:pPr algn="ctr"/>
            <a:r>
              <a:rPr lang="ja-JP" altLang="en-US" sz="1600" b="1" u="sng" dirty="0" smtClean="0"/>
              <a:t>変動</a:t>
            </a:r>
            <a:r>
              <a:rPr lang="ja-JP" altLang="en-US" sz="1600" b="1" u="sng" dirty="0"/>
              <a:t>金利</a:t>
            </a:r>
            <a:r>
              <a:rPr lang="ja-JP" altLang="en-US" sz="1600" b="1" u="sng" dirty="0" smtClean="0"/>
              <a:t>で管理する府債</a:t>
            </a:r>
            <a:r>
              <a:rPr lang="ja-JP" altLang="en-US" sz="1600" b="1" u="sng" dirty="0"/>
              <a:t>の</a:t>
            </a:r>
            <a:r>
              <a:rPr lang="ja-JP" altLang="en-US" sz="1600" b="1" u="sng" dirty="0" smtClean="0"/>
              <a:t>割合</a:t>
            </a:r>
            <a:r>
              <a:rPr lang="ja-JP" altLang="en-US" sz="1600" dirty="0" smtClean="0"/>
              <a:t>等</a:t>
            </a:r>
            <a:r>
              <a:rPr lang="ja-JP" altLang="en-US" sz="1600" dirty="0"/>
              <a:t>の記述に</a:t>
            </a:r>
            <a:r>
              <a:rPr lang="ja-JP" altLang="en-US" sz="1600" dirty="0" smtClean="0"/>
              <a:t>ついて削除するもの</a:t>
            </a:r>
            <a:endParaRPr lang="en-US" altLang="ja-JP" sz="1600" dirty="0" smtClean="0"/>
          </a:p>
          <a:p>
            <a:pPr algn="ctr"/>
            <a:endParaRPr lang="en-US" altLang="ja-JP" sz="600" dirty="0"/>
          </a:p>
          <a:p>
            <a:pPr algn="ctr"/>
            <a:r>
              <a:rPr lang="ja-JP" altLang="en-US" sz="600" dirty="0" smtClean="0"/>
              <a:t>　　　　　　　　　</a:t>
            </a:r>
            <a:endParaRPr lang="en-US" altLang="ja-JP" sz="1400" dirty="0" smtClean="0"/>
          </a:p>
        </p:txBody>
      </p:sp>
    </p:spTree>
    <p:extLst>
      <p:ext uri="{BB962C8B-B14F-4D97-AF65-F5344CB8AC3E}">
        <p14:creationId xmlns:p14="http://schemas.microsoft.com/office/powerpoint/2010/main" val="3800923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1505</TotalTime>
  <Words>49</Words>
  <Application>Microsoft Office PowerPoint</Application>
  <PresentationFormat>画面に合わせる (4:3)</PresentationFormat>
  <Paragraphs>33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184</cp:revision>
  <cp:lastPrinted>2018-01-19T00:36:39Z</cp:lastPrinted>
  <dcterms:created xsi:type="dcterms:W3CDTF">2017-11-17T05:28:07Z</dcterms:created>
  <dcterms:modified xsi:type="dcterms:W3CDTF">2019-01-29T01:24:38Z</dcterms:modified>
</cp:coreProperties>
</file>