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91"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60" autoAdjust="0"/>
  </p:normalViewPr>
  <p:slideViewPr>
    <p:cSldViewPr>
      <p:cViewPr>
        <p:scale>
          <a:sx n="100" d="100"/>
          <a:sy n="100" d="100"/>
        </p:scale>
        <p:origin x="-516" y="1200"/>
      </p:cViewPr>
      <p:guideLst>
        <p:guide orient="horz" pos="2160"/>
        <p:guide pos="2880"/>
      </p:guideLst>
    </p:cSldViewPr>
  </p:slideViewPr>
  <p:notesTextViewPr>
    <p:cViewPr>
      <p:scale>
        <a:sx n="1" d="1"/>
        <a:sy n="1" d="1"/>
      </p:scale>
      <p:origin x="0" y="6"/>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AD3BEEFA-29BB-48D0-8C9A-C7B5506E0AC4}" type="datetimeFigureOut">
              <a:rPr kumimoji="1" lang="ja-JP" altLang="en-US" smtClean="0"/>
              <a:t>2019/2/13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D3F8664-8F7A-48D6-9361-91D09411A4DA}" type="slidenum">
              <a:rPr kumimoji="1" lang="ja-JP" altLang="en-US" smtClean="0"/>
              <a:t>‹#›</a:t>
            </a:fld>
            <a:endParaRPr kumimoji="1" lang="ja-JP" altLang="en-US"/>
          </a:p>
        </p:txBody>
      </p:sp>
    </p:spTree>
    <p:extLst>
      <p:ext uri="{BB962C8B-B14F-4D97-AF65-F5344CB8AC3E}">
        <p14:creationId xmlns:p14="http://schemas.microsoft.com/office/powerpoint/2010/main" val="28515858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1884801D-7CD0-47E3-810E-149B6EE291E4}" type="slidenum">
              <a:rPr kumimoji="1" lang="ja-JP" altLang="en-US" smtClean="0"/>
              <a:t>1</a:t>
            </a:fld>
            <a:endParaRPr kumimoji="1" lang="ja-JP" altLang="en-US"/>
          </a:p>
        </p:txBody>
      </p:sp>
    </p:spTree>
    <p:extLst>
      <p:ext uri="{BB962C8B-B14F-4D97-AF65-F5344CB8AC3E}">
        <p14:creationId xmlns:p14="http://schemas.microsoft.com/office/powerpoint/2010/main" val="1171069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0A0ED58-6354-48BC-904E-5ACF91540F40}" type="datetimeFigureOut">
              <a:rPr kumimoji="1" lang="ja-JP" altLang="en-US" smtClean="0"/>
              <a:t>2019/2/13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638C58-12A7-4E23-BF2F-2EAAAD3F316D}" type="slidenum">
              <a:rPr kumimoji="1" lang="ja-JP" altLang="en-US" smtClean="0"/>
              <a:t>‹#›</a:t>
            </a:fld>
            <a:endParaRPr kumimoji="1" lang="ja-JP" altLang="en-US"/>
          </a:p>
        </p:txBody>
      </p:sp>
    </p:spTree>
    <p:extLst>
      <p:ext uri="{BB962C8B-B14F-4D97-AF65-F5344CB8AC3E}">
        <p14:creationId xmlns:p14="http://schemas.microsoft.com/office/powerpoint/2010/main" val="1637351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0A0ED58-6354-48BC-904E-5ACF91540F40}" type="datetimeFigureOut">
              <a:rPr kumimoji="1" lang="ja-JP" altLang="en-US" smtClean="0"/>
              <a:t>2019/2/13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638C58-12A7-4E23-BF2F-2EAAAD3F316D}" type="slidenum">
              <a:rPr kumimoji="1" lang="ja-JP" altLang="en-US" smtClean="0"/>
              <a:t>‹#›</a:t>
            </a:fld>
            <a:endParaRPr kumimoji="1" lang="ja-JP" altLang="en-US"/>
          </a:p>
        </p:txBody>
      </p:sp>
    </p:spTree>
    <p:extLst>
      <p:ext uri="{BB962C8B-B14F-4D97-AF65-F5344CB8AC3E}">
        <p14:creationId xmlns:p14="http://schemas.microsoft.com/office/powerpoint/2010/main" val="2273237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0A0ED58-6354-48BC-904E-5ACF91540F40}" type="datetimeFigureOut">
              <a:rPr kumimoji="1" lang="ja-JP" altLang="en-US" smtClean="0"/>
              <a:t>2019/2/13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638C58-12A7-4E23-BF2F-2EAAAD3F316D}" type="slidenum">
              <a:rPr kumimoji="1" lang="ja-JP" altLang="en-US" smtClean="0"/>
              <a:t>‹#›</a:t>
            </a:fld>
            <a:endParaRPr kumimoji="1" lang="ja-JP" altLang="en-US"/>
          </a:p>
        </p:txBody>
      </p:sp>
    </p:spTree>
    <p:extLst>
      <p:ext uri="{BB962C8B-B14F-4D97-AF65-F5344CB8AC3E}">
        <p14:creationId xmlns:p14="http://schemas.microsoft.com/office/powerpoint/2010/main" val="3453829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0A0ED58-6354-48BC-904E-5ACF91540F40}" type="datetimeFigureOut">
              <a:rPr kumimoji="1" lang="ja-JP" altLang="en-US" smtClean="0"/>
              <a:t>2019/2/13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638C58-12A7-4E23-BF2F-2EAAAD3F316D}" type="slidenum">
              <a:rPr kumimoji="1" lang="ja-JP" altLang="en-US" smtClean="0"/>
              <a:t>‹#›</a:t>
            </a:fld>
            <a:endParaRPr kumimoji="1" lang="ja-JP" altLang="en-US"/>
          </a:p>
        </p:txBody>
      </p:sp>
    </p:spTree>
    <p:extLst>
      <p:ext uri="{BB962C8B-B14F-4D97-AF65-F5344CB8AC3E}">
        <p14:creationId xmlns:p14="http://schemas.microsoft.com/office/powerpoint/2010/main" val="6011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0A0ED58-6354-48BC-904E-5ACF91540F40}" type="datetimeFigureOut">
              <a:rPr kumimoji="1" lang="ja-JP" altLang="en-US" smtClean="0"/>
              <a:t>2019/2/13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638C58-12A7-4E23-BF2F-2EAAAD3F316D}" type="slidenum">
              <a:rPr kumimoji="1" lang="ja-JP" altLang="en-US" smtClean="0"/>
              <a:t>‹#›</a:t>
            </a:fld>
            <a:endParaRPr kumimoji="1" lang="ja-JP" altLang="en-US"/>
          </a:p>
        </p:txBody>
      </p:sp>
    </p:spTree>
    <p:extLst>
      <p:ext uri="{BB962C8B-B14F-4D97-AF65-F5344CB8AC3E}">
        <p14:creationId xmlns:p14="http://schemas.microsoft.com/office/powerpoint/2010/main" val="3434668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0A0ED58-6354-48BC-904E-5ACF91540F40}" type="datetimeFigureOut">
              <a:rPr kumimoji="1" lang="ja-JP" altLang="en-US" smtClean="0"/>
              <a:t>2019/2/13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638C58-12A7-4E23-BF2F-2EAAAD3F316D}" type="slidenum">
              <a:rPr kumimoji="1" lang="ja-JP" altLang="en-US" smtClean="0"/>
              <a:t>‹#›</a:t>
            </a:fld>
            <a:endParaRPr kumimoji="1" lang="ja-JP" altLang="en-US"/>
          </a:p>
        </p:txBody>
      </p:sp>
    </p:spTree>
    <p:extLst>
      <p:ext uri="{BB962C8B-B14F-4D97-AF65-F5344CB8AC3E}">
        <p14:creationId xmlns:p14="http://schemas.microsoft.com/office/powerpoint/2010/main" val="3537165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0A0ED58-6354-48BC-904E-5ACF91540F40}" type="datetimeFigureOut">
              <a:rPr kumimoji="1" lang="ja-JP" altLang="en-US" smtClean="0"/>
              <a:t>2019/2/13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638C58-12A7-4E23-BF2F-2EAAAD3F316D}" type="slidenum">
              <a:rPr kumimoji="1" lang="ja-JP" altLang="en-US" smtClean="0"/>
              <a:t>‹#›</a:t>
            </a:fld>
            <a:endParaRPr kumimoji="1" lang="ja-JP" altLang="en-US"/>
          </a:p>
        </p:txBody>
      </p:sp>
    </p:spTree>
    <p:extLst>
      <p:ext uri="{BB962C8B-B14F-4D97-AF65-F5344CB8AC3E}">
        <p14:creationId xmlns:p14="http://schemas.microsoft.com/office/powerpoint/2010/main" val="2227883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0A0ED58-6354-48BC-904E-5ACF91540F40}" type="datetimeFigureOut">
              <a:rPr kumimoji="1" lang="ja-JP" altLang="en-US" smtClean="0"/>
              <a:t>2019/2/13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638C58-12A7-4E23-BF2F-2EAAAD3F316D}" type="slidenum">
              <a:rPr kumimoji="1" lang="ja-JP" altLang="en-US" smtClean="0"/>
              <a:t>‹#›</a:t>
            </a:fld>
            <a:endParaRPr kumimoji="1" lang="ja-JP" altLang="en-US"/>
          </a:p>
        </p:txBody>
      </p:sp>
    </p:spTree>
    <p:extLst>
      <p:ext uri="{BB962C8B-B14F-4D97-AF65-F5344CB8AC3E}">
        <p14:creationId xmlns:p14="http://schemas.microsoft.com/office/powerpoint/2010/main" val="4249020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0A0ED58-6354-48BC-904E-5ACF91540F40}" type="datetimeFigureOut">
              <a:rPr kumimoji="1" lang="ja-JP" altLang="en-US" smtClean="0"/>
              <a:t>2019/2/13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638C58-12A7-4E23-BF2F-2EAAAD3F316D}" type="slidenum">
              <a:rPr kumimoji="1" lang="ja-JP" altLang="en-US" smtClean="0"/>
              <a:t>‹#›</a:t>
            </a:fld>
            <a:endParaRPr kumimoji="1" lang="ja-JP" altLang="en-US"/>
          </a:p>
        </p:txBody>
      </p:sp>
    </p:spTree>
    <p:extLst>
      <p:ext uri="{BB962C8B-B14F-4D97-AF65-F5344CB8AC3E}">
        <p14:creationId xmlns:p14="http://schemas.microsoft.com/office/powerpoint/2010/main" val="760696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0A0ED58-6354-48BC-904E-5ACF91540F40}" type="datetimeFigureOut">
              <a:rPr kumimoji="1" lang="ja-JP" altLang="en-US" smtClean="0"/>
              <a:t>2019/2/13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638C58-12A7-4E23-BF2F-2EAAAD3F316D}" type="slidenum">
              <a:rPr kumimoji="1" lang="ja-JP" altLang="en-US" smtClean="0"/>
              <a:t>‹#›</a:t>
            </a:fld>
            <a:endParaRPr kumimoji="1" lang="ja-JP" altLang="en-US"/>
          </a:p>
        </p:txBody>
      </p:sp>
    </p:spTree>
    <p:extLst>
      <p:ext uri="{BB962C8B-B14F-4D97-AF65-F5344CB8AC3E}">
        <p14:creationId xmlns:p14="http://schemas.microsoft.com/office/powerpoint/2010/main" val="4094097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0A0ED58-6354-48BC-904E-5ACF91540F40}" type="datetimeFigureOut">
              <a:rPr kumimoji="1" lang="ja-JP" altLang="en-US" smtClean="0"/>
              <a:t>2019/2/13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638C58-12A7-4E23-BF2F-2EAAAD3F316D}" type="slidenum">
              <a:rPr kumimoji="1" lang="ja-JP" altLang="en-US" smtClean="0"/>
              <a:t>‹#›</a:t>
            </a:fld>
            <a:endParaRPr kumimoji="1" lang="ja-JP" altLang="en-US"/>
          </a:p>
        </p:txBody>
      </p:sp>
    </p:spTree>
    <p:extLst>
      <p:ext uri="{BB962C8B-B14F-4D97-AF65-F5344CB8AC3E}">
        <p14:creationId xmlns:p14="http://schemas.microsoft.com/office/powerpoint/2010/main" val="17869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A0ED58-6354-48BC-904E-5ACF91540F40}" type="datetimeFigureOut">
              <a:rPr kumimoji="1" lang="ja-JP" altLang="en-US" smtClean="0"/>
              <a:t>2019/2/13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638C58-12A7-4E23-BF2F-2EAAAD3F316D}" type="slidenum">
              <a:rPr kumimoji="1" lang="ja-JP" altLang="en-US" smtClean="0"/>
              <a:t>‹#›</a:t>
            </a:fld>
            <a:endParaRPr kumimoji="1" lang="ja-JP" altLang="en-US"/>
          </a:p>
        </p:txBody>
      </p:sp>
    </p:spTree>
    <p:extLst>
      <p:ext uri="{BB962C8B-B14F-4D97-AF65-F5344CB8AC3E}">
        <p14:creationId xmlns:p14="http://schemas.microsoft.com/office/powerpoint/2010/main" val="1057724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828" y="908720"/>
            <a:ext cx="8893538"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9"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35129" y="4932846"/>
            <a:ext cx="2929309" cy="1638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7"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832" y="4932845"/>
            <a:ext cx="2890800" cy="1637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5828" y="4932844"/>
            <a:ext cx="2872209" cy="1637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16"/>
          <p:cNvSpPr txBox="1">
            <a:spLocks noChangeArrowheads="1"/>
          </p:cNvSpPr>
          <p:nvPr/>
        </p:nvSpPr>
        <p:spPr bwMode="auto">
          <a:xfrm>
            <a:off x="7956376" y="48277"/>
            <a:ext cx="1062990" cy="428395"/>
          </a:xfrm>
          <a:prstGeom prst="rect">
            <a:avLst/>
          </a:prstGeom>
          <a:solidFill>
            <a:srgbClr val="FFFFFF"/>
          </a:solidFill>
          <a:ln w="12700">
            <a:solidFill>
              <a:srgbClr val="000000"/>
            </a:solidFill>
            <a:miter lim="800000"/>
            <a:headEnd/>
            <a:tailEnd/>
          </a:ln>
        </p:spPr>
        <p:txBody>
          <a:bodyPr rot="0" vert="horz" wrap="square" lIns="0" tIns="8890" rIns="0" bIns="8890" anchor="ctr"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sz="1800" b="1" dirty="0" smtClean="0">
                <a:effectLst/>
                <a:latin typeface="ＭＳ ゴシック"/>
                <a:ea typeface="ＭＳ Ｐゴシック"/>
                <a:cs typeface="Times New Roman"/>
              </a:rPr>
              <a:t>４－１</a:t>
            </a:r>
            <a:r>
              <a:rPr lang="ja-JP" altLang="en-US" b="1" dirty="0">
                <a:latin typeface="ＭＳ ゴシック"/>
                <a:ea typeface="ＭＳ Ｐゴシック"/>
                <a:cs typeface="Times New Roman"/>
              </a:rPr>
              <a:t>　</a:t>
            </a:r>
            <a:r>
              <a:rPr lang="ja-JP" altLang="en-US" b="1" dirty="0" smtClean="0">
                <a:latin typeface="ＭＳ ゴシック"/>
                <a:ea typeface="ＭＳ Ｐゴシック"/>
                <a:cs typeface="Times New Roman"/>
              </a:rPr>
              <a:t>　　　</a:t>
            </a:r>
            <a:endParaRPr lang="ja-JP" sz="1200" dirty="0">
              <a:effectLst/>
              <a:latin typeface="ＭＳ ゴシック"/>
              <a:cs typeface="Times New Roman"/>
            </a:endParaRPr>
          </a:p>
        </p:txBody>
      </p:sp>
      <p:sp>
        <p:nvSpPr>
          <p:cNvPr id="27" name="正方形/長方形 26"/>
          <p:cNvSpPr/>
          <p:nvPr/>
        </p:nvSpPr>
        <p:spPr>
          <a:xfrm>
            <a:off x="107503" y="548680"/>
            <a:ext cx="4405119" cy="29873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800" b="1" dirty="0" smtClean="0">
                <a:solidFill>
                  <a:sysClr val="windowText" lastClr="000000"/>
                </a:solidFill>
                <a:latin typeface="ＭＳ Ｐゴシック" panose="020B0600070205080204" pitchFamily="50" charset="-128"/>
                <a:ea typeface="ＭＳ Ｐゴシック" panose="020B0600070205080204" pitchFamily="50" charset="-128"/>
                <a:cs typeface="メイリオ" pitchFamily="50" charset="-128"/>
              </a:rPr>
              <a:t>○</a:t>
            </a:r>
            <a:r>
              <a:rPr lang="ja-JP" altLang="en-US" sz="1800" b="1" dirty="0">
                <a:solidFill>
                  <a:sysClr val="windowText" lastClr="000000"/>
                </a:solidFill>
                <a:latin typeface="ＭＳ Ｐゴシック" panose="020B0600070205080204" pitchFamily="50" charset="-128"/>
                <a:ea typeface="ＭＳ Ｐゴシック" panose="020B0600070205080204" pitchFamily="50" charset="-128"/>
                <a:cs typeface="メイリオ" pitchFamily="50" charset="-128"/>
              </a:rPr>
              <a:t>長期運用額</a:t>
            </a:r>
            <a:r>
              <a:rPr lang="ja-JP" altLang="en-US" sz="1800" b="1" dirty="0" smtClean="0">
                <a:solidFill>
                  <a:sysClr val="windowText" lastClr="000000"/>
                </a:solidFill>
                <a:latin typeface="ＭＳ Ｐゴシック" panose="020B0600070205080204" pitchFamily="50" charset="-128"/>
                <a:ea typeface="ＭＳ Ｐゴシック" panose="020B0600070205080204" pitchFamily="50" charset="-128"/>
                <a:cs typeface="メイリオ" pitchFamily="50" charset="-128"/>
              </a:rPr>
              <a:t>の</a:t>
            </a:r>
            <a:r>
              <a:rPr lang="ja-JP" altLang="en-US" sz="1800" b="1" dirty="0">
                <a:solidFill>
                  <a:sysClr val="windowText" lastClr="000000"/>
                </a:solidFill>
                <a:latin typeface="ＭＳ Ｐゴシック" panose="020B0600070205080204" pitchFamily="50" charset="-128"/>
                <a:ea typeface="ＭＳ Ｐゴシック" panose="020B0600070205080204" pitchFamily="50" charset="-128"/>
                <a:cs typeface="メイリオ" pitchFamily="50" charset="-128"/>
              </a:rPr>
              <a:t>推移</a:t>
            </a:r>
            <a:r>
              <a:rPr lang="ja-JP" altLang="en-US" sz="1800" b="1" dirty="0" smtClean="0">
                <a:solidFill>
                  <a:sysClr val="windowText" lastClr="000000"/>
                </a:solidFill>
                <a:latin typeface="ＭＳ Ｐゴシック" panose="020B0600070205080204" pitchFamily="50" charset="-128"/>
                <a:ea typeface="ＭＳ Ｐゴシック" panose="020B0600070205080204" pitchFamily="50" charset="-128"/>
                <a:cs typeface="メイリオ" pitchFamily="50" charset="-128"/>
              </a:rPr>
              <a:t>　</a:t>
            </a:r>
            <a:r>
              <a:rPr lang="ja-JP" altLang="en-US" sz="1800" b="1" dirty="0" smtClean="0">
                <a:solidFill>
                  <a:sysClr val="windowText" lastClr="000000"/>
                </a:solidFill>
                <a:latin typeface="メイリオ" pitchFamily="50" charset="-128"/>
                <a:ea typeface="メイリオ" pitchFamily="50" charset="-128"/>
                <a:cs typeface="メイリオ" pitchFamily="50" charset="-128"/>
              </a:rPr>
              <a:t>　　　　　　　　　　　　　　　　　　　　　　　　　　　　　　　　　</a:t>
            </a:r>
            <a:endParaRPr kumimoji="1" lang="ja-JP" altLang="en-US" sz="1800" b="1" dirty="0">
              <a:solidFill>
                <a:sysClr val="windowText" lastClr="000000"/>
              </a:solidFill>
              <a:latin typeface="メイリオ" pitchFamily="50" charset="-128"/>
              <a:ea typeface="メイリオ" pitchFamily="50" charset="-128"/>
              <a:cs typeface="メイリオ" pitchFamily="50" charset="-128"/>
            </a:endParaRPr>
          </a:p>
        </p:txBody>
      </p:sp>
      <p:sp>
        <p:nvSpPr>
          <p:cNvPr id="32" name="正方形/長方形 31"/>
          <p:cNvSpPr/>
          <p:nvPr/>
        </p:nvSpPr>
        <p:spPr>
          <a:xfrm>
            <a:off x="125828" y="4293096"/>
            <a:ext cx="4397187" cy="29873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800" b="1" dirty="0" smtClean="0">
                <a:solidFill>
                  <a:sysClr val="windowText" lastClr="000000"/>
                </a:solidFill>
                <a:latin typeface="ＭＳ Ｐゴシック" panose="020B0600070205080204" pitchFamily="50" charset="-128"/>
                <a:ea typeface="ＭＳ Ｐゴシック" panose="020B0600070205080204" pitchFamily="50" charset="-128"/>
                <a:cs typeface="メイリオ" pitchFamily="50" charset="-128"/>
              </a:rPr>
              <a:t>○</a:t>
            </a:r>
            <a:r>
              <a:rPr lang="ja-JP" altLang="en-US" sz="1800" b="1" dirty="0">
                <a:solidFill>
                  <a:sysClr val="windowText" lastClr="000000"/>
                </a:solidFill>
                <a:latin typeface="ＭＳ Ｐゴシック" panose="020B0600070205080204" pitchFamily="50" charset="-128"/>
                <a:ea typeface="ＭＳ Ｐゴシック" panose="020B0600070205080204" pitchFamily="50" charset="-128"/>
                <a:cs typeface="メイリオ" pitchFamily="50" charset="-128"/>
              </a:rPr>
              <a:t>長期</a:t>
            </a:r>
            <a:r>
              <a:rPr lang="ja-JP" altLang="en-US" sz="1800" b="1" dirty="0" smtClean="0">
                <a:solidFill>
                  <a:sysClr val="windowText" lastClr="000000"/>
                </a:solidFill>
                <a:latin typeface="ＭＳ Ｐゴシック" panose="020B0600070205080204" pitchFamily="50" charset="-128"/>
                <a:ea typeface="ＭＳ Ｐゴシック" panose="020B0600070205080204" pitchFamily="50" charset="-128"/>
                <a:cs typeface="メイリオ" pitchFamily="50" charset="-128"/>
              </a:rPr>
              <a:t>運用ポートフォリオの推移　</a:t>
            </a:r>
            <a:r>
              <a:rPr lang="ja-JP" altLang="en-US" sz="1800" b="1" dirty="0" smtClean="0">
                <a:solidFill>
                  <a:sysClr val="windowText" lastClr="000000"/>
                </a:solidFill>
                <a:latin typeface="メイリオ" pitchFamily="50" charset="-128"/>
                <a:ea typeface="メイリオ" pitchFamily="50" charset="-128"/>
                <a:cs typeface="メイリオ" pitchFamily="50" charset="-128"/>
              </a:rPr>
              <a:t>　　　　　　　　　　　　　　　　　　　　　　　　　　　　　　　　　　　</a:t>
            </a:r>
            <a:endParaRPr kumimoji="1" lang="ja-JP" altLang="en-US" sz="1800" b="1" dirty="0">
              <a:solidFill>
                <a:sysClr val="windowText" lastClr="000000"/>
              </a:solidFill>
              <a:latin typeface="メイリオ" pitchFamily="50" charset="-128"/>
              <a:ea typeface="メイリオ" pitchFamily="50" charset="-128"/>
              <a:cs typeface="メイリオ" pitchFamily="50" charset="-128"/>
            </a:endParaRPr>
          </a:p>
        </p:txBody>
      </p:sp>
      <p:sp>
        <p:nvSpPr>
          <p:cNvPr id="22" name="AutoShape 12"/>
          <p:cNvSpPr>
            <a:spLocks noChangeArrowheads="1"/>
          </p:cNvSpPr>
          <p:nvPr/>
        </p:nvSpPr>
        <p:spPr bwMode="auto">
          <a:xfrm>
            <a:off x="-10392" y="0"/>
            <a:ext cx="7894760" cy="476672"/>
          </a:xfrm>
          <a:prstGeom prst="roundRect">
            <a:avLst>
              <a:gd name="adj" fmla="val 0"/>
            </a:avLst>
          </a:prstGeom>
          <a:gradFill rotWithShape="1">
            <a:gsLst>
              <a:gs pos="0">
                <a:srgbClr val="0066CC"/>
              </a:gs>
              <a:gs pos="100000">
                <a:srgbClr val="66CCFF"/>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ja-JP" altLang="en-US" sz="2000" b="1" dirty="0" smtClean="0">
                <a:solidFill>
                  <a:schemeClr val="bg1"/>
                </a:solidFill>
                <a:latin typeface="ＭＳ Ｐゴシック" panose="020B0600070205080204" pitchFamily="50" charset="-128"/>
                <a:ea typeface="ＭＳ Ｐゴシック" panose="020B0600070205080204" pitchFamily="50" charset="-128"/>
                <a:cs typeface="メイリオ" panose="020B0604030504040204" pitchFamily="50" charset="-128"/>
              </a:rPr>
              <a:t>長期運用額の推移・長期運用ポートフォリオの推移</a:t>
            </a:r>
            <a:endParaRPr lang="en-US" altLang="ja-JP" sz="2000" b="1" dirty="0" smtClean="0">
              <a:solidFill>
                <a:schemeClr val="bg1"/>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2" name="ホームベース 11"/>
          <p:cNvSpPr/>
          <p:nvPr/>
        </p:nvSpPr>
        <p:spPr>
          <a:xfrm>
            <a:off x="3318731" y="4650252"/>
            <a:ext cx="5645757" cy="237606"/>
          </a:xfrm>
          <a:prstGeom prst="homePlate">
            <a:avLst/>
          </a:prstGeom>
          <a:solidFill>
            <a:schemeClr val="accent6">
              <a:lumMod val="40000"/>
              <a:lumOff val="60000"/>
            </a:schemeClr>
          </a:solidFill>
          <a:ln w="444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長期運用可能額　約</a:t>
            </a:r>
            <a:r>
              <a:rPr kumimoji="1" lang="en-US" altLang="ja-JP" sz="1200" dirty="0" smtClean="0">
                <a:solidFill>
                  <a:schemeClr val="tx1"/>
                </a:solidFill>
              </a:rPr>
              <a:t>3,200</a:t>
            </a:r>
            <a:r>
              <a:rPr kumimoji="1" lang="ja-JP" altLang="en-US" sz="1200" dirty="0" smtClean="0">
                <a:solidFill>
                  <a:schemeClr val="tx1"/>
                </a:solidFill>
              </a:rPr>
              <a:t>億円　（</a:t>
            </a:r>
            <a:r>
              <a:rPr kumimoji="1" lang="en-US" altLang="ja-JP" sz="1200" dirty="0" smtClean="0">
                <a:solidFill>
                  <a:schemeClr val="tx1"/>
                </a:solidFill>
              </a:rPr>
              <a:t>※</a:t>
            </a:r>
            <a:r>
              <a:rPr kumimoji="1" lang="ja-JP" altLang="en-US" sz="1200" dirty="0" smtClean="0">
                <a:solidFill>
                  <a:schemeClr val="tx1"/>
                </a:solidFill>
              </a:rPr>
              <a:t>）</a:t>
            </a:r>
            <a:endParaRPr kumimoji="1" lang="ja-JP" altLang="en-US" sz="1200" dirty="0">
              <a:solidFill>
                <a:schemeClr val="tx1"/>
              </a:solidFill>
            </a:endParaRPr>
          </a:p>
        </p:txBody>
      </p:sp>
      <p:cxnSp>
        <p:nvCxnSpPr>
          <p:cNvPr id="14" name="直線矢印コネクタ 13"/>
          <p:cNvCxnSpPr/>
          <p:nvPr/>
        </p:nvCxnSpPr>
        <p:spPr>
          <a:xfrm flipH="1">
            <a:off x="3666393" y="4878305"/>
            <a:ext cx="270596" cy="278887"/>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p:nvPr/>
        </p:nvCxnSpPr>
        <p:spPr>
          <a:xfrm>
            <a:off x="6641900" y="4908792"/>
            <a:ext cx="292602" cy="248400"/>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36511" y="6597352"/>
            <a:ext cx="9055877"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000" dirty="0">
                <a:solidFill>
                  <a:schemeClr val="tx1"/>
                </a:solidFill>
                <a:latin typeface="ＭＳ ゴシック" panose="020B0609070205080204" pitchFamily="49" charset="-128"/>
                <a:ea typeface="ＭＳ ゴシック" panose="020B0609070205080204" pitchFamily="49" charset="-128"/>
                <a:cs typeface="メイリオ" pitchFamily="50" charset="-128"/>
              </a:rPr>
              <a:t>（</a:t>
            </a:r>
            <a:r>
              <a:rPr lang="en-US" altLang="ja-JP" sz="1000" dirty="0" smtClean="0">
                <a:solidFill>
                  <a:schemeClr val="tx1"/>
                </a:solidFill>
                <a:latin typeface="ＭＳ ゴシック" panose="020B0609070205080204" pitchFamily="49" charset="-128"/>
                <a:ea typeface="ＭＳ ゴシック" panose="020B0609070205080204" pitchFamily="49" charset="-128"/>
                <a:cs typeface="メイリオ" pitchFamily="50" charset="-128"/>
              </a:rPr>
              <a:t>※</a:t>
            </a:r>
            <a:r>
              <a:rPr lang="ja-JP" altLang="en-US" sz="1000" dirty="0" smtClean="0">
                <a:solidFill>
                  <a:schemeClr val="tx1"/>
                </a:solidFill>
                <a:latin typeface="ＭＳ ゴシック" panose="020B0609070205080204" pitchFamily="49" charset="-128"/>
                <a:ea typeface="ＭＳ ゴシック" panose="020B0609070205080204" pitchFamily="49" charset="-128"/>
                <a:cs typeface="メイリオ" pitchFamily="50" charset="-128"/>
              </a:rPr>
              <a:t>）</a:t>
            </a:r>
            <a:r>
              <a:rPr lang="ja-JP" altLang="ja-JP" sz="1000" dirty="0">
                <a:solidFill>
                  <a:schemeClr val="tx1"/>
                </a:solidFill>
              </a:rPr>
              <a:t>歳計現金のキャッシュフロー及び基金等の残高に想定可能なリスク</a:t>
            </a:r>
            <a:r>
              <a:rPr lang="ja-JP" altLang="ja-JP" sz="1000" dirty="0" smtClean="0">
                <a:solidFill>
                  <a:schemeClr val="tx1"/>
                </a:solidFill>
              </a:rPr>
              <a:t>を織り込</a:t>
            </a:r>
            <a:r>
              <a:rPr lang="ja-JP" altLang="en-US" sz="1000" dirty="0" smtClean="0">
                <a:solidFill>
                  <a:schemeClr val="tx1"/>
                </a:solidFill>
              </a:rPr>
              <a:t>み、減債</a:t>
            </a:r>
            <a:r>
              <a:rPr lang="ja-JP" altLang="ja-JP" sz="1000" dirty="0" smtClean="0">
                <a:solidFill>
                  <a:schemeClr val="tx1"/>
                </a:solidFill>
              </a:rPr>
              <a:t>基金</a:t>
            </a:r>
            <a:r>
              <a:rPr lang="ja-JP" altLang="ja-JP" sz="1000" dirty="0">
                <a:solidFill>
                  <a:schemeClr val="tx1"/>
                </a:solidFill>
              </a:rPr>
              <a:t>等の長期運用が可能な</a:t>
            </a:r>
            <a:r>
              <a:rPr lang="ja-JP" altLang="ja-JP" sz="1000" dirty="0" smtClean="0">
                <a:solidFill>
                  <a:schemeClr val="tx1"/>
                </a:solidFill>
              </a:rPr>
              <a:t>資金</a:t>
            </a:r>
            <a:r>
              <a:rPr lang="ja-JP" altLang="en-US" sz="1000" dirty="0" smtClean="0">
                <a:solidFill>
                  <a:schemeClr val="tx1"/>
                </a:solidFill>
              </a:rPr>
              <a:t>残高を予測したもの</a:t>
            </a:r>
            <a:endParaRPr lang="ja-JP" altLang="ja-JP" sz="1000" dirty="0">
              <a:solidFill>
                <a:schemeClr val="tx1"/>
              </a:solidFill>
            </a:endParaRPr>
          </a:p>
          <a:p>
            <a:pPr algn="l"/>
            <a:r>
              <a:rPr lang="ja-JP" altLang="en-US" sz="1000" dirty="0" smtClean="0">
                <a:solidFill>
                  <a:schemeClr val="tx1"/>
                </a:solidFill>
                <a:latin typeface="ＭＳ ゴシック" panose="020B0609070205080204" pitchFamily="49" charset="-128"/>
                <a:ea typeface="ＭＳ ゴシック" panose="020B0609070205080204" pitchFamily="49" charset="-128"/>
                <a:cs typeface="メイリオ" pitchFamily="50" charset="-128"/>
              </a:rPr>
              <a:t>　　　　　　　　</a:t>
            </a:r>
            <a:endParaRPr kumimoji="1" lang="ja-JP" altLang="en-US" sz="1000" dirty="0">
              <a:solidFill>
                <a:schemeClr val="tx1"/>
              </a:solidFill>
              <a:latin typeface="ＭＳ ゴシック" panose="020B0609070205080204" pitchFamily="49" charset="-128"/>
              <a:ea typeface="ＭＳ ゴシック" panose="020B0609070205080204" pitchFamily="49" charset="-128"/>
              <a:cs typeface="メイリオ" pitchFamily="50" charset="-128"/>
            </a:endParaRPr>
          </a:p>
        </p:txBody>
      </p:sp>
      <p:sp>
        <p:nvSpPr>
          <p:cNvPr id="57" name="正方形/長方形 56"/>
          <p:cNvSpPr/>
          <p:nvPr/>
        </p:nvSpPr>
        <p:spPr>
          <a:xfrm>
            <a:off x="4523015" y="4221088"/>
            <a:ext cx="4457194" cy="2987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800" dirty="0" smtClean="0">
                <a:solidFill>
                  <a:schemeClr val="tx1"/>
                </a:solidFill>
                <a:latin typeface="ＭＳ ゴシック" panose="020B0609070205080204" pitchFamily="49" charset="-128"/>
                <a:ea typeface="ＭＳ ゴシック" panose="020B0609070205080204" pitchFamily="49" charset="-128"/>
                <a:cs typeface="メイリオ" pitchFamily="50" charset="-128"/>
              </a:rPr>
              <a:t>（＊）</a:t>
            </a:r>
            <a:r>
              <a:rPr lang="en-US" altLang="ja-JP" sz="800" dirty="0" smtClean="0">
                <a:solidFill>
                  <a:schemeClr val="tx1"/>
                </a:solidFill>
                <a:latin typeface="ＭＳ ゴシック" panose="020B0609070205080204" pitchFamily="49" charset="-128"/>
                <a:ea typeface="ＭＳ ゴシック" panose="020B0609070205080204" pitchFamily="49" charset="-128"/>
                <a:cs typeface="メイリオ" pitchFamily="50" charset="-128"/>
              </a:rPr>
              <a:t>FLIP(Flexible </a:t>
            </a:r>
            <a:r>
              <a:rPr lang="en-US" altLang="ja-JP" sz="800" dirty="0">
                <a:solidFill>
                  <a:schemeClr val="tx1"/>
                </a:solidFill>
                <a:latin typeface="ＭＳ ゴシック" panose="020B0609070205080204" pitchFamily="49" charset="-128"/>
                <a:ea typeface="ＭＳ ゴシック" panose="020B0609070205080204" pitchFamily="49" charset="-128"/>
                <a:cs typeface="メイリオ" pitchFamily="50" charset="-128"/>
              </a:rPr>
              <a:t>Issuance Program)</a:t>
            </a:r>
            <a:r>
              <a:rPr lang="ja-JP" altLang="en-US" sz="800" dirty="0">
                <a:solidFill>
                  <a:schemeClr val="tx1"/>
                </a:solidFill>
                <a:latin typeface="ＭＳ ゴシック" panose="020B0609070205080204" pitchFamily="49" charset="-128"/>
                <a:ea typeface="ＭＳ ゴシック" panose="020B0609070205080204" pitchFamily="49" charset="-128"/>
                <a:cs typeface="メイリオ" pitchFamily="50" charset="-128"/>
              </a:rPr>
              <a:t>債とは、年限や発行額など投資家ニーズに柔軟</a:t>
            </a:r>
            <a:r>
              <a:rPr lang="ja-JP" altLang="en-US" sz="800" dirty="0" smtClean="0">
                <a:solidFill>
                  <a:schemeClr val="tx1"/>
                </a:solidFill>
                <a:latin typeface="ＭＳ ゴシック" panose="020B0609070205080204" pitchFamily="49" charset="-128"/>
                <a:ea typeface="ＭＳ ゴシック" panose="020B0609070205080204" pitchFamily="49" charset="-128"/>
                <a:cs typeface="メイリオ" pitchFamily="50" charset="-128"/>
              </a:rPr>
              <a:t>かつ　</a:t>
            </a:r>
            <a:endParaRPr lang="en-US" altLang="ja-JP" sz="800" dirty="0" smtClean="0">
              <a:solidFill>
                <a:schemeClr val="tx1"/>
              </a:solidFill>
              <a:latin typeface="ＭＳ ゴシック" panose="020B0609070205080204" pitchFamily="49" charset="-128"/>
              <a:ea typeface="ＭＳ ゴシック" panose="020B0609070205080204" pitchFamily="49" charset="-128"/>
              <a:cs typeface="メイリオ" pitchFamily="50" charset="-128"/>
            </a:endParaRPr>
          </a:p>
          <a:p>
            <a:r>
              <a:rPr lang="ja-JP" altLang="en-US" sz="800" dirty="0">
                <a:solidFill>
                  <a:schemeClr val="tx1"/>
                </a:solidFill>
                <a:latin typeface="ＭＳ ゴシック" panose="020B0609070205080204" pitchFamily="49" charset="-128"/>
                <a:ea typeface="ＭＳ ゴシック" panose="020B0609070205080204" pitchFamily="49" charset="-128"/>
                <a:cs typeface="メイリオ" pitchFamily="50" charset="-128"/>
              </a:rPr>
              <a:t>　</a:t>
            </a:r>
            <a:r>
              <a:rPr lang="ja-JP" altLang="en-US" sz="800" dirty="0" smtClean="0">
                <a:solidFill>
                  <a:schemeClr val="tx1"/>
                </a:solidFill>
                <a:latin typeface="ＭＳ ゴシック" panose="020B0609070205080204" pitchFamily="49" charset="-128"/>
                <a:ea typeface="ＭＳ ゴシック" panose="020B0609070205080204" pitchFamily="49" charset="-128"/>
                <a:cs typeface="メイリオ" pitchFamily="50" charset="-128"/>
              </a:rPr>
              <a:t>　迅速</a:t>
            </a:r>
            <a:r>
              <a:rPr lang="ja-JP" altLang="en-US" sz="800" dirty="0">
                <a:solidFill>
                  <a:schemeClr val="tx1"/>
                </a:solidFill>
                <a:latin typeface="ＭＳ ゴシック" panose="020B0609070205080204" pitchFamily="49" charset="-128"/>
                <a:ea typeface="ＭＳ ゴシック" panose="020B0609070205080204" pitchFamily="49" charset="-128"/>
                <a:cs typeface="メイリオ" pitchFamily="50" charset="-128"/>
              </a:rPr>
              <a:t>に対応して起債</a:t>
            </a:r>
            <a:r>
              <a:rPr lang="ja-JP" altLang="en-US" sz="800" dirty="0" smtClean="0">
                <a:solidFill>
                  <a:schemeClr val="tx1"/>
                </a:solidFill>
                <a:latin typeface="ＭＳ ゴシック" panose="020B0609070205080204" pitchFamily="49" charset="-128"/>
                <a:ea typeface="ＭＳ ゴシック" panose="020B0609070205080204" pitchFamily="49" charset="-128"/>
                <a:cs typeface="メイリオ" pitchFamily="50" charset="-128"/>
              </a:rPr>
              <a:t>する地方</a:t>
            </a:r>
            <a:r>
              <a:rPr lang="ja-JP" altLang="en-US" sz="800" dirty="0">
                <a:solidFill>
                  <a:schemeClr val="tx1"/>
                </a:solidFill>
                <a:latin typeface="ＭＳ ゴシック" panose="020B0609070205080204" pitchFamily="49" charset="-128"/>
                <a:ea typeface="ＭＳ ゴシック" panose="020B0609070205080204" pitchFamily="49" charset="-128"/>
                <a:cs typeface="メイリオ" pitchFamily="50" charset="-128"/>
              </a:rPr>
              <a:t>公共団体金融機構独自</a:t>
            </a:r>
            <a:r>
              <a:rPr lang="ja-JP" altLang="en-US" sz="800" dirty="0" smtClean="0">
                <a:solidFill>
                  <a:schemeClr val="tx1"/>
                </a:solidFill>
                <a:latin typeface="ＭＳ ゴシック" panose="020B0609070205080204" pitchFamily="49" charset="-128"/>
                <a:ea typeface="ＭＳ ゴシック" panose="020B0609070205080204" pitchFamily="49" charset="-128"/>
                <a:cs typeface="メイリオ" pitchFamily="50" charset="-128"/>
              </a:rPr>
              <a:t>の仕組み</a:t>
            </a:r>
            <a:r>
              <a:rPr lang="ja-JP" altLang="en-US" sz="800" dirty="0">
                <a:solidFill>
                  <a:schemeClr val="tx1"/>
                </a:solidFill>
                <a:latin typeface="ＭＳ ゴシック" panose="020B0609070205080204" pitchFamily="49" charset="-128"/>
                <a:ea typeface="ＭＳ ゴシック" panose="020B0609070205080204" pitchFamily="49" charset="-128"/>
                <a:cs typeface="メイリオ" pitchFamily="50" charset="-128"/>
              </a:rPr>
              <a:t>に基づき発行される</a:t>
            </a:r>
            <a:r>
              <a:rPr lang="ja-JP" altLang="en-US" sz="800" dirty="0" smtClean="0">
                <a:solidFill>
                  <a:schemeClr val="tx1"/>
                </a:solidFill>
                <a:latin typeface="ＭＳ ゴシック" panose="020B0609070205080204" pitchFamily="49" charset="-128"/>
                <a:ea typeface="ＭＳ ゴシック" panose="020B0609070205080204" pitchFamily="49" charset="-128"/>
                <a:cs typeface="メイリオ" pitchFamily="50" charset="-128"/>
              </a:rPr>
              <a:t>債券</a:t>
            </a:r>
            <a:endParaRPr lang="ja-JP" altLang="ja-JP" sz="800" dirty="0">
              <a:solidFill>
                <a:schemeClr val="tx1"/>
              </a:solidFill>
            </a:endParaRPr>
          </a:p>
        </p:txBody>
      </p:sp>
      <p:sp>
        <p:nvSpPr>
          <p:cNvPr id="37" name="正方形/長方形 36"/>
          <p:cNvSpPr/>
          <p:nvPr/>
        </p:nvSpPr>
        <p:spPr>
          <a:xfrm>
            <a:off x="1025859" y="1912972"/>
            <a:ext cx="2754052" cy="57992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dirty="0" smtClean="0">
                <a:solidFill>
                  <a:schemeClr val="tx1"/>
                </a:solidFill>
              </a:rPr>
              <a:t>■ＦＬＩＰ債（＊）の購入開始</a:t>
            </a:r>
            <a:endParaRPr lang="en-US" altLang="ja-JP" dirty="0" smtClean="0">
              <a:solidFill>
                <a:schemeClr val="tx1"/>
              </a:solidFill>
            </a:endParaRPr>
          </a:p>
          <a:p>
            <a:r>
              <a:rPr lang="ja-JP" altLang="en-US" dirty="0" smtClean="0">
                <a:solidFill>
                  <a:schemeClr val="tx1"/>
                </a:solidFill>
              </a:rPr>
              <a:t>・流通市場及び発行市場からの債券の取得が困難な年限においても運用を可能に</a:t>
            </a:r>
            <a:endParaRPr lang="en-US" altLang="ja-JP" dirty="0" smtClean="0">
              <a:solidFill>
                <a:schemeClr val="tx1"/>
              </a:solidFill>
            </a:endParaRPr>
          </a:p>
        </p:txBody>
      </p:sp>
      <p:sp>
        <p:nvSpPr>
          <p:cNvPr id="6" name="右矢印 5"/>
          <p:cNvSpPr/>
          <p:nvPr/>
        </p:nvSpPr>
        <p:spPr>
          <a:xfrm>
            <a:off x="3940975" y="1890419"/>
            <a:ext cx="432048" cy="48101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1025859" y="1708594"/>
            <a:ext cx="2754053" cy="20437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200" b="1" dirty="0">
                <a:solidFill>
                  <a:schemeClr val="tx1"/>
                </a:solidFill>
              </a:rPr>
              <a:t>平成</a:t>
            </a:r>
            <a:r>
              <a:rPr lang="ja-JP" altLang="en-US" sz="1200" b="1" dirty="0" smtClean="0">
                <a:solidFill>
                  <a:schemeClr val="tx1"/>
                </a:solidFill>
              </a:rPr>
              <a:t>３０年度の新たな取組事項</a:t>
            </a:r>
            <a:r>
              <a:rPr lang="ja-JP" altLang="en-US" sz="1800" b="1" dirty="0" smtClean="0">
                <a:solidFill>
                  <a:sysClr val="windowText" lastClr="000000"/>
                </a:solidFill>
                <a:latin typeface="メイリオ" pitchFamily="50" charset="-128"/>
                <a:ea typeface="メイリオ" pitchFamily="50" charset="-128"/>
                <a:cs typeface="メイリオ" pitchFamily="50" charset="-128"/>
              </a:rPr>
              <a:t>　　　　　　　　　　　　　　　　　　　　　　　　　　　　　　　</a:t>
            </a:r>
            <a:endParaRPr kumimoji="1" lang="ja-JP" altLang="en-US" sz="1800" b="1" dirty="0">
              <a:solidFill>
                <a:sysClr val="windowText" lastClr="000000"/>
              </a:solidFill>
              <a:latin typeface="メイリオ" pitchFamily="50" charset="-128"/>
              <a:ea typeface="メイリオ" pitchFamily="50" charset="-128"/>
              <a:cs typeface="メイリオ" pitchFamily="50" charset="-128"/>
            </a:endParaRPr>
          </a:p>
        </p:txBody>
      </p:sp>
      <p:grpSp>
        <p:nvGrpSpPr>
          <p:cNvPr id="9" name="グループ化 8"/>
          <p:cNvGrpSpPr/>
          <p:nvPr/>
        </p:nvGrpSpPr>
        <p:grpSpPr>
          <a:xfrm>
            <a:off x="1633940" y="5229200"/>
            <a:ext cx="7330497" cy="377675"/>
            <a:chOff x="1878278" y="5438639"/>
            <a:chExt cx="7283498" cy="377675"/>
          </a:xfrm>
        </p:grpSpPr>
        <p:sp>
          <p:nvSpPr>
            <p:cNvPr id="28" name="正方形/長方形 27"/>
            <p:cNvSpPr/>
            <p:nvPr/>
          </p:nvSpPr>
          <p:spPr>
            <a:xfrm>
              <a:off x="1878278" y="5446982"/>
              <a:ext cx="1216288" cy="369332"/>
            </a:xfrm>
            <a:prstGeom prst="rect">
              <a:avLst/>
            </a:prstGeom>
            <a:solidFill>
              <a:schemeClr val="accent6">
                <a:lumMod val="40000"/>
                <a:lumOff val="60000"/>
              </a:schemeClr>
            </a:solidFill>
            <a:ln w="19050" cmpd="sng">
              <a:solidFill>
                <a:schemeClr val="tx1"/>
              </a:solidFill>
            </a:ln>
          </p:spPr>
          <p:txBody>
            <a:bodyPr wrap="square">
              <a:spAutoFit/>
            </a:bodyPr>
            <a:lstStyle/>
            <a:p>
              <a:r>
                <a:rPr lang="ja-JP" altLang="en-US" sz="900" dirty="0" smtClean="0">
                  <a:latin typeface="ＭＳ ゴシック" panose="020B0609070205080204" pitchFamily="49" charset="-128"/>
                  <a:ea typeface="ＭＳ ゴシック" panose="020B0609070205080204" pitchFamily="49" charset="-128"/>
                </a:rPr>
                <a:t>平均運用年数</a:t>
              </a:r>
              <a:r>
                <a:rPr lang="en-US" altLang="ja-JP" sz="900" dirty="0" smtClean="0">
                  <a:latin typeface="ＭＳ ゴシック" panose="020B0609070205080204" pitchFamily="49" charset="-128"/>
                  <a:ea typeface="ＭＳ ゴシック" panose="020B0609070205080204" pitchFamily="49" charset="-128"/>
                </a:rPr>
                <a:t>8.58</a:t>
              </a:r>
              <a:r>
                <a:rPr lang="ja-JP" altLang="en-US" sz="900" dirty="0" smtClean="0">
                  <a:latin typeface="ＭＳ ゴシック" panose="020B0609070205080204" pitchFamily="49" charset="-128"/>
                  <a:ea typeface="ＭＳ ゴシック" panose="020B0609070205080204" pitchFamily="49" charset="-128"/>
                </a:rPr>
                <a:t>年</a:t>
              </a:r>
              <a:endParaRPr lang="en-US" altLang="ja-JP" sz="900" dirty="0" smtClean="0">
                <a:latin typeface="ＭＳ ゴシック" panose="020B0609070205080204" pitchFamily="49" charset="-128"/>
                <a:ea typeface="ＭＳ ゴシック" panose="020B0609070205080204" pitchFamily="49" charset="-128"/>
              </a:endParaRPr>
            </a:p>
            <a:p>
              <a:r>
                <a:rPr lang="ja-JP" altLang="en-US" sz="900" dirty="0" smtClean="0">
                  <a:latin typeface="ＭＳ ゴシック" panose="020B0609070205080204" pitchFamily="49" charset="-128"/>
                  <a:ea typeface="ＭＳ ゴシック" panose="020B0609070205080204" pitchFamily="49" charset="-128"/>
                </a:rPr>
                <a:t>運用残高</a:t>
              </a:r>
              <a:r>
                <a:rPr lang="en-US" altLang="ja-JP" sz="900" dirty="0" smtClean="0">
                  <a:latin typeface="ＭＳ ゴシック" panose="020B0609070205080204" pitchFamily="49" charset="-128"/>
                  <a:ea typeface="ＭＳ ゴシック" panose="020B0609070205080204" pitchFamily="49" charset="-128"/>
                </a:rPr>
                <a:t>334</a:t>
              </a:r>
              <a:r>
                <a:rPr lang="ja-JP" altLang="en-US" sz="900" dirty="0" smtClean="0">
                  <a:latin typeface="ＭＳ ゴシック" panose="020B0609070205080204" pitchFamily="49" charset="-128"/>
                  <a:ea typeface="ＭＳ ゴシック" panose="020B0609070205080204" pitchFamily="49" charset="-128"/>
                </a:rPr>
                <a:t>億円</a:t>
              </a:r>
              <a:endParaRPr lang="en-US" altLang="ja-JP" sz="900" dirty="0" smtClean="0">
                <a:latin typeface="ＭＳ ゴシック" panose="020B0609070205080204" pitchFamily="49" charset="-128"/>
                <a:ea typeface="ＭＳ ゴシック" panose="020B0609070205080204" pitchFamily="49" charset="-128"/>
              </a:endParaRPr>
            </a:p>
          </p:txBody>
        </p:sp>
        <p:sp>
          <p:nvSpPr>
            <p:cNvPr id="39" name="正方形/長方形 38"/>
            <p:cNvSpPr/>
            <p:nvPr/>
          </p:nvSpPr>
          <p:spPr>
            <a:xfrm>
              <a:off x="4862922" y="5446982"/>
              <a:ext cx="1216152" cy="369332"/>
            </a:xfrm>
            <a:prstGeom prst="rect">
              <a:avLst/>
            </a:prstGeom>
            <a:solidFill>
              <a:schemeClr val="accent6">
                <a:lumMod val="40000"/>
                <a:lumOff val="60000"/>
              </a:schemeClr>
            </a:solidFill>
            <a:ln w="19050" cmpd="sng">
              <a:solidFill>
                <a:schemeClr val="tx1"/>
              </a:solidFill>
            </a:ln>
          </p:spPr>
          <p:txBody>
            <a:bodyPr wrap="square">
              <a:spAutoFit/>
            </a:bodyPr>
            <a:lstStyle/>
            <a:p>
              <a:r>
                <a:rPr lang="ja-JP" altLang="en-US" sz="900" dirty="0" smtClean="0">
                  <a:latin typeface="ＭＳ ゴシック" panose="020B0609070205080204" pitchFamily="49" charset="-128"/>
                  <a:ea typeface="ＭＳ ゴシック" panose="020B0609070205080204" pitchFamily="49" charset="-128"/>
                </a:rPr>
                <a:t>平均運用年数</a:t>
              </a:r>
              <a:r>
                <a:rPr lang="en-US" altLang="ja-JP" sz="900" dirty="0" smtClean="0">
                  <a:latin typeface="ＭＳ ゴシック" panose="020B0609070205080204" pitchFamily="49" charset="-128"/>
                  <a:ea typeface="ＭＳ ゴシック" panose="020B0609070205080204" pitchFamily="49" charset="-128"/>
                </a:rPr>
                <a:t>8.13</a:t>
              </a:r>
              <a:r>
                <a:rPr lang="ja-JP" altLang="en-US" sz="900" dirty="0" smtClean="0">
                  <a:latin typeface="ＭＳ ゴシック" panose="020B0609070205080204" pitchFamily="49" charset="-128"/>
                  <a:ea typeface="ＭＳ ゴシック" panose="020B0609070205080204" pitchFamily="49" charset="-128"/>
                </a:rPr>
                <a:t>年</a:t>
              </a:r>
              <a:endParaRPr lang="en-US" altLang="ja-JP" sz="900" dirty="0" smtClean="0">
                <a:latin typeface="ＭＳ ゴシック" panose="020B0609070205080204" pitchFamily="49" charset="-128"/>
                <a:ea typeface="ＭＳ ゴシック" panose="020B0609070205080204" pitchFamily="49" charset="-128"/>
              </a:endParaRPr>
            </a:p>
            <a:p>
              <a:r>
                <a:rPr lang="ja-JP" altLang="en-US" sz="900" dirty="0" smtClean="0">
                  <a:latin typeface="ＭＳ ゴシック" panose="020B0609070205080204" pitchFamily="49" charset="-128"/>
                  <a:ea typeface="ＭＳ ゴシック" panose="020B0609070205080204" pitchFamily="49" charset="-128"/>
                </a:rPr>
                <a:t>運用残高</a:t>
              </a:r>
              <a:r>
                <a:rPr lang="en-US" altLang="ja-JP" sz="900" dirty="0" smtClean="0">
                  <a:latin typeface="ＭＳ ゴシック" panose="020B0609070205080204" pitchFamily="49" charset="-128"/>
                  <a:ea typeface="ＭＳ ゴシック" panose="020B0609070205080204" pitchFamily="49" charset="-128"/>
                </a:rPr>
                <a:t>845</a:t>
              </a:r>
              <a:r>
                <a:rPr lang="ja-JP" altLang="en-US" sz="900" dirty="0" smtClean="0">
                  <a:latin typeface="ＭＳ ゴシック" panose="020B0609070205080204" pitchFamily="49" charset="-128"/>
                  <a:ea typeface="ＭＳ ゴシック" panose="020B0609070205080204" pitchFamily="49" charset="-128"/>
                </a:rPr>
                <a:t>億円</a:t>
              </a:r>
              <a:endParaRPr lang="en-US" altLang="ja-JP" sz="900" dirty="0" smtClean="0">
                <a:latin typeface="ＭＳ ゴシック" panose="020B0609070205080204" pitchFamily="49" charset="-128"/>
                <a:ea typeface="ＭＳ ゴシック" panose="020B0609070205080204" pitchFamily="49" charset="-128"/>
              </a:endParaRPr>
            </a:p>
          </p:txBody>
        </p:sp>
        <p:sp>
          <p:nvSpPr>
            <p:cNvPr id="34" name="正方形/長方形 33"/>
            <p:cNvSpPr/>
            <p:nvPr/>
          </p:nvSpPr>
          <p:spPr>
            <a:xfrm>
              <a:off x="7802446" y="5438639"/>
              <a:ext cx="1359330" cy="369332"/>
            </a:xfrm>
            <a:prstGeom prst="rect">
              <a:avLst/>
            </a:prstGeom>
            <a:solidFill>
              <a:schemeClr val="accent6">
                <a:lumMod val="40000"/>
                <a:lumOff val="60000"/>
              </a:schemeClr>
            </a:solidFill>
            <a:ln w="19050" cmpd="sng">
              <a:solidFill>
                <a:schemeClr val="tx1"/>
              </a:solidFill>
            </a:ln>
          </p:spPr>
          <p:txBody>
            <a:bodyPr wrap="square">
              <a:spAutoFit/>
            </a:bodyPr>
            <a:lstStyle/>
            <a:p>
              <a:r>
                <a:rPr lang="ja-JP" altLang="en-US" sz="900" dirty="0" smtClean="0">
                  <a:latin typeface="ＭＳ ゴシック" panose="020B0609070205080204" pitchFamily="49" charset="-128"/>
                  <a:ea typeface="ＭＳ ゴシック" panose="020B0609070205080204" pitchFamily="49" charset="-128"/>
                </a:rPr>
                <a:t>平均運用年数</a:t>
              </a:r>
              <a:r>
                <a:rPr lang="en-US" altLang="ja-JP" sz="900" dirty="0" smtClean="0">
                  <a:latin typeface="ＭＳ ゴシック" panose="020B0609070205080204" pitchFamily="49" charset="-128"/>
                  <a:ea typeface="ＭＳ ゴシック" panose="020B0609070205080204" pitchFamily="49" charset="-128"/>
                </a:rPr>
                <a:t>7.23</a:t>
              </a:r>
              <a:r>
                <a:rPr lang="ja-JP" altLang="en-US" sz="900" dirty="0" smtClean="0">
                  <a:latin typeface="ＭＳ ゴシック" panose="020B0609070205080204" pitchFamily="49" charset="-128"/>
                  <a:ea typeface="ＭＳ ゴシック" panose="020B0609070205080204" pitchFamily="49" charset="-128"/>
                </a:rPr>
                <a:t>年</a:t>
              </a:r>
              <a:endParaRPr lang="en-US" altLang="ja-JP" sz="900" dirty="0" smtClean="0">
                <a:latin typeface="ＭＳ ゴシック" panose="020B0609070205080204" pitchFamily="49" charset="-128"/>
                <a:ea typeface="ＭＳ ゴシック" panose="020B0609070205080204" pitchFamily="49" charset="-128"/>
              </a:endParaRPr>
            </a:p>
            <a:p>
              <a:r>
                <a:rPr lang="ja-JP" altLang="en-US" sz="900" dirty="0" smtClean="0">
                  <a:latin typeface="ＭＳ ゴシック" panose="020B0609070205080204" pitchFamily="49" charset="-128"/>
                  <a:ea typeface="ＭＳ ゴシック" panose="020B0609070205080204" pitchFamily="49" charset="-128"/>
                </a:rPr>
                <a:t>運用残高</a:t>
              </a:r>
              <a:r>
                <a:rPr lang="en-US" altLang="ja-JP" sz="900" dirty="0" smtClean="0">
                  <a:latin typeface="ＭＳ ゴシック" panose="020B0609070205080204" pitchFamily="49" charset="-128"/>
                  <a:ea typeface="ＭＳ ゴシック" panose="020B0609070205080204" pitchFamily="49" charset="-128"/>
                </a:rPr>
                <a:t>1,043</a:t>
              </a:r>
              <a:r>
                <a:rPr lang="ja-JP" altLang="en-US" sz="900" dirty="0" smtClean="0">
                  <a:latin typeface="ＭＳ ゴシック" panose="020B0609070205080204" pitchFamily="49" charset="-128"/>
                  <a:ea typeface="ＭＳ ゴシック" panose="020B0609070205080204" pitchFamily="49" charset="-128"/>
                </a:rPr>
                <a:t>億円</a:t>
              </a:r>
              <a:r>
                <a:rPr lang="en-US" altLang="ja-JP" sz="900" dirty="0" smtClean="0">
                  <a:latin typeface="ＭＳ ゴシック" panose="020B0609070205080204" pitchFamily="49" charset="-128"/>
                  <a:ea typeface="ＭＳ ゴシック" panose="020B0609070205080204" pitchFamily="49" charset="-128"/>
                </a:rPr>
                <a:t>+α</a:t>
              </a:r>
            </a:p>
          </p:txBody>
        </p:sp>
      </p:grpSp>
      <p:pic>
        <p:nvPicPr>
          <p:cNvPr id="103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1427" y="1937579"/>
            <a:ext cx="2389187"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3" name="正方形/長方形 52"/>
          <p:cNvSpPr/>
          <p:nvPr/>
        </p:nvSpPr>
        <p:spPr>
          <a:xfrm>
            <a:off x="6433536" y="5181243"/>
            <a:ext cx="1134000" cy="118386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47" name="正方形/長方形 46"/>
          <p:cNvSpPr/>
          <p:nvPr/>
        </p:nvSpPr>
        <p:spPr>
          <a:xfrm>
            <a:off x="3476803" y="5181243"/>
            <a:ext cx="1090800" cy="116549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pic>
        <p:nvPicPr>
          <p:cNvPr id="1032"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94692" y="2261429"/>
            <a:ext cx="6841357" cy="9966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132106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19838</TotalTime>
  <Words>155</Words>
  <Application>Microsoft Office PowerPoint</Application>
  <PresentationFormat>画面に合わせる (4:3)</PresentationFormat>
  <Paragraphs>19</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大阪府</cp:lastModifiedBy>
  <cp:revision>625</cp:revision>
  <cp:lastPrinted>2019-01-21T04:10:01Z</cp:lastPrinted>
  <dcterms:created xsi:type="dcterms:W3CDTF">2016-07-05T04:52:26Z</dcterms:created>
  <dcterms:modified xsi:type="dcterms:W3CDTF">2019-02-13T02:02:39Z</dcterms:modified>
</cp:coreProperties>
</file>