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1"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346" autoAdjust="0"/>
  </p:normalViewPr>
  <p:slideViewPr>
    <p:cSldViewPr>
      <p:cViewPr>
        <p:scale>
          <a:sx n="95" d="100"/>
          <a:sy n="95" d="100"/>
        </p:scale>
        <p:origin x="-666" y="9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38EDA73-8F26-4A8C-9688-D2F5ED9A8BA5}" type="datetimeFigureOut">
              <a:rPr kumimoji="1" lang="ja-JP" altLang="en-US" smtClean="0"/>
              <a:t>2019/1/29</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18B70AAF-6BBD-4D86-9D4F-B4D7C847A828}" type="slidenum">
              <a:rPr kumimoji="1" lang="ja-JP" altLang="en-US" smtClean="0"/>
              <a:t>‹#›</a:t>
            </a:fld>
            <a:endParaRPr kumimoji="1" lang="ja-JP" altLang="en-US"/>
          </a:p>
        </p:txBody>
      </p:sp>
    </p:spTree>
    <p:extLst>
      <p:ext uri="{BB962C8B-B14F-4D97-AF65-F5344CB8AC3E}">
        <p14:creationId xmlns:p14="http://schemas.microsoft.com/office/powerpoint/2010/main" val="375911988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8B70AAF-6BBD-4D86-9D4F-B4D7C847A828}" type="slidenum">
              <a:rPr kumimoji="1" lang="ja-JP" altLang="en-US" smtClean="0"/>
              <a:t>1</a:t>
            </a:fld>
            <a:endParaRPr kumimoji="1" lang="ja-JP" altLang="en-US"/>
          </a:p>
        </p:txBody>
      </p:sp>
    </p:spTree>
    <p:extLst>
      <p:ext uri="{BB962C8B-B14F-4D97-AF65-F5344CB8AC3E}">
        <p14:creationId xmlns:p14="http://schemas.microsoft.com/office/powerpoint/2010/main" val="926901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952905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534810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4187655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75643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416151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635874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353158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039186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918174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1015050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AEA4B4-9E8C-4916-A5A2-8294E35098C0}" type="datetimeFigureOut">
              <a:rPr kumimoji="1" lang="ja-JP" altLang="en-US" smtClean="0"/>
              <a:t>2019/1/29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667024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EA4B4-9E8C-4916-A5A2-8294E35098C0}" type="datetimeFigureOut">
              <a:rPr kumimoji="1" lang="ja-JP" altLang="en-US" smtClean="0"/>
              <a:t>2019/1/29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256E05-60BA-4590-9B25-6773B1F7DF60}" type="slidenum">
              <a:rPr kumimoji="1" lang="ja-JP" altLang="en-US" smtClean="0"/>
              <a:t>‹#›</a:t>
            </a:fld>
            <a:endParaRPr kumimoji="1" lang="ja-JP" altLang="en-US"/>
          </a:p>
        </p:txBody>
      </p:sp>
    </p:spTree>
    <p:extLst>
      <p:ext uri="{BB962C8B-B14F-4D97-AF65-F5344CB8AC3E}">
        <p14:creationId xmlns:p14="http://schemas.microsoft.com/office/powerpoint/2010/main" val="2196615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2.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package" Target="../embeddings/Microsoft_Excel_Worksheet2.xlsx"/><Relationship Id="rId5" Type="http://schemas.openxmlformats.org/officeDocument/2006/relationships/image" Target="../media/image1.emf"/><Relationship Id="rId4" Type="http://schemas.openxmlformats.org/officeDocument/2006/relationships/package" Target="../embeddings/Microsoft_Excel_Worksheet1.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03796" y="611396"/>
            <a:ext cx="8640959" cy="369332"/>
          </a:xfrm>
          <a:prstGeom prst="rect">
            <a:avLst/>
          </a:prstGeom>
          <a:noFill/>
        </p:spPr>
        <p:txBody>
          <a:bodyPr wrap="square" rtlCol="0" anchor="ctr" anchorCtr="0">
            <a:spAutoFit/>
          </a:bodyPr>
          <a:lstStyle/>
          <a:p>
            <a:r>
              <a:rPr kumimoji="1" lang="ja-JP" altLang="en-US" u="sng" dirty="0" smtClean="0"/>
              <a:t>＜参考＞平成</a:t>
            </a:r>
            <a:r>
              <a:rPr lang="ja-JP" altLang="en-US" u="sng" dirty="0"/>
              <a:t>３０</a:t>
            </a:r>
            <a:r>
              <a:rPr kumimoji="1" lang="ja-JP" altLang="en-US" u="sng" dirty="0" smtClean="0"/>
              <a:t>年度における１０年債発行額の減額調整等について</a:t>
            </a:r>
            <a:endParaRPr kumimoji="1" lang="ja-JP" altLang="en-US" u="sng" dirty="0"/>
          </a:p>
        </p:txBody>
      </p:sp>
      <p:sp>
        <p:nvSpPr>
          <p:cNvPr id="4" name="テキスト ボックス 3"/>
          <p:cNvSpPr txBox="1"/>
          <p:nvPr/>
        </p:nvSpPr>
        <p:spPr>
          <a:xfrm>
            <a:off x="231032" y="2268662"/>
            <a:ext cx="4099033" cy="307777"/>
          </a:xfrm>
          <a:prstGeom prst="rect">
            <a:avLst/>
          </a:prstGeom>
          <a:noFill/>
        </p:spPr>
        <p:txBody>
          <a:bodyPr wrap="square" rtlCol="0">
            <a:spAutoFit/>
          </a:bodyPr>
          <a:lstStyle/>
          <a:p>
            <a:r>
              <a:rPr lang="ja-JP" altLang="en-US" sz="1400" dirty="0" smtClean="0"/>
              <a:t>〇 </a:t>
            </a:r>
            <a:r>
              <a:rPr kumimoji="1" lang="ja-JP" altLang="en-US" sz="1400" dirty="0" smtClean="0"/>
              <a:t>１０年債発行額の減額</a:t>
            </a:r>
            <a:endParaRPr lang="en-US" altLang="ja-JP" sz="300" dirty="0" smtClean="0"/>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877160250"/>
              </p:ext>
            </p:extLst>
          </p:nvPr>
        </p:nvGraphicFramePr>
        <p:xfrm>
          <a:off x="611560" y="2584615"/>
          <a:ext cx="6850063" cy="1511300"/>
        </p:xfrm>
        <a:graphic>
          <a:graphicData uri="http://schemas.openxmlformats.org/presentationml/2006/ole">
            <mc:AlternateContent xmlns:mc="http://schemas.openxmlformats.org/markup-compatibility/2006">
              <mc:Choice xmlns:v="urn:schemas-microsoft-com:vml" Requires="v">
                <p:oleObj spid="_x0000_s6204" name="ワークシート" r:id="rId4" imgW="5286252" imgH="1247903" progId="Excel.Sheet.12">
                  <p:embed/>
                </p:oleObj>
              </mc:Choice>
              <mc:Fallback>
                <p:oleObj name="ワークシート" r:id="rId4" imgW="5286252" imgH="1247903" progId="Excel.Sheet.12">
                  <p:embed/>
                  <p:pic>
                    <p:nvPicPr>
                      <p:cNvPr id="0" name=""/>
                      <p:cNvPicPr/>
                      <p:nvPr/>
                    </p:nvPicPr>
                    <p:blipFill>
                      <a:blip r:embed="rId5"/>
                      <a:stretch>
                        <a:fillRect/>
                      </a:stretch>
                    </p:blipFill>
                    <p:spPr>
                      <a:xfrm>
                        <a:off x="611560" y="2584615"/>
                        <a:ext cx="6850063" cy="1511300"/>
                      </a:xfrm>
                      <a:prstGeom prst="rect">
                        <a:avLst/>
                      </a:prstGeom>
                    </p:spPr>
                  </p:pic>
                </p:oleObj>
              </mc:Fallback>
            </mc:AlternateContent>
          </a:graphicData>
        </a:graphic>
      </p:graphicFrame>
      <p:sp>
        <p:nvSpPr>
          <p:cNvPr id="8" name="テキスト ボックス 7"/>
          <p:cNvSpPr txBox="1"/>
          <p:nvPr/>
        </p:nvSpPr>
        <p:spPr>
          <a:xfrm>
            <a:off x="244545" y="4399843"/>
            <a:ext cx="8791951" cy="2339102"/>
          </a:xfrm>
          <a:prstGeom prst="rect">
            <a:avLst/>
          </a:prstGeom>
          <a:noFill/>
        </p:spPr>
        <p:txBody>
          <a:bodyPr wrap="square" rtlCol="0">
            <a:spAutoFit/>
          </a:bodyPr>
          <a:lstStyle/>
          <a:p>
            <a:r>
              <a:rPr lang="ja-JP" altLang="en-US" sz="1400" dirty="0" smtClean="0"/>
              <a:t>〇 </a:t>
            </a:r>
            <a:r>
              <a:rPr kumimoji="1" lang="ja-JP" altLang="en-US" sz="1400" dirty="0" smtClean="0"/>
              <a:t>フレックス枠を活用した超長期債の発行について</a:t>
            </a:r>
            <a:endParaRPr kumimoji="1" lang="en-US" altLang="ja-JP" sz="1400" dirty="0" smtClean="0"/>
          </a:p>
          <a:p>
            <a:endParaRPr kumimoji="1" lang="en-US" altLang="ja-JP" sz="1400" dirty="0" smtClean="0"/>
          </a:p>
          <a:p>
            <a:endParaRPr lang="en-US" altLang="ja-JP" sz="1400" dirty="0"/>
          </a:p>
          <a:p>
            <a:endParaRPr kumimoji="1" lang="en-US" altLang="ja-JP" sz="1400" dirty="0" smtClean="0"/>
          </a:p>
          <a:p>
            <a:endParaRPr lang="en-US" altLang="ja-JP" sz="1400" dirty="0"/>
          </a:p>
          <a:p>
            <a:endParaRPr kumimoji="1" lang="en-US" altLang="ja-JP" sz="1400" dirty="0" smtClean="0"/>
          </a:p>
          <a:p>
            <a:endParaRPr lang="en-US" altLang="ja-JP" sz="1400" dirty="0"/>
          </a:p>
          <a:p>
            <a:endParaRPr kumimoji="1" lang="en-US" altLang="ja-JP" sz="600" dirty="0" smtClean="0"/>
          </a:p>
          <a:p>
            <a:r>
              <a:rPr kumimoji="1" lang="ja-JP" altLang="en-US" sz="1400" dirty="0" smtClean="0"/>
              <a:t>　 </a:t>
            </a:r>
            <a:r>
              <a:rPr lang="ja-JP" altLang="en-US" sz="1400" dirty="0" smtClean="0"/>
              <a:t>⇒ 下半期発行計画策定時には、平均調達期間及び平均発行年限は減少したが、７月に１５年・２０年定時償還債</a:t>
            </a:r>
            <a:endParaRPr lang="en-US" altLang="ja-JP" sz="1400" dirty="0" smtClean="0"/>
          </a:p>
          <a:p>
            <a:r>
              <a:rPr lang="ja-JP" altLang="en-US" sz="1400" dirty="0"/>
              <a:t>　</a:t>
            </a:r>
            <a:r>
              <a:rPr lang="ja-JP" altLang="en-US" sz="1400" dirty="0" smtClean="0"/>
              <a:t>　　</a:t>
            </a:r>
            <a:r>
              <a:rPr lang="ja-JP" altLang="en-US" sz="1400" dirty="0"/>
              <a:t> </a:t>
            </a:r>
            <a:r>
              <a:rPr lang="ja-JP" altLang="en-US" sz="1400" dirty="0" smtClean="0"/>
              <a:t>を計３００億円、９月に２０年満期一括償還及び</a:t>
            </a:r>
            <a:r>
              <a:rPr kumimoji="1" lang="ja-JP" altLang="en-US" sz="1400" dirty="0" smtClean="0"/>
              <a:t>３０年定時償還債</a:t>
            </a:r>
            <a:r>
              <a:rPr kumimoji="1" lang="ja-JP" altLang="en-US" sz="1400" dirty="0" smtClean="0"/>
              <a:t>を計５００億円</a:t>
            </a:r>
            <a:r>
              <a:rPr kumimoji="1" lang="ja-JP" altLang="en-US" sz="1400" dirty="0" smtClean="0"/>
              <a:t>発行したことで</a:t>
            </a:r>
            <a:r>
              <a:rPr lang="ja-JP" altLang="en-US" sz="1400" dirty="0" smtClean="0"/>
              <a:t>、</a:t>
            </a:r>
            <a:r>
              <a:rPr kumimoji="1" lang="ja-JP" altLang="en-US" sz="1400" dirty="0" smtClean="0"/>
              <a:t>平均発行</a:t>
            </a:r>
            <a:r>
              <a:rPr kumimoji="1" lang="ja-JP" altLang="en-US" sz="1400" dirty="0" smtClean="0"/>
              <a:t>年限</a:t>
            </a:r>
            <a:endParaRPr kumimoji="1" lang="en-US" altLang="ja-JP" sz="1400" dirty="0" smtClean="0"/>
          </a:p>
          <a:p>
            <a:r>
              <a:rPr lang="ja-JP" altLang="en-US" sz="1400"/>
              <a:t>　</a:t>
            </a:r>
            <a:r>
              <a:rPr lang="ja-JP" altLang="en-US" sz="1400" smtClean="0"/>
              <a:t>　　 </a:t>
            </a:r>
            <a:r>
              <a:rPr kumimoji="1" lang="ja-JP" altLang="en-US" sz="1400" smtClean="0"/>
              <a:t>は、</a:t>
            </a:r>
            <a:r>
              <a:rPr lang="ja-JP" altLang="en-US" sz="1400" smtClean="0"/>
              <a:t> </a:t>
            </a:r>
            <a:r>
              <a:rPr kumimoji="1" lang="ja-JP" altLang="en-US" sz="1400" dirty="0" smtClean="0"/>
              <a:t>当初計画を上回る見込み。</a:t>
            </a:r>
            <a:endParaRPr kumimoji="1" lang="en-US" altLang="ja-JP" sz="1600" dirty="0" smtClean="0"/>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182088567"/>
              </p:ext>
            </p:extLst>
          </p:nvPr>
        </p:nvGraphicFramePr>
        <p:xfrm>
          <a:off x="623882" y="4718081"/>
          <a:ext cx="8006250" cy="1241425"/>
        </p:xfrm>
        <a:graphic>
          <a:graphicData uri="http://schemas.openxmlformats.org/presentationml/2006/ole">
            <mc:AlternateContent xmlns:mc="http://schemas.openxmlformats.org/markup-compatibility/2006">
              <mc:Choice xmlns:v="urn:schemas-microsoft-com:vml" Requires="v">
                <p:oleObj spid="_x0000_s6205" name="ワークシート" r:id="rId6" imgW="6258039" imgH="1238185" progId="Excel.Sheet.12">
                  <p:embed/>
                </p:oleObj>
              </mc:Choice>
              <mc:Fallback>
                <p:oleObj name="ワークシート" r:id="rId6" imgW="6258039" imgH="1238185" progId="Excel.Sheet.12">
                  <p:embed/>
                  <p:pic>
                    <p:nvPicPr>
                      <p:cNvPr id="0" name=""/>
                      <p:cNvPicPr/>
                      <p:nvPr/>
                    </p:nvPicPr>
                    <p:blipFill>
                      <a:blip r:embed="rId7"/>
                      <a:stretch>
                        <a:fillRect/>
                      </a:stretch>
                    </p:blipFill>
                    <p:spPr>
                      <a:xfrm>
                        <a:off x="623882" y="4718081"/>
                        <a:ext cx="8006250" cy="1241425"/>
                      </a:xfrm>
                      <a:prstGeom prst="rect">
                        <a:avLst/>
                      </a:prstGeom>
                    </p:spPr>
                  </p:pic>
                </p:oleObj>
              </mc:Fallback>
            </mc:AlternateContent>
          </a:graphicData>
        </a:graphic>
      </p:graphicFrame>
      <p:sp>
        <p:nvSpPr>
          <p:cNvPr id="6" name="正方形/長方形 5"/>
          <p:cNvSpPr/>
          <p:nvPr/>
        </p:nvSpPr>
        <p:spPr>
          <a:xfrm>
            <a:off x="179513" y="550593"/>
            <a:ext cx="8812041" cy="6177719"/>
          </a:xfrm>
          <a:prstGeom prst="rect">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6"/>
          <p:cNvSpPr txBox="1">
            <a:spLocks noChangeArrowheads="1"/>
          </p:cNvSpPr>
          <p:nvPr/>
        </p:nvSpPr>
        <p:spPr bwMode="auto">
          <a:xfrm>
            <a:off x="7704348" y="79819"/>
            <a:ext cx="1262048" cy="329756"/>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algn="ctr">
              <a:spcAft>
                <a:spcPts val="0"/>
              </a:spcAft>
            </a:pPr>
            <a:r>
              <a:rPr lang="ja-JP" sz="1800" b="1" dirty="0" smtClean="0">
                <a:effectLst/>
                <a:latin typeface="ＭＳ ゴシック"/>
                <a:ea typeface="ＭＳ Ｐゴシック"/>
                <a:cs typeface="Times New Roman"/>
              </a:rPr>
              <a:t>資料</a:t>
            </a:r>
            <a:r>
              <a:rPr lang="ja-JP" altLang="en-US" b="1" dirty="0">
                <a:latin typeface="ＭＳ ゴシック"/>
                <a:ea typeface="ＭＳ Ｐゴシック"/>
                <a:cs typeface="Times New Roman"/>
              </a:rPr>
              <a:t>３－２</a:t>
            </a:r>
            <a:endParaRPr lang="ja-JP" sz="1200" dirty="0">
              <a:effectLst/>
              <a:latin typeface="ＭＳ ゴシック"/>
              <a:cs typeface="Times New Roman"/>
            </a:endParaRPr>
          </a:p>
        </p:txBody>
      </p:sp>
      <p:sp>
        <p:nvSpPr>
          <p:cNvPr id="11" name="テキスト ボックス 10"/>
          <p:cNvSpPr txBox="1"/>
          <p:nvPr/>
        </p:nvSpPr>
        <p:spPr>
          <a:xfrm>
            <a:off x="220986" y="980728"/>
            <a:ext cx="8812042" cy="1261884"/>
          </a:xfrm>
          <a:prstGeom prst="rect">
            <a:avLst/>
          </a:prstGeom>
          <a:noFill/>
        </p:spPr>
        <p:txBody>
          <a:bodyPr wrap="square" rtlCol="0">
            <a:spAutoFit/>
          </a:bodyPr>
          <a:lstStyle/>
          <a:p>
            <a:r>
              <a:rPr lang="ja-JP" altLang="en-US" sz="1400" dirty="0"/>
              <a:t>◇</a:t>
            </a:r>
            <a:r>
              <a:rPr lang="ja-JP" altLang="en-US" sz="1400" dirty="0" smtClean="0"/>
              <a:t> 　平成３０年度大阪府債発行計画策定段階で当初見込めなかった資金需要の減少により、年間の発行総額</a:t>
            </a:r>
            <a:endParaRPr lang="en-US" altLang="ja-JP" sz="1400" dirty="0" smtClean="0"/>
          </a:p>
          <a:p>
            <a:r>
              <a:rPr lang="ja-JP" altLang="en-US" sz="1400" dirty="0"/>
              <a:t>　</a:t>
            </a:r>
            <a:r>
              <a:rPr lang="ja-JP" altLang="en-US" sz="1400" dirty="0" smtClean="0"/>
              <a:t>　　を</a:t>
            </a:r>
            <a:r>
              <a:rPr kumimoji="1" lang="ja-JP" altLang="en-US" sz="1400" dirty="0" smtClean="0"/>
              <a:t>３００億円</a:t>
            </a:r>
            <a:r>
              <a:rPr lang="ja-JP" altLang="en-US" sz="1400" dirty="0" smtClean="0"/>
              <a:t>減額する必要が生じたため、下半期発行計画策定時に調整を行った。</a:t>
            </a:r>
            <a:endParaRPr lang="en-US" altLang="ja-JP" sz="1400" dirty="0" smtClean="0"/>
          </a:p>
          <a:p>
            <a:endParaRPr kumimoji="1" lang="en-US" altLang="ja-JP" sz="600" dirty="0" smtClean="0"/>
          </a:p>
          <a:p>
            <a:r>
              <a:rPr lang="ja-JP" altLang="en-US" sz="1400" dirty="0" smtClean="0"/>
              <a:t>◇　 </a:t>
            </a:r>
            <a:r>
              <a:rPr lang="ja-JP" altLang="en-US" sz="1400" dirty="0"/>
              <a:t>その際</a:t>
            </a:r>
            <a:r>
              <a:rPr lang="ja-JP" altLang="en-US" sz="1400" dirty="0" smtClean="0"/>
              <a:t>に、低金利の市場環境下を活かすため、超長期債の発行枠として、フレックス枠は当初予定通りの</a:t>
            </a:r>
            <a:endParaRPr lang="en-US" altLang="ja-JP" sz="1400" dirty="0" smtClean="0"/>
          </a:p>
          <a:p>
            <a:r>
              <a:rPr lang="ja-JP" altLang="en-US" sz="1400" dirty="0"/>
              <a:t>　</a:t>
            </a:r>
            <a:r>
              <a:rPr lang="ja-JP" altLang="en-US" sz="1400" dirty="0" smtClean="0"/>
              <a:t>　　１，０００億円を維持し、地方債の供給量の多い１０月～１２月は需給悪化の懸念があることなどから、</a:t>
            </a:r>
            <a:endParaRPr lang="en-US" altLang="ja-JP" sz="1400" dirty="0" smtClean="0"/>
          </a:p>
          <a:p>
            <a:r>
              <a:rPr lang="ja-JP" altLang="en-US" sz="1400" dirty="0"/>
              <a:t>　</a:t>
            </a:r>
            <a:r>
              <a:rPr lang="ja-JP" altLang="en-US" sz="1400" dirty="0" smtClean="0"/>
              <a:t>　　１０月～１２月における１０年債の発行額を減額した。</a:t>
            </a:r>
            <a:r>
              <a:rPr kumimoji="1" lang="ja-JP" altLang="en-US" sz="1400" dirty="0" smtClean="0"/>
              <a:t>　</a:t>
            </a:r>
            <a:endParaRPr lang="en-US" altLang="ja-JP" sz="1400" dirty="0"/>
          </a:p>
        </p:txBody>
      </p:sp>
      <p:sp>
        <p:nvSpPr>
          <p:cNvPr id="14" name="テキスト ボックス 13"/>
          <p:cNvSpPr txBox="1"/>
          <p:nvPr/>
        </p:nvSpPr>
        <p:spPr>
          <a:xfrm>
            <a:off x="431540" y="4103503"/>
            <a:ext cx="7020780" cy="353943"/>
          </a:xfrm>
          <a:prstGeom prst="rect">
            <a:avLst/>
          </a:prstGeom>
          <a:noFill/>
        </p:spPr>
        <p:txBody>
          <a:bodyPr wrap="square" rtlCol="0">
            <a:spAutoFit/>
          </a:bodyPr>
          <a:lstStyle/>
          <a:p>
            <a:r>
              <a:rPr lang="ja-JP" altLang="en-US" sz="1400" dirty="0" smtClean="0"/>
              <a:t>⇒ 発行額を減額したことで、応募者利回りの低下に寄与</a:t>
            </a:r>
            <a:endParaRPr kumimoji="1" lang="en-US" altLang="ja-JP" sz="1400" dirty="0" smtClean="0"/>
          </a:p>
          <a:p>
            <a:endParaRPr lang="en-US" altLang="ja-JP" sz="300" dirty="0" smtClean="0"/>
          </a:p>
        </p:txBody>
      </p:sp>
      <p:sp>
        <p:nvSpPr>
          <p:cNvPr id="2" name="角丸四角形 1"/>
          <p:cNvSpPr/>
          <p:nvPr/>
        </p:nvSpPr>
        <p:spPr>
          <a:xfrm>
            <a:off x="3457576" y="3297406"/>
            <a:ext cx="3967676" cy="760243"/>
          </a:xfrm>
          <a:prstGeom prst="roundRect">
            <a:avLst>
              <a:gd name="adj" fmla="val 789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4481565" y="5373216"/>
            <a:ext cx="4122884" cy="598959"/>
          </a:xfrm>
          <a:prstGeom prst="roundRect">
            <a:avLst>
              <a:gd name="adj" fmla="val 8217"/>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783804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512</TotalTime>
  <Words>52</Words>
  <Application>Microsoft Office PowerPoint</Application>
  <PresentationFormat>画面に合わせる (4:3)</PresentationFormat>
  <Paragraphs>22</Paragraphs>
  <Slides>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3" baseType="lpstr">
      <vt:lpstr>Office ​​テーマ</vt:lpstr>
      <vt:lpstr>ワークシート</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大阪府</cp:lastModifiedBy>
  <cp:revision>88</cp:revision>
  <cp:lastPrinted>2019-01-29T01:25:06Z</cp:lastPrinted>
  <dcterms:created xsi:type="dcterms:W3CDTF">2017-12-08T03:17:57Z</dcterms:created>
  <dcterms:modified xsi:type="dcterms:W3CDTF">2019-01-29T01:31:21Z</dcterms:modified>
</cp:coreProperties>
</file>