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4" r:id="rId2"/>
    <p:sldId id="388" r:id="rId3"/>
    <p:sldId id="389" r:id="rId4"/>
    <p:sldId id="390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-142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2019/1/18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48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15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2019/1/18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－１－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002" y="856723"/>
            <a:ext cx="9705527" cy="512448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 smtClean="0"/>
              <a:t>＜</a:t>
            </a:r>
            <a:r>
              <a:rPr lang="ja-JP" altLang="ja-JP" sz="1600" dirty="0"/>
              <a:t>これまでの</a:t>
            </a:r>
            <a:r>
              <a:rPr lang="ja-JP" altLang="ja-JP" sz="1600" dirty="0" smtClean="0"/>
              <a:t>経過</a:t>
            </a:r>
            <a:r>
              <a:rPr lang="ja-JP" altLang="en-US" sz="1600" dirty="0" smtClean="0"/>
              <a:t>＞</a:t>
            </a:r>
            <a:endParaRPr lang="en-US" altLang="ja-JP" sz="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　　７月３１日</a:t>
            </a:r>
            <a:r>
              <a:rPr lang="en-US" altLang="ja-JP" sz="1600" dirty="0"/>
              <a:t>	 </a:t>
            </a:r>
            <a:r>
              <a:rPr lang="ja-JP" altLang="en-US" sz="1600" dirty="0" smtClean="0"/>
              <a:t>　第１４回　大阪府財務マネジメント委員会開催</a:t>
            </a:r>
            <a:endParaRPr lang="en-US" altLang="ja-JP" sz="800" dirty="0" smtClean="0"/>
          </a:p>
          <a:p>
            <a:pPr marL="2246313" indent="-2246313"/>
            <a:r>
              <a:rPr lang="en-US" altLang="ja-JP" sz="1600" dirty="0" smtClean="0"/>
              <a:t>	</a:t>
            </a:r>
            <a:r>
              <a:rPr lang="ja-JP" altLang="en-US" sz="1600" dirty="0" smtClean="0"/>
              <a:t> 　日本銀行　「強力な金融緩和継続のための枠組み強化」導入　　　　　　　　　　　　　　　　</a:t>
            </a:r>
            <a:endParaRPr lang="en-US" altLang="ja-JP" sz="1600" dirty="0" smtClean="0"/>
          </a:p>
          <a:p>
            <a:endParaRPr lang="en-US" altLang="ja-JP" sz="8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　　９月２６日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　米国</a:t>
            </a:r>
            <a:r>
              <a:rPr lang="ja-JP" altLang="en-US" sz="1600" dirty="0"/>
              <a:t>　連邦準備制度理事会　連邦公開市場委員会で利上げ</a:t>
            </a:r>
            <a:r>
              <a:rPr lang="ja-JP" altLang="en-US" sz="1600" dirty="0" smtClean="0"/>
              <a:t>決定</a:t>
            </a:r>
            <a:endParaRPr lang="en-US" altLang="ja-JP" sz="1600" dirty="0"/>
          </a:p>
          <a:p>
            <a:pPr marL="2246313" indent="-2246313"/>
            <a:r>
              <a:rPr lang="en-US" altLang="ja-JP" sz="1600" dirty="0" smtClean="0"/>
              <a:t>	</a:t>
            </a:r>
            <a:r>
              <a:rPr lang="en-US" altLang="ja-JP" sz="1600" dirty="0"/>
              <a:t> </a:t>
            </a:r>
            <a:r>
              <a:rPr lang="ja-JP" altLang="en-US" sz="1600" dirty="0" smtClean="0"/>
              <a:t>　⇒　変更前</a:t>
            </a:r>
            <a:r>
              <a:rPr lang="ja-JP" altLang="en-US" sz="1600" dirty="0"/>
              <a:t>　</a:t>
            </a:r>
            <a:r>
              <a:rPr lang="en-US" altLang="ja-JP" sz="1600" dirty="0" smtClean="0"/>
              <a:t>1.75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2.00</a:t>
            </a:r>
            <a:r>
              <a:rPr lang="ja-JP" altLang="en-US" sz="1600" dirty="0" smtClean="0"/>
              <a:t>％</a:t>
            </a:r>
            <a:endParaRPr lang="en-US" altLang="ja-JP" sz="1600" dirty="0"/>
          </a:p>
          <a:p>
            <a:pPr marL="2595563" indent="-2595563">
              <a:tabLst>
                <a:tab pos="2595563" algn="l"/>
              </a:tabLst>
            </a:pPr>
            <a:r>
              <a:rPr lang="en-US" altLang="ja-JP" sz="1600" dirty="0"/>
              <a:t>	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　</a:t>
            </a:r>
            <a:r>
              <a:rPr lang="ja-JP" altLang="en-US" sz="1600" u="sng" dirty="0" smtClean="0"/>
              <a:t>変更後</a:t>
            </a:r>
            <a:r>
              <a:rPr lang="ja-JP" altLang="en-US" sz="1600" u="sng" dirty="0"/>
              <a:t>　</a:t>
            </a:r>
            <a:r>
              <a:rPr lang="en-US" altLang="ja-JP" sz="1600" u="sng" dirty="0" smtClean="0"/>
              <a:t>2.00</a:t>
            </a:r>
            <a:r>
              <a:rPr lang="ja-JP" altLang="en-US" sz="1600" u="sng" dirty="0" smtClean="0"/>
              <a:t>％～</a:t>
            </a:r>
            <a:r>
              <a:rPr lang="en-US" altLang="ja-JP" sz="1600" u="sng" dirty="0" smtClean="0"/>
              <a:t>2.25</a:t>
            </a:r>
            <a:r>
              <a:rPr lang="ja-JP" altLang="en-US" sz="1600" u="sng" dirty="0" smtClean="0"/>
              <a:t>％</a:t>
            </a:r>
            <a:endParaRPr lang="en-US" altLang="ja-JP" sz="1600" u="sng" dirty="0" smtClean="0"/>
          </a:p>
          <a:p>
            <a:endParaRPr lang="en-US" altLang="ja-JP" sz="700" dirty="0" smtClean="0"/>
          </a:p>
          <a:p>
            <a:pPr marL="2246313" indent="-2246313"/>
            <a:r>
              <a:rPr lang="ja-JP" altLang="en-US" sz="1600" dirty="0"/>
              <a:t>　・　　９月</a:t>
            </a:r>
            <a:r>
              <a:rPr lang="ja-JP" altLang="en-US" sz="1600" dirty="0" smtClean="0"/>
              <a:t>２７日</a:t>
            </a:r>
            <a:r>
              <a:rPr lang="ja-JP" altLang="en-US" sz="1600" dirty="0"/>
              <a:t>　　</a:t>
            </a:r>
            <a:r>
              <a:rPr lang="ja-JP" altLang="en-US" sz="1600" dirty="0" smtClean="0"/>
              <a:t>　　　　　　フレックス枠を活用した超長期債を発行</a:t>
            </a:r>
            <a:endParaRPr lang="en-US" altLang="ja-JP" sz="1600" dirty="0" smtClean="0"/>
          </a:p>
          <a:p>
            <a:pPr marL="2246313" indent="-2246313"/>
            <a:r>
              <a:rPr lang="en-US" altLang="ja-JP" sz="1600" dirty="0" smtClean="0"/>
              <a:t>	</a:t>
            </a:r>
            <a:r>
              <a:rPr lang="ja-JP" altLang="en-US" sz="1600" dirty="0" smtClean="0"/>
              <a:t>　 ⇒　 ３０年定時償還債　３００億円（</a:t>
            </a:r>
            <a:r>
              <a:rPr lang="en-US" altLang="ja-JP" sz="1600" dirty="0" smtClean="0"/>
              <a:t>0.733</a:t>
            </a:r>
            <a:r>
              <a:rPr lang="ja-JP" altLang="en-US" sz="1600" dirty="0" smtClean="0"/>
              <a:t>％）</a:t>
            </a:r>
            <a:endParaRPr lang="en-US" altLang="ja-JP" sz="1600" dirty="0" smtClean="0"/>
          </a:p>
          <a:p>
            <a:pPr marL="2246313" indent="-2246313"/>
            <a:r>
              <a:rPr lang="en-US" altLang="ja-JP" sz="1600" dirty="0" smtClean="0"/>
              <a:t>	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　　 ２０年満期一括債　２００億円（</a:t>
            </a:r>
            <a:r>
              <a:rPr lang="en-US" altLang="ja-JP" sz="1600" dirty="0" smtClean="0"/>
              <a:t>0.668</a:t>
            </a:r>
            <a:r>
              <a:rPr lang="ja-JP" altLang="en-US" sz="1600" dirty="0" smtClean="0"/>
              <a:t>％）</a:t>
            </a:r>
            <a:endParaRPr lang="en-US" altLang="ja-JP" sz="1600" dirty="0" smtClean="0"/>
          </a:p>
          <a:p>
            <a:pPr marL="2246313" indent="-2246313"/>
            <a:endParaRPr lang="en-US" altLang="ja-JP" sz="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１２月１３日　　　　　　　　欧州中央銀行　政策理事会で量的緩和政策の終了を正式に</a:t>
            </a:r>
            <a:r>
              <a:rPr lang="ja-JP" altLang="en-US" sz="1600" dirty="0" smtClean="0"/>
              <a:t>決定</a:t>
            </a:r>
            <a:endParaRPr lang="en-US" altLang="ja-JP" sz="1600" dirty="0" smtClean="0"/>
          </a:p>
          <a:p>
            <a:pPr marL="2246313" indent="-2246313"/>
            <a:endParaRPr lang="en-US" altLang="ja-JP" sz="600" dirty="0"/>
          </a:p>
          <a:p>
            <a:pPr marL="2246313" indent="-2246313"/>
            <a:r>
              <a:rPr lang="ja-JP" altLang="en-US" sz="1600" dirty="0" smtClean="0"/>
              <a:t>　・　１２月１９日　　　　　　　</a:t>
            </a:r>
            <a:r>
              <a:rPr lang="ja-JP" altLang="en-US" sz="1600" dirty="0"/>
              <a:t>　米国　連邦準備制度理事会　連邦公開市場委員会で利上げ決定</a:t>
            </a:r>
            <a:endParaRPr lang="en-US" altLang="ja-JP" sz="1600" dirty="0"/>
          </a:p>
          <a:p>
            <a:pPr marL="2246313" indent="-2246313"/>
            <a:r>
              <a:rPr lang="en-US" altLang="ja-JP" sz="1600" dirty="0"/>
              <a:t>	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 </a:t>
            </a:r>
            <a:r>
              <a:rPr lang="ja-JP" altLang="en-US" sz="1600" dirty="0"/>
              <a:t>⇒　変更前　</a:t>
            </a:r>
            <a:r>
              <a:rPr lang="en-US" altLang="ja-JP" sz="1600" dirty="0" smtClean="0"/>
              <a:t>2.00</a:t>
            </a:r>
            <a:r>
              <a:rPr lang="ja-JP" altLang="en-US" sz="1600" dirty="0" smtClean="0"/>
              <a:t>％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2.25</a:t>
            </a:r>
            <a:r>
              <a:rPr lang="ja-JP" altLang="en-US" sz="1600" dirty="0" smtClean="0"/>
              <a:t>％</a:t>
            </a:r>
            <a:endParaRPr lang="en-US" altLang="ja-JP" sz="1600" dirty="0"/>
          </a:p>
          <a:p>
            <a:pPr marL="2595563" indent="-2595563">
              <a:tabLst>
                <a:tab pos="2595563" algn="l"/>
              </a:tabLst>
            </a:pPr>
            <a:r>
              <a:rPr lang="en-US" altLang="ja-JP" sz="1600" dirty="0"/>
              <a:t>	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　</a:t>
            </a:r>
            <a:r>
              <a:rPr lang="ja-JP" altLang="en-US" sz="1600" u="sng" dirty="0" smtClean="0"/>
              <a:t>変更後</a:t>
            </a:r>
            <a:r>
              <a:rPr lang="ja-JP" altLang="en-US" sz="1600" u="sng" dirty="0"/>
              <a:t>　</a:t>
            </a:r>
            <a:r>
              <a:rPr lang="en-US" altLang="ja-JP" sz="1600" u="sng" dirty="0" smtClean="0"/>
              <a:t>2.25</a:t>
            </a:r>
            <a:r>
              <a:rPr lang="ja-JP" altLang="en-US" sz="1600" u="sng" dirty="0" smtClean="0"/>
              <a:t>％</a:t>
            </a:r>
            <a:r>
              <a:rPr lang="ja-JP" altLang="en-US" sz="1600" u="sng" dirty="0"/>
              <a:t>～</a:t>
            </a:r>
            <a:r>
              <a:rPr lang="en-US" altLang="ja-JP" sz="1600" u="sng" dirty="0" smtClean="0"/>
              <a:t>2.50</a:t>
            </a:r>
            <a:r>
              <a:rPr lang="ja-JP" altLang="en-US" sz="1600" u="sng" dirty="0" smtClean="0"/>
              <a:t>％</a:t>
            </a:r>
            <a:r>
              <a:rPr lang="ja-JP" altLang="en-US" sz="1600" dirty="0" smtClean="0"/>
              <a:t>　　　　</a:t>
            </a:r>
            <a:endParaRPr lang="en-US" altLang="ja-JP" sz="1600" dirty="0" smtClean="0"/>
          </a:p>
          <a:p>
            <a:endParaRPr lang="en-US" altLang="ja-JP" sz="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１２月２７日～２８日　　　銀行等引受債を発行</a:t>
            </a:r>
            <a:endParaRPr lang="en-US" altLang="ja-JP" sz="1600" dirty="0" smtClean="0"/>
          </a:p>
          <a:p>
            <a:pPr marL="2246313" indent="-2246313"/>
            <a:r>
              <a:rPr lang="en-US" altLang="ja-JP" sz="1600" dirty="0"/>
              <a:t>	</a:t>
            </a:r>
            <a:r>
              <a:rPr lang="ja-JP" altLang="en-US" sz="1600" dirty="0" smtClean="0"/>
              <a:t> 　⇒　  ５年証券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 １００億円（</a:t>
            </a:r>
            <a:r>
              <a:rPr lang="en-US" altLang="ja-JP" sz="1600" dirty="0" smtClean="0"/>
              <a:t>0.001 </a:t>
            </a:r>
            <a:r>
              <a:rPr lang="ja-JP" altLang="en-US" sz="1600" dirty="0" smtClean="0"/>
              <a:t>％）</a:t>
            </a:r>
            <a:endParaRPr lang="en-US" altLang="ja-JP" sz="1600" dirty="0"/>
          </a:p>
          <a:p>
            <a:pPr marL="2246313" indent="-2246313"/>
            <a:r>
              <a:rPr lang="en-US" altLang="ja-JP" sz="1600" dirty="0" smtClean="0"/>
              <a:t>	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   </a:t>
            </a:r>
            <a:r>
              <a:rPr lang="ja-JP" altLang="en-US" sz="1600" dirty="0" smtClean="0"/>
              <a:t> １０年証書　２００億円（</a:t>
            </a:r>
            <a:r>
              <a:rPr lang="en-US" altLang="ja-JP" sz="1600" dirty="0" smtClean="0"/>
              <a:t>0.190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0.200</a:t>
            </a:r>
            <a:r>
              <a:rPr lang="ja-JP" altLang="en-US" sz="1600" dirty="0" smtClean="0"/>
              <a:t>％）</a:t>
            </a:r>
            <a:endParaRPr lang="en-US" altLang="ja-JP" sz="600" dirty="0" smtClean="0"/>
          </a:p>
          <a:p>
            <a:endParaRPr lang="en-US" altLang="ja-JP" sz="600" dirty="0"/>
          </a:p>
          <a:p>
            <a:r>
              <a:rPr lang="ja-JP" altLang="en-US" sz="1600" dirty="0" smtClean="0"/>
              <a:t>（今後の主な予定）</a:t>
            </a:r>
            <a:endParaRPr lang="en-US" altLang="ja-JP" sz="1600" dirty="0" smtClean="0"/>
          </a:p>
          <a:p>
            <a:r>
              <a:rPr lang="ja-JP" altLang="en-US" sz="1600" dirty="0" smtClean="0"/>
              <a:t>　・　　１０月１日　　　　　　　　消費税率の１０％への引き上げ</a:t>
            </a:r>
            <a:endParaRPr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25639" y="6013474"/>
            <a:ext cx="178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　）は応募者利回り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854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2" y="934841"/>
            <a:ext cx="9705529" cy="555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－２－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1442061" y="1982301"/>
            <a:ext cx="171789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1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29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「マイナス金利付き量的・</a:t>
            </a:r>
            <a:endParaRPr kumimoji="1"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質的金融緩和</a:t>
            </a:r>
            <a:r>
              <a:rPr lang="ja-JP" altLang="en-US" sz="1100" dirty="0" smtClean="0">
                <a:latin typeface="+mn-ea"/>
                <a:ea typeface="+mn-ea"/>
              </a:rPr>
              <a:t>」</a:t>
            </a:r>
            <a:r>
              <a:rPr kumimoji="1" lang="ja-JP" altLang="en-US" sz="1100" dirty="0" smtClean="0">
                <a:latin typeface="+mn-ea"/>
                <a:ea typeface="+mn-ea"/>
              </a:rPr>
              <a:t>導入決定</a:t>
            </a:r>
            <a:endParaRPr kumimoji="1" lang="ja-JP" altLang="en-US" sz="1100" dirty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2288310" y="3131465"/>
            <a:ext cx="18416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9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「</a:t>
            </a:r>
            <a:r>
              <a:rPr lang="ja-JP" altLang="en-US" sz="1100" dirty="0">
                <a:latin typeface="+mn-ea"/>
                <a:ea typeface="+mn-ea"/>
              </a:rPr>
              <a:t>長短金利操作付き量的</a:t>
            </a:r>
            <a:r>
              <a:rPr lang="ja-JP" altLang="en-US" sz="1100" dirty="0" smtClean="0">
                <a:latin typeface="+mn-ea"/>
                <a:ea typeface="+mn-ea"/>
              </a:rPr>
              <a:t>・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質的</a:t>
            </a:r>
            <a:r>
              <a:rPr lang="ja-JP" altLang="en-US" sz="1100" dirty="0">
                <a:latin typeface="+mn-ea"/>
                <a:ea typeface="+mn-ea"/>
              </a:rPr>
              <a:t>金融緩和</a:t>
            </a:r>
            <a:r>
              <a:rPr lang="ja-JP" altLang="en-US" sz="1100" dirty="0" smtClean="0">
                <a:latin typeface="+mn-ea"/>
                <a:ea typeface="+mn-ea"/>
              </a:rPr>
              <a:t>」導入決定</a:t>
            </a:r>
            <a:endParaRPr lang="ja-JP" altLang="en-US" sz="1100" dirty="0">
              <a:latin typeface="+mn-ea"/>
              <a:ea typeface="+mn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3328149" y="3903456"/>
            <a:ext cx="153" cy="1841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1727019" y="2756374"/>
            <a:ext cx="5225" cy="3014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1742061" y="5625729"/>
            <a:ext cx="220089" cy="899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3931" y="6209414"/>
            <a:ext cx="1268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434727" y="6262326"/>
            <a:ext cx="204469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以後</a:t>
            </a:r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年債の発行を停止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1772044" y="5710867"/>
            <a:ext cx="112317" cy="551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 flipH="1">
            <a:off x="2594281" y="6264929"/>
            <a:ext cx="204469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2951368" y="5704517"/>
            <a:ext cx="40480" cy="555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 rot="18455651">
            <a:off x="1513728" y="5941390"/>
            <a:ext cx="385103" cy="1639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H="1" flipV="1">
            <a:off x="5706860" y="3905250"/>
            <a:ext cx="6469" cy="1845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4831577" y="3865069"/>
            <a:ext cx="1088" cy="18882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 flipH="1">
            <a:off x="4662764" y="3466074"/>
            <a:ext cx="1447801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4</a:t>
            </a:r>
            <a:r>
              <a:rPr lang="ja-JP" altLang="en-US" sz="1100" dirty="0" smtClean="0">
                <a:latin typeface="+mn-ea"/>
                <a:ea typeface="+mn-ea"/>
              </a:rPr>
              <a:t>月、</a:t>
            </a:r>
            <a:r>
              <a:rPr lang="en-US" altLang="ja-JP" sz="1100" dirty="0" smtClean="0">
                <a:latin typeface="+mn-ea"/>
                <a:ea typeface="+mn-ea"/>
              </a:rPr>
              <a:t>8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地政学</a:t>
            </a:r>
            <a:r>
              <a:rPr lang="ja-JP" altLang="en-US" sz="1100" dirty="0" smtClean="0">
                <a:latin typeface="+mn-ea"/>
                <a:ea typeface="+mn-ea"/>
              </a:rPr>
              <a:t>リスク高まる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8341752" y="3886200"/>
            <a:ext cx="6350" cy="1892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 flipH="1">
            <a:off x="7451568" y="3114648"/>
            <a:ext cx="2040161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7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31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　「強力な金融緩和継続のための枠組み強化」</a:t>
            </a:r>
            <a:r>
              <a:rPr lang="ja-JP" altLang="en-US" sz="1100" dirty="0" smtClean="0">
                <a:latin typeface="+mn-ea"/>
                <a:ea typeface="+mn-ea"/>
              </a:rPr>
              <a:t>導入決定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sp>
        <p:nvSpPr>
          <p:cNvPr id="28" name="円/楕円 1"/>
          <p:cNvSpPr/>
          <p:nvPr/>
        </p:nvSpPr>
        <p:spPr>
          <a:xfrm rot="18455651">
            <a:off x="2620191" y="5950525"/>
            <a:ext cx="370131" cy="154254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792377" y="5577426"/>
            <a:ext cx="235940" cy="9660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7999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－３－</a:t>
            </a:r>
            <a:endParaRPr kumimoji="1" lang="ja-JP" altLang="en-US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505825" y="79819"/>
            <a:ext cx="1207770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en-US" altLang="ja-JP" b="1" dirty="0" smtClean="0">
              <a:latin typeface="ＭＳ ゴシック"/>
              <a:ea typeface="ＭＳ Ｐゴシック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2" y="919170"/>
            <a:ext cx="9705529" cy="556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0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等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－４－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08790"/>
              </p:ext>
            </p:extLst>
          </p:nvPr>
        </p:nvGraphicFramePr>
        <p:xfrm>
          <a:off x="347765" y="879941"/>
          <a:ext cx="9365830" cy="539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32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他団体における市場公募地方債（１月）の発行条件について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年限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応募者利回り</a:t>
                      </a:r>
                      <a:endParaRPr lang="ja-JP" altLang="ja-JP" sz="18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３０年債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</a:t>
                      </a:r>
                      <a:r>
                        <a:rPr lang="ja-JP" altLang="en-US" sz="1400" b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大阪市／１月１８日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０．８０４％</a:t>
                      </a:r>
                      <a:endParaRPr lang="ja-JP" sz="2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２０年債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（神奈川県／１月１６日）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０．５２４％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１０年債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（愛知県／１月１７日）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０．１４０％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５年債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（北海道／１月１１日）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０．０２０％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※  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条件決定日が直近のものを表示。（　）は団体名及び条件決定日。 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</a:txBody>
                  <a:tcPr marL="59038" marR="590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10641</TotalTime>
  <Words>201</Words>
  <Application>Microsoft Office PowerPoint</Application>
  <PresentationFormat>A4 210 x 297 mm</PresentationFormat>
  <Paragraphs>72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稲岡　創有</dc:creator>
  <cp:lastModifiedBy>大阪府</cp:lastModifiedBy>
  <cp:revision>1181</cp:revision>
  <cp:lastPrinted>2019-01-15T06:17:57Z</cp:lastPrinted>
  <dcterms:created xsi:type="dcterms:W3CDTF">1601-01-01T00:00:00Z</dcterms:created>
  <dcterms:modified xsi:type="dcterms:W3CDTF">2019-01-18T11:11:42Z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