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0" r:id="rId2"/>
    <p:sldId id="271"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35" autoAdjust="0"/>
    <p:restoredTop sz="87102" autoAdjust="0"/>
  </p:normalViewPr>
  <p:slideViewPr>
    <p:cSldViewPr>
      <p:cViewPr>
        <p:scale>
          <a:sx n="110" d="100"/>
          <a:sy n="110" d="100"/>
        </p:scale>
        <p:origin x="-5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F1FE8BB-CB46-47EB-B2F3-87DB97AE40B0}" type="datetimeFigureOut">
              <a:rPr kumimoji="1" lang="ja-JP" altLang="en-US" smtClean="0"/>
              <a:t>2018/12/6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BAC2FE2-14BD-4487-BA63-0879F4B7957D}" type="slidenum">
              <a:rPr kumimoji="1" lang="ja-JP" altLang="en-US" smtClean="0"/>
              <a:t>‹#›</a:t>
            </a:fld>
            <a:endParaRPr kumimoji="1" lang="ja-JP" altLang="en-US"/>
          </a:p>
        </p:txBody>
      </p:sp>
    </p:spTree>
    <p:extLst>
      <p:ext uri="{BB962C8B-B14F-4D97-AF65-F5344CB8AC3E}">
        <p14:creationId xmlns:p14="http://schemas.microsoft.com/office/powerpoint/2010/main" val="2903152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BAC2FE2-14BD-4487-BA63-0879F4B7957D}" type="slidenum">
              <a:rPr kumimoji="1" lang="ja-JP" altLang="en-US" smtClean="0"/>
              <a:t>1</a:t>
            </a:fld>
            <a:endParaRPr kumimoji="1" lang="ja-JP" altLang="en-US"/>
          </a:p>
        </p:txBody>
      </p:sp>
    </p:spTree>
    <p:extLst>
      <p:ext uri="{BB962C8B-B14F-4D97-AF65-F5344CB8AC3E}">
        <p14:creationId xmlns:p14="http://schemas.microsoft.com/office/powerpoint/2010/main" val="958109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BAC2FE2-14BD-4487-BA63-0879F4B7957D}" type="slidenum">
              <a:rPr kumimoji="1" lang="ja-JP" altLang="en-US" smtClean="0"/>
              <a:t>2</a:t>
            </a:fld>
            <a:endParaRPr kumimoji="1" lang="ja-JP" altLang="en-US"/>
          </a:p>
        </p:txBody>
      </p:sp>
    </p:spTree>
    <p:extLst>
      <p:ext uri="{BB962C8B-B14F-4D97-AF65-F5344CB8AC3E}">
        <p14:creationId xmlns:p14="http://schemas.microsoft.com/office/powerpoint/2010/main" val="2120268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11006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7694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9587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25756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009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331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154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0535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1133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3240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8663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305C-8315-40FF-8118-13AB7FEBC5C3}" type="datetimeFigureOut">
              <a:rPr kumimoji="1" lang="ja-JP" altLang="en-US" smtClean="0"/>
              <a:t>2018/12/6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79512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03387" y="532601"/>
            <a:ext cx="8958950" cy="289435"/>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400" b="1" dirty="0" smtClean="0">
                <a:solidFill>
                  <a:schemeClr val="bg1"/>
                </a:solidFill>
                <a:latin typeface="Arial" pitchFamily="34" charset="0"/>
                <a:ea typeface="ＭＳ Ｐゴシック" pitchFamily="50" charset="-128"/>
              </a:rPr>
              <a:t>＜参考＞定時償還債の発行ついて</a:t>
            </a:r>
          </a:p>
        </p:txBody>
      </p:sp>
      <p:sp>
        <p:nvSpPr>
          <p:cNvPr id="6" name="テキスト ボックス 16"/>
          <p:cNvSpPr txBox="1">
            <a:spLocks noChangeArrowheads="1"/>
          </p:cNvSpPr>
          <p:nvPr/>
        </p:nvSpPr>
        <p:spPr bwMode="auto">
          <a:xfrm>
            <a:off x="7877908"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５</a:t>
            </a:r>
            <a:endParaRPr lang="ja-JP" sz="1200" dirty="0">
              <a:effectLst/>
              <a:latin typeface="ＭＳ ゴシック"/>
              <a:cs typeface="Times New Roman"/>
            </a:endParaRPr>
          </a:p>
        </p:txBody>
      </p:sp>
      <p:sp>
        <p:nvSpPr>
          <p:cNvPr id="4" name="テキスト ボックス 3"/>
          <p:cNvSpPr txBox="1"/>
          <p:nvPr/>
        </p:nvSpPr>
        <p:spPr>
          <a:xfrm>
            <a:off x="161084" y="850542"/>
            <a:ext cx="7003204" cy="338554"/>
          </a:xfrm>
          <a:prstGeom prst="rect">
            <a:avLst/>
          </a:prstGeom>
          <a:noFill/>
        </p:spPr>
        <p:txBody>
          <a:bodyPr wrap="square" rtlCol="0">
            <a:spAutoFit/>
          </a:bodyPr>
          <a:lstStyle/>
          <a:p>
            <a:r>
              <a:rPr lang="ja-JP" altLang="en-US" sz="1600" dirty="0" smtClean="0"/>
              <a:t> 〇 定時償還地方債（市場公募債）の過去５年の発行実績について</a:t>
            </a:r>
            <a:endParaRPr kumimoji="1" lang="ja-JP" altLang="en-US" sz="1600" u="sng" dirty="0"/>
          </a:p>
        </p:txBody>
      </p:sp>
      <p:sp>
        <p:nvSpPr>
          <p:cNvPr id="9" name="正方形/長方形 8"/>
          <p:cNvSpPr/>
          <p:nvPr/>
        </p:nvSpPr>
        <p:spPr>
          <a:xfrm>
            <a:off x="103387" y="850542"/>
            <a:ext cx="8981647" cy="5758275"/>
          </a:xfrm>
          <a:prstGeom prst="rect">
            <a:avLst/>
          </a:prstGeom>
          <a:ln>
            <a:solidFill>
              <a:schemeClr val="accent4"/>
            </a:solidFill>
          </a:ln>
        </p:spPr>
        <p:txBody>
          <a:bodyPr wrap="square">
            <a:spAutoFit/>
          </a:bodyPr>
          <a:lstStyle/>
          <a:p>
            <a:endParaRPr lang="en-US" altLang="ja-JP" sz="1600" dirty="0" smtClean="0"/>
          </a:p>
        </p:txBody>
      </p:sp>
      <p:sp>
        <p:nvSpPr>
          <p:cNvPr id="15" name="角丸四角形 14"/>
          <p:cNvSpPr/>
          <p:nvPr/>
        </p:nvSpPr>
        <p:spPr>
          <a:xfrm>
            <a:off x="270511" y="3686760"/>
            <a:ext cx="8695885" cy="2845449"/>
          </a:xfrm>
          <a:prstGeom prst="roundRect">
            <a:avLst/>
          </a:prstGeom>
          <a:noFill/>
          <a:ln>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2" name="グループ化 1"/>
          <p:cNvGrpSpPr/>
          <p:nvPr/>
        </p:nvGrpSpPr>
        <p:grpSpPr>
          <a:xfrm>
            <a:off x="270511" y="3717033"/>
            <a:ext cx="8791826" cy="2552156"/>
            <a:chOff x="9619488" y="1248115"/>
            <a:chExt cx="8562202" cy="2701037"/>
          </a:xfrm>
        </p:grpSpPr>
        <p:sp>
          <p:nvSpPr>
            <p:cNvPr id="16" name="テキスト ボックス 15"/>
            <p:cNvSpPr txBox="1"/>
            <p:nvPr/>
          </p:nvSpPr>
          <p:spPr>
            <a:xfrm>
              <a:off x="9721486" y="1248115"/>
              <a:ext cx="2193708" cy="358304"/>
            </a:xfrm>
            <a:prstGeom prst="rect">
              <a:avLst/>
            </a:prstGeom>
            <a:noFill/>
          </p:spPr>
          <p:txBody>
            <a:bodyPr wrap="none" rtlCol="0">
              <a:spAutoFit/>
            </a:bodyPr>
            <a:lstStyle/>
            <a:p>
              <a:r>
                <a:rPr lang="en-US" altLang="ja-JP" sz="1600" dirty="0" smtClean="0"/>
                <a:t> 【</a:t>
              </a:r>
              <a:r>
                <a:rPr lang="ja-JP" altLang="en-US" sz="1600" dirty="0" smtClean="0"/>
                <a:t>定時償還債のメリット</a:t>
              </a:r>
              <a:r>
                <a:rPr lang="en-US" altLang="ja-JP" sz="1600" dirty="0" smtClean="0"/>
                <a:t>】</a:t>
              </a:r>
              <a:endParaRPr kumimoji="1" lang="en-US" altLang="ja-JP" sz="1600" dirty="0" smtClean="0"/>
            </a:p>
          </p:txBody>
        </p:sp>
        <p:sp>
          <p:nvSpPr>
            <p:cNvPr id="10" name="テキスト ボックス 9"/>
            <p:cNvSpPr txBox="1"/>
            <p:nvPr/>
          </p:nvSpPr>
          <p:spPr>
            <a:xfrm>
              <a:off x="9619488" y="1504381"/>
              <a:ext cx="8519431" cy="1140057"/>
            </a:xfrm>
            <a:prstGeom prst="rect">
              <a:avLst/>
            </a:prstGeom>
            <a:noFill/>
          </p:spPr>
          <p:txBody>
            <a:bodyPr wrap="none" rtlCol="0">
              <a:spAutoFit/>
            </a:bodyPr>
            <a:lstStyle/>
            <a:p>
              <a:r>
                <a:rPr lang="ja-JP" altLang="en-US" sz="1600" dirty="0" smtClean="0"/>
                <a:t> （１） </a:t>
              </a:r>
              <a:r>
                <a:rPr kumimoji="1" lang="ja-JP" altLang="en-US" sz="1600" dirty="0" smtClean="0"/>
                <a:t>発行体のメリット</a:t>
              </a:r>
              <a:endParaRPr kumimoji="1" lang="en-US" altLang="ja-JP" sz="1600" dirty="0" smtClean="0"/>
            </a:p>
            <a:p>
              <a:r>
                <a:rPr kumimoji="1" lang="ja-JP" altLang="en-US" sz="1600" dirty="0" smtClean="0"/>
                <a:t>　　</a:t>
              </a:r>
              <a:r>
                <a:rPr lang="ja-JP" altLang="en-US" sz="1600" dirty="0" smtClean="0"/>
                <a:t>・ </a:t>
              </a:r>
              <a:r>
                <a:rPr kumimoji="1" lang="ja-JP" altLang="en-US" sz="1600" dirty="0" smtClean="0"/>
                <a:t>元本の低減により平均償還年限が短くなるため、利金や各種手数料を含めた支払コストの抑制</a:t>
              </a:r>
              <a:endParaRPr kumimoji="1" lang="en-US" altLang="ja-JP" sz="1600" dirty="0" smtClean="0"/>
            </a:p>
            <a:p>
              <a:r>
                <a:rPr lang="ja-JP" altLang="en-US" sz="1600" dirty="0"/>
                <a:t>　</a:t>
              </a:r>
              <a:r>
                <a:rPr lang="ja-JP" altLang="en-US" sz="1600" dirty="0" smtClean="0"/>
                <a:t>　   </a:t>
              </a:r>
              <a:r>
                <a:rPr kumimoji="1" lang="ja-JP" altLang="en-US" sz="1600" dirty="0" smtClean="0"/>
                <a:t>を図り</a:t>
              </a:r>
              <a:r>
                <a:rPr lang="ja-JP" altLang="en-US" sz="1600" dirty="0" smtClean="0"/>
                <a:t>やすい</a:t>
              </a:r>
              <a:endParaRPr kumimoji="1" lang="en-US" altLang="ja-JP" sz="1600" dirty="0" smtClean="0"/>
            </a:p>
            <a:p>
              <a:r>
                <a:rPr kumimoji="1" lang="ja-JP" altLang="en-US" sz="1600" dirty="0" smtClean="0"/>
                <a:t>　</a:t>
              </a:r>
              <a:r>
                <a:rPr lang="ja-JP" altLang="en-US" sz="1600" dirty="0"/>
                <a:t> </a:t>
              </a:r>
              <a:r>
                <a:rPr lang="ja-JP" altLang="en-US" sz="1600" dirty="0" smtClean="0"/>
                <a:t>  ・ </a:t>
              </a:r>
              <a:r>
                <a:rPr kumimoji="1" lang="ja-JP" altLang="en-US" sz="1600" dirty="0" smtClean="0"/>
                <a:t>減債基金の積立が不要、等</a:t>
              </a:r>
              <a:endParaRPr kumimoji="1" lang="ja-JP" altLang="en-US" sz="1600" dirty="0"/>
            </a:p>
          </p:txBody>
        </p:sp>
        <p:sp>
          <p:nvSpPr>
            <p:cNvPr id="18" name="テキスト ボックス 17"/>
            <p:cNvSpPr txBox="1"/>
            <p:nvPr/>
          </p:nvSpPr>
          <p:spPr>
            <a:xfrm>
              <a:off x="9667512" y="2548510"/>
              <a:ext cx="8514178" cy="1400642"/>
            </a:xfrm>
            <a:prstGeom prst="rect">
              <a:avLst/>
            </a:prstGeom>
            <a:noFill/>
          </p:spPr>
          <p:txBody>
            <a:bodyPr wrap="square" rtlCol="0">
              <a:spAutoFit/>
            </a:bodyPr>
            <a:lstStyle/>
            <a:p>
              <a:r>
                <a:rPr lang="ja-JP" altLang="en-US" sz="1600" dirty="0" smtClean="0"/>
                <a:t>（２） </a:t>
              </a:r>
              <a:r>
                <a:rPr kumimoji="1" lang="ja-JP" altLang="en-US" sz="1600" dirty="0" smtClean="0"/>
                <a:t>投資家のメリット</a:t>
              </a:r>
              <a:endParaRPr lang="en-US" altLang="ja-JP" sz="1600" dirty="0"/>
            </a:p>
            <a:p>
              <a:r>
                <a:rPr kumimoji="1" lang="ja-JP" altLang="en-US" sz="1600" dirty="0" smtClean="0"/>
                <a:t>  </a:t>
              </a:r>
              <a:r>
                <a:rPr lang="ja-JP" altLang="en-US" sz="1600" dirty="0"/>
                <a:t>　</a:t>
              </a:r>
              <a:r>
                <a:rPr lang="ja-JP" altLang="en-US" sz="1600" dirty="0" smtClean="0"/>
                <a:t>・ </a:t>
              </a:r>
              <a:r>
                <a:rPr kumimoji="1" lang="ja-JP" altLang="en-US" sz="1600" dirty="0" smtClean="0"/>
                <a:t>低金利の市場環境下、最終償還までに一定の元金が償還される定時償還債は金利上昇リスク</a:t>
              </a:r>
              <a:endParaRPr kumimoji="1" lang="en-US" altLang="ja-JP" sz="1600" dirty="0" smtClean="0"/>
            </a:p>
            <a:p>
              <a:r>
                <a:rPr lang="en-US" altLang="ja-JP" sz="1600" dirty="0"/>
                <a:t> </a:t>
              </a:r>
              <a:r>
                <a:rPr lang="en-US" altLang="ja-JP" sz="1600" dirty="0" smtClean="0"/>
                <a:t>       </a:t>
              </a:r>
              <a:r>
                <a:rPr kumimoji="1" lang="ja-JP" altLang="en-US" sz="1600" dirty="0" smtClean="0"/>
                <a:t>に対応できる</a:t>
              </a:r>
              <a:endParaRPr kumimoji="1" lang="en-US" altLang="ja-JP" sz="1600" dirty="0" smtClean="0"/>
            </a:p>
            <a:p>
              <a:r>
                <a:rPr lang="ja-JP" altLang="en-US" sz="1600" dirty="0" smtClean="0"/>
                <a:t>  　・ 平均償還年限が近い満期一括償還債と比較すると、厚いスプレッドが得られる場合が多く、投資</a:t>
              </a:r>
              <a:endParaRPr lang="en-US" altLang="ja-JP" sz="1600" dirty="0" smtClean="0"/>
            </a:p>
            <a:p>
              <a:r>
                <a:rPr lang="ja-JP" altLang="en-US" sz="1600" dirty="0"/>
                <a:t>　</a:t>
              </a:r>
              <a:r>
                <a:rPr lang="ja-JP" altLang="en-US" sz="1600" dirty="0" smtClean="0"/>
                <a:t>　　家が購入しやすい金利水準となっている、等</a:t>
              </a:r>
              <a:r>
                <a:rPr lang="ja-JP" altLang="en-US" sz="1600" dirty="0"/>
                <a:t>　</a:t>
              </a:r>
              <a:r>
                <a:rPr lang="ja-JP" altLang="en-US" sz="1600" dirty="0" smtClean="0"/>
                <a:t>　　</a:t>
              </a:r>
              <a:endParaRPr kumimoji="1" lang="en-US" altLang="ja-JP" sz="1600" dirty="0" smtClean="0"/>
            </a:p>
          </p:txBody>
        </p:sp>
      </p:grpSp>
      <p:sp>
        <p:nvSpPr>
          <p:cNvPr id="19" name="右矢印 18"/>
          <p:cNvSpPr/>
          <p:nvPr/>
        </p:nvSpPr>
        <p:spPr>
          <a:xfrm>
            <a:off x="1187624" y="6246249"/>
            <a:ext cx="361120" cy="242316"/>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617577" y="6198130"/>
            <a:ext cx="5546711" cy="338554"/>
          </a:xfrm>
          <a:prstGeom prst="rect">
            <a:avLst/>
          </a:prstGeom>
          <a:noFill/>
          <a:ln>
            <a:noFill/>
            <a:prstDash val="solid"/>
          </a:ln>
        </p:spPr>
        <p:txBody>
          <a:bodyPr wrap="none" rtlCol="0">
            <a:spAutoFit/>
          </a:bodyPr>
          <a:lstStyle/>
          <a:p>
            <a:r>
              <a:rPr kumimoji="1" lang="ja-JP" altLang="en-US" sz="1600" dirty="0" smtClean="0"/>
              <a:t>低金利が継続し、地方債市場における定時償還債が増加傾向</a:t>
            </a:r>
            <a:endParaRPr kumimoji="1" lang="en-US" altLang="ja-JP" sz="1600" dirty="0" smtClean="0"/>
          </a:p>
        </p:txBody>
      </p:sp>
      <p:sp>
        <p:nvSpPr>
          <p:cNvPr id="21" name="テキスト ボックス 20"/>
          <p:cNvSpPr txBox="1"/>
          <p:nvPr/>
        </p:nvSpPr>
        <p:spPr>
          <a:xfrm>
            <a:off x="4335090" y="6532210"/>
            <a:ext cx="811176" cy="369332"/>
          </a:xfrm>
          <a:prstGeom prst="rect">
            <a:avLst/>
          </a:prstGeom>
          <a:noFill/>
        </p:spPr>
        <p:txBody>
          <a:bodyPr wrap="square" rtlCol="0">
            <a:spAutoFit/>
          </a:bodyPr>
          <a:lstStyle/>
          <a:p>
            <a:r>
              <a:rPr lang="ja-JP" altLang="en-US" dirty="0" smtClean="0"/>
              <a:t>－</a:t>
            </a:r>
            <a:r>
              <a:rPr lang="ja-JP" altLang="en-US" dirty="0"/>
              <a:t>１</a:t>
            </a:r>
            <a:r>
              <a:rPr lang="ja-JP" altLang="en-US" dirty="0" smtClean="0"/>
              <a:t>－</a:t>
            </a:r>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424" y="1231200"/>
            <a:ext cx="8778875"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0954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03387" y="476672"/>
            <a:ext cx="8958950" cy="289435"/>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defTabSz="449263">
              <a:spcBef>
                <a:spcPct val="50000"/>
              </a:spcBef>
              <a:buClr>
                <a:srgbClr val="000000"/>
              </a:buClr>
              <a:buSzPct val="100000"/>
              <a:defRPr/>
            </a:pPr>
            <a:r>
              <a:rPr lang="ja-JP" altLang="en-US" sz="1400" b="1" dirty="0">
                <a:solidFill>
                  <a:schemeClr val="bg1"/>
                </a:solidFill>
                <a:latin typeface="Arial" pitchFamily="34" charset="0"/>
                <a:ea typeface="ＭＳ Ｐゴシック" pitchFamily="50" charset="-128"/>
              </a:rPr>
              <a:t>＜参考＞定時</a:t>
            </a:r>
            <a:r>
              <a:rPr lang="ja-JP" altLang="en-US" sz="1400" b="1" dirty="0" smtClean="0">
                <a:solidFill>
                  <a:schemeClr val="bg1"/>
                </a:solidFill>
                <a:latin typeface="Arial" pitchFamily="34" charset="0"/>
                <a:ea typeface="ＭＳ Ｐゴシック" pitchFamily="50" charset="-128"/>
              </a:rPr>
              <a:t>償還債</a:t>
            </a:r>
            <a:r>
              <a:rPr lang="ja-JP" altLang="en-US" sz="1400" b="1" dirty="0">
                <a:solidFill>
                  <a:schemeClr val="bg1"/>
                </a:solidFill>
                <a:latin typeface="Arial" pitchFamily="34" charset="0"/>
                <a:ea typeface="ＭＳ Ｐゴシック" pitchFamily="50" charset="-128"/>
              </a:rPr>
              <a:t>の発行ついて</a:t>
            </a:r>
          </a:p>
        </p:txBody>
      </p:sp>
      <p:sp>
        <p:nvSpPr>
          <p:cNvPr id="6" name="テキスト ボックス 16"/>
          <p:cNvSpPr txBox="1">
            <a:spLocks noChangeArrowheads="1"/>
          </p:cNvSpPr>
          <p:nvPr/>
        </p:nvSpPr>
        <p:spPr bwMode="auto">
          <a:xfrm>
            <a:off x="7877908"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sz="1800" b="1" dirty="0" smtClean="0">
                <a:effectLst/>
                <a:latin typeface="ＭＳ ゴシック"/>
                <a:ea typeface="ＭＳ Ｐゴシック"/>
                <a:cs typeface="Times New Roman"/>
              </a:rPr>
              <a:t>５</a:t>
            </a:r>
            <a:endParaRPr lang="ja-JP" sz="1200" dirty="0">
              <a:effectLst/>
              <a:latin typeface="ＭＳ ゴシック"/>
              <a:cs typeface="Times New Roman"/>
            </a:endParaRPr>
          </a:p>
        </p:txBody>
      </p:sp>
      <p:sp>
        <p:nvSpPr>
          <p:cNvPr id="9" name="正方形/長方形 8"/>
          <p:cNvSpPr/>
          <p:nvPr/>
        </p:nvSpPr>
        <p:spPr>
          <a:xfrm>
            <a:off x="103387" y="866706"/>
            <a:ext cx="8993849" cy="5946670"/>
          </a:xfrm>
          <a:prstGeom prst="rect">
            <a:avLst/>
          </a:prstGeom>
          <a:ln>
            <a:solidFill>
              <a:schemeClr val="accent4"/>
            </a:solidFill>
          </a:ln>
        </p:spPr>
        <p:txBody>
          <a:bodyPr wrap="square">
            <a:spAutoFit/>
          </a:bodyPr>
          <a:lstStyle/>
          <a:p>
            <a:endParaRPr lang="en-US" altLang="ja-JP" sz="1600" dirty="0" smtClean="0"/>
          </a:p>
        </p:txBody>
      </p:sp>
      <p:graphicFrame>
        <p:nvGraphicFramePr>
          <p:cNvPr id="24" name="表 23"/>
          <p:cNvGraphicFramePr>
            <a:graphicFrameLocks noGrp="1"/>
          </p:cNvGraphicFramePr>
          <p:nvPr>
            <p:extLst>
              <p:ext uri="{D42A27DB-BD31-4B8C-83A1-F6EECF244321}">
                <p14:modId xmlns:p14="http://schemas.microsoft.com/office/powerpoint/2010/main" val="744834120"/>
              </p:ext>
            </p:extLst>
          </p:nvPr>
        </p:nvGraphicFramePr>
        <p:xfrm>
          <a:off x="12132840" y="7628870"/>
          <a:ext cx="8788780" cy="2237606"/>
        </p:xfrm>
        <a:graphic>
          <a:graphicData uri="http://schemas.openxmlformats.org/drawingml/2006/table">
            <a:tbl>
              <a:tblPr firstRow="1" bandRow="1">
                <a:tableStyleId>{5C22544A-7EE6-4342-B048-85BDC9FD1C3A}</a:tableStyleId>
              </a:tblPr>
              <a:tblGrid>
                <a:gridCol w="365944"/>
                <a:gridCol w="3954536"/>
                <a:gridCol w="4468300"/>
              </a:tblGrid>
              <a:tr h="292528">
                <a:tc>
                  <a:txBody>
                    <a:bodyPr/>
                    <a:lstStyle/>
                    <a:p>
                      <a:pPr algn="ctr"/>
                      <a:endParaRPr kumimoji="1" lang="en-US" altLang="ja-JP" sz="1400" b="0" dirty="0" smtClean="0">
                        <a:solidFill>
                          <a:schemeClr val="tx1"/>
                        </a:solidFill>
                      </a:endParaRPr>
                    </a:p>
                  </a:txBody>
                  <a:tcPr anchor="ctr" anchorCtr="1"/>
                </a:tc>
                <a:tc>
                  <a:txBody>
                    <a:bodyPr/>
                    <a:lstStyle/>
                    <a:p>
                      <a:pPr algn="ctr"/>
                      <a:r>
                        <a:rPr kumimoji="1" lang="ja-JP" altLang="en-US" sz="1600" b="0" dirty="0" smtClean="0">
                          <a:solidFill>
                            <a:schemeClr val="tx1"/>
                          </a:solidFill>
                        </a:rPr>
                        <a:t>満期一括償還</a:t>
                      </a:r>
                      <a:endParaRPr kumimoji="1" lang="en-US" altLang="ja-JP" sz="1600" b="0" dirty="0" smtClean="0">
                        <a:solidFill>
                          <a:schemeClr val="tx1"/>
                        </a:solidFill>
                      </a:endParaRPr>
                    </a:p>
                  </a:txBody>
                  <a:tcPr anchor="ctr" anchorCtr="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rPr>
                        <a:t>定時償還</a:t>
                      </a:r>
                      <a:endParaRPr kumimoji="1" lang="en-US" altLang="ja-JP" sz="1600" b="0" dirty="0" smtClean="0">
                        <a:solidFill>
                          <a:schemeClr val="tx1"/>
                        </a:solidFill>
                      </a:endParaRPr>
                    </a:p>
                  </a:txBody>
                  <a:tcPr anchor="ctr" anchorCtr="1"/>
                </a:tc>
              </a:tr>
              <a:tr h="681705">
                <a:tc>
                  <a:txBody>
                    <a:bodyPr/>
                    <a:lstStyle/>
                    <a:p>
                      <a:pPr algn="ctr"/>
                      <a:r>
                        <a:rPr kumimoji="1" lang="ja-JP" altLang="en-US" sz="1200" b="0" dirty="0" smtClean="0">
                          <a:solidFill>
                            <a:schemeClr val="tx1"/>
                          </a:solidFill>
                        </a:rPr>
                        <a:t>メリット</a:t>
                      </a:r>
                      <a:endParaRPr kumimoji="1" lang="en-US" altLang="ja-JP" sz="1200" b="0" dirty="0" smtClean="0">
                        <a:solidFill>
                          <a:schemeClr val="tx1"/>
                        </a:solidFill>
                      </a:endParaRPr>
                    </a:p>
                  </a:txBody>
                  <a:tcPr anchor="ctr" anchorCtr="1"/>
                </a:tc>
                <a:tc>
                  <a:txBody>
                    <a:bodyPr/>
                    <a:lstStyle/>
                    <a:p>
                      <a:pPr algn="l"/>
                      <a:r>
                        <a:rPr kumimoji="1" lang="ja-JP" altLang="en-US" sz="1400" b="0" dirty="0" smtClean="0">
                          <a:solidFill>
                            <a:schemeClr val="tx1"/>
                          </a:solidFill>
                        </a:rPr>
                        <a:t>〇定時償還と比べ市場流通性が高く、幅広い投資</a:t>
                      </a:r>
                      <a:endParaRPr kumimoji="1" lang="en-US" altLang="ja-JP" sz="1400" b="0" dirty="0" smtClean="0">
                        <a:solidFill>
                          <a:schemeClr val="tx1"/>
                        </a:solidFill>
                      </a:endParaRPr>
                    </a:p>
                    <a:p>
                      <a:pPr algn="l"/>
                      <a:r>
                        <a:rPr kumimoji="1" lang="en-US" altLang="ja-JP" sz="1400" b="0" dirty="0" smtClean="0">
                          <a:solidFill>
                            <a:schemeClr val="tx1"/>
                          </a:solidFill>
                        </a:rPr>
                        <a:t>    </a:t>
                      </a:r>
                      <a:r>
                        <a:rPr kumimoji="1" lang="ja-JP" altLang="en-US" sz="1400" b="0" dirty="0" smtClean="0">
                          <a:solidFill>
                            <a:schemeClr val="tx1"/>
                          </a:solidFill>
                        </a:rPr>
                        <a:t>家の参加が期待できる（発行額が大きい）</a:t>
                      </a:r>
                      <a:endParaRPr kumimoji="1" lang="en-US" altLang="ja-JP" sz="1400" b="0" dirty="0" smtClean="0">
                        <a:solidFill>
                          <a:schemeClr val="tx1"/>
                        </a:solidFill>
                      </a:endParaRPr>
                    </a:p>
                  </a:txBody>
                  <a:tcPr anchor="ctr" anchorCtr="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　〇満期一括償還と比べて総利払額の抑制が可能</a:t>
                      </a:r>
                      <a:endParaRPr kumimoji="1" lang="en-US" altLang="ja-JP" sz="14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　〇減債基金への積立てが不要</a:t>
                      </a:r>
                      <a:endParaRPr kumimoji="1" lang="en-US" altLang="ja-JP" sz="1400" b="0" dirty="0" smtClean="0">
                        <a:solidFill>
                          <a:schemeClr val="tx1"/>
                        </a:solidFill>
                      </a:endParaRPr>
                    </a:p>
                  </a:txBody>
                  <a:tcPr anchor="ctr"/>
                </a:tc>
              </a:tr>
              <a:tr h="1079366">
                <a:tc>
                  <a:txBody>
                    <a:bodyPr/>
                    <a:lstStyle/>
                    <a:p>
                      <a:pPr algn="ctr"/>
                      <a:r>
                        <a:rPr kumimoji="1" lang="ja-JP" altLang="en-US" sz="1200" b="0" dirty="0" smtClean="0">
                          <a:solidFill>
                            <a:schemeClr val="tx1"/>
                          </a:solidFill>
                        </a:rPr>
                        <a:t>デメリット</a:t>
                      </a:r>
                      <a:endParaRPr kumimoji="1" lang="en-US" altLang="ja-JP" sz="1200" b="0" dirty="0" smtClean="0">
                        <a:solidFill>
                          <a:schemeClr val="tx1"/>
                        </a:solidFill>
                      </a:endParaRPr>
                    </a:p>
                  </a:txBody>
                  <a:tcPr anchor="ctr" anchorCtr="1"/>
                </a:tc>
                <a:tc>
                  <a:txBody>
                    <a:bodyPr/>
                    <a:lstStyle/>
                    <a:p>
                      <a:pPr algn="l"/>
                      <a:r>
                        <a:rPr kumimoji="1" lang="ja-JP" altLang="en-US" sz="1400" b="0" dirty="0" smtClean="0">
                          <a:solidFill>
                            <a:schemeClr val="tx1"/>
                          </a:solidFill>
                        </a:rPr>
                        <a:t>〇定時償還と比べて、同一発行年限の場合には</a:t>
                      </a:r>
                      <a:endParaRPr kumimoji="1" lang="en-US" altLang="ja-JP" sz="1400" b="0" dirty="0" smtClean="0">
                        <a:solidFill>
                          <a:schemeClr val="tx1"/>
                        </a:solidFill>
                      </a:endParaRPr>
                    </a:p>
                    <a:p>
                      <a:pPr algn="l"/>
                      <a:r>
                        <a:rPr kumimoji="1" lang="en-US" altLang="ja-JP" sz="1400" b="0" dirty="0" smtClean="0">
                          <a:solidFill>
                            <a:schemeClr val="tx1"/>
                          </a:solidFill>
                        </a:rPr>
                        <a:t>    </a:t>
                      </a:r>
                      <a:r>
                        <a:rPr kumimoji="1" lang="en-US" altLang="ja-JP" sz="1400" b="0" baseline="0" dirty="0" smtClean="0">
                          <a:solidFill>
                            <a:schemeClr val="tx1"/>
                          </a:solidFill>
                        </a:rPr>
                        <a:t> </a:t>
                      </a:r>
                      <a:r>
                        <a:rPr kumimoji="1" lang="ja-JP" altLang="en-US" sz="1400" b="0" dirty="0" smtClean="0">
                          <a:solidFill>
                            <a:schemeClr val="tx1"/>
                          </a:solidFill>
                        </a:rPr>
                        <a:t>総利払額が多くなる</a:t>
                      </a:r>
                      <a:endParaRPr kumimoji="1" lang="en-US" altLang="ja-JP" sz="1400" b="0" dirty="0" smtClean="0">
                        <a:solidFill>
                          <a:schemeClr val="tx1"/>
                        </a:solidFill>
                      </a:endParaRPr>
                    </a:p>
                    <a:p>
                      <a:pPr algn="l"/>
                      <a:r>
                        <a:rPr kumimoji="1" lang="ja-JP" altLang="en-US" sz="1400" b="0" dirty="0" smtClean="0">
                          <a:solidFill>
                            <a:schemeClr val="tx1"/>
                          </a:solidFill>
                        </a:rPr>
                        <a:t>〇減債基金への積立が必要で、市場環境によって</a:t>
                      </a:r>
                      <a:endParaRPr kumimoji="1" lang="en-US" altLang="ja-JP" sz="1400" b="0" dirty="0" smtClean="0">
                        <a:solidFill>
                          <a:schemeClr val="tx1"/>
                        </a:solidFill>
                      </a:endParaRPr>
                    </a:p>
                    <a:p>
                      <a:pPr algn="l"/>
                      <a:r>
                        <a:rPr kumimoji="1" lang="en-US" altLang="ja-JP" sz="1400" b="0" dirty="0" smtClean="0">
                          <a:solidFill>
                            <a:schemeClr val="tx1"/>
                          </a:solidFill>
                        </a:rPr>
                        <a:t>     </a:t>
                      </a:r>
                      <a:r>
                        <a:rPr kumimoji="1" lang="ja-JP" altLang="en-US" sz="1400" b="0" dirty="0" smtClean="0">
                          <a:solidFill>
                            <a:schemeClr val="tx1"/>
                          </a:solidFill>
                        </a:rPr>
                        <a:t>は運用が困難</a:t>
                      </a:r>
                      <a:endParaRPr kumimoji="1" lang="en-US" altLang="ja-JP" sz="1400" b="0" dirty="0" smtClean="0">
                        <a:solidFill>
                          <a:schemeClr val="tx1"/>
                        </a:solidFill>
                      </a:endParaRPr>
                    </a:p>
                  </a:txBody>
                  <a:tcPr anchor="ctr" anchorCtr="1"/>
                </a:tc>
                <a:tc>
                  <a:txBody>
                    <a:bodyPr/>
                    <a:lstStyle/>
                    <a:p>
                      <a:pPr algn="l"/>
                      <a:r>
                        <a:rPr lang="ja-JP" altLang="en-US" sz="1400" dirty="0" smtClean="0"/>
                        <a:t>　〇満期一括償還と比べ市場流通性に劣り、投資家層が　　</a:t>
                      </a:r>
                      <a:endParaRPr lang="en-US" altLang="ja-JP" sz="1400" dirty="0" smtClean="0"/>
                    </a:p>
                    <a:p>
                      <a:pPr algn="l"/>
                      <a:r>
                        <a:rPr lang="ja-JP" altLang="en-US" sz="1400" dirty="0" smtClean="0"/>
                        <a:t>　　 限定される</a:t>
                      </a:r>
                      <a:endParaRPr lang="en-US" altLang="ja-JP" sz="1400" dirty="0" smtClean="0"/>
                    </a:p>
                    <a:p>
                      <a:pPr algn="l"/>
                      <a:r>
                        <a:rPr lang="ja-JP" altLang="en-US" sz="1400" dirty="0" smtClean="0"/>
                        <a:t>   〇元金償還事務と債券管理事務が煩雑</a:t>
                      </a:r>
                      <a:endParaRPr lang="ja-JP" altLang="en-US" sz="1400" dirty="0"/>
                    </a:p>
                  </a:txBody>
                  <a:tcPr anchor="ctr"/>
                </a:tc>
              </a:tr>
            </a:tbl>
          </a:graphicData>
        </a:graphic>
      </p:graphicFrame>
      <p:sp>
        <p:nvSpPr>
          <p:cNvPr id="25" name="テキスト ボックス 24"/>
          <p:cNvSpPr txBox="1"/>
          <p:nvPr/>
        </p:nvSpPr>
        <p:spPr>
          <a:xfrm>
            <a:off x="291926" y="3629478"/>
            <a:ext cx="8805311" cy="1877437"/>
          </a:xfrm>
          <a:prstGeom prst="rect">
            <a:avLst/>
          </a:prstGeom>
          <a:noFill/>
        </p:spPr>
        <p:txBody>
          <a:bodyPr wrap="square" rtlCol="0">
            <a:spAutoFit/>
          </a:bodyPr>
          <a:lstStyle/>
          <a:p>
            <a:r>
              <a:rPr lang="ja-JP" altLang="en-US" sz="1600" dirty="0" smtClean="0"/>
              <a:t>　</a:t>
            </a:r>
            <a:r>
              <a:rPr lang="en-US" altLang="ja-JP" sz="1600" dirty="0" smtClean="0"/>
              <a:t>【</a:t>
            </a:r>
            <a:r>
              <a:rPr lang="ja-JP" altLang="en-US" sz="1600" dirty="0" smtClean="0"/>
              <a:t>大阪府の取組み及び効果</a:t>
            </a:r>
            <a:r>
              <a:rPr lang="en-US" altLang="ja-JP" sz="1600" dirty="0" smtClean="0"/>
              <a:t>】</a:t>
            </a:r>
          </a:p>
          <a:p>
            <a:r>
              <a:rPr lang="ja-JP" altLang="en-US" sz="1600" dirty="0"/>
              <a:t>　</a:t>
            </a:r>
            <a:r>
              <a:rPr lang="ja-JP" altLang="en-US" sz="1600" dirty="0" smtClean="0"/>
              <a:t>　・ 大阪府は早くから定時償還債のメリットに着目し、</a:t>
            </a:r>
            <a:r>
              <a:rPr lang="ja-JP" altLang="en-US" sz="1600" dirty="0"/>
              <a:t>様々</a:t>
            </a:r>
            <a:r>
              <a:rPr lang="ja-JP" altLang="en-US" sz="1600" dirty="0" smtClean="0"/>
              <a:t>な年限及び発行形式（証券発行・証書借</a:t>
            </a:r>
            <a:endParaRPr lang="en-US" altLang="ja-JP" sz="1600" dirty="0" smtClean="0"/>
          </a:p>
          <a:p>
            <a:r>
              <a:rPr lang="ja-JP" altLang="en-US" sz="1600" dirty="0"/>
              <a:t>　</a:t>
            </a:r>
            <a:r>
              <a:rPr lang="ja-JP" altLang="en-US" sz="1600" dirty="0" smtClean="0"/>
              <a:t>　   入）で定時償還債を発行。多様な投資家のニーズを捉えた発行を行うことで、安定的な資金調達</a:t>
            </a:r>
            <a:endParaRPr lang="en-US" altLang="ja-JP" sz="1600" dirty="0" smtClean="0"/>
          </a:p>
          <a:p>
            <a:r>
              <a:rPr lang="en-US" altLang="ja-JP" sz="1600" dirty="0"/>
              <a:t> </a:t>
            </a:r>
            <a:r>
              <a:rPr lang="en-US" altLang="ja-JP" sz="1600" dirty="0" smtClean="0"/>
              <a:t>        </a:t>
            </a:r>
            <a:r>
              <a:rPr lang="ja-JP" altLang="en-US" sz="1600" dirty="0" err="1" smtClean="0"/>
              <a:t>に寄</a:t>
            </a:r>
            <a:r>
              <a:rPr lang="ja-JP" altLang="en-US" sz="1600" dirty="0" smtClean="0"/>
              <a:t>与した。</a:t>
            </a:r>
            <a:endParaRPr lang="en-US" altLang="ja-JP" sz="1600" dirty="0" smtClean="0"/>
          </a:p>
          <a:p>
            <a:endParaRPr lang="en-US" altLang="ja-JP" sz="300" dirty="0"/>
          </a:p>
          <a:p>
            <a:r>
              <a:rPr lang="ja-JP" altLang="en-US" sz="1600" dirty="0"/>
              <a:t>　</a:t>
            </a:r>
            <a:r>
              <a:rPr lang="ja-JP" altLang="en-US" sz="1600" dirty="0" smtClean="0"/>
              <a:t>　・ Ｈ２５年度においては、民間資金発行額が多額となる中、フレックス枠を活用し、当時、定時償還</a:t>
            </a:r>
            <a:endParaRPr lang="en-US" altLang="ja-JP" sz="1600" dirty="0" smtClean="0"/>
          </a:p>
          <a:p>
            <a:r>
              <a:rPr lang="ja-JP" altLang="en-US" sz="1600" dirty="0"/>
              <a:t>　</a:t>
            </a:r>
            <a:r>
              <a:rPr lang="ja-JP" altLang="en-US" sz="1600" dirty="0" smtClean="0"/>
              <a:t>　   債としては本府初となる２０年債の発行に取り組み、以降の年度においても</a:t>
            </a:r>
            <a:r>
              <a:rPr lang="ja-JP" altLang="en-US" sz="1600" dirty="0"/>
              <a:t>、新たな</a:t>
            </a:r>
            <a:r>
              <a:rPr lang="ja-JP" altLang="en-US" sz="1600" dirty="0" smtClean="0"/>
              <a:t>年限（１５年・</a:t>
            </a:r>
            <a:endParaRPr lang="en-US" altLang="ja-JP" sz="1600" dirty="0" smtClean="0"/>
          </a:p>
          <a:p>
            <a:r>
              <a:rPr lang="ja-JP" altLang="en-US" sz="1600" dirty="0"/>
              <a:t>　</a:t>
            </a:r>
            <a:r>
              <a:rPr lang="ja-JP" altLang="en-US" sz="1600" dirty="0" smtClean="0"/>
              <a:t>　   ２５年・３０年）の定時償還債の発行に取り組んできた。</a:t>
            </a:r>
            <a:endParaRPr lang="en-US" altLang="ja-JP" sz="1600" dirty="0" smtClean="0"/>
          </a:p>
        </p:txBody>
      </p:sp>
      <p:sp>
        <p:nvSpPr>
          <p:cNvPr id="10" name="テキスト ボックス 9"/>
          <p:cNvSpPr txBox="1"/>
          <p:nvPr/>
        </p:nvSpPr>
        <p:spPr>
          <a:xfrm>
            <a:off x="161084" y="866706"/>
            <a:ext cx="8261068" cy="338554"/>
          </a:xfrm>
          <a:prstGeom prst="rect">
            <a:avLst/>
          </a:prstGeom>
          <a:noFill/>
        </p:spPr>
        <p:txBody>
          <a:bodyPr wrap="square" rtlCol="0">
            <a:spAutoFit/>
          </a:bodyPr>
          <a:lstStyle/>
          <a:p>
            <a:r>
              <a:rPr lang="ja-JP" altLang="en-US" sz="1600" dirty="0" smtClean="0"/>
              <a:t>〇 大阪府の定時償還債（市場公募・銀行等引受債）過去５年の発行実績について</a:t>
            </a:r>
            <a:endParaRPr kumimoji="1" lang="ja-JP" altLang="en-US" sz="1600" u="sng" dirty="0"/>
          </a:p>
        </p:txBody>
      </p:sp>
      <p:sp>
        <p:nvSpPr>
          <p:cNvPr id="12" name="角丸四角形 11"/>
          <p:cNvSpPr/>
          <p:nvPr/>
        </p:nvSpPr>
        <p:spPr>
          <a:xfrm>
            <a:off x="208855" y="3576016"/>
            <a:ext cx="8757541" cy="3021336"/>
          </a:xfrm>
          <a:prstGeom prst="roundRect">
            <a:avLst/>
          </a:prstGeom>
          <a:noFill/>
          <a:ln>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テキスト ボックス 1"/>
          <p:cNvSpPr txBox="1"/>
          <p:nvPr/>
        </p:nvSpPr>
        <p:spPr>
          <a:xfrm>
            <a:off x="291926" y="5373216"/>
            <a:ext cx="9072784" cy="553998"/>
          </a:xfrm>
          <a:prstGeom prst="rect">
            <a:avLst/>
          </a:prstGeom>
          <a:noFill/>
          <a:ln>
            <a:noFill/>
            <a:prstDash val="sysDot"/>
          </a:ln>
        </p:spPr>
        <p:txBody>
          <a:bodyPr wrap="square" rtlCol="0">
            <a:spAutoFit/>
          </a:bodyPr>
          <a:lstStyle/>
          <a:p>
            <a:r>
              <a:rPr kumimoji="1" lang="ja-JP" altLang="en-US" sz="1600" dirty="0" smtClean="0"/>
              <a:t>　　・</a:t>
            </a:r>
            <a:r>
              <a:rPr lang="ja-JP" altLang="en-US" sz="1600" dirty="0"/>
              <a:t> </a:t>
            </a:r>
            <a:r>
              <a:rPr lang="ja-JP" altLang="en-US" sz="1600" dirty="0" smtClean="0"/>
              <a:t> </a:t>
            </a:r>
            <a:r>
              <a:rPr kumimoji="1" lang="ja-JP" altLang="en-US" sz="1600" dirty="0" smtClean="0"/>
              <a:t>減債基金への積立額の抑制</a:t>
            </a:r>
            <a:r>
              <a:rPr lang="ja-JP" altLang="en-US" sz="1600" dirty="0" smtClean="0"/>
              <a:t>に</a:t>
            </a:r>
            <a:r>
              <a:rPr lang="ja-JP" altLang="en-US" sz="1600" dirty="0"/>
              <a:t>関する</a:t>
            </a:r>
            <a:r>
              <a:rPr kumimoji="1" lang="ja-JP" altLang="en-US" sz="1600" dirty="0" smtClean="0"/>
              <a:t>検証</a:t>
            </a:r>
            <a:r>
              <a:rPr lang="ja-JP" altLang="en-US" sz="1600" dirty="0"/>
              <a:t>　　</a:t>
            </a:r>
            <a:r>
              <a:rPr lang="ja-JP" altLang="en-US" sz="1600" dirty="0" smtClean="0"/>
              <a:t>　　　　　　</a:t>
            </a:r>
            <a:endParaRPr lang="en-US" altLang="ja-JP" sz="1600" dirty="0" smtClean="0"/>
          </a:p>
          <a:p>
            <a:r>
              <a:rPr kumimoji="1" lang="ja-JP" altLang="en-US" sz="1400" dirty="0"/>
              <a:t>　</a:t>
            </a:r>
          </a:p>
        </p:txBody>
      </p:sp>
      <p:sp>
        <p:nvSpPr>
          <p:cNvPr id="13" name="テキスト ボックス 12"/>
          <p:cNvSpPr txBox="1"/>
          <p:nvPr/>
        </p:nvSpPr>
        <p:spPr>
          <a:xfrm>
            <a:off x="4291618" y="6516052"/>
            <a:ext cx="811176" cy="369332"/>
          </a:xfrm>
          <a:prstGeom prst="rect">
            <a:avLst/>
          </a:prstGeom>
          <a:noFill/>
        </p:spPr>
        <p:txBody>
          <a:bodyPr wrap="square" rtlCol="0">
            <a:spAutoFit/>
          </a:bodyPr>
          <a:lstStyle/>
          <a:p>
            <a:r>
              <a:rPr lang="ja-JP" altLang="en-US" dirty="0" smtClean="0"/>
              <a:t>－</a:t>
            </a:r>
            <a:r>
              <a:rPr lang="ja-JP" altLang="en-US" dirty="0"/>
              <a:t>２</a:t>
            </a:r>
            <a:r>
              <a:rPr lang="ja-JP" altLang="en-US" dirty="0" smtClean="0"/>
              <a:t>－</a:t>
            </a:r>
            <a:endParaRPr kumimoji="1" lang="ja-JP" altLang="en-US" dirty="0"/>
          </a:p>
        </p:txBody>
      </p:sp>
      <p:graphicFrame>
        <p:nvGraphicFramePr>
          <p:cNvPr id="15" name="表 14"/>
          <p:cNvGraphicFramePr>
            <a:graphicFrameLocks noGrp="1"/>
          </p:cNvGraphicFramePr>
          <p:nvPr>
            <p:extLst>
              <p:ext uri="{D42A27DB-BD31-4B8C-83A1-F6EECF244321}">
                <p14:modId xmlns:p14="http://schemas.microsoft.com/office/powerpoint/2010/main" val="760868827"/>
              </p:ext>
            </p:extLst>
          </p:nvPr>
        </p:nvGraphicFramePr>
        <p:xfrm>
          <a:off x="755576" y="5865422"/>
          <a:ext cx="3760032" cy="685800"/>
        </p:xfrm>
        <a:graphic>
          <a:graphicData uri="http://schemas.openxmlformats.org/drawingml/2006/table">
            <a:tbl>
              <a:tblPr firstRow="1" bandRow="1">
                <a:tableStyleId>{5C22544A-7EE6-4342-B048-85BDC9FD1C3A}</a:tableStyleId>
              </a:tblPr>
              <a:tblGrid>
                <a:gridCol w="626672"/>
                <a:gridCol w="626672"/>
                <a:gridCol w="626672"/>
                <a:gridCol w="626672"/>
                <a:gridCol w="626672"/>
                <a:gridCol w="626672"/>
              </a:tblGrid>
              <a:tr h="2438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年度</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Ｈ２５</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Ｈ２６</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Ｈ２７</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Ｈ２８</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Ｈ２９</a:t>
                      </a:r>
                    </a:p>
                  </a:txBody>
                  <a:tcPr anchor="ctr">
                    <a:solidFill>
                      <a:schemeClr val="accent6">
                        <a:lumMod val="20000"/>
                        <a:lumOff val="80000"/>
                      </a:schemeClr>
                    </a:solidFill>
                  </a:tcPr>
                </a:tc>
              </a:tr>
              <a:tr h="406388">
                <a:tc>
                  <a:txBody>
                    <a:bodyPr/>
                    <a:lstStyle/>
                    <a:p>
                      <a:pPr algn="ctr"/>
                      <a:r>
                        <a:rPr kumimoji="1" lang="ja-JP" altLang="en-US" sz="1100" dirty="0" smtClean="0"/>
                        <a:t>積立</a:t>
                      </a:r>
                      <a:endParaRPr kumimoji="1" lang="en-US" altLang="ja-JP" sz="1100" dirty="0" smtClean="0"/>
                    </a:p>
                    <a:p>
                      <a:pPr algn="ctr"/>
                      <a:r>
                        <a:rPr kumimoji="1" lang="ja-JP" altLang="en-US" sz="1100" dirty="0" smtClean="0"/>
                        <a:t>抑制額</a:t>
                      </a:r>
                      <a:endParaRPr kumimoji="1" lang="ja-JP" altLang="en-US" sz="1100" dirty="0"/>
                    </a:p>
                  </a:txBody>
                  <a:tcPr>
                    <a:solidFill>
                      <a:schemeClr val="bg1"/>
                    </a:solidFill>
                  </a:tcPr>
                </a:tc>
                <a:tc>
                  <a:txBody>
                    <a:bodyPr/>
                    <a:lstStyle/>
                    <a:p>
                      <a:pPr algn="ctr"/>
                      <a:r>
                        <a:rPr kumimoji="1" lang="ja-JP" altLang="en-US" sz="1100" dirty="0" smtClean="0"/>
                        <a:t>２９</a:t>
                      </a:r>
                      <a:endParaRPr kumimoji="1" lang="ja-JP" altLang="en-US" sz="1100" dirty="0"/>
                    </a:p>
                  </a:txBody>
                  <a:tcPr anchor="ctr">
                    <a:solidFill>
                      <a:schemeClr val="bg1"/>
                    </a:solidFill>
                  </a:tcPr>
                </a:tc>
                <a:tc>
                  <a:txBody>
                    <a:bodyPr/>
                    <a:lstStyle/>
                    <a:p>
                      <a:pPr algn="ctr"/>
                      <a:r>
                        <a:rPr kumimoji="1" lang="ja-JP" altLang="en-US" sz="1100" dirty="0" smtClean="0"/>
                        <a:t>１４１</a:t>
                      </a:r>
                      <a:endParaRPr kumimoji="1" lang="ja-JP" altLang="en-US" sz="1100" dirty="0"/>
                    </a:p>
                  </a:txBody>
                  <a:tcPr anchor="ctr">
                    <a:solidFill>
                      <a:schemeClr val="bg1"/>
                    </a:solidFill>
                  </a:tcPr>
                </a:tc>
                <a:tc>
                  <a:txBody>
                    <a:bodyPr/>
                    <a:lstStyle/>
                    <a:p>
                      <a:pPr algn="ctr"/>
                      <a:r>
                        <a:rPr kumimoji="1" lang="ja-JP" altLang="en-US" sz="1100" dirty="0" smtClean="0"/>
                        <a:t>３０５</a:t>
                      </a:r>
                      <a:endParaRPr kumimoji="1" lang="ja-JP" altLang="en-US" sz="1100" dirty="0"/>
                    </a:p>
                  </a:txBody>
                  <a:tcPr anchor="ctr">
                    <a:solidFill>
                      <a:schemeClr val="bg1"/>
                    </a:solidFill>
                  </a:tcPr>
                </a:tc>
                <a:tc>
                  <a:txBody>
                    <a:bodyPr/>
                    <a:lstStyle/>
                    <a:p>
                      <a:pPr algn="ctr"/>
                      <a:r>
                        <a:rPr kumimoji="1" lang="ja-JP" altLang="en-US" sz="1100" dirty="0" smtClean="0"/>
                        <a:t>５０３</a:t>
                      </a:r>
                      <a:endParaRPr kumimoji="1" lang="ja-JP" altLang="en-US" sz="1100" dirty="0"/>
                    </a:p>
                  </a:txBody>
                  <a:tcPr anchor="ctr">
                    <a:solidFill>
                      <a:schemeClr val="bg1"/>
                    </a:solidFill>
                  </a:tcPr>
                </a:tc>
                <a:tc>
                  <a:txBody>
                    <a:bodyPr/>
                    <a:lstStyle/>
                    <a:p>
                      <a:pPr algn="ctr"/>
                      <a:r>
                        <a:rPr kumimoji="1" lang="ja-JP" altLang="en-US" sz="1100" dirty="0" smtClean="0"/>
                        <a:t>７５５</a:t>
                      </a:r>
                      <a:endParaRPr kumimoji="1" lang="ja-JP" altLang="en-US" sz="1100" dirty="0"/>
                    </a:p>
                  </a:txBody>
                  <a:tcPr anchor="ctr">
                    <a:solidFill>
                      <a:schemeClr val="bg1"/>
                    </a:solidFill>
                  </a:tcPr>
                </a:tc>
              </a:tr>
            </a:tbl>
          </a:graphicData>
        </a:graphic>
      </p:graphicFrame>
      <p:sp>
        <p:nvSpPr>
          <p:cNvPr id="3" name="テキスト ボックス 2"/>
          <p:cNvSpPr txBox="1"/>
          <p:nvPr/>
        </p:nvSpPr>
        <p:spPr>
          <a:xfrm>
            <a:off x="3714426" y="5643996"/>
            <a:ext cx="873199" cy="261610"/>
          </a:xfrm>
          <a:prstGeom prst="rect">
            <a:avLst/>
          </a:prstGeom>
          <a:noFill/>
        </p:spPr>
        <p:txBody>
          <a:bodyPr wrap="none" rtlCol="0">
            <a:spAutoFit/>
          </a:bodyPr>
          <a:lstStyle/>
          <a:p>
            <a:r>
              <a:rPr kumimoji="1" lang="ja-JP" altLang="en-US" sz="1050" dirty="0" smtClean="0"/>
              <a:t>（単位：億円）</a:t>
            </a:r>
            <a:endParaRPr kumimoji="1" lang="ja-JP" altLang="en-US" sz="1050" dirty="0"/>
          </a:p>
        </p:txBody>
      </p:sp>
      <p:sp>
        <p:nvSpPr>
          <p:cNvPr id="16" name="テキスト ボックス 15"/>
          <p:cNvSpPr txBox="1"/>
          <p:nvPr/>
        </p:nvSpPr>
        <p:spPr>
          <a:xfrm>
            <a:off x="4716016" y="5625098"/>
            <a:ext cx="4032448" cy="900246"/>
          </a:xfrm>
          <a:prstGeom prst="rect">
            <a:avLst/>
          </a:prstGeom>
          <a:noFill/>
          <a:ln>
            <a:solidFill>
              <a:schemeClr val="tx1"/>
            </a:solidFill>
          </a:ln>
        </p:spPr>
        <p:txBody>
          <a:bodyPr wrap="square" rtlCol="0">
            <a:spAutoFit/>
          </a:bodyPr>
          <a:lstStyle/>
          <a:p>
            <a:r>
              <a:rPr lang="en-US" altLang="ja-JP" sz="1050" dirty="0" smtClean="0"/>
              <a:t>【</a:t>
            </a:r>
            <a:r>
              <a:rPr lang="ja-JP" altLang="en-US" sz="1050" dirty="0" smtClean="0"/>
              <a:t>減債基金積立抑制額にかかる積算の考え方</a:t>
            </a:r>
            <a:r>
              <a:rPr lang="en-US" altLang="ja-JP" sz="1050" dirty="0" smtClean="0"/>
              <a:t>】</a:t>
            </a:r>
          </a:p>
          <a:p>
            <a:r>
              <a:rPr lang="ja-JP" altLang="en-US" sz="1050" dirty="0" smtClean="0"/>
              <a:t>・定時償還債を発行せず、満期一括償還債で発行した場合に、減債  </a:t>
            </a:r>
            <a:endParaRPr lang="en-US" altLang="ja-JP" sz="1050" dirty="0" smtClean="0"/>
          </a:p>
          <a:p>
            <a:r>
              <a:rPr lang="en-US" altLang="ja-JP" sz="1050" dirty="0"/>
              <a:t> </a:t>
            </a:r>
            <a:r>
              <a:rPr lang="en-US" altLang="ja-JP" sz="1050" dirty="0" smtClean="0"/>
              <a:t>  </a:t>
            </a:r>
            <a:r>
              <a:rPr lang="ja-JP" altLang="en-US" sz="1050" dirty="0" smtClean="0"/>
              <a:t>基金への積立必要額を積算</a:t>
            </a:r>
            <a:endParaRPr lang="en-US" altLang="ja-JP" sz="1050" dirty="0" smtClean="0"/>
          </a:p>
          <a:p>
            <a:r>
              <a:rPr lang="ja-JP" altLang="en-US" sz="1050" dirty="0" smtClean="0"/>
              <a:t>・公債費削減の観点から、定時償還債を積極的に活用し始めたＨ２３　</a:t>
            </a:r>
            <a:endParaRPr lang="en-US" altLang="ja-JP" sz="1050" dirty="0" smtClean="0"/>
          </a:p>
          <a:p>
            <a:r>
              <a:rPr lang="ja-JP" altLang="en-US" sz="1050" dirty="0" smtClean="0"/>
              <a:t>   年度以降の発行分から影響額を積算</a:t>
            </a:r>
            <a:endParaRPr lang="en-US" altLang="ja-JP" sz="105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00" y="1231200"/>
            <a:ext cx="8778875"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1036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2010</TotalTime>
  <Words>242</Words>
  <Application>Microsoft Office PowerPoint</Application>
  <PresentationFormat>画面に合わせる (4:3)</PresentationFormat>
  <Paragraphs>65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331</cp:revision>
  <cp:lastPrinted>2018-07-19T14:33:03Z</cp:lastPrinted>
  <dcterms:created xsi:type="dcterms:W3CDTF">2017-11-17T05:28:07Z</dcterms:created>
  <dcterms:modified xsi:type="dcterms:W3CDTF">2018-12-06T07:44:59Z</dcterms:modified>
</cp:coreProperties>
</file>