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6" autoAdjust="0"/>
    <p:restoredTop sz="86396" autoAdjust="0"/>
  </p:normalViewPr>
  <p:slideViewPr>
    <p:cSldViewPr>
      <p:cViewPr>
        <p:scale>
          <a:sx n="100" d="100"/>
          <a:sy n="100" d="100"/>
        </p:scale>
        <p:origin x="-7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1FE8BB-CB46-47EB-B2F3-87DB97AE40B0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C2FE2-14BD-4487-BA63-0879F4B795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15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06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4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87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56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094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14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8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34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3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63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0305C-8315-40FF-8118-13AB7FEBC5C3}" type="datetimeFigureOut">
              <a:rPr kumimoji="1" lang="ja-JP" altLang="en-US" smtClean="0"/>
              <a:t>2018/12/6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25784-43C7-4AB5-B4B9-7D5F3201FC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12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ローチャート : 代替処理 2"/>
          <p:cNvSpPr/>
          <p:nvPr/>
        </p:nvSpPr>
        <p:spPr bwMode="auto">
          <a:xfrm>
            <a:off x="108030" y="548680"/>
            <a:ext cx="8958950" cy="289435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4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＜参考＞２年債の発行規模のシミュレーション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1098" y="917433"/>
            <a:ext cx="8685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+mn-ea"/>
              </a:rPr>
              <a:t>＜シミュレーションの前提条件＞</a:t>
            </a:r>
            <a:endParaRPr lang="en-US" altLang="ja-JP" dirty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 </a:t>
            </a:r>
            <a:r>
              <a:rPr lang="en-US" altLang="ja-JP" sz="1400" dirty="0" smtClean="0">
                <a:latin typeface="+mn-ea"/>
              </a:rPr>
              <a:t>  </a:t>
            </a:r>
            <a:r>
              <a:rPr lang="ja-JP" altLang="en-US" sz="1400" dirty="0" smtClean="0">
                <a:latin typeface="+mn-ea"/>
              </a:rPr>
              <a:t>・ 毎年</a:t>
            </a:r>
            <a:r>
              <a:rPr lang="en-US" altLang="ja-JP" sz="1400" dirty="0" smtClean="0">
                <a:latin typeface="+mn-ea"/>
              </a:rPr>
              <a:t>3,600</a:t>
            </a:r>
            <a:r>
              <a:rPr lang="ja-JP" altLang="en-US" sz="1400" dirty="0" smtClean="0">
                <a:latin typeface="+mn-ea"/>
              </a:rPr>
              <a:t>億円の新発債を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年間継続して発行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 smtClean="0">
                <a:latin typeface="+mn-ea"/>
              </a:rPr>
              <a:t>   </a:t>
            </a:r>
            <a:r>
              <a:rPr lang="ja-JP" altLang="en-US" sz="1400" dirty="0" smtClean="0">
                <a:latin typeface="+mn-ea"/>
              </a:rPr>
              <a:t>・ 新発債を</a:t>
            </a:r>
            <a:r>
              <a:rPr lang="en-US" altLang="ja-JP" sz="1400" dirty="0">
                <a:latin typeface="+mn-ea"/>
              </a:rPr>
              <a:t>10</a:t>
            </a:r>
            <a:r>
              <a:rPr lang="ja-JP" altLang="en-US" sz="1400" dirty="0">
                <a:latin typeface="+mn-ea"/>
              </a:rPr>
              <a:t>年債と</a:t>
            </a:r>
            <a:r>
              <a:rPr lang="en-US" altLang="ja-JP" sz="1400" dirty="0">
                <a:latin typeface="+mn-ea"/>
              </a:rPr>
              <a:t>5</a:t>
            </a:r>
            <a:r>
              <a:rPr lang="ja-JP" altLang="en-US" sz="1400" dirty="0" smtClean="0">
                <a:latin typeface="+mn-ea"/>
              </a:rPr>
              <a:t>年債のみ</a:t>
            </a:r>
            <a:r>
              <a:rPr lang="ja-JP" altLang="en-US" sz="1400" dirty="0">
                <a:latin typeface="+mn-ea"/>
              </a:rPr>
              <a:t>で</a:t>
            </a:r>
            <a:r>
              <a:rPr lang="ja-JP" altLang="en-US" sz="1400" dirty="0" smtClean="0">
                <a:latin typeface="+mn-ea"/>
              </a:rPr>
              <a:t>発行する場合には、それぞれの年限を毎年</a:t>
            </a:r>
            <a:r>
              <a:rPr lang="en-US" altLang="ja-JP" sz="1400" dirty="0" smtClean="0">
                <a:latin typeface="+mn-ea"/>
              </a:rPr>
              <a:t>1,800</a:t>
            </a:r>
            <a:r>
              <a:rPr lang="ja-JP" altLang="en-US" sz="1400" dirty="0" smtClean="0">
                <a:latin typeface="+mn-ea"/>
              </a:rPr>
              <a:t>億円ずつ発行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 smtClean="0">
                <a:latin typeface="+mn-ea"/>
              </a:rPr>
              <a:t>   </a:t>
            </a:r>
            <a:r>
              <a:rPr lang="ja-JP" altLang="en-US" sz="1400" dirty="0" smtClean="0">
                <a:latin typeface="+mn-ea"/>
              </a:rPr>
              <a:t>・ 新発債に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年債を含める場合には、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年債の割合を除いた残りの金額は、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年債と</a:t>
            </a:r>
            <a:r>
              <a:rPr lang="en-US" altLang="ja-JP" sz="1400" dirty="0" smtClean="0">
                <a:latin typeface="+mn-ea"/>
              </a:rPr>
              <a:t>5</a:t>
            </a:r>
            <a:r>
              <a:rPr lang="ja-JP" altLang="en-US" sz="1400" dirty="0" smtClean="0">
                <a:latin typeface="+mn-ea"/>
              </a:rPr>
              <a:t>年債を</a:t>
            </a:r>
            <a:r>
              <a:rPr lang="en-US" altLang="ja-JP" sz="1400" dirty="0" smtClean="0">
                <a:latin typeface="+mn-ea"/>
              </a:rPr>
              <a:t>1</a:t>
            </a:r>
            <a:r>
              <a:rPr lang="ja-JP" altLang="en-US" sz="1400" dirty="0" smtClean="0">
                <a:latin typeface="+mn-ea"/>
              </a:rPr>
              <a:t>対</a:t>
            </a:r>
            <a:r>
              <a:rPr lang="en-US" altLang="ja-JP" sz="1400" dirty="0" smtClean="0">
                <a:latin typeface="+mn-ea"/>
              </a:rPr>
              <a:t>1</a:t>
            </a:r>
            <a:r>
              <a:rPr lang="ja-JP" altLang="en-US" sz="1400" dirty="0" smtClean="0">
                <a:latin typeface="+mn-ea"/>
              </a:rPr>
              <a:t>の割合で設定</a:t>
            </a:r>
            <a:endParaRPr lang="en-US" altLang="ja-JP" sz="1400" dirty="0" smtClean="0">
              <a:latin typeface="+mn-ea"/>
            </a:endParaRPr>
          </a:p>
          <a:p>
            <a:r>
              <a:rPr lang="en-US" altLang="ja-JP" sz="1400" dirty="0">
                <a:latin typeface="+mn-ea"/>
              </a:rPr>
              <a:t> </a:t>
            </a:r>
            <a:r>
              <a:rPr lang="en-US" altLang="ja-JP" sz="1400" dirty="0" smtClean="0">
                <a:latin typeface="+mn-ea"/>
              </a:rPr>
              <a:t>  </a:t>
            </a:r>
            <a:r>
              <a:rPr lang="ja-JP" altLang="en-US" sz="1400" dirty="0" smtClean="0">
                <a:latin typeface="+mn-ea"/>
              </a:rPr>
              <a:t>・ 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年債・</a:t>
            </a:r>
            <a:r>
              <a:rPr lang="en-US" altLang="ja-JP" sz="1400" dirty="0" smtClean="0">
                <a:latin typeface="+mn-ea"/>
              </a:rPr>
              <a:t>5</a:t>
            </a:r>
            <a:r>
              <a:rPr lang="ja-JP" altLang="en-US" sz="1400" dirty="0" smtClean="0">
                <a:latin typeface="+mn-ea"/>
              </a:rPr>
              <a:t>年債・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年債はそれぞれ</a:t>
            </a:r>
            <a:r>
              <a:rPr lang="en-US" altLang="ja-JP" sz="1400" dirty="0" smtClean="0">
                <a:latin typeface="+mn-ea"/>
              </a:rPr>
              <a:t>10</a:t>
            </a:r>
            <a:r>
              <a:rPr lang="ja-JP" altLang="en-US" sz="1400" dirty="0" smtClean="0">
                <a:latin typeface="+mn-ea"/>
              </a:rPr>
              <a:t>年債・</a:t>
            </a:r>
            <a:r>
              <a:rPr lang="en-US" altLang="ja-JP" sz="1400" dirty="0" smtClean="0">
                <a:latin typeface="+mn-ea"/>
              </a:rPr>
              <a:t>5</a:t>
            </a:r>
            <a:r>
              <a:rPr lang="ja-JP" altLang="en-US" sz="1400" dirty="0" smtClean="0">
                <a:latin typeface="+mn-ea"/>
              </a:rPr>
              <a:t>年債・</a:t>
            </a:r>
            <a:r>
              <a:rPr lang="en-US" altLang="ja-JP" sz="1400" dirty="0" smtClean="0">
                <a:latin typeface="+mn-ea"/>
              </a:rPr>
              <a:t>2</a:t>
            </a:r>
            <a:r>
              <a:rPr lang="ja-JP" altLang="en-US" sz="1400" dirty="0" smtClean="0">
                <a:latin typeface="+mn-ea"/>
              </a:rPr>
              <a:t>年債で借換え</a:t>
            </a:r>
            <a:endParaRPr lang="en-US" altLang="ja-JP" sz="1400" dirty="0">
              <a:latin typeface="+mn-ea"/>
            </a:endParaRPr>
          </a:p>
          <a:p>
            <a:r>
              <a:rPr lang="en-US" altLang="ja-JP" sz="1400" dirty="0" smtClean="0">
                <a:latin typeface="+mn-ea"/>
              </a:rPr>
              <a:t>   </a:t>
            </a:r>
            <a:r>
              <a:rPr lang="ja-JP" altLang="en-US" sz="1400" dirty="0" smtClean="0">
                <a:latin typeface="+mn-ea"/>
              </a:rPr>
              <a:t>・ 償還ペースは年率</a:t>
            </a:r>
            <a:r>
              <a:rPr lang="en-US" altLang="ja-JP" sz="1400" dirty="0" smtClean="0">
                <a:latin typeface="+mn-ea"/>
              </a:rPr>
              <a:t>3.3%</a:t>
            </a:r>
            <a:r>
              <a:rPr lang="ja-JP" altLang="en-US" sz="1400" dirty="0" smtClean="0">
                <a:latin typeface="+mn-ea"/>
              </a:rPr>
              <a:t>（</a:t>
            </a:r>
            <a:r>
              <a:rPr lang="en-US" altLang="ja-JP" sz="1400" dirty="0" smtClean="0">
                <a:latin typeface="+mn-ea"/>
              </a:rPr>
              <a:t>30</a:t>
            </a:r>
            <a:r>
              <a:rPr lang="ja-JP" altLang="en-US" sz="1400" dirty="0" smtClean="0">
                <a:latin typeface="+mn-ea"/>
              </a:rPr>
              <a:t>年償還）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902" y="887277"/>
            <a:ext cx="8958950" cy="5652000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endParaRPr lang="en-US" altLang="ja-JP" sz="1600" dirty="0" smtClean="0"/>
          </a:p>
        </p:txBody>
      </p:sp>
      <p:sp>
        <p:nvSpPr>
          <p:cNvPr id="6" name="テキスト ボックス 16"/>
          <p:cNvSpPr txBox="1">
            <a:spLocks noChangeArrowheads="1"/>
          </p:cNvSpPr>
          <p:nvPr/>
        </p:nvSpPr>
        <p:spPr bwMode="auto">
          <a:xfrm>
            <a:off x="7877908" y="79819"/>
            <a:ext cx="1088488" cy="329756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４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8" y="2420888"/>
            <a:ext cx="8539374" cy="403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3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2183</TotalTime>
  <Words>129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大阪府</cp:lastModifiedBy>
  <cp:revision>363</cp:revision>
  <cp:lastPrinted>2018-07-20T08:42:51Z</cp:lastPrinted>
  <dcterms:created xsi:type="dcterms:W3CDTF">2017-11-17T05:28:07Z</dcterms:created>
  <dcterms:modified xsi:type="dcterms:W3CDTF">2018-12-06T08:03:45Z</dcterms:modified>
</cp:coreProperties>
</file>