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4" r:id="rId2"/>
    <p:sldId id="266"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96" autoAdjust="0"/>
  </p:normalViewPr>
  <p:slideViewPr>
    <p:cSldViewPr>
      <p:cViewPr>
        <p:scale>
          <a:sx n="66" d="100"/>
          <a:sy n="66" d="100"/>
        </p:scale>
        <p:origin x="-2142" y="-282"/>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F1FE8BB-CB46-47EB-B2F3-87DB97AE40B0}" type="datetimeFigureOut">
              <a:rPr kumimoji="1" lang="ja-JP" altLang="en-US" smtClean="0"/>
              <a:t>2018/7/25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BAC2FE2-14BD-4487-BA63-0879F4B7957D}" type="slidenum">
              <a:rPr kumimoji="1" lang="ja-JP" altLang="en-US" smtClean="0"/>
              <a:t>‹#›</a:t>
            </a:fld>
            <a:endParaRPr kumimoji="1" lang="ja-JP" altLang="en-US"/>
          </a:p>
        </p:txBody>
      </p:sp>
    </p:spTree>
    <p:extLst>
      <p:ext uri="{BB962C8B-B14F-4D97-AF65-F5344CB8AC3E}">
        <p14:creationId xmlns:p14="http://schemas.microsoft.com/office/powerpoint/2010/main" val="29031527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BAC2FE2-14BD-4487-BA63-0879F4B7957D}" type="slidenum">
              <a:rPr kumimoji="1" lang="ja-JP" altLang="en-US" smtClean="0"/>
              <a:t>2</a:t>
            </a:fld>
            <a:endParaRPr kumimoji="1" lang="ja-JP" altLang="en-US"/>
          </a:p>
        </p:txBody>
      </p:sp>
    </p:spTree>
    <p:extLst>
      <p:ext uri="{BB962C8B-B14F-4D97-AF65-F5344CB8AC3E}">
        <p14:creationId xmlns:p14="http://schemas.microsoft.com/office/powerpoint/2010/main" val="726737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2018/7/25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11006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2018/7/25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76945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2018/7/25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79587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2018/7/25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25756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2018/7/25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70094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2018/7/25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933141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0E0305C-8315-40FF-8118-13AB7FEBC5C3}" type="datetimeFigureOut">
              <a:rPr kumimoji="1" lang="ja-JP" altLang="en-US" smtClean="0"/>
              <a:t>2018/7/25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1548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0E0305C-8315-40FF-8118-13AB7FEBC5C3}" type="datetimeFigureOut">
              <a:rPr kumimoji="1" lang="ja-JP" altLang="en-US" smtClean="0"/>
              <a:t>2018/7/25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05356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E0305C-8315-40FF-8118-13AB7FEBC5C3}" type="datetimeFigureOut">
              <a:rPr kumimoji="1" lang="ja-JP" altLang="en-US" smtClean="0"/>
              <a:t>2018/7/25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3113344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2018/7/25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32403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2018/7/25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98663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0305C-8315-40FF-8118-13AB7FEBC5C3}" type="datetimeFigureOut">
              <a:rPr kumimoji="1" lang="ja-JP" altLang="en-US" smtClean="0"/>
              <a:t>2018/7/25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3795125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103387" y="532601"/>
            <a:ext cx="8958950" cy="289435"/>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400" b="1" dirty="0" smtClean="0">
                <a:solidFill>
                  <a:schemeClr val="bg1"/>
                </a:solidFill>
                <a:latin typeface="Arial" pitchFamily="34" charset="0"/>
                <a:ea typeface="ＭＳ Ｐゴシック" pitchFamily="50" charset="-128"/>
              </a:rPr>
              <a:t>２年債の発行</a:t>
            </a:r>
            <a:r>
              <a:rPr lang="ja-JP" altLang="en-US" sz="1400" b="1" dirty="0">
                <a:solidFill>
                  <a:schemeClr val="bg1"/>
                </a:solidFill>
                <a:latin typeface="Arial" pitchFamily="34" charset="0"/>
                <a:ea typeface="ＭＳ Ｐゴシック" pitchFamily="50" charset="-128"/>
              </a:rPr>
              <a:t>に</a:t>
            </a:r>
            <a:r>
              <a:rPr lang="ja-JP" altLang="en-US" sz="1400" b="1" dirty="0" smtClean="0">
                <a:solidFill>
                  <a:schemeClr val="bg1"/>
                </a:solidFill>
                <a:latin typeface="Arial" pitchFamily="34" charset="0"/>
                <a:ea typeface="ＭＳ Ｐゴシック" pitchFamily="50" charset="-128"/>
              </a:rPr>
              <a:t>ついて</a:t>
            </a:r>
          </a:p>
        </p:txBody>
      </p:sp>
      <p:sp>
        <p:nvSpPr>
          <p:cNvPr id="6" name="テキスト ボックス 16"/>
          <p:cNvSpPr txBox="1">
            <a:spLocks noChangeArrowheads="1"/>
          </p:cNvSpPr>
          <p:nvPr/>
        </p:nvSpPr>
        <p:spPr bwMode="auto">
          <a:xfrm>
            <a:off x="7877908" y="79819"/>
            <a:ext cx="1088488"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２</a:t>
            </a:r>
            <a:endParaRPr lang="ja-JP" sz="1200" dirty="0">
              <a:effectLst/>
              <a:latin typeface="ＭＳ ゴシック"/>
              <a:cs typeface="Times New Roman"/>
            </a:endParaRPr>
          </a:p>
        </p:txBody>
      </p:sp>
      <p:sp>
        <p:nvSpPr>
          <p:cNvPr id="13" name="テキスト ボックス 12"/>
          <p:cNvSpPr txBox="1"/>
          <p:nvPr/>
        </p:nvSpPr>
        <p:spPr>
          <a:xfrm>
            <a:off x="4335090" y="6532210"/>
            <a:ext cx="811176" cy="369332"/>
          </a:xfrm>
          <a:prstGeom prst="rect">
            <a:avLst/>
          </a:prstGeom>
          <a:noFill/>
        </p:spPr>
        <p:txBody>
          <a:bodyPr wrap="square" rtlCol="0">
            <a:spAutoFit/>
          </a:bodyPr>
          <a:lstStyle/>
          <a:p>
            <a:r>
              <a:rPr lang="ja-JP" altLang="en-US" dirty="0" smtClean="0"/>
              <a:t>－１－</a:t>
            </a:r>
            <a:endParaRPr kumimoji="1" lang="ja-JP" altLang="en-US" dirty="0"/>
          </a:p>
        </p:txBody>
      </p:sp>
      <p:sp>
        <p:nvSpPr>
          <p:cNvPr id="9" name="正方形/長方形 8"/>
          <p:cNvSpPr/>
          <p:nvPr/>
        </p:nvSpPr>
        <p:spPr>
          <a:xfrm>
            <a:off x="103388" y="872763"/>
            <a:ext cx="8958950" cy="5652000"/>
          </a:xfrm>
          <a:prstGeom prst="rect">
            <a:avLst/>
          </a:prstGeom>
          <a:ln>
            <a:solidFill>
              <a:schemeClr val="accent4"/>
            </a:solidFill>
          </a:ln>
        </p:spPr>
        <p:txBody>
          <a:bodyPr wrap="square">
            <a:spAutoFit/>
          </a:bodyPr>
          <a:lstStyle/>
          <a:p>
            <a:endParaRPr lang="en-US" altLang="ja-JP" sz="1600" dirty="0" smtClean="0"/>
          </a:p>
        </p:txBody>
      </p:sp>
      <p:sp>
        <p:nvSpPr>
          <p:cNvPr id="7" name="テキスト ボックス 6"/>
          <p:cNvSpPr txBox="1"/>
          <p:nvPr/>
        </p:nvSpPr>
        <p:spPr>
          <a:xfrm>
            <a:off x="209910" y="908720"/>
            <a:ext cx="3469528" cy="338554"/>
          </a:xfrm>
          <a:prstGeom prst="rect">
            <a:avLst/>
          </a:prstGeom>
          <a:noFill/>
        </p:spPr>
        <p:txBody>
          <a:bodyPr wrap="square" rtlCol="0">
            <a:spAutoFit/>
          </a:bodyPr>
          <a:lstStyle/>
          <a:p>
            <a:r>
              <a:rPr lang="ja-JP" altLang="en-US" sz="1600" u="sng" dirty="0" smtClean="0"/>
              <a:t>２年債の発行意義について</a:t>
            </a:r>
            <a:endParaRPr kumimoji="1" lang="ja-JP" altLang="en-US" sz="1600" u="sng" dirty="0"/>
          </a:p>
        </p:txBody>
      </p:sp>
      <p:sp>
        <p:nvSpPr>
          <p:cNvPr id="11" name="テキスト ボックス 10"/>
          <p:cNvSpPr txBox="1"/>
          <p:nvPr/>
        </p:nvSpPr>
        <p:spPr>
          <a:xfrm>
            <a:off x="220863" y="1268760"/>
            <a:ext cx="8455593" cy="2246769"/>
          </a:xfrm>
          <a:prstGeom prst="rect">
            <a:avLst/>
          </a:prstGeom>
          <a:noFill/>
        </p:spPr>
        <p:txBody>
          <a:bodyPr wrap="square" rtlCol="0">
            <a:spAutoFit/>
          </a:bodyPr>
          <a:lstStyle/>
          <a:p>
            <a:r>
              <a:rPr kumimoji="1" lang="ja-JP" altLang="en-US" sz="1400" dirty="0" smtClean="0"/>
              <a:t>（１）　足元の公債費の抑制効果</a:t>
            </a:r>
            <a:r>
              <a:rPr lang="ja-JP" altLang="en-US" sz="1400" dirty="0"/>
              <a:t>　</a:t>
            </a:r>
            <a:r>
              <a:rPr lang="ja-JP" altLang="en-US" sz="1400" dirty="0" smtClean="0"/>
              <a:t>　</a:t>
            </a:r>
            <a:endParaRPr lang="en-US" altLang="ja-JP" sz="1400" dirty="0" smtClean="0"/>
          </a:p>
          <a:p>
            <a:r>
              <a:rPr lang="ja-JP" altLang="en-US" sz="1400" dirty="0"/>
              <a:t>　</a:t>
            </a:r>
            <a:r>
              <a:rPr lang="ja-JP" altLang="en-US" sz="1400" dirty="0" smtClean="0"/>
              <a:t>   〇　イールドカーブが順イールドの市場環境においては、</a:t>
            </a:r>
            <a:r>
              <a:rPr lang="ja-JP" altLang="en-US" sz="1400" dirty="0"/>
              <a:t>調達</a:t>
            </a:r>
            <a:r>
              <a:rPr lang="ja-JP" altLang="en-US" sz="1400" dirty="0" smtClean="0"/>
              <a:t>期間が短いほど金利は低くなることから、</a:t>
            </a:r>
            <a:endParaRPr lang="en-US" altLang="ja-JP" sz="1400" dirty="0" smtClean="0"/>
          </a:p>
          <a:p>
            <a:r>
              <a:rPr lang="ja-JP" altLang="en-US" sz="1400" dirty="0" smtClean="0"/>
              <a:t>　　　 　 ２年債は足元の公債費を抑制</a:t>
            </a:r>
            <a:r>
              <a:rPr kumimoji="1" lang="ja-JP" altLang="en-US" sz="1400" dirty="0" smtClean="0"/>
              <a:t>できる効果が</a:t>
            </a:r>
            <a:r>
              <a:rPr lang="ja-JP" altLang="en-US" sz="1400" dirty="0"/>
              <a:t>見込まれる</a:t>
            </a:r>
            <a:r>
              <a:rPr kumimoji="1" lang="ja-JP" altLang="en-US" sz="1400" dirty="0" smtClean="0"/>
              <a:t>。</a:t>
            </a:r>
            <a:endParaRPr kumimoji="1" lang="en-US" altLang="ja-JP" sz="1400" dirty="0" smtClean="0"/>
          </a:p>
          <a:p>
            <a:endParaRPr lang="en-US" altLang="ja-JP" sz="1400" dirty="0" smtClean="0"/>
          </a:p>
          <a:p>
            <a:r>
              <a:rPr kumimoji="1" lang="ja-JP" altLang="en-US" sz="1400" dirty="0" smtClean="0"/>
              <a:t>（２）　発行年限の多様化について</a:t>
            </a:r>
            <a:endParaRPr kumimoji="1" lang="en-US" altLang="ja-JP" sz="1400" dirty="0" smtClean="0"/>
          </a:p>
          <a:p>
            <a:r>
              <a:rPr lang="ja-JP" altLang="en-US" sz="1400" dirty="0"/>
              <a:t>　</a:t>
            </a:r>
            <a:r>
              <a:rPr lang="ja-JP" altLang="en-US" sz="1400" dirty="0" smtClean="0"/>
              <a:t>　〇   現状の日本銀行による金融政策が変化した場合、各発行年限の需給環境にも影響が及び、当初策定</a:t>
            </a:r>
            <a:endParaRPr lang="en-US" altLang="ja-JP" sz="1400" dirty="0" smtClean="0"/>
          </a:p>
          <a:p>
            <a:r>
              <a:rPr lang="en-US" altLang="ja-JP" sz="1400" dirty="0"/>
              <a:t> </a:t>
            </a:r>
            <a:r>
              <a:rPr lang="en-US" altLang="ja-JP" sz="1400" dirty="0" smtClean="0"/>
              <a:t>             </a:t>
            </a:r>
            <a:r>
              <a:rPr lang="ja-JP" altLang="en-US" sz="1400" dirty="0" smtClean="0"/>
              <a:t>した発行計画で予定してい</a:t>
            </a:r>
            <a:r>
              <a:rPr lang="ja-JP" altLang="en-US" sz="1400" dirty="0"/>
              <a:t>た</a:t>
            </a:r>
            <a:r>
              <a:rPr lang="ja-JP" altLang="en-US" sz="1400" dirty="0" smtClean="0"/>
              <a:t>年限構成が、必ずしも相対的に有利な年限構成でなくなる可能性がある。</a:t>
            </a:r>
            <a:endParaRPr lang="en-US" altLang="ja-JP" sz="1400" dirty="0" smtClean="0"/>
          </a:p>
          <a:p>
            <a:r>
              <a:rPr kumimoji="1" lang="ja-JP" altLang="en-US" sz="1400" dirty="0"/>
              <a:t>　</a:t>
            </a:r>
            <a:r>
              <a:rPr kumimoji="1" lang="ja-JP" altLang="en-US" sz="1400" dirty="0" smtClean="0"/>
              <a:t>　　 　 </a:t>
            </a:r>
            <a:r>
              <a:rPr lang="ja-JP" altLang="en-US" sz="1400" dirty="0" smtClean="0"/>
              <a:t>２年債を発行計画に加えることで、発行</a:t>
            </a:r>
            <a:r>
              <a:rPr kumimoji="1" lang="ja-JP" altLang="en-US" sz="1400" dirty="0" smtClean="0"/>
              <a:t>年限の多様化が図られるため、</a:t>
            </a:r>
            <a:r>
              <a:rPr lang="ja-JP" altLang="en-US" sz="1400" dirty="0" smtClean="0"/>
              <a:t>市場環境の変化に備えることが</a:t>
            </a:r>
            <a:endParaRPr lang="en-US" altLang="ja-JP" sz="1400" dirty="0" smtClean="0"/>
          </a:p>
          <a:p>
            <a:r>
              <a:rPr lang="ja-JP" altLang="en-US" sz="1400" dirty="0" smtClean="0"/>
              <a:t>       　　 可能となり、資金調達の安定性を高める効果が見込まれる。</a:t>
            </a:r>
            <a:endParaRPr lang="en-US" altLang="ja-JP" sz="1400" dirty="0" smtClean="0"/>
          </a:p>
          <a:p>
            <a:endParaRPr lang="en-US" altLang="ja-JP" sz="1400" dirty="0" smtClean="0"/>
          </a:p>
        </p:txBody>
      </p:sp>
      <p:sp>
        <p:nvSpPr>
          <p:cNvPr id="15" name="テキスト ボックス 14"/>
          <p:cNvSpPr txBox="1"/>
          <p:nvPr/>
        </p:nvSpPr>
        <p:spPr>
          <a:xfrm>
            <a:off x="400404" y="4797152"/>
            <a:ext cx="8565992" cy="1569660"/>
          </a:xfrm>
          <a:prstGeom prst="rect">
            <a:avLst/>
          </a:prstGeom>
          <a:noFill/>
        </p:spPr>
        <p:txBody>
          <a:bodyPr wrap="square" rtlCol="0">
            <a:spAutoFit/>
          </a:bodyPr>
          <a:lstStyle/>
          <a:p>
            <a:r>
              <a:rPr kumimoji="1" lang="ja-JP" altLang="en-US" sz="1600" dirty="0" smtClean="0"/>
              <a:t>（まとめ）</a:t>
            </a:r>
            <a:endParaRPr lang="en-US" altLang="ja-JP" sz="1600" dirty="0"/>
          </a:p>
          <a:p>
            <a:r>
              <a:rPr kumimoji="1" lang="ja-JP" altLang="en-US" sz="1600" dirty="0" smtClean="0"/>
              <a:t>　２年債は、</a:t>
            </a:r>
            <a:endParaRPr kumimoji="1" lang="en-US" altLang="ja-JP" sz="1600" dirty="0" smtClean="0"/>
          </a:p>
          <a:p>
            <a:r>
              <a:rPr kumimoji="1" lang="ja-JP" altLang="en-US" sz="1600" dirty="0" smtClean="0"/>
              <a:t>　　① 足元の公債費を抑制できる効果や</a:t>
            </a:r>
            <a:endParaRPr kumimoji="1" lang="en-US" altLang="ja-JP" sz="1600" dirty="0" smtClean="0"/>
          </a:p>
          <a:p>
            <a:r>
              <a:rPr lang="ja-JP" altLang="en-US" sz="1600" dirty="0" smtClean="0"/>
              <a:t>　　② </a:t>
            </a:r>
            <a:r>
              <a:rPr kumimoji="1" lang="ja-JP" altLang="en-US" sz="1600" dirty="0" smtClean="0"/>
              <a:t>発行年限を多様化し、発行初年度における資金調達の安定性を高める効果</a:t>
            </a:r>
            <a:r>
              <a:rPr lang="ja-JP" altLang="en-US" sz="1600" dirty="0" smtClean="0"/>
              <a:t>がある。</a:t>
            </a:r>
            <a:endParaRPr lang="en-US" altLang="ja-JP" sz="1600" dirty="0" smtClean="0"/>
          </a:p>
          <a:p>
            <a:r>
              <a:rPr lang="ja-JP" altLang="en-US" sz="1600" dirty="0" smtClean="0"/>
              <a:t>　　</a:t>
            </a:r>
            <a:r>
              <a:rPr lang="ja-JP" altLang="en-US" sz="1600" dirty="0"/>
              <a:t>その一方で</a:t>
            </a:r>
            <a:r>
              <a:rPr lang="ja-JP" altLang="en-US" sz="1600" dirty="0" smtClean="0"/>
              <a:t>、</a:t>
            </a:r>
            <a:endParaRPr lang="en-US" altLang="ja-JP" sz="1600" dirty="0"/>
          </a:p>
          <a:p>
            <a:r>
              <a:rPr lang="en-US" altLang="ja-JP" sz="1600" dirty="0" smtClean="0"/>
              <a:t>      </a:t>
            </a:r>
            <a:r>
              <a:rPr lang="ja-JP" altLang="en-US" sz="1600" dirty="0" smtClean="0"/>
              <a:t>③ 借換リスク（金利上昇リスク、借換債の発行規模の増大）を負うこととなる。</a:t>
            </a:r>
            <a:endParaRPr kumimoji="1" lang="en-US" altLang="ja-JP" sz="1600" dirty="0" smtClean="0"/>
          </a:p>
        </p:txBody>
      </p:sp>
      <p:sp>
        <p:nvSpPr>
          <p:cNvPr id="10" name="角丸四角形 9"/>
          <p:cNvSpPr/>
          <p:nvPr/>
        </p:nvSpPr>
        <p:spPr>
          <a:xfrm>
            <a:off x="323528" y="4653136"/>
            <a:ext cx="8642868" cy="1757327"/>
          </a:xfrm>
          <a:prstGeom prst="roundRect">
            <a:avLst/>
          </a:prstGeom>
          <a:noFill/>
          <a:ln>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207414" y="3420744"/>
            <a:ext cx="3816424" cy="338554"/>
          </a:xfrm>
          <a:prstGeom prst="rect">
            <a:avLst/>
          </a:prstGeom>
          <a:noFill/>
        </p:spPr>
        <p:txBody>
          <a:bodyPr wrap="square" rtlCol="0">
            <a:spAutoFit/>
          </a:bodyPr>
          <a:lstStyle/>
          <a:p>
            <a:r>
              <a:rPr lang="ja-JP" altLang="en-US" sz="1600" u="sng" dirty="0" smtClean="0"/>
              <a:t>２年債の発行に</a:t>
            </a:r>
            <a:r>
              <a:rPr lang="ja-JP" altLang="en-US" sz="1600" u="sng" dirty="0"/>
              <a:t>伴う</a:t>
            </a:r>
            <a:r>
              <a:rPr lang="ja-JP" altLang="en-US" sz="1600" u="sng" dirty="0" smtClean="0"/>
              <a:t>借換リスクについて</a:t>
            </a:r>
            <a:endParaRPr kumimoji="1" lang="ja-JP" altLang="en-US" sz="1600" u="sng" dirty="0"/>
          </a:p>
        </p:txBody>
      </p:sp>
      <p:sp>
        <p:nvSpPr>
          <p:cNvPr id="16" name="テキスト ボックス 15"/>
          <p:cNvSpPr txBox="1"/>
          <p:nvPr/>
        </p:nvSpPr>
        <p:spPr>
          <a:xfrm>
            <a:off x="234095" y="3759298"/>
            <a:ext cx="8455593" cy="738664"/>
          </a:xfrm>
          <a:prstGeom prst="rect">
            <a:avLst/>
          </a:prstGeom>
          <a:noFill/>
        </p:spPr>
        <p:txBody>
          <a:bodyPr wrap="square" rtlCol="0">
            <a:spAutoFit/>
          </a:bodyPr>
          <a:lstStyle/>
          <a:p>
            <a:r>
              <a:rPr lang="ja-JP" altLang="en-US" sz="1400" dirty="0"/>
              <a:t>　 </a:t>
            </a:r>
            <a:r>
              <a:rPr lang="ja-JP" altLang="en-US" sz="1400" dirty="0" smtClean="0"/>
              <a:t> 〇</a:t>
            </a:r>
            <a:r>
              <a:rPr lang="ja-JP" altLang="en-US" sz="1400" dirty="0"/>
              <a:t> </a:t>
            </a:r>
            <a:r>
              <a:rPr lang="ja-JP" altLang="en-US" sz="1400" dirty="0" smtClean="0"/>
              <a:t>   地方債</a:t>
            </a:r>
            <a:r>
              <a:rPr lang="ja-JP" altLang="en-US" sz="1400" dirty="0"/>
              <a:t>は一般的</a:t>
            </a:r>
            <a:r>
              <a:rPr lang="ja-JP" altLang="en-US" sz="1400" dirty="0" smtClean="0"/>
              <a:t>に３０年間</a:t>
            </a:r>
            <a:r>
              <a:rPr lang="ja-JP" altLang="en-US" sz="1400" dirty="0"/>
              <a:t>のスパン</a:t>
            </a:r>
            <a:r>
              <a:rPr lang="ja-JP" altLang="en-US" sz="1400" dirty="0" smtClean="0"/>
              <a:t>で起債管理を</a:t>
            </a:r>
            <a:r>
              <a:rPr lang="ja-JP" altLang="en-US" sz="1400" dirty="0"/>
              <a:t>行うこととなるため</a:t>
            </a:r>
            <a:r>
              <a:rPr lang="ja-JP" altLang="en-US" sz="1400" dirty="0" smtClean="0"/>
              <a:t>、期間の短い２年債による調達は、</a:t>
            </a:r>
            <a:endParaRPr lang="en-US" altLang="ja-JP" sz="1400" dirty="0" smtClean="0"/>
          </a:p>
          <a:p>
            <a:r>
              <a:rPr lang="ja-JP" altLang="en-US" sz="1400" dirty="0"/>
              <a:t> </a:t>
            </a:r>
            <a:r>
              <a:rPr lang="ja-JP" altLang="en-US" sz="1400" dirty="0" smtClean="0"/>
              <a:t>            他</a:t>
            </a:r>
            <a:r>
              <a:rPr lang="ja-JP" altLang="en-US" sz="1400" dirty="0"/>
              <a:t>の年限（</a:t>
            </a:r>
            <a:r>
              <a:rPr lang="ja-JP" altLang="en-US" sz="1400" dirty="0" smtClean="0"/>
              <a:t>５年債・１０年債等）と</a:t>
            </a:r>
            <a:r>
              <a:rPr lang="ja-JP" altLang="en-US" sz="1400" dirty="0"/>
              <a:t>比較すると</a:t>
            </a:r>
            <a:r>
              <a:rPr lang="ja-JP" altLang="en-US" sz="1400" dirty="0" smtClean="0"/>
              <a:t>、リファイナンスリスク（借換時の金利変動リスクや、借換債　</a:t>
            </a:r>
            <a:endParaRPr lang="en-US" altLang="ja-JP" sz="1400" dirty="0" smtClean="0"/>
          </a:p>
          <a:p>
            <a:r>
              <a:rPr lang="ja-JP" altLang="en-US" sz="1400" dirty="0"/>
              <a:t> </a:t>
            </a:r>
            <a:r>
              <a:rPr lang="ja-JP" altLang="en-US" sz="1400" dirty="0" smtClean="0"/>
              <a:t>            発行規模の増大）を負うこととなる。</a:t>
            </a:r>
            <a:endParaRPr lang="en-US" altLang="ja-JP" sz="1400" dirty="0"/>
          </a:p>
        </p:txBody>
      </p:sp>
    </p:spTree>
    <p:extLst>
      <p:ext uri="{BB962C8B-B14F-4D97-AF65-F5344CB8AC3E}">
        <p14:creationId xmlns:p14="http://schemas.microsoft.com/office/powerpoint/2010/main" val="2518303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103387" y="532601"/>
            <a:ext cx="8958950" cy="289435"/>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400" b="1" dirty="0" smtClean="0">
                <a:solidFill>
                  <a:schemeClr val="bg1"/>
                </a:solidFill>
                <a:latin typeface="Arial" pitchFamily="34" charset="0"/>
                <a:ea typeface="ＭＳ Ｐゴシック" pitchFamily="50" charset="-128"/>
              </a:rPr>
              <a:t>２年債の発行について</a:t>
            </a:r>
          </a:p>
        </p:txBody>
      </p:sp>
      <p:sp>
        <p:nvSpPr>
          <p:cNvPr id="6" name="テキスト ボックス 16"/>
          <p:cNvSpPr txBox="1">
            <a:spLocks noChangeArrowheads="1"/>
          </p:cNvSpPr>
          <p:nvPr/>
        </p:nvSpPr>
        <p:spPr bwMode="auto">
          <a:xfrm>
            <a:off x="7877908" y="79819"/>
            <a:ext cx="1088488"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sz="1800" b="1" dirty="0" smtClean="0">
                <a:effectLst/>
                <a:latin typeface="ＭＳ ゴシック"/>
                <a:ea typeface="ＭＳ Ｐゴシック"/>
                <a:cs typeface="Times New Roman"/>
              </a:rPr>
              <a:t>２</a:t>
            </a:r>
            <a:endParaRPr lang="ja-JP" sz="1200" dirty="0">
              <a:effectLst/>
              <a:latin typeface="ＭＳ ゴシック"/>
              <a:cs typeface="Times New Roman"/>
            </a:endParaRPr>
          </a:p>
        </p:txBody>
      </p:sp>
      <p:sp>
        <p:nvSpPr>
          <p:cNvPr id="13" name="テキスト ボックス 12"/>
          <p:cNvSpPr txBox="1"/>
          <p:nvPr/>
        </p:nvSpPr>
        <p:spPr>
          <a:xfrm>
            <a:off x="4335090" y="6532210"/>
            <a:ext cx="811176" cy="369332"/>
          </a:xfrm>
          <a:prstGeom prst="rect">
            <a:avLst/>
          </a:prstGeom>
          <a:noFill/>
        </p:spPr>
        <p:txBody>
          <a:bodyPr wrap="square" rtlCol="0">
            <a:spAutoFit/>
          </a:bodyPr>
          <a:lstStyle/>
          <a:p>
            <a:r>
              <a:rPr lang="ja-JP" altLang="en-US" dirty="0" smtClean="0"/>
              <a:t>－２－</a:t>
            </a:r>
            <a:endParaRPr kumimoji="1" lang="ja-JP" altLang="en-US" dirty="0"/>
          </a:p>
        </p:txBody>
      </p:sp>
      <p:sp>
        <p:nvSpPr>
          <p:cNvPr id="9" name="正方形/長方形 8"/>
          <p:cNvSpPr/>
          <p:nvPr/>
        </p:nvSpPr>
        <p:spPr>
          <a:xfrm>
            <a:off x="103388" y="872763"/>
            <a:ext cx="8958950" cy="5652000"/>
          </a:xfrm>
          <a:prstGeom prst="rect">
            <a:avLst/>
          </a:prstGeom>
          <a:ln>
            <a:solidFill>
              <a:schemeClr val="accent4"/>
            </a:solidFill>
          </a:ln>
        </p:spPr>
        <p:txBody>
          <a:bodyPr wrap="square">
            <a:spAutoFit/>
          </a:bodyPr>
          <a:lstStyle/>
          <a:p>
            <a:endParaRPr lang="en-US" altLang="ja-JP" sz="1600" dirty="0" smtClean="0"/>
          </a:p>
        </p:txBody>
      </p:sp>
      <p:sp>
        <p:nvSpPr>
          <p:cNvPr id="7" name="テキスト ボックス 6"/>
          <p:cNvSpPr txBox="1"/>
          <p:nvPr/>
        </p:nvSpPr>
        <p:spPr>
          <a:xfrm>
            <a:off x="166368" y="934120"/>
            <a:ext cx="4168722" cy="338554"/>
          </a:xfrm>
          <a:prstGeom prst="rect">
            <a:avLst/>
          </a:prstGeom>
          <a:noFill/>
        </p:spPr>
        <p:txBody>
          <a:bodyPr wrap="square" rtlCol="0">
            <a:spAutoFit/>
          </a:bodyPr>
          <a:lstStyle/>
          <a:p>
            <a:r>
              <a:rPr kumimoji="1" lang="ja-JP" altLang="en-US" sz="1600" u="sng" dirty="0" smtClean="0"/>
              <a:t>本年度における２年債の発行について</a:t>
            </a:r>
            <a:endParaRPr kumimoji="1" lang="ja-JP" altLang="en-US" sz="1600" u="sng" dirty="0"/>
          </a:p>
        </p:txBody>
      </p:sp>
      <p:sp>
        <p:nvSpPr>
          <p:cNvPr id="11" name="テキスト ボックス 10"/>
          <p:cNvSpPr txBox="1"/>
          <p:nvPr/>
        </p:nvSpPr>
        <p:spPr>
          <a:xfrm>
            <a:off x="220863" y="1343253"/>
            <a:ext cx="8745533" cy="2462213"/>
          </a:xfrm>
          <a:prstGeom prst="rect">
            <a:avLst/>
          </a:prstGeom>
          <a:noFill/>
        </p:spPr>
        <p:txBody>
          <a:bodyPr wrap="square" rtlCol="0">
            <a:spAutoFit/>
          </a:bodyPr>
          <a:lstStyle/>
          <a:p>
            <a:r>
              <a:rPr kumimoji="1" lang="ja-JP" altLang="en-US" sz="1400" dirty="0" smtClean="0"/>
              <a:t>　〇  本府の５年債の応募者利回りは</a:t>
            </a:r>
            <a:r>
              <a:rPr lang="ja-JP" altLang="en-US" sz="1400" dirty="0"/>
              <a:t>、</a:t>
            </a:r>
            <a:r>
              <a:rPr lang="ja-JP" altLang="en-US" sz="1400" dirty="0" smtClean="0"/>
              <a:t>平成２８年２月以降、０．００１％で推移。</a:t>
            </a:r>
            <a:endParaRPr lang="en-US" altLang="ja-JP" sz="1400" dirty="0" smtClean="0"/>
          </a:p>
          <a:p>
            <a:r>
              <a:rPr kumimoji="1" lang="ja-JP" altLang="en-US" sz="1400" dirty="0"/>
              <a:t>　</a:t>
            </a:r>
            <a:r>
              <a:rPr kumimoji="1" lang="ja-JP" altLang="en-US" sz="1400" dirty="0" smtClean="0"/>
              <a:t>　  </a:t>
            </a:r>
            <a:endParaRPr kumimoji="1" lang="en-US" altLang="ja-JP" sz="1400" dirty="0" smtClean="0"/>
          </a:p>
          <a:p>
            <a:r>
              <a:rPr lang="ja-JP" altLang="en-US" sz="1400" dirty="0"/>
              <a:t>　</a:t>
            </a:r>
            <a:r>
              <a:rPr lang="ja-JP" altLang="en-US" sz="1400" dirty="0" smtClean="0"/>
              <a:t>〇  現状において、地方債が日本銀行による買入れオペの対象となっていないことを踏まえると、足元の市場環</a:t>
            </a:r>
            <a:endParaRPr lang="en-US" altLang="ja-JP" sz="1400" dirty="0" smtClean="0"/>
          </a:p>
          <a:p>
            <a:r>
              <a:rPr lang="ja-JP" altLang="en-US" sz="1400" dirty="0"/>
              <a:t>　</a:t>
            </a:r>
            <a:r>
              <a:rPr lang="ja-JP" altLang="en-US" sz="1400" dirty="0" smtClean="0"/>
              <a:t>　　 境で２年債を発行したとしても５年債と同水準（０．００１％）となり、また、２年債を発行しなくても、大阪府債の</a:t>
            </a:r>
            <a:endParaRPr lang="en-US" altLang="ja-JP" sz="1400" dirty="0" smtClean="0"/>
          </a:p>
          <a:p>
            <a:r>
              <a:rPr lang="en-US" altLang="ja-JP" sz="1400" dirty="0"/>
              <a:t> </a:t>
            </a:r>
            <a:r>
              <a:rPr lang="en-US" altLang="ja-JP" sz="1400" dirty="0" smtClean="0"/>
              <a:t>         </a:t>
            </a:r>
            <a:r>
              <a:rPr lang="ja-JP" altLang="en-US" sz="1400" dirty="0" smtClean="0"/>
              <a:t>消化に直ちに影響を与えるような状況ではないことから、足元の市場環境では、２年債を発行する意義は見</a:t>
            </a:r>
            <a:endParaRPr lang="en-US" altLang="ja-JP" sz="1400" dirty="0" smtClean="0"/>
          </a:p>
          <a:p>
            <a:r>
              <a:rPr lang="en-US" altLang="ja-JP" sz="1400" dirty="0"/>
              <a:t> </a:t>
            </a:r>
            <a:r>
              <a:rPr lang="en-US" altLang="ja-JP" sz="1400" dirty="0" smtClean="0"/>
              <a:t>         </a:t>
            </a:r>
            <a:r>
              <a:rPr lang="ja-JP" altLang="en-US" sz="1400" dirty="0" smtClean="0"/>
              <a:t>出しにくい。</a:t>
            </a:r>
            <a:endParaRPr lang="en-US" altLang="ja-JP" sz="1400" dirty="0" smtClean="0"/>
          </a:p>
          <a:p>
            <a:r>
              <a:rPr kumimoji="1" lang="en-US" altLang="ja-JP" sz="1400" dirty="0" smtClean="0"/>
              <a:t>         </a:t>
            </a:r>
          </a:p>
          <a:p>
            <a:r>
              <a:rPr lang="en-US" altLang="ja-JP" sz="1400" dirty="0"/>
              <a:t> </a:t>
            </a:r>
            <a:r>
              <a:rPr lang="en-US" altLang="ja-JP" sz="1400" dirty="0" smtClean="0"/>
              <a:t>  </a:t>
            </a:r>
            <a:r>
              <a:rPr lang="ja-JP" altLang="en-US" sz="1400" dirty="0" smtClean="0"/>
              <a:t>〇  このため、現状よりも金利水準が上昇した際に、２年債の活用を検討したい。なお</a:t>
            </a:r>
            <a:r>
              <a:rPr lang="ja-JP" altLang="en-US" sz="1400" dirty="0" smtClean="0"/>
              <a:t>、</a:t>
            </a:r>
            <a:r>
              <a:rPr lang="ja-JP" altLang="en-US" sz="1400" dirty="0" smtClean="0"/>
              <a:t>その際</a:t>
            </a:r>
            <a:r>
              <a:rPr lang="ja-JP" altLang="en-US" sz="1400" dirty="0" smtClean="0"/>
              <a:t>には</a:t>
            </a:r>
            <a:r>
              <a:rPr lang="ja-JP" altLang="en-US" sz="1400" dirty="0" smtClean="0"/>
              <a:t>投資家</a:t>
            </a:r>
            <a:r>
              <a:rPr lang="ja-JP" altLang="en-US" sz="1400" dirty="0" smtClean="0"/>
              <a:t>の動向、</a:t>
            </a:r>
            <a:endParaRPr lang="en-US" altLang="ja-JP" sz="1400" dirty="0" smtClean="0"/>
          </a:p>
          <a:p>
            <a:r>
              <a:rPr lang="ja-JP" altLang="en-US" sz="1400" dirty="0"/>
              <a:t>　</a:t>
            </a:r>
            <a:r>
              <a:rPr lang="ja-JP" altLang="en-US" sz="1400" dirty="0" smtClean="0"/>
              <a:t>　　 </a:t>
            </a:r>
            <a:r>
              <a:rPr lang="ja-JP" altLang="en-US" sz="1400" dirty="0" smtClean="0"/>
              <a:t>市場</a:t>
            </a:r>
            <a:r>
              <a:rPr lang="ja-JP" altLang="en-US" sz="1400" dirty="0" smtClean="0"/>
              <a:t>の需給等にも変化がみられる可能性があることから、市場動向を確認の上</a:t>
            </a:r>
            <a:r>
              <a:rPr lang="ja-JP" altLang="en-US" sz="1400" dirty="0" smtClean="0"/>
              <a:t>、発行の是非について慎重に</a:t>
            </a:r>
            <a:endParaRPr lang="en-US" altLang="ja-JP" sz="1400" dirty="0" smtClean="0"/>
          </a:p>
          <a:p>
            <a:r>
              <a:rPr lang="ja-JP" altLang="en-US" sz="1400" dirty="0"/>
              <a:t>　</a:t>
            </a:r>
            <a:r>
              <a:rPr lang="ja-JP" altLang="en-US" sz="1400" dirty="0" smtClean="0"/>
              <a:t>　　 </a:t>
            </a:r>
            <a:r>
              <a:rPr lang="ja-JP" altLang="en-US" sz="1400" dirty="0" smtClean="0"/>
              <a:t>検討を</a:t>
            </a:r>
            <a:r>
              <a:rPr lang="ja-JP" altLang="en-US" sz="1400" dirty="0" smtClean="0"/>
              <a:t>行うこととする。</a:t>
            </a:r>
            <a:endParaRPr lang="en-US" altLang="ja-JP" sz="1400" dirty="0" smtClean="0"/>
          </a:p>
          <a:p>
            <a:endParaRPr lang="en-US" altLang="ja-JP" sz="1400" dirty="0" smtClean="0"/>
          </a:p>
        </p:txBody>
      </p:sp>
    </p:spTree>
    <p:extLst>
      <p:ext uri="{BB962C8B-B14F-4D97-AF65-F5344CB8AC3E}">
        <p14:creationId xmlns:p14="http://schemas.microsoft.com/office/powerpoint/2010/main" val="1957616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2022</TotalTime>
  <Words>48</Words>
  <Application>Microsoft Office PowerPoint</Application>
  <PresentationFormat>画面に合わせる (4:3)</PresentationFormat>
  <Paragraphs>38</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大阪府</cp:lastModifiedBy>
  <cp:revision>341</cp:revision>
  <cp:lastPrinted>2018-07-23T11:31:56Z</cp:lastPrinted>
  <dcterms:created xsi:type="dcterms:W3CDTF">2017-11-17T05:28:07Z</dcterms:created>
  <dcterms:modified xsi:type="dcterms:W3CDTF">2018-07-25T00:30:13Z</dcterms:modified>
</cp:coreProperties>
</file>