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>
        <p:scale>
          <a:sx n="100" d="100"/>
          <a:sy n="100" d="100"/>
        </p:scale>
        <p:origin x="-516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801D-7CD0-47E3-810E-149B6EE291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06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4941168"/>
            <a:ext cx="8911863" cy="155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16"/>
          <p:cNvSpPr txBox="1">
            <a:spLocks noChangeArrowheads="1"/>
          </p:cNvSpPr>
          <p:nvPr/>
        </p:nvSpPr>
        <p:spPr bwMode="auto">
          <a:xfrm>
            <a:off x="7956376" y="48277"/>
            <a:ext cx="1062990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４－３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　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　　　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07504" y="548680"/>
            <a:ext cx="4232420" cy="2987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○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長期運用額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の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推移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　　　　　　　　　　　</a:t>
            </a:r>
            <a:endParaRPr kumimoji="1" lang="ja-JP" altLang="en-US" sz="18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15436" y="3429000"/>
            <a:ext cx="4224488" cy="2987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○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長期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運用ポートフォリオの推移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　　　　　　　　　　　　　</a:t>
            </a:r>
            <a:endParaRPr kumimoji="1" lang="ja-JP" altLang="en-US" sz="18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-10392" y="0"/>
            <a:ext cx="7894760" cy="47667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66CC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資金運用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の実施状況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について</a:t>
            </a:r>
            <a:endParaRPr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79512" y="3789040"/>
            <a:ext cx="8784976" cy="738664"/>
            <a:chOff x="294395" y="3933056"/>
            <a:chExt cx="8784976" cy="738664"/>
          </a:xfrm>
        </p:grpSpPr>
        <p:sp>
          <p:nvSpPr>
            <p:cNvPr id="11" name="下矢印 10"/>
            <p:cNvSpPr/>
            <p:nvPr/>
          </p:nvSpPr>
          <p:spPr>
            <a:xfrm rot="16200000">
              <a:off x="2905276" y="4205076"/>
              <a:ext cx="429466" cy="178620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94395" y="3933056"/>
              <a:ext cx="2549413" cy="73866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44450" cmpd="dbl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平成</a:t>
              </a: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28</a:t>
              </a: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年度末実績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平均運用年数</a:t>
              </a: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9.02</a:t>
              </a: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長期運用</a:t>
              </a:r>
              <a:r>
                <a:rPr lang="ja-JP" altLang="en-US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残高</a:t>
              </a: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120</a:t>
              </a: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億円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3433614" y="3933056"/>
              <a:ext cx="2549413" cy="73866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44450" cmpd="dbl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平成</a:t>
              </a: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29</a:t>
              </a: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年度末見込み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平均運用年数</a:t>
              </a: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8.58</a:t>
              </a: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長期運用残高</a:t>
              </a: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334</a:t>
              </a:r>
              <a:r>
                <a:rPr lang="ja-JP" altLang="en-US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億</a:t>
              </a: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円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6529958" y="3933056"/>
              <a:ext cx="2549413" cy="73866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44450" cmpd="dbl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平成</a:t>
              </a:r>
              <a:r>
                <a: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30</a:t>
              </a: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年度末見込み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平均運用年数</a:t>
              </a:r>
              <a:r>
                <a:rPr lang="en-US" altLang="ja-JP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7.61</a:t>
              </a: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長期運用残高</a:t>
              </a:r>
              <a:r>
                <a:rPr lang="en-US" altLang="ja-JP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511</a:t>
              </a:r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億円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下矢印 43"/>
            <p:cNvSpPr/>
            <p:nvPr/>
          </p:nvSpPr>
          <p:spPr>
            <a:xfrm rot="16200000">
              <a:off x="6039024" y="4205077"/>
              <a:ext cx="429466" cy="178620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0" name="四角形吹き出し 39"/>
          <p:cNvSpPr/>
          <p:nvPr/>
        </p:nvSpPr>
        <p:spPr>
          <a:xfrm>
            <a:off x="179512" y="908719"/>
            <a:ext cx="4143351" cy="1218787"/>
          </a:xfrm>
          <a:prstGeom prst="wedgeRectCallout">
            <a:avLst>
              <a:gd name="adj1" fmla="val -49641"/>
              <a:gd name="adj2" fmla="val -32382"/>
            </a:avLst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■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+mn-ea"/>
              </a:rPr>
              <a:t>取組事項</a:t>
            </a:r>
            <a:endParaRPr kumimoji="1" lang="en-US" altLang="ja-JP" sz="15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・発行市場</a:t>
            </a:r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から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の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+mn-ea"/>
              </a:rPr>
              <a:t>予約購入開始</a:t>
            </a:r>
            <a:endParaRPr kumimoji="1" lang="en-US" altLang="ja-JP" sz="15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+mn-ea"/>
              </a:rPr>
              <a:t>（平成２９年１月～）</a:t>
            </a:r>
            <a:endParaRPr kumimoji="1" lang="en-US" altLang="ja-JP" sz="15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　　・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+mn-ea"/>
              </a:rPr>
              <a:t>財投機関債の購入開始</a:t>
            </a:r>
            <a:endParaRPr kumimoji="1" lang="en-US" altLang="ja-JP" sz="15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+mn-ea"/>
              </a:rPr>
              <a:t>（平成２９年８月～）</a:t>
            </a:r>
            <a:endParaRPr lang="en-US" altLang="ja-JP" sz="15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7" name="下矢印 66"/>
          <p:cNvSpPr/>
          <p:nvPr/>
        </p:nvSpPr>
        <p:spPr>
          <a:xfrm>
            <a:off x="1458970" y="2264800"/>
            <a:ext cx="1520544" cy="156088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四角形吹き出し 67"/>
          <p:cNvSpPr/>
          <p:nvPr/>
        </p:nvSpPr>
        <p:spPr>
          <a:xfrm>
            <a:off x="179512" y="2492896"/>
            <a:ext cx="4143351" cy="864947"/>
          </a:xfrm>
          <a:prstGeom prst="wedgeRectCallout">
            <a:avLst>
              <a:gd name="adj1" fmla="val -49641"/>
              <a:gd name="adj2" fmla="val -32382"/>
            </a:avLst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■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+mn-ea"/>
              </a:rPr>
              <a:t>運用結果（見込み）</a:t>
            </a:r>
            <a:endParaRPr kumimoji="1" lang="en-US" altLang="ja-JP" sz="15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　・平成２９年度中の長期運用額　　 ２１４億円</a:t>
            </a:r>
            <a:endParaRPr lang="en-US" altLang="ja-JP" sz="15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500" dirty="0" smtClean="0">
                <a:solidFill>
                  <a:schemeClr val="tx1"/>
                </a:solidFill>
                <a:latin typeface="+mn-ea"/>
              </a:rPr>
              <a:t>　　・平成２９年度末の長期運用残高　３３４億円</a:t>
            </a:r>
            <a:endParaRPr kumimoji="1" lang="en-US" altLang="ja-JP" sz="15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3318731" y="4650252"/>
            <a:ext cx="5645757" cy="29091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長期運用可能額　約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2,500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億円　（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3945439" y="4941168"/>
            <a:ext cx="702166" cy="391379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6934502" y="4942748"/>
            <a:ext cx="297505" cy="391379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グループ化 95"/>
          <p:cNvGrpSpPr/>
          <p:nvPr/>
        </p:nvGrpSpPr>
        <p:grpSpPr>
          <a:xfrm>
            <a:off x="3509882" y="5256893"/>
            <a:ext cx="1094158" cy="1052427"/>
            <a:chOff x="3455876" y="4859363"/>
            <a:chExt cx="1188131" cy="1151405"/>
          </a:xfrm>
        </p:grpSpPr>
        <p:sp>
          <p:nvSpPr>
            <p:cNvPr id="47" name="正方形/長方形 46"/>
            <p:cNvSpPr/>
            <p:nvPr/>
          </p:nvSpPr>
          <p:spPr>
            <a:xfrm>
              <a:off x="3455876" y="4869160"/>
              <a:ext cx="1188131" cy="11416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16" name="直線コネクタ 15"/>
            <p:cNvCxnSpPr/>
            <p:nvPr/>
          </p:nvCxnSpPr>
          <p:spPr>
            <a:xfrm flipH="1">
              <a:off x="3491880" y="4901463"/>
              <a:ext cx="216024" cy="23417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flipH="1">
              <a:off x="3491880" y="4859363"/>
              <a:ext cx="540060" cy="5562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flipH="1">
              <a:off x="3462406" y="4909964"/>
              <a:ext cx="792088" cy="82809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>
              <a:off x="3455878" y="4901463"/>
              <a:ext cx="1058151" cy="110930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>
              <a:off x="3995936" y="5071956"/>
              <a:ext cx="628284" cy="6613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H="1">
              <a:off x="3725907" y="5869443"/>
              <a:ext cx="78538" cy="10018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flipH="1">
              <a:off x="4112868" y="5517232"/>
              <a:ext cx="333119" cy="3638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グループ化 97"/>
          <p:cNvGrpSpPr/>
          <p:nvPr/>
        </p:nvGrpSpPr>
        <p:grpSpPr>
          <a:xfrm>
            <a:off x="6480212" y="5265848"/>
            <a:ext cx="1080499" cy="1043472"/>
            <a:chOff x="6372200" y="4931899"/>
            <a:chExt cx="1296147" cy="1089389"/>
          </a:xfrm>
        </p:grpSpPr>
        <p:sp>
          <p:nvSpPr>
            <p:cNvPr id="53" name="正方形/長方形 52"/>
            <p:cNvSpPr/>
            <p:nvPr/>
          </p:nvSpPr>
          <p:spPr>
            <a:xfrm>
              <a:off x="6372200" y="4941168"/>
              <a:ext cx="1296144" cy="10801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cxnSp>
          <p:nvCxnSpPr>
            <p:cNvPr id="54" name="直線コネクタ 53"/>
            <p:cNvCxnSpPr/>
            <p:nvPr/>
          </p:nvCxnSpPr>
          <p:spPr>
            <a:xfrm flipH="1">
              <a:off x="6372200" y="4941168"/>
              <a:ext cx="216024" cy="23417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>
              <a:off x="6372200" y="4941168"/>
              <a:ext cx="504056" cy="54696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 flipH="1">
              <a:off x="6478575" y="4931899"/>
              <a:ext cx="954107" cy="100307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H="1">
              <a:off x="6372200" y="4952369"/>
              <a:ext cx="746265" cy="7741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H="1">
              <a:off x="6938444" y="5047733"/>
              <a:ext cx="671193" cy="7155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flipH="1">
              <a:off x="7020272" y="5237415"/>
              <a:ext cx="648075" cy="69755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正方形/長方形 45"/>
          <p:cNvSpPr/>
          <p:nvPr/>
        </p:nvSpPr>
        <p:spPr>
          <a:xfrm>
            <a:off x="-36511" y="6597352"/>
            <a:ext cx="9055877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）</a:t>
            </a:r>
            <a:r>
              <a:rPr lang="ja-JP" altLang="ja-JP" sz="1000" dirty="0">
                <a:solidFill>
                  <a:schemeClr val="tx1"/>
                </a:solidFill>
              </a:rPr>
              <a:t>歳計現金のキャッシュフロー及び基金等の残高に想定可能なリスク</a:t>
            </a:r>
            <a:r>
              <a:rPr lang="ja-JP" altLang="ja-JP" sz="1000" dirty="0" smtClean="0">
                <a:solidFill>
                  <a:schemeClr val="tx1"/>
                </a:solidFill>
              </a:rPr>
              <a:t>を織り込</a:t>
            </a:r>
            <a:r>
              <a:rPr lang="ja-JP" altLang="en-US" sz="1000" dirty="0" smtClean="0">
                <a:solidFill>
                  <a:schemeClr val="tx1"/>
                </a:solidFill>
              </a:rPr>
              <a:t>み、減債</a:t>
            </a:r>
            <a:r>
              <a:rPr lang="ja-JP" altLang="ja-JP" sz="1000" dirty="0" smtClean="0">
                <a:solidFill>
                  <a:schemeClr val="tx1"/>
                </a:solidFill>
              </a:rPr>
              <a:t>基金</a:t>
            </a:r>
            <a:r>
              <a:rPr lang="ja-JP" altLang="ja-JP" sz="1000" dirty="0">
                <a:solidFill>
                  <a:schemeClr val="tx1"/>
                </a:solidFill>
              </a:rPr>
              <a:t>等の長期運用が可能な</a:t>
            </a:r>
            <a:r>
              <a:rPr lang="ja-JP" altLang="ja-JP" sz="1000" dirty="0" smtClean="0">
                <a:solidFill>
                  <a:schemeClr val="tx1"/>
                </a:solidFill>
              </a:rPr>
              <a:t>資金</a:t>
            </a:r>
            <a:r>
              <a:rPr lang="ja-JP" altLang="en-US" sz="1000" dirty="0" smtClean="0">
                <a:solidFill>
                  <a:schemeClr val="tx1"/>
                </a:solidFill>
              </a:rPr>
              <a:t>残高を予測したもの</a:t>
            </a:r>
            <a:endParaRPr lang="ja-JP" altLang="ja-JP" sz="1000" dirty="0">
              <a:solidFill>
                <a:schemeClr val="tx1"/>
              </a:solidFill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　　　　　　　　</a:t>
            </a:r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347" y="548681"/>
            <a:ext cx="4571019" cy="288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32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18714</TotalTime>
  <Words>109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568</cp:revision>
  <cp:lastPrinted>2018-01-31T07:07:31Z</cp:lastPrinted>
  <dcterms:created xsi:type="dcterms:W3CDTF">2016-07-05T04:52:26Z</dcterms:created>
  <dcterms:modified xsi:type="dcterms:W3CDTF">2018-05-10T05:14:31Z</dcterms:modified>
</cp:coreProperties>
</file>