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46" autoAdjust="0"/>
  </p:normalViewPr>
  <p:slideViewPr>
    <p:cSldViewPr>
      <p:cViewPr>
        <p:scale>
          <a:sx n="75" d="100"/>
          <a:sy n="7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38EDA73-8F26-4A8C-9688-D2F5ED9A8BA5}" type="datetimeFigureOut">
              <a:rPr kumimoji="1" lang="ja-JP" altLang="en-US" smtClean="0"/>
              <a:t>2018/5/10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8B70AAF-6BBD-4D86-9D4F-B4D7C847A828}" type="slidenum">
              <a:rPr kumimoji="1" lang="ja-JP" altLang="en-US" smtClean="0"/>
              <a:t>‹#›</a:t>
            </a:fld>
            <a:endParaRPr kumimoji="1" lang="ja-JP" altLang="en-US"/>
          </a:p>
        </p:txBody>
      </p:sp>
    </p:spTree>
    <p:extLst>
      <p:ext uri="{BB962C8B-B14F-4D97-AF65-F5344CB8AC3E}">
        <p14:creationId xmlns:p14="http://schemas.microsoft.com/office/powerpoint/2010/main" val="37591198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B70AAF-6BBD-4D86-9D4F-B4D7C847A828}" type="slidenum">
              <a:rPr kumimoji="1" lang="ja-JP" altLang="en-US" smtClean="0"/>
              <a:t>1</a:t>
            </a:fld>
            <a:endParaRPr kumimoji="1" lang="ja-JP" altLang="en-US"/>
          </a:p>
        </p:txBody>
      </p:sp>
    </p:spTree>
    <p:extLst>
      <p:ext uri="{BB962C8B-B14F-4D97-AF65-F5344CB8AC3E}">
        <p14:creationId xmlns:p14="http://schemas.microsoft.com/office/powerpoint/2010/main" val="2336130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952905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534810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4187655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3756436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416151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6AEA4B4-9E8C-4916-A5A2-8294E35098C0}" type="datetimeFigureOut">
              <a:rPr kumimoji="1" lang="ja-JP" altLang="en-US" smtClean="0"/>
              <a:t>2018/5/10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635874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6AEA4B4-9E8C-4916-A5A2-8294E35098C0}" type="datetimeFigureOut">
              <a:rPr kumimoji="1" lang="ja-JP" altLang="en-US" smtClean="0"/>
              <a:t>2018/5/10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353158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6AEA4B4-9E8C-4916-A5A2-8294E35098C0}" type="datetimeFigureOut">
              <a:rPr kumimoji="1" lang="ja-JP" altLang="en-US" smtClean="0"/>
              <a:t>2018/5/10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039186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AEA4B4-9E8C-4916-A5A2-8294E35098C0}" type="datetimeFigureOut">
              <a:rPr kumimoji="1" lang="ja-JP" altLang="en-US" smtClean="0"/>
              <a:t>2018/5/10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918174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6AEA4B4-9E8C-4916-A5A2-8294E35098C0}" type="datetimeFigureOut">
              <a:rPr kumimoji="1" lang="ja-JP" altLang="en-US" smtClean="0"/>
              <a:t>2018/5/10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015050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6AEA4B4-9E8C-4916-A5A2-8294E35098C0}" type="datetimeFigureOut">
              <a:rPr kumimoji="1" lang="ja-JP" altLang="en-US" smtClean="0"/>
              <a:t>2018/5/10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667024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EA4B4-9E8C-4916-A5A2-8294E35098C0}" type="datetimeFigureOut">
              <a:rPr kumimoji="1" lang="ja-JP" altLang="en-US" smtClean="0"/>
              <a:t>2018/5/10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196615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package" Target="../embeddings/Microsoft_Excel_Worksheet2.xlsx"/><Relationship Id="rId3" Type="http://schemas.openxmlformats.org/officeDocument/2006/relationships/notesSlide" Target="../notesSlides/notesSlide1.xm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Excel_Worksheet1.xlsx"/><Relationship Id="rId4" Type="http://schemas.openxmlformats.org/officeDocument/2006/relationships/oleObject" Target="../embeddings/oleObject1.bin"/><Relationship Id="rId9"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9512" y="607080"/>
            <a:ext cx="8640959" cy="369332"/>
          </a:xfrm>
          <a:prstGeom prst="rect">
            <a:avLst/>
          </a:prstGeom>
          <a:noFill/>
        </p:spPr>
        <p:txBody>
          <a:bodyPr wrap="square" rtlCol="0" anchor="ctr" anchorCtr="0">
            <a:spAutoFit/>
          </a:bodyPr>
          <a:lstStyle/>
          <a:p>
            <a:r>
              <a:rPr kumimoji="1" lang="ja-JP" altLang="en-US" u="sng" dirty="0" smtClean="0"/>
              <a:t>＜参考＞平成２９年度における１０年債発行額の減額調整について</a:t>
            </a:r>
            <a:endParaRPr kumimoji="1" lang="ja-JP" altLang="en-US" u="sng" dirty="0"/>
          </a:p>
        </p:txBody>
      </p:sp>
      <p:sp>
        <p:nvSpPr>
          <p:cNvPr id="4" name="テキスト ボックス 3"/>
          <p:cNvSpPr txBox="1"/>
          <p:nvPr/>
        </p:nvSpPr>
        <p:spPr>
          <a:xfrm>
            <a:off x="179513" y="929628"/>
            <a:ext cx="8812042" cy="815608"/>
          </a:xfrm>
          <a:prstGeom prst="rect">
            <a:avLst/>
          </a:prstGeom>
          <a:noFill/>
        </p:spPr>
        <p:txBody>
          <a:bodyPr wrap="square" rtlCol="0">
            <a:spAutoFit/>
          </a:bodyPr>
          <a:lstStyle/>
          <a:p>
            <a:r>
              <a:rPr lang="ja-JP" altLang="en-US" sz="1400" dirty="0" smtClean="0"/>
              <a:t>〇 </a:t>
            </a:r>
            <a:r>
              <a:rPr kumimoji="1" lang="ja-JP" altLang="en-US" sz="1400" dirty="0" smtClean="0"/>
              <a:t>１０月～１２月における１０年債発行額を減額</a:t>
            </a:r>
            <a:endParaRPr kumimoji="1" lang="en-US" altLang="ja-JP" sz="1400" dirty="0" smtClean="0"/>
          </a:p>
          <a:p>
            <a:endParaRPr lang="en-US" altLang="ja-JP" sz="300" dirty="0" smtClean="0"/>
          </a:p>
          <a:p>
            <a:r>
              <a:rPr kumimoji="1" lang="ja-JP" altLang="en-US" sz="1400" dirty="0" smtClean="0"/>
              <a:t>　　⇒平成２８年度決算における資金需要の減少及び戦略的な起債発行に資することを目的にフレックス枠を拡大</a:t>
            </a:r>
            <a:endParaRPr kumimoji="1" lang="en-US" altLang="ja-JP" sz="1400" dirty="0" smtClean="0"/>
          </a:p>
          <a:p>
            <a:r>
              <a:rPr kumimoji="1" lang="ja-JP" altLang="en-US" sz="1400" dirty="0" smtClean="0"/>
              <a:t>　　　  するため、１０月～１２月における１０年債の発行額を１００億円に設定</a:t>
            </a:r>
            <a:endParaRPr kumimoji="1" lang="en-US" altLang="ja-JP" sz="1400" dirty="0" smtClean="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696161243"/>
              </p:ext>
            </p:extLst>
          </p:nvPr>
        </p:nvGraphicFramePr>
        <p:xfrm>
          <a:off x="593812" y="1772816"/>
          <a:ext cx="6850062" cy="1512168"/>
        </p:xfrm>
        <a:graphic>
          <a:graphicData uri="http://schemas.openxmlformats.org/presentationml/2006/ole">
            <mc:AlternateContent xmlns:mc="http://schemas.openxmlformats.org/markup-compatibility/2006">
              <mc:Choice xmlns:v="urn:schemas-microsoft-com:vml" Requires="v">
                <p:oleObj spid="_x0000_s3084" name="ワークシート" r:id="rId5" imgW="5286252" imgH="1247903" progId="Excel.Sheet.12">
                  <p:embed/>
                </p:oleObj>
              </mc:Choice>
              <mc:Fallback>
                <p:oleObj name="ワークシート" r:id="rId5" imgW="5286252" imgH="1247903" progId="Excel.Sheet.12">
                  <p:embed/>
                  <p:pic>
                    <p:nvPicPr>
                      <p:cNvPr id="0" name=""/>
                      <p:cNvPicPr/>
                      <p:nvPr/>
                    </p:nvPicPr>
                    <p:blipFill>
                      <a:blip r:embed="rId6"/>
                      <a:stretch>
                        <a:fillRect/>
                      </a:stretch>
                    </p:blipFill>
                    <p:spPr>
                      <a:xfrm>
                        <a:off x="593812" y="1772816"/>
                        <a:ext cx="6850062" cy="1512168"/>
                      </a:xfrm>
                      <a:prstGeom prst="rect">
                        <a:avLst/>
                      </a:prstGeom>
                    </p:spPr>
                  </p:pic>
                </p:oleObj>
              </mc:Fallback>
            </mc:AlternateContent>
          </a:graphicData>
        </a:graphic>
      </p:graphicFrame>
      <p:sp>
        <p:nvSpPr>
          <p:cNvPr id="8" name="テキスト ボックス 7"/>
          <p:cNvSpPr txBox="1"/>
          <p:nvPr/>
        </p:nvSpPr>
        <p:spPr>
          <a:xfrm>
            <a:off x="231032" y="3454523"/>
            <a:ext cx="8791951" cy="815608"/>
          </a:xfrm>
          <a:prstGeom prst="rect">
            <a:avLst/>
          </a:prstGeom>
          <a:noFill/>
        </p:spPr>
        <p:txBody>
          <a:bodyPr wrap="square" rtlCol="0">
            <a:spAutoFit/>
          </a:bodyPr>
          <a:lstStyle/>
          <a:p>
            <a:r>
              <a:rPr lang="ja-JP" altLang="en-US" sz="1400" dirty="0" smtClean="0"/>
              <a:t>〇 </a:t>
            </a:r>
            <a:r>
              <a:rPr kumimoji="1" lang="ja-JP" altLang="en-US" sz="1400" dirty="0" smtClean="0"/>
              <a:t>フレックス枠を活用した超長期債を発行（５月、９月）</a:t>
            </a:r>
            <a:endParaRPr kumimoji="1" lang="en-US" altLang="ja-JP" sz="1400" dirty="0" smtClean="0"/>
          </a:p>
          <a:p>
            <a:endParaRPr lang="en-US" altLang="ja-JP" sz="300" dirty="0"/>
          </a:p>
          <a:p>
            <a:r>
              <a:rPr kumimoji="1" lang="ja-JP" altLang="en-US" sz="1400" dirty="0" smtClean="0"/>
              <a:t>　　</a:t>
            </a:r>
            <a:r>
              <a:rPr lang="ja-JP" altLang="en-US" sz="1400" dirty="0" smtClean="0"/>
              <a:t>⇒</a:t>
            </a:r>
            <a:r>
              <a:rPr kumimoji="1" lang="ja-JP" altLang="en-US" sz="1400" dirty="0" smtClean="0"/>
              <a:t>５月に１５年・２０年定時償還債を計２００億円</a:t>
            </a:r>
            <a:r>
              <a:rPr lang="ja-JP" altLang="en-US" sz="1400" dirty="0"/>
              <a:t>、</a:t>
            </a:r>
            <a:r>
              <a:rPr lang="ja-JP" altLang="en-US" sz="1400" dirty="0" smtClean="0"/>
              <a:t> ９月に２０年満期一括償還及び</a:t>
            </a:r>
            <a:r>
              <a:rPr kumimoji="1" lang="ja-JP" altLang="en-US" sz="1400" dirty="0" smtClean="0"/>
              <a:t>３０年定時償還債を計６００億円　</a:t>
            </a:r>
            <a:endParaRPr kumimoji="1" lang="en-US" altLang="ja-JP" sz="1400" dirty="0" smtClean="0"/>
          </a:p>
          <a:p>
            <a:r>
              <a:rPr lang="ja-JP" altLang="en-US" sz="1400" dirty="0"/>
              <a:t>　</a:t>
            </a:r>
            <a:r>
              <a:rPr lang="ja-JP" altLang="en-US" sz="1400" dirty="0" smtClean="0"/>
              <a:t>　　</a:t>
            </a:r>
            <a:r>
              <a:rPr kumimoji="1" lang="ja-JP" altLang="en-US" sz="1400" dirty="0" smtClean="0"/>
              <a:t>発行したことで、平成</a:t>
            </a:r>
            <a:r>
              <a:rPr lang="ja-JP" altLang="en-US" sz="1400" dirty="0" smtClean="0"/>
              <a:t>２９年度の</a:t>
            </a:r>
            <a:r>
              <a:rPr kumimoji="1" lang="ja-JP" altLang="en-US" sz="1400" dirty="0" smtClean="0"/>
              <a:t>平均調達期間及び平均発行年限の延伸に寄与</a:t>
            </a:r>
            <a:endParaRPr kumimoji="1" lang="en-US" altLang="ja-JP" sz="1600" dirty="0" smtClean="0"/>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116432707"/>
              </p:ext>
            </p:extLst>
          </p:nvPr>
        </p:nvGraphicFramePr>
        <p:xfrm>
          <a:off x="568325" y="4359275"/>
          <a:ext cx="8004175" cy="2036375"/>
        </p:xfrm>
        <a:graphic>
          <a:graphicData uri="http://schemas.openxmlformats.org/presentationml/2006/ole">
            <mc:AlternateContent xmlns:mc="http://schemas.openxmlformats.org/markup-compatibility/2006">
              <mc:Choice xmlns:v="urn:schemas-microsoft-com:vml" Requires="v">
                <p:oleObj spid="_x0000_s3085" name="ワークシート" r:id="rId8" imgW="6267487" imgH="1476267" progId="Excel.Sheet.12">
                  <p:embed/>
                </p:oleObj>
              </mc:Choice>
              <mc:Fallback>
                <p:oleObj name="ワークシート" r:id="rId8" imgW="6267487" imgH="1476267" progId="Excel.Sheet.12">
                  <p:embed/>
                  <p:pic>
                    <p:nvPicPr>
                      <p:cNvPr id="0" name=""/>
                      <p:cNvPicPr/>
                      <p:nvPr/>
                    </p:nvPicPr>
                    <p:blipFill>
                      <a:blip r:embed="rId9"/>
                      <a:stretch>
                        <a:fillRect/>
                      </a:stretch>
                    </p:blipFill>
                    <p:spPr>
                      <a:xfrm>
                        <a:off x="568325" y="4359275"/>
                        <a:ext cx="8004175" cy="2036375"/>
                      </a:xfrm>
                      <a:prstGeom prst="rect">
                        <a:avLst/>
                      </a:prstGeom>
                    </p:spPr>
                  </p:pic>
                </p:oleObj>
              </mc:Fallback>
            </mc:AlternateContent>
          </a:graphicData>
        </a:graphic>
      </p:graphicFrame>
      <p:sp>
        <p:nvSpPr>
          <p:cNvPr id="6" name="正方形/長方形 5"/>
          <p:cNvSpPr/>
          <p:nvPr/>
        </p:nvSpPr>
        <p:spPr>
          <a:xfrm>
            <a:off x="179513" y="607080"/>
            <a:ext cx="8812041" cy="592706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円/楕円 1"/>
          <p:cNvSpPr/>
          <p:nvPr/>
        </p:nvSpPr>
        <p:spPr>
          <a:xfrm>
            <a:off x="6876256" y="5589240"/>
            <a:ext cx="1656184"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6"/>
          <p:cNvSpPr txBox="1">
            <a:spLocks noChangeArrowheads="1"/>
          </p:cNvSpPr>
          <p:nvPr/>
        </p:nvSpPr>
        <p:spPr bwMode="auto">
          <a:xfrm>
            <a:off x="7704348" y="79819"/>
            <a:ext cx="126204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３－２</a:t>
            </a:r>
            <a:endParaRPr lang="ja-JP" sz="1200" dirty="0">
              <a:effectLst/>
              <a:latin typeface="ＭＳ ゴシック"/>
              <a:cs typeface="Times New Roman"/>
            </a:endParaRPr>
          </a:p>
        </p:txBody>
      </p:sp>
    </p:spTree>
    <p:extLst>
      <p:ext uri="{BB962C8B-B14F-4D97-AF65-F5344CB8AC3E}">
        <p14:creationId xmlns:p14="http://schemas.microsoft.com/office/powerpoint/2010/main" val="32904996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42</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3" baseType="lpstr">
      <vt:lpstr>Office ​​テーマ</vt:lpstr>
      <vt:lpstr>ワークシート</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54</cp:revision>
  <cp:lastPrinted>2018-01-26T09:05:50Z</cp:lastPrinted>
  <dcterms:created xsi:type="dcterms:W3CDTF">2017-12-08T03:17:57Z</dcterms:created>
  <dcterms:modified xsi:type="dcterms:W3CDTF">2018-05-10T05:13:14Z</dcterms:modified>
</cp:coreProperties>
</file>