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1.xml" ContentType="application/vnd.openxmlformats-officedocument.presentationml.notesSlide+xml"/>
  <Override PartName="/ppt/ink/ink16.xml" ContentType="application/inkml+xml"/>
  <Override PartName="/ppt/ink/ink17.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84" r:id="rId1"/>
    <p:sldMasterId id="2147483736" r:id="rId2"/>
  </p:sldMasterIdLst>
  <p:notesMasterIdLst>
    <p:notesMasterId r:id="rId39"/>
  </p:notesMasterIdLst>
  <p:handoutMasterIdLst>
    <p:handoutMasterId r:id="rId40"/>
  </p:handoutMasterIdLst>
  <p:sldIdLst>
    <p:sldId id="257" r:id="rId3"/>
    <p:sldId id="614" r:id="rId4"/>
    <p:sldId id="477" r:id="rId5"/>
    <p:sldId id="414" r:id="rId6"/>
    <p:sldId id="617" r:id="rId7"/>
    <p:sldId id="444" r:id="rId8"/>
    <p:sldId id="481" r:id="rId9"/>
    <p:sldId id="446" r:id="rId10"/>
    <p:sldId id="447" r:id="rId11"/>
    <p:sldId id="412" r:id="rId12"/>
    <p:sldId id="434" r:id="rId13"/>
    <p:sldId id="413" r:id="rId14"/>
    <p:sldId id="435" r:id="rId15"/>
    <p:sldId id="618" r:id="rId16"/>
    <p:sldId id="580" r:id="rId17"/>
    <p:sldId id="451" r:id="rId18"/>
    <p:sldId id="452" r:id="rId19"/>
    <p:sldId id="453" r:id="rId20"/>
    <p:sldId id="615" r:id="rId21"/>
    <p:sldId id="616" r:id="rId22"/>
    <p:sldId id="483" r:id="rId23"/>
    <p:sldId id="587" r:id="rId24"/>
    <p:sldId id="437" r:id="rId25"/>
    <p:sldId id="619" r:id="rId26"/>
    <p:sldId id="606" r:id="rId27"/>
    <p:sldId id="454" r:id="rId28"/>
    <p:sldId id="466" r:id="rId29"/>
    <p:sldId id="455" r:id="rId30"/>
    <p:sldId id="456" r:id="rId31"/>
    <p:sldId id="457" r:id="rId32"/>
    <p:sldId id="482" r:id="rId33"/>
    <p:sldId id="438" r:id="rId34"/>
    <p:sldId id="620" r:id="rId35"/>
    <p:sldId id="433" r:id="rId36"/>
    <p:sldId id="460" r:id="rId37"/>
    <p:sldId id="484" r:id="rId38"/>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0479C8"/>
    <a:srgbClr val="1F7501"/>
    <a:srgbClr val="080808"/>
    <a:srgbClr val="FFFF99"/>
    <a:srgbClr val="36CA0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0" autoAdjust="0"/>
    <p:restoredTop sz="94414" autoAdjust="0"/>
  </p:normalViewPr>
  <p:slideViewPr>
    <p:cSldViewPr>
      <p:cViewPr varScale="1">
        <p:scale>
          <a:sx n="100" d="100"/>
          <a:sy n="100" d="100"/>
        </p:scale>
        <p:origin x="1195"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p:cViewPr>
        <p:scale>
          <a:sx n="100" d="100"/>
          <a:sy n="100" d="100"/>
        </p:scale>
        <p:origin x="1902" y="-295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t>障がい種別　件数</a:t>
            </a:r>
          </a:p>
        </c:rich>
      </c:tx>
      <c:layout>
        <c:manualLayout>
          <c:xMode val="edge"/>
          <c:yMode val="edge"/>
          <c:x val="0.40718044619422572"/>
          <c:y val="9.2592592592592587E-3"/>
        </c:manualLayout>
      </c:layout>
      <c:overlay val="0"/>
      <c:spPr>
        <a:noFill/>
        <a:ln>
          <a:noFill/>
        </a:ln>
      </c:spPr>
    </c:title>
    <c:autoTitleDeleted val="0"/>
    <c:plotArea>
      <c:layout>
        <c:manualLayout>
          <c:layoutTarget val="inner"/>
          <c:xMode val="edge"/>
          <c:yMode val="edge"/>
          <c:x val="8.7910727211612305E-2"/>
          <c:y val="0.29103474755231329"/>
          <c:w val="0.32212824835389686"/>
          <c:h val="0.49589647535510462"/>
        </c:manualLayout>
      </c:layout>
      <c:barChart>
        <c:barDir val="col"/>
        <c:grouping val="stacked"/>
        <c:varyColors val="0"/>
        <c:ser>
          <c:idx val="0"/>
          <c:order val="0"/>
          <c:tx>
            <c:strRef>
              <c:f>'★使用する（全体）'!$B$79</c:f>
              <c:strCache>
                <c:ptCount val="1"/>
                <c:pt idx="0">
                  <c:v>養護者</c:v>
                </c:pt>
              </c:strCache>
            </c:strRef>
          </c:tx>
          <c:spPr>
            <a:ln>
              <a:noFill/>
            </a:ln>
          </c:spPr>
          <c:invertIfNegative val="0"/>
          <c:cat>
            <c:strRef>
              <c:f>'★使用する（全体）'!$C$78:$H$78</c:f>
              <c:strCache>
                <c:ptCount val="6"/>
                <c:pt idx="0">
                  <c:v>身体障がい</c:v>
                </c:pt>
                <c:pt idx="1">
                  <c:v>知的障がい</c:v>
                </c:pt>
                <c:pt idx="2">
                  <c:v>精神障がい</c:v>
                </c:pt>
                <c:pt idx="3">
                  <c:v>発達障がい</c:v>
                </c:pt>
                <c:pt idx="4">
                  <c:v>難病</c:v>
                </c:pt>
                <c:pt idx="5">
                  <c:v>その他・不明</c:v>
                </c:pt>
              </c:strCache>
            </c:strRef>
          </c:cat>
          <c:val>
            <c:numRef>
              <c:f>'★使用する（全体）'!$C$79:$H$79</c:f>
              <c:numCache>
                <c:formatCode>General</c:formatCode>
                <c:ptCount val="6"/>
                <c:pt idx="0">
                  <c:v>43</c:v>
                </c:pt>
                <c:pt idx="1">
                  <c:v>81</c:v>
                </c:pt>
                <c:pt idx="2">
                  <c:v>92</c:v>
                </c:pt>
                <c:pt idx="3">
                  <c:v>2</c:v>
                </c:pt>
                <c:pt idx="4">
                  <c:v>7</c:v>
                </c:pt>
                <c:pt idx="5">
                  <c:v>5</c:v>
                </c:pt>
              </c:numCache>
            </c:numRef>
          </c:val>
          <c:extLst>
            <c:ext xmlns:c16="http://schemas.microsoft.com/office/drawing/2014/chart" uri="{C3380CC4-5D6E-409C-BE32-E72D297353CC}">
              <c16:uniqueId val="{00000000-2AAA-4BD3-9C3E-58220DB1A610}"/>
            </c:ext>
          </c:extLst>
        </c:ser>
        <c:ser>
          <c:idx val="2"/>
          <c:order val="1"/>
          <c:tx>
            <c:strRef>
              <c:f>'★使用する（全体）'!$B$81</c:f>
              <c:strCache>
                <c:ptCount val="1"/>
                <c:pt idx="0">
                  <c:v>施設従事者</c:v>
                </c:pt>
              </c:strCache>
            </c:strRef>
          </c:tx>
          <c:spPr>
            <a:pattFill prst="ltUpDiag">
              <a:fgClr>
                <a:schemeClr val="accent1"/>
              </a:fgClr>
              <a:bgClr>
                <a:schemeClr val="bg1"/>
              </a:bgClr>
            </a:pattFill>
            <a:ln>
              <a:noFill/>
            </a:ln>
          </c:spPr>
          <c:invertIfNegative val="0"/>
          <c:cat>
            <c:strRef>
              <c:f>'★使用する（全体）'!$C$78:$H$78</c:f>
              <c:strCache>
                <c:ptCount val="6"/>
                <c:pt idx="0">
                  <c:v>身体障がい</c:v>
                </c:pt>
                <c:pt idx="1">
                  <c:v>知的障がい</c:v>
                </c:pt>
                <c:pt idx="2">
                  <c:v>精神障がい</c:v>
                </c:pt>
                <c:pt idx="3">
                  <c:v>発達障がい</c:v>
                </c:pt>
                <c:pt idx="4">
                  <c:v>難病</c:v>
                </c:pt>
                <c:pt idx="5">
                  <c:v>その他・不明</c:v>
                </c:pt>
              </c:strCache>
            </c:strRef>
          </c:cat>
          <c:val>
            <c:numRef>
              <c:f>'★使用する（全体）'!$C$81:$H$81</c:f>
              <c:numCache>
                <c:formatCode>General</c:formatCode>
                <c:ptCount val="6"/>
                <c:pt idx="0">
                  <c:v>21</c:v>
                </c:pt>
                <c:pt idx="1">
                  <c:v>66</c:v>
                </c:pt>
                <c:pt idx="2">
                  <c:v>16</c:v>
                </c:pt>
                <c:pt idx="3">
                  <c:v>7</c:v>
                </c:pt>
                <c:pt idx="4">
                  <c:v>0</c:v>
                </c:pt>
                <c:pt idx="5">
                  <c:v>1</c:v>
                </c:pt>
              </c:numCache>
            </c:numRef>
          </c:val>
          <c:extLst>
            <c:ext xmlns:c16="http://schemas.microsoft.com/office/drawing/2014/chart" uri="{C3380CC4-5D6E-409C-BE32-E72D297353CC}">
              <c16:uniqueId val="{00000001-2AAA-4BD3-9C3E-58220DB1A610}"/>
            </c:ext>
          </c:extLst>
        </c:ser>
        <c:ser>
          <c:idx val="4"/>
          <c:order val="2"/>
          <c:tx>
            <c:strRef>
              <c:f>'★使用する（全体）'!$B$83</c:f>
              <c:strCache>
                <c:ptCount val="1"/>
                <c:pt idx="0">
                  <c:v>使用者</c:v>
                </c:pt>
              </c:strCache>
            </c:strRef>
          </c:tx>
          <c:spPr>
            <a:ln>
              <a:noFill/>
            </a:ln>
          </c:spPr>
          <c:invertIfNegative val="0"/>
          <c:cat>
            <c:strRef>
              <c:f>'★使用する（全体）'!$C$78:$H$78</c:f>
              <c:strCache>
                <c:ptCount val="6"/>
                <c:pt idx="0">
                  <c:v>身体障がい</c:v>
                </c:pt>
                <c:pt idx="1">
                  <c:v>知的障がい</c:v>
                </c:pt>
                <c:pt idx="2">
                  <c:v>精神障がい</c:v>
                </c:pt>
                <c:pt idx="3">
                  <c:v>発達障がい</c:v>
                </c:pt>
                <c:pt idx="4">
                  <c:v>難病</c:v>
                </c:pt>
                <c:pt idx="5">
                  <c:v>その他・不明</c:v>
                </c:pt>
              </c:strCache>
            </c:strRef>
          </c:cat>
          <c:val>
            <c:numRef>
              <c:f>'★使用する（全体）'!$C$83:$H$83</c:f>
              <c:numCache>
                <c:formatCode>General</c:formatCode>
                <c:ptCount val="6"/>
                <c:pt idx="0">
                  <c:v>9</c:v>
                </c:pt>
                <c:pt idx="1">
                  <c:v>12</c:v>
                </c:pt>
                <c:pt idx="2">
                  <c:v>11</c:v>
                </c:pt>
                <c:pt idx="3">
                  <c:v>3</c:v>
                </c:pt>
                <c:pt idx="4">
                  <c:v>0</c:v>
                </c:pt>
                <c:pt idx="5">
                  <c:v>1</c:v>
                </c:pt>
              </c:numCache>
            </c:numRef>
          </c:val>
          <c:extLst>
            <c:ext xmlns:c16="http://schemas.microsoft.com/office/drawing/2014/chart" uri="{C3380CC4-5D6E-409C-BE32-E72D297353CC}">
              <c16:uniqueId val="{00000002-2AAA-4BD3-9C3E-58220DB1A610}"/>
            </c:ext>
          </c:extLst>
        </c:ser>
        <c:dLbls>
          <c:showLegendKey val="0"/>
          <c:showVal val="0"/>
          <c:showCatName val="0"/>
          <c:showSerName val="0"/>
          <c:showPercent val="0"/>
          <c:showBubbleSize val="0"/>
        </c:dLbls>
        <c:gapWidth val="95"/>
        <c:overlap val="100"/>
        <c:axId val="95849472"/>
        <c:axId val="95855360"/>
      </c:barChart>
      <c:catAx>
        <c:axId val="95849472"/>
        <c:scaling>
          <c:orientation val="minMax"/>
        </c:scaling>
        <c:delete val="0"/>
        <c:axPos val="b"/>
        <c:numFmt formatCode="General" sourceLinked="0"/>
        <c:majorTickMark val="none"/>
        <c:minorTickMark val="none"/>
        <c:tickLblPos val="nextTo"/>
        <c:crossAx val="95855360"/>
        <c:crosses val="autoZero"/>
        <c:auto val="1"/>
        <c:lblAlgn val="ctr"/>
        <c:lblOffset val="100"/>
        <c:noMultiLvlLbl val="0"/>
      </c:catAx>
      <c:valAx>
        <c:axId val="95855360"/>
        <c:scaling>
          <c:orientation val="minMax"/>
        </c:scaling>
        <c:delete val="0"/>
        <c:axPos val="l"/>
        <c:majorGridlines/>
        <c:title>
          <c:tx>
            <c:rich>
              <a:bodyPr rot="0" vert="eaVert"/>
              <a:lstStyle/>
              <a:p>
                <a:pPr>
                  <a:defRPr/>
                </a:pPr>
                <a:r>
                  <a:rPr lang="ja-JP"/>
                  <a:t>件</a:t>
                </a:r>
              </a:p>
            </c:rich>
          </c:tx>
          <c:layout>
            <c:manualLayout>
              <c:xMode val="edge"/>
              <c:yMode val="edge"/>
              <c:x val="8.3810077093375637E-2"/>
              <c:y val="4.6518913340755315E-2"/>
            </c:manualLayout>
          </c:layout>
          <c:overlay val="0"/>
        </c:title>
        <c:numFmt formatCode="General" sourceLinked="1"/>
        <c:majorTickMark val="none"/>
        <c:minorTickMark val="none"/>
        <c:tickLblPos val="nextTo"/>
        <c:crossAx val="95849472"/>
        <c:crosses val="autoZero"/>
        <c:crossBetween val="between"/>
      </c:valAx>
      <c:dTable>
        <c:showHorzBorder val="1"/>
        <c:showVertBorder val="1"/>
        <c:showOutline val="1"/>
        <c:showKeys val="1"/>
      </c:dTable>
    </c:plotArea>
    <c:plotVisOnly val="1"/>
    <c:dispBlanksAs val="gap"/>
    <c:showDLblsOverMax val="0"/>
  </c:chart>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sz="1600" b="0" dirty="0"/>
              <a:t>障がい種別　割合</a:t>
            </a:r>
          </a:p>
        </c:rich>
      </c:tx>
      <c:layout>
        <c:manualLayout>
          <c:xMode val="edge"/>
          <c:yMode val="edge"/>
          <c:x val="0.29381562613668555"/>
          <c:y val="1.5952370737144735E-2"/>
        </c:manualLayout>
      </c:layout>
      <c:overlay val="0"/>
      <c:spPr>
        <a:noFill/>
        <a:ln>
          <a:noFill/>
        </a:ln>
      </c:spPr>
    </c:title>
    <c:autoTitleDeleted val="0"/>
    <c:plotArea>
      <c:layout/>
      <c:lineChart>
        <c:grouping val="standard"/>
        <c:varyColors val="0"/>
        <c:ser>
          <c:idx val="1"/>
          <c:order val="0"/>
          <c:tx>
            <c:strRef>
              <c:f>'★使用する（全体）'!$B$80</c:f>
              <c:strCache>
                <c:ptCount val="1"/>
                <c:pt idx="0">
                  <c:v>養護者％</c:v>
                </c:pt>
              </c:strCache>
            </c:strRef>
          </c:tx>
          <c:spPr>
            <a:ln>
              <a:solidFill>
                <a:srgbClr val="0070C0"/>
              </a:solidFill>
            </a:ln>
          </c:spPr>
          <c:marker>
            <c:symbol val="diamond"/>
            <c:size val="6"/>
            <c:spPr>
              <a:solidFill>
                <a:srgbClr val="0070C0"/>
              </a:solidFill>
              <a:ln>
                <a:solidFill>
                  <a:srgbClr val="0070C0"/>
                </a:solidFill>
              </a:ln>
            </c:spPr>
          </c:marker>
          <c:cat>
            <c:strRef>
              <c:f>'★使用する（全体）'!$C$78:$H$78</c:f>
              <c:strCache>
                <c:ptCount val="6"/>
                <c:pt idx="0">
                  <c:v>身体障がい</c:v>
                </c:pt>
                <c:pt idx="1">
                  <c:v>知的障がい</c:v>
                </c:pt>
                <c:pt idx="2">
                  <c:v>精神障がい</c:v>
                </c:pt>
                <c:pt idx="3">
                  <c:v>発達障がい</c:v>
                </c:pt>
                <c:pt idx="4">
                  <c:v>難病</c:v>
                </c:pt>
                <c:pt idx="5">
                  <c:v>その他・不明</c:v>
                </c:pt>
              </c:strCache>
            </c:strRef>
          </c:cat>
          <c:val>
            <c:numRef>
              <c:f>'★使用する（全体）'!$C$80:$H$80</c:f>
              <c:numCache>
                <c:formatCode>0.0_ </c:formatCode>
                <c:ptCount val="6"/>
                <c:pt idx="0">
                  <c:v>22.8</c:v>
                </c:pt>
                <c:pt idx="1">
                  <c:v>42.9</c:v>
                </c:pt>
                <c:pt idx="2">
                  <c:v>48.7</c:v>
                </c:pt>
                <c:pt idx="3">
                  <c:v>1.1000000000000001</c:v>
                </c:pt>
                <c:pt idx="4">
                  <c:v>3.7</c:v>
                </c:pt>
                <c:pt idx="5">
                  <c:v>2.6</c:v>
                </c:pt>
              </c:numCache>
            </c:numRef>
          </c:val>
          <c:smooth val="0"/>
          <c:extLst>
            <c:ext xmlns:c16="http://schemas.microsoft.com/office/drawing/2014/chart" uri="{C3380CC4-5D6E-409C-BE32-E72D297353CC}">
              <c16:uniqueId val="{00000000-21D4-47ED-8DEE-8671DB453549}"/>
            </c:ext>
          </c:extLst>
        </c:ser>
        <c:ser>
          <c:idx val="3"/>
          <c:order val="1"/>
          <c:tx>
            <c:strRef>
              <c:f>'★使用する（全体）'!$B$82</c:f>
              <c:strCache>
                <c:ptCount val="1"/>
                <c:pt idx="0">
                  <c:v>施設従事者％</c:v>
                </c:pt>
              </c:strCache>
            </c:strRef>
          </c:tx>
          <c:spPr>
            <a:ln>
              <a:solidFill>
                <a:schemeClr val="accent2"/>
              </a:solidFill>
              <a:prstDash val="sysDash"/>
            </a:ln>
          </c:spPr>
          <c:marker>
            <c:symbol val="x"/>
            <c:size val="6"/>
            <c:spPr>
              <a:solidFill>
                <a:schemeClr val="accent2">
                  <a:lumMod val="75000"/>
                </a:schemeClr>
              </a:solidFill>
              <a:ln>
                <a:solidFill>
                  <a:schemeClr val="accent2"/>
                </a:solidFill>
              </a:ln>
            </c:spPr>
          </c:marker>
          <c:dPt>
            <c:idx val="2"/>
            <c:marker>
              <c:spPr>
                <a:solidFill>
                  <a:schemeClr val="accent2">
                    <a:lumMod val="75000"/>
                  </a:schemeClr>
                </a:solidFill>
                <a:ln>
                  <a:solidFill>
                    <a:schemeClr val="accent2">
                      <a:lumMod val="75000"/>
                    </a:schemeClr>
                  </a:solidFill>
                </a:ln>
              </c:spPr>
            </c:marker>
            <c:bubble3D val="0"/>
            <c:spPr>
              <a:ln>
                <a:solidFill>
                  <a:schemeClr val="accent2">
                    <a:lumMod val="75000"/>
                  </a:schemeClr>
                </a:solidFill>
                <a:prstDash val="sysDash"/>
              </a:ln>
            </c:spPr>
            <c:extLst>
              <c:ext xmlns:c16="http://schemas.microsoft.com/office/drawing/2014/chart" uri="{C3380CC4-5D6E-409C-BE32-E72D297353CC}">
                <c16:uniqueId val="{00000002-21D4-47ED-8DEE-8671DB453549}"/>
              </c:ext>
            </c:extLst>
          </c:dPt>
          <c:cat>
            <c:strRef>
              <c:f>'★使用する（全体）'!$C$78:$H$78</c:f>
              <c:strCache>
                <c:ptCount val="6"/>
                <c:pt idx="0">
                  <c:v>身体障がい</c:v>
                </c:pt>
                <c:pt idx="1">
                  <c:v>知的障がい</c:v>
                </c:pt>
                <c:pt idx="2">
                  <c:v>精神障がい</c:v>
                </c:pt>
                <c:pt idx="3">
                  <c:v>発達障がい</c:v>
                </c:pt>
                <c:pt idx="4">
                  <c:v>難病</c:v>
                </c:pt>
                <c:pt idx="5">
                  <c:v>その他・不明</c:v>
                </c:pt>
              </c:strCache>
            </c:strRef>
          </c:cat>
          <c:val>
            <c:numRef>
              <c:f>'★使用する（全体）'!$C$82:$H$82</c:f>
              <c:numCache>
                <c:formatCode>0.0_ </c:formatCode>
                <c:ptCount val="6"/>
                <c:pt idx="0">
                  <c:v>24.7</c:v>
                </c:pt>
                <c:pt idx="1">
                  <c:v>77.599999999999994</c:v>
                </c:pt>
                <c:pt idx="2">
                  <c:v>18.8</c:v>
                </c:pt>
                <c:pt idx="3">
                  <c:v>8.1999999999999993</c:v>
                </c:pt>
                <c:pt idx="4">
                  <c:v>0</c:v>
                </c:pt>
                <c:pt idx="5">
                  <c:v>1.2</c:v>
                </c:pt>
              </c:numCache>
            </c:numRef>
          </c:val>
          <c:smooth val="0"/>
          <c:extLst>
            <c:ext xmlns:c16="http://schemas.microsoft.com/office/drawing/2014/chart" uri="{C3380CC4-5D6E-409C-BE32-E72D297353CC}">
              <c16:uniqueId val="{00000003-21D4-47ED-8DEE-8671DB453549}"/>
            </c:ext>
          </c:extLst>
        </c:ser>
        <c:ser>
          <c:idx val="5"/>
          <c:order val="2"/>
          <c:tx>
            <c:strRef>
              <c:f>'★使用する（全体）'!$B$84</c:f>
              <c:strCache>
                <c:ptCount val="1"/>
                <c:pt idx="0">
                  <c:v>使用者％</c:v>
                </c:pt>
              </c:strCache>
            </c:strRef>
          </c:tx>
          <c:spPr>
            <a:ln>
              <a:solidFill>
                <a:srgbClr val="92D050"/>
              </a:solidFill>
            </a:ln>
          </c:spPr>
          <c:marker>
            <c:symbol val="triangle"/>
            <c:size val="6"/>
            <c:spPr>
              <a:solidFill>
                <a:srgbClr val="92D050"/>
              </a:solidFill>
              <a:ln>
                <a:solidFill>
                  <a:srgbClr val="92D050"/>
                </a:solidFill>
              </a:ln>
            </c:spPr>
          </c:marker>
          <c:cat>
            <c:strRef>
              <c:f>'★使用する（全体）'!$C$78:$H$78</c:f>
              <c:strCache>
                <c:ptCount val="6"/>
                <c:pt idx="0">
                  <c:v>身体障がい</c:v>
                </c:pt>
                <c:pt idx="1">
                  <c:v>知的障がい</c:v>
                </c:pt>
                <c:pt idx="2">
                  <c:v>精神障がい</c:v>
                </c:pt>
                <c:pt idx="3">
                  <c:v>発達障がい</c:v>
                </c:pt>
                <c:pt idx="4">
                  <c:v>難病</c:v>
                </c:pt>
                <c:pt idx="5">
                  <c:v>その他・不明</c:v>
                </c:pt>
              </c:strCache>
            </c:strRef>
          </c:cat>
          <c:val>
            <c:numRef>
              <c:f>'★使用する（全体）'!$C$84:$H$84</c:f>
              <c:numCache>
                <c:formatCode>0.0_ </c:formatCode>
                <c:ptCount val="6"/>
                <c:pt idx="0">
                  <c:v>26.5</c:v>
                </c:pt>
                <c:pt idx="1">
                  <c:v>35.299999999999997</c:v>
                </c:pt>
                <c:pt idx="2">
                  <c:v>32.4</c:v>
                </c:pt>
                <c:pt idx="3">
                  <c:v>8.8000000000000007</c:v>
                </c:pt>
                <c:pt idx="4">
                  <c:v>0</c:v>
                </c:pt>
                <c:pt idx="5">
                  <c:v>2.9</c:v>
                </c:pt>
              </c:numCache>
            </c:numRef>
          </c:val>
          <c:smooth val="0"/>
          <c:extLst>
            <c:ext xmlns:c16="http://schemas.microsoft.com/office/drawing/2014/chart" uri="{C3380CC4-5D6E-409C-BE32-E72D297353CC}">
              <c16:uniqueId val="{00000004-21D4-47ED-8DEE-8671DB453549}"/>
            </c:ext>
          </c:extLst>
        </c:ser>
        <c:dLbls>
          <c:showLegendKey val="0"/>
          <c:showVal val="0"/>
          <c:showCatName val="0"/>
          <c:showSerName val="0"/>
          <c:showPercent val="0"/>
          <c:showBubbleSize val="0"/>
        </c:dLbls>
        <c:marker val="1"/>
        <c:smooth val="0"/>
        <c:axId val="96088448"/>
        <c:axId val="96090368"/>
      </c:lineChart>
      <c:catAx>
        <c:axId val="96088448"/>
        <c:scaling>
          <c:orientation val="minMax"/>
        </c:scaling>
        <c:delete val="0"/>
        <c:axPos val="b"/>
        <c:numFmt formatCode="General" sourceLinked="0"/>
        <c:majorTickMark val="none"/>
        <c:minorTickMark val="none"/>
        <c:tickLblPos val="nextTo"/>
        <c:crossAx val="96090368"/>
        <c:crosses val="autoZero"/>
        <c:auto val="1"/>
        <c:lblAlgn val="ctr"/>
        <c:lblOffset val="100"/>
        <c:noMultiLvlLbl val="0"/>
      </c:catAx>
      <c:valAx>
        <c:axId val="96090368"/>
        <c:scaling>
          <c:orientation val="minMax"/>
        </c:scaling>
        <c:delete val="0"/>
        <c:axPos val="l"/>
        <c:majorGridlines/>
        <c:numFmt formatCode="0.0_ " sourceLinked="1"/>
        <c:majorTickMark val="none"/>
        <c:minorTickMark val="none"/>
        <c:tickLblPos val="nextTo"/>
        <c:spPr>
          <a:ln w="9525">
            <a:noFill/>
          </a:ln>
        </c:spPr>
        <c:crossAx val="96088448"/>
        <c:crosses val="autoZero"/>
        <c:crossBetween val="between"/>
      </c:valAx>
    </c:plotArea>
    <c:legend>
      <c:legendPos val="b"/>
      <c:overlay val="0"/>
    </c:legend>
    <c:plotVisOnly val="1"/>
    <c:dispBlanksAs val="gap"/>
    <c:showDLblsOverMax val="0"/>
  </c:chart>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0.15966</cdr:x>
      <cdr:y>0.22552</cdr:y>
    </cdr:from>
    <cdr:to>
      <cdr:x>0.33118</cdr:x>
      <cdr:y>0.26157</cdr:y>
    </cdr:to>
    <cdr:sp macro="" textlink="">
      <cdr:nvSpPr>
        <cdr:cNvPr id="2" name="テキスト ボックス 1">
          <a:extLst xmlns:a="http://schemas.openxmlformats.org/drawingml/2006/main">
            <a:ext uri="{FF2B5EF4-FFF2-40B4-BE49-F238E27FC236}">
              <a16:creationId xmlns:a16="http://schemas.microsoft.com/office/drawing/2014/main" id="{99B74006-9868-4DC7-92C1-DDECB5B2AB49}"/>
            </a:ext>
          </a:extLst>
        </cdr:cNvPr>
        <cdr:cNvSpPr txBox="1"/>
      </cdr:nvSpPr>
      <cdr:spPr>
        <a:xfrm xmlns:a="http://schemas.openxmlformats.org/drawingml/2006/main">
          <a:off x="1739428" y="1695114"/>
          <a:ext cx="1868586" cy="2709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600" dirty="0">
              <a:latin typeface="UD デジタル 教科書体 NK-R" panose="02020400000000000000" pitchFamily="18" charset="-128"/>
              <a:ea typeface="UD デジタル 教科書体 NK-R" panose="02020400000000000000" pitchFamily="18" charset="-128"/>
            </a:rPr>
            <a:t>障がい種別　件数</a:t>
          </a:r>
        </a:p>
      </cdr:txBody>
    </cdr:sp>
  </cdr:relSizeAnchor>
  <cdr:relSizeAnchor xmlns:cdr="http://schemas.openxmlformats.org/drawingml/2006/chartDrawing">
    <cdr:from>
      <cdr:x>0.05391</cdr:x>
      <cdr:y>0.23985</cdr:y>
    </cdr:from>
    <cdr:to>
      <cdr:x>0.08704</cdr:x>
      <cdr:y>0.2759</cdr:y>
    </cdr:to>
    <cdr:sp macro="" textlink="">
      <cdr:nvSpPr>
        <cdr:cNvPr id="3" name="テキスト ボックス 1">
          <a:extLst xmlns:a="http://schemas.openxmlformats.org/drawingml/2006/main">
            <a:ext uri="{FF2B5EF4-FFF2-40B4-BE49-F238E27FC236}">
              <a16:creationId xmlns:a16="http://schemas.microsoft.com/office/drawing/2014/main" id="{B6866ECF-ED0F-4C3F-ABEF-5D717004CB6B}"/>
            </a:ext>
          </a:extLst>
        </cdr:cNvPr>
        <cdr:cNvSpPr txBox="1"/>
      </cdr:nvSpPr>
      <cdr:spPr>
        <a:xfrm xmlns:a="http://schemas.openxmlformats.org/drawingml/2006/main">
          <a:off x="587300" y="1802841"/>
          <a:ext cx="360932" cy="27099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200" dirty="0">
              <a:latin typeface="UD デジタル 教科書体 NK-R" panose="02020400000000000000" pitchFamily="18" charset="-128"/>
              <a:ea typeface="UD デジタル 教科書体 NK-R" panose="02020400000000000000" pitchFamily="18" charset="-128"/>
            </a:rPr>
            <a:t>件</a:t>
          </a:r>
        </a:p>
      </cdr:txBody>
    </cdr:sp>
  </cdr:relSizeAnchor>
</c:userShapes>
</file>

<file path=ppt/drawings/drawing2.xml><?xml version="1.0" encoding="utf-8"?>
<c:userShapes xmlns:c="http://schemas.openxmlformats.org/drawingml/2006/chart">
  <cdr:relSizeAnchor xmlns:cdr="http://schemas.openxmlformats.org/drawingml/2006/chartDrawing">
    <cdr:from>
      <cdr:x>0.02813</cdr:x>
      <cdr:y>0.03819</cdr:y>
    </cdr:from>
    <cdr:to>
      <cdr:x>0.08229</cdr:x>
      <cdr:y>0.11806</cdr:y>
    </cdr:to>
    <cdr:sp macro="" textlink="">
      <cdr:nvSpPr>
        <cdr:cNvPr id="2" name="テキスト ボックス 1"/>
        <cdr:cNvSpPr txBox="1"/>
      </cdr:nvSpPr>
      <cdr:spPr>
        <a:xfrm xmlns:a="http://schemas.openxmlformats.org/drawingml/2006/main">
          <a:off x="128588" y="104775"/>
          <a:ext cx="24765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latin typeface="UD デジタル 教科書体 NK-R" panose="02020400000000000000" pitchFamily="18" charset="-128"/>
              <a:ea typeface="UD デジタル 教科書体 NK-R" panose="02020400000000000000" pitchFamily="18" charset="-128"/>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37.82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7:00.12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23,'0'-6,"6"-2,3-1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7:10.20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7:10.87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8:47.17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8:48.25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8:54.04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9:02.20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9:03.31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1,'6'0,"9"0,8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38.75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39.6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40.5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41.28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53.15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53.86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58.20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20T01:46:59.04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8" tIns="45708" rIns="91418" bIns="45708" rtlCol="0" anchor="ctr"/>
          <a:lstStyle/>
          <a:p>
            <a:pPr lvl="0"/>
            <a:endParaRPr lang="ja-JP" altLang="en-US" noProof="0" dirty="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18" tIns="45708" rIns="91418" bIns="45708" rtlCol="0"/>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mn-lt"/>
        <a:ea typeface="UD デジタル 教科書体 NK-R" panose="02020400000000000000" pitchFamily="18" charset="-128"/>
        <a:cs typeface="+mn-cs"/>
      </a:defRPr>
    </a:lvl1pPr>
    <a:lvl2pPr marL="457200" algn="l" rtl="0" eaLnBrk="0" fontAlgn="base" hangingPunct="0">
      <a:spcBef>
        <a:spcPct val="30000"/>
      </a:spcBef>
      <a:spcAft>
        <a:spcPct val="0"/>
      </a:spcAft>
      <a:defRPr kumimoji="1" sz="1200" kern="1200">
        <a:solidFill>
          <a:schemeClr val="tx1"/>
        </a:solidFill>
        <a:latin typeface="+mn-lt"/>
        <a:ea typeface="UD デジタル 教科書体 NK-R" panose="02020400000000000000" pitchFamily="18" charset="-128"/>
        <a:cs typeface="+mn-cs"/>
      </a:defRPr>
    </a:lvl2pPr>
    <a:lvl3pPr marL="914400" algn="l" rtl="0" eaLnBrk="0" fontAlgn="base" hangingPunct="0">
      <a:spcBef>
        <a:spcPct val="30000"/>
      </a:spcBef>
      <a:spcAft>
        <a:spcPct val="0"/>
      </a:spcAft>
      <a:defRPr kumimoji="1" sz="1200" kern="1200">
        <a:solidFill>
          <a:schemeClr val="tx1"/>
        </a:solidFill>
        <a:latin typeface="+mn-lt"/>
        <a:ea typeface="UD デジタル 教科書体 NK-R" panose="02020400000000000000" pitchFamily="18" charset="-128"/>
        <a:cs typeface="+mn-cs"/>
      </a:defRPr>
    </a:lvl3pPr>
    <a:lvl4pPr marL="1371600" algn="l" rtl="0" eaLnBrk="0" fontAlgn="base" hangingPunct="0">
      <a:spcBef>
        <a:spcPct val="30000"/>
      </a:spcBef>
      <a:spcAft>
        <a:spcPct val="0"/>
      </a:spcAft>
      <a:defRPr kumimoji="1" sz="1200" kern="1200">
        <a:solidFill>
          <a:schemeClr val="tx1"/>
        </a:solidFill>
        <a:latin typeface="+mn-lt"/>
        <a:ea typeface="UD デジタル 教科書体 NK-R" panose="02020400000000000000" pitchFamily="18" charset="-128"/>
        <a:cs typeface="+mn-cs"/>
      </a:defRPr>
    </a:lvl4pPr>
    <a:lvl5pPr marL="1828800" algn="l" rtl="0" eaLnBrk="0" fontAlgn="base" hangingPunct="0">
      <a:spcBef>
        <a:spcPct val="30000"/>
      </a:spcBef>
      <a:spcAft>
        <a:spcPct val="0"/>
      </a:spcAft>
      <a:defRPr kumimoji="1" sz="1200" kern="1200">
        <a:solidFill>
          <a:schemeClr val="tx1"/>
        </a:solidFill>
        <a:latin typeface="+mn-lt"/>
        <a:ea typeface="UD デジタル 教科書体 NK-R" panose="020204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54F631D-3425-413F-91CA-AE829128CA01}" type="slidenum">
              <a:rPr lang="ja-JP" altLang="en-US">
                <a:ea typeface="UD デジタル 教科書体 NK-R" panose="02020400000000000000" pitchFamily="18" charset="-128"/>
              </a:rPr>
              <a:pPr>
                <a:spcBef>
                  <a:spcPct val="0"/>
                </a:spcBef>
              </a:pPr>
              <a:t>0</a:t>
            </a:fld>
            <a:endParaRPr lang="ja-JP" altLang="en-US" dirty="0">
              <a:ea typeface="UD デジタル 教科書体 NK-R" panose="02020400000000000000" pitchFamily="18" charset="-128"/>
            </a:endParaRPr>
          </a:p>
        </p:txBody>
      </p:sp>
      <p:sp>
        <p:nvSpPr>
          <p:cNvPr id="12292" name="ノート プレースホルダー 1"/>
          <p:cNvSpPr>
            <a:spLocks noGrp="1"/>
          </p:cNvSpPr>
          <p:nvPr/>
        </p:nvSpPr>
        <p:spPr bwMode="auto">
          <a:xfrm>
            <a:off x="681038" y="4721225"/>
            <a:ext cx="5445125"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8" rIns="91418" bIns="45708"/>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endParaRPr lang="ja-JP" altLang="en-US" dirty="0">
              <a:ea typeface="UD デジタル 教科書体 NK-R" panose="02020400000000000000" pitchFamily="18" charset="-128"/>
            </a:endParaRPr>
          </a:p>
        </p:txBody>
      </p:sp>
      <p:sp>
        <p:nvSpPr>
          <p:cNvPr id="12293"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8676" name="日付プレースホルダー 3"/>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
        <p:nvSpPr>
          <p:cNvPr id="28677" name="スライド番号プレースホルダー 4"/>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75E97A7-F480-41B3-B37F-ABB44671F352}" type="slidenum">
              <a:rPr lang="ja-JP" altLang="en-US">
                <a:ea typeface="UD デジタル 教科書体 NK-R" panose="02020400000000000000" pitchFamily="18" charset="-128"/>
              </a:rPr>
              <a:pPr>
                <a:spcBef>
                  <a:spcPct val="0"/>
                </a:spcBef>
              </a:pPr>
              <a:t>9</a:t>
            </a:fld>
            <a:endParaRPr lang="ja-JP" altLang="en-US" dirty="0">
              <a:ea typeface="UD デジタル 教科書体 NK-R" panose="02020400000000000000" pitchFamily="1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6D1425-7297-462C-8A09-B60D3664CB53}" type="slidenum">
              <a:rPr lang="ja-JP" altLang="en-US">
                <a:ea typeface="UD デジタル 教科書体 NK-R" panose="02020400000000000000" pitchFamily="18" charset="-128"/>
              </a:rPr>
              <a:pPr>
                <a:spcBef>
                  <a:spcPct val="0"/>
                </a:spcBef>
              </a:pPr>
              <a:t>13</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2522862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3686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792272B-421A-45E3-86E1-B95466B208D6}" type="slidenum">
              <a:rPr lang="ja-JP" altLang="en-US">
                <a:ea typeface="UD デジタル 教科書体 NK-R" panose="02020400000000000000" pitchFamily="18" charset="-128"/>
              </a:rPr>
              <a:pPr>
                <a:spcBef>
                  <a:spcPct val="0"/>
                </a:spcBef>
              </a:pPr>
              <a:t>14</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002874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891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42CD593-5BA8-4185-8E12-A061E8F86C2B}" type="slidenum">
              <a:rPr lang="ja-JP" altLang="en-US">
                <a:ea typeface="UD デジタル 教科書体 NK-R" panose="02020400000000000000" pitchFamily="18" charset="-128"/>
              </a:rPr>
              <a:pPr>
                <a:spcBef>
                  <a:spcPct val="0"/>
                </a:spcBef>
              </a:pPr>
              <a:t>15</a:t>
            </a:fld>
            <a:endParaRPr lang="ja-JP" altLang="en-US" dirty="0">
              <a:ea typeface="UD デジタル 教科書体 NK-R" panose="02020400000000000000" pitchFamily="18"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096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F1279FC-86A5-43CE-B4F5-8F9C65A717BF}" type="slidenum">
              <a:rPr lang="ja-JP" altLang="en-US">
                <a:ea typeface="UD デジタル 教科書体 NK-R" panose="02020400000000000000" pitchFamily="18" charset="-128"/>
              </a:rPr>
              <a:pPr>
                <a:spcBef>
                  <a:spcPct val="0"/>
                </a:spcBef>
              </a:pPr>
              <a:t>16</a:t>
            </a:fld>
            <a:endParaRPr lang="ja-JP" altLang="en-US" dirty="0">
              <a:ea typeface="UD デジタル 教科書体 NK-R" panose="02020400000000000000" pitchFamily="18" charset="-128"/>
            </a:endParaRPr>
          </a:p>
        </p:txBody>
      </p:sp>
      <p:sp>
        <p:nvSpPr>
          <p:cNvPr id="40965"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3012"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DA8AA59-4F1D-4343-8167-9CD2C043115F}" type="slidenum">
              <a:rPr lang="ja-JP" altLang="en-US">
                <a:ea typeface="UD デジタル 教科書体 NK-R" panose="02020400000000000000" pitchFamily="18" charset="-128"/>
              </a:rPr>
              <a:pPr>
                <a:spcBef>
                  <a:spcPct val="0"/>
                </a:spcBef>
              </a:pPr>
              <a:t>17</a:t>
            </a:fld>
            <a:endParaRPr lang="ja-JP" altLang="en-US" dirty="0">
              <a:ea typeface="UD デジタル 教科書体 NK-R" panose="02020400000000000000" pitchFamily="18"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5060"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16D6276-FE6A-4745-BE1D-F729E90AC5B5}" type="slidenum">
              <a:rPr lang="ja-JP" altLang="en-US">
                <a:ea typeface="UD デジタル 教科書体 NK-R" panose="02020400000000000000" pitchFamily="18" charset="-128"/>
              </a:rPr>
              <a:pPr>
                <a:spcBef>
                  <a:spcPct val="0"/>
                </a:spcBef>
              </a:pPr>
              <a:t>18</a:t>
            </a:fld>
            <a:endParaRPr lang="ja-JP" altLang="en-US" dirty="0">
              <a:ea typeface="UD デジタル 教科書体 NK-R" panose="02020400000000000000" pitchFamily="18" charset="-128"/>
            </a:endParaRPr>
          </a:p>
        </p:txBody>
      </p:sp>
      <p:sp>
        <p:nvSpPr>
          <p:cNvPr id="45061"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90195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5CD4480-937E-485D-A695-7A0081F6CC37}" type="slidenum">
              <a:rPr lang="ja-JP" altLang="en-US">
                <a:solidFill>
                  <a:srgbClr val="000000"/>
                </a:solidFill>
                <a:ea typeface="UD デジタル 教科書体 NK-R" panose="02020400000000000000" pitchFamily="18" charset="-128"/>
              </a:rPr>
              <a:pPr>
                <a:spcBef>
                  <a:spcPct val="0"/>
                </a:spcBef>
              </a:pPr>
              <a:t>1</a:t>
            </a:fld>
            <a:endParaRPr lang="ja-JP" altLang="en-US" dirty="0">
              <a:solidFill>
                <a:srgbClr val="000000"/>
              </a:solidFill>
              <a:ea typeface="UD デジタル 教科書体 NK-R" panose="02020400000000000000" pitchFamily="18" charset="-128"/>
            </a:endParaRPr>
          </a:p>
        </p:txBody>
      </p:sp>
      <p:sp>
        <p:nvSpPr>
          <p:cNvPr id="14340"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
        <p:nvSpPr>
          <p:cNvPr id="1434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solidFill>
                <a:srgbClr val="FF0000"/>
              </a:solidFill>
            </a:endParaRPr>
          </a:p>
        </p:txBody>
      </p:sp>
    </p:spTree>
    <p:extLst>
      <p:ext uri="{BB962C8B-B14F-4D97-AF65-F5344CB8AC3E}">
        <p14:creationId xmlns:p14="http://schemas.microsoft.com/office/powerpoint/2010/main" val="87489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710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2DBB199-25D0-48F3-B997-1B8FD3AF3FFA}" type="slidenum">
              <a:rPr lang="ja-JP" altLang="en-US"/>
              <a:pPr>
                <a:spcBef>
                  <a:spcPct val="0"/>
                </a:spcBef>
              </a:pPr>
              <a:t>19</a:t>
            </a:fld>
            <a:endParaRPr lang="ja-JP" altLang="en-US"/>
          </a:p>
        </p:txBody>
      </p:sp>
      <p:sp>
        <p:nvSpPr>
          <p:cNvPr id="47109"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extLst>
      <p:ext uri="{BB962C8B-B14F-4D97-AF65-F5344CB8AC3E}">
        <p14:creationId xmlns:p14="http://schemas.microsoft.com/office/powerpoint/2010/main" val="3759890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915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30FE14F-EC2D-417D-9765-9103253F67A2}" type="slidenum">
              <a:rPr lang="ja-JP" altLang="en-US">
                <a:ea typeface="UD デジタル 教科書体 NK-R" panose="02020400000000000000" pitchFamily="18" charset="-128"/>
              </a:rPr>
              <a:pPr>
                <a:spcBef>
                  <a:spcPct val="0"/>
                </a:spcBef>
              </a:pPr>
              <a:t>20</a:t>
            </a:fld>
            <a:endParaRPr lang="ja-JP" altLang="en-US" dirty="0">
              <a:ea typeface="UD デジタル 教科書体 NK-R" panose="02020400000000000000" pitchFamily="18" charset="-128"/>
            </a:endParaRPr>
          </a:p>
        </p:txBody>
      </p:sp>
      <p:sp>
        <p:nvSpPr>
          <p:cNvPr id="49157"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075741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5120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73F6D6A-7FE2-4FA4-8965-21D099FC3E95}" type="slidenum">
              <a:rPr lang="ja-JP" altLang="en-US">
                <a:ea typeface="UD デジタル 教科書体 NK-R" panose="02020400000000000000" pitchFamily="18" charset="-128"/>
              </a:rPr>
              <a:pPr>
                <a:spcBef>
                  <a:spcPct val="0"/>
                </a:spcBef>
              </a:pPr>
              <a:t>21</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551204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6D1425-7297-462C-8A09-B60D3664CB53}" type="slidenum">
              <a:rPr lang="ja-JP" altLang="en-US">
                <a:ea typeface="UD デジタル 教科書体 NK-R" panose="02020400000000000000" pitchFamily="18" charset="-128"/>
              </a:rPr>
              <a:pPr>
                <a:spcBef>
                  <a:spcPct val="0"/>
                </a:spcBef>
              </a:pPr>
              <a:t>23</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2966908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427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EDCCDAB8-DB1C-41C8-BCF1-734CF578344D}" type="slidenum">
              <a:rPr lang="ja-JP" altLang="en-US">
                <a:ea typeface="UD デジタル 教科書体 NK-R" panose="02020400000000000000" pitchFamily="18" charset="-128"/>
              </a:rPr>
              <a:pPr>
                <a:spcBef>
                  <a:spcPct val="0"/>
                </a:spcBef>
              </a:pPr>
              <a:t>24</a:t>
            </a:fld>
            <a:endParaRPr lang="ja-JP" altLang="en-US" dirty="0">
              <a:ea typeface="UD デジタル 教科書体 NK-R" panose="02020400000000000000" pitchFamily="18" charset="-128"/>
            </a:endParaRPr>
          </a:p>
        </p:txBody>
      </p:sp>
      <p:sp>
        <p:nvSpPr>
          <p:cNvPr id="54277"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761979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632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07FE2D1-88DA-4CEF-8A2E-6F19C5146C59}" type="slidenum">
              <a:rPr lang="ja-JP" altLang="en-US">
                <a:ea typeface="UD デジタル 教科書体 NK-R" panose="02020400000000000000" pitchFamily="18" charset="-128"/>
              </a:rPr>
              <a:pPr>
                <a:spcBef>
                  <a:spcPct val="0"/>
                </a:spcBef>
              </a:pPr>
              <a:t>25</a:t>
            </a:fld>
            <a:endParaRPr lang="ja-JP" altLang="en-US" dirty="0">
              <a:ea typeface="UD デジタル 教科書体 NK-R" panose="02020400000000000000" pitchFamily="18" charset="-128"/>
            </a:endParaRPr>
          </a:p>
        </p:txBody>
      </p:sp>
      <p:sp>
        <p:nvSpPr>
          <p:cNvPr id="56325"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8372"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AC1A12C-9550-4F53-B4E6-ADAEB140298F}" type="slidenum">
              <a:rPr lang="ja-JP" altLang="en-US">
                <a:ea typeface="UD デジタル 教科書体 NK-R" panose="02020400000000000000" pitchFamily="18" charset="-128"/>
              </a:rPr>
              <a:pPr>
                <a:spcBef>
                  <a:spcPct val="0"/>
                </a:spcBef>
              </a:pPr>
              <a:t>26</a:t>
            </a:fld>
            <a:endParaRPr lang="ja-JP" altLang="en-US" dirty="0">
              <a:ea typeface="UD デジタル 教科書体 NK-R" panose="02020400000000000000" pitchFamily="18" charset="-128"/>
            </a:endParaRPr>
          </a:p>
        </p:txBody>
      </p:sp>
      <p:sp>
        <p:nvSpPr>
          <p:cNvPr id="58373"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6246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0BC97EA-8037-4806-B5B4-923FE50AAADB}" type="slidenum">
              <a:rPr lang="ja-JP" altLang="en-US">
                <a:ea typeface="UD デジタル 教科書体 NK-R" panose="02020400000000000000" pitchFamily="18" charset="-128"/>
              </a:rPr>
              <a:pPr>
                <a:spcBef>
                  <a:spcPct val="0"/>
                </a:spcBef>
              </a:pPr>
              <a:t>29</a:t>
            </a:fld>
            <a:endParaRPr lang="ja-JP" altLang="en-US" dirty="0">
              <a:ea typeface="UD デジタル 教科書体 NK-R" panose="02020400000000000000" pitchFamily="18" charset="-128"/>
            </a:endParaRPr>
          </a:p>
        </p:txBody>
      </p:sp>
      <p:sp>
        <p:nvSpPr>
          <p:cNvPr id="62469"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6451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6AF12D0F-5545-418C-95BC-C622A970FAA3}" type="slidenum">
              <a:rPr lang="ja-JP" altLang="en-US"/>
              <a:pPr>
                <a:spcBef>
                  <a:spcPct val="0"/>
                </a:spcBef>
              </a:pPr>
              <a:t>30</a:t>
            </a:fld>
            <a:endParaRPr lang="ja-JP" altLang="en-US"/>
          </a:p>
        </p:txBody>
      </p:sp>
      <p:sp>
        <p:nvSpPr>
          <p:cNvPr id="64517"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2015/12/18</a:t>
            </a:r>
            <a:endParaRPr lang="ja-JP" altLang="en-US"/>
          </a:p>
        </p:txBody>
      </p:sp>
    </p:spTree>
    <p:extLst>
      <p:ext uri="{BB962C8B-B14F-4D97-AF65-F5344CB8AC3E}">
        <p14:creationId xmlns:p14="http://schemas.microsoft.com/office/powerpoint/2010/main" val="756018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6D1425-7297-462C-8A09-B60D3664CB53}" type="slidenum">
              <a:rPr lang="ja-JP" altLang="en-US">
                <a:ea typeface="UD デジタル 教科書体 NK-R" panose="02020400000000000000" pitchFamily="18" charset="-128"/>
              </a:rPr>
              <a:pPr>
                <a:spcBef>
                  <a:spcPct val="0"/>
                </a:spcBef>
              </a:pPr>
              <a:t>32</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381165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6388" name="日付プレースホルダー 3"/>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
        <p:nvSpPr>
          <p:cNvPr id="16389" name="スライド番号プレースホルダー 4"/>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E22E2C-0090-41A8-BF4B-C2299DF8FF3F}" type="slidenum">
              <a:rPr lang="ja-JP" altLang="en-US">
                <a:ea typeface="UD デジタル 教科書体 NK-R" panose="02020400000000000000" pitchFamily="18" charset="-128"/>
              </a:rPr>
              <a:pPr/>
              <a:t>2</a:t>
            </a:fld>
            <a:endParaRPr lang="ja-JP" altLang="en-US" dirty="0">
              <a:ea typeface="UD デジタル 教科書体 NK-R" panose="02020400000000000000" pitchFamily="18"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6758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EB20F8E-362D-4089-BC9B-B89956210416}" type="slidenum">
              <a:rPr lang="ja-JP" altLang="en-US">
                <a:ea typeface="UD デジタル 教科書体 NK-R" panose="02020400000000000000" pitchFamily="18" charset="-128"/>
              </a:rPr>
              <a:pPr>
                <a:spcBef>
                  <a:spcPct val="0"/>
                </a:spcBef>
              </a:pPr>
              <a:t>33</a:t>
            </a:fld>
            <a:endParaRPr lang="ja-JP" altLang="en-US" dirty="0">
              <a:ea typeface="UD デジタル 教科書体 NK-R" panose="02020400000000000000" pitchFamily="18" charset="-128"/>
            </a:endParaRPr>
          </a:p>
        </p:txBody>
      </p:sp>
      <p:sp>
        <p:nvSpPr>
          <p:cNvPr id="67589" name="日付プレースホルダー 1"/>
          <p:cNvSpPr>
            <a:spLocks noGrp="1"/>
          </p:cNvSpPr>
          <p:nvPr>
            <p:ph type="dt" sz="quarter" idx="4294967295"/>
          </p:nvPr>
        </p:nvSpPr>
        <p:spPr bwMode="auto">
          <a:xfrm>
            <a:off x="3856038" y="0"/>
            <a:ext cx="2949575"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ea typeface="UD デジタル 教科書体 NK-R" panose="02020400000000000000" pitchFamily="18" charset="-128"/>
              </a:rPr>
              <a:t>2015/12/18</a:t>
            </a:r>
            <a:endParaRPr lang="ja-JP" altLang="en-US" dirty="0">
              <a:ea typeface="UD デジタル 教科書体 NK-R" panose="02020400000000000000" pitchFamily="18"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p:cNvSpPr>
            <a:spLocks noGrp="1"/>
          </p:cNvSpPr>
          <p:nvPr>
            <p:ph type="body" idx="1"/>
          </p:nvPr>
        </p:nvSpPr>
        <p:spPr bwMode="auto">
          <a:xfrm>
            <a:off x="666750" y="4537075"/>
            <a:ext cx="5445125"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69636"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2091B07-175E-4925-B0E3-D1CEFCBB210A}" type="slidenum">
              <a:rPr lang="ja-JP" altLang="en-US">
                <a:ea typeface="UD デジタル 教科書体 NK-R" panose="02020400000000000000" pitchFamily="18" charset="-128"/>
              </a:rPr>
              <a:pPr>
                <a:spcBef>
                  <a:spcPct val="0"/>
                </a:spcBef>
              </a:pPr>
              <a:t>34</a:t>
            </a:fld>
            <a:endParaRPr lang="ja-JP" altLang="en-US" dirty="0">
              <a:ea typeface="UD デジタル 教科書体 NK-R" panose="02020400000000000000" pitchFamily="18"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dirty="0"/>
          </a:p>
        </p:txBody>
      </p:sp>
      <p:sp>
        <p:nvSpPr>
          <p:cNvPr id="716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55C2753-368E-461F-AFA5-8A7C64312CFB}" type="slidenum">
              <a:rPr lang="ja-JP" altLang="en-US">
                <a:ea typeface="UD デジタル 教科書体 NK-R" panose="02020400000000000000" pitchFamily="18" charset="-128"/>
              </a:rPr>
              <a:pPr>
                <a:spcBef>
                  <a:spcPct val="0"/>
                </a:spcBef>
              </a:pPr>
              <a:t>35</a:t>
            </a:fld>
            <a:endParaRPr lang="ja-JP" altLang="en-US" dirty="0">
              <a:ea typeface="UD デジタル 教科書体 NK-R" panose="02020400000000000000" pitchFamily="1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6D1425-7297-462C-8A09-B60D3664CB53}" type="slidenum">
              <a:rPr lang="ja-JP" altLang="en-US">
                <a:ea typeface="UD デジタル 教科書体 NK-R" panose="02020400000000000000" pitchFamily="18" charset="-128"/>
              </a:rPr>
              <a:pPr>
                <a:spcBef>
                  <a:spcPct val="0"/>
                </a:spcBef>
              </a:pPr>
              <a:t>4</a:t>
            </a:fld>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09993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0484"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B6D1425-7297-462C-8A09-B60D3664CB53}" type="slidenum">
              <a:rPr lang="ja-JP" altLang="en-US">
                <a:ea typeface="UD デジタル 教科書体 NK-R" panose="02020400000000000000" pitchFamily="18" charset="-128"/>
              </a:rPr>
              <a:pPr>
                <a:spcBef>
                  <a:spcPct val="0"/>
                </a:spcBef>
              </a:pPr>
              <a:t>5</a:t>
            </a:fld>
            <a:endParaRPr lang="ja-JP" altLang="en-US" dirty="0">
              <a:ea typeface="UD デジタル 教科書体 NK-R" panose="02020400000000000000" pitchFamily="1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2532"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91F19FD-6DA4-430A-B69B-61AAFD7C6532}" type="slidenum">
              <a:rPr lang="ja-JP" altLang="en-US">
                <a:solidFill>
                  <a:srgbClr val="000000"/>
                </a:solidFill>
                <a:ea typeface="UD デジタル 教科書体 NK-R" panose="02020400000000000000" pitchFamily="18" charset="-128"/>
              </a:rPr>
              <a:pPr>
                <a:spcBef>
                  <a:spcPct val="0"/>
                </a:spcBef>
              </a:pPr>
              <a:t>6</a:t>
            </a:fld>
            <a:endParaRPr lang="ja-JP" altLang="en-US" dirty="0">
              <a:solidFill>
                <a:srgbClr val="000000"/>
              </a:solidFill>
              <a:ea typeface="UD デジタル 教科書体 NK-R" panose="02020400000000000000" pitchFamily="18"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4580"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35F301B-7BF0-4ABF-BF1A-8DA404660BD8}" type="slidenum">
              <a:rPr lang="ja-JP" altLang="en-US">
                <a:ea typeface="UD デジタル 教科書体 NK-R" panose="02020400000000000000" pitchFamily="18" charset="-128"/>
              </a:rPr>
              <a:pPr>
                <a:spcBef>
                  <a:spcPct val="0"/>
                </a:spcBef>
              </a:pPr>
              <a:t>7</a:t>
            </a:fld>
            <a:endParaRPr lang="ja-JP" altLang="en-US" dirty="0">
              <a:ea typeface="UD デジタル 教科書体 NK-R" panose="02020400000000000000" pitchFamily="1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26628" name="スライド番号プレースホルダー 3"/>
          <p:cNvSpPr>
            <a:spLocks noGrp="1"/>
          </p:cNvSpPr>
          <p:nvPr>
            <p:ph type="sldNum" sz="quarter" idx="4294967295"/>
          </p:nvPr>
        </p:nvSpPr>
        <p:spPr bwMode="auto">
          <a:xfrm>
            <a:off x="3856038" y="9440863"/>
            <a:ext cx="2949575"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A65E485-0040-4762-B2D9-BBF9BDE742DB}" type="slidenum">
              <a:rPr lang="ja-JP" altLang="en-US">
                <a:ea typeface="UD デジタル 教科書体 NK-R" panose="02020400000000000000" pitchFamily="18" charset="-128"/>
              </a:rPr>
              <a:pPr>
                <a:spcBef>
                  <a:spcPct val="0"/>
                </a:spcBef>
              </a:pPr>
              <a:t>8</a:t>
            </a:fld>
            <a:endParaRPr lang="ja-JP" altLang="en-US" dirty="0">
              <a:ea typeface="UD デジタル 教科書体 NK-R" panose="02020400000000000000"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7BAA630F-D646-4A6F-9C41-AE49956B3498}" type="datetime1">
              <a:rPr lang="ja-JP" altLang="en-US"/>
              <a:pPr>
                <a:defRPr/>
              </a:pPr>
              <a:t>2024/2/26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6B0D5CE-3250-42C0-8947-DC6F823E6A08}" type="slidenum">
              <a:rPr lang="ja-JP" altLang="en-US"/>
              <a:pPr>
                <a:defRPr/>
              </a:pPr>
              <a:t>‹#›</a:t>
            </a:fld>
            <a:endParaRPr lang="ja-JP" altLang="en-US"/>
          </a:p>
        </p:txBody>
      </p:sp>
    </p:spTree>
    <p:extLst>
      <p:ext uri="{BB962C8B-B14F-4D97-AF65-F5344CB8AC3E}">
        <p14:creationId xmlns:p14="http://schemas.microsoft.com/office/powerpoint/2010/main" val="23817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5E5872E-8D22-41AF-BC1E-50A973587E75}" type="datetime1">
              <a:rPr lang="ja-JP" altLang="en-US"/>
              <a:pPr>
                <a:defRPr/>
              </a:pPr>
              <a:t>2024/2/26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20F4557-D043-46E3-B891-E50F920039C6}" type="slidenum">
              <a:rPr lang="ja-JP" altLang="en-US"/>
              <a:pPr>
                <a:defRPr/>
              </a:pPr>
              <a:t>‹#›</a:t>
            </a:fld>
            <a:endParaRPr lang="ja-JP" altLang="en-US"/>
          </a:p>
        </p:txBody>
      </p:sp>
    </p:spTree>
    <p:extLst>
      <p:ext uri="{BB962C8B-B14F-4D97-AF65-F5344CB8AC3E}">
        <p14:creationId xmlns:p14="http://schemas.microsoft.com/office/powerpoint/2010/main" val="282841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27BECED-6420-49C9-8119-244BAEDC58B3}" type="datetime1">
              <a:rPr lang="ja-JP" altLang="en-US"/>
              <a:pPr>
                <a:defRPr/>
              </a:pPr>
              <a:t>2024/2/26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4018B32-84ED-4ABA-B22A-E683204AD398}" type="slidenum">
              <a:rPr lang="ja-JP" altLang="en-US"/>
              <a:pPr>
                <a:defRPr/>
              </a:pPr>
              <a:t>‹#›</a:t>
            </a:fld>
            <a:endParaRPr lang="ja-JP" altLang="en-US"/>
          </a:p>
        </p:txBody>
      </p:sp>
    </p:spTree>
    <p:extLst>
      <p:ext uri="{BB962C8B-B14F-4D97-AF65-F5344CB8AC3E}">
        <p14:creationId xmlns:p14="http://schemas.microsoft.com/office/powerpoint/2010/main" val="111285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E070E3B8-DE70-4AAD-A8F5-5BD78AC87A7F}" type="datetime1">
              <a:rPr lang="ja-JP" altLang="en-US"/>
              <a:pPr>
                <a:defRPr/>
              </a:pPr>
              <a:t>2024/2/26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A2D651A-7F31-439E-8FD9-F0AA1CBF9FC8}" type="slidenum">
              <a:rPr lang="ja-JP" altLang="en-US"/>
              <a:pPr>
                <a:defRPr/>
              </a:pPr>
              <a:t>‹#›</a:t>
            </a:fld>
            <a:endParaRPr lang="ja-JP" altLang="en-US"/>
          </a:p>
        </p:txBody>
      </p:sp>
    </p:spTree>
    <p:extLst>
      <p:ext uri="{BB962C8B-B14F-4D97-AF65-F5344CB8AC3E}">
        <p14:creationId xmlns:p14="http://schemas.microsoft.com/office/powerpoint/2010/main" val="83915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D478512-51D1-462B-9F59-9249359573C5}" type="datetime1">
              <a:rPr lang="ja-JP" altLang="en-US"/>
              <a:pPr>
                <a:defRPr/>
              </a:pPr>
              <a:t>2024/2/26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A3BC728-B174-44A8-9A3D-730EB2638837}" type="slidenum">
              <a:rPr lang="ja-JP" altLang="en-US"/>
              <a:pPr>
                <a:defRPr/>
              </a:pPr>
              <a:t>‹#›</a:t>
            </a:fld>
            <a:endParaRPr lang="ja-JP" altLang="en-US"/>
          </a:p>
        </p:txBody>
      </p:sp>
    </p:spTree>
    <p:extLst>
      <p:ext uri="{BB962C8B-B14F-4D97-AF65-F5344CB8AC3E}">
        <p14:creationId xmlns:p14="http://schemas.microsoft.com/office/powerpoint/2010/main" val="1076742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A8C988BD-7471-4D3F-B6AB-CE2530D1436C}" type="datetime1">
              <a:rPr lang="ja-JP" altLang="en-US"/>
              <a:pPr>
                <a:defRPr/>
              </a:pPr>
              <a:t>2024/2/26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86A8231-547C-4AAB-BE26-B2AC487C8846}" type="slidenum">
              <a:rPr lang="ja-JP" altLang="en-US"/>
              <a:pPr>
                <a:defRPr/>
              </a:pPr>
              <a:t>‹#›</a:t>
            </a:fld>
            <a:endParaRPr lang="ja-JP" altLang="en-US"/>
          </a:p>
        </p:txBody>
      </p:sp>
    </p:spTree>
    <p:extLst>
      <p:ext uri="{BB962C8B-B14F-4D97-AF65-F5344CB8AC3E}">
        <p14:creationId xmlns:p14="http://schemas.microsoft.com/office/powerpoint/2010/main" val="2565245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0E26F2D7-191B-4BF2-AA52-F8137B3D0FA3}" type="datetime1">
              <a:rPr lang="ja-JP" altLang="en-US"/>
              <a:pPr>
                <a:defRPr/>
              </a:pPr>
              <a:t>2024/2/26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69104E4-36ED-47FC-AD47-85D44583F408}" type="slidenum">
              <a:rPr lang="ja-JP" altLang="en-US"/>
              <a:pPr>
                <a:defRPr/>
              </a:pPr>
              <a:t>‹#›</a:t>
            </a:fld>
            <a:endParaRPr lang="ja-JP" altLang="en-US"/>
          </a:p>
        </p:txBody>
      </p:sp>
    </p:spTree>
    <p:extLst>
      <p:ext uri="{BB962C8B-B14F-4D97-AF65-F5344CB8AC3E}">
        <p14:creationId xmlns:p14="http://schemas.microsoft.com/office/powerpoint/2010/main" val="2691898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343AC973-1774-4FCA-AA86-89AACF76DF35}" type="datetime1">
              <a:rPr lang="ja-JP" altLang="en-US"/>
              <a:pPr>
                <a:defRPr/>
              </a:pPr>
              <a:t>2024/2/26</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186A7F26-C047-4996-B284-02C79A4B1CB0}" type="slidenum">
              <a:rPr lang="ja-JP" altLang="en-US"/>
              <a:pPr>
                <a:defRPr/>
              </a:pPr>
              <a:t>‹#›</a:t>
            </a:fld>
            <a:endParaRPr lang="ja-JP" altLang="en-US"/>
          </a:p>
        </p:txBody>
      </p:sp>
    </p:spTree>
    <p:extLst>
      <p:ext uri="{BB962C8B-B14F-4D97-AF65-F5344CB8AC3E}">
        <p14:creationId xmlns:p14="http://schemas.microsoft.com/office/powerpoint/2010/main" val="2019459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7C23E42F-EFAC-4910-A7D0-DC9CC12157E3}" type="datetime1">
              <a:rPr lang="ja-JP" altLang="en-US"/>
              <a:pPr>
                <a:defRPr/>
              </a:pPr>
              <a:t>2024/2/26</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6E1C1DB4-8768-4344-BA36-7C3267E53C01}" type="slidenum">
              <a:rPr lang="ja-JP" altLang="en-US"/>
              <a:pPr>
                <a:defRPr/>
              </a:pPr>
              <a:t>‹#›</a:t>
            </a:fld>
            <a:endParaRPr lang="ja-JP" altLang="en-US"/>
          </a:p>
        </p:txBody>
      </p:sp>
    </p:spTree>
    <p:extLst>
      <p:ext uri="{BB962C8B-B14F-4D97-AF65-F5344CB8AC3E}">
        <p14:creationId xmlns:p14="http://schemas.microsoft.com/office/powerpoint/2010/main" val="248639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FACA94DC-4642-4B53-9758-B53E71AB47A8}" type="datetime1">
              <a:rPr lang="ja-JP" altLang="en-US"/>
              <a:pPr>
                <a:defRPr/>
              </a:pPr>
              <a:t>2024/2/26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C0D1552-7CBA-42A7-8C5F-1A7A0D6940B9}" type="slidenum">
              <a:rPr lang="ja-JP" altLang="en-US"/>
              <a:pPr>
                <a:defRPr/>
              </a:pPr>
              <a:t>‹#›</a:t>
            </a:fld>
            <a:endParaRPr lang="ja-JP" altLang="en-US"/>
          </a:p>
        </p:txBody>
      </p:sp>
    </p:spTree>
    <p:extLst>
      <p:ext uri="{BB962C8B-B14F-4D97-AF65-F5344CB8AC3E}">
        <p14:creationId xmlns:p14="http://schemas.microsoft.com/office/powerpoint/2010/main" val="3644340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B86DDF8-9917-46EC-9F65-446C1CF5BB7E}" type="datetime1">
              <a:rPr lang="ja-JP" altLang="en-US"/>
              <a:pPr>
                <a:defRPr/>
              </a:pPr>
              <a:t>2024/2/26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3AE951A-6998-40B1-8DEF-84504702DDC4}" type="slidenum">
              <a:rPr lang="ja-JP" altLang="en-US"/>
              <a:pPr>
                <a:defRPr/>
              </a:pPr>
              <a:t>‹#›</a:t>
            </a:fld>
            <a:endParaRPr lang="ja-JP" altLang="en-US"/>
          </a:p>
        </p:txBody>
      </p:sp>
    </p:spTree>
    <p:extLst>
      <p:ext uri="{BB962C8B-B14F-4D97-AF65-F5344CB8AC3E}">
        <p14:creationId xmlns:p14="http://schemas.microsoft.com/office/powerpoint/2010/main" val="311970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D43F05A-D307-4936-9658-4145D4493772}" type="datetime1">
              <a:rPr lang="ja-JP" altLang="en-US"/>
              <a:pPr>
                <a:defRPr/>
              </a:pPr>
              <a:t>2024/2/26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1BD04E6-4043-445B-A34D-3D481F9CA5CA}" type="slidenum">
              <a:rPr lang="ja-JP" altLang="en-US"/>
              <a:pPr>
                <a:defRPr/>
              </a:pPr>
              <a:t>‹#›</a:t>
            </a:fld>
            <a:endParaRPr lang="ja-JP" altLang="en-US"/>
          </a:p>
        </p:txBody>
      </p:sp>
    </p:spTree>
    <p:extLst>
      <p:ext uri="{BB962C8B-B14F-4D97-AF65-F5344CB8AC3E}">
        <p14:creationId xmlns:p14="http://schemas.microsoft.com/office/powerpoint/2010/main" val="1841088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428FC79-D09D-42DC-A658-DAE90B778D30}" type="datetime1">
              <a:rPr lang="ja-JP" altLang="en-US"/>
              <a:pPr>
                <a:defRPr/>
              </a:pPr>
              <a:t>2024/2/26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DB93DA2-B71B-44E9-96EE-C7EB2A9AE92D}" type="slidenum">
              <a:rPr lang="ja-JP" altLang="en-US"/>
              <a:pPr>
                <a:defRPr/>
              </a:pPr>
              <a:t>‹#›</a:t>
            </a:fld>
            <a:endParaRPr lang="ja-JP" altLang="en-US"/>
          </a:p>
        </p:txBody>
      </p:sp>
    </p:spTree>
    <p:extLst>
      <p:ext uri="{BB962C8B-B14F-4D97-AF65-F5344CB8AC3E}">
        <p14:creationId xmlns:p14="http://schemas.microsoft.com/office/powerpoint/2010/main" val="111820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8F953EB5-D40D-427E-A7F2-BEAD507D0AC0}" type="datetime1">
              <a:rPr lang="ja-JP" altLang="en-US"/>
              <a:pPr>
                <a:defRPr/>
              </a:pPr>
              <a:t>2024/2/26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D45CC21-BB5A-499A-B111-59B6A95D04BA}" type="slidenum">
              <a:rPr lang="ja-JP" altLang="en-US"/>
              <a:pPr>
                <a:defRPr/>
              </a:pPr>
              <a:t>‹#›</a:t>
            </a:fld>
            <a:endParaRPr lang="ja-JP" altLang="en-US"/>
          </a:p>
        </p:txBody>
      </p:sp>
    </p:spTree>
    <p:extLst>
      <p:ext uri="{BB962C8B-B14F-4D97-AF65-F5344CB8AC3E}">
        <p14:creationId xmlns:p14="http://schemas.microsoft.com/office/powerpoint/2010/main" val="106103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FB834A2-AB96-4551-BA35-1EA657CEC14B}" type="datetime1">
              <a:rPr lang="ja-JP" altLang="en-US"/>
              <a:pPr>
                <a:defRPr/>
              </a:pPr>
              <a:t>2024/2/26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204714E-11AA-414D-98BF-66614B03585C}" type="slidenum">
              <a:rPr lang="ja-JP" altLang="en-US"/>
              <a:pPr>
                <a:defRPr/>
              </a:pPr>
              <a:t>‹#›</a:t>
            </a:fld>
            <a:endParaRPr lang="ja-JP" altLang="en-US"/>
          </a:p>
        </p:txBody>
      </p:sp>
    </p:spTree>
    <p:extLst>
      <p:ext uri="{BB962C8B-B14F-4D97-AF65-F5344CB8AC3E}">
        <p14:creationId xmlns:p14="http://schemas.microsoft.com/office/powerpoint/2010/main" val="41697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1F87FC7-7C34-4137-B2C4-E749B4F5F37B}" type="datetime1">
              <a:rPr lang="ja-JP" altLang="en-US"/>
              <a:pPr>
                <a:defRPr/>
              </a:pPr>
              <a:t>2024/2/26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3F328E7-7546-4703-8C12-CEF89117A07D}" type="slidenum">
              <a:rPr lang="ja-JP" altLang="en-US"/>
              <a:pPr>
                <a:defRPr/>
              </a:pPr>
              <a:t>‹#›</a:t>
            </a:fld>
            <a:endParaRPr lang="ja-JP" altLang="en-US"/>
          </a:p>
        </p:txBody>
      </p:sp>
    </p:spTree>
    <p:extLst>
      <p:ext uri="{BB962C8B-B14F-4D97-AF65-F5344CB8AC3E}">
        <p14:creationId xmlns:p14="http://schemas.microsoft.com/office/powerpoint/2010/main" val="330774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D83E91BB-0CFC-4FC7-B2F9-06007BE5160A}" type="datetime1">
              <a:rPr lang="ja-JP" altLang="en-US"/>
              <a:pPr>
                <a:defRPr/>
              </a:pPr>
              <a:t>2024/2/26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5CF0CFA-AFB2-43FC-9F9A-4B2906265CF0}" type="slidenum">
              <a:rPr lang="ja-JP" altLang="en-US"/>
              <a:pPr>
                <a:defRPr/>
              </a:pPr>
              <a:t>‹#›</a:t>
            </a:fld>
            <a:endParaRPr lang="ja-JP" altLang="en-US"/>
          </a:p>
        </p:txBody>
      </p:sp>
    </p:spTree>
    <p:extLst>
      <p:ext uri="{BB962C8B-B14F-4D97-AF65-F5344CB8AC3E}">
        <p14:creationId xmlns:p14="http://schemas.microsoft.com/office/powerpoint/2010/main" val="169330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F49968E7-11CE-4B98-935A-64B541D8A5F7}" type="datetime1">
              <a:rPr lang="ja-JP" altLang="en-US"/>
              <a:pPr>
                <a:defRPr/>
              </a:pPr>
              <a:t>2024/2/26</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29B75BF4-2D9D-4856-931C-D2F073E7CA99}" type="slidenum">
              <a:rPr lang="ja-JP" altLang="en-US"/>
              <a:pPr>
                <a:defRPr/>
              </a:pPr>
              <a:t>‹#›</a:t>
            </a:fld>
            <a:endParaRPr lang="ja-JP" altLang="en-US"/>
          </a:p>
        </p:txBody>
      </p:sp>
    </p:spTree>
    <p:extLst>
      <p:ext uri="{BB962C8B-B14F-4D97-AF65-F5344CB8AC3E}">
        <p14:creationId xmlns:p14="http://schemas.microsoft.com/office/powerpoint/2010/main" val="205004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5C37F4F7-5379-4871-98A3-F892519A4255}" type="datetime1">
              <a:rPr lang="ja-JP" altLang="en-US"/>
              <a:pPr>
                <a:defRPr/>
              </a:pPr>
              <a:t>2024/2/26</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E7EBB0F5-9AC0-4F73-976C-ACE614B8FDF2}" type="slidenum">
              <a:rPr lang="ja-JP" altLang="en-US"/>
              <a:pPr>
                <a:defRPr/>
              </a:pPr>
              <a:t>‹#›</a:t>
            </a:fld>
            <a:endParaRPr lang="ja-JP" altLang="en-US"/>
          </a:p>
        </p:txBody>
      </p:sp>
    </p:spTree>
    <p:extLst>
      <p:ext uri="{BB962C8B-B14F-4D97-AF65-F5344CB8AC3E}">
        <p14:creationId xmlns:p14="http://schemas.microsoft.com/office/powerpoint/2010/main" val="321530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863FA73-AABE-4ED4-B715-BD63CCDD68C3}" type="datetime1">
              <a:rPr lang="ja-JP" altLang="en-US"/>
              <a:pPr>
                <a:defRPr/>
              </a:pPr>
              <a:t>2024/2/26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657A4159-C88E-4976-9B88-51CFEA720135}" type="slidenum">
              <a:rPr lang="ja-JP" altLang="en-US"/>
              <a:pPr>
                <a:defRPr/>
              </a:pPr>
              <a:t>‹#›</a:t>
            </a:fld>
            <a:endParaRPr lang="ja-JP" altLang="en-US"/>
          </a:p>
        </p:txBody>
      </p:sp>
    </p:spTree>
    <p:extLst>
      <p:ext uri="{BB962C8B-B14F-4D97-AF65-F5344CB8AC3E}">
        <p14:creationId xmlns:p14="http://schemas.microsoft.com/office/powerpoint/2010/main" val="427367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09B1511-D2E7-4D27-8219-5AF613CA44D9}" type="datetime1">
              <a:rPr lang="ja-JP" altLang="en-US"/>
              <a:pPr>
                <a:defRPr/>
              </a:pPr>
              <a:t>2024/2/26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9E93EF-7E5D-4ED3-B4B9-D7092B85C420}" type="slidenum">
              <a:rPr lang="ja-JP" altLang="en-US"/>
              <a:pPr>
                <a:defRPr/>
              </a:pPr>
              <a:t>‹#›</a:t>
            </a:fld>
            <a:endParaRPr lang="ja-JP" altLang="en-US"/>
          </a:p>
        </p:txBody>
      </p:sp>
    </p:spTree>
    <p:extLst>
      <p:ext uri="{BB962C8B-B14F-4D97-AF65-F5344CB8AC3E}">
        <p14:creationId xmlns:p14="http://schemas.microsoft.com/office/powerpoint/2010/main" val="367926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202D2F1-3D36-466F-A818-A5732779A6A9}" type="datetime1">
              <a:rPr lang="ja-JP" altLang="en-US"/>
              <a:pPr>
                <a:defRPr/>
              </a:pPr>
              <a:t>2024/2/26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3A13331-5CFC-47EC-961C-0DBA25CF1971}" type="slidenum">
              <a:rPr lang="ja-JP" altLang="en-US"/>
              <a:pPr>
                <a:defRPr/>
              </a:pPr>
              <a:t>‹#›</a:t>
            </a:fld>
            <a:endParaRPr lang="ja-JP" altLang="en-US"/>
          </a:p>
        </p:txBody>
      </p:sp>
    </p:spTree>
    <p:extLst>
      <p:ext uri="{BB962C8B-B14F-4D97-AF65-F5344CB8AC3E}">
        <p14:creationId xmlns:p14="http://schemas.microsoft.com/office/powerpoint/2010/main" val="203344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UD デジタル 教科書体 NK-R" panose="02020400000000000000" pitchFamily="18" charset="-128"/>
              </a:defRPr>
            </a:lvl1pPr>
          </a:lstStyle>
          <a:p>
            <a:pPr>
              <a:defRPr/>
            </a:pPr>
            <a:fld id="{80C19F44-31F6-4369-9B85-871B0651190D}" type="datetime1">
              <a:rPr lang="ja-JP" altLang="en-US" smtClean="0"/>
              <a:pPr>
                <a:defRPr/>
              </a:pPr>
              <a:t>2024/2/26</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UD デジタル 教科書体 NK-R" panose="02020400000000000000" pitchFamily="18" charset="-128"/>
              </a:defRPr>
            </a:lvl1pPr>
          </a:lstStyle>
          <a:p>
            <a:pPr>
              <a:defRPr/>
            </a:pPr>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UD デジタル 教科書体 NK-R" panose="02020400000000000000" pitchFamily="18" charset="-128"/>
              </a:defRPr>
            </a:lvl1pPr>
          </a:lstStyle>
          <a:p>
            <a:pPr>
              <a:defRPr/>
            </a:pPr>
            <a:fld id="{AEE48D07-C88C-42C6-86CC-B8ABF624EBB6}"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90457" r:id="rId1"/>
    <p:sldLayoutId id="2147490458" r:id="rId2"/>
    <p:sldLayoutId id="2147490459" r:id="rId3"/>
    <p:sldLayoutId id="2147490460" r:id="rId4"/>
    <p:sldLayoutId id="2147490461" r:id="rId5"/>
    <p:sldLayoutId id="2147490462" r:id="rId6"/>
    <p:sldLayoutId id="2147490463" r:id="rId7"/>
    <p:sldLayoutId id="2147490464" r:id="rId8"/>
    <p:sldLayoutId id="2147490465" r:id="rId9"/>
    <p:sldLayoutId id="2147490466" r:id="rId10"/>
    <p:sldLayoutId id="2147490467"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UD デジタル 教科書体 NK-R" panose="02020400000000000000" pitchFamily="18"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UD デジタル 教科書体 NK-R" panose="02020400000000000000" pitchFamily="18"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UD デジタル 教科書体 NK-R" panose="02020400000000000000" pitchFamily="18"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UD デジタル 教科書体 NK-R" panose="02020400000000000000" pitchFamily="18"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UD デジタル 教科書体 NK-R" panose="02020400000000000000" pitchFamily="18"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UD デジタル 教科書体 NK-R" panose="02020400000000000000" pitchFamily="18"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3075"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UD デジタル 教科書体 NK-R" panose="02020400000000000000" pitchFamily="18" charset="-128"/>
              </a:defRPr>
            </a:lvl1pPr>
          </a:lstStyle>
          <a:p>
            <a:pPr>
              <a:defRPr/>
            </a:pPr>
            <a:fld id="{45C83BF7-E0BE-4226-A7E7-B90874EC8912}" type="datetime1">
              <a:rPr lang="ja-JP" altLang="en-US" smtClean="0"/>
              <a:pPr>
                <a:defRPr/>
              </a:pPr>
              <a:t>2024/2/26</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UD デジタル 教科書体 NK-R" panose="02020400000000000000" pitchFamily="18" charset="-128"/>
              </a:defRPr>
            </a:lvl1pPr>
          </a:lstStyle>
          <a:p>
            <a:pPr>
              <a:defRPr/>
            </a:pPr>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UD デジタル 教科書体 NK-R" panose="02020400000000000000" pitchFamily="18" charset="-128"/>
              </a:defRPr>
            </a:lvl1pPr>
          </a:lstStyle>
          <a:p>
            <a:pPr>
              <a:defRPr/>
            </a:pPr>
            <a:fld id="{7EFFA5BD-8BEA-487E-B6DC-0C9F4D672066}"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90473" r:id="rId1"/>
    <p:sldLayoutId id="2147490474" r:id="rId2"/>
    <p:sldLayoutId id="2147490475" r:id="rId3"/>
    <p:sldLayoutId id="2147490476" r:id="rId4"/>
    <p:sldLayoutId id="2147490477" r:id="rId5"/>
    <p:sldLayoutId id="2147490478" r:id="rId6"/>
    <p:sldLayoutId id="2147490479" r:id="rId7"/>
    <p:sldLayoutId id="2147490480" r:id="rId8"/>
    <p:sldLayoutId id="2147490481" r:id="rId9"/>
    <p:sldLayoutId id="2147490482" r:id="rId10"/>
    <p:sldLayoutId id="2147490483"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UD デジタル 教科書体 NK-R" panose="02020400000000000000" pitchFamily="18"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UD デジタル 教科書体 NK-R" panose="02020400000000000000" pitchFamily="18"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UD デジタル 教科書体 NK-R" panose="02020400000000000000" pitchFamily="18"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UD デジタル 教科書体 NK-R" panose="02020400000000000000" pitchFamily="18"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UD デジタル 教科書体 NK-R" panose="02020400000000000000" pitchFamily="18"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UD デジタル 教科書体 NK-R" panose="02020400000000000000"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160.png"/><Relationship Id="rId3" Type="http://schemas.openxmlformats.org/officeDocument/2006/relationships/image" Target="../media/image18.png"/><Relationship Id="rId21" Type="http://schemas.openxmlformats.org/officeDocument/2006/relationships/customXml" Target="../ink/ink9.xml"/><Relationship Id="rId34" Type="http://schemas.openxmlformats.org/officeDocument/2006/relationships/image" Target="../media/image24.png"/><Relationship Id="rId7" Type="http://schemas.openxmlformats.org/officeDocument/2006/relationships/customXml" Target="../ink/ink2.xml"/><Relationship Id="rId12" Type="http://schemas.openxmlformats.org/officeDocument/2006/relationships/image" Target="../media/image130.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4.xml"/><Relationship Id="rId2" Type="http://schemas.openxmlformats.org/officeDocument/2006/relationships/notesSlide" Target="../notesSlides/notesSlide10.xml"/><Relationship Id="rId16" Type="http://schemas.openxmlformats.org/officeDocument/2006/relationships/image" Target="../media/image150.png"/><Relationship Id="rId20" Type="http://schemas.openxmlformats.org/officeDocument/2006/relationships/image" Target="../media/image170.png"/><Relationship Id="rId29" Type="http://schemas.openxmlformats.org/officeDocument/2006/relationships/customXml" Target="../ink/ink12.xml"/><Relationship Id="rId1" Type="http://schemas.openxmlformats.org/officeDocument/2006/relationships/slideLayout" Target="../slideLayouts/slideLayout15.xml"/><Relationship Id="rId6" Type="http://schemas.openxmlformats.org/officeDocument/2006/relationships/image" Target="../media/image100.png"/><Relationship Id="rId11" Type="http://schemas.openxmlformats.org/officeDocument/2006/relationships/customXml" Target="../ink/ink4.xml"/><Relationship Id="rId24" Type="http://schemas.openxmlformats.org/officeDocument/2006/relationships/image" Target="../media/image190.png"/><Relationship Id="rId32" Type="http://schemas.openxmlformats.org/officeDocument/2006/relationships/image" Target="../media/image23.png"/><Relationship Id="rId37" Type="http://schemas.openxmlformats.org/officeDocument/2006/relationships/image" Target="../media/image19.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21.png"/><Relationship Id="rId36" Type="http://schemas.openxmlformats.org/officeDocument/2006/relationships/image" Target="../media/image25.png"/><Relationship Id="rId10" Type="http://schemas.openxmlformats.org/officeDocument/2006/relationships/image" Target="../media/image120.png"/><Relationship Id="rId19" Type="http://schemas.openxmlformats.org/officeDocument/2006/relationships/customXml" Target="../ink/ink8.xml"/><Relationship Id="rId31" Type="http://schemas.openxmlformats.org/officeDocument/2006/relationships/customXml" Target="../ink/ink13.xml"/><Relationship Id="rId4" Type="http://schemas.openxmlformats.org/officeDocument/2006/relationships/customXml" Target="../ink/ink1.xml"/><Relationship Id="rId9" Type="http://schemas.openxmlformats.org/officeDocument/2006/relationships/customXml" Target="../ink/ink3.xml"/><Relationship Id="rId14" Type="http://schemas.openxmlformats.org/officeDocument/2006/relationships/image" Target="../media/image140.png"/><Relationship Id="rId22" Type="http://schemas.openxmlformats.org/officeDocument/2006/relationships/image" Target="../media/image180.png"/><Relationship Id="rId30" Type="http://schemas.openxmlformats.org/officeDocument/2006/relationships/image" Target="../media/image22.png"/><Relationship Id="rId35" Type="http://schemas.openxmlformats.org/officeDocument/2006/relationships/customXml" Target="../ink/ink15.xml"/><Relationship Id="rId8" Type="http://schemas.openxmlformats.org/officeDocument/2006/relationships/image" Target="../media/image110.png"/></Relationships>
</file>

<file path=ppt/slides/_rels/slide11.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0.png"/><Relationship Id="rId7" Type="http://schemas.openxmlformats.org/officeDocument/2006/relationships/customXml" Target="../ink/ink17.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60.png"/><Relationship Id="rId4" Type="http://schemas.openxmlformats.org/officeDocument/2006/relationships/customXml" Target="../ink/ink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chart" Target="../charts/char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コンテンツ プレースホルダー 1"/>
          <p:cNvSpPr>
            <a:spLocks noGrp="1"/>
          </p:cNvSpPr>
          <p:nvPr>
            <p:ph idx="1"/>
          </p:nvPr>
        </p:nvSpPr>
        <p:spPr>
          <a:xfrm>
            <a:off x="374650" y="1773238"/>
            <a:ext cx="8229600" cy="3384550"/>
          </a:xfrm>
        </p:spPr>
        <p:txBody>
          <a:bodyPr/>
          <a:lstStyle/>
          <a:p>
            <a:pPr marL="0" indent="0" algn="ctr" eaLnBrk="1" hangingPunct="1">
              <a:buFont typeface="Arial" panose="020B0604020202020204" pitchFamily="34" charset="0"/>
              <a:buNone/>
            </a:pPr>
            <a:r>
              <a:rPr lang="ja-JP" altLang="en-US" sz="4800" dirty="0">
                <a:latin typeface="UD デジタル 教科書体 NK-R" panose="02020400000000000000" pitchFamily="18" charset="-128"/>
                <a:ea typeface="UD デジタル 教科書体 NK-R" panose="02020400000000000000" pitchFamily="18" charset="-128"/>
              </a:rPr>
              <a:t>令和４年度　</a:t>
            </a:r>
            <a:endParaRPr lang="en-US" altLang="ja-JP" sz="4800" dirty="0">
              <a:latin typeface="UD デジタル 教科書体 NK-R" panose="02020400000000000000" pitchFamily="18" charset="-128"/>
              <a:ea typeface="UD デジタル 教科書体 NK-R" panose="02020400000000000000" pitchFamily="18" charset="-128"/>
            </a:endParaRPr>
          </a:p>
          <a:p>
            <a:pPr marL="0" indent="0" algn="ctr" eaLnBrk="1" hangingPunct="1">
              <a:buFont typeface="Arial" panose="020B0604020202020204" pitchFamily="34" charset="0"/>
              <a:buNone/>
            </a:pPr>
            <a:r>
              <a:rPr lang="ja-JP" altLang="en-US" sz="4800" dirty="0">
                <a:latin typeface="UD デジタル 教科書体 NK-R" panose="02020400000000000000" pitchFamily="18" charset="-128"/>
                <a:ea typeface="UD デジタル 教科書体 NK-R" panose="02020400000000000000" pitchFamily="18" charset="-128"/>
              </a:rPr>
              <a:t>障害者虐待防止法に係る</a:t>
            </a:r>
            <a:endParaRPr lang="en-US" altLang="ja-JP" sz="4800" dirty="0">
              <a:latin typeface="UD デジタル 教科書体 NK-R" panose="02020400000000000000" pitchFamily="18" charset="-128"/>
              <a:ea typeface="UD デジタル 教科書体 NK-R" panose="02020400000000000000" pitchFamily="18" charset="-128"/>
            </a:endParaRPr>
          </a:p>
          <a:p>
            <a:pPr marL="0" indent="0" algn="ctr" eaLnBrk="1" hangingPunct="1">
              <a:buFont typeface="Arial" panose="020B0604020202020204" pitchFamily="34" charset="0"/>
              <a:buNone/>
            </a:pPr>
            <a:r>
              <a:rPr lang="ja-JP" altLang="en-US" sz="4800" dirty="0">
                <a:latin typeface="UD デジタル 教科書体 NK-R" panose="02020400000000000000" pitchFamily="18" charset="-128"/>
                <a:ea typeface="UD デジタル 教科書体 NK-R" panose="02020400000000000000" pitchFamily="18" charset="-128"/>
              </a:rPr>
              <a:t>大阪府内の対応状況について</a:t>
            </a:r>
            <a:endParaRPr lang="en-US" altLang="ja-JP" sz="48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p:cNvSpPr/>
          <p:nvPr/>
        </p:nvSpPr>
        <p:spPr>
          <a:xfrm>
            <a:off x="7812360" y="188640"/>
            <a:ext cx="1196499" cy="39556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UD デジタル 教科書体 NK-R" panose="02020400000000000000" pitchFamily="18" charset="-128"/>
                <a:ea typeface="UD デジタル 教科書体 NK-R" panose="02020400000000000000" pitchFamily="18" charset="-128"/>
              </a:rPr>
              <a:t>資料２－１</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373345B3-534D-43B5-B492-1D1E94EE2F44}"/>
              </a:ext>
            </a:extLst>
          </p:cNvPr>
          <p:cNvPicPr>
            <a:picLocks noChangeAspect="1"/>
          </p:cNvPicPr>
          <p:nvPr/>
        </p:nvPicPr>
        <p:blipFill>
          <a:blip r:embed="rId3"/>
          <a:stretch>
            <a:fillRect/>
          </a:stretch>
        </p:blipFill>
        <p:spPr>
          <a:xfrm>
            <a:off x="4227532" y="804491"/>
            <a:ext cx="4546818" cy="5240783"/>
          </a:xfrm>
          <a:prstGeom prst="rect">
            <a:avLst/>
          </a:prstGeom>
        </p:spPr>
      </p:pic>
      <p:sp>
        <p:nvSpPr>
          <p:cNvPr id="6" name="タイトル 5"/>
          <p:cNvSpPr>
            <a:spLocks noGrp="1"/>
          </p:cNvSpPr>
          <p:nvPr>
            <p:ph type="title"/>
          </p:nvPr>
        </p:nvSpPr>
        <p:spPr>
          <a:xfrm>
            <a:off x="457200" y="311150"/>
            <a:ext cx="8229600" cy="382588"/>
          </a:xfrm>
          <a:solidFill>
            <a:schemeClr val="tx2">
              <a:lumMod val="20000"/>
              <a:lumOff val="80000"/>
            </a:schemeClr>
          </a:solidFill>
        </p:spPr>
        <p:txBody>
          <a:bodyPr/>
          <a:lstStyle/>
          <a:p>
            <a:pPr>
              <a:defRPr/>
            </a:pPr>
            <a:r>
              <a:rPr lang="ja-JP" altLang="en-US" sz="2400" b="1" dirty="0"/>
              <a:t>行動障がいとの関係</a:t>
            </a:r>
          </a:p>
        </p:txBody>
      </p:sp>
      <p:sp>
        <p:nvSpPr>
          <p:cNvPr id="7" name="角丸四角形 6"/>
          <p:cNvSpPr/>
          <p:nvPr/>
        </p:nvSpPr>
        <p:spPr>
          <a:xfrm>
            <a:off x="4344528" y="6074572"/>
            <a:ext cx="4114800" cy="69522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・被虐待者と行動障がいの有無との関係では、</a:t>
            </a:r>
            <a:r>
              <a:rPr lang="ja-JP" altLang="en-US" sz="1200" u="sng" dirty="0">
                <a:solidFill>
                  <a:schemeClr val="tx1"/>
                </a:solidFill>
                <a:ea typeface="UD デジタル 教科書体 NK-R" panose="02020400000000000000" pitchFamily="18" charset="-128"/>
              </a:rPr>
              <a:t>養護者では</a:t>
            </a:r>
            <a:endParaRPr lang="en-US" altLang="ja-JP" sz="1200" u="sng" dirty="0">
              <a:solidFill>
                <a:schemeClr val="tx1"/>
              </a:solidFill>
              <a:ea typeface="UD デジタル 教科書体 NK-R" panose="02020400000000000000" pitchFamily="18" charset="-128"/>
            </a:endParaRPr>
          </a:p>
          <a:p>
            <a:pPr eaLnBrk="1" hangingPunct="1">
              <a:defRPr/>
            </a:pPr>
            <a:r>
              <a:rPr lang="en-US" altLang="ja-JP" sz="1200" u="sng" dirty="0">
                <a:solidFill>
                  <a:schemeClr val="tx1"/>
                </a:solidFill>
                <a:ea typeface="UD デジタル 教科書体 NK-R" panose="02020400000000000000" pitchFamily="18" charset="-128"/>
              </a:rPr>
              <a:t>24.3</a:t>
            </a:r>
            <a:r>
              <a:rPr lang="ja-JP" altLang="en-US" sz="1200" u="sng" dirty="0">
                <a:solidFill>
                  <a:schemeClr val="tx1"/>
                </a:solidFill>
                <a:ea typeface="UD デジタル 教科書体 NK-R" panose="02020400000000000000" pitchFamily="18" charset="-128"/>
              </a:rPr>
              <a:t>％、施設従事者等では</a:t>
            </a:r>
            <a:r>
              <a:rPr lang="en-US" altLang="ja-JP" sz="1200" u="sng" dirty="0">
                <a:solidFill>
                  <a:schemeClr val="tx1"/>
                </a:solidFill>
                <a:ea typeface="UD デジタル 教科書体 NK-R" panose="02020400000000000000" pitchFamily="18" charset="-128"/>
              </a:rPr>
              <a:t>58.8</a:t>
            </a:r>
            <a:r>
              <a:rPr lang="ja-JP" altLang="en-US" sz="1200" u="sng" dirty="0">
                <a:solidFill>
                  <a:schemeClr val="tx1"/>
                </a:solidFill>
                <a:ea typeface="UD デジタル 教科書体 NK-R" panose="02020400000000000000" pitchFamily="18" charset="-128"/>
              </a:rPr>
              <a:t>％になんらかの 「行動障がいがある」</a:t>
            </a:r>
            <a:r>
              <a:rPr lang="ja-JP" altLang="en-US" sz="1200" dirty="0">
                <a:solidFill>
                  <a:schemeClr val="tx1"/>
                </a:solidFill>
                <a:ea typeface="UD デジタル 教科書体 NK-R" panose="02020400000000000000" pitchFamily="18" charset="-128"/>
              </a:rPr>
              <a:t>という結果であった。</a:t>
            </a:r>
            <a:endParaRPr lang="en-US" altLang="ja-JP" sz="1200" dirty="0">
              <a:solidFill>
                <a:schemeClr val="tx1"/>
              </a:solidFill>
              <a:ea typeface="UD デジタル 教科書体 NK-R" panose="02020400000000000000" pitchFamily="18" charset="-128"/>
            </a:endParaRPr>
          </a:p>
        </p:txBody>
      </p:sp>
      <p:sp>
        <p:nvSpPr>
          <p:cNvPr id="27652" name="テキスト ボックス 5"/>
          <p:cNvSpPr txBox="1">
            <a:spLocks noChangeArrowheads="1"/>
          </p:cNvSpPr>
          <p:nvPr/>
        </p:nvSpPr>
        <p:spPr bwMode="auto">
          <a:xfrm>
            <a:off x="7938" y="0"/>
            <a:ext cx="377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＜令和４年度大阪府の状況＞</a:t>
            </a:r>
          </a:p>
        </p:txBody>
      </p:sp>
      <p:sp>
        <p:nvSpPr>
          <p:cNvPr id="27653" name="スライド番号プレースホルダー 1"/>
          <p:cNvSpPr>
            <a:spLocks noGrp="1"/>
          </p:cNvSpPr>
          <p:nvPr>
            <p:ph type="sldNum" sz="quarter" idx="12"/>
          </p:nvPr>
        </p:nvSpPr>
        <p:spPr bwMode="auto">
          <a:xfrm>
            <a:off x="6848475"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FC300F5-1CB5-49C5-B1B9-E1D126A21D45}"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9</a:t>
            </a:fld>
            <a:endParaRPr lang="ja-JP" altLang="en-US" sz="1200" dirty="0">
              <a:latin typeface="UD デジタル 教科書体 NK-R" panose="02020400000000000000" pitchFamily="18" charset="-128"/>
              <a:ea typeface="UD デジタル 教科書体 NK-R" panose="02020400000000000000" pitchFamily="18" charset="-128"/>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4" name="インク 3">
                <a:extLst>
                  <a:ext uri="{FF2B5EF4-FFF2-40B4-BE49-F238E27FC236}">
                    <a16:creationId xmlns:a16="http://schemas.microsoft.com/office/drawing/2014/main" id="{45D39534-4E68-40A8-A008-2A6AF16D114B}"/>
                  </a:ext>
                </a:extLst>
              </p14:cNvPr>
              <p14:cNvContentPartPr/>
              <p14:nvPr/>
            </p14:nvContentPartPr>
            <p14:xfrm>
              <a:off x="368060" y="6727900"/>
              <a:ext cx="360" cy="360"/>
            </p14:xfrm>
          </p:contentPart>
        </mc:Choice>
        <mc:Fallback xmlns="">
          <p:pic>
            <p:nvPicPr>
              <p:cNvPr id="4" name="インク 3">
                <a:extLst>
                  <a:ext uri="{FF2B5EF4-FFF2-40B4-BE49-F238E27FC236}">
                    <a16:creationId xmlns:a16="http://schemas.microsoft.com/office/drawing/2014/main" id="{45D39534-4E68-40A8-A008-2A6AF16D114B}"/>
                  </a:ext>
                </a:extLst>
              </p:cNvPr>
              <p:cNvPicPr/>
              <p:nvPr/>
            </p:nvPicPr>
            <p:blipFill>
              <a:blip r:embed="rId6"/>
              <a:stretch>
                <a:fillRect/>
              </a:stretch>
            </p:blipFill>
            <p:spPr>
              <a:xfrm>
                <a:off x="350060" y="662026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5" name="インク 4">
                <a:extLst>
                  <a:ext uri="{FF2B5EF4-FFF2-40B4-BE49-F238E27FC236}">
                    <a16:creationId xmlns:a16="http://schemas.microsoft.com/office/drawing/2014/main" id="{630279E5-B2F7-4AA9-AC9B-58E9D8089C43}"/>
                  </a:ext>
                </a:extLst>
              </p14:cNvPr>
              <p14:cNvContentPartPr/>
              <p14:nvPr/>
            </p14:nvContentPartPr>
            <p14:xfrm>
              <a:off x="640940" y="6645820"/>
              <a:ext cx="360" cy="360"/>
            </p14:xfrm>
          </p:contentPart>
        </mc:Choice>
        <mc:Fallback xmlns="">
          <p:pic>
            <p:nvPicPr>
              <p:cNvPr id="5" name="インク 4">
                <a:extLst>
                  <a:ext uri="{FF2B5EF4-FFF2-40B4-BE49-F238E27FC236}">
                    <a16:creationId xmlns:a16="http://schemas.microsoft.com/office/drawing/2014/main" id="{630279E5-B2F7-4AA9-AC9B-58E9D8089C43}"/>
                  </a:ext>
                </a:extLst>
              </p:cNvPr>
              <p:cNvPicPr/>
              <p:nvPr/>
            </p:nvPicPr>
            <p:blipFill>
              <a:blip r:embed="rId8"/>
              <a:stretch>
                <a:fillRect/>
              </a:stretch>
            </p:blipFill>
            <p:spPr>
              <a:xfrm>
                <a:off x="622940" y="653818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8" name="インク 7">
                <a:extLst>
                  <a:ext uri="{FF2B5EF4-FFF2-40B4-BE49-F238E27FC236}">
                    <a16:creationId xmlns:a16="http://schemas.microsoft.com/office/drawing/2014/main" id="{1BBBC8A5-73C4-44D5-B5ED-30E65CBA0492}"/>
                  </a:ext>
                </a:extLst>
              </p14:cNvPr>
              <p14:cNvContentPartPr/>
              <p14:nvPr/>
            </p14:nvContentPartPr>
            <p14:xfrm>
              <a:off x="3493580" y="6154780"/>
              <a:ext cx="360" cy="360"/>
            </p14:xfrm>
          </p:contentPart>
        </mc:Choice>
        <mc:Fallback xmlns="">
          <p:pic>
            <p:nvPicPr>
              <p:cNvPr id="8" name="インク 7">
                <a:extLst>
                  <a:ext uri="{FF2B5EF4-FFF2-40B4-BE49-F238E27FC236}">
                    <a16:creationId xmlns:a16="http://schemas.microsoft.com/office/drawing/2014/main" id="{1BBBC8A5-73C4-44D5-B5ED-30E65CBA0492}"/>
                  </a:ext>
                </a:extLst>
              </p:cNvPr>
              <p:cNvPicPr/>
              <p:nvPr/>
            </p:nvPicPr>
            <p:blipFill>
              <a:blip r:embed="rId10"/>
              <a:stretch>
                <a:fillRect/>
              </a:stretch>
            </p:blipFill>
            <p:spPr>
              <a:xfrm>
                <a:off x="3475580" y="60471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0" name="インク 9">
                <a:extLst>
                  <a:ext uri="{FF2B5EF4-FFF2-40B4-BE49-F238E27FC236}">
                    <a16:creationId xmlns:a16="http://schemas.microsoft.com/office/drawing/2014/main" id="{2790F864-EC93-494A-9EEB-3F5C0B78AB14}"/>
                  </a:ext>
                </a:extLst>
              </p14:cNvPr>
              <p14:cNvContentPartPr/>
              <p14:nvPr/>
            </p14:nvContentPartPr>
            <p14:xfrm>
              <a:off x="4667540" y="5827180"/>
              <a:ext cx="360" cy="360"/>
            </p14:xfrm>
          </p:contentPart>
        </mc:Choice>
        <mc:Fallback xmlns="">
          <p:pic>
            <p:nvPicPr>
              <p:cNvPr id="10" name="インク 9">
                <a:extLst>
                  <a:ext uri="{FF2B5EF4-FFF2-40B4-BE49-F238E27FC236}">
                    <a16:creationId xmlns:a16="http://schemas.microsoft.com/office/drawing/2014/main" id="{2790F864-EC93-494A-9EEB-3F5C0B78AB14}"/>
                  </a:ext>
                </a:extLst>
              </p:cNvPr>
              <p:cNvPicPr/>
              <p:nvPr/>
            </p:nvPicPr>
            <p:blipFill>
              <a:blip r:embed="rId12"/>
              <a:stretch>
                <a:fillRect/>
              </a:stretch>
            </p:blipFill>
            <p:spPr>
              <a:xfrm>
                <a:off x="4649540" y="57195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2" name="インク 11">
                <a:extLst>
                  <a:ext uri="{FF2B5EF4-FFF2-40B4-BE49-F238E27FC236}">
                    <a16:creationId xmlns:a16="http://schemas.microsoft.com/office/drawing/2014/main" id="{5A4C56BD-DC51-44F1-85BD-4BEF5057D751}"/>
                  </a:ext>
                </a:extLst>
              </p14:cNvPr>
              <p14:cNvContentPartPr/>
              <p14:nvPr/>
            </p14:nvContentPartPr>
            <p14:xfrm>
              <a:off x="7942820" y="5335780"/>
              <a:ext cx="360" cy="360"/>
            </p14:xfrm>
          </p:contentPart>
        </mc:Choice>
        <mc:Fallback xmlns="">
          <p:pic>
            <p:nvPicPr>
              <p:cNvPr id="12" name="インク 11">
                <a:extLst>
                  <a:ext uri="{FF2B5EF4-FFF2-40B4-BE49-F238E27FC236}">
                    <a16:creationId xmlns:a16="http://schemas.microsoft.com/office/drawing/2014/main" id="{5A4C56BD-DC51-44F1-85BD-4BEF5057D751}"/>
                  </a:ext>
                </a:extLst>
              </p:cNvPr>
              <p:cNvPicPr/>
              <p:nvPr/>
            </p:nvPicPr>
            <p:blipFill>
              <a:blip r:embed="rId14"/>
              <a:stretch>
                <a:fillRect/>
              </a:stretch>
            </p:blipFill>
            <p:spPr>
              <a:xfrm>
                <a:off x="7925180" y="522778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3" name="インク 12">
                <a:extLst>
                  <a:ext uri="{FF2B5EF4-FFF2-40B4-BE49-F238E27FC236}">
                    <a16:creationId xmlns:a16="http://schemas.microsoft.com/office/drawing/2014/main" id="{E91CE9DE-37DF-482B-AE2C-66CF0C72477B}"/>
                  </a:ext>
                </a:extLst>
              </p14:cNvPr>
              <p14:cNvContentPartPr/>
              <p14:nvPr/>
            </p14:nvContentPartPr>
            <p14:xfrm>
              <a:off x="285980" y="6537100"/>
              <a:ext cx="360" cy="360"/>
            </p14:xfrm>
          </p:contentPart>
        </mc:Choice>
        <mc:Fallback xmlns="">
          <p:pic>
            <p:nvPicPr>
              <p:cNvPr id="13" name="インク 12">
                <a:extLst>
                  <a:ext uri="{FF2B5EF4-FFF2-40B4-BE49-F238E27FC236}">
                    <a16:creationId xmlns:a16="http://schemas.microsoft.com/office/drawing/2014/main" id="{E91CE9DE-37DF-482B-AE2C-66CF0C72477B}"/>
                  </a:ext>
                </a:extLst>
              </p:cNvPr>
              <p:cNvPicPr/>
              <p:nvPr/>
            </p:nvPicPr>
            <p:blipFill>
              <a:blip r:embed="rId16"/>
              <a:stretch>
                <a:fillRect/>
              </a:stretch>
            </p:blipFill>
            <p:spPr>
              <a:xfrm>
                <a:off x="268340" y="642910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4" name="インク 13">
                <a:extLst>
                  <a:ext uri="{FF2B5EF4-FFF2-40B4-BE49-F238E27FC236}">
                    <a16:creationId xmlns:a16="http://schemas.microsoft.com/office/drawing/2014/main" id="{8C8483CA-B1EF-452F-BDDB-78410AC5F6EE}"/>
                  </a:ext>
                </a:extLst>
              </p14:cNvPr>
              <p14:cNvContentPartPr/>
              <p14:nvPr/>
            </p14:nvContentPartPr>
            <p14:xfrm>
              <a:off x="532220" y="5267740"/>
              <a:ext cx="360" cy="360"/>
            </p14:xfrm>
          </p:contentPart>
        </mc:Choice>
        <mc:Fallback xmlns="">
          <p:pic>
            <p:nvPicPr>
              <p:cNvPr id="14" name="インク 13">
                <a:extLst>
                  <a:ext uri="{FF2B5EF4-FFF2-40B4-BE49-F238E27FC236}">
                    <a16:creationId xmlns:a16="http://schemas.microsoft.com/office/drawing/2014/main" id="{8C8483CA-B1EF-452F-BDDB-78410AC5F6EE}"/>
                  </a:ext>
                </a:extLst>
              </p:cNvPr>
              <p:cNvPicPr/>
              <p:nvPr/>
            </p:nvPicPr>
            <p:blipFill>
              <a:blip r:embed="rId18"/>
              <a:stretch>
                <a:fillRect/>
              </a:stretch>
            </p:blipFill>
            <p:spPr>
              <a:xfrm>
                <a:off x="514220" y="51597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5" name="インク 14">
                <a:extLst>
                  <a:ext uri="{FF2B5EF4-FFF2-40B4-BE49-F238E27FC236}">
                    <a16:creationId xmlns:a16="http://schemas.microsoft.com/office/drawing/2014/main" id="{BA020170-5FF7-45C8-A2B3-5276C19E8917}"/>
                  </a:ext>
                </a:extLst>
              </p14:cNvPr>
              <p14:cNvContentPartPr/>
              <p14:nvPr/>
            </p14:nvContentPartPr>
            <p14:xfrm>
              <a:off x="1828220" y="6509740"/>
              <a:ext cx="360" cy="360"/>
            </p14:xfrm>
          </p:contentPart>
        </mc:Choice>
        <mc:Fallback xmlns="">
          <p:pic>
            <p:nvPicPr>
              <p:cNvPr id="15" name="インク 14">
                <a:extLst>
                  <a:ext uri="{FF2B5EF4-FFF2-40B4-BE49-F238E27FC236}">
                    <a16:creationId xmlns:a16="http://schemas.microsoft.com/office/drawing/2014/main" id="{BA020170-5FF7-45C8-A2B3-5276C19E8917}"/>
                  </a:ext>
                </a:extLst>
              </p:cNvPr>
              <p:cNvPicPr/>
              <p:nvPr/>
            </p:nvPicPr>
            <p:blipFill>
              <a:blip r:embed="rId20"/>
              <a:stretch>
                <a:fillRect/>
              </a:stretch>
            </p:blipFill>
            <p:spPr>
              <a:xfrm>
                <a:off x="1810580" y="64017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16" name="インク 15">
                <a:extLst>
                  <a:ext uri="{FF2B5EF4-FFF2-40B4-BE49-F238E27FC236}">
                    <a16:creationId xmlns:a16="http://schemas.microsoft.com/office/drawing/2014/main" id="{B649BF0C-EC2C-4FDB-85A0-CBF955B97B04}"/>
                  </a:ext>
                </a:extLst>
              </p14:cNvPr>
              <p14:cNvContentPartPr/>
              <p14:nvPr/>
            </p14:nvContentPartPr>
            <p14:xfrm>
              <a:off x="1187060" y="5731780"/>
              <a:ext cx="360" cy="360"/>
            </p14:xfrm>
          </p:contentPart>
        </mc:Choice>
        <mc:Fallback xmlns="">
          <p:pic>
            <p:nvPicPr>
              <p:cNvPr id="16" name="インク 15">
                <a:extLst>
                  <a:ext uri="{FF2B5EF4-FFF2-40B4-BE49-F238E27FC236}">
                    <a16:creationId xmlns:a16="http://schemas.microsoft.com/office/drawing/2014/main" id="{B649BF0C-EC2C-4FDB-85A0-CBF955B97B04}"/>
                  </a:ext>
                </a:extLst>
              </p:cNvPr>
              <p:cNvPicPr/>
              <p:nvPr/>
            </p:nvPicPr>
            <p:blipFill>
              <a:blip r:embed="rId22"/>
              <a:stretch>
                <a:fillRect/>
              </a:stretch>
            </p:blipFill>
            <p:spPr>
              <a:xfrm>
                <a:off x="1169420" y="56241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7" name="インク 16">
                <a:extLst>
                  <a:ext uri="{FF2B5EF4-FFF2-40B4-BE49-F238E27FC236}">
                    <a16:creationId xmlns:a16="http://schemas.microsoft.com/office/drawing/2014/main" id="{F98DD2AF-746B-4341-8C2D-6967EE47371D}"/>
                  </a:ext>
                </a:extLst>
              </p14:cNvPr>
              <p14:cNvContentPartPr/>
              <p14:nvPr/>
            </p14:nvContentPartPr>
            <p14:xfrm>
              <a:off x="8706740" y="5750500"/>
              <a:ext cx="5760" cy="8640"/>
            </p14:xfrm>
          </p:contentPart>
        </mc:Choice>
        <mc:Fallback xmlns="">
          <p:pic>
            <p:nvPicPr>
              <p:cNvPr id="17" name="インク 16">
                <a:extLst>
                  <a:ext uri="{FF2B5EF4-FFF2-40B4-BE49-F238E27FC236}">
                    <a16:creationId xmlns:a16="http://schemas.microsoft.com/office/drawing/2014/main" id="{F98DD2AF-746B-4341-8C2D-6967EE47371D}"/>
                  </a:ext>
                </a:extLst>
              </p:cNvPr>
              <p:cNvPicPr/>
              <p:nvPr/>
            </p:nvPicPr>
            <p:blipFill>
              <a:blip r:embed="rId24"/>
              <a:stretch>
                <a:fillRect/>
              </a:stretch>
            </p:blipFill>
            <p:spPr>
              <a:xfrm>
                <a:off x="8689100" y="5642500"/>
                <a:ext cx="41400" cy="224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9" name="インク 18">
                <a:extLst>
                  <a:ext uri="{FF2B5EF4-FFF2-40B4-BE49-F238E27FC236}">
                    <a16:creationId xmlns:a16="http://schemas.microsoft.com/office/drawing/2014/main" id="{9CC475B7-B627-4711-A1C1-660FA6DE02A3}"/>
                  </a:ext>
                </a:extLst>
              </p14:cNvPr>
              <p14:cNvContentPartPr/>
              <p14:nvPr/>
            </p14:nvContentPartPr>
            <p14:xfrm>
              <a:off x="1732820" y="1105060"/>
              <a:ext cx="360" cy="360"/>
            </p14:xfrm>
          </p:contentPart>
        </mc:Choice>
        <mc:Fallback xmlns="">
          <p:pic>
            <p:nvPicPr>
              <p:cNvPr id="19" name="インク 18">
                <a:extLst>
                  <a:ext uri="{FF2B5EF4-FFF2-40B4-BE49-F238E27FC236}">
                    <a16:creationId xmlns:a16="http://schemas.microsoft.com/office/drawing/2014/main" id="{9CC475B7-B627-4711-A1C1-660FA6DE02A3}"/>
                  </a:ext>
                </a:extLst>
              </p:cNvPr>
              <p:cNvPicPr/>
              <p:nvPr/>
            </p:nvPicPr>
            <p:blipFill>
              <a:blip r:embed="rId28"/>
              <a:stretch>
                <a:fillRect/>
              </a:stretch>
            </p:blipFill>
            <p:spPr>
              <a:xfrm>
                <a:off x="1715180" y="99706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20" name="インク 19">
                <a:extLst>
                  <a:ext uri="{FF2B5EF4-FFF2-40B4-BE49-F238E27FC236}">
                    <a16:creationId xmlns:a16="http://schemas.microsoft.com/office/drawing/2014/main" id="{955F5FEC-9607-4969-A6C6-FA349B7EC938}"/>
                  </a:ext>
                </a:extLst>
              </p14:cNvPr>
              <p14:cNvContentPartPr/>
              <p14:nvPr/>
            </p14:nvContentPartPr>
            <p14:xfrm>
              <a:off x="2292620" y="1105060"/>
              <a:ext cx="360" cy="360"/>
            </p14:xfrm>
          </p:contentPart>
        </mc:Choice>
        <mc:Fallback xmlns="">
          <p:pic>
            <p:nvPicPr>
              <p:cNvPr id="20" name="インク 19">
                <a:extLst>
                  <a:ext uri="{FF2B5EF4-FFF2-40B4-BE49-F238E27FC236}">
                    <a16:creationId xmlns:a16="http://schemas.microsoft.com/office/drawing/2014/main" id="{955F5FEC-9607-4969-A6C6-FA349B7EC938}"/>
                  </a:ext>
                </a:extLst>
              </p:cNvPr>
              <p:cNvPicPr/>
              <p:nvPr/>
            </p:nvPicPr>
            <p:blipFill>
              <a:blip r:embed="rId30"/>
              <a:stretch>
                <a:fillRect/>
              </a:stretch>
            </p:blipFill>
            <p:spPr>
              <a:xfrm>
                <a:off x="2274620" y="99706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21" name="インク 20">
                <a:extLst>
                  <a:ext uri="{FF2B5EF4-FFF2-40B4-BE49-F238E27FC236}">
                    <a16:creationId xmlns:a16="http://schemas.microsoft.com/office/drawing/2014/main" id="{B21B9E1C-22BC-4A89-917B-094240F684FD}"/>
                  </a:ext>
                </a:extLst>
              </p14:cNvPr>
              <p14:cNvContentPartPr/>
              <p14:nvPr/>
            </p14:nvContentPartPr>
            <p14:xfrm>
              <a:off x="8433860" y="4475740"/>
              <a:ext cx="360" cy="360"/>
            </p14:xfrm>
          </p:contentPart>
        </mc:Choice>
        <mc:Fallback xmlns="">
          <p:pic>
            <p:nvPicPr>
              <p:cNvPr id="21" name="インク 20">
                <a:extLst>
                  <a:ext uri="{FF2B5EF4-FFF2-40B4-BE49-F238E27FC236}">
                    <a16:creationId xmlns:a16="http://schemas.microsoft.com/office/drawing/2014/main" id="{B21B9E1C-22BC-4A89-917B-094240F684FD}"/>
                  </a:ext>
                </a:extLst>
              </p:cNvPr>
              <p:cNvPicPr/>
              <p:nvPr/>
            </p:nvPicPr>
            <p:blipFill>
              <a:blip r:embed="rId32"/>
              <a:stretch>
                <a:fillRect/>
              </a:stretch>
            </p:blipFill>
            <p:spPr>
              <a:xfrm>
                <a:off x="8416220" y="436810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2" name="インク 21">
                <a:extLst>
                  <a:ext uri="{FF2B5EF4-FFF2-40B4-BE49-F238E27FC236}">
                    <a16:creationId xmlns:a16="http://schemas.microsoft.com/office/drawing/2014/main" id="{F2252360-8E15-4130-A38B-ED26EDC8B9E9}"/>
                  </a:ext>
                </a:extLst>
              </p14:cNvPr>
              <p14:cNvContentPartPr/>
              <p14:nvPr/>
            </p14:nvContentPartPr>
            <p14:xfrm>
              <a:off x="395420" y="4721980"/>
              <a:ext cx="360" cy="360"/>
            </p14:xfrm>
          </p:contentPart>
        </mc:Choice>
        <mc:Fallback xmlns="">
          <p:pic>
            <p:nvPicPr>
              <p:cNvPr id="22" name="インク 21">
                <a:extLst>
                  <a:ext uri="{FF2B5EF4-FFF2-40B4-BE49-F238E27FC236}">
                    <a16:creationId xmlns:a16="http://schemas.microsoft.com/office/drawing/2014/main" id="{F2252360-8E15-4130-A38B-ED26EDC8B9E9}"/>
                  </a:ext>
                </a:extLst>
              </p:cNvPr>
              <p:cNvPicPr/>
              <p:nvPr/>
            </p:nvPicPr>
            <p:blipFill>
              <a:blip r:embed="rId34"/>
              <a:stretch>
                <a:fillRect/>
              </a:stretch>
            </p:blipFill>
            <p:spPr>
              <a:xfrm>
                <a:off x="377420" y="461398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3" name="インク 22">
                <a:extLst>
                  <a:ext uri="{FF2B5EF4-FFF2-40B4-BE49-F238E27FC236}">
                    <a16:creationId xmlns:a16="http://schemas.microsoft.com/office/drawing/2014/main" id="{11D2B35A-21E8-4607-B5FB-75F6519F3DD6}"/>
                  </a:ext>
                </a:extLst>
              </p14:cNvPr>
              <p14:cNvContentPartPr/>
              <p14:nvPr/>
            </p14:nvContentPartPr>
            <p14:xfrm>
              <a:off x="572900" y="5213020"/>
              <a:ext cx="360" cy="360"/>
            </p14:xfrm>
          </p:contentPart>
        </mc:Choice>
        <mc:Fallback xmlns="">
          <p:pic>
            <p:nvPicPr>
              <p:cNvPr id="23" name="インク 22">
                <a:extLst>
                  <a:ext uri="{FF2B5EF4-FFF2-40B4-BE49-F238E27FC236}">
                    <a16:creationId xmlns:a16="http://schemas.microsoft.com/office/drawing/2014/main" id="{11D2B35A-21E8-4607-B5FB-75F6519F3DD6}"/>
                  </a:ext>
                </a:extLst>
              </p:cNvPr>
              <p:cNvPicPr/>
              <p:nvPr/>
            </p:nvPicPr>
            <p:blipFill>
              <a:blip r:embed="rId36"/>
              <a:stretch>
                <a:fillRect/>
              </a:stretch>
            </p:blipFill>
            <p:spPr>
              <a:xfrm>
                <a:off x="554900" y="5105020"/>
                <a:ext cx="36000" cy="216000"/>
              </a:xfrm>
              <a:prstGeom prst="rect">
                <a:avLst/>
              </a:prstGeom>
            </p:spPr>
          </p:pic>
        </mc:Fallback>
      </mc:AlternateContent>
      <p:sp>
        <p:nvSpPr>
          <p:cNvPr id="2" name="角丸四角形 1"/>
          <p:cNvSpPr/>
          <p:nvPr/>
        </p:nvSpPr>
        <p:spPr>
          <a:xfrm>
            <a:off x="4363385" y="3637453"/>
            <a:ext cx="1967311" cy="23031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pic>
        <p:nvPicPr>
          <p:cNvPr id="24" name="図 23">
            <a:extLst>
              <a:ext uri="{FF2B5EF4-FFF2-40B4-BE49-F238E27FC236}">
                <a16:creationId xmlns:a16="http://schemas.microsoft.com/office/drawing/2014/main" id="{6EF5DFC9-CB7A-4C08-A8BF-872A9636310D}"/>
              </a:ext>
            </a:extLst>
          </p:cNvPr>
          <p:cNvPicPr>
            <a:picLocks noChangeAspect="1"/>
          </p:cNvPicPr>
          <p:nvPr/>
        </p:nvPicPr>
        <p:blipFill>
          <a:blip r:embed="rId37"/>
          <a:stretch>
            <a:fillRect/>
          </a:stretch>
        </p:blipFill>
        <p:spPr>
          <a:xfrm>
            <a:off x="40035" y="804491"/>
            <a:ext cx="4058548" cy="59234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C8C460C-5CA2-4C82-B295-0C66B88DBE01}"/>
              </a:ext>
            </a:extLst>
          </p:cNvPr>
          <p:cNvPicPr>
            <a:picLocks noChangeAspect="1"/>
          </p:cNvPicPr>
          <p:nvPr/>
        </p:nvPicPr>
        <p:blipFill>
          <a:blip r:embed="rId3"/>
          <a:stretch>
            <a:fillRect/>
          </a:stretch>
        </p:blipFill>
        <p:spPr>
          <a:xfrm>
            <a:off x="57624" y="1001527"/>
            <a:ext cx="8941191" cy="4410182"/>
          </a:xfrm>
          <a:prstGeom prst="rect">
            <a:avLst/>
          </a:prstGeom>
        </p:spPr>
      </p:pic>
      <p:sp>
        <p:nvSpPr>
          <p:cNvPr id="3" name="タイトル 5"/>
          <p:cNvSpPr>
            <a:spLocks noGrp="1"/>
          </p:cNvSpPr>
          <p:nvPr>
            <p:ph type="title"/>
          </p:nvPr>
        </p:nvSpPr>
        <p:spPr>
          <a:xfrm>
            <a:off x="457200" y="347663"/>
            <a:ext cx="8229600" cy="490537"/>
          </a:xfrm>
          <a:solidFill>
            <a:schemeClr val="tx2">
              <a:lumMod val="20000"/>
              <a:lumOff val="80000"/>
            </a:schemeClr>
          </a:solidFill>
        </p:spPr>
        <p:txBody>
          <a:bodyPr/>
          <a:lstStyle/>
          <a:p>
            <a:pPr>
              <a:defRPr/>
            </a:pPr>
            <a:r>
              <a:rPr lang="ja-JP" altLang="en-US" sz="2400" b="1" dirty="0"/>
              <a:t>虐待者の年齢</a:t>
            </a:r>
          </a:p>
        </p:txBody>
      </p:sp>
      <p:sp>
        <p:nvSpPr>
          <p:cNvPr id="7" name="角丸四角形 6"/>
          <p:cNvSpPr/>
          <p:nvPr/>
        </p:nvSpPr>
        <p:spPr>
          <a:xfrm>
            <a:off x="4996255" y="5537740"/>
            <a:ext cx="3476625" cy="102121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・虐待者の年齢について、養護者では</a:t>
            </a:r>
            <a:r>
              <a:rPr lang="en-US" altLang="ja-JP" sz="1200" dirty="0">
                <a:solidFill>
                  <a:schemeClr val="tx1"/>
                </a:solidFill>
                <a:ea typeface="UD デジタル 教科書体 NK-R" panose="02020400000000000000" pitchFamily="18" charset="-128"/>
              </a:rPr>
              <a:t>60</a:t>
            </a:r>
            <a:r>
              <a:rPr lang="ja-JP" altLang="en-US" sz="1200" dirty="0">
                <a:solidFill>
                  <a:schemeClr val="tx1"/>
                </a:solidFill>
                <a:ea typeface="UD デジタル 教科書体 NK-R" panose="02020400000000000000" pitchFamily="18" charset="-128"/>
              </a:rPr>
              <a:t>歳以上、施設従事者では</a:t>
            </a:r>
            <a:r>
              <a:rPr lang="en-US" altLang="ja-JP" sz="1200" dirty="0">
                <a:solidFill>
                  <a:schemeClr val="tx1"/>
                </a:solidFill>
                <a:ea typeface="UD デジタル 教科書体 NK-R" panose="02020400000000000000" pitchFamily="18" charset="-128"/>
              </a:rPr>
              <a:t>50</a:t>
            </a:r>
            <a:r>
              <a:rPr lang="ja-JP" altLang="en-US" sz="1200" dirty="0">
                <a:solidFill>
                  <a:schemeClr val="tx1"/>
                </a:solidFill>
                <a:ea typeface="UD デジタル 教科書体 NK-R" panose="02020400000000000000" pitchFamily="18" charset="-128"/>
              </a:rPr>
              <a:t>代が最多。</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・特に養護者では、年齢が上がるにつれて全体に占める割合が高くなっている。</a:t>
            </a:r>
            <a:endParaRPr lang="en-US" altLang="ja-JP" sz="1200" dirty="0">
              <a:solidFill>
                <a:schemeClr val="tx1"/>
              </a:solidFill>
              <a:ea typeface="UD デジタル 教科書体 NK-R" panose="02020400000000000000" pitchFamily="18" charset="-128"/>
            </a:endParaRPr>
          </a:p>
        </p:txBody>
      </p:sp>
      <p:sp>
        <p:nvSpPr>
          <p:cNvPr id="29700" name="スライド番号プレースホルダー 1"/>
          <p:cNvSpPr>
            <a:spLocks noGrp="1"/>
          </p:cNvSpPr>
          <p:nvPr>
            <p:ph type="sldNum" sz="quarter" idx="12"/>
          </p:nvPr>
        </p:nvSpPr>
        <p:spPr bwMode="auto">
          <a:xfrm>
            <a:off x="6553200" y="6356350"/>
            <a:ext cx="230121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E525FB3-E037-4596-BB88-F414C1A16726}"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10</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9704"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＜令和４年度大阪府の状況＞</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2" name="インク 1">
                <a:extLst>
                  <a:ext uri="{FF2B5EF4-FFF2-40B4-BE49-F238E27FC236}">
                    <a16:creationId xmlns:a16="http://schemas.microsoft.com/office/drawing/2014/main" id="{3D676720-18D2-4BBF-B7B7-56B968929C90}"/>
                  </a:ext>
                </a:extLst>
              </p14:cNvPr>
              <p14:cNvContentPartPr/>
              <p14:nvPr/>
            </p14:nvContentPartPr>
            <p14:xfrm>
              <a:off x="4380620" y="6031762"/>
              <a:ext cx="360" cy="360"/>
            </p14:xfrm>
          </p:contentPart>
        </mc:Choice>
        <mc:Fallback xmlns="">
          <p:pic>
            <p:nvPicPr>
              <p:cNvPr id="2" name="インク 1">
                <a:extLst>
                  <a:ext uri="{FF2B5EF4-FFF2-40B4-BE49-F238E27FC236}">
                    <a16:creationId xmlns:a16="http://schemas.microsoft.com/office/drawing/2014/main" id="{3D676720-18D2-4BBF-B7B7-56B968929C90}"/>
                  </a:ext>
                </a:extLst>
              </p:cNvPr>
              <p:cNvPicPr/>
              <p:nvPr/>
            </p:nvPicPr>
            <p:blipFill>
              <a:blip r:embed="rId6"/>
              <a:stretch>
                <a:fillRect/>
              </a:stretch>
            </p:blipFill>
            <p:spPr>
              <a:xfrm>
                <a:off x="4362980" y="5924122"/>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 name="インク 3">
                <a:extLst>
                  <a:ext uri="{FF2B5EF4-FFF2-40B4-BE49-F238E27FC236}">
                    <a16:creationId xmlns:a16="http://schemas.microsoft.com/office/drawing/2014/main" id="{46598886-7DF5-47DC-B824-9E3D9BAF3DE3}"/>
                  </a:ext>
                </a:extLst>
              </p14:cNvPr>
              <p14:cNvContentPartPr/>
              <p14:nvPr/>
            </p14:nvContentPartPr>
            <p14:xfrm>
              <a:off x="4503380" y="5936362"/>
              <a:ext cx="24840" cy="360"/>
            </p14:xfrm>
          </p:contentPart>
        </mc:Choice>
        <mc:Fallback xmlns="">
          <p:pic>
            <p:nvPicPr>
              <p:cNvPr id="4" name="インク 3">
                <a:extLst>
                  <a:ext uri="{FF2B5EF4-FFF2-40B4-BE49-F238E27FC236}">
                    <a16:creationId xmlns:a16="http://schemas.microsoft.com/office/drawing/2014/main" id="{46598886-7DF5-47DC-B824-9E3D9BAF3DE3}"/>
                  </a:ext>
                </a:extLst>
              </p:cNvPr>
              <p:cNvPicPr/>
              <p:nvPr/>
            </p:nvPicPr>
            <p:blipFill>
              <a:blip r:embed="rId8"/>
              <a:stretch>
                <a:fillRect/>
              </a:stretch>
            </p:blipFill>
            <p:spPr>
              <a:xfrm>
                <a:off x="4485740" y="5828722"/>
                <a:ext cx="60480" cy="216000"/>
              </a:xfrm>
              <a:prstGeom prst="rect">
                <a:avLst/>
              </a:prstGeom>
            </p:spPr>
          </p:pic>
        </mc:Fallback>
      </mc:AlternateContent>
      <p:sp>
        <p:nvSpPr>
          <p:cNvPr id="14" name="正方形/長方形 13"/>
          <p:cNvSpPr/>
          <p:nvPr/>
        </p:nvSpPr>
        <p:spPr>
          <a:xfrm>
            <a:off x="3064155" y="4581128"/>
            <a:ext cx="567766" cy="2818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15" name="正方形/長方形 14"/>
          <p:cNvSpPr/>
          <p:nvPr/>
        </p:nvSpPr>
        <p:spPr>
          <a:xfrm>
            <a:off x="3634213" y="4842854"/>
            <a:ext cx="567766" cy="2818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468313" y="2205038"/>
            <a:ext cx="8229600" cy="1871662"/>
          </a:xfrm>
        </p:spPr>
        <p:txBody>
          <a:bodyPr/>
          <a:lstStyle/>
          <a:p>
            <a:r>
              <a:rPr lang="ja-JP" altLang="en-US"/>
              <a:t>養護者・施設従事者等・使用者</a:t>
            </a:r>
            <a:br>
              <a:rPr lang="en-US" altLang="ja-JP"/>
            </a:br>
            <a:r>
              <a:rPr lang="ja-JP" altLang="en-US"/>
              <a:t>それぞれの傾向</a:t>
            </a:r>
          </a:p>
        </p:txBody>
      </p:sp>
      <p:sp>
        <p:nvSpPr>
          <p:cNvPr id="31747"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FF2690F-CD4F-45B7-9F7E-7BDD400D71F8}"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11</a:t>
            </a:fld>
            <a:endParaRPr lang="ja-JP" altLang="en-US" sz="120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txBox="1">
            <a:spLocks/>
          </p:cNvSpPr>
          <p:nvPr/>
        </p:nvSpPr>
        <p:spPr bwMode="auto">
          <a:xfrm>
            <a:off x="468313" y="2205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000" dirty="0">
                <a:ea typeface="UD デジタル 教科書体 NK-R" panose="02020400000000000000" pitchFamily="18" charset="-128"/>
              </a:rPr>
              <a:t>養護者による虐待について</a:t>
            </a:r>
          </a:p>
        </p:txBody>
      </p:sp>
      <p:sp>
        <p:nvSpPr>
          <p:cNvPr id="33795" name="スライド番号プレースホルダー 1"/>
          <p:cNvSpPr>
            <a:spLocks noGrp="1"/>
          </p:cNvSpPr>
          <p:nvPr>
            <p:ph type="sldNum" sz="quarter" idx="12"/>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39C61C0-BA86-480A-AF6D-4DA0E09A6661}"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12</a:t>
            </a:fld>
            <a:endParaRPr lang="ja-JP" altLang="en-US" sz="120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77885" y="381944"/>
            <a:ext cx="7991475" cy="368300"/>
          </a:xfrm>
          <a:solidFill>
            <a:schemeClr val="tx2">
              <a:lumMod val="20000"/>
              <a:lumOff val="80000"/>
            </a:schemeClr>
          </a:solidFill>
        </p:spPr>
        <p:txBody>
          <a:bodyPr rtlCol="0">
            <a:noAutofit/>
          </a:bodyPr>
          <a:lstStyle/>
          <a:p>
            <a:pPr eaLnBrk="1" fontAlgn="auto" hangingPunct="1">
              <a:spcAft>
                <a:spcPts val="0"/>
              </a:spcAft>
              <a:defRPr/>
            </a:pPr>
            <a:r>
              <a:rPr lang="ja-JP" altLang="en-US" sz="2300" b="1" dirty="0"/>
              <a:t>～障がい者虐待事例への対応状況等（調査結果）経年比較～</a:t>
            </a:r>
          </a:p>
        </p:txBody>
      </p:sp>
      <p:sp>
        <p:nvSpPr>
          <p:cNvPr id="19460" name="スライド番号プレースホルダー 1"/>
          <p:cNvSpPr>
            <a:spLocks noGrp="1"/>
          </p:cNvSpPr>
          <p:nvPr>
            <p:ph type="sldNum" sz="quarter" idx="12"/>
          </p:nvPr>
        </p:nvSpPr>
        <p:spPr bwMode="auto">
          <a:xfrm>
            <a:off x="6907213"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BF26FE-3AB8-4436-89A0-947902BD5A67}"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13</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＜大阪府の状況＞</a:t>
            </a:r>
          </a:p>
        </p:txBody>
      </p:sp>
      <p:sp>
        <p:nvSpPr>
          <p:cNvPr id="12" name="テキスト ボックス 2">
            <a:extLst>
              <a:ext uri="{FF2B5EF4-FFF2-40B4-BE49-F238E27FC236}">
                <a16:creationId xmlns:a16="http://schemas.microsoft.com/office/drawing/2014/main" id="{8BFC180F-C513-4D4C-AE34-428C9E058F3A}"/>
              </a:ext>
            </a:extLst>
          </p:cNvPr>
          <p:cNvSpPr txBox="1">
            <a:spLocks noChangeArrowheads="1"/>
          </p:cNvSpPr>
          <p:nvPr/>
        </p:nvSpPr>
        <p:spPr bwMode="auto">
          <a:xfrm>
            <a:off x="287338" y="6513760"/>
            <a:ext cx="8856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※H24</a:t>
            </a:r>
            <a:r>
              <a:rPr lang="ja-JP" altLang="en-US" sz="1200" dirty="0">
                <a:latin typeface="UD デジタル 教科書体 NK-R" panose="02020400000000000000" pitchFamily="18" charset="-128"/>
                <a:ea typeface="UD デジタル 教科書体 NK-R" panose="02020400000000000000" pitchFamily="18" charset="-128"/>
              </a:rPr>
              <a:t>年度データは下半期のみのデータ</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8318266" y="2893898"/>
            <a:ext cx="646331" cy="369332"/>
          </a:xfrm>
          <a:prstGeom prst="rect">
            <a:avLst/>
          </a:prstGeom>
        </p:spPr>
        <p:txBody>
          <a:bodyPr wrap="none">
            <a:spAutoFit/>
          </a:bodyPr>
          <a:lstStyle/>
          <a:p>
            <a:pPr algn="ctr"/>
            <a:r>
              <a:rPr lang="ja-JP" altLang="en-US" dirty="0">
                <a:ea typeface="UD デジタル 教科書体 NK-R" panose="02020400000000000000" pitchFamily="18" charset="-128"/>
              </a:rPr>
              <a:t>警察</a:t>
            </a:r>
          </a:p>
        </p:txBody>
      </p:sp>
      <p:sp>
        <p:nvSpPr>
          <p:cNvPr id="5" name="正方形/長方形 4"/>
          <p:cNvSpPr/>
          <p:nvPr/>
        </p:nvSpPr>
        <p:spPr>
          <a:xfrm>
            <a:off x="8310820" y="2008719"/>
            <a:ext cx="646331" cy="369332"/>
          </a:xfrm>
          <a:prstGeom prst="rect">
            <a:avLst/>
          </a:prstGeom>
        </p:spPr>
        <p:txBody>
          <a:bodyPr wrap="none">
            <a:spAutoFit/>
          </a:bodyPr>
          <a:lstStyle/>
          <a:p>
            <a:pPr algn="ctr"/>
            <a:r>
              <a:rPr lang="ja-JP" altLang="en-US" dirty="0">
                <a:ea typeface="UD デジタル 教科書体 NK-R" panose="02020400000000000000" pitchFamily="18" charset="-128"/>
              </a:rPr>
              <a:t>通報</a:t>
            </a:r>
          </a:p>
        </p:txBody>
      </p:sp>
      <p:sp>
        <p:nvSpPr>
          <p:cNvPr id="8" name="正方形/長方形 7"/>
          <p:cNvSpPr/>
          <p:nvPr/>
        </p:nvSpPr>
        <p:spPr>
          <a:xfrm>
            <a:off x="8375268" y="5232014"/>
            <a:ext cx="646331" cy="369332"/>
          </a:xfrm>
          <a:prstGeom prst="rect">
            <a:avLst/>
          </a:prstGeom>
        </p:spPr>
        <p:txBody>
          <a:bodyPr wrap="none">
            <a:spAutoFit/>
          </a:bodyPr>
          <a:lstStyle/>
          <a:p>
            <a:pPr algn="ctr"/>
            <a:r>
              <a:rPr lang="ja-JP" altLang="en-US" dirty="0">
                <a:ea typeface="UD デジタル 教科書体 NK-R" panose="02020400000000000000" pitchFamily="18" charset="-128"/>
              </a:rPr>
              <a:t>認定</a:t>
            </a:r>
            <a:endParaRPr lang="en-US" altLang="ja-JP" dirty="0">
              <a:ea typeface="UD デジタル 教科書体 NK-R" panose="02020400000000000000" pitchFamily="18" charset="-128"/>
            </a:endParaRPr>
          </a:p>
        </p:txBody>
      </p:sp>
      <p:sp>
        <p:nvSpPr>
          <p:cNvPr id="3" name="正方形/長方形 2"/>
          <p:cNvSpPr/>
          <p:nvPr/>
        </p:nvSpPr>
        <p:spPr>
          <a:xfrm>
            <a:off x="971600" y="1151265"/>
            <a:ext cx="504056" cy="32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ea typeface="UD デジタル 教科書体 NK-R" panose="02020400000000000000" pitchFamily="18" charset="-128"/>
              </a:rPr>
              <a:t>件</a:t>
            </a:r>
            <a:endParaRPr kumimoji="1" lang="ja-JP" altLang="en-US" sz="1050" dirty="0">
              <a:solidFill>
                <a:schemeClr val="tx1"/>
              </a:solidFill>
              <a:ea typeface="UD デジタル 教科書体 NK-R" panose="02020400000000000000" pitchFamily="18" charset="-128"/>
            </a:endParaRPr>
          </a:p>
        </p:txBody>
      </p:sp>
      <p:pic>
        <p:nvPicPr>
          <p:cNvPr id="7" name="図 6">
            <a:extLst>
              <a:ext uri="{FF2B5EF4-FFF2-40B4-BE49-F238E27FC236}">
                <a16:creationId xmlns:a16="http://schemas.microsoft.com/office/drawing/2014/main" id="{27986ABD-18DD-00A1-4DAD-98D9FB88DA7C}"/>
              </a:ext>
            </a:extLst>
          </p:cNvPr>
          <p:cNvPicPr>
            <a:picLocks noChangeAspect="1"/>
          </p:cNvPicPr>
          <p:nvPr/>
        </p:nvPicPr>
        <p:blipFill>
          <a:blip r:embed="rId3"/>
          <a:stretch>
            <a:fillRect/>
          </a:stretch>
        </p:blipFill>
        <p:spPr>
          <a:xfrm>
            <a:off x="477885" y="960002"/>
            <a:ext cx="8138865" cy="5620999"/>
          </a:xfrm>
          <a:prstGeom prst="rect">
            <a:avLst/>
          </a:prstGeom>
        </p:spPr>
      </p:pic>
    </p:spTree>
    <p:extLst>
      <p:ext uri="{BB962C8B-B14F-4D97-AF65-F5344CB8AC3E}">
        <p14:creationId xmlns:p14="http://schemas.microsoft.com/office/powerpoint/2010/main" val="251803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68313" y="327025"/>
            <a:ext cx="8229600" cy="442913"/>
          </a:xfrm>
          <a:solidFill>
            <a:schemeClr val="tx2">
              <a:lumMod val="20000"/>
              <a:lumOff val="80000"/>
            </a:schemeClr>
          </a:solidFill>
        </p:spPr>
        <p:txBody>
          <a:bodyPr/>
          <a:lstStyle/>
          <a:p>
            <a:pPr>
              <a:defRPr/>
            </a:pPr>
            <a:r>
              <a:rPr lang="ja-JP" altLang="en-US" sz="2400" b="1" dirty="0"/>
              <a:t>令和４年度　都道府県別にみた養護者による障がい者虐待</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646048269"/>
              </p:ext>
            </p:extLst>
          </p:nvPr>
        </p:nvGraphicFramePr>
        <p:xfrm>
          <a:off x="161925" y="1027113"/>
          <a:ext cx="8897940" cy="5207002"/>
        </p:xfrm>
        <a:graphic>
          <a:graphicData uri="http://schemas.openxmlformats.org/drawingml/2006/table">
            <a:tbl>
              <a:tblPr firstRow="1" bandRow="1">
                <a:tableStyleId>{5C22544A-7EE6-4342-B048-85BDC9FD1C3A}</a:tableStyleId>
              </a:tblPr>
              <a:tblGrid>
                <a:gridCol w="241293">
                  <a:extLst>
                    <a:ext uri="{9D8B030D-6E8A-4147-A177-3AD203B41FA5}">
                      <a16:colId xmlns:a16="http://schemas.microsoft.com/office/drawing/2014/main" val="20000"/>
                    </a:ext>
                  </a:extLst>
                </a:gridCol>
                <a:gridCol w="647089">
                  <a:extLst>
                    <a:ext uri="{9D8B030D-6E8A-4147-A177-3AD203B41FA5}">
                      <a16:colId xmlns:a16="http://schemas.microsoft.com/office/drawing/2014/main" val="20001"/>
                    </a:ext>
                  </a:extLst>
                </a:gridCol>
                <a:gridCol w="683038">
                  <a:extLst>
                    <a:ext uri="{9D8B030D-6E8A-4147-A177-3AD203B41FA5}">
                      <a16:colId xmlns:a16="http://schemas.microsoft.com/office/drawing/2014/main" val="20002"/>
                    </a:ext>
                  </a:extLst>
                </a:gridCol>
                <a:gridCol w="678415">
                  <a:extLst>
                    <a:ext uri="{9D8B030D-6E8A-4147-A177-3AD203B41FA5}">
                      <a16:colId xmlns:a16="http://schemas.microsoft.com/office/drawing/2014/main" val="20003"/>
                    </a:ext>
                  </a:extLst>
                </a:gridCol>
                <a:gridCol w="205952">
                  <a:extLst>
                    <a:ext uri="{9D8B030D-6E8A-4147-A177-3AD203B41FA5}">
                      <a16:colId xmlns:a16="http://schemas.microsoft.com/office/drawing/2014/main" val="20004"/>
                    </a:ext>
                  </a:extLst>
                </a:gridCol>
                <a:gridCol w="647089">
                  <a:extLst>
                    <a:ext uri="{9D8B030D-6E8A-4147-A177-3AD203B41FA5}">
                      <a16:colId xmlns:a16="http://schemas.microsoft.com/office/drawing/2014/main" val="20005"/>
                    </a:ext>
                  </a:extLst>
                </a:gridCol>
                <a:gridCol w="683038">
                  <a:extLst>
                    <a:ext uri="{9D8B030D-6E8A-4147-A177-3AD203B41FA5}">
                      <a16:colId xmlns:a16="http://schemas.microsoft.com/office/drawing/2014/main" val="20006"/>
                    </a:ext>
                  </a:extLst>
                </a:gridCol>
                <a:gridCol w="696169">
                  <a:extLst>
                    <a:ext uri="{9D8B030D-6E8A-4147-A177-3AD203B41FA5}">
                      <a16:colId xmlns:a16="http://schemas.microsoft.com/office/drawing/2014/main" val="20007"/>
                    </a:ext>
                  </a:extLst>
                </a:gridCol>
                <a:gridCol w="216024">
                  <a:extLst>
                    <a:ext uri="{9D8B030D-6E8A-4147-A177-3AD203B41FA5}">
                      <a16:colId xmlns:a16="http://schemas.microsoft.com/office/drawing/2014/main" val="20008"/>
                    </a:ext>
                  </a:extLst>
                </a:gridCol>
                <a:gridCol w="648072">
                  <a:extLst>
                    <a:ext uri="{9D8B030D-6E8A-4147-A177-3AD203B41FA5}">
                      <a16:colId xmlns:a16="http://schemas.microsoft.com/office/drawing/2014/main" val="20009"/>
                    </a:ext>
                  </a:extLst>
                </a:gridCol>
                <a:gridCol w="720080">
                  <a:extLst>
                    <a:ext uri="{9D8B030D-6E8A-4147-A177-3AD203B41FA5}">
                      <a16:colId xmlns:a16="http://schemas.microsoft.com/office/drawing/2014/main" val="20010"/>
                    </a:ext>
                  </a:extLst>
                </a:gridCol>
                <a:gridCol w="617187">
                  <a:extLst>
                    <a:ext uri="{9D8B030D-6E8A-4147-A177-3AD203B41FA5}">
                      <a16:colId xmlns:a16="http://schemas.microsoft.com/office/drawing/2014/main" val="20011"/>
                    </a:ext>
                  </a:extLst>
                </a:gridCol>
                <a:gridCol w="201329">
                  <a:extLst>
                    <a:ext uri="{9D8B030D-6E8A-4147-A177-3AD203B41FA5}">
                      <a16:colId xmlns:a16="http://schemas.microsoft.com/office/drawing/2014/main" val="20012"/>
                    </a:ext>
                  </a:extLst>
                </a:gridCol>
                <a:gridCol w="647089">
                  <a:extLst>
                    <a:ext uri="{9D8B030D-6E8A-4147-A177-3AD203B41FA5}">
                      <a16:colId xmlns:a16="http://schemas.microsoft.com/office/drawing/2014/main" val="20013"/>
                    </a:ext>
                  </a:extLst>
                </a:gridCol>
                <a:gridCol w="683038">
                  <a:extLst>
                    <a:ext uri="{9D8B030D-6E8A-4147-A177-3AD203B41FA5}">
                      <a16:colId xmlns:a16="http://schemas.microsoft.com/office/drawing/2014/main" val="20014"/>
                    </a:ext>
                  </a:extLst>
                </a:gridCol>
                <a:gridCol w="683038">
                  <a:extLst>
                    <a:ext uri="{9D8B030D-6E8A-4147-A177-3AD203B41FA5}">
                      <a16:colId xmlns:a16="http://schemas.microsoft.com/office/drawing/2014/main" val="20015"/>
                    </a:ext>
                  </a:extLst>
                </a:gridCol>
              </a:tblGrid>
              <a:tr h="601654">
                <a:tc>
                  <a:txBody>
                    <a:bodyPr/>
                    <a:lstStyle/>
                    <a:p>
                      <a:pPr algn="l" fontAlgn="ctr"/>
                      <a:r>
                        <a:rPr lang="ja-JP" altLang="en-US" sz="1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l" fontAlgn="ctr"/>
                      <a:r>
                        <a:rPr lang="ja-JP" altLang="en-US" sz="1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rtl="0" fontAlgn="ctr"/>
                      <a:r>
                        <a:rPr lang="zh-CN" altLang="en-US" sz="110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zh-CN" sz="110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10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1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1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zh-CN" sz="100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zh-CN" sz="100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0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zh-CN" sz="100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00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0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6" marR="9526" marT="9522"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3779">
                <a:tc>
                  <a:txBody>
                    <a:bodyPr/>
                    <a:lstStyle/>
                    <a:p>
                      <a:pPr algn="r" fontAlgn="ctr"/>
                      <a:r>
                        <a:rPr lang="en-US" altLang="ja-JP" sz="11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a:t>
                      </a:r>
                    </a:p>
                  </a:txBody>
                  <a:tcPr marL="9526" marR="9526" marT="9522"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ctr"/>
                      <a:r>
                        <a:rPr lang="ja-JP" altLang="en-US"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大阪府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1558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189</a:t>
                      </a:r>
                    </a:p>
                  </a:txBody>
                  <a:tcPr marL="9525" marR="9525" marT="9525"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13</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京都府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25</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長野県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37</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山形県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83779">
                <a:tc>
                  <a:txBody>
                    <a:bodyPr/>
                    <a:lstStyle/>
                    <a:p>
                      <a:pPr algn="r" fontAlgn="ctr"/>
                      <a:r>
                        <a:rPr lang="en-US" altLang="ja-JP" sz="11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神奈川県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751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14</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滋賀県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26</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和歌山県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37</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福井県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埼玉県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637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15</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宮崎県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27</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三重県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39</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高知県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愛知県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559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16</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石川県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28</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40</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栃木県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5</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東京都</a:t>
                      </a:r>
                      <a:endPar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517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17</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岡山県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28</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大分県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41</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6</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兵庫県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513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18</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広島県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30</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岐阜県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42</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奈良県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7</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北海道</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446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19</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静岡県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30</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長崎県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42</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徳島県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8</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千葉県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404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32</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愛媛県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44</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島根県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9</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新潟県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344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21</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沖縄県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33</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山口県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45</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鳥取県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83779">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10</a:t>
                      </a: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宮城県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213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22</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茨城県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34</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岩手県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45</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佐賀県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11</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熊本県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23</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鹿児島県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34</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群馬県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47</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秋田県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83779">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12</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1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24</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青森県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05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34</a:t>
                      </a:r>
                      <a:endParaRPr lang="en-US" altLang="ja-JP" sz="105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香川県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p>
                  </a:txBody>
                  <a:tcPr marL="9525" marR="9525" marT="9525" marB="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gridSpan="2">
                  <a:txBody>
                    <a:bodyPr/>
                    <a:lstStyle/>
                    <a:p>
                      <a:pPr algn="ctr" fontAlgn="ctr"/>
                      <a:r>
                        <a:rPr lang="ja-JP" altLang="en-US" sz="1200" u="none" strike="noStrike" dirty="0">
                          <a:solidFill>
                            <a:schemeClr val="tx1"/>
                          </a:solidFill>
                          <a:effectLst/>
                          <a:latin typeface="Arial" panose="020B0604020202020204" pitchFamily="34" charset="0"/>
                          <a:ea typeface="UD デジタル 教科書体 NK-R" panose="02020400000000000000" pitchFamily="18" charset="-128"/>
                          <a:cs typeface="Arial" panose="020B0604020202020204" pitchFamily="34" charset="0"/>
                        </a:rPr>
                        <a:t>合計</a:t>
                      </a:r>
                      <a:endParaRPr lang="ja-JP" altLang="en-US" sz="1200" b="0" i="0" u="none" strike="noStrike" dirty="0">
                        <a:solidFill>
                          <a:schemeClr val="tx1"/>
                        </a:solidFill>
                        <a:effectLst/>
                        <a:latin typeface="Arial" panose="020B0604020202020204" pitchFamily="34" charset="0"/>
                        <a:ea typeface="UD デジタル 教科書体 NK-R" panose="02020400000000000000" pitchFamily="18" charset="-128"/>
                        <a:cs typeface="Arial" panose="020B0604020202020204" pitchFamily="34" charset="0"/>
                      </a:endParaRPr>
                    </a:p>
                  </a:txBody>
                  <a:tcPr marL="9526" marR="9526" marT="9522"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8,650</a:t>
                      </a: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2,123</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2"/>
                  </a:ext>
                </a:extLst>
              </a:tr>
            </a:tbl>
          </a:graphicData>
        </a:graphic>
      </p:graphicFrame>
      <p:sp>
        <p:nvSpPr>
          <p:cNvPr id="36095" name="テキスト ボックス 5"/>
          <p:cNvSpPr txBox="1">
            <a:spLocks noChangeArrowheads="1"/>
          </p:cNvSpPr>
          <p:nvPr/>
        </p:nvSpPr>
        <p:spPr bwMode="auto">
          <a:xfrm>
            <a:off x="161925" y="0"/>
            <a:ext cx="2897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36096" name="テキスト ボックス 2"/>
          <p:cNvSpPr txBox="1">
            <a:spLocks noChangeArrowheads="1"/>
          </p:cNvSpPr>
          <p:nvPr/>
        </p:nvSpPr>
        <p:spPr bwMode="auto">
          <a:xfrm>
            <a:off x="7275513" y="735295"/>
            <a:ext cx="1728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b="1" dirty="0">
                <a:ea typeface="UD デジタル 教科書体 NK-R" panose="02020400000000000000" pitchFamily="18" charset="-128"/>
              </a:rPr>
              <a:t>※</a:t>
            </a:r>
            <a:r>
              <a:rPr lang="ja-JP" altLang="en-US" sz="1400" b="1" dirty="0">
                <a:ea typeface="UD デジタル 教科書体 NK-R" panose="02020400000000000000" pitchFamily="18" charset="-128"/>
              </a:rPr>
              <a:t>相談・通報件数順</a:t>
            </a:r>
          </a:p>
        </p:txBody>
      </p:sp>
      <p:sp>
        <p:nvSpPr>
          <p:cNvPr id="7" name="スライド番号プレースホルダー 3"/>
          <p:cNvSpPr>
            <a:spLocks noGrp="1"/>
          </p:cNvSpPr>
          <p:nvPr>
            <p:ph type="sldNum" sz="quarter" idx="12"/>
          </p:nvPr>
        </p:nvSpPr>
        <p:spPr bwMode="auto">
          <a:xfrm>
            <a:off x="8316416" y="6272683"/>
            <a:ext cx="543422" cy="3424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62231BC-0D24-4A2B-AA45-D5A6BB9B2160}" type="slidenum">
              <a:rPr kumimoji="0"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14</a:t>
            </a:fld>
            <a:endParaRPr kumimoji="0"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157670" y="1628800"/>
            <a:ext cx="225409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8216115"/>
      </p:ext>
    </p:extLst>
  </p:cSld>
  <p:clrMapOvr>
    <a:masterClrMapping/>
  </p:clrMapOvr>
  <mc:AlternateContent xmlns:mc="http://schemas.openxmlformats.org/markup-compatibility/2006" xmlns:p14="http://schemas.microsoft.com/office/powerpoint/2010/main">
    <mc:Choice Requires="p14">
      <p:transition spd="slow" p14:dur="2000" advTm="20816"/>
    </mc:Choice>
    <mc:Fallback xmlns="">
      <p:transition spd="slow" advTm="208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0393EEE-D6E4-46F6-ABBF-5962D8BDF7C5}"/>
              </a:ext>
            </a:extLst>
          </p:cNvPr>
          <p:cNvPicPr>
            <a:picLocks noChangeAspect="1"/>
          </p:cNvPicPr>
          <p:nvPr/>
        </p:nvPicPr>
        <p:blipFill>
          <a:blip r:embed="rId3"/>
          <a:stretch>
            <a:fillRect/>
          </a:stretch>
        </p:blipFill>
        <p:spPr>
          <a:xfrm>
            <a:off x="83894" y="749606"/>
            <a:ext cx="8976212" cy="5372916"/>
          </a:xfrm>
          <a:prstGeom prst="rect">
            <a:avLst/>
          </a:prstGeom>
        </p:spPr>
      </p:pic>
      <p:sp>
        <p:nvSpPr>
          <p:cNvPr id="37890" name="スライド番号プレースホルダー 1"/>
          <p:cNvSpPr>
            <a:spLocks noGrp="1"/>
          </p:cNvSpPr>
          <p:nvPr>
            <p:ph type="sldNum" sz="quarter" idx="12"/>
          </p:nvPr>
        </p:nvSpPr>
        <p:spPr bwMode="auto">
          <a:xfrm>
            <a:off x="6878638"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0BDF526-F263-4D3D-85C1-318FBDA62B8D}"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15</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4" name="タイトル 1"/>
          <p:cNvSpPr txBox="1">
            <a:spLocks/>
          </p:cNvSpPr>
          <p:nvPr/>
        </p:nvSpPr>
        <p:spPr bwMode="auto">
          <a:xfrm>
            <a:off x="827088" y="352425"/>
            <a:ext cx="7905750" cy="36830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fontAlgn="auto" hangingPunct="1">
              <a:spcAft>
                <a:spcPts val="0"/>
              </a:spcAft>
              <a:defRPr/>
            </a:pPr>
            <a:r>
              <a:rPr lang="en-US" altLang="ja-JP" sz="2400" b="1" dirty="0">
                <a:ea typeface="UD デジタル 教科書体 NK-R" panose="02020400000000000000" pitchFamily="18" charset="-128"/>
              </a:rPr>
              <a:t>【</a:t>
            </a:r>
            <a:r>
              <a:rPr lang="ja-JP" altLang="en-US" sz="2400" b="1" dirty="0">
                <a:ea typeface="UD デジタル 教科書体 NK-R" panose="02020400000000000000" pitchFamily="18" charset="-128"/>
              </a:rPr>
              <a:t>養護者</a:t>
            </a:r>
            <a:r>
              <a:rPr lang="en-US" altLang="ja-JP" sz="2400" b="1" dirty="0">
                <a:ea typeface="UD デジタル 教科書体 NK-R" panose="02020400000000000000" pitchFamily="18" charset="-128"/>
              </a:rPr>
              <a:t>】</a:t>
            </a:r>
            <a:r>
              <a:rPr lang="ja-JP" altLang="en-US" sz="2400" b="1" dirty="0">
                <a:ea typeface="UD デジタル 教科書体 NK-R" panose="02020400000000000000" pitchFamily="18" charset="-128"/>
              </a:rPr>
              <a:t>　相談・通報・届出者の内訳</a:t>
            </a:r>
          </a:p>
        </p:txBody>
      </p:sp>
      <p:sp>
        <p:nvSpPr>
          <p:cNvPr id="37892" name="テキスト ボックス 5"/>
          <p:cNvSpPr txBox="1">
            <a:spLocks noChangeArrowheads="1"/>
          </p:cNvSpPr>
          <p:nvPr/>
        </p:nvSpPr>
        <p:spPr bwMode="auto">
          <a:xfrm>
            <a:off x="161925" y="0"/>
            <a:ext cx="397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37893" name="テキスト ボックス 6"/>
          <p:cNvSpPr txBox="1">
            <a:spLocks noChangeArrowheads="1"/>
          </p:cNvSpPr>
          <p:nvPr/>
        </p:nvSpPr>
        <p:spPr bwMode="auto">
          <a:xfrm>
            <a:off x="190525" y="6151404"/>
            <a:ext cx="4511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複数回答有</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通報件数：</a:t>
            </a:r>
            <a:r>
              <a:rPr lang="en-US" altLang="ja-JP" sz="1200" dirty="0">
                <a:ea typeface="UD デジタル 教科書体 NK-R" panose="02020400000000000000" pitchFamily="18" charset="-128"/>
              </a:rPr>
              <a:t>R2</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1,404</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R3</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1,493</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R4</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1,594</a:t>
            </a:r>
            <a:r>
              <a:rPr lang="ja-JP" altLang="en-US" sz="1200" dirty="0">
                <a:ea typeface="UD デジタル 教科書体 NK-R" panose="02020400000000000000" pitchFamily="18" charset="-128"/>
              </a:rPr>
              <a:t>件</a:t>
            </a:r>
            <a:endParaRPr lang="en-US" altLang="ja-JP" sz="1200" dirty="0">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0FC2A653-1591-4613-88D4-949C324A5991}"/>
              </a:ext>
            </a:extLst>
          </p:cNvPr>
          <p:cNvSpPr/>
          <p:nvPr/>
        </p:nvSpPr>
        <p:spPr>
          <a:xfrm>
            <a:off x="5436096" y="5661248"/>
            <a:ext cx="576064" cy="216024"/>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643438" y="6169025"/>
            <a:ext cx="3919537" cy="595313"/>
          </a:xfrm>
          <a:prstGeom prst="roundRect">
            <a:avLst>
              <a:gd name="adj" fmla="val 21164"/>
            </a:avLst>
          </a:prstGeom>
        </p:spPr>
        <p:style>
          <a:lnRef idx="2">
            <a:schemeClr val="accent6"/>
          </a:lnRef>
          <a:fillRef idx="1">
            <a:schemeClr val="lt1"/>
          </a:fillRef>
          <a:effectRef idx="0">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＜通報・相談・届出受理から事実確認を行うまでの日数＞</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eaLnBrk="1" fontAlgn="auto" hangingPunct="1">
              <a:spcBef>
                <a:spcPts val="0"/>
              </a:spcBef>
              <a:spcAft>
                <a:spcPts val="0"/>
              </a:spcAft>
              <a:defRP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事実確認調査を行った</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1,381</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件のうち、「</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0</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日から</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日まで」が</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1,092</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件（</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79.0</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3</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日以上」が</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289</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件　（</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21.0</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F2F22D45-A96F-428A-9FD4-BFF35E0C6563}"/>
              </a:ext>
            </a:extLst>
          </p:cNvPr>
          <p:cNvPicPr>
            <a:picLocks noChangeAspect="1"/>
          </p:cNvPicPr>
          <p:nvPr/>
        </p:nvPicPr>
        <p:blipFill>
          <a:blip r:embed="rId3"/>
          <a:stretch>
            <a:fillRect/>
          </a:stretch>
        </p:blipFill>
        <p:spPr>
          <a:xfrm>
            <a:off x="89847" y="1174297"/>
            <a:ext cx="4554161" cy="4134557"/>
          </a:xfrm>
          <a:prstGeom prst="rect">
            <a:avLst/>
          </a:prstGeom>
        </p:spPr>
      </p:pic>
      <p:pic>
        <p:nvPicPr>
          <p:cNvPr id="14" name="図 13">
            <a:extLst>
              <a:ext uri="{FF2B5EF4-FFF2-40B4-BE49-F238E27FC236}">
                <a16:creationId xmlns:a16="http://schemas.microsoft.com/office/drawing/2014/main" id="{23AE4A80-2EEF-4B75-A659-4FE7ED7FE3D9}"/>
              </a:ext>
            </a:extLst>
          </p:cNvPr>
          <p:cNvPicPr>
            <a:picLocks noChangeAspect="1"/>
          </p:cNvPicPr>
          <p:nvPr/>
        </p:nvPicPr>
        <p:blipFill>
          <a:blip r:embed="rId4"/>
          <a:stretch>
            <a:fillRect/>
          </a:stretch>
        </p:blipFill>
        <p:spPr>
          <a:xfrm>
            <a:off x="4716859" y="1165178"/>
            <a:ext cx="4346439" cy="4280046"/>
          </a:xfrm>
          <a:prstGeom prst="rect">
            <a:avLst/>
          </a:prstGeom>
        </p:spPr>
      </p:pic>
      <p:sp>
        <p:nvSpPr>
          <p:cNvPr id="2" name="タイトル 1"/>
          <p:cNvSpPr>
            <a:spLocks noGrp="1"/>
          </p:cNvSpPr>
          <p:nvPr>
            <p:ph type="title"/>
          </p:nvPr>
        </p:nvSpPr>
        <p:spPr>
          <a:xfrm>
            <a:off x="611188" y="366713"/>
            <a:ext cx="8012112" cy="365125"/>
          </a:xfrm>
          <a:solidFill>
            <a:schemeClr val="tx2">
              <a:lumMod val="20000"/>
              <a:lumOff val="80000"/>
            </a:schemeClr>
          </a:solidFill>
        </p:spPr>
        <p:txBody>
          <a:bodyPr rtlCol="0">
            <a:noAutofit/>
          </a:bodyPr>
          <a:lstStyle/>
          <a:p>
            <a:pPr eaLnBrk="1" fontAlgn="auto" hangingPunct="1">
              <a:spcAft>
                <a:spcPts val="0"/>
              </a:spcAft>
              <a:defRPr/>
            </a:pPr>
            <a:r>
              <a:rPr lang="ja-JP" altLang="en-US" sz="2400" b="1" dirty="0"/>
              <a:t>虐待の類型・被虐待者の</a:t>
            </a:r>
            <a:r>
              <a:rPr lang="ja-JP" altLang="en-US" sz="2400" b="1" dirty="0" err="1"/>
              <a:t>障がい</a:t>
            </a:r>
            <a:r>
              <a:rPr lang="ja-JP" altLang="en-US" sz="2400" b="1" dirty="0"/>
              <a:t>種別</a:t>
            </a:r>
          </a:p>
        </p:txBody>
      </p:sp>
      <p:sp>
        <p:nvSpPr>
          <p:cNvPr id="39939" name="テキスト ボックス 5"/>
          <p:cNvSpPr txBox="1">
            <a:spLocks noChangeArrowheads="1"/>
          </p:cNvSpPr>
          <p:nvPr/>
        </p:nvSpPr>
        <p:spPr bwMode="auto">
          <a:xfrm>
            <a:off x="112712" y="6047938"/>
            <a:ext cx="90312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複数回答有</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虐待判断件数：</a:t>
            </a:r>
            <a:r>
              <a:rPr lang="en-US" altLang="ja-JP" sz="1200" dirty="0">
                <a:ea typeface="UD デジタル 教科書体 NK-R" panose="02020400000000000000" pitchFamily="18" charset="-128"/>
              </a:rPr>
              <a:t>R2</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194</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R3</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176</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R4</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189</a:t>
            </a:r>
            <a:r>
              <a:rPr lang="ja-JP" altLang="en-US" sz="1200" dirty="0">
                <a:ea typeface="UD デジタル 教科書体 NK-R" panose="02020400000000000000" pitchFamily="18" charset="-128"/>
              </a:rPr>
              <a:t>件の内数</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虐待の程度が軽度とは「生命・身体・生活への影響」、</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中度とは「生命・身体・生活に著しい影響」、重度とは「生命・身体・生活に関する危険な状態」に相当。</a:t>
            </a:r>
            <a:endParaRPr lang="en-US" altLang="ja-JP" sz="1200" dirty="0">
              <a:ea typeface="UD デジタル 教科書体 NK-R" panose="02020400000000000000" pitchFamily="18" charset="-128"/>
            </a:endParaRPr>
          </a:p>
        </p:txBody>
      </p:sp>
      <p:sp>
        <p:nvSpPr>
          <p:cNvPr id="39940" name="テキスト ボックス 5"/>
          <p:cNvSpPr txBox="1">
            <a:spLocks noChangeArrowheads="1"/>
          </p:cNvSpPr>
          <p:nvPr/>
        </p:nvSpPr>
        <p:spPr bwMode="auto">
          <a:xfrm>
            <a:off x="161925" y="0"/>
            <a:ext cx="3617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39941" name="スライド番号プレースホルダー 2"/>
          <p:cNvSpPr>
            <a:spLocks noGrp="1"/>
          </p:cNvSpPr>
          <p:nvPr>
            <p:ph type="sldNum" sz="quarter" idx="12"/>
          </p:nvPr>
        </p:nvSpPr>
        <p:spPr bwMode="auto">
          <a:xfrm>
            <a:off x="6929698" y="636787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dirty="0">
                <a:latin typeface="UD デジタル 教科書体 NK-R" panose="02020400000000000000" pitchFamily="18" charset="-128"/>
                <a:ea typeface="UD デジタル 教科書体 NK-R" panose="02020400000000000000" pitchFamily="18" charset="-128"/>
              </a:rPr>
              <a:t>16</a:t>
            </a:r>
          </a:p>
        </p:txBody>
      </p:sp>
      <p:sp>
        <p:nvSpPr>
          <p:cNvPr id="8" name="角丸四角形 7"/>
          <p:cNvSpPr/>
          <p:nvPr/>
        </p:nvSpPr>
        <p:spPr>
          <a:xfrm>
            <a:off x="4787677" y="5555215"/>
            <a:ext cx="4171950" cy="830263"/>
          </a:xfrm>
          <a:prstGeom prst="roundRect">
            <a:avLst>
              <a:gd name="adj" fmla="val 11573"/>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a:t>
            </a:r>
            <a:r>
              <a:rPr lang="en-US" altLang="ja-JP" sz="1200" dirty="0">
                <a:solidFill>
                  <a:schemeClr val="tx1"/>
                </a:solidFill>
                <a:ea typeface="UD デジタル 教科書体 NK-R" panose="02020400000000000000" pitchFamily="18" charset="-128"/>
              </a:rPr>
              <a:t>R2</a:t>
            </a:r>
            <a:r>
              <a:rPr lang="ja-JP" altLang="en-US" sz="1200" dirty="0">
                <a:solidFill>
                  <a:schemeClr val="tx1"/>
                </a:solidFill>
                <a:ea typeface="UD デジタル 教科書体 NK-R" panose="02020400000000000000" pitchFamily="18" charset="-128"/>
              </a:rPr>
              <a:t>～</a:t>
            </a:r>
            <a:r>
              <a:rPr lang="en-US" altLang="ja-JP" sz="1200" dirty="0">
                <a:solidFill>
                  <a:schemeClr val="tx1"/>
                </a:solidFill>
                <a:ea typeface="UD デジタル 教科書体 NK-R" panose="02020400000000000000" pitchFamily="18" charset="-128"/>
              </a:rPr>
              <a:t>R4</a:t>
            </a:r>
            <a:r>
              <a:rPr lang="ja-JP" altLang="en-US" sz="1200" dirty="0">
                <a:solidFill>
                  <a:schemeClr val="tx1"/>
                </a:solidFill>
                <a:ea typeface="UD デジタル 教科書体 NK-R" panose="02020400000000000000" pitchFamily="18" charset="-128"/>
              </a:rPr>
              <a:t>にかけて、虐待類型では「身体的虐待」が最多。　</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・被虐待者の障がい種別では、「精神障がい」が最多。</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・虐待の程度では、軽度が約</a:t>
            </a:r>
            <a:r>
              <a:rPr lang="en-US" altLang="ja-JP" sz="1200" dirty="0">
                <a:solidFill>
                  <a:schemeClr val="tx1"/>
                </a:solidFill>
                <a:ea typeface="UD デジタル 教科書体 NK-R" panose="02020400000000000000" pitchFamily="18" charset="-128"/>
              </a:rPr>
              <a:t>7</a:t>
            </a:r>
            <a:r>
              <a:rPr lang="ja-JP" altLang="en-US" sz="1200" dirty="0">
                <a:solidFill>
                  <a:schemeClr val="tx1"/>
                </a:solidFill>
                <a:ea typeface="UD デジタル 教科書体 NK-R" panose="02020400000000000000" pitchFamily="18" charset="-128"/>
              </a:rPr>
              <a:t>割近くを占める。</a:t>
            </a:r>
            <a:endParaRPr lang="en-US" altLang="ja-JP" sz="1200" dirty="0">
              <a:solidFill>
                <a:schemeClr val="tx1"/>
              </a:solidFill>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466076106"/>
              </p:ext>
            </p:extLst>
          </p:nvPr>
        </p:nvGraphicFramePr>
        <p:xfrm>
          <a:off x="210727" y="5366206"/>
          <a:ext cx="4292683" cy="703263"/>
        </p:xfrm>
        <a:graphic>
          <a:graphicData uri="http://schemas.openxmlformats.org/drawingml/2006/table">
            <a:tbl>
              <a:tblPr firstRow="1" firstCol="1" lastRow="1" lastCol="1" bandRow="1" bandCol="1">
                <a:tableStyleId>{5C22544A-7EE6-4342-B048-85BDC9FD1C3A}</a:tableStyleId>
              </a:tblPr>
              <a:tblGrid>
                <a:gridCol w="955779">
                  <a:extLst>
                    <a:ext uri="{9D8B030D-6E8A-4147-A177-3AD203B41FA5}">
                      <a16:colId xmlns:a16="http://schemas.microsoft.com/office/drawing/2014/main" val="20000"/>
                    </a:ext>
                  </a:extLst>
                </a:gridCol>
                <a:gridCol w="821497">
                  <a:extLst>
                    <a:ext uri="{9D8B030D-6E8A-4147-A177-3AD203B41FA5}">
                      <a16:colId xmlns:a16="http://schemas.microsoft.com/office/drawing/2014/main" val="20001"/>
                    </a:ext>
                  </a:extLst>
                </a:gridCol>
                <a:gridCol w="821497">
                  <a:extLst>
                    <a:ext uri="{9D8B030D-6E8A-4147-A177-3AD203B41FA5}">
                      <a16:colId xmlns:a16="http://schemas.microsoft.com/office/drawing/2014/main" val="20002"/>
                    </a:ext>
                  </a:extLst>
                </a:gridCol>
                <a:gridCol w="821497">
                  <a:extLst>
                    <a:ext uri="{9D8B030D-6E8A-4147-A177-3AD203B41FA5}">
                      <a16:colId xmlns:a16="http://schemas.microsoft.com/office/drawing/2014/main" val="20003"/>
                    </a:ext>
                  </a:extLst>
                </a:gridCol>
                <a:gridCol w="872413">
                  <a:extLst>
                    <a:ext uri="{9D8B030D-6E8A-4147-A177-3AD203B41FA5}">
                      <a16:colId xmlns:a16="http://schemas.microsoft.com/office/drawing/2014/main" val="20004"/>
                    </a:ext>
                  </a:extLst>
                </a:gridCol>
              </a:tblGrid>
              <a:tr h="33255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000" kern="0" dirty="0">
                          <a:solidFill>
                            <a:schemeClr val="tx1"/>
                          </a:solidFill>
                          <a:effectLst/>
                          <a:latin typeface="+mj-ea"/>
                          <a:ea typeface="+mj-ea"/>
                        </a:rPr>
                        <a:t> </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虐待の程度</a:t>
                      </a:r>
                      <a:endPar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rPr>
                        <a:t>R4</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a:t>
                      </a: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軽度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中度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重度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合 計</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77800">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件数</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174</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55</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27</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latinLnBrk="1">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256</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7800">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68.0</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21.5</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10.5</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sz="1200" b="0" kern="0" dirty="0">
                          <a:solidFill>
                            <a:schemeClr val="tx1"/>
                          </a:solidFill>
                          <a:effectLst/>
                          <a:latin typeface="UD デジタル 教科書体 NK-R" panose="02020400000000000000" pitchFamily="18" charset="-128"/>
                          <a:ea typeface="UD デジタル 教科書体 NK-R" panose="02020400000000000000" pitchFamily="18" charset="-128"/>
                        </a:rPr>
                        <a:t>100.0</a:t>
                      </a:r>
                      <a:endParaRPr lang="ja-JP" sz="10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9" name="テキスト ボックス 8">
            <a:extLst>
              <a:ext uri="{FF2B5EF4-FFF2-40B4-BE49-F238E27FC236}">
                <a16:creationId xmlns:a16="http://schemas.microsoft.com/office/drawing/2014/main" id="{690A50AE-E760-4B57-9BAD-C43F6B4151EA}"/>
              </a:ext>
            </a:extLst>
          </p:cNvPr>
          <p:cNvSpPr txBox="1"/>
          <p:nvPr/>
        </p:nvSpPr>
        <p:spPr>
          <a:xfrm>
            <a:off x="5993594" y="829723"/>
            <a:ext cx="1872208" cy="338554"/>
          </a:xfrm>
          <a:prstGeom prst="rect">
            <a:avLst/>
          </a:prstGeom>
          <a:noFill/>
        </p:spPr>
        <p:txBody>
          <a:bodyPr wrap="square" rtlCol="0">
            <a:spAutoFit/>
          </a:bodyPr>
          <a:lstStyle/>
          <a:p>
            <a:r>
              <a:rPr kumimoji="1" lang="ja-JP" altLang="en-US" sz="1600" b="1" dirty="0">
                <a:latin typeface="UD デジタル 教科書体 NK-R" panose="02020400000000000000" pitchFamily="18" charset="-128"/>
                <a:ea typeface="UD デジタル 教科書体 NK-R" panose="02020400000000000000" pitchFamily="18" charset="-128"/>
              </a:rPr>
              <a:t>障がい種別　人数</a:t>
            </a:r>
          </a:p>
        </p:txBody>
      </p:sp>
      <p:pic>
        <p:nvPicPr>
          <p:cNvPr id="3" name="図 2"/>
          <p:cNvPicPr>
            <a:picLocks noChangeAspect="1"/>
          </p:cNvPicPr>
          <p:nvPr/>
        </p:nvPicPr>
        <p:blipFill>
          <a:blip r:embed="rId5"/>
          <a:stretch>
            <a:fillRect/>
          </a:stretch>
        </p:blipFill>
        <p:spPr>
          <a:xfrm>
            <a:off x="513297" y="4825056"/>
            <a:ext cx="889588" cy="245592"/>
          </a:xfrm>
          <a:prstGeom prst="rect">
            <a:avLst/>
          </a:prstGeom>
        </p:spPr>
      </p:pic>
      <p:sp>
        <p:nvSpPr>
          <p:cNvPr id="5" name="正方形/長方形 4"/>
          <p:cNvSpPr/>
          <p:nvPr/>
        </p:nvSpPr>
        <p:spPr>
          <a:xfrm>
            <a:off x="323122" y="1156657"/>
            <a:ext cx="360446" cy="33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0000"/>
                </a:solidFill>
                <a:ea typeface="UD デジタル 教科書体 NK-R" panose="02020400000000000000" pitchFamily="18" charset="-128"/>
              </a:rPr>
              <a:t>件</a:t>
            </a:r>
          </a:p>
        </p:txBody>
      </p:sp>
      <p:sp>
        <p:nvSpPr>
          <p:cNvPr id="16" name="テキスト ボックス 15">
            <a:extLst>
              <a:ext uri="{FF2B5EF4-FFF2-40B4-BE49-F238E27FC236}">
                <a16:creationId xmlns:a16="http://schemas.microsoft.com/office/drawing/2014/main" id="{CF7EF266-3D87-470F-B61E-A9DA4BB41492}"/>
              </a:ext>
            </a:extLst>
          </p:cNvPr>
          <p:cNvSpPr txBox="1"/>
          <p:nvPr/>
        </p:nvSpPr>
        <p:spPr>
          <a:xfrm>
            <a:off x="1475656" y="851947"/>
            <a:ext cx="1872208" cy="338554"/>
          </a:xfrm>
          <a:prstGeom prst="rect">
            <a:avLst/>
          </a:prstGeom>
          <a:noFill/>
        </p:spPr>
        <p:txBody>
          <a:bodyPr wrap="square" rtlCol="0">
            <a:spAutoFit/>
          </a:bodyPr>
          <a:lstStyle/>
          <a:p>
            <a:r>
              <a:rPr lang="ja-JP" altLang="en-US" sz="1600" b="1" dirty="0">
                <a:latin typeface="UD デジタル 教科書体 NK-R" panose="02020400000000000000" pitchFamily="18" charset="-128"/>
                <a:ea typeface="UD デジタル 教科書体 NK-R" panose="02020400000000000000" pitchFamily="18" charset="-128"/>
              </a:rPr>
              <a:t>虐待類型　件数</a:t>
            </a:r>
            <a:endParaRPr lang="en-US" altLang="ja-JP" sz="1600" b="1" dirty="0">
              <a:latin typeface="UD デジタル 教科書体 NK-R" panose="02020400000000000000" pitchFamily="18" charset="-128"/>
              <a:ea typeface="UD デジタル 教科書体 NK-R" panose="02020400000000000000" pitchFamily="18" charset="-128"/>
            </a:endParaRPr>
          </a:p>
        </p:txBody>
      </p:sp>
      <p:pic>
        <p:nvPicPr>
          <p:cNvPr id="17" name="図 16">
            <a:extLst>
              <a:ext uri="{FF2B5EF4-FFF2-40B4-BE49-F238E27FC236}">
                <a16:creationId xmlns:a16="http://schemas.microsoft.com/office/drawing/2014/main" id="{7455A50B-2973-49B3-A01B-57E4A553CC09}"/>
              </a:ext>
            </a:extLst>
          </p:cNvPr>
          <p:cNvPicPr>
            <a:picLocks noChangeAspect="1"/>
          </p:cNvPicPr>
          <p:nvPr/>
        </p:nvPicPr>
        <p:blipFill>
          <a:blip r:embed="rId5"/>
          <a:stretch>
            <a:fillRect/>
          </a:stretch>
        </p:blipFill>
        <p:spPr>
          <a:xfrm>
            <a:off x="6372200" y="4835222"/>
            <a:ext cx="687383" cy="26176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D41BB75-B968-4884-955F-3CAF0543FE9D}"/>
              </a:ext>
            </a:extLst>
          </p:cNvPr>
          <p:cNvPicPr>
            <a:picLocks noChangeAspect="1"/>
          </p:cNvPicPr>
          <p:nvPr/>
        </p:nvPicPr>
        <p:blipFill>
          <a:blip r:embed="rId3"/>
          <a:stretch>
            <a:fillRect/>
          </a:stretch>
        </p:blipFill>
        <p:spPr>
          <a:xfrm>
            <a:off x="105452" y="1319315"/>
            <a:ext cx="8933095" cy="5145553"/>
          </a:xfrm>
          <a:prstGeom prst="rect">
            <a:avLst/>
          </a:prstGeom>
        </p:spPr>
      </p:pic>
      <p:sp>
        <p:nvSpPr>
          <p:cNvPr id="7" name="タイトル 1"/>
          <p:cNvSpPr>
            <a:spLocks noGrp="1"/>
          </p:cNvSpPr>
          <p:nvPr>
            <p:ph type="title"/>
          </p:nvPr>
        </p:nvSpPr>
        <p:spPr>
          <a:xfrm>
            <a:off x="655638" y="309563"/>
            <a:ext cx="8012112" cy="365125"/>
          </a:xfrm>
          <a:solidFill>
            <a:schemeClr val="tx2">
              <a:lumMod val="20000"/>
              <a:lumOff val="80000"/>
            </a:schemeClr>
          </a:solidFill>
        </p:spPr>
        <p:txBody>
          <a:bodyPr rtlCol="0">
            <a:noAutofit/>
          </a:bodyPr>
          <a:lstStyle/>
          <a:p>
            <a:pPr eaLnBrk="1" fontAlgn="auto" hangingPunct="1">
              <a:spcAft>
                <a:spcPts val="0"/>
              </a:spcAft>
              <a:defRPr/>
            </a:pPr>
            <a:r>
              <a:rPr lang="ja-JP" altLang="en-US" sz="2400" b="1" dirty="0"/>
              <a:t>被虐待者からみた虐待者の続柄</a:t>
            </a:r>
          </a:p>
        </p:txBody>
      </p:sp>
      <p:sp>
        <p:nvSpPr>
          <p:cNvPr id="41987" name="テキスト ボックス 5"/>
          <p:cNvSpPr txBox="1">
            <a:spLocks noChangeArrowheads="1"/>
          </p:cNvSpPr>
          <p:nvPr/>
        </p:nvSpPr>
        <p:spPr bwMode="auto">
          <a:xfrm>
            <a:off x="161925" y="0"/>
            <a:ext cx="3473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41988" name="スライド番号プレースホルダー 1"/>
          <p:cNvSpPr>
            <a:spLocks noGrp="1"/>
          </p:cNvSpPr>
          <p:nvPr>
            <p:ph type="sldNum" sz="quarter" idx="12"/>
          </p:nvPr>
        </p:nvSpPr>
        <p:spPr bwMode="auto">
          <a:xfrm>
            <a:off x="697547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D58FC2A-BF5D-4907-B364-0F3A316E107C}"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17</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9" name="角丸四角形 1">
            <a:extLst>
              <a:ext uri="{FF2B5EF4-FFF2-40B4-BE49-F238E27FC236}">
                <a16:creationId xmlns:a16="http://schemas.microsoft.com/office/drawing/2014/main" id="{D1751F98-24E5-4EF8-AE2D-3C60BF20EBE5}"/>
              </a:ext>
            </a:extLst>
          </p:cNvPr>
          <p:cNvSpPr/>
          <p:nvPr/>
        </p:nvSpPr>
        <p:spPr>
          <a:xfrm>
            <a:off x="4211960" y="1413250"/>
            <a:ext cx="4060378" cy="834631"/>
          </a:xfrm>
          <a:prstGeom prst="roundRect">
            <a:avLst/>
          </a:prstGeom>
        </p:spPr>
        <p:style>
          <a:lnRef idx="2">
            <a:schemeClr val="accent6"/>
          </a:lnRef>
          <a:fillRef idx="1">
            <a:schemeClr val="lt1"/>
          </a:fillRef>
          <a:effectRef idx="0">
            <a:schemeClr val="accent6"/>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hangingPunct="1">
              <a:defRPr/>
            </a:pPr>
            <a:r>
              <a:rPr lang="ja-JP" altLang="en-US" sz="1200" dirty="0">
                <a:solidFill>
                  <a:schemeClr val="tx1"/>
                </a:solidFill>
                <a:ea typeface="UD デジタル 教科書体 NK-R" panose="02020400000000000000" pitchFamily="18" charset="-128"/>
              </a:rPr>
              <a:t>・虐待者の続柄について「母」、次いで「夫」が多い。</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・「その他」の内訳では、「内縁」や「（元）交際相手」が多い。</a:t>
            </a:r>
            <a:endParaRPr lang="en-US" altLang="ja-JP" sz="1200" dirty="0">
              <a:solidFill>
                <a:schemeClr val="tx1"/>
              </a:solidFill>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B25DB9A0-4C25-4D24-8E69-8612665A99E2}"/>
              </a:ext>
            </a:extLst>
          </p:cNvPr>
          <p:cNvSpPr txBox="1"/>
          <p:nvPr/>
        </p:nvSpPr>
        <p:spPr>
          <a:xfrm>
            <a:off x="3419872" y="858242"/>
            <a:ext cx="2304256" cy="369332"/>
          </a:xfrm>
          <a:prstGeom prst="rect">
            <a:avLst/>
          </a:prstGeom>
          <a:noFill/>
        </p:spPr>
        <p:txBody>
          <a:bodyPr wrap="square" rtlCol="0">
            <a:spAutoFit/>
          </a:bodyPr>
          <a:lstStyle/>
          <a:p>
            <a:r>
              <a:rPr lang="ja-JP" altLang="en-US" sz="1800" dirty="0">
                <a:latin typeface="UD デジタル 教科書体 NK-R" panose="02020400000000000000" pitchFamily="18" charset="-128"/>
                <a:ea typeface="UD デジタル 教科書体 NK-R" panose="02020400000000000000" pitchFamily="18" charset="-128"/>
              </a:rPr>
              <a:t>虐待者の続柄　人</a:t>
            </a:r>
            <a:r>
              <a:rPr lang="ja-JP" altLang="ja-JP" sz="1800" dirty="0">
                <a:latin typeface="UD デジタル 教科書体 NK-R" panose="02020400000000000000" pitchFamily="18" charset="-128"/>
                <a:ea typeface="UD デジタル 教科書体 NK-R" panose="02020400000000000000" pitchFamily="18" charset="-128"/>
              </a:rPr>
              <a:t>数</a:t>
            </a:r>
          </a:p>
        </p:txBody>
      </p:sp>
      <p:pic>
        <p:nvPicPr>
          <p:cNvPr id="10" name="図 9">
            <a:extLst>
              <a:ext uri="{FF2B5EF4-FFF2-40B4-BE49-F238E27FC236}">
                <a16:creationId xmlns:a16="http://schemas.microsoft.com/office/drawing/2014/main" id="{844B390D-5D76-4173-93B3-567AFE200724}"/>
              </a:ext>
            </a:extLst>
          </p:cNvPr>
          <p:cNvPicPr>
            <a:picLocks noChangeAspect="1"/>
          </p:cNvPicPr>
          <p:nvPr/>
        </p:nvPicPr>
        <p:blipFill>
          <a:blip r:embed="rId4"/>
          <a:stretch>
            <a:fillRect/>
          </a:stretch>
        </p:blipFill>
        <p:spPr>
          <a:xfrm>
            <a:off x="1835696" y="5661248"/>
            <a:ext cx="721831" cy="3600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328613"/>
            <a:ext cx="6716713" cy="365125"/>
          </a:xfrm>
          <a:solidFill>
            <a:schemeClr val="tx2">
              <a:lumMod val="20000"/>
              <a:lumOff val="80000"/>
            </a:schemeClr>
          </a:solidFill>
        </p:spPr>
        <p:txBody>
          <a:bodyPr rtlCol="0">
            <a:noAutofit/>
          </a:bodyPr>
          <a:lstStyle/>
          <a:p>
            <a:pPr algn="l" eaLnBrk="1" fontAlgn="auto" hangingPunct="1">
              <a:spcAft>
                <a:spcPts val="0"/>
              </a:spcAft>
              <a:defRPr/>
            </a:pPr>
            <a:r>
              <a:rPr lang="ja-JP" altLang="en-US" sz="1600" b="1" dirty="0"/>
              <a:t>＜クロス集計①＞　被虐待者の</a:t>
            </a:r>
            <a:r>
              <a:rPr lang="ja-JP" altLang="en-US" sz="1600" b="1" dirty="0" err="1"/>
              <a:t>障がい</a:t>
            </a:r>
            <a:r>
              <a:rPr lang="ja-JP" altLang="en-US" sz="1600" b="1" dirty="0"/>
              <a:t>種別</a:t>
            </a:r>
            <a:r>
              <a:rPr lang="en-US" altLang="ja-JP" sz="1600" b="1" dirty="0"/>
              <a:t>×</a:t>
            </a:r>
            <a:r>
              <a:rPr lang="ja-JP" altLang="en-US" sz="1600" b="1" dirty="0"/>
              <a:t>虐待類型</a:t>
            </a:r>
          </a:p>
        </p:txBody>
      </p:sp>
      <p:sp>
        <p:nvSpPr>
          <p:cNvPr id="44035" name="テキスト ボックス 5"/>
          <p:cNvSpPr txBox="1">
            <a:spLocks noChangeArrowheads="1"/>
          </p:cNvSpPr>
          <p:nvPr/>
        </p:nvSpPr>
        <p:spPr bwMode="auto">
          <a:xfrm>
            <a:off x="161925" y="0"/>
            <a:ext cx="29702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44036" name="スライド番号プレースホルダー 2"/>
          <p:cNvSpPr>
            <a:spLocks noGrp="1"/>
          </p:cNvSpPr>
          <p:nvPr>
            <p:ph type="sldNum" sz="quarter" idx="12"/>
          </p:nvPr>
        </p:nvSpPr>
        <p:spPr bwMode="auto">
          <a:xfrm>
            <a:off x="701675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5BCA959-79B1-4D94-A867-4807E9F7A3A5}"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18</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7105650" y="1414780"/>
            <a:ext cx="1929258" cy="2019176"/>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・被虐待者の障がい種別いずれにおいても</a:t>
            </a:r>
            <a:r>
              <a:rPr lang="ja-JP" altLang="en-US" sz="1200" u="sng" dirty="0">
                <a:solidFill>
                  <a:schemeClr val="tx1"/>
                </a:solidFill>
                <a:ea typeface="UD デジタル 教科書体 NK-R" panose="02020400000000000000" pitchFamily="18" charset="-128"/>
              </a:rPr>
              <a:t>「身体的虐待」、次いで「心理的虐待」の割合が高い。</a:t>
            </a:r>
            <a:endParaRPr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endParaRPr lang="en-US" altLang="ja-JP" sz="1200" u="sng" dirty="0">
              <a:solidFill>
                <a:schemeClr val="tx1"/>
              </a:solidFill>
              <a:ea typeface="UD デジタル 教科書体 NK-R" panose="02020400000000000000" pitchFamily="18" charset="-128"/>
            </a:endParaRPr>
          </a:p>
          <a:p>
            <a:pPr eaLnBrk="1" hangingPunct="1">
              <a:defRPr/>
            </a:pPr>
            <a:endParaRPr lang="en-US" altLang="ja-JP" sz="1200" u="sng"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・経済的虐待において「知的</a:t>
            </a:r>
            <a:r>
              <a:rPr lang="ja-JP" altLang="en-US" sz="1200" dirty="0" err="1">
                <a:solidFill>
                  <a:schemeClr val="tx1"/>
                </a:solidFill>
                <a:ea typeface="UD デジタル 教科書体 NK-R" panose="02020400000000000000" pitchFamily="18" charset="-128"/>
              </a:rPr>
              <a:t>障がい</a:t>
            </a:r>
            <a:r>
              <a:rPr lang="ja-JP" altLang="en-US" sz="1200" dirty="0">
                <a:solidFill>
                  <a:schemeClr val="tx1"/>
                </a:solidFill>
                <a:ea typeface="UD デジタル 教科書体 NK-R" panose="02020400000000000000" pitchFamily="18" charset="-128"/>
              </a:rPr>
              <a:t>」の割合が、他と比べて高い。</a:t>
            </a:r>
            <a:endParaRPr lang="en-US" altLang="ja-JP" sz="1200" dirty="0">
              <a:solidFill>
                <a:schemeClr val="tx1"/>
              </a:solidFill>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470642918"/>
              </p:ext>
            </p:extLst>
          </p:nvPr>
        </p:nvGraphicFramePr>
        <p:xfrm>
          <a:off x="263525" y="660400"/>
          <a:ext cx="6711952" cy="2944813"/>
        </p:xfrm>
        <a:graphic>
          <a:graphicData uri="http://schemas.openxmlformats.org/drawingml/2006/table">
            <a:tbl>
              <a:tblPr firstRow="1" firstCol="1" bandRow="1">
                <a:tableStyleId>{5C22544A-7EE6-4342-B048-85BDC9FD1C3A}</a:tableStyleId>
              </a:tblPr>
              <a:tblGrid>
                <a:gridCol w="1184020">
                  <a:extLst>
                    <a:ext uri="{9D8B030D-6E8A-4147-A177-3AD203B41FA5}">
                      <a16:colId xmlns:a16="http://schemas.microsoft.com/office/drawing/2014/main" val="20000"/>
                    </a:ext>
                  </a:extLst>
                </a:gridCol>
                <a:gridCol w="921322">
                  <a:extLst>
                    <a:ext uri="{9D8B030D-6E8A-4147-A177-3AD203B41FA5}">
                      <a16:colId xmlns:a16="http://schemas.microsoft.com/office/drawing/2014/main" val="20001"/>
                    </a:ext>
                  </a:extLst>
                </a:gridCol>
                <a:gridCol w="921322">
                  <a:extLst>
                    <a:ext uri="{9D8B030D-6E8A-4147-A177-3AD203B41FA5}">
                      <a16:colId xmlns:a16="http://schemas.microsoft.com/office/drawing/2014/main" val="20002"/>
                    </a:ext>
                  </a:extLst>
                </a:gridCol>
                <a:gridCol w="921322">
                  <a:extLst>
                    <a:ext uri="{9D8B030D-6E8A-4147-A177-3AD203B41FA5}">
                      <a16:colId xmlns:a16="http://schemas.microsoft.com/office/drawing/2014/main" val="20003"/>
                    </a:ext>
                  </a:extLst>
                </a:gridCol>
                <a:gridCol w="921322">
                  <a:extLst>
                    <a:ext uri="{9D8B030D-6E8A-4147-A177-3AD203B41FA5}">
                      <a16:colId xmlns:a16="http://schemas.microsoft.com/office/drawing/2014/main" val="20004"/>
                    </a:ext>
                  </a:extLst>
                </a:gridCol>
                <a:gridCol w="921322">
                  <a:extLst>
                    <a:ext uri="{9D8B030D-6E8A-4147-A177-3AD203B41FA5}">
                      <a16:colId xmlns:a16="http://schemas.microsoft.com/office/drawing/2014/main" val="20005"/>
                    </a:ext>
                  </a:extLst>
                </a:gridCol>
                <a:gridCol w="921322">
                  <a:extLst>
                    <a:ext uri="{9D8B030D-6E8A-4147-A177-3AD203B41FA5}">
                      <a16:colId xmlns:a16="http://schemas.microsoft.com/office/drawing/2014/main" val="20006"/>
                    </a:ext>
                  </a:extLst>
                </a:gridCol>
              </a:tblGrid>
              <a:tr h="455977">
                <a:tc>
                  <a:txBody>
                    <a:bodyPr/>
                    <a:lstStyle/>
                    <a:p>
                      <a:pPr algn="ctr">
                        <a:spcAft>
                          <a:spcPts val="0"/>
                        </a:spcAft>
                      </a:pPr>
                      <a:r>
                        <a:rPr lang="ja-JP" sz="1200" kern="0" dirty="0">
                          <a:effectLst/>
                          <a:ea typeface="UD デジタル 教科書体 NK-R" panose="02020400000000000000" pitchFamily="18" charset="-128"/>
                        </a:rPr>
                        <a:t>　</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a:effectLst/>
                          <a:ea typeface="UD デジタル 教科書体 NK-R" panose="02020400000000000000" pitchFamily="18" charset="-128"/>
                        </a:rPr>
                        <a:t>身体的</a:t>
                      </a:r>
                      <a:endParaRPr lang="en-US" altLang="ja-JP" sz="1200" kern="0" dirty="0">
                        <a:effectLst/>
                      </a:endParaRPr>
                    </a:p>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虐待</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a:effectLst/>
                          <a:ea typeface="UD デジタル 教科書体 NK-R" panose="02020400000000000000" pitchFamily="18" charset="-128"/>
                        </a:rPr>
                        <a:t>性的虐待</a:t>
                      </a:r>
                      <a:endParaRPr lang="ja-JP" sz="1100" kern="100" dirty="0">
                        <a:effectLst/>
                        <a:latin typeface="Century"/>
                        <a:ea typeface="ＭＳ 明朝"/>
                        <a:cs typeface="Times New Roman"/>
                      </a:endParaRPr>
                    </a:p>
                  </a:txBody>
                  <a:tcPr marL="62839" marR="62839" marT="0" marB="0" anchor="ctr">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心理的</a:t>
                      </a:r>
                      <a:endParaRPr lang="en-US" altLang="ja-JP" sz="1200" kern="0" dirty="0">
                        <a:effectLst/>
                        <a:latin typeface="UD デジタル 教科書体 NK-R" panose="02020400000000000000" pitchFamily="18" charset="-128"/>
                        <a:ea typeface="UD デジタル 教科書体 NK-R" panose="02020400000000000000" pitchFamily="18" charset="-128"/>
                      </a:endParaRPr>
                    </a:p>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虐待</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T w="28575" cap="flat" cmpd="sng" algn="ctr">
                      <a:solidFill>
                        <a:schemeClr val="tx1"/>
                      </a:solidFill>
                      <a:prstDash val="solid"/>
                      <a:round/>
                      <a:headEnd type="none" w="med" len="med"/>
                      <a:tailEnd type="none" w="med" len="med"/>
                    </a:lnT>
                  </a:tcPr>
                </a:tc>
                <a:tc>
                  <a:txBody>
                    <a:bodyPr/>
                    <a:lstStyle/>
                    <a:p>
                      <a:pPr algn="ctr">
                        <a:lnSpc>
                          <a:spcPts val="1200"/>
                        </a:lnSpc>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放棄、放置</a:t>
                      </a:r>
                      <a:endParaRPr lang="en-US" altLang="ja-JP" sz="1200" kern="0" dirty="0">
                        <a:effectLst/>
                        <a:latin typeface="UD デジタル 教科書体 NK-R" panose="02020400000000000000" pitchFamily="18" charset="-128"/>
                        <a:ea typeface="UD デジタル 教科書体 NK-R" panose="02020400000000000000" pitchFamily="18" charset="-128"/>
                      </a:endParaRPr>
                    </a:p>
                    <a:p>
                      <a:pPr algn="ctr">
                        <a:lnSpc>
                          <a:spcPts val="1200"/>
                        </a:lnSpc>
                        <a:spcAft>
                          <a:spcPts val="0"/>
                        </a:spcAft>
                      </a:pPr>
                      <a:r>
                        <a:rPr lang="ja-JP" altLang="en-US" sz="800" kern="0" dirty="0">
                          <a:effectLst/>
                          <a:latin typeface="UD デジタル 教科書体 NK-R" panose="02020400000000000000" pitchFamily="18" charset="-128"/>
                          <a:ea typeface="UD デジタル 教科書体 NK-R" panose="02020400000000000000" pitchFamily="18" charset="-128"/>
                          <a:cs typeface="Times New Roman"/>
                        </a:rPr>
                        <a:t>（ネグレクト）</a:t>
                      </a:r>
                      <a:endParaRPr lang="ja-JP" sz="7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T w="28575" cap="flat" cmpd="sng" algn="ctr">
                      <a:solidFill>
                        <a:schemeClr val="tx1"/>
                      </a:solidFill>
                      <a:prstDash val="solid"/>
                      <a:round/>
                      <a:headEnd type="none" w="med" len="med"/>
                      <a:tailEnd type="none" w="med" len="med"/>
                    </a:lnT>
                  </a:tcPr>
                </a:tc>
                <a:tc>
                  <a:txBody>
                    <a:bodyPr/>
                    <a:lstStyle/>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経済的</a:t>
                      </a:r>
                      <a:endParaRPr lang="en-US" altLang="ja-JP" sz="1200" kern="0" dirty="0">
                        <a:effectLst/>
                        <a:latin typeface="UD デジタル 教科書体 NK-R" panose="02020400000000000000" pitchFamily="18" charset="-128"/>
                        <a:ea typeface="UD デジタル 教科書体 NK-R" panose="02020400000000000000" pitchFamily="18" charset="-128"/>
                      </a:endParaRPr>
                    </a:p>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虐待</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spcAft>
                          <a:spcPts val="0"/>
                        </a:spcAft>
                      </a:pPr>
                      <a:r>
                        <a:rPr lang="ja-JP" altLang="en-US" sz="1200" kern="100" dirty="0">
                          <a:effectLst/>
                          <a:latin typeface="UD デジタル 教科書体 NK-R" panose="02020400000000000000" pitchFamily="18" charset="-128"/>
                          <a:ea typeface="UD デジタル 教科書体 NK-R" panose="02020400000000000000" pitchFamily="18" charset="-128"/>
                          <a:cs typeface="Times New Roman"/>
                        </a:rPr>
                        <a:t>計</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14806">
                <a:tc>
                  <a:txBody>
                    <a:bodyPr/>
                    <a:lstStyle/>
                    <a:p>
                      <a:pPr algn="ctr">
                        <a:spcAft>
                          <a:spcPts val="0"/>
                        </a:spcAft>
                      </a:pPr>
                      <a:r>
                        <a:rPr lang="ja-JP" sz="1200" kern="0" dirty="0" err="1">
                          <a:effectLst/>
                          <a:ea typeface="UD デジタル 教科書体 NK-R" panose="02020400000000000000" pitchFamily="18" charset="-128"/>
                        </a:rPr>
                        <a:t>身体障がい</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24</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42.9</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1.8</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14</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25.0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17.9</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12.5</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56</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4806">
                <a:tc>
                  <a:txBody>
                    <a:bodyPr/>
                    <a:lstStyle/>
                    <a:p>
                      <a:pPr algn="ctr">
                        <a:spcAft>
                          <a:spcPts val="0"/>
                        </a:spcAft>
                      </a:pPr>
                      <a:r>
                        <a:rPr lang="ja-JP" sz="1200" kern="0" dirty="0">
                          <a:effectLst/>
                          <a:latin typeface="UD デジタル 教科書体 NK-R" panose="02020400000000000000" pitchFamily="18" charset="-128"/>
                          <a:ea typeface="UD デジタル 教科書体 NK-R" panose="02020400000000000000" pitchFamily="18" charset="-128"/>
                        </a:rPr>
                        <a:t>知的</a:t>
                      </a:r>
                      <a:r>
                        <a:rPr lang="ja-JP" sz="1200" kern="0" dirty="0" err="1">
                          <a:effectLst/>
                          <a:latin typeface="UD デジタル 教科書体 NK-R" panose="02020400000000000000" pitchFamily="18" charset="-128"/>
                          <a:ea typeface="UD デジタル 教科書体 NK-R" panose="02020400000000000000" pitchFamily="18" charset="-128"/>
                        </a:rPr>
                        <a:t>障がい</a:t>
                      </a:r>
                      <a:endParaRPr lang="ja-JP" sz="11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47</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42.3</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6.3</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23</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20.7</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13</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11.7</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21</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18.9</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111</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4806">
                <a:tc>
                  <a:txBody>
                    <a:bodyPr/>
                    <a:lstStyle/>
                    <a:p>
                      <a:pPr algn="ctr">
                        <a:spcAft>
                          <a:spcPts val="0"/>
                        </a:spcAft>
                      </a:pPr>
                      <a:r>
                        <a:rPr lang="ja-JP" sz="1200" kern="0" dirty="0" err="1">
                          <a:effectLst/>
                          <a:ea typeface="UD デジタル 教科書体 NK-R" panose="02020400000000000000" pitchFamily="18" charset="-128"/>
                        </a:rPr>
                        <a:t>精神障がい</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62</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49.6</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1.6</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33</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26.4</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9.6</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16</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12.8</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125</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4806">
                <a:tc>
                  <a:txBody>
                    <a:bodyPr/>
                    <a:lstStyle/>
                    <a:p>
                      <a:pPr algn="ctr">
                        <a:spcAft>
                          <a:spcPts val="0"/>
                        </a:spcAft>
                      </a:pPr>
                      <a:r>
                        <a:rPr lang="ja-JP" sz="1200" kern="0" dirty="0" err="1">
                          <a:effectLst/>
                          <a:ea typeface="UD デジタル 教科書体 NK-R" panose="02020400000000000000" pitchFamily="18" charset="-128"/>
                        </a:rPr>
                        <a:t>発達障がい</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50.0</a:t>
                      </a:r>
                      <a:r>
                        <a:rPr lang="ja-JP" altLang="en-US"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4806">
                <a:tc>
                  <a:txBody>
                    <a:bodyPr/>
                    <a:lstStyle/>
                    <a:p>
                      <a:pPr algn="ctr">
                        <a:spcAft>
                          <a:spcPts val="0"/>
                        </a:spcAft>
                      </a:pPr>
                      <a:r>
                        <a:rPr lang="ja-JP" sz="1200" kern="0" dirty="0">
                          <a:effectLst/>
                          <a:ea typeface="UD デジタル 教科書体 NK-R" panose="02020400000000000000" pitchFamily="18" charset="-128"/>
                        </a:rPr>
                        <a:t>難病</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12.5</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25.0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12.5</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4806">
                <a:tc>
                  <a:txBody>
                    <a:bodyPr/>
                    <a:lstStyle/>
                    <a:p>
                      <a:pPr algn="ctr">
                        <a:spcAft>
                          <a:spcPts val="0"/>
                        </a:spcAft>
                      </a:pPr>
                      <a:r>
                        <a:rPr lang="ja-JP" sz="1200" kern="0" dirty="0">
                          <a:effectLst/>
                          <a:ea typeface="UD デジタル 教科書体 NK-R" panose="02020400000000000000" pitchFamily="18" charset="-128"/>
                        </a:rPr>
                        <a:t>その他</a:t>
                      </a:r>
                      <a:endParaRPr lang="ja-JP" sz="1100" kern="100" dirty="0">
                        <a:effectLst/>
                        <a:latin typeface="Century"/>
                        <a:ea typeface="ＭＳ 明朝"/>
                        <a:cs typeface="Times New Roman"/>
                      </a:endParaRPr>
                    </a:p>
                  </a:txBody>
                  <a:tcPr marL="62839" marR="6283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4" marR="71989" marT="952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813216624"/>
              </p:ext>
            </p:extLst>
          </p:nvPr>
        </p:nvGraphicFramePr>
        <p:xfrm>
          <a:off x="263525" y="4046538"/>
          <a:ext cx="6729415" cy="2733678"/>
        </p:xfrm>
        <a:graphic>
          <a:graphicData uri="http://schemas.openxmlformats.org/drawingml/2006/table">
            <a:tbl>
              <a:tblPr firstRow="1" firstCol="1" bandRow="1">
                <a:tableStyleId>{5C22544A-7EE6-4342-B048-85BDC9FD1C3A}</a:tableStyleId>
              </a:tblPr>
              <a:tblGrid>
                <a:gridCol w="1642620">
                  <a:extLst>
                    <a:ext uri="{9D8B030D-6E8A-4147-A177-3AD203B41FA5}">
                      <a16:colId xmlns:a16="http://schemas.microsoft.com/office/drawing/2014/main" val="20000"/>
                    </a:ext>
                  </a:extLst>
                </a:gridCol>
                <a:gridCol w="1124993">
                  <a:extLst>
                    <a:ext uri="{9D8B030D-6E8A-4147-A177-3AD203B41FA5}">
                      <a16:colId xmlns:a16="http://schemas.microsoft.com/office/drawing/2014/main" val="20001"/>
                    </a:ext>
                  </a:extLst>
                </a:gridCol>
                <a:gridCol w="1051091">
                  <a:extLst>
                    <a:ext uri="{9D8B030D-6E8A-4147-A177-3AD203B41FA5}">
                      <a16:colId xmlns:a16="http://schemas.microsoft.com/office/drawing/2014/main" val="20002"/>
                    </a:ext>
                  </a:extLst>
                </a:gridCol>
                <a:gridCol w="970237">
                  <a:extLst>
                    <a:ext uri="{9D8B030D-6E8A-4147-A177-3AD203B41FA5}">
                      <a16:colId xmlns:a16="http://schemas.microsoft.com/office/drawing/2014/main" val="20003"/>
                    </a:ext>
                  </a:extLst>
                </a:gridCol>
                <a:gridCol w="970237">
                  <a:extLst>
                    <a:ext uri="{9D8B030D-6E8A-4147-A177-3AD203B41FA5}">
                      <a16:colId xmlns:a16="http://schemas.microsoft.com/office/drawing/2014/main" val="20004"/>
                    </a:ext>
                  </a:extLst>
                </a:gridCol>
                <a:gridCol w="970237">
                  <a:extLst>
                    <a:ext uri="{9D8B030D-6E8A-4147-A177-3AD203B41FA5}">
                      <a16:colId xmlns:a16="http://schemas.microsoft.com/office/drawing/2014/main" val="20005"/>
                    </a:ext>
                  </a:extLst>
                </a:gridCol>
              </a:tblGrid>
              <a:tr h="432890">
                <a:tc>
                  <a:txBody>
                    <a:bodyPr/>
                    <a:lstStyle/>
                    <a:p>
                      <a:pPr algn="ctr" fontAlgn="ctr"/>
                      <a:r>
                        <a:rPr lang="ja-JP" altLang="en-US" sz="1200" u="none" strike="noStrike" dirty="0">
                          <a:effectLst/>
                          <a:ea typeface="UD デジタル 教科書体 NK-R" panose="02020400000000000000" pitchFamily="18" charset="-128"/>
                        </a:rPr>
                        <a:t>　</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父</a:t>
                      </a:r>
                    </a:p>
                  </a:txBody>
                  <a:tcPr marL="9526" marR="9526" marT="952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a:solidFill>
                            <a:schemeClr val="lt1"/>
                          </a:solidFill>
                          <a:effectLst/>
                          <a:latin typeface="+mn-lt"/>
                          <a:ea typeface="UD デジタル 教科書体 NK-R" panose="02020400000000000000" pitchFamily="18" charset="-128"/>
                        </a:rPr>
                        <a:t>母</a:t>
                      </a:r>
                      <a:endParaRPr lang="ja-JP" altLang="en-US" sz="1200" b="1" i="0" u="none" strike="noStrike" dirty="0">
                        <a:solidFill>
                          <a:schemeClr val="bg1"/>
                        </a:solidFill>
                        <a:effectLst/>
                        <a:latin typeface="UD デジタル 教科書体 NK-R" panose="02020400000000000000" pitchFamily="18" charset="-128"/>
                      </a:endParaRPr>
                    </a:p>
                  </a:txBody>
                  <a:tcPr marL="9526" marR="9526" marT="9520"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dirty="0">
                          <a:effectLst/>
                          <a:ea typeface="UD デジタル 教科書体 NK-R" panose="02020400000000000000" pitchFamily="18" charset="-128"/>
                        </a:rPr>
                        <a:t>夫</a:t>
                      </a:r>
                      <a:endParaRPr lang="ja-JP" altLang="en-US" sz="1200" b="1" i="0" u="none" strike="noStrike" dirty="0">
                        <a:solidFill>
                          <a:schemeClr val="bg1"/>
                        </a:solidFill>
                        <a:effectLst/>
                        <a:latin typeface="UD デジタル 教科書体 NK-R" panose="02020400000000000000" pitchFamily="18" charset="-128"/>
                      </a:endParaRPr>
                    </a:p>
                  </a:txBody>
                  <a:tcPr marL="9526" marR="9526" marT="9520"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a:solidFill>
                            <a:schemeClr val="lt1"/>
                          </a:solidFill>
                          <a:effectLst/>
                          <a:latin typeface="+mn-lt"/>
                          <a:ea typeface="UD デジタル 教科書体 NK-R" panose="02020400000000000000" pitchFamily="18" charset="-128"/>
                        </a:rPr>
                        <a:t>兄弟</a:t>
                      </a:r>
                      <a:endParaRPr lang="ja-JP" altLang="en-US" sz="1200" b="1" i="0" u="none" strike="noStrike" dirty="0">
                        <a:solidFill>
                          <a:schemeClr val="bg1"/>
                        </a:solidFill>
                        <a:effectLst/>
                        <a:latin typeface="UD デジタル 教科書体 NK-R" panose="02020400000000000000" pitchFamily="18" charset="-128"/>
                      </a:endParaRPr>
                    </a:p>
                  </a:txBody>
                  <a:tcPr marL="9526" marR="9526" marT="9520"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dirty="0">
                          <a:solidFill>
                            <a:schemeClr val="lt1"/>
                          </a:solidFill>
                          <a:effectLst/>
                          <a:latin typeface="+mn-lt"/>
                          <a:ea typeface="UD デジタル 教科書体 NK-R" panose="02020400000000000000" pitchFamily="18" charset="-128"/>
                        </a:rPr>
                        <a:t>姉妹</a:t>
                      </a:r>
                      <a:endParaRPr lang="en-US" altLang="ja-JP" sz="1200" b="1" i="0" u="none" strike="noStrike" dirty="0">
                        <a:solidFill>
                          <a:schemeClr val="bg1"/>
                        </a:solidFill>
                        <a:effectLst/>
                        <a:latin typeface="UD デジタル 教科書体 NK-R" panose="02020400000000000000" pitchFamily="18" charset="-128"/>
                      </a:endParaRPr>
                    </a:p>
                  </a:txBody>
                  <a:tcPr marL="9526" marR="9526" marT="952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5280">
                <a:tc>
                  <a:txBody>
                    <a:bodyPr/>
                    <a:lstStyle/>
                    <a:p>
                      <a:pPr algn="ctr" fontAlgn="ctr"/>
                      <a:r>
                        <a:rPr lang="ja-JP" altLang="en-US" sz="1200" u="none" strike="noStrike" dirty="0" err="1">
                          <a:effectLst/>
                          <a:ea typeface="UD デジタル 教科書体 NK-R" panose="02020400000000000000" pitchFamily="18" charset="-128"/>
                        </a:rPr>
                        <a:t>身体障がい</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16.3</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23.3</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27.9</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kumimoji="1" lang="en-US" altLang="ja-JP" sz="120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3</a:t>
                      </a:r>
                    </a:p>
                    <a:p>
                      <a:pPr algn="r" fontAlgn="ctr"/>
                      <a:r>
                        <a:rPr kumimoji="1" lang="ja-JP" altLang="en-US" sz="120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en-US" altLang="ja-JP" sz="120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7.0</a:t>
                      </a:r>
                      <a:r>
                        <a:rPr kumimoji="1" lang="ja-JP" altLang="en-US" sz="120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endParaRPr kumimoji="1" lang="en-US" altLang="ja-JP" sz="1200" u="none" strike="noStrike" kern="1200" dirty="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2.3</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4388">
                <a:tc>
                  <a:txBody>
                    <a:bodyPr/>
                    <a:lstStyle/>
                    <a:p>
                      <a:pPr algn="ctr" fontAlgn="ctr"/>
                      <a:r>
                        <a:rPr lang="ja-JP" altLang="en-US" sz="1200" u="none" strike="noStrike" dirty="0">
                          <a:effectLst/>
                          <a:latin typeface="UD デジタル 教科書体 NK-R" panose="02020400000000000000" pitchFamily="18" charset="-128"/>
                          <a:ea typeface="UD デジタル 教科書体 NK-R" panose="02020400000000000000" pitchFamily="18" charset="-128"/>
                        </a:rPr>
                        <a:t>知的</a:t>
                      </a:r>
                      <a:r>
                        <a:rPr lang="ja-JP" altLang="en-US" sz="1200" u="none" strike="noStrike" dirty="0" err="1">
                          <a:effectLst/>
                          <a:latin typeface="UD デジタル 教科書体 NK-R" panose="02020400000000000000" pitchFamily="18" charset="-128"/>
                          <a:ea typeface="UD デジタル 教科書体 NK-R" panose="02020400000000000000" pitchFamily="18" charset="-128"/>
                        </a:rPr>
                        <a:t>障がい</a:t>
                      </a:r>
                      <a:endParaRPr lang="ja-JP" altLang="en-US" sz="1200" b="1"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26</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32.1</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34</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42.0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8.6</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8.6</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7.4</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5280">
                <a:tc>
                  <a:txBody>
                    <a:bodyPr/>
                    <a:lstStyle/>
                    <a:p>
                      <a:pPr algn="ctr" fontAlgn="ctr"/>
                      <a:r>
                        <a:rPr lang="ja-JP" altLang="en-US" sz="1200" u="none" strike="noStrike" dirty="0" err="1">
                          <a:effectLst/>
                          <a:ea typeface="UD デジタル 教科書体 NK-R" panose="02020400000000000000" pitchFamily="18" charset="-128"/>
                        </a:rPr>
                        <a:t>精神障がい</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13</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14.1</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17</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18.5</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32</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34.8</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7.6</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6.5</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5280">
                <a:tc>
                  <a:txBody>
                    <a:bodyPr/>
                    <a:lstStyle/>
                    <a:p>
                      <a:pPr algn="ctr" fontAlgn="ctr"/>
                      <a:r>
                        <a:rPr lang="ja-JP" altLang="en-US" sz="1200" u="none" strike="noStrike" dirty="0" err="1">
                          <a:effectLst/>
                          <a:ea typeface="UD デジタル 教科書体 NK-R" panose="02020400000000000000" pitchFamily="18" charset="-128"/>
                        </a:rPr>
                        <a:t>発達障がい</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5280">
                <a:tc>
                  <a:txBody>
                    <a:bodyPr/>
                    <a:lstStyle/>
                    <a:p>
                      <a:pPr algn="ctr" fontAlgn="ctr"/>
                      <a:r>
                        <a:rPr lang="ja-JP" altLang="en-US" sz="1200" u="none" strike="noStrike" dirty="0">
                          <a:effectLst/>
                          <a:ea typeface="UD デジタル 教科書体 NK-R" panose="02020400000000000000" pitchFamily="18" charset="-128"/>
                        </a:rPr>
                        <a:t>難病</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14.3</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14.3</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28.6</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5280">
                <a:tc>
                  <a:txBody>
                    <a:bodyPr/>
                    <a:lstStyle/>
                    <a:p>
                      <a:pPr algn="ctr" fontAlgn="ctr"/>
                      <a:r>
                        <a:rPr lang="ja-JP" altLang="en-US" sz="1200" u="none" strike="noStrike" dirty="0">
                          <a:effectLst/>
                          <a:ea typeface="UD デジタル 教科書体 NK-R" panose="02020400000000000000" pitchFamily="18" charset="-128"/>
                        </a:rPr>
                        <a:t>その他</a:t>
                      </a:r>
                      <a:endParaRPr lang="ja-JP" altLang="en-US" sz="1200" b="1" i="0" u="none" strike="noStrike" dirty="0">
                        <a:solidFill>
                          <a:schemeClr val="bg1"/>
                        </a:solidFill>
                        <a:effectLst/>
                        <a:latin typeface="UD デジタル 教科書体 NK-R" panose="02020400000000000000" pitchFamily="18" charset="-128"/>
                      </a:endParaRPr>
                    </a:p>
                  </a:txBody>
                  <a:tcPr marL="9528" marR="9528" marT="9509"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6" marT="9520"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4172" name="テキスト ボックス 8"/>
          <p:cNvSpPr txBox="1">
            <a:spLocks noChangeArrowheads="1"/>
          </p:cNvSpPr>
          <p:nvPr/>
        </p:nvSpPr>
        <p:spPr bwMode="auto">
          <a:xfrm>
            <a:off x="7067551" y="399956"/>
            <a:ext cx="2200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重複回答あり。</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②：虐待者の続柄は上位</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抜粋のため、横の計は</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a:t>
            </a:r>
            <a:r>
              <a:rPr lang="en-US" altLang="ja-JP" sz="1200" dirty="0">
                <a:ea typeface="UD デジタル 教科書体 NK-R" panose="02020400000000000000" pitchFamily="18" charset="-128"/>
              </a:rPr>
              <a:t>100%</a:t>
            </a:r>
            <a:r>
              <a:rPr lang="ja-JP" altLang="en-US" sz="1200" dirty="0">
                <a:ea typeface="UD デジタル 教科書体 NK-R" panose="02020400000000000000" pitchFamily="18" charset="-128"/>
              </a:rPr>
              <a:t>には ならない。</a:t>
            </a:r>
            <a:endParaRPr lang="ja-JP" altLang="en-US" sz="1600" dirty="0">
              <a:ea typeface="UD デジタル 教科書体 NK-R" panose="02020400000000000000" pitchFamily="18" charset="-128"/>
            </a:endParaRPr>
          </a:p>
        </p:txBody>
      </p:sp>
      <p:sp>
        <p:nvSpPr>
          <p:cNvPr id="12" name="タイトル 1"/>
          <p:cNvSpPr txBox="1">
            <a:spLocks/>
          </p:cNvSpPr>
          <p:nvPr/>
        </p:nvSpPr>
        <p:spPr bwMode="auto">
          <a:xfrm>
            <a:off x="234950" y="3681413"/>
            <a:ext cx="6716713"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a:ea typeface="UD デジタル 教科書体 NK-R" panose="02020400000000000000" pitchFamily="18" charset="-128"/>
              </a:rPr>
              <a:t>＜クロス集計②＞　被虐待者の</a:t>
            </a:r>
            <a:r>
              <a:rPr lang="ja-JP" altLang="en-US" sz="1600" b="1" dirty="0" err="1">
                <a:ea typeface="UD デジタル 教科書体 NK-R" panose="02020400000000000000" pitchFamily="18" charset="-128"/>
              </a:rPr>
              <a:t>障がい</a:t>
            </a:r>
            <a:r>
              <a:rPr lang="ja-JP" altLang="en-US" sz="1600" b="1" dirty="0">
                <a:ea typeface="UD デジタル 教科書体 NK-R" panose="02020400000000000000" pitchFamily="18" charset="-128"/>
              </a:rPr>
              <a:t>種別</a:t>
            </a:r>
            <a:r>
              <a:rPr lang="en-US" altLang="ja-JP" sz="1600" b="1" dirty="0">
                <a:ea typeface="UD デジタル 教科書体 NK-R" panose="02020400000000000000" pitchFamily="18" charset="-128"/>
              </a:rPr>
              <a:t>×</a:t>
            </a:r>
            <a:r>
              <a:rPr lang="ja-JP" altLang="en-US" sz="1600" b="1" dirty="0">
                <a:ea typeface="UD デジタル 教科書体 NK-R" panose="02020400000000000000" pitchFamily="18" charset="-128"/>
              </a:rPr>
              <a:t>虐待者の続柄（上位のみ）</a:t>
            </a:r>
          </a:p>
        </p:txBody>
      </p:sp>
      <p:sp>
        <p:nvSpPr>
          <p:cNvPr id="10" name="角丸四角形 9"/>
          <p:cNvSpPr/>
          <p:nvPr/>
        </p:nvSpPr>
        <p:spPr>
          <a:xfrm>
            <a:off x="7105650" y="4075113"/>
            <a:ext cx="1773238" cy="22320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・被虐待者の</a:t>
            </a:r>
            <a:r>
              <a:rPr lang="ja-JP" altLang="en-US" sz="1200" dirty="0" err="1">
                <a:solidFill>
                  <a:schemeClr val="tx1"/>
                </a:solidFill>
                <a:ea typeface="UD デジタル 教科書体 NK-R" panose="02020400000000000000" pitchFamily="18" charset="-128"/>
              </a:rPr>
              <a:t>障がい</a:t>
            </a:r>
            <a:r>
              <a:rPr lang="ja-JP" altLang="en-US" sz="1200" dirty="0">
                <a:solidFill>
                  <a:schemeClr val="tx1"/>
                </a:solidFill>
                <a:ea typeface="UD デジタル 教科書体 NK-R" panose="02020400000000000000" pitchFamily="18" charset="-128"/>
              </a:rPr>
              <a:t>種別が「知的障がい」では</a:t>
            </a:r>
            <a:r>
              <a:rPr lang="ja-JP" altLang="en-US" sz="1200" u="sng" dirty="0">
                <a:solidFill>
                  <a:schemeClr val="tx1"/>
                </a:solidFill>
                <a:ea typeface="UD デジタル 教科書体 NK-R" panose="02020400000000000000" pitchFamily="18" charset="-128"/>
              </a:rPr>
              <a:t>「父」、「母」の割合が高い。</a:t>
            </a:r>
            <a:endParaRPr lang="en-US" altLang="ja-JP" sz="1200" u="sng" dirty="0">
              <a:solidFill>
                <a:schemeClr val="tx1"/>
              </a:solidFill>
              <a:ea typeface="UD デジタル 教科書体 NK-R" panose="02020400000000000000" pitchFamily="18" charset="-128"/>
            </a:endParaRPr>
          </a:p>
          <a:p>
            <a:pPr eaLnBrk="1" hangingPunct="1">
              <a:defRPr/>
            </a:pP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・被虐待者の障がい種別が「精神障がい」では、</a:t>
            </a:r>
            <a:r>
              <a:rPr lang="ja-JP" altLang="en-US" sz="1200" u="sng" dirty="0">
                <a:solidFill>
                  <a:schemeClr val="tx1"/>
                </a:solidFill>
                <a:ea typeface="UD デジタル 教科書体 NK-R" panose="02020400000000000000" pitchFamily="18" charset="-128"/>
              </a:rPr>
              <a:t>「夫」の割合が高い。</a:t>
            </a:r>
            <a:endParaRPr lang="en-US" altLang="ja-JP" sz="1200" u="sng" dirty="0">
              <a:solidFill>
                <a:schemeClr val="tx1"/>
              </a:solidFill>
              <a:ea typeface="UD デジタル 教科書体 NK-R" panose="02020400000000000000" pitchFamily="18" charset="-128"/>
            </a:endParaRPr>
          </a:p>
        </p:txBody>
      </p:sp>
      <p:sp>
        <p:nvSpPr>
          <p:cNvPr id="21" name="角丸四角形 20"/>
          <p:cNvSpPr/>
          <p:nvPr/>
        </p:nvSpPr>
        <p:spPr>
          <a:xfrm>
            <a:off x="1403648" y="1135063"/>
            <a:ext cx="939502" cy="247015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23" name="角丸四角形 22"/>
          <p:cNvSpPr/>
          <p:nvPr/>
        </p:nvSpPr>
        <p:spPr>
          <a:xfrm>
            <a:off x="4067175" y="5240338"/>
            <a:ext cx="1009652" cy="388937"/>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24" name="角丸四角形 23"/>
          <p:cNvSpPr/>
          <p:nvPr/>
        </p:nvSpPr>
        <p:spPr>
          <a:xfrm>
            <a:off x="1911350" y="4851400"/>
            <a:ext cx="2155825" cy="388938"/>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14" name="角丸四角形 13"/>
          <p:cNvSpPr/>
          <p:nvPr/>
        </p:nvSpPr>
        <p:spPr>
          <a:xfrm>
            <a:off x="5148064" y="1556792"/>
            <a:ext cx="864096" cy="359792"/>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15" name="角丸四角形 20">
            <a:extLst>
              <a:ext uri="{FF2B5EF4-FFF2-40B4-BE49-F238E27FC236}">
                <a16:creationId xmlns:a16="http://schemas.microsoft.com/office/drawing/2014/main" id="{1636111E-3725-42DF-B21D-24837BF2FD1E}"/>
              </a:ext>
            </a:extLst>
          </p:cNvPr>
          <p:cNvSpPr/>
          <p:nvPr/>
        </p:nvSpPr>
        <p:spPr>
          <a:xfrm>
            <a:off x="3245245" y="1111252"/>
            <a:ext cx="939502" cy="247015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126642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234950" y="128588"/>
            <a:ext cx="8229600" cy="909637"/>
          </a:xfrm>
        </p:spPr>
        <p:txBody>
          <a:bodyPr/>
          <a:lstStyle/>
          <a:p>
            <a:r>
              <a:rPr lang="ja-JP" altLang="en-US" sz="2400" b="1" dirty="0">
                <a:latin typeface="UD デジタル 教科書体 NK-R" panose="02020400000000000000" pitchFamily="18" charset="-128"/>
              </a:rPr>
              <a:t>令和</a:t>
            </a:r>
            <a:r>
              <a:rPr lang="en-US" altLang="ja-JP" sz="2400" b="1" dirty="0">
                <a:latin typeface="UD デジタル 教科書体 NK-R" panose="02020400000000000000" pitchFamily="18" charset="-128"/>
              </a:rPr>
              <a:t>4</a:t>
            </a:r>
            <a:r>
              <a:rPr lang="ja-JP" altLang="en-US" sz="2400" b="1" dirty="0">
                <a:latin typeface="UD デジタル 教科書体 NK-R" panose="02020400000000000000" pitchFamily="18" charset="-128"/>
              </a:rPr>
              <a:t>年度（令和</a:t>
            </a:r>
            <a:r>
              <a:rPr lang="en-US" altLang="ja-JP" sz="2400" b="1" dirty="0">
                <a:latin typeface="UD デジタル 教科書体 NK-R" panose="02020400000000000000" pitchFamily="18" charset="-128"/>
              </a:rPr>
              <a:t>4</a:t>
            </a:r>
            <a:r>
              <a:rPr lang="ja-JP" altLang="en-US" sz="2400" b="1" dirty="0">
                <a:latin typeface="UD デジタル 教科書体 NK-R" panose="02020400000000000000" pitchFamily="18" charset="-128"/>
              </a:rPr>
              <a:t>年</a:t>
            </a:r>
            <a:r>
              <a:rPr lang="en-US" altLang="ja-JP" sz="2400" b="1" dirty="0">
                <a:latin typeface="UD デジタル 教科書体 NK-R" panose="02020400000000000000" pitchFamily="18" charset="-128"/>
              </a:rPr>
              <a:t>4</a:t>
            </a:r>
            <a:r>
              <a:rPr lang="ja-JP" altLang="en-US" sz="2400" b="1" dirty="0">
                <a:latin typeface="UD デジタル 教科書体 NK-R" panose="02020400000000000000" pitchFamily="18" charset="-128"/>
              </a:rPr>
              <a:t>月～令和</a:t>
            </a:r>
            <a:r>
              <a:rPr lang="en-US" altLang="ja-JP" sz="2400" b="1" dirty="0">
                <a:latin typeface="UD デジタル 教科書体 NK-R" panose="02020400000000000000" pitchFamily="18" charset="-128"/>
              </a:rPr>
              <a:t>5</a:t>
            </a:r>
            <a:r>
              <a:rPr lang="ja-JP" altLang="en-US" sz="2400" b="1" dirty="0">
                <a:latin typeface="UD デジタル 教科書体 NK-R" panose="02020400000000000000" pitchFamily="18" charset="-128"/>
              </a:rPr>
              <a:t>年</a:t>
            </a:r>
            <a:r>
              <a:rPr lang="en-US" altLang="ja-JP" sz="2400" b="1" dirty="0">
                <a:latin typeface="UD デジタル 教科書体 NK-R" panose="02020400000000000000" pitchFamily="18" charset="-128"/>
              </a:rPr>
              <a:t>3</a:t>
            </a:r>
            <a:r>
              <a:rPr lang="ja-JP" altLang="en-US" sz="2400" b="1" dirty="0">
                <a:latin typeface="UD デジタル 教科書体 NK-R" panose="02020400000000000000" pitchFamily="18" charset="-128"/>
              </a:rPr>
              <a:t>月）</a:t>
            </a:r>
            <a:br>
              <a:rPr lang="en-US" altLang="ja-JP" sz="2400" b="1" dirty="0">
                <a:latin typeface="UD デジタル 教科書体 NK-R" panose="02020400000000000000" pitchFamily="18" charset="-128"/>
              </a:rPr>
            </a:br>
            <a:r>
              <a:rPr lang="ja-JP" altLang="en-US" sz="2800" dirty="0"/>
              <a:t>大阪府内及び全国の</a:t>
            </a:r>
            <a:r>
              <a:rPr lang="ja-JP" altLang="en-US" sz="2800" dirty="0" err="1"/>
              <a:t>障がい</a:t>
            </a:r>
            <a:r>
              <a:rPr lang="ja-JP" altLang="en-US" sz="2800" dirty="0"/>
              <a:t>者虐待の対応状況</a:t>
            </a: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076429333"/>
              </p:ext>
            </p:extLst>
          </p:nvPr>
        </p:nvGraphicFramePr>
        <p:xfrm>
          <a:off x="166688" y="1092200"/>
          <a:ext cx="7200900" cy="4819261"/>
        </p:xfrm>
        <a:graphic>
          <a:graphicData uri="http://schemas.openxmlformats.org/drawingml/2006/table">
            <a:tbl>
              <a:tblPr firstRow="1" bandRow="1">
                <a:tableStyleId>{5C22544A-7EE6-4342-B048-85BDC9FD1C3A}</a:tableStyleId>
              </a:tblPr>
              <a:tblGrid>
                <a:gridCol w="1092944">
                  <a:extLst>
                    <a:ext uri="{9D8B030D-6E8A-4147-A177-3AD203B41FA5}">
                      <a16:colId xmlns:a16="http://schemas.microsoft.com/office/drawing/2014/main" val="20000"/>
                    </a:ext>
                  </a:extLst>
                </a:gridCol>
                <a:gridCol w="1103359">
                  <a:extLst>
                    <a:ext uri="{9D8B030D-6E8A-4147-A177-3AD203B41FA5}">
                      <a16:colId xmlns:a16="http://schemas.microsoft.com/office/drawing/2014/main" val="20001"/>
                    </a:ext>
                  </a:extLst>
                </a:gridCol>
                <a:gridCol w="1080116">
                  <a:extLst>
                    <a:ext uri="{9D8B030D-6E8A-4147-A177-3AD203B41FA5}">
                      <a16:colId xmlns:a16="http://schemas.microsoft.com/office/drawing/2014/main" val="20002"/>
                    </a:ext>
                  </a:extLst>
                </a:gridCol>
                <a:gridCol w="972105">
                  <a:extLst>
                    <a:ext uri="{9D8B030D-6E8A-4147-A177-3AD203B41FA5}">
                      <a16:colId xmlns:a16="http://schemas.microsoft.com/office/drawing/2014/main" val="20003"/>
                    </a:ext>
                  </a:extLst>
                </a:gridCol>
                <a:gridCol w="1080174">
                  <a:extLst>
                    <a:ext uri="{9D8B030D-6E8A-4147-A177-3AD203B41FA5}">
                      <a16:colId xmlns:a16="http://schemas.microsoft.com/office/drawing/2014/main" val="20004"/>
                    </a:ext>
                  </a:extLst>
                </a:gridCol>
                <a:gridCol w="900097">
                  <a:extLst>
                    <a:ext uri="{9D8B030D-6E8A-4147-A177-3AD203B41FA5}">
                      <a16:colId xmlns:a16="http://schemas.microsoft.com/office/drawing/2014/main" val="20005"/>
                    </a:ext>
                  </a:extLst>
                </a:gridCol>
                <a:gridCol w="972105">
                  <a:extLst>
                    <a:ext uri="{9D8B030D-6E8A-4147-A177-3AD203B41FA5}">
                      <a16:colId xmlns:a16="http://schemas.microsoft.com/office/drawing/2014/main" val="20006"/>
                    </a:ext>
                  </a:extLst>
                </a:gridCol>
              </a:tblGrid>
              <a:tr h="1044097">
                <a:tc>
                  <a:txBody>
                    <a:bodyPr/>
                    <a:lstStyle/>
                    <a:p>
                      <a:endParaRPr kumimoji="1" lang="ja-JP" altLang="en-US" sz="1800" dirty="0">
                        <a:ea typeface="UD デジタル 教科書体 NK-R" panose="02020400000000000000" pitchFamily="18" charset="-128"/>
                      </a:endParaRP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gridSpan="2">
                  <a:txBody>
                    <a:bodyPr/>
                    <a:lstStyle/>
                    <a:p>
                      <a:pPr algn="ctr"/>
                      <a:r>
                        <a:rPr kumimoji="1" lang="ja-JP" altLang="en-US" sz="1600" dirty="0">
                          <a:ea typeface="UD デジタル 教科書体 NK-R" panose="02020400000000000000" pitchFamily="18" charset="-128"/>
                        </a:rPr>
                        <a:t>養護者による</a:t>
                      </a:r>
                      <a:endParaRPr kumimoji="1" lang="en-US" altLang="ja-JP" sz="1600" dirty="0">
                        <a:ea typeface="UD デジタル 教科書体 NK-R" panose="02020400000000000000" pitchFamily="18" charset="-128"/>
                      </a:endParaRPr>
                    </a:p>
                    <a:p>
                      <a:pPr algn="ctr"/>
                      <a:r>
                        <a:rPr kumimoji="1" lang="ja-JP" altLang="en-US" sz="1600" dirty="0" err="1">
                          <a:ea typeface="UD デジタル 教科書体 NK-R" panose="02020400000000000000" pitchFamily="18" charset="-128"/>
                        </a:rPr>
                        <a:t>障がい</a:t>
                      </a:r>
                      <a:r>
                        <a:rPr kumimoji="1" lang="ja-JP" altLang="en-US" sz="1600" dirty="0">
                          <a:ea typeface="UD デジタル 教科書体 NK-R" panose="02020400000000000000" pitchFamily="18" charset="-128"/>
                        </a:rPr>
                        <a:t>者虐待</a:t>
                      </a:r>
                    </a:p>
                  </a:txBody>
                  <a:tcPr marL="91475" marR="91475" marT="45704" marB="4570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600" dirty="0">
                          <a:ea typeface="UD デジタル 教科書体 NK-R" panose="02020400000000000000" pitchFamily="18" charset="-128"/>
                        </a:rPr>
                        <a:t>障がい者福祉施設</a:t>
                      </a:r>
                      <a:endParaRPr kumimoji="1" lang="en-US" altLang="ja-JP" sz="1600" dirty="0">
                        <a:ea typeface="UD デジタル 教科書体 NK-R" panose="02020400000000000000" pitchFamily="18" charset="-128"/>
                      </a:endParaRPr>
                    </a:p>
                    <a:p>
                      <a:pPr algn="ctr"/>
                      <a:r>
                        <a:rPr kumimoji="1" lang="ja-JP" altLang="en-US" sz="1600" dirty="0">
                          <a:ea typeface="UD デジタル 教科書体 NK-R" panose="02020400000000000000" pitchFamily="18" charset="-128"/>
                        </a:rPr>
                        <a:t>従事者等による</a:t>
                      </a:r>
                      <a:endParaRPr kumimoji="1" lang="en-US" altLang="ja-JP" sz="1600" dirty="0">
                        <a:ea typeface="UD デジタル 教科書体 NK-R" panose="02020400000000000000" pitchFamily="18" charset="-128"/>
                      </a:endParaRPr>
                    </a:p>
                    <a:p>
                      <a:pPr algn="ctr"/>
                      <a:r>
                        <a:rPr kumimoji="1" lang="ja-JP" altLang="en-US" sz="1600" dirty="0">
                          <a:ea typeface="UD デジタル 教科書体 NK-R" panose="02020400000000000000" pitchFamily="18" charset="-128"/>
                        </a:rPr>
                        <a:t>障がい者虐待</a:t>
                      </a:r>
                    </a:p>
                  </a:txBody>
                  <a:tcPr marL="91475" marR="91475" marT="45704" marB="4570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kumimoji="1" lang="ja-JP" altLang="en-US" sz="1600" dirty="0">
                          <a:ea typeface="UD デジタル 教科書体 NK-R" panose="02020400000000000000" pitchFamily="18" charset="-128"/>
                        </a:rPr>
                        <a:t>使用者による</a:t>
                      </a:r>
                      <a:endParaRPr kumimoji="1" lang="en-US" altLang="ja-JP" sz="1600" dirty="0">
                        <a:ea typeface="UD デジタル 教科書体 NK-R" panose="02020400000000000000" pitchFamily="18" charset="-128"/>
                      </a:endParaRPr>
                    </a:p>
                    <a:p>
                      <a:pPr algn="ctr"/>
                      <a:r>
                        <a:rPr kumimoji="1" lang="ja-JP" altLang="en-US" sz="1600" dirty="0" err="1">
                          <a:ea typeface="UD デジタル 教科書体 NK-R" panose="02020400000000000000" pitchFamily="18" charset="-128"/>
                        </a:rPr>
                        <a:t>障がい</a:t>
                      </a:r>
                      <a:r>
                        <a:rPr kumimoji="1" lang="ja-JP" altLang="en-US" sz="1600" dirty="0">
                          <a:ea typeface="UD デジタル 教科書体 NK-R" panose="02020400000000000000" pitchFamily="18" charset="-128"/>
                        </a:rPr>
                        <a:t>者虐待</a:t>
                      </a:r>
                      <a:endParaRPr kumimoji="1" lang="en-US" altLang="ja-JP" sz="1600" dirty="0">
                        <a:ea typeface="UD デジタル 教科書体 NK-R" panose="02020400000000000000" pitchFamily="18" charset="-128"/>
                      </a:endParaRPr>
                    </a:p>
                    <a:p>
                      <a:pPr algn="ctr"/>
                      <a:r>
                        <a:rPr kumimoji="1" lang="ja-JP" altLang="en-US" sz="1400" dirty="0">
                          <a:ea typeface="UD デジタル 教科書体 NK-R" panose="02020400000000000000" pitchFamily="18" charset="-128"/>
                        </a:rPr>
                        <a:t>（市町村・都道府県</a:t>
                      </a:r>
                      <a:endParaRPr kumimoji="1" lang="en-US" altLang="ja-JP" sz="1400" dirty="0">
                        <a:ea typeface="UD デジタル 教科書体 NK-R" panose="02020400000000000000" pitchFamily="18" charset="-128"/>
                      </a:endParaRPr>
                    </a:p>
                    <a:p>
                      <a:pPr algn="ctr"/>
                      <a:r>
                        <a:rPr kumimoji="1" lang="ja-JP" altLang="en-US" sz="1400" dirty="0">
                          <a:ea typeface="UD デジタル 教科書体 NK-R" panose="02020400000000000000" pitchFamily="18" charset="-128"/>
                        </a:rPr>
                        <a:t>での通報等受理数）</a:t>
                      </a:r>
                    </a:p>
                  </a:txBody>
                  <a:tcPr marL="91475" marR="91475" marT="45704" marB="45704" anchor="ctr">
                    <a:lnL w="28575"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457202">
                <a:tc>
                  <a:txBody>
                    <a:bodyPr/>
                    <a:lstStyle/>
                    <a:p>
                      <a:endParaRPr kumimoji="1" lang="ja-JP" altLang="en-US" sz="1800" dirty="0">
                        <a:solidFill>
                          <a:schemeClr val="tx1"/>
                        </a:solidFill>
                        <a:ea typeface="UD デジタル 教科書体 NK-R" panose="02020400000000000000" pitchFamily="18" charset="-128"/>
                      </a:endParaRP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大阪府</a:t>
                      </a:r>
                    </a:p>
                  </a:txBody>
                  <a:tcPr marL="91475" marR="91475" marT="45704" marB="45704" anchor="ctr">
                    <a:lnL w="28575"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全国</a:t>
                      </a:r>
                    </a:p>
                  </a:txBody>
                  <a:tcPr marL="91475" marR="91475" marT="45704" marB="45704" anchor="ctr">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大阪府</a:t>
                      </a:r>
                      <a:endParaRPr kumimoji="1" lang="ja-JP" altLang="en-US" sz="1400" dirty="0">
                        <a:solidFill>
                          <a:schemeClr val="tx1"/>
                        </a:solidFill>
                        <a:ea typeface="UD デジタル 教科書体 NK-R" panose="02020400000000000000" pitchFamily="18" charset="-128"/>
                      </a:endParaRPr>
                    </a:p>
                  </a:txBody>
                  <a:tcPr marL="91475" marR="91475" marT="45704" marB="45704" anchor="ctr">
                    <a:lnL w="28575"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全国</a:t>
                      </a:r>
                    </a:p>
                  </a:txBody>
                  <a:tcPr marL="91475" marR="91475" marT="45704" marB="45704" anchor="ctr">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大阪府</a:t>
                      </a:r>
                    </a:p>
                  </a:txBody>
                  <a:tcPr marL="91475" marR="91475" marT="45704" marB="45704" anchor="ctr">
                    <a:lnL w="28575"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kumimoji="1" lang="ja-JP" altLang="en-US" sz="1600" dirty="0">
                          <a:solidFill>
                            <a:schemeClr val="tx1"/>
                          </a:solidFill>
                          <a:ea typeface="UD デジタル 教科書体 NK-R" panose="02020400000000000000" pitchFamily="18" charset="-128"/>
                        </a:rPr>
                        <a:t>全国</a:t>
                      </a:r>
                    </a:p>
                  </a:txBody>
                  <a:tcPr marL="91475" marR="91475" marT="45704" marB="45704"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00167">
                <a:tc>
                  <a:txBody>
                    <a:bodyPr/>
                    <a:lstStyle/>
                    <a:p>
                      <a:r>
                        <a:rPr kumimoji="1" lang="ja-JP" altLang="en-US" sz="1400" dirty="0">
                          <a:solidFill>
                            <a:schemeClr val="tx1"/>
                          </a:solidFill>
                          <a:ea typeface="UD デジタル 教科書体 NK-R" panose="02020400000000000000" pitchFamily="18" charset="-128"/>
                        </a:rPr>
                        <a:t>相談・通報・届出件数</a:t>
                      </a: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1,558</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(1,454</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8,650</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(7,337</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331</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(331</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4,104</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(3,208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52</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(63</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538</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(529</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275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ea typeface="UD デジタル 教科書体 NK-R" panose="02020400000000000000" pitchFamily="18" charset="-128"/>
                        </a:rPr>
                        <a:t>虐待認定</a:t>
                      </a:r>
                      <a:endParaRPr kumimoji="1" lang="en-US" altLang="ja-JP" sz="1400" dirty="0">
                        <a:solidFill>
                          <a:schemeClr val="tx1"/>
                        </a:solidFill>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ea typeface="UD デジタル 教科書体 NK-R" panose="02020400000000000000" pitchFamily="18" charset="-128"/>
                        </a:rPr>
                        <a:t>件数</a:t>
                      </a: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189</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(176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28575"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2,123</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(1,994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72</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(60</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L w="28575"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956</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件</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(699</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件</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R w="28575"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a:lnSpc>
                          <a:spcPct val="100000"/>
                        </a:lnSpc>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3"/>
                  </a:ext>
                </a:extLst>
              </a:tr>
              <a:tr h="1042301">
                <a:tc>
                  <a:txBody>
                    <a:bodyPr/>
                    <a:lstStyle/>
                    <a:p>
                      <a:pPr>
                        <a:lnSpc>
                          <a:spcPct val="150000"/>
                        </a:lnSpc>
                      </a:pPr>
                      <a:r>
                        <a:rPr kumimoji="1" lang="ja-JP" altLang="en-US" sz="1400" dirty="0">
                          <a:solidFill>
                            <a:schemeClr val="tx1"/>
                          </a:solidFill>
                          <a:ea typeface="UD デジタル 教科書体 NK-R" panose="02020400000000000000" pitchFamily="18" charset="-128"/>
                        </a:rPr>
                        <a:t>被虐待者数</a:t>
                      </a:r>
                      <a:endParaRPr kumimoji="1" lang="en-US" altLang="ja-JP" sz="1400" dirty="0">
                        <a:solidFill>
                          <a:schemeClr val="tx1"/>
                        </a:solidFill>
                        <a:ea typeface="UD デジタル 教科書体 NK-R" panose="02020400000000000000" pitchFamily="18" charset="-128"/>
                      </a:endParaRPr>
                    </a:p>
                  </a:txBody>
                  <a:tcPr marL="91475" marR="91475" marT="45704" marB="45704">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189</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(178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28575"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130</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(2,004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R w="28575"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85</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(70</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L w="28575"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352</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(956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75" marR="91475" marT="45704" marB="45704">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40000"/>
                        <a:lumOff val="60000"/>
                      </a:schemeClr>
                    </a:solidFill>
                  </a:tcPr>
                </a:tc>
                <a:tc>
                  <a:txBody>
                    <a:bodyPr/>
                    <a:lstStyle/>
                    <a:p>
                      <a:pPr algn="ctr">
                        <a:lnSpc>
                          <a:spcPct val="100000"/>
                        </a:lnSpc>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p>
                  </a:txBody>
                  <a:tcPr marL="91475" marR="91475" marT="45704" marB="45704">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40000"/>
                        <a:lumOff val="60000"/>
                      </a:schemeClr>
                    </a:solidFill>
                  </a:tcPr>
                </a:tc>
                <a:extLst>
                  <a:ext uri="{0D108BD9-81ED-4DB2-BD59-A6C34878D82A}">
                    <a16:rowId xmlns:a16="http://schemas.microsoft.com/office/drawing/2014/main" val="10004"/>
                  </a:ext>
                </a:extLst>
              </a:tr>
            </a:tbl>
          </a:graphicData>
        </a:graphic>
      </p:graphicFrame>
      <p:sp>
        <p:nvSpPr>
          <p:cNvPr id="13364" name="テキスト ボックス 1"/>
          <p:cNvSpPr txBox="1">
            <a:spLocks noChangeArrowheads="1"/>
          </p:cNvSpPr>
          <p:nvPr/>
        </p:nvSpPr>
        <p:spPr bwMode="auto">
          <a:xfrm>
            <a:off x="330200" y="5899150"/>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200" b="1" dirty="0">
                <a:solidFill>
                  <a:srgbClr val="000000"/>
                </a:solidFill>
                <a:ea typeface="UD デジタル 教科書体 NK-R" panose="02020400000000000000" pitchFamily="18" charset="-128"/>
              </a:rPr>
              <a:t>●（　　　）内は</a:t>
            </a:r>
            <a:r>
              <a:rPr lang="ja-JP" altLang="en-US" sz="1200" b="1" dirty="0">
                <a:ea typeface="UD デジタル 教科書体 NK-R" panose="02020400000000000000" pitchFamily="18" charset="-128"/>
              </a:rPr>
              <a:t>、令和</a:t>
            </a:r>
            <a:r>
              <a:rPr lang="en-US" altLang="ja-JP" sz="1200" b="1" dirty="0">
                <a:ea typeface="UD デジタル 教科書体 NK-R" panose="02020400000000000000" pitchFamily="18" charset="-128"/>
              </a:rPr>
              <a:t>3</a:t>
            </a:r>
            <a:r>
              <a:rPr lang="ja-JP" altLang="en-US" sz="1200" b="1" dirty="0">
                <a:ea typeface="UD デジタル 教科書体 NK-R" panose="02020400000000000000" pitchFamily="18" charset="-128"/>
              </a:rPr>
              <a:t>年度（令和</a:t>
            </a:r>
            <a:r>
              <a:rPr lang="en-US" altLang="ja-JP" sz="1200" b="1" dirty="0">
                <a:ea typeface="UD デジタル 教科書体 NK-R" panose="02020400000000000000" pitchFamily="18" charset="-128"/>
              </a:rPr>
              <a:t>3</a:t>
            </a:r>
            <a:r>
              <a:rPr lang="ja-JP" altLang="en-US" sz="1200" b="1" dirty="0">
                <a:ea typeface="UD デジタル 教科書体 NK-R" panose="02020400000000000000" pitchFamily="18" charset="-128"/>
              </a:rPr>
              <a:t>年</a:t>
            </a:r>
            <a:r>
              <a:rPr lang="en-US" altLang="ja-JP" sz="1200" b="1" dirty="0">
                <a:ea typeface="UD デジタル 教科書体 NK-R" panose="02020400000000000000" pitchFamily="18" charset="-128"/>
              </a:rPr>
              <a:t>4</a:t>
            </a:r>
            <a:r>
              <a:rPr lang="ja-JP" altLang="en-US" sz="1200" b="1" dirty="0">
                <a:ea typeface="UD デジタル 教科書体 NK-R" panose="02020400000000000000" pitchFamily="18" charset="-128"/>
              </a:rPr>
              <a:t>月～令和</a:t>
            </a:r>
            <a:r>
              <a:rPr lang="en-US" altLang="ja-JP" sz="1200" b="1" dirty="0">
                <a:ea typeface="UD デジタル 教科書体 NK-R" panose="02020400000000000000" pitchFamily="18" charset="-128"/>
              </a:rPr>
              <a:t>4</a:t>
            </a:r>
            <a:r>
              <a:rPr lang="ja-JP" altLang="en-US" sz="1200" b="1" dirty="0">
                <a:ea typeface="UD デジタル 教科書体 NK-R" panose="02020400000000000000" pitchFamily="18" charset="-128"/>
              </a:rPr>
              <a:t>年</a:t>
            </a:r>
            <a:r>
              <a:rPr lang="en-US" altLang="ja-JP" sz="1200" b="1" dirty="0">
                <a:ea typeface="UD デジタル 教科書体 NK-R" panose="02020400000000000000" pitchFamily="18" charset="-128"/>
              </a:rPr>
              <a:t>3</a:t>
            </a:r>
            <a:r>
              <a:rPr lang="ja-JP" altLang="en-US" sz="1200" b="1" dirty="0">
                <a:ea typeface="UD デジタル 教科書体 NK-R" panose="02020400000000000000" pitchFamily="18" charset="-128"/>
              </a:rPr>
              <a:t>月）の対応状況。</a:t>
            </a:r>
            <a:endParaRPr lang="en-US" altLang="ja-JP" sz="1200" b="1" dirty="0">
              <a:ea typeface="UD デジタル 教科書体 NK-R" panose="02020400000000000000" pitchFamily="18" charset="-128"/>
            </a:endParaRPr>
          </a:p>
          <a:p>
            <a:pPr eaLnBrk="1" hangingPunct="1">
              <a:spcBef>
                <a:spcPct val="0"/>
              </a:spcBef>
              <a:buFontTx/>
              <a:buNone/>
            </a:pPr>
            <a:r>
              <a:rPr lang="ja-JP" altLang="en-US" sz="1200" b="1" dirty="0">
                <a:ea typeface="UD デジタル 教科書体 NK-R" panose="02020400000000000000" pitchFamily="18" charset="-128"/>
              </a:rPr>
              <a:t>●</a:t>
            </a:r>
            <a:r>
              <a:rPr lang="ja-JP" altLang="en-US" sz="1200" dirty="0">
                <a:ea typeface="UD デジタル 教科書体 NK-R" panose="02020400000000000000" pitchFamily="18" charset="-128"/>
              </a:rPr>
              <a:t>労働局での対応について、相談受理件数は都道府県からの労働相談票の報告と労働局部署での把握件数を含む。</a:t>
            </a:r>
            <a:endParaRPr lang="en-US" altLang="ja-JP" sz="1200" dirty="0">
              <a:ea typeface="UD デジタル 教科書体 NK-R" panose="02020400000000000000" pitchFamily="18" charset="-128"/>
            </a:endParaRPr>
          </a:p>
        </p:txBody>
      </p:sp>
      <p:sp>
        <p:nvSpPr>
          <p:cNvPr id="13365" name="スライド番号プレースホルダー 4"/>
          <p:cNvSpPr>
            <a:spLocks noGrp="1"/>
          </p:cNvSpPr>
          <p:nvPr>
            <p:ph type="sldNum" sz="quarter" idx="12"/>
          </p:nvPr>
        </p:nvSpPr>
        <p:spPr bwMode="auto">
          <a:xfrm>
            <a:off x="6732588" y="63754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latin typeface="UD デジタル 教科書体 NK-R" panose="02020400000000000000" pitchFamily="18" charset="-128"/>
                <a:ea typeface="UD デジタル 教科書体 NK-R" panose="02020400000000000000" pitchFamily="18" charset="-128"/>
              </a:rPr>
              <a:t>1</a:t>
            </a:r>
            <a:endParaRPr lang="ja-JP" altLang="en-US">
              <a:latin typeface="UD デジタル 教科書体 NK-R" panose="02020400000000000000" pitchFamily="18" charset="-128"/>
              <a:ea typeface="UD デジタル 教科書体 NK-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98882171"/>
              </p:ext>
            </p:extLst>
          </p:nvPr>
        </p:nvGraphicFramePr>
        <p:xfrm>
          <a:off x="7389813" y="1110008"/>
          <a:ext cx="1671637" cy="4749454"/>
        </p:xfrm>
        <a:graphic>
          <a:graphicData uri="http://schemas.openxmlformats.org/drawingml/2006/table">
            <a:tbl>
              <a:tblPr firstRow="1" bandRow="1">
                <a:tableStyleId>{7DF18680-E054-41AD-8BC1-D1AEF772440D}</a:tableStyleId>
              </a:tblPr>
              <a:tblGrid>
                <a:gridCol w="752313">
                  <a:extLst>
                    <a:ext uri="{9D8B030D-6E8A-4147-A177-3AD203B41FA5}">
                      <a16:colId xmlns:a16="http://schemas.microsoft.com/office/drawing/2014/main" val="20000"/>
                    </a:ext>
                  </a:extLst>
                </a:gridCol>
                <a:gridCol w="919324">
                  <a:extLst>
                    <a:ext uri="{9D8B030D-6E8A-4147-A177-3AD203B41FA5}">
                      <a16:colId xmlns:a16="http://schemas.microsoft.com/office/drawing/2014/main" val="20001"/>
                    </a:ext>
                  </a:extLst>
                </a:gridCol>
              </a:tblGrid>
              <a:tr h="1049877">
                <a:tc gridSpan="2">
                  <a:txBody>
                    <a:bodyPr/>
                    <a:lstStyle/>
                    <a:p>
                      <a:r>
                        <a:rPr kumimoji="1" lang="en-US" altLang="ja-JP" sz="1400" dirty="0">
                          <a:ea typeface="UD デジタル 教科書体 NK-R" panose="02020400000000000000" pitchFamily="18" charset="-128"/>
                        </a:rPr>
                        <a:t>(</a:t>
                      </a:r>
                      <a:r>
                        <a:rPr kumimoji="1" lang="ja-JP" altLang="en-US" sz="1400" dirty="0">
                          <a:ea typeface="UD デジタル 教科書体 NK-R" panose="02020400000000000000" pitchFamily="18" charset="-128"/>
                        </a:rPr>
                        <a:t>参考</a:t>
                      </a:r>
                      <a:r>
                        <a:rPr kumimoji="1" lang="en-US" altLang="ja-JP" sz="1400" dirty="0">
                          <a:ea typeface="UD デジタル 教科書体 NK-R" panose="02020400000000000000" pitchFamily="18" charset="-128"/>
                        </a:rPr>
                        <a:t>)</a:t>
                      </a:r>
                      <a:r>
                        <a:rPr kumimoji="1" lang="ja-JP" altLang="en-US" sz="1400" dirty="0">
                          <a:ea typeface="UD デジタル 教科書体 NK-R" panose="02020400000000000000" pitchFamily="18" charset="-128"/>
                        </a:rPr>
                        <a:t>　</a:t>
                      </a:r>
                      <a:endParaRPr kumimoji="1" lang="en-US" altLang="ja-JP" sz="1400" dirty="0">
                        <a:ea typeface="UD デジタル 教科書体 NK-R" panose="02020400000000000000" pitchFamily="18" charset="-128"/>
                      </a:endParaRPr>
                    </a:p>
                    <a:p>
                      <a:r>
                        <a:rPr kumimoji="1" lang="ja-JP" altLang="en-US" sz="1600" dirty="0">
                          <a:ea typeface="UD デジタル 教科書体 NK-R" panose="02020400000000000000" pitchFamily="18" charset="-128"/>
                        </a:rPr>
                        <a:t>労働局の対応</a:t>
                      </a:r>
                      <a:endParaRPr kumimoji="1" lang="en-US" altLang="ja-JP" sz="1600" dirty="0">
                        <a:ea typeface="UD デジタル 教科書体 NK-R" panose="02020400000000000000" pitchFamily="18" charset="-128"/>
                      </a:endParaRPr>
                    </a:p>
                    <a:p>
                      <a:r>
                        <a:rPr kumimoji="1" lang="ja-JP" altLang="en-US" sz="1400" dirty="0">
                          <a:ea typeface="UD デジタル 教科書体 NK-R" panose="02020400000000000000" pitchFamily="18" charset="-128"/>
                        </a:rPr>
                        <a:t>　使用者による</a:t>
                      </a:r>
                      <a:endParaRPr kumimoji="1" lang="en-US" altLang="ja-JP" sz="1400" dirty="0">
                        <a:ea typeface="UD デジタル 教科書体 NK-R" panose="02020400000000000000" pitchFamily="18" charset="-128"/>
                      </a:endParaRPr>
                    </a:p>
                    <a:p>
                      <a:r>
                        <a:rPr kumimoji="1" lang="ja-JP" altLang="en-US" sz="1400" dirty="0">
                          <a:ea typeface="UD デジタル 教科書体 NK-R" panose="02020400000000000000" pitchFamily="18" charset="-128"/>
                        </a:rPr>
                        <a:t>　障がい者虐待</a:t>
                      </a:r>
                      <a:endParaRPr kumimoji="1" lang="en-US" altLang="ja-JP" sz="1400" dirty="0">
                        <a:ea typeface="UD デジタル 教科書体 NK-R" panose="02020400000000000000" pitchFamily="18" charset="-128"/>
                      </a:endParaRPr>
                    </a:p>
                  </a:txBody>
                  <a:tcPr marL="91468" marR="91468" marT="45733" marB="45733">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440624">
                <a:tc>
                  <a:txBody>
                    <a:bodyPr/>
                    <a:lstStyle/>
                    <a:p>
                      <a:pPr algn="ctr"/>
                      <a:r>
                        <a:rPr kumimoji="1" lang="ja-JP" altLang="en-US" sz="1400" dirty="0">
                          <a:ea typeface="UD デジタル 教科書体 NK-R" panose="02020400000000000000" pitchFamily="18" charset="-128"/>
                        </a:rPr>
                        <a:t>大阪府</a:t>
                      </a:r>
                    </a:p>
                  </a:txBody>
                  <a:tcPr marL="91468" marR="91468" marT="45733" marB="45733"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ea typeface="UD デジタル 教科書体 NK-R" panose="02020400000000000000" pitchFamily="18" charset="-128"/>
                        </a:rPr>
                        <a:t>全国</a:t>
                      </a:r>
                    </a:p>
                  </a:txBody>
                  <a:tcPr marL="91468" marR="91468" marT="45733" marB="45733"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3175">
                <a:tc>
                  <a:txBody>
                    <a:bodyPr/>
                    <a:lstStyle/>
                    <a:p>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112</a:t>
                      </a:r>
                    </a:p>
                    <a:p>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事業所</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124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事業所）</a:t>
                      </a:r>
                    </a:p>
                  </a:txBody>
                  <a:tcPr marL="91468" marR="91468" marT="45733" marB="45733">
                    <a:lnT w="12700" cap="flat" cmpd="sng" algn="ctr">
                      <a:solidFill>
                        <a:schemeClr val="tx1"/>
                      </a:solidFill>
                      <a:prstDash val="solid"/>
                      <a:round/>
                      <a:headEnd type="none" w="med" len="med"/>
                      <a:tailEnd type="none" w="med" len="med"/>
                    </a:lnT>
                  </a:tcPr>
                </a:tc>
                <a:tc>
                  <a:txBody>
                    <a:bodyPr/>
                    <a:lstStyle/>
                    <a:p>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1,230</a:t>
                      </a:r>
                    </a:p>
                    <a:p>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事業所</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1,230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事業所）</a:t>
                      </a:r>
                    </a:p>
                  </a:txBody>
                  <a:tcPr marL="91468" marR="91468" marT="45733" marB="45733">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261959">
                <a:tc>
                  <a:txBody>
                    <a:bodyPr/>
                    <a:lstStyle/>
                    <a:p>
                      <a:pP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29</a:t>
                      </a:r>
                    </a:p>
                    <a:p>
                      <a:pPr>
                        <a:lnSpc>
                          <a:spcPct val="100000"/>
                        </a:lnSpc>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事業所</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29</a:t>
                      </a:r>
                    </a:p>
                    <a:p>
                      <a:pPr>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事業所）</a:t>
                      </a:r>
                    </a:p>
                  </a:txBody>
                  <a:tcPr marL="91468" marR="91468" marT="45733" marB="45733"/>
                </a:tc>
                <a:tc>
                  <a:txBody>
                    <a:bodyPr/>
                    <a:lstStyle/>
                    <a:p>
                      <a:pPr>
                        <a:lnSpc>
                          <a:spcPct val="100000"/>
                        </a:lnSpc>
                      </a:pPr>
                      <a:r>
                        <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rPr>
                        <a:t>430</a:t>
                      </a:r>
                    </a:p>
                    <a:p>
                      <a:pPr>
                        <a:lnSpc>
                          <a:spcPct val="100000"/>
                        </a:lnSpc>
                      </a:pP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事業所</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392</a:t>
                      </a:r>
                    </a:p>
                    <a:p>
                      <a:pPr>
                        <a:lnSpc>
                          <a:spcPct val="100000"/>
                        </a:lnSpc>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事業所）</a:t>
                      </a:r>
                    </a:p>
                  </a:txBody>
                  <a:tcPr marL="91468" marR="91468" marT="45733" marB="45733"/>
                </a:tc>
                <a:extLst>
                  <a:ext uri="{0D108BD9-81ED-4DB2-BD59-A6C34878D82A}">
                    <a16:rowId xmlns:a16="http://schemas.microsoft.com/office/drawing/2014/main" val="10003"/>
                  </a:ext>
                </a:extLst>
              </a:tr>
              <a:tr h="1013819">
                <a:tc>
                  <a:txBody>
                    <a:bodyPr/>
                    <a:lstStyle/>
                    <a:p>
                      <a:pPr>
                        <a:lnSpc>
                          <a:spcPct val="100000"/>
                        </a:lnSpc>
                      </a:pP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34</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(29</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68" marR="91468" marT="45733" marB="45733"/>
                </a:tc>
                <a:tc>
                  <a:txBody>
                    <a:bodyPr/>
                    <a:lstStyle/>
                    <a:p>
                      <a:pPr>
                        <a:lnSpc>
                          <a:spcPct val="100000"/>
                        </a:lnSpc>
                      </a:pP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656</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人</a:t>
                      </a:r>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(502</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人</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68" marR="91468" marT="45733" marB="45733"/>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75769716"/>
      </p:ext>
    </p:extLst>
  </p:cSld>
  <p:clrMapOvr>
    <a:masterClrMapping/>
  </p:clrMapOvr>
  <mc:AlternateContent xmlns:mc="http://schemas.openxmlformats.org/markup-compatibility/2006" xmlns:p14="http://schemas.microsoft.com/office/powerpoint/2010/main">
    <mc:Choice Requires="p14">
      <p:transition spd="slow" p14:dur="2000" advTm="94343"/>
    </mc:Choice>
    <mc:Fallback xmlns="">
      <p:transition spd="slow" advTm="9434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bwMode="auto">
          <a:xfrm>
            <a:off x="174625" y="3927475"/>
            <a:ext cx="6710363"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a:latin typeface="UD デジタル 教科書体 NK-R" panose="02020400000000000000" pitchFamily="18" charset="-128"/>
                <a:ea typeface="UD デジタル 教科書体 NK-R" panose="02020400000000000000" pitchFamily="18" charset="-128"/>
              </a:rPr>
              <a:t>＜クロス集計④＞　虐待者の続柄（上位のみ）</a:t>
            </a:r>
            <a:r>
              <a:rPr lang="en-US" altLang="ja-JP" sz="1600" b="1" dirty="0">
                <a:latin typeface="UD デジタル 教科書体 NK-R" panose="02020400000000000000" pitchFamily="18" charset="-128"/>
                <a:ea typeface="UD デジタル 教科書体 NK-R" panose="02020400000000000000" pitchFamily="18" charset="-128"/>
              </a:rPr>
              <a:t>×</a:t>
            </a:r>
            <a:r>
              <a:rPr lang="ja-JP" altLang="en-US" sz="1600" b="1" dirty="0">
                <a:latin typeface="UD デジタル 教科書体 NK-R" panose="02020400000000000000" pitchFamily="18" charset="-128"/>
                <a:ea typeface="UD デジタル 教科書体 NK-R" panose="02020400000000000000" pitchFamily="18" charset="-128"/>
              </a:rPr>
              <a:t>虐待類型</a:t>
            </a:r>
          </a:p>
        </p:txBody>
      </p:sp>
      <p:sp>
        <p:nvSpPr>
          <p:cNvPr id="2" name="タイトル 1"/>
          <p:cNvSpPr>
            <a:spLocks noGrp="1"/>
          </p:cNvSpPr>
          <p:nvPr>
            <p:ph type="title"/>
          </p:nvPr>
        </p:nvSpPr>
        <p:spPr>
          <a:xfrm>
            <a:off x="174625" y="384175"/>
            <a:ext cx="6710363" cy="323850"/>
          </a:xfrm>
          <a:solidFill>
            <a:schemeClr val="tx2">
              <a:lumMod val="20000"/>
              <a:lumOff val="80000"/>
            </a:schemeClr>
          </a:solidFill>
        </p:spPr>
        <p:txBody>
          <a:bodyPr rtlCol="0">
            <a:noAutofit/>
          </a:bodyPr>
          <a:lstStyle/>
          <a:p>
            <a:pPr algn="l" eaLnBrk="1" fontAlgn="auto" hangingPunct="1">
              <a:spcAft>
                <a:spcPts val="0"/>
              </a:spcAft>
              <a:defRPr/>
            </a:pPr>
            <a:r>
              <a:rPr lang="ja-JP" altLang="en-US" sz="1600" b="1" dirty="0">
                <a:latin typeface="UD デジタル 教科書体 NK-R" panose="02020400000000000000" pitchFamily="18" charset="-128"/>
                <a:ea typeface="UD デジタル 教科書体 NK-R" panose="02020400000000000000" pitchFamily="18" charset="-128"/>
              </a:rPr>
              <a:t>＜クロス集計③＞　被虐待者の</a:t>
            </a:r>
            <a:r>
              <a:rPr lang="ja-JP" altLang="en-US" sz="1600" b="1" dirty="0" err="1">
                <a:latin typeface="UD デジタル 教科書体 NK-R" panose="02020400000000000000" pitchFamily="18" charset="-128"/>
                <a:ea typeface="UD デジタル 教科書体 NK-R" panose="02020400000000000000" pitchFamily="18" charset="-128"/>
              </a:rPr>
              <a:t>障がい</a:t>
            </a:r>
            <a:r>
              <a:rPr lang="ja-JP" altLang="en-US" sz="1600" b="1" dirty="0">
                <a:latin typeface="UD デジタル 教科書体 NK-R" panose="02020400000000000000" pitchFamily="18" charset="-128"/>
                <a:ea typeface="UD デジタル 教科書体 NK-R" panose="02020400000000000000" pitchFamily="18" charset="-128"/>
              </a:rPr>
              <a:t>種別</a:t>
            </a:r>
            <a:r>
              <a:rPr lang="en-US" altLang="ja-JP" sz="1600" b="1" dirty="0">
                <a:latin typeface="UD デジタル 教科書体 NK-R" panose="02020400000000000000" pitchFamily="18" charset="-128"/>
                <a:ea typeface="UD デジタル 教科書体 NK-R" panose="02020400000000000000" pitchFamily="18" charset="-128"/>
              </a:rPr>
              <a:t>×</a:t>
            </a:r>
            <a:r>
              <a:rPr lang="ja-JP" altLang="en-US" sz="1600" b="1" dirty="0">
                <a:latin typeface="UD デジタル 教科書体 NK-R" panose="02020400000000000000" pitchFamily="18" charset="-128"/>
                <a:ea typeface="UD デジタル 教科書体 NK-R" panose="02020400000000000000" pitchFamily="18" charset="-128"/>
              </a:rPr>
              <a:t>通報者（一部抜粋）</a:t>
            </a:r>
          </a:p>
        </p:txBody>
      </p:sp>
      <p:sp>
        <p:nvSpPr>
          <p:cNvPr id="46084" name="テキスト ボックス 5"/>
          <p:cNvSpPr txBox="1">
            <a:spLocks noChangeArrowheads="1"/>
          </p:cNvSpPr>
          <p:nvPr/>
        </p:nvSpPr>
        <p:spPr bwMode="auto">
          <a:xfrm>
            <a:off x="0" y="-11113"/>
            <a:ext cx="3492500"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UD デジタル 教科書体 NK-R" panose="02020400000000000000" pitchFamily="18" charset="-128"/>
                <a:ea typeface="UD デジタル 教科書体 NK-R" panose="02020400000000000000" pitchFamily="18" charset="-128"/>
              </a:rPr>
              <a:t>＜養護者による虐待＞</a:t>
            </a:r>
          </a:p>
        </p:txBody>
      </p:sp>
      <p:sp>
        <p:nvSpPr>
          <p:cNvPr id="46085" name="スライド番号プレースホルダー 2"/>
          <p:cNvSpPr>
            <a:spLocks noGrp="1"/>
          </p:cNvSpPr>
          <p:nvPr>
            <p:ph type="sldNum" sz="quarter" idx="12"/>
          </p:nvPr>
        </p:nvSpPr>
        <p:spPr bwMode="auto">
          <a:xfrm>
            <a:off x="6975475" y="64531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694F95E-06AC-4D9F-AB05-9EDDE95A5E96}"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19</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6992575" y="1496901"/>
            <a:ext cx="1970881" cy="2232248"/>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・被虐待者の障がい種別が「知的障がい」では、</a:t>
            </a:r>
            <a:r>
              <a:rPr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「相談支援専門員」及び「施設・事業所の職員」からの通報の割合が高い。</a:t>
            </a:r>
            <a:endParaRPr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endParaRPr lang="en-US" altLang="ja-JP" sz="1200" dirty="0">
              <a:solidFill>
                <a:schemeClr val="tx1"/>
              </a:solidFill>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・被虐待者の障がい種別が「精神障がい」では「警察」からの通報割合が高い。</a:t>
            </a:r>
            <a:endParaRPr lang="en-US" altLang="ja-JP" sz="1200" u="sng" dirty="0">
              <a:solidFill>
                <a:schemeClr val="tx1"/>
              </a:solidFill>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827473284"/>
              </p:ext>
            </p:extLst>
          </p:nvPr>
        </p:nvGraphicFramePr>
        <p:xfrm>
          <a:off x="174625" y="722314"/>
          <a:ext cx="6723063" cy="3047998"/>
        </p:xfrm>
        <a:graphic>
          <a:graphicData uri="http://schemas.openxmlformats.org/drawingml/2006/table">
            <a:tbl>
              <a:tblPr firstRow="1" firstCol="1" bandRow="1">
                <a:tableStyleId>{5C22544A-7EE6-4342-B048-85BDC9FD1C3A}</a:tableStyleId>
              </a:tblPr>
              <a:tblGrid>
                <a:gridCol w="1042836">
                  <a:extLst>
                    <a:ext uri="{9D8B030D-6E8A-4147-A177-3AD203B41FA5}">
                      <a16:colId xmlns:a16="http://schemas.microsoft.com/office/drawing/2014/main" val="20000"/>
                    </a:ext>
                  </a:extLst>
                </a:gridCol>
                <a:gridCol w="811461">
                  <a:extLst>
                    <a:ext uri="{9D8B030D-6E8A-4147-A177-3AD203B41FA5}">
                      <a16:colId xmlns:a16="http://schemas.microsoft.com/office/drawing/2014/main" val="20001"/>
                    </a:ext>
                  </a:extLst>
                </a:gridCol>
                <a:gridCol w="811461">
                  <a:extLst>
                    <a:ext uri="{9D8B030D-6E8A-4147-A177-3AD203B41FA5}">
                      <a16:colId xmlns:a16="http://schemas.microsoft.com/office/drawing/2014/main" val="20002"/>
                    </a:ext>
                  </a:extLst>
                </a:gridCol>
                <a:gridCol w="811461">
                  <a:extLst>
                    <a:ext uri="{9D8B030D-6E8A-4147-A177-3AD203B41FA5}">
                      <a16:colId xmlns:a16="http://schemas.microsoft.com/office/drawing/2014/main" val="20003"/>
                    </a:ext>
                  </a:extLst>
                </a:gridCol>
                <a:gridCol w="811461">
                  <a:extLst>
                    <a:ext uri="{9D8B030D-6E8A-4147-A177-3AD203B41FA5}">
                      <a16:colId xmlns:a16="http://schemas.microsoft.com/office/drawing/2014/main" val="20004"/>
                    </a:ext>
                  </a:extLst>
                </a:gridCol>
                <a:gridCol w="811461">
                  <a:extLst>
                    <a:ext uri="{9D8B030D-6E8A-4147-A177-3AD203B41FA5}">
                      <a16:colId xmlns:a16="http://schemas.microsoft.com/office/drawing/2014/main" val="20005"/>
                    </a:ext>
                  </a:extLst>
                </a:gridCol>
                <a:gridCol w="811461">
                  <a:extLst>
                    <a:ext uri="{9D8B030D-6E8A-4147-A177-3AD203B41FA5}">
                      <a16:colId xmlns:a16="http://schemas.microsoft.com/office/drawing/2014/main" val="20006"/>
                    </a:ext>
                  </a:extLst>
                </a:gridCol>
                <a:gridCol w="811461">
                  <a:extLst>
                    <a:ext uri="{9D8B030D-6E8A-4147-A177-3AD203B41FA5}">
                      <a16:colId xmlns:a16="http://schemas.microsoft.com/office/drawing/2014/main" val="20007"/>
                    </a:ext>
                  </a:extLst>
                </a:gridCol>
              </a:tblGrid>
              <a:tr h="623098">
                <a:tc>
                  <a:txBody>
                    <a:bodyPr/>
                    <a:lstStyle/>
                    <a:p>
                      <a:pPr algn="ctr">
                        <a:spcAft>
                          <a:spcPts val="0"/>
                        </a:spcAft>
                      </a:pPr>
                      <a:r>
                        <a:rPr lang="ja-JP" sz="1200" kern="0" baseline="0" dirty="0">
                          <a:effectLst/>
                          <a:ea typeface="ＭＳ Ｐゴシック" panose="020B0600070205080204" pitchFamily="50" charset="-128"/>
                        </a:rPr>
                        <a:t>　</a:t>
                      </a:r>
                      <a:endParaRPr lang="ja-JP" sz="1000" b="1" kern="100" baseline="0" dirty="0">
                        <a:effectLst/>
                        <a:latin typeface="ＭＳ Ｐゴシック" panose="020B0600070205080204" pitchFamily="50" charset="-128"/>
                        <a:ea typeface="ＭＳ Ｐゴシック" panose="020B0600070205080204" pitchFamily="50"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本人</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ctr"/>
                      <a:r>
                        <a:rPr lang="zh-TW" altLang="en-US" sz="1200" u="none" strike="noStrike" baseline="0" dirty="0">
                          <a:effectLst/>
                          <a:latin typeface="UD デジタル 教科書体 NK-R" panose="02020400000000000000" pitchFamily="18" charset="-128"/>
                          <a:ea typeface="UD デジタル 教科書体 NK-R" panose="02020400000000000000" pitchFamily="18" charset="-128"/>
                        </a:rPr>
                        <a:t>医療機関関係者</a:t>
                      </a:r>
                      <a:endParaRPr lang="zh-TW"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ctr" fontAlgn="ctr"/>
                      <a:r>
                        <a:rPr lang="zh-TW" altLang="en-US" sz="1200" u="none" strike="noStrike" baseline="0" dirty="0">
                          <a:effectLst/>
                          <a:latin typeface="UD デジタル 教科書体 NK-R" panose="02020400000000000000" pitchFamily="18" charset="-128"/>
                          <a:ea typeface="UD デジタル 教科書体 NK-R" panose="02020400000000000000" pitchFamily="18" charset="-128"/>
                        </a:rPr>
                        <a:t>相談支援専門員</a:t>
                      </a:r>
                      <a:endParaRPr lang="zh-TW"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施設・事業所の職員</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警察</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T w="28575" cap="flat" cmpd="sng" algn="ctr">
                      <a:solidFill>
                        <a:schemeClr val="tx1"/>
                      </a:solidFill>
                      <a:prstDash val="solid"/>
                      <a:round/>
                      <a:headEnd type="none" w="med" len="med"/>
                      <a:tailEnd type="none" w="med" len="med"/>
                    </a:lnT>
                  </a:tcPr>
                </a:tc>
                <a:tc>
                  <a:txBody>
                    <a:bodyPr/>
                    <a:lstStyle/>
                    <a:p>
                      <a:pPr algn="l" fontAlgn="ctr"/>
                      <a:r>
                        <a:rPr lang="zh-TW" altLang="en-US" sz="1200" u="none" strike="noStrike" baseline="0" dirty="0">
                          <a:effectLst/>
                          <a:latin typeface="UD デジタル 教科書体 NK-R" panose="02020400000000000000" pitchFamily="18" charset="-128"/>
                          <a:ea typeface="UD デジタル 教科書体 NK-R" panose="02020400000000000000" pitchFamily="18" charset="-128"/>
                        </a:rPr>
                        <a:t>当該市区町村行政職員</a:t>
                      </a:r>
                      <a:endParaRPr lang="zh-TW"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計</a:t>
                      </a:r>
                      <a:endParaRPr lang="zh-TW"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6" marR="9526"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04150">
                <a:tc>
                  <a:txBody>
                    <a:bodyPr/>
                    <a:lstStyle/>
                    <a:p>
                      <a:pPr algn="ctr">
                        <a:spcAft>
                          <a:spcPts val="0"/>
                        </a:spcAft>
                      </a:pPr>
                      <a:r>
                        <a:rPr lang="ja-JP" sz="1200" kern="0" baseline="0" dirty="0" err="1">
                          <a:effectLst/>
                          <a:latin typeface="UD デジタル 教科書体 NK-R" panose="02020400000000000000" pitchFamily="18" charset="-128"/>
                          <a:ea typeface="UD デジタル 教科書体 NK-R" panose="02020400000000000000" pitchFamily="18" charset="-128"/>
                        </a:rPr>
                        <a:t>身体障がい</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8.8</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5.9</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23.5</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23.5</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32.4</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5.9</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34</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4150">
                <a:tc>
                  <a:txBody>
                    <a:bodyPr/>
                    <a:lstStyle/>
                    <a:p>
                      <a:pPr algn="ctr">
                        <a:spcAft>
                          <a:spcPts val="0"/>
                        </a:spcAft>
                      </a:pPr>
                      <a:r>
                        <a:rPr lang="ja-JP" sz="1200" kern="0" baseline="0" dirty="0">
                          <a:effectLst/>
                          <a:latin typeface="UD デジタル 教科書体 NK-R" panose="02020400000000000000" pitchFamily="18" charset="-128"/>
                          <a:ea typeface="UD デジタル 教科書体 NK-R" panose="02020400000000000000" pitchFamily="18" charset="-128"/>
                        </a:rPr>
                        <a:t>知的</a:t>
                      </a:r>
                      <a:r>
                        <a:rPr lang="ja-JP" sz="1200" kern="0" baseline="0" dirty="0" err="1">
                          <a:effectLst/>
                          <a:latin typeface="UD デジタル 教科書体 NK-R" panose="02020400000000000000" pitchFamily="18" charset="-128"/>
                          <a:ea typeface="UD デジタル 教科書体 NK-R" panose="02020400000000000000" pitchFamily="18" charset="-128"/>
                        </a:rPr>
                        <a:t>障がい</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7.7</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2.6</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25</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32.1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30.8</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15</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19.2</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7.7</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78</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4150">
                <a:tc>
                  <a:txBody>
                    <a:bodyPr/>
                    <a:lstStyle/>
                    <a:p>
                      <a:pPr algn="ctr">
                        <a:spcAft>
                          <a:spcPts val="0"/>
                        </a:spcAft>
                      </a:pPr>
                      <a:r>
                        <a:rPr lang="ja-JP" sz="1200" kern="0" baseline="0" dirty="0" err="1">
                          <a:effectLst/>
                          <a:latin typeface="UD デジタル 教科書体 NK-R" panose="02020400000000000000" pitchFamily="18" charset="-128"/>
                          <a:ea typeface="UD デジタル 教科書体 NK-R" panose="02020400000000000000" pitchFamily="18" charset="-128"/>
                        </a:rPr>
                        <a:t>精神障がい</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15.9</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13</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14.8</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38</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43.2</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88</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4150">
                <a:tc>
                  <a:txBody>
                    <a:bodyPr/>
                    <a:lstStyle/>
                    <a:p>
                      <a:pPr algn="ctr">
                        <a:spcAft>
                          <a:spcPts val="0"/>
                        </a:spcAft>
                      </a:pPr>
                      <a:r>
                        <a:rPr lang="ja-JP" sz="1200" kern="0" baseline="0" dirty="0" err="1">
                          <a:effectLst/>
                          <a:latin typeface="UD デジタル 教科書体 NK-R" panose="02020400000000000000" pitchFamily="18" charset="-128"/>
                          <a:ea typeface="UD デジタル 教科書体 NK-R" panose="02020400000000000000" pitchFamily="18" charset="-128"/>
                        </a:rPr>
                        <a:t>発達障がい</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4150">
                <a:tc>
                  <a:txBody>
                    <a:bodyPr/>
                    <a:lstStyle/>
                    <a:p>
                      <a:pPr algn="ctr">
                        <a:spcAft>
                          <a:spcPts val="0"/>
                        </a:spcAft>
                      </a:pPr>
                      <a:r>
                        <a:rPr lang="ja-JP" sz="1200" kern="0" baseline="0" dirty="0">
                          <a:effectLst/>
                          <a:latin typeface="UD デジタル 教科書体 NK-R" panose="02020400000000000000" pitchFamily="18" charset="-128"/>
                          <a:ea typeface="UD デジタル 教科書体 NK-R" panose="02020400000000000000" pitchFamily="18" charset="-128"/>
                        </a:rPr>
                        <a:t>難病</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２</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4150">
                <a:tc>
                  <a:txBody>
                    <a:bodyPr/>
                    <a:lstStyle/>
                    <a:p>
                      <a:pPr algn="ctr">
                        <a:spcAft>
                          <a:spcPts val="0"/>
                        </a:spcAft>
                      </a:pPr>
                      <a:r>
                        <a:rPr lang="ja-JP" sz="1200" kern="0" baseline="0" dirty="0">
                          <a:effectLst/>
                          <a:latin typeface="UD デジタル 教科書体 NK-R" panose="02020400000000000000" pitchFamily="18" charset="-128"/>
                          <a:ea typeface="UD デジタル 教科書体 NK-R" panose="02020400000000000000" pitchFamily="18" charset="-128"/>
                        </a:rPr>
                        <a:t>その他</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1"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562047701"/>
              </p:ext>
            </p:extLst>
          </p:nvPr>
        </p:nvGraphicFramePr>
        <p:xfrm>
          <a:off x="192088" y="4319588"/>
          <a:ext cx="6727824" cy="2430463"/>
        </p:xfrm>
        <a:graphic>
          <a:graphicData uri="http://schemas.openxmlformats.org/drawingml/2006/table">
            <a:tbl>
              <a:tblPr firstRow="1" firstCol="1" bandRow="1">
                <a:tableStyleId>{5C22544A-7EE6-4342-B048-85BDC9FD1C3A}</a:tableStyleId>
              </a:tblPr>
              <a:tblGrid>
                <a:gridCol w="1051883">
                  <a:extLst>
                    <a:ext uri="{9D8B030D-6E8A-4147-A177-3AD203B41FA5}">
                      <a16:colId xmlns:a16="http://schemas.microsoft.com/office/drawing/2014/main" val="20000"/>
                    </a:ext>
                  </a:extLst>
                </a:gridCol>
                <a:gridCol w="1050967">
                  <a:extLst>
                    <a:ext uri="{9D8B030D-6E8A-4147-A177-3AD203B41FA5}">
                      <a16:colId xmlns:a16="http://schemas.microsoft.com/office/drawing/2014/main" val="20001"/>
                    </a:ext>
                  </a:extLst>
                </a:gridCol>
                <a:gridCol w="910837">
                  <a:extLst>
                    <a:ext uri="{9D8B030D-6E8A-4147-A177-3AD203B41FA5}">
                      <a16:colId xmlns:a16="http://schemas.microsoft.com/office/drawing/2014/main" val="20002"/>
                    </a:ext>
                  </a:extLst>
                </a:gridCol>
                <a:gridCol w="910837">
                  <a:extLst>
                    <a:ext uri="{9D8B030D-6E8A-4147-A177-3AD203B41FA5}">
                      <a16:colId xmlns:a16="http://schemas.microsoft.com/office/drawing/2014/main" val="20003"/>
                    </a:ext>
                  </a:extLst>
                </a:gridCol>
                <a:gridCol w="980902">
                  <a:extLst>
                    <a:ext uri="{9D8B030D-6E8A-4147-A177-3AD203B41FA5}">
                      <a16:colId xmlns:a16="http://schemas.microsoft.com/office/drawing/2014/main" val="20004"/>
                    </a:ext>
                  </a:extLst>
                </a:gridCol>
                <a:gridCol w="911199">
                  <a:extLst>
                    <a:ext uri="{9D8B030D-6E8A-4147-A177-3AD203B41FA5}">
                      <a16:colId xmlns:a16="http://schemas.microsoft.com/office/drawing/2014/main" val="20005"/>
                    </a:ext>
                  </a:extLst>
                </a:gridCol>
                <a:gridCol w="911199">
                  <a:extLst>
                    <a:ext uri="{9D8B030D-6E8A-4147-A177-3AD203B41FA5}">
                      <a16:colId xmlns:a16="http://schemas.microsoft.com/office/drawing/2014/main" val="20006"/>
                    </a:ext>
                  </a:extLst>
                </a:gridCol>
              </a:tblGrid>
              <a:tr h="517958">
                <a:tc>
                  <a:txBody>
                    <a:bodyPr/>
                    <a:lstStyle/>
                    <a:p>
                      <a:pPr algn="ctr" fontAlgn="ctr"/>
                      <a:r>
                        <a:rPr lang="ja-JP" altLang="en-US" sz="1200" u="none" strike="noStrike" baseline="0" dirty="0">
                          <a:effectLst/>
                          <a:ea typeface="ＭＳ Ｐゴシック" panose="020B0600070205080204" pitchFamily="50" charset="-128"/>
                        </a:rPr>
                        <a:t>　</a:t>
                      </a:r>
                      <a:endParaRPr lang="ja-JP" altLang="en-US" sz="1200" b="1" i="0" u="none" strike="noStrike" baseline="0" dirty="0">
                        <a:solidFill>
                          <a:schemeClr val="bg1"/>
                        </a:solidFill>
                        <a:effectLst/>
                        <a:latin typeface="ＭＳ Ｐゴシック"/>
                        <a:ea typeface="ＭＳ Ｐゴシック" panose="020B0600070205080204" pitchFamily="50"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身体的虐待</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性的虐待</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心理的虐待</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放棄、放置</a:t>
                      </a:r>
                      <a:endParaRPr lang="en-US" altLang="ja-JP" sz="1200" u="none" strike="noStrike" baseline="0" dirty="0">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kern="0" dirty="0">
                          <a:effectLst/>
                          <a:latin typeface="UD デジタル 教科書体 NK-R" panose="02020400000000000000" pitchFamily="18" charset="-128"/>
                          <a:ea typeface="UD デジタル 教科書体 NK-R" panose="02020400000000000000" pitchFamily="18" charset="-128"/>
                          <a:cs typeface="Times New Roman"/>
                        </a:rPr>
                        <a:t>（ネグレクト）</a:t>
                      </a:r>
                      <a:endParaRPr lang="ja-JP" altLang="ja-JP" sz="600" kern="100" dirty="0">
                        <a:effectLst/>
                        <a:latin typeface="UD デジタル 教科書体 NK-R" panose="02020400000000000000" pitchFamily="18" charset="-128"/>
                        <a:ea typeface="UD デジタル 教科書体 NK-R" panose="02020400000000000000" pitchFamily="18" charset="-128"/>
                        <a:cs typeface="Times New Roman"/>
                      </a:endParaRP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ja-JP" altLang="en-US" sz="1200" u="none" strike="noStrike" baseline="0" dirty="0">
                          <a:effectLst/>
                          <a:latin typeface="UD デジタル 教科書体 NK-R" panose="02020400000000000000" pitchFamily="18" charset="-128"/>
                          <a:ea typeface="UD デジタル 教科書体 NK-R" panose="02020400000000000000" pitchFamily="18" charset="-128"/>
                        </a:rPr>
                        <a:t>経済的虐待</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fontAlgn="ctr"/>
                      <a:r>
                        <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計</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82501">
                <a:tc>
                  <a:txBody>
                    <a:bodyPr/>
                    <a:lstStyle/>
                    <a:p>
                      <a:pPr algn="ctr" fontAlgn="ctr"/>
                      <a:r>
                        <a:rPr lang="ja-JP" altLang="en-US" sz="1400" u="none" strike="noStrike" baseline="0" dirty="0">
                          <a:effectLst/>
                          <a:latin typeface="UD デジタル 教科書体 NK-R" panose="02020400000000000000" pitchFamily="18" charset="-128"/>
                          <a:ea typeface="UD デジタル 教科書体 NK-R" panose="02020400000000000000" pitchFamily="18" charset="-128"/>
                        </a:rPr>
                        <a:t>父</a:t>
                      </a:r>
                      <a:endParaRPr lang="en-US" altLang="ja-JP" sz="14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29</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3.4</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20.7</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15.5</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10.3</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58</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2501">
                <a:tc>
                  <a:txBody>
                    <a:bodyPr/>
                    <a:lstStyle/>
                    <a:p>
                      <a:pPr algn="ctr" fontAlgn="ctr"/>
                      <a:r>
                        <a:rPr lang="ja-JP" altLang="en-US" sz="1400" u="none" strike="noStrike" baseline="0" dirty="0">
                          <a:effectLst/>
                          <a:latin typeface="UD デジタル 教科書体 NK-R" panose="02020400000000000000" pitchFamily="18" charset="-128"/>
                          <a:ea typeface="UD デジタル 教科書体 NK-R" panose="02020400000000000000" pitchFamily="18" charset="-128"/>
                        </a:rPr>
                        <a:t>母</a:t>
                      </a:r>
                      <a:endParaRPr lang="ja-JP" altLang="en-US" sz="14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39.4</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4.2</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28.2</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11.3</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16.9</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71</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2501">
                <a:tc>
                  <a:txBody>
                    <a:bodyPr/>
                    <a:lstStyle/>
                    <a:p>
                      <a:pPr algn="ctr" fontAlgn="ctr"/>
                      <a:r>
                        <a:rPr lang="ja-JP" altLang="en-US" sz="1400" u="none" strike="noStrike" baseline="0" dirty="0">
                          <a:effectLst/>
                          <a:latin typeface="UD デジタル 教科書体 NK-R" panose="02020400000000000000" pitchFamily="18" charset="-128"/>
                          <a:ea typeface="UD デジタル 教科書体 NK-R" panose="02020400000000000000" pitchFamily="18" charset="-128"/>
                        </a:rPr>
                        <a:t>夫</a:t>
                      </a:r>
                      <a:endParaRPr lang="ja-JP" altLang="en-US" sz="14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63.0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1.9</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15</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27.8</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7.4</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54</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2501">
                <a:tc>
                  <a:txBody>
                    <a:bodyPr/>
                    <a:lstStyle/>
                    <a:p>
                      <a:pPr algn="ctr" fontAlgn="ctr"/>
                      <a:r>
                        <a:rPr lang="ja-JP" altLang="en-US" sz="14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兄弟</a:t>
                      </a: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39.1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4.3</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39.1</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8.7</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8.7</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23</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2501">
                <a:tc>
                  <a:txBody>
                    <a:bodyPr/>
                    <a:lstStyle/>
                    <a:p>
                      <a:pPr algn="ctr" fontAlgn="ctr"/>
                      <a:r>
                        <a:rPr lang="ja-JP" altLang="en-US" sz="1400" b="1" i="0" u="none" strike="noStrike" baseline="0" dirty="0">
                          <a:solidFill>
                            <a:schemeClr val="lt1"/>
                          </a:solidFill>
                          <a:effectLst/>
                          <a:latin typeface="UD デジタル 教科書体 NK-R" panose="02020400000000000000" pitchFamily="18" charset="-128"/>
                          <a:ea typeface="UD デジタル 教科書体 NK-R" panose="02020400000000000000" pitchFamily="18" charset="-128"/>
                        </a:rPr>
                        <a:t>姉妹</a:t>
                      </a:r>
                      <a:endParaRPr lang="en-US" altLang="ja-JP" sz="1400" b="1" i="0" u="none" strike="noStrike" baseline="0" dirty="0">
                        <a:solidFill>
                          <a:schemeClr val="lt1"/>
                        </a:solidFill>
                        <a:effectLst/>
                        <a:latin typeface="UD デジタル 教科書体 NK-R" panose="02020400000000000000" pitchFamily="18" charset="-128"/>
                        <a:ea typeface="UD デジタル 教科書体 NK-R" panose="02020400000000000000" pitchFamily="18"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33.3</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33.3</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algn="r" fontAlgn="ct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33.3</a:t>
                      </a:r>
                      <a:r>
                        <a:rPr lang="ja-JP" altLang="en-US"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15</a:t>
                      </a:r>
                    </a:p>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100.0</a:t>
                      </a:r>
                      <a:r>
                        <a:rPr lang="ja-JP" altLang="en-US"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6234" name="テキスト ボックス 8"/>
          <p:cNvSpPr txBox="1">
            <a:spLocks noChangeArrowheads="1"/>
          </p:cNvSpPr>
          <p:nvPr/>
        </p:nvSpPr>
        <p:spPr bwMode="auto">
          <a:xfrm>
            <a:off x="6911975" y="384175"/>
            <a:ext cx="2232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重複回答あり。</a:t>
            </a: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通報者は認定された件数から一部を抜粋。</a:t>
            </a: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虐待者の続柄は上位を抜粋。</a:t>
            </a:r>
            <a:endParaRPr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10" name="角丸四角形 9"/>
          <p:cNvSpPr/>
          <p:nvPr/>
        </p:nvSpPr>
        <p:spPr>
          <a:xfrm>
            <a:off x="7017295" y="4815522"/>
            <a:ext cx="1882428" cy="103386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・虐待者の続柄が「父」、「夫」では、</a:t>
            </a:r>
            <a:r>
              <a:rPr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「身体的虐待」の割合が高い。</a:t>
            </a:r>
            <a:endParaRPr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a:off x="4486798" y="2120900"/>
            <a:ext cx="805927" cy="444003"/>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角丸四角形 22"/>
          <p:cNvSpPr/>
          <p:nvPr/>
        </p:nvSpPr>
        <p:spPr>
          <a:xfrm>
            <a:off x="1277939" y="4816474"/>
            <a:ext cx="1008062" cy="366713"/>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角丸四角形 23"/>
          <p:cNvSpPr/>
          <p:nvPr/>
        </p:nvSpPr>
        <p:spPr>
          <a:xfrm>
            <a:off x="1277938" y="5614988"/>
            <a:ext cx="1008063" cy="366712"/>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角丸四角形 15"/>
          <p:cNvSpPr/>
          <p:nvPr/>
        </p:nvSpPr>
        <p:spPr>
          <a:xfrm>
            <a:off x="2843808" y="1772816"/>
            <a:ext cx="1598015" cy="371995"/>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376930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bwMode="auto">
          <a:xfrm>
            <a:off x="174625" y="3690938"/>
            <a:ext cx="6710363"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a:ea typeface="UD デジタル 教科書体 NK-R" panose="02020400000000000000" pitchFamily="18" charset="-128"/>
              </a:rPr>
              <a:t>＜クロス集計⑥＞　虐待者の続柄（上位のみ）</a:t>
            </a:r>
            <a:r>
              <a:rPr lang="en-US" altLang="ja-JP" sz="1600" b="1" dirty="0">
                <a:ea typeface="UD デジタル 教科書体 NK-R" panose="02020400000000000000" pitchFamily="18" charset="-128"/>
              </a:rPr>
              <a:t> ×</a:t>
            </a:r>
            <a:r>
              <a:rPr lang="ja-JP" altLang="en-US" sz="1600" b="1" dirty="0">
                <a:ea typeface="UD デジタル 教科書体 NK-R" panose="02020400000000000000" pitchFamily="18" charset="-128"/>
              </a:rPr>
              <a:t>虐待発生要因（一部抜粋）</a:t>
            </a:r>
          </a:p>
        </p:txBody>
      </p:sp>
      <p:sp>
        <p:nvSpPr>
          <p:cNvPr id="2" name="タイトル 1"/>
          <p:cNvSpPr>
            <a:spLocks noGrp="1"/>
          </p:cNvSpPr>
          <p:nvPr>
            <p:ph type="title"/>
          </p:nvPr>
        </p:nvSpPr>
        <p:spPr>
          <a:xfrm>
            <a:off x="174625" y="273050"/>
            <a:ext cx="6710363" cy="323850"/>
          </a:xfrm>
          <a:solidFill>
            <a:schemeClr val="tx2">
              <a:lumMod val="20000"/>
              <a:lumOff val="80000"/>
            </a:schemeClr>
          </a:solidFill>
        </p:spPr>
        <p:txBody>
          <a:bodyPr rtlCol="0">
            <a:noAutofit/>
          </a:bodyPr>
          <a:lstStyle/>
          <a:p>
            <a:pPr algn="l" eaLnBrk="1" fontAlgn="auto" hangingPunct="1">
              <a:spcAft>
                <a:spcPts val="0"/>
              </a:spcAft>
              <a:defRPr/>
            </a:pPr>
            <a:r>
              <a:rPr lang="ja-JP" altLang="en-US" sz="1600" b="1" dirty="0"/>
              <a:t>＜クロス集計⑤＞　虐待類型</a:t>
            </a:r>
            <a:r>
              <a:rPr lang="en-US" altLang="ja-JP" sz="1600" b="1" dirty="0"/>
              <a:t>×</a:t>
            </a:r>
            <a:r>
              <a:rPr lang="ja-JP" altLang="en-US" sz="1600" b="1" dirty="0"/>
              <a:t>虐待発生要因（一部抜粋）</a:t>
            </a:r>
          </a:p>
        </p:txBody>
      </p:sp>
      <p:sp>
        <p:nvSpPr>
          <p:cNvPr id="48132" name="テキスト ボックス 5"/>
          <p:cNvSpPr txBox="1">
            <a:spLocks noChangeArrowheads="1"/>
          </p:cNvSpPr>
          <p:nvPr/>
        </p:nvSpPr>
        <p:spPr bwMode="auto">
          <a:xfrm>
            <a:off x="39688" y="-12700"/>
            <a:ext cx="3492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48133" name="スライド番号プレースホルダー 2"/>
          <p:cNvSpPr>
            <a:spLocks noGrp="1"/>
          </p:cNvSpPr>
          <p:nvPr>
            <p:ph type="sldNum" sz="quarter" idx="12"/>
          </p:nvPr>
        </p:nvSpPr>
        <p:spPr bwMode="auto">
          <a:xfrm>
            <a:off x="6975475" y="64531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1023CAA-4D6B-452C-8AB4-EEF7D2E9A5A0}"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20</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7037595" y="1504152"/>
            <a:ext cx="1944688" cy="1940088"/>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ja-JP" altLang="en-US" sz="1200" dirty="0">
                <a:solidFill>
                  <a:schemeClr val="tx1"/>
                </a:solidFill>
                <a:ea typeface="UD デジタル 教科書体 NK-R" panose="02020400000000000000" pitchFamily="18" charset="-128"/>
              </a:rPr>
              <a:t>・いずれの虐待類型でも、</a:t>
            </a:r>
            <a:r>
              <a:rPr lang="ja-JP" altLang="en-US" sz="1200" u="sng" dirty="0">
                <a:solidFill>
                  <a:schemeClr val="tx1"/>
                </a:solidFill>
                <a:ea typeface="UD デジタル 教科書体 NK-R" panose="02020400000000000000" pitchFamily="18" charset="-128"/>
              </a:rPr>
              <a:t>「虐待者が虐待と認識していない」の割合が高い傾向にある。</a:t>
            </a:r>
            <a:endParaRPr lang="en-US" altLang="ja-JP" sz="1200" u="sng" dirty="0">
              <a:solidFill>
                <a:schemeClr val="tx1"/>
              </a:solidFill>
              <a:ea typeface="UD デジタル 教科書体 NK-R" panose="02020400000000000000" pitchFamily="18" charset="-128"/>
            </a:endParaRPr>
          </a:p>
          <a:p>
            <a:pPr eaLnBrk="1" hangingPunct="1">
              <a:defRPr/>
            </a:pP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・特に、「性的虐待」では</a:t>
            </a:r>
            <a:r>
              <a:rPr lang="ja-JP" altLang="en-US" sz="1200" u="sng" dirty="0">
                <a:solidFill>
                  <a:schemeClr val="tx1"/>
                </a:solidFill>
                <a:ea typeface="UD デジタル 教科書体 NK-R" panose="02020400000000000000" pitchFamily="18" charset="-128"/>
              </a:rPr>
              <a:t>「虐待者が虐待と認識していない」の割合が約８割を占める。</a:t>
            </a:r>
            <a:endParaRPr lang="en-US" altLang="ja-JP" sz="1200" dirty="0">
              <a:solidFill>
                <a:schemeClr val="tx1"/>
              </a:solidFill>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524231636"/>
              </p:ext>
            </p:extLst>
          </p:nvPr>
        </p:nvGraphicFramePr>
        <p:xfrm>
          <a:off x="174625" y="615950"/>
          <a:ext cx="6708775" cy="2878138"/>
        </p:xfrm>
        <a:graphic>
          <a:graphicData uri="http://schemas.openxmlformats.org/drawingml/2006/table">
            <a:tbl>
              <a:tblPr firstRow="1" firstCol="1" bandRow="1">
                <a:tableStyleId>{5C22544A-7EE6-4342-B048-85BDC9FD1C3A}</a:tableStyleId>
              </a:tblPr>
              <a:tblGrid>
                <a:gridCol w="795387">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32868">
                  <a:extLst>
                    <a:ext uri="{9D8B030D-6E8A-4147-A177-3AD203B41FA5}">
                      <a16:colId xmlns:a16="http://schemas.microsoft.com/office/drawing/2014/main" val="20005"/>
                    </a:ext>
                  </a:extLst>
                </a:gridCol>
              </a:tblGrid>
              <a:tr h="511588">
                <a:tc>
                  <a:txBody>
                    <a:bodyPr/>
                    <a:lstStyle/>
                    <a:p>
                      <a:pPr algn="ctr">
                        <a:spcAft>
                          <a:spcPts val="0"/>
                        </a:spcAft>
                      </a:pPr>
                      <a:r>
                        <a:rPr lang="ja-JP" sz="1200" kern="0" baseline="0" dirty="0">
                          <a:effectLst/>
                          <a:ea typeface="UD デジタル 教科書体 NK-R" panose="02020400000000000000" pitchFamily="18" charset="-128"/>
                        </a:rPr>
                        <a:t>　</a:t>
                      </a:r>
                      <a:endParaRPr lang="ja-JP" sz="1000" b="1"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虐待者の介護疲れ</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虐待者の知識や</a:t>
                      </a:r>
                      <a:endParaRPr lang="en-US" altLang="ja-JP" sz="1000" b="1" kern="100" baseline="0" dirty="0">
                        <a:effectLst/>
                        <a:latin typeface="Century"/>
                        <a:ea typeface="UD デジタル 教科書体 NK-R" panose="02020400000000000000" pitchFamily="18" charset="-128"/>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情報の不足</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虐待者が虐待と</a:t>
                      </a:r>
                      <a:endParaRPr lang="en-US" altLang="ja-JP" sz="1000" b="1" kern="100" baseline="0" dirty="0">
                        <a:effectLst/>
                        <a:latin typeface="Century"/>
                        <a:ea typeface="UD デジタル 教科書体 NK-R" panose="02020400000000000000" pitchFamily="18" charset="-128"/>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認識していない</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被虐待者の介護度や支援度の高さ</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家庭における被虐待者と虐待者の虐待発生までの人間関係</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身体的虐待</a:t>
                      </a: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31</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25.6</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33.1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44.6</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性的虐待</a:t>
                      </a: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33.3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77.8</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44.4</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44.4</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3310">
                <a:tc>
                  <a:txBody>
                    <a:bodyPr/>
                    <a:lstStyle/>
                    <a:p>
                      <a:pPr algn="ctr">
                        <a:spcAft>
                          <a:spcPts val="0"/>
                        </a:spcAft>
                      </a:pPr>
                      <a:r>
                        <a:rPr lang="zh-TW" altLang="en-US"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心理的虐待</a:t>
                      </a:r>
                      <a:endParaRPr lang="ja-JP" sz="10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21.5</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26.2</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25</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38.5</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26.2</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52.3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放棄、放置</a:t>
                      </a:r>
                      <a:endParaRPr lang="en-US" altLang="ja-JP"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kern="0" dirty="0">
                          <a:effectLst/>
                          <a:latin typeface="Century"/>
                          <a:ea typeface="ＭＳ 明朝"/>
                          <a:cs typeface="Times New Roman"/>
                        </a:rPr>
                        <a:t>（</a:t>
                      </a:r>
                      <a:r>
                        <a:rPr lang="ja-JP" altLang="en-US" sz="700" kern="0" dirty="0">
                          <a:effectLst/>
                          <a:latin typeface="UD デジタル 教科書体 NK-R" panose="02020400000000000000" pitchFamily="18" charset="-128"/>
                          <a:ea typeface="UD デジタル 教科書体 NK-R" panose="02020400000000000000" pitchFamily="18" charset="-128"/>
                          <a:cs typeface="Times New Roman"/>
                        </a:rPr>
                        <a:t>ネグレクト</a:t>
                      </a:r>
                      <a:r>
                        <a:rPr lang="ja-JP" altLang="en-US" sz="700" kern="0" dirty="0">
                          <a:effectLst/>
                          <a:latin typeface="Century"/>
                          <a:ea typeface="ＭＳ 明朝"/>
                          <a:cs typeface="Times New Roman"/>
                        </a:rPr>
                        <a:t>）</a:t>
                      </a:r>
                      <a:endParaRPr lang="ja-JP" altLang="ja-JP" sz="500" kern="100" dirty="0">
                        <a:effectLst/>
                        <a:latin typeface="Century"/>
                        <a:ea typeface="ＭＳ 明朝"/>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18.5</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13</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48.1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51.9</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33.3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29.6</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3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rPr>
                        <a:t>経済的虐待</a:t>
                      </a: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2.9</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20.6</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58.8</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8.8</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13</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38.2</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6" marR="72004" marT="9522"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434131865"/>
              </p:ext>
            </p:extLst>
          </p:nvPr>
        </p:nvGraphicFramePr>
        <p:xfrm>
          <a:off x="174625" y="4073525"/>
          <a:ext cx="6710362" cy="2714624"/>
        </p:xfrm>
        <a:graphic>
          <a:graphicData uri="http://schemas.openxmlformats.org/drawingml/2006/table">
            <a:tbl>
              <a:tblPr firstRow="1" firstCol="1" bandRow="1">
                <a:tableStyleId>{5C22544A-7EE6-4342-B048-85BDC9FD1C3A}</a:tableStyleId>
              </a:tblPr>
              <a:tblGrid>
                <a:gridCol w="79697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60859">
                  <a:extLst>
                    <a:ext uri="{9D8B030D-6E8A-4147-A177-3AD203B41FA5}">
                      <a16:colId xmlns:a16="http://schemas.microsoft.com/office/drawing/2014/main" val="20005"/>
                    </a:ext>
                  </a:extLst>
                </a:gridCol>
              </a:tblGrid>
              <a:tr h="466722">
                <a:tc>
                  <a:txBody>
                    <a:bodyPr/>
                    <a:lstStyle/>
                    <a:p>
                      <a:pPr algn="ctr" fontAlgn="ctr"/>
                      <a:r>
                        <a:rPr lang="ja-JP" altLang="en-US" sz="1200" u="none" strike="noStrike" baseline="0" dirty="0">
                          <a:effectLst/>
                          <a:ea typeface="UD デジタル 教科書体 NK-R" panose="02020400000000000000" pitchFamily="18" charset="-128"/>
                        </a:rPr>
                        <a:t>　</a:t>
                      </a:r>
                      <a:endParaRPr lang="ja-JP" altLang="en-US" sz="1200" b="1" i="0" u="none" strike="noStrike" baseline="0"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9527" marR="9527" marT="9514"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虐待者の介護疲れ</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虐待者の知識や</a:t>
                      </a:r>
                      <a:endParaRPr lang="en-US" altLang="ja-JP" sz="1000" b="1" kern="100" baseline="0" dirty="0">
                        <a:effectLst/>
                        <a:latin typeface="Century"/>
                        <a:ea typeface="UD デジタル 教科書体 NK-R" panose="02020400000000000000" pitchFamily="18" charset="-128"/>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情報の不足</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虐待者が虐待と</a:t>
                      </a:r>
                      <a:endParaRPr lang="en-US" altLang="ja-JP" sz="1000" b="1" kern="100" baseline="0" dirty="0">
                        <a:effectLst/>
                        <a:latin typeface="Century"/>
                        <a:ea typeface="UD デジタル 教科書体 NK-R" panose="02020400000000000000" pitchFamily="18" charset="-128"/>
                        <a:cs typeface="Times New Roman"/>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認識していない</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被虐待者の介護度や支援度の高さ</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baseline="0" dirty="0">
                          <a:effectLst/>
                          <a:latin typeface="Century"/>
                          <a:ea typeface="UD デジタル 教科書体 NK-R" panose="02020400000000000000" pitchFamily="18" charset="-128"/>
                          <a:cs typeface="Times New Roman"/>
                        </a:rPr>
                        <a:t>家庭における被虐待者と虐待者の虐待発生までの人間関係</a:t>
                      </a:r>
                      <a:endParaRPr lang="ja-JP" altLang="ja-JP" sz="1000" b="1" kern="100" baseline="0" dirty="0">
                        <a:effectLst/>
                        <a:latin typeface="Century"/>
                        <a:ea typeface="UD デジタル 教科書体 NK-R" panose="02020400000000000000" pitchFamily="18" charset="-128"/>
                        <a:cs typeface="Times New Roman"/>
                      </a:endParaRPr>
                    </a:p>
                  </a:txBody>
                  <a:tcPr marL="9526" marR="9526" marT="9522"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34411">
                <a:tc>
                  <a:txBody>
                    <a:bodyPr/>
                    <a:lstStyle/>
                    <a:p>
                      <a:pPr algn="ctr">
                        <a:spcAft>
                          <a:spcPts val="0"/>
                        </a:spcAft>
                      </a:pPr>
                      <a:r>
                        <a:rPr lang="ja-JP" altLang="en-US" sz="1400" b="1" kern="100" baseline="0" dirty="0">
                          <a:effectLst/>
                          <a:latin typeface="Century"/>
                          <a:ea typeface="UD デジタル 教科書体 NK-R" panose="02020400000000000000" pitchFamily="18" charset="-128"/>
                          <a:cs typeface="Times New Roman"/>
                        </a:rPr>
                        <a:t>父</a:t>
                      </a:r>
                      <a:endParaRPr lang="ja-JP" sz="14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24.4</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34.1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46.3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13</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31.7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19</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46.3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4411">
                <a:tc>
                  <a:txBody>
                    <a:bodyPr/>
                    <a:lstStyle/>
                    <a:p>
                      <a:pPr algn="ctr">
                        <a:spcAft>
                          <a:spcPts val="0"/>
                        </a:spcAft>
                      </a:pPr>
                      <a:r>
                        <a:rPr lang="ja-JP" altLang="en-US" sz="1400" b="1" kern="100" baseline="0" dirty="0">
                          <a:effectLst/>
                          <a:latin typeface="Century"/>
                          <a:ea typeface="UD デジタル 教科書体 NK-R" panose="02020400000000000000" pitchFamily="18" charset="-128"/>
                          <a:cs typeface="Times New Roman"/>
                        </a:rPr>
                        <a:t>母</a:t>
                      </a:r>
                      <a:endParaRPr lang="ja-JP" sz="14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20.4</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16</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32.7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22</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44.9</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34.7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28.6</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5437">
                <a:tc>
                  <a:txBody>
                    <a:bodyPr/>
                    <a:lstStyle/>
                    <a:p>
                      <a:pPr algn="ctr">
                        <a:spcAft>
                          <a:spcPts val="0"/>
                        </a:spcAft>
                      </a:pPr>
                      <a:r>
                        <a:rPr lang="ja-JP" altLang="en-US" sz="1400" b="1" kern="100" baseline="0" dirty="0">
                          <a:effectLst/>
                          <a:latin typeface="Century"/>
                          <a:ea typeface="UD デジタル 教科書体 NK-R" panose="02020400000000000000" pitchFamily="18" charset="-128"/>
                          <a:cs typeface="Times New Roman"/>
                        </a:rPr>
                        <a:t>夫</a:t>
                      </a:r>
                      <a:endParaRPr lang="ja-JP" sz="14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12</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26.1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11</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23.9</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10</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21.7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15</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32.6</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18</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39.1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4411">
                <a:tc>
                  <a:txBody>
                    <a:bodyPr/>
                    <a:lstStyle/>
                    <a:p>
                      <a:pPr algn="ctr">
                        <a:spcAft>
                          <a:spcPts val="0"/>
                        </a:spcAft>
                      </a:pPr>
                      <a:r>
                        <a:rPr lang="ja-JP" altLang="en-US" sz="1400" b="1" kern="100" baseline="0" dirty="0">
                          <a:effectLst/>
                          <a:latin typeface="Century"/>
                          <a:ea typeface="UD デジタル 教科書体 NK-R" panose="02020400000000000000" pitchFamily="18" charset="-128"/>
                          <a:cs typeface="Times New Roman"/>
                        </a:rPr>
                        <a:t>兄弟</a:t>
                      </a:r>
                      <a:endParaRPr lang="ja-JP" sz="14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26.7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20.0</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26.7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26.7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46.7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19232">
                <a:tc>
                  <a:txBody>
                    <a:bodyPr/>
                    <a:lstStyle/>
                    <a:p>
                      <a:pPr algn="ctr">
                        <a:spcAft>
                          <a:spcPts val="0"/>
                        </a:spcAft>
                      </a:pPr>
                      <a:r>
                        <a:rPr lang="ja-JP" altLang="en-US" sz="1400" b="1" kern="100" baseline="0" dirty="0">
                          <a:effectLst/>
                          <a:latin typeface="Century"/>
                          <a:ea typeface="UD デジタル 教科書体 NK-R" panose="02020400000000000000" pitchFamily="18" charset="-128"/>
                          <a:cs typeface="Times New Roman"/>
                        </a:rPr>
                        <a:t>姉妹</a:t>
                      </a:r>
                      <a:endParaRPr lang="ja-JP" sz="1400" b="1" kern="100" baseline="0" dirty="0">
                        <a:effectLst/>
                        <a:latin typeface="Century"/>
                        <a:ea typeface="UD デジタル 教科書体 NK-R" panose="02020400000000000000" pitchFamily="18" charset="-128"/>
                        <a:cs typeface="Times New Roman"/>
                      </a:endParaRPr>
                    </a:p>
                  </a:txBody>
                  <a:tcPr marL="62853" marR="6285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27.3</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4</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36.4</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6</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54.5</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1</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9.1</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8</a:t>
                      </a:r>
                    </a:p>
                    <a:p>
                      <a:pPr algn="r" fontAlgn="ct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72.7</a:t>
                      </a:r>
                      <a:r>
                        <a:rPr lang="ja-JP" altLang="en-US"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rPr>
                        <a:t>％）</a:t>
                      </a:r>
                      <a:endPar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525" marR="72003" marT="9525" marB="0" anchor="ct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8245" name="テキスト ボックス 8"/>
          <p:cNvSpPr txBox="1">
            <a:spLocks noChangeArrowheads="1"/>
          </p:cNvSpPr>
          <p:nvPr/>
        </p:nvSpPr>
        <p:spPr bwMode="auto">
          <a:xfrm>
            <a:off x="6911975" y="227013"/>
            <a:ext cx="23907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重複回答あり。</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虐待発生要因は一部を抜粋。</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⑤、⑥：虐待者の続柄は上位</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抜粋、虐待発生要因は上位抜</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粋かつ複数回答のため、横の</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計は</a:t>
            </a:r>
            <a:r>
              <a:rPr lang="en-US" altLang="ja-JP" sz="1200" dirty="0">
                <a:ea typeface="UD デジタル 教科書体 NK-R" panose="02020400000000000000" pitchFamily="18" charset="-128"/>
              </a:rPr>
              <a:t>100</a:t>
            </a:r>
            <a:r>
              <a:rPr lang="ja-JP" altLang="en-US" sz="1200" dirty="0">
                <a:ea typeface="UD デジタル 教科書体 NK-R" panose="02020400000000000000" pitchFamily="18" charset="-128"/>
              </a:rPr>
              <a:t>％にはならない。</a:t>
            </a:r>
            <a:endParaRPr lang="ja-JP" altLang="en-US" sz="1600" dirty="0">
              <a:ea typeface="UD デジタル 教科書体 NK-R" panose="02020400000000000000" pitchFamily="18" charset="-128"/>
            </a:endParaRPr>
          </a:p>
        </p:txBody>
      </p:sp>
      <p:sp>
        <p:nvSpPr>
          <p:cNvPr id="10" name="角丸四角形 9"/>
          <p:cNvSpPr/>
          <p:nvPr/>
        </p:nvSpPr>
        <p:spPr>
          <a:xfrm>
            <a:off x="7037595" y="4068763"/>
            <a:ext cx="1931780" cy="2168549"/>
          </a:xfrm>
          <a:prstGeom prst="roundRect">
            <a:avLst/>
          </a:prstGeo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ja-JP" altLang="en-US" sz="1200" dirty="0">
                <a:solidFill>
                  <a:schemeClr val="tx1"/>
                </a:solidFill>
                <a:ea typeface="UD デジタル 教科書体 NK-R" panose="02020400000000000000" pitchFamily="18" charset="-128"/>
              </a:rPr>
              <a:t>・</a:t>
            </a:r>
            <a:r>
              <a:rPr lang="ja-JP" altLang="en-US" sz="1200" u="sng" dirty="0">
                <a:solidFill>
                  <a:schemeClr val="tx1"/>
                </a:solidFill>
                <a:ea typeface="UD デジタル 教科書体 NK-R" panose="02020400000000000000" pitchFamily="18" charset="-128"/>
              </a:rPr>
              <a:t>「虐待者が虐待と認識していない」においては、</a:t>
            </a:r>
            <a:r>
              <a:rPr lang="ja-JP" altLang="en-US" sz="1200" dirty="0">
                <a:solidFill>
                  <a:schemeClr val="tx1"/>
                </a:solidFill>
                <a:ea typeface="UD デジタル 教科書体 NK-R" panose="02020400000000000000" pitchFamily="18" charset="-128"/>
              </a:rPr>
              <a:t>虐待者の続柄「父・母」の割合が高い。</a:t>
            </a:r>
            <a:endParaRPr lang="en-US" altLang="ja-JP" sz="1200" dirty="0">
              <a:solidFill>
                <a:schemeClr val="tx1"/>
              </a:solidFill>
              <a:ea typeface="UD デジタル 教科書体 NK-R" panose="02020400000000000000" pitchFamily="18" charset="-128"/>
            </a:endParaRPr>
          </a:p>
          <a:p>
            <a:pPr eaLnBrk="1" hangingPunct="1">
              <a:defRPr/>
            </a:pPr>
            <a:endParaRPr lang="en-US" altLang="ja-JP" sz="1200" u="sng" dirty="0">
              <a:solidFill>
                <a:schemeClr val="tx1"/>
              </a:solidFill>
              <a:ea typeface="UD デジタル 教科書体 NK-R" panose="02020400000000000000" pitchFamily="18" charset="-128"/>
            </a:endParaRPr>
          </a:p>
          <a:p>
            <a:pPr eaLnBrk="1" hangingPunct="1">
              <a:defRPr/>
            </a:pPr>
            <a:r>
              <a:rPr lang="ja-JP" altLang="en-US" sz="1200" u="sng" dirty="0">
                <a:solidFill>
                  <a:schemeClr val="tx1"/>
                </a:solidFill>
                <a:ea typeface="UD デジタル 教科書体 NK-R" panose="02020400000000000000" pitchFamily="18" charset="-128"/>
              </a:rPr>
              <a:t>・「家庭における被虐待者と虐待者の虐待発生までの人間関係」</a:t>
            </a:r>
            <a:r>
              <a:rPr lang="ja-JP" altLang="en-US" sz="1200" dirty="0">
                <a:solidFill>
                  <a:schemeClr val="tx1"/>
                </a:solidFill>
                <a:ea typeface="UD デジタル 教科書体 NK-R" panose="02020400000000000000" pitchFamily="18" charset="-128"/>
              </a:rPr>
              <a:t>はどの続柄でも割合が高い傾向にある。</a:t>
            </a:r>
          </a:p>
          <a:p>
            <a:pPr eaLnBrk="1" hangingPunct="1">
              <a:defRPr/>
            </a:pPr>
            <a:endParaRPr lang="en-US" altLang="ja-JP" sz="1200" u="sng" dirty="0">
              <a:solidFill>
                <a:schemeClr val="tx1"/>
              </a:solidFill>
              <a:ea typeface="UD デジタル 教科書体 NK-R" panose="02020400000000000000" pitchFamily="18" charset="-128"/>
            </a:endParaRPr>
          </a:p>
          <a:p>
            <a:pPr eaLnBrk="1" hangingPunct="1">
              <a:defRPr/>
            </a:pPr>
            <a:endParaRPr lang="en-US" altLang="ja-JP" sz="1200" u="sng" dirty="0">
              <a:solidFill>
                <a:schemeClr val="tx1"/>
              </a:solidFill>
              <a:ea typeface="UD デジタル 教科書体 NK-R" panose="02020400000000000000" pitchFamily="18" charset="-128"/>
            </a:endParaRPr>
          </a:p>
        </p:txBody>
      </p:sp>
      <p:sp>
        <p:nvSpPr>
          <p:cNvPr id="22" name="角丸四角形 21"/>
          <p:cNvSpPr/>
          <p:nvPr/>
        </p:nvSpPr>
        <p:spPr>
          <a:xfrm>
            <a:off x="5692031" y="4504282"/>
            <a:ext cx="1224136" cy="2268537"/>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14" name="角丸四角形 12">
            <a:extLst>
              <a:ext uri="{FF2B5EF4-FFF2-40B4-BE49-F238E27FC236}">
                <a16:creationId xmlns:a16="http://schemas.microsoft.com/office/drawing/2014/main" id="{D65E2421-3C05-456E-ACD2-80FFAABE40E3}"/>
              </a:ext>
            </a:extLst>
          </p:cNvPr>
          <p:cNvSpPr/>
          <p:nvPr/>
        </p:nvSpPr>
        <p:spPr>
          <a:xfrm>
            <a:off x="3263552" y="1618655"/>
            <a:ext cx="1164432" cy="442193"/>
          </a:xfrm>
          <a:prstGeom prst="roundRect">
            <a:avLst/>
          </a:prstGeom>
          <a:noFill/>
          <a:ln w="38100">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15" name="角丸四角形 21">
            <a:extLst>
              <a:ext uri="{FF2B5EF4-FFF2-40B4-BE49-F238E27FC236}">
                <a16:creationId xmlns:a16="http://schemas.microsoft.com/office/drawing/2014/main" id="{DAA19F65-6DAB-4084-8D78-6BB430E1EB15}"/>
              </a:ext>
            </a:extLst>
          </p:cNvPr>
          <p:cNvSpPr/>
          <p:nvPr/>
        </p:nvSpPr>
        <p:spPr>
          <a:xfrm>
            <a:off x="3243748" y="1126967"/>
            <a:ext cx="1224136" cy="2333625"/>
          </a:xfrm>
          <a:prstGeom prst="round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16" name="角丸四角形 12">
            <a:extLst>
              <a:ext uri="{FF2B5EF4-FFF2-40B4-BE49-F238E27FC236}">
                <a16:creationId xmlns:a16="http://schemas.microsoft.com/office/drawing/2014/main" id="{E57A95A9-3EDA-4B87-A798-4C3026F11DE9}"/>
              </a:ext>
            </a:extLst>
          </p:cNvPr>
          <p:cNvSpPr/>
          <p:nvPr/>
        </p:nvSpPr>
        <p:spPr>
          <a:xfrm>
            <a:off x="3309382" y="4524130"/>
            <a:ext cx="1164432" cy="850155"/>
          </a:xfrm>
          <a:prstGeom prst="roundRect">
            <a:avLst/>
          </a:prstGeom>
          <a:noFill/>
          <a:ln w="38100">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Tree>
    <p:extLst>
      <p:ext uri="{BB962C8B-B14F-4D97-AF65-F5344CB8AC3E}">
        <p14:creationId xmlns:p14="http://schemas.microsoft.com/office/powerpoint/2010/main" val="237671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5"/>
          <p:cNvGraphicFramePr>
            <a:graphicFrameLocks/>
          </p:cNvGraphicFramePr>
          <p:nvPr>
            <p:extLst>
              <p:ext uri="{D42A27DB-BD31-4B8C-83A1-F6EECF244321}">
                <p14:modId xmlns:p14="http://schemas.microsoft.com/office/powerpoint/2010/main" val="2919091411"/>
              </p:ext>
            </p:extLst>
          </p:nvPr>
        </p:nvGraphicFramePr>
        <p:xfrm>
          <a:off x="168275" y="1052513"/>
          <a:ext cx="8870950" cy="5256212"/>
        </p:xfrm>
        <a:graphic>
          <a:graphicData uri="http://schemas.openxmlformats.org/drawingml/2006/table">
            <a:tbl>
              <a:tblPr firstRow="1" bandRow="1">
                <a:tableStyleId>{5C22544A-7EE6-4342-B048-85BDC9FD1C3A}</a:tableStyleId>
              </a:tblPr>
              <a:tblGrid>
                <a:gridCol w="1165957">
                  <a:extLst>
                    <a:ext uri="{9D8B030D-6E8A-4147-A177-3AD203B41FA5}">
                      <a16:colId xmlns:a16="http://schemas.microsoft.com/office/drawing/2014/main" val="20000"/>
                    </a:ext>
                  </a:extLst>
                </a:gridCol>
                <a:gridCol w="3669816">
                  <a:extLst>
                    <a:ext uri="{9D8B030D-6E8A-4147-A177-3AD203B41FA5}">
                      <a16:colId xmlns:a16="http://schemas.microsoft.com/office/drawing/2014/main" val="20001"/>
                    </a:ext>
                  </a:extLst>
                </a:gridCol>
                <a:gridCol w="4035177">
                  <a:extLst>
                    <a:ext uri="{9D8B030D-6E8A-4147-A177-3AD203B41FA5}">
                      <a16:colId xmlns:a16="http://schemas.microsoft.com/office/drawing/2014/main" val="20002"/>
                    </a:ext>
                  </a:extLst>
                </a:gridCol>
              </a:tblGrid>
              <a:tr h="664699">
                <a:tc>
                  <a:txBody>
                    <a:bodyPr/>
                    <a:lstStyle/>
                    <a:p>
                      <a:pPr algn="ctr"/>
                      <a:endParaRPr kumimoji="1" lang="ja-JP" altLang="en-US" sz="1400" dirty="0">
                        <a:ea typeface="UD デジタル 教科書体 NK-R" panose="02020400000000000000" pitchFamily="18" charset="-128"/>
                      </a:endParaRPr>
                    </a:p>
                  </a:txBody>
                  <a:tcPr marT="45739" marB="45739">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tc>
                  <a:txBody>
                    <a:bodyPr/>
                    <a:lstStyle/>
                    <a:p>
                      <a:pPr algn="ctr"/>
                      <a:r>
                        <a:rPr kumimoji="1" lang="ja-JP" altLang="en-US" sz="1800" b="1" dirty="0">
                          <a:solidFill>
                            <a:schemeClr val="bg1"/>
                          </a:solidFill>
                          <a:latin typeface="UD デジタル 教科書体 NK-R" panose="02020400000000000000" pitchFamily="18" charset="-128"/>
                          <a:ea typeface="UD デジタル 教科書体 NK-R" panose="02020400000000000000" pitchFamily="18" charset="-128"/>
                        </a:rPr>
                        <a:t>令和</a:t>
                      </a:r>
                      <a:r>
                        <a:rPr kumimoji="1" lang="en-US" altLang="ja-JP" sz="1800" b="1" dirty="0">
                          <a:solidFill>
                            <a:schemeClr val="bg1"/>
                          </a:solidFill>
                          <a:latin typeface="UD デジタル 教科書体 NK-R" panose="02020400000000000000" pitchFamily="18" charset="-128"/>
                          <a:ea typeface="UD デジタル 教科書体 NK-R" panose="02020400000000000000" pitchFamily="18" charset="-128"/>
                        </a:rPr>
                        <a:t>3</a:t>
                      </a:r>
                      <a:r>
                        <a:rPr kumimoji="1" lang="ja-JP" altLang="en-US" sz="1800" b="1" dirty="0">
                          <a:solidFill>
                            <a:schemeClr val="bg1"/>
                          </a:solidFill>
                          <a:latin typeface="UD デジタル 教科書体 NK-R" panose="02020400000000000000" pitchFamily="18" charset="-128"/>
                          <a:ea typeface="UD デジタル 教科書体 NK-R" panose="02020400000000000000" pitchFamily="18" charset="-128"/>
                        </a:rPr>
                        <a:t>年度</a:t>
                      </a:r>
                      <a:endParaRPr kumimoji="1" lang="en-US" altLang="ja-JP" sz="18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（被虐待者</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178</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人、虐待者</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196</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人の内訳）</a:t>
                      </a:r>
                      <a:endParaRPr kumimoji="1" lang="ja-JP" altLang="en-US" sz="1400" b="0" dirty="0">
                        <a:solidFill>
                          <a:schemeClr val="bg1"/>
                        </a:solidFill>
                        <a:latin typeface="UD デジタル 教科書体 NK-R" panose="02020400000000000000" pitchFamily="18" charset="-128"/>
                        <a:ea typeface="UD デジタル 教科書体 NK-R" panose="02020400000000000000" pitchFamily="18" charset="-128"/>
                      </a:endParaRPr>
                    </a:p>
                  </a:txBody>
                  <a:tcPr marT="45739" marB="45739">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tc>
                  <a:txBody>
                    <a:bodyPr/>
                    <a:lstStyle/>
                    <a:p>
                      <a:pPr algn="ct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令和</a:t>
                      </a:r>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rPr>
                        <a:t>4</a:t>
                      </a: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年度</a:t>
                      </a:r>
                      <a:endPar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（被虐待者</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189</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人、虐待者</a:t>
                      </a:r>
                      <a:r>
                        <a:rPr kumimoji="1"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209</a:t>
                      </a:r>
                      <a:r>
                        <a:rPr kumimoji="1" lang="ja-JP" altLang="en-US" sz="1400" dirty="0">
                          <a:solidFill>
                            <a:schemeClr val="bg1"/>
                          </a:solidFill>
                          <a:latin typeface="UD デジタル 教科書体 NK-R" panose="02020400000000000000" pitchFamily="18" charset="-128"/>
                          <a:ea typeface="UD デジタル 教科書体 NK-R" panose="02020400000000000000" pitchFamily="18" charset="-128"/>
                        </a:rPr>
                        <a:t>人の内訳）</a:t>
                      </a:r>
                      <a:endParaRPr kumimoji="1" lang="ja-JP" altLang="en-US" sz="1400" b="0" dirty="0">
                        <a:solidFill>
                          <a:schemeClr val="bg1"/>
                        </a:solidFill>
                        <a:latin typeface="UD デジタル 教科書体 NK-R" panose="02020400000000000000" pitchFamily="18" charset="-128"/>
                        <a:ea typeface="UD デジタル 教科書体 NK-R" panose="02020400000000000000" pitchFamily="18" charset="-128"/>
                      </a:endParaRPr>
                    </a:p>
                  </a:txBody>
                  <a:tcPr marT="45739" marB="45739">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981201">
                <a:tc>
                  <a:txBody>
                    <a:bodyPr/>
                    <a:lstStyle/>
                    <a:p>
                      <a:pPr algn="ctr">
                        <a:lnSpc>
                          <a:spcPct val="100000"/>
                        </a:lnSpc>
                      </a:pP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分離の有無</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被虐待者の保護と虐待者から</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分離を行った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72</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40.4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分離していない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75</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42.1</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19050" cap="flat" cmpd="sng" algn="ctr">
                      <a:solidFill>
                        <a:schemeClr val="bg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被虐待者の保護と虐待者から</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分離を行った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77</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40.7</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分離していない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61</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32.3</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808867">
                <a:tc>
                  <a:txBody>
                    <a:bodyPr/>
                    <a:lstStyle/>
                    <a:p>
                      <a:pPr algn="ctr">
                        <a:lnSpc>
                          <a:spcPct val="100000"/>
                        </a:lnSpc>
                      </a:pP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被虐待者の</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lnSpc>
                          <a:spcPct val="100000"/>
                        </a:lnSpc>
                      </a:pPr>
                      <a:r>
                        <a:rPr kumimoji="1" lang="ja-JP" altLang="en-US" sz="1400" b="1" dirty="0" err="1">
                          <a:solidFill>
                            <a:schemeClr val="bg1"/>
                          </a:solidFill>
                          <a:latin typeface="UD デジタル 教科書体 NK-R" panose="02020400000000000000" pitchFamily="18" charset="-128"/>
                          <a:ea typeface="UD デジタル 教科書体 NK-R" panose="02020400000000000000" pitchFamily="18" charset="-128"/>
                        </a:rPr>
                        <a:t>障がい</a:t>
                      </a: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支援区分</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障がい支援区分認定済みの者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95</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53.4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認定を受けていない又は非該当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83</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46.6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障がい支援区分認定済みの者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106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６</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１％）</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認定を受けていない又は非該当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83</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３</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９％）</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268569">
                <a:tc>
                  <a:txBody>
                    <a:bodyPr/>
                    <a:lstStyle/>
                    <a:p>
                      <a:pPr algn="ctr">
                        <a:lnSpc>
                          <a:spcPct val="100000"/>
                        </a:lnSpc>
                      </a:pP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被虐待者の</a:t>
                      </a:r>
                      <a:r>
                        <a:rPr kumimoji="1" lang="ja-JP" altLang="en-US" sz="1400" b="1" dirty="0" err="1">
                          <a:solidFill>
                            <a:schemeClr val="bg1"/>
                          </a:solidFill>
                          <a:latin typeface="UD デジタル 教科書体 NK-R" panose="02020400000000000000" pitchFamily="18" charset="-128"/>
                          <a:ea typeface="UD デジタル 教科書体 NK-R" panose="02020400000000000000" pitchFamily="18" charset="-128"/>
                        </a:rPr>
                        <a:t>障がい</a:t>
                      </a: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福祉サービス等の利用状況（複数回答）</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「障害者総合支援法上のサービス」</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96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53.9</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「自立支援医療」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66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37.1</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「利用なし」　　　　</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43</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24.2</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「障害者総合支援法上のサービス」</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115</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60.8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「自立支援医療」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83</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43.9</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「利用なし」　　　　</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40</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21.2</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1437" marR="91437" marT="45734" marB="45734">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783482">
                <a:tc>
                  <a:txBody>
                    <a:bodyPr/>
                    <a:lstStyle/>
                    <a:p>
                      <a:pPr algn="ctr">
                        <a:lnSpc>
                          <a:spcPct val="100000"/>
                        </a:lnSpc>
                      </a:pP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被虐待者と虐待者との同居の有無</a:t>
                      </a:r>
                    </a:p>
                  </a:txBody>
                  <a:tcPr marT="45739" marB="45739">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70C0"/>
                    </a:solidFill>
                  </a:tcPr>
                </a:tc>
                <a:tc>
                  <a:txBody>
                    <a:bodyPr/>
                    <a:lstStyle/>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「同居」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150</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84.3</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「別居」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26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14.6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T="45739" marB="45739">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「同居」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158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83.6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「別居」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26</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dirty="0">
                          <a:solidFill>
                            <a:schemeClr val="tx1"/>
                          </a:solidFill>
                          <a:latin typeface="UD デジタル 教科書体 NK-R" panose="02020400000000000000" pitchFamily="18" charset="-128"/>
                          <a:ea typeface="UD デジタル 教科書体 NK-R" panose="02020400000000000000" pitchFamily="18" charset="-128"/>
                        </a:rPr>
                        <a:t>13.8</a:t>
                      </a: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a:t>
                      </a:r>
                    </a:p>
                  </a:txBody>
                  <a:tcPr marT="45739" marB="45739">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749394">
                <a:tc>
                  <a:txBody>
                    <a:bodyPr/>
                    <a:lstStyle/>
                    <a:p>
                      <a:pPr algn="ct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 虐待者の</a:t>
                      </a:r>
                      <a:endParaRPr kumimoji="1" lang="en-US" altLang="ja-JP" sz="14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性別　</a:t>
                      </a:r>
                    </a:p>
                  </a:txBody>
                  <a:tcPr marT="45739" marB="45739">
                    <a:lnL w="12700" cap="flat" cmpd="sng" algn="ctr">
                      <a:solidFill>
                        <a:schemeClr val="tx1"/>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「男性」　</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123</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62.8</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「女性」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73</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37.2</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T="45739" marB="45739">
                    <a:lnL w="28575" cap="flat" cmpd="sng" algn="ctr">
                      <a:solidFill>
                        <a:schemeClr val="bg1">
                          <a:lumMod val="50000"/>
                        </a:schemeClr>
                      </a:solidFill>
                      <a:prstDash val="solid"/>
                      <a:round/>
                      <a:headEnd type="none" w="med" len="med"/>
                      <a:tailEnd type="none" w="med" len="med"/>
                    </a:lnL>
                    <a:lnR w="12700" cap="flat" cmpd="sng" algn="ctr">
                      <a:solidFill>
                        <a:schemeClr val="bg1"/>
                      </a:solidFill>
                      <a:prstDash val="sysDash"/>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rPr>
                        <a:t>「男性」　</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127</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60.8</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「女性」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81</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b="0" baseline="0" dirty="0">
                          <a:solidFill>
                            <a:schemeClr val="tx1"/>
                          </a:solidFill>
                          <a:latin typeface="UD デジタル 教科書体 NK-R" panose="02020400000000000000" pitchFamily="18" charset="-128"/>
                          <a:ea typeface="UD デジタル 教科書体 NK-R" panose="02020400000000000000" pitchFamily="18" charset="-128"/>
                        </a:rPr>
                        <a:t>38.8</a:t>
                      </a:r>
                      <a:r>
                        <a:rPr kumimoji="1" lang="ja-JP" altLang="en-US" sz="1400" b="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T="45739" marB="45739">
                    <a:lnL w="12700" cap="flat" cmpd="sng" algn="ctr">
                      <a:solidFill>
                        <a:schemeClr val="bg1"/>
                      </a:solidFill>
                      <a:prstDash val="sysDash"/>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bl>
          </a:graphicData>
        </a:graphic>
      </p:graphicFrame>
      <p:sp>
        <p:nvSpPr>
          <p:cNvPr id="9" name="タイトル 1"/>
          <p:cNvSpPr txBox="1">
            <a:spLocks/>
          </p:cNvSpPr>
          <p:nvPr/>
        </p:nvSpPr>
        <p:spPr bwMode="auto">
          <a:xfrm>
            <a:off x="250825" y="471488"/>
            <a:ext cx="3168650"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fontAlgn="auto" hangingPunct="1">
              <a:spcAft>
                <a:spcPts val="0"/>
              </a:spcAft>
              <a:defRPr/>
            </a:pPr>
            <a:r>
              <a:rPr lang="ja-JP" altLang="en-US" sz="2000" b="1" dirty="0">
                <a:ea typeface="UD デジタル 教科書体 NK-R" panose="02020400000000000000" pitchFamily="18" charset="-128"/>
              </a:rPr>
              <a:t>その他の状況について</a:t>
            </a:r>
          </a:p>
        </p:txBody>
      </p:sp>
      <p:sp>
        <p:nvSpPr>
          <p:cNvPr id="50214" name="テキスト ボックス 5"/>
          <p:cNvSpPr txBox="1">
            <a:spLocks noChangeArrowheads="1"/>
          </p:cNvSpPr>
          <p:nvPr/>
        </p:nvSpPr>
        <p:spPr bwMode="auto">
          <a:xfrm>
            <a:off x="161925" y="0"/>
            <a:ext cx="354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＜養護者による虐待＞</a:t>
            </a:r>
          </a:p>
        </p:txBody>
      </p:sp>
      <p:sp>
        <p:nvSpPr>
          <p:cNvPr id="6" name="スライド番号プレースホルダー 3"/>
          <p:cNvSpPr>
            <a:spLocks noGrp="1"/>
          </p:cNvSpPr>
          <p:nvPr>
            <p:ph type="sldNum" sz="quarter" idx="12"/>
          </p:nvPr>
        </p:nvSpPr>
        <p:spPr bwMode="auto">
          <a:xfrm>
            <a:off x="8493074" y="6470949"/>
            <a:ext cx="543422" cy="3424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62231BC-0D24-4A2B-AA45-D5A6BB9B2160}" type="slidenum">
              <a:rPr kumimoji="0"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21</a:t>
            </a:fld>
            <a:endParaRPr kumimoji="0"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789667042"/>
      </p:ext>
    </p:extLst>
  </p:cSld>
  <p:clrMapOvr>
    <a:masterClrMapping/>
  </p:clrMapOvr>
  <mc:AlternateContent xmlns:mc="http://schemas.openxmlformats.org/markup-compatibility/2006" xmlns:p14="http://schemas.microsoft.com/office/powerpoint/2010/main">
    <mc:Choice Requires="p14">
      <p:transition spd="slow" p14:dur="2000" advTm="64480"/>
    </mc:Choice>
    <mc:Fallback xmlns="">
      <p:transition spd="slow" advTm="6448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txBox="1">
            <a:spLocks/>
          </p:cNvSpPr>
          <p:nvPr/>
        </p:nvSpPr>
        <p:spPr bwMode="auto">
          <a:xfrm>
            <a:off x="463550" y="2238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000" dirty="0">
                <a:ea typeface="UD デジタル 教科書体 NK-R" panose="02020400000000000000" pitchFamily="18" charset="-128"/>
              </a:rPr>
              <a:t>障がい者福祉施設従事者等による</a:t>
            </a:r>
            <a:endParaRPr lang="en-US" altLang="ja-JP" sz="4000" dirty="0">
              <a:ea typeface="UD デジタル 教科書体 NK-R" panose="02020400000000000000" pitchFamily="18" charset="-128"/>
            </a:endParaRPr>
          </a:p>
          <a:p>
            <a:pPr algn="ctr">
              <a:spcBef>
                <a:spcPct val="0"/>
              </a:spcBef>
              <a:buFontTx/>
              <a:buNone/>
            </a:pPr>
            <a:r>
              <a:rPr lang="ja-JP" altLang="en-US" sz="4000" dirty="0">
                <a:ea typeface="UD デジタル 教科書体 NK-R" panose="02020400000000000000" pitchFamily="18" charset="-128"/>
              </a:rPr>
              <a:t>虐待について</a:t>
            </a:r>
          </a:p>
        </p:txBody>
      </p:sp>
      <p:sp>
        <p:nvSpPr>
          <p:cNvPr id="52227" name="スライド番号プレースホルダー 1"/>
          <p:cNvSpPr>
            <a:spLocks noGrp="1"/>
          </p:cNvSpPr>
          <p:nvPr>
            <p:ph type="sldNum" sz="quarter" idx="12"/>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7AE5B75-4E3A-467F-8B3A-847F6B172E5F}"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22</a:t>
            </a:fld>
            <a:endParaRPr lang="ja-JP" altLang="en-US" sz="120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611156" y="489348"/>
            <a:ext cx="7991475" cy="368300"/>
          </a:xfrm>
          <a:solidFill>
            <a:schemeClr val="tx2">
              <a:lumMod val="20000"/>
              <a:lumOff val="80000"/>
            </a:schemeClr>
          </a:solidFill>
        </p:spPr>
        <p:txBody>
          <a:bodyPr rtlCol="0">
            <a:noAutofit/>
          </a:bodyPr>
          <a:lstStyle/>
          <a:p>
            <a:pPr eaLnBrk="1" fontAlgn="auto" hangingPunct="1">
              <a:spcAft>
                <a:spcPts val="0"/>
              </a:spcAft>
              <a:defRPr/>
            </a:pPr>
            <a:r>
              <a:rPr lang="ja-JP" altLang="en-US" sz="2300" b="1" dirty="0"/>
              <a:t>～障がい者虐待事例への対応状況等（調査結果）経年比較～</a:t>
            </a:r>
          </a:p>
        </p:txBody>
      </p:sp>
      <p:sp>
        <p:nvSpPr>
          <p:cNvPr id="19460" name="スライド番号プレースホルダー 1"/>
          <p:cNvSpPr>
            <a:spLocks noGrp="1"/>
          </p:cNvSpPr>
          <p:nvPr>
            <p:ph type="sldNum" sz="quarter" idx="12"/>
          </p:nvPr>
        </p:nvSpPr>
        <p:spPr bwMode="auto">
          <a:xfrm>
            <a:off x="6956426" y="654129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BF26FE-3AB8-4436-89A0-947902BD5A67}"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23</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＜大阪府の状況＞</a:t>
            </a:r>
          </a:p>
        </p:txBody>
      </p:sp>
      <p:sp>
        <p:nvSpPr>
          <p:cNvPr id="12" name="テキスト ボックス 2">
            <a:extLst>
              <a:ext uri="{FF2B5EF4-FFF2-40B4-BE49-F238E27FC236}">
                <a16:creationId xmlns:a16="http://schemas.microsoft.com/office/drawing/2014/main" id="{8BFC180F-C513-4D4C-AE34-428C9E058F3A}"/>
              </a:ext>
            </a:extLst>
          </p:cNvPr>
          <p:cNvSpPr txBox="1">
            <a:spLocks noChangeArrowheads="1"/>
          </p:cNvSpPr>
          <p:nvPr/>
        </p:nvSpPr>
        <p:spPr bwMode="auto">
          <a:xfrm>
            <a:off x="188693" y="6527109"/>
            <a:ext cx="8856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※H24</a:t>
            </a:r>
            <a:r>
              <a:rPr lang="ja-JP" altLang="en-US" sz="1200" dirty="0">
                <a:latin typeface="UD デジタル 教科書体 NK-R" panose="02020400000000000000" pitchFamily="18" charset="-128"/>
                <a:ea typeface="UD デジタル 教科書体 NK-R" panose="02020400000000000000" pitchFamily="18" charset="-128"/>
              </a:rPr>
              <a:t>年度データは下半期のみのデータ</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p:cNvSpPr/>
          <p:nvPr/>
        </p:nvSpPr>
        <p:spPr>
          <a:xfrm>
            <a:off x="8064524" y="4073806"/>
            <a:ext cx="1107996" cy="369332"/>
          </a:xfrm>
          <a:prstGeom prst="rect">
            <a:avLst/>
          </a:prstGeom>
        </p:spPr>
        <p:txBody>
          <a:bodyPr wrap="none">
            <a:spAutoFit/>
          </a:bodyPr>
          <a:lstStyle/>
          <a:p>
            <a:pPr algn="ctr"/>
            <a:r>
              <a:rPr lang="ja-JP" altLang="en-US" dirty="0">
                <a:ea typeface="UD デジタル 教科書体 NK-R" panose="02020400000000000000" pitchFamily="18" charset="-128"/>
              </a:rPr>
              <a:t>被虐待者</a:t>
            </a:r>
            <a:endParaRPr lang="en-US" altLang="ja-JP" dirty="0">
              <a:ea typeface="UD デジタル 教科書体 NK-R" panose="02020400000000000000" pitchFamily="18" charset="-128"/>
            </a:endParaRPr>
          </a:p>
        </p:txBody>
      </p:sp>
      <p:sp>
        <p:nvSpPr>
          <p:cNvPr id="9" name="正方形/長方形 8"/>
          <p:cNvSpPr/>
          <p:nvPr/>
        </p:nvSpPr>
        <p:spPr>
          <a:xfrm>
            <a:off x="8419035" y="5237496"/>
            <a:ext cx="646331" cy="369332"/>
          </a:xfrm>
          <a:prstGeom prst="rect">
            <a:avLst/>
          </a:prstGeom>
        </p:spPr>
        <p:txBody>
          <a:bodyPr wrap="none">
            <a:spAutoFit/>
          </a:bodyPr>
          <a:lstStyle/>
          <a:p>
            <a:pPr algn="ctr"/>
            <a:r>
              <a:rPr lang="ja-JP" altLang="en-US" dirty="0">
                <a:ea typeface="UD デジタル 教科書体 NK-R" panose="02020400000000000000" pitchFamily="18" charset="-128"/>
              </a:rPr>
              <a:t>認定</a:t>
            </a:r>
            <a:endParaRPr lang="en-US" altLang="ja-JP" dirty="0">
              <a:ea typeface="UD デジタル 教科書体 NK-R" panose="02020400000000000000" pitchFamily="18" charset="-128"/>
            </a:endParaRPr>
          </a:p>
        </p:txBody>
      </p:sp>
      <p:sp>
        <p:nvSpPr>
          <p:cNvPr id="13" name="正方形/長方形 12">
            <a:extLst>
              <a:ext uri="{FF2B5EF4-FFF2-40B4-BE49-F238E27FC236}">
                <a16:creationId xmlns:a16="http://schemas.microsoft.com/office/drawing/2014/main" id="{461104F8-8AB7-42EF-AACE-B637061236F1}"/>
              </a:ext>
            </a:extLst>
          </p:cNvPr>
          <p:cNvSpPr/>
          <p:nvPr/>
        </p:nvSpPr>
        <p:spPr>
          <a:xfrm>
            <a:off x="8399024" y="1620504"/>
            <a:ext cx="646331" cy="369332"/>
          </a:xfrm>
          <a:prstGeom prst="rect">
            <a:avLst/>
          </a:prstGeom>
        </p:spPr>
        <p:txBody>
          <a:bodyPr wrap="square">
            <a:spAutoFit/>
          </a:bodyPr>
          <a:lstStyle/>
          <a:p>
            <a:pPr algn="ctr"/>
            <a:r>
              <a:rPr lang="ja-JP" altLang="en-US" dirty="0">
                <a:ea typeface="UD デジタル 教科書体 NK-R" panose="02020400000000000000" pitchFamily="18" charset="-128"/>
              </a:rPr>
              <a:t>通報</a:t>
            </a:r>
            <a:endParaRPr lang="en-US" altLang="ja-JP" dirty="0">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E1AEDC3C-ABD2-5FAD-530F-4CEABED80B23}"/>
              </a:ext>
            </a:extLst>
          </p:cNvPr>
          <p:cNvSpPr/>
          <p:nvPr/>
        </p:nvSpPr>
        <p:spPr>
          <a:xfrm>
            <a:off x="611156" y="1124744"/>
            <a:ext cx="537260" cy="416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ea typeface="UD デジタル 教科書体 NK-R" panose="02020400000000000000" pitchFamily="18" charset="-128"/>
              </a:rPr>
              <a:t>件</a:t>
            </a:r>
            <a:endParaRPr kumimoji="1" lang="ja-JP" altLang="en-US" sz="1050" dirty="0">
              <a:solidFill>
                <a:schemeClr val="tx1"/>
              </a:solidFill>
              <a:ea typeface="UD デジタル 教科書体 NK-R" panose="02020400000000000000" pitchFamily="18" charset="-128"/>
            </a:endParaRPr>
          </a:p>
        </p:txBody>
      </p:sp>
      <p:pic>
        <p:nvPicPr>
          <p:cNvPr id="7" name="図 6">
            <a:extLst>
              <a:ext uri="{FF2B5EF4-FFF2-40B4-BE49-F238E27FC236}">
                <a16:creationId xmlns:a16="http://schemas.microsoft.com/office/drawing/2014/main" id="{CF94589A-B4C4-2F14-9C68-7ED164BDECE2}"/>
              </a:ext>
            </a:extLst>
          </p:cNvPr>
          <p:cNvPicPr>
            <a:picLocks noChangeAspect="1"/>
          </p:cNvPicPr>
          <p:nvPr/>
        </p:nvPicPr>
        <p:blipFill>
          <a:blip r:embed="rId3"/>
          <a:stretch>
            <a:fillRect/>
          </a:stretch>
        </p:blipFill>
        <p:spPr>
          <a:xfrm>
            <a:off x="345533" y="977108"/>
            <a:ext cx="8272989" cy="5584420"/>
          </a:xfrm>
          <a:prstGeom prst="rect">
            <a:avLst/>
          </a:prstGeom>
        </p:spPr>
      </p:pic>
    </p:spTree>
    <p:extLst>
      <p:ext uri="{BB962C8B-B14F-4D97-AF65-F5344CB8AC3E}">
        <p14:creationId xmlns:p14="http://schemas.microsoft.com/office/powerpoint/2010/main" val="3118921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192088" y="301625"/>
            <a:ext cx="8856662" cy="676275"/>
          </a:xfrm>
          <a:solidFill>
            <a:schemeClr val="tx2">
              <a:lumMod val="20000"/>
              <a:lumOff val="80000"/>
            </a:schemeClr>
          </a:solidFill>
        </p:spPr>
        <p:txBody>
          <a:bodyPr/>
          <a:lstStyle/>
          <a:p>
            <a:pPr>
              <a:defRPr/>
            </a:pPr>
            <a:r>
              <a:rPr lang="ja-JP" altLang="en-US" sz="2200" b="1" dirty="0"/>
              <a:t>令和４年度　都道府県別にみた</a:t>
            </a:r>
            <a:br>
              <a:rPr lang="en-US" altLang="ja-JP" sz="2200" b="1" dirty="0"/>
            </a:br>
            <a:r>
              <a:rPr lang="ja-JP" altLang="en-US" sz="2200" b="1" dirty="0" err="1"/>
              <a:t>障がい</a:t>
            </a:r>
            <a:r>
              <a:rPr lang="ja-JP" altLang="en-US" sz="2200" b="1" dirty="0"/>
              <a:t>者福祉施設従事者等による障がい者虐待</a:t>
            </a:r>
          </a:p>
        </p:txBody>
      </p:sp>
      <p:graphicFrame>
        <p:nvGraphicFramePr>
          <p:cNvPr id="6" name="コンテンツ プレースホルダー 4"/>
          <p:cNvGraphicFramePr>
            <a:graphicFrameLocks/>
          </p:cNvGraphicFramePr>
          <p:nvPr>
            <p:extLst>
              <p:ext uri="{D42A27DB-BD31-4B8C-83A1-F6EECF244321}">
                <p14:modId xmlns:p14="http://schemas.microsoft.com/office/powerpoint/2010/main" val="2078118428"/>
              </p:ext>
            </p:extLst>
          </p:nvPr>
        </p:nvGraphicFramePr>
        <p:xfrm>
          <a:off x="62295" y="1299066"/>
          <a:ext cx="9013821" cy="4941883"/>
        </p:xfrm>
        <a:graphic>
          <a:graphicData uri="http://schemas.openxmlformats.org/drawingml/2006/table">
            <a:tbl>
              <a:tblPr firstRow="1" bandRow="1">
                <a:tableStyleId>{5C22544A-7EE6-4342-B048-85BDC9FD1C3A}</a:tableStyleId>
              </a:tblPr>
              <a:tblGrid>
                <a:gridCol w="237853">
                  <a:extLst>
                    <a:ext uri="{9D8B030D-6E8A-4147-A177-3AD203B41FA5}">
                      <a16:colId xmlns:a16="http://schemas.microsoft.com/office/drawing/2014/main" val="20000"/>
                    </a:ext>
                  </a:extLst>
                </a:gridCol>
                <a:gridCol w="656008">
                  <a:extLst>
                    <a:ext uri="{9D8B030D-6E8A-4147-A177-3AD203B41FA5}">
                      <a16:colId xmlns:a16="http://schemas.microsoft.com/office/drawing/2014/main" val="20001"/>
                    </a:ext>
                  </a:extLst>
                </a:gridCol>
                <a:gridCol w="692453">
                  <a:extLst>
                    <a:ext uri="{9D8B030D-6E8A-4147-A177-3AD203B41FA5}">
                      <a16:colId xmlns:a16="http://schemas.microsoft.com/office/drawing/2014/main" val="20002"/>
                    </a:ext>
                  </a:extLst>
                </a:gridCol>
                <a:gridCol w="691143">
                  <a:extLst>
                    <a:ext uri="{9D8B030D-6E8A-4147-A177-3AD203B41FA5}">
                      <a16:colId xmlns:a16="http://schemas.microsoft.com/office/drawing/2014/main" val="20003"/>
                    </a:ext>
                  </a:extLst>
                </a:gridCol>
                <a:gridCol w="205414">
                  <a:extLst>
                    <a:ext uri="{9D8B030D-6E8A-4147-A177-3AD203B41FA5}">
                      <a16:colId xmlns:a16="http://schemas.microsoft.com/office/drawing/2014/main" val="20004"/>
                    </a:ext>
                  </a:extLst>
                </a:gridCol>
                <a:gridCol w="656008">
                  <a:extLst>
                    <a:ext uri="{9D8B030D-6E8A-4147-A177-3AD203B41FA5}">
                      <a16:colId xmlns:a16="http://schemas.microsoft.com/office/drawing/2014/main" val="20005"/>
                    </a:ext>
                  </a:extLst>
                </a:gridCol>
                <a:gridCol w="692453">
                  <a:extLst>
                    <a:ext uri="{9D8B030D-6E8A-4147-A177-3AD203B41FA5}">
                      <a16:colId xmlns:a16="http://schemas.microsoft.com/office/drawing/2014/main" val="20006"/>
                    </a:ext>
                  </a:extLst>
                </a:gridCol>
                <a:gridCol w="692453">
                  <a:extLst>
                    <a:ext uri="{9D8B030D-6E8A-4147-A177-3AD203B41FA5}">
                      <a16:colId xmlns:a16="http://schemas.microsoft.com/office/drawing/2014/main" val="20007"/>
                    </a:ext>
                  </a:extLst>
                </a:gridCol>
                <a:gridCol w="204104">
                  <a:extLst>
                    <a:ext uri="{9D8B030D-6E8A-4147-A177-3AD203B41FA5}">
                      <a16:colId xmlns:a16="http://schemas.microsoft.com/office/drawing/2014/main" val="20008"/>
                    </a:ext>
                  </a:extLst>
                </a:gridCol>
                <a:gridCol w="656008">
                  <a:extLst>
                    <a:ext uri="{9D8B030D-6E8A-4147-A177-3AD203B41FA5}">
                      <a16:colId xmlns:a16="http://schemas.microsoft.com/office/drawing/2014/main" val="20009"/>
                    </a:ext>
                  </a:extLst>
                </a:gridCol>
                <a:gridCol w="692453">
                  <a:extLst>
                    <a:ext uri="{9D8B030D-6E8A-4147-A177-3AD203B41FA5}">
                      <a16:colId xmlns:a16="http://schemas.microsoft.com/office/drawing/2014/main" val="20010"/>
                    </a:ext>
                  </a:extLst>
                </a:gridCol>
                <a:gridCol w="692453">
                  <a:extLst>
                    <a:ext uri="{9D8B030D-6E8A-4147-A177-3AD203B41FA5}">
                      <a16:colId xmlns:a16="http://schemas.microsoft.com/office/drawing/2014/main" val="20011"/>
                    </a:ext>
                  </a:extLst>
                </a:gridCol>
                <a:gridCol w="204104">
                  <a:extLst>
                    <a:ext uri="{9D8B030D-6E8A-4147-A177-3AD203B41FA5}">
                      <a16:colId xmlns:a16="http://schemas.microsoft.com/office/drawing/2014/main" val="20012"/>
                    </a:ext>
                  </a:extLst>
                </a:gridCol>
                <a:gridCol w="656008">
                  <a:extLst>
                    <a:ext uri="{9D8B030D-6E8A-4147-A177-3AD203B41FA5}">
                      <a16:colId xmlns:a16="http://schemas.microsoft.com/office/drawing/2014/main" val="20013"/>
                    </a:ext>
                  </a:extLst>
                </a:gridCol>
                <a:gridCol w="692453">
                  <a:extLst>
                    <a:ext uri="{9D8B030D-6E8A-4147-A177-3AD203B41FA5}">
                      <a16:colId xmlns:a16="http://schemas.microsoft.com/office/drawing/2014/main" val="20014"/>
                    </a:ext>
                  </a:extLst>
                </a:gridCol>
                <a:gridCol w="692453">
                  <a:extLst>
                    <a:ext uri="{9D8B030D-6E8A-4147-A177-3AD203B41FA5}">
                      <a16:colId xmlns:a16="http://schemas.microsoft.com/office/drawing/2014/main" val="20015"/>
                    </a:ext>
                  </a:extLst>
                </a:gridCol>
              </a:tblGrid>
              <a:tr h="512503">
                <a:tc>
                  <a:txBody>
                    <a:bodyPr/>
                    <a:lstStyle/>
                    <a:p>
                      <a:pPr algn="l" fontAlgn="ctr"/>
                      <a:r>
                        <a:rPr lang="ja-JP" altLang="en-US" sz="1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l" fontAlgn="ctr"/>
                      <a:r>
                        <a:rPr lang="ja-JP" altLang="en-US" sz="180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8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zh-CN" sz="105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ja-JP" sz="105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ja-JP" sz="105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　</a:t>
                      </a:r>
                      <a:endParaRPr lang="ja-JP" altLang="en-US" sz="105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相談・通報・届出件数</a:t>
                      </a:r>
                      <a:endParaRPr lang="ja-JP"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虐待</a:t>
                      </a:r>
                      <a:r>
                        <a:rPr lang="ja-JP" altLang="en-US" sz="1050" u="none" strike="noStrike" dirty="0">
                          <a:effectLst/>
                          <a:latin typeface="UD デジタル 教科書体 NK-R" panose="02020400000000000000" pitchFamily="18" charset="-128"/>
                          <a:ea typeface="UD デジタル 教科書体 NK-R" panose="02020400000000000000" pitchFamily="18" charset="-128"/>
                        </a:rPr>
                        <a:t>認定</a:t>
                      </a:r>
                      <a:endParaRPr lang="en-US" altLang="zh-CN" sz="1050" u="none" strike="noStrike" dirty="0">
                        <a:effectLst/>
                        <a:latin typeface="UD デジタル 教科書体 NK-R" panose="02020400000000000000" pitchFamily="18" charset="-128"/>
                        <a:ea typeface="UD デジタル 教科書体 NK-R" panose="02020400000000000000" pitchFamily="18" charset="-128"/>
                      </a:endParaRPr>
                    </a:p>
                    <a:p>
                      <a:pPr algn="ctr" rtl="0" fontAlgn="ctr"/>
                      <a:r>
                        <a:rPr lang="zh-CN" altLang="en-US" sz="1050" u="none" strike="noStrike" dirty="0">
                          <a:effectLst/>
                          <a:latin typeface="UD デジタル 教科書体 NK-R" panose="02020400000000000000" pitchFamily="18" charset="-128"/>
                          <a:ea typeface="UD デジタル 教科書体 NK-R" panose="02020400000000000000" pitchFamily="18" charset="-128"/>
                        </a:rPr>
                        <a:t>件数</a:t>
                      </a:r>
                      <a:endParaRPr lang="zh-CN" altLang="en-US" sz="1050" b="1" i="0" u="none" strike="noStrike" dirty="0">
                        <a:solidFill>
                          <a:srgbClr val="FFFFFF"/>
                        </a:solidFill>
                        <a:effectLst/>
                        <a:latin typeface="UD デジタル 教科書体 NK-R" panose="02020400000000000000" pitchFamily="18" charset="-128"/>
                        <a:ea typeface="UD デジタル 教科書体 NK-R" panose="02020400000000000000" pitchFamily="18" charset="-128"/>
                      </a:endParaRPr>
                    </a:p>
                  </a:txBody>
                  <a:tcPr marL="9524" marR="9524" marT="9522"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東京都</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rtl="0"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428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rPr>
                        <a:t>89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広島県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栃木県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山口県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愛知県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360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茨城県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鹿児島県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38</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山梨県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神奈川県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352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静岡県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石川県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39</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愛媛県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69115">
                <a:tc>
                  <a:txBody>
                    <a:bodyPr/>
                    <a:lstStyle/>
                    <a:p>
                      <a:pPr algn="r" fontAlgn="ctr"/>
                      <a:r>
                        <a:rPr lang="en-US" altLang="ja-JP"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大阪府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331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b="1" i="0" u="none" strike="noStrike" dirty="0">
                          <a:solidFill>
                            <a:srgbClr val="FF0000"/>
                          </a:solidFill>
                          <a:effectLst/>
                          <a:latin typeface="UD デジタル 教科書体 NK-R" panose="02020400000000000000" pitchFamily="18" charset="-128"/>
                          <a:ea typeface="UD デジタル 教科書体 NK-R" panose="02020400000000000000" pitchFamily="18" charset="-128"/>
                        </a:rPr>
                        <a:t>72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三重県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28</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岐阜県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39</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佐賀県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5</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千葉県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宮城県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29</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青森県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41</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島根県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6</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埼玉県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京都府</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29</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42</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秋田県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7</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北海道</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19</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長野県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31</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大分県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42</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高知県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8</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兵庫県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20</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長崎県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32</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福井県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34</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9</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福岡県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21</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1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宮崎県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徳島県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45</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鳥取県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10</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群馬県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21</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沖縄県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奈良県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山形県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69115">
                <a:tc>
                  <a:txBody>
                    <a:bodyPr/>
                    <a:lstStyle/>
                    <a:p>
                      <a:pPr algn="r" fontAlgn="ct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11</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滋賀県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23</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新潟県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熊本県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47</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岩手県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9525" marR="9525" marT="9525" marB="0" anchor="ctr">
                    <a:lnL w="1270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69115">
                <a:tc>
                  <a:txBody>
                    <a:bodyPr/>
                    <a:lstStyle/>
                    <a:p>
                      <a:pPr algn="r" fontAlgn="ctr"/>
                      <a:r>
                        <a:rPr lang="en-US" altLang="ja-JP" sz="1200" b="0" i="0" u="none" strike="noStrike" baseline="0"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1</a:t>
                      </a:r>
                      <a:r>
                        <a:rPr lang="en-US" altLang="ja-JP" sz="12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a:t>
                      </a:r>
                    </a:p>
                  </a:txBody>
                  <a:tcPr marL="9524" marR="9524" marT="9522" marB="0" anchor="ctr">
                    <a:lnL w="63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岡山県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24</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香川県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46</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UD デジタル 教科書体 NK-R" panose="02020400000000000000" pitchFamily="18" charset="-128"/>
                          <a:ea typeface="UD デジタル 教科書体 NK-R" panose="02020400000000000000" pitchFamily="18" charset="-128"/>
                          <a:cs typeface="Arial" panose="020B0604020202020204" pitchFamily="34" charset="0"/>
                        </a:rPr>
                        <a:t>36</a:t>
                      </a:r>
                    </a:p>
                  </a:txBody>
                  <a:tcPr marL="9524" marR="9524"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和歌山県</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txBody>
                  <a:tcPr marL="9525" marR="9525" marT="9525" marB="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gridSpan="2">
                  <a:txBody>
                    <a:bodyPr/>
                    <a:lstStyle/>
                    <a:p>
                      <a:pPr algn="ctr" rtl="0" fontAlgn="ctr"/>
                      <a:r>
                        <a:rPr lang="ja-JP" altLang="en-US" sz="1200" b="0" i="0" u="none" strike="noStrike" dirty="0">
                          <a:solidFill>
                            <a:schemeClr val="tx1"/>
                          </a:solidFill>
                          <a:effectLst/>
                          <a:latin typeface="Arial" panose="020B0604020202020204" pitchFamily="34" charset="0"/>
                          <a:ea typeface="UD デジタル 教科書体 NK-R" panose="02020400000000000000" pitchFamily="18" charset="-128"/>
                          <a:cs typeface="Arial" panose="020B0604020202020204" pitchFamily="34" charset="0"/>
                        </a:rPr>
                        <a:t>合計</a:t>
                      </a:r>
                    </a:p>
                  </a:txBody>
                  <a:tcPr marL="9524" marR="9524" marT="9522" marB="0" anchor="ctr">
                    <a:lnL w="28575"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l" rtl="0" fontAlgn="ctr"/>
                      <a:endParaRPr lang="ja-JP" altLang="en-US" sz="1200" b="0" i="0" u="none" strike="noStrike" dirty="0">
                        <a:solidFill>
                          <a:srgbClr val="000000"/>
                        </a:solidFill>
                        <a:effectLst/>
                        <a:latin typeface="Arial"/>
                      </a:endParaRPr>
                    </a:p>
                  </a:txBody>
                  <a:tcPr marL="9525" marR="9525" marT="9525"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4,104</a:t>
                      </a:r>
                    </a:p>
                  </a:txBody>
                  <a:tcPr marL="9525" marR="9525" marT="9525" marB="0" anchor="ctr">
                    <a:lnL w="6350" cap="flat" cmpd="sng" algn="ctr">
                      <a:solidFill>
                        <a:schemeClr val="tx1"/>
                      </a:solidFill>
                      <a:prstDash val="sysDot"/>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956</a:t>
                      </a:r>
                    </a:p>
                  </a:txBody>
                  <a:tcPr marL="9525" marR="9525" marT="9525"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2"/>
                  </a:ext>
                </a:extLst>
              </a:tr>
            </a:tbl>
          </a:graphicData>
        </a:graphic>
      </p:graphicFrame>
      <p:sp>
        <p:nvSpPr>
          <p:cNvPr id="53504" name="テキスト ボックス 7"/>
          <p:cNvSpPr txBox="1">
            <a:spLocks noChangeArrowheads="1"/>
          </p:cNvSpPr>
          <p:nvPr/>
        </p:nvSpPr>
        <p:spPr bwMode="auto">
          <a:xfrm>
            <a:off x="7199313" y="977900"/>
            <a:ext cx="1849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b="1" dirty="0">
                <a:ea typeface="UD デジタル 教科書体 NK-R" panose="02020400000000000000" pitchFamily="18" charset="-128"/>
              </a:rPr>
              <a:t>※</a:t>
            </a:r>
            <a:r>
              <a:rPr lang="ja-JP" altLang="en-US" sz="1400" b="1" dirty="0">
                <a:ea typeface="UD デジタル 教科書体 NK-R" panose="02020400000000000000" pitchFamily="18" charset="-128"/>
              </a:rPr>
              <a:t>相談・通報件数順</a:t>
            </a:r>
          </a:p>
        </p:txBody>
      </p:sp>
      <p:sp>
        <p:nvSpPr>
          <p:cNvPr id="53505"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53506"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232D26A-7AC1-4783-8D7E-41CC130A4128}" type="slidenum">
              <a:rPr lang="ja-JP" altLang="en-US" sz="1200" smtClean="0">
                <a:ea typeface="UD デジタル 教科書体 NK-R" panose="02020400000000000000" pitchFamily="18" charset="-128"/>
              </a:rPr>
              <a:pPr>
                <a:spcBef>
                  <a:spcPct val="0"/>
                </a:spcBef>
                <a:buFontTx/>
                <a:buNone/>
              </a:pPr>
              <a:t>24</a:t>
            </a:fld>
            <a:endParaRPr lang="ja-JP" altLang="en-US" sz="1200" dirty="0">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42CA9D0C-BE90-42C7-89A1-C91783C4B7ED}"/>
              </a:ext>
            </a:extLst>
          </p:cNvPr>
          <p:cNvSpPr/>
          <p:nvPr/>
        </p:nvSpPr>
        <p:spPr>
          <a:xfrm>
            <a:off x="62295" y="2924944"/>
            <a:ext cx="2277457" cy="369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7868222"/>
      </p:ext>
    </p:extLst>
  </p:cSld>
  <p:clrMapOvr>
    <a:masterClrMapping/>
  </p:clrMapOvr>
  <mc:AlternateContent xmlns:mc="http://schemas.openxmlformats.org/markup-compatibility/2006" xmlns:p14="http://schemas.microsoft.com/office/powerpoint/2010/main">
    <mc:Choice Requires="p14">
      <p:transition spd="slow" p14:dur="2000" advTm="14087"/>
    </mc:Choice>
    <mc:Fallback xmlns="">
      <p:transition spd="slow" advTm="1408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B6C97F5-0A18-B522-622D-31865BC90658}"/>
              </a:ext>
            </a:extLst>
          </p:cNvPr>
          <p:cNvPicPr>
            <a:picLocks noChangeAspect="1"/>
          </p:cNvPicPr>
          <p:nvPr/>
        </p:nvPicPr>
        <p:blipFill>
          <a:blip r:embed="rId3"/>
          <a:stretch>
            <a:fillRect/>
          </a:stretch>
        </p:blipFill>
        <p:spPr>
          <a:xfrm>
            <a:off x="18376" y="1569473"/>
            <a:ext cx="9107248" cy="4464496"/>
          </a:xfrm>
          <a:prstGeom prst="rect">
            <a:avLst/>
          </a:prstGeom>
        </p:spPr>
      </p:pic>
      <p:sp>
        <p:nvSpPr>
          <p:cNvPr id="55299" name="テキスト ボックス 7"/>
          <p:cNvSpPr txBox="1">
            <a:spLocks noChangeArrowheads="1"/>
          </p:cNvSpPr>
          <p:nvPr/>
        </p:nvSpPr>
        <p:spPr bwMode="auto">
          <a:xfrm>
            <a:off x="504825" y="6255256"/>
            <a:ext cx="8134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複数回答有</a:t>
            </a:r>
            <a:endParaRPr lang="en-US" altLang="ja-JP" sz="1200" dirty="0">
              <a:ea typeface="UD デジタル 教科書体 NK-R" panose="02020400000000000000" pitchFamily="18" charset="-128"/>
            </a:endParaRPr>
          </a:p>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通報件数：</a:t>
            </a:r>
            <a:r>
              <a:rPr lang="en-US" altLang="ja-JP" sz="1200" dirty="0">
                <a:ea typeface="UD デジタル 教科書体 NK-R" panose="02020400000000000000" pitchFamily="18" charset="-128"/>
              </a:rPr>
              <a:t>R2</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322</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R3</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331</a:t>
            </a:r>
            <a:r>
              <a:rPr lang="ja-JP" altLang="en-US" sz="1200" dirty="0">
                <a:ea typeface="UD デジタル 教科書体 NK-R" panose="02020400000000000000" pitchFamily="18" charset="-128"/>
              </a:rPr>
              <a:t>件、</a:t>
            </a:r>
            <a:r>
              <a:rPr lang="en-US" altLang="ja-JP" sz="1200" dirty="0">
                <a:ea typeface="UD デジタル 教科書体 NK-R" panose="02020400000000000000" pitchFamily="18" charset="-128"/>
              </a:rPr>
              <a:t>R4</a:t>
            </a:r>
            <a:r>
              <a:rPr lang="ja-JP" altLang="en-US" sz="1200" dirty="0">
                <a:ea typeface="UD デジタル 教科書体 NK-R" panose="02020400000000000000" pitchFamily="18" charset="-128"/>
              </a:rPr>
              <a:t>年度</a:t>
            </a:r>
            <a:r>
              <a:rPr lang="en-US" altLang="ja-JP" sz="1200" dirty="0">
                <a:ea typeface="UD デジタル 教科書体 NK-R" panose="02020400000000000000" pitchFamily="18" charset="-128"/>
              </a:rPr>
              <a:t>331</a:t>
            </a:r>
            <a:r>
              <a:rPr lang="ja-JP" altLang="en-US" sz="1200" dirty="0">
                <a:ea typeface="UD デジタル 教科書体 NK-R" panose="02020400000000000000" pitchFamily="18" charset="-128"/>
              </a:rPr>
              <a:t>件の内訳</a:t>
            </a:r>
            <a:endParaRPr lang="en-US" altLang="ja-JP" sz="1200" dirty="0">
              <a:ea typeface="UD デジタル 教科書体 NK-R" panose="02020400000000000000" pitchFamily="18" charset="-128"/>
            </a:endParaRPr>
          </a:p>
        </p:txBody>
      </p:sp>
      <p:sp>
        <p:nvSpPr>
          <p:cNvPr id="6" name="タイトル 1"/>
          <p:cNvSpPr>
            <a:spLocks noGrp="1"/>
          </p:cNvSpPr>
          <p:nvPr>
            <p:ph type="title"/>
          </p:nvPr>
        </p:nvSpPr>
        <p:spPr>
          <a:xfrm>
            <a:off x="506700" y="359659"/>
            <a:ext cx="8229600" cy="468313"/>
          </a:xfrm>
          <a:solidFill>
            <a:schemeClr val="tx2">
              <a:lumMod val="20000"/>
              <a:lumOff val="80000"/>
            </a:schemeClr>
          </a:solidFill>
        </p:spPr>
        <p:txBody>
          <a:bodyPr rtlCol="0">
            <a:normAutofit/>
          </a:bodyPr>
          <a:lstStyle/>
          <a:p>
            <a:pPr eaLnBrk="1" fontAlgn="auto" hangingPunct="1">
              <a:spcAft>
                <a:spcPts val="0"/>
              </a:spcAft>
              <a:defRPr/>
            </a:pPr>
            <a:r>
              <a:rPr lang="en-US" altLang="ja-JP" sz="2400" b="1" dirty="0"/>
              <a:t>【</a:t>
            </a:r>
            <a:r>
              <a:rPr lang="ja-JP" altLang="en-US" sz="2400" b="1" dirty="0"/>
              <a:t>施設従事者等</a:t>
            </a:r>
            <a:r>
              <a:rPr lang="en-US" altLang="ja-JP" sz="2400" b="1" dirty="0"/>
              <a:t>】</a:t>
            </a:r>
            <a:r>
              <a:rPr lang="ja-JP" altLang="en-US" sz="2400" b="1" dirty="0"/>
              <a:t>　相談・通報・届出者の内訳</a:t>
            </a:r>
          </a:p>
        </p:txBody>
      </p:sp>
      <p:sp>
        <p:nvSpPr>
          <p:cNvPr id="55300" name="テキスト ボックス 5"/>
          <p:cNvSpPr txBox="1">
            <a:spLocks noChangeArrowheads="1"/>
          </p:cNvSpPr>
          <p:nvPr/>
        </p:nvSpPr>
        <p:spPr bwMode="auto">
          <a:xfrm>
            <a:off x="161925" y="0"/>
            <a:ext cx="404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55301" name="スライド番号プレースホルダー 1"/>
          <p:cNvSpPr>
            <a:spLocks noGrp="1"/>
          </p:cNvSpPr>
          <p:nvPr>
            <p:ph type="sldNum" sz="quarter" idx="12"/>
          </p:nvPr>
        </p:nvSpPr>
        <p:spPr bwMode="auto">
          <a:xfrm>
            <a:off x="6875463"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F8D35CB-2835-42DF-98A7-3B102ED5F13C}"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25</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2" name="角丸四角形 12">
            <a:extLst>
              <a:ext uri="{FF2B5EF4-FFF2-40B4-BE49-F238E27FC236}">
                <a16:creationId xmlns:a16="http://schemas.microsoft.com/office/drawing/2014/main" id="{2F0D6E44-78C8-42B2-9364-F07B45FF9A0F}"/>
              </a:ext>
            </a:extLst>
          </p:cNvPr>
          <p:cNvSpPr/>
          <p:nvPr/>
        </p:nvSpPr>
        <p:spPr>
          <a:xfrm>
            <a:off x="5095037" y="908720"/>
            <a:ext cx="3914026" cy="1520908"/>
          </a:xfrm>
          <a:prstGeom prst="roundRect">
            <a:avLst/>
          </a:prstGeom>
        </p:spPr>
        <p:style>
          <a:lnRef idx="2">
            <a:schemeClr val="accent6"/>
          </a:lnRef>
          <a:fillRef idx="1">
            <a:schemeClr val="lt1"/>
          </a:fillRef>
          <a:effectRef idx="0">
            <a:schemeClr val="accent6"/>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hangingPunct="1"/>
            <a:r>
              <a:rPr lang="ja-JP" altLang="en-US" sz="1200" dirty="0">
                <a:solidFill>
                  <a:schemeClr val="tx1"/>
                </a:solidFill>
                <a:ea typeface="UD デジタル 教科書体 NK-R" panose="02020400000000000000" pitchFamily="18" charset="-128"/>
              </a:rPr>
              <a:t>・単体では「家族・親族」及び「当該施設・事業所職員」が最も多い。</a:t>
            </a:r>
            <a:endParaRPr lang="en-US" altLang="ja-JP" sz="1200" dirty="0">
              <a:solidFill>
                <a:schemeClr val="tx1"/>
              </a:solidFill>
              <a:ea typeface="UD デジタル 教科書体 NK-R" panose="02020400000000000000" pitchFamily="18" charset="-128"/>
            </a:endParaRPr>
          </a:p>
          <a:p>
            <a:pPr eaLnBrk="1" hangingPunct="1"/>
            <a:r>
              <a:rPr lang="en-US" altLang="ja-JP" sz="1200" b="1" dirty="0">
                <a:ea typeface="UD デジタル 教科書体 NK-R" panose="02020400000000000000" pitchFamily="18" charset="-128"/>
              </a:rPr>
              <a:t>※</a:t>
            </a:r>
            <a:r>
              <a:rPr lang="ja-JP" altLang="en-US" sz="1200" b="1" dirty="0">
                <a:ea typeface="UD デジタル 教科書体 NK-R" panose="02020400000000000000" pitchFamily="18" charset="-128"/>
              </a:rPr>
              <a:t>「相談支援専門員・他の施設従事者等」については、相談支援専門員と当該以外の施設従事者等を合算した。</a:t>
            </a:r>
            <a:endParaRPr lang="en-US" altLang="ja-JP" sz="1200" b="1" dirty="0">
              <a:ea typeface="UD デジタル 教科書体 NK-R" panose="02020400000000000000" pitchFamily="18" charset="-128"/>
            </a:endParaRPr>
          </a:p>
          <a:p>
            <a:pPr eaLnBrk="1" hangingPunct="1"/>
            <a:endParaRPr lang="en-US" altLang="ja-JP" sz="1200" dirty="0">
              <a:ea typeface="UD デジタル 教科書体 NK-R" panose="02020400000000000000" pitchFamily="18" charset="-128"/>
            </a:endParaRPr>
          </a:p>
          <a:p>
            <a:pPr eaLnBrk="1" hangingPunct="1">
              <a:defRPr/>
            </a:pPr>
            <a:r>
              <a:rPr lang="ja-JP" altLang="en-US" sz="1200" dirty="0">
                <a:ea typeface="UD デジタル 教科書体 NK-R" panose="02020400000000000000" pitchFamily="18" charset="-128"/>
              </a:rPr>
              <a:t>・</a:t>
            </a:r>
            <a:r>
              <a:rPr lang="ja-JP" altLang="en-US" sz="1200" dirty="0">
                <a:solidFill>
                  <a:schemeClr val="tx1"/>
                </a:solidFill>
                <a:ea typeface="UD デジタル 教科書体 NK-R" panose="02020400000000000000" pitchFamily="18" charset="-128"/>
              </a:rPr>
              <a:t>当該施設・事業所の設置者・管理者、サービス管理責任者、職員等からの通報は合わせて約３割。</a:t>
            </a:r>
            <a:endParaRPr lang="en-US" altLang="ja-JP" sz="1200" dirty="0">
              <a:solidFill>
                <a:schemeClr val="tx1"/>
              </a:solidFill>
              <a:ea typeface="UD デジタル 教科書体 NK-R" panose="02020400000000000000" pitchFamily="18" charset="-128"/>
            </a:endParaRPr>
          </a:p>
        </p:txBody>
      </p:sp>
      <p:sp>
        <p:nvSpPr>
          <p:cNvPr id="11" name="正方形/長方形 10"/>
          <p:cNvSpPr/>
          <p:nvPr/>
        </p:nvSpPr>
        <p:spPr>
          <a:xfrm>
            <a:off x="4413537" y="5818069"/>
            <a:ext cx="415925"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5D049850-D55F-4546-A992-358970C92C03}"/>
              </a:ext>
            </a:extLst>
          </p:cNvPr>
          <p:cNvSpPr/>
          <p:nvPr/>
        </p:nvSpPr>
        <p:spPr>
          <a:xfrm>
            <a:off x="3563888" y="5824302"/>
            <a:ext cx="1296144" cy="209668"/>
          </a:xfrm>
          <a:prstGeom prst="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a:stretch>
            <a:fillRect/>
          </a:stretch>
        </p:blipFill>
        <p:spPr>
          <a:xfrm>
            <a:off x="1310132" y="5824300"/>
            <a:ext cx="519497" cy="20966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20F9156-44FA-469F-A437-75DC127062B9}"/>
              </a:ext>
            </a:extLst>
          </p:cNvPr>
          <p:cNvPicPr>
            <a:picLocks noChangeAspect="1"/>
          </p:cNvPicPr>
          <p:nvPr/>
        </p:nvPicPr>
        <p:blipFill>
          <a:blip r:embed="rId3"/>
          <a:stretch>
            <a:fillRect/>
          </a:stretch>
        </p:blipFill>
        <p:spPr>
          <a:xfrm>
            <a:off x="4607417" y="949886"/>
            <a:ext cx="4462615" cy="4035339"/>
          </a:xfrm>
          <a:prstGeom prst="rect">
            <a:avLst/>
          </a:prstGeom>
        </p:spPr>
      </p:pic>
      <p:pic>
        <p:nvPicPr>
          <p:cNvPr id="9" name="図 8">
            <a:extLst>
              <a:ext uri="{FF2B5EF4-FFF2-40B4-BE49-F238E27FC236}">
                <a16:creationId xmlns:a16="http://schemas.microsoft.com/office/drawing/2014/main" id="{2AC9846F-D9A0-4629-B491-1DCCF22035FB}"/>
              </a:ext>
            </a:extLst>
          </p:cNvPr>
          <p:cNvPicPr>
            <a:picLocks noChangeAspect="1"/>
          </p:cNvPicPr>
          <p:nvPr/>
        </p:nvPicPr>
        <p:blipFill>
          <a:blip r:embed="rId4"/>
          <a:stretch>
            <a:fillRect/>
          </a:stretch>
        </p:blipFill>
        <p:spPr>
          <a:xfrm>
            <a:off x="73968" y="949887"/>
            <a:ext cx="4462616" cy="4035338"/>
          </a:xfrm>
          <a:prstGeom prst="rect">
            <a:avLst/>
          </a:prstGeom>
        </p:spPr>
      </p:pic>
      <p:sp>
        <p:nvSpPr>
          <p:cNvPr id="13" name="角丸四角形 12"/>
          <p:cNvSpPr/>
          <p:nvPr/>
        </p:nvSpPr>
        <p:spPr>
          <a:xfrm>
            <a:off x="4788023" y="5170169"/>
            <a:ext cx="4262949" cy="81915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・虐待類型では「身体的虐待」と、次いで「心理的虐待」が多い。</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・被虐待者の障がい種別では、「知的障がい」が最多。</a:t>
            </a:r>
            <a:endParaRPr lang="en-US" altLang="ja-JP" sz="1200" dirty="0">
              <a:solidFill>
                <a:schemeClr val="tx1"/>
              </a:solidFill>
              <a:ea typeface="UD デジタル 教科書体 NK-R" panose="02020400000000000000" pitchFamily="18" charset="-128"/>
            </a:endParaRPr>
          </a:p>
        </p:txBody>
      </p:sp>
      <p:sp>
        <p:nvSpPr>
          <p:cNvPr id="6" name="タイトル 1"/>
          <p:cNvSpPr>
            <a:spLocks noGrp="1"/>
          </p:cNvSpPr>
          <p:nvPr>
            <p:ph type="title"/>
          </p:nvPr>
        </p:nvSpPr>
        <p:spPr>
          <a:xfrm>
            <a:off x="566738" y="266700"/>
            <a:ext cx="8229600" cy="468313"/>
          </a:xfrm>
          <a:solidFill>
            <a:schemeClr val="tx2">
              <a:lumMod val="20000"/>
              <a:lumOff val="80000"/>
            </a:schemeClr>
          </a:solidFill>
        </p:spPr>
        <p:txBody>
          <a:bodyPr rtlCol="0">
            <a:normAutofit/>
          </a:bodyPr>
          <a:lstStyle/>
          <a:p>
            <a:pPr eaLnBrk="1" fontAlgn="auto" hangingPunct="1">
              <a:spcAft>
                <a:spcPts val="0"/>
              </a:spcAft>
              <a:defRPr/>
            </a:pPr>
            <a:r>
              <a:rPr lang="ja-JP" altLang="en-US" sz="2400" b="1"/>
              <a:t>虐待の類型</a:t>
            </a:r>
            <a:r>
              <a:rPr lang="ja-JP" altLang="en-US" sz="2400" b="1" dirty="0"/>
              <a:t>・被虐待者の</a:t>
            </a:r>
            <a:r>
              <a:rPr lang="ja-JP" altLang="en-US" sz="2400" b="1" dirty="0" err="1"/>
              <a:t>障がい</a:t>
            </a:r>
            <a:r>
              <a:rPr lang="ja-JP" altLang="en-US" sz="2400" b="1" dirty="0"/>
              <a:t>種別</a:t>
            </a:r>
          </a:p>
        </p:txBody>
      </p:sp>
      <p:sp>
        <p:nvSpPr>
          <p:cNvPr id="57348" name="テキスト ボックス 7"/>
          <p:cNvSpPr txBox="1">
            <a:spLocks noChangeArrowheads="1"/>
          </p:cNvSpPr>
          <p:nvPr/>
        </p:nvSpPr>
        <p:spPr bwMode="auto">
          <a:xfrm>
            <a:off x="0" y="6061075"/>
            <a:ext cx="9251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複数回答有</a:t>
            </a: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虐待類型：虐待認定件数</a:t>
            </a:r>
            <a:r>
              <a:rPr lang="en-US" altLang="ja-JP" sz="1200" dirty="0">
                <a:latin typeface="UD デジタル 教科書体 NK-R" panose="02020400000000000000" pitchFamily="18" charset="-128"/>
                <a:ea typeface="UD デジタル 教科書体 NK-R" panose="02020400000000000000" pitchFamily="18" charset="-128"/>
              </a:rPr>
              <a:t>R2</a:t>
            </a:r>
            <a:r>
              <a:rPr lang="ja-JP" altLang="en-US" sz="1200" dirty="0">
                <a:latin typeface="UD デジタル 教科書体 NK-R" panose="02020400000000000000" pitchFamily="18" charset="-128"/>
                <a:ea typeface="UD デジタル 教科書体 NK-R" panose="02020400000000000000" pitchFamily="18" charset="-128"/>
              </a:rPr>
              <a:t>年度</a:t>
            </a:r>
            <a:r>
              <a:rPr lang="en-US" altLang="ja-JP" sz="1200" dirty="0">
                <a:latin typeface="UD デジタル 教科書体 NK-R" panose="02020400000000000000" pitchFamily="18" charset="-128"/>
                <a:ea typeface="UD デジタル 教科書体 NK-R" panose="02020400000000000000" pitchFamily="18" charset="-128"/>
              </a:rPr>
              <a:t>70</a:t>
            </a:r>
            <a:r>
              <a:rPr lang="ja-JP" altLang="en-US" sz="1200" dirty="0">
                <a:latin typeface="UD デジタル 教科書体 NK-R" panose="02020400000000000000" pitchFamily="18" charset="-128"/>
                <a:ea typeface="UD デジタル 教科書体 NK-R" panose="02020400000000000000" pitchFamily="18" charset="-128"/>
              </a:rPr>
              <a:t>件、</a:t>
            </a:r>
            <a:r>
              <a:rPr lang="en-US" altLang="ja-JP" sz="1200" dirty="0">
                <a:latin typeface="UD デジタル 教科書体 NK-R" panose="02020400000000000000" pitchFamily="18" charset="-128"/>
                <a:ea typeface="UD デジタル 教科書体 NK-R" panose="02020400000000000000" pitchFamily="18" charset="-128"/>
              </a:rPr>
              <a:t>R3</a:t>
            </a:r>
            <a:r>
              <a:rPr lang="ja-JP" altLang="en-US" sz="1200" dirty="0">
                <a:latin typeface="UD デジタル 教科書体 NK-R" panose="02020400000000000000" pitchFamily="18" charset="-128"/>
                <a:ea typeface="UD デジタル 教科書体 NK-R" panose="02020400000000000000" pitchFamily="18" charset="-128"/>
              </a:rPr>
              <a:t>年度</a:t>
            </a:r>
            <a:r>
              <a:rPr lang="en-US" altLang="ja-JP" sz="1200" dirty="0">
                <a:latin typeface="UD デジタル 教科書体 NK-R" panose="02020400000000000000" pitchFamily="18" charset="-128"/>
                <a:ea typeface="UD デジタル 教科書体 NK-R" panose="02020400000000000000" pitchFamily="18" charset="-128"/>
              </a:rPr>
              <a:t>60</a:t>
            </a:r>
            <a:r>
              <a:rPr lang="ja-JP" altLang="en-US" sz="1200" dirty="0">
                <a:latin typeface="UD デジタル 教科書体 NK-R" panose="02020400000000000000" pitchFamily="18" charset="-128"/>
                <a:ea typeface="UD デジタル 教科書体 NK-R" panose="02020400000000000000" pitchFamily="18" charset="-128"/>
              </a:rPr>
              <a:t>件、</a:t>
            </a:r>
            <a:r>
              <a:rPr lang="en-US" altLang="ja-JP" sz="1200" dirty="0">
                <a:latin typeface="UD デジタル 教科書体 NK-R" panose="02020400000000000000" pitchFamily="18" charset="-128"/>
                <a:ea typeface="UD デジタル 教科書体 NK-R" panose="02020400000000000000" pitchFamily="18" charset="-128"/>
              </a:rPr>
              <a:t>R4</a:t>
            </a:r>
            <a:r>
              <a:rPr lang="ja-JP" altLang="en-US" sz="1200" dirty="0">
                <a:latin typeface="UD デジタル 教科書体 NK-R" panose="02020400000000000000" pitchFamily="18" charset="-128"/>
                <a:ea typeface="UD デジタル 教科書体 NK-R" panose="02020400000000000000" pitchFamily="18" charset="-128"/>
              </a:rPr>
              <a:t>年度</a:t>
            </a:r>
            <a:r>
              <a:rPr lang="en-US" altLang="ja-JP" sz="1200" dirty="0">
                <a:latin typeface="UD デジタル 教科書体 NK-R" panose="02020400000000000000" pitchFamily="18" charset="-128"/>
                <a:ea typeface="UD デジタル 教科書体 NK-R" panose="02020400000000000000" pitchFamily="18" charset="-128"/>
              </a:rPr>
              <a:t>72</a:t>
            </a:r>
            <a:r>
              <a:rPr lang="ja-JP" altLang="en-US" sz="1200" dirty="0">
                <a:latin typeface="UD デジタル 教科書体 NK-R" panose="02020400000000000000" pitchFamily="18" charset="-128"/>
                <a:ea typeface="UD デジタル 教科書体 NK-R" panose="02020400000000000000" pitchFamily="18" charset="-128"/>
              </a:rPr>
              <a:t>件の内訳</a:t>
            </a: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障がい種別：被虐待者数</a:t>
            </a:r>
            <a:r>
              <a:rPr lang="en-US" altLang="ja-JP" sz="1200" dirty="0">
                <a:latin typeface="UD デジタル 教科書体 NK-R" panose="02020400000000000000" pitchFamily="18" charset="-128"/>
                <a:ea typeface="UD デジタル 教科書体 NK-R" panose="02020400000000000000" pitchFamily="18" charset="-128"/>
              </a:rPr>
              <a:t>R2</a:t>
            </a:r>
            <a:r>
              <a:rPr lang="ja-JP" altLang="en-US" sz="1200" dirty="0">
                <a:latin typeface="UD デジタル 教科書体 NK-R" panose="02020400000000000000" pitchFamily="18" charset="-128"/>
                <a:ea typeface="UD デジタル 教科書体 NK-R" panose="02020400000000000000" pitchFamily="18" charset="-128"/>
              </a:rPr>
              <a:t>年度</a:t>
            </a:r>
            <a:r>
              <a:rPr lang="en-US" altLang="ja-JP" sz="1200" dirty="0">
                <a:latin typeface="UD デジタル 教科書体 NK-R" panose="02020400000000000000" pitchFamily="18" charset="-128"/>
                <a:ea typeface="UD デジタル 教科書体 NK-R" panose="02020400000000000000" pitchFamily="18" charset="-128"/>
              </a:rPr>
              <a:t>92</a:t>
            </a:r>
            <a:r>
              <a:rPr lang="ja-JP" altLang="en-US" sz="1200" dirty="0">
                <a:latin typeface="UD デジタル 教科書体 NK-R" panose="02020400000000000000" pitchFamily="18" charset="-128"/>
                <a:ea typeface="UD デジタル 教科書体 NK-R" panose="02020400000000000000" pitchFamily="18" charset="-128"/>
              </a:rPr>
              <a:t>人、</a:t>
            </a:r>
            <a:r>
              <a:rPr lang="en-US" altLang="ja-JP" sz="1200" dirty="0">
                <a:latin typeface="UD デジタル 教科書体 NK-R" panose="02020400000000000000" pitchFamily="18" charset="-128"/>
                <a:ea typeface="UD デジタル 教科書体 NK-R" panose="02020400000000000000" pitchFamily="18" charset="-128"/>
              </a:rPr>
              <a:t>R3</a:t>
            </a:r>
            <a:r>
              <a:rPr lang="ja-JP" altLang="en-US" sz="1200" dirty="0">
                <a:latin typeface="UD デジタル 教科書体 NK-R" panose="02020400000000000000" pitchFamily="18" charset="-128"/>
                <a:ea typeface="UD デジタル 教科書体 NK-R" panose="02020400000000000000" pitchFamily="18" charset="-128"/>
              </a:rPr>
              <a:t>年度</a:t>
            </a:r>
            <a:r>
              <a:rPr lang="en-US" altLang="ja-JP" sz="1200" dirty="0">
                <a:latin typeface="UD デジタル 教科書体 NK-R" panose="02020400000000000000" pitchFamily="18" charset="-128"/>
                <a:ea typeface="UD デジタル 教科書体 NK-R" panose="02020400000000000000" pitchFamily="18" charset="-128"/>
              </a:rPr>
              <a:t>70</a:t>
            </a:r>
            <a:r>
              <a:rPr lang="ja-JP" altLang="en-US" sz="1200" dirty="0">
                <a:latin typeface="UD デジタル 教科書体 NK-R" panose="02020400000000000000" pitchFamily="18" charset="-128"/>
                <a:ea typeface="UD デジタル 教科書体 NK-R" panose="02020400000000000000" pitchFamily="18" charset="-128"/>
              </a:rPr>
              <a:t>人、</a:t>
            </a:r>
            <a:r>
              <a:rPr lang="en-US" altLang="ja-JP" sz="1200" dirty="0">
                <a:latin typeface="UD デジタル 教科書体 NK-R" panose="02020400000000000000" pitchFamily="18" charset="-128"/>
                <a:ea typeface="UD デジタル 教科書体 NK-R" panose="02020400000000000000" pitchFamily="18" charset="-128"/>
              </a:rPr>
              <a:t>R4</a:t>
            </a:r>
            <a:r>
              <a:rPr lang="ja-JP" altLang="en-US" sz="1200" dirty="0">
                <a:latin typeface="UD デジタル 教科書体 NK-R" panose="02020400000000000000" pitchFamily="18" charset="-128"/>
                <a:ea typeface="UD デジタル 教科書体 NK-R" panose="02020400000000000000" pitchFamily="18" charset="-128"/>
              </a:rPr>
              <a:t>年度</a:t>
            </a:r>
            <a:r>
              <a:rPr lang="en-US" altLang="ja-JP" sz="1200" dirty="0">
                <a:latin typeface="UD デジタル 教科書体 NK-R" panose="02020400000000000000" pitchFamily="18" charset="-128"/>
                <a:ea typeface="UD デジタル 教科書体 NK-R" panose="02020400000000000000" pitchFamily="18" charset="-128"/>
              </a:rPr>
              <a:t>85</a:t>
            </a:r>
            <a:r>
              <a:rPr lang="ja-JP" altLang="en-US" sz="1200" dirty="0">
                <a:latin typeface="UD デジタル 教科書体 NK-R" panose="02020400000000000000" pitchFamily="18" charset="-128"/>
                <a:ea typeface="UD デジタル 教科書体 NK-R" panose="02020400000000000000" pitchFamily="18" charset="-128"/>
              </a:rPr>
              <a:t>人の内訳</a:t>
            </a:r>
          </a:p>
        </p:txBody>
      </p:sp>
      <p:sp>
        <p:nvSpPr>
          <p:cNvPr id="57349" name="テキスト ボックス 5"/>
          <p:cNvSpPr txBox="1">
            <a:spLocks noChangeArrowheads="1"/>
          </p:cNvSpPr>
          <p:nvPr/>
        </p:nvSpPr>
        <p:spPr bwMode="auto">
          <a:xfrm>
            <a:off x="161925" y="0"/>
            <a:ext cx="404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57350" name="スライド番号プレースホルダー 1"/>
          <p:cNvSpPr>
            <a:spLocks noGrp="1"/>
          </p:cNvSpPr>
          <p:nvPr>
            <p:ph type="sldNum" sz="quarter" idx="12"/>
          </p:nvPr>
        </p:nvSpPr>
        <p:spPr bwMode="auto">
          <a:xfrm>
            <a:off x="6831013" y="63039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FB5F3E8-5326-4EEB-BBBC-17A094D9ADDF}"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26</a:t>
            </a:fld>
            <a:endParaRPr lang="ja-JP" altLang="en-US" sz="1200">
              <a:latin typeface="UD デジタル 教科書体 NK-R" panose="02020400000000000000" pitchFamily="18" charset="-128"/>
              <a:ea typeface="UD デジタル 教科書体 NK-R" panose="02020400000000000000" pitchFamily="18"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461700152"/>
              </p:ext>
            </p:extLst>
          </p:nvPr>
        </p:nvGraphicFramePr>
        <p:xfrm>
          <a:off x="127002" y="5168053"/>
          <a:ext cx="4554536" cy="792088"/>
        </p:xfrm>
        <a:graphic>
          <a:graphicData uri="http://schemas.openxmlformats.org/drawingml/2006/table">
            <a:tbl>
              <a:tblPr firstRow="1" firstCol="1" lastRow="1" lastCol="1" bandRow="1" bandCol="1">
                <a:tableStyleId>{5C22544A-7EE6-4342-B048-85BDC9FD1C3A}</a:tableStyleId>
              </a:tblPr>
              <a:tblGrid>
                <a:gridCol w="1014082">
                  <a:extLst>
                    <a:ext uri="{9D8B030D-6E8A-4147-A177-3AD203B41FA5}">
                      <a16:colId xmlns:a16="http://schemas.microsoft.com/office/drawing/2014/main" val="20000"/>
                    </a:ext>
                  </a:extLst>
                </a:gridCol>
                <a:gridCol w="871608">
                  <a:extLst>
                    <a:ext uri="{9D8B030D-6E8A-4147-A177-3AD203B41FA5}">
                      <a16:colId xmlns:a16="http://schemas.microsoft.com/office/drawing/2014/main" val="20001"/>
                    </a:ext>
                  </a:extLst>
                </a:gridCol>
                <a:gridCol w="871608">
                  <a:extLst>
                    <a:ext uri="{9D8B030D-6E8A-4147-A177-3AD203B41FA5}">
                      <a16:colId xmlns:a16="http://schemas.microsoft.com/office/drawing/2014/main" val="20002"/>
                    </a:ext>
                  </a:extLst>
                </a:gridCol>
                <a:gridCol w="871608">
                  <a:extLst>
                    <a:ext uri="{9D8B030D-6E8A-4147-A177-3AD203B41FA5}">
                      <a16:colId xmlns:a16="http://schemas.microsoft.com/office/drawing/2014/main" val="20003"/>
                    </a:ext>
                  </a:extLst>
                </a:gridCol>
                <a:gridCol w="925630">
                  <a:extLst>
                    <a:ext uri="{9D8B030D-6E8A-4147-A177-3AD203B41FA5}">
                      <a16:colId xmlns:a16="http://schemas.microsoft.com/office/drawing/2014/main" val="20004"/>
                    </a:ext>
                  </a:extLst>
                </a:gridCol>
              </a:tblGrid>
              <a:tr h="360288">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000" kern="0" dirty="0">
                          <a:solidFill>
                            <a:schemeClr val="tx1"/>
                          </a:solidFill>
                          <a:effectLst/>
                          <a:latin typeface="+mj-ea"/>
                          <a:ea typeface="+mj-ea"/>
                        </a:rPr>
                        <a:t> </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虐待の程度</a:t>
                      </a:r>
                      <a:endPar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00" b="1" dirty="0">
                          <a:solidFill>
                            <a:schemeClr val="tx1"/>
                          </a:solidFill>
                          <a:latin typeface="UD デジタル 教科書体 NK-R" panose="02020400000000000000" pitchFamily="18" charset="-128"/>
                          <a:ea typeface="UD デジタル 教科書体 NK-R" panose="02020400000000000000" pitchFamily="18" charset="-128"/>
                        </a:rPr>
                        <a:t>R4</a:t>
                      </a:r>
                      <a:r>
                        <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rPr>
                        <a:t>）</a:t>
                      </a: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軽度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中度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重度</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合 計</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15900">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件数</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alt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Calibri" panose="020F0502020204030204" pitchFamily="34" charset="0"/>
                        </a:rPr>
                        <a:t>46</a:t>
                      </a:r>
                      <a:endParaRPr lang="ja-JP" sz="12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Calibri" panose="020F0502020204030204" pitchFamily="34" charset="0"/>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39</a:t>
                      </a:r>
                      <a:endParaRPr 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2</a:t>
                      </a:r>
                      <a:endParaRPr 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latinLnBrk="1">
                        <a:lnSpc>
                          <a:spcPts val="1400"/>
                        </a:lnSpc>
                        <a:spcAft>
                          <a:spcPts val="0"/>
                        </a:spcAft>
                      </a:pPr>
                      <a:r>
                        <a:rPr lang="en-US" altLang="ja-JP" sz="1200" b="0" kern="0" baseline="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87</a:t>
                      </a:r>
                      <a:endParaRPr 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5900">
                <a:tc>
                  <a:txBody>
                    <a:bodyPr/>
                    <a:lstStyle/>
                    <a:p>
                      <a:pPr algn="ctr">
                        <a:lnSpc>
                          <a:spcPts val="1400"/>
                        </a:lnSpc>
                        <a:spcAft>
                          <a:spcPts val="0"/>
                        </a:spcAft>
                      </a:pPr>
                      <a:r>
                        <a:rPr lang="ja-JP" sz="1100" kern="0" dirty="0">
                          <a:solidFill>
                            <a:schemeClr val="tx1"/>
                          </a:solidFill>
                          <a:effectLst/>
                          <a:ea typeface="UD デジタル 教科書体 NK-R" panose="02020400000000000000" pitchFamily="18" charset="-128"/>
                        </a:rPr>
                        <a:t>％</a:t>
                      </a:r>
                      <a:endParaRPr lang="ja-JP" sz="1000" kern="100" dirty="0">
                        <a:solidFill>
                          <a:schemeClr val="tx1"/>
                        </a:solidFill>
                        <a:effectLst/>
                        <a:latin typeface="Century"/>
                        <a:ea typeface="ＭＳ 明朝"/>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r">
                        <a:lnSpc>
                          <a:spcPts val="1400"/>
                        </a:lnSpc>
                        <a:spcAft>
                          <a:spcPts val="0"/>
                        </a:spcAft>
                      </a:pPr>
                      <a:r>
                        <a:rPr lang="en-US" altLang="ja-JP" sz="1200" b="0" kern="0" baseline="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52.9</a:t>
                      </a:r>
                      <a:endParaRPr 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baseline="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44.8</a:t>
                      </a:r>
                      <a:endParaRPr 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altLang="ja-JP" sz="1200" b="0" kern="0" baseline="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2.3</a:t>
                      </a:r>
                      <a:endParaRPr 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lnSpc>
                          <a:spcPts val="1400"/>
                        </a:lnSpc>
                        <a:spcAft>
                          <a:spcPts val="0"/>
                        </a:spcAft>
                      </a:pPr>
                      <a:r>
                        <a:rPr lang="en-US" sz="1200" b="0" kern="0" baseline="0" dirty="0">
                          <a:solidFill>
                            <a:schemeClr val="tx1"/>
                          </a:solidFill>
                          <a:effectLst/>
                          <a:latin typeface="UD デジタル 教科書体 NK-R" panose="02020400000000000000" pitchFamily="18" charset="-128"/>
                          <a:ea typeface="UD デジタル 教科書体 NK-R" panose="02020400000000000000" pitchFamily="18" charset="-128"/>
                        </a:rPr>
                        <a:t>100.0</a:t>
                      </a:r>
                      <a:endParaRPr lang="ja-JP" sz="10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605" marR="68605"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1" name="正方形/長方形 10">
            <a:extLst>
              <a:ext uri="{FF2B5EF4-FFF2-40B4-BE49-F238E27FC236}">
                <a16:creationId xmlns:a16="http://schemas.microsoft.com/office/drawing/2014/main" id="{8362C972-BEAA-4B7B-8B64-47EFD0BA179E}"/>
              </a:ext>
            </a:extLst>
          </p:cNvPr>
          <p:cNvSpPr/>
          <p:nvPr/>
        </p:nvSpPr>
        <p:spPr>
          <a:xfrm>
            <a:off x="523961" y="4453574"/>
            <a:ext cx="792088" cy="198406"/>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67AB930-1F4E-4B4F-A19B-274E0F8D2133}"/>
              </a:ext>
            </a:extLst>
          </p:cNvPr>
          <p:cNvSpPr/>
          <p:nvPr/>
        </p:nvSpPr>
        <p:spPr>
          <a:xfrm>
            <a:off x="2109252" y="4453573"/>
            <a:ext cx="792088" cy="198407"/>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362C972-BEAA-4B7B-8B64-47EFD0BA179E}"/>
              </a:ext>
            </a:extLst>
          </p:cNvPr>
          <p:cNvSpPr/>
          <p:nvPr/>
        </p:nvSpPr>
        <p:spPr>
          <a:xfrm>
            <a:off x="5796136" y="4543968"/>
            <a:ext cx="648072" cy="216024"/>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CD157E9-68A6-4DF0-9BC8-A042772A84D0}"/>
              </a:ext>
            </a:extLst>
          </p:cNvPr>
          <p:cNvPicPr>
            <a:picLocks noChangeAspect="1"/>
          </p:cNvPicPr>
          <p:nvPr/>
        </p:nvPicPr>
        <p:blipFill>
          <a:blip r:embed="rId2"/>
          <a:stretch>
            <a:fillRect/>
          </a:stretch>
        </p:blipFill>
        <p:spPr>
          <a:xfrm>
            <a:off x="35998" y="746125"/>
            <a:ext cx="9072004" cy="5838971"/>
          </a:xfrm>
          <a:prstGeom prst="rect">
            <a:avLst/>
          </a:prstGeom>
        </p:spPr>
      </p:pic>
      <p:sp>
        <p:nvSpPr>
          <p:cNvPr id="11" name="タイトル 12"/>
          <p:cNvSpPr>
            <a:spLocks noGrp="1"/>
          </p:cNvSpPr>
          <p:nvPr>
            <p:ph type="title"/>
          </p:nvPr>
        </p:nvSpPr>
        <p:spPr>
          <a:xfrm>
            <a:off x="468313" y="347663"/>
            <a:ext cx="8229600" cy="373062"/>
          </a:xfrm>
          <a:solidFill>
            <a:schemeClr val="tx2">
              <a:lumMod val="20000"/>
              <a:lumOff val="80000"/>
            </a:schemeClr>
          </a:solidFill>
        </p:spPr>
        <p:txBody>
          <a:bodyPr/>
          <a:lstStyle/>
          <a:p>
            <a:pPr>
              <a:defRPr/>
            </a:pPr>
            <a:r>
              <a:rPr lang="ja-JP" altLang="en-US" sz="2400" b="1" dirty="0"/>
              <a:t>虐待が認められた</a:t>
            </a:r>
            <a:r>
              <a:rPr lang="ja-JP" altLang="en-US" sz="2400" b="1" dirty="0" err="1"/>
              <a:t>障がい</a:t>
            </a:r>
            <a:r>
              <a:rPr lang="ja-JP" altLang="en-US" sz="2400" b="1" dirty="0"/>
              <a:t>福祉サービス事業所種別</a:t>
            </a:r>
          </a:p>
        </p:txBody>
      </p:sp>
      <p:sp>
        <p:nvSpPr>
          <p:cNvPr id="59395"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UD デジタル 教科書体 NK-R" panose="02020400000000000000" pitchFamily="18" charset="-128"/>
                <a:ea typeface="UD デジタル 教科書体 NK-R" panose="02020400000000000000" pitchFamily="18" charset="-128"/>
              </a:rPr>
              <a:t>＜施設従事者等による虐待＞</a:t>
            </a:r>
          </a:p>
        </p:txBody>
      </p:sp>
      <p:sp>
        <p:nvSpPr>
          <p:cNvPr id="59396" name="スライド番号プレースホルダー 4"/>
          <p:cNvSpPr>
            <a:spLocks noGrp="1"/>
          </p:cNvSpPr>
          <p:nvPr>
            <p:ph type="sldNum" sz="quarter" idx="12"/>
          </p:nvPr>
        </p:nvSpPr>
        <p:spPr bwMode="auto">
          <a:xfrm>
            <a:off x="7010400" y="653822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FE0EFC1-FBE9-416A-9217-0162344D4764}"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27</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59397" name="テキスト ボックス 7"/>
          <p:cNvSpPr txBox="1">
            <a:spLocks noChangeArrowheads="1"/>
          </p:cNvSpPr>
          <p:nvPr/>
        </p:nvSpPr>
        <p:spPr bwMode="auto">
          <a:xfrm>
            <a:off x="161925" y="6585359"/>
            <a:ext cx="626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対象の３か年において、</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件も該当がなかったサービス種別は項目から除外</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468313" y="746125"/>
            <a:ext cx="431800" cy="322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件</a:t>
            </a:r>
            <a:endParaRPr lang="ja-JP" sz="12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4" name="正方形/長方形 23">
            <a:extLst>
              <a:ext uri="{FF2B5EF4-FFF2-40B4-BE49-F238E27FC236}">
                <a16:creationId xmlns:a16="http://schemas.microsoft.com/office/drawing/2014/main" id="{23481E3D-605D-42A3-AFCE-FD30F7F54F81}"/>
              </a:ext>
            </a:extLst>
          </p:cNvPr>
          <p:cNvSpPr/>
          <p:nvPr/>
        </p:nvSpPr>
        <p:spPr>
          <a:xfrm>
            <a:off x="2930733" y="6334238"/>
            <a:ext cx="431800" cy="196586"/>
          </a:xfrm>
          <a:prstGeom prst="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720E592B-25BE-4151-94C5-EC00399EDAEE}"/>
              </a:ext>
            </a:extLst>
          </p:cNvPr>
          <p:cNvSpPr/>
          <p:nvPr/>
        </p:nvSpPr>
        <p:spPr>
          <a:xfrm>
            <a:off x="654686" y="6334234"/>
            <a:ext cx="360040" cy="196586"/>
          </a:xfrm>
          <a:prstGeom prst="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0602094-EFD1-41E1-B32B-23EDB1C297A6}"/>
              </a:ext>
            </a:extLst>
          </p:cNvPr>
          <p:cNvSpPr/>
          <p:nvPr/>
        </p:nvSpPr>
        <p:spPr>
          <a:xfrm>
            <a:off x="6120135" y="6334238"/>
            <a:ext cx="360040" cy="18354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3" name="角丸四角形 3">
            <a:extLst>
              <a:ext uri="{FF2B5EF4-FFF2-40B4-BE49-F238E27FC236}">
                <a16:creationId xmlns:a16="http://schemas.microsoft.com/office/drawing/2014/main" id="{00000000-0008-0000-0000-000004000000}"/>
              </a:ext>
            </a:extLst>
          </p:cNvPr>
          <p:cNvSpPr/>
          <p:nvPr/>
        </p:nvSpPr>
        <p:spPr>
          <a:xfrm>
            <a:off x="1320870" y="1484784"/>
            <a:ext cx="4465304" cy="690339"/>
          </a:xfrm>
          <a:prstGeom prst="roundRect">
            <a:avLst/>
          </a:prstGeom>
        </p:spPr>
        <p:style>
          <a:lnRef idx="2">
            <a:schemeClr val="accent6"/>
          </a:lnRef>
          <a:fillRef idx="1">
            <a:schemeClr val="lt1"/>
          </a:fillRef>
          <a:effectRef idx="0">
            <a:schemeClr val="accent6"/>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1200" dirty="0">
                <a:latin typeface="UD デジタル 教科書体 NK-R" panose="02020400000000000000" pitchFamily="18" charset="-128"/>
                <a:ea typeface="UD デジタル 教科書体 NK-R" panose="02020400000000000000" pitchFamily="18" charset="-128"/>
              </a:rPr>
              <a:t>・全国では、「共同生活援助」が最も多く（</a:t>
            </a:r>
            <a:r>
              <a:rPr lang="en-US" altLang="ja-JP" sz="1200" dirty="0">
                <a:latin typeface="UD デジタル 教科書体 NK-R" panose="02020400000000000000" pitchFamily="18" charset="-128"/>
                <a:ea typeface="UD デジタル 教科書体 NK-R" panose="02020400000000000000" pitchFamily="18" charset="-128"/>
              </a:rPr>
              <a:t>26.4%</a:t>
            </a:r>
            <a:r>
              <a:rPr lang="ja-JP" altLang="en-US" sz="1200" dirty="0">
                <a:latin typeface="UD デジタル 教科書体 NK-R" panose="02020400000000000000" pitchFamily="18" charset="-128"/>
                <a:ea typeface="UD デジタル 教科書体 NK-R" panose="02020400000000000000" pitchFamily="18" charset="-128"/>
              </a:rPr>
              <a:t>）、次いで</a:t>
            </a:r>
            <a:endParaRPr lang="en-US" altLang="ja-JP" sz="1200" dirty="0">
              <a:latin typeface="UD デジタル 教科書体 NK-R" panose="02020400000000000000" pitchFamily="18" charset="-128"/>
              <a:ea typeface="UD デジタル 教科書体 NK-R" panose="02020400000000000000" pitchFamily="18" charset="-128"/>
            </a:endParaRPr>
          </a:p>
          <a:p>
            <a:pPr>
              <a:defRPr/>
            </a:pPr>
            <a:r>
              <a:rPr lang="ja-JP" altLang="en-US" sz="1200" dirty="0">
                <a:latin typeface="UD デジタル 教科書体 NK-R" panose="02020400000000000000" pitchFamily="18" charset="-128"/>
                <a:ea typeface="UD デジタル 教科書体 NK-R" panose="02020400000000000000" pitchFamily="18" charset="-128"/>
              </a:rPr>
              <a:t>「障がい者支援施設」（</a:t>
            </a:r>
            <a:r>
              <a:rPr lang="en-US" altLang="ja-JP" sz="1200" dirty="0">
                <a:latin typeface="UD デジタル 教科書体 NK-R" panose="02020400000000000000" pitchFamily="18" charset="-128"/>
                <a:ea typeface="UD デジタル 教科書体 NK-R" panose="02020400000000000000" pitchFamily="18" charset="-128"/>
              </a:rPr>
              <a:t>22.4%</a:t>
            </a:r>
            <a:r>
              <a:rPr lang="ja-JP" altLang="en-US" sz="1200" dirty="0">
                <a:latin typeface="UD デジタル 教科書体 NK-R" panose="02020400000000000000" pitchFamily="18" charset="-128"/>
                <a:ea typeface="UD デジタル 教科書体 NK-R" panose="02020400000000000000" pitchFamily="18" charset="-128"/>
              </a:rPr>
              <a:t>）、「生活介護」（</a:t>
            </a:r>
            <a:r>
              <a:rPr lang="en-US" altLang="ja-JP" sz="1200" dirty="0">
                <a:latin typeface="UD デジタル 教科書体 NK-R" panose="02020400000000000000" pitchFamily="18" charset="-128"/>
                <a:ea typeface="UD デジタル 教科書体 NK-R" panose="02020400000000000000" pitchFamily="18" charset="-128"/>
              </a:rPr>
              <a:t>13.7%</a:t>
            </a:r>
            <a:r>
              <a:rPr lang="ja-JP" altLang="en-US" sz="1200" dirty="0">
                <a:latin typeface="UD デジタル 教科書体 NK-R" panose="02020400000000000000" pitchFamily="18" charset="-128"/>
                <a:ea typeface="UD デジタル 教科書体 NK-R" panose="02020400000000000000" pitchFamily="18" charset="-128"/>
              </a:rPr>
              <a:t>）が多い。</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E97DA26-3111-4697-8C67-2426ED88A15F}"/>
              </a:ext>
            </a:extLst>
          </p:cNvPr>
          <p:cNvPicPr>
            <a:picLocks noChangeAspect="1"/>
          </p:cNvPicPr>
          <p:nvPr/>
        </p:nvPicPr>
        <p:blipFill>
          <a:blip r:embed="rId2"/>
          <a:stretch>
            <a:fillRect/>
          </a:stretch>
        </p:blipFill>
        <p:spPr>
          <a:xfrm>
            <a:off x="111385" y="1289469"/>
            <a:ext cx="8921230" cy="4951670"/>
          </a:xfrm>
          <a:prstGeom prst="rect">
            <a:avLst/>
          </a:prstGeom>
        </p:spPr>
      </p:pic>
      <p:sp>
        <p:nvSpPr>
          <p:cNvPr id="60418" name="スライド番号プレースホルダー 4"/>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B91C90E-14F0-4B6D-86A2-D47EFBCA67F9}"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28</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10" name="タイトル 12"/>
          <p:cNvSpPr>
            <a:spLocks noGrp="1"/>
          </p:cNvSpPr>
          <p:nvPr>
            <p:ph type="title"/>
          </p:nvPr>
        </p:nvSpPr>
        <p:spPr>
          <a:xfrm>
            <a:off x="468313" y="369888"/>
            <a:ext cx="8229600" cy="381000"/>
          </a:xfrm>
          <a:solidFill>
            <a:schemeClr val="tx2">
              <a:lumMod val="20000"/>
              <a:lumOff val="80000"/>
            </a:schemeClr>
          </a:solidFill>
        </p:spPr>
        <p:txBody>
          <a:bodyPr/>
          <a:lstStyle/>
          <a:p>
            <a:pPr>
              <a:defRPr/>
            </a:pPr>
            <a:r>
              <a:rPr lang="ja-JP" altLang="en-US" sz="2400" b="1" dirty="0"/>
              <a:t>虐待が認められた</a:t>
            </a:r>
            <a:r>
              <a:rPr lang="ja-JP" altLang="en-US" sz="2400" b="1" dirty="0" err="1"/>
              <a:t>障がい</a:t>
            </a:r>
            <a:r>
              <a:rPr lang="ja-JP" altLang="en-US" sz="2400" b="1" dirty="0"/>
              <a:t>福祉サービス事業所種別</a:t>
            </a:r>
          </a:p>
        </p:txBody>
      </p:sp>
      <p:sp>
        <p:nvSpPr>
          <p:cNvPr id="60420"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2" name="正方形/長方形 1">
            <a:extLst>
              <a:ext uri="{FF2B5EF4-FFF2-40B4-BE49-F238E27FC236}">
                <a16:creationId xmlns:a16="http://schemas.microsoft.com/office/drawing/2014/main" id="{B6AE3EC3-6135-4F15-80BE-4A8DA6012FD2}"/>
              </a:ext>
            </a:extLst>
          </p:cNvPr>
          <p:cNvSpPr/>
          <p:nvPr/>
        </p:nvSpPr>
        <p:spPr>
          <a:xfrm flipV="1">
            <a:off x="8369832" y="5848567"/>
            <a:ext cx="533440" cy="244729"/>
          </a:xfrm>
          <a:prstGeom prst="rect">
            <a:avLst/>
          </a:prstGeom>
          <a:noFill/>
          <a:ln w="3810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
            <a:extLst>
              <a:ext uri="{FF2B5EF4-FFF2-40B4-BE49-F238E27FC236}">
                <a16:creationId xmlns:a16="http://schemas.microsoft.com/office/drawing/2014/main" id="{00000000-0008-0000-0000-000008000000}"/>
              </a:ext>
            </a:extLst>
          </p:cNvPr>
          <p:cNvSpPr/>
          <p:nvPr/>
        </p:nvSpPr>
        <p:spPr>
          <a:xfrm>
            <a:off x="899592" y="1700808"/>
            <a:ext cx="3436495" cy="632996"/>
          </a:xfrm>
          <a:prstGeom prst="roundRect">
            <a:avLst/>
          </a:prstGeom>
        </p:spPr>
        <p:style>
          <a:lnRef idx="2">
            <a:schemeClr val="accent6"/>
          </a:lnRef>
          <a:fillRef idx="1">
            <a:schemeClr val="lt1"/>
          </a:fillRef>
          <a:effectRef idx="0">
            <a:schemeClr val="accent6"/>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1200">
                <a:latin typeface="UD デジタル 教科書体 NK-R" panose="02020400000000000000" pitchFamily="18" charset="-128"/>
                <a:ea typeface="UD デジタル 教科書体 NK-R" panose="02020400000000000000" pitchFamily="18" charset="-128"/>
              </a:rPr>
              <a:t>・府では、「共同生活援助」が最も多く（</a:t>
            </a:r>
            <a:r>
              <a:rPr lang="en-US" altLang="ja-JP" sz="1200">
                <a:latin typeface="UD デジタル 教科書体 NK-R" panose="02020400000000000000" pitchFamily="18" charset="-128"/>
                <a:ea typeface="UD デジタル 教科書体 NK-R" panose="02020400000000000000" pitchFamily="18" charset="-128"/>
              </a:rPr>
              <a:t>27.8%</a:t>
            </a:r>
            <a:r>
              <a:rPr lang="ja-JP" altLang="en-US" sz="1200">
                <a:latin typeface="UD デジタル 教科書体 NK-R" panose="02020400000000000000" pitchFamily="18" charset="-128"/>
                <a:ea typeface="UD デジタル 教科書体 NK-R" panose="02020400000000000000" pitchFamily="18" charset="-128"/>
              </a:rPr>
              <a:t>）、次いで「生活介護」（</a:t>
            </a:r>
            <a:r>
              <a:rPr lang="en-US" altLang="ja-JP" sz="1200">
                <a:latin typeface="UD デジタル 教科書体 NK-R" panose="02020400000000000000" pitchFamily="18" charset="-128"/>
                <a:ea typeface="UD デジタル 教科書体 NK-R" panose="02020400000000000000" pitchFamily="18" charset="-128"/>
              </a:rPr>
              <a:t>20</a:t>
            </a:r>
            <a:r>
              <a:rPr lang="en-US" altLang="ja-JP" sz="1200" baseline="0">
                <a:latin typeface="UD デジタル 教科書体 NK-R" panose="02020400000000000000" pitchFamily="18" charset="-128"/>
                <a:ea typeface="UD デジタル 教科書体 NK-R" panose="02020400000000000000" pitchFamily="18" charset="-128"/>
              </a:rPr>
              <a:t> </a:t>
            </a:r>
            <a:r>
              <a:rPr lang="en-US" altLang="ja-JP" sz="1200">
                <a:latin typeface="UD デジタル 教科書体 NK-R" panose="02020400000000000000" pitchFamily="18" charset="-128"/>
                <a:ea typeface="UD デジタル 教科書体 NK-R" panose="02020400000000000000" pitchFamily="18" charset="-128"/>
              </a:rPr>
              <a:t>.8%</a:t>
            </a:r>
            <a:r>
              <a:rPr lang="ja-JP" altLang="en-US" sz="1200">
                <a:latin typeface="UD デジタル 教科書体 NK-R" panose="02020400000000000000" pitchFamily="18" charset="-128"/>
                <a:ea typeface="UD デジタル 教科書体 NK-R" panose="02020400000000000000" pitchFamily="18" charset="-128"/>
              </a:rPr>
              <a:t>）が多い。</a:t>
            </a:r>
            <a:endParaRPr lang="en-US" altLang="ja-JP" sz="1200">
              <a:latin typeface="UD デジタル 教科書体 NK-R" panose="02020400000000000000" pitchFamily="18" charset="-128"/>
              <a:ea typeface="UD デジタル 教科書体 NK-R" panose="02020400000000000000" pitchFamily="18" charset="-128"/>
            </a:endParaRPr>
          </a:p>
        </p:txBody>
      </p:sp>
      <p:sp>
        <p:nvSpPr>
          <p:cNvPr id="12" name="正方形/長方形 11">
            <a:extLst>
              <a:ext uri="{FF2B5EF4-FFF2-40B4-BE49-F238E27FC236}">
                <a16:creationId xmlns:a16="http://schemas.microsoft.com/office/drawing/2014/main" id="{1987E753-FDA9-4C53-AA3A-8B69DAE79B4A}"/>
              </a:ext>
            </a:extLst>
          </p:cNvPr>
          <p:cNvSpPr/>
          <p:nvPr/>
        </p:nvSpPr>
        <p:spPr>
          <a:xfrm>
            <a:off x="5809358" y="5848567"/>
            <a:ext cx="533440" cy="244729"/>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3" name="正方形/長方形 12">
            <a:extLst>
              <a:ext uri="{FF2B5EF4-FFF2-40B4-BE49-F238E27FC236}">
                <a16:creationId xmlns:a16="http://schemas.microsoft.com/office/drawing/2014/main" id="{FC2B280E-DAFF-418F-9D77-59CC0E5DC1DB}"/>
              </a:ext>
            </a:extLst>
          </p:cNvPr>
          <p:cNvSpPr/>
          <p:nvPr/>
        </p:nvSpPr>
        <p:spPr>
          <a:xfrm>
            <a:off x="3303301" y="5848567"/>
            <a:ext cx="479023" cy="244729"/>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4" name="テキスト ボックス 7">
            <a:extLst>
              <a:ext uri="{FF2B5EF4-FFF2-40B4-BE49-F238E27FC236}">
                <a16:creationId xmlns:a16="http://schemas.microsoft.com/office/drawing/2014/main" id="{439E801C-9B4C-4055-A475-75A236B8FF82}"/>
              </a:ext>
            </a:extLst>
          </p:cNvPr>
          <p:cNvSpPr txBox="1">
            <a:spLocks noChangeArrowheads="1"/>
          </p:cNvSpPr>
          <p:nvPr/>
        </p:nvSpPr>
        <p:spPr bwMode="auto">
          <a:xfrm>
            <a:off x="323528" y="6334124"/>
            <a:ext cx="626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対象の３か年において、</a:t>
            </a:r>
            <a:r>
              <a:rPr lang="en-US" altLang="ja-JP" sz="1400" dirty="0">
                <a:latin typeface="UD デジタル 教科書体 NK-R" panose="02020400000000000000" pitchFamily="18" charset="-128"/>
                <a:ea typeface="UD デジタル 教科書体 NK-R" panose="02020400000000000000" pitchFamily="18" charset="-128"/>
              </a:rPr>
              <a:t>1</a:t>
            </a:r>
            <a:r>
              <a:rPr lang="ja-JP" altLang="en-US" sz="1400" dirty="0">
                <a:latin typeface="UD デジタル 教科書体 NK-R" panose="02020400000000000000" pitchFamily="18" charset="-128"/>
                <a:ea typeface="UD デジタル 教科書体 NK-R" panose="02020400000000000000" pitchFamily="18" charset="-128"/>
              </a:rPr>
              <a:t>件も該当がなかったサービス種別は項目から除外</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5" name="正方形/長方形 14">
            <a:extLst>
              <a:ext uri="{FF2B5EF4-FFF2-40B4-BE49-F238E27FC236}">
                <a16:creationId xmlns:a16="http://schemas.microsoft.com/office/drawing/2014/main" id="{A5659724-0D0C-4609-A7EB-BACBCC82C173}"/>
              </a:ext>
            </a:extLst>
          </p:cNvPr>
          <p:cNvSpPr/>
          <p:nvPr/>
        </p:nvSpPr>
        <p:spPr>
          <a:xfrm>
            <a:off x="611560" y="1332052"/>
            <a:ext cx="431800" cy="322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件</a:t>
            </a:r>
            <a:endParaRPr lang="ja-JP" sz="1200" dirty="0">
              <a:solidFill>
                <a:srgbClr val="000000"/>
              </a:solidFill>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pPr>
              <a:defRPr/>
            </a:pPr>
            <a:endParaRPr lang="ja-JP" altLang="en-US"/>
          </a:p>
        </p:txBody>
      </p:sp>
      <p:sp>
        <p:nvSpPr>
          <p:cNvPr id="15363" name="スライド番号プレースホルダー 3"/>
          <p:cNvSpPr>
            <a:spLocks noGrp="1"/>
          </p:cNvSpPr>
          <p:nvPr>
            <p:ph type="sldNum" sz="quarter" idx="12"/>
          </p:nvPr>
        </p:nvSpPr>
        <p:spPr bwMode="auto">
          <a:xfrm>
            <a:off x="6875463" y="64325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A793E4A-5E1E-49E2-8B3E-DE2D84478544}"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2</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16387" name="正方形/長方形 8"/>
          <p:cNvSpPr>
            <a:spLocks noChangeArrowheads="1"/>
          </p:cNvSpPr>
          <p:nvPr/>
        </p:nvSpPr>
        <p:spPr bwMode="auto">
          <a:xfrm>
            <a:off x="904875" y="61913"/>
            <a:ext cx="72009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a:defRPr/>
            </a:pPr>
            <a:endParaRPr lang="en-US" altLang="ja-JP" b="1" dirty="0">
              <a:ea typeface="UD デジタル 教科書体 NK-R" panose="02020400000000000000" pitchFamily="18" charset="-128"/>
            </a:endParaRPr>
          </a:p>
          <a:p>
            <a:pPr algn="ctr">
              <a:defRPr/>
            </a:pPr>
            <a:r>
              <a:rPr lang="ja-JP" altLang="en-US" sz="2800" dirty="0">
                <a:latin typeface="+mj-lt"/>
                <a:ea typeface="UD デジタル 教科書体 NK-R" panose="02020400000000000000" pitchFamily="18" charset="-128"/>
              </a:rPr>
              <a:t>大阪府内における</a:t>
            </a:r>
            <a:r>
              <a:rPr lang="ja-JP" altLang="en-US" sz="2800" dirty="0" err="1">
                <a:latin typeface="+mj-lt"/>
                <a:ea typeface="UD デジタル 教科書体 NK-R" panose="02020400000000000000" pitchFamily="18" charset="-128"/>
              </a:rPr>
              <a:t>障がい</a:t>
            </a:r>
            <a:r>
              <a:rPr lang="ja-JP" altLang="en-US" sz="2800" dirty="0">
                <a:latin typeface="+mj-lt"/>
                <a:ea typeface="UD デジタル 教科書体 NK-R" panose="02020400000000000000" pitchFamily="18" charset="-128"/>
              </a:rPr>
              <a:t>者虐待の対応状況</a:t>
            </a:r>
            <a:endParaRPr lang="en-US" altLang="ja-JP" sz="2800" dirty="0">
              <a:latin typeface="+mj-lt"/>
              <a:ea typeface="UD デジタル 教科書体 NK-R" panose="02020400000000000000" pitchFamily="18" charset="-128"/>
            </a:endParaRPr>
          </a:p>
          <a:p>
            <a:pPr algn="ctr">
              <a:defRPr/>
            </a:pPr>
            <a:r>
              <a:rPr lang="ja-JP" altLang="en-US" sz="2400" dirty="0">
                <a:latin typeface="+mj-lt"/>
                <a:ea typeface="UD デジタル 教科書体 NK-R" panose="02020400000000000000" pitchFamily="18" charset="-128"/>
              </a:rPr>
              <a:t>＜令和２年度～令和４年度の経年比較＞</a:t>
            </a:r>
            <a:endParaRPr lang="en-US" altLang="ja-JP" sz="2400" dirty="0">
              <a:latin typeface="+mj-lt"/>
              <a:ea typeface="UD デジタル 教科書体 NK-R" panose="02020400000000000000" pitchFamily="18" charset="-128"/>
            </a:endParaRPr>
          </a:p>
          <a:p>
            <a:pPr algn="just">
              <a:defRPr/>
            </a:pPr>
            <a:endParaRPr lang="en-US" altLang="ja-JP" sz="2800" dirty="0">
              <a:ea typeface="UD デジタル 教科書体 NK-R" panose="02020400000000000000" pitchFamily="18" charset="-128"/>
            </a:endParaRPr>
          </a:p>
          <a:p>
            <a:pPr algn="just">
              <a:defRPr/>
            </a:pPr>
            <a:endParaRPr lang="en-US" altLang="ja-JP" sz="2800" dirty="0">
              <a:ea typeface="UD デジタル 教科書体 NK-R" panose="02020400000000000000" pitchFamily="18" charset="-128"/>
            </a:endParaRPr>
          </a:p>
          <a:p>
            <a:pPr algn="just">
              <a:defRPr/>
            </a:pPr>
            <a:endParaRPr lang="ja-JP" altLang="ja-JP" sz="2800" dirty="0">
              <a:ea typeface="UD デジタル 教科書体 NK-R" panose="02020400000000000000" pitchFamily="18"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586487395"/>
              </p:ext>
            </p:extLst>
          </p:nvPr>
        </p:nvGraphicFramePr>
        <p:xfrm>
          <a:off x="685800" y="1225550"/>
          <a:ext cx="7813675" cy="4492628"/>
        </p:xfrm>
        <a:graphic>
          <a:graphicData uri="http://schemas.openxmlformats.org/drawingml/2006/table">
            <a:tbl>
              <a:tblPr firstRow="1" firstCol="1" bandRow="1">
                <a:tableStyleId>{5C22544A-7EE6-4342-B048-85BDC9FD1C3A}</a:tableStyleId>
              </a:tblPr>
              <a:tblGrid>
                <a:gridCol w="1511107">
                  <a:extLst>
                    <a:ext uri="{9D8B030D-6E8A-4147-A177-3AD203B41FA5}">
                      <a16:colId xmlns:a16="http://schemas.microsoft.com/office/drawing/2014/main" val="1174907497"/>
                    </a:ext>
                  </a:extLst>
                </a:gridCol>
                <a:gridCol w="1220427">
                  <a:extLst>
                    <a:ext uri="{9D8B030D-6E8A-4147-A177-3AD203B41FA5}">
                      <a16:colId xmlns:a16="http://schemas.microsoft.com/office/drawing/2014/main" val="2034525723"/>
                    </a:ext>
                  </a:extLst>
                </a:gridCol>
                <a:gridCol w="2515887">
                  <a:extLst>
                    <a:ext uri="{9D8B030D-6E8A-4147-A177-3AD203B41FA5}">
                      <a16:colId xmlns:a16="http://schemas.microsoft.com/office/drawing/2014/main" val="3772489843"/>
                    </a:ext>
                  </a:extLst>
                </a:gridCol>
                <a:gridCol w="2566254">
                  <a:extLst>
                    <a:ext uri="{9D8B030D-6E8A-4147-A177-3AD203B41FA5}">
                      <a16:colId xmlns:a16="http://schemas.microsoft.com/office/drawing/2014/main" val="2989782441"/>
                    </a:ext>
                  </a:extLst>
                </a:gridCol>
              </a:tblGrid>
              <a:tr h="576048">
                <a:tc gridSpan="2">
                  <a:txBody>
                    <a:bodyPr/>
                    <a:lstStyle/>
                    <a:p>
                      <a:pPr algn="just">
                        <a:spcAft>
                          <a:spcPts val="0"/>
                        </a:spcAft>
                      </a:pP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lnR w="28575" cap="flat" cmpd="sng" algn="ctr">
                      <a:solidFill>
                        <a:schemeClr val="tx1"/>
                      </a:solidFill>
                      <a:prstDash val="solid"/>
                      <a:round/>
                      <a:headEnd type="none" w="med" len="med"/>
                      <a:tailEnd type="none" w="med" len="med"/>
                    </a:lnR>
                  </a:tcPr>
                </a:tc>
                <a:tc hMerge="1">
                  <a:txBody>
                    <a:bodyPr/>
                    <a:lstStyle/>
                    <a:p>
                      <a:endParaRPr kumimoji="1" lang="ja-JP" altLang="en-US"/>
                    </a:p>
                  </a:txBody>
                  <a:tcPr/>
                </a:tc>
                <a:tc>
                  <a:txBody>
                    <a:bodyPr/>
                    <a:lstStyle/>
                    <a:p>
                      <a:pPr algn="ctr">
                        <a:lnSpc>
                          <a:spcPts val="1200"/>
                        </a:lnSpc>
                        <a:spcAft>
                          <a:spcPts val="0"/>
                        </a:spcAft>
                      </a:pPr>
                      <a:r>
                        <a:rPr lang="ja-JP" sz="1800" kern="100" dirty="0">
                          <a:effectLst/>
                          <a:ea typeface="UD デジタル 教科書体 NK-R" panose="02020400000000000000" pitchFamily="18" charset="-128"/>
                        </a:rPr>
                        <a:t>養護者による虐待</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ctr">
                        <a:lnSpc>
                          <a:spcPts val="1300"/>
                        </a:lnSpc>
                        <a:spcAft>
                          <a:spcPts val="0"/>
                        </a:spcAft>
                      </a:pPr>
                      <a:r>
                        <a:rPr lang="ja-JP" sz="1600" kern="100" dirty="0">
                          <a:effectLst/>
                          <a:ea typeface="UD デジタル 教科書体 NK-R" panose="02020400000000000000" pitchFamily="18" charset="-128"/>
                        </a:rPr>
                        <a:t>施設従事者等による</a:t>
                      </a:r>
                      <a:r>
                        <a:rPr lang="ja-JP" altLang="en-US" sz="1600" kern="100" dirty="0">
                          <a:effectLst/>
                        </a:rPr>
                        <a:t>虐待</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94175489"/>
                  </a:ext>
                </a:extLst>
              </a:tr>
              <a:tr h="564699">
                <a:tc rowSpan="3">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rPr>
                        <a:t>相談・通報・</a:t>
                      </a:r>
                      <a:endParaRPr lang="en-US" altLang="ja-JP" sz="1800" kern="100" dirty="0">
                        <a:effectLst/>
                        <a:latin typeface="UD デジタル 教科書体 NK-R" panose="02020400000000000000" pitchFamily="18" charset="-128"/>
                        <a:ea typeface="UD デジタル 教科書体 NK-R" panose="02020400000000000000" pitchFamily="18" charset="-128"/>
                      </a:endParaRPr>
                    </a:p>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rPr>
                        <a:t>届出件数</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B w="19050" cap="flat" cmpd="sng" algn="ctr">
                      <a:solidFill>
                        <a:schemeClr val="tx1"/>
                      </a:solidFill>
                      <a:prstDash val="solid"/>
                      <a:round/>
                      <a:headEnd type="none" w="med" len="med"/>
                      <a:tailEnd type="none" w="med" len="med"/>
                    </a:lnB>
                  </a:tcPr>
                </a:tc>
                <a:tc>
                  <a:txBody>
                    <a:bodyPr/>
                    <a:lstStyle/>
                    <a:p>
                      <a:pPr algn="ctr">
                        <a:spcAft>
                          <a:spcPts val="0"/>
                        </a:spcAft>
                      </a:pPr>
                      <a:r>
                        <a:rPr lang="en-US" altLang="ja-JP" sz="1800" b="0" kern="100" dirty="0">
                          <a:effectLst/>
                          <a:latin typeface="UD デジタル 教科書体 NK-R" panose="02020400000000000000" pitchFamily="18" charset="-128"/>
                          <a:ea typeface="UD デジタル 教科書体 NK-R" panose="02020400000000000000" pitchFamily="18" charset="-128"/>
                        </a:rPr>
                        <a:t>R2</a:t>
                      </a:r>
                      <a:endParaRPr lang="ja-JP" sz="1800" b="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1,404</a:t>
                      </a:r>
                      <a:r>
                        <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(+163</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322</a:t>
                      </a:r>
                      <a:r>
                        <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(+13</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67264552"/>
                  </a:ext>
                </a:extLst>
              </a:tr>
              <a:tr h="718133">
                <a:tc vMerge="1">
                  <a:txBody>
                    <a:bodyPr/>
                    <a:lstStyle/>
                    <a:p>
                      <a:endParaRPr kumimoji="1" lang="ja-JP" altLang="en-US"/>
                    </a:p>
                  </a:txBody>
                  <a:tcPr/>
                </a:tc>
                <a:tc>
                  <a:txBody>
                    <a:bodyPr/>
                    <a:lstStyle/>
                    <a:p>
                      <a:pPr algn="ct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３</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1,</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454</a:t>
                      </a:r>
                      <a:r>
                        <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(+50</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331</a:t>
                      </a:r>
                      <a:r>
                        <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ー</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9</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9469768"/>
                  </a:ext>
                </a:extLst>
              </a:tr>
              <a:tr h="718133">
                <a:tc vMerge="1">
                  <a:txBody>
                    <a:bodyPr/>
                    <a:lstStyle/>
                    <a:p>
                      <a:endParaRPr kumimoji="1" lang="ja-JP" altLang="en-US"/>
                    </a:p>
                  </a:txBody>
                  <a:tcPr/>
                </a:tc>
                <a:tc>
                  <a:txBody>
                    <a:bodyPr/>
                    <a:lstStyle/>
                    <a:p>
                      <a:pPr algn="ctr">
                        <a:spcAft>
                          <a:spcPts val="0"/>
                        </a:spcAft>
                      </a:pPr>
                      <a:r>
                        <a:rPr lang="ja-JP" altLang="en-US" sz="1800" b="1" kern="100" dirty="0">
                          <a:solidFill>
                            <a:schemeClr val="tx1"/>
                          </a:solidFill>
                          <a:effectLst/>
                          <a:latin typeface="+mn-lt"/>
                          <a:ea typeface="UD デジタル 教科書体 NK-R" panose="02020400000000000000" pitchFamily="18" charset="-128"/>
                          <a:cs typeface="+mn-cs"/>
                        </a:rPr>
                        <a:t>Ｒ４</a:t>
                      </a:r>
                      <a:endParaRPr lang="ja-JP" sz="18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r">
                        <a:spcAft>
                          <a:spcPts val="0"/>
                        </a:spcAft>
                      </a:pPr>
                      <a:r>
                        <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1,558</a:t>
                      </a:r>
                      <a:r>
                        <a:rPr 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(+104</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r">
                        <a:spcAft>
                          <a:spcPts val="0"/>
                        </a:spcAft>
                      </a:pPr>
                      <a:r>
                        <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331</a:t>
                      </a:r>
                      <a:r>
                        <a:rPr 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０件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3226538"/>
                  </a:ext>
                </a:extLst>
              </a:tr>
              <a:tr h="548640">
                <a:tc rowSpan="3">
                  <a:txBody>
                    <a:bodyPr/>
                    <a:lstStyle/>
                    <a:p>
                      <a:pPr algn="ctr">
                        <a:spcAft>
                          <a:spcPts val="0"/>
                        </a:spcAft>
                      </a:pPr>
                      <a:r>
                        <a:rPr lang="ja-JP" sz="1800" kern="0" dirty="0">
                          <a:effectLst/>
                          <a:latin typeface="UD デジタル 教科書体 NK-R" panose="02020400000000000000" pitchFamily="18" charset="-128"/>
                          <a:ea typeface="UD デジタル 教科書体 NK-R" panose="02020400000000000000" pitchFamily="18" charset="-128"/>
                        </a:rPr>
                        <a:t>虐待認定</a:t>
                      </a:r>
                      <a:endParaRPr lang="en-US" altLang="ja-JP" sz="1800" kern="0" dirty="0">
                        <a:effectLst/>
                        <a:latin typeface="UD デジタル 教科書体 NK-R" panose="02020400000000000000" pitchFamily="18" charset="-128"/>
                        <a:ea typeface="UD デジタル 教科書体 NK-R" panose="02020400000000000000" pitchFamily="18" charset="-128"/>
                      </a:endParaRPr>
                    </a:p>
                    <a:p>
                      <a:pPr algn="ctr">
                        <a:spcAft>
                          <a:spcPts val="0"/>
                        </a:spcAft>
                      </a:pPr>
                      <a:r>
                        <a:rPr lang="ja-JP" sz="1800" kern="0" dirty="0">
                          <a:effectLst/>
                          <a:latin typeface="UD デジタル 教科書体 NK-R" panose="02020400000000000000" pitchFamily="18" charset="-128"/>
                          <a:ea typeface="UD デジタル 教科書体 NK-R" panose="02020400000000000000" pitchFamily="18" charset="-128"/>
                        </a:rPr>
                        <a:t>件数</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T w="19050" cap="flat" cmpd="sng" algn="ctr">
                      <a:solidFill>
                        <a:schemeClr val="tx1"/>
                      </a:solidFill>
                      <a:prstDash val="solid"/>
                      <a:round/>
                      <a:headEnd type="none" w="med" len="med"/>
                      <a:tailEnd type="none" w="med" len="med"/>
                    </a:lnT>
                  </a:tcPr>
                </a:tc>
                <a:tc>
                  <a:txBody>
                    <a:bodyPr/>
                    <a:lstStyle/>
                    <a:p>
                      <a:pPr algn="ct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R</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２</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194</a:t>
                      </a:r>
                      <a:r>
                        <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＋６件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70</a:t>
                      </a:r>
                      <a:r>
                        <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－６件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74183125"/>
                  </a:ext>
                </a:extLst>
              </a:tr>
              <a:tr h="665935">
                <a:tc vMerge="1">
                  <a:txBody>
                    <a:bodyPr/>
                    <a:lstStyle/>
                    <a:p>
                      <a:endParaRPr kumimoji="1" lang="ja-JP" altLang="en-US"/>
                    </a:p>
                  </a:txBody>
                  <a:tcPr/>
                </a:tc>
                <a:tc>
                  <a:txBody>
                    <a:bodyPr/>
                    <a:lstStyle/>
                    <a:p>
                      <a:pPr algn="ctr">
                        <a:spcAft>
                          <a:spcPts val="0"/>
                        </a:spcAft>
                      </a:pPr>
                      <a:r>
                        <a:rPr kumimoji="1"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a:t>
                      </a:r>
                      <a:r>
                        <a:rPr kumimoji="1"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３</a:t>
                      </a:r>
                      <a:endParaRPr kumimoji="1" lang="ja-JP"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1</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76</a:t>
                      </a:r>
                      <a:r>
                        <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18</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60</a:t>
                      </a:r>
                      <a:r>
                        <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10</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58986240"/>
                  </a:ext>
                </a:extLst>
              </a:tr>
              <a:tr h="701040">
                <a:tc vMerge="1">
                  <a:txBody>
                    <a:bodyPr/>
                    <a:lstStyle/>
                    <a:p>
                      <a:endParaRPr kumimoji="1" lang="ja-JP" altLang="en-US"/>
                    </a:p>
                  </a:txBody>
                  <a:tcPr/>
                </a:tc>
                <a:tc>
                  <a:txBody>
                    <a:bodyPr/>
                    <a:lstStyle/>
                    <a:p>
                      <a:pPr algn="ctr">
                        <a:spcAft>
                          <a:spcPts val="0"/>
                        </a:spcAft>
                      </a:pPr>
                      <a:r>
                        <a:rPr lang="ja-JP" altLang="en-US" sz="1800" b="1" kern="100" dirty="0">
                          <a:solidFill>
                            <a:schemeClr val="tx1"/>
                          </a:solidFill>
                          <a:effectLst/>
                          <a:latin typeface="+mn-lt"/>
                          <a:ea typeface="UD デジタル 教科書体 NK-R" panose="02020400000000000000" pitchFamily="18" charset="-128"/>
                          <a:cs typeface="+mn-cs"/>
                        </a:rPr>
                        <a:t>Ｒ４</a:t>
                      </a:r>
                      <a:endParaRPr lang="ja-JP" sz="18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69" marR="68569" marT="0" marB="0" anchor="ctr">
                    <a:lnR w="28575" cap="flat" cmpd="sng" algn="ctr">
                      <a:solidFill>
                        <a:schemeClr val="tx1"/>
                      </a:solidFill>
                      <a:prstDash val="solid"/>
                      <a:round/>
                      <a:headEnd type="none" w="med" len="med"/>
                      <a:tailEnd type="none" w="med" len="med"/>
                    </a:lnR>
                  </a:tcPr>
                </a:tc>
                <a:tc>
                  <a:txBody>
                    <a:bodyPr/>
                    <a:lstStyle/>
                    <a:p>
                      <a:pPr algn="r">
                        <a:spcAft>
                          <a:spcPts val="0"/>
                        </a:spcAft>
                      </a:pPr>
                      <a:r>
                        <a:rPr lang="en-US"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1</a:t>
                      </a:r>
                      <a:r>
                        <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89</a:t>
                      </a:r>
                      <a:r>
                        <a:rPr 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(+13</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txBody>
                  <a:tcPr marL="68569" marR="68569"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a:spcAft>
                          <a:spcPts val="0"/>
                        </a:spcAft>
                      </a:pPr>
                      <a:r>
                        <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72</a:t>
                      </a:r>
                      <a:r>
                        <a:rPr 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rPr>
                        <a:t>件</a:t>
                      </a:r>
                      <a:endParaRPr lang="en-US" altLang="ja-JP" sz="2800" b="1" kern="100" dirty="0">
                        <a:solidFill>
                          <a:schemeClr val="tx1"/>
                        </a:solidFill>
                        <a:effectLst/>
                        <a:latin typeface="UD デジタル 教科書体 NK-R" panose="02020400000000000000" pitchFamily="18" charset="-128"/>
                        <a:ea typeface="UD デジタル 教科書体 NK-R" panose="02020400000000000000" pitchFamily="18" charset="-128"/>
                      </a:endParaRPr>
                    </a:p>
                    <a:p>
                      <a:pPr algn="r">
                        <a:spcAft>
                          <a:spcPts val="0"/>
                        </a:spcAft>
                      </a:pP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＋１２件</a:t>
                      </a:r>
                      <a:r>
                        <a:rPr lang="en-US" alt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sz="1800" b="0"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69" marR="68569"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8050076"/>
                  </a:ext>
                </a:extLst>
              </a:tr>
            </a:tbl>
          </a:graphicData>
        </a:graphic>
      </p:graphicFrame>
      <p:sp>
        <p:nvSpPr>
          <p:cNvPr id="4" name="テキスト ボックス 3"/>
          <p:cNvSpPr txBox="1"/>
          <p:nvPr/>
        </p:nvSpPr>
        <p:spPr>
          <a:xfrm>
            <a:off x="347663" y="5797550"/>
            <a:ext cx="8489950" cy="738188"/>
          </a:xfrm>
          <a:prstGeom prst="rect">
            <a:avLst/>
          </a:prstGeom>
          <a:noFill/>
        </p:spPr>
        <p:txBody>
          <a:bodyPr>
            <a:spAutoFit/>
          </a:bodyPr>
          <a:lstStyle/>
          <a:p>
            <a:pPr>
              <a:defRPr/>
            </a:pPr>
            <a:r>
              <a:rPr lang="ja-JP" altLang="en-US" sz="1400" b="1" dirty="0">
                <a:solidFill>
                  <a:srgbClr val="000000"/>
                </a:solidFill>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（）内は前年度からの件数の増減。</a:t>
            </a:r>
            <a:endParaRPr lang="en-US" altLang="ja-JP" sz="1400" dirty="0">
              <a:latin typeface="UD デジタル 教科書体 NK-R" panose="02020400000000000000" pitchFamily="18" charset="-128"/>
              <a:ea typeface="UD デジタル 教科書体 NK-R" panose="02020400000000000000" pitchFamily="18" charset="-128"/>
            </a:endParaRPr>
          </a:p>
          <a:p>
            <a:pPr>
              <a:defRPr/>
            </a:pPr>
            <a:r>
              <a:rPr lang="ja-JP" altLang="en-US" sz="1400" b="1" dirty="0">
                <a:latin typeface="UD デジタル 教科書体 NK-R" panose="02020400000000000000" pitchFamily="18" charset="-128"/>
                <a:ea typeface="UD デジタル 教科書体 NK-R" panose="02020400000000000000" pitchFamily="18" charset="-128"/>
              </a:rPr>
              <a:t>　認定率   </a:t>
            </a:r>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養護者</a:t>
            </a:r>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   </a:t>
            </a:r>
            <a:r>
              <a:rPr lang="en-US" altLang="ja-JP" sz="1400" b="1" dirty="0">
                <a:latin typeface="UD デジタル 教科書体 NK-R" panose="02020400000000000000" pitchFamily="18" charset="-128"/>
                <a:ea typeface="UD デジタル 教科書体 NK-R" panose="02020400000000000000" pitchFamily="18" charset="-128"/>
              </a:rPr>
              <a:t>R2</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13.8</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R3</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12.1</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R4</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12.1</a:t>
            </a:r>
            <a:r>
              <a:rPr lang="ja-JP" altLang="en-US" sz="1400" b="1" dirty="0">
                <a:latin typeface="UD デジタル 教科書体 NK-R" panose="02020400000000000000" pitchFamily="18" charset="-128"/>
                <a:ea typeface="UD デジタル 教科書体 NK-R" panose="02020400000000000000" pitchFamily="18" charset="-128"/>
              </a:rPr>
              <a:t>％</a:t>
            </a:r>
            <a:endParaRPr lang="en-US" altLang="ja-JP" sz="1400" b="1" dirty="0">
              <a:latin typeface="UD デジタル 教科書体 NK-R" panose="02020400000000000000" pitchFamily="18" charset="-128"/>
              <a:ea typeface="UD デジタル 教科書体 NK-R" panose="02020400000000000000" pitchFamily="18" charset="-128"/>
            </a:endParaRPr>
          </a:p>
          <a:p>
            <a:pPr>
              <a:defRPr/>
            </a:pPr>
            <a:r>
              <a:rPr lang="ja-JP" altLang="en-US" sz="1400" b="1" dirty="0">
                <a:latin typeface="UD デジタル 教科書体 NK-R" panose="02020400000000000000" pitchFamily="18" charset="-128"/>
                <a:ea typeface="UD デジタル 教科書体 NK-R" panose="02020400000000000000" pitchFamily="18" charset="-128"/>
              </a:rPr>
              <a:t>　　　　　　　　 </a:t>
            </a:r>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施設従事者等</a:t>
            </a:r>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　 </a:t>
            </a:r>
            <a:r>
              <a:rPr lang="en-US" altLang="ja-JP" sz="1400" b="1" dirty="0">
                <a:latin typeface="UD デジタル 教科書体 NK-R" panose="02020400000000000000" pitchFamily="18" charset="-128"/>
                <a:ea typeface="UD デジタル 教科書体 NK-R" panose="02020400000000000000" pitchFamily="18" charset="-128"/>
              </a:rPr>
              <a:t> R2</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21.7</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R3</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18.1</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R4</a:t>
            </a:r>
            <a:r>
              <a:rPr lang="ja-JP" altLang="en-US" sz="1400" b="1" dirty="0">
                <a:latin typeface="UD デジタル 教科書体 NK-R" panose="02020400000000000000" pitchFamily="18" charset="-128"/>
                <a:ea typeface="UD デジタル 教科書体 NK-R" panose="02020400000000000000" pitchFamily="18" charset="-128"/>
              </a:rPr>
              <a:t>：</a:t>
            </a:r>
            <a:r>
              <a:rPr lang="en-US" altLang="ja-JP" sz="1400" b="1" dirty="0">
                <a:latin typeface="UD デジタル 教科書体 NK-R" panose="02020400000000000000" pitchFamily="18" charset="-128"/>
                <a:ea typeface="UD デジタル 教科書体 NK-R" panose="02020400000000000000" pitchFamily="18" charset="-128"/>
              </a:rPr>
              <a:t>21.8</a:t>
            </a:r>
            <a:r>
              <a:rPr lang="ja-JP" altLang="en-US" sz="1400" b="1" dirty="0">
                <a:latin typeface="UD デジタル 教科書体 NK-R" panose="02020400000000000000" pitchFamily="18" charset="-128"/>
                <a:ea typeface="UD デジタル 教科書体 NK-R" panose="02020400000000000000" pitchFamily="18" charset="-128"/>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57EF5A3-E76C-A6BA-3503-A21BBCA5F934}"/>
              </a:ext>
            </a:extLst>
          </p:cNvPr>
          <p:cNvPicPr>
            <a:picLocks noChangeAspect="1"/>
          </p:cNvPicPr>
          <p:nvPr/>
        </p:nvPicPr>
        <p:blipFill>
          <a:blip r:embed="rId3"/>
          <a:stretch>
            <a:fillRect/>
          </a:stretch>
        </p:blipFill>
        <p:spPr>
          <a:xfrm>
            <a:off x="4532133" y="937733"/>
            <a:ext cx="4596979" cy="5188146"/>
          </a:xfrm>
          <a:prstGeom prst="rect">
            <a:avLst/>
          </a:prstGeom>
        </p:spPr>
      </p:pic>
      <p:pic>
        <p:nvPicPr>
          <p:cNvPr id="2" name="図 1">
            <a:extLst>
              <a:ext uri="{FF2B5EF4-FFF2-40B4-BE49-F238E27FC236}">
                <a16:creationId xmlns:a16="http://schemas.microsoft.com/office/drawing/2014/main" id="{C3FCE234-FE53-E933-6AAE-633D8FA16377}"/>
              </a:ext>
            </a:extLst>
          </p:cNvPr>
          <p:cNvPicPr>
            <a:picLocks noChangeAspect="1"/>
          </p:cNvPicPr>
          <p:nvPr/>
        </p:nvPicPr>
        <p:blipFill>
          <a:blip r:embed="rId4"/>
          <a:stretch>
            <a:fillRect/>
          </a:stretch>
        </p:blipFill>
        <p:spPr>
          <a:xfrm>
            <a:off x="14888" y="937733"/>
            <a:ext cx="4438875" cy="5188147"/>
          </a:xfrm>
          <a:prstGeom prst="rect">
            <a:avLst/>
          </a:prstGeom>
        </p:spPr>
      </p:pic>
      <p:sp>
        <p:nvSpPr>
          <p:cNvPr id="8" name="タイトル 5"/>
          <p:cNvSpPr>
            <a:spLocks noGrp="1"/>
          </p:cNvSpPr>
          <p:nvPr>
            <p:ph type="title"/>
          </p:nvPr>
        </p:nvSpPr>
        <p:spPr>
          <a:xfrm>
            <a:off x="457200" y="274638"/>
            <a:ext cx="8229600" cy="346075"/>
          </a:xfrm>
          <a:solidFill>
            <a:schemeClr val="tx2">
              <a:lumMod val="20000"/>
              <a:lumOff val="80000"/>
            </a:schemeClr>
          </a:solidFill>
        </p:spPr>
        <p:txBody>
          <a:bodyPr/>
          <a:lstStyle/>
          <a:p>
            <a:pPr>
              <a:defRPr/>
            </a:pPr>
            <a:r>
              <a:rPr lang="ja-JP" altLang="en-US" sz="2400" b="1" dirty="0"/>
              <a:t>虐待を行った</a:t>
            </a:r>
            <a:r>
              <a:rPr lang="ja-JP" altLang="en-US" sz="2400" b="1" dirty="0" err="1"/>
              <a:t>障がい</a:t>
            </a:r>
            <a:r>
              <a:rPr lang="ja-JP" altLang="en-US" sz="2400" b="1" dirty="0"/>
              <a:t>者福祉施設従事者等の職種</a:t>
            </a:r>
          </a:p>
        </p:txBody>
      </p:sp>
      <p:sp>
        <p:nvSpPr>
          <p:cNvPr id="61444" name="テキスト ボックス 5"/>
          <p:cNvSpPr txBox="1">
            <a:spLocks noChangeArrowheads="1"/>
          </p:cNvSpPr>
          <p:nvPr/>
        </p:nvSpPr>
        <p:spPr bwMode="auto">
          <a:xfrm>
            <a:off x="161925" y="0"/>
            <a:ext cx="318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＜施設従事者等による虐待＞</a:t>
            </a:r>
          </a:p>
        </p:txBody>
      </p:sp>
      <p:sp>
        <p:nvSpPr>
          <p:cNvPr id="61447" name="正方形/長方形 1"/>
          <p:cNvSpPr>
            <a:spLocks noChangeArrowheads="1"/>
          </p:cNvSpPr>
          <p:nvPr/>
        </p:nvSpPr>
        <p:spPr bwMode="auto">
          <a:xfrm>
            <a:off x="8618994" y="6460573"/>
            <a:ext cx="3866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dirty="0">
                <a:solidFill>
                  <a:srgbClr val="000000"/>
                </a:solidFill>
                <a:ea typeface="UD デジタル 教科書体 NK-R" panose="02020400000000000000" pitchFamily="18" charset="-128"/>
              </a:rPr>
              <a:t>２９</a:t>
            </a:r>
          </a:p>
        </p:txBody>
      </p:sp>
      <p:sp>
        <p:nvSpPr>
          <p:cNvPr id="16" name="正方形/長方形 15">
            <a:extLst>
              <a:ext uri="{FF2B5EF4-FFF2-40B4-BE49-F238E27FC236}">
                <a16:creationId xmlns:a16="http://schemas.microsoft.com/office/drawing/2014/main" id="{EEE03E3F-CAD3-4811-B901-BBD8DA4CBA35}"/>
              </a:ext>
            </a:extLst>
          </p:cNvPr>
          <p:cNvSpPr/>
          <p:nvPr/>
        </p:nvSpPr>
        <p:spPr>
          <a:xfrm>
            <a:off x="4134575" y="5643268"/>
            <a:ext cx="446876"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dirty="0">
                <a:solidFill>
                  <a:srgbClr val="000000"/>
                </a:solidFill>
                <a:ea typeface="UD デジタル 教科書体 NK-R" panose="02020400000000000000" pitchFamily="18" charset="-128"/>
              </a:rPr>
              <a:t>人</a:t>
            </a:r>
            <a:endParaRPr lang="en-US" altLang="ja-JP" dirty="0">
              <a:solidFill>
                <a:srgbClr val="000000"/>
              </a:solidFill>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CB314682-ACF8-42FF-B925-E426F4824F3F}"/>
              </a:ext>
            </a:extLst>
          </p:cNvPr>
          <p:cNvSpPr/>
          <p:nvPr/>
        </p:nvSpPr>
        <p:spPr>
          <a:xfrm>
            <a:off x="153459" y="1029366"/>
            <a:ext cx="607482" cy="3244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府</a:t>
            </a:r>
          </a:p>
        </p:txBody>
      </p:sp>
      <p:sp>
        <p:nvSpPr>
          <p:cNvPr id="13" name="正方形/長方形 12"/>
          <p:cNvSpPr/>
          <p:nvPr/>
        </p:nvSpPr>
        <p:spPr>
          <a:xfrm>
            <a:off x="8892480" y="5920267"/>
            <a:ext cx="236632" cy="205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dirty="0">
                <a:solidFill>
                  <a:srgbClr val="000000"/>
                </a:solidFill>
                <a:ea typeface="UD デジタル 教科書体 NK-R" panose="02020400000000000000" pitchFamily="18" charset="-128"/>
              </a:rPr>
              <a:t>人</a:t>
            </a:r>
            <a:endParaRPr lang="en-US" altLang="ja-JP" dirty="0">
              <a:solidFill>
                <a:srgbClr val="000000"/>
              </a:solidFill>
              <a:ea typeface="UD デジタル 教科書体 NK-R" panose="02020400000000000000" pitchFamily="18"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328613"/>
            <a:ext cx="4265613" cy="365125"/>
          </a:xfrm>
          <a:solidFill>
            <a:schemeClr val="tx2">
              <a:lumMod val="20000"/>
              <a:lumOff val="80000"/>
            </a:schemeClr>
          </a:solidFill>
        </p:spPr>
        <p:txBody>
          <a:bodyPr rtlCol="0">
            <a:noAutofit/>
          </a:bodyPr>
          <a:lstStyle/>
          <a:p>
            <a:pPr algn="l" eaLnBrk="1" fontAlgn="auto" hangingPunct="1">
              <a:spcAft>
                <a:spcPts val="0"/>
              </a:spcAft>
              <a:defRPr/>
            </a:pPr>
            <a:r>
              <a:rPr lang="ja-JP" altLang="en-US" sz="1600" b="1" dirty="0"/>
              <a:t>＜クロス集計①＞虐待類型</a:t>
            </a:r>
            <a:r>
              <a:rPr lang="en-US" altLang="ja-JP" sz="1600" b="1" dirty="0"/>
              <a:t>×</a:t>
            </a:r>
            <a:r>
              <a:rPr lang="ja-JP" altLang="en-US" sz="1600" b="1" dirty="0" err="1"/>
              <a:t>障がい</a:t>
            </a:r>
            <a:r>
              <a:rPr lang="ja-JP" altLang="en-US" sz="1600" b="1" dirty="0"/>
              <a:t>支援区分</a:t>
            </a:r>
          </a:p>
        </p:txBody>
      </p:sp>
      <p:sp>
        <p:nvSpPr>
          <p:cNvPr id="63491" name="テキスト ボックス 5"/>
          <p:cNvSpPr txBox="1">
            <a:spLocks noChangeArrowheads="1"/>
          </p:cNvSpPr>
          <p:nvPr/>
        </p:nvSpPr>
        <p:spPr bwMode="auto">
          <a:xfrm>
            <a:off x="161925" y="0"/>
            <a:ext cx="496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UD デジタル 教科書体 NK-R" panose="02020400000000000000" pitchFamily="18" charset="-128"/>
                <a:ea typeface="UD デジタル 教科書体 NK-R" panose="02020400000000000000" pitchFamily="18" charset="-128"/>
              </a:rPr>
              <a:t>＜施設従事者等による虐待＞</a:t>
            </a:r>
          </a:p>
        </p:txBody>
      </p:sp>
      <p:sp>
        <p:nvSpPr>
          <p:cNvPr id="63492" name="スライド番号プレースホルダー 2"/>
          <p:cNvSpPr>
            <a:spLocks noGrp="1"/>
          </p:cNvSpPr>
          <p:nvPr>
            <p:ph type="sldNum" sz="quarter" idx="12"/>
          </p:nvPr>
        </p:nvSpPr>
        <p:spPr bwMode="auto">
          <a:xfrm>
            <a:off x="701675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CA824B1-2A3C-42E2-83D2-438551728A1D}"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30</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8" name="角丸四角形 7"/>
          <p:cNvSpPr/>
          <p:nvPr/>
        </p:nvSpPr>
        <p:spPr>
          <a:xfrm>
            <a:off x="7280406" y="768350"/>
            <a:ext cx="1693862" cy="2597150"/>
          </a:xfrm>
          <a:prstGeom prst="roundRect">
            <a:avLst>
              <a:gd name="adj" fmla="val 10696"/>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・被虐待者に占める区分</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6</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の割合が大きい。</a:t>
            </a: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・身体的虐待の被虐待者に占める区分</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6</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の割合が大きく、身体拘束の被虐待者に占める区分</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6</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の割合も大きい。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・性的虐待の被虐待者に占める区分なしや障がい児等の割合が大きい。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272508544"/>
              </p:ext>
            </p:extLst>
          </p:nvPr>
        </p:nvGraphicFramePr>
        <p:xfrm>
          <a:off x="288925" y="683390"/>
          <a:ext cx="6899272" cy="2874962"/>
        </p:xfrm>
        <a:graphic>
          <a:graphicData uri="http://schemas.openxmlformats.org/drawingml/2006/table">
            <a:tbl>
              <a:tblPr firstRow="1" firstCol="1" bandRow="1">
                <a:tableStyleId>{5C22544A-7EE6-4342-B048-85BDC9FD1C3A}</a:tableStyleId>
              </a:tblPr>
              <a:tblGrid>
                <a:gridCol w="1092562">
                  <a:extLst>
                    <a:ext uri="{9D8B030D-6E8A-4147-A177-3AD203B41FA5}">
                      <a16:colId xmlns:a16="http://schemas.microsoft.com/office/drawing/2014/main" val="20000"/>
                    </a:ext>
                  </a:extLst>
                </a:gridCol>
                <a:gridCol w="829530">
                  <a:extLst>
                    <a:ext uri="{9D8B030D-6E8A-4147-A177-3AD203B41FA5}">
                      <a16:colId xmlns:a16="http://schemas.microsoft.com/office/drawing/2014/main" val="20001"/>
                    </a:ext>
                  </a:extLst>
                </a:gridCol>
                <a:gridCol w="829530">
                  <a:extLst>
                    <a:ext uri="{9D8B030D-6E8A-4147-A177-3AD203B41FA5}">
                      <a16:colId xmlns:a16="http://schemas.microsoft.com/office/drawing/2014/main" val="20002"/>
                    </a:ext>
                  </a:extLst>
                </a:gridCol>
                <a:gridCol w="829530">
                  <a:extLst>
                    <a:ext uri="{9D8B030D-6E8A-4147-A177-3AD203B41FA5}">
                      <a16:colId xmlns:a16="http://schemas.microsoft.com/office/drawing/2014/main" val="20003"/>
                    </a:ext>
                  </a:extLst>
                </a:gridCol>
                <a:gridCol w="829530">
                  <a:extLst>
                    <a:ext uri="{9D8B030D-6E8A-4147-A177-3AD203B41FA5}">
                      <a16:colId xmlns:a16="http://schemas.microsoft.com/office/drawing/2014/main" val="20004"/>
                    </a:ext>
                  </a:extLst>
                </a:gridCol>
                <a:gridCol w="829530">
                  <a:extLst>
                    <a:ext uri="{9D8B030D-6E8A-4147-A177-3AD203B41FA5}">
                      <a16:colId xmlns:a16="http://schemas.microsoft.com/office/drawing/2014/main" val="20005"/>
                    </a:ext>
                  </a:extLst>
                </a:gridCol>
                <a:gridCol w="829530">
                  <a:extLst>
                    <a:ext uri="{9D8B030D-6E8A-4147-A177-3AD203B41FA5}">
                      <a16:colId xmlns:a16="http://schemas.microsoft.com/office/drawing/2014/main" val="20006"/>
                    </a:ext>
                  </a:extLst>
                </a:gridCol>
                <a:gridCol w="829530">
                  <a:extLst>
                    <a:ext uri="{9D8B030D-6E8A-4147-A177-3AD203B41FA5}">
                      <a16:colId xmlns:a16="http://schemas.microsoft.com/office/drawing/2014/main" val="2597193819"/>
                    </a:ext>
                  </a:extLst>
                </a:gridCol>
              </a:tblGrid>
              <a:tr h="411544">
                <a:tc>
                  <a:txBody>
                    <a:bodyPr/>
                    <a:lstStyle/>
                    <a:p>
                      <a:pPr algn="ctr">
                        <a:spcAft>
                          <a:spcPts val="0"/>
                        </a:spcAft>
                      </a:pPr>
                      <a:r>
                        <a:rPr lang="ja-JP" sz="1200" kern="0" dirty="0">
                          <a:solidFill>
                            <a:schemeClr val="bg1"/>
                          </a:solidFill>
                          <a:effectLst/>
                        </a:rPr>
                        <a:t>　</a:t>
                      </a:r>
                      <a:endParaRPr lang="ja-JP" sz="1100" kern="100" dirty="0">
                        <a:solidFill>
                          <a:schemeClr val="bg1"/>
                        </a:solidFill>
                        <a:effectLst/>
                        <a:latin typeface="Century"/>
                        <a:ea typeface="ＭＳ 明朝"/>
                        <a:cs typeface="Times New Roman"/>
                      </a:endParaRPr>
                    </a:p>
                  </a:txBody>
                  <a:tcPr marL="62835" marR="628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区分１</a:t>
                      </a:r>
                      <a:endParaRPr lang="en-US" altLang="ja-JP"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区分２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区分３</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区分４</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区分５</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区分６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なし（</a:t>
                      </a:r>
                      <a:r>
                        <a:rPr lang="ja-JP" altLang="en-US" sz="900" b="0" i="0" u="none" strike="noStrike" dirty="0" err="1">
                          <a:solidFill>
                            <a:schemeClr val="bg1"/>
                          </a:solidFill>
                          <a:effectLst/>
                          <a:latin typeface="UD デジタル 教科書体 NK-R" panose="02020400000000000000" pitchFamily="18" charset="-128"/>
                          <a:ea typeface="UD デジタル 教科書体 NK-R" panose="02020400000000000000" pitchFamily="18" charset="-128"/>
                        </a:rPr>
                        <a:t>障がい</a:t>
                      </a:r>
                      <a:r>
                        <a:rPr lang="ja-JP" altLang="en-US" sz="9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児または非該当等）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計</a:t>
                      </a:r>
                      <a:endParaRPr lang="en-US" altLang="ja-JP"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0085">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身体的虐待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lnSpc>
                          <a:spcPct val="100000"/>
                        </a:lnSpc>
                      </a:pP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a:t>
                      </a:r>
                    </a:p>
                    <a:p>
                      <a:pPr algn="r" fontAlgn="ctr">
                        <a:lnSpc>
                          <a:spcPct val="100000"/>
                        </a:lnSpc>
                      </a:pP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(41</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49</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82908">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うち身体拘束あり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0085">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性的虐待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0085">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心理的虐待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26</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0085">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放棄、放置</a:t>
                      </a:r>
                      <a:endParaRPr lang="en-US" altLang="ja-JP"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（ネグレクト）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(33</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0085">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経済的虐待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0085">
                <a:tc>
                  <a:txBody>
                    <a:bodyPr/>
                    <a:lstStyle/>
                    <a:p>
                      <a:pPr algn="ctr" fontAlgn="ctr"/>
                      <a:r>
                        <a:rPr lang="ja-JP" altLang="en-US" sz="1100" b="0" i="0" u="none" strike="noStrike" dirty="0">
                          <a:solidFill>
                            <a:schemeClr val="bg1"/>
                          </a:solidFill>
                          <a:effectLst/>
                          <a:latin typeface="ＭＳ Ｐゴシック" panose="020B0600070205080204" pitchFamily="50" charset="-128"/>
                          <a:ea typeface="ＭＳ Ｐゴシック" panose="020B0600070205080204" pitchFamily="50" charset="-128"/>
                        </a:rPr>
                        <a:t>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(19</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27</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(26</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104</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3636278"/>
                  </a:ext>
                </a:extLst>
              </a:tr>
            </a:tbl>
          </a:graphicData>
        </a:graphic>
      </p:graphicFrame>
      <p:sp>
        <p:nvSpPr>
          <p:cNvPr id="63577" name="テキスト ボックス 8"/>
          <p:cNvSpPr txBox="1">
            <a:spLocks noChangeArrowheads="1"/>
          </p:cNvSpPr>
          <p:nvPr/>
        </p:nvSpPr>
        <p:spPr bwMode="auto">
          <a:xfrm>
            <a:off x="6842125" y="247650"/>
            <a:ext cx="208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a:t>
            </a:r>
            <a:r>
              <a:rPr lang="zh-TW" altLang="en-US" sz="1200" dirty="0">
                <a:latin typeface="UD デジタル 教科書体 NK-R" panose="02020400000000000000" pitchFamily="18" charset="-128"/>
                <a:ea typeface="UD デジタル 教科書体 NK-R" panose="02020400000000000000" pitchFamily="18" charset="-128"/>
              </a:rPr>
              <a:t>単位：被虐待者数</a:t>
            </a:r>
            <a:r>
              <a:rPr lang="ja-JP" altLang="en-US" sz="1200" dirty="0">
                <a:latin typeface="UD デジタル 教科書体 NK-R" panose="02020400000000000000" pitchFamily="18" charset="-128"/>
                <a:ea typeface="UD デジタル 教科書体 NK-R" panose="02020400000000000000" pitchFamily="18" charset="-128"/>
              </a:rPr>
              <a:t>（人）</a:t>
            </a:r>
          </a:p>
        </p:txBody>
      </p:sp>
      <p:sp>
        <p:nvSpPr>
          <p:cNvPr id="12" name="タイトル 1"/>
          <p:cNvSpPr txBox="1">
            <a:spLocks/>
          </p:cNvSpPr>
          <p:nvPr/>
        </p:nvSpPr>
        <p:spPr bwMode="auto">
          <a:xfrm>
            <a:off x="254000" y="3568700"/>
            <a:ext cx="4264025" cy="36512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eaLnBrk="1" fontAlgn="auto" hangingPunct="1">
              <a:spcAft>
                <a:spcPts val="0"/>
              </a:spcAft>
              <a:defRPr/>
            </a:pPr>
            <a:r>
              <a:rPr lang="ja-JP" altLang="en-US" sz="1600" b="1" dirty="0">
                <a:latin typeface="UD デジタル 教科書体 NK-R" panose="02020400000000000000" pitchFamily="18" charset="-128"/>
                <a:ea typeface="UD デジタル 教科書体 NK-R" panose="02020400000000000000" pitchFamily="18" charset="-128"/>
              </a:rPr>
              <a:t>＜クロス集計②＞虐待類型</a:t>
            </a:r>
            <a:r>
              <a:rPr lang="en-US" altLang="ja-JP" sz="1600" b="1" dirty="0">
                <a:latin typeface="UD デジタル 教科書体 NK-R" panose="02020400000000000000" pitchFamily="18" charset="-128"/>
                <a:ea typeface="UD デジタル 教科書体 NK-R" panose="02020400000000000000" pitchFamily="18" charset="-128"/>
              </a:rPr>
              <a:t>×</a:t>
            </a:r>
            <a:r>
              <a:rPr lang="ja-JP" altLang="en-US" sz="1600" b="1" dirty="0">
                <a:latin typeface="UD デジタル 教科書体 NK-R" panose="02020400000000000000" pitchFamily="18" charset="-128"/>
                <a:ea typeface="UD デジタル 教科書体 NK-R" panose="02020400000000000000" pitchFamily="18" charset="-128"/>
              </a:rPr>
              <a:t>強度</a:t>
            </a:r>
            <a:r>
              <a:rPr lang="ja-JP" altLang="en-US" sz="1600" b="1" dirty="0" err="1">
                <a:latin typeface="UD デジタル 教科書体 NK-R" panose="02020400000000000000" pitchFamily="18" charset="-128"/>
                <a:ea typeface="UD デジタル 教科書体 NK-R" panose="02020400000000000000" pitchFamily="18" charset="-128"/>
              </a:rPr>
              <a:t>行動障がい</a:t>
            </a:r>
            <a:endParaRPr lang="ja-JP" altLang="en-US" sz="1600" b="1" dirty="0">
              <a:latin typeface="UD デジタル 教科書体 NK-R" panose="02020400000000000000" pitchFamily="18" charset="-128"/>
              <a:ea typeface="UD デジタル 教科書体 NK-R" panose="02020400000000000000" pitchFamily="18" charset="-128"/>
            </a:endParaRPr>
          </a:p>
        </p:txBody>
      </p:sp>
      <p:sp>
        <p:nvSpPr>
          <p:cNvPr id="10" name="角丸四角形 9"/>
          <p:cNvSpPr/>
          <p:nvPr/>
        </p:nvSpPr>
        <p:spPr>
          <a:xfrm>
            <a:off x="7243763" y="3935166"/>
            <a:ext cx="1767149" cy="2657969"/>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endParaRPr lang="ja-JP" altLang="en-US" sz="1200" dirty="0">
              <a:solidFill>
                <a:schemeClr val="tx1"/>
              </a:solidFill>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・身体的虐待、心理的虐待の被虐待者に占める強度行動障がい児者の割合が大きく、身体拘束の被虐待者に占める強度行動障がい児者の割合も大きい。</a:t>
            </a: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・性的虐待、放棄、放置、経済的虐待の虐待種別は行動障がいがない被虐待者の割合が大きい。</a:t>
            </a:r>
          </a:p>
        </p:txBody>
      </p:sp>
      <p:sp>
        <p:nvSpPr>
          <p:cNvPr id="18" name="角丸四角形 17"/>
          <p:cNvSpPr/>
          <p:nvPr/>
        </p:nvSpPr>
        <p:spPr>
          <a:xfrm>
            <a:off x="4662488" y="1096963"/>
            <a:ext cx="846137" cy="5318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角丸四角形 16"/>
          <p:cNvSpPr/>
          <p:nvPr/>
        </p:nvSpPr>
        <p:spPr>
          <a:xfrm>
            <a:off x="4662488" y="3152775"/>
            <a:ext cx="863600" cy="4254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aphicFrame>
        <p:nvGraphicFramePr>
          <p:cNvPr id="20" name="表 19"/>
          <p:cNvGraphicFramePr>
            <a:graphicFrameLocks noGrp="1"/>
          </p:cNvGraphicFramePr>
          <p:nvPr>
            <p:extLst>
              <p:ext uri="{D42A27DB-BD31-4B8C-83A1-F6EECF244321}">
                <p14:modId xmlns:p14="http://schemas.microsoft.com/office/powerpoint/2010/main" val="2363928469"/>
              </p:ext>
            </p:extLst>
          </p:nvPr>
        </p:nvGraphicFramePr>
        <p:xfrm>
          <a:off x="288925" y="3933825"/>
          <a:ext cx="6873875" cy="2868611"/>
        </p:xfrm>
        <a:graphic>
          <a:graphicData uri="http://schemas.openxmlformats.org/drawingml/2006/table">
            <a:tbl>
              <a:tblPr firstRow="1" firstCol="1" bandRow="1">
                <a:tableStyleId>{5C22544A-7EE6-4342-B048-85BDC9FD1C3A}</a:tableStyleId>
              </a:tblPr>
              <a:tblGrid>
                <a:gridCol w="1115019">
                  <a:extLst>
                    <a:ext uri="{9D8B030D-6E8A-4147-A177-3AD203B41FA5}">
                      <a16:colId xmlns:a16="http://schemas.microsoft.com/office/drawing/2014/main" val="20000"/>
                    </a:ext>
                  </a:extLst>
                </a:gridCol>
                <a:gridCol w="1241983">
                  <a:extLst>
                    <a:ext uri="{9D8B030D-6E8A-4147-A177-3AD203B41FA5}">
                      <a16:colId xmlns:a16="http://schemas.microsoft.com/office/drawing/2014/main" val="20001"/>
                    </a:ext>
                  </a:extLst>
                </a:gridCol>
                <a:gridCol w="1241983">
                  <a:extLst>
                    <a:ext uri="{9D8B030D-6E8A-4147-A177-3AD203B41FA5}">
                      <a16:colId xmlns:a16="http://schemas.microsoft.com/office/drawing/2014/main" val="20002"/>
                    </a:ext>
                  </a:extLst>
                </a:gridCol>
                <a:gridCol w="1241983">
                  <a:extLst>
                    <a:ext uri="{9D8B030D-6E8A-4147-A177-3AD203B41FA5}">
                      <a16:colId xmlns:a16="http://schemas.microsoft.com/office/drawing/2014/main" val="20003"/>
                    </a:ext>
                  </a:extLst>
                </a:gridCol>
                <a:gridCol w="1241983">
                  <a:extLst>
                    <a:ext uri="{9D8B030D-6E8A-4147-A177-3AD203B41FA5}">
                      <a16:colId xmlns:a16="http://schemas.microsoft.com/office/drawing/2014/main" val="20004"/>
                    </a:ext>
                  </a:extLst>
                </a:gridCol>
                <a:gridCol w="790924">
                  <a:extLst>
                    <a:ext uri="{9D8B030D-6E8A-4147-A177-3AD203B41FA5}">
                      <a16:colId xmlns:a16="http://schemas.microsoft.com/office/drawing/2014/main" val="2597193819"/>
                    </a:ext>
                  </a:extLst>
                </a:gridCol>
              </a:tblGrid>
              <a:tr h="374370">
                <a:tc>
                  <a:txBody>
                    <a:bodyPr/>
                    <a:lstStyle/>
                    <a:p>
                      <a:pPr algn="ctr">
                        <a:spcAft>
                          <a:spcPts val="0"/>
                        </a:spcAft>
                      </a:pPr>
                      <a:r>
                        <a:rPr lang="ja-JP" sz="1200" kern="0" dirty="0">
                          <a:solidFill>
                            <a:schemeClr val="bg1"/>
                          </a:solidFill>
                          <a:effectLst/>
                        </a:rPr>
                        <a:t>　</a:t>
                      </a:r>
                      <a:endParaRPr lang="ja-JP" sz="1100" kern="100" dirty="0">
                        <a:solidFill>
                          <a:schemeClr val="bg1"/>
                        </a:solidFill>
                        <a:effectLst/>
                        <a:latin typeface="Century"/>
                        <a:ea typeface="ＭＳ 明朝"/>
                        <a:cs typeface="Times New Roman"/>
                      </a:endParaRPr>
                    </a:p>
                  </a:txBody>
                  <a:tcPr marL="62831" marR="62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8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強い行動障がいがある</a:t>
                      </a:r>
                      <a:r>
                        <a:rPr lang="en-US" altLang="ja-JP" sz="8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a:t>
                      </a:r>
                      <a:r>
                        <a:rPr lang="ja-JP" altLang="en-US" sz="8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認定調査を受けていないが同等の</a:t>
                      </a:r>
                      <a:r>
                        <a:rPr lang="ja-JP" altLang="en-US" sz="800" b="0" i="0" u="none" strike="noStrike" dirty="0" err="1">
                          <a:solidFill>
                            <a:schemeClr val="bg1"/>
                          </a:solidFill>
                          <a:effectLst/>
                          <a:latin typeface="UD デジタル 教科書体 NK-R" panose="02020400000000000000" pitchFamily="18" charset="-128"/>
                          <a:ea typeface="UD デジタル 教科書体 NK-R" panose="02020400000000000000" pitchFamily="18" charset="-128"/>
                        </a:rPr>
                        <a:t>行動障がいがあるを</a:t>
                      </a:r>
                      <a:r>
                        <a:rPr lang="ja-JP" altLang="en-US" sz="8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含む）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行動障がいがある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行動障がいがない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9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行動障がいの</a:t>
                      </a:r>
                      <a:endParaRPr lang="en-US" altLang="ja-JP" sz="9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p>
                      <a:pPr algn="ctr" fontAlgn="ctr"/>
                      <a:r>
                        <a:rPr lang="ja-JP" altLang="en-US" sz="9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有無が不明</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計</a:t>
                      </a:r>
                      <a:endParaRPr lang="en-US" altLang="ja-JP"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4652">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身体的虐待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(61</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9</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7</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(14</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49</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186329">
                <a:tc>
                  <a:txBody>
                    <a:bodyPr/>
                    <a:lstStyle/>
                    <a:p>
                      <a:pPr algn="ctr" fontAlgn="ctr"/>
                      <a:r>
                        <a:rPr lang="ja-JP" altLang="en-US" sz="10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うち身体拘束あり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4652">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性的虐待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(22</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(61</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18</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4652">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心理的虐待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12</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(46</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(23</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(31</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26</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4652">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放棄、放置</a:t>
                      </a:r>
                      <a:endParaRPr lang="en-US" altLang="ja-JP"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endParaRPr>
                    </a:p>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（ネグレクト）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(83</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(17</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6</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4652">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経済的虐待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(20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5</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4652">
                <a:tc>
                  <a:txBody>
                    <a:bodyPr/>
                    <a:lstStyle/>
                    <a:p>
                      <a:pPr algn="ctr" fontAlgn="ctr"/>
                      <a:r>
                        <a:rPr lang="ja-JP" altLang="en-US" sz="1100" b="0" i="0" u="none" strike="noStrike" dirty="0">
                          <a:solidFill>
                            <a:schemeClr val="bg1"/>
                          </a:solidFill>
                          <a:effectLst/>
                          <a:latin typeface="UD デジタル 教科書体 NK-R" panose="02020400000000000000" pitchFamily="18" charset="-128"/>
                          <a:ea typeface="UD デジタル 教科書体 NK-R" panose="02020400000000000000" pitchFamily="18" charset="-128"/>
                        </a:rPr>
                        <a:t>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46</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(44</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16</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(15</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(11</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104</a:t>
                      </a:r>
                    </a:p>
                    <a:p>
                      <a:pPr algn="r" fontAlgn="ct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(100</a:t>
                      </a:r>
                      <a:r>
                        <a:rPr lang="ja-JP" altLang="en-US"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en-US" altLang="ja-JP" sz="1200" b="0" i="0" u="none"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p>
                  </a:txBody>
                  <a:tcPr marL="0" marR="719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691171"/>
                  </a:ext>
                </a:extLst>
              </a:tr>
            </a:tbl>
          </a:graphicData>
        </a:graphic>
      </p:graphicFrame>
      <p:sp>
        <p:nvSpPr>
          <p:cNvPr id="21" name="角丸四角形 20"/>
          <p:cNvSpPr/>
          <p:nvPr/>
        </p:nvSpPr>
        <p:spPr>
          <a:xfrm>
            <a:off x="1403350" y="4329113"/>
            <a:ext cx="1223963" cy="5397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2" name="角丸四角形 21"/>
          <p:cNvSpPr/>
          <p:nvPr/>
        </p:nvSpPr>
        <p:spPr>
          <a:xfrm>
            <a:off x="3906043" y="4893507"/>
            <a:ext cx="1223963" cy="3603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5" name="角丸四角形 21">
            <a:extLst>
              <a:ext uri="{FF2B5EF4-FFF2-40B4-BE49-F238E27FC236}">
                <a16:creationId xmlns:a16="http://schemas.microsoft.com/office/drawing/2014/main" id="{8054B07D-90C5-4A3E-AF94-7C1B07DAEAE4}"/>
              </a:ext>
            </a:extLst>
          </p:cNvPr>
          <p:cNvSpPr/>
          <p:nvPr/>
        </p:nvSpPr>
        <p:spPr>
          <a:xfrm>
            <a:off x="1414887" y="5264151"/>
            <a:ext cx="1223963" cy="3603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6" name="角丸四角形 21">
            <a:extLst>
              <a:ext uri="{FF2B5EF4-FFF2-40B4-BE49-F238E27FC236}">
                <a16:creationId xmlns:a16="http://schemas.microsoft.com/office/drawing/2014/main" id="{3EC0B85D-97DA-4B54-806B-D125FBD78FB8}"/>
              </a:ext>
            </a:extLst>
          </p:cNvPr>
          <p:cNvSpPr/>
          <p:nvPr/>
        </p:nvSpPr>
        <p:spPr>
          <a:xfrm>
            <a:off x="3906043" y="5667400"/>
            <a:ext cx="1223963" cy="3603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9" name="角丸四角形 21">
            <a:extLst>
              <a:ext uri="{FF2B5EF4-FFF2-40B4-BE49-F238E27FC236}">
                <a16:creationId xmlns:a16="http://schemas.microsoft.com/office/drawing/2014/main" id="{87BE6FC7-FE6D-4F2B-9148-F80AC9998099}"/>
              </a:ext>
            </a:extLst>
          </p:cNvPr>
          <p:cNvSpPr/>
          <p:nvPr/>
        </p:nvSpPr>
        <p:spPr>
          <a:xfrm>
            <a:off x="3906043" y="6027737"/>
            <a:ext cx="1223963" cy="3603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3" name="角丸四角形 17">
            <a:extLst>
              <a:ext uri="{FF2B5EF4-FFF2-40B4-BE49-F238E27FC236}">
                <a16:creationId xmlns:a16="http://schemas.microsoft.com/office/drawing/2014/main" id="{7143DD3B-61AD-482D-AF3A-FEAF4518B3EB}"/>
              </a:ext>
            </a:extLst>
          </p:cNvPr>
          <p:cNvSpPr/>
          <p:nvPr/>
        </p:nvSpPr>
        <p:spPr>
          <a:xfrm>
            <a:off x="5508625" y="1677194"/>
            <a:ext cx="846137" cy="3643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extLst>
      <p:ext uri="{BB962C8B-B14F-4D97-AF65-F5344CB8AC3E}">
        <p14:creationId xmlns:p14="http://schemas.microsoft.com/office/powerpoint/2010/main" val="2843700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txBox="1">
            <a:spLocks/>
          </p:cNvSpPr>
          <p:nvPr/>
        </p:nvSpPr>
        <p:spPr bwMode="auto">
          <a:xfrm>
            <a:off x="468313" y="2205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4000" dirty="0">
                <a:ea typeface="UD デジタル 教科書体 NK-R" panose="02020400000000000000" pitchFamily="18" charset="-128"/>
              </a:rPr>
              <a:t>使用者による虐待について</a:t>
            </a:r>
          </a:p>
        </p:txBody>
      </p:sp>
      <p:sp>
        <p:nvSpPr>
          <p:cNvPr id="65539"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A1300D5-AA09-46C5-AB92-C8456847D115}"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31</a:t>
            </a:fld>
            <a:endParaRPr lang="ja-JP" altLang="en-US" sz="120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ABC4237-F714-EA1C-7943-D03C95EE80BF}"/>
              </a:ext>
            </a:extLst>
          </p:cNvPr>
          <p:cNvPicPr>
            <a:picLocks noChangeAspect="1"/>
          </p:cNvPicPr>
          <p:nvPr/>
        </p:nvPicPr>
        <p:blipFill>
          <a:blip r:embed="rId3"/>
          <a:stretch>
            <a:fillRect/>
          </a:stretch>
        </p:blipFill>
        <p:spPr>
          <a:xfrm>
            <a:off x="523051" y="1027752"/>
            <a:ext cx="7992549" cy="5407621"/>
          </a:xfrm>
          <a:prstGeom prst="rect">
            <a:avLst/>
          </a:prstGeom>
        </p:spPr>
      </p:pic>
      <p:sp>
        <p:nvSpPr>
          <p:cNvPr id="6" name="タイトル 1"/>
          <p:cNvSpPr>
            <a:spLocks noGrp="1"/>
          </p:cNvSpPr>
          <p:nvPr>
            <p:ph type="title"/>
          </p:nvPr>
        </p:nvSpPr>
        <p:spPr>
          <a:xfrm>
            <a:off x="524125" y="407651"/>
            <a:ext cx="7991475" cy="368300"/>
          </a:xfrm>
          <a:solidFill>
            <a:schemeClr val="tx2">
              <a:lumMod val="20000"/>
              <a:lumOff val="80000"/>
            </a:schemeClr>
          </a:solidFill>
        </p:spPr>
        <p:txBody>
          <a:bodyPr rtlCol="0">
            <a:noAutofit/>
          </a:bodyPr>
          <a:lstStyle/>
          <a:p>
            <a:pPr eaLnBrk="1" fontAlgn="auto" hangingPunct="1">
              <a:spcAft>
                <a:spcPts val="0"/>
              </a:spcAft>
              <a:defRPr/>
            </a:pPr>
            <a:r>
              <a:rPr lang="ja-JP" altLang="en-US" sz="2300" b="1" dirty="0"/>
              <a:t>～障がい者虐待事例への対応状況等（調査結果）経年比較～</a:t>
            </a:r>
          </a:p>
        </p:txBody>
      </p:sp>
      <p:sp>
        <p:nvSpPr>
          <p:cNvPr id="19460" name="スライド番号プレースホルダー 1"/>
          <p:cNvSpPr>
            <a:spLocks noGrp="1"/>
          </p:cNvSpPr>
          <p:nvPr>
            <p:ph type="sldNum" sz="quarter" idx="12"/>
          </p:nvPr>
        </p:nvSpPr>
        <p:spPr bwMode="auto">
          <a:xfrm>
            <a:off x="6907213"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BF26FE-3AB8-4436-89A0-947902BD5A67}"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32</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＜大阪府の状況＞</a:t>
            </a:r>
          </a:p>
        </p:txBody>
      </p:sp>
      <p:sp>
        <p:nvSpPr>
          <p:cNvPr id="12" name="テキスト ボックス 2">
            <a:extLst>
              <a:ext uri="{FF2B5EF4-FFF2-40B4-BE49-F238E27FC236}">
                <a16:creationId xmlns:a16="http://schemas.microsoft.com/office/drawing/2014/main" id="{8BFC180F-C513-4D4C-AE34-428C9E058F3A}"/>
              </a:ext>
            </a:extLst>
          </p:cNvPr>
          <p:cNvSpPr txBox="1">
            <a:spLocks noChangeArrowheads="1"/>
          </p:cNvSpPr>
          <p:nvPr/>
        </p:nvSpPr>
        <p:spPr bwMode="auto">
          <a:xfrm>
            <a:off x="395536" y="6435373"/>
            <a:ext cx="8856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UD デジタル 教科書体 NK-R" panose="02020400000000000000" pitchFamily="18" charset="-128"/>
                <a:ea typeface="UD デジタル 教科書体 NK-R" panose="02020400000000000000" pitchFamily="18" charset="-128"/>
              </a:rPr>
              <a:t>※H24</a:t>
            </a:r>
            <a:r>
              <a:rPr lang="ja-JP" altLang="en-US" sz="1200" dirty="0">
                <a:latin typeface="UD デジタル 教科書体 NK-R" panose="02020400000000000000" pitchFamily="18" charset="-128"/>
                <a:ea typeface="UD デジタル 教科書体 NK-R" panose="02020400000000000000" pitchFamily="18" charset="-128"/>
              </a:rPr>
              <a:t>年度データは下半期のみのデータ</a:t>
            </a:r>
            <a:endParaRPr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8" name="chart"/>
          <p:cNvPicPr>
            <a:picLocks noChangeAspect="1"/>
          </p:cNvPicPr>
          <p:nvPr/>
        </p:nvPicPr>
        <p:blipFill>
          <a:blip r:embed="rId4"/>
          <a:stretch>
            <a:fillRect/>
          </a:stretch>
        </p:blipFill>
        <p:spPr>
          <a:xfrm>
            <a:off x="8326723" y="2871547"/>
            <a:ext cx="743776" cy="493819"/>
          </a:xfrm>
          <a:prstGeom prst="rect">
            <a:avLst/>
          </a:prstGeom>
        </p:spPr>
      </p:pic>
      <p:sp>
        <p:nvSpPr>
          <p:cNvPr id="2" name="正方形/長方形 1"/>
          <p:cNvSpPr/>
          <p:nvPr/>
        </p:nvSpPr>
        <p:spPr>
          <a:xfrm>
            <a:off x="8260030" y="3797250"/>
            <a:ext cx="877163" cy="369332"/>
          </a:xfrm>
          <a:prstGeom prst="rect">
            <a:avLst/>
          </a:prstGeom>
        </p:spPr>
        <p:txBody>
          <a:bodyPr wrap="none">
            <a:spAutoFit/>
          </a:bodyPr>
          <a:lstStyle/>
          <a:p>
            <a:pPr algn="ctr"/>
            <a:r>
              <a:rPr lang="ja-JP" altLang="en-US" dirty="0">
                <a:ea typeface="UD デジタル 教科書体 NK-R" panose="02020400000000000000" pitchFamily="18" charset="-128"/>
              </a:rPr>
              <a:t>事業所</a:t>
            </a:r>
          </a:p>
        </p:txBody>
      </p:sp>
      <p:sp>
        <p:nvSpPr>
          <p:cNvPr id="3" name="正方形/長方形 2"/>
          <p:cNvSpPr/>
          <p:nvPr/>
        </p:nvSpPr>
        <p:spPr>
          <a:xfrm>
            <a:off x="683568" y="1268760"/>
            <a:ext cx="5040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ea typeface="UD デジタル 教科書体 NK-R" panose="02020400000000000000" pitchFamily="18" charset="-128"/>
              </a:rPr>
              <a:t>件</a:t>
            </a:r>
            <a:endParaRPr kumimoji="1" lang="ja-JP" altLang="en-US" sz="1050" dirty="0">
              <a:solidFill>
                <a:schemeClr val="tx1"/>
              </a:solidFill>
              <a:ea typeface="UD デジタル 教科書体 NK-R" panose="02020400000000000000" pitchFamily="18" charset="-128"/>
            </a:endParaRPr>
          </a:p>
        </p:txBody>
      </p:sp>
    </p:spTree>
    <p:extLst>
      <p:ext uri="{BB962C8B-B14F-4D97-AF65-F5344CB8AC3E}">
        <p14:creationId xmlns:p14="http://schemas.microsoft.com/office/powerpoint/2010/main" val="2706172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AA4C938-301B-4347-9C64-75951E3F494F}"/>
              </a:ext>
            </a:extLst>
          </p:cNvPr>
          <p:cNvPicPr>
            <a:picLocks noChangeAspect="1"/>
          </p:cNvPicPr>
          <p:nvPr/>
        </p:nvPicPr>
        <p:blipFill>
          <a:blip r:embed="rId3"/>
          <a:stretch>
            <a:fillRect/>
          </a:stretch>
        </p:blipFill>
        <p:spPr>
          <a:xfrm>
            <a:off x="88181" y="991148"/>
            <a:ext cx="8967637" cy="5092959"/>
          </a:xfrm>
          <a:prstGeom prst="rect">
            <a:avLst/>
          </a:prstGeom>
        </p:spPr>
      </p:pic>
      <p:sp>
        <p:nvSpPr>
          <p:cNvPr id="6" name="タイトル 1"/>
          <p:cNvSpPr>
            <a:spLocks noGrp="1"/>
          </p:cNvSpPr>
          <p:nvPr>
            <p:ph type="title"/>
          </p:nvPr>
        </p:nvSpPr>
        <p:spPr>
          <a:xfrm>
            <a:off x="476672" y="394271"/>
            <a:ext cx="8229600" cy="468313"/>
          </a:xfrm>
          <a:solidFill>
            <a:schemeClr val="tx2">
              <a:lumMod val="20000"/>
              <a:lumOff val="80000"/>
            </a:schemeClr>
          </a:solidFill>
        </p:spPr>
        <p:txBody>
          <a:bodyPr rtlCol="0">
            <a:normAutofit/>
          </a:bodyPr>
          <a:lstStyle/>
          <a:p>
            <a:pPr eaLnBrk="1" fontAlgn="auto" hangingPunct="1">
              <a:spcAft>
                <a:spcPts val="0"/>
              </a:spcAft>
              <a:defRPr/>
            </a:pPr>
            <a:r>
              <a:rPr lang="en-US" altLang="ja-JP" sz="2400" b="1" dirty="0"/>
              <a:t>【</a:t>
            </a:r>
            <a:r>
              <a:rPr lang="ja-JP" altLang="en-US" sz="2400" b="1" dirty="0"/>
              <a:t>使用者</a:t>
            </a:r>
            <a:r>
              <a:rPr lang="en-US" altLang="ja-JP" sz="2400" b="1" dirty="0"/>
              <a:t>】</a:t>
            </a:r>
            <a:r>
              <a:rPr lang="ja-JP" altLang="en-US" sz="2400" b="1" dirty="0"/>
              <a:t>　通報・届出・相談者の内訳</a:t>
            </a:r>
          </a:p>
        </p:txBody>
      </p:sp>
      <p:sp>
        <p:nvSpPr>
          <p:cNvPr id="66563" name="テキスト ボックス 5"/>
          <p:cNvSpPr txBox="1">
            <a:spLocks noChangeArrowheads="1"/>
          </p:cNvSpPr>
          <p:nvPr/>
        </p:nvSpPr>
        <p:spPr bwMode="auto">
          <a:xfrm>
            <a:off x="161925" y="0"/>
            <a:ext cx="3402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＜使用者による虐待＞</a:t>
            </a:r>
          </a:p>
        </p:txBody>
      </p:sp>
      <p:sp>
        <p:nvSpPr>
          <p:cNvPr id="66564"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26E80B1-7E4A-4D7D-8406-AB735D325BC0}"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33</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66565" name="テキスト ボックス 7"/>
          <p:cNvSpPr txBox="1">
            <a:spLocks noChangeArrowheads="1"/>
          </p:cNvSpPr>
          <p:nvPr/>
        </p:nvSpPr>
        <p:spPr bwMode="auto">
          <a:xfrm>
            <a:off x="323528" y="6119160"/>
            <a:ext cx="806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ea typeface="UD デジタル 教科書体 NK-R" panose="02020400000000000000" pitchFamily="18" charset="-128"/>
              </a:rPr>
              <a:t>※</a:t>
            </a:r>
            <a:r>
              <a:rPr lang="ja-JP" altLang="en-US" sz="1400" dirty="0">
                <a:ea typeface="UD デジタル 教科書体 NK-R" panose="02020400000000000000" pitchFamily="18" charset="-128"/>
              </a:rPr>
              <a:t>複数回答有</a:t>
            </a:r>
            <a:endParaRPr lang="en-US" altLang="ja-JP" sz="1400" dirty="0">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400" dirty="0">
                <a:ea typeface="UD デジタル 教科書体 NK-R" panose="02020400000000000000" pitchFamily="18" charset="-128"/>
              </a:rPr>
              <a:t>※</a:t>
            </a:r>
            <a:r>
              <a:rPr lang="ja-JP" altLang="en-US" sz="1400" dirty="0">
                <a:ea typeface="UD デジタル 教科書体 NK-R" panose="02020400000000000000" pitchFamily="18" charset="-128"/>
              </a:rPr>
              <a:t>通報件数：</a:t>
            </a:r>
            <a:r>
              <a:rPr lang="en-US" altLang="ja-JP" sz="1400" dirty="0">
                <a:ea typeface="UD デジタル 教科書体 NK-R" panose="02020400000000000000" pitchFamily="18" charset="-128"/>
              </a:rPr>
              <a:t>R2</a:t>
            </a:r>
            <a:r>
              <a:rPr lang="ja-JP" altLang="en-US" sz="1400" dirty="0">
                <a:ea typeface="UD デジタル 教科書体 NK-R" panose="02020400000000000000" pitchFamily="18" charset="-128"/>
              </a:rPr>
              <a:t>年度</a:t>
            </a:r>
            <a:r>
              <a:rPr lang="en-US" altLang="ja-JP" sz="1400" dirty="0">
                <a:ea typeface="UD デジタル 教科書体 NK-R" panose="02020400000000000000" pitchFamily="18" charset="-128"/>
              </a:rPr>
              <a:t>42</a:t>
            </a:r>
            <a:r>
              <a:rPr lang="ja-JP" altLang="en-US" sz="1400" dirty="0">
                <a:ea typeface="UD デジタル 教科書体 NK-R" panose="02020400000000000000" pitchFamily="18" charset="-128"/>
              </a:rPr>
              <a:t>件、</a:t>
            </a:r>
            <a:r>
              <a:rPr lang="en-US" altLang="ja-JP" sz="1400" dirty="0">
                <a:ea typeface="UD デジタル 教科書体 NK-R" panose="02020400000000000000" pitchFamily="18" charset="-128"/>
              </a:rPr>
              <a:t>R3</a:t>
            </a:r>
            <a:r>
              <a:rPr lang="ja-JP" altLang="en-US" sz="1400" dirty="0">
                <a:ea typeface="UD デジタル 教科書体 NK-R" panose="02020400000000000000" pitchFamily="18" charset="-128"/>
              </a:rPr>
              <a:t>年度</a:t>
            </a:r>
            <a:r>
              <a:rPr lang="en-US" altLang="ja-JP" sz="1400" dirty="0">
                <a:ea typeface="UD デジタル 教科書体 NK-R" panose="02020400000000000000" pitchFamily="18" charset="-128"/>
              </a:rPr>
              <a:t>63</a:t>
            </a:r>
            <a:r>
              <a:rPr lang="ja-JP" altLang="en-US" sz="1400" dirty="0">
                <a:ea typeface="UD デジタル 教科書体 NK-R" panose="02020400000000000000" pitchFamily="18" charset="-128"/>
              </a:rPr>
              <a:t>件、</a:t>
            </a:r>
            <a:r>
              <a:rPr lang="en-US" altLang="ja-JP" sz="1400" dirty="0">
                <a:ea typeface="UD デジタル 教科書体 NK-R" panose="02020400000000000000" pitchFamily="18" charset="-128"/>
              </a:rPr>
              <a:t>R4</a:t>
            </a:r>
            <a:r>
              <a:rPr lang="ja-JP" altLang="en-US" sz="1400" dirty="0">
                <a:ea typeface="UD デジタル 教科書体 NK-R" panose="02020400000000000000" pitchFamily="18" charset="-128"/>
              </a:rPr>
              <a:t>年度</a:t>
            </a:r>
            <a:r>
              <a:rPr lang="en-US" altLang="ja-JP" sz="1400" dirty="0">
                <a:ea typeface="UD デジタル 教科書体 NK-R" panose="02020400000000000000" pitchFamily="18" charset="-128"/>
              </a:rPr>
              <a:t>52</a:t>
            </a:r>
            <a:r>
              <a:rPr lang="ja-JP" altLang="en-US" sz="1400" dirty="0">
                <a:ea typeface="UD デジタル 教科書体 NK-R" panose="02020400000000000000" pitchFamily="18" charset="-128"/>
              </a:rPr>
              <a:t>件（大阪府及び府内市町村で受け付けた件数）</a:t>
            </a:r>
          </a:p>
        </p:txBody>
      </p:sp>
      <p:sp>
        <p:nvSpPr>
          <p:cNvPr id="11" name="角丸四角形 2">
            <a:extLst>
              <a:ext uri="{FF2B5EF4-FFF2-40B4-BE49-F238E27FC236}">
                <a16:creationId xmlns:a16="http://schemas.microsoft.com/office/drawing/2014/main" id="{D57EE0DA-1A4D-461E-AF54-5D163B740093}"/>
              </a:ext>
            </a:extLst>
          </p:cNvPr>
          <p:cNvSpPr/>
          <p:nvPr/>
        </p:nvSpPr>
        <p:spPr>
          <a:xfrm>
            <a:off x="4807810" y="1227107"/>
            <a:ext cx="3490780" cy="432066"/>
          </a:xfrm>
          <a:prstGeom prst="roundRect">
            <a:avLst/>
          </a:prstGeom>
        </p:spPr>
        <p:style>
          <a:lnRef idx="2">
            <a:schemeClr val="accent6"/>
          </a:lnRef>
          <a:fillRef idx="1">
            <a:schemeClr val="lt1"/>
          </a:fillRef>
          <a:effectRef idx="0">
            <a:schemeClr val="accent6"/>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defRP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l">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・使用者では、「本人による届出」が引き続き最多。</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lang="en-US" altLang="ja-JP" sz="1200" dirty="0">
              <a:solidFill>
                <a:schemeClr val="tx1"/>
              </a:solidFill>
            </a:endParaRPr>
          </a:p>
        </p:txBody>
      </p:sp>
      <p:sp>
        <p:nvSpPr>
          <p:cNvPr id="7" name="正方形/長方形 6"/>
          <p:cNvSpPr/>
          <p:nvPr/>
        </p:nvSpPr>
        <p:spPr>
          <a:xfrm>
            <a:off x="971600" y="5650828"/>
            <a:ext cx="792088"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1325" y="44450"/>
            <a:ext cx="8229600" cy="720725"/>
          </a:xfrm>
          <a:solidFill>
            <a:schemeClr val="tx2">
              <a:lumMod val="20000"/>
              <a:lumOff val="80000"/>
            </a:schemeClr>
          </a:solidFill>
        </p:spPr>
        <p:txBody>
          <a:bodyPr/>
          <a:lstStyle/>
          <a:p>
            <a:pPr>
              <a:defRPr/>
            </a:pPr>
            <a:r>
              <a:rPr lang="en-US" altLang="ja-JP" sz="2400" dirty="0"/>
              <a:t>【</a:t>
            </a:r>
            <a:r>
              <a:rPr lang="ja-JP" altLang="en-US" sz="2400" dirty="0"/>
              <a:t>参考</a:t>
            </a:r>
            <a:r>
              <a:rPr lang="en-US" altLang="ja-JP" sz="2400" dirty="0"/>
              <a:t>】</a:t>
            </a:r>
            <a:r>
              <a:rPr lang="ja-JP" altLang="en-US" sz="2400" dirty="0"/>
              <a:t>令和</a:t>
            </a:r>
            <a:r>
              <a:rPr lang="en-US" altLang="ja-JP" sz="2400" dirty="0"/>
              <a:t>4</a:t>
            </a:r>
            <a:r>
              <a:rPr lang="ja-JP" altLang="en-US" sz="2400" dirty="0"/>
              <a:t>年度「大阪労働局における使用者による</a:t>
            </a:r>
            <a:br>
              <a:rPr lang="en-US" altLang="ja-JP" sz="2400" dirty="0"/>
            </a:br>
            <a:r>
              <a:rPr lang="ja-JP" altLang="en-US" sz="2400" dirty="0"/>
              <a:t>障がい者の虐待状況等について」</a:t>
            </a:r>
          </a:p>
        </p:txBody>
      </p:sp>
      <p:sp>
        <p:nvSpPr>
          <p:cNvPr id="68611"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6D2DFCD-2398-48E3-8236-5DEB47366283}"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34</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68612" name="テキスト ボックス 5"/>
          <p:cNvSpPr txBox="1">
            <a:spLocks noChangeArrowheads="1"/>
          </p:cNvSpPr>
          <p:nvPr/>
        </p:nvSpPr>
        <p:spPr bwMode="auto">
          <a:xfrm>
            <a:off x="417513" y="21193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（１）使用者による障がい者虐待が認められた事業所・</a:t>
            </a:r>
            <a:r>
              <a:rPr lang="ja-JP" altLang="ja-JP" sz="1800" dirty="0">
                <a:ea typeface="UD デジタル 教科書体 NK-R" panose="02020400000000000000" pitchFamily="18" charset="-128"/>
              </a:rPr>
              <a:t>事業所の業種</a:t>
            </a:r>
            <a:endParaRPr lang="ja-JP" altLang="ja-JP" sz="1200" dirty="0">
              <a:solidFill>
                <a:srgbClr val="FF0000"/>
              </a:solidFill>
              <a:ea typeface="UD デジタル 教科書体 NK-R" panose="02020400000000000000" pitchFamily="18" charset="-128"/>
            </a:endParaRPr>
          </a:p>
          <a:p>
            <a:pPr eaLnBrk="1" hangingPunct="1">
              <a:spcBef>
                <a:spcPct val="0"/>
              </a:spcBef>
              <a:buFontTx/>
              <a:buNone/>
            </a:pPr>
            <a:endParaRPr lang="ja-JP" altLang="en-US" sz="1800" dirty="0">
              <a:ea typeface="UD デジタル 教科書体 NK-R" panose="02020400000000000000" pitchFamily="18" charset="-128"/>
            </a:endParaRPr>
          </a:p>
        </p:txBody>
      </p:sp>
      <p:sp>
        <p:nvSpPr>
          <p:cNvPr id="68613" name="テキスト ボックス 6"/>
          <p:cNvSpPr txBox="1">
            <a:spLocks noChangeArrowheads="1"/>
          </p:cNvSpPr>
          <p:nvPr/>
        </p:nvSpPr>
        <p:spPr bwMode="auto">
          <a:xfrm>
            <a:off x="414338" y="3830638"/>
            <a:ext cx="7345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（２）</a:t>
            </a:r>
            <a:r>
              <a:rPr lang="ja-JP" altLang="ja-JP" sz="1800" dirty="0">
                <a:ea typeface="UD デジタル 教科書体 NK-R" panose="02020400000000000000" pitchFamily="18" charset="-128"/>
              </a:rPr>
              <a:t>被虐待者の障がい種別</a:t>
            </a:r>
          </a:p>
        </p:txBody>
      </p:sp>
      <p:graphicFrame>
        <p:nvGraphicFramePr>
          <p:cNvPr id="5" name="表 4"/>
          <p:cNvGraphicFramePr>
            <a:graphicFrameLocks noGrp="1"/>
          </p:cNvGraphicFramePr>
          <p:nvPr>
            <p:extLst>
              <p:ext uri="{D42A27DB-BD31-4B8C-83A1-F6EECF244321}">
                <p14:modId xmlns:p14="http://schemas.microsoft.com/office/powerpoint/2010/main" val="3271360706"/>
              </p:ext>
            </p:extLst>
          </p:nvPr>
        </p:nvGraphicFramePr>
        <p:xfrm>
          <a:off x="684213" y="2450627"/>
          <a:ext cx="6519032" cy="1133790"/>
        </p:xfrm>
        <a:graphic>
          <a:graphicData uri="http://schemas.openxmlformats.org/drawingml/2006/table">
            <a:tbl>
              <a:tblPr firstRow="1" firstCol="1" bandRow="1">
                <a:tableStyleId>{5C22544A-7EE6-4342-B048-85BDC9FD1C3A}</a:tableStyleId>
              </a:tblPr>
              <a:tblGrid>
                <a:gridCol w="873791">
                  <a:extLst>
                    <a:ext uri="{9D8B030D-6E8A-4147-A177-3AD203B41FA5}">
                      <a16:colId xmlns:a16="http://schemas.microsoft.com/office/drawing/2014/main" val="20000"/>
                    </a:ext>
                  </a:extLst>
                </a:gridCol>
                <a:gridCol w="670121">
                  <a:extLst>
                    <a:ext uri="{9D8B030D-6E8A-4147-A177-3AD203B41FA5}">
                      <a16:colId xmlns:a16="http://schemas.microsoft.com/office/drawing/2014/main" val="20001"/>
                    </a:ext>
                  </a:extLst>
                </a:gridCol>
                <a:gridCol w="693999">
                  <a:extLst>
                    <a:ext uri="{9D8B030D-6E8A-4147-A177-3AD203B41FA5}">
                      <a16:colId xmlns:a16="http://schemas.microsoft.com/office/drawing/2014/main" val="20002"/>
                    </a:ext>
                  </a:extLst>
                </a:gridCol>
                <a:gridCol w="682752">
                  <a:extLst>
                    <a:ext uri="{9D8B030D-6E8A-4147-A177-3AD203B41FA5}">
                      <a16:colId xmlns:a16="http://schemas.microsoft.com/office/drawing/2014/main" val="20003"/>
                    </a:ext>
                  </a:extLst>
                </a:gridCol>
                <a:gridCol w="734088">
                  <a:extLst>
                    <a:ext uri="{9D8B030D-6E8A-4147-A177-3AD203B41FA5}">
                      <a16:colId xmlns:a16="http://schemas.microsoft.com/office/drawing/2014/main" val="20004"/>
                    </a:ext>
                  </a:extLst>
                </a:gridCol>
                <a:gridCol w="682752">
                  <a:extLst>
                    <a:ext uri="{9D8B030D-6E8A-4147-A177-3AD203B41FA5}">
                      <a16:colId xmlns:a16="http://schemas.microsoft.com/office/drawing/2014/main" val="20005"/>
                    </a:ext>
                  </a:extLst>
                </a:gridCol>
                <a:gridCol w="682752">
                  <a:extLst>
                    <a:ext uri="{9D8B030D-6E8A-4147-A177-3AD203B41FA5}">
                      <a16:colId xmlns:a16="http://schemas.microsoft.com/office/drawing/2014/main" val="20006"/>
                    </a:ext>
                  </a:extLst>
                </a:gridCol>
                <a:gridCol w="646819">
                  <a:extLst>
                    <a:ext uri="{9D8B030D-6E8A-4147-A177-3AD203B41FA5}">
                      <a16:colId xmlns:a16="http://schemas.microsoft.com/office/drawing/2014/main" val="20009"/>
                    </a:ext>
                  </a:extLst>
                </a:gridCol>
                <a:gridCol w="851958">
                  <a:extLst>
                    <a:ext uri="{9D8B030D-6E8A-4147-A177-3AD203B41FA5}">
                      <a16:colId xmlns:a16="http://schemas.microsoft.com/office/drawing/2014/main" val="20010"/>
                    </a:ext>
                  </a:extLst>
                </a:gridCol>
              </a:tblGrid>
              <a:tr h="419153">
                <a:tc>
                  <a:txBody>
                    <a:bodyPr/>
                    <a:lstStyle/>
                    <a:p>
                      <a:pPr algn="l"/>
                      <a:endParaRPr lang="ja-JP" sz="1400" baseline="0" dirty="0">
                        <a:effectLst/>
                        <a:latin typeface="UD デジタル 教科書体 NK-R" panose="02020400000000000000" pitchFamily="18" charset="-128"/>
                        <a:ea typeface="UD デジタル 教科書体 NK-R" panose="02020400000000000000" pitchFamily="18" charset="-128"/>
                      </a:endParaRPr>
                    </a:p>
                  </a:txBody>
                  <a:tcPr marL="62855" marR="62855" marT="0" marB="0" anchor="ctr"/>
                </a:tc>
                <a:tc>
                  <a:txBody>
                    <a:bodyPr/>
                    <a:lstStyle/>
                    <a:p>
                      <a:pPr algn="ctr">
                        <a:lnSpc>
                          <a:spcPts val="12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製造業</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医療</a:t>
                      </a:r>
                      <a:endParaRPr lang="ja-JP" sz="1400" kern="100" baseline="0" dirty="0">
                        <a:effectLst/>
                        <a:latin typeface="UD デジタル 教科書体 NK-R" panose="02020400000000000000" pitchFamily="18" charset="-128"/>
                        <a:ea typeface="UD デジタル 教科書体 NK-R" panose="02020400000000000000" pitchFamily="18" charset="-128"/>
                      </a:endParaRPr>
                    </a:p>
                    <a:p>
                      <a:pPr algn="ctr">
                        <a:lnSpc>
                          <a:spcPts val="12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福祉</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en-US" sz="1400" kern="0" baseline="0" dirty="0">
                          <a:effectLst/>
                          <a:latin typeface="UD デジタル 教科書体 NK-R" panose="02020400000000000000" pitchFamily="18" charset="-128"/>
                          <a:ea typeface="UD デジタル 教科書体 NK-R" panose="02020400000000000000" pitchFamily="18" charset="-128"/>
                          <a:cs typeface="+mn-cs"/>
                        </a:rPr>
                        <a:t>卸売</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en-US" sz="1400" kern="0" baseline="0" dirty="0">
                          <a:effectLst/>
                          <a:latin typeface="UD デジタル 教科書体 NK-R" panose="02020400000000000000" pitchFamily="18" charset="-128"/>
                          <a:ea typeface="UD デジタル 教科書体 NK-R" panose="02020400000000000000" pitchFamily="18" charset="-128"/>
                          <a:cs typeface="+mn-cs"/>
                        </a:rPr>
                        <a:t>不動産</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ja-JP" sz="1400" kern="0" baseline="0" dirty="0">
                          <a:effectLst/>
                          <a:latin typeface="UD デジタル 教科書体 NK-R" panose="02020400000000000000" pitchFamily="18" charset="-128"/>
                          <a:ea typeface="UD デジタル 教科書体 NK-R" panose="02020400000000000000" pitchFamily="18" charset="-128"/>
                        </a:rPr>
                        <a:t>ｻｰﾋﾞｽ</a:t>
                      </a:r>
                      <a:endParaRPr lang="ja-JP" altLang="ja-JP" sz="1400" kern="100" baseline="0" dirty="0">
                        <a:effectLst/>
                        <a:latin typeface="UD デジタル 教科書体 NK-R" panose="02020400000000000000" pitchFamily="18" charset="-128"/>
                        <a:ea typeface="UD デジタル 教科書体 NK-R" panose="02020400000000000000" pitchFamily="18" charset="-128"/>
                      </a:endParaRPr>
                    </a:p>
                    <a:p>
                      <a:pPr algn="ctr">
                        <a:lnSpc>
                          <a:spcPts val="1200"/>
                        </a:lnSpc>
                        <a:spcAft>
                          <a:spcPts val="0"/>
                        </a:spcAft>
                      </a:pPr>
                      <a:r>
                        <a:rPr lang="ja-JP" altLang="ja-JP" sz="1400" kern="0" baseline="0" dirty="0">
                          <a:effectLst/>
                          <a:latin typeface="UD デジタル 教科書体 NK-R" panose="02020400000000000000" pitchFamily="18" charset="-128"/>
                          <a:ea typeface="UD デジタル 教科書体 NK-R" panose="02020400000000000000" pitchFamily="18" charset="-128"/>
                        </a:rPr>
                        <a:t>業</a:t>
                      </a:r>
                      <a:endParaRPr lang="ja-JP" alt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en-US" sz="1400" kern="100" baseline="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a:rPr>
                        <a:t>運輸</a:t>
                      </a:r>
                      <a:endParaRPr lang="ja-JP" altLang="ja-JP" sz="1400" kern="100" baseline="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ctr">
                        <a:lnSpc>
                          <a:spcPts val="1200"/>
                        </a:lnSpc>
                        <a:spcAft>
                          <a:spcPts val="0"/>
                        </a:spcAft>
                      </a:pPr>
                      <a:r>
                        <a:rPr lang="ja-JP" altLang="en-US" sz="1400" kern="0" baseline="0" dirty="0">
                          <a:effectLst/>
                          <a:latin typeface="UD デジタル 教科書体 NK-R" panose="02020400000000000000" pitchFamily="18" charset="-128"/>
                          <a:ea typeface="UD デジタル 教科書体 NK-R" panose="02020400000000000000" pitchFamily="18" charset="-128"/>
                        </a:rPr>
                        <a:t>不明</a:t>
                      </a:r>
                      <a:endParaRPr lang="ja-JP" sz="1400" kern="100" baseline="0" dirty="0">
                        <a:effectLst/>
                        <a:latin typeface="UD デジタル 教科書体 NK-R" panose="02020400000000000000" pitchFamily="18" charset="-128"/>
                        <a:ea typeface="UD デジタル 教科書体 NK-R" panose="02020400000000000000" pitchFamily="18" charset="-128"/>
                      </a:endParaRPr>
                    </a:p>
                  </a:txBody>
                  <a:tcPr marL="62855" marR="62855" marT="0" marB="0" anchor="ctr"/>
                </a:tc>
                <a:tc>
                  <a:txBody>
                    <a:bodyPr/>
                    <a:lstStyle/>
                    <a:p>
                      <a:pPr algn="ctr">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合計</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extLst>
                  <a:ext uri="{0D108BD9-81ED-4DB2-BD59-A6C34878D82A}">
                    <a16:rowId xmlns:a16="http://schemas.microsoft.com/office/drawing/2014/main" val="10000"/>
                  </a:ext>
                </a:extLst>
              </a:tr>
              <a:tr h="445149">
                <a:tc>
                  <a:txBody>
                    <a:bodyPr/>
                    <a:lstStyle/>
                    <a:p>
                      <a:pPr algn="ctr">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事業所数</a:t>
                      </a:r>
                      <a:r>
                        <a:rPr lang="ja-JP" altLang="en-US" sz="1400" kern="0" baseline="0" dirty="0">
                          <a:effectLst/>
                          <a:latin typeface="UD デジタル 教科書体 NK-R" panose="02020400000000000000" pitchFamily="18" charset="-128"/>
                          <a:ea typeface="UD デジタル 教科書体 NK-R" panose="02020400000000000000" pitchFamily="18" charset="-128"/>
                        </a:rPr>
                        <a:t>（ヵ所）</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10</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4</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5</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8</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0</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29</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extLst>
                  <a:ext uri="{0D108BD9-81ED-4DB2-BD59-A6C34878D82A}">
                    <a16:rowId xmlns:a16="http://schemas.microsoft.com/office/drawing/2014/main" val="10001"/>
                  </a:ext>
                </a:extLst>
              </a:tr>
              <a:tr h="269488">
                <a:tc>
                  <a:txBody>
                    <a:bodyPr/>
                    <a:lstStyle/>
                    <a:p>
                      <a:pPr algn="ctr">
                        <a:spcAft>
                          <a:spcPts val="0"/>
                        </a:spcAft>
                      </a:pPr>
                      <a:r>
                        <a:rPr lang="ja-JP" altLang="en-US" sz="1400" kern="0" baseline="0" dirty="0">
                          <a:effectLst/>
                          <a:latin typeface="UD デジタル 教科書体 NK-R" panose="02020400000000000000" pitchFamily="18" charset="-128"/>
                          <a:ea typeface="UD デジタル 教科書体 NK-R" panose="02020400000000000000" pitchFamily="18" charset="-128"/>
                        </a:rPr>
                        <a:t>割合（</a:t>
                      </a:r>
                      <a:r>
                        <a:rPr lang="ja-JP" sz="1400" kern="0" baseline="0" dirty="0">
                          <a:effectLst/>
                          <a:latin typeface="UD デジタル 教科書体 NK-R" panose="02020400000000000000" pitchFamily="18" charset="-128"/>
                          <a:ea typeface="UD デジタル 教科書体 NK-R" panose="02020400000000000000" pitchFamily="18" charset="-128"/>
                        </a:rPr>
                        <a:t>％</a:t>
                      </a:r>
                      <a:r>
                        <a:rPr lang="ja-JP" altLang="en-US" sz="1400" kern="0" baseline="0" dirty="0">
                          <a:effectLst/>
                          <a:latin typeface="UD デジタル 教科書体 NK-R" panose="02020400000000000000" pitchFamily="18" charset="-128"/>
                          <a:ea typeface="UD デジタル 教科書体 NK-R" panose="02020400000000000000" pitchFamily="18" charset="-128"/>
                        </a:rPr>
                        <a:t>）</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34.5</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13.8</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17.2</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3.4</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27.6</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0.0</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3.4</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tc>
                  <a:txBody>
                    <a:bodyPr/>
                    <a:lstStyle/>
                    <a:p>
                      <a:pPr algn="r">
                        <a:lnSpc>
                          <a:spcPts val="1400"/>
                        </a:lnSpc>
                        <a:spcAft>
                          <a:spcPts val="0"/>
                        </a:spcAft>
                      </a:pPr>
                      <a:r>
                        <a:rPr lang="en-US" alt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100.0</a:t>
                      </a:r>
                      <a:endParaRPr lang="ja-JP" sz="160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2855" marR="62855" marT="0" marB="0" anchor="c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130981436"/>
              </p:ext>
            </p:extLst>
          </p:nvPr>
        </p:nvGraphicFramePr>
        <p:xfrm>
          <a:off x="678181" y="4152900"/>
          <a:ext cx="7854636" cy="812800"/>
        </p:xfrm>
        <a:graphic>
          <a:graphicData uri="http://schemas.openxmlformats.org/drawingml/2006/table">
            <a:tbl>
              <a:tblPr/>
              <a:tblGrid>
                <a:gridCol w="928569">
                  <a:extLst>
                    <a:ext uri="{9D8B030D-6E8A-4147-A177-3AD203B41FA5}">
                      <a16:colId xmlns:a16="http://schemas.microsoft.com/office/drawing/2014/main" val="20000"/>
                    </a:ext>
                  </a:extLst>
                </a:gridCol>
                <a:gridCol w="1199048">
                  <a:extLst>
                    <a:ext uri="{9D8B030D-6E8A-4147-A177-3AD203B41FA5}">
                      <a16:colId xmlns:a16="http://schemas.microsoft.com/office/drawing/2014/main" val="20001"/>
                    </a:ext>
                  </a:extLst>
                </a:gridCol>
                <a:gridCol w="1227146">
                  <a:extLst>
                    <a:ext uri="{9D8B030D-6E8A-4147-A177-3AD203B41FA5}">
                      <a16:colId xmlns:a16="http://schemas.microsoft.com/office/drawing/2014/main" val="20002"/>
                    </a:ext>
                  </a:extLst>
                </a:gridCol>
                <a:gridCol w="1227146">
                  <a:extLst>
                    <a:ext uri="{9D8B030D-6E8A-4147-A177-3AD203B41FA5}">
                      <a16:colId xmlns:a16="http://schemas.microsoft.com/office/drawing/2014/main" val="20003"/>
                    </a:ext>
                  </a:extLst>
                </a:gridCol>
                <a:gridCol w="1227146">
                  <a:extLst>
                    <a:ext uri="{9D8B030D-6E8A-4147-A177-3AD203B41FA5}">
                      <a16:colId xmlns:a16="http://schemas.microsoft.com/office/drawing/2014/main" val="20004"/>
                    </a:ext>
                  </a:extLst>
                </a:gridCol>
                <a:gridCol w="1227146">
                  <a:extLst>
                    <a:ext uri="{9D8B030D-6E8A-4147-A177-3AD203B41FA5}">
                      <a16:colId xmlns:a16="http://schemas.microsoft.com/office/drawing/2014/main" val="20005"/>
                    </a:ext>
                  </a:extLst>
                </a:gridCol>
                <a:gridCol w="818435">
                  <a:extLst>
                    <a:ext uri="{9D8B030D-6E8A-4147-A177-3AD203B41FA5}">
                      <a16:colId xmlns:a16="http://schemas.microsoft.com/office/drawing/2014/main" val="20006"/>
                    </a:ext>
                  </a:extLst>
                </a:gridCol>
              </a:tblGrid>
              <a:tr h="318312">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 </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err="1">
                          <a:ln>
                            <a:noFill/>
                          </a:ln>
                          <a:solidFill>
                            <a:srgbClr val="FFFFFF"/>
                          </a:solidFill>
                          <a:effectLst/>
                          <a:latin typeface="UD デジタル 教科書体 NK-R" panose="02020400000000000000" pitchFamily="18" charset="-128"/>
                          <a:ea typeface="UD デジタル 教科書体 NK-R" panose="02020400000000000000" pitchFamily="18" charset="-128"/>
                        </a:rPr>
                        <a:t>身体障がい</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知的</a:t>
                      </a:r>
                      <a:r>
                        <a:rPr kumimoji="1" lang="ja-JP" altLang="ja-JP" sz="1400" b="1" i="0" u="none" strike="noStrike" cap="none" normalizeH="0" baseline="0" dirty="0" err="1">
                          <a:ln>
                            <a:noFill/>
                          </a:ln>
                          <a:solidFill>
                            <a:srgbClr val="FFFFFF"/>
                          </a:solidFill>
                          <a:effectLst/>
                          <a:latin typeface="UD デジタル 教科書体 NK-R" panose="02020400000000000000" pitchFamily="18" charset="-128"/>
                          <a:ea typeface="UD デジタル 教科書体 NK-R" panose="02020400000000000000" pitchFamily="18" charset="-128"/>
                        </a:rPr>
                        <a:t>障がい</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err="1">
                          <a:ln>
                            <a:noFill/>
                          </a:ln>
                          <a:solidFill>
                            <a:srgbClr val="FFFFFF"/>
                          </a:solidFill>
                          <a:effectLst/>
                          <a:latin typeface="UD デジタル 教科書体 NK-R" panose="02020400000000000000" pitchFamily="18" charset="-128"/>
                          <a:ea typeface="UD デジタル 教科書体 NK-R" panose="02020400000000000000" pitchFamily="18" charset="-128"/>
                        </a:rPr>
                        <a:t>精神障がい</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err="1">
                          <a:ln>
                            <a:noFill/>
                          </a:ln>
                          <a:solidFill>
                            <a:srgbClr val="FFFFFF"/>
                          </a:solidFill>
                          <a:effectLst/>
                          <a:latin typeface="UD デジタル 教科書体 NK-R" panose="02020400000000000000" pitchFamily="18" charset="-128"/>
                          <a:ea typeface="UD デジタル 教科書体 NK-R" panose="02020400000000000000" pitchFamily="18" charset="-128"/>
                        </a:rPr>
                        <a:t>発達障がい</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rPr>
                        <a:t>その他・不明</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合計</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47244">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人数</a:t>
                      </a:r>
                      <a:r>
                        <a:rPr kumimoji="1" lang="ja-JP" altLang="en-US"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（人）</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9</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12</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11</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3</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1</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rPr>
                        <a:t>36</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extLst>
                  <a:ext uri="{0D108BD9-81ED-4DB2-BD59-A6C34878D82A}">
                    <a16:rowId xmlns:a16="http://schemas.microsoft.com/office/drawing/2014/main" val="10001"/>
                  </a:ext>
                </a:extLst>
              </a:tr>
              <a:tr h="247244">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割合（</a:t>
                      </a:r>
                      <a:r>
                        <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a:t>
                      </a:r>
                      <a:r>
                        <a:rPr kumimoji="1" lang="ja-JP" altLang="en-US"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rPr>
                        <a:t>）</a:t>
                      </a:r>
                      <a:endParaRPr kumimoji="1" lang="ja-JP" altLang="ja-JP" sz="1400" b="1" i="0" u="none" strike="noStrike" cap="none" normalizeH="0" baseline="0" dirty="0">
                        <a:ln>
                          <a:noFill/>
                        </a:ln>
                        <a:solidFill>
                          <a:srgbClr val="FFFFFF"/>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r"/>
                      <a:r>
                        <a:rPr lang="en-US" altLang="ja-JP" sz="1600" baseline="0" dirty="0">
                          <a:solidFill>
                            <a:schemeClr val="tx1"/>
                          </a:solidFill>
                          <a:latin typeface="UD デジタル 教科書体 NK-R" panose="02020400000000000000" pitchFamily="18" charset="-128"/>
                          <a:ea typeface="UD デジタル 教科書体 NK-R" panose="02020400000000000000" pitchFamily="18" charset="-128"/>
                        </a:rPr>
                        <a:t>26.5</a:t>
                      </a:r>
                      <a:endParaRPr lang="ja-JP" altLang="en-US" sz="16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baseline="0" dirty="0">
                          <a:solidFill>
                            <a:schemeClr val="tx1"/>
                          </a:solidFill>
                          <a:latin typeface="UD デジタル 教科書体 NK-R" panose="02020400000000000000" pitchFamily="18" charset="-128"/>
                          <a:ea typeface="UD デジタル 教科書体 NK-R" panose="02020400000000000000" pitchFamily="18" charset="-128"/>
                        </a:rPr>
                        <a:t>35.3</a:t>
                      </a:r>
                      <a:endParaRPr lang="ja-JP" altLang="en-US" sz="16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baseline="0" dirty="0">
                          <a:solidFill>
                            <a:schemeClr val="tx1"/>
                          </a:solidFill>
                          <a:latin typeface="UD デジタル 教科書体 NK-R" panose="02020400000000000000" pitchFamily="18" charset="-128"/>
                          <a:ea typeface="UD デジタル 教科書体 NK-R" panose="02020400000000000000" pitchFamily="18" charset="-128"/>
                        </a:rPr>
                        <a:t>32.4</a:t>
                      </a:r>
                      <a:endParaRPr lang="ja-JP" altLang="en-US" sz="16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baseline="0" dirty="0">
                          <a:solidFill>
                            <a:schemeClr val="tx1"/>
                          </a:solidFill>
                          <a:latin typeface="UD デジタル 教科書体 NK-R" panose="02020400000000000000" pitchFamily="18" charset="-128"/>
                          <a:ea typeface="UD デジタル 教科書体 NK-R" panose="02020400000000000000" pitchFamily="18" charset="-128"/>
                        </a:rPr>
                        <a:t>8.8</a:t>
                      </a:r>
                      <a:endParaRPr lang="ja-JP" altLang="en-US" sz="16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algn="r"/>
                      <a:r>
                        <a:rPr lang="en-US" altLang="ja-JP" sz="1600" baseline="0" dirty="0">
                          <a:solidFill>
                            <a:schemeClr val="tx1"/>
                          </a:solidFill>
                          <a:latin typeface="UD デジタル 教科書体 NK-R" panose="02020400000000000000" pitchFamily="18" charset="-128"/>
                          <a:ea typeface="UD デジタル 教科書体 NK-R" panose="02020400000000000000" pitchFamily="18" charset="-128"/>
                        </a:rPr>
                        <a:t>2.9</a:t>
                      </a:r>
                      <a:endParaRPr lang="ja-JP" altLang="en-US" sz="160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endParaRPr kumimoji="1" lang="ja-JP" altLang="ja-JP" sz="16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extLst>
                  <a:ext uri="{0D108BD9-81ED-4DB2-BD59-A6C34878D82A}">
                    <a16:rowId xmlns:a16="http://schemas.microsoft.com/office/drawing/2014/main" val="10002"/>
                  </a:ext>
                </a:extLst>
              </a:tr>
            </a:tbl>
          </a:graphicData>
        </a:graphic>
      </p:graphicFrame>
      <p:sp>
        <p:nvSpPr>
          <p:cNvPr id="68698" name="テキスト ボックス 6"/>
          <p:cNvSpPr txBox="1">
            <a:spLocks noChangeArrowheads="1"/>
          </p:cNvSpPr>
          <p:nvPr/>
        </p:nvSpPr>
        <p:spPr bwMode="auto">
          <a:xfrm>
            <a:off x="441325" y="5291138"/>
            <a:ext cx="7345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（３）</a:t>
            </a:r>
            <a:r>
              <a:rPr lang="ja-JP" altLang="ja-JP" sz="1800" dirty="0">
                <a:ea typeface="UD デジタル 教科書体 NK-R" panose="02020400000000000000" pitchFamily="18" charset="-128"/>
              </a:rPr>
              <a:t>虐待の</a:t>
            </a:r>
            <a:r>
              <a:rPr lang="ja-JP" altLang="en-US" sz="1800" dirty="0">
                <a:ea typeface="UD デジタル 教科書体 NK-R" panose="02020400000000000000" pitchFamily="18" charset="-128"/>
              </a:rPr>
              <a:t>類型</a:t>
            </a:r>
            <a:endParaRPr lang="en-US" altLang="ja-JP" sz="1800" dirty="0">
              <a:ea typeface="UD デジタル 教科書体 NK-R" panose="020204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82294065"/>
              </p:ext>
            </p:extLst>
          </p:nvPr>
        </p:nvGraphicFramePr>
        <p:xfrm>
          <a:off x="684213" y="5591175"/>
          <a:ext cx="7848600" cy="749300"/>
        </p:xfrm>
        <a:graphic>
          <a:graphicData uri="http://schemas.openxmlformats.org/drawingml/2006/table">
            <a:tbl>
              <a:tblPr firstRow="1" firstCol="1" lastRow="1" lastCol="1" bandRow="1" bandCol="1">
                <a:tableStyleId>{5C22544A-7EE6-4342-B048-85BDC9FD1C3A}</a:tableStyleId>
              </a:tblPr>
              <a:tblGrid>
                <a:gridCol w="953039">
                  <a:extLst>
                    <a:ext uri="{9D8B030D-6E8A-4147-A177-3AD203B41FA5}">
                      <a16:colId xmlns:a16="http://schemas.microsoft.com/office/drawing/2014/main" val="20000"/>
                    </a:ext>
                  </a:extLst>
                </a:gridCol>
                <a:gridCol w="1192611">
                  <a:extLst>
                    <a:ext uri="{9D8B030D-6E8A-4147-A177-3AD203B41FA5}">
                      <a16:colId xmlns:a16="http://schemas.microsoft.com/office/drawing/2014/main" val="20001"/>
                    </a:ext>
                  </a:extLst>
                </a:gridCol>
                <a:gridCol w="1192611">
                  <a:extLst>
                    <a:ext uri="{9D8B030D-6E8A-4147-A177-3AD203B41FA5}">
                      <a16:colId xmlns:a16="http://schemas.microsoft.com/office/drawing/2014/main" val="20002"/>
                    </a:ext>
                  </a:extLst>
                </a:gridCol>
                <a:gridCol w="1192611">
                  <a:extLst>
                    <a:ext uri="{9D8B030D-6E8A-4147-A177-3AD203B41FA5}">
                      <a16:colId xmlns:a16="http://schemas.microsoft.com/office/drawing/2014/main" val="20003"/>
                    </a:ext>
                  </a:extLst>
                </a:gridCol>
                <a:gridCol w="1192611">
                  <a:extLst>
                    <a:ext uri="{9D8B030D-6E8A-4147-A177-3AD203B41FA5}">
                      <a16:colId xmlns:a16="http://schemas.microsoft.com/office/drawing/2014/main" val="20004"/>
                    </a:ext>
                  </a:extLst>
                </a:gridCol>
                <a:gridCol w="1307310">
                  <a:extLst>
                    <a:ext uri="{9D8B030D-6E8A-4147-A177-3AD203B41FA5}">
                      <a16:colId xmlns:a16="http://schemas.microsoft.com/office/drawing/2014/main" val="20005"/>
                    </a:ext>
                  </a:extLst>
                </a:gridCol>
                <a:gridCol w="817807">
                  <a:extLst>
                    <a:ext uri="{9D8B030D-6E8A-4147-A177-3AD203B41FA5}">
                      <a16:colId xmlns:a16="http://schemas.microsoft.com/office/drawing/2014/main" val="20006"/>
                    </a:ext>
                  </a:extLst>
                </a:gridCol>
              </a:tblGrid>
              <a:tr h="292635">
                <a:tc>
                  <a:txBody>
                    <a:bodyPr/>
                    <a:lstStyle/>
                    <a:p>
                      <a:pPr algn="ctr">
                        <a:lnSpc>
                          <a:spcPts val="1400"/>
                        </a:lnSpc>
                        <a:spcAft>
                          <a:spcPts val="0"/>
                        </a:spcAft>
                      </a:pPr>
                      <a:r>
                        <a:rPr lang="en-US" sz="1400" kern="0" baseline="0" dirty="0">
                          <a:effectLst/>
                          <a:latin typeface="UD デジタル 教科書体 NK-R" panose="02020400000000000000" pitchFamily="18" charset="-128"/>
                          <a:ea typeface="UD デジタル 教科書体 NK-R" panose="02020400000000000000" pitchFamily="18" charset="-128"/>
                        </a:rPr>
                        <a:t> </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身体的虐待</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性的虐待</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indent="-635"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心理的虐待</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algn="ctr">
                        <a:lnSpc>
                          <a:spcPts val="1400"/>
                        </a:lnSpc>
                        <a:spcAft>
                          <a:spcPts val="0"/>
                        </a:spcAft>
                      </a:pPr>
                      <a:r>
                        <a:rPr lang="ja-JP" altLang="en-US" sz="1400" kern="0" baseline="0" dirty="0">
                          <a:solidFill>
                            <a:schemeClr val="bg1"/>
                          </a:solidFill>
                          <a:effectLst/>
                          <a:latin typeface="UD デジタル 教科書体 NK-R" panose="02020400000000000000" pitchFamily="18" charset="-128"/>
                          <a:ea typeface="UD デジタル 教科書体 NK-R" panose="02020400000000000000" pitchFamily="18" charset="-128"/>
                        </a:rPr>
                        <a:t>放棄・</a:t>
                      </a:r>
                      <a:r>
                        <a:rPr lang="ja-JP" sz="1400" kern="0" baseline="0" dirty="0">
                          <a:solidFill>
                            <a:schemeClr val="bg1"/>
                          </a:solidFill>
                          <a:effectLst/>
                          <a:latin typeface="UD デジタル 教科書体 NK-R" panose="02020400000000000000" pitchFamily="18" charset="-128"/>
                          <a:ea typeface="UD デジタル 教科書体 NK-R" panose="02020400000000000000" pitchFamily="18" charset="-128"/>
                        </a:rPr>
                        <a:t>放置</a:t>
                      </a:r>
                      <a:endParaRPr lang="ja-JP" sz="1400" kern="100" baseline="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経済的虐待</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tc>
                  <a:txBody>
                    <a:bodyPr/>
                    <a:lstStyle/>
                    <a:p>
                      <a:pPr algn="ctr">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合計</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tc>
                <a:extLst>
                  <a:ext uri="{0D108BD9-81ED-4DB2-BD59-A6C34878D82A}">
                    <a16:rowId xmlns:a16="http://schemas.microsoft.com/office/drawing/2014/main" val="10000"/>
                  </a:ext>
                </a:extLst>
              </a:tr>
              <a:tr h="243839">
                <a:tc>
                  <a:txBody>
                    <a:bodyPr/>
                    <a:lstStyle/>
                    <a:p>
                      <a:pPr algn="ctr">
                        <a:lnSpc>
                          <a:spcPts val="1400"/>
                        </a:lnSpc>
                        <a:spcAft>
                          <a:spcPts val="0"/>
                        </a:spcAft>
                      </a:pPr>
                      <a:r>
                        <a:rPr lang="ja-JP" sz="1400" kern="0" baseline="0" dirty="0">
                          <a:effectLst/>
                          <a:latin typeface="UD デジタル 教科書体 NK-R" panose="02020400000000000000" pitchFamily="18" charset="-128"/>
                          <a:ea typeface="UD デジタル 教科書体 NK-R" panose="02020400000000000000" pitchFamily="18" charset="-128"/>
                        </a:rPr>
                        <a:t>件数</a:t>
                      </a:r>
                      <a:r>
                        <a:rPr lang="ja-JP" altLang="en-US" sz="1400" kern="0" baseline="0" dirty="0">
                          <a:effectLst/>
                          <a:latin typeface="UD デジタル 教科書体 NK-R" panose="02020400000000000000" pitchFamily="18" charset="-128"/>
                          <a:ea typeface="UD デジタル 教科書体 NK-R" panose="02020400000000000000" pitchFamily="18" charset="-128"/>
                        </a:rPr>
                        <a:t>（件）</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0</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2</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0</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29</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r">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32</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12825">
                <a:tc>
                  <a:txBody>
                    <a:bodyPr/>
                    <a:lstStyle/>
                    <a:p>
                      <a:pPr algn="ctr">
                        <a:lnSpc>
                          <a:spcPts val="1400"/>
                        </a:lnSpc>
                        <a:spcAft>
                          <a:spcPts val="0"/>
                        </a:spcAft>
                      </a:pPr>
                      <a:r>
                        <a:rPr lang="ja-JP" altLang="en-US" sz="1400" kern="0" baseline="0" dirty="0">
                          <a:effectLst/>
                          <a:latin typeface="UD デジタル 教科書体 NK-R" panose="02020400000000000000" pitchFamily="18" charset="-128"/>
                          <a:ea typeface="UD デジタル 教科書体 NK-R" panose="02020400000000000000" pitchFamily="18" charset="-128"/>
                        </a:rPr>
                        <a:t>割合（</a:t>
                      </a:r>
                      <a:r>
                        <a:rPr lang="ja-JP" sz="1400" kern="0" baseline="0" dirty="0">
                          <a:effectLst/>
                          <a:latin typeface="UD デジタル 教科書体 NK-R" panose="02020400000000000000" pitchFamily="18" charset="-128"/>
                          <a:ea typeface="UD デジタル 教科書体 NK-R" panose="02020400000000000000" pitchFamily="18" charset="-128"/>
                        </a:rPr>
                        <a:t>％</a:t>
                      </a:r>
                      <a:r>
                        <a:rPr lang="ja-JP" altLang="en-US" sz="1400" kern="0" baseline="0" dirty="0">
                          <a:effectLst/>
                          <a:latin typeface="UD デジタル 教科書体 NK-R" panose="02020400000000000000" pitchFamily="18" charset="-128"/>
                          <a:ea typeface="UD デジタル 教科書体 NK-R" panose="02020400000000000000" pitchFamily="18" charset="-128"/>
                        </a:rPr>
                        <a:t>）</a:t>
                      </a:r>
                      <a:endParaRPr lang="ja-JP" sz="1400" kern="100" baseline="0" dirty="0">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tcPr>
                </a:tc>
                <a:tc>
                  <a:txBody>
                    <a:bodyPr/>
                    <a:lstStyle/>
                    <a:p>
                      <a:pPr algn="r">
                        <a:lnSpc>
                          <a:spcPts val="1400"/>
                        </a:lnSpc>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3.4</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0.0</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6.9</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0.0</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rPr>
                        <a:t>100.0</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r">
                        <a:lnSpc>
                          <a:spcPts val="1400"/>
                        </a:lnSpc>
                        <a:spcAft>
                          <a:spcPts val="0"/>
                        </a:spcAft>
                      </a:pPr>
                      <a:r>
                        <a:rPr lang="en-US" altLang="ja-JP" sz="1600" b="0" kern="0" baseline="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endParaRPr lang="ja-JP" sz="1600" b="0" kern="100" baseline="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a:endParaRPr>
                    </a:p>
                  </a:txBody>
                  <a:tcPr marL="68591" marR="68591" marT="0" marB="0" anchor="ctr">
                    <a:lnT w="12700" cap="flat" cmpd="sng" algn="ctr">
                      <a:solidFill>
                        <a:schemeClr val="bg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68733" name="テキスト ボックス 5"/>
          <p:cNvSpPr txBox="1">
            <a:spLocks noChangeArrowheads="1"/>
          </p:cNvSpPr>
          <p:nvPr/>
        </p:nvSpPr>
        <p:spPr bwMode="auto">
          <a:xfrm>
            <a:off x="684213" y="836613"/>
            <a:ext cx="7848600" cy="107791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ea typeface="UD デジタル 教科書体 NK-R" panose="02020400000000000000" pitchFamily="18" charset="-128"/>
              </a:rPr>
              <a:t>●大阪労働局に寄せられた使用者による</a:t>
            </a:r>
            <a:r>
              <a:rPr lang="ja-JP" altLang="en-US" sz="1600" dirty="0" err="1">
                <a:ea typeface="UD デジタル 教科書体 NK-R" panose="02020400000000000000" pitchFamily="18" charset="-128"/>
              </a:rPr>
              <a:t>障がい</a:t>
            </a:r>
            <a:r>
              <a:rPr lang="ja-JP" altLang="en-US" sz="1600" dirty="0">
                <a:ea typeface="UD デジタル 教科書体 NK-R" panose="02020400000000000000" pitchFamily="18" charset="-128"/>
              </a:rPr>
              <a:t>者虐待の通報・届出のあった事業所は、</a:t>
            </a:r>
            <a:endParaRPr lang="en-US" altLang="ja-JP" sz="1600" dirty="0">
              <a:ea typeface="UD デジタル 教科書体 NK-R" panose="02020400000000000000" pitchFamily="18" charset="-128"/>
            </a:endParaRPr>
          </a:p>
          <a:p>
            <a:pPr eaLnBrk="1" hangingPunct="1">
              <a:spcBef>
                <a:spcPct val="0"/>
              </a:spcBef>
              <a:buFontTx/>
              <a:buNone/>
            </a:pPr>
            <a:r>
              <a:rPr lang="ja-JP" altLang="en-US" sz="1600" dirty="0">
                <a:ea typeface="UD デジタル 教科書体 NK-R" panose="02020400000000000000" pitchFamily="18" charset="-128"/>
              </a:rPr>
              <a:t>　 </a:t>
            </a:r>
            <a:r>
              <a:rPr lang="en-US" altLang="ja-JP" sz="1600" dirty="0">
                <a:ea typeface="UD デジタル 教科書体 NK-R" panose="02020400000000000000" pitchFamily="18" charset="-128"/>
              </a:rPr>
              <a:t>112</a:t>
            </a:r>
            <a:r>
              <a:rPr lang="ja-JP" altLang="en-US" sz="1600" dirty="0">
                <a:ea typeface="UD デジタル 教科書体 NK-R" panose="02020400000000000000" pitchFamily="18" charset="-128"/>
              </a:rPr>
              <a:t>事業所。</a:t>
            </a:r>
            <a:endParaRPr lang="en-US" altLang="ja-JP" sz="1600" dirty="0">
              <a:ea typeface="UD デジタル 教科書体 NK-R" panose="02020400000000000000" pitchFamily="18" charset="-128"/>
            </a:endParaRPr>
          </a:p>
          <a:p>
            <a:pPr eaLnBrk="1" hangingPunct="1">
              <a:spcBef>
                <a:spcPct val="0"/>
              </a:spcBef>
              <a:buFontTx/>
              <a:buNone/>
            </a:pPr>
            <a:r>
              <a:rPr lang="ja-JP" altLang="en-US" sz="1600" dirty="0">
                <a:ea typeface="UD デジタル 教科書体 NK-R" panose="02020400000000000000" pitchFamily="18" charset="-128"/>
              </a:rPr>
              <a:t>●内、労働関係法令に基づき調査等を行い、使用者による</a:t>
            </a:r>
            <a:r>
              <a:rPr lang="ja-JP" altLang="en-US" sz="1600" dirty="0" err="1">
                <a:ea typeface="UD デジタル 教科書体 NK-R" panose="02020400000000000000" pitchFamily="18" charset="-128"/>
              </a:rPr>
              <a:t>障がい</a:t>
            </a:r>
            <a:r>
              <a:rPr lang="ja-JP" altLang="en-US" sz="1600" dirty="0">
                <a:ea typeface="UD デジタル 教科書体 NK-R" panose="02020400000000000000" pitchFamily="18" charset="-128"/>
              </a:rPr>
              <a:t>者虐待が認められた</a:t>
            </a:r>
            <a:endParaRPr lang="en-US" altLang="ja-JP" sz="1600" dirty="0">
              <a:ea typeface="UD デジタル 教科書体 NK-R" panose="02020400000000000000" pitchFamily="18" charset="-128"/>
            </a:endParaRPr>
          </a:p>
          <a:p>
            <a:pPr eaLnBrk="1" hangingPunct="1">
              <a:spcBef>
                <a:spcPct val="0"/>
              </a:spcBef>
              <a:buFontTx/>
              <a:buNone/>
            </a:pPr>
            <a:r>
              <a:rPr lang="ja-JP" altLang="en-US" sz="1600" dirty="0">
                <a:ea typeface="UD デジタル 教科書体 NK-R" panose="02020400000000000000" pitchFamily="18" charset="-128"/>
              </a:rPr>
              <a:t>　 事業所は、</a:t>
            </a:r>
            <a:r>
              <a:rPr lang="en-US" altLang="ja-JP" sz="1600" dirty="0">
                <a:ea typeface="UD デジタル 教科書体 NK-R" panose="02020400000000000000" pitchFamily="18" charset="-128"/>
              </a:rPr>
              <a:t>29</a:t>
            </a:r>
            <a:r>
              <a:rPr lang="ja-JP" altLang="en-US" sz="1600" dirty="0">
                <a:ea typeface="UD デジタル 教科書体 NK-R" panose="02020400000000000000" pitchFamily="18" charset="-128"/>
              </a:rPr>
              <a:t>事業所。</a:t>
            </a:r>
          </a:p>
        </p:txBody>
      </p:sp>
      <p:sp>
        <p:nvSpPr>
          <p:cNvPr id="11" name="正方形/長方形 10"/>
          <p:cNvSpPr/>
          <p:nvPr/>
        </p:nvSpPr>
        <p:spPr>
          <a:xfrm>
            <a:off x="1580393" y="2450627"/>
            <a:ext cx="615344" cy="113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12" name="正方形/長方形 11"/>
          <p:cNvSpPr/>
          <p:nvPr/>
        </p:nvSpPr>
        <p:spPr>
          <a:xfrm>
            <a:off x="2843808" y="4186878"/>
            <a:ext cx="1204472" cy="801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14" name="正方形/長方形 13"/>
          <p:cNvSpPr/>
          <p:nvPr/>
        </p:nvSpPr>
        <p:spPr>
          <a:xfrm>
            <a:off x="6443663" y="5586413"/>
            <a:ext cx="1309687" cy="769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a:xfrm>
            <a:off x="258763" y="419100"/>
            <a:ext cx="8462962" cy="633413"/>
          </a:xfrm>
        </p:spPr>
        <p:txBody>
          <a:bodyPr/>
          <a:lstStyle/>
          <a:p>
            <a:r>
              <a:rPr lang="ja-JP" altLang="en-US" sz="2800" b="1" dirty="0">
                <a:latin typeface="UD デジタル 教科書体 NK-R" panose="02020400000000000000" pitchFamily="18" charset="-128"/>
                <a:ea typeface="UD デジタル 教科書体 NK-R" panose="02020400000000000000" pitchFamily="18" charset="-128"/>
              </a:rPr>
              <a:t>令和</a:t>
            </a:r>
            <a:r>
              <a:rPr lang="en-US" altLang="ja-JP" sz="2800" b="1" dirty="0">
                <a:latin typeface="UD デジタル 教科書体 NK-R" panose="02020400000000000000" pitchFamily="18" charset="-128"/>
                <a:ea typeface="UD デジタル 教科書体 NK-R" panose="02020400000000000000" pitchFamily="18" charset="-128"/>
              </a:rPr>
              <a:t>4</a:t>
            </a:r>
            <a:r>
              <a:rPr lang="ja-JP" altLang="en-US" sz="2800" b="1" dirty="0">
                <a:latin typeface="UD デジタル 教科書体 NK-R" panose="02020400000000000000" pitchFamily="18" charset="-128"/>
                <a:ea typeface="UD デジタル 教科書体 NK-R" panose="02020400000000000000" pitchFamily="18" charset="-128"/>
              </a:rPr>
              <a:t>年度大阪府の障がい者虐待対応状況の傾向</a:t>
            </a:r>
            <a:br>
              <a:rPr lang="en-US" altLang="ja-JP" sz="2800" b="1" dirty="0">
                <a:latin typeface="UD デジタル 教科書体 NK-R" panose="02020400000000000000" pitchFamily="18" charset="-128"/>
                <a:ea typeface="UD デジタル 教科書体 NK-R" panose="02020400000000000000" pitchFamily="18" charset="-128"/>
              </a:rPr>
            </a:br>
            <a:r>
              <a:rPr lang="ja-JP" altLang="en-US" sz="2800" b="1" dirty="0">
                <a:latin typeface="UD デジタル 教科書体 NK-R" panose="02020400000000000000" pitchFamily="18" charset="-128"/>
                <a:ea typeface="UD デジタル 教科書体 NK-R" panose="02020400000000000000" pitchFamily="18" charset="-128"/>
              </a:rPr>
              <a:t>＜まとめ＞</a:t>
            </a:r>
          </a:p>
        </p:txBody>
      </p:sp>
      <p:sp>
        <p:nvSpPr>
          <p:cNvPr id="70659" name="コンテンツ プレースホルダー 2"/>
          <p:cNvSpPr>
            <a:spLocks noGrp="1"/>
          </p:cNvSpPr>
          <p:nvPr>
            <p:ph idx="1"/>
          </p:nvPr>
        </p:nvSpPr>
        <p:spPr>
          <a:xfrm>
            <a:off x="465138" y="1549400"/>
            <a:ext cx="8050212" cy="1835150"/>
          </a:xfrm>
        </p:spPr>
        <p:txBody>
          <a:bodyPr/>
          <a:lstStyle/>
          <a:p>
            <a:r>
              <a:rPr lang="ja-JP" altLang="en-US" sz="1600" dirty="0">
                <a:latin typeface="UD デジタル 教科書体 NK-R" panose="02020400000000000000" pitchFamily="18" charset="-128"/>
                <a:ea typeface="UD デジタル 教科書体 NK-R" panose="02020400000000000000" pitchFamily="18" charset="-128"/>
              </a:rPr>
              <a:t>通報：「警察」の割合が１，</a:t>
            </a:r>
            <a:r>
              <a:rPr lang="en-US" altLang="ja-JP" sz="1600" dirty="0">
                <a:latin typeface="UD デジタル 教科書体 NK-R" panose="02020400000000000000" pitchFamily="18" charset="-128"/>
                <a:ea typeface="UD デジタル 教科書体 NK-R" panose="02020400000000000000" pitchFamily="18" charset="-128"/>
              </a:rPr>
              <a:t>233</a:t>
            </a:r>
            <a:r>
              <a:rPr lang="ja-JP" altLang="en-US" sz="1600" dirty="0">
                <a:latin typeface="UD デジタル 教科書体 NK-R" panose="02020400000000000000" pitchFamily="18" charset="-128"/>
                <a:ea typeface="UD デジタル 教科書体 NK-R" panose="02020400000000000000" pitchFamily="18" charset="-128"/>
              </a:rPr>
              <a:t>人（７</a:t>
            </a:r>
            <a:r>
              <a:rPr lang="en-US" altLang="ja-JP" sz="1600" dirty="0">
                <a:latin typeface="UD デジタル 教科書体 NK-R" panose="02020400000000000000" pitchFamily="18" charset="-128"/>
                <a:ea typeface="UD デジタル 教科書体 NK-R" panose="02020400000000000000" pitchFamily="18" charset="-128"/>
              </a:rPr>
              <a:t>9</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1</a:t>
            </a:r>
            <a:r>
              <a:rPr lang="ja-JP" altLang="en-US" sz="1600" dirty="0">
                <a:latin typeface="UD デジタル 教科書体 NK-R" panose="02020400000000000000" pitchFamily="18" charset="-128"/>
                <a:ea typeface="UD デジタル 教科書体 NK-R" panose="02020400000000000000" pitchFamily="18" charset="-128"/>
              </a:rPr>
              <a:t>％）と最も多く、次いで「</a:t>
            </a:r>
            <a:r>
              <a:rPr lang="ja-JP" altLang="en-US" sz="1600" dirty="0">
                <a:latin typeface="UD デジタル 教科書体 NK-R" panose="02020400000000000000" pitchFamily="18" charset="-128"/>
              </a:rPr>
              <a:t>施設・事業所の職員</a:t>
            </a:r>
            <a:r>
              <a:rPr lang="ja-JP" altLang="en-US" sz="1600" dirty="0">
                <a:latin typeface="UD デジタル 教科書体 NK-R" panose="02020400000000000000" pitchFamily="18" charset="-128"/>
                <a:ea typeface="UD デジタル 教科書体 NK-R" panose="02020400000000000000" pitchFamily="18" charset="-128"/>
              </a:rPr>
              <a:t>」が</a:t>
            </a:r>
            <a:r>
              <a:rPr lang="en-US" altLang="ja-JP" sz="1600" dirty="0">
                <a:latin typeface="UD デジタル 教科書体 NK-R" panose="02020400000000000000" pitchFamily="18" charset="-128"/>
              </a:rPr>
              <a:t>91</a:t>
            </a:r>
            <a:r>
              <a:rPr lang="ja-JP" altLang="en-US" sz="1600" dirty="0">
                <a:latin typeface="UD デジタル 教科書体 NK-R" panose="02020400000000000000" pitchFamily="18" charset="-128"/>
                <a:ea typeface="UD デジタル 教科書体 NK-R" panose="02020400000000000000" pitchFamily="18" charset="-128"/>
              </a:rPr>
              <a:t>人（５．</a:t>
            </a:r>
            <a:r>
              <a:rPr lang="en-US" altLang="ja-JP" sz="1600" dirty="0">
                <a:latin typeface="UD デジタル 教科書体 NK-R" panose="02020400000000000000" pitchFamily="18" charset="-128"/>
                <a:ea typeface="UD デジタル 教科書体 NK-R" panose="02020400000000000000" pitchFamily="18" charset="-128"/>
              </a:rPr>
              <a:t>8</a:t>
            </a:r>
            <a:r>
              <a:rPr lang="ja-JP" altLang="en-US" sz="1600" dirty="0">
                <a:latin typeface="UD デジタル 教科書体 NK-R" panose="02020400000000000000" pitchFamily="18" charset="-128"/>
                <a:ea typeface="UD デジタル 教科書体 NK-R" panose="02020400000000000000" pitchFamily="18" charset="-128"/>
              </a:rPr>
              <a:t>％）。</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虐待類型：「身体的虐待」が</a:t>
            </a:r>
            <a:r>
              <a:rPr lang="en-US" altLang="ja-JP" sz="1600" dirty="0">
                <a:latin typeface="UD デジタル 教科書体 NK-R" panose="02020400000000000000" pitchFamily="18" charset="-128"/>
                <a:ea typeface="UD デジタル 教科書体 NK-R" panose="02020400000000000000" pitchFamily="18" charset="-128"/>
              </a:rPr>
              <a:t>1</a:t>
            </a:r>
            <a:r>
              <a:rPr lang="ja-JP" altLang="en-US" sz="1600" dirty="0">
                <a:latin typeface="UD デジタル 教科書体 NK-R" panose="02020400000000000000" pitchFamily="18" charset="-128"/>
                <a:ea typeface="UD デジタル 教科書体 NK-R" panose="02020400000000000000" pitchFamily="18" charset="-128"/>
              </a:rPr>
              <a:t>２１件（６</a:t>
            </a:r>
            <a:r>
              <a:rPr lang="en-US" altLang="ja-JP" sz="1600" dirty="0">
                <a:latin typeface="UD デジタル 教科書体 NK-R" panose="02020400000000000000" pitchFamily="18" charset="-128"/>
                <a:ea typeface="UD デジタル 教科書体 NK-R" panose="02020400000000000000" pitchFamily="18" charset="-128"/>
              </a:rPr>
              <a:t>4</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0</a:t>
            </a:r>
            <a:r>
              <a:rPr lang="ja-JP" altLang="en-US" sz="1600" dirty="0">
                <a:latin typeface="UD デジタル 教科書体 NK-R" panose="02020400000000000000" pitchFamily="18" charset="-128"/>
                <a:ea typeface="UD デジタル 教科書体 NK-R" panose="02020400000000000000" pitchFamily="18" charset="-128"/>
              </a:rPr>
              <a:t>％）と最も多く、次いで「心理的虐待」が</a:t>
            </a:r>
            <a:r>
              <a:rPr lang="en-US" altLang="ja-JP" sz="1600" dirty="0">
                <a:latin typeface="UD デジタル 教科書体 NK-R" panose="02020400000000000000" pitchFamily="18" charset="-128"/>
              </a:rPr>
              <a:t>65</a:t>
            </a:r>
            <a:r>
              <a:rPr lang="ja-JP" altLang="en-US" sz="1600" dirty="0">
                <a:latin typeface="UD デジタル 教科書体 NK-R" panose="02020400000000000000" pitchFamily="18" charset="-128"/>
                <a:ea typeface="UD デジタル 教科書体 NK-R" panose="02020400000000000000" pitchFamily="18" charset="-128"/>
              </a:rPr>
              <a:t>件（</a:t>
            </a:r>
            <a:r>
              <a:rPr lang="en-US" altLang="ja-JP" sz="1600" dirty="0">
                <a:latin typeface="UD デジタル 教科書体 NK-R" panose="02020400000000000000" pitchFamily="18" charset="-128"/>
              </a:rPr>
              <a:t>34</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4</a:t>
            </a:r>
            <a:r>
              <a:rPr lang="ja-JP" altLang="en-US" sz="1600" dirty="0">
                <a:latin typeface="UD デジタル 教科書体 NK-R" panose="02020400000000000000" pitchFamily="18" charset="-128"/>
                <a:ea typeface="UD デジタル 教科書体 NK-R" panose="02020400000000000000" pitchFamily="18" charset="-128"/>
              </a:rPr>
              <a:t>％）。</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被虐待者の障がい種別：「精神障がい」が</a:t>
            </a:r>
            <a:r>
              <a:rPr lang="en-US" altLang="ja-JP" sz="1600" dirty="0">
                <a:latin typeface="UD デジタル 教科書体 NK-R" panose="02020400000000000000" pitchFamily="18" charset="-128"/>
                <a:ea typeface="UD デジタル 教科書体 NK-R" panose="02020400000000000000" pitchFamily="18" charset="-128"/>
              </a:rPr>
              <a:t>92</a:t>
            </a:r>
            <a:r>
              <a:rPr lang="ja-JP" altLang="en-US" sz="1600" dirty="0">
                <a:latin typeface="UD デジタル 教科書体 NK-R" panose="02020400000000000000" pitchFamily="18" charset="-128"/>
                <a:ea typeface="UD デジタル 教科書体 NK-R" panose="02020400000000000000" pitchFamily="18" charset="-128"/>
              </a:rPr>
              <a:t>人（</a:t>
            </a:r>
            <a:r>
              <a:rPr lang="en-US" altLang="ja-JP" sz="1600" dirty="0">
                <a:latin typeface="UD デジタル 教科書体 NK-R" panose="02020400000000000000" pitchFamily="18" charset="-128"/>
                <a:ea typeface="UD デジタル 教科書体 NK-R" panose="02020400000000000000" pitchFamily="18" charset="-128"/>
              </a:rPr>
              <a:t>48</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7</a:t>
            </a:r>
            <a:r>
              <a:rPr lang="ja-JP" altLang="en-US" sz="1600" dirty="0">
                <a:latin typeface="UD デジタル 教科書体 NK-R" panose="02020400000000000000" pitchFamily="18" charset="-128"/>
                <a:ea typeface="UD デジタル 教科書体 NK-R" panose="02020400000000000000" pitchFamily="18" charset="-128"/>
              </a:rPr>
              <a:t>％）と最も多く、次いで「知的障がい」が </a:t>
            </a:r>
            <a:r>
              <a:rPr lang="en-US" altLang="ja-JP" sz="1600" dirty="0">
                <a:latin typeface="UD デジタル 教科書体 NK-R" panose="02020400000000000000" pitchFamily="18" charset="-128"/>
                <a:ea typeface="UD デジタル 教科書体 NK-R" panose="02020400000000000000" pitchFamily="18" charset="-128"/>
              </a:rPr>
              <a:t>81</a:t>
            </a:r>
            <a:r>
              <a:rPr lang="ja-JP" altLang="en-US" sz="1600" dirty="0">
                <a:latin typeface="UD デジタル 教科書体 NK-R" panose="02020400000000000000" pitchFamily="18" charset="-128"/>
                <a:ea typeface="UD デジタル 教科書体 NK-R" panose="02020400000000000000" pitchFamily="18" charset="-128"/>
              </a:rPr>
              <a:t>人（４</a:t>
            </a:r>
            <a:r>
              <a:rPr lang="en-US" altLang="ja-JP" sz="1600" dirty="0">
                <a:latin typeface="UD デジタル 教科書体 NK-R" panose="02020400000000000000" pitchFamily="18" charset="-128"/>
                <a:ea typeface="UD デジタル 教科書体 NK-R" panose="02020400000000000000" pitchFamily="18" charset="-128"/>
              </a:rPr>
              <a:t>2</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9</a:t>
            </a:r>
            <a:r>
              <a:rPr lang="ja-JP" altLang="en-US" sz="1600" dirty="0">
                <a:latin typeface="UD デジタル 教科書体 NK-R" panose="02020400000000000000" pitchFamily="18" charset="-128"/>
                <a:ea typeface="UD デジタル 教科書体 NK-R" panose="02020400000000000000" pitchFamily="18" charset="-128"/>
              </a:rPr>
              <a:t>％）。</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被虐待者からみた虐待者の続柄は、「母」が４</a:t>
            </a:r>
            <a:r>
              <a:rPr lang="en-US" altLang="ja-JP" sz="1600" dirty="0">
                <a:latin typeface="UD デジタル 教科書体 NK-R" panose="02020400000000000000" pitchFamily="18" charset="-128"/>
                <a:ea typeface="UD デジタル 教科書体 NK-R" panose="02020400000000000000" pitchFamily="18" charset="-128"/>
              </a:rPr>
              <a:t>9</a:t>
            </a:r>
            <a:r>
              <a:rPr lang="ja-JP" altLang="en-US" sz="1600" dirty="0">
                <a:latin typeface="UD デジタル 教科書体 NK-R" panose="02020400000000000000" pitchFamily="18" charset="-128"/>
                <a:ea typeface="UD デジタル 教科書体 NK-R" panose="02020400000000000000" pitchFamily="18" charset="-128"/>
              </a:rPr>
              <a:t>人（</a:t>
            </a:r>
            <a:r>
              <a:rPr lang="en-US" altLang="ja-JP" sz="1600" dirty="0">
                <a:latin typeface="UD デジタル 教科書体 NK-R" panose="02020400000000000000" pitchFamily="18" charset="-128"/>
                <a:ea typeface="UD デジタル 教科書体 NK-R" panose="02020400000000000000" pitchFamily="18" charset="-128"/>
              </a:rPr>
              <a:t>23</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4</a:t>
            </a:r>
            <a:r>
              <a:rPr lang="ja-JP" altLang="en-US" sz="1600" dirty="0">
                <a:latin typeface="UD デジタル 教科書体 NK-R" panose="02020400000000000000" pitchFamily="18" charset="-128"/>
                <a:ea typeface="UD デジタル 教科書体 NK-R" panose="02020400000000000000" pitchFamily="18" charset="-128"/>
              </a:rPr>
              <a:t>％）と最も多く、次いで「夫」が</a:t>
            </a:r>
            <a:r>
              <a:rPr lang="en-US" altLang="ja-JP" sz="1600" dirty="0">
                <a:latin typeface="UD デジタル 教科書体 NK-R" panose="02020400000000000000" pitchFamily="18" charset="-128"/>
                <a:ea typeface="UD デジタル 教科書体 NK-R" panose="02020400000000000000" pitchFamily="18" charset="-128"/>
              </a:rPr>
              <a:t>46</a:t>
            </a:r>
            <a:r>
              <a:rPr lang="ja-JP" altLang="en-US" sz="1600" dirty="0">
                <a:latin typeface="UD デジタル 教科書体 NK-R" panose="02020400000000000000" pitchFamily="18" charset="-128"/>
                <a:ea typeface="UD デジタル 教科書体 NK-R" panose="02020400000000000000" pitchFamily="18" charset="-128"/>
              </a:rPr>
              <a:t>人（</a:t>
            </a:r>
            <a:r>
              <a:rPr lang="en-US" altLang="ja-JP" sz="1600" dirty="0">
                <a:latin typeface="UD デジタル 教科書体 NK-R" panose="02020400000000000000" pitchFamily="18" charset="-128"/>
                <a:ea typeface="UD デジタル 教科書体 NK-R" panose="02020400000000000000" pitchFamily="18" charset="-128"/>
              </a:rPr>
              <a:t>22</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0</a:t>
            </a:r>
            <a:r>
              <a:rPr lang="ja-JP" altLang="en-US" sz="1600" dirty="0">
                <a:latin typeface="UD デジタル 教科書体 NK-R" panose="02020400000000000000" pitchFamily="18" charset="-128"/>
                <a:ea typeface="UD デジタル 教科書体 NK-R" panose="02020400000000000000" pitchFamily="18" charset="-128"/>
              </a:rPr>
              <a:t>％）、「父」が</a:t>
            </a:r>
            <a:r>
              <a:rPr lang="en-US" altLang="ja-JP" sz="1600" dirty="0">
                <a:latin typeface="UD デジタル 教科書体 NK-R" panose="02020400000000000000" pitchFamily="18" charset="-128"/>
              </a:rPr>
              <a:t>41</a:t>
            </a:r>
            <a:r>
              <a:rPr lang="ja-JP" altLang="en-US" sz="1600" dirty="0">
                <a:latin typeface="UD デジタル 教科書体 NK-R" panose="02020400000000000000" pitchFamily="18" charset="-128"/>
                <a:ea typeface="UD デジタル 教科書体 NK-R" panose="02020400000000000000" pitchFamily="18" charset="-128"/>
              </a:rPr>
              <a:t>人（</a:t>
            </a:r>
            <a:r>
              <a:rPr lang="en-US" altLang="ja-JP" sz="1600" dirty="0">
                <a:latin typeface="UD デジタル 教科書体 NK-R" panose="02020400000000000000" pitchFamily="18" charset="-128"/>
                <a:ea typeface="UD デジタル 教科書体 NK-R" panose="02020400000000000000" pitchFamily="18" charset="-128"/>
              </a:rPr>
              <a:t>19</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6</a:t>
            </a:r>
            <a:r>
              <a:rPr lang="ja-JP" altLang="en-US" sz="1600" dirty="0">
                <a:latin typeface="UD デジタル 教科書体 NK-R" panose="02020400000000000000" pitchFamily="18" charset="-128"/>
                <a:ea typeface="UD デジタル 教科書体 NK-R" panose="02020400000000000000" pitchFamily="18" charset="-128"/>
              </a:rPr>
              <a:t>％）。</a:t>
            </a:r>
            <a:endParaRPr lang="en-US" altLang="ja-JP" sz="1600" dirty="0">
              <a:latin typeface="UD デジタル 教科書体 NK-R" panose="02020400000000000000" pitchFamily="18" charset="-128"/>
              <a:ea typeface="UD デジタル 教科書体 NK-R" panose="02020400000000000000" pitchFamily="18" charset="-128"/>
            </a:endParaRPr>
          </a:p>
          <a:p>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70660" name="テキスト ボックス 3"/>
          <p:cNvSpPr txBox="1">
            <a:spLocks noChangeArrowheads="1"/>
          </p:cNvSpPr>
          <p:nvPr/>
        </p:nvSpPr>
        <p:spPr bwMode="auto">
          <a:xfrm>
            <a:off x="342900" y="119062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a:latin typeface="UD デジタル 教科書体 NK-R" panose="02020400000000000000" pitchFamily="18" charset="-128"/>
                <a:ea typeface="UD デジタル 教科書体 NK-R" panose="02020400000000000000" pitchFamily="18" charset="-128"/>
              </a:rPr>
              <a:t>●養護者による虐待</a:t>
            </a:r>
          </a:p>
        </p:txBody>
      </p:sp>
      <p:sp>
        <p:nvSpPr>
          <p:cNvPr id="70661" name="テキスト ボックス 6"/>
          <p:cNvSpPr txBox="1">
            <a:spLocks noChangeArrowheads="1"/>
          </p:cNvSpPr>
          <p:nvPr/>
        </p:nvSpPr>
        <p:spPr bwMode="auto">
          <a:xfrm>
            <a:off x="342900" y="3760788"/>
            <a:ext cx="307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a:latin typeface="UD デジタル 教科書体 NK-R" panose="02020400000000000000" pitchFamily="18" charset="-128"/>
                <a:ea typeface="UD デジタル 教科書体 NK-R" panose="02020400000000000000" pitchFamily="18" charset="-128"/>
              </a:rPr>
              <a:t>●施設従事者等による虐待</a:t>
            </a:r>
          </a:p>
        </p:txBody>
      </p:sp>
      <p:sp>
        <p:nvSpPr>
          <p:cNvPr id="70662" name="テキスト ボックス 7"/>
          <p:cNvSpPr txBox="1">
            <a:spLocks noChangeArrowheads="1"/>
          </p:cNvSpPr>
          <p:nvPr/>
        </p:nvSpPr>
        <p:spPr bwMode="auto">
          <a:xfrm>
            <a:off x="342900" y="5302250"/>
            <a:ext cx="271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u="sng">
                <a:latin typeface="UD デジタル 教科書体 NK-R" panose="02020400000000000000" pitchFamily="18" charset="-128"/>
                <a:ea typeface="UD デジタル 教科書体 NK-R" panose="02020400000000000000" pitchFamily="18" charset="-128"/>
              </a:rPr>
              <a:t>●使用者による虐待</a:t>
            </a:r>
          </a:p>
        </p:txBody>
      </p:sp>
      <p:sp>
        <p:nvSpPr>
          <p:cNvPr id="70663" name="コンテンツ プレースホルダー 2"/>
          <p:cNvSpPr txBox="1">
            <a:spLocks/>
          </p:cNvSpPr>
          <p:nvPr/>
        </p:nvSpPr>
        <p:spPr bwMode="auto">
          <a:xfrm>
            <a:off x="482600" y="4146550"/>
            <a:ext cx="803275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r>
              <a:rPr lang="ja-JP" altLang="en-US" sz="1600" dirty="0">
                <a:latin typeface="UD デジタル 教科書体 NK-R" panose="02020400000000000000" pitchFamily="18" charset="-128"/>
                <a:ea typeface="UD デジタル 教科書体 NK-R" panose="02020400000000000000" pitchFamily="18" charset="-128"/>
              </a:rPr>
              <a:t>通報：当該施設・事業所の設置者・管理者、サービス管理責任者、職員等を合わせた、「施設・事業所関係者」からの通報の、通報件数全体に占める割合は約</a:t>
            </a:r>
            <a:r>
              <a:rPr lang="en-US" altLang="ja-JP" sz="1600" dirty="0">
                <a:latin typeface="UD デジタル 教科書体 NK-R" panose="02020400000000000000" pitchFamily="18" charset="-128"/>
                <a:ea typeface="UD デジタル 教科書体 NK-R" panose="02020400000000000000" pitchFamily="18" charset="-128"/>
              </a:rPr>
              <a:t>3</a:t>
            </a:r>
            <a:r>
              <a:rPr lang="ja-JP" altLang="en-US" sz="1600" dirty="0">
                <a:latin typeface="UD デジタル 教科書体 NK-R" panose="02020400000000000000" pitchFamily="18" charset="-128"/>
                <a:ea typeface="UD デジタル 教科書体 NK-R" panose="02020400000000000000" pitchFamily="18" charset="-128"/>
              </a:rPr>
              <a:t>割。</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虐待類型：「身体的虐待」が</a:t>
            </a:r>
            <a:r>
              <a:rPr lang="en-US" altLang="ja-JP" sz="1600" dirty="0">
                <a:latin typeface="UD デジタル 教科書体 NK-R" panose="02020400000000000000" pitchFamily="18" charset="-128"/>
                <a:ea typeface="UD デジタル 教科書体 NK-R" panose="02020400000000000000" pitchFamily="18" charset="-128"/>
              </a:rPr>
              <a:t>43</a:t>
            </a:r>
            <a:r>
              <a:rPr lang="ja-JP" altLang="en-US" sz="1600" dirty="0">
                <a:latin typeface="UD デジタル 教科書体 NK-R" panose="02020400000000000000" pitchFamily="18" charset="-128"/>
                <a:ea typeface="UD デジタル 教科書体 NK-R" panose="02020400000000000000" pitchFamily="18" charset="-128"/>
              </a:rPr>
              <a:t>件（</a:t>
            </a:r>
            <a:r>
              <a:rPr lang="en-US" altLang="ja-JP" sz="1600" dirty="0">
                <a:latin typeface="UD デジタル 教科書体 NK-R" panose="02020400000000000000" pitchFamily="18" charset="-128"/>
                <a:ea typeface="UD デジタル 教科書体 NK-R" panose="02020400000000000000" pitchFamily="18" charset="-128"/>
              </a:rPr>
              <a:t>59.7%</a:t>
            </a:r>
            <a:r>
              <a:rPr lang="ja-JP" altLang="en-US" sz="1600" dirty="0">
                <a:latin typeface="UD デジタル 教科書体 NK-R" panose="02020400000000000000" pitchFamily="18" charset="-128"/>
                <a:ea typeface="UD デジタル 教科書体 NK-R" panose="02020400000000000000" pitchFamily="18" charset="-128"/>
              </a:rPr>
              <a:t>）と最も多く、次いで「心理的虐待」が</a:t>
            </a:r>
            <a:r>
              <a:rPr lang="en-US" altLang="ja-JP" sz="1600" dirty="0">
                <a:latin typeface="UD デジタル 教科書体 NK-R" panose="02020400000000000000" pitchFamily="18" charset="-128"/>
                <a:ea typeface="UD デジタル 教科書体 NK-R" panose="02020400000000000000" pitchFamily="18" charset="-128"/>
              </a:rPr>
              <a:t>24</a:t>
            </a:r>
            <a:r>
              <a:rPr lang="ja-JP" altLang="en-US" sz="1600" dirty="0">
                <a:latin typeface="UD デジタル 教科書体 NK-R" panose="02020400000000000000" pitchFamily="18" charset="-128"/>
                <a:ea typeface="UD デジタル 教科書体 NK-R" panose="02020400000000000000" pitchFamily="18" charset="-128"/>
              </a:rPr>
              <a:t>件</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600" dirty="0">
                <a:latin typeface="UD デジタル 教科書体 NK-R" panose="02020400000000000000" pitchFamily="18" charset="-128"/>
                <a:ea typeface="UD デジタル 教科書体 NK-R" panose="02020400000000000000" pitchFamily="18" charset="-128"/>
              </a:rPr>
              <a:t>　　　（</a:t>
            </a:r>
            <a:r>
              <a:rPr lang="en-US" altLang="ja-JP" sz="1600" dirty="0">
                <a:latin typeface="UD デジタル 教科書体 NK-R" panose="02020400000000000000" pitchFamily="18" charset="-128"/>
                <a:ea typeface="UD デジタル 教科書体 NK-R" panose="02020400000000000000" pitchFamily="18" charset="-128"/>
              </a:rPr>
              <a:t>33</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3</a:t>
            </a:r>
            <a:r>
              <a:rPr lang="ja-JP" altLang="en-US" sz="1600" dirty="0">
                <a:latin typeface="UD デジタル 教科書体 NK-R" panose="02020400000000000000" pitchFamily="18" charset="-128"/>
                <a:ea typeface="UD デジタル 教科書体 NK-R" panose="02020400000000000000" pitchFamily="18" charset="-128"/>
              </a:rPr>
              <a:t>％）、「性的虐待」が</a:t>
            </a:r>
            <a:r>
              <a:rPr lang="en-US" altLang="ja-JP" sz="1600" dirty="0">
                <a:latin typeface="UD デジタル 教科書体 NK-R" panose="02020400000000000000" pitchFamily="18" charset="-128"/>
                <a:ea typeface="UD デジタル 教科書体 NK-R" panose="02020400000000000000" pitchFamily="18" charset="-128"/>
              </a:rPr>
              <a:t>13</a:t>
            </a:r>
            <a:r>
              <a:rPr lang="ja-JP" altLang="en-US" sz="1600" dirty="0">
                <a:latin typeface="UD デジタル 教科書体 NK-R" panose="02020400000000000000" pitchFamily="18" charset="-128"/>
                <a:ea typeface="UD デジタル 教科書体 NK-R" panose="02020400000000000000" pitchFamily="18" charset="-128"/>
              </a:rPr>
              <a:t>件（１</a:t>
            </a:r>
            <a:r>
              <a:rPr lang="en-US" altLang="ja-JP" sz="1600" dirty="0">
                <a:latin typeface="UD デジタル 教科書体 NK-R" panose="02020400000000000000" pitchFamily="18" charset="-128"/>
                <a:ea typeface="UD デジタル 教科書体 NK-R" panose="02020400000000000000" pitchFamily="18" charset="-128"/>
              </a:rPr>
              <a:t>8</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1</a:t>
            </a:r>
            <a:r>
              <a:rPr lang="ja-JP" altLang="en-US" sz="1600" dirty="0">
                <a:latin typeface="UD デジタル 教科書体 NK-R" panose="02020400000000000000" pitchFamily="18" charset="-128"/>
                <a:ea typeface="UD デジタル 教科書体 NK-R" panose="02020400000000000000" pitchFamily="18" charset="-128"/>
              </a:rPr>
              <a:t>％）。</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70664" name="コンテンツ プレースホルダー 2"/>
          <p:cNvSpPr txBox="1">
            <a:spLocks/>
          </p:cNvSpPr>
          <p:nvPr/>
        </p:nvSpPr>
        <p:spPr bwMode="auto">
          <a:xfrm>
            <a:off x="482600" y="5672138"/>
            <a:ext cx="82042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r>
              <a:rPr lang="ja-JP" altLang="en-US" sz="1600" dirty="0">
                <a:latin typeface="UD デジタル 教科書体 NK-R" panose="02020400000000000000" pitchFamily="18" charset="-128"/>
                <a:ea typeface="UD デジタル 教科書体 NK-R" panose="02020400000000000000" pitchFamily="18" charset="-128"/>
              </a:rPr>
              <a:t>通報：「本人による届出」が</a:t>
            </a:r>
            <a:r>
              <a:rPr lang="en-US" altLang="ja-JP" sz="1600" dirty="0">
                <a:latin typeface="UD デジタル 教科書体 NK-R" panose="02020400000000000000" pitchFamily="18" charset="-128"/>
                <a:ea typeface="UD デジタル 教科書体 NK-R" panose="02020400000000000000" pitchFamily="18" charset="-128"/>
              </a:rPr>
              <a:t>23</a:t>
            </a:r>
            <a:r>
              <a:rPr lang="ja-JP" altLang="en-US" sz="1600" dirty="0">
                <a:latin typeface="UD デジタル 教科書体 NK-R" panose="02020400000000000000" pitchFamily="18" charset="-128"/>
                <a:ea typeface="UD デジタル 教科書体 NK-R" panose="02020400000000000000" pitchFamily="18" charset="-128"/>
              </a:rPr>
              <a:t>件（</a:t>
            </a:r>
            <a:r>
              <a:rPr lang="en-US" altLang="ja-JP" sz="1600" dirty="0">
                <a:latin typeface="UD デジタル 教科書体 NK-R" panose="02020400000000000000" pitchFamily="18" charset="-128"/>
                <a:ea typeface="UD デジタル 教科書体 NK-R" panose="02020400000000000000" pitchFamily="18" charset="-128"/>
              </a:rPr>
              <a:t>44</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2</a:t>
            </a:r>
            <a:r>
              <a:rPr lang="ja-JP" altLang="en-US" sz="1600" dirty="0">
                <a:latin typeface="UD デジタル 教科書体 NK-R" panose="02020400000000000000" pitchFamily="18" charset="-128"/>
                <a:ea typeface="UD デジタル 教科書体 NK-R" panose="02020400000000000000" pitchFamily="18" charset="-128"/>
              </a:rPr>
              <a:t>％）と最も多い。通報計</a:t>
            </a:r>
            <a:r>
              <a:rPr lang="en-US" altLang="ja-JP" sz="1600" dirty="0">
                <a:latin typeface="UD デジタル 教科書体 NK-R" panose="02020400000000000000" pitchFamily="18" charset="-128"/>
                <a:ea typeface="UD デジタル 教科書体 NK-R" panose="02020400000000000000" pitchFamily="18" charset="-128"/>
              </a:rPr>
              <a:t>52</a:t>
            </a:r>
            <a:r>
              <a:rPr lang="ja-JP" altLang="en-US" sz="1600" dirty="0">
                <a:latin typeface="UD デジタル 教科書体 NK-R" panose="02020400000000000000" pitchFamily="18" charset="-128"/>
                <a:ea typeface="UD デジタル 教科書体 NK-R" panose="02020400000000000000" pitchFamily="18" charset="-128"/>
              </a:rPr>
              <a:t>件のうち、虐待の疑いがあるとして、大阪府より大阪労働局へ報告したのは</a:t>
            </a:r>
            <a:r>
              <a:rPr lang="en-US" altLang="ja-JP" sz="1600" dirty="0">
                <a:latin typeface="UD デジタル 教科書体 NK-R" panose="02020400000000000000" pitchFamily="18" charset="-128"/>
                <a:ea typeface="UD デジタル 教科書体 NK-R" panose="02020400000000000000" pitchFamily="18" charset="-128"/>
              </a:rPr>
              <a:t>33</a:t>
            </a:r>
            <a:r>
              <a:rPr lang="ja-JP" altLang="en-US" sz="1600" dirty="0">
                <a:latin typeface="UD デジタル 教科書体 NK-R" panose="02020400000000000000" pitchFamily="18" charset="-128"/>
                <a:ea typeface="UD デジタル 教科書体 NK-R" panose="02020400000000000000" pitchFamily="18" charset="-128"/>
              </a:rPr>
              <a:t>件（事業所）。</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70665" name="スライド番号プレースホルダー 3"/>
          <p:cNvSpPr>
            <a:spLocks noGrp="1"/>
          </p:cNvSpPr>
          <p:nvPr>
            <p:ph type="sldNum" sz="quarter" idx="12"/>
          </p:nvPr>
        </p:nvSpPr>
        <p:spPr bwMode="auto">
          <a:xfrm>
            <a:off x="8316913" y="6272213"/>
            <a:ext cx="542925" cy="34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8E5653-B07C-42DA-92D4-1AE8143A14B1}" type="slidenum">
              <a:rPr kumimoji="0"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35</a:t>
            </a:fld>
            <a:endParaRPr kumimoji="0" lang="ja-JP" altLang="en-US" sz="120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395288" y="765175"/>
            <a:ext cx="8229600" cy="4738688"/>
          </a:xfrm>
        </p:spPr>
        <p:txBody>
          <a:bodyPr/>
          <a:lstStyle/>
          <a:p>
            <a:r>
              <a:rPr lang="ja-JP" altLang="en-US" sz="4800"/>
              <a:t>大阪府の状況</a:t>
            </a:r>
            <a:br>
              <a:rPr lang="en-US" altLang="ja-JP" sz="4800"/>
            </a:br>
            <a:r>
              <a:rPr lang="ja-JP" altLang="en-US" sz="2800"/>
              <a:t>～養護者・施設従事者・使用者の比較～</a:t>
            </a:r>
          </a:p>
        </p:txBody>
      </p:sp>
      <p:sp>
        <p:nvSpPr>
          <p:cNvPr id="17411" name="スライド番号プレースホルダー 1"/>
          <p:cNvSpPr>
            <a:spLocks noGrp="1"/>
          </p:cNvSpPr>
          <p:nvPr>
            <p:ph type="sldNum" sz="quarter" idx="12"/>
          </p:nvPr>
        </p:nvSpPr>
        <p:spPr bwMode="auto">
          <a:xfrm>
            <a:off x="6804025"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50A3C13-CA2F-4E93-8A63-7AD51B7098BE}"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3</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868740" y="311746"/>
            <a:ext cx="7991475" cy="368300"/>
          </a:xfrm>
          <a:solidFill>
            <a:schemeClr val="tx2">
              <a:lumMod val="20000"/>
              <a:lumOff val="80000"/>
            </a:schemeClr>
          </a:solidFill>
        </p:spPr>
        <p:txBody>
          <a:bodyPr rtlCol="0">
            <a:noAutofit/>
          </a:bodyPr>
          <a:lstStyle/>
          <a:p>
            <a:pPr eaLnBrk="1" fontAlgn="auto" hangingPunct="1">
              <a:spcAft>
                <a:spcPts val="0"/>
              </a:spcAft>
              <a:defRPr/>
            </a:pPr>
            <a:r>
              <a:rPr lang="ja-JP" altLang="en-US" sz="2300" b="1" dirty="0"/>
              <a:t>～障がい者虐待事例への対応状況等（調査結果）経年比較～</a:t>
            </a:r>
          </a:p>
        </p:txBody>
      </p:sp>
      <p:sp>
        <p:nvSpPr>
          <p:cNvPr id="19460" name="スライド番号プレースホルダー 1"/>
          <p:cNvSpPr>
            <a:spLocks noGrp="1"/>
          </p:cNvSpPr>
          <p:nvPr>
            <p:ph type="sldNum" sz="quarter" idx="12"/>
          </p:nvPr>
        </p:nvSpPr>
        <p:spPr bwMode="auto">
          <a:xfrm>
            <a:off x="6907213"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BF26FE-3AB8-4436-89A0-947902BD5A67}"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4</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＜大阪府の状況＞</a:t>
            </a:r>
          </a:p>
        </p:txBody>
      </p:sp>
      <p:sp>
        <p:nvSpPr>
          <p:cNvPr id="12" name="テキスト ボックス 2">
            <a:extLst>
              <a:ext uri="{FF2B5EF4-FFF2-40B4-BE49-F238E27FC236}">
                <a16:creationId xmlns:a16="http://schemas.microsoft.com/office/drawing/2014/main" id="{8BFC180F-C513-4D4C-AE34-428C9E058F3A}"/>
              </a:ext>
            </a:extLst>
          </p:cNvPr>
          <p:cNvSpPr txBox="1">
            <a:spLocks noChangeArrowheads="1"/>
          </p:cNvSpPr>
          <p:nvPr/>
        </p:nvSpPr>
        <p:spPr bwMode="auto">
          <a:xfrm>
            <a:off x="251520" y="6582430"/>
            <a:ext cx="8856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※H24</a:t>
            </a:r>
            <a:r>
              <a:rPr lang="ja-JP" altLang="en-US" sz="1200" dirty="0">
                <a:ea typeface="UD デジタル 教科書体 NK-R" panose="02020400000000000000" pitchFamily="18" charset="-128"/>
              </a:rPr>
              <a:t>年度データは下半期のみのデータ</a:t>
            </a:r>
            <a:endParaRPr lang="en-US" altLang="ja-JP" sz="1200" dirty="0">
              <a:ea typeface="UD デジタル 教科書体 NK-R" panose="02020400000000000000" pitchFamily="18" charset="-128"/>
            </a:endParaRPr>
          </a:p>
        </p:txBody>
      </p:sp>
      <p:pic>
        <p:nvPicPr>
          <p:cNvPr id="5" name="図 4"/>
          <p:cNvPicPr>
            <a:picLocks noChangeAspect="1"/>
          </p:cNvPicPr>
          <p:nvPr/>
        </p:nvPicPr>
        <p:blipFill>
          <a:blip r:embed="rId3"/>
          <a:stretch>
            <a:fillRect/>
          </a:stretch>
        </p:blipFill>
        <p:spPr>
          <a:xfrm>
            <a:off x="8156139" y="3023732"/>
            <a:ext cx="533848" cy="355898"/>
          </a:xfrm>
          <a:prstGeom prst="rect">
            <a:avLst/>
          </a:prstGeom>
        </p:spPr>
      </p:pic>
      <p:pic>
        <p:nvPicPr>
          <p:cNvPr id="16" name="図 15"/>
          <p:cNvPicPr>
            <a:picLocks noChangeAspect="1"/>
          </p:cNvPicPr>
          <p:nvPr/>
        </p:nvPicPr>
        <p:blipFill>
          <a:blip r:embed="rId4"/>
          <a:stretch>
            <a:fillRect/>
          </a:stretch>
        </p:blipFill>
        <p:spPr>
          <a:xfrm>
            <a:off x="8063978" y="4158140"/>
            <a:ext cx="718170" cy="363574"/>
          </a:xfrm>
          <a:prstGeom prst="rect">
            <a:avLst/>
          </a:prstGeom>
        </p:spPr>
      </p:pic>
      <p:pic>
        <p:nvPicPr>
          <p:cNvPr id="20" name="図 19">
            <a:extLst>
              <a:ext uri="{FF2B5EF4-FFF2-40B4-BE49-F238E27FC236}">
                <a16:creationId xmlns:a16="http://schemas.microsoft.com/office/drawing/2014/main" id="{44D141CF-421A-4C16-BD6F-AB6966A61658}"/>
              </a:ext>
            </a:extLst>
          </p:cNvPr>
          <p:cNvPicPr>
            <a:picLocks noChangeAspect="1"/>
          </p:cNvPicPr>
          <p:nvPr/>
        </p:nvPicPr>
        <p:blipFill>
          <a:blip r:embed="rId5"/>
          <a:stretch>
            <a:fillRect/>
          </a:stretch>
        </p:blipFill>
        <p:spPr>
          <a:xfrm>
            <a:off x="6098587" y="903040"/>
            <a:ext cx="2664183" cy="5583485"/>
          </a:xfrm>
          <a:prstGeom prst="rect">
            <a:avLst/>
          </a:prstGeom>
        </p:spPr>
      </p:pic>
      <p:sp>
        <p:nvSpPr>
          <p:cNvPr id="3" name="正方形/長方形 2"/>
          <p:cNvSpPr/>
          <p:nvPr/>
        </p:nvSpPr>
        <p:spPr>
          <a:xfrm>
            <a:off x="364684" y="1085490"/>
            <a:ext cx="504056" cy="32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ea typeface="UD デジタル 教科書体 NK-R" panose="02020400000000000000" pitchFamily="18" charset="-128"/>
              </a:rPr>
              <a:t>件</a:t>
            </a:r>
            <a:endParaRPr kumimoji="1" lang="ja-JP" altLang="en-US" sz="1050" dirty="0">
              <a:solidFill>
                <a:schemeClr val="tx1"/>
              </a:solidFill>
              <a:ea typeface="UD デジタル 教科書体 NK-R" panose="02020400000000000000" pitchFamily="18" charset="-128"/>
            </a:endParaRPr>
          </a:p>
        </p:txBody>
      </p:sp>
      <p:pic>
        <p:nvPicPr>
          <p:cNvPr id="4" name="図 3"/>
          <p:cNvPicPr>
            <a:picLocks noChangeAspect="1"/>
          </p:cNvPicPr>
          <p:nvPr/>
        </p:nvPicPr>
        <p:blipFill>
          <a:blip r:embed="rId3"/>
          <a:stretch>
            <a:fillRect/>
          </a:stretch>
        </p:blipFill>
        <p:spPr>
          <a:xfrm>
            <a:off x="2566705" y="1520475"/>
            <a:ext cx="533847" cy="355898"/>
          </a:xfrm>
          <a:prstGeom prst="rect">
            <a:avLst/>
          </a:prstGeom>
        </p:spPr>
      </p:pic>
      <p:pic>
        <p:nvPicPr>
          <p:cNvPr id="14" name="図 13"/>
          <p:cNvPicPr>
            <a:picLocks noChangeAspect="1"/>
          </p:cNvPicPr>
          <p:nvPr/>
        </p:nvPicPr>
        <p:blipFill>
          <a:blip r:embed="rId6"/>
          <a:stretch>
            <a:fillRect/>
          </a:stretch>
        </p:blipFill>
        <p:spPr>
          <a:xfrm>
            <a:off x="2565919" y="3197843"/>
            <a:ext cx="504057" cy="334661"/>
          </a:xfrm>
          <a:prstGeom prst="rect">
            <a:avLst/>
          </a:prstGeom>
        </p:spPr>
      </p:pic>
      <p:pic>
        <p:nvPicPr>
          <p:cNvPr id="7" name="図 6"/>
          <p:cNvPicPr>
            <a:picLocks noChangeAspect="1"/>
          </p:cNvPicPr>
          <p:nvPr/>
        </p:nvPicPr>
        <p:blipFill>
          <a:blip r:embed="rId7"/>
          <a:stretch>
            <a:fillRect/>
          </a:stretch>
        </p:blipFill>
        <p:spPr>
          <a:xfrm>
            <a:off x="2565919" y="4429241"/>
            <a:ext cx="504057" cy="334661"/>
          </a:xfrm>
          <a:prstGeom prst="rect">
            <a:avLst/>
          </a:prstGeom>
        </p:spPr>
      </p:pic>
      <p:pic>
        <p:nvPicPr>
          <p:cNvPr id="2" name="図 1"/>
          <p:cNvPicPr>
            <a:picLocks noChangeAspect="1"/>
          </p:cNvPicPr>
          <p:nvPr/>
        </p:nvPicPr>
        <p:blipFill>
          <a:blip r:embed="rId3"/>
          <a:stretch>
            <a:fillRect/>
          </a:stretch>
        </p:blipFill>
        <p:spPr>
          <a:xfrm>
            <a:off x="5725925" y="1879443"/>
            <a:ext cx="533848" cy="355898"/>
          </a:xfrm>
          <a:prstGeom prst="rect">
            <a:avLst/>
          </a:prstGeom>
        </p:spPr>
      </p:pic>
      <p:pic>
        <p:nvPicPr>
          <p:cNvPr id="8" name="図 7"/>
          <p:cNvPicPr>
            <a:picLocks noChangeAspect="1"/>
          </p:cNvPicPr>
          <p:nvPr/>
        </p:nvPicPr>
        <p:blipFill>
          <a:blip r:embed="rId8"/>
          <a:stretch>
            <a:fillRect/>
          </a:stretch>
        </p:blipFill>
        <p:spPr>
          <a:xfrm>
            <a:off x="5533498" y="5274764"/>
            <a:ext cx="506012" cy="335309"/>
          </a:xfrm>
          <a:prstGeom prst="rect">
            <a:avLst/>
          </a:prstGeom>
        </p:spPr>
      </p:pic>
      <p:pic>
        <p:nvPicPr>
          <p:cNvPr id="15" name="図 14"/>
          <p:cNvPicPr>
            <a:picLocks noChangeAspect="1"/>
          </p:cNvPicPr>
          <p:nvPr/>
        </p:nvPicPr>
        <p:blipFill>
          <a:blip r:embed="rId9"/>
          <a:stretch>
            <a:fillRect/>
          </a:stretch>
        </p:blipFill>
        <p:spPr>
          <a:xfrm>
            <a:off x="5451368" y="3660931"/>
            <a:ext cx="869972" cy="355898"/>
          </a:xfrm>
          <a:prstGeom prst="rect">
            <a:avLst/>
          </a:prstGeom>
        </p:spPr>
      </p:pic>
      <p:pic>
        <p:nvPicPr>
          <p:cNvPr id="13" name="図 12">
            <a:extLst>
              <a:ext uri="{FF2B5EF4-FFF2-40B4-BE49-F238E27FC236}">
                <a16:creationId xmlns:a16="http://schemas.microsoft.com/office/drawing/2014/main" id="{478818D3-F628-4F6F-BBAB-07977CE7B165}"/>
              </a:ext>
            </a:extLst>
          </p:cNvPr>
          <p:cNvPicPr>
            <a:picLocks noChangeAspect="1"/>
          </p:cNvPicPr>
          <p:nvPr/>
        </p:nvPicPr>
        <p:blipFill>
          <a:blip r:embed="rId10"/>
          <a:stretch>
            <a:fillRect/>
          </a:stretch>
        </p:blipFill>
        <p:spPr>
          <a:xfrm>
            <a:off x="251520" y="902521"/>
            <a:ext cx="2871465" cy="5578323"/>
          </a:xfrm>
          <a:prstGeom prst="rect">
            <a:avLst/>
          </a:prstGeom>
        </p:spPr>
      </p:pic>
      <p:pic>
        <p:nvPicPr>
          <p:cNvPr id="17" name="図 16">
            <a:extLst>
              <a:ext uri="{FF2B5EF4-FFF2-40B4-BE49-F238E27FC236}">
                <a16:creationId xmlns:a16="http://schemas.microsoft.com/office/drawing/2014/main" id="{1B124748-B1B7-47FD-8FC5-2021CF9410B5}"/>
              </a:ext>
            </a:extLst>
          </p:cNvPr>
          <p:cNvPicPr>
            <a:picLocks noChangeAspect="1"/>
          </p:cNvPicPr>
          <p:nvPr/>
        </p:nvPicPr>
        <p:blipFill>
          <a:blip r:embed="rId11"/>
          <a:stretch>
            <a:fillRect/>
          </a:stretch>
        </p:blipFill>
        <p:spPr>
          <a:xfrm>
            <a:off x="3241070" y="902522"/>
            <a:ext cx="2877561" cy="5578323"/>
          </a:xfrm>
          <a:prstGeom prst="rect">
            <a:avLst/>
          </a:prstGeom>
        </p:spPr>
      </p:pic>
      <p:sp>
        <p:nvSpPr>
          <p:cNvPr id="25" name="正方形/長方形 24">
            <a:extLst>
              <a:ext uri="{FF2B5EF4-FFF2-40B4-BE49-F238E27FC236}">
                <a16:creationId xmlns:a16="http://schemas.microsoft.com/office/drawing/2014/main" id="{2B0A4C2F-B3C1-46CB-A773-00599F64F9C8}"/>
              </a:ext>
            </a:extLst>
          </p:cNvPr>
          <p:cNvSpPr/>
          <p:nvPr/>
        </p:nvSpPr>
        <p:spPr>
          <a:xfrm>
            <a:off x="3397941" y="1016137"/>
            <a:ext cx="504056" cy="32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ea typeface="UD デジタル 教科書体 NK-R" panose="02020400000000000000" pitchFamily="18" charset="-128"/>
              </a:rPr>
              <a:t>件</a:t>
            </a:r>
            <a:endParaRPr kumimoji="1" lang="ja-JP" altLang="en-US" sz="1050" dirty="0">
              <a:solidFill>
                <a:schemeClr val="tx1"/>
              </a:solidFill>
              <a:ea typeface="UD デジタル 教科書体 NK-R" panose="02020400000000000000" pitchFamily="18" charset="-128"/>
            </a:endParaRPr>
          </a:p>
        </p:txBody>
      </p:sp>
      <p:sp>
        <p:nvSpPr>
          <p:cNvPr id="26" name="正方形/長方形 25">
            <a:extLst>
              <a:ext uri="{FF2B5EF4-FFF2-40B4-BE49-F238E27FC236}">
                <a16:creationId xmlns:a16="http://schemas.microsoft.com/office/drawing/2014/main" id="{A2A7B1DA-36F5-4DA6-A827-A995E35FB8ED}"/>
              </a:ext>
            </a:extLst>
          </p:cNvPr>
          <p:cNvSpPr/>
          <p:nvPr/>
        </p:nvSpPr>
        <p:spPr>
          <a:xfrm>
            <a:off x="6236716" y="1016137"/>
            <a:ext cx="504056" cy="32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ea typeface="UD デジタル 教科書体 NK-R" panose="02020400000000000000" pitchFamily="18" charset="-128"/>
              </a:rPr>
              <a:t>件</a:t>
            </a:r>
            <a:endParaRPr kumimoji="1" lang="ja-JP" altLang="en-US" sz="1050" dirty="0">
              <a:solidFill>
                <a:schemeClr val="tx1"/>
              </a:solidFill>
              <a:ea typeface="UD デジタル 教科書体 NK-R" panose="02020400000000000000" pitchFamily="18" charset="-128"/>
            </a:endParaRPr>
          </a:p>
        </p:txBody>
      </p:sp>
    </p:spTree>
    <p:extLst>
      <p:ext uri="{BB962C8B-B14F-4D97-AF65-F5344CB8AC3E}">
        <p14:creationId xmlns:p14="http://schemas.microsoft.com/office/powerpoint/2010/main" val="147549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658813" y="325438"/>
            <a:ext cx="7991475" cy="368300"/>
          </a:xfrm>
          <a:solidFill>
            <a:schemeClr val="tx2">
              <a:lumMod val="20000"/>
              <a:lumOff val="80000"/>
            </a:schemeClr>
          </a:solidFill>
        </p:spPr>
        <p:txBody>
          <a:bodyPr rtlCol="0">
            <a:normAutofit fontScale="90000"/>
          </a:bodyPr>
          <a:lstStyle/>
          <a:p>
            <a:pPr eaLnBrk="1" fontAlgn="auto" hangingPunct="1">
              <a:spcAft>
                <a:spcPts val="0"/>
              </a:spcAft>
              <a:defRPr/>
            </a:pPr>
            <a:r>
              <a:rPr lang="ja-JP" altLang="en-US" sz="2800" b="1" dirty="0"/>
              <a:t>～相談・通報・届出者の割合の比較～</a:t>
            </a:r>
          </a:p>
        </p:txBody>
      </p:sp>
      <p:sp>
        <p:nvSpPr>
          <p:cNvPr id="19459" name="テキスト ボックス 2"/>
          <p:cNvSpPr txBox="1">
            <a:spLocks noChangeArrowheads="1"/>
          </p:cNvSpPr>
          <p:nvPr/>
        </p:nvSpPr>
        <p:spPr bwMode="auto">
          <a:xfrm>
            <a:off x="227013" y="5848350"/>
            <a:ext cx="8856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グラフは、府内の通報件数の養護者</a:t>
            </a:r>
            <a:r>
              <a:rPr lang="en-US" altLang="ja-JP" sz="1200" dirty="0">
                <a:ea typeface="UD デジタル 教科書体 NK-R" panose="02020400000000000000" pitchFamily="18" charset="-128"/>
              </a:rPr>
              <a:t>1,558</a:t>
            </a:r>
            <a:r>
              <a:rPr lang="ja-JP" altLang="en-US" sz="1200" dirty="0">
                <a:ea typeface="UD デジタル 教科書体 NK-R" panose="02020400000000000000" pitchFamily="18" charset="-128"/>
              </a:rPr>
              <a:t>件、施設従事者</a:t>
            </a:r>
            <a:r>
              <a:rPr lang="en-US" altLang="ja-JP" sz="1200" dirty="0">
                <a:ea typeface="UD デジタル 教科書体 NK-R" panose="02020400000000000000" pitchFamily="18" charset="-128"/>
              </a:rPr>
              <a:t>331</a:t>
            </a:r>
            <a:r>
              <a:rPr lang="ja-JP" altLang="en-US" sz="1200" dirty="0">
                <a:ea typeface="UD デジタル 教科書体 NK-R" panose="02020400000000000000" pitchFamily="18" charset="-128"/>
              </a:rPr>
              <a:t>件、使用者</a:t>
            </a:r>
            <a:r>
              <a:rPr lang="en-US" altLang="ja-JP" sz="1200" dirty="0">
                <a:ea typeface="UD デジタル 教科書体 NK-R" panose="02020400000000000000" pitchFamily="18" charset="-128"/>
              </a:rPr>
              <a:t>52</a:t>
            </a:r>
            <a:r>
              <a:rPr lang="ja-JP" altLang="en-US" sz="1200" dirty="0">
                <a:ea typeface="UD デジタル 教科書体 NK-R" panose="02020400000000000000" pitchFamily="18" charset="-128"/>
              </a:rPr>
              <a:t>件（大阪府及び府内市町村で受け付けた件数）に対する</a:t>
            </a:r>
            <a:endParaRPr lang="en-US" altLang="ja-JP" sz="1200" dirty="0">
              <a:ea typeface="UD デジタル 教科書体 NK-R" panose="02020400000000000000" pitchFamily="18" charset="-128"/>
            </a:endParaRPr>
          </a:p>
          <a:p>
            <a:pPr eaLnBrk="1" hangingPunct="1">
              <a:spcBef>
                <a:spcPct val="0"/>
              </a:spcBef>
              <a:buFontTx/>
              <a:buNone/>
            </a:pPr>
            <a:r>
              <a:rPr lang="ja-JP" altLang="en-US" sz="1200" dirty="0">
                <a:ea typeface="UD デジタル 教科書体 NK-R" panose="02020400000000000000" pitchFamily="18" charset="-128"/>
              </a:rPr>
              <a:t>　それぞれの割合を表す。それぞれにおいて重複あり。</a:t>
            </a:r>
            <a:endParaRPr lang="en-US" altLang="ja-JP" sz="1200" dirty="0">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調査項目に選択肢が無いもしくは対象年度に該当の回答が無いものは「</a:t>
            </a:r>
            <a:r>
              <a:rPr lang="en-US" altLang="ja-JP" sz="1200" dirty="0">
                <a:ea typeface="UD デジタル 教科書体 NK-R" panose="02020400000000000000" pitchFamily="18" charset="-128"/>
              </a:rPr>
              <a:t>0.0</a:t>
            </a:r>
            <a:r>
              <a:rPr lang="ja-JP" altLang="en-US" sz="1200" dirty="0">
                <a:ea typeface="UD デジタル 教科書体 NK-R" panose="02020400000000000000" pitchFamily="18" charset="-128"/>
              </a:rPr>
              <a:t>」として表示。</a:t>
            </a:r>
            <a:endParaRPr lang="en-US" altLang="ja-JP" sz="1200" dirty="0">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200" dirty="0">
                <a:ea typeface="UD デジタル 教科書体 NK-R" panose="02020400000000000000" pitchFamily="18" charset="-128"/>
              </a:rPr>
              <a:t>※</a:t>
            </a:r>
            <a:r>
              <a:rPr lang="ja-JP" altLang="en-US" sz="1200" dirty="0">
                <a:ea typeface="UD デジタル 教科書体 NK-R" panose="02020400000000000000" pitchFamily="18" charset="-128"/>
              </a:rPr>
              <a:t>「</a:t>
            </a:r>
            <a:r>
              <a:rPr lang="ja-JP" altLang="en-US" sz="1200" u="sng" dirty="0">
                <a:ea typeface="UD デジタル 教科書体 NK-R" panose="02020400000000000000" pitchFamily="18" charset="-128"/>
              </a:rPr>
              <a:t>施設・事業所の職員」の項目については、施設従事者虐待は当該施設・事業所の設置者・管理者、職員等を合算</a:t>
            </a:r>
            <a:r>
              <a:rPr lang="ja-JP" altLang="en-US" sz="1200" dirty="0">
                <a:ea typeface="UD デジタル 教科書体 NK-R" panose="02020400000000000000" pitchFamily="18" charset="-128"/>
              </a:rPr>
              <a:t>。</a:t>
            </a:r>
            <a:endParaRPr lang="en-US" altLang="ja-JP" sz="1200" dirty="0">
              <a:ea typeface="UD デジタル 教科書体 NK-R" panose="02020400000000000000" pitchFamily="18" charset="-128"/>
            </a:endParaRPr>
          </a:p>
          <a:p>
            <a:pPr eaLnBrk="1" hangingPunct="1">
              <a:spcBef>
                <a:spcPct val="0"/>
              </a:spcBef>
              <a:buFont typeface="Arial" panose="020B0604020202020204" pitchFamily="34" charset="0"/>
              <a:buNone/>
            </a:pPr>
            <a:r>
              <a:rPr lang="ja-JP" altLang="en-US" sz="1200" dirty="0">
                <a:ea typeface="UD デジタル 教科書体 NK-R" panose="02020400000000000000" pitchFamily="18" charset="-128"/>
              </a:rPr>
              <a:t>　　使用者虐待では施設・事業所職員、当該事業所管理者からの通報を合算。</a:t>
            </a:r>
            <a:endParaRPr lang="en-US" altLang="ja-JP" sz="1200" dirty="0">
              <a:ea typeface="UD デジタル 教科書体 NK-R" panose="02020400000000000000" pitchFamily="18" charset="-128"/>
            </a:endParaRPr>
          </a:p>
        </p:txBody>
      </p:sp>
      <p:sp>
        <p:nvSpPr>
          <p:cNvPr id="19460" name="スライド番号プレースホルダー 1"/>
          <p:cNvSpPr>
            <a:spLocks noGrp="1"/>
          </p:cNvSpPr>
          <p:nvPr>
            <p:ph type="sldNum" sz="quarter" idx="12"/>
          </p:nvPr>
        </p:nvSpPr>
        <p:spPr bwMode="auto">
          <a:xfrm>
            <a:off x="6907213"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ABF26FE-3AB8-4436-89A0-947902BD5A67}"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5</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4932040" y="5157192"/>
            <a:ext cx="393700" cy="2768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ea typeface="UD デジタル 教科書体 NK-R" panose="02020400000000000000" pitchFamily="18" charset="-128"/>
            </a:endParaRPr>
          </a:p>
        </p:txBody>
      </p:sp>
      <p:sp>
        <p:nvSpPr>
          <p:cNvPr id="19463"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a:t>
            </a:r>
            <a:r>
              <a:rPr lang="en-US" altLang="ja-JP" sz="1800" dirty="0">
                <a:latin typeface="UD デジタル 教科書体 NK-R" panose="02020400000000000000" pitchFamily="18" charset="-128"/>
                <a:ea typeface="UD デジタル 教科書体 NK-R" panose="02020400000000000000" pitchFamily="18" charset="-128"/>
              </a:rPr>
              <a:t>4</a:t>
            </a:r>
            <a:r>
              <a:rPr lang="ja-JP" altLang="en-US" sz="1800" dirty="0">
                <a:ea typeface="UD デジタル 教科書体 NK-R" panose="02020400000000000000" pitchFamily="18" charset="-128"/>
              </a:rPr>
              <a:t>年度大阪府の状況＞</a:t>
            </a:r>
          </a:p>
        </p:txBody>
      </p:sp>
      <p:sp>
        <p:nvSpPr>
          <p:cNvPr id="3" name="正方形/長方形 2"/>
          <p:cNvSpPr/>
          <p:nvPr/>
        </p:nvSpPr>
        <p:spPr>
          <a:xfrm>
            <a:off x="364684" y="621904"/>
            <a:ext cx="504056" cy="324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ea typeface="UD デジタル 教科書体 NK-R" panose="02020400000000000000" pitchFamily="18" charset="-128"/>
              </a:rPr>
              <a:t>％</a:t>
            </a:r>
          </a:p>
        </p:txBody>
      </p:sp>
      <p:pic>
        <p:nvPicPr>
          <p:cNvPr id="4" name="図 3">
            <a:extLst>
              <a:ext uri="{FF2B5EF4-FFF2-40B4-BE49-F238E27FC236}">
                <a16:creationId xmlns:a16="http://schemas.microsoft.com/office/drawing/2014/main" id="{D6FD39C1-7F63-4A64-B10C-5F882CC8184B}"/>
              </a:ext>
            </a:extLst>
          </p:cNvPr>
          <p:cNvPicPr>
            <a:picLocks noChangeAspect="1"/>
          </p:cNvPicPr>
          <p:nvPr/>
        </p:nvPicPr>
        <p:blipFill>
          <a:blip r:embed="rId3"/>
          <a:stretch>
            <a:fillRect/>
          </a:stretch>
        </p:blipFill>
        <p:spPr>
          <a:xfrm>
            <a:off x="-30821" y="689732"/>
            <a:ext cx="9071634" cy="51881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410256"/>
            <a:ext cx="8229600" cy="417513"/>
          </a:xfrm>
          <a:solidFill>
            <a:schemeClr val="tx2">
              <a:lumMod val="20000"/>
              <a:lumOff val="80000"/>
            </a:schemeClr>
          </a:solidFill>
        </p:spPr>
        <p:txBody>
          <a:bodyPr/>
          <a:lstStyle/>
          <a:p>
            <a:pPr>
              <a:defRPr/>
            </a:pPr>
            <a:r>
              <a:rPr lang="ja-JP" altLang="en-US" sz="2400" b="1" dirty="0"/>
              <a:t>虐待類型との関係</a:t>
            </a:r>
          </a:p>
        </p:txBody>
      </p:sp>
      <p:sp>
        <p:nvSpPr>
          <p:cNvPr id="21507" name="テキスト ボックス 12"/>
          <p:cNvSpPr txBox="1">
            <a:spLocks noChangeArrowheads="1"/>
          </p:cNvSpPr>
          <p:nvPr/>
        </p:nvSpPr>
        <p:spPr bwMode="auto">
          <a:xfrm>
            <a:off x="107504" y="5696822"/>
            <a:ext cx="49593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複数の虐待類型がある場合には、それぞれの項目に重複して計上している。</a:t>
            </a:r>
            <a:endParaRPr lang="en-US" altLang="ja-JP" sz="11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割合について、養護者</a:t>
            </a:r>
            <a:r>
              <a:rPr lang="en-US" altLang="ja-JP" sz="1100" dirty="0">
                <a:latin typeface="UD デジタル 教科書体 NK-R" panose="02020400000000000000" pitchFamily="18" charset="-128"/>
                <a:ea typeface="UD デジタル 教科書体 NK-R" panose="02020400000000000000" pitchFamily="18" charset="-128"/>
              </a:rPr>
              <a:t>189</a:t>
            </a:r>
            <a:r>
              <a:rPr lang="ja-JP" altLang="en-US" sz="1100" dirty="0">
                <a:latin typeface="UD デジタル 教科書体 NK-R" panose="02020400000000000000" pitchFamily="18" charset="-128"/>
                <a:ea typeface="UD デジタル 教科書体 NK-R" panose="02020400000000000000" pitchFamily="18" charset="-128"/>
              </a:rPr>
              <a:t>件・施設従事者</a:t>
            </a:r>
            <a:r>
              <a:rPr lang="en-US" altLang="ja-JP" sz="1100" dirty="0">
                <a:latin typeface="UD デジタル 教科書体 NK-R" panose="02020400000000000000" pitchFamily="18" charset="-128"/>
                <a:ea typeface="UD デジタル 教科書体 NK-R" panose="02020400000000000000" pitchFamily="18" charset="-128"/>
              </a:rPr>
              <a:t>72</a:t>
            </a:r>
            <a:r>
              <a:rPr lang="ja-JP" altLang="en-US" sz="1100" dirty="0">
                <a:latin typeface="UD デジタル 教科書体 NK-R" panose="02020400000000000000" pitchFamily="18" charset="-128"/>
                <a:ea typeface="UD デジタル 教科書体 NK-R" panose="02020400000000000000" pitchFamily="18" charset="-128"/>
              </a:rPr>
              <a:t>件それぞれの虐待認定件数に対する割合を示す。</a:t>
            </a:r>
            <a:endParaRPr lang="en-US" altLang="ja-JP" sz="11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buFont typeface="Arial" panose="020B0604020202020204" pitchFamily="34" charset="0"/>
              <a:buNone/>
            </a:pPr>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使用者については、大阪労働局で認定した府内全体の虐待件数</a:t>
            </a:r>
            <a:r>
              <a:rPr lang="en-US" altLang="ja-JP" sz="1100" dirty="0">
                <a:latin typeface="UD デジタル 教科書体 NK-R" panose="02020400000000000000" pitchFamily="18" charset="-128"/>
                <a:ea typeface="UD デジタル 教科書体 NK-R" panose="02020400000000000000" pitchFamily="18" charset="-128"/>
              </a:rPr>
              <a:t>29</a:t>
            </a:r>
            <a:r>
              <a:rPr lang="ja-JP" altLang="en-US" sz="1100" dirty="0">
                <a:latin typeface="UD デジタル 教科書体 NK-R" panose="02020400000000000000" pitchFamily="18" charset="-128"/>
                <a:ea typeface="UD デジタル 教科書体 NK-R" panose="02020400000000000000" pitchFamily="18" charset="-128"/>
              </a:rPr>
              <a:t>件の内訳を示している。</a:t>
            </a:r>
          </a:p>
        </p:txBody>
      </p:sp>
      <p:sp>
        <p:nvSpPr>
          <p:cNvPr id="8" name="角丸四角形 7"/>
          <p:cNvSpPr/>
          <p:nvPr/>
        </p:nvSpPr>
        <p:spPr>
          <a:xfrm>
            <a:off x="4994947" y="5675536"/>
            <a:ext cx="3864892" cy="777652"/>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・養護者、施設従事者等・・・「身体的虐待」が最多で、</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次いで「心理的虐待」。</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・使用者・・・</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9</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割以上が「経済的虐待」。</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1511"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＜令和４年度大阪府の状況＞</a:t>
            </a:r>
          </a:p>
        </p:txBody>
      </p:sp>
      <p:sp>
        <p:nvSpPr>
          <p:cNvPr id="21512" name="スライド番号プレースホルダー 3"/>
          <p:cNvSpPr>
            <a:spLocks noGrp="1"/>
          </p:cNvSpPr>
          <p:nvPr>
            <p:ph type="sldNum" sz="quarter" idx="12"/>
          </p:nvPr>
        </p:nvSpPr>
        <p:spPr bwMode="auto">
          <a:xfrm>
            <a:off x="8316913" y="6453188"/>
            <a:ext cx="542925" cy="34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27EDE3E-7A8F-4C09-978D-55C19086787E}" type="slidenum">
              <a:rPr kumimoji="0"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6</a:t>
            </a:fld>
            <a:endParaRPr kumimoji="0" lang="ja-JP" altLang="en-US" sz="1200">
              <a:latin typeface="UD デジタル 教科書体 NK-R" panose="02020400000000000000" pitchFamily="18" charset="-128"/>
              <a:ea typeface="UD デジタル 教科書体 NK-R" panose="02020400000000000000" pitchFamily="18" charset="-128"/>
            </a:endParaRPr>
          </a:p>
        </p:txBody>
      </p:sp>
      <p:sp>
        <p:nvSpPr>
          <p:cNvPr id="17" name="正方形/長方形 16"/>
          <p:cNvSpPr/>
          <p:nvPr/>
        </p:nvSpPr>
        <p:spPr>
          <a:xfrm>
            <a:off x="1259632" y="5291360"/>
            <a:ext cx="466725"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11" name="正方形/長方形 10"/>
          <p:cNvSpPr/>
          <p:nvPr/>
        </p:nvSpPr>
        <p:spPr>
          <a:xfrm>
            <a:off x="1264628" y="5075459"/>
            <a:ext cx="466725"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sp>
        <p:nvSpPr>
          <p:cNvPr id="19" name="正方形/長方形 18"/>
          <p:cNvSpPr/>
          <p:nvPr/>
        </p:nvSpPr>
        <p:spPr>
          <a:xfrm>
            <a:off x="3879435" y="4797152"/>
            <a:ext cx="504055" cy="2763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ea typeface="UD デジタル 教科書体 NK-R" panose="02020400000000000000" pitchFamily="18" charset="-128"/>
            </a:endParaRPr>
          </a:p>
        </p:txBody>
      </p:sp>
      <p:pic>
        <p:nvPicPr>
          <p:cNvPr id="2" name="図 1">
            <a:extLst>
              <a:ext uri="{FF2B5EF4-FFF2-40B4-BE49-F238E27FC236}">
                <a16:creationId xmlns:a16="http://schemas.microsoft.com/office/drawing/2014/main" id="{E4CBBA4D-DCB9-4B8D-B177-EDC7AB6C1F09}"/>
              </a:ext>
            </a:extLst>
          </p:cNvPr>
          <p:cNvPicPr>
            <a:picLocks noChangeAspect="1"/>
          </p:cNvPicPr>
          <p:nvPr/>
        </p:nvPicPr>
        <p:blipFill>
          <a:blip r:embed="rId3"/>
          <a:stretch>
            <a:fillRect/>
          </a:stretch>
        </p:blipFill>
        <p:spPr>
          <a:xfrm>
            <a:off x="7938" y="903268"/>
            <a:ext cx="4472820" cy="5596613"/>
          </a:xfrm>
          <a:prstGeom prst="rect">
            <a:avLst/>
          </a:prstGeom>
        </p:spPr>
      </p:pic>
      <p:pic>
        <p:nvPicPr>
          <p:cNvPr id="10" name="図 9">
            <a:extLst>
              <a:ext uri="{FF2B5EF4-FFF2-40B4-BE49-F238E27FC236}">
                <a16:creationId xmlns:a16="http://schemas.microsoft.com/office/drawing/2014/main" id="{2120E2A1-319C-4C8E-B66C-1716A2F82CF0}"/>
              </a:ext>
            </a:extLst>
          </p:cNvPr>
          <p:cNvPicPr>
            <a:picLocks noChangeAspect="1"/>
          </p:cNvPicPr>
          <p:nvPr/>
        </p:nvPicPr>
        <p:blipFill>
          <a:blip r:embed="rId4"/>
          <a:stretch>
            <a:fillRect/>
          </a:stretch>
        </p:blipFill>
        <p:spPr>
          <a:xfrm>
            <a:off x="4663244" y="904381"/>
            <a:ext cx="4072481" cy="46028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00000000-0008-0000-0200-00000D000000}"/>
              </a:ext>
            </a:extLst>
          </p:cNvPr>
          <p:cNvGraphicFramePr>
            <a:graphicFrameLocks/>
          </p:cNvGraphicFramePr>
          <p:nvPr>
            <p:extLst>
              <p:ext uri="{D42A27DB-BD31-4B8C-83A1-F6EECF244321}">
                <p14:modId xmlns:p14="http://schemas.microsoft.com/office/powerpoint/2010/main" val="286626059"/>
              </p:ext>
            </p:extLst>
          </p:nvPr>
        </p:nvGraphicFramePr>
        <p:xfrm>
          <a:off x="7938" y="-786415"/>
          <a:ext cx="10894518" cy="7516587"/>
        </p:xfrm>
        <a:graphic>
          <a:graphicData uri="http://schemas.openxmlformats.org/drawingml/2006/chart">
            <c:chart xmlns:c="http://schemas.openxmlformats.org/drawingml/2006/chart" xmlns:r="http://schemas.openxmlformats.org/officeDocument/2006/relationships" r:id="rId3"/>
          </a:graphicData>
        </a:graphic>
      </p:graphicFrame>
      <p:sp>
        <p:nvSpPr>
          <p:cNvPr id="5" name="タイトル 4"/>
          <p:cNvSpPr>
            <a:spLocks noGrp="1"/>
          </p:cNvSpPr>
          <p:nvPr>
            <p:ph type="title"/>
          </p:nvPr>
        </p:nvSpPr>
        <p:spPr>
          <a:xfrm>
            <a:off x="457200" y="274638"/>
            <a:ext cx="8229600" cy="417512"/>
          </a:xfrm>
          <a:solidFill>
            <a:schemeClr val="tx2">
              <a:lumMod val="20000"/>
              <a:lumOff val="80000"/>
            </a:schemeClr>
          </a:solidFill>
        </p:spPr>
        <p:txBody>
          <a:bodyPr/>
          <a:lstStyle/>
          <a:p>
            <a:pPr>
              <a:defRPr/>
            </a:pPr>
            <a:r>
              <a:rPr lang="ja-JP" altLang="en-US" sz="2400" b="1" dirty="0">
                <a:latin typeface="UD デジタル 教科書体 NK-R" panose="02020400000000000000" pitchFamily="18" charset="-128"/>
              </a:rPr>
              <a:t>被虐待者の</a:t>
            </a:r>
            <a:r>
              <a:rPr lang="ja-JP" altLang="en-US" sz="2400" b="1" dirty="0" err="1">
                <a:latin typeface="UD デジタル 教科書体 NK-R" panose="02020400000000000000" pitchFamily="18" charset="-128"/>
              </a:rPr>
              <a:t>障がい</a:t>
            </a:r>
            <a:r>
              <a:rPr lang="ja-JP" altLang="en-US" sz="2400" b="1" dirty="0">
                <a:latin typeface="UD デジタル 教科書体 NK-R" panose="02020400000000000000" pitchFamily="18" charset="-128"/>
              </a:rPr>
              <a:t>種別との関係</a:t>
            </a:r>
          </a:p>
        </p:txBody>
      </p:sp>
      <p:sp>
        <p:nvSpPr>
          <p:cNvPr id="23555" name="テキスト ボックス 12"/>
          <p:cNvSpPr txBox="1">
            <a:spLocks noChangeArrowheads="1"/>
          </p:cNvSpPr>
          <p:nvPr/>
        </p:nvSpPr>
        <p:spPr bwMode="auto">
          <a:xfrm>
            <a:off x="96268" y="6433343"/>
            <a:ext cx="44942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100" dirty="0">
                <a:ea typeface="UD デジタル 教科書体 NK-R" panose="02020400000000000000" pitchFamily="18" charset="-128"/>
              </a:rPr>
              <a:t>※</a:t>
            </a:r>
            <a:r>
              <a:rPr lang="ja-JP" altLang="en-US" sz="1100" dirty="0">
                <a:ea typeface="UD デジタル 教科書体 NK-R" panose="02020400000000000000" pitchFamily="18" charset="-128"/>
              </a:rPr>
              <a:t>重複障がいのある方は、該当する項目にそれぞれ計上している。</a:t>
            </a:r>
            <a:endParaRPr lang="en-US" altLang="ja-JP" sz="1200" dirty="0">
              <a:ea typeface="UD デジタル 教科書体 NK-R" panose="02020400000000000000" pitchFamily="18" charset="-128"/>
            </a:endParaRPr>
          </a:p>
        </p:txBody>
      </p:sp>
      <p:sp>
        <p:nvSpPr>
          <p:cNvPr id="23556" name="テキスト ボックス 5"/>
          <p:cNvSpPr txBox="1">
            <a:spLocks noChangeArrowheads="1"/>
          </p:cNvSpPr>
          <p:nvPr/>
        </p:nvSpPr>
        <p:spPr bwMode="auto">
          <a:xfrm>
            <a:off x="7938" y="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＜令和４年度大阪府の状況＞</a:t>
            </a:r>
          </a:p>
        </p:txBody>
      </p:sp>
      <p:sp>
        <p:nvSpPr>
          <p:cNvPr id="8" name="角丸四角形 7"/>
          <p:cNvSpPr/>
          <p:nvPr/>
        </p:nvSpPr>
        <p:spPr>
          <a:xfrm>
            <a:off x="4645916" y="5788682"/>
            <a:ext cx="4423266" cy="62600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ea typeface="UD デジタル 教科書体 NK-R" panose="02020400000000000000" pitchFamily="18" charset="-128"/>
              </a:rPr>
              <a:t>・養護者・・・「</a:t>
            </a:r>
            <a:r>
              <a:rPr lang="ja-JP" altLang="en-US" sz="1200" dirty="0" err="1">
                <a:solidFill>
                  <a:schemeClr val="tx1"/>
                </a:solidFill>
                <a:ea typeface="UD デジタル 教科書体 NK-R" panose="02020400000000000000" pitchFamily="18" charset="-128"/>
              </a:rPr>
              <a:t>精神障がい</a:t>
            </a:r>
            <a:r>
              <a:rPr lang="ja-JP" altLang="en-US" sz="1200" dirty="0">
                <a:solidFill>
                  <a:schemeClr val="tx1"/>
                </a:solidFill>
                <a:ea typeface="UD デジタル 教科書体 NK-R" panose="02020400000000000000" pitchFamily="18" charset="-128"/>
              </a:rPr>
              <a:t>」、次いで「知的</a:t>
            </a:r>
            <a:r>
              <a:rPr lang="ja-JP" altLang="en-US" sz="1200" dirty="0" err="1">
                <a:solidFill>
                  <a:schemeClr val="tx1"/>
                </a:solidFill>
                <a:ea typeface="UD デジタル 教科書体 NK-R" panose="02020400000000000000" pitchFamily="18" charset="-128"/>
              </a:rPr>
              <a:t>障がい</a:t>
            </a:r>
            <a:r>
              <a:rPr lang="ja-JP" altLang="en-US" sz="1200" dirty="0">
                <a:solidFill>
                  <a:schemeClr val="tx1"/>
                </a:solidFill>
                <a:ea typeface="UD デジタル 教科書体 NK-R" panose="02020400000000000000" pitchFamily="18" charset="-128"/>
              </a:rPr>
              <a:t>」の割合が高い。</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・施設従事者等、使用者・・・「知的障がい」の割合が高い。使用者</a:t>
            </a:r>
            <a:endParaRPr lang="en-US" altLang="ja-JP" sz="1200" dirty="0">
              <a:solidFill>
                <a:schemeClr val="tx1"/>
              </a:solidFill>
              <a:ea typeface="UD デジタル 教科書体 NK-R" panose="02020400000000000000" pitchFamily="18" charset="-128"/>
            </a:endParaRPr>
          </a:p>
          <a:p>
            <a:pPr eaLnBrk="1" hangingPunct="1">
              <a:defRPr/>
            </a:pPr>
            <a:r>
              <a:rPr lang="ja-JP" altLang="en-US" sz="1200" dirty="0">
                <a:solidFill>
                  <a:schemeClr val="tx1"/>
                </a:solidFill>
                <a:ea typeface="UD デジタル 教科書体 NK-R" panose="02020400000000000000" pitchFamily="18" charset="-128"/>
              </a:rPr>
              <a:t>　　　　　　　　　　　　　　　　　　　　　　　では「精神障がい」の割合も高い。</a:t>
            </a:r>
            <a:endParaRPr lang="en-US" altLang="ja-JP" sz="1200" dirty="0">
              <a:solidFill>
                <a:schemeClr val="tx1"/>
              </a:solidFill>
              <a:ea typeface="UD デジタル 教科書体 NK-R" panose="02020400000000000000" pitchFamily="18" charset="-128"/>
            </a:endParaRPr>
          </a:p>
        </p:txBody>
      </p:sp>
      <p:sp>
        <p:nvSpPr>
          <p:cNvPr id="23559" name="スライド番号プレースホルダー 1"/>
          <p:cNvSpPr>
            <a:spLocks noGrp="1"/>
          </p:cNvSpPr>
          <p:nvPr>
            <p:ph type="sldNum" sz="quarter" idx="12"/>
          </p:nvPr>
        </p:nvSpPr>
        <p:spPr bwMode="auto">
          <a:xfrm>
            <a:off x="6892970" y="653069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9AF3281-5720-4CB4-965C-538E219EE05A}"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7</a:t>
            </a:fld>
            <a:endParaRPr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7" name="図 6"/>
          <p:cNvPicPr>
            <a:picLocks noChangeAspect="1"/>
          </p:cNvPicPr>
          <p:nvPr/>
        </p:nvPicPr>
        <p:blipFill>
          <a:blip r:embed="rId4"/>
          <a:stretch>
            <a:fillRect/>
          </a:stretch>
        </p:blipFill>
        <p:spPr>
          <a:xfrm>
            <a:off x="1532350" y="5526744"/>
            <a:ext cx="634216" cy="261938"/>
          </a:xfrm>
          <a:prstGeom prst="rect">
            <a:avLst/>
          </a:prstGeom>
        </p:spPr>
      </p:pic>
      <p:pic>
        <p:nvPicPr>
          <p:cNvPr id="16" name="図 15"/>
          <p:cNvPicPr>
            <a:picLocks noChangeAspect="1"/>
          </p:cNvPicPr>
          <p:nvPr/>
        </p:nvPicPr>
        <p:blipFill>
          <a:blip r:embed="rId4"/>
          <a:stretch>
            <a:fillRect/>
          </a:stretch>
        </p:blipFill>
        <p:spPr>
          <a:xfrm>
            <a:off x="2123118" y="5988298"/>
            <a:ext cx="634216" cy="261937"/>
          </a:xfrm>
          <a:prstGeom prst="rect">
            <a:avLst/>
          </a:prstGeom>
        </p:spPr>
      </p:pic>
      <p:pic>
        <p:nvPicPr>
          <p:cNvPr id="17" name="図 16"/>
          <p:cNvPicPr>
            <a:picLocks noChangeAspect="1"/>
          </p:cNvPicPr>
          <p:nvPr/>
        </p:nvPicPr>
        <p:blipFill>
          <a:blip r:embed="rId4"/>
          <a:stretch>
            <a:fillRect/>
          </a:stretch>
        </p:blipFill>
        <p:spPr>
          <a:xfrm>
            <a:off x="1532960" y="5765208"/>
            <a:ext cx="634216" cy="263073"/>
          </a:xfrm>
          <a:prstGeom prst="rect">
            <a:avLst/>
          </a:prstGeom>
        </p:spPr>
      </p:pic>
      <p:graphicFrame>
        <p:nvGraphicFramePr>
          <p:cNvPr id="21" name="グラフ 20">
            <a:extLst>
              <a:ext uri="{FF2B5EF4-FFF2-40B4-BE49-F238E27FC236}">
                <a16:creationId xmlns:a16="http://schemas.microsoft.com/office/drawing/2014/main" id="{00000000-0008-0000-0200-00000E000000}"/>
              </a:ext>
            </a:extLst>
          </p:cNvPr>
          <p:cNvGraphicFramePr>
            <a:graphicFrameLocks/>
          </p:cNvGraphicFramePr>
          <p:nvPr>
            <p:extLst>
              <p:ext uri="{D42A27DB-BD31-4B8C-83A1-F6EECF244321}">
                <p14:modId xmlns:p14="http://schemas.microsoft.com/office/powerpoint/2010/main" val="3822126694"/>
              </p:ext>
            </p:extLst>
          </p:nvPr>
        </p:nvGraphicFramePr>
        <p:xfrm>
          <a:off x="4619683" y="884342"/>
          <a:ext cx="4475732" cy="480141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AB8A408-652B-4ACE-9354-359BF90CAB1E}"/>
              </a:ext>
            </a:extLst>
          </p:cNvPr>
          <p:cNvPicPr>
            <a:picLocks noChangeAspect="1"/>
          </p:cNvPicPr>
          <p:nvPr/>
        </p:nvPicPr>
        <p:blipFill>
          <a:blip r:embed="rId3"/>
          <a:stretch>
            <a:fillRect/>
          </a:stretch>
        </p:blipFill>
        <p:spPr>
          <a:xfrm>
            <a:off x="4863241" y="2579472"/>
            <a:ext cx="3813215" cy="4006377"/>
          </a:xfrm>
          <a:prstGeom prst="rect">
            <a:avLst/>
          </a:prstGeom>
        </p:spPr>
      </p:pic>
      <p:pic>
        <p:nvPicPr>
          <p:cNvPr id="8" name="図 7">
            <a:extLst>
              <a:ext uri="{FF2B5EF4-FFF2-40B4-BE49-F238E27FC236}">
                <a16:creationId xmlns:a16="http://schemas.microsoft.com/office/drawing/2014/main" id="{4C95F8C6-2EBB-4944-989F-1E9CF4C6FCF3}"/>
              </a:ext>
            </a:extLst>
          </p:cNvPr>
          <p:cNvPicPr>
            <a:picLocks noChangeAspect="1"/>
          </p:cNvPicPr>
          <p:nvPr/>
        </p:nvPicPr>
        <p:blipFill>
          <a:blip r:embed="rId4"/>
          <a:stretch>
            <a:fillRect/>
          </a:stretch>
        </p:blipFill>
        <p:spPr>
          <a:xfrm>
            <a:off x="72410" y="3149846"/>
            <a:ext cx="4412113" cy="3724979"/>
          </a:xfrm>
          <a:prstGeom prst="rect">
            <a:avLst/>
          </a:prstGeom>
        </p:spPr>
      </p:pic>
      <p:sp>
        <p:nvSpPr>
          <p:cNvPr id="25602" name="テキスト ボックス 5"/>
          <p:cNvSpPr txBox="1">
            <a:spLocks noChangeArrowheads="1"/>
          </p:cNvSpPr>
          <p:nvPr/>
        </p:nvSpPr>
        <p:spPr bwMode="auto">
          <a:xfrm>
            <a:off x="7938" y="0"/>
            <a:ext cx="3484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UD デジタル 教科書体 NK-R" panose="02020400000000000000" pitchFamily="18" charset="-128"/>
              </a:rPr>
              <a:t>＜令和４年度大阪府の状況＞</a:t>
            </a:r>
          </a:p>
        </p:txBody>
      </p:sp>
      <p:sp>
        <p:nvSpPr>
          <p:cNvPr id="7" name="タイトル 4"/>
          <p:cNvSpPr>
            <a:spLocks noGrp="1"/>
          </p:cNvSpPr>
          <p:nvPr>
            <p:ph type="title"/>
          </p:nvPr>
        </p:nvSpPr>
        <p:spPr>
          <a:xfrm>
            <a:off x="468313" y="336550"/>
            <a:ext cx="8229600" cy="417513"/>
          </a:xfrm>
          <a:solidFill>
            <a:schemeClr val="tx2">
              <a:lumMod val="20000"/>
              <a:lumOff val="80000"/>
            </a:schemeClr>
          </a:solidFill>
        </p:spPr>
        <p:txBody>
          <a:bodyPr/>
          <a:lstStyle/>
          <a:p>
            <a:pPr>
              <a:defRPr/>
            </a:pPr>
            <a:r>
              <a:rPr lang="ja-JP" altLang="en-US" sz="2400" b="1" dirty="0"/>
              <a:t>被虐待者の性別・年齢</a:t>
            </a:r>
          </a:p>
        </p:txBody>
      </p:sp>
      <p:sp>
        <p:nvSpPr>
          <p:cNvPr id="25604" name="スライド番号プレースホルダー 1"/>
          <p:cNvSpPr>
            <a:spLocks noGrp="1"/>
          </p:cNvSpPr>
          <p:nvPr>
            <p:ph type="sldNum" sz="quarter" idx="12"/>
          </p:nvPr>
        </p:nvSpPr>
        <p:spPr bwMode="auto">
          <a:xfrm>
            <a:off x="6834188"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441BAB8-E62E-412D-A0E9-C6FC4A0BAD4B}" type="slidenum">
              <a:rPr lang="ja-JP" altLang="en-US" sz="1200" smtClean="0">
                <a:latin typeface="UD デジタル 教科書体 NK-R" panose="02020400000000000000" pitchFamily="18" charset="-128"/>
                <a:ea typeface="UD デジタル 教科書体 NK-R" panose="02020400000000000000" pitchFamily="18" charset="-128"/>
              </a:rPr>
              <a:pPr>
                <a:spcBef>
                  <a:spcPct val="0"/>
                </a:spcBef>
                <a:buFontTx/>
                <a:buNone/>
              </a:pPr>
              <a:t>8</a:t>
            </a:fld>
            <a:endParaRPr lang="ja-JP" altLang="en-US" sz="1200">
              <a:latin typeface="UD デジタル 教科書体 NK-R" panose="02020400000000000000" pitchFamily="18" charset="-128"/>
              <a:ea typeface="UD デジタル 教科書体 NK-R" panose="02020400000000000000" pitchFamily="18" charset="-128"/>
            </a:endParaRPr>
          </a:p>
        </p:txBody>
      </p:sp>
      <p:sp>
        <p:nvSpPr>
          <p:cNvPr id="9" name="角丸四角形 8"/>
          <p:cNvSpPr/>
          <p:nvPr/>
        </p:nvSpPr>
        <p:spPr>
          <a:xfrm>
            <a:off x="4360863" y="1236663"/>
            <a:ext cx="4606925" cy="12906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・被虐待者の性別では、養護者では女性が多く、施設従事者等では男性の方が多い。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・年齢では、養護者は「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50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～５９歳」が最多。</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eaLnBrk="1" hangingPunct="1">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施設従事者等では、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代があわせて半数を占めている。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20" name="図 19"/>
          <p:cNvPicPr>
            <a:picLocks noChangeAspect="1"/>
          </p:cNvPicPr>
          <p:nvPr/>
        </p:nvPicPr>
        <p:blipFill>
          <a:blip r:embed="rId5"/>
          <a:stretch>
            <a:fillRect/>
          </a:stretch>
        </p:blipFill>
        <p:spPr>
          <a:xfrm>
            <a:off x="1193160" y="6130519"/>
            <a:ext cx="504656" cy="251231"/>
          </a:xfrm>
          <a:prstGeom prst="rect">
            <a:avLst/>
          </a:prstGeom>
        </p:spPr>
      </p:pic>
      <p:pic>
        <p:nvPicPr>
          <p:cNvPr id="19" name="図 18"/>
          <p:cNvPicPr>
            <a:picLocks noChangeAspect="1"/>
          </p:cNvPicPr>
          <p:nvPr/>
        </p:nvPicPr>
        <p:blipFill>
          <a:blip r:embed="rId5"/>
          <a:stretch>
            <a:fillRect/>
          </a:stretch>
        </p:blipFill>
        <p:spPr>
          <a:xfrm>
            <a:off x="2987844" y="6340166"/>
            <a:ext cx="504656" cy="251231"/>
          </a:xfrm>
          <a:prstGeom prst="rect">
            <a:avLst/>
          </a:prstGeom>
        </p:spPr>
      </p:pic>
      <p:sp>
        <p:nvSpPr>
          <p:cNvPr id="15" name="楕円 14"/>
          <p:cNvSpPr/>
          <p:nvPr/>
        </p:nvSpPr>
        <p:spPr>
          <a:xfrm rot="3092770">
            <a:off x="5120228" y="3481273"/>
            <a:ext cx="1195618" cy="576052"/>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dirty="0">
              <a:ea typeface="UD デジタル 教科書体 NK-R" panose="02020400000000000000" pitchFamily="18" charset="-128"/>
            </a:endParaRPr>
          </a:p>
        </p:txBody>
      </p:sp>
      <p:pic>
        <p:nvPicPr>
          <p:cNvPr id="12" name="図 11">
            <a:extLst>
              <a:ext uri="{FF2B5EF4-FFF2-40B4-BE49-F238E27FC236}">
                <a16:creationId xmlns:a16="http://schemas.microsoft.com/office/drawing/2014/main" id="{3EE8EE08-4CE1-4DFB-97EE-139E68A0E511}"/>
              </a:ext>
            </a:extLst>
          </p:cNvPr>
          <p:cNvPicPr>
            <a:picLocks noChangeAspect="1"/>
          </p:cNvPicPr>
          <p:nvPr/>
        </p:nvPicPr>
        <p:blipFill>
          <a:blip r:embed="rId6"/>
          <a:stretch>
            <a:fillRect/>
          </a:stretch>
        </p:blipFill>
        <p:spPr>
          <a:xfrm>
            <a:off x="644559" y="896764"/>
            <a:ext cx="1609483" cy="2133785"/>
          </a:xfrm>
          <a:prstGeom prst="rect">
            <a:avLst/>
          </a:prstGeom>
        </p:spPr>
      </p:pic>
      <p:pic>
        <p:nvPicPr>
          <p:cNvPr id="13" name="図 12">
            <a:extLst>
              <a:ext uri="{FF2B5EF4-FFF2-40B4-BE49-F238E27FC236}">
                <a16:creationId xmlns:a16="http://schemas.microsoft.com/office/drawing/2014/main" id="{F36F5C5D-76C2-4306-A3EB-DBB51E74F18E}"/>
              </a:ext>
            </a:extLst>
          </p:cNvPr>
          <p:cNvPicPr>
            <a:picLocks noChangeAspect="1"/>
          </p:cNvPicPr>
          <p:nvPr/>
        </p:nvPicPr>
        <p:blipFill>
          <a:blip r:embed="rId7"/>
          <a:stretch>
            <a:fillRect/>
          </a:stretch>
        </p:blipFill>
        <p:spPr>
          <a:xfrm>
            <a:off x="2466602" y="908958"/>
            <a:ext cx="1676545" cy="2109399"/>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5824</Words>
  <Application>Microsoft Office PowerPoint</Application>
  <PresentationFormat>画面に合わせる (4:3)</PresentationFormat>
  <Paragraphs>1627</Paragraphs>
  <Slides>36</Slides>
  <Notes>32</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36</vt:i4>
      </vt:variant>
    </vt:vector>
  </HeadingPairs>
  <TitlesOfParts>
    <vt:vector size="43" baseType="lpstr">
      <vt:lpstr>ＭＳ Ｐゴシック</vt:lpstr>
      <vt:lpstr>UD デジタル 教科書体 NK-R</vt:lpstr>
      <vt:lpstr>Arial</vt:lpstr>
      <vt:lpstr>Calibri</vt:lpstr>
      <vt:lpstr>Century</vt:lpstr>
      <vt:lpstr>Office ​​テーマ</vt:lpstr>
      <vt:lpstr>1_Office ​​テーマ</vt:lpstr>
      <vt:lpstr>PowerPoint プレゼンテーション</vt:lpstr>
      <vt:lpstr>令和4年度（令和4年4月～令和5年3月） 大阪府内及び全国の障がい者虐待の対応状況</vt:lpstr>
      <vt:lpstr>PowerPoint プレゼンテーション</vt:lpstr>
      <vt:lpstr>大阪府の状況 ～養護者・施設従事者・使用者の比較～</vt:lpstr>
      <vt:lpstr>～障がい者虐待事例への対応状況等（調査結果）経年比較～</vt:lpstr>
      <vt:lpstr>～相談・通報・届出者の割合の比較～</vt:lpstr>
      <vt:lpstr>虐待類型との関係</vt:lpstr>
      <vt:lpstr>被虐待者の障がい種別との関係</vt:lpstr>
      <vt:lpstr>被虐待者の性別・年齢</vt:lpstr>
      <vt:lpstr>行動障がいとの関係</vt:lpstr>
      <vt:lpstr>虐待者の年齢</vt:lpstr>
      <vt:lpstr>養護者・施設従事者等・使用者 それぞれの傾向</vt:lpstr>
      <vt:lpstr>PowerPoint プレゼンテーション</vt:lpstr>
      <vt:lpstr>～障がい者虐待事例への対応状況等（調査結果）経年比較～</vt:lpstr>
      <vt:lpstr>令和４年度　都道府県別にみた養護者による障がい者虐待</vt:lpstr>
      <vt:lpstr>PowerPoint プレゼンテーション</vt:lpstr>
      <vt:lpstr>虐待の類型・被虐待者の障がい種別</vt:lpstr>
      <vt:lpstr>被虐待者からみた虐待者の続柄</vt:lpstr>
      <vt:lpstr>＜クロス集計①＞　被虐待者の障がい種別×虐待類型</vt:lpstr>
      <vt:lpstr>＜クロス集計③＞　被虐待者の障がい種別×通報者（一部抜粋）</vt:lpstr>
      <vt:lpstr>＜クロス集計⑤＞　虐待類型×虐待発生要因（一部抜粋）</vt:lpstr>
      <vt:lpstr>PowerPoint プレゼンテーション</vt:lpstr>
      <vt:lpstr>PowerPoint プレゼンテーション</vt:lpstr>
      <vt:lpstr>～障がい者虐待事例への対応状況等（調査結果）経年比較～</vt:lpstr>
      <vt:lpstr>令和４年度　都道府県別にみた 障がい者福祉施設従事者等による障がい者虐待</vt:lpstr>
      <vt:lpstr>【施設従事者等】　相談・通報・届出者の内訳</vt:lpstr>
      <vt:lpstr>虐待の類型・被虐待者の障がい種別</vt:lpstr>
      <vt:lpstr>虐待が認められた障がい福祉サービス事業所種別</vt:lpstr>
      <vt:lpstr>虐待が認められた障がい福祉サービス事業所種別</vt:lpstr>
      <vt:lpstr>虐待を行った障がい者福祉施設従事者等の職種</vt:lpstr>
      <vt:lpstr>＜クロス集計①＞虐待類型×障がい支援区分</vt:lpstr>
      <vt:lpstr>PowerPoint プレゼンテーション</vt:lpstr>
      <vt:lpstr>～障がい者虐待事例への対応状況等（調査結果）経年比較～</vt:lpstr>
      <vt:lpstr>【使用者】　通報・届出・相談者の内訳</vt:lpstr>
      <vt:lpstr>【参考】令和4年度「大阪労働局における使用者による 障がい者の虐待状況等について」</vt:lpstr>
      <vt:lpstr>令和4年度大阪府の障がい者虐待対応状況の傾向 ＜まとめ＞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2012-12-07T03:29:50Z</dcterms:created>
  <dcterms:modified xsi:type="dcterms:W3CDTF">2024-02-26T08:22:03Z</dcterms:modified>
</cp:coreProperties>
</file>