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handoutMasterIdLst>
    <p:handoutMasterId r:id="rId18"/>
  </p:handoutMasterIdLst>
  <p:sldIdLst>
    <p:sldId id="256" r:id="rId2"/>
    <p:sldId id="257" r:id="rId3"/>
    <p:sldId id="287" r:id="rId4"/>
    <p:sldId id="288" r:id="rId5"/>
    <p:sldId id="289" r:id="rId6"/>
    <p:sldId id="274" r:id="rId7"/>
    <p:sldId id="277" r:id="rId8"/>
    <p:sldId id="273" r:id="rId9"/>
    <p:sldId id="275" r:id="rId10"/>
    <p:sldId id="283" r:id="rId11"/>
    <p:sldId id="284" r:id="rId12"/>
    <p:sldId id="285" r:id="rId13"/>
    <p:sldId id="286" r:id="rId14"/>
    <p:sldId id="290" r:id="rId15"/>
    <p:sldId id="282" r:id="rId16"/>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106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3B54223D-0D1A-41FC-A8AE-3E0F509033B7}" type="datetimeFigureOut">
              <a:rPr kumimoji="1" lang="ja-JP" altLang="en-US" smtClean="0"/>
              <a:t>2023/2/20</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C17C79E7-EEC9-4BB7-AE21-4B5317B71953}" type="slidenum">
              <a:rPr kumimoji="1" lang="ja-JP" altLang="en-US" smtClean="0"/>
              <a:t>‹#›</a:t>
            </a:fld>
            <a:endParaRPr kumimoji="1" lang="ja-JP" altLang="en-US"/>
          </a:p>
        </p:txBody>
      </p:sp>
    </p:spTree>
    <p:extLst>
      <p:ext uri="{BB962C8B-B14F-4D97-AF65-F5344CB8AC3E}">
        <p14:creationId xmlns:p14="http://schemas.microsoft.com/office/powerpoint/2010/main" val="3614773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A2BF8117-249D-4162-B2DD-1857054B29E2}" type="datetimeFigureOut">
              <a:rPr kumimoji="1" lang="ja-JP" altLang="en-US" smtClean="0"/>
              <a:t>2023/2/20</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AF61FF59-03C9-46EE-8850-ABFAB64CCE55}" type="slidenum">
              <a:rPr kumimoji="1" lang="ja-JP" altLang="en-US" smtClean="0"/>
              <a:t>‹#›</a:t>
            </a:fld>
            <a:endParaRPr kumimoji="1" lang="ja-JP" altLang="en-US"/>
          </a:p>
        </p:txBody>
      </p:sp>
    </p:spTree>
    <p:extLst>
      <p:ext uri="{BB962C8B-B14F-4D97-AF65-F5344CB8AC3E}">
        <p14:creationId xmlns:p14="http://schemas.microsoft.com/office/powerpoint/2010/main" val="23829737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94C0DE3C-2128-46F5-A0B8-A9B3B7214A8C}" type="slidenum">
              <a:rPr kumimoji="1" lang="ja-JP" altLang="en-US" smtClean="0"/>
              <a:t>7</a:t>
            </a:fld>
            <a:endParaRPr kumimoji="1" lang="ja-JP" altLang="en-US"/>
          </a:p>
        </p:txBody>
      </p:sp>
    </p:spTree>
    <p:extLst>
      <p:ext uri="{BB962C8B-B14F-4D97-AF65-F5344CB8AC3E}">
        <p14:creationId xmlns:p14="http://schemas.microsoft.com/office/powerpoint/2010/main" val="1819373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84E7158-E438-48D1-9D31-36C88B26D615}" type="datetimeFigureOut">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052D0-E96B-4005-A19C-0795482EFB68}" type="slidenum">
              <a:rPr kumimoji="1" lang="ja-JP" altLang="en-US" smtClean="0"/>
              <a:t>‹#›</a:t>
            </a:fld>
            <a:endParaRPr kumimoji="1" lang="ja-JP" altLang="en-US"/>
          </a:p>
        </p:txBody>
      </p:sp>
    </p:spTree>
    <p:extLst>
      <p:ext uri="{BB962C8B-B14F-4D97-AF65-F5344CB8AC3E}">
        <p14:creationId xmlns:p14="http://schemas.microsoft.com/office/powerpoint/2010/main" val="892494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4E7158-E438-48D1-9D31-36C88B26D615}" type="datetimeFigureOut">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052D0-E96B-4005-A19C-0795482EFB68}" type="slidenum">
              <a:rPr kumimoji="1" lang="ja-JP" altLang="en-US" smtClean="0"/>
              <a:t>‹#›</a:t>
            </a:fld>
            <a:endParaRPr kumimoji="1" lang="ja-JP" altLang="en-US"/>
          </a:p>
        </p:txBody>
      </p:sp>
    </p:spTree>
    <p:extLst>
      <p:ext uri="{BB962C8B-B14F-4D97-AF65-F5344CB8AC3E}">
        <p14:creationId xmlns:p14="http://schemas.microsoft.com/office/powerpoint/2010/main" val="3380803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4E7158-E438-48D1-9D31-36C88B26D615}" type="datetimeFigureOut">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052D0-E96B-4005-A19C-0795482EFB68}" type="slidenum">
              <a:rPr kumimoji="1" lang="ja-JP" altLang="en-US" smtClean="0"/>
              <a:t>‹#›</a:t>
            </a:fld>
            <a:endParaRPr kumimoji="1" lang="ja-JP" altLang="en-US"/>
          </a:p>
        </p:txBody>
      </p:sp>
    </p:spTree>
    <p:extLst>
      <p:ext uri="{BB962C8B-B14F-4D97-AF65-F5344CB8AC3E}">
        <p14:creationId xmlns:p14="http://schemas.microsoft.com/office/powerpoint/2010/main" val="182892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4E7158-E438-48D1-9D31-36C88B26D615}" type="datetimeFigureOut">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052D0-E96B-4005-A19C-0795482EFB68}" type="slidenum">
              <a:rPr kumimoji="1" lang="ja-JP" altLang="en-US" smtClean="0"/>
              <a:t>‹#›</a:t>
            </a:fld>
            <a:endParaRPr kumimoji="1" lang="ja-JP" altLang="en-US"/>
          </a:p>
        </p:txBody>
      </p:sp>
    </p:spTree>
    <p:extLst>
      <p:ext uri="{BB962C8B-B14F-4D97-AF65-F5344CB8AC3E}">
        <p14:creationId xmlns:p14="http://schemas.microsoft.com/office/powerpoint/2010/main" val="1615867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84E7158-E438-48D1-9D31-36C88B26D615}" type="datetimeFigureOut">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052D0-E96B-4005-A19C-0795482EFB68}" type="slidenum">
              <a:rPr kumimoji="1" lang="ja-JP" altLang="en-US" smtClean="0"/>
              <a:t>‹#›</a:t>
            </a:fld>
            <a:endParaRPr kumimoji="1" lang="ja-JP" altLang="en-US"/>
          </a:p>
        </p:txBody>
      </p:sp>
    </p:spTree>
    <p:extLst>
      <p:ext uri="{BB962C8B-B14F-4D97-AF65-F5344CB8AC3E}">
        <p14:creationId xmlns:p14="http://schemas.microsoft.com/office/powerpoint/2010/main" val="1136714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4E7158-E438-48D1-9D31-36C88B26D615}" type="datetimeFigureOut">
              <a:rPr kumimoji="1" lang="ja-JP" altLang="en-US" smtClean="0"/>
              <a:t>2023/2/20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E052D0-E96B-4005-A19C-0795482EFB68}" type="slidenum">
              <a:rPr kumimoji="1" lang="ja-JP" altLang="en-US" smtClean="0"/>
              <a:t>‹#›</a:t>
            </a:fld>
            <a:endParaRPr kumimoji="1" lang="ja-JP" altLang="en-US"/>
          </a:p>
        </p:txBody>
      </p:sp>
    </p:spTree>
    <p:extLst>
      <p:ext uri="{BB962C8B-B14F-4D97-AF65-F5344CB8AC3E}">
        <p14:creationId xmlns:p14="http://schemas.microsoft.com/office/powerpoint/2010/main" val="99197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84E7158-E438-48D1-9D31-36C88B26D615}" type="datetimeFigureOut">
              <a:rPr kumimoji="1" lang="ja-JP" altLang="en-US" smtClean="0"/>
              <a:t>2023/2/20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6E052D0-E96B-4005-A19C-0795482EFB68}" type="slidenum">
              <a:rPr kumimoji="1" lang="ja-JP" altLang="en-US" smtClean="0"/>
              <a:t>‹#›</a:t>
            </a:fld>
            <a:endParaRPr kumimoji="1" lang="ja-JP" altLang="en-US"/>
          </a:p>
        </p:txBody>
      </p:sp>
    </p:spTree>
    <p:extLst>
      <p:ext uri="{BB962C8B-B14F-4D97-AF65-F5344CB8AC3E}">
        <p14:creationId xmlns:p14="http://schemas.microsoft.com/office/powerpoint/2010/main" val="235421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84E7158-E438-48D1-9D31-36C88B26D615}" type="datetimeFigureOut">
              <a:rPr kumimoji="1" lang="ja-JP" altLang="en-US" smtClean="0"/>
              <a:t>2023/2/20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6E052D0-E96B-4005-A19C-0795482EFB68}" type="slidenum">
              <a:rPr kumimoji="1" lang="ja-JP" altLang="en-US" smtClean="0"/>
              <a:t>‹#›</a:t>
            </a:fld>
            <a:endParaRPr kumimoji="1" lang="ja-JP" altLang="en-US"/>
          </a:p>
        </p:txBody>
      </p:sp>
    </p:spTree>
    <p:extLst>
      <p:ext uri="{BB962C8B-B14F-4D97-AF65-F5344CB8AC3E}">
        <p14:creationId xmlns:p14="http://schemas.microsoft.com/office/powerpoint/2010/main" val="844863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84E7158-E438-48D1-9D31-36C88B26D615}" type="datetimeFigureOut">
              <a:rPr kumimoji="1" lang="ja-JP" altLang="en-US" smtClean="0"/>
              <a:t>2023/2/20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6E052D0-E96B-4005-A19C-0795482EFB68}" type="slidenum">
              <a:rPr kumimoji="1" lang="ja-JP" altLang="en-US" smtClean="0"/>
              <a:t>‹#›</a:t>
            </a:fld>
            <a:endParaRPr kumimoji="1" lang="ja-JP" altLang="en-US"/>
          </a:p>
        </p:txBody>
      </p:sp>
    </p:spTree>
    <p:extLst>
      <p:ext uri="{BB962C8B-B14F-4D97-AF65-F5344CB8AC3E}">
        <p14:creationId xmlns:p14="http://schemas.microsoft.com/office/powerpoint/2010/main" val="3364463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4E7158-E438-48D1-9D31-36C88B26D615}" type="datetimeFigureOut">
              <a:rPr kumimoji="1" lang="ja-JP" altLang="en-US" smtClean="0"/>
              <a:t>2023/2/20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E052D0-E96B-4005-A19C-0795482EFB68}" type="slidenum">
              <a:rPr kumimoji="1" lang="ja-JP" altLang="en-US" smtClean="0"/>
              <a:t>‹#›</a:t>
            </a:fld>
            <a:endParaRPr kumimoji="1" lang="ja-JP" altLang="en-US"/>
          </a:p>
        </p:txBody>
      </p:sp>
    </p:spTree>
    <p:extLst>
      <p:ext uri="{BB962C8B-B14F-4D97-AF65-F5344CB8AC3E}">
        <p14:creationId xmlns:p14="http://schemas.microsoft.com/office/powerpoint/2010/main" val="45528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4E7158-E438-48D1-9D31-36C88B26D615}" type="datetimeFigureOut">
              <a:rPr kumimoji="1" lang="ja-JP" altLang="en-US" smtClean="0"/>
              <a:t>2023/2/20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E052D0-E96B-4005-A19C-0795482EFB68}" type="slidenum">
              <a:rPr kumimoji="1" lang="ja-JP" altLang="en-US" smtClean="0"/>
              <a:t>‹#›</a:t>
            </a:fld>
            <a:endParaRPr kumimoji="1" lang="ja-JP" altLang="en-US"/>
          </a:p>
        </p:txBody>
      </p:sp>
    </p:spTree>
    <p:extLst>
      <p:ext uri="{BB962C8B-B14F-4D97-AF65-F5344CB8AC3E}">
        <p14:creationId xmlns:p14="http://schemas.microsoft.com/office/powerpoint/2010/main" val="1734603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E7158-E438-48D1-9D31-36C88B26D615}" type="datetimeFigureOut">
              <a:rPr kumimoji="1" lang="ja-JP" altLang="en-US" smtClean="0"/>
              <a:t>2023/2/20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E052D0-E96B-4005-A19C-0795482EFB68}" type="slidenum">
              <a:rPr kumimoji="1" lang="ja-JP" altLang="en-US" smtClean="0"/>
              <a:t>‹#›</a:t>
            </a:fld>
            <a:endParaRPr kumimoji="1" lang="ja-JP" altLang="en-US"/>
          </a:p>
        </p:txBody>
      </p:sp>
    </p:spTree>
    <p:extLst>
      <p:ext uri="{BB962C8B-B14F-4D97-AF65-F5344CB8AC3E}">
        <p14:creationId xmlns:p14="http://schemas.microsoft.com/office/powerpoint/2010/main" val="1324059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833" y="1730951"/>
            <a:ext cx="4816024" cy="3262241"/>
          </a:xfrm>
          <a:prstGeom prst="rect">
            <a:avLst/>
          </a:prstGeom>
        </p:spPr>
      </p:pic>
      <p:sp>
        <p:nvSpPr>
          <p:cNvPr id="2" name="タイトル 1"/>
          <p:cNvSpPr>
            <a:spLocks noGrp="1"/>
          </p:cNvSpPr>
          <p:nvPr>
            <p:ph type="ctrTitle"/>
          </p:nvPr>
        </p:nvSpPr>
        <p:spPr>
          <a:xfrm>
            <a:off x="809892" y="602561"/>
            <a:ext cx="10543905" cy="1034880"/>
          </a:xfrm>
        </p:spPr>
        <p:txBody>
          <a:bodyPr>
            <a:noAutofit/>
          </a:bodyPr>
          <a:lstStyle/>
          <a:p>
            <a:r>
              <a:rPr kumimoji="1" lang="ja-JP" altLang="en-US" sz="3200" b="1" dirty="0" smtClean="0"/>
              <a:t>泉佐野市における</a:t>
            </a:r>
            <a:r>
              <a:rPr kumimoji="1" lang="en-US" altLang="ja-JP" sz="3200" b="1" dirty="0" smtClean="0"/>
              <a:t/>
            </a:r>
            <a:br>
              <a:rPr kumimoji="1" lang="en-US" altLang="ja-JP" sz="3200" b="1" dirty="0" smtClean="0"/>
            </a:br>
            <a:r>
              <a:rPr kumimoji="1" lang="ja-JP" altLang="en-US" sz="3200" b="1" dirty="0" smtClean="0"/>
              <a:t>障</a:t>
            </a:r>
            <a:r>
              <a:rPr lang="ja-JP" altLang="en-US" sz="3200" b="1" dirty="0"/>
              <a:t>害</a:t>
            </a:r>
            <a:r>
              <a:rPr kumimoji="1" lang="ja-JP" altLang="en-US" sz="3200" b="1" dirty="0" smtClean="0"/>
              <a:t>者虐待防止の取り組み</a:t>
            </a:r>
            <a:r>
              <a:rPr lang="ja-JP" altLang="en-US" sz="3200" b="1" dirty="0" smtClean="0"/>
              <a:t>について</a:t>
            </a:r>
            <a:endParaRPr kumimoji="1" lang="ja-JP" altLang="en-US" sz="3200" b="1" dirty="0"/>
          </a:p>
        </p:txBody>
      </p:sp>
      <p:sp>
        <p:nvSpPr>
          <p:cNvPr id="3" name="サブタイトル 2"/>
          <p:cNvSpPr>
            <a:spLocks noGrp="1"/>
          </p:cNvSpPr>
          <p:nvPr>
            <p:ph type="subTitle" idx="1"/>
          </p:nvPr>
        </p:nvSpPr>
        <p:spPr>
          <a:xfrm>
            <a:off x="1453239" y="5570254"/>
            <a:ext cx="9257212" cy="444137"/>
          </a:xfrm>
        </p:spPr>
        <p:txBody>
          <a:bodyPr>
            <a:normAutofit/>
          </a:bodyPr>
          <a:lstStyle/>
          <a:p>
            <a:pPr algn="l"/>
            <a:r>
              <a:rPr kumimoji="1" lang="ja-JP" altLang="en-US" sz="2000" dirty="0" smtClean="0"/>
              <a:t>　　　　　　　　 大阪府泉佐野市健康福祉部地域共生推進課</a:t>
            </a:r>
            <a:endParaRPr kumimoji="1" lang="en-US" altLang="ja-JP" sz="2000" dirty="0" smtClean="0"/>
          </a:p>
        </p:txBody>
      </p:sp>
      <p:sp>
        <p:nvSpPr>
          <p:cNvPr id="5" name="テキスト ボックス 4"/>
          <p:cNvSpPr txBox="1"/>
          <p:nvPr/>
        </p:nvSpPr>
        <p:spPr>
          <a:xfrm>
            <a:off x="339631" y="260602"/>
            <a:ext cx="11234060" cy="400110"/>
          </a:xfrm>
          <a:prstGeom prst="rect">
            <a:avLst/>
          </a:prstGeom>
          <a:noFill/>
        </p:spPr>
        <p:txBody>
          <a:bodyPr wrap="square" rtlCol="0">
            <a:spAutoFit/>
          </a:bodyPr>
          <a:lstStyle/>
          <a:p>
            <a:r>
              <a:rPr kumimoji="1" lang="ja-JP" altLang="en-US" sz="2000" dirty="0" smtClean="0"/>
              <a:t>令和４年度　</a:t>
            </a:r>
            <a:r>
              <a:rPr kumimoji="1" lang="ja-JP" altLang="en-US" sz="2000" dirty="0" err="1" smtClean="0"/>
              <a:t>大阪府障がい</a:t>
            </a:r>
            <a:r>
              <a:rPr kumimoji="1" lang="ja-JP" altLang="en-US" sz="2000" dirty="0" smtClean="0"/>
              <a:t>者自立支援協議会　障がい者虐待防止推進部会</a:t>
            </a:r>
            <a:endParaRPr kumimoji="1" lang="ja-JP" altLang="en-US" sz="2000" dirty="0"/>
          </a:p>
        </p:txBody>
      </p:sp>
      <p:sp>
        <p:nvSpPr>
          <p:cNvPr id="7" name="スライド番号プレースホルダー 6"/>
          <p:cNvSpPr>
            <a:spLocks noGrp="1"/>
          </p:cNvSpPr>
          <p:nvPr>
            <p:ph type="sldNum" sz="quarter" idx="12"/>
          </p:nvPr>
        </p:nvSpPr>
        <p:spPr/>
        <p:txBody>
          <a:bodyPr/>
          <a:lstStyle/>
          <a:p>
            <a:fld id="{06E052D0-E96B-4005-A19C-0795482EFB68}" type="slidenum">
              <a:rPr kumimoji="1" lang="ja-JP" altLang="en-US" smtClean="0"/>
              <a:t>1</a:t>
            </a:fld>
            <a:endParaRPr kumimoji="1" lang="ja-JP" altLang="en-US"/>
          </a:p>
        </p:txBody>
      </p:sp>
      <p:sp>
        <p:nvSpPr>
          <p:cNvPr id="8" name="テキスト ボックス 7"/>
          <p:cNvSpPr txBox="1"/>
          <p:nvPr/>
        </p:nvSpPr>
        <p:spPr>
          <a:xfrm>
            <a:off x="1453241" y="6014391"/>
            <a:ext cx="9257212" cy="400110"/>
          </a:xfrm>
          <a:prstGeom prst="rect">
            <a:avLst/>
          </a:prstGeom>
          <a:noFill/>
        </p:spPr>
        <p:txBody>
          <a:bodyPr wrap="square" rtlCol="0">
            <a:spAutoFit/>
          </a:bodyPr>
          <a:lstStyle/>
          <a:p>
            <a:r>
              <a:rPr lang="ja-JP" altLang="en-US" sz="2000" dirty="0" smtClean="0">
                <a:latin typeface="+mn-ea"/>
              </a:rPr>
              <a:t>　　　　　　　　 　</a:t>
            </a:r>
            <a:endParaRPr kumimoji="1" lang="ja-JP" altLang="en-US" sz="2000" dirty="0">
              <a:latin typeface="+mn-ea"/>
            </a:endParaRPr>
          </a:p>
        </p:txBody>
      </p:sp>
      <p:sp>
        <p:nvSpPr>
          <p:cNvPr id="9" name="サブタイトル 2"/>
          <p:cNvSpPr txBox="1">
            <a:spLocks/>
          </p:cNvSpPr>
          <p:nvPr/>
        </p:nvSpPr>
        <p:spPr>
          <a:xfrm>
            <a:off x="1453239" y="5155506"/>
            <a:ext cx="9257212" cy="44413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2000" dirty="0" smtClean="0"/>
              <a:t>令和５年２月１３日</a:t>
            </a:r>
            <a:endParaRPr lang="en-US" altLang="ja-JP" sz="2000" dirty="0" smtClean="0"/>
          </a:p>
        </p:txBody>
      </p:sp>
      <p:sp>
        <p:nvSpPr>
          <p:cNvPr id="10" name="正方形/長方形 9"/>
          <p:cNvSpPr/>
          <p:nvPr/>
        </p:nvSpPr>
        <p:spPr>
          <a:xfrm>
            <a:off x="10949778" y="187830"/>
            <a:ext cx="808037" cy="310312"/>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dirty="0">
                <a:latin typeface="+mn-ea"/>
              </a:rPr>
              <a:t>資料</a:t>
            </a:r>
            <a:r>
              <a:rPr lang="en-US" altLang="ja-JP" dirty="0">
                <a:latin typeface="+mn-ea"/>
              </a:rPr>
              <a:t>3</a:t>
            </a:r>
            <a:endParaRPr lang="ja-JP" altLang="en-US" dirty="0">
              <a:latin typeface="+mn-ea"/>
            </a:endParaRPr>
          </a:p>
        </p:txBody>
      </p:sp>
    </p:spTree>
    <p:extLst>
      <p:ext uri="{BB962C8B-B14F-4D97-AF65-F5344CB8AC3E}">
        <p14:creationId xmlns:p14="http://schemas.microsoft.com/office/powerpoint/2010/main" val="300234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68827" y="378822"/>
            <a:ext cx="10278292"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障害者虐待・高齢者虐待防止の実施体制</a:t>
            </a:r>
            <a:endParaRPr kumimoji="1" lang="ja-JP" altLang="en-US" sz="2800" dirty="0"/>
          </a:p>
        </p:txBody>
      </p:sp>
      <p:sp>
        <p:nvSpPr>
          <p:cNvPr id="3" name="角丸四角形 2"/>
          <p:cNvSpPr/>
          <p:nvPr/>
        </p:nvSpPr>
        <p:spPr>
          <a:xfrm>
            <a:off x="2991394" y="1162594"/>
            <a:ext cx="5786845" cy="138466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市地域共生推進課</a:t>
            </a:r>
            <a:endParaRPr kumimoji="1" lang="en-US" altLang="ja-JP" dirty="0" smtClean="0"/>
          </a:p>
          <a:p>
            <a:pPr algn="ctr"/>
            <a:r>
              <a:rPr lang="ja-JP" altLang="en-US" dirty="0" smtClean="0"/>
              <a:t>管理職１名（参事）</a:t>
            </a:r>
            <a:endParaRPr lang="en-US" altLang="ja-JP" dirty="0" smtClean="0"/>
          </a:p>
          <a:p>
            <a:pPr algn="ctr"/>
            <a:r>
              <a:rPr kumimoji="1" lang="ja-JP" altLang="en-US" dirty="0" smtClean="0"/>
              <a:t>正職員２名（保健師、社会福祉士）</a:t>
            </a:r>
            <a:endParaRPr kumimoji="1" lang="en-US" altLang="ja-JP" dirty="0" smtClean="0"/>
          </a:p>
          <a:p>
            <a:pPr algn="ctr"/>
            <a:r>
              <a:rPr lang="ja-JP" altLang="en-US" dirty="0" smtClean="0"/>
              <a:t>任期付職員１名（欠員）</a:t>
            </a:r>
            <a:endParaRPr kumimoji="1" lang="ja-JP" altLang="en-US" dirty="0"/>
          </a:p>
        </p:txBody>
      </p:sp>
      <p:sp>
        <p:nvSpPr>
          <p:cNvPr id="4" name="角丸四角形 3"/>
          <p:cNvSpPr/>
          <p:nvPr/>
        </p:nvSpPr>
        <p:spPr>
          <a:xfrm>
            <a:off x="2991388" y="2995420"/>
            <a:ext cx="5786845" cy="138466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dirty="0" smtClean="0"/>
              <a:t>基幹型包括支援センター</a:t>
            </a:r>
            <a:endParaRPr kumimoji="1" lang="en-US" altLang="ja-JP" dirty="0" smtClean="0"/>
          </a:p>
          <a:p>
            <a:pPr algn="ctr"/>
            <a:r>
              <a:rPr lang="ja-JP" altLang="en-US" dirty="0" smtClean="0"/>
              <a:t>虐待・権利擁護担当専任職員２名</a:t>
            </a:r>
            <a:endParaRPr lang="en-US" altLang="ja-JP" dirty="0" smtClean="0"/>
          </a:p>
          <a:p>
            <a:pPr algn="ctr"/>
            <a:r>
              <a:rPr kumimoji="1" lang="ja-JP" altLang="en-US" dirty="0" smtClean="0"/>
              <a:t>個別ケース担当兼務職員（必要に応じて）</a:t>
            </a:r>
            <a:endParaRPr kumimoji="1" lang="ja-JP" altLang="en-US" dirty="0"/>
          </a:p>
        </p:txBody>
      </p:sp>
      <p:sp>
        <p:nvSpPr>
          <p:cNvPr id="5" name="角丸四角形 4"/>
          <p:cNvSpPr/>
          <p:nvPr/>
        </p:nvSpPr>
        <p:spPr>
          <a:xfrm>
            <a:off x="2991388" y="4941786"/>
            <a:ext cx="5786845" cy="138466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t>各地域型包括支援センター（５圏域）</a:t>
            </a:r>
            <a:endParaRPr kumimoji="1" lang="en-US" altLang="ja-JP" dirty="0" smtClean="0"/>
          </a:p>
          <a:p>
            <a:pPr algn="ctr"/>
            <a:r>
              <a:rPr lang="ja-JP" altLang="en-US" dirty="0"/>
              <a:t>エリアディレクタ</a:t>
            </a:r>
            <a:r>
              <a:rPr lang="ja-JP" altLang="en-US" dirty="0" smtClean="0"/>
              <a:t>ー１名</a:t>
            </a:r>
            <a:endParaRPr lang="en-US" altLang="ja-JP" dirty="0" smtClean="0"/>
          </a:p>
          <a:p>
            <a:pPr algn="ctr"/>
            <a:r>
              <a:rPr kumimoji="1" lang="ja-JP" altLang="en-US" dirty="0" smtClean="0"/>
              <a:t>相談員（看護師・社福士含む）３～４名</a:t>
            </a:r>
            <a:endParaRPr kumimoji="1" lang="ja-JP" altLang="en-US" dirty="0"/>
          </a:p>
        </p:txBody>
      </p:sp>
      <p:sp>
        <p:nvSpPr>
          <p:cNvPr id="11" name="上下矢印 10"/>
          <p:cNvSpPr/>
          <p:nvPr/>
        </p:nvSpPr>
        <p:spPr>
          <a:xfrm>
            <a:off x="5594578" y="2490487"/>
            <a:ext cx="513395" cy="561703"/>
          </a:xfrm>
          <a:prstGeom prst="upDownArrow">
            <a:avLst>
              <a:gd name="adj1" fmla="val 50000"/>
              <a:gd name="adj2" fmla="val 323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上下矢印 11"/>
          <p:cNvSpPr/>
          <p:nvPr/>
        </p:nvSpPr>
        <p:spPr>
          <a:xfrm>
            <a:off x="5594577" y="4389129"/>
            <a:ext cx="513395" cy="561703"/>
          </a:xfrm>
          <a:prstGeom prst="upDownArrow">
            <a:avLst>
              <a:gd name="adj1" fmla="val 50000"/>
              <a:gd name="adj2" fmla="val 323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左カーブ矢印 12"/>
          <p:cNvSpPr/>
          <p:nvPr/>
        </p:nvSpPr>
        <p:spPr>
          <a:xfrm>
            <a:off x="8778233" y="1997612"/>
            <a:ext cx="872204" cy="363650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右カーブ矢印 13"/>
          <p:cNvSpPr/>
          <p:nvPr/>
        </p:nvSpPr>
        <p:spPr>
          <a:xfrm rot="10800000" flipH="1">
            <a:off x="1967708" y="1997612"/>
            <a:ext cx="1023680" cy="3636505"/>
          </a:xfrm>
          <a:prstGeom prst="curvedRightArrow">
            <a:avLst>
              <a:gd name="adj1" fmla="val 25000"/>
              <a:gd name="adj2" fmla="val 51804"/>
              <a:gd name="adj3" fmla="val 25000"/>
            </a:avLst>
          </a:prstGeom>
          <a:solidFill>
            <a:schemeClr val="accent1">
              <a:alpha val="9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6773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68827" y="378822"/>
            <a:ext cx="10278292"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障害者虐待・高齢者虐待防止</a:t>
            </a:r>
            <a:r>
              <a:rPr lang="ja-JP" altLang="en-US" sz="2800" dirty="0" smtClean="0"/>
              <a:t>に係る役割分担</a:t>
            </a:r>
            <a:endParaRPr kumimoji="1" lang="ja-JP" altLang="en-US" sz="2800" dirty="0"/>
          </a:p>
        </p:txBody>
      </p:sp>
      <p:graphicFrame>
        <p:nvGraphicFramePr>
          <p:cNvPr id="3" name="表 2"/>
          <p:cNvGraphicFramePr>
            <a:graphicFrameLocks noGrp="1"/>
          </p:cNvGraphicFramePr>
          <p:nvPr>
            <p:extLst>
              <p:ext uri="{D42A27DB-BD31-4B8C-83A1-F6EECF244321}">
                <p14:modId xmlns:p14="http://schemas.microsoft.com/office/powerpoint/2010/main" val="1337255491"/>
              </p:ext>
            </p:extLst>
          </p:nvPr>
        </p:nvGraphicFramePr>
        <p:xfrm>
          <a:off x="968827" y="1489165"/>
          <a:ext cx="10278292" cy="4650379"/>
        </p:xfrm>
        <a:graphic>
          <a:graphicData uri="http://schemas.openxmlformats.org/drawingml/2006/table">
            <a:tbl>
              <a:tblPr firstRow="1" bandRow="1">
                <a:tableStyleId>{21E4AEA4-8DFA-4A89-87EB-49C32662AFE0}</a:tableStyleId>
              </a:tblPr>
              <a:tblGrid>
                <a:gridCol w="3942807">
                  <a:extLst>
                    <a:ext uri="{9D8B030D-6E8A-4147-A177-3AD203B41FA5}">
                      <a16:colId xmlns:a16="http://schemas.microsoft.com/office/drawing/2014/main" val="3458357355"/>
                    </a:ext>
                  </a:extLst>
                </a:gridCol>
                <a:gridCol w="6335485">
                  <a:extLst>
                    <a:ext uri="{9D8B030D-6E8A-4147-A177-3AD203B41FA5}">
                      <a16:colId xmlns:a16="http://schemas.microsoft.com/office/drawing/2014/main" val="3610577682"/>
                    </a:ext>
                  </a:extLst>
                </a:gridCol>
              </a:tblGrid>
              <a:tr h="653449">
                <a:tc>
                  <a:txBody>
                    <a:bodyPr/>
                    <a:lstStyle/>
                    <a:p>
                      <a:pPr algn="ctr"/>
                      <a:r>
                        <a:rPr kumimoji="1" lang="ja-JP" altLang="en-US" dirty="0" smtClean="0"/>
                        <a:t>機関名</a:t>
                      </a:r>
                      <a:endParaRPr kumimoji="1" lang="ja-JP" altLang="en-US" dirty="0"/>
                    </a:p>
                  </a:txBody>
                  <a:tcPr anchor="ctr"/>
                </a:tc>
                <a:tc>
                  <a:txBody>
                    <a:bodyPr/>
                    <a:lstStyle/>
                    <a:p>
                      <a:pPr algn="ctr"/>
                      <a:r>
                        <a:rPr kumimoji="1" lang="ja-JP" altLang="en-US" dirty="0" smtClean="0"/>
                        <a:t>主な役割</a:t>
                      </a:r>
                      <a:endParaRPr kumimoji="1" lang="ja-JP" altLang="en-US" dirty="0"/>
                    </a:p>
                  </a:txBody>
                  <a:tcPr anchor="ctr"/>
                </a:tc>
                <a:extLst>
                  <a:ext uri="{0D108BD9-81ED-4DB2-BD59-A6C34878D82A}">
                    <a16:rowId xmlns:a16="http://schemas.microsoft.com/office/drawing/2014/main" val="3466281938"/>
                  </a:ext>
                </a:extLst>
              </a:tr>
              <a:tr h="1332310">
                <a:tc>
                  <a:txBody>
                    <a:bodyPr/>
                    <a:lstStyle/>
                    <a:p>
                      <a:r>
                        <a:rPr kumimoji="1" lang="ja-JP" altLang="en-US" dirty="0" smtClean="0"/>
                        <a:t>市地域共生推進課</a:t>
                      </a:r>
                      <a:endParaRPr kumimoji="1" lang="ja-JP" altLang="en-US" dirty="0"/>
                    </a:p>
                  </a:txBody>
                  <a:tcPr anchor="ctr"/>
                </a:tc>
                <a:tc>
                  <a:txBody>
                    <a:bodyPr/>
                    <a:lstStyle/>
                    <a:p>
                      <a:r>
                        <a:rPr kumimoji="1" lang="ja-JP" altLang="en-US" dirty="0" smtClean="0"/>
                        <a:t>虐待の判断（虐待の有無、緊急性、分離の必要性）</a:t>
                      </a:r>
                      <a:endParaRPr kumimoji="1" lang="en-US" altLang="ja-JP" dirty="0" smtClean="0"/>
                    </a:p>
                    <a:p>
                      <a:r>
                        <a:rPr kumimoji="1" lang="ja-JP" altLang="en-US" dirty="0" smtClean="0"/>
                        <a:t>障害・介護サービス事業所に対する事実確認・指導</a:t>
                      </a:r>
                      <a:endParaRPr kumimoji="1" lang="en-US" altLang="ja-JP" dirty="0" smtClean="0"/>
                    </a:p>
                    <a:p>
                      <a:r>
                        <a:rPr kumimoji="1" lang="ja-JP" altLang="en-US" dirty="0" smtClean="0"/>
                        <a:t>措置・立入調査の実施、成年後見市長申立の実施</a:t>
                      </a:r>
                      <a:endParaRPr kumimoji="1" lang="en-US" altLang="ja-JP" dirty="0" smtClean="0"/>
                    </a:p>
                    <a:p>
                      <a:endParaRPr kumimoji="1" lang="ja-JP" altLang="en-US" dirty="0"/>
                    </a:p>
                  </a:txBody>
                  <a:tcPr/>
                </a:tc>
                <a:extLst>
                  <a:ext uri="{0D108BD9-81ED-4DB2-BD59-A6C34878D82A}">
                    <a16:rowId xmlns:a16="http://schemas.microsoft.com/office/drawing/2014/main" val="2048068943"/>
                  </a:ext>
                </a:extLst>
              </a:tr>
              <a:tr h="1332310">
                <a:tc>
                  <a:txBody>
                    <a:bodyPr/>
                    <a:lstStyle/>
                    <a:p>
                      <a:r>
                        <a:rPr kumimoji="1" lang="ja-JP" altLang="en-US" dirty="0" smtClean="0"/>
                        <a:t>基幹型包括支援センター</a:t>
                      </a:r>
                      <a:endParaRPr kumimoji="1" lang="ja-JP" altLang="en-US" dirty="0"/>
                    </a:p>
                  </a:txBody>
                  <a:tcPr anchor="ctr"/>
                </a:tc>
                <a:tc>
                  <a:txBody>
                    <a:bodyPr/>
                    <a:lstStyle/>
                    <a:p>
                      <a:r>
                        <a:rPr kumimoji="1" lang="ja-JP" altLang="en-US" dirty="0" smtClean="0"/>
                        <a:t>会議の事務局</a:t>
                      </a:r>
                      <a:endParaRPr kumimoji="1" lang="en-US" altLang="ja-JP" dirty="0" smtClean="0"/>
                    </a:p>
                    <a:p>
                      <a:r>
                        <a:rPr kumimoji="1" lang="ja-JP" altLang="en-US" dirty="0" smtClean="0"/>
                        <a:t>情報の集約、市・地域型への伝達</a:t>
                      </a:r>
                      <a:endParaRPr kumimoji="1" lang="en-US" altLang="ja-JP" dirty="0" smtClean="0"/>
                    </a:p>
                    <a:p>
                      <a:r>
                        <a:rPr kumimoji="1" lang="ja-JP" altLang="en-US" dirty="0" smtClean="0"/>
                        <a:t>地域を特定できないケース・市外ケースの対応</a:t>
                      </a:r>
                      <a:endParaRPr kumimoji="1" lang="en-US" altLang="ja-JP" dirty="0" smtClean="0"/>
                    </a:p>
                    <a:p>
                      <a:r>
                        <a:rPr kumimoji="1" lang="ja-JP" altLang="en-US" dirty="0" smtClean="0"/>
                        <a:t>地域型への後方支援</a:t>
                      </a:r>
                      <a:endParaRPr kumimoji="1" lang="ja-JP" altLang="en-US" dirty="0"/>
                    </a:p>
                  </a:txBody>
                  <a:tcPr/>
                </a:tc>
                <a:extLst>
                  <a:ext uri="{0D108BD9-81ED-4DB2-BD59-A6C34878D82A}">
                    <a16:rowId xmlns:a16="http://schemas.microsoft.com/office/drawing/2014/main" val="2155838426"/>
                  </a:ext>
                </a:extLst>
              </a:tr>
              <a:tr h="1332310">
                <a:tc>
                  <a:txBody>
                    <a:bodyPr/>
                    <a:lstStyle/>
                    <a:p>
                      <a:r>
                        <a:rPr kumimoji="1" lang="ja-JP" altLang="en-US" dirty="0" smtClean="0"/>
                        <a:t>地域型包括支援センター</a:t>
                      </a:r>
                      <a:endParaRPr kumimoji="1" lang="ja-JP" altLang="en-US" dirty="0"/>
                    </a:p>
                  </a:txBody>
                  <a:tcPr anchor="ctr"/>
                </a:tc>
                <a:tc>
                  <a:txBody>
                    <a:bodyPr/>
                    <a:lstStyle/>
                    <a:p>
                      <a:r>
                        <a:rPr kumimoji="1" lang="ja-JP" altLang="en-US" dirty="0" smtClean="0"/>
                        <a:t>相談支援・虐待の事実確認</a:t>
                      </a:r>
                      <a:endParaRPr kumimoji="1" lang="en-US" altLang="ja-JP" dirty="0" smtClean="0"/>
                    </a:p>
                    <a:p>
                      <a:r>
                        <a:rPr kumimoji="1" lang="ja-JP" altLang="en-US" dirty="0" smtClean="0"/>
                        <a:t>養護者支援</a:t>
                      </a:r>
                      <a:endParaRPr kumimoji="1" lang="en-US" altLang="ja-JP" dirty="0" smtClean="0"/>
                    </a:p>
                    <a:p>
                      <a:r>
                        <a:rPr kumimoji="1" lang="ja-JP" altLang="en-US" dirty="0" smtClean="0"/>
                        <a:t>関係各機関との調整、相談支援事業所の後方支援</a:t>
                      </a:r>
                      <a:endParaRPr kumimoji="1" lang="en-US" altLang="ja-JP" dirty="0" smtClean="0"/>
                    </a:p>
                    <a:p>
                      <a:r>
                        <a:rPr kumimoji="1" lang="ja-JP" altLang="en-US" dirty="0" smtClean="0"/>
                        <a:t>継続ケースのモニタリング</a:t>
                      </a:r>
                      <a:endParaRPr kumimoji="1" lang="en-US" altLang="ja-JP" dirty="0" smtClean="0"/>
                    </a:p>
                  </a:txBody>
                  <a:tcPr/>
                </a:tc>
                <a:extLst>
                  <a:ext uri="{0D108BD9-81ED-4DB2-BD59-A6C34878D82A}">
                    <a16:rowId xmlns:a16="http://schemas.microsoft.com/office/drawing/2014/main" val="1565786707"/>
                  </a:ext>
                </a:extLst>
              </a:tr>
            </a:tbl>
          </a:graphicData>
        </a:graphic>
      </p:graphicFrame>
    </p:spTree>
    <p:extLst>
      <p:ext uri="{BB962C8B-B14F-4D97-AF65-F5344CB8AC3E}">
        <p14:creationId xmlns:p14="http://schemas.microsoft.com/office/powerpoint/2010/main" val="2524391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68827" y="378822"/>
            <a:ext cx="10278292"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障害者虐待・高齢者虐待防止</a:t>
            </a:r>
            <a:r>
              <a:rPr lang="ja-JP" altLang="en-US" sz="2800" dirty="0" smtClean="0"/>
              <a:t>に係る会議</a:t>
            </a:r>
            <a:endParaRPr kumimoji="1" lang="ja-JP" altLang="en-US" sz="2800" dirty="0"/>
          </a:p>
        </p:txBody>
      </p:sp>
      <p:graphicFrame>
        <p:nvGraphicFramePr>
          <p:cNvPr id="3" name="表 2"/>
          <p:cNvGraphicFramePr>
            <a:graphicFrameLocks noGrp="1"/>
          </p:cNvGraphicFramePr>
          <p:nvPr>
            <p:extLst>
              <p:ext uri="{D42A27DB-BD31-4B8C-83A1-F6EECF244321}">
                <p14:modId xmlns:p14="http://schemas.microsoft.com/office/powerpoint/2010/main" val="1911340601"/>
              </p:ext>
            </p:extLst>
          </p:nvPr>
        </p:nvGraphicFramePr>
        <p:xfrm>
          <a:off x="968827" y="1359747"/>
          <a:ext cx="10278291" cy="4897360"/>
        </p:xfrm>
        <a:graphic>
          <a:graphicData uri="http://schemas.openxmlformats.org/drawingml/2006/table">
            <a:tbl>
              <a:tblPr firstRow="1" bandRow="1">
                <a:tableStyleId>{21E4AEA4-8DFA-4A89-87EB-49C32662AFE0}</a:tableStyleId>
              </a:tblPr>
              <a:tblGrid>
                <a:gridCol w="2976156">
                  <a:extLst>
                    <a:ext uri="{9D8B030D-6E8A-4147-A177-3AD203B41FA5}">
                      <a16:colId xmlns:a16="http://schemas.microsoft.com/office/drawing/2014/main" val="1298673998"/>
                    </a:ext>
                  </a:extLst>
                </a:gridCol>
                <a:gridCol w="1894114">
                  <a:extLst>
                    <a:ext uri="{9D8B030D-6E8A-4147-A177-3AD203B41FA5}">
                      <a16:colId xmlns:a16="http://schemas.microsoft.com/office/drawing/2014/main" val="2076992114"/>
                    </a:ext>
                  </a:extLst>
                </a:gridCol>
                <a:gridCol w="5408021">
                  <a:extLst>
                    <a:ext uri="{9D8B030D-6E8A-4147-A177-3AD203B41FA5}">
                      <a16:colId xmlns:a16="http://schemas.microsoft.com/office/drawing/2014/main" val="3101044245"/>
                    </a:ext>
                  </a:extLst>
                </a:gridCol>
              </a:tblGrid>
              <a:tr h="545820">
                <a:tc>
                  <a:txBody>
                    <a:bodyPr/>
                    <a:lstStyle/>
                    <a:p>
                      <a:r>
                        <a:rPr kumimoji="1" lang="ja-JP" altLang="en-US" dirty="0" smtClean="0"/>
                        <a:t>会議名</a:t>
                      </a:r>
                      <a:endParaRPr kumimoji="1" lang="ja-JP" altLang="en-US" dirty="0"/>
                    </a:p>
                  </a:txBody>
                  <a:tcPr/>
                </a:tc>
                <a:tc>
                  <a:txBody>
                    <a:bodyPr/>
                    <a:lstStyle/>
                    <a:p>
                      <a:r>
                        <a:rPr kumimoji="1" lang="ja-JP" altLang="en-US" dirty="0" smtClean="0"/>
                        <a:t>開催頻度</a:t>
                      </a:r>
                      <a:endParaRPr kumimoji="1" lang="ja-JP" altLang="en-US" dirty="0"/>
                    </a:p>
                  </a:txBody>
                  <a:tcPr/>
                </a:tc>
                <a:tc>
                  <a:txBody>
                    <a:bodyPr/>
                    <a:lstStyle/>
                    <a:p>
                      <a:r>
                        <a:rPr kumimoji="1" lang="ja-JP" altLang="en-US" dirty="0" smtClean="0"/>
                        <a:t>内容</a:t>
                      </a:r>
                      <a:endParaRPr kumimoji="1" lang="ja-JP" altLang="en-US" dirty="0"/>
                    </a:p>
                  </a:txBody>
                  <a:tcPr/>
                </a:tc>
                <a:extLst>
                  <a:ext uri="{0D108BD9-81ED-4DB2-BD59-A6C34878D82A}">
                    <a16:rowId xmlns:a16="http://schemas.microsoft.com/office/drawing/2014/main" val="1291576300"/>
                  </a:ext>
                </a:extLst>
              </a:tr>
              <a:tr h="1087885">
                <a:tc>
                  <a:txBody>
                    <a:bodyPr/>
                    <a:lstStyle/>
                    <a:p>
                      <a:r>
                        <a:rPr kumimoji="1" lang="ja-JP" altLang="en-US" dirty="0" smtClean="0"/>
                        <a:t>虐待関係会議（定期）</a:t>
                      </a:r>
                      <a:endParaRPr kumimoji="1" lang="ja-JP" altLang="en-US" dirty="0"/>
                    </a:p>
                  </a:txBody>
                  <a:tcPr anchor="ctr"/>
                </a:tc>
                <a:tc>
                  <a:txBody>
                    <a:bodyPr/>
                    <a:lstStyle/>
                    <a:p>
                      <a:r>
                        <a:rPr kumimoji="1" lang="ja-JP" altLang="en-US" dirty="0" smtClean="0"/>
                        <a:t>月３回</a:t>
                      </a:r>
                      <a:endParaRPr kumimoji="1" lang="ja-JP" altLang="en-US" dirty="0"/>
                    </a:p>
                  </a:txBody>
                  <a:tcPr anchor="ctr"/>
                </a:tc>
                <a:tc>
                  <a:txBody>
                    <a:bodyPr/>
                    <a:lstStyle/>
                    <a:p>
                      <a:r>
                        <a:rPr kumimoji="1" lang="ja-JP" altLang="en-US" dirty="0" smtClean="0"/>
                        <a:t>コアメンバー会議・支援方針会議・情報共有会議を集中的に行う。市・基幹は全ケースに、地域型はケース毎に入れ替わりで参加。</a:t>
                      </a:r>
                      <a:endParaRPr kumimoji="1" lang="ja-JP" altLang="en-US" dirty="0"/>
                    </a:p>
                  </a:txBody>
                  <a:tcPr/>
                </a:tc>
                <a:extLst>
                  <a:ext uri="{0D108BD9-81ED-4DB2-BD59-A6C34878D82A}">
                    <a16:rowId xmlns:a16="http://schemas.microsoft.com/office/drawing/2014/main" val="1594644375"/>
                  </a:ext>
                </a:extLst>
              </a:tr>
              <a:tr h="1087885">
                <a:tc>
                  <a:txBody>
                    <a:bodyPr/>
                    <a:lstStyle/>
                    <a:p>
                      <a:r>
                        <a:rPr kumimoji="1" lang="ja-JP" altLang="en-US" dirty="0" smtClean="0"/>
                        <a:t>虐待関係会議（臨時）</a:t>
                      </a:r>
                      <a:endParaRPr kumimoji="1" lang="ja-JP" altLang="en-US" dirty="0"/>
                    </a:p>
                  </a:txBody>
                  <a:tcPr anchor="ctr"/>
                </a:tc>
                <a:tc>
                  <a:txBody>
                    <a:bodyPr/>
                    <a:lstStyle/>
                    <a:p>
                      <a:r>
                        <a:rPr kumimoji="1" lang="ja-JP" altLang="en-US" dirty="0" smtClean="0"/>
                        <a:t>随時</a:t>
                      </a:r>
                      <a:endParaRPr kumimoji="1" lang="ja-JP" altLang="en-US" dirty="0"/>
                    </a:p>
                  </a:txBody>
                  <a:tcPr anchor="ctr"/>
                </a:tc>
                <a:tc>
                  <a:txBody>
                    <a:bodyPr/>
                    <a:lstStyle/>
                    <a:p>
                      <a:r>
                        <a:rPr kumimoji="1" lang="ja-JP" altLang="en-US" dirty="0" smtClean="0"/>
                        <a:t>定期の会議では対応が間に合わないケースについて、臨時的にコア会議等を行う。</a:t>
                      </a:r>
                      <a:endParaRPr kumimoji="1" lang="ja-JP" altLang="en-US" dirty="0"/>
                    </a:p>
                  </a:txBody>
                  <a:tcPr/>
                </a:tc>
                <a:extLst>
                  <a:ext uri="{0D108BD9-81ED-4DB2-BD59-A6C34878D82A}">
                    <a16:rowId xmlns:a16="http://schemas.microsoft.com/office/drawing/2014/main" val="307368496"/>
                  </a:ext>
                </a:extLst>
              </a:tr>
              <a:tr h="1087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虐待レビュー会議</a:t>
                      </a:r>
                    </a:p>
                  </a:txBody>
                  <a:tcPr anchor="ctr"/>
                </a:tc>
                <a:tc>
                  <a:txBody>
                    <a:bodyPr/>
                    <a:lstStyle/>
                    <a:p>
                      <a:r>
                        <a:rPr kumimoji="1" lang="ja-JP" altLang="en-US" dirty="0" smtClean="0"/>
                        <a:t>３か月に１回</a:t>
                      </a:r>
                      <a:endParaRPr kumimoji="1" lang="ja-JP" altLang="en-US" dirty="0"/>
                    </a:p>
                  </a:txBody>
                  <a:tcPr anchor="ctr"/>
                </a:tc>
                <a:tc>
                  <a:txBody>
                    <a:bodyPr/>
                    <a:lstStyle/>
                    <a:p>
                      <a:r>
                        <a:rPr kumimoji="1" lang="ja-JP" altLang="en-US" dirty="0" smtClean="0"/>
                        <a:t>継続中の全ケースについて現状確認を行い、虐待終結の判断も行う。</a:t>
                      </a:r>
                      <a:endParaRPr kumimoji="1" lang="ja-JP" altLang="en-US" dirty="0"/>
                    </a:p>
                  </a:txBody>
                  <a:tcPr/>
                </a:tc>
                <a:extLst>
                  <a:ext uri="{0D108BD9-81ED-4DB2-BD59-A6C34878D82A}">
                    <a16:rowId xmlns:a16="http://schemas.microsoft.com/office/drawing/2014/main" val="256787822"/>
                  </a:ext>
                </a:extLst>
              </a:tr>
              <a:tr h="1087885">
                <a:tc>
                  <a:txBody>
                    <a:bodyPr/>
                    <a:lstStyle/>
                    <a:p>
                      <a:r>
                        <a:rPr kumimoji="1" lang="ja-JP" altLang="en-US" dirty="0" smtClean="0"/>
                        <a:t>権利擁護会議</a:t>
                      </a:r>
                      <a:endParaRPr kumimoji="1" lang="ja-JP" altLang="en-US" dirty="0"/>
                    </a:p>
                  </a:txBody>
                  <a:tcPr anchor="ctr"/>
                </a:tc>
                <a:tc>
                  <a:txBody>
                    <a:bodyPr/>
                    <a:lstStyle/>
                    <a:p>
                      <a:r>
                        <a:rPr kumimoji="1" lang="ja-JP" altLang="en-US" dirty="0" smtClean="0"/>
                        <a:t>年１回以上</a:t>
                      </a:r>
                      <a:endParaRPr kumimoji="1" lang="ja-JP" altLang="en-US" dirty="0"/>
                    </a:p>
                  </a:txBody>
                  <a:tcPr anchor="ctr"/>
                </a:tc>
                <a:tc>
                  <a:txBody>
                    <a:bodyPr/>
                    <a:lstStyle/>
                    <a:p>
                      <a:r>
                        <a:rPr kumimoji="1" lang="ja-JP" altLang="en-US" dirty="0" smtClean="0"/>
                        <a:t>障害者・高齢者虐待防止ネットワーク会議、消費者安全確保地域協議会、障害者差別解消地域協議会等を兼ねた会議体</a:t>
                      </a:r>
                      <a:endParaRPr kumimoji="1" lang="ja-JP" altLang="en-US" dirty="0"/>
                    </a:p>
                  </a:txBody>
                  <a:tcPr/>
                </a:tc>
                <a:extLst>
                  <a:ext uri="{0D108BD9-81ED-4DB2-BD59-A6C34878D82A}">
                    <a16:rowId xmlns:a16="http://schemas.microsoft.com/office/drawing/2014/main" val="2658098841"/>
                  </a:ext>
                </a:extLst>
              </a:tr>
            </a:tbl>
          </a:graphicData>
        </a:graphic>
      </p:graphicFrame>
    </p:spTree>
    <p:extLst>
      <p:ext uri="{BB962C8B-B14F-4D97-AF65-F5344CB8AC3E}">
        <p14:creationId xmlns:p14="http://schemas.microsoft.com/office/powerpoint/2010/main" val="2023048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68827" y="378822"/>
            <a:ext cx="10278292"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現在の体制に移行するまでの取り組み</a:t>
            </a:r>
            <a:endParaRPr kumimoji="1" lang="ja-JP" altLang="en-US" sz="2800" dirty="0"/>
          </a:p>
        </p:txBody>
      </p:sp>
      <p:graphicFrame>
        <p:nvGraphicFramePr>
          <p:cNvPr id="3" name="表 2"/>
          <p:cNvGraphicFramePr>
            <a:graphicFrameLocks noGrp="1"/>
          </p:cNvGraphicFramePr>
          <p:nvPr>
            <p:extLst>
              <p:ext uri="{D42A27DB-BD31-4B8C-83A1-F6EECF244321}">
                <p14:modId xmlns:p14="http://schemas.microsoft.com/office/powerpoint/2010/main" val="1722235268"/>
              </p:ext>
            </p:extLst>
          </p:nvPr>
        </p:nvGraphicFramePr>
        <p:xfrm>
          <a:off x="968827" y="1268306"/>
          <a:ext cx="10278292" cy="4834133"/>
        </p:xfrm>
        <a:graphic>
          <a:graphicData uri="http://schemas.openxmlformats.org/drawingml/2006/table">
            <a:tbl>
              <a:tblPr firstRow="1" bandRow="1">
                <a:tableStyleId>{21E4AEA4-8DFA-4A89-87EB-49C32662AFE0}</a:tableStyleId>
              </a:tblPr>
              <a:tblGrid>
                <a:gridCol w="2610396">
                  <a:extLst>
                    <a:ext uri="{9D8B030D-6E8A-4147-A177-3AD203B41FA5}">
                      <a16:colId xmlns:a16="http://schemas.microsoft.com/office/drawing/2014/main" val="2235959319"/>
                    </a:ext>
                  </a:extLst>
                </a:gridCol>
                <a:gridCol w="7667896">
                  <a:extLst>
                    <a:ext uri="{9D8B030D-6E8A-4147-A177-3AD203B41FA5}">
                      <a16:colId xmlns:a16="http://schemas.microsoft.com/office/drawing/2014/main" val="2738102793"/>
                    </a:ext>
                  </a:extLst>
                </a:gridCol>
              </a:tblGrid>
              <a:tr h="430377">
                <a:tc>
                  <a:txBody>
                    <a:bodyPr/>
                    <a:lstStyle/>
                    <a:p>
                      <a:r>
                        <a:rPr kumimoji="1" lang="ja-JP" altLang="en-US" dirty="0" smtClean="0"/>
                        <a:t>時期</a:t>
                      </a:r>
                      <a:endParaRPr kumimoji="1" lang="ja-JP" altLang="en-US" dirty="0"/>
                    </a:p>
                  </a:txBody>
                  <a:tcPr/>
                </a:tc>
                <a:tc>
                  <a:txBody>
                    <a:bodyPr/>
                    <a:lstStyle/>
                    <a:p>
                      <a:r>
                        <a:rPr kumimoji="1" lang="ja-JP" altLang="en-US" dirty="0" smtClean="0"/>
                        <a:t>取り組み内容</a:t>
                      </a:r>
                      <a:endParaRPr kumimoji="1" lang="ja-JP" altLang="en-US" dirty="0"/>
                    </a:p>
                  </a:txBody>
                  <a:tcPr/>
                </a:tc>
                <a:extLst>
                  <a:ext uri="{0D108BD9-81ED-4DB2-BD59-A6C34878D82A}">
                    <a16:rowId xmlns:a16="http://schemas.microsoft.com/office/drawing/2014/main" val="2449492295"/>
                  </a:ext>
                </a:extLst>
              </a:tr>
              <a:tr h="643739">
                <a:tc>
                  <a:txBody>
                    <a:bodyPr/>
                    <a:lstStyle/>
                    <a:p>
                      <a:r>
                        <a:rPr kumimoji="1" lang="ja-JP" altLang="en-US" dirty="0" smtClean="0"/>
                        <a:t>平成３１年３月まで</a:t>
                      </a:r>
                      <a:endParaRPr kumimoji="1" lang="ja-JP" altLang="en-US" dirty="0"/>
                    </a:p>
                  </a:txBody>
                  <a:tcPr/>
                </a:tc>
                <a:tc>
                  <a:txBody>
                    <a:bodyPr/>
                    <a:lstStyle/>
                    <a:p>
                      <a:r>
                        <a:rPr kumimoji="1" lang="ja-JP" altLang="en-US" dirty="0" smtClean="0"/>
                        <a:t>市社協に地域包括支援センター、基幹相談支援センターを設置し、それぞれに高齢者・障害者虐待対応を委託していた。</a:t>
                      </a:r>
                      <a:endParaRPr kumimoji="1" lang="ja-JP" altLang="en-US" dirty="0"/>
                    </a:p>
                  </a:txBody>
                  <a:tcPr/>
                </a:tc>
                <a:extLst>
                  <a:ext uri="{0D108BD9-81ED-4DB2-BD59-A6C34878D82A}">
                    <a16:rowId xmlns:a16="http://schemas.microsoft.com/office/drawing/2014/main" val="887770682"/>
                  </a:ext>
                </a:extLst>
              </a:tr>
              <a:tr h="643739">
                <a:tc>
                  <a:txBody>
                    <a:bodyPr/>
                    <a:lstStyle/>
                    <a:p>
                      <a:r>
                        <a:rPr kumimoji="1" lang="ja-JP" altLang="en-US" dirty="0" smtClean="0"/>
                        <a:t>平成３１年４月</a:t>
                      </a:r>
                      <a:endParaRPr kumimoji="1" lang="ja-JP" altLang="en-US" dirty="0"/>
                    </a:p>
                  </a:txBody>
                  <a:tcPr/>
                </a:tc>
                <a:tc>
                  <a:txBody>
                    <a:bodyPr/>
                    <a:lstStyle/>
                    <a:p>
                      <a:r>
                        <a:rPr kumimoji="1" lang="ja-JP" altLang="en-US" dirty="0" smtClean="0"/>
                        <a:t>市社協に委託していた地域包括</a:t>
                      </a:r>
                      <a:r>
                        <a:rPr kumimoji="1" lang="en-US" altLang="ja-JP" dirty="0" smtClean="0"/>
                        <a:t>C</a:t>
                      </a:r>
                      <a:r>
                        <a:rPr kumimoji="1" lang="ja-JP" altLang="en-US" dirty="0" smtClean="0"/>
                        <a:t>・基幹相談</a:t>
                      </a:r>
                      <a:r>
                        <a:rPr kumimoji="1" lang="en-US" altLang="ja-JP" dirty="0" smtClean="0"/>
                        <a:t>C</a:t>
                      </a:r>
                      <a:r>
                        <a:rPr kumimoji="1" lang="ja-JP" altLang="en-US" dirty="0" smtClean="0"/>
                        <a:t>を包括的支援体制に移行、市もこれまでの障害福祉総務課をベースに高齢福祉・生活困窮等の部門を統合して地域共生推進課を立ち上げ。</a:t>
                      </a:r>
                      <a:endParaRPr kumimoji="1" lang="ja-JP" altLang="en-US" dirty="0"/>
                    </a:p>
                  </a:txBody>
                  <a:tcPr/>
                </a:tc>
                <a:extLst>
                  <a:ext uri="{0D108BD9-81ED-4DB2-BD59-A6C34878D82A}">
                    <a16:rowId xmlns:a16="http://schemas.microsoft.com/office/drawing/2014/main" val="549362523"/>
                  </a:ext>
                </a:extLst>
              </a:tr>
              <a:tr h="643739">
                <a:tc>
                  <a:txBody>
                    <a:bodyPr/>
                    <a:lstStyle/>
                    <a:p>
                      <a:endParaRPr kumimoji="1" lang="ja-JP" altLang="en-US" dirty="0"/>
                    </a:p>
                  </a:txBody>
                  <a:tcPr/>
                </a:tc>
                <a:tc>
                  <a:txBody>
                    <a:bodyPr/>
                    <a:lstStyle/>
                    <a:p>
                      <a:r>
                        <a:rPr kumimoji="1" lang="ja-JP" altLang="en-US" dirty="0" smtClean="0"/>
                        <a:t>虐待対応も障害・高齢を同じスキームに統合。ただし、様式はこれまでのものをそのまま使用し、虐待会議は随時開催。</a:t>
                      </a:r>
                      <a:endParaRPr kumimoji="1" lang="ja-JP" altLang="en-US" dirty="0"/>
                    </a:p>
                  </a:txBody>
                  <a:tcPr/>
                </a:tc>
                <a:extLst>
                  <a:ext uri="{0D108BD9-81ED-4DB2-BD59-A6C34878D82A}">
                    <a16:rowId xmlns:a16="http://schemas.microsoft.com/office/drawing/2014/main" val="3487470608"/>
                  </a:ext>
                </a:extLst>
              </a:tr>
              <a:tr h="643739">
                <a:tc>
                  <a:txBody>
                    <a:bodyPr/>
                    <a:lstStyle/>
                    <a:p>
                      <a:r>
                        <a:rPr kumimoji="1" lang="ja-JP" altLang="en-US" dirty="0" smtClean="0"/>
                        <a:t>令和２年３月</a:t>
                      </a:r>
                      <a:endParaRPr kumimoji="1" lang="ja-JP" altLang="en-US" dirty="0"/>
                    </a:p>
                  </a:txBody>
                  <a:tcPr/>
                </a:tc>
                <a:tc>
                  <a:txBody>
                    <a:bodyPr/>
                    <a:lstStyle/>
                    <a:p>
                      <a:r>
                        <a:rPr kumimoji="1" lang="ja-JP" altLang="en-US" dirty="0" smtClean="0"/>
                        <a:t>市と基幹型で１年間障害者・高齢者虐待の対応をしてきた経験を踏まえ、現在の体制で使いやすいように虐待のオリジナル様式を作成。４月から試行開始。</a:t>
                      </a:r>
                      <a:endParaRPr kumimoji="1" lang="ja-JP" altLang="en-US" dirty="0"/>
                    </a:p>
                  </a:txBody>
                  <a:tcPr/>
                </a:tc>
                <a:extLst>
                  <a:ext uri="{0D108BD9-81ED-4DB2-BD59-A6C34878D82A}">
                    <a16:rowId xmlns:a16="http://schemas.microsoft.com/office/drawing/2014/main" val="2335392731"/>
                  </a:ext>
                </a:extLst>
              </a:tr>
              <a:tr h="643739">
                <a:tc>
                  <a:txBody>
                    <a:bodyPr/>
                    <a:lstStyle/>
                    <a:p>
                      <a:r>
                        <a:rPr kumimoji="1" lang="ja-JP" altLang="en-US" dirty="0" smtClean="0"/>
                        <a:t>令和２年４月</a:t>
                      </a:r>
                      <a:endParaRPr kumimoji="1" lang="ja-JP" altLang="en-US" dirty="0"/>
                    </a:p>
                  </a:txBody>
                  <a:tcPr/>
                </a:tc>
                <a:tc>
                  <a:txBody>
                    <a:bodyPr/>
                    <a:lstStyle/>
                    <a:p>
                      <a:r>
                        <a:rPr kumimoji="1" lang="ja-JP" altLang="en-US" dirty="0" smtClean="0"/>
                        <a:t>市社協に地域型の「包括支援センターしんいけ」を立ち上げ。新池中学校区のみ現在の３層構造の虐待防止体制を開始。</a:t>
                      </a:r>
                      <a:endParaRPr kumimoji="1" lang="ja-JP" altLang="en-US" dirty="0"/>
                    </a:p>
                  </a:txBody>
                  <a:tcPr/>
                </a:tc>
                <a:extLst>
                  <a:ext uri="{0D108BD9-81ED-4DB2-BD59-A6C34878D82A}">
                    <a16:rowId xmlns:a16="http://schemas.microsoft.com/office/drawing/2014/main" val="375150164"/>
                  </a:ext>
                </a:extLst>
              </a:tr>
              <a:tr h="643739">
                <a:tc>
                  <a:txBody>
                    <a:bodyPr/>
                    <a:lstStyle/>
                    <a:p>
                      <a:r>
                        <a:rPr kumimoji="1" lang="ja-JP" altLang="en-US" dirty="0" smtClean="0"/>
                        <a:t>令和２年１０月</a:t>
                      </a:r>
                      <a:endParaRPr kumimoji="1" lang="ja-JP" altLang="en-US" dirty="0"/>
                    </a:p>
                  </a:txBody>
                  <a:tcPr/>
                </a:tc>
                <a:tc>
                  <a:txBody>
                    <a:bodyPr/>
                    <a:lstStyle/>
                    <a:p>
                      <a:r>
                        <a:rPr kumimoji="1" lang="ja-JP" altLang="en-US" dirty="0" smtClean="0"/>
                        <a:t>残り４か所の地域型包括支援センターを立ち上げ。虐待会議を定期開催化。虐待の新様式を微修正のうえ本格運用開始。</a:t>
                      </a:r>
                      <a:endParaRPr kumimoji="1" lang="ja-JP" altLang="en-US" dirty="0"/>
                    </a:p>
                  </a:txBody>
                  <a:tcPr/>
                </a:tc>
                <a:extLst>
                  <a:ext uri="{0D108BD9-81ED-4DB2-BD59-A6C34878D82A}">
                    <a16:rowId xmlns:a16="http://schemas.microsoft.com/office/drawing/2014/main" val="1983874723"/>
                  </a:ext>
                </a:extLst>
              </a:tr>
            </a:tbl>
          </a:graphicData>
        </a:graphic>
      </p:graphicFrame>
    </p:spTree>
    <p:extLst>
      <p:ext uri="{BB962C8B-B14F-4D97-AF65-F5344CB8AC3E}">
        <p14:creationId xmlns:p14="http://schemas.microsoft.com/office/powerpoint/2010/main" val="3403067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68827" y="378822"/>
            <a:ext cx="10278292"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現在の体制のメリット・デメリット</a:t>
            </a:r>
            <a:endParaRPr kumimoji="1" lang="ja-JP" altLang="en-US" sz="2800" dirty="0"/>
          </a:p>
        </p:txBody>
      </p:sp>
      <p:sp>
        <p:nvSpPr>
          <p:cNvPr id="3" name="テキスト ボックス 2"/>
          <p:cNvSpPr txBox="1"/>
          <p:nvPr/>
        </p:nvSpPr>
        <p:spPr>
          <a:xfrm>
            <a:off x="1121227" y="4545875"/>
            <a:ext cx="10278292" cy="1231106"/>
          </a:xfrm>
          <a:prstGeom prst="rect">
            <a:avLst/>
          </a:prstGeom>
          <a:noFill/>
        </p:spPr>
        <p:txBody>
          <a:bodyPr wrap="square" rtlCol="0">
            <a:spAutoFit/>
          </a:bodyPr>
          <a:lstStyle/>
          <a:p>
            <a:r>
              <a:rPr kumimoji="1" lang="ja-JP" altLang="en-US" sz="2000" u="sng" dirty="0" smtClean="0"/>
              <a:t>デメリット</a:t>
            </a:r>
            <a:endParaRPr kumimoji="1" lang="en-US" altLang="ja-JP" sz="2000" u="sng" dirty="0" smtClean="0"/>
          </a:p>
          <a:p>
            <a:endParaRPr lang="en-US" altLang="ja-JP" dirty="0"/>
          </a:p>
          <a:p>
            <a:r>
              <a:rPr kumimoji="1" lang="ja-JP" altLang="en-US" dirty="0" smtClean="0"/>
              <a:t>●地域型を運営する各法人のキャラクターによって対応方針が異なる場合がある。</a:t>
            </a:r>
            <a:endParaRPr kumimoji="1" lang="en-US" altLang="ja-JP" dirty="0" smtClean="0"/>
          </a:p>
          <a:p>
            <a:r>
              <a:rPr lang="ja-JP" altLang="en-US" dirty="0"/>
              <a:t>　</a:t>
            </a:r>
            <a:r>
              <a:rPr lang="ja-JP" altLang="en-US" dirty="0" smtClean="0"/>
              <a:t>⇒より頻回に会議を行うことにより、できるだけ統一した方針で動けるよう工夫している。</a:t>
            </a:r>
            <a:endParaRPr kumimoji="1" lang="en-US" altLang="ja-JP" dirty="0" smtClean="0"/>
          </a:p>
        </p:txBody>
      </p:sp>
      <p:sp>
        <p:nvSpPr>
          <p:cNvPr id="4" name="テキスト ボックス 3"/>
          <p:cNvSpPr txBox="1"/>
          <p:nvPr/>
        </p:nvSpPr>
        <p:spPr>
          <a:xfrm>
            <a:off x="1121227" y="1510937"/>
            <a:ext cx="10278292" cy="2893100"/>
          </a:xfrm>
          <a:prstGeom prst="rect">
            <a:avLst/>
          </a:prstGeom>
          <a:noFill/>
        </p:spPr>
        <p:txBody>
          <a:bodyPr wrap="square" rtlCol="0">
            <a:spAutoFit/>
          </a:bodyPr>
          <a:lstStyle/>
          <a:p>
            <a:r>
              <a:rPr kumimoji="1" lang="ja-JP" altLang="en-US" sz="2000" u="sng" dirty="0" smtClean="0"/>
              <a:t>メリット</a:t>
            </a:r>
            <a:endParaRPr kumimoji="1" lang="en-US" altLang="ja-JP" sz="2000" u="sng" dirty="0" smtClean="0"/>
          </a:p>
          <a:p>
            <a:endParaRPr lang="en-US" altLang="ja-JP" dirty="0"/>
          </a:p>
          <a:p>
            <a:r>
              <a:rPr kumimoji="1" lang="ja-JP" altLang="en-US" dirty="0" smtClean="0"/>
              <a:t>●高齢者と障害者が同居する世帯で虐待が発生した場合も、一体的な支援が可能。</a:t>
            </a:r>
            <a:endParaRPr kumimoji="1" lang="en-US" altLang="ja-JP" dirty="0" smtClean="0"/>
          </a:p>
          <a:p>
            <a:endParaRPr lang="en-US" altLang="ja-JP" dirty="0"/>
          </a:p>
          <a:p>
            <a:r>
              <a:rPr kumimoji="1" lang="ja-JP" altLang="en-US" dirty="0" smtClean="0"/>
              <a:t>●虐待の要因が養護者の生活困窮であった場合に、虐待防止・障害者支援・生活困窮者支援を総合的に支援することが可能。</a:t>
            </a:r>
            <a:endParaRPr kumimoji="1" lang="en-US" altLang="ja-JP" dirty="0" smtClean="0"/>
          </a:p>
          <a:p>
            <a:endParaRPr lang="en-US" altLang="ja-JP" dirty="0"/>
          </a:p>
          <a:p>
            <a:r>
              <a:rPr kumimoji="1" lang="ja-JP" altLang="en-US" dirty="0" smtClean="0"/>
              <a:t>●３者が互いにバックアップしあうことにより、より組織的で柔軟な対応が可能。</a:t>
            </a:r>
            <a:endParaRPr kumimoji="1" lang="en-US" altLang="ja-JP" dirty="0" smtClean="0"/>
          </a:p>
          <a:p>
            <a:endParaRPr lang="en-US" altLang="ja-JP" dirty="0"/>
          </a:p>
          <a:p>
            <a:r>
              <a:rPr kumimoji="1" lang="ja-JP" altLang="en-US" dirty="0" smtClean="0"/>
              <a:t>●市民にとっては相談の窓口が一本化され分かりやすい。</a:t>
            </a:r>
            <a:endParaRPr kumimoji="1" lang="ja-JP" altLang="en-US" dirty="0"/>
          </a:p>
        </p:txBody>
      </p:sp>
    </p:spTree>
    <p:extLst>
      <p:ext uri="{BB962C8B-B14F-4D97-AF65-F5344CB8AC3E}">
        <p14:creationId xmlns:p14="http://schemas.microsoft.com/office/powerpoint/2010/main" val="2035665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45473" y="3004458"/>
            <a:ext cx="9496697" cy="830997"/>
          </a:xfrm>
          <a:prstGeom prst="rect">
            <a:avLst/>
          </a:prstGeom>
          <a:noFill/>
        </p:spPr>
        <p:txBody>
          <a:bodyPr wrap="square" rtlCol="0">
            <a:spAutoFit/>
          </a:bodyPr>
          <a:lstStyle/>
          <a:p>
            <a:pPr algn="ctr"/>
            <a:r>
              <a:rPr kumimoji="1" lang="ja-JP" altLang="en-US" sz="4800" dirty="0" smtClean="0"/>
              <a:t>ご清聴ありがとうございました</a:t>
            </a:r>
            <a:endParaRPr kumimoji="1" lang="ja-JP" altLang="en-US" sz="4800" dirty="0"/>
          </a:p>
        </p:txBody>
      </p:sp>
    </p:spTree>
    <p:extLst>
      <p:ext uri="{BB962C8B-B14F-4D97-AF65-F5344CB8AC3E}">
        <p14:creationId xmlns:p14="http://schemas.microsoft.com/office/powerpoint/2010/main" val="1887282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プレースホルダー 4"/>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t="4718" b="4718"/>
          <a:stretch>
            <a:fillRect/>
          </a:stretch>
        </p:blipFill>
        <p:spPr>
          <a:xfrm>
            <a:off x="6008914" y="883330"/>
            <a:ext cx="5818972" cy="5399904"/>
          </a:xfrm>
        </p:spPr>
      </p:pic>
      <p:sp>
        <p:nvSpPr>
          <p:cNvPr id="4" name="テキスト プレースホルダー 3"/>
          <p:cNvSpPr>
            <a:spLocks noGrp="1"/>
          </p:cNvSpPr>
          <p:nvPr>
            <p:ph type="body" sz="half" idx="2"/>
          </p:nvPr>
        </p:nvSpPr>
        <p:spPr>
          <a:xfrm>
            <a:off x="522514" y="1800346"/>
            <a:ext cx="5486400" cy="2351314"/>
          </a:xfrm>
        </p:spPr>
        <p:txBody>
          <a:bodyPr>
            <a:noAutofit/>
          </a:bodyPr>
          <a:lstStyle/>
          <a:p>
            <a:r>
              <a:rPr kumimoji="1" lang="ja-JP" altLang="en-US" sz="1800" dirty="0" smtClean="0">
                <a:latin typeface="+mj-ea"/>
                <a:ea typeface="+mj-ea"/>
              </a:rPr>
              <a:t>泉佐野市は大阪府南部に位置し、恵み豊かな大阪湾に面するとともに、山間部が金剛生駒紀泉国定公園に指定された和泉山脈に属する自然の美しいまちです。また、鎌倉時代から戦国時代にかけての荘園である日根荘の風景が残る山間部の景観と、臨海部にあるりんくうタウンや関西国際空港の近代的な風景が共存するまちでもあります。瀬戸内式気候に属し温暖で降水量も比較的少なく、また交通の利便性も高く暮らしやすい環境となっています。</a:t>
            </a:r>
            <a:endParaRPr kumimoji="1" lang="ja-JP" altLang="en-US" sz="1800" dirty="0">
              <a:latin typeface="+mj-ea"/>
              <a:ea typeface="+mj-ea"/>
            </a:endParaRPr>
          </a:p>
        </p:txBody>
      </p:sp>
      <p:graphicFrame>
        <p:nvGraphicFramePr>
          <p:cNvPr id="7" name="表 6"/>
          <p:cNvGraphicFramePr>
            <a:graphicFrameLocks noGrp="1"/>
          </p:cNvGraphicFramePr>
          <p:nvPr>
            <p:extLst>
              <p:ext uri="{D42A27DB-BD31-4B8C-83A1-F6EECF244321}">
                <p14:modId xmlns:p14="http://schemas.microsoft.com/office/powerpoint/2010/main" val="150404286"/>
              </p:ext>
            </p:extLst>
          </p:nvPr>
        </p:nvGraphicFramePr>
        <p:xfrm>
          <a:off x="591437" y="4224776"/>
          <a:ext cx="5270520" cy="1871728"/>
        </p:xfrm>
        <a:graphic>
          <a:graphicData uri="http://schemas.openxmlformats.org/drawingml/2006/table">
            <a:tbl>
              <a:tblPr bandRow="1">
                <a:tableStyleId>{5C22544A-7EE6-4342-B048-85BDC9FD1C3A}</a:tableStyleId>
              </a:tblPr>
              <a:tblGrid>
                <a:gridCol w="2548568">
                  <a:extLst>
                    <a:ext uri="{9D8B030D-6E8A-4147-A177-3AD203B41FA5}">
                      <a16:colId xmlns:a16="http://schemas.microsoft.com/office/drawing/2014/main" val="3352972364"/>
                    </a:ext>
                  </a:extLst>
                </a:gridCol>
                <a:gridCol w="2721952">
                  <a:extLst>
                    <a:ext uri="{9D8B030D-6E8A-4147-A177-3AD203B41FA5}">
                      <a16:colId xmlns:a16="http://schemas.microsoft.com/office/drawing/2014/main" val="241363941"/>
                    </a:ext>
                  </a:extLst>
                </a:gridCol>
              </a:tblGrid>
              <a:tr h="4679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800" dirty="0" smtClean="0">
                          <a:latin typeface="+mj-lt"/>
                        </a:rPr>
                        <a:t>総人口</a:t>
                      </a:r>
                      <a:endParaRPr kumimoji="1" lang="ja-JP" altLang="en-US" sz="1800" b="0" dirty="0">
                        <a:solidFill>
                          <a:schemeClr val="tx1"/>
                        </a:solidFill>
                        <a:latin typeface="+mj-lt"/>
                      </a:endParaRPr>
                    </a:p>
                  </a:txBody>
                  <a:tcPr anchor="ctr"/>
                </a:tc>
                <a:tc>
                  <a:txBody>
                    <a:bodyPr/>
                    <a:lstStyle/>
                    <a:p>
                      <a:pPr algn="l"/>
                      <a:r>
                        <a:rPr kumimoji="1" lang="ja-JP" altLang="en-US" sz="1800" b="0" dirty="0" smtClean="0">
                          <a:solidFill>
                            <a:schemeClr val="tx1"/>
                          </a:solidFill>
                          <a:latin typeface="+mj-lt"/>
                        </a:rPr>
                        <a:t>　</a:t>
                      </a:r>
                      <a:r>
                        <a:rPr kumimoji="1" lang="en-US" altLang="ja-JP" sz="1800" b="0" dirty="0" smtClean="0">
                          <a:solidFill>
                            <a:schemeClr val="tx1"/>
                          </a:solidFill>
                          <a:latin typeface="+mj-lt"/>
                        </a:rPr>
                        <a:t>98,607</a:t>
                      </a:r>
                      <a:r>
                        <a:rPr kumimoji="1" lang="ja-JP" altLang="en-US" sz="1800" b="0" dirty="0" smtClean="0">
                          <a:solidFill>
                            <a:schemeClr val="tx1"/>
                          </a:solidFill>
                          <a:latin typeface="+mj-lt"/>
                        </a:rPr>
                        <a:t>人（住基人口）</a:t>
                      </a:r>
                      <a:endParaRPr kumimoji="1" lang="ja-JP" altLang="en-US" sz="1800" b="0" dirty="0">
                        <a:solidFill>
                          <a:schemeClr val="tx1"/>
                        </a:solidFill>
                        <a:latin typeface="+mj-lt"/>
                      </a:endParaRPr>
                    </a:p>
                  </a:txBody>
                  <a:tcPr anchor="ctr"/>
                </a:tc>
                <a:extLst>
                  <a:ext uri="{0D108BD9-81ED-4DB2-BD59-A6C34878D82A}">
                    <a16:rowId xmlns:a16="http://schemas.microsoft.com/office/drawing/2014/main" val="2494749011"/>
                  </a:ext>
                </a:extLst>
              </a:tr>
              <a:tr h="467932">
                <a:tc>
                  <a:txBody>
                    <a:bodyPr/>
                    <a:lstStyle/>
                    <a:p>
                      <a:pPr algn="ctr"/>
                      <a:r>
                        <a:rPr kumimoji="1" lang="ja-JP" altLang="en-US" sz="1800" dirty="0" smtClean="0">
                          <a:solidFill>
                            <a:schemeClr val="tx1"/>
                          </a:solidFill>
                          <a:latin typeface="+mj-lt"/>
                        </a:rPr>
                        <a:t>世帯数</a:t>
                      </a:r>
                      <a:endParaRPr kumimoji="1" lang="ja-JP" altLang="en-US" sz="1800" dirty="0">
                        <a:solidFill>
                          <a:schemeClr val="tx1"/>
                        </a:solidFill>
                        <a:latin typeface="+mj-lt"/>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solidFill>
                            <a:schemeClr val="tx1"/>
                          </a:solidFill>
                          <a:latin typeface="+mj-lt"/>
                        </a:rPr>
                        <a:t>　</a:t>
                      </a:r>
                      <a:r>
                        <a:rPr kumimoji="1" lang="en-US" altLang="ja-JP" sz="1800" dirty="0" smtClean="0">
                          <a:solidFill>
                            <a:schemeClr val="tx1"/>
                          </a:solidFill>
                          <a:latin typeface="+mj-lt"/>
                        </a:rPr>
                        <a:t>47,771</a:t>
                      </a:r>
                      <a:r>
                        <a:rPr kumimoji="1" lang="ja-JP" altLang="en-US" sz="1800" dirty="0" smtClean="0">
                          <a:solidFill>
                            <a:schemeClr val="tx1"/>
                          </a:solidFill>
                          <a:latin typeface="+mj-lt"/>
                        </a:rPr>
                        <a:t>世帯</a:t>
                      </a:r>
                      <a:endParaRPr kumimoji="1" lang="ja-JP" altLang="en-US" sz="1800" dirty="0">
                        <a:solidFill>
                          <a:schemeClr val="tx1"/>
                        </a:solidFill>
                        <a:latin typeface="+mj-lt"/>
                      </a:endParaRPr>
                    </a:p>
                  </a:txBody>
                  <a:tcPr anchor="ctr"/>
                </a:tc>
                <a:extLst>
                  <a:ext uri="{0D108BD9-81ED-4DB2-BD59-A6C34878D82A}">
                    <a16:rowId xmlns:a16="http://schemas.microsoft.com/office/drawing/2014/main" val="1010983880"/>
                  </a:ext>
                </a:extLst>
              </a:tr>
              <a:tr h="467932">
                <a:tc>
                  <a:txBody>
                    <a:bodyPr/>
                    <a:lstStyle/>
                    <a:p>
                      <a:pPr algn="ctr"/>
                      <a:r>
                        <a:rPr kumimoji="1" lang="ja-JP" altLang="en-US" sz="1800" dirty="0" smtClean="0">
                          <a:solidFill>
                            <a:schemeClr val="tx1"/>
                          </a:solidFill>
                          <a:latin typeface="+mn-lt"/>
                        </a:rPr>
                        <a:t>障害者手帳所持者数</a:t>
                      </a:r>
                      <a:endParaRPr kumimoji="1" lang="ja-JP" altLang="en-US" sz="1800" dirty="0">
                        <a:solidFill>
                          <a:schemeClr val="tx1"/>
                        </a:solidFill>
                        <a:latin typeface="+mn-lt"/>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solidFill>
                            <a:schemeClr val="tx1"/>
                          </a:solidFill>
                          <a:latin typeface="+mj-lt"/>
                        </a:rPr>
                        <a:t>　</a:t>
                      </a:r>
                      <a:r>
                        <a:rPr kumimoji="1" lang="en-US" altLang="ja-JP" sz="1800" dirty="0" smtClean="0">
                          <a:solidFill>
                            <a:schemeClr val="tx1"/>
                          </a:solidFill>
                          <a:latin typeface="+mj-lt"/>
                        </a:rPr>
                        <a:t>6,396</a:t>
                      </a:r>
                      <a:r>
                        <a:rPr kumimoji="1" lang="ja-JP" altLang="en-US" sz="1800" dirty="0" smtClean="0">
                          <a:solidFill>
                            <a:schemeClr val="tx1"/>
                          </a:solidFill>
                          <a:latin typeface="+mj-lt"/>
                        </a:rPr>
                        <a:t>人（延べ）</a:t>
                      </a:r>
                      <a:endParaRPr kumimoji="1" lang="ja-JP" altLang="en-US" sz="1800" dirty="0">
                        <a:solidFill>
                          <a:schemeClr val="tx1"/>
                        </a:solidFill>
                        <a:latin typeface="+mj-lt"/>
                      </a:endParaRPr>
                    </a:p>
                  </a:txBody>
                  <a:tcPr anchor="ctr"/>
                </a:tc>
                <a:extLst>
                  <a:ext uri="{0D108BD9-81ED-4DB2-BD59-A6C34878D82A}">
                    <a16:rowId xmlns:a16="http://schemas.microsoft.com/office/drawing/2014/main" val="952425454"/>
                  </a:ext>
                </a:extLst>
              </a:tr>
              <a:tr h="467932">
                <a:tc>
                  <a:txBody>
                    <a:bodyPr/>
                    <a:lstStyle/>
                    <a:p>
                      <a:pPr algn="ctr"/>
                      <a:r>
                        <a:rPr kumimoji="1" lang="ja-JP" altLang="en-US" sz="1400" dirty="0" smtClean="0">
                          <a:solidFill>
                            <a:schemeClr val="tx1"/>
                          </a:solidFill>
                          <a:latin typeface="+mj-lt"/>
                          <a:ea typeface="HG丸ｺﾞｼｯｸM-PRO" panose="020F0600000000000000" pitchFamily="50" charset="-128"/>
                        </a:rPr>
                        <a:t>障害福祉サービス利用者数</a:t>
                      </a:r>
                      <a:endParaRPr kumimoji="1" lang="ja-JP" altLang="en-US" sz="1400" dirty="0">
                        <a:solidFill>
                          <a:schemeClr val="tx1"/>
                        </a:solidFill>
                        <a:latin typeface="+mj-lt"/>
                        <a:ea typeface="HG丸ｺﾞｼｯｸM-PRO" panose="020F0600000000000000" pitchFamily="50" charset="-128"/>
                      </a:endParaRPr>
                    </a:p>
                  </a:txBody>
                  <a:tcPr anchor="ctr"/>
                </a:tc>
                <a:tc>
                  <a:txBody>
                    <a:bodyPr/>
                    <a:lstStyle/>
                    <a:p>
                      <a:r>
                        <a:rPr kumimoji="1" lang="ja-JP" altLang="en-US" sz="1800" dirty="0" smtClean="0">
                          <a:latin typeface="+mj-lt"/>
                        </a:rPr>
                        <a:t>　</a:t>
                      </a:r>
                      <a:r>
                        <a:rPr kumimoji="1" lang="en-US" altLang="ja-JP" sz="1800" dirty="0" smtClean="0">
                          <a:latin typeface="+mj-lt"/>
                        </a:rPr>
                        <a:t>1,090</a:t>
                      </a:r>
                      <a:r>
                        <a:rPr kumimoji="1" lang="ja-JP" altLang="en-US" sz="1800" dirty="0" smtClean="0">
                          <a:latin typeface="+mj-lt"/>
                        </a:rPr>
                        <a:t>人</a:t>
                      </a:r>
                      <a:endParaRPr kumimoji="1" lang="ja-JP" altLang="en-US" sz="1800" dirty="0">
                        <a:solidFill>
                          <a:schemeClr val="tx1"/>
                        </a:solidFill>
                        <a:latin typeface="+mj-lt"/>
                        <a:ea typeface="HG丸ｺﾞｼｯｸM-PRO" panose="020F0600000000000000" pitchFamily="50" charset="-128"/>
                      </a:endParaRPr>
                    </a:p>
                  </a:txBody>
                  <a:tcPr anchor="ctr"/>
                </a:tc>
                <a:extLst>
                  <a:ext uri="{0D108BD9-81ED-4DB2-BD59-A6C34878D82A}">
                    <a16:rowId xmlns:a16="http://schemas.microsoft.com/office/drawing/2014/main" val="83784528"/>
                  </a:ext>
                </a:extLst>
              </a:tr>
            </a:tbl>
          </a:graphicData>
        </a:graphic>
      </p:graphicFrame>
      <p:sp>
        <p:nvSpPr>
          <p:cNvPr id="3" name="スライド番号プレースホルダー 2"/>
          <p:cNvSpPr>
            <a:spLocks noGrp="1"/>
          </p:cNvSpPr>
          <p:nvPr>
            <p:ph type="sldNum" sz="quarter" idx="12"/>
          </p:nvPr>
        </p:nvSpPr>
        <p:spPr/>
        <p:txBody>
          <a:bodyPr/>
          <a:lstStyle/>
          <a:p>
            <a:fld id="{06E052D0-E96B-4005-A19C-0795482EFB68}" type="slidenum">
              <a:rPr kumimoji="1" lang="ja-JP" altLang="en-US" smtClean="0"/>
              <a:t>2</a:t>
            </a:fld>
            <a:endParaRPr kumimoji="1" lang="ja-JP" altLang="en-US" dirty="0"/>
          </a:p>
        </p:txBody>
      </p:sp>
      <p:sp>
        <p:nvSpPr>
          <p:cNvPr id="6" name="角丸四角形 5"/>
          <p:cNvSpPr/>
          <p:nvPr/>
        </p:nvSpPr>
        <p:spPr>
          <a:xfrm>
            <a:off x="699204" y="776602"/>
            <a:ext cx="5054986" cy="822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t>泉佐野市の概要</a:t>
            </a:r>
            <a:endParaRPr kumimoji="1" lang="ja-JP" altLang="en-US" sz="3600" dirty="0"/>
          </a:p>
        </p:txBody>
      </p:sp>
      <p:sp>
        <p:nvSpPr>
          <p:cNvPr id="2" name="テキスト ボックス 1"/>
          <p:cNvSpPr txBox="1"/>
          <p:nvPr/>
        </p:nvSpPr>
        <p:spPr>
          <a:xfrm>
            <a:off x="3422469" y="6096502"/>
            <a:ext cx="2690948" cy="369332"/>
          </a:xfrm>
          <a:prstGeom prst="rect">
            <a:avLst/>
          </a:prstGeom>
          <a:noFill/>
        </p:spPr>
        <p:txBody>
          <a:bodyPr wrap="square" rtlCol="0">
            <a:spAutoFit/>
          </a:bodyPr>
          <a:lstStyle/>
          <a:p>
            <a:pPr>
              <a:defRPr/>
            </a:pPr>
            <a:r>
              <a:rPr lang="ja-JP" altLang="en-US" dirty="0">
                <a:solidFill>
                  <a:schemeClr val="dk1"/>
                </a:solidFill>
              </a:rPr>
              <a:t>（</a:t>
            </a:r>
            <a:r>
              <a:rPr lang="en-US" altLang="ja-JP" dirty="0">
                <a:solidFill>
                  <a:schemeClr val="dk1"/>
                </a:solidFill>
              </a:rPr>
              <a:t>2022</a:t>
            </a:r>
            <a:r>
              <a:rPr lang="ja-JP" altLang="en-US" dirty="0">
                <a:solidFill>
                  <a:schemeClr val="dk1"/>
                </a:solidFill>
              </a:rPr>
              <a:t>年</a:t>
            </a:r>
            <a:r>
              <a:rPr lang="en-US" altLang="ja-JP" dirty="0">
                <a:solidFill>
                  <a:schemeClr val="dk1"/>
                </a:solidFill>
              </a:rPr>
              <a:t>4</a:t>
            </a:r>
            <a:r>
              <a:rPr lang="ja-JP" altLang="en-US" dirty="0">
                <a:solidFill>
                  <a:schemeClr val="dk1"/>
                </a:solidFill>
              </a:rPr>
              <a:t>月</a:t>
            </a:r>
            <a:r>
              <a:rPr lang="en-US" altLang="ja-JP" dirty="0">
                <a:solidFill>
                  <a:schemeClr val="dk1"/>
                </a:solidFill>
              </a:rPr>
              <a:t>1</a:t>
            </a:r>
            <a:r>
              <a:rPr lang="ja-JP" altLang="en-US" dirty="0">
                <a:solidFill>
                  <a:schemeClr val="dk1"/>
                </a:solidFill>
              </a:rPr>
              <a:t>日現在）</a:t>
            </a:r>
            <a:endParaRPr lang="ja-JP" altLang="en-US" dirty="0"/>
          </a:p>
        </p:txBody>
      </p:sp>
    </p:spTree>
    <p:extLst>
      <p:ext uri="{BB962C8B-B14F-4D97-AF65-F5344CB8AC3E}">
        <p14:creationId xmlns:p14="http://schemas.microsoft.com/office/powerpoint/2010/main" val="2967192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68827" y="378822"/>
            <a:ext cx="10278292"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令和３年度　障害者虐待・高齢者虐待の対応件数</a:t>
            </a:r>
            <a:endParaRPr kumimoji="1" lang="ja-JP" altLang="en-US" sz="2800" dirty="0"/>
          </a:p>
        </p:txBody>
      </p:sp>
      <p:graphicFrame>
        <p:nvGraphicFramePr>
          <p:cNvPr id="3" name="表 2"/>
          <p:cNvGraphicFramePr>
            <a:graphicFrameLocks noGrp="1"/>
          </p:cNvGraphicFramePr>
          <p:nvPr>
            <p:extLst>
              <p:ext uri="{D42A27DB-BD31-4B8C-83A1-F6EECF244321}">
                <p14:modId xmlns:p14="http://schemas.microsoft.com/office/powerpoint/2010/main" val="1017873989"/>
              </p:ext>
            </p:extLst>
          </p:nvPr>
        </p:nvGraphicFramePr>
        <p:xfrm>
          <a:off x="968827" y="1359746"/>
          <a:ext cx="10278294" cy="4418549"/>
        </p:xfrm>
        <a:graphic>
          <a:graphicData uri="http://schemas.openxmlformats.org/drawingml/2006/table">
            <a:tbl>
              <a:tblPr firstRow="1" bandRow="1">
                <a:tableStyleId>{21E4AEA4-8DFA-4A89-87EB-49C32662AFE0}</a:tableStyleId>
              </a:tblPr>
              <a:tblGrid>
                <a:gridCol w="1713049">
                  <a:extLst>
                    <a:ext uri="{9D8B030D-6E8A-4147-A177-3AD203B41FA5}">
                      <a16:colId xmlns:a16="http://schemas.microsoft.com/office/drawing/2014/main" val="637879870"/>
                    </a:ext>
                  </a:extLst>
                </a:gridCol>
                <a:gridCol w="1713049">
                  <a:extLst>
                    <a:ext uri="{9D8B030D-6E8A-4147-A177-3AD203B41FA5}">
                      <a16:colId xmlns:a16="http://schemas.microsoft.com/office/drawing/2014/main" val="1156628969"/>
                    </a:ext>
                  </a:extLst>
                </a:gridCol>
                <a:gridCol w="1713049">
                  <a:extLst>
                    <a:ext uri="{9D8B030D-6E8A-4147-A177-3AD203B41FA5}">
                      <a16:colId xmlns:a16="http://schemas.microsoft.com/office/drawing/2014/main" val="906687149"/>
                    </a:ext>
                  </a:extLst>
                </a:gridCol>
                <a:gridCol w="1713049">
                  <a:extLst>
                    <a:ext uri="{9D8B030D-6E8A-4147-A177-3AD203B41FA5}">
                      <a16:colId xmlns:a16="http://schemas.microsoft.com/office/drawing/2014/main" val="2102538169"/>
                    </a:ext>
                  </a:extLst>
                </a:gridCol>
                <a:gridCol w="1713049">
                  <a:extLst>
                    <a:ext uri="{9D8B030D-6E8A-4147-A177-3AD203B41FA5}">
                      <a16:colId xmlns:a16="http://schemas.microsoft.com/office/drawing/2014/main" val="1579933086"/>
                    </a:ext>
                  </a:extLst>
                </a:gridCol>
                <a:gridCol w="1713049">
                  <a:extLst>
                    <a:ext uri="{9D8B030D-6E8A-4147-A177-3AD203B41FA5}">
                      <a16:colId xmlns:a16="http://schemas.microsoft.com/office/drawing/2014/main" val="353080265"/>
                    </a:ext>
                  </a:extLst>
                </a:gridCol>
              </a:tblGrid>
              <a:tr h="377614">
                <a:tc>
                  <a:txBody>
                    <a:bodyPr/>
                    <a:lstStyle/>
                    <a:p>
                      <a:endParaRPr kumimoji="1" lang="ja-JP" altLang="en-US" dirty="0"/>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障害者虐待</a:t>
                      </a:r>
                    </a:p>
                  </a:txBody>
                  <a:tcPr/>
                </a:tc>
                <a:tc hMerge="1">
                  <a:txBody>
                    <a:bodyPr/>
                    <a:lstStyle/>
                    <a:p>
                      <a:endParaRPr kumimoji="1" lang="ja-JP" altLang="en-US" dirty="0"/>
                    </a:p>
                  </a:txBody>
                  <a:tcPr/>
                </a:tc>
                <a:tc hMerge="1">
                  <a:txBody>
                    <a:bodyPr/>
                    <a:lstStyle/>
                    <a:p>
                      <a:endParaRPr kumimoji="1" lang="ja-JP" altLang="en-US" dirty="0"/>
                    </a:p>
                  </a:txBody>
                  <a:tcPr/>
                </a:tc>
                <a:tc gridSpan="2">
                  <a:txBody>
                    <a:bodyPr/>
                    <a:lstStyle/>
                    <a:p>
                      <a:pPr algn="ctr"/>
                      <a:r>
                        <a:rPr kumimoji="1" lang="ja-JP" altLang="en-US" dirty="0" smtClean="0"/>
                        <a:t>高齢者虐待</a:t>
                      </a:r>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617462619"/>
                  </a:ext>
                </a:extLst>
              </a:tr>
              <a:tr h="808187">
                <a:tc>
                  <a:txBody>
                    <a:bodyPr/>
                    <a:lstStyle/>
                    <a:p>
                      <a:endParaRPr kumimoji="1" lang="ja-JP" altLang="en-US" dirty="0"/>
                    </a:p>
                  </a:txBody>
                  <a:tcPr/>
                </a:tc>
                <a:tc>
                  <a:txBody>
                    <a:bodyPr/>
                    <a:lstStyle/>
                    <a:p>
                      <a:r>
                        <a:rPr kumimoji="1" lang="ja-JP" altLang="en-US" sz="1400" dirty="0" smtClean="0"/>
                        <a:t>養護者による障害者虐待</a:t>
                      </a:r>
                      <a:endParaRPr kumimoji="1" lang="ja-JP" altLang="en-US" sz="1400" dirty="0"/>
                    </a:p>
                  </a:txBody>
                  <a:tcPr/>
                </a:tc>
                <a:tc>
                  <a:txBody>
                    <a:bodyPr/>
                    <a:lstStyle/>
                    <a:p>
                      <a:r>
                        <a:rPr kumimoji="1" lang="ja-JP" altLang="en-US" sz="1400" dirty="0" smtClean="0"/>
                        <a:t>障害者福祉施設従事者等による障害者虐待</a:t>
                      </a:r>
                      <a:endParaRPr kumimoji="1" lang="ja-JP" altLang="en-US" sz="1400" dirty="0"/>
                    </a:p>
                  </a:txBody>
                  <a:tcPr/>
                </a:tc>
                <a:tc>
                  <a:txBody>
                    <a:bodyPr/>
                    <a:lstStyle/>
                    <a:p>
                      <a:r>
                        <a:rPr kumimoji="1" lang="ja-JP" altLang="en-US" sz="1400" dirty="0" smtClean="0"/>
                        <a:t>使用者による障害者虐待</a:t>
                      </a:r>
                      <a:endParaRPr kumimoji="1" lang="ja-JP" altLang="en-US" sz="1400" dirty="0"/>
                    </a:p>
                  </a:txBody>
                  <a:tcPr/>
                </a:tc>
                <a:tc>
                  <a:txBody>
                    <a:bodyPr/>
                    <a:lstStyle/>
                    <a:p>
                      <a:r>
                        <a:rPr kumimoji="1" lang="ja-JP" altLang="en-US" sz="1400" dirty="0" smtClean="0"/>
                        <a:t>養護者による高齢者虐待</a:t>
                      </a:r>
                      <a:endParaRPr kumimoji="1" lang="ja-JP" altLang="en-US" sz="1400" dirty="0"/>
                    </a:p>
                  </a:txBody>
                  <a:tcPr/>
                </a:tc>
                <a:tc>
                  <a:txBody>
                    <a:bodyPr/>
                    <a:lstStyle/>
                    <a:p>
                      <a:r>
                        <a:rPr kumimoji="1" lang="ja-JP" altLang="en-US" sz="1400" dirty="0" smtClean="0"/>
                        <a:t>養介護施設従事者による高齢者虐待</a:t>
                      </a:r>
                      <a:endParaRPr kumimoji="1" lang="ja-JP" altLang="en-US" sz="1400" dirty="0"/>
                    </a:p>
                  </a:txBody>
                  <a:tcPr/>
                </a:tc>
                <a:extLst>
                  <a:ext uri="{0D108BD9-81ED-4DB2-BD59-A6C34878D82A}">
                    <a16:rowId xmlns:a16="http://schemas.microsoft.com/office/drawing/2014/main" val="3936286785"/>
                  </a:ext>
                </a:extLst>
              </a:tr>
              <a:tr h="808187">
                <a:tc>
                  <a:txBody>
                    <a:bodyPr/>
                    <a:lstStyle/>
                    <a:p>
                      <a:r>
                        <a:rPr kumimoji="1" lang="ja-JP" altLang="en-US" sz="1600" dirty="0" smtClean="0"/>
                        <a:t>通報・届出・相談件数</a:t>
                      </a:r>
                      <a:endParaRPr kumimoji="1" lang="ja-JP" altLang="en-US" sz="1600" dirty="0"/>
                    </a:p>
                  </a:txBody>
                  <a:tcPr/>
                </a:tc>
                <a:tc>
                  <a:txBody>
                    <a:bodyPr/>
                    <a:lstStyle/>
                    <a:p>
                      <a:pPr algn="ctr"/>
                      <a:r>
                        <a:rPr kumimoji="1" lang="en-US" altLang="ja-JP" dirty="0" smtClean="0"/>
                        <a:t>26</a:t>
                      </a:r>
                      <a:endParaRPr kumimoji="1" lang="ja-JP" altLang="en-US" dirty="0"/>
                    </a:p>
                  </a:txBody>
                  <a:tcPr anchor="ctr"/>
                </a:tc>
                <a:tc>
                  <a:txBody>
                    <a:bodyPr/>
                    <a:lstStyle/>
                    <a:p>
                      <a:pPr algn="ctr"/>
                      <a:r>
                        <a:rPr kumimoji="1" lang="en-US" altLang="ja-JP" dirty="0" smtClean="0"/>
                        <a:t>3</a:t>
                      </a:r>
                      <a:endParaRPr kumimoji="1" lang="ja-JP" altLang="en-US" dirty="0"/>
                    </a:p>
                  </a:txBody>
                  <a:tcPr anchor="ctr"/>
                </a:tc>
                <a:tc>
                  <a:txBody>
                    <a:bodyPr/>
                    <a:lstStyle/>
                    <a:p>
                      <a:pPr algn="ctr"/>
                      <a:r>
                        <a:rPr kumimoji="1" lang="en-US" altLang="ja-JP" dirty="0" smtClean="0"/>
                        <a:t>0</a:t>
                      </a:r>
                      <a:endParaRPr kumimoji="1" lang="ja-JP" altLang="en-US" dirty="0"/>
                    </a:p>
                  </a:txBody>
                  <a:tcPr anchor="ctr"/>
                </a:tc>
                <a:tc>
                  <a:txBody>
                    <a:bodyPr/>
                    <a:lstStyle/>
                    <a:p>
                      <a:pPr algn="ctr"/>
                      <a:r>
                        <a:rPr kumimoji="1" lang="en-US" altLang="ja-JP" dirty="0" smtClean="0"/>
                        <a:t>37</a:t>
                      </a:r>
                      <a:endParaRPr kumimoji="1" lang="ja-JP" altLang="en-US" dirty="0"/>
                    </a:p>
                  </a:txBody>
                  <a:tcPr anchor="ctr"/>
                </a:tc>
                <a:tc>
                  <a:txBody>
                    <a:bodyPr/>
                    <a:lstStyle/>
                    <a:p>
                      <a:pPr algn="ctr"/>
                      <a:r>
                        <a:rPr kumimoji="1" lang="en-US" altLang="ja-JP" dirty="0" smtClean="0"/>
                        <a:t>6</a:t>
                      </a:r>
                      <a:endParaRPr kumimoji="1" lang="ja-JP" altLang="en-US" dirty="0"/>
                    </a:p>
                  </a:txBody>
                  <a:tcPr anchor="ctr"/>
                </a:tc>
                <a:extLst>
                  <a:ext uri="{0D108BD9-81ED-4DB2-BD59-A6C34878D82A}">
                    <a16:rowId xmlns:a16="http://schemas.microsoft.com/office/drawing/2014/main" val="3479550915"/>
                  </a:ext>
                </a:extLst>
              </a:tr>
              <a:tr h="808187">
                <a:tc>
                  <a:txBody>
                    <a:bodyPr/>
                    <a:lstStyle/>
                    <a:p>
                      <a:r>
                        <a:rPr kumimoji="1" lang="ja-JP" altLang="en-US" sz="1600" dirty="0" smtClean="0"/>
                        <a:t>虐待と判断した件数</a:t>
                      </a:r>
                      <a:endParaRPr kumimoji="1" lang="ja-JP" altLang="en-US" sz="1600" dirty="0"/>
                    </a:p>
                  </a:txBody>
                  <a:tcPr/>
                </a:tc>
                <a:tc>
                  <a:txBody>
                    <a:bodyPr/>
                    <a:lstStyle/>
                    <a:p>
                      <a:pPr algn="ctr"/>
                      <a:r>
                        <a:rPr kumimoji="1" lang="en-US" altLang="ja-JP" dirty="0" smtClean="0"/>
                        <a:t>12</a:t>
                      </a:r>
                      <a:endParaRPr kumimoji="1" lang="ja-JP" altLang="en-US" dirty="0"/>
                    </a:p>
                  </a:txBody>
                  <a:tcPr anchor="ctr"/>
                </a:tc>
                <a:tc>
                  <a:txBody>
                    <a:bodyPr/>
                    <a:lstStyle/>
                    <a:p>
                      <a:pPr algn="ctr"/>
                      <a:r>
                        <a:rPr kumimoji="1" lang="en-US" altLang="ja-JP" dirty="0" smtClean="0"/>
                        <a:t>0</a:t>
                      </a:r>
                      <a:endParaRPr kumimoji="1" lang="ja-JP" altLang="en-US" dirty="0"/>
                    </a:p>
                  </a:txBody>
                  <a:tcPr anchor="ctr"/>
                </a:tc>
                <a:tc>
                  <a:txBody>
                    <a:bodyPr/>
                    <a:lstStyle/>
                    <a:p>
                      <a:pPr algn="ctr"/>
                      <a:r>
                        <a:rPr kumimoji="1" lang="en-US" altLang="ja-JP" dirty="0" smtClean="0"/>
                        <a:t>0</a:t>
                      </a:r>
                      <a:endParaRPr kumimoji="1" lang="ja-JP" altLang="en-US" dirty="0"/>
                    </a:p>
                  </a:txBody>
                  <a:tcPr anchor="ctr"/>
                </a:tc>
                <a:tc>
                  <a:txBody>
                    <a:bodyPr/>
                    <a:lstStyle/>
                    <a:p>
                      <a:pPr algn="ctr"/>
                      <a:r>
                        <a:rPr kumimoji="1" lang="en-US" altLang="ja-JP" dirty="0" smtClean="0"/>
                        <a:t>18</a:t>
                      </a:r>
                      <a:endParaRPr kumimoji="1" lang="ja-JP" altLang="en-US" dirty="0"/>
                    </a:p>
                  </a:txBody>
                  <a:tcPr anchor="ctr"/>
                </a:tc>
                <a:tc>
                  <a:txBody>
                    <a:bodyPr/>
                    <a:lstStyle/>
                    <a:p>
                      <a:pPr algn="ctr"/>
                      <a:r>
                        <a:rPr kumimoji="1" lang="en-US" altLang="ja-JP" dirty="0" smtClean="0"/>
                        <a:t>1</a:t>
                      </a:r>
                      <a:endParaRPr kumimoji="1" lang="ja-JP" altLang="en-US" dirty="0"/>
                    </a:p>
                  </a:txBody>
                  <a:tcPr anchor="ctr"/>
                </a:tc>
                <a:extLst>
                  <a:ext uri="{0D108BD9-81ED-4DB2-BD59-A6C34878D82A}">
                    <a16:rowId xmlns:a16="http://schemas.microsoft.com/office/drawing/2014/main" val="691531555"/>
                  </a:ext>
                </a:extLst>
              </a:tr>
              <a:tr h="808187">
                <a:tc>
                  <a:txBody>
                    <a:bodyPr/>
                    <a:lstStyle/>
                    <a:p>
                      <a:r>
                        <a:rPr kumimoji="1" lang="ja-JP" altLang="en-US" sz="1600" dirty="0" smtClean="0"/>
                        <a:t>虐待でないと判断した件数</a:t>
                      </a:r>
                      <a:endParaRPr kumimoji="1" lang="ja-JP" altLang="en-US" sz="1600" dirty="0"/>
                    </a:p>
                  </a:txBody>
                  <a:tcPr/>
                </a:tc>
                <a:tc>
                  <a:txBody>
                    <a:bodyPr/>
                    <a:lstStyle/>
                    <a:p>
                      <a:pPr algn="ctr"/>
                      <a:r>
                        <a:rPr kumimoji="1" lang="en-US" altLang="ja-JP" dirty="0" smtClean="0"/>
                        <a:t>9</a:t>
                      </a:r>
                      <a:endParaRPr kumimoji="1" lang="ja-JP" altLang="en-US" dirty="0"/>
                    </a:p>
                  </a:txBody>
                  <a:tcPr anchor="ctr"/>
                </a:tc>
                <a:tc>
                  <a:txBody>
                    <a:bodyPr/>
                    <a:lstStyle/>
                    <a:p>
                      <a:pPr algn="ctr"/>
                      <a:r>
                        <a:rPr kumimoji="1" lang="en-US" altLang="ja-JP" dirty="0" smtClean="0"/>
                        <a:t>5</a:t>
                      </a:r>
                      <a:endParaRPr kumimoji="1" lang="ja-JP" altLang="en-US" dirty="0"/>
                    </a:p>
                  </a:txBody>
                  <a:tcPr anchor="ctr"/>
                </a:tc>
                <a:tc>
                  <a:txBody>
                    <a:bodyPr/>
                    <a:lstStyle/>
                    <a:p>
                      <a:pPr algn="ctr"/>
                      <a:r>
                        <a:rPr kumimoji="1" lang="en-US" altLang="ja-JP" dirty="0" smtClean="0"/>
                        <a:t>0</a:t>
                      </a:r>
                      <a:endParaRPr kumimoji="1" lang="ja-JP" altLang="en-US" dirty="0"/>
                    </a:p>
                  </a:txBody>
                  <a:tcPr anchor="ctr"/>
                </a:tc>
                <a:tc>
                  <a:txBody>
                    <a:bodyPr/>
                    <a:lstStyle/>
                    <a:p>
                      <a:pPr algn="ctr"/>
                      <a:r>
                        <a:rPr kumimoji="1" lang="en-US" altLang="ja-JP" dirty="0" smtClean="0"/>
                        <a:t>18</a:t>
                      </a:r>
                      <a:endParaRPr kumimoji="1" lang="ja-JP" altLang="en-US" dirty="0"/>
                    </a:p>
                  </a:txBody>
                  <a:tcPr anchor="ctr"/>
                </a:tc>
                <a:tc>
                  <a:txBody>
                    <a:bodyPr/>
                    <a:lstStyle/>
                    <a:p>
                      <a:pPr algn="ctr"/>
                      <a:r>
                        <a:rPr kumimoji="1" lang="en-US" altLang="ja-JP" dirty="0" smtClean="0"/>
                        <a:t>5</a:t>
                      </a:r>
                      <a:endParaRPr kumimoji="1" lang="ja-JP" altLang="en-US" dirty="0"/>
                    </a:p>
                  </a:txBody>
                  <a:tcPr anchor="ctr"/>
                </a:tc>
                <a:extLst>
                  <a:ext uri="{0D108BD9-81ED-4DB2-BD59-A6C34878D82A}">
                    <a16:rowId xmlns:a16="http://schemas.microsoft.com/office/drawing/2014/main" val="2999641760"/>
                  </a:ext>
                </a:extLst>
              </a:tr>
              <a:tr h="808187">
                <a:tc>
                  <a:txBody>
                    <a:bodyPr/>
                    <a:lstStyle/>
                    <a:p>
                      <a:r>
                        <a:rPr kumimoji="1" lang="ja-JP" altLang="en-US" sz="1600" dirty="0" smtClean="0"/>
                        <a:t>虐待の判断に至らなかった件数</a:t>
                      </a:r>
                      <a:endParaRPr kumimoji="1" lang="ja-JP" altLang="en-US" sz="1600" dirty="0"/>
                    </a:p>
                  </a:txBody>
                  <a:tcPr/>
                </a:tc>
                <a:tc>
                  <a:txBody>
                    <a:bodyPr/>
                    <a:lstStyle/>
                    <a:p>
                      <a:pPr algn="ctr"/>
                      <a:r>
                        <a:rPr kumimoji="1" lang="en-US" altLang="ja-JP" dirty="0" smtClean="0"/>
                        <a:t>5</a:t>
                      </a:r>
                      <a:endParaRPr kumimoji="1" lang="ja-JP" altLang="en-US" dirty="0"/>
                    </a:p>
                  </a:txBody>
                  <a:tcPr anchor="ctr"/>
                </a:tc>
                <a:tc>
                  <a:txBody>
                    <a:bodyPr/>
                    <a:lstStyle/>
                    <a:p>
                      <a:pPr algn="ctr"/>
                      <a:r>
                        <a:rPr kumimoji="1" lang="en-US" altLang="ja-JP" dirty="0" smtClean="0"/>
                        <a:t>0</a:t>
                      </a:r>
                      <a:endParaRPr kumimoji="1" lang="ja-JP" altLang="en-US" dirty="0"/>
                    </a:p>
                  </a:txBody>
                  <a:tcPr anchor="ctr"/>
                </a:tc>
                <a:tc>
                  <a:txBody>
                    <a:bodyPr/>
                    <a:lstStyle/>
                    <a:p>
                      <a:pPr algn="ctr"/>
                      <a:r>
                        <a:rPr kumimoji="1" lang="en-US" altLang="ja-JP" dirty="0" smtClean="0"/>
                        <a:t>0</a:t>
                      </a:r>
                      <a:endParaRPr kumimoji="1" lang="ja-JP" altLang="en-US" dirty="0"/>
                    </a:p>
                  </a:txBody>
                  <a:tcPr anchor="ctr"/>
                </a:tc>
                <a:tc>
                  <a:txBody>
                    <a:bodyPr/>
                    <a:lstStyle/>
                    <a:p>
                      <a:pPr algn="ctr"/>
                      <a:r>
                        <a:rPr kumimoji="1" lang="en-US" altLang="ja-JP" dirty="0" smtClean="0"/>
                        <a:t>4</a:t>
                      </a:r>
                      <a:endParaRPr kumimoji="1" lang="ja-JP" altLang="en-US" dirty="0"/>
                    </a:p>
                  </a:txBody>
                  <a:tcPr anchor="ctr"/>
                </a:tc>
                <a:tc>
                  <a:txBody>
                    <a:bodyPr/>
                    <a:lstStyle/>
                    <a:p>
                      <a:pPr algn="ctr"/>
                      <a:r>
                        <a:rPr kumimoji="1" lang="en-US" altLang="ja-JP" dirty="0" smtClean="0"/>
                        <a:t>0</a:t>
                      </a:r>
                      <a:endParaRPr kumimoji="1" lang="ja-JP" altLang="en-US" dirty="0"/>
                    </a:p>
                  </a:txBody>
                  <a:tcPr anchor="ctr"/>
                </a:tc>
                <a:extLst>
                  <a:ext uri="{0D108BD9-81ED-4DB2-BD59-A6C34878D82A}">
                    <a16:rowId xmlns:a16="http://schemas.microsoft.com/office/drawing/2014/main" val="1437132574"/>
                  </a:ext>
                </a:extLst>
              </a:tr>
            </a:tbl>
          </a:graphicData>
        </a:graphic>
      </p:graphicFrame>
    </p:spTree>
    <p:extLst>
      <p:ext uri="{BB962C8B-B14F-4D97-AF65-F5344CB8AC3E}">
        <p14:creationId xmlns:p14="http://schemas.microsoft.com/office/powerpoint/2010/main" val="515948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68827" y="378822"/>
            <a:ext cx="10278292"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t>令和３年度　通報</a:t>
            </a:r>
            <a:r>
              <a:rPr lang="ja-JP" altLang="en-US" sz="2800" dirty="0"/>
              <a:t>・届出・相談者の内訳</a:t>
            </a:r>
          </a:p>
        </p:txBody>
      </p:sp>
      <p:graphicFrame>
        <p:nvGraphicFramePr>
          <p:cNvPr id="3" name="表 2"/>
          <p:cNvGraphicFramePr>
            <a:graphicFrameLocks noGrp="1"/>
          </p:cNvGraphicFramePr>
          <p:nvPr>
            <p:extLst>
              <p:ext uri="{D42A27DB-BD31-4B8C-83A1-F6EECF244321}">
                <p14:modId xmlns:p14="http://schemas.microsoft.com/office/powerpoint/2010/main" val="212083462"/>
              </p:ext>
            </p:extLst>
          </p:nvPr>
        </p:nvGraphicFramePr>
        <p:xfrm>
          <a:off x="968827" y="1229118"/>
          <a:ext cx="10278294" cy="5035071"/>
        </p:xfrm>
        <a:graphic>
          <a:graphicData uri="http://schemas.openxmlformats.org/drawingml/2006/table">
            <a:tbl>
              <a:tblPr firstRow="1" bandRow="1">
                <a:tableStyleId>{21E4AEA4-8DFA-4A89-87EB-49C32662AFE0}</a:tableStyleId>
              </a:tblPr>
              <a:tblGrid>
                <a:gridCol w="1713049">
                  <a:extLst>
                    <a:ext uri="{9D8B030D-6E8A-4147-A177-3AD203B41FA5}">
                      <a16:colId xmlns:a16="http://schemas.microsoft.com/office/drawing/2014/main" val="637879870"/>
                    </a:ext>
                  </a:extLst>
                </a:gridCol>
                <a:gridCol w="1713049">
                  <a:extLst>
                    <a:ext uri="{9D8B030D-6E8A-4147-A177-3AD203B41FA5}">
                      <a16:colId xmlns:a16="http://schemas.microsoft.com/office/drawing/2014/main" val="1156628969"/>
                    </a:ext>
                  </a:extLst>
                </a:gridCol>
                <a:gridCol w="1713049">
                  <a:extLst>
                    <a:ext uri="{9D8B030D-6E8A-4147-A177-3AD203B41FA5}">
                      <a16:colId xmlns:a16="http://schemas.microsoft.com/office/drawing/2014/main" val="906687149"/>
                    </a:ext>
                  </a:extLst>
                </a:gridCol>
                <a:gridCol w="1713049">
                  <a:extLst>
                    <a:ext uri="{9D8B030D-6E8A-4147-A177-3AD203B41FA5}">
                      <a16:colId xmlns:a16="http://schemas.microsoft.com/office/drawing/2014/main" val="2102538169"/>
                    </a:ext>
                  </a:extLst>
                </a:gridCol>
                <a:gridCol w="1713049">
                  <a:extLst>
                    <a:ext uri="{9D8B030D-6E8A-4147-A177-3AD203B41FA5}">
                      <a16:colId xmlns:a16="http://schemas.microsoft.com/office/drawing/2014/main" val="1579933086"/>
                    </a:ext>
                  </a:extLst>
                </a:gridCol>
                <a:gridCol w="1713049">
                  <a:extLst>
                    <a:ext uri="{9D8B030D-6E8A-4147-A177-3AD203B41FA5}">
                      <a16:colId xmlns:a16="http://schemas.microsoft.com/office/drawing/2014/main" val="353080265"/>
                    </a:ext>
                  </a:extLst>
                </a:gridCol>
              </a:tblGrid>
              <a:tr h="377614">
                <a:tc>
                  <a:txBody>
                    <a:bodyPr/>
                    <a:lstStyle/>
                    <a:p>
                      <a:endParaRPr kumimoji="1" lang="ja-JP" altLang="en-US" dirty="0"/>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障害者虐待</a:t>
                      </a:r>
                    </a:p>
                  </a:txBody>
                  <a:tcPr/>
                </a:tc>
                <a:tc hMerge="1">
                  <a:txBody>
                    <a:bodyPr/>
                    <a:lstStyle/>
                    <a:p>
                      <a:endParaRPr kumimoji="1" lang="ja-JP" altLang="en-US" dirty="0"/>
                    </a:p>
                  </a:txBody>
                  <a:tcPr/>
                </a:tc>
                <a:tc hMerge="1">
                  <a:txBody>
                    <a:bodyPr/>
                    <a:lstStyle/>
                    <a:p>
                      <a:endParaRPr kumimoji="1" lang="ja-JP" altLang="en-US" dirty="0"/>
                    </a:p>
                  </a:txBody>
                  <a:tcPr/>
                </a:tc>
                <a:tc gridSpan="2">
                  <a:txBody>
                    <a:bodyPr/>
                    <a:lstStyle/>
                    <a:p>
                      <a:pPr algn="ctr"/>
                      <a:r>
                        <a:rPr kumimoji="1" lang="ja-JP" altLang="en-US" dirty="0" smtClean="0"/>
                        <a:t>高齢者虐待</a:t>
                      </a:r>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617462619"/>
                  </a:ext>
                </a:extLst>
              </a:tr>
              <a:tr h="808187">
                <a:tc>
                  <a:txBody>
                    <a:bodyPr/>
                    <a:lstStyle/>
                    <a:p>
                      <a:endParaRPr kumimoji="1" lang="ja-JP" altLang="en-US" sz="1600" dirty="0"/>
                    </a:p>
                  </a:txBody>
                  <a:tcPr/>
                </a:tc>
                <a:tc>
                  <a:txBody>
                    <a:bodyPr/>
                    <a:lstStyle/>
                    <a:p>
                      <a:r>
                        <a:rPr kumimoji="1" lang="ja-JP" altLang="en-US" sz="1400" dirty="0" smtClean="0"/>
                        <a:t>養護者による障害者虐待</a:t>
                      </a:r>
                      <a:endParaRPr kumimoji="1" lang="ja-JP" altLang="en-US" sz="1400" dirty="0"/>
                    </a:p>
                  </a:txBody>
                  <a:tcPr/>
                </a:tc>
                <a:tc>
                  <a:txBody>
                    <a:bodyPr/>
                    <a:lstStyle/>
                    <a:p>
                      <a:r>
                        <a:rPr kumimoji="1" lang="ja-JP" altLang="en-US" sz="1400" dirty="0" smtClean="0"/>
                        <a:t>障害者福祉施設従事者等による障害者虐待</a:t>
                      </a:r>
                      <a:endParaRPr kumimoji="1" lang="ja-JP" altLang="en-US" sz="1400" dirty="0"/>
                    </a:p>
                  </a:txBody>
                  <a:tcPr/>
                </a:tc>
                <a:tc>
                  <a:txBody>
                    <a:bodyPr/>
                    <a:lstStyle/>
                    <a:p>
                      <a:r>
                        <a:rPr kumimoji="1" lang="ja-JP" altLang="en-US" sz="1400" dirty="0" smtClean="0"/>
                        <a:t>使用者による障害者虐待</a:t>
                      </a:r>
                      <a:endParaRPr kumimoji="1" lang="ja-JP" altLang="en-US" sz="1400" dirty="0"/>
                    </a:p>
                  </a:txBody>
                  <a:tcPr/>
                </a:tc>
                <a:tc>
                  <a:txBody>
                    <a:bodyPr/>
                    <a:lstStyle/>
                    <a:p>
                      <a:r>
                        <a:rPr kumimoji="1" lang="ja-JP" altLang="en-US" sz="1400" dirty="0" smtClean="0"/>
                        <a:t>養護者による高齢者虐待</a:t>
                      </a:r>
                      <a:endParaRPr kumimoji="1" lang="ja-JP" altLang="en-US" sz="1400" dirty="0"/>
                    </a:p>
                  </a:txBody>
                  <a:tcPr/>
                </a:tc>
                <a:tc>
                  <a:txBody>
                    <a:bodyPr/>
                    <a:lstStyle/>
                    <a:p>
                      <a:r>
                        <a:rPr kumimoji="1" lang="ja-JP" altLang="en-US" sz="1400" dirty="0" smtClean="0"/>
                        <a:t>養介護施設従事者による高齢者虐待</a:t>
                      </a:r>
                      <a:endParaRPr kumimoji="1" lang="ja-JP" altLang="en-US" sz="1400" dirty="0"/>
                    </a:p>
                  </a:txBody>
                  <a:tcPr/>
                </a:tc>
                <a:extLst>
                  <a:ext uri="{0D108BD9-81ED-4DB2-BD59-A6C34878D82A}">
                    <a16:rowId xmlns:a16="http://schemas.microsoft.com/office/drawing/2014/main" val="3936286785"/>
                  </a:ext>
                </a:extLst>
              </a:tr>
              <a:tr h="404094">
                <a:tc>
                  <a:txBody>
                    <a:bodyPr/>
                    <a:lstStyle/>
                    <a:p>
                      <a:pPr algn="ctr"/>
                      <a:r>
                        <a:rPr kumimoji="1" lang="ja-JP" altLang="en-US" sz="1600" dirty="0" smtClean="0"/>
                        <a:t>本人</a:t>
                      </a:r>
                      <a:endParaRPr kumimoji="1" lang="ja-JP" altLang="en-US" sz="1600" dirty="0"/>
                    </a:p>
                  </a:txBody>
                  <a:tcPr anchor="ctr"/>
                </a:tc>
                <a:tc>
                  <a:txBody>
                    <a:bodyPr/>
                    <a:lstStyle/>
                    <a:p>
                      <a:pPr algn="ctr"/>
                      <a:r>
                        <a:rPr kumimoji="1" lang="en-US" altLang="ja-JP" dirty="0" smtClean="0"/>
                        <a:t>3</a:t>
                      </a:r>
                      <a:endParaRPr kumimoji="1" lang="ja-JP" altLang="en-US" dirty="0"/>
                    </a:p>
                  </a:txBody>
                  <a:tcPr anchor="ctr"/>
                </a:tc>
                <a:tc>
                  <a:txBody>
                    <a:bodyPr/>
                    <a:lstStyle/>
                    <a:p>
                      <a:pPr algn="ctr"/>
                      <a:r>
                        <a:rPr kumimoji="1" lang="en-US" altLang="ja-JP" dirty="0" smtClean="0"/>
                        <a:t>1</a:t>
                      </a:r>
                      <a:endParaRPr kumimoji="1" lang="ja-JP" altLang="en-US" dirty="0"/>
                    </a:p>
                  </a:txBody>
                  <a:tcPr anchor="ctr"/>
                </a:tc>
                <a:tc>
                  <a:txBody>
                    <a:bodyPr/>
                    <a:lstStyle/>
                    <a:p>
                      <a:pPr algn="ctr"/>
                      <a:endParaRPr kumimoji="1" lang="ja-JP" altLang="en-US" dirty="0"/>
                    </a:p>
                  </a:txBody>
                  <a:tcPr anchor="ctr"/>
                </a:tc>
                <a:tc>
                  <a:txBody>
                    <a:bodyPr/>
                    <a:lstStyle/>
                    <a:p>
                      <a:pPr algn="ctr"/>
                      <a:r>
                        <a:rPr kumimoji="1" lang="en-US" altLang="ja-JP" dirty="0" smtClean="0"/>
                        <a:t>3</a:t>
                      </a:r>
                      <a:endParaRPr kumimoji="1" lang="ja-JP" altLang="en-US" dirty="0"/>
                    </a:p>
                  </a:txBody>
                  <a:tcPr anchor="ctr"/>
                </a:tc>
                <a:tc>
                  <a:txBody>
                    <a:bodyPr/>
                    <a:lstStyle/>
                    <a:p>
                      <a:pPr algn="ctr"/>
                      <a:endParaRPr kumimoji="1" lang="ja-JP" altLang="en-US" dirty="0"/>
                    </a:p>
                  </a:txBody>
                  <a:tcPr anchor="ctr"/>
                </a:tc>
                <a:extLst>
                  <a:ext uri="{0D108BD9-81ED-4DB2-BD59-A6C34878D82A}">
                    <a16:rowId xmlns:a16="http://schemas.microsoft.com/office/drawing/2014/main" val="3479550915"/>
                  </a:ext>
                </a:extLst>
              </a:tr>
              <a:tr h="202047">
                <a:tc>
                  <a:txBody>
                    <a:bodyPr/>
                    <a:lstStyle/>
                    <a:p>
                      <a:pPr algn="ctr"/>
                      <a:r>
                        <a:rPr kumimoji="1" lang="ja-JP" altLang="en-US" sz="1400" dirty="0" smtClean="0"/>
                        <a:t>家族・親族</a:t>
                      </a:r>
                      <a:endParaRPr kumimoji="1" lang="ja-JP" altLang="en-US" sz="1400" dirty="0"/>
                    </a:p>
                  </a:txBody>
                  <a:tcPr anchor="ctr"/>
                </a:tc>
                <a:tc>
                  <a:txBody>
                    <a:bodyPr/>
                    <a:lstStyle/>
                    <a:p>
                      <a:pPr algn="ctr"/>
                      <a:endParaRPr kumimoji="1" lang="ja-JP" altLang="en-US" dirty="0"/>
                    </a:p>
                  </a:txBody>
                  <a:tcPr anchor="ctr"/>
                </a:tc>
                <a:tc>
                  <a:txBody>
                    <a:bodyPr/>
                    <a:lstStyle/>
                    <a:p>
                      <a:pPr algn="ctr"/>
                      <a:r>
                        <a:rPr kumimoji="1" lang="en-US" altLang="ja-JP" dirty="0" smtClean="0"/>
                        <a:t>1</a:t>
                      </a:r>
                      <a:endParaRPr kumimoji="1" lang="ja-JP" altLang="en-US" dirty="0"/>
                    </a:p>
                  </a:txBody>
                  <a:tcPr anchor="ctr"/>
                </a:tc>
                <a:tc>
                  <a:txBody>
                    <a:bodyPr/>
                    <a:lstStyle/>
                    <a:p>
                      <a:pPr algn="ctr"/>
                      <a:endParaRPr kumimoji="1" lang="ja-JP" altLang="en-US" dirty="0"/>
                    </a:p>
                  </a:txBody>
                  <a:tcPr anchor="ctr"/>
                </a:tc>
                <a:tc>
                  <a:txBody>
                    <a:bodyPr/>
                    <a:lstStyle/>
                    <a:p>
                      <a:pPr algn="ctr"/>
                      <a:r>
                        <a:rPr kumimoji="1" lang="en-US" altLang="ja-JP" dirty="0" smtClean="0"/>
                        <a:t>3</a:t>
                      </a:r>
                      <a:endParaRPr kumimoji="1" lang="ja-JP" altLang="en-US" dirty="0"/>
                    </a:p>
                  </a:txBody>
                  <a:tcPr anchor="ctr"/>
                </a:tc>
                <a:tc>
                  <a:txBody>
                    <a:bodyPr/>
                    <a:lstStyle/>
                    <a:p>
                      <a:pPr algn="ctr"/>
                      <a:r>
                        <a:rPr kumimoji="1" lang="en-US" altLang="ja-JP" dirty="0" smtClean="0"/>
                        <a:t>1</a:t>
                      </a:r>
                      <a:endParaRPr kumimoji="1" lang="ja-JP" altLang="en-US" dirty="0"/>
                    </a:p>
                  </a:txBody>
                  <a:tcPr anchor="ctr"/>
                </a:tc>
                <a:extLst>
                  <a:ext uri="{0D108BD9-81ED-4DB2-BD59-A6C34878D82A}">
                    <a16:rowId xmlns:a16="http://schemas.microsoft.com/office/drawing/2014/main" val="2590733245"/>
                  </a:ext>
                </a:extLst>
              </a:tr>
              <a:tr h="2020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相談員・ケアマネ</a:t>
                      </a:r>
                    </a:p>
                  </a:txBody>
                  <a:tcPr anchor="ctr"/>
                </a:tc>
                <a:tc>
                  <a:txBody>
                    <a:bodyPr/>
                    <a:lstStyle/>
                    <a:p>
                      <a:pPr algn="ctr"/>
                      <a:r>
                        <a:rPr kumimoji="1" lang="en-US" altLang="ja-JP" dirty="0" smtClean="0"/>
                        <a:t>2</a:t>
                      </a:r>
                      <a:endParaRPr kumimoji="1" lang="ja-JP" altLang="en-US" dirty="0"/>
                    </a:p>
                  </a:txBody>
                  <a:tcPr anchor="ctr"/>
                </a:tc>
                <a:tc>
                  <a:txBody>
                    <a:bodyPr/>
                    <a:lstStyle/>
                    <a:p>
                      <a:pPr algn="ctr"/>
                      <a:r>
                        <a:rPr kumimoji="1" lang="en-US" altLang="ja-JP" dirty="0" smtClean="0"/>
                        <a:t>1</a:t>
                      </a:r>
                      <a:endParaRPr kumimoji="1" lang="ja-JP" altLang="en-US" dirty="0"/>
                    </a:p>
                  </a:txBody>
                  <a:tcPr anchor="ctr"/>
                </a:tc>
                <a:tc>
                  <a:txBody>
                    <a:bodyPr/>
                    <a:lstStyle/>
                    <a:p>
                      <a:pPr algn="ctr"/>
                      <a:endParaRPr kumimoji="1" lang="ja-JP" altLang="en-US" dirty="0"/>
                    </a:p>
                  </a:txBody>
                  <a:tcPr anchor="ctr"/>
                </a:tc>
                <a:tc>
                  <a:txBody>
                    <a:bodyPr/>
                    <a:lstStyle/>
                    <a:p>
                      <a:pPr algn="ctr"/>
                      <a:r>
                        <a:rPr kumimoji="1" lang="en-US" altLang="ja-JP" dirty="0" smtClean="0"/>
                        <a:t>10</a:t>
                      </a:r>
                      <a:endParaRPr kumimoji="1" lang="ja-JP" altLang="en-US" dirty="0"/>
                    </a:p>
                  </a:txBody>
                  <a:tcPr anchor="ctr"/>
                </a:tc>
                <a:tc>
                  <a:txBody>
                    <a:bodyPr/>
                    <a:lstStyle/>
                    <a:p>
                      <a:pPr algn="ctr"/>
                      <a:r>
                        <a:rPr kumimoji="1" lang="en-US" altLang="ja-JP" dirty="0" smtClean="0"/>
                        <a:t>2</a:t>
                      </a:r>
                      <a:endParaRPr kumimoji="1" lang="ja-JP" altLang="en-US" dirty="0"/>
                    </a:p>
                  </a:txBody>
                  <a:tcPr anchor="ctr"/>
                </a:tc>
                <a:extLst>
                  <a:ext uri="{0D108BD9-81ED-4DB2-BD59-A6C34878D82A}">
                    <a16:rowId xmlns:a16="http://schemas.microsoft.com/office/drawing/2014/main" val="239721254"/>
                  </a:ext>
                </a:extLst>
              </a:tr>
              <a:tr h="404094">
                <a:tc>
                  <a:txBody>
                    <a:bodyPr/>
                    <a:lstStyle/>
                    <a:p>
                      <a:pPr algn="ctr"/>
                      <a:r>
                        <a:rPr kumimoji="1" lang="ja-JP" altLang="en-US" sz="1400" dirty="0" smtClean="0"/>
                        <a:t>警察</a:t>
                      </a:r>
                      <a:endParaRPr kumimoji="1" lang="ja-JP" altLang="en-US" sz="1400" dirty="0"/>
                    </a:p>
                  </a:txBody>
                  <a:tcPr anchor="ctr"/>
                </a:tc>
                <a:tc>
                  <a:txBody>
                    <a:bodyPr/>
                    <a:lstStyle/>
                    <a:p>
                      <a:pPr algn="ctr"/>
                      <a:r>
                        <a:rPr kumimoji="1" lang="en-US" altLang="ja-JP" dirty="0" smtClean="0"/>
                        <a:t>15</a:t>
                      </a: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r>
                        <a:rPr kumimoji="1" lang="en-US" altLang="ja-JP" dirty="0" smtClean="0"/>
                        <a:t>10</a:t>
                      </a:r>
                      <a:endParaRPr kumimoji="1" lang="ja-JP" altLang="en-US" dirty="0"/>
                    </a:p>
                  </a:txBody>
                  <a:tcPr anchor="ctr"/>
                </a:tc>
                <a:tc>
                  <a:txBody>
                    <a:bodyPr/>
                    <a:lstStyle/>
                    <a:p>
                      <a:pPr algn="ctr"/>
                      <a:endParaRPr kumimoji="1" lang="ja-JP" altLang="en-US" dirty="0"/>
                    </a:p>
                  </a:txBody>
                  <a:tcPr anchor="ctr"/>
                </a:tc>
                <a:extLst>
                  <a:ext uri="{0D108BD9-81ED-4DB2-BD59-A6C34878D82A}">
                    <a16:rowId xmlns:a16="http://schemas.microsoft.com/office/drawing/2014/main" val="691531555"/>
                  </a:ext>
                </a:extLst>
              </a:tr>
              <a:tr h="404094">
                <a:tc>
                  <a:txBody>
                    <a:bodyPr/>
                    <a:lstStyle/>
                    <a:p>
                      <a:pPr algn="ctr"/>
                      <a:r>
                        <a:rPr kumimoji="1" lang="ja-JP" altLang="en-US" sz="1400" dirty="0" smtClean="0"/>
                        <a:t>サービス従事者</a:t>
                      </a:r>
                      <a:endParaRPr kumimoji="1" lang="ja-JP" altLang="en-US" sz="1400" dirty="0"/>
                    </a:p>
                  </a:txBody>
                  <a:tcPr anchor="ctr"/>
                </a:tc>
                <a:tc>
                  <a:txBody>
                    <a:bodyPr/>
                    <a:lstStyle/>
                    <a:p>
                      <a:pPr algn="ctr"/>
                      <a:r>
                        <a:rPr kumimoji="1" lang="en-US" altLang="ja-JP" dirty="0" smtClean="0"/>
                        <a:t>2</a:t>
                      </a: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r>
                        <a:rPr kumimoji="1" lang="en-US" altLang="ja-JP" dirty="0" smtClean="0"/>
                        <a:t>4</a:t>
                      </a:r>
                      <a:endParaRPr kumimoji="1" lang="ja-JP" altLang="en-US" dirty="0"/>
                    </a:p>
                  </a:txBody>
                  <a:tcPr anchor="ctr"/>
                </a:tc>
                <a:tc>
                  <a:txBody>
                    <a:bodyPr/>
                    <a:lstStyle/>
                    <a:p>
                      <a:pPr algn="ctr"/>
                      <a:r>
                        <a:rPr kumimoji="1" lang="en-US" altLang="ja-JP" dirty="0" smtClean="0"/>
                        <a:t>2</a:t>
                      </a:r>
                      <a:endParaRPr kumimoji="1" lang="ja-JP" altLang="en-US" dirty="0"/>
                    </a:p>
                  </a:txBody>
                  <a:tcPr anchor="ctr"/>
                </a:tc>
                <a:extLst>
                  <a:ext uri="{0D108BD9-81ED-4DB2-BD59-A6C34878D82A}">
                    <a16:rowId xmlns:a16="http://schemas.microsoft.com/office/drawing/2014/main" val="497749739"/>
                  </a:ext>
                </a:extLst>
              </a:tr>
              <a:tr h="344763">
                <a:tc>
                  <a:txBody>
                    <a:bodyPr/>
                    <a:lstStyle/>
                    <a:p>
                      <a:pPr algn="ctr"/>
                      <a:r>
                        <a:rPr kumimoji="1" lang="ja-JP" altLang="en-US" sz="1400" dirty="0" smtClean="0"/>
                        <a:t>近隣住民・知人</a:t>
                      </a:r>
                      <a:endParaRPr kumimoji="1" lang="ja-JP" altLang="en-US" sz="1400" dirty="0"/>
                    </a:p>
                  </a:txBody>
                  <a:tcPr anchor="ctr"/>
                </a:tc>
                <a:tc>
                  <a:txBody>
                    <a:bodyPr/>
                    <a:lstStyle/>
                    <a:p>
                      <a:pPr algn="ctr"/>
                      <a:r>
                        <a:rPr kumimoji="1" lang="en-US" altLang="ja-JP" dirty="0" smtClean="0"/>
                        <a:t>1</a:t>
                      </a: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1</a:t>
                      </a:r>
                      <a:endParaRPr kumimoji="1" lang="ja-JP" altLang="en-US" sz="1800" dirty="0" smtClean="0"/>
                    </a:p>
                  </a:txBody>
                  <a:tcPr anchor="ctr"/>
                </a:tc>
                <a:tc>
                  <a:txBody>
                    <a:bodyPr/>
                    <a:lstStyle/>
                    <a:p>
                      <a:pPr algn="ctr"/>
                      <a:endParaRPr kumimoji="1" lang="ja-JP" altLang="en-US" dirty="0"/>
                    </a:p>
                  </a:txBody>
                  <a:tcPr anchor="ctr"/>
                </a:tc>
                <a:extLst>
                  <a:ext uri="{0D108BD9-81ED-4DB2-BD59-A6C34878D82A}">
                    <a16:rowId xmlns:a16="http://schemas.microsoft.com/office/drawing/2014/main" val="2999641760"/>
                  </a:ext>
                </a:extLst>
              </a:tr>
              <a:tr h="202047">
                <a:tc>
                  <a:txBody>
                    <a:bodyPr/>
                    <a:lstStyle/>
                    <a:p>
                      <a:pPr algn="ctr"/>
                      <a:r>
                        <a:rPr kumimoji="1" lang="ja-JP" altLang="en-US" sz="1400" dirty="0" smtClean="0"/>
                        <a:t>民生委員</a:t>
                      </a:r>
                      <a:endParaRPr kumimoji="1" lang="ja-JP" altLang="en-US" sz="1400" dirty="0"/>
                    </a:p>
                  </a:txBody>
                  <a:tcPr anchor="ctr"/>
                </a:tc>
                <a:tc>
                  <a:txBody>
                    <a:bodyPr/>
                    <a:lstStyle/>
                    <a:p>
                      <a:pPr algn="ctr"/>
                      <a:r>
                        <a:rPr kumimoji="1" lang="en-US" altLang="ja-JP" dirty="0" smtClean="0"/>
                        <a:t>1</a:t>
                      </a: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extLst>
                  <a:ext uri="{0D108BD9-81ED-4DB2-BD59-A6C34878D82A}">
                    <a16:rowId xmlns:a16="http://schemas.microsoft.com/office/drawing/2014/main" val="3722420036"/>
                  </a:ext>
                </a:extLst>
              </a:tr>
              <a:tr h="202047">
                <a:tc>
                  <a:txBody>
                    <a:bodyPr/>
                    <a:lstStyle/>
                    <a:p>
                      <a:pPr algn="ctr"/>
                      <a:r>
                        <a:rPr kumimoji="1" lang="ja-JP" altLang="en-US" sz="1400" dirty="0" smtClean="0"/>
                        <a:t>医療機関</a:t>
                      </a:r>
                      <a:endParaRPr kumimoji="1" lang="ja-JP" altLang="en-US" sz="1400"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r>
                        <a:rPr kumimoji="1" lang="en-US" altLang="ja-JP" dirty="0" smtClean="0"/>
                        <a:t>1</a:t>
                      </a:r>
                      <a:endParaRPr kumimoji="1" lang="ja-JP" altLang="en-US" dirty="0"/>
                    </a:p>
                  </a:txBody>
                  <a:tcPr anchor="ctr"/>
                </a:tc>
                <a:tc>
                  <a:txBody>
                    <a:bodyPr/>
                    <a:lstStyle/>
                    <a:p>
                      <a:pPr algn="ctr"/>
                      <a:endParaRPr kumimoji="1" lang="ja-JP" altLang="en-US" dirty="0"/>
                    </a:p>
                  </a:txBody>
                  <a:tcPr anchor="ctr"/>
                </a:tc>
                <a:extLst>
                  <a:ext uri="{0D108BD9-81ED-4DB2-BD59-A6C34878D82A}">
                    <a16:rowId xmlns:a16="http://schemas.microsoft.com/office/drawing/2014/main" val="2996921142"/>
                  </a:ext>
                </a:extLst>
              </a:tr>
              <a:tr h="404094">
                <a:tc>
                  <a:txBody>
                    <a:bodyPr/>
                    <a:lstStyle/>
                    <a:p>
                      <a:pPr algn="ctr"/>
                      <a:r>
                        <a:rPr kumimoji="1" lang="ja-JP" altLang="en-US" sz="1400" dirty="0" smtClean="0"/>
                        <a:t>市職員</a:t>
                      </a:r>
                      <a:endParaRPr kumimoji="1" lang="ja-JP" altLang="en-US" sz="1400" dirty="0"/>
                    </a:p>
                  </a:txBody>
                  <a:tcPr anchor="ctr"/>
                </a:tc>
                <a:tc>
                  <a:txBody>
                    <a:bodyPr/>
                    <a:lstStyle/>
                    <a:p>
                      <a:pPr algn="ctr"/>
                      <a:r>
                        <a:rPr kumimoji="1" lang="en-US" altLang="ja-JP" dirty="0" smtClean="0"/>
                        <a:t>1</a:t>
                      </a: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r>
                        <a:rPr kumimoji="1" lang="en-US" altLang="ja-JP" dirty="0" smtClean="0"/>
                        <a:t>2</a:t>
                      </a:r>
                      <a:endParaRPr kumimoji="1" lang="ja-JP" altLang="en-US" dirty="0"/>
                    </a:p>
                  </a:txBody>
                  <a:tcPr anchor="ctr"/>
                </a:tc>
                <a:tc>
                  <a:txBody>
                    <a:bodyPr/>
                    <a:lstStyle/>
                    <a:p>
                      <a:pPr algn="ctr"/>
                      <a:endParaRPr kumimoji="1" lang="ja-JP" altLang="en-US" dirty="0"/>
                    </a:p>
                  </a:txBody>
                  <a:tcPr anchor="ctr"/>
                </a:tc>
                <a:extLst>
                  <a:ext uri="{0D108BD9-81ED-4DB2-BD59-A6C34878D82A}">
                    <a16:rowId xmlns:a16="http://schemas.microsoft.com/office/drawing/2014/main" val="1437132574"/>
                  </a:ext>
                </a:extLst>
              </a:tr>
              <a:tr h="404094">
                <a:tc>
                  <a:txBody>
                    <a:bodyPr/>
                    <a:lstStyle/>
                    <a:p>
                      <a:pPr algn="ctr"/>
                      <a:r>
                        <a:rPr kumimoji="1" lang="ja-JP" altLang="en-US" sz="1400" dirty="0" smtClean="0"/>
                        <a:t>その他</a:t>
                      </a:r>
                      <a:endParaRPr kumimoji="1" lang="ja-JP" altLang="en-US" sz="1400" dirty="0"/>
                    </a:p>
                  </a:txBody>
                  <a:tcPr anchor="ctr"/>
                </a:tc>
                <a:tc>
                  <a:txBody>
                    <a:bodyPr/>
                    <a:lstStyle/>
                    <a:p>
                      <a:pPr algn="ctr"/>
                      <a:r>
                        <a:rPr kumimoji="1" lang="en-US" altLang="ja-JP" dirty="0" smtClean="0"/>
                        <a:t>1</a:t>
                      </a:r>
                      <a:endParaRPr kumimoji="1" lang="ja-JP" altLang="en-US" dirty="0"/>
                    </a:p>
                  </a:txBody>
                  <a:tcPr anchor="ctr"/>
                </a:tc>
                <a:tc>
                  <a:txBody>
                    <a:bodyPr/>
                    <a:lstStyle/>
                    <a:p>
                      <a:pPr algn="ctr"/>
                      <a:r>
                        <a:rPr kumimoji="1" lang="en-US" altLang="ja-JP" dirty="0" smtClean="0"/>
                        <a:t>1</a:t>
                      </a:r>
                      <a:endParaRPr kumimoji="1" lang="ja-JP" altLang="en-US" dirty="0"/>
                    </a:p>
                  </a:txBody>
                  <a:tcPr anchor="ctr"/>
                </a:tc>
                <a:tc>
                  <a:txBody>
                    <a:bodyPr/>
                    <a:lstStyle/>
                    <a:p>
                      <a:pPr algn="ctr"/>
                      <a:endParaRPr kumimoji="1" lang="ja-JP" altLang="en-US" dirty="0"/>
                    </a:p>
                  </a:txBody>
                  <a:tcPr anchor="ctr"/>
                </a:tc>
                <a:tc>
                  <a:txBody>
                    <a:bodyPr/>
                    <a:lstStyle/>
                    <a:p>
                      <a:pPr algn="ctr"/>
                      <a:r>
                        <a:rPr kumimoji="1" lang="en-US" altLang="ja-JP" dirty="0" smtClean="0"/>
                        <a:t>2</a:t>
                      </a:r>
                      <a:endParaRPr kumimoji="1" lang="ja-JP" altLang="en-US" dirty="0"/>
                    </a:p>
                  </a:txBody>
                  <a:tcPr anchor="ctr"/>
                </a:tc>
                <a:tc>
                  <a:txBody>
                    <a:bodyPr/>
                    <a:lstStyle/>
                    <a:p>
                      <a:pPr algn="ctr"/>
                      <a:r>
                        <a:rPr kumimoji="1" lang="en-US" altLang="ja-JP" dirty="0" smtClean="0"/>
                        <a:t>1</a:t>
                      </a:r>
                      <a:endParaRPr kumimoji="1" lang="ja-JP" altLang="en-US" dirty="0"/>
                    </a:p>
                  </a:txBody>
                  <a:tcPr anchor="ctr"/>
                </a:tc>
                <a:extLst>
                  <a:ext uri="{0D108BD9-81ED-4DB2-BD59-A6C34878D82A}">
                    <a16:rowId xmlns:a16="http://schemas.microsoft.com/office/drawing/2014/main" val="1232758738"/>
                  </a:ext>
                </a:extLst>
              </a:tr>
            </a:tbl>
          </a:graphicData>
        </a:graphic>
      </p:graphicFrame>
    </p:spTree>
    <p:extLst>
      <p:ext uri="{BB962C8B-B14F-4D97-AF65-F5344CB8AC3E}">
        <p14:creationId xmlns:p14="http://schemas.microsoft.com/office/powerpoint/2010/main" val="933345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968827" y="378822"/>
            <a:ext cx="10278292"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令和３年度　認定した虐待類型（養護者虐待）</a:t>
            </a:r>
            <a:endParaRPr kumimoji="1" lang="ja-JP" altLang="en-US" sz="2800" dirty="0"/>
          </a:p>
        </p:txBody>
      </p:sp>
      <p:graphicFrame>
        <p:nvGraphicFramePr>
          <p:cNvPr id="3" name="表 2"/>
          <p:cNvGraphicFramePr>
            <a:graphicFrameLocks noGrp="1"/>
          </p:cNvGraphicFramePr>
          <p:nvPr>
            <p:extLst>
              <p:ext uri="{D42A27DB-BD31-4B8C-83A1-F6EECF244321}">
                <p14:modId xmlns:p14="http://schemas.microsoft.com/office/powerpoint/2010/main" val="4123704270"/>
              </p:ext>
            </p:extLst>
          </p:nvPr>
        </p:nvGraphicFramePr>
        <p:xfrm>
          <a:off x="968827" y="1359745"/>
          <a:ext cx="10278293" cy="4845111"/>
        </p:xfrm>
        <a:graphic>
          <a:graphicData uri="http://schemas.openxmlformats.org/drawingml/2006/table">
            <a:tbl>
              <a:tblPr firstRow="1" bandRow="1">
                <a:tableStyleId>{21E4AEA4-8DFA-4A89-87EB-49C32662AFE0}</a:tableStyleId>
              </a:tblPr>
              <a:tblGrid>
                <a:gridCol w="1713049">
                  <a:extLst>
                    <a:ext uri="{9D8B030D-6E8A-4147-A177-3AD203B41FA5}">
                      <a16:colId xmlns:a16="http://schemas.microsoft.com/office/drawing/2014/main" val="637879870"/>
                    </a:ext>
                  </a:extLst>
                </a:gridCol>
                <a:gridCol w="2141311">
                  <a:extLst>
                    <a:ext uri="{9D8B030D-6E8A-4147-A177-3AD203B41FA5}">
                      <a16:colId xmlns:a16="http://schemas.microsoft.com/office/drawing/2014/main" val="1156628969"/>
                    </a:ext>
                  </a:extLst>
                </a:gridCol>
                <a:gridCol w="2141311">
                  <a:extLst>
                    <a:ext uri="{9D8B030D-6E8A-4147-A177-3AD203B41FA5}">
                      <a16:colId xmlns:a16="http://schemas.microsoft.com/office/drawing/2014/main" val="906687149"/>
                    </a:ext>
                  </a:extLst>
                </a:gridCol>
                <a:gridCol w="2141311">
                  <a:extLst>
                    <a:ext uri="{9D8B030D-6E8A-4147-A177-3AD203B41FA5}">
                      <a16:colId xmlns:a16="http://schemas.microsoft.com/office/drawing/2014/main" val="2102538169"/>
                    </a:ext>
                  </a:extLst>
                </a:gridCol>
                <a:gridCol w="2141311">
                  <a:extLst>
                    <a:ext uri="{9D8B030D-6E8A-4147-A177-3AD203B41FA5}">
                      <a16:colId xmlns:a16="http://schemas.microsoft.com/office/drawing/2014/main" val="1579933086"/>
                    </a:ext>
                  </a:extLst>
                </a:gridCol>
              </a:tblGrid>
              <a:tr h="383823">
                <a:tc>
                  <a:txBody>
                    <a:bodyPr/>
                    <a:lstStyle/>
                    <a:p>
                      <a:endParaRPr kumimoji="1" lang="ja-JP" altLang="en-US" dirty="0"/>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障害者虐待</a:t>
                      </a:r>
                    </a:p>
                  </a:txBody>
                  <a:tcPr/>
                </a:tc>
                <a:tc hMerge="1">
                  <a:txBody>
                    <a:bodyPr/>
                    <a:lstStyle/>
                    <a:p>
                      <a:endParaRPr kumimoji="1" lang="ja-JP" altLang="en-US" dirty="0"/>
                    </a:p>
                  </a:txBody>
                  <a:tcPr/>
                </a:tc>
                <a:tc hMerge="1">
                  <a:txBody>
                    <a:bodyPr/>
                    <a:lstStyle/>
                    <a:p>
                      <a:endParaRPr kumimoji="1" lang="ja-JP" altLang="en-US" dirty="0"/>
                    </a:p>
                  </a:txBody>
                  <a:tcPr/>
                </a:tc>
                <a:tc>
                  <a:txBody>
                    <a:bodyPr/>
                    <a:lstStyle/>
                    <a:p>
                      <a:pPr algn="ctr"/>
                      <a:r>
                        <a:rPr kumimoji="1" lang="ja-JP" altLang="en-US" dirty="0" smtClean="0"/>
                        <a:t>高齢者虐待</a:t>
                      </a:r>
                      <a:endParaRPr kumimoji="1" lang="ja-JP" altLang="en-US" dirty="0"/>
                    </a:p>
                  </a:txBody>
                  <a:tcPr/>
                </a:tc>
                <a:extLst>
                  <a:ext uri="{0D108BD9-81ED-4DB2-BD59-A6C34878D82A}">
                    <a16:rowId xmlns:a16="http://schemas.microsoft.com/office/drawing/2014/main" val="1617462619"/>
                  </a:ext>
                </a:extLst>
              </a:tr>
              <a:tr h="743548">
                <a:tc>
                  <a:txBody>
                    <a:bodyPr/>
                    <a:lstStyle/>
                    <a:p>
                      <a:endParaRPr kumimoji="1" lang="ja-JP" altLang="en-US" dirty="0"/>
                    </a:p>
                  </a:txBody>
                  <a:tcPr/>
                </a:tc>
                <a:tc>
                  <a:txBody>
                    <a:bodyPr/>
                    <a:lstStyle/>
                    <a:p>
                      <a:pPr algn="ctr"/>
                      <a:r>
                        <a:rPr kumimoji="1" lang="ja-JP" altLang="en-US" sz="1800" dirty="0" smtClean="0"/>
                        <a:t>重度</a:t>
                      </a:r>
                      <a:endParaRPr kumimoji="1" lang="ja-JP" altLang="en-US" sz="1800" dirty="0"/>
                    </a:p>
                  </a:txBody>
                  <a:tcPr anchor="ctr"/>
                </a:tc>
                <a:tc>
                  <a:txBody>
                    <a:bodyPr/>
                    <a:lstStyle/>
                    <a:p>
                      <a:pPr algn="ctr"/>
                      <a:r>
                        <a:rPr kumimoji="1" lang="ja-JP" altLang="en-US" sz="1800" dirty="0" smtClean="0"/>
                        <a:t>中度</a:t>
                      </a:r>
                      <a:endParaRPr kumimoji="1" lang="ja-JP" altLang="en-US" sz="1800" dirty="0"/>
                    </a:p>
                  </a:txBody>
                  <a:tcPr anchor="ctr"/>
                </a:tc>
                <a:tc>
                  <a:txBody>
                    <a:bodyPr/>
                    <a:lstStyle/>
                    <a:p>
                      <a:pPr algn="ctr"/>
                      <a:r>
                        <a:rPr kumimoji="1" lang="ja-JP" altLang="en-US" sz="1800" dirty="0" smtClean="0"/>
                        <a:t>軽度</a:t>
                      </a:r>
                      <a:endParaRPr kumimoji="1" lang="ja-JP" altLang="en-US" sz="1800" dirty="0"/>
                    </a:p>
                  </a:txBody>
                  <a:tcPr anchor="ctr"/>
                </a:tc>
                <a:tc>
                  <a:txBody>
                    <a:bodyPr/>
                    <a:lstStyle/>
                    <a:p>
                      <a:endParaRPr kumimoji="1" lang="ja-JP" altLang="en-US" sz="1400" dirty="0"/>
                    </a:p>
                  </a:txBody>
                  <a:tcPr/>
                </a:tc>
                <a:extLst>
                  <a:ext uri="{0D108BD9-81ED-4DB2-BD59-A6C34878D82A}">
                    <a16:rowId xmlns:a16="http://schemas.microsoft.com/office/drawing/2014/main" val="3936286785"/>
                  </a:ext>
                </a:extLst>
              </a:tr>
              <a:tr h="743548">
                <a:tc>
                  <a:txBody>
                    <a:bodyPr/>
                    <a:lstStyle/>
                    <a:p>
                      <a:r>
                        <a:rPr kumimoji="1" lang="ja-JP" altLang="en-US" sz="1600" dirty="0" smtClean="0"/>
                        <a:t>身体的虐待</a:t>
                      </a:r>
                      <a:endParaRPr kumimoji="1" lang="ja-JP" altLang="en-US" sz="1600" dirty="0"/>
                    </a:p>
                  </a:txBody>
                  <a:tcPr anchor="ctr"/>
                </a:tc>
                <a:tc>
                  <a:txBody>
                    <a:bodyPr/>
                    <a:lstStyle/>
                    <a:p>
                      <a:pPr algn="ctr"/>
                      <a:r>
                        <a:rPr kumimoji="1" lang="en-US" altLang="ja-JP" dirty="0" smtClean="0"/>
                        <a:t>0</a:t>
                      </a:r>
                      <a:endParaRPr kumimoji="1" lang="ja-JP" altLang="en-US" dirty="0"/>
                    </a:p>
                  </a:txBody>
                  <a:tcPr anchor="ctr"/>
                </a:tc>
                <a:tc>
                  <a:txBody>
                    <a:bodyPr/>
                    <a:lstStyle/>
                    <a:p>
                      <a:pPr algn="ctr"/>
                      <a:r>
                        <a:rPr kumimoji="1" lang="en-US" altLang="ja-JP" dirty="0" smtClean="0"/>
                        <a:t>0</a:t>
                      </a:r>
                      <a:endParaRPr kumimoji="1" lang="ja-JP" altLang="en-US" dirty="0"/>
                    </a:p>
                  </a:txBody>
                  <a:tcPr anchor="ctr"/>
                </a:tc>
                <a:tc>
                  <a:txBody>
                    <a:bodyPr/>
                    <a:lstStyle/>
                    <a:p>
                      <a:pPr algn="ctr"/>
                      <a:r>
                        <a:rPr kumimoji="1" lang="en-US" altLang="ja-JP" dirty="0" smtClean="0"/>
                        <a:t>8</a:t>
                      </a:r>
                      <a:endParaRPr kumimoji="1" lang="ja-JP" altLang="en-US" dirty="0"/>
                    </a:p>
                  </a:txBody>
                  <a:tcPr anchor="ctr"/>
                </a:tc>
                <a:tc>
                  <a:txBody>
                    <a:bodyPr/>
                    <a:lstStyle/>
                    <a:p>
                      <a:pPr algn="ctr"/>
                      <a:r>
                        <a:rPr kumimoji="1" lang="en-US" altLang="ja-JP" dirty="0" smtClean="0"/>
                        <a:t>9</a:t>
                      </a:r>
                      <a:endParaRPr kumimoji="1" lang="ja-JP" altLang="en-US" dirty="0"/>
                    </a:p>
                  </a:txBody>
                  <a:tcPr anchor="ctr"/>
                </a:tc>
                <a:extLst>
                  <a:ext uri="{0D108BD9-81ED-4DB2-BD59-A6C34878D82A}">
                    <a16:rowId xmlns:a16="http://schemas.microsoft.com/office/drawing/2014/main" val="3479550915"/>
                  </a:ext>
                </a:extLst>
              </a:tr>
              <a:tr h="743548">
                <a:tc>
                  <a:txBody>
                    <a:bodyPr/>
                    <a:lstStyle/>
                    <a:p>
                      <a:r>
                        <a:rPr kumimoji="1" lang="ja-JP" altLang="en-US" sz="1600" dirty="0" smtClean="0"/>
                        <a:t>性的虐待</a:t>
                      </a:r>
                      <a:endParaRPr kumimoji="1" lang="ja-JP" altLang="en-US" sz="1600" dirty="0"/>
                    </a:p>
                  </a:txBody>
                  <a:tcPr anchor="ctr"/>
                </a:tc>
                <a:tc>
                  <a:txBody>
                    <a:bodyPr/>
                    <a:lstStyle/>
                    <a:p>
                      <a:pPr algn="ctr"/>
                      <a:r>
                        <a:rPr kumimoji="1" lang="en-US" altLang="ja-JP" dirty="0" smtClean="0"/>
                        <a:t>0</a:t>
                      </a:r>
                      <a:endParaRPr kumimoji="1" lang="ja-JP" altLang="en-US" dirty="0"/>
                    </a:p>
                  </a:txBody>
                  <a:tcPr anchor="ctr"/>
                </a:tc>
                <a:tc>
                  <a:txBody>
                    <a:bodyPr/>
                    <a:lstStyle/>
                    <a:p>
                      <a:pPr algn="ctr"/>
                      <a:r>
                        <a:rPr kumimoji="1" lang="en-US" altLang="ja-JP" dirty="0" smtClean="0"/>
                        <a:t>0</a:t>
                      </a:r>
                      <a:endParaRPr kumimoji="1" lang="ja-JP" altLang="en-US" dirty="0"/>
                    </a:p>
                  </a:txBody>
                  <a:tcPr anchor="ctr"/>
                </a:tc>
                <a:tc>
                  <a:txBody>
                    <a:bodyPr/>
                    <a:lstStyle/>
                    <a:p>
                      <a:pPr algn="ctr"/>
                      <a:r>
                        <a:rPr kumimoji="1" lang="en-US" altLang="ja-JP" dirty="0" smtClean="0"/>
                        <a:t>0</a:t>
                      </a:r>
                      <a:endParaRPr kumimoji="1" lang="ja-JP" altLang="en-US" dirty="0"/>
                    </a:p>
                  </a:txBody>
                  <a:tcPr anchor="ctr"/>
                </a:tc>
                <a:tc>
                  <a:txBody>
                    <a:bodyPr/>
                    <a:lstStyle/>
                    <a:p>
                      <a:pPr algn="ctr"/>
                      <a:r>
                        <a:rPr kumimoji="1" lang="en-US" altLang="ja-JP" dirty="0" smtClean="0"/>
                        <a:t>0</a:t>
                      </a:r>
                      <a:endParaRPr kumimoji="1" lang="ja-JP" altLang="en-US" dirty="0"/>
                    </a:p>
                  </a:txBody>
                  <a:tcPr anchor="ctr"/>
                </a:tc>
                <a:extLst>
                  <a:ext uri="{0D108BD9-81ED-4DB2-BD59-A6C34878D82A}">
                    <a16:rowId xmlns:a16="http://schemas.microsoft.com/office/drawing/2014/main" val="691531555"/>
                  </a:ext>
                </a:extLst>
              </a:tr>
              <a:tr h="743548">
                <a:tc>
                  <a:txBody>
                    <a:bodyPr/>
                    <a:lstStyle/>
                    <a:p>
                      <a:r>
                        <a:rPr kumimoji="1" lang="ja-JP" altLang="en-US" sz="1600" dirty="0" smtClean="0"/>
                        <a:t>心理的虐待</a:t>
                      </a:r>
                      <a:endParaRPr kumimoji="1" lang="ja-JP" altLang="en-US" sz="1600" dirty="0"/>
                    </a:p>
                  </a:txBody>
                  <a:tcPr anchor="ctr"/>
                </a:tc>
                <a:tc>
                  <a:txBody>
                    <a:bodyPr/>
                    <a:lstStyle/>
                    <a:p>
                      <a:pPr algn="ctr"/>
                      <a:r>
                        <a:rPr kumimoji="1" lang="en-US" altLang="ja-JP" dirty="0" smtClean="0"/>
                        <a:t>0</a:t>
                      </a:r>
                      <a:endParaRPr kumimoji="1" lang="ja-JP" altLang="en-US" dirty="0"/>
                    </a:p>
                  </a:txBody>
                  <a:tcPr anchor="ctr"/>
                </a:tc>
                <a:tc>
                  <a:txBody>
                    <a:bodyPr/>
                    <a:lstStyle/>
                    <a:p>
                      <a:pPr algn="ctr"/>
                      <a:r>
                        <a:rPr kumimoji="1" lang="en-US" altLang="ja-JP" dirty="0" smtClean="0"/>
                        <a:t>0</a:t>
                      </a:r>
                      <a:endParaRPr kumimoji="1" lang="ja-JP" altLang="en-US" dirty="0"/>
                    </a:p>
                  </a:txBody>
                  <a:tcPr anchor="ctr"/>
                </a:tc>
                <a:tc>
                  <a:txBody>
                    <a:bodyPr/>
                    <a:lstStyle/>
                    <a:p>
                      <a:pPr algn="ctr"/>
                      <a:r>
                        <a:rPr kumimoji="1" lang="en-US" altLang="ja-JP" dirty="0" smtClean="0"/>
                        <a:t>3</a:t>
                      </a:r>
                      <a:endParaRPr kumimoji="1" lang="ja-JP" altLang="en-US" dirty="0"/>
                    </a:p>
                  </a:txBody>
                  <a:tcPr anchor="ctr"/>
                </a:tc>
                <a:tc>
                  <a:txBody>
                    <a:bodyPr/>
                    <a:lstStyle/>
                    <a:p>
                      <a:pPr algn="ctr"/>
                      <a:r>
                        <a:rPr kumimoji="1" lang="en-US" altLang="ja-JP" dirty="0" smtClean="0"/>
                        <a:t>10</a:t>
                      </a:r>
                      <a:endParaRPr kumimoji="1" lang="ja-JP" altLang="en-US" dirty="0"/>
                    </a:p>
                  </a:txBody>
                  <a:tcPr anchor="ctr"/>
                </a:tc>
                <a:extLst>
                  <a:ext uri="{0D108BD9-81ED-4DB2-BD59-A6C34878D82A}">
                    <a16:rowId xmlns:a16="http://schemas.microsoft.com/office/drawing/2014/main" val="2999641760"/>
                  </a:ext>
                </a:extLst>
              </a:tr>
              <a:tr h="743548">
                <a:tc>
                  <a:txBody>
                    <a:bodyPr/>
                    <a:lstStyle/>
                    <a:p>
                      <a:r>
                        <a:rPr kumimoji="1" lang="ja-JP" altLang="en-US" sz="1600" dirty="0" smtClean="0"/>
                        <a:t>放棄・放置</a:t>
                      </a:r>
                      <a:endParaRPr kumimoji="1" lang="ja-JP" altLang="en-US" sz="1600" dirty="0"/>
                    </a:p>
                  </a:txBody>
                  <a:tcPr anchor="ctr"/>
                </a:tc>
                <a:tc>
                  <a:txBody>
                    <a:bodyPr/>
                    <a:lstStyle/>
                    <a:p>
                      <a:pPr algn="ctr"/>
                      <a:r>
                        <a:rPr kumimoji="1" lang="en-US" altLang="ja-JP" dirty="0" smtClean="0"/>
                        <a:t>0</a:t>
                      </a:r>
                      <a:endParaRPr kumimoji="1" lang="ja-JP" altLang="en-US" dirty="0"/>
                    </a:p>
                  </a:txBody>
                  <a:tcPr anchor="ctr"/>
                </a:tc>
                <a:tc>
                  <a:txBody>
                    <a:bodyPr/>
                    <a:lstStyle/>
                    <a:p>
                      <a:pPr algn="ctr"/>
                      <a:r>
                        <a:rPr kumimoji="1" lang="en-US" altLang="ja-JP" dirty="0" smtClean="0"/>
                        <a:t>0</a:t>
                      </a:r>
                      <a:endParaRPr kumimoji="1" lang="ja-JP" altLang="en-US" dirty="0"/>
                    </a:p>
                  </a:txBody>
                  <a:tcPr anchor="ctr"/>
                </a:tc>
                <a:tc>
                  <a:txBody>
                    <a:bodyPr/>
                    <a:lstStyle/>
                    <a:p>
                      <a:pPr algn="ctr"/>
                      <a:r>
                        <a:rPr kumimoji="1" lang="en-US" altLang="ja-JP" dirty="0" smtClean="0"/>
                        <a:t>1</a:t>
                      </a:r>
                      <a:endParaRPr kumimoji="1" lang="ja-JP" altLang="en-US" dirty="0"/>
                    </a:p>
                  </a:txBody>
                  <a:tcPr anchor="ctr"/>
                </a:tc>
                <a:tc>
                  <a:txBody>
                    <a:bodyPr/>
                    <a:lstStyle/>
                    <a:p>
                      <a:pPr algn="ctr"/>
                      <a:r>
                        <a:rPr kumimoji="1" lang="en-US" altLang="ja-JP" dirty="0" smtClean="0"/>
                        <a:t>6</a:t>
                      </a:r>
                      <a:endParaRPr kumimoji="1" lang="ja-JP" altLang="en-US" dirty="0"/>
                    </a:p>
                  </a:txBody>
                  <a:tcPr anchor="ctr"/>
                </a:tc>
                <a:extLst>
                  <a:ext uri="{0D108BD9-81ED-4DB2-BD59-A6C34878D82A}">
                    <a16:rowId xmlns:a16="http://schemas.microsoft.com/office/drawing/2014/main" val="1437132574"/>
                  </a:ext>
                </a:extLst>
              </a:tr>
              <a:tr h="743548">
                <a:tc>
                  <a:txBody>
                    <a:bodyPr/>
                    <a:lstStyle/>
                    <a:p>
                      <a:r>
                        <a:rPr kumimoji="1" lang="ja-JP" altLang="en-US" sz="1600" dirty="0" smtClean="0"/>
                        <a:t>経済的虐待</a:t>
                      </a:r>
                      <a:endParaRPr kumimoji="1" lang="ja-JP" altLang="en-US" sz="1600" dirty="0"/>
                    </a:p>
                  </a:txBody>
                  <a:tcPr anchor="ctr"/>
                </a:tc>
                <a:tc>
                  <a:txBody>
                    <a:bodyPr/>
                    <a:lstStyle/>
                    <a:p>
                      <a:pPr algn="ctr"/>
                      <a:r>
                        <a:rPr kumimoji="1" lang="en-US" altLang="ja-JP" dirty="0" smtClean="0"/>
                        <a:t>0</a:t>
                      </a:r>
                      <a:endParaRPr kumimoji="1" lang="ja-JP" altLang="en-US" dirty="0"/>
                    </a:p>
                  </a:txBody>
                  <a:tcPr anchor="ctr"/>
                </a:tc>
                <a:tc>
                  <a:txBody>
                    <a:bodyPr/>
                    <a:lstStyle/>
                    <a:p>
                      <a:pPr algn="ctr"/>
                      <a:r>
                        <a:rPr kumimoji="1" lang="en-US" altLang="ja-JP" dirty="0" smtClean="0"/>
                        <a:t>1</a:t>
                      </a:r>
                      <a:endParaRPr kumimoji="1" lang="ja-JP" altLang="en-US" dirty="0"/>
                    </a:p>
                  </a:txBody>
                  <a:tcPr anchor="ctr"/>
                </a:tc>
                <a:tc>
                  <a:txBody>
                    <a:bodyPr/>
                    <a:lstStyle/>
                    <a:p>
                      <a:pPr algn="ctr"/>
                      <a:r>
                        <a:rPr kumimoji="1" lang="en-US" altLang="ja-JP" dirty="0" smtClean="0"/>
                        <a:t>2</a:t>
                      </a:r>
                      <a:endParaRPr kumimoji="1" lang="ja-JP" altLang="en-US" dirty="0"/>
                    </a:p>
                  </a:txBody>
                  <a:tcPr anchor="ctr"/>
                </a:tc>
                <a:tc>
                  <a:txBody>
                    <a:bodyPr/>
                    <a:lstStyle/>
                    <a:p>
                      <a:pPr algn="ctr"/>
                      <a:r>
                        <a:rPr kumimoji="1" lang="en-US" altLang="ja-JP" dirty="0" smtClean="0"/>
                        <a:t>4</a:t>
                      </a:r>
                      <a:endParaRPr kumimoji="1" lang="ja-JP" altLang="en-US" dirty="0"/>
                    </a:p>
                  </a:txBody>
                  <a:tcPr anchor="ctr"/>
                </a:tc>
                <a:extLst>
                  <a:ext uri="{0D108BD9-81ED-4DB2-BD59-A6C34878D82A}">
                    <a16:rowId xmlns:a16="http://schemas.microsoft.com/office/drawing/2014/main" val="2747598306"/>
                  </a:ext>
                </a:extLst>
              </a:tr>
            </a:tbl>
          </a:graphicData>
        </a:graphic>
      </p:graphicFrame>
    </p:spTree>
    <p:extLst>
      <p:ext uri="{BB962C8B-B14F-4D97-AF65-F5344CB8AC3E}">
        <p14:creationId xmlns:p14="http://schemas.microsoft.com/office/powerpoint/2010/main" val="97473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6E052D0-E96B-4005-A19C-0795482EFB68}" type="slidenum">
              <a:rPr kumimoji="1" lang="ja-JP" altLang="en-US" smtClean="0"/>
              <a:t>6</a:t>
            </a:fld>
            <a:endParaRPr kumimoji="1" lang="ja-JP" altLang="en-US"/>
          </a:p>
        </p:txBody>
      </p:sp>
      <p:sp>
        <p:nvSpPr>
          <p:cNvPr id="3" name="角丸四角形 2"/>
          <p:cNvSpPr/>
          <p:nvPr/>
        </p:nvSpPr>
        <p:spPr>
          <a:xfrm>
            <a:off x="707571" y="197316"/>
            <a:ext cx="7417526" cy="5617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t>泉佐野市における包括的支援体制の整備経過</a:t>
            </a:r>
            <a:endParaRPr kumimoji="1" lang="ja-JP" altLang="en-US" sz="2800" dirty="0"/>
          </a:p>
        </p:txBody>
      </p:sp>
      <p:sp>
        <p:nvSpPr>
          <p:cNvPr id="5" name="テキスト ボックス 4"/>
          <p:cNvSpPr txBox="1"/>
          <p:nvPr/>
        </p:nvSpPr>
        <p:spPr>
          <a:xfrm>
            <a:off x="875210" y="856357"/>
            <a:ext cx="10646230" cy="5509200"/>
          </a:xfrm>
          <a:prstGeom prst="rect">
            <a:avLst/>
          </a:prstGeom>
          <a:noFill/>
        </p:spPr>
        <p:txBody>
          <a:bodyPr wrap="square" rtlCol="0">
            <a:spAutoFit/>
          </a:bodyPr>
          <a:lstStyle/>
          <a:p>
            <a:pPr lvl="0"/>
            <a:r>
              <a:rPr kumimoji="1" lang="ja-JP" altLang="en-US" sz="1600" dirty="0" smtClean="0">
                <a:latin typeface="+mn-ea"/>
              </a:rPr>
              <a:t>平成１８年４月１日　　</a:t>
            </a:r>
            <a:r>
              <a:rPr lang="ja-JP" altLang="en-US" sz="1600" dirty="0" smtClean="0">
                <a:latin typeface="+mn-ea"/>
              </a:rPr>
              <a:t>市社協</a:t>
            </a:r>
            <a:r>
              <a:rPr lang="ja-JP" altLang="en-US" sz="1600" dirty="0">
                <a:latin typeface="+mn-ea"/>
              </a:rPr>
              <a:t>に地域包括支援センター設置（市域全域担当）</a:t>
            </a:r>
            <a:r>
              <a:rPr lang="ja-JP" altLang="en-US" sz="1600" dirty="0" smtClean="0">
                <a:latin typeface="+mn-ea"/>
              </a:rPr>
              <a:t>。</a:t>
            </a:r>
            <a:endParaRPr lang="en-US" altLang="ja-JP" sz="1600" dirty="0" smtClean="0">
              <a:latin typeface="+mn-ea"/>
            </a:endParaRPr>
          </a:p>
          <a:p>
            <a:pPr lvl="0"/>
            <a:r>
              <a:rPr lang="ja-JP" altLang="en-US" sz="1600" dirty="0">
                <a:latin typeface="+mn-ea"/>
              </a:rPr>
              <a:t>　</a:t>
            </a:r>
            <a:r>
              <a:rPr lang="ja-JP" altLang="en-US" sz="1600" dirty="0" smtClean="0">
                <a:latin typeface="+mn-ea"/>
              </a:rPr>
              <a:t>　　　　　　　　　　地域</a:t>
            </a:r>
            <a:r>
              <a:rPr lang="ja-JP" altLang="en-US" sz="1600" dirty="0">
                <a:latin typeface="+mn-ea"/>
              </a:rPr>
              <a:t>ケア会議を社協の実施要綱で</a:t>
            </a:r>
            <a:r>
              <a:rPr lang="ja-JP" altLang="en-US" sz="1600" dirty="0" smtClean="0">
                <a:latin typeface="+mn-ea"/>
              </a:rPr>
              <a:t>開設。</a:t>
            </a:r>
            <a:endParaRPr lang="en-US" altLang="ja-JP" sz="1600" dirty="0" smtClean="0">
              <a:latin typeface="+mn-ea"/>
            </a:endParaRPr>
          </a:p>
          <a:p>
            <a:r>
              <a:rPr kumimoji="1" lang="ja-JP" altLang="en-US" sz="1600" dirty="0">
                <a:latin typeface="+mn-ea"/>
              </a:rPr>
              <a:t>　</a:t>
            </a:r>
            <a:r>
              <a:rPr kumimoji="1" lang="ja-JP" altLang="en-US" sz="1600" dirty="0" smtClean="0">
                <a:latin typeface="+mn-ea"/>
              </a:rPr>
              <a:t>　　　　　　　　　　</a:t>
            </a:r>
            <a:r>
              <a:rPr lang="en-US" altLang="ja-JP" sz="1600" dirty="0"/>
              <a:t>CSW</a:t>
            </a:r>
            <a:r>
              <a:rPr lang="ja-JP" altLang="en-US" sz="1600" dirty="0"/>
              <a:t>事業実施（</a:t>
            </a:r>
            <a:r>
              <a:rPr lang="en-US" altLang="ja-JP" sz="1600" dirty="0"/>
              <a:t>4</a:t>
            </a:r>
            <a:r>
              <a:rPr lang="ja-JP" altLang="en-US" sz="1600" dirty="0"/>
              <a:t>名</a:t>
            </a:r>
            <a:r>
              <a:rPr lang="en-US" altLang="ja-JP" sz="1600" dirty="0"/>
              <a:t>/</a:t>
            </a:r>
            <a:r>
              <a:rPr lang="ja-JP" altLang="en-US" sz="1600" dirty="0"/>
              <a:t>社協および社会福祉法人</a:t>
            </a:r>
            <a:r>
              <a:rPr lang="ja-JP" altLang="en-US" sz="1600" dirty="0" smtClean="0"/>
              <a:t>）</a:t>
            </a:r>
            <a:endParaRPr kumimoji="1" lang="en-US" altLang="ja-JP" sz="1600" dirty="0" smtClean="0">
              <a:latin typeface="+mn-ea"/>
            </a:endParaRPr>
          </a:p>
          <a:p>
            <a:endParaRPr kumimoji="1" lang="en-US" altLang="ja-JP" sz="1600" dirty="0" smtClean="0">
              <a:latin typeface="+mn-ea"/>
            </a:endParaRPr>
          </a:p>
          <a:p>
            <a:r>
              <a:rPr kumimoji="1" lang="ja-JP" altLang="en-US" sz="1600" dirty="0" smtClean="0">
                <a:latin typeface="+mn-ea"/>
              </a:rPr>
              <a:t>平成２０年４月　　　　</a:t>
            </a:r>
            <a:r>
              <a:rPr lang="ja-JP" altLang="en-US" sz="1600" dirty="0"/>
              <a:t>泉佐野市・熊取町・田尻町自立支援協議会</a:t>
            </a:r>
            <a:r>
              <a:rPr lang="ja-JP" altLang="en-US" sz="1600" dirty="0" smtClean="0"/>
              <a:t>設置</a:t>
            </a:r>
            <a:endParaRPr lang="en-US" altLang="ja-JP" sz="1600" dirty="0" smtClean="0"/>
          </a:p>
          <a:p>
            <a:endParaRPr lang="en-US" altLang="ja-JP" sz="1600" dirty="0" smtClean="0">
              <a:latin typeface="+mn-ea"/>
            </a:endParaRPr>
          </a:p>
          <a:p>
            <a:r>
              <a:rPr lang="ja-JP" altLang="en-US" sz="1600" dirty="0" smtClean="0">
                <a:latin typeface="+mn-ea"/>
              </a:rPr>
              <a:t>平成２６年４月　　　　</a:t>
            </a:r>
            <a:r>
              <a:rPr lang="ja-JP" altLang="en-US" sz="1600" dirty="0"/>
              <a:t>市社協に泉佐野市・田尻町基幹相談支援</a:t>
            </a:r>
            <a:r>
              <a:rPr lang="ja-JP" altLang="en-US" sz="1600" dirty="0" smtClean="0"/>
              <a:t>センター「あいと」設置</a:t>
            </a:r>
            <a:endParaRPr lang="en-US" altLang="ja-JP" sz="1600" dirty="0" smtClean="0"/>
          </a:p>
          <a:p>
            <a:r>
              <a:rPr lang="ja-JP" altLang="en-US" sz="1600" dirty="0">
                <a:latin typeface="+mn-ea"/>
              </a:rPr>
              <a:t>　</a:t>
            </a:r>
            <a:r>
              <a:rPr lang="ja-JP" altLang="en-US" sz="1600" dirty="0" smtClean="0">
                <a:latin typeface="+mn-ea"/>
              </a:rPr>
              <a:t>　　　　　　　　　　</a:t>
            </a:r>
            <a:r>
              <a:rPr lang="ja-JP" altLang="en-US" sz="1600" dirty="0"/>
              <a:t>泉佐野市</a:t>
            </a:r>
            <a:r>
              <a:rPr lang="ja-JP" altLang="en-US" sz="1600" dirty="0" smtClean="0"/>
              <a:t>・田尻町</a:t>
            </a:r>
            <a:r>
              <a:rPr lang="ja-JP" altLang="en-US" sz="1600" dirty="0"/>
              <a:t>自立支援協議会設置</a:t>
            </a:r>
            <a:endParaRPr lang="en-US" altLang="ja-JP" sz="1600" dirty="0" smtClean="0">
              <a:latin typeface="+mn-ea"/>
            </a:endParaRPr>
          </a:p>
          <a:p>
            <a:endParaRPr kumimoji="1" lang="en-US" altLang="ja-JP" sz="1600" dirty="0" smtClean="0">
              <a:latin typeface="+mn-ea"/>
            </a:endParaRPr>
          </a:p>
          <a:p>
            <a:r>
              <a:rPr kumimoji="1" lang="ja-JP" altLang="en-US" sz="1600" dirty="0" smtClean="0">
                <a:latin typeface="+mn-ea"/>
              </a:rPr>
              <a:t>平成２９年３月３１日　厚生労働省関係５課長通知</a:t>
            </a:r>
            <a:r>
              <a:rPr lang="ja-JP" altLang="en-US" sz="1600" dirty="0" smtClean="0">
                <a:latin typeface="+mn-ea"/>
              </a:rPr>
              <a:t>「地域づくりに資する事業の一体的な実施について」</a:t>
            </a:r>
            <a:endParaRPr kumimoji="1" lang="en-US" altLang="ja-JP" sz="1600" dirty="0" smtClean="0">
              <a:latin typeface="+mn-ea"/>
            </a:endParaRPr>
          </a:p>
          <a:p>
            <a:r>
              <a:rPr lang="ja-JP" altLang="en-US" sz="1600" dirty="0" smtClean="0">
                <a:latin typeface="+mn-ea"/>
              </a:rPr>
              <a:t>　　　　　　　　　　　を踏まえ、事業の効果・効率性や対象者の生活の質を高めるため、複数の事業を連携</a:t>
            </a:r>
            <a:endParaRPr lang="en-US" altLang="ja-JP" sz="1600" dirty="0" smtClean="0">
              <a:latin typeface="+mn-ea"/>
            </a:endParaRPr>
          </a:p>
          <a:p>
            <a:r>
              <a:rPr lang="ja-JP" altLang="en-US" sz="1600" dirty="0">
                <a:latin typeface="+mn-ea"/>
              </a:rPr>
              <a:t>　</a:t>
            </a:r>
            <a:r>
              <a:rPr lang="ja-JP" altLang="en-US" sz="1600" dirty="0" smtClean="0">
                <a:latin typeface="+mn-ea"/>
              </a:rPr>
              <a:t>　　　　　　　　　　して一体的に実施する方策を検討</a:t>
            </a:r>
            <a:endParaRPr lang="en-US" altLang="ja-JP" sz="1600" dirty="0" smtClean="0">
              <a:latin typeface="+mn-ea"/>
            </a:endParaRPr>
          </a:p>
          <a:p>
            <a:endParaRPr lang="en-US" altLang="ja-JP" sz="1600" dirty="0">
              <a:latin typeface="+mn-ea"/>
            </a:endParaRPr>
          </a:p>
          <a:p>
            <a:r>
              <a:rPr lang="ja-JP" altLang="en-US" sz="1600" dirty="0" smtClean="0">
                <a:latin typeface="+mn-ea"/>
              </a:rPr>
              <a:t>平成３１年４月１日　　市</a:t>
            </a:r>
            <a:r>
              <a:rPr lang="ja-JP" altLang="en-US" sz="1600" dirty="0">
                <a:latin typeface="+mn-ea"/>
              </a:rPr>
              <a:t>役所機構</a:t>
            </a:r>
            <a:r>
              <a:rPr lang="ja-JP" altLang="en-US" sz="1600" dirty="0" smtClean="0">
                <a:latin typeface="+mn-ea"/>
              </a:rPr>
              <a:t>改革により「地域共生推進課」設置</a:t>
            </a:r>
            <a:endParaRPr lang="en-US" altLang="ja-JP" sz="1600" dirty="0" smtClean="0">
              <a:latin typeface="+mn-ea"/>
            </a:endParaRPr>
          </a:p>
          <a:p>
            <a:r>
              <a:rPr lang="ja-JP" altLang="en-US" sz="1600" dirty="0">
                <a:latin typeface="+mn-ea"/>
              </a:rPr>
              <a:t>　</a:t>
            </a:r>
            <a:r>
              <a:rPr lang="ja-JP" altLang="en-US" sz="1600" dirty="0" smtClean="0">
                <a:latin typeface="+mn-ea"/>
              </a:rPr>
              <a:t>　　　　　　　　　　市社協に</a:t>
            </a:r>
            <a:r>
              <a:rPr lang="ja-JP" altLang="en-US" sz="1600" dirty="0">
                <a:latin typeface="+mn-ea"/>
              </a:rPr>
              <a:t>全世代型・</a:t>
            </a:r>
            <a:r>
              <a:rPr lang="ja-JP" altLang="en-US" sz="1600" dirty="0" smtClean="0">
                <a:latin typeface="+mn-ea"/>
              </a:rPr>
              <a:t>全対象型の「</a:t>
            </a:r>
            <a:r>
              <a:rPr kumimoji="1" lang="ja-JP" altLang="en-US" sz="1600" dirty="0" smtClean="0">
                <a:latin typeface="+mn-ea"/>
              </a:rPr>
              <a:t>基幹</a:t>
            </a:r>
            <a:r>
              <a:rPr kumimoji="1" lang="ja-JP" altLang="en-US" sz="1600" dirty="0">
                <a:latin typeface="+mn-ea"/>
              </a:rPr>
              <a:t>包括支援</a:t>
            </a:r>
            <a:r>
              <a:rPr kumimoji="1" lang="ja-JP" altLang="en-US" sz="1600" dirty="0" smtClean="0">
                <a:latin typeface="+mn-ea"/>
              </a:rPr>
              <a:t>センターいずみさの」設置</a:t>
            </a:r>
            <a:endParaRPr kumimoji="1" lang="en-US" altLang="ja-JP" sz="1600" dirty="0" smtClean="0">
              <a:latin typeface="+mn-ea"/>
            </a:endParaRPr>
          </a:p>
          <a:p>
            <a:endParaRPr lang="en-US" altLang="ja-JP" sz="1600" dirty="0" smtClean="0">
              <a:latin typeface="+mn-ea"/>
            </a:endParaRPr>
          </a:p>
          <a:p>
            <a:r>
              <a:rPr lang="ja-JP" altLang="en-US" sz="1600" dirty="0" smtClean="0">
                <a:latin typeface="+mn-ea"/>
              </a:rPr>
              <a:t>令和２年　４月１日　　市社協に全世代型</a:t>
            </a:r>
            <a:r>
              <a:rPr lang="ja-JP" altLang="en-US" sz="1600" dirty="0">
                <a:latin typeface="+mn-ea"/>
              </a:rPr>
              <a:t>・</a:t>
            </a:r>
            <a:r>
              <a:rPr lang="ja-JP" altLang="en-US" sz="1600" dirty="0" smtClean="0">
                <a:latin typeface="+mn-ea"/>
              </a:rPr>
              <a:t>全対象型の「地域型包括支援センター」１か所設置</a:t>
            </a:r>
            <a:endParaRPr lang="en-US" altLang="ja-JP" sz="1600" dirty="0" smtClean="0">
              <a:latin typeface="+mn-ea"/>
            </a:endParaRPr>
          </a:p>
          <a:p>
            <a:r>
              <a:rPr lang="ja-JP" altLang="en-US" sz="1600" dirty="0">
                <a:latin typeface="+mn-ea"/>
              </a:rPr>
              <a:t>　</a:t>
            </a:r>
            <a:r>
              <a:rPr lang="ja-JP" altLang="en-US" sz="1600" dirty="0" smtClean="0">
                <a:latin typeface="+mn-ea"/>
              </a:rPr>
              <a:t>　　　　　　　　　　（包括支援センターしんいけ）</a:t>
            </a:r>
            <a:endParaRPr lang="en-US" altLang="ja-JP" sz="1600" dirty="0" smtClean="0">
              <a:latin typeface="+mn-ea"/>
            </a:endParaRPr>
          </a:p>
          <a:p>
            <a:endParaRPr kumimoji="1" lang="en-US" altLang="ja-JP" sz="1600" dirty="0" smtClean="0">
              <a:latin typeface="+mn-ea"/>
            </a:endParaRPr>
          </a:p>
          <a:p>
            <a:r>
              <a:rPr kumimoji="1" lang="ja-JP" altLang="en-US" sz="1600" dirty="0" smtClean="0">
                <a:latin typeface="+mn-ea"/>
              </a:rPr>
              <a:t>　　　　１０月１日　　市内各社会福祉法人に</a:t>
            </a:r>
            <a:r>
              <a:rPr lang="ja-JP" altLang="en-US" sz="1600" dirty="0">
                <a:latin typeface="+mn-ea"/>
              </a:rPr>
              <a:t>全世代型・</a:t>
            </a:r>
            <a:r>
              <a:rPr lang="ja-JP" altLang="en-US" sz="1600" dirty="0" smtClean="0">
                <a:latin typeface="+mn-ea"/>
              </a:rPr>
              <a:t>全対象型の「</a:t>
            </a:r>
            <a:r>
              <a:rPr kumimoji="1" lang="ja-JP" altLang="en-US" sz="1600" dirty="0" smtClean="0">
                <a:latin typeface="+mn-ea"/>
              </a:rPr>
              <a:t>地域型包括支援センター」４か所</a:t>
            </a:r>
            <a:r>
              <a:rPr lang="ja-JP" altLang="en-US" sz="1600" dirty="0" smtClean="0">
                <a:latin typeface="+mn-ea"/>
              </a:rPr>
              <a:t>設置</a:t>
            </a:r>
            <a:endParaRPr lang="en-US" altLang="ja-JP" sz="1600" dirty="0">
              <a:latin typeface="+mn-ea"/>
            </a:endParaRPr>
          </a:p>
          <a:p>
            <a:r>
              <a:rPr lang="ja-JP" altLang="en-US" sz="1600" dirty="0">
                <a:latin typeface="+mn-ea"/>
              </a:rPr>
              <a:t>　</a:t>
            </a:r>
            <a:r>
              <a:rPr lang="ja-JP" altLang="en-US" sz="1600" dirty="0" smtClean="0">
                <a:latin typeface="+mn-ea"/>
              </a:rPr>
              <a:t>　　　　　　　　　　</a:t>
            </a:r>
            <a:r>
              <a:rPr kumimoji="1" lang="ja-JP" altLang="en-US" sz="1600" dirty="0" smtClean="0">
                <a:latin typeface="+mn-ea"/>
              </a:rPr>
              <a:t>（佐野中圏域包括支援センター泉ヶ丘園など４か所）</a:t>
            </a:r>
            <a:endParaRPr kumimoji="1" lang="en-US" altLang="ja-JP" sz="1600" dirty="0" smtClean="0">
              <a:latin typeface="+mn-ea"/>
            </a:endParaRPr>
          </a:p>
          <a:p>
            <a:endParaRPr lang="en-US" altLang="ja-JP" sz="1600" dirty="0">
              <a:latin typeface="+mn-ea"/>
            </a:endParaRPr>
          </a:p>
        </p:txBody>
      </p:sp>
    </p:spTree>
    <p:extLst>
      <p:ext uri="{BB962C8B-B14F-4D97-AF65-F5344CB8AC3E}">
        <p14:creationId xmlns:p14="http://schemas.microsoft.com/office/powerpoint/2010/main" val="2067929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679F3018-3CD5-4515-93B8-E3589EFFFB3F}"/>
              </a:ext>
            </a:extLst>
          </p:cNvPr>
          <p:cNvSpPr/>
          <p:nvPr/>
        </p:nvSpPr>
        <p:spPr>
          <a:xfrm>
            <a:off x="1563757" y="2952955"/>
            <a:ext cx="10084909" cy="1793422"/>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5" name="楕円 64">
            <a:extLst>
              <a:ext uri="{FF2B5EF4-FFF2-40B4-BE49-F238E27FC236}">
                <a16:creationId xmlns:a16="http://schemas.microsoft.com/office/drawing/2014/main" id="{9C444330-39CD-4537-A4B0-F3C78A277BB3}"/>
              </a:ext>
            </a:extLst>
          </p:cNvPr>
          <p:cNvSpPr/>
          <p:nvPr/>
        </p:nvSpPr>
        <p:spPr>
          <a:xfrm>
            <a:off x="5557640" y="5007664"/>
            <a:ext cx="5877340" cy="1697929"/>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188D1F4C-5F1D-4473-BE33-B98B7DCB8977}"/>
              </a:ext>
            </a:extLst>
          </p:cNvPr>
          <p:cNvSpPr/>
          <p:nvPr/>
        </p:nvSpPr>
        <p:spPr>
          <a:xfrm>
            <a:off x="2197369" y="1272064"/>
            <a:ext cx="7619181" cy="137822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身近な地域での支え合い活動</a:t>
            </a:r>
          </a:p>
        </p:txBody>
      </p:sp>
      <p:sp>
        <p:nvSpPr>
          <p:cNvPr id="10" name="四角形: 角を丸くする 9">
            <a:extLst>
              <a:ext uri="{FF2B5EF4-FFF2-40B4-BE49-F238E27FC236}">
                <a16:creationId xmlns:a16="http://schemas.microsoft.com/office/drawing/2014/main" id="{B7FF3DA7-B952-4289-9716-BB1E9D32ED24}"/>
              </a:ext>
            </a:extLst>
          </p:cNvPr>
          <p:cNvSpPr/>
          <p:nvPr/>
        </p:nvSpPr>
        <p:spPr>
          <a:xfrm>
            <a:off x="2689362" y="1209265"/>
            <a:ext cx="1013788" cy="504000"/>
          </a:xfrm>
          <a:prstGeom prst="roundRect">
            <a:avLst>
              <a:gd name="adj" fmla="val 32443"/>
            </a:avLst>
          </a:prstGeom>
        </p:spPr>
        <p:style>
          <a:lnRef idx="3">
            <a:schemeClr val="lt1"/>
          </a:lnRef>
          <a:fillRef idx="1">
            <a:schemeClr val="dk1"/>
          </a:fillRef>
          <a:effectRef idx="1">
            <a:schemeClr val="dk1"/>
          </a:effectRef>
          <a:fontRef idx="minor">
            <a:schemeClr val="lt1"/>
          </a:fontRef>
        </p:style>
        <p:txBody>
          <a:bodyPr rtlCol="0" anchor="ctr"/>
          <a:lstStyle/>
          <a:p>
            <a:pPr algn="ctr"/>
            <a:r>
              <a:rPr kumimoji="1" lang="ja-JP" altLang="en-US" sz="1200" dirty="0"/>
              <a:t>地区福祉</a:t>
            </a:r>
            <a:endParaRPr kumimoji="1" lang="en-US" altLang="ja-JP" sz="1200" dirty="0"/>
          </a:p>
          <a:p>
            <a:pPr algn="ctr"/>
            <a:r>
              <a:rPr kumimoji="1" lang="ja-JP" altLang="en-US" sz="1200" dirty="0"/>
              <a:t>委員会</a:t>
            </a:r>
          </a:p>
        </p:txBody>
      </p:sp>
      <p:sp>
        <p:nvSpPr>
          <p:cNvPr id="14" name="四角形: 角を丸くする 13">
            <a:extLst>
              <a:ext uri="{FF2B5EF4-FFF2-40B4-BE49-F238E27FC236}">
                <a16:creationId xmlns:a16="http://schemas.microsoft.com/office/drawing/2014/main" id="{0E141CE0-AB08-4B42-8F60-974F846CE572}"/>
              </a:ext>
            </a:extLst>
          </p:cNvPr>
          <p:cNvSpPr/>
          <p:nvPr/>
        </p:nvSpPr>
        <p:spPr>
          <a:xfrm>
            <a:off x="5700911" y="2249341"/>
            <a:ext cx="1265582" cy="503582"/>
          </a:xfrm>
          <a:prstGeom prst="roundRect">
            <a:avLst>
              <a:gd name="adj" fmla="val 2719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dirty="0"/>
              <a:t>市民交流</a:t>
            </a:r>
            <a:endParaRPr kumimoji="1" lang="en-US" altLang="ja-JP" sz="1200" dirty="0"/>
          </a:p>
          <a:p>
            <a:pPr algn="ctr"/>
            <a:r>
              <a:rPr kumimoji="1" lang="ja-JP" altLang="en-US" sz="1200" dirty="0"/>
              <a:t>センター</a:t>
            </a:r>
          </a:p>
        </p:txBody>
      </p:sp>
      <p:sp>
        <p:nvSpPr>
          <p:cNvPr id="18" name="四角形: 角を丸くする 17">
            <a:extLst>
              <a:ext uri="{FF2B5EF4-FFF2-40B4-BE49-F238E27FC236}">
                <a16:creationId xmlns:a16="http://schemas.microsoft.com/office/drawing/2014/main" id="{A7108B7F-4495-423B-9703-EF384543BF4B}"/>
              </a:ext>
            </a:extLst>
          </p:cNvPr>
          <p:cNvSpPr/>
          <p:nvPr/>
        </p:nvSpPr>
        <p:spPr>
          <a:xfrm>
            <a:off x="6798357" y="1117709"/>
            <a:ext cx="1771652" cy="503582"/>
          </a:xfrm>
          <a:prstGeom prst="roundRect">
            <a:avLst>
              <a:gd name="adj" fmla="val 3508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dirty="0"/>
              <a:t>スマイルサポーター</a:t>
            </a:r>
            <a:endParaRPr kumimoji="1" lang="en-US" altLang="ja-JP" sz="1200" dirty="0"/>
          </a:p>
          <a:p>
            <a:pPr algn="ctr"/>
            <a:r>
              <a:rPr lang="ja-JP" altLang="en-US" sz="1200" dirty="0"/>
              <a:t>（民間保育園）</a:t>
            </a:r>
            <a:endParaRPr kumimoji="1" lang="ja-JP" altLang="en-US" sz="1200" dirty="0"/>
          </a:p>
        </p:txBody>
      </p:sp>
      <p:cxnSp>
        <p:nvCxnSpPr>
          <p:cNvPr id="20" name="直線コネクタ 19">
            <a:extLst>
              <a:ext uri="{FF2B5EF4-FFF2-40B4-BE49-F238E27FC236}">
                <a16:creationId xmlns:a16="http://schemas.microsoft.com/office/drawing/2014/main" id="{58D140D4-011D-4911-A2FA-98F8AB2293F5}"/>
              </a:ext>
            </a:extLst>
          </p:cNvPr>
          <p:cNvCxnSpPr/>
          <p:nvPr/>
        </p:nvCxnSpPr>
        <p:spPr>
          <a:xfrm>
            <a:off x="272503" y="2822566"/>
            <a:ext cx="11728174" cy="0"/>
          </a:xfrm>
          <a:prstGeom prst="line">
            <a:avLst/>
          </a:prstGeom>
          <a:ln w="381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1" name="テキスト ボックス 20">
            <a:extLst>
              <a:ext uri="{FF2B5EF4-FFF2-40B4-BE49-F238E27FC236}">
                <a16:creationId xmlns:a16="http://schemas.microsoft.com/office/drawing/2014/main" id="{2F939065-404E-4A83-9626-A440D45D4DCF}"/>
              </a:ext>
            </a:extLst>
          </p:cNvPr>
          <p:cNvSpPr txBox="1"/>
          <p:nvPr/>
        </p:nvSpPr>
        <p:spPr>
          <a:xfrm>
            <a:off x="465731" y="1209265"/>
            <a:ext cx="481799" cy="1855302"/>
          </a:xfrm>
          <a:prstGeom prst="rect">
            <a:avLst/>
          </a:prstGeom>
          <a:noFill/>
        </p:spPr>
        <p:txBody>
          <a:bodyPr vert="eaVert" wrap="square" rtlCol="0">
            <a:spAutoFit/>
          </a:bodyPr>
          <a:lstStyle/>
          <a:p>
            <a:r>
              <a:rPr kumimoji="1" lang="ja-JP" altLang="en-US" dirty="0"/>
              <a:t>第</a:t>
            </a:r>
            <a:r>
              <a:rPr kumimoji="1" lang="en-US" altLang="ja-JP" dirty="0"/>
              <a:t>1</a:t>
            </a:r>
            <a:r>
              <a:rPr kumimoji="1" lang="ja-JP" altLang="en-US" dirty="0"/>
              <a:t>次圏域</a:t>
            </a:r>
          </a:p>
        </p:txBody>
      </p:sp>
      <p:sp>
        <p:nvSpPr>
          <p:cNvPr id="23" name="正方形/長方形 22">
            <a:extLst>
              <a:ext uri="{FF2B5EF4-FFF2-40B4-BE49-F238E27FC236}">
                <a16:creationId xmlns:a16="http://schemas.microsoft.com/office/drawing/2014/main" id="{FCD7BC89-A773-4AFB-97EF-E5BFD1249771}"/>
              </a:ext>
            </a:extLst>
          </p:cNvPr>
          <p:cNvSpPr/>
          <p:nvPr/>
        </p:nvSpPr>
        <p:spPr>
          <a:xfrm>
            <a:off x="3293166" y="3390486"/>
            <a:ext cx="5426769" cy="1302026"/>
          </a:xfrm>
          <a:prstGeom prst="rect">
            <a:avLst/>
          </a:prstGeom>
        </p:spPr>
        <p:style>
          <a:lnRef idx="2">
            <a:schemeClr val="dk1"/>
          </a:lnRef>
          <a:fillRef idx="1">
            <a:schemeClr val="lt1"/>
          </a:fillRef>
          <a:effectRef idx="0">
            <a:schemeClr val="dk1"/>
          </a:effectRef>
          <a:fontRef idx="minor">
            <a:schemeClr val="dk1"/>
          </a:fontRef>
        </p:style>
        <p:txBody>
          <a:bodyPr rtlCol="0" anchor="b"/>
          <a:lstStyle/>
          <a:p>
            <a:pPr algn="r"/>
            <a:r>
              <a:rPr kumimoji="1" lang="ja-JP" altLang="en-US" sz="1400" dirty="0"/>
              <a:t>以下を一体的に実施</a:t>
            </a:r>
            <a:endParaRPr kumimoji="1" lang="en-US" altLang="ja-JP" sz="1400" dirty="0"/>
          </a:p>
          <a:p>
            <a:r>
              <a:rPr kumimoji="1" lang="ja-JP" altLang="en-US" sz="1600" dirty="0"/>
              <a:t>地域包括支援センター</a:t>
            </a:r>
            <a:r>
              <a:rPr lang="ja-JP" altLang="en-US" sz="1600" dirty="0"/>
              <a:t>・障害者相談</a:t>
            </a:r>
            <a:endParaRPr lang="en-US" altLang="ja-JP" sz="1600" dirty="0"/>
          </a:p>
          <a:p>
            <a:r>
              <a:rPr kumimoji="1" lang="ja-JP" altLang="en-US" sz="1600" dirty="0"/>
              <a:t>生活困窮者自立支援事業・子育て世代包括支援センター</a:t>
            </a:r>
            <a:endParaRPr kumimoji="1" lang="en-US" altLang="ja-JP" sz="1600" dirty="0"/>
          </a:p>
          <a:p>
            <a:r>
              <a:rPr lang="ja-JP" altLang="en-US" sz="1600" dirty="0"/>
              <a:t>コミュニティソーシャルワーク事業</a:t>
            </a:r>
            <a:endParaRPr lang="en-US" altLang="ja-JP" sz="1600" dirty="0"/>
          </a:p>
        </p:txBody>
      </p:sp>
      <p:sp>
        <p:nvSpPr>
          <p:cNvPr id="22" name="正方形/長方形 21">
            <a:extLst>
              <a:ext uri="{FF2B5EF4-FFF2-40B4-BE49-F238E27FC236}">
                <a16:creationId xmlns:a16="http://schemas.microsoft.com/office/drawing/2014/main" id="{BBBE018B-A92B-4720-B5CF-2B055A4805F9}"/>
              </a:ext>
            </a:extLst>
          </p:cNvPr>
          <p:cNvSpPr/>
          <p:nvPr/>
        </p:nvSpPr>
        <p:spPr>
          <a:xfrm>
            <a:off x="3296478" y="3393603"/>
            <a:ext cx="3034748" cy="381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t>地域型包括支援センター</a:t>
            </a:r>
          </a:p>
        </p:txBody>
      </p:sp>
      <p:cxnSp>
        <p:nvCxnSpPr>
          <p:cNvPr id="24" name="直線コネクタ 23">
            <a:extLst>
              <a:ext uri="{FF2B5EF4-FFF2-40B4-BE49-F238E27FC236}">
                <a16:creationId xmlns:a16="http://schemas.microsoft.com/office/drawing/2014/main" id="{2695130F-ACFA-4012-B86C-FE89FA8C6AA7}"/>
              </a:ext>
            </a:extLst>
          </p:cNvPr>
          <p:cNvCxnSpPr/>
          <p:nvPr/>
        </p:nvCxnSpPr>
        <p:spPr>
          <a:xfrm>
            <a:off x="225287" y="4936434"/>
            <a:ext cx="11728174" cy="0"/>
          </a:xfrm>
          <a:prstGeom prst="line">
            <a:avLst/>
          </a:prstGeom>
          <a:ln w="381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6" name="テキスト ボックス 25">
            <a:extLst>
              <a:ext uri="{FF2B5EF4-FFF2-40B4-BE49-F238E27FC236}">
                <a16:creationId xmlns:a16="http://schemas.microsoft.com/office/drawing/2014/main" id="{5CDBCCDE-5F54-41C4-8536-7AD67FC2CBE7}"/>
              </a:ext>
            </a:extLst>
          </p:cNvPr>
          <p:cNvSpPr txBox="1"/>
          <p:nvPr/>
        </p:nvSpPr>
        <p:spPr>
          <a:xfrm>
            <a:off x="485864" y="3152362"/>
            <a:ext cx="461665" cy="1855302"/>
          </a:xfrm>
          <a:prstGeom prst="rect">
            <a:avLst/>
          </a:prstGeom>
          <a:noFill/>
        </p:spPr>
        <p:txBody>
          <a:bodyPr vert="eaVert" wrap="square" rtlCol="0">
            <a:spAutoFit/>
          </a:bodyPr>
          <a:lstStyle/>
          <a:p>
            <a:r>
              <a:rPr kumimoji="1" lang="ja-JP" altLang="en-US" dirty="0"/>
              <a:t>第</a:t>
            </a:r>
            <a:r>
              <a:rPr lang="ja-JP" altLang="en-US" dirty="0"/>
              <a:t>２</a:t>
            </a:r>
            <a:r>
              <a:rPr kumimoji="1" lang="ja-JP" altLang="en-US" dirty="0"/>
              <a:t>次圏域</a:t>
            </a:r>
          </a:p>
        </p:txBody>
      </p:sp>
      <p:sp>
        <p:nvSpPr>
          <p:cNvPr id="28" name="テキスト ボックス 27">
            <a:extLst>
              <a:ext uri="{FF2B5EF4-FFF2-40B4-BE49-F238E27FC236}">
                <a16:creationId xmlns:a16="http://schemas.microsoft.com/office/drawing/2014/main" id="{858B22F4-3150-47FA-80A5-004BBC2E507F}"/>
              </a:ext>
            </a:extLst>
          </p:cNvPr>
          <p:cNvSpPr txBox="1"/>
          <p:nvPr/>
        </p:nvSpPr>
        <p:spPr>
          <a:xfrm>
            <a:off x="492488" y="5044110"/>
            <a:ext cx="461665" cy="1855302"/>
          </a:xfrm>
          <a:prstGeom prst="rect">
            <a:avLst/>
          </a:prstGeom>
          <a:noFill/>
        </p:spPr>
        <p:txBody>
          <a:bodyPr vert="eaVert" wrap="square" rtlCol="0">
            <a:spAutoFit/>
          </a:bodyPr>
          <a:lstStyle/>
          <a:p>
            <a:r>
              <a:rPr kumimoji="1" lang="ja-JP" altLang="en-US" dirty="0"/>
              <a:t>第３次圏域</a:t>
            </a:r>
          </a:p>
        </p:txBody>
      </p:sp>
      <p:sp>
        <p:nvSpPr>
          <p:cNvPr id="29" name="楕円 28">
            <a:extLst>
              <a:ext uri="{FF2B5EF4-FFF2-40B4-BE49-F238E27FC236}">
                <a16:creationId xmlns:a16="http://schemas.microsoft.com/office/drawing/2014/main" id="{654095D8-95AF-46CE-9273-5ED686A81F20}"/>
              </a:ext>
            </a:extLst>
          </p:cNvPr>
          <p:cNvSpPr/>
          <p:nvPr/>
        </p:nvSpPr>
        <p:spPr>
          <a:xfrm>
            <a:off x="1709530" y="5141843"/>
            <a:ext cx="4572000" cy="1461037"/>
          </a:xfrm>
          <a:prstGeom prst="ellipse">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30" name="正方形/長方形 29">
            <a:extLst>
              <a:ext uri="{FF2B5EF4-FFF2-40B4-BE49-F238E27FC236}">
                <a16:creationId xmlns:a16="http://schemas.microsoft.com/office/drawing/2014/main" id="{32AC020C-F3C1-4A86-902A-6980F92C6B96}"/>
              </a:ext>
            </a:extLst>
          </p:cNvPr>
          <p:cNvSpPr/>
          <p:nvPr/>
        </p:nvSpPr>
        <p:spPr>
          <a:xfrm>
            <a:off x="4330983" y="5357551"/>
            <a:ext cx="1805607" cy="7269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t>地域共生</a:t>
            </a:r>
            <a:endParaRPr kumimoji="1" lang="en-US" altLang="ja-JP" dirty="0"/>
          </a:p>
          <a:p>
            <a:pPr algn="ctr"/>
            <a:r>
              <a:rPr kumimoji="1" lang="ja-JP" altLang="en-US" dirty="0"/>
              <a:t>推進課</a:t>
            </a:r>
          </a:p>
        </p:txBody>
      </p:sp>
      <p:sp>
        <p:nvSpPr>
          <p:cNvPr id="32" name="フローチャート: 代替処理 31">
            <a:extLst>
              <a:ext uri="{FF2B5EF4-FFF2-40B4-BE49-F238E27FC236}">
                <a16:creationId xmlns:a16="http://schemas.microsoft.com/office/drawing/2014/main" id="{15F85785-9109-4396-8870-A94DAD632492}"/>
              </a:ext>
            </a:extLst>
          </p:cNvPr>
          <p:cNvSpPr/>
          <p:nvPr/>
        </p:nvSpPr>
        <p:spPr>
          <a:xfrm>
            <a:off x="1689654" y="5087979"/>
            <a:ext cx="1027043" cy="503582"/>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関係課</a:t>
            </a:r>
          </a:p>
        </p:txBody>
      </p:sp>
      <p:sp>
        <p:nvSpPr>
          <p:cNvPr id="34" name="フローチャート: 代替処理 33">
            <a:extLst>
              <a:ext uri="{FF2B5EF4-FFF2-40B4-BE49-F238E27FC236}">
                <a16:creationId xmlns:a16="http://schemas.microsoft.com/office/drawing/2014/main" id="{BE68B6CC-ACB1-42AB-9604-A959B94BFB11}"/>
              </a:ext>
            </a:extLst>
          </p:cNvPr>
          <p:cNvSpPr/>
          <p:nvPr/>
        </p:nvSpPr>
        <p:spPr>
          <a:xfrm>
            <a:off x="1563757" y="5822620"/>
            <a:ext cx="1027043" cy="503582"/>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関係課</a:t>
            </a:r>
          </a:p>
        </p:txBody>
      </p:sp>
      <p:sp>
        <p:nvSpPr>
          <p:cNvPr id="36" name="フローチャート: 代替処理 35">
            <a:extLst>
              <a:ext uri="{FF2B5EF4-FFF2-40B4-BE49-F238E27FC236}">
                <a16:creationId xmlns:a16="http://schemas.microsoft.com/office/drawing/2014/main" id="{E3BD0285-6326-4074-9D6D-E0F4DBD607E1}"/>
              </a:ext>
            </a:extLst>
          </p:cNvPr>
          <p:cNvSpPr/>
          <p:nvPr/>
        </p:nvSpPr>
        <p:spPr>
          <a:xfrm>
            <a:off x="4300331" y="6263257"/>
            <a:ext cx="1027043" cy="503582"/>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関係課</a:t>
            </a:r>
          </a:p>
        </p:txBody>
      </p:sp>
      <p:sp>
        <p:nvSpPr>
          <p:cNvPr id="38" name="フローチャート: 代替処理 37">
            <a:extLst>
              <a:ext uri="{FF2B5EF4-FFF2-40B4-BE49-F238E27FC236}">
                <a16:creationId xmlns:a16="http://schemas.microsoft.com/office/drawing/2014/main" id="{DB5431AB-E2FA-48A9-9185-462631E263EF}"/>
              </a:ext>
            </a:extLst>
          </p:cNvPr>
          <p:cNvSpPr/>
          <p:nvPr/>
        </p:nvSpPr>
        <p:spPr>
          <a:xfrm>
            <a:off x="2832655" y="6241084"/>
            <a:ext cx="1027043" cy="503582"/>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関係課</a:t>
            </a:r>
          </a:p>
        </p:txBody>
      </p:sp>
      <p:sp>
        <p:nvSpPr>
          <p:cNvPr id="41" name="正方形/長方形 40">
            <a:extLst>
              <a:ext uri="{FF2B5EF4-FFF2-40B4-BE49-F238E27FC236}">
                <a16:creationId xmlns:a16="http://schemas.microsoft.com/office/drawing/2014/main" id="{118B2CE1-4059-490D-83F9-84343EA58E5B}"/>
              </a:ext>
            </a:extLst>
          </p:cNvPr>
          <p:cNvSpPr/>
          <p:nvPr/>
        </p:nvSpPr>
        <p:spPr>
          <a:xfrm>
            <a:off x="6652590" y="5153025"/>
            <a:ext cx="2120341" cy="54172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t>基幹型包括</a:t>
            </a:r>
            <a:endParaRPr kumimoji="1" lang="en-US" altLang="ja-JP" dirty="0"/>
          </a:p>
          <a:p>
            <a:pPr algn="ctr"/>
            <a:r>
              <a:rPr kumimoji="1" lang="ja-JP" altLang="en-US" dirty="0"/>
              <a:t>支援センター</a:t>
            </a:r>
          </a:p>
        </p:txBody>
      </p:sp>
      <p:sp>
        <p:nvSpPr>
          <p:cNvPr id="43" name="正方形/長方形 42">
            <a:extLst>
              <a:ext uri="{FF2B5EF4-FFF2-40B4-BE49-F238E27FC236}">
                <a16:creationId xmlns:a16="http://schemas.microsoft.com/office/drawing/2014/main" id="{3AE2AAE8-FFB0-4748-9546-B5703FB90174}"/>
              </a:ext>
            </a:extLst>
          </p:cNvPr>
          <p:cNvSpPr/>
          <p:nvPr/>
        </p:nvSpPr>
        <p:spPr>
          <a:xfrm>
            <a:off x="9382545" y="5150162"/>
            <a:ext cx="2266121" cy="54172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t>第</a:t>
            </a:r>
            <a:r>
              <a:rPr kumimoji="1" lang="en-US" altLang="ja-JP" dirty="0"/>
              <a:t>1</a:t>
            </a:r>
            <a:r>
              <a:rPr kumimoji="1" lang="ja-JP" altLang="en-US" dirty="0"/>
              <a:t>層生活支援</a:t>
            </a:r>
            <a:endParaRPr kumimoji="1" lang="en-US" altLang="ja-JP" dirty="0"/>
          </a:p>
          <a:p>
            <a:pPr algn="ctr"/>
            <a:r>
              <a:rPr lang="ja-JP" altLang="en-US" dirty="0"/>
              <a:t>ｺｰﾃﾞｨﾈｰﾀｰ</a:t>
            </a:r>
            <a:endParaRPr kumimoji="1" lang="ja-JP" altLang="en-US" dirty="0"/>
          </a:p>
        </p:txBody>
      </p:sp>
      <p:sp>
        <p:nvSpPr>
          <p:cNvPr id="45" name="正方形/長方形 44">
            <a:extLst>
              <a:ext uri="{FF2B5EF4-FFF2-40B4-BE49-F238E27FC236}">
                <a16:creationId xmlns:a16="http://schemas.microsoft.com/office/drawing/2014/main" id="{EA70AB2B-555B-483E-94D9-1A3311D11AAB}"/>
              </a:ext>
            </a:extLst>
          </p:cNvPr>
          <p:cNvSpPr/>
          <p:nvPr/>
        </p:nvSpPr>
        <p:spPr>
          <a:xfrm>
            <a:off x="9336164" y="3729639"/>
            <a:ext cx="2358885" cy="54172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t>第</a:t>
            </a:r>
            <a:r>
              <a:rPr lang="ja-JP" altLang="en-US" dirty="0"/>
              <a:t>２</a:t>
            </a:r>
            <a:r>
              <a:rPr kumimoji="1" lang="ja-JP" altLang="en-US" dirty="0"/>
              <a:t>層生活支援</a:t>
            </a:r>
            <a:endParaRPr kumimoji="1" lang="en-US" altLang="ja-JP" dirty="0"/>
          </a:p>
          <a:p>
            <a:pPr algn="ctr"/>
            <a:r>
              <a:rPr lang="ja-JP" altLang="en-US" dirty="0"/>
              <a:t>ｺｰﾃﾞｨﾈｰﾀｰ</a:t>
            </a:r>
            <a:endParaRPr kumimoji="1" lang="ja-JP" altLang="en-US" dirty="0"/>
          </a:p>
        </p:txBody>
      </p:sp>
      <p:cxnSp>
        <p:nvCxnSpPr>
          <p:cNvPr id="47" name="直線コネクタ 46">
            <a:extLst>
              <a:ext uri="{FF2B5EF4-FFF2-40B4-BE49-F238E27FC236}">
                <a16:creationId xmlns:a16="http://schemas.microsoft.com/office/drawing/2014/main" id="{0D5511A0-4A3D-4FC0-9858-341C74A41603}"/>
              </a:ext>
            </a:extLst>
          </p:cNvPr>
          <p:cNvCxnSpPr>
            <a:cxnSpLocks/>
            <a:stCxn id="45" idx="2"/>
            <a:endCxn id="43" idx="0"/>
          </p:cNvCxnSpPr>
          <p:nvPr/>
        </p:nvCxnSpPr>
        <p:spPr>
          <a:xfrm flipH="1">
            <a:off x="10515606" y="4271362"/>
            <a:ext cx="1" cy="878800"/>
          </a:xfrm>
          <a:prstGeom prst="line">
            <a:avLst/>
          </a:prstGeom>
          <a:ln w="76200"/>
        </p:spPr>
        <p:style>
          <a:lnRef idx="3">
            <a:schemeClr val="dk1"/>
          </a:lnRef>
          <a:fillRef idx="0">
            <a:schemeClr val="dk1"/>
          </a:fillRef>
          <a:effectRef idx="2">
            <a:schemeClr val="dk1"/>
          </a:effectRef>
          <a:fontRef idx="minor">
            <a:schemeClr val="tx1"/>
          </a:fontRef>
        </p:style>
      </p:cxnSp>
      <p:cxnSp>
        <p:nvCxnSpPr>
          <p:cNvPr id="49" name="コネクタ: カギ線 48">
            <a:extLst>
              <a:ext uri="{FF2B5EF4-FFF2-40B4-BE49-F238E27FC236}">
                <a16:creationId xmlns:a16="http://schemas.microsoft.com/office/drawing/2014/main" id="{6F333C82-2E51-43C7-A5E8-FD1D06E4336F}"/>
              </a:ext>
            </a:extLst>
          </p:cNvPr>
          <p:cNvCxnSpPr>
            <a:cxnSpLocks/>
            <a:stCxn id="45" idx="0"/>
            <a:endCxn id="6" idx="6"/>
          </p:cNvCxnSpPr>
          <p:nvPr/>
        </p:nvCxnSpPr>
        <p:spPr>
          <a:xfrm rot="16200000" flipV="1">
            <a:off x="9281848" y="2495879"/>
            <a:ext cx="1768462" cy="699057"/>
          </a:xfrm>
          <a:prstGeom prst="bentConnector2">
            <a:avLst/>
          </a:prstGeom>
          <a:ln w="76200">
            <a:tailEnd type="triangle"/>
          </a:ln>
        </p:spPr>
        <p:style>
          <a:lnRef idx="1">
            <a:schemeClr val="dk1"/>
          </a:lnRef>
          <a:fillRef idx="0">
            <a:schemeClr val="dk1"/>
          </a:fillRef>
          <a:effectRef idx="0">
            <a:schemeClr val="dk1"/>
          </a:effectRef>
          <a:fontRef idx="minor">
            <a:schemeClr val="tx1"/>
          </a:fontRef>
        </p:style>
      </p:cxnSp>
      <p:sp>
        <p:nvSpPr>
          <p:cNvPr id="52" name="テキスト ボックス 51">
            <a:extLst>
              <a:ext uri="{FF2B5EF4-FFF2-40B4-BE49-F238E27FC236}">
                <a16:creationId xmlns:a16="http://schemas.microsoft.com/office/drawing/2014/main" id="{36888CE1-4974-47B2-B67E-16B83FE990B9}"/>
              </a:ext>
            </a:extLst>
          </p:cNvPr>
          <p:cNvSpPr txBox="1"/>
          <p:nvPr/>
        </p:nvSpPr>
        <p:spPr>
          <a:xfrm>
            <a:off x="10502340" y="2066770"/>
            <a:ext cx="1537254" cy="646331"/>
          </a:xfrm>
          <a:prstGeom prst="rect">
            <a:avLst/>
          </a:prstGeom>
          <a:noFill/>
        </p:spPr>
        <p:txBody>
          <a:bodyPr wrap="square" rtlCol="0">
            <a:spAutoFit/>
          </a:bodyPr>
          <a:lstStyle/>
          <a:p>
            <a:r>
              <a:rPr kumimoji="1" lang="ja-JP" altLang="en-US" dirty="0"/>
              <a:t>支え合い</a:t>
            </a:r>
            <a:endParaRPr kumimoji="1" lang="en-US" altLang="ja-JP" dirty="0"/>
          </a:p>
          <a:p>
            <a:r>
              <a:rPr kumimoji="1" lang="ja-JP" altLang="en-US" dirty="0"/>
              <a:t>活動の支援</a:t>
            </a:r>
          </a:p>
        </p:txBody>
      </p:sp>
      <p:sp>
        <p:nvSpPr>
          <p:cNvPr id="54" name="矢印: 上下 53">
            <a:extLst>
              <a:ext uri="{FF2B5EF4-FFF2-40B4-BE49-F238E27FC236}">
                <a16:creationId xmlns:a16="http://schemas.microsoft.com/office/drawing/2014/main" id="{60F66EAF-98B2-49F4-9ABF-20619972C344}"/>
              </a:ext>
            </a:extLst>
          </p:cNvPr>
          <p:cNvSpPr/>
          <p:nvPr/>
        </p:nvSpPr>
        <p:spPr>
          <a:xfrm>
            <a:off x="3768586" y="2533996"/>
            <a:ext cx="394250" cy="871330"/>
          </a:xfrm>
          <a:prstGeom prst="upDown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kumimoji="1" lang="ja-JP" altLang="en-US"/>
          </a:p>
        </p:txBody>
      </p:sp>
      <p:sp>
        <p:nvSpPr>
          <p:cNvPr id="56" name="矢印: 上下 55">
            <a:extLst>
              <a:ext uri="{FF2B5EF4-FFF2-40B4-BE49-F238E27FC236}">
                <a16:creationId xmlns:a16="http://schemas.microsoft.com/office/drawing/2014/main" id="{4DB4BBEC-5BB6-45B8-A2DB-2BCBB451CA8C}"/>
              </a:ext>
            </a:extLst>
          </p:cNvPr>
          <p:cNvSpPr/>
          <p:nvPr/>
        </p:nvSpPr>
        <p:spPr>
          <a:xfrm>
            <a:off x="6642657" y="4608439"/>
            <a:ext cx="394250" cy="541723"/>
          </a:xfrm>
          <a:prstGeom prst="upDown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kumimoji="1" lang="ja-JP" altLang="en-US"/>
          </a:p>
        </p:txBody>
      </p:sp>
      <p:sp>
        <p:nvSpPr>
          <p:cNvPr id="57" name="矢印: 左右 56">
            <a:extLst>
              <a:ext uri="{FF2B5EF4-FFF2-40B4-BE49-F238E27FC236}">
                <a16:creationId xmlns:a16="http://schemas.microsoft.com/office/drawing/2014/main" id="{44C299A1-9EF5-4C1B-AEA1-37C9582154EF}"/>
              </a:ext>
            </a:extLst>
          </p:cNvPr>
          <p:cNvSpPr/>
          <p:nvPr/>
        </p:nvSpPr>
        <p:spPr>
          <a:xfrm>
            <a:off x="6146523" y="5408854"/>
            <a:ext cx="496134" cy="331304"/>
          </a:xfrm>
          <a:prstGeom prst="leftRight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kumimoji="1" lang="ja-JP" altLang="en-US"/>
          </a:p>
        </p:txBody>
      </p:sp>
      <p:sp>
        <p:nvSpPr>
          <p:cNvPr id="59" name="矢印: 左右 58">
            <a:extLst>
              <a:ext uri="{FF2B5EF4-FFF2-40B4-BE49-F238E27FC236}">
                <a16:creationId xmlns:a16="http://schemas.microsoft.com/office/drawing/2014/main" id="{0BD5432B-D23E-4B26-8238-4A51D12DD0C4}"/>
              </a:ext>
            </a:extLst>
          </p:cNvPr>
          <p:cNvSpPr/>
          <p:nvPr/>
        </p:nvSpPr>
        <p:spPr>
          <a:xfrm>
            <a:off x="8733182" y="5300871"/>
            <a:ext cx="649363" cy="285424"/>
          </a:xfrm>
          <a:prstGeom prst="leftRight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kumimoji="1" lang="ja-JP" altLang="en-US"/>
          </a:p>
        </p:txBody>
      </p:sp>
      <p:sp>
        <p:nvSpPr>
          <p:cNvPr id="62" name="フローチャート: 代替処理 61">
            <a:extLst>
              <a:ext uri="{FF2B5EF4-FFF2-40B4-BE49-F238E27FC236}">
                <a16:creationId xmlns:a16="http://schemas.microsoft.com/office/drawing/2014/main" id="{A12A06EC-B3D9-494D-845E-A08428A2F7C7}"/>
              </a:ext>
            </a:extLst>
          </p:cNvPr>
          <p:cNvSpPr/>
          <p:nvPr/>
        </p:nvSpPr>
        <p:spPr>
          <a:xfrm>
            <a:off x="6095999" y="6203903"/>
            <a:ext cx="1181097" cy="503582"/>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支援機関</a:t>
            </a:r>
          </a:p>
        </p:txBody>
      </p:sp>
      <p:sp>
        <p:nvSpPr>
          <p:cNvPr id="64" name="フローチャート: 代替処理 63">
            <a:extLst>
              <a:ext uri="{FF2B5EF4-FFF2-40B4-BE49-F238E27FC236}">
                <a16:creationId xmlns:a16="http://schemas.microsoft.com/office/drawing/2014/main" id="{E1A459DC-65A4-47C2-8A24-4EE51AC4C1F4}"/>
              </a:ext>
            </a:extLst>
          </p:cNvPr>
          <p:cNvSpPr/>
          <p:nvPr/>
        </p:nvSpPr>
        <p:spPr>
          <a:xfrm>
            <a:off x="8377034" y="6281774"/>
            <a:ext cx="1125604" cy="503582"/>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事業所</a:t>
            </a:r>
            <a:endParaRPr kumimoji="1" lang="ja-JP" altLang="en-US" dirty="0"/>
          </a:p>
        </p:txBody>
      </p:sp>
      <p:sp>
        <p:nvSpPr>
          <p:cNvPr id="67" name="フローチャート: 代替処理 66">
            <a:extLst>
              <a:ext uri="{FF2B5EF4-FFF2-40B4-BE49-F238E27FC236}">
                <a16:creationId xmlns:a16="http://schemas.microsoft.com/office/drawing/2014/main" id="{1EF738C5-466C-4443-A18D-360C0CAA56F6}"/>
              </a:ext>
            </a:extLst>
          </p:cNvPr>
          <p:cNvSpPr/>
          <p:nvPr/>
        </p:nvSpPr>
        <p:spPr>
          <a:xfrm>
            <a:off x="7411273" y="6264912"/>
            <a:ext cx="882941" cy="503582"/>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NPO</a:t>
            </a:r>
            <a:endParaRPr kumimoji="1" lang="ja-JP" altLang="en-US" dirty="0"/>
          </a:p>
        </p:txBody>
      </p:sp>
      <p:sp>
        <p:nvSpPr>
          <p:cNvPr id="71" name="矢印: 二方向 70">
            <a:extLst>
              <a:ext uri="{FF2B5EF4-FFF2-40B4-BE49-F238E27FC236}">
                <a16:creationId xmlns:a16="http://schemas.microsoft.com/office/drawing/2014/main" id="{F24C6F36-6FAD-46DE-ABF2-E6BF9D29BC35}"/>
              </a:ext>
            </a:extLst>
          </p:cNvPr>
          <p:cNvSpPr/>
          <p:nvPr/>
        </p:nvSpPr>
        <p:spPr>
          <a:xfrm>
            <a:off x="6115878" y="5698531"/>
            <a:ext cx="4075044" cy="443836"/>
          </a:xfrm>
          <a:prstGeom prst="leftUpArrow">
            <a:avLst>
              <a:gd name="adj1" fmla="val 30972"/>
              <a:gd name="adj2" fmla="val 39929"/>
              <a:gd name="adj3" fmla="val 30972"/>
            </a:avLst>
          </a:prstGeom>
        </p:spPr>
        <p:style>
          <a:lnRef idx="3">
            <a:schemeClr val="lt1"/>
          </a:lnRef>
          <a:fillRef idx="1">
            <a:schemeClr val="dk1"/>
          </a:fillRef>
          <a:effectRef idx="1">
            <a:schemeClr val="dk1"/>
          </a:effectRef>
          <a:fontRef idx="minor">
            <a:schemeClr val="lt1"/>
          </a:fontRef>
        </p:style>
        <p:txBody>
          <a:bodyPr rtlCol="0" anchor="ctr"/>
          <a:lstStyle/>
          <a:p>
            <a:pPr algn="ctr"/>
            <a:endParaRPr kumimoji="1" lang="ja-JP" altLang="en-US"/>
          </a:p>
        </p:txBody>
      </p:sp>
      <p:sp>
        <p:nvSpPr>
          <p:cNvPr id="72" name="テキスト ボックス 71">
            <a:extLst>
              <a:ext uri="{FF2B5EF4-FFF2-40B4-BE49-F238E27FC236}">
                <a16:creationId xmlns:a16="http://schemas.microsoft.com/office/drawing/2014/main" id="{63F81FDF-B55C-4F1B-915A-EE704217B2A0}"/>
              </a:ext>
            </a:extLst>
          </p:cNvPr>
          <p:cNvSpPr txBox="1"/>
          <p:nvPr/>
        </p:nvSpPr>
        <p:spPr>
          <a:xfrm>
            <a:off x="3149038" y="5499454"/>
            <a:ext cx="1108225" cy="646331"/>
          </a:xfrm>
          <a:prstGeom prst="rect">
            <a:avLst/>
          </a:prstGeom>
          <a:noFill/>
        </p:spPr>
        <p:txBody>
          <a:bodyPr wrap="square" rtlCol="0">
            <a:spAutoFit/>
          </a:bodyPr>
          <a:lstStyle/>
          <a:p>
            <a:r>
              <a:rPr lang="ja-JP" altLang="en-US" dirty="0"/>
              <a:t>市役所</a:t>
            </a:r>
            <a:endParaRPr lang="en-US" altLang="ja-JP" dirty="0"/>
          </a:p>
          <a:p>
            <a:r>
              <a:rPr lang="ja-JP" altLang="en-US" dirty="0"/>
              <a:t>庁内調整</a:t>
            </a:r>
            <a:endParaRPr kumimoji="1" lang="ja-JP" altLang="en-US" dirty="0"/>
          </a:p>
        </p:txBody>
      </p:sp>
      <p:sp>
        <p:nvSpPr>
          <p:cNvPr id="2" name="スライド番号プレースホルダー 1">
            <a:extLst>
              <a:ext uri="{FF2B5EF4-FFF2-40B4-BE49-F238E27FC236}">
                <a16:creationId xmlns:a16="http://schemas.microsoft.com/office/drawing/2014/main" id="{61509BE8-F893-4052-8C83-1C332E2EFA05}"/>
              </a:ext>
            </a:extLst>
          </p:cNvPr>
          <p:cNvSpPr>
            <a:spLocks noGrp="1"/>
          </p:cNvSpPr>
          <p:nvPr>
            <p:ph type="sldNum" sz="quarter" idx="12"/>
          </p:nvPr>
        </p:nvSpPr>
        <p:spPr/>
        <p:txBody>
          <a:bodyPr/>
          <a:lstStyle/>
          <a:p>
            <a:fld id="{9B690F92-0CAC-44C1-B96E-43CAD0CE8682}" type="slidenum">
              <a:rPr kumimoji="1" lang="ja-JP" altLang="en-US" smtClean="0"/>
              <a:t>7</a:t>
            </a:fld>
            <a:endParaRPr kumimoji="1" lang="ja-JP" altLang="en-US"/>
          </a:p>
        </p:txBody>
      </p:sp>
      <p:sp>
        <p:nvSpPr>
          <p:cNvPr id="40" name="四角形: 角を丸くする 39">
            <a:extLst>
              <a:ext uri="{FF2B5EF4-FFF2-40B4-BE49-F238E27FC236}">
                <a16:creationId xmlns:a16="http://schemas.microsoft.com/office/drawing/2014/main" id="{179C2968-214B-4004-9157-09419EB9D6AF}"/>
              </a:ext>
            </a:extLst>
          </p:cNvPr>
          <p:cNvSpPr/>
          <p:nvPr/>
        </p:nvSpPr>
        <p:spPr>
          <a:xfrm>
            <a:off x="3891999" y="1117709"/>
            <a:ext cx="1435376" cy="504000"/>
          </a:xfrm>
          <a:prstGeom prst="roundRect">
            <a:avLst>
              <a:gd name="adj" fmla="val 27936"/>
            </a:avLst>
          </a:prstGeom>
        </p:spPr>
        <p:style>
          <a:lnRef idx="3">
            <a:schemeClr val="lt1"/>
          </a:lnRef>
          <a:fillRef idx="1">
            <a:schemeClr val="dk1"/>
          </a:fillRef>
          <a:effectRef idx="1">
            <a:schemeClr val="dk1"/>
          </a:effectRef>
          <a:fontRef idx="minor">
            <a:schemeClr val="lt1"/>
          </a:fontRef>
        </p:style>
        <p:txBody>
          <a:bodyPr rtlCol="0" anchor="ctr"/>
          <a:lstStyle/>
          <a:p>
            <a:pPr algn="ctr"/>
            <a:r>
              <a:rPr kumimoji="1" lang="ja-JP" altLang="en-US" sz="1200" dirty="0"/>
              <a:t>地域住民</a:t>
            </a:r>
            <a:endParaRPr kumimoji="1" lang="en-US" altLang="ja-JP" sz="1200" dirty="0"/>
          </a:p>
          <a:p>
            <a:pPr algn="ctr"/>
            <a:r>
              <a:rPr lang="ja-JP" altLang="en-US" sz="1200" dirty="0"/>
              <a:t>ボランティア</a:t>
            </a:r>
            <a:endParaRPr kumimoji="1" lang="ja-JP" altLang="en-US" sz="1200" dirty="0"/>
          </a:p>
        </p:txBody>
      </p:sp>
      <p:sp>
        <p:nvSpPr>
          <p:cNvPr id="44" name="四角形: 角を丸くする 43">
            <a:extLst>
              <a:ext uri="{FF2B5EF4-FFF2-40B4-BE49-F238E27FC236}">
                <a16:creationId xmlns:a16="http://schemas.microsoft.com/office/drawing/2014/main" id="{1947EB28-A04E-4051-9795-7EC0D32BEF5E}"/>
              </a:ext>
            </a:extLst>
          </p:cNvPr>
          <p:cNvSpPr/>
          <p:nvPr/>
        </p:nvSpPr>
        <p:spPr>
          <a:xfrm>
            <a:off x="5582480" y="1082504"/>
            <a:ext cx="1013788" cy="504000"/>
          </a:xfrm>
          <a:prstGeom prst="roundRect">
            <a:avLst>
              <a:gd name="adj" fmla="val 27936"/>
            </a:avLst>
          </a:prstGeom>
        </p:spPr>
        <p:style>
          <a:lnRef idx="3">
            <a:schemeClr val="lt1"/>
          </a:lnRef>
          <a:fillRef idx="1">
            <a:schemeClr val="dk1"/>
          </a:fillRef>
          <a:effectRef idx="1">
            <a:schemeClr val="dk1"/>
          </a:effectRef>
          <a:fontRef idx="minor">
            <a:schemeClr val="lt1"/>
          </a:fontRef>
        </p:style>
        <p:txBody>
          <a:bodyPr rtlCol="0" anchor="ctr"/>
          <a:lstStyle/>
          <a:p>
            <a:pPr algn="ctr"/>
            <a:r>
              <a:rPr kumimoji="1" lang="ja-JP" altLang="en-US" sz="1200" dirty="0"/>
              <a:t>民生委員</a:t>
            </a:r>
            <a:endParaRPr kumimoji="1" lang="en-US" altLang="ja-JP" sz="1200" dirty="0"/>
          </a:p>
          <a:p>
            <a:pPr algn="ctr"/>
            <a:r>
              <a:rPr lang="ja-JP" altLang="en-US" sz="1200" dirty="0"/>
              <a:t>児童委員</a:t>
            </a:r>
            <a:endParaRPr kumimoji="1" lang="ja-JP" altLang="en-US" sz="1200" dirty="0"/>
          </a:p>
        </p:txBody>
      </p:sp>
      <p:sp>
        <p:nvSpPr>
          <p:cNvPr id="46" name="四角形: 角を丸くする 45">
            <a:extLst>
              <a:ext uri="{FF2B5EF4-FFF2-40B4-BE49-F238E27FC236}">
                <a16:creationId xmlns:a16="http://schemas.microsoft.com/office/drawing/2014/main" id="{4FF70764-C301-45AD-8EC8-0343A0D33AFB}"/>
              </a:ext>
            </a:extLst>
          </p:cNvPr>
          <p:cNvSpPr/>
          <p:nvPr/>
        </p:nvSpPr>
        <p:spPr>
          <a:xfrm>
            <a:off x="8570009" y="1431088"/>
            <a:ext cx="932629" cy="503582"/>
          </a:xfrm>
          <a:prstGeom prst="roundRect">
            <a:avLst>
              <a:gd name="adj" fmla="val 3508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dirty="0"/>
              <a:t>診療所</a:t>
            </a:r>
          </a:p>
        </p:txBody>
      </p:sp>
      <p:sp>
        <p:nvSpPr>
          <p:cNvPr id="48" name="四角形: 角を丸くする 47">
            <a:extLst>
              <a:ext uri="{FF2B5EF4-FFF2-40B4-BE49-F238E27FC236}">
                <a16:creationId xmlns:a16="http://schemas.microsoft.com/office/drawing/2014/main" id="{17C968DE-3F40-4905-98C8-38EA088CD2EA}"/>
              </a:ext>
            </a:extLst>
          </p:cNvPr>
          <p:cNvSpPr/>
          <p:nvPr/>
        </p:nvSpPr>
        <p:spPr>
          <a:xfrm>
            <a:off x="8916230" y="2046906"/>
            <a:ext cx="932629" cy="503582"/>
          </a:xfrm>
          <a:prstGeom prst="roundRect">
            <a:avLst>
              <a:gd name="adj" fmla="val 3508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dirty="0"/>
              <a:t>小学校</a:t>
            </a:r>
          </a:p>
        </p:txBody>
      </p:sp>
      <p:sp>
        <p:nvSpPr>
          <p:cNvPr id="50" name="四角形: 角を丸くする 49">
            <a:extLst>
              <a:ext uri="{FF2B5EF4-FFF2-40B4-BE49-F238E27FC236}">
                <a16:creationId xmlns:a16="http://schemas.microsoft.com/office/drawing/2014/main" id="{F94C041C-E7DA-4B31-9741-6E76AB8ECFBB}"/>
              </a:ext>
            </a:extLst>
          </p:cNvPr>
          <p:cNvSpPr/>
          <p:nvPr/>
        </p:nvSpPr>
        <p:spPr>
          <a:xfrm>
            <a:off x="7185980" y="2212966"/>
            <a:ext cx="1586951" cy="503582"/>
          </a:xfrm>
          <a:prstGeom prst="roundRect">
            <a:avLst>
              <a:gd name="adj" fmla="val 3508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1200" dirty="0"/>
              <a:t>NPO</a:t>
            </a:r>
          </a:p>
          <a:p>
            <a:pPr algn="ctr"/>
            <a:r>
              <a:rPr lang="ja-JP" altLang="en-US" sz="1200" dirty="0"/>
              <a:t>社会福祉法人等</a:t>
            </a:r>
            <a:endParaRPr kumimoji="1" lang="ja-JP" altLang="en-US" sz="1200" dirty="0"/>
          </a:p>
        </p:txBody>
      </p:sp>
      <p:sp>
        <p:nvSpPr>
          <p:cNvPr id="51" name="四角形: 角を丸くする 50">
            <a:extLst>
              <a:ext uri="{FF2B5EF4-FFF2-40B4-BE49-F238E27FC236}">
                <a16:creationId xmlns:a16="http://schemas.microsoft.com/office/drawing/2014/main" id="{0FF7CBF1-48D1-4557-9299-BC08FD7D0412}"/>
              </a:ext>
            </a:extLst>
          </p:cNvPr>
          <p:cNvSpPr/>
          <p:nvPr/>
        </p:nvSpPr>
        <p:spPr>
          <a:xfrm>
            <a:off x="2214757" y="1867526"/>
            <a:ext cx="1435376" cy="504000"/>
          </a:xfrm>
          <a:prstGeom prst="roundRect">
            <a:avLst>
              <a:gd name="adj" fmla="val 27936"/>
            </a:avLst>
          </a:prstGeom>
        </p:spPr>
        <p:style>
          <a:lnRef idx="3">
            <a:schemeClr val="lt1"/>
          </a:lnRef>
          <a:fillRef idx="1">
            <a:schemeClr val="dk1"/>
          </a:fillRef>
          <a:effectRef idx="1">
            <a:schemeClr val="dk1"/>
          </a:effectRef>
          <a:fontRef idx="minor">
            <a:schemeClr val="lt1"/>
          </a:fontRef>
        </p:style>
        <p:txBody>
          <a:bodyPr rtlCol="0" anchor="ctr"/>
          <a:lstStyle/>
          <a:p>
            <a:pPr algn="ctr"/>
            <a:r>
              <a:rPr lang="ja-JP" altLang="en-US" sz="1200" dirty="0"/>
              <a:t>町会・自治会等</a:t>
            </a:r>
            <a:endParaRPr lang="en-US" altLang="ja-JP" sz="1200" dirty="0"/>
          </a:p>
          <a:p>
            <a:pPr algn="ctr"/>
            <a:r>
              <a:rPr lang="ja-JP" altLang="en-US" sz="1200" dirty="0"/>
              <a:t>地縁組織</a:t>
            </a:r>
            <a:endParaRPr kumimoji="1" lang="ja-JP" altLang="en-US" sz="1200" dirty="0"/>
          </a:p>
        </p:txBody>
      </p:sp>
      <p:sp>
        <p:nvSpPr>
          <p:cNvPr id="53" name="四角形: 角を丸くする 52">
            <a:extLst>
              <a:ext uri="{FF2B5EF4-FFF2-40B4-BE49-F238E27FC236}">
                <a16:creationId xmlns:a16="http://schemas.microsoft.com/office/drawing/2014/main" id="{21623BDC-BACF-497D-8F6B-510E26358B2B}"/>
              </a:ext>
            </a:extLst>
          </p:cNvPr>
          <p:cNvSpPr/>
          <p:nvPr/>
        </p:nvSpPr>
        <p:spPr>
          <a:xfrm>
            <a:off x="1589848" y="3119523"/>
            <a:ext cx="1536421" cy="564434"/>
          </a:xfrm>
          <a:prstGeom prst="roundRect">
            <a:avLst>
              <a:gd name="adj" fmla="val 27936"/>
            </a:avLst>
          </a:prstGeom>
        </p:spPr>
        <p:style>
          <a:lnRef idx="3">
            <a:schemeClr val="lt1"/>
          </a:lnRef>
          <a:fillRef idx="1">
            <a:schemeClr val="dk1"/>
          </a:fillRef>
          <a:effectRef idx="1">
            <a:schemeClr val="dk1"/>
          </a:effectRef>
          <a:fontRef idx="minor">
            <a:schemeClr val="lt1"/>
          </a:fontRef>
        </p:style>
        <p:txBody>
          <a:bodyPr rtlCol="0" anchor="ctr"/>
          <a:lstStyle/>
          <a:p>
            <a:pPr algn="ctr"/>
            <a:r>
              <a:rPr kumimoji="1" lang="ja-JP" altLang="en-US" sz="1400" dirty="0"/>
              <a:t>医療ｿｰｼｬﾙﾜｰｶｰ（</a:t>
            </a:r>
            <a:r>
              <a:rPr kumimoji="1" lang="en-US" altLang="ja-JP" sz="1400" dirty="0"/>
              <a:t>MSW</a:t>
            </a:r>
            <a:r>
              <a:rPr kumimoji="1" lang="ja-JP" altLang="en-US" sz="1400" dirty="0"/>
              <a:t>）</a:t>
            </a:r>
          </a:p>
        </p:txBody>
      </p:sp>
      <p:sp>
        <p:nvSpPr>
          <p:cNvPr id="55" name="四角形: 角を丸くする 54">
            <a:extLst>
              <a:ext uri="{FF2B5EF4-FFF2-40B4-BE49-F238E27FC236}">
                <a16:creationId xmlns:a16="http://schemas.microsoft.com/office/drawing/2014/main" id="{4CDE73D3-4263-4AF4-83E0-6EA778275864}"/>
              </a:ext>
            </a:extLst>
          </p:cNvPr>
          <p:cNvSpPr/>
          <p:nvPr/>
        </p:nvSpPr>
        <p:spPr>
          <a:xfrm>
            <a:off x="8784539" y="2843454"/>
            <a:ext cx="1569550" cy="639969"/>
          </a:xfrm>
          <a:prstGeom prst="roundRect">
            <a:avLst>
              <a:gd name="adj" fmla="val 27936"/>
            </a:avLst>
          </a:prstGeom>
        </p:spPr>
        <p:style>
          <a:lnRef idx="3">
            <a:schemeClr val="lt1"/>
          </a:lnRef>
          <a:fillRef idx="1">
            <a:schemeClr val="dk1"/>
          </a:fillRef>
          <a:effectRef idx="1">
            <a:schemeClr val="dk1"/>
          </a:effectRef>
          <a:fontRef idx="minor">
            <a:schemeClr val="lt1"/>
          </a:fontRef>
        </p:style>
        <p:txBody>
          <a:bodyPr rtlCol="0" anchor="ctr"/>
          <a:lstStyle/>
          <a:p>
            <a:pPr algn="ctr"/>
            <a:r>
              <a:rPr kumimoji="1" lang="ja-JP" altLang="en-US" sz="1400" dirty="0"/>
              <a:t>ｽｸｰﾙｿｰｼｬﾙﾜｰｶｰ（</a:t>
            </a:r>
            <a:r>
              <a:rPr lang="en-US" altLang="ja-JP" sz="1400" dirty="0"/>
              <a:t>S</a:t>
            </a:r>
            <a:r>
              <a:rPr kumimoji="1" lang="en-US" altLang="ja-JP" sz="1400" dirty="0"/>
              <a:t>SW</a:t>
            </a:r>
            <a:r>
              <a:rPr kumimoji="1" lang="ja-JP" altLang="en-US" sz="1400" dirty="0"/>
              <a:t>）</a:t>
            </a:r>
          </a:p>
        </p:txBody>
      </p:sp>
      <p:sp>
        <p:nvSpPr>
          <p:cNvPr id="58" name="四角形: 角を丸くする 57">
            <a:extLst>
              <a:ext uri="{FF2B5EF4-FFF2-40B4-BE49-F238E27FC236}">
                <a16:creationId xmlns:a16="http://schemas.microsoft.com/office/drawing/2014/main" id="{06E52417-DC24-427D-96D5-BC2C707434DD}"/>
              </a:ext>
            </a:extLst>
          </p:cNvPr>
          <p:cNvSpPr/>
          <p:nvPr/>
        </p:nvSpPr>
        <p:spPr>
          <a:xfrm>
            <a:off x="1574514" y="3949549"/>
            <a:ext cx="1384424" cy="639969"/>
          </a:xfrm>
          <a:prstGeom prst="roundRect">
            <a:avLst>
              <a:gd name="adj" fmla="val 27936"/>
            </a:avLst>
          </a:prstGeom>
        </p:spPr>
        <p:style>
          <a:lnRef idx="3">
            <a:schemeClr val="lt1"/>
          </a:lnRef>
          <a:fillRef idx="1">
            <a:schemeClr val="dk1"/>
          </a:fillRef>
          <a:effectRef idx="1">
            <a:schemeClr val="dk1"/>
          </a:effectRef>
          <a:fontRef idx="minor">
            <a:schemeClr val="lt1"/>
          </a:fontRef>
        </p:style>
        <p:txBody>
          <a:bodyPr rtlCol="0" anchor="ctr"/>
          <a:lstStyle/>
          <a:p>
            <a:pPr algn="ctr"/>
            <a:r>
              <a:rPr lang="ja-JP" altLang="en-US" sz="1400" dirty="0"/>
              <a:t>介護・福祉</a:t>
            </a:r>
            <a:endParaRPr lang="en-US" altLang="ja-JP" sz="1400" dirty="0"/>
          </a:p>
          <a:p>
            <a:pPr algn="ctr"/>
            <a:r>
              <a:rPr lang="ja-JP" altLang="en-US" sz="1400" dirty="0"/>
              <a:t>事業所</a:t>
            </a:r>
            <a:endParaRPr kumimoji="1" lang="ja-JP" altLang="en-US" sz="1400" dirty="0"/>
          </a:p>
        </p:txBody>
      </p:sp>
      <p:sp>
        <p:nvSpPr>
          <p:cNvPr id="60" name="フローチャート: 代替処理 59">
            <a:extLst>
              <a:ext uri="{FF2B5EF4-FFF2-40B4-BE49-F238E27FC236}">
                <a16:creationId xmlns:a16="http://schemas.microsoft.com/office/drawing/2014/main" id="{8FD345A7-3695-4DF3-B06F-717DB6BB2FF9}"/>
              </a:ext>
            </a:extLst>
          </p:cNvPr>
          <p:cNvSpPr/>
          <p:nvPr/>
        </p:nvSpPr>
        <p:spPr>
          <a:xfrm>
            <a:off x="9665818" y="6231833"/>
            <a:ext cx="816652" cy="503582"/>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病院</a:t>
            </a:r>
          </a:p>
        </p:txBody>
      </p:sp>
      <p:sp>
        <p:nvSpPr>
          <p:cNvPr id="61" name="フローチャート: 代替処理 60">
            <a:extLst>
              <a:ext uri="{FF2B5EF4-FFF2-40B4-BE49-F238E27FC236}">
                <a16:creationId xmlns:a16="http://schemas.microsoft.com/office/drawing/2014/main" id="{FF08B978-C27A-4B26-B823-B24A77624C48}"/>
              </a:ext>
            </a:extLst>
          </p:cNvPr>
          <p:cNvSpPr/>
          <p:nvPr/>
        </p:nvSpPr>
        <p:spPr>
          <a:xfrm>
            <a:off x="10639880" y="5905612"/>
            <a:ext cx="1269675" cy="503582"/>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司法関係</a:t>
            </a:r>
            <a:endParaRPr kumimoji="1" lang="ja-JP" altLang="en-US" dirty="0"/>
          </a:p>
        </p:txBody>
      </p:sp>
      <p:sp>
        <p:nvSpPr>
          <p:cNvPr id="63" name="四角形: 角を丸くする 62">
            <a:extLst>
              <a:ext uri="{FF2B5EF4-FFF2-40B4-BE49-F238E27FC236}">
                <a16:creationId xmlns:a16="http://schemas.microsoft.com/office/drawing/2014/main" id="{C0E43857-F4F2-43BF-A8CB-7AD7190E482B}"/>
              </a:ext>
            </a:extLst>
          </p:cNvPr>
          <p:cNvSpPr/>
          <p:nvPr/>
        </p:nvSpPr>
        <p:spPr>
          <a:xfrm>
            <a:off x="4142949" y="2185799"/>
            <a:ext cx="932629" cy="503582"/>
          </a:xfrm>
          <a:prstGeom prst="roundRect">
            <a:avLst>
              <a:gd name="adj" fmla="val 3508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dirty="0"/>
              <a:t>事業所等</a:t>
            </a:r>
          </a:p>
        </p:txBody>
      </p:sp>
      <p:sp>
        <p:nvSpPr>
          <p:cNvPr id="5" name="正方形/長方形 4">
            <a:extLst>
              <a:ext uri="{FF2B5EF4-FFF2-40B4-BE49-F238E27FC236}">
                <a16:creationId xmlns:a16="http://schemas.microsoft.com/office/drawing/2014/main" id="{CFDDBCA2-4CD6-45AE-839C-EE29AAA4C687}"/>
              </a:ext>
            </a:extLst>
          </p:cNvPr>
          <p:cNvSpPr/>
          <p:nvPr/>
        </p:nvSpPr>
        <p:spPr>
          <a:xfrm>
            <a:off x="8842488" y="770147"/>
            <a:ext cx="823330" cy="4375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環境</a:t>
            </a:r>
          </a:p>
        </p:txBody>
      </p:sp>
      <p:sp>
        <p:nvSpPr>
          <p:cNvPr id="66" name="正方形/長方形 65">
            <a:extLst>
              <a:ext uri="{FF2B5EF4-FFF2-40B4-BE49-F238E27FC236}">
                <a16:creationId xmlns:a16="http://schemas.microsoft.com/office/drawing/2014/main" id="{437A69FA-48C1-4139-A0F9-D79A828DE7C8}"/>
              </a:ext>
            </a:extLst>
          </p:cNvPr>
          <p:cNvSpPr/>
          <p:nvPr/>
        </p:nvSpPr>
        <p:spPr>
          <a:xfrm>
            <a:off x="9804101" y="783840"/>
            <a:ext cx="1099976" cy="4375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t>まちおこし</a:t>
            </a:r>
            <a:endParaRPr kumimoji="1" lang="ja-JP" altLang="en-US" sz="1400" dirty="0"/>
          </a:p>
        </p:txBody>
      </p:sp>
      <p:sp>
        <p:nvSpPr>
          <p:cNvPr id="68" name="正方形/長方形 67">
            <a:extLst>
              <a:ext uri="{FF2B5EF4-FFF2-40B4-BE49-F238E27FC236}">
                <a16:creationId xmlns:a16="http://schemas.microsoft.com/office/drawing/2014/main" id="{89B1FE3B-8A37-402C-BF4F-DCDDF06D726A}"/>
              </a:ext>
            </a:extLst>
          </p:cNvPr>
          <p:cNvSpPr/>
          <p:nvPr/>
        </p:nvSpPr>
        <p:spPr>
          <a:xfrm>
            <a:off x="9839684" y="1268878"/>
            <a:ext cx="1099976" cy="4375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t>防犯・防災</a:t>
            </a:r>
          </a:p>
        </p:txBody>
      </p:sp>
      <p:sp>
        <p:nvSpPr>
          <p:cNvPr id="69" name="正方形/長方形 68">
            <a:extLst>
              <a:ext uri="{FF2B5EF4-FFF2-40B4-BE49-F238E27FC236}">
                <a16:creationId xmlns:a16="http://schemas.microsoft.com/office/drawing/2014/main" id="{5733C2D7-F73B-4C9F-877F-EA54980C44C8}"/>
              </a:ext>
            </a:extLst>
          </p:cNvPr>
          <p:cNvSpPr/>
          <p:nvPr/>
        </p:nvSpPr>
        <p:spPr>
          <a:xfrm>
            <a:off x="11086225" y="1265057"/>
            <a:ext cx="823330" cy="4375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t>農林水産</a:t>
            </a:r>
            <a:endParaRPr kumimoji="1" lang="ja-JP" altLang="en-US" sz="1200" dirty="0"/>
          </a:p>
        </p:txBody>
      </p:sp>
      <p:sp>
        <p:nvSpPr>
          <p:cNvPr id="70" name="角丸四角形 69"/>
          <p:cNvSpPr/>
          <p:nvPr/>
        </p:nvSpPr>
        <p:spPr>
          <a:xfrm>
            <a:off x="501133" y="189141"/>
            <a:ext cx="10585091" cy="5549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t>泉佐野市の包括的支援体制のイメージ図</a:t>
            </a:r>
            <a:r>
              <a:rPr lang="ja-JP" altLang="en-US" sz="2400" dirty="0" smtClean="0"/>
              <a:t>　</a:t>
            </a:r>
            <a:r>
              <a:rPr lang="en-US" altLang="ja-JP" dirty="0" smtClean="0"/>
              <a:t>[</a:t>
            </a:r>
            <a:r>
              <a:rPr lang="ja-JP" altLang="en-US" dirty="0"/>
              <a:t>泉佐野市第</a:t>
            </a:r>
            <a:r>
              <a:rPr lang="en-US" altLang="ja-JP" dirty="0"/>
              <a:t>3</a:t>
            </a:r>
            <a:r>
              <a:rPr lang="ja-JP" altLang="en-US" dirty="0"/>
              <a:t>次地域福祉計画より</a:t>
            </a:r>
            <a:r>
              <a:rPr lang="en-US" altLang="ja-JP" dirty="0"/>
              <a:t>]</a:t>
            </a:r>
            <a:endParaRPr kumimoji="1" lang="ja-JP" altLang="en-US" dirty="0"/>
          </a:p>
        </p:txBody>
      </p:sp>
    </p:spTree>
    <p:extLst>
      <p:ext uri="{BB962C8B-B14F-4D97-AF65-F5344CB8AC3E}">
        <p14:creationId xmlns:p14="http://schemas.microsoft.com/office/powerpoint/2010/main" val="1004876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06E052D0-E96B-4005-A19C-0795482EFB68}" type="slidenum">
              <a:rPr kumimoji="1" lang="ja-JP" altLang="en-US" smtClean="0"/>
              <a:t>8</a:t>
            </a:fld>
            <a:endParaRPr kumimoji="1" lang="ja-JP" altLang="en-US"/>
          </a:p>
        </p:txBody>
      </p:sp>
      <p:sp>
        <p:nvSpPr>
          <p:cNvPr id="6" name="角丸四角形 5"/>
          <p:cNvSpPr/>
          <p:nvPr/>
        </p:nvSpPr>
        <p:spPr>
          <a:xfrm>
            <a:off x="751455" y="605150"/>
            <a:ext cx="6446179" cy="622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t>泉佐野市の福祉相談窓口の体制</a:t>
            </a:r>
            <a:endParaRPr kumimoji="1" lang="ja-JP" altLang="en-US" sz="3200" dirty="0"/>
          </a:p>
        </p:txBody>
      </p:sp>
      <p:sp>
        <p:nvSpPr>
          <p:cNvPr id="7" name="角丸四角形 6"/>
          <p:cNvSpPr/>
          <p:nvPr/>
        </p:nvSpPr>
        <p:spPr>
          <a:xfrm>
            <a:off x="1300024" y="2805343"/>
            <a:ext cx="1115529" cy="2573383"/>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dirty="0" smtClean="0">
                <a:solidFill>
                  <a:schemeClr val="tx1"/>
                </a:solidFill>
              </a:rPr>
              <a:t>　　地域</a:t>
            </a:r>
            <a:r>
              <a:rPr lang="ja-JP" altLang="en-US" dirty="0">
                <a:solidFill>
                  <a:schemeClr val="tx1"/>
                </a:solidFill>
              </a:rPr>
              <a:t>共生推進課</a:t>
            </a:r>
            <a:endParaRPr lang="en-US" altLang="ja-JP" dirty="0">
              <a:solidFill>
                <a:schemeClr val="tx1"/>
              </a:solidFill>
            </a:endParaRPr>
          </a:p>
          <a:p>
            <a:r>
              <a:rPr lang="ja-JP" altLang="en-US" dirty="0" smtClean="0">
                <a:solidFill>
                  <a:schemeClr val="tx1"/>
                </a:solidFill>
              </a:rPr>
              <a:t>　　健康</a:t>
            </a:r>
            <a:r>
              <a:rPr lang="ja-JP" altLang="en-US" dirty="0">
                <a:solidFill>
                  <a:schemeClr val="tx1"/>
                </a:solidFill>
              </a:rPr>
              <a:t>福祉部</a:t>
            </a:r>
            <a:endParaRPr lang="en-US" altLang="ja-JP" dirty="0">
              <a:solidFill>
                <a:schemeClr val="tx1"/>
              </a:solidFill>
            </a:endParaRPr>
          </a:p>
          <a:p>
            <a:r>
              <a:rPr lang="ja-JP" altLang="en-US" dirty="0" smtClean="0">
                <a:solidFill>
                  <a:schemeClr val="tx1"/>
                </a:solidFill>
              </a:rPr>
              <a:t>　　泉佐野市</a:t>
            </a:r>
            <a:endParaRPr kumimoji="1" lang="ja-JP" altLang="en-US" dirty="0">
              <a:solidFill>
                <a:schemeClr val="tx1"/>
              </a:solidFill>
            </a:endParaRPr>
          </a:p>
        </p:txBody>
      </p:sp>
      <p:sp>
        <p:nvSpPr>
          <p:cNvPr id="8" name="角丸四角形 7"/>
          <p:cNvSpPr/>
          <p:nvPr/>
        </p:nvSpPr>
        <p:spPr>
          <a:xfrm>
            <a:off x="3678625" y="2805344"/>
            <a:ext cx="1174144" cy="2573383"/>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rPr>
              <a:t>いずみさの</a:t>
            </a:r>
            <a:endParaRPr kumimoji="1" lang="en-US" altLang="ja-JP" dirty="0" smtClean="0">
              <a:solidFill>
                <a:schemeClr val="tx1"/>
              </a:solidFill>
            </a:endParaRPr>
          </a:p>
          <a:p>
            <a:pPr algn="ctr"/>
            <a:r>
              <a:rPr lang="ja-JP" altLang="en-US" dirty="0">
                <a:solidFill>
                  <a:schemeClr val="tx1"/>
                </a:solidFill>
              </a:rPr>
              <a:t>基幹包括支援センター</a:t>
            </a:r>
            <a:endParaRPr kumimoji="1" lang="ja-JP" altLang="en-US" dirty="0">
              <a:solidFill>
                <a:schemeClr val="tx1"/>
              </a:solidFill>
            </a:endParaRPr>
          </a:p>
        </p:txBody>
      </p:sp>
      <p:sp>
        <p:nvSpPr>
          <p:cNvPr id="9" name="角丸四角形 8"/>
          <p:cNvSpPr/>
          <p:nvPr/>
        </p:nvSpPr>
        <p:spPr>
          <a:xfrm>
            <a:off x="6263385" y="5474331"/>
            <a:ext cx="4694427" cy="869481"/>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日根野中圏域包括支援センターいぬなき</a:t>
            </a:r>
            <a:endParaRPr kumimoji="1" lang="ja-JP" altLang="en-US" dirty="0">
              <a:solidFill>
                <a:schemeClr val="tx1"/>
              </a:solidFill>
            </a:endParaRPr>
          </a:p>
        </p:txBody>
      </p:sp>
      <p:sp>
        <p:nvSpPr>
          <p:cNvPr id="10" name="角丸四角形 9"/>
          <p:cNvSpPr/>
          <p:nvPr/>
        </p:nvSpPr>
        <p:spPr>
          <a:xfrm>
            <a:off x="6263385" y="4540200"/>
            <a:ext cx="4694427" cy="791102"/>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長南中圏域包括支援センターラポート</a:t>
            </a:r>
            <a:endParaRPr kumimoji="1" lang="ja-JP" altLang="en-US" dirty="0">
              <a:solidFill>
                <a:schemeClr val="tx1"/>
              </a:solidFill>
            </a:endParaRPr>
          </a:p>
        </p:txBody>
      </p:sp>
      <p:sp>
        <p:nvSpPr>
          <p:cNvPr id="11" name="角丸四角形 10"/>
          <p:cNvSpPr/>
          <p:nvPr/>
        </p:nvSpPr>
        <p:spPr>
          <a:xfrm>
            <a:off x="6263385" y="1772183"/>
            <a:ext cx="4694427" cy="806707"/>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包括支援センターしんいけ</a:t>
            </a:r>
            <a:endParaRPr kumimoji="1" lang="ja-JP" altLang="en-US" dirty="0">
              <a:solidFill>
                <a:schemeClr val="tx1"/>
              </a:solidFill>
            </a:endParaRPr>
          </a:p>
        </p:txBody>
      </p:sp>
      <p:sp>
        <p:nvSpPr>
          <p:cNvPr id="12" name="角丸四角形 11"/>
          <p:cNvSpPr/>
          <p:nvPr/>
        </p:nvSpPr>
        <p:spPr>
          <a:xfrm>
            <a:off x="6263385" y="3648498"/>
            <a:ext cx="4694427" cy="765349"/>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第三中圏域包括支援センターホライズン</a:t>
            </a:r>
            <a:endParaRPr kumimoji="1" lang="ja-JP" altLang="en-US" dirty="0">
              <a:solidFill>
                <a:schemeClr val="tx1"/>
              </a:solidFill>
            </a:endParaRPr>
          </a:p>
        </p:txBody>
      </p:sp>
      <p:sp>
        <p:nvSpPr>
          <p:cNvPr id="13" name="角丸四角形 12"/>
          <p:cNvSpPr/>
          <p:nvPr/>
        </p:nvSpPr>
        <p:spPr>
          <a:xfrm>
            <a:off x="6263385" y="2692653"/>
            <a:ext cx="4694427" cy="829492"/>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佐野中圏域包括支援センター泉ヶ丘園</a:t>
            </a:r>
            <a:endParaRPr kumimoji="1" lang="ja-JP" altLang="en-US" dirty="0">
              <a:solidFill>
                <a:schemeClr val="tx1"/>
              </a:solidFill>
            </a:endParaRPr>
          </a:p>
        </p:txBody>
      </p:sp>
      <p:cxnSp>
        <p:nvCxnSpPr>
          <p:cNvPr id="15" name="直線コネクタ 14"/>
          <p:cNvCxnSpPr>
            <a:stCxn id="7" idx="3"/>
            <a:endCxn id="8" idx="1"/>
          </p:cNvCxnSpPr>
          <p:nvPr/>
        </p:nvCxnSpPr>
        <p:spPr>
          <a:xfrm>
            <a:off x="2415553" y="4092035"/>
            <a:ext cx="1263072"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8" idx="3"/>
          </p:cNvCxnSpPr>
          <p:nvPr/>
        </p:nvCxnSpPr>
        <p:spPr>
          <a:xfrm flipV="1">
            <a:off x="4852769" y="4092034"/>
            <a:ext cx="943286" cy="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5781822" y="2177593"/>
            <a:ext cx="481563"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796055" y="2175536"/>
            <a:ext cx="0" cy="373353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5804683" y="4092034"/>
            <a:ext cx="458702" cy="69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781822" y="3156658"/>
            <a:ext cx="481563"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5787428" y="4960923"/>
            <a:ext cx="481563"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5781822" y="5909070"/>
            <a:ext cx="481563"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861143" y="1797944"/>
            <a:ext cx="5172891" cy="400110"/>
          </a:xfrm>
          <a:prstGeom prst="rect">
            <a:avLst/>
          </a:prstGeom>
          <a:noFill/>
        </p:spPr>
        <p:txBody>
          <a:bodyPr wrap="square" rtlCol="0">
            <a:spAutoFit/>
          </a:bodyPr>
          <a:lstStyle/>
          <a:p>
            <a:r>
              <a:rPr lang="ja-JP" altLang="en-US" sz="2000" dirty="0" smtClean="0"/>
              <a:t>包括的支援体制（</a:t>
            </a:r>
            <a:r>
              <a:rPr kumimoji="1" lang="ja-JP" altLang="en-US" sz="2000" dirty="0" smtClean="0"/>
              <a:t>全世代型・全対象型）</a:t>
            </a:r>
            <a:endParaRPr kumimoji="1" lang="ja-JP" altLang="en-US" sz="2000" dirty="0"/>
          </a:p>
        </p:txBody>
      </p:sp>
      <p:sp>
        <p:nvSpPr>
          <p:cNvPr id="2" name="テキスト ボックス 1"/>
          <p:cNvSpPr txBox="1"/>
          <p:nvPr/>
        </p:nvSpPr>
        <p:spPr>
          <a:xfrm>
            <a:off x="1170132" y="2247982"/>
            <a:ext cx="4316934" cy="369332"/>
          </a:xfrm>
          <a:prstGeom prst="rect">
            <a:avLst/>
          </a:prstGeom>
          <a:noFill/>
        </p:spPr>
        <p:txBody>
          <a:bodyPr wrap="square" rtlCol="0">
            <a:spAutoFit/>
          </a:bodyPr>
          <a:lstStyle/>
          <a:p>
            <a:r>
              <a:rPr kumimoji="1" lang="ja-JP" altLang="en-US" dirty="0" smtClean="0"/>
              <a:t>介護や仕事、子育て、障害のことなど</a:t>
            </a:r>
            <a:endParaRPr kumimoji="1" lang="ja-JP" altLang="en-US" dirty="0"/>
          </a:p>
        </p:txBody>
      </p:sp>
    </p:spTree>
    <p:extLst>
      <p:ext uri="{BB962C8B-B14F-4D97-AF65-F5344CB8AC3E}">
        <p14:creationId xmlns:p14="http://schemas.microsoft.com/office/powerpoint/2010/main" val="841576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315684" y="235131"/>
            <a:ext cx="10278292"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t>基幹型包括支援センターと地域型包括支援センターの実施事業</a:t>
            </a:r>
            <a:endParaRPr kumimoji="1" lang="ja-JP" altLang="en-US" sz="2800" dirty="0"/>
          </a:p>
        </p:txBody>
      </p:sp>
      <p:sp>
        <p:nvSpPr>
          <p:cNvPr id="4" name="スライド番号プレースホルダー 3"/>
          <p:cNvSpPr>
            <a:spLocks noGrp="1"/>
          </p:cNvSpPr>
          <p:nvPr>
            <p:ph type="sldNum" sz="quarter" idx="12"/>
          </p:nvPr>
        </p:nvSpPr>
        <p:spPr/>
        <p:txBody>
          <a:bodyPr/>
          <a:lstStyle/>
          <a:p>
            <a:fld id="{06E052D0-E96B-4005-A19C-0795482EFB68}" type="slidenum">
              <a:rPr kumimoji="1" lang="ja-JP" altLang="en-US" smtClean="0"/>
              <a:t>9</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1309661545"/>
              </p:ext>
            </p:extLst>
          </p:nvPr>
        </p:nvGraphicFramePr>
        <p:xfrm>
          <a:off x="315684" y="941097"/>
          <a:ext cx="10709367" cy="5780378"/>
        </p:xfrm>
        <a:graphic>
          <a:graphicData uri="http://schemas.openxmlformats.org/drawingml/2006/table">
            <a:tbl>
              <a:tblPr firstRow="1" bandRow="1">
                <a:tableStyleId>{5C22544A-7EE6-4342-B048-85BDC9FD1C3A}</a:tableStyleId>
              </a:tblPr>
              <a:tblGrid>
                <a:gridCol w="913230">
                  <a:extLst>
                    <a:ext uri="{9D8B030D-6E8A-4147-A177-3AD203B41FA5}">
                      <a16:colId xmlns:a16="http://schemas.microsoft.com/office/drawing/2014/main" val="2787381233"/>
                    </a:ext>
                  </a:extLst>
                </a:gridCol>
                <a:gridCol w="4783015">
                  <a:extLst>
                    <a:ext uri="{9D8B030D-6E8A-4147-A177-3AD203B41FA5}">
                      <a16:colId xmlns:a16="http://schemas.microsoft.com/office/drawing/2014/main" val="3915770790"/>
                    </a:ext>
                  </a:extLst>
                </a:gridCol>
                <a:gridCol w="5013122">
                  <a:extLst>
                    <a:ext uri="{9D8B030D-6E8A-4147-A177-3AD203B41FA5}">
                      <a16:colId xmlns:a16="http://schemas.microsoft.com/office/drawing/2014/main" val="1423662198"/>
                    </a:ext>
                  </a:extLst>
                </a:gridCol>
              </a:tblGrid>
              <a:tr h="536834">
                <a:tc>
                  <a:txBody>
                    <a:bodyPr/>
                    <a:lstStyle/>
                    <a:p>
                      <a:pPr algn="ctr"/>
                      <a:r>
                        <a:rPr kumimoji="1" lang="ja-JP" altLang="en-US" sz="2000" dirty="0" smtClean="0"/>
                        <a:t>分野</a:t>
                      </a:r>
                      <a:endParaRPr kumimoji="1" lang="ja-JP" alt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基幹型・機能強化型包括支援センター</a:t>
                      </a:r>
                      <a:endParaRPr kumimoji="1" lang="ja-JP" altLang="en-US" sz="2000" dirty="0"/>
                    </a:p>
                  </a:txBody>
                  <a:tcPr anchor="ctr"/>
                </a:tc>
                <a:tc>
                  <a:txBody>
                    <a:bodyPr/>
                    <a:lstStyle/>
                    <a:p>
                      <a:pPr algn="ctr"/>
                      <a:r>
                        <a:rPr kumimoji="1" lang="ja-JP" altLang="en-US" sz="2000" dirty="0" smtClean="0"/>
                        <a:t>地域型包括支援センター</a:t>
                      </a:r>
                      <a:endParaRPr kumimoji="1" lang="ja-JP" altLang="en-US" sz="2000" dirty="0"/>
                    </a:p>
                  </a:txBody>
                  <a:tcPr anchor="ctr"/>
                </a:tc>
                <a:extLst>
                  <a:ext uri="{0D108BD9-81ED-4DB2-BD59-A6C34878D82A}">
                    <a16:rowId xmlns:a16="http://schemas.microsoft.com/office/drawing/2014/main" val="1226021531"/>
                  </a:ext>
                </a:extLst>
              </a:tr>
              <a:tr h="972544">
                <a:tc>
                  <a:txBody>
                    <a:bodyPr/>
                    <a:lstStyle/>
                    <a:p>
                      <a:pPr algn="ctr"/>
                      <a:r>
                        <a:rPr kumimoji="1" lang="ja-JP" altLang="en-US" dirty="0" smtClean="0"/>
                        <a:t>高齢</a:t>
                      </a:r>
                      <a:endParaRPr kumimoji="1" lang="ja-JP" altLang="en-US" dirty="0"/>
                    </a:p>
                  </a:txBody>
                  <a:tcPr anchor="ctr"/>
                </a:tc>
                <a:tc>
                  <a:txBody>
                    <a:bodyPr/>
                    <a:lstStyle/>
                    <a:p>
                      <a:r>
                        <a:rPr kumimoji="1" lang="ja-JP" altLang="en-US" dirty="0" smtClean="0"/>
                        <a:t>基幹型・機能強化型包括支援センター事業</a:t>
                      </a:r>
                      <a:endParaRPr kumimoji="1" lang="en-US" altLang="ja-JP" dirty="0" smtClean="0"/>
                    </a:p>
                    <a:p>
                      <a:r>
                        <a:rPr kumimoji="1" lang="ja-JP" altLang="en-US" dirty="0" smtClean="0"/>
                        <a:t>（認知症総合支援事業、</a:t>
                      </a:r>
                      <a:endParaRPr kumimoji="1" lang="en-US" altLang="ja-JP" dirty="0" smtClean="0"/>
                    </a:p>
                    <a:p>
                      <a:r>
                        <a:rPr kumimoji="1" lang="ja-JP" altLang="en-US" dirty="0" smtClean="0"/>
                        <a:t>　在宅医療・介護連携推進事業含む）</a:t>
                      </a:r>
                      <a:endParaRPr kumimoji="1" lang="ja-JP" altLang="en-US" dirty="0"/>
                    </a:p>
                  </a:txBody>
                  <a:tcPr anchor="ctr"/>
                </a:tc>
                <a:tc>
                  <a:txBody>
                    <a:bodyPr/>
                    <a:lstStyle/>
                    <a:p>
                      <a:r>
                        <a:rPr kumimoji="1" lang="ja-JP" altLang="en-US" dirty="0" smtClean="0"/>
                        <a:t>地域型包括支援センター事業</a:t>
                      </a:r>
                      <a:endParaRPr kumimoji="1" lang="ja-JP" altLang="en-US" dirty="0"/>
                    </a:p>
                  </a:txBody>
                  <a:tcPr anchor="ctr"/>
                </a:tc>
                <a:extLst>
                  <a:ext uri="{0D108BD9-81ED-4DB2-BD59-A6C34878D82A}">
                    <a16:rowId xmlns:a16="http://schemas.microsoft.com/office/drawing/2014/main" val="2211180975"/>
                  </a:ext>
                </a:extLst>
              </a:tr>
              <a:tr h="680781">
                <a:tc>
                  <a:txBody>
                    <a:bodyPr/>
                    <a:lstStyle/>
                    <a:p>
                      <a:pPr algn="ctr"/>
                      <a:r>
                        <a:rPr kumimoji="1" lang="ja-JP" altLang="en-US" dirty="0" smtClean="0"/>
                        <a:t>障害</a:t>
                      </a:r>
                      <a:endParaRPr kumimoji="1" lang="ja-JP" altLang="en-US" dirty="0"/>
                    </a:p>
                  </a:txBody>
                  <a:tcPr anchor="ctr"/>
                </a:tc>
                <a:tc>
                  <a:txBody>
                    <a:bodyPr/>
                    <a:lstStyle/>
                    <a:p>
                      <a:r>
                        <a:rPr kumimoji="1" lang="ja-JP" altLang="en-US" dirty="0" smtClean="0"/>
                        <a:t>基幹相談支援センター事業</a:t>
                      </a:r>
                      <a:endParaRPr kumimoji="1" lang="en-US" altLang="ja-JP" dirty="0" smtClean="0"/>
                    </a:p>
                    <a:p>
                      <a:r>
                        <a:rPr kumimoji="1" lang="ja-JP" altLang="en-US" dirty="0" smtClean="0"/>
                        <a:t>（機能強化分含む）</a:t>
                      </a:r>
                      <a:endParaRPr kumimoji="1" lang="ja-JP" altLang="en-US" dirty="0"/>
                    </a:p>
                  </a:txBody>
                  <a:tcPr anchor="ctr"/>
                </a:tc>
                <a:tc>
                  <a:txBody>
                    <a:bodyPr/>
                    <a:lstStyle/>
                    <a:p>
                      <a:r>
                        <a:rPr kumimoji="1" lang="ja-JP" altLang="en-US" dirty="0" smtClean="0"/>
                        <a:t>障害者相談支援事業</a:t>
                      </a:r>
                      <a:endParaRPr kumimoji="1" lang="ja-JP" altLang="en-US" dirty="0"/>
                    </a:p>
                  </a:txBody>
                  <a:tcPr anchor="ctr"/>
                </a:tc>
                <a:extLst>
                  <a:ext uri="{0D108BD9-81ED-4DB2-BD59-A6C34878D82A}">
                    <a16:rowId xmlns:a16="http://schemas.microsoft.com/office/drawing/2014/main" val="3119128089"/>
                  </a:ext>
                </a:extLst>
              </a:tr>
              <a:tr h="680781">
                <a:tc>
                  <a:txBody>
                    <a:bodyPr/>
                    <a:lstStyle/>
                    <a:p>
                      <a:pPr algn="ctr"/>
                      <a:r>
                        <a:rPr kumimoji="1" lang="ja-JP" altLang="en-US" dirty="0" smtClean="0"/>
                        <a:t>子ども</a:t>
                      </a:r>
                      <a:endParaRPr kumimoji="1" lang="ja-JP" altLang="en-US" dirty="0"/>
                    </a:p>
                  </a:txBody>
                  <a:tcPr anchor="ctr"/>
                </a:tc>
                <a:tc>
                  <a:txBody>
                    <a:bodyPr/>
                    <a:lstStyle/>
                    <a:p>
                      <a:r>
                        <a:rPr kumimoji="1" lang="ja-JP" altLang="en-US" dirty="0" smtClean="0"/>
                        <a:t>子育て世代包括支援センター事業</a:t>
                      </a:r>
                      <a:endParaRPr kumimoji="1" lang="en-US" altLang="ja-JP" dirty="0" smtClean="0"/>
                    </a:p>
                    <a:p>
                      <a:r>
                        <a:rPr kumimoji="1" lang="ja-JP" altLang="en-US" dirty="0" smtClean="0"/>
                        <a:t>（基本型・母子保健型）</a:t>
                      </a:r>
                      <a:endParaRPr kumimoji="1" lang="ja-JP" altLang="en-US" dirty="0"/>
                    </a:p>
                  </a:txBody>
                  <a:tcPr anchor="ctr"/>
                </a:tc>
                <a:tc>
                  <a:txBody>
                    <a:bodyPr/>
                    <a:lstStyle/>
                    <a:p>
                      <a:r>
                        <a:rPr kumimoji="1" lang="ja-JP" altLang="en-US" dirty="0" smtClean="0"/>
                        <a:t>子育て世代包括支援センター事業</a:t>
                      </a:r>
                      <a:endParaRPr kumimoji="1" lang="en-US" altLang="ja-JP" dirty="0" smtClean="0"/>
                    </a:p>
                    <a:p>
                      <a:r>
                        <a:rPr kumimoji="1" lang="ja-JP" altLang="en-US" dirty="0" smtClean="0"/>
                        <a:t>（母子保健型）</a:t>
                      </a:r>
                      <a:endParaRPr kumimoji="1" lang="ja-JP" altLang="en-US" dirty="0"/>
                    </a:p>
                  </a:txBody>
                  <a:tcPr anchor="ctr"/>
                </a:tc>
                <a:extLst>
                  <a:ext uri="{0D108BD9-81ED-4DB2-BD59-A6C34878D82A}">
                    <a16:rowId xmlns:a16="http://schemas.microsoft.com/office/drawing/2014/main" val="2903388774"/>
                  </a:ext>
                </a:extLst>
              </a:tr>
              <a:tr h="9725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困窮</a:t>
                      </a:r>
                      <a:endParaRPr kumimoji="1" lang="ja-JP" altLang="en-US" dirty="0"/>
                    </a:p>
                  </a:txBody>
                  <a:tcPr anchor="ctr"/>
                </a:tc>
                <a:tc>
                  <a:txBody>
                    <a:bodyPr/>
                    <a:lstStyle/>
                    <a:p>
                      <a:r>
                        <a:rPr kumimoji="1" lang="ja-JP" altLang="en-US" dirty="0" smtClean="0"/>
                        <a:t>・自立相談支援事業</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・就労準備支援事業</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・家計改善支援事業</a:t>
                      </a:r>
                      <a:endParaRPr kumimoji="1" lang="ja-JP" altLang="en-US" dirty="0"/>
                    </a:p>
                  </a:txBody>
                  <a:tcPr anchor="ctr"/>
                </a:tc>
                <a:tc>
                  <a:txBody>
                    <a:bodyPr/>
                    <a:lstStyle/>
                    <a:p>
                      <a:r>
                        <a:rPr kumimoji="1" lang="ja-JP" altLang="en-US" dirty="0" smtClean="0"/>
                        <a:t>・自立相談支援事業</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・就労準備支援事業</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・家計改善支援事業</a:t>
                      </a:r>
                      <a:endParaRPr kumimoji="1" lang="ja-JP" altLang="en-US" dirty="0"/>
                    </a:p>
                  </a:txBody>
                  <a:tcPr anchor="ctr"/>
                </a:tc>
                <a:extLst>
                  <a:ext uri="{0D108BD9-81ED-4DB2-BD59-A6C34878D82A}">
                    <a16:rowId xmlns:a16="http://schemas.microsoft.com/office/drawing/2014/main" val="1409609319"/>
                  </a:ext>
                </a:extLst>
              </a:tr>
              <a:tr h="7481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その他</a:t>
                      </a:r>
                      <a:endParaRPr kumimoji="1" lang="ja-JP" altLang="en-US" dirty="0"/>
                    </a:p>
                  </a:txBody>
                  <a:tcPr anchor="ctr"/>
                </a:tc>
                <a:tc>
                  <a:txBody>
                    <a:bodyPr/>
                    <a:lstStyle/>
                    <a:p>
                      <a:r>
                        <a:rPr kumimoji="1" lang="ja-JP" altLang="en-US" dirty="0" smtClean="0"/>
                        <a:t>地域自殺対策強化事業</a:t>
                      </a:r>
                      <a:endParaRPr kumimoji="1" lang="ja-JP"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コミュニティソーシャルワーカー事業</a:t>
                      </a:r>
                      <a:endParaRPr kumimoji="1" lang="ja-JP" altLang="en-US" dirty="0"/>
                    </a:p>
                  </a:txBody>
                  <a:tcPr anchor="ctr"/>
                </a:tc>
                <a:extLst>
                  <a:ext uri="{0D108BD9-81ED-4DB2-BD59-A6C34878D82A}">
                    <a16:rowId xmlns:a16="http://schemas.microsoft.com/office/drawing/2014/main" val="2694992742"/>
                  </a:ext>
                </a:extLst>
              </a:tr>
              <a:tr h="7481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備考</a:t>
                      </a:r>
                      <a:endParaRPr kumimoji="1" lang="ja-JP"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すべての福祉分野に対応するパッケージ化した事業として、包括支援センター間の調整、後方支援、市域における事業について中心的役割を担う。</a:t>
                      </a:r>
                      <a:endParaRPr kumimoji="1" lang="ja-JP"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すべての福祉分野に対応するパッケージ化した事業として、泉佐野市の各中学校圏域における、総合相談機能、各事業や制度に沿った支援を行う。</a:t>
                      </a:r>
                      <a:endParaRPr kumimoji="1" lang="ja-JP" altLang="en-US" dirty="0"/>
                    </a:p>
                  </a:txBody>
                  <a:tcPr anchor="ctr"/>
                </a:tc>
                <a:extLst>
                  <a:ext uri="{0D108BD9-81ED-4DB2-BD59-A6C34878D82A}">
                    <a16:rowId xmlns:a16="http://schemas.microsoft.com/office/drawing/2014/main" val="4107921860"/>
                  </a:ext>
                </a:extLst>
              </a:tr>
            </a:tbl>
          </a:graphicData>
        </a:graphic>
      </p:graphicFrame>
    </p:spTree>
    <p:extLst>
      <p:ext uri="{BB962C8B-B14F-4D97-AF65-F5344CB8AC3E}">
        <p14:creationId xmlns:p14="http://schemas.microsoft.com/office/powerpoint/2010/main" val="305100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1887</Words>
  <Application>Microsoft Office PowerPoint</Application>
  <PresentationFormat>ワイド画面</PresentationFormat>
  <Paragraphs>325</Paragraphs>
  <Slides>15</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HG丸ｺﾞｼｯｸM-PRO</vt:lpstr>
      <vt:lpstr>游ゴシック</vt:lpstr>
      <vt:lpstr>游ゴシック Light</vt:lpstr>
      <vt:lpstr>Arial</vt:lpstr>
      <vt:lpstr>Office テーマ</vt:lpstr>
      <vt:lpstr>泉佐野市における 障害者虐待防止の取り組みについて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2023-02-20T06:12:55Z</dcterms:created>
  <dcterms:modified xsi:type="dcterms:W3CDTF">2023-02-20T06:13:29Z</dcterms:modified>
</cp:coreProperties>
</file>