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 id="2147483696" r:id="rId2"/>
    <p:sldMasterId id="2147483736" r:id="rId3"/>
  </p:sldMasterIdLst>
  <p:notesMasterIdLst>
    <p:notesMasterId r:id="rId36"/>
  </p:notesMasterIdLst>
  <p:handoutMasterIdLst>
    <p:handoutMasterId r:id="rId37"/>
  </p:handoutMasterIdLst>
  <p:sldIdLst>
    <p:sldId id="257" r:id="rId4"/>
    <p:sldId id="443" r:id="rId5"/>
    <p:sldId id="477" r:id="rId6"/>
    <p:sldId id="414" r:id="rId7"/>
    <p:sldId id="444" r:id="rId8"/>
    <p:sldId id="481" r:id="rId9"/>
    <p:sldId id="446" r:id="rId10"/>
    <p:sldId id="447" r:id="rId11"/>
    <p:sldId id="412" r:id="rId12"/>
    <p:sldId id="434" r:id="rId13"/>
    <p:sldId id="413" r:id="rId14"/>
    <p:sldId id="435" r:id="rId15"/>
    <p:sldId id="483" r:id="rId16"/>
    <p:sldId id="451" r:id="rId17"/>
    <p:sldId id="452" r:id="rId18"/>
    <p:sldId id="453" r:id="rId19"/>
    <p:sldId id="472" r:id="rId20"/>
    <p:sldId id="473" r:id="rId21"/>
    <p:sldId id="476" r:id="rId22"/>
    <p:sldId id="464" r:id="rId23"/>
    <p:sldId id="437" r:id="rId24"/>
    <p:sldId id="450" r:id="rId25"/>
    <p:sldId id="454" r:id="rId26"/>
    <p:sldId id="466" r:id="rId27"/>
    <p:sldId id="455" r:id="rId28"/>
    <p:sldId id="456" r:id="rId29"/>
    <p:sldId id="457" r:id="rId30"/>
    <p:sldId id="480" r:id="rId31"/>
    <p:sldId id="438" r:id="rId32"/>
    <p:sldId id="433" r:id="rId33"/>
    <p:sldId id="460" r:id="rId34"/>
    <p:sldId id="484" r:id="rId3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F7501"/>
    <a:srgbClr val="000000"/>
    <a:srgbClr val="0479C8"/>
    <a:srgbClr val="080808"/>
    <a:srgbClr val="FFFF99"/>
    <a:srgbClr val="36CA0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5" autoAdjust="0"/>
    <p:restoredTop sz="94414" autoAdjust="0"/>
  </p:normalViewPr>
  <p:slideViewPr>
    <p:cSldViewPr>
      <p:cViewPr varScale="1">
        <p:scale>
          <a:sx n="86" d="100"/>
          <a:sy n="86" d="100"/>
        </p:scale>
        <p:origin x="11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p:scale>
          <a:sx n="100" d="100"/>
          <a:sy n="100" d="100"/>
        </p:scale>
        <p:origin x="1902" y="-295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8" rIns="91418" bIns="45708"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8" tIns="45708" rIns="91418" bIns="4570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54F631D-3425-413F-91CA-AE829128CA01}" type="slidenum">
              <a:rPr lang="ja-JP" altLang="en-US"/>
              <a:pPr>
                <a:spcBef>
                  <a:spcPct val="0"/>
                </a:spcBef>
              </a:pPr>
              <a:t>0</a:t>
            </a:fld>
            <a:endParaRPr lang="ja-JP" altLang="en-US"/>
          </a:p>
        </p:txBody>
      </p:sp>
      <p:sp>
        <p:nvSpPr>
          <p:cNvPr id="12292" name="ノート プレースホルダー 1"/>
          <p:cNvSpPr>
            <a:spLocks noGrp="1"/>
          </p:cNvSpPr>
          <p:nvPr/>
        </p:nvSpPr>
        <p:spPr bwMode="auto">
          <a:xfrm>
            <a:off x="681038" y="4721225"/>
            <a:ext cx="544512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1229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68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2D7852D-8EDA-446A-A0AF-0B236637CA67}" type="slidenum">
              <a:rPr lang="ja-JP" altLang="en-US"/>
              <a:pPr>
                <a:spcBef>
                  <a:spcPct val="0"/>
                </a:spcBef>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89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42CD593-5BA8-4185-8E12-A061E8F86C2B}" type="slidenum">
              <a:rPr lang="ja-JP" altLang="en-US"/>
              <a:pPr>
                <a:spcBef>
                  <a:spcPct val="0"/>
                </a:spcBef>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096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F1279FC-86A5-43CE-B4F5-8F9C65A717BF}" type="slidenum">
              <a:rPr lang="ja-JP" altLang="en-US"/>
              <a:pPr>
                <a:spcBef>
                  <a:spcPct val="0"/>
                </a:spcBef>
              </a:pPr>
              <a:t>14</a:t>
            </a:fld>
            <a:endParaRPr lang="ja-JP" altLang="en-US"/>
          </a:p>
        </p:txBody>
      </p:sp>
      <p:sp>
        <p:nvSpPr>
          <p:cNvPr id="4096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301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DA8AA59-4F1D-4343-8167-9CD2C043115F}" type="slidenum">
              <a:rPr lang="ja-JP" altLang="en-US"/>
              <a:pPr>
                <a:spcBef>
                  <a:spcPct val="0"/>
                </a:spcBef>
              </a:pPr>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506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16D6276-FE6A-4745-BE1D-F729E90AC5B5}" type="slidenum">
              <a:rPr lang="ja-JP" altLang="en-US"/>
              <a:pPr>
                <a:spcBef>
                  <a:spcPct val="0"/>
                </a:spcBef>
              </a:pPr>
              <a:t>16</a:t>
            </a:fld>
            <a:endParaRPr lang="ja-JP" altLang="en-US"/>
          </a:p>
        </p:txBody>
      </p:sp>
      <p:sp>
        <p:nvSpPr>
          <p:cNvPr id="45061"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2DBB199-25D0-48F3-B997-1B8FD3AF3FFA}" type="slidenum">
              <a:rPr lang="ja-JP" altLang="en-US"/>
              <a:pPr>
                <a:spcBef>
                  <a:spcPct val="0"/>
                </a:spcBef>
              </a:pPr>
              <a:t>17</a:t>
            </a:fld>
            <a:endParaRPr lang="ja-JP" altLang="en-US"/>
          </a:p>
        </p:txBody>
      </p:sp>
      <p:sp>
        <p:nvSpPr>
          <p:cNvPr id="4710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915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0FE14F-EC2D-417D-9765-9103253F67A2}" type="slidenum">
              <a:rPr lang="ja-JP" altLang="en-US"/>
              <a:pPr>
                <a:spcBef>
                  <a:spcPct val="0"/>
                </a:spcBef>
              </a:pPr>
              <a:t>18</a:t>
            </a:fld>
            <a:endParaRPr lang="ja-JP" altLang="en-US"/>
          </a:p>
        </p:txBody>
      </p:sp>
      <p:sp>
        <p:nvSpPr>
          <p:cNvPr id="4915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CD4480-937E-485D-A695-7A0081F6CC37}" type="slidenum">
              <a:rPr lang="ja-JP" altLang="en-US">
                <a:solidFill>
                  <a:srgbClr val="000000"/>
                </a:solidFill>
              </a:rPr>
              <a:pPr>
                <a:spcBef>
                  <a:spcPct val="0"/>
                </a:spcBef>
              </a:pPr>
              <a:t>1</a:t>
            </a:fld>
            <a:endParaRPr lang="ja-JP" altLang="en-US">
              <a:solidFill>
                <a:srgbClr val="000000"/>
              </a:solidFill>
            </a:endParaRPr>
          </a:p>
        </p:txBody>
      </p:sp>
      <p:sp>
        <p:nvSpPr>
          <p:cNvPr id="14340"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
        <p:nvSpPr>
          <p:cNvPr id="1434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0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2724DD3-192F-440B-B07C-7D9E05BBA022}" type="slidenum">
              <a:rPr lang="ja-JP" altLang="en-US"/>
              <a:pPr>
                <a:spcBef>
                  <a:spcPct val="0"/>
                </a:spcBef>
              </a:pPr>
              <a:t>19</a:t>
            </a:fld>
            <a:endParaRPr lang="ja-JP" altLang="en-US"/>
          </a:p>
        </p:txBody>
      </p:sp>
      <p:sp>
        <p:nvSpPr>
          <p:cNvPr id="5120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427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D33EA94-F9AC-44C2-895A-E9886EEB9D9C}" type="slidenum">
              <a:rPr lang="ja-JP" altLang="en-US"/>
              <a:pPr>
                <a:spcBef>
                  <a:spcPct val="0"/>
                </a:spcBef>
              </a:pPr>
              <a:t>21</a:t>
            </a:fld>
            <a:endParaRPr lang="ja-JP" altLang="en-US"/>
          </a:p>
        </p:txBody>
      </p:sp>
      <p:sp>
        <p:nvSpPr>
          <p:cNvPr id="5427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632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07FE2D1-88DA-4CEF-8A2E-6F19C5146C59}" type="slidenum">
              <a:rPr lang="ja-JP" altLang="en-US"/>
              <a:pPr>
                <a:spcBef>
                  <a:spcPct val="0"/>
                </a:spcBef>
              </a:pPr>
              <a:t>22</a:t>
            </a:fld>
            <a:endParaRPr lang="ja-JP" altLang="en-US"/>
          </a:p>
        </p:txBody>
      </p:sp>
      <p:sp>
        <p:nvSpPr>
          <p:cNvPr id="5632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837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AC1A12C-9550-4F53-B4E6-ADAEB140298F}" type="slidenum">
              <a:rPr lang="ja-JP" altLang="en-US"/>
              <a:pPr>
                <a:spcBef>
                  <a:spcPct val="0"/>
                </a:spcBef>
              </a:pPr>
              <a:t>23</a:t>
            </a:fld>
            <a:endParaRPr lang="ja-JP" altLang="en-US"/>
          </a:p>
        </p:txBody>
      </p:sp>
      <p:sp>
        <p:nvSpPr>
          <p:cNvPr id="5837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24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BC97EA-8037-4806-B5B4-923FE50AAADB}" type="slidenum">
              <a:rPr lang="ja-JP" altLang="en-US"/>
              <a:pPr>
                <a:spcBef>
                  <a:spcPct val="0"/>
                </a:spcBef>
              </a:pPr>
              <a:t>26</a:t>
            </a:fld>
            <a:endParaRPr lang="ja-JP" altLang="en-US"/>
          </a:p>
        </p:txBody>
      </p:sp>
      <p:sp>
        <p:nvSpPr>
          <p:cNvPr id="6246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45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AF12D0F-5545-418C-95BC-C622A970FAA3}" type="slidenum">
              <a:rPr lang="ja-JP" altLang="en-US"/>
              <a:pPr>
                <a:spcBef>
                  <a:spcPct val="0"/>
                </a:spcBef>
              </a:pPr>
              <a:t>27</a:t>
            </a:fld>
            <a:endParaRPr lang="ja-JP" altLang="en-US"/>
          </a:p>
        </p:txBody>
      </p:sp>
      <p:sp>
        <p:nvSpPr>
          <p:cNvPr id="6451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758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EB20F8E-362D-4089-BC9B-B89956210416}" type="slidenum">
              <a:rPr lang="ja-JP" altLang="en-US"/>
              <a:pPr>
                <a:spcBef>
                  <a:spcPct val="0"/>
                </a:spcBef>
              </a:pPr>
              <a:t>29</a:t>
            </a:fld>
            <a:endParaRPr lang="ja-JP" altLang="en-US"/>
          </a:p>
        </p:txBody>
      </p:sp>
      <p:sp>
        <p:nvSpPr>
          <p:cNvPr id="6758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xfrm>
            <a:off x="666750" y="4537075"/>
            <a:ext cx="544512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p>
        </p:txBody>
      </p:sp>
      <p:sp>
        <p:nvSpPr>
          <p:cNvPr id="6963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2091B07-175E-4925-B0E3-D1CEFCBB210A}" type="slidenum">
              <a:rPr lang="ja-JP" altLang="en-US"/>
              <a:pPr>
                <a:spcBef>
                  <a:spcPct val="0"/>
                </a:spcBef>
              </a:pPr>
              <a:t>30</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こちらは大阪府が最新のデータとして公表している令和元年度の大阪府の虐待対応状況の傾向を</a:t>
            </a:r>
            <a:r>
              <a:rPr lang="en-US" altLang="ja-JP" smtClean="0"/>
              <a:t>3</a:t>
            </a:r>
            <a:r>
              <a:rPr lang="ja-JP" altLang="en-US" smtClean="0"/>
              <a:t>類型ごとにまとめたものになります。</a:t>
            </a:r>
            <a:endParaRPr lang="en-US" altLang="ja-JP" smtClean="0"/>
          </a:p>
          <a:p>
            <a:endParaRPr lang="en-US" altLang="ja-JP" smtClean="0"/>
          </a:p>
          <a:p>
            <a:r>
              <a:rPr lang="ja-JP" altLang="en-US" smtClean="0"/>
              <a:t>府の特徴として、おさらいをしますと、通報等の</a:t>
            </a:r>
            <a:r>
              <a:rPr lang="ja-JP" altLang="ja-JP" smtClean="0"/>
              <a:t>件数と虐待認定件数は養護者、施設従事者等ともに全国上位</a:t>
            </a:r>
            <a:r>
              <a:rPr lang="ja-JP" altLang="en-US" smtClean="0"/>
              <a:t>であり、</a:t>
            </a:r>
            <a:endParaRPr lang="ja-JP" altLang="ja-JP" smtClean="0"/>
          </a:p>
          <a:p>
            <a:r>
              <a:rPr lang="ja-JP" altLang="ja-JP" smtClean="0"/>
              <a:t>養護者においては、警察からの通報の割合いが高い</a:t>
            </a:r>
            <a:r>
              <a:rPr lang="ja-JP" altLang="en-US" smtClean="0"/>
              <a:t>ことと、</a:t>
            </a:r>
            <a:r>
              <a:rPr lang="ja-JP" altLang="ja-JP" smtClean="0"/>
              <a:t>施設従事者等による虐待について</a:t>
            </a:r>
            <a:r>
              <a:rPr lang="ja-JP" altLang="en-US" smtClean="0"/>
              <a:t>、</a:t>
            </a:r>
            <a:endParaRPr lang="en-US" altLang="ja-JP" smtClean="0"/>
          </a:p>
          <a:p>
            <a:r>
              <a:rPr lang="ja-JP" altLang="ja-JP" smtClean="0"/>
              <a:t>放デイ・グループホームでの虐待認定が</a:t>
            </a:r>
            <a:r>
              <a:rPr lang="ja-JP" altLang="en-US" smtClean="0"/>
              <a:t>増加傾向にあることもお伝えしておきたいと思います。</a:t>
            </a:r>
            <a:endParaRPr lang="en-US" altLang="ja-JP" smtClean="0"/>
          </a:p>
          <a:p>
            <a:r>
              <a:rPr lang="ja-JP" altLang="en-US" smtClean="0"/>
              <a:t>いずれの類型においても、</a:t>
            </a:r>
            <a:r>
              <a:rPr lang="ja-JP" altLang="ja-JP" smtClean="0"/>
              <a:t>相談支援専門員</a:t>
            </a:r>
            <a:r>
              <a:rPr lang="ja-JP" altLang="en-US" smtClean="0"/>
              <a:t>からの</a:t>
            </a:r>
            <a:r>
              <a:rPr lang="ja-JP" altLang="ja-JP" smtClean="0"/>
              <a:t>通報が</a:t>
            </a:r>
            <a:r>
              <a:rPr lang="ja-JP" altLang="en-US" smtClean="0"/>
              <a:t>割合として高いことから、引続きみなさまには通報の主体としても積極的な対応をお願いしたいと思います。</a:t>
            </a:r>
            <a:endParaRPr lang="en-US" altLang="ja-JP" smtClean="0"/>
          </a:p>
          <a:p>
            <a:endParaRPr lang="ja-JP" altLang="ja-JP" smtClean="0"/>
          </a:p>
          <a:p>
            <a:endParaRPr lang="ja-JP" altLang="ja-JP" smtClean="0"/>
          </a:p>
          <a:p>
            <a:endParaRPr lang="ja-JP" altLang="ja-JP" smtClean="0"/>
          </a:p>
        </p:txBody>
      </p:sp>
      <p:sp>
        <p:nvSpPr>
          <p:cNvPr id="716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C2753-368E-461F-AFA5-8A7C64312CFB}" type="slidenum">
              <a:rPr lang="ja-JP" altLang="en-US"/>
              <a:pPr>
                <a:spcBef>
                  <a:spcPct val="0"/>
                </a:spcBef>
              </a:pPr>
              <a:t>31</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6388"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
        <p:nvSpPr>
          <p:cNvPr id="16389"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E22E2C-0090-41A8-BF4B-C2299DF8FF3F}" type="slidenum">
              <a:rPr lang="ja-JP" altLang="en-US"/>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pPr>
                <a:spcBef>
                  <a:spcPct val="0"/>
                </a:spcBef>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253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1F19FD-6DA4-430A-B69B-61AAFD7C6532}" type="slidenum">
              <a:rPr lang="ja-JP" altLang="en-US">
                <a:solidFill>
                  <a:srgbClr val="000000"/>
                </a:solidFill>
              </a:rPr>
              <a:pPr>
                <a:spcBef>
                  <a:spcPct val="0"/>
                </a:spcBef>
              </a:pPr>
              <a:t>5</a:t>
            </a:fld>
            <a:endParaRPr lang="ja-JP"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458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35F301B-7BF0-4ABF-BF1A-8DA404660BD8}" type="slidenum">
              <a:rPr lang="ja-JP" altLang="en-US"/>
              <a:pPr>
                <a:spcBef>
                  <a:spcPct val="0"/>
                </a:spcBef>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p>
        </p:txBody>
      </p:sp>
      <p:sp>
        <p:nvSpPr>
          <p:cNvPr id="2662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A65E485-0040-4762-B2D9-BBF9BDE742DB}" type="slidenum">
              <a:rPr lang="ja-JP" altLang="en-US"/>
              <a:pPr>
                <a:spcBef>
                  <a:spcPct val="0"/>
                </a:spcBef>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8676"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
        <p:nvSpPr>
          <p:cNvPr id="28677"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75E97A7-F480-41B3-B37F-ABB44671F352}" type="slidenum">
              <a:rPr lang="ja-JP" altLang="en-US"/>
              <a:pPr>
                <a:spcBef>
                  <a:spcPct val="0"/>
                </a:spcBef>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BAA630F-D646-4A6F-9C41-AE49956B3498}"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6B0D5CE-3250-42C0-8947-DC6F823E6A08}" type="slidenum">
              <a:rPr lang="ja-JP" altLang="en-US"/>
              <a:pPr>
                <a:defRPr/>
              </a:pPr>
              <a:t>‹#›</a:t>
            </a:fld>
            <a:endParaRPr lang="ja-JP" altLang="en-US"/>
          </a:p>
        </p:txBody>
      </p:sp>
    </p:spTree>
    <p:extLst>
      <p:ext uri="{BB962C8B-B14F-4D97-AF65-F5344CB8AC3E}">
        <p14:creationId xmlns:p14="http://schemas.microsoft.com/office/powerpoint/2010/main" val="2381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5E5872E-8D22-41AF-BC1E-50A973587E75}"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20F4557-D043-46E3-B891-E50F920039C6}" type="slidenum">
              <a:rPr lang="ja-JP" altLang="en-US"/>
              <a:pPr>
                <a:defRPr/>
              </a:pPr>
              <a:t>‹#›</a:t>
            </a:fld>
            <a:endParaRPr lang="ja-JP" altLang="en-US"/>
          </a:p>
        </p:txBody>
      </p:sp>
    </p:spTree>
    <p:extLst>
      <p:ext uri="{BB962C8B-B14F-4D97-AF65-F5344CB8AC3E}">
        <p14:creationId xmlns:p14="http://schemas.microsoft.com/office/powerpoint/2010/main" val="28284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27BECED-6420-49C9-8119-244BAEDC58B3}"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4018B32-84ED-4ABA-B22A-E683204AD398}" type="slidenum">
              <a:rPr lang="ja-JP" altLang="en-US"/>
              <a:pPr>
                <a:defRPr/>
              </a:pPr>
              <a:t>‹#›</a:t>
            </a:fld>
            <a:endParaRPr lang="ja-JP" altLang="en-US"/>
          </a:p>
        </p:txBody>
      </p:sp>
    </p:spTree>
    <p:extLst>
      <p:ext uri="{BB962C8B-B14F-4D97-AF65-F5344CB8AC3E}">
        <p14:creationId xmlns:p14="http://schemas.microsoft.com/office/powerpoint/2010/main" val="1112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直線コネクタ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1" name="直線コネクタ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2" name="直線コネクタ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3" name="直線コネクタ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4" name="直線コネクタ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5" name="直線コネクタ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6" name="正方形/長方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7" name="円/楕円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8" name="円/楕円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9" name="円/楕円 29"/>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0" name="円/楕円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1" name="円/楕円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8" name="タイトル 7"/>
          <p:cNvSpPr>
            <a:spLocks noGrp="1"/>
          </p:cNvSpPr>
          <p:nvPr>
            <p:ph type="ctrTitle"/>
          </p:nvPr>
        </p:nvSpPr>
        <p:spPr>
          <a:xfrm>
            <a:off x="2286000" y="3124200"/>
            <a:ext cx="6172200" cy="1894362"/>
          </a:xfrm>
        </p:spPr>
        <p:txBody>
          <a:bodyPr/>
          <a:lstStyle>
            <a:lvl1pPr>
              <a:defRPr b="1"/>
            </a:lvl1pPr>
          </a:lstStyle>
          <a:p>
            <a:r>
              <a:rPr lang="ja-JP" altLang="en-US" smtClean="0"/>
              <a:t>マスター タイトルの書式設定</a:t>
            </a:r>
            <a:endParaRPr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22" name="日付プレースホルダー 27"/>
          <p:cNvSpPr>
            <a:spLocks noGrp="1"/>
          </p:cNvSpPr>
          <p:nvPr>
            <p:ph type="dt" sz="half" idx="10"/>
          </p:nvPr>
        </p:nvSpPr>
        <p:spPr bwMode="auto">
          <a:xfrm rot="5400000">
            <a:off x="7764463" y="1174750"/>
            <a:ext cx="2286000" cy="381000"/>
          </a:xfrm>
        </p:spPr>
        <p:txBody>
          <a:bodyPr/>
          <a:lstStyle>
            <a:lvl1pPr>
              <a:defRPr/>
            </a:lvl1pPr>
          </a:lstStyle>
          <a:p>
            <a:pPr>
              <a:defRPr/>
            </a:pPr>
            <a:fld id="{E86FA5AB-85ED-4300-A620-06508C2FA9A8}" type="datetime1">
              <a:rPr lang="ja-JP" altLang="en-US"/>
              <a:pPr>
                <a:defRPr/>
              </a:pPr>
              <a:t>2022/2/22</a:t>
            </a:fld>
            <a:endParaRPr lang="ja-JP" altLang="en-US"/>
          </a:p>
        </p:txBody>
      </p:sp>
      <p:sp>
        <p:nvSpPr>
          <p:cNvPr id="23" name="フッター プレースホルダー 16"/>
          <p:cNvSpPr>
            <a:spLocks noGrp="1"/>
          </p:cNvSpPr>
          <p:nvPr>
            <p:ph type="ftr" sz="quarter" idx="11"/>
          </p:nvPr>
        </p:nvSpPr>
        <p:spPr bwMode="auto">
          <a:xfrm rot="5400000">
            <a:off x="7077076" y="4181475"/>
            <a:ext cx="3657600" cy="384175"/>
          </a:xfrm>
        </p:spPr>
        <p:txBody>
          <a:bodyPr/>
          <a:lstStyle>
            <a:lvl1pPr>
              <a:defRPr/>
            </a:lvl1pPr>
          </a:lstStyle>
          <a:p>
            <a:pPr>
              <a:defRPr/>
            </a:pPr>
            <a:endParaRPr lang="ja-JP" altLang="en-US"/>
          </a:p>
        </p:txBody>
      </p:sp>
      <p:sp>
        <p:nvSpPr>
          <p:cNvPr id="24" name="スライド番号プレースホルダー 28"/>
          <p:cNvSpPr>
            <a:spLocks noGrp="1"/>
          </p:cNvSpPr>
          <p:nvPr>
            <p:ph type="sldNum" sz="quarter" idx="12"/>
          </p:nvPr>
        </p:nvSpPr>
        <p:spPr bwMode="auto">
          <a:xfrm>
            <a:off x="1325563" y="4929188"/>
            <a:ext cx="609600" cy="517525"/>
          </a:xfrm>
        </p:spPr>
        <p:txBody>
          <a:bodyPr/>
          <a:lstStyle>
            <a:lvl1pPr>
              <a:defRPr/>
            </a:lvl1pPr>
          </a:lstStyle>
          <a:p>
            <a:pPr>
              <a:defRPr/>
            </a:pPr>
            <a:fld id="{0992A5CE-CA6F-4879-A209-41679331A506}" type="slidenum">
              <a:rPr lang="ja-JP" altLang="en-US"/>
              <a:pPr>
                <a:defRPr/>
              </a:pPr>
              <a:t>‹#›</a:t>
            </a:fld>
            <a:endParaRPr lang="ja-JP" altLang="en-US"/>
          </a:p>
        </p:txBody>
      </p:sp>
    </p:spTree>
    <p:extLst>
      <p:ext uri="{BB962C8B-B14F-4D97-AF65-F5344CB8AC3E}">
        <p14:creationId xmlns:p14="http://schemas.microsoft.com/office/powerpoint/2010/main" val="28333467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8" name="コンテンツ プレースホルダー 7"/>
          <p:cNvSpPr>
            <a:spLocks noGrp="1"/>
          </p:cNvSpPr>
          <p:nvPr>
            <p:ph sz="quarter" idx="1"/>
          </p:nvPr>
        </p:nvSpPr>
        <p:spPr>
          <a:xfrm>
            <a:off x="457200" y="1600200"/>
            <a:ext cx="7467600" cy="48737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6"/>
          <p:cNvSpPr>
            <a:spLocks noGrp="1"/>
          </p:cNvSpPr>
          <p:nvPr>
            <p:ph type="dt" sz="half" idx="10"/>
          </p:nvPr>
        </p:nvSpPr>
        <p:spPr/>
        <p:txBody>
          <a:bodyPr rtlCol="0"/>
          <a:lstStyle>
            <a:lvl1pPr>
              <a:defRPr/>
            </a:lvl1pPr>
          </a:lstStyle>
          <a:p>
            <a:pPr>
              <a:defRPr/>
            </a:pPr>
            <a:fld id="{B95FC34F-4AE4-4094-B2B2-2F5F7CD5D966}" type="datetime1">
              <a:rPr lang="ja-JP" altLang="en-US"/>
              <a:pPr>
                <a:defRPr/>
              </a:pPr>
              <a:t>2022/2/22</a:t>
            </a:fld>
            <a:endParaRPr lang="ja-JP" altLang="en-US"/>
          </a:p>
        </p:txBody>
      </p:sp>
      <p:sp>
        <p:nvSpPr>
          <p:cNvPr id="5" name="スライド番号プレースホルダー 8"/>
          <p:cNvSpPr>
            <a:spLocks noGrp="1"/>
          </p:cNvSpPr>
          <p:nvPr>
            <p:ph type="sldNum" sz="quarter" idx="11"/>
          </p:nvPr>
        </p:nvSpPr>
        <p:spPr/>
        <p:txBody>
          <a:bodyPr/>
          <a:lstStyle>
            <a:lvl1pPr>
              <a:defRPr/>
            </a:lvl1pPr>
          </a:lstStyle>
          <a:p>
            <a:pPr>
              <a:defRPr/>
            </a:pPr>
            <a:fld id="{ACCA3C49-84EC-42F9-98B1-01E8A59F9402}" type="slidenum">
              <a:rPr lang="ja-JP" altLang="en-US"/>
              <a:pPr>
                <a:defRPr/>
              </a:pPr>
              <a:t>‹#›</a:t>
            </a:fld>
            <a:endParaRPr lang="ja-JP" altLang="en-US"/>
          </a:p>
        </p:txBody>
      </p:sp>
      <p:sp>
        <p:nvSpPr>
          <p:cNvPr id="6" name="フッター プレースホルダー 9"/>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2697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4" name="正方形/長方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直線コネクタ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9" name="直線コネクタ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0" name="直線コネクタ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1" name="直線コネクタ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2" name="直線コネクタ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13" name="正方形/長方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4" name="円/楕円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5" name="円/楕円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6" name="円/楕円 2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7" name="円/楕円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8" name="円/楕円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19" name="直線コネクタ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0" name="日付プレースホルダー 3"/>
          <p:cNvSpPr>
            <a:spLocks noGrp="1"/>
          </p:cNvSpPr>
          <p:nvPr>
            <p:ph type="dt" sz="half" idx="10"/>
          </p:nvPr>
        </p:nvSpPr>
        <p:spPr bwMode="auto">
          <a:xfrm rot="5400000">
            <a:off x="7762875" y="1169988"/>
            <a:ext cx="2286000" cy="381000"/>
          </a:xfrm>
        </p:spPr>
        <p:txBody>
          <a:bodyPr/>
          <a:lstStyle>
            <a:lvl1pPr>
              <a:defRPr/>
            </a:lvl1pPr>
          </a:lstStyle>
          <a:p>
            <a:pPr>
              <a:defRPr/>
            </a:pPr>
            <a:fld id="{5C7C531A-A48F-4B90-8B78-C9739F0FADF4}" type="datetime1">
              <a:rPr lang="ja-JP" altLang="en-US"/>
              <a:pPr>
                <a:defRPr/>
              </a:pPr>
              <a:t>2022/2/22</a:t>
            </a:fld>
            <a:endParaRPr lang="ja-JP" altLang="en-US"/>
          </a:p>
        </p:txBody>
      </p:sp>
      <p:sp>
        <p:nvSpPr>
          <p:cNvPr id="21" name="フッター プレースホルダー 4"/>
          <p:cNvSpPr>
            <a:spLocks noGrp="1"/>
          </p:cNvSpPr>
          <p:nvPr>
            <p:ph type="ftr" sz="quarter" idx="11"/>
          </p:nvPr>
        </p:nvSpPr>
        <p:spPr bwMode="auto">
          <a:xfrm rot="5400000">
            <a:off x="7077076" y="4178300"/>
            <a:ext cx="3657600" cy="384175"/>
          </a:xfrm>
        </p:spPr>
        <p:txBody>
          <a:bodyPr/>
          <a:lstStyle>
            <a:lvl1pPr>
              <a:defRPr/>
            </a:lvl1pPr>
          </a:lstStyle>
          <a:p>
            <a:pPr>
              <a:defRPr/>
            </a:pPr>
            <a:endParaRPr lang="ja-JP" altLang="en-US"/>
          </a:p>
        </p:txBody>
      </p:sp>
      <p:sp>
        <p:nvSpPr>
          <p:cNvPr id="22" name="スライド番号プレースホルダー 5"/>
          <p:cNvSpPr>
            <a:spLocks noGrp="1"/>
          </p:cNvSpPr>
          <p:nvPr>
            <p:ph type="sldNum" sz="quarter" idx="12"/>
          </p:nvPr>
        </p:nvSpPr>
        <p:spPr bwMode="auto">
          <a:xfrm>
            <a:off x="1339850" y="4929188"/>
            <a:ext cx="609600" cy="517525"/>
          </a:xfrm>
        </p:spPr>
        <p:txBody>
          <a:bodyPr/>
          <a:lstStyle>
            <a:lvl1pPr>
              <a:defRPr/>
            </a:lvl1pPr>
          </a:lstStyle>
          <a:p>
            <a:pPr>
              <a:defRPr/>
            </a:pPr>
            <a:fld id="{03D8076A-E1DC-4929-AF63-214B388A3A2C}" type="slidenum">
              <a:rPr lang="ja-JP" altLang="en-US"/>
              <a:pPr>
                <a:defRPr/>
              </a:pPr>
              <a:t>‹#›</a:t>
            </a:fld>
            <a:endParaRPr lang="ja-JP" altLang="en-US"/>
          </a:p>
        </p:txBody>
      </p:sp>
    </p:spTree>
    <p:extLst>
      <p:ext uri="{BB962C8B-B14F-4D97-AF65-F5344CB8AC3E}">
        <p14:creationId xmlns:p14="http://schemas.microsoft.com/office/powerpoint/2010/main" val="46862211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84B914FF-2783-455B-9008-220D00171E62}" type="datetime1">
              <a:rPr lang="ja-JP" altLang="en-US"/>
              <a:pPr>
                <a:defRPr/>
              </a:pPr>
              <a:t>2022/2/22</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0AECFF0C-0D60-4930-9DD0-20FD4C679D42}" type="slidenum">
              <a:rPr lang="ja-JP" altLang="en-US"/>
              <a:pPr>
                <a:defRPr/>
              </a:pPr>
              <a:t>‹#›</a:t>
            </a:fld>
            <a:endParaRPr lang="ja-JP" altLang="en-US"/>
          </a:p>
        </p:txBody>
      </p:sp>
    </p:spTree>
    <p:extLst>
      <p:ext uri="{BB962C8B-B14F-4D97-AF65-F5344CB8AC3E}">
        <p14:creationId xmlns:p14="http://schemas.microsoft.com/office/powerpoint/2010/main" val="379789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lstStyle>
            <a:lvl1pPr>
              <a:defRPr/>
            </a:lvl1pPr>
          </a:lstStyle>
          <a:p>
            <a:r>
              <a:rPr lang="ja-JP" altLang="en-US" smtClean="0"/>
              <a:t>マスター タイトルの書式設定</a:t>
            </a:r>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日付プレースホルダー 13"/>
          <p:cNvSpPr>
            <a:spLocks noGrp="1"/>
          </p:cNvSpPr>
          <p:nvPr>
            <p:ph type="dt" sz="half" idx="10"/>
          </p:nvPr>
        </p:nvSpPr>
        <p:spPr/>
        <p:txBody>
          <a:bodyPr/>
          <a:lstStyle>
            <a:lvl1pPr>
              <a:defRPr/>
            </a:lvl1pPr>
          </a:lstStyle>
          <a:p>
            <a:pPr>
              <a:defRPr/>
            </a:pPr>
            <a:fld id="{285E08E6-D8AE-495E-96F5-D80B7D3D3180}" type="datetime1">
              <a:rPr lang="ja-JP" altLang="en-US"/>
              <a:pPr>
                <a:defRPr/>
              </a:pPr>
              <a:t>2022/2/22</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9331AE3C-BD37-4EED-94C6-3A162182E455}" type="slidenum">
              <a:rPr lang="ja-JP" altLang="en-US"/>
              <a:pPr>
                <a:defRPr/>
              </a:pPr>
              <a:t>‹#›</a:t>
            </a:fld>
            <a:endParaRPr lang="ja-JP" altLang="en-US"/>
          </a:p>
        </p:txBody>
      </p:sp>
    </p:spTree>
    <p:extLst>
      <p:ext uri="{BB962C8B-B14F-4D97-AF65-F5344CB8AC3E}">
        <p14:creationId xmlns:p14="http://schemas.microsoft.com/office/powerpoint/2010/main" val="53334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5"/>
          <p:cNvSpPr>
            <a:spLocks noGrp="1"/>
          </p:cNvSpPr>
          <p:nvPr>
            <p:ph type="dt" sz="half" idx="10"/>
          </p:nvPr>
        </p:nvSpPr>
        <p:spPr/>
        <p:txBody>
          <a:bodyPr rtlCol="0"/>
          <a:lstStyle>
            <a:lvl1pPr>
              <a:defRPr/>
            </a:lvl1pPr>
          </a:lstStyle>
          <a:p>
            <a:pPr>
              <a:defRPr/>
            </a:pPr>
            <a:fld id="{7B137E9A-747D-492F-AD25-22FDC0D1BAD4}" type="datetime1">
              <a:rPr lang="ja-JP" altLang="en-US"/>
              <a:pPr>
                <a:defRPr/>
              </a:pPr>
              <a:t>2022/2/22</a:t>
            </a:fld>
            <a:endParaRPr lang="ja-JP" altLang="en-US"/>
          </a:p>
        </p:txBody>
      </p:sp>
      <p:sp>
        <p:nvSpPr>
          <p:cNvPr id="4" name="スライド番号プレースホルダー 6"/>
          <p:cNvSpPr>
            <a:spLocks noGrp="1"/>
          </p:cNvSpPr>
          <p:nvPr>
            <p:ph type="sldNum" sz="quarter" idx="11"/>
          </p:nvPr>
        </p:nvSpPr>
        <p:spPr/>
        <p:txBody>
          <a:bodyPr/>
          <a:lstStyle>
            <a:lvl1pPr>
              <a:defRPr/>
            </a:lvl1pPr>
          </a:lstStyle>
          <a:p>
            <a:pPr>
              <a:defRPr/>
            </a:pPr>
            <a:fld id="{9206EDDE-19C5-4C2D-AEB5-DDDF2D4165A6}" type="slidenum">
              <a:rPr lang="ja-JP" altLang="en-US"/>
              <a:pPr>
                <a:defRPr/>
              </a:pPr>
              <a:t>‹#›</a:t>
            </a:fld>
            <a:endParaRPr lang="ja-JP" altLang="en-US"/>
          </a:p>
        </p:txBody>
      </p:sp>
      <p:sp>
        <p:nvSpPr>
          <p:cNvPr id="5" name="フッター プレースホルダー 7"/>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1496715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3"/>
          <p:cNvSpPr>
            <a:spLocks noGrp="1"/>
          </p:cNvSpPr>
          <p:nvPr>
            <p:ph type="dt" sz="half" idx="10"/>
          </p:nvPr>
        </p:nvSpPr>
        <p:spPr/>
        <p:txBody>
          <a:bodyPr/>
          <a:lstStyle>
            <a:lvl1pPr>
              <a:defRPr/>
            </a:lvl1pPr>
          </a:lstStyle>
          <a:p>
            <a:pPr>
              <a:defRPr/>
            </a:pPr>
            <a:fld id="{7256255F-E5E3-4D28-9D66-5F11CA1C0C4D}" type="datetime1">
              <a:rPr lang="ja-JP" altLang="en-US"/>
              <a:pPr>
                <a:defRPr/>
              </a:pPr>
              <a:t>2022/2/22</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22"/>
          <p:cNvSpPr>
            <a:spLocks noGrp="1"/>
          </p:cNvSpPr>
          <p:nvPr>
            <p:ph type="sldNum" sz="quarter" idx="12"/>
          </p:nvPr>
        </p:nvSpPr>
        <p:spPr/>
        <p:txBody>
          <a:bodyPr/>
          <a:lstStyle>
            <a:lvl1pPr>
              <a:defRPr/>
            </a:lvl1pPr>
          </a:lstStyle>
          <a:p>
            <a:pPr>
              <a:defRPr/>
            </a:pPr>
            <a:fld id="{227B840D-B22B-4EAA-BEE4-0AC6A63809C0}" type="slidenum">
              <a:rPr lang="ja-JP" altLang="en-US"/>
              <a:pPr>
                <a:defRPr/>
              </a:pPr>
              <a:t>‹#›</a:t>
            </a:fld>
            <a:endParaRPr lang="ja-JP" altLang="en-US"/>
          </a:p>
        </p:txBody>
      </p:sp>
    </p:spTree>
    <p:extLst>
      <p:ext uri="{BB962C8B-B14F-4D97-AF65-F5344CB8AC3E}">
        <p14:creationId xmlns:p14="http://schemas.microsoft.com/office/powerpoint/2010/main" val="69118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ea typeface="ＭＳ Ｐゴシック" charset="-128"/>
            </a:endParaRPr>
          </a:p>
        </p:txBody>
      </p:sp>
      <p:sp>
        <p:nvSpPr>
          <p:cNvPr id="6" name="直線コネクタ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ＭＳ Ｐゴシック" charset="-128"/>
            </a:endParaRPr>
          </a:p>
        </p:txBody>
      </p:sp>
      <p:sp>
        <p:nvSpPr>
          <p:cNvPr id="7" name="直線コネクタ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直線コネクタ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正方形/長方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直線コネクタ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円/楕円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 name="タイトル 1"/>
          <p:cNvSpPr>
            <a:spLocks noGrp="1"/>
          </p:cNvSpPr>
          <p:nvPr>
            <p:ph type="title"/>
          </p:nvPr>
        </p:nvSpPr>
        <p:spPr>
          <a:xfrm rot="5400000">
            <a:off x="3371850" y="3200400"/>
            <a:ext cx="6309360" cy="457200"/>
          </a:xfrm>
        </p:spPr>
        <p:txBody>
          <a:bodyPr/>
          <a:lstStyle>
            <a:lvl1pPr algn="l">
              <a:buNone/>
              <a:defRPr sz="2000" b="1" cap="small" baseline="0"/>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8" name="コンテンツ プレースホルダー 17"/>
          <p:cNvSpPr>
            <a:spLocks noGrp="1"/>
          </p:cNvSpPr>
          <p:nvPr>
            <p:ph sz="quarter" idx="1"/>
          </p:nvPr>
        </p:nvSpPr>
        <p:spPr>
          <a:xfrm>
            <a:off x="304800" y="274320"/>
            <a:ext cx="5638800" cy="632764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2" name="日付プレースホルダー 20"/>
          <p:cNvSpPr>
            <a:spLocks noGrp="1"/>
          </p:cNvSpPr>
          <p:nvPr>
            <p:ph type="dt" sz="half" idx="10"/>
          </p:nvPr>
        </p:nvSpPr>
        <p:spPr/>
        <p:txBody>
          <a:bodyPr rtlCol="0"/>
          <a:lstStyle>
            <a:lvl1pPr>
              <a:defRPr/>
            </a:lvl1pPr>
          </a:lstStyle>
          <a:p>
            <a:pPr>
              <a:defRPr/>
            </a:pPr>
            <a:fld id="{047315D1-0D1B-4B1C-B250-E9E4EEC96C01}" type="datetime1">
              <a:rPr lang="ja-JP" altLang="en-US"/>
              <a:pPr>
                <a:defRPr/>
              </a:pPr>
              <a:t>2022/2/22</a:t>
            </a:fld>
            <a:endParaRPr lang="ja-JP" altLang="en-US"/>
          </a:p>
        </p:txBody>
      </p:sp>
      <p:sp>
        <p:nvSpPr>
          <p:cNvPr id="13" name="スライド番号プレースホルダー 21"/>
          <p:cNvSpPr>
            <a:spLocks noGrp="1"/>
          </p:cNvSpPr>
          <p:nvPr>
            <p:ph type="sldNum" sz="quarter" idx="11"/>
          </p:nvPr>
        </p:nvSpPr>
        <p:spPr/>
        <p:txBody>
          <a:bodyPr/>
          <a:lstStyle>
            <a:lvl1pPr>
              <a:defRPr/>
            </a:lvl1pPr>
          </a:lstStyle>
          <a:p>
            <a:pPr>
              <a:defRPr/>
            </a:pPr>
            <a:fld id="{5D16A40D-8001-4619-B4CE-2FB25E66AA89}" type="slidenum">
              <a:rPr lang="ja-JP" altLang="en-US"/>
              <a:pPr>
                <a:defRPr/>
              </a:pPr>
              <a:t>‹#›</a:t>
            </a:fld>
            <a:endParaRPr lang="ja-JP" altLang="en-US"/>
          </a:p>
        </p:txBody>
      </p:sp>
      <p:sp>
        <p:nvSpPr>
          <p:cNvPr id="14" name="フッター プレースホルダー 22"/>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5792620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D43F05A-D307-4936-9658-4145D4493772}"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BD04E6-4043-445B-A34D-3D481F9CA5CA}" type="slidenum">
              <a:rPr lang="ja-JP" altLang="en-US"/>
              <a:pPr>
                <a:defRPr/>
              </a:pPr>
              <a:t>‹#›</a:t>
            </a:fld>
            <a:endParaRPr lang="ja-JP" altLang="en-US"/>
          </a:p>
        </p:txBody>
      </p:sp>
    </p:spTree>
    <p:extLst>
      <p:ext uri="{BB962C8B-B14F-4D97-AF65-F5344CB8AC3E}">
        <p14:creationId xmlns:p14="http://schemas.microsoft.com/office/powerpoint/2010/main" val="184108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6" name="円/楕円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7" name="直線コネクタ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正方形/長方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直線コネクタ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直線コネクタ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dirty="0">
              <a:ea typeface="ＭＳ Ｐゴシック" charset="-128"/>
            </a:endParaRPr>
          </a:p>
        </p:txBody>
      </p:sp>
      <p:sp>
        <p:nvSpPr>
          <p:cNvPr id="11" name="直線コネクタ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タイトル 1"/>
          <p:cNvSpPr>
            <a:spLocks noGrp="1"/>
          </p:cNvSpPr>
          <p:nvPr>
            <p:ph type="title"/>
          </p:nvPr>
        </p:nvSpPr>
        <p:spPr>
          <a:xfrm rot="5400000">
            <a:off x="3350133" y="3200400"/>
            <a:ext cx="6309360" cy="457200"/>
          </a:xfrm>
        </p:spPr>
        <p:txBody>
          <a:bodyPr/>
          <a:lstStyle>
            <a:lvl1pPr algn="l">
              <a:buNone/>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12" name="日付プレースホルダー 16"/>
          <p:cNvSpPr>
            <a:spLocks noGrp="1"/>
          </p:cNvSpPr>
          <p:nvPr>
            <p:ph type="dt" sz="half" idx="10"/>
          </p:nvPr>
        </p:nvSpPr>
        <p:spPr/>
        <p:txBody>
          <a:bodyPr rtlCol="0"/>
          <a:lstStyle>
            <a:lvl1pPr>
              <a:defRPr/>
            </a:lvl1pPr>
          </a:lstStyle>
          <a:p>
            <a:pPr>
              <a:defRPr/>
            </a:pPr>
            <a:fld id="{A03533B7-3F18-4F66-BC02-63DC3EBA50E1}" type="datetime1">
              <a:rPr lang="ja-JP" altLang="en-US"/>
              <a:pPr>
                <a:defRPr/>
              </a:pPr>
              <a:t>2022/2/22</a:t>
            </a:fld>
            <a:endParaRPr lang="ja-JP" altLang="en-US"/>
          </a:p>
        </p:txBody>
      </p:sp>
      <p:sp>
        <p:nvSpPr>
          <p:cNvPr id="13" name="スライド番号プレースホルダー 17"/>
          <p:cNvSpPr>
            <a:spLocks noGrp="1"/>
          </p:cNvSpPr>
          <p:nvPr>
            <p:ph type="sldNum" sz="quarter" idx="11"/>
          </p:nvPr>
        </p:nvSpPr>
        <p:spPr/>
        <p:txBody>
          <a:bodyPr/>
          <a:lstStyle>
            <a:lvl1pPr>
              <a:defRPr/>
            </a:lvl1pPr>
          </a:lstStyle>
          <a:p>
            <a:pPr>
              <a:defRPr/>
            </a:pPr>
            <a:fld id="{C1B370D2-C6AB-4A3D-AD90-C8FB04EC4E80}" type="slidenum">
              <a:rPr lang="ja-JP" altLang="en-US"/>
              <a:pPr>
                <a:defRPr/>
              </a:pPr>
              <a:t>‹#›</a:t>
            </a:fld>
            <a:endParaRPr lang="ja-JP" altLang="en-US"/>
          </a:p>
        </p:txBody>
      </p:sp>
      <p:sp>
        <p:nvSpPr>
          <p:cNvPr id="14" name="フッター プレースホルダー 20"/>
          <p:cNvSpPr>
            <a:spLocks noGrp="1"/>
          </p:cNvSpPr>
          <p:nvPr>
            <p:ph type="ftr" sz="quarter" idx="12"/>
          </p:nvPr>
        </p:nvSpPr>
        <p:spPr/>
        <p:txBody>
          <a:bodyPr rtlCol="0"/>
          <a:lstStyle>
            <a:lvl1pPr>
              <a:defRPr/>
            </a:lvl1pPr>
          </a:lstStyle>
          <a:p>
            <a:pPr>
              <a:defRPr/>
            </a:pPr>
            <a:endParaRPr lang="ja-JP" altLang="en-US"/>
          </a:p>
        </p:txBody>
      </p:sp>
    </p:spTree>
    <p:extLst>
      <p:ext uri="{BB962C8B-B14F-4D97-AF65-F5344CB8AC3E}">
        <p14:creationId xmlns:p14="http://schemas.microsoft.com/office/powerpoint/2010/main" val="408210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C0903E97-ACEC-4DFC-A75E-E69659D826F2}" type="datetime1">
              <a:rPr lang="ja-JP" altLang="en-US"/>
              <a:pPr>
                <a:defRPr/>
              </a:pPr>
              <a:t>2022/2/22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F0CCFFDC-F141-4A59-8358-F6F483ABFB6B}" type="slidenum">
              <a:rPr lang="ja-JP" altLang="en-US"/>
              <a:pPr>
                <a:defRPr/>
              </a:pPr>
              <a:t>‹#›</a:t>
            </a:fld>
            <a:endParaRPr lang="ja-JP" altLang="en-US"/>
          </a:p>
        </p:txBody>
      </p:sp>
    </p:spTree>
    <p:extLst>
      <p:ext uri="{BB962C8B-B14F-4D97-AF65-F5344CB8AC3E}">
        <p14:creationId xmlns:p14="http://schemas.microsoft.com/office/powerpoint/2010/main" val="188086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1F3B17EF-2B0F-4DAB-9B26-FF5F90C770B9}" type="datetime1">
              <a:rPr lang="ja-JP" altLang="en-US"/>
              <a:pPr>
                <a:defRPr/>
              </a:pPr>
              <a:t>2022/2/22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CEADD230-5FAC-481F-83B2-113F40C438F0}" type="slidenum">
              <a:rPr lang="ja-JP" altLang="en-US"/>
              <a:pPr>
                <a:defRPr/>
              </a:pPr>
              <a:t>‹#›</a:t>
            </a:fld>
            <a:endParaRPr lang="ja-JP" altLang="en-US"/>
          </a:p>
        </p:txBody>
      </p:sp>
    </p:spTree>
    <p:extLst>
      <p:ext uri="{BB962C8B-B14F-4D97-AF65-F5344CB8AC3E}">
        <p14:creationId xmlns:p14="http://schemas.microsoft.com/office/powerpoint/2010/main" val="349292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070E3B8-DE70-4AAD-A8F5-5BD78AC87A7F}"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2D651A-7F31-439E-8FD9-F0AA1CBF9FC8}" type="slidenum">
              <a:rPr lang="ja-JP" altLang="en-US"/>
              <a:pPr>
                <a:defRPr/>
              </a:pPr>
              <a:t>‹#›</a:t>
            </a:fld>
            <a:endParaRPr lang="ja-JP" altLang="en-US"/>
          </a:p>
        </p:txBody>
      </p:sp>
    </p:spTree>
    <p:extLst>
      <p:ext uri="{BB962C8B-B14F-4D97-AF65-F5344CB8AC3E}">
        <p14:creationId xmlns:p14="http://schemas.microsoft.com/office/powerpoint/2010/main" val="839156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78512-51D1-462B-9F59-9249359573C5}"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3BC728-B174-44A8-9A3D-730EB2638837}" type="slidenum">
              <a:rPr lang="ja-JP" altLang="en-US"/>
              <a:pPr>
                <a:defRPr/>
              </a:pPr>
              <a:t>‹#›</a:t>
            </a:fld>
            <a:endParaRPr lang="ja-JP" altLang="en-US"/>
          </a:p>
        </p:txBody>
      </p:sp>
    </p:spTree>
    <p:extLst>
      <p:ext uri="{BB962C8B-B14F-4D97-AF65-F5344CB8AC3E}">
        <p14:creationId xmlns:p14="http://schemas.microsoft.com/office/powerpoint/2010/main" val="107674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8C988BD-7471-4D3F-B6AB-CE2530D1436C}"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6A8231-547C-4AAB-BE26-B2AC487C8846}" type="slidenum">
              <a:rPr lang="ja-JP" altLang="en-US"/>
              <a:pPr>
                <a:defRPr/>
              </a:pPr>
              <a:t>‹#›</a:t>
            </a:fld>
            <a:endParaRPr lang="ja-JP" altLang="en-US"/>
          </a:p>
        </p:txBody>
      </p:sp>
    </p:spTree>
    <p:extLst>
      <p:ext uri="{BB962C8B-B14F-4D97-AF65-F5344CB8AC3E}">
        <p14:creationId xmlns:p14="http://schemas.microsoft.com/office/powerpoint/2010/main" val="256524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0E26F2D7-191B-4BF2-AA52-F8137B3D0FA3}"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69104E4-36ED-47FC-AD47-85D44583F408}" type="slidenum">
              <a:rPr lang="ja-JP" altLang="en-US"/>
              <a:pPr>
                <a:defRPr/>
              </a:pPr>
              <a:t>‹#›</a:t>
            </a:fld>
            <a:endParaRPr lang="ja-JP" altLang="en-US"/>
          </a:p>
        </p:txBody>
      </p:sp>
    </p:spTree>
    <p:extLst>
      <p:ext uri="{BB962C8B-B14F-4D97-AF65-F5344CB8AC3E}">
        <p14:creationId xmlns:p14="http://schemas.microsoft.com/office/powerpoint/2010/main" val="2691898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43AC973-1774-4FCA-AA86-89AACF76DF35}" type="datetime1">
              <a:rPr lang="ja-JP" altLang="en-US"/>
              <a:pPr>
                <a:defRPr/>
              </a:pPr>
              <a:t>2022/2/22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86A7F26-C047-4996-B284-02C79A4B1CB0}" type="slidenum">
              <a:rPr lang="ja-JP" altLang="en-US"/>
              <a:pPr>
                <a:defRPr/>
              </a:pPr>
              <a:t>‹#›</a:t>
            </a:fld>
            <a:endParaRPr lang="ja-JP" altLang="en-US"/>
          </a:p>
        </p:txBody>
      </p:sp>
    </p:spTree>
    <p:extLst>
      <p:ext uri="{BB962C8B-B14F-4D97-AF65-F5344CB8AC3E}">
        <p14:creationId xmlns:p14="http://schemas.microsoft.com/office/powerpoint/2010/main" val="20194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7C23E42F-EFAC-4910-A7D0-DC9CC12157E3}" type="datetime1">
              <a:rPr lang="ja-JP" altLang="en-US"/>
              <a:pPr>
                <a:defRPr/>
              </a:pPr>
              <a:t>2022/2/22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E1C1DB4-8768-4344-BA36-7C3267E53C01}" type="slidenum">
              <a:rPr lang="ja-JP" altLang="en-US"/>
              <a:pPr>
                <a:defRPr/>
              </a:pPr>
              <a:t>‹#›</a:t>
            </a:fld>
            <a:endParaRPr lang="ja-JP" altLang="en-US"/>
          </a:p>
        </p:txBody>
      </p:sp>
    </p:spTree>
    <p:extLst>
      <p:ext uri="{BB962C8B-B14F-4D97-AF65-F5344CB8AC3E}">
        <p14:creationId xmlns:p14="http://schemas.microsoft.com/office/powerpoint/2010/main" val="248639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CA94DC-4642-4B53-9758-B53E71AB47A8}" type="datetime1">
              <a:rPr lang="ja-JP" altLang="en-US"/>
              <a:pPr>
                <a:defRPr/>
              </a:pPr>
              <a:t>2022/2/22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C0D1552-7CBA-42A7-8C5F-1A7A0D6940B9}" type="slidenum">
              <a:rPr lang="ja-JP" altLang="en-US"/>
              <a:pPr>
                <a:defRPr/>
              </a:pPr>
              <a:t>‹#›</a:t>
            </a:fld>
            <a:endParaRPr lang="ja-JP" altLang="en-US"/>
          </a:p>
        </p:txBody>
      </p:sp>
    </p:spTree>
    <p:extLst>
      <p:ext uri="{BB962C8B-B14F-4D97-AF65-F5344CB8AC3E}">
        <p14:creationId xmlns:p14="http://schemas.microsoft.com/office/powerpoint/2010/main" val="364434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1F87FC7-7C34-4137-B2C4-E749B4F5F37B}"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F328E7-7546-4703-8C12-CEF89117A07D}" type="slidenum">
              <a:rPr lang="ja-JP" altLang="en-US"/>
              <a:pPr>
                <a:defRPr/>
              </a:pPr>
              <a:t>‹#›</a:t>
            </a:fld>
            <a:endParaRPr lang="ja-JP" altLang="en-US"/>
          </a:p>
        </p:txBody>
      </p:sp>
    </p:spTree>
    <p:extLst>
      <p:ext uri="{BB962C8B-B14F-4D97-AF65-F5344CB8AC3E}">
        <p14:creationId xmlns:p14="http://schemas.microsoft.com/office/powerpoint/2010/main" val="3307747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B86DDF8-9917-46EC-9F65-446C1CF5BB7E}"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AE951A-6998-40B1-8DEF-84504702DDC4}" type="slidenum">
              <a:rPr lang="ja-JP" altLang="en-US"/>
              <a:pPr>
                <a:defRPr/>
              </a:pPr>
              <a:t>‹#›</a:t>
            </a:fld>
            <a:endParaRPr lang="ja-JP" altLang="en-US"/>
          </a:p>
        </p:txBody>
      </p:sp>
    </p:spTree>
    <p:extLst>
      <p:ext uri="{BB962C8B-B14F-4D97-AF65-F5344CB8AC3E}">
        <p14:creationId xmlns:p14="http://schemas.microsoft.com/office/powerpoint/2010/main" val="311970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28FC79-D09D-42DC-A658-DAE90B778D30}"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DB93DA2-B71B-44E9-96EE-C7EB2A9AE92D}" type="slidenum">
              <a:rPr lang="ja-JP" altLang="en-US"/>
              <a:pPr>
                <a:defRPr/>
              </a:pPr>
              <a:t>‹#›</a:t>
            </a:fld>
            <a:endParaRPr lang="ja-JP" altLang="en-US"/>
          </a:p>
        </p:txBody>
      </p:sp>
    </p:spTree>
    <p:extLst>
      <p:ext uri="{BB962C8B-B14F-4D97-AF65-F5344CB8AC3E}">
        <p14:creationId xmlns:p14="http://schemas.microsoft.com/office/powerpoint/2010/main" val="11182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F953EB5-D40D-427E-A7F2-BEAD507D0AC0}"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D45CC21-BB5A-499A-B111-59B6A95D04BA}" type="slidenum">
              <a:rPr lang="ja-JP" altLang="en-US"/>
              <a:pPr>
                <a:defRPr/>
              </a:pPr>
              <a:t>‹#›</a:t>
            </a:fld>
            <a:endParaRPr lang="ja-JP" altLang="en-US"/>
          </a:p>
        </p:txBody>
      </p:sp>
    </p:spTree>
    <p:extLst>
      <p:ext uri="{BB962C8B-B14F-4D97-AF65-F5344CB8AC3E}">
        <p14:creationId xmlns:p14="http://schemas.microsoft.com/office/powerpoint/2010/main" val="106103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FB834A2-AB96-4551-BA35-1EA657CEC14B}" type="datetime1">
              <a:rPr lang="ja-JP" altLang="en-US"/>
              <a:pPr>
                <a:defRPr/>
              </a:pPr>
              <a:t>2022/2/22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04714E-11AA-414D-98BF-66614B03585C}" type="slidenum">
              <a:rPr lang="ja-JP" altLang="en-US"/>
              <a:pPr>
                <a:defRPr/>
              </a:pPr>
              <a:t>‹#›</a:t>
            </a:fld>
            <a:endParaRPr lang="ja-JP" altLang="en-US"/>
          </a:p>
        </p:txBody>
      </p:sp>
    </p:spTree>
    <p:extLst>
      <p:ext uri="{BB962C8B-B14F-4D97-AF65-F5344CB8AC3E}">
        <p14:creationId xmlns:p14="http://schemas.microsoft.com/office/powerpoint/2010/main" val="41697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D83E91BB-0CFC-4FC7-B2F9-06007BE5160A}"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CF0CFA-AFB2-43FC-9F9A-4B2906265CF0}" type="slidenum">
              <a:rPr lang="ja-JP" altLang="en-US"/>
              <a:pPr>
                <a:defRPr/>
              </a:pPr>
              <a:t>‹#›</a:t>
            </a:fld>
            <a:endParaRPr lang="ja-JP" altLang="en-US"/>
          </a:p>
        </p:txBody>
      </p:sp>
    </p:spTree>
    <p:extLst>
      <p:ext uri="{BB962C8B-B14F-4D97-AF65-F5344CB8AC3E}">
        <p14:creationId xmlns:p14="http://schemas.microsoft.com/office/powerpoint/2010/main" val="169330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49968E7-11CE-4B98-935A-64B541D8A5F7}" type="datetime1">
              <a:rPr lang="ja-JP" altLang="en-US"/>
              <a:pPr>
                <a:defRPr/>
              </a:pPr>
              <a:t>2022/2/22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9B75BF4-2D9D-4856-931C-D2F073E7CA99}" type="slidenum">
              <a:rPr lang="ja-JP" altLang="en-US"/>
              <a:pPr>
                <a:defRPr/>
              </a:pPr>
              <a:t>‹#›</a:t>
            </a:fld>
            <a:endParaRPr lang="ja-JP" altLang="en-US"/>
          </a:p>
        </p:txBody>
      </p:sp>
    </p:spTree>
    <p:extLst>
      <p:ext uri="{BB962C8B-B14F-4D97-AF65-F5344CB8AC3E}">
        <p14:creationId xmlns:p14="http://schemas.microsoft.com/office/powerpoint/2010/main" val="20500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C37F4F7-5379-4871-98A3-F892519A4255}" type="datetime1">
              <a:rPr lang="ja-JP" altLang="en-US"/>
              <a:pPr>
                <a:defRPr/>
              </a:pPr>
              <a:t>2022/2/22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7EBB0F5-9AC0-4F73-976C-ACE614B8FDF2}" type="slidenum">
              <a:rPr lang="ja-JP" altLang="en-US"/>
              <a:pPr>
                <a:defRPr/>
              </a:pPr>
              <a:t>‹#›</a:t>
            </a:fld>
            <a:endParaRPr lang="ja-JP" altLang="en-US"/>
          </a:p>
        </p:txBody>
      </p:sp>
    </p:spTree>
    <p:extLst>
      <p:ext uri="{BB962C8B-B14F-4D97-AF65-F5344CB8AC3E}">
        <p14:creationId xmlns:p14="http://schemas.microsoft.com/office/powerpoint/2010/main" val="32153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863FA73-AABE-4ED4-B715-BD63CCDD68C3}" type="datetime1">
              <a:rPr lang="ja-JP" altLang="en-US"/>
              <a:pPr>
                <a:defRPr/>
              </a:pPr>
              <a:t>2022/2/22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7A4159-C88E-4976-9B88-51CFEA720135}" type="slidenum">
              <a:rPr lang="ja-JP" altLang="en-US"/>
              <a:pPr>
                <a:defRPr/>
              </a:pPr>
              <a:t>‹#›</a:t>
            </a:fld>
            <a:endParaRPr lang="ja-JP" altLang="en-US"/>
          </a:p>
        </p:txBody>
      </p:sp>
    </p:spTree>
    <p:extLst>
      <p:ext uri="{BB962C8B-B14F-4D97-AF65-F5344CB8AC3E}">
        <p14:creationId xmlns:p14="http://schemas.microsoft.com/office/powerpoint/2010/main" val="42736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09B1511-D2E7-4D27-8219-5AF613CA44D9}"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9E93EF-7E5D-4ED3-B4B9-D7092B85C420}" type="slidenum">
              <a:rPr lang="ja-JP" altLang="en-US"/>
              <a:pPr>
                <a:defRPr/>
              </a:pPr>
              <a:t>‹#›</a:t>
            </a:fld>
            <a:endParaRPr lang="ja-JP" altLang="en-US"/>
          </a:p>
        </p:txBody>
      </p:sp>
    </p:spTree>
    <p:extLst>
      <p:ext uri="{BB962C8B-B14F-4D97-AF65-F5344CB8AC3E}">
        <p14:creationId xmlns:p14="http://schemas.microsoft.com/office/powerpoint/2010/main" val="36792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202D2F1-3D36-466F-A818-A5732779A6A9}" type="datetime1">
              <a:rPr lang="ja-JP" altLang="en-US"/>
              <a:pPr>
                <a:defRPr/>
              </a:pPr>
              <a:t>2022/2/22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3A13331-5CFC-47EC-961C-0DBA25CF1971}" type="slidenum">
              <a:rPr lang="ja-JP" altLang="en-US"/>
              <a:pPr>
                <a:defRPr/>
              </a:pPr>
              <a:t>‹#›</a:t>
            </a:fld>
            <a:endParaRPr lang="ja-JP" altLang="en-US"/>
          </a:p>
        </p:txBody>
      </p:sp>
    </p:spTree>
    <p:extLst>
      <p:ext uri="{BB962C8B-B14F-4D97-AF65-F5344CB8AC3E}">
        <p14:creationId xmlns:p14="http://schemas.microsoft.com/office/powerpoint/2010/main" val="20334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charset="-128"/>
              </a:defRPr>
            </a:lvl1pPr>
          </a:lstStyle>
          <a:p>
            <a:pPr>
              <a:defRPr/>
            </a:pPr>
            <a:fld id="{80C19F44-31F6-4369-9B85-871B0651190D}" type="datetime1">
              <a:rPr lang="ja-JP" altLang="en-US"/>
              <a:pPr>
                <a:defRPr/>
              </a:pPr>
              <a:t>2022/2/22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E48D07-C88C-42C6-86CC-B8ABF624EBB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0457" r:id="rId1"/>
    <p:sldLayoutId id="2147490458" r:id="rId2"/>
    <p:sldLayoutId id="2147490459" r:id="rId3"/>
    <p:sldLayoutId id="2147490460" r:id="rId4"/>
    <p:sldLayoutId id="2147490461" r:id="rId5"/>
    <p:sldLayoutId id="2147490462" r:id="rId6"/>
    <p:sldLayoutId id="2147490463" r:id="rId7"/>
    <p:sldLayoutId id="2147490464" r:id="rId8"/>
    <p:sldLayoutId id="2147490465" r:id="rId9"/>
    <p:sldLayoutId id="2147490466" r:id="rId10"/>
    <p:sldLayoutId id="214749046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kumimoji="0" lang="en-US" dirty="0">
              <a:ea typeface="ＭＳ Ｐゴシック" charset="-128"/>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lang="ja-JP" altLang="en-US" smtClean="0"/>
              <a:t>マスター タイトルの書式設定</a:t>
            </a:r>
            <a:endParaRPr lang="en-US"/>
          </a:p>
        </p:txBody>
      </p:sp>
      <p:sp>
        <p:nvSpPr>
          <p:cNvPr id="2052" name="テキスト プレースホルダー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4" name="日付プレースホルダー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ea typeface="ＭＳ Ｐゴシック" charset="-128"/>
              </a:defRPr>
            </a:lvl1pPr>
          </a:lstStyle>
          <a:p>
            <a:pPr>
              <a:defRPr/>
            </a:pPr>
            <a:fld id="{DCFF8C7B-54FF-4AFE-936F-05CE94552C5E}" type="datetime1">
              <a:rPr lang="ja-JP" altLang="en-US"/>
              <a:pPr>
                <a:defRPr/>
              </a:pPr>
              <a:t>2022/2/22</a:t>
            </a:fld>
            <a:endParaRPr lang="ja-JP" altLang="en-US"/>
          </a:p>
        </p:txBody>
      </p:sp>
      <p:sp>
        <p:nvSpPr>
          <p:cNvPr id="3" name="フッター プレースホルダー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ea typeface="ＭＳ Ｐゴシック" charset="-128"/>
              </a:defRPr>
            </a:lvl1pPr>
          </a:lstStyle>
          <a:p>
            <a:pPr>
              <a:defRPr/>
            </a:pPr>
            <a:endParaRPr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kumimoji="0" lang="en-US">
              <a:ea typeface="ＭＳ Ｐゴシック" charset="-128"/>
            </a:endParaRPr>
          </a:p>
        </p:txBody>
      </p:sp>
      <p:sp>
        <p:nvSpPr>
          <p:cNvPr id="2056" name="直線コネクタ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058" name="直線コネクタ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円/楕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23" name="スライド番号プレースホルダー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a:solidFill>
                  <a:srgbClr val="FFFFFF"/>
                </a:solidFill>
              </a:defRPr>
            </a:lvl1pPr>
          </a:lstStyle>
          <a:p>
            <a:pPr>
              <a:defRPr/>
            </a:pPr>
            <a:fld id="{37385A5B-39CD-4BB3-8CB5-C994E65CB56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0484" r:id="rId1"/>
    <p:sldLayoutId id="2147490485" r:id="rId2"/>
    <p:sldLayoutId id="2147490486" r:id="rId3"/>
    <p:sldLayoutId id="2147490468" r:id="rId4"/>
    <p:sldLayoutId id="2147490469" r:id="rId5"/>
    <p:sldLayoutId id="2147490487" r:id="rId6"/>
    <p:sldLayoutId id="2147490470" r:id="rId7"/>
    <p:sldLayoutId id="2147490488" r:id="rId8"/>
    <p:sldLayoutId id="2147490489" r:id="rId9"/>
    <p:sldLayoutId id="2147490471" r:id="rId10"/>
    <p:sldLayoutId id="2147490472" r:id="rId11"/>
  </p:sldLayoutIdLst>
  <p:hf hdr="0" ftr="0" dt="0"/>
  <p:txStyles>
    <p:title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2pPr>
      <a:lvl3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3pPr>
      <a:lvl4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4pPr>
      <a:lvl5pPr algn="l" rtl="0" eaLnBrk="0" fontAlgn="base" hangingPunct="0">
        <a:spcBef>
          <a:spcPct val="0"/>
        </a:spcBef>
        <a:spcAft>
          <a:spcPct val="0"/>
        </a:spcAft>
        <a:defRPr kumimoji="1" sz="3000">
          <a:solidFill>
            <a:schemeClr val="tx2"/>
          </a:solidFill>
          <a:latin typeface="Century Schoolbook" pitchFamily="18" charset="0"/>
          <a:ea typeface="ＭＳ Ｐ明朝" charset="-128"/>
        </a:defRPr>
      </a:lvl5pPr>
      <a:lvl6pPr marL="457200" algn="l" rtl="0" fontAlgn="base">
        <a:spcBef>
          <a:spcPct val="0"/>
        </a:spcBef>
        <a:spcAft>
          <a:spcPct val="0"/>
        </a:spcAft>
        <a:defRPr kumimoji="1" sz="3000">
          <a:solidFill>
            <a:schemeClr val="tx2"/>
          </a:solidFill>
          <a:latin typeface="Century Schoolbook" pitchFamily="18" charset="0"/>
          <a:ea typeface="ＭＳ Ｐ明朝" charset="-128"/>
        </a:defRPr>
      </a:lvl6pPr>
      <a:lvl7pPr marL="914400" algn="l" rtl="0" fontAlgn="base">
        <a:spcBef>
          <a:spcPct val="0"/>
        </a:spcBef>
        <a:spcAft>
          <a:spcPct val="0"/>
        </a:spcAft>
        <a:defRPr kumimoji="1" sz="3000">
          <a:solidFill>
            <a:schemeClr val="tx2"/>
          </a:solidFill>
          <a:latin typeface="Century Schoolbook" pitchFamily="18" charset="0"/>
          <a:ea typeface="ＭＳ Ｐ明朝" charset="-128"/>
        </a:defRPr>
      </a:lvl7pPr>
      <a:lvl8pPr marL="1371600" algn="l" rtl="0" fontAlgn="base">
        <a:spcBef>
          <a:spcPct val="0"/>
        </a:spcBef>
        <a:spcAft>
          <a:spcPct val="0"/>
        </a:spcAft>
        <a:defRPr kumimoji="1" sz="3000">
          <a:solidFill>
            <a:schemeClr val="tx2"/>
          </a:solidFill>
          <a:latin typeface="Century Schoolbook" pitchFamily="18" charset="0"/>
          <a:ea typeface="ＭＳ Ｐ明朝" charset="-128"/>
        </a:defRPr>
      </a:lvl8pPr>
      <a:lvl9pPr marL="1828800" algn="l" rtl="0" fontAlgn="base">
        <a:spcBef>
          <a:spcPct val="0"/>
        </a:spcBef>
        <a:spcAft>
          <a:spcPct val="0"/>
        </a:spcAft>
        <a:defRPr kumimoji="1" sz="3000">
          <a:solidFill>
            <a:schemeClr val="tx2"/>
          </a:solidFill>
          <a:latin typeface="Century Schoolbook" pitchFamily="18" charset="0"/>
          <a:ea typeface="ＭＳ Ｐ明朝" charset="-128"/>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kumimoji="1"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kumimoji="1"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umimoji="1"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umimoji="1"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45C83BF7-E0BE-4226-A7E7-B90874EC8912}" type="datetime1">
              <a:rPr lang="ja-JP" altLang="en-US"/>
              <a:pPr>
                <a:defRPr/>
              </a:pPr>
              <a:t>2022/2/22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EFFA5BD-8BEA-487E-B6DC-0C9F4D6720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0473" r:id="rId1"/>
    <p:sldLayoutId id="2147490474" r:id="rId2"/>
    <p:sldLayoutId id="2147490475" r:id="rId3"/>
    <p:sldLayoutId id="2147490476" r:id="rId4"/>
    <p:sldLayoutId id="2147490477" r:id="rId5"/>
    <p:sldLayoutId id="2147490478" r:id="rId6"/>
    <p:sldLayoutId id="2147490479" r:id="rId7"/>
    <p:sldLayoutId id="2147490480" r:id="rId8"/>
    <p:sldLayoutId id="2147490481" r:id="rId9"/>
    <p:sldLayoutId id="2147490482" r:id="rId10"/>
    <p:sldLayoutId id="214749048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1"/>
          <p:cNvSpPr>
            <a:spLocks noGrp="1"/>
          </p:cNvSpPr>
          <p:nvPr>
            <p:ph sz="quarter" idx="1"/>
          </p:nvPr>
        </p:nvSpPr>
        <p:spPr>
          <a:xfrm>
            <a:off x="374650" y="1773238"/>
            <a:ext cx="8229600" cy="3384550"/>
          </a:xfrm>
        </p:spPr>
        <p:txBody>
          <a:bodyPr/>
          <a:lstStyle/>
          <a:p>
            <a:pPr marL="0" indent="0" algn="ctr" eaLnBrk="1" hangingPunct="1">
              <a:buFont typeface="Arial" panose="020B0604020202020204" pitchFamily="34" charset="0"/>
              <a:buNone/>
            </a:pPr>
            <a:r>
              <a:rPr lang="ja-JP" altLang="en-US" sz="4800" smtClean="0">
                <a:latin typeface="HGPｺﾞｼｯｸE" panose="020B0900000000000000" pitchFamily="50" charset="-128"/>
                <a:ea typeface="HGPｺﾞｼｯｸE" panose="020B0900000000000000" pitchFamily="50" charset="-128"/>
              </a:rPr>
              <a:t>令和元年度　</a:t>
            </a:r>
            <a:endParaRPr lang="en-US" altLang="ja-JP" sz="4800" smtClean="0">
              <a:latin typeface="HGPｺﾞｼｯｸE" panose="020B0900000000000000" pitchFamily="50" charset="-128"/>
              <a:ea typeface="HGPｺﾞｼｯｸE" panose="020B0900000000000000" pitchFamily="50" charset="-128"/>
            </a:endParaRPr>
          </a:p>
          <a:p>
            <a:pPr marL="0" indent="0" algn="ctr" eaLnBrk="1" hangingPunct="1">
              <a:buFont typeface="Arial" panose="020B0604020202020204" pitchFamily="34" charset="0"/>
              <a:buNone/>
            </a:pPr>
            <a:r>
              <a:rPr lang="ja-JP" altLang="en-US" sz="4800" smtClean="0">
                <a:latin typeface="HGPｺﾞｼｯｸE" panose="020B0900000000000000" pitchFamily="50" charset="-128"/>
                <a:ea typeface="HGPｺﾞｼｯｸE" panose="020B0900000000000000" pitchFamily="50" charset="-128"/>
              </a:rPr>
              <a:t>障害者虐待防止法に係る</a:t>
            </a:r>
            <a:endParaRPr lang="en-US" altLang="ja-JP" sz="4800" smtClean="0">
              <a:latin typeface="HGPｺﾞｼｯｸE" panose="020B0900000000000000" pitchFamily="50" charset="-128"/>
              <a:ea typeface="HGPｺﾞｼｯｸE" panose="020B0900000000000000" pitchFamily="50" charset="-128"/>
            </a:endParaRPr>
          </a:p>
          <a:p>
            <a:pPr marL="0" indent="0" algn="ctr" eaLnBrk="1" hangingPunct="1">
              <a:buFont typeface="Arial" panose="020B0604020202020204" pitchFamily="34" charset="0"/>
              <a:buNone/>
            </a:pPr>
            <a:r>
              <a:rPr lang="ja-JP" altLang="en-US" sz="4800" smtClean="0">
                <a:latin typeface="HGPｺﾞｼｯｸE" panose="020B0900000000000000" pitchFamily="50" charset="-128"/>
                <a:ea typeface="HGPｺﾞｼｯｸE" panose="020B0900000000000000" pitchFamily="50" charset="-128"/>
              </a:rPr>
              <a:t>大阪府内の対応状況について</a:t>
            </a:r>
            <a:endParaRPr lang="en-US" altLang="ja-JP" sz="4800" smtClean="0">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8199641" y="188640"/>
            <a:ext cx="809218" cy="39556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游ゴシック" panose="020B0400000000000000" pitchFamily="50" charset="-128"/>
                <a:ea typeface="游ゴシック" panose="020B0400000000000000" pitchFamily="50" charset="-128"/>
              </a:rPr>
              <a:t>参考</a:t>
            </a:r>
            <a:r>
              <a:rPr lang="en-US" altLang="ja-JP" dirty="0" smtClean="0">
                <a:latin typeface="游ゴシック" panose="020B0400000000000000" pitchFamily="50" charset="-128"/>
                <a:ea typeface="游ゴシック" panose="020B0400000000000000" pitchFamily="50" charset="-128"/>
              </a:rPr>
              <a:t>1</a:t>
            </a:r>
            <a:endParaRPr kumimoji="1" lang="ja-JP" altLang="en-US" dirty="0">
              <a:latin typeface="游ゴシック" panose="020B0400000000000000" pitchFamily="50" charset="-128"/>
              <a:ea typeface="游ゴシック" panose="020B04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5"/>
          <p:cNvSpPr>
            <a:spLocks noGrp="1"/>
          </p:cNvSpPr>
          <p:nvPr>
            <p:ph type="title"/>
          </p:nvPr>
        </p:nvSpPr>
        <p:spPr>
          <a:xfrm>
            <a:off x="457200" y="347663"/>
            <a:ext cx="8229600" cy="490537"/>
          </a:xfrm>
          <a:solidFill>
            <a:schemeClr val="tx2">
              <a:lumMod val="20000"/>
              <a:lumOff val="80000"/>
            </a:schemeClr>
          </a:solidFill>
        </p:spPr>
        <p:txBody>
          <a:bodyPr/>
          <a:lstStyle/>
          <a:p>
            <a:pPr>
              <a:defRPr/>
            </a:pPr>
            <a:r>
              <a:rPr lang="ja-JP" altLang="en-US" sz="2400" b="1" dirty="0" smtClean="0"/>
              <a:t>虐待者の年齢</a:t>
            </a:r>
            <a:endParaRPr lang="ja-JP" altLang="en-US" sz="2400" b="1" dirty="0"/>
          </a:p>
        </p:txBody>
      </p:sp>
      <p:sp>
        <p:nvSpPr>
          <p:cNvPr id="7" name="角丸四角形 6"/>
          <p:cNvSpPr/>
          <p:nvPr/>
        </p:nvSpPr>
        <p:spPr>
          <a:xfrm>
            <a:off x="5184775" y="5108575"/>
            <a:ext cx="3476625" cy="11287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・虐待者の年齢について、養護者では</a:t>
            </a:r>
            <a:r>
              <a:rPr lang="en-US" altLang="ja-JP" sz="1200" dirty="0">
                <a:solidFill>
                  <a:schemeClr val="tx1"/>
                </a:solidFill>
              </a:rPr>
              <a:t>60</a:t>
            </a:r>
            <a:r>
              <a:rPr lang="ja-JP" altLang="en-US" sz="1200" dirty="0">
                <a:solidFill>
                  <a:schemeClr val="tx1"/>
                </a:solidFill>
              </a:rPr>
              <a:t>歳以上、施設従事者では</a:t>
            </a:r>
            <a:r>
              <a:rPr lang="en-US" altLang="ja-JP" sz="1200" dirty="0">
                <a:solidFill>
                  <a:schemeClr val="tx1"/>
                </a:solidFill>
              </a:rPr>
              <a:t>50</a:t>
            </a:r>
            <a:r>
              <a:rPr lang="ja-JP" altLang="en-US" sz="1200" dirty="0">
                <a:solidFill>
                  <a:schemeClr val="tx1"/>
                </a:solidFill>
              </a:rPr>
              <a:t>～</a:t>
            </a:r>
            <a:r>
              <a:rPr lang="en-US" altLang="ja-JP" sz="1200" dirty="0">
                <a:solidFill>
                  <a:schemeClr val="tx1"/>
                </a:solidFill>
              </a:rPr>
              <a:t>59</a:t>
            </a:r>
            <a:r>
              <a:rPr lang="ja-JP" altLang="en-US" sz="1200" dirty="0">
                <a:solidFill>
                  <a:schemeClr val="tx1"/>
                </a:solidFill>
              </a:rPr>
              <a:t>歳が最多。</a:t>
            </a:r>
            <a:endParaRPr lang="en-US" altLang="ja-JP" sz="1200" dirty="0">
              <a:solidFill>
                <a:schemeClr val="tx1"/>
              </a:solidFill>
            </a:endParaRPr>
          </a:p>
          <a:p>
            <a:pPr eaLnBrk="1" hangingPunct="1">
              <a:defRPr/>
            </a:pPr>
            <a:r>
              <a:rPr lang="ja-JP" altLang="en-US" sz="1200" dirty="0">
                <a:solidFill>
                  <a:schemeClr val="tx1"/>
                </a:solidFill>
              </a:rPr>
              <a:t>特に養護者では、年齢が上がるにつれて全体に占める割合が高くなっている。</a:t>
            </a:r>
            <a:endParaRPr lang="en-US" altLang="ja-JP" sz="1200" dirty="0">
              <a:solidFill>
                <a:schemeClr val="tx1"/>
              </a:solidFill>
            </a:endParaRPr>
          </a:p>
        </p:txBody>
      </p:sp>
      <p:sp>
        <p:nvSpPr>
          <p:cNvPr id="2970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525FB3-E037-4596-BB88-F414C1A1672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9</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2916238" y="5949950"/>
            <a:ext cx="503237"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9704"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pic>
        <p:nvPicPr>
          <p:cNvPr id="2" name="図 1"/>
          <p:cNvPicPr>
            <a:picLocks noChangeAspect="1"/>
          </p:cNvPicPr>
          <p:nvPr/>
        </p:nvPicPr>
        <p:blipFill>
          <a:blip r:embed="rId3"/>
          <a:stretch>
            <a:fillRect/>
          </a:stretch>
        </p:blipFill>
        <p:spPr>
          <a:xfrm>
            <a:off x="-88515" y="852489"/>
            <a:ext cx="4925995" cy="6248942"/>
          </a:xfrm>
          <a:prstGeom prst="rect">
            <a:avLst/>
          </a:prstGeom>
        </p:spPr>
      </p:pic>
      <p:pic>
        <p:nvPicPr>
          <p:cNvPr id="4" name="図 3"/>
          <p:cNvPicPr>
            <a:picLocks noChangeAspect="1"/>
          </p:cNvPicPr>
          <p:nvPr/>
        </p:nvPicPr>
        <p:blipFill>
          <a:blip r:embed="rId4"/>
          <a:stretch>
            <a:fillRect/>
          </a:stretch>
        </p:blipFill>
        <p:spPr>
          <a:xfrm>
            <a:off x="4839891" y="852489"/>
            <a:ext cx="3846909" cy="41578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8313" y="2205038"/>
            <a:ext cx="8229600" cy="1871662"/>
          </a:xfrm>
        </p:spPr>
        <p:txBody>
          <a:bodyPr/>
          <a:lstStyle/>
          <a:p>
            <a:r>
              <a:rPr lang="ja-JP" altLang="en-US" smtClean="0"/>
              <a:t>養護者・施設従事者等・使用者</a:t>
            </a:r>
            <a:r>
              <a:rPr lang="en-US" altLang="ja-JP" smtClean="0"/>
              <a:t/>
            </a:r>
            <a:br>
              <a:rPr lang="en-US" altLang="ja-JP" smtClean="0"/>
            </a:br>
            <a:r>
              <a:rPr lang="ja-JP" altLang="en-US" smtClean="0"/>
              <a:t>それぞれの傾向</a:t>
            </a:r>
          </a:p>
        </p:txBody>
      </p:sp>
      <p:sp>
        <p:nvSpPr>
          <p:cNvPr id="317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FF2690F-CD4F-45B7-9F7E-7BDD400D71F8}"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10</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a:t>養護者による虐待について</a:t>
            </a:r>
          </a:p>
        </p:txBody>
      </p:sp>
      <p:sp>
        <p:nvSpPr>
          <p:cNvPr id="33795"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9C61C0-BA86-480A-AF6D-4DA0E09A6661}"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11</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68313" y="327025"/>
            <a:ext cx="8229600" cy="442913"/>
          </a:xfrm>
          <a:solidFill>
            <a:schemeClr val="tx2">
              <a:lumMod val="20000"/>
              <a:lumOff val="80000"/>
            </a:schemeClr>
          </a:solidFill>
        </p:spPr>
        <p:txBody>
          <a:bodyPr/>
          <a:lstStyle/>
          <a:p>
            <a:pPr>
              <a:defRPr/>
            </a:pPr>
            <a:r>
              <a:rPr lang="en-US" altLang="ja-JP" sz="2400" b="1" dirty="0" smtClean="0"/>
              <a:t>R</a:t>
            </a:r>
            <a:r>
              <a:rPr lang="ja-JP" altLang="en-US" sz="2400" b="1" dirty="0" smtClean="0"/>
              <a:t>元年度　都道府県別にみた養護者による障がい者虐待</a:t>
            </a:r>
          </a:p>
        </p:txBody>
      </p:sp>
      <p:sp>
        <p:nvSpPr>
          <p:cNvPr id="35843" name="テキスト ボックス 5"/>
          <p:cNvSpPr txBox="1">
            <a:spLocks noChangeArrowheads="1"/>
          </p:cNvSpPr>
          <p:nvPr/>
        </p:nvSpPr>
        <p:spPr bwMode="auto">
          <a:xfrm>
            <a:off x="161925" y="0"/>
            <a:ext cx="289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35844" name="テキスト ボックス 2"/>
          <p:cNvSpPr txBox="1">
            <a:spLocks noChangeArrowheads="1"/>
          </p:cNvSpPr>
          <p:nvPr/>
        </p:nvSpPr>
        <p:spPr bwMode="auto">
          <a:xfrm>
            <a:off x="7324725" y="750888"/>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a:t>※</a:t>
            </a:r>
            <a:r>
              <a:rPr lang="ja-JP" altLang="en-US" sz="1400" b="1"/>
              <a:t>虐待認定件数順</a:t>
            </a:r>
          </a:p>
        </p:txBody>
      </p:sp>
      <p:sp>
        <p:nvSpPr>
          <p:cNvPr id="35845" name="スライド番号プレースホルダー 3"/>
          <p:cNvSpPr>
            <a:spLocks noGrp="1"/>
          </p:cNvSpPr>
          <p:nvPr>
            <p:ph type="sldNum" sz="quarter" idx="12"/>
          </p:nvPr>
        </p:nvSpPr>
        <p:spPr bwMode="auto">
          <a:xfrm>
            <a:off x="8316913" y="6272213"/>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162E0BC-E418-4892-AD79-8932075C00E3}"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12</a:t>
            </a:fld>
            <a:endParaRPr kumimoji="0" lang="ja-JP" altLang="en-US" sz="1200" smtClean="0">
              <a:latin typeface="UD デジタル 教科書体 NK-R" panose="02020400000000000000" pitchFamily="18" charset="-128"/>
              <a:ea typeface="UD デジタル 教科書体 NK-R" panose="02020400000000000000" pitchFamily="18" charset="-128"/>
            </a:endParaRPr>
          </a:p>
        </p:txBody>
      </p:sp>
      <p:graphicFrame>
        <p:nvGraphicFramePr>
          <p:cNvPr id="8" name="コンテンツ プレースホルダー 4"/>
          <p:cNvGraphicFramePr>
            <a:graphicFrameLocks noGrp="1"/>
          </p:cNvGraphicFramePr>
          <p:nvPr>
            <p:ph idx="1"/>
          </p:nvPr>
        </p:nvGraphicFramePr>
        <p:xfrm>
          <a:off x="161925" y="1027113"/>
          <a:ext cx="8897940" cy="5207002"/>
        </p:xfrm>
        <a:graphic>
          <a:graphicData uri="http://schemas.openxmlformats.org/drawingml/2006/table">
            <a:tbl>
              <a:tblPr firstRow="1" bandRow="1">
                <a:tableStyleId>{5C22544A-7EE6-4342-B048-85BDC9FD1C3A}</a:tableStyleId>
              </a:tblPr>
              <a:tblGrid>
                <a:gridCol w="241293">
                  <a:extLst>
                    <a:ext uri="{9D8B030D-6E8A-4147-A177-3AD203B41FA5}">
                      <a16:colId xmlns:a16="http://schemas.microsoft.com/office/drawing/2014/main" val="20000"/>
                    </a:ext>
                  </a:extLst>
                </a:gridCol>
                <a:gridCol w="647089">
                  <a:extLst>
                    <a:ext uri="{9D8B030D-6E8A-4147-A177-3AD203B41FA5}">
                      <a16:colId xmlns:a16="http://schemas.microsoft.com/office/drawing/2014/main" val="20001"/>
                    </a:ext>
                  </a:extLst>
                </a:gridCol>
                <a:gridCol w="683038">
                  <a:extLst>
                    <a:ext uri="{9D8B030D-6E8A-4147-A177-3AD203B41FA5}">
                      <a16:colId xmlns:a16="http://schemas.microsoft.com/office/drawing/2014/main" val="20002"/>
                    </a:ext>
                  </a:extLst>
                </a:gridCol>
                <a:gridCol w="678415">
                  <a:extLst>
                    <a:ext uri="{9D8B030D-6E8A-4147-A177-3AD203B41FA5}">
                      <a16:colId xmlns:a16="http://schemas.microsoft.com/office/drawing/2014/main" val="20003"/>
                    </a:ext>
                  </a:extLst>
                </a:gridCol>
                <a:gridCol w="205952">
                  <a:extLst>
                    <a:ext uri="{9D8B030D-6E8A-4147-A177-3AD203B41FA5}">
                      <a16:colId xmlns:a16="http://schemas.microsoft.com/office/drawing/2014/main" val="20004"/>
                    </a:ext>
                  </a:extLst>
                </a:gridCol>
                <a:gridCol w="647089">
                  <a:extLst>
                    <a:ext uri="{9D8B030D-6E8A-4147-A177-3AD203B41FA5}">
                      <a16:colId xmlns:a16="http://schemas.microsoft.com/office/drawing/2014/main" val="20005"/>
                    </a:ext>
                  </a:extLst>
                </a:gridCol>
                <a:gridCol w="683038">
                  <a:extLst>
                    <a:ext uri="{9D8B030D-6E8A-4147-A177-3AD203B41FA5}">
                      <a16:colId xmlns:a16="http://schemas.microsoft.com/office/drawing/2014/main" val="20006"/>
                    </a:ext>
                  </a:extLst>
                </a:gridCol>
                <a:gridCol w="696169">
                  <a:extLst>
                    <a:ext uri="{9D8B030D-6E8A-4147-A177-3AD203B41FA5}">
                      <a16:colId xmlns:a16="http://schemas.microsoft.com/office/drawing/2014/main" val="20007"/>
                    </a:ext>
                  </a:extLst>
                </a:gridCol>
                <a:gridCol w="188198">
                  <a:extLst>
                    <a:ext uri="{9D8B030D-6E8A-4147-A177-3AD203B41FA5}">
                      <a16:colId xmlns:a16="http://schemas.microsoft.com/office/drawing/2014/main" val="20008"/>
                    </a:ext>
                  </a:extLst>
                </a:gridCol>
                <a:gridCol w="647089">
                  <a:extLst>
                    <a:ext uri="{9D8B030D-6E8A-4147-A177-3AD203B41FA5}">
                      <a16:colId xmlns:a16="http://schemas.microsoft.com/office/drawing/2014/main" val="20009"/>
                    </a:ext>
                  </a:extLst>
                </a:gridCol>
                <a:gridCol w="683038">
                  <a:extLst>
                    <a:ext uri="{9D8B030D-6E8A-4147-A177-3AD203B41FA5}">
                      <a16:colId xmlns:a16="http://schemas.microsoft.com/office/drawing/2014/main" val="20010"/>
                    </a:ext>
                  </a:extLst>
                </a:gridCol>
                <a:gridCol w="683038">
                  <a:extLst>
                    <a:ext uri="{9D8B030D-6E8A-4147-A177-3AD203B41FA5}">
                      <a16:colId xmlns:a16="http://schemas.microsoft.com/office/drawing/2014/main" val="20011"/>
                    </a:ext>
                  </a:extLst>
                </a:gridCol>
                <a:gridCol w="201329">
                  <a:extLst>
                    <a:ext uri="{9D8B030D-6E8A-4147-A177-3AD203B41FA5}">
                      <a16:colId xmlns:a16="http://schemas.microsoft.com/office/drawing/2014/main" val="20012"/>
                    </a:ext>
                  </a:extLst>
                </a:gridCol>
                <a:gridCol w="647089">
                  <a:extLst>
                    <a:ext uri="{9D8B030D-6E8A-4147-A177-3AD203B41FA5}">
                      <a16:colId xmlns:a16="http://schemas.microsoft.com/office/drawing/2014/main" val="20013"/>
                    </a:ext>
                  </a:extLst>
                </a:gridCol>
                <a:gridCol w="683038">
                  <a:extLst>
                    <a:ext uri="{9D8B030D-6E8A-4147-A177-3AD203B41FA5}">
                      <a16:colId xmlns:a16="http://schemas.microsoft.com/office/drawing/2014/main" val="20014"/>
                    </a:ext>
                  </a:extLst>
                </a:gridCol>
                <a:gridCol w="683038">
                  <a:extLst>
                    <a:ext uri="{9D8B030D-6E8A-4147-A177-3AD203B41FA5}">
                      <a16:colId xmlns:a16="http://schemas.microsoft.com/office/drawing/2014/main" val="20015"/>
                    </a:ext>
                  </a:extLst>
                </a:gridCol>
              </a:tblGrid>
              <a:tr h="601654">
                <a:tc>
                  <a:txBody>
                    <a:bodyPr/>
                    <a:lstStyle/>
                    <a:p>
                      <a:pPr algn="l" fontAlgn="ctr"/>
                      <a:r>
                        <a:rPr lang="ja-JP" altLang="en-US" sz="1800" u="none" strike="noStrike" dirty="0">
                          <a:effectLst/>
                          <a:latin typeface="+mn-ea"/>
                          <a:ea typeface="+mn-ea"/>
                        </a:rPr>
                        <a:t>　</a:t>
                      </a:r>
                      <a:endParaRPr lang="ja-JP" altLang="en-US" sz="1800" b="0" i="0" u="none" strike="noStrike" dirty="0">
                        <a:solidFill>
                          <a:srgbClr val="000000"/>
                        </a:solidFill>
                        <a:effectLst/>
                        <a:latin typeface="+mn-ea"/>
                        <a:ea typeface="+mn-ea"/>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mn-ea"/>
                          <a:ea typeface="+mn-ea"/>
                        </a:rPr>
                        <a:t>　</a:t>
                      </a:r>
                      <a:endParaRPr lang="ja-JP" altLang="en-US" sz="1800" b="0" i="0" u="none" strike="noStrike" dirty="0">
                        <a:solidFill>
                          <a:srgbClr val="000000"/>
                        </a:solidFill>
                        <a:effectLst/>
                        <a:latin typeface="+mn-ea"/>
                        <a:ea typeface="+mn-ea"/>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mn-ea"/>
                          <a:ea typeface="+mn-ea"/>
                        </a:rPr>
                        <a:t>相談・</a:t>
                      </a:r>
                      <a:r>
                        <a:rPr lang="ja-JP" altLang="en-US" sz="1100" u="none" strike="noStrike" dirty="0" smtClean="0">
                          <a:effectLst/>
                          <a:latin typeface="+mn-ea"/>
                          <a:ea typeface="+mn-ea"/>
                        </a:rPr>
                        <a:t>通報・届出件数</a:t>
                      </a:r>
                      <a:endParaRPr lang="ja-JP" altLang="en-US" sz="1100" b="1" i="0" u="none" strike="noStrike" dirty="0">
                        <a:solidFill>
                          <a:srgbClr val="FFFFFF"/>
                        </a:solidFill>
                        <a:effectLst/>
                        <a:latin typeface="+mn-ea"/>
                        <a:ea typeface="+mn-ea"/>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6" marR="9526"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3779">
                <a:tc>
                  <a:txBody>
                    <a:bodyPr/>
                    <a:lstStyle/>
                    <a:p>
                      <a:pPr algn="r" fontAlgn="ctr"/>
                      <a:r>
                        <a:rPr lang="en-US" altLang="ja-JP" sz="1200" b="1" i="0" u="none" strike="noStrike" dirty="0">
                          <a:solidFill>
                            <a:srgbClr val="FF0000"/>
                          </a:solidFill>
                          <a:effectLst/>
                          <a:latin typeface="Arial" panose="020B0604020202020204" pitchFamily="34" charset="0"/>
                          <a:ea typeface="+mn-ea"/>
                          <a:cs typeface="Arial" panose="020B0604020202020204" pitchFamily="34" charset="0"/>
                        </a:rPr>
                        <a:t>1</a:t>
                      </a: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ctr"/>
                      <a:r>
                        <a:rPr lang="ja-JP" altLang="en-US" sz="1200" b="1" i="0" u="none" strike="noStrike">
                          <a:solidFill>
                            <a:srgbClr val="FF0000"/>
                          </a:solidFill>
                          <a:effectLst/>
                          <a:latin typeface="ＭＳ Ｐゴシック" panose="020B0600070205080204" pitchFamily="50" charset="-128"/>
                          <a:ea typeface="ＭＳ Ｐゴシック" panose="020B0600070205080204" pitchFamily="50"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a:solidFill>
                            <a:srgbClr val="FF0000"/>
                          </a:solidFill>
                          <a:effectLst/>
                          <a:latin typeface="Arial" panose="020B0604020202020204" pitchFamily="34" charset="0"/>
                          <a:ea typeface="ＭＳ Ｐゴシック" panose="020B0600070205080204" pitchFamily="50" charset="-128"/>
                        </a:rPr>
                        <a:t>1241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Arial" panose="020B0604020202020204" pitchFamily="34" charset="0"/>
                          <a:ea typeface="ＭＳ Ｐゴシック" panose="020B0600070205080204" pitchFamily="50" charset="-128"/>
                        </a:rPr>
                        <a:t>188</a:t>
                      </a:r>
                    </a:p>
                  </a:txBody>
                  <a:tcPr marL="9525" marR="9525" marT="9525"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13</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94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25</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83779">
                <a:tc>
                  <a:txBody>
                    <a:bodyPr/>
                    <a:lstStyle/>
                    <a:p>
                      <a:pPr algn="r" fontAlgn="ctr"/>
                      <a:r>
                        <a:rPr lang="en-US" altLang="ja-JP" sz="1200" b="0" u="none" strike="noStrike" dirty="0">
                          <a:solidFill>
                            <a:schemeClr val="tx1"/>
                          </a:solidFill>
                          <a:effectLst/>
                          <a:latin typeface="Arial" panose="020B0604020202020204" pitchFamily="34" charset="0"/>
                          <a:ea typeface="+mn-ea"/>
                          <a:cs typeface="Arial" panose="020B0604020202020204" pitchFamily="34" charset="0"/>
                        </a:rPr>
                        <a:t>2</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14</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169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26</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smtClean="0">
                          <a:solidFill>
                            <a:schemeClr val="tx1"/>
                          </a:solidFill>
                          <a:effectLst/>
                          <a:latin typeface="Arial" panose="020B0604020202020204" pitchFamily="34" charset="0"/>
                          <a:ea typeface="+mj-ea"/>
                          <a:cs typeface="Arial" panose="020B0604020202020204" pitchFamily="34" charset="0"/>
                        </a:rPr>
                        <a:t>37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3</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15</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39</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4</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288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16</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smtClean="0">
                          <a:solidFill>
                            <a:schemeClr val="tx1"/>
                          </a:solidFill>
                          <a:effectLst/>
                          <a:latin typeface="Arial" panose="020B0604020202020204" pitchFamily="34" charset="0"/>
                          <a:ea typeface="+mj-ea"/>
                          <a:cs typeface="Arial" panose="020B0604020202020204" pitchFamily="34" charset="0"/>
                        </a:rPr>
                        <a:t>27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40</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5</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97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29</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41</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6</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265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18</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30</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42</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7</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19</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31</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43</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8</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20</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32</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44</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9</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21</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33</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45</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10</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22</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34</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46</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11</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23</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35</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47</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3779">
                <a:tc>
                  <a:txBody>
                    <a:bodyPr/>
                    <a:lstStyle/>
                    <a:p>
                      <a:pPr algn="r" fontAlgn="ctr"/>
                      <a:r>
                        <a:rPr lang="en-US" altLang="ja-JP" sz="1200" u="none" strike="noStrike" dirty="0">
                          <a:solidFill>
                            <a:schemeClr val="tx1"/>
                          </a:solidFill>
                          <a:effectLst/>
                          <a:latin typeface="Arial" panose="020B0604020202020204" pitchFamily="34" charset="0"/>
                          <a:ea typeface="+mn-ea"/>
                          <a:cs typeface="Arial" panose="020B0604020202020204" pitchFamily="34" charset="0"/>
                        </a:rPr>
                        <a:t>12</a:t>
                      </a:r>
                      <a:endParaRPr lang="en-US" altLang="ja-JP" sz="1200" b="0" i="0" u="none" strike="noStrike" dirty="0">
                        <a:solidFill>
                          <a:schemeClr val="tx1"/>
                        </a:solidFill>
                        <a:effectLst/>
                        <a:latin typeface="Arial" panose="020B0604020202020204" pitchFamily="34" charset="0"/>
                        <a:ea typeface="+mn-ea"/>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50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24</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Arial" panose="020B0604020202020204" pitchFamily="34" charset="0"/>
                          <a:ea typeface="+mj-ea"/>
                          <a:cs typeface="Arial" panose="020B0604020202020204" pitchFamily="34" charset="0"/>
                        </a:rPr>
                        <a:t>36</a:t>
                      </a:r>
                      <a:endParaRPr lang="en-US" altLang="ja-JP"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fontAlgn="ctr"/>
                      <a:r>
                        <a:rPr lang="ja-JP" altLang="en-US" sz="1200" u="none" strike="noStrike" dirty="0">
                          <a:solidFill>
                            <a:schemeClr val="tx1"/>
                          </a:solidFill>
                          <a:effectLst/>
                          <a:latin typeface="Arial" panose="020B0604020202020204" pitchFamily="34" charset="0"/>
                          <a:ea typeface="+mj-ea"/>
                          <a:cs typeface="Arial" panose="020B0604020202020204" pitchFamily="34" charset="0"/>
                        </a:rPr>
                        <a:t>合計</a:t>
                      </a:r>
                      <a:endParaRPr lang="ja-JP" altLang="en-US" sz="1200" b="0" i="0" u="none" strike="noStrike" dirty="0">
                        <a:solidFill>
                          <a:schemeClr val="tx1"/>
                        </a:solidFill>
                        <a:effectLst/>
                        <a:latin typeface="Arial" panose="020B0604020202020204" pitchFamily="34" charset="0"/>
                        <a:ea typeface="+mj-ea"/>
                        <a:cs typeface="Arial" panose="020B0604020202020204" pitchFamily="34" charset="0"/>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5,758</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1,655</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1"/>
          <p:cNvSpPr>
            <a:spLocks noGrp="1"/>
          </p:cNvSpPr>
          <p:nvPr>
            <p:ph type="sldNum" sz="quarter" idx="12"/>
          </p:nvPr>
        </p:nvSpPr>
        <p:spPr bwMode="auto">
          <a:xfrm>
            <a:off x="6878638"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BDF526-F263-4D3D-85C1-318FBDA62B8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13</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4" name="タイトル 1"/>
          <p:cNvSpPr txBox="1">
            <a:spLocks/>
          </p:cNvSpPr>
          <p:nvPr/>
        </p:nvSpPr>
        <p:spPr bwMode="auto">
          <a:xfrm>
            <a:off x="827088" y="352425"/>
            <a:ext cx="7905750" cy="3683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en-US" altLang="ja-JP" sz="2400" b="1" dirty="0" smtClean="0"/>
              <a:t>【</a:t>
            </a:r>
            <a:r>
              <a:rPr lang="ja-JP" altLang="en-US" sz="2400" b="1" dirty="0" smtClean="0"/>
              <a:t>養護者</a:t>
            </a:r>
            <a:r>
              <a:rPr lang="en-US" altLang="ja-JP" sz="2400" b="1" dirty="0" smtClean="0"/>
              <a:t>】</a:t>
            </a:r>
            <a:r>
              <a:rPr lang="ja-JP" altLang="en-US" sz="2400" b="1" dirty="0" smtClean="0"/>
              <a:t>　相談・通報・届出者の内訳</a:t>
            </a:r>
          </a:p>
        </p:txBody>
      </p:sp>
      <p:sp>
        <p:nvSpPr>
          <p:cNvPr id="37892" name="テキスト ボックス 5"/>
          <p:cNvSpPr txBox="1">
            <a:spLocks noChangeArrowheads="1"/>
          </p:cNvSpPr>
          <p:nvPr/>
        </p:nvSpPr>
        <p:spPr bwMode="auto">
          <a:xfrm>
            <a:off x="161925" y="0"/>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37893" name="テキスト ボックス 6"/>
          <p:cNvSpPr txBox="1">
            <a:spLocks noChangeArrowheads="1"/>
          </p:cNvSpPr>
          <p:nvPr/>
        </p:nvSpPr>
        <p:spPr bwMode="auto">
          <a:xfrm>
            <a:off x="131763" y="6137275"/>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複数回答有</a:t>
            </a:r>
            <a:endParaRPr lang="en-US" altLang="ja-JP" sz="1200"/>
          </a:p>
          <a:p>
            <a:pPr eaLnBrk="1" hangingPunct="1">
              <a:spcBef>
                <a:spcPct val="0"/>
              </a:spcBef>
              <a:buFontTx/>
              <a:buNone/>
            </a:pPr>
            <a:r>
              <a:rPr lang="en-US" altLang="ja-JP" sz="1200"/>
              <a:t>※</a:t>
            </a:r>
            <a:r>
              <a:rPr lang="ja-JP" altLang="en-US" sz="1200"/>
              <a:t>通報件数：</a:t>
            </a:r>
            <a:r>
              <a:rPr lang="en-US" altLang="ja-JP" sz="1200"/>
              <a:t>H29</a:t>
            </a:r>
            <a:r>
              <a:rPr lang="ja-JP" altLang="en-US" sz="1200"/>
              <a:t>年度</a:t>
            </a:r>
            <a:r>
              <a:rPr lang="en-US" altLang="ja-JP" sz="1200"/>
              <a:t>1,009</a:t>
            </a:r>
            <a:r>
              <a:rPr lang="ja-JP" altLang="en-US" sz="1200"/>
              <a:t>件、</a:t>
            </a:r>
            <a:r>
              <a:rPr lang="en-US" altLang="ja-JP" sz="1200"/>
              <a:t>H30</a:t>
            </a:r>
            <a:r>
              <a:rPr lang="ja-JP" altLang="en-US" sz="1200"/>
              <a:t>年度</a:t>
            </a:r>
            <a:r>
              <a:rPr lang="en-US" altLang="ja-JP" sz="1200"/>
              <a:t>1,209</a:t>
            </a:r>
            <a:r>
              <a:rPr lang="ja-JP" altLang="en-US" sz="1200"/>
              <a:t>件、</a:t>
            </a:r>
            <a:r>
              <a:rPr lang="en-US" altLang="ja-JP" sz="1200"/>
              <a:t>R</a:t>
            </a:r>
            <a:r>
              <a:rPr lang="ja-JP" altLang="en-US" sz="1200"/>
              <a:t>元年度</a:t>
            </a:r>
            <a:r>
              <a:rPr lang="en-US" altLang="ja-JP" sz="1200"/>
              <a:t>1,241</a:t>
            </a:r>
            <a:r>
              <a:rPr lang="ja-JP" altLang="en-US" sz="1200"/>
              <a:t>件</a:t>
            </a:r>
            <a:endParaRPr lang="en-US" altLang="ja-JP" sz="1200"/>
          </a:p>
        </p:txBody>
      </p:sp>
      <p:sp>
        <p:nvSpPr>
          <p:cNvPr id="9" name="角丸四角形 8"/>
          <p:cNvSpPr/>
          <p:nvPr/>
        </p:nvSpPr>
        <p:spPr>
          <a:xfrm>
            <a:off x="4643438" y="6137275"/>
            <a:ext cx="3919537" cy="595313"/>
          </a:xfrm>
          <a:prstGeom prst="roundRect">
            <a:avLst>
              <a:gd name="adj" fmla="val 21164"/>
            </a:avLst>
          </a:prstGeom>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dirty="0" smtClean="0">
                <a:solidFill>
                  <a:schemeClr val="tx1"/>
                </a:solidFill>
                <a:latin typeface="ＭＳ Ｐゴシック" panose="020B0600070205080204" pitchFamily="50" charset="-128"/>
              </a:rPr>
              <a:t>＜通報・相談・届出受理から事実確認を行うまでの日数＞</a:t>
            </a:r>
            <a:endParaRPr lang="en-US" altLang="ja-JP" dirty="0" smtClean="0">
              <a:solidFill>
                <a:schemeClr val="tx1"/>
              </a:solidFill>
              <a:latin typeface="ＭＳ Ｐゴシック" panose="020B0600070205080204" pitchFamily="50" charset="-128"/>
            </a:endParaRPr>
          </a:p>
          <a:p>
            <a:pPr eaLnBrk="1" fontAlgn="auto" hangingPunct="1">
              <a:spcBef>
                <a:spcPts val="0"/>
              </a:spcBef>
              <a:spcAft>
                <a:spcPts val="0"/>
              </a:spcAft>
              <a:defRPr/>
            </a:pPr>
            <a:r>
              <a:rPr lang="ja-JP" altLang="en-US" dirty="0" smtClean="0">
                <a:solidFill>
                  <a:schemeClr val="tx1"/>
                </a:solidFill>
                <a:latin typeface="ＭＳ Ｐゴシック" panose="020B0600070205080204" pitchFamily="50" charset="-128"/>
              </a:rPr>
              <a:t>事実確認調査を行った</a:t>
            </a:r>
            <a:r>
              <a:rPr lang="en-US" altLang="ja-JP" dirty="0" smtClean="0">
                <a:solidFill>
                  <a:schemeClr val="tx1"/>
                </a:solidFill>
                <a:latin typeface="ＭＳ Ｐゴシック" panose="020B0600070205080204" pitchFamily="50" charset="-128"/>
              </a:rPr>
              <a:t>1,102</a:t>
            </a:r>
            <a:r>
              <a:rPr lang="ja-JP" altLang="en-US" dirty="0" smtClean="0">
                <a:solidFill>
                  <a:schemeClr val="tx1"/>
                </a:solidFill>
                <a:latin typeface="ＭＳ Ｐゴシック" panose="020B0600070205080204" pitchFamily="50" charset="-128"/>
              </a:rPr>
              <a:t>件のうち、「</a:t>
            </a:r>
            <a:r>
              <a:rPr lang="en-US" altLang="ja-JP" dirty="0" smtClean="0">
                <a:solidFill>
                  <a:schemeClr val="tx1"/>
                </a:solidFill>
                <a:latin typeface="ＭＳ Ｐゴシック" panose="020B0600070205080204" pitchFamily="50" charset="-128"/>
              </a:rPr>
              <a:t>0</a:t>
            </a:r>
            <a:r>
              <a:rPr lang="ja-JP" altLang="en-US" dirty="0">
                <a:solidFill>
                  <a:schemeClr val="tx1"/>
                </a:solidFill>
                <a:latin typeface="ＭＳ Ｐゴシック" panose="020B0600070205080204" pitchFamily="50" charset="-128"/>
              </a:rPr>
              <a:t>日から</a:t>
            </a:r>
            <a:r>
              <a:rPr lang="en-US" altLang="ja-JP" dirty="0">
                <a:solidFill>
                  <a:schemeClr val="tx1"/>
                </a:solidFill>
                <a:latin typeface="ＭＳ Ｐゴシック" panose="020B0600070205080204" pitchFamily="50" charset="-128"/>
              </a:rPr>
              <a:t>2</a:t>
            </a:r>
            <a:r>
              <a:rPr lang="ja-JP" altLang="en-US" dirty="0">
                <a:solidFill>
                  <a:schemeClr val="tx1"/>
                </a:solidFill>
                <a:latin typeface="ＭＳ Ｐゴシック" panose="020B0600070205080204" pitchFamily="50" charset="-128"/>
              </a:rPr>
              <a:t>日</a:t>
            </a:r>
            <a:r>
              <a:rPr lang="ja-JP" altLang="en-US" dirty="0" smtClean="0">
                <a:solidFill>
                  <a:schemeClr val="tx1"/>
                </a:solidFill>
                <a:latin typeface="ＭＳ Ｐゴシック" panose="020B0600070205080204" pitchFamily="50" charset="-128"/>
              </a:rPr>
              <a:t>まで」が</a:t>
            </a:r>
            <a:r>
              <a:rPr lang="en-US" altLang="ja-JP" dirty="0">
                <a:solidFill>
                  <a:schemeClr val="tx1"/>
                </a:solidFill>
                <a:latin typeface="ＭＳ Ｐゴシック" panose="020B0600070205080204" pitchFamily="50" charset="-128"/>
              </a:rPr>
              <a:t>877</a:t>
            </a:r>
            <a:r>
              <a:rPr lang="ja-JP" altLang="en-US" dirty="0" smtClean="0">
                <a:solidFill>
                  <a:schemeClr val="tx1"/>
                </a:solidFill>
                <a:latin typeface="ＭＳ Ｐゴシック" panose="020B0600070205080204" pitchFamily="50" charset="-128"/>
              </a:rPr>
              <a:t>件（</a:t>
            </a:r>
            <a:r>
              <a:rPr lang="en-US" altLang="ja-JP" dirty="0" smtClean="0">
                <a:solidFill>
                  <a:schemeClr val="tx1"/>
                </a:solidFill>
                <a:latin typeface="ＭＳ Ｐゴシック" panose="020B0600070205080204" pitchFamily="50" charset="-128"/>
              </a:rPr>
              <a:t>79.6</a:t>
            </a:r>
            <a:r>
              <a:rPr lang="ja-JP" altLang="en-US" dirty="0" smtClean="0">
                <a:solidFill>
                  <a:schemeClr val="tx1"/>
                </a:solidFill>
                <a:latin typeface="ＭＳ Ｐゴシック" panose="020B0600070205080204" pitchFamily="50" charset="-128"/>
              </a:rPr>
              <a:t>％）、「</a:t>
            </a:r>
            <a:r>
              <a:rPr lang="en-US" altLang="ja-JP" dirty="0" smtClean="0">
                <a:solidFill>
                  <a:schemeClr val="tx1"/>
                </a:solidFill>
                <a:latin typeface="ＭＳ Ｐゴシック" panose="020B0600070205080204" pitchFamily="50" charset="-128"/>
              </a:rPr>
              <a:t>3</a:t>
            </a:r>
            <a:r>
              <a:rPr lang="ja-JP" altLang="en-US" dirty="0">
                <a:solidFill>
                  <a:schemeClr val="tx1"/>
                </a:solidFill>
                <a:latin typeface="ＭＳ Ｐゴシック" panose="020B0600070205080204" pitchFamily="50" charset="-128"/>
              </a:rPr>
              <a:t>日</a:t>
            </a:r>
            <a:r>
              <a:rPr lang="ja-JP" altLang="en-US" dirty="0" smtClean="0">
                <a:solidFill>
                  <a:schemeClr val="tx1"/>
                </a:solidFill>
                <a:latin typeface="ＭＳ Ｐゴシック" panose="020B0600070205080204" pitchFamily="50" charset="-128"/>
              </a:rPr>
              <a:t>以上」が</a:t>
            </a:r>
            <a:r>
              <a:rPr lang="en-US" altLang="ja-JP" dirty="0" smtClean="0">
                <a:solidFill>
                  <a:schemeClr val="tx1"/>
                </a:solidFill>
                <a:latin typeface="ＭＳ Ｐゴシック" panose="020B0600070205080204" pitchFamily="50" charset="-128"/>
              </a:rPr>
              <a:t>225</a:t>
            </a:r>
            <a:r>
              <a:rPr lang="ja-JP" altLang="en-US" dirty="0" smtClean="0">
                <a:solidFill>
                  <a:schemeClr val="tx1"/>
                </a:solidFill>
                <a:latin typeface="ＭＳ Ｐゴシック" panose="020B0600070205080204" pitchFamily="50" charset="-128"/>
              </a:rPr>
              <a:t>件</a:t>
            </a:r>
            <a:r>
              <a:rPr lang="ja-JP" altLang="en-US" dirty="0">
                <a:solidFill>
                  <a:schemeClr val="tx1"/>
                </a:solidFill>
                <a:latin typeface="ＭＳ Ｐゴシック" panose="020B0600070205080204" pitchFamily="50" charset="-128"/>
              </a:rPr>
              <a:t>　</a:t>
            </a:r>
            <a:r>
              <a:rPr lang="ja-JP" altLang="en-US" dirty="0" smtClean="0">
                <a:solidFill>
                  <a:schemeClr val="tx1"/>
                </a:solidFill>
                <a:latin typeface="ＭＳ Ｐゴシック" panose="020B0600070205080204" pitchFamily="50" charset="-128"/>
              </a:rPr>
              <a:t>（</a:t>
            </a:r>
            <a:r>
              <a:rPr lang="en-US" altLang="ja-JP" dirty="0" smtClean="0">
                <a:solidFill>
                  <a:schemeClr val="tx1"/>
                </a:solidFill>
                <a:latin typeface="ＭＳ Ｐゴシック" panose="020B0600070205080204" pitchFamily="50" charset="-128"/>
              </a:rPr>
              <a:t>20.4</a:t>
            </a:r>
            <a:r>
              <a:rPr lang="ja-JP" altLang="en-US" dirty="0" smtClean="0">
                <a:solidFill>
                  <a:schemeClr val="tx1"/>
                </a:solidFill>
                <a:latin typeface="ＭＳ Ｐゴシック" panose="020B0600070205080204" pitchFamily="50" charset="-128"/>
              </a:rPr>
              <a:t>％）</a:t>
            </a:r>
            <a:endParaRPr lang="en-US" altLang="ja-JP" dirty="0">
              <a:solidFill>
                <a:schemeClr val="tx1"/>
              </a:solidFill>
              <a:latin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0" y="646449"/>
            <a:ext cx="8937511" cy="54198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36671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smtClean="0"/>
              <a:t>虐待の類型・被虐待者の</a:t>
            </a:r>
            <a:r>
              <a:rPr lang="ja-JP" altLang="en-US" sz="2400" b="1" dirty="0" err="1" smtClean="0"/>
              <a:t>障がい</a:t>
            </a:r>
            <a:r>
              <a:rPr lang="ja-JP" altLang="en-US" sz="2400" b="1" dirty="0" smtClean="0"/>
              <a:t>種別</a:t>
            </a:r>
            <a:endParaRPr lang="ja-JP" altLang="en-US" sz="2400" b="1" dirty="0"/>
          </a:p>
        </p:txBody>
      </p:sp>
      <p:sp>
        <p:nvSpPr>
          <p:cNvPr id="39939" name="テキスト ボックス 5"/>
          <p:cNvSpPr txBox="1">
            <a:spLocks noChangeArrowheads="1"/>
          </p:cNvSpPr>
          <p:nvPr/>
        </p:nvSpPr>
        <p:spPr bwMode="auto">
          <a:xfrm>
            <a:off x="0" y="5857875"/>
            <a:ext cx="9031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複数回答有</a:t>
            </a:r>
            <a:endParaRPr lang="en-US" altLang="ja-JP" sz="1200"/>
          </a:p>
          <a:p>
            <a:pPr eaLnBrk="1" hangingPunct="1">
              <a:spcBef>
                <a:spcPct val="0"/>
              </a:spcBef>
              <a:buFontTx/>
              <a:buNone/>
            </a:pPr>
            <a:r>
              <a:rPr lang="en-US" altLang="ja-JP" sz="1200"/>
              <a:t>※</a:t>
            </a:r>
            <a:r>
              <a:rPr lang="ja-JP" altLang="en-US" sz="1200"/>
              <a:t>虐待判断件数：</a:t>
            </a:r>
            <a:r>
              <a:rPr lang="en-US" altLang="ja-JP" sz="1200"/>
              <a:t>H29</a:t>
            </a:r>
            <a:r>
              <a:rPr lang="ja-JP" altLang="en-US" sz="1200"/>
              <a:t>年度</a:t>
            </a:r>
            <a:r>
              <a:rPr lang="en-US" altLang="ja-JP" sz="1200"/>
              <a:t>188</a:t>
            </a:r>
            <a:r>
              <a:rPr lang="ja-JP" altLang="en-US" sz="1200"/>
              <a:t>件、</a:t>
            </a:r>
            <a:r>
              <a:rPr lang="en-US" altLang="ja-JP" sz="1200"/>
              <a:t>H30</a:t>
            </a:r>
            <a:r>
              <a:rPr lang="ja-JP" altLang="en-US" sz="1200"/>
              <a:t>年度</a:t>
            </a:r>
            <a:r>
              <a:rPr lang="en-US" altLang="ja-JP" sz="1200"/>
              <a:t>166</a:t>
            </a:r>
            <a:r>
              <a:rPr lang="ja-JP" altLang="en-US" sz="1200"/>
              <a:t>件、</a:t>
            </a:r>
            <a:r>
              <a:rPr lang="en-US" altLang="ja-JP" sz="1200"/>
              <a:t>R</a:t>
            </a:r>
            <a:r>
              <a:rPr lang="ja-JP" altLang="en-US" sz="1200"/>
              <a:t>元年度</a:t>
            </a:r>
            <a:r>
              <a:rPr lang="en-US" altLang="ja-JP" sz="1200"/>
              <a:t>188</a:t>
            </a:r>
            <a:r>
              <a:rPr lang="ja-JP" altLang="en-US" sz="1200"/>
              <a:t>件の内数</a:t>
            </a:r>
            <a:endParaRPr lang="en-US" altLang="ja-JP" sz="1200"/>
          </a:p>
          <a:p>
            <a:pPr eaLnBrk="1" hangingPunct="1">
              <a:spcBef>
                <a:spcPct val="0"/>
              </a:spcBef>
              <a:buFontTx/>
              <a:buNone/>
            </a:pPr>
            <a:r>
              <a:rPr lang="en-US" altLang="ja-JP" sz="1200"/>
              <a:t>※</a:t>
            </a:r>
            <a:r>
              <a:rPr lang="ja-JP" altLang="en-US" sz="1200"/>
              <a:t>虐待の程度が軽度とは「生命・身体・生活への影響」、</a:t>
            </a:r>
            <a:endParaRPr lang="en-US" altLang="ja-JP" sz="1200"/>
          </a:p>
          <a:p>
            <a:pPr eaLnBrk="1" hangingPunct="1">
              <a:spcBef>
                <a:spcPct val="0"/>
              </a:spcBef>
              <a:buFontTx/>
              <a:buNone/>
            </a:pPr>
            <a:r>
              <a:rPr lang="ja-JP" altLang="en-US" sz="1200"/>
              <a:t>　中度とは「生命・身体・生活に著しい影響」、重度とは「生命・身体・生活に関する重大な危険」に相当。</a:t>
            </a:r>
            <a:endParaRPr lang="en-US" altLang="ja-JP" sz="1200"/>
          </a:p>
        </p:txBody>
      </p:sp>
      <p:sp>
        <p:nvSpPr>
          <p:cNvPr id="39940" name="テキスト ボックス 5"/>
          <p:cNvSpPr txBox="1">
            <a:spLocks noChangeArrowheads="1"/>
          </p:cNvSpPr>
          <p:nvPr/>
        </p:nvSpPr>
        <p:spPr bwMode="auto">
          <a:xfrm>
            <a:off x="161925" y="0"/>
            <a:ext cx="361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39941"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mtClean="0">
                <a:latin typeface="UD デジタル 教科書体 NK-R" panose="02020400000000000000" pitchFamily="18" charset="-128"/>
                <a:ea typeface="UD デジタル 教科書体 NK-R" panose="02020400000000000000" pitchFamily="18" charset="-128"/>
              </a:rPr>
              <a:t>14</a:t>
            </a:r>
          </a:p>
        </p:txBody>
      </p:sp>
      <p:sp>
        <p:nvSpPr>
          <p:cNvPr id="8" name="角丸四角形 7"/>
          <p:cNvSpPr/>
          <p:nvPr/>
        </p:nvSpPr>
        <p:spPr>
          <a:xfrm>
            <a:off x="4859338" y="5218113"/>
            <a:ext cx="4171950" cy="1135062"/>
          </a:xfrm>
          <a:prstGeom prst="roundRect">
            <a:avLst>
              <a:gd name="adj" fmla="val 11573"/>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a:t>
            </a:r>
            <a:r>
              <a:rPr lang="en-US" altLang="ja-JP" sz="1200" dirty="0">
                <a:solidFill>
                  <a:schemeClr val="tx1"/>
                </a:solidFill>
              </a:rPr>
              <a:t>H29</a:t>
            </a:r>
            <a:r>
              <a:rPr lang="ja-JP" altLang="en-US" sz="1200" dirty="0">
                <a:solidFill>
                  <a:schemeClr val="tx1"/>
                </a:solidFill>
              </a:rPr>
              <a:t>～</a:t>
            </a:r>
            <a:r>
              <a:rPr lang="en-US" altLang="ja-JP" sz="1200" dirty="0">
                <a:solidFill>
                  <a:schemeClr val="tx1"/>
                </a:solidFill>
              </a:rPr>
              <a:t>R</a:t>
            </a:r>
            <a:r>
              <a:rPr lang="ja-JP" altLang="en-US" sz="1200" dirty="0">
                <a:solidFill>
                  <a:schemeClr val="tx1"/>
                </a:solidFill>
              </a:rPr>
              <a:t>元にかけて、虐待類型では「身体的虐待」が最多。　</a:t>
            </a:r>
            <a:endParaRPr lang="en-US" altLang="ja-JP" sz="1200" dirty="0">
              <a:solidFill>
                <a:schemeClr val="tx1"/>
              </a:solidFill>
            </a:endParaRPr>
          </a:p>
          <a:p>
            <a:pPr eaLnBrk="1" hangingPunct="1">
              <a:defRPr/>
            </a:pPr>
            <a:r>
              <a:rPr lang="ja-JP" altLang="en-US" sz="1200" dirty="0">
                <a:solidFill>
                  <a:schemeClr val="tx1"/>
                </a:solidFill>
              </a:rPr>
              <a:t>　「心理的虐待」の件数が大きく増加している。</a:t>
            </a:r>
            <a:endParaRPr lang="en-US" altLang="ja-JP" sz="1200" dirty="0">
              <a:solidFill>
                <a:schemeClr val="tx1"/>
              </a:solidFill>
            </a:endParaRPr>
          </a:p>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種別では、「知的障がい」が最多、次いで「精神障がい」。</a:t>
            </a:r>
            <a:endParaRPr lang="en-US" altLang="ja-JP" sz="1200" dirty="0">
              <a:solidFill>
                <a:schemeClr val="tx1"/>
              </a:solidFill>
            </a:endParaRPr>
          </a:p>
          <a:p>
            <a:pPr eaLnBrk="1" hangingPunct="1">
              <a:defRPr/>
            </a:pPr>
            <a:r>
              <a:rPr lang="ja-JP" altLang="en-US" sz="1200" dirty="0">
                <a:solidFill>
                  <a:schemeClr val="tx1"/>
                </a:solidFill>
              </a:rPr>
              <a:t>・虐待の程度では、軽度が</a:t>
            </a:r>
            <a:r>
              <a:rPr lang="en-US" altLang="ja-JP" sz="1200" dirty="0">
                <a:solidFill>
                  <a:schemeClr val="tx1"/>
                </a:solidFill>
              </a:rPr>
              <a:t>6</a:t>
            </a:r>
            <a:r>
              <a:rPr lang="ja-JP" altLang="en-US" sz="1200" dirty="0">
                <a:solidFill>
                  <a:schemeClr val="tx1"/>
                </a:solidFill>
              </a:rPr>
              <a:t>割近くを占める。</a:t>
            </a:r>
            <a:endParaRPr lang="en-US" altLang="ja-JP" sz="1200" dirty="0">
              <a:solidFill>
                <a:schemeClr val="tx1"/>
              </a:solidFill>
            </a:endParaRPr>
          </a:p>
        </p:txBody>
      </p:sp>
      <p:graphicFrame>
        <p:nvGraphicFramePr>
          <p:cNvPr id="4" name="表 3"/>
          <p:cNvGraphicFramePr>
            <a:graphicFrameLocks noGrp="1"/>
          </p:cNvGraphicFramePr>
          <p:nvPr/>
        </p:nvGraphicFramePr>
        <p:xfrm>
          <a:off x="250825" y="5043488"/>
          <a:ext cx="4292600" cy="787400"/>
        </p:xfrm>
        <a:graphic>
          <a:graphicData uri="http://schemas.openxmlformats.org/drawingml/2006/table">
            <a:tbl>
              <a:tblPr firstRow="1" firstCol="1" lastRow="1" lastCol="1" bandRow="1" bandCol="1">
                <a:tableStyleId>{5C22544A-7EE6-4342-B048-85BDC9FD1C3A}</a:tableStyleId>
              </a:tblPr>
              <a:tblGrid>
                <a:gridCol w="955761">
                  <a:extLst>
                    <a:ext uri="{9D8B030D-6E8A-4147-A177-3AD203B41FA5}">
                      <a16:colId xmlns:a16="http://schemas.microsoft.com/office/drawing/2014/main" val="20000"/>
                    </a:ext>
                  </a:extLst>
                </a:gridCol>
                <a:gridCol w="821481">
                  <a:extLst>
                    <a:ext uri="{9D8B030D-6E8A-4147-A177-3AD203B41FA5}">
                      <a16:colId xmlns:a16="http://schemas.microsoft.com/office/drawing/2014/main" val="20001"/>
                    </a:ext>
                  </a:extLst>
                </a:gridCol>
                <a:gridCol w="821481">
                  <a:extLst>
                    <a:ext uri="{9D8B030D-6E8A-4147-A177-3AD203B41FA5}">
                      <a16:colId xmlns:a16="http://schemas.microsoft.com/office/drawing/2014/main" val="20002"/>
                    </a:ext>
                  </a:extLst>
                </a:gridCol>
                <a:gridCol w="821481">
                  <a:extLst>
                    <a:ext uri="{9D8B030D-6E8A-4147-A177-3AD203B41FA5}">
                      <a16:colId xmlns:a16="http://schemas.microsoft.com/office/drawing/2014/main" val="20003"/>
                    </a:ext>
                  </a:extLst>
                </a:gridCol>
                <a:gridCol w="872396">
                  <a:extLst>
                    <a:ext uri="{9D8B030D-6E8A-4147-A177-3AD203B41FA5}">
                      <a16:colId xmlns:a16="http://schemas.microsoft.com/office/drawing/2014/main" val="20004"/>
                    </a:ext>
                  </a:extLst>
                </a:gridCol>
              </a:tblGrid>
              <a:tr h="3555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smtClean="0">
                          <a:solidFill>
                            <a:schemeClr val="tx1"/>
                          </a:solidFill>
                          <a:latin typeface="+mj-ea"/>
                          <a:ea typeface="+mj-ea"/>
                        </a:rPr>
                        <a:t>虐待の程度</a:t>
                      </a:r>
                      <a:endParaRPr kumimoji="1" lang="en-US" altLang="ja-JP" sz="1000" b="1" dirty="0" smtClean="0">
                        <a:solidFill>
                          <a:schemeClr val="tx1"/>
                        </a:solidFill>
                        <a:latin typeface="+mj-ea"/>
                        <a:ea typeface="+mj-ea"/>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j-ea"/>
                          <a:ea typeface="+mj-ea"/>
                        </a:rPr>
                        <a:t>（</a:t>
                      </a:r>
                      <a:r>
                        <a:rPr kumimoji="1" lang="en-US" altLang="ja-JP" sz="1000" b="1" dirty="0" smtClean="0">
                          <a:solidFill>
                            <a:schemeClr val="tx1"/>
                          </a:solidFill>
                          <a:latin typeface="+mj-ea"/>
                          <a:ea typeface="+mj-ea"/>
                        </a:rPr>
                        <a:t>R</a:t>
                      </a:r>
                      <a:r>
                        <a:rPr kumimoji="1" lang="ja-JP" altLang="en-US" sz="1000" b="1" dirty="0" smtClean="0">
                          <a:solidFill>
                            <a:schemeClr val="tx1"/>
                          </a:solidFill>
                          <a:latin typeface="+mj-ea"/>
                          <a:ea typeface="+mj-ea"/>
                        </a:rPr>
                        <a:t>元）</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900">
                <a:tc>
                  <a:txBody>
                    <a:bodyPr/>
                    <a:lstStyle/>
                    <a:p>
                      <a:pPr algn="ctr">
                        <a:lnSpc>
                          <a:spcPts val="1400"/>
                        </a:lnSpc>
                        <a:spcAft>
                          <a:spcPts val="0"/>
                        </a:spcAft>
                      </a:pPr>
                      <a:r>
                        <a:rPr lang="ja-JP" sz="1100" kern="0" dirty="0">
                          <a:solidFill>
                            <a:schemeClr val="tx1"/>
                          </a:solidFill>
                          <a:effectLst/>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152</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69</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smtClean="0">
                          <a:solidFill>
                            <a:schemeClr val="tx1"/>
                          </a:solidFill>
                          <a:effectLst/>
                          <a:latin typeface="+mn-lt"/>
                          <a:ea typeface="+mn-ea"/>
                          <a:cs typeface="+mn-cs"/>
                        </a:rPr>
                        <a:t>42</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dirty="0" smtClean="0">
                          <a:solidFill>
                            <a:schemeClr val="tx1"/>
                          </a:solidFill>
                          <a:effectLst/>
                          <a:latin typeface="+mn-lt"/>
                          <a:ea typeface="+mn-ea"/>
                          <a:cs typeface="+mn-cs"/>
                        </a:rPr>
                        <a:t>263</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5900">
                <a:tc>
                  <a:txBody>
                    <a:bodyPr/>
                    <a:lstStyle/>
                    <a:p>
                      <a:pPr algn="ctr">
                        <a:lnSpc>
                          <a:spcPts val="1400"/>
                        </a:lnSpc>
                        <a:spcAft>
                          <a:spcPts val="0"/>
                        </a:spcAft>
                      </a:pPr>
                      <a:r>
                        <a:rPr lang="ja-JP" sz="1100" kern="0" dirty="0">
                          <a:solidFill>
                            <a:schemeClr val="tx1"/>
                          </a:solidFill>
                          <a:effectLst/>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sz="1200" b="0" kern="0" dirty="0" smtClean="0">
                          <a:solidFill>
                            <a:schemeClr val="tx1"/>
                          </a:solidFill>
                          <a:effectLst/>
                        </a:rPr>
                        <a:t>5</a:t>
                      </a:r>
                      <a:r>
                        <a:rPr lang="en-US" altLang="ja-JP" sz="1200" b="0" kern="0" dirty="0" smtClean="0">
                          <a:solidFill>
                            <a:schemeClr val="tx1"/>
                          </a:solidFill>
                          <a:effectLst/>
                        </a:rPr>
                        <a:t>7.8</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26.2</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16.0</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dirty="0">
                          <a:solidFill>
                            <a:schemeClr val="tx1"/>
                          </a:solidFill>
                          <a:effectLst/>
                        </a:rPr>
                        <a:t>100.0</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3" name="図 2"/>
          <p:cNvPicPr>
            <a:picLocks noChangeAspect="1"/>
          </p:cNvPicPr>
          <p:nvPr/>
        </p:nvPicPr>
        <p:blipFill>
          <a:blip r:embed="rId3"/>
          <a:stretch>
            <a:fillRect/>
          </a:stretch>
        </p:blipFill>
        <p:spPr>
          <a:xfrm>
            <a:off x="92637" y="758825"/>
            <a:ext cx="4608975" cy="4285859"/>
          </a:xfrm>
          <a:prstGeom prst="rect">
            <a:avLst/>
          </a:prstGeom>
        </p:spPr>
      </p:pic>
      <p:pic>
        <p:nvPicPr>
          <p:cNvPr id="5" name="図 4"/>
          <p:cNvPicPr>
            <a:picLocks noChangeAspect="1"/>
          </p:cNvPicPr>
          <p:nvPr/>
        </p:nvPicPr>
        <p:blipFill>
          <a:blip r:embed="rId4"/>
          <a:stretch>
            <a:fillRect/>
          </a:stretch>
        </p:blipFill>
        <p:spPr>
          <a:xfrm>
            <a:off x="4617244" y="732380"/>
            <a:ext cx="4383404" cy="46760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655638" y="30956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smtClean="0"/>
              <a:t>被虐待者からみた虐待者の続柄</a:t>
            </a:r>
            <a:endParaRPr lang="ja-JP" altLang="en-US" sz="2400" b="1" dirty="0"/>
          </a:p>
        </p:txBody>
      </p:sp>
      <p:sp>
        <p:nvSpPr>
          <p:cNvPr id="41987" name="テキスト ボックス 5"/>
          <p:cNvSpPr txBox="1">
            <a:spLocks noChangeArrowheads="1"/>
          </p:cNvSpPr>
          <p:nvPr/>
        </p:nvSpPr>
        <p:spPr bwMode="auto">
          <a:xfrm>
            <a:off x="161925" y="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41988" name="スライド番号プレースホルダー 1"/>
          <p:cNvSpPr>
            <a:spLocks noGrp="1"/>
          </p:cNvSpPr>
          <p:nvPr>
            <p:ph type="sldNum" sz="quarter" idx="12"/>
          </p:nvPr>
        </p:nvSpPr>
        <p:spPr bwMode="auto">
          <a:xfrm>
            <a:off x="69754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D58FC2A-BF5D-4907-B364-0F3A316E107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15</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124582" y="438653"/>
            <a:ext cx="8894835" cy="598069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67167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smtClean="0"/>
              <a:t>＜クロス集計①＞　被虐待者の</a:t>
            </a:r>
            <a:r>
              <a:rPr lang="ja-JP" altLang="en-US" sz="1600" b="1" dirty="0" err="1" smtClean="0"/>
              <a:t>障がい</a:t>
            </a:r>
            <a:r>
              <a:rPr lang="ja-JP" altLang="en-US" sz="1600" b="1" dirty="0" smtClean="0"/>
              <a:t>種別</a:t>
            </a:r>
            <a:r>
              <a:rPr lang="en-US" altLang="ja-JP" sz="1600" b="1" dirty="0" smtClean="0"/>
              <a:t>×</a:t>
            </a:r>
            <a:r>
              <a:rPr lang="ja-JP" altLang="en-US" sz="1600" b="1" dirty="0" smtClean="0"/>
              <a:t>虐待類型</a:t>
            </a:r>
            <a:endParaRPr lang="ja-JP" altLang="en-US" sz="1600" b="1" dirty="0"/>
          </a:p>
        </p:txBody>
      </p:sp>
      <p:sp>
        <p:nvSpPr>
          <p:cNvPr id="44035" name="テキスト ボックス 5"/>
          <p:cNvSpPr txBox="1">
            <a:spLocks noChangeArrowheads="1"/>
          </p:cNvSpPr>
          <p:nvPr/>
        </p:nvSpPr>
        <p:spPr bwMode="auto">
          <a:xfrm>
            <a:off x="161925" y="0"/>
            <a:ext cx="2970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44036"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5BCA959-79B1-4D94-A867-4807E9F7A3A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16</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107238" y="1193800"/>
            <a:ext cx="1773237" cy="2543175"/>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種別が「身体障がい」、「精神障がい」では、他の障がい種別と比べて</a:t>
            </a:r>
            <a:r>
              <a:rPr lang="ja-JP" altLang="en-US" sz="1200" u="sng" dirty="0">
                <a:solidFill>
                  <a:schemeClr val="tx1"/>
                </a:solidFill>
              </a:rPr>
              <a:t>「身体的虐待」の割合がやや高い。</a:t>
            </a:r>
            <a:endParaRPr lang="en-US" altLang="ja-JP" sz="1200" u="sng"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種別が「知的障がい」では、他の障がい種別と比べて</a:t>
            </a:r>
            <a:r>
              <a:rPr lang="ja-JP" altLang="en-US" sz="1200" u="sng" dirty="0">
                <a:solidFill>
                  <a:schemeClr val="tx1"/>
                </a:solidFill>
              </a:rPr>
              <a:t>「心理的虐待」の割合がやや高い。</a:t>
            </a:r>
            <a:endParaRPr lang="en-US" altLang="ja-JP" sz="1200" u="sng" dirty="0">
              <a:solidFill>
                <a:schemeClr val="tx1"/>
              </a:solidFill>
            </a:endParaRPr>
          </a:p>
        </p:txBody>
      </p:sp>
      <p:graphicFrame>
        <p:nvGraphicFramePr>
          <p:cNvPr id="4" name="表 3"/>
          <p:cNvGraphicFramePr>
            <a:graphicFrameLocks noGrp="1"/>
          </p:cNvGraphicFramePr>
          <p:nvPr/>
        </p:nvGraphicFramePr>
        <p:xfrm>
          <a:off x="263525" y="660400"/>
          <a:ext cx="6711952" cy="2944813"/>
        </p:xfrm>
        <a:graphic>
          <a:graphicData uri="http://schemas.openxmlformats.org/drawingml/2006/table">
            <a:tbl>
              <a:tblPr firstRow="1" firstCol="1" bandRow="1">
                <a:tableStyleId>{5C22544A-7EE6-4342-B048-85BDC9FD1C3A}</a:tableStyleId>
              </a:tblPr>
              <a:tblGrid>
                <a:gridCol w="1184020">
                  <a:extLst>
                    <a:ext uri="{9D8B030D-6E8A-4147-A177-3AD203B41FA5}">
                      <a16:colId xmlns:a16="http://schemas.microsoft.com/office/drawing/2014/main" val="20000"/>
                    </a:ext>
                  </a:extLst>
                </a:gridCol>
                <a:gridCol w="921322">
                  <a:extLst>
                    <a:ext uri="{9D8B030D-6E8A-4147-A177-3AD203B41FA5}">
                      <a16:colId xmlns:a16="http://schemas.microsoft.com/office/drawing/2014/main" val="20001"/>
                    </a:ext>
                  </a:extLst>
                </a:gridCol>
                <a:gridCol w="921322">
                  <a:extLst>
                    <a:ext uri="{9D8B030D-6E8A-4147-A177-3AD203B41FA5}">
                      <a16:colId xmlns:a16="http://schemas.microsoft.com/office/drawing/2014/main" val="20002"/>
                    </a:ext>
                  </a:extLst>
                </a:gridCol>
                <a:gridCol w="921322">
                  <a:extLst>
                    <a:ext uri="{9D8B030D-6E8A-4147-A177-3AD203B41FA5}">
                      <a16:colId xmlns:a16="http://schemas.microsoft.com/office/drawing/2014/main" val="20003"/>
                    </a:ext>
                  </a:extLst>
                </a:gridCol>
                <a:gridCol w="921322">
                  <a:extLst>
                    <a:ext uri="{9D8B030D-6E8A-4147-A177-3AD203B41FA5}">
                      <a16:colId xmlns:a16="http://schemas.microsoft.com/office/drawing/2014/main" val="20004"/>
                    </a:ext>
                  </a:extLst>
                </a:gridCol>
                <a:gridCol w="921322">
                  <a:extLst>
                    <a:ext uri="{9D8B030D-6E8A-4147-A177-3AD203B41FA5}">
                      <a16:colId xmlns:a16="http://schemas.microsoft.com/office/drawing/2014/main" val="20005"/>
                    </a:ext>
                  </a:extLst>
                </a:gridCol>
                <a:gridCol w="921322">
                  <a:extLst>
                    <a:ext uri="{9D8B030D-6E8A-4147-A177-3AD203B41FA5}">
                      <a16:colId xmlns:a16="http://schemas.microsoft.com/office/drawing/2014/main" val="20006"/>
                    </a:ext>
                  </a:extLst>
                </a:gridCol>
              </a:tblGrid>
              <a:tr h="455977">
                <a:tc>
                  <a:txBody>
                    <a:bodyPr/>
                    <a:lstStyle/>
                    <a:p>
                      <a:pPr algn="ctr">
                        <a:spcAft>
                          <a:spcPts val="0"/>
                        </a:spcAft>
                      </a:pPr>
                      <a:r>
                        <a:rPr lang="ja-JP" sz="1200" kern="0" dirty="0">
                          <a:effectLst/>
                        </a:rPr>
                        <a:t>　</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smtClean="0">
                          <a:effectLst/>
                        </a:rPr>
                        <a:t>身体的</a:t>
                      </a:r>
                      <a:endParaRPr lang="en-US" altLang="ja-JP" sz="1200" kern="0" dirty="0" smtClean="0">
                        <a:effectLst/>
                      </a:endParaRPr>
                    </a:p>
                    <a:p>
                      <a:pPr algn="ctr">
                        <a:spcAft>
                          <a:spcPts val="0"/>
                        </a:spcAft>
                      </a:pPr>
                      <a:r>
                        <a:rPr lang="ja-JP" sz="1200" kern="0" dirty="0" smtClean="0">
                          <a:effectLst/>
                        </a:rPr>
                        <a:t>虐待</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rPr>
                        <a:t>性的虐待</a:t>
                      </a:r>
                      <a:endParaRPr lang="ja-JP" sz="11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smtClean="0">
                          <a:effectLst/>
                        </a:rPr>
                        <a:t>心理的</a:t>
                      </a:r>
                      <a:endParaRPr lang="en-US" altLang="ja-JP" sz="1200" kern="0" dirty="0" smtClean="0">
                        <a:effectLst/>
                      </a:endParaRPr>
                    </a:p>
                    <a:p>
                      <a:pPr algn="ctr">
                        <a:spcAft>
                          <a:spcPts val="0"/>
                        </a:spcAft>
                      </a:pPr>
                      <a:r>
                        <a:rPr lang="ja-JP" sz="1200" kern="0" dirty="0" smtClean="0">
                          <a:effectLst/>
                        </a:rPr>
                        <a:t>虐待</a:t>
                      </a:r>
                      <a:endParaRPr lang="ja-JP" sz="11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lnSpc>
                          <a:spcPts val="1200"/>
                        </a:lnSpc>
                        <a:spcAft>
                          <a:spcPts val="0"/>
                        </a:spcAft>
                      </a:pPr>
                      <a:r>
                        <a:rPr lang="ja-JP" sz="1200" kern="0" dirty="0">
                          <a:effectLst/>
                        </a:rPr>
                        <a:t>放棄、</a:t>
                      </a:r>
                      <a:r>
                        <a:rPr lang="ja-JP" sz="1200" kern="0" dirty="0" smtClean="0">
                          <a:effectLst/>
                        </a:rPr>
                        <a:t>放置</a:t>
                      </a:r>
                      <a:endParaRPr lang="en-US" altLang="ja-JP" sz="1200" kern="0" dirty="0" smtClean="0">
                        <a:effectLst/>
                      </a:endParaRPr>
                    </a:p>
                    <a:p>
                      <a:pPr algn="ctr">
                        <a:lnSpc>
                          <a:spcPts val="1200"/>
                        </a:lnSpc>
                        <a:spcAft>
                          <a:spcPts val="0"/>
                        </a:spcAft>
                      </a:pPr>
                      <a:r>
                        <a:rPr lang="ja-JP" altLang="en-US" sz="800" kern="0" dirty="0" smtClean="0">
                          <a:effectLst/>
                          <a:latin typeface="Century"/>
                          <a:ea typeface="ＭＳ 明朝"/>
                          <a:cs typeface="Times New Roman"/>
                        </a:rPr>
                        <a:t>（ネグレクト）</a:t>
                      </a:r>
                      <a:endParaRPr lang="ja-JP" sz="7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smtClean="0">
                          <a:effectLst/>
                        </a:rPr>
                        <a:t>経済的</a:t>
                      </a:r>
                      <a:endParaRPr lang="en-US" altLang="ja-JP" sz="1200" kern="0" dirty="0" smtClean="0">
                        <a:effectLst/>
                      </a:endParaRPr>
                    </a:p>
                    <a:p>
                      <a:pPr algn="ctr">
                        <a:spcAft>
                          <a:spcPts val="0"/>
                        </a:spcAft>
                      </a:pPr>
                      <a:r>
                        <a:rPr lang="ja-JP" sz="1200" kern="0" dirty="0" smtClean="0">
                          <a:effectLst/>
                        </a:rPr>
                        <a:t>虐待</a:t>
                      </a:r>
                      <a:endParaRPr lang="ja-JP" sz="1100" kern="100" dirty="0">
                        <a:effectLst/>
                        <a:latin typeface="Century"/>
                        <a:ea typeface="ＭＳ 明朝"/>
                        <a:cs typeface="Times New Roman"/>
                      </a:endParaRPr>
                    </a:p>
                  </a:txBody>
                  <a:tcPr marL="62839" marR="62839"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smtClean="0">
                          <a:effectLst/>
                          <a:latin typeface="Century"/>
                          <a:ea typeface="ＭＳ 明朝"/>
                          <a:cs typeface="Times New Roman"/>
                        </a:rPr>
                        <a:t>計</a:t>
                      </a:r>
                      <a:endParaRPr lang="ja-JP" sz="12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4806">
                <a:tc>
                  <a:txBody>
                    <a:bodyPr/>
                    <a:lstStyle/>
                    <a:p>
                      <a:pPr algn="ctr">
                        <a:spcAft>
                          <a:spcPts val="0"/>
                        </a:spcAft>
                      </a:pPr>
                      <a:r>
                        <a:rPr lang="ja-JP" sz="1200" kern="0" dirty="0" err="1">
                          <a:effectLst/>
                        </a:rPr>
                        <a:t>身体障がい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29</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43.3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1.5</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18</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26.9</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14.9</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9</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13.4</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n-ea"/>
                          <a:ea typeface="+mn-ea"/>
                        </a:rPr>
                        <a:t>67</a:t>
                      </a:r>
                    </a:p>
                    <a:p>
                      <a:pPr algn="r" fontAlgn="ct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806">
                <a:tc>
                  <a:txBody>
                    <a:bodyPr/>
                    <a:lstStyle/>
                    <a:p>
                      <a:pPr algn="ctr">
                        <a:spcAft>
                          <a:spcPts val="0"/>
                        </a:spcAft>
                      </a:pPr>
                      <a:r>
                        <a:rPr lang="ja-JP" sz="1200" kern="0" dirty="0">
                          <a:effectLst/>
                        </a:rPr>
                        <a:t>知的</a:t>
                      </a:r>
                      <a:r>
                        <a:rPr lang="ja-JP" sz="1200" kern="0" dirty="0" err="1">
                          <a:effectLst/>
                        </a:rPr>
                        <a:t>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51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38.1</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6</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4.5</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33</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24.6</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23</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17.2</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21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15.7</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134</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806">
                <a:tc>
                  <a:txBody>
                    <a:bodyPr/>
                    <a:lstStyle/>
                    <a:p>
                      <a:pPr algn="ctr">
                        <a:spcAft>
                          <a:spcPts val="0"/>
                        </a:spcAft>
                      </a:pPr>
                      <a:r>
                        <a:rPr lang="ja-JP" sz="1200" kern="0" dirty="0" err="1">
                          <a:effectLst/>
                        </a:rPr>
                        <a:t>精神障がい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37</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40.7</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28</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30.8</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13</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14.3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13</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14.3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91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4806">
                <a:tc>
                  <a:txBody>
                    <a:bodyPr/>
                    <a:lstStyle/>
                    <a:p>
                      <a:pPr algn="ctr">
                        <a:spcAft>
                          <a:spcPts val="0"/>
                        </a:spcAft>
                      </a:pPr>
                      <a:r>
                        <a:rPr lang="ja-JP" sz="1200" kern="0" dirty="0" err="1">
                          <a:effectLst/>
                        </a:rPr>
                        <a:t>発達障がい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smtClean="0">
                          <a:solidFill>
                            <a:schemeClr val="tx1"/>
                          </a:solidFill>
                          <a:effectLst/>
                          <a:latin typeface="+mn-ea"/>
                          <a:ea typeface="+mn-ea"/>
                        </a:rPr>
                        <a:t>6</a:t>
                      </a:r>
                    </a:p>
                    <a:p>
                      <a:pPr algn="r" fontAlgn="ctr"/>
                      <a:r>
                        <a:rPr lang="ja-JP" altLang="en-US" sz="1200" b="0" u="none" strike="noStrike" dirty="0" smtClean="0">
                          <a:solidFill>
                            <a:schemeClr val="tx1"/>
                          </a:solidFill>
                          <a:effectLst/>
                          <a:latin typeface="+mn-ea"/>
                          <a:ea typeface="+mn-ea"/>
                        </a:rPr>
                        <a:t>（</a:t>
                      </a:r>
                      <a:r>
                        <a:rPr lang="en-US" altLang="ja-JP" sz="1200" b="0" u="none" strike="noStrike" dirty="0" smtClean="0">
                          <a:solidFill>
                            <a:schemeClr val="tx1"/>
                          </a:solidFill>
                          <a:effectLst/>
                          <a:latin typeface="+mn-ea"/>
                          <a:ea typeface="+mn-ea"/>
                        </a:rPr>
                        <a:t>40.0</a:t>
                      </a:r>
                      <a:r>
                        <a:rPr lang="ja-JP" altLang="en-US" sz="1200" b="0" u="none" strike="noStrike" dirty="0" smtClean="0">
                          <a:solidFill>
                            <a:schemeClr val="tx1"/>
                          </a:solidFill>
                          <a:effectLst/>
                          <a:latin typeface="+mn-ea"/>
                          <a:ea typeface="+mn-ea"/>
                        </a:rPr>
                        <a:t>％）</a:t>
                      </a:r>
                      <a:endParaRPr lang="en-US" altLang="ja-JP" sz="1200" b="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smtClean="0">
                          <a:solidFill>
                            <a:schemeClr val="tx1"/>
                          </a:solidFill>
                          <a:effectLst/>
                          <a:latin typeface="+mn-ea"/>
                          <a:ea typeface="+mn-ea"/>
                        </a:rPr>
                        <a:t>0</a:t>
                      </a:r>
                    </a:p>
                    <a:p>
                      <a:pPr algn="r" fontAlgn="ctr"/>
                      <a:r>
                        <a:rPr lang="ja-JP" altLang="en-US" sz="1200" b="0" u="none" strike="noStrike" dirty="0" smtClean="0">
                          <a:solidFill>
                            <a:schemeClr val="tx1"/>
                          </a:solidFill>
                          <a:effectLst/>
                          <a:latin typeface="+mn-ea"/>
                          <a:ea typeface="+mn-ea"/>
                        </a:rPr>
                        <a:t>（</a:t>
                      </a:r>
                      <a:r>
                        <a:rPr lang="en-US" altLang="ja-JP" sz="1200" b="0" u="none" strike="noStrike" dirty="0" smtClean="0">
                          <a:solidFill>
                            <a:schemeClr val="tx1"/>
                          </a:solidFill>
                          <a:effectLst/>
                          <a:latin typeface="+mn-ea"/>
                          <a:ea typeface="+mn-ea"/>
                        </a:rPr>
                        <a:t>0.0</a:t>
                      </a:r>
                      <a:r>
                        <a:rPr lang="ja-JP" altLang="en-US" sz="1200" b="0" u="none" strike="noStrike" dirty="0" smtClean="0">
                          <a:solidFill>
                            <a:schemeClr val="tx1"/>
                          </a:solidFill>
                          <a:effectLst/>
                          <a:latin typeface="+mn-ea"/>
                          <a:ea typeface="+mn-ea"/>
                        </a:rPr>
                        <a:t>％）</a:t>
                      </a:r>
                      <a:endParaRPr lang="en-US" altLang="ja-JP" sz="1200" b="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6</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3</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20.0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15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806">
                <a:tc>
                  <a:txBody>
                    <a:bodyPr/>
                    <a:lstStyle/>
                    <a:p>
                      <a:pPr algn="ctr">
                        <a:spcAft>
                          <a:spcPts val="0"/>
                        </a:spcAft>
                      </a:pPr>
                      <a:r>
                        <a:rPr lang="ja-JP" sz="1200" kern="0" dirty="0" smtClean="0">
                          <a:effectLst/>
                        </a:rPr>
                        <a:t>難病</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4</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4</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40.0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10.0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10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4806">
                <a:tc>
                  <a:txBody>
                    <a:bodyPr/>
                    <a:lstStyle/>
                    <a:p>
                      <a:pPr algn="ctr">
                        <a:spcAft>
                          <a:spcPts val="0"/>
                        </a:spcAft>
                      </a:pPr>
                      <a:r>
                        <a:rPr lang="ja-JP" sz="1200" kern="0" dirty="0">
                          <a:effectLst/>
                        </a:rPr>
                        <a:t>その他</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33.3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33.3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1</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33.3</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solidFill>
                            <a:schemeClr val="tx1"/>
                          </a:solidFill>
                          <a:effectLst/>
                          <a:latin typeface="+mn-ea"/>
                          <a:ea typeface="+mn-ea"/>
                        </a:rPr>
                        <a:t>0</a:t>
                      </a:r>
                    </a:p>
                    <a:p>
                      <a:pPr algn="r" fontAlgn="ctr"/>
                      <a:r>
                        <a:rPr lang="ja-JP" altLang="en-US" sz="1200" u="none" strike="noStrike" dirty="0" smtClean="0">
                          <a:solidFill>
                            <a:schemeClr val="tx1"/>
                          </a:solidFill>
                          <a:effectLst/>
                          <a:latin typeface="+mn-ea"/>
                          <a:ea typeface="+mn-ea"/>
                        </a:rPr>
                        <a:t>（</a:t>
                      </a:r>
                      <a:r>
                        <a:rPr lang="en-US" altLang="ja-JP" sz="1200" u="none" strike="noStrike" dirty="0" smtClean="0">
                          <a:solidFill>
                            <a:schemeClr val="tx1"/>
                          </a:solidFill>
                          <a:effectLst/>
                          <a:latin typeface="+mn-ea"/>
                          <a:ea typeface="+mn-ea"/>
                        </a:rPr>
                        <a:t>0.0</a:t>
                      </a:r>
                      <a:r>
                        <a:rPr lang="ja-JP" altLang="en-US" sz="1200" u="none" strike="noStrike" dirty="0" smtClean="0">
                          <a:solidFill>
                            <a:schemeClr val="tx1"/>
                          </a:solidFill>
                          <a:effectLst/>
                          <a:latin typeface="+mn-ea"/>
                          <a:ea typeface="+mn-ea"/>
                        </a:rPr>
                        <a:t>％）</a:t>
                      </a:r>
                      <a:endParaRPr lang="en-US" altLang="ja-JP" sz="1200" u="none" strike="noStrike" dirty="0" smtClean="0">
                        <a:solidFill>
                          <a:schemeClr val="tx1"/>
                        </a:solidFill>
                        <a:effectLst/>
                        <a:latin typeface="+mn-ea"/>
                        <a:ea typeface="+mn-ea"/>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263525" y="4046538"/>
          <a:ext cx="6729415" cy="2733678"/>
        </p:xfrm>
        <a:graphic>
          <a:graphicData uri="http://schemas.openxmlformats.org/drawingml/2006/table">
            <a:tbl>
              <a:tblPr firstRow="1" firstCol="1" bandRow="1">
                <a:tableStyleId>{5C22544A-7EE6-4342-B048-85BDC9FD1C3A}</a:tableStyleId>
              </a:tblPr>
              <a:tblGrid>
                <a:gridCol w="1642620">
                  <a:extLst>
                    <a:ext uri="{9D8B030D-6E8A-4147-A177-3AD203B41FA5}">
                      <a16:colId xmlns:a16="http://schemas.microsoft.com/office/drawing/2014/main" val="20000"/>
                    </a:ext>
                  </a:extLst>
                </a:gridCol>
                <a:gridCol w="1124993">
                  <a:extLst>
                    <a:ext uri="{9D8B030D-6E8A-4147-A177-3AD203B41FA5}">
                      <a16:colId xmlns:a16="http://schemas.microsoft.com/office/drawing/2014/main" val="20001"/>
                    </a:ext>
                  </a:extLst>
                </a:gridCol>
                <a:gridCol w="1051091">
                  <a:extLst>
                    <a:ext uri="{9D8B030D-6E8A-4147-A177-3AD203B41FA5}">
                      <a16:colId xmlns:a16="http://schemas.microsoft.com/office/drawing/2014/main" val="20002"/>
                    </a:ext>
                  </a:extLst>
                </a:gridCol>
                <a:gridCol w="970237">
                  <a:extLst>
                    <a:ext uri="{9D8B030D-6E8A-4147-A177-3AD203B41FA5}">
                      <a16:colId xmlns:a16="http://schemas.microsoft.com/office/drawing/2014/main" val="20003"/>
                    </a:ext>
                  </a:extLst>
                </a:gridCol>
                <a:gridCol w="970237">
                  <a:extLst>
                    <a:ext uri="{9D8B030D-6E8A-4147-A177-3AD203B41FA5}">
                      <a16:colId xmlns:a16="http://schemas.microsoft.com/office/drawing/2014/main" val="20004"/>
                    </a:ext>
                  </a:extLst>
                </a:gridCol>
                <a:gridCol w="970237">
                  <a:extLst>
                    <a:ext uri="{9D8B030D-6E8A-4147-A177-3AD203B41FA5}">
                      <a16:colId xmlns:a16="http://schemas.microsoft.com/office/drawing/2014/main" val="20005"/>
                    </a:ext>
                  </a:extLst>
                </a:gridCol>
              </a:tblGrid>
              <a:tr h="432890">
                <a:tc>
                  <a:txBody>
                    <a:bodyPr/>
                    <a:lstStyle/>
                    <a:p>
                      <a:pPr algn="ctr" fontAlgn="ctr"/>
                      <a:r>
                        <a:rPr lang="ja-JP" altLang="en-US" sz="1200" u="none" strike="noStrike" dirty="0">
                          <a:effectLst/>
                        </a:rPr>
                        <a:t>　</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smtClean="0">
                          <a:solidFill>
                            <a:schemeClr val="bg1"/>
                          </a:solidFill>
                          <a:effectLst/>
                          <a:latin typeface="ＭＳ Ｐゴシック"/>
                        </a:rPr>
                        <a:t>父</a:t>
                      </a:r>
                      <a:endParaRPr lang="ja-JP" altLang="en-US" sz="1200" b="1" i="0" u="none" strike="noStrike" dirty="0">
                        <a:solidFill>
                          <a:schemeClr val="bg1"/>
                        </a:solidFill>
                        <a:effectLst/>
                        <a:latin typeface="ＭＳ Ｐゴシック"/>
                      </a:endParaRPr>
                    </a:p>
                  </a:txBody>
                  <a:tcPr marL="9526" marR="9526" marT="952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rPr>
                        <a:t>母</a:t>
                      </a:r>
                      <a:endParaRPr lang="ja-JP" altLang="en-US" sz="1200" b="1" i="0" u="none" strike="noStrike" dirty="0">
                        <a:solidFill>
                          <a:schemeClr val="bg1"/>
                        </a:solidFill>
                        <a:effectLst/>
                        <a:latin typeface="ＭＳ Ｐゴシック"/>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dirty="0">
                          <a:effectLst/>
                        </a:rPr>
                        <a:t>夫</a:t>
                      </a:r>
                      <a:endParaRPr lang="ja-JP" altLang="en-US" sz="1200" b="1" i="0" u="none" strike="noStrike" dirty="0">
                        <a:solidFill>
                          <a:schemeClr val="bg1"/>
                        </a:solidFill>
                        <a:effectLst/>
                        <a:latin typeface="ＭＳ Ｐゴシック"/>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smtClean="0">
                          <a:solidFill>
                            <a:schemeClr val="lt1"/>
                          </a:solidFill>
                          <a:effectLst/>
                          <a:latin typeface="+mn-lt"/>
                        </a:rPr>
                        <a:t>兄弟</a:t>
                      </a:r>
                      <a:endParaRPr lang="ja-JP" altLang="en-US" sz="1200" b="1" i="0" u="none" strike="noStrike" dirty="0">
                        <a:solidFill>
                          <a:schemeClr val="bg1"/>
                        </a:solidFill>
                        <a:effectLst/>
                        <a:latin typeface="ＭＳ Ｐゴシック"/>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smtClean="0">
                          <a:solidFill>
                            <a:schemeClr val="lt1"/>
                          </a:solidFill>
                          <a:effectLst/>
                          <a:latin typeface="+mn-lt"/>
                        </a:rPr>
                        <a:t>姉妹</a:t>
                      </a:r>
                      <a:endParaRPr lang="en-US" altLang="ja-JP" sz="1200" b="1" i="0" u="none" strike="noStrike" dirty="0" smtClean="0">
                        <a:solidFill>
                          <a:schemeClr val="bg1"/>
                        </a:solidFill>
                        <a:effectLst/>
                        <a:latin typeface="ＭＳ Ｐゴシック"/>
                      </a:endParaRPr>
                    </a:p>
                  </a:txBody>
                  <a:tcPr marL="9526" marR="9526" marT="952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5280">
                <a:tc>
                  <a:txBody>
                    <a:bodyPr/>
                    <a:lstStyle/>
                    <a:p>
                      <a:pPr algn="ctr" fontAlgn="ctr"/>
                      <a:r>
                        <a:rPr lang="ja-JP" altLang="en-US" sz="1200" u="none" strike="noStrike" dirty="0" err="1">
                          <a:effectLst/>
                        </a:rPr>
                        <a:t>身体障がい</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11</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25.0</a:t>
                      </a:r>
                      <a:r>
                        <a:rPr lang="ja-JP" altLang="en-US" sz="1200" b="0" i="0" u="none" strike="noStrike" dirty="0" smtClean="0">
                          <a:solidFill>
                            <a:schemeClr val="tx1"/>
                          </a:solidFill>
                          <a:effectLst/>
                          <a:latin typeface="+mj-ea"/>
                          <a:ea typeface="+mj-ea"/>
                        </a:rPr>
                        <a:t>％）</a:t>
                      </a:r>
                      <a:endParaRPr lang="en-US" altLang="ja-JP" sz="1200" b="0" i="0" u="none" strike="noStrike" dirty="0" smtClean="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8</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18.2</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6</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13.6</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kumimoji="1" lang="en-US" altLang="ja-JP" sz="1200" u="none" strike="noStrike" kern="1200" dirty="0" smtClean="0">
                          <a:solidFill>
                            <a:schemeClr val="tx1"/>
                          </a:solidFill>
                          <a:effectLst/>
                          <a:latin typeface="+mj-ea"/>
                          <a:ea typeface="+mn-ea"/>
                          <a:cs typeface="+mn-cs"/>
                        </a:rPr>
                        <a:t>6</a:t>
                      </a:r>
                    </a:p>
                    <a:p>
                      <a:pPr algn="r" fontAlgn="ctr"/>
                      <a:r>
                        <a:rPr kumimoji="1" lang="ja-JP" altLang="en-US" sz="1200" u="none" strike="noStrike" kern="1200" dirty="0" smtClean="0">
                          <a:solidFill>
                            <a:schemeClr val="tx1"/>
                          </a:solidFill>
                          <a:effectLst/>
                          <a:latin typeface="+mj-ea"/>
                          <a:ea typeface="+mn-ea"/>
                          <a:cs typeface="+mn-cs"/>
                        </a:rPr>
                        <a:t>（</a:t>
                      </a:r>
                      <a:r>
                        <a:rPr kumimoji="1" lang="en-US" altLang="ja-JP" sz="1200" u="none" strike="noStrike" kern="1200" dirty="0" smtClean="0">
                          <a:solidFill>
                            <a:schemeClr val="tx1"/>
                          </a:solidFill>
                          <a:effectLst/>
                          <a:latin typeface="+mj-ea"/>
                          <a:ea typeface="+mn-ea"/>
                          <a:cs typeface="+mn-cs"/>
                        </a:rPr>
                        <a:t>13.6</a:t>
                      </a:r>
                      <a:r>
                        <a:rPr kumimoji="1" lang="ja-JP" altLang="en-US" sz="1200" u="none" strike="noStrike" kern="1200" dirty="0" smtClean="0">
                          <a:solidFill>
                            <a:schemeClr val="tx1"/>
                          </a:solidFill>
                          <a:effectLst/>
                          <a:latin typeface="+mj-ea"/>
                          <a:ea typeface="+mn-ea"/>
                          <a:cs typeface="+mn-cs"/>
                        </a:rPr>
                        <a:t>％）</a:t>
                      </a:r>
                      <a:endParaRPr kumimoji="1" lang="en-US" altLang="ja-JP" sz="1200" u="none" strike="noStrike" kern="1200" dirty="0" smtClean="0">
                        <a:solidFill>
                          <a:schemeClr val="tx1"/>
                        </a:solidFill>
                        <a:effectLst/>
                        <a:latin typeface="+mj-ea"/>
                        <a:ea typeface="+mn-ea"/>
                        <a:cs typeface="+mn-cs"/>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7</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15.9</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388">
                <a:tc>
                  <a:txBody>
                    <a:bodyPr/>
                    <a:lstStyle/>
                    <a:p>
                      <a:pPr algn="ctr" fontAlgn="ctr"/>
                      <a:r>
                        <a:rPr lang="ja-JP" altLang="en-US" sz="1200" u="none" strike="noStrike" dirty="0">
                          <a:effectLst/>
                        </a:rPr>
                        <a:t>知的</a:t>
                      </a:r>
                      <a:r>
                        <a:rPr lang="ja-JP" altLang="en-US" sz="1200" u="none" strike="noStrike" dirty="0" err="1">
                          <a:effectLst/>
                        </a:rPr>
                        <a:t>障がい</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35</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36.5</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30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31.3</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3</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3.1</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15</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15.6</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6</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6.3</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5280">
                <a:tc>
                  <a:txBody>
                    <a:bodyPr/>
                    <a:lstStyle/>
                    <a:p>
                      <a:pPr algn="ctr" fontAlgn="ctr"/>
                      <a:r>
                        <a:rPr lang="ja-JP" altLang="en-US" sz="1200" u="none" strike="noStrike" dirty="0" err="1">
                          <a:effectLst/>
                        </a:rPr>
                        <a:t>精神障がい</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12</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17.6</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8</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11.8</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14</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20.6</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14</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20.6</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3</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4.4</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5280">
                <a:tc>
                  <a:txBody>
                    <a:bodyPr/>
                    <a:lstStyle/>
                    <a:p>
                      <a:pPr algn="ctr" fontAlgn="ctr"/>
                      <a:r>
                        <a:rPr lang="ja-JP" altLang="en-US" sz="1200" u="none" strike="noStrike" dirty="0" err="1">
                          <a:effectLst/>
                        </a:rPr>
                        <a:t>発達障がい</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4</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36.4</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5</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45.5</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9.1</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5280">
                <a:tc>
                  <a:txBody>
                    <a:bodyPr/>
                    <a:lstStyle/>
                    <a:p>
                      <a:pPr algn="ctr" fontAlgn="ctr"/>
                      <a:r>
                        <a:rPr lang="ja-JP" altLang="en-US" sz="1200" u="none" strike="noStrike" dirty="0" smtClean="0">
                          <a:effectLst/>
                        </a:rPr>
                        <a:t>難病</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20.0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1</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20.0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280">
                <a:tc>
                  <a:txBody>
                    <a:bodyPr/>
                    <a:lstStyle/>
                    <a:p>
                      <a:pPr algn="ctr" fontAlgn="ctr"/>
                      <a:r>
                        <a:rPr lang="ja-JP" altLang="en-US" sz="1200" u="none" strike="noStrike" dirty="0">
                          <a:effectLst/>
                        </a:rPr>
                        <a:t>その他</a:t>
                      </a:r>
                      <a:endParaRPr lang="ja-JP" altLang="en-US" sz="1200" b="1" i="0" u="none" strike="noStrike" dirty="0">
                        <a:solidFill>
                          <a:schemeClr val="bg1"/>
                        </a:solidFill>
                        <a:effectLst/>
                        <a:latin typeface="ＭＳ Ｐゴシック"/>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2</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66.7</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j-ea"/>
                          <a:ea typeface="+mj-ea"/>
                        </a:rPr>
                        <a:t>0</a:t>
                      </a:r>
                    </a:p>
                    <a:p>
                      <a:pPr algn="r" fontAlgn="ctr"/>
                      <a:r>
                        <a:rPr lang="ja-JP" altLang="en-US" sz="1200" b="0" i="0" u="none" strike="noStrike" dirty="0" smtClean="0">
                          <a:solidFill>
                            <a:schemeClr val="tx1"/>
                          </a:solidFill>
                          <a:effectLst/>
                          <a:latin typeface="+mj-ea"/>
                          <a:ea typeface="+mj-ea"/>
                        </a:rPr>
                        <a:t>（</a:t>
                      </a:r>
                      <a:r>
                        <a:rPr lang="en-US" altLang="ja-JP" sz="1200" b="0" i="0" u="none" strike="noStrike" dirty="0" smtClean="0">
                          <a:solidFill>
                            <a:schemeClr val="tx1"/>
                          </a:solidFill>
                          <a:effectLst/>
                          <a:latin typeface="+mj-ea"/>
                          <a:ea typeface="+mj-ea"/>
                        </a:rPr>
                        <a:t>0.0</a:t>
                      </a:r>
                      <a:r>
                        <a:rPr lang="ja-JP" altLang="en-US" sz="1200" b="0" i="0" u="none" strike="noStrike" dirty="0" smtClean="0">
                          <a:solidFill>
                            <a:schemeClr val="tx1"/>
                          </a:solidFill>
                          <a:effectLst/>
                          <a:latin typeface="+mj-ea"/>
                          <a:ea typeface="+mj-ea"/>
                        </a:rPr>
                        <a:t>％）</a:t>
                      </a:r>
                      <a:endParaRPr lang="en-US" altLang="ja-JP" sz="1200" b="0" i="0" u="none" strike="noStrike" dirty="0">
                        <a:solidFill>
                          <a:schemeClr val="tx1"/>
                        </a:solidFill>
                        <a:effectLst/>
                        <a:latin typeface="+mj-ea"/>
                        <a:ea typeface="+mj-ea"/>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4172" name="テキスト ボックス 8"/>
          <p:cNvSpPr txBox="1">
            <a:spLocks noChangeArrowheads="1"/>
          </p:cNvSpPr>
          <p:nvPr/>
        </p:nvSpPr>
        <p:spPr bwMode="auto">
          <a:xfrm>
            <a:off x="6950075" y="193675"/>
            <a:ext cx="2200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重複回答あり。</a:t>
            </a:r>
            <a:endParaRPr lang="en-US" altLang="ja-JP" sz="1200"/>
          </a:p>
          <a:p>
            <a:pPr eaLnBrk="1" hangingPunct="1">
              <a:spcBef>
                <a:spcPct val="0"/>
              </a:spcBef>
              <a:buFontTx/>
              <a:buNone/>
            </a:pPr>
            <a:r>
              <a:rPr lang="en-US" altLang="ja-JP" sz="1200"/>
              <a:t>※</a:t>
            </a:r>
            <a:r>
              <a:rPr lang="ja-JP" altLang="en-US" sz="1200"/>
              <a:t>②：虐待者の続柄は上位</a:t>
            </a:r>
            <a:endParaRPr lang="en-US" altLang="ja-JP" sz="1200"/>
          </a:p>
          <a:p>
            <a:pPr eaLnBrk="1" hangingPunct="1">
              <a:spcBef>
                <a:spcPct val="0"/>
              </a:spcBef>
              <a:buFontTx/>
              <a:buNone/>
            </a:pPr>
            <a:r>
              <a:rPr lang="ja-JP" altLang="en-US" sz="1200"/>
              <a:t>　抜粋のため、横の計は</a:t>
            </a:r>
            <a:endParaRPr lang="en-US" altLang="ja-JP" sz="1200"/>
          </a:p>
          <a:p>
            <a:pPr eaLnBrk="1" hangingPunct="1">
              <a:spcBef>
                <a:spcPct val="0"/>
              </a:spcBef>
              <a:buFontTx/>
              <a:buNone/>
            </a:pPr>
            <a:r>
              <a:rPr lang="ja-JP" altLang="en-US" sz="1200"/>
              <a:t>　</a:t>
            </a:r>
            <a:r>
              <a:rPr lang="en-US" altLang="ja-JP" sz="1200"/>
              <a:t>100%</a:t>
            </a:r>
            <a:r>
              <a:rPr lang="ja-JP" altLang="en-US" sz="1200"/>
              <a:t>には ならない。</a:t>
            </a:r>
            <a:endParaRPr lang="ja-JP" altLang="en-US" sz="1600"/>
          </a:p>
        </p:txBody>
      </p:sp>
      <p:sp>
        <p:nvSpPr>
          <p:cNvPr id="12" name="タイトル 1"/>
          <p:cNvSpPr txBox="1">
            <a:spLocks/>
          </p:cNvSpPr>
          <p:nvPr/>
        </p:nvSpPr>
        <p:spPr bwMode="auto">
          <a:xfrm>
            <a:off x="234950" y="3681413"/>
            <a:ext cx="671671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smtClean="0"/>
              <a:t>＜クロス集計②＞　被虐待者の</a:t>
            </a:r>
            <a:r>
              <a:rPr lang="ja-JP" altLang="en-US" sz="1600" b="1" dirty="0" err="1" smtClean="0"/>
              <a:t>障がい</a:t>
            </a:r>
            <a:r>
              <a:rPr lang="ja-JP" altLang="en-US" sz="1600" b="1" dirty="0" smtClean="0"/>
              <a:t>種別</a:t>
            </a:r>
            <a:r>
              <a:rPr lang="en-US" altLang="ja-JP" sz="1600" b="1" dirty="0" smtClean="0"/>
              <a:t>×</a:t>
            </a:r>
            <a:r>
              <a:rPr lang="ja-JP" altLang="en-US" sz="1600" b="1" dirty="0" smtClean="0"/>
              <a:t>虐待者の続柄（上位のみ）</a:t>
            </a:r>
            <a:endParaRPr lang="ja-JP" altLang="en-US" sz="1600" b="1" dirty="0"/>
          </a:p>
        </p:txBody>
      </p:sp>
      <p:sp>
        <p:nvSpPr>
          <p:cNvPr id="10" name="角丸四角形 9"/>
          <p:cNvSpPr/>
          <p:nvPr/>
        </p:nvSpPr>
        <p:spPr>
          <a:xfrm>
            <a:off x="7105650" y="4075113"/>
            <a:ext cx="1773238" cy="2232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種別が「知的障がい」では</a:t>
            </a:r>
            <a:r>
              <a:rPr lang="ja-JP" altLang="en-US" sz="1200" u="sng" dirty="0">
                <a:solidFill>
                  <a:schemeClr val="tx1"/>
                </a:solidFill>
              </a:rPr>
              <a:t>「父」、「母」の割合が高い。</a:t>
            </a:r>
            <a:endParaRPr lang="en-US" altLang="ja-JP" sz="1200" u="sng"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種別が「精神障がい」では、</a:t>
            </a:r>
            <a:r>
              <a:rPr lang="ja-JP" altLang="en-US" sz="1200" u="sng" dirty="0">
                <a:solidFill>
                  <a:schemeClr val="tx1"/>
                </a:solidFill>
              </a:rPr>
              <a:t>「夫」や「兄弟」の割合が高い。</a:t>
            </a:r>
            <a:endParaRPr lang="en-US" altLang="ja-JP" sz="1200" u="sng" dirty="0">
              <a:solidFill>
                <a:schemeClr val="tx1"/>
              </a:solidFill>
            </a:endParaRPr>
          </a:p>
        </p:txBody>
      </p:sp>
      <p:sp>
        <p:nvSpPr>
          <p:cNvPr id="3" name="角丸四角形 2"/>
          <p:cNvSpPr/>
          <p:nvPr/>
        </p:nvSpPr>
        <p:spPr>
          <a:xfrm>
            <a:off x="1479550" y="1089025"/>
            <a:ext cx="863600" cy="43180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角丸四角形 20"/>
          <p:cNvSpPr/>
          <p:nvPr/>
        </p:nvSpPr>
        <p:spPr>
          <a:xfrm>
            <a:off x="1479550" y="1931988"/>
            <a:ext cx="863600" cy="43180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角丸四角形 21"/>
          <p:cNvSpPr/>
          <p:nvPr/>
        </p:nvSpPr>
        <p:spPr>
          <a:xfrm>
            <a:off x="3343275" y="1519238"/>
            <a:ext cx="863600" cy="42862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4130675" y="5243513"/>
            <a:ext cx="889000"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角丸四角形 23"/>
          <p:cNvSpPr/>
          <p:nvPr/>
        </p:nvSpPr>
        <p:spPr>
          <a:xfrm>
            <a:off x="1911350" y="4851400"/>
            <a:ext cx="2155825" cy="38893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角丸四角形 24"/>
          <p:cNvSpPr/>
          <p:nvPr/>
        </p:nvSpPr>
        <p:spPr>
          <a:xfrm>
            <a:off x="5083175" y="5259388"/>
            <a:ext cx="928688"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927475"/>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smtClean="0"/>
              <a:t>＜クロス集計④＞　虐待者の続柄（上位のみ）</a:t>
            </a:r>
            <a:r>
              <a:rPr lang="en-US" altLang="ja-JP" sz="1600" b="1" dirty="0" smtClean="0"/>
              <a:t>×</a:t>
            </a:r>
            <a:r>
              <a:rPr lang="ja-JP" altLang="en-US" sz="1600" b="1" dirty="0" smtClean="0"/>
              <a:t>虐待</a:t>
            </a:r>
            <a:r>
              <a:rPr lang="ja-JP" altLang="en-US" sz="1600" b="1" dirty="0"/>
              <a:t>類型</a:t>
            </a:r>
          </a:p>
        </p:txBody>
      </p:sp>
      <p:sp>
        <p:nvSpPr>
          <p:cNvPr id="2" name="タイトル 1"/>
          <p:cNvSpPr>
            <a:spLocks noGrp="1"/>
          </p:cNvSpPr>
          <p:nvPr>
            <p:ph type="title"/>
          </p:nvPr>
        </p:nvSpPr>
        <p:spPr>
          <a:xfrm>
            <a:off x="174625" y="384175"/>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smtClean="0"/>
              <a:t>＜クロス集計③＞　被虐待者の</a:t>
            </a:r>
            <a:r>
              <a:rPr lang="ja-JP" altLang="en-US" sz="1600" b="1" dirty="0" err="1" smtClean="0"/>
              <a:t>障がい</a:t>
            </a:r>
            <a:r>
              <a:rPr lang="ja-JP" altLang="en-US" sz="1600" b="1" dirty="0" smtClean="0"/>
              <a:t>種別</a:t>
            </a:r>
            <a:r>
              <a:rPr lang="en-US" altLang="ja-JP" sz="1600" b="1" dirty="0" smtClean="0"/>
              <a:t>×</a:t>
            </a:r>
            <a:r>
              <a:rPr lang="ja-JP" altLang="en-US" sz="1600" b="1" dirty="0" smtClean="0"/>
              <a:t>通報者（一部抜粋）</a:t>
            </a:r>
            <a:endParaRPr lang="ja-JP" altLang="en-US" sz="1600" b="1" dirty="0"/>
          </a:p>
        </p:txBody>
      </p:sp>
      <p:sp>
        <p:nvSpPr>
          <p:cNvPr id="46084" name="テキスト ボックス 5"/>
          <p:cNvSpPr txBox="1">
            <a:spLocks noChangeArrowheads="1"/>
          </p:cNvSpPr>
          <p:nvPr/>
        </p:nvSpPr>
        <p:spPr bwMode="auto">
          <a:xfrm>
            <a:off x="0" y="-11113"/>
            <a:ext cx="34925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46085"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694F95E-06AC-4D9F-AB05-9EDDE95A5E9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17</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094538" y="1087438"/>
            <a:ext cx="1843087" cy="3349625"/>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種別が「知的障がい」では、</a:t>
            </a:r>
            <a:r>
              <a:rPr lang="ja-JP" altLang="en-US" sz="1200" u="sng" dirty="0">
                <a:solidFill>
                  <a:schemeClr val="tx1"/>
                </a:solidFill>
              </a:rPr>
              <a:t>「相談支援専門員」、「施設・事業所の職員」からの通報の割合が高い。</a:t>
            </a:r>
            <a:endParaRPr lang="en-US" altLang="ja-JP" sz="1200" u="sng"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種別が「精神障がい」、「発達障がい」では、</a:t>
            </a:r>
            <a:r>
              <a:rPr lang="ja-JP" altLang="en-US" sz="1200" u="sng" dirty="0">
                <a:solidFill>
                  <a:schemeClr val="tx1"/>
                </a:solidFill>
              </a:rPr>
              <a:t>「警察」からの通報割合が多い。</a:t>
            </a:r>
            <a:endParaRPr lang="en-US" altLang="ja-JP" sz="1200" u="sng" dirty="0">
              <a:solidFill>
                <a:schemeClr val="tx1"/>
              </a:solidFill>
            </a:endParaRPr>
          </a:p>
          <a:p>
            <a:pPr eaLnBrk="1" hangingPunct="1">
              <a:defRPr/>
            </a:pPr>
            <a:r>
              <a:rPr lang="ja-JP" altLang="en-US" sz="1200" dirty="0">
                <a:solidFill>
                  <a:schemeClr val="tx1"/>
                </a:solidFill>
              </a:rPr>
              <a:t>また、他の障がい種別と比べて、</a:t>
            </a:r>
            <a:r>
              <a:rPr lang="ja-JP" altLang="en-US" sz="1200" u="sng" dirty="0">
                <a:solidFill>
                  <a:schemeClr val="tx1"/>
                </a:solidFill>
              </a:rPr>
              <a:t>「相談支援専門員」や「施設・事業所の職員」からの通報の割合が低い傾向にある。</a:t>
            </a:r>
            <a:endParaRPr lang="en-US" altLang="ja-JP" sz="1200" u="sng" dirty="0">
              <a:solidFill>
                <a:schemeClr val="tx1"/>
              </a:solidFill>
            </a:endParaRPr>
          </a:p>
        </p:txBody>
      </p:sp>
      <p:graphicFrame>
        <p:nvGraphicFramePr>
          <p:cNvPr id="4" name="表 3"/>
          <p:cNvGraphicFramePr>
            <a:graphicFrameLocks noGrp="1"/>
          </p:cNvGraphicFramePr>
          <p:nvPr/>
        </p:nvGraphicFramePr>
        <p:xfrm>
          <a:off x="174625" y="722313"/>
          <a:ext cx="6723063" cy="2951161"/>
        </p:xfrm>
        <a:graphic>
          <a:graphicData uri="http://schemas.openxmlformats.org/drawingml/2006/table">
            <a:tbl>
              <a:tblPr firstRow="1" firstCol="1" bandRow="1">
                <a:tableStyleId>{5C22544A-7EE6-4342-B048-85BDC9FD1C3A}</a:tableStyleId>
              </a:tblPr>
              <a:tblGrid>
                <a:gridCol w="1042836">
                  <a:extLst>
                    <a:ext uri="{9D8B030D-6E8A-4147-A177-3AD203B41FA5}">
                      <a16:colId xmlns:a16="http://schemas.microsoft.com/office/drawing/2014/main" val="20000"/>
                    </a:ext>
                  </a:extLst>
                </a:gridCol>
                <a:gridCol w="811461">
                  <a:extLst>
                    <a:ext uri="{9D8B030D-6E8A-4147-A177-3AD203B41FA5}">
                      <a16:colId xmlns:a16="http://schemas.microsoft.com/office/drawing/2014/main" val="20001"/>
                    </a:ext>
                  </a:extLst>
                </a:gridCol>
                <a:gridCol w="811461">
                  <a:extLst>
                    <a:ext uri="{9D8B030D-6E8A-4147-A177-3AD203B41FA5}">
                      <a16:colId xmlns:a16="http://schemas.microsoft.com/office/drawing/2014/main" val="20002"/>
                    </a:ext>
                  </a:extLst>
                </a:gridCol>
                <a:gridCol w="811461">
                  <a:extLst>
                    <a:ext uri="{9D8B030D-6E8A-4147-A177-3AD203B41FA5}">
                      <a16:colId xmlns:a16="http://schemas.microsoft.com/office/drawing/2014/main" val="20003"/>
                    </a:ext>
                  </a:extLst>
                </a:gridCol>
                <a:gridCol w="811461">
                  <a:extLst>
                    <a:ext uri="{9D8B030D-6E8A-4147-A177-3AD203B41FA5}">
                      <a16:colId xmlns:a16="http://schemas.microsoft.com/office/drawing/2014/main" val="20004"/>
                    </a:ext>
                  </a:extLst>
                </a:gridCol>
                <a:gridCol w="811461">
                  <a:extLst>
                    <a:ext uri="{9D8B030D-6E8A-4147-A177-3AD203B41FA5}">
                      <a16:colId xmlns:a16="http://schemas.microsoft.com/office/drawing/2014/main" val="20005"/>
                    </a:ext>
                  </a:extLst>
                </a:gridCol>
                <a:gridCol w="811461">
                  <a:extLst>
                    <a:ext uri="{9D8B030D-6E8A-4147-A177-3AD203B41FA5}">
                      <a16:colId xmlns:a16="http://schemas.microsoft.com/office/drawing/2014/main" val="20006"/>
                    </a:ext>
                  </a:extLst>
                </a:gridCol>
                <a:gridCol w="811461">
                  <a:extLst>
                    <a:ext uri="{9D8B030D-6E8A-4147-A177-3AD203B41FA5}">
                      <a16:colId xmlns:a16="http://schemas.microsoft.com/office/drawing/2014/main" val="20007"/>
                    </a:ext>
                  </a:extLst>
                </a:gridCol>
              </a:tblGrid>
              <a:tr h="603301">
                <a:tc>
                  <a:txBody>
                    <a:bodyPr/>
                    <a:lstStyle/>
                    <a:p>
                      <a:pPr algn="ctr">
                        <a:spcAft>
                          <a:spcPts val="0"/>
                        </a:spcAft>
                      </a:pPr>
                      <a:r>
                        <a:rPr lang="ja-JP" sz="1200" kern="0" baseline="0" dirty="0">
                          <a:effectLst/>
                          <a:ea typeface="ＭＳ Ｐゴシック" panose="020B0600070205080204" pitchFamily="50" charset="-128"/>
                        </a:rPr>
                        <a:t>　</a:t>
                      </a:r>
                      <a:endParaRPr lang="ja-JP" sz="1000" b="1" kern="100" baseline="0" dirty="0">
                        <a:effectLst/>
                        <a:latin typeface="ＭＳ Ｐゴシック" panose="020B0600070205080204" pitchFamily="50" charset="-128"/>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ea typeface="ＭＳ Ｐゴシック" panose="020B0600070205080204" pitchFamily="50" charset="-128"/>
                        </a:rPr>
                        <a:t>本人</a:t>
                      </a:r>
                      <a:endParaRPr lang="ja-JP" altLang="en-US" sz="1200" b="1"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ea typeface="ＭＳ Ｐゴシック" panose="020B0600070205080204" pitchFamily="50" charset="-128"/>
                        </a:rPr>
                        <a:t>医療機関関係者</a:t>
                      </a:r>
                      <a:endParaRPr lang="zh-TW" altLang="en-US" sz="1200" b="1"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ea typeface="ＭＳ Ｐゴシック" panose="020B0600070205080204" pitchFamily="50" charset="-128"/>
                        </a:rPr>
                        <a:t>相談支援専門員</a:t>
                      </a:r>
                      <a:endParaRPr lang="zh-TW" altLang="en-US" sz="1200" b="1"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a:effectLst/>
                          <a:ea typeface="ＭＳ Ｐゴシック" panose="020B0600070205080204" pitchFamily="50" charset="-128"/>
                        </a:rPr>
                        <a:t>施設・事業所の職員</a:t>
                      </a:r>
                      <a:endParaRPr lang="ja-JP" altLang="en-US" sz="1200" b="1" i="0" u="none" strike="noStrike" baseline="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a:effectLst/>
                          <a:ea typeface="ＭＳ Ｐゴシック" panose="020B0600070205080204" pitchFamily="50" charset="-128"/>
                        </a:rPr>
                        <a:t>警察</a:t>
                      </a:r>
                      <a:endParaRPr lang="ja-JP" altLang="en-US" sz="1200" b="1" i="0" u="none" strike="noStrike" baseline="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l" fontAlgn="ctr"/>
                      <a:r>
                        <a:rPr lang="zh-TW" altLang="en-US" sz="1200" u="none" strike="noStrike" baseline="0" dirty="0">
                          <a:effectLst/>
                          <a:ea typeface="ＭＳ Ｐゴシック" panose="020B0600070205080204" pitchFamily="50" charset="-128"/>
                        </a:rPr>
                        <a:t>当該市区町村行政職員</a:t>
                      </a:r>
                      <a:endParaRPr lang="zh-TW" altLang="en-US" sz="1200" b="1"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計</a:t>
                      </a:r>
                      <a:endParaRPr lang="zh-TW" altLang="en-US" sz="1200" b="1"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6" marR="9526"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91310">
                <a:tc>
                  <a:txBody>
                    <a:bodyPr/>
                    <a:lstStyle/>
                    <a:p>
                      <a:pPr algn="ctr">
                        <a:spcAft>
                          <a:spcPts val="0"/>
                        </a:spcAft>
                      </a:pPr>
                      <a:r>
                        <a:rPr lang="ja-JP" sz="1200" kern="0" baseline="0" dirty="0" err="1">
                          <a:effectLst/>
                          <a:ea typeface="ＭＳ Ｐゴシック" panose="020B0600070205080204" pitchFamily="50" charset="-128"/>
                        </a:rPr>
                        <a:t>身体障がい</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11.1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22.2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22.2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27.8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13.9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36</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310">
                <a:tc>
                  <a:txBody>
                    <a:bodyPr/>
                    <a:lstStyle/>
                    <a:p>
                      <a:pPr algn="ctr">
                        <a:spcAft>
                          <a:spcPts val="0"/>
                        </a:spcAft>
                      </a:pPr>
                      <a:r>
                        <a:rPr lang="ja-JP" sz="1200" kern="0" baseline="0" dirty="0">
                          <a:effectLst/>
                          <a:ea typeface="ＭＳ Ｐゴシック" panose="020B0600070205080204" pitchFamily="50" charset="-128"/>
                        </a:rPr>
                        <a:t>知的</a:t>
                      </a:r>
                      <a:r>
                        <a:rPr lang="ja-JP" sz="1200" kern="0" baseline="0" dirty="0" err="1">
                          <a:effectLst/>
                          <a:ea typeface="ＭＳ Ｐゴシック" panose="020B0600070205080204" pitchFamily="50" charset="-128"/>
                        </a:rPr>
                        <a:t>障がい</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9</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10.2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25.0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26.1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19.3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14.8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88</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1310">
                <a:tc>
                  <a:txBody>
                    <a:bodyPr/>
                    <a:lstStyle/>
                    <a:p>
                      <a:pPr algn="ctr">
                        <a:spcAft>
                          <a:spcPts val="0"/>
                        </a:spcAft>
                      </a:pPr>
                      <a:r>
                        <a:rPr lang="ja-JP" sz="1200" kern="0" baseline="0" dirty="0" err="1">
                          <a:effectLst/>
                          <a:ea typeface="ＭＳ Ｐゴシック" panose="020B0600070205080204" pitchFamily="50" charset="-128"/>
                        </a:rPr>
                        <a:t>精神障がい</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9.4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12.5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20.3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7.8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39.1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10.9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64</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1310">
                <a:tc>
                  <a:txBody>
                    <a:bodyPr/>
                    <a:lstStyle/>
                    <a:p>
                      <a:pPr algn="ctr">
                        <a:spcAft>
                          <a:spcPts val="0"/>
                        </a:spcAft>
                      </a:pPr>
                      <a:r>
                        <a:rPr lang="ja-JP" sz="1200" kern="0" baseline="0" dirty="0" err="1">
                          <a:effectLst/>
                          <a:ea typeface="ＭＳ Ｐゴシック" panose="020B0600070205080204" pitchFamily="50" charset="-128"/>
                        </a:rPr>
                        <a:t>発達障がい</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22.2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11.1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66.7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1310">
                <a:tc>
                  <a:txBody>
                    <a:bodyPr/>
                    <a:lstStyle/>
                    <a:p>
                      <a:pPr algn="ctr">
                        <a:spcAft>
                          <a:spcPts val="0"/>
                        </a:spcAft>
                      </a:pPr>
                      <a:r>
                        <a:rPr lang="ja-JP" sz="1200" kern="0" baseline="0" dirty="0" smtClean="0">
                          <a:effectLst/>
                          <a:ea typeface="ＭＳ Ｐゴシック" panose="020B0600070205080204" pitchFamily="50" charset="-128"/>
                        </a:rPr>
                        <a:t>難病</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6</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1310">
                <a:tc>
                  <a:txBody>
                    <a:bodyPr/>
                    <a:lstStyle/>
                    <a:p>
                      <a:pPr algn="ctr">
                        <a:spcAft>
                          <a:spcPts val="0"/>
                        </a:spcAft>
                      </a:pPr>
                      <a:r>
                        <a:rPr lang="ja-JP" sz="1200" kern="0" baseline="0" dirty="0">
                          <a:effectLst/>
                          <a:ea typeface="ＭＳ Ｐゴシック" panose="020B0600070205080204" pitchFamily="50" charset="-128"/>
                        </a:rPr>
                        <a:t>その他</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192088" y="4319588"/>
          <a:ext cx="6727824" cy="2430463"/>
        </p:xfrm>
        <a:graphic>
          <a:graphicData uri="http://schemas.openxmlformats.org/drawingml/2006/table">
            <a:tbl>
              <a:tblPr firstRow="1" firstCol="1" bandRow="1">
                <a:tableStyleId>{5C22544A-7EE6-4342-B048-85BDC9FD1C3A}</a:tableStyleId>
              </a:tblPr>
              <a:tblGrid>
                <a:gridCol w="1051883">
                  <a:extLst>
                    <a:ext uri="{9D8B030D-6E8A-4147-A177-3AD203B41FA5}">
                      <a16:colId xmlns:a16="http://schemas.microsoft.com/office/drawing/2014/main" val="20000"/>
                    </a:ext>
                  </a:extLst>
                </a:gridCol>
                <a:gridCol w="1050967">
                  <a:extLst>
                    <a:ext uri="{9D8B030D-6E8A-4147-A177-3AD203B41FA5}">
                      <a16:colId xmlns:a16="http://schemas.microsoft.com/office/drawing/2014/main" val="20001"/>
                    </a:ext>
                  </a:extLst>
                </a:gridCol>
                <a:gridCol w="910837">
                  <a:extLst>
                    <a:ext uri="{9D8B030D-6E8A-4147-A177-3AD203B41FA5}">
                      <a16:colId xmlns:a16="http://schemas.microsoft.com/office/drawing/2014/main" val="20002"/>
                    </a:ext>
                  </a:extLst>
                </a:gridCol>
                <a:gridCol w="910837">
                  <a:extLst>
                    <a:ext uri="{9D8B030D-6E8A-4147-A177-3AD203B41FA5}">
                      <a16:colId xmlns:a16="http://schemas.microsoft.com/office/drawing/2014/main" val="20003"/>
                    </a:ext>
                  </a:extLst>
                </a:gridCol>
                <a:gridCol w="980902">
                  <a:extLst>
                    <a:ext uri="{9D8B030D-6E8A-4147-A177-3AD203B41FA5}">
                      <a16:colId xmlns:a16="http://schemas.microsoft.com/office/drawing/2014/main" val="20004"/>
                    </a:ext>
                  </a:extLst>
                </a:gridCol>
                <a:gridCol w="911199">
                  <a:extLst>
                    <a:ext uri="{9D8B030D-6E8A-4147-A177-3AD203B41FA5}">
                      <a16:colId xmlns:a16="http://schemas.microsoft.com/office/drawing/2014/main" val="20005"/>
                    </a:ext>
                  </a:extLst>
                </a:gridCol>
                <a:gridCol w="911199">
                  <a:extLst>
                    <a:ext uri="{9D8B030D-6E8A-4147-A177-3AD203B41FA5}">
                      <a16:colId xmlns:a16="http://schemas.microsoft.com/office/drawing/2014/main" val="20006"/>
                    </a:ext>
                  </a:extLst>
                </a:gridCol>
              </a:tblGrid>
              <a:tr h="517958">
                <a:tc>
                  <a:txBody>
                    <a:bodyPr/>
                    <a:lstStyle/>
                    <a:p>
                      <a:pPr algn="ctr" fontAlgn="ctr"/>
                      <a:r>
                        <a:rPr lang="ja-JP" altLang="en-US" sz="1200" u="none" strike="noStrike" baseline="0" dirty="0">
                          <a:effectLst/>
                          <a:ea typeface="ＭＳ Ｐゴシック" panose="020B0600070205080204" pitchFamily="50" charset="-128"/>
                        </a:rPr>
                        <a:t>　</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smtClean="0">
                          <a:effectLst/>
                          <a:ea typeface="ＭＳ Ｐゴシック" panose="020B0600070205080204" pitchFamily="50" charset="-128"/>
                        </a:rPr>
                        <a:t>身体的虐待</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smtClean="0">
                          <a:effectLst/>
                          <a:ea typeface="ＭＳ Ｐゴシック" panose="020B0600070205080204" pitchFamily="50" charset="-128"/>
                        </a:rPr>
                        <a:t>性的虐待</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smtClean="0">
                          <a:effectLst/>
                          <a:ea typeface="ＭＳ Ｐゴシック" panose="020B0600070205080204" pitchFamily="50" charset="-128"/>
                        </a:rPr>
                        <a:t>心理的虐待</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smtClean="0">
                          <a:effectLst/>
                          <a:ea typeface="ＭＳ Ｐゴシック" panose="020B0600070205080204" pitchFamily="50" charset="-128"/>
                        </a:rPr>
                        <a:t>放棄、放置</a:t>
                      </a:r>
                      <a:endParaRPr lang="en-US" altLang="ja-JP" sz="1200" u="none" strike="noStrike" baseline="0" dirty="0" smtClean="0">
                        <a:effectLst/>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kern="0" dirty="0" smtClean="0">
                          <a:effectLst/>
                          <a:latin typeface="Century"/>
                          <a:ea typeface="ＭＳ 明朝"/>
                          <a:cs typeface="Times New Roman"/>
                        </a:rPr>
                        <a:t>（ネグレクト）</a:t>
                      </a:r>
                      <a:endParaRPr lang="ja-JP" altLang="ja-JP" sz="600" kern="100" dirty="0" smtClean="0">
                        <a:effectLst/>
                        <a:latin typeface="Century"/>
                        <a:ea typeface="ＭＳ 明朝"/>
                        <a:cs typeface="Times New Roman"/>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smtClean="0">
                          <a:effectLst/>
                          <a:ea typeface="ＭＳ Ｐゴシック" panose="020B0600070205080204" pitchFamily="50" charset="-128"/>
                        </a:rPr>
                        <a:t>経済的虐待</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smtClean="0">
                          <a:solidFill>
                            <a:schemeClr val="bg1"/>
                          </a:solidFill>
                          <a:effectLst/>
                          <a:latin typeface="ＭＳ Ｐゴシック"/>
                          <a:ea typeface="ＭＳ Ｐゴシック" panose="020B0600070205080204" pitchFamily="50" charset="-128"/>
                        </a:rPr>
                        <a:t>計</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82501">
                <a:tc>
                  <a:txBody>
                    <a:bodyPr/>
                    <a:lstStyle/>
                    <a:p>
                      <a:pPr algn="ctr" fontAlgn="ctr"/>
                      <a:r>
                        <a:rPr lang="ja-JP" altLang="en-US" sz="1400" u="none" strike="noStrike" baseline="0" dirty="0" smtClean="0">
                          <a:effectLst/>
                          <a:ea typeface="ＭＳ Ｐゴシック" panose="020B0600070205080204" pitchFamily="50" charset="-128"/>
                        </a:rPr>
                        <a:t>父</a:t>
                      </a:r>
                      <a:endParaRPr lang="en-US" altLang="ja-JP" sz="1400" b="1" i="0" u="none" strike="noStrike" baseline="0" dirty="0" smtClean="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32.9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17.1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70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2501">
                <a:tc>
                  <a:txBody>
                    <a:bodyPr/>
                    <a:lstStyle/>
                    <a:p>
                      <a:pPr algn="ctr" fontAlgn="ctr"/>
                      <a:r>
                        <a:rPr lang="ja-JP" altLang="en-US" sz="1400" u="none" strike="noStrike" baseline="0" dirty="0" smtClean="0">
                          <a:effectLst/>
                          <a:ea typeface="ＭＳ Ｐゴシック" panose="020B0600070205080204" pitchFamily="50" charset="-128"/>
                        </a:rPr>
                        <a:t>母</a:t>
                      </a:r>
                      <a:endParaRPr lang="ja-JP" altLang="en-US" sz="14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27.4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19</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30.6</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25.8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16.1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62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2501">
                <a:tc>
                  <a:txBody>
                    <a:bodyPr/>
                    <a:lstStyle/>
                    <a:p>
                      <a:pPr algn="ctr" fontAlgn="ctr"/>
                      <a:r>
                        <a:rPr lang="ja-JP" altLang="en-US" sz="1400" u="none" strike="noStrike" baseline="0" dirty="0" smtClean="0">
                          <a:effectLst/>
                          <a:ea typeface="ＭＳ Ｐゴシック" panose="020B0600070205080204" pitchFamily="50" charset="-128"/>
                        </a:rPr>
                        <a:t>夫</a:t>
                      </a:r>
                      <a:endParaRPr lang="ja-JP" altLang="en-US" sz="14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9</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30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2501">
                <a:tc>
                  <a:txBody>
                    <a:bodyPr/>
                    <a:lstStyle/>
                    <a:p>
                      <a:pPr algn="ctr" fontAlgn="ctr"/>
                      <a:r>
                        <a:rPr lang="ja-JP" altLang="en-US" sz="1400" b="1" i="0" u="none" strike="noStrike" baseline="0" dirty="0" smtClean="0">
                          <a:solidFill>
                            <a:schemeClr val="bg1"/>
                          </a:solidFill>
                          <a:effectLst/>
                          <a:latin typeface="ＭＳ Ｐゴシック"/>
                          <a:ea typeface="ＭＳ Ｐゴシック" panose="020B0600070205080204" pitchFamily="50" charset="-128"/>
                        </a:rPr>
                        <a:t>兄弟</a:t>
                      </a:r>
                      <a:endParaRPr lang="ja-JP" altLang="en-US" sz="14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32.5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17.5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15.0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40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2501">
                <a:tc>
                  <a:txBody>
                    <a:bodyPr/>
                    <a:lstStyle/>
                    <a:p>
                      <a:pPr algn="ctr" fontAlgn="ctr"/>
                      <a:r>
                        <a:rPr lang="ja-JP" altLang="en-US" sz="1400" b="1" i="0" u="none" strike="noStrike" baseline="0" dirty="0" smtClean="0">
                          <a:solidFill>
                            <a:schemeClr val="lt1"/>
                          </a:solidFill>
                          <a:effectLst/>
                          <a:latin typeface="+mn-lt"/>
                          <a:ea typeface="ＭＳ Ｐゴシック" panose="020B0600070205080204" pitchFamily="50" charset="-128"/>
                        </a:rPr>
                        <a:t>姉妹</a:t>
                      </a:r>
                      <a:endParaRPr lang="en-US" altLang="ja-JP" sz="1400" b="1" i="0" u="none" strike="noStrike" baseline="0" dirty="0" smtClean="0">
                        <a:solidFill>
                          <a:schemeClr val="lt1"/>
                        </a:solidFill>
                        <a:effectLst/>
                        <a:latin typeface="+mn-lt"/>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28.6</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9.5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28.6</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n-ea"/>
                          <a:ea typeface="+mn-ea"/>
                        </a:rPr>
                        <a:t>21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n-ea"/>
                          <a:ea typeface="+mn-ea"/>
                        </a:rPr>
                        <a:t>（</a:t>
                      </a:r>
                      <a:r>
                        <a:rPr lang="en-US" altLang="ja-JP" sz="1200" b="0" i="0" u="none" strike="noStrike" dirty="0" smtClean="0">
                          <a:solidFill>
                            <a:schemeClr val="tx1"/>
                          </a:solidFill>
                          <a:effectLst/>
                          <a:latin typeface="+mn-ea"/>
                          <a:ea typeface="+mn-ea"/>
                        </a:rPr>
                        <a:t>100.0</a:t>
                      </a:r>
                      <a:r>
                        <a:rPr lang="ja-JP" altLang="en-US" sz="1200" b="0" i="0" u="none" strike="noStrike" dirty="0" smtClean="0">
                          <a:solidFill>
                            <a:schemeClr val="tx1"/>
                          </a:solidFill>
                          <a:effectLst/>
                          <a:latin typeface="+mn-ea"/>
                          <a:ea typeface="+mn-ea"/>
                        </a:rPr>
                        <a:t>％）</a:t>
                      </a:r>
                      <a:endParaRPr lang="en-US" altLang="ja-JP" sz="1200" b="0" i="0" u="none" strike="noStrike" dirty="0" smtClean="0">
                        <a:solidFill>
                          <a:schemeClr val="tx1"/>
                        </a:solidFill>
                        <a:effectLst/>
                        <a:latin typeface="+mn-ea"/>
                        <a:ea typeface="+mn-ea"/>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6234" name="テキスト ボックス 8"/>
          <p:cNvSpPr txBox="1">
            <a:spLocks noChangeArrowheads="1"/>
          </p:cNvSpPr>
          <p:nvPr/>
        </p:nvSpPr>
        <p:spPr bwMode="auto">
          <a:xfrm>
            <a:off x="6881813" y="76200"/>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重複回答あり。</a:t>
            </a:r>
            <a:endParaRPr lang="en-US" altLang="ja-JP" sz="1200"/>
          </a:p>
          <a:p>
            <a:pPr eaLnBrk="1" hangingPunct="1">
              <a:spcBef>
                <a:spcPct val="0"/>
              </a:spcBef>
              <a:buFontTx/>
              <a:buNone/>
            </a:pPr>
            <a:r>
              <a:rPr lang="en-US" altLang="ja-JP" sz="1200"/>
              <a:t>※</a:t>
            </a:r>
            <a:r>
              <a:rPr lang="ja-JP" altLang="en-US" sz="1200"/>
              <a:t>通報者は認定された件数から一部を抜粋。</a:t>
            </a:r>
            <a:endParaRPr lang="en-US" altLang="ja-JP" sz="1200"/>
          </a:p>
          <a:p>
            <a:pPr eaLnBrk="1" hangingPunct="1">
              <a:spcBef>
                <a:spcPct val="0"/>
              </a:spcBef>
              <a:buFontTx/>
              <a:buNone/>
            </a:pPr>
            <a:r>
              <a:rPr lang="en-US" altLang="ja-JP" sz="1200"/>
              <a:t>※</a:t>
            </a:r>
            <a:r>
              <a:rPr lang="ja-JP" altLang="en-US" sz="1200"/>
              <a:t>虐待者の続柄は上位を抜粋。</a:t>
            </a:r>
            <a:endParaRPr lang="ja-JP" altLang="en-US" sz="1600"/>
          </a:p>
        </p:txBody>
      </p:sp>
      <p:sp>
        <p:nvSpPr>
          <p:cNvPr id="10" name="角丸四角形 9"/>
          <p:cNvSpPr/>
          <p:nvPr/>
        </p:nvSpPr>
        <p:spPr>
          <a:xfrm>
            <a:off x="7094538" y="4618038"/>
            <a:ext cx="1808162" cy="20177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・虐待者の続柄が「父」、「夫」では、</a:t>
            </a:r>
            <a:r>
              <a:rPr lang="ja-JP" altLang="en-US" sz="1200" u="sng" dirty="0">
                <a:solidFill>
                  <a:schemeClr val="tx1"/>
                </a:solidFill>
              </a:rPr>
              <a:t>「身体的虐待」の割合が高い。</a:t>
            </a:r>
            <a:endParaRPr lang="en-US" altLang="ja-JP" sz="1200" u="sng"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・虐待者の続柄が「兄弟」では、</a:t>
            </a:r>
            <a:r>
              <a:rPr lang="ja-JP" altLang="en-US" sz="1200" u="sng" dirty="0">
                <a:solidFill>
                  <a:schemeClr val="tx1"/>
                </a:solidFill>
              </a:rPr>
              <a:t>「身体的虐待」、「経済的虐待」の割合が他の続柄に比べて高い。</a:t>
            </a:r>
            <a:endParaRPr lang="en-US" altLang="ja-JP" sz="1200" u="sng" dirty="0">
              <a:solidFill>
                <a:schemeClr val="tx1"/>
              </a:solidFill>
            </a:endParaRPr>
          </a:p>
        </p:txBody>
      </p:sp>
      <p:sp>
        <p:nvSpPr>
          <p:cNvPr id="20" name="角丸四角形 19"/>
          <p:cNvSpPr/>
          <p:nvPr/>
        </p:nvSpPr>
        <p:spPr>
          <a:xfrm>
            <a:off x="2843213" y="1730375"/>
            <a:ext cx="1598612" cy="36353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角丸四角形 20"/>
          <p:cNvSpPr/>
          <p:nvPr/>
        </p:nvSpPr>
        <p:spPr>
          <a:xfrm>
            <a:off x="4527550" y="2120900"/>
            <a:ext cx="765175" cy="733425"/>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277938" y="4751388"/>
            <a:ext cx="1062037" cy="43180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角丸四角形 23"/>
          <p:cNvSpPr/>
          <p:nvPr/>
        </p:nvSpPr>
        <p:spPr>
          <a:xfrm>
            <a:off x="1277938" y="5614988"/>
            <a:ext cx="1062037" cy="36671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角丸四角形 24"/>
          <p:cNvSpPr/>
          <p:nvPr/>
        </p:nvSpPr>
        <p:spPr>
          <a:xfrm>
            <a:off x="5076825" y="5981700"/>
            <a:ext cx="1008063" cy="36830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1266825" y="6008688"/>
            <a:ext cx="1073150" cy="36830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角丸四角形 26"/>
          <p:cNvSpPr/>
          <p:nvPr/>
        </p:nvSpPr>
        <p:spPr>
          <a:xfrm>
            <a:off x="2843213" y="2120900"/>
            <a:ext cx="1598612" cy="73342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690938"/>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smtClean="0"/>
              <a:t>＜クロス集計⑥＞　虐待者の続柄（上位のみ）</a:t>
            </a:r>
            <a:r>
              <a:rPr lang="en-US" altLang="ja-JP" sz="1600" b="1" dirty="0"/>
              <a:t> ×</a:t>
            </a:r>
            <a:r>
              <a:rPr lang="ja-JP" altLang="en-US" sz="1600" b="1" dirty="0" smtClean="0"/>
              <a:t>虐待</a:t>
            </a:r>
            <a:r>
              <a:rPr lang="ja-JP" altLang="en-US" sz="1600" b="1" dirty="0"/>
              <a:t>発生要因（一部抜粋</a:t>
            </a:r>
            <a:r>
              <a:rPr lang="ja-JP" altLang="en-US" sz="1600" b="1" dirty="0" smtClean="0"/>
              <a:t>）</a:t>
            </a:r>
            <a:endParaRPr lang="ja-JP" altLang="en-US" sz="1600" b="1" dirty="0"/>
          </a:p>
        </p:txBody>
      </p:sp>
      <p:sp>
        <p:nvSpPr>
          <p:cNvPr id="2" name="タイトル 1"/>
          <p:cNvSpPr>
            <a:spLocks noGrp="1"/>
          </p:cNvSpPr>
          <p:nvPr>
            <p:ph type="title"/>
          </p:nvPr>
        </p:nvSpPr>
        <p:spPr>
          <a:xfrm>
            <a:off x="174625" y="273050"/>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smtClean="0"/>
              <a:t>＜クロス集計⑤＞　虐待類型</a:t>
            </a:r>
            <a:r>
              <a:rPr lang="en-US" altLang="ja-JP" sz="1600" b="1" dirty="0"/>
              <a:t>×</a:t>
            </a:r>
            <a:r>
              <a:rPr lang="ja-JP" altLang="en-US" sz="1600" b="1" dirty="0" smtClean="0"/>
              <a:t>虐待</a:t>
            </a:r>
            <a:r>
              <a:rPr lang="ja-JP" altLang="en-US" sz="1600" b="1" dirty="0"/>
              <a:t>発生要因（一部抜粋</a:t>
            </a:r>
            <a:r>
              <a:rPr lang="ja-JP" altLang="en-US" sz="1600" b="1" dirty="0" smtClean="0"/>
              <a:t>）</a:t>
            </a:r>
            <a:endParaRPr lang="ja-JP" altLang="en-US" sz="1600" b="1" dirty="0"/>
          </a:p>
        </p:txBody>
      </p:sp>
      <p:sp>
        <p:nvSpPr>
          <p:cNvPr id="48132" name="テキスト ボックス 5"/>
          <p:cNvSpPr txBox="1">
            <a:spLocks noChangeArrowheads="1"/>
          </p:cNvSpPr>
          <p:nvPr/>
        </p:nvSpPr>
        <p:spPr bwMode="auto">
          <a:xfrm>
            <a:off x="39688" y="-12700"/>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
        <p:nvSpPr>
          <p:cNvPr id="48133"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023CAA-4D6B-452C-8AB4-EEF7D2E9A5A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18</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127875" y="1673225"/>
            <a:ext cx="1792288" cy="2168525"/>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rPr>
              <a:t>・いずれの虐待類型でも、</a:t>
            </a:r>
            <a:r>
              <a:rPr lang="ja-JP" altLang="en-US" sz="1200" u="sng" dirty="0">
                <a:solidFill>
                  <a:schemeClr val="tx1"/>
                </a:solidFill>
              </a:rPr>
              <a:t>「虐待者が虐待と認識していない」の割合が高い傾向にある。</a:t>
            </a:r>
            <a:endParaRPr lang="en-US" altLang="ja-JP" sz="1200" u="sng"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・虐待類型が「身体的虐待」では、</a:t>
            </a:r>
            <a:r>
              <a:rPr lang="ja-JP" altLang="en-US" sz="1200" u="sng" dirty="0">
                <a:solidFill>
                  <a:schemeClr val="tx1"/>
                </a:solidFill>
              </a:rPr>
              <a:t>「被虐待者の介護度や支援度の高さ」の割合が他の虐待類型に比べて高い。</a:t>
            </a:r>
            <a:endParaRPr lang="en-US" altLang="ja-JP" sz="1200" u="sng" dirty="0">
              <a:solidFill>
                <a:schemeClr val="tx1"/>
              </a:solidFill>
            </a:endParaRPr>
          </a:p>
        </p:txBody>
      </p:sp>
      <p:graphicFrame>
        <p:nvGraphicFramePr>
          <p:cNvPr id="4" name="表 3"/>
          <p:cNvGraphicFramePr>
            <a:graphicFrameLocks noGrp="1"/>
          </p:cNvGraphicFramePr>
          <p:nvPr/>
        </p:nvGraphicFramePr>
        <p:xfrm>
          <a:off x="174625" y="615950"/>
          <a:ext cx="6708775" cy="2878138"/>
        </p:xfrm>
        <a:graphic>
          <a:graphicData uri="http://schemas.openxmlformats.org/drawingml/2006/table">
            <a:tbl>
              <a:tblPr firstRow="1" firstCol="1" bandRow="1">
                <a:tableStyleId>{5C22544A-7EE6-4342-B048-85BDC9FD1C3A}</a:tableStyleId>
              </a:tblPr>
              <a:tblGrid>
                <a:gridCol w="79538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32868">
                  <a:extLst>
                    <a:ext uri="{9D8B030D-6E8A-4147-A177-3AD203B41FA5}">
                      <a16:colId xmlns:a16="http://schemas.microsoft.com/office/drawing/2014/main" val="20005"/>
                    </a:ext>
                  </a:extLst>
                </a:gridCol>
              </a:tblGrid>
              <a:tr h="511588">
                <a:tc>
                  <a:txBody>
                    <a:bodyPr/>
                    <a:lstStyle/>
                    <a:p>
                      <a:pPr algn="ctr">
                        <a:spcAft>
                          <a:spcPts val="0"/>
                        </a:spcAft>
                      </a:pPr>
                      <a:r>
                        <a:rPr lang="ja-JP" sz="1200" kern="0" baseline="0" dirty="0">
                          <a:effectLst/>
                          <a:ea typeface="ＭＳ Ｐゴシック" panose="020B0600070205080204" pitchFamily="50" charset="-128"/>
                        </a:rPr>
                        <a:t>　</a:t>
                      </a:r>
                      <a:endParaRPr lang="ja-JP" sz="1000" b="1" kern="100" baseline="0" dirty="0">
                        <a:effectLst/>
                        <a:latin typeface="ＭＳ Ｐゴシック" panose="020B0600070205080204" pitchFamily="50" charset="-128"/>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虐待者の介護疲れ</a:t>
                      </a:r>
                      <a:endParaRPr lang="ja-JP" altLang="ja-JP" sz="1000" b="1" kern="100" baseline="0" dirty="0" smtClean="0">
                        <a:effectLst/>
                        <a:latin typeface="Century"/>
                        <a:ea typeface="+mn-ea"/>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虐待者の知識や</a:t>
                      </a:r>
                      <a:endParaRPr lang="en-US" altLang="ja-JP" sz="1000" b="1" kern="100" baseline="0" dirty="0" smtClean="0">
                        <a:effectLst/>
                        <a:latin typeface="Century"/>
                        <a:ea typeface="+mn-ea"/>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情報の不足</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虐待者が虐待と</a:t>
                      </a:r>
                      <a:endParaRPr lang="en-US" altLang="ja-JP" sz="1000" b="1" kern="100" baseline="0" dirty="0" smtClean="0">
                        <a:effectLst/>
                        <a:latin typeface="Century"/>
                        <a:ea typeface="+mn-ea"/>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認識していない</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被虐待者の介護度や支援度の高さ</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家庭における被虐待者と虐待者の虐待発生までの人間関係</a:t>
                      </a:r>
                      <a:endParaRPr lang="ja-JP" altLang="ja-JP" sz="1000" b="1" kern="100" baseline="0" dirty="0" smtClean="0">
                        <a:effectLst/>
                        <a:latin typeface="Century"/>
                        <a:ea typeface="+mn-ea"/>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smtClean="0">
                          <a:solidFill>
                            <a:schemeClr val="bg1"/>
                          </a:solidFill>
                          <a:effectLst/>
                          <a:latin typeface="ＭＳ Ｐゴシック" panose="020B0600070205080204" pitchFamily="50" charset="-128"/>
                          <a:ea typeface="+mn-ea"/>
                        </a:rPr>
                        <a:t>身体的虐待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24.3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16.5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35.9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24.3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35.0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性的虐待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66.7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3310">
                <a:tc>
                  <a:txBody>
                    <a:bodyPr/>
                    <a:lstStyle/>
                    <a:p>
                      <a:pPr algn="ctr">
                        <a:spcAft>
                          <a:spcPts val="0"/>
                        </a:spcAft>
                      </a:pPr>
                      <a:r>
                        <a:rPr lang="zh-TW" altLang="en-US" sz="1000" b="1"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心理的虐待</a:t>
                      </a:r>
                      <a:endParaRPr lang="ja-JP" sz="10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14.7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49.3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45.3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smtClean="0">
                          <a:solidFill>
                            <a:schemeClr val="bg1"/>
                          </a:solidFill>
                          <a:effectLst/>
                          <a:latin typeface="ＭＳ Ｐゴシック" panose="020B0600070205080204" pitchFamily="50" charset="-128"/>
                          <a:ea typeface="+mn-ea"/>
                        </a:rPr>
                        <a:t>放棄、放置</a:t>
                      </a:r>
                      <a:endParaRPr lang="en-US" altLang="ja-JP" sz="1000" b="1" i="0" u="none" strike="noStrike" baseline="0" dirty="0" smtClean="0">
                        <a:solidFill>
                          <a:schemeClr val="bg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kern="0" dirty="0" smtClean="0">
                          <a:effectLst/>
                          <a:latin typeface="Century"/>
                          <a:ea typeface="ＭＳ 明朝"/>
                          <a:cs typeface="Times New Roman"/>
                        </a:rPr>
                        <a:t>（ネグレクト）</a:t>
                      </a:r>
                      <a:endParaRPr lang="ja-JP" altLang="ja-JP" sz="500" kern="100" dirty="0" smtClean="0">
                        <a:effectLst/>
                        <a:latin typeface="Century"/>
                        <a:ea typeface="ＭＳ 明朝"/>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14.3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19.0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9</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21.4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19.0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smtClean="0">
                          <a:solidFill>
                            <a:schemeClr val="bg1"/>
                          </a:solidFill>
                          <a:effectLst/>
                          <a:latin typeface="ＭＳ Ｐゴシック" panose="020B0600070205080204" pitchFamily="50" charset="-128"/>
                          <a:ea typeface="+mn-ea"/>
                        </a:rPr>
                        <a:t>経済的虐待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8.1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54.1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6</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16.2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27.0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174625" y="4073525"/>
          <a:ext cx="6710362" cy="2714624"/>
        </p:xfrm>
        <a:graphic>
          <a:graphicData uri="http://schemas.openxmlformats.org/drawingml/2006/table">
            <a:tbl>
              <a:tblPr firstRow="1" firstCol="1" bandRow="1">
                <a:tableStyleId>{5C22544A-7EE6-4342-B048-85BDC9FD1C3A}</a:tableStyleId>
              </a:tblPr>
              <a:tblGrid>
                <a:gridCol w="79697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0859">
                  <a:extLst>
                    <a:ext uri="{9D8B030D-6E8A-4147-A177-3AD203B41FA5}">
                      <a16:colId xmlns:a16="http://schemas.microsoft.com/office/drawing/2014/main" val="20005"/>
                    </a:ext>
                  </a:extLst>
                </a:gridCol>
              </a:tblGrid>
              <a:tr h="466722">
                <a:tc>
                  <a:txBody>
                    <a:bodyPr/>
                    <a:lstStyle/>
                    <a:p>
                      <a:pPr algn="ctr" fontAlgn="ctr"/>
                      <a:r>
                        <a:rPr lang="ja-JP" altLang="en-US" sz="1200" u="none" strike="noStrike" baseline="0" dirty="0">
                          <a:effectLst/>
                          <a:ea typeface="ＭＳ Ｐゴシック" panose="020B0600070205080204" pitchFamily="50" charset="-128"/>
                        </a:rPr>
                        <a:t>　</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虐待者の介護疲れ</a:t>
                      </a:r>
                      <a:endParaRPr lang="ja-JP" altLang="ja-JP" sz="1000" b="1" kern="100" baseline="0" dirty="0" smtClean="0">
                        <a:effectLst/>
                        <a:latin typeface="Century"/>
                        <a:ea typeface="+mn-ea"/>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虐待者の知識や</a:t>
                      </a:r>
                      <a:endParaRPr lang="en-US" altLang="ja-JP" sz="1000" b="1" kern="100" baseline="0" dirty="0" smtClean="0">
                        <a:effectLst/>
                        <a:latin typeface="Century"/>
                        <a:ea typeface="+mn-ea"/>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情報の不足</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虐待者が虐待と</a:t>
                      </a:r>
                      <a:endParaRPr lang="en-US" altLang="ja-JP" sz="1000" b="1" kern="100" baseline="0" dirty="0" smtClean="0">
                        <a:effectLst/>
                        <a:latin typeface="Century"/>
                        <a:ea typeface="+mn-ea"/>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認識していない</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被虐待者の介護度や支援度の高さ</a:t>
                      </a:r>
                      <a:endParaRPr lang="ja-JP" altLang="ja-JP" sz="1000" b="1" kern="100" baseline="0" dirty="0" smtClean="0">
                        <a:effectLst/>
                        <a:latin typeface="Century"/>
                        <a:ea typeface="+mn-ea"/>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smtClean="0">
                          <a:effectLst/>
                          <a:latin typeface="Century"/>
                          <a:ea typeface="+mn-ea"/>
                          <a:cs typeface="Times New Roman"/>
                        </a:rPr>
                        <a:t>家庭における被虐待者と虐待者の虐待発生までの人間関係</a:t>
                      </a:r>
                      <a:endParaRPr lang="ja-JP" altLang="ja-JP" sz="1000" b="1" kern="100" baseline="0" dirty="0" smtClean="0">
                        <a:effectLst/>
                        <a:latin typeface="Century"/>
                        <a:ea typeface="+mn-ea"/>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34411">
                <a:tc>
                  <a:txBody>
                    <a:bodyPr/>
                    <a:lstStyle/>
                    <a:p>
                      <a:pPr algn="ctr">
                        <a:spcAft>
                          <a:spcPts val="0"/>
                        </a:spcAft>
                      </a:pPr>
                      <a:r>
                        <a:rPr lang="ja-JP" altLang="en-US" sz="1400" b="1" kern="100" baseline="0" dirty="0" smtClean="0">
                          <a:effectLst/>
                          <a:latin typeface="Century"/>
                          <a:ea typeface="ＭＳ Ｐゴシック" panose="020B0600070205080204" pitchFamily="50" charset="-128"/>
                          <a:cs typeface="Times New Roman"/>
                        </a:rPr>
                        <a:t>父</a:t>
                      </a:r>
                      <a:endParaRPr lang="ja-JP" sz="14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23.5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15.7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58.8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29.4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11">
                <a:tc>
                  <a:txBody>
                    <a:bodyPr/>
                    <a:lstStyle/>
                    <a:p>
                      <a:pPr algn="ctr">
                        <a:spcAft>
                          <a:spcPts val="0"/>
                        </a:spcAft>
                      </a:pPr>
                      <a:r>
                        <a:rPr lang="ja-JP" altLang="en-US" sz="1400" b="1" kern="100" baseline="0" dirty="0" smtClean="0">
                          <a:effectLst/>
                          <a:latin typeface="Century"/>
                          <a:ea typeface="ＭＳ Ｐゴシック" panose="020B0600070205080204" pitchFamily="50" charset="-128"/>
                          <a:cs typeface="Times New Roman"/>
                        </a:rPr>
                        <a:t>母</a:t>
                      </a:r>
                      <a:endParaRPr lang="ja-JP" sz="14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8</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17.8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22.2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20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44.4</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9</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12</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26.7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437">
                <a:tc>
                  <a:txBody>
                    <a:bodyPr/>
                    <a:lstStyle/>
                    <a:p>
                      <a:pPr algn="ctr">
                        <a:spcAft>
                          <a:spcPts val="0"/>
                        </a:spcAft>
                      </a:pPr>
                      <a:r>
                        <a:rPr lang="ja-JP" altLang="en-US" sz="1400" b="1" kern="100" baseline="0" dirty="0" smtClean="0">
                          <a:effectLst/>
                          <a:latin typeface="Century"/>
                          <a:ea typeface="ＭＳ Ｐゴシック" panose="020B0600070205080204" pitchFamily="50" charset="-128"/>
                          <a:cs typeface="Times New Roman"/>
                        </a:rPr>
                        <a:t>夫</a:t>
                      </a:r>
                      <a:endParaRPr lang="ja-JP" sz="14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19.0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0.0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47.6</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19.0</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33.3</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411">
                <a:tc>
                  <a:txBody>
                    <a:bodyPr/>
                    <a:lstStyle/>
                    <a:p>
                      <a:pPr algn="ctr">
                        <a:spcAft>
                          <a:spcPts val="0"/>
                        </a:spcAft>
                      </a:pPr>
                      <a:r>
                        <a:rPr lang="ja-JP" altLang="en-US" sz="1400" b="1" kern="100" baseline="0" dirty="0" smtClean="0">
                          <a:effectLst/>
                          <a:latin typeface="Century"/>
                          <a:ea typeface="ＭＳ Ｐゴシック" panose="020B0600070205080204" pitchFamily="50" charset="-128"/>
                          <a:cs typeface="Times New Roman"/>
                        </a:rPr>
                        <a:t>兄弟</a:t>
                      </a:r>
                      <a:endParaRPr lang="ja-JP" sz="14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12.9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9.7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35.5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12.9</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10</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32.2</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232">
                <a:tc>
                  <a:txBody>
                    <a:bodyPr/>
                    <a:lstStyle/>
                    <a:p>
                      <a:pPr algn="ctr">
                        <a:spcAft>
                          <a:spcPts val="0"/>
                        </a:spcAft>
                      </a:pPr>
                      <a:r>
                        <a:rPr lang="ja-JP" altLang="en-US" sz="1400" b="1" kern="100" baseline="0" dirty="0" smtClean="0">
                          <a:effectLst/>
                          <a:latin typeface="Century"/>
                          <a:ea typeface="ＭＳ Ｐゴシック" panose="020B0600070205080204" pitchFamily="50" charset="-128"/>
                          <a:cs typeface="Times New Roman"/>
                        </a:rPr>
                        <a:t>姉妹</a:t>
                      </a:r>
                      <a:endParaRPr lang="ja-JP" sz="1400" b="1" kern="100" baseline="0" dirty="0">
                        <a:effectLst/>
                        <a:latin typeface="Century"/>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3</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23.1</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4</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30.8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7</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53.8</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1</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7.7</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smtClean="0">
                          <a:solidFill>
                            <a:schemeClr val="tx1"/>
                          </a:solidFill>
                          <a:effectLst/>
                          <a:latin typeface="+mj-ea"/>
                          <a:ea typeface="+mj-ea"/>
                        </a:rPr>
                        <a:t>5</a:t>
                      </a:r>
                    </a:p>
                    <a:p>
                      <a:pPr algn="r" fontAlgn="ctr"/>
                      <a:r>
                        <a:rPr lang="ja-JP" altLang="en-US" sz="1200" b="0" i="0" u="none" strike="noStrike" baseline="0" dirty="0" smtClean="0">
                          <a:solidFill>
                            <a:schemeClr val="tx1"/>
                          </a:solidFill>
                          <a:effectLst/>
                          <a:latin typeface="+mj-ea"/>
                          <a:ea typeface="+mj-ea"/>
                        </a:rPr>
                        <a:t>（</a:t>
                      </a:r>
                      <a:r>
                        <a:rPr lang="en-US" altLang="ja-JP" sz="1200" b="0" i="0" u="none" strike="noStrike" baseline="0" dirty="0" smtClean="0">
                          <a:solidFill>
                            <a:schemeClr val="tx1"/>
                          </a:solidFill>
                          <a:effectLst/>
                          <a:latin typeface="+mj-ea"/>
                          <a:ea typeface="+mj-ea"/>
                        </a:rPr>
                        <a:t>38.5</a:t>
                      </a:r>
                      <a:r>
                        <a:rPr lang="ja-JP" altLang="en-US" sz="1200" b="0" i="0" u="none" strike="noStrike" baseline="0" dirty="0" smtClean="0">
                          <a:solidFill>
                            <a:schemeClr val="tx1"/>
                          </a:solidFill>
                          <a:effectLst/>
                          <a:latin typeface="+mj-ea"/>
                          <a:ea typeface="+mj-ea"/>
                        </a:rPr>
                        <a:t>％）</a:t>
                      </a:r>
                      <a:endParaRPr lang="en-US" altLang="ja-JP" sz="1200" b="0" i="0" u="none" strike="noStrike" baseline="0" dirty="0">
                        <a:solidFill>
                          <a:schemeClr val="tx1"/>
                        </a:solidFill>
                        <a:effectLst/>
                        <a:latin typeface="+mj-ea"/>
                        <a:ea typeface="+mj-ea"/>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8245" name="テキスト ボックス 8"/>
          <p:cNvSpPr txBox="1">
            <a:spLocks noChangeArrowheads="1"/>
          </p:cNvSpPr>
          <p:nvPr/>
        </p:nvSpPr>
        <p:spPr bwMode="auto">
          <a:xfrm>
            <a:off x="6911975" y="227013"/>
            <a:ext cx="23907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重複回答あり。</a:t>
            </a:r>
            <a:endParaRPr lang="en-US" altLang="ja-JP" sz="1200"/>
          </a:p>
          <a:p>
            <a:pPr eaLnBrk="1" hangingPunct="1">
              <a:spcBef>
                <a:spcPct val="0"/>
              </a:spcBef>
              <a:buFontTx/>
              <a:buNone/>
            </a:pPr>
            <a:r>
              <a:rPr lang="en-US" altLang="ja-JP" sz="1200"/>
              <a:t>※</a:t>
            </a:r>
            <a:r>
              <a:rPr lang="ja-JP" altLang="en-US" sz="1200"/>
              <a:t>虐待発生要因は一部を抜粋。</a:t>
            </a:r>
            <a:endParaRPr lang="en-US" altLang="ja-JP" sz="1200"/>
          </a:p>
          <a:p>
            <a:pPr eaLnBrk="1" hangingPunct="1">
              <a:spcBef>
                <a:spcPct val="0"/>
              </a:spcBef>
              <a:buFontTx/>
              <a:buNone/>
            </a:pPr>
            <a:r>
              <a:rPr lang="en-US" altLang="ja-JP" sz="1200"/>
              <a:t>※</a:t>
            </a:r>
            <a:r>
              <a:rPr lang="ja-JP" altLang="en-US" sz="1200"/>
              <a:t>⑤、⑥：虐待者の続柄は上位</a:t>
            </a:r>
            <a:endParaRPr lang="en-US" altLang="ja-JP" sz="1200"/>
          </a:p>
          <a:p>
            <a:pPr eaLnBrk="1" hangingPunct="1">
              <a:spcBef>
                <a:spcPct val="0"/>
              </a:spcBef>
              <a:buFontTx/>
              <a:buNone/>
            </a:pPr>
            <a:r>
              <a:rPr lang="ja-JP" altLang="en-US" sz="1200"/>
              <a:t>　抜粋、虐待発生要因は上位抜</a:t>
            </a:r>
            <a:endParaRPr lang="en-US" altLang="ja-JP" sz="1200"/>
          </a:p>
          <a:p>
            <a:pPr eaLnBrk="1" hangingPunct="1">
              <a:spcBef>
                <a:spcPct val="0"/>
              </a:spcBef>
              <a:buFontTx/>
              <a:buNone/>
            </a:pPr>
            <a:r>
              <a:rPr lang="ja-JP" altLang="en-US" sz="1200"/>
              <a:t>　粋かつ複数回答のため、横の</a:t>
            </a:r>
            <a:endParaRPr lang="en-US" altLang="ja-JP" sz="1200"/>
          </a:p>
          <a:p>
            <a:pPr eaLnBrk="1" hangingPunct="1">
              <a:spcBef>
                <a:spcPct val="0"/>
              </a:spcBef>
              <a:buFontTx/>
              <a:buNone/>
            </a:pPr>
            <a:r>
              <a:rPr lang="ja-JP" altLang="en-US" sz="1200"/>
              <a:t>　計は</a:t>
            </a:r>
            <a:r>
              <a:rPr lang="en-US" altLang="ja-JP" sz="1200"/>
              <a:t>100</a:t>
            </a:r>
            <a:r>
              <a:rPr lang="ja-JP" altLang="en-US" sz="1200"/>
              <a:t>％にはならない。</a:t>
            </a:r>
            <a:endParaRPr lang="ja-JP" altLang="en-US" sz="1600"/>
          </a:p>
        </p:txBody>
      </p:sp>
      <p:sp>
        <p:nvSpPr>
          <p:cNvPr id="10" name="角丸四角形 9"/>
          <p:cNvSpPr/>
          <p:nvPr/>
        </p:nvSpPr>
        <p:spPr>
          <a:xfrm>
            <a:off x="7154863" y="4068763"/>
            <a:ext cx="1773237" cy="2533650"/>
          </a:xfrm>
          <a:prstGeom prst="round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rPr>
              <a:t>・虐待類型同様、いずれの虐待者の続柄でも、</a:t>
            </a:r>
            <a:r>
              <a:rPr lang="ja-JP" altLang="en-US" sz="1200" u="sng" dirty="0">
                <a:solidFill>
                  <a:schemeClr val="tx1"/>
                </a:solidFill>
              </a:rPr>
              <a:t>「虐待者が虐待と認識していない」の割合が高い傾向にある。</a:t>
            </a:r>
            <a:endParaRPr lang="en-US" altLang="ja-JP" sz="1200" u="sng" dirty="0">
              <a:solidFill>
                <a:schemeClr val="tx1"/>
              </a:solidFill>
            </a:endParaRPr>
          </a:p>
          <a:p>
            <a:pPr eaLnBrk="1" hangingPunct="1">
              <a:defRPr/>
            </a:pPr>
            <a:endParaRPr lang="en-US" altLang="ja-JP" sz="1200" u="sng" dirty="0">
              <a:solidFill>
                <a:schemeClr val="tx1"/>
              </a:solidFill>
            </a:endParaRPr>
          </a:p>
          <a:p>
            <a:pPr eaLnBrk="1" hangingPunct="1">
              <a:defRPr/>
            </a:pPr>
            <a:r>
              <a:rPr lang="ja-JP" altLang="en-US" sz="1200" dirty="0">
                <a:solidFill>
                  <a:schemeClr val="tx1"/>
                </a:solidFill>
              </a:rPr>
              <a:t>・虐待者の続柄が「父」では、</a:t>
            </a:r>
            <a:r>
              <a:rPr lang="ja-JP" altLang="en-US" sz="1200" u="sng" dirty="0">
                <a:solidFill>
                  <a:schemeClr val="tx1"/>
                </a:solidFill>
              </a:rPr>
              <a:t>「被虐待者の介護度や支援度の高さ」の割合が他の虐待者続柄に比べて高い。</a:t>
            </a:r>
            <a:endParaRPr lang="en-US" altLang="ja-JP" sz="1200" u="sng" dirty="0">
              <a:solidFill>
                <a:schemeClr val="tx1"/>
              </a:solidFill>
            </a:endParaRPr>
          </a:p>
        </p:txBody>
      </p:sp>
      <p:sp>
        <p:nvSpPr>
          <p:cNvPr id="20" name="角丸四角形 19"/>
          <p:cNvSpPr/>
          <p:nvPr/>
        </p:nvSpPr>
        <p:spPr>
          <a:xfrm>
            <a:off x="3335338" y="1042988"/>
            <a:ext cx="1112837" cy="240665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角丸四角形 20"/>
          <p:cNvSpPr/>
          <p:nvPr/>
        </p:nvSpPr>
        <p:spPr>
          <a:xfrm>
            <a:off x="4510088" y="1079500"/>
            <a:ext cx="1141412" cy="50800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角丸四角形 21"/>
          <p:cNvSpPr/>
          <p:nvPr/>
        </p:nvSpPr>
        <p:spPr>
          <a:xfrm>
            <a:off x="3352800" y="4519613"/>
            <a:ext cx="1112838" cy="226853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4554538" y="4519613"/>
            <a:ext cx="1169987" cy="422275"/>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34950" y="128588"/>
            <a:ext cx="8229600" cy="909637"/>
          </a:xfrm>
        </p:spPr>
        <p:txBody>
          <a:bodyPr/>
          <a:lstStyle/>
          <a:p>
            <a:r>
              <a:rPr lang="ja-JP" altLang="en-US" sz="2400" b="1" smtClean="0"/>
              <a:t>令和元年度（平成</a:t>
            </a:r>
            <a:r>
              <a:rPr lang="en-US" altLang="ja-JP" sz="2400" b="1" smtClean="0"/>
              <a:t>31</a:t>
            </a:r>
            <a:r>
              <a:rPr lang="ja-JP" altLang="en-US" sz="2400" b="1" smtClean="0"/>
              <a:t>年</a:t>
            </a:r>
            <a:r>
              <a:rPr lang="en-US" altLang="ja-JP" sz="2400" b="1" smtClean="0"/>
              <a:t>4</a:t>
            </a:r>
            <a:r>
              <a:rPr lang="ja-JP" altLang="en-US" sz="2400" b="1" smtClean="0"/>
              <a:t>月～令和</a:t>
            </a:r>
            <a:r>
              <a:rPr lang="en-US" altLang="ja-JP" sz="2400" b="1" smtClean="0"/>
              <a:t>2</a:t>
            </a:r>
            <a:r>
              <a:rPr lang="ja-JP" altLang="en-US" sz="2400" b="1" smtClean="0"/>
              <a:t>年</a:t>
            </a:r>
            <a:r>
              <a:rPr lang="en-US" altLang="ja-JP" sz="2400" b="1" smtClean="0"/>
              <a:t>3</a:t>
            </a:r>
            <a:r>
              <a:rPr lang="ja-JP" altLang="en-US" sz="2400" b="1" smtClean="0"/>
              <a:t>月）</a:t>
            </a:r>
            <a:r>
              <a:rPr lang="en-US" altLang="ja-JP" sz="2400" b="1" smtClean="0"/>
              <a:t/>
            </a:r>
            <a:br>
              <a:rPr lang="en-US" altLang="ja-JP" sz="2400" b="1" smtClean="0"/>
            </a:br>
            <a:r>
              <a:rPr lang="ja-JP" altLang="en-US" sz="2800" smtClean="0"/>
              <a:t>大阪府内及び全国の障がい者虐待の対応状況</a:t>
            </a:r>
          </a:p>
        </p:txBody>
      </p:sp>
      <p:graphicFrame>
        <p:nvGraphicFramePr>
          <p:cNvPr id="8" name="コンテンツ プレースホルダー 7"/>
          <p:cNvGraphicFramePr>
            <a:graphicFrameLocks noGrp="1"/>
          </p:cNvGraphicFramePr>
          <p:nvPr>
            <p:ph idx="1"/>
          </p:nvPr>
        </p:nvGraphicFramePr>
        <p:xfrm>
          <a:off x="166688" y="1092200"/>
          <a:ext cx="7200900" cy="4767263"/>
        </p:xfrm>
        <a:graphic>
          <a:graphicData uri="http://schemas.openxmlformats.org/drawingml/2006/table">
            <a:tbl>
              <a:tblPr firstRow="1" bandRow="1">
                <a:tableStyleId>{5C22544A-7EE6-4342-B048-85BDC9FD1C3A}</a:tableStyleId>
              </a:tblPr>
              <a:tblGrid>
                <a:gridCol w="1092944">
                  <a:extLst>
                    <a:ext uri="{9D8B030D-6E8A-4147-A177-3AD203B41FA5}">
                      <a16:colId xmlns:a16="http://schemas.microsoft.com/office/drawing/2014/main" val="20000"/>
                    </a:ext>
                  </a:extLst>
                </a:gridCol>
                <a:gridCol w="1103359">
                  <a:extLst>
                    <a:ext uri="{9D8B030D-6E8A-4147-A177-3AD203B41FA5}">
                      <a16:colId xmlns:a16="http://schemas.microsoft.com/office/drawing/2014/main" val="20001"/>
                    </a:ext>
                  </a:extLst>
                </a:gridCol>
                <a:gridCol w="1080116">
                  <a:extLst>
                    <a:ext uri="{9D8B030D-6E8A-4147-A177-3AD203B41FA5}">
                      <a16:colId xmlns:a16="http://schemas.microsoft.com/office/drawing/2014/main" val="20002"/>
                    </a:ext>
                  </a:extLst>
                </a:gridCol>
                <a:gridCol w="972105">
                  <a:extLst>
                    <a:ext uri="{9D8B030D-6E8A-4147-A177-3AD203B41FA5}">
                      <a16:colId xmlns:a16="http://schemas.microsoft.com/office/drawing/2014/main" val="20003"/>
                    </a:ext>
                  </a:extLst>
                </a:gridCol>
                <a:gridCol w="1080174">
                  <a:extLst>
                    <a:ext uri="{9D8B030D-6E8A-4147-A177-3AD203B41FA5}">
                      <a16:colId xmlns:a16="http://schemas.microsoft.com/office/drawing/2014/main" val="20004"/>
                    </a:ext>
                  </a:extLst>
                </a:gridCol>
                <a:gridCol w="900097">
                  <a:extLst>
                    <a:ext uri="{9D8B030D-6E8A-4147-A177-3AD203B41FA5}">
                      <a16:colId xmlns:a16="http://schemas.microsoft.com/office/drawing/2014/main" val="20005"/>
                    </a:ext>
                  </a:extLst>
                </a:gridCol>
                <a:gridCol w="972105">
                  <a:extLst>
                    <a:ext uri="{9D8B030D-6E8A-4147-A177-3AD203B41FA5}">
                      <a16:colId xmlns:a16="http://schemas.microsoft.com/office/drawing/2014/main" val="20006"/>
                    </a:ext>
                  </a:extLst>
                </a:gridCol>
              </a:tblGrid>
              <a:tr h="1044097">
                <a:tc>
                  <a:txBody>
                    <a:bodyPr/>
                    <a:lstStyle/>
                    <a:p>
                      <a:endParaRPr kumimoji="1" lang="ja-JP" altLang="en-US" sz="1800" dirty="0"/>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a:r>
                        <a:rPr kumimoji="1" lang="ja-JP" altLang="en-US" sz="1600" dirty="0" smtClean="0"/>
                        <a:t>養護者による</a:t>
                      </a:r>
                      <a:endParaRPr kumimoji="1" lang="en-US" altLang="ja-JP" sz="1600" dirty="0" smtClean="0"/>
                    </a:p>
                    <a:p>
                      <a:pPr algn="ctr"/>
                      <a:r>
                        <a:rPr kumimoji="1" lang="ja-JP" altLang="en-US" sz="1600" dirty="0" err="1" smtClean="0"/>
                        <a:t>障がい</a:t>
                      </a:r>
                      <a:r>
                        <a:rPr kumimoji="1" lang="ja-JP" altLang="en-US" sz="1600" dirty="0" smtClean="0"/>
                        <a:t>者虐待</a:t>
                      </a:r>
                      <a:endParaRPr kumimoji="1" lang="ja-JP" altLang="en-US" sz="1600" dirty="0"/>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600" dirty="0" smtClean="0"/>
                        <a:t>障がい者福祉施設</a:t>
                      </a:r>
                      <a:endParaRPr kumimoji="1" lang="en-US" altLang="ja-JP" sz="1600" dirty="0" smtClean="0"/>
                    </a:p>
                    <a:p>
                      <a:pPr algn="ctr"/>
                      <a:r>
                        <a:rPr kumimoji="1" lang="ja-JP" altLang="en-US" sz="1600" dirty="0" smtClean="0"/>
                        <a:t>従事者等による</a:t>
                      </a:r>
                      <a:endParaRPr kumimoji="1" lang="en-US" altLang="ja-JP" sz="1600" dirty="0" smtClean="0"/>
                    </a:p>
                    <a:p>
                      <a:pPr algn="ctr"/>
                      <a:r>
                        <a:rPr kumimoji="1" lang="ja-JP" altLang="en-US" sz="1600" dirty="0" smtClean="0"/>
                        <a:t>障がい者虐待</a:t>
                      </a:r>
                      <a:endParaRPr kumimoji="1" lang="ja-JP" altLang="en-US" sz="1600" dirty="0"/>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1600" dirty="0" smtClean="0"/>
                        <a:t>使用者による</a:t>
                      </a:r>
                      <a:endParaRPr kumimoji="1" lang="en-US" altLang="ja-JP" sz="1600" dirty="0" smtClean="0"/>
                    </a:p>
                    <a:p>
                      <a:pPr algn="ctr"/>
                      <a:r>
                        <a:rPr kumimoji="1" lang="ja-JP" altLang="en-US" sz="1600" dirty="0" err="1" smtClean="0"/>
                        <a:t>障がい</a:t>
                      </a:r>
                      <a:r>
                        <a:rPr kumimoji="1" lang="ja-JP" altLang="en-US" sz="1600" dirty="0" smtClean="0"/>
                        <a:t>者虐待</a:t>
                      </a:r>
                      <a:endParaRPr kumimoji="1" lang="en-US" altLang="ja-JP" sz="1600" dirty="0" smtClean="0"/>
                    </a:p>
                    <a:p>
                      <a:pPr algn="ctr"/>
                      <a:r>
                        <a:rPr kumimoji="1" lang="ja-JP" altLang="en-US" sz="1400" dirty="0" smtClean="0"/>
                        <a:t>（市町村・都道府県</a:t>
                      </a:r>
                      <a:endParaRPr kumimoji="1" lang="en-US" altLang="ja-JP" sz="1400" dirty="0" smtClean="0"/>
                    </a:p>
                    <a:p>
                      <a:pPr algn="ctr"/>
                      <a:r>
                        <a:rPr kumimoji="1" lang="ja-JP" altLang="en-US" sz="1400" smtClean="0"/>
                        <a:t>での通報</a:t>
                      </a:r>
                      <a:r>
                        <a:rPr kumimoji="1" lang="ja-JP" altLang="en-US" sz="1400" dirty="0" smtClean="0"/>
                        <a:t>等受理数）</a:t>
                      </a:r>
                      <a:endParaRPr kumimoji="1" lang="ja-JP" altLang="en-US" sz="1400" dirty="0"/>
                    </a:p>
                  </a:txBody>
                  <a:tcPr marL="91475" marR="91475" marT="45704" marB="45704" anchor="ctr">
                    <a:lnL w="28575"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57202">
                <a:tc>
                  <a:txBody>
                    <a:bodyPr/>
                    <a:lstStyle/>
                    <a:p>
                      <a:endParaRPr kumimoji="1" lang="ja-JP" altLang="en-US" sz="1800" dirty="0">
                        <a:solidFill>
                          <a:schemeClr val="tx1"/>
                        </a:solidFill>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大阪府</a:t>
                      </a:r>
                      <a:endParaRPr kumimoji="1" lang="ja-JP" altLang="en-US" sz="1600" dirty="0">
                        <a:solidFill>
                          <a:schemeClr val="tx1"/>
                        </a:solidFill>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全国</a:t>
                      </a:r>
                      <a:endParaRPr kumimoji="1" lang="ja-JP" altLang="en-US" sz="1600" dirty="0">
                        <a:solidFill>
                          <a:schemeClr val="tx1"/>
                        </a:solidFill>
                      </a:endParaRP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大阪府</a:t>
                      </a:r>
                      <a:endParaRPr kumimoji="1" lang="ja-JP" altLang="en-US" sz="1400" dirty="0">
                        <a:solidFill>
                          <a:schemeClr val="tx1"/>
                        </a:solidFill>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全国</a:t>
                      </a:r>
                      <a:endParaRPr kumimoji="1" lang="ja-JP" altLang="en-US" sz="1600" dirty="0">
                        <a:solidFill>
                          <a:schemeClr val="tx1"/>
                        </a:solidFill>
                      </a:endParaRP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大阪府</a:t>
                      </a:r>
                      <a:endParaRPr kumimoji="1" lang="ja-JP" altLang="en-US" sz="1600" dirty="0">
                        <a:solidFill>
                          <a:schemeClr val="tx1"/>
                        </a:solidFill>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smtClean="0">
                          <a:solidFill>
                            <a:schemeClr val="tx1"/>
                          </a:solidFill>
                        </a:rPr>
                        <a:t>全国</a:t>
                      </a:r>
                      <a:endParaRPr kumimoji="1" lang="ja-JP" altLang="en-US" sz="1600" dirty="0">
                        <a:solidFill>
                          <a:schemeClr val="tx1"/>
                        </a:solidFill>
                      </a:endParaRPr>
                    </a:p>
                  </a:txBody>
                  <a:tcPr marL="91475" marR="91475" marT="45704" marB="45704"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0167">
                <a:tc>
                  <a:txBody>
                    <a:bodyPr/>
                    <a:lstStyle/>
                    <a:p>
                      <a:r>
                        <a:rPr kumimoji="1" lang="ja-JP" altLang="en-US" sz="1600" dirty="0" smtClean="0">
                          <a:solidFill>
                            <a:schemeClr val="tx1"/>
                          </a:solidFill>
                        </a:rPr>
                        <a:t>相談・通報・届出件数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800" b="1" dirty="0" smtClean="0">
                          <a:solidFill>
                            <a:schemeClr val="tx1"/>
                          </a:solidFill>
                        </a:rPr>
                        <a:t>1,241</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dirty="0" smtClean="0">
                          <a:solidFill>
                            <a:schemeClr val="tx1"/>
                          </a:solidFill>
                        </a:rPr>
                        <a:t>(1,209</a:t>
                      </a:r>
                      <a:r>
                        <a:rPr kumimoji="1" lang="ja-JP" altLang="en-US" sz="1800" dirty="0" smtClean="0">
                          <a:solidFill>
                            <a:schemeClr val="tx1"/>
                          </a:solidFill>
                        </a:rPr>
                        <a:t>件</a:t>
                      </a:r>
                      <a:r>
                        <a:rPr kumimoji="1" lang="en-US" altLang="ja-JP" sz="1800" dirty="0" smtClean="0">
                          <a:solidFill>
                            <a:schemeClr val="tx1"/>
                          </a:solidFill>
                        </a:rPr>
                        <a:t>)</a:t>
                      </a: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800" b="1" dirty="0" smtClean="0">
                          <a:solidFill>
                            <a:schemeClr val="tx1"/>
                          </a:solidFill>
                        </a:rPr>
                        <a:t>5,758</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dirty="0" smtClean="0">
                          <a:solidFill>
                            <a:schemeClr val="tx1"/>
                          </a:solidFill>
                        </a:rPr>
                        <a:t>(5,331</a:t>
                      </a:r>
                      <a:r>
                        <a:rPr kumimoji="1" lang="ja-JP" altLang="en-US" sz="1800" dirty="0" smtClean="0">
                          <a:solidFill>
                            <a:schemeClr val="tx1"/>
                          </a:solidFill>
                        </a:rPr>
                        <a:t>件</a:t>
                      </a:r>
                      <a:r>
                        <a:rPr kumimoji="1" lang="en-US" altLang="ja-JP" sz="1800" dirty="0" smtClean="0">
                          <a:solidFill>
                            <a:schemeClr val="tx1"/>
                          </a:solidFill>
                        </a:rPr>
                        <a:t>)</a:t>
                      </a:r>
                      <a:endParaRPr kumimoji="1" lang="ja-JP" altLang="en-US" sz="1800" dirty="0">
                        <a:solidFill>
                          <a:schemeClr val="tx1"/>
                        </a:solidFill>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800" b="1" dirty="0" smtClean="0">
                          <a:solidFill>
                            <a:schemeClr val="tx1"/>
                          </a:solidFill>
                        </a:rPr>
                        <a:t>309</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dirty="0" smtClean="0">
                          <a:solidFill>
                            <a:schemeClr val="tx1"/>
                          </a:solidFill>
                        </a:rPr>
                        <a:t>(274</a:t>
                      </a:r>
                      <a:r>
                        <a:rPr kumimoji="1" lang="ja-JP" altLang="en-US" sz="1800" dirty="0" smtClean="0">
                          <a:solidFill>
                            <a:schemeClr val="tx1"/>
                          </a:solidFill>
                        </a:rPr>
                        <a:t>件</a:t>
                      </a:r>
                      <a:r>
                        <a:rPr kumimoji="1" lang="en-US" altLang="ja-JP" sz="1800" dirty="0" smtClean="0">
                          <a:solidFill>
                            <a:schemeClr val="tx1"/>
                          </a:solidFill>
                        </a:rPr>
                        <a:t>)</a:t>
                      </a:r>
                      <a:endParaRPr kumimoji="1" lang="ja-JP" altLang="en-US" sz="180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800" b="1" dirty="0" smtClean="0">
                          <a:solidFill>
                            <a:schemeClr val="tx1"/>
                          </a:solidFill>
                        </a:rPr>
                        <a:t>2,761</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b="0" dirty="0" smtClean="0">
                          <a:solidFill>
                            <a:schemeClr val="tx1"/>
                          </a:solidFill>
                        </a:rPr>
                        <a:t>(2,605</a:t>
                      </a:r>
                      <a:r>
                        <a:rPr kumimoji="1" lang="ja-JP" altLang="en-US" sz="1800" b="0" dirty="0" smtClean="0">
                          <a:solidFill>
                            <a:schemeClr val="tx1"/>
                          </a:solidFill>
                        </a:rPr>
                        <a:t>件</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800" b="1" dirty="0" smtClean="0">
                          <a:solidFill>
                            <a:schemeClr val="tx1"/>
                          </a:solidFill>
                        </a:rPr>
                        <a:t>58</a:t>
                      </a:r>
                      <a:r>
                        <a:rPr kumimoji="1" lang="ja-JP" altLang="en-US" sz="1800" b="1" dirty="0" smtClean="0">
                          <a:solidFill>
                            <a:schemeClr val="tx1"/>
                          </a:solidFill>
                        </a:rPr>
                        <a:t>件</a:t>
                      </a:r>
                      <a:endParaRPr kumimoji="1" lang="en-US" altLang="ja-JP"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(69</a:t>
                      </a:r>
                      <a:r>
                        <a:rPr kumimoji="1" lang="ja-JP" altLang="en-US" sz="1800" b="0" dirty="0" smtClean="0">
                          <a:solidFill>
                            <a:schemeClr val="tx1"/>
                          </a:solidFill>
                        </a:rPr>
                        <a:t>件</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591</a:t>
                      </a:r>
                      <a:r>
                        <a:rPr kumimoji="1" lang="ja-JP" altLang="en-US" sz="1800" b="1" dirty="0" smtClean="0">
                          <a:solidFill>
                            <a:schemeClr val="tx1"/>
                          </a:solidFill>
                        </a:rPr>
                        <a:t>件</a:t>
                      </a:r>
                      <a:endParaRPr kumimoji="1" lang="en-US" altLang="ja-JP"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(641</a:t>
                      </a:r>
                      <a:r>
                        <a:rPr kumimoji="1" lang="ja-JP" altLang="en-US" sz="1800" b="0" dirty="0" smtClean="0">
                          <a:solidFill>
                            <a:schemeClr val="tx1"/>
                          </a:solidFill>
                        </a:rPr>
                        <a:t>件</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23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虐待認定</a:t>
                      </a:r>
                      <a:endParaRPr kumimoji="1" lang="en-US" altLang="ja-JP"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800" b="1" dirty="0" smtClean="0">
                          <a:solidFill>
                            <a:schemeClr val="tx1"/>
                          </a:solidFill>
                        </a:rPr>
                        <a:t>188</a:t>
                      </a:r>
                      <a:r>
                        <a:rPr kumimoji="1" lang="ja-JP" altLang="en-US" sz="1800" b="1" dirty="0" smtClean="0">
                          <a:solidFill>
                            <a:schemeClr val="tx1"/>
                          </a:solidFill>
                        </a:rPr>
                        <a:t>件</a:t>
                      </a:r>
                      <a:endParaRPr kumimoji="1" lang="en-US" altLang="ja-JP"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(166</a:t>
                      </a:r>
                      <a:r>
                        <a:rPr kumimoji="1" lang="ja-JP" altLang="en-US" sz="1800" b="0" dirty="0" smtClean="0">
                          <a:solidFill>
                            <a:schemeClr val="tx1"/>
                          </a:solidFill>
                        </a:rPr>
                        <a:t>件</a:t>
                      </a:r>
                      <a:r>
                        <a:rPr kumimoji="1" lang="en-US" altLang="ja-JP" sz="1800" b="0" dirty="0" smtClean="0">
                          <a:solidFill>
                            <a:schemeClr val="tx1"/>
                          </a:solidFill>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800" b="1" dirty="0" smtClean="0">
                          <a:solidFill>
                            <a:schemeClr val="tx1"/>
                          </a:solidFill>
                        </a:rPr>
                        <a:t>1,655</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b="0" dirty="0" smtClean="0">
                          <a:solidFill>
                            <a:schemeClr val="tx1"/>
                          </a:solidFill>
                        </a:rPr>
                        <a:t>(1,612</a:t>
                      </a:r>
                      <a:r>
                        <a:rPr kumimoji="1" lang="ja-JP" altLang="en-US" sz="1800" b="0" dirty="0" smtClean="0">
                          <a:solidFill>
                            <a:schemeClr val="tx1"/>
                          </a:solidFill>
                        </a:rPr>
                        <a:t>件</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800" b="1" dirty="0" smtClean="0">
                          <a:solidFill>
                            <a:schemeClr val="tx1"/>
                          </a:solidFill>
                        </a:rPr>
                        <a:t>76</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dirty="0" smtClean="0">
                          <a:solidFill>
                            <a:schemeClr val="tx1"/>
                          </a:solidFill>
                        </a:rPr>
                        <a:t>(61</a:t>
                      </a:r>
                      <a:r>
                        <a:rPr kumimoji="1" lang="ja-JP" altLang="en-US" sz="1800" dirty="0" smtClean="0">
                          <a:solidFill>
                            <a:schemeClr val="tx1"/>
                          </a:solidFill>
                        </a:rPr>
                        <a:t>件</a:t>
                      </a:r>
                      <a:r>
                        <a:rPr kumimoji="1" lang="en-US" altLang="ja-JP" sz="1800" dirty="0" smtClean="0">
                          <a:solidFill>
                            <a:schemeClr val="tx1"/>
                          </a:solidFill>
                        </a:rPr>
                        <a:t>)</a:t>
                      </a:r>
                      <a:endParaRPr kumimoji="1" lang="ja-JP" altLang="en-US" sz="180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800" b="1" dirty="0" smtClean="0">
                          <a:solidFill>
                            <a:schemeClr val="tx1"/>
                          </a:solidFill>
                        </a:rPr>
                        <a:t>547</a:t>
                      </a:r>
                      <a:r>
                        <a:rPr kumimoji="1" lang="ja-JP" altLang="en-US" sz="1800" b="1" dirty="0" smtClean="0">
                          <a:solidFill>
                            <a:schemeClr val="tx1"/>
                          </a:solidFill>
                        </a:rPr>
                        <a:t>件</a:t>
                      </a:r>
                      <a:endParaRPr kumimoji="1" lang="en-US" altLang="ja-JP" sz="1800" b="1" dirty="0" smtClean="0">
                        <a:solidFill>
                          <a:schemeClr val="tx1"/>
                        </a:solidFill>
                      </a:endParaRPr>
                    </a:p>
                    <a:p>
                      <a:pPr algn="ctr">
                        <a:lnSpc>
                          <a:spcPct val="100000"/>
                        </a:lnSpc>
                      </a:pPr>
                      <a:r>
                        <a:rPr kumimoji="1" lang="en-US" altLang="ja-JP" sz="1800" dirty="0" smtClean="0">
                          <a:solidFill>
                            <a:schemeClr val="tx1"/>
                          </a:solidFill>
                        </a:rPr>
                        <a:t>(592</a:t>
                      </a:r>
                      <a:r>
                        <a:rPr kumimoji="1" lang="ja-JP" altLang="en-US" sz="1800" dirty="0" smtClean="0">
                          <a:solidFill>
                            <a:schemeClr val="tx1"/>
                          </a:solidFill>
                        </a:rPr>
                        <a:t>件</a:t>
                      </a:r>
                      <a:r>
                        <a:rPr kumimoji="1" lang="en-US" altLang="ja-JP" sz="1800" dirty="0" smtClean="0">
                          <a:solidFill>
                            <a:schemeClr val="tx1"/>
                          </a:solidFill>
                        </a:rPr>
                        <a:t>)</a:t>
                      </a:r>
                      <a:endParaRPr kumimoji="1" lang="ja-JP" altLang="en-US" sz="1800" dirty="0">
                        <a:solidFill>
                          <a:schemeClr val="tx1"/>
                        </a:solidFill>
                      </a:endParaRPr>
                    </a:p>
                  </a:txBody>
                  <a:tcPr marL="91475" marR="91475" marT="45704" marB="45704">
                    <a:lnR w="285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altLang="ja-JP" sz="1050" dirty="0" smtClean="0">
                        <a:solidFill>
                          <a:schemeClr val="tx1"/>
                        </a:solidFill>
                      </a:endParaRPr>
                    </a:p>
                    <a:p>
                      <a:pPr algn="ctr"/>
                      <a:r>
                        <a:rPr lang="ja-JP" altLang="en-US" sz="1800" dirty="0" smtClean="0">
                          <a:solidFill>
                            <a:schemeClr val="tx1"/>
                          </a:solidFill>
                        </a:rPr>
                        <a:t>－</a:t>
                      </a:r>
                      <a:endParaRPr lang="ja-JP" altLang="en-US" sz="180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lnSpc>
                          <a:spcPct val="100000"/>
                        </a:lnSpc>
                      </a:pPr>
                      <a:endParaRPr lang="en-US" altLang="ja-JP" sz="1050" dirty="0" smtClean="0">
                        <a:solidFill>
                          <a:schemeClr val="tx1"/>
                        </a:solidFill>
                      </a:endParaRPr>
                    </a:p>
                    <a:p>
                      <a:pPr algn="ctr">
                        <a:lnSpc>
                          <a:spcPct val="100000"/>
                        </a:lnSpc>
                      </a:pPr>
                      <a:r>
                        <a:rPr lang="ja-JP" altLang="en-US" sz="1800" dirty="0" smtClean="0">
                          <a:solidFill>
                            <a:schemeClr val="tx1"/>
                          </a:solidFill>
                        </a:rPr>
                        <a:t>－</a:t>
                      </a:r>
                      <a:endParaRPr lang="ja-JP" altLang="en-US" sz="1800" dirty="0">
                        <a:solidFill>
                          <a:schemeClr val="tx1"/>
                        </a:solidFill>
                      </a:endParaRPr>
                    </a:p>
                  </a:txBody>
                  <a:tcPr marL="91475" marR="91475" marT="45704" marB="45704">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042301">
                <a:tc>
                  <a:txBody>
                    <a:bodyPr/>
                    <a:lstStyle/>
                    <a:p>
                      <a:pPr>
                        <a:lnSpc>
                          <a:spcPct val="150000"/>
                        </a:lnSpc>
                      </a:pPr>
                      <a:r>
                        <a:rPr kumimoji="1" lang="ja-JP" altLang="en-US" sz="1600" dirty="0" smtClean="0">
                          <a:solidFill>
                            <a:schemeClr val="tx1"/>
                          </a:solidFill>
                        </a:rPr>
                        <a:t>被虐待者数</a:t>
                      </a:r>
                      <a:endParaRPr kumimoji="1" lang="en-US" altLang="ja-JP" sz="1600" dirty="0" smtClean="0">
                        <a:solidFill>
                          <a:schemeClr val="tx1"/>
                        </a:solidFill>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800" b="1" dirty="0" smtClean="0">
                          <a:solidFill>
                            <a:schemeClr val="tx1"/>
                          </a:solidFill>
                        </a:rPr>
                        <a:t>188</a:t>
                      </a:r>
                      <a:r>
                        <a:rPr kumimoji="1" lang="ja-JP" altLang="en-US" sz="1800" b="1" dirty="0" smtClean="0">
                          <a:solidFill>
                            <a:schemeClr val="tx1"/>
                          </a:solidFill>
                        </a:rPr>
                        <a:t>人</a:t>
                      </a:r>
                      <a:endParaRPr kumimoji="1" lang="en-US" altLang="ja-JP" sz="1800" b="1" dirty="0" smtClean="0">
                        <a:solidFill>
                          <a:schemeClr val="tx1"/>
                        </a:solidFill>
                      </a:endParaRPr>
                    </a:p>
                    <a:p>
                      <a:pPr algn="ctr">
                        <a:lnSpc>
                          <a:spcPct val="100000"/>
                        </a:lnSpc>
                      </a:pPr>
                      <a:r>
                        <a:rPr kumimoji="1" lang="en-US" altLang="ja-JP" sz="1800" b="0" dirty="0" smtClean="0">
                          <a:solidFill>
                            <a:schemeClr val="tx1"/>
                          </a:solidFill>
                        </a:rPr>
                        <a:t>(166</a:t>
                      </a:r>
                      <a:r>
                        <a:rPr kumimoji="1" lang="ja-JP" altLang="en-US" sz="1800" b="0" dirty="0" smtClean="0">
                          <a:solidFill>
                            <a:schemeClr val="tx1"/>
                          </a:solidFill>
                        </a:rPr>
                        <a:t>人</a:t>
                      </a:r>
                      <a:r>
                        <a:rPr kumimoji="1" lang="en-US" altLang="ja-JP" sz="1800" b="0" dirty="0" smtClean="0">
                          <a:solidFill>
                            <a:schemeClr val="tx1"/>
                          </a:solidFill>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800" b="1" dirty="0" smtClean="0">
                          <a:solidFill>
                            <a:schemeClr val="tx1"/>
                          </a:solidFill>
                        </a:rPr>
                        <a:t>1,664</a:t>
                      </a:r>
                      <a:r>
                        <a:rPr kumimoji="1" lang="ja-JP" altLang="en-US" sz="1800" b="1" dirty="0" smtClean="0">
                          <a:solidFill>
                            <a:schemeClr val="tx1"/>
                          </a:solidFill>
                        </a:rPr>
                        <a:t>人</a:t>
                      </a:r>
                      <a:endParaRPr kumimoji="1" lang="en-US" altLang="ja-JP" sz="1800" b="1" dirty="0" smtClean="0">
                        <a:solidFill>
                          <a:schemeClr val="tx1"/>
                        </a:solidFill>
                      </a:endParaRPr>
                    </a:p>
                    <a:p>
                      <a:pPr algn="ctr">
                        <a:lnSpc>
                          <a:spcPct val="100000"/>
                        </a:lnSpc>
                      </a:pPr>
                      <a:r>
                        <a:rPr kumimoji="1" lang="en-US" altLang="ja-JP" sz="1800" b="0" dirty="0" smtClean="0">
                          <a:solidFill>
                            <a:schemeClr val="tx1"/>
                          </a:solidFill>
                        </a:rPr>
                        <a:t>(1,626</a:t>
                      </a:r>
                      <a:r>
                        <a:rPr kumimoji="1" lang="ja-JP" altLang="en-US" sz="1800" b="0" dirty="0" smtClean="0">
                          <a:solidFill>
                            <a:schemeClr val="tx1"/>
                          </a:solidFill>
                        </a:rPr>
                        <a:t>人</a:t>
                      </a:r>
                      <a:r>
                        <a:rPr kumimoji="1" lang="en-US" altLang="ja-JP" sz="1800" b="0" dirty="0" smtClean="0">
                          <a:solidFill>
                            <a:schemeClr val="tx1"/>
                          </a:solidFill>
                        </a:rPr>
                        <a:t>)</a:t>
                      </a: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800" b="1" dirty="0" smtClean="0">
                          <a:solidFill>
                            <a:schemeClr val="tx1"/>
                          </a:solidFill>
                        </a:rPr>
                        <a:t>105</a:t>
                      </a:r>
                      <a:r>
                        <a:rPr kumimoji="1" lang="ja-JP" altLang="en-US" sz="1800" b="1" dirty="0" smtClean="0">
                          <a:solidFill>
                            <a:schemeClr val="tx1"/>
                          </a:solidFill>
                        </a:rPr>
                        <a:t>人</a:t>
                      </a:r>
                      <a:endParaRPr kumimoji="1" lang="en-US" altLang="ja-JP"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(85</a:t>
                      </a:r>
                      <a:r>
                        <a:rPr kumimoji="1" lang="ja-JP" altLang="en-US" sz="1800" b="0" dirty="0" smtClean="0">
                          <a:solidFill>
                            <a:schemeClr val="tx1"/>
                          </a:solidFill>
                        </a:rPr>
                        <a:t>人</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734</a:t>
                      </a:r>
                      <a:r>
                        <a:rPr kumimoji="1" lang="ja-JP" altLang="en-US" sz="1800" b="1" dirty="0" smtClean="0">
                          <a:solidFill>
                            <a:schemeClr val="tx1"/>
                          </a:solidFill>
                        </a:rPr>
                        <a:t>人</a:t>
                      </a:r>
                      <a:endParaRPr kumimoji="1" lang="en-US" altLang="ja-JP" sz="18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(777</a:t>
                      </a:r>
                      <a:r>
                        <a:rPr kumimoji="1" lang="ja-JP" altLang="en-US" sz="1800" b="0" dirty="0" smtClean="0">
                          <a:solidFill>
                            <a:schemeClr val="tx1"/>
                          </a:solidFill>
                        </a:rPr>
                        <a:t>人</a:t>
                      </a:r>
                      <a:r>
                        <a:rPr kumimoji="1" lang="en-US" altLang="ja-JP" sz="1800" b="0" dirty="0" smtClean="0">
                          <a:solidFill>
                            <a:schemeClr val="tx1"/>
                          </a:solidFill>
                        </a:rPr>
                        <a:t>)</a:t>
                      </a:r>
                      <a:endParaRPr kumimoji="1" lang="ja-JP" altLang="en-US" sz="1800" b="0" dirty="0">
                        <a:solidFill>
                          <a:schemeClr val="tx1"/>
                        </a:solidFill>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5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dirty="0" smtClean="0">
                          <a:solidFill>
                            <a:schemeClr val="tx1"/>
                          </a:solidFill>
                        </a:rPr>
                        <a:t>－</a:t>
                      </a:r>
                    </a:p>
                    <a:p>
                      <a:endParaRPr lang="ja-JP" altLang="en-US" sz="1800" dirty="0">
                        <a:solidFill>
                          <a:schemeClr val="tx1"/>
                        </a:solidFill>
                      </a:endParaRP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lnSpc>
                          <a:spcPct val="100000"/>
                        </a:lnSpc>
                      </a:pPr>
                      <a:endParaRPr lang="en-US" altLang="ja-JP" sz="1050" dirty="0" smtClean="0">
                        <a:solidFill>
                          <a:schemeClr val="tx1"/>
                        </a:solidFill>
                      </a:endParaRPr>
                    </a:p>
                    <a:p>
                      <a:pPr algn="ctr">
                        <a:lnSpc>
                          <a:spcPct val="100000"/>
                        </a:lnSpc>
                      </a:pPr>
                      <a:r>
                        <a:rPr lang="ja-JP" altLang="en-US" sz="1800" dirty="0" smtClean="0">
                          <a:solidFill>
                            <a:schemeClr val="tx1"/>
                          </a:solidFill>
                        </a:rPr>
                        <a:t>－</a:t>
                      </a:r>
                      <a:endParaRPr lang="ja-JP" altLang="en-US" sz="1800" dirty="0">
                        <a:solidFill>
                          <a:schemeClr val="tx1"/>
                        </a:solidFill>
                      </a:endParaRPr>
                    </a:p>
                  </a:txBody>
                  <a:tcPr marL="91475" marR="91475" marT="45704" marB="45704">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10004"/>
                  </a:ext>
                </a:extLst>
              </a:tr>
            </a:tbl>
          </a:graphicData>
        </a:graphic>
      </p:graphicFrame>
      <p:sp>
        <p:nvSpPr>
          <p:cNvPr id="13364" name="テキスト ボックス 1"/>
          <p:cNvSpPr txBox="1">
            <a:spLocks noChangeArrowheads="1"/>
          </p:cNvSpPr>
          <p:nvPr/>
        </p:nvSpPr>
        <p:spPr bwMode="auto">
          <a:xfrm>
            <a:off x="330200" y="5899150"/>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b="1">
                <a:solidFill>
                  <a:srgbClr val="000000"/>
                </a:solidFill>
              </a:rPr>
              <a:t>●（　　　）内は</a:t>
            </a:r>
            <a:r>
              <a:rPr lang="ja-JP" altLang="en-US" sz="1200" b="1"/>
              <a:t>、</a:t>
            </a:r>
            <a:r>
              <a:rPr lang="en-US" altLang="ja-JP" sz="1200" b="1"/>
              <a:t>H30</a:t>
            </a:r>
            <a:r>
              <a:rPr lang="ja-JP" altLang="en-US" sz="1200" b="1"/>
              <a:t>年度（</a:t>
            </a:r>
            <a:r>
              <a:rPr lang="en-US" altLang="ja-JP" sz="1200" b="1"/>
              <a:t>H30</a:t>
            </a:r>
            <a:r>
              <a:rPr lang="ja-JP" altLang="en-US" sz="1200" b="1"/>
              <a:t>年</a:t>
            </a:r>
            <a:r>
              <a:rPr lang="en-US" altLang="ja-JP" sz="1200" b="1"/>
              <a:t>4</a:t>
            </a:r>
            <a:r>
              <a:rPr lang="ja-JP" altLang="en-US" sz="1200" b="1"/>
              <a:t>月～</a:t>
            </a:r>
            <a:r>
              <a:rPr lang="en-US" altLang="ja-JP" sz="1200" b="1"/>
              <a:t>H31</a:t>
            </a:r>
            <a:r>
              <a:rPr lang="ja-JP" altLang="en-US" sz="1200" b="1"/>
              <a:t>年</a:t>
            </a:r>
            <a:r>
              <a:rPr lang="en-US" altLang="ja-JP" sz="1200" b="1"/>
              <a:t>3</a:t>
            </a:r>
            <a:r>
              <a:rPr lang="ja-JP" altLang="en-US" sz="1200" b="1"/>
              <a:t>月）の対応状況。</a:t>
            </a:r>
            <a:endParaRPr lang="en-US" altLang="ja-JP" sz="1200" b="1"/>
          </a:p>
          <a:p>
            <a:pPr eaLnBrk="1" hangingPunct="1">
              <a:spcBef>
                <a:spcPct val="0"/>
              </a:spcBef>
              <a:buFontTx/>
              <a:buNone/>
            </a:pPr>
            <a:r>
              <a:rPr lang="ja-JP" altLang="en-US" sz="1200" b="1"/>
              <a:t>●</a:t>
            </a:r>
            <a:r>
              <a:rPr lang="ja-JP" altLang="en-US" sz="1200"/>
              <a:t>労働局での対応について、相談受理件数は都道府県からの労働相談票の報告と労働局部署での把握件数を含む。</a:t>
            </a:r>
            <a:endParaRPr lang="en-US" altLang="ja-JP" sz="1200"/>
          </a:p>
        </p:txBody>
      </p:sp>
      <p:sp>
        <p:nvSpPr>
          <p:cNvPr id="13365" name="スライド番号プレースホルダー 4"/>
          <p:cNvSpPr>
            <a:spLocks noGrp="1"/>
          </p:cNvSpPr>
          <p:nvPr>
            <p:ph type="sldNum" sz="quarter" idx="12"/>
          </p:nvPr>
        </p:nvSpPr>
        <p:spPr bwMode="auto">
          <a:xfrm>
            <a:off x="6732588" y="63754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mtClean="0">
                <a:latin typeface="UD デジタル 教科書体 NK-R" panose="02020400000000000000" pitchFamily="18" charset="-128"/>
                <a:ea typeface="UD デジタル 教科書体 NK-R" panose="02020400000000000000" pitchFamily="18" charset="-128"/>
              </a:rPr>
              <a:t>1</a:t>
            </a:r>
            <a:endParaRPr lang="ja-JP" altLang="en-US" smtClean="0">
              <a:latin typeface="UD デジタル 教科書体 NK-R" panose="02020400000000000000" pitchFamily="18" charset="-128"/>
              <a:ea typeface="UD デジタル 教科書体 NK-R" panose="02020400000000000000" pitchFamily="18" charset="-128"/>
            </a:endParaRPr>
          </a:p>
        </p:txBody>
      </p:sp>
      <p:graphicFrame>
        <p:nvGraphicFramePr>
          <p:cNvPr id="9" name="表 8"/>
          <p:cNvGraphicFramePr>
            <a:graphicFrameLocks noGrp="1"/>
          </p:cNvGraphicFramePr>
          <p:nvPr/>
        </p:nvGraphicFramePr>
        <p:xfrm>
          <a:off x="7389813" y="1092200"/>
          <a:ext cx="1671637" cy="4767264"/>
        </p:xfrm>
        <a:graphic>
          <a:graphicData uri="http://schemas.openxmlformats.org/drawingml/2006/table">
            <a:tbl>
              <a:tblPr firstRow="1" bandRow="1">
                <a:tableStyleId>{7DF18680-E054-41AD-8BC1-D1AEF772440D}</a:tableStyleId>
              </a:tblPr>
              <a:tblGrid>
                <a:gridCol w="752313">
                  <a:extLst>
                    <a:ext uri="{9D8B030D-6E8A-4147-A177-3AD203B41FA5}">
                      <a16:colId xmlns:a16="http://schemas.microsoft.com/office/drawing/2014/main" val="20000"/>
                    </a:ext>
                  </a:extLst>
                </a:gridCol>
                <a:gridCol w="919324">
                  <a:extLst>
                    <a:ext uri="{9D8B030D-6E8A-4147-A177-3AD203B41FA5}">
                      <a16:colId xmlns:a16="http://schemas.microsoft.com/office/drawing/2014/main" val="20001"/>
                    </a:ext>
                  </a:extLst>
                </a:gridCol>
              </a:tblGrid>
              <a:tr h="1053814">
                <a:tc gridSpan="2">
                  <a:txBody>
                    <a:bodyPr/>
                    <a:lstStyle/>
                    <a:p>
                      <a:r>
                        <a:rPr kumimoji="1" lang="en-US" altLang="ja-JP" sz="1400" dirty="0" smtClean="0"/>
                        <a:t>(</a:t>
                      </a:r>
                      <a:r>
                        <a:rPr kumimoji="1" lang="ja-JP" altLang="en-US" sz="1400" dirty="0" smtClean="0"/>
                        <a:t>参考</a:t>
                      </a:r>
                      <a:r>
                        <a:rPr kumimoji="1" lang="en-US" altLang="ja-JP" sz="1400" dirty="0" smtClean="0"/>
                        <a:t>)</a:t>
                      </a:r>
                      <a:r>
                        <a:rPr kumimoji="1" lang="ja-JP" altLang="en-US" sz="1400" dirty="0" smtClean="0"/>
                        <a:t>　</a:t>
                      </a:r>
                      <a:endParaRPr kumimoji="1" lang="en-US" altLang="ja-JP" sz="1400" dirty="0" smtClean="0"/>
                    </a:p>
                    <a:p>
                      <a:r>
                        <a:rPr kumimoji="1" lang="ja-JP" altLang="en-US" sz="1600" dirty="0" smtClean="0"/>
                        <a:t>労働局の対応</a:t>
                      </a:r>
                      <a:endParaRPr kumimoji="1" lang="en-US" altLang="ja-JP" sz="1600" dirty="0" smtClean="0"/>
                    </a:p>
                    <a:p>
                      <a:r>
                        <a:rPr kumimoji="1" lang="ja-JP" altLang="en-US" sz="1400" dirty="0" smtClean="0"/>
                        <a:t>　使用者による</a:t>
                      </a:r>
                      <a:endParaRPr kumimoji="1" lang="en-US" altLang="ja-JP" sz="1400" dirty="0" smtClean="0"/>
                    </a:p>
                    <a:p>
                      <a:r>
                        <a:rPr kumimoji="1" lang="ja-JP" altLang="en-US" sz="1400" dirty="0" smtClean="0"/>
                        <a:t>　障がい者虐待</a:t>
                      </a:r>
                      <a:endParaRPr kumimoji="1" lang="en-US" altLang="ja-JP" sz="1400" dirty="0" smtClean="0"/>
                    </a:p>
                  </a:txBody>
                  <a:tcPr marL="91468" marR="91468" marT="45733" marB="45733">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42276">
                <a:tc>
                  <a:txBody>
                    <a:bodyPr/>
                    <a:lstStyle/>
                    <a:p>
                      <a:pPr algn="ctr"/>
                      <a:r>
                        <a:rPr kumimoji="1" lang="ja-JP" altLang="en-US" sz="1400" dirty="0" smtClean="0"/>
                        <a:t>大阪府</a:t>
                      </a:r>
                      <a:endParaRPr kumimoji="1" lang="ja-JP" altLang="en-US" sz="1400" dirty="0"/>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全国</a:t>
                      </a:r>
                      <a:endParaRPr kumimoji="1" lang="ja-JP" altLang="en-US" sz="1400" dirty="0"/>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6862">
                <a:tc>
                  <a:txBody>
                    <a:bodyPr/>
                    <a:lstStyle/>
                    <a:p>
                      <a:r>
                        <a:rPr kumimoji="1" lang="en-US" altLang="ja-JP" sz="1800" b="1" dirty="0" smtClean="0">
                          <a:solidFill>
                            <a:schemeClr val="tx1"/>
                          </a:solidFill>
                        </a:rPr>
                        <a:t>136</a:t>
                      </a:r>
                    </a:p>
                    <a:p>
                      <a:r>
                        <a:rPr kumimoji="1" lang="ja-JP" altLang="en-US" sz="1400" dirty="0" smtClean="0">
                          <a:solidFill>
                            <a:schemeClr val="tx1"/>
                          </a:solidFill>
                        </a:rPr>
                        <a:t>事業所</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a:t>
                      </a:r>
                      <a:r>
                        <a:rPr kumimoji="1" lang="en-US" altLang="ja-JP" sz="1600" dirty="0" smtClean="0">
                          <a:solidFill>
                            <a:schemeClr val="tx1"/>
                          </a:solidFill>
                        </a:rPr>
                        <a:t>136</a:t>
                      </a:r>
                      <a:r>
                        <a:rPr kumimoji="1" lang="ja-JP" altLang="en-US" sz="1600" dirty="0" smtClean="0">
                          <a:solidFill>
                            <a:schemeClr val="tx1"/>
                          </a:solidFill>
                        </a:rPr>
                        <a:t>）</a:t>
                      </a:r>
                    </a:p>
                  </a:txBody>
                  <a:tcPr marL="91468" marR="91468" marT="45733" marB="45733">
                    <a:lnT w="12700" cap="flat" cmpd="sng" algn="ctr">
                      <a:solidFill>
                        <a:schemeClr val="tx1"/>
                      </a:solidFill>
                      <a:prstDash val="solid"/>
                      <a:round/>
                      <a:headEnd type="none" w="med" len="med"/>
                      <a:tailEnd type="none" w="med" len="med"/>
                    </a:lnT>
                  </a:tcPr>
                </a:tc>
                <a:tc>
                  <a:txBody>
                    <a:bodyPr/>
                    <a:lstStyle/>
                    <a:p>
                      <a:r>
                        <a:rPr kumimoji="1" lang="en-US" altLang="ja-JP" sz="1800" b="1" dirty="0" smtClean="0">
                          <a:solidFill>
                            <a:schemeClr val="tx1"/>
                          </a:solidFill>
                        </a:rPr>
                        <a:t>1,458</a:t>
                      </a:r>
                    </a:p>
                    <a:p>
                      <a:r>
                        <a:rPr kumimoji="1" lang="ja-JP" altLang="en-US" sz="1400" dirty="0" smtClean="0">
                          <a:solidFill>
                            <a:schemeClr val="tx1"/>
                          </a:solidFill>
                        </a:rPr>
                        <a:t>事業所</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a:t>
                      </a:r>
                      <a:r>
                        <a:rPr kumimoji="1" lang="en-US" altLang="ja-JP" sz="1600" dirty="0" smtClean="0">
                          <a:solidFill>
                            <a:schemeClr val="tx1"/>
                          </a:solidFill>
                        </a:rPr>
                        <a:t>1,656</a:t>
                      </a:r>
                      <a:r>
                        <a:rPr kumimoji="1" lang="ja-JP" altLang="en-US" sz="1600" dirty="0" smtClean="0">
                          <a:solidFill>
                            <a:schemeClr val="tx1"/>
                          </a:solidFill>
                        </a:rPr>
                        <a:t>）</a:t>
                      </a:r>
                      <a:endParaRPr kumimoji="1" lang="ja-JP" altLang="en-US" sz="1600" dirty="0">
                        <a:solidFill>
                          <a:schemeClr val="tx1"/>
                        </a:solidFill>
                      </a:endParaRPr>
                    </a:p>
                  </a:txBody>
                  <a:tcPr marL="91468" marR="91468" marT="45733" marB="4573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66691">
                <a:tc>
                  <a:txBody>
                    <a:bodyPr/>
                    <a:lstStyle/>
                    <a:p>
                      <a:pPr>
                        <a:lnSpc>
                          <a:spcPct val="100000"/>
                        </a:lnSpc>
                      </a:pPr>
                      <a:r>
                        <a:rPr kumimoji="1" lang="en-US" altLang="ja-JP" sz="1800" b="1" dirty="0" smtClean="0">
                          <a:solidFill>
                            <a:schemeClr val="tx1"/>
                          </a:solidFill>
                        </a:rPr>
                        <a:t>57</a:t>
                      </a:r>
                    </a:p>
                    <a:p>
                      <a:pPr>
                        <a:lnSpc>
                          <a:spcPct val="100000"/>
                        </a:lnSpc>
                      </a:pPr>
                      <a:r>
                        <a:rPr kumimoji="1" lang="ja-JP" altLang="en-US" sz="1400" dirty="0" smtClean="0">
                          <a:solidFill>
                            <a:schemeClr val="tx1"/>
                          </a:solidFill>
                        </a:rPr>
                        <a:t>事業所</a:t>
                      </a:r>
                      <a:endParaRPr kumimoji="1" lang="en-US" altLang="ja-JP" sz="1400" dirty="0" smtClean="0">
                        <a:solidFill>
                          <a:schemeClr val="tx1"/>
                        </a:solidFill>
                      </a:endParaRPr>
                    </a:p>
                    <a:p>
                      <a:pPr>
                        <a:lnSpc>
                          <a:spcPct val="100000"/>
                        </a:lnSpc>
                      </a:pPr>
                      <a:r>
                        <a:rPr kumimoji="1" lang="ja-JP" altLang="en-US" sz="1600" dirty="0" smtClean="0">
                          <a:solidFill>
                            <a:schemeClr val="tx1"/>
                          </a:solidFill>
                        </a:rPr>
                        <a:t>（</a:t>
                      </a:r>
                      <a:r>
                        <a:rPr kumimoji="1" lang="en-US" altLang="ja-JP" sz="1600" dirty="0" smtClean="0">
                          <a:solidFill>
                            <a:schemeClr val="tx1"/>
                          </a:solidFill>
                        </a:rPr>
                        <a:t>47</a:t>
                      </a:r>
                      <a:r>
                        <a:rPr kumimoji="1" lang="ja-JP" altLang="en-US" sz="1600" dirty="0" smtClean="0">
                          <a:solidFill>
                            <a:schemeClr val="tx1"/>
                          </a:solidFill>
                        </a:rPr>
                        <a:t>）</a:t>
                      </a:r>
                      <a:endParaRPr kumimoji="1" lang="ja-JP" altLang="en-US" sz="1600" dirty="0">
                        <a:solidFill>
                          <a:schemeClr val="tx1"/>
                        </a:solidFill>
                      </a:endParaRPr>
                    </a:p>
                  </a:txBody>
                  <a:tcPr marL="91468" marR="91468" marT="45733" marB="45733"/>
                </a:tc>
                <a:tc>
                  <a:txBody>
                    <a:bodyPr/>
                    <a:lstStyle/>
                    <a:p>
                      <a:pPr>
                        <a:lnSpc>
                          <a:spcPct val="100000"/>
                        </a:lnSpc>
                      </a:pPr>
                      <a:r>
                        <a:rPr kumimoji="1" lang="en-US" altLang="ja-JP" sz="1800" b="1" dirty="0" smtClean="0">
                          <a:solidFill>
                            <a:schemeClr val="tx1"/>
                          </a:solidFill>
                        </a:rPr>
                        <a:t>535</a:t>
                      </a:r>
                    </a:p>
                    <a:p>
                      <a:pPr>
                        <a:lnSpc>
                          <a:spcPct val="100000"/>
                        </a:lnSpc>
                      </a:pPr>
                      <a:r>
                        <a:rPr kumimoji="1" lang="ja-JP" altLang="en-US" sz="1400" dirty="0" smtClean="0">
                          <a:solidFill>
                            <a:schemeClr val="tx1"/>
                          </a:solidFill>
                        </a:rPr>
                        <a:t>事業所</a:t>
                      </a:r>
                      <a:endParaRPr kumimoji="1" lang="en-US" altLang="ja-JP" sz="1400" dirty="0" smtClean="0">
                        <a:solidFill>
                          <a:schemeClr val="tx1"/>
                        </a:solidFill>
                      </a:endParaRPr>
                    </a:p>
                    <a:p>
                      <a:pPr>
                        <a:lnSpc>
                          <a:spcPct val="100000"/>
                        </a:lnSpc>
                      </a:pPr>
                      <a:r>
                        <a:rPr kumimoji="1" lang="ja-JP" altLang="en-US" sz="1600" dirty="0" smtClean="0">
                          <a:solidFill>
                            <a:schemeClr val="tx1"/>
                          </a:solidFill>
                        </a:rPr>
                        <a:t>（</a:t>
                      </a:r>
                      <a:r>
                        <a:rPr kumimoji="1" lang="en-US" altLang="ja-JP" sz="1600" dirty="0" smtClean="0">
                          <a:solidFill>
                            <a:schemeClr val="tx1"/>
                          </a:solidFill>
                        </a:rPr>
                        <a:t>541</a:t>
                      </a:r>
                      <a:r>
                        <a:rPr kumimoji="1" lang="ja-JP" altLang="en-US" sz="1600" dirty="0" smtClean="0">
                          <a:solidFill>
                            <a:schemeClr val="tx1"/>
                          </a:solidFill>
                        </a:rPr>
                        <a:t>）</a:t>
                      </a:r>
                      <a:endParaRPr kumimoji="1" lang="ja-JP" altLang="en-US" sz="1600" dirty="0">
                        <a:solidFill>
                          <a:schemeClr val="tx1"/>
                        </a:solidFill>
                      </a:endParaRPr>
                    </a:p>
                  </a:txBody>
                  <a:tcPr marL="91468" marR="91468" marT="45733" marB="45733"/>
                </a:tc>
                <a:extLst>
                  <a:ext uri="{0D108BD9-81ED-4DB2-BD59-A6C34878D82A}">
                    <a16:rowId xmlns:a16="http://schemas.microsoft.com/office/drawing/2014/main" val="10003"/>
                  </a:ext>
                </a:extLst>
              </a:tr>
              <a:tr h="1017621">
                <a:tc>
                  <a:txBody>
                    <a:bodyPr/>
                    <a:lstStyle/>
                    <a:p>
                      <a:pPr>
                        <a:lnSpc>
                          <a:spcPct val="100000"/>
                        </a:lnSpc>
                      </a:pPr>
                      <a:r>
                        <a:rPr kumimoji="1" lang="en-US" altLang="ja-JP" sz="1400" b="1" dirty="0" smtClean="0">
                          <a:solidFill>
                            <a:schemeClr val="tx1"/>
                          </a:solidFill>
                        </a:rPr>
                        <a:t>70</a:t>
                      </a:r>
                      <a:r>
                        <a:rPr kumimoji="1" lang="ja-JP" altLang="en-US" sz="1400" b="1" dirty="0" smtClean="0">
                          <a:solidFill>
                            <a:schemeClr val="tx1"/>
                          </a:solidFill>
                        </a:rPr>
                        <a:t>人</a:t>
                      </a:r>
                      <a:endParaRPr kumimoji="1" lang="en-US" altLang="ja-JP" sz="1400" b="1" dirty="0" smtClean="0">
                        <a:solidFill>
                          <a:schemeClr val="tx1"/>
                        </a:solidFill>
                      </a:endParaRPr>
                    </a:p>
                    <a:p>
                      <a:pPr>
                        <a:lnSpc>
                          <a:spcPct val="100000"/>
                        </a:lnSpc>
                      </a:pPr>
                      <a:r>
                        <a:rPr kumimoji="1" lang="en-US" altLang="ja-JP" sz="1600" dirty="0" smtClean="0">
                          <a:solidFill>
                            <a:schemeClr val="tx1"/>
                          </a:solidFill>
                        </a:rPr>
                        <a:t>(78)</a:t>
                      </a:r>
                      <a:endParaRPr kumimoji="1" lang="ja-JP" altLang="en-US" sz="1600" dirty="0">
                        <a:solidFill>
                          <a:schemeClr val="tx1"/>
                        </a:solidFill>
                      </a:endParaRPr>
                    </a:p>
                  </a:txBody>
                  <a:tcPr marL="91468" marR="91468" marT="45733" marB="45733"/>
                </a:tc>
                <a:tc>
                  <a:txBody>
                    <a:bodyPr/>
                    <a:lstStyle/>
                    <a:p>
                      <a:pPr>
                        <a:lnSpc>
                          <a:spcPct val="100000"/>
                        </a:lnSpc>
                      </a:pPr>
                      <a:r>
                        <a:rPr kumimoji="1" lang="en-US" altLang="ja-JP" sz="1400" b="1" dirty="0" smtClean="0">
                          <a:solidFill>
                            <a:schemeClr val="tx1"/>
                          </a:solidFill>
                        </a:rPr>
                        <a:t>771</a:t>
                      </a:r>
                      <a:r>
                        <a:rPr kumimoji="1" lang="ja-JP" altLang="en-US" sz="1400" b="1" dirty="0" smtClean="0">
                          <a:solidFill>
                            <a:schemeClr val="tx1"/>
                          </a:solidFill>
                        </a:rPr>
                        <a:t>人</a:t>
                      </a:r>
                      <a:endParaRPr kumimoji="1" lang="en-US" altLang="ja-JP" sz="1800" b="1" dirty="0" smtClean="0">
                        <a:solidFill>
                          <a:schemeClr val="tx1"/>
                        </a:solidFill>
                      </a:endParaRPr>
                    </a:p>
                    <a:p>
                      <a:pPr>
                        <a:lnSpc>
                          <a:spcPct val="100000"/>
                        </a:lnSpc>
                      </a:pPr>
                      <a:r>
                        <a:rPr kumimoji="1" lang="en-US" altLang="ja-JP" sz="1600" dirty="0" smtClean="0">
                          <a:solidFill>
                            <a:schemeClr val="tx1"/>
                          </a:solidFill>
                        </a:rPr>
                        <a:t>(900)</a:t>
                      </a:r>
                      <a:endParaRPr kumimoji="1" lang="ja-JP" altLang="en-US" sz="1600" dirty="0">
                        <a:solidFill>
                          <a:schemeClr val="tx1"/>
                        </a:solidFill>
                      </a:endParaRPr>
                    </a:p>
                  </a:txBody>
                  <a:tcPr marL="91468" marR="91468" marT="45733" marB="45733"/>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5"/>
          <p:cNvGraphicFramePr>
            <a:graphicFrameLocks/>
          </p:cNvGraphicFramePr>
          <p:nvPr/>
        </p:nvGraphicFramePr>
        <p:xfrm>
          <a:off x="168275" y="1052513"/>
          <a:ext cx="8870950" cy="5256212"/>
        </p:xfrm>
        <a:graphic>
          <a:graphicData uri="http://schemas.openxmlformats.org/drawingml/2006/table">
            <a:tbl>
              <a:tblPr firstRow="1" bandRow="1">
                <a:tableStyleId>{5C22544A-7EE6-4342-B048-85BDC9FD1C3A}</a:tableStyleId>
              </a:tblPr>
              <a:tblGrid>
                <a:gridCol w="1165957">
                  <a:extLst>
                    <a:ext uri="{9D8B030D-6E8A-4147-A177-3AD203B41FA5}">
                      <a16:colId xmlns:a16="http://schemas.microsoft.com/office/drawing/2014/main" val="20000"/>
                    </a:ext>
                  </a:extLst>
                </a:gridCol>
                <a:gridCol w="3669816">
                  <a:extLst>
                    <a:ext uri="{9D8B030D-6E8A-4147-A177-3AD203B41FA5}">
                      <a16:colId xmlns:a16="http://schemas.microsoft.com/office/drawing/2014/main" val="20001"/>
                    </a:ext>
                  </a:extLst>
                </a:gridCol>
                <a:gridCol w="4035177">
                  <a:extLst>
                    <a:ext uri="{9D8B030D-6E8A-4147-A177-3AD203B41FA5}">
                      <a16:colId xmlns:a16="http://schemas.microsoft.com/office/drawing/2014/main" val="20002"/>
                    </a:ext>
                  </a:extLst>
                </a:gridCol>
              </a:tblGrid>
              <a:tr h="664699">
                <a:tc>
                  <a:txBody>
                    <a:bodyPr/>
                    <a:lstStyle/>
                    <a:p>
                      <a:pPr algn="ctr"/>
                      <a:endParaRPr kumimoji="1" lang="ja-JP" altLang="en-US" sz="1400" dirty="0"/>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2000" b="1" dirty="0" smtClean="0">
                          <a:solidFill>
                            <a:schemeClr val="bg1"/>
                          </a:solidFill>
                          <a:latin typeface="+mj-ea"/>
                          <a:ea typeface="+mj-ea"/>
                        </a:rPr>
                        <a:t>平成</a:t>
                      </a:r>
                      <a:r>
                        <a:rPr kumimoji="1" lang="en-US" altLang="ja-JP" sz="2000" b="1" dirty="0" smtClean="0">
                          <a:solidFill>
                            <a:schemeClr val="bg1"/>
                          </a:solidFill>
                          <a:latin typeface="+mj-ea"/>
                          <a:ea typeface="+mj-ea"/>
                        </a:rPr>
                        <a:t>30</a:t>
                      </a:r>
                      <a:r>
                        <a:rPr kumimoji="1" lang="ja-JP" altLang="en-US" sz="2000" b="1" dirty="0" smtClean="0">
                          <a:solidFill>
                            <a:schemeClr val="bg1"/>
                          </a:solidFill>
                          <a:latin typeface="+mj-ea"/>
                          <a:ea typeface="+mj-ea"/>
                        </a:rPr>
                        <a:t>年度</a:t>
                      </a:r>
                      <a:endParaRPr kumimoji="1" lang="en-US" altLang="ja-JP" sz="2000" b="1" dirty="0" smtClean="0">
                        <a:solidFill>
                          <a:schemeClr val="bg1"/>
                        </a:solidFill>
                        <a:latin typeface="+mj-ea"/>
                        <a:ea typeface="+mj-ea"/>
                      </a:endParaRPr>
                    </a:p>
                    <a:p>
                      <a:pPr algn="ctr"/>
                      <a:r>
                        <a:rPr kumimoji="1" lang="ja-JP" altLang="en-US" sz="1600" dirty="0" smtClean="0">
                          <a:solidFill>
                            <a:schemeClr val="bg1"/>
                          </a:solidFill>
                        </a:rPr>
                        <a:t>（被虐待者</a:t>
                      </a:r>
                      <a:r>
                        <a:rPr kumimoji="1" lang="en-US" altLang="ja-JP" sz="1600" dirty="0" smtClean="0">
                          <a:solidFill>
                            <a:schemeClr val="bg1"/>
                          </a:solidFill>
                        </a:rPr>
                        <a:t>166</a:t>
                      </a:r>
                      <a:r>
                        <a:rPr kumimoji="1" lang="ja-JP" altLang="en-US" sz="1600" dirty="0" smtClean="0">
                          <a:solidFill>
                            <a:schemeClr val="bg1"/>
                          </a:solidFill>
                        </a:rPr>
                        <a:t>人、虐待者</a:t>
                      </a:r>
                      <a:r>
                        <a:rPr kumimoji="1" lang="en-US" altLang="ja-JP" sz="1600" dirty="0" smtClean="0">
                          <a:solidFill>
                            <a:schemeClr val="bg1"/>
                          </a:solidFill>
                        </a:rPr>
                        <a:t>182</a:t>
                      </a:r>
                      <a:r>
                        <a:rPr kumimoji="1" lang="ja-JP" altLang="en-US" sz="1600" dirty="0" smtClean="0">
                          <a:solidFill>
                            <a:schemeClr val="bg1"/>
                          </a:solidFill>
                        </a:rPr>
                        <a:t>人の内訳）</a:t>
                      </a:r>
                      <a:endParaRPr kumimoji="1" lang="ja-JP" altLang="en-US" sz="1600" b="0" dirty="0">
                        <a:solidFill>
                          <a:schemeClr val="bg1"/>
                        </a:solidFill>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2000" dirty="0" smtClean="0">
                          <a:solidFill>
                            <a:schemeClr val="bg1"/>
                          </a:solidFill>
                          <a:latin typeface="+mj-ea"/>
                          <a:ea typeface="+mj-ea"/>
                        </a:rPr>
                        <a:t>令和元年度</a:t>
                      </a:r>
                      <a:endParaRPr kumimoji="1" lang="en-US" altLang="ja-JP" sz="2000" dirty="0" smtClean="0">
                        <a:solidFill>
                          <a:schemeClr val="bg1"/>
                        </a:solidFill>
                        <a:latin typeface="+mj-ea"/>
                        <a:ea typeface="+mj-ea"/>
                      </a:endParaRPr>
                    </a:p>
                    <a:p>
                      <a:pPr algn="ctr"/>
                      <a:r>
                        <a:rPr kumimoji="1" lang="ja-JP" altLang="en-US" sz="1600" dirty="0" smtClean="0">
                          <a:solidFill>
                            <a:schemeClr val="bg1"/>
                          </a:solidFill>
                        </a:rPr>
                        <a:t>（被虐待者</a:t>
                      </a:r>
                      <a:r>
                        <a:rPr kumimoji="1" lang="en-US" altLang="ja-JP" sz="1600" dirty="0" smtClean="0">
                          <a:solidFill>
                            <a:schemeClr val="bg1"/>
                          </a:solidFill>
                        </a:rPr>
                        <a:t>188</a:t>
                      </a:r>
                      <a:r>
                        <a:rPr kumimoji="1" lang="ja-JP" altLang="en-US" sz="1600" dirty="0" smtClean="0">
                          <a:solidFill>
                            <a:schemeClr val="bg1"/>
                          </a:solidFill>
                        </a:rPr>
                        <a:t>人、虐待者</a:t>
                      </a:r>
                      <a:r>
                        <a:rPr kumimoji="1" lang="en-US" altLang="ja-JP" sz="1600" dirty="0" smtClean="0">
                          <a:solidFill>
                            <a:schemeClr val="bg1"/>
                          </a:solidFill>
                        </a:rPr>
                        <a:t>203</a:t>
                      </a:r>
                      <a:r>
                        <a:rPr kumimoji="1" lang="ja-JP" altLang="en-US" sz="1600" dirty="0" smtClean="0">
                          <a:solidFill>
                            <a:schemeClr val="bg1"/>
                          </a:solidFill>
                        </a:rPr>
                        <a:t>人の内訳）</a:t>
                      </a:r>
                      <a:endParaRPr kumimoji="1" lang="ja-JP" altLang="en-US" sz="1600" b="0" dirty="0">
                        <a:solidFill>
                          <a:schemeClr val="bg1"/>
                        </a:solidFill>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81201">
                <a:tc>
                  <a:txBody>
                    <a:bodyPr/>
                    <a:lstStyle/>
                    <a:p>
                      <a:pPr algn="ctr">
                        <a:lnSpc>
                          <a:spcPct val="100000"/>
                        </a:lnSpc>
                      </a:pPr>
                      <a:r>
                        <a:rPr kumimoji="1" lang="ja-JP" altLang="en-US" sz="1400" b="1" dirty="0" smtClean="0">
                          <a:solidFill>
                            <a:schemeClr val="bg1"/>
                          </a:solidFill>
                        </a:rPr>
                        <a:t>分離の有無</a:t>
                      </a:r>
                      <a:endParaRPr kumimoji="1" lang="en-US" altLang="ja-JP" sz="1400" b="1" dirty="0" smtClean="0">
                        <a:solidFill>
                          <a:schemeClr val="bg1"/>
                        </a:solidFill>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被虐待者の保護と虐待者から</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分離を行った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70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42.2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分離していない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70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42.2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被虐待者の保護と虐待者から</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分離を行った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83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44.1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分離していない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80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42.6</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808867">
                <a:tc>
                  <a:txBody>
                    <a:bodyPr/>
                    <a:lstStyle/>
                    <a:p>
                      <a:pPr algn="ctr">
                        <a:lnSpc>
                          <a:spcPct val="100000"/>
                        </a:lnSpc>
                      </a:pPr>
                      <a:r>
                        <a:rPr kumimoji="1" lang="ja-JP" altLang="en-US" sz="1400" b="1" dirty="0" smtClean="0">
                          <a:solidFill>
                            <a:schemeClr val="bg1"/>
                          </a:solidFill>
                        </a:rPr>
                        <a:t>被虐待者の</a:t>
                      </a:r>
                      <a:endParaRPr kumimoji="1" lang="en-US" altLang="ja-JP" sz="1400" b="1" dirty="0" smtClean="0">
                        <a:solidFill>
                          <a:schemeClr val="bg1"/>
                        </a:solidFill>
                      </a:endParaRPr>
                    </a:p>
                    <a:p>
                      <a:pPr algn="ctr">
                        <a:lnSpc>
                          <a:spcPct val="100000"/>
                        </a:lnSpc>
                      </a:pPr>
                      <a:r>
                        <a:rPr kumimoji="1" lang="ja-JP" altLang="en-US" sz="1400" b="1" dirty="0" err="1" smtClean="0">
                          <a:solidFill>
                            <a:schemeClr val="bg1"/>
                          </a:solidFill>
                        </a:rPr>
                        <a:t>障がい</a:t>
                      </a:r>
                      <a:r>
                        <a:rPr kumimoji="1" lang="ja-JP" altLang="en-US" sz="1400" b="1" dirty="0" smtClean="0">
                          <a:solidFill>
                            <a:schemeClr val="bg1"/>
                          </a:solidFill>
                        </a:rPr>
                        <a:t>支援区分</a:t>
                      </a:r>
                      <a:endParaRPr kumimoji="1" lang="en-US" altLang="ja-JP" sz="1400" b="1" dirty="0" smtClean="0">
                        <a:solidFill>
                          <a:schemeClr val="bg1"/>
                        </a:solidFill>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支援区分認定済みの者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108</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65.1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認定を受けていない又は非該当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58</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34.9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支援区分認定済みの者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118</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62.8</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認定を受けていない又は非該当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70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37.2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68569">
                <a:tc>
                  <a:txBody>
                    <a:bodyPr/>
                    <a:lstStyle/>
                    <a:p>
                      <a:pPr algn="ctr">
                        <a:lnSpc>
                          <a:spcPct val="100000"/>
                        </a:lnSpc>
                      </a:pPr>
                      <a:r>
                        <a:rPr kumimoji="1" lang="ja-JP" altLang="en-US" sz="1400" b="1" dirty="0" smtClean="0">
                          <a:solidFill>
                            <a:schemeClr val="bg1"/>
                          </a:solidFill>
                        </a:rPr>
                        <a:t>被虐待者の</a:t>
                      </a:r>
                      <a:r>
                        <a:rPr kumimoji="1" lang="ja-JP" altLang="en-US" sz="1400" b="1" dirty="0" err="1" smtClean="0">
                          <a:solidFill>
                            <a:schemeClr val="bg1"/>
                          </a:solidFill>
                        </a:rPr>
                        <a:t>障がい</a:t>
                      </a:r>
                      <a:r>
                        <a:rPr kumimoji="1" lang="ja-JP" altLang="en-US" sz="1400" b="1" dirty="0" smtClean="0">
                          <a:solidFill>
                            <a:schemeClr val="bg1"/>
                          </a:solidFill>
                        </a:rPr>
                        <a:t>福祉サービス等の利用状況（複数回答）</a:t>
                      </a:r>
                      <a:endParaRPr kumimoji="1" lang="en-US" altLang="ja-JP" sz="1400" b="1" dirty="0" smtClean="0">
                        <a:solidFill>
                          <a:schemeClr val="bg1"/>
                        </a:solidFill>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「障害者総合支援法上のサービス」</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104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62.7</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「自立支援医療」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53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31.9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「利用なし」　　　　</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35</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21.1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「障害者総合支援法上のサービス」</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107</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56.9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「自立支援医療」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32.4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「利用なし」　　　　</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23.4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783482">
                <a:tc>
                  <a:txBody>
                    <a:bodyPr/>
                    <a:lstStyle/>
                    <a:p>
                      <a:pPr algn="ctr">
                        <a:lnSpc>
                          <a:spcPct val="100000"/>
                        </a:lnSpc>
                      </a:pPr>
                      <a:r>
                        <a:rPr kumimoji="1" lang="ja-JP" altLang="en-US" sz="1400" b="1" dirty="0" smtClean="0">
                          <a:solidFill>
                            <a:schemeClr val="bg1"/>
                          </a:solidFill>
                        </a:rPr>
                        <a:t>被虐待者と虐待者との同居の有無</a:t>
                      </a:r>
                      <a:endParaRPr kumimoji="1" lang="ja-JP" altLang="en-US" sz="1400" b="1" dirty="0">
                        <a:solidFill>
                          <a:schemeClr val="bg1"/>
                        </a:solidFill>
                      </a:endParaRP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「同居」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142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85.5</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「別居」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9.6</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「同居」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142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75.5</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「別居」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45</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23.9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749394">
                <a:tc>
                  <a:txBody>
                    <a:bodyPr/>
                    <a:lstStyle/>
                    <a:p>
                      <a:pPr algn="ctr"/>
                      <a:r>
                        <a:rPr kumimoji="1" lang="ja-JP" altLang="en-US" sz="1400" b="1" dirty="0" smtClean="0">
                          <a:solidFill>
                            <a:schemeClr val="bg1"/>
                          </a:solidFill>
                        </a:rPr>
                        <a:t> 虐待者の</a:t>
                      </a:r>
                      <a:endParaRPr kumimoji="1" lang="en-US" altLang="ja-JP" sz="1400" b="1" dirty="0" smtClean="0">
                        <a:solidFill>
                          <a:schemeClr val="bg1"/>
                        </a:solidFill>
                      </a:endParaRPr>
                    </a:p>
                    <a:p>
                      <a:pPr algn="ctr"/>
                      <a:r>
                        <a:rPr kumimoji="1" lang="ja-JP" altLang="en-US" sz="1400" b="1" dirty="0" smtClean="0">
                          <a:solidFill>
                            <a:schemeClr val="bg1"/>
                          </a:solidFill>
                        </a:rPr>
                        <a:t>性別　</a:t>
                      </a:r>
                      <a:endParaRPr kumimoji="1" lang="ja-JP" altLang="en-US" sz="1400" b="1" dirty="0">
                        <a:solidFill>
                          <a:schemeClr val="bg1"/>
                        </a:solidFill>
                      </a:endParaRP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「男性」　</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106</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58.2</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「女性」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76</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41.8</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「男性」　</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130</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64.0</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「女性」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73</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baseline="0" dirty="0" smtClean="0">
                          <a:solidFill>
                            <a:schemeClr val="tx1"/>
                          </a:solidFill>
                          <a:latin typeface="ＭＳ Ｐゴシック" panose="020B0600070205080204" pitchFamily="50" charset="-128"/>
                          <a:ea typeface="ＭＳ Ｐゴシック" panose="020B0600070205080204" pitchFamily="50" charset="-128"/>
                        </a:rPr>
                        <a:t>36.0</a:t>
                      </a:r>
                      <a:r>
                        <a:rPr kumimoji="1" lang="ja-JP" altLang="en-US" sz="1400" b="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タイトル 1"/>
          <p:cNvSpPr txBox="1">
            <a:spLocks/>
          </p:cNvSpPr>
          <p:nvPr/>
        </p:nvSpPr>
        <p:spPr bwMode="auto">
          <a:xfrm>
            <a:off x="250825" y="471488"/>
            <a:ext cx="3168650"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ja-JP" altLang="en-US" sz="2000" b="1" dirty="0" smtClean="0"/>
              <a:t>その他の状況について</a:t>
            </a:r>
            <a:endParaRPr lang="ja-JP" altLang="en-US" sz="2000" b="1" dirty="0"/>
          </a:p>
        </p:txBody>
      </p:sp>
      <p:sp>
        <p:nvSpPr>
          <p:cNvPr id="50213" name="スライド番号プレースホルダー 3"/>
          <p:cNvSpPr>
            <a:spLocks noGrp="1"/>
          </p:cNvSpPr>
          <p:nvPr>
            <p:ph type="sldNum" sz="quarter" idx="12"/>
          </p:nvPr>
        </p:nvSpPr>
        <p:spPr bwMode="auto">
          <a:xfrm>
            <a:off x="68754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mtClean="0">
                <a:latin typeface="UD デジタル 教科書体 NK-R" panose="02020400000000000000" pitchFamily="18" charset="-128"/>
                <a:ea typeface="UD デジタル 教科書体 NK-R" panose="02020400000000000000" pitchFamily="18" charset="-128"/>
              </a:rPr>
              <a:t>19 </a:t>
            </a:r>
          </a:p>
        </p:txBody>
      </p:sp>
      <p:sp>
        <p:nvSpPr>
          <p:cNvPr id="50214" name="テキスト ボックス 5"/>
          <p:cNvSpPr txBox="1">
            <a:spLocks noChangeArrowheads="1"/>
          </p:cNvSpPr>
          <p:nvPr/>
        </p:nvSpPr>
        <p:spPr bwMode="auto">
          <a:xfrm>
            <a:off x="161925" y="0"/>
            <a:ext cx="354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＜養護者による虐待＞</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txBox="1">
            <a:spLocks/>
          </p:cNvSpPr>
          <p:nvPr/>
        </p:nvSpPr>
        <p:spPr bwMode="auto">
          <a:xfrm>
            <a:off x="463550" y="2238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a:t>障がい者福祉施設従事者等による</a:t>
            </a:r>
            <a:endParaRPr lang="en-US" altLang="ja-JP" sz="4000"/>
          </a:p>
          <a:p>
            <a:pPr algn="ctr">
              <a:spcBef>
                <a:spcPct val="0"/>
              </a:spcBef>
              <a:buFontTx/>
              <a:buNone/>
            </a:pPr>
            <a:r>
              <a:rPr lang="ja-JP" altLang="en-US" sz="4000"/>
              <a:t>虐待について</a:t>
            </a:r>
          </a:p>
        </p:txBody>
      </p:sp>
      <p:sp>
        <p:nvSpPr>
          <p:cNvPr id="52227"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7AE5B75-4E3A-467F-8B3A-847F6B172E5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20</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92088" y="301625"/>
            <a:ext cx="8856662" cy="676275"/>
          </a:xfrm>
          <a:solidFill>
            <a:schemeClr val="tx2">
              <a:lumMod val="20000"/>
              <a:lumOff val="80000"/>
            </a:schemeClr>
          </a:solidFill>
        </p:spPr>
        <p:txBody>
          <a:bodyPr/>
          <a:lstStyle/>
          <a:p>
            <a:pPr>
              <a:defRPr/>
            </a:pPr>
            <a:r>
              <a:rPr lang="ja-JP" altLang="en-US" sz="2200" b="1" dirty="0"/>
              <a:t>令和</a:t>
            </a:r>
            <a:r>
              <a:rPr lang="ja-JP" altLang="en-US" sz="2200" b="1" dirty="0" smtClean="0"/>
              <a:t>元年度　都道府県別にみた</a:t>
            </a:r>
            <a:r>
              <a:rPr lang="en-US" altLang="ja-JP" sz="2200" b="1" dirty="0" smtClean="0"/>
              <a:t/>
            </a:r>
            <a:br>
              <a:rPr lang="en-US" altLang="ja-JP" sz="2200" b="1" dirty="0" smtClean="0"/>
            </a:br>
            <a:r>
              <a:rPr lang="ja-JP" altLang="en-US" sz="2200" b="1" dirty="0" err="1" smtClean="0"/>
              <a:t>障がい</a:t>
            </a:r>
            <a:r>
              <a:rPr lang="ja-JP" altLang="en-US" sz="2200" b="1" dirty="0" smtClean="0"/>
              <a:t>者福祉施設従事者等による障がい者虐待</a:t>
            </a:r>
          </a:p>
        </p:txBody>
      </p:sp>
      <p:graphicFrame>
        <p:nvGraphicFramePr>
          <p:cNvPr id="6" name="コンテンツ プレースホルダー 4"/>
          <p:cNvGraphicFramePr>
            <a:graphicFrameLocks/>
          </p:cNvGraphicFramePr>
          <p:nvPr/>
        </p:nvGraphicFramePr>
        <p:xfrm>
          <a:off x="0" y="1268413"/>
          <a:ext cx="9013821" cy="4941883"/>
        </p:xfrm>
        <a:graphic>
          <a:graphicData uri="http://schemas.openxmlformats.org/drawingml/2006/table">
            <a:tbl>
              <a:tblPr firstRow="1" bandRow="1">
                <a:tableStyleId>{5C22544A-7EE6-4342-B048-85BDC9FD1C3A}</a:tableStyleId>
              </a:tblPr>
              <a:tblGrid>
                <a:gridCol w="237853">
                  <a:extLst>
                    <a:ext uri="{9D8B030D-6E8A-4147-A177-3AD203B41FA5}">
                      <a16:colId xmlns:a16="http://schemas.microsoft.com/office/drawing/2014/main" val="20000"/>
                    </a:ext>
                  </a:extLst>
                </a:gridCol>
                <a:gridCol w="656008">
                  <a:extLst>
                    <a:ext uri="{9D8B030D-6E8A-4147-A177-3AD203B41FA5}">
                      <a16:colId xmlns:a16="http://schemas.microsoft.com/office/drawing/2014/main" val="20001"/>
                    </a:ext>
                  </a:extLst>
                </a:gridCol>
                <a:gridCol w="692453">
                  <a:extLst>
                    <a:ext uri="{9D8B030D-6E8A-4147-A177-3AD203B41FA5}">
                      <a16:colId xmlns:a16="http://schemas.microsoft.com/office/drawing/2014/main" val="20002"/>
                    </a:ext>
                  </a:extLst>
                </a:gridCol>
                <a:gridCol w="692453">
                  <a:extLst>
                    <a:ext uri="{9D8B030D-6E8A-4147-A177-3AD203B41FA5}">
                      <a16:colId xmlns:a16="http://schemas.microsoft.com/office/drawing/2014/main" val="20003"/>
                    </a:ext>
                  </a:extLst>
                </a:gridCol>
                <a:gridCol w="204104">
                  <a:extLst>
                    <a:ext uri="{9D8B030D-6E8A-4147-A177-3AD203B41FA5}">
                      <a16:colId xmlns:a16="http://schemas.microsoft.com/office/drawing/2014/main" val="20004"/>
                    </a:ext>
                  </a:extLst>
                </a:gridCol>
                <a:gridCol w="656008">
                  <a:extLst>
                    <a:ext uri="{9D8B030D-6E8A-4147-A177-3AD203B41FA5}">
                      <a16:colId xmlns:a16="http://schemas.microsoft.com/office/drawing/2014/main" val="20005"/>
                    </a:ext>
                  </a:extLst>
                </a:gridCol>
                <a:gridCol w="692453">
                  <a:extLst>
                    <a:ext uri="{9D8B030D-6E8A-4147-A177-3AD203B41FA5}">
                      <a16:colId xmlns:a16="http://schemas.microsoft.com/office/drawing/2014/main" val="20006"/>
                    </a:ext>
                  </a:extLst>
                </a:gridCol>
                <a:gridCol w="692453">
                  <a:extLst>
                    <a:ext uri="{9D8B030D-6E8A-4147-A177-3AD203B41FA5}">
                      <a16:colId xmlns:a16="http://schemas.microsoft.com/office/drawing/2014/main" val="20007"/>
                    </a:ext>
                  </a:extLst>
                </a:gridCol>
                <a:gridCol w="204104">
                  <a:extLst>
                    <a:ext uri="{9D8B030D-6E8A-4147-A177-3AD203B41FA5}">
                      <a16:colId xmlns:a16="http://schemas.microsoft.com/office/drawing/2014/main" val="20008"/>
                    </a:ext>
                  </a:extLst>
                </a:gridCol>
                <a:gridCol w="656008">
                  <a:extLst>
                    <a:ext uri="{9D8B030D-6E8A-4147-A177-3AD203B41FA5}">
                      <a16:colId xmlns:a16="http://schemas.microsoft.com/office/drawing/2014/main" val="20009"/>
                    </a:ext>
                  </a:extLst>
                </a:gridCol>
                <a:gridCol w="692453">
                  <a:extLst>
                    <a:ext uri="{9D8B030D-6E8A-4147-A177-3AD203B41FA5}">
                      <a16:colId xmlns:a16="http://schemas.microsoft.com/office/drawing/2014/main" val="20010"/>
                    </a:ext>
                  </a:extLst>
                </a:gridCol>
                <a:gridCol w="692453">
                  <a:extLst>
                    <a:ext uri="{9D8B030D-6E8A-4147-A177-3AD203B41FA5}">
                      <a16:colId xmlns:a16="http://schemas.microsoft.com/office/drawing/2014/main" val="20011"/>
                    </a:ext>
                  </a:extLst>
                </a:gridCol>
                <a:gridCol w="204104">
                  <a:extLst>
                    <a:ext uri="{9D8B030D-6E8A-4147-A177-3AD203B41FA5}">
                      <a16:colId xmlns:a16="http://schemas.microsoft.com/office/drawing/2014/main" val="20012"/>
                    </a:ext>
                  </a:extLst>
                </a:gridCol>
                <a:gridCol w="656008">
                  <a:extLst>
                    <a:ext uri="{9D8B030D-6E8A-4147-A177-3AD203B41FA5}">
                      <a16:colId xmlns:a16="http://schemas.microsoft.com/office/drawing/2014/main" val="20013"/>
                    </a:ext>
                  </a:extLst>
                </a:gridCol>
                <a:gridCol w="692453">
                  <a:extLst>
                    <a:ext uri="{9D8B030D-6E8A-4147-A177-3AD203B41FA5}">
                      <a16:colId xmlns:a16="http://schemas.microsoft.com/office/drawing/2014/main" val="20014"/>
                    </a:ext>
                  </a:extLst>
                </a:gridCol>
                <a:gridCol w="692453">
                  <a:extLst>
                    <a:ext uri="{9D8B030D-6E8A-4147-A177-3AD203B41FA5}">
                      <a16:colId xmlns:a16="http://schemas.microsoft.com/office/drawing/2014/main" val="20015"/>
                    </a:ext>
                  </a:extLst>
                </a:gridCol>
              </a:tblGrid>
              <a:tr h="512503">
                <a:tc>
                  <a:txBody>
                    <a:bodyPr/>
                    <a:lstStyle/>
                    <a:p>
                      <a:pPr algn="l" fontAlgn="ctr"/>
                      <a:r>
                        <a:rPr lang="ja-JP" altLang="en-US" sz="1800" u="none" strike="noStrike" dirty="0">
                          <a:effectLst/>
                          <a:latin typeface="+mn-ea"/>
                          <a:ea typeface="+mn-ea"/>
                        </a:rPr>
                        <a:t>　</a:t>
                      </a:r>
                      <a:endParaRPr lang="ja-JP" altLang="en-US" sz="1800" b="0" i="0" u="none" strike="noStrike" dirty="0">
                        <a:solidFill>
                          <a:srgbClr val="000000"/>
                        </a:solidFill>
                        <a:effectLst/>
                        <a:latin typeface="+mn-ea"/>
                        <a:ea typeface="+mn-ea"/>
                      </a:endParaRP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mn-ea"/>
                          <a:ea typeface="+mn-ea"/>
                        </a:rPr>
                        <a:t>　</a:t>
                      </a:r>
                      <a:endParaRPr lang="ja-JP" altLang="en-US" sz="1800" b="0" i="0" u="none" strike="noStrike" dirty="0">
                        <a:solidFill>
                          <a:srgbClr val="000000"/>
                        </a:solidFill>
                        <a:effectLst/>
                        <a:latin typeface="+mn-ea"/>
                        <a:ea typeface="+mn-ea"/>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100" u="none" strike="noStrike" dirty="0">
                          <a:effectLst/>
                          <a:latin typeface="ＭＳ Ｐゴシック" panose="020B0600070205080204" pitchFamily="50" charset="-128"/>
                          <a:ea typeface="ＭＳ Ｐゴシック" panose="020B0600070205080204" pitchFamily="50" charset="-128"/>
                        </a:rPr>
                        <a:t>相談・</a:t>
                      </a:r>
                      <a:r>
                        <a:rPr lang="ja-JP" altLang="en-US" sz="1100" u="none" strike="noStrike" dirty="0" smtClean="0">
                          <a:effectLst/>
                          <a:latin typeface="ＭＳ Ｐゴシック" panose="020B0600070205080204" pitchFamily="50" charset="-128"/>
                          <a:ea typeface="ＭＳ Ｐゴシック" panose="020B0600070205080204" pitchFamily="50" charset="-128"/>
                        </a:rPr>
                        <a:t>通報・届出件数</a:t>
                      </a:r>
                      <a:endPar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虐待</a:t>
                      </a:r>
                      <a:r>
                        <a:rPr lang="ja-JP" altLang="en-US" sz="1100" u="none" strike="noStrike" dirty="0" smtClean="0">
                          <a:effectLst/>
                          <a:latin typeface="ＭＳ Ｐゴシック" panose="020B0600070205080204" pitchFamily="50" charset="-128"/>
                          <a:ea typeface="ＭＳ Ｐゴシック" panose="020B0600070205080204" pitchFamily="50" charset="-128"/>
                        </a:rPr>
                        <a:t>認定</a:t>
                      </a:r>
                      <a:endParaRPr lang="en-US" altLang="zh-CN" sz="1100" u="none" strike="noStrike" dirty="0" smtClean="0">
                        <a:effectLst/>
                        <a:latin typeface="ＭＳ Ｐゴシック" panose="020B0600070205080204" pitchFamily="50" charset="-128"/>
                        <a:ea typeface="ＭＳ Ｐゴシック" panose="020B0600070205080204" pitchFamily="50" charset="-128"/>
                      </a:endParaRPr>
                    </a:p>
                    <a:p>
                      <a:pPr algn="ctr" rtl="0" fontAlgn="ctr"/>
                      <a:r>
                        <a:rPr lang="zh-CN" altLang="en-US" sz="1100" u="none" strike="noStrike" dirty="0" smtClean="0">
                          <a:effectLst/>
                          <a:latin typeface="ＭＳ Ｐゴシック" panose="020B0600070205080204" pitchFamily="50" charset="-128"/>
                          <a:ea typeface="ＭＳ Ｐゴシック" panose="020B0600070205080204" pitchFamily="50" charset="-128"/>
                        </a:rPr>
                        <a:t>件数</a:t>
                      </a:r>
                      <a:endParaRPr lang="zh-CN"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9524" marR="9524"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9115">
                <a:tc>
                  <a:txBody>
                    <a:bodyPr/>
                    <a:lstStyle/>
                    <a:p>
                      <a:pPr algn="r" fontAlgn="ctr"/>
                      <a:r>
                        <a:rPr lang="en-US" altLang="ja-JP" sz="1200" b="1" i="0" u="none" strike="noStrike" dirty="0">
                          <a:solidFill>
                            <a:srgbClr val="FF0000"/>
                          </a:solidFill>
                          <a:effectLst/>
                          <a:latin typeface="Arial" panose="020B0604020202020204" pitchFamily="34" charset="0"/>
                          <a:cs typeface="Arial" panose="020B0604020202020204" pitchFamily="34" charset="0"/>
                        </a:rPr>
                        <a:t>1</a:t>
                      </a:r>
                    </a:p>
                  </a:txBody>
                  <a:tcPr marL="9524" marR="9524" marT="9522" marB="0" anchor="ctr">
                    <a:lnL w="28575" cap="flat" cmpd="sng" algn="ctr">
                      <a:solidFill>
                        <a:srgbClr val="FF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ＭＳ Ｐゴシック" panose="020B0600070205080204" pitchFamily="50" charset="-128"/>
                          <a:ea typeface="ＭＳ Ｐゴシック" panose="020B0600070205080204" pitchFamily="50"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Arial" panose="020B0604020202020204" pitchFamily="34" charset="0"/>
                          <a:ea typeface="ＭＳ Ｐゴシック" panose="020B0600070205080204" pitchFamily="50" charset="-128"/>
                        </a:rPr>
                        <a:t>309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Arial" panose="020B0604020202020204" pitchFamily="34" charset="0"/>
                          <a:ea typeface="ＭＳ Ｐゴシック" panose="020B0600070205080204" pitchFamily="50" charset="-128"/>
                        </a:rPr>
                        <a:t>76</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13</a:t>
                      </a:r>
                    </a:p>
                  </a:txBody>
                  <a:tcPr marL="9524" marR="9524" marT="9522" marB="0" anchor="ctr">
                    <a:lnL w="28575" cap="flat" cmpd="sng" algn="ctr">
                      <a:solidFill>
                        <a:srgbClr val="FF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9115">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98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smtClean="0">
                          <a:solidFill>
                            <a:schemeClr val="tx1"/>
                          </a:solidFill>
                          <a:effectLst/>
                          <a:latin typeface="Arial" panose="020B0604020202020204" pitchFamily="34" charset="0"/>
                          <a:cs typeface="Arial" panose="020B0604020202020204" pitchFamily="34" charset="0"/>
                        </a:rPr>
                        <a:t>25</a:t>
                      </a:r>
                      <a:endParaRPr lang="en-US" altLang="ja-JP" sz="1200" b="0" i="0" u="none" strike="noStrike" dirty="0">
                        <a:solidFill>
                          <a:schemeClr val="tx1"/>
                        </a:solidFill>
                        <a:effectLst/>
                        <a:latin typeface="Arial" panose="020B0604020202020204" pitchFamily="34" charset="0"/>
                        <a:cs typeface="Arial" panose="020B0604020202020204" pitchFamily="34" charset="0"/>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38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3</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39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4</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5</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41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6</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18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7</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smtClean="0">
                          <a:solidFill>
                            <a:schemeClr val="tx1"/>
                          </a:solidFill>
                          <a:effectLst/>
                          <a:latin typeface="Arial" panose="020B0604020202020204" pitchFamily="34" charset="0"/>
                          <a:cs typeface="Arial" panose="020B0604020202020204" pitchFamily="34" charset="0"/>
                        </a:rPr>
                        <a:t>18</a:t>
                      </a:r>
                      <a:endParaRPr lang="en-US" altLang="ja-JP" sz="1200" b="0" i="0" u="none" strike="noStrike" dirty="0">
                        <a:solidFill>
                          <a:schemeClr val="tx1"/>
                        </a:solidFill>
                        <a:effectLst/>
                        <a:latin typeface="Arial" panose="020B0604020202020204" pitchFamily="34" charset="0"/>
                        <a:cs typeface="Arial" panose="020B0604020202020204" pitchFamily="34" charset="0"/>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8</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9</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69115">
                <a:tc>
                  <a:txBody>
                    <a:bodyPr/>
                    <a:lstStyle/>
                    <a:p>
                      <a:pPr algn="r" fontAlgn="ctr"/>
                      <a:r>
                        <a:rPr lang="en-US" altLang="ja-JP" sz="1200" b="0" i="0" u="none" strike="noStrike">
                          <a:solidFill>
                            <a:schemeClr val="tx1"/>
                          </a:solidFill>
                          <a:effectLst/>
                          <a:latin typeface="Arial" panose="020B0604020202020204" pitchFamily="34" charset="0"/>
                          <a:cs typeface="Arial" panose="020B0604020202020204" pitchFamily="34" charset="0"/>
                        </a:rPr>
                        <a:t>10</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65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69115">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11</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45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47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9115">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12</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83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24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Arial" panose="020B0604020202020204" pitchFamily="34" charset="0"/>
                          <a:cs typeface="Arial" panose="020B0604020202020204" pitchFamily="34" charset="0"/>
                        </a:rPr>
                        <a:t>36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3</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rtl="0" fontAlgn="ctr"/>
                      <a:r>
                        <a:rPr lang="ja-JP" altLang="en-US" sz="1200" b="0" i="0" u="none" strike="noStrike" dirty="0">
                          <a:solidFill>
                            <a:schemeClr val="tx1"/>
                          </a:solidFill>
                          <a:effectLst/>
                          <a:latin typeface="Arial" panose="020B0604020202020204" pitchFamily="34" charset="0"/>
                          <a:cs typeface="Arial" panose="020B0604020202020204" pitchFamily="34" charset="0"/>
                        </a:rPr>
                        <a:t>合計</a:t>
                      </a:r>
                    </a:p>
                  </a:txBody>
                  <a:tcPr marL="9524" marR="9524" marT="9522" marB="0" anchor="ctr">
                    <a:lnL w="2857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l" rtl="0" fontAlgn="ctr"/>
                      <a:endParaRPr lang="ja-JP" altLang="en-US" sz="1200" b="0" i="0" u="none" strike="noStrike" dirty="0">
                        <a:solidFill>
                          <a:srgbClr val="000000"/>
                        </a:solidFill>
                        <a:effectLst/>
                        <a:latin typeface="Arial"/>
                      </a:endParaRPr>
                    </a:p>
                  </a:txBody>
                  <a:tcPr marL="9525" marR="9525" marT="9525"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a:solidFill>
                            <a:srgbClr val="000000"/>
                          </a:solidFill>
                          <a:effectLst/>
                          <a:latin typeface="Arial" panose="020B0604020202020204" pitchFamily="34" charset="0"/>
                          <a:ea typeface="ＭＳ Ｐゴシック" panose="020B0600070205080204" pitchFamily="50" charset="-128"/>
                        </a:rPr>
                        <a:t>2,761</a:t>
                      </a:r>
                    </a:p>
                  </a:txBody>
                  <a:tcPr marL="9525" marR="9525" marT="9525" marB="0" anchor="ctr">
                    <a:lnL w="6350" cap="flat" cmpd="sng" algn="ctr">
                      <a:solidFill>
                        <a:schemeClr val="tx1"/>
                      </a:solidFill>
                      <a:prstDash val="sysDot"/>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Arial" panose="020B0604020202020204" pitchFamily="34" charset="0"/>
                          <a:ea typeface="ＭＳ Ｐゴシック" panose="020B0600070205080204" pitchFamily="50" charset="-128"/>
                        </a:rPr>
                        <a:t>547</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53504" name="テキスト ボックス 7"/>
          <p:cNvSpPr txBox="1">
            <a:spLocks noChangeArrowheads="1"/>
          </p:cNvSpPr>
          <p:nvPr/>
        </p:nvSpPr>
        <p:spPr bwMode="auto">
          <a:xfrm>
            <a:off x="7164388" y="979488"/>
            <a:ext cx="184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a:t>※</a:t>
            </a:r>
            <a:r>
              <a:rPr lang="ja-JP" altLang="en-US" sz="1400" b="1"/>
              <a:t>虐待認定件数順</a:t>
            </a:r>
          </a:p>
        </p:txBody>
      </p:sp>
      <p:sp>
        <p:nvSpPr>
          <p:cNvPr id="5350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53506" name="スライド番号プレースホルダー 2"/>
          <p:cNvSpPr>
            <a:spLocks noGrp="1"/>
          </p:cNvSpPr>
          <p:nvPr>
            <p:ph type="sldNum" sz="quarter" idx="12"/>
          </p:nvPr>
        </p:nvSpPr>
        <p:spPr bwMode="auto">
          <a:xfrm>
            <a:off x="6873875" y="63166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CDF560-9287-4D15-9A6D-FD9245D0986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21</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smtClean="0"/>
              <a:t>【</a:t>
            </a:r>
            <a:r>
              <a:rPr lang="ja-JP" altLang="en-US" sz="2400" b="1" dirty="0" smtClean="0"/>
              <a:t>施設従事者等</a:t>
            </a:r>
            <a:r>
              <a:rPr lang="en-US" altLang="ja-JP" sz="2400" b="1" dirty="0" smtClean="0"/>
              <a:t>】</a:t>
            </a:r>
            <a:r>
              <a:rPr lang="ja-JP" altLang="en-US" sz="2400" b="1" dirty="0" smtClean="0"/>
              <a:t>　相談・通報</a:t>
            </a:r>
            <a:r>
              <a:rPr lang="ja-JP" altLang="en-US" sz="2400" b="1" dirty="0"/>
              <a:t>・</a:t>
            </a:r>
            <a:r>
              <a:rPr lang="ja-JP" altLang="en-US" sz="2400" b="1" dirty="0" smtClean="0"/>
              <a:t>届出者</a:t>
            </a:r>
            <a:r>
              <a:rPr lang="ja-JP" altLang="en-US" sz="2400" b="1" dirty="0"/>
              <a:t>の内訳</a:t>
            </a:r>
          </a:p>
        </p:txBody>
      </p:sp>
      <p:sp>
        <p:nvSpPr>
          <p:cNvPr id="55299" name="テキスト ボックス 7"/>
          <p:cNvSpPr txBox="1">
            <a:spLocks noChangeArrowheads="1"/>
          </p:cNvSpPr>
          <p:nvPr/>
        </p:nvSpPr>
        <p:spPr bwMode="auto">
          <a:xfrm>
            <a:off x="523875" y="6027738"/>
            <a:ext cx="813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複数回答有</a:t>
            </a:r>
            <a:endParaRPr lang="en-US" altLang="ja-JP" sz="1200"/>
          </a:p>
          <a:p>
            <a:pPr eaLnBrk="1" hangingPunct="1">
              <a:spcBef>
                <a:spcPct val="0"/>
              </a:spcBef>
              <a:buFontTx/>
              <a:buNone/>
            </a:pPr>
            <a:r>
              <a:rPr lang="en-US" altLang="ja-JP" sz="1200"/>
              <a:t>※</a:t>
            </a:r>
            <a:r>
              <a:rPr lang="ja-JP" altLang="en-US" sz="1200"/>
              <a:t>通報件数：</a:t>
            </a:r>
            <a:r>
              <a:rPr lang="en-US" altLang="ja-JP" sz="1200"/>
              <a:t>H29</a:t>
            </a:r>
            <a:r>
              <a:rPr lang="ja-JP" altLang="en-US" sz="1200"/>
              <a:t>年度</a:t>
            </a:r>
            <a:r>
              <a:rPr lang="en-US" altLang="ja-JP" sz="1200"/>
              <a:t>267</a:t>
            </a:r>
            <a:r>
              <a:rPr lang="ja-JP" altLang="en-US" sz="1200"/>
              <a:t>件、</a:t>
            </a:r>
            <a:r>
              <a:rPr lang="en-US" altLang="ja-JP" sz="1200"/>
              <a:t>H30</a:t>
            </a:r>
            <a:r>
              <a:rPr lang="ja-JP" altLang="en-US" sz="1200"/>
              <a:t>年度</a:t>
            </a:r>
            <a:r>
              <a:rPr lang="en-US" altLang="ja-JP" sz="1200"/>
              <a:t>274</a:t>
            </a:r>
            <a:r>
              <a:rPr lang="ja-JP" altLang="en-US" sz="1200"/>
              <a:t>件、</a:t>
            </a:r>
            <a:r>
              <a:rPr lang="en-US" altLang="ja-JP" sz="1200"/>
              <a:t>R</a:t>
            </a:r>
            <a:r>
              <a:rPr lang="ja-JP" altLang="en-US" sz="1200"/>
              <a:t>元年度</a:t>
            </a:r>
            <a:r>
              <a:rPr lang="en-US" altLang="ja-JP" sz="1200"/>
              <a:t>309</a:t>
            </a:r>
            <a:r>
              <a:rPr lang="ja-JP" altLang="en-US" sz="1200"/>
              <a:t>件の内訳</a:t>
            </a:r>
            <a:endParaRPr lang="en-US" altLang="ja-JP" sz="1200"/>
          </a:p>
          <a:p>
            <a:pPr eaLnBrk="1" hangingPunct="1">
              <a:spcBef>
                <a:spcPct val="0"/>
              </a:spcBef>
              <a:buFontTx/>
              <a:buNone/>
            </a:pPr>
            <a:r>
              <a:rPr lang="en-US" altLang="ja-JP" sz="1200"/>
              <a:t>※</a:t>
            </a:r>
            <a:r>
              <a:rPr lang="ja-JP" altLang="en-US" sz="1200"/>
              <a:t>「相談支援専門員・他の施設従事者等」については、相談支援専門員と</a:t>
            </a:r>
            <a:r>
              <a:rPr lang="ja-JP" altLang="en-US" sz="1200" b="1" u="sng"/>
              <a:t>当該以外</a:t>
            </a:r>
            <a:r>
              <a:rPr lang="ja-JP" altLang="en-US" sz="1200"/>
              <a:t>の施設従事者等を合算。</a:t>
            </a:r>
            <a:endParaRPr lang="en-US" altLang="ja-JP" sz="1200"/>
          </a:p>
          <a:p>
            <a:pPr eaLnBrk="1" hangingPunct="1">
              <a:spcBef>
                <a:spcPct val="0"/>
              </a:spcBef>
              <a:buFontTx/>
              <a:buNone/>
            </a:pPr>
            <a:r>
              <a:rPr lang="en-US" altLang="ja-JP" sz="1200"/>
              <a:t>※1</a:t>
            </a:r>
            <a:r>
              <a:rPr lang="ja-JP" altLang="en-US" sz="1200"/>
              <a:t>：</a:t>
            </a:r>
            <a:r>
              <a:rPr lang="en-US" altLang="ja-JP" sz="1200"/>
              <a:t>H30</a:t>
            </a:r>
            <a:r>
              <a:rPr lang="ja-JP" altLang="en-US" sz="1200"/>
              <a:t>年度調査からの項目</a:t>
            </a:r>
          </a:p>
        </p:txBody>
      </p:sp>
      <p:sp>
        <p:nvSpPr>
          <p:cNvPr id="55300"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55301" name="スライド番号プレースホルダー 1"/>
          <p:cNvSpPr>
            <a:spLocks noGrp="1"/>
          </p:cNvSpPr>
          <p:nvPr>
            <p:ph type="sldNum" sz="quarter" idx="12"/>
          </p:nvPr>
        </p:nvSpPr>
        <p:spPr bwMode="auto">
          <a:xfrm>
            <a:off x="68754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F8D35CB-2835-42DF-98A7-3B102ED5F13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22</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4391025" y="5783263"/>
            <a:ext cx="4159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 name="図 1"/>
          <p:cNvPicPr>
            <a:picLocks noChangeAspect="1"/>
          </p:cNvPicPr>
          <p:nvPr/>
        </p:nvPicPr>
        <p:blipFill>
          <a:blip r:embed="rId3"/>
          <a:stretch>
            <a:fillRect/>
          </a:stretch>
        </p:blipFill>
        <p:spPr>
          <a:xfrm>
            <a:off x="-66926" y="749954"/>
            <a:ext cx="9144793" cy="548687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995863" y="5295900"/>
            <a:ext cx="3935412" cy="10080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・虐待類型では「身体的虐待」とともに「心理的虐待」が増加してそれぞれ最多。「性的虐待」も大きく増加した昨年度と同件数。</a:t>
            </a:r>
            <a:endParaRPr lang="en-US" altLang="ja-JP" sz="1200" dirty="0">
              <a:solidFill>
                <a:schemeClr val="tx1"/>
              </a:solidFill>
            </a:endParaRPr>
          </a:p>
          <a:p>
            <a:pPr eaLnBrk="1" hangingPunct="1">
              <a:defRPr/>
            </a:pPr>
            <a:r>
              <a:rPr lang="ja-JP" altLang="en-US" sz="1200" dirty="0">
                <a:solidFill>
                  <a:schemeClr val="tx1"/>
                </a:solidFill>
              </a:rPr>
              <a:t>被虐待者の</a:t>
            </a:r>
            <a:r>
              <a:rPr lang="ja-JP" altLang="en-US" sz="1200" dirty="0" err="1">
                <a:solidFill>
                  <a:schemeClr val="tx1"/>
                </a:solidFill>
              </a:rPr>
              <a:t>障がい</a:t>
            </a:r>
            <a:r>
              <a:rPr lang="ja-JP" altLang="en-US" sz="1200" dirty="0">
                <a:solidFill>
                  <a:schemeClr val="tx1"/>
                </a:solidFill>
              </a:rPr>
              <a:t>種別では、「知的障がい」が最多で増加。</a:t>
            </a:r>
            <a:endParaRPr lang="en-US" altLang="ja-JP" sz="1200" dirty="0">
              <a:solidFill>
                <a:schemeClr val="tx1"/>
              </a:solidFill>
            </a:endParaRPr>
          </a:p>
        </p:txBody>
      </p:sp>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ja-JP" altLang="en-US" sz="2400" b="1" smtClean="0"/>
              <a:t>虐待の類型</a:t>
            </a:r>
            <a:r>
              <a:rPr lang="ja-JP" altLang="en-US" sz="2400" b="1" dirty="0" smtClean="0"/>
              <a:t>・被虐待者の</a:t>
            </a:r>
            <a:r>
              <a:rPr lang="ja-JP" altLang="en-US" sz="2400" b="1" dirty="0" err="1" smtClean="0"/>
              <a:t>障がい</a:t>
            </a:r>
            <a:r>
              <a:rPr lang="ja-JP" altLang="en-US" sz="2400" b="1" dirty="0" smtClean="0"/>
              <a:t>種別</a:t>
            </a:r>
            <a:endParaRPr lang="ja-JP" altLang="en-US" sz="2400" b="1" dirty="0"/>
          </a:p>
        </p:txBody>
      </p:sp>
      <p:sp>
        <p:nvSpPr>
          <p:cNvPr id="57348" name="テキスト ボックス 7"/>
          <p:cNvSpPr txBox="1">
            <a:spLocks noChangeArrowheads="1"/>
          </p:cNvSpPr>
          <p:nvPr/>
        </p:nvSpPr>
        <p:spPr bwMode="auto">
          <a:xfrm>
            <a:off x="4763" y="6124575"/>
            <a:ext cx="925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複数回答有</a:t>
            </a:r>
            <a:endParaRPr lang="en-US" altLang="ja-JP" sz="1200"/>
          </a:p>
          <a:p>
            <a:pPr eaLnBrk="1" hangingPunct="1">
              <a:spcBef>
                <a:spcPct val="0"/>
              </a:spcBef>
              <a:buFont typeface="Arial" panose="020B0604020202020204" pitchFamily="34" charset="0"/>
              <a:buNone/>
            </a:pPr>
            <a:r>
              <a:rPr lang="en-US" altLang="ja-JP" sz="1200"/>
              <a:t>※</a:t>
            </a:r>
            <a:r>
              <a:rPr lang="ja-JP" altLang="en-US" sz="1200"/>
              <a:t>虐待類型：虐待認定件数</a:t>
            </a:r>
            <a:r>
              <a:rPr lang="en-US" altLang="ja-JP" sz="1200"/>
              <a:t>H29</a:t>
            </a:r>
            <a:r>
              <a:rPr lang="ja-JP" altLang="en-US" sz="1200"/>
              <a:t>年度</a:t>
            </a:r>
            <a:r>
              <a:rPr lang="en-US" altLang="ja-JP" sz="1200"/>
              <a:t>59</a:t>
            </a:r>
            <a:r>
              <a:rPr lang="ja-JP" altLang="en-US" sz="1200"/>
              <a:t>件、</a:t>
            </a:r>
            <a:r>
              <a:rPr lang="en-US" altLang="ja-JP" sz="1200"/>
              <a:t>H30</a:t>
            </a:r>
            <a:r>
              <a:rPr lang="ja-JP" altLang="en-US" sz="1200"/>
              <a:t>年度</a:t>
            </a:r>
            <a:r>
              <a:rPr lang="en-US" altLang="ja-JP" sz="1200"/>
              <a:t>61</a:t>
            </a:r>
            <a:r>
              <a:rPr lang="ja-JP" altLang="en-US" sz="1200"/>
              <a:t>件、</a:t>
            </a:r>
            <a:r>
              <a:rPr lang="en-US" altLang="ja-JP" sz="1200"/>
              <a:t>R</a:t>
            </a:r>
            <a:r>
              <a:rPr lang="ja-JP" altLang="en-US" sz="1200"/>
              <a:t>元年度</a:t>
            </a:r>
            <a:r>
              <a:rPr lang="en-US" altLang="ja-JP" sz="1200"/>
              <a:t>76</a:t>
            </a:r>
            <a:r>
              <a:rPr lang="ja-JP" altLang="en-US" sz="1200"/>
              <a:t>件の内訳</a:t>
            </a:r>
            <a:endParaRPr lang="en-US" altLang="ja-JP" sz="1200"/>
          </a:p>
          <a:p>
            <a:pPr eaLnBrk="1" hangingPunct="1">
              <a:spcBef>
                <a:spcPct val="0"/>
              </a:spcBef>
              <a:buFont typeface="Arial" panose="020B0604020202020204" pitchFamily="34" charset="0"/>
              <a:buNone/>
            </a:pPr>
            <a:r>
              <a:rPr lang="en-US" altLang="ja-JP" sz="1200"/>
              <a:t>※</a:t>
            </a:r>
            <a:r>
              <a:rPr lang="ja-JP" altLang="en-US" sz="1200"/>
              <a:t>障がい種別：被虐待者数</a:t>
            </a:r>
            <a:r>
              <a:rPr lang="en-US" altLang="ja-JP" sz="1200"/>
              <a:t>H29</a:t>
            </a:r>
            <a:r>
              <a:rPr lang="ja-JP" altLang="en-US" sz="1200"/>
              <a:t>年度</a:t>
            </a:r>
            <a:r>
              <a:rPr lang="en-US" altLang="ja-JP" sz="1200"/>
              <a:t>85</a:t>
            </a:r>
            <a:r>
              <a:rPr lang="ja-JP" altLang="en-US" sz="1200"/>
              <a:t>人、</a:t>
            </a:r>
            <a:r>
              <a:rPr lang="en-US" altLang="ja-JP" sz="1200"/>
              <a:t>H30</a:t>
            </a:r>
            <a:r>
              <a:rPr lang="ja-JP" altLang="en-US" sz="1200"/>
              <a:t>年度</a:t>
            </a:r>
            <a:r>
              <a:rPr lang="en-US" altLang="ja-JP" sz="1200"/>
              <a:t>85</a:t>
            </a:r>
            <a:r>
              <a:rPr lang="ja-JP" altLang="en-US" sz="1200"/>
              <a:t>人、</a:t>
            </a:r>
            <a:r>
              <a:rPr lang="en-US" altLang="ja-JP" sz="1200"/>
              <a:t>R</a:t>
            </a:r>
            <a:r>
              <a:rPr lang="ja-JP" altLang="en-US" sz="1200"/>
              <a:t>元年度</a:t>
            </a:r>
            <a:r>
              <a:rPr lang="en-US" altLang="ja-JP" sz="1200"/>
              <a:t>105</a:t>
            </a:r>
            <a:r>
              <a:rPr lang="ja-JP" altLang="en-US" sz="1200"/>
              <a:t>人の内訳</a:t>
            </a:r>
          </a:p>
        </p:txBody>
      </p:sp>
      <p:sp>
        <p:nvSpPr>
          <p:cNvPr id="57349"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57350" name="スライド番号プレースホルダー 1"/>
          <p:cNvSpPr>
            <a:spLocks noGrp="1"/>
          </p:cNvSpPr>
          <p:nvPr>
            <p:ph type="sldNum" sz="quarter" idx="12"/>
          </p:nvPr>
        </p:nvSpPr>
        <p:spPr bwMode="auto">
          <a:xfrm>
            <a:off x="6831013" y="6303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B5F3E8-5326-4EEB-BBBC-17A094D9ADD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23</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nvGraphicFramePr>
        <p:xfrm>
          <a:off x="423863" y="5305425"/>
          <a:ext cx="4292600" cy="787400"/>
        </p:xfrm>
        <a:graphic>
          <a:graphicData uri="http://schemas.openxmlformats.org/drawingml/2006/table">
            <a:tbl>
              <a:tblPr firstRow="1" firstCol="1" lastRow="1" lastCol="1" bandRow="1" bandCol="1">
                <a:tableStyleId>{5C22544A-7EE6-4342-B048-85BDC9FD1C3A}</a:tableStyleId>
              </a:tblPr>
              <a:tblGrid>
                <a:gridCol w="955761">
                  <a:extLst>
                    <a:ext uri="{9D8B030D-6E8A-4147-A177-3AD203B41FA5}">
                      <a16:colId xmlns:a16="http://schemas.microsoft.com/office/drawing/2014/main" val="20000"/>
                    </a:ext>
                  </a:extLst>
                </a:gridCol>
                <a:gridCol w="821481">
                  <a:extLst>
                    <a:ext uri="{9D8B030D-6E8A-4147-A177-3AD203B41FA5}">
                      <a16:colId xmlns:a16="http://schemas.microsoft.com/office/drawing/2014/main" val="20001"/>
                    </a:ext>
                  </a:extLst>
                </a:gridCol>
                <a:gridCol w="821481">
                  <a:extLst>
                    <a:ext uri="{9D8B030D-6E8A-4147-A177-3AD203B41FA5}">
                      <a16:colId xmlns:a16="http://schemas.microsoft.com/office/drawing/2014/main" val="20002"/>
                    </a:ext>
                  </a:extLst>
                </a:gridCol>
                <a:gridCol w="821481">
                  <a:extLst>
                    <a:ext uri="{9D8B030D-6E8A-4147-A177-3AD203B41FA5}">
                      <a16:colId xmlns:a16="http://schemas.microsoft.com/office/drawing/2014/main" val="20003"/>
                    </a:ext>
                  </a:extLst>
                </a:gridCol>
                <a:gridCol w="872396">
                  <a:extLst>
                    <a:ext uri="{9D8B030D-6E8A-4147-A177-3AD203B41FA5}">
                      <a16:colId xmlns:a16="http://schemas.microsoft.com/office/drawing/2014/main" val="20004"/>
                    </a:ext>
                  </a:extLst>
                </a:gridCol>
              </a:tblGrid>
              <a:tr h="3555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smtClean="0">
                          <a:solidFill>
                            <a:schemeClr val="tx1"/>
                          </a:solidFill>
                          <a:latin typeface="+mj-ea"/>
                          <a:ea typeface="+mj-ea"/>
                        </a:rPr>
                        <a:t>虐待の程度</a:t>
                      </a:r>
                      <a:endParaRPr kumimoji="1" lang="en-US" altLang="ja-JP" sz="1000" b="1" dirty="0" smtClean="0">
                        <a:solidFill>
                          <a:schemeClr val="tx1"/>
                        </a:solidFill>
                        <a:latin typeface="+mj-ea"/>
                        <a:ea typeface="+mj-ea"/>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mj-ea"/>
                          <a:ea typeface="+mj-ea"/>
                        </a:rPr>
                        <a:t>（</a:t>
                      </a:r>
                      <a:r>
                        <a:rPr kumimoji="1" lang="en-US" altLang="ja-JP" sz="1000" b="1" dirty="0" smtClean="0">
                          <a:solidFill>
                            <a:schemeClr val="tx1"/>
                          </a:solidFill>
                          <a:latin typeface="+mj-ea"/>
                          <a:ea typeface="+mj-ea"/>
                        </a:rPr>
                        <a:t>R</a:t>
                      </a:r>
                      <a:r>
                        <a:rPr kumimoji="1" lang="ja-JP" altLang="en-US" sz="1000" b="1" dirty="0" smtClean="0">
                          <a:solidFill>
                            <a:schemeClr val="tx1"/>
                          </a:solidFill>
                          <a:latin typeface="+mj-ea"/>
                          <a:ea typeface="+mj-ea"/>
                        </a:rPr>
                        <a:t>元）</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900">
                <a:tc>
                  <a:txBody>
                    <a:bodyPr/>
                    <a:lstStyle/>
                    <a:p>
                      <a:pPr algn="ctr">
                        <a:lnSpc>
                          <a:spcPts val="1400"/>
                        </a:lnSpc>
                        <a:spcAft>
                          <a:spcPts val="0"/>
                        </a:spcAft>
                      </a:pPr>
                      <a:r>
                        <a:rPr lang="ja-JP" sz="1100" kern="0" dirty="0">
                          <a:solidFill>
                            <a:schemeClr val="tx1"/>
                          </a:solidFill>
                          <a:effectLst/>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100" dirty="0" smtClean="0">
                          <a:solidFill>
                            <a:schemeClr val="tx1"/>
                          </a:solidFill>
                          <a:effectLst/>
                          <a:latin typeface="+mn-lt"/>
                          <a:ea typeface="ＭＳ 明朝"/>
                          <a:cs typeface="Calibri" panose="020F0502020204030204" pitchFamily="34" charset="0"/>
                        </a:rPr>
                        <a:t>49</a:t>
                      </a:r>
                      <a:endParaRPr lang="ja-JP" sz="1200" b="0" kern="100" dirty="0">
                        <a:solidFill>
                          <a:schemeClr val="tx1"/>
                        </a:solidFill>
                        <a:effectLst/>
                        <a:latin typeface="+mn-lt"/>
                        <a:ea typeface="ＭＳ 明朝"/>
                        <a:cs typeface="Calibri" panose="020F0502020204030204" pitchFamily="34" charset="0"/>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28</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smtClean="0">
                          <a:solidFill>
                            <a:schemeClr val="tx1"/>
                          </a:solidFill>
                          <a:effectLst/>
                          <a:latin typeface="+mn-lt"/>
                          <a:ea typeface="+mn-ea"/>
                          <a:cs typeface="+mn-cs"/>
                        </a:rPr>
                        <a:t>13</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dirty="0" smtClean="0">
                          <a:solidFill>
                            <a:schemeClr val="tx1"/>
                          </a:solidFill>
                          <a:effectLst/>
                          <a:latin typeface="+mn-lt"/>
                          <a:ea typeface="+mn-ea"/>
                          <a:cs typeface="+mn-cs"/>
                        </a:rPr>
                        <a:t>90</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5900">
                <a:tc>
                  <a:txBody>
                    <a:bodyPr/>
                    <a:lstStyle/>
                    <a:p>
                      <a:pPr algn="ctr">
                        <a:lnSpc>
                          <a:spcPts val="1400"/>
                        </a:lnSpc>
                        <a:spcAft>
                          <a:spcPts val="0"/>
                        </a:spcAft>
                      </a:pPr>
                      <a:r>
                        <a:rPr lang="ja-JP" sz="1100" kern="0" dirty="0">
                          <a:solidFill>
                            <a:schemeClr val="tx1"/>
                          </a:solidFill>
                          <a:effectLst/>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54.4</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31.1</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smtClean="0">
                          <a:solidFill>
                            <a:schemeClr val="tx1"/>
                          </a:solidFill>
                          <a:effectLst/>
                          <a:latin typeface="+mn-lt"/>
                          <a:ea typeface="+mn-ea"/>
                          <a:cs typeface="+mn-cs"/>
                        </a:rPr>
                        <a:t>14.4</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dirty="0">
                          <a:solidFill>
                            <a:schemeClr val="tx1"/>
                          </a:solidFill>
                          <a:effectLst/>
                        </a:rPr>
                        <a:t>100.0</a:t>
                      </a:r>
                      <a:endParaRPr lang="ja-JP" sz="1000" b="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2" name="図 1"/>
          <p:cNvPicPr>
            <a:picLocks noChangeAspect="1"/>
          </p:cNvPicPr>
          <p:nvPr/>
        </p:nvPicPr>
        <p:blipFill>
          <a:blip r:embed="rId3"/>
          <a:stretch>
            <a:fillRect/>
          </a:stretch>
        </p:blipFill>
        <p:spPr>
          <a:xfrm>
            <a:off x="28233" y="838201"/>
            <a:ext cx="4688230" cy="5114987"/>
          </a:xfrm>
          <a:prstGeom prst="rect">
            <a:avLst/>
          </a:prstGeom>
        </p:spPr>
      </p:pic>
      <p:pic>
        <p:nvPicPr>
          <p:cNvPr id="3" name="図 2"/>
          <p:cNvPicPr>
            <a:picLocks noChangeAspect="1"/>
          </p:cNvPicPr>
          <p:nvPr/>
        </p:nvPicPr>
        <p:blipFill>
          <a:blip r:embed="rId4"/>
          <a:stretch>
            <a:fillRect/>
          </a:stretch>
        </p:blipFill>
        <p:spPr>
          <a:xfrm>
            <a:off x="4630738" y="774691"/>
            <a:ext cx="4273666" cy="450533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2"/>
          <p:cNvSpPr>
            <a:spLocks noGrp="1"/>
          </p:cNvSpPr>
          <p:nvPr>
            <p:ph type="title"/>
          </p:nvPr>
        </p:nvSpPr>
        <p:spPr>
          <a:xfrm>
            <a:off x="468313" y="347663"/>
            <a:ext cx="8229600" cy="373062"/>
          </a:xfrm>
          <a:solidFill>
            <a:schemeClr val="tx2">
              <a:lumMod val="20000"/>
              <a:lumOff val="80000"/>
            </a:schemeClr>
          </a:solidFill>
        </p:spPr>
        <p:txBody>
          <a:bodyPr/>
          <a:lstStyle/>
          <a:p>
            <a:pPr>
              <a:defRPr/>
            </a:pPr>
            <a:r>
              <a:rPr lang="ja-JP" altLang="en-US" sz="2400" b="1" dirty="0" smtClean="0"/>
              <a:t>虐待が認められた</a:t>
            </a:r>
            <a:r>
              <a:rPr lang="ja-JP" altLang="en-US" sz="2400" b="1" dirty="0" err="1" smtClean="0"/>
              <a:t>障がい</a:t>
            </a:r>
            <a:r>
              <a:rPr lang="ja-JP" altLang="en-US" sz="2400" b="1" dirty="0" smtClean="0"/>
              <a:t>福祉サービス事業所種別</a:t>
            </a:r>
            <a:endParaRPr lang="ja-JP" altLang="en-US" sz="2400" b="1" dirty="0"/>
          </a:p>
        </p:txBody>
      </p:sp>
      <p:sp>
        <p:nvSpPr>
          <p:cNvPr id="5939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59396"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E0EFC1-FBE9-416A-9217-0162344D476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24</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59397" name="テキスト ボックス 7"/>
          <p:cNvSpPr txBox="1">
            <a:spLocks noChangeArrowheads="1"/>
          </p:cNvSpPr>
          <p:nvPr/>
        </p:nvSpPr>
        <p:spPr bwMode="auto">
          <a:xfrm>
            <a:off x="215900" y="6550025"/>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t>※</a:t>
            </a:r>
            <a:r>
              <a:rPr lang="ja-JP" altLang="en-US" sz="1400"/>
              <a:t>対象の３か年において、</a:t>
            </a:r>
            <a:r>
              <a:rPr lang="en-US" altLang="ja-JP" sz="1400"/>
              <a:t>1</a:t>
            </a:r>
            <a:r>
              <a:rPr lang="ja-JP" altLang="en-US" sz="1400"/>
              <a:t>件も該当がなかったサービス種別は項目から除外</a:t>
            </a:r>
            <a:endParaRPr lang="en-US" altLang="ja-JP" sz="1400"/>
          </a:p>
        </p:txBody>
      </p:sp>
      <p:sp>
        <p:nvSpPr>
          <p:cNvPr id="9" name="正方形/長方形 8"/>
          <p:cNvSpPr/>
          <p:nvPr/>
        </p:nvSpPr>
        <p:spPr>
          <a:xfrm>
            <a:off x="133350" y="828675"/>
            <a:ext cx="431800" cy="32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smtClean="0">
                <a:solidFill>
                  <a:srgbClr val="000000"/>
                </a:solidFill>
              </a:rPr>
              <a:t>件</a:t>
            </a:r>
            <a:endParaRPr lang="ja-JP" sz="1200" dirty="0">
              <a:solidFill>
                <a:srgbClr val="000000"/>
              </a:solidFill>
            </a:endParaRPr>
          </a:p>
        </p:txBody>
      </p:sp>
      <p:pic>
        <p:nvPicPr>
          <p:cNvPr id="2" name="図 1"/>
          <p:cNvPicPr>
            <a:picLocks noChangeAspect="1"/>
          </p:cNvPicPr>
          <p:nvPr/>
        </p:nvPicPr>
        <p:blipFill>
          <a:blip r:embed="rId2"/>
          <a:stretch>
            <a:fillRect/>
          </a:stretch>
        </p:blipFill>
        <p:spPr>
          <a:xfrm>
            <a:off x="105348" y="941219"/>
            <a:ext cx="8937511" cy="560880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B91C90E-14F0-4B6D-86A2-D47EFBCA67F9}"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25</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0" name="タイトル 12"/>
          <p:cNvSpPr>
            <a:spLocks noGrp="1"/>
          </p:cNvSpPr>
          <p:nvPr>
            <p:ph type="title"/>
          </p:nvPr>
        </p:nvSpPr>
        <p:spPr>
          <a:xfrm>
            <a:off x="468313" y="369888"/>
            <a:ext cx="8229600" cy="381000"/>
          </a:xfrm>
          <a:solidFill>
            <a:schemeClr val="tx2">
              <a:lumMod val="20000"/>
              <a:lumOff val="80000"/>
            </a:schemeClr>
          </a:solidFill>
        </p:spPr>
        <p:txBody>
          <a:bodyPr/>
          <a:lstStyle/>
          <a:p>
            <a:pPr>
              <a:defRPr/>
            </a:pPr>
            <a:r>
              <a:rPr lang="ja-JP" altLang="en-US" sz="2400" b="1" dirty="0" smtClean="0"/>
              <a:t>虐待が認められた</a:t>
            </a:r>
            <a:r>
              <a:rPr lang="ja-JP" altLang="en-US" sz="2400" b="1" dirty="0" err="1" smtClean="0"/>
              <a:t>障がい</a:t>
            </a:r>
            <a:r>
              <a:rPr lang="ja-JP" altLang="en-US" sz="2400" b="1" dirty="0" smtClean="0"/>
              <a:t>福祉サービス事業所種別</a:t>
            </a:r>
            <a:endParaRPr lang="ja-JP" altLang="en-US" sz="2400" b="1" dirty="0"/>
          </a:p>
        </p:txBody>
      </p:sp>
      <p:sp>
        <p:nvSpPr>
          <p:cNvPr id="60420"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60421" name="テキスト ボックス 7"/>
          <p:cNvSpPr txBox="1">
            <a:spLocks noChangeArrowheads="1"/>
          </p:cNvSpPr>
          <p:nvPr/>
        </p:nvSpPr>
        <p:spPr bwMode="auto">
          <a:xfrm>
            <a:off x="323850" y="6469063"/>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t>※</a:t>
            </a:r>
            <a:r>
              <a:rPr lang="ja-JP" altLang="en-US" sz="1400"/>
              <a:t>対象の３か年において、</a:t>
            </a:r>
            <a:r>
              <a:rPr lang="en-US" altLang="ja-JP" sz="1400"/>
              <a:t>1</a:t>
            </a:r>
            <a:r>
              <a:rPr lang="ja-JP" altLang="en-US" sz="1400"/>
              <a:t>件以上該当あった事業所種別のみ記載。</a:t>
            </a:r>
            <a:endParaRPr lang="en-US" altLang="ja-JP" sz="1400"/>
          </a:p>
        </p:txBody>
      </p:sp>
      <p:pic>
        <p:nvPicPr>
          <p:cNvPr id="2" name="図 1"/>
          <p:cNvPicPr>
            <a:picLocks noChangeAspect="1"/>
          </p:cNvPicPr>
          <p:nvPr/>
        </p:nvPicPr>
        <p:blipFill>
          <a:blip r:embed="rId2"/>
          <a:stretch>
            <a:fillRect/>
          </a:stretch>
        </p:blipFill>
        <p:spPr>
          <a:xfrm>
            <a:off x="120454" y="774331"/>
            <a:ext cx="8925318" cy="57185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5"/>
          <p:cNvSpPr>
            <a:spLocks noGrp="1"/>
          </p:cNvSpPr>
          <p:nvPr>
            <p:ph type="title"/>
          </p:nvPr>
        </p:nvSpPr>
        <p:spPr>
          <a:xfrm>
            <a:off x="457200" y="274638"/>
            <a:ext cx="8229600" cy="346075"/>
          </a:xfrm>
          <a:solidFill>
            <a:schemeClr val="tx2">
              <a:lumMod val="20000"/>
              <a:lumOff val="80000"/>
            </a:schemeClr>
          </a:solidFill>
        </p:spPr>
        <p:txBody>
          <a:bodyPr/>
          <a:lstStyle/>
          <a:p>
            <a:pPr>
              <a:defRPr/>
            </a:pPr>
            <a:r>
              <a:rPr lang="ja-JP" altLang="en-US" sz="2400" b="1" dirty="0" smtClean="0"/>
              <a:t>虐待を行った</a:t>
            </a:r>
            <a:r>
              <a:rPr lang="ja-JP" altLang="en-US" sz="2400" b="1" dirty="0" err="1" smtClean="0"/>
              <a:t>障がい</a:t>
            </a:r>
            <a:r>
              <a:rPr lang="ja-JP" altLang="en-US" sz="2400" b="1" dirty="0" smtClean="0"/>
              <a:t>者福祉施設従事者等の職種</a:t>
            </a:r>
            <a:endParaRPr lang="ja-JP" altLang="en-US" sz="2400" b="1" dirty="0"/>
          </a:p>
        </p:txBody>
      </p:sp>
      <p:sp>
        <p:nvSpPr>
          <p:cNvPr id="61444"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12" name="正方形/長方形 11"/>
          <p:cNvSpPr/>
          <p:nvPr/>
        </p:nvSpPr>
        <p:spPr>
          <a:xfrm>
            <a:off x="1116013" y="6632575"/>
            <a:ext cx="238125"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smtClean="0">
                <a:solidFill>
                  <a:srgbClr val="000000"/>
                </a:solidFill>
              </a:rPr>
              <a:t>人</a:t>
            </a:r>
            <a:endParaRPr lang="en-US" altLang="ja-JP" dirty="0" smtClean="0">
              <a:solidFill>
                <a:srgbClr val="000000"/>
              </a:solidFill>
            </a:endParaRPr>
          </a:p>
        </p:txBody>
      </p:sp>
      <p:sp>
        <p:nvSpPr>
          <p:cNvPr id="13" name="正方形/長方形 12"/>
          <p:cNvSpPr/>
          <p:nvPr/>
        </p:nvSpPr>
        <p:spPr>
          <a:xfrm>
            <a:off x="5364163" y="6632575"/>
            <a:ext cx="238125" cy="22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smtClean="0">
                <a:solidFill>
                  <a:srgbClr val="000000"/>
                </a:solidFill>
              </a:rPr>
              <a:t>人</a:t>
            </a:r>
            <a:endParaRPr lang="en-US" altLang="ja-JP" dirty="0" smtClean="0">
              <a:solidFill>
                <a:srgbClr val="000000"/>
              </a:solidFill>
            </a:endParaRPr>
          </a:p>
        </p:txBody>
      </p:sp>
      <p:sp>
        <p:nvSpPr>
          <p:cNvPr id="61447" name="正方形/長方形 1"/>
          <p:cNvSpPr>
            <a:spLocks noChangeArrowheads="1"/>
          </p:cNvSpPr>
          <p:nvPr/>
        </p:nvSpPr>
        <p:spPr bwMode="auto">
          <a:xfrm>
            <a:off x="8648700" y="6237288"/>
            <a:ext cx="341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a:solidFill>
                  <a:srgbClr val="898989"/>
                </a:solidFill>
              </a:rPr>
              <a:t>26</a:t>
            </a:r>
            <a:endParaRPr lang="ja-JP" altLang="en-US" sz="1200">
              <a:solidFill>
                <a:srgbClr val="898989"/>
              </a:solidFill>
            </a:endParaRPr>
          </a:p>
        </p:txBody>
      </p:sp>
      <p:pic>
        <p:nvPicPr>
          <p:cNvPr id="2" name="図 1"/>
          <p:cNvPicPr>
            <a:picLocks noChangeAspect="1"/>
          </p:cNvPicPr>
          <p:nvPr/>
        </p:nvPicPr>
        <p:blipFill>
          <a:blip r:embed="rId3"/>
          <a:stretch>
            <a:fillRect/>
          </a:stretch>
        </p:blipFill>
        <p:spPr>
          <a:xfrm>
            <a:off x="30956" y="644526"/>
            <a:ext cx="4749196" cy="6675699"/>
          </a:xfrm>
          <a:prstGeom prst="rect">
            <a:avLst/>
          </a:prstGeom>
        </p:spPr>
      </p:pic>
      <p:pic>
        <p:nvPicPr>
          <p:cNvPr id="3" name="図 2"/>
          <p:cNvPicPr>
            <a:picLocks noChangeAspect="1"/>
          </p:cNvPicPr>
          <p:nvPr/>
        </p:nvPicPr>
        <p:blipFill>
          <a:blip r:embed="rId4"/>
          <a:stretch>
            <a:fillRect/>
          </a:stretch>
        </p:blipFill>
        <p:spPr>
          <a:xfrm>
            <a:off x="4514835" y="647536"/>
            <a:ext cx="4627265" cy="621236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42656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smtClean="0"/>
              <a:t>＜クロス集計①</a:t>
            </a:r>
            <a:r>
              <a:rPr lang="ja-JP" altLang="en-US" sz="1600" b="1" dirty="0"/>
              <a:t>＞虐待類型</a:t>
            </a:r>
            <a:r>
              <a:rPr lang="en-US" altLang="ja-JP" sz="1600" b="1" dirty="0"/>
              <a:t>×</a:t>
            </a:r>
            <a:r>
              <a:rPr lang="ja-JP" altLang="en-US" sz="1600" b="1" dirty="0" err="1"/>
              <a:t>障がい</a:t>
            </a:r>
            <a:r>
              <a:rPr lang="ja-JP" altLang="en-US" sz="1600" b="1" dirty="0"/>
              <a:t>支援区分</a:t>
            </a:r>
          </a:p>
        </p:txBody>
      </p:sp>
      <p:sp>
        <p:nvSpPr>
          <p:cNvPr id="63491" name="テキスト ボックス 5"/>
          <p:cNvSpPr txBox="1">
            <a:spLocks noChangeArrowheads="1"/>
          </p:cNvSpPr>
          <p:nvPr/>
        </p:nvSpPr>
        <p:spPr bwMode="auto">
          <a:xfrm>
            <a:off x="161925" y="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＜施設従事者等による虐待＞</a:t>
            </a:r>
          </a:p>
        </p:txBody>
      </p:sp>
      <p:sp>
        <p:nvSpPr>
          <p:cNvPr id="63492"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CA824B1-2A3C-42E2-83D2-438551728A1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27</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243763" y="860425"/>
            <a:ext cx="1693862" cy="2543175"/>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・被虐待者に占める区分</a:t>
            </a:r>
            <a:r>
              <a:rPr lang="en-US" altLang="ja-JP" sz="1200" dirty="0">
                <a:solidFill>
                  <a:schemeClr val="tx1"/>
                </a:solidFill>
              </a:rPr>
              <a:t>6</a:t>
            </a:r>
            <a:r>
              <a:rPr lang="ja-JP" altLang="en-US" sz="1200" dirty="0">
                <a:solidFill>
                  <a:schemeClr val="tx1"/>
                </a:solidFill>
              </a:rPr>
              <a:t>の割合が大きい。</a:t>
            </a:r>
            <a:endParaRPr lang="en-US" altLang="ja-JP" sz="1200" dirty="0">
              <a:solidFill>
                <a:schemeClr val="tx1"/>
              </a:solidFill>
            </a:endParaRPr>
          </a:p>
          <a:p>
            <a:pPr eaLnBrk="1" hangingPunct="1">
              <a:defRPr/>
            </a:pPr>
            <a:endParaRPr lang="ja-JP" altLang="en-US" sz="1200" dirty="0">
              <a:solidFill>
                <a:schemeClr val="tx1"/>
              </a:solidFill>
            </a:endParaRPr>
          </a:p>
          <a:p>
            <a:pPr eaLnBrk="1" hangingPunct="1">
              <a:defRPr/>
            </a:pPr>
            <a:r>
              <a:rPr lang="ja-JP" altLang="en-US" sz="1200" dirty="0">
                <a:solidFill>
                  <a:schemeClr val="tx1"/>
                </a:solidFill>
              </a:rPr>
              <a:t>・身体的虐待の被虐待者に占める区分</a:t>
            </a:r>
            <a:r>
              <a:rPr lang="en-US" altLang="ja-JP" sz="1200" dirty="0">
                <a:solidFill>
                  <a:schemeClr val="tx1"/>
                </a:solidFill>
              </a:rPr>
              <a:t>6</a:t>
            </a:r>
            <a:r>
              <a:rPr lang="ja-JP" altLang="en-US" sz="1200" dirty="0">
                <a:solidFill>
                  <a:schemeClr val="tx1"/>
                </a:solidFill>
              </a:rPr>
              <a:t>の割合が大きく、身体拘束の被虐待者に占める区分</a:t>
            </a:r>
            <a:r>
              <a:rPr lang="en-US" altLang="ja-JP" sz="1200" dirty="0">
                <a:solidFill>
                  <a:schemeClr val="tx1"/>
                </a:solidFill>
              </a:rPr>
              <a:t>6</a:t>
            </a:r>
            <a:r>
              <a:rPr lang="ja-JP" altLang="en-US" sz="1200" dirty="0">
                <a:solidFill>
                  <a:schemeClr val="tx1"/>
                </a:solidFill>
              </a:rPr>
              <a:t>の割合も大きい。</a:t>
            </a:r>
            <a:endParaRPr lang="en-US" altLang="ja-JP" sz="1200" dirty="0">
              <a:solidFill>
                <a:schemeClr val="tx1"/>
              </a:solidFill>
            </a:endParaRPr>
          </a:p>
        </p:txBody>
      </p:sp>
      <p:graphicFrame>
        <p:nvGraphicFramePr>
          <p:cNvPr id="4" name="表 3"/>
          <p:cNvGraphicFramePr>
            <a:graphicFrameLocks noGrp="1"/>
          </p:cNvGraphicFramePr>
          <p:nvPr/>
        </p:nvGraphicFramePr>
        <p:xfrm>
          <a:off x="263525" y="684213"/>
          <a:ext cx="6899272" cy="2874962"/>
        </p:xfrm>
        <a:graphic>
          <a:graphicData uri="http://schemas.openxmlformats.org/drawingml/2006/table">
            <a:tbl>
              <a:tblPr firstRow="1" firstCol="1" bandRow="1">
                <a:tableStyleId>{5C22544A-7EE6-4342-B048-85BDC9FD1C3A}</a:tableStyleId>
              </a:tblPr>
              <a:tblGrid>
                <a:gridCol w="1092562">
                  <a:extLst>
                    <a:ext uri="{9D8B030D-6E8A-4147-A177-3AD203B41FA5}">
                      <a16:colId xmlns:a16="http://schemas.microsoft.com/office/drawing/2014/main" val="20000"/>
                    </a:ext>
                  </a:extLst>
                </a:gridCol>
                <a:gridCol w="829530">
                  <a:extLst>
                    <a:ext uri="{9D8B030D-6E8A-4147-A177-3AD203B41FA5}">
                      <a16:colId xmlns:a16="http://schemas.microsoft.com/office/drawing/2014/main" val="20001"/>
                    </a:ext>
                  </a:extLst>
                </a:gridCol>
                <a:gridCol w="829530">
                  <a:extLst>
                    <a:ext uri="{9D8B030D-6E8A-4147-A177-3AD203B41FA5}">
                      <a16:colId xmlns:a16="http://schemas.microsoft.com/office/drawing/2014/main" val="20002"/>
                    </a:ext>
                  </a:extLst>
                </a:gridCol>
                <a:gridCol w="829530">
                  <a:extLst>
                    <a:ext uri="{9D8B030D-6E8A-4147-A177-3AD203B41FA5}">
                      <a16:colId xmlns:a16="http://schemas.microsoft.com/office/drawing/2014/main" val="20003"/>
                    </a:ext>
                  </a:extLst>
                </a:gridCol>
                <a:gridCol w="829530">
                  <a:extLst>
                    <a:ext uri="{9D8B030D-6E8A-4147-A177-3AD203B41FA5}">
                      <a16:colId xmlns:a16="http://schemas.microsoft.com/office/drawing/2014/main" val="20004"/>
                    </a:ext>
                  </a:extLst>
                </a:gridCol>
                <a:gridCol w="829530">
                  <a:extLst>
                    <a:ext uri="{9D8B030D-6E8A-4147-A177-3AD203B41FA5}">
                      <a16:colId xmlns:a16="http://schemas.microsoft.com/office/drawing/2014/main" val="20005"/>
                    </a:ext>
                  </a:extLst>
                </a:gridCol>
                <a:gridCol w="829530">
                  <a:extLst>
                    <a:ext uri="{9D8B030D-6E8A-4147-A177-3AD203B41FA5}">
                      <a16:colId xmlns:a16="http://schemas.microsoft.com/office/drawing/2014/main" val="20006"/>
                    </a:ext>
                  </a:extLst>
                </a:gridCol>
                <a:gridCol w="829530">
                  <a:extLst>
                    <a:ext uri="{9D8B030D-6E8A-4147-A177-3AD203B41FA5}">
                      <a16:colId xmlns:a16="http://schemas.microsoft.com/office/drawing/2014/main" val="2597193819"/>
                    </a:ext>
                  </a:extLst>
                </a:gridCol>
              </a:tblGrid>
              <a:tr h="411544">
                <a:tc>
                  <a:txBody>
                    <a:bodyPr/>
                    <a:lstStyle/>
                    <a:p>
                      <a:pPr algn="ctr">
                        <a:spcAft>
                          <a:spcPts val="0"/>
                        </a:spcAft>
                      </a:pPr>
                      <a:r>
                        <a:rPr lang="ja-JP" sz="1200" kern="0" dirty="0">
                          <a:solidFill>
                            <a:schemeClr val="bg1"/>
                          </a:solidFill>
                          <a:effectLst/>
                        </a:rPr>
                        <a:t>　</a:t>
                      </a:r>
                      <a:endParaRPr lang="ja-JP" sz="1100" kern="100" dirty="0">
                        <a:solidFill>
                          <a:schemeClr val="bg1"/>
                        </a:solidFill>
                        <a:effectLst/>
                        <a:latin typeface="Century"/>
                        <a:ea typeface="ＭＳ 明朝"/>
                        <a:cs typeface="Times New Roman"/>
                      </a:endParaRPr>
                    </a:p>
                  </a:txBody>
                  <a:tcPr marL="62835" marR="628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区分１</a:t>
                      </a:r>
                      <a:endParaRPr lang="en-US" altLang="ja-JP"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区分</a:t>
                      </a: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区分３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区分４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区分５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区分６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rPr>
                        <a:t>なし</a:t>
                      </a:r>
                      <a:r>
                        <a:rPr lang="ja-JP" altLang="en-US" sz="9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err="1" smtClean="0">
                          <a:solidFill>
                            <a:schemeClr val="bg1"/>
                          </a:solidFill>
                          <a:effectLst/>
                          <a:latin typeface="ＭＳ Ｐゴシック" panose="020B0600070205080204" pitchFamily="50" charset="-128"/>
                          <a:ea typeface="ＭＳ Ｐゴシック" panose="020B0600070205080204" pitchFamily="50" charset="-128"/>
                        </a:rPr>
                        <a:t>障がい</a:t>
                      </a:r>
                      <a:r>
                        <a:rPr lang="ja-JP" altLang="en-US" sz="9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児または非該当等）</a:t>
                      </a:r>
                      <a:endPar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計</a:t>
                      </a:r>
                      <a:endParaRPr lang="en-US" altLang="ja-JP"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lnSpc>
                          <a:spcPct val="100000"/>
                        </a:lnSpc>
                      </a:pP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a:t>
                      </a:r>
                    </a:p>
                    <a:p>
                      <a:pPr algn="r" fontAlgn="ctr">
                        <a:lnSpc>
                          <a:spcPct val="100000"/>
                        </a:lnSpc>
                      </a:pP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(21</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2908">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(46</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54</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放棄、</a:t>
                      </a: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放置</a:t>
                      </a:r>
                      <a:endParaRPr lang="en-US" altLang="ja-JP"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0085">
                <a:tc>
                  <a:txBody>
                    <a:bodyPr/>
                    <a:lstStyle/>
                    <a:p>
                      <a:pPr algn="ctr" fontAlgn="ct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計</a:t>
                      </a:r>
                      <a:endPar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19</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(35</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636278"/>
                  </a:ext>
                </a:extLst>
              </a:tr>
            </a:tbl>
          </a:graphicData>
        </a:graphic>
      </p:graphicFrame>
      <p:sp>
        <p:nvSpPr>
          <p:cNvPr id="63577" name="テキスト ボックス 8"/>
          <p:cNvSpPr txBox="1">
            <a:spLocks noChangeArrowheads="1"/>
          </p:cNvSpPr>
          <p:nvPr/>
        </p:nvSpPr>
        <p:spPr bwMode="auto">
          <a:xfrm>
            <a:off x="6842125" y="247650"/>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zh-TW" altLang="en-US" sz="1200"/>
              <a:t>単位：被虐待者数</a:t>
            </a:r>
            <a:r>
              <a:rPr lang="ja-JP" altLang="en-US" sz="1200"/>
              <a:t>（人）</a:t>
            </a:r>
          </a:p>
        </p:txBody>
      </p:sp>
      <p:sp>
        <p:nvSpPr>
          <p:cNvPr id="12" name="タイトル 1"/>
          <p:cNvSpPr txBox="1">
            <a:spLocks/>
          </p:cNvSpPr>
          <p:nvPr/>
        </p:nvSpPr>
        <p:spPr bwMode="auto">
          <a:xfrm>
            <a:off x="254000" y="3568700"/>
            <a:ext cx="4264025"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smtClean="0"/>
              <a:t>＜クロス集計②</a:t>
            </a:r>
            <a:r>
              <a:rPr lang="ja-JP" altLang="en-US" sz="1600" b="1" dirty="0"/>
              <a:t>＞虐待類型</a:t>
            </a:r>
            <a:r>
              <a:rPr lang="en-US" altLang="ja-JP" sz="1600" b="1" dirty="0"/>
              <a:t>×</a:t>
            </a:r>
            <a:r>
              <a:rPr lang="ja-JP" altLang="en-US" sz="1600" b="1" dirty="0"/>
              <a:t>強度</a:t>
            </a:r>
            <a:r>
              <a:rPr lang="ja-JP" altLang="en-US" sz="1600" b="1" dirty="0" err="1"/>
              <a:t>行動障がい</a:t>
            </a:r>
            <a:endParaRPr lang="ja-JP" altLang="en-US" sz="1600" b="1" dirty="0"/>
          </a:p>
        </p:txBody>
      </p:sp>
      <p:sp>
        <p:nvSpPr>
          <p:cNvPr id="10" name="角丸四角形 9"/>
          <p:cNvSpPr/>
          <p:nvPr/>
        </p:nvSpPr>
        <p:spPr>
          <a:xfrm>
            <a:off x="7253288" y="4076700"/>
            <a:ext cx="1716087" cy="25923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・被虐待者に占める強度</a:t>
            </a:r>
            <a:r>
              <a:rPr lang="ja-JP" altLang="en-US" sz="1200" dirty="0" err="1">
                <a:solidFill>
                  <a:schemeClr val="tx1"/>
                </a:solidFill>
              </a:rPr>
              <a:t>行動障がい</a:t>
            </a:r>
            <a:r>
              <a:rPr lang="ja-JP" altLang="en-US" sz="1200" dirty="0">
                <a:solidFill>
                  <a:schemeClr val="tx1"/>
                </a:solidFill>
              </a:rPr>
              <a:t>児者の割合が大きい。</a:t>
            </a:r>
            <a:endParaRPr lang="en-US" altLang="ja-JP" sz="1200" dirty="0">
              <a:solidFill>
                <a:schemeClr val="tx1"/>
              </a:solidFill>
            </a:endParaRPr>
          </a:p>
          <a:p>
            <a:pPr eaLnBrk="1" hangingPunct="1">
              <a:defRPr/>
            </a:pPr>
            <a:endParaRPr lang="ja-JP" altLang="en-US" sz="1200" dirty="0">
              <a:solidFill>
                <a:schemeClr val="tx1"/>
              </a:solidFill>
            </a:endParaRPr>
          </a:p>
          <a:p>
            <a:pPr eaLnBrk="1" hangingPunct="1">
              <a:defRPr/>
            </a:pPr>
            <a:r>
              <a:rPr lang="ja-JP" altLang="en-US" sz="1200" dirty="0">
                <a:solidFill>
                  <a:schemeClr val="tx1"/>
                </a:solidFill>
              </a:rPr>
              <a:t>・身体的虐待の被虐待者に占める強度</a:t>
            </a:r>
            <a:r>
              <a:rPr lang="ja-JP" altLang="en-US" sz="1200" dirty="0" err="1">
                <a:solidFill>
                  <a:schemeClr val="tx1"/>
                </a:solidFill>
              </a:rPr>
              <a:t>行動障がい</a:t>
            </a:r>
            <a:r>
              <a:rPr lang="ja-JP" altLang="en-US" sz="1200" dirty="0">
                <a:solidFill>
                  <a:schemeClr val="tx1"/>
                </a:solidFill>
              </a:rPr>
              <a:t>児者の割合が大きく、身体拘束の被虐待者に占める強度行動障がい児者の割合も大きい。</a:t>
            </a:r>
            <a:endParaRPr lang="en-US" altLang="ja-JP" sz="1200" dirty="0">
              <a:solidFill>
                <a:schemeClr val="tx1"/>
              </a:solidFill>
            </a:endParaRPr>
          </a:p>
        </p:txBody>
      </p:sp>
      <p:sp>
        <p:nvSpPr>
          <p:cNvPr id="18" name="角丸四角形 17"/>
          <p:cNvSpPr/>
          <p:nvPr/>
        </p:nvSpPr>
        <p:spPr>
          <a:xfrm>
            <a:off x="4662488" y="1096963"/>
            <a:ext cx="846137" cy="5318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角丸四角形 16"/>
          <p:cNvSpPr/>
          <p:nvPr/>
        </p:nvSpPr>
        <p:spPr>
          <a:xfrm>
            <a:off x="4662488" y="3152775"/>
            <a:ext cx="863600" cy="4254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aphicFrame>
        <p:nvGraphicFramePr>
          <p:cNvPr id="20" name="表 19"/>
          <p:cNvGraphicFramePr>
            <a:graphicFrameLocks noGrp="1"/>
          </p:cNvGraphicFramePr>
          <p:nvPr/>
        </p:nvGraphicFramePr>
        <p:xfrm>
          <a:off x="288925" y="3933825"/>
          <a:ext cx="6873875" cy="2868611"/>
        </p:xfrm>
        <a:graphic>
          <a:graphicData uri="http://schemas.openxmlformats.org/drawingml/2006/table">
            <a:tbl>
              <a:tblPr firstRow="1" firstCol="1" bandRow="1">
                <a:tableStyleId>{5C22544A-7EE6-4342-B048-85BDC9FD1C3A}</a:tableStyleId>
              </a:tblPr>
              <a:tblGrid>
                <a:gridCol w="1115019">
                  <a:extLst>
                    <a:ext uri="{9D8B030D-6E8A-4147-A177-3AD203B41FA5}">
                      <a16:colId xmlns:a16="http://schemas.microsoft.com/office/drawing/2014/main" val="20000"/>
                    </a:ext>
                  </a:extLst>
                </a:gridCol>
                <a:gridCol w="1241983">
                  <a:extLst>
                    <a:ext uri="{9D8B030D-6E8A-4147-A177-3AD203B41FA5}">
                      <a16:colId xmlns:a16="http://schemas.microsoft.com/office/drawing/2014/main" val="20001"/>
                    </a:ext>
                  </a:extLst>
                </a:gridCol>
                <a:gridCol w="1241983">
                  <a:extLst>
                    <a:ext uri="{9D8B030D-6E8A-4147-A177-3AD203B41FA5}">
                      <a16:colId xmlns:a16="http://schemas.microsoft.com/office/drawing/2014/main" val="20002"/>
                    </a:ext>
                  </a:extLst>
                </a:gridCol>
                <a:gridCol w="1241983">
                  <a:extLst>
                    <a:ext uri="{9D8B030D-6E8A-4147-A177-3AD203B41FA5}">
                      <a16:colId xmlns:a16="http://schemas.microsoft.com/office/drawing/2014/main" val="20003"/>
                    </a:ext>
                  </a:extLst>
                </a:gridCol>
                <a:gridCol w="1241983">
                  <a:extLst>
                    <a:ext uri="{9D8B030D-6E8A-4147-A177-3AD203B41FA5}">
                      <a16:colId xmlns:a16="http://schemas.microsoft.com/office/drawing/2014/main" val="20004"/>
                    </a:ext>
                  </a:extLst>
                </a:gridCol>
                <a:gridCol w="790924">
                  <a:extLst>
                    <a:ext uri="{9D8B030D-6E8A-4147-A177-3AD203B41FA5}">
                      <a16:colId xmlns:a16="http://schemas.microsoft.com/office/drawing/2014/main" val="2597193819"/>
                    </a:ext>
                  </a:extLst>
                </a:gridCol>
              </a:tblGrid>
              <a:tr h="374370">
                <a:tc>
                  <a:txBody>
                    <a:bodyPr/>
                    <a:lstStyle/>
                    <a:p>
                      <a:pPr algn="ctr">
                        <a:spcAft>
                          <a:spcPts val="0"/>
                        </a:spcAft>
                      </a:pPr>
                      <a:r>
                        <a:rPr lang="ja-JP" sz="1200" kern="0" dirty="0">
                          <a:solidFill>
                            <a:schemeClr val="bg1"/>
                          </a:solidFill>
                          <a:effectLst/>
                        </a:rPr>
                        <a:t>　</a:t>
                      </a:r>
                      <a:endParaRPr lang="ja-JP" sz="1100" kern="100" dirty="0">
                        <a:solidFill>
                          <a:schemeClr val="bg1"/>
                        </a:solidFill>
                        <a:effectLst/>
                        <a:latin typeface="Century"/>
                        <a:ea typeface="ＭＳ 明朝"/>
                        <a:cs typeface="Times New Roman"/>
                      </a:endParaRPr>
                    </a:p>
                  </a:txBody>
                  <a:tcPr marL="62831" marR="62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800" b="0" i="0" u="none" strike="noStrike" dirty="0">
                          <a:solidFill>
                            <a:schemeClr val="bg1"/>
                          </a:solidFill>
                          <a:effectLst/>
                          <a:latin typeface="ＭＳ Ｐゴシック" panose="020B0600070205080204" pitchFamily="50" charset="-128"/>
                          <a:ea typeface="ＭＳ Ｐゴシック" panose="020B0600070205080204" pitchFamily="50" charset="-128"/>
                        </a:rPr>
                        <a:t>強い行動障害がある</a:t>
                      </a:r>
                      <a:r>
                        <a:rPr lang="en-US" altLang="ja-JP" sz="8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ja-JP" altLang="en-US" sz="800" b="0" i="0" u="none" strike="noStrike" dirty="0">
                          <a:solidFill>
                            <a:schemeClr val="bg1"/>
                          </a:solidFill>
                          <a:effectLst/>
                          <a:latin typeface="ＭＳ Ｐゴシック" panose="020B0600070205080204" pitchFamily="50" charset="-128"/>
                          <a:ea typeface="ＭＳ Ｐゴシック" panose="020B0600070205080204" pitchFamily="50" charset="-128"/>
                        </a:rPr>
                        <a:t>認定調査を受けて</a:t>
                      </a:r>
                      <a:r>
                        <a:rPr lang="ja-JP" altLang="en-US" sz="8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いないが同等の</a:t>
                      </a:r>
                      <a:r>
                        <a:rPr lang="ja-JP" altLang="en-US" sz="800" b="0" i="0" u="none" strike="noStrike" dirty="0" err="1" smtClean="0">
                          <a:solidFill>
                            <a:schemeClr val="bg1"/>
                          </a:solidFill>
                          <a:effectLst/>
                          <a:latin typeface="ＭＳ Ｐゴシック" panose="020B0600070205080204" pitchFamily="50" charset="-128"/>
                          <a:ea typeface="ＭＳ Ｐゴシック" panose="020B0600070205080204" pitchFamily="50" charset="-128"/>
                        </a:rPr>
                        <a:t>行動障がいがあるを</a:t>
                      </a:r>
                      <a:r>
                        <a:rPr lang="ja-JP" altLang="en-US" sz="8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含む）</a:t>
                      </a:r>
                      <a:endParaRPr lang="ja-JP" altLang="en-US" sz="8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rPr>
                        <a:t>行動障害がある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rPr>
                        <a:t>行動障害がない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rPr>
                        <a:t>行動障害の有無が不明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計</a:t>
                      </a:r>
                      <a:endParaRPr lang="en-US" altLang="ja-JP"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652">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(58</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6329">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4652">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(62</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4652">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54</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4652">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放棄、</a:t>
                      </a: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放置</a:t>
                      </a:r>
                      <a:endParaRPr lang="en-US" altLang="ja-JP"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4652">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4652">
                <a:tc>
                  <a:txBody>
                    <a:bodyPr/>
                    <a:lstStyle/>
                    <a:p>
                      <a:pPr algn="ctr" fontAlgn="ctr"/>
                      <a:r>
                        <a:rPr lang="ja-JP" altLang="en-US" sz="11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計</a:t>
                      </a:r>
                      <a:endPar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56</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(43</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131</a:t>
                      </a:r>
                    </a:p>
                    <a:p>
                      <a:pPr algn="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691171"/>
                  </a:ext>
                </a:extLst>
              </a:tr>
            </a:tbl>
          </a:graphicData>
        </a:graphic>
      </p:graphicFrame>
      <p:sp>
        <p:nvSpPr>
          <p:cNvPr id="21" name="角丸四角形 20"/>
          <p:cNvSpPr/>
          <p:nvPr/>
        </p:nvSpPr>
        <p:spPr>
          <a:xfrm>
            <a:off x="1403350" y="4329113"/>
            <a:ext cx="1223963" cy="539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角丸四角形 21"/>
          <p:cNvSpPr/>
          <p:nvPr/>
        </p:nvSpPr>
        <p:spPr>
          <a:xfrm>
            <a:off x="1422400" y="6429375"/>
            <a:ext cx="1223963" cy="368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a:t>使用者による虐待について</a:t>
            </a:r>
          </a:p>
        </p:txBody>
      </p:sp>
      <p:sp>
        <p:nvSpPr>
          <p:cNvPr id="6553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A1300D5-AA09-46C5-AB92-C8456847D11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28</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pPr>
              <a:defRPr/>
            </a:pPr>
            <a:endParaRPr lang="ja-JP" altLang="en-US"/>
          </a:p>
        </p:txBody>
      </p:sp>
      <p:sp>
        <p:nvSpPr>
          <p:cNvPr id="15363" name="スライド番号プレースホルダー 3"/>
          <p:cNvSpPr>
            <a:spLocks noGrp="1"/>
          </p:cNvSpPr>
          <p:nvPr>
            <p:ph type="sldNum" sz="quarter" idx="12"/>
          </p:nvPr>
        </p:nvSpPr>
        <p:spPr bwMode="auto">
          <a:xfrm>
            <a:off x="6875463" y="64325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A793E4A-5E1E-49E2-8B3E-DE2D8447854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6387" name="正方形/長方形 8"/>
          <p:cNvSpPr>
            <a:spLocks noChangeArrowheads="1"/>
          </p:cNvSpPr>
          <p:nvPr/>
        </p:nvSpPr>
        <p:spPr bwMode="auto">
          <a:xfrm>
            <a:off x="904875" y="61913"/>
            <a:ext cx="7200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defRPr/>
            </a:pPr>
            <a:endParaRPr lang="en-US" altLang="ja-JP" b="1" dirty="0" smtClean="0"/>
          </a:p>
          <a:p>
            <a:pPr algn="ctr">
              <a:defRPr/>
            </a:pPr>
            <a:r>
              <a:rPr lang="ja-JP" altLang="en-US" sz="2800" dirty="0" smtClean="0">
                <a:latin typeface="+mj-lt"/>
              </a:rPr>
              <a:t>大阪府内における</a:t>
            </a:r>
            <a:r>
              <a:rPr lang="ja-JP" altLang="en-US" sz="2800" dirty="0" err="1" smtClean="0">
                <a:latin typeface="+mj-lt"/>
              </a:rPr>
              <a:t>障がい</a:t>
            </a:r>
            <a:r>
              <a:rPr lang="ja-JP" altLang="en-US" sz="2800" dirty="0" smtClean="0">
                <a:latin typeface="+mj-lt"/>
              </a:rPr>
              <a:t>者虐待の対応状況</a:t>
            </a:r>
            <a:endParaRPr lang="en-US" altLang="ja-JP" sz="2800" dirty="0" smtClean="0">
              <a:latin typeface="+mj-lt"/>
            </a:endParaRPr>
          </a:p>
          <a:p>
            <a:pPr algn="ctr">
              <a:defRPr/>
            </a:pPr>
            <a:r>
              <a:rPr lang="ja-JP" altLang="en-US" sz="2400" dirty="0" smtClean="0">
                <a:latin typeface="+mj-lt"/>
              </a:rPr>
              <a:t>＜平成</a:t>
            </a:r>
            <a:r>
              <a:rPr lang="en-US" altLang="ja-JP" sz="2400" dirty="0">
                <a:latin typeface="+mj-lt"/>
              </a:rPr>
              <a:t>29</a:t>
            </a:r>
            <a:r>
              <a:rPr lang="ja-JP" altLang="en-US" sz="2400" dirty="0" smtClean="0">
                <a:latin typeface="+mj-lt"/>
              </a:rPr>
              <a:t>年度～令和元年度の経年比較＞</a:t>
            </a:r>
            <a:endParaRPr lang="en-US" altLang="ja-JP" sz="2400" dirty="0" smtClean="0">
              <a:latin typeface="+mj-lt"/>
            </a:endParaRPr>
          </a:p>
          <a:p>
            <a:pPr algn="just">
              <a:defRPr/>
            </a:pPr>
            <a:endParaRPr lang="en-US" altLang="ja-JP" sz="2800" dirty="0" smtClean="0"/>
          </a:p>
          <a:p>
            <a:pPr algn="just">
              <a:defRPr/>
            </a:pPr>
            <a:endParaRPr lang="en-US" altLang="ja-JP" sz="2800" dirty="0" smtClean="0"/>
          </a:p>
          <a:p>
            <a:pPr algn="just">
              <a:defRPr/>
            </a:pPr>
            <a:endParaRPr lang="ja-JP" altLang="ja-JP" sz="2800" dirty="0" smtClean="0"/>
          </a:p>
        </p:txBody>
      </p:sp>
      <p:graphicFrame>
        <p:nvGraphicFramePr>
          <p:cNvPr id="12" name="表 11"/>
          <p:cNvGraphicFramePr>
            <a:graphicFrameLocks noGrp="1"/>
          </p:cNvGraphicFramePr>
          <p:nvPr/>
        </p:nvGraphicFramePr>
        <p:xfrm>
          <a:off x="685800" y="1225550"/>
          <a:ext cx="7813675" cy="4492628"/>
        </p:xfrm>
        <a:graphic>
          <a:graphicData uri="http://schemas.openxmlformats.org/drawingml/2006/table">
            <a:tbl>
              <a:tblPr firstRow="1" firstCol="1" bandRow="1">
                <a:tableStyleId>{5C22544A-7EE6-4342-B048-85BDC9FD1C3A}</a:tableStyleId>
              </a:tblPr>
              <a:tblGrid>
                <a:gridCol w="1511107">
                  <a:extLst>
                    <a:ext uri="{9D8B030D-6E8A-4147-A177-3AD203B41FA5}">
                      <a16:colId xmlns:a16="http://schemas.microsoft.com/office/drawing/2014/main" val="1174907497"/>
                    </a:ext>
                  </a:extLst>
                </a:gridCol>
                <a:gridCol w="1220427">
                  <a:extLst>
                    <a:ext uri="{9D8B030D-6E8A-4147-A177-3AD203B41FA5}">
                      <a16:colId xmlns:a16="http://schemas.microsoft.com/office/drawing/2014/main" val="2034525723"/>
                    </a:ext>
                  </a:extLst>
                </a:gridCol>
                <a:gridCol w="2515887">
                  <a:extLst>
                    <a:ext uri="{9D8B030D-6E8A-4147-A177-3AD203B41FA5}">
                      <a16:colId xmlns:a16="http://schemas.microsoft.com/office/drawing/2014/main" val="3772489843"/>
                    </a:ext>
                  </a:extLst>
                </a:gridCol>
                <a:gridCol w="2566254">
                  <a:extLst>
                    <a:ext uri="{9D8B030D-6E8A-4147-A177-3AD203B41FA5}">
                      <a16:colId xmlns:a16="http://schemas.microsoft.com/office/drawing/2014/main" val="2989782441"/>
                    </a:ext>
                  </a:extLst>
                </a:gridCol>
              </a:tblGrid>
              <a:tr h="576048">
                <a:tc gridSpan="2">
                  <a:txBody>
                    <a:bodyPr/>
                    <a:lstStyle/>
                    <a:p>
                      <a:pPr algn="just">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ctr">
                        <a:lnSpc>
                          <a:spcPts val="1200"/>
                        </a:lnSpc>
                        <a:spcAft>
                          <a:spcPts val="0"/>
                        </a:spcAft>
                      </a:pPr>
                      <a:r>
                        <a:rPr lang="ja-JP" sz="1800" kern="100" dirty="0">
                          <a:effectLst/>
                        </a:rPr>
                        <a:t>養護者に</a:t>
                      </a:r>
                      <a:r>
                        <a:rPr lang="ja-JP" sz="1800" kern="100" dirty="0" smtClean="0">
                          <a:effectLst/>
                        </a:rPr>
                        <a:t>よる虐待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ts val="1300"/>
                        </a:lnSpc>
                        <a:spcAft>
                          <a:spcPts val="0"/>
                        </a:spcAft>
                      </a:pPr>
                      <a:r>
                        <a:rPr lang="ja-JP" sz="1600" kern="100" dirty="0">
                          <a:effectLst/>
                        </a:rPr>
                        <a:t>施設従事者等に</a:t>
                      </a:r>
                      <a:r>
                        <a:rPr lang="ja-JP" sz="1600" kern="100" dirty="0" smtClean="0">
                          <a:effectLst/>
                        </a:rPr>
                        <a:t>よる</a:t>
                      </a:r>
                      <a:r>
                        <a:rPr lang="ja-JP" altLang="en-US" sz="1600" kern="100" dirty="0" smtClean="0">
                          <a:effectLst/>
                        </a:rPr>
                        <a:t>虐待</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4175489"/>
                  </a:ext>
                </a:extLst>
              </a:tr>
              <a:tr h="564699">
                <a:tc rowSpan="3">
                  <a:txBody>
                    <a:bodyPr/>
                    <a:lstStyle/>
                    <a:p>
                      <a:pPr algn="ctr">
                        <a:spcAft>
                          <a:spcPts val="0"/>
                        </a:spcAft>
                      </a:pPr>
                      <a:r>
                        <a:rPr lang="ja-JP" sz="1800" kern="100" dirty="0">
                          <a:effectLst/>
                        </a:rPr>
                        <a:t>相談・通報</a:t>
                      </a:r>
                      <a:r>
                        <a:rPr lang="ja-JP" sz="1800" kern="100" dirty="0" smtClean="0">
                          <a:effectLst/>
                        </a:rPr>
                        <a:t>・</a:t>
                      </a:r>
                      <a:endParaRPr lang="en-US" altLang="ja-JP" sz="1800" kern="100" dirty="0" smtClean="0">
                        <a:effectLst/>
                      </a:endParaRPr>
                    </a:p>
                    <a:p>
                      <a:pPr algn="ctr">
                        <a:spcAft>
                          <a:spcPts val="0"/>
                        </a:spcAft>
                      </a:pPr>
                      <a:r>
                        <a:rPr lang="ja-JP" sz="1800" kern="100" dirty="0" smtClean="0">
                          <a:effectLst/>
                        </a:rPr>
                        <a:t>届出</a:t>
                      </a:r>
                      <a:r>
                        <a:rPr lang="ja-JP" sz="1800" kern="100" dirty="0">
                          <a:effectLst/>
                        </a:rPr>
                        <a:t>件数</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ja-JP" sz="1800" b="0" kern="100" dirty="0" smtClean="0">
                          <a:effectLst/>
                        </a:rPr>
                        <a:t>Ｈ</a:t>
                      </a:r>
                      <a:r>
                        <a:rPr lang="en-US" altLang="ja-JP" sz="1800" b="0" kern="100" dirty="0" smtClean="0">
                          <a:effectLst/>
                        </a:rPr>
                        <a:t>29</a:t>
                      </a:r>
                      <a:endParaRPr lang="ja-JP" sz="18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effectLst/>
                          <a:latin typeface="+mn-lt"/>
                        </a:rPr>
                        <a:t>1,009</a:t>
                      </a:r>
                      <a:r>
                        <a:rPr lang="ja-JP" sz="1800" b="0" kern="100" dirty="0" smtClean="0">
                          <a:effectLst/>
                          <a:latin typeface="+mn-lt"/>
                        </a:rPr>
                        <a:t>件</a:t>
                      </a:r>
                      <a:endParaRPr lang="en-US" altLang="ja-JP" sz="1800" b="0" kern="100" dirty="0" smtClean="0">
                        <a:effectLst/>
                        <a:latin typeface="+mn-lt"/>
                      </a:endParaRPr>
                    </a:p>
                    <a:p>
                      <a:pPr algn="r">
                        <a:spcAft>
                          <a:spcPts val="0"/>
                        </a:spcAft>
                      </a:pPr>
                      <a:r>
                        <a:rPr lang="en-US" altLang="ja-JP" sz="1800" b="0" kern="100" dirty="0" smtClean="0">
                          <a:effectLst/>
                          <a:latin typeface="+mn-lt"/>
                          <a:ea typeface="ＭＳ 明朝" panose="02020609040205080304" pitchFamily="17" charset="-128"/>
                          <a:cs typeface="Times New Roman" panose="02020603050405020304" pitchFamily="18" charset="0"/>
                        </a:rPr>
                        <a:t>(+101</a:t>
                      </a:r>
                      <a:r>
                        <a:rPr lang="ja-JP" altLang="en-US" sz="1800" b="0" kern="100" dirty="0" smtClean="0">
                          <a:effectLst/>
                          <a:latin typeface="+mn-lt"/>
                          <a:ea typeface="ＭＳ 明朝" panose="02020609040205080304" pitchFamily="17" charset="-128"/>
                          <a:cs typeface="Times New Roman" panose="02020603050405020304" pitchFamily="18" charset="0"/>
                        </a:rPr>
                        <a:t>件</a:t>
                      </a:r>
                      <a:r>
                        <a:rPr lang="en-US" altLang="ja-JP" sz="1800" b="0" kern="100" dirty="0" smtClean="0">
                          <a:effectLst/>
                          <a:latin typeface="+mn-lt"/>
                          <a:ea typeface="ＭＳ 明朝" panose="02020609040205080304" pitchFamily="17" charset="-128"/>
                          <a:cs typeface="Times New Roman" panose="02020603050405020304" pitchFamily="18" charset="0"/>
                        </a:rPr>
                        <a:t>)</a:t>
                      </a:r>
                      <a:endParaRPr lang="ja-JP" sz="1800" b="0" kern="100" dirty="0">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effectLst/>
                          <a:latin typeface="+mn-lt"/>
                        </a:rPr>
                        <a:t>267</a:t>
                      </a:r>
                      <a:r>
                        <a:rPr lang="ja-JP" sz="1800" b="0" kern="100" dirty="0" smtClean="0">
                          <a:effectLst/>
                          <a:latin typeface="+mn-lt"/>
                        </a:rPr>
                        <a:t>件</a:t>
                      </a:r>
                      <a:endParaRPr lang="en-US" altLang="ja-JP" sz="1800" b="0" kern="100" dirty="0" smtClean="0">
                        <a:effectLst/>
                        <a:latin typeface="+mn-lt"/>
                      </a:endParaRPr>
                    </a:p>
                    <a:p>
                      <a:pPr algn="r">
                        <a:spcAft>
                          <a:spcPts val="0"/>
                        </a:spcAft>
                      </a:pPr>
                      <a:r>
                        <a:rPr lang="en-US" altLang="ja-JP" sz="1800" b="0" kern="100" dirty="0" smtClean="0">
                          <a:effectLst/>
                          <a:latin typeface="+mn-lt"/>
                          <a:ea typeface="ＭＳ 明朝" panose="02020609040205080304" pitchFamily="17" charset="-128"/>
                          <a:cs typeface="Times New Roman" panose="02020603050405020304" pitchFamily="18" charset="0"/>
                        </a:rPr>
                        <a:t>(+27</a:t>
                      </a:r>
                      <a:r>
                        <a:rPr lang="ja-JP" altLang="en-US" sz="1800" b="0" kern="100" dirty="0" smtClean="0">
                          <a:effectLst/>
                          <a:latin typeface="+mn-lt"/>
                          <a:ea typeface="ＭＳ 明朝" panose="02020609040205080304" pitchFamily="17" charset="-128"/>
                          <a:cs typeface="Times New Roman" panose="02020603050405020304" pitchFamily="18" charset="0"/>
                        </a:rPr>
                        <a:t>件</a:t>
                      </a:r>
                      <a:r>
                        <a:rPr lang="en-US" altLang="ja-JP" sz="1800" b="0" kern="100" dirty="0" smtClean="0">
                          <a:effectLst/>
                          <a:latin typeface="+mn-lt"/>
                          <a:ea typeface="ＭＳ 明朝" panose="02020609040205080304" pitchFamily="17" charset="-128"/>
                          <a:cs typeface="Times New Roman" panose="02020603050405020304" pitchFamily="18" charset="0"/>
                        </a:rPr>
                        <a:t>)</a:t>
                      </a:r>
                      <a:endParaRPr lang="ja-JP" sz="1800" b="0" kern="100" dirty="0">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7264552"/>
                  </a:ext>
                </a:extLst>
              </a:tr>
              <a:tr h="718133">
                <a:tc vMerge="1">
                  <a:txBody>
                    <a:bodyPr/>
                    <a:lstStyle/>
                    <a:p>
                      <a:endParaRPr kumimoji="1" lang="ja-JP" altLang="en-US"/>
                    </a:p>
                  </a:txBody>
                  <a:tcPr/>
                </a:tc>
                <a:tc>
                  <a:txBody>
                    <a:bodyPr/>
                    <a:lstStyle/>
                    <a:p>
                      <a:pPr algn="ctr">
                        <a:spcAft>
                          <a:spcPts val="0"/>
                        </a:spcAft>
                      </a:pPr>
                      <a:r>
                        <a:rPr lang="ja-JP" sz="1800" b="0" kern="100" dirty="0" smtClean="0">
                          <a:solidFill>
                            <a:schemeClr val="tx1"/>
                          </a:solidFill>
                          <a:effectLst/>
                        </a:rPr>
                        <a:t>Ｈ</a:t>
                      </a:r>
                      <a:r>
                        <a:rPr lang="en-US" altLang="ja-JP" sz="1800" b="0" kern="100" dirty="0" smtClean="0">
                          <a:solidFill>
                            <a:schemeClr val="tx1"/>
                          </a:solidFill>
                          <a:effectLst/>
                        </a:rPr>
                        <a:t>30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solidFill>
                            <a:schemeClr val="tx1"/>
                          </a:solidFill>
                          <a:effectLst/>
                          <a:latin typeface="+mn-lt"/>
                        </a:rPr>
                        <a:t>1,209</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(+200</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solidFill>
                            <a:schemeClr val="tx1"/>
                          </a:solidFill>
                          <a:effectLst/>
                          <a:latin typeface="+mn-lt"/>
                        </a:rPr>
                        <a:t>274</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(+7</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9469768"/>
                  </a:ext>
                </a:extLst>
              </a:tr>
              <a:tr h="718133">
                <a:tc vMerge="1">
                  <a:txBody>
                    <a:bodyPr/>
                    <a:lstStyle/>
                    <a:p>
                      <a:endParaRPr kumimoji="1" lang="ja-JP" altLang="en-US"/>
                    </a:p>
                  </a:txBody>
                  <a:tcPr/>
                </a:tc>
                <a:tc>
                  <a:txBody>
                    <a:bodyPr/>
                    <a:lstStyle/>
                    <a:p>
                      <a:pPr algn="ctr">
                        <a:spcAft>
                          <a:spcPts val="0"/>
                        </a:spcAft>
                      </a:pPr>
                      <a:r>
                        <a:rPr lang="ja-JP" altLang="en-US" sz="1800" b="1" kern="100" dirty="0" smtClean="0">
                          <a:solidFill>
                            <a:schemeClr val="tx1"/>
                          </a:solidFill>
                          <a:effectLst/>
                          <a:latin typeface="+mn-lt"/>
                          <a:ea typeface="+mn-ea"/>
                          <a:cs typeface="+mn-cs"/>
                        </a:rPr>
                        <a:t>Ｒ元</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smtClean="0">
                          <a:solidFill>
                            <a:schemeClr val="tx1"/>
                          </a:solidFill>
                          <a:effectLst/>
                          <a:latin typeface="+mn-lt"/>
                        </a:rPr>
                        <a:t>1,241</a:t>
                      </a:r>
                      <a:r>
                        <a:rPr lang="ja-JP" sz="2800" b="1" kern="100" dirty="0" smtClean="0">
                          <a:solidFill>
                            <a:schemeClr val="tx1"/>
                          </a:solidFill>
                          <a:effectLst/>
                          <a:latin typeface="+mn-lt"/>
                        </a:rPr>
                        <a:t>件</a:t>
                      </a:r>
                      <a:endParaRPr lang="en-US" altLang="ja-JP" sz="2800" b="1"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(+32</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smtClean="0">
                          <a:solidFill>
                            <a:schemeClr val="tx1"/>
                          </a:solidFill>
                          <a:effectLst/>
                          <a:latin typeface="+mn-lt"/>
                        </a:rPr>
                        <a:t>309</a:t>
                      </a:r>
                      <a:r>
                        <a:rPr lang="ja-JP" sz="2800" b="1" kern="100" dirty="0" smtClean="0">
                          <a:solidFill>
                            <a:schemeClr val="tx1"/>
                          </a:solidFill>
                          <a:effectLst/>
                          <a:latin typeface="+mn-lt"/>
                        </a:rPr>
                        <a:t>件</a:t>
                      </a:r>
                      <a:endParaRPr lang="en-US" altLang="ja-JP" sz="2800" b="1"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(+35</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226538"/>
                  </a:ext>
                </a:extLst>
              </a:tr>
              <a:tr h="548640">
                <a:tc rowSpan="3">
                  <a:txBody>
                    <a:bodyPr/>
                    <a:lstStyle/>
                    <a:p>
                      <a:pPr algn="ctr">
                        <a:spcAft>
                          <a:spcPts val="0"/>
                        </a:spcAft>
                      </a:pPr>
                      <a:r>
                        <a:rPr lang="ja-JP" sz="1800" kern="0" dirty="0">
                          <a:effectLst/>
                        </a:rPr>
                        <a:t>虐待</a:t>
                      </a:r>
                      <a:r>
                        <a:rPr lang="ja-JP" sz="1800" kern="0" dirty="0" smtClean="0">
                          <a:effectLst/>
                        </a:rPr>
                        <a:t>認定</a:t>
                      </a:r>
                      <a:endParaRPr lang="en-US" altLang="ja-JP" sz="1800" kern="0" dirty="0" smtClean="0">
                        <a:effectLst/>
                      </a:endParaRPr>
                    </a:p>
                    <a:p>
                      <a:pPr algn="ctr">
                        <a:spcAft>
                          <a:spcPts val="0"/>
                        </a:spcAft>
                      </a:pPr>
                      <a:r>
                        <a:rPr lang="ja-JP" sz="1800" kern="0" dirty="0" smtClean="0">
                          <a:effectLst/>
                        </a:rPr>
                        <a:t>件数</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ja-JP" sz="1800" b="0" kern="100" dirty="0">
                          <a:solidFill>
                            <a:schemeClr val="tx1"/>
                          </a:solidFill>
                          <a:effectLst/>
                        </a:rPr>
                        <a:t>Ｈ</a:t>
                      </a:r>
                      <a:r>
                        <a:rPr lang="en-US" sz="1800" b="0" kern="100" dirty="0" smtClean="0">
                          <a:solidFill>
                            <a:schemeClr val="tx1"/>
                          </a:solidFill>
                          <a:effectLst/>
                        </a:rPr>
                        <a:t>2</a:t>
                      </a:r>
                      <a:r>
                        <a:rPr lang="en-US" altLang="ja-JP" sz="1800" b="0" kern="100" dirty="0" smtClean="0">
                          <a:solidFill>
                            <a:schemeClr val="tx1"/>
                          </a:solidFill>
                          <a:effectLst/>
                        </a:rPr>
                        <a:t>9</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sz="1800" b="0" kern="100" dirty="0" smtClean="0">
                          <a:solidFill>
                            <a:schemeClr val="tx1"/>
                          </a:solidFill>
                          <a:effectLst/>
                          <a:latin typeface="+mn-lt"/>
                        </a:rPr>
                        <a:t>188</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(-13</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sz="1800" b="0" kern="100" dirty="0" smtClean="0">
                          <a:solidFill>
                            <a:schemeClr val="tx1"/>
                          </a:solidFill>
                          <a:effectLst/>
                          <a:latin typeface="+mn-lt"/>
                        </a:rPr>
                        <a:t>59</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(+6</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183125"/>
                  </a:ext>
                </a:extLst>
              </a:tr>
              <a:tr h="665935">
                <a:tc vMerge="1">
                  <a:txBody>
                    <a:bodyPr/>
                    <a:lstStyle/>
                    <a:p>
                      <a:endParaRPr kumimoji="1" lang="ja-JP" altLang="en-US"/>
                    </a:p>
                  </a:txBody>
                  <a:tcPr/>
                </a:tc>
                <a:tc>
                  <a:txBody>
                    <a:bodyPr/>
                    <a:lstStyle/>
                    <a:p>
                      <a:pPr algn="ctr">
                        <a:spcAft>
                          <a:spcPts val="0"/>
                        </a:spcAft>
                      </a:pPr>
                      <a:r>
                        <a:rPr lang="ja-JP" sz="1800" b="0" kern="100" dirty="0" smtClean="0">
                          <a:solidFill>
                            <a:schemeClr val="tx1"/>
                          </a:solidFill>
                          <a:effectLst/>
                        </a:rPr>
                        <a:t>Ｈ</a:t>
                      </a:r>
                      <a:r>
                        <a:rPr lang="en-US" altLang="ja-JP" sz="1800" b="0" kern="100" dirty="0" smtClean="0">
                          <a:solidFill>
                            <a:schemeClr val="tx1"/>
                          </a:solidFill>
                          <a:effectLst/>
                        </a:rPr>
                        <a:t>30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solidFill>
                            <a:schemeClr val="tx1"/>
                          </a:solidFill>
                          <a:effectLst/>
                          <a:latin typeface="+mn-lt"/>
                        </a:rPr>
                        <a:t>166</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(-22</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smtClean="0">
                          <a:solidFill>
                            <a:schemeClr val="tx1"/>
                          </a:solidFill>
                          <a:effectLst/>
                          <a:latin typeface="+mn-lt"/>
                        </a:rPr>
                        <a:t>61</a:t>
                      </a:r>
                      <a:r>
                        <a:rPr lang="ja-JP" sz="1800" b="0" kern="100" dirty="0" smtClean="0">
                          <a:solidFill>
                            <a:schemeClr val="tx1"/>
                          </a:solidFill>
                          <a:effectLst/>
                          <a:latin typeface="+mn-lt"/>
                        </a:rPr>
                        <a:t>件</a:t>
                      </a:r>
                      <a:endParaRPr lang="en-US" altLang="ja-JP" sz="1800" b="0"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(+2</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8986240"/>
                  </a:ext>
                </a:extLst>
              </a:tr>
              <a:tr h="701040">
                <a:tc vMerge="1">
                  <a:txBody>
                    <a:bodyPr/>
                    <a:lstStyle/>
                    <a:p>
                      <a:endParaRPr kumimoji="1" lang="ja-JP" altLang="en-US"/>
                    </a:p>
                  </a:txBody>
                  <a:tcPr/>
                </a:tc>
                <a:tc>
                  <a:txBody>
                    <a:bodyPr/>
                    <a:lstStyle/>
                    <a:p>
                      <a:pPr algn="ctr">
                        <a:spcAft>
                          <a:spcPts val="0"/>
                        </a:spcAft>
                      </a:pPr>
                      <a:r>
                        <a:rPr lang="ja-JP" altLang="en-US" sz="1800" b="1" kern="100" dirty="0" smtClean="0">
                          <a:solidFill>
                            <a:schemeClr val="tx1"/>
                          </a:solidFill>
                          <a:effectLst/>
                          <a:latin typeface="+mn-lt"/>
                          <a:ea typeface="+mn-ea"/>
                          <a:cs typeface="+mn-cs"/>
                        </a:rPr>
                        <a:t>Ｒ元</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2800" b="1" kern="100" dirty="0" smtClean="0">
                          <a:solidFill>
                            <a:schemeClr val="tx1"/>
                          </a:solidFill>
                          <a:effectLst/>
                          <a:latin typeface="+mn-lt"/>
                        </a:rPr>
                        <a:t>1</a:t>
                      </a:r>
                      <a:r>
                        <a:rPr lang="en-US" altLang="ja-JP" sz="2800" b="1" kern="100" dirty="0" smtClean="0">
                          <a:solidFill>
                            <a:schemeClr val="tx1"/>
                          </a:solidFill>
                          <a:effectLst/>
                          <a:latin typeface="+mn-lt"/>
                        </a:rPr>
                        <a:t>88</a:t>
                      </a:r>
                      <a:r>
                        <a:rPr lang="ja-JP" sz="2800" b="1" kern="100" dirty="0" smtClean="0">
                          <a:solidFill>
                            <a:schemeClr val="tx1"/>
                          </a:solidFill>
                          <a:effectLst/>
                          <a:latin typeface="+mn-lt"/>
                        </a:rPr>
                        <a:t>件</a:t>
                      </a:r>
                      <a:endParaRPr lang="en-US" altLang="ja-JP" sz="2800" b="1"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(+22</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2800" b="1" kern="100" dirty="0" smtClean="0">
                          <a:solidFill>
                            <a:schemeClr val="tx1"/>
                          </a:solidFill>
                          <a:effectLst/>
                          <a:latin typeface="+mn-lt"/>
                        </a:rPr>
                        <a:t>76</a:t>
                      </a:r>
                      <a:r>
                        <a:rPr lang="ja-JP" sz="2800" b="1" kern="100" dirty="0" smtClean="0">
                          <a:solidFill>
                            <a:schemeClr val="tx1"/>
                          </a:solidFill>
                          <a:effectLst/>
                          <a:latin typeface="+mn-lt"/>
                        </a:rPr>
                        <a:t>件</a:t>
                      </a:r>
                      <a:endParaRPr lang="en-US" altLang="ja-JP" sz="2800" b="1" kern="100" dirty="0" smtClean="0">
                        <a:solidFill>
                          <a:schemeClr val="tx1"/>
                        </a:solidFill>
                        <a:effectLst/>
                        <a:latin typeface="+mn-lt"/>
                      </a:endParaRPr>
                    </a:p>
                    <a:p>
                      <a:pPr algn="r">
                        <a:spcAft>
                          <a:spcPts val="0"/>
                        </a:spcAft>
                      </a:pP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(+15</a:t>
                      </a:r>
                      <a:r>
                        <a:rPr lang="ja-JP" altLang="en-US" sz="1800" b="0" kern="100" dirty="0" smtClean="0">
                          <a:solidFill>
                            <a:schemeClr val="tx1"/>
                          </a:solidFill>
                          <a:effectLst/>
                          <a:latin typeface="+mn-lt"/>
                          <a:ea typeface="ＭＳ 明朝" panose="02020609040205080304" pitchFamily="17" charset="-128"/>
                          <a:cs typeface="Times New Roman" panose="02020603050405020304" pitchFamily="18" charset="0"/>
                        </a:rPr>
                        <a:t>件</a:t>
                      </a:r>
                      <a:r>
                        <a:rPr lang="en-US" altLang="ja-JP" sz="1800" b="0" kern="100" dirty="0" smtClean="0">
                          <a:solidFill>
                            <a:schemeClr val="tx1"/>
                          </a:solidFill>
                          <a:effectLst/>
                          <a:latin typeface="+mn-lt"/>
                          <a:ea typeface="ＭＳ 明朝" panose="02020609040205080304" pitchFamily="17" charset="-128"/>
                          <a:cs typeface="Times New Roman" panose="02020603050405020304" pitchFamily="18" charset="0"/>
                        </a:rPr>
                        <a:t>)</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8050076"/>
                  </a:ext>
                </a:extLst>
              </a:tr>
            </a:tbl>
          </a:graphicData>
        </a:graphic>
      </p:graphicFrame>
      <p:sp>
        <p:nvSpPr>
          <p:cNvPr id="4" name="テキスト ボックス 3"/>
          <p:cNvSpPr txBox="1"/>
          <p:nvPr/>
        </p:nvSpPr>
        <p:spPr>
          <a:xfrm>
            <a:off x="347663" y="5797550"/>
            <a:ext cx="8489950" cy="738188"/>
          </a:xfrm>
          <a:prstGeom prst="rect">
            <a:avLst/>
          </a:prstGeom>
          <a:noFill/>
        </p:spPr>
        <p:txBody>
          <a:bodyPr>
            <a:spAutoFit/>
          </a:bodyPr>
          <a:lstStyle/>
          <a:p>
            <a:pPr>
              <a:defRPr/>
            </a:pPr>
            <a:r>
              <a:rPr lang="ja-JP" altLang="en-US" sz="1400" b="1" dirty="0">
                <a:solidFill>
                  <a:srgbClr val="000000"/>
                </a:solidFill>
              </a:rPr>
              <a:t>● </a:t>
            </a:r>
            <a:r>
              <a:rPr lang="ja-JP" altLang="en-US" sz="1400" dirty="0">
                <a:latin typeface="+mj-ea"/>
                <a:ea typeface="+mj-ea"/>
              </a:rPr>
              <a:t>（）内は前年度からの件数の増減。</a:t>
            </a:r>
            <a:endParaRPr lang="en-US" altLang="ja-JP" sz="1400" dirty="0">
              <a:latin typeface="+mj-ea"/>
              <a:ea typeface="+mj-ea"/>
            </a:endParaRPr>
          </a:p>
          <a:p>
            <a:pPr>
              <a:defRPr/>
            </a:pPr>
            <a:r>
              <a:rPr lang="ja-JP" altLang="en-US" sz="1400" b="1" dirty="0">
                <a:latin typeface="+mj-ea"/>
                <a:ea typeface="+mj-ea"/>
              </a:rPr>
              <a:t>　認定率    　</a:t>
            </a:r>
            <a:r>
              <a:rPr lang="en-US" altLang="ja-JP" sz="1400" b="1" dirty="0">
                <a:latin typeface="+mj-ea"/>
                <a:ea typeface="+mj-ea"/>
              </a:rPr>
              <a:t>【</a:t>
            </a:r>
            <a:r>
              <a:rPr lang="ja-JP" altLang="en-US" sz="1400" b="1" dirty="0">
                <a:latin typeface="+mj-ea"/>
                <a:ea typeface="+mj-ea"/>
              </a:rPr>
              <a:t>養護者</a:t>
            </a:r>
            <a:r>
              <a:rPr lang="en-US" altLang="ja-JP" sz="1400" b="1" dirty="0">
                <a:latin typeface="+mj-ea"/>
                <a:ea typeface="+mj-ea"/>
              </a:rPr>
              <a:t>】</a:t>
            </a:r>
            <a:r>
              <a:rPr lang="ja-JP" altLang="en-US" sz="1400" b="1" dirty="0">
                <a:latin typeface="+mj-ea"/>
                <a:ea typeface="+mj-ea"/>
              </a:rPr>
              <a:t>         　  </a:t>
            </a:r>
            <a:r>
              <a:rPr lang="en-US" altLang="ja-JP" sz="1400" b="1" dirty="0">
                <a:latin typeface="+mj-ea"/>
                <a:ea typeface="+mj-ea"/>
              </a:rPr>
              <a:t>H29</a:t>
            </a:r>
            <a:r>
              <a:rPr lang="ja-JP" altLang="en-US" sz="1400" b="1" dirty="0">
                <a:latin typeface="+mj-ea"/>
                <a:ea typeface="+mj-ea"/>
              </a:rPr>
              <a:t>：</a:t>
            </a:r>
            <a:r>
              <a:rPr lang="en-US" altLang="ja-JP" sz="1400" b="1" dirty="0">
                <a:latin typeface="+mj-ea"/>
                <a:ea typeface="+mj-ea"/>
              </a:rPr>
              <a:t>18.6</a:t>
            </a:r>
            <a:r>
              <a:rPr lang="ja-JP" altLang="en-US" sz="1400" b="1" dirty="0">
                <a:latin typeface="+mj-ea"/>
                <a:ea typeface="+mj-ea"/>
              </a:rPr>
              <a:t>％、</a:t>
            </a:r>
            <a:r>
              <a:rPr lang="en-US" altLang="ja-JP" sz="1400" b="1" dirty="0">
                <a:latin typeface="+mj-ea"/>
                <a:ea typeface="+mj-ea"/>
              </a:rPr>
              <a:t>H30</a:t>
            </a:r>
            <a:r>
              <a:rPr lang="ja-JP" altLang="en-US" sz="1400" b="1" dirty="0">
                <a:latin typeface="+mj-ea"/>
                <a:ea typeface="+mj-ea"/>
              </a:rPr>
              <a:t>：</a:t>
            </a:r>
            <a:r>
              <a:rPr lang="en-US" altLang="ja-JP" sz="1400" b="1" dirty="0">
                <a:latin typeface="+mj-ea"/>
                <a:ea typeface="+mj-ea"/>
              </a:rPr>
              <a:t>13.7</a:t>
            </a:r>
            <a:r>
              <a:rPr lang="ja-JP" altLang="en-US" sz="1400" b="1" dirty="0">
                <a:latin typeface="+mj-ea"/>
                <a:ea typeface="+mj-ea"/>
              </a:rPr>
              <a:t>％、</a:t>
            </a:r>
            <a:r>
              <a:rPr lang="en-US" altLang="ja-JP" sz="1400" b="1" dirty="0">
                <a:latin typeface="+mj-ea"/>
                <a:ea typeface="+mj-ea"/>
              </a:rPr>
              <a:t>R</a:t>
            </a:r>
            <a:r>
              <a:rPr lang="ja-JP" altLang="en-US" sz="1400" b="1" dirty="0">
                <a:latin typeface="+mj-ea"/>
                <a:ea typeface="+mj-ea"/>
              </a:rPr>
              <a:t>元：</a:t>
            </a:r>
            <a:r>
              <a:rPr lang="en-US" altLang="ja-JP" sz="1400" b="1" dirty="0">
                <a:latin typeface="+mj-ea"/>
                <a:ea typeface="+mj-ea"/>
              </a:rPr>
              <a:t>15.1</a:t>
            </a:r>
            <a:r>
              <a:rPr lang="ja-JP" altLang="en-US" sz="1400" b="1" dirty="0">
                <a:latin typeface="+mj-ea"/>
                <a:ea typeface="+mj-ea"/>
              </a:rPr>
              <a:t>％</a:t>
            </a:r>
            <a:endParaRPr lang="en-US" altLang="ja-JP" sz="1400" b="1" dirty="0">
              <a:latin typeface="+mj-ea"/>
              <a:ea typeface="+mj-ea"/>
            </a:endParaRPr>
          </a:p>
          <a:p>
            <a:pPr>
              <a:defRPr/>
            </a:pPr>
            <a:r>
              <a:rPr lang="ja-JP" altLang="en-US" sz="1400" b="1" dirty="0">
                <a:latin typeface="+mj-ea"/>
                <a:ea typeface="+mj-ea"/>
              </a:rPr>
              <a:t>　　　　　　　　 </a:t>
            </a:r>
            <a:r>
              <a:rPr lang="en-US" altLang="ja-JP" sz="1400" b="1" dirty="0">
                <a:latin typeface="+mj-ea"/>
                <a:ea typeface="+mj-ea"/>
              </a:rPr>
              <a:t>【</a:t>
            </a:r>
            <a:r>
              <a:rPr lang="ja-JP" altLang="en-US" sz="1400" b="1" dirty="0">
                <a:latin typeface="+mj-ea"/>
                <a:ea typeface="+mj-ea"/>
              </a:rPr>
              <a:t>施設従事者等</a:t>
            </a:r>
            <a:r>
              <a:rPr lang="en-US" altLang="ja-JP" sz="1400" b="1" dirty="0">
                <a:latin typeface="+mj-ea"/>
                <a:ea typeface="+mj-ea"/>
              </a:rPr>
              <a:t>】</a:t>
            </a:r>
            <a:r>
              <a:rPr lang="ja-JP" altLang="en-US" sz="1400" b="1" dirty="0">
                <a:latin typeface="+mj-ea"/>
                <a:ea typeface="+mj-ea"/>
              </a:rPr>
              <a:t>　</a:t>
            </a:r>
            <a:r>
              <a:rPr lang="en-US" altLang="ja-JP" sz="1400" b="1" dirty="0">
                <a:latin typeface="+mj-ea"/>
                <a:ea typeface="+mj-ea"/>
              </a:rPr>
              <a:t> H29</a:t>
            </a:r>
            <a:r>
              <a:rPr lang="ja-JP" altLang="en-US" sz="1400" b="1" dirty="0">
                <a:latin typeface="+mj-ea"/>
                <a:ea typeface="+mj-ea"/>
              </a:rPr>
              <a:t>：</a:t>
            </a:r>
            <a:r>
              <a:rPr lang="en-US" altLang="ja-JP" sz="1400" b="1" dirty="0">
                <a:latin typeface="+mj-ea"/>
                <a:ea typeface="+mj-ea"/>
              </a:rPr>
              <a:t>22.0</a:t>
            </a:r>
            <a:r>
              <a:rPr lang="ja-JP" altLang="en-US" sz="1400" b="1" dirty="0">
                <a:latin typeface="+mj-ea"/>
                <a:ea typeface="+mj-ea"/>
              </a:rPr>
              <a:t>％、</a:t>
            </a:r>
            <a:r>
              <a:rPr lang="en-US" altLang="ja-JP" sz="1400" b="1" dirty="0">
                <a:latin typeface="+mj-ea"/>
                <a:ea typeface="+mj-ea"/>
              </a:rPr>
              <a:t>H30</a:t>
            </a:r>
            <a:r>
              <a:rPr lang="ja-JP" altLang="en-US" sz="1400" b="1" dirty="0">
                <a:latin typeface="+mj-ea"/>
                <a:ea typeface="+mj-ea"/>
              </a:rPr>
              <a:t>：</a:t>
            </a:r>
            <a:r>
              <a:rPr lang="en-US" altLang="ja-JP" sz="1400" b="1" dirty="0">
                <a:latin typeface="+mj-ea"/>
                <a:ea typeface="+mj-ea"/>
              </a:rPr>
              <a:t>22.2</a:t>
            </a:r>
            <a:r>
              <a:rPr lang="ja-JP" altLang="en-US" sz="1400" b="1" dirty="0">
                <a:latin typeface="+mj-ea"/>
                <a:ea typeface="+mj-ea"/>
              </a:rPr>
              <a:t>％、</a:t>
            </a:r>
            <a:r>
              <a:rPr lang="en-US" altLang="ja-JP" sz="1400" b="1" dirty="0">
                <a:latin typeface="+mj-ea"/>
                <a:ea typeface="+mj-ea"/>
              </a:rPr>
              <a:t>R</a:t>
            </a:r>
            <a:r>
              <a:rPr lang="ja-JP" altLang="en-US" sz="1400" b="1" dirty="0">
                <a:latin typeface="+mj-ea"/>
                <a:ea typeface="+mj-ea"/>
              </a:rPr>
              <a:t>元：</a:t>
            </a:r>
            <a:r>
              <a:rPr lang="en-US" altLang="ja-JP" sz="1400" b="1" dirty="0">
                <a:latin typeface="+mj-ea"/>
                <a:ea typeface="+mj-ea"/>
              </a:rPr>
              <a:t>24.6</a:t>
            </a:r>
            <a:r>
              <a:rPr lang="ja-JP" altLang="en-US" sz="1400" b="1" dirty="0">
                <a:latin typeface="+mj-ea"/>
                <a:ea typeface="+mj-ea"/>
              </a:rPr>
              <a:t>％</a:t>
            </a:r>
            <a:r>
              <a:rPr lang="en-US" altLang="ja-JP" sz="1400" b="1" dirty="0">
                <a:latin typeface="+mj-ea"/>
                <a:ea typeface="+mj-ea"/>
              </a:rPr>
              <a:t> </a:t>
            </a:r>
            <a:endParaRPr lang="ja-JP" altLang="en-US" sz="1400" b="1" dirty="0">
              <a:latin typeface="+mj-ea"/>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smtClean="0"/>
              <a:t>【</a:t>
            </a:r>
            <a:r>
              <a:rPr lang="ja-JP" altLang="en-US" sz="2400" b="1" dirty="0" smtClean="0"/>
              <a:t>使用者</a:t>
            </a:r>
            <a:r>
              <a:rPr lang="en-US" altLang="ja-JP" sz="2400" b="1" dirty="0" smtClean="0"/>
              <a:t>】</a:t>
            </a:r>
            <a:r>
              <a:rPr lang="ja-JP" altLang="en-US" sz="2400" b="1" dirty="0" smtClean="0"/>
              <a:t>　通報</a:t>
            </a:r>
            <a:r>
              <a:rPr lang="ja-JP" altLang="en-US" sz="2400" b="1" dirty="0"/>
              <a:t>・届出・相談者の内訳</a:t>
            </a:r>
          </a:p>
        </p:txBody>
      </p:sp>
      <p:sp>
        <p:nvSpPr>
          <p:cNvPr id="66563" name="テキスト ボックス 5"/>
          <p:cNvSpPr txBox="1">
            <a:spLocks noChangeArrowheads="1"/>
          </p:cNvSpPr>
          <p:nvPr/>
        </p:nvSpPr>
        <p:spPr bwMode="auto">
          <a:xfrm>
            <a:off x="161925" y="0"/>
            <a:ext cx="340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＜使用者による虐待＞</a:t>
            </a:r>
          </a:p>
        </p:txBody>
      </p:sp>
      <p:sp>
        <p:nvSpPr>
          <p:cNvPr id="6656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26E80B1-7E4A-4D7D-8406-AB735D325BC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29</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66565" name="テキスト ボックス 7"/>
          <p:cNvSpPr txBox="1">
            <a:spLocks noChangeArrowheads="1"/>
          </p:cNvSpPr>
          <p:nvPr/>
        </p:nvSpPr>
        <p:spPr bwMode="auto">
          <a:xfrm>
            <a:off x="395288" y="6186488"/>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t>※</a:t>
            </a:r>
            <a:r>
              <a:rPr lang="ja-JP" altLang="en-US" sz="1400"/>
              <a:t>複数回答有</a:t>
            </a:r>
            <a:endParaRPr lang="en-US" altLang="ja-JP" sz="1400"/>
          </a:p>
          <a:p>
            <a:pPr eaLnBrk="1" hangingPunct="1">
              <a:spcBef>
                <a:spcPct val="0"/>
              </a:spcBef>
              <a:buFont typeface="Arial" panose="020B0604020202020204" pitchFamily="34" charset="0"/>
              <a:buNone/>
            </a:pPr>
            <a:r>
              <a:rPr lang="en-US" altLang="ja-JP" sz="1400"/>
              <a:t>※</a:t>
            </a:r>
            <a:r>
              <a:rPr lang="ja-JP" altLang="en-US" sz="1400"/>
              <a:t>通報件数：</a:t>
            </a:r>
            <a:r>
              <a:rPr lang="en-US" altLang="ja-JP" sz="1400"/>
              <a:t>H29</a:t>
            </a:r>
            <a:r>
              <a:rPr lang="ja-JP" altLang="en-US" sz="1400"/>
              <a:t>年度</a:t>
            </a:r>
            <a:r>
              <a:rPr lang="en-US" altLang="ja-JP" sz="1400"/>
              <a:t>67</a:t>
            </a:r>
            <a:r>
              <a:rPr lang="ja-JP" altLang="en-US" sz="1400"/>
              <a:t>件、</a:t>
            </a:r>
            <a:r>
              <a:rPr lang="en-US" altLang="ja-JP" sz="1400"/>
              <a:t>H30</a:t>
            </a:r>
            <a:r>
              <a:rPr lang="ja-JP" altLang="en-US" sz="1400"/>
              <a:t>年度</a:t>
            </a:r>
            <a:r>
              <a:rPr lang="en-US" altLang="ja-JP" sz="1400"/>
              <a:t>69</a:t>
            </a:r>
            <a:r>
              <a:rPr lang="ja-JP" altLang="en-US" sz="1400"/>
              <a:t>件、</a:t>
            </a:r>
            <a:r>
              <a:rPr lang="en-US" altLang="ja-JP" sz="1400"/>
              <a:t>R</a:t>
            </a:r>
            <a:r>
              <a:rPr lang="ja-JP" altLang="en-US" sz="1400"/>
              <a:t>元年度</a:t>
            </a:r>
            <a:r>
              <a:rPr lang="en-US" altLang="ja-JP" sz="1400"/>
              <a:t>58</a:t>
            </a:r>
            <a:r>
              <a:rPr lang="ja-JP" altLang="en-US" sz="1400"/>
              <a:t>件（大阪府及び府内市町村で受け付けた件数）</a:t>
            </a:r>
          </a:p>
        </p:txBody>
      </p:sp>
      <p:sp>
        <p:nvSpPr>
          <p:cNvPr id="7" name="正方形/長方形 6"/>
          <p:cNvSpPr/>
          <p:nvPr/>
        </p:nvSpPr>
        <p:spPr>
          <a:xfrm>
            <a:off x="900113" y="5761038"/>
            <a:ext cx="647700" cy="26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正方形/長方形 7"/>
          <p:cNvSpPr/>
          <p:nvPr/>
        </p:nvSpPr>
        <p:spPr>
          <a:xfrm>
            <a:off x="3059113" y="5761038"/>
            <a:ext cx="638175" cy="261937"/>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 name="図 1"/>
          <p:cNvPicPr>
            <a:picLocks noChangeAspect="1"/>
          </p:cNvPicPr>
          <p:nvPr/>
        </p:nvPicPr>
        <p:blipFill>
          <a:blip r:embed="rId3"/>
          <a:stretch>
            <a:fillRect/>
          </a:stretch>
        </p:blipFill>
        <p:spPr>
          <a:xfrm>
            <a:off x="0" y="821123"/>
            <a:ext cx="8803387" cy="54502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325" y="44450"/>
            <a:ext cx="8229600" cy="720725"/>
          </a:xfrm>
          <a:solidFill>
            <a:schemeClr val="tx2">
              <a:lumMod val="20000"/>
              <a:lumOff val="80000"/>
            </a:schemeClr>
          </a:solidFill>
        </p:spPr>
        <p:txBody>
          <a:bodyPr/>
          <a:lstStyle/>
          <a:p>
            <a:pPr>
              <a:defRPr/>
            </a:pPr>
            <a:r>
              <a:rPr lang="en-US" altLang="ja-JP" sz="2400" dirty="0" smtClean="0"/>
              <a:t>【</a:t>
            </a:r>
            <a:r>
              <a:rPr lang="ja-JP" altLang="en-US" sz="2400" dirty="0" smtClean="0"/>
              <a:t>参考</a:t>
            </a:r>
            <a:r>
              <a:rPr lang="en-US" altLang="ja-JP" sz="2400" dirty="0" smtClean="0"/>
              <a:t>】</a:t>
            </a:r>
            <a:r>
              <a:rPr lang="ja-JP" altLang="en-US" sz="2400" dirty="0" smtClean="0"/>
              <a:t>令和元年度「</a:t>
            </a:r>
            <a:r>
              <a:rPr lang="ja-JP" altLang="en-US" sz="2400" dirty="0"/>
              <a:t>大阪労働局における使用者に</a:t>
            </a:r>
            <a:r>
              <a:rPr lang="ja-JP" altLang="en-US" sz="2400" dirty="0" smtClean="0"/>
              <a:t>よる</a:t>
            </a:r>
            <a:r>
              <a:rPr lang="en-US" altLang="ja-JP" sz="2400" dirty="0" smtClean="0"/>
              <a:t/>
            </a:r>
            <a:br>
              <a:rPr lang="en-US" altLang="ja-JP" sz="2400" dirty="0" smtClean="0"/>
            </a:br>
            <a:r>
              <a:rPr lang="ja-JP" altLang="en-US" sz="2400" dirty="0" smtClean="0"/>
              <a:t>障</a:t>
            </a:r>
            <a:r>
              <a:rPr lang="ja-JP" altLang="en-US" sz="2400" dirty="0"/>
              <a:t>がい者の虐待状況等について</a:t>
            </a:r>
            <a:r>
              <a:rPr lang="ja-JP" altLang="en-US" sz="2400" dirty="0" smtClean="0"/>
              <a:t>」</a:t>
            </a:r>
            <a:endParaRPr lang="ja-JP" altLang="en-US" sz="2400" dirty="0"/>
          </a:p>
        </p:txBody>
      </p:sp>
      <p:sp>
        <p:nvSpPr>
          <p:cNvPr id="68611"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6D2DFCD-2398-48E3-8236-5DEB47366283}"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30</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68612" name="テキスト ボックス 5"/>
          <p:cNvSpPr txBox="1">
            <a:spLocks noChangeArrowheads="1"/>
          </p:cNvSpPr>
          <p:nvPr/>
        </p:nvSpPr>
        <p:spPr bwMode="auto">
          <a:xfrm>
            <a:off x="417513" y="2119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（１）使用者による障がい者虐待が認められた事業所・</a:t>
            </a:r>
            <a:r>
              <a:rPr lang="ja-JP" altLang="ja-JP" sz="1800"/>
              <a:t>事業所の業種</a:t>
            </a:r>
            <a:endParaRPr lang="ja-JP" altLang="ja-JP" sz="1200">
              <a:solidFill>
                <a:srgbClr val="FF0000"/>
              </a:solidFill>
            </a:endParaRPr>
          </a:p>
          <a:p>
            <a:pPr eaLnBrk="1" hangingPunct="1">
              <a:spcBef>
                <a:spcPct val="0"/>
              </a:spcBef>
              <a:buFontTx/>
              <a:buNone/>
            </a:pPr>
            <a:endParaRPr lang="ja-JP" altLang="en-US" sz="1800"/>
          </a:p>
        </p:txBody>
      </p:sp>
      <p:sp>
        <p:nvSpPr>
          <p:cNvPr id="68613" name="テキスト ボックス 6"/>
          <p:cNvSpPr txBox="1">
            <a:spLocks noChangeArrowheads="1"/>
          </p:cNvSpPr>
          <p:nvPr/>
        </p:nvSpPr>
        <p:spPr bwMode="auto">
          <a:xfrm>
            <a:off x="414338" y="3830638"/>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a:t>
            </a:r>
            <a:r>
              <a:rPr lang="ja-JP" altLang="ja-JP" sz="1800"/>
              <a:t>被虐待者の障がい種別</a:t>
            </a:r>
          </a:p>
        </p:txBody>
      </p:sp>
      <p:graphicFrame>
        <p:nvGraphicFramePr>
          <p:cNvPr id="5" name="表 4"/>
          <p:cNvGraphicFramePr>
            <a:graphicFrameLocks noGrp="1"/>
          </p:cNvGraphicFramePr>
          <p:nvPr/>
        </p:nvGraphicFramePr>
        <p:xfrm>
          <a:off x="684213" y="2454275"/>
          <a:ext cx="7848603" cy="1027114"/>
        </p:xfrm>
        <a:graphic>
          <a:graphicData uri="http://schemas.openxmlformats.org/drawingml/2006/table">
            <a:tbl>
              <a:tblPr firstRow="1" firstCol="1" bandRow="1">
                <a:tableStyleId>{5C22544A-7EE6-4342-B048-85BDC9FD1C3A}</a:tableStyleId>
              </a:tblPr>
              <a:tblGrid>
                <a:gridCol w="873791">
                  <a:extLst>
                    <a:ext uri="{9D8B030D-6E8A-4147-A177-3AD203B41FA5}">
                      <a16:colId xmlns:a16="http://schemas.microsoft.com/office/drawing/2014/main" val="20000"/>
                    </a:ext>
                  </a:extLst>
                </a:gridCol>
                <a:gridCol w="670121">
                  <a:extLst>
                    <a:ext uri="{9D8B030D-6E8A-4147-A177-3AD203B41FA5}">
                      <a16:colId xmlns:a16="http://schemas.microsoft.com/office/drawing/2014/main" val="20001"/>
                    </a:ext>
                  </a:extLst>
                </a:gridCol>
                <a:gridCol w="693999">
                  <a:extLst>
                    <a:ext uri="{9D8B030D-6E8A-4147-A177-3AD203B41FA5}">
                      <a16:colId xmlns:a16="http://schemas.microsoft.com/office/drawing/2014/main" val="20002"/>
                    </a:ext>
                  </a:extLst>
                </a:gridCol>
                <a:gridCol w="682752">
                  <a:extLst>
                    <a:ext uri="{9D8B030D-6E8A-4147-A177-3AD203B41FA5}">
                      <a16:colId xmlns:a16="http://schemas.microsoft.com/office/drawing/2014/main" val="20003"/>
                    </a:ext>
                  </a:extLst>
                </a:gridCol>
                <a:gridCol w="734088">
                  <a:extLst>
                    <a:ext uri="{9D8B030D-6E8A-4147-A177-3AD203B41FA5}">
                      <a16:colId xmlns:a16="http://schemas.microsoft.com/office/drawing/2014/main" val="20004"/>
                    </a:ext>
                  </a:extLst>
                </a:gridCol>
                <a:gridCol w="682752">
                  <a:extLst>
                    <a:ext uri="{9D8B030D-6E8A-4147-A177-3AD203B41FA5}">
                      <a16:colId xmlns:a16="http://schemas.microsoft.com/office/drawing/2014/main" val="20005"/>
                    </a:ext>
                  </a:extLst>
                </a:gridCol>
                <a:gridCol w="682752">
                  <a:extLst>
                    <a:ext uri="{9D8B030D-6E8A-4147-A177-3AD203B41FA5}">
                      <a16:colId xmlns:a16="http://schemas.microsoft.com/office/drawing/2014/main" val="20006"/>
                    </a:ext>
                  </a:extLst>
                </a:gridCol>
                <a:gridCol w="682752">
                  <a:extLst>
                    <a:ext uri="{9D8B030D-6E8A-4147-A177-3AD203B41FA5}">
                      <a16:colId xmlns:a16="http://schemas.microsoft.com/office/drawing/2014/main" val="20007"/>
                    </a:ext>
                  </a:extLst>
                </a:gridCol>
                <a:gridCol w="646819">
                  <a:extLst>
                    <a:ext uri="{9D8B030D-6E8A-4147-A177-3AD203B41FA5}">
                      <a16:colId xmlns:a16="http://schemas.microsoft.com/office/drawing/2014/main" val="2243817261"/>
                    </a:ext>
                  </a:extLst>
                </a:gridCol>
                <a:gridCol w="646819">
                  <a:extLst>
                    <a:ext uri="{9D8B030D-6E8A-4147-A177-3AD203B41FA5}">
                      <a16:colId xmlns:a16="http://schemas.microsoft.com/office/drawing/2014/main" val="20009"/>
                    </a:ext>
                  </a:extLst>
                </a:gridCol>
                <a:gridCol w="851958">
                  <a:extLst>
                    <a:ext uri="{9D8B030D-6E8A-4147-A177-3AD203B41FA5}">
                      <a16:colId xmlns:a16="http://schemas.microsoft.com/office/drawing/2014/main" val="20010"/>
                    </a:ext>
                  </a:extLst>
                </a:gridCol>
              </a:tblGrid>
              <a:tr h="379716">
                <a:tc>
                  <a:txBody>
                    <a:bodyPr/>
                    <a:lstStyle/>
                    <a:p>
                      <a:pPr algn="l"/>
                      <a:endParaRPr lang="ja-JP" sz="1400" dirty="0">
                        <a:effectLst/>
                        <a:latin typeface="ＭＳ ゴシック" panose="020B0609070205080204" pitchFamily="49" charset="-128"/>
                        <a:ea typeface="ＭＳ ゴシック" panose="020B0609070205080204" pitchFamily="49" charset="-128"/>
                      </a:endParaRPr>
                    </a:p>
                  </a:txBody>
                  <a:tcPr marL="62855" marR="62855" marT="0" marB="0" anchor="ctr"/>
                </a:tc>
                <a:tc>
                  <a:txBody>
                    <a:bodyPr/>
                    <a:lstStyle/>
                    <a:p>
                      <a:pPr algn="ctr">
                        <a:lnSpc>
                          <a:spcPts val="1200"/>
                        </a:lnSpc>
                        <a:spcAft>
                          <a:spcPts val="0"/>
                        </a:spcAft>
                      </a:pPr>
                      <a:r>
                        <a:rPr lang="ja-JP" sz="1400" kern="0" dirty="0">
                          <a:effectLst/>
                          <a:latin typeface="ＭＳ ゴシック" panose="020B0609070205080204" pitchFamily="49" charset="-128"/>
                          <a:ea typeface="ＭＳ ゴシック" panose="020B0609070205080204" pitchFamily="49" charset="-128"/>
                        </a:rPr>
                        <a:t>製造業</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sz="1400" kern="0" dirty="0">
                          <a:effectLst/>
                          <a:latin typeface="ＭＳ ゴシック" panose="020B0609070205080204" pitchFamily="49" charset="-128"/>
                          <a:ea typeface="ＭＳ ゴシック" panose="020B0609070205080204" pitchFamily="49" charset="-128"/>
                        </a:rPr>
                        <a:t>医療</a:t>
                      </a:r>
                      <a:endParaRPr lang="ja-JP" sz="1400" kern="100" dirty="0">
                        <a:effectLst/>
                        <a:latin typeface="ＭＳ ゴシック" panose="020B0609070205080204" pitchFamily="49" charset="-128"/>
                        <a:ea typeface="ＭＳ ゴシック" panose="020B0609070205080204" pitchFamily="49" charset="-128"/>
                      </a:endParaRPr>
                    </a:p>
                    <a:p>
                      <a:pPr algn="ctr">
                        <a:lnSpc>
                          <a:spcPts val="1200"/>
                        </a:lnSpc>
                        <a:spcAft>
                          <a:spcPts val="0"/>
                        </a:spcAft>
                      </a:pPr>
                      <a:r>
                        <a:rPr lang="ja-JP" sz="1400" kern="0" dirty="0">
                          <a:effectLst/>
                          <a:latin typeface="ＭＳ ゴシック" panose="020B0609070205080204" pitchFamily="49" charset="-128"/>
                          <a:ea typeface="ＭＳ ゴシック" panose="020B0609070205080204" pitchFamily="49" charset="-128"/>
                        </a:rPr>
                        <a:t>福祉</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en-US" sz="1400" kern="0" dirty="0" smtClean="0">
                          <a:effectLst/>
                          <a:latin typeface="ＭＳ ゴシック" panose="020B0609070205080204" pitchFamily="49" charset="-128"/>
                          <a:ea typeface="ＭＳ ゴシック" panose="020B0609070205080204" pitchFamily="49" charset="-128"/>
                          <a:cs typeface="+mn-cs"/>
                        </a:rPr>
                        <a:t>卸売</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en-US" sz="1400" kern="0" dirty="0" smtClean="0">
                          <a:effectLst/>
                          <a:latin typeface="ＭＳ ゴシック" panose="020B0609070205080204" pitchFamily="49" charset="-128"/>
                          <a:ea typeface="ＭＳ ゴシック" panose="020B0609070205080204" pitchFamily="49" charset="-128"/>
                          <a:cs typeface="+mn-cs"/>
                        </a:rPr>
                        <a:t>建設</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ja-JP" sz="1400" kern="0" dirty="0" smtClean="0">
                          <a:effectLst/>
                          <a:latin typeface="ＭＳ ゴシック" panose="020B0609070205080204" pitchFamily="49" charset="-128"/>
                          <a:ea typeface="ＭＳ ゴシック" panose="020B0609070205080204" pitchFamily="49" charset="-128"/>
                        </a:rPr>
                        <a:t>ｻｰﾋﾞｽ</a:t>
                      </a:r>
                      <a:endParaRPr lang="ja-JP" altLang="ja-JP" sz="1400" kern="100" dirty="0" smtClean="0">
                        <a:effectLst/>
                        <a:latin typeface="ＭＳ ゴシック" panose="020B0609070205080204" pitchFamily="49" charset="-128"/>
                        <a:ea typeface="ＭＳ ゴシック" panose="020B0609070205080204" pitchFamily="49" charset="-128"/>
                      </a:endParaRPr>
                    </a:p>
                    <a:p>
                      <a:pPr algn="ctr">
                        <a:lnSpc>
                          <a:spcPts val="1200"/>
                        </a:lnSpc>
                        <a:spcAft>
                          <a:spcPts val="0"/>
                        </a:spcAft>
                      </a:pPr>
                      <a:r>
                        <a:rPr lang="ja-JP" altLang="ja-JP" sz="1400" kern="0" dirty="0" smtClean="0">
                          <a:effectLst/>
                          <a:latin typeface="ＭＳ ゴシック" panose="020B0609070205080204" pitchFamily="49" charset="-128"/>
                          <a:ea typeface="ＭＳ ゴシック" panose="020B0609070205080204" pitchFamily="49" charset="-128"/>
                        </a:rPr>
                        <a:t>業</a:t>
                      </a:r>
                      <a:endParaRPr lang="ja-JP" altLang="ja-JP" sz="1400" kern="100" dirty="0" smtClean="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en-US" sz="1400" kern="100" dirty="0" smtClean="0">
                          <a:solidFill>
                            <a:schemeClr val="bg1"/>
                          </a:solidFill>
                          <a:effectLst/>
                          <a:latin typeface="ＭＳ ゴシック" panose="020B0609070205080204" pitchFamily="49" charset="-128"/>
                          <a:ea typeface="ＭＳ ゴシック" panose="020B0609070205080204" pitchFamily="49" charset="-128"/>
                          <a:cs typeface="Times New Roman"/>
                        </a:rPr>
                        <a:t>運輸</a:t>
                      </a:r>
                      <a:endParaRPr lang="ja-JP" altLang="ja-JP" sz="1400" kern="100" dirty="0" smtClean="0">
                        <a:solidFill>
                          <a:schemeClr val="bg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en-US" sz="1200" kern="100" dirty="0" smtClean="0">
                          <a:solidFill>
                            <a:schemeClr val="bg1"/>
                          </a:solidFill>
                          <a:effectLst/>
                          <a:latin typeface="ＭＳ ゴシック" panose="020B0609070205080204" pitchFamily="49" charset="-128"/>
                          <a:ea typeface="ＭＳ ゴシック" panose="020B0609070205080204" pitchFamily="49" charset="-128"/>
                          <a:cs typeface="Times New Roman"/>
                        </a:rPr>
                        <a:t>学術・研究</a:t>
                      </a:r>
                      <a:endParaRPr lang="ja-JP" sz="1200" kern="100" dirty="0">
                        <a:solidFill>
                          <a:schemeClr val="bg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ctr">
                        <a:lnSpc>
                          <a:spcPts val="1200"/>
                        </a:lnSpc>
                        <a:spcAft>
                          <a:spcPts val="0"/>
                        </a:spcAft>
                      </a:pPr>
                      <a:r>
                        <a:rPr lang="ja-JP" altLang="en-US" sz="1400" kern="100" dirty="0" smtClean="0">
                          <a:solidFill>
                            <a:schemeClr val="bg1"/>
                          </a:solidFill>
                          <a:effectLst/>
                          <a:latin typeface="ＭＳ ゴシック" panose="020B0609070205080204" pitchFamily="49" charset="-128"/>
                          <a:ea typeface="ＭＳ ゴシック" panose="020B0609070205080204" pitchFamily="49" charset="-128"/>
                        </a:rPr>
                        <a:t>不動産</a:t>
                      </a:r>
                      <a:endParaRPr lang="ja-JP" sz="1400" kern="100" dirty="0">
                        <a:solidFill>
                          <a:schemeClr val="bg1"/>
                        </a:solidFill>
                        <a:effectLst/>
                        <a:latin typeface="ＭＳ ゴシック" panose="020B0609070205080204" pitchFamily="49" charset="-128"/>
                        <a:ea typeface="ＭＳ ゴシック" panose="020B0609070205080204" pitchFamily="49" charset="-128"/>
                      </a:endParaRPr>
                    </a:p>
                  </a:txBody>
                  <a:tcPr marL="62855" marR="62855" marT="0" marB="0" anchor="ctr"/>
                </a:tc>
                <a:tc>
                  <a:txBody>
                    <a:bodyPr/>
                    <a:lstStyle/>
                    <a:p>
                      <a:pPr algn="ctr">
                        <a:lnSpc>
                          <a:spcPts val="1200"/>
                        </a:lnSpc>
                        <a:spcAft>
                          <a:spcPts val="0"/>
                        </a:spcAft>
                      </a:pPr>
                      <a:r>
                        <a:rPr lang="ja-JP" altLang="en-US" sz="1400" kern="0" dirty="0" smtClean="0">
                          <a:effectLst/>
                          <a:latin typeface="ＭＳ ゴシック" panose="020B0609070205080204" pitchFamily="49" charset="-128"/>
                          <a:ea typeface="ＭＳ ゴシック" panose="020B0609070205080204" pitchFamily="49" charset="-128"/>
                        </a:rPr>
                        <a:t>不明</a:t>
                      </a:r>
                      <a:endParaRPr lang="ja-JP" sz="1400" kern="100" dirty="0">
                        <a:effectLst/>
                        <a:latin typeface="ＭＳ ゴシック" panose="020B0609070205080204" pitchFamily="49" charset="-128"/>
                        <a:ea typeface="ＭＳ ゴシック" panose="020B0609070205080204" pitchFamily="49" charset="-128"/>
                      </a:endParaRPr>
                    </a:p>
                  </a:txBody>
                  <a:tcPr marL="62855" marR="62855" marT="0" marB="0" anchor="ctr"/>
                </a:tc>
                <a:tc>
                  <a:txBody>
                    <a:bodyPr/>
                    <a:lstStyle/>
                    <a:p>
                      <a:pPr algn="ctr">
                        <a:spcAft>
                          <a:spcPts val="0"/>
                        </a:spcAft>
                      </a:pPr>
                      <a:r>
                        <a:rPr lang="ja-JP" sz="1400" kern="0" dirty="0">
                          <a:effectLst/>
                          <a:latin typeface="ＭＳ ゴシック" panose="020B0609070205080204" pitchFamily="49" charset="-128"/>
                          <a:ea typeface="ＭＳ ゴシック" panose="020B0609070205080204" pitchFamily="49" charset="-128"/>
                        </a:rPr>
                        <a:t>合計</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extLst>
                  <a:ext uri="{0D108BD9-81ED-4DB2-BD59-A6C34878D82A}">
                    <a16:rowId xmlns:a16="http://schemas.microsoft.com/office/drawing/2014/main" val="10000"/>
                  </a:ext>
                </a:extLst>
              </a:tr>
              <a:tr h="403266">
                <a:tc>
                  <a:txBody>
                    <a:bodyPr/>
                    <a:lstStyle/>
                    <a:p>
                      <a:pPr algn="ctr">
                        <a:spcAft>
                          <a:spcPts val="0"/>
                        </a:spcAft>
                      </a:pPr>
                      <a:r>
                        <a:rPr lang="ja-JP" sz="1400" kern="0" dirty="0">
                          <a:effectLst/>
                          <a:latin typeface="ＭＳ ゴシック" panose="020B0609070205080204" pitchFamily="49" charset="-128"/>
                          <a:ea typeface="ＭＳ ゴシック" panose="020B0609070205080204" pitchFamily="49" charset="-128"/>
                        </a:rPr>
                        <a:t>事業所数</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21</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12</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4</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3</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2</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4</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57</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1"/>
                  </a:ext>
                </a:extLst>
              </a:tr>
              <a:tr h="244132">
                <a:tc>
                  <a:txBody>
                    <a:bodyPr/>
                    <a:lstStyle/>
                    <a:p>
                      <a:pPr algn="ctr">
                        <a:spcAft>
                          <a:spcPts val="0"/>
                        </a:spcAft>
                      </a:pPr>
                      <a:r>
                        <a:rPr lang="ja-JP" sz="1400" kern="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36.8</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21.1</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7.0</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5.3</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8.8</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8.8</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3.5</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1.8</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7.0</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tc>
                  <a:txBody>
                    <a:bodyPr/>
                    <a:lstStyle/>
                    <a:p>
                      <a:pPr algn="r">
                        <a:lnSpc>
                          <a:spcPts val="1400"/>
                        </a:lnSpc>
                        <a:spcAft>
                          <a:spcPts val="0"/>
                        </a:spcAft>
                      </a:pPr>
                      <a:r>
                        <a:rPr lang="en-US" altLang="ja-JP" sz="16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100.0</a:t>
                      </a:r>
                      <a:endParaRPr lang="ja-JP" sz="16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nvGraphicFramePr>
        <p:xfrm>
          <a:off x="684213" y="4164013"/>
          <a:ext cx="7848601" cy="801688"/>
        </p:xfrm>
        <a:graphic>
          <a:graphicData uri="http://schemas.openxmlformats.org/drawingml/2006/table">
            <a:tbl>
              <a:tblPr/>
              <a:tblGrid>
                <a:gridCol w="927856">
                  <a:extLst>
                    <a:ext uri="{9D8B030D-6E8A-4147-A177-3AD203B41FA5}">
                      <a16:colId xmlns:a16="http://schemas.microsoft.com/office/drawing/2014/main" val="20000"/>
                    </a:ext>
                  </a:extLst>
                </a:gridCol>
                <a:gridCol w="1198127">
                  <a:extLst>
                    <a:ext uri="{9D8B030D-6E8A-4147-A177-3AD203B41FA5}">
                      <a16:colId xmlns:a16="http://schemas.microsoft.com/office/drawing/2014/main" val="20001"/>
                    </a:ext>
                  </a:extLst>
                </a:gridCol>
                <a:gridCol w="1226203">
                  <a:extLst>
                    <a:ext uri="{9D8B030D-6E8A-4147-A177-3AD203B41FA5}">
                      <a16:colId xmlns:a16="http://schemas.microsoft.com/office/drawing/2014/main" val="20002"/>
                    </a:ext>
                  </a:extLst>
                </a:gridCol>
                <a:gridCol w="1226203">
                  <a:extLst>
                    <a:ext uri="{9D8B030D-6E8A-4147-A177-3AD203B41FA5}">
                      <a16:colId xmlns:a16="http://schemas.microsoft.com/office/drawing/2014/main" val="20003"/>
                    </a:ext>
                  </a:extLst>
                </a:gridCol>
                <a:gridCol w="1226203">
                  <a:extLst>
                    <a:ext uri="{9D8B030D-6E8A-4147-A177-3AD203B41FA5}">
                      <a16:colId xmlns:a16="http://schemas.microsoft.com/office/drawing/2014/main" val="20004"/>
                    </a:ext>
                  </a:extLst>
                </a:gridCol>
                <a:gridCol w="1226203">
                  <a:extLst>
                    <a:ext uri="{9D8B030D-6E8A-4147-A177-3AD203B41FA5}">
                      <a16:colId xmlns:a16="http://schemas.microsoft.com/office/drawing/2014/main" val="20005"/>
                    </a:ext>
                  </a:extLst>
                </a:gridCol>
                <a:gridCol w="817806">
                  <a:extLst>
                    <a:ext uri="{9D8B030D-6E8A-4147-A177-3AD203B41FA5}">
                      <a16:colId xmlns:a16="http://schemas.microsoft.com/office/drawing/2014/main" val="20006"/>
                    </a:ext>
                  </a:extLst>
                </a:gridCol>
              </a:tblGrid>
              <a:tr h="31396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rPr>
                        <a:t> </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smtClean="0">
                          <a:ln>
                            <a:noFill/>
                          </a:ln>
                          <a:solidFill>
                            <a:srgbClr val="FFFFFF"/>
                          </a:solidFill>
                          <a:effectLst/>
                          <a:latin typeface="ＭＳ ゴシック" pitchFamily="49" charset="-128"/>
                          <a:ea typeface="ＭＳ ゴシック" pitchFamily="49" charset="-128"/>
                        </a:rPr>
                        <a:t>身体障がい</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rPr>
                        <a:t>知的</a:t>
                      </a:r>
                      <a:r>
                        <a:rPr kumimoji="1" lang="ja-JP" altLang="ja-JP" sz="1400" b="1" i="0" u="none" strike="noStrike" cap="none" normalizeH="0" baseline="0" dirty="0" err="1" smtClean="0">
                          <a:ln>
                            <a:noFill/>
                          </a:ln>
                          <a:solidFill>
                            <a:srgbClr val="FFFFFF"/>
                          </a:solidFill>
                          <a:effectLst/>
                          <a:latin typeface="ＭＳ ゴシック" pitchFamily="49" charset="-128"/>
                          <a:ea typeface="ＭＳ ゴシック" pitchFamily="49" charset="-128"/>
                        </a:rPr>
                        <a:t>障がい</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smtClean="0">
                          <a:ln>
                            <a:noFill/>
                          </a:ln>
                          <a:solidFill>
                            <a:srgbClr val="FFFFFF"/>
                          </a:solidFill>
                          <a:effectLst/>
                          <a:latin typeface="ＭＳ ゴシック" pitchFamily="49" charset="-128"/>
                          <a:ea typeface="ＭＳ ゴシック" pitchFamily="49" charset="-128"/>
                        </a:rPr>
                        <a:t>精神障がい</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smtClean="0">
                          <a:ln>
                            <a:noFill/>
                          </a:ln>
                          <a:solidFill>
                            <a:srgbClr val="FFFFFF"/>
                          </a:solidFill>
                          <a:effectLst/>
                          <a:latin typeface="ＭＳ ゴシック" pitchFamily="49" charset="-128"/>
                          <a:ea typeface="ＭＳ ゴシック" pitchFamily="49" charset="-128"/>
                        </a:rPr>
                        <a:t>発達障がい</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rPr>
                        <a:t>不明</a:t>
                      </a:r>
                      <a:endParaRPr kumimoji="1" lang="ja-JP" altLang="ja-JP" sz="14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rPr>
                        <a:t>合計</a:t>
                      </a:r>
                      <a:endPar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386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rPr>
                        <a:t>人数</a:t>
                      </a:r>
                      <a:endPar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25</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16</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24</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5</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1</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71</a:t>
                      </a: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1"/>
                  </a:ext>
                </a:extLst>
              </a:tr>
              <a:tr h="24386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rPr>
                        <a:t>％</a:t>
                      </a:r>
                      <a:endParaRPr kumimoji="1" lang="ja-JP" altLang="ja-JP" sz="1400" b="1" i="0" u="none" strike="noStrike" cap="none" normalizeH="0" baseline="0" smtClean="0">
                        <a:ln>
                          <a:noFill/>
                        </a:ln>
                        <a:solidFill>
                          <a:srgbClr val="FFFFFF"/>
                        </a:solidFill>
                        <a:effectLst/>
                        <a:latin typeface="ＭＳ ゴシック" pitchFamily="49" charset="-128"/>
                        <a:ea typeface="ＭＳ ゴシック" pitchFamily="49"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r"/>
                      <a:r>
                        <a:rPr lang="en-US" altLang="ja-JP" sz="1600" dirty="0" smtClean="0">
                          <a:solidFill>
                            <a:schemeClr val="tx1"/>
                          </a:solidFill>
                          <a:latin typeface="ＭＳ ゴシック" panose="020B0609070205080204" pitchFamily="49" charset="-128"/>
                          <a:ea typeface="ＭＳ ゴシック" panose="020B0609070205080204" pitchFamily="49" charset="-128"/>
                        </a:rPr>
                        <a:t>35.7</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dirty="0" smtClean="0">
                          <a:solidFill>
                            <a:schemeClr val="tx1"/>
                          </a:solidFill>
                          <a:latin typeface="ＭＳ ゴシック" panose="020B0609070205080204" pitchFamily="49" charset="-128"/>
                          <a:ea typeface="ＭＳ ゴシック" panose="020B0609070205080204" pitchFamily="49" charset="-128"/>
                        </a:rPr>
                        <a:t>22.9</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dirty="0" smtClean="0">
                          <a:solidFill>
                            <a:schemeClr val="tx1"/>
                          </a:solidFill>
                          <a:latin typeface="ＭＳ ゴシック" panose="020B0609070205080204" pitchFamily="49" charset="-128"/>
                          <a:ea typeface="ＭＳ ゴシック" panose="020B0609070205080204" pitchFamily="49" charset="-128"/>
                        </a:rPr>
                        <a:t>34.3</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dirty="0" smtClean="0">
                          <a:solidFill>
                            <a:schemeClr val="tx1"/>
                          </a:solidFill>
                          <a:latin typeface="ＭＳ ゴシック" panose="020B0609070205080204" pitchFamily="49" charset="-128"/>
                          <a:ea typeface="ＭＳ ゴシック" panose="020B0609070205080204" pitchFamily="49" charset="-128"/>
                        </a:rPr>
                        <a:t>7.1</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dirty="0" smtClean="0">
                          <a:solidFill>
                            <a:schemeClr val="tx1"/>
                          </a:solidFill>
                          <a:latin typeface="ＭＳ ゴシック" panose="020B0609070205080204" pitchFamily="49" charset="-128"/>
                          <a:ea typeface="ＭＳ ゴシック" panose="020B0609070205080204" pitchFamily="49" charset="-128"/>
                        </a:rPr>
                        <a:t>1.4</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mn-ea"/>
                          <a:ea typeface="+mn-ea"/>
                        </a:rPr>
                        <a:t>‐</a:t>
                      </a:r>
                      <a:endParaRPr kumimoji="1" lang="ja-JP" altLang="ja-JP" sz="16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bl>
          </a:graphicData>
        </a:graphic>
      </p:graphicFrame>
      <p:sp>
        <p:nvSpPr>
          <p:cNvPr id="68698" name="テキスト ボックス 6"/>
          <p:cNvSpPr txBox="1">
            <a:spLocks noChangeArrowheads="1"/>
          </p:cNvSpPr>
          <p:nvPr/>
        </p:nvSpPr>
        <p:spPr bwMode="auto">
          <a:xfrm>
            <a:off x="441325" y="5291138"/>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（３）</a:t>
            </a:r>
            <a:r>
              <a:rPr lang="ja-JP" altLang="ja-JP" sz="1800"/>
              <a:t>虐待の</a:t>
            </a:r>
            <a:r>
              <a:rPr lang="ja-JP" altLang="en-US" sz="1800"/>
              <a:t>類型</a:t>
            </a:r>
            <a:endParaRPr lang="en-US" altLang="ja-JP" sz="1800"/>
          </a:p>
        </p:txBody>
      </p:sp>
      <p:graphicFrame>
        <p:nvGraphicFramePr>
          <p:cNvPr id="7" name="表 6"/>
          <p:cNvGraphicFramePr>
            <a:graphicFrameLocks noGrp="1"/>
          </p:cNvGraphicFramePr>
          <p:nvPr/>
        </p:nvGraphicFramePr>
        <p:xfrm>
          <a:off x="684213" y="5591175"/>
          <a:ext cx="7848600" cy="749300"/>
        </p:xfrm>
        <a:graphic>
          <a:graphicData uri="http://schemas.openxmlformats.org/drawingml/2006/table">
            <a:tbl>
              <a:tblPr firstRow="1" firstCol="1" lastRow="1" lastCol="1" bandRow="1" bandCol="1">
                <a:tableStyleId>{5C22544A-7EE6-4342-B048-85BDC9FD1C3A}</a:tableStyleId>
              </a:tblPr>
              <a:tblGrid>
                <a:gridCol w="953039">
                  <a:extLst>
                    <a:ext uri="{9D8B030D-6E8A-4147-A177-3AD203B41FA5}">
                      <a16:colId xmlns:a16="http://schemas.microsoft.com/office/drawing/2014/main" val="20000"/>
                    </a:ext>
                  </a:extLst>
                </a:gridCol>
                <a:gridCol w="1192611">
                  <a:extLst>
                    <a:ext uri="{9D8B030D-6E8A-4147-A177-3AD203B41FA5}">
                      <a16:colId xmlns:a16="http://schemas.microsoft.com/office/drawing/2014/main" val="20001"/>
                    </a:ext>
                  </a:extLst>
                </a:gridCol>
                <a:gridCol w="1192611">
                  <a:extLst>
                    <a:ext uri="{9D8B030D-6E8A-4147-A177-3AD203B41FA5}">
                      <a16:colId xmlns:a16="http://schemas.microsoft.com/office/drawing/2014/main" val="20002"/>
                    </a:ext>
                  </a:extLst>
                </a:gridCol>
                <a:gridCol w="1192611">
                  <a:extLst>
                    <a:ext uri="{9D8B030D-6E8A-4147-A177-3AD203B41FA5}">
                      <a16:colId xmlns:a16="http://schemas.microsoft.com/office/drawing/2014/main" val="20003"/>
                    </a:ext>
                  </a:extLst>
                </a:gridCol>
                <a:gridCol w="1192611">
                  <a:extLst>
                    <a:ext uri="{9D8B030D-6E8A-4147-A177-3AD203B41FA5}">
                      <a16:colId xmlns:a16="http://schemas.microsoft.com/office/drawing/2014/main" val="20004"/>
                    </a:ext>
                  </a:extLst>
                </a:gridCol>
                <a:gridCol w="1307310">
                  <a:extLst>
                    <a:ext uri="{9D8B030D-6E8A-4147-A177-3AD203B41FA5}">
                      <a16:colId xmlns:a16="http://schemas.microsoft.com/office/drawing/2014/main" val="20005"/>
                    </a:ext>
                  </a:extLst>
                </a:gridCol>
                <a:gridCol w="817807">
                  <a:extLst>
                    <a:ext uri="{9D8B030D-6E8A-4147-A177-3AD203B41FA5}">
                      <a16:colId xmlns:a16="http://schemas.microsoft.com/office/drawing/2014/main" val="20006"/>
                    </a:ext>
                  </a:extLst>
                </a:gridCol>
              </a:tblGrid>
              <a:tr h="292635">
                <a:tc>
                  <a:txBody>
                    <a:bodyPr/>
                    <a:lstStyle/>
                    <a:p>
                      <a:pPr algn="ctr">
                        <a:lnSpc>
                          <a:spcPts val="1400"/>
                        </a:lnSpc>
                        <a:spcAft>
                          <a:spcPts val="0"/>
                        </a:spcAft>
                      </a:pPr>
                      <a:r>
                        <a:rPr lang="en-US" sz="1400" kern="0" dirty="0">
                          <a:effectLst/>
                          <a:latin typeface="ＭＳ ゴシック" panose="020B0609070205080204" pitchFamily="49" charset="-128"/>
                          <a:ea typeface="ＭＳ ゴシック" panose="020B0609070205080204" pitchFamily="49" charset="-128"/>
                        </a:rPr>
                        <a:t> </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身体的虐待</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性的虐待</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indent="-635"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心理的虐待</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algn="ctr">
                        <a:lnSpc>
                          <a:spcPts val="1400"/>
                        </a:lnSpc>
                        <a:spcAft>
                          <a:spcPts val="0"/>
                        </a:spcAft>
                      </a:pPr>
                      <a:r>
                        <a:rPr lang="ja-JP" altLang="en-US" sz="1400" kern="0" dirty="0" smtClean="0">
                          <a:solidFill>
                            <a:schemeClr val="bg1"/>
                          </a:solidFill>
                          <a:effectLst/>
                          <a:latin typeface="ＭＳ ゴシック" panose="020B0609070205080204" pitchFamily="49" charset="-128"/>
                          <a:ea typeface="ＭＳ ゴシック" panose="020B0609070205080204" pitchFamily="49" charset="-128"/>
                        </a:rPr>
                        <a:t>放棄・</a:t>
                      </a:r>
                      <a:r>
                        <a:rPr lang="ja-JP" sz="1400" kern="0" dirty="0" smtClean="0">
                          <a:solidFill>
                            <a:schemeClr val="bg1"/>
                          </a:solidFill>
                          <a:effectLst/>
                          <a:latin typeface="ＭＳ ゴシック" panose="020B0609070205080204" pitchFamily="49" charset="-128"/>
                          <a:ea typeface="ＭＳ ゴシック" panose="020B0609070205080204" pitchFamily="49" charset="-128"/>
                        </a:rPr>
                        <a:t>放置</a:t>
                      </a:r>
                      <a:endParaRPr lang="ja-JP" sz="1400" kern="100" dirty="0">
                        <a:solidFill>
                          <a:schemeClr val="bg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経済的虐待</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tc>
                  <a:txBody>
                    <a:bodyPr/>
                    <a:lstStyle/>
                    <a:p>
                      <a:pPr algn="ctr">
                        <a:spcAft>
                          <a:spcPts val="0"/>
                        </a:spcAft>
                      </a:pPr>
                      <a:r>
                        <a:rPr lang="ja-JP" sz="1400" kern="0" dirty="0">
                          <a:effectLst/>
                          <a:latin typeface="ＭＳ ゴシック" panose="020B0609070205080204" pitchFamily="49" charset="-128"/>
                          <a:ea typeface="ＭＳ ゴシック" panose="020B0609070205080204" pitchFamily="49" charset="-128"/>
                        </a:rPr>
                        <a:t>合計</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tc>
                <a:extLst>
                  <a:ext uri="{0D108BD9-81ED-4DB2-BD59-A6C34878D82A}">
                    <a16:rowId xmlns:a16="http://schemas.microsoft.com/office/drawing/2014/main" val="10000"/>
                  </a:ext>
                </a:extLst>
              </a:tr>
              <a:tr h="243839">
                <a:tc>
                  <a:txBody>
                    <a:bodyPr/>
                    <a:lstStyle/>
                    <a:p>
                      <a:pPr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件数</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2</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0</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0</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54</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57</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2825">
                <a:tc>
                  <a:txBody>
                    <a:bodyPr/>
                    <a:lstStyle/>
                    <a:p>
                      <a:pPr algn="ctr">
                        <a:lnSpc>
                          <a:spcPts val="1400"/>
                        </a:lnSpc>
                        <a:spcAft>
                          <a:spcPts val="0"/>
                        </a:spcAft>
                      </a:pPr>
                      <a:r>
                        <a:rPr lang="ja-JP" sz="1400" kern="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tcPr>
                </a:tc>
                <a:tc>
                  <a:txBody>
                    <a:bodyPr/>
                    <a:lstStyle/>
                    <a:p>
                      <a:pPr algn="r">
                        <a:lnSpc>
                          <a:spcPts val="1400"/>
                        </a:lnSpc>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3.5</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0.0</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1.8</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0.0</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94.7</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0" dirty="0">
                          <a:solidFill>
                            <a:schemeClr val="tx1"/>
                          </a:solidFill>
                          <a:effectLst/>
                          <a:latin typeface="ＭＳ ゴシック" panose="020B0609070205080204" pitchFamily="49" charset="-128"/>
                          <a:ea typeface="ＭＳ ゴシック" panose="020B0609070205080204" pitchFamily="49" charset="-128"/>
                          <a:cs typeface="+mn-cs"/>
                        </a:rPr>
                        <a:t>‐</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8733" name="テキスト ボックス 5"/>
          <p:cNvSpPr txBox="1">
            <a:spLocks noChangeArrowheads="1"/>
          </p:cNvSpPr>
          <p:nvPr/>
        </p:nvSpPr>
        <p:spPr bwMode="auto">
          <a:xfrm>
            <a:off x="684213" y="836613"/>
            <a:ext cx="7848600" cy="10779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t>●大阪労働局に寄せられた使用者による障がい者虐待の通報・届出のあった事業所は、</a:t>
            </a:r>
            <a:endParaRPr lang="en-US" altLang="ja-JP" sz="1600"/>
          </a:p>
          <a:p>
            <a:pPr eaLnBrk="1" hangingPunct="1">
              <a:spcBef>
                <a:spcPct val="0"/>
              </a:spcBef>
              <a:buFontTx/>
              <a:buNone/>
            </a:pPr>
            <a:r>
              <a:rPr lang="ja-JP" altLang="en-US" sz="1600"/>
              <a:t>　 </a:t>
            </a:r>
            <a:r>
              <a:rPr lang="en-US" altLang="ja-JP" sz="1600"/>
              <a:t>136</a:t>
            </a:r>
            <a:r>
              <a:rPr lang="ja-JP" altLang="en-US" sz="1600"/>
              <a:t>事業所。</a:t>
            </a:r>
            <a:endParaRPr lang="en-US" altLang="ja-JP" sz="1600"/>
          </a:p>
          <a:p>
            <a:pPr eaLnBrk="1" hangingPunct="1">
              <a:spcBef>
                <a:spcPct val="0"/>
              </a:spcBef>
              <a:buFontTx/>
              <a:buNone/>
            </a:pPr>
            <a:r>
              <a:rPr lang="ja-JP" altLang="en-US" sz="1600"/>
              <a:t>●内、労働関係法令に基づき調査等を行い、使用者による障がい者虐待が認められた</a:t>
            </a:r>
            <a:endParaRPr lang="en-US" altLang="ja-JP" sz="1600"/>
          </a:p>
          <a:p>
            <a:pPr eaLnBrk="1" hangingPunct="1">
              <a:spcBef>
                <a:spcPct val="0"/>
              </a:spcBef>
              <a:buFontTx/>
              <a:buNone/>
            </a:pPr>
            <a:r>
              <a:rPr lang="ja-JP" altLang="en-US" sz="1600"/>
              <a:t>　 事業所は、</a:t>
            </a:r>
            <a:r>
              <a:rPr lang="en-US" altLang="ja-JP" sz="1600"/>
              <a:t>57</a:t>
            </a:r>
            <a:r>
              <a:rPr lang="ja-JP" altLang="en-US" sz="1600"/>
              <a:t>事業所。</a:t>
            </a:r>
          </a:p>
        </p:txBody>
      </p:sp>
      <p:sp>
        <p:nvSpPr>
          <p:cNvPr id="11" name="正方形/長方形 10"/>
          <p:cNvSpPr/>
          <p:nvPr/>
        </p:nvSpPr>
        <p:spPr>
          <a:xfrm>
            <a:off x="1547813" y="2439988"/>
            <a:ext cx="720725" cy="104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1562100" y="4164013"/>
            <a:ext cx="1281113" cy="8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p:cNvSpPr/>
          <p:nvPr/>
        </p:nvSpPr>
        <p:spPr>
          <a:xfrm>
            <a:off x="4019550" y="4183063"/>
            <a:ext cx="1282700" cy="8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6443663" y="5586413"/>
            <a:ext cx="1309687" cy="769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258763" y="419100"/>
            <a:ext cx="8462962" cy="633413"/>
          </a:xfrm>
        </p:spPr>
        <p:txBody>
          <a:bodyPr/>
          <a:lstStyle/>
          <a:p>
            <a:r>
              <a:rPr lang="ja-JP" altLang="en-US" sz="2800" b="1" smtClean="0">
                <a:latin typeface="UD デジタル 教科書体 NK-R" panose="02020400000000000000" pitchFamily="18" charset="-128"/>
                <a:ea typeface="UD デジタル 教科書体 NK-R" panose="02020400000000000000" pitchFamily="18" charset="-128"/>
              </a:rPr>
              <a:t>令和元年度大阪府の障がい者虐待対応状況の傾向</a:t>
            </a:r>
            <a:r>
              <a:rPr lang="en-US" altLang="ja-JP" sz="2800" b="1" smtClean="0">
                <a:latin typeface="UD デジタル 教科書体 NK-R" panose="02020400000000000000" pitchFamily="18" charset="-128"/>
                <a:ea typeface="UD デジタル 教科書体 NK-R" panose="02020400000000000000" pitchFamily="18" charset="-128"/>
              </a:rPr>
              <a:t/>
            </a:r>
            <a:br>
              <a:rPr lang="en-US" altLang="ja-JP" sz="2800" b="1" smtClean="0">
                <a:latin typeface="UD デジタル 教科書体 NK-R" panose="02020400000000000000" pitchFamily="18" charset="-128"/>
                <a:ea typeface="UD デジタル 教科書体 NK-R" panose="02020400000000000000" pitchFamily="18" charset="-128"/>
              </a:rPr>
            </a:br>
            <a:r>
              <a:rPr lang="ja-JP" altLang="en-US" sz="2800" b="1" smtClean="0">
                <a:latin typeface="UD デジタル 教科書体 NK-R" panose="02020400000000000000" pitchFamily="18" charset="-128"/>
                <a:ea typeface="UD デジタル 教科書体 NK-R" panose="02020400000000000000" pitchFamily="18" charset="-128"/>
              </a:rPr>
              <a:t>＜まとめ＞</a:t>
            </a:r>
          </a:p>
        </p:txBody>
      </p:sp>
      <p:sp>
        <p:nvSpPr>
          <p:cNvPr id="70659" name="コンテンツ プレースホルダー 2"/>
          <p:cNvSpPr>
            <a:spLocks noGrp="1"/>
          </p:cNvSpPr>
          <p:nvPr>
            <p:ph idx="1"/>
          </p:nvPr>
        </p:nvSpPr>
        <p:spPr>
          <a:xfrm>
            <a:off x="465138" y="1549400"/>
            <a:ext cx="8050212" cy="1835150"/>
          </a:xfrm>
        </p:spPr>
        <p:txBody>
          <a:bodyPr/>
          <a:lstStyle/>
          <a:p>
            <a:r>
              <a:rPr lang="ja-JP" altLang="en-US" sz="1600" smtClean="0">
                <a:latin typeface="UD デジタル 教科書体 NK-R" panose="02020400000000000000" pitchFamily="18" charset="-128"/>
                <a:ea typeface="UD デジタル 教科書体 NK-R" panose="02020400000000000000" pitchFamily="18" charset="-128"/>
              </a:rPr>
              <a:t>通報：「警察」の割合が</a:t>
            </a:r>
            <a:r>
              <a:rPr lang="en-US" altLang="ja-JP" sz="1600" smtClean="0">
                <a:latin typeface="UD デジタル 教科書体 NK-R" panose="02020400000000000000" pitchFamily="18" charset="-128"/>
                <a:ea typeface="UD デジタル 教科書体 NK-R" panose="02020400000000000000" pitchFamily="18" charset="-128"/>
              </a:rPr>
              <a:t>878</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70.7</a:t>
            </a:r>
            <a:r>
              <a:rPr lang="ja-JP" altLang="en-US" sz="1600" smtClean="0">
                <a:latin typeface="UD デジタル 教科書体 NK-R" panose="02020400000000000000" pitchFamily="18" charset="-128"/>
                <a:ea typeface="UD デジタル 教科書体 NK-R" panose="02020400000000000000" pitchFamily="18" charset="-128"/>
              </a:rPr>
              <a:t>％）と最も多く、次いで「相談支援専門員」が</a:t>
            </a:r>
            <a:r>
              <a:rPr lang="en-US" altLang="ja-JP" sz="1600" smtClean="0">
                <a:latin typeface="UD デジタル 教科書体 NK-R" panose="02020400000000000000" pitchFamily="18" charset="-128"/>
                <a:ea typeface="UD デジタル 教科書体 NK-R" panose="02020400000000000000" pitchFamily="18" charset="-128"/>
              </a:rPr>
              <a:t>86</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6.9</a:t>
            </a:r>
            <a:r>
              <a:rPr lang="ja-JP" altLang="en-US" sz="1600" smtClean="0">
                <a:latin typeface="UD デジタル 教科書体 NK-R" panose="02020400000000000000" pitchFamily="18" charset="-128"/>
                <a:ea typeface="UD デジタル 教科書体 NK-R" panose="02020400000000000000" pitchFamily="18" charset="-128"/>
              </a:rPr>
              <a:t>％）。</a:t>
            </a:r>
            <a:endParaRPr lang="en-US" altLang="ja-JP" sz="1600" smtClean="0">
              <a:latin typeface="UD デジタル 教科書体 NK-R" panose="02020400000000000000" pitchFamily="18" charset="-128"/>
              <a:ea typeface="UD デジタル 教科書体 NK-R" panose="02020400000000000000" pitchFamily="18" charset="-128"/>
            </a:endParaRPr>
          </a:p>
          <a:p>
            <a:r>
              <a:rPr lang="ja-JP" altLang="en-US" sz="1600" smtClean="0">
                <a:latin typeface="UD デジタル 教科書体 NK-R" panose="02020400000000000000" pitchFamily="18" charset="-128"/>
                <a:ea typeface="UD デジタル 教科書体 NK-R" panose="02020400000000000000" pitchFamily="18" charset="-128"/>
              </a:rPr>
              <a:t>虐待類型：「身体的虐待」が</a:t>
            </a:r>
            <a:r>
              <a:rPr lang="en-US" altLang="ja-JP" sz="1600" smtClean="0">
                <a:latin typeface="UD デジタル 教科書体 NK-R" panose="02020400000000000000" pitchFamily="18" charset="-128"/>
                <a:ea typeface="UD デジタル 教科書体 NK-R" panose="02020400000000000000" pitchFamily="18" charset="-128"/>
              </a:rPr>
              <a:t>103</a:t>
            </a:r>
            <a:r>
              <a:rPr lang="ja-JP" altLang="en-US" sz="1600" smtClean="0">
                <a:latin typeface="UD デジタル 教科書体 NK-R" panose="02020400000000000000" pitchFamily="18" charset="-128"/>
                <a:ea typeface="UD デジタル 教科書体 NK-R" panose="02020400000000000000" pitchFamily="18" charset="-128"/>
              </a:rPr>
              <a:t>件（</a:t>
            </a:r>
            <a:r>
              <a:rPr lang="en-US" altLang="ja-JP" sz="1600" smtClean="0">
                <a:latin typeface="UD デジタル 教科書体 NK-R" panose="02020400000000000000" pitchFamily="18" charset="-128"/>
                <a:ea typeface="UD デジタル 教科書体 NK-R" panose="02020400000000000000" pitchFamily="18" charset="-128"/>
              </a:rPr>
              <a:t>54.8</a:t>
            </a:r>
            <a:r>
              <a:rPr lang="ja-JP" altLang="en-US" sz="1600" smtClean="0">
                <a:latin typeface="UD デジタル 教科書体 NK-R" panose="02020400000000000000" pitchFamily="18" charset="-128"/>
                <a:ea typeface="UD デジタル 教科書体 NK-R" panose="02020400000000000000" pitchFamily="18" charset="-128"/>
              </a:rPr>
              <a:t>％）と最も多く、次いで「心理的虐待」が</a:t>
            </a:r>
            <a:r>
              <a:rPr lang="en-US" altLang="ja-JP" sz="1600" smtClean="0">
                <a:latin typeface="UD デジタル 教科書体 NK-R" panose="02020400000000000000" pitchFamily="18" charset="-128"/>
                <a:ea typeface="UD デジタル 教科書体 NK-R" panose="02020400000000000000" pitchFamily="18" charset="-128"/>
              </a:rPr>
              <a:t>75</a:t>
            </a:r>
            <a:r>
              <a:rPr lang="ja-JP" altLang="en-US" sz="1600" smtClean="0">
                <a:latin typeface="UD デジタル 教科書体 NK-R" panose="02020400000000000000" pitchFamily="18" charset="-128"/>
                <a:ea typeface="UD デジタル 教科書体 NK-R" panose="02020400000000000000" pitchFamily="18" charset="-128"/>
              </a:rPr>
              <a:t>件（</a:t>
            </a:r>
            <a:r>
              <a:rPr lang="en-US" altLang="ja-JP" sz="1600" smtClean="0">
                <a:latin typeface="UD デジタル 教科書体 NK-R" panose="02020400000000000000" pitchFamily="18" charset="-128"/>
                <a:ea typeface="UD デジタル 教科書体 NK-R" panose="02020400000000000000" pitchFamily="18" charset="-128"/>
              </a:rPr>
              <a:t>39.9</a:t>
            </a:r>
            <a:r>
              <a:rPr lang="ja-JP" altLang="en-US" sz="1600" smtClean="0">
                <a:latin typeface="UD デジタル 教科書体 NK-R" panose="02020400000000000000" pitchFamily="18" charset="-128"/>
                <a:ea typeface="UD デジタル 教科書体 NK-R" panose="02020400000000000000" pitchFamily="18" charset="-128"/>
              </a:rPr>
              <a:t>％）。</a:t>
            </a:r>
            <a:endParaRPr lang="en-US" altLang="ja-JP" sz="1600" smtClean="0">
              <a:latin typeface="UD デジタル 教科書体 NK-R" panose="02020400000000000000" pitchFamily="18" charset="-128"/>
              <a:ea typeface="UD デジタル 教科書体 NK-R" panose="02020400000000000000" pitchFamily="18" charset="-128"/>
            </a:endParaRPr>
          </a:p>
          <a:p>
            <a:r>
              <a:rPr lang="ja-JP" altLang="en-US" sz="1600" smtClean="0">
                <a:latin typeface="UD デジタル 教科書体 NK-R" panose="02020400000000000000" pitchFamily="18" charset="-128"/>
                <a:ea typeface="UD デジタル 教科書体 NK-R" panose="02020400000000000000" pitchFamily="18" charset="-128"/>
              </a:rPr>
              <a:t>被虐待者の障がい種別：「知的障がい」が</a:t>
            </a:r>
            <a:r>
              <a:rPr lang="en-US" altLang="ja-JP" sz="1600" smtClean="0">
                <a:latin typeface="UD デジタル 教科書体 NK-R" panose="02020400000000000000" pitchFamily="18" charset="-128"/>
                <a:ea typeface="UD デジタル 教科書体 NK-R" panose="02020400000000000000" pitchFamily="18" charset="-128"/>
              </a:rPr>
              <a:t>96</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51.1</a:t>
            </a:r>
            <a:r>
              <a:rPr lang="ja-JP" altLang="en-US" sz="1600" smtClean="0">
                <a:latin typeface="UD デジタル 教科書体 NK-R" panose="02020400000000000000" pitchFamily="18" charset="-128"/>
                <a:ea typeface="UD デジタル 教科書体 NK-R" panose="02020400000000000000" pitchFamily="18" charset="-128"/>
              </a:rPr>
              <a:t>％）と最も多く、次いで「精神障がい」が </a:t>
            </a:r>
            <a:r>
              <a:rPr lang="en-US" altLang="ja-JP" sz="1600" smtClean="0">
                <a:latin typeface="UD デジタル 教科書体 NK-R" panose="02020400000000000000" pitchFamily="18" charset="-128"/>
                <a:ea typeface="UD デジタル 教科書体 NK-R" panose="02020400000000000000" pitchFamily="18" charset="-128"/>
              </a:rPr>
              <a:t>68</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36.2</a:t>
            </a:r>
            <a:r>
              <a:rPr lang="ja-JP" altLang="en-US" sz="1600" smtClean="0">
                <a:latin typeface="UD デジタル 教科書体 NK-R" panose="02020400000000000000" pitchFamily="18" charset="-128"/>
                <a:ea typeface="UD デジタル 教科書体 NK-R" panose="02020400000000000000" pitchFamily="18" charset="-128"/>
              </a:rPr>
              <a:t>％）。</a:t>
            </a:r>
            <a:endParaRPr lang="en-US" altLang="ja-JP" sz="1600" smtClean="0">
              <a:latin typeface="UD デジタル 教科書体 NK-R" panose="02020400000000000000" pitchFamily="18" charset="-128"/>
              <a:ea typeface="UD デジタル 教科書体 NK-R" panose="02020400000000000000" pitchFamily="18" charset="-128"/>
            </a:endParaRPr>
          </a:p>
          <a:p>
            <a:r>
              <a:rPr lang="ja-JP" altLang="en-US" sz="1600" smtClean="0">
                <a:latin typeface="UD デジタル 教科書体 NK-R" panose="02020400000000000000" pitchFamily="18" charset="-128"/>
                <a:ea typeface="UD デジタル 教科書体 NK-R" panose="02020400000000000000" pitchFamily="18" charset="-128"/>
              </a:rPr>
              <a:t>被虐待者からみた虐待者の続柄は、「父」が</a:t>
            </a:r>
            <a:r>
              <a:rPr lang="en-US" altLang="ja-JP" sz="1600" smtClean="0">
                <a:latin typeface="UD デジタル 教科書体 NK-R" panose="02020400000000000000" pitchFamily="18" charset="-128"/>
                <a:ea typeface="UD デジタル 教科書体 NK-R" panose="02020400000000000000" pitchFamily="18" charset="-128"/>
              </a:rPr>
              <a:t>51</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25.1</a:t>
            </a:r>
            <a:r>
              <a:rPr lang="ja-JP" altLang="en-US" sz="1600" smtClean="0">
                <a:latin typeface="UD デジタル 教科書体 NK-R" panose="02020400000000000000" pitchFamily="18" charset="-128"/>
                <a:ea typeface="UD デジタル 教科書体 NK-R" panose="02020400000000000000" pitchFamily="18" charset="-128"/>
              </a:rPr>
              <a:t>％）と最も多く、次いで「母」が</a:t>
            </a:r>
            <a:r>
              <a:rPr lang="en-US" altLang="ja-JP" sz="1600" smtClean="0">
                <a:latin typeface="UD デジタル 教科書体 NK-R" panose="02020400000000000000" pitchFamily="18" charset="-128"/>
                <a:ea typeface="UD デジタル 教科書体 NK-R" panose="02020400000000000000" pitchFamily="18" charset="-128"/>
              </a:rPr>
              <a:t>45</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22.2</a:t>
            </a:r>
            <a:r>
              <a:rPr lang="ja-JP" altLang="en-US" sz="1600" smtClean="0">
                <a:latin typeface="UD デジタル 教科書体 NK-R" panose="02020400000000000000" pitchFamily="18" charset="-128"/>
                <a:ea typeface="UD デジタル 教科書体 NK-R" panose="02020400000000000000" pitchFamily="18" charset="-128"/>
              </a:rPr>
              <a:t>％）、「兄弟」が</a:t>
            </a:r>
            <a:r>
              <a:rPr lang="en-US" altLang="ja-JP" sz="1600" smtClean="0">
                <a:latin typeface="UD デジタル 教科書体 NK-R" panose="02020400000000000000" pitchFamily="18" charset="-128"/>
                <a:ea typeface="UD デジタル 教科書体 NK-R" panose="02020400000000000000" pitchFamily="18" charset="-128"/>
              </a:rPr>
              <a:t>31</a:t>
            </a:r>
            <a:r>
              <a:rPr lang="ja-JP" altLang="en-US" sz="1600" smtClean="0">
                <a:latin typeface="UD デジタル 教科書体 NK-R" panose="02020400000000000000" pitchFamily="18" charset="-128"/>
                <a:ea typeface="UD デジタル 教科書体 NK-R" panose="02020400000000000000" pitchFamily="18" charset="-128"/>
              </a:rPr>
              <a:t>人（</a:t>
            </a:r>
            <a:r>
              <a:rPr lang="en-US" altLang="ja-JP" sz="1600" smtClean="0">
                <a:latin typeface="UD デジタル 教科書体 NK-R" panose="02020400000000000000" pitchFamily="18" charset="-128"/>
                <a:ea typeface="UD デジタル 教科書体 NK-R" panose="02020400000000000000" pitchFamily="18" charset="-128"/>
              </a:rPr>
              <a:t>15.3</a:t>
            </a:r>
            <a:r>
              <a:rPr lang="ja-JP" altLang="en-US" sz="1600" smtClean="0">
                <a:latin typeface="UD デジタル 教科書体 NK-R" panose="02020400000000000000" pitchFamily="18" charset="-128"/>
                <a:ea typeface="UD デジタル 教科書体 NK-R" panose="02020400000000000000" pitchFamily="18" charset="-128"/>
              </a:rPr>
              <a:t>％）。</a:t>
            </a:r>
            <a:endParaRPr lang="en-US" altLang="ja-JP" sz="1600" smtClean="0">
              <a:latin typeface="UD デジタル 教科書体 NK-R" panose="02020400000000000000" pitchFamily="18" charset="-128"/>
              <a:ea typeface="UD デジタル 教科書体 NK-R" panose="02020400000000000000" pitchFamily="18" charset="-128"/>
            </a:endParaRPr>
          </a:p>
          <a:p>
            <a:endParaRPr lang="en-US" altLang="ja-JP" sz="1600" smtClean="0">
              <a:latin typeface="UD デジタル 教科書体 NK-R" panose="02020400000000000000" pitchFamily="18" charset="-128"/>
              <a:ea typeface="UD デジタル 教科書体 NK-R" panose="02020400000000000000" pitchFamily="18" charset="-128"/>
            </a:endParaRPr>
          </a:p>
        </p:txBody>
      </p:sp>
      <p:sp>
        <p:nvSpPr>
          <p:cNvPr id="70660" name="テキスト ボックス 3"/>
          <p:cNvSpPr txBox="1">
            <a:spLocks noChangeArrowheads="1"/>
          </p:cNvSpPr>
          <p:nvPr/>
        </p:nvSpPr>
        <p:spPr bwMode="auto">
          <a:xfrm>
            <a:off x="342900" y="11906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●養護者による虐待</a:t>
            </a:r>
          </a:p>
        </p:txBody>
      </p:sp>
      <p:sp>
        <p:nvSpPr>
          <p:cNvPr id="70661" name="テキスト ボックス 6"/>
          <p:cNvSpPr txBox="1">
            <a:spLocks noChangeArrowheads="1"/>
          </p:cNvSpPr>
          <p:nvPr/>
        </p:nvSpPr>
        <p:spPr bwMode="auto">
          <a:xfrm>
            <a:off x="342900" y="3760788"/>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70662" name="テキスト ボックス 7"/>
          <p:cNvSpPr txBox="1">
            <a:spLocks noChangeArrowheads="1"/>
          </p:cNvSpPr>
          <p:nvPr/>
        </p:nvSpPr>
        <p:spPr bwMode="auto">
          <a:xfrm>
            <a:off x="342900" y="5302250"/>
            <a:ext cx="271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●使用者による虐待</a:t>
            </a:r>
          </a:p>
        </p:txBody>
      </p:sp>
      <p:sp>
        <p:nvSpPr>
          <p:cNvPr id="70663" name="コンテンツ プレースホルダー 2"/>
          <p:cNvSpPr txBox="1">
            <a:spLocks/>
          </p:cNvSpPr>
          <p:nvPr/>
        </p:nvSpPr>
        <p:spPr bwMode="auto">
          <a:xfrm>
            <a:off x="482600" y="4146550"/>
            <a:ext cx="8204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a:latin typeface="UD デジタル 教科書体 NK-R" panose="02020400000000000000" pitchFamily="18" charset="-128"/>
                <a:ea typeface="UD デジタル 教科書体 NK-R" panose="02020400000000000000" pitchFamily="18" charset="-128"/>
              </a:rPr>
              <a:t>通報：当該施設・事業所の設置者・管理者、サービス管理責任者、職員等を合わせた、「施設・事業所関係者」からの通報の、通報件数全体に占める割合は約</a:t>
            </a:r>
            <a:r>
              <a:rPr lang="en-US" altLang="ja-JP" sz="1600">
                <a:latin typeface="UD デジタル 教科書体 NK-R" panose="02020400000000000000" pitchFamily="18" charset="-128"/>
                <a:ea typeface="UD デジタル 教科書体 NK-R" panose="02020400000000000000" pitchFamily="18" charset="-128"/>
              </a:rPr>
              <a:t>3</a:t>
            </a:r>
            <a:r>
              <a:rPr lang="ja-JP" altLang="en-US" sz="1600">
                <a:latin typeface="UD デジタル 教科書体 NK-R" panose="02020400000000000000" pitchFamily="18" charset="-128"/>
                <a:ea typeface="UD デジタル 教科書体 NK-R" panose="02020400000000000000" pitchFamily="18" charset="-128"/>
              </a:rPr>
              <a:t>割。</a:t>
            </a:r>
            <a:endParaRPr lang="en-US" altLang="ja-JP" sz="1600">
              <a:latin typeface="UD デジタル 教科書体 NK-R" panose="02020400000000000000" pitchFamily="18" charset="-128"/>
              <a:ea typeface="UD デジタル 教科書体 NK-R" panose="02020400000000000000" pitchFamily="18" charset="-128"/>
            </a:endParaRPr>
          </a:p>
          <a:p>
            <a:r>
              <a:rPr lang="ja-JP" altLang="en-US" sz="1600">
                <a:latin typeface="UD デジタル 教科書体 NK-R" panose="02020400000000000000" pitchFamily="18" charset="-128"/>
                <a:ea typeface="UD デジタル 教科書体 NK-R" panose="02020400000000000000" pitchFamily="18" charset="-128"/>
              </a:rPr>
              <a:t>虐待類型：「身体的虐待」、「心理的虐待」がそれぞれ</a:t>
            </a:r>
            <a:r>
              <a:rPr lang="en-US" altLang="ja-JP" sz="1600">
                <a:latin typeface="UD デジタル 教科書体 NK-R" panose="02020400000000000000" pitchFamily="18" charset="-128"/>
                <a:ea typeface="UD デジタル 教科書体 NK-R" panose="02020400000000000000" pitchFamily="18" charset="-128"/>
              </a:rPr>
              <a:t>32</a:t>
            </a:r>
            <a:r>
              <a:rPr lang="ja-JP" altLang="en-US" sz="1600">
                <a:latin typeface="UD デジタル 教科書体 NK-R" panose="02020400000000000000" pitchFamily="18" charset="-128"/>
                <a:ea typeface="UD デジタル 教科書体 NK-R" panose="02020400000000000000" pitchFamily="18" charset="-128"/>
              </a:rPr>
              <a:t>件（</a:t>
            </a:r>
            <a:r>
              <a:rPr lang="en-US" altLang="ja-JP" sz="1600">
                <a:latin typeface="UD デジタル 教科書体 NK-R" panose="02020400000000000000" pitchFamily="18" charset="-128"/>
                <a:ea typeface="UD デジタル 教科書体 NK-R" panose="02020400000000000000" pitchFamily="18" charset="-128"/>
              </a:rPr>
              <a:t>42.1</a:t>
            </a:r>
            <a:r>
              <a:rPr lang="ja-JP" altLang="en-US" sz="1600">
                <a:latin typeface="UD デジタル 教科書体 NK-R" panose="02020400000000000000" pitchFamily="18" charset="-128"/>
                <a:ea typeface="UD デジタル 教科書体 NK-R" panose="02020400000000000000" pitchFamily="18" charset="-128"/>
              </a:rPr>
              <a:t>％）、「性的虐待」が</a:t>
            </a:r>
            <a:r>
              <a:rPr lang="en-US" altLang="ja-JP" sz="1600">
                <a:latin typeface="UD デジタル 教科書体 NK-R" panose="02020400000000000000" pitchFamily="18" charset="-128"/>
                <a:ea typeface="UD デジタル 教科書体 NK-R" panose="02020400000000000000" pitchFamily="18" charset="-128"/>
              </a:rPr>
              <a:t>11</a:t>
            </a:r>
            <a:r>
              <a:rPr lang="ja-JP" altLang="en-US" sz="1600">
                <a:latin typeface="UD デジタル 教科書体 NK-R" panose="02020400000000000000" pitchFamily="18" charset="-128"/>
                <a:ea typeface="UD デジタル 教科書体 NK-R" panose="02020400000000000000" pitchFamily="18" charset="-128"/>
              </a:rPr>
              <a:t>件（</a:t>
            </a:r>
            <a:r>
              <a:rPr lang="en-US" altLang="ja-JP" sz="1600">
                <a:latin typeface="UD デジタル 教科書体 NK-R" panose="02020400000000000000" pitchFamily="18" charset="-128"/>
                <a:ea typeface="UD デジタル 教科書体 NK-R" panose="02020400000000000000" pitchFamily="18" charset="-128"/>
              </a:rPr>
              <a:t>14.5</a:t>
            </a:r>
            <a:r>
              <a:rPr lang="ja-JP" altLang="en-US" sz="1600">
                <a:latin typeface="UD デジタル 教科書体 NK-R" panose="02020400000000000000" pitchFamily="18" charset="-128"/>
                <a:ea typeface="UD デジタル 教科書体 NK-R" panose="02020400000000000000" pitchFamily="18" charset="-128"/>
              </a:rPr>
              <a:t>％）、「経済的虐待」が</a:t>
            </a:r>
            <a:r>
              <a:rPr lang="en-US" altLang="ja-JP" sz="1600">
                <a:latin typeface="UD デジタル 教科書体 NK-R" panose="02020400000000000000" pitchFamily="18" charset="-128"/>
                <a:ea typeface="UD デジタル 教科書体 NK-R" panose="02020400000000000000" pitchFamily="18" charset="-128"/>
              </a:rPr>
              <a:t>10</a:t>
            </a:r>
            <a:r>
              <a:rPr lang="ja-JP" altLang="en-US" sz="1600">
                <a:latin typeface="UD デジタル 教科書体 NK-R" panose="02020400000000000000" pitchFamily="18" charset="-128"/>
                <a:ea typeface="UD デジタル 教科書体 NK-R" panose="02020400000000000000" pitchFamily="18" charset="-128"/>
              </a:rPr>
              <a:t>件（</a:t>
            </a:r>
            <a:r>
              <a:rPr lang="en-US" altLang="ja-JP" sz="1600">
                <a:latin typeface="UD デジタル 教科書体 NK-R" panose="02020400000000000000" pitchFamily="18" charset="-128"/>
                <a:ea typeface="UD デジタル 教科書体 NK-R" panose="02020400000000000000" pitchFamily="18" charset="-128"/>
              </a:rPr>
              <a:t>13.2</a:t>
            </a:r>
            <a:r>
              <a:rPr lang="ja-JP" altLang="en-US" sz="1600">
                <a:latin typeface="UD デジタル 教科書体 NK-R" panose="02020400000000000000" pitchFamily="18" charset="-128"/>
                <a:ea typeface="UD デジタル 教科書体 NK-R" panose="02020400000000000000" pitchFamily="18" charset="-128"/>
              </a:rPr>
              <a:t>％）。</a:t>
            </a:r>
            <a:endParaRPr lang="en-US" altLang="ja-JP" sz="1600">
              <a:latin typeface="UD デジタル 教科書体 NK-R" panose="02020400000000000000" pitchFamily="18" charset="-128"/>
              <a:ea typeface="UD デジタル 教科書体 NK-R" panose="02020400000000000000" pitchFamily="18" charset="-128"/>
            </a:endParaRPr>
          </a:p>
        </p:txBody>
      </p:sp>
      <p:sp>
        <p:nvSpPr>
          <p:cNvPr id="70664" name="コンテンツ プレースホルダー 2"/>
          <p:cNvSpPr txBox="1">
            <a:spLocks/>
          </p:cNvSpPr>
          <p:nvPr/>
        </p:nvSpPr>
        <p:spPr bwMode="auto">
          <a:xfrm>
            <a:off x="482600" y="5672138"/>
            <a:ext cx="8204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a:latin typeface="UD デジタル 教科書体 NK-R" panose="02020400000000000000" pitchFamily="18" charset="-128"/>
                <a:ea typeface="UD デジタル 教科書体 NK-R" panose="02020400000000000000" pitchFamily="18" charset="-128"/>
              </a:rPr>
              <a:t>通報：「本人による届出」が</a:t>
            </a:r>
            <a:r>
              <a:rPr lang="en-US" altLang="ja-JP" sz="1600">
                <a:latin typeface="UD デジタル 教科書体 NK-R" panose="02020400000000000000" pitchFamily="18" charset="-128"/>
                <a:ea typeface="UD デジタル 教科書体 NK-R" panose="02020400000000000000" pitchFamily="18" charset="-128"/>
              </a:rPr>
              <a:t>27</a:t>
            </a:r>
            <a:r>
              <a:rPr lang="ja-JP" altLang="en-US" sz="1600">
                <a:latin typeface="UD デジタル 教科書体 NK-R" panose="02020400000000000000" pitchFamily="18" charset="-128"/>
                <a:ea typeface="UD デジタル 教科書体 NK-R" panose="02020400000000000000" pitchFamily="18" charset="-128"/>
              </a:rPr>
              <a:t>件（</a:t>
            </a:r>
            <a:r>
              <a:rPr lang="en-US" altLang="ja-JP" sz="1600">
                <a:latin typeface="UD デジタル 教科書体 NK-R" panose="02020400000000000000" pitchFamily="18" charset="-128"/>
                <a:ea typeface="UD デジタル 教科書体 NK-R" panose="02020400000000000000" pitchFamily="18" charset="-128"/>
              </a:rPr>
              <a:t>46.6</a:t>
            </a:r>
            <a:r>
              <a:rPr lang="ja-JP" altLang="en-US" sz="1600">
                <a:latin typeface="UD デジタル 教科書体 NK-R" panose="02020400000000000000" pitchFamily="18" charset="-128"/>
                <a:ea typeface="UD デジタル 教科書体 NK-R" panose="02020400000000000000" pitchFamily="18" charset="-128"/>
              </a:rPr>
              <a:t>％）と最も多い。通報計</a:t>
            </a:r>
            <a:r>
              <a:rPr lang="en-US" altLang="ja-JP" sz="1600">
                <a:latin typeface="UD デジタル 教科書体 NK-R" panose="02020400000000000000" pitchFamily="18" charset="-128"/>
                <a:ea typeface="UD デジタル 教科書体 NK-R" panose="02020400000000000000" pitchFamily="18" charset="-128"/>
              </a:rPr>
              <a:t>58</a:t>
            </a:r>
            <a:r>
              <a:rPr lang="ja-JP" altLang="en-US" sz="1600">
                <a:latin typeface="UD デジタル 教科書体 NK-R" panose="02020400000000000000" pitchFamily="18" charset="-128"/>
                <a:ea typeface="UD デジタル 教科書体 NK-R" panose="02020400000000000000" pitchFamily="18" charset="-128"/>
              </a:rPr>
              <a:t>件のうち、虐待の疑いがあるとして、大阪府より大阪労働局へ報告したのは</a:t>
            </a:r>
            <a:r>
              <a:rPr lang="en-US" altLang="ja-JP" sz="1600">
                <a:latin typeface="UD デジタル 教科書体 NK-R" panose="02020400000000000000" pitchFamily="18" charset="-128"/>
                <a:ea typeface="UD デジタル 教科書体 NK-R" panose="02020400000000000000" pitchFamily="18" charset="-128"/>
              </a:rPr>
              <a:t>33</a:t>
            </a:r>
            <a:r>
              <a:rPr lang="ja-JP" altLang="en-US" sz="1600">
                <a:latin typeface="UD デジタル 教科書体 NK-R" panose="02020400000000000000" pitchFamily="18" charset="-128"/>
                <a:ea typeface="UD デジタル 教科書体 NK-R" panose="02020400000000000000" pitchFamily="18" charset="-128"/>
              </a:rPr>
              <a:t>件（事業所）。</a:t>
            </a:r>
            <a:endParaRPr lang="en-US" altLang="ja-JP" sz="1600">
              <a:latin typeface="UD デジタル 教科書体 NK-R" panose="02020400000000000000" pitchFamily="18" charset="-128"/>
              <a:ea typeface="UD デジタル 教科書体 NK-R" panose="02020400000000000000" pitchFamily="18" charset="-128"/>
            </a:endParaRPr>
          </a:p>
        </p:txBody>
      </p:sp>
      <p:sp>
        <p:nvSpPr>
          <p:cNvPr id="70665" name="スライド番号プレースホルダー 3"/>
          <p:cNvSpPr>
            <a:spLocks noGrp="1"/>
          </p:cNvSpPr>
          <p:nvPr>
            <p:ph type="sldNum" sz="quarter" idx="12"/>
          </p:nvPr>
        </p:nvSpPr>
        <p:spPr bwMode="auto">
          <a:xfrm>
            <a:off x="8316913" y="6272213"/>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8E5653-B07C-42DA-92D4-1AE8143A14B1}"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31</a:t>
            </a:fld>
            <a:endParaRPr kumimoji="0" lang="ja-JP" altLang="en-US" sz="1200" smtClean="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95288" y="765175"/>
            <a:ext cx="8229600" cy="4738688"/>
          </a:xfrm>
        </p:spPr>
        <p:txBody>
          <a:bodyPr/>
          <a:lstStyle/>
          <a:p>
            <a:r>
              <a:rPr lang="ja-JP" altLang="en-US" sz="4800" smtClean="0"/>
              <a:t>大阪府の状況</a:t>
            </a:r>
            <a:r>
              <a:rPr lang="en-US" altLang="ja-JP" sz="4800" smtClean="0"/>
              <a:t/>
            </a:r>
            <a:br>
              <a:rPr lang="en-US" altLang="ja-JP" sz="4800" smtClean="0"/>
            </a:br>
            <a:r>
              <a:rPr lang="ja-JP" altLang="en-US" sz="2800" smtClean="0"/>
              <a:t>～養護者・施設従事者・使用者の比較～</a:t>
            </a:r>
          </a:p>
        </p:txBody>
      </p:sp>
      <p:sp>
        <p:nvSpPr>
          <p:cNvPr id="17411" name="スライド番号プレースホルダー 1"/>
          <p:cNvSpPr>
            <a:spLocks noGrp="1"/>
          </p:cNvSpPr>
          <p:nvPr>
            <p:ph type="sldNum" sz="quarter" idx="12"/>
          </p:nvPr>
        </p:nvSpPr>
        <p:spPr bwMode="auto">
          <a:xfrm>
            <a:off x="6804025"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50A3C13-CA2F-4E93-8A63-7AD51B7098BE}" type="slidenum">
              <a:rPr lang="ja-JP" altLang="en-US" sz="1200" smtClean="0">
                <a:solidFill>
                  <a:srgbClr val="898989"/>
                </a:solidFill>
                <a:latin typeface="UD デジタル 教科書体 NK-R" panose="02020400000000000000" pitchFamily="18" charset="-128"/>
                <a:ea typeface="UD デジタル 教科書体 NK-R" panose="02020400000000000000" pitchFamily="18" charset="-128"/>
              </a:rPr>
              <a:pPr>
                <a:spcBef>
                  <a:spcPct val="0"/>
                </a:spcBef>
                <a:buFontTx/>
                <a:buNone/>
              </a:pPr>
              <a:t>3</a:t>
            </a:fld>
            <a:endParaRPr lang="ja-JP" altLang="en-US" sz="1200" smtClean="0">
              <a:solidFill>
                <a:srgbClr val="898989"/>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58813" y="325438"/>
            <a:ext cx="7991475" cy="368300"/>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sz="2800" b="1" dirty="0" smtClean="0"/>
              <a:t>～相談・通報・届出者の割合の比較～</a:t>
            </a:r>
          </a:p>
        </p:txBody>
      </p:sp>
      <p:sp>
        <p:nvSpPr>
          <p:cNvPr id="19459" name="テキスト ボックス 2"/>
          <p:cNvSpPr txBox="1">
            <a:spLocks noChangeArrowheads="1"/>
          </p:cNvSpPr>
          <p:nvPr/>
        </p:nvSpPr>
        <p:spPr bwMode="auto">
          <a:xfrm>
            <a:off x="227013" y="5848350"/>
            <a:ext cx="8856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グラフは、府内の通報件数の養護者</a:t>
            </a:r>
            <a:r>
              <a:rPr lang="en-US" altLang="ja-JP" sz="1200"/>
              <a:t>1,241</a:t>
            </a:r>
            <a:r>
              <a:rPr lang="ja-JP" altLang="en-US" sz="1200"/>
              <a:t>件、施設従事者</a:t>
            </a:r>
            <a:r>
              <a:rPr lang="en-US" altLang="ja-JP" sz="1200"/>
              <a:t>309</a:t>
            </a:r>
            <a:r>
              <a:rPr lang="ja-JP" altLang="en-US" sz="1200"/>
              <a:t>件、使用者</a:t>
            </a:r>
            <a:r>
              <a:rPr lang="en-US" altLang="ja-JP" sz="1200"/>
              <a:t>58</a:t>
            </a:r>
            <a:r>
              <a:rPr lang="ja-JP" altLang="en-US" sz="1200"/>
              <a:t>件（大阪府及び府内市町村で受け付けた件数）に対する</a:t>
            </a:r>
            <a:endParaRPr lang="en-US" altLang="ja-JP" sz="1200"/>
          </a:p>
          <a:p>
            <a:pPr eaLnBrk="1" hangingPunct="1">
              <a:spcBef>
                <a:spcPct val="0"/>
              </a:spcBef>
              <a:buFontTx/>
              <a:buNone/>
            </a:pPr>
            <a:r>
              <a:rPr lang="ja-JP" altLang="en-US" sz="1200"/>
              <a:t>　それぞれの割合を表す。それぞれにおいて重複あり。</a:t>
            </a:r>
            <a:endParaRPr lang="en-US" altLang="ja-JP" sz="1200"/>
          </a:p>
          <a:p>
            <a:pPr eaLnBrk="1" hangingPunct="1">
              <a:spcBef>
                <a:spcPct val="0"/>
              </a:spcBef>
              <a:buFont typeface="Arial" panose="020B0604020202020204" pitchFamily="34" charset="0"/>
              <a:buNone/>
            </a:pPr>
            <a:r>
              <a:rPr lang="en-US" altLang="ja-JP" sz="1200"/>
              <a:t>※</a:t>
            </a:r>
            <a:r>
              <a:rPr lang="ja-JP" altLang="en-US" sz="1200"/>
              <a:t>空欄は、調査項目に選択肢が無いもしくは対象年度に該当の回答が無いもの。</a:t>
            </a:r>
            <a:endParaRPr lang="en-US" altLang="ja-JP" sz="1200"/>
          </a:p>
          <a:p>
            <a:pPr eaLnBrk="1" hangingPunct="1">
              <a:spcBef>
                <a:spcPct val="0"/>
              </a:spcBef>
              <a:buFont typeface="Arial" panose="020B0604020202020204" pitchFamily="34" charset="0"/>
              <a:buNone/>
            </a:pPr>
            <a:r>
              <a:rPr lang="en-US" altLang="ja-JP" sz="1200"/>
              <a:t>※</a:t>
            </a:r>
            <a:r>
              <a:rPr lang="ja-JP" altLang="en-US" sz="1200"/>
              <a:t>「施設・事業所の職員」の項目については、施設従事者虐待は当該施設・事業所の設置者・管理者、職員等を合算。</a:t>
            </a:r>
            <a:endParaRPr lang="en-US" altLang="ja-JP" sz="1200"/>
          </a:p>
          <a:p>
            <a:pPr eaLnBrk="1" hangingPunct="1">
              <a:spcBef>
                <a:spcPct val="0"/>
              </a:spcBef>
              <a:buFont typeface="Arial" panose="020B0604020202020204" pitchFamily="34" charset="0"/>
              <a:buNone/>
            </a:pPr>
            <a:r>
              <a:rPr lang="ja-JP" altLang="en-US" sz="1200"/>
              <a:t>　　使用者虐待では施設・事業所職員、当該事業所管理者からの通報を合算。</a:t>
            </a:r>
            <a:endParaRPr lang="en-US" altLang="ja-JP" sz="1200"/>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4</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4654550" y="5202238"/>
            <a:ext cx="393700" cy="195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pic>
        <p:nvPicPr>
          <p:cNvPr id="3" name="図 2"/>
          <p:cNvPicPr>
            <a:picLocks noChangeAspect="1"/>
          </p:cNvPicPr>
          <p:nvPr/>
        </p:nvPicPr>
        <p:blipFill>
          <a:blip r:embed="rId3"/>
          <a:stretch>
            <a:fillRect/>
          </a:stretch>
        </p:blipFill>
        <p:spPr>
          <a:xfrm>
            <a:off x="-49922" y="698694"/>
            <a:ext cx="9071634" cy="51881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8313" y="336550"/>
            <a:ext cx="8229600" cy="417513"/>
          </a:xfrm>
          <a:solidFill>
            <a:schemeClr val="tx2">
              <a:lumMod val="20000"/>
              <a:lumOff val="80000"/>
            </a:schemeClr>
          </a:solidFill>
        </p:spPr>
        <p:txBody>
          <a:bodyPr/>
          <a:lstStyle/>
          <a:p>
            <a:pPr>
              <a:defRPr/>
            </a:pPr>
            <a:r>
              <a:rPr lang="ja-JP" altLang="en-US" sz="2400" b="1" dirty="0" smtClean="0"/>
              <a:t>虐待類型との関係</a:t>
            </a:r>
            <a:endParaRPr lang="ja-JP" altLang="en-US" sz="2400" b="1" dirty="0"/>
          </a:p>
        </p:txBody>
      </p:sp>
      <p:sp>
        <p:nvSpPr>
          <p:cNvPr id="21507" name="テキスト ボックス 12"/>
          <p:cNvSpPr txBox="1">
            <a:spLocks noChangeArrowheads="1"/>
          </p:cNvSpPr>
          <p:nvPr/>
        </p:nvSpPr>
        <p:spPr bwMode="auto">
          <a:xfrm>
            <a:off x="79375" y="5822950"/>
            <a:ext cx="49593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a:latin typeface="ＭＳ Ｐゴシック" panose="020B0600070205080204" pitchFamily="50" charset="-128"/>
              </a:rPr>
              <a:t>※</a:t>
            </a:r>
            <a:r>
              <a:rPr lang="ja-JP" altLang="en-US" sz="1100">
                <a:latin typeface="ＭＳ Ｐゴシック" panose="020B0600070205080204" pitchFamily="50" charset="-128"/>
              </a:rPr>
              <a:t>複数の虐待類型がある場合には、それぞれの項目に重複して計上している。</a:t>
            </a:r>
            <a:endParaRPr lang="en-US" altLang="ja-JP" sz="1100">
              <a:latin typeface="ＭＳ Ｐゴシック" panose="020B0600070205080204" pitchFamily="50" charset="-128"/>
            </a:endParaRPr>
          </a:p>
          <a:p>
            <a:pPr eaLnBrk="1" hangingPunct="1">
              <a:spcBef>
                <a:spcPct val="0"/>
              </a:spcBef>
              <a:buFont typeface="Arial" panose="020B0604020202020204" pitchFamily="34" charset="0"/>
              <a:buNone/>
            </a:pPr>
            <a:r>
              <a:rPr lang="en-US" altLang="ja-JP" sz="1100">
                <a:latin typeface="ＭＳ Ｐゴシック" panose="020B0600070205080204" pitchFamily="50" charset="-128"/>
              </a:rPr>
              <a:t>※</a:t>
            </a:r>
            <a:r>
              <a:rPr lang="ja-JP" altLang="en-US" sz="1100">
                <a:latin typeface="ＭＳ Ｐゴシック" panose="020B0600070205080204" pitchFamily="50" charset="-128"/>
              </a:rPr>
              <a:t>割合について、養護者</a:t>
            </a:r>
            <a:r>
              <a:rPr lang="en-US" altLang="ja-JP" sz="1100">
                <a:latin typeface="ＭＳ Ｐゴシック" panose="020B0600070205080204" pitchFamily="50" charset="-128"/>
              </a:rPr>
              <a:t>188</a:t>
            </a:r>
            <a:r>
              <a:rPr lang="ja-JP" altLang="en-US" sz="1100">
                <a:latin typeface="ＭＳ Ｐゴシック" panose="020B0600070205080204" pitchFamily="50" charset="-128"/>
              </a:rPr>
              <a:t>件・施設従事者</a:t>
            </a:r>
            <a:r>
              <a:rPr lang="en-US" altLang="ja-JP" sz="1100">
                <a:latin typeface="ＭＳ Ｐゴシック" panose="020B0600070205080204" pitchFamily="50" charset="-128"/>
              </a:rPr>
              <a:t>76</a:t>
            </a:r>
            <a:r>
              <a:rPr lang="ja-JP" altLang="en-US" sz="1100">
                <a:latin typeface="ＭＳ Ｐゴシック" panose="020B0600070205080204" pitchFamily="50" charset="-128"/>
              </a:rPr>
              <a:t>件それぞれの虐待認定件数に対する割合を示す。</a:t>
            </a:r>
            <a:endParaRPr lang="en-US" altLang="ja-JP" sz="1100">
              <a:latin typeface="ＭＳ Ｐゴシック" panose="020B0600070205080204" pitchFamily="50" charset="-128"/>
            </a:endParaRPr>
          </a:p>
          <a:p>
            <a:pPr eaLnBrk="1" hangingPunct="1">
              <a:spcBef>
                <a:spcPct val="0"/>
              </a:spcBef>
              <a:buFont typeface="Arial" panose="020B0604020202020204" pitchFamily="34" charset="0"/>
              <a:buNone/>
            </a:pPr>
            <a:r>
              <a:rPr lang="en-US" altLang="ja-JP" sz="1100">
                <a:latin typeface="ＭＳ Ｐゴシック" panose="020B0600070205080204" pitchFamily="50" charset="-128"/>
              </a:rPr>
              <a:t>※</a:t>
            </a:r>
            <a:r>
              <a:rPr lang="ja-JP" altLang="en-US" sz="1100">
                <a:latin typeface="ＭＳ Ｐゴシック" panose="020B0600070205080204" pitchFamily="50" charset="-128"/>
              </a:rPr>
              <a:t>使用者については、大阪労働局で認定した府内全体の虐待件数</a:t>
            </a:r>
            <a:r>
              <a:rPr lang="en-US" altLang="ja-JP" sz="1100">
                <a:latin typeface="ＭＳ Ｐゴシック" panose="020B0600070205080204" pitchFamily="50" charset="-128"/>
              </a:rPr>
              <a:t>57</a:t>
            </a:r>
            <a:r>
              <a:rPr lang="ja-JP" altLang="en-US" sz="1100">
                <a:latin typeface="ＭＳ Ｐゴシック" panose="020B0600070205080204" pitchFamily="50" charset="-128"/>
              </a:rPr>
              <a:t>件の内訳を示している。</a:t>
            </a:r>
          </a:p>
        </p:txBody>
      </p:sp>
      <p:sp>
        <p:nvSpPr>
          <p:cNvPr id="8" name="角丸四角形 7"/>
          <p:cNvSpPr/>
          <p:nvPr/>
        </p:nvSpPr>
        <p:spPr>
          <a:xfrm>
            <a:off x="4932363" y="5535613"/>
            <a:ext cx="4105275" cy="9652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・養護者・・・「身体的虐待」が最多で、次いで「心理的虐待」。</a:t>
            </a:r>
            <a:endParaRPr lang="en-US" altLang="ja-JP" sz="1200" dirty="0">
              <a:solidFill>
                <a:schemeClr val="tx1"/>
              </a:solidFill>
            </a:endParaRPr>
          </a:p>
          <a:p>
            <a:pPr eaLnBrk="1" hangingPunct="1">
              <a:defRPr/>
            </a:pPr>
            <a:r>
              <a:rPr lang="ja-JP" altLang="en-US" sz="1200" dirty="0">
                <a:solidFill>
                  <a:schemeClr val="tx1"/>
                </a:solidFill>
              </a:rPr>
              <a:t>・施設従事者等・・・「身体的虐待」と「心理的虐待」が最多。</a:t>
            </a:r>
            <a:endParaRPr lang="en-US" altLang="ja-JP" sz="1200" dirty="0">
              <a:solidFill>
                <a:schemeClr val="tx1"/>
              </a:solidFill>
            </a:endParaRPr>
          </a:p>
          <a:p>
            <a:pPr eaLnBrk="1" hangingPunct="1">
              <a:defRPr/>
            </a:pPr>
            <a:r>
              <a:rPr lang="ja-JP" altLang="en-US" sz="1200" dirty="0">
                <a:solidFill>
                  <a:schemeClr val="tx1"/>
                </a:solidFill>
              </a:rPr>
              <a:t>・使用者・・・</a:t>
            </a:r>
            <a:r>
              <a:rPr lang="en-US" altLang="ja-JP" sz="1200" dirty="0">
                <a:solidFill>
                  <a:schemeClr val="tx1"/>
                </a:solidFill>
              </a:rPr>
              <a:t>9</a:t>
            </a:r>
            <a:r>
              <a:rPr lang="ja-JP" altLang="en-US" sz="1200" dirty="0">
                <a:solidFill>
                  <a:schemeClr val="tx1"/>
                </a:solidFill>
              </a:rPr>
              <a:t>割以上が「経済的虐待」。</a:t>
            </a:r>
            <a:endParaRPr lang="en-US" altLang="ja-JP" sz="1200" dirty="0">
              <a:solidFill>
                <a:schemeClr val="tx1"/>
              </a:solidFill>
            </a:endParaRPr>
          </a:p>
        </p:txBody>
      </p:sp>
      <p:sp>
        <p:nvSpPr>
          <p:cNvPr id="11" name="正方形/長方形 10"/>
          <p:cNvSpPr/>
          <p:nvPr/>
        </p:nvSpPr>
        <p:spPr>
          <a:xfrm>
            <a:off x="1206500" y="5337175"/>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511"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sp>
        <p:nvSpPr>
          <p:cNvPr id="21512" name="スライド番号プレースホルダー 3"/>
          <p:cNvSpPr>
            <a:spLocks noGrp="1"/>
          </p:cNvSpPr>
          <p:nvPr>
            <p:ph type="sldNum" sz="quarter" idx="12"/>
          </p:nvPr>
        </p:nvSpPr>
        <p:spPr bwMode="auto">
          <a:xfrm>
            <a:off x="8316913" y="6453188"/>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27EDE3E-7A8F-4C09-978D-55C19086787E}"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5</a:t>
            </a:fld>
            <a:endParaRPr kumimoji="0"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1206500" y="5546725"/>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 name="正方形/長方形 17"/>
          <p:cNvSpPr/>
          <p:nvPr/>
        </p:nvSpPr>
        <p:spPr>
          <a:xfrm>
            <a:off x="2559050" y="5338763"/>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 name="正方形/長方形 18"/>
          <p:cNvSpPr/>
          <p:nvPr/>
        </p:nvSpPr>
        <p:spPr>
          <a:xfrm>
            <a:off x="4049713" y="5121275"/>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 name="図 1"/>
          <p:cNvPicPr>
            <a:picLocks noChangeAspect="1"/>
          </p:cNvPicPr>
          <p:nvPr/>
        </p:nvPicPr>
        <p:blipFill>
          <a:blip r:embed="rId3"/>
          <a:stretch>
            <a:fillRect/>
          </a:stretch>
        </p:blipFill>
        <p:spPr>
          <a:xfrm>
            <a:off x="-77268" y="336550"/>
            <a:ext cx="4816257" cy="7126842"/>
          </a:xfrm>
          <a:prstGeom prst="rect">
            <a:avLst/>
          </a:prstGeom>
        </p:spPr>
      </p:pic>
      <p:pic>
        <p:nvPicPr>
          <p:cNvPr id="3" name="図 2"/>
          <p:cNvPicPr>
            <a:picLocks noChangeAspect="1"/>
          </p:cNvPicPr>
          <p:nvPr/>
        </p:nvPicPr>
        <p:blipFill>
          <a:blip r:embed="rId4"/>
          <a:stretch>
            <a:fillRect/>
          </a:stretch>
        </p:blipFill>
        <p:spPr>
          <a:xfrm>
            <a:off x="4850589" y="828578"/>
            <a:ext cx="4084674" cy="46455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417512"/>
          </a:xfrm>
          <a:solidFill>
            <a:schemeClr val="tx2">
              <a:lumMod val="20000"/>
              <a:lumOff val="80000"/>
            </a:schemeClr>
          </a:solidFill>
        </p:spPr>
        <p:txBody>
          <a:bodyPr/>
          <a:lstStyle/>
          <a:p>
            <a:pPr>
              <a:defRPr/>
            </a:pPr>
            <a:r>
              <a:rPr lang="ja-JP" altLang="en-US" sz="2400" b="1" dirty="0" smtClean="0">
                <a:latin typeface="+mn-ea"/>
                <a:ea typeface="+mn-ea"/>
              </a:rPr>
              <a:t>被虐待者の</a:t>
            </a:r>
            <a:r>
              <a:rPr lang="ja-JP" altLang="en-US" sz="2400" b="1" dirty="0" err="1" smtClean="0">
                <a:latin typeface="+mn-ea"/>
                <a:ea typeface="+mn-ea"/>
              </a:rPr>
              <a:t>障がい</a:t>
            </a:r>
            <a:r>
              <a:rPr lang="ja-JP" altLang="en-US" sz="2400" b="1" dirty="0" smtClean="0">
                <a:latin typeface="+mn-ea"/>
                <a:ea typeface="+mn-ea"/>
              </a:rPr>
              <a:t>種別との関係</a:t>
            </a:r>
            <a:endParaRPr lang="ja-JP" altLang="en-US" sz="2400" b="1" dirty="0">
              <a:latin typeface="+mn-ea"/>
              <a:ea typeface="+mn-ea"/>
            </a:endParaRPr>
          </a:p>
        </p:txBody>
      </p:sp>
      <p:sp>
        <p:nvSpPr>
          <p:cNvPr id="23555" name="テキスト ボックス 12"/>
          <p:cNvSpPr txBox="1">
            <a:spLocks noChangeArrowheads="1"/>
          </p:cNvSpPr>
          <p:nvPr/>
        </p:nvSpPr>
        <p:spPr bwMode="auto">
          <a:xfrm>
            <a:off x="85725" y="6051550"/>
            <a:ext cx="449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a:t>※</a:t>
            </a:r>
            <a:r>
              <a:rPr lang="ja-JP" altLang="en-US" sz="1100"/>
              <a:t>重複障がいのある方は、該当する項目にそれぞれ計上している。</a:t>
            </a:r>
            <a:endParaRPr lang="en-US" altLang="ja-JP" sz="1200"/>
          </a:p>
        </p:txBody>
      </p:sp>
      <p:sp>
        <p:nvSpPr>
          <p:cNvPr id="23556"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sp>
        <p:nvSpPr>
          <p:cNvPr id="8" name="角丸四角形 7"/>
          <p:cNvSpPr/>
          <p:nvPr/>
        </p:nvSpPr>
        <p:spPr>
          <a:xfrm>
            <a:off x="4537075" y="5678488"/>
            <a:ext cx="4510088" cy="10525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・養護者、施設従事者等・・・「知的</a:t>
            </a:r>
            <a:r>
              <a:rPr lang="ja-JP" altLang="en-US" sz="1200" dirty="0" err="1">
                <a:solidFill>
                  <a:schemeClr val="tx1"/>
                </a:solidFill>
              </a:rPr>
              <a:t>障がい</a:t>
            </a:r>
            <a:r>
              <a:rPr lang="ja-JP" altLang="en-US" sz="1200" dirty="0">
                <a:solidFill>
                  <a:schemeClr val="tx1"/>
                </a:solidFill>
              </a:rPr>
              <a:t>」の割合が高い。</a:t>
            </a:r>
            <a:endParaRPr lang="en-US" altLang="ja-JP" sz="1200" dirty="0">
              <a:solidFill>
                <a:schemeClr val="tx1"/>
              </a:solidFill>
            </a:endParaRPr>
          </a:p>
          <a:p>
            <a:pPr eaLnBrk="1" hangingPunct="1">
              <a:defRPr/>
            </a:pPr>
            <a:r>
              <a:rPr lang="ja-JP" altLang="en-US" sz="1200" dirty="0">
                <a:solidFill>
                  <a:schemeClr val="tx1"/>
                </a:solidFill>
              </a:rPr>
              <a:t>・使用者・・・「</a:t>
            </a:r>
            <a:r>
              <a:rPr lang="ja-JP" altLang="en-US" sz="1200" dirty="0" err="1">
                <a:solidFill>
                  <a:schemeClr val="tx1"/>
                </a:solidFill>
              </a:rPr>
              <a:t>身体障がい</a:t>
            </a:r>
            <a:r>
              <a:rPr lang="ja-JP" altLang="en-US" sz="1200" dirty="0">
                <a:solidFill>
                  <a:schemeClr val="tx1"/>
                </a:solidFill>
              </a:rPr>
              <a:t>」、次いで「</a:t>
            </a:r>
            <a:r>
              <a:rPr lang="ja-JP" altLang="en-US" sz="1200" dirty="0" err="1">
                <a:solidFill>
                  <a:schemeClr val="tx1"/>
                </a:solidFill>
              </a:rPr>
              <a:t>精神障がい</a:t>
            </a:r>
            <a:r>
              <a:rPr lang="ja-JP" altLang="en-US" sz="1200" dirty="0">
                <a:solidFill>
                  <a:schemeClr val="tx1"/>
                </a:solidFill>
              </a:rPr>
              <a:t>」の割合が高い。</a:t>
            </a:r>
            <a:endParaRPr lang="en-US" altLang="ja-JP" sz="1200" dirty="0">
              <a:solidFill>
                <a:schemeClr val="tx1"/>
              </a:solidFill>
            </a:endParaRPr>
          </a:p>
        </p:txBody>
      </p:sp>
      <p:sp>
        <p:nvSpPr>
          <p:cNvPr id="23559" name="スライド番号プレースホルダー 1"/>
          <p:cNvSpPr>
            <a:spLocks noGrp="1"/>
          </p:cNvSpPr>
          <p:nvPr>
            <p:ph type="sldNum" sz="quarter" idx="12"/>
          </p:nvPr>
        </p:nvSpPr>
        <p:spPr bwMode="auto">
          <a:xfrm>
            <a:off x="69135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9AF3281-5720-4CB4-965C-538E219EE05A}"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6</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706563" y="5732463"/>
            <a:ext cx="488950" cy="201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2239963" y="5229225"/>
            <a:ext cx="46037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 name="図 1"/>
          <p:cNvPicPr>
            <a:picLocks noChangeAspect="1"/>
          </p:cNvPicPr>
          <p:nvPr/>
        </p:nvPicPr>
        <p:blipFill>
          <a:blip r:embed="rId3"/>
          <a:stretch>
            <a:fillRect/>
          </a:stretch>
        </p:blipFill>
        <p:spPr>
          <a:xfrm>
            <a:off x="-82605" y="772737"/>
            <a:ext cx="4663844" cy="5432007"/>
          </a:xfrm>
          <a:prstGeom prst="rect">
            <a:avLst/>
          </a:prstGeom>
        </p:spPr>
      </p:pic>
      <p:pic>
        <p:nvPicPr>
          <p:cNvPr id="3" name="図 2"/>
          <p:cNvPicPr>
            <a:picLocks noChangeAspect="1"/>
          </p:cNvPicPr>
          <p:nvPr/>
        </p:nvPicPr>
        <p:blipFill>
          <a:blip r:embed="rId4"/>
          <a:stretch>
            <a:fillRect/>
          </a:stretch>
        </p:blipFill>
        <p:spPr>
          <a:xfrm>
            <a:off x="4427984" y="629361"/>
            <a:ext cx="4511431" cy="48040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5"/>
          <p:cNvSpPr txBox="1">
            <a:spLocks noChangeArrowheads="1"/>
          </p:cNvSpPr>
          <p:nvPr/>
        </p:nvSpPr>
        <p:spPr bwMode="auto">
          <a:xfrm>
            <a:off x="7938" y="0"/>
            <a:ext cx="348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sp>
        <p:nvSpPr>
          <p:cNvPr id="7" name="タイトル 4"/>
          <p:cNvSpPr>
            <a:spLocks noGrp="1"/>
          </p:cNvSpPr>
          <p:nvPr>
            <p:ph type="title"/>
          </p:nvPr>
        </p:nvSpPr>
        <p:spPr>
          <a:xfrm>
            <a:off x="468313" y="336550"/>
            <a:ext cx="8229600" cy="417513"/>
          </a:xfrm>
          <a:solidFill>
            <a:schemeClr val="tx2">
              <a:lumMod val="20000"/>
              <a:lumOff val="80000"/>
            </a:schemeClr>
          </a:solidFill>
        </p:spPr>
        <p:txBody>
          <a:bodyPr/>
          <a:lstStyle/>
          <a:p>
            <a:pPr>
              <a:defRPr/>
            </a:pPr>
            <a:r>
              <a:rPr lang="ja-JP" altLang="en-US" sz="2400" b="1" dirty="0" smtClean="0"/>
              <a:t>被虐待者の性別・年齢</a:t>
            </a:r>
            <a:endParaRPr lang="ja-JP" altLang="en-US" sz="2400" b="1" dirty="0"/>
          </a:p>
        </p:txBody>
      </p:sp>
      <p:sp>
        <p:nvSpPr>
          <p:cNvPr id="25604" name="スライド番号プレースホルダー 1"/>
          <p:cNvSpPr>
            <a:spLocks noGrp="1"/>
          </p:cNvSpPr>
          <p:nvPr>
            <p:ph type="sldNum" sz="quarter" idx="12"/>
          </p:nvPr>
        </p:nvSpPr>
        <p:spPr bwMode="auto">
          <a:xfrm>
            <a:off x="6834188"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441BAB8-E62E-412D-A0E9-C6FC4A0BAD4B}"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7</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9" name="角丸四角形 8"/>
          <p:cNvSpPr/>
          <p:nvPr/>
        </p:nvSpPr>
        <p:spPr>
          <a:xfrm>
            <a:off x="4360863" y="1236663"/>
            <a:ext cx="4606925" cy="12906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・被虐待者の性別では、養護者では女性が多く、施設従事者等では男性の方が多い。</a:t>
            </a:r>
            <a:endParaRPr lang="en-US" altLang="ja-JP" sz="1200" dirty="0">
              <a:solidFill>
                <a:schemeClr val="tx1"/>
              </a:solidFill>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rPr>
              <a:t>・年齢では、養護者は「</a:t>
            </a:r>
            <a:r>
              <a:rPr lang="en-US" altLang="ja-JP" sz="1200" dirty="0">
                <a:solidFill>
                  <a:schemeClr val="tx1"/>
                </a:solidFill>
              </a:rPr>
              <a:t>40</a:t>
            </a:r>
            <a:r>
              <a:rPr lang="ja-JP" altLang="en-US" sz="1200" dirty="0">
                <a:solidFill>
                  <a:schemeClr val="tx1"/>
                </a:solidFill>
              </a:rPr>
              <a:t>～</a:t>
            </a:r>
            <a:r>
              <a:rPr lang="en-US" altLang="ja-JP" sz="1200" dirty="0">
                <a:solidFill>
                  <a:schemeClr val="tx1"/>
                </a:solidFill>
              </a:rPr>
              <a:t>49</a:t>
            </a:r>
            <a:r>
              <a:rPr lang="ja-JP" altLang="en-US" sz="1200" dirty="0">
                <a:solidFill>
                  <a:schemeClr val="tx1"/>
                </a:solidFill>
              </a:rPr>
              <a:t>歳」が最多。</a:t>
            </a:r>
            <a:endParaRPr lang="en-US" altLang="ja-JP" sz="1200" dirty="0">
              <a:solidFill>
                <a:schemeClr val="tx1"/>
              </a:solidFill>
            </a:endParaRPr>
          </a:p>
          <a:p>
            <a:pPr eaLnBrk="1" hangingPunct="1">
              <a:defRPr/>
            </a:pPr>
            <a:r>
              <a:rPr lang="ja-JP" altLang="en-US" sz="1200" dirty="0">
                <a:solidFill>
                  <a:schemeClr val="tx1"/>
                </a:solidFill>
              </a:rPr>
              <a:t>　施設従事者等では、</a:t>
            </a:r>
            <a:r>
              <a:rPr lang="en-US" altLang="ja-JP" sz="1200" dirty="0">
                <a:solidFill>
                  <a:schemeClr val="tx1"/>
                </a:solidFill>
              </a:rPr>
              <a:t>10</a:t>
            </a:r>
            <a:r>
              <a:rPr lang="ja-JP" altLang="en-US" sz="1200" dirty="0">
                <a:solidFill>
                  <a:schemeClr val="tx1"/>
                </a:solidFill>
              </a:rPr>
              <a:t>～</a:t>
            </a:r>
            <a:r>
              <a:rPr lang="en-US" altLang="ja-JP" sz="1200" dirty="0">
                <a:solidFill>
                  <a:schemeClr val="tx1"/>
                </a:solidFill>
              </a:rPr>
              <a:t>20</a:t>
            </a:r>
            <a:r>
              <a:rPr lang="ja-JP" altLang="en-US" sz="1200" dirty="0">
                <a:solidFill>
                  <a:schemeClr val="tx1"/>
                </a:solidFill>
              </a:rPr>
              <a:t>代があわせて約半数を占めている。</a:t>
            </a:r>
            <a:endParaRPr lang="en-US" altLang="ja-JP" sz="1200" dirty="0">
              <a:solidFill>
                <a:schemeClr val="tx1"/>
              </a:solidFill>
            </a:endParaRPr>
          </a:p>
        </p:txBody>
      </p:sp>
      <p:pic>
        <p:nvPicPr>
          <p:cNvPr id="2" name="図 1"/>
          <p:cNvPicPr>
            <a:picLocks noChangeAspect="1"/>
          </p:cNvPicPr>
          <p:nvPr/>
        </p:nvPicPr>
        <p:blipFill>
          <a:blip r:embed="rId3"/>
          <a:stretch>
            <a:fillRect/>
          </a:stretch>
        </p:blipFill>
        <p:spPr>
          <a:xfrm>
            <a:off x="-155927" y="2773326"/>
            <a:ext cx="4925995" cy="3950550"/>
          </a:xfrm>
          <a:prstGeom prst="rect">
            <a:avLst/>
          </a:prstGeom>
        </p:spPr>
      </p:pic>
      <p:pic>
        <p:nvPicPr>
          <p:cNvPr id="3" name="図 2"/>
          <p:cNvPicPr>
            <a:picLocks noChangeAspect="1"/>
          </p:cNvPicPr>
          <p:nvPr/>
        </p:nvPicPr>
        <p:blipFill>
          <a:blip r:embed="rId4"/>
          <a:stretch>
            <a:fillRect/>
          </a:stretch>
        </p:blipFill>
        <p:spPr>
          <a:xfrm>
            <a:off x="2387535" y="722144"/>
            <a:ext cx="1853345" cy="2194750"/>
          </a:xfrm>
          <a:prstGeom prst="rect">
            <a:avLst/>
          </a:prstGeom>
        </p:spPr>
      </p:pic>
      <p:pic>
        <p:nvPicPr>
          <p:cNvPr id="4" name="図 3"/>
          <p:cNvPicPr>
            <a:picLocks noChangeAspect="1"/>
          </p:cNvPicPr>
          <p:nvPr/>
        </p:nvPicPr>
        <p:blipFill>
          <a:blip r:embed="rId5"/>
          <a:stretch>
            <a:fillRect/>
          </a:stretch>
        </p:blipFill>
        <p:spPr>
          <a:xfrm>
            <a:off x="520788" y="732834"/>
            <a:ext cx="1786283" cy="2225233"/>
          </a:xfrm>
          <a:prstGeom prst="rect">
            <a:avLst/>
          </a:prstGeom>
        </p:spPr>
      </p:pic>
      <p:pic>
        <p:nvPicPr>
          <p:cNvPr id="5" name="図 4"/>
          <p:cNvPicPr>
            <a:picLocks noChangeAspect="1"/>
          </p:cNvPicPr>
          <p:nvPr/>
        </p:nvPicPr>
        <p:blipFill>
          <a:blip r:embed="rId6"/>
          <a:stretch>
            <a:fillRect/>
          </a:stretch>
        </p:blipFill>
        <p:spPr>
          <a:xfrm>
            <a:off x="4839459" y="2639202"/>
            <a:ext cx="4011516" cy="42187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311150"/>
            <a:ext cx="8229600" cy="382588"/>
          </a:xfrm>
          <a:solidFill>
            <a:schemeClr val="tx2">
              <a:lumMod val="20000"/>
              <a:lumOff val="80000"/>
            </a:schemeClr>
          </a:solidFill>
        </p:spPr>
        <p:txBody>
          <a:bodyPr/>
          <a:lstStyle/>
          <a:p>
            <a:pPr>
              <a:defRPr/>
            </a:pPr>
            <a:r>
              <a:rPr lang="ja-JP" altLang="en-US" sz="2400" b="1" dirty="0" smtClean="0"/>
              <a:t>行動障がいとの関係</a:t>
            </a:r>
            <a:endParaRPr lang="ja-JP" altLang="en-US" sz="2400" b="1" dirty="0"/>
          </a:p>
        </p:txBody>
      </p:sp>
      <p:sp>
        <p:nvSpPr>
          <p:cNvPr id="7" name="角丸四角形 6"/>
          <p:cNvSpPr/>
          <p:nvPr/>
        </p:nvSpPr>
        <p:spPr>
          <a:xfrm>
            <a:off x="4572000" y="5937250"/>
            <a:ext cx="381635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rPr>
              <a:t>・被虐待者と行動障がいの有無との関係では、</a:t>
            </a:r>
            <a:r>
              <a:rPr lang="ja-JP" altLang="en-US" sz="1200" u="sng" dirty="0">
                <a:solidFill>
                  <a:schemeClr val="tx1"/>
                </a:solidFill>
              </a:rPr>
              <a:t>養護者では</a:t>
            </a:r>
            <a:r>
              <a:rPr lang="en-US" altLang="ja-JP" sz="1200" u="sng" dirty="0">
                <a:solidFill>
                  <a:schemeClr val="tx1"/>
                </a:solidFill>
              </a:rPr>
              <a:t>29.3</a:t>
            </a:r>
            <a:r>
              <a:rPr lang="ja-JP" altLang="en-US" sz="1200" u="sng" dirty="0">
                <a:solidFill>
                  <a:schemeClr val="tx1"/>
                </a:solidFill>
              </a:rPr>
              <a:t>％、施設従事者等では</a:t>
            </a:r>
            <a:r>
              <a:rPr lang="en-US" altLang="ja-JP" sz="1200" u="sng" dirty="0">
                <a:solidFill>
                  <a:schemeClr val="tx1"/>
                </a:solidFill>
              </a:rPr>
              <a:t>60.0</a:t>
            </a:r>
            <a:r>
              <a:rPr lang="ja-JP" altLang="en-US" sz="1200" u="sng" dirty="0">
                <a:solidFill>
                  <a:schemeClr val="tx1"/>
                </a:solidFill>
              </a:rPr>
              <a:t>％になんらかの 「行動障がいがある」</a:t>
            </a:r>
            <a:r>
              <a:rPr lang="ja-JP" altLang="en-US" sz="1200" dirty="0">
                <a:solidFill>
                  <a:schemeClr val="tx1"/>
                </a:solidFill>
              </a:rPr>
              <a:t>という結果であった。</a:t>
            </a:r>
            <a:endParaRPr lang="en-US" altLang="ja-JP" sz="1200" dirty="0">
              <a:solidFill>
                <a:schemeClr val="tx1"/>
              </a:solidFill>
            </a:endParaRPr>
          </a:p>
        </p:txBody>
      </p:sp>
      <p:sp>
        <p:nvSpPr>
          <p:cNvPr id="27652" name="テキスト ボックス 5"/>
          <p:cNvSpPr txBox="1">
            <a:spLocks noChangeArrowheads="1"/>
          </p:cNvSpPr>
          <p:nvPr/>
        </p:nvSpPr>
        <p:spPr bwMode="auto">
          <a:xfrm>
            <a:off x="7938" y="0"/>
            <a:ext cx="377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＜令和元年度大阪府の状況＞</a:t>
            </a:r>
          </a:p>
        </p:txBody>
      </p:sp>
      <p:sp>
        <p:nvSpPr>
          <p:cNvPr id="27653" name="スライド番号プレースホルダー 1"/>
          <p:cNvSpPr>
            <a:spLocks noGrp="1"/>
          </p:cNvSpPr>
          <p:nvPr>
            <p:ph type="sldNum" sz="quarter" idx="12"/>
          </p:nvPr>
        </p:nvSpPr>
        <p:spPr bwMode="auto">
          <a:xfrm>
            <a:off x="6848475"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C300F5-1CB5-49C5-B1B9-E1D126A21D4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8</a:t>
            </a:fld>
            <a:endParaRPr lang="ja-JP" altLang="en-US" sz="1200" smtClean="0">
              <a:latin typeface="UD デジタル 教科書体 NK-R" panose="02020400000000000000" pitchFamily="18" charset="-128"/>
              <a:ea typeface="UD デジタル 教科書体 NK-R" panose="02020400000000000000" pitchFamily="18" charset="-128"/>
            </a:endParaRPr>
          </a:p>
        </p:txBody>
      </p:sp>
      <p:sp>
        <p:nvSpPr>
          <p:cNvPr id="2" name="角丸四角形 1"/>
          <p:cNvSpPr/>
          <p:nvPr/>
        </p:nvSpPr>
        <p:spPr>
          <a:xfrm>
            <a:off x="4859338" y="3429000"/>
            <a:ext cx="1944687" cy="2438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p:cNvPicPr>
            <a:picLocks noChangeAspect="1"/>
          </p:cNvPicPr>
          <p:nvPr/>
        </p:nvPicPr>
        <p:blipFill>
          <a:blip r:embed="rId3"/>
          <a:stretch>
            <a:fillRect/>
          </a:stretch>
        </p:blipFill>
        <p:spPr>
          <a:xfrm>
            <a:off x="-21334" y="828533"/>
            <a:ext cx="4737003" cy="6029467"/>
          </a:xfrm>
          <a:prstGeom prst="rect">
            <a:avLst/>
          </a:prstGeom>
        </p:spPr>
      </p:pic>
      <p:pic>
        <p:nvPicPr>
          <p:cNvPr id="4" name="図 3"/>
          <p:cNvPicPr>
            <a:picLocks noChangeAspect="1"/>
          </p:cNvPicPr>
          <p:nvPr/>
        </p:nvPicPr>
        <p:blipFill>
          <a:blip r:embed="rId4"/>
          <a:stretch>
            <a:fillRect/>
          </a:stretch>
        </p:blipFill>
        <p:spPr>
          <a:xfrm>
            <a:off x="4572000" y="727517"/>
            <a:ext cx="4505334" cy="5175953"/>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0</TotalTime>
  <Words>5727</Words>
  <Application>Microsoft Office PowerPoint</Application>
  <PresentationFormat>画面に合わせる (4:3)</PresentationFormat>
  <Paragraphs>1579</Paragraphs>
  <Slides>32</Slides>
  <Notes>28</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32</vt:i4>
      </vt:variant>
    </vt:vector>
  </HeadingPairs>
  <TitlesOfParts>
    <vt:vector size="49" baseType="lpstr">
      <vt:lpstr>HGPｺﾞｼｯｸE</vt:lpstr>
      <vt:lpstr>ＭＳ Ｐゴシック</vt:lpstr>
      <vt:lpstr>ＭＳ Ｐ明朝</vt:lpstr>
      <vt:lpstr>ＭＳ ゴシック</vt:lpstr>
      <vt:lpstr>ＭＳ 明朝</vt:lpstr>
      <vt:lpstr>UD デジタル 教科書体 NK-R</vt:lpstr>
      <vt:lpstr>游ゴシック</vt:lpstr>
      <vt:lpstr>Arial</vt:lpstr>
      <vt:lpstr>Calibri</vt:lpstr>
      <vt:lpstr>Century</vt:lpstr>
      <vt:lpstr>Century Schoolbook</vt:lpstr>
      <vt:lpstr>Times New Roman</vt:lpstr>
      <vt:lpstr>Wingdings</vt:lpstr>
      <vt:lpstr>Wingdings 2</vt:lpstr>
      <vt:lpstr>Office ​​テーマ</vt:lpstr>
      <vt:lpstr>スパイス</vt:lpstr>
      <vt:lpstr>1_Office ​​テーマ</vt:lpstr>
      <vt:lpstr>PowerPoint プレゼンテーション</vt:lpstr>
      <vt:lpstr>令和元年度（平成31年4月～令和2年3月） 大阪府内及び全国の障がい者虐待の対応状況</vt:lpstr>
      <vt:lpstr>PowerPoint プレゼンテーション</vt:lpstr>
      <vt:lpstr>大阪府の状況 ～養護者・施設従事者・使用者の比較～</vt:lpstr>
      <vt:lpstr>～相談・通報・届出者の割合の比較～</vt:lpstr>
      <vt:lpstr>虐待類型との関係</vt:lpstr>
      <vt:lpstr>被虐待者の障がい種別との関係</vt:lpstr>
      <vt:lpstr>被虐待者の性別・年齢</vt:lpstr>
      <vt:lpstr>行動障がいとの関係</vt:lpstr>
      <vt:lpstr>虐待者の年齢</vt:lpstr>
      <vt:lpstr>養護者・施設従事者等・使用者 それぞれの傾向</vt:lpstr>
      <vt:lpstr>PowerPoint プレゼンテーション</vt:lpstr>
      <vt:lpstr>R元年度　都道府県別にみた養護者による障がい者虐待</vt:lpstr>
      <vt:lpstr>PowerPoint プレゼンテーション</vt:lpstr>
      <vt:lpstr>虐待の類型・被虐待者の障がい種別</vt:lpstr>
      <vt:lpstr>被虐待者からみた虐待者の続柄</vt:lpstr>
      <vt:lpstr>＜クロス集計①＞　被虐待者の障がい種別×虐待類型</vt:lpstr>
      <vt:lpstr>＜クロス集計③＞　被虐待者の障がい種別×通報者（一部抜粋）</vt:lpstr>
      <vt:lpstr>＜クロス集計⑤＞　虐待類型×虐待発生要因（一部抜粋）</vt:lpstr>
      <vt:lpstr>PowerPoint プレゼンテーション</vt:lpstr>
      <vt:lpstr>PowerPoint プレゼンテーション</vt:lpstr>
      <vt:lpstr>令和元年度　都道府県別にみた 障がい者福祉施設従事者等による障がい者虐待</vt:lpstr>
      <vt:lpstr>【施設従事者等】　相談・通報・届出者の内訳</vt:lpstr>
      <vt:lpstr>虐待の類型・被虐待者の障がい種別</vt:lpstr>
      <vt:lpstr>虐待が認められた障がい福祉サービス事業所種別</vt:lpstr>
      <vt:lpstr>虐待が認められた障がい福祉サービス事業所種別</vt:lpstr>
      <vt:lpstr>虐待を行った障がい者福祉施設従事者等の職種</vt:lpstr>
      <vt:lpstr>＜クロス集計①＞虐待類型×障がい支援区分</vt:lpstr>
      <vt:lpstr>PowerPoint プレゼンテーション</vt:lpstr>
      <vt:lpstr>【使用者】　通報・届出・相談者の内訳</vt:lpstr>
      <vt:lpstr>【参考】令和元年度「大阪労働局における使用者による 障がい者の虐待状況等について」</vt:lpstr>
      <vt:lpstr>令和元年度大阪府の障がい者虐待対応状況の傾向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2012-12-07T03:29:50Z</dcterms:created>
  <dcterms:modified xsi:type="dcterms:W3CDTF">2022-02-22T07:46:46Z</dcterms:modified>
</cp:coreProperties>
</file>